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269" r:id="rId6"/>
    <p:sldId id="257" r:id="rId7"/>
    <p:sldId id="280" r:id="rId8"/>
    <p:sldId id="282" r:id="rId9"/>
    <p:sldId id="289" r:id="rId10"/>
    <p:sldId id="284" r:id="rId11"/>
    <p:sldId id="258" r:id="rId12"/>
    <p:sldId id="270" r:id="rId13"/>
    <p:sldId id="271" r:id="rId14"/>
    <p:sldId id="272" r:id="rId15"/>
    <p:sldId id="273" r:id="rId16"/>
    <p:sldId id="274" r:id="rId17"/>
    <p:sldId id="275" r:id="rId18"/>
    <p:sldId id="276" r:id="rId19"/>
    <p:sldId id="277" r:id="rId20"/>
    <p:sldId id="278" r:id="rId21"/>
    <p:sldId id="290" r:id="rId22"/>
    <p:sldId id="288" r:id="rId23"/>
    <p:sldId id="279" r:id="rId24"/>
    <p:sldId id="287" r:id="rId25"/>
    <p:sldId id="286" r:id="rId26"/>
    <p:sldId id="285" r:id="rId2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e Garnreiter" initials="AG" lastIdx="19" clrIdx="0">
    <p:extLst>
      <p:ext uri="{19B8F6BF-5375-455C-9EA6-DF929625EA0E}">
        <p15:presenceInfo xmlns:p15="http://schemas.microsoft.com/office/powerpoint/2012/main" userId="S::adriane.garnreiter@pgenv.com::40ed980a1f8f0b56" providerId="AD"/>
      </p:ext>
    </p:extLst>
  </p:cmAuthor>
  <p:cmAuthor id="2" name="Isaacs, Emily" initials="IE" lastIdx="15" clrIdx="1">
    <p:extLst>
      <p:ext uri="{19B8F6BF-5375-455C-9EA6-DF929625EA0E}">
        <p15:presenceInfo xmlns:p15="http://schemas.microsoft.com/office/powerpoint/2012/main" userId="S::Isaacs.Emily@epa.gov::22a5d412-f757-45d2-81a3-2c98de413c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D7A"/>
    <a:srgbClr val="EE8B21"/>
    <a:srgbClr val="FF6600"/>
    <a:srgbClr val="EE8516"/>
    <a:srgbClr val="EF891F"/>
    <a:srgbClr val="EF8B23"/>
    <a:srgbClr val="E6E6E6"/>
    <a:srgbClr val="A1BCDD"/>
    <a:srgbClr val="A8C2DE"/>
    <a:srgbClr val="EDEF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1390" autoAdjust="0"/>
  </p:normalViewPr>
  <p:slideViewPr>
    <p:cSldViewPr snapToGrid="0">
      <p:cViewPr varScale="1">
        <p:scale>
          <a:sx n="76" d="100"/>
          <a:sy n="76" d="100"/>
        </p:scale>
        <p:origin x="946" y="67"/>
      </p:cViewPr>
      <p:guideLst/>
    </p:cSldViewPr>
  </p:slideViewPr>
  <p:notesTextViewPr>
    <p:cViewPr>
      <p:scale>
        <a:sx n="1" d="1"/>
        <a:sy n="1" d="1"/>
      </p:scale>
      <p:origin x="0" y="0"/>
    </p:cViewPr>
  </p:notesTextViewPr>
  <p:notesViewPr>
    <p:cSldViewPr snapToGrid="0">
      <p:cViewPr varScale="1">
        <p:scale>
          <a:sx n="50" d="100"/>
          <a:sy n="50" d="100"/>
        </p:scale>
        <p:origin x="270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52FAA53-E71E-4139-8249-516B4AC1D591}"/>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9D6B0E3-055E-40D9-8896-B4F2AD73BF91}"/>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E9C37CEF-098F-4E9B-85EB-07036D440969}" type="datetimeFigureOut">
              <a:rPr lang="en-US" smtClean="0"/>
              <a:t>11/6/2019</a:t>
            </a:fld>
            <a:endParaRPr lang="en-US"/>
          </a:p>
        </p:txBody>
      </p:sp>
      <p:sp>
        <p:nvSpPr>
          <p:cNvPr id="4" name="Footer Placeholder 3">
            <a:extLst>
              <a:ext uri="{FF2B5EF4-FFF2-40B4-BE49-F238E27FC236}">
                <a16:creationId xmlns:a16="http://schemas.microsoft.com/office/drawing/2014/main" xmlns="" id="{7209DF97-5CC2-4AF6-BC12-88CD079B2DDB}"/>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2D756C4A-C345-4193-93A8-D19344D2669A}"/>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D23E4BFA-5A35-436D-863E-3F81C41F8A05}" type="slidenum">
              <a:rPr lang="en-US" smtClean="0"/>
              <a:t>‹#›</a:t>
            </a:fld>
            <a:endParaRPr lang="en-US"/>
          </a:p>
        </p:txBody>
      </p:sp>
    </p:spTree>
    <p:extLst>
      <p:ext uri="{BB962C8B-B14F-4D97-AF65-F5344CB8AC3E}">
        <p14:creationId xmlns:p14="http://schemas.microsoft.com/office/powerpoint/2010/main" val="2438255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A3A9BAB-CFB2-4AC3-909D-49CF1D8EDCC5}" type="datetimeFigureOut">
              <a:rPr lang="en-US" smtClean="0"/>
              <a:t>11/6/2019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4ACA5F5-A9B1-4D76-9D4A-3E24DBF81B89}" type="slidenum">
              <a:rPr lang="en-US" smtClean="0"/>
              <a:t>‹#›</a:t>
            </a:fld>
            <a:endParaRPr lang="en-US"/>
          </a:p>
        </p:txBody>
      </p:sp>
    </p:spTree>
    <p:extLst>
      <p:ext uri="{BB962C8B-B14F-4D97-AF65-F5344CB8AC3E}">
        <p14:creationId xmlns:p14="http://schemas.microsoft.com/office/powerpoint/2010/main" val="1608125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94CD2-AD26-4437-BA4F-E51CE07A3F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62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draft National Water Reuse Action Plan specifics an entire action about leveraging DOE’s WSGC.</a:t>
            </a:r>
          </a:p>
        </p:txBody>
      </p:sp>
      <p:sp>
        <p:nvSpPr>
          <p:cNvPr id="4" name="Slide Number Placeholder 3"/>
          <p:cNvSpPr>
            <a:spLocks noGrp="1"/>
          </p:cNvSpPr>
          <p:nvPr>
            <p:ph type="sldNum" sz="quarter" idx="5"/>
          </p:nvPr>
        </p:nvSpPr>
        <p:spPr/>
        <p:txBody>
          <a:bodyPr/>
          <a:lstStyle/>
          <a:p>
            <a:fld id="{24ACA5F5-A9B1-4D76-9D4A-3E24DBF81B89}" type="slidenum">
              <a:rPr lang="en-US" smtClean="0"/>
              <a:t>19</a:t>
            </a:fld>
            <a:endParaRPr lang="en-US"/>
          </a:p>
        </p:txBody>
      </p:sp>
    </p:spTree>
    <p:extLst>
      <p:ext uri="{BB962C8B-B14F-4D97-AF65-F5344CB8AC3E}">
        <p14:creationId xmlns:p14="http://schemas.microsoft.com/office/powerpoint/2010/main" val="4230152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22</a:t>
            </a:fld>
            <a:endParaRPr lang="en-US"/>
          </a:p>
        </p:txBody>
      </p:sp>
    </p:spTree>
    <p:extLst>
      <p:ext uri="{BB962C8B-B14F-4D97-AF65-F5344CB8AC3E}">
        <p14:creationId xmlns:p14="http://schemas.microsoft.com/office/powerpoint/2010/main" val="342309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draft National Water Reuse Action Plan is approximately 45 pages in length and supported by extensive information in nine Appendices.  Section 1 of the draft Action Plan frames the business case for water reuse including: key definitions; summary of the primary drivers, opportunities  and challenges for water reuse; the potential sources and applications for water reuse; and guiding principles and the methodology for development of the draft Action Plan.</a:t>
            </a:r>
          </a:p>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3</a:t>
            </a:fld>
            <a:endParaRPr lang="en-US"/>
          </a:p>
        </p:txBody>
      </p:sp>
    </p:spTree>
    <p:extLst>
      <p:ext uri="{BB962C8B-B14F-4D97-AF65-F5344CB8AC3E}">
        <p14:creationId xmlns:p14="http://schemas.microsoft.com/office/powerpoint/2010/main" val="420082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4</a:t>
            </a:fld>
            <a:endParaRPr lang="en-US"/>
          </a:p>
        </p:txBody>
      </p:sp>
    </p:spTree>
    <p:extLst>
      <p:ext uri="{BB962C8B-B14F-4D97-AF65-F5344CB8AC3E}">
        <p14:creationId xmlns:p14="http://schemas.microsoft.com/office/powerpoint/2010/main" val="269808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Inset 5 directly points to DOE WSGC as a driver </a:t>
            </a:r>
            <a:endParaRPr lang="en-US" sz="12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5</a:t>
            </a:fld>
            <a:endParaRPr lang="en-US"/>
          </a:p>
        </p:txBody>
      </p:sp>
    </p:spTree>
    <p:extLst>
      <p:ext uri="{BB962C8B-B14F-4D97-AF65-F5344CB8AC3E}">
        <p14:creationId xmlns:p14="http://schemas.microsoft.com/office/powerpoint/2010/main" val="2213701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6</a:t>
            </a:fld>
            <a:endParaRPr lang="en-US"/>
          </a:p>
        </p:txBody>
      </p:sp>
    </p:spTree>
    <p:extLst>
      <p:ext uri="{BB962C8B-B14F-4D97-AF65-F5344CB8AC3E}">
        <p14:creationId xmlns:p14="http://schemas.microsoft.com/office/powerpoint/2010/main" val="255864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11</a:t>
            </a:fld>
            <a:endParaRPr lang="en-US"/>
          </a:p>
        </p:txBody>
      </p:sp>
    </p:spTree>
    <p:extLst>
      <p:ext uri="{BB962C8B-B14F-4D97-AF65-F5344CB8AC3E}">
        <p14:creationId xmlns:p14="http://schemas.microsoft.com/office/powerpoint/2010/main" val="4225040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16</a:t>
            </a:fld>
            <a:endParaRPr lang="en-US"/>
          </a:p>
        </p:txBody>
      </p:sp>
    </p:spTree>
    <p:extLst>
      <p:ext uri="{BB962C8B-B14F-4D97-AF65-F5344CB8AC3E}">
        <p14:creationId xmlns:p14="http://schemas.microsoft.com/office/powerpoint/2010/main" val="227420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fits into three of the five WSGC for achievement by 2030. Goal Four includes </a:t>
            </a:r>
            <a:r>
              <a:rPr lang="en-US" sz="1200" dirty="0">
                <a:solidFill>
                  <a:srgbClr val="274D7A"/>
                </a:solidFill>
                <a:latin typeface="Tahoma" panose="020B0604030504040204" pitchFamily="34" charset="0"/>
                <a:ea typeface="Tahoma" panose="020B0604030504040204" pitchFamily="34" charset="0"/>
                <a:cs typeface="Tahoma" panose="020B0604030504040204" pitchFamily="34" charset="0"/>
              </a:rPr>
              <a:t>Clean water that can be reused for agricultural, industrial, and potable purposes.</a:t>
            </a:r>
          </a:p>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17</a:t>
            </a:fld>
            <a:endParaRPr lang="en-US"/>
          </a:p>
        </p:txBody>
      </p:sp>
    </p:spTree>
    <p:extLst>
      <p:ext uri="{BB962C8B-B14F-4D97-AF65-F5344CB8AC3E}">
        <p14:creationId xmlns:p14="http://schemas.microsoft.com/office/powerpoint/2010/main" val="204411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fits into three of the five WSGC for achievement by 2030. Goal Four includes </a:t>
            </a:r>
            <a:r>
              <a:rPr lang="en-US" sz="1200" dirty="0">
                <a:solidFill>
                  <a:srgbClr val="274D7A"/>
                </a:solidFill>
                <a:latin typeface="Tahoma" panose="020B0604030504040204" pitchFamily="34" charset="0"/>
                <a:ea typeface="Tahoma" panose="020B0604030504040204" pitchFamily="34" charset="0"/>
                <a:cs typeface="Tahoma" panose="020B0604030504040204" pitchFamily="34" charset="0"/>
              </a:rPr>
              <a:t>Clean water that can be reused for agricultural, industrial, and potable purposes.</a:t>
            </a:r>
          </a:p>
          <a:p>
            <a:endParaRPr lang="en-US" dirty="0"/>
          </a:p>
        </p:txBody>
      </p:sp>
      <p:sp>
        <p:nvSpPr>
          <p:cNvPr id="4" name="Slide Number Placeholder 3"/>
          <p:cNvSpPr>
            <a:spLocks noGrp="1"/>
          </p:cNvSpPr>
          <p:nvPr>
            <p:ph type="sldNum" sz="quarter" idx="5"/>
          </p:nvPr>
        </p:nvSpPr>
        <p:spPr/>
        <p:txBody>
          <a:bodyPr/>
          <a:lstStyle/>
          <a:p>
            <a:fld id="{24ACA5F5-A9B1-4D76-9D4A-3E24DBF81B89}" type="slidenum">
              <a:rPr lang="en-US" smtClean="0"/>
              <a:t>18</a:t>
            </a:fld>
            <a:endParaRPr lang="en-US"/>
          </a:p>
        </p:txBody>
      </p:sp>
    </p:spTree>
    <p:extLst>
      <p:ext uri="{BB962C8B-B14F-4D97-AF65-F5344CB8AC3E}">
        <p14:creationId xmlns:p14="http://schemas.microsoft.com/office/powerpoint/2010/main" val="362103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55223-D5F8-42D8-B607-39CE51120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A799B55-8EB9-4607-A653-506E08A3F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8C1E04-77CB-4EBD-A51E-9BEA5753AD1A}"/>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5" name="Footer Placeholder 4">
            <a:extLst>
              <a:ext uri="{FF2B5EF4-FFF2-40B4-BE49-F238E27FC236}">
                <a16:creationId xmlns:a16="http://schemas.microsoft.com/office/drawing/2014/main" xmlns="" id="{D82AF5AE-6D2C-49A6-8521-3D743A187A2E}"/>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2ADC138-F6F4-4CE9-BE70-EF96B2DBAA5D}"/>
              </a:ext>
            </a:extLst>
          </p:cNvPr>
          <p:cNvSpPr>
            <a:spLocks noGrp="1"/>
          </p:cNvSpPr>
          <p:nvPr>
            <p:ph type="sldNum" sz="quarter" idx="12"/>
          </p:nvPr>
        </p:nvSpPr>
        <p:spPr/>
        <p:txBody>
          <a:bodyPr/>
          <a:lstStyle/>
          <a:p>
            <a:fld id="{645A1E7D-A301-4A6A-B46D-0D2D6BE6EC92}" type="slidenum">
              <a:rPr lang="en-US" smtClean="0"/>
              <a:t>‹#›</a:t>
            </a:fld>
            <a:endParaRPr lang="en-US"/>
          </a:p>
        </p:txBody>
      </p:sp>
    </p:spTree>
    <p:extLst>
      <p:ext uri="{BB962C8B-B14F-4D97-AF65-F5344CB8AC3E}">
        <p14:creationId xmlns:p14="http://schemas.microsoft.com/office/powerpoint/2010/main" val="50054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561CC-55EF-4B40-9A72-D843DB9B27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028C809-7734-442C-AD58-C62557B3F3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BCF884-89F1-4993-B75D-8815EBFF1992}"/>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5" name="Footer Placeholder 4">
            <a:extLst>
              <a:ext uri="{FF2B5EF4-FFF2-40B4-BE49-F238E27FC236}">
                <a16:creationId xmlns:a16="http://schemas.microsoft.com/office/drawing/2014/main" xmlns="" id="{6A4F304E-CDAB-4922-A295-51A8C915EF5E}"/>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0AA637F-B862-4DE7-BB49-2C7FEBD5F9B2}"/>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8" name="Footer Placeholder 2">
            <a:extLst>
              <a:ext uri="{FF2B5EF4-FFF2-40B4-BE49-F238E27FC236}">
                <a16:creationId xmlns:a16="http://schemas.microsoft.com/office/drawing/2014/main" xmlns="" id="{3B7254B9-7200-4C0B-AC05-F79EADDE4E7E}"/>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40771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C17823A-A710-40C6-AB84-A454393A31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EA0D9EE-4AA9-4EE9-8A94-F32DBC288B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655246-90FA-494A-A92E-2FB0CB4E7901}"/>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5" name="Footer Placeholder 4">
            <a:extLst>
              <a:ext uri="{FF2B5EF4-FFF2-40B4-BE49-F238E27FC236}">
                <a16:creationId xmlns:a16="http://schemas.microsoft.com/office/drawing/2014/main" xmlns="" id="{DEF7A30D-D65C-4609-B994-584DF1EB62E8}"/>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3BED038-5586-45A0-BC8E-E4375EDDA7C5}"/>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8" name="Footer Placeholder 2">
            <a:extLst>
              <a:ext uri="{FF2B5EF4-FFF2-40B4-BE49-F238E27FC236}">
                <a16:creationId xmlns:a16="http://schemas.microsoft.com/office/drawing/2014/main" xmlns="" id="{ADCE6B36-347C-475D-83BC-C627AD09DBFB}"/>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140239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0" name="Picture 29"/>
          <p:cNvPicPr preferRelativeResize="0">
            <a:picLocks/>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12192000" cy="6157449"/>
          </a:xfrm>
          <a:prstGeom prst="rect">
            <a:avLst/>
          </a:prstGeom>
        </p:spPr>
      </p:pic>
      <p:sp>
        <p:nvSpPr>
          <p:cNvPr id="31" name="Rectangle 30"/>
          <p:cNvSpPr/>
          <p:nvPr userDrawn="1"/>
        </p:nvSpPr>
        <p:spPr>
          <a:xfrm>
            <a:off x="0" y="1"/>
            <a:ext cx="12192000" cy="6857999"/>
          </a:xfrm>
          <a:prstGeom prst="rect">
            <a:avLst/>
          </a:prstGeom>
          <a:solidFill>
            <a:schemeClr val="bg1">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a:extLst>
              <a:ext uri="{FF2B5EF4-FFF2-40B4-BE49-F238E27FC236}">
                <a16:creationId xmlns:a16="http://schemas.microsoft.com/office/drawing/2014/main" xmlns="" id="{2BD47252-D8CB-42A7-B46E-BC7DBEF9145C}"/>
              </a:ext>
            </a:extLst>
          </p:cNvPr>
          <p:cNvSpPr>
            <a:spLocks noGrp="1"/>
          </p:cNvSpPr>
          <p:nvPr>
            <p:ph type="dt" sz="half" idx="2"/>
          </p:nvPr>
        </p:nvSpPr>
        <p:spPr>
          <a:xfrm>
            <a:off x="10733548" y="6379370"/>
            <a:ext cx="848852" cy="352954"/>
          </a:xfrm>
          <a:prstGeom prst="rect">
            <a:avLst/>
          </a:prstGeom>
        </p:spPr>
        <p:txBody>
          <a:bodyPr vert="horz" lIns="91440" tIns="45720" rIns="91440" bIns="45720" rtlCol="0" anchor="ctr"/>
          <a:lstStyle>
            <a:lvl1pPr algn="l">
              <a:defRPr sz="1400">
                <a:solidFill>
                  <a:schemeClr val="tx1">
                    <a:tint val="75000"/>
                  </a:schemeClr>
                </a:solidFill>
                <a:latin typeface="Calibri Light" panose="020F0302020204030204" pitchFamily="34" charset="0"/>
                <a:cs typeface="Calibri Light" panose="020F0302020204030204" pitchFamily="34" charset="0"/>
              </a:defRPr>
            </a:lvl1pPr>
          </a:lstStyle>
          <a:p>
            <a:pPr algn="r"/>
            <a:endParaRPr lang="en-US" dirty="0"/>
          </a:p>
        </p:txBody>
      </p:sp>
      <p:sp>
        <p:nvSpPr>
          <p:cNvPr id="6" name="Footer Placeholder 2">
            <a:extLst>
              <a:ext uri="{FF2B5EF4-FFF2-40B4-BE49-F238E27FC236}">
                <a16:creationId xmlns:a16="http://schemas.microsoft.com/office/drawing/2014/main" xmlns="" id="{40CE6591-3276-4514-8082-EA6B3FC9D084}"/>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3690662296"/>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CF371-0330-4341-B6ED-3EEABC1057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03B8137-5624-4826-B807-51CEC705D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403EF5-E46A-48A1-B3C5-358C7953577C}"/>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5" name="Footer Placeholder 4">
            <a:extLst>
              <a:ext uri="{FF2B5EF4-FFF2-40B4-BE49-F238E27FC236}">
                <a16:creationId xmlns:a16="http://schemas.microsoft.com/office/drawing/2014/main" xmlns="" id="{124AA63B-31F2-4202-B474-368761DAB3BC}"/>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9848F62-50B1-48D8-8C1B-39A934900376}"/>
              </a:ext>
            </a:extLst>
          </p:cNvPr>
          <p:cNvSpPr>
            <a:spLocks noGrp="1"/>
          </p:cNvSpPr>
          <p:nvPr>
            <p:ph type="sldNum" sz="quarter" idx="12"/>
          </p:nvPr>
        </p:nvSpPr>
        <p:spPr/>
        <p:txBody>
          <a:bodyPr/>
          <a:lstStyle/>
          <a:p>
            <a:fld id="{645A1E7D-A301-4A6A-B46D-0D2D6BE6EC92}" type="slidenum">
              <a:rPr lang="en-US" smtClean="0"/>
              <a:t>‹#›</a:t>
            </a:fld>
            <a:endParaRPr lang="en-US"/>
          </a:p>
        </p:txBody>
      </p:sp>
    </p:spTree>
    <p:extLst>
      <p:ext uri="{BB962C8B-B14F-4D97-AF65-F5344CB8AC3E}">
        <p14:creationId xmlns:p14="http://schemas.microsoft.com/office/powerpoint/2010/main" val="21198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470467-8084-4C19-87C1-C5F2C80DB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6DDD768-299D-45E2-AB65-CDEEAC6F99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1AE9C2-B5F0-465C-A128-46DBEAB35EB1}"/>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5" name="Footer Placeholder 4">
            <a:extLst>
              <a:ext uri="{FF2B5EF4-FFF2-40B4-BE49-F238E27FC236}">
                <a16:creationId xmlns:a16="http://schemas.microsoft.com/office/drawing/2014/main" xmlns="" id="{18BECE01-B18A-4440-8AE7-51D05D53CA4D}"/>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4A52EAB0-FA2F-41D7-888D-30328C068EE3}"/>
              </a:ext>
            </a:extLst>
          </p:cNvPr>
          <p:cNvSpPr>
            <a:spLocks noGrp="1"/>
          </p:cNvSpPr>
          <p:nvPr>
            <p:ph type="sldNum" sz="quarter" idx="12"/>
          </p:nvPr>
        </p:nvSpPr>
        <p:spPr/>
        <p:txBody>
          <a:bodyPr/>
          <a:lstStyle/>
          <a:p>
            <a:fld id="{645A1E7D-A301-4A6A-B46D-0D2D6BE6EC92}" type="slidenum">
              <a:rPr lang="en-US" smtClean="0"/>
              <a:t>‹#›</a:t>
            </a:fld>
            <a:endParaRPr lang="en-US"/>
          </a:p>
        </p:txBody>
      </p:sp>
    </p:spTree>
    <p:extLst>
      <p:ext uri="{BB962C8B-B14F-4D97-AF65-F5344CB8AC3E}">
        <p14:creationId xmlns:p14="http://schemas.microsoft.com/office/powerpoint/2010/main" val="1481403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88D035-DA21-4D6F-9D63-1B29757EB3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5BD104-4B6D-4082-ACCC-229A7D1CAD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74FF954-153B-49FE-BEBB-A2FBA0AAD0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43D7CB3-E655-454D-80B6-8BA5685D981D}"/>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7" name="Slide Number Placeholder 6">
            <a:extLst>
              <a:ext uri="{FF2B5EF4-FFF2-40B4-BE49-F238E27FC236}">
                <a16:creationId xmlns:a16="http://schemas.microsoft.com/office/drawing/2014/main" xmlns="" id="{CFEBE203-0B19-446F-B640-23AE3516F763}"/>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10" name="Footer Placeholder 2">
            <a:extLst>
              <a:ext uri="{FF2B5EF4-FFF2-40B4-BE49-F238E27FC236}">
                <a16:creationId xmlns:a16="http://schemas.microsoft.com/office/drawing/2014/main" xmlns="" id="{FFE7A4A4-27D8-4591-9FAA-2552D716C4EB}"/>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1135130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F3928-67B5-4812-9327-8A757D5ED7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CE8B3FF-00FD-425C-9101-BD9AF5481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7CEA58-887A-4580-8F30-B0DCBEA3C9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F00A29-4C6F-4192-BE50-5CCFD70792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2B6C0D8-EBCD-41E1-9F27-0188E66BA9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9241CE9-B4A8-4B2D-A23F-C4937B66882C}"/>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8" name="Footer Placeholder 7">
            <a:extLst>
              <a:ext uri="{FF2B5EF4-FFF2-40B4-BE49-F238E27FC236}">
                <a16:creationId xmlns:a16="http://schemas.microsoft.com/office/drawing/2014/main" xmlns="" id="{7EF42FA1-E574-483B-B897-FDCBF43AE0DF}"/>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B9A7C30E-897C-4D7A-8A49-D072BD42700C}"/>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10" name="Footer Placeholder 2">
            <a:extLst>
              <a:ext uri="{FF2B5EF4-FFF2-40B4-BE49-F238E27FC236}">
                <a16:creationId xmlns:a16="http://schemas.microsoft.com/office/drawing/2014/main" xmlns="" id="{0CEA0A2E-2EA2-4CA9-A1A4-14E669A0A568}"/>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161235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19857-3370-4F19-B5BC-01A06C6552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839CC2E-E5D5-4C9B-93C6-1A245E4E2976}"/>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4" name="Footer Placeholder 3">
            <a:extLst>
              <a:ext uri="{FF2B5EF4-FFF2-40B4-BE49-F238E27FC236}">
                <a16:creationId xmlns:a16="http://schemas.microsoft.com/office/drawing/2014/main" xmlns="" id="{525D07C6-E7BB-4A9C-A4E6-7E0FB0049ACA}"/>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1DAD49FD-C888-4142-99D2-9B0D0ACE6140}"/>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6" name="Footer Placeholder 2">
            <a:extLst>
              <a:ext uri="{FF2B5EF4-FFF2-40B4-BE49-F238E27FC236}">
                <a16:creationId xmlns:a16="http://schemas.microsoft.com/office/drawing/2014/main" xmlns="" id="{A5C6E16D-8668-4A15-BEA6-18F20AFA0DF3}"/>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35914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71CA9C5-6E53-45E2-96E3-7034EA398940}"/>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3" name="Footer Placeholder 2">
            <a:extLst>
              <a:ext uri="{FF2B5EF4-FFF2-40B4-BE49-F238E27FC236}">
                <a16:creationId xmlns:a16="http://schemas.microsoft.com/office/drawing/2014/main" xmlns="" id="{F13AE529-6B64-4818-9F82-C25C09EB6474}"/>
              </a:ext>
            </a:extLst>
          </p:cNvPr>
          <p:cNvSpPr>
            <a:spLocks noGrp="1"/>
          </p:cNvSpPr>
          <p:nvPr>
            <p:ph type="ftr" sz="quarter" idx="11"/>
          </p:nvPr>
        </p:nvSpPr>
        <p:spPr>
          <a:xfrm>
            <a:off x="4038600" y="6438378"/>
            <a:ext cx="4114800" cy="419622"/>
          </a:xfrm>
          <a:prstGeom prst="rect">
            <a:avLst/>
          </a:prstGeom>
          <a:solidFill>
            <a:schemeClr val="bg1"/>
          </a:solidFill>
        </p:spPr>
        <p:txBody>
          <a:bodyPr/>
          <a:lstStyle>
            <a:lvl1pPr algn="ctr">
              <a:defRPr sz="1050"/>
            </a:lvl1pPr>
          </a:lstStyle>
          <a:p>
            <a:r>
              <a:rPr lang="en-US" dirty="0"/>
              <a:t>Version 4.2 – October 18, 2019</a:t>
            </a:r>
          </a:p>
          <a:p>
            <a:r>
              <a:rPr lang="en-US" dirty="0"/>
              <a:t>Draft – Do Not Quote or Cite</a:t>
            </a:r>
          </a:p>
        </p:txBody>
      </p:sp>
      <p:sp>
        <p:nvSpPr>
          <p:cNvPr id="4" name="Slide Number Placeholder 3">
            <a:extLst>
              <a:ext uri="{FF2B5EF4-FFF2-40B4-BE49-F238E27FC236}">
                <a16:creationId xmlns:a16="http://schemas.microsoft.com/office/drawing/2014/main" xmlns="" id="{D88C826B-DC34-4C02-A31E-08544135EF15}"/>
              </a:ext>
            </a:extLst>
          </p:cNvPr>
          <p:cNvSpPr>
            <a:spLocks noGrp="1"/>
          </p:cNvSpPr>
          <p:nvPr>
            <p:ph type="sldNum" sz="quarter" idx="12"/>
          </p:nvPr>
        </p:nvSpPr>
        <p:spPr/>
        <p:txBody>
          <a:bodyPr/>
          <a:lstStyle/>
          <a:p>
            <a:fld id="{645A1E7D-A301-4A6A-B46D-0D2D6BE6EC92}" type="slidenum">
              <a:rPr lang="en-US" smtClean="0"/>
              <a:t>‹#›</a:t>
            </a:fld>
            <a:endParaRPr lang="en-US"/>
          </a:p>
        </p:txBody>
      </p:sp>
    </p:spTree>
    <p:extLst>
      <p:ext uri="{BB962C8B-B14F-4D97-AF65-F5344CB8AC3E}">
        <p14:creationId xmlns:p14="http://schemas.microsoft.com/office/powerpoint/2010/main" val="182428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6D243-76B0-41B4-9CD7-377CAE6D3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B036ABB-CB16-418D-A2AC-E21564B3A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237AD9-2CD8-4011-AC02-128A18C96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09E371-8F27-4A0F-AA3E-5BCDCCEE45DA}"/>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6" name="Footer Placeholder 5">
            <a:extLst>
              <a:ext uri="{FF2B5EF4-FFF2-40B4-BE49-F238E27FC236}">
                <a16:creationId xmlns:a16="http://schemas.microsoft.com/office/drawing/2014/main" xmlns="" id="{F242AFF3-057C-4FB5-87D2-A0F2BECA170D}"/>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35A1516D-702C-45A5-BBE7-C3A020537B1C}"/>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8" name="Footer Placeholder 2">
            <a:extLst>
              <a:ext uri="{FF2B5EF4-FFF2-40B4-BE49-F238E27FC236}">
                <a16:creationId xmlns:a16="http://schemas.microsoft.com/office/drawing/2014/main" xmlns="" id="{F62A7FDD-DCFE-464E-B4A4-339757D48CC7}"/>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1939077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BCF55-B0A0-4DCB-A02C-F79852FFB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3B901B4-6F2E-423B-9667-83F05750E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01212F5-0CBB-49CA-8D54-0E9C4CD85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54106E9-951A-483D-935A-0AB3B2A8C5F8}"/>
              </a:ext>
            </a:extLst>
          </p:cNvPr>
          <p:cNvSpPr>
            <a:spLocks noGrp="1"/>
          </p:cNvSpPr>
          <p:nvPr>
            <p:ph type="dt" sz="half" idx="10"/>
          </p:nvPr>
        </p:nvSpPr>
        <p:spPr/>
        <p:txBody>
          <a:bodyPr/>
          <a:lstStyle/>
          <a:p>
            <a:fld id="{A0F43721-33C2-4143-A5BE-82E108914D19}" type="datetimeFigureOut">
              <a:rPr lang="en-US" smtClean="0"/>
              <a:t>11/6/2019</a:t>
            </a:fld>
            <a:endParaRPr lang="en-US"/>
          </a:p>
        </p:txBody>
      </p:sp>
      <p:sp>
        <p:nvSpPr>
          <p:cNvPr id="6" name="Footer Placeholder 5">
            <a:extLst>
              <a:ext uri="{FF2B5EF4-FFF2-40B4-BE49-F238E27FC236}">
                <a16:creationId xmlns:a16="http://schemas.microsoft.com/office/drawing/2014/main" xmlns="" id="{BBFEC597-6216-437D-A886-B9A279DCA7F1}"/>
              </a:ext>
            </a:extLst>
          </p:cNvPr>
          <p:cNvSpPr>
            <a:spLocks noGrp="1"/>
          </p:cNvSpPr>
          <p:nvPr>
            <p:ph type="ftr" sz="quarter" idx="11"/>
          </p:nvPr>
        </p:nvSpPr>
        <p:spPr>
          <a:xfrm>
            <a:off x="4038600" y="6356350"/>
            <a:ext cx="4114800" cy="5016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B1441BF-56C4-4481-A357-499D84DDA08C}"/>
              </a:ext>
            </a:extLst>
          </p:cNvPr>
          <p:cNvSpPr>
            <a:spLocks noGrp="1"/>
          </p:cNvSpPr>
          <p:nvPr>
            <p:ph type="sldNum" sz="quarter" idx="12"/>
          </p:nvPr>
        </p:nvSpPr>
        <p:spPr/>
        <p:txBody>
          <a:bodyPr/>
          <a:lstStyle/>
          <a:p>
            <a:fld id="{645A1E7D-A301-4A6A-B46D-0D2D6BE6EC92}" type="slidenum">
              <a:rPr lang="en-US" smtClean="0"/>
              <a:t>‹#›</a:t>
            </a:fld>
            <a:endParaRPr lang="en-US"/>
          </a:p>
        </p:txBody>
      </p:sp>
      <p:sp>
        <p:nvSpPr>
          <p:cNvPr id="8" name="Footer Placeholder 2">
            <a:extLst>
              <a:ext uri="{FF2B5EF4-FFF2-40B4-BE49-F238E27FC236}">
                <a16:creationId xmlns:a16="http://schemas.microsoft.com/office/drawing/2014/main" xmlns="" id="{9B82A3FD-3986-4933-B17E-3657F74843B3}"/>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257642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FA0B52E-24FA-4A34-90EF-9EB8A8465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94BC78-5D6B-4343-BD93-2D35D4644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FD2DB35-C120-4052-8BD5-E3544E0B9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43721-33C2-4143-A5BE-82E108914D19}" type="datetimeFigureOut">
              <a:rPr lang="en-US" smtClean="0"/>
              <a:t>11/6/2019</a:t>
            </a:fld>
            <a:endParaRPr lang="en-US"/>
          </a:p>
        </p:txBody>
      </p:sp>
      <p:sp>
        <p:nvSpPr>
          <p:cNvPr id="6" name="Slide Number Placeholder 5">
            <a:extLst>
              <a:ext uri="{FF2B5EF4-FFF2-40B4-BE49-F238E27FC236}">
                <a16:creationId xmlns:a16="http://schemas.microsoft.com/office/drawing/2014/main" xmlns="" id="{127F6A62-9B8B-4B2D-B99F-6A7AA4C708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A1E7D-A301-4A6A-B46D-0D2D6BE6EC92}" type="slidenum">
              <a:rPr lang="en-US" smtClean="0"/>
              <a:t>‹#›</a:t>
            </a:fld>
            <a:endParaRPr lang="en-US"/>
          </a:p>
        </p:txBody>
      </p:sp>
      <p:pic>
        <p:nvPicPr>
          <p:cNvPr id="7" name="Picture 6">
            <a:extLst>
              <a:ext uri="{FF2B5EF4-FFF2-40B4-BE49-F238E27FC236}">
                <a16:creationId xmlns:a16="http://schemas.microsoft.com/office/drawing/2014/main" xmlns="" id="{E71CA7DA-EC36-48A1-87E3-2C4E5E1578DA}"/>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210457" y="6116691"/>
            <a:ext cx="11771085" cy="343323"/>
          </a:xfrm>
          <a:prstGeom prst="rect">
            <a:avLst/>
          </a:prstGeom>
        </p:spPr>
      </p:pic>
      <p:sp>
        <p:nvSpPr>
          <p:cNvPr id="8" name="Footer Placeholder 2">
            <a:extLst>
              <a:ext uri="{FF2B5EF4-FFF2-40B4-BE49-F238E27FC236}">
                <a16:creationId xmlns:a16="http://schemas.microsoft.com/office/drawing/2014/main" xmlns="" id="{274085B7-E4DF-4BB3-8716-B89786A825F2}"/>
              </a:ext>
            </a:extLst>
          </p:cNvPr>
          <p:cNvSpPr txBox="1">
            <a:spLocks/>
          </p:cNvSpPr>
          <p:nvPr userDrawn="1"/>
        </p:nvSpPr>
        <p:spPr>
          <a:xfrm>
            <a:off x="4038600" y="6438378"/>
            <a:ext cx="4114800" cy="419622"/>
          </a:xfrm>
          <a:prstGeom prst="rect">
            <a:avLst/>
          </a:prstGeom>
          <a:solidFill>
            <a:schemeClr val="bg1"/>
          </a:solidFill>
        </p:spPr>
        <p:txBody>
          <a:bodyPr/>
          <a:lstStyle>
            <a:defPPr>
              <a:defRPr lang="en-US"/>
            </a:defPPr>
            <a:lvl1pPr marL="0" algn="ctr" defTabSz="914400" rtl="0" eaLnBrk="1" latinLnBrk="0" hangingPunct="1">
              <a:defRPr sz="10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Version 4.2 – October 18, 2019</a:t>
            </a:r>
          </a:p>
          <a:p>
            <a:r>
              <a:rPr lang="en-US" dirty="0"/>
              <a:t>Draft – Do Not Quote or Cite</a:t>
            </a:r>
          </a:p>
        </p:txBody>
      </p:sp>
    </p:spTree>
    <p:extLst>
      <p:ext uri="{BB962C8B-B14F-4D97-AF65-F5344CB8AC3E}">
        <p14:creationId xmlns:p14="http://schemas.microsoft.com/office/powerpoint/2010/main" val="1501029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www.regulations.gov/docket?D=EPA-HQ-OW-2019-0174"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Nappier.Sharon@epa.gov" TargetMode="External"/><Relationship Id="rId7" Type="http://schemas.openxmlformats.org/officeDocument/2006/relationships/hyperlink" Target="mailto:Furneaux.aliza@epa.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5.emf"/><Relationship Id="rId4" Type="http://schemas.openxmlformats.org/officeDocument/2006/relationships/hyperlink" Target="https://www.epa.gov/waterreuse/water-reuse-action-pla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822C6AF-7241-483E-8082-B4522C6203D2}"/>
              </a:ext>
            </a:extLst>
          </p:cNvPr>
          <p:cNvSpPr/>
          <p:nvPr/>
        </p:nvSpPr>
        <p:spPr>
          <a:xfrm>
            <a:off x="-380009" y="4062947"/>
            <a:ext cx="12572009" cy="2246769"/>
          </a:xfrm>
          <a:prstGeom prst="rect">
            <a:avLst/>
          </a:prstGeom>
        </p:spPr>
        <p:txBody>
          <a:bodyPr wrap="square">
            <a:spAutoFit/>
          </a:bodyPr>
          <a:lstStyle/>
          <a:p>
            <a:pPr lvl="0" algn="ctr">
              <a:defRPr/>
            </a:pPr>
            <a:r>
              <a:rPr lang="en-US" sz="2400" b="1" dirty="0">
                <a:latin typeface="Tahoma" panose="020B0604030504040204" pitchFamily="34" charset="0"/>
                <a:ea typeface="Tahoma" panose="020B0604030504040204" pitchFamily="34" charset="0"/>
                <a:cs typeface="Tahoma" panose="020B0604030504040204" pitchFamily="34" charset="0"/>
              </a:rPr>
              <a:t>Water Security Grand Challenge Webinar Series</a:t>
            </a:r>
          </a:p>
          <a:p>
            <a:pPr lvl="0" algn="ctr">
              <a:defRPr/>
            </a:pPr>
            <a:r>
              <a:rPr lang="en-US" sz="2000" dirty="0">
                <a:latin typeface="Tahoma" panose="020B0604030504040204" pitchFamily="34" charset="0"/>
                <a:ea typeface="Tahoma" panose="020B0604030504040204" pitchFamily="34" charset="0"/>
                <a:cs typeface="Tahoma" panose="020B0604030504040204" pitchFamily="34" charset="0"/>
              </a:rPr>
              <a:t>November 7, 2019</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cap="small" dirty="0">
              <a:solidFill>
                <a:srgbClr val="274D7A"/>
              </a:solidFill>
              <a:latin typeface="Franklin Gothic Demi" panose="020B070302010202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small" spc="0" normalizeH="0" baseline="0" noProof="0" dirty="0">
              <a:ln>
                <a:noFill/>
              </a:ln>
              <a:solidFill>
                <a:srgbClr val="274D7A"/>
              </a:solidFill>
              <a:effectLst/>
              <a:uLnTx/>
              <a:uFillTx/>
              <a:latin typeface="Franklin Gothic Demi" panose="020B0703020102020204" pitchFamily="34" charset="0"/>
            </a:endParaRPr>
          </a:p>
        </p:txBody>
      </p:sp>
      <p:sp>
        <p:nvSpPr>
          <p:cNvPr id="3" name="TextBox 2">
            <a:extLst>
              <a:ext uri="{FF2B5EF4-FFF2-40B4-BE49-F238E27FC236}">
                <a16:creationId xmlns:a16="http://schemas.microsoft.com/office/drawing/2014/main" xmlns="" id="{ED02FDB7-3A65-44F2-A001-A071E29E1231}"/>
              </a:ext>
            </a:extLst>
          </p:cNvPr>
          <p:cNvSpPr txBox="1"/>
          <p:nvPr/>
        </p:nvSpPr>
        <p:spPr>
          <a:xfrm>
            <a:off x="2414648" y="1895596"/>
            <a:ext cx="7362701" cy="923330"/>
          </a:xfrm>
          <a:prstGeom prst="rect">
            <a:avLst/>
          </a:prstGeom>
          <a:noFill/>
        </p:spPr>
        <p:txBody>
          <a:bodyPr wrap="square" rtlCol="0">
            <a:spAutoFit/>
          </a:bodyPr>
          <a:lstStyle/>
          <a:p>
            <a:pPr algn="ctr"/>
            <a:r>
              <a:rPr lang="en-US" sz="5400" b="1" cap="small" dirty="0">
                <a:solidFill>
                  <a:srgbClr val="EE8B21"/>
                </a:solidFill>
                <a:latin typeface="Franklin Gothic Heavy" panose="020B0903020102020204" pitchFamily="34" charset="0"/>
                <a:ea typeface="Tahoma" panose="020B0604030504040204" pitchFamily="34" charset="0"/>
                <a:cs typeface="Tahoma" panose="020B0604030504040204" pitchFamily="34" charset="0"/>
              </a:rPr>
              <a:t>national water reuse</a:t>
            </a:r>
            <a:endParaRPr lang="en-US" sz="5400" dirty="0">
              <a:solidFill>
                <a:srgbClr val="EE8B21"/>
              </a:solidFill>
              <a:latin typeface="Franklin Gothic Heavy" panose="020B0903020102020204" pitchFamily="34" charset="0"/>
            </a:endParaRPr>
          </a:p>
        </p:txBody>
      </p:sp>
      <p:sp>
        <p:nvSpPr>
          <p:cNvPr id="4" name="TextBox 3">
            <a:extLst>
              <a:ext uri="{FF2B5EF4-FFF2-40B4-BE49-F238E27FC236}">
                <a16:creationId xmlns:a16="http://schemas.microsoft.com/office/drawing/2014/main" xmlns="" id="{E97C1367-5EA4-48FF-99B6-E2A23E28A234}"/>
              </a:ext>
            </a:extLst>
          </p:cNvPr>
          <p:cNvSpPr txBox="1"/>
          <p:nvPr/>
        </p:nvSpPr>
        <p:spPr>
          <a:xfrm>
            <a:off x="2717788" y="2419587"/>
            <a:ext cx="6756420" cy="1569660"/>
          </a:xfrm>
          <a:prstGeom prst="rect">
            <a:avLst/>
          </a:prstGeom>
          <a:noFill/>
        </p:spPr>
        <p:txBody>
          <a:bodyPr wrap="square" rtlCol="0">
            <a:spAutoFit/>
          </a:bodyPr>
          <a:lstStyle/>
          <a:p>
            <a:pPr algn="ctr"/>
            <a:r>
              <a:rPr lang="en-US" sz="9600" b="1" cap="small" dirty="0">
                <a:solidFill>
                  <a:srgbClr val="274D7A"/>
                </a:solidFill>
                <a:latin typeface="Franklin Gothic Heavy" panose="020B0903020102020204" pitchFamily="34" charset="0"/>
                <a:ea typeface="Tahoma" panose="020B0604030504040204" pitchFamily="34" charset="0"/>
                <a:cs typeface="Tahoma" panose="020B0604030504040204" pitchFamily="34" charset="0"/>
              </a:rPr>
              <a:t>action plan</a:t>
            </a:r>
            <a:endParaRPr lang="en-US" sz="9600" dirty="0">
              <a:solidFill>
                <a:srgbClr val="274D7A"/>
              </a:solidFill>
              <a:latin typeface="Franklin Gothic Heavy" panose="020B0903020102020204" pitchFamily="34" charset="0"/>
            </a:endParaRPr>
          </a:p>
        </p:txBody>
      </p:sp>
      <p:pic>
        <p:nvPicPr>
          <p:cNvPr id="13" name="Picture 12">
            <a:extLst>
              <a:ext uri="{FF2B5EF4-FFF2-40B4-BE49-F238E27FC236}">
                <a16:creationId xmlns:a16="http://schemas.microsoft.com/office/drawing/2014/main" xmlns="" id="{F1967118-AA2E-45E3-BAD9-5AB6BB4394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915" y="564843"/>
            <a:ext cx="11771085" cy="343323"/>
          </a:xfrm>
          <a:prstGeom prst="rect">
            <a:avLst/>
          </a:prstGeom>
        </p:spPr>
      </p:pic>
      <p:pic>
        <p:nvPicPr>
          <p:cNvPr id="9" name="Picture 8">
            <a:extLst>
              <a:ext uri="{FF2B5EF4-FFF2-40B4-BE49-F238E27FC236}">
                <a16:creationId xmlns:a16="http://schemas.microsoft.com/office/drawing/2014/main" xmlns="" id="{E6EC4692-F195-4194-A5E5-4CA9D968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4058" y="608462"/>
            <a:ext cx="585006" cy="685800"/>
          </a:xfrm>
          <a:prstGeom prst="rect">
            <a:avLst/>
          </a:prstGeom>
        </p:spPr>
      </p:pic>
      <p:pic>
        <p:nvPicPr>
          <p:cNvPr id="14" name="Picture 13">
            <a:extLst>
              <a:ext uri="{FF2B5EF4-FFF2-40B4-BE49-F238E27FC236}">
                <a16:creationId xmlns:a16="http://schemas.microsoft.com/office/drawing/2014/main" xmlns="" id="{96051E49-4875-4795-A814-23DFE1643C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3382" y="193233"/>
            <a:ext cx="585006" cy="685800"/>
          </a:xfrm>
          <a:prstGeom prst="rect">
            <a:avLst/>
          </a:prstGeom>
        </p:spPr>
      </p:pic>
      <p:pic>
        <p:nvPicPr>
          <p:cNvPr id="15" name="Picture 14">
            <a:extLst>
              <a:ext uri="{FF2B5EF4-FFF2-40B4-BE49-F238E27FC236}">
                <a16:creationId xmlns:a16="http://schemas.microsoft.com/office/drawing/2014/main" xmlns="" id="{D9AF5BFD-60A9-4C78-8849-793D44E20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1111" y="646792"/>
            <a:ext cx="585006" cy="685800"/>
          </a:xfrm>
          <a:prstGeom prst="rect">
            <a:avLst/>
          </a:prstGeom>
        </p:spPr>
      </p:pic>
      <p:pic>
        <p:nvPicPr>
          <p:cNvPr id="16" name="Picture 15">
            <a:extLst>
              <a:ext uri="{FF2B5EF4-FFF2-40B4-BE49-F238E27FC236}">
                <a16:creationId xmlns:a16="http://schemas.microsoft.com/office/drawing/2014/main" xmlns="" id="{A05385FE-FDCD-490A-8230-C663145FC9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17942" y="235460"/>
            <a:ext cx="585006" cy="685800"/>
          </a:xfrm>
          <a:prstGeom prst="rect">
            <a:avLst/>
          </a:prstGeom>
        </p:spPr>
      </p:pic>
      <p:sp>
        <p:nvSpPr>
          <p:cNvPr id="2" name="Rectangle 1">
            <a:extLst>
              <a:ext uri="{FF2B5EF4-FFF2-40B4-BE49-F238E27FC236}">
                <a16:creationId xmlns:a16="http://schemas.microsoft.com/office/drawing/2014/main" xmlns="" id="{0554C7C0-9EBB-4A0C-ADD0-699AB164373F}"/>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92402" y="6409645"/>
            <a:ext cx="3535986" cy="506012"/>
          </a:xfrm>
          <a:prstGeom prst="rect">
            <a:avLst/>
          </a:prstGeom>
        </p:spPr>
      </p:pic>
    </p:spTree>
    <p:extLst>
      <p:ext uri="{BB962C8B-B14F-4D97-AF65-F5344CB8AC3E}">
        <p14:creationId xmlns:p14="http://schemas.microsoft.com/office/powerpoint/2010/main" val="162294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530088" y="2522057"/>
            <a:ext cx="6745356" cy="3287991"/>
          </a:xfrm>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“Establishing a national framework for reuse water quality, dictated by the source and end use, would promote reuse technology development and provide a greater economy of scale for manufacturers of equipment and engineered solutions.”</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 The U.S. Chamber of Commerce Business Task Force on Water Policy</a:t>
            </a: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7434287" y="5110585"/>
            <a:ext cx="4620774" cy="738664"/>
          </a:xfrm>
          <a:prstGeom prst="rect">
            <a:avLst/>
          </a:prstGeom>
          <a:noFill/>
          <a:ln>
            <a:noFill/>
          </a:ln>
        </p:spPr>
        <p:txBody>
          <a:bodyPr wrap="square" rtlCol="0">
            <a:spAutoFit/>
          </a:bodyPr>
          <a:lstStyle/>
          <a:p>
            <a:r>
              <a:rPr lang="en-US" sz="1400" dirty="0">
                <a:solidFill>
                  <a:srgbClr val="274D7A"/>
                </a:solidFill>
              </a:rPr>
              <a:t>Purple pipes in the City of Meridian, Idaho, which has begun installing water reuse infrastructure with a goal to "recycle and/or reuse 80 percent of the waste stream" by 2030. </a:t>
            </a:r>
          </a:p>
        </p:txBody>
      </p:sp>
      <p:pic>
        <p:nvPicPr>
          <p:cNvPr id="7" name="Picture 6">
            <a:extLst>
              <a:ext uri="{FF2B5EF4-FFF2-40B4-BE49-F238E27FC236}">
                <a16:creationId xmlns:a16="http://schemas.microsoft.com/office/drawing/2014/main" xmlns="" id="{0945E6D1-EEF4-4CF1-B468-3BA9705FCF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4287" y="2511399"/>
            <a:ext cx="4620775" cy="2599186"/>
          </a:xfrm>
          <a:prstGeom prst="rect">
            <a:avLst/>
          </a:prstGeom>
        </p:spPr>
      </p:pic>
      <p:sp>
        <p:nvSpPr>
          <p:cNvPr id="8" name="Title 7">
            <a:extLst>
              <a:ext uri="{FF2B5EF4-FFF2-40B4-BE49-F238E27FC236}">
                <a16:creationId xmlns:a16="http://schemas.microsoft.com/office/drawing/2014/main" xmlns="" id="{354FA25F-CD02-4176-A817-287E77491A44}"/>
              </a:ext>
            </a:extLst>
          </p:cNvPr>
          <p:cNvSpPr>
            <a:spLocks noGrp="1"/>
          </p:cNvSpPr>
          <p:nvPr>
            <p:ph type="title"/>
          </p:nvPr>
        </p:nvSpPr>
        <p:spPr/>
        <p:txBody>
          <a:bodyPr/>
          <a:lstStyle/>
          <a:p>
            <a:endParaRPr lang="en-US"/>
          </a:p>
        </p:txBody>
      </p:sp>
      <p:grpSp>
        <p:nvGrpSpPr>
          <p:cNvPr id="13" name="Group 12">
            <a:extLst>
              <a:ext uri="{FF2B5EF4-FFF2-40B4-BE49-F238E27FC236}">
                <a16:creationId xmlns:a16="http://schemas.microsoft.com/office/drawing/2014/main" xmlns="" id="{3ADF8A63-34B7-4981-975E-406447B6E9C3}"/>
              </a:ext>
            </a:extLst>
          </p:cNvPr>
          <p:cNvGrpSpPr>
            <a:grpSpLocks noChangeAspect="1"/>
          </p:cNvGrpSpPr>
          <p:nvPr/>
        </p:nvGrpSpPr>
        <p:grpSpPr>
          <a:xfrm>
            <a:off x="7906" y="159373"/>
            <a:ext cx="12070076" cy="1535042"/>
            <a:chOff x="-287474" y="-114305"/>
            <a:chExt cx="11889955" cy="1535042"/>
          </a:xfrm>
        </p:grpSpPr>
        <p:sp>
          <p:nvSpPr>
            <p:cNvPr id="14" name="Rectangle 13">
              <a:extLst>
                <a:ext uri="{FF2B5EF4-FFF2-40B4-BE49-F238E27FC236}">
                  <a16:creationId xmlns:a16="http://schemas.microsoft.com/office/drawing/2014/main" xmlns="" id="{D51B8D98-57FF-4F03-A520-B6FD895938D9}"/>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Promote Technology Development, Deployment, and Validation</a:t>
              </a:r>
              <a:endParaRPr lang="en-US" sz="3500" dirty="0">
                <a:effectLst/>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470A0016-4197-4D98-BEB5-80A72271BBFD}"/>
                </a:ext>
              </a:extLst>
            </p:cNvPr>
            <p:cNvGrpSpPr/>
            <p:nvPr/>
          </p:nvGrpSpPr>
          <p:grpSpPr>
            <a:xfrm>
              <a:off x="-287474" y="-114305"/>
              <a:ext cx="1558729" cy="1535042"/>
              <a:chOff x="-287474" y="-114305"/>
              <a:chExt cx="1558729" cy="1535042"/>
            </a:xfrm>
          </p:grpSpPr>
          <p:pic>
            <p:nvPicPr>
              <p:cNvPr id="16" name="Picture 15">
                <a:extLst>
                  <a:ext uri="{FF2B5EF4-FFF2-40B4-BE49-F238E27FC236}">
                    <a16:creationId xmlns:a16="http://schemas.microsoft.com/office/drawing/2014/main" xmlns="" id="{A23207EF-D5AD-478F-8D1A-D08E9401F2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xmlns="" id="{43EEE6ED-8C05-4E39-9A0D-0887A8C85ED9}"/>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2.4</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C95691E2-31CC-4464-AA5C-B82BCD064D84}"/>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043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4770782" y="3097033"/>
            <a:ext cx="7103166" cy="3287991"/>
          </a:xfrm>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“Sharing information in a sector-specific context can help build awareness of the benefits of reuse and encourage stakeholders not yet engaged in reuse to consider options for implementation.”</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a:t>
            </a:r>
            <a:r>
              <a:rPr lang="en-US" sz="2000" dirty="0" err="1">
                <a:solidFill>
                  <a:srgbClr val="274D7A"/>
                </a:solidFill>
                <a:latin typeface="Tahoma" panose="020B0604030504040204" pitchFamily="34" charset="0"/>
                <a:ea typeface="Tahoma" panose="020B0604030504040204" pitchFamily="34" charset="0"/>
                <a:cs typeface="Tahoma" panose="020B0604030504040204" pitchFamily="34" charset="0"/>
              </a:rPr>
              <a:t>WateReuse</a:t>
            </a: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 Association Convening Report </a:t>
            </a:r>
          </a:p>
        </p:txBody>
      </p:sp>
      <p:sp>
        <p:nvSpPr>
          <p:cNvPr id="14" name="TextBox 13">
            <a:extLst>
              <a:ext uri="{FF2B5EF4-FFF2-40B4-BE49-F238E27FC236}">
                <a16:creationId xmlns:a16="http://schemas.microsoft.com/office/drawing/2014/main" xmlns="" id="{1C08E9D4-CD98-434E-92E1-C08EC549C214}"/>
              </a:ext>
            </a:extLst>
          </p:cNvPr>
          <p:cNvSpPr txBox="1"/>
          <p:nvPr/>
        </p:nvSpPr>
        <p:spPr>
          <a:xfrm>
            <a:off x="0" y="3621864"/>
            <a:ext cx="1627094" cy="2246769"/>
          </a:xfrm>
          <a:prstGeom prst="rect">
            <a:avLst/>
          </a:prstGeom>
          <a:noFill/>
          <a:ln>
            <a:noFill/>
          </a:ln>
        </p:spPr>
        <p:txBody>
          <a:bodyPr wrap="square" rtlCol="0">
            <a:spAutoFit/>
          </a:bodyPr>
          <a:lstStyle/>
          <a:p>
            <a:pPr algn="r"/>
            <a:r>
              <a:rPr lang="en-US" sz="1400" dirty="0">
                <a:solidFill>
                  <a:srgbClr val="274D7A"/>
                </a:solidFill>
              </a:rPr>
              <a:t>Final effluent leaving constructed wetlands in Orlando. In-field water quality monitoring of reclaimed ensures fit-for-purpose specifications are being met. </a:t>
            </a:r>
          </a:p>
        </p:txBody>
      </p:sp>
      <p:pic>
        <p:nvPicPr>
          <p:cNvPr id="15" name="Picture 14" descr="A picture containing tree, sky, outdoor&#10;&#10;Description automatically generated">
            <a:extLst>
              <a:ext uri="{FF2B5EF4-FFF2-40B4-BE49-F238E27FC236}">
                <a16:creationId xmlns:a16="http://schemas.microsoft.com/office/drawing/2014/main" xmlns="" id="{BCCF6497-1B65-4E9A-8604-ADED6773ED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449558" y="2500689"/>
            <a:ext cx="3474787" cy="3119718"/>
          </a:xfrm>
          <a:prstGeom prst="rect">
            <a:avLst/>
          </a:prstGeom>
        </p:spPr>
      </p:pic>
      <p:grpSp>
        <p:nvGrpSpPr>
          <p:cNvPr id="10" name="Group 9">
            <a:extLst>
              <a:ext uri="{FF2B5EF4-FFF2-40B4-BE49-F238E27FC236}">
                <a16:creationId xmlns:a16="http://schemas.microsoft.com/office/drawing/2014/main" xmlns="" id="{A2A6D10D-BA20-4B15-A273-CCD73F86733C}"/>
              </a:ext>
            </a:extLst>
          </p:cNvPr>
          <p:cNvGrpSpPr>
            <a:grpSpLocks noChangeAspect="1"/>
          </p:cNvGrpSpPr>
          <p:nvPr/>
        </p:nvGrpSpPr>
        <p:grpSpPr>
          <a:xfrm>
            <a:off x="7906" y="159373"/>
            <a:ext cx="12070076" cy="1535042"/>
            <a:chOff x="-287474" y="-114305"/>
            <a:chExt cx="11889955" cy="1535042"/>
          </a:xfrm>
        </p:grpSpPr>
        <p:sp>
          <p:nvSpPr>
            <p:cNvPr id="13" name="Rectangle 12">
              <a:extLst>
                <a:ext uri="{FF2B5EF4-FFF2-40B4-BE49-F238E27FC236}">
                  <a16:creationId xmlns:a16="http://schemas.microsoft.com/office/drawing/2014/main" xmlns="" id="{94A3E04B-7C33-4F7C-A98E-BB00CFB728A8}"/>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Improve Availability of Water Information</a:t>
              </a:r>
              <a:endParaRPr lang="en-US" sz="3500"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462A51AB-4D92-4539-91E2-503CA056108C}"/>
                </a:ext>
              </a:extLst>
            </p:cNvPr>
            <p:cNvGrpSpPr/>
            <p:nvPr/>
          </p:nvGrpSpPr>
          <p:grpSpPr>
            <a:xfrm>
              <a:off x="-287474" y="-114305"/>
              <a:ext cx="1558729" cy="1535042"/>
              <a:chOff x="-287474" y="-114305"/>
              <a:chExt cx="1558729" cy="1535042"/>
            </a:xfrm>
          </p:grpSpPr>
          <p:pic>
            <p:nvPicPr>
              <p:cNvPr id="17" name="Picture 16">
                <a:extLst>
                  <a:ext uri="{FF2B5EF4-FFF2-40B4-BE49-F238E27FC236}">
                    <a16:creationId xmlns:a16="http://schemas.microsoft.com/office/drawing/2014/main" xmlns="" id="{CA6AD7CE-A471-4EF1-9FAA-971B88F949F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8" name="Text Box 2">
                <a:extLst>
                  <a:ext uri="{FF2B5EF4-FFF2-40B4-BE49-F238E27FC236}">
                    <a16:creationId xmlns:a16="http://schemas.microsoft.com/office/drawing/2014/main" xmlns="" id="{92B42F15-98C5-4CB5-89D0-8AAA0C908422}"/>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2.5</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EEEC7251-F9FA-4A06-83F2-D255A582B59B}"/>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42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xmlns="" id="{61C169FF-3A85-46FF-952F-19467299DA7B}"/>
              </a:ext>
            </a:extLst>
          </p:cNvPr>
          <p:cNvSpPr txBox="1">
            <a:spLocks/>
          </p:cNvSpPr>
          <p:nvPr/>
        </p:nvSpPr>
        <p:spPr>
          <a:xfrm>
            <a:off x="366367" y="2764720"/>
            <a:ext cx="5729633" cy="3287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“EPA should clarify that water reuse projects are eligible expenses for State Revolving Funds (SRF) and which SRF, clean water or drinking water, should fund which pieces of a project.”</a:t>
            </a:r>
          </a:p>
          <a:p>
            <a:pPr marL="0" indent="0" algn="ctr">
              <a:buFont typeface="Arial" panose="020B0604020202020204" pitchFamily="34" charset="0"/>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−ACWA and ASDWA</a:t>
            </a:r>
          </a:p>
        </p:txBody>
      </p:sp>
      <p:pic>
        <p:nvPicPr>
          <p:cNvPr id="8" name="Picture 7">
            <a:extLst>
              <a:ext uri="{FF2B5EF4-FFF2-40B4-BE49-F238E27FC236}">
                <a16:creationId xmlns:a16="http://schemas.microsoft.com/office/drawing/2014/main" xmlns="" id="{D9CC90EE-CD5E-44FD-A121-307FF8FD28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9430" y="2104472"/>
            <a:ext cx="3634009" cy="3672945"/>
          </a:xfrm>
          <a:prstGeom prst="rect">
            <a:avLst/>
          </a:prstGeom>
        </p:spPr>
      </p:pic>
      <p:sp>
        <p:nvSpPr>
          <p:cNvPr id="15" name="TextBox 14">
            <a:extLst>
              <a:ext uri="{FF2B5EF4-FFF2-40B4-BE49-F238E27FC236}">
                <a16:creationId xmlns:a16="http://schemas.microsoft.com/office/drawing/2014/main" xmlns="" id="{A0D5D20A-918D-4B59-B22C-0D0AAE092AFB}"/>
              </a:ext>
            </a:extLst>
          </p:cNvPr>
          <p:cNvSpPr txBox="1"/>
          <p:nvPr/>
        </p:nvSpPr>
        <p:spPr>
          <a:xfrm>
            <a:off x="6913265" y="5724785"/>
            <a:ext cx="3634009" cy="523220"/>
          </a:xfrm>
          <a:prstGeom prst="rect">
            <a:avLst/>
          </a:prstGeom>
          <a:noFill/>
          <a:ln>
            <a:noFill/>
          </a:ln>
        </p:spPr>
        <p:txBody>
          <a:bodyPr wrap="square" rtlCol="0">
            <a:spAutoFit/>
          </a:bodyPr>
          <a:lstStyle/>
          <a:p>
            <a:r>
              <a:rPr lang="en-US" sz="1400" dirty="0">
                <a:solidFill>
                  <a:srgbClr val="274D7A"/>
                </a:solidFill>
              </a:rPr>
              <a:t>A storage facility with purple pipe distribution in Altamonte Springs, Florida. </a:t>
            </a:r>
          </a:p>
        </p:txBody>
      </p:sp>
      <p:grpSp>
        <p:nvGrpSpPr>
          <p:cNvPr id="10" name="Group 9">
            <a:extLst>
              <a:ext uri="{FF2B5EF4-FFF2-40B4-BE49-F238E27FC236}">
                <a16:creationId xmlns:a16="http://schemas.microsoft.com/office/drawing/2014/main" xmlns="" id="{E2BD2B0B-B417-44A6-B089-DCE42991CB6F}"/>
              </a:ext>
            </a:extLst>
          </p:cNvPr>
          <p:cNvGrpSpPr>
            <a:grpSpLocks noChangeAspect="1"/>
          </p:cNvGrpSpPr>
          <p:nvPr/>
        </p:nvGrpSpPr>
        <p:grpSpPr>
          <a:xfrm>
            <a:off x="7906" y="159373"/>
            <a:ext cx="12070076" cy="1535042"/>
            <a:chOff x="-287474" y="-114305"/>
            <a:chExt cx="11889955" cy="1535042"/>
          </a:xfrm>
        </p:grpSpPr>
        <p:sp>
          <p:nvSpPr>
            <p:cNvPr id="13" name="Rectangle 12">
              <a:extLst>
                <a:ext uri="{FF2B5EF4-FFF2-40B4-BE49-F238E27FC236}">
                  <a16:creationId xmlns:a16="http://schemas.microsoft.com/office/drawing/2014/main" xmlns="" id="{3ED028C9-A70B-4EFE-B69E-D030EDE80C75}"/>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Facilitate Financial Support for Water Reuse</a:t>
              </a:r>
              <a:endParaRPr lang="en-US" sz="3500"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F3E95D8F-21A7-4372-B22C-E456B256467F}"/>
                </a:ext>
              </a:extLst>
            </p:cNvPr>
            <p:cNvGrpSpPr/>
            <p:nvPr/>
          </p:nvGrpSpPr>
          <p:grpSpPr>
            <a:xfrm>
              <a:off x="-287474" y="-114305"/>
              <a:ext cx="1558729" cy="1535042"/>
              <a:chOff x="-287474" y="-114305"/>
              <a:chExt cx="1558729" cy="1535042"/>
            </a:xfrm>
          </p:grpSpPr>
          <p:pic>
            <p:nvPicPr>
              <p:cNvPr id="17" name="Picture 16">
                <a:extLst>
                  <a:ext uri="{FF2B5EF4-FFF2-40B4-BE49-F238E27FC236}">
                    <a16:creationId xmlns:a16="http://schemas.microsoft.com/office/drawing/2014/main" xmlns="" id="{7075E93C-A66F-4BB5-9B25-EED8EDDBA4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8" name="Text Box 2">
                <a:extLst>
                  <a:ext uri="{FF2B5EF4-FFF2-40B4-BE49-F238E27FC236}">
                    <a16:creationId xmlns:a16="http://schemas.microsoft.com/office/drawing/2014/main" xmlns="" id="{CD679EEB-30C2-43B5-BF78-D37D968C582F}"/>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2.6</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853F6BBA-1DE9-4D63-9633-3038E9FEA508}"/>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9684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6A6E44-5264-4C9F-AB76-A643B2370C9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981" r="9572"/>
          <a:stretch/>
        </p:blipFill>
        <p:spPr>
          <a:xfrm>
            <a:off x="5618922" y="2364937"/>
            <a:ext cx="6255026" cy="3245706"/>
          </a:xfrm>
          <a:prstGeom prst="rect">
            <a:avLst/>
          </a:prstGeom>
        </p:spPr>
      </p:pic>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318052" y="2621349"/>
            <a:ext cx="5027759" cy="3032651"/>
          </a:xfrm>
          <a:solidFill>
            <a:schemeClr val="bg1"/>
          </a:solidFill>
        </p:spPr>
        <p:txBody>
          <a:bodyPr>
            <a:normAutofit lnSpcReduction="10000"/>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“Federal leadership is sorely needed to help assure that, as we go forward with utilizing this critically important resource, we make sound, scientifically based decisions that work to prepare our country for the successful utilization of all alternate water sources.”</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−Plumbing Industry Leadership Coalition</a:t>
            </a: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5618922" y="5598200"/>
            <a:ext cx="6255026" cy="523220"/>
          </a:xfrm>
          <a:prstGeom prst="rect">
            <a:avLst/>
          </a:prstGeom>
          <a:solidFill>
            <a:schemeClr val="bg1"/>
          </a:solidFill>
          <a:ln>
            <a:noFill/>
          </a:ln>
        </p:spPr>
        <p:txBody>
          <a:bodyPr wrap="square" rtlCol="0">
            <a:spAutoFit/>
          </a:bodyPr>
          <a:lstStyle/>
          <a:p>
            <a:r>
              <a:rPr lang="en-US" sz="1400" dirty="0">
                <a:solidFill>
                  <a:srgbClr val="274D7A"/>
                </a:solidFill>
              </a:rPr>
              <a:t>The private Hidden Springs sewage treatment facility provides treated wastewater to be reused for irrigation on public and small-scale crops. </a:t>
            </a:r>
          </a:p>
        </p:txBody>
      </p:sp>
      <p:grpSp>
        <p:nvGrpSpPr>
          <p:cNvPr id="13" name="Group 12">
            <a:extLst>
              <a:ext uri="{FF2B5EF4-FFF2-40B4-BE49-F238E27FC236}">
                <a16:creationId xmlns:a16="http://schemas.microsoft.com/office/drawing/2014/main" xmlns="" id="{9A7A2043-17D6-4FFC-AB53-59CF7531FD22}"/>
              </a:ext>
            </a:extLst>
          </p:cNvPr>
          <p:cNvGrpSpPr>
            <a:grpSpLocks noChangeAspect="1"/>
          </p:cNvGrpSpPr>
          <p:nvPr/>
        </p:nvGrpSpPr>
        <p:grpSpPr>
          <a:xfrm>
            <a:off x="7906" y="159373"/>
            <a:ext cx="12070076" cy="1535042"/>
            <a:chOff x="-287474" y="-114305"/>
            <a:chExt cx="11889955" cy="1535042"/>
          </a:xfrm>
        </p:grpSpPr>
        <p:sp>
          <p:nvSpPr>
            <p:cNvPr id="14" name="Rectangle 13">
              <a:extLst>
                <a:ext uri="{FF2B5EF4-FFF2-40B4-BE49-F238E27FC236}">
                  <a16:creationId xmlns:a16="http://schemas.microsoft.com/office/drawing/2014/main" xmlns="" id="{77151F1F-7E14-49DC-ACB4-2F968231F030}"/>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Integrate and Coordinate Research on Water Reuse</a:t>
              </a:r>
              <a:endParaRPr lang="en-US" sz="3500" dirty="0">
                <a:effectLst/>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A06EDECD-6AE2-4A1C-80D2-930955E5C8BD}"/>
                </a:ext>
              </a:extLst>
            </p:cNvPr>
            <p:cNvGrpSpPr/>
            <p:nvPr/>
          </p:nvGrpSpPr>
          <p:grpSpPr>
            <a:xfrm>
              <a:off x="-287474" y="-114305"/>
              <a:ext cx="1558729" cy="1535042"/>
              <a:chOff x="-287474" y="-114305"/>
              <a:chExt cx="1558729" cy="1535042"/>
            </a:xfrm>
          </p:grpSpPr>
          <p:pic>
            <p:nvPicPr>
              <p:cNvPr id="16" name="Picture 15">
                <a:extLst>
                  <a:ext uri="{FF2B5EF4-FFF2-40B4-BE49-F238E27FC236}">
                    <a16:creationId xmlns:a16="http://schemas.microsoft.com/office/drawing/2014/main" xmlns="" id="{49E76A1A-259B-4611-A2DD-BAF813D090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xmlns="" id="{98EDEEC6-B0BA-4AAD-BB14-0104B8D1C5BF}"/>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2.7</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71DC544E-696B-4BBC-AED2-F3BDA284618D}"/>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18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096000" y="2825077"/>
            <a:ext cx="5571098" cy="3032651"/>
          </a:xfrm>
          <a:solidFill>
            <a:schemeClr val="bg1"/>
          </a:solidFill>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“More messaging on a national level of the benefits and successes [of water reuse] in tandem with discussion of the public health and environmental protection safeguards and benefits is necessary.”</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−NACWA</a:t>
            </a: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394805" y="5548857"/>
            <a:ext cx="4909633" cy="738664"/>
          </a:xfrm>
          <a:prstGeom prst="rect">
            <a:avLst/>
          </a:prstGeom>
          <a:noFill/>
          <a:ln>
            <a:noFill/>
          </a:ln>
        </p:spPr>
        <p:txBody>
          <a:bodyPr wrap="square" rtlCol="0">
            <a:spAutoFit/>
          </a:bodyPr>
          <a:lstStyle/>
          <a:p>
            <a:r>
              <a:rPr lang="en-US" sz="1400" dirty="0">
                <a:solidFill>
                  <a:srgbClr val="274D7A"/>
                </a:solidFill>
              </a:rPr>
              <a:t>Bilingual signage about the use of reclaimed water for landscaping is protective of the entire community at one Florida hotel complex. </a:t>
            </a:r>
          </a:p>
        </p:txBody>
      </p:sp>
      <p:pic>
        <p:nvPicPr>
          <p:cNvPr id="4" name="Picture 3" descr="A sign in front of a house&#10;&#10;Description automatically generated">
            <a:extLst>
              <a:ext uri="{FF2B5EF4-FFF2-40B4-BE49-F238E27FC236}">
                <a16:creationId xmlns:a16="http://schemas.microsoft.com/office/drawing/2014/main" xmlns="" id="{2A9BB8AF-3F48-45F7-A637-E8C62A1D28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4805" y="2191514"/>
            <a:ext cx="4909634" cy="3386390"/>
          </a:xfrm>
          <a:prstGeom prst="rect">
            <a:avLst/>
          </a:prstGeom>
        </p:spPr>
      </p:pic>
      <p:grpSp>
        <p:nvGrpSpPr>
          <p:cNvPr id="13" name="Group 12">
            <a:extLst>
              <a:ext uri="{FF2B5EF4-FFF2-40B4-BE49-F238E27FC236}">
                <a16:creationId xmlns:a16="http://schemas.microsoft.com/office/drawing/2014/main" xmlns="" id="{43F03C00-93C3-42C1-B4A6-25565E309E4B}"/>
              </a:ext>
            </a:extLst>
          </p:cNvPr>
          <p:cNvGrpSpPr>
            <a:grpSpLocks noChangeAspect="1"/>
          </p:cNvGrpSpPr>
          <p:nvPr/>
        </p:nvGrpSpPr>
        <p:grpSpPr>
          <a:xfrm>
            <a:off x="7906" y="159373"/>
            <a:ext cx="12070076" cy="1535042"/>
            <a:chOff x="-287474" y="-114305"/>
            <a:chExt cx="11889955" cy="1535042"/>
          </a:xfrm>
        </p:grpSpPr>
        <p:sp>
          <p:nvSpPr>
            <p:cNvPr id="14" name="Rectangle 13">
              <a:extLst>
                <a:ext uri="{FF2B5EF4-FFF2-40B4-BE49-F238E27FC236}">
                  <a16:creationId xmlns:a16="http://schemas.microsoft.com/office/drawing/2014/main" xmlns="" id="{F9B11B66-6DF6-4137-91EE-D2246C6D63D4}"/>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Improve Outreach and Communication on Water Reuse</a:t>
              </a:r>
              <a:endParaRPr lang="en-US" sz="3500" dirty="0">
                <a:effectLst/>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CE08025F-3489-4AD8-BBC9-47CC1568530F}"/>
                </a:ext>
              </a:extLst>
            </p:cNvPr>
            <p:cNvGrpSpPr/>
            <p:nvPr/>
          </p:nvGrpSpPr>
          <p:grpSpPr>
            <a:xfrm>
              <a:off x="-287474" y="-114305"/>
              <a:ext cx="1558729" cy="1535042"/>
              <a:chOff x="-287474" y="-114305"/>
              <a:chExt cx="1558729" cy="1535042"/>
            </a:xfrm>
          </p:grpSpPr>
          <p:pic>
            <p:nvPicPr>
              <p:cNvPr id="16" name="Picture 15">
                <a:extLst>
                  <a:ext uri="{FF2B5EF4-FFF2-40B4-BE49-F238E27FC236}">
                    <a16:creationId xmlns:a16="http://schemas.microsoft.com/office/drawing/2014/main" xmlns="" id="{7DFB3AF4-523E-44B1-B33E-521D0558AB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xmlns="" id="{D7F5DDC1-1AC2-4E2E-B257-F712FD701BE6}"/>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2.8</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FF6BA839-B742-43C6-BC11-1C531CE4AF84}"/>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565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185531" y="2518006"/>
            <a:ext cx="6445741" cy="3473935"/>
          </a:xfrm>
          <a:solidFill>
            <a:schemeClr val="bg1"/>
          </a:solidFill>
        </p:spPr>
        <p:txBody>
          <a:bodyPr>
            <a:normAutofit fontScale="92500" lnSpcReduction="10000"/>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“With increasingly complex systems, particularly in the case of direct potable reuse, there are skills, knowledge and abilities that go beyond traditional operator certification requirements. ACWA and ASDWA recognize and respect the States’ autonomy in implementing their operator certification programs, however water reuse represents a unique opportunity for EPA to partner with states to identify key knowledge and skills needed by water system operators who are presiding over these water reuse projects.”</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−ACWA and ASDWA</a:t>
            </a:r>
          </a:p>
        </p:txBody>
      </p:sp>
      <p:pic>
        <p:nvPicPr>
          <p:cNvPr id="13" name="Picture 12">
            <a:extLst>
              <a:ext uri="{FF2B5EF4-FFF2-40B4-BE49-F238E27FC236}">
                <a16:creationId xmlns:a16="http://schemas.microsoft.com/office/drawing/2014/main" xmlns="" id="{58252EA3-64C8-40DB-ABE4-6B5AC4934A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79546" y="2177039"/>
            <a:ext cx="5026923" cy="3768528"/>
          </a:xfrm>
          <a:prstGeom prst="rect">
            <a:avLst/>
          </a:prstGeom>
        </p:spPr>
      </p:pic>
      <p:sp>
        <p:nvSpPr>
          <p:cNvPr id="14" name="TextBox 13">
            <a:extLst>
              <a:ext uri="{FF2B5EF4-FFF2-40B4-BE49-F238E27FC236}">
                <a16:creationId xmlns:a16="http://schemas.microsoft.com/office/drawing/2014/main" xmlns="" id="{D6D71E82-B4E2-43F7-BDC0-B037059D67E4}"/>
              </a:ext>
            </a:extLst>
          </p:cNvPr>
          <p:cNvSpPr txBox="1"/>
          <p:nvPr/>
        </p:nvSpPr>
        <p:spPr>
          <a:xfrm>
            <a:off x="6979546" y="5904889"/>
            <a:ext cx="5026922" cy="307777"/>
          </a:xfrm>
          <a:prstGeom prst="rect">
            <a:avLst/>
          </a:prstGeom>
          <a:solidFill>
            <a:schemeClr val="bg1"/>
          </a:solidFill>
          <a:ln>
            <a:noFill/>
          </a:ln>
        </p:spPr>
        <p:txBody>
          <a:bodyPr wrap="square" rtlCol="0">
            <a:spAutoFit/>
          </a:bodyPr>
          <a:lstStyle/>
          <a:p>
            <a:r>
              <a:rPr lang="en-US" sz="1400" dirty="0">
                <a:solidFill>
                  <a:srgbClr val="274D7A"/>
                </a:solidFill>
              </a:rPr>
              <a:t>A large wheel line sprinkler system in Idaho.</a:t>
            </a:r>
          </a:p>
        </p:txBody>
      </p:sp>
      <p:grpSp>
        <p:nvGrpSpPr>
          <p:cNvPr id="10" name="Group 9">
            <a:extLst>
              <a:ext uri="{FF2B5EF4-FFF2-40B4-BE49-F238E27FC236}">
                <a16:creationId xmlns:a16="http://schemas.microsoft.com/office/drawing/2014/main" xmlns="" id="{C0648049-5054-48AF-BE70-00700E43A137}"/>
              </a:ext>
            </a:extLst>
          </p:cNvPr>
          <p:cNvGrpSpPr>
            <a:grpSpLocks noChangeAspect="1"/>
          </p:cNvGrpSpPr>
          <p:nvPr/>
        </p:nvGrpSpPr>
        <p:grpSpPr>
          <a:xfrm>
            <a:off x="7906" y="159373"/>
            <a:ext cx="12070076" cy="1535042"/>
            <a:chOff x="-287474" y="-114305"/>
            <a:chExt cx="11889955" cy="1535042"/>
          </a:xfrm>
        </p:grpSpPr>
        <p:sp>
          <p:nvSpPr>
            <p:cNvPr id="15" name="Rectangle 14">
              <a:extLst>
                <a:ext uri="{FF2B5EF4-FFF2-40B4-BE49-F238E27FC236}">
                  <a16:creationId xmlns:a16="http://schemas.microsoft.com/office/drawing/2014/main" xmlns="" id="{6E7B2421-6AF1-4231-90EC-D8E57DE6B8CF}"/>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Support a Talented and Dynamic Workforce</a:t>
              </a:r>
              <a:endParaRPr lang="en-US" sz="3500"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C4D565AF-F1ED-4BDF-8AB7-F8974BD12D54}"/>
                </a:ext>
              </a:extLst>
            </p:cNvPr>
            <p:cNvGrpSpPr/>
            <p:nvPr/>
          </p:nvGrpSpPr>
          <p:grpSpPr>
            <a:xfrm>
              <a:off x="-287474" y="-114305"/>
              <a:ext cx="1558729" cy="1535042"/>
              <a:chOff x="-287474" y="-114305"/>
              <a:chExt cx="1558729" cy="1535042"/>
            </a:xfrm>
          </p:grpSpPr>
          <p:pic>
            <p:nvPicPr>
              <p:cNvPr id="17" name="Picture 16">
                <a:extLst>
                  <a:ext uri="{FF2B5EF4-FFF2-40B4-BE49-F238E27FC236}">
                    <a16:creationId xmlns:a16="http://schemas.microsoft.com/office/drawing/2014/main" xmlns="" id="{3EDD1C42-E311-4922-ACED-A047904996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8" name="Text Box 2">
                <a:extLst>
                  <a:ext uri="{FF2B5EF4-FFF2-40B4-BE49-F238E27FC236}">
                    <a16:creationId xmlns:a16="http://schemas.microsoft.com/office/drawing/2014/main" xmlns="" id="{7154671A-46AB-4DDB-B22D-A4594A143837}"/>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2.9</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4439A52D-E713-4AE7-B26C-1FEB4E0A8CD1}"/>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429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5459896" y="2871910"/>
            <a:ext cx="6445741" cy="2894184"/>
          </a:xfrm>
          <a:solidFill>
            <a:schemeClr val="bg1"/>
          </a:solidFill>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“According to the 2017 Reuse Inventory Report, Florida reused approximately 813 MGD (over 161 billion gallons per year) of potable quality water while serving to add 252 MGD (approximately 92 billion gallons per year) back to available water supplies.”</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−Florida DEP</a:t>
            </a: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0" y="3179216"/>
            <a:ext cx="1627094" cy="2893100"/>
          </a:xfrm>
          <a:prstGeom prst="rect">
            <a:avLst/>
          </a:prstGeom>
          <a:noFill/>
          <a:ln>
            <a:noFill/>
          </a:ln>
        </p:spPr>
        <p:txBody>
          <a:bodyPr wrap="square" rtlCol="0">
            <a:spAutoFit/>
          </a:bodyPr>
          <a:lstStyle/>
          <a:p>
            <a:pPr algn="r"/>
            <a:r>
              <a:rPr lang="en-US" sz="1400" dirty="0">
                <a:solidFill>
                  <a:srgbClr val="274D7A"/>
                </a:solidFill>
              </a:rPr>
              <a:t>The Don van </a:t>
            </a:r>
            <a:r>
              <a:rPr lang="en-US" sz="1400" dirty="0" err="1">
                <a:solidFill>
                  <a:srgbClr val="274D7A"/>
                </a:solidFill>
              </a:rPr>
              <a:t>Rasfeldt</a:t>
            </a:r>
            <a:r>
              <a:rPr lang="en-US" sz="1400" dirty="0">
                <a:solidFill>
                  <a:srgbClr val="274D7A"/>
                </a:solidFill>
              </a:rPr>
              <a:t> Power Plant in Santa Clara, California, takes high-salt water (750 mg/L total dissolved solids) and runs it through reverse osmosis. The resulting reclaimed water is fed into the power plant boilers.</a:t>
            </a:r>
          </a:p>
        </p:txBody>
      </p:sp>
      <p:pic>
        <p:nvPicPr>
          <p:cNvPr id="13" name="Picture 12" descr="A close up of an engine&#10;&#10;Description automatically generated">
            <a:extLst>
              <a:ext uri="{FF2B5EF4-FFF2-40B4-BE49-F238E27FC236}">
                <a16:creationId xmlns:a16="http://schemas.microsoft.com/office/drawing/2014/main" xmlns="" id="{2DE8B53E-1C54-4E42-9E87-61994CFC82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7094" y="2704410"/>
            <a:ext cx="3899647" cy="3322398"/>
          </a:xfrm>
          <a:prstGeom prst="rect">
            <a:avLst/>
          </a:prstGeom>
        </p:spPr>
      </p:pic>
      <p:grpSp>
        <p:nvGrpSpPr>
          <p:cNvPr id="14" name="Group 13">
            <a:extLst>
              <a:ext uri="{FF2B5EF4-FFF2-40B4-BE49-F238E27FC236}">
                <a16:creationId xmlns:a16="http://schemas.microsoft.com/office/drawing/2014/main" xmlns="" id="{DA7B6E87-0F8C-475A-AB52-351756444E00}"/>
              </a:ext>
            </a:extLst>
          </p:cNvPr>
          <p:cNvGrpSpPr>
            <a:grpSpLocks noChangeAspect="1"/>
          </p:cNvGrpSpPr>
          <p:nvPr/>
        </p:nvGrpSpPr>
        <p:grpSpPr>
          <a:xfrm>
            <a:off x="7906" y="159373"/>
            <a:ext cx="12070076" cy="1535042"/>
            <a:chOff x="-287474" y="-114305"/>
            <a:chExt cx="11889955" cy="1535042"/>
          </a:xfrm>
        </p:grpSpPr>
        <p:sp>
          <p:nvSpPr>
            <p:cNvPr id="15" name="Rectangle 14">
              <a:extLst>
                <a:ext uri="{FF2B5EF4-FFF2-40B4-BE49-F238E27FC236}">
                  <a16:creationId xmlns:a16="http://schemas.microsoft.com/office/drawing/2014/main" xmlns="" id="{0C0E8A74-713F-49AE-98CB-4F1A692CFBDB}"/>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Develop Water Reuse Metrics that Support Goals and Measure Progress</a:t>
              </a:r>
              <a:endParaRPr lang="en-US" sz="3500"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8C50CA5A-1DC0-4B8B-B749-9666DF44C110}"/>
                </a:ext>
              </a:extLst>
            </p:cNvPr>
            <p:cNvGrpSpPr/>
            <p:nvPr/>
          </p:nvGrpSpPr>
          <p:grpSpPr>
            <a:xfrm>
              <a:off x="-287474" y="-114305"/>
              <a:ext cx="1558729" cy="1535042"/>
              <a:chOff x="-287474" y="-114305"/>
              <a:chExt cx="1558729" cy="1535042"/>
            </a:xfrm>
          </p:grpSpPr>
          <p:pic>
            <p:nvPicPr>
              <p:cNvPr id="17" name="Picture 16">
                <a:extLst>
                  <a:ext uri="{FF2B5EF4-FFF2-40B4-BE49-F238E27FC236}">
                    <a16:creationId xmlns:a16="http://schemas.microsoft.com/office/drawing/2014/main" xmlns="" id="{00CF7C18-0665-44C0-B58E-6C2378426F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8" name="Text Box 2">
                <a:extLst>
                  <a:ext uri="{FF2B5EF4-FFF2-40B4-BE49-F238E27FC236}">
                    <a16:creationId xmlns:a16="http://schemas.microsoft.com/office/drawing/2014/main" xmlns="" id="{3FACD7C8-D7AE-45F4-AE83-4809AD71DB69}"/>
                  </a:ext>
                </a:extLst>
              </p:cNvPr>
              <p:cNvSpPr txBox="1">
                <a:spLocks noChangeArrowheads="1"/>
              </p:cNvSpPr>
              <p:nvPr/>
            </p:nvSpPr>
            <p:spPr bwMode="auto">
              <a:xfrm>
                <a:off x="-27554" y="339720"/>
                <a:ext cx="1083421"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2.10</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AB3725AD-D86E-4D96-BE6C-3C166A257274}"/>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98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90054" y="1373609"/>
            <a:ext cx="10793117" cy="1188317"/>
          </a:xfrm>
          <a:noFill/>
        </p:spPr>
        <p:txBody>
          <a:bodyPr>
            <a:noAutofit/>
          </a:bodyPr>
          <a:lstStyle/>
          <a:p>
            <a:pPr marL="0" indent="0">
              <a:buNone/>
            </a:pPr>
            <a:r>
              <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rPr>
              <a:t>Goal Two</a:t>
            </a:r>
          </a:p>
          <a:p>
            <a:pPr marL="0" indent="0">
              <a:buNone/>
            </a:pP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“Transform the energy sector’s produced water from waste to resource”</a:t>
            </a:r>
          </a:p>
          <a:p>
            <a:pPr marL="0" indent="0">
              <a:buNone/>
            </a:pPr>
            <a:endParaRPr lang="en-US" sz="14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xmlns="" id="{C9AE1B3A-704F-4BEE-8B53-B0DA245AC3A3}"/>
              </a:ext>
            </a:extLst>
          </p:cNvPr>
          <p:cNvSpPr txBox="1">
            <a:spLocks/>
          </p:cNvSpPr>
          <p:nvPr/>
        </p:nvSpPr>
        <p:spPr>
          <a:xfrm>
            <a:off x="887895" y="267929"/>
            <a:ext cx="10416209" cy="1868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t>Water Security Grand Challenge and Reuse</a:t>
            </a:r>
            <a:b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639B4BA4-EAC5-430B-9D74-D29182E827A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943104" y="1240777"/>
            <a:ext cx="8229600" cy="45719"/>
          </a:xfrm>
          <a:prstGeom prst="rect">
            <a:avLst/>
          </a:prstGeom>
          <a:noFill/>
          <a:ln>
            <a:noFill/>
          </a:ln>
        </p:spPr>
      </p:pic>
      <p:sp>
        <p:nvSpPr>
          <p:cNvPr id="5" name="Rectangle 4">
            <a:extLst>
              <a:ext uri="{FF2B5EF4-FFF2-40B4-BE49-F238E27FC236}">
                <a16:creationId xmlns:a16="http://schemas.microsoft.com/office/drawing/2014/main" xmlns="" id="{FDBD461A-432B-423D-B82E-6C41E5884749}"/>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9555F96F-A2CD-45F6-8000-693E5A337E7F}"/>
              </a:ext>
            </a:extLst>
          </p:cNvPr>
          <p:cNvGrpSpPr>
            <a:grpSpLocks noChangeAspect="1"/>
          </p:cNvGrpSpPr>
          <p:nvPr/>
        </p:nvGrpSpPr>
        <p:grpSpPr>
          <a:xfrm>
            <a:off x="508678" y="2417398"/>
            <a:ext cx="10966780" cy="1018567"/>
            <a:chOff x="-287474" y="-114305"/>
            <a:chExt cx="14705029" cy="1535042"/>
          </a:xfrm>
        </p:grpSpPr>
        <p:sp>
          <p:nvSpPr>
            <p:cNvPr id="8" name="Rectangle 7">
              <a:extLst>
                <a:ext uri="{FF2B5EF4-FFF2-40B4-BE49-F238E27FC236}">
                  <a16:creationId xmlns:a16="http://schemas.microsoft.com/office/drawing/2014/main" xmlns="" id="{228924B6-D8DB-4E02-A398-59D58F2C15AF}"/>
                </a:ext>
              </a:extLst>
            </p:cNvPr>
            <p:cNvSpPr/>
            <p:nvPr/>
          </p:nvSpPr>
          <p:spPr>
            <a:xfrm>
              <a:off x="933488" y="97795"/>
              <a:ext cx="13484067"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2400" b="1" dirty="0">
                  <a:ea typeface="Calibri" panose="020F0502020204030204" pitchFamily="34" charset="0"/>
                  <a:cs typeface="Times New Roman" panose="02020603050405020304" pitchFamily="18" charset="0"/>
                </a:rPr>
                <a:t>Complete the EPA Study of Oil and Gas Extraction Wastewater Management</a:t>
              </a:r>
              <a:endParaRPr lang="en-US" sz="2400" dirty="0">
                <a:effectLst/>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AAEF84CD-C25F-42F8-A97A-D0A24B0AF8F1}"/>
                </a:ext>
              </a:extLst>
            </p:cNvPr>
            <p:cNvGrpSpPr/>
            <p:nvPr/>
          </p:nvGrpSpPr>
          <p:grpSpPr>
            <a:xfrm>
              <a:off x="-287474" y="-114305"/>
              <a:ext cx="1558729" cy="1535042"/>
              <a:chOff x="-287474" y="-114305"/>
              <a:chExt cx="1558729" cy="1535042"/>
            </a:xfrm>
          </p:grpSpPr>
          <p:pic>
            <p:nvPicPr>
              <p:cNvPr id="10" name="Picture 9">
                <a:extLst>
                  <a:ext uri="{FF2B5EF4-FFF2-40B4-BE49-F238E27FC236}">
                    <a16:creationId xmlns:a16="http://schemas.microsoft.com/office/drawing/2014/main" xmlns="" id="{4E9CA99E-E15D-4C74-ABD0-90FED8CB73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2" name="Text Box 2">
                <a:extLst>
                  <a:ext uri="{FF2B5EF4-FFF2-40B4-BE49-F238E27FC236}">
                    <a16:creationId xmlns:a16="http://schemas.microsoft.com/office/drawing/2014/main" xmlns="" id="{AB6ADDCF-CAF5-4117-9A9A-6FC603DDE91F}"/>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24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2.2.3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xmlns="" id="{C2624DC9-E0A5-4407-AAAC-00627D0A9B8A}"/>
              </a:ext>
            </a:extLst>
          </p:cNvPr>
          <p:cNvGrpSpPr>
            <a:grpSpLocks noChangeAspect="1"/>
          </p:cNvGrpSpPr>
          <p:nvPr/>
        </p:nvGrpSpPr>
        <p:grpSpPr>
          <a:xfrm>
            <a:off x="516391" y="3508682"/>
            <a:ext cx="10966780" cy="1018567"/>
            <a:chOff x="-287474" y="-114305"/>
            <a:chExt cx="14705029" cy="1535042"/>
          </a:xfrm>
        </p:grpSpPr>
        <p:sp>
          <p:nvSpPr>
            <p:cNvPr id="14" name="Rectangle 13">
              <a:extLst>
                <a:ext uri="{FF2B5EF4-FFF2-40B4-BE49-F238E27FC236}">
                  <a16:creationId xmlns:a16="http://schemas.microsoft.com/office/drawing/2014/main" xmlns="" id="{BA8DD397-B637-4450-A14D-D14C5616B907}"/>
                </a:ext>
              </a:extLst>
            </p:cNvPr>
            <p:cNvSpPr/>
            <p:nvPr/>
          </p:nvSpPr>
          <p:spPr>
            <a:xfrm>
              <a:off x="933488" y="97795"/>
              <a:ext cx="13484067"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2400" b="1" dirty="0">
                  <a:ea typeface="Calibri" panose="020F0502020204030204" pitchFamily="34" charset="0"/>
                  <a:cs typeface="Times New Roman" panose="02020603050405020304" pitchFamily="18" charset="0"/>
                </a:rPr>
                <a:t>Identify and Fill Science and Technology Gaps and Needs Inhibiting Greater Consideration of Off-Field Use of Treated Produced Water</a:t>
              </a:r>
              <a:endParaRPr lang="en-US" sz="2400" dirty="0">
                <a:effectLst/>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5B9C8DF5-34AA-4363-93FE-85334671D366}"/>
                </a:ext>
              </a:extLst>
            </p:cNvPr>
            <p:cNvGrpSpPr/>
            <p:nvPr/>
          </p:nvGrpSpPr>
          <p:grpSpPr>
            <a:xfrm>
              <a:off x="-287474" y="-114305"/>
              <a:ext cx="1558729" cy="1535042"/>
              <a:chOff x="-287474" y="-114305"/>
              <a:chExt cx="1558729" cy="1535042"/>
            </a:xfrm>
          </p:grpSpPr>
          <p:pic>
            <p:nvPicPr>
              <p:cNvPr id="16" name="Picture 15">
                <a:extLst>
                  <a:ext uri="{FF2B5EF4-FFF2-40B4-BE49-F238E27FC236}">
                    <a16:creationId xmlns:a16="http://schemas.microsoft.com/office/drawing/2014/main" xmlns="" id="{E84A5543-5429-4100-A8D2-CFF2E4A59D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xmlns="" id="{6B6073C6-5C37-4AB4-A497-793A248DC891}"/>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24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2.4.2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8" name="Content Placeholder 2">
            <a:extLst>
              <a:ext uri="{FF2B5EF4-FFF2-40B4-BE49-F238E27FC236}">
                <a16:creationId xmlns:a16="http://schemas.microsoft.com/office/drawing/2014/main" xmlns="" id="{27BBA95B-A425-4BEE-AFB6-541A376BEEA8}"/>
              </a:ext>
            </a:extLst>
          </p:cNvPr>
          <p:cNvSpPr txBox="1">
            <a:spLocks/>
          </p:cNvSpPr>
          <p:nvPr/>
        </p:nvSpPr>
        <p:spPr>
          <a:xfrm>
            <a:off x="744510" y="4687776"/>
            <a:ext cx="10738661" cy="1354016"/>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u="sng" dirty="0">
                <a:solidFill>
                  <a:srgbClr val="274D7A"/>
                </a:solidFill>
                <a:latin typeface="Tahoma" panose="020B0604030504040204" pitchFamily="34" charset="0"/>
                <a:ea typeface="Tahoma" panose="020B0604030504040204" pitchFamily="34" charset="0"/>
                <a:cs typeface="Tahoma" panose="020B0604030504040204" pitchFamily="34" charset="0"/>
              </a:rPr>
              <a:t>Inset 9. Produced Water Report: Regulations, Current Practices, and Research Needs</a:t>
            </a:r>
          </a:p>
          <a:p>
            <a:pPr marL="0" indent="0">
              <a:lnSpc>
                <a:spcPct val="100000"/>
              </a:lnSpc>
              <a:spcBef>
                <a:spcPts val="0"/>
              </a:spcBef>
              <a:buNone/>
            </a:pPr>
            <a:endParaRPr lang="en-US" sz="14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buNone/>
            </a:pPr>
            <a:r>
              <a:rPr lang="en-US" sz="1400" dirty="0">
                <a:solidFill>
                  <a:srgbClr val="274D7A"/>
                </a:solidFill>
                <a:latin typeface="Tahoma" panose="020B0604030504040204" pitchFamily="34" charset="0"/>
                <a:ea typeface="Tahoma" panose="020B0604030504040204" pitchFamily="34" charset="0"/>
                <a:cs typeface="Tahoma" panose="020B0604030504040204" pitchFamily="34" charset="0"/>
              </a:rPr>
              <a:t>In June 2019, the Ground Water Protection Council (GWPC) completed a comprehensive report on oil and gas produced water. The</a:t>
            </a:r>
          </a:p>
          <a:p>
            <a:pPr marL="0" indent="0">
              <a:lnSpc>
                <a:spcPct val="100000"/>
              </a:lnSpc>
              <a:spcBef>
                <a:spcPts val="0"/>
              </a:spcBef>
              <a:buNone/>
            </a:pPr>
            <a:r>
              <a:rPr lang="en-US" sz="1400" dirty="0">
                <a:solidFill>
                  <a:srgbClr val="274D7A"/>
                </a:solidFill>
                <a:latin typeface="Tahoma" panose="020B0604030504040204" pitchFamily="34" charset="0"/>
                <a:ea typeface="Tahoma" panose="020B0604030504040204" pitchFamily="34" charset="0"/>
                <a:cs typeface="Tahoma" panose="020B0604030504040204" pitchFamily="34" charset="0"/>
              </a:rPr>
              <a:t>report engaged geologists, engineers, lawyers, toxicologists, soil experts, public health experts, the petroleum industry, and regulators. From this group, the GWPC sought ideas and advice on the report’s content and conclusions. Relevant highlights considered in development of the draft Action Plan are excerpted below. </a:t>
            </a:r>
          </a:p>
        </p:txBody>
      </p:sp>
    </p:spTree>
    <p:extLst>
      <p:ext uri="{BB962C8B-B14F-4D97-AF65-F5344CB8AC3E}">
        <p14:creationId xmlns:p14="http://schemas.microsoft.com/office/powerpoint/2010/main" val="167317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99440" y="1585763"/>
            <a:ext cx="10793117" cy="4442058"/>
          </a:xfrm>
          <a:noFill/>
        </p:spPr>
        <p:txBody>
          <a:bodyPr>
            <a:noAutofit/>
          </a:bodyPr>
          <a:lstStyle/>
          <a:p>
            <a:pPr marL="0" indent="0">
              <a:buNone/>
            </a:pPr>
            <a:endPar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rPr>
              <a:t>Goal Three</a:t>
            </a:r>
          </a:p>
          <a:p>
            <a:pPr marL="0" indent="0">
              <a:buNone/>
            </a:pP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274D7A"/>
                </a:solidFill>
              </a:rPr>
              <a:t>Achieve near-zero water impact for new thermoelectric power plants, and significantly lower freshwater use intensity within the existing fleet”</a:t>
            </a:r>
          </a:p>
          <a:p>
            <a:pPr marL="0" indent="0">
              <a:buNone/>
            </a:pPr>
            <a:endParaRPr lang="en-US" sz="1400" dirty="0">
              <a:solidFill>
                <a:srgbClr val="274D7A"/>
              </a:solidFill>
            </a:endParaRPr>
          </a:p>
          <a:p>
            <a:pPr marL="0" indent="0">
              <a:buNone/>
            </a:pPr>
            <a:endParaRPr lang="en-US" sz="1400" dirty="0">
              <a:solidFill>
                <a:srgbClr val="274D7A"/>
              </a:solidFill>
            </a:endParaRPr>
          </a:p>
          <a:p>
            <a:pPr marL="0" indent="0">
              <a:buNone/>
            </a:pPr>
            <a:r>
              <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rPr>
              <a:t>Goal Four</a:t>
            </a:r>
          </a:p>
          <a:p>
            <a:pPr marL="0" indent="0">
              <a:buNone/>
            </a:pP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a:t>
            </a:r>
            <a:r>
              <a:rPr lang="en-US" dirty="0">
                <a:solidFill>
                  <a:srgbClr val="274D7A"/>
                </a:solidFill>
              </a:rPr>
              <a:t>Double resource recovery from municipal wastewater”</a:t>
            </a:r>
          </a:p>
        </p:txBody>
      </p:sp>
      <p:sp>
        <p:nvSpPr>
          <p:cNvPr id="11" name="Title 1">
            <a:extLst>
              <a:ext uri="{FF2B5EF4-FFF2-40B4-BE49-F238E27FC236}">
                <a16:creationId xmlns:a16="http://schemas.microsoft.com/office/drawing/2014/main" xmlns="" id="{C9AE1B3A-704F-4BEE-8B53-B0DA245AC3A3}"/>
              </a:ext>
            </a:extLst>
          </p:cNvPr>
          <p:cNvSpPr txBox="1">
            <a:spLocks/>
          </p:cNvSpPr>
          <p:nvPr/>
        </p:nvSpPr>
        <p:spPr>
          <a:xfrm>
            <a:off x="887895" y="267929"/>
            <a:ext cx="10416209" cy="1868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t>Water Security Grand Challenge and Reuse</a:t>
            </a:r>
            <a:b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639B4BA4-EAC5-430B-9D74-D29182E827A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943104" y="1240777"/>
            <a:ext cx="8229600" cy="45719"/>
          </a:xfrm>
          <a:prstGeom prst="rect">
            <a:avLst/>
          </a:prstGeom>
          <a:noFill/>
          <a:ln>
            <a:noFill/>
          </a:ln>
        </p:spPr>
      </p:pic>
      <p:sp>
        <p:nvSpPr>
          <p:cNvPr id="5" name="Rectangle 4">
            <a:extLst>
              <a:ext uri="{FF2B5EF4-FFF2-40B4-BE49-F238E27FC236}">
                <a16:creationId xmlns:a16="http://schemas.microsoft.com/office/drawing/2014/main" xmlns="" id="{FDBD461A-432B-423D-B82E-6C41E5884749}"/>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731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99440" y="2466538"/>
            <a:ext cx="10793117" cy="3403997"/>
          </a:xfrm>
          <a:solidFill>
            <a:schemeClr val="accent1">
              <a:lumMod val="20000"/>
              <a:lumOff val="80000"/>
            </a:schemeClr>
          </a:solidFill>
        </p:spPr>
        <p:txBody>
          <a:bodyPr>
            <a:noAutofit/>
          </a:bodyPr>
          <a:lstStyle/>
          <a:p>
            <a:pPr marL="0" indent="0">
              <a:buNone/>
            </a:pPr>
            <a:r>
              <a:rPr lang="en-US" sz="1800" dirty="0">
                <a:solidFill>
                  <a:srgbClr val="274D7A"/>
                </a:solidFill>
                <a:latin typeface="Tahoma" panose="020B0604030504040204" pitchFamily="34" charset="0"/>
                <a:ea typeface="Tahoma" panose="020B0604030504040204" pitchFamily="34" charset="0"/>
                <a:cs typeface="Tahoma" panose="020B0604030504040204" pitchFamily="34" charset="0"/>
              </a:rPr>
              <a:t>Use the DOE’s Water Security Grand Challenge to develop challenges that promote specific technological advancements</a:t>
            </a:r>
          </a:p>
          <a:p>
            <a:pPr marL="0" indent="0">
              <a:buNone/>
            </a:pPr>
            <a:r>
              <a:rPr lang="en-US" sz="1800" dirty="0">
                <a:solidFill>
                  <a:srgbClr val="274D7A"/>
                </a:solidFill>
                <a:latin typeface="Tahoma" panose="020B0604030504040204" pitchFamily="34" charset="0"/>
                <a:ea typeface="Tahoma" panose="020B0604030504040204" pitchFamily="34" charset="0"/>
                <a:cs typeface="Tahoma" panose="020B0604030504040204" pitchFamily="34" charset="0"/>
              </a:rPr>
              <a:t>in support of water reuse, including:</a:t>
            </a:r>
          </a:p>
          <a:p>
            <a:pPr marL="342900" indent="-342900">
              <a:buFont typeface="+mj-lt"/>
              <a:buAutoNum type="arabicPeriod"/>
            </a:pPr>
            <a:r>
              <a:rPr lang="en-US" sz="1800" dirty="0">
                <a:solidFill>
                  <a:srgbClr val="274D7A"/>
                </a:solidFill>
                <a:latin typeface="Tahoma" panose="020B0604030504040204" pitchFamily="34" charset="0"/>
                <a:ea typeface="Tahoma" panose="020B0604030504040204" pitchFamily="34" charset="0"/>
                <a:cs typeface="Tahoma" panose="020B0604030504040204" pitchFamily="34" charset="0"/>
              </a:rPr>
              <a:t>A modular reuse challenge focused on the design of a “plug and play” system to be employed in rural communities, during emergency response, or at a building interested in implementing onsite reuse.</a:t>
            </a:r>
          </a:p>
          <a:p>
            <a:pPr marL="342900" indent="-342900">
              <a:buFont typeface="+mj-lt"/>
              <a:buAutoNum type="arabicPeriod"/>
            </a:pPr>
            <a:r>
              <a:rPr lang="en-US" sz="1800" dirty="0">
                <a:solidFill>
                  <a:srgbClr val="274D7A"/>
                </a:solidFill>
                <a:latin typeface="Tahoma" panose="020B0604030504040204" pitchFamily="34" charset="0"/>
                <a:ea typeface="Tahoma" panose="020B0604030504040204" pitchFamily="34" charset="0"/>
                <a:cs typeface="Tahoma" panose="020B0604030504040204" pitchFamily="34" charset="0"/>
              </a:rPr>
              <a:t>A multi-phase challenge for the development and testing of sensor technology that promotes the implementation of water reuse, to include prototype testing and complete International Organization for Standardization certification.</a:t>
            </a:r>
          </a:p>
          <a:p>
            <a:pPr marL="342900" indent="-342900">
              <a:buFont typeface="+mj-lt"/>
              <a:buAutoNum type="arabicPeriod"/>
            </a:pPr>
            <a:r>
              <a:rPr lang="en-US" sz="1800" dirty="0">
                <a:solidFill>
                  <a:srgbClr val="274D7A"/>
                </a:solidFill>
                <a:latin typeface="Tahoma" panose="020B0604030504040204" pitchFamily="34" charset="0"/>
                <a:ea typeface="Tahoma" panose="020B0604030504040204" pitchFamily="34" charset="0"/>
                <a:cs typeface="Tahoma" panose="020B0604030504040204" pitchFamily="34" charset="0"/>
              </a:rPr>
              <a:t>Innovative brine management (e.g., reclamation) approaches and treatment technologies that do not require a discharge.</a:t>
            </a:r>
          </a:p>
        </p:txBody>
      </p:sp>
      <p:sp>
        <p:nvSpPr>
          <p:cNvPr id="11" name="Title 1">
            <a:extLst>
              <a:ext uri="{FF2B5EF4-FFF2-40B4-BE49-F238E27FC236}">
                <a16:creationId xmlns:a16="http://schemas.microsoft.com/office/drawing/2014/main" xmlns="" id="{C9AE1B3A-704F-4BEE-8B53-B0DA245AC3A3}"/>
              </a:ext>
            </a:extLst>
          </p:cNvPr>
          <p:cNvSpPr txBox="1">
            <a:spLocks/>
          </p:cNvSpPr>
          <p:nvPr/>
        </p:nvSpPr>
        <p:spPr>
          <a:xfrm>
            <a:off x="887895" y="267929"/>
            <a:ext cx="10416209" cy="1868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t>Action Together</a:t>
            </a:r>
            <a:b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639B4BA4-EAC5-430B-9D74-D29182E827A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943104" y="1240777"/>
            <a:ext cx="8229600" cy="45719"/>
          </a:xfrm>
          <a:prstGeom prst="rect">
            <a:avLst/>
          </a:prstGeom>
          <a:noFill/>
          <a:ln>
            <a:noFill/>
          </a:ln>
        </p:spPr>
      </p:pic>
      <p:grpSp>
        <p:nvGrpSpPr>
          <p:cNvPr id="5" name="Group 4">
            <a:extLst>
              <a:ext uri="{FF2B5EF4-FFF2-40B4-BE49-F238E27FC236}">
                <a16:creationId xmlns:a16="http://schemas.microsoft.com/office/drawing/2014/main" xmlns="" id="{8D46399A-F56E-47B0-B4DF-7D2D8C067665}"/>
              </a:ext>
            </a:extLst>
          </p:cNvPr>
          <p:cNvGrpSpPr>
            <a:grpSpLocks noChangeAspect="1"/>
          </p:cNvGrpSpPr>
          <p:nvPr/>
        </p:nvGrpSpPr>
        <p:grpSpPr>
          <a:xfrm>
            <a:off x="427125" y="1263636"/>
            <a:ext cx="10966780" cy="1127726"/>
            <a:chOff x="-287474" y="-114305"/>
            <a:chExt cx="14705029" cy="1535042"/>
          </a:xfrm>
        </p:grpSpPr>
        <p:sp>
          <p:nvSpPr>
            <p:cNvPr id="6" name="Rectangle 5">
              <a:extLst>
                <a:ext uri="{FF2B5EF4-FFF2-40B4-BE49-F238E27FC236}">
                  <a16:creationId xmlns:a16="http://schemas.microsoft.com/office/drawing/2014/main" xmlns="" id="{ECF87816-A677-4F24-9674-225FABA4BC88}"/>
                </a:ext>
              </a:extLst>
            </p:cNvPr>
            <p:cNvSpPr/>
            <p:nvPr/>
          </p:nvSpPr>
          <p:spPr>
            <a:xfrm>
              <a:off x="933488" y="97795"/>
              <a:ext cx="13484067"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2400" b="1" dirty="0">
                  <a:ea typeface="Calibri" panose="020F0502020204030204" pitchFamily="34" charset="0"/>
                  <a:cs typeface="Times New Roman" panose="02020603050405020304" pitchFamily="18" charset="0"/>
                </a:rPr>
                <a:t>Leverage the U.S. Department of Energy’s Water Security Grand Challenge</a:t>
              </a:r>
              <a:endParaRPr lang="en-US" sz="2400" dirty="0">
                <a:effectLst/>
                <a:ea typeface="Calibri" panose="020F0502020204030204" pitchFamily="34" charset="0"/>
                <a:cs typeface="Times New Roman" panose="02020603050405020304" pitchFamily="18" charset="0"/>
              </a:endParaRPr>
            </a:p>
          </p:txBody>
        </p:sp>
        <p:grpSp>
          <p:nvGrpSpPr>
            <p:cNvPr id="8" name="Group 7">
              <a:extLst>
                <a:ext uri="{FF2B5EF4-FFF2-40B4-BE49-F238E27FC236}">
                  <a16:creationId xmlns:a16="http://schemas.microsoft.com/office/drawing/2014/main" xmlns="" id="{B7BE9BB0-AD4A-4607-A8DC-BC4C33532409}"/>
                </a:ext>
              </a:extLst>
            </p:cNvPr>
            <p:cNvGrpSpPr/>
            <p:nvPr/>
          </p:nvGrpSpPr>
          <p:grpSpPr>
            <a:xfrm>
              <a:off x="-287474" y="-114305"/>
              <a:ext cx="1558729" cy="1535042"/>
              <a:chOff x="-287474" y="-114305"/>
              <a:chExt cx="1558729" cy="1535042"/>
            </a:xfrm>
          </p:grpSpPr>
          <p:pic>
            <p:nvPicPr>
              <p:cNvPr id="9" name="Picture 8">
                <a:extLst>
                  <a:ext uri="{FF2B5EF4-FFF2-40B4-BE49-F238E27FC236}">
                    <a16:creationId xmlns:a16="http://schemas.microsoft.com/office/drawing/2014/main" xmlns="" id="{4115241E-D960-4E6E-BE78-D4254688C7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0" name="Text Box 2">
                <a:extLst>
                  <a:ext uri="{FF2B5EF4-FFF2-40B4-BE49-F238E27FC236}">
                    <a16:creationId xmlns:a16="http://schemas.microsoft.com/office/drawing/2014/main" xmlns="" id="{8BACE3D4-5A8B-47E5-90BD-9A346239CE11}"/>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24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2.4.3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2" name="Rectangle 11">
            <a:extLst>
              <a:ext uri="{FF2B5EF4-FFF2-40B4-BE49-F238E27FC236}">
                <a16:creationId xmlns:a16="http://schemas.microsoft.com/office/drawing/2014/main" xmlns="" id="{05597C3F-E7F0-493E-A43F-3F2F08394EAE}"/>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98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92282-E408-498E-9359-466A5EEA6C43}"/>
              </a:ext>
            </a:extLst>
          </p:cNvPr>
          <p:cNvSpPr>
            <a:spLocks noGrp="1"/>
          </p:cNvSpPr>
          <p:nvPr>
            <p:ph type="title"/>
          </p:nvPr>
        </p:nvSpPr>
        <p:spPr>
          <a:xfrm>
            <a:off x="0" y="-3104"/>
            <a:ext cx="12192000" cy="1325563"/>
          </a:xfrm>
        </p:spPr>
        <p:txBody>
          <a:bodyPr/>
          <a:lstStyle/>
          <a:p>
            <a:pPr algn="ct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Agenda</a:t>
            </a:r>
          </a:p>
        </p:txBody>
      </p:sp>
      <p:sp>
        <p:nvSpPr>
          <p:cNvPr id="4" name="Content Placeholder 3">
            <a:extLst>
              <a:ext uri="{FF2B5EF4-FFF2-40B4-BE49-F238E27FC236}">
                <a16:creationId xmlns:a16="http://schemas.microsoft.com/office/drawing/2014/main" xmlns="" id="{BA4364CE-ECF2-49D7-B522-C53C7358E0CF}"/>
              </a:ext>
            </a:extLst>
          </p:cNvPr>
          <p:cNvSpPr>
            <a:spLocks noGrp="1"/>
          </p:cNvSpPr>
          <p:nvPr>
            <p:ph sz="half" idx="2"/>
          </p:nvPr>
        </p:nvSpPr>
        <p:spPr>
          <a:xfrm>
            <a:off x="1171316" y="1174750"/>
            <a:ext cx="5157787" cy="4508500"/>
          </a:xfrm>
        </p:spPr>
        <p:txBody>
          <a:bodyPr>
            <a:normAutofit fontScale="92500" lnSpcReduction="10000"/>
          </a:bodyPr>
          <a:lstStyle/>
          <a:p>
            <a:pPr marL="0" indent="0">
              <a:buNone/>
            </a:pPr>
            <a:endParaRPr lang="en-US"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Overview and background</a:t>
            </a:r>
          </a:p>
          <a:p>
            <a:pPr marL="514350" indent="-514350">
              <a:buFont typeface="+mj-lt"/>
              <a:buAutoNum type="arabicPeriod"/>
            </a:pPr>
            <a:endParaRPr lang="en-US"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Strategic objectives</a:t>
            </a:r>
          </a:p>
          <a:p>
            <a:pPr marL="514350" indent="-514350">
              <a:buFont typeface="+mj-lt"/>
              <a:buAutoNum type="arabicPeriod"/>
            </a:pPr>
            <a:endParaRPr lang="en-US"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WSGC and water reuse</a:t>
            </a:r>
          </a:p>
          <a:p>
            <a:pPr marL="514350" indent="-514350">
              <a:buFont typeface="+mj-lt"/>
              <a:buAutoNum type="arabicPeriod"/>
            </a:pPr>
            <a:endParaRPr lang="en-US"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Public commitment period</a:t>
            </a:r>
          </a:p>
          <a:p>
            <a:pPr marL="514350" indent="-514350">
              <a:buFont typeface="+mj-lt"/>
              <a:buAutoNum type="arabicPeriod"/>
            </a:pPr>
            <a:endParaRPr lang="en-US"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Envisioning implementation  </a:t>
            </a:r>
          </a:p>
        </p:txBody>
      </p:sp>
      <p:pic>
        <p:nvPicPr>
          <p:cNvPr id="8" name="Picture 7">
            <a:extLst>
              <a:ext uri="{FF2B5EF4-FFF2-40B4-BE49-F238E27FC236}">
                <a16:creationId xmlns:a16="http://schemas.microsoft.com/office/drawing/2014/main" xmlns="" id="{5BD53F52-C9A1-4770-B9F9-E9825EAA2F27}"/>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973687"/>
            <a:ext cx="5943600" cy="58420"/>
          </a:xfrm>
          <a:prstGeom prst="rect">
            <a:avLst/>
          </a:prstGeom>
          <a:noFill/>
          <a:ln>
            <a:noFill/>
          </a:ln>
        </p:spPr>
      </p:pic>
      <p:pic>
        <p:nvPicPr>
          <p:cNvPr id="5" name="Picture 4">
            <a:extLst>
              <a:ext uri="{FF2B5EF4-FFF2-40B4-BE49-F238E27FC236}">
                <a16:creationId xmlns:a16="http://schemas.microsoft.com/office/drawing/2014/main" xmlns="" id="{B182AD5A-BEFC-4283-BDFA-1115C28E5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192" y="1492504"/>
            <a:ext cx="4979967" cy="3326462"/>
          </a:xfrm>
          <a:prstGeom prst="rect">
            <a:avLst/>
          </a:prstGeom>
        </p:spPr>
      </p:pic>
      <p:sp>
        <p:nvSpPr>
          <p:cNvPr id="3" name="TextBox 2">
            <a:extLst>
              <a:ext uri="{FF2B5EF4-FFF2-40B4-BE49-F238E27FC236}">
                <a16:creationId xmlns:a16="http://schemas.microsoft.com/office/drawing/2014/main" xmlns="" id="{84940237-A808-43E7-8D30-169138E1731B}"/>
              </a:ext>
            </a:extLst>
          </p:cNvPr>
          <p:cNvSpPr txBox="1"/>
          <p:nvPr/>
        </p:nvSpPr>
        <p:spPr>
          <a:xfrm>
            <a:off x="6450191" y="4818966"/>
            <a:ext cx="4979967" cy="1159292"/>
          </a:xfrm>
          <a:prstGeom prst="rect">
            <a:avLst/>
          </a:prstGeom>
          <a:noFill/>
        </p:spPr>
        <p:txBody>
          <a:bodyPr wrap="square" rtlCol="0">
            <a:spAutoFit/>
          </a:bodyPr>
          <a:lstStyle/>
          <a:p>
            <a:pPr algn="r">
              <a:spcAft>
                <a:spcPts val="400"/>
              </a:spcAft>
            </a:pPr>
            <a:r>
              <a:rPr lang="en-US" sz="1200" i="1" dirty="0">
                <a:solidFill>
                  <a:schemeClr val="accent1"/>
                </a:solidFill>
              </a:rPr>
              <a:t>Photo courtesy of </a:t>
            </a:r>
            <a:r>
              <a:rPr lang="en-US" sz="1200" i="1" dirty="0" err="1">
                <a:solidFill>
                  <a:schemeClr val="accent1"/>
                </a:solidFill>
              </a:rPr>
              <a:t>WateReuse</a:t>
            </a:r>
            <a:r>
              <a:rPr lang="en-US" sz="1200" i="1" dirty="0">
                <a:solidFill>
                  <a:schemeClr val="accent1"/>
                </a:solidFill>
              </a:rPr>
              <a:t> Association </a:t>
            </a:r>
          </a:p>
          <a:p>
            <a:r>
              <a:rPr lang="en-US" dirty="0">
                <a:solidFill>
                  <a:schemeClr val="accent1"/>
                </a:solidFill>
              </a:rPr>
              <a:t>Draft Action Plan announcement with federal partners at the </a:t>
            </a:r>
            <a:r>
              <a:rPr lang="en-US" dirty="0" err="1">
                <a:solidFill>
                  <a:schemeClr val="accent1"/>
                </a:solidFill>
              </a:rPr>
              <a:t>WateReuse</a:t>
            </a:r>
            <a:r>
              <a:rPr lang="en-US" dirty="0">
                <a:solidFill>
                  <a:schemeClr val="accent1"/>
                </a:solidFill>
              </a:rPr>
              <a:t> Symposium, September 10, 2019.</a:t>
            </a:r>
          </a:p>
        </p:txBody>
      </p:sp>
      <p:sp>
        <p:nvSpPr>
          <p:cNvPr id="7" name="Rectangle 6">
            <a:extLst>
              <a:ext uri="{FF2B5EF4-FFF2-40B4-BE49-F238E27FC236}">
                <a16:creationId xmlns:a16="http://schemas.microsoft.com/office/drawing/2014/main" xmlns="" id="{5D82CB83-C501-4B89-949A-EBA8A752B7C5}"/>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2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99440" y="1632244"/>
            <a:ext cx="10793117" cy="4126956"/>
          </a:xfrm>
          <a:solidFill>
            <a:schemeClr val="bg1"/>
          </a:solidFill>
        </p:spPr>
        <p:txBody>
          <a:bodyPr>
            <a:normAutofit fontScale="92500" lnSpcReduction="10000"/>
          </a:bodyPr>
          <a:lstStyle/>
          <a:p>
            <a:pPr marL="0" indent="0">
              <a:spcAft>
                <a:spcPts val="1200"/>
              </a:spcAft>
              <a:buNone/>
            </a:pPr>
            <a:r>
              <a:rPr lang="en-US" sz="2200" b="1" dirty="0">
                <a:solidFill>
                  <a:srgbClr val="274D7A"/>
                </a:solidFill>
                <a:latin typeface="Tahoma" panose="020B0604030504040204" pitchFamily="34" charset="0"/>
                <a:ea typeface="Tahoma" panose="020B0604030504040204" pitchFamily="34" charset="0"/>
                <a:cs typeface="Tahoma" panose="020B0604030504040204" pitchFamily="34" charset="0"/>
              </a:rPr>
              <a:t>Commenters are encouraged to:</a:t>
            </a:r>
          </a:p>
          <a:p>
            <a:pPr marL="457200" indent="-457200">
              <a:buFont typeface="+mj-lt"/>
              <a:buAutoNum type="arabicPeriod"/>
            </a:pP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Identify the most important proposed actions they feel should be taken in the near term;</a:t>
            </a:r>
          </a:p>
          <a:p>
            <a:pPr marL="457200" indent="-457200">
              <a:buFont typeface="+mj-lt"/>
              <a:buAutoNum type="arabicPeriod"/>
            </a:pP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Identify the specific attributes and outcomes of proposed actions that will achieve success;</a:t>
            </a:r>
          </a:p>
          <a:p>
            <a:pPr marL="457200" indent="-457200">
              <a:buFont typeface="+mj-lt"/>
              <a:buAutoNum type="arabicPeriod"/>
            </a:pP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Identify implementation steps and milestones necessary to implement the proposed actions;</a:t>
            </a:r>
          </a:p>
          <a:p>
            <a:pPr marL="457200" indent="-457200">
              <a:buFont typeface="+mj-lt"/>
              <a:buAutoNum type="arabicPeriod"/>
            </a:pP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Commit to lead or collaborate with others on implementing any of the proposed actions; and </a:t>
            </a:r>
          </a:p>
          <a:p>
            <a:pPr marL="457200" indent="-457200">
              <a:spcAft>
                <a:spcPts val="1200"/>
              </a:spcAft>
              <a:buFont typeface="+mj-lt"/>
              <a:buAutoNum type="arabicPeriod"/>
            </a:pP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Inform revisions and recommendations to the proposed 46 actions.</a:t>
            </a:r>
          </a:p>
          <a:p>
            <a:pPr marL="0" indent="0">
              <a:buNone/>
            </a:pP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Comments on the draft plan may be submitted and viewed through </a:t>
            </a:r>
            <a:r>
              <a:rPr lang="en-US" sz="2400" dirty="0">
                <a:hlinkClick r:id="rId2"/>
              </a:rPr>
              <a:t>regulations.gov</a:t>
            </a:r>
            <a:r>
              <a:rPr lang="en-US" sz="2400" dirty="0"/>
              <a:t> </a:t>
            </a:r>
            <a:br>
              <a:rPr lang="en-US" sz="2400" dirty="0"/>
            </a:br>
            <a:r>
              <a:rPr lang="en-US" sz="2400" dirty="0">
                <a:solidFill>
                  <a:srgbClr val="274D7A"/>
                </a:solidFill>
              </a:rPr>
              <a:t>(</a:t>
            </a: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EPA-HQ-OW-2019-0174) on or before </a:t>
            </a:r>
            <a:r>
              <a:rPr lang="en-US" sz="2200" u="sng" dirty="0">
                <a:solidFill>
                  <a:srgbClr val="274D7A"/>
                </a:solidFill>
                <a:latin typeface="Tahoma" panose="020B0604030504040204" pitchFamily="34" charset="0"/>
                <a:ea typeface="Tahoma" panose="020B0604030504040204" pitchFamily="34" charset="0"/>
                <a:cs typeface="Tahoma" panose="020B0604030504040204" pitchFamily="34" charset="0"/>
              </a:rPr>
              <a:t>December 16, 2019</a:t>
            </a: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xmlns="" id="{C9AE1B3A-704F-4BEE-8B53-B0DA245AC3A3}"/>
              </a:ext>
            </a:extLst>
          </p:cNvPr>
          <p:cNvSpPr txBox="1">
            <a:spLocks/>
          </p:cNvSpPr>
          <p:nvPr/>
        </p:nvSpPr>
        <p:spPr>
          <a:xfrm>
            <a:off x="887895" y="267929"/>
            <a:ext cx="10416209" cy="1868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t>90-Day Public Commitment Period </a:t>
            </a:r>
            <a:br>
              <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rPr>
            </a:br>
            <a:endParaRPr lang="en-US" sz="4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639B4BA4-EAC5-430B-9D74-D29182E827A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943104" y="1240777"/>
            <a:ext cx="8229600" cy="45719"/>
          </a:xfrm>
          <a:prstGeom prst="rect">
            <a:avLst/>
          </a:prstGeom>
          <a:noFill/>
          <a:ln>
            <a:noFill/>
          </a:ln>
        </p:spPr>
      </p:pic>
      <p:sp>
        <p:nvSpPr>
          <p:cNvPr id="5" name="Rectangle 4">
            <a:extLst>
              <a:ext uri="{FF2B5EF4-FFF2-40B4-BE49-F238E27FC236}">
                <a16:creationId xmlns:a16="http://schemas.microsoft.com/office/drawing/2014/main" xmlns="" id="{716EDCEC-1F35-43E7-9B76-E7DBA3193CAB}"/>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335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00075" y="1941270"/>
            <a:ext cx="11093824" cy="4037956"/>
          </a:xfrm>
          <a:solidFill>
            <a:schemeClr val="bg1"/>
          </a:solidFill>
        </p:spPr>
        <p:txBody>
          <a:bodyPr>
            <a:normAutofit fontScale="85000" lnSpcReduction="10000"/>
          </a:bodyPr>
          <a:lstStyle/>
          <a:p>
            <a:pPr marL="0" indent="0">
              <a:buNone/>
            </a:pPr>
            <a:r>
              <a:rPr lang="en-US" sz="2600" b="1" dirty="0">
                <a:solidFill>
                  <a:srgbClr val="274D7A"/>
                </a:solidFill>
                <a:latin typeface="Tahoma" panose="020B0604030504040204" pitchFamily="34" charset="0"/>
                <a:ea typeface="Tahoma" panose="020B0604030504040204" pitchFamily="34" charset="0"/>
                <a:cs typeface="Tahoma" panose="020B0604030504040204" pitchFamily="34" charset="0"/>
              </a:rPr>
              <a:t>Goal</a:t>
            </a: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 issue a National Water Reuse Implementation Plan, available online and updated in real-time, which includes clear commitments and milestones for actions. </a:t>
            </a:r>
          </a:p>
          <a:p>
            <a:pPr marL="0" indent="0">
              <a:buNone/>
            </a:pPr>
            <a:endPar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Attributes of action scoping and implementation plans may include:</a:t>
            </a:r>
          </a:p>
          <a:p>
            <a:pPr marL="461963" indent="-461963">
              <a:buFont typeface="Wingdings" panose="05000000000000000000" pitchFamily="2" charset="2"/>
              <a:buChar char="Ø"/>
            </a:pPr>
            <a:r>
              <a:rPr lang="en-US" sz="2300" dirty="0">
                <a:solidFill>
                  <a:srgbClr val="274D7A"/>
                </a:solidFill>
                <a:latin typeface="Tahoma" panose="020B0604030504040204" pitchFamily="34" charset="0"/>
                <a:ea typeface="Tahoma" panose="020B0604030504040204" pitchFamily="34" charset="0"/>
                <a:cs typeface="Tahoma" panose="020B0604030504040204" pitchFamily="34" charset="0"/>
              </a:rPr>
              <a:t>Background/Context/Framing</a:t>
            </a:r>
          </a:p>
          <a:p>
            <a:pPr marL="461963" indent="-461963">
              <a:buFont typeface="Wingdings" panose="05000000000000000000" pitchFamily="2" charset="2"/>
              <a:buChar char="Ø"/>
            </a:pPr>
            <a:r>
              <a:rPr lang="en-US" sz="2300" dirty="0">
                <a:solidFill>
                  <a:srgbClr val="274D7A"/>
                </a:solidFill>
                <a:latin typeface="Tahoma" panose="020B0604030504040204" pitchFamily="34" charset="0"/>
                <a:ea typeface="Tahoma" panose="020B0604030504040204" pitchFamily="34" charset="0"/>
                <a:cs typeface="Tahoma" panose="020B0604030504040204" pitchFamily="34" charset="0"/>
              </a:rPr>
              <a:t>Problems to be Solved/Opportunities to be Gained</a:t>
            </a:r>
          </a:p>
          <a:p>
            <a:pPr marL="461963" indent="-461963">
              <a:buFont typeface="Wingdings" panose="05000000000000000000" pitchFamily="2" charset="2"/>
              <a:buChar char="Ø"/>
            </a:pPr>
            <a:r>
              <a:rPr lang="en-US" sz="2300" dirty="0">
                <a:solidFill>
                  <a:srgbClr val="274D7A"/>
                </a:solidFill>
                <a:latin typeface="Tahoma" panose="020B0604030504040204" pitchFamily="34" charset="0"/>
                <a:ea typeface="Tahoma" panose="020B0604030504040204" pitchFamily="34" charset="0"/>
                <a:cs typeface="Tahoma" panose="020B0604030504040204" pitchFamily="34" charset="0"/>
              </a:rPr>
              <a:t>Entities and Organizations with Equities and Interests</a:t>
            </a:r>
          </a:p>
          <a:p>
            <a:pPr marL="461963" indent="-461963">
              <a:buFont typeface="Wingdings" panose="05000000000000000000" pitchFamily="2" charset="2"/>
              <a:buChar char="Ø"/>
            </a:pPr>
            <a:r>
              <a:rPr lang="en-US" sz="2300" dirty="0">
                <a:solidFill>
                  <a:srgbClr val="274D7A"/>
                </a:solidFill>
                <a:latin typeface="Tahoma" panose="020B0604030504040204" pitchFamily="34" charset="0"/>
                <a:ea typeface="Tahoma" panose="020B0604030504040204" pitchFamily="34" charset="0"/>
                <a:cs typeface="Tahoma" panose="020B0604030504040204" pitchFamily="34" charset="0"/>
              </a:rPr>
              <a:t>Steps to Implement the Action</a:t>
            </a:r>
          </a:p>
          <a:p>
            <a:pPr marL="461963" indent="-461963">
              <a:buFont typeface="Wingdings" panose="05000000000000000000" pitchFamily="2" charset="2"/>
              <a:buChar char="Ø"/>
            </a:pPr>
            <a:r>
              <a:rPr lang="en-US" sz="2300" dirty="0">
                <a:solidFill>
                  <a:srgbClr val="274D7A"/>
                </a:solidFill>
                <a:latin typeface="Tahoma" panose="020B0604030504040204" pitchFamily="34" charset="0"/>
                <a:ea typeface="Tahoma" panose="020B0604030504040204" pitchFamily="34" charset="0"/>
                <a:cs typeface="Tahoma" panose="020B0604030504040204" pitchFamily="34" charset="0"/>
              </a:rPr>
              <a:t>Key Contacts/Discussants</a:t>
            </a:r>
          </a:p>
          <a:p>
            <a:pPr marL="0" indent="0" algn="ctr">
              <a:buNone/>
            </a:pPr>
            <a:endParaRPr lang="en-US" sz="23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400" b="1" i="1" dirty="0">
                <a:solidFill>
                  <a:srgbClr val="EE8B21"/>
                </a:solidFill>
                <a:latin typeface="Tahoma" panose="020B0604030504040204" pitchFamily="34" charset="0"/>
                <a:ea typeface="Tahoma" panose="020B0604030504040204" pitchFamily="34" charset="0"/>
                <a:cs typeface="Tahoma" panose="020B0604030504040204" pitchFamily="34" charset="0"/>
              </a:rPr>
              <a:t>We look forward to your comments and continued engagement.</a:t>
            </a:r>
            <a:r>
              <a:rPr lang="en-US" sz="2400" b="1" i="1" dirty="0">
                <a:solidFill>
                  <a:srgbClr val="FF6600"/>
                </a:solidFill>
                <a:latin typeface="Tahoma" panose="020B0604030504040204" pitchFamily="34" charset="0"/>
                <a:ea typeface="Tahoma" panose="020B0604030504040204" pitchFamily="34" charset="0"/>
                <a:cs typeface="Tahoma" panose="020B0604030504040204" pitchFamily="34" charset="0"/>
              </a:rPr>
              <a:t> </a:t>
            </a:r>
          </a:p>
          <a:p>
            <a:pPr marL="0" indent="0" algn="ctr">
              <a:buNone/>
            </a:pPr>
            <a:endParaRPr lang="en-US" sz="23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3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xmlns="" id="{C9AE1B3A-704F-4BEE-8B53-B0DA245AC3A3}"/>
              </a:ext>
            </a:extLst>
          </p:cNvPr>
          <p:cNvSpPr txBox="1">
            <a:spLocks/>
          </p:cNvSpPr>
          <p:nvPr/>
        </p:nvSpPr>
        <p:spPr>
          <a:xfrm>
            <a:off x="0" y="267929"/>
            <a:ext cx="12191999" cy="1868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274D7A"/>
                </a:solidFill>
                <a:latin typeface="Tahoma" panose="020B0604030504040204" pitchFamily="34" charset="0"/>
                <a:ea typeface="Tahoma" panose="020B0604030504040204" pitchFamily="34" charset="0"/>
                <a:cs typeface="Tahoma" panose="020B0604030504040204" pitchFamily="34" charset="0"/>
              </a:rPr>
              <a:t>Envisioning Implementation   </a:t>
            </a:r>
            <a:br>
              <a:rPr lang="en-US" sz="3600" dirty="0">
                <a:solidFill>
                  <a:srgbClr val="274D7A"/>
                </a:solidFill>
                <a:latin typeface="Tahoma" panose="020B0604030504040204" pitchFamily="34" charset="0"/>
                <a:ea typeface="Tahoma" panose="020B0604030504040204" pitchFamily="34" charset="0"/>
                <a:cs typeface="Tahoma" panose="020B0604030504040204" pitchFamily="34" charset="0"/>
              </a:rPr>
            </a:br>
            <a:endParaRPr lang="en-US" sz="36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46E2B594-33EE-4CEE-A294-9C7885E38B96}"/>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600075" y="1257299"/>
            <a:ext cx="10929937" cy="62556"/>
          </a:xfrm>
          <a:prstGeom prst="rect">
            <a:avLst/>
          </a:prstGeom>
          <a:noFill/>
          <a:ln>
            <a:noFill/>
          </a:ln>
        </p:spPr>
      </p:pic>
      <p:sp>
        <p:nvSpPr>
          <p:cNvPr id="5" name="Rectangle 4">
            <a:extLst>
              <a:ext uri="{FF2B5EF4-FFF2-40B4-BE49-F238E27FC236}">
                <a16:creationId xmlns:a16="http://schemas.microsoft.com/office/drawing/2014/main" xmlns="" id="{E3B2CF19-0A07-4E2A-9FED-2CCCB693E4CD}"/>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74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00075" y="1562745"/>
            <a:ext cx="11093824" cy="4037956"/>
          </a:xfrm>
          <a:solidFill>
            <a:schemeClr val="bg1"/>
          </a:solidFill>
        </p:spPr>
        <p:txBody>
          <a:bodyPr>
            <a:normAutofit fontScale="70000" lnSpcReduction="20000"/>
          </a:bodyPr>
          <a:lstStyle/>
          <a:p>
            <a:pPr marL="0" indent="0" algn="ctr">
              <a:buNone/>
            </a:pPr>
            <a:endParaRPr lang="en-US" sz="31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100" b="1" dirty="0">
                <a:solidFill>
                  <a:srgbClr val="274D7A"/>
                </a:solidFill>
                <a:latin typeface="Tahoma" panose="020B0604030504040204" pitchFamily="34" charset="0"/>
                <a:ea typeface="Tahoma" panose="020B0604030504040204" pitchFamily="34" charset="0"/>
                <a:cs typeface="Tahoma" panose="020B0604030504040204" pitchFamily="34" charset="0"/>
              </a:rPr>
              <a:t>Sharon Nappier, </a:t>
            </a:r>
            <a:r>
              <a:rPr lang="en-US" sz="3100" dirty="0">
                <a:solidFill>
                  <a:srgbClr val="274D7A"/>
                </a:solidFill>
                <a:latin typeface="Tahoma" panose="020B0604030504040204" pitchFamily="34" charset="0"/>
                <a:ea typeface="Tahoma" panose="020B0604030504040204" pitchFamily="34" charset="0"/>
                <a:cs typeface="Tahoma" panose="020B0604030504040204" pitchFamily="34" charset="0"/>
              </a:rPr>
              <a:t>Microbiologist </a:t>
            </a:r>
          </a:p>
          <a:p>
            <a:pPr marL="0" indent="0">
              <a:buNone/>
            </a:pPr>
            <a:r>
              <a:rPr lang="en-US" sz="3100" dirty="0">
                <a:solidFill>
                  <a:srgbClr val="274D7A"/>
                </a:solidFill>
                <a:latin typeface="Tahoma" panose="020B0604030504040204" pitchFamily="34" charset="0"/>
                <a:ea typeface="Tahoma" panose="020B0604030504040204" pitchFamily="34" charset="0"/>
                <a:cs typeface="Tahoma" panose="020B0604030504040204" pitchFamily="34" charset="0"/>
              </a:rPr>
              <a:t>EPA Office of Water</a:t>
            </a:r>
          </a:p>
          <a:p>
            <a:pPr marL="0" indent="0">
              <a:buNone/>
            </a:pPr>
            <a:r>
              <a:rPr lang="en-US" sz="3100" dirty="0">
                <a:solidFill>
                  <a:srgbClr val="274D7A"/>
                </a:solidFill>
                <a:latin typeface="Tahoma" panose="020B0604030504040204" pitchFamily="34" charset="0"/>
                <a:ea typeface="Tahoma" panose="020B0604030504040204" pitchFamily="34" charset="0"/>
                <a:cs typeface="Tahoma" panose="020B0604030504040204" pitchFamily="34" charset="0"/>
              </a:rPr>
              <a:t>Office of Science and Technology </a:t>
            </a:r>
          </a:p>
          <a:p>
            <a:pPr marL="0" indent="0">
              <a:buNone/>
            </a:pPr>
            <a:r>
              <a:rPr lang="en-US" sz="3100" dirty="0">
                <a:solidFill>
                  <a:srgbClr val="274D7A"/>
                </a:solidFill>
                <a:latin typeface="Tahoma" panose="020B0604030504040204" pitchFamily="34" charset="0"/>
                <a:ea typeface="Tahoma" panose="020B0604030504040204" pitchFamily="34" charset="0"/>
                <a:cs typeface="Tahoma" panose="020B0604030504040204" pitchFamily="34" charset="0"/>
                <a:hlinkClick r:id="rId3"/>
              </a:rPr>
              <a:t>Nappier.Sharon@epa.gov</a:t>
            </a:r>
            <a:endParaRPr lang="en-US" sz="31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600" b="1" dirty="0">
              <a:solidFill>
                <a:srgbClr val="274D7A"/>
              </a:solidFill>
              <a:highlight>
                <a:srgbClr val="FFFF00"/>
              </a:highlight>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2400" b="1" u="sng" dirty="0">
              <a:latin typeface="Tahoma" panose="020B0604030504040204" pitchFamily="34" charset="0"/>
              <a:ea typeface="Tahoma" panose="020B0604030504040204" pitchFamily="34" charset="0"/>
              <a:cs typeface="Tahoma" panose="020B0604030504040204" pitchFamily="34" charset="0"/>
              <a:hlinkClick r:id="rId4"/>
            </a:endParaRPr>
          </a:p>
          <a:p>
            <a:pPr marL="0" indent="0" algn="ctr">
              <a:buNone/>
            </a:pPr>
            <a:endParaRPr lang="en-US" sz="2400" b="1" u="sng" dirty="0">
              <a:latin typeface="Tahoma" panose="020B0604030504040204" pitchFamily="34" charset="0"/>
              <a:ea typeface="Tahoma" panose="020B0604030504040204" pitchFamily="34" charset="0"/>
              <a:cs typeface="Tahoma" panose="020B0604030504040204" pitchFamily="34" charset="0"/>
              <a:hlinkClick r:id="rId4"/>
            </a:endParaRPr>
          </a:p>
          <a:p>
            <a:pPr marL="0" indent="0" algn="ctr">
              <a:buNone/>
            </a:pPr>
            <a:endParaRPr lang="en-US" sz="2400" b="1" u="sng" dirty="0">
              <a:latin typeface="Tahoma" panose="020B0604030504040204" pitchFamily="34" charset="0"/>
              <a:ea typeface="Tahoma" panose="020B0604030504040204" pitchFamily="34" charset="0"/>
              <a:cs typeface="Tahoma" panose="020B0604030504040204" pitchFamily="34" charset="0"/>
              <a:hlinkClick r:id="rId4"/>
            </a:endParaRPr>
          </a:p>
          <a:p>
            <a:pPr marL="0" indent="0" algn="ctr">
              <a:buNone/>
            </a:pPr>
            <a:endParaRPr lang="en-US" sz="2400" b="1" u="sng" dirty="0">
              <a:latin typeface="Tahoma" panose="020B0604030504040204" pitchFamily="34" charset="0"/>
              <a:ea typeface="Tahoma" panose="020B0604030504040204" pitchFamily="34" charset="0"/>
              <a:cs typeface="Tahoma" panose="020B0604030504040204" pitchFamily="34" charset="0"/>
              <a:hlinkClick r:id="rId4"/>
            </a:endParaRPr>
          </a:p>
          <a:p>
            <a:pPr marL="0" indent="0" algn="ctr">
              <a:buNone/>
            </a:pPr>
            <a:endParaRPr lang="en-US" sz="2400" b="1" u="sng" dirty="0">
              <a:latin typeface="Tahoma" panose="020B0604030504040204" pitchFamily="34" charset="0"/>
              <a:ea typeface="Tahoma" panose="020B0604030504040204" pitchFamily="34" charset="0"/>
              <a:cs typeface="Tahoma" panose="020B0604030504040204" pitchFamily="34" charset="0"/>
              <a:hlinkClick r:id="rId4"/>
            </a:endParaRPr>
          </a:p>
          <a:p>
            <a:pPr marL="0" indent="0" algn="ctr">
              <a:buNone/>
            </a:pPr>
            <a:r>
              <a:rPr lang="en-US" sz="2400" b="1" u="sng" dirty="0">
                <a:latin typeface="Tahoma" panose="020B0604030504040204" pitchFamily="34" charset="0"/>
                <a:ea typeface="Tahoma" panose="020B0604030504040204" pitchFamily="34" charset="0"/>
                <a:cs typeface="Tahoma" panose="020B0604030504040204" pitchFamily="34" charset="0"/>
                <a:hlinkClick r:id="rId4"/>
              </a:rPr>
              <a:t>https://www.epa.gov/waterreuse/water-reuse-action-plan</a:t>
            </a:r>
            <a:endParaRPr lang="en-US" sz="2000" b="1"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1" name="Title 1">
            <a:extLst>
              <a:ext uri="{FF2B5EF4-FFF2-40B4-BE49-F238E27FC236}">
                <a16:creationId xmlns:a16="http://schemas.microsoft.com/office/drawing/2014/main" xmlns="" id="{C9AE1B3A-704F-4BEE-8B53-B0DA245AC3A3}"/>
              </a:ext>
            </a:extLst>
          </p:cNvPr>
          <p:cNvSpPr txBox="1">
            <a:spLocks/>
          </p:cNvSpPr>
          <p:nvPr/>
        </p:nvSpPr>
        <p:spPr>
          <a:xfrm>
            <a:off x="0" y="267929"/>
            <a:ext cx="12191999" cy="1868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274D7A"/>
                </a:solidFill>
                <a:latin typeface="Tahoma" panose="020B0604030504040204" pitchFamily="34" charset="0"/>
                <a:ea typeface="Tahoma" panose="020B0604030504040204" pitchFamily="34" charset="0"/>
                <a:cs typeface="Tahoma" panose="020B0604030504040204" pitchFamily="34" charset="0"/>
              </a:rPr>
              <a:t>Thank you!</a:t>
            </a:r>
            <a:br>
              <a:rPr lang="en-US" sz="3600" dirty="0">
                <a:solidFill>
                  <a:srgbClr val="274D7A"/>
                </a:solidFill>
                <a:latin typeface="Tahoma" panose="020B0604030504040204" pitchFamily="34" charset="0"/>
                <a:ea typeface="Tahoma" panose="020B0604030504040204" pitchFamily="34" charset="0"/>
                <a:cs typeface="Tahoma" panose="020B0604030504040204" pitchFamily="34" charset="0"/>
              </a:rPr>
            </a:br>
            <a:endParaRPr lang="en-US" sz="36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46E2B594-33EE-4CEE-A294-9C7885E38B96}"/>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flipV="1">
            <a:off x="600075" y="1257299"/>
            <a:ext cx="10929937" cy="62556"/>
          </a:xfrm>
          <a:prstGeom prst="rect">
            <a:avLst/>
          </a:prstGeom>
          <a:noFill/>
          <a:ln>
            <a:noFill/>
          </a:ln>
        </p:spPr>
      </p:pic>
      <p:pic>
        <p:nvPicPr>
          <p:cNvPr id="4" name="Picture 3">
            <a:extLst>
              <a:ext uri="{FF2B5EF4-FFF2-40B4-BE49-F238E27FC236}">
                <a16:creationId xmlns:a16="http://schemas.microsoft.com/office/drawing/2014/main" xmlns="" id="{7E9DA6BA-8130-4E51-8448-79BF7AEE5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7348" y="2934315"/>
            <a:ext cx="1877302" cy="1868854"/>
          </a:xfrm>
          <a:prstGeom prst="rect">
            <a:avLst/>
          </a:prstGeom>
        </p:spPr>
      </p:pic>
      <p:sp>
        <p:nvSpPr>
          <p:cNvPr id="2" name="TextBox 1">
            <a:extLst>
              <a:ext uri="{FF2B5EF4-FFF2-40B4-BE49-F238E27FC236}">
                <a16:creationId xmlns:a16="http://schemas.microsoft.com/office/drawing/2014/main" xmlns="" id="{BF2A9550-8E5F-4B2A-BD05-A7013072B7FB}"/>
              </a:ext>
            </a:extLst>
          </p:cNvPr>
          <p:cNvSpPr txBox="1"/>
          <p:nvPr/>
        </p:nvSpPr>
        <p:spPr>
          <a:xfrm>
            <a:off x="7305674" y="1812274"/>
            <a:ext cx="5486400" cy="1446550"/>
          </a:xfrm>
          <a:prstGeom prst="rect">
            <a:avLst/>
          </a:prstGeom>
          <a:noFill/>
        </p:spPr>
        <p:txBody>
          <a:bodyPr wrap="square" rtlCol="0">
            <a:spAutoFit/>
          </a:bodyPr>
          <a:lstStyle/>
          <a:p>
            <a:r>
              <a:rPr lang="en-US" sz="2200" b="1" dirty="0">
                <a:solidFill>
                  <a:srgbClr val="274D7A"/>
                </a:solidFill>
                <a:latin typeface="Tahoma" panose="020B0604030504040204" pitchFamily="34" charset="0"/>
                <a:ea typeface="Tahoma" panose="020B0604030504040204" pitchFamily="34" charset="0"/>
                <a:cs typeface="Tahoma" panose="020B0604030504040204" pitchFamily="34" charset="0"/>
              </a:rPr>
              <a:t>Aliza Furneaux</a:t>
            </a: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 ORISE Fellow</a:t>
            </a:r>
          </a:p>
          <a:p>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EPA Office of Water </a:t>
            </a:r>
          </a:p>
          <a:p>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Office of Science and Technology</a:t>
            </a:r>
          </a:p>
          <a:p>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hlinkClick r:id="rId7"/>
              </a:rPr>
              <a:t>Furneaux.aliza@epa.gov</a:t>
            </a:r>
            <a:r>
              <a:rPr lang="en-US" sz="2200" dirty="0">
                <a:solidFill>
                  <a:srgbClr val="274D7A"/>
                </a:solidFill>
                <a:latin typeface="Tahoma" panose="020B0604030504040204" pitchFamily="34" charset="0"/>
                <a:ea typeface="Tahoma" panose="020B0604030504040204" pitchFamily="34" charset="0"/>
                <a:cs typeface="Tahoma" panose="020B0604030504040204" pitchFamily="34" charset="0"/>
              </a:rPr>
              <a:t> </a:t>
            </a:r>
            <a:endParaRPr lang="en-US" sz="2200" dirty="0">
              <a:hlinkClick r:id="rId4"/>
            </a:endParaRPr>
          </a:p>
        </p:txBody>
      </p:sp>
      <p:sp>
        <p:nvSpPr>
          <p:cNvPr id="8" name="Rectangle 7">
            <a:extLst>
              <a:ext uri="{FF2B5EF4-FFF2-40B4-BE49-F238E27FC236}">
                <a16:creationId xmlns:a16="http://schemas.microsoft.com/office/drawing/2014/main" xmlns="" id="{167F3F31-A9C4-473F-BC43-2EC37BCDFD54}"/>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96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92282-E408-498E-9359-466A5EEA6C43}"/>
              </a:ext>
            </a:extLst>
          </p:cNvPr>
          <p:cNvSpPr>
            <a:spLocks noGrp="1"/>
          </p:cNvSpPr>
          <p:nvPr>
            <p:ph type="title"/>
          </p:nvPr>
        </p:nvSpPr>
        <p:spPr>
          <a:xfrm>
            <a:off x="2771775" y="-11642"/>
            <a:ext cx="6648450" cy="1325563"/>
          </a:xfrm>
        </p:spPr>
        <p:txBody>
          <a:bodyPr/>
          <a:lstStyle/>
          <a:p>
            <a:pPr algn="ct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Content Overview</a:t>
            </a:r>
          </a:p>
        </p:txBody>
      </p:sp>
      <p:sp>
        <p:nvSpPr>
          <p:cNvPr id="4" name="Content Placeholder 3">
            <a:extLst>
              <a:ext uri="{FF2B5EF4-FFF2-40B4-BE49-F238E27FC236}">
                <a16:creationId xmlns:a16="http://schemas.microsoft.com/office/drawing/2014/main" xmlns="" id="{BA4364CE-ECF2-49D7-B522-C53C7358E0CF}"/>
              </a:ext>
            </a:extLst>
          </p:cNvPr>
          <p:cNvSpPr>
            <a:spLocks noGrp="1"/>
          </p:cNvSpPr>
          <p:nvPr>
            <p:ph sz="half" idx="2"/>
          </p:nvPr>
        </p:nvSpPr>
        <p:spPr>
          <a:xfrm>
            <a:off x="8237415" y="2296799"/>
            <a:ext cx="3673231" cy="3861723"/>
          </a:xfrm>
        </p:spPr>
        <p:txBody>
          <a:bodyPr>
            <a:noAutofit/>
          </a:bodyPr>
          <a:lstStyle/>
          <a:p>
            <a:pPr marL="0" indent="0">
              <a:buNone/>
            </a:pPr>
            <a:r>
              <a:rPr lang="en-US" sz="2500" dirty="0">
                <a:solidFill>
                  <a:srgbClr val="274D7A"/>
                </a:solidFill>
                <a:latin typeface="Tahoma" panose="020B0604030504040204" pitchFamily="34" charset="0"/>
                <a:ea typeface="Tahoma" panose="020B0604030504040204" pitchFamily="34" charset="0"/>
                <a:cs typeface="Tahoma" panose="020B0604030504040204" pitchFamily="34" charset="0"/>
              </a:rPr>
              <a:t>Released Sept. 10, 2019</a:t>
            </a:r>
          </a:p>
          <a:p>
            <a:pPr marL="0" indent="0">
              <a:buNone/>
            </a:pPr>
            <a:endParaRPr lang="en-US" sz="2500" dirty="0">
              <a:solidFill>
                <a:srgbClr val="274D7A"/>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500" dirty="0">
                <a:solidFill>
                  <a:srgbClr val="274D7A"/>
                </a:solidFill>
                <a:latin typeface="Tahoma" panose="020B0604030504040204" pitchFamily="34" charset="0"/>
                <a:ea typeface="Tahoma" panose="020B0604030504040204" pitchFamily="34" charset="0"/>
                <a:cs typeface="Tahoma" panose="020B0604030504040204" pitchFamily="34" charset="0"/>
              </a:rPr>
              <a:t>~45 pages</a:t>
            </a:r>
          </a:p>
          <a:p>
            <a:pPr marL="0" indent="0">
              <a:buNone/>
            </a:pPr>
            <a:r>
              <a:rPr lang="en-US" sz="2500" dirty="0">
                <a:solidFill>
                  <a:srgbClr val="274D7A"/>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en-US" sz="2500" dirty="0">
                <a:solidFill>
                  <a:srgbClr val="274D7A"/>
                </a:solidFill>
                <a:latin typeface="Tahoma" panose="020B0604030504040204" pitchFamily="34" charset="0"/>
                <a:ea typeface="Tahoma" panose="020B0604030504040204" pitchFamily="34" charset="0"/>
                <a:cs typeface="Tahoma" panose="020B0604030504040204" pitchFamily="34" charset="0"/>
              </a:rPr>
              <a:t>9 appendices </a:t>
            </a:r>
          </a:p>
        </p:txBody>
      </p:sp>
      <p:pic>
        <p:nvPicPr>
          <p:cNvPr id="14" name="Picture 13">
            <a:extLst>
              <a:ext uri="{FF2B5EF4-FFF2-40B4-BE49-F238E27FC236}">
                <a16:creationId xmlns:a16="http://schemas.microsoft.com/office/drawing/2014/main" xmlns="" id="{518C9590-15B7-4132-903E-9364B81372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06254" y="1183217"/>
            <a:ext cx="3768974" cy="4871014"/>
          </a:xfrm>
          <a:prstGeom prst="rect">
            <a:avLst/>
          </a:prstGeom>
          <a:ln>
            <a:solidFill>
              <a:schemeClr val="tx2">
                <a:lumMod val="40000"/>
                <a:lumOff val="60000"/>
              </a:schemeClr>
            </a:solidFill>
          </a:ln>
        </p:spPr>
      </p:pic>
      <p:sp>
        <p:nvSpPr>
          <p:cNvPr id="5" name="Rectangle 4">
            <a:extLst>
              <a:ext uri="{FF2B5EF4-FFF2-40B4-BE49-F238E27FC236}">
                <a16:creationId xmlns:a16="http://schemas.microsoft.com/office/drawing/2014/main" xmlns="" id="{0A3B71F0-F6AC-4D26-8E49-06F68CF5C3C1}"/>
              </a:ext>
            </a:extLst>
          </p:cNvPr>
          <p:cNvSpPr/>
          <p:nvPr/>
        </p:nvSpPr>
        <p:spPr>
          <a:xfrm>
            <a:off x="38100" y="1413907"/>
            <a:ext cx="4385982" cy="4708981"/>
          </a:xfrm>
          <a:prstGeom prst="rect">
            <a:avLst/>
          </a:prstGeom>
        </p:spPr>
        <p:txBody>
          <a:bodyPr wrap="square">
            <a:spAutoFit/>
          </a:bodyPr>
          <a:lstStyle/>
          <a:p>
            <a:pPr marL="457200" indent="-457200">
              <a:spcAft>
                <a:spcPts val="1600"/>
              </a:spcAft>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Call to Action</a:t>
            </a:r>
          </a:p>
          <a:p>
            <a:pPr marL="457200" indent="-457200">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Section 1</a:t>
            </a:r>
          </a:p>
          <a:p>
            <a:pPr marL="914400" lvl="1" indent="-457200">
              <a:spcAft>
                <a:spcPts val="1600"/>
              </a:spcAft>
              <a:buFont typeface="Wingdings" panose="05000000000000000000" pitchFamily="2" charset="2"/>
              <a:buChar char="Ø"/>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The business case </a:t>
            </a:r>
          </a:p>
          <a:p>
            <a:pPr marL="457200" indent="-457200">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Section 2</a:t>
            </a:r>
          </a:p>
          <a:p>
            <a:pPr marL="914400" lvl="1" indent="-457200">
              <a:buFont typeface="Wingdings" panose="05000000000000000000" pitchFamily="2" charset="2"/>
              <a:buChar char="Ø"/>
            </a:pPr>
            <a:r>
              <a:rPr lang="en-US" sz="2600" b="1" dirty="0">
                <a:solidFill>
                  <a:srgbClr val="274D7A"/>
                </a:solidFill>
                <a:latin typeface="Tahoma" panose="020B0604030504040204" pitchFamily="34" charset="0"/>
                <a:ea typeface="Tahoma" panose="020B0604030504040204" pitchFamily="34" charset="0"/>
                <a:cs typeface="Tahoma" panose="020B0604030504040204" pitchFamily="34" charset="0"/>
              </a:rPr>
              <a:t>10 strategic objectives</a:t>
            </a:r>
          </a:p>
          <a:p>
            <a:pPr marL="914400" lvl="1" indent="-457200">
              <a:spcAft>
                <a:spcPts val="1600"/>
              </a:spcAft>
              <a:buFont typeface="Wingdings" panose="05000000000000000000" pitchFamily="2" charset="2"/>
              <a:buChar char="Ø"/>
            </a:pPr>
            <a:r>
              <a:rPr lang="en-US" sz="2600" b="1" dirty="0">
                <a:solidFill>
                  <a:srgbClr val="274D7A"/>
                </a:solidFill>
                <a:latin typeface="Tahoma" panose="020B0604030504040204" pitchFamily="34" charset="0"/>
                <a:ea typeface="Tahoma" panose="020B0604030504040204" pitchFamily="34" charset="0"/>
                <a:cs typeface="Tahoma" panose="020B0604030504040204" pitchFamily="34" charset="0"/>
              </a:rPr>
              <a:t>46 proposed actions</a:t>
            </a:r>
          </a:p>
          <a:p>
            <a:pPr marL="457200" indent="-457200">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Section 3</a:t>
            </a:r>
          </a:p>
          <a:p>
            <a:pPr marL="914400" lvl="1" indent="-457200">
              <a:buFont typeface="Wingdings" panose="05000000000000000000" pitchFamily="2" charset="2"/>
              <a:buChar char="Ø"/>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Looking forward </a:t>
            </a:r>
          </a:p>
        </p:txBody>
      </p:sp>
      <p:pic>
        <p:nvPicPr>
          <p:cNvPr id="10" name="Picture 9">
            <a:extLst>
              <a:ext uri="{FF2B5EF4-FFF2-40B4-BE49-F238E27FC236}">
                <a16:creationId xmlns:a16="http://schemas.microsoft.com/office/drawing/2014/main" xmlns="" id="{D894B0E5-5AEA-4D3F-855C-9B682ADD6F1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8941" y="971237"/>
            <a:ext cx="5943600" cy="58420"/>
          </a:xfrm>
          <a:prstGeom prst="rect">
            <a:avLst/>
          </a:prstGeom>
          <a:noFill/>
          <a:ln>
            <a:noFill/>
          </a:ln>
        </p:spPr>
      </p:pic>
      <p:sp>
        <p:nvSpPr>
          <p:cNvPr id="7" name="Rectangle 6">
            <a:extLst>
              <a:ext uri="{FF2B5EF4-FFF2-40B4-BE49-F238E27FC236}">
                <a16:creationId xmlns:a16="http://schemas.microsoft.com/office/drawing/2014/main" xmlns="" id="{7A9713F5-DA51-48A5-B09D-2CEB789B6F53}"/>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964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992282-E408-498E-9359-466A5EEA6C43}"/>
              </a:ext>
            </a:extLst>
          </p:cNvPr>
          <p:cNvSpPr>
            <a:spLocks noGrp="1"/>
          </p:cNvSpPr>
          <p:nvPr>
            <p:ph type="title"/>
          </p:nvPr>
        </p:nvSpPr>
        <p:spPr>
          <a:xfrm>
            <a:off x="2528048" y="-11642"/>
            <a:ext cx="7194176" cy="1325563"/>
          </a:xfrm>
        </p:spPr>
        <p:txBody>
          <a:bodyPr/>
          <a:lstStyle/>
          <a:p>
            <a:pPr algn="ctr"/>
            <a:r>
              <a:rPr lang="en-US" dirty="0">
                <a:solidFill>
                  <a:srgbClr val="274D7A"/>
                </a:solidFill>
                <a:latin typeface="Tahoma" panose="020B0604030504040204" pitchFamily="34" charset="0"/>
                <a:ea typeface="Tahoma" panose="020B0604030504040204" pitchFamily="34" charset="0"/>
                <a:cs typeface="Tahoma" panose="020B0604030504040204" pitchFamily="34" charset="0"/>
              </a:rPr>
              <a:t>Source Materials</a:t>
            </a:r>
          </a:p>
        </p:txBody>
      </p:sp>
      <p:sp>
        <p:nvSpPr>
          <p:cNvPr id="5" name="Rectangle 4">
            <a:extLst>
              <a:ext uri="{FF2B5EF4-FFF2-40B4-BE49-F238E27FC236}">
                <a16:creationId xmlns:a16="http://schemas.microsoft.com/office/drawing/2014/main" xmlns="" id="{0A3B71F0-F6AC-4D26-8E49-06F68CF5C3C1}"/>
              </a:ext>
            </a:extLst>
          </p:cNvPr>
          <p:cNvSpPr/>
          <p:nvPr/>
        </p:nvSpPr>
        <p:spPr>
          <a:xfrm>
            <a:off x="247420" y="1416508"/>
            <a:ext cx="11217088" cy="4649221"/>
          </a:xfrm>
          <a:prstGeom prst="rect">
            <a:avLst/>
          </a:prstGeom>
        </p:spPr>
        <p:txBody>
          <a:bodyPr wrap="square">
            <a:spAutoFit/>
          </a:bodyPr>
          <a:lstStyle/>
          <a:p>
            <a:pPr marL="457200" indent="-457200">
              <a:lnSpc>
                <a:spcPts val="4000"/>
              </a:lnSpc>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Analysis and summary of literature (over 155 sources) </a:t>
            </a:r>
          </a:p>
          <a:p>
            <a:pPr marL="457200" indent="-457200">
              <a:lnSpc>
                <a:spcPts val="4000"/>
              </a:lnSpc>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Outreach with an ~2,300 participants (&gt;20 forums)</a:t>
            </a:r>
          </a:p>
          <a:p>
            <a:pPr marL="457200" indent="-457200">
              <a:lnSpc>
                <a:spcPts val="4000"/>
              </a:lnSpc>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Public input from the docket (55 commenters)</a:t>
            </a:r>
          </a:p>
          <a:p>
            <a:pPr marL="457200" indent="-457200">
              <a:lnSpc>
                <a:spcPts val="4000"/>
              </a:lnSpc>
              <a:buFont typeface="Arial" panose="020B0604020202020204" pitchFamily="34" charset="0"/>
              <a:buChar char="•"/>
            </a:pPr>
            <a:r>
              <a:rPr lang="en-US" sz="2600" dirty="0" err="1">
                <a:solidFill>
                  <a:srgbClr val="274D7A"/>
                </a:solidFill>
                <a:latin typeface="Tahoma" panose="020B0604030504040204" pitchFamily="34" charset="0"/>
                <a:ea typeface="Tahoma" panose="020B0604030504040204" pitchFamily="34" charset="0"/>
                <a:cs typeface="Tahoma" panose="020B0604030504040204" pitchFamily="34" charset="0"/>
              </a:rPr>
              <a:t>WateReuse</a:t>
            </a: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 Association expert convening report (spring 2019)</a:t>
            </a:r>
          </a:p>
          <a:p>
            <a:pPr marL="457200" indent="-457200">
              <a:lnSpc>
                <a:spcPts val="4000"/>
              </a:lnSpc>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Review of international experiences (Israel, Singapore, Australia, South Africa, Namibia)</a:t>
            </a:r>
          </a:p>
          <a:p>
            <a:pPr marL="457200" indent="-457200">
              <a:lnSpc>
                <a:spcPts val="4000"/>
              </a:lnSpc>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Reuse case studies for facilities in the United States</a:t>
            </a:r>
          </a:p>
          <a:p>
            <a:pPr marL="457200" indent="-457200">
              <a:lnSpc>
                <a:spcPts val="4000"/>
              </a:lnSpc>
              <a:buFont typeface="Arial" panose="020B0604020202020204" pitchFamily="34" charset="0"/>
              <a:buChar char="•"/>
            </a:pPr>
            <a:r>
              <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rPr>
              <a:t>Current federal agency roles</a:t>
            </a:r>
          </a:p>
          <a:p>
            <a:pPr marL="457200" indent="-457200">
              <a:lnSpc>
                <a:spcPts val="4000"/>
              </a:lnSpc>
              <a:buFont typeface="Arial" panose="020B0604020202020204" pitchFamily="34" charset="0"/>
              <a:buChar char="•"/>
            </a:pPr>
            <a:endParaRPr lang="en-US" sz="26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xmlns="" id="{5CB375B3-B3D4-4835-8740-7B9FA7CBF09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1060155"/>
            <a:ext cx="5943600" cy="58420"/>
          </a:xfrm>
          <a:prstGeom prst="rect">
            <a:avLst/>
          </a:prstGeom>
          <a:noFill/>
          <a:ln>
            <a:noFill/>
          </a:ln>
        </p:spPr>
      </p:pic>
      <p:sp>
        <p:nvSpPr>
          <p:cNvPr id="6" name="Rectangle 5">
            <a:extLst>
              <a:ext uri="{FF2B5EF4-FFF2-40B4-BE49-F238E27FC236}">
                <a16:creationId xmlns:a16="http://schemas.microsoft.com/office/drawing/2014/main" xmlns="" id="{53B56149-3FE6-4D84-8F4F-9B0CF5B520BD}"/>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88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39B4BA4-EAC5-430B-9D74-D29182E827A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943104" y="1240777"/>
            <a:ext cx="8229600" cy="45719"/>
          </a:xfrm>
          <a:prstGeom prst="rect">
            <a:avLst/>
          </a:prstGeom>
          <a:noFill/>
          <a:ln>
            <a:noFill/>
          </a:ln>
        </p:spPr>
      </p:pic>
      <p:sp>
        <p:nvSpPr>
          <p:cNvPr id="5" name="Rectangle 4">
            <a:extLst>
              <a:ext uri="{FF2B5EF4-FFF2-40B4-BE49-F238E27FC236}">
                <a16:creationId xmlns:a16="http://schemas.microsoft.com/office/drawing/2014/main" xmlns="" id="{FDBD461A-432B-423D-B82E-6C41E5884749}"/>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xmlns="" id="{D41571E0-9CC9-420F-89CD-819B268B6997}"/>
              </a:ext>
            </a:extLst>
          </p:cNvPr>
          <p:cNvGrpSpPr>
            <a:grpSpLocks noChangeAspect="1"/>
          </p:cNvGrpSpPr>
          <p:nvPr/>
        </p:nvGrpSpPr>
        <p:grpSpPr>
          <a:xfrm>
            <a:off x="161270" y="381017"/>
            <a:ext cx="11197226" cy="1266171"/>
            <a:chOff x="-287474" y="-114305"/>
            <a:chExt cx="11889955" cy="1535042"/>
          </a:xfrm>
        </p:grpSpPr>
        <p:sp>
          <p:nvSpPr>
            <p:cNvPr id="8" name="Rectangle 7">
              <a:extLst>
                <a:ext uri="{FF2B5EF4-FFF2-40B4-BE49-F238E27FC236}">
                  <a16:creationId xmlns:a16="http://schemas.microsoft.com/office/drawing/2014/main" xmlns="" id="{C52CAD13-41B0-44BC-9034-012518A49A6D}"/>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2800" b="1" dirty="0">
                  <a:ea typeface="Calibri" panose="020F0502020204030204" pitchFamily="34" charset="0"/>
                  <a:cs typeface="Times New Roman" panose="02020603050405020304" pitchFamily="18" charset="0"/>
                </a:rPr>
                <a:t>Drivers, Opportunities, and Challenges for Water Reuse</a:t>
              </a:r>
              <a:endParaRPr lang="en-US" sz="2800" dirty="0">
                <a:effectLst/>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FBE77858-3207-4D4E-8DE5-E06611232C2E}"/>
                </a:ext>
              </a:extLst>
            </p:cNvPr>
            <p:cNvGrpSpPr/>
            <p:nvPr/>
          </p:nvGrpSpPr>
          <p:grpSpPr>
            <a:xfrm>
              <a:off x="-287474" y="-114305"/>
              <a:ext cx="1558729" cy="1535042"/>
              <a:chOff x="-287474" y="-114305"/>
              <a:chExt cx="1558729" cy="1535042"/>
            </a:xfrm>
          </p:grpSpPr>
          <p:pic>
            <p:nvPicPr>
              <p:cNvPr id="10" name="Picture 9">
                <a:extLst>
                  <a:ext uri="{FF2B5EF4-FFF2-40B4-BE49-F238E27FC236}">
                    <a16:creationId xmlns:a16="http://schemas.microsoft.com/office/drawing/2014/main" xmlns="" id="{37AAA235-9AB9-413F-9F6C-028E285B09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2" name="Text Box 2">
                <a:extLst>
                  <a:ext uri="{FF2B5EF4-FFF2-40B4-BE49-F238E27FC236}">
                    <a16:creationId xmlns:a16="http://schemas.microsoft.com/office/drawing/2014/main" xmlns="" id="{39D7C1A9-3891-4A6F-98A0-24CB47211805}"/>
                  </a:ext>
                </a:extLst>
              </p:cNvPr>
              <p:cNvSpPr txBox="1">
                <a:spLocks noChangeArrowheads="1"/>
              </p:cNvSpPr>
              <p:nvPr/>
            </p:nvSpPr>
            <p:spPr bwMode="auto">
              <a:xfrm>
                <a:off x="-27554" y="339720"/>
                <a:ext cx="1083421"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2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1.1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4" name="Content Placeholder 2">
            <a:extLst>
              <a:ext uri="{FF2B5EF4-FFF2-40B4-BE49-F238E27FC236}">
                <a16:creationId xmlns:a16="http://schemas.microsoft.com/office/drawing/2014/main" xmlns="" id="{FCD6B407-2AAA-46D3-BC07-046DEA6C2C52}"/>
              </a:ext>
            </a:extLst>
          </p:cNvPr>
          <p:cNvSpPr>
            <a:spLocks noGrp="1"/>
          </p:cNvSpPr>
          <p:nvPr>
            <p:ph sz="half" idx="1"/>
          </p:nvPr>
        </p:nvSpPr>
        <p:spPr>
          <a:xfrm>
            <a:off x="470408" y="1933927"/>
            <a:ext cx="10811149" cy="1466008"/>
          </a:xfrm>
        </p:spPr>
        <p:txBody>
          <a:bodyPr>
            <a:normAutofit/>
          </a:bodyPr>
          <a:lstStyle/>
          <a:p>
            <a:pPr marL="0" indent="0">
              <a:buNone/>
            </a:pPr>
            <a:r>
              <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rPr>
              <a:t>Water security</a:t>
            </a: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 The capacity of a population to safeguard sustainable access 	to adequate quantities of acceptable quality water for sustaining 	livelihoods, human well-being, and socioeconomic development.</a:t>
            </a:r>
            <a:endPar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5" name="Content Placeholder 2">
            <a:extLst>
              <a:ext uri="{FF2B5EF4-FFF2-40B4-BE49-F238E27FC236}">
                <a16:creationId xmlns:a16="http://schemas.microsoft.com/office/drawing/2014/main" xmlns="" id="{052877D8-F8AB-4772-95A1-582E61A97B1C}"/>
              </a:ext>
            </a:extLst>
          </p:cNvPr>
          <p:cNvSpPr txBox="1">
            <a:spLocks/>
          </p:cNvSpPr>
          <p:nvPr/>
        </p:nvSpPr>
        <p:spPr>
          <a:xfrm>
            <a:off x="470408" y="3333514"/>
            <a:ext cx="10888088" cy="1466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rPr>
              <a:t>Water sustainability</a:t>
            </a: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 Ensuring an adequate and continual supply of clean water 	for human uses and ecosystems.</a:t>
            </a:r>
            <a:endPar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6" name="Content Placeholder 2">
            <a:extLst>
              <a:ext uri="{FF2B5EF4-FFF2-40B4-BE49-F238E27FC236}">
                <a16:creationId xmlns:a16="http://schemas.microsoft.com/office/drawing/2014/main" xmlns="" id="{692ABFBA-4DD9-405C-96FB-DAB8588A6837}"/>
              </a:ext>
            </a:extLst>
          </p:cNvPr>
          <p:cNvSpPr txBox="1">
            <a:spLocks/>
          </p:cNvSpPr>
          <p:nvPr/>
        </p:nvSpPr>
        <p:spPr>
          <a:xfrm>
            <a:off x="470408" y="4334711"/>
            <a:ext cx="10811150" cy="1466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solidFill>
                  <a:srgbClr val="274D7A"/>
                </a:solidFill>
                <a:latin typeface="Tahoma" panose="020B0604030504040204" pitchFamily="34" charset="0"/>
                <a:ea typeface="Tahoma" panose="020B0604030504040204" pitchFamily="34" charset="0"/>
                <a:cs typeface="Tahoma" panose="020B0604030504040204" pitchFamily="34" charset="0"/>
              </a:rPr>
              <a:t>Water resilience</a:t>
            </a: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 The ability of a community water system or an asset of a 	community water system to adapt to or withstand the effects of rapid 	hydrologic change or a natural disaster.</a:t>
            </a:r>
            <a:endPar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9974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AB6B3EA-B297-4621-820C-6242EEE02D4E}"/>
              </a:ext>
            </a:extLst>
          </p:cNvPr>
          <p:cNvSpPr/>
          <p:nvPr/>
        </p:nvSpPr>
        <p:spPr>
          <a:xfrm>
            <a:off x="310279" y="1579807"/>
            <a:ext cx="5785721" cy="4739759"/>
          </a:xfrm>
          <a:prstGeom prst="rect">
            <a:avLst/>
          </a:prstGeom>
        </p:spPr>
        <p:txBody>
          <a:bodyPr wrap="square">
            <a:spAutoFit/>
          </a:bodyPr>
          <a:lstStyle/>
          <a:p>
            <a:pPr marL="457200" indent="-457200">
              <a:spcAft>
                <a:spcPts val="400"/>
              </a:spcAft>
              <a:buFont typeface="Arial" panose="020B0604020202020204" pitchFamily="34" charset="0"/>
              <a:buChar char="•"/>
            </a:pP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Clear potential to reclaim more of nation’s water</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Nearly 350 BGD sources of water discharged</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Over 280 BGD potentially available for reuse</a:t>
            </a:r>
          </a:p>
          <a:p>
            <a:pPr marL="457200" indent="-457200">
              <a:spcAft>
                <a:spcPts val="400"/>
              </a:spcAft>
              <a:buFont typeface="Arial" panose="020B0604020202020204" pitchFamily="34" charset="0"/>
              <a:buChar char="•"/>
            </a:pPr>
            <a:r>
              <a:rPr lang="en-US" sz="2400" dirty="0">
                <a:solidFill>
                  <a:srgbClr val="274D7A"/>
                </a:solidFill>
                <a:latin typeface="Tahoma" panose="020B0604030504040204" pitchFamily="34" charset="0"/>
                <a:ea typeface="Tahoma" panose="020B0604030504040204" pitchFamily="34" charset="0"/>
                <a:cs typeface="Tahoma" panose="020B0604030504040204" pitchFamily="34" charset="0"/>
              </a:rPr>
              <a:t>Sources* of water for potential reuse:</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33 BGD - Municipal wastewater</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128 BGD - Agriculture</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152 BGD - Industry</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2.4 BGD - Oil and gas produced water</a:t>
            </a:r>
          </a:p>
          <a:p>
            <a:pPr marL="914400" lvl="1" indent="-457200">
              <a:spcAft>
                <a:spcPts val="400"/>
              </a:spcAft>
              <a:buFont typeface="Wingdings" panose="05000000000000000000" pitchFamily="2" charset="2"/>
              <a:buChar char="Ø"/>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&gt;27.4 BGD – Stormwater</a:t>
            </a:r>
          </a:p>
          <a:p>
            <a:pPr>
              <a:spcAft>
                <a:spcPts val="400"/>
              </a:spcAft>
            </a:pPr>
            <a:r>
              <a:rPr lang="en-US" sz="1200" dirty="0">
                <a:solidFill>
                  <a:srgbClr val="274D7A"/>
                </a:solidFill>
                <a:latin typeface="Tahoma" panose="020B0604030504040204" pitchFamily="34" charset="0"/>
                <a:ea typeface="Tahoma" panose="020B0604030504040204" pitchFamily="34" charset="0"/>
                <a:cs typeface="Tahoma" panose="020B0604030504040204" pitchFamily="34" charset="0"/>
              </a:rPr>
              <a:t>* Graphic and estimates from draft Action Plan, page 6</a:t>
            </a:r>
          </a:p>
        </p:txBody>
      </p:sp>
      <p:pic>
        <p:nvPicPr>
          <p:cNvPr id="11" name="Picture 10">
            <a:extLst>
              <a:ext uri="{FF2B5EF4-FFF2-40B4-BE49-F238E27FC236}">
                <a16:creationId xmlns:a16="http://schemas.microsoft.com/office/drawing/2014/main" xmlns="" id="{2A970B7B-C146-4ADA-8397-D6A88CA0B57F}"/>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flipV="1">
            <a:off x="1353787" y="644610"/>
            <a:ext cx="9393382" cy="45719"/>
          </a:xfrm>
          <a:prstGeom prst="rect">
            <a:avLst/>
          </a:prstGeom>
          <a:noFill/>
          <a:ln>
            <a:noFill/>
          </a:ln>
        </p:spPr>
      </p:pic>
      <p:sp>
        <p:nvSpPr>
          <p:cNvPr id="6" name="Rectangle 5">
            <a:extLst>
              <a:ext uri="{FF2B5EF4-FFF2-40B4-BE49-F238E27FC236}">
                <a16:creationId xmlns:a16="http://schemas.microsoft.com/office/drawing/2014/main" xmlns="" id="{4BD73A95-E763-45A3-B386-A691CF361B60}"/>
              </a:ext>
            </a:extLst>
          </p:cNvPr>
          <p:cNvSpPr/>
          <p:nvPr/>
        </p:nvSpPr>
        <p:spPr>
          <a:xfrm>
            <a:off x="5037513" y="6467302"/>
            <a:ext cx="1992679"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xmlns="" id="{F330F3BF-120C-4220-B19D-79119CD6AC41}"/>
              </a:ext>
            </a:extLst>
          </p:cNvPr>
          <p:cNvGrpSpPr>
            <a:grpSpLocks noChangeAspect="1"/>
          </p:cNvGrpSpPr>
          <p:nvPr/>
        </p:nvGrpSpPr>
        <p:grpSpPr>
          <a:xfrm>
            <a:off x="121189" y="238542"/>
            <a:ext cx="11197226" cy="1266171"/>
            <a:chOff x="-287474" y="-114305"/>
            <a:chExt cx="11889955" cy="1535042"/>
          </a:xfrm>
        </p:grpSpPr>
        <p:sp>
          <p:nvSpPr>
            <p:cNvPr id="12" name="Rectangle 11">
              <a:extLst>
                <a:ext uri="{FF2B5EF4-FFF2-40B4-BE49-F238E27FC236}">
                  <a16:creationId xmlns:a16="http://schemas.microsoft.com/office/drawing/2014/main" xmlns="" id="{CF2CF175-93D1-4ACC-A088-866796A3DDAE}"/>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2800" b="1" dirty="0">
                  <a:ea typeface="Calibri" panose="020F0502020204030204" pitchFamily="34" charset="0"/>
                  <a:cs typeface="Times New Roman" panose="02020603050405020304" pitchFamily="18" charset="0"/>
                </a:rPr>
                <a:t>Sources of Water and Potential Applications for Water Reuse</a:t>
              </a:r>
              <a:endParaRPr lang="en-US" sz="2800" dirty="0">
                <a:effectLs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xmlns="" id="{CBA39953-46DB-4A7A-A5A4-2FBCD0661984}"/>
                </a:ext>
              </a:extLst>
            </p:cNvPr>
            <p:cNvGrpSpPr/>
            <p:nvPr/>
          </p:nvGrpSpPr>
          <p:grpSpPr>
            <a:xfrm>
              <a:off x="-287474" y="-114305"/>
              <a:ext cx="1558729" cy="1535042"/>
              <a:chOff x="-287474" y="-114305"/>
              <a:chExt cx="1558729" cy="1535042"/>
            </a:xfrm>
          </p:grpSpPr>
          <p:pic>
            <p:nvPicPr>
              <p:cNvPr id="14" name="Picture 13">
                <a:extLst>
                  <a:ext uri="{FF2B5EF4-FFF2-40B4-BE49-F238E27FC236}">
                    <a16:creationId xmlns:a16="http://schemas.microsoft.com/office/drawing/2014/main" xmlns="" id="{D46971FE-F3B9-41D3-8506-6FA7B736DF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5" name="Text Box 2">
                <a:extLst>
                  <a:ext uri="{FF2B5EF4-FFF2-40B4-BE49-F238E27FC236}">
                    <a16:creationId xmlns:a16="http://schemas.microsoft.com/office/drawing/2014/main" xmlns="" id="{FA7683D8-BE5A-4123-9AA1-F687C99DAD80}"/>
                  </a:ext>
                </a:extLst>
              </p:cNvPr>
              <p:cNvSpPr txBox="1">
                <a:spLocks noChangeArrowheads="1"/>
              </p:cNvSpPr>
              <p:nvPr/>
            </p:nvSpPr>
            <p:spPr bwMode="auto">
              <a:xfrm>
                <a:off x="-27554" y="339720"/>
                <a:ext cx="1083421"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2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1.2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5" name="Picture 4">
            <a:extLst>
              <a:ext uri="{FF2B5EF4-FFF2-40B4-BE49-F238E27FC236}">
                <a16:creationId xmlns:a16="http://schemas.microsoft.com/office/drawing/2014/main" xmlns="" id="{D28D19B4-553A-4351-9894-097595CA4D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4337" y="1445336"/>
            <a:ext cx="5572371" cy="5213529"/>
          </a:xfrm>
          <a:prstGeom prst="rect">
            <a:avLst/>
          </a:prstGeom>
        </p:spPr>
      </p:pic>
    </p:spTree>
    <p:extLst>
      <p:ext uri="{BB962C8B-B14F-4D97-AF65-F5344CB8AC3E}">
        <p14:creationId xmlns:p14="http://schemas.microsoft.com/office/powerpoint/2010/main" val="372813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896179" y="2714106"/>
            <a:ext cx="6029739" cy="2638116"/>
          </a:xfrm>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“The Action Plan will be a critical step toward advancement of Integrated Planning across regulatory boundaries and for promoting more resilient water management across the United States.”</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−New York City Department of                        Environmental Protection</a:t>
            </a: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10179422" y="3496235"/>
            <a:ext cx="1855696" cy="2710842"/>
          </a:xfrm>
          <a:prstGeom prst="rect">
            <a:avLst/>
          </a:prstGeom>
          <a:noFill/>
          <a:ln>
            <a:noFill/>
          </a:ln>
        </p:spPr>
        <p:txBody>
          <a:bodyPr wrap="square" rtlCol="0">
            <a:spAutoFit/>
          </a:bodyPr>
          <a:lstStyle/>
          <a:p>
            <a:r>
              <a:rPr lang="en-US" sz="1400" dirty="0">
                <a:solidFill>
                  <a:srgbClr val="274D7A"/>
                </a:solidFill>
              </a:rPr>
              <a:t>Vegetation along a stream at the Brooklyn Botanic Garden in New York filters water collected on the garden grounds as part of their treatment and recirculation infrastructure, reducing the garden’s freshwater consumption.</a:t>
            </a:r>
          </a:p>
        </p:txBody>
      </p:sp>
      <p:pic>
        <p:nvPicPr>
          <p:cNvPr id="7" name="Picture 6" descr="A close up of a tree&#10;&#10;Description automatically generated">
            <a:extLst>
              <a:ext uri="{FF2B5EF4-FFF2-40B4-BE49-F238E27FC236}">
                <a16:creationId xmlns:a16="http://schemas.microsoft.com/office/drawing/2014/main" xmlns="" id="{100C0AB4-532E-474E-A7DE-FE219B911B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758855" y="2665909"/>
            <a:ext cx="3909219" cy="2931915"/>
          </a:xfrm>
          <a:prstGeom prst="rect">
            <a:avLst/>
          </a:prstGeom>
        </p:spPr>
      </p:pic>
      <p:grpSp>
        <p:nvGrpSpPr>
          <p:cNvPr id="15" name="Group 14">
            <a:extLst>
              <a:ext uri="{FF2B5EF4-FFF2-40B4-BE49-F238E27FC236}">
                <a16:creationId xmlns:a16="http://schemas.microsoft.com/office/drawing/2014/main" xmlns="" id="{CBF16718-BFDA-44B1-ADBC-0770A04F9FA6}"/>
              </a:ext>
            </a:extLst>
          </p:cNvPr>
          <p:cNvGrpSpPr>
            <a:grpSpLocks noChangeAspect="1"/>
          </p:cNvGrpSpPr>
          <p:nvPr/>
        </p:nvGrpSpPr>
        <p:grpSpPr>
          <a:xfrm>
            <a:off x="7906" y="159373"/>
            <a:ext cx="12070076" cy="1535042"/>
            <a:chOff x="-287474" y="-114305"/>
            <a:chExt cx="11889955" cy="1535042"/>
          </a:xfrm>
        </p:grpSpPr>
        <p:sp>
          <p:nvSpPr>
            <p:cNvPr id="16" name="Rectangle 15">
              <a:extLst>
                <a:ext uri="{FF2B5EF4-FFF2-40B4-BE49-F238E27FC236}">
                  <a16:creationId xmlns:a16="http://schemas.microsoft.com/office/drawing/2014/main" xmlns="" id="{174415E1-9914-4F37-B78C-0A57DE09B90D}"/>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ffectLst/>
                  <a:ea typeface="Calibri" panose="020F0502020204030204" pitchFamily="34" charset="0"/>
                  <a:cs typeface="Times New Roman" panose="02020603050405020304" pitchFamily="18" charset="0"/>
                </a:rPr>
                <a:t>Enable Consideration of Water Reuse with Integrated and Collaborative Action at the Watershed Scale</a:t>
              </a:r>
              <a:endParaRPr lang="en-US" sz="3500" dirty="0">
                <a:effectLst/>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xmlns="" id="{5283453A-C314-44A9-B12F-114F9C5697BC}"/>
                </a:ext>
              </a:extLst>
            </p:cNvPr>
            <p:cNvGrpSpPr/>
            <p:nvPr/>
          </p:nvGrpSpPr>
          <p:grpSpPr>
            <a:xfrm>
              <a:off x="-287474" y="-114305"/>
              <a:ext cx="1558729" cy="1535042"/>
              <a:chOff x="-287474" y="-114305"/>
              <a:chExt cx="1558729" cy="1535042"/>
            </a:xfrm>
          </p:grpSpPr>
          <p:pic>
            <p:nvPicPr>
              <p:cNvPr id="18" name="Picture 17">
                <a:extLst>
                  <a:ext uri="{FF2B5EF4-FFF2-40B4-BE49-F238E27FC236}">
                    <a16:creationId xmlns:a16="http://schemas.microsoft.com/office/drawing/2014/main" xmlns="" id="{9E9C8D6B-5313-465E-9F1F-B55207322A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9" name="Text Box 2">
                <a:extLst>
                  <a:ext uri="{FF2B5EF4-FFF2-40B4-BE49-F238E27FC236}">
                    <a16:creationId xmlns:a16="http://schemas.microsoft.com/office/drawing/2014/main" xmlns="" id="{881BE244-6D65-4D60-AE67-F94F9ACC6D7E}"/>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2.1</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77592113-5A63-4029-B3EB-76FDCE9EF15B}"/>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39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6096000" y="2218776"/>
            <a:ext cx="5788639" cy="3750396"/>
          </a:xfrm>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“Going forward, perhaps the most important action EPA can undertake is to maintain its stature as an honest broker for water reuse policy. As our nation’s lead regulator for water policy, the Agency is in a unique position, one that allows the Agency to backstop sound local and state decision making.”</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−American Water Works Association (AWWA)</a:t>
            </a: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163269" y="4921624"/>
            <a:ext cx="5511389" cy="307777"/>
          </a:xfrm>
          <a:prstGeom prst="rect">
            <a:avLst/>
          </a:prstGeom>
          <a:solidFill>
            <a:schemeClr val="bg1"/>
          </a:solidFill>
          <a:ln>
            <a:noFill/>
          </a:ln>
        </p:spPr>
        <p:txBody>
          <a:bodyPr wrap="square" rtlCol="0">
            <a:spAutoFit/>
          </a:bodyPr>
          <a:lstStyle/>
          <a:p>
            <a:r>
              <a:rPr lang="en-US" sz="1400" dirty="0">
                <a:solidFill>
                  <a:srgbClr val="274D7A"/>
                </a:solidFill>
              </a:rPr>
              <a:t>A farm in Idaho applies treated, reclaimed wastewater to a potato field. </a:t>
            </a:r>
          </a:p>
        </p:txBody>
      </p:sp>
      <p:pic>
        <p:nvPicPr>
          <p:cNvPr id="13" name="Picture 12" descr="A close up of a green field&#10;&#10;Description automatically generated">
            <a:extLst>
              <a:ext uri="{FF2B5EF4-FFF2-40B4-BE49-F238E27FC236}">
                <a16:creationId xmlns:a16="http://schemas.microsoft.com/office/drawing/2014/main" xmlns="" id="{0849B6E5-0052-4B02-B180-6D9574622D0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270" y="2249126"/>
            <a:ext cx="5788639" cy="2668029"/>
          </a:xfrm>
          <a:prstGeom prst="rect">
            <a:avLst/>
          </a:prstGeom>
        </p:spPr>
      </p:pic>
      <p:sp>
        <p:nvSpPr>
          <p:cNvPr id="7" name="Title 6">
            <a:extLst>
              <a:ext uri="{FF2B5EF4-FFF2-40B4-BE49-F238E27FC236}">
                <a16:creationId xmlns:a16="http://schemas.microsoft.com/office/drawing/2014/main" xmlns="" id="{8443E0A3-A0B0-49A7-841E-06090A49A8E4}"/>
              </a:ext>
            </a:extLst>
          </p:cNvPr>
          <p:cNvSpPr>
            <a:spLocks noGrp="1"/>
          </p:cNvSpPr>
          <p:nvPr>
            <p:ph type="title"/>
          </p:nvPr>
        </p:nvSpPr>
        <p:spPr/>
        <p:txBody>
          <a:bodyPr/>
          <a:lstStyle/>
          <a:p>
            <a:endParaRPr lang="en-US"/>
          </a:p>
        </p:txBody>
      </p:sp>
      <p:grpSp>
        <p:nvGrpSpPr>
          <p:cNvPr id="14" name="Group 13">
            <a:extLst>
              <a:ext uri="{FF2B5EF4-FFF2-40B4-BE49-F238E27FC236}">
                <a16:creationId xmlns:a16="http://schemas.microsoft.com/office/drawing/2014/main" xmlns="" id="{4BE15510-F938-4EEC-8A26-241797FEB021}"/>
              </a:ext>
            </a:extLst>
          </p:cNvPr>
          <p:cNvGrpSpPr>
            <a:grpSpLocks noChangeAspect="1"/>
          </p:cNvGrpSpPr>
          <p:nvPr/>
        </p:nvGrpSpPr>
        <p:grpSpPr>
          <a:xfrm>
            <a:off x="7906" y="159373"/>
            <a:ext cx="12070076" cy="1535042"/>
            <a:chOff x="-287474" y="-114305"/>
            <a:chExt cx="11889955" cy="1535042"/>
          </a:xfrm>
        </p:grpSpPr>
        <p:sp>
          <p:nvSpPr>
            <p:cNvPr id="15" name="Rectangle 14">
              <a:extLst>
                <a:ext uri="{FF2B5EF4-FFF2-40B4-BE49-F238E27FC236}">
                  <a16:creationId xmlns:a16="http://schemas.microsoft.com/office/drawing/2014/main" xmlns="" id="{D1B31265-079A-4C31-8E39-E90BBEC24C71}"/>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Coordinate and Integrate Federal, State, Tribal, and Local Water Reuse Programs and Policies</a:t>
              </a:r>
              <a:endParaRPr lang="en-US" sz="3500" dirty="0">
                <a:effectLst/>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xmlns="" id="{62E0EF69-A2D7-4967-8DD5-74DEAE918C9C}"/>
                </a:ext>
              </a:extLst>
            </p:cNvPr>
            <p:cNvGrpSpPr/>
            <p:nvPr/>
          </p:nvGrpSpPr>
          <p:grpSpPr>
            <a:xfrm>
              <a:off x="-287474" y="-114305"/>
              <a:ext cx="1558729" cy="1535042"/>
              <a:chOff x="-287474" y="-114305"/>
              <a:chExt cx="1558729" cy="1535042"/>
            </a:xfrm>
          </p:grpSpPr>
          <p:pic>
            <p:nvPicPr>
              <p:cNvPr id="17" name="Picture 16">
                <a:extLst>
                  <a:ext uri="{FF2B5EF4-FFF2-40B4-BE49-F238E27FC236}">
                    <a16:creationId xmlns:a16="http://schemas.microsoft.com/office/drawing/2014/main" xmlns="" id="{F71E12BA-6230-46C8-BD90-3C0BC8C494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8" name="Text Box 2">
                <a:extLst>
                  <a:ext uri="{FF2B5EF4-FFF2-40B4-BE49-F238E27FC236}">
                    <a16:creationId xmlns:a16="http://schemas.microsoft.com/office/drawing/2014/main" xmlns="" id="{295A9FD2-B959-4FC4-B48D-B7257252058C}"/>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2.2</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08FEF293-E10D-40BE-89BF-33ED713924B8}"/>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988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3B8F141-2A22-4E92-938B-CC29E412F46E}"/>
              </a:ext>
            </a:extLst>
          </p:cNvPr>
          <p:cNvSpPr>
            <a:spLocks noGrp="1"/>
          </p:cNvSpPr>
          <p:nvPr>
            <p:ph sz="half" idx="1"/>
          </p:nvPr>
        </p:nvSpPr>
        <p:spPr>
          <a:xfrm>
            <a:off x="395618" y="2522057"/>
            <a:ext cx="6745356" cy="3287991"/>
          </a:xfrm>
        </p:spPr>
        <p:txBody>
          <a:bodyPr>
            <a:normAutofit/>
          </a:bodyPr>
          <a:lstStyle/>
          <a:p>
            <a:pPr marL="0" indent="0" algn="ctr">
              <a:buNone/>
            </a:pPr>
            <a:r>
              <a:rPr lang="en-US" sz="2400" i="1" dirty="0">
                <a:solidFill>
                  <a:srgbClr val="274D7A"/>
                </a:solidFill>
                <a:latin typeface="Tahoma" panose="020B0604030504040204" pitchFamily="34" charset="0"/>
                <a:ea typeface="Tahoma" panose="020B0604030504040204" pitchFamily="34" charset="0"/>
                <a:cs typeface="Tahoma" panose="020B0604030504040204" pitchFamily="34" charset="0"/>
              </a:rPr>
              <a:t>“The academic and professional communities in the United States are embracing a ‘One Water’ approach that recognizes that water sources that were once thought to be unfit for consumption (e.g., treated wastewater, urban runoff, agricultural runoff) can now potentially be made safe for human consumption with appropriate treatment technologies.”</a:t>
            </a:r>
          </a:p>
          <a:p>
            <a:pPr marL="0" indent="0" algn="ctr">
              <a:buNone/>
            </a:pPr>
            <a:r>
              <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rPr>
              <a:t>−</a:t>
            </a:r>
            <a:r>
              <a:rPr lang="en-US" sz="2000" dirty="0" err="1">
                <a:solidFill>
                  <a:srgbClr val="274D7A"/>
                </a:solidFill>
                <a:latin typeface="Tahoma" panose="020B0604030504040204" pitchFamily="34" charset="0"/>
                <a:ea typeface="Tahoma" panose="020B0604030504040204" pitchFamily="34" charset="0"/>
                <a:cs typeface="Tahoma" panose="020B0604030504040204" pitchFamily="34" charset="0"/>
              </a:rPr>
              <a:t>ReNUWIt</a:t>
            </a:r>
            <a:endParaRPr lang="en-US" sz="2000" dirty="0">
              <a:solidFill>
                <a:srgbClr val="274D7A"/>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xmlns="" id="{18A4468A-66CE-4C5D-ACD7-114B77A4F5A4}"/>
              </a:ext>
            </a:extLst>
          </p:cNvPr>
          <p:cNvSpPr txBox="1"/>
          <p:nvPr/>
        </p:nvSpPr>
        <p:spPr>
          <a:xfrm>
            <a:off x="10140837" y="4362140"/>
            <a:ext cx="1878885" cy="1600438"/>
          </a:xfrm>
          <a:prstGeom prst="rect">
            <a:avLst/>
          </a:prstGeom>
          <a:noFill/>
          <a:ln>
            <a:noFill/>
          </a:ln>
        </p:spPr>
        <p:txBody>
          <a:bodyPr wrap="square" rtlCol="0">
            <a:spAutoFit/>
          </a:bodyPr>
          <a:lstStyle/>
          <a:p>
            <a:r>
              <a:rPr lang="en-US" sz="1400" dirty="0">
                <a:solidFill>
                  <a:srgbClr val="274D7A"/>
                </a:solidFill>
              </a:rPr>
              <a:t>The Heyburn reuse site in Benewah County, Idaho, reuses treated wastewater to irrigate a 20.5-acre native forested site during the growing season.</a:t>
            </a:r>
          </a:p>
        </p:txBody>
      </p:sp>
      <p:pic>
        <p:nvPicPr>
          <p:cNvPr id="4" name="Picture 3">
            <a:extLst>
              <a:ext uri="{FF2B5EF4-FFF2-40B4-BE49-F238E27FC236}">
                <a16:creationId xmlns:a16="http://schemas.microsoft.com/office/drawing/2014/main" xmlns="" id="{FA30CBDB-7B47-46D9-B966-2889313C5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73950" y="2103522"/>
            <a:ext cx="2866887" cy="3824764"/>
          </a:xfrm>
          <a:prstGeom prst="rect">
            <a:avLst/>
          </a:prstGeom>
        </p:spPr>
      </p:pic>
      <p:sp>
        <p:nvSpPr>
          <p:cNvPr id="8" name="Title 7">
            <a:extLst>
              <a:ext uri="{FF2B5EF4-FFF2-40B4-BE49-F238E27FC236}">
                <a16:creationId xmlns:a16="http://schemas.microsoft.com/office/drawing/2014/main" xmlns="" id="{87C2A41D-E05A-4E48-BBBE-0C2C768DDC09}"/>
              </a:ext>
            </a:extLst>
          </p:cNvPr>
          <p:cNvSpPr>
            <a:spLocks noGrp="1"/>
          </p:cNvSpPr>
          <p:nvPr>
            <p:ph type="title"/>
          </p:nvPr>
        </p:nvSpPr>
        <p:spPr/>
        <p:txBody>
          <a:bodyPr/>
          <a:lstStyle/>
          <a:p>
            <a:endParaRPr lang="en-US"/>
          </a:p>
        </p:txBody>
      </p:sp>
      <p:grpSp>
        <p:nvGrpSpPr>
          <p:cNvPr id="13" name="Group 12">
            <a:extLst>
              <a:ext uri="{FF2B5EF4-FFF2-40B4-BE49-F238E27FC236}">
                <a16:creationId xmlns:a16="http://schemas.microsoft.com/office/drawing/2014/main" xmlns="" id="{BCC57D59-FC5A-4378-B198-EC389FC13878}"/>
              </a:ext>
            </a:extLst>
          </p:cNvPr>
          <p:cNvGrpSpPr>
            <a:grpSpLocks noChangeAspect="1"/>
          </p:cNvGrpSpPr>
          <p:nvPr/>
        </p:nvGrpSpPr>
        <p:grpSpPr>
          <a:xfrm>
            <a:off x="7906" y="159373"/>
            <a:ext cx="12070076" cy="1535042"/>
            <a:chOff x="-287474" y="-114305"/>
            <a:chExt cx="11889955" cy="1535042"/>
          </a:xfrm>
        </p:grpSpPr>
        <p:sp>
          <p:nvSpPr>
            <p:cNvPr id="14" name="Rectangle 13">
              <a:extLst>
                <a:ext uri="{FF2B5EF4-FFF2-40B4-BE49-F238E27FC236}">
                  <a16:creationId xmlns:a16="http://schemas.microsoft.com/office/drawing/2014/main" xmlns="" id="{5C1A81FA-B76D-463D-B6F2-BA8EFE3A2775}"/>
                </a:ext>
              </a:extLst>
            </p:cNvPr>
            <p:cNvSpPr/>
            <p:nvPr/>
          </p:nvSpPr>
          <p:spPr>
            <a:xfrm>
              <a:off x="933487" y="97795"/>
              <a:ext cx="10668994" cy="1116109"/>
            </a:xfrm>
            <a:prstGeom prst="rect">
              <a:avLst/>
            </a:prstGeom>
            <a:solidFill>
              <a:srgbClr val="274D7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a:spcBef>
                  <a:spcPts val="0"/>
                </a:spcBef>
                <a:spcAft>
                  <a:spcPts val="600"/>
                </a:spcAft>
              </a:pPr>
              <a:r>
                <a:rPr lang="en-US" sz="3500" b="1" dirty="0">
                  <a:ea typeface="Calibri" panose="020F0502020204030204" pitchFamily="34" charset="0"/>
                  <a:cs typeface="Times New Roman" panose="02020603050405020304" pitchFamily="18" charset="0"/>
                </a:rPr>
                <a:t>Compile and Refine Fit-for-Purpose Specifications</a:t>
              </a:r>
              <a:endParaRPr lang="en-US" sz="3500" dirty="0">
                <a:effectLst/>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xmlns="" id="{AF9BCBEE-693D-4CFC-B34C-3E92C2A44F74}"/>
                </a:ext>
              </a:extLst>
            </p:cNvPr>
            <p:cNvGrpSpPr/>
            <p:nvPr/>
          </p:nvGrpSpPr>
          <p:grpSpPr>
            <a:xfrm>
              <a:off x="-287474" y="-114305"/>
              <a:ext cx="1558729" cy="1535042"/>
              <a:chOff x="-287474" y="-114305"/>
              <a:chExt cx="1558729" cy="1535042"/>
            </a:xfrm>
          </p:grpSpPr>
          <p:pic>
            <p:nvPicPr>
              <p:cNvPr id="16" name="Picture 15">
                <a:extLst>
                  <a:ext uri="{FF2B5EF4-FFF2-40B4-BE49-F238E27FC236}">
                    <a16:creationId xmlns:a16="http://schemas.microsoft.com/office/drawing/2014/main" xmlns="" id="{66D3AA27-CF3C-484A-BF05-9D5E790CCD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87474" y="-114305"/>
                <a:ext cx="1558729" cy="1535042"/>
              </a:xfrm>
              <a:prstGeom prst="rect">
                <a:avLst/>
              </a:prstGeom>
              <a:noFill/>
              <a:ln>
                <a:noFill/>
              </a:ln>
              <a:extLst>
                <a:ext uri="{53640926-AAD7-44D8-BBD7-CCE9431645EC}">
                  <a14:shadowObscured xmlns:a14="http://schemas.microsoft.com/office/drawing/2010/main"/>
                </a:ext>
              </a:extLst>
            </p:spPr>
          </p:pic>
          <p:sp>
            <p:nvSpPr>
              <p:cNvPr id="17" name="Text Box 2">
                <a:extLst>
                  <a:ext uri="{FF2B5EF4-FFF2-40B4-BE49-F238E27FC236}">
                    <a16:creationId xmlns:a16="http://schemas.microsoft.com/office/drawing/2014/main" xmlns="" id="{3BA5843D-A76E-47FE-8E43-2C87647FB73B}"/>
                  </a:ext>
                </a:extLst>
              </p:cNvPr>
              <p:cNvSpPr txBox="1">
                <a:spLocks noChangeArrowheads="1"/>
              </p:cNvSpPr>
              <p:nvPr/>
            </p:nvSpPr>
            <p:spPr bwMode="auto">
              <a:xfrm>
                <a:off x="28746" y="339720"/>
                <a:ext cx="940680" cy="598416"/>
              </a:xfrm>
              <a:prstGeom prst="rect">
                <a:avLst/>
              </a:prstGeom>
              <a:noFill/>
              <a:ln w="9525">
                <a:noFill/>
                <a:miter lim="800000"/>
                <a:headEnd/>
                <a:tailEnd/>
              </a:ln>
            </p:spPr>
            <p:txBody>
              <a:bodyPr rot="0" vert="horz" wrap="square" lIns="0" tIns="0" rIns="0" bIns="0" anchor="ctr" anchorCtr="0">
                <a:noAutofit/>
              </a:bodyPr>
              <a:lstStyle/>
              <a:p>
                <a:pPr marL="0" marR="0" algn="ctr">
                  <a:spcBef>
                    <a:spcPts val="0"/>
                  </a:spcBef>
                  <a:spcAft>
                    <a:spcPts val="3000"/>
                  </a:spcAft>
                </a:pPr>
                <a:r>
                  <a:rPr lang="en-US" sz="4800" b="1" dirty="0">
                    <a:ln>
                      <a:noFill/>
                    </a:ln>
                    <a:solidFill>
                      <a:srgbClr val="FFFFFF"/>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2.3</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1" name="Rectangle 10">
            <a:extLst>
              <a:ext uri="{FF2B5EF4-FFF2-40B4-BE49-F238E27FC236}">
                <a16:creationId xmlns:a16="http://schemas.microsoft.com/office/drawing/2014/main" xmlns="" id="{DF79BED2-94B8-4B52-9A8C-B8F41A6E6614}"/>
              </a:ext>
            </a:extLst>
          </p:cNvPr>
          <p:cNvSpPr/>
          <p:nvPr/>
        </p:nvSpPr>
        <p:spPr>
          <a:xfrm>
            <a:off x="5037513" y="6467302"/>
            <a:ext cx="2111432" cy="3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0027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TaxCatchAllLabel xmlns="4ffa91fb-a0ff-4ac5-b2db-65c790d184a4"/>
    <Rights xmlns="4ffa91fb-a0ff-4ac5-b2db-65c790d184a4" xsi:nil="true"/>
    <Document_x0020_Creation_x0020_Date xmlns="4ffa91fb-a0ff-4ac5-b2db-65c790d184a4">2019-09-06T14:16:26+00:00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TaxCatchAll xmlns="4ffa91fb-a0ff-4ac5-b2db-65c790d184a4"/>
    <EPA_x0020_Contributor xmlns="4ffa91fb-a0ff-4ac5-b2db-65c790d184a4">
      <UserInfo>
        <DisplayName/>
        <AccountId xsi:nil="true"/>
        <AccountType/>
      </UserInfo>
    </EPA_x0020_Contributor>
    <e3f09c3df709400db2417a7161762d62 xmlns="4ffa91fb-a0ff-4ac5-b2db-65c790d184a4">
      <Terms xmlns="http://schemas.microsoft.com/office/infopath/2007/PartnerControls"/>
    </e3f09c3df709400db2417a7161762d6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9f62856-1543-49d4-a736-4569d363f533"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07808DBB5068294AA6F8626BCD25F2DC" ma:contentTypeVersion="22" ma:contentTypeDescription="Create a new document." ma:contentTypeScope="" ma:versionID="82fcfb17b6a1113cb9d5d01b2c3d2bf6">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4bd2ab78-7571-449a-9e85-c0295914c86c" xmlns:ns6="66518d27-5315-404f-b626-84f31ddfca4a" targetNamespace="http://schemas.microsoft.com/office/2006/metadata/properties" ma:root="true" ma:fieldsID="a40f4494e662c5f612b859e89f4e6812" ns1:_="" ns2:_="" ns3:_="" ns4:_="" ns5:_="" ns6:_="">
    <xsd:import namespace="http://schemas.microsoft.com/sharepoint/v3"/>
    <xsd:import namespace="4ffa91fb-a0ff-4ac5-b2db-65c790d184a4"/>
    <xsd:import namespace="http://schemas.microsoft.com/sharepoint.v3"/>
    <xsd:import namespace="http://schemas.microsoft.com/sharepoint/v3/fields"/>
    <xsd:import namespace="4bd2ab78-7571-449a-9e85-c0295914c86c"/>
    <xsd:import namespace="66518d27-5315-404f-b626-84f31ddfca4a"/>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TaxKeywordTaxHTField" minOccurs="0"/>
                <xsd:element ref="ns2:TaxCatchAll" minOccurs="0"/>
                <xsd:element ref="ns2:e3f09c3df709400db2417a7161762d62" minOccurs="0"/>
                <xsd:element ref="ns2:Identifier" minOccurs="0"/>
                <xsd:element ref="ns2:j747ac98061d40f0aa7bd47e1db5675d"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TaxCatchAllLabel" minOccurs="0"/>
                <xsd:element ref="ns5:SharedWithUsers" minOccurs="0"/>
                <xsd:element ref="ns5:SharedWithDetails" minOccurs="0"/>
                <xsd:element ref="ns6:MediaServiceMetadata" minOccurs="0"/>
                <xsd:element ref="ns6:MediaServiceFastMetadata" minOccurs="0"/>
                <xsd:element ref="ns6:MediaServiceEventHashCode" minOccurs="0"/>
                <xsd:element ref="ns6:MediaServiceGenerationTime" minOccurs="0"/>
                <xsd:element ref="ns6:MediaServiceDateTaken" minOccurs="0"/>
                <xsd:element ref="ns6:MediaServiceAutoTags" minOccurs="0"/>
                <xsd:element ref="ns6:MediaServiceLocation" minOccurs="0"/>
                <xsd:element ref="ns6: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3"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4"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5"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6"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7" nillable="true" ma:displayName="Record" ma:default="Shared" ma:description="For documents that provide evidence of EPA decisions and actions, select &quot;Shared&quot; (open access) or &quot;Private&quot; (restricted access)." ma:format="Dropdown" ma:internalName="Record" ma:readOnly="false">
      <xsd:simpleType>
        <xsd:union memberTypes="dms:Text">
          <xsd:simpleType>
            <xsd:restriction base="dms:Choice">
              <xsd:enumeration value="None"/>
              <xsd:enumeration value="Shared"/>
              <xsd:enumeration value="Private"/>
            </xsd:restriction>
          </xsd:simpleType>
        </xsd:unio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list="{d28151cc-ad8c-461a-8fcd-c036c81f34f3}" ma:internalName="TaxCatchAll" ma:readOnly="false" ma:showField="CatchAllData" ma:web="4bd2ab78-7571-449a-9e85-c0295914c86c">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13"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element name="Identifier" ma:index="14"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j747ac98061d40f0aa7bd47e1db5675d" ma:index="16"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EPA_x0020_Contributor" ma:index="17"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8"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20"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22"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TaxCatchAllLabel" ma:index="24" nillable="true" ma:displayName="Taxonomy Catch All Column1" ma:description="" ma:hidden="true" ma:list="{d28151cc-ad8c-461a-8fcd-c036c81f34f3}" ma:internalName="TaxCatchAllLabel" ma:readOnly="false" ma:showField="CatchAllDataLabel" ma:web="4bd2ab78-7571-449a-9e85-c0295914c86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9"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21"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d2ab78-7571-449a-9e85-c0295914c86c"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518d27-5315-404f-b626-84f31ddfca4a"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ServiceAutoTags" ma:index="36" nillable="true" ma:displayName="Tags" ma:internalName="MediaServiceAutoTags" ma:readOnly="true">
      <xsd:simpleType>
        <xsd:restriction base="dms:Text"/>
      </xsd:simpleType>
    </xsd:element>
    <xsd:element name="MediaServiceLocation" ma:index="37" nillable="true" ma:displayName="Location" ma:internalName="MediaServiceLocation"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A40CB1-D6FA-4445-96F0-8567AAD3CDA6}">
  <ds:schemaRefs>
    <ds:schemaRef ds:uri="http://www.w3.org/XML/1998/namespace"/>
    <ds:schemaRef ds:uri="http://schemas.microsoft.com/office/2006/documentManagement/types"/>
    <ds:schemaRef ds:uri="4ffa91fb-a0ff-4ac5-b2db-65c790d184a4"/>
    <ds:schemaRef ds:uri="66518d27-5315-404f-b626-84f31ddfca4a"/>
    <ds:schemaRef ds:uri="http://schemas.microsoft.com/sharepoint.v3"/>
    <ds:schemaRef ds:uri="http://schemas.microsoft.com/office/infopath/2007/PartnerControls"/>
    <ds:schemaRef ds:uri="4bd2ab78-7571-449a-9e85-c0295914c86c"/>
    <ds:schemaRef ds:uri="http://purl.org/dc/elements/1.1/"/>
    <ds:schemaRef ds:uri="http://schemas.microsoft.com/sharepoint/v3"/>
    <ds:schemaRef ds:uri="http://purl.org/dc/terms/"/>
    <ds:schemaRef ds:uri="http://schemas.openxmlformats.org/package/2006/metadata/core-properties"/>
    <ds:schemaRef ds:uri="http://schemas.microsoft.com/sharepoint/v3/field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E10F130-836A-4147-877B-EB43BC2F4B27}">
  <ds:schemaRefs>
    <ds:schemaRef ds:uri="http://schemas.microsoft.com/sharepoint/v3/contenttype/forms"/>
  </ds:schemaRefs>
</ds:datastoreItem>
</file>

<file path=customXml/itemProps3.xml><?xml version="1.0" encoding="utf-8"?>
<ds:datastoreItem xmlns:ds="http://schemas.openxmlformats.org/officeDocument/2006/customXml" ds:itemID="{C05C9199-6A7D-49B4-882E-ADA35AB68B77}">
  <ds:schemaRefs>
    <ds:schemaRef ds:uri="Microsoft.SharePoint.Taxonomy.ContentTypeSync"/>
  </ds:schemaRefs>
</ds:datastoreItem>
</file>

<file path=customXml/itemProps4.xml><?xml version="1.0" encoding="utf-8"?>
<ds:datastoreItem xmlns:ds="http://schemas.openxmlformats.org/officeDocument/2006/customXml" ds:itemID="{8CBECA6C-ADAC-4C6A-B58E-A10199A29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4bd2ab78-7571-449a-9e85-c0295914c86c"/>
    <ds:schemaRef ds:uri="66518d27-5315-404f-b626-84f31ddfc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6218</TotalTime>
  <Words>1797</Words>
  <Application>Microsoft Office PowerPoint</Application>
  <PresentationFormat>Widescreen</PresentationFormat>
  <Paragraphs>186</Paragraphs>
  <Slides>22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Franklin Gothic Demi</vt:lpstr>
      <vt:lpstr>Franklin Gothic Heavy</vt:lpstr>
      <vt:lpstr>Tahoma</vt:lpstr>
      <vt:lpstr>Times New Roman</vt:lpstr>
      <vt:lpstr>Wingdings</vt:lpstr>
      <vt:lpstr>Office Theme</vt:lpstr>
      <vt:lpstr>PowerPoint Presentation</vt:lpstr>
      <vt:lpstr>Agenda</vt:lpstr>
      <vt:lpstr>Content Overview</vt:lpstr>
      <vt:lpstr>Source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Water Reuse Action Plan (WRAP)</dc:title>
  <dc:creator>Isaacs, Emily</dc:creator>
  <cp:lastModifiedBy>Harsanyi, Katherine</cp:lastModifiedBy>
  <cp:revision>99</cp:revision>
  <cp:lastPrinted>2019-09-06T11:38:24Z</cp:lastPrinted>
  <dcterms:created xsi:type="dcterms:W3CDTF">2019-09-04T20:27:29Z</dcterms:created>
  <dcterms:modified xsi:type="dcterms:W3CDTF">2019-11-06T22:00:23Z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0x01010007808DBB5068294AA6F8626BCD25F2DC</vt:lpwstr>
  </property>
  <property fmtid="{D5CDD505-2E9C-101B-9397-08002B2CF9AE}" pid="3" name="TaxKeyword">
    <vt:lpwstr/>
  </property>
  <property fmtid="{D5CDD505-2E9C-101B-9397-08002B2CF9AE}" pid="4" name="EPA Subject">
    <vt:lpwstr/>
  </property>
  <property fmtid="{D5CDD505-2E9C-101B-9397-08002B2CF9AE}" pid="5" name="Document Type">
    <vt:lpwstr/>
  </property>
</Properties>
</file>