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6"/>
    <p:sldMasterId id="2147483760" r:id="rId7"/>
  </p:sldMasterIdLst>
  <p:notesMasterIdLst>
    <p:notesMasterId r:id="rId29"/>
  </p:notesMasterIdLst>
  <p:handoutMasterIdLst>
    <p:handoutMasterId r:id="rId30"/>
  </p:handoutMasterIdLst>
  <p:sldIdLst>
    <p:sldId id="551" r:id="rId8"/>
    <p:sldId id="566" r:id="rId9"/>
    <p:sldId id="564" r:id="rId10"/>
    <p:sldId id="565" r:id="rId11"/>
    <p:sldId id="545" r:id="rId12"/>
    <p:sldId id="546" r:id="rId13"/>
    <p:sldId id="460" r:id="rId14"/>
    <p:sldId id="532" r:id="rId15"/>
    <p:sldId id="548" r:id="rId16"/>
    <p:sldId id="541" r:id="rId17"/>
    <p:sldId id="547" r:id="rId18"/>
    <p:sldId id="542" r:id="rId19"/>
    <p:sldId id="557" r:id="rId20"/>
    <p:sldId id="555" r:id="rId21"/>
    <p:sldId id="495" r:id="rId22"/>
    <p:sldId id="558" r:id="rId23"/>
    <p:sldId id="562" r:id="rId24"/>
    <p:sldId id="561" r:id="rId25"/>
    <p:sldId id="550" r:id="rId26"/>
    <p:sldId id="518" r:id="rId27"/>
    <p:sldId id="552"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BB" initials="CBB" lastIdx="2" clrIdx="0"/>
  <p:cmAuthor id="1" name="Jetta Wong" initials="JLW"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2D050"/>
    <a:srgbClr val="163F9A"/>
    <a:srgbClr val="113179"/>
    <a:srgbClr val="4D81BB"/>
    <a:srgbClr val="92B2D6"/>
    <a:srgbClr val="7A96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44526" autoAdjust="0"/>
  </p:normalViewPr>
  <p:slideViewPr>
    <p:cSldViewPr>
      <p:cViewPr varScale="1">
        <p:scale>
          <a:sx n="37" d="100"/>
          <a:sy n="37" d="100"/>
        </p:scale>
        <p:origin x="2826" y="48"/>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8" d="100"/>
          <a:sy n="68" d="100"/>
        </p:scale>
        <p:origin x="-325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5" tIns="45662" rIns="91325" bIns="45662" rtlCol="0"/>
          <a:lstStyle>
            <a:lvl1pPr algn="l">
              <a:defRPr sz="1200"/>
            </a:lvl1pPr>
          </a:lstStyle>
          <a:p>
            <a:endParaRPr lang="en-US" dirty="0"/>
          </a:p>
        </p:txBody>
      </p:sp>
      <p:sp>
        <p:nvSpPr>
          <p:cNvPr id="3" name="Date Placeholder 2"/>
          <p:cNvSpPr>
            <a:spLocks noGrp="1"/>
          </p:cNvSpPr>
          <p:nvPr>
            <p:ph type="dt" sz="quarter" idx="1"/>
          </p:nvPr>
        </p:nvSpPr>
        <p:spPr>
          <a:xfrm>
            <a:off x="3971293" y="1"/>
            <a:ext cx="3037523" cy="464662"/>
          </a:xfrm>
          <a:prstGeom prst="rect">
            <a:avLst/>
          </a:prstGeom>
        </p:spPr>
        <p:txBody>
          <a:bodyPr vert="horz" lIns="91325" tIns="45662" rIns="91325" bIns="45662" rtlCol="0"/>
          <a:lstStyle>
            <a:lvl1pPr algn="r">
              <a:defRPr sz="1200"/>
            </a:lvl1pPr>
          </a:lstStyle>
          <a:p>
            <a:fld id="{DA2FB5BF-1612-45AA-B592-0E03C2C04A9C}" type="datetimeFigureOut">
              <a:rPr lang="en-US" smtClean="0"/>
              <a:t>6/6/2018</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1325" tIns="45662" rIns="91325" bIns="45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5" tIns="45662" rIns="91325" bIns="45662" rtlCol="0" anchor="b"/>
          <a:lstStyle>
            <a:lvl1pPr algn="r">
              <a:defRPr sz="1200"/>
            </a:lvl1pPr>
          </a:lstStyle>
          <a:p>
            <a:fld id="{AC873198-BEDA-49DC-8C45-6DF6837E21BD}" type="slidenum">
              <a:rPr lang="en-US" smtClean="0"/>
              <a:t>‹#›</a:t>
            </a:fld>
            <a:endParaRPr lang="en-US" dirty="0"/>
          </a:p>
        </p:txBody>
      </p:sp>
    </p:spTree>
    <p:extLst>
      <p:ext uri="{BB962C8B-B14F-4D97-AF65-F5344CB8AC3E}">
        <p14:creationId xmlns:p14="http://schemas.microsoft.com/office/powerpoint/2010/main" val="366321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0" tIns="46581" rIns="93160" bIns="46581"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0" tIns="46581" rIns="93160" bIns="46581"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6/6/2018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0" tIns="46581" rIns="93160" bIns="46581"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0" tIns="46581" rIns="93160" bIns="4658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0" tIns="46581" rIns="93160" bIns="46581"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0" tIns="46581" rIns="93160" bIns="46581"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dirty="0"/>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anl.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a:t>
            </a:fld>
            <a:endParaRPr lang="en-US" dirty="0"/>
          </a:p>
        </p:txBody>
      </p:sp>
    </p:spTree>
    <p:extLst>
      <p:ext uri="{BB962C8B-B14F-4D97-AF65-F5344CB8AC3E}">
        <p14:creationId xmlns:p14="http://schemas.microsoft.com/office/powerpoint/2010/main" val="403631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268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11</a:t>
            </a:fld>
            <a:endParaRPr lang="en-US" dirty="0"/>
          </a:p>
        </p:txBody>
      </p:sp>
    </p:spTree>
    <p:extLst>
      <p:ext uri="{BB962C8B-B14F-4D97-AF65-F5344CB8AC3E}">
        <p14:creationId xmlns:p14="http://schemas.microsoft.com/office/powerpoint/2010/main" val="92556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9947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Department of Energy National Laboratories are eligible to apply as the primary applicant. The proposal must also include an industry partner that is committed to participating</a:t>
            </a:r>
          </a:p>
          <a:p>
            <a:pPr marL="0" indent="0">
              <a:buNone/>
            </a:pPr>
            <a:endParaRPr lang="en-US" sz="1050" dirty="0" smtClean="0"/>
          </a:p>
          <a:p>
            <a:pPr marL="0" indent="0">
              <a:buNone/>
            </a:pPr>
            <a:r>
              <a:rPr lang="en-US" sz="1200" dirty="0" smtClean="0"/>
              <a:t>To be eligible, the lab proposal must identify both the senior representative of the clean energy manufacturing industry partner and the senior representative of the DOE National Laboratory that would participate.</a:t>
            </a:r>
          </a:p>
          <a:p>
            <a:pPr marL="0" indent="0">
              <a:buNone/>
            </a:pPr>
            <a:endParaRPr lang="en-US" sz="1050" dirty="0" smtClean="0"/>
          </a:p>
          <a:p>
            <a:pPr marL="0" indent="0">
              <a:buNone/>
            </a:pPr>
            <a:r>
              <a:rPr lang="en-US" sz="1200" dirty="0" smtClean="0"/>
              <a:t>For this lab call, “advanced manufacturing industry partner” is defined </a:t>
            </a:r>
            <a:r>
              <a:rPr lang="en-US" sz="1200" b="0" i="0" u="none" strike="noStrike" kern="1200" baseline="0" dirty="0" smtClean="0">
                <a:solidFill>
                  <a:schemeClr val="tx1"/>
                </a:solidFill>
                <a:latin typeface="+mn-lt"/>
                <a:ea typeface="+mn-ea"/>
                <a:cs typeface="+mn-cs"/>
              </a:rPr>
              <a:t>as a senior representative of a manufacturing company, consortia of companies, or other. At DOE’s discretion, DOE may consider other entities that are similar to the types of entities listed in the sentence above.    m</a:t>
            </a:r>
            <a:endParaRPr lang="en-US" sz="1200" dirty="0" smtClean="0"/>
          </a:p>
          <a:p>
            <a:pPr marL="0" indent="0">
              <a:buNone/>
            </a:pPr>
            <a:endParaRPr lang="en-US" sz="1050" dirty="0" smtClean="0"/>
          </a:p>
          <a:p>
            <a:pPr marL="0" indent="0">
              <a:buNone/>
            </a:pPr>
            <a:r>
              <a:rPr lang="en-US" sz="1200" dirty="0" smtClean="0"/>
              <a:t>Proposals submitted after the final proposal deadline will be declined without review.</a:t>
            </a:r>
          </a:p>
          <a:p>
            <a:pPr marL="0" indent="0">
              <a:buNone/>
            </a:pPr>
            <a:endParaRPr lang="en-US" sz="1050" dirty="0" smtClean="0"/>
          </a:p>
          <a:p>
            <a:pPr marL="0" indent="0">
              <a:buNone/>
            </a:pPr>
            <a:r>
              <a:rPr lang="en-US" sz="1200" dirty="0" smtClean="0"/>
              <a:t>Proposals may include an appendix of team members’ resumes (no other information or materials). Proposals must not exceed 10 pages single spaced, 12 point font with standard margins. The budget document, the proposed Technologists’ resumes, and the industry partner’s cost match commitment letter can be additional pages beyond the 10 page limit.</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13</a:t>
            </a:fld>
            <a:endParaRPr lang="en-US" dirty="0"/>
          </a:p>
        </p:txBody>
      </p:sp>
    </p:spTree>
    <p:extLst>
      <p:ext uri="{BB962C8B-B14F-4D97-AF65-F5344CB8AC3E}">
        <p14:creationId xmlns:p14="http://schemas.microsoft.com/office/powerpoint/2010/main" val="266498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14</a:t>
            </a:fld>
            <a:endParaRPr lang="en-US" dirty="0"/>
          </a:p>
        </p:txBody>
      </p:sp>
    </p:spTree>
    <p:extLst>
      <p:ext uri="{BB962C8B-B14F-4D97-AF65-F5344CB8AC3E}">
        <p14:creationId xmlns:p14="http://schemas.microsoft.com/office/powerpoint/2010/main" val="3617115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15</a:t>
            </a:fld>
            <a:endParaRPr lang="en-US" dirty="0"/>
          </a:p>
        </p:txBody>
      </p:sp>
    </p:spTree>
    <p:extLst>
      <p:ext uri="{BB962C8B-B14F-4D97-AF65-F5344CB8AC3E}">
        <p14:creationId xmlns:p14="http://schemas.microsoft.com/office/powerpoint/2010/main" val="37555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16</a:t>
            </a:fld>
            <a:endParaRPr lang="en-US" dirty="0"/>
          </a:p>
        </p:txBody>
      </p:sp>
    </p:spTree>
    <p:extLst>
      <p:ext uri="{BB962C8B-B14F-4D97-AF65-F5344CB8AC3E}">
        <p14:creationId xmlns:p14="http://schemas.microsoft.com/office/powerpoint/2010/main" val="2718222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17</a:t>
            </a:fld>
            <a:endParaRPr lang="en-US" dirty="0"/>
          </a:p>
        </p:txBody>
      </p:sp>
    </p:spTree>
    <p:extLst>
      <p:ext uri="{BB962C8B-B14F-4D97-AF65-F5344CB8AC3E}">
        <p14:creationId xmlns:p14="http://schemas.microsoft.com/office/powerpoint/2010/main" val="148710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18</a:t>
            </a:fld>
            <a:endParaRPr lang="en-US" dirty="0"/>
          </a:p>
        </p:txBody>
      </p:sp>
    </p:spTree>
    <p:extLst>
      <p:ext uri="{BB962C8B-B14F-4D97-AF65-F5344CB8AC3E}">
        <p14:creationId xmlns:p14="http://schemas.microsoft.com/office/powerpoint/2010/main" val="344629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19</a:t>
            </a:fld>
            <a:endParaRPr lang="en-US" dirty="0"/>
          </a:p>
        </p:txBody>
      </p:sp>
    </p:spTree>
    <p:extLst>
      <p:ext uri="{BB962C8B-B14F-4D97-AF65-F5344CB8AC3E}">
        <p14:creationId xmlns:p14="http://schemas.microsoft.com/office/powerpoint/2010/main" val="10295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a:t>
            </a:fld>
            <a:endParaRPr lang="en-US" dirty="0"/>
          </a:p>
        </p:txBody>
      </p:sp>
    </p:spTree>
    <p:extLst>
      <p:ext uri="{BB962C8B-B14F-4D97-AF65-F5344CB8AC3E}">
        <p14:creationId xmlns:p14="http://schemas.microsoft.com/office/powerpoint/2010/main" val="2161216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Technologists in Residence will work toward an agreed-upon set of milestones and will report on several metrics that describe their approach toward meeting them. Meeting intermediate milestones will be required for passing go/no-go decision points for continuing each pair’s participation in the pilot, and achieving final milestones will indicate success of the individual partnerships. Reported process metrics will help to evaluate different approaches for meeting the target milestones. Reported metrics and milestones will be used to develop a streamlined and uniform approach for companies to establish relationships with Laboratories beyond the duration of the pilot.</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20</a:t>
            </a:fld>
            <a:endParaRPr lang="en-US" dirty="0"/>
          </a:p>
        </p:txBody>
      </p:sp>
    </p:spTree>
    <p:extLst>
      <p:ext uri="{BB962C8B-B14F-4D97-AF65-F5344CB8AC3E}">
        <p14:creationId xmlns:p14="http://schemas.microsoft.com/office/powerpoint/2010/main" val="281586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21</a:t>
            </a:fld>
            <a:endParaRPr lang="en-US" dirty="0"/>
          </a:p>
        </p:txBody>
      </p:sp>
    </p:spTree>
    <p:extLst>
      <p:ext uri="{BB962C8B-B14F-4D97-AF65-F5344CB8AC3E}">
        <p14:creationId xmlns:p14="http://schemas.microsoft.com/office/powerpoint/2010/main" val="412722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dirty="0"/>
          </a:p>
        </p:txBody>
      </p:sp>
    </p:spTree>
    <p:extLst>
      <p:ext uri="{BB962C8B-B14F-4D97-AF65-F5344CB8AC3E}">
        <p14:creationId xmlns:p14="http://schemas.microsoft.com/office/powerpoint/2010/main" val="303818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Vision</a:t>
            </a:r>
            <a:r>
              <a:rPr lang="en-US" sz="1200" b="0" i="0" kern="1200" dirty="0" smtClean="0">
                <a:solidFill>
                  <a:schemeClr val="tx1"/>
                </a:solidFill>
                <a:effectLst/>
                <a:latin typeface="+mn-lt"/>
                <a:ea typeface="+mn-ea"/>
                <a:cs typeface="+mn-cs"/>
              </a:rPr>
              <a:t>: U.S. global leadership in sustainable and efficient manufacturing for a growing and competitive economy.</a:t>
            </a:r>
          </a:p>
          <a:p>
            <a:r>
              <a:rPr lang="en-US" sz="1200" b="1" i="1" kern="1200" dirty="0" smtClean="0">
                <a:solidFill>
                  <a:schemeClr val="tx1"/>
                </a:solidFill>
                <a:effectLst/>
                <a:latin typeface="+mn-lt"/>
                <a:ea typeface="+mn-ea"/>
                <a:cs typeface="+mn-cs"/>
              </a:rPr>
              <a:t>Mission</a:t>
            </a:r>
            <a:r>
              <a:rPr lang="en-US" sz="1200" b="0" i="0" kern="1200" dirty="0" smtClean="0">
                <a:solidFill>
                  <a:schemeClr val="tx1"/>
                </a:solidFill>
                <a:effectLst/>
                <a:latin typeface="+mn-lt"/>
                <a:ea typeface="+mn-ea"/>
                <a:cs typeface="+mn-cs"/>
              </a:rPr>
              <a:t>: Catalyze research, development and adoption of energy-related advanced manufacturing technologies and practices to drive U.S. economic competitiveness and energy productivity.</a:t>
            </a:r>
          </a:p>
          <a:p>
            <a:r>
              <a:rPr lang="en-US" sz="1200" b="1" i="0" kern="1200" cap="all" dirty="0" smtClean="0">
                <a:solidFill>
                  <a:schemeClr val="tx1"/>
                </a:solidFill>
                <a:effectLst/>
                <a:latin typeface="+mn-lt"/>
                <a:ea typeface="+mn-ea"/>
                <a:cs typeface="+mn-cs"/>
              </a:rPr>
              <a:t>AMO STRATEGIC GOALS</a:t>
            </a:r>
          </a:p>
          <a:p>
            <a:r>
              <a:rPr lang="en-US" sz="1200" b="0" i="0" kern="1200" dirty="0" smtClean="0">
                <a:solidFill>
                  <a:schemeClr val="tx1"/>
                </a:solidFill>
                <a:effectLst/>
                <a:latin typeface="+mn-lt"/>
                <a:ea typeface="+mn-ea"/>
                <a:cs typeface="+mn-cs"/>
              </a:rPr>
              <a:t>Improve the productivity and energy efficiency of U.S. manufacturing</a:t>
            </a:r>
          </a:p>
          <a:p>
            <a:r>
              <a:rPr lang="en-US" sz="1200" b="0" i="0" kern="1200" dirty="0" smtClean="0">
                <a:solidFill>
                  <a:schemeClr val="tx1"/>
                </a:solidFill>
                <a:effectLst/>
                <a:latin typeface="+mn-lt"/>
                <a:ea typeface="+mn-ea"/>
                <a:cs typeface="+mn-cs"/>
              </a:rPr>
              <a:t>Reduce lifecycle energy and resource impacts of manufactured goods</a:t>
            </a:r>
          </a:p>
          <a:p>
            <a:r>
              <a:rPr lang="en-US" sz="1200" b="0" i="0" kern="1200" dirty="0" smtClean="0">
                <a:solidFill>
                  <a:schemeClr val="tx1"/>
                </a:solidFill>
                <a:effectLst/>
                <a:latin typeface="+mn-lt"/>
                <a:ea typeface="+mn-ea"/>
                <a:cs typeface="+mn-cs"/>
              </a:rPr>
              <a:t>Leverage diverse domestic energy resources in U.S. manufacturing, while strengthening environmental stewardship</a:t>
            </a:r>
          </a:p>
          <a:p>
            <a:r>
              <a:rPr lang="en-US" sz="1200" b="0" i="0" kern="1200" dirty="0" smtClean="0">
                <a:solidFill>
                  <a:schemeClr val="tx1"/>
                </a:solidFill>
                <a:effectLst/>
                <a:latin typeface="+mn-lt"/>
                <a:ea typeface="+mn-ea"/>
                <a:cs typeface="+mn-cs"/>
              </a:rPr>
              <a:t>Transition DOE supported innovative technologies and practices into U.S. manufacturing capabilities</a:t>
            </a:r>
          </a:p>
          <a:p>
            <a:r>
              <a:rPr lang="en-US" sz="1200" b="0" i="0" kern="1200" dirty="0" smtClean="0">
                <a:solidFill>
                  <a:schemeClr val="tx1"/>
                </a:solidFill>
                <a:effectLst/>
                <a:latin typeface="+mn-lt"/>
                <a:ea typeface="+mn-ea"/>
                <a:cs typeface="+mn-cs"/>
              </a:rPr>
              <a:t>Strengthen and advance the U.S. manufacturing workforce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a:t>
            </a:fld>
            <a:endParaRPr lang="en-US" dirty="0"/>
          </a:p>
        </p:txBody>
      </p:sp>
    </p:spTree>
    <p:extLst>
      <p:ext uri="{BB962C8B-B14F-4D97-AF65-F5344CB8AC3E}">
        <p14:creationId xmlns:p14="http://schemas.microsoft.com/office/powerpoint/2010/main" val="413934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a:t>
            </a:fld>
            <a:endParaRPr lang="en-US" dirty="0"/>
          </a:p>
        </p:txBody>
      </p:sp>
    </p:spTree>
    <p:extLst>
      <p:ext uri="{BB962C8B-B14F-4D97-AF65-F5344CB8AC3E}">
        <p14:creationId xmlns:p14="http://schemas.microsoft.com/office/powerpoint/2010/main" val="2756353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That was before P&amp;G partnered with the Energy Department's </a:t>
            </a:r>
            <a:r>
              <a:rPr lang="en-US" sz="1200" b="0" i="0" u="none" strike="noStrike" kern="1200" dirty="0" smtClean="0">
                <a:solidFill>
                  <a:schemeClr val="tx1"/>
                </a:solidFill>
                <a:effectLst/>
                <a:latin typeface="+mn-lt"/>
                <a:ea typeface="+mn-ea"/>
                <a:cs typeface="+mn-cs"/>
                <a:hlinkClick r:id="rId3"/>
              </a:rPr>
              <a:t>Los Alamos National Laboratory (LANL)</a:t>
            </a:r>
            <a:r>
              <a:rPr lang="en-US" sz="1200" b="0" i="0" kern="1200" dirty="0" smtClean="0">
                <a:solidFill>
                  <a:schemeClr val="tx1"/>
                </a:solidFill>
                <a:effectLst/>
                <a:latin typeface="+mn-lt"/>
                <a:ea typeface="+mn-ea"/>
                <a:cs typeface="+mn-cs"/>
              </a:rPr>
              <a:t> in the 1990s. LANL scientists helped P&amp;G engineers develop simulations to improve the reliability of P&amp;G's complex production lines. P&amp;G's 150 facilities worldwide saw a 44 percent increase in plant productivity and 30 percent increase in equipment reliability since they started using the software.</a:t>
            </a:r>
          </a:p>
          <a:p>
            <a:r>
              <a:rPr lang="en-US" sz="1200" b="0" i="0" kern="1200" dirty="0" smtClean="0">
                <a:solidFill>
                  <a:schemeClr val="tx1"/>
                </a:solidFill>
                <a:effectLst/>
                <a:latin typeface="+mn-lt"/>
                <a:ea typeface="+mn-ea"/>
                <a:cs typeface="+mn-cs"/>
              </a:rPr>
              <a:t>Large-scale implementation of the technology helped save P&amp;G $1 billion in manufacturing costs, according to Procter &amp; Gamble. These cost-saving benefits are applicable towards production lines across the manufacturing sector, which was responsible for $1.7 trillion of the US GDP in 2010, according to the Bureau of Economic Analysis.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But like many early technological advancements, the commercial application wasn't initially clear. LANL researchers had developed advanced statistical models to quantify uncertainties in complex systems, but they didn’t have enough real-world data to know whether they were correct. At the same time, P&amp;G had a lot of operational data from its complex production lines, but no model to use them effectively.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2001, eight years after the initial pairing with the lab, P&amp;G commercialized and licensed the product as part of a manufacturing operations toolkit. </a:t>
            </a:r>
            <a:r>
              <a:rPr lang="en-US" sz="1200" b="0" i="0" kern="1200" smtClean="0">
                <a:solidFill>
                  <a:schemeClr val="tx1"/>
                </a:solidFill>
                <a:effectLst/>
                <a:latin typeface="+mn-lt"/>
                <a:ea typeface="+mn-ea"/>
                <a:cs typeface="+mn-cs"/>
              </a:rPr>
              <a:t>Touted as a way to keep the machines running as fast as they could for as long as possible, the software also improved machine reliability, lowered the rate of waste and created safer work environments. </a:t>
            </a:r>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a:t>
            </a:fld>
            <a:endParaRPr lang="en-US" dirty="0"/>
          </a:p>
        </p:txBody>
      </p:sp>
    </p:spTree>
    <p:extLst>
      <p:ext uri="{BB962C8B-B14F-4D97-AF65-F5344CB8AC3E}">
        <p14:creationId xmlns:p14="http://schemas.microsoft.com/office/powerpoint/2010/main" val="394086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a:t>
            </a:fld>
            <a:endParaRPr lang="en-US" dirty="0"/>
          </a:p>
        </p:txBody>
      </p:sp>
    </p:spTree>
    <p:extLst>
      <p:ext uri="{BB962C8B-B14F-4D97-AF65-F5344CB8AC3E}">
        <p14:creationId xmlns:p14="http://schemas.microsoft.com/office/powerpoint/2010/main" val="335940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563FC-82AB-D046-9156-A73D670BA99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4053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a:t>
            </a:fld>
            <a:endParaRPr lang="en-US" dirty="0"/>
          </a:p>
        </p:txBody>
      </p:sp>
    </p:spTree>
    <p:extLst>
      <p:ext uri="{BB962C8B-B14F-4D97-AF65-F5344CB8AC3E}">
        <p14:creationId xmlns:p14="http://schemas.microsoft.com/office/powerpoint/2010/main" val="3255217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2895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5C1F88-7CB2-4EA2-AAF5-ED028CE0D3F9}"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107913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C1F88-7CB2-4EA2-AAF5-ED028CE0D3F9}"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175832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C1F88-7CB2-4EA2-AAF5-ED028CE0D3F9}"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4125698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5C1F88-7CB2-4EA2-AAF5-ED028CE0D3F9}"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40784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C1F88-7CB2-4EA2-AAF5-ED028CE0D3F9}"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295660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C1F88-7CB2-4EA2-AAF5-ED028CE0D3F9}"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284193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9874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prstGeom prst="rect">
            <a:avLst/>
          </a:prstGeo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192088" y="812800"/>
            <a:ext cx="8731250" cy="55308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37310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prstGeom prst="rect">
            <a:avLst/>
          </a:prstGeom>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200" y="1129552"/>
            <a:ext cx="8229600" cy="52578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2637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nergySaving Insid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prstGeom prst="rect">
            <a:avLst/>
          </a:prstGeo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842837"/>
            <a:ext cx="8229600" cy="5256337"/>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268192" y="6356350"/>
            <a:ext cx="4595751" cy="365125"/>
          </a:xfrm>
          <a:prstGeom prst="rect">
            <a:avLst/>
          </a:prstGeom>
        </p:spPr>
        <p:txBody>
          <a:bodyPr/>
          <a:lstStyle>
            <a:lvl1pPr algn="ctr">
              <a:defRPr/>
            </a:lvl1pPr>
          </a:lstStyle>
          <a:p>
            <a:r>
              <a:rPr lang="en-US" dirty="0" smtClean="0"/>
              <a:t>CONFIDENTIAL EERE – NOT FOR DISTRIBUTION</a:t>
            </a:r>
            <a:endParaRPr lang="en-US" dirty="0"/>
          </a:p>
        </p:txBody>
      </p:sp>
    </p:spTree>
    <p:extLst>
      <p:ext uri="{BB962C8B-B14F-4D97-AF65-F5344CB8AC3E}">
        <p14:creationId xmlns:p14="http://schemas.microsoft.com/office/powerpoint/2010/main" val="40722917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5C1F88-7CB2-4EA2-AAF5-ED028CE0D3F9}"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36881635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5C1F88-7CB2-4EA2-AAF5-ED028CE0D3F9}"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62310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5C1F88-7CB2-4EA2-AAF5-ED028CE0D3F9}"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290489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5C1F88-7CB2-4EA2-AAF5-ED028CE0D3F9}"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6943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C1F88-7CB2-4EA2-AAF5-ED028CE0D3F9}"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97A80-AECA-4676-86D8-C47E1F03AB02}" type="slidenum">
              <a:rPr lang="en-US" smtClean="0"/>
              <a:t>‹#›</a:t>
            </a:fld>
            <a:endParaRPr lang="en-US"/>
          </a:p>
        </p:txBody>
      </p:sp>
    </p:spTree>
    <p:extLst>
      <p:ext uri="{BB962C8B-B14F-4D97-AF65-F5344CB8AC3E}">
        <p14:creationId xmlns:p14="http://schemas.microsoft.com/office/powerpoint/2010/main" val="15161587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931313"/>
      </p:ext>
    </p:extLst>
  </p:cSld>
  <p:clrMap bg1="lt1" tx1="dk1" bg2="lt2" tx2="dk2" accent1="accent1" accent2="accent2" accent3="accent3" accent4="accent4" accent5="accent5" accent6="accent6" hlink="hlink" folHlink="folHlink"/>
  <p:sldLayoutIdLst>
    <p:sldLayoutId id="2147483759" r:id="rId1"/>
    <p:sldLayoutId id="2147483772" r:id="rId2"/>
    <p:sldLayoutId id="2147483773" r:id="rId3"/>
    <p:sldLayoutId id="214748377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5C1F88-7CB2-4EA2-AAF5-ED028CE0D3F9}" type="datetimeFigureOut">
              <a:rPr lang="en-US" smtClean="0"/>
              <a:t>6/6/2018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897A80-AECA-4676-86D8-C47E1F03AB02}" type="slidenum">
              <a:rPr lang="en-US" smtClean="0"/>
              <a:t>‹#›</a:t>
            </a:fld>
            <a:endParaRPr lang="en-US"/>
          </a:p>
        </p:txBody>
      </p:sp>
    </p:spTree>
    <p:extLst>
      <p:ext uri="{BB962C8B-B14F-4D97-AF65-F5344CB8AC3E}">
        <p14:creationId xmlns:p14="http://schemas.microsoft.com/office/powerpoint/2010/main" val="336548632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5"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10.xml"/><Relationship Id="rId16"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image" Target="../media/image24.jpe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12.xml"/><Relationship Id="rId16"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4.jpe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jpe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mailto:paulusmj@ornl.gov" TargetMode="External"/><Relationship Id="rId13" Type="http://schemas.openxmlformats.org/officeDocument/2006/relationships/hyperlink" Target="mailto:Katherine.Nielsen@NETL.DOE.GOV" TargetMode="External"/><Relationship Id="rId18" Type="http://schemas.openxmlformats.org/officeDocument/2006/relationships/hyperlink" Target="mailto:jsnelson@sandia.gov" TargetMode="External"/><Relationship Id="rId3" Type="http://schemas.openxmlformats.org/officeDocument/2006/relationships/hyperlink" Target="mailto:lograsso@ameslab.gov" TargetMode="External"/><Relationship Id="rId7" Type="http://schemas.openxmlformats.org/officeDocument/2006/relationships/hyperlink" Target="mailto:equaiterandall@lbl.gov" TargetMode="External"/><Relationship Id="rId12" Type="http://schemas.openxmlformats.org/officeDocument/2006/relationships/hyperlink" Target="mailto:ryan.bills@inl.gov" TargetMode="External"/><Relationship Id="rId17" Type="http://schemas.openxmlformats.org/officeDocument/2006/relationships/hyperlink" Target="mailto:stringer@lanl.gov" TargetMode="External"/><Relationship Id="rId2" Type="http://schemas.openxmlformats.org/officeDocument/2006/relationships/notesSlide" Target="../notesSlides/notesSlide16.xml"/><Relationship Id="rId16" Type="http://schemas.openxmlformats.org/officeDocument/2006/relationships/hyperlink" Target="mailto:rankin8@llnl.gov" TargetMode="External"/><Relationship Id="rId1" Type="http://schemas.openxmlformats.org/officeDocument/2006/relationships/slideLayout" Target="../slideLayouts/slideLayout3.xml"/><Relationship Id="rId6" Type="http://schemas.openxmlformats.org/officeDocument/2006/relationships/hyperlink" Target="mailto:cherri@fnal.gov" TargetMode="External"/><Relationship Id="rId11" Type="http://schemas.openxmlformats.org/officeDocument/2006/relationships/hyperlink" Target="mailto:drew@jlab.org" TargetMode="External"/><Relationship Id="rId5" Type="http://schemas.openxmlformats.org/officeDocument/2006/relationships/hyperlink" Target="mailto:dmccallum@anl.gov" TargetMode="External"/><Relationship Id="rId15" Type="http://schemas.openxmlformats.org/officeDocument/2006/relationships/hyperlink" Target="mailto:scott.mcwhorter@srnl.doe.gov" TargetMode="External"/><Relationship Id="rId10" Type="http://schemas.openxmlformats.org/officeDocument/2006/relationships/hyperlink" Target="mailto:mhartney@slac.stanford.edu" TargetMode="External"/><Relationship Id="rId4" Type="http://schemas.openxmlformats.org/officeDocument/2006/relationships/hyperlink" Target="mailto:ssunderrajan@anl.gov" TargetMode="External"/><Relationship Id="rId9" Type="http://schemas.openxmlformats.org/officeDocument/2006/relationships/hyperlink" Target="mailto:Mike.rinker@pnnl.gov" TargetMode="External"/><Relationship Id="rId14" Type="http://schemas.openxmlformats.org/officeDocument/2006/relationships/hyperlink" Target="mailto:william.farris@nrel.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gov/eere/amo/technologist-residence-progra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hyperlink" Target="mailto:Eli.Levine@ee.doe.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00" y="2514600"/>
            <a:ext cx="3581400" cy="2362200"/>
            <a:chOff x="1706150" y="1970360"/>
            <a:chExt cx="4608527" cy="2414485"/>
          </a:xfrm>
        </p:grpSpPr>
        <p:sp>
          <p:nvSpPr>
            <p:cNvPr id="5" name="Oval 4"/>
            <p:cNvSpPr/>
            <p:nvPr/>
          </p:nvSpPr>
          <p:spPr>
            <a:xfrm>
              <a:off x="1706150" y="1970360"/>
              <a:ext cx="2629929" cy="2414485"/>
            </a:xfrm>
            <a:prstGeom prst="ellipse">
              <a:avLst/>
            </a:prstGeom>
            <a:gradFill flip="none" rotWithShape="1">
              <a:gsLst>
                <a:gs pos="0">
                  <a:schemeClr val="accent1"/>
                </a:gs>
                <a:gs pos="48000">
                  <a:schemeClr val="bg1"/>
                </a:gs>
                <a:gs pos="100000">
                  <a:schemeClr val="bg1"/>
                </a:gs>
              </a:gsLst>
              <a:path path="circle">
                <a:fillToRect l="50000" t="50000" r="50000" b="50000"/>
              </a:path>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Shape 5"/>
            <p:cNvSpPr/>
            <p:nvPr/>
          </p:nvSpPr>
          <p:spPr>
            <a:xfrm>
              <a:off x="3684748" y="1970360"/>
              <a:ext cx="2629929" cy="2414485"/>
            </a:xfrm>
            <a:prstGeom prst="gear9">
              <a:avLst/>
            </a:prstGeom>
            <a:gradFill flip="none" rotWithShape="1">
              <a:gsLst>
                <a:gs pos="0">
                  <a:srgbClr val="FFFF00"/>
                </a:gs>
                <a:gs pos="48000">
                  <a:schemeClr val="bg1"/>
                </a:gs>
                <a:gs pos="100000">
                  <a:srgbClr val="FFFFFF">
                    <a:alpha val="0"/>
                  </a:srgbClr>
                </a:gs>
              </a:gsLst>
              <a:path path="circle">
                <a:fillToRect l="50000" t="50000" r="50000" b="50000"/>
              </a:path>
              <a:tileRect/>
            </a:gradFill>
            <a:ln w="28575"/>
          </p:spPr>
          <p:style>
            <a:lnRef idx="2">
              <a:schemeClr val="dk1"/>
            </a:lnRef>
            <a:fillRef idx="1">
              <a:schemeClr val="lt1"/>
            </a:fillRef>
            <a:effectRef idx="0">
              <a:schemeClr val="dk1"/>
            </a:effectRef>
            <a:fontRef idx="minor">
              <a:schemeClr val="dk1"/>
            </a:fontRef>
          </p:style>
        </p:sp>
        <p:sp>
          <p:nvSpPr>
            <p:cNvPr id="7" name="Oval 6"/>
            <p:cNvSpPr/>
            <p:nvPr/>
          </p:nvSpPr>
          <p:spPr>
            <a:xfrm>
              <a:off x="1706150" y="1970360"/>
              <a:ext cx="2629929" cy="2414485"/>
            </a:xfrm>
            <a:prstGeom prst="ellipse">
              <a:avLst/>
            </a:prstGeom>
            <a:noFill/>
            <a:ln w="28575">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2903356" y="3064423"/>
              <a:ext cx="235516" cy="226358"/>
            </a:xfrm>
            <a:prstGeom prst="ellipse">
              <a:avLst/>
            </a:prstGeom>
            <a:solidFill>
              <a:srgbClr val="92D050"/>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p:cNvSpPr/>
            <p:nvPr/>
          </p:nvSpPr>
          <p:spPr>
            <a:xfrm rot="2908559">
              <a:off x="2757030" y="1921517"/>
              <a:ext cx="528169" cy="2512171"/>
            </a:xfrm>
            <a:prstGeom prst="ellipse">
              <a:avLst/>
            </a:prstGeom>
            <a:no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rot="8046572">
              <a:off x="2757030" y="1921517"/>
              <a:ext cx="528169" cy="2512171"/>
            </a:xfrm>
            <a:prstGeom prst="ellipse">
              <a:avLst/>
            </a:prstGeom>
            <a:noFill/>
            <a:ln>
              <a:solidFill>
                <a:srgbClr val="92D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p:cNvSpPr/>
            <p:nvPr/>
          </p:nvSpPr>
          <p:spPr>
            <a:xfrm>
              <a:off x="2746346" y="1970360"/>
              <a:ext cx="549537" cy="241448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3060367" y="2147186"/>
              <a:ext cx="235516" cy="226358"/>
            </a:xfrm>
            <a:prstGeom prst="ellipse">
              <a:avLst/>
            </a:prstGeom>
            <a:solidFill>
              <a:srgbClr val="92D050"/>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p:cNvSpPr/>
            <p:nvPr/>
          </p:nvSpPr>
          <p:spPr>
            <a:xfrm>
              <a:off x="2162259" y="3459557"/>
              <a:ext cx="235516" cy="226358"/>
            </a:xfrm>
            <a:prstGeom prst="ellipse">
              <a:avLst/>
            </a:prstGeom>
            <a:solidFill>
              <a:srgbClr val="92D050"/>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3478699" y="3848447"/>
              <a:ext cx="235516" cy="226358"/>
            </a:xfrm>
            <a:prstGeom prst="ellipse">
              <a:avLst/>
            </a:prstGeom>
            <a:solidFill>
              <a:srgbClr val="92D050"/>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p:cNvSpPr/>
            <p:nvPr/>
          </p:nvSpPr>
          <p:spPr>
            <a:xfrm>
              <a:off x="4881954" y="3065064"/>
              <a:ext cx="235516" cy="226358"/>
            </a:xfrm>
            <a:prstGeom prst="ellipse">
              <a:avLst/>
            </a:prstGeom>
            <a:solidFill>
              <a:srgbClr val="92D050"/>
            </a:solid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6" name="Title 1"/>
          <p:cNvSpPr txBox="1">
            <a:spLocks/>
          </p:cNvSpPr>
          <p:nvPr/>
        </p:nvSpPr>
        <p:spPr>
          <a:xfrm>
            <a:off x="-76200" y="948055"/>
            <a:ext cx="9144000" cy="9144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dirty="0" smtClean="0"/>
              <a:t>Technologist in Residence Program</a:t>
            </a:r>
            <a:endParaRPr lang="en-US" dirty="0"/>
          </a:p>
        </p:txBody>
      </p:sp>
      <p:sp>
        <p:nvSpPr>
          <p:cNvPr id="17" name="Rectangle 16"/>
          <p:cNvSpPr/>
          <p:nvPr/>
        </p:nvSpPr>
        <p:spPr>
          <a:xfrm>
            <a:off x="4292600" y="3150934"/>
            <a:ext cx="4572000" cy="1837426"/>
          </a:xfrm>
          <a:prstGeom prst="rect">
            <a:avLst/>
          </a:prstGeom>
        </p:spPr>
        <p:txBody>
          <a:bodyPr>
            <a:spAutoFit/>
          </a:bodyPr>
          <a:lstStyle/>
          <a:p>
            <a:pPr marR="0" algn="r" eaLnBrk="1" hangingPunct="1">
              <a:lnSpc>
                <a:spcPct val="90000"/>
              </a:lnSpc>
            </a:pPr>
            <a:r>
              <a:rPr lang="en-US" altLang="en-US" dirty="0" smtClean="0">
                <a:solidFill>
                  <a:schemeClr val="tx2"/>
                </a:solidFill>
                <a:latin typeface="Constantia" panose="02030602050306030303" pitchFamily="18" charset="0"/>
              </a:rPr>
              <a:t>Webinar for interested parties</a:t>
            </a:r>
          </a:p>
          <a:p>
            <a:pPr marR="0" algn="r" eaLnBrk="1" hangingPunct="1">
              <a:lnSpc>
                <a:spcPct val="90000"/>
              </a:lnSpc>
            </a:pPr>
            <a:r>
              <a:rPr lang="en-US" altLang="en-US" dirty="0" smtClean="0">
                <a:solidFill>
                  <a:schemeClr val="tx2"/>
                </a:solidFill>
                <a:latin typeface="Constantia" panose="02030602050306030303" pitchFamily="18" charset="0"/>
              </a:rPr>
              <a:t>6.6.2018</a:t>
            </a:r>
            <a:endParaRPr lang="en-US" altLang="en-US" dirty="0">
              <a:solidFill>
                <a:schemeClr val="tx2"/>
              </a:solidFill>
              <a:latin typeface="Constantia" panose="02030602050306030303" pitchFamily="18" charset="0"/>
            </a:endParaRPr>
          </a:p>
          <a:p>
            <a:pPr marR="0" algn="r" eaLnBrk="1" hangingPunct="1">
              <a:lnSpc>
                <a:spcPct val="90000"/>
              </a:lnSpc>
            </a:pPr>
            <a:endParaRPr lang="en-US" altLang="en-US" dirty="0" smtClean="0">
              <a:solidFill>
                <a:schemeClr val="tx2"/>
              </a:solidFill>
              <a:latin typeface="Constantia" panose="02030602050306030303" pitchFamily="18" charset="0"/>
            </a:endParaRPr>
          </a:p>
          <a:p>
            <a:pPr marR="0" algn="r" eaLnBrk="1" hangingPunct="1">
              <a:lnSpc>
                <a:spcPct val="90000"/>
              </a:lnSpc>
            </a:pPr>
            <a:endParaRPr lang="en-US" altLang="en-US" dirty="0">
              <a:solidFill>
                <a:schemeClr val="tx2"/>
              </a:solidFill>
              <a:latin typeface="Constantia" panose="02030602050306030303" pitchFamily="18" charset="0"/>
            </a:endParaRPr>
          </a:p>
          <a:p>
            <a:pPr marR="0" algn="r" eaLnBrk="1" hangingPunct="1">
              <a:lnSpc>
                <a:spcPct val="90000"/>
              </a:lnSpc>
            </a:pPr>
            <a:endParaRPr lang="en-US" altLang="en-US" dirty="0" smtClean="0">
              <a:solidFill>
                <a:schemeClr val="tx2"/>
              </a:solidFill>
              <a:latin typeface="Constantia" panose="02030602050306030303" pitchFamily="18" charset="0"/>
            </a:endParaRPr>
          </a:p>
          <a:p>
            <a:pPr marR="0" algn="r" eaLnBrk="1" hangingPunct="1">
              <a:lnSpc>
                <a:spcPct val="90000"/>
              </a:lnSpc>
            </a:pPr>
            <a:r>
              <a:rPr lang="en-US" altLang="en-US" dirty="0" smtClean="0">
                <a:solidFill>
                  <a:schemeClr val="tx2"/>
                </a:solidFill>
                <a:latin typeface="Constantia" panose="02030602050306030303" pitchFamily="18" charset="0"/>
              </a:rPr>
              <a:t>Eli </a:t>
            </a:r>
            <a:r>
              <a:rPr lang="en-US" altLang="en-US" dirty="0">
                <a:solidFill>
                  <a:schemeClr val="tx2"/>
                </a:solidFill>
                <a:latin typeface="Constantia" panose="02030602050306030303" pitchFamily="18" charset="0"/>
              </a:rPr>
              <a:t>Levine, Program Manager, AMO</a:t>
            </a:r>
          </a:p>
          <a:p>
            <a:pPr marR="0" algn="r" eaLnBrk="1" hangingPunct="1">
              <a:lnSpc>
                <a:spcPct val="90000"/>
              </a:lnSpc>
            </a:pPr>
            <a:endParaRPr lang="en-US" altLang="en-US"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181126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716691"/>
            <a:ext cx="9144000" cy="804242"/>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0314" y="26076"/>
            <a:ext cx="8951912" cy="640080"/>
          </a:xfrm>
        </p:spPr>
        <p:txBody>
          <a:bodyPr>
            <a:normAutofit fontScale="90000"/>
          </a:bodyPr>
          <a:lstStyle/>
          <a:p>
            <a:r>
              <a:rPr lang="en-US" sz="4400" b="1" dirty="0" smtClean="0">
                <a:latin typeface="+mn-lt"/>
              </a:rPr>
              <a:t>Technologist in Residence Program</a:t>
            </a:r>
            <a:r>
              <a:rPr lang="en-US" sz="2800" b="1" dirty="0" smtClean="0">
                <a:latin typeface="+mn-lt"/>
              </a:rPr>
              <a:t>									</a:t>
            </a:r>
            <a:endParaRPr lang="en-US" sz="2800" b="1" dirty="0">
              <a:latin typeface="+mn-lt"/>
              <a:cs typeface="Aharoni" panose="02010803020104030203" pitchFamily="2" charset="-79"/>
            </a:endParaRPr>
          </a:p>
        </p:txBody>
      </p:sp>
      <p:sp>
        <p:nvSpPr>
          <p:cNvPr id="6" name="Text Placeholder 5"/>
          <p:cNvSpPr>
            <a:spLocks noGrp="1"/>
          </p:cNvSpPr>
          <p:nvPr>
            <p:ph type="body" sz="quarter" idx="10"/>
          </p:nvPr>
        </p:nvSpPr>
        <p:spPr/>
        <p:txBody>
          <a:bodyPr/>
          <a:lstStyle/>
          <a:p>
            <a:pPr marL="0" indent="0">
              <a:buNone/>
            </a:pPr>
            <a:r>
              <a:rPr lang="en-US" sz="3600" dirty="0" smtClean="0"/>
              <a:t>Cohort One: Kicked off December 1, 2015 </a:t>
            </a:r>
            <a:endParaRPr lang="en-US" sz="3600" dirty="0"/>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pic>
        <p:nvPicPr>
          <p:cNvPr id="1030" name="Picture 6" descr="Image result for NR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36" y="4092867"/>
            <a:ext cx="2441153" cy="12262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rco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5380" y="2918139"/>
            <a:ext cx="3616744" cy="8591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hewlett packard enterpris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638" y="4092867"/>
            <a:ext cx="2587689" cy="101547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apstone turbine corpor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439" y="5486400"/>
            <a:ext cx="2034829" cy="137656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procter and gamb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72" y="1663179"/>
            <a:ext cx="2412043" cy="8617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argonne la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3848" y="3954624"/>
            <a:ext cx="2277237" cy="11537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argonne la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0964" y="5553988"/>
            <a:ext cx="2277237" cy="100860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argonne lab"/>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42502" y="5463873"/>
            <a:ext cx="2277237" cy="133677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0732" y="2737245"/>
            <a:ext cx="5168876" cy="1282840"/>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5" name="Rectangle 24"/>
          <p:cNvSpPr/>
          <p:nvPr/>
        </p:nvSpPr>
        <p:spPr>
          <a:xfrm>
            <a:off x="20731" y="4007245"/>
            <a:ext cx="5168877" cy="1385572"/>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Rectangle 2"/>
          <p:cNvSpPr/>
          <p:nvPr/>
        </p:nvSpPr>
        <p:spPr>
          <a:xfrm>
            <a:off x="4482" y="1532580"/>
            <a:ext cx="5190009" cy="1173019"/>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032" name="Picture 8" descr="Image result for los alamos national lab"/>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81000" y="1574047"/>
            <a:ext cx="2800242" cy="11407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ummi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20415" y="4019791"/>
            <a:ext cx="1657703" cy="10929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RID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0153" y="5662983"/>
            <a:ext cx="2114550" cy="1095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ak ridge national la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646" y="2893665"/>
            <a:ext cx="2219541" cy="994668"/>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20731" y="5410533"/>
            <a:ext cx="5168877" cy="1452433"/>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61775" y="1564582"/>
            <a:ext cx="3809532" cy="2399526"/>
          </a:xfrm>
          <a:prstGeom prst="rect">
            <a:avLst/>
          </a:prstGeom>
        </p:spPr>
      </p:pic>
      <p:sp>
        <p:nvSpPr>
          <p:cNvPr id="43" name="Rectangle 42"/>
          <p:cNvSpPr/>
          <p:nvPr/>
        </p:nvSpPr>
        <p:spPr>
          <a:xfrm>
            <a:off x="5256892" y="1573393"/>
            <a:ext cx="3814415" cy="3819424"/>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4" name="Rectangle 43"/>
          <p:cNvSpPr/>
          <p:nvPr/>
        </p:nvSpPr>
        <p:spPr>
          <a:xfrm>
            <a:off x="5252010" y="5401628"/>
            <a:ext cx="3819298" cy="1449922"/>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29" name="Straight Connector 28"/>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32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TIR Program Successes</a:t>
            </a:r>
            <a:endParaRPr lang="en-US" b="1" dirty="0">
              <a:latin typeface="+mn-lt"/>
            </a:endParaRPr>
          </a:p>
        </p:txBody>
      </p:sp>
      <p:sp>
        <p:nvSpPr>
          <p:cNvPr id="3" name="Text Placeholder 2"/>
          <p:cNvSpPr>
            <a:spLocks noGrp="1"/>
          </p:cNvSpPr>
          <p:nvPr>
            <p:ph type="body" sz="quarter" idx="10"/>
          </p:nvPr>
        </p:nvSpPr>
        <p:spPr>
          <a:xfrm>
            <a:off x="192088" y="812800"/>
            <a:ext cx="4151312" cy="5969000"/>
          </a:xfrm>
          <a:ln>
            <a:solidFill>
              <a:srgbClr val="000000"/>
            </a:solidFill>
          </a:ln>
        </p:spPr>
        <p:txBody>
          <a:bodyPr/>
          <a:lstStyle/>
          <a:p>
            <a:pPr marL="0" indent="0" algn="ctr">
              <a:buNone/>
            </a:pPr>
            <a:r>
              <a:rPr lang="en-US" dirty="0" smtClean="0"/>
              <a:t>ORNL – </a:t>
            </a:r>
            <a:r>
              <a:rPr lang="en-US" dirty="0" err="1" smtClean="0"/>
              <a:t>Arconic</a:t>
            </a:r>
            <a:endParaRPr lang="en-US" dirty="0" smtClean="0"/>
          </a:p>
          <a:p>
            <a:pPr marL="0" indent="0" algn="ctr">
              <a:buNone/>
            </a:pPr>
            <a:endParaRPr lang="en-US" dirty="0"/>
          </a:p>
          <a:p>
            <a:pPr marL="0" indent="0" algn="ctr">
              <a:buNone/>
            </a:pPr>
            <a:endParaRPr lang="en-US" dirty="0" smtClean="0"/>
          </a:p>
          <a:p>
            <a:pPr marL="0" indent="0" algn="ctr">
              <a:buNone/>
            </a:pPr>
            <a:endParaRPr lang="en-US" sz="1400" dirty="0"/>
          </a:p>
          <a:p>
            <a:pPr marL="0" indent="0" algn="ctr">
              <a:buNone/>
            </a:pPr>
            <a:r>
              <a:rPr lang="en-US" sz="1600" b="1" dirty="0" smtClean="0"/>
              <a:t>Core Topics of Focus:</a:t>
            </a:r>
          </a:p>
          <a:p>
            <a:pPr marL="0" indent="0" algn="ctr">
              <a:buNone/>
            </a:pPr>
            <a:endParaRPr lang="en-US" sz="1600" b="1" dirty="0" smtClean="0"/>
          </a:p>
          <a:p>
            <a:pPr marL="0" indent="0" algn="ctr">
              <a:buNone/>
            </a:pPr>
            <a:endParaRPr lang="en-US" sz="1600" b="1" dirty="0" smtClean="0"/>
          </a:p>
          <a:p>
            <a:pPr marL="0" indent="0" algn="ctr">
              <a:buNone/>
            </a:pPr>
            <a:endParaRPr lang="en-US" sz="1600" b="1" dirty="0"/>
          </a:p>
          <a:p>
            <a:pPr marL="0" indent="0" algn="ctr">
              <a:buNone/>
            </a:pPr>
            <a:r>
              <a:rPr lang="en-US" sz="1600" b="1" dirty="0" smtClean="0"/>
              <a:t>Labs Engaged with: </a:t>
            </a:r>
          </a:p>
          <a:p>
            <a:pPr marL="0" indent="0" algn="ctr">
              <a:buNone/>
            </a:pPr>
            <a:endParaRPr lang="en-US" sz="1600" b="1" dirty="0" smtClean="0"/>
          </a:p>
          <a:p>
            <a:pPr marL="0" indent="0" algn="ctr">
              <a:buNone/>
            </a:pPr>
            <a:endParaRPr lang="en-US" sz="800" b="1" dirty="0"/>
          </a:p>
          <a:p>
            <a:pPr marL="0" indent="0" algn="ctr">
              <a:buNone/>
            </a:pPr>
            <a:endParaRPr lang="en-US" sz="800" b="1" dirty="0" smtClean="0"/>
          </a:p>
          <a:p>
            <a:pPr marL="0" indent="0" algn="ctr">
              <a:buNone/>
            </a:pPr>
            <a:r>
              <a:rPr lang="en-US" sz="1600" b="1" dirty="0" smtClean="0"/>
              <a:t>Results: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283" t="4417" r="695" b="12762"/>
          <a:stretch/>
        </p:blipFill>
        <p:spPr>
          <a:xfrm>
            <a:off x="471616" y="1219200"/>
            <a:ext cx="1272922" cy="1463851"/>
          </a:xfrm>
          <a:prstGeom prst="rect">
            <a:avLst/>
          </a:prstGeom>
        </p:spPr>
      </p:pic>
      <p:pic>
        <p:nvPicPr>
          <p:cNvPr id="5" name="Picture 4"/>
          <p:cNvPicPr>
            <a:picLocks noChangeAspect="1"/>
          </p:cNvPicPr>
          <p:nvPr/>
        </p:nvPicPr>
        <p:blipFill rotWithShape="1">
          <a:blip r:embed="rId4"/>
          <a:srcRect l="2411" t="2580" r="3054" b="13125"/>
          <a:stretch/>
        </p:blipFill>
        <p:spPr>
          <a:xfrm>
            <a:off x="2590800" y="1214015"/>
            <a:ext cx="1296649" cy="1469036"/>
          </a:xfrm>
          <a:prstGeom prst="rect">
            <a:avLst/>
          </a:prstGeom>
        </p:spPr>
      </p:pic>
      <p:sp>
        <p:nvSpPr>
          <p:cNvPr id="6" name="TextBox 5"/>
          <p:cNvSpPr txBox="1"/>
          <p:nvPr/>
        </p:nvSpPr>
        <p:spPr>
          <a:xfrm>
            <a:off x="192088" y="2982666"/>
            <a:ext cx="4151312" cy="1253949"/>
          </a:xfrm>
          <a:prstGeom prst="rect">
            <a:avLst/>
          </a:prstGeom>
        </p:spPr>
        <p:txBody>
          <a:bodyPr vert="horz" wrap="none" lIns="91440" tIns="45720" rIns="91440" bIns="45720" numCol="2" rtlCol="0">
            <a:normAutofit fontScale="47500" lnSpcReduction="20000"/>
          </a:bodyPr>
          <a:lstStyle/>
          <a:p>
            <a:pPr marL="342900" indent="-342900">
              <a:buFont typeface="Arial" panose="020B0604020202020204" pitchFamily="34" charset="0"/>
              <a:buChar char="•"/>
            </a:pPr>
            <a:r>
              <a:rPr lang="en-US" sz="2400" dirty="0"/>
              <a:t>Additive Manufacturing</a:t>
            </a:r>
          </a:p>
          <a:p>
            <a:pPr marL="342900" indent="-342900">
              <a:buFont typeface="Arial" panose="020B0604020202020204" pitchFamily="34" charset="0"/>
              <a:buChar char="•"/>
            </a:pPr>
            <a:r>
              <a:rPr lang="en-US" sz="2400" dirty="0"/>
              <a:t>Materials Discovery</a:t>
            </a:r>
          </a:p>
          <a:p>
            <a:pPr marL="342900" indent="-342900">
              <a:buFont typeface="Arial" panose="020B0604020202020204" pitchFamily="34" charset="0"/>
              <a:buChar char="•"/>
            </a:pPr>
            <a:r>
              <a:rPr lang="en-US" sz="2400" dirty="0"/>
              <a:t>High-Performance Computing</a:t>
            </a:r>
          </a:p>
          <a:p>
            <a:pPr marL="342900" indent="-342900">
              <a:buFont typeface="Arial" panose="020B0604020202020204" pitchFamily="34" charset="0"/>
              <a:buChar char="•"/>
            </a:pPr>
            <a:r>
              <a:rPr lang="en-US" sz="2400" dirty="0"/>
              <a:t>High-Entropy Alloys</a:t>
            </a:r>
          </a:p>
          <a:p>
            <a:pPr marL="342900" indent="-342900">
              <a:buFont typeface="Arial" panose="020B0604020202020204" pitchFamily="34" charset="0"/>
              <a:buChar char="•"/>
            </a:pPr>
            <a:r>
              <a:rPr lang="en-US" sz="2400" dirty="0"/>
              <a:t>Ceramic </a:t>
            </a:r>
            <a:r>
              <a:rPr lang="en-US" sz="2400" dirty="0" smtClean="0"/>
              <a:t>Materials</a:t>
            </a:r>
          </a:p>
          <a:p>
            <a:pPr marL="342900" indent="-342900">
              <a:buFont typeface="Arial" panose="020B0604020202020204" pitchFamily="34" charset="0"/>
              <a:buChar char="•"/>
            </a:pPr>
            <a:r>
              <a:rPr lang="en-US" sz="2400" dirty="0" smtClean="0"/>
              <a:t>Heat </a:t>
            </a:r>
            <a:r>
              <a:rPr lang="en-US" sz="2400" dirty="0"/>
              <a:t>Exchangers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Ceramic </a:t>
            </a:r>
            <a:r>
              <a:rPr lang="en-US" sz="2400" dirty="0"/>
              <a:t>Matrix Composites</a:t>
            </a:r>
          </a:p>
          <a:p>
            <a:pPr marL="342900" indent="-342900">
              <a:buFont typeface="Arial" panose="020B0604020202020204" pitchFamily="34" charset="0"/>
              <a:buChar char="•"/>
            </a:pPr>
            <a:r>
              <a:rPr lang="en-US" sz="2400" dirty="0"/>
              <a:t>Data Analytics</a:t>
            </a:r>
          </a:p>
          <a:p>
            <a:pPr marL="342900" indent="-342900">
              <a:buFont typeface="Arial" panose="020B0604020202020204" pitchFamily="34" charset="0"/>
              <a:buChar char="•"/>
            </a:pPr>
            <a:r>
              <a:rPr lang="en-US" sz="2400" dirty="0"/>
              <a:t>Water Utilization</a:t>
            </a:r>
          </a:p>
          <a:p>
            <a:pPr marL="342900" indent="-342900">
              <a:buFont typeface="Arial" panose="020B0604020202020204" pitchFamily="34" charset="0"/>
              <a:buChar char="•"/>
            </a:pPr>
            <a:r>
              <a:rPr lang="en-US" sz="2400" dirty="0"/>
              <a:t>Lightweight alloys</a:t>
            </a:r>
          </a:p>
          <a:p>
            <a:pPr marL="342900" indent="-342900">
              <a:buFont typeface="Arial" panose="020B0604020202020204" pitchFamily="34" charset="0"/>
              <a:buChar char="•"/>
            </a:pPr>
            <a:r>
              <a:rPr lang="en-US" sz="2400" dirty="0"/>
              <a:t>Joining</a:t>
            </a:r>
          </a:p>
          <a:p>
            <a:pPr marL="342900" marR="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7" name="TextBox 6"/>
          <p:cNvSpPr txBox="1"/>
          <p:nvPr/>
        </p:nvSpPr>
        <p:spPr>
          <a:xfrm>
            <a:off x="192088" y="4374846"/>
            <a:ext cx="4151312" cy="891540"/>
          </a:xfrm>
          <a:prstGeom prst="rect">
            <a:avLst/>
          </a:prstGeom>
        </p:spPr>
        <p:txBody>
          <a:bodyPr vert="horz" wrap="none" lIns="91440" tIns="45720" rIns="91440" bIns="45720" numCol="2" rtlCol="0">
            <a:normAutofit/>
          </a:bodyPr>
          <a:lstStyle/>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kumimoji="0" lang="en-US" sz="11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Ames</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1100" dirty="0" smtClean="0">
                <a:latin typeface="Arial" panose="020B0604020202020204" pitchFamily="34" charset="0"/>
                <a:cs typeface="Arial" panose="020B0604020202020204" pitchFamily="34" charset="0"/>
              </a:rPr>
              <a:t>LLNL</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kumimoji="0" lang="en-US" sz="11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LANL</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1100" dirty="0" smtClean="0">
                <a:latin typeface="Arial" panose="020B0604020202020204" pitchFamily="34" charset="0"/>
                <a:cs typeface="Arial" panose="020B0604020202020204" pitchFamily="34" charset="0"/>
              </a:rPr>
              <a:t>NETL</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kumimoji="0" lang="en-US" sz="11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NREL</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1100" dirty="0" smtClean="0">
                <a:latin typeface="Arial" panose="020B0604020202020204" pitchFamily="34" charset="0"/>
                <a:cs typeface="Arial" panose="020B0604020202020204" pitchFamily="34" charset="0"/>
              </a:rPr>
              <a:t>ANL</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kumimoji="0" lang="en-US" sz="11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PNNL</a:t>
            </a:r>
          </a:p>
        </p:txBody>
      </p:sp>
      <p:sp>
        <p:nvSpPr>
          <p:cNvPr id="8" name="TextBox 7"/>
          <p:cNvSpPr txBox="1"/>
          <p:nvPr/>
        </p:nvSpPr>
        <p:spPr>
          <a:xfrm>
            <a:off x="192088" y="5452271"/>
            <a:ext cx="4151312" cy="1717807"/>
          </a:xfrm>
          <a:prstGeom prst="rect">
            <a:avLst/>
          </a:prstGeom>
        </p:spPr>
        <p:txBody>
          <a:bodyPr vert="horz" wrap="none" lIns="91440" tIns="45720" rIns="91440" bIns="45720" numCol="2" rtlCol="0">
            <a:normAutofit/>
          </a:bodyPr>
          <a:lstStyle/>
          <a:p>
            <a:pPr marL="119063" indent="-119063">
              <a:buFont typeface="Arial" charset="0"/>
              <a:buChar char="•"/>
            </a:pPr>
            <a:r>
              <a:rPr lang="en-US" sz="1100" dirty="0"/>
              <a:t>3 CRADAs at the Manufacturing Demonstration Facility</a:t>
            </a:r>
          </a:p>
          <a:p>
            <a:pPr marL="119063" indent="-119063">
              <a:buFont typeface="Arial" charset="0"/>
              <a:buChar char="•"/>
            </a:pPr>
            <a:r>
              <a:rPr lang="en-US" sz="1100" dirty="0"/>
              <a:t>2 proposals funded by the HPC4MFG program</a:t>
            </a:r>
          </a:p>
          <a:p>
            <a:pPr marL="119063" indent="-119063">
              <a:buFont typeface="Arial" charset="0"/>
              <a:buChar char="•"/>
            </a:pPr>
            <a:r>
              <a:rPr lang="en-US" sz="1100" dirty="0" smtClean="0"/>
              <a:t>Seedling </a:t>
            </a:r>
            <a:r>
              <a:rPr lang="en-US" sz="1100" dirty="0"/>
              <a:t>proposal </a:t>
            </a:r>
            <a:r>
              <a:rPr lang="en-US" sz="1100" dirty="0" smtClean="0"/>
              <a:t>w </a:t>
            </a:r>
            <a:r>
              <a:rPr lang="en-US" sz="1100" dirty="0"/>
              <a:t>ARPA-E</a:t>
            </a:r>
          </a:p>
          <a:p>
            <a:pPr marL="119063" indent="-119063">
              <a:buFont typeface="Arial" charset="0"/>
              <a:buChar char="•"/>
            </a:pPr>
            <a:endParaRPr lang="en-US" sz="1100" dirty="0" smtClean="0"/>
          </a:p>
          <a:p>
            <a:pPr marL="119063" indent="-119063">
              <a:buFont typeface="Arial" charset="0"/>
              <a:buChar char="•"/>
            </a:pPr>
            <a:endParaRPr lang="en-US" sz="1100" dirty="0" smtClean="0"/>
          </a:p>
          <a:p>
            <a:pPr marL="119063" indent="-119063">
              <a:buFont typeface="Arial" charset="0"/>
              <a:buChar char="•"/>
            </a:pPr>
            <a:endParaRPr lang="en-US" sz="1100" dirty="0"/>
          </a:p>
          <a:p>
            <a:pPr marL="119063" indent="-119063">
              <a:buFont typeface="Arial" charset="0"/>
              <a:buChar char="•"/>
            </a:pPr>
            <a:r>
              <a:rPr lang="en-US" sz="1100" dirty="0" smtClean="0"/>
              <a:t>1 </a:t>
            </a:r>
            <a:r>
              <a:rPr lang="en-US" sz="1100" dirty="0"/>
              <a:t>User Project at ORNL’s Center for Nanophase Materials Science</a:t>
            </a:r>
          </a:p>
          <a:p>
            <a:pPr marL="119063" indent="-119063">
              <a:buFont typeface="Arial" charset="0"/>
              <a:buChar char="•"/>
            </a:pPr>
            <a:r>
              <a:rPr lang="en-US" sz="1100" dirty="0"/>
              <a:t>2 Strategic Partnership Projects</a:t>
            </a:r>
          </a:p>
          <a:p>
            <a:pPr marL="119063" indent="-119063">
              <a:buFont typeface="Arial" charset="0"/>
              <a:buChar char="•"/>
            </a:pPr>
            <a:r>
              <a:rPr lang="en-US" sz="1100" dirty="0"/>
              <a:t>1 License </a:t>
            </a:r>
          </a:p>
        </p:txBody>
      </p:sp>
      <p:sp>
        <p:nvSpPr>
          <p:cNvPr id="9" name="Text Placeholder 2"/>
          <p:cNvSpPr txBox="1">
            <a:spLocks/>
          </p:cNvSpPr>
          <p:nvPr/>
        </p:nvSpPr>
        <p:spPr>
          <a:xfrm>
            <a:off x="4666456" y="814859"/>
            <a:ext cx="4151312" cy="5969000"/>
          </a:xfrm>
          <a:prstGeom prst="rect">
            <a:avLst/>
          </a:prstGeom>
          <a:ln>
            <a:solidFill>
              <a:srgbClr val="000000"/>
            </a:solidFill>
          </a:ln>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dirty="0" smtClean="0"/>
              <a:t>Argonne – Cummins</a:t>
            </a:r>
          </a:p>
          <a:p>
            <a:pPr marL="0" indent="0" algn="ctr">
              <a:buFont typeface="Arial" charset="0"/>
              <a:buNone/>
            </a:pPr>
            <a:endParaRPr lang="en-US" dirty="0" smtClean="0"/>
          </a:p>
          <a:p>
            <a:pPr marL="0" indent="0" algn="ctr">
              <a:buFont typeface="Arial" charset="0"/>
              <a:buNone/>
            </a:pPr>
            <a:endParaRPr lang="en-US" dirty="0" smtClean="0"/>
          </a:p>
          <a:p>
            <a:pPr marL="0" indent="0" algn="ctr">
              <a:buFont typeface="Arial" charset="0"/>
              <a:buNone/>
            </a:pPr>
            <a:endParaRPr lang="en-US" sz="1400" dirty="0" smtClean="0"/>
          </a:p>
          <a:p>
            <a:pPr marL="0" indent="0" algn="ctr">
              <a:buFont typeface="Arial" charset="0"/>
              <a:buNone/>
            </a:pPr>
            <a:endParaRPr lang="en-US" sz="1800" dirty="0" smtClean="0"/>
          </a:p>
          <a:p>
            <a:pPr marL="0" indent="0" algn="ctr">
              <a:buFont typeface="Arial" charset="0"/>
              <a:buNone/>
            </a:pPr>
            <a:r>
              <a:rPr lang="en-US" sz="1600" b="1" dirty="0" smtClean="0"/>
              <a:t>Core Topics of Focus:</a:t>
            </a:r>
          </a:p>
          <a:p>
            <a:pPr marL="0" indent="0" algn="ctr">
              <a:buFont typeface="Arial" charset="0"/>
              <a:buNone/>
            </a:pPr>
            <a:endParaRPr lang="en-US" sz="1600" b="1" dirty="0" smtClean="0"/>
          </a:p>
          <a:p>
            <a:pPr marL="0" indent="0" algn="ctr">
              <a:buFont typeface="Arial" charset="0"/>
              <a:buNone/>
            </a:pPr>
            <a:endParaRPr lang="en-US" sz="1600" b="1" dirty="0" smtClean="0"/>
          </a:p>
          <a:p>
            <a:pPr marL="0" indent="0" algn="ctr">
              <a:buFont typeface="Arial" charset="0"/>
              <a:buNone/>
            </a:pPr>
            <a:endParaRPr lang="en-US" sz="1600" b="1" dirty="0" smtClean="0"/>
          </a:p>
          <a:p>
            <a:pPr marL="0" indent="0" algn="ctr">
              <a:buFont typeface="Arial" charset="0"/>
              <a:buNone/>
            </a:pPr>
            <a:endParaRPr lang="en-US" sz="300" b="1" dirty="0" smtClean="0"/>
          </a:p>
          <a:p>
            <a:pPr marL="0" indent="0" algn="ctr">
              <a:buFont typeface="Arial" charset="0"/>
              <a:buNone/>
            </a:pPr>
            <a:endParaRPr lang="en-US" sz="300" b="1" dirty="0" smtClean="0"/>
          </a:p>
          <a:p>
            <a:pPr marL="0" indent="0" algn="ctr">
              <a:buFont typeface="Arial" charset="0"/>
              <a:buNone/>
            </a:pPr>
            <a:endParaRPr lang="en-US" sz="300" b="1" dirty="0" smtClean="0"/>
          </a:p>
          <a:p>
            <a:pPr marL="0" indent="0" algn="ctr">
              <a:buFont typeface="Arial" charset="0"/>
              <a:buNone/>
            </a:pPr>
            <a:endParaRPr lang="en-US" sz="300" b="1" dirty="0" smtClean="0"/>
          </a:p>
          <a:p>
            <a:pPr marL="0" indent="0" algn="ctr">
              <a:buFont typeface="Arial" charset="0"/>
              <a:buNone/>
            </a:pPr>
            <a:endParaRPr lang="en-US" sz="1600" b="1" dirty="0" smtClean="0"/>
          </a:p>
          <a:p>
            <a:pPr marL="0" indent="0" algn="ctr">
              <a:buFont typeface="Arial" charset="0"/>
              <a:buNone/>
            </a:pPr>
            <a:r>
              <a:rPr lang="en-US" sz="1600" b="1" dirty="0" smtClean="0"/>
              <a:t>Labs Engaged with: </a:t>
            </a:r>
          </a:p>
          <a:p>
            <a:pPr marL="0" indent="0" algn="ctr">
              <a:buFont typeface="Arial" charset="0"/>
              <a:buNone/>
            </a:pPr>
            <a:endParaRPr lang="en-US" sz="1600" b="1" dirty="0" smtClean="0"/>
          </a:p>
          <a:p>
            <a:pPr marL="0" indent="0" algn="ctr">
              <a:buFont typeface="Arial" charset="0"/>
              <a:buNone/>
            </a:pPr>
            <a:endParaRPr lang="en-US" sz="800" b="1" dirty="0" smtClean="0"/>
          </a:p>
          <a:p>
            <a:pPr marL="0" indent="0" algn="ctr">
              <a:buFont typeface="Arial" charset="0"/>
              <a:buNone/>
            </a:pPr>
            <a:endParaRPr lang="en-US" sz="800" b="1" dirty="0" smtClean="0"/>
          </a:p>
          <a:p>
            <a:pPr marL="0" indent="0" algn="ctr">
              <a:buFont typeface="Arial" charset="0"/>
              <a:buNone/>
            </a:pPr>
            <a:r>
              <a:rPr lang="en-US" sz="1600" b="1" dirty="0" smtClean="0"/>
              <a:t>Results: </a:t>
            </a:r>
          </a:p>
          <a:p>
            <a:r>
              <a:rPr lang="en-US" sz="1100" dirty="0" smtClean="0">
                <a:latin typeface="Arial" panose="020B0604020202020204" pitchFamily="34" charset="0"/>
                <a:cs typeface="Arial" panose="020B0604020202020204" pitchFamily="34" charset="0"/>
              </a:rPr>
              <a:t>6 Statement of Work Proposals Developed Across Three Labs (NREL, ORNL, Argonne)</a:t>
            </a:r>
          </a:p>
          <a:p>
            <a:r>
              <a:rPr lang="en-US" sz="1100" dirty="0" smtClean="0">
                <a:latin typeface="Arial" panose="020B0604020202020204" pitchFamily="34" charset="0"/>
                <a:cs typeface="Arial" panose="020B0604020202020204" pitchFamily="34" charset="0"/>
              </a:rPr>
              <a:t>1 active CRADA</a:t>
            </a:r>
            <a:endParaRPr lang="en-US" sz="11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283" t="4417" r="695" b="12762"/>
          <a:stretch/>
        </p:blipFill>
        <p:spPr>
          <a:xfrm>
            <a:off x="4945984" y="1221259"/>
            <a:ext cx="1272922" cy="1463851"/>
          </a:xfrm>
          <a:prstGeom prst="rect">
            <a:avLst/>
          </a:prstGeom>
        </p:spPr>
      </p:pic>
      <p:pic>
        <p:nvPicPr>
          <p:cNvPr id="11" name="Picture 10"/>
          <p:cNvPicPr>
            <a:picLocks noChangeAspect="1"/>
          </p:cNvPicPr>
          <p:nvPr/>
        </p:nvPicPr>
        <p:blipFill rotWithShape="1">
          <a:blip r:embed="rId4"/>
          <a:srcRect l="2411" t="2580" r="3054" b="13125"/>
          <a:stretch/>
        </p:blipFill>
        <p:spPr>
          <a:xfrm>
            <a:off x="7065168" y="1216074"/>
            <a:ext cx="1296649" cy="1469036"/>
          </a:xfrm>
          <a:prstGeom prst="rect">
            <a:avLst/>
          </a:prstGeom>
        </p:spPr>
      </p:pic>
      <p:sp>
        <p:nvSpPr>
          <p:cNvPr id="12" name="TextBox 11"/>
          <p:cNvSpPr txBox="1"/>
          <p:nvPr/>
        </p:nvSpPr>
        <p:spPr>
          <a:xfrm>
            <a:off x="4666456" y="2937072"/>
            <a:ext cx="4151312" cy="1253949"/>
          </a:xfrm>
          <a:prstGeom prst="rect">
            <a:avLst/>
          </a:prstGeom>
        </p:spPr>
        <p:txBody>
          <a:bodyPr vert="horz" wrap="none" lIns="91440" tIns="45720" rIns="91440" bIns="45720" numCol="1" rtlCol="0">
            <a:noAutofit/>
          </a:bodyPr>
          <a:lstStyle/>
          <a:p>
            <a:r>
              <a:rPr lang="en-US" sz="1100" dirty="0"/>
              <a:t>Powertrain systems and energy storage technologies.</a:t>
            </a:r>
          </a:p>
          <a:p>
            <a:pPr marL="517525" lvl="0" indent="-171450">
              <a:buFont typeface="Courier New" panose="02070309020205020404" pitchFamily="49" charset="0"/>
              <a:buChar char="o"/>
            </a:pPr>
            <a:r>
              <a:rPr lang="en-US" sz="1100" dirty="0"/>
              <a:t>Increased flexibility for fleet operators</a:t>
            </a:r>
          </a:p>
          <a:p>
            <a:pPr marL="517525" lvl="0" indent="-171450">
              <a:buFont typeface="Courier New" panose="02070309020205020404" pitchFamily="49" charset="0"/>
              <a:buChar char="o"/>
            </a:pPr>
            <a:r>
              <a:rPr lang="en-US" sz="1100" dirty="0"/>
              <a:t>Lower cost of vehicle ownership</a:t>
            </a:r>
          </a:p>
          <a:p>
            <a:pPr marL="517525" lvl="0" indent="-171450">
              <a:buFont typeface="Courier New" panose="02070309020205020404" pitchFamily="49" charset="0"/>
              <a:buChar char="o"/>
            </a:pPr>
            <a:r>
              <a:rPr lang="en-US" sz="1100" dirty="0"/>
              <a:t>Partnering with regional air quality goals</a:t>
            </a:r>
          </a:p>
          <a:p>
            <a:r>
              <a:rPr lang="en-US" sz="1100" dirty="0"/>
              <a:t>Additional Potential Technology Areas for Exploration:</a:t>
            </a:r>
          </a:p>
          <a:p>
            <a:pPr marL="517525" lvl="1" indent="-171450">
              <a:buFont typeface="Courier New" panose="02070309020205020404" pitchFamily="49" charset="0"/>
              <a:buChar char="o"/>
            </a:pPr>
            <a:r>
              <a:rPr lang="en-US" sz="1100" dirty="0"/>
              <a:t>Better understanding of battery system parameters</a:t>
            </a:r>
          </a:p>
          <a:p>
            <a:pPr marL="517525" lvl="1" indent="-171450">
              <a:buFont typeface="Courier New" panose="02070309020205020404" pitchFamily="49" charset="0"/>
              <a:buChar char="o"/>
            </a:pPr>
            <a:r>
              <a:rPr lang="en-US" sz="1100" dirty="0"/>
              <a:t>Enhanced power electronics cooling technologies</a:t>
            </a:r>
          </a:p>
          <a:p>
            <a:pPr marL="517525" lvl="1" indent="-171450">
              <a:buFont typeface="Courier New" panose="02070309020205020404" pitchFamily="49" charset="0"/>
              <a:buChar char="o"/>
            </a:pPr>
            <a:r>
              <a:rPr lang="en-US" sz="1100" dirty="0"/>
              <a:t>Thermal storage </a:t>
            </a:r>
            <a:r>
              <a:rPr lang="en-US" sz="1100" dirty="0" smtClean="0"/>
              <a:t>and </a:t>
            </a:r>
            <a:r>
              <a:rPr lang="en-US" sz="1100" dirty="0"/>
              <a:t>release technologies</a:t>
            </a:r>
          </a:p>
          <a:p>
            <a:pPr marR="0" algn="l" defTabSz="457200" rtl="0" eaLnBrk="1" fontAlgn="auto" latinLnBrk="0" hangingPunct="1">
              <a:lnSpc>
                <a:spcPct val="100000"/>
              </a:lnSpc>
              <a:spcBef>
                <a:spcPct val="20000"/>
              </a:spcBef>
              <a:spcAft>
                <a:spcPts val="0"/>
              </a:spcAft>
              <a:buClrTx/>
              <a:buSzTx/>
              <a:tabLst/>
            </a:pPr>
            <a:endParaRPr kumimoji="0" lang="en-US" sz="1100" b="1" i="0" u="none" strike="noStrike" kern="1200" cap="none" spc="0" normalizeH="0" baseline="0" noProof="0" dirty="0" smtClean="0">
              <a:ln>
                <a:noFill/>
              </a:ln>
              <a:solidFill>
                <a:srgbClr val="FFFFFF"/>
              </a:solidFill>
              <a:effectLst/>
              <a:uLnTx/>
              <a:uFillTx/>
              <a:latin typeface="Arial Narrow"/>
              <a:cs typeface="Arial Narrow"/>
            </a:endParaRPr>
          </a:p>
        </p:txBody>
      </p:sp>
      <p:sp>
        <p:nvSpPr>
          <p:cNvPr id="13" name="TextBox 12"/>
          <p:cNvSpPr txBox="1"/>
          <p:nvPr/>
        </p:nvSpPr>
        <p:spPr>
          <a:xfrm>
            <a:off x="4672634" y="4705723"/>
            <a:ext cx="4151312" cy="891540"/>
          </a:xfrm>
          <a:prstGeom prst="rect">
            <a:avLst/>
          </a:prstGeom>
        </p:spPr>
        <p:txBody>
          <a:bodyPr vert="horz" wrap="none" lIns="91440" tIns="45720" rIns="91440" bIns="45720" numCol="2" rtlCol="0">
            <a:normAutofit/>
          </a:bodyPr>
          <a:lstStyle/>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kumimoji="0" lang="en-US" sz="11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ORNL</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1100" dirty="0" smtClean="0">
                <a:latin typeface="Arial" panose="020B0604020202020204" pitchFamily="34" charset="0"/>
                <a:cs typeface="Arial" panose="020B0604020202020204" pitchFamily="34" charset="0"/>
              </a:rPr>
              <a:t>NREL</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endParaRPr kumimoji="0" lang="en-US" sz="11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endParaRPr lang="en-US" sz="1100" dirty="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kumimoji="0" lang="en-US" sz="11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ANL</a:t>
            </a:r>
          </a:p>
          <a:p>
            <a:pPr marL="171450" marR="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sz="1100" dirty="0" smtClean="0">
                <a:latin typeface="Arial" panose="020B0604020202020204" pitchFamily="34" charset="0"/>
                <a:cs typeface="Arial" panose="020B0604020202020204" pitchFamily="34" charset="0"/>
              </a:rPr>
              <a:t>Sandia</a:t>
            </a:r>
            <a:endParaRPr kumimoji="0" lang="en-US" sz="11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p:txBody>
      </p:sp>
      <p:pic>
        <p:nvPicPr>
          <p:cNvPr id="1028" name="Picture 4" descr="Erik Piper"/>
          <p:cNvPicPr>
            <a:picLocks noChangeAspect="1" noChangeArrowheads="1"/>
          </p:cNvPicPr>
          <p:nvPr/>
        </p:nvPicPr>
        <p:blipFill rotWithShape="1">
          <a:blip r:embed="rId5">
            <a:extLst>
              <a:ext uri="{28A0092B-C50C-407E-A947-70E740481C1C}">
                <a14:useLocalDpi xmlns:a14="http://schemas.microsoft.com/office/drawing/2010/main" val="0"/>
              </a:ext>
            </a:extLst>
          </a:blip>
          <a:srcRect l="99" t="7143" r="38035" b="248"/>
          <a:stretch/>
        </p:blipFill>
        <p:spPr bwMode="auto">
          <a:xfrm>
            <a:off x="7058990" y="1221259"/>
            <a:ext cx="1302827" cy="14617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p:nvPr/>
        </p:nvPicPr>
        <p:blipFill>
          <a:blip r:embed="rId6">
            <a:extLst>
              <a:ext uri="{28A0092B-C50C-407E-A947-70E740481C1C}">
                <a14:useLocalDpi xmlns:a14="http://schemas.microsoft.com/office/drawing/2010/main" val="0"/>
              </a:ext>
            </a:extLst>
          </a:blip>
          <a:srcRect/>
          <a:stretch>
            <a:fillRect/>
          </a:stretch>
        </p:blipFill>
        <p:spPr bwMode="auto">
          <a:xfrm>
            <a:off x="4938746" y="1221259"/>
            <a:ext cx="1280160" cy="1461792"/>
          </a:xfrm>
          <a:prstGeom prst="rect">
            <a:avLst/>
          </a:prstGeom>
          <a:noFill/>
        </p:spPr>
      </p:pic>
      <p:cxnSp>
        <p:nvCxnSpPr>
          <p:cNvPr id="17" name="Straight Connector 16"/>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pic>
        <p:nvPicPr>
          <p:cNvPr id="18" name="Picture 17" descr="partn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spTree>
    <p:extLst>
      <p:ext uri="{BB962C8B-B14F-4D97-AF65-F5344CB8AC3E}">
        <p14:creationId xmlns:p14="http://schemas.microsoft.com/office/powerpoint/2010/main" val="998996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Image result for argonne 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332" y="2745835"/>
            <a:ext cx="2257516" cy="114372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0" y="716691"/>
            <a:ext cx="9144000" cy="804242"/>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812" y="24503"/>
            <a:ext cx="8951912" cy="640080"/>
          </a:xfrm>
        </p:spPr>
        <p:txBody>
          <a:bodyPr>
            <a:normAutofit fontScale="90000"/>
          </a:bodyPr>
          <a:lstStyle/>
          <a:p>
            <a:r>
              <a:rPr lang="en-US" sz="4400" b="1" dirty="0" smtClean="0">
                <a:latin typeface="+mn-lt"/>
              </a:rPr>
              <a:t>Technologist in Residence Program</a:t>
            </a:r>
            <a:r>
              <a:rPr lang="en-US" sz="2800" b="1" dirty="0" smtClean="0">
                <a:latin typeface="+mn-lt"/>
              </a:rPr>
              <a:t>									</a:t>
            </a:r>
            <a:endParaRPr lang="en-US" sz="2800" b="1" dirty="0">
              <a:latin typeface="+mn-lt"/>
              <a:cs typeface="Aharoni" panose="02010803020104030203" pitchFamily="2" charset="-79"/>
            </a:endParaRPr>
          </a:p>
        </p:txBody>
      </p:sp>
      <p:sp>
        <p:nvSpPr>
          <p:cNvPr id="6" name="Text Placeholder 5"/>
          <p:cNvSpPr>
            <a:spLocks noGrp="1"/>
          </p:cNvSpPr>
          <p:nvPr>
            <p:ph type="body" sz="quarter" idx="10"/>
          </p:nvPr>
        </p:nvSpPr>
        <p:spPr>
          <a:xfrm>
            <a:off x="-1" y="812800"/>
            <a:ext cx="9372601" cy="5530850"/>
          </a:xfrm>
        </p:spPr>
        <p:txBody>
          <a:bodyPr/>
          <a:lstStyle/>
          <a:p>
            <a:pPr marL="0" indent="0">
              <a:buNone/>
            </a:pPr>
            <a:r>
              <a:rPr lang="en-US" sz="3600" dirty="0" smtClean="0"/>
              <a:t>Cohort Two: Rolling Application/Kickoff 2016/17</a:t>
            </a:r>
            <a:endParaRPr lang="en-US" sz="3600" dirty="0"/>
          </a:p>
        </p:txBody>
      </p:sp>
      <p:pic>
        <p:nvPicPr>
          <p:cNvPr id="4" name="Picture 3" descr="partn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pic>
        <p:nvPicPr>
          <p:cNvPr id="34" name="Picture 2" descr="Image result for argonne la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8039" y="5463871"/>
            <a:ext cx="2277237" cy="133677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0732" y="2737245"/>
            <a:ext cx="5168876" cy="1282840"/>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5" name="Rectangle 24"/>
          <p:cNvSpPr/>
          <p:nvPr/>
        </p:nvSpPr>
        <p:spPr>
          <a:xfrm>
            <a:off x="20733" y="4007245"/>
            <a:ext cx="5168876" cy="1385572"/>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Rectangle 2"/>
          <p:cNvSpPr/>
          <p:nvPr/>
        </p:nvSpPr>
        <p:spPr>
          <a:xfrm>
            <a:off x="4482" y="1532580"/>
            <a:ext cx="5190009" cy="1173019"/>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028" name="Picture 4" descr="Image result for oak ridge national la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2009" y="4351853"/>
            <a:ext cx="1878701" cy="8948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20733" y="5410533"/>
            <a:ext cx="5168876" cy="1452433"/>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3" name="Rectangle 42"/>
          <p:cNvSpPr/>
          <p:nvPr/>
        </p:nvSpPr>
        <p:spPr>
          <a:xfrm>
            <a:off x="5256892" y="1540987"/>
            <a:ext cx="3814415" cy="3869546"/>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4" name="Rectangle 43"/>
          <p:cNvSpPr/>
          <p:nvPr/>
        </p:nvSpPr>
        <p:spPr>
          <a:xfrm>
            <a:off x="5252010" y="5392817"/>
            <a:ext cx="3819298" cy="1458733"/>
          </a:xfrm>
          <a:prstGeom prst="rect">
            <a:avLst/>
          </a:prstGeom>
          <a:noFill/>
          <a:ln>
            <a:solidFill>
              <a:schemeClr val="accent2">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2050" name="Picture 2" descr="Image result for sandia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7877" y="1606280"/>
            <a:ext cx="2601045" cy="10404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rookhaven national lab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44152" y="4099872"/>
            <a:ext cx="2973237" cy="10901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daho national lab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5370" y="5484961"/>
            <a:ext cx="1904913" cy="12946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umileds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76" y="1585826"/>
            <a:ext cx="2341357" cy="10536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kyma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4217" y="5728443"/>
            <a:ext cx="2177616" cy="7656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honeywell uop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118" y="2772805"/>
            <a:ext cx="2978079" cy="118233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dupont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47128" y="5695620"/>
            <a:ext cx="1874099" cy="94233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henkel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5200" y="4007245"/>
            <a:ext cx="1960706" cy="145511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pioneer natural resourc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1659" y="4351853"/>
            <a:ext cx="1804465" cy="9194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16" cstate="print">
            <a:extLst>
              <a:ext uri="{28A0092B-C50C-407E-A947-70E740481C1C}">
                <a14:useLocalDpi xmlns:a14="http://schemas.microsoft.com/office/drawing/2010/main" val="0"/>
              </a:ext>
            </a:extLst>
          </a:blip>
          <a:srcRect l="6897" t="1232" r="6897" b="-1232"/>
          <a:stretch/>
        </p:blipFill>
        <p:spPr>
          <a:xfrm>
            <a:off x="5257800" y="1554624"/>
            <a:ext cx="3810000" cy="2486025"/>
          </a:xfrm>
          <a:prstGeom prst="rect">
            <a:avLst/>
          </a:prstGeom>
        </p:spPr>
      </p:pic>
      <p:cxnSp>
        <p:nvCxnSpPr>
          <p:cNvPr id="28" name="Straight Connector 27"/>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8465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51" y="0"/>
            <a:ext cx="8229600" cy="914400"/>
          </a:xfrm>
        </p:spPr>
        <p:txBody>
          <a:bodyPr>
            <a:normAutofit/>
          </a:bodyPr>
          <a:lstStyle/>
          <a:p>
            <a:r>
              <a:rPr lang="en-US" sz="4000" b="1" dirty="0" smtClean="0">
                <a:latin typeface="+mn-lt"/>
              </a:rPr>
              <a:t>Participating in the TIR program</a:t>
            </a:r>
            <a:endParaRPr lang="en-US" sz="4000" b="1" dirty="0">
              <a:latin typeface="+mn-lt"/>
            </a:endParaRPr>
          </a:p>
        </p:txBody>
      </p:sp>
      <p:sp>
        <p:nvSpPr>
          <p:cNvPr id="3" name="Text Placeholder 2"/>
          <p:cNvSpPr>
            <a:spLocks noGrp="1"/>
          </p:cNvSpPr>
          <p:nvPr>
            <p:ph type="body" sz="quarter" idx="10"/>
          </p:nvPr>
        </p:nvSpPr>
        <p:spPr>
          <a:xfrm>
            <a:off x="76200" y="762000"/>
            <a:ext cx="9067800" cy="5530850"/>
          </a:xfrm>
        </p:spPr>
        <p:txBody>
          <a:bodyPr/>
          <a:lstStyle/>
          <a:p>
            <a:pPr marL="0" indent="0">
              <a:buNone/>
            </a:pPr>
            <a:r>
              <a:rPr lang="en-US" sz="1800" b="1" dirty="0" smtClean="0"/>
              <a:t>Cost share: 	</a:t>
            </a:r>
            <a:r>
              <a:rPr lang="en-US" sz="1800" dirty="0" smtClean="0"/>
              <a:t>DOE will fund Lab Technologist and any potential other team members for 		up to $350k. Industrial partner agrees to fund full participation of Industry 		Technologist, as well as any costs for Lab above DOE’s commitment. </a:t>
            </a:r>
          </a:p>
          <a:p>
            <a:pPr marL="0" indent="0">
              <a:buNone/>
            </a:pPr>
            <a:endParaRPr lang="en-US" sz="800" dirty="0"/>
          </a:p>
          <a:p>
            <a:pPr marL="0" indent="0">
              <a:buNone/>
            </a:pPr>
            <a:r>
              <a:rPr lang="en-US" sz="1800" b="1" dirty="0" smtClean="0"/>
              <a:t>Participation:</a:t>
            </a:r>
            <a:r>
              <a:rPr lang="en-US" sz="1800" dirty="0" smtClean="0"/>
              <a:t>	18 – 24 months</a:t>
            </a:r>
          </a:p>
          <a:p>
            <a:pPr marL="0" indent="0">
              <a:buNone/>
            </a:pPr>
            <a:endParaRPr lang="en-US" sz="800" dirty="0"/>
          </a:p>
          <a:p>
            <a:pPr marL="0" indent="0">
              <a:buNone/>
            </a:pPr>
            <a:r>
              <a:rPr lang="en-US" sz="1800" b="1" dirty="0" smtClean="0"/>
              <a:t>Eligibility: </a:t>
            </a:r>
            <a:r>
              <a:rPr lang="en-US" sz="1800" dirty="0" smtClean="0"/>
              <a:t>	</a:t>
            </a:r>
            <a:r>
              <a:rPr lang="en-US" sz="1800" dirty="0"/>
              <a:t>Department of Energy National Laboratories are eligible to apply as the </a:t>
            </a:r>
            <a:r>
              <a:rPr lang="en-US" sz="1800" dirty="0" smtClean="0"/>
              <a:t>		primary </a:t>
            </a:r>
            <a:r>
              <a:rPr lang="en-US" sz="1800" dirty="0"/>
              <a:t>applicant. The proposal must also include an industry partner that </a:t>
            </a:r>
            <a:r>
              <a:rPr lang="en-US" sz="1800" dirty="0" smtClean="0"/>
              <a:t>		is </a:t>
            </a:r>
            <a:r>
              <a:rPr lang="en-US" sz="1800" dirty="0"/>
              <a:t>committed to participating. To be eligible, the lab proposal must identify </a:t>
            </a:r>
            <a:r>
              <a:rPr lang="en-US" sz="1800" dirty="0" smtClean="0"/>
              <a:t>		both </a:t>
            </a:r>
            <a:r>
              <a:rPr lang="en-US" sz="1800" dirty="0"/>
              <a:t>the senior representative of the industry partner and the senior </a:t>
            </a:r>
            <a:r>
              <a:rPr lang="en-US" sz="1800" dirty="0" smtClean="0"/>
              <a:t>		representative </a:t>
            </a:r>
            <a:r>
              <a:rPr lang="en-US" sz="1800" dirty="0"/>
              <a:t>of the DOE National Laboratory that would participate. For </a:t>
            </a:r>
            <a:r>
              <a:rPr lang="en-US" sz="1800" dirty="0" smtClean="0"/>
              <a:t>		this </a:t>
            </a:r>
            <a:r>
              <a:rPr lang="en-US" sz="1800" dirty="0"/>
              <a:t>lab call, “industry partner” is defined as a senior representative of a </a:t>
            </a:r>
            <a:r>
              <a:rPr lang="en-US" sz="1800" dirty="0" smtClean="0"/>
              <a:t>		manufacturing </a:t>
            </a:r>
            <a:r>
              <a:rPr lang="en-US" sz="1800" dirty="0"/>
              <a:t>company, consortia of </a:t>
            </a:r>
            <a:r>
              <a:rPr lang="en-US" sz="1800" dirty="0" smtClean="0"/>
              <a:t>companies. </a:t>
            </a:r>
            <a:r>
              <a:rPr lang="en-US" sz="1800" dirty="0"/>
              <a:t>At DOE’s discretion, DOE </a:t>
            </a:r>
            <a:r>
              <a:rPr lang="en-US" sz="1800" dirty="0" smtClean="0"/>
              <a:t>		may </a:t>
            </a:r>
            <a:r>
              <a:rPr lang="en-US" sz="1800" dirty="0"/>
              <a:t>consider other entities that are similar to the types of entities listed in </a:t>
            </a:r>
            <a:r>
              <a:rPr lang="en-US" sz="1800" dirty="0" smtClean="0"/>
              <a:t>		the </a:t>
            </a:r>
            <a:r>
              <a:rPr lang="en-US" sz="1800" dirty="0"/>
              <a:t>sentence above.</a:t>
            </a:r>
          </a:p>
          <a:p>
            <a:pPr marL="0" indent="0">
              <a:buNone/>
            </a:pPr>
            <a:r>
              <a:rPr lang="en-US" sz="1100" dirty="0" smtClean="0"/>
              <a:t>	</a:t>
            </a:r>
          </a:p>
          <a:p>
            <a:pPr marL="0" indent="0">
              <a:buNone/>
            </a:pPr>
            <a:r>
              <a:rPr lang="en-US" sz="1800" b="1" dirty="0" smtClean="0"/>
              <a:t>Merit Review</a:t>
            </a:r>
            <a:r>
              <a:rPr lang="en-US" sz="1800" dirty="0" smtClean="0"/>
              <a:t>	(1) Innovation</a:t>
            </a:r>
            <a:r>
              <a:rPr lang="en-US" sz="1800" dirty="0"/>
              <a:t>, Technical Focus, Project Plan, and </a:t>
            </a:r>
            <a:endParaRPr lang="en-US" sz="1800" dirty="0" smtClean="0"/>
          </a:p>
          <a:p>
            <a:pPr marL="0" indent="0">
              <a:buNone/>
            </a:pPr>
            <a:r>
              <a:rPr lang="en-US" sz="1800" b="1" dirty="0" smtClean="0"/>
              <a:t>Criteria</a:t>
            </a:r>
            <a:r>
              <a:rPr lang="en-US" sz="1800" b="1" dirty="0"/>
              <a:t>:</a:t>
            </a:r>
            <a:r>
              <a:rPr lang="en-US" sz="1800" dirty="0" smtClean="0"/>
              <a:t>		      Approach (</a:t>
            </a:r>
            <a:r>
              <a:rPr lang="en-US" sz="1800" dirty="0"/>
              <a:t>60%)</a:t>
            </a:r>
          </a:p>
          <a:p>
            <a:pPr marL="0" indent="0">
              <a:buNone/>
            </a:pPr>
            <a:r>
              <a:rPr lang="en-US" sz="1800" dirty="0" smtClean="0"/>
              <a:t>		(2) Team </a:t>
            </a:r>
            <a:r>
              <a:rPr lang="en-US" sz="1800" dirty="0"/>
              <a:t>and Resources (40%)</a:t>
            </a:r>
          </a:p>
          <a:p>
            <a:pPr marL="0" indent="0">
              <a:buNone/>
            </a:pPr>
            <a:endParaRPr lang="en-US" sz="1600" dirty="0"/>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cxnSp>
        <p:nvCxnSpPr>
          <p:cNvPr id="5" name="Straight Connector 4"/>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0763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51" y="0"/>
            <a:ext cx="8229600" cy="914400"/>
          </a:xfrm>
        </p:spPr>
        <p:txBody>
          <a:bodyPr>
            <a:normAutofit/>
          </a:bodyPr>
          <a:lstStyle/>
          <a:p>
            <a:r>
              <a:rPr lang="en-US" sz="4000" b="1" dirty="0" smtClean="0">
                <a:latin typeface="+mn-lt"/>
              </a:rPr>
              <a:t>Industry Cost Share Requirements</a:t>
            </a:r>
            <a:endParaRPr lang="en-US" sz="4000" b="1" dirty="0">
              <a:latin typeface="+mn-lt"/>
            </a:endParaRPr>
          </a:p>
        </p:txBody>
      </p:sp>
      <p:sp>
        <p:nvSpPr>
          <p:cNvPr id="3" name="Text Placeholder 2"/>
          <p:cNvSpPr>
            <a:spLocks noGrp="1"/>
          </p:cNvSpPr>
          <p:nvPr>
            <p:ph type="body" sz="quarter" idx="10"/>
          </p:nvPr>
        </p:nvSpPr>
        <p:spPr>
          <a:xfrm>
            <a:off x="76200" y="762000"/>
            <a:ext cx="9067800" cy="5530850"/>
          </a:xfrm>
        </p:spPr>
        <p:txBody>
          <a:bodyPr/>
          <a:lstStyle/>
          <a:p>
            <a:pPr marL="0" indent="0">
              <a:buNone/>
            </a:pPr>
            <a:r>
              <a:rPr lang="en-US" sz="2000" dirty="0"/>
              <a:t>The proposal must detail the private sector partner’s commitment to contribute the amount necessary to cover any additional salary and travel costs for the Lab Technologist </a:t>
            </a:r>
            <a:r>
              <a:rPr lang="en-US" sz="2000" dirty="0" smtClean="0"/>
              <a:t>team beyond </a:t>
            </a:r>
            <a:r>
              <a:rPr lang="en-US" sz="2000" dirty="0"/>
              <a:t>the Federal share of </a:t>
            </a:r>
            <a:r>
              <a:rPr lang="en-US" sz="2000" dirty="0" smtClean="0"/>
              <a:t>$350,000</a:t>
            </a:r>
            <a:r>
              <a:rPr lang="en-US" sz="2000" dirty="0"/>
              <a:t>. </a:t>
            </a:r>
          </a:p>
          <a:p>
            <a:pPr marL="0" indent="0">
              <a:buNone/>
            </a:pPr>
            <a:endParaRPr lang="en-US" sz="2000" dirty="0"/>
          </a:p>
          <a:p>
            <a:pPr marL="0" indent="0">
              <a:buNone/>
            </a:pPr>
            <a:r>
              <a:rPr lang="en-US" sz="2000" dirty="0"/>
              <a:t>In addition to this cost share to support for the salary and travel of the Lab Technologist, it is anticipated that the Industry partner will cover 100% of the Industry Technologist’s salary and expenses during the TIR program. The proposal must specify the amount and source of funding the industry partner will contribute to the project in the budget template provided. In addition, the proposal shall include a cost share commitment letter signed by the industry partner. </a:t>
            </a:r>
          </a:p>
          <a:p>
            <a:pPr marL="0" indent="0">
              <a:buNone/>
            </a:pPr>
            <a:endParaRPr lang="en-US" sz="2000" dirty="0"/>
          </a:p>
          <a:p>
            <a:pPr marL="0" indent="0">
              <a:buNone/>
            </a:pPr>
            <a:r>
              <a:rPr lang="en-US" sz="2000" dirty="0"/>
              <a:t>EERE has a budget of $</a:t>
            </a:r>
            <a:r>
              <a:rPr lang="en-US" sz="2000" dirty="0" smtClean="0"/>
              <a:t>2 </a:t>
            </a:r>
            <a:r>
              <a:rPr lang="en-US" sz="2000" dirty="0"/>
              <a:t>million for this pilot, from the Advanced Manufacturing Office.  It is envisioned that about 5 Technologist in Residence pairs will be funded through this pilot. </a:t>
            </a:r>
          </a:p>
          <a:p>
            <a:pPr marL="0" indent="0">
              <a:buNone/>
            </a:pPr>
            <a:endParaRPr lang="en-US" sz="1600" dirty="0"/>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cxnSp>
        <p:nvCxnSpPr>
          <p:cNvPr id="5" name="Straight Connector 4"/>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5884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12" y="0"/>
            <a:ext cx="8229600" cy="914400"/>
          </a:xfrm>
        </p:spPr>
        <p:txBody>
          <a:bodyPr>
            <a:normAutofit/>
          </a:bodyPr>
          <a:lstStyle/>
          <a:p>
            <a:r>
              <a:rPr lang="en-US" sz="4000" b="1" dirty="0" smtClean="0">
                <a:latin typeface="+mn-lt"/>
              </a:rPr>
              <a:t>How to Apply</a:t>
            </a:r>
            <a:endParaRPr lang="en-US" sz="4000" b="1" dirty="0">
              <a:latin typeface="+mn-lt"/>
            </a:endParaRPr>
          </a:p>
        </p:txBody>
      </p:sp>
      <p:sp>
        <p:nvSpPr>
          <p:cNvPr id="3" name="Text Placeholder 2"/>
          <p:cNvSpPr>
            <a:spLocks noGrp="1"/>
          </p:cNvSpPr>
          <p:nvPr>
            <p:ph type="body" sz="quarter" idx="10"/>
          </p:nvPr>
        </p:nvSpPr>
        <p:spPr>
          <a:xfrm>
            <a:off x="457200" y="838200"/>
            <a:ext cx="8229600" cy="5257800"/>
          </a:xfrm>
        </p:spPr>
        <p:txBody>
          <a:bodyPr/>
          <a:lstStyle/>
          <a:p>
            <a:pPr marL="0" indent="0">
              <a:buNone/>
            </a:pPr>
            <a:r>
              <a:rPr lang="en-US" b="1" dirty="0" smtClean="0">
                <a:solidFill>
                  <a:srgbClr val="000000"/>
                </a:solidFill>
              </a:rPr>
              <a:t>Participant Selection </a:t>
            </a:r>
          </a:p>
          <a:p>
            <a:r>
              <a:rPr lang="en-US" dirty="0" smtClean="0">
                <a:solidFill>
                  <a:srgbClr val="000000"/>
                </a:solidFill>
              </a:rPr>
              <a:t>DOE issued a call for proposals to the laboratories, posted on EERE Exchange.</a:t>
            </a:r>
          </a:p>
          <a:p>
            <a:r>
              <a:rPr lang="en-US" dirty="0" smtClean="0">
                <a:solidFill>
                  <a:srgbClr val="000000"/>
                </a:solidFill>
              </a:rPr>
              <a:t>Applications evaluated on a rolling basis</a:t>
            </a:r>
          </a:p>
          <a:p>
            <a:r>
              <a:rPr lang="en-US" dirty="0" smtClean="0"/>
              <a:t>Applications will describe: </a:t>
            </a:r>
          </a:p>
          <a:p>
            <a:pPr lvl="1"/>
            <a:r>
              <a:rPr lang="en-US" dirty="0" smtClean="0"/>
              <a:t>The broad area of technical focus to be explored by the Technologists in Residence and how the technical focus relates to AMO objectives</a:t>
            </a:r>
          </a:p>
          <a:p>
            <a:pPr lvl="1"/>
            <a:r>
              <a:rPr lang="en-US" dirty="0" smtClean="0"/>
              <a:t>The approach and </a:t>
            </a:r>
            <a:r>
              <a:rPr lang="en-US" dirty="0"/>
              <a:t>activities </a:t>
            </a:r>
            <a:r>
              <a:rPr lang="en-US" dirty="0" smtClean="0"/>
              <a:t>the pair proposes </a:t>
            </a:r>
            <a:r>
              <a:rPr lang="en-US" dirty="0"/>
              <a:t>to carry out to meet the pilot’s and the pair’s </a:t>
            </a:r>
            <a:r>
              <a:rPr lang="en-US" dirty="0" smtClean="0"/>
              <a:t>objectives</a:t>
            </a:r>
          </a:p>
          <a:p>
            <a:pPr lvl="1"/>
            <a:r>
              <a:rPr lang="en-US" dirty="0" smtClean="0"/>
              <a:t>The specific </a:t>
            </a:r>
            <a:r>
              <a:rPr lang="en-US" dirty="0" err="1" smtClean="0"/>
              <a:t>workplan</a:t>
            </a:r>
            <a:r>
              <a:rPr lang="en-US" dirty="0" smtClean="0"/>
              <a:t> including a budget, metrics, and milestones</a:t>
            </a:r>
            <a:endParaRPr lang="en-US" dirty="0"/>
          </a:p>
          <a:p>
            <a:pPr lvl="1"/>
            <a:r>
              <a:rPr lang="en-US" dirty="0" smtClean="0"/>
              <a:t>The background and capabilities of the individual Technologists and any additional support or resources provided by the participating companies and labs</a:t>
            </a:r>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cxnSp>
        <p:nvCxnSpPr>
          <p:cNvPr id="7" name="Straight Connector 6"/>
          <p:cNvCxnSpPr/>
          <p:nvPr/>
        </p:nvCxnSpPr>
        <p:spPr>
          <a:xfrm>
            <a:off x="0" y="8309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7809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Points of Contact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58148226"/>
              </p:ext>
            </p:extLst>
          </p:nvPr>
        </p:nvGraphicFramePr>
        <p:xfrm>
          <a:off x="76200" y="685789"/>
          <a:ext cx="8991600" cy="6052771"/>
        </p:xfrm>
        <a:graphic>
          <a:graphicData uri="http://schemas.openxmlformats.org/drawingml/2006/table">
            <a:tbl>
              <a:tblPr>
                <a:tableStyleId>{5C22544A-7EE6-4342-B048-85BDC9FD1C3A}</a:tableStyleId>
              </a:tblPr>
              <a:tblGrid>
                <a:gridCol w="2819400"/>
                <a:gridCol w="1219200"/>
                <a:gridCol w="914400"/>
                <a:gridCol w="1371600"/>
                <a:gridCol w="2667000"/>
              </a:tblGrid>
              <a:tr h="297873">
                <a:tc>
                  <a:txBody>
                    <a:bodyPr/>
                    <a:lstStyle/>
                    <a:p>
                      <a:pPr algn="l" fontAlgn="b"/>
                      <a:r>
                        <a:rPr lang="en-US" sz="1000" u="none" strike="noStrike" dirty="0">
                          <a:effectLst/>
                        </a:rPr>
                        <a:t>Ames Laboratory</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Thomas Lograsso</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ctr"/>
                      <a:r>
                        <a:rPr lang="en-US" sz="1000" u="none" strike="noStrike">
                          <a:effectLst/>
                        </a:rPr>
                        <a:t>515-294-5772</a:t>
                      </a:r>
                      <a:endParaRPr lang="en-US" sz="1000" b="0" i="0" u="none" strike="noStrike">
                        <a:solidFill>
                          <a:srgbClr val="000000"/>
                        </a:solidFill>
                        <a:effectLst/>
                        <a:latin typeface="Calibri" panose="020F0502020204030204" pitchFamily="34" charset="0"/>
                      </a:endParaRPr>
                    </a:p>
                  </a:txBody>
                  <a:tcPr marL="5202" marR="5202" marT="5202" marB="0" anchor="ctr"/>
                </a:tc>
                <a:tc>
                  <a:txBody>
                    <a:bodyPr/>
                    <a:lstStyle/>
                    <a:p>
                      <a:pPr algn="l" fontAlgn="ctr"/>
                      <a:r>
                        <a:rPr lang="en-US" sz="1000" u="sng" strike="noStrike">
                          <a:effectLst/>
                          <a:hlinkClick r:id="rId3"/>
                        </a:rPr>
                        <a:t>lograsso@ameslab.gov</a:t>
                      </a:r>
                      <a:endParaRPr lang="en-US" sz="1000" b="0" i="0" u="sng" strike="noStrike">
                        <a:solidFill>
                          <a:srgbClr val="0000FF"/>
                        </a:solidFill>
                        <a:effectLst/>
                        <a:latin typeface="Calibri" panose="020F0502020204030204" pitchFamily="34" charset="0"/>
                      </a:endParaRPr>
                    </a:p>
                  </a:txBody>
                  <a:tcPr marL="5202" marR="5202" marT="5202" marB="0" anchor="ctr"/>
                </a:tc>
                <a:tc>
                  <a:txBody>
                    <a:bodyPr/>
                    <a:lstStyle/>
                    <a:p>
                      <a:pPr algn="l" fontAlgn="ctr"/>
                      <a:r>
                        <a:rPr lang="en-US" sz="1000" u="none" strike="noStrike">
                          <a:effectLst/>
                        </a:rPr>
                        <a:t>Deputy Director, Ames Lab</a:t>
                      </a:r>
                      <a:endParaRPr lang="en-US" sz="1000" b="0" i="0" u="none" strike="noStrike">
                        <a:solidFill>
                          <a:srgbClr val="000000"/>
                        </a:solidFill>
                        <a:effectLst/>
                        <a:latin typeface="Calibri" panose="020F0502020204030204" pitchFamily="34" charset="0"/>
                      </a:endParaRPr>
                    </a:p>
                  </a:txBody>
                  <a:tcPr marL="5202" marR="5202" marT="5202" marB="0" anchor="ctr"/>
                </a:tc>
              </a:tr>
              <a:tr h="297873">
                <a:tc>
                  <a:txBody>
                    <a:bodyPr/>
                    <a:lstStyle/>
                    <a:p>
                      <a:pPr algn="l" fontAlgn="b"/>
                      <a:r>
                        <a:rPr lang="en-US" sz="1000" u="none" strike="noStrike">
                          <a:effectLst/>
                        </a:rPr>
                        <a:t>Argonne National Laboratory (ANL)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Suresh Sunderrajan</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(630) 252-8111</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4"/>
                        </a:rPr>
                        <a:t>ssunderrajan@anl.gov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Director, Technology Development and Commercialization Division</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David McCallum</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(630) 252-4338</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5"/>
                        </a:rPr>
                        <a:t>dmccallum@anl.gov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Business Capture Manager</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dirty="0">
                          <a:effectLst/>
                        </a:rPr>
                        <a:t>Brookhaven National Laboratory (BNL)</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Pat Looney</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(631) 344-3798</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ctr"/>
                      <a:r>
                        <a:rPr lang="en-US" sz="1000" u="sng" strike="noStrike">
                          <a:effectLst/>
                        </a:rPr>
                        <a:t>jlooney@bnl.gov</a:t>
                      </a:r>
                      <a:endParaRPr lang="en-US" sz="1000" b="0" i="0" u="sng" strike="noStrike">
                        <a:solidFill>
                          <a:srgbClr val="0000FF"/>
                        </a:solidFill>
                        <a:effectLst/>
                        <a:latin typeface="Calibri" panose="020F0502020204030204" pitchFamily="34" charset="0"/>
                      </a:endParaRPr>
                    </a:p>
                  </a:txBody>
                  <a:tcPr marL="5202" marR="5202" marT="5202" marB="0" anchor="ctr"/>
                </a:tc>
                <a:tc>
                  <a:txBody>
                    <a:bodyPr/>
                    <a:lstStyle/>
                    <a:p>
                      <a:pPr algn="l" fontAlgn="b"/>
                      <a:r>
                        <a:rPr lang="en-US" sz="1000" u="none" strike="noStrike">
                          <a:effectLst/>
                        </a:rPr>
                        <a:t>Chair of the Sustainable Energy Technologies Department</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a:effectLst/>
                        </a:rPr>
                        <a:t>Fermi National Accelerator Laboratory (FNAL)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Cherri Schmidt</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(630) 840-5178</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ctr"/>
                      <a:r>
                        <a:rPr lang="en-US" sz="1000" u="sng" strike="noStrike">
                          <a:effectLst/>
                          <a:hlinkClick r:id="rId6"/>
                        </a:rPr>
                        <a:t>cherri@fnal.gov</a:t>
                      </a:r>
                      <a:endParaRPr lang="en-US" sz="1000" b="0" i="0" u="sng" strike="noStrike">
                        <a:solidFill>
                          <a:srgbClr val="0000FF"/>
                        </a:solidFill>
                        <a:effectLst/>
                        <a:latin typeface="Calibri" panose="020F0502020204030204" pitchFamily="34" charset="0"/>
                      </a:endParaRPr>
                    </a:p>
                  </a:txBody>
                  <a:tcPr marL="5202" marR="5202" marT="5202" marB="0" anchor="ctr"/>
                </a:tc>
                <a:tc>
                  <a:txBody>
                    <a:bodyPr/>
                    <a:lstStyle/>
                    <a:p>
                      <a:pPr algn="l" fontAlgn="b"/>
                      <a:r>
                        <a:rPr lang="en-US" sz="1000" u="none" strike="noStrike">
                          <a:effectLst/>
                        </a:rPr>
                        <a:t>Office of Partnerships &amp; Technology Transfer</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dirty="0">
                          <a:effectLst/>
                        </a:rPr>
                        <a:t>Lawrence Berkeley National Laboratory (LBNL)</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Elsie Quaite-Randall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(510) 486-7234</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ctr"/>
                      <a:r>
                        <a:rPr lang="en-US" sz="1000" u="sng" strike="noStrike">
                          <a:effectLst/>
                          <a:hlinkClick r:id="rId7"/>
                        </a:rPr>
                        <a:t>equaiterandall@lbl.gov</a:t>
                      </a:r>
                      <a:endParaRPr lang="en-US" sz="1000" b="0" i="0" u="sng" strike="noStrike">
                        <a:solidFill>
                          <a:srgbClr val="0000FF"/>
                        </a:solidFill>
                        <a:effectLst/>
                        <a:latin typeface="Calibri" panose="020F0502020204030204" pitchFamily="34" charset="0"/>
                      </a:endParaRPr>
                    </a:p>
                  </a:txBody>
                  <a:tcPr marL="5202" marR="5202" marT="5202" marB="0" anchor="ctr"/>
                </a:tc>
                <a:tc>
                  <a:txBody>
                    <a:bodyPr/>
                    <a:lstStyle/>
                    <a:p>
                      <a:pPr algn="l" fontAlgn="b"/>
                      <a:r>
                        <a:rPr lang="en-US" sz="1000" u="none" strike="noStrike">
                          <a:effectLst/>
                        </a:rPr>
                        <a:t>Chief Technology Transfer Officer</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a:effectLst/>
                        </a:rPr>
                        <a:t>Oak Ridge National Laboratory (ORNL)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Mike Paulus</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(865) 574-1051</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ctr"/>
                      <a:r>
                        <a:rPr lang="en-US" sz="1000" u="sng" strike="noStrike">
                          <a:effectLst/>
                          <a:hlinkClick r:id="rId8"/>
                        </a:rPr>
                        <a:t>paulusmj@ornl.gov </a:t>
                      </a:r>
                      <a:endParaRPr lang="en-US" sz="1000" b="0" i="0" u="sng" strike="noStrike">
                        <a:solidFill>
                          <a:srgbClr val="0000FF"/>
                        </a:solidFill>
                        <a:effectLst/>
                        <a:latin typeface="Calibri" panose="020F0502020204030204" pitchFamily="34" charset="0"/>
                      </a:endParaRPr>
                    </a:p>
                  </a:txBody>
                  <a:tcPr marL="5202" marR="5202" marT="5202" marB="0" anchor="ctr"/>
                </a:tc>
                <a:tc>
                  <a:txBody>
                    <a:bodyPr/>
                    <a:lstStyle/>
                    <a:p>
                      <a:pPr algn="l" fontAlgn="b"/>
                      <a:r>
                        <a:rPr lang="en-US" sz="1000" u="none" strike="noStrike">
                          <a:effectLst/>
                        </a:rPr>
                        <a:t>Director, Technology Transfer Division</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dirty="0">
                          <a:effectLst/>
                        </a:rPr>
                        <a:t>Pacific Northwest National Laboratory (PNNL)</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Mike Rinker</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(509) 375-6623</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ctr"/>
                      <a:r>
                        <a:rPr lang="en-US" sz="1000" u="sng" strike="noStrike">
                          <a:effectLst/>
                          <a:hlinkClick r:id="rId9"/>
                        </a:rPr>
                        <a:t>Mike.rinker@pnnl.gov</a:t>
                      </a:r>
                      <a:endParaRPr lang="en-US" sz="1000" b="0" i="0" u="sng" strike="noStrike">
                        <a:solidFill>
                          <a:srgbClr val="0000FF"/>
                        </a:solidFill>
                        <a:effectLst/>
                        <a:latin typeface="Calibri" panose="020F0502020204030204" pitchFamily="34" charset="0"/>
                      </a:endParaRPr>
                    </a:p>
                  </a:txBody>
                  <a:tcPr marL="5202" marR="5202" marT="5202" marB="0" anchor="ctr"/>
                </a:tc>
                <a:tc>
                  <a:txBody>
                    <a:bodyPr/>
                    <a:lstStyle/>
                    <a:p>
                      <a:pPr algn="l" fontAlgn="b"/>
                      <a:r>
                        <a:rPr lang="en-US" sz="1000" u="none" strike="noStrike">
                          <a:effectLst/>
                        </a:rPr>
                        <a:t>Manager of the Energy Efficiency and Renewable Energy market sector</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dirty="0">
                          <a:effectLst/>
                        </a:rPr>
                        <a:t>Princeton Plasma Physics Laboratory (PPPL)</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dirty="0">
                          <a:effectLst/>
                        </a:rPr>
                        <a:t>SLAC National Accelerator Laboratory</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Mark Hartney</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(650) 926-4805</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dirty="0">
                          <a:effectLst/>
                          <a:hlinkClick r:id="rId10"/>
                        </a:rPr>
                        <a:t>mhartney@slac.stanford.edu</a:t>
                      </a:r>
                      <a:endParaRPr lang="en-US" sz="1000" b="0" i="0" u="sng" strike="noStrike" dirty="0">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Director of the Office of Strategic Planning</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dirty="0">
                          <a:effectLst/>
                        </a:rPr>
                        <a:t>Thomas Jefferson National Accelerator </a:t>
                      </a:r>
                      <a:r>
                        <a:rPr lang="en-US" sz="1000" u="none" strike="noStrike" dirty="0" smtClean="0">
                          <a:effectLst/>
                        </a:rPr>
                        <a:t>Facility</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Drew Weisenberger</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757-269-7090</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11"/>
                        </a:rPr>
                        <a:t>drew@jlab.org</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Group Leader, Detector and Imaging Group Staff</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a:effectLst/>
                        </a:rPr>
                        <a:t>Idaho National Laboratory (INL)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Ryan Bills</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208-526-1896 </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ctr"/>
                      <a:r>
                        <a:rPr lang="en-US" sz="1000" u="sng" strike="noStrike">
                          <a:effectLst/>
                          <a:hlinkClick r:id="rId12"/>
                        </a:rPr>
                        <a:t>ryan.bills@inl.gov</a:t>
                      </a:r>
                      <a:endParaRPr lang="en-US" sz="1000" b="0" i="0" u="sng" strike="noStrike">
                        <a:solidFill>
                          <a:srgbClr val="0000FF"/>
                        </a:solidFill>
                        <a:effectLst/>
                        <a:latin typeface="Calibri" panose="020F0502020204030204" pitchFamily="34" charset="0"/>
                      </a:endParaRPr>
                    </a:p>
                  </a:txBody>
                  <a:tcPr marL="5202" marR="5202" marT="5202" marB="0" anchor="ctr"/>
                </a:tc>
                <a:tc>
                  <a:txBody>
                    <a:bodyPr/>
                    <a:lstStyle/>
                    <a:p>
                      <a:pPr algn="l" fontAlgn="b"/>
                      <a:r>
                        <a:rPr lang="en-US" sz="1000" u="none" strike="noStrike">
                          <a:effectLst/>
                        </a:rPr>
                        <a:t>Senior Commercialization Manager, Tech Deployment</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a:effectLst/>
                        </a:rPr>
                        <a:t>National Energy Technology Laboratory (NETL)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Michael Nowak</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412-386-6020 </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rPr>
                        <a:t>Michael.Nowak@NETL.DOE.GOV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Strategic Partnerships</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Kate Nielsen</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(412) 386-7509</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13"/>
                        </a:rPr>
                        <a:t>Katherine.Nielsen@NETL.DOE.GOV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a:effectLst/>
                        </a:rPr>
                        <a:t>National Renewable Energy Laboratory (NREL)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Bill Farris</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(303) 275-3069</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14"/>
                        </a:rPr>
                        <a:t>william.farris@nrel.gov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‎Associate Laboratory Director - Innovation, Partnering &amp; Outreach </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a:effectLst/>
                        </a:rPr>
                        <a:t>Savannah River National Laboratory (SRNL)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Scott McWhorter</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803-761-1109</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15"/>
                        </a:rPr>
                        <a:t>scott.mcwhorter@srnl.doe.gov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Manager, Renewable Energy Section</a:t>
                      </a:r>
                      <a:endParaRPr lang="en-US" sz="1000" b="0" i="0" u="none" strike="noStrike">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n-US" sz="1000" u="none" strike="noStrike">
                          <a:effectLst/>
                        </a:rPr>
                        <a:t>Lawrence Livermore National Laboratory (LLNL)</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Richard Rankin</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(925) 423-9353</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16"/>
                        </a:rPr>
                        <a:t>rankin8@llnl.gov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dirty="0">
                          <a:effectLst/>
                        </a:rPr>
                        <a:t>Director, Industrial Partnerships Office</a:t>
                      </a:r>
                      <a:endParaRPr lang="en-US" sz="1000" b="0" i="0" u="none" strike="noStrike" dirty="0">
                        <a:solidFill>
                          <a:srgbClr val="000000"/>
                        </a:solidFill>
                        <a:effectLst/>
                        <a:latin typeface="Calibri" panose="020F0502020204030204" pitchFamily="34" charset="0"/>
                      </a:endParaRPr>
                    </a:p>
                  </a:txBody>
                  <a:tcPr marL="5202" marR="5202" marT="5202" marB="0" anchor="b"/>
                </a:tc>
              </a:tr>
              <a:tr h="297873">
                <a:tc>
                  <a:txBody>
                    <a:bodyPr/>
                    <a:lstStyle/>
                    <a:p>
                      <a:pPr algn="l" fontAlgn="b"/>
                      <a:r>
                        <a:rPr lang="es-ES" sz="1000" u="none" strike="noStrike" dirty="0">
                          <a:effectLst/>
                        </a:rPr>
                        <a:t>Los </a:t>
                      </a:r>
                      <a:r>
                        <a:rPr lang="es-ES" sz="1000" u="none" strike="noStrike" dirty="0" err="1">
                          <a:effectLst/>
                        </a:rPr>
                        <a:t>Alamos</a:t>
                      </a:r>
                      <a:r>
                        <a:rPr lang="es-ES" sz="1000" u="none" strike="noStrike" dirty="0">
                          <a:effectLst/>
                        </a:rPr>
                        <a:t> </a:t>
                      </a:r>
                      <a:r>
                        <a:rPr lang="es-ES" sz="1000" u="none" strike="noStrike" dirty="0" err="1">
                          <a:effectLst/>
                        </a:rPr>
                        <a:t>National</a:t>
                      </a:r>
                      <a:r>
                        <a:rPr lang="es-ES" sz="1000" u="none" strike="noStrike" dirty="0">
                          <a:effectLst/>
                        </a:rPr>
                        <a:t> </a:t>
                      </a:r>
                      <a:r>
                        <a:rPr lang="es-ES" sz="1000" u="none" strike="noStrike" dirty="0" err="1">
                          <a:effectLst/>
                        </a:rPr>
                        <a:t>Laboratory</a:t>
                      </a:r>
                      <a:r>
                        <a:rPr lang="es-ES" sz="1000" u="none" strike="noStrike" dirty="0">
                          <a:effectLst/>
                        </a:rPr>
                        <a:t> (LANL)</a:t>
                      </a:r>
                      <a:endParaRPr lang="es-E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a:effectLst/>
                        </a:rPr>
                        <a:t>Steve Stringer</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a:effectLst/>
                        </a:rPr>
                        <a:t>(505) 660-2177</a:t>
                      </a:r>
                      <a:endParaRPr lang="en-US" sz="1000" b="0" i="0" u="none" strike="noStrike">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17"/>
                        </a:rPr>
                        <a:t>stringer@lanl.gov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dirty="0">
                          <a:effectLst/>
                        </a:rPr>
                        <a:t>Business Development</a:t>
                      </a:r>
                      <a:endParaRPr lang="en-US" sz="1000" b="0" i="0" u="none" strike="noStrike" dirty="0">
                        <a:solidFill>
                          <a:srgbClr val="000000"/>
                        </a:solidFill>
                        <a:effectLst/>
                        <a:latin typeface="Calibri" panose="020F0502020204030204" pitchFamily="34" charset="0"/>
                      </a:endParaRPr>
                    </a:p>
                  </a:txBody>
                  <a:tcPr marL="5202" marR="5202" marT="5202" marB="0" anchor="b"/>
                </a:tc>
              </a:tr>
              <a:tr h="581896">
                <a:tc>
                  <a:txBody>
                    <a:bodyPr/>
                    <a:lstStyle/>
                    <a:p>
                      <a:pPr algn="l" fontAlgn="b"/>
                      <a:r>
                        <a:rPr lang="en-US" sz="1000" u="none" strike="noStrike" dirty="0">
                          <a:effectLst/>
                        </a:rPr>
                        <a:t>Sandia National Laboratories (SNL)</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none" strike="noStrike" dirty="0">
                          <a:effectLst/>
                        </a:rPr>
                        <a:t>Jeff Nelson</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r" fontAlgn="b"/>
                      <a:r>
                        <a:rPr lang="en-US" sz="1000" u="none" strike="noStrike" dirty="0">
                          <a:effectLst/>
                        </a:rPr>
                        <a:t>(505) 284 -1715</a:t>
                      </a:r>
                      <a:endParaRPr lang="en-US" sz="1000" b="0" i="0" u="none" strike="noStrike" dirty="0">
                        <a:solidFill>
                          <a:srgbClr val="000000"/>
                        </a:solidFill>
                        <a:effectLst/>
                        <a:latin typeface="Calibri" panose="020F0502020204030204" pitchFamily="34" charset="0"/>
                      </a:endParaRPr>
                    </a:p>
                  </a:txBody>
                  <a:tcPr marL="5202" marR="5202" marT="5202" marB="0" anchor="b"/>
                </a:tc>
                <a:tc>
                  <a:txBody>
                    <a:bodyPr/>
                    <a:lstStyle/>
                    <a:p>
                      <a:pPr algn="l" fontAlgn="b"/>
                      <a:r>
                        <a:rPr lang="en-US" sz="1000" u="sng" strike="noStrike">
                          <a:effectLst/>
                          <a:hlinkClick r:id="rId18"/>
                        </a:rPr>
                        <a:t>jsnelson@sandia.gov</a:t>
                      </a:r>
                      <a:endParaRPr lang="en-US" sz="1000" b="0" i="0" u="sng" strike="noStrike">
                        <a:solidFill>
                          <a:srgbClr val="0000FF"/>
                        </a:solidFill>
                        <a:effectLst/>
                        <a:latin typeface="Calibri" panose="020F0502020204030204" pitchFamily="34" charset="0"/>
                      </a:endParaRPr>
                    </a:p>
                  </a:txBody>
                  <a:tcPr marL="5202" marR="5202" marT="5202" marB="0" anchor="b"/>
                </a:tc>
                <a:tc>
                  <a:txBody>
                    <a:bodyPr/>
                    <a:lstStyle/>
                    <a:p>
                      <a:pPr algn="l" fontAlgn="b"/>
                      <a:r>
                        <a:rPr lang="en-US" sz="1000" u="none" strike="noStrike" dirty="0">
                          <a:effectLst/>
                        </a:rPr>
                        <a:t>‎Manager, Center for Integrated Nanotechnologies at Sandia National Laboratories</a:t>
                      </a:r>
                      <a:endParaRPr lang="en-US" sz="1000" b="0" i="0" u="none" strike="noStrike" dirty="0">
                        <a:solidFill>
                          <a:srgbClr val="000000"/>
                        </a:solidFill>
                        <a:effectLst/>
                        <a:latin typeface="Calibri" panose="020F0502020204030204" pitchFamily="34" charset="0"/>
                      </a:endParaRPr>
                    </a:p>
                  </a:txBody>
                  <a:tcPr marL="5202" marR="5202" marT="5202" marB="0" anchor="b"/>
                </a:tc>
              </a:tr>
            </a:tbl>
          </a:graphicData>
        </a:graphic>
      </p:graphicFrame>
    </p:spTree>
    <p:extLst>
      <p:ext uri="{BB962C8B-B14F-4D97-AF65-F5344CB8AC3E}">
        <p14:creationId xmlns:p14="http://schemas.microsoft.com/office/powerpoint/2010/main" val="3953806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51" y="0"/>
            <a:ext cx="8229600" cy="914400"/>
          </a:xfrm>
        </p:spPr>
        <p:txBody>
          <a:bodyPr>
            <a:normAutofit/>
          </a:bodyPr>
          <a:lstStyle/>
          <a:p>
            <a:r>
              <a:rPr lang="en-US" sz="4000" b="1" dirty="0" smtClean="0">
                <a:latin typeface="+mn-lt"/>
              </a:rPr>
              <a:t>Initial Eligibility Review</a:t>
            </a:r>
            <a:endParaRPr lang="en-US" sz="4000" b="1" dirty="0">
              <a:latin typeface="+mn-lt"/>
            </a:endParaRPr>
          </a:p>
        </p:txBody>
      </p:sp>
      <p:sp>
        <p:nvSpPr>
          <p:cNvPr id="3" name="Text Placeholder 2"/>
          <p:cNvSpPr>
            <a:spLocks noGrp="1"/>
          </p:cNvSpPr>
          <p:nvPr>
            <p:ph type="body" sz="quarter" idx="10"/>
          </p:nvPr>
        </p:nvSpPr>
        <p:spPr>
          <a:xfrm>
            <a:off x="76200" y="762000"/>
            <a:ext cx="9067800" cy="6019800"/>
          </a:xfrm>
        </p:spPr>
        <p:txBody>
          <a:bodyPr/>
          <a:lstStyle/>
          <a:p>
            <a:pPr marL="0" indent="0">
              <a:buNone/>
            </a:pPr>
            <a:r>
              <a:rPr lang="en-US" dirty="0"/>
              <a:t>Proposals submitted after the full proposal deadline will be declined without review. </a:t>
            </a:r>
          </a:p>
          <a:p>
            <a:pPr marL="0" indent="0">
              <a:buNone/>
            </a:pPr>
            <a:r>
              <a:rPr lang="en-US" dirty="0"/>
              <a:t>Prior to a full merit evaluation, EERE will perform an initial eligibility screen to determine that (1) the applicant is an eligible entity under this Laboratory Call; (2) the information required by the Laboratory Call has been submitted; (3) all mandatory requirements are satisfied; and (4) the proposed project is responsive to the objectives of the Laboratory Call. </a:t>
            </a:r>
          </a:p>
          <a:p>
            <a:pPr marL="0" indent="0">
              <a:buNone/>
            </a:pPr>
            <a:endParaRPr lang="en-US" dirty="0"/>
          </a:p>
          <a:p>
            <a:pPr marL="0" indent="0">
              <a:buNone/>
            </a:pPr>
            <a:r>
              <a:rPr lang="en-US" dirty="0"/>
              <a:t>Proposals that fail to pass the initial eligibility review will not be forwarded for merit review and will be eliminated from further consideration.</a:t>
            </a:r>
          </a:p>
          <a:p>
            <a:pPr marL="0" indent="0">
              <a:buNone/>
            </a:pPr>
            <a:endParaRPr lang="en-US" dirty="0"/>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cxnSp>
        <p:nvCxnSpPr>
          <p:cNvPr id="5" name="Straight Connector 4"/>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6533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51" y="0"/>
            <a:ext cx="8229600" cy="914400"/>
          </a:xfrm>
        </p:spPr>
        <p:txBody>
          <a:bodyPr>
            <a:normAutofit/>
          </a:bodyPr>
          <a:lstStyle/>
          <a:p>
            <a:r>
              <a:rPr lang="en-US" sz="4000" b="1" dirty="0" smtClean="0">
                <a:latin typeface="+mn-lt"/>
              </a:rPr>
              <a:t>Merit Review Criteria</a:t>
            </a:r>
            <a:endParaRPr lang="en-US" sz="4000" b="1" dirty="0">
              <a:latin typeface="+mn-lt"/>
            </a:endParaRPr>
          </a:p>
        </p:txBody>
      </p:sp>
      <p:sp>
        <p:nvSpPr>
          <p:cNvPr id="3" name="Text Placeholder 2"/>
          <p:cNvSpPr>
            <a:spLocks noGrp="1"/>
          </p:cNvSpPr>
          <p:nvPr>
            <p:ph type="body" sz="quarter" idx="10"/>
          </p:nvPr>
        </p:nvSpPr>
        <p:spPr>
          <a:xfrm>
            <a:off x="76200" y="762000"/>
            <a:ext cx="9067800" cy="6019800"/>
          </a:xfrm>
        </p:spPr>
        <p:txBody>
          <a:bodyPr/>
          <a:lstStyle/>
          <a:p>
            <a:pPr marL="0" indent="0">
              <a:lnSpc>
                <a:spcPct val="100000"/>
              </a:lnSpc>
              <a:spcBef>
                <a:spcPts val="0"/>
              </a:spcBef>
              <a:buNone/>
            </a:pPr>
            <a:r>
              <a:rPr lang="en-US" sz="1600" b="1" dirty="0" smtClean="0"/>
              <a:t>Criterion </a:t>
            </a:r>
            <a:r>
              <a:rPr lang="en-US" sz="1600" b="1" dirty="0"/>
              <a:t>1:  Innovation, Technical Focus, Project Plan, and Approach (60%)</a:t>
            </a:r>
            <a:endParaRPr lang="en-US" sz="1600" dirty="0"/>
          </a:p>
          <a:p>
            <a:pPr marL="0" indent="0">
              <a:lnSpc>
                <a:spcPct val="100000"/>
              </a:lnSpc>
              <a:spcBef>
                <a:spcPts val="0"/>
              </a:spcBef>
              <a:buNone/>
            </a:pPr>
            <a:r>
              <a:rPr lang="en-US" sz="1400" u="sng" dirty="0"/>
              <a:t>Innovation</a:t>
            </a:r>
            <a:r>
              <a:rPr lang="en-US" sz="1600" u="sng" dirty="0"/>
              <a:t>: </a:t>
            </a:r>
            <a:endParaRPr lang="en-US" sz="1600" dirty="0"/>
          </a:p>
          <a:p>
            <a:pPr marL="0" lvl="0" indent="0">
              <a:lnSpc>
                <a:spcPct val="100000"/>
              </a:lnSpc>
              <a:spcBef>
                <a:spcPts val="0"/>
              </a:spcBef>
              <a:buNone/>
            </a:pPr>
            <a:r>
              <a:rPr lang="en-US" sz="1300" dirty="0"/>
              <a:t>Degree to which this proposal demonstrates additionality: a new relationship between Labs and a private sector industry partner, a new approach to working together, or a previously unexplored area of focus.</a:t>
            </a:r>
          </a:p>
          <a:p>
            <a:pPr marL="0" indent="0">
              <a:lnSpc>
                <a:spcPct val="100000"/>
              </a:lnSpc>
              <a:spcBef>
                <a:spcPts val="0"/>
              </a:spcBef>
              <a:buNone/>
            </a:pPr>
            <a:endParaRPr lang="en-US" sz="1600" u="sng" dirty="0" smtClean="0"/>
          </a:p>
          <a:p>
            <a:pPr marL="0" indent="0">
              <a:lnSpc>
                <a:spcPct val="100000"/>
              </a:lnSpc>
              <a:spcBef>
                <a:spcPts val="0"/>
              </a:spcBef>
              <a:buNone/>
            </a:pPr>
            <a:r>
              <a:rPr lang="en-US" sz="1400" b="1" u="sng" dirty="0" smtClean="0"/>
              <a:t>Technical </a:t>
            </a:r>
            <a:r>
              <a:rPr lang="en-US" sz="1400" b="1" u="sng" dirty="0"/>
              <a:t>Focus: </a:t>
            </a:r>
            <a:endParaRPr lang="en-US" sz="1400" b="1" dirty="0"/>
          </a:p>
          <a:p>
            <a:pPr marL="0" lvl="0" indent="0">
              <a:lnSpc>
                <a:spcPct val="100000"/>
              </a:lnSpc>
              <a:spcBef>
                <a:spcPts val="0"/>
              </a:spcBef>
              <a:buNone/>
            </a:pPr>
            <a:r>
              <a:rPr lang="en-US" sz="1300" dirty="0"/>
              <a:t>Degree to which the industry partner’s technical challenges and Laboratory’s suite of capabilities fit the scope of the program; </a:t>
            </a:r>
          </a:p>
          <a:p>
            <a:pPr marL="0" lvl="0" indent="0">
              <a:lnSpc>
                <a:spcPct val="100000"/>
              </a:lnSpc>
              <a:spcBef>
                <a:spcPts val="0"/>
              </a:spcBef>
              <a:buNone/>
            </a:pPr>
            <a:r>
              <a:rPr lang="en-US" sz="1300" dirty="0"/>
              <a:t>The extent to which the pair has sufficiently identified the challenges of a particular technology area that enables exploration of expertise and resources at the National Laboratories;</a:t>
            </a:r>
          </a:p>
          <a:p>
            <a:pPr marL="0" lvl="0" indent="0">
              <a:lnSpc>
                <a:spcPct val="100000"/>
              </a:lnSpc>
              <a:spcBef>
                <a:spcPts val="0"/>
              </a:spcBef>
              <a:buNone/>
            </a:pPr>
            <a:r>
              <a:rPr lang="en-US" sz="1300" dirty="0"/>
              <a:t>Degree to which the pair is well-suited to address the identified challenges; and</a:t>
            </a:r>
          </a:p>
          <a:p>
            <a:pPr marL="0" lvl="0" indent="0">
              <a:lnSpc>
                <a:spcPct val="100000"/>
              </a:lnSpc>
              <a:spcBef>
                <a:spcPts val="0"/>
              </a:spcBef>
              <a:buNone/>
            </a:pPr>
            <a:r>
              <a:rPr lang="en-US" sz="1300" dirty="0"/>
              <a:t>Degree to which the identified private sector technical challenges, if solved, will meet the objectives of the </a:t>
            </a:r>
            <a:r>
              <a:rPr lang="en-US" sz="1300" dirty="0" smtClean="0"/>
              <a:t>Advanced Manufacturing Office</a:t>
            </a:r>
            <a:endParaRPr lang="en-US" sz="1300" dirty="0"/>
          </a:p>
          <a:p>
            <a:pPr marL="0" indent="0">
              <a:lnSpc>
                <a:spcPct val="100000"/>
              </a:lnSpc>
              <a:spcBef>
                <a:spcPts val="0"/>
              </a:spcBef>
              <a:buNone/>
            </a:pPr>
            <a:endParaRPr lang="en-US" sz="1600" dirty="0" smtClean="0"/>
          </a:p>
          <a:p>
            <a:pPr marL="0" indent="0">
              <a:lnSpc>
                <a:spcPct val="100000"/>
              </a:lnSpc>
              <a:spcBef>
                <a:spcPts val="0"/>
              </a:spcBef>
              <a:buNone/>
            </a:pPr>
            <a:r>
              <a:rPr lang="en-US" sz="1400" b="1" dirty="0"/>
              <a:t> </a:t>
            </a:r>
            <a:r>
              <a:rPr lang="en-US" sz="1400" b="1" u="sng" dirty="0" smtClean="0"/>
              <a:t>Approach </a:t>
            </a:r>
            <a:r>
              <a:rPr lang="en-US" sz="1400" b="1" u="sng" dirty="0"/>
              <a:t>and Work Plan:</a:t>
            </a:r>
            <a:endParaRPr lang="en-US" sz="1400" b="1" dirty="0"/>
          </a:p>
          <a:p>
            <a:pPr marL="0" lvl="0" indent="0">
              <a:lnSpc>
                <a:spcPct val="100000"/>
              </a:lnSpc>
              <a:spcBef>
                <a:spcPts val="0"/>
              </a:spcBef>
              <a:buNone/>
            </a:pPr>
            <a:r>
              <a:rPr lang="en-US" sz="1300" dirty="0"/>
              <a:t>Degree to which the approach detailed in the work plan will achieve the program goals and expectations;</a:t>
            </a:r>
          </a:p>
          <a:p>
            <a:pPr marL="0" lvl="0" indent="0">
              <a:lnSpc>
                <a:spcPct val="100000"/>
              </a:lnSpc>
              <a:spcBef>
                <a:spcPts val="0"/>
              </a:spcBef>
              <a:buNone/>
            </a:pPr>
            <a:r>
              <a:rPr lang="en-US" sz="1300" dirty="0"/>
              <a:t>Degree to which the proposed activities will result in increased collaborative research and development between the proposed industry partner and DOE National Laboratories;</a:t>
            </a:r>
          </a:p>
          <a:p>
            <a:pPr marL="0" lvl="0" indent="0">
              <a:lnSpc>
                <a:spcPct val="100000"/>
              </a:lnSpc>
              <a:spcBef>
                <a:spcPts val="0"/>
              </a:spcBef>
              <a:buNone/>
            </a:pPr>
            <a:r>
              <a:rPr lang="en-US" sz="1300" dirty="0"/>
              <a:t>Degree to which the proposed activities enable relationship building between the Labs and the participating company/companies;</a:t>
            </a:r>
          </a:p>
          <a:p>
            <a:pPr marL="0" lvl="0" indent="0">
              <a:lnSpc>
                <a:spcPct val="100000"/>
              </a:lnSpc>
              <a:spcBef>
                <a:spcPts val="0"/>
              </a:spcBef>
              <a:buNone/>
            </a:pPr>
            <a:r>
              <a:rPr lang="en-US" sz="1300" dirty="0"/>
              <a:t>Degree to which the approach has been clearly described and thoughtfully considered;</a:t>
            </a:r>
          </a:p>
          <a:p>
            <a:pPr marL="0" lvl="0" indent="0">
              <a:lnSpc>
                <a:spcPct val="100000"/>
              </a:lnSpc>
              <a:spcBef>
                <a:spcPts val="0"/>
              </a:spcBef>
              <a:buNone/>
            </a:pPr>
            <a:r>
              <a:rPr lang="en-US" sz="1300" dirty="0"/>
              <a:t>Degree to which work plan and task descriptions are clear, detailed, timely, and reasonable, resulting in a high likelihood that the proposed work plan will succeed in meeting the program objectives; and</a:t>
            </a:r>
          </a:p>
          <a:p>
            <a:pPr marL="0" lvl="0" indent="0">
              <a:lnSpc>
                <a:spcPct val="100000"/>
              </a:lnSpc>
              <a:spcBef>
                <a:spcPts val="0"/>
              </a:spcBef>
              <a:buNone/>
            </a:pPr>
            <a:r>
              <a:rPr lang="en-US" sz="1300" dirty="0"/>
              <a:t>Degree to which the proposal has demonstrated understanding of potential risk areas involved in the proposed work, and mitigation strategies to address them.</a:t>
            </a:r>
          </a:p>
          <a:p>
            <a:pPr marL="0" indent="0">
              <a:lnSpc>
                <a:spcPct val="100000"/>
              </a:lnSpc>
              <a:spcBef>
                <a:spcPts val="0"/>
              </a:spcBef>
              <a:buNone/>
            </a:pPr>
            <a:endParaRPr lang="en-US" sz="1600" dirty="0"/>
          </a:p>
          <a:p>
            <a:pPr marL="0" indent="0">
              <a:lnSpc>
                <a:spcPct val="100000"/>
              </a:lnSpc>
              <a:spcBef>
                <a:spcPts val="0"/>
              </a:spcBef>
              <a:buNone/>
            </a:pPr>
            <a:r>
              <a:rPr lang="en-US" sz="1400" b="1" u="sng" dirty="0" smtClean="0"/>
              <a:t>Metrics</a:t>
            </a:r>
            <a:r>
              <a:rPr lang="en-US" sz="1400" b="1" u="sng" dirty="0"/>
              <a:t>, Milestones, and Budget:</a:t>
            </a:r>
            <a:endParaRPr lang="en-US" sz="1400" b="1" dirty="0"/>
          </a:p>
          <a:p>
            <a:pPr marL="0" lvl="0" indent="0">
              <a:lnSpc>
                <a:spcPct val="100000"/>
              </a:lnSpc>
              <a:spcBef>
                <a:spcPts val="0"/>
              </a:spcBef>
              <a:buNone/>
            </a:pPr>
            <a:r>
              <a:rPr lang="en-US" sz="1300" dirty="0"/>
              <a:t>The strength of the proposed metrics and milestones, such that meaningful interim progress will be made and measured, and inform future efforts; and </a:t>
            </a:r>
          </a:p>
          <a:p>
            <a:pPr marL="0" lvl="0" indent="0">
              <a:lnSpc>
                <a:spcPct val="100000"/>
              </a:lnSpc>
              <a:spcBef>
                <a:spcPts val="0"/>
              </a:spcBef>
              <a:buNone/>
            </a:pPr>
            <a:r>
              <a:rPr lang="en-US" sz="1300" dirty="0"/>
              <a:t>The reasonableness of the budget and spend plan for the proposed project and objectives.</a:t>
            </a:r>
          </a:p>
          <a:p>
            <a:pPr marL="0" indent="0">
              <a:lnSpc>
                <a:spcPct val="100000"/>
              </a:lnSpc>
              <a:spcBef>
                <a:spcPts val="0"/>
              </a:spcBef>
              <a:buNone/>
            </a:pPr>
            <a:endParaRPr lang="en-US" sz="1600" dirty="0"/>
          </a:p>
          <a:p>
            <a:pPr marL="0" indent="0">
              <a:lnSpc>
                <a:spcPct val="100000"/>
              </a:lnSpc>
              <a:spcBef>
                <a:spcPts val="0"/>
              </a:spcBef>
              <a:buNone/>
            </a:pPr>
            <a:endParaRPr lang="en-US" sz="1400" dirty="0"/>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cxnSp>
        <p:nvCxnSpPr>
          <p:cNvPr id="5" name="Straight Connector 4"/>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364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51" y="0"/>
            <a:ext cx="8229600" cy="914400"/>
          </a:xfrm>
        </p:spPr>
        <p:txBody>
          <a:bodyPr>
            <a:normAutofit/>
          </a:bodyPr>
          <a:lstStyle/>
          <a:p>
            <a:r>
              <a:rPr lang="en-US" sz="4000" b="1" dirty="0" smtClean="0">
                <a:latin typeface="+mn-lt"/>
              </a:rPr>
              <a:t>Merit Review Criteria</a:t>
            </a:r>
            <a:endParaRPr lang="en-US" sz="4000" b="1" dirty="0">
              <a:latin typeface="+mn-lt"/>
            </a:endParaRPr>
          </a:p>
        </p:txBody>
      </p:sp>
      <p:sp>
        <p:nvSpPr>
          <p:cNvPr id="3" name="Text Placeholder 2"/>
          <p:cNvSpPr>
            <a:spLocks noGrp="1"/>
          </p:cNvSpPr>
          <p:nvPr>
            <p:ph type="body" sz="quarter" idx="10"/>
          </p:nvPr>
        </p:nvSpPr>
        <p:spPr>
          <a:xfrm>
            <a:off x="76200" y="762000"/>
            <a:ext cx="9067800" cy="6019800"/>
          </a:xfrm>
        </p:spPr>
        <p:txBody>
          <a:bodyPr/>
          <a:lstStyle/>
          <a:p>
            <a:pPr marL="0" indent="0">
              <a:buNone/>
            </a:pPr>
            <a:r>
              <a:rPr lang="en-US" sz="1600" b="1" dirty="0"/>
              <a:t>Criterion 2:  Team and Resources (40%)</a:t>
            </a:r>
            <a:endParaRPr lang="en-US" sz="1600" dirty="0"/>
          </a:p>
          <a:p>
            <a:pPr marL="0" indent="0">
              <a:buNone/>
            </a:pPr>
            <a:r>
              <a:rPr lang="en-US" sz="1600" dirty="0"/>
              <a:t> </a:t>
            </a:r>
          </a:p>
          <a:p>
            <a:pPr marL="0" indent="0">
              <a:buNone/>
            </a:pPr>
            <a:r>
              <a:rPr lang="en-US" sz="1600" u="sng" dirty="0"/>
              <a:t>Team Competency:</a:t>
            </a:r>
            <a:endParaRPr lang="en-US" sz="1600" dirty="0"/>
          </a:p>
          <a:p>
            <a:pPr marL="0" lvl="0" indent="0">
              <a:buNone/>
            </a:pPr>
            <a:r>
              <a:rPr lang="en-US" sz="1600" dirty="0"/>
              <a:t>The capability of the proposed team and available resources to address all aspects of the work plan with a high chance of success based on the technical credentials of the technologists; qualifications, relevant expertise, and time commitment of the individuals on the team;  </a:t>
            </a:r>
          </a:p>
          <a:p>
            <a:pPr marL="0" lvl="0" indent="0">
              <a:buNone/>
            </a:pPr>
            <a:r>
              <a:rPr lang="en-US" sz="1600" dirty="0"/>
              <a:t>The ability of the Lab technologist to represent the resources of his or her own Laboratory, and to help the pair navigate across the entire National Lab enterprise; and</a:t>
            </a:r>
          </a:p>
          <a:p>
            <a:pPr marL="0" lvl="0" indent="0">
              <a:buNone/>
            </a:pPr>
            <a:r>
              <a:rPr lang="en-US" sz="1600" dirty="0"/>
              <a:t>Degree to which the Industry Technologist can represent the industry partner’s technical challenges and to devise and enact corporate research and development strategies.</a:t>
            </a:r>
          </a:p>
          <a:p>
            <a:pPr marL="0" indent="0">
              <a:buNone/>
            </a:pPr>
            <a:r>
              <a:rPr lang="en-US" sz="1600" dirty="0"/>
              <a:t> </a:t>
            </a:r>
          </a:p>
          <a:p>
            <a:pPr marL="0" indent="0">
              <a:buNone/>
            </a:pPr>
            <a:r>
              <a:rPr lang="en-US" sz="1600" u="sng" dirty="0"/>
              <a:t>Resources and Support:</a:t>
            </a:r>
            <a:endParaRPr lang="en-US" sz="1600" dirty="0"/>
          </a:p>
          <a:p>
            <a:pPr marL="0" lvl="0" indent="0">
              <a:buNone/>
            </a:pPr>
            <a:r>
              <a:rPr lang="en-US" sz="1600" dirty="0"/>
              <a:t>How well the supporting resources from the Laboratory and industry partner support the program objectives and commitment to the pair’s success.</a:t>
            </a:r>
          </a:p>
          <a:p>
            <a:pPr marL="0" indent="0">
              <a:lnSpc>
                <a:spcPct val="100000"/>
              </a:lnSpc>
              <a:spcBef>
                <a:spcPts val="0"/>
              </a:spcBef>
              <a:buNone/>
            </a:pPr>
            <a:endParaRPr lang="en-US" sz="1600" dirty="0"/>
          </a:p>
          <a:p>
            <a:pPr marL="0" indent="0">
              <a:lnSpc>
                <a:spcPct val="100000"/>
              </a:lnSpc>
              <a:spcBef>
                <a:spcPts val="0"/>
              </a:spcBef>
              <a:buNone/>
            </a:pPr>
            <a:endParaRPr lang="en-US" sz="1400" dirty="0"/>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cxnSp>
        <p:nvCxnSpPr>
          <p:cNvPr id="5" name="Straight Connector 4"/>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3518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81" y="191869"/>
            <a:ext cx="8839200" cy="707886"/>
          </a:xfrm>
          <a:prstGeom prst="rect">
            <a:avLst/>
          </a:prstGeom>
          <a:noFill/>
        </p:spPr>
        <p:txBody>
          <a:bodyPr wrap="square" rtlCol="0">
            <a:spAutoFit/>
          </a:bodyPr>
          <a:lstStyle/>
          <a:p>
            <a:r>
              <a:rPr lang="en-US" sz="4000" b="1" dirty="0" smtClean="0">
                <a:latin typeface="+mn-lt"/>
              </a:rPr>
              <a:t>	Introduction</a:t>
            </a:r>
            <a:endParaRPr lang="en-US" sz="4000" b="1" dirty="0">
              <a:latin typeface="+mn-lt"/>
            </a:endParaRPr>
          </a:p>
        </p:txBody>
      </p:sp>
      <p:cxnSp>
        <p:nvCxnSpPr>
          <p:cNvPr id="8" name="Straight Connector 7"/>
          <p:cNvCxnSpPr/>
          <p:nvPr/>
        </p:nvCxnSpPr>
        <p:spPr>
          <a:xfrm>
            <a:off x="-1" y="856391"/>
            <a:ext cx="9144001" cy="0"/>
          </a:xfrm>
          <a:prstGeom prst="line">
            <a:avLst/>
          </a:prstGeom>
          <a:ln w="57150">
            <a:solidFill>
              <a:schemeClr val="accent6">
                <a:lumMod val="50000"/>
              </a:schemeClr>
            </a:solidFill>
          </a:ln>
        </p:spPr>
        <p:style>
          <a:lnRef idx="3">
            <a:schemeClr val="accent1"/>
          </a:lnRef>
          <a:fillRef idx="0">
            <a:schemeClr val="accent1"/>
          </a:fillRef>
          <a:effectRef idx="2">
            <a:schemeClr val="accent1"/>
          </a:effectRef>
          <a:fontRef idx="minor">
            <a:schemeClr val="tx1"/>
          </a:fontRef>
        </p:style>
      </p:cxnSp>
      <p:pic>
        <p:nvPicPr>
          <p:cNvPr id="9" name="Picture 8"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1562"/>
            <a:ext cx="793813" cy="696638"/>
          </a:xfrm>
          <a:prstGeom prst="rect">
            <a:avLst/>
          </a:prstGeom>
        </p:spPr>
      </p:pic>
      <p:sp>
        <p:nvSpPr>
          <p:cNvPr id="10" name="Title 1"/>
          <p:cNvSpPr txBox="1">
            <a:spLocks/>
          </p:cNvSpPr>
          <p:nvPr/>
        </p:nvSpPr>
        <p:spPr>
          <a:xfrm>
            <a:off x="-27510" y="954544"/>
            <a:ext cx="9144000" cy="497477"/>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US" sz="4000" u="sng" dirty="0" smtClean="0"/>
              <a:t>TIR Opportunity Statement:</a:t>
            </a:r>
            <a:endParaRPr lang="en-US" sz="4000" u="sng" dirty="0"/>
          </a:p>
        </p:txBody>
      </p:sp>
      <p:sp>
        <p:nvSpPr>
          <p:cNvPr id="11" name="Subtitle 2"/>
          <p:cNvSpPr txBox="1">
            <a:spLocks/>
          </p:cNvSpPr>
          <p:nvPr/>
        </p:nvSpPr>
        <p:spPr>
          <a:xfrm>
            <a:off x="76200" y="1452021"/>
            <a:ext cx="9144000" cy="25146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fontAlgn="auto">
              <a:spcAft>
                <a:spcPts val="0"/>
              </a:spcAft>
            </a:pPr>
            <a:endParaRPr lang="en-US" sz="2400" dirty="0" smtClean="0"/>
          </a:p>
          <a:p>
            <a:pPr marL="457200" indent="-457200" algn="l" fontAlgn="auto">
              <a:spcAft>
                <a:spcPts val="0"/>
              </a:spcAft>
              <a:buAutoNum type="arabicPeriod"/>
            </a:pPr>
            <a:r>
              <a:rPr lang="en-US" sz="2400" dirty="0" smtClean="0"/>
              <a:t>Intro to Advanced Manufacturing Office</a:t>
            </a:r>
          </a:p>
          <a:p>
            <a:pPr marL="457200" indent="-457200" algn="l" fontAlgn="auto">
              <a:spcAft>
                <a:spcPts val="0"/>
              </a:spcAft>
              <a:buAutoNum type="arabicPeriod"/>
            </a:pPr>
            <a:r>
              <a:rPr lang="en-US" sz="2400" dirty="0" smtClean="0"/>
              <a:t>Technologist in Residence Overview</a:t>
            </a:r>
          </a:p>
          <a:p>
            <a:pPr marL="457200" indent="-457200" algn="l" fontAlgn="auto">
              <a:spcAft>
                <a:spcPts val="0"/>
              </a:spcAft>
              <a:buAutoNum type="arabicPeriod"/>
            </a:pPr>
            <a:r>
              <a:rPr lang="en-US" sz="2400" dirty="0" smtClean="0"/>
              <a:t>Review of TIR Program To-Date</a:t>
            </a:r>
          </a:p>
          <a:p>
            <a:pPr marL="457200" indent="-457200" algn="l" fontAlgn="auto">
              <a:spcAft>
                <a:spcPts val="0"/>
              </a:spcAft>
              <a:buAutoNum type="arabicPeriod"/>
            </a:pPr>
            <a:r>
              <a:rPr lang="en-US" sz="2400" dirty="0" smtClean="0"/>
              <a:t>How to Apply</a:t>
            </a:r>
          </a:p>
          <a:p>
            <a:pPr marL="457200" indent="-457200" algn="l" fontAlgn="auto">
              <a:spcAft>
                <a:spcPts val="0"/>
              </a:spcAft>
              <a:buAutoNum type="arabicPeriod"/>
            </a:pPr>
            <a:r>
              <a:rPr lang="en-US" sz="2400" dirty="0" smtClean="0"/>
              <a:t>Review Criteria</a:t>
            </a:r>
          </a:p>
          <a:p>
            <a:pPr marL="457200" indent="-457200" algn="l" fontAlgn="auto">
              <a:spcAft>
                <a:spcPts val="0"/>
              </a:spcAft>
              <a:buAutoNum type="arabicPeriod"/>
            </a:pPr>
            <a:r>
              <a:rPr lang="en-US" sz="2400" dirty="0" smtClean="0"/>
              <a:t>Questions and Answers</a:t>
            </a:r>
          </a:p>
          <a:p>
            <a:pPr marL="457200" indent="-457200" algn="l" fontAlgn="auto">
              <a:spcAft>
                <a:spcPts val="0"/>
              </a:spcAft>
              <a:buAutoNum type="arabicPeriod"/>
            </a:pPr>
            <a:endParaRPr lang="en-US" sz="2400" dirty="0"/>
          </a:p>
        </p:txBody>
      </p:sp>
    </p:spTree>
    <p:extLst>
      <p:ext uri="{BB962C8B-B14F-4D97-AF65-F5344CB8AC3E}">
        <p14:creationId xmlns:p14="http://schemas.microsoft.com/office/powerpoint/2010/main" val="1989371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912" y="76200"/>
            <a:ext cx="8229600" cy="914400"/>
          </a:xfrm>
        </p:spPr>
        <p:txBody>
          <a:bodyPr>
            <a:normAutofit/>
          </a:bodyPr>
          <a:lstStyle/>
          <a:p>
            <a:r>
              <a:rPr lang="en-US" sz="4000" b="1" dirty="0" smtClean="0">
                <a:latin typeface="+mn-lt"/>
              </a:rPr>
              <a:t>Metrics and Milestones</a:t>
            </a:r>
            <a:endParaRPr lang="en-US" sz="4000" b="1" dirty="0">
              <a:latin typeface="+mn-lt"/>
            </a:endParaRPr>
          </a:p>
        </p:txBody>
      </p:sp>
      <p:sp>
        <p:nvSpPr>
          <p:cNvPr id="3" name="Content Placeholder 2"/>
          <p:cNvSpPr>
            <a:spLocks noGrp="1"/>
          </p:cNvSpPr>
          <p:nvPr>
            <p:ph sz="quarter" idx="10"/>
          </p:nvPr>
        </p:nvSpPr>
        <p:spPr>
          <a:xfrm>
            <a:off x="228600" y="842837"/>
            <a:ext cx="8763000" cy="5405563"/>
          </a:xfrm>
        </p:spPr>
        <p:txBody>
          <a:bodyPr/>
          <a:lstStyle/>
          <a:p>
            <a:pPr marL="0" indent="0">
              <a:buNone/>
            </a:pPr>
            <a:r>
              <a:rPr lang="en-US" sz="2000" b="1" dirty="0"/>
              <a:t>Milestones for technologist pairs include: </a:t>
            </a:r>
          </a:p>
          <a:p>
            <a:r>
              <a:rPr lang="en-US" sz="1600" dirty="0" smtClean="0"/>
              <a:t>Development </a:t>
            </a:r>
            <a:r>
              <a:rPr lang="en-US" sz="1600" dirty="0"/>
              <a:t>of a framework partnership agreement that can be modified with statements of work as they are identified</a:t>
            </a:r>
          </a:p>
          <a:p>
            <a:pPr lvl="0"/>
            <a:r>
              <a:rPr lang="en-US" sz="1600" dirty="0"/>
              <a:t>Creation of Statements of Work to be added to the agreement by the end of the pairs’ participation in the </a:t>
            </a:r>
            <a:r>
              <a:rPr lang="en-US" sz="1600" dirty="0" smtClean="0"/>
              <a:t>Pilot</a:t>
            </a:r>
          </a:p>
          <a:p>
            <a:pPr marL="0" lvl="0" indent="0">
              <a:buNone/>
            </a:pPr>
            <a:r>
              <a:rPr lang="en-US" sz="1600" i="1" dirty="0" smtClean="0"/>
              <a:t>Technologist </a:t>
            </a:r>
            <a:r>
              <a:rPr lang="en-US" sz="1600" i="1" dirty="0"/>
              <a:t>pairs may propose additional intermediary milestones.</a:t>
            </a:r>
          </a:p>
          <a:p>
            <a:pPr marL="0" indent="0">
              <a:buNone/>
            </a:pPr>
            <a:r>
              <a:rPr lang="en-US" sz="1600" dirty="0"/>
              <a:t> </a:t>
            </a:r>
          </a:p>
          <a:p>
            <a:pPr marL="0" indent="0">
              <a:buNone/>
            </a:pPr>
            <a:r>
              <a:rPr lang="en-US" sz="2000" b="1" dirty="0"/>
              <a:t>Metrics to be reported by technologist pairs include: </a:t>
            </a:r>
          </a:p>
          <a:p>
            <a:r>
              <a:rPr lang="en-US" sz="1600" dirty="0" smtClean="0"/>
              <a:t>Number </a:t>
            </a:r>
            <a:r>
              <a:rPr lang="en-US" sz="1600" dirty="0"/>
              <a:t>of National Labs visited to build relationships, explore ideas, and evaluate resources</a:t>
            </a:r>
          </a:p>
          <a:p>
            <a:pPr lvl="0"/>
            <a:r>
              <a:rPr lang="en-US" sz="1600" dirty="0"/>
              <a:t>Time spent </a:t>
            </a:r>
            <a:r>
              <a:rPr lang="en-US" sz="1600" dirty="0" smtClean="0"/>
              <a:t>embedded at Lab or in Industry</a:t>
            </a:r>
          </a:p>
          <a:p>
            <a:r>
              <a:rPr lang="en-US" sz="1600" dirty="0"/>
              <a:t>Number of scopes of work for R&amp;D collaborations</a:t>
            </a:r>
          </a:p>
          <a:p>
            <a:pPr lvl="0"/>
            <a:r>
              <a:rPr lang="en-US" sz="1600" dirty="0" smtClean="0"/>
              <a:t>Meetings </a:t>
            </a:r>
            <a:r>
              <a:rPr lang="en-US" sz="1600" dirty="0"/>
              <a:t>with leadership and staff from either Labs or industry to brief and consult about proposed potential ideas for R&amp;D</a:t>
            </a:r>
          </a:p>
          <a:p>
            <a:pPr lvl="0"/>
            <a:r>
              <a:rPr lang="en-US" sz="1600" dirty="0" smtClean="0"/>
              <a:t>An </a:t>
            </a:r>
            <a:r>
              <a:rPr lang="en-US" sz="1600" dirty="0"/>
              <a:t>assessment of how much a change (from Lab-push to commercial-needs pull) the partnership effected in the proposed R&amp;D collaborations</a:t>
            </a:r>
          </a:p>
          <a:p>
            <a:pPr lvl="0"/>
            <a:r>
              <a:rPr lang="en-US" sz="1600" dirty="0" smtClean="0"/>
              <a:t>Scopes </a:t>
            </a:r>
            <a:r>
              <a:rPr lang="en-US" sz="1600" dirty="0"/>
              <a:t>of work for proposed collaboration that have moved to contract negotiation or execution</a:t>
            </a:r>
          </a:p>
          <a:p>
            <a:endParaRPr lang="en-US" sz="1000" dirty="0"/>
          </a:p>
          <a:p>
            <a:endParaRPr lang="en-US" sz="1000" dirty="0"/>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cxnSp>
        <p:nvCxnSpPr>
          <p:cNvPr id="5" name="Straight Connector 4"/>
          <p:cNvCxnSpPr/>
          <p:nvPr/>
        </p:nvCxnSpPr>
        <p:spPr>
          <a:xfrm>
            <a:off x="0" y="842837"/>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082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0"/>
          </p:nvPr>
        </p:nvSpPr>
        <p:spPr/>
        <p:txBody>
          <a:bodyPr/>
          <a:lstStyle/>
          <a:p>
            <a:pPr marL="0" indent="0" algn="r">
              <a:buNone/>
            </a:pPr>
            <a:endParaRPr lang="en-US" dirty="0" smtClean="0"/>
          </a:p>
          <a:p>
            <a:pPr marL="0" indent="0" algn="r">
              <a:buNone/>
            </a:pPr>
            <a:endParaRPr lang="en-US" dirty="0"/>
          </a:p>
          <a:p>
            <a:pPr marL="0" indent="0" algn="r">
              <a:buNone/>
            </a:pPr>
            <a:endParaRPr lang="en-US" dirty="0" smtClean="0"/>
          </a:p>
          <a:p>
            <a:pPr marL="0" indent="0" algn="r">
              <a:buNone/>
            </a:pPr>
            <a:endParaRPr lang="en-US" dirty="0"/>
          </a:p>
          <a:p>
            <a:pPr marL="0" indent="0" algn="r">
              <a:buNone/>
            </a:pPr>
            <a:endParaRPr lang="en-US" dirty="0" smtClean="0"/>
          </a:p>
          <a:p>
            <a:pPr marL="0" indent="0" algn="r">
              <a:buNone/>
            </a:pPr>
            <a:endParaRPr lang="en-US" dirty="0"/>
          </a:p>
          <a:p>
            <a:pPr marL="0" indent="0" algn="ctr">
              <a:buNone/>
            </a:pPr>
            <a:endParaRPr lang="en-US" dirty="0" smtClean="0">
              <a:hlinkClick r:id=""/>
            </a:endParaRPr>
          </a:p>
          <a:p>
            <a:pPr marL="0" indent="0" algn="ctr">
              <a:buNone/>
            </a:pPr>
            <a:r>
              <a:rPr lang="en-US">
                <a:hlinkClick r:id="rId3"/>
              </a:rPr>
              <a:t>https</a:t>
            </a:r>
            <a:r>
              <a:rPr lang="en-US">
                <a:hlinkClick r:id="rId3"/>
              </a:rPr>
              <a:t>://</a:t>
            </a:r>
            <a:r>
              <a:rPr lang="en-US" smtClean="0">
                <a:hlinkClick r:id="rId3"/>
              </a:rPr>
              <a:t>www.energy.gov/eere/amo/technologist-residence-program</a:t>
            </a:r>
            <a:r>
              <a:rPr lang="en-US" smtClean="0"/>
              <a:t> </a:t>
            </a:r>
            <a:endParaRPr lang="en-US" dirty="0"/>
          </a:p>
          <a:p>
            <a:pPr marL="0" indent="0" algn="r">
              <a:buNone/>
            </a:pPr>
            <a:r>
              <a:rPr lang="en-US" dirty="0" smtClean="0"/>
              <a:t>Eli Levine</a:t>
            </a:r>
          </a:p>
          <a:p>
            <a:pPr marL="0" indent="0" algn="r">
              <a:buNone/>
            </a:pPr>
            <a:r>
              <a:rPr lang="en-US" dirty="0" smtClean="0">
                <a:hlinkClick r:id="rId4"/>
              </a:rPr>
              <a:t>Eli.Levine@ee.doe.gov</a:t>
            </a:r>
            <a:endParaRPr lang="en-US" dirty="0" smtClean="0"/>
          </a:p>
          <a:p>
            <a:pPr marL="0" indent="0" algn="r">
              <a:buNone/>
            </a:pPr>
            <a:r>
              <a:rPr lang="en-US" dirty="0" smtClean="0"/>
              <a:t>202.586.9929</a:t>
            </a:r>
            <a:endParaRPr lang="en-US" dirty="0"/>
          </a:p>
        </p:txBody>
      </p:sp>
      <p:pic>
        <p:nvPicPr>
          <p:cNvPr id="2050" name="Picture 2" descr="Image result for ques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895865"/>
            <a:ext cx="7239000" cy="244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134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480" b="12539"/>
          <a:stretch/>
        </p:blipFill>
        <p:spPr>
          <a:xfrm>
            <a:off x="87217" y="838199"/>
            <a:ext cx="8980583" cy="5334001"/>
          </a:xfrm>
          <a:prstGeom prst="rect">
            <a:avLst/>
          </a:prstGeom>
        </p:spPr>
      </p:pic>
      <p:sp>
        <p:nvSpPr>
          <p:cNvPr id="3" name="TextBox 2"/>
          <p:cNvSpPr txBox="1"/>
          <p:nvPr/>
        </p:nvSpPr>
        <p:spPr>
          <a:xfrm>
            <a:off x="152400" y="1015506"/>
            <a:ext cx="5572125" cy="385360"/>
          </a:xfrm>
          <a:prstGeom prst="rect">
            <a:avLst/>
          </a:prstGeom>
          <a:solidFill>
            <a:schemeClr val="bg1">
              <a:lumMod val="50000"/>
            </a:schemeClr>
          </a:solidFill>
          <a:ln>
            <a:solidFill>
              <a:srgbClr val="000000"/>
            </a:solidFill>
          </a:ln>
        </p:spPr>
        <p:txBody>
          <a:bodyPr vert="horz" wrap="none" lIns="68580" tIns="34290" rIns="68580" bIns="34290" rtlCol="0">
            <a:normAutofit/>
          </a:bodyPr>
          <a:lstStyle/>
          <a:p>
            <a:pPr defTabSz="342900" fontAlgn="auto">
              <a:spcBef>
                <a:spcPct val="20000"/>
              </a:spcBef>
              <a:spcAft>
                <a:spcPts val="0"/>
              </a:spcAft>
            </a:pPr>
            <a:r>
              <a:rPr lang="en-US" dirty="0">
                <a:solidFill>
                  <a:schemeClr val="bg1"/>
                </a:solidFill>
                <a:latin typeface="Centaur" panose="02030504050205020304" pitchFamily="18" charset="0"/>
                <a:cs typeface="Arial Narrow"/>
              </a:rPr>
              <a:t>Focus on Early Stage Applied Research and Development</a:t>
            </a:r>
          </a:p>
        </p:txBody>
      </p:sp>
      <p:sp>
        <p:nvSpPr>
          <p:cNvPr id="4" name="TextBox 3"/>
          <p:cNvSpPr txBox="1"/>
          <p:nvPr/>
        </p:nvSpPr>
        <p:spPr>
          <a:xfrm>
            <a:off x="3461385" y="1507417"/>
            <a:ext cx="5572125" cy="742950"/>
          </a:xfrm>
          <a:prstGeom prst="rect">
            <a:avLst/>
          </a:prstGeom>
          <a:solidFill>
            <a:schemeClr val="bg1">
              <a:lumMod val="50000"/>
            </a:schemeClr>
          </a:solidFill>
          <a:ln>
            <a:solidFill>
              <a:srgbClr val="000000"/>
            </a:solidFill>
          </a:ln>
        </p:spPr>
        <p:txBody>
          <a:bodyPr vert="horz" wrap="none" lIns="68580" tIns="34290" rIns="68580" bIns="34290" rtlCol="0">
            <a:normAutofit/>
          </a:bodyPr>
          <a:lstStyle/>
          <a:p>
            <a:pPr defTabSz="342900" fontAlgn="auto">
              <a:spcBef>
                <a:spcPct val="20000"/>
              </a:spcBef>
              <a:spcAft>
                <a:spcPts val="0"/>
              </a:spcAft>
            </a:pPr>
            <a:r>
              <a:rPr lang="en-US" dirty="0">
                <a:solidFill>
                  <a:schemeClr val="bg1"/>
                </a:solidFill>
                <a:latin typeface="Centaur" panose="02030504050205020304" pitchFamily="18" charset="0"/>
                <a:cs typeface="Arial Narrow"/>
              </a:rPr>
              <a:t>Technology Areas with Knowledge Gaps Applicable to </a:t>
            </a:r>
            <a:endParaRPr lang="en-US" dirty="0" smtClean="0">
              <a:solidFill>
                <a:schemeClr val="bg1"/>
              </a:solidFill>
              <a:latin typeface="Centaur" panose="02030504050205020304" pitchFamily="18" charset="0"/>
              <a:cs typeface="Arial Narrow"/>
            </a:endParaRPr>
          </a:p>
          <a:p>
            <a:pPr defTabSz="342900" fontAlgn="auto">
              <a:spcBef>
                <a:spcPct val="20000"/>
              </a:spcBef>
              <a:spcAft>
                <a:spcPts val="0"/>
              </a:spcAft>
            </a:pPr>
            <a:r>
              <a:rPr lang="en-US" dirty="0" smtClean="0">
                <a:solidFill>
                  <a:schemeClr val="bg1"/>
                </a:solidFill>
                <a:latin typeface="Centaur" panose="02030504050205020304" pitchFamily="18" charset="0"/>
                <a:cs typeface="Arial Narrow"/>
              </a:rPr>
              <a:t>Manufacturing </a:t>
            </a:r>
            <a:r>
              <a:rPr lang="en-US" dirty="0">
                <a:solidFill>
                  <a:schemeClr val="bg1"/>
                </a:solidFill>
                <a:latin typeface="Centaur" panose="02030504050205020304" pitchFamily="18" charset="0"/>
                <a:cs typeface="Arial Narrow"/>
              </a:rPr>
              <a:t>and Energy </a:t>
            </a:r>
          </a:p>
        </p:txBody>
      </p:sp>
      <p:sp>
        <p:nvSpPr>
          <p:cNvPr id="5" name="TextBox 4"/>
          <p:cNvSpPr txBox="1"/>
          <p:nvPr/>
        </p:nvSpPr>
        <p:spPr>
          <a:xfrm>
            <a:off x="79597" y="2356918"/>
            <a:ext cx="5572125" cy="742950"/>
          </a:xfrm>
          <a:prstGeom prst="rect">
            <a:avLst/>
          </a:prstGeom>
          <a:solidFill>
            <a:schemeClr val="bg1">
              <a:lumMod val="50000"/>
            </a:schemeClr>
          </a:solidFill>
          <a:ln>
            <a:solidFill>
              <a:srgbClr val="000000"/>
            </a:solidFill>
          </a:ln>
        </p:spPr>
        <p:txBody>
          <a:bodyPr vert="horz" wrap="none" lIns="68580" tIns="34290" rIns="68580" bIns="34290" rtlCol="0">
            <a:normAutofit/>
          </a:bodyPr>
          <a:lstStyle/>
          <a:p>
            <a:pPr defTabSz="342900" fontAlgn="auto">
              <a:spcBef>
                <a:spcPct val="20000"/>
              </a:spcBef>
              <a:spcAft>
                <a:spcPts val="0"/>
              </a:spcAft>
            </a:pPr>
            <a:r>
              <a:rPr lang="en-US" dirty="0">
                <a:solidFill>
                  <a:schemeClr val="bg1"/>
                </a:solidFill>
                <a:latin typeface="Centaur" panose="02030504050205020304" pitchFamily="18" charset="0"/>
                <a:cs typeface="Arial Narrow"/>
              </a:rPr>
              <a:t>Merit-based R&amp;D at National Laboratories, Universities, </a:t>
            </a:r>
          </a:p>
          <a:p>
            <a:pPr defTabSz="342900" fontAlgn="auto">
              <a:spcBef>
                <a:spcPct val="20000"/>
              </a:spcBef>
              <a:spcAft>
                <a:spcPts val="0"/>
              </a:spcAft>
            </a:pPr>
            <a:r>
              <a:rPr lang="en-US" dirty="0" smtClean="0">
                <a:solidFill>
                  <a:schemeClr val="bg1"/>
                </a:solidFill>
                <a:latin typeface="Centaur" panose="02030504050205020304" pitchFamily="18" charset="0"/>
                <a:cs typeface="Arial Narrow"/>
              </a:rPr>
              <a:t>Companies </a:t>
            </a:r>
            <a:r>
              <a:rPr lang="en-US" dirty="0">
                <a:solidFill>
                  <a:schemeClr val="bg1"/>
                </a:solidFill>
                <a:latin typeface="Centaur" panose="02030504050205020304" pitchFamily="18" charset="0"/>
                <a:cs typeface="Arial Narrow"/>
              </a:rPr>
              <a:t>(for profit and not for profit) and Consortia </a:t>
            </a:r>
          </a:p>
        </p:txBody>
      </p:sp>
      <p:sp>
        <p:nvSpPr>
          <p:cNvPr id="6" name="TextBox 5"/>
          <p:cNvSpPr txBox="1"/>
          <p:nvPr/>
        </p:nvSpPr>
        <p:spPr>
          <a:xfrm>
            <a:off x="3352800" y="3206419"/>
            <a:ext cx="5572125" cy="687411"/>
          </a:xfrm>
          <a:prstGeom prst="rect">
            <a:avLst/>
          </a:prstGeom>
          <a:solidFill>
            <a:schemeClr val="bg1">
              <a:lumMod val="50000"/>
            </a:schemeClr>
          </a:solidFill>
          <a:ln>
            <a:solidFill>
              <a:srgbClr val="000000"/>
            </a:solidFill>
          </a:ln>
        </p:spPr>
        <p:txBody>
          <a:bodyPr vert="horz" wrap="none" lIns="68580" tIns="34290" rIns="68580" bIns="34290" rtlCol="0">
            <a:normAutofit/>
          </a:bodyPr>
          <a:lstStyle/>
          <a:p>
            <a:pPr defTabSz="342900" fontAlgn="auto">
              <a:spcBef>
                <a:spcPct val="20000"/>
              </a:spcBef>
              <a:spcAft>
                <a:spcPts val="0"/>
              </a:spcAft>
            </a:pPr>
            <a:r>
              <a:rPr lang="en-US" dirty="0">
                <a:solidFill>
                  <a:schemeClr val="bg1"/>
                </a:solidFill>
                <a:latin typeface="Centaur" panose="02030504050205020304" pitchFamily="18" charset="0"/>
                <a:cs typeface="Arial Narrow"/>
              </a:rPr>
              <a:t>Partner with Private Sector to Identify Technical Knowledge </a:t>
            </a:r>
            <a:r>
              <a:rPr lang="en-US" dirty="0" smtClean="0">
                <a:solidFill>
                  <a:schemeClr val="bg1"/>
                </a:solidFill>
                <a:latin typeface="Centaur" panose="02030504050205020304" pitchFamily="18" charset="0"/>
                <a:cs typeface="Arial Narrow"/>
              </a:rPr>
              <a:t>Gaps </a:t>
            </a:r>
          </a:p>
          <a:p>
            <a:pPr defTabSz="342900" fontAlgn="auto">
              <a:spcBef>
                <a:spcPct val="20000"/>
              </a:spcBef>
              <a:spcAft>
                <a:spcPts val="0"/>
              </a:spcAft>
            </a:pPr>
            <a:r>
              <a:rPr lang="en-US" dirty="0" smtClean="0">
                <a:solidFill>
                  <a:schemeClr val="bg1"/>
                </a:solidFill>
                <a:latin typeface="Centaur" panose="02030504050205020304" pitchFamily="18" charset="0"/>
                <a:cs typeface="Arial Narrow"/>
              </a:rPr>
              <a:t>and </a:t>
            </a:r>
            <a:r>
              <a:rPr lang="en-US" dirty="0">
                <a:solidFill>
                  <a:schemeClr val="bg1"/>
                </a:solidFill>
                <a:latin typeface="Centaur" panose="02030504050205020304" pitchFamily="18" charset="0"/>
                <a:cs typeface="Arial Narrow"/>
              </a:rPr>
              <a:t>Transfer Learning for Subsequent Adoption</a:t>
            </a:r>
          </a:p>
        </p:txBody>
      </p:sp>
      <p:sp>
        <p:nvSpPr>
          <p:cNvPr id="7" name="TextBox 6"/>
          <p:cNvSpPr txBox="1"/>
          <p:nvPr/>
        </p:nvSpPr>
        <p:spPr>
          <a:xfrm>
            <a:off x="-1772" y="125435"/>
            <a:ext cx="8926697" cy="514350"/>
          </a:xfrm>
          <a:prstGeom prst="rect">
            <a:avLst/>
          </a:prstGeom>
          <a:noFill/>
        </p:spPr>
        <p:txBody>
          <a:bodyPr vert="horz" wrap="none" lIns="68580" tIns="34290" rIns="68580" bIns="34290" rtlCol="0">
            <a:noAutofit/>
          </a:bodyPr>
          <a:lstStyle/>
          <a:p>
            <a:pPr defTabSz="342900" fontAlgn="auto">
              <a:spcBef>
                <a:spcPct val="20000"/>
              </a:spcBef>
              <a:spcAft>
                <a:spcPts val="0"/>
              </a:spcAft>
            </a:pPr>
            <a:r>
              <a:rPr lang="en-US" sz="3200" b="1" dirty="0" smtClean="0">
                <a:solidFill>
                  <a:srgbClr val="000000"/>
                </a:solidFill>
                <a:latin typeface="Arial Black" panose="020B0A04020102020204" pitchFamily="34" charset="0"/>
                <a:cs typeface="Arial Narrow"/>
              </a:rPr>
              <a:t>Advanced Manufacturing Office</a:t>
            </a:r>
            <a:endParaRPr lang="en-US" sz="3200" b="1" dirty="0">
              <a:solidFill>
                <a:srgbClr val="000000"/>
              </a:solidFill>
              <a:latin typeface="Arial Black" panose="020B0A04020102020204" pitchFamily="34" charset="0"/>
              <a:cs typeface="Arial Narrow"/>
            </a:endParaRPr>
          </a:p>
        </p:txBody>
      </p:sp>
      <p:sp>
        <p:nvSpPr>
          <p:cNvPr id="8" name="TextBox 7"/>
          <p:cNvSpPr txBox="1"/>
          <p:nvPr/>
        </p:nvSpPr>
        <p:spPr>
          <a:xfrm>
            <a:off x="719311" y="4794140"/>
            <a:ext cx="1676400" cy="914401"/>
          </a:xfrm>
          <a:prstGeom prst="rect">
            <a:avLst/>
          </a:prstGeom>
          <a:solidFill>
            <a:schemeClr val="tx1"/>
          </a:solidFill>
          <a:ln>
            <a:solidFill>
              <a:schemeClr val="bg1"/>
            </a:solidFill>
          </a:ln>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small" spc="0" normalizeH="0" baseline="0" noProof="0" dirty="0" smtClean="0">
                <a:ln>
                  <a:noFill/>
                </a:ln>
                <a:solidFill>
                  <a:srgbClr val="00B050"/>
                </a:solidFill>
                <a:effectLst/>
                <a:uLnTx/>
                <a:uFillTx/>
                <a:latin typeface="Arial Black" panose="020B0A04020102020204" pitchFamily="34" charset="0"/>
                <a:cs typeface="Arial Narrow"/>
              </a:rPr>
              <a:t>R &amp; D</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b="1" cap="small" dirty="0" smtClean="0">
                <a:solidFill>
                  <a:srgbClr val="00B050"/>
                </a:solidFill>
                <a:latin typeface="Arial Black" panose="020B0A04020102020204" pitchFamily="34" charset="0"/>
                <a:cs typeface="Arial Narrow"/>
              </a:rPr>
              <a:t>Projects</a:t>
            </a:r>
            <a:endParaRPr kumimoji="0" lang="en-US" sz="2323" b="1" i="0" u="none" strike="noStrike" kern="1200" cap="small" spc="0" normalizeH="0" baseline="0" noProof="0" dirty="0" smtClean="0">
              <a:ln>
                <a:noFill/>
              </a:ln>
              <a:solidFill>
                <a:srgbClr val="00B050"/>
              </a:solidFill>
              <a:effectLst/>
              <a:uLnTx/>
              <a:uFillTx/>
              <a:latin typeface="Arial Black" panose="020B0A04020102020204" pitchFamily="34" charset="0"/>
              <a:cs typeface="Arial Narrow"/>
            </a:endParaRPr>
          </a:p>
        </p:txBody>
      </p:sp>
      <p:sp>
        <p:nvSpPr>
          <p:cNvPr id="9" name="TextBox 8"/>
          <p:cNvSpPr txBox="1"/>
          <p:nvPr/>
        </p:nvSpPr>
        <p:spPr>
          <a:xfrm>
            <a:off x="3461384" y="4794141"/>
            <a:ext cx="1872615" cy="914400"/>
          </a:xfrm>
          <a:prstGeom prst="rect">
            <a:avLst/>
          </a:prstGeom>
          <a:solidFill>
            <a:schemeClr val="tx1"/>
          </a:solidFill>
          <a:ln>
            <a:solidFill>
              <a:schemeClr val="bg1"/>
            </a:solidFill>
          </a:ln>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small" spc="0" normalizeH="0" noProof="0" dirty="0" smtClean="0">
                <a:ln>
                  <a:noFill/>
                </a:ln>
                <a:solidFill>
                  <a:srgbClr val="00B050"/>
                </a:solidFill>
                <a:effectLst/>
                <a:uLnTx/>
                <a:uFillTx/>
                <a:latin typeface="Arial Black" panose="020B0A04020102020204" pitchFamily="34" charset="0"/>
                <a:cs typeface="Arial Narrow"/>
              </a:rPr>
              <a:t>R &amp; D </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small" spc="0" normalizeH="0" noProof="0" dirty="0" smtClean="0">
                <a:ln>
                  <a:noFill/>
                </a:ln>
                <a:solidFill>
                  <a:srgbClr val="00B050"/>
                </a:solidFill>
                <a:effectLst/>
                <a:uLnTx/>
                <a:uFillTx/>
                <a:latin typeface="Arial Black" panose="020B0A04020102020204" pitchFamily="34" charset="0"/>
                <a:cs typeface="Arial Narrow"/>
              </a:rPr>
              <a:t>Consortia</a:t>
            </a:r>
          </a:p>
        </p:txBody>
      </p:sp>
      <p:sp>
        <p:nvSpPr>
          <p:cNvPr id="10" name="TextBox 9"/>
          <p:cNvSpPr txBox="1"/>
          <p:nvPr/>
        </p:nvSpPr>
        <p:spPr>
          <a:xfrm>
            <a:off x="6433962" y="4786520"/>
            <a:ext cx="1872615" cy="914400"/>
          </a:xfrm>
          <a:prstGeom prst="rect">
            <a:avLst/>
          </a:prstGeom>
          <a:solidFill>
            <a:schemeClr val="tx1"/>
          </a:solidFill>
          <a:ln>
            <a:solidFill>
              <a:schemeClr val="bg1"/>
            </a:solidFill>
          </a:ln>
        </p:spPr>
        <p:txBody>
          <a:bodyPr vert="horz" wrap="non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2323" b="1" cap="small" dirty="0" smtClean="0">
                <a:solidFill>
                  <a:srgbClr val="00B050"/>
                </a:solidFill>
                <a:latin typeface="Arial Black" panose="020B0A04020102020204" pitchFamily="34" charset="0"/>
                <a:cs typeface="Arial Narrow"/>
              </a:rPr>
              <a:t>Technical</a:t>
            </a:r>
          </a:p>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small" spc="0" normalizeH="0" noProof="0" dirty="0" smtClean="0">
                <a:ln>
                  <a:noFill/>
                </a:ln>
                <a:solidFill>
                  <a:srgbClr val="00B050"/>
                </a:solidFill>
                <a:effectLst/>
                <a:uLnTx/>
                <a:uFillTx/>
                <a:latin typeface="Arial Black" panose="020B0A04020102020204" pitchFamily="34" charset="0"/>
                <a:cs typeface="Arial Narrow"/>
              </a:rPr>
              <a:t>Assistance</a:t>
            </a:r>
          </a:p>
        </p:txBody>
      </p:sp>
    </p:spTree>
    <p:extLst>
      <p:ext uri="{BB962C8B-B14F-4D97-AF65-F5344CB8AC3E}">
        <p14:creationId xmlns:p14="http://schemas.microsoft.com/office/powerpoint/2010/main" val="3041950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474471"/>
          </a:xfrm>
        </p:spPr>
        <p:txBody>
          <a:bodyPr>
            <a:noAutofit/>
          </a:bodyPr>
          <a:lstStyle/>
          <a:p>
            <a:r>
              <a:rPr lang="en-US" sz="2000" dirty="0" smtClean="0">
                <a:latin typeface="Arial Black" panose="020B0A04020102020204" pitchFamily="34" charset="0"/>
                <a:ea typeface="BatangChe" panose="02030609000101010101" pitchFamily="49" charset="-127"/>
              </a:rPr>
              <a:t>QTR and Multiyear Program Plan (draft) Technologies</a:t>
            </a:r>
            <a:endParaRPr lang="en-US" sz="2000" dirty="0">
              <a:latin typeface="Arial Black" panose="020B0A04020102020204" pitchFamily="34" charset="0"/>
              <a:ea typeface="BatangChe" panose="02030609000101010101" pitchFamily="49" charset="-127"/>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1"/>
            <a:ext cx="8763000" cy="4038599"/>
          </a:xfrm>
          <a:prstGeom prst="rect">
            <a:avLst/>
          </a:prstGeom>
          <a:noFill/>
        </p:spPr>
      </p:pic>
      <p:sp>
        <p:nvSpPr>
          <p:cNvPr id="4" name="Rounded Rectangle 3"/>
          <p:cNvSpPr>
            <a:spLocks/>
          </p:cNvSpPr>
          <p:nvPr/>
        </p:nvSpPr>
        <p:spPr bwMode="auto">
          <a:xfrm>
            <a:off x="5618468" y="4805844"/>
            <a:ext cx="1795070" cy="523548"/>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spAutoFit/>
          </a:bodyPr>
          <a:lstStyle/>
          <a:p>
            <a:pPr algn="ctr" fontAlgn="base">
              <a:spcBef>
                <a:spcPct val="50000"/>
              </a:spcBef>
              <a:spcAft>
                <a:spcPct val="0"/>
              </a:spcAft>
            </a:pPr>
            <a:r>
              <a:rPr lang="en-US" sz="1050" dirty="0">
                <a:solidFill>
                  <a:srgbClr val="4D4D4D"/>
                </a:solidFill>
                <a:latin typeface="Centaur" panose="02030504050205020304" pitchFamily="18" charset="0"/>
              </a:rPr>
              <a:t>Materials Development</a:t>
            </a:r>
          </a:p>
          <a:p>
            <a:pPr algn="ctr" fontAlgn="base">
              <a:spcBef>
                <a:spcPct val="50000"/>
              </a:spcBef>
              <a:spcAft>
                <a:spcPct val="0"/>
              </a:spcAft>
            </a:pPr>
            <a:r>
              <a:rPr lang="en-US" sz="1050" dirty="0">
                <a:solidFill>
                  <a:srgbClr val="4D4D4D"/>
                </a:solidFill>
                <a:latin typeface="Centaur" panose="02030504050205020304" pitchFamily="18" charset="0"/>
              </a:rPr>
              <a:t>(Materials)</a:t>
            </a:r>
          </a:p>
        </p:txBody>
      </p:sp>
      <p:sp>
        <p:nvSpPr>
          <p:cNvPr id="5" name="Rounded Rectangle 4"/>
          <p:cNvSpPr>
            <a:spLocks/>
          </p:cNvSpPr>
          <p:nvPr/>
        </p:nvSpPr>
        <p:spPr bwMode="auto">
          <a:xfrm>
            <a:off x="3771405" y="4806455"/>
            <a:ext cx="1845548" cy="544830"/>
          </a:xfrm>
          <a:prstGeom prst="roundRect">
            <a:avLst/>
          </a:prstGeom>
          <a:solidFill>
            <a:srgbClr val="FF9900"/>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spAutoFit/>
          </a:bodyPr>
          <a:lstStyle/>
          <a:p>
            <a:pPr algn="ctr" fontAlgn="base">
              <a:spcBef>
                <a:spcPct val="50000"/>
              </a:spcBef>
              <a:spcAft>
                <a:spcPct val="0"/>
              </a:spcAft>
            </a:pPr>
            <a:r>
              <a:rPr lang="en-US" sz="1100" dirty="0">
                <a:solidFill>
                  <a:srgbClr val="50565C">
                    <a:lumMod val="50000"/>
                  </a:srgbClr>
                </a:solidFill>
                <a:latin typeface="Centaur" panose="02030504050205020304" pitchFamily="18" charset="0"/>
              </a:rPr>
              <a:t>Manufacturing Processes</a:t>
            </a:r>
          </a:p>
          <a:p>
            <a:pPr algn="ctr" fontAlgn="base">
              <a:spcBef>
                <a:spcPct val="50000"/>
              </a:spcBef>
              <a:spcAft>
                <a:spcPct val="0"/>
              </a:spcAft>
            </a:pPr>
            <a:r>
              <a:rPr lang="en-US" sz="1100" dirty="0">
                <a:solidFill>
                  <a:srgbClr val="50565C">
                    <a:lumMod val="50000"/>
                  </a:srgbClr>
                </a:solidFill>
                <a:latin typeface="Centaur" panose="02030504050205020304" pitchFamily="18" charset="0"/>
              </a:rPr>
              <a:t>(Processes)</a:t>
            </a:r>
          </a:p>
        </p:txBody>
      </p:sp>
      <p:sp>
        <p:nvSpPr>
          <p:cNvPr id="6" name="Rounded Rectangle 5"/>
          <p:cNvSpPr>
            <a:spLocks/>
          </p:cNvSpPr>
          <p:nvPr/>
        </p:nvSpPr>
        <p:spPr bwMode="auto">
          <a:xfrm>
            <a:off x="1828800" y="4806456"/>
            <a:ext cx="1941847" cy="544830"/>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spAutoFit/>
          </a:bodyPr>
          <a:lstStyle/>
          <a:p>
            <a:pPr algn="ctr" fontAlgn="base">
              <a:spcBef>
                <a:spcPct val="50000"/>
              </a:spcBef>
              <a:spcAft>
                <a:spcPct val="0"/>
              </a:spcAft>
            </a:pPr>
            <a:r>
              <a:rPr lang="en-US" sz="1100" dirty="0">
                <a:solidFill>
                  <a:srgbClr val="4D4D4D"/>
                </a:solidFill>
                <a:latin typeface="Centaur" panose="02030504050205020304" pitchFamily="18" charset="0"/>
              </a:rPr>
              <a:t>Energy &amp; </a:t>
            </a:r>
            <a:r>
              <a:rPr lang="en-US" sz="1100" dirty="0" smtClean="0">
                <a:solidFill>
                  <a:srgbClr val="4D4D4D"/>
                </a:solidFill>
                <a:latin typeface="Centaur" panose="02030504050205020304" pitchFamily="18" charset="0"/>
              </a:rPr>
              <a:t>Resource Management</a:t>
            </a:r>
            <a:endParaRPr lang="en-US" sz="1100" dirty="0">
              <a:solidFill>
                <a:srgbClr val="4D4D4D"/>
              </a:solidFill>
              <a:latin typeface="Centaur" panose="02030504050205020304" pitchFamily="18" charset="0"/>
            </a:endParaRPr>
          </a:p>
          <a:p>
            <a:pPr algn="ctr" fontAlgn="base">
              <a:spcBef>
                <a:spcPct val="50000"/>
              </a:spcBef>
              <a:spcAft>
                <a:spcPct val="0"/>
              </a:spcAft>
            </a:pPr>
            <a:r>
              <a:rPr lang="en-US" sz="1100" dirty="0">
                <a:solidFill>
                  <a:srgbClr val="4D4D4D"/>
                </a:solidFill>
                <a:latin typeface="Centaur" panose="02030504050205020304" pitchFamily="18" charset="0"/>
              </a:rPr>
              <a:t>(Information)</a:t>
            </a:r>
          </a:p>
        </p:txBody>
      </p:sp>
    </p:spTree>
    <p:extLst>
      <p:ext uri="{BB962C8B-B14F-4D97-AF65-F5344CB8AC3E}">
        <p14:creationId xmlns:p14="http://schemas.microsoft.com/office/powerpoint/2010/main" val="1821318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81" y="191869"/>
            <a:ext cx="8839200" cy="707886"/>
          </a:xfrm>
          <a:prstGeom prst="rect">
            <a:avLst/>
          </a:prstGeom>
          <a:noFill/>
        </p:spPr>
        <p:txBody>
          <a:bodyPr wrap="square" rtlCol="0">
            <a:spAutoFit/>
          </a:bodyPr>
          <a:lstStyle/>
          <a:p>
            <a:r>
              <a:rPr lang="en-US" sz="4000" b="1" dirty="0" smtClean="0">
                <a:latin typeface="+mn-lt"/>
              </a:rPr>
              <a:t>       TIR Program Introduction</a:t>
            </a:r>
            <a:endParaRPr lang="en-US" sz="4000" b="1" dirty="0">
              <a:latin typeface="+mn-lt"/>
            </a:endParaRPr>
          </a:p>
        </p:txBody>
      </p:sp>
      <p:cxnSp>
        <p:nvCxnSpPr>
          <p:cNvPr id="8" name="Straight Connector 7"/>
          <p:cNvCxnSpPr/>
          <p:nvPr/>
        </p:nvCxnSpPr>
        <p:spPr>
          <a:xfrm>
            <a:off x="-1" y="856391"/>
            <a:ext cx="9144001" cy="0"/>
          </a:xfrm>
          <a:prstGeom prst="line">
            <a:avLst/>
          </a:prstGeom>
          <a:ln w="57150">
            <a:solidFill>
              <a:schemeClr val="accent6">
                <a:lumMod val="50000"/>
              </a:schemeClr>
            </a:solidFill>
          </a:ln>
        </p:spPr>
        <p:style>
          <a:lnRef idx="3">
            <a:schemeClr val="accent1"/>
          </a:lnRef>
          <a:fillRef idx="0">
            <a:schemeClr val="accent1"/>
          </a:fillRef>
          <a:effectRef idx="2">
            <a:schemeClr val="accent1"/>
          </a:effectRef>
          <a:fontRef idx="minor">
            <a:schemeClr val="tx1"/>
          </a:fontRef>
        </p:style>
      </p:cxnSp>
      <p:pic>
        <p:nvPicPr>
          <p:cNvPr id="9" name="Picture 8"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1562"/>
            <a:ext cx="793813" cy="696638"/>
          </a:xfrm>
          <a:prstGeom prst="rect">
            <a:avLst/>
          </a:prstGeom>
        </p:spPr>
      </p:pic>
      <p:sp>
        <p:nvSpPr>
          <p:cNvPr id="10" name="Title 1"/>
          <p:cNvSpPr txBox="1">
            <a:spLocks/>
          </p:cNvSpPr>
          <p:nvPr/>
        </p:nvSpPr>
        <p:spPr>
          <a:xfrm>
            <a:off x="-27510" y="954544"/>
            <a:ext cx="9144000" cy="497477"/>
          </a:xfrm>
          <a:prstGeom prst="rect">
            <a:avLst/>
          </a:prstGeom>
        </p:spPr>
        <p:txBody>
          <a:bodyPr vert="horz" lIns="91440" tIns="45720" rIns="91440" bIns="45720" rtlCol="0" anchor="b">
            <a:normAutofit fontScale="9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pPr>
            <a:r>
              <a:rPr lang="en-US" sz="4000" u="sng" dirty="0" smtClean="0"/>
              <a:t>TIR Opportunity Statement:</a:t>
            </a:r>
            <a:endParaRPr lang="en-US" sz="4000" u="sng" dirty="0"/>
          </a:p>
        </p:txBody>
      </p:sp>
      <p:sp>
        <p:nvSpPr>
          <p:cNvPr id="11" name="Subtitle 2"/>
          <p:cNvSpPr txBox="1">
            <a:spLocks/>
          </p:cNvSpPr>
          <p:nvPr/>
        </p:nvSpPr>
        <p:spPr>
          <a:xfrm>
            <a:off x="76200" y="1452021"/>
            <a:ext cx="9144000" cy="251460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fontAlgn="auto">
              <a:spcAft>
                <a:spcPts val="0"/>
              </a:spcAft>
            </a:pPr>
            <a:r>
              <a:rPr lang="en-US" sz="2400" dirty="0" smtClean="0"/>
              <a:t>Many potential industry partners lack in-depth understanding of Lab expertise and resources, or how to work with the National Labs. </a:t>
            </a:r>
          </a:p>
          <a:p>
            <a:pPr algn="l" fontAlgn="auto">
              <a:spcAft>
                <a:spcPts val="0"/>
              </a:spcAft>
            </a:pPr>
            <a:endParaRPr lang="en-US" sz="1050" dirty="0" smtClean="0"/>
          </a:p>
          <a:p>
            <a:pPr algn="l" fontAlgn="auto">
              <a:spcAft>
                <a:spcPts val="0"/>
              </a:spcAft>
            </a:pPr>
            <a:r>
              <a:rPr lang="en-US" sz="2400" dirty="0" smtClean="0"/>
              <a:t>Meanwhile, lab researches often do not know the most pressing industry problems. When industry and labs engage, it tends to be on a project-by-project basis, and lacks long-term strategic value for both sides. </a:t>
            </a:r>
          </a:p>
          <a:p>
            <a:pPr algn="l" fontAlgn="auto">
              <a:spcAft>
                <a:spcPts val="0"/>
              </a:spcAft>
            </a:pPr>
            <a:endParaRPr lang="en-US" sz="1050" dirty="0" smtClean="0"/>
          </a:p>
          <a:p>
            <a:pPr algn="l" fontAlgn="auto">
              <a:spcAft>
                <a:spcPts val="0"/>
              </a:spcAft>
            </a:pPr>
            <a:r>
              <a:rPr lang="en-US" sz="2400" dirty="0" smtClean="0"/>
              <a:t>Lastly, most lab-industry relationships, when they exist, are one-off relationships with a particular lab. </a:t>
            </a:r>
            <a:endParaRPr lang="en-US" sz="2400" dirty="0"/>
          </a:p>
        </p:txBody>
      </p:sp>
      <p:sp>
        <p:nvSpPr>
          <p:cNvPr id="12" name="TextBox 11"/>
          <p:cNvSpPr txBox="1"/>
          <p:nvPr/>
        </p:nvSpPr>
        <p:spPr>
          <a:xfrm>
            <a:off x="10504" y="5105400"/>
            <a:ext cx="9122989" cy="1547855"/>
          </a:xfrm>
          <a:prstGeom prst="rect">
            <a:avLst/>
          </a:prstGeom>
          <a:solidFill>
            <a:schemeClr val="accent2">
              <a:lumMod val="40000"/>
              <a:lumOff val="60000"/>
            </a:schemeClr>
          </a:solidFill>
          <a:ln w="28575">
            <a:solidFill>
              <a:schemeClr val="accent2">
                <a:lumMod val="50000"/>
              </a:schemeClr>
            </a:solidFill>
          </a:ln>
        </p:spPr>
        <p:txBody>
          <a:bodyPr vert="horz" wrap="square" lIns="91440" tIns="45720" rIns="91440" bIns="45720" rtlCol="0">
            <a:noAutofit/>
          </a:bodyPr>
          <a:lstStyle/>
          <a:p>
            <a:pPr algn="ctr"/>
            <a:r>
              <a:rPr lang="en-US" sz="3200" b="1" i="1" dirty="0" smtClean="0">
                <a:solidFill>
                  <a:srgbClr val="50565C">
                    <a:lumMod val="50000"/>
                  </a:srgbClr>
                </a:solidFill>
                <a:latin typeface="+mn-lt"/>
              </a:rPr>
              <a:t>TIR Vision: </a:t>
            </a:r>
            <a:r>
              <a:rPr lang="en-US" sz="2800" dirty="0">
                <a:solidFill>
                  <a:srgbClr val="000000"/>
                </a:solidFill>
                <a:latin typeface="+mn-lt"/>
              </a:rPr>
              <a:t>Catalyze strong Lab-Industry relationships that result in significant growth in high-impact </a:t>
            </a:r>
            <a:r>
              <a:rPr lang="en-US" sz="2800" dirty="0" smtClean="0">
                <a:solidFill>
                  <a:srgbClr val="000000"/>
                </a:solidFill>
                <a:latin typeface="+mn-lt"/>
              </a:rPr>
              <a:t>collaborative </a:t>
            </a:r>
            <a:r>
              <a:rPr lang="en-US" sz="2800" dirty="0">
                <a:solidFill>
                  <a:srgbClr val="000000"/>
                </a:solidFill>
                <a:latin typeface="+mn-lt"/>
              </a:rPr>
              <a:t>research and </a:t>
            </a:r>
            <a:r>
              <a:rPr lang="en-US" sz="2800" dirty="0" smtClean="0">
                <a:solidFill>
                  <a:srgbClr val="000000"/>
                </a:solidFill>
                <a:latin typeface="+mn-lt"/>
              </a:rPr>
              <a:t>development</a:t>
            </a:r>
            <a:endParaRPr lang="en-US" sz="2800" dirty="0">
              <a:solidFill>
                <a:srgbClr val="000000"/>
              </a:solidFill>
              <a:latin typeface="+mn-lt"/>
            </a:endParaRPr>
          </a:p>
        </p:txBody>
      </p:sp>
    </p:spTree>
    <p:extLst>
      <p:ext uri="{BB962C8B-B14F-4D97-AF65-F5344CB8AC3E}">
        <p14:creationId xmlns:p14="http://schemas.microsoft.com/office/powerpoint/2010/main" val="132411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26581"/>
            <a:ext cx="9100583" cy="811619"/>
          </a:xfrm>
        </p:spPr>
        <p:txBody>
          <a:bodyPr>
            <a:normAutofit fontScale="90000"/>
          </a:bodyPr>
          <a:lstStyle/>
          <a:p>
            <a:r>
              <a:rPr lang="en-US" sz="3600" b="1" dirty="0" smtClean="0">
                <a:latin typeface="+mn-lt"/>
              </a:rPr>
              <a:t>       History: Los Alamos’s Industrial Fellows Program</a:t>
            </a:r>
            <a:endParaRPr lang="en-US" sz="3600" b="1" dirty="0">
              <a:latin typeface="+mn-lt"/>
            </a:endParaRPr>
          </a:p>
        </p:txBody>
      </p:sp>
      <p:pic>
        <p:nvPicPr>
          <p:cNvPr id="1030" name="Picture 6" descr="This simulation of a droplet of liquid falling into a pool of liquid was modeled using Los Alamos National Laboratory's Computational Fluid Dynamics Library (CFDLib), which was also used by Procter and Gamble to simulate a manufacturing process. The computer code is now available to help American industries become more competitive. | Courtesy of Los Alamos National Labora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 y="1223704"/>
            <a:ext cx="5273807" cy="3831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1599" y="5132466"/>
            <a:ext cx="9143999" cy="1569660"/>
          </a:xfrm>
          <a:prstGeom prst="rect">
            <a:avLst/>
          </a:prstGeom>
          <a:noFill/>
        </p:spPr>
        <p:txBody>
          <a:bodyPr wrap="square" rtlCol="0">
            <a:spAutoFit/>
          </a:bodyPr>
          <a:lstStyle/>
          <a:p>
            <a:r>
              <a:rPr lang="en-US" sz="1600" dirty="0"/>
              <a:t>This simulation of a droplet of liquid falling into a pool of liquid was modeled using Los Alamos National Laboratory's Computational Fluid Dynamics Library (</a:t>
            </a:r>
            <a:r>
              <a:rPr lang="en-US" sz="1600" dirty="0" err="1"/>
              <a:t>CFDLib</a:t>
            </a:r>
            <a:r>
              <a:rPr lang="en-US" sz="1600" dirty="0"/>
              <a:t>), </a:t>
            </a:r>
            <a:r>
              <a:rPr lang="en-US" sz="1600" dirty="0" smtClean="0"/>
              <a:t>and utilized by </a:t>
            </a:r>
            <a:r>
              <a:rPr lang="en-US" sz="1600" dirty="0"/>
              <a:t>Procter and Gamble to simulate a manufacturing </a:t>
            </a:r>
            <a:r>
              <a:rPr lang="en-US" sz="1600" dirty="0" smtClean="0"/>
              <a:t>process.</a:t>
            </a:r>
          </a:p>
          <a:p>
            <a:endParaRPr lang="en-US" sz="1600" b="1" u="sng" dirty="0">
              <a:solidFill>
                <a:srgbClr val="FF0000"/>
              </a:solidFill>
            </a:endParaRPr>
          </a:p>
          <a:p>
            <a:endParaRPr lang="en-US" sz="1600" u="sng" dirty="0" smtClean="0">
              <a:solidFill>
                <a:schemeClr val="accent1"/>
              </a:solidFill>
            </a:endParaRPr>
          </a:p>
          <a:p>
            <a:r>
              <a:rPr lang="en-US" sz="1600" u="sng" dirty="0">
                <a:solidFill>
                  <a:schemeClr val="accent1"/>
                </a:solidFill>
              </a:rPr>
              <a:t>https://energy.gov/articles/improved-manufacturing-processes-save-company-one-billion-dollars</a:t>
            </a:r>
          </a:p>
        </p:txBody>
      </p:sp>
      <p:sp>
        <p:nvSpPr>
          <p:cNvPr id="5" name="TextBox 4"/>
          <p:cNvSpPr txBox="1"/>
          <p:nvPr/>
        </p:nvSpPr>
        <p:spPr>
          <a:xfrm>
            <a:off x="5519803" y="1223704"/>
            <a:ext cx="3611497" cy="3908762"/>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 Billion </a:t>
            </a:r>
            <a:r>
              <a:rPr lang="en-US" sz="2800" dirty="0" smtClean="0"/>
              <a:t>Saved in MFG Costs</a:t>
            </a:r>
          </a:p>
          <a:p>
            <a:endParaRPr lang="en-US" sz="2800" dirty="0"/>
          </a:p>
          <a:p>
            <a:r>
              <a:rPr lang="en-US" sz="3600" b="1" dirty="0" smtClean="0">
                <a:effectLst>
                  <a:outerShdw blurRad="38100" dist="38100" dir="2700000" algn="tl">
                    <a:srgbClr val="000000">
                      <a:alpha val="43137"/>
                    </a:srgbClr>
                  </a:outerShdw>
                </a:effectLst>
              </a:rPr>
              <a:t>44% increase </a:t>
            </a:r>
            <a:r>
              <a:rPr lang="en-US" sz="2800" dirty="0" smtClean="0"/>
              <a:t>in plant productivity</a:t>
            </a:r>
          </a:p>
          <a:p>
            <a:endParaRPr lang="en-US" sz="2800" dirty="0"/>
          </a:p>
          <a:p>
            <a:r>
              <a:rPr lang="en-US" sz="3600" b="1" dirty="0" smtClean="0">
                <a:effectLst>
                  <a:outerShdw blurRad="38100" dist="38100" dir="2700000" algn="tl">
                    <a:srgbClr val="000000">
                      <a:alpha val="43137"/>
                    </a:srgbClr>
                  </a:outerShdw>
                </a:effectLst>
              </a:rPr>
              <a:t>30% increase </a:t>
            </a:r>
            <a:r>
              <a:rPr lang="en-US" sz="2800" dirty="0" smtClean="0"/>
              <a:t>in equipment reliability</a:t>
            </a:r>
            <a:endParaRPr lang="en-US" sz="2800" dirty="0"/>
          </a:p>
        </p:txBody>
      </p:sp>
      <p:cxnSp>
        <p:nvCxnSpPr>
          <p:cNvPr id="8" name="Straight Connector 7"/>
          <p:cNvCxnSpPr/>
          <p:nvPr/>
        </p:nvCxnSpPr>
        <p:spPr>
          <a:xfrm>
            <a:off x="-1" y="914400"/>
            <a:ext cx="9144001" cy="0"/>
          </a:xfrm>
          <a:prstGeom prst="line">
            <a:avLst/>
          </a:prstGeom>
          <a:ln w="57150">
            <a:solidFill>
              <a:schemeClr val="accent6">
                <a:lumMod val="50000"/>
              </a:schemeClr>
            </a:solidFill>
          </a:ln>
        </p:spPr>
        <p:style>
          <a:lnRef idx="3">
            <a:schemeClr val="accent1"/>
          </a:lnRef>
          <a:fillRef idx="0">
            <a:schemeClr val="accent1"/>
          </a:fillRef>
          <a:effectRef idx="2">
            <a:schemeClr val="accent1"/>
          </a:effectRef>
          <a:fontRef idx="minor">
            <a:schemeClr val="tx1"/>
          </a:fontRef>
        </p:style>
      </p:cxnSp>
      <p:pic>
        <p:nvPicPr>
          <p:cNvPr id="9" name="Picture 8" descr="partn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99" y="100304"/>
            <a:ext cx="793813" cy="696638"/>
          </a:xfrm>
          <a:prstGeom prst="rect">
            <a:avLst/>
          </a:prstGeom>
        </p:spPr>
      </p:pic>
    </p:spTree>
    <p:extLst>
      <p:ext uri="{BB962C8B-B14F-4D97-AF65-F5344CB8AC3E}">
        <p14:creationId xmlns:p14="http://schemas.microsoft.com/office/powerpoint/2010/main" val="2569591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80" y="-20358"/>
            <a:ext cx="8703520" cy="914400"/>
          </a:xfrm>
        </p:spPr>
        <p:txBody>
          <a:bodyPr>
            <a:normAutofit/>
          </a:bodyPr>
          <a:lstStyle/>
          <a:p>
            <a:r>
              <a:rPr lang="en-US" sz="3600" b="1" dirty="0">
                <a:latin typeface="+mn-lt"/>
              </a:rPr>
              <a:t>Technologist in Residence </a:t>
            </a:r>
            <a:r>
              <a:rPr lang="en-US" sz="3600" b="1" dirty="0" smtClean="0">
                <a:latin typeface="+mn-lt"/>
              </a:rPr>
              <a:t>Summary: Model</a:t>
            </a:r>
            <a:endParaRPr lang="en-US" sz="3600" b="1" dirty="0">
              <a:latin typeface="+mn-lt"/>
            </a:endParaRPr>
          </a:p>
        </p:txBody>
      </p:sp>
      <p:sp>
        <p:nvSpPr>
          <p:cNvPr id="6" name="Rectangle 5"/>
          <p:cNvSpPr/>
          <p:nvPr/>
        </p:nvSpPr>
        <p:spPr>
          <a:xfrm>
            <a:off x="85714" y="854358"/>
            <a:ext cx="4432816" cy="304849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85715" y="849282"/>
            <a:ext cx="4432814" cy="908886"/>
          </a:xfrm>
          <a:prstGeom prst="rect">
            <a:avLst/>
          </a:prstGeom>
          <a:solidFill>
            <a:schemeClr val="accent1">
              <a:lumMod val="20000"/>
              <a:lumOff val="8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r>
              <a:rPr lang="en-US" dirty="0" smtClean="0">
                <a:solidFill>
                  <a:srgbClr val="000000"/>
                </a:solidFill>
              </a:rPr>
              <a:t>Senior Technologists are identified within a National Lab and a manufacturing company.</a:t>
            </a:r>
          </a:p>
          <a:p>
            <a:r>
              <a:rPr lang="en-US" dirty="0" smtClean="0">
                <a:solidFill>
                  <a:srgbClr val="000000"/>
                </a:solidFill>
              </a:rPr>
              <a:t>The Technologists work together…</a:t>
            </a:r>
            <a:endParaRPr lang="en-US" dirty="0">
              <a:solidFill>
                <a:srgbClr val="000000"/>
              </a:solidFill>
            </a:endParaRPr>
          </a:p>
        </p:txBody>
      </p:sp>
      <p:sp>
        <p:nvSpPr>
          <p:cNvPr id="8" name="Rectangle 7"/>
          <p:cNvSpPr/>
          <p:nvPr/>
        </p:nvSpPr>
        <p:spPr>
          <a:xfrm>
            <a:off x="4629178" y="843276"/>
            <a:ext cx="4432816" cy="3048492"/>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4629179" y="838200"/>
            <a:ext cx="4432814" cy="919968"/>
          </a:xfrm>
          <a:prstGeom prst="rect">
            <a:avLst/>
          </a:prstGeom>
          <a:solidFill>
            <a:schemeClr val="accent1">
              <a:lumMod val="20000"/>
              <a:lumOff val="8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nSpc>
                <a:spcPct val="85000"/>
              </a:lnSpc>
            </a:pPr>
            <a:r>
              <a:rPr lang="en-US" dirty="0" smtClean="0">
                <a:solidFill>
                  <a:srgbClr val="000000"/>
                </a:solidFill>
              </a:rPr>
              <a:t>…to identify new areas of collaborative research for industry and Lab, and create an agreement and specific scopes of work</a:t>
            </a:r>
            <a:endParaRPr lang="en-US" dirty="0">
              <a:solidFill>
                <a:srgbClr val="000000"/>
              </a:solidFill>
            </a:endParaRPr>
          </a:p>
        </p:txBody>
      </p:sp>
      <p:grpSp>
        <p:nvGrpSpPr>
          <p:cNvPr id="10" name="Group 9"/>
          <p:cNvGrpSpPr/>
          <p:nvPr/>
        </p:nvGrpSpPr>
        <p:grpSpPr>
          <a:xfrm>
            <a:off x="5203625" y="1942877"/>
            <a:ext cx="3401169" cy="1872691"/>
            <a:chOff x="4336079" y="3948953"/>
            <a:chExt cx="4608527" cy="2414485"/>
          </a:xfrm>
        </p:grpSpPr>
        <p:grpSp>
          <p:nvGrpSpPr>
            <p:cNvPr id="11" name="Group 10"/>
            <p:cNvGrpSpPr/>
            <p:nvPr/>
          </p:nvGrpSpPr>
          <p:grpSpPr>
            <a:xfrm>
              <a:off x="4336079" y="3948953"/>
              <a:ext cx="4608527" cy="2414485"/>
              <a:chOff x="1706150" y="1970360"/>
              <a:chExt cx="4608527" cy="2414485"/>
            </a:xfrm>
          </p:grpSpPr>
          <p:sp>
            <p:nvSpPr>
              <p:cNvPr id="14" name="Oval 13"/>
              <p:cNvSpPr/>
              <p:nvPr/>
            </p:nvSpPr>
            <p:spPr>
              <a:xfrm>
                <a:off x="1706150" y="1970360"/>
                <a:ext cx="2629929" cy="2414485"/>
              </a:xfrm>
              <a:prstGeom prst="ellipse">
                <a:avLst/>
              </a:prstGeom>
              <a:gradFill flip="none" rotWithShape="1">
                <a:gsLst>
                  <a:gs pos="0">
                    <a:schemeClr val="accent1"/>
                  </a:gs>
                  <a:gs pos="48000">
                    <a:schemeClr val="bg1"/>
                  </a:gs>
                  <a:gs pos="100000">
                    <a:schemeClr val="bg1"/>
                  </a:gs>
                </a:gsLst>
                <a:path path="circle">
                  <a:fillToRect l="50000" t="50000" r="50000" b="50000"/>
                </a:path>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Shape 14"/>
              <p:cNvSpPr/>
              <p:nvPr/>
            </p:nvSpPr>
            <p:spPr>
              <a:xfrm>
                <a:off x="3684748" y="1970360"/>
                <a:ext cx="2629929" cy="2414485"/>
              </a:xfrm>
              <a:prstGeom prst="gear9">
                <a:avLst/>
              </a:prstGeom>
              <a:gradFill flip="none" rotWithShape="1">
                <a:gsLst>
                  <a:gs pos="0">
                    <a:srgbClr val="FFFF00"/>
                  </a:gs>
                  <a:gs pos="48000">
                    <a:schemeClr val="bg1"/>
                  </a:gs>
                  <a:gs pos="100000">
                    <a:srgbClr val="FFFFFF">
                      <a:alpha val="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sp>
          <p:sp>
            <p:nvSpPr>
              <p:cNvPr id="16" name="Oval 15"/>
              <p:cNvSpPr/>
              <p:nvPr/>
            </p:nvSpPr>
            <p:spPr>
              <a:xfrm>
                <a:off x="1706150" y="1970360"/>
                <a:ext cx="2629929" cy="241448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p:cNvSpPr/>
              <p:nvPr/>
            </p:nvSpPr>
            <p:spPr>
              <a:xfrm>
                <a:off x="2903356" y="3064423"/>
                <a:ext cx="235516" cy="226358"/>
              </a:xfrm>
              <a:prstGeom prst="ellipse">
                <a:avLst/>
              </a:prstGeom>
              <a:solidFill>
                <a:srgbClr val="FFFF00"/>
              </a:solidFill>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p:cNvSpPr/>
              <p:nvPr/>
            </p:nvSpPr>
            <p:spPr>
              <a:xfrm rot="2908559">
                <a:off x="2757030" y="1921517"/>
                <a:ext cx="528169" cy="251217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p:cNvSpPr/>
              <p:nvPr/>
            </p:nvSpPr>
            <p:spPr>
              <a:xfrm rot="8046572">
                <a:off x="2757030" y="1921517"/>
                <a:ext cx="528169" cy="251217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Oval 19"/>
              <p:cNvSpPr/>
              <p:nvPr/>
            </p:nvSpPr>
            <p:spPr>
              <a:xfrm>
                <a:off x="2746346" y="1970360"/>
                <a:ext cx="549537" cy="241448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p:cNvSpPr/>
              <p:nvPr/>
            </p:nvSpPr>
            <p:spPr>
              <a:xfrm>
                <a:off x="3060367" y="2147186"/>
                <a:ext cx="235516" cy="226358"/>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p:cNvSpPr/>
              <p:nvPr/>
            </p:nvSpPr>
            <p:spPr>
              <a:xfrm>
                <a:off x="2162259" y="3459557"/>
                <a:ext cx="235516" cy="226358"/>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p:cNvSpPr/>
              <p:nvPr/>
            </p:nvSpPr>
            <p:spPr>
              <a:xfrm>
                <a:off x="3478699" y="3848447"/>
                <a:ext cx="235516" cy="226358"/>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4881954" y="3065064"/>
                <a:ext cx="235516" cy="226358"/>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cxnSp>
          <p:nvCxnSpPr>
            <p:cNvPr id="12" name="Straight Connector 11"/>
            <p:cNvCxnSpPr>
              <a:endCxn id="24" idx="2"/>
            </p:cNvCxnSpPr>
            <p:nvPr/>
          </p:nvCxnSpPr>
          <p:spPr>
            <a:xfrm>
              <a:off x="6640342" y="5156195"/>
              <a:ext cx="871541" cy="64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90615" y="5151812"/>
              <a:ext cx="871541" cy="641"/>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98994" y="1947221"/>
            <a:ext cx="3988222" cy="1864002"/>
            <a:chOff x="2286000" y="1295400"/>
            <a:chExt cx="4343400" cy="2011301"/>
          </a:xfrm>
        </p:grpSpPr>
        <p:sp>
          <p:nvSpPr>
            <p:cNvPr id="26" name="Oval 25"/>
            <p:cNvSpPr/>
            <p:nvPr/>
          </p:nvSpPr>
          <p:spPr>
            <a:xfrm>
              <a:off x="2286000" y="1295400"/>
              <a:ext cx="2047961" cy="2011301"/>
            </a:xfrm>
            <a:prstGeom prst="ellipse">
              <a:avLst/>
            </a:prstGeom>
            <a:gradFill flip="none" rotWithShape="1">
              <a:gsLst>
                <a:gs pos="0">
                  <a:schemeClr val="accent1"/>
                </a:gs>
                <a:gs pos="48000">
                  <a:schemeClr val="bg1"/>
                </a:gs>
                <a:gs pos="100000">
                  <a:schemeClr val="bg1"/>
                </a:gs>
              </a:gsLst>
              <a:path path="circle">
                <a:fillToRect l="50000" t="50000" r="50000" b="50000"/>
              </a:path>
              <a:tileRect/>
            </a:gra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Shape 26"/>
            <p:cNvSpPr/>
            <p:nvPr/>
          </p:nvSpPr>
          <p:spPr>
            <a:xfrm>
              <a:off x="4581439" y="1295400"/>
              <a:ext cx="2047961" cy="2011301"/>
            </a:xfrm>
            <a:prstGeom prst="gear9">
              <a:avLst/>
            </a:prstGeom>
            <a:gradFill flip="none" rotWithShape="1">
              <a:gsLst>
                <a:gs pos="0">
                  <a:srgbClr val="FFFF00"/>
                </a:gs>
                <a:gs pos="48000">
                  <a:schemeClr val="bg1"/>
                </a:gs>
                <a:gs pos="100000">
                  <a:srgbClr val="FFFFFF">
                    <a:alpha val="0"/>
                  </a:srgbClr>
                </a:gs>
              </a:gsLst>
              <a:path path="circle">
                <a:fillToRect l="50000" t="50000" r="50000" b="50000"/>
              </a:path>
              <a:tileRect/>
            </a:gradFill>
          </p:spPr>
          <p:style>
            <a:lnRef idx="2">
              <a:schemeClr val="dk1"/>
            </a:lnRef>
            <a:fillRef idx="1">
              <a:schemeClr val="lt1"/>
            </a:fillRef>
            <a:effectRef idx="0">
              <a:schemeClr val="dk1"/>
            </a:effectRef>
            <a:fontRef idx="minor">
              <a:schemeClr val="dk1"/>
            </a:fontRef>
          </p:style>
        </p:sp>
        <p:sp>
          <p:nvSpPr>
            <p:cNvPr id="28" name="Oval 27"/>
            <p:cNvSpPr/>
            <p:nvPr/>
          </p:nvSpPr>
          <p:spPr>
            <a:xfrm>
              <a:off x="2286000" y="1295400"/>
              <a:ext cx="2047961" cy="201130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Oval 28"/>
            <p:cNvSpPr/>
            <p:nvPr/>
          </p:nvSpPr>
          <p:spPr>
            <a:xfrm>
              <a:off x="3218280" y="2206770"/>
              <a:ext cx="183399" cy="188559"/>
            </a:xfrm>
            <a:prstGeom prst="ellipse">
              <a:avLst/>
            </a:prstGeom>
            <a:solidFill>
              <a:srgbClr val="FFFF00"/>
            </a:solidFill>
            <a:ln>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Oval 29"/>
            <p:cNvSpPr/>
            <p:nvPr/>
          </p:nvSpPr>
          <p:spPr>
            <a:xfrm rot="2908559">
              <a:off x="3089994" y="1322920"/>
              <a:ext cx="439972" cy="195626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Oval 30"/>
            <p:cNvSpPr/>
            <p:nvPr/>
          </p:nvSpPr>
          <p:spPr>
            <a:xfrm rot="8046572">
              <a:off x="3089994" y="1322920"/>
              <a:ext cx="439972" cy="195626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Oval 31"/>
            <p:cNvSpPr/>
            <p:nvPr/>
          </p:nvSpPr>
          <p:spPr>
            <a:xfrm>
              <a:off x="3096014" y="1295400"/>
              <a:ext cx="427932" cy="201130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p:cNvSpPr/>
            <p:nvPr/>
          </p:nvSpPr>
          <p:spPr>
            <a:xfrm>
              <a:off x="3340547" y="1442699"/>
              <a:ext cx="183399" cy="188559"/>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Oval 33"/>
            <p:cNvSpPr/>
            <p:nvPr/>
          </p:nvSpPr>
          <p:spPr>
            <a:xfrm>
              <a:off x="2641178" y="2535923"/>
              <a:ext cx="183399" cy="188559"/>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Oval 34"/>
            <p:cNvSpPr/>
            <p:nvPr/>
          </p:nvSpPr>
          <p:spPr>
            <a:xfrm>
              <a:off x="3666307" y="2859874"/>
              <a:ext cx="183399" cy="188559"/>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Oval 35"/>
            <p:cNvSpPr/>
            <p:nvPr/>
          </p:nvSpPr>
          <p:spPr>
            <a:xfrm>
              <a:off x="5513720" y="2207304"/>
              <a:ext cx="183399" cy="188559"/>
            </a:xfrm>
            <a:prstGeom prst="ellipse">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7" name="Straight Connector 36"/>
            <p:cNvCxnSpPr>
              <a:endCxn id="36" idx="2"/>
            </p:cNvCxnSpPr>
            <p:nvPr/>
          </p:nvCxnSpPr>
          <p:spPr>
            <a:xfrm>
              <a:off x="4475327" y="2301584"/>
              <a:ext cx="1038393"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18666" y="2297399"/>
              <a:ext cx="1124720" cy="4185"/>
            </a:xfrm>
            <a:prstGeom prst="line">
              <a:avLst/>
            </a:prstGeom>
            <a:ln>
              <a:solidFill>
                <a:srgbClr val="FFFF00"/>
              </a:solidFill>
              <a:prstDash val="lgDash"/>
            </a:ln>
          </p:spPr>
          <p:style>
            <a:lnRef idx="1">
              <a:schemeClr val="accent1"/>
            </a:lnRef>
            <a:fillRef idx="0">
              <a:schemeClr val="accent1"/>
            </a:fillRef>
            <a:effectRef idx="0">
              <a:schemeClr val="accent1"/>
            </a:effectRef>
            <a:fontRef idx="minor">
              <a:schemeClr val="tx1"/>
            </a:fontRef>
          </p:style>
        </p:cxnSp>
      </p:grpSp>
      <p:sp>
        <p:nvSpPr>
          <p:cNvPr id="39" name="5-Point Star 38"/>
          <p:cNvSpPr/>
          <p:nvPr/>
        </p:nvSpPr>
        <p:spPr>
          <a:xfrm>
            <a:off x="858239" y="2505576"/>
            <a:ext cx="762000" cy="680114"/>
          </a:xfrm>
          <a:prstGeom prst="star5">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0" name="5-Point Star 39"/>
          <p:cNvSpPr/>
          <p:nvPr/>
        </p:nvSpPr>
        <p:spPr>
          <a:xfrm>
            <a:off x="2965970" y="2496386"/>
            <a:ext cx="762000" cy="680114"/>
          </a:xfrm>
          <a:prstGeom prst="star5">
            <a:avLst/>
          </a:prstGeom>
          <a:no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5" name="Picture 54"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793813" cy="696638"/>
          </a:xfrm>
          <a:prstGeom prst="rect">
            <a:avLst/>
          </a:prstGeom>
        </p:spPr>
      </p:pic>
      <p:pic>
        <p:nvPicPr>
          <p:cNvPr id="1028" name="Picture 4" descr="Image result for DOE National la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9806" y="4245366"/>
            <a:ext cx="3623651" cy="1731247"/>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800831" y="3409161"/>
            <a:ext cx="7359870" cy="1343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solidFill>
                  <a:srgbClr val="000000"/>
                </a:solidFill>
              </a:rPr>
              <a:t>Broadening beyond ‘one company – one lab’…</a:t>
            </a:r>
          </a:p>
        </p:txBody>
      </p:sp>
      <p:sp>
        <p:nvSpPr>
          <p:cNvPr id="42" name="Rectangle 41"/>
          <p:cNvSpPr/>
          <p:nvPr/>
        </p:nvSpPr>
        <p:spPr>
          <a:xfrm>
            <a:off x="946250" y="5871899"/>
            <a:ext cx="7365856" cy="908886"/>
          </a:xfrm>
          <a:prstGeom prst="rect">
            <a:avLst/>
          </a:prstGeom>
          <a:solidFill>
            <a:schemeClr val="accent1">
              <a:lumMod val="20000"/>
              <a:lumOff val="80000"/>
            </a:schemeClr>
          </a:solidFill>
          <a:ln>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Through the Council of Technologists, program participants will work together to access/resources across the entire Lab enterprise. The Council will also help optimize the process for Lab collaboration.</a:t>
            </a:r>
            <a:endParaRPr lang="en-US" dirty="0"/>
          </a:p>
        </p:txBody>
      </p:sp>
      <p:cxnSp>
        <p:nvCxnSpPr>
          <p:cNvPr id="43" name="Straight Connector 42"/>
          <p:cNvCxnSpPr/>
          <p:nvPr/>
        </p:nvCxnSpPr>
        <p:spPr>
          <a:xfrm>
            <a:off x="5655" y="707476"/>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45121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032" y="4343400"/>
            <a:ext cx="9144000" cy="2514600"/>
          </a:xfrm>
          <a:prstGeom prst="rect">
            <a:avLst/>
          </a:prstGeom>
          <a:solidFill>
            <a:schemeClr val="accent2">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1913959"/>
            <a:ext cx="9144000" cy="2344283"/>
          </a:xfrm>
          <a:prstGeom prst="rect">
            <a:avLst/>
          </a:prstGeom>
          <a:solidFill>
            <a:srgbClr val="1862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1924910"/>
            <a:ext cx="9144000" cy="5047536"/>
          </a:xfrm>
          <a:prstGeom prst="rect">
            <a:avLst/>
          </a:prstGeom>
          <a:noFill/>
        </p:spPr>
        <p:txBody>
          <a:bodyPr wrap="square" rtlCol="0">
            <a:spAutoFit/>
          </a:bodyPr>
          <a:lstStyle/>
          <a:p>
            <a:pPr>
              <a:spcBef>
                <a:spcPct val="20000"/>
              </a:spcBef>
            </a:pPr>
            <a:r>
              <a:rPr lang="en-US" sz="2800" b="1" dirty="0" smtClean="0">
                <a:solidFill>
                  <a:schemeClr val="bg1"/>
                </a:solidFill>
                <a:effectLst>
                  <a:outerShdw blurRad="38100" dist="38100" dir="2700000" algn="tl">
                    <a:srgbClr val="000000">
                      <a:alpha val="43137"/>
                    </a:srgbClr>
                  </a:outerShdw>
                </a:effectLst>
                <a:latin typeface="Calibri" panose="020F0502020204030204" pitchFamily="34" charset="0"/>
              </a:rPr>
              <a:t>Immediate Objectives</a:t>
            </a: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a:t>
            </a:r>
          </a:p>
          <a:p>
            <a:pPr marL="285750" lvl="2" indent="-285750">
              <a:spcBef>
                <a:spcPts val="600"/>
              </a:spcBef>
              <a:spcAft>
                <a:spcPts val="600"/>
              </a:spcAft>
              <a:buFont typeface="Arial" panose="020B0604020202020204" pitchFamily="34" charset="0"/>
              <a:buChar char="•"/>
            </a:pP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rPr>
              <a:t>Identify areas of collaborative R&amp;D</a:t>
            </a:r>
          </a:p>
          <a:p>
            <a:pPr marL="285750" lvl="2" indent="-285750">
              <a:spcBef>
                <a:spcPts val="600"/>
              </a:spcBef>
              <a:spcAft>
                <a:spcPts val="600"/>
              </a:spcAft>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Develop a streamlined method for companies to establish long term relationships with laboratories that result in collaborative research and development</a:t>
            </a:r>
          </a:p>
          <a:p>
            <a:pPr marL="285750" lvl="2" indent="-285750">
              <a:spcBef>
                <a:spcPts val="600"/>
              </a:spcBef>
              <a:spcAft>
                <a:spcPts val="600"/>
              </a:spcAft>
              <a:buFont typeface="Arial" panose="020B0604020202020204" pitchFamily="34" charset="0"/>
              <a:buChar char="•"/>
            </a:pP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rPr>
              <a:t>Long-term</a:t>
            </a: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rPr>
              <a:t>strategic public-private partnerships </a:t>
            </a:r>
          </a:p>
          <a:p>
            <a:pPr marL="285750" lvl="2" indent="-285750">
              <a:spcBef>
                <a:spcPts val="600"/>
              </a:spcBef>
              <a:spcAft>
                <a:spcPts val="600"/>
              </a:spcAft>
              <a:buFont typeface="Arial" panose="020B0604020202020204" pitchFamily="34" charset="0"/>
              <a:buChar char="•"/>
            </a:pPr>
            <a:endParaRPr lang="en-US" sz="100" dirty="0">
              <a:solidFill>
                <a:schemeClr val="bg1"/>
              </a:solidFill>
              <a:effectLst>
                <a:outerShdw blurRad="38100" dist="38100" dir="2700000" algn="tl">
                  <a:srgbClr val="000000">
                    <a:alpha val="43137"/>
                  </a:srgbClr>
                </a:outerShdw>
              </a:effectLst>
              <a:latin typeface="Calibri" panose="020F0502020204030204" pitchFamily="34" charset="0"/>
            </a:endParaRPr>
          </a:p>
          <a:p>
            <a:pPr>
              <a:spcBef>
                <a:spcPts val="600"/>
              </a:spcBef>
              <a:spcAft>
                <a:spcPts val="600"/>
              </a:spcAft>
            </a:pPr>
            <a:r>
              <a:rPr lang="en-US" sz="2800" b="1" dirty="0" smtClean="0">
                <a:solidFill>
                  <a:schemeClr val="bg1"/>
                </a:solidFill>
                <a:effectLst>
                  <a:outerShdw blurRad="38100" dist="38100" dir="2700000" algn="tl">
                    <a:srgbClr val="000000">
                      <a:alpha val="43137"/>
                    </a:srgbClr>
                  </a:outerShdw>
                </a:effectLst>
                <a:latin typeface="Calibri" panose="020F0502020204030204" pitchFamily="34" charset="0"/>
              </a:rPr>
              <a:t>Additional Objectives: </a:t>
            </a:r>
          </a:p>
          <a:p>
            <a:pPr marL="285750" indent="-285750">
              <a:spcBef>
                <a:spcPts val="600"/>
              </a:spcBef>
              <a:spcAft>
                <a:spcPts val="600"/>
              </a:spcAft>
              <a:buFont typeface="Arial" panose="020B0604020202020204" pitchFamily="34" charset="0"/>
              <a:buChar char="•"/>
            </a:pP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rPr>
              <a:t>Enhance </a:t>
            </a: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transparency into the national </a:t>
            </a: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rPr>
              <a:t>lab </a:t>
            </a: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innovation </a:t>
            </a: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rPr>
              <a:t>infrastructure</a:t>
            </a:r>
          </a:p>
          <a:p>
            <a:pPr marL="285750" lvl="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Enhance awareness of high-impact industrially relevant technology challenges within the national laboratory system; and</a:t>
            </a:r>
          </a:p>
          <a:p>
            <a:pPr marL="285750" lvl="0" indent="-28575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latin typeface="Calibri" panose="020F0502020204030204" pitchFamily="34" charset="0"/>
              </a:rPr>
              <a:t>Broaden and strengthen networks of Technologists in national laboratories and in industry to more effectively support industry needs and leverage the national laboratory enterprise</a:t>
            </a:r>
            <a:r>
              <a:rPr lang="en-US" sz="2000" dirty="0" smtClean="0">
                <a:solidFill>
                  <a:schemeClr val="bg1"/>
                </a:solidFill>
                <a:effectLst>
                  <a:outerShdw blurRad="38100" dist="38100" dir="2700000" algn="tl">
                    <a:srgbClr val="000000">
                      <a:alpha val="43137"/>
                    </a:srgbClr>
                  </a:outerShdw>
                </a:effectLst>
                <a:latin typeface="Calibri" panose="020F0502020204030204" pitchFamily="34" charset="0"/>
              </a:rPr>
              <a:t>.</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26" name="Rectangle 25"/>
          <p:cNvSpPr/>
          <p:nvPr/>
        </p:nvSpPr>
        <p:spPr>
          <a:xfrm>
            <a:off x="0" y="716691"/>
            <a:ext cx="9144000" cy="1112110"/>
          </a:xfrm>
          <a:prstGeom prst="rect">
            <a:avLst/>
          </a:prstGeom>
          <a:solidFill>
            <a:schemeClr val="tx1">
              <a:lumMod val="20000"/>
              <a:lumOff val="80000"/>
            </a:schemeClr>
          </a:solidFill>
          <a:ln w="381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634908" y="812800"/>
            <a:ext cx="7288429" cy="1673035"/>
          </a:xfrm>
        </p:spPr>
        <p:txBody>
          <a:bodyPr>
            <a:normAutofit/>
          </a:bodyPr>
          <a:lstStyle/>
          <a:p>
            <a:pPr marL="0" lvl="2" indent="0">
              <a:buNone/>
            </a:pPr>
            <a:r>
              <a:rPr lang="en-US" sz="2000" b="1" dirty="0" smtClean="0"/>
              <a:t>Technologist in Residence (TIR) </a:t>
            </a:r>
            <a:r>
              <a:rPr lang="en-US" sz="2000" dirty="0" smtClean="0"/>
              <a:t>pairs senior technical staff from national laboratories and manufacturing companies to work together towards impactful manufacturing solutions</a:t>
            </a:r>
            <a:r>
              <a:rPr lang="en-US" sz="2000" dirty="0"/>
              <a:t>.</a:t>
            </a:r>
          </a:p>
        </p:txBody>
      </p:sp>
      <p:pic>
        <p:nvPicPr>
          <p:cNvPr id="4" name="Picture 3" descr="partn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788" y="718131"/>
            <a:ext cx="1265598" cy="1110670"/>
          </a:xfrm>
          <a:prstGeom prst="rect">
            <a:avLst/>
          </a:prstGeom>
        </p:spPr>
      </p:pic>
      <p:sp>
        <p:nvSpPr>
          <p:cNvPr id="16" name="Title 1"/>
          <p:cNvSpPr txBox="1">
            <a:spLocks/>
          </p:cNvSpPr>
          <p:nvPr/>
        </p:nvSpPr>
        <p:spPr>
          <a:xfrm>
            <a:off x="0" y="87562"/>
            <a:ext cx="8951912" cy="640080"/>
          </a:xfrm>
          <a:prstGeom prst="rect">
            <a:avLst/>
          </a:prstGeom>
        </p:spPr>
        <p:txBody>
          <a:bodyPr vert="horz" lIns="91440" tIns="45720" rIns="91440" bIns="45720" rtlCol="0" anchor="ctr">
            <a:noAutofit/>
          </a:bodyPr>
          <a:lstStyle>
            <a:lvl1pPr algn="l" defTabSz="457200" rtl="0" eaLnBrk="0" fontAlgn="base" hangingPunct="0">
              <a:lnSpc>
                <a:spcPts val="2800"/>
              </a:lnSpc>
              <a:spcBef>
                <a:spcPct val="0"/>
              </a:spcBef>
              <a:spcAft>
                <a:spcPct val="0"/>
              </a:spcAft>
              <a:defRPr sz="2800" b="1" i="0" kern="1200">
                <a:solidFill>
                  <a:schemeClr val="tx1">
                    <a:lumMod val="50000"/>
                  </a:schemeClr>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r>
              <a:rPr lang="en-US" sz="4000" dirty="0" smtClean="0"/>
              <a:t>Technologist in Residence Program			</a:t>
            </a:r>
            <a:endParaRPr lang="en-US" sz="4000" dirty="0">
              <a:cs typeface="Aharoni" panose="02010803020104030203" pitchFamily="2" charset="-79"/>
            </a:endParaRPr>
          </a:p>
        </p:txBody>
      </p:sp>
      <p:cxnSp>
        <p:nvCxnSpPr>
          <p:cNvPr id="9" name="Straight Connector 8"/>
          <p:cNvCxnSpPr/>
          <p:nvPr/>
        </p:nvCxnSpPr>
        <p:spPr>
          <a:xfrm>
            <a:off x="-1" y="716691"/>
            <a:ext cx="9144001" cy="0"/>
          </a:xfrm>
          <a:prstGeom prst="line">
            <a:avLst/>
          </a:prstGeom>
          <a:ln w="57150">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8254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Industry: </a:t>
            </a:r>
            <a:endParaRPr lang="en-US" dirty="0"/>
          </a:p>
        </p:txBody>
      </p:sp>
      <p:sp>
        <p:nvSpPr>
          <p:cNvPr id="3" name="Text Placeholder 2"/>
          <p:cNvSpPr>
            <a:spLocks noGrp="1"/>
          </p:cNvSpPr>
          <p:nvPr>
            <p:ph type="body" sz="quarter" idx="10"/>
          </p:nvPr>
        </p:nvSpPr>
        <p:spPr>
          <a:xfrm>
            <a:off x="152400" y="1129552"/>
            <a:ext cx="8839200" cy="5257800"/>
          </a:xfrm>
        </p:spPr>
        <p:txBody>
          <a:bodyPr/>
          <a:lstStyle/>
          <a:p>
            <a:pPr marL="0" indent="0">
              <a:buNone/>
            </a:pPr>
            <a:r>
              <a:rPr lang="en-US" sz="1800" dirty="0" smtClean="0"/>
              <a:t>“The Technologist-in-Residence </a:t>
            </a:r>
            <a:r>
              <a:rPr lang="en-US" sz="1800" dirty="0"/>
              <a:t>program has been very useful and fruitful for </a:t>
            </a:r>
            <a:r>
              <a:rPr lang="en-US" sz="1800" dirty="0" smtClean="0"/>
              <a:t>industry. </a:t>
            </a:r>
            <a:r>
              <a:rPr lang="en-US" sz="1800" dirty="0"/>
              <a:t>It made it considerably easier to explore, evaluate and use excellent scientific and technological resources available at National Labs. In less than a year, our </a:t>
            </a:r>
            <a:r>
              <a:rPr lang="en-US" sz="1800" dirty="0" smtClean="0"/>
              <a:t>TIR </a:t>
            </a:r>
            <a:r>
              <a:rPr lang="en-US" sz="1800" dirty="0"/>
              <a:t>partnership has resulted in three separate direction of research that our company plans to pursue in collaboration with several national labs. Both national lab counterparts as well as </a:t>
            </a:r>
            <a:r>
              <a:rPr lang="en-US" sz="1800" dirty="0" smtClean="0"/>
              <a:t>TIR </a:t>
            </a:r>
            <a:r>
              <a:rPr lang="en-US" sz="1800" dirty="0"/>
              <a:t>coordinators were extremely helpful in finding new areas of innovation and in establishing collaborative framework.” </a:t>
            </a:r>
            <a:endParaRPr lang="en-US" sz="1800" dirty="0" smtClean="0"/>
          </a:p>
          <a:p>
            <a:pPr marL="0" indent="0">
              <a:buNone/>
            </a:pPr>
            <a:r>
              <a:rPr lang="en-US" sz="1800" dirty="0"/>
              <a:t>	</a:t>
            </a:r>
            <a:r>
              <a:rPr lang="en-US" sz="1800" dirty="0" smtClean="0"/>
              <a:t>			- Dr. Stan Petrash, Henkel North America</a:t>
            </a:r>
          </a:p>
          <a:p>
            <a:pPr marL="0" indent="0">
              <a:buNone/>
            </a:pPr>
            <a:endParaRPr lang="en-US" sz="1800" dirty="0" smtClean="0"/>
          </a:p>
          <a:p>
            <a:pPr marL="0" indent="0">
              <a:buNone/>
            </a:pPr>
            <a:r>
              <a:rPr lang="en-US" sz="1800" dirty="0" smtClean="0"/>
              <a:t>“The </a:t>
            </a:r>
            <a:r>
              <a:rPr lang="en-US" sz="1800" dirty="0"/>
              <a:t>TIR program has enabled </a:t>
            </a:r>
            <a:r>
              <a:rPr lang="en-US" sz="1800" dirty="0" err="1"/>
              <a:t>Kyma</a:t>
            </a:r>
            <a:r>
              <a:rPr lang="en-US" sz="1800" dirty="0"/>
              <a:t> to access state of the art capabilities and expertise at Argonne that has served to reduce the technical risk and to accelerate our rate of progress on two exciting technology development projects at </a:t>
            </a:r>
            <a:r>
              <a:rPr lang="en-US" sz="1800" dirty="0" err="1" smtClean="0"/>
              <a:t>Kyma</a:t>
            </a:r>
            <a:r>
              <a:rPr lang="en-US" sz="1800" dirty="0" smtClean="0"/>
              <a:t>. The </a:t>
            </a:r>
            <a:r>
              <a:rPr lang="en-US" sz="1800" dirty="0"/>
              <a:t>DOE TIR program provides an opportunity for </a:t>
            </a:r>
            <a:r>
              <a:rPr lang="en-US" sz="1800" dirty="0" err="1"/>
              <a:t>Kyma</a:t>
            </a:r>
            <a:r>
              <a:rPr lang="en-US" sz="1800" dirty="0"/>
              <a:t> to better understand and capitalize on important new collaboration opportunities with leading scientists and to benefit from state-of-the-art capabilities housed within our nation’s DOE Laboratory System. The Argonne team, led by Dr. John Hryn and Dr. Angel Yanguas-Gil, have deep scientific expertise and have been invaluable in helping us solve difficult problems that are inherent to this kind of cutting edge research and development.”</a:t>
            </a:r>
          </a:p>
          <a:p>
            <a:pPr marL="0" indent="0">
              <a:buNone/>
            </a:pPr>
            <a:r>
              <a:rPr lang="en-US" sz="1800" dirty="0" smtClean="0"/>
              <a:t>				- Keith Evans, President and CEO, </a:t>
            </a:r>
            <a:r>
              <a:rPr lang="en-US" sz="1800" dirty="0" err="1" smtClean="0"/>
              <a:t>Kyma</a:t>
            </a:r>
            <a:r>
              <a:rPr lang="en-US" sz="1800" dirty="0" smtClean="0"/>
              <a:t> Technologies</a:t>
            </a:r>
            <a:endParaRPr lang="en-US" sz="18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8805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3B31AE1DECD8542B84E9E48ACDDB9E8" ma:contentTypeVersion="0" ma:contentTypeDescription="Create a new document." ma:contentTypeScope="" ma:versionID="6bbcc8308455d2475bd10f3e00494753">
  <xsd:schema xmlns:xsd="http://www.w3.org/2001/XMLSchema" xmlns:xs="http://www.w3.org/2001/XMLSchema" xmlns:p="http://schemas.microsoft.com/office/2006/metadata/properties" xmlns:ns2="c6d9b406-8ab6-4e35-b189-c607f551e6ff" targetNamespace="http://schemas.microsoft.com/office/2006/metadata/properties" ma:root="true" ma:fieldsID="023da1acd5b8f4418d1778cfbd37672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457b9c9-5657-417b-adb3-f7496e5c0fe9}" ma:internalName="TaxCatchAll" ma:showField="CatchAllData" ma:web="e0d0730f-fbe9-4685-9ee5-ca0fff7ce10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457b9c9-5657-417b-adb3-f7496e5c0fe9}" ma:internalName="TaxCatchAllLabel" ma:readOnly="true" ma:showField="CatchAllDataLabel" ma:web="e0d0730f-fbe9-4685-9ee5-ca0fff7ce1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7bbd8d32-57eb-4c25-a7af-abe0816fa3e8" ContentTypeId="0x0101" PreviousValue="false"/>
</file>

<file path=customXml/itemProps1.xml><?xml version="1.0" encoding="utf-8"?>
<ds:datastoreItem xmlns:ds="http://schemas.openxmlformats.org/officeDocument/2006/customXml" ds:itemID="{2900E28A-1203-4E05-B9D0-9DF1C451CA4B}">
  <ds:schemaRefs>
    <ds:schemaRef ds:uri="http://schemas.microsoft.com/sharepoint/events"/>
  </ds:schemaRefs>
</ds:datastoreItem>
</file>

<file path=customXml/itemProps2.xml><?xml version="1.0" encoding="utf-8"?>
<ds:datastoreItem xmlns:ds="http://schemas.openxmlformats.org/officeDocument/2006/customXml" ds:itemID="{34AA64E3-AB8F-4DFE-8166-62CF73291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9b406-8ab6-4e35-b189-c607f551e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033813-ACFA-4364-96CA-E2BD790B0399}">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purl.org/dc/terms/"/>
    <ds:schemaRef ds:uri="c6d9b406-8ab6-4e35-b189-c607f551e6ff"/>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9FB95247-41E3-48B6-9C82-50B35BFDC53B}">
  <ds:schemaRefs>
    <ds:schemaRef ds:uri="http://schemas.microsoft.com/sharepoint/v3/contenttype/forms"/>
  </ds:schemaRefs>
</ds:datastoreItem>
</file>

<file path=customXml/itemProps5.xml><?xml version="1.0" encoding="utf-8"?>
<ds:datastoreItem xmlns:ds="http://schemas.openxmlformats.org/officeDocument/2006/customXml" ds:itemID="{5B52D5D0-3930-4F26-B4A2-C0F380B1276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15165</TotalTime>
  <Words>2222</Words>
  <Application>Microsoft Office PowerPoint</Application>
  <PresentationFormat>On-screen Show (4:3)</PresentationFormat>
  <Paragraphs>388</Paragraphs>
  <Slides>21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BatangChe</vt:lpstr>
      <vt:lpstr>Aharoni</vt:lpstr>
      <vt:lpstr>Arial</vt:lpstr>
      <vt:lpstr>Arial Black</vt:lpstr>
      <vt:lpstr>Arial Narrow</vt:lpstr>
      <vt:lpstr>Calibri</vt:lpstr>
      <vt:lpstr>Calibri Light</vt:lpstr>
      <vt:lpstr>Centaur</vt:lpstr>
      <vt:lpstr>Constantia</vt:lpstr>
      <vt:lpstr>Courier New</vt:lpstr>
      <vt:lpstr>Custom Design</vt:lpstr>
      <vt:lpstr>Office Theme</vt:lpstr>
      <vt:lpstr>PowerPoint Presentation</vt:lpstr>
      <vt:lpstr>PowerPoint Presentation</vt:lpstr>
      <vt:lpstr>PowerPoint Presentation</vt:lpstr>
      <vt:lpstr>QTR and Multiyear Program Plan (draft) Technologies</vt:lpstr>
      <vt:lpstr>PowerPoint Presentation</vt:lpstr>
      <vt:lpstr>       History: Los Alamos’s Industrial Fellows Program</vt:lpstr>
      <vt:lpstr>Technologist in Residence Summary: Model</vt:lpstr>
      <vt:lpstr>PowerPoint Presentation</vt:lpstr>
      <vt:lpstr>Feedback from Industry: </vt:lpstr>
      <vt:lpstr>Technologist in Residence Program         </vt:lpstr>
      <vt:lpstr>   TIR Program Successes</vt:lpstr>
      <vt:lpstr>Technologist in Residence Program         </vt:lpstr>
      <vt:lpstr>Participating in the TIR program</vt:lpstr>
      <vt:lpstr>Industry Cost Share Requirements</vt:lpstr>
      <vt:lpstr>How to Apply</vt:lpstr>
      <vt:lpstr>Lab Points of Contact</vt:lpstr>
      <vt:lpstr>Initial Eligibility Review</vt:lpstr>
      <vt:lpstr>Merit Review Criteria</vt:lpstr>
      <vt:lpstr>Merit Review Criteria</vt:lpstr>
      <vt:lpstr>Metrics and Milestones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Jetta Wong</dc:creator>
  <cp:lastModifiedBy>Levine, Eli</cp:lastModifiedBy>
  <cp:revision>664</cp:revision>
  <cp:lastPrinted>2018-06-06T16:57:15Z</cp:lastPrinted>
  <dcterms:created xsi:type="dcterms:W3CDTF">2011-06-04T16:38:42Z</dcterms:created>
  <dcterms:modified xsi:type="dcterms:W3CDTF">2018-06-06T18:40:35Z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0x01010093B31AE1DECD8542B84E9E48ACDDB9E8</vt:lpwstr>
  </property>
</Properties>
</file>