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17"/>
  </p:notesMasterIdLst>
  <p:handoutMasterIdLst>
    <p:handoutMasterId r:id="rId18"/>
  </p:handoutMasterIdLst>
  <p:sldIdLst>
    <p:sldId id="841" r:id="rId11"/>
    <p:sldId id="879" r:id="rId12"/>
    <p:sldId id="878" r:id="rId13"/>
    <p:sldId id="880" r:id="rId14"/>
    <p:sldId id="875" r:id="rId15"/>
    <p:sldId id="862" r:id="rId1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89869" autoAdjust="0"/>
  </p:normalViewPr>
  <p:slideViewPr>
    <p:cSldViewPr>
      <p:cViewPr varScale="1">
        <p:scale>
          <a:sx n="87" d="100"/>
          <a:sy n="87" d="100"/>
        </p:scale>
        <p:origin x="306" y="84"/>
      </p:cViewPr>
      <p:guideLst>
        <p:guide orient="horz" pos="3024"/>
        <p:guide pos="384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1"/>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112000" y="1524001"/>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2400" y="1"/>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1"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16800" y="477002"/>
            <a:ext cx="4470400" cy="492725"/>
          </a:xfrm>
          <a:prstGeom prst="rect">
            <a:avLst/>
          </a:prstGeom>
        </p:spPr>
      </p:pic>
      <p:sp>
        <p:nvSpPr>
          <p:cNvPr id="3" name="Text Placeholder 2"/>
          <p:cNvSpPr>
            <a:spLocks noGrp="1"/>
          </p:cNvSpPr>
          <p:nvPr>
            <p:ph type="body" sz="quarter" idx="10" hasCustomPrompt="1"/>
          </p:nvPr>
        </p:nvSpPr>
        <p:spPr>
          <a:xfrm>
            <a:off x="304800" y="3892816"/>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0"/>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766733" y="727677"/>
            <a:ext cx="6815667"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
        <p:nvSpPr>
          <p:cNvPr id="15" name="Text Placeholder 14"/>
          <p:cNvSpPr>
            <a:spLocks noGrp="1"/>
          </p:cNvSpPr>
          <p:nvPr>
            <p:ph type="body" sz="quarter" idx="22" hasCustomPrompt="1"/>
          </p:nvPr>
        </p:nvSpPr>
        <p:spPr>
          <a:xfrm>
            <a:off x="1" y="4972057"/>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5"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5"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4592325"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F6EFC63E-F8D9-44BB-A462-AC735E845F95}"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89" y="6478595"/>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21147" y="6478594"/>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79"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7"/>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7658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2"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2"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2"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2"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38"/>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2137838" y="6226182"/>
            <a:ext cx="6305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2137838" y="6226182"/>
            <a:ext cx="6178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0"/>
            <a:ext cx="1218776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8862485" y="2487616"/>
            <a:ext cx="1837362" cy="213585"/>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8862484" y="3059117"/>
            <a:ext cx="2952749"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6235" y="197644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6235" y="2493970"/>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86235" y="301149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68"/>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7"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38"/>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4"/>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6896404" y="121940"/>
            <a:ext cx="4474413"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5"/>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3"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5"/>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76" y="177114"/>
            <a:ext cx="11738929"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48272" y="1294023"/>
            <a:ext cx="11535728"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6176433" y="6356357"/>
            <a:ext cx="38608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256117" y="812800"/>
            <a:ext cx="11641667"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9042401" y="6601440"/>
            <a:ext cx="1189567"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117995" y="6453548"/>
            <a:ext cx="14224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1"/>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112000" y="1524001"/>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2400" y="1"/>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1"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16800" y="477002"/>
            <a:ext cx="4470400" cy="492725"/>
          </a:xfrm>
          <a:prstGeom prst="rect">
            <a:avLst/>
          </a:prstGeom>
        </p:spPr>
      </p:pic>
      <p:sp>
        <p:nvSpPr>
          <p:cNvPr id="3" name="Text Placeholder 2"/>
          <p:cNvSpPr>
            <a:spLocks noGrp="1"/>
          </p:cNvSpPr>
          <p:nvPr>
            <p:ph type="body" sz="quarter" idx="10" hasCustomPrompt="1"/>
          </p:nvPr>
        </p:nvSpPr>
        <p:spPr>
          <a:xfrm>
            <a:off x="304800" y="3892816"/>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0"/>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914400" y="6507506"/>
            <a:ext cx="52832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1"/>
            <a:ext cx="12192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914400" y="6507506"/>
            <a:ext cx="52832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1219200" y="6507506"/>
            <a:ext cx="52832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6096000" y="979941"/>
            <a:ext cx="585216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6"/>
            <a:ext cx="508437"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203199" y="979941"/>
            <a:ext cx="585216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264584" y="1"/>
            <a:ext cx="116332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37067" y="0"/>
            <a:ext cx="11751733"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209801"/>
            <a:ext cx="103632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1"/>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112000" y="1524001"/>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2400" y="1"/>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1"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16800" y="477002"/>
            <a:ext cx="4470400" cy="492725"/>
          </a:xfrm>
          <a:prstGeom prst="rect">
            <a:avLst/>
          </a:prstGeom>
        </p:spPr>
      </p:pic>
      <p:sp>
        <p:nvSpPr>
          <p:cNvPr id="3" name="Text Placeholder 2"/>
          <p:cNvSpPr>
            <a:spLocks noGrp="1"/>
          </p:cNvSpPr>
          <p:nvPr>
            <p:ph type="body" sz="quarter" idx="10" hasCustomPrompt="1"/>
          </p:nvPr>
        </p:nvSpPr>
        <p:spPr>
          <a:xfrm>
            <a:off x="304800" y="3892816"/>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0"/>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914400"/>
            <a:ext cx="109728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03200" y="10635"/>
            <a:ext cx="11684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7552267" cy="901700"/>
          </a:xfrm>
        </p:spPr>
        <p:txBody>
          <a:bodyPr/>
          <a:lstStyle/>
          <a:p>
            <a:r>
              <a:rPr lang="en-US" dirty="0"/>
              <a:t>Click to edit Master title style</a:t>
            </a:r>
          </a:p>
        </p:txBody>
      </p:sp>
      <p:sp>
        <p:nvSpPr>
          <p:cNvPr id="3" name="Content Placeholder 2"/>
          <p:cNvSpPr>
            <a:spLocks noGrp="1"/>
          </p:cNvSpPr>
          <p:nvPr>
            <p:ph idx="1"/>
          </p:nvPr>
        </p:nvSpPr>
        <p:spPr>
          <a:xfrm>
            <a:off x="366184" y="1141413"/>
            <a:ext cx="109728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356351"/>
            <a:ext cx="28448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863601" y="0"/>
            <a:ext cx="24765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4" y="4148138"/>
            <a:ext cx="12221635"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8"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59" y="2976352"/>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4" y="3424167"/>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4"/>
            <a:ext cx="12204192"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1"/>
            <a:ext cx="6096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6074151" y="5092701"/>
            <a:ext cx="6129447"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8161867" y="276225"/>
            <a:ext cx="3657600" cy="412750"/>
          </a:xfrm>
          <a:prstGeom prst="rect">
            <a:avLst/>
          </a:prstGeom>
          <a:noFill/>
          <a:ln w="9525">
            <a:noFill/>
            <a:miter lim="800000"/>
            <a:headEnd/>
            <a:tailEnd/>
          </a:ln>
        </p:spPr>
      </p:pic>
      <p:sp>
        <p:nvSpPr>
          <p:cNvPr id="18" name="Title 1"/>
          <p:cNvSpPr>
            <a:spLocks noGrp="1"/>
          </p:cNvSpPr>
          <p:nvPr>
            <p:ph type="ctrTitle" hasCustomPrompt="1"/>
          </p:nvPr>
        </p:nvSpPr>
        <p:spPr>
          <a:xfrm>
            <a:off x="270240" y="147798"/>
            <a:ext cx="750216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6368404" y="5247266"/>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6368337" y="5584690"/>
            <a:ext cx="5574484"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224133" y="5672914"/>
            <a:ext cx="185420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6" y="870857"/>
            <a:ext cx="12192003"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9743" y="942657"/>
            <a:ext cx="12218085"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812800" y="6662056"/>
            <a:ext cx="3859093"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BE6D4B03-E339-4C9D-AC39-0BD7C921B5B0}"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03200" y="10635"/>
            <a:ext cx="11684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
        <p:nvSpPr>
          <p:cNvPr id="15" name="Text Placeholder 14"/>
          <p:cNvSpPr>
            <a:spLocks noGrp="1"/>
          </p:cNvSpPr>
          <p:nvPr>
            <p:ph type="body" sz="quarter" idx="22" hasCustomPrompt="1"/>
          </p:nvPr>
        </p:nvSpPr>
        <p:spPr>
          <a:xfrm>
            <a:off x="1" y="4972057"/>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5"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5"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4592325"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F6EFC63E-F8D9-44BB-A462-AC735E845F95}"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89" y="6478595"/>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21147" y="6478594"/>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79"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7"/>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7658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2"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2"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2"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2"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38"/>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2137838" y="6226182"/>
            <a:ext cx="6305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2137838" y="6226182"/>
            <a:ext cx="6178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203200" y="805032"/>
            <a:ext cx="11684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0"/>
            <a:ext cx="1218776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8862485" y="2487616"/>
            <a:ext cx="1837362" cy="213585"/>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8862484" y="3059117"/>
            <a:ext cx="2952749"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6235" y="197644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6235" y="2493970"/>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86235" y="301149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68"/>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7"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38"/>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4"/>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6896404" y="121940"/>
            <a:ext cx="4474413"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5"/>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3"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5"/>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76" y="177114"/>
            <a:ext cx="11738929"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48272" y="1294023"/>
            <a:ext cx="11535728"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6176433" y="6356357"/>
            <a:ext cx="38608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256117" y="812800"/>
            <a:ext cx="11641667"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9042401" y="6601440"/>
            <a:ext cx="1189567"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117995" y="6453548"/>
            <a:ext cx="14224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863601" y="0"/>
            <a:ext cx="24765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4" y="4148138"/>
            <a:ext cx="12221635"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8"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59" y="2976352"/>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4" y="3424167"/>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812800" y="6662056"/>
            <a:ext cx="3859093"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BE6D4B03-E339-4C9D-AC39-0BD7C921B5B0}"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
        <p:nvSpPr>
          <p:cNvPr id="15" name="Text Placeholder 14"/>
          <p:cNvSpPr>
            <a:spLocks noGrp="1"/>
          </p:cNvSpPr>
          <p:nvPr>
            <p:ph type="body" sz="quarter" idx="22" hasCustomPrompt="1"/>
          </p:nvPr>
        </p:nvSpPr>
        <p:spPr>
          <a:xfrm>
            <a:off x="1" y="4972057"/>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5"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5"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4592325"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492256" y="3209773"/>
            <a:ext cx="2571577"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F6EFC63E-F8D9-44BB-A462-AC735E845F95}"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89" y="6478595"/>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21147" y="6478594"/>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79"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7"/>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7658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2"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2"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2"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2"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38"/>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2137838" y="6226182"/>
            <a:ext cx="6305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2137838" y="6226182"/>
            <a:ext cx="61785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0"/>
            <a:ext cx="1218776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6451" y="496888"/>
            <a:ext cx="3009900"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8862485" y="2487616"/>
            <a:ext cx="1837362" cy="213585"/>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8862484" y="3059117"/>
            <a:ext cx="2952749"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6235" y="197644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6235" y="2493970"/>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86235" y="3011495"/>
            <a:ext cx="404284"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68"/>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7"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38"/>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4"/>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6896404" y="121940"/>
            <a:ext cx="4474413"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5"/>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3"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5"/>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76" y="177114"/>
            <a:ext cx="11738929"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48272" y="1294023"/>
            <a:ext cx="11535728"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6176433" y="6356357"/>
            <a:ext cx="38608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256117" y="812800"/>
            <a:ext cx="11641667"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863601" y="0"/>
            <a:ext cx="24765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4" y="4148138"/>
            <a:ext cx="12221635"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8"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59" y="2976352"/>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4" y="3424167"/>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812800" y="6662056"/>
            <a:ext cx="3859093"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pPr fontAlgn="auto">
              <a:spcBef>
                <a:spcPts val="0"/>
              </a:spcBef>
              <a:spcAft>
                <a:spcPts val="0"/>
              </a:spcAft>
            </a:pPr>
            <a:fld id="{BE6D4B03-E339-4C9D-AC39-0BD7C921B5B0}"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8"/>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56447" y="6532122"/>
            <a:ext cx="603077"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10" y="6308608"/>
            <a:ext cx="3657620"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1"/>
            <a:ext cx="11684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3200" y="838200"/>
            <a:ext cx="11684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12192004"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56447" y="6532122"/>
            <a:ext cx="603077"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9516915" y="6528122"/>
            <a:ext cx="2139669"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8"/>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56447" y="6532122"/>
            <a:ext cx="603077"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4810" y="6308608"/>
            <a:ext cx="3657620"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1"/>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2"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8" y="6596064"/>
            <a:ext cx="6593417"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1"/>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2"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8" y="6596064"/>
            <a:ext cx="6593417"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1"/>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2"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8" y="6596064"/>
            <a:ext cx="6593417"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8"/>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56447" y="6532122"/>
            <a:ext cx="603077"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810" y="6308608"/>
            <a:ext cx="3657620"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600200"/>
            <a:ext cx="8471371" cy="1381360"/>
          </a:xfrm>
        </p:spPr>
        <p:txBody>
          <a:bodyPr>
            <a:normAutofit/>
          </a:bodyPr>
          <a:lstStyle/>
          <a:p>
            <a:r>
              <a:rPr lang="en-US" sz="2800" dirty="0"/>
              <a:t>R&amp;D Consortia Model</a:t>
            </a:r>
            <a:endParaRPr lang="en-US" sz="2800" b="0" dirty="0"/>
          </a:p>
          <a:p>
            <a:endParaRPr lang="en-US" sz="2400" b="0" dirty="0"/>
          </a:p>
        </p:txBody>
      </p:sp>
      <p:sp>
        <p:nvSpPr>
          <p:cNvPr id="3" name="Text Placeholder 2"/>
          <p:cNvSpPr>
            <a:spLocks noGrp="1"/>
          </p:cNvSpPr>
          <p:nvPr>
            <p:ph type="body" sz="quarter" idx="10"/>
          </p:nvPr>
        </p:nvSpPr>
        <p:spPr>
          <a:xfrm>
            <a:off x="304799" y="2371960"/>
            <a:ext cx="5981000" cy="838200"/>
          </a:xfrm>
        </p:spPr>
        <p:txBody>
          <a:bodyPr/>
          <a:lstStyle/>
          <a:p>
            <a:r>
              <a:rPr lang="en-US" sz="1800" b="0" dirty="0"/>
              <a:t>Mike </a:t>
            </a:r>
            <a:r>
              <a:rPr lang="en-US" sz="1800" b="0" dirty="0" err="1"/>
              <a:t>McKittrick</a:t>
            </a:r>
            <a:r>
              <a:rPr lang="en-US" sz="1800" b="0" dirty="0"/>
              <a:t>, R&amp;D Consortia Program Manager</a:t>
            </a:r>
          </a:p>
          <a:p>
            <a:r>
              <a:rPr lang="en-US" sz="1800" b="0" dirty="0"/>
              <a:t>Advanced Manufacturing Office</a:t>
            </a:r>
          </a:p>
        </p:txBody>
      </p:sp>
      <p:sp>
        <p:nvSpPr>
          <p:cNvPr id="4" name="Text Placeholder 3"/>
          <p:cNvSpPr>
            <a:spLocks noGrp="1"/>
          </p:cNvSpPr>
          <p:nvPr>
            <p:ph type="body" sz="quarter" idx="13"/>
          </p:nvPr>
        </p:nvSpPr>
        <p:spPr>
          <a:xfrm>
            <a:off x="298311" y="3362561"/>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6496948" y="3754548"/>
            <a:ext cx="4171052" cy="33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R&amp;D Consortia? </a:t>
            </a:r>
            <a:endParaRPr lang="en-US" dirty="0"/>
          </a:p>
        </p:txBody>
      </p:sp>
      <p:sp>
        <p:nvSpPr>
          <p:cNvPr id="3" name="Content Placeholder 2"/>
          <p:cNvSpPr>
            <a:spLocks noGrp="1"/>
          </p:cNvSpPr>
          <p:nvPr>
            <p:ph sz="quarter" idx="10"/>
          </p:nvPr>
        </p:nvSpPr>
        <p:spPr>
          <a:xfrm>
            <a:off x="63500" y="990600"/>
            <a:ext cx="7011288" cy="5370703"/>
          </a:xfrm>
        </p:spPr>
        <p:txBody>
          <a:bodyPr/>
          <a:lstStyle/>
          <a:p>
            <a:r>
              <a:rPr lang="en-US" sz="2000" dirty="0" smtClean="0"/>
              <a:t>For key technology areas, a portfolio of standalone R&amp;D projects is not sufficient to address the challenges:</a:t>
            </a:r>
          </a:p>
          <a:p>
            <a:pPr lvl="1"/>
            <a:r>
              <a:rPr lang="en-US" sz="1800" dirty="0"/>
              <a:t>Need for a </a:t>
            </a:r>
            <a:r>
              <a:rPr lang="en-US" sz="1800" dirty="0" smtClean="0"/>
              <a:t>coordinated R&amp;D </a:t>
            </a:r>
            <a:r>
              <a:rPr lang="en-US" sz="1800" dirty="0"/>
              <a:t>effort across the supply chain or market sector to make an impact</a:t>
            </a:r>
          </a:p>
          <a:p>
            <a:pPr lvl="1"/>
            <a:r>
              <a:rPr lang="en-US" sz="1800" dirty="0" smtClean="0"/>
              <a:t>Education and Workforce Development </a:t>
            </a:r>
          </a:p>
          <a:p>
            <a:pPr lvl="1"/>
            <a:r>
              <a:rPr lang="en-US" sz="1800" dirty="0" smtClean="0"/>
              <a:t>Connecting the manufacturing ecosystem</a:t>
            </a:r>
          </a:p>
          <a:p>
            <a:pPr lvl="1"/>
            <a:endParaRPr lang="en-US" sz="1800" dirty="0" smtClean="0"/>
          </a:p>
          <a:p>
            <a:r>
              <a:rPr lang="en-US" sz="2000" dirty="0" smtClean="0"/>
              <a:t>Each R&amp;D Consortia should have: </a:t>
            </a:r>
          </a:p>
          <a:p>
            <a:pPr lvl="1"/>
            <a:r>
              <a:rPr lang="en-US" sz="1800" dirty="0" smtClean="0"/>
              <a:t>Clear technology focus</a:t>
            </a:r>
          </a:p>
          <a:p>
            <a:pPr lvl="1"/>
            <a:r>
              <a:rPr lang="en-US" sz="1800" dirty="0"/>
              <a:t>Technology Readiness Level suited to specific technology challenge</a:t>
            </a:r>
          </a:p>
          <a:p>
            <a:pPr lvl="1"/>
            <a:r>
              <a:rPr lang="en-US" sz="1800" dirty="0" smtClean="0"/>
              <a:t>Ability </a:t>
            </a:r>
            <a:r>
              <a:rPr lang="en-US" sz="1800" dirty="0"/>
              <a:t>to address critical challenges</a:t>
            </a:r>
          </a:p>
          <a:p>
            <a:pPr lvl="1"/>
            <a:r>
              <a:rPr lang="en-US" sz="1800" dirty="0"/>
              <a:t>A balanced portfolio </a:t>
            </a:r>
            <a:r>
              <a:rPr lang="en-US" sz="1800" dirty="0" smtClean="0"/>
              <a:t>of projects</a:t>
            </a:r>
          </a:p>
          <a:p>
            <a:pPr lvl="1"/>
            <a:r>
              <a:rPr lang="en-US" sz="1800" dirty="0" smtClean="0">
                <a:solidFill>
                  <a:schemeClr val="tx1"/>
                </a:solidFill>
              </a:rPr>
              <a:t>Active membership from industry, academia, and national labs</a:t>
            </a:r>
          </a:p>
          <a:p>
            <a:pPr lvl="1"/>
            <a:r>
              <a:rPr lang="en-US" sz="1800" dirty="0" smtClean="0">
                <a:solidFill>
                  <a:schemeClr val="tx1"/>
                </a:solidFill>
              </a:rPr>
              <a:t>Ability to leverage federal funding with non-federal cost share to catalyze a growing ecosystem</a:t>
            </a:r>
            <a:endParaRPr lang="en-US" sz="1800" dirty="0">
              <a:solidFill>
                <a:schemeClr val="tx1"/>
              </a:solidFill>
            </a:endParaRPr>
          </a:p>
          <a:p>
            <a:endParaRPr lang="en-US" sz="2000" dirty="0"/>
          </a:p>
        </p:txBody>
      </p:sp>
      <p:pic>
        <p:nvPicPr>
          <p:cNvPr id="110" name="Picture 109"/>
          <p:cNvPicPr>
            <a:picLocks noChangeAspect="1"/>
          </p:cNvPicPr>
          <p:nvPr/>
        </p:nvPicPr>
        <p:blipFill>
          <a:blip r:embed="rId2"/>
          <a:stretch>
            <a:fillRect/>
          </a:stretch>
        </p:blipFill>
        <p:spPr>
          <a:xfrm>
            <a:off x="7074788" y="990600"/>
            <a:ext cx="4812412" cy="5228230"/>
          </a:xfrm>
          <a:prstGeom prst="rect">
            <a:avLst/>
          </a:prstGeom>
        </p:spPr>
      </p:pic>
    </p:spTree>
    <p:extLst>
      <p:ext uri="{BB962C8B-B14F-4D97-AF65-F5344CB8AC3E}">
        <p14:creationId xmlns:p14="http://schemas.microsoft.com/office/powerpoint/2010/main" val="232311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 R&amp;D Consortia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02970841"/>
              </p:ext>
            </p:extLst>
          </p:nvPr>
        </p:nvGraphicFramePr>
        <p:xfrm>
          <a:off x="381000" y="990600"/>
          <a:ext cx="10844032" cy="4886960"/>
        </p:xfrm>
        <a:graphic>
          <a:graphicData uri="http://schemas.openxmlformats.org/drawingml/2006/table">
            <a:tbl>
              <a:tblPr firstRow="1" bandRow="1">
                <a:tableStyleId>{5C22544A-7EE6-4342-B048-85BDC9FD1C3A}</a:tableStyleId>
              </a:tblPr>
              <a:tblGrid>
                <a:gridCol w="2760276"/>
                <a:gridCol w="1667349"/>
                <a:gridCol w="3349435"/>
                <a:gridCol w="1533486"/>
                <a:gridCol w="1533486"/>
              </a:tblGrid>
              <a:tr h="370840">
                <a:tc>
                  <a:txBody>
                    <a:bodyPr/>
                    <a:lstStyle/>
                    <a:p>
                      <a:r>
                        <a:rPr lang="en-US" dirty="0" smtClean="0"/>
                        <a:t>R&amp;D Consortia</a:t>
                      </a:r>
                      <a:endParaRPr lang="en-US" dirty="0"/>
                    </a:p>
                  </a:txBody>
                  <a:tcPr/>
                </a:tc>
                <a:tc>
                  <a:txBody>
                    <a:bodyPr/>
                    <a:lstStyle/>
                    <a:p>
                      <a:r>
                        <a:rPr lang="en-US" dirty="0" smtClean="0"/>
                        <a:t>Consortia Type</a:t>
                      </a:r>
                      <a:endParaRPr lang="en-US" dirty="0"/>
                    </a:p>
                  </a:txBody>
                  <a:tcPr/>
                </a:tc>
                <a:tc>
                  <a:txBody>
                    <a:bodyPr/>
                    <a:lstStyle/>
                    <a:p>
                      <a:r>
                        <a:rPr lang="en-US" dirty="0" smtClean="0"/>
                        <a:t>Technology Area</a:t>
                      </a:r>
                      <a:endParaRPr lang="en-US" dirty="0"/>
                    </a:p>
                  </a:txBody>
                  <a:tcPr/>
                </a:tc>
                <a:tc>
                  <a:txBody>
                    <a:bodyPr/>
                    <a:lstStyle/>
                    <a:p>
                      <a:r>
                        <a:rPr lang="en-US" dirty="0" smtClean="0"/>
                        <a:t>Lead Organization</a:t>
                      </a:r>
                      <a:endParaRPr lang="en-US" dirty="0"/>
                    </a:p>
                  </a:txBody>
                  <a:tcPr/>
                </a:tc>
                <a:tc>
                  <a:txBody>
                    <a:bodyPr/>
                    <a:lstStyle/>
                    <a:p>
                      <a:r>
                        <a:rPr lang="en-US" dirty="0" smtClean="0"/>
                        <a:t>AMO Funding/year </a:t>
                      </a:r>
                      <a:endParaRPr lang="en-US" dirty="0"/>
                    </a:p>
                  </a:txBody>
                  <a:tcPr/>
                </a:tc>
              </a:tr>
              <a:tr h="370840">
                <a:tc>
                  <a:txBody>
                    <a:bodyPr/>
                    <a:lstStyle/>
                    <a:p>
                      <a:r>
                        <a:rPr lang="en-US" dirty="0" smtClean="0"/>
                        <a:t>Manufacturing</a:t>
                      </a:r>
                      <a:r>
                        <a:rPr lang="en-US" baseline="0" dirty="0" smtClean="0"/>
                        <a:t> Demonstration Facility</a:t>
                      </a:r>
                      <a:endParaRPr lang="en-US" dirty="0"/>
                    </a:p>
                  </a:txBody>
                  <a:tcPr/>
                </a:tc>
                <a:tc>
                  <a:txBody>
                    <a:bodyPr/>
                    <a:lstStyle/>
                    <a:p>
                      <a:r>
                        <a:rPr lang="en-US" dirty="0" smtClean="0"/>
                        <a:t>Lab Facility</a:t>
                      </a:r>
                      <a:endParaRPr lang="en-US" dirty="0"/>
                    </a:p>
                  </a:txBody>
                  <a:tcPr/>
                </a:tc>
                <a:tc>
                  <a:txBody>
                    <a:bodyPr/>
                    <a:lstStyle/>
                    <a:p>
                      <a:r>
                        <a:rPr lang="en-US" dirty="0" smtClean="0"/>
                        <a:t>Additive Manufacturing</a:t>
                      </a:r>
                      <a:endParaRPr lang="en-US" dirty="0"/>
                    </a:p>
                  </a:txBody>
                  <a:tcPr/>
                </a:tc>
                <a:tc>
                  <a:txBody>
                    <a:bodyPr/>
                    <a:lstStyle/>
                    <a:p>
                      <a:r>
                        <a:rPr lang="en-US" dirty="0" smtClean="0"/>
                        <a:t>ORNL</a:t>
                      </a:r>
                      <a:endParaRPr lang="en-US" dirty="0"/>
                    </a:p>
                  </a:txBody>
                  <a:tcPr/>
                </a:tc>
                <a:tc>
                  <a:txBody>
                    <a:bodyPr/>
                    <a:lstStyle/>
                    <a:p>
                      <a:r>
                        <a:rPr lang="en-US" dirty="0" smtClean="0"/>
                        <a:t>$20M</a:t>
                      </a:r>
                      <a:endParaRPr lang="en-US" dirty="0"/>
                    </a:p>
                  </a:txBody>
                  <a:tcPr/>
                </a:tc>
              </a:tr>
              <a:tr h="370840">
                <a:tc>
                  <a:txBody>
                    <a:bodyPr/>
                    <a:lstStyle/>
                    <a:p>
                      <a:r>
                        <a:rPr lang="en-US" dirty="0" smtClean="0"/>
                        <a:t>Critical Materials Institute</a:t>
                      </a:r>
                      <a:endParaRPr lang="en-US" dirty="0"/>
                    </a:p>
                  </a:txBody>
                  <a:tcPr/>
                </a:tc>
                <a:tc>
                  <a:txBody>
                    <a:bodyPr/>
                    <a:lstStyle/>
                    <a:p>
                      <a:r>
                        <a:rPr lang="en-US" dirty="0" smtClean="0"/>
                        <a:t>Hub</a:t>
                      </a:r>
                      <a:endParaRPr lang="en-US" dirty="0"/>
                    </a:p>
                  </a:txBody>
                  <a:tcPr/>
                </a:tc>
                <a:tc>
                  <a:txBody>
                    <a:bodyPr/>
                    <a:lstStyle/>
                    <a:p>
                      <a:r>
                        <a:rPr lang="en-US" dirty="0" smtClean="0"/>
                        <a:t>Critical Materials</a:t>
                      </a:r>
                      <a:endParaRPr lang="en-US" dirty="0"/>
                    </a:p>
                  </a:txBody>
                  <a:tcPr/>
                </a:tc>
                <a:tc>
                  <a:txBody>
                    <a:bodyPr/>
                    <a:lstStyle/>
                    <a:p>
                      <a:r>
                        <a:rPr lang="en-US" dirty="0" smtClean="0"/>
                        <a:t>Ames</a:t>
                      </a:r>
                      <a:endParaRPr lang="en-US" dirty="0"/>
                    </a:p>
                  </a:txBody>
                  <a:tcPr/>
                </a:tc>
                <a:tc>
                  <a:txBody>
                    <a:bodyPr/>
                    <a:lstStyle/>
                    <a:p>
                      <a:r>
                        <a:rPr lang="en-US" dirty="0" smtClean="0"/>
                        <a:t>$25M</a:t>
                      </a:r>
                      <a:endParaRPr lang="en-US" dirty="0"/>
                    </a:p>
                  </a:txBody>
                  <a:tcPr/>
                </a:tc>
              </a:tr>
              <a:tr h="370840">
                <a:tc>
                  <a:txBody>
                    <a:bodyPr/>
                    <a:lstStyle/>
                    <a:p>
                      <a:r>
                        <a:rPr lang="en-US" dirty="0" smtClean="0"/>
                        <a:t>National</a:t>
                      </a:r>
                      <a:r>
                        <a:rPr lang="en-US" baseline="0" dirty="0" smtClean="0"/>
                        <a:t> Alliance for Water Innovation</a:t>
                      </a:r>
                      <a:endParaRPr lang="en-US" dirty="0"/>
                    </a:p>
                  </a:txBody>
                  <a:tcPr/>
                </a:tc>
                <a:tc>
                  <a:txBody>
                    <a:bodyPr/>
                    <a:lstStyle/>
                    <a:p>
                      <a:r>
                        <a:rPr lang="en-US" dirty="0" smtClean="0"/>
                        <a:t>Hub</a:t>
                      </a:r>
                      <a:endParaRPr lang="en-US" dirty="0"/>
                    </a:p>
                  </a:txBody>
                  <a:tcPr/>
                </a:tc>
                <a:tc>
                  <a:txBody>
                    <a:bodyPr/>
                    <a:lstStyle/>
                    <a:p>
                      <a:r>
                        <a:rPr lang="en-US" dirty="0" smtClean="0"/>
                        <a:t>Desalination/Water</a:t>
                      </a:r>
                      <a:endParaRPr lang="en-US" dirty="0"/>
                    </a:p>
                  </a:txBody>
                  <a:tcPr/>
                </a:tc>
                <a:tc>
                  <a:txBody>
                    <a:bodyPr/>
                    <a:lstStyle/>
                    <a:p>
                      <a:r>
                        <a:rPr lang="en-US" dirty="0" smtClean="0"/>
                        <a:t>LBNL</a:t>
                      </a:r>
                      <a:endParaRPr lang="en-US" dirty="0"/>
                    </a:p>
                  </a:txBody>
                  <a:tcPr/>
                </a:tc>
                <a:tc>
                  <a:txBody>
                    <a:bodyPr/>
                    <a:lstStyle/>
                    <a:p>
                      <a:r>
                        <a:rPr lang="en-US" dirty="0" smtClean="0"/>
                        <a:t>$20M</a:t>
                      </a:r>
                      <a:endParaRPr lang="en-US" dirty="0"/>
                    </a:p>
                  </a:txBody>
                  <a:tcPr/>
                </a:tc>
              </a:tr>
              <a:tr h="370840">
                <a:tc>
                  <a:txBody>
                    <a:bodyPr/>
                    <a:lstStyle/>
                    <a:p>
                      <a:r>
                        <a:rPr lang="en-US" dirty="0" err="1" smtClean="0"/>
                        <a:t>PowerAmerica</a:t>
                      </a:r>
                      <a:endParaRPr lang="en-US" dirty="0"/>
                    </a:p>
                  </a:txBody>
                  <a:tcPr/>
                </a:tc>
                <a:tc>
                  <a:txBody>
                    <a:bodyPr/>
                    <a:lstStyle/>
                    <a:p>
                      <a:r>
                        <a:rPr lang="en-US" dirty="0" smtClean="0"/>
                        <a:t>Institute</a:t>
                      </a:r>
                      <a:endParaRPr lang="en-US" dirty="0"/>
                    </a:p>
                  </a:txBody>
                  <a:tcPr/>
                </a:tc>
                <a:tc>
                  <a:txBody>
                    <a:bodyPr/>
                    <a:lstStyle/>
                    <a:p>
                      <a:r>
                        <a:rPr lang="en-US" dirty="0" smtClean="0"/>
                        <a:t>Wide-Ban</a:t>
                      </a:r>
                      <a:r>
                        <a:rPr lang="en-US" baseline="0" dirty="0" smtClean="0"/>
                        <a:t>d Gap Semiconductors</a:t>
                      </a:r>
                      <a:endParaRPr lang="en-US" dirty="0"/>
                    </a:p>
                  </a:txBody>
                  <a:tcPr/>
                </a:tc>
                <a:tc>
                  <a:txBody>
                    <a:bodyPr/>
                    <a:lstStyle/>
                    <a:p>
                      <a:r>
                        <a:rPr lang="en-US" dirty="0" smtClean="0"/>
                        <a:t>N.C.</a:t>
                      </a:r>
                      <a:r>
                        <a:rPr lang="en-US" baseline="0" dirty="0" smtClean="0"/>
                        <a:t> State</a:t>
                      </a:r>
                      <a:endParaRPr lang="en-US" dirty="0"/>
                    </a:p>
                  </a:txBody>
                  <a:tcPr/>
                </a:tc>
                <a:tc>
                  <a:txBody>
                    <a:bodyPr/>
                    <a:lstStyle/>
                    <a:p>
                      <a:r>
                        <a:rPr lang="en-US" dirty="0" smtClean="0"/>
                        <a:t>$14M</a:t>
                      </a:r>
                      <a:endParaRPr lang="en-US" dirty="0"/>
                    </a:p>
                  </a:txBody>
                  <a:tcPr/>
                </a:tc>
              </a:tr>
              <a:tr h="370840">
                <a:tc>
                  <a:txBody>
                    <a:bodyPr/>
                    <a:lstStyle/>
                    <a:p>
                      <a:r>
                        <a:rPr lang="en-US" dirty="0" smtClean="0"/>
                        <a:t>IACMI</a:t>
                      </a:r>
                      <a:endParaRPr lang="en-US" dirty="0"/>
                    </a:p>
                  </a:txBody>
                  <a:tcPr/>
                </a:tc>
                <a:tc>
                  <a:txBody>
                    <a:bodyPr/>
                    <a:lstStyle/>
                    <a:p>
                      <a:r>
                        <a:rPr lang="en-US" dirty="0" smtClean="0"/>
                        <a:t>Institute</a:t>
                      </a:r>
                      <a:endParaRPr lang="en-US" dirty="0"/>
                    </a:p>
                  </a:txBody>
                  <a:tcPr/>
                </a:tc>
                <a:tc>
                  <a:txBody>
                    <a:bodyPr/>
                    <a:lstStyle/>
                    <a:p>
                      <a:r>
                        <a:rPr lang="en-US" dirty="0" smtClean="0"/>
                        <a:t>Composites</a:t>
                      </a:r>
                      <a:endParaRPr lang="en-US" dirty="0"/>
                    </a:p>
                  </a:txBody>
                  <a:tcPr/>
                </a:tc>
                <a:tc>
                  <a:txBody>
                    <a:bodyPr/>
                    <a:lstStyle/>
                    <a:p>
                      <a:r>
                        <a:rPr lang="en-US" dirty="0" smtClean="0"/>
                        <a:t>CCS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$14M</a:t>
                      </a:r>
                    </a:p>
                  </a:txBody>
                  <a:tcPr/>
                </a:tc>
              </a:tr>
              <a:tr h="370840">
                <a:tc>
                  <a:txBody>
                    <a:bodyPr/>
                    <a:lstStyle/>
                    <a:p>
                      <a:r>
                        <a:rPr lang="en-US" dirty="0" smtClean="0"/>
                        <a:t>RAPID</a:t>
                      </a:r>
                      <a:endParaRPr lang="en-US" dirty="0"/>
                    </a:p>
                  </a:txBody>
                  <a:tcPr/>
                </a:tc>
                <a:tc>
                  <a:txBody>
                    <a:bodyPr/>
                    <a:lstStyle/>
                    <a:p>
                      <a:r>
                        <a:rPr lang="en-US" dirty="0" smtClean="0"/>
                        <a:t>Institute</a:t>
                      </a:r>
                      <a:endParaRPr lang="en-US" dirty="0"/>
                    </a:p>
                  </a:txBody>
                  <a:tcPr/>
                </a:tc>
                <a:tc>
                  <a:txBody>
                    <a:bodyPr/>
                    <a:lstStyle/>
                    <a:p>
                      <a:r>
                        <a:rPr lang="en-US" dirty="0" smtClean="0"/>
                        <a:t>Process</a:t>
                      </a:r>
                      <a:r>
                        <a:rPr lang="en-US" baseline="0" dirty="0" smtClean="0"/>
                        <a:t> Intensification</a:t>
                      </a:r>
                      <a:endParaRPr lang="en-US" dirty="0"/>
                    </a:p>
                  </a:txBody>
                  <a:tcPr/>
                </a:tc>
                <a:tc>
                  <a:txBody>
                    <a:bodyPr/>
                    <a:lstStyle/>
                    <a:p>
                      <a:r>
                        <a:rPr lang="en-US" dirty="0" err="1" smtClean="0"/>
                        <a:t>AIChE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$14M</a:t>
                      </a:r>
                    </a:p>
                  </a:txBody>
                  <a:tcPr/>
                </a:tc>
              </a:tr>
              <a:tr h="370840">
                <a:tc>
                  <a:txBody>
                    <a:bodyPr/>
                    <a:lstStyle/>
                    <a:p>
                      <a:r>
                        <a:rPr lang="en-US" dirty="0" smtClean="0"/>
                        <a:t>CESMII</a:t>
                      </a:r>
                      <a:endParaRPr lang="en-US" dirty="0"/>
                    </a:p>
                  </a:txBody>
                  <a:tcPr/>
                </a:tc>
                <a:tc>
                  <a:txBody>
                    <a:bodyPr/>
                    <a:lstStyle/>
                    <a:p>
                      <a:r>
                        <a:rPr lang="en-US" dirty="0" smtClean="0"/>
                        <a:t>Institute</a:t>
                      </a:r>
                      <a:endParaRPr lang="en-US" dirty="0"/>
                    </a:p>
                  </a:txBody>
                  <a:tcPr/>
                </a:tc>
                <a:tc>
                  <a:txBody>
                    <a:bodyPr/>
                    <a:lstStyle/>
                    <a:p>
                      <a:r>
                        <a:rPr lang="en-US" dirty="0" smtClean="0"/>
                        <a:t>Smart Manufacturing</a:t>
                      </a:r>
                      <a:endParaRPr lang="en-US" dirty="0"/>
                    </a:p>
                  </a:txBody>
                  <a:tcPr/>
                </a:tc>
                <a:tc>
                  <a:txBody>
                    <a:bodyPr/>
                    <a:lstStyle/>
                    <a:p>
                      <a:r>
                        <a:rPr lang="en-US" dirty="0" smtClean="0"/>
                        <a:t>UCLA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$14M</a:t>
                      </a:r>
                    </a:p>
                  </a:txBody>
                  <a:tcPr/>
                </a:tc>
              </a:tr>
              <a:tr h="370840">
                <a:tc>
                  <a:txBody>
                    <a:bodyPr/>
                    <a:lstStyle/>
                    <a:p>
                      <a:r>
                        <a:rPr lang="en-US" dirty="0" smtClean="0"/>
                        <a:t>REMADE</a:t>
                      </a:r>
                      <a:endParaRPr lang="en-US" dirty="0"/>
                    </a:p>
                  </a:txBody>
                  <a:tcPr/>
                </a:tc>
                <a:tc>
                  <a:txBody>
                    <a:bodyPr/>
                    <a:lstStyle/>
                    <a:p>
                      <a:r>
                        <a:rPr lang="en-US" dirty="0" smtClean="0"/>
                        <a:t>Institute</a:t>
                      </a:r>
                      <a:endParaRPr lang="en-US" dirty="0"/>
                    </a:p>
                  </a:txBody>
                  <a:tcPr/>
                </a:tc>
                <a:tc>
                  <a:txBody>
                    <a:bodyPr/>
                    <a:lstStyle/>
                    <a:p>
                      <a:r>
                        <a:rPr lang="en-US" dirty="0" smtClean="0"/>
                        <a:t>Recycling/Reuse</a:t>
                      </a:r>
                      <a:endParaRPr lang="en-US" dirty="0"/>
                    </a:p>
                  </a:txBody>
                  <a:tcPr/>
                </a:tc>
                <a:tc>
                  <a:txBody>
                    <a:bodyPr/>
                    <a:lstStyle/>
                    <a:p>
                      <a:r>
                        <a:rPr lang="en-US" dirty="0" smtClean="0"/>
                        <a:t>SMIA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$14M</a:t>
                      </a:r>
                    </a:p>
                  </a:txBody>
                  <a:tcPr/>
                </a:tc>
              </a:tr>
              <a:tr h="370840">
                <a:tc>
                  <a:txBody>
                    <a:bodyPr/>
                    <a:lstStyle/>
                    <a:p>
                      <a:r>
                        <a:rPr lang="en-US" dirty="0" err="1" smtClean="0"/>
                        <a:t>CyManII</a:t>
                      </a:r>
                      <a:r>
                        <a:rPr lang="en-US" dirty="0" smtClean="0"/>
                        <a:t> (selected)</a:t>
                      </a:r>
                      <a:endParaRPr lang="en-US" dirty="0"/>
                    </a:p>
                  </a:txBody>
                  <a:tcPr/>
                </a:tc>
                <a:tc>
                  <a:txBody>
                    <a:bodyPr/>
                    <a:lstStyle/>
                    <a:p>
                      <a:r>
                        <a:rPr lang="en-US" dirty="0" smtClean="0"/>
                        <a:t>Institute</a:t>
                      </a:r>
                      <a:endParaRPr lang="en-US" dirty="0"/>
                    </a:p>
                  </a:txBody>
                  <a:tcPr/>
                </a:tc>
                <a:tc>
                  <a:txBody>
                    <a:bodyPr/>
                    <a:lstStyle/>
                    <a:p>
                      <a:r>
                        <a:rPr lang="en-US" dirty="0" smtClean="0"/>
                        <a:t>Cybersecurity</a:t>
                      </a:r>
                      <a:endParaRPr lang="en-US" dirty="0"/>
                    </a:p>
                  </a:txBody>
                  <a:tcPr/>
                </a:tc>
                <a:tc>
                  <a:txBody>
                    <a:bodyPr/>
                    <a:lstStyle/>
                    <a:p>
                      <a:r>
                        <a:rPr lang="en-US" dirty="0" smtClean="0"/>
                        <a:t>UTSA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$14M</a:t>
                      </a:r>
                    </a:p>
                  </a:txBody>
                  <a:tcPr/>
                </a:tc>
              </a:tr>
              <a:tr h="370840">
                <a:tc>
                  <a:txBody>
                    <a:bodyPr/>
                    <a:lstStyle/>
                    <a:p>
                      <a:r>
                        <a:rPr lang="en-US" dirty="0" smtClean="0"/>
                        <a:t>BOTTLE</a:t>
                      </a:r>
                      <a:endParaRPr lang="en-US" dirty="0"/>
                    </a:p>
                  </a:txBody>
                  <a:tcPr/>
                </a:tc>
                <a:tc>
                  <a:txBody>
                    <a:bodyPr/>
                    <a:lstStyle/>
                    <a:p>
                      <a:r>
                        <a:rPr lang="en-US" dirty="0" smtClean="0"/>
                        <a:t>Lab-led</a:t>
                      </a:r>
                      <a:endParaRPr lang="en-US" dirty="0"/>
                    </a:p>
                  </a:txBody>
                  <a:tcPr/>
                </a:tc>
                <a:tc>
                  <a:txBody>
                    <a:bodyPr/>
                    <a:lstStyle/>
                    <a:p>
                      <a:r>
                        <a:rPr lang="en-US" dirty="0" smtClean="0"/>
                        <a:t>Plastics</a:t>
                      </a:r>
                      <a:endParaRPr lang="en-US" dirty="0"/>
                    </a:p>
                  </a:txBody>
                  <a:tcPr/>
                </a:tc>
                <a:tc>
                  <a:txBody>
                    <a:bodyPr/>
                    <a:lstStyle/>
                    <a:p>
                      <a:r>
                        <a:rPr lang="en-US" dirty="0" smtClean="0"/>
                        <a:t>NREL</a:t>
                      </a:r>
                    </a:p>
                  </a:txBody>
                  <a:tcPr/>
                </a:tc>
                <a:tc>
                  <a:txBody>
                    <a:bodyPr/>
                    <a:lstStyle/>
                    <a:p>
                      <a:r>
                        <a:rPr lang="en-US" dirty="0" smtClean="0"/>
                        <a:t>$5M</a:t>
                      </a:r>
                    </a:p>
                  </a:txBody>
                  <a:tcPr/>
                </a:tc>
              </a:tr>
            </a:tbl>
          </a:graphicData>
        </a:graphic>
      </p:graphicFrame>
    </p:spTree>
    <p:extLst>
      <p:ext uri="{BB962C8B-B14F-4D97-AF65-F5344CB8AC3E}">
        <p14:creationId xmlns:p14="http://schemas.microsoft.com/office/powerpoint/2010/main" val="93887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AMO R&amp;D Consortia</a:t>
            </a:r>
            <a:endParaRPr lang="en-US" dirty="0"/>
          </a:p>
        </p:txBody>
      </p:sp>
      <p:sp>
        <p:nvSpPr>
          <p:cNvPr id="10" name="Content Placeholder 9"/>
          <p:cNvSpPr>
            <a:spLocks noGrp="1"/>
          </p:cNvSpPr>
          <p:nvPr>
            <p:ph sz="half" idx="1"/>
          </p:nvPr>
        </p:nvSpPr>
        <p:spPr>
          <a:xfrm>
            <a:off x="142440" y="1326344"/>
            <a:ext cx="6410760" cy="5303055"/>
          </a:xfrm>
        </p:spPr>
        <p:txBody>
          <a:bodyPr/>
          <a:lstStyle/>
          <a:p>
            <a:r>
              <a:rPr lang="en-US" sz="1800" dirty="0" smtClean="0">
                <a:solidFill>
                  <a:schemeClr val="tx1"/>
                </a:solidFill>
              </a:rPr>
              <a:t>Hubs vs. Institute vs. Lab-led</a:t>
            </a:r>
          </a:p>
          <a:p>
            <a:pPr lvl="1"/>
            <a:r>
              <a:rPr lang="en-US" sz="1800" dirty="0" smtClean="0"/>
              <a:t>Different models have different funding levels, cost-share, sustainability goals</a:t>
            </a:r>
          </a:p>
          <a:p>
            <a:r>
              <a:rPr lang="en-US" sz="1800" dirty="0" smtClean="0">
                <a:solidFill>
                  <a:schemeClr val="tx1"/>
                </a:solidFill>
              </a:rPr>
              <a:t>DOE has an agreement with the lead organization</a:t>
            </a:r>
          </a:p>
          <a:p>
            <a:pPr lvl="1"/>
            <a:r>
              <a:rPr lang="en-US" sz="1800" dirty="0" smtClean="0"/>
              <a:t>Cooperative Agreement (academia, non-profits)</a:t>
            </a:r>
          </a:p>
          <a:p>
            <a:pPr lvl="1"/>
            <a:r>
              <a:rPr lang="en-US" sz="1800" dirty="0" smtClean="0"/>
              <a:t>Utilize the Lab AOP for Lab leads</a:t>
            </a:r>
          </a:p>
          <a:p>
            <a:r>
              <a:rPr lang="en-US" sz="1800" dirty="0" smtClean="0">
                <a:solidFill>
                  <a:schemeClr val="tx1"/>
                </a:solidFill>
              </a:rPr>
              <a:t>Consortia Members</a:t>
            </a:r>
          </a:p>
          <a:p>
            <a:pPr lvl="1"/>
            <a:r>
              <a:rPr lang="en-US" sz="1800" dirty="0" smtClean="0"/>
              <a:t>Members sign agreements with the lead organization</a:t>
            </a:r>
          </a:p>
          <a:p>
            <a:pPr lvl="1"/>
            <a:r>
              <a:rPr lang="en-US" sz="1800" dirty="0" smtClean="0"/>
              <a:t>Agreements include IP, Non-disclosures, US Manufacturing Plan, governance</a:t>
            </a:r>
          </a:p>
          <a:p>
            <a:r>
              <a:rPr lang="en-US" sz="1800" dirty="0">
                <a:solidFill>
                  <a:schemeClr val="tx1"/>
                </a:solidFill>
              </a:rPr>
              <a:t>R&amp;D projects</a:t>
            </a:r>
          </a:p>
          <a:p>
            <a:pPr lvl="1"/>
            <a:r>
              <a:rPr lang="en-US" sz="1800" dirty="0"/>
              <a:t>Stakeholders are engaged to develop a technical </a:t>
            </a:r>
            <a:r>
              <a:rPr lang="en-US" sz="1800" dirty="0" smtClean="0"/>
              <a:t>roadmap and investment plans</a:t>
            </a:r>
            <a:endParaRPr lang="en-US" sz="1800" dirty="0"/>
          </a:p>
          <a:p>
            <a:pPr lvl="1"/>
            <a:r>
              <a:rPr lang="en-US" sz="1800" dirty="0" smtClean="0"/>
              <a:t>Projects </a:t>
            </a:r>
            <a:r>
              <a:rPr lang="en-US" sz="1800" dirty="0"/>
              <a:t>are typically competed through project calls</a:t>
            </a:r>
          </a:p>
          <a:p>
            <a:pPr lvl="1"/>
            <a:r>
              <a:rPr lang="en-US" sz="1800" dirty="0"/>
              <a:t>Organizations have to be members to participate in </a:t>
            </a:r>
            <a:r>
              <a:rPr lang="en-US" sz="1800" dirty="0" smtClean="0"/>
              <a:t>R&amp;D</a:t>
            </a:r>
            <a:endParaRPr lang="en-US" sz="1800" dirty="0"/>
          </a:p>
        </p:txBody>
      </p:sp>
      <p:sp>
        <p:nvSpPr>
          <p:cNvPr id="12" name="Text Placeholder 11"/>
          <p:cNvSpPr>
            <a:spLocks noGrp="1"/>
          </p:cNvSpPr>
          <p:nvPr>
            <p:ph type="body" sz="quarter" idx="10"/>
          </p:nvPr>
        </p:nvSpPr>
        <p:spPr>
          <a:xfrm>
            <a:off x="76200" y="861215"/>
            <a:ext cx="5496368" cy="457200"/>
          </a:xfrm>
        </p:spPr>
        <p:txBody>
          <a:bodyPr/>
          <a:lstStyle/>
          <a:p>
            <a:r>
              <a:rPr lang="en-US" dirty="0" smtClean="0"/>
              <a:t>How do they work?</a:t>
            </a:r>
            <a:endParaRPr lang="en-US" dirty="0"/>
          </a:p>
        </p:txBody>
      </p:sp>
      <p:sp>
        <p:nvSpPr>
          <p:cNvPr id="17" name="Content Placeholder 9"/>
          <p:cNvSpPr>
            <a:spLocks noGrp="1"/>
          </p:cNvSpPr>
          <p:nvPr>
            <p:ph sz="half" idx="1"/>
          </p:nvPr>
        </p:nvSpPr>
        <p:spPr>
          <a:xfrm>
            <a:off x="6629400" y="1326344"/>
            <a:ext cx="5267760" cy="4267200"/>
          </a:xfrm>
        </p:spPr>
        <p:txBody>
          <a:bodyPr/>
          <a:lstStyle/>
          <a:p>
            <a:r>
              <a:rPr lang="en-US" sz="1800" dirty="0" smtClean="0">
                <a:solidFill>
                  <a:schemeClr val="tx1"/>
                </a:solidFill>
              </a:rPr>
              <a:t>Management</a:t>
            </a:r>
          </a:p>
          <a:p>
            <a:pPr lvl="1"/>
            <a:r>
              <a:rPr lang="en-US" sz="1800" dirty="0" smtClean="0"/>
              <a:t>Each Institute has a Governing Board and </a:t>
            </a:r>
            <a:r>
              <a:rPr lang="en-US" sz="1800" dirty="0"/>
              <a:t>t</a:t>
            </a:r>
            <a:r>
              <a:rPr lang="en-US" sz="1800" dirty="0" smtClean="0"/>
              <a:t>echnical committees</a:t>
            </a:r>
          </a:p>
          <a:p>
            <a:r>
              <a:rPr lang="en-US" sz="1800" dirty="0" smtClean="0">
                <a:solidFill>
                  <a:schemeClr val="tx1"/>
                </a:solidFill>
              </a:rPr>
              <a:t>Co-investment</a:t>
            </a:r>
          </a:p>
          <a:p>
            <a:pPr lvl="1"/>
            <a:r>
              <a:rPr lang="en-US" sz="1800" dirty="0" smtClean="0"/>
              <a:t>Institutes: 50% cost-share, </a:t>
            </a:r>
            <a:r>
              <a:rPr lang="en-US" sz="1800" dirty="0" err="1" smtClean="0"/>
              <a:t>CyManII</a:t>
            </a:r>
            <a:r>
              <a:rPr lang="en-US" sz="1800" dirty="0" smtClean="0"/>
              <a:t> 20%</a:t>
            </a:r>
          </a:p>
          <a:p>
            <a:pPr lvl="1"/>
            <a:r>
              <a:rPr lang="en-US" sz="1800" dirty="0" smtClean="0"/>
              <a:t>Hubs: NAWI 20%, CMI 20% at for-profit companies</a:t>
            </a:r>
          </a:p>
          <a:p>
            <a:pPr lvl="1"/>
            <a:r>
              <a:rPr lang="en-US" sz="1800" dirty="0" smtClean="0"/>
              <a:t>MDF: Specific to type of project/CRADA</a:t>
            </a:r>
          </a:p>
          <a:p>
            <a:r>
              <a:rPr lang="en-US" sz="1800" dirty="0" smtClean="0">
                <a:solidFill>
                  <a:schemeClr val="tx1"/>
                </a:solidFill>
              </a:rPr>
              <a:t>Peer Reviews</a:t>
            </a:r>
          </a:p>
          <a:p>
            <a:pPr lvl="1"/>
            <a:r>
              <a:rPr lang="en-US" sz="1800" dirty="0" smtClean="0"/>
              <a:t>AMO manages a separate peer review for </a:t>
            </a:r>
            <a:r>
              <a:rPr lang="en-US" sz="1800" dirty="0"/>
              <a:t>each </a:t>
            </a:r>
            <a:r>
              <a:rPr lang="en-US" sz="1800" dirty="0" smtClean="0"/>
              <a:t>consortia</a:t>
            </a:r>
          </a:p>
          <a:p>
            <a:pPr lvl="1"/>
            <a:r>
              <a:rPr lang="en-US" sz="1800" dirty="0" smtClean="0"/>
              <a:t>Typically </a:t>
            </a:r>
            <a:r>
              <a:rPr lang="en-US" sz="1800" dirty="0"/>
              <a:t>1.5-2 days to review consortia management, operations and R&amp;D portfolio</a:t>
            </a:r>
            <a:endParaRPr lang="en-US" sz="1800" dirty="0" smtClean="0"/>
          </a:p>
          <a:p>
            <a:r>
              <a:rPr lang="en-US" sz="1800" dirty="0" smtClean="0">
                <a:solidFill>
                  <a:schemeClr val="tx1"/>
                </a:solidFill>
              </a:rPr>
              <a:t>Sustainability</a:t>
            </a:r>
          </a:p>
          <a:p>
            <a:pPr lvl="1"/>
            <a:r>
              <a:rPr lang="en-US" sz="1800" dirty="0" smtClean="0"/>
              <a:t>Institutes are expected to be financially self-sufficient after DOE award</a:t>
            </a:r>
          </a:p>
          <a:p>
            <a:pPr lvl="1"/>
            <a:endParaRPr lang="en-US" sz="1800" dirty="0" smtClean="0"/>
          </a:p>
          <a:p>
            <a:endParaRPr lang="en-US" sz="1800" dirty="0"/>
          </a:p>
        </p:txBody>
      </p:sp>
    </p:spTree>
    <p:extLst>
      <p:ext uri="{BB962C8B-B14F-4D97-AF65-F5344CB8AC3E}">
        <p14:creationId xmlns:p14="http://schemas.microsoft.com/office/powerpoint/2010/main" val="158561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Consortia: Examples of AMO Program Management</a:t>
            </a:r>
            <a:endParaRPr lang="en-US" dirty="0"/>
          </a:p>
        </p:txBody>
      </p:sp>
      <p:sp>
        <p:nvSpPr>
          <p:cNvPr id="3" name="TextBox 2"/>
          <p:cNvSpPr txBox="1"/>
          <p:nvPr/>
        </p:nvSpPr>
        <p:spPr>
          <a:xfrm>
            <a:off x="76200" y="838200"/>
            <a:ext cx="12037484" cy="550920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Substantial </a:t>
            </a:r>
            <a:r>
              <a:rPr lang="en-US" sz="1600" dirty="0">
                <a:latin typeface="Franklin Gothic Book"/>
              </a:rPr>
              <a:t>Involvement in Consortia Management, Operations and R&amp;D</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Consortia Management</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Approval of key operational plans, key personnel, </a:t>
            </a:r>
            <a:r>
              <a:rPr lang="en-US" sz="1600" dirty="0" smtClean="0">
                <a:latin typeface="Franklin Gothic Book"/>
              </a:rPr>
              <a:t>members, IP </a:t>
            </a:r>
            <a:r>
              <a:rPr lang="en-US" sz="1600" dirty="0">
                <a:latin typeface="Franklin Gothic Book"/>
              </a:rPr>
              <a:t>m</a:t>
            </a:r>
            <a:r>
              <a:rPr lang="en-US" sz="1600" dirty="0" smtClean="0">
                <a:latin typeface="Franklin Gothic Book"/>
              </a:rPr>
              <a:t>anagement plans, sustainability plans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Regular meetings with Consortia Leadership</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Budgets and Statement of Project Objectives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Negotiate SOPO and budgets for each budget period with Go/No-Go decision points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R&amp;D </a:t>
            </a:r>
            <a:r>
              <a:rPr lang="en-US" sz="1600" dirty="0">
                <a:latin typeface="Franklin Gothic Book"/>
              </a:rPr>
              <a:t>Portfolio</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Request for Proposals, Project Selection, Project Negotiations, </a:t>
            </a:r>
            <a:r>
              <a:rPr lang="en-US" sz="1600" dirty="0" smtClean="0">
                <a:latin typeface="Franklin Gothic Book"/>
              </a:rPr>
              <a:t>Project SOPOs and budgets, Project Management</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Regular meetings with Consortia Technical Leadership and project teams</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Consortia </a:t>
            </a:r>
            <a:r>
              <a:rPr lang="en-US" sz="1600" dirty="0" smtClean="0">
                <a:latin typeface="Franklin Gothic Book"/>
              </a:rPr>
              <a:t>Governance</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AMO sits on all Institute Governance Boards and appoints other Federal Representatives</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Quarterly </a:t>
            </a:r>
            <a:r>
              <a:rPr lang="en-US" sz="1600" dirty="0" smtClean="0">
                <a:latin typeface="Franklin Gothic Book"/>
              </a:rPr>
              <a:t>Assessments</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Annual Consortia Peer Review</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Award </a:t>
            </a:r>
            <a:r>
              <a:rPr lang="en-US" sz="1600" dirty="0">
                <a:latin typeface="Franklin Gothic Book"/>
              </a:rPr>
              <a:t>Monitoring</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Cooperative </a:t>
            </a:r>
            <a:r>
              <a:rPr lang="en-US" sz="1600" dirty="0" smtClean="0">
                <a:latin typeface="Franklin Gothic Book"/>
              </a:rPr>
              <a:t>Agreement monitoring and modifications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Coordinating with EERE contracting, legal, NEPA</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Invoice </a:t>
            </a:r>
            <a:r>
              <a:rPr lang="en-US" sz="1600" dirty="0" smtClean="0">
                <a:latin typeface="Franklin Gothic Book"/>
              </a:rPr>
              <a:t>review/approval</a:t>
            </a:r>
            <a:endParaRPr lang="en-US" sz="1600" dirty="0">
              <a:latin typeface="Franklin Gothic Book"/>
            </a:endParaRPr>
          </a:p>
        </p:txBody>
      </p:sp>
    </p:spTree>
    <p:extLst>
      <p:ext uri="{BB962C8B-B14F-4D97-AF65-F5344CB8AC3E}">
        <p14:creationId xmlns:p14="http://schemas.microsoft.com/office/powerpoint/2010/main" val="102972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724900" cy="812800"/>
          </a:xfrm>
        </p:spPr>
        <p:txBody>
          <a:bodyPr/>
          <a:lstStyle/>
          <a:p>
            <a:r>
              <a:rPr lang="en-US" sz="2800" dirty="0">
                <a:solidFill>
                  <a:schemeClr val="accent5"/>
                </a:solidFill>
              </a:rPr>
              <a:t>AMO </a:t>
            </a:r>
            <a:r>
              <a:rPr lang="en-US" sz="2800" dirty="0" smtClean="0">
                <a:solidFill>
                  <a:schemeClr val="accent5"/>
                </a:solidFill>
              </a:rPr>
              <a:t>R&amp;D Consortia Team</a:t>
            </a:r>
            <a:endParaRPr lang="en-US" sz="2800" dirty="0">
              <a:solidFill>
                <a:schemeClr val="accent5"/>
              </a:solidFill>
            </a:endParaRPr>
          </a:p>
        </p:txBody>
      </p:sp>
      <p:sp>
        <p:nvSpPr>
          <p:cNvPr id="3" name="TextBox 2"/>
          <p:cNvSpPr txBox="1"/>
          <p:nvPr/>
        </p:nvSpPr>
        <p:spPr>
          <a:xfrm>
            <a:off x="25400" y="850900"/>
            <a:ext cx="4851400" cy="544764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MDF</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Blake Marshall, Kenny </a:t>
            </a:r>
            <a:r>
              <a:rPr lang="en-US" dirty="0" err="1" smtClean="0">
                <a:solidFill>
                  <a:srgbClr val="50565C"/>
                </a:solidFill>
                <a:latin typeface="Franklin Gothic Book"/>
              </a:rPr>
              <a:t>Kort</a:t>
            </a:r>
            <a:r>
              <a:rPr lang="en-US" dirty="0" smtClean="0">
                <a:solidFill>
                  <a:srgbClr val="50565C"/>
                </a:solidFill>
                <a:latin typeface="Franklin Gothic Book"/>
              </a:rPr>
              <a:t>, Steve Shooter</a:t>
            </a: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CMI</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Helena </a:t>
            </a:r>
            <a:r>
              <a:rPr lang="en-US" dirty="0" err="1" smtClean="0">
                <a:solidFill>
                  <a:srgbClr val="50565C"/>
                </a:solidFill>
                <a:latin typeface="Franklin Gothic Book"/>
              </a:rPr>
              <a:t>Khazdozian</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NAWI</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Melissa </a:t>
            </a:r>
            <a:r>
              <a:rPr lang="en-US" dirty="0" err="1" smtClean="0">
                <a:solidFill>
                  <a:srgbClr val="50565C"/>
                </a:solidFill>
                <a:latin typeface="Franklin Gothic Book"/>
              </a:rPr>
              <a:t>Klembara</a:t>
            </a:r>
            <a:r>
              <a:rPr lang="en-US" dirty="0" smtClean="0">
                <a:solidFill>
                  <a:srgbClr val="50565C"/>
                </a:solidFill>
                <a:latin typeface="Franklin Gothic Book"/>
              </a:rPr>
              <a:t>, Kenny </a:t>
            </a:r>
            <a:r>
              <a:rPr lang="en-US" dirty="0" err="1" smtClean="0">
                <a:solidFill>
                  <a:srgbClr val="50565C"/>
                </a:solidFill>
                <a:latin typeface="Franklin Gothic Book"/>
              </a:rPr>
              <a:t>Kort</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err="1" smtClean="0">
                <a:solidFill>
                  <a:srgbClr val="50565C"/>
                </a:solidFill>
                <a:latin typeface="Franklin Gothic Book"/>
              </a:rPr>
              <a:t>PowerAmerica</a:t>
            </a:r>
            <a:endParaRPr lang="en-US"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Al Hefner, Bill </a:t>
            </a:r>
            <a:r>
              <a:rPr lang="en-US" dirty="0" err="1" smtClean="0">
                <a:solidFill>
                  <a:srgbClr val="50565C"/>
                </a:solidFill>
                <a:latin typeface="Franklin Gothic Book"/>
              </a:rPr>
              <a:t>Prymak</a:t>
            </a:r>
            <a:r>
              <a:rPr lang="en-US" dirty="0" smtClean="0">
                <a:solidFill>
                  <a:srgbClr val="50565C"/>
                </a:solidFill>
                <a:latin typeface="Franklin Gothic Book"/>
              </a:rPr>
              <a:t>, Lexie Kim</a:t>
            </a: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IACMI</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Chad Schell, John </a:t>
            </a:r>
            <a:r>
              <a:rPr lang="en-US" dirty="0" err="1" smtClean="0">
                <a:solidFill>
                  <a:srgbClr val="50565C"/>
                </a:solidFill>
                <a:latin typeface="Franklin Gothic Book"/>
              </a:rPr>
              <a:t>Winkel</a:t>
            </a:r>
            <a:r>
              <a:rPr lang="en-US" dirty="0" smtClean="0">
                <a:solidFill>
                  <a:srgbClr val="50565C"/>
                </a:solidFill>
                <a:latin typeface="Franklin Gothic Book"/>
              </a:rPr>
              <a:t>, Lexie Kim, Ravi </a:t>
            </a:r>
            <a:r>
              <a:rPr lang="en-US" dirty="0" err="1" smtClean="0">
                <a:solidFill>
                  <a:srgbClr val="50565C"/>
                </a:solidFill>
                <a:latin typeface="Franklin Gothic Book"/>
              </a:rPr>
              <a:t>Deo</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RAPID</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Kate </a:t>
            </a:r>
            <a:r>
              <a:rPr lang="en-US" dirty="0" err="1">
                <a:solidFill>
                  <a:srgbClr val="50565C"/>
                </a:solidFill>
                <a:latin typeface="Franklin Gothic Book"/>
              </a:rPr>
              <a:t>Peretti</a:t>
            </a:r>
            <a:r>
              <a:rPr lang="en-US" dirty="0">
                <a:solidFill>
                  <a:srgbClr val="50565C"/>
                </a:solidFill>
                <a:latin typeface="Franklin Gothic Book"/>
              </a:rPr>
              <a:t>, John </a:t>
            </a:r>
            <a:r>
              <a:rPr lang="en-US" dirty="0" err="1">
                <a:solidFill>
                  <a:srgbClr val="50565C"/>
                </a:solidFill>
                <a:latin typeface="Franklin Gothic Book"/>
              </a:rPr>
              <a:t>Winkel</a:t>
            </a:r>
            <a:r>
              <a:rPr lang="en-US" dirty="0">
                <a:solidFill>
                  <a:srgbClr val="50565C"/>
                </a:solidFill>
                <a:latin typeface="Franklin Gothic Book"/>
              </a:rPr>
              <a:t>, Lexie </a:t>
            </a:r>
            <a:r>
              <a:rPr lang="en-US" dirty="0" smtClean="0">
                <a:solidFill>
                  <a:srgbClr val="50565C"/>
                </a:solidFill>
                <a:latin typeface="Franklin Gothic Book"/>
              </a:rPr>
              <a:t>Kim, Melissa </a:t>
            </a:r>
            <a:r>
              <a:rPr lang="en-US" dirty="0" err="1" smtClean="0">
                <a:solidFill>
                  <a:srgbClr val="50565C"/>
                </a:solidFill>
                <a:latin typeface="Franklin Gothic Book"/>
              </a:rPr>
              <a:t>Klembara</a:t>
            </a: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dirty="0" smtClean="0">
              <a:solidFill>
                <a:srgbClr val="50565C"/>
              </a:solidFill>
              <a:latin typeface="Franklin Gothic Book"/>
            </a:endParaRP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676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
        <p:nvSpPr>
          <p:cNvPr id="5" name="Rectangle 4"/>
          <p:cNvSpPr/>
          <p:nvPr/>
        </p:nvSpPr>
        <p:spPr>
          <a:xfrm>
            <a:off x="5410200" y="850900"/>
            <a:ext cx="6705600" cy="4462760"/>
          </a:xfrm>
          <a:prstGeom prst="rect">
            <a:avLst/>
          </a:prstGeom>
        </p:spPr>
        <p:txBody>
          <a:bodyPr wrap="square">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CESMII</a:t>
            </a:r>
            <a:endParaRPr lang="en-US"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err="1">
                <a:solidFill>
                  <a:srgbClr val="50565C"/>
                </a:solidFill>
                <a:latin typeface="Franklin Gothic Book"/>
              </a:rPr>
              <a:t>Sudarsan</a:t>
            </a:r>
            <a:r>
              <a:rPr lang="en-US" dirty="0">
                <a:solidFill>
                  <a:srgbClr val="50565C"/>
                </a:solidFill>
                <a:latin typeface="Franklin Gothic Book"/>
              </a:rPr>
              <a:t> </a:t>
            </a:r>
            <a:r>
              <a:rPr lang="en-US" dirty="0" err="1">
                <a:solidFill>
                  <a:srgbClr val="50565C"/>
                </a:solidFill>
                <a:latin typeface="Franklin Gothic Book"/>
              </a:rPr>
              <a:t>Rachuri</a:t>
            </a:r>
            <a:r>
              <a:rPr lang="en-US" dirty="0">
                <a:solidFill>
                  <a:srgbClr val="50565C"/>
                </a:solidFill>
                <a:latin typeface="Franklin Gothic Book"/>
              </a:rPr>
              <a:t>, Bill </a:t>
            </a:r>
            <a:r>
              <a:rPr lang="en-US" dirty="0" err="1">
                <a:solidFill>
                  <a:srgbClr val="50565C"/>
                </a:solidFill>
                <a:latin typeface="Franklin Gothic Book"/>
              </a:rPr>
              <a:t>Prymak</a:t>
            </a:r>
            <a:r>
              <a:rPr lang="en-US" dirty="0">
                <a:solidFill>
                  <a:srgbClr val="50565C"/>
                </a:solidFill>
                <a:latin typeface="Franklin Gothic Book"/>
              </a:rPr>
              <a:t>, Mahesh Mani, Kristen </a:t>
            </a:r>
            <a:r>
              <a:rPr lang="en-US" dirty="0" smtClean="0">
                <a:solidFill>
                  <a:srgbClr val="50565C"/>
                </a:solidFill>
                <a:latin typeface="Franklin Gothic Book"/>
              </a:rPr>
              <a:t>McDaniel, Steve Shooter</a:t>
            </a: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REMADE</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Chris </a:t>
            </a:r>
            <a:r>
              <a:rPr lang="en-US" dirty="0" err="1">
                <a:solidFill>
                  <a:srgbClr val="50565C"/>
                </a:solidFill>
                <a:latin typeface="Franklin Gothic Book"/>
              </a:rPr>
              <a:t>Hovanec</a:t>
            </a:r>
            <a:r>
              <a:rPr lang="en-US" dirty="0">
                <a:solidFill>
                  <a:srgbClr val="50565C"/>
                </a:solidFill>
                <a:latin typeface="Franklin Gothic Book"/>
              </a:rPr>
              <a:t>, Debbie </a:t>
            </a:r>
            <a:r>
              <a:rPr lang="en-US" dirty="0" err="1">
                <a:solidFill>
                  <a:srgbClr val="50565C"/>
                </a:solidFill>
                <a:latin typeface="Franklin Gothic Book"/>
              </a:rPr>
              <a:t>Schultheis</a:t>
            </a:r>
            <a:r>
              <a:rPr lang="en-US" dirty="0">
                <a:solidFill>
                  <a:srgbClr val="50565C"/>
                </a:solidFill>
                <a:latin typeface="Franklin Gothic Book"/>
              </a:rPr>
              <a:t>, Mahesh Mani, John Harrington</a:t>
            </a:r>
          </a:p>
          <a:p>
            <a:pPr marL="285750" indent="-285750" fontAlgn="ctr">
              <a:spcBef>
                <a:spcPts val="0"/>
              </a:spcBef>
              <a:spcAft>
                <a:spcPts val="600"/>
              </a:spcAft>
              <a:buClr>
                <a:srgbClr val="7AC143"/>
              </a:buClr>
              <a:buFont typeface="Wingdings" panose="05000000000000000000" pitchFamily="2" charset="2"/>
              <a:buChar char="Ø"/>
            </a:pPr>
            <a:r>
              <a:rPr lang="en-US" dirty="0" err="1">
                <a:solidFill>
                  <a:srgbClr val="50565C"/>
                </a:solidFill>
                <a:latin typeface="Franklin Gothic Book"/>
              </a:rPr>
              <a:t>CyManII</a:t>
            </a:r>
            <a:endParaRPr lang="en-US"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Chad Schell, </a:t>
            </a:r>
            <a:r>
              <a:rPr lang="en-US" dirty="0" smtClean="0">
                <a:solidFill>
                  <a:srgbClr val="50565C"/>
                </a:solidFill>
                <a:latin typeface="Franklin Gothic Book"/>
              </a:rPr>
              <a:t>Bill </a:t>
            </a:r>
            <a:r>
              <a:rPr lang="en-US" dirty="0" err="1" smtClean="0">
                <a:solidFill>
                  <a:srgbClr val="50565C"/>
                </a:solidFill>
                <a:latin typeface="Franklin Gothic Book"/>
              </a:rPr>
              <a:t>Prymak</a:t>
            </a:r>
            <a:r>
              <a:rPr lang="en-US" dirty="0" smtClean="0">
                <a:solidFill>
                  <a:srgbClr val="50565C"/>
                </a:solidFill>
                <a:latin typeface="Franklin Gothic Book"/>
              </a:rPr>
              <a:t>, Kristen McDaniel, Paul </a:t>
            </a:r>
            <a:r>
              <a:rPr lang="en-US" dirty="0" err="1">
                <a:solidFill>
                  <a:srgbClr val="50565C"/>
                </a:solidFill>
                <a:latin typeface="Franklin Gothic Book"/>
              </a:rPr>
              <a:t>Syers</a:t>
            </a:r>
            <a:endParaRPr lang="en-US"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BOTTLE</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Melissa </a:t>
            </a:r>
            <a:r>
              <a:rPr lang="en-US" dirty="0" err="1" smtClean="0">
                <a:solidFill>
                  <a:srgbClr val="50565C"/>
                </a:solidFill>
                <a:latin typeface="Franklin Gothic Book"/>
              </a:rPr>
              <a:t>Klembara</a:t>
            </a:r>
            <a:r>
              <a:rPr lang="en-US" dirty="0" smtClean="0">
                <a:solidFill>
                  <a:srgbClr val="50565C"/>
                </a:solidFill>
                <a:latin typeface="Franklin Gothic Book"/>
              </a:rPr>
              <a:t>, Kate </a:t>
            </a:r>
            <a:r>
              <a:rPr lang="en-US" dirty="0" err="1" smtClean="0">
                <a:solidFill>
                  <a:srgbClr val="50565C"/>
                </a:solidFill>
                <a:latin typeface="Franklin Gothic Book"/>
              </a:rPr>
              <a:t>Peretti</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Education and Workforce</a:t>
            </a:r>
          </a:p>
          <a:p>
            <a:pPr marL="742950" lvl="1" indent="-285750" fontAlgn="ctr">
              <a:spcBef>
                <a:spcPts val="0"/>
              </a:spcBef>
              <a:spcAft>
                <a:spcPts val="600"/>
              </a:spcAft>
              <a:buClr>
                <a:srgbClr val="7AC143"/>
              </a:buClr>
              <a:buFont typeface="Wingdings" panose="05000000000000000000" pitchFamily="2" charset="2"/>
              <a:buChar char="Ø"/>
            </a:pPr>
            <a:r>
              <a:rPr lang="en-US" dirty="0" err="1" smtClean="0">
                <a:solidFill>
                  <a:srgbClr val="50565C"/>
                </a:solidFill>
                <a:latin typeface="Franklin Gothic Book"/>
              </a:rPr>
              <a:t>Nebiat</a:t>
            </a:r>
            <a:r>
              <a:rPr lang="en-US" dirty="0" smtClean="0">
                <a:solidFill>
                  <a:srgbClr val="50565C"/>
                </a:solidFill>
                <a:latin typeface="Franklin Gothic Book"/>
              </a:rPr>
              <a:t> Solomon, Steve Shooter</a:t>
            </a:r>
          </a:p>
          <a:p>
            <a:pPr marL="285750"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Franklin Gothic Book"/>
            </a:endParaRPr>
          </a:p>
        </p:txBody>
      </p:sp>
    </p:spTree>
    <p:extLst>
      <p:ext uri="{BB962C8B-B14F-4D97-AF65-F5344CB8AC3E}">
        <p14:creationId xmlns:p14="http://schemas.microsoft.com/office/powerpoint/2010/main" val="3361975014"/>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schemas.microsoft.com/office/2006/metadata/properties"/>
    <ds:schemaRef ds:uri="http://www.w3.org/XML/1998/namespace"/>
    <ds:schemaRef ds:uri="http://schemas.microsoft.com/office/2006/documentManagement/types"/>
    <ds:schemaRef ds:uri="aae98916-b8dd-4dc4-bcb8-76c8688f57f5"/>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B9C6DF88-7F28-42CE-8A46-51D1872EA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27135</TotalTime>
  <Words>625</Words>
  <Application>Microsoft Office PowerPoint</Application>
  <PresentationFormat>Widescreen</PresentationFormat>
  <Paragraphs>146</Paragraphs>
  <Slides>6</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vt:i4>
      </vt:variant>
    </vt:vector>
  </HeadingPairs>
  <TitlesOfParts>
    <vt:vector size="22" baseType="lpstr">
      <vt:lpstr>ＭＳ Ｐゴシック</vt:lpstr>
      <vt:lpstr>Arial</vt:lpstr>
      <vt:lpstr>Arial Narrow</vt:lpstr>
      <vt:lpstr>Calibri</vt:lpstr>
      <vt:lpstr>Courier New</vt:lpstr>
      <vt:lpstr>Franklin Gothic Book</vt:lpstr>
      <vt:lpstr>Franklin Gothic Medium</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Why an R&amp;D Consortia? </vt:lpstr>
      <vt:lpstr>AMO R&amp;D Consortia</vt:lpstr>
      <vt:lpstr>AMO R&amp;D Consortia</vt:lpstr>
      <vt:lpstr>R&amp;D Consortia: Examples of AMO Program Management</vt:lpstr>
      <vt:lpstr>AMO R&amp;D Consortia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1122</cp:revision>
  <cp:lastPrinted>2019-10-30T16:02:12Z</cp:lastPrinted>
  <dcterms:created xsi:type="dcterms:W3CDTF">2011-06-04T16:38:42Z</dcterms:created>
  <dcterms:modified xsi:type="dcterms:W3CDTF">2020-05-29T20:47:03Z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