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 id="2147483787" r:id="rId5"/>
    <p:sldMasterId id="2147483791" r:id="rId6"/>
    <p:sldMasterId id="2147483799" r:id="rId7"/>
    <p:sldMasterId id="2147483824" r:id="rId8"/>
    <p:sldMasterId id="2147483894" r:id="rId9"/>
    <p:sldMasterId id="2147483917" r:id="rId10"/>
    <p:sldMasterId id="2147483931" r:id="rId11"/>
  </p:sldMasterIdLst>
  <p:notesMasterIdLst>
    <p:notesMasterId r:id="rId70"/>
  </p:notesMasterIdLst>
  <p:sldIdLst>
    <p:sldId id="256" r:id="rId12"/>
    <p:sldId id="1193" r:id="rId13"/>
    <p:sldId id="1153" r:id="rId14"/>
    <p:sldId id="1625" r:id="rId15"/>
    <p:sldId id="1394" r:id="rId16"/>
    <p:sldId id="1333" r:id="rId17"/>
    <p:sldId id="1377" r:id="rId18"/>
    <p:sldId id="1372" r:id="rId19"/>
    <p:sldId id="1373" r:id="rId20"/>
    <p:sldId id="1376" r:id="rId21"/>
    <p:sldId id="1393" r:id="rId22"/>
    <p:sldId id="1375" r:id="rId23"/>
    <p:sldId id="1374" r:id="rId24"/>
    <p:sldId id="1378" r:id="rId25"/>
    <p:sldId id="1187" r:id="rId26"/>
    <p:sldId id="737" r:id="rId27"/>
    <p:sldId id="1186" r:id="rId28"/>
    <p:sldId id="347" r:id="rId29"/>
    <p:sldId id="1188" r:id="rId30"/>
    <p:sldId id="276" r:id="rId31"/>
    <p:sldId id="1089" r:id="rId32"/>
    <p:sldId id="1369" r:id="rId33"/>
    <p:sldId id="1385" r:id="rId34"/>
    <p:sldId id="1380" r:id="rId35"/>
    <p:sldId id="1097" r:id="rId36"/>
    <p:sldId id="1096" r:id="rId37"/>
    <p:sldId id="1342" r:id="rId38"/>
    <p:sldId id="1365" r:id="rId39"/>
    <p:sldId id="1180" r:id="rId40"/>
    <p:sldId id="1314" r:id="rId41"/>
    <p:sldId id="1379" r:id="rId42"/>
    <p:sldId id="1356" r:id="rId43"/>
    <p:sldId id="1357" r:id="rId44"/>
    <p:sldId id="1627" r:id="rId45"/>
    <p:sldId id="1199" r:id="rId46"/>
    <p:sldId id="1371" r:id="rId47"/>
    <p:sldId id="1626" r:id="rId48"/>
    <p:sldId id="1389" r:id="rId49"/>
    <p:sldId id="1390" r:id="rId50"/>
    <p:sldId id="1391" r:id="rId51"/>
    <p:sldId id="1189" r:id="rId52"/>
    <p:sldId id="1197" r:id="rId53"/>
    <p:sldId id="1162" r:id="rId54"/>
    <p:sldId id="1164" r:id="rId55"/>
    <p:sldId id="1167" r:id="rId56"/>
    <p:sldId id="1172" r:id="rId57"/>
    <p:sldId id="277" r:id="rId58"/>
    <p:sldId id="974" r:id="rId59"/>
    <p:sldId id="1621" r:id="rId60"/>
    <p:sldId id="1622" r:id="rId61"/>
    <p:sldId id="1623" r:id="rId62"/>
    <p:sldId id="1624" r:id="rId63"/>
    <p:sldId id="977" r:id="rId64"/>
    <p:sldId id="978" r:id="rId65"/>
    <p:sldId id="979" r:id="rId66"/>
    <p:sldId id="980" r:id="rId67"/>
    <p:sldId id="981" r:id="rId68"/>
    <p:sldId id="287"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Dollinger" initials="CD"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0FC05-074A-4888-BA8F-FBFD1D61AE2F}" v="347" dt="2020-05-28T18:12:49.968"/>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5095" autoAdjust="0"/>
  </p:normalViewPr>
  <p:slideViewPr>
    <p:cSldViewPr snapToGrid="0">
      <p:cViewPr varScale="1">
        <p:scale>
          <a:sx n="87" d="100"/>
          <a:sy n="87" d="100"/>
        </p:scale>
        <p:origin x="13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94"/>
    </p:cViewPr>
  </p:sorterViewPr>
  <p:notesViewPr>
    <p:cSldViewPr snapToGrid="0">
      <p:cViewPr varScale="1">
        <p:scale>
          <a:sx n="83" d="100"/>
          <a:sy n="83" d="100"/>
        </p:scale>
        <p:origin x="573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Dollinger" userId="c2206549707e2eba" providerId="LiveId" clId="{31CFC850-0EE1-45EC-B956-2867D5A1667C}"/>
    <pc:docChg chg="undo custSel addSld delSld modSld sldOrd modMainMaster">
      <pc:chgData name="Caroline Dollinger" userId="c2206549707e2eba" providerId="LiveId" clId="{31CFC850-0EE1-45EC-B956-2867D5A1667C}" dt="2020-05-28T18:03:57.606" v="1410" actId="20577"/>
      <pc:docMkLst>
        <pc:docMk/>
      </pc:docMkLst>
      <pc:sldChg chg="modSp">
        <pc:chgData name="Caroline Dollinger" userId="c2206549707e2eba" providerId="LiveId" clId="{31CFC850-0EE1-45EC-B956-2867D5A1667C}" dt="2020-05-28T18:03:57.606" v="1410" actId="20577"/>
        <pc:sldMkLst>
          <pc:docMk/>
          <pc:sldMk cId="0" sldId="256"/>
        </pc:sldMkLst>
        <pc:spChg chg="mod">
          <ac:chgData name="Caroline Dollinger" userId="c2206549707e2eba" providerId="LiveId" clId="{31CFC850-0EE1-45EC-B956-2867D5A1667C}" dt="2020-05-28T18:03:57.606" v="1410" actId="20577"/>
          <ac:spMkLst>
            <pc:docMk/>
            <pc:sldMk cId="0" sldId="256"/>
            <ac:spMk id="10241" creationId="{00000000-0000-0000-0000-000000000000}"/>
          </ac:spMkLst>
        </pc:spChg>
      </pc:sldChg>
      <pc:sldChg chg="addSp delSp modSp add modTransition">
        <pc:chgData name="Caroline Dollinger" userId="c2206549707e2eba" providerId="LiveId" clId="{31CFC850-0EE1-45EC-B956-2867D5A1667C}" dt="2020-05-28T17:08:37.132" v="712" actId="947"/>
        <pc:sldMkLst>
          <pc:docMk/>
          <pc:sldMk cId="478975105" sldId="276"/>
        </pc:sldMkLst>
        <pc:spChg chg="add mod">
          <ac:chgData name="Caroline Dollinger" userId="c2206549707e2eba" providerId="LiveId" clId="{31CFC850-0EE1-45EC-B956-2867D5A1667C}" dt="2020-05-28T17:07:31.970" v="704" actId="20577"/>
          <ac:spMkLst>
            <pc:docMk/>
            <pc:sldMk cId="478975105" sldId="276"/>
            <ac:spMk id="2" creationId="{2A9190FC-F2C5-4AD3-86EB-1C6D75085915}"/>
          </ac:spMkLst>
        </pc:spChg>
        <pc:spChg chg="add del mod">
          <ac:chgData name="Caroline Dollinger" userId="c2206549707e2eba" providerId="LiveId" clId="{31CFC850-0EE1-45EC-B956-2867D5A1667C}" dt="2020-05-28T17:07:25.553" v="700" actId="478"/>
          <ac:spMkLst>
            <pc:docMk/>
            <pc:sldMk cId="478975105" sldId="276"/>
            <ac:spMk id="3" creationId="{A7143E6E-3D8D-4CA1-A451-4A122D160175}"/>
          </ac:spMkLst>
        </pc:spChg>
        <pc:spChg chg="del mod">
          <ac:chgData name="Caroline Dollinger" userId="c2206549707e2eba" providerId="LiveId" clId="{31CFC850-0EE1-45EC-B956-2867D5A1667C}" dt="2020-05-28T17:07:34.750" v="705" actId="478"/>
          <ac:spMkLst>
            <pc:docMk/>
            <pc:sldMk cId="478975105" sldId="276"/>
            <ac:spMk id="4" creationId="{ACF703B6-ECB3-4845-9363-5910A27DF00C}"/>
          </ac:spMkLst>
        </pc:spChg>
        <pc:spChg chg="mod">
          <ac:chgData name="Caroline Dollinger" userId="c2206549707e2eba" providerId="LiveId" clId="{31CFC850-0EE1-45EC-B956-2867D5A1667C}" dt="2020-05-28T17:08:24.329" v="711" actId="2711"/>
          <ac:spMkLst>
            <pc:docMk/>
            <pc:sldMk cId="478975105" sldId="276"/>
            <ac:spMk id="183" creationId="{21C6F542-38A5-DE4B-BB92-51A65168E32F}"/>
          </ac:spMkLst>
        </pc:spChg>
        <pc:spChg chg="mod">
          <ac:chgData name="Caroline Dollinger" userId="c2206549707e2eba" providerId="LiveId" clId="{31CFC850-0EE1-45EC-B956-2867D5A1667C}" dt="2020-05-28T17:08:37.132" v="712" actId="947"/>
          <ac:spMkLst>
            <pc:docMk/>
            <pc:sldMk cId="478975105" sldId="276"/>
            <ac:spMk id="215" creationId="{3107AF5C-651B-D047-ADAD-30840E7833D0}"/>
          </ac:spMkLst>
        </pc:spChg>
        <pc:graphicFrameChg chg="mod">
          <ac:chgData name="Caroline Dollinger" userId="c2206549707e2eba" providerId="LiveId" clId="{31CFC850-0EE1-45EC-B956-2867D5A1667C}" dt="2020-05-28T17:08:14.693" v="710" actId="2711"/>
          <ac:graphicFrameMkLst>
            <pc:docMk/>
            <pc:sldMk cId="478975105" sldId="276"/>
            <ac:graphicFrameMk id="11" creationId="{068126F1-DFAB-634C-8443-AB20AF3B93B7}"/>
          </ac:graphicFrameMkLst>
        </pc:graphicFrameChg>
      </pc:sldChg>
      <pc:sldChg chg="add">
        <pc:chgData name="Caroline Dollinger" userId="c2206549707e2eba" providerId="LiveId" clId="{31CFC850-0EE1-45EC-B956-2867D5A1667C}" dt="2020-05-28T17:42:27.125" v="870"/>
        <pc:sldMkLst>
          <pc:docMk/>
          <pc:sldMk cId="4162399059" sldId="277"/>
        </pc:sldMkLst>
      </pc:sldChg>
      <pc:sldChg chg="add">
        <pc:chgData name="Caroline Dollinger" userId="c2206549707e2eba" providerId="LiveId" clId="{31CFC850-0EE1-45EC-B956-2867D5A1667C}" dt="2020-05-28T17:42:27.125" v="870"/>
        <pc:sldMkLst>
          <pc:docMk/>
          <pc:sldMk cId="3207768116" sldId="287"/>
        </pc:sldMkLst>
      </pc:sldChg>
      <pc:sldChg chg="addSp delSp modSp add">
        <pc:chgData name="Caroline Dollinger" userId="c2206549707e2eba" providerId="LiveId" clId="{31CFC850-0EE1-45EC-B956-2867D5A1667C}" dt="2020-05-28T16:25:42.786" v="496" actId="2711"/>
        <pc:sldMkLst>
          <pc:docMk/>
          <pc:sldMk cId="3734811757" sldId="347"/>
        </pc:sldMkLst>
        <pc:spChg chg="mod">
          <ac:chgData name="Caroline Dollinger" userId="c2206549707e2eba" providerId="LiveId" clId="{31CFC850-0EE1-45EC-B956-2867D5A1667C}" dt="2020-05-28T16:25:13.153" v="490"/>
          <ac:spMkLst>
            <pc:docMk/>
            <pc:sldMk cId="3734811757" sldId="347"/>
            <ac:spMk id="2" creationId="{29624A77-282F-B645-A193-474A6E38B1D9}"/>
          </ac:spMkLst>
        </pc:spChg>
        <pc:spChg chg="add mod">
          <ac:chgData name="Caroline Dollinger" userId="c2206549707e2eba" providerId="LiveId" clId="{31CFC850-0EE1-45EC-B956-2867D5A1667C}" dt="2020-05-28T16:25:29.548" v="494"/>
          <ac:spMkLst>
            <pc:docMk/>
            <pc:sldMk cId="3734811757" sldId="347"/>
            <ac:spMk id="3" creationId="{D1B0779C-B546-4003-886F-C34B6C5FDD75}"/>
          </ac:spMkLst>
        </pc:spChg>
        <pc:spChg chg="del mod">
          <ac:chgData name="Caroline Dollinger" userId="c2206549707e2eba" providerId="LiveId" clId="{31CFC850-0EE1-45EC-B956-2867D5A1667C}" dt="2020-05-28T16:25:25.586" v="492"/>
          <ac:spMkLst>
            <pc:docMk/>
            <pc:sldMk cId="3734811757" sldId="347"/>
            <ac:spMk id="8" creationId="{630E1471-0DF9-4C8B-A613-FB83F49C5D52}"/>
          </ac:spMkLst>
        </pc:spChg>
        <pc:spChg chg="mod">
          <ac:chgData name="Caroline Dollinger" userId="c2206549707e2eba" providerId="LiveId" clId="{31CFC850-0EE1-45EC-B956-2867D5A1667C}" dt="2020-05-28T16:25:42.786" v="496" actId="2711"/>
          <ac:spMkLst>
            <pc:docMk/>
            <pc:sldMk cId="3734811757" sldId="347"/>
            <ac:spMk id="9" creationId="{F52DB258-8E20-4131-B726-6882FCA85F2C}"/>
          </ac:spMkLst>
        </pc:spChg>
      </pc:sldChg>
      <pc:sldChg chg="modSp add del">
        <pc:chgData name="Caroline Dollinger" userId="c2206549707e2eba" providerId="LiveId" clId="{31CFC850-0EE1-45EC-B956-2867D5A1667C}" dt="2020-05-28T16:26:10.238" v="501" actId="2696"/>
        <pc:sldMkLst>
          <pc:docMk/>
          <pc:sldMk cId="2190680743" sldId="363"/>
        </pc:sldMkLst>
        <pc:spChg chg="mod">
          <ac:chgData name="Caroline Dollinger" userId="c2206549707e2eba" providerId="LiveId" clId="{31CFC850-0EE1-45EC-B956-2867D5A1667C}" dt="2020-05-28T16:24:11.492" v="489"/>
          <ac:spMkLst>
            <pc:docMk/>
            <pc:sldMk cId="2190680743" sldId="363"/>
            <ac:spMk id="2" creationId="{E39163C2-4BA7-A141-9022-533C896E49DA}"/>
          </ac:spMkLst>
        </pc:spChg>
      </pc:sldChg>
      <pc:sldChg chg="addSp delSp modSp add">
        <pc:chgData name="Caroline Dollinger" userId="c2206549707e2eba" providerId="LiveId" clId="{31CFC850-0EE1-45EC-B956-2867D5A1667C}" dt="2020-05-28T17:39:46.677" v="869" actId="404"/>
        <pc:sldMkLst>
          <pc:docMk/>
          <pc:sldMk cId="2943381209" sldId="737"/>
        </pc:sldMkLst>
        <pc:spChg chg="add del mod">
          <ac:chgData name="Caroline Dollinger" userId="c2206549707e2eba" providerId="LiveId" clId="{31CFC850-0EE1-45EC-B956-2867D5A1667C}" dt="2020-05-28T17:39:46.677" v="869" actId="404"/>
          <ac:spMkLst>
            <pc:docMk/>
            <pc:sldMk cId="2943381209" sldId="737"/>
            <ac:spMk id="2" creationId="{4C551BE7-AC35-4B99-9A27-3A2FA8EE5E35}"/>
          </ac:spMkLst>
        </pc:spChg>
        <pc:spChg chg="add del mod">
          <ac:chgData name="Caroline Dollinger" userId="c2206549707e2eba" providerId="LiveId" clId="{31CFC850-0EE1-45EC-B956-2867D5A1667C}" dt="2020-05-28T16:49:14.479" v="641" actId="478"/>
          <ac:spMkLst>
            <pc:docMk/>
            <pc:sldMk cId="2943381209" sldId="737"/>
            <ac:spMk id="3" creationId="{80CC73B3-98E8-4BF5-85CD-85889C853839}"/>
          </ac:spMkLst>
        </pc:spChg>
        <pc:spChg chg="mod">
          <ac:chgData name="Caroline Dollinger" userId="c2206549707e2eba" providerId="LiveId" clId="{31CFC850-0EE1-45EC-B956-2867D5A1667C}" dt="2020-05-28T16:48:49.431" v="634"/>
          <ac:spMkLst>
            <pc:docMk/>
            <pc:sldMk cId="2943381209" sldId="737"/>
            <ac:spMk id="4" creationId="{ACF703B6-ECB3-4845-9363-5910A27DF00C}"/>
          </ac:spMkLst>
        </pc:spChg>
        <pc:spChg chg="mod">
          <ac:chgData name="Caroline Dollinger" userId="c2206549707e2eba" providerId="LiveId" clId="{31CFC850-0EE1-45EC-B956-2867D5A1667C}" dt="2020-05-28T16:48:45.430" v="633" actId="2711"/>
          <ac:spMkLst>
            <pc:docMk/>
            <pc:sldMk cId="2943381209" sldId="737"/>
            <ac:spMk id="57" creationId="{6BFDE94D-5462-B744-BC77-F0CF2887CF84}"/>
          </ac:spMkLst>
        </pc:spChg>
        <pc:spChg chg="mod">
          <ac:chgData name="Caroline Dollinger" userId="c2206549707e2eba" providerId="LiveId" clId="{31CFC850-0EE1-45EC-B956-2867D5A1667C}" dt="2020-05-28T16:48:45.430" v="633" actId="2711"/>
          <ac:spMkLst>
            <pc:docMk/>
            <pc:sldMk cId="2943381209" sldId="737"/>
            <ac:spMk id="59" creationId="{4D843D0C-0343-9B47-815C-98D3843D75F5}"/>
          </ac:spMkLst>
        </pc:spChg>
        <pc:spChg chg="mod">
          <ac:chgData name="Caroline Dollinger" userId="c2206549707e2eba" providerId="LiveId" clId="{31CFC850-0EE1-45EC-B956-2867D5A1667C}" dt="2020-05-28T16:48:45.430" v="633" actId="2711"/>
          <ac:spMkLst>
            <pc:docMk/>
            <pc:sldMk cId="2943381209" sldId="737"/>
            <ac:spMk id="63" creationId="{6E20EDE9-8B80-A247-A1A5-1A6332E48FD4}"/>
          </ac:spMkLst>
        </pc:spChg>
        <pc:spChg chg="mod">
          <ac:chgData name="Caroline Dollinger" userId="c2206549707e2eba" providerId="LiveId" clId="{31CFC850-0EE1-45EC-B956-2867D5A1667C}" dt="2020-05-28T16:48:45.430" v="633" actId="2711"/>
          <ac:spMkLst>
            <pc:docMk/>
            <pc:sldMk cId="2943381209" sldId="737"/>
            <ac:spMk id="64" creationId="{F31C40BF-FA13-8849-9033-9EE41714B970}"/>
          </ac:spMkLst>
        </pc:spChg>
        <pc:spChg chg="mod">
          <ac:chgData name="Caroline Dollinger" userId="c2206549707e2eba" providerId="LiveId" clId="{31CFC850-0EE1-45EC-B956-2867D5A1667C}" dt="2020-05-28T16:48:45.430" v="633" actId="2711"/>
          <ac:spMkLst>
            <pc:docMk/>
            <pc:sldMk cId="2943381209" sldId="737"/>
            <ac:spMk id="68" creationId="{FB06259A-418B-C145-BAF9-056375804764}"/>
          </ac:spMkLst>
        </pc:spChg>
        <pc:spChg chg="mod">
          <ac:chgData name="Caroline Dollinger" userId="c2206549707e2eba" providerId="LiveId" clId="{31CFC850-0EE1-45EC-B956-2867D5A1667C}" dt="2020-05-28T16:48:45.430" v="633" actId="2711"/>
          <ac:spMkLst>
            <pc:docMk/>
            <pc:sldMk cId="2943381209" sldId="737"/>
            <ac:spMk id="69" creationId="{E8159E30-9353-2C4D-A4BB-1414AB547AF4}"/>
          </ac:spMkLst>
        </pc:spChg>
        <pc:spChg chg="mod">
          <ac:chgData name="Caroline Dollinger" userId="c2206549707e2eba" providerId="LiveId" clId="{31CFC850-0EE1-45EC-B956-2867D5A1667C}" dt="2020-05-28T16:48:45.430" v="633" actId="2711"/>
          <ac:spMkLst>
            <pc:docMk/>
            <pc:sldMk cId="2943381209" sldId="737"/>
            <ac:spMk id="71" creationId="{B4EED74A-7376-8D4A-88B5-05E10B4FFA05}"/>
          </ac:spMkLst>
        </pc:spChg>
        <pc:spChg chg="mod">
          <ac:chgData name="Caroline Dollinger" userId="c2206549707e2eba" providerId="LiveId" clId="{31CFC850-0EE1-45EC-B956-2867D5A1667C}" dt="2020-05-28T16:48:45.430" v="633" actId="2711"/>
          <ac:spMkLst>
            <pc:docMk/>
            <pc:sldMk cId="2943381209" sldId="737"/>
            <ac:spMk id="72" creationId="{F7295E31-8ED9-7E4F-9FBB-0658A7BA5B5A}"/>
          </ac:spMkLst>
        </pc:spChg>
        <pc:spChg chg="mod">
          <ac:chgData name="Caroline Dollinger" userId="c2206549707e2eba" providerId="LiveId" clId="{31CFC850-0EE1-45EC-B956-2867D5A1667C}" dt="2020-05-28T16:48:45.430" v="633" actId="2711"/>
          <ac:spMkLst>
            <pc:docMk/>
            <pc:sldMk cId="2943381209" sldId="737"/>
            <ac:spMk id="73" creationId="{74F56B42-B64A-464F-9539-0A95D041EE6B}"/>
          </ac:spMkLst>
        </pc:spChg>
      </pc:sldChg>
      <pc:sldChg chg="modSp add del">
        <pc:chgData name="Caroline Dollinger" userId="c2206549707e2eba" providerId="LiveId" clId="{31CFC850-0EE1-45EC-B956-2867D5A1667C}" dt="2020-05-28T17:09:28.252" v="721" actId="2696"/>
        <pc:sldMkLst>
          <pc:docMk/>
          <pc:sldMk cId="2438692220" sldId="759"/>
        </pc:sldMkLst>
        <pc:spChg chg="mod">
          <ac:chgData name="Caroline Dollinger" userId="c2206549707e2eba" providerId="LiveId" clId="{31CFC850-0EE1-45EC-B956-2867D5A1667C}" dt="2020-05-28T17:04:36.781" v="692" actId="27636"/>
          <ac:spMkLst>
            <pc:docMk/>
            <pc:sldMk cId="2438692220" sldId="759"/>
            <ac:spMk id="7" creationId="{A4EDF1DD-1DAF-434E-AD01-93744D2D4DAD}"/>
          </ac:spMkLst>
        </pc:spChg>
        <pc:spChg chg="mod">
          <ac:chgData name="Caroline Dollinger" userId="c2206549707e2eba" providerId="LiveId" clId="{31CFC850-0EE1-45EC-B956-2867D5A1667C}" dt="2020-05-28T17:04:36.780" v="691" actId="27636"/>
          <ac:spMkLst>
            <pc:docMk/>
            <pc:sldMk cId="2438692220" sldId="759"/>
            <ac:spMk id="9" creationId="{5D6869AE-B51B-4971-9344-BA3BC77E9E1E}"/>
          </ac:spMkLst>
        </pc:spChg>
      </pc:sldChg>
      <pc:sldChg chg="modSp add">
        <pc:chgData name="Caroline Dollinger" userId="c2206549707e2eba" providerId="LiveId" clId="{31CFC850-0EE1-45EC-B956-2867D5A1667C}" dt="2020-05-28T17:54:15.659" v="1362" actId="20577"/>
        <pc:sldMkLst>
          <pc:docMk/>
          <pc:sldMk cId="2958404433" sldId="974"/>
        </pc:sldMkLst>
        <pc:spChg chg="mod">
          <ac:chgData name="Caroline Dollinger" userId="c2206549707e2eba" providerId="LiveId" clId="{31CFC850-0EE1-45EC-B956-2867D5A1667C}" dt="2020-05-28T17:46:43.429" v="883" actId="20577"/>
          <ac:spMkLst>
            <pc:docMk/>
            <pc:sldMk cId="2958404433" sldId="974"/>
            <ac:spMk id="2" creationId="{00000000-0000-0000-0000-000000000000}"/>
          </ac:spMkLst>
        </pc:spChg>
        <pc:spChg chg="mod">
          <ac:chgData name="Caroline Dollinger" userId="c2206549707e2eba" providerId="LiveId" clId="{31CFC850-0EE1-45EC-B956-2867D5A1667C}" dt="2020-05-28T17:54:15.659" v="1362" actId="20577"/>
          <ac:spMkLst>
            <pc:docMk/>
            <pc:sldMk cId="2958404433" sldId="974"/>
            <ac:spMk id="3" creationId="{00000000-0000-0000-0000-000000000000}"/>
          </ac:spMkLst>
        </pc:spChg>
      </pc:sldChg>
      <pc:sldChg chg="add">
        <pc:chgData name="Caroline Dollinger" userId="c2206549707e2eba" providerId="LiveId" clId="{31CFC850-0EE1-45EC-B956-2867D5A1667C}" dt="2020-05-28T17:42:27.125" v="870"/>
        <pc:sldMkLst>
          <pc:docMk/>
          <pc:sldMk cId="4289995429" sldId="977"/>
        </pc:sldMkLst>
      </pc:sldChg>
      <pc:sldChg chg="add">
        <pc:chgData name="Caroline Dollinger" userId="c2206549707e2eba" providerId="LiveId" clId="{31CFC850-0EE1-45EC-B956-2867D5A1667C}" dt="2020-05-28T17:42:27.125" v="870"/>
        <pc:sldMkLst>
          <pc:docMk/>
          <pc:sldMk cId="3825563272" sldId="978"/>
        </pc:sldMkLst>
      </pc:sldChg>
      <pc:sldChg chg="add">
        <pc:chgData name="Caroline Dollinger" userId="c2206549707e2eba" providerId="LiveId" clId="{31CFC850-0EE1-45EC-B956-2867D5A1667C}" dt="2020-05-28T17:42:27.125" v="870"/>
        <pc:sldMkLst>
          <pc:docMk/>
          <pc:sldMk cId="3381167888" sldId="979"/>
        </pc:sldMkLst>
      </pc:sldChg>
      <pc:sldChg chg="add">
        <pc:chgData name="Caroline Dollinger" userId="c2206549707e2eba" providerId="LiveId" clId="{31CFC850-0EE1-45EC-B956-2867D5A1667C}" dt="2020-05-28T17:42:27.125" v="870"/>
        <pc:sldMkLst>
          <pc:docMk/>
          <pc:sldMk cId="2641456169" sldId="980"/>
        </pc:sldMkLst>
      </pc:sldChg>
      <pc:sldChg chg="add">
        <pc:chgData name="Caroline Dollinger" userId="c2206549707e2eba" providerId="LiveId" clId="{31CFC850-0EE1-45EC-B956-2867D5A1667C}" dt="2020-05-28T17:42:27.125" v="870"/>
        <pc:sldMkLst>
          <pc:docMk/>
          <pc:sldMk cId="3667815668" sldId="981"/>
        </pc:sldMkLst>
      </pc:sldChg>
      <pc:sldChg chg="addSp modSp add">
        <pc:chgData name="Caroline Dollinger" userId="c2206549707e2eba" providerId="LiveId" clId="{31CFC850-0EE1-45EC-B956-2867D5A1667C}" dt="2020-05-28T16:58:54.157" v="688" actId="208"/>
        <pc:sldMkLst>
          <pc:docMk/>
          <pc:sldMk cId="1641794227" sldId="1089"/>
        </pc:sldMkLst>
        <pc:spChg chg="add mod">
          <ac:chgData name="Caroline Dollinger" userId="c2206549707e2eba" providerId="LiveId" clId="{31CFC850-0EE1-45EC-B956-2867D5A1667C}" dt="2020-05-28T16:58:26.999" v="683" actId="404"/>
          <ac:spMkLst>
            <pc:docMk/>
            <pc:sldMk cId="1641794227" sldId="1089"/>
            <ac:spMk id="2" creationId="{B7BB9BDE-77D2-46A8-9A97-B992B00B8C8F}"/>
          </ac:spMkLst>
        </pc:spChg>
        <pc:spChg chg="mod">
          <ac:chgData name="Caroline Dollinger" userId="c2206549707e2eba" providerId="LiveId" clId="{31CFC850-0EE1-45EC-B956-2867D5A1667C}" dt="2020-05-28T16:58:10.529" v="676" actId="1076"/>
          <ac:spMkLst>
            <pc:docMk/>
            <pc:sldMk cId="1641794227" sldId="1089"/>
            <ac:spMk id="3" creationId="{F25FE6E5-7366-4B3A-9550-6AE7BAE537EC}"/>
          </ac:spMkLst>
        </pc:spChg>
        <pc:spChg chg="mod">
          <ac:chgData name="Caroline Dollinger" userId="c2206549707e2eba" providerId="LiveId" clId="{31CFC850-0EE1-45EC-B956-2867D5A1667C}" dt="2020-05-28T16:58:54.157" v="688" actId="208"/>
          <ac:spMkLst>
            <pc:docMk/>
            <pc:sldMk cId="1641794227" sldId="1089"/>
            <ac:spMk id="7" creationId="{D825A964-B637-41F0-9CDC-2AE4E5D935D7}"/>
          </ac:spMkLst>
        </pc:spChg>
        <pc:spChg chg="mod">
          <ac:chgData name="Caroline Dollinger" userId="c2206549707e2eba" providerId="LiveId" clId="{31CFC850-0EE1-45EC-B956-2867D5A1667C}" dt="2020-05-28T16:58:45.667" v="685" actId="208"/>
          <ac:spMkLst>
            <pc:docMk/>
            <pc:sldMk cId="1641794227" sldId="1089"/>
            <ac:spMk id="8" creationId="{707FDF69-0B56-43E8-8BAF-4C7D9B1F1772}"/>
          </ac:spMkLst>
        </pc:spChg>
        <pc:spChg chg="mod">
          <ac:chgData name="Caroline Dollinger" userId="c2206549707e2eba" providerId="LiveId" clId="{31CFC850-0EE1-45EC-B956-2867D5A1667C}" dt="2020-05-28T16:58:51.596" v="687" actId="208"/>
          <ac:spMkLst>
            <pc:docMk/>
            <pc:sldMk cId="1641794227" sldId="1089"/>
            <ac:spMk id="9" creationId="{9434F3CD-180D-41AA-9763-01DBA24FEA95}"/>
          </ac:spMkLst>
        </pc:spChg>
        <pc:spChg chg="mod">
          <ac:chgData name="Caroline Dollinger" userId="c2206549707e2eba" providerId="LiveId" clId="{31CFC850-0EE1-45EC-B956-2867D5A1667C}" dt="2020-05-28T16:58:42.345" v="684" actId="208"/>
          <ac:spMkLst>
            <pc:docMk/>
            <pc:sldMk cId="1641794227" sldId="1089"/>
            <ac:spMk id="10" creationId="{A8E85C9A-867E-4D76-B147-8987F390A97D}"/>
          </ac:spMkLst>
        </pc:spChg>
        <pc:spChg chg="mod">
          <ac:chgData name="Caroline Dollinger" userId="c2206549707e2eba" providerId="LiveId" clId="{31CFC850-0EE1-45EC-B956-2867D5A1667C}" dt="2020-05-28T16:57:21.792" v="663" actId="14100"/>
          <ac:spMkLst>
            <pc:docMk/>
            <pc:sldMk cId="1641794227" sldId="1089"/>
            <ac:spMk id="11" creationId="{6923273A-C08D-4896-9FFF-B4A132E08B20}"/>
          </ac:spMkLst>
        </pc:spChg>
        <pc:spChg chg="mod">
          <ac:chgData name="Caroline Dollinger" userId="c2206549707e2eba" providerId="LiveId" clId="{31CFC850-0EE1-45EC-B956-2867D5A1667C}" dt="2020-05-28T16:57:17.251" v="661" actId="14100"/>
          <ac:spMkLst>
            <pc:docMk/>
            <pc:sldMk cId="1641794227" sldId="1089"/>
            <ac:spMk id="12" creationId="{33E055AC-D08F-438E-91BE-65E19246CF0D}"/>
          </ac:spMkLst>
        </pc:spChg>
        <pc:spChg chg="mod">
          <ac:chgData name="Caroline Dollinger" userId="c2206549707e2eba" providerId="LiveId" clId="{31CFC850-0EE1-45EC-B956-2867D5A1667C}" dt="2020-05-28T16:57:00.991" v="657" actId="1076"/>
          <ac:spMkLst>
            <pc:docMk/>
            <pc:sldMk cId="1641794227" sldId="1089"/>
            <ac:spMk id="13" creationId="{619362BF-5C7A-41A1-A0C7-F0CF8C08ABA9}"/>
          </ac:spMkLst>
        </pc:spChg>
        <pc:spChg chg="mod">
          <ac:chgData name="Caroline Dollinger" userId="c2206549707e2eba" providerId="LiveId" clId="{31CFC850-0EE1-45EC-B956-2867D5A1667C}" dt="2020-05-28T16:58:48.591" v="686" actId="208"/>
          <ac:spMkLst>
            <pc:docMk/>
            <pc:sldMk cId="1641794227" sldId="1089"/>
            <ac:spMk id="14" creationId="{50B4B946-0F34-440C-9041-B380B46EFBCD}"/>
          </ac:spMkLst>
        </pc:spChg>
        <pc:picChg chg="mod">
          <ac:chgData name="Caroline Dollinger" userId="c2206549707e2eba" providerId="LiveId" clId="{31CFC850-0EE1-45EC-B956-2867D5A1667C}" dt="2020-05-28T16:56:49.470" v="654" actId="14100"/>
          <ac:picMkLst>
            <pc:docMk/>
            <pc:sldMk cId="1641794227" sldId="1089"/>
            <ac:picMk id="6" creationId="{0DA33C1A-533E-4426-85D2-2EED9F629C65}"/>
          </ac:picMkLst>
        </pc:picChg>
      </pc:sldChg>
      <pc:sldChg chg="modSp add del">
        <pc:chgData name="Caroline Dollinger" userId="c2206549707e2eba" providerId="LiveId" clId="{31CFC850-0EE1-45EC-B956-2867D5A1667C}" dt="2020-05-28T15:42:24.034" v="476" actId="2696"/>
        <pc:sldMkLst>
          <pc:docMk/>
          <pc:sldMk cId="433261132" sldId="1101"/>
        </pc:sldMkLst>
        <pc:spChg chg="mod">
          <ac:chgData name="Caroline Dollinger" userId="c2206549707e2eba" providerId="LiveId" clId="{31CFC850-0EE1-45EC-B956-2867D5A1667C}" dt="2020-05-28T15:42:01.366" v="474" actId="6549"/>
          <ac:spMkLst>
            <pc:docMk/>
            <pc:sldMk cId="433261132" sldId="1101"/>
            <ac:spMk id="5" creationId="{00000000-0000-0000-0000-000000000000}"/>
          </ac:spMkLst>
        </pc:spChg>
      </pc:sldChg>
      <pc:sldChg chg="addSp modSp">
        <pc:chgData name="Caroline Dollinger" userId="c2206549707e2eba" providerId="LiveId" clId="{31CFC850-0EE1-45EC-B956-2867D5A1667C}" dt="2020-05-28T17:12:54.742" v="729" actId="114"/>
        <pc:sldMkLst>
          <pc:docMk/>
          <pc:sldMk cId="3022402389" sldId="1153"/>
        </pc:sldMkLst>
        <pc:spChg chg="mod">
          <ac:chgData name="Caroline Dollinger" userId="c2206549707e2eba" providerId="LiveId" clId="{31CFC850-0EE1-45EC-B956-2867D5A1667C}" dt="2020-05-28T14:35:37.809" v="132" actId="255"/>
          <ac:spMkLst>
            <pc:docMk/>
            <pc:sldMk cId="3022402389" sldId="1153"/>
            <ac:spMk id="3" creationId="{8A6A1EC1-1A5A-4A0E-A522-F9249002633E}"/>
          </ac:spMkLst>
        </pc:spChg>
        <pc:spChg chg="add mod">
          <ac:chgData name="Caroline Dollinger" userId="c2206549707e2eba" providerId="LiveId" clId="{31CFC850-0EE1-45EC-B956-2867D5A1667C}" dt="2020-05-28T17:12:54.742" v="729" actId="114"/>
          <ac:spMkLst>
            <pc:docMk/>
            <pc:sldMk cId="3022402389" sldId="1153"/>
            <ac:spMk id="4" creationId="{45315B3A-E477-431C-A525-2713491BA4C2}"/>
          </ac:spMkLst>
        </pc:spChg>
      </pc:sldChg>
      <pc:sldChg chg="add">
        <pc:chgData name="Caroline Dollinger" userId="c2206549707e2eba" providerId="LiveId" clId="{31CFC850-0EE1-45EC-B956-2867D5A1667C}" dt="2020-05-28T15:44:20.695" v="482"/>
        <pc:sldMkLst>
          <pc:docMk/>
          <pc:sldMk cId="877154459" sldId="1162"/>
        </pc:sldMkLst>
      </pc:sldChg>
      <pc:sldChg chg="add">
        <pc:chgData name="Caroline Dollinger" userId="c2206549707e2eba" providerId="LiveId" clId="{31CFC850-0EE1-45EC-B956-2867D5A1667C}" dt="2020-05-28T15:44:49.760" v="484"/>
        <pc:sldMkLst>
          <pc:docMk/>
          <pc:sldMk cId="967825343" sldId="1164"/>
        </pc:sldMkLst>
      </pc:sldChg>
      <pc:sldChg chg="delSp modSp add">
        <pc:chgData name="Caroline Dollinger" userId="c2206549707e2eba" providerId="LiveId" clId="{31CFC850-0EE1-45EC-B956-2867D5A1667C}" dt="2020-05-28T18:03:47.735" v="1408" actId="1076"/>
        <pc:sldMkLst>
          <pc:docMk/>
          <pc:sldMk cId="3388524751" sldId="1167"/>
        </pc:sldMkLst>
        <pc:spChg chg="mod">
          <ac:chgData name="Caroline Dollinger" userId="c2206549707e2eba" providerId="LiveId" clId="{31CFC850-0EE1-45EC-B956-2867D5A1667C}" dt="2020-05-28T18:03:47.735" v="1408" actId="1076"/>
          <ac:spMkLst>
            <pc:docMk/>
            <pc:sldMk cId="3388524751" sldId="1167"/>
            <ac:spMk id="11" creationId="{00000000-0000-0000-0000-000000000000}"/>
          </ac:spMkLst>
        </pc:spChg>
        <pc:spChg chg="del">
          <ac:chgData name="Caroline Dollinger" userId="c2206549707e2eba" providerId="LiveId" clId="{31CFC850-0EE1-45EC-B956-2867D5A1667C}" dt="2020-05-28T18:03:45.086" v="1407" actId="478"/>
          <ac:spMkLst>
            <pc:docMk/>
            <pc:sldMk cId="3388524751" sldId="1167"/>
            <ac:spMk id="101" creationId="{00000000-0000-0000-0000-000000000000}"/>
          </ac:spMkLst>
        </pc:spChg>
      </pc:sldChg>
      <pc:sldChg chg="addSp delSp modSp add">
        <pc:chgData name="Caroline Dollinger" userId="c2206549707e2eba" providerId="LiveId" clId="{31CFC850-0EE1-45EC-B956-2867D5A1667C}" dt="2020-05-28T17:23:40.786" v="784" actId="732"/>
        <pc:sldMkLst>
          <pc:docMk/>
          <pc:sldMk cId="3938188936" sldId="1168"/>
        </pc:sldMkLst>
        <pc:spChg chg="mod">
          <ac:chgData name="Caroline Dollinger" userId="c2206549707e2eba" providerId="LiveId" clId="{31CFC850-0EE1-45EC-B956-2867D5A1667C}" dt="2020-05-28T14:43:15.723" v="174" actId="2711"/>
          <ac:spMkLst>
            <pc:docMk/>
            <pc:sldMk cId="3938188936" sldId="1168"/>
            <ac:spMk id="3" creationId="{00000000-0000-0000-0000-000000000000}"/>
          </ac:spMkLst>
        </pc:spChg>
        <pc:graphicFrameChg chg="add">
          <ac:chgData name="Caroline Dollinger" userId="c2206549707e2eba" providerId="LiveId" clId="{31CFC850-0EE1-45EC-B956-2867D5A1667C}" dt="2020-05-28T17:21:17.409" v="773"/>
          <ac:graphicFrameMkLst>
            <pc:docMk/>
            <pc:sldMk cId="3938188936" sldId="1168"/>
            <ac:graphicFrameMk id="20" creationId="{00000000-0008-0000-0100-000011000000}"/>
          </ac:graphicFrameMkLst>
        </pc:graphicFrameChg>
        <pc:picChg chg="add del">
          <ac:chgData name="Caroline Dollinger" userId="c2206549707e2eba" providerId="LiveId" clId="{31CFC850-0EE1-45EC-B956-2867D5A1667C}" dt="2020-05-28T17:21:04.300" v="771"/>
          <ac:picMkLst>
            <pc:docMk/>
            <pc:sldMk cId="3938188936" sldId="1168"/>
            <ac:picMk id="2" creationId="{429764BC-1A65-4775-BB47-363CEA79B765}"/>
          </ac:picMkLst>
        </pc:picChg>
        <pc:picChg chg="add mod modCrop">
          <ac:chgData name="Caroline Dollinger" userId="c2206549707e2eba" providerId="LiveId" clId="{31CFC850-0EE1-45EC-B956-2867D5A1667C}" dt="2020-05-28T17:23:40.786" v="784" actId="732"/>
          <ac:picMkLst>
            <pc:docMk/>
            <pc:sldMk cId="3938188936" sldId="1168"/>
            <ac:picMk id="4" creationId="{56BAA564-B818-4AD6-8376-8EA0FCA47FFA}"/>
          </ac:picMkLst>
        </pc:picChg>
        <pc:picChg chg="del">
          <ac:chgData name="Caroline Dollinger" userId="c2206549707e2eba" providerId="LiveId" clId="{31CFC850-0EE1-45EC-B956-2867D5A1667C}" dt="2020-05-28T17:20:59.187" v="769" actId="478"/>
          <ac:picMkLst>
            <pc:docMk/>
            <pc:sldMk cId="3938188936" sldId="1168"/>
            <ac:picMk id="15" creationId="{00000000-0000-0000-0000-000000000000}"/>
          </ac:picMkLst>
        </pc:picChg>
        <pc:picChg chg="add mod modCrop">
          <ac:chgData name="Caroline Dollinger" userId="c2206549707e2eba" providerId="LiveId" clId="{31CFC850-0EE1-45EC-B956-2867D5A1667C}" dt="2020-05-28T17:23:23.296" v="783" actId="732"/>
          <ac:picMkLst>
            <pc:docMk/>
            <pc:sldMk cId="3938188936" sldId="1168"/>
            <ac:picMk id="16" creationId="{DC354606-29B2-457F-8951-1E590AB3ED83}"/>
          </ac:picMkLst>
        </pc:picChg>
        <pc:picChg chg="del">
          <ac:chgData name="Caroline Dollinger" userId="c2206549707e2eba" providerId="LiveId" clId="{31CFC850-0EE1-45EC-B956-2867D5A1667C}" dt="2020-05-28T17:21:06.432" v="772" actId="478"/>
          <ac:picMkLst>
            <pc:docMk/>
            <pc:sldMk cId="3938188936" sldId="1168"/>
            <ac:picMk id="17" creationId="{00000000-0000-0000-0000-000000000000}"/>
          </ac:picMkLst>
        </pc:picChg>
      </pc:sldChg>
      <pc:sldChg chg="add">
        <pc:chgData name="Caroline Dollinger" userId="c2206549707e2eba" providerId="LiveId" clId="{31CFC850-0EE1-45EC-B956-2867D5A1667C}" dt="2020-05-28T15:45:16.725" v="485"/>
        <pc:sldMkLst>
          <pc:docMk/>
          <pc:sldMk cId="4207659102" sldId="1172"/>
        </pc:sldMkLst>
      </pc:sldChg>
      <pc:sldChg chg="addSp delSp modSp">
        <pc:chgData name="Caroline Dollinger" userId="c2206549707e2eba" providerId="LiveId" clId="{31CFC850-0EE1-45EC-B956-2867D5A1667C}" dt="2020-05-28T17:59:10.425" v="1388" actId="14100"/>
        <pc:sldMkLst>
          <pc:docMk/>
          <pc:sldMk cId="2075092617" sldId="1180"/>
        </pc:sldMkLst>
        <pc:spChg chg="del">
          <ac:chgData name="Caroline Dollinger" userId="c2206549707e2eba" providerId="LiveId" clId="{31CFC850-0EE1-45EC-B956-2867D5A1667C}" dt="2020-05-28T17:58:05.542" v="1376" actId="478"/>
          <ac:spMkLst>
            <pc:docMk/>
            <pc:sldMk cId="2075092617" sldId="1180"/>
            <ac:spMk id="7" creationId="{2743B950-A938-1345-8426-AFEB34BB0589}"/>
          </ac:spMkLst>
        </pc:spChg>
        <pc:spChg chg="mod">
          <ac:chgData name="Caroline Dollinger" userId="c2206549707e2eba" providerId="LiveId" clId="{31CFC850-0EE1-45EC-B956-2867D5A1667C}" dt="2020-05-28T17:59:10.425" v="1388" actId="14100"/>
          <ac:spMkLst>
            <pc:docMk/>
            <pc:sldMk cId="2075092617" sldId="1180"/>
            <ac:spMk id="12" creationId="{00000000-0000-0000-0000-000000000000}"/>
          </ac:spMkLst>
        </pc:spChg>
        <pc:spChg chg="mod">
          <ac:chgData name="Caroline Dollinger" userId="c2206549707e2eba" providerId="LiveId" clId="{31CFC850-0EE1-45EC-B956-2867D5A1667C}" dt="2020-05-28T17:59:06.399" v="1387" actId="1076"/>
          <ac:spMkLst>
            <pc:docMk/>
            <pc:sldMk cId="2075092617" sldId="1180"/>
            <ac:spMk id="14" creationId="{00000000-0000-0000-0000-000000000000}"/>
          </ac:spMkLst>
        </pc:spChg>
        <pc:spChg chg="add del">
          <ac:chgData name="Caroline Dollinger" userId="c2206549707e2eba" providerId="LiveId" clId="{31CFC850-0EE1-45EC-B956-2867D5A1667C}" dt="2020-05-28T17:58:19.472" v="1379"/>
          <ac:spMkLst>
            <pc:docMk/>
            <pc:sldMk cId="2075092617" sldId="1180"/>
            <ac:spMk id="15" creationId="{B52DB309-7201-46E0-BCB4-F2666C420AB8}"/>
          </ac:spMkLst>
        </pc:spChg>
        <pc:spChg chg="add del">
          <ac:chgData name="Caroline Dollinger" userId="c2206549707e2eba" providerId="LiveId" clId="{31CFC850-0EE1-45EC-B956-2867D5A1667C}" dt="2020-05-28T17:58:19.472" v="1379"/>
          <ac:spMkLst>
            <pc:docMk/>
            <pc:sldMk cId="2075092617" sldId="1180"/>
            <ac:spMk id="16" creationId="{731FBB45-3929-4E2E-973A-7941F9067FF8}"/>
          </ac:spMkLst>
        </pc:spChg>
        <pc:spChg chg="add del">
          <ac:chgData name="Caroline Dollinger" userId="c2206549707e2eba" providerId="LiveId" clId="{31CFC850-0EE1-45EC-B956-2867D5A1667C}" dt="2020-05-28T17:58:19.472" v="1379"/>
          <ac:spMkLst>
            <pc:docMk/>
            <pc:sldMk cId="2075092617" sldId="1180"/>
            <ac:spMk id="17" creationId="{0236FA6A-9E11-4B5A-8219-45046096D285}"/>
          </ac:spMkLst>
        </pc:spChg>
        <pc:spChg chg="add del">
          <ac:chgData name="Caroline Dollinger" userId="c2206549707e2eba" providerId="LiveId" clId="{31CFC850-0EE1-45EC-B956-2867D5A1667C}" dt="2020-05-28T17:58:19.472" v="1379"/>
          <ac:spMkLst>
            <pc:docMk/>
            <pc:sldMk cId="2075092617" sldId="1180"/>
            <ac:spMk id="18" creationId="{B3D4B1B1-70EE-468C-BEC7-D8739BB466DE}"/>
          </ac:spMkLst>
        </pc:spChg>
        <pc:spChg chg="add del">
          <ac:chgData name="Caroline Dollinger" userId="c2206549707e2eba" providerId="LiveId" clId="{31CFC850-0EE1-45EC-B956-2867D5A1667C}" dt="2020-05-28T17:58:19.472" v="1379"/>
          <ac:spMkLst>
            <pc:docMk/>
            <pc:sldMk cId="2075092617" sldId="1180"/>
            <ac:spMk id="19" creationId="{C3FE4530-2F1A-4113-B992-8BD3531D2552}"/>
          </ac:spMkLst>
        </pc:spChg>
        <pc:spChg chg="add del">
          <ac:chgData name="Caroline Dollinger" userId="c2206549707e2eba" providerId="LiveId" clId="{31CFC850-0EE1-45EC-B956-2867D5A1667C}" dt="2020-05-28T17:58:19.472" v="1379"/>
          <ac:spMkLst>
            <pc:docMk/>
            <pc:sldMk cId="2075092617" sldId="1180"/>
            <ac:spMk id="20" creationId="{0EB56F86-F052-44D2-90ED-305191E614C0}"/>
          </ac:spMkLst>
        </pc:spChg>
        <pc:spChg chg="add del">
          <ac:chgData name="Caroline Dollinger" userId="c2206549707e2eba" providerId="LiveId" clId="{31CFC850-0EE1-45EC-B956-2867D5A1667C}" dt="2020-05-28T17:58:19.472" v="1379"/>
          <ac:spMkLst>
            <pc:docMk/>
            <pc:sldMk cId="2075092617" sldId="1180"/>
            <ac:spMk id="21" creationId="{0797D030-5D97-4FC2-9589-A802F7197664}"/>
          </ac:spMkLst>
        </pc:spChg>
        <pc:spChg chg="add del">
          <ac:chgData name="Caroline Dollinger" userId="c2206549707e2eba" providerId="LiveId" clId="{31CFC850-0EE1-45EC-B956-2867D5A1667C}" dt="2020-05-28T17:58:19.472" v="1379"/>
          <ac:spMkLst>
            <pc:docMk/>
            <pc:sldMk cId="2075092617" sldId="1180"/>
            <ac:spMk id="22" creationId="{BFB86F1F-6C0A-45D1-A2BE-E61B35C71958}"/>
          </ac:spMkLst>
        </pc:spChg>
        <pc:spChg chg="add del">
          <ac:chgData name="Caroline Dollinger" userId="c2206549707e2eba" providerId="LiveId" clId="{31CFC850-0EE1-45EC-B956-2867D5A1667C}" dt="2020-05-28T17:58:19.472" v="1379"/>
          <ac:spMkLst>
            <pc:docMk/>
            <pc:sldMk cId="2075092617" sldId="1180"/>
            <ac:spMk id="23" creationId="{1C3ADCDB-7715-4C3A-82DE-D275FF8C48AE}"/>
          </ac:spMkLst>
        </pc:spChg>
        <pc:spChg chg="add del">
          <ac:chgData name="Caroline Dollinger" userId="c2206549707e2eba" providerId="LiveId" clId="{31CFC850-0EE1-45EC-B956-2867D5A1667C}" dt="2020-05-28T17:58:19.472" v="1379"/>
          <ac:spMkLst>
            <pc:docMk/>
            <pc:sldMk cId="2075092617" sldId="1180"/>
            <ac:spMk id="24" creationId="{25F3123C-098F-41A4-B49D-343B9FD65462}"/>
          </ac:spMkLst>
        </pc:spChg>
        <pc:spChg chg="add del">
          <ac:chgData name="Caroline Dollinger" userId="c2206549707e2eba" providerId="LiveId" clId="{31CFC850-0EE1-45EC-B956-2867D5A1667C}" dt="2020-05-28T17:58:19.472" v="1379"/>
          <ac:spMkLst>
            <pc:docMk/>
            <pc:sldMk cId="2075092617" sldId="1180"/>
            <ac:spMk id="25" creationId="{22BF05D7-2E46-4B4C-820D-E5AA31D08D4D}"/>
          </ac:spMkLst>
        </pc:spChg>
        <pc:spChg chg="add del">
          <ac:chgData name="Caroline Dollinger" userId="c2206549707e2eba" providerId="LiveId" clId="{31CFC850-0EE1-45EC-B956-2867D5A1667C}" dt="2020-05-28T17:58:19.472" v="1379"/>
          <ac:spMkLst>
            <pc:docMk/>
            <pc:sldMk cId="2075092617" sldId="1180"/>
            <ac:spMk id="26" creationId="{321DF152-FFB9-41E8-9A85-92C8BF200CC3}"/>
          </ac:spMkLst>
        </pc:spChg>
        <pc:spChg chg="add del">
          <ac:chgData name="Caroline Dollinger" userId="c2206549707e2eba" providerId="LiveId" clId="{31CFC850-0EE1-45EC-B956-2867D5A1667C}" dt="2020-05-28T17:58:19.472" v="1379"/>
          <ac:spMkLst>
            <pc:docMk/>
            <pc:sldMk cId="2075092617" sldId="1180"/>
            <ac:spMk id="27" creationId="{163D5532-FEE4-44B9-A866-08167EE33C0E}"/>
          </ac:spMkLst>
        </pc:spChg>
        <pc:spChg chg="add del">
          <ac:chgData name="Caroline Dollinger" userId="c2206549707e2eba" providerId="LiveId" clId="{31CFC850-0EE1-45EC-B956-2867D5A1667C}" dt="2020-05-28T17:58:19.472" v="1379"/>
          <ac:spMkLst>
            <pc:docMk/>
            <pc:sldMk cId="2075092617" sldId="1180"/>
            <ac:spMk id="28" creationId="{5EB43ACE-D034-4AB4-9034-AB836A8DB31D}"/>
          </ac:spMkLst>
        </pc:spChg>
        <pc:spChg chg="add del">
          <ac:chgData name="Caroline Dollinger" userId="c2206549707e2eba" providerId="LiveId" clId="{31CFC850-0EE1-45EC-B956-2867D5A1667C}" dt="2020-05-28T17:58:19.472" v="1379"/>
          <ac:spMkLst>
            <pc:docMk/>
            <pc:sldMk cId="2075092617" sldId="1180"/>
            <ac:spMk id="29" creationId="{A6F5EF44-4B9B-410D-BAB9-297C8BEE525B}"/>
          </ac:spMkLst>
        </pc:spChg>
        <pc:spChg chg="add del">
          <ac:chgData name="Caroline Dollinger" userId="c2206549707e2eba" providerId="LiveId" clId="{31CFC850-0EE1-45EC-B956-2867D5A1667C}" dt="2020-05-28T17:58:19.472" v="1379"/>
          <ac:spMkLst>
            <pc:docMk/>
            <pc:sldMk cId="2075092617" sldId="1180"/>
            <ac:spMk id="30" creationId="{31ACA8DA-E750-423A-B0CE-A316EF9E99DA}"/>
          </ac:spMkLst>
        </pc:spChg>
        <pc:spChg chg="add del">
          <ac:chgData name="Caroline Dollinger" userId="c2206549707e2eba" providerId="LiveId" clId="{31CFC850-0EE1-45EC-B956-2867D5A1667C}" dt="2020-05-28T17:58:19.472" v="1379"/>
          <ac:spMkLst>
            <pc:docMk/>
            <pc:sldMk cId="2075092617" sldId="1180"/>
            <ac:spMk id="31" creationId="{1C2C66EA-94D8-412C-A535-714B857AB4E0}"/>
          </ac:spMkLst>
        </pc:spChg>
        <pc:spChg chg="add del">
          <ac:chgData name="Caroline Dollinger" userId="c2206549707e2eba" providerId="LiveId" clId="{31CFC850-0EE1-45EC-B956-2867D5A1667C}" dt="2020-05-28T17:58:19.472" v="1379"/>
          <ac:spMkLst>
            <pc:docMk/>
            <pc:sldMk cId="2075092617" sldId="1180"/>
            <ac:spMk id="32" creationId="{AC12A5DE-324F-43E4-BBC6-D64774FC3062}"/>
          </ac:spMkLst>
        </pc:spChg>
        <pc:picChg chg="add del mod ord">
          <ac:chgData name="Caroline Dollinger" userId="c2206549707e2eba" providerId="LiveId" clId="{31CFC850-0EE1-45EC-B956-2867D5A1667C}" dt="2020-05-28T17:58:06.691" v="1377" actId="478"/>
          <ac:picMkLst>
            <pc:docMk/>
            <pc:sldMk cId="2075092617" sldId="1180"/>
            <ac:picMk id="4" creationId="{900D96E6-16F4-4C18-A661-6E3557BE7042}"/>
          </ac:picMkLst>
        </pc:picChg>
        <pc:picChg chg="del">
          <ac:chgData name="Caroline Dollinger" userId="c2206549707e2eba" providerId="LiveId" clId="{31CFC850-0EE1-45EC-B956-2867D5A1667C}" dt="2020-05-28T17:57:27.673" v="1363" actId="478"/>
          <ac:picMkLst>
            <pc:docMk/>
            <pc:sldMk cId="2075092617" sldId="1180"/>
            <ac:picMk id="5" creationId="{B634A64E-6A48-4608-8B92-F0C9FE7D4910}"/>
          </ac:picMkLst>
        </pc:picChg>
        <pc:picChg chg="add mod ord">
          <ac:chgData name="Caroline Dollinger" userId="c2206549707e2eba" providerId="LiveId" clId="{31CFC850-0EE1-45EC-B956-2867D5A1667C}" dt="2020-05-28T17:59:06.399" v="1387" actId="1076"/>
          <ac:picMkLst>
            <pc:docMk/>
            <pc:sldMk cId="2075092617" sldId="1180"/>
            <ac:picMk id="6" creationId="{CF0CB700-454F-4E9D-B40E-F30380A2CD6F}"/>
          </ac:picMkLst>
        </pc:picChg>
      </pc:sldChg>
      <pc:sldChg chg="modSp">
        <pc:chgData name="Caroline Dollinger" userId="c2206549707e2eba" providerId="LiveId" clId="{31CFC850-0EE1-45EC-B956-2867D5A1667C}" dt="2020-05-28T17:38:30.383" v="829" actId="113"/>
        <pc:sldMkLst>
          <pc:docMk/>
          <pc:sldMk cId="1733609825" sldId="1186"/>
        </pc:sldMkLst>
        <pc:spChg chg="mod">
          <ac:chgData name="Caroline Dollinger" userId="c2206549707e2eba" providerId="LiveId" clId="{31CFC850-0EE1-45EC-B956-2867D5A1667C}" dt="2020-05-28T15:52:18.152" v="488" actId="404"/>
          <ac:spMkLst>
            <pc:docMk/>
            <pc:sldMk cId="1733609825" sldId="1186"/>
            <ac:spMk id="2" creationId="{93A8A02F-2311-4D3E-8A55-BDA673B38735}"/>
          </ac:spMkLst>
        </pc:spChg>
        <pc:graphicFrameChg chg="mod">
          <ac:chgData name="Caroline Dollinger" userId="c2206549707e2eba" providerId="LiveId" clId="{31CFC850-0EE1-45EC-B956-2867D5A1667C}" dt="2020-05-28T17:38:30.383" v="829" actId="113"/>
          <ac:graphicFrameMkLst>
            <pc:docMk/>
            <pc:sldMk cId="1733609825" sldId="1186"/>
            <ac:graphicFrameMk id="4" creationId="{B3A8C8AB-477C-47F8-81F7-7F6442E734E2}"/>
          </ac:graphicFrameMkLst>
        </pc:graphicFrameChg>
      </pc:sldChg>
      <pc:sldChg chg="modSp">
        <pc:chgData name="Caroline Dollinger" userId="c2206549707e2eba" providerId="LiveId" clId="{31CFC850-0EE1-45EC-B956-2867D5A1667C}" dt="2020-05-28T17:39:22.666" v="842" actId="403"/>
        <pc:sldMkLst>
          <pc:docMk/>
          <pc:sldMk cId="3608773167" sldId="1187"/>
        </pc:sldMkLst>
        <pc:spChg chg="mod">
          <ac:chgData name="Caroline Dollinger" userId="c2206549707e2eba" providerId="LiveId" clId="{31CFC850-0EE1-45EC-B956-2867D5A1667C}" dt="2020-05-28T14:54:50.782" v="470" actId="14100"/>
          <ac:spMkLst>
            <pc:docMk/>
            <pc:sldMk cId="3608773167" sldId="1187"/>
            <ac:spMk id="2" creationId="{93A8A02F-2311-4D3E-8A55-BDA673B38735}"/>
          </ac:spMkLst>
        </pc:spChg>
        <pc:graphicFrameChg chg="mod">
          <ac:chgData name="Caroline Dollinger" userId="c2206549707e2eba" providerId="LiveId" clId="{31CFC850-0EE1-45EC-B956-2867D5A1667C}" dt="2020-05-28T17:39:22.666" v="842" actId="403"/>
          <ac:graphicFrameMkLst>
            <pc:docMk/>
            <pc:sldMk cId="3608773167" sldId="1187"/>
            <ac:graphicFrameMk id="4" creationId="{B3A8C8AB-477C-47F8-81F7-7F6442E734E2}"/>
          </ac:graphicFrameMkLst>
        </pc:graphicFrameChg>
      </pc:sldChg>
      <pc:sldChg chg="modSp">
        <pc:chgData name="Caroline Dollinger" userId="c2206549707e2eba" providerId="LiveId" clId="{31CFC850-0EE1-45EC-B956-2867D5A1667C}" dt="2020-05-28T17:37:35.228" v="811" actId="20577"/>
        <pc:sldMkLst>
          <pc:docMk/>
          <pc:sldMk cId="2427357510" sldId="1188"/>
        </pc:sldMkLst>
        <pc:graphicFrameChg chg="mod">
          <ac:chgData name="Caroline Dollinger" userId="c2206549707e2eba" providerId="LiveId" clId="{31CFC850-0EE1-45EC-B956-2867D5A1667C}" dt="2020-05-28T17:37:35.228" v="811" actId="20577"/>
          <ac:graphicFrameMkLst>
            <pc:docMk/>
            <pc:sldMk cId="2427357510" sldId="1188"/>
            <ac:graphicFrameMk id="4" creationId="{B3A8C8AB-477C-47F8-81F7-7F6442E734E2}"/>
          </ac:graphicFrameMkLst>
        </pc:graphicFrameChg>
      </pc:sldChg>
      <pc:sldChg chg="modSp">
        <pc:chgData name="Caroline Dollinger" userId="c2206549707e2eba" providerId="LiveId" clId="{31CFC850-0EE1-45EC-B956-2867D5A1667C}" dt="2020-05-28T14:38:10.296" v="134" actId="20577"/>
        <pc:sldMkLst>
          <pc:docMk/>
          <pc:sldMk cId="1549388916" sldId="1193"/>
        </pc:sldMkLst>
        <pc:spChg chg="mod">
          <ac:chgData name="Caroline Dollinger" userId="c2206549707e2eba" providerId="LiveId" clId="{31CFC850-0EE1-45EC-B956-2867D5A1667C}" dt="2020-05-28T14:38:10.296" v="134" actId="20577"/>
          <ac:spMkLst>
            <pc:docMk/>
            <pc:sldMk cId="1549388916" sldId="1193"/>
            <ac:spMk id="36" creationId="{00000000-0000-0000-0000-000000000000}"/>
          </ac:spMkLst>
        </pc:spChg>
      </pc:sldChg>
      <pc:sldChg chg="add">
        <pc:chgData name="Caroline Dollinger" userId="c2206549707e2eba" providerId="LiveId" clId="{31CFC850-0EE1-45EC-B956-2867D5A1667C}" dt="2020-05-28T15:44:09.151" v="481"/>
        <pc:sldMkLst>
          <pc:docMk/>
          <pc:sldMk cId="1532221235" sldId="1197"/>
        </pc:sldMkLst>
      </pc:sldChg>
      <pc:sldChg chg="modSp add">
        <pc:chgData name="Caroline Dollinger" userId="c2206549707e2eba" providerId="LiveId" clId="{31CFC850-0EE1-45EC-B956-2867D5A1667C}" dt="2020-05-28T15:42:32.708" v="480" actId="1076"/>
        <pc:sldMkLst>
          <pc:docMk/>
          <pc:sldMk cId="2654057933" sldId="1199"/>
        </pc:sldMkLst>
        <pc:spChg chg="mod">
          <ac:chgData name="Caroline Dollinger" userId="c2206549707e2eba" providerId="LiveId" clId="{31CFC850-0EE1-45EC-B956-2867D5A1667C}" dt="2020-05-28T15:42:32.708" v="480" actId="1076"/>
          <ac:spMkLst>
            <pc:docMk/>
            <pc:sldMk cId="2654057933" sldId="1199"/>
            <ac:spMk id="5" creationId="{00000000-0000-0000-0000-000000000000}"/>
          </ac:spMkLst>
        </pc:spChg>
      </pc:sldChg>
      <pc:sldChg chg="modSp add">
        <pc:chgData name="Caroline Dollinger" userId="c2206549707e2eba" providerId="LiveId" clId="{31CFC850-0EE1-45EC-B956-2867D5A1667C}" dt="2020-05-28T18:00:08.659" v="1393" actId="2711"/>
        <pc:sldMkLst>
          <pc:docMk/>
          <pc:sldMk cId="3484354257" sldId="1314"/>
        </pc:sldMkLst>
        <pc:spChg chg="mod">
          <ac:chgData name="Caroline Dollinger" userId="c2206549707e2eba" providerId="LiveId" clId="{31CFC850-0EE1-45EC-B956-2867D5A1667C}" dt="2020-05-28T17:59:45.345" v="1390" actId="27636"/>
          <ac:spMkLst>
            <pc:docMk/>
            <pc:sldMk cId="3484354257" sldId="1314"/>
            <ac:spMk id="3" creationId="{24FCCF3B-D207-AE42-8EF2-A3CC8A3D711A}"/>
          </ac:spMkLst>
        </pc:spChg>
        <pc:spChg chg="mod">
          <ac:chgData name="Caroline Dollinger" userId="c2206549707e2eba" providerId="LiveId" clId="{31CFC850-0EE1-45EC-B956-2867D5A1667C}" dt="2020-05-28T17:59:56.385" v="1392" actId="13822"/>
          <ac:spMkLst>
            <pc:docMk/>
            <pc:sldMk cId="3484354257" sldId="1314"/>
            <ac:spMk id="4" creationId="{ECAD234E-08A3-BB43-85A4-17F9FF5FC7AA}"/>
          </ac:spMkLst>
        </pc:spChg>
        <pc:spChg chg="mod">
          <ac:chgData name="Caroline Dollinger" userId="c2206549707e2eba" providerId="LiveId" clId="{31CFC850-0EE1-45EC-B956-2867D5A1667C}" dt="2020-05-28T18:00:08.659" v="1393" actId="2711"/>
          <ac:spMkLst>
            <pc:docMk/>
            <pc:sldMk cId="3484354257" sldId="1314"/>
            <ac:spMk id="9" creationId="{171CECA0-8980-E349-91E2-684928215735}"/>
          </ac:spMkLst>
        </pc:spChg>
        <pc:spChg chg="mod">
          <ac:chgData name="Caroline Dollinger" userId="c2206549707e2eba" providerId="LiveId" clId="{31CFC850-0EE1-45EC-B956-2867D5A1667C}" dt="2020-05-28T18:00:08.659" v="1393" actId="2711"/>
          <ac:spMkLst>
            <pc:docMk/>
            <pc:sldMk cId="3484354257" sldId="1314"/>
            <ac:spMk id="20" creationId="{7AEC4B80-DDD8-6F42-B093-1EB6E307DA32}"/>
          </ac:spMkLst>
        </pc:spChg>
        <pc:spChg chg="mod">
          <ac:chgData name="Caroline Dollinger" userId="c2206549707e2eba" providerId="LiveId" clId="{31CFC850-0EE1-45EC-B956-2867D5A1667C}" dt="2020-05-28T18:00:08.659" v="1393" actId="2711"/>
          <ac:spMkLst>
            <pc:docMk/>
            <pc:sldMk cId="3484354257" sldId="1314"/>
            <ac:spMk id="33" creationId="{1AE7F628-0AAE-E448-9E44-2CA82559C1FA}"/>
          </ac:spMkLst>
        </pc:spChg>
        <pc:spChg chg="mod">
          <ac:chgData name="Caroline Dollinger" userId="c2206549707e2eba" providerId="LiveId" clId="{31CFC850-0EE1-45EC-B956-2867D5A1667C}" dt="2020-05-28T18:00:08.659" v="1393" actId="2711"/>
          <ac:spMkLst>
            <pc:docMk/>
            <pc:sldMk cId="3484354257" sldId="1314"/>
            <ac:spMk id="43" creationId="{2E48EABE-7C51-CF4F-B304-3FA9DAC0BEBA}"/>
          </ac:spMkLst>
        </pc:spChg>
        <pc:spChg chg="mod">
          <ac:chgData name="Caroline Dollinger" userId="c2206549707e2eba" providerId="LiveId" clId="{31CFC850-0EE1-45EC-B956-2867D5A1667C}" dt="2020-05-28T18:00:08.659" v="1393" actId="2711"/>
          <ac:spMkLst>
            <pc:docMk/>
            <pc:sldMk cId="3484354257" sldId="1314"/>
            <ac:spMk id="45" creationId="{011F1472-7BA3-3548-A628-DB36E2F6BF29}"/>
          </ac:spMkLst>
        </pc:spChg>
        <pc:spChg chg="mod">
          <ac:chgData name="Caroline Dollinger" userId="c2206549707e2eba" providerId="LiveId" clId="{31CFC850-0EE1-45EC-B956-2867D5A1667C}" dt="2020-05-28T18:00:08.659" v="1393" actId="2711"/>
          <ac:spMkLst>
            <pc:docMk/>
            <pc:sldMk cId="3484354257" sldId="1314"/>
            <ac:spMk id="47" creationId="{32DFF592-8605-C84F-B4DC-0A8C980FD1EC}"/>
          </ac:spMkLst>
        </pc:spChg>
      </pc:sldChg>
      <pc:sldChg chg="modSp">
        <pc:chgData name="Caroline Dollinger" userId="c2206549707e2eba" providerId="LiveId" clId="{31CFC850-0EE1-45EC-B956-2867D5A1667C}" dt="2020-05-28T14:40:53.021" v="171" actId="1076"/>
        <pc:sldMkLst>
          <pc:docMk/>
          <pc:sldMk cId="4222536614" sldId="1333"/>
        </pc:sldMkLst>
        <pc:spChg chg="mod">
          <ac:chgData name="Caroline Dollinger" userId="c2206549707e2eba" providerId="LiveId" clId="{31CFC850-0EE1-45EC-B956-2867D5A1667C}" dt="2020-05-28T14:40:53.021" v="171" actId="1076"/>
          <ac:spMkLst>
            <pc:docMk/>
            <pc:sldMk cId="4222536614" sldId="1333"/>
            <ac:spMk id="25" creationId="{5A9C68D5-0EC7-8043-AB6C-37C40E879C98}"/>
          </ac:spMkLst>
        </pc:spChg>
      </pc:sldChg>
      <pc:sldChg chg="add">
        <pc:chgData name="Caroline Dollinger" userId="c2206549707e2eba" providerId="LiveId" clId="{31CFC850-0EE1-45EC-B956-2867D5A1667C}" dt="2020-05-28T15:39:29.415" v="471"/>
        <pc:sldMkLst>
          <pc:docMk/>
          <pc:sldMk cId="1575234149" sldId="1357"/>
        </pc:sldMkLst>
      </pc:sldChg>
      <pc:sldChg chg="addSp delSp modSp addCm delCm">
        <pc:chgData name="Caroline Dollinger" userId="c2206549707e2eba" providerId="LiveId" clId="{31CFC850-0EE1-45EC-B956-2867D5A1667C}" dt="2020-05-28T14:45:46.943" v="255" actId="1592"/>
        <pc:sldMkLst>
          <pc:docMk/>
          <pc:sldMk cId="1276107255" sldId="1373"/>
        </pc:sldMkLst>
        <pc:spChg chg="add mod">
          <ac:chgData name="Caroline Dollinger" userId="c2206549707e2eba" providerId="LiveId" clId="{31CFC850-0EE1-45EC-B956-2867D5A1667C}" dt="2020-05-28T14:45:04.387" v="204" actId="404"/>
          <ac:spMkLst>
            <pc:docMk/>
            <pc:sldMk cId="1276107255" sldId="1373"/>
            <ac:spMk id="2" creationId="{6C821659-0161-4AA0-A6DA-055724FF1014}"/>
          </ac:spMkLst>
        </pc:spChg>
        <pc:spChg chg="add mod">
          <ac:chgData name="Caroline Dollinger" userId="c2206549707e2eba" providerId="LiveId" clId="{31CFC850-0EE1-45EC-B956-2867D5A1667C}" dt="2020-05-28T14:45:41.036" v="254" actId="2711"/>
          <ac:spMkLst>
            <pc:docMk/>
            <pc:sldMk cId="1276107255" sldId="1373"/>
            <ac:spMk id="5" creationId="{F8F7A71D-06AE-4039-A502-0087F72DE14C}"/>
          </ac:spMkLst>
        </pc:spChg>
        <pc:picChg chg="mod">
          <ac:chgData name="Caroline Dollinger" userId="c2206549707e2eba" providerId="LiveId" clId="{31CFC850-0EE1-45EC-B956-2867D5A1667C}" dt="2020-05-28T14:45:10.994" v="205" actId="14100"/>
          <ac:picMkLst>
            <pc:docMk/>
            <pc:sldMk cId="1276107255" sldId="1373"/>
            <ac:picMk id="4" creationId="{00000000-0000-0000-0000-000000000000}"/>
          </ac:picMkLst>
        </pc:picChg>
        <pc:cxnChg chg="del">
          <ac:chgData name="Caroline Dollinger" userId="c2206549707e2eba" providerId="LiveId" clId="{31CFC850-0EE1-45EC-B956-2867D5A1667C}" dt="2020-05-28T14:44:43.439" v="176" actId="478"/>
          <ac:cxnSpMkLst>
            <pc:docMk/>
            <pc:sldMk cId="1276107255" sldId="1373"/>
            <ac:cxnSpMk id="11" creationId="{00000000-0000-0000-0000-000000000000}"/>
          </ac:cxnSpMkLst>
        </pc:cxnChg>
      </pc:sldChg>
      <pc:sldChg chg="modSp">
        <pc:chgData name="Caroline Dollinger" userId="c2206549707e2eba" providerId="LiveId" clId="{31CFC850-0EE1-45EC-B956-2867D5A1667C}" dt="2020-05-28T14:51:43.142" v="425" actId="14100"/>
        <pc:sldMkLst>
          <pc:docMk/>
          <pc:sldMk cId="2874260330" sldId="1374"/>
        </pc:sldMkLst>
        <pc:spChg chg="mod">
          <ac:chgData name="Caroline Dollinger" userId="c2206549707e2eba" providerId="LiveId" clId="{31CFC850-0EE1-45EC-B956-2867D5A1667C}" dt="2020-05-28T14:50:41.747" v="342" actId="14100"/>
          <ac:spMkLst>
            <pc:docMk/>
            <pc:sldMk cId="2874260330" sldId="1374"/>
            <ac:spMk id="3" creationId="{00000000-0000-0000-0000-000000000000}"/>
          </ac:spMkLst>
        </pc:spChg>
        <pc:spChg chg="mod">
          <ac:chgData name="Caroline Dollinger" userId="c2206549707e2eba" providerId="LiveId" clId="{31CFC850-0EE1-45EC-B956-2867D5A1667C}" dt="2020-05-28T14:51:37.164" v="424" actId="20577"/>
          <ac:spMkLst>
            <pc:docMk/>
            <pc:sldMk cId="2874260330" sldId="1374"/>
            <ac:spMk id="17" creationId="{00000000-0000-0000-0000-000000000000}"/>
          </ac:spMkLst>
        </pc:spChg>
        <pc:picChg chg="mod">
          <ac:chgData name="Caroline Dollinger" userId="c2206549707e2eba" providerId="LiveId" clId="{31CFC850-0EE1-45EC-B956-2867D5A1667C}" dt="2020-05-28T14:51:43.142" v="425" actId="14100"/>
          <ac:picMkLst>
            <pc:docMk/>
            <pc:sldMk cId="2874260330" sldId="1374"/>
            <ac:picMk id="8" creationId="{00000000-0000-0000-0000-000000000000}"/>
          </ac:picMkLst>
        </pc:picChg>
      </pc:sldChg>
      <pc:sldChg chg="addSp modSp">
        <pc:chgData name="Caroline Dollinger" userId="c2206549707e2eba" providerId="LiveId" clId="{31CFC850-0EE1-45EC-B956-2867D5A1667C}" dt="2020-05-28T17:25:36.284" v="789" actId="1076"/>
        <pc:sldMkLst>
          <pc:docMk/>
          <pc:sldMk cId="2313205367" sldId="1375"/>
        </pc:sldMkLst>
        <pc:spChg chg="add mod">
          <ac:chgData name="Caroline Dollinger" userId="c2206549707e2eba" providerId="LiveId" clId="{31CFC850-0EE1-45EC-B956-2867D5A1667C}" dt="2020-05-28T17:25:36.284" v="789" actId="1076"/>
          <ac:spMkLst>
            <pc:docMk/>
            <pc:sldMk cId="2313205367" sldId="1375"/>
            <ac:spMk id="2" creationId="{BCDD1345-B74B-4CA9-84A6-76F60849A5EF}"/>
          </ac:spMkLst>
        </pc:spChg>
        <pc:picChg chg="mod ord">
          <ac:chgData name="Caroline Dollinger" userId="c2206549707e2eba" providerId="LiveId" clId="{31CFC850-0EE1-45EC-B956-2867D5A1667C}" dt="2020-05-28T17:25:32.721" v="788" actId="1076"/>
          <ac:picMkLst>
            <pc:docMk/>
            <pc:sldMk cId="2313205367" sldId="1375"/>
            <ac:picMk id="3" creationId="{E1AFCE8E-B038-4263-A06C-0247CAEE76A0}"/>
          </ac:picMkLst>
        </pc:picChg>
      </pc:sldChg>
      <pc:sldChg chg="addSp delSp modSp">
        <pc:chgData name="Caroline Dollinger" userId="c2206549707e2eba" providerId="LiveId" clId="{31CFC850-0EE1-45EC-B956-2867D5A1667C}" dt="2020-05-28T14:48:09.850" v="271"/>
        <pc:sldMkLst>
          <pc:docMk/>
          <pc:sldMk cId="4288549589" sldId="1376"/>
        </pc:sldMkLst>
        <pc:spChg chg="add mod">
          <ac:chgData name="Caroline Dollinger" userId="c2206549707e2eba" providerId="LiveId" clId="{31CFC850-0EE1-45EC-B956-2867D5A1667C}" dt="2020-05-28T14:47:30.372" v="265" actId="2711"/>
          <ac:spMkLst>
            <pc:docMk/>
            <pc:sldMk cId="4288549589" sldId="1376"/>
            <ac:spMk id="4" creationId="{C838BAF2-4AAE-4B0A-AD23-93B34C7048DF}"/>
          </ac:spMkLst>
        </pc:spChg>
        <pc:spChg chg="add mod">
          <ac:chgData name="Caroline Dollinger" userId="c2206549707e2eba" providerId="LiveId" clId="{31CFC850-0EE1-45EC-B956-2867D5A1667C}" dt="2020-05-28T14:47:37.222" v="267" actId="1076"/>
          <ac:spMkLst>
            <pc:docMk/>
            <pc:sldMk cId="4288549589" sldId="1376"/>
            <ac:spMk id="19" creationId="{62D32E6F-A456-4C6F-B037-332F76CE1786}"/>
          </ac:spMkLst>
        </pc:spChg>
        <pc:spChg chg="add mod">
          <ac:chgData name="Caroline Dollinger" userId="c2206549707e2eba" providerId="LiveId" clId="{31CFC850-0EE1-45EC-B956-2867D5A1667C}" dt="2020-05-28T14:48:09.850" v="271"/>
          <ac:spMkLst>
            <pc:docMk/>
            <pc:sldMk cId="4288549589" sldId="1376"/>
            <ac:spMk id="24" creationId="{D8C63D8D-972E-4676-894E-3C3A8D19BE6C}"/>
          </ac:spMkLst>
        </pc:spChg>
        <pc:cxnChg chg="del">
          <ac:chgData name="Caroline Dollinger" userId="c2206549707e2eba" providerId="LiveId" clId="{31CFC850-0EE1-45EC-B956-2867D5A1667C}" dt="2020-05-28T14:47:40.152" v="268" actId="478"/>
          <ac:cxnSpMkLst>
            <pc:docMk/>
            <pc:sldMk cId="4288549589" sldId="1376"/>
            <ac:cxnSpMk id="11" creationId="{00000000-0000-0000-0000-000000000000}"/>
          </ac:cxnSpMkLst>
        </pc:cxnChg>
      </pc:sldChg>
      <pc:sldChg chg="modSp">
        <pc:chgData name="Caroline Dollinger" userId="c2206549707e2eba" providerId="LiveId" clId="{31CFC850-0EE1-45EC-B956-2867D5A1667C}" dt="2020-05-28T17:13:42.230" v="768" actId="20577"/>
        <pc:sldMkLst>
          <pc:docMk/>
          <pc:sldMk cId="136241093" sldId="1377"/>
        </pc:sldMkLst>
        <pc:graphicFrameChg chg="mod">
          <ac:chgData name="Caroline Dollinger" userId="c2206549707e2eba" providerId="LiveId" clId="{31CFC850-0EE1-45EC-B956-2867D5A1667C}" dt="2020-05-28T17:13:42.230" v="768" actId="20577"/>
          <ac:graphicFrameMkLst>
            <pc:docMk/>
            <pc:sldMk cId="136241093" sldId="1377"/>
            <ac:graphicFrameMk id="8" creationId="{E373A32C-8F96-40A6-88C5-EDD1C9E5AA3F}"/>
          </ac:graphicFrameMkLst>
        </pc:graphicFrameChg>
      </pc:sldChg>
      <pc:sldChg chg="modSp">
        <pc:chgData name="Caroline Dollinger" userId="c2206549707e2eba" providerId="LiveId" clId="{31CFC850-0EE1-45EC-B956-2867D5A1667C}" dt="2020-05-28T17:11:06.402" v="724" actId="14100"/>
        <pc:sldMkLst>
          <pc:docMk/>
          <pc:sldMk cId="980761661" sldId="1380"/>
        </pc:sldMkLst>
        <pc:spChg chg="mod">
          <ac:chgData name="Caroline Dollinger" userId="c2206549707e2eba" providerId="LiveId" clId="{31CFC850-0EE1-45EC-B956-2867D5A1667C}" dt="2020-05-28T17:11:06.402" v="724" actId="14100"/>
          <ac:spMkLst>
            <pc:docMk/>
            <pc:sldMk cId="980761661" sldId="1380"/>
            <ac:spMk id="3" creationId="{00000000-0000-0000-0000-000000000000}"/>
          </ac:spMkLst>
        </pc:spChg>
      </pc:sldChg>
      <pc:sldChg chg="del">
        <pc:chgData name="Caroline Dollinger" userId="c2206549707e2eba" providerId="LiveId" clId="{31CFC850-0EE1-45EC-B956-2867D5A1667C}" dt="2020-05-28T15:39:51.349" v="472" actId="2696"/>
        <pc:sldMkLst>
          <pc:docMk/>
          <pc:sldMk cId="1758597145" sldId="1386"/>
        </pc:sldMkLst>
      </pc:sldChg>
      <pc:sldChg chg="modSp ord">
        <pc:chgData name="Caroline Dollinger" userId="c2206549707e2eba" providerId="LiveId" clId="{31CFC850-0EE1-45EC-B956-2867D5A1667C}" dt="2020-05-28T18:01:22.602" v="1406" actId="12"/>
        <pc:sldMkLst>
          <pc:docMk/>
          <pc:sldMk cId="13195047" sldId="1388"/>
        </pc:sldMkLst>
        <pc:spChg chg="mod">
          <ac:chgData name="Caroline Dollinger" userId="c2206549707e2eba" providerId="LiveId" clId="{31CFC850-0EE1-45EC-B956-2867D5A1667C}" dt="2020-05-28T18:00:53.202" v="1404" actId="20577"/>
          <ac:spMkLst>
            <pc:docMk/>
            <pc:sldMk cId="13195047" sldId="1388"/>
            <ac:spMk id="3" creationId="{8A6A1EC1-1A5A-4A0E-A522-F9249002633E}"/>
          </ac:spMkLst>
        </pc:spChg>
        <pc:spChg chg="mod">
          <ac:chgData name="Caroline Dollinger" userId="c2206549707e2eba" providerId="LiveId" clId="{31CFC850-0EE1-45EC-B956-2867D5A1667C}" dt="2020-05-28T18:01:22.602" v="1406" actId="12"/>
          <ac:spMkLst>
            <pc:docMk/>
            <pc:sldMk cId="13195047" sldId="1388"/>
            <ac:spMk id="25" creationId="{8811C1DA-76D5-804A-839E-4CAAAAADF5C8}"/>
          </ac:spMkLst>
        </pc:spChg>
      </pc:sldChg>
      <pc:sldChg chg="modSp">
        <pc:chgData name="Caroline Dollinger" userId="c2206549707e2eba" providerId="LiveId" clId="{31CFC850-0EE1-45EC-B956-2867D5A1667C}" dt="2020-05-28T17:26:21.135" v="797" actId="20577"/>
        <pc:sldMkLst>
          <pc:docMk/>
          <pc:sldMk cId="1814962227" sldId="1389"/>
        </pc:sldMkLst>
        <pc:spChg chg="mod">
          <ac:chgData name="Caroline Dollinger" userId="c2206549707e2eba" providerId="LiveId" clId="{31CFC850-0EE1-45EC-B956-2867D5A1667C}" dt="2020-05-28T17:26:21.135" v="797" actId="20577"/>
          <ac:spMkLst>
            <pc:docMk/>
            <pc:sldMk cId="1814962227" sldId="1389"/>
            <ac:spMk id="2" creationId="{175203B7-1632-47EC-ADF7-78429D02992F}"/>
          </ac:spMkLst>
        </pc:spChg>
        <pc:graphicFrameChg chg="modGraphic">
          <ac:chgData name="Caroline Dollinger" userId="c2206549707e2eba" providerId="LiveId" clId="{31CFC850-0EE1-45EC-B956-2867D5A1667C}" dt="2020-05-28T17:26:17.647" v="792" actId="2164"/>
          <ac:graphicFrameMkLst>
            <pc:docMk/>
            <pc:sldMk cId="1814962227" sldId="1389"/>
            <ac:graphicFrameMk id="4" creationId="{A8D4BA7A-A19B-43DA-BC58-0B0AB1C598A4}"/>
          </ac:graphicFrameMkLst>
        </pc:graphicFrameChg>
      </pc:sldChg>
      <pc:sldChg chg="modSp">
        <pc:chgData name="Caroline Dollinger" userId="c2206549707e2eba" providerId="LiveId" clId="{31CFC850-0EE1-45EC-B956-2867D5A1667C}" dt="2020-05-28T17:26:27.226" v="798"/>
        <pc:sldMkLst>
          <pc:docMk/>
          <pc:sldMk cId="3307858834" sldId="1390"/>
        </pc:sldMkLst>
        <pc:spChg chg="mod">
          <ac:chgData name="Caroline Dollinger" userId="c2206549707e2eba" providerId="LiveId" clId="{31CFC850-0EE1-45EC-B956-2867D5A1667C}" dt="2020-05-28T17:26:27.226" v="798"/>
          <ac:spMkLst>
            <pc:docMk/>
            <pc:sldMk cId="3307858834" sldId="1390"/>
            <ac:spMk id="2" creationId="{175203B7-1632-47EC-ADF7-78429D02992F}"/>
          </ac:spMkLst>
        </pc:spChg>
        <pc:graphicFrameChg chg="modGraphic">
          <ac:chgData name="Caroline Dollinger" userId="c2206549707e2eba" providerId="LiveId" clId="{31CFC850-0EE1-45EC-B956-2867D5A1667C}" dt="2020-05-28T17:26:13.052" v="791" actId="2164"/>
          <ac:graphicFrameMkLst>
            <pc:docMk/>
            <pc:sldMk cId="3307858834" sldId="1390"/>
            <ac:graphicFrameMk id="4" creationId="{A8D4BA7A-A19B-43DA-BC58-0B0AB1C598A4}"/>
          </ac:graphicFrameMkLst>
        </pc:graphicFrameChg>
      </pc:sldChg>
      <pc:sldChg chg="modSp">
        <pc:chgData name="Caroline Dollinger" userId="c2206549707e2eba" providerId="LiveId" clId="{31CFC850-0EE1-45EC-B956-2867D5A1667C}" dt="2020-05-28T17:26:30.449" v="799"/>
        <pc:sldMkLst>
          <pc:docMk/>
          <pc:sldMk cId="3044264166" sldId="1391"/>
        </pc:sldMkLst>
        <pc:spChg chg="mod">
          <ac:chgData name="Caroline Dollinger" userId="c2206549707e2eba" providerId="LiveId" clId="{31CFC850-0EE1-45EC-B956-2867D5A1667C}" dt="2020-05-28T17:26:30.449" v="799"/>
          <ac:spMkLst>
            <pc:docMk/>
            <pc:sldMk cId="3044264166" sldId="1391"/>
            <ac:spMk id="2" creationId="{175203B7-1632-47EC-ADF7-78429D02992F}"/>
          </ac:spMkLst>
        </pc:spChg>
        <pc:graphicFrameChg chg="modGraphic">
          <ac:chgData name="Caroline Dollinger" userId="c2206549707e2eba" providerId="LiveId" clId="{31CFC850-0EE1-45EC-B956-2867D5A1667C}" dt="2020-05-28T17:26:09.738" v="790" actId="2164"/>
          <ac:graphicFrameMkLst>
            <pc:docMk/>
            <pc:sldMk cId="3044264166" sldId="1391"/>
            <ac:graphicFrameMk id="4" creationId="{A8D4BA7A-A19B-43DA-BC58-0B0AB1C598A4}"/>
          </ac:graphicFrameMkLst>
        </pc:graphicFrameChg>
      </pc:sldChg>
      <pc:sldChg chg="modSp del">
        <pc:chgData name="Caroline Dollinger" userId="c2206549707e2eba" providerId="LiveId" clId="{31CFC850-0EE1-45EC-B956-2867D5A1667C}" dt="2020-05-28T16:59:03.246" v="689" actId="2696"/>
        <pc:sldMkLst>
          <pc:docMk/>
          <pc:sldMk cId="3484762108" sldId="1392"/>
        </pc:sldMkLst>
        <pc:spChg chg="mod">
          <ac:chgData name="Caroline Dollinger" userId="c2206549707e2eba" providerId="LiveId" clId="{31CFC850-0EE1-45EC-B956-2867D5A1667C}" dt="2020-05-28T16:58:14.842" v="677"/>
          <ac:spMkLst>
            <pc:docMk/>
            <pc:sldMk cId="3484762108" sldId="1392"/>
            <ac:spMk id="2" creationId="{8E9DD0B3-C2C3-4087-AE09-C895ABE1A0B3}"/>
          </ac:spMkLst>
        </pc:spChg>
      </pc:sldChg>
      <pc:sldChg chg="addSp modSp">
        <pc:chgData name="Caroline Dollinger" userId="c2206549707e2eba" providerId="LiveId" clId="{31CFC850-0EE1-45EC-B956-2867D5A1667C}" dt="2020-05-28T14:48:56.926" v="281" actId="1076"/>
        <pc:sldMkLst>
          <pc:docMk/>
          <pc:sldMk cId="1106531878" sldId="1393"/>
        </pc:sldMkLst>
        <pc:spChg chg="mod">
          <ac:chgData name="Caroline Dollinger" userId="c2206549707e2eba" providerId="LiveId" clId="{31CFC850-0EE1-45EC-B956-2867D5A1667C}" dt="2020-05-28T14:48:48.310" v="279" actId="14100"/>
          <ac:spMkLst>
            <pc:docMk/>
            <pc:sldMk cId="1106531878" sldId="1393"/>
            <ac:spMk id="2" creationId="{00000000-0000-0000-0000-000000000000}"/>
          </ac:spMkLst>
        </pc:spChg>
        <pc:spChg chg="add mod">
          <ac:chgData name="Caroline Dollinger" userId="c2206549707e2eba" providerId="LiveId" clId="{31CFC850-0EE1-45EC-B956-2867D5A1667C}" dt="2020-05-28T14:48:56.926" v="281" actId="1076"/>
          <ac:spMkLst>
            <pc:docMk/>
            <pc:sldMk cId="1106531878" sldId="1393"/>
            <ac:spMk id="9" creationId="{7B187E64-25E0-4E12-94D6-59E15877E81C}"/>
          </ac:spMkLst>
        </pc:spChg>
        <pc:spChg chg="mod">
          <ac:chgData name="Caroline Dollinger" userId="c2206549707e2eba" providerId="LiveId" clId="{31CFC850-0EE1-45EC-B956-2867D5A1667C}" dt="2020-05-28T14:48:36.028" v="274" actId="20577"/>
          <ac:spMkLst>
            <pc:docMk/>
            <pc:sldMk cId="1106531878" sldId="1393"/>
            <ac:spMk id="15" creationId="{00000000-0000-0000-0000-000000000000}"/>
          </ac:spMkLst>
        </pc:spChg>
      </pc:sldChg>
      <pc:sldChg chg="modSp">
        <pc:chgData name="Caroline Dollinger" userId="c2206549707e2eba" providerId="LiveId" clId="{31CFC850-0EE1-45EC-B956-2867D5A1667C}" dt="2020-05-28T14:38:51.383" v="143" actId="113"/>
        <pc:sldMkLst>
          <pc:docMk/>
          <pc:sldMk cId="4201569691" sldId="1394"/>
        </pc:sldMkLst>
        <pc:spChg chg="mod">
          <ac:chgData name="Caroline Dollinger" userId="c2206549707e2eba" providerId="LiveId" clId="{31CFC850-0EE1-45EC-B956-2867D5A1667C}" dt="2020-05-28T14:38:51.383" v="143" actId="113"/>
          <ac:spMkLst>
            <pc:docMk/>
            <pc:sldMk cId="4201569691" sldId="1394"/>
            <ac:spMk id="25" creationId="{E3D4A7E7-C7C5-45F6-8F4C-902437B9BE00}"/>
          </ac:spMkLst>
        </pc:spChg>
        <pc:spChg chg="mod">
          <ac:chgData name="Caroline Dollinger" userId="c2206549707e2eba" providerId="LiveId" clId="{31CFC850-0EE1-45EC-B956-2867D5A1667C}" dt="2020-05-28T14:38:45.778" v="139" actId="113"/>
          <ac:spMkLst>
            <pc:docMk/>
            <pc:sldMk cId="4201569691" sldId="1394"/>
            <ac:spMk id="68" creationId="{00000000-0000-0000-0000-000000000000}"/>
          </ac:spMkLst>
        </pc:spChg>
        <pc:spChg chg="mod">
          <ac:chgData name="Caroline Dollinger" userId="c2206549707e2eba" providerId="LiveId" clId="{31CFC850-0EE1-45EC-B956-2867D5A1667C}" dt="2020-05-28T14:38:47.273" v="140" actId="113"/>
          <ac:spMkLst>
            <pc:docMk/>
            <pc:sldMk cId="4201569691" sldId="1394"/>
            <ac:spMk id="69" creationId="{00000000-0000-0000-0000-000000000000}"/>
          </ac:spMkLst>
        </pc:spChg>
        <pc:spChg chg="mod">
          <ac:chgData name="Caroline Dollinger" userId="c2206549707e2eba" providerId="LiveId" clId="{31CFC850-0EE1-45EC-B956-2867D5A1667C}" dt="2020-05-28T14:38:48.670" v="141" actId="113"/>
          <ac:spMkLst>
            <pc:docMk/>
            <pc:sldMk cId="4201569691" sldId="1394"/>
            <ac:spMk id="70" creationId="{00000000-0000-0000-0000-000000000000}"/>
          </ac:spMkLst>
        </pc:spChg>
        <pc:spChg chg="mod">
          <ac:chgData name="Caroline Dollinger" userId="c2206549707e2eba" providerId="LiveId" clId="{31CFC850-0EE1-45EC-B956-2867D5A1667C}" dt="2020-05-28T14:38:50.171" v="142" actId="113"/>
          <ac:spMkLst>
            <pc:docMk/>
            <pc:sldMk cId="4201569691" sldId="1394"/>
            <ac:spMk id="71" creationId="{00000000-0000-0000-0000-000000000000}"/>
          </ac:spMkLst>
        </pc:spChg>
      </pc:sldChg>
      <pc:sldChg chg="add">
        <pc:chgData name="Caroline Dollinger" userId="c2206549707e2eba" providerId="LiveId" clId="{31CFC850-0EE1-45EC-B956-2867D5A1667C}" dt="2020-05-28T17:42:27.125" v="870"/>
        <pc:sldMkLst>
          <pc:docMk/>
          <pc:sldMk cId="2872784251" sldId="1621"/>
        </pc:sldMkLst>
      </pc:sldChg>
      <pc:sldChg chg="del">
        <pc:chgData name="Caroline Dollinger" userId="c2206549707e2eba" providerId="LiveId" clId="{31CFC850-0EE1-45EC-B956-2867D5A1667C}" dt="2020-05-28T16:48:34.197" v="632" actId="2696"/>
        <pc:sldMkLst>
          <pc:docMk/>
          <pc:sldMk cId="3403085401" sldId="1621"/>
        </pc:sldMkLst>
      </pc:sldChg>
      <pc:sldChg chg="add">
        <pc:chgData name="Caroline Dollinger" userId="c2206549707e2eba" providerId="LiveId" clId="{31CFC850-0EE1-45EC-B956-2867D5A1667C}" dt="2020-05-28T17:42:27.125" v="870"/>
        <pc:sldMkLst>
          <pc:docMk/>
          <pc:sldMk cId="316633287" sldId="1622"/>
        </pc:sldMkLst>
      </pc:sldChg>
      <pc:sldChg chg="del">
        <pc:chgData name="Caroline Dollinger" userId="c2206549707e2eba" providerId="LiveId" clId="{31CFC850-0EE1-45EC-B956-2867D5A1667C}" dt="2020-05-28T16:26:13.540" v="502" actId="2696"/>
        <pc:sldMkLst>
          <pc:docMk/>
          <pc:sldMk cId="3533251258" sldId="1622"/>
        </pc:sldMkLst>
      </pc:sldChg>
      <pc:sldChg chg="add">
        <pc:chgData name="Caroline Dollinger" userId="c2206549707e2eba" providerId="LiveId" clId="{31CFC850-0EE1-45EC-B956-2867D5A1667C}" dt="2020-05-28T17:42:27.125" v="870"/>
        <pc:sldMkLst>
          <pc:docMk/>
          <pc:sldMk cId="61291634" sldId="1623"/>
        </pc:sldMkLst>
      </pc:sldChg>
      <pc:sldChg chg="del">
        <pc:chgData name="Caroline Dollinger" userId="c2206549707e2eba" providerId="LiveId" clId="{31CFC850-0EE1-45EC-B956-2867D5A1667C}" dt="2020-05-28T17:34:47.236" v="800" actId="2696"/>
        <pc:sldMkLst>
          <pc:docMk/>
          <pc:sldMk cId="289719744" sldId="1623"/>
        </pc:sldMkLst>
      </pc:sldChg>
      <pc:sldChg chg="add">
        <pc:chgData name="Caroline Dollinger" userId="c2206549707e2eba" providerId="LiveId" clId="{31CFC850-0EE1-45EC-B956-2867D5A1667C}" dt="2020-05-28T17:42:27.125" v="870"/>
        <pc:sldMkLst>
          <pc:docMk/>
          <pc:sldMk cId="1107049245" sldId="1624"/>
        </pc:sldMkLst>
      </pc:sldChg>
      <pc:sldChg chg="del">
        <pc:chgData name="Caroline Dollinger" userId="c2206549707e2eba" providerId="LiveId" clId="{31CFC850-0EE1-45EC-B956-2867D5A1667C}" dt="2020-05-28T14:41:36.315" v="173" actId="2696"/>
        <pc:sldMkLst>
          <pc:docMk/>
          <pc:sldMk cId="3757114686" sldId="1624"/>
        </pc:sldMkLst>
      </pc:sldChg>
      <pc:sldChg chg="add del">
        <pc:chgData name="Caroline Dollinger" userId="c2206549707e2eba" providerId="LiveId" clId="{31CFC850-0EE1-45EC-B956-2867D5A1667C}" dt="2020-05-28T14:38:36.434" v="136"/>
        <pc:sldMkLst>
          <pc:docMk/>
          <pc:sldMk cId="495482704" sldId="1625"/>
        </pc:sldMkLst>
      </pc:sldChg>
      <pc:sldChg chg="add del">
        <pc:chgData name="Caroline Dollinger" userId="c2206549707e2eba" providerId="LiveId" clId="{31CFC850-0EE1-45EC-B956-2867D5A1667C}" dt="2020-05-28T14:38:41.814" v="138"/>
        <pc:sldMkLst>
          <pc:docMk/>
          <pc:sldMk cId="3122580232" sldId="1625"/>
        </pc:sldMkLst>
      </pc:sldChg>
      <pc:sldMasterChg chg="modSp delSldLayout">
        <pc:chgData name="Caroline Dollinger" userId="c2206549707e2eba" providerId="LiveId" clId="{31CFC850-0EE1-45EC-B956-2867D5A1667C}" dt="2020-05-28T17:24:56.855" v="786" actId="2711"/>
        <pc:sldMasterMkLst>
          <pc:docMk/>
          <pc:sldMasterMk cId="0" sldId="2147483894"/>
        </pc:sldMasterMkLst>
        <pc:spChg chg="mod">
          <ac:chgData name="Caroline Dollinger" userId="c2206549707e2eba" providerId="LiveId" clId="{31CFC850-0EE1-45EC-B956-2867D5A1667C}" dt="2020-05-28T17:24:52.621" v="785" actId="2711"/>
          <ac:spMkLst>
            <pc:docMk/>
            <pc:sldMasterMk cId="0" sldId="2147483894"/>
            <ac:spMk id="1028" creationId="{00000000-0000-0000-0000-000000000000}"/>
          </ac:spMkLst>
        </pc:spChg>
        <pc:spChg chg="mod">
          <ac:chgData name="Caroline Dollinger" userId="c2206549707e2eba" providerId="LiveId" clId="{31CFC850-0EE1-45EC-B956-2867D5A1667C}" dt="2020-05-28T17:24:56.855" v="786" actId="2711"/>
          <ac:spMkLst>
            <pc:docMk/>
            <pc:sldMasterMk cId="0" sldId="2147483894"/>
            <ac:spMk id="1032" creationId="{00000000-0000-0000-0000-000000000000}"/>
          </ac:spMkLst>
        </pc:spChg>
        <pc:sldLayoutChg chg="del">
          <pc:chgData name="Caroline Dollinger" userId="c2206549707e2eba" providerId="LiveId" clId="{31CFC850-0EE1-45EC-B956-2867D5A1667C}" dt="2020-05-28T17:09:28.255" v="722" actId="2696"/>
          <pc:sldLayoutMkLst>
            <pc:docMk/>
            <pc:sldMasterMk cId="0" sldId="2147483894"/>
            <pc:sldLayoutMk cId="3880123266" sldId="2147483937"/>
          </pc:sldLayoutMkLst>
        </pc:sldLayoutChg>
      </pc:sldMasterChg>
    </pc:docChg>
  </pc:docChgLst>
</pc:chgInfo>
</file>

<file path=ppt/diagrams/_rels/data11.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3.xml"/><Relationship Id="rId3" Type="http://schemas.openxmlformats.org/officeDocument/2006/relationships/slide" Target="../slides/slide50.xml"/><Relationship Id="rId7" Type="http://schemas.openxmlformats.org/officeDocument/2006/relationships/slide" Target="../slides/slide9.xml"/><Relationship Id="rId12" Type="http://schemas.openxmlformats.org/officeDocument/2006/relationships/slide" Target="../slides/slide14.xml"/><Relationship Id="rId2" Type="http://schemas.openxmlformats.org/officeDocument/2006/relationships/slide" Target="../slides/slide22.xml"/><Relationship Id="rId1" Type="http://schemas.openxmlformats.org/officeDocument/2006/relationships/slide" Target="../slides/slide20.xml"/><Relationship Id="rId6" Type="http://schemas.openxmlformats.org/officeDocument/2006/relationships/slide" Target="../slides/slide8.xml"/><Relationship Id="rId11" Type="http://schemas.openxmlformats.org/officeDocument/2006/relationships/slide" Target="../slides/slide49.xml"/><Relationship Id="rId5" Type="http://schemas.openxmlformats.org/officeDocument/2006/relationships/slide" Target="../slides/slide52.xml"/><Relationship Id="rId15" Type="http://schemas.openxmlformats.org/officeDocument/2006/relationships/slide" Target="../slides/slide2.xml"/><Relationship Id="rId10" Type="http://schemas.openxmlformats.org/officeDocument/2006/relationships/slide" Target="../slides/slide12.xml"/><Relationship Id="rId4" Type="http://schemas.openxmlformats.org/officeDocument/2006/relationships/slide" Target="../slides/slide19.xml"/><Relationship Id="rId9" Type="http://schemas.openxmlformats.org/officeDocument/2006/relationships/slide" Target="../slides/slide10.xml"/><Relationship Id="rId14"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3D590-65BB-421A-B5DE-F3D30A2C919B}"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n-US"/>
        </a:p>
      </dgm:t>
    </dgm:pt>
    <dgm:pt modelId="{B70CCBF6-4783-4315-A814-4791EEB8F2BD}">
      <dgm:prSet phldrT="[Text]" custT="1"/>
      <dgm:spPr/>
      <dgm:t>
        <a:bodyPr/>
        <a:lstStyle/>
        <a:p>
          <a:r>
            <a:rPr lang="en-US" sz="1800" b="1" dirty="0">
              <a:latin typeface="Calibri" panose="020F0502020204030204" pitchFamily="34" charset="0"/>
              <a:cs typeface="Calibri" panose="020F0502020204030204" pitchFamily="34" charset="0"/>
            </a:rPr>
            <a:t>2. Prospective Technical Studies/Analysis </a:t>
          </a:r>
        </a:p>
      </dgm:t>
    </dgm:pt>
    <dgm:pt modelId="{FADB3298-3E2C-451F-BADB-699CC4EF9FEE}" type="parTrans" cxnId="{BE70B142-2A45-4394-B961-27496CF95ABC}">
      <dgm:prSet/>
      <dgm:spPr/>
      <dgm:t>
        <a:bodyPr/>
        <a:lstStyle/>
        <a:p>
          <a:endParaRPr lang="en-US"/>
        </a:p>
      </dgm:t>
    </dgm:pt>
    <dgm:pt modelId="{3757F0D1-9E5E-4421-A470-5614E9BA6E8E}" type="sibTrans" cxnId="{BE70B142-2A45-4394-B961-27496CF95ABC}">
      <dgm:prSet/>
      <dgm:spPr/>
      <dgm:t>
        <a:bodyPr/>
        <a:lstStyle/>
        <a:p>
          <a:endParaRPr lang="en-US"/>
        </a:p>
      </dgm:t>
    </dgm:pt>
    <dgm:pt modelId="{A96534DF-5D85-4AA6-B568-6C9CB41913E4}">
      <dgm:prSet phldrT="[Text]" custT="1"/>
      <dgm:spPr/>
      <dgm:t>
        <a:bodyPr/>
        <a:lstStyle/>
        <a:p>
          <a:r>
            <a:rPr lang="en-US" sz="1200" b="1" dirty="0">
              <a:latin typeface="Calibri" panose="020F0502020204030204" pitchFamily="34" charset="0"/>
              <a:cs typeface="Calibri" panose="020F0502020204030204" pitchFamily="34" charset="0"/>
            </a:rPr>
            <a:t>2A. Manufacturing Water Use and Resiliency</a:t>
          </a:r>
        </a:p>
        <a:p>
          <a:r>
            <a:rPr lang="en-US" sz="1200" dirty="0">
              <a:latin typeface="Calibri" panose="020F0502020204030204" pitchFamily="34" charset="0"/>
              <a:cs typeface="Calibri" panose="020F0502020204030204" pitchFamily="34" charset="0"/>
            </a:rPr>
            <a:t>How can a better understanding of manufacturing water </a:t>
          </a:r>
          <a:r>
            <a:rPr lang="en-US" sz="1200" b="0" dirty="0">
              <a:latin typeface="Calibri" panose="020F0502020204030204" pitchFamily="34" charset="0"/>
              <a:cs typeface="Calibri" panose="020F0502020204030204" pitchFamily="34" charset="0"/>
            </a:rPr>
            <a:t>use characteristics and risks </a:t>
          </a:r>
          <a:r>
            <a:rPr lang="en-US" sz="1200" dirty="0">
              <a:latin typeface="Calibri" panose="020F0502020204030204" pitchFamily="34" charset="0"/>
              <a:cs typeface="Calibri" panose="020F0502020204030204" pitchFamily="34" charset="0"/>
            </a:rPr>
            <a:t>support water resiliency?</a:t>
          </a:r>
          <a:endParaRPr lang="en-US" sz="1200" dirty="0"/>
        </a:p>
      </dgm:t>
    </dgm:pt>
    <dgm:pt modelId="{7AAC89CD-F661-4B0E-BA2B-B0134918BA50}" type="parTrans" cxnId="{3DA7F9A3-D699-4307-8791-21B03DF4ACA3}">
      <dgm:prSet/>
      <dgm:spPr/>
      <dgm:t>
        <a:bodyPr/>
        <a:lstStyle/>
        <a:p>
          <a:endParaRPr lang="en-US"/>
        </a:p>
      </dgm:t>
    </dgm:pt>
    <dgm:pt modelId="{9BFFB75C-A9F2-46AE-BC58-122224D8B396}" type="sibTrans" cxnId="{3DA7F9A3-D699-4307-8791-21B03DF4ACA3}">
      <dgm:prSet/>
      <dgm:spPr/>
      <dgm:t>
        <a:bodyPr/>
        <a:lstStyle/>
        <a:p>
          <a:endParaRPr lang="en-US"/>
        </a:p>
      </dgm:t>
    </dgm:pt>
    <dgm:pt modelId="{064AD873-795C-4D06-9F94-21FA65C295F2}">
      <dgm:prSet phldrT="[Text]" custT="1"/>
      <dgm:spPr/>
      <dgm:t>
        <a:bodyPr/>
        <a:lstStyle/>
        <a:p>
          <a:r>
            <a:rPr lang="en-US" sz="1200" b="1" dirty="0">
              <a:latin typeface="Calibri" panose="020F0502020204030204" pitchFamily="34" charset="0"/>
              <a:cs typeface="Calibri" panose="020F0502020204030204" pitchFamily="34" charset="0"/>
            </a:rPr>
            <a:t>2B. Manufacturing in a Connected Economy </a:t>
          </a:r>
        </a:p>
        <a:p>
          <a:r>
            <a:rPr lang="en-US" sz="1100" dirty="0">
              <a:latin typeface="Calibri" panose="020F0502020204030204" pitchFamily="34" charset="0"/>
              <a:cs typeface="Calibri" panose="020F0502020204030204" pitchFamily="34" charset="0"/>
            </a:rPr>
            <a:t>How will the penetration of information and communication technologies (e.g., “smart” products, Internet-of-Things) affect advanced manufacturing R&amp;D opportunities?</a:t>
          </a:r>
          <a:endParaRPr lang="en-US" sz="1100" dirty="0"/>
        </a:p>
      </dgm:t>
    </dgm:pt>
    <dgm:pt modelId="{E12A0E1D-5CC5-4F67-ADA2-DBB3FE64F16E}" type="parTrans" cxnId="{C5118678-2559-4F40-8A1C-7C21C5070830}">
      <dgm:prSet/>
      <dgm:spPr/>
      <dgm:t>
        <a:bodyPr/>
        <a:lstStyle/>
        <a:p>
          <a:endParaRPr lang="en-US"/>
        </a:p>
      </dgm:t>
    </dgm:pt>
    <dgm:pt modelId="{14746CAE-45B3-4397-999B-6FA519449D4D}" type="sibTrans" cxnId="{C5118678-2559-4F40-8A1C-7C21C5070830}">
      <dgm:prSet/>
      <dgm:spPr/>
      <dgm:t>
        <a:bodyPr/>
        <a:lstStyle/>
        <a:p>
          <a:endParaRPr lang="en-US"/>
        </a:p>
      </dgm:t>
    </dgm:pt>
    <dgm:pt modelId="{4EE972CF-AE41-4616-8721-95C9F2C7B5AA}">
      <dgm:prSet phldrT="[Text]" custT="1"/>
      <dgm:spPr/>
      <dgm:t>
        <a:bodyPr/>
        <a:lstStyle/>
        <a:p>
          <a:r>
            <a:rPr lang="en-US" sz="1200" b="1" dirty="0">
              <a:latin typeface="Calibri" panose="020F0502020204030204" pitchFamily="34" charset="0"/>
              <a:cs typeface="Calibri" panose="020F0502020204030204" pitchFamily="34" charset="0"/>
            </a:rPr>
            <a:t>2C. Sustainable Manufacturing </a:t>
          </a:r>
        </a:p>
        <a:p>
          <a:r>
            <a:rPr lang="en-US" sz="1200" dirty="0">
              <a:latin typeface="Calibri" panose="020F0502020204030204" pitchFamily="34" charset="0"/>
              <a:cs typeface="Calibri" panose="020F0502020204030204" pitchFamily="34" charset="0"/>
            </a:rPr>
            <a:t>What are the opportunities and impact of advanced manufacturing technologies on energy productivity, competitiveness, and moving towards a circular economy?</a:t>
          </a:r>
          <a:endParaRPr lang="en-US" sz="1100" dirty="0"/>
        </a:p>
      </dgm:t>
    </dgm:pt>
    <dgm:pt modelId="{37FA909A-26B6-4B30-927D-8EE21CFBD915}" type="parTrans" cxnId="{C026E495-3698-4ABC-8ACD-7A373CDEC95C}">
      <dgm:prSet/>
      <dgm:spPr/>
      <dgm:t>
        <a:bodyPr/>
        <a:lstStyle/>
        <a:p>
          <a:endParaRPr lang="en-US"/>
        </a:p>
      </dgm:t>
    </dgm:pt>
    <dgm:pt modelId="{82287A52-E3EB-424A-B6AC-2E2EEA83A228}" type="sibTrans" cxnId="{C026E495-3698-4ABC-8ACD-7A373CDEC95C}">
      <dgm:prSet/>
      <dgm:spPr/>
      <dgm:t>
        <a:bodyPr/>
        <a:lstStyle/>
        <a:p>
          <a:endParaRPr lang="en-US"/>
        </a:p>
      </dgm:t>
    </dgm:pt>
    <dgm:pt modelId="{2F6CAAFC-07B4-4C66-B120-76CE3691C157}" type="pres">
      <dgm:prSet presAssocID="{6413D590-65BB-421A-B5DE-F3D30A2C919B}" presName="composite" presStyleCnt="0">
        <dgm:presLayoutVars>
          <dgm:chMax val="1"/>
          <dgm:dir/>
          <dgm:resizeHandles val="exact"/>
        </dgm:presLayoutVars>
      </dgm:prSet>
      <dgm:spPr/>
      <dgm:t>
        <a:bodyPr/>
        <a:lstStyle/>
        <a:p>
          <a:endParaRPr lang="en-US"/>
        </a:p>
      </dgm:t>
    </dgm:pt>
    <dgm:pt modelId="{5A3F0AC9-63E6-4930-B771-436D6FFA6677}" type="pres">
      <dgm:prSet presAssocID="{B70CCBF6-4783-4315-A814-4791EEB8F2BD}" presName="roof" presStyleLbl="dkBgShp" presStyleIdx="0" presStyleCnt="2" custLinFactNeighborX="563" custLinFactNeighborY="5796"/>
      <dgm:spPr/>
      <dgm:t>
        <a:bodyPr/>
        <a:lstStyle/>
        <a:p>
          <a:endParaRPr lang="en-US"/>
        </a:p>
      </dgm:t>
    </dgm:pt>
    <dgm:pt modelId="{E6B35A43-C9C4-4851-85A5-4CA55E490FF5}" type="pres">
      <dgm:prSet presAssocID="{B70CCBF6-4783-4315-A814-4791EEB8F2BD}" presName="pillars" presStyleCnt="0"/>
      <dgm:spPr/>
    </dgm:pt>
    <dgm:pt modelId="{EB64937A-CEE0-40F9-B216-20F2C032D89B}" type="pres">
      <dgm:prSet presAssocID="{B70CCBF6-4783-4315-A814-4791EEB8F2BD}" presName="pillar1" presStyleLbl="node1" presStyleIdx="0" presStyleCnt="3">
        <dgm:presLayoutVars>
          <dgm:bulletEnabled val="1"/>
        </dgm:presLayoutVars>
      </dgm:prSet>
      <dgm:spPr/>
      <dgm:t>
        <a:bodyPr/>
        <a:lstStyle/>
        <a:p>
          <a:endParaRPr lang="en-US"/>
        </a:p>
      </dgm:t>
    </dgm:pt>
    <dgm:pt modelId="{8EA57F61-3960-43EC-A6CB-8D6FF4542F3A}" type="pres">
      <dgm:prSet presAssocID="{064AD873-795C-4D06-9F94-21FA65C295F2}" presName="pillarX" presStyleLbl="node1" presStyleIdx="1" presStyleCnt="3">
        <dgm:presLayoutVars>
          <dgm:bulletEnabled val="1"/>
        </dgm:presLayoutVars>
      </dgm:prSet>
      <dgm:spPr/>
      <dgm:t>
        <a:bodyPr/>
        <a:lstStyle/>
        <a:p>
          <a:endParaRPr lang="en-US"/>
        </a:p>
      </dgm:t>
    </dgm:pt>
    <dgm:pt modelId="{DD15DA76-7502-4BE6-9769-9A12041935C9}" type="pres">
      <dgm:prSet presAssocID="{4EE972CF-AE41-4616-8721-95C9F2C7B5AA}" presName="pillarX" presStyleLbl="node1" presStyleIdx="2" presStyleCnt="3">
        <dgm:presLayoutVars>
          <dgm:bulletEnabled val="1"/>
        </dgm:presLayoutVars>
      </dgm:prSet>
      <dgm:spPr/>
      <dgm:t>
        <a:bodyPr/>
        <a:lstStyle/>
        <a:p>
          <a:endParaRPr lang="en-US"/>
        </a:p>
      </dgm:t>
    </dgm:pt>
    <dgm:pt modelId="{8136AC6C-1043-4729-964A-F2881646404F}" type="pres">
      <dgm:prSet presAssocID="{B70CCBF6-4783-4315-A814-4791EEB8F2BD}" presName="base" presStyleLbl="dkBgShp" presStyleIdx="1" presStyleCnt="2" custLinFactNeighborX="888" custLinFactNeighborY="91835"/>
      <dgm:spPr/>
    </dgm:pt>
  </dgm:ptLst>
  <dgm:cxnLst>
    <dgm:cxn modelId="{C026E495-3698-4ABC-8ACD-7A373CDEC95C}" srcId="{B70CCBF6-4783-4315-A814-4791EEB8F2BD}" destId="{4EE972CF-AE41-4616-8721-95C9F2C7B5AA}" srcOrd="2" destOrd="0" parTransId="{37FA909A-26B6-4B30-927D-8EE21CFBD915}" sibTransId="{82287A52-E3EB-424A-B6AC-2E2EEA83A228}"/>
    <dgm:cxn modelId="{AD5C8A41-81E1-3248-BA19-CCFD9DD819C0}" type="presOf" srcId="{6413D590-65BB-421A-B5DE-F3D30A2C919B}" destId="{2F6CAAFC-07B4-4C66-B120-76CE3691C157}" srcOrd="0" destOrd="0" presId="urn:microsoft.com/office/officeart/2005/8/layout/hList3"/>
    <dgm:cxn modelId="{BE70B142-2A45-4394-B961-27496CF95ABC}" srcId="{6413D590-65BB-421A-B5DE-F3D30A2C919B}" destId="{B70CCBF6-4783-4315-A814-4791EEB8F2BD}" srcOrd="0" destOrd="0" parTransId="{FADB3298-3E2C-451F-BADB-699CC4EF9FEE}" sibTransId="{3757F0D1-9E5E-4421-A470-5614E9BA6E8E}"/>
    <dgm:cxn modelId="{6BD2D76D-27C4-2540-87A3-C3D17CF9FFA9}" type="presOf" srcId="{A96534DF-5D85-4AA6-B568-6C9CB41913E4}" destId="{EB64937A-CEE0-40F9-B216-20F2C032D89B}" srcOrd="0" destOrd="0" presId="urn:microsoft.com/office/officeart/2005/8/layout/hList3"/>
    <dgm:cxn modelId="{C5118678-2559-4F40-8A1C-7C21C5070830}" srcId="{B70CCBF6-4783-4315-A814-4791EEB8F2BD}" destId="{064AD873-795C-4D06-9F94-21FA65C295F2}" srcOrd="1" destOrd="0" parTransId="{E12A0E1D-5CC5-4F67-ADA2-DBB3FE64F16E}" sibTransId="{14746CAE-45B3-4397-999B-6FA519449D4D}"/>
    <dgm:cxn modelId="{23DD4FFB-74CE-6B4C-B5BC-6E0732F7838B}" type="presOf" srcId="{064AD873-795C-4D06-9F94-21FA65C295F2}" destId="{8EA57F61-3960-43EC-A6CB-8D6FF4542F3A}" srcOrd="0" destOrd="0" presId="urn:microsoft.com/office/officeart/2005/8/layout/hList3"/>
    <dgm:cxn modelId="{3DA7F9A3-D699-4307-8791-21B03DF4ACA3}" srcId="{B70CCBF6-4783-4315-A814-4791EEB8F2BD}" destId="{A96534DF-5D85-4AA6-B568-6C9CB41913E4}" srcOrd="0" destOrd="0" parTransId="{7AAC89CD-F661-4B0E-BA2B-B0134918BA50}" sibTransId="{9BFFB75C-A9F2-46AE-BC58-122224D8B396}"/>
    <dgm:cxn modelId="{C18EDEDB-49E6-B445-83CF-9A830294373F}" type="presOf" srcId="{4EE972CF-AE41-4616-8721-95C9F2C7B5AA}" destId="{DD15DA76-7502-4BE6-9769-9A12041935C9}" srcOrd="0" destOrd="0" presId="urn:microsoft.com/office/officeart/2005/8/layout/hList3"/>
    <dgm:cxn modelId="{F0D65F25-731C-4440-B94B-FBFBE7F358F3}" type="presOf" srcId="{B70CCBF6-4783-4315-A814-4791EEB8F2BD}" destId="{5A3F0AC9-63E6-4930-B771-436D6FFA6677}" srcOrd="0" destOrd="0" presId="urn:microsoft.com/office/officeart/2005/8/layout/hList3"/>
    <dgm:cxn modelId="{54354224-F61A-6641-8555-185F0A164FA4}" type="presParOf" srcId="{2F6CAAFC-07B4-4C66-B120-76CE3691C157}" destId="{5A3F0AC9-63E6-4930-B771-436D6FFA6677}" srcOrd="0" destOrd="0" presId="urn:microsoft.com/office/officeart/2005/8/layout/hList3"/>
    <dgm:cxn modelId="{FF2250C9-0508-4044-8949-28B151D38407}" type="presParOf" srcId="{2F6CAAFC-07B4-4C66-B120-76CE3691C157}" destId="{E6B35A43-C9C4-4851-85A5-4CA55E490FF5}" srcOrd="1" destOrd="0" presId="urn:microsoft.com/office/officeart/2005/8/layout/hList3"/>
    <dgm:cxn modelId="{64110652-7666-0A46-B169-2A8D68222D19}" type="presParOf" srcId="{E6B35A43-C9C4-4851-85A5-4CA55E490FF5}" destId="{EB64937A-CEE0-40F9-B216-20F2C032D89B}" srcOrd="0" destOrd="0" presId="urn:microsoft.com/office/officeart/2005/8/layout/hList3"/>
    <dgm:cxn modelId="{BAAFFE34-C24D-FC43-AE91-8AAA8B2C8FEE}" type="presParOf" srcId="{E6B35A43-C9C4-4851-85A5-4CA55E490FF5}" destId="{8EA57F61-3960-43EC-A6CB-8D6FF4542F3A}" srcOrd="1" destOrd="0" presId="urn:microsoft.com/office/officeart/2005/8/layout/hList3"/>
    <dgm:cxn modelId="{BDF07EED-7124-6846-A23C-7825EEA477B0}" type="presParOf" srcId="{E6B35A43-C9C4-4851-85A5-4CA55E490FF5}" destId="{DD15DA76-7502-4BE6-9769-9A12041935C9}" srcOrd="2" destOrd="0" presId="urn:microsoft.com/office/officeart/2005/8/layout/hList3"/>
    <dgm:cxn modelId="{F92D3BE3-BC8F-9247-AF9D-79C668776469}" type="presParOf" srcId="{2F6CAAFC-07B4-4C66-B120-76CE3691C157}" destId="{8136AC6C-1043-4729-964A-F2881646404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B6AC0B-41B9-446D-82BE-83C85B7B594E}"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12A37F70-1258-4B8D-BE08-90B1D205DECC}">
      <dgm:prSet phldrT="[Text]"/>
      <dgm:spPr>
        <a:solidFill>
          <a:schemeClr val="accent3">
            <a:lumMod val="75000"/>
          </a:schemeClr>
        </a:solidFill>
      </dgm:spPr>
      <dgm:t>
        <a:bodyPr/>
        <a:lstStyle/>
        <a:p>
          <a:r>
            <a:rPr lang="en-US" b="1" dirty="0">
              <a:latin typeface="Calibri" panose="020F0502020204030204" pitchFamily="34" charset="0"/>
              <a:cs typeface="Calibri" panose="020F0502020204030204" pitchFamily="34" charset="0"/>
            </a:rPr>
            <a:t>5. Retrospective Technology Assessment </a:t>
          </a:r>
          <a:endParaRPr lang="en-US" dirty="0"/>
        </a:p>
      </dgm:t>
    </dgm:pt>
    <dgm:pt modelId="{F3C7A8CA-DBBB-45D3-B10B-3BEB11934438}" type="parTrans" cxnId="{4E8CC221-5EBA-4BD7-AB2B-E119AC73D5BD}">
      <dgm:prSet/>
      <dgm:spPr/>
      <dgm:t>
        <a:bodyPr/>
        <a:lstStyle/>
        <a:p>
          <a:endParaRPr lang="en-US"/>
        </a:p>
      </dgm:t>
    </dgm:pt>
    <dgm:pt modelId="{CF0FAD3F-A11D-4900-B10C-818EF7244CF5}" type="sibTrans" cxnId="{4E8CC221-5EBA-4BD7-AB2B-E119AC73D5BD}">
      <dgm:prSet/>
      <dgm:spPr/>
      <dgm:t>
        <a:bodyPr/>
        <a:lstStyle/>
        <a:p>
          <a:endParaRPr lang="en-US"/>
        </a:p>
      </dgm:t>
    </dgm:pt>
    <dgm:pt modelId="{D2D5180D-0376-43D4-AC3A-897DBB112BFD}">
      <dgm:prSet phldrT="[Text]" custT="1"/>
      <dgm:spPr>
        <a:ln>
          <a:solidFill>
            <a:schemeClr val="accent3">
              <a:lumMod val="75000"/>
            </a:schemeClr>
          </a:solidFill>
        </a:ln>
      </dgm:spPr>
      <dgm:t>
        <a:bodyPr/>
        <a:lstStyle/>
        <a:p>
          <a:pPr>
            <a:buNone/>
          </a:pPr>
          <a:r>
            <a:rPr lang="en-US" sz="2400" dirty="0">
              <a:latin typeface="Calibri" panose="020F0502020204030204" pitchFamily="34" charset="0"/>
              <a:cs typeface="Calibri" panose="020F0502020204030204" pitchFamily="34" charset="0"/>
            </a:rPr>
            <a:t>How can AMO gauge impact of previously supported R&amp;D 10-year tracking of commercial products/technologies?</a:t>
          </a:r>
          <a:endParaRPr lang="en-US" sz="2400" dirty="0"/>
        </a:p>
      </dgm:t>
    </dgm:pt>
    <dgm:pt modelId="{63351E08-E47E-4EC1-8F0D-7B6832732FFE}" type="parTrans" cxnId="{46ADDEE7-0A38-4286-B2E5-F344DD2316BD}">
      <dgm:prSet/>
      <dgm:spPr/>
      <dgm:t>
        <a:bodyPr/>
        <a:lstStyle/>
        <a:p>
          <a:endParaRPr lang="en-US"/>
        </a:p>
      </dgm:t>
    </dgm:pt>
    <dgm:pt modelId="{C3E36B9B-2399-4919-9EA2-A64ED9B637B9}" type="sibTrans" cxnId="{46ADDEE7-0A38-4286-B2E5-F344DD2316BD}">
      <dgm:prSet/>
      <dgm:spPr/>
      <dgm:t>
        <a:bodyPr/>
        <a:lstStyle/>
        <a:p>
          <a:endParaRPr lang="en-US"/>
        </a:p>
      </dgm:t>
    </dgm:pt>
    <dgm:pt modelId="{BACE8D7A-0795-4E1D-AD57-BA5C29F32400}" type="pres">
      <dgm:prSet presAssocID="{37B6AC0B-41B9-446D-82BE-83C85B7B594E}" presName="composite" presStyleCnt="0">
        <dgm:presLayoutVars>
          <dgm:chMax val="1"/>
          <dgm:dir/>
          <dgm:resizeHandles val="exact"/>
        </dgm:presLayoutVars>
      </dgm:prSet>
      <dgm:spPr/>
      <dgm:t>
        <a:bodyPr/>
        <a:lstStyle/>
        <a:p>
          <a:endParaRPr lang="en-US"/>
        </a:p>
      </dgm:t>
    </dgm:pt>
    <dgm:pt modelId="{8275DD0C-4ED6-4C89-901A-F8093E68A2E3}" type="pres">
      <dgm:prSet presAssocID="{12A37F70-1258-4B8D-BE08-90B1D205DECC}" presName="roof" presStyleLbl="dkBgShp" presStyleIdx="0" presStyleCnt="2" custLinFactNeighborX="-10296" custLinFactNeighborY="-57572"/>
      <dgm:spPr/>
      <dgm:t>
        <a:bodyPr/>
        <a:lstStyle/>
        <a:p>
          <a:endParaRPr lang="en-US"/>
        </a:p>
      </dgm:t>
    </dgm:pt>
    <dgm:pt modelId="{73994760-1F27-4B2F-A295-C16AA3FD018F}" type="pres">
      <dgm:prSet presAssocID="{12A37F70-1258-4B8D-BE08-90B1D205DECC}" presName="pillars" presStyleCnt="0"/>
      <dgm:spPr/>
    </dgm:pt>
    <dgm:pt modelId="{12480BB5-E272-4306-A354-A2C4E9534467}" type="pres">
      <dgm:prSet presAssocID="{12A37F70-1258-4B8D-BE08-90B1D205DECC}" presName="pillar1" presStyleLbl="node1" presStyleIdx="0" presStyleCnt="1">
        <dgm:presLayoutVars>
          <dgm:bulletEnabled val="1"/>
        </dgm:presLayoutVars>
      </dgm:prSet>
      <dgm:spPr/>
      <dgm:t>
        <a:bodyPr/>
        <a:lstStyle/>
        <a:p>
          <a:endParaRPr lang="en-US"/>
        </a:p>
      </dgm:t>
    </dgm:pt>
    <dgm:pt modelId="{502517D9-8D3B-41E9-8427-A94C31C84D14}" type="pres">
      <dgm:prSet presAssocID="{12A37F70-1258-4B8D-BE08-90B1D205DECC}" presName="base" presStyleLbl="dkBgShp" presStyleIdx="1" presStyleCnt="2" custFlipVert="1" custScaleY="102901"/>
      <dgm:spPr>
        <a:solidFill>
          <a:schemeClr val="accent3">
            <a:lumMod val="75000"/>
          </a:schemeClr>
        </a:solidFill>
      </dgm:spPr>
    </dgm:pt>
  </dgm:ptLst>
  <dgm:cxnLst>
    <dgm:cxn modelId="{B6A29BDB-CE6E-4EC1-A2A4-82B1BAD5AC93}" type="presOf" srcId="{D2D5180D-0376-43D4-AC3A-897DBB112BFD}" destId="{12480BB5-E272-4306-A354-A2C4E9534467}" srcOrd="0" destOrd="0" presId="urn:microsoft.com/office/officeart/2005/8/layout/hList3"/>
    <dgm:cxn modelId="{46ADDEE7-0A38-4286-B2E5-F344DD2316BD}" srcId="{12A37F70-1258-4B8D-BE08-90B1D205DECC}" destId="{D2D5180D-0376-43D4-AC3A-897DBB112BFD}" srcOrd="0" destOrd="0" parTransId="{63351E08-E47E-4EC1-8F0D-7B6832732FFE}" sibTransId="{C3E36B9B-2399-4919-9EA2-A64ED9B637B9}"/>
    <dgm:cxn modelId="{899C97C4-D7BD-48E9-8F17-C0BE6FC7F0A2}" type="presOf" srcId="{12A37F70-1258-4B8D-BE08-90B1D205DECC}" destId="{8275DD0C-4ED6-4C89-901A-F8093E68A2E3}" srcOrd="0" destOrd="0" presId="urn:microsoft.com/office/officeart/2005/8/layout/hList3"/>
    <dgm:cxn modelId="{4E8CC221-5EBA-4BD7-AB2B-E119AC73D5BD}" srcId="{37B6AC0B-41B9-446D-82BE-83C85B7B594E}" destId="{12A37F70-1258-4B8D-BE08-90B1D205DECC}" srcOrd="0" destOrd="0" parTransId="{F3C7A8CA-DBBB-45D3-B10B-3BEB11934438}" sibTransId="{CF0FAD3F-A11D-4900-B10C-818EF7244CF5}"/>
    <dgm:cxn modelId="{61EA2960-FC2C-4D99-82B0-549286EAEA15}" type="presOf" srcId="{37B6AC0B-41B9-446D-82BE-83C85B7B594E}" destId="{BACE8D7A-0795-4E1D-AD57-BA5C29F32400}" srcOrd="0" destOrd="0" presId="urn:microsoft.com/office/officeart/2005/8/layout/hList3"/>
    <dgm:cxn modelId="{06E49DB3-8491-49C7-92F2-9F5D00CB75B4}" type="presParOf" srcId="{BACE8D7A-0795-4E1D-AD57-BA5C29F32400}" destId="{8275DD0C-4ED6-4C89-901A-F8093E68A2E3}" srcOrd="0" destOrd="0" presId="urn:microsoft.com/office/officeart/2005/8/layout/hList3"/>
    <dgm:cxn modelId="{4E56E0F3-0EA0-49B9-812A-D4AEF044CCB7}" type="presParOf" srcId="{BACE8D7A-0795-4E1D-AD57-BA5C29F32400}" destId="{73994760-1F27-4B2F-A295-C16AA3FD018F}" srcOrd="1" destOrd="0" presId="urn:microsoft.com/office/officeart/2005/8/layout/hList3"/>
    <dgm:cxn modelId="{02B9CDEC-FD39-4560-8308-4F3143ABA964}" type="presParOf" srcId="{73994760-1F27-4B2F-A295-C16AA3FD018F}" destId="{12480BB5-E272-4306-A354-A2C4E9534467}" srcOrd="0" destOrd="0" presId="urn:microsoft.com/office/officeart/2005/8/layout/hList3"/>
    <dgm:cxn modelId="{1351C8D3-6462-4EB2-B77C-3C6BC1F50C85}" type="presParOf" srcId="{BACE8D7A-0795-4E1D-AD57-BA5C29F32400}" destId="{502517D9-8D3B-41E9-8427-A94C31C84D1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D2BAAB-2993-4C58-9462-D28AD76D97E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E8E25B86-CD71-4DA6-896E-DE8267CF31BA}">
      <dgm:prSet phldrT="[Text]"/>
      <dgm:spPr>
        <a:solidFill>
          <a:schemeClr val="accent3"/>
        </a:solidFill>
      </dgm:spPr>
      <dgm:t>
        <a:bodyPr/>
        <a:lstStyle/>
        <a:p>
          <a:r>
            <a:rPr lang="en-US" dirty="0"/>
            <a:t>Joe Cresko</a:t>
          </a:r>
        </a:p>
      </dgm:t>
    </dgm:pt>
    <dgm:pt modelId="{109D05F4-2209-4248-A8A1-3BB38FA07089}" type="parTrans" cxnId="{CFBBC0BB-DF42-41FD-AE17-9C6E8EBB2D66}">
      <dgm:prSet/>
      <dgm:spPr/>
      <dgm:t>
        <a:bodyPr/>
        <a:lstStyle/>
        <a:p>
          <a:endParaRPr lang="en-US"/>
        </a:p>
      </dgm:t>
    </dgm:pt>
    <dgm:pt modelId="{E8B6BE26-2CAB-4DDD-BA35-3103F6C25076}" type="sibTrans" cxnId="{CFBBC0BB-DF42-41FD-AE17-9C6E8EBB2D66}">
      <dgm:prSet/>
      <dgm:spPr/>
      <dgm:t>
        <a:bodyPr/>
        <a:lstStyle/>
        <a:p>
          <a:endParaRPr lang="en-US"/>
        </a:p>
      </dgm:t>
    </dgm:pt>
    <dgm:pt modelId="{30BD814F-299E-4E1C-AFAF-40058D385B50}">
      <dgm:prSet phldrT="[Text]"/>
      <dgm:spPr/>
      <dgm:t>
        <a:bodyPr/>
        <a:lstStyle/>
        <a:p>
          <a:r>
            <a:rPr lang="en-US" dirty="0"/>
            <a:t>Argonne National Laboratory</a:t>
          </a:r>
        </a:p>
      </dgm:t>
    </dgm:pt>
    <dgm:pt modelId="{0F7D36EF-FF9B-443C-BE27-B0455104579D}" type="parTrans" cxnId="{DD58D76A-37EB-4BDA-AEAE-E32FC298D23A}">
      <dgm:prSet/>
      <dgm:spPr/>
      <dgm:t>
        <a:bodyPr/>
        <a:lstStyle/>
        <a:p>
          <a:endParaRPr lang="en-US"/>
        </a:p>
      </dgm:t>
    </dgm:pt>
    <dgm:pt modelId="{09C204AB-4C99-434A-B6E9-EE583327C5DF}" type="sibTrans" cxnId="{DD58D76A-37EB-4BDA-AEAE-E32FC298D23A}">
      <dgm:prSet/>
      <dgm:spPr/>
      <dgm:t>
        <a:bodyPr/>
        <a:lstStyle/>
        <a:p>
          <a:endParaRPr lang="en-US"/>
        </a:p>
      </dgm:t>
    </dgm:pt>
    <dgm:pt modelId="{A3F55399-67CB-4275-9C4C-6324987E6A80}">
      <dgm:prSet phldrT="[Text]"/>
      <dgm:spPr/>
      <dgm:t>
        <a:bodyPr/>
        <a:lstStyle/>
        <a:p>
          <a:r>
            <a:rPr lang="en-US" dirty="0"/>
            <a:t> Lawrence Berkeley National Laboratory</a:t>
          </a:r>
        </a:p>
      </dgm:t>
    </dgm:pt>
    <dgm:pt modelId="{7283C61C-6171-48B4-9ECE-133A72B7BF62}" type="parTrans" cxnId="{C44B2272-2156-43C6-8F54-40BECEA4680C}">
      <dgm:prSet/>
      <dgm:spPr/>
      <dgm:t>
        <a:bodyPr/>
        <a:lstStyle/>
        <a:p>
          <a:endParaRPr lang="en-US"/>
        </a:p>
      </dgm:t>
    </dgm:pt>
    <dgm:pt modelId="{E972E154-FAC9-4A8A-B710-B061B3885954}" type="sibTrans" cxnId="{C44B2272-2156-43C6-8F54-40BECEA4680C}">
      <dgm:prSet/>
      <dgm:spPr/>
      <dgm:t>
        <a:bodyPr/>
        <a:lstStyle/>
        <a:p>
          <a:endParaRPr lang="en-US"/>
        </a:p>
      </dgm:t>
    </dgm:pt>
    <dgm:pt modelId="{3EB634C5-9947-43D7-8497-CE22D3756474}">
      <dgm:prSet phldrT="[Text]"/>
      <dgm:spPr/>
      <dgm:t>
        <a:bodyPr/>
        <a:lstStyle/>
        <a:p>
          <a:r>
            <a:rPr lang="en-US" dirty="0"/>
            <a:t>National Renewable Energy Laboratory</a:t>
          </a:r>
        </a:p>
      </dgm:t>
    </dgm:pt>
    <dgm:pt modelId="{71C7742D-9294-48C0-9F98-C10BE609571D}" type="parTrans" cxnId="{F4921F68-4B83-44A5-A079-6FF20B8EF5EB}">
      <dgm:prSet/>
      <dgm:spPr/>
      <dgm:t>
        <a:bodyPr/>
        <a:lstStyle/>
        <a:p>
          <a:endParaRPr lang="en-US"/>
        </a:p>
      </dgm:t>
    </dgm:pt>
    <dgm:pt modelId="{F7BDD8D6-38E4-4990-9F6A-907AE145DF8D}" type="sibTrans" cxnId="{F4921F68-4B83-44A5-A079-6FF20B8EF5EB}">
      <dgm:prSet/>
      <dgm:spPr/>
      <dgm:t>
        <a:bodyPr/>
        <a:lstStyle/>
        <a:p>
          <a:endParaRPr lang="en-US"/>
        </a:p>
      </dgm:t>
    </dgm:pt>
    <dgm:pt modelId="{754DEB3C-622D-47DA-8961-641426C88C0C}" type="asst">
      <dgm:prSet phldrT="[Text]"/>
      <dgm:spPr/>
      <dgm:t>
        <a:bodyPr/>
        <a:lstStyle/>
        <a:p>
          <a:r>
            <a:rPr lang="en-US" dirty="0"/>
            <a:t>Energetics</a:t>
          </a:r>
        </a:p>
      </dgm:t>
    </dgm:pt>
    <dgm:pt modelId="{6AF49837-C7C9-4FF0-B604-86C7064EA666}" type="sibTrans" cxnId="{7411D04D-7988-4E28-8A85-8D8E26D6EEAF}">
      <dgm:prSet/>
      <dgm:spPr/>
      <dgm:t>
        <a:bodyPr/>
        <a:lstStyle/>
        <a:p>
          <a:endParaRPr lang="en-US"/>
        </a:p>
      </dgm:t>
    </dgm:pt>
    <dgm:pt modelId="{258E0EB3-B1E9-4BEA-9C12-D0F103582B85}" type="parTrans" cxnId="{7411D04D-7988-4E28-8A85-8D8E26D6EEAF}">
      <dgm:prSet/>
      <dgm:spPr/>
      <dgm:t>
        <a:bodyPr/>
        <a:lstStyle/>
        <a:p>
          <a:endParaRPr lang="en-US"/>
        </a:p>
      </dgm:t>
    </dgm:pt>
    <dgm:pt modelId="{C2023AC2-51B4-4034-B7F7-FB28DDBA3BFF}" type="asst">
      <dgm:prSet phldrT="[Text]"/>
      <dgm:spPr>
        <a:solidFill>
          <a:schemeClr val="accent5"/>
        </a:solidFill>
      </dgm:spPr>
      <dgm:t>
        <a:bodyPr/>
        <a:lstStyle/>
        <a:p>
          <a:r>
            <a:rPr lang="en-US" dirty="0"/>
            <a:t>Caroline Dollinger</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3D6587B-BBD9-4CDA-B619-DC9FCCE1E1F9}" type="parTrans" cxnId="{C41535EA-A011-4E49-843D-CD8C16B55C83}">
      <dgm:prSet/>
      <dgm:spPr/>
      <dgm:t>
        <a:bodyPr/>
        <a:lstStyle/>
        <a:p>
          <a:endParaRPr lang="en-US"/>
        </a:p>
      </dgm:t>
    </dgm:pt>
    <dgm:pt modelId="{5FC804A0-94C5-4C4D-A935-E1BD761F407A}" type="sibTrans" cxnId="{C41535EA-A011-4E49-843D-CD8C16B55C83}">
      <dgm:prSet/>
      <dgm:spPr/>
      <dgm:t>
        <a:bodyPr/>
        <a:lstStyle/>
        <a:p>
          <a:endParaRPr lang="en-US"/>
        </a:p>
      </dgm:t>
    </dgm:pt>
    <dgm:pt modelId="{36F3D95F-D311-4D04-93AD-8A9977D71BA6}" type="asst">
      <dgm:prSet phldrT="[Text]"/>
      <dgm:spPr>
        <a:solidFill>
          <a:schemeClr val="accent5"/>
        </a:solidFill>
      </dgm:spPr>
      <dgm:t>
        <a:bodyPr/>
        <a:lstStyle/>
        <a:p>
          <a:r>
            <a:rPr lang="en-US" dirty="0"/>
            <a:t>Sabine Brueske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CCF004A-16AB-4D0D-831F-0F28E4439FCD}" type="parTrans" cxnId="{421A4A9E-DAF4-41DA-9AFE-2DA188E93A46}">
      <dgm:prSet/>
      <dgm:spPr/>
      <dgm:t>
        <a:bodyPr/>
        <a:lstStyle/>
        <a:p>
          <a:endParaRPr lang="en-US"/>
        </a:p>
      </dgm:t>
    </dgm:pt>
    <dgm:pt modelId="{2A37CD45-29A8-4811-8921-E42AE9A31849}" type="sibTrans" cxnId="{421A4A9E-DAF4-41DA-9AFE-2DA188E93A46}">
      <dgm:prSet/>
      <dgm:spPr/>
      <dgm:t>
        <a:bodyPr/>
        <a:lstStyle/>
        <a:p>
          <a:endParaRPr lang="en-US"/>
        </a:p>
      </dgm:t>
    </dgm:pt>
    <dgm:pt modelId="{BE84367A-15AB-442C-BA7B-92BDAFD59132}">
      <dgm:prSet phldrT="[Text]"/>
      <dgm:spPr/>
      <dgm:t>
        <a:bodyPr/>
        <a:lstStyle/>
        <a:p>
          <a:r>
            <a:rPr lang="en-US" dirty="0"/>
            <a:t>Oak Ridge National Laboratory</a:t>
          </a:r>
        </a:p>
      </dgm:t>
    </dgm:pt>
    <dgm:pt modelId="{441DE101-4C9B-43C7-AFD3-E7DC7E6109D8}" type="parTrans" cxnId="{603ED4B8-2A4D-44E0-B440-ABEFC499F6DC}">
      <dgm:prSet/>
      <dgm:spPr/>
      <dgm:t>
        <a:bodyPr/>
        <a:lstStyle/>
        <a:p>
          <a:endParaRPr lang="en-US"/>
        </a:p>
      </dgm:t>
    </dgm:pt>
    <dgm:pt modelId="{C4AFA9E2-9AC0-43E5-8B99-9815974D804B}" type="sibTrans" cxnId="{603ED4B8-2A4D-44E0-B440-ABEFC499F6DC}">
      <dgm:prSet/>
      <dgm:spPr/>
      <dgm:t>
        <a:bodyPr/>
        <a:lstStyle/>
        <a:p>
          <a:endParaRPr lang="en-US"/>
        </a:p>
      </dgm:t>
    </dgm:pt>
    <dgm:pt modelId="{C3EFCACD-1411-413E-8C2A-F3CDA23F37E0}">
      <dgm:prSet phldrT="[Text]"/>
      <dgm:spPr/>
      <dgm:t>
        <a:bodyPr/>
        <a:lstStyle/>
        <a:p>
          <a:r>
            <a:rPr lang="en-US" dirty="0"/>
            <a:t>Sujit Das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59FA35F-7139-43BA-B703-7871B992B91E}" type="parTrans" cxnId="{165F7C9E-B495-431A-B448-D153E6B4CDB5}">
      <dgm:prSet/>
      <dgm:spPr/>
      <dgm:t>
        <a:bodyPr/>
        <a:lstStyle/>
        <a:p>
          <a:endParaRPr lang="en-US"/>
        </a:p>
      </dgm:t>
    </dgm:pt>
    <dgm:pt modelId="{13EFA8BB-26F6-4C33-9BFF-3E660AE04F67}" type="sibTrans" cxnId="{165F7C9E-B495-431A-B448-D153E6B4CDB5}">
      <dgm:prSet/>
      <dgm:spPr/>
      <dgm:t>
        <a:bodyPr/>
        <a:lstStyle/>
        <a:p>
          <a:endParaRPr lang="en-US"/>
        </a:p>
      </dgm:t>
    </dgm:pt>
    <dgm:pt modelId="{89B3E12A-572C-4028-BEB3-AC6B6B5559E6}">
      <dgm:prSet phldrT="[Text]"/>
      <dgm:spPr/>
      <dgm:t>
        <a:bodyPr/>
        <a:lstStyle/>
        <a:p>
          <a:r>
            <a:rPr lang="en-US" dirty="0"/>
            <a:t>Sachin Nimbalkar</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176E5C5-329B-42A6-9C43-A788ED988286}" type="parTrans" cxnId="{00C3682E-F7F7-498E-9B38-049CDB15DC65}">
      <dgm:prSet/>
      <dgm:spPr/>
      <dgm:t>
        <a:bodyPr/>
        <a:lstStyle/>
        <a:p>
          <a:endParaRPr lang="en-US"/>
        </a:p>
      </dgm:t>
    </dgm:pt>
    <dgm:pt modelId="{5C00FFF0-4A5A-4DF2-B2D3-AAC5405DC1DF}" type="sibTrans" cxnId="{00C3682E-F7F7-498E-9B38-049CDB15DC65}">
      <dgm:prSet/>
      <dgm:spPr/>
      <dgm:t>
        <a:bodyPr/>
        <a:lstStyle/>
        <a:p>
          <a:endParaRPr lang="en-US"/>
        </a:p>
      </dgm:t>
    </dgm:pt>
    <dgm:pt modelId="{2FF18212-F6F8-4A6E-BFEB-1EA8DF9F44C2}">
      <dgm:prSet phldrT="[Text]"/>
      <dgm:spPr/>
      <dgm:t>
        <a:bodyPr/>
        <a:lstStyle/>
        <a:p>
          <a:r>
            <a:rPr lang="en-US" dirty="0"/>
            <a:t>Nwike Iloeje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50ED07A-DAD1-4817-9326-AC888AE72041}" type="parTrans" cxnId="{F57A3BC8-FA22-4EE5-9E27-65FA64680C80}">
      <dgm:prSet/>
      <dgm:spPr/>
      <dgm:t>
        <a:bodyPr/>
        <a:lstStyle/>
        <a:p>
          <a:endParaRPr lang="en-US"/>
        </a:p>
      </dgm:t>
    </dgm:pt>
    <dgm:pt modelId="{F64F778B-E103-43EA-BFC2-E57ED3165A4E}" type="sibTrans" cxnId="{F57A3BC8-FA22-4EE5-9E27-65FA64680C80}">
      <dgm:prSet/>
      <dgm:spPr/>
      <dgm:t>
        <a:bodyPr/>
        <a:lstStyle/>
        <a:p>
          <a:endParaRPr lang="en-US"/>
        </a:p>
      </dgm:t>
    </dgm:pt>
    <dgm:pt modelId="{3ED3557A-0537-4864-9B72-AFDE04EC24CF}">
      <dgm:prSet phldrT="[Text]"/>
      <dgm:spPr/>
      <dgm:t>
        <a:bodyPr/>
        <a:lstStyle/>
        <a:p>
          <a:r>
            <a:rPr lang="en-US" dirty="0"/>
            <a:t>Sarang Supekar</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9EC343AE-F532-47E9-B9C2-08EBF48D6623}" type="parTrans" cxnId="{7FE231C8-B8C1-46CC-8ADD-2A8D6198507F}">
      <dgm:prSet/>
      <dgm:spPr/>
      <dgm:t>
        <a:bodyPr/>
        <a:lstStyle/>
        <a:p>
          <a:endParaRPr lang="en-US"/>
        </a:p>
      </dgm:t>
    </dgm:pt>
    <dgm:pt modelId="{95BDD277-FAE8-46C5-AE5C-6151E13DB33E}" type="sibTrans" cxnId="{7FE231C8-B8C1-46CC-8ADD-2A8D6198507F}">
      <dgm:prSet/>
      <dgm:spPr/>
      <dgm:t>
        <a:bodyPr/>
        <a:lstStyle/>
        <a:p>
          <a:endParaRPr lang="en-US"/>
        </a:p>
      </dgm:t>
    </dgm:pt>
    <dgm:pt modelId="{03F51301-CF8C-4E63-B2B8-3A3EA3EEC3B7}">
      <dgm:prSet phldrT="[Text]"/>
      <dgm:spPr/>
      <dgm:t>
        <a:bodyPr/>
        <a:lstStyle/>
        <a:p>
          <a:r>
            <a:rPr lang="en-US" dirty="0"/>
            <a:t>Bill Morrow</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A642AF8F-CFF9-4667-B46F-246696CC1D98}" type="parTrans" cxnId="{0F9F8DE7-4B77-4AE1-AF28-6A8D3031E9F7}">
      <dgm:prSet/>
      <dgm:spPr/>
      <dgm:t>
        <a:bodyPr/>
        <a:lstStyle/>
        <a:p>
          <a:endParaRPr lang="en-US"/>
        </a:p>
      </dgm:t>
    </dgm:pt>
    <dgm:pt modelId="{DFD24A7F-9C1A-4D37-AD44-86751F7B1F95}" type="sibTrans" cxnId="{0F9F8DE7-4B77-4AE1-AF28-6A8D3031E9F7}">
      <dgm:prSet/>
      <dgm:spPr/>
      <dgm:t>
        <a:bodyPr/>
        <a:lstStyle/>
        <a:p>
          <a:endParaRPr lang="en-US"/>
        </a:p>
      </dgm:t>
    </dgm:pt>
    <dgm:pt modelId="{870ED0AB-C96E-4F2D-92C5-428D2925D14B}">
      <dgm:prSet phldrT="[Text]"/>
      <dgm:spPr/>
      <dgm:t>
        <a:bodyPr/>
        <a:lstStyle/>
        <a:p>
          <a:r>
            <a:rPr lang="en-US" dirty="0"/>
            <a:t>Arman </a:t>
          </a:r>
          <a:r>
            <a:rPr lang="en-US" dirty="0" err="1"/>
            <a:t>Shehabi</a:t>
          </a:r>
          <a:endParaRPr lang="en-US"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38E4575C-CCBD-48B5-A042-7AB0E2B02E19}" type="parTrans" cxnId="{FCC4F020-72BF-43BA-A450-61234186D4EF}">
      <dgm:prSet/>
      <dgm:spPr/>
      <dgm:t>
        <a:bodyPr/>
        <a:lstStyle/>
        <a:p>
          <a:endParaRPr lang="en-US"/>
        </a:p>
      </dgm:t>
    </dgm:pt>
    <dgm:pt modelId="{9FFA176F-6618-4BCB-B046-D52B4D66D284}" type="sibTrans" cxnId="{FCC4F020-72BF-43BA-A450-61234186D4EF}">
      <dgm:prSet/>
      <dgm:spPr/>
      <dgm:t>
        <a:bodyPr/>
        <a:lstStyle/>
        <a:p>
          <a:endParaRPr lang="en-US"/>
        </a:p>
      </dgm:t>
    </dgm:pt>
    <dgm:pt modelId="{F93CD7B0-09E7-4827-ACEF-CB23A8B98ECB}">
      <dgm:prSet phldrT="[Text]"/>
      <dgm:spPr/>
      <dgm:t>
        <a:bodyPr/>
        <a:lstStyle/>
        <a:p>
          <a:r>
            <a:rPr lang="en-US" dirty="0"/>
            <a:t>Prakash Rao</a:t>
          </a: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E23214-02A8-41CB-9C61-40AC70A61AEA}" type="parTrans" cxnId="{57853623-F253-4B1C-A928-8C80A46F878B}">
      <dgm:prSet/>
      <dgm:spPr/>
      <dgm:t>
        <a:bodyPr/>
        <a:lstStyle/>
        <a:p>
          <a:endParaRPr lang="en-US"/>
        </a:p>
      </dgm:t>
    </dgm:pt>
    <dgm:pt modelId="{A24F38D2-7DE3-4392-9225-3FF23561EC60}" type="sibTrans" cxnId="{57853623-F253-4B1C-A928-8C80A46F878B}">
      <dgm:prSet/>
      <dgm:spPr/>
      <dgm:t>
        <a:bodyPr/>
        <a:lstStyle/>
        <a:p>
          <a:endParaRPr lang="en-US"/>
        </a:p>
      </dgm:t>
    </dgm:pt>
    <dgm:pt modelId="{D432C9A8-FBA3-4FEC-BEB0-93760A68CD87}">
      <dgm:prSet phldrT="[Text]"/>
      <dgm:spPr/>
      <dgm:t>
        <a:bodyPr/>
        <a:lstStyle/>
        <a:p>
          <a:r>
            <a:rPr lang="en-US" dirty="0"/>
            <a:t>Birdie Carpenter</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6856B5-91B1-455E-8DC6-2B1EF60229CC}" type="parTrans" cxnId="{BE1B5CF5-6361-498E-B756-AEFEB3956F71}">
      <dgm:prSet/>
      <dgm:spPr/>
      <dgm:t>
        <a:bodyPr/>
        <a:lstStyle/>
        <a:p>
          <a:endParaRPr lang="en-US"/>
        </a:p>
      </dgm:t>
    </dgm:pt>
    <dgm:pt modelId="{165CCEAD-2879-44B3-92CD-A8539CAE25DA}" type="sibTrans" cxnId="{BE1B5CF5-6361-498E-B756-AEFEB3956F71}">
      <dgm:prSet/>
      <dgm:spPr/>
      <dgm:t>
        <a:bodyPr/>
        <a:lstStyle/>
        <a:p>
          <a:endParaRPr lang="en-US"/>
        </a:p>
      </dgm:t>
    </dgm:pt>
    <dgm:pt modelId="{EA9BB48D-7FAD-4AC1-BAA6-968E3CB74A71}">
      <dgm:prSet phldrT="[Text]"/>
      <dgm:spPr/>
      <dgm:t>
        <a:bodyPr/>
        <a:lstStyle/>
        <a:p>
          <a:r>
            <a:rPr lang="en-US" dirty="0"/>
            <a:t>Samantha Reese</a:t>
          </a: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4F6C1AE1-48BC-417B-80E8-1B52A5D335C2}" type="parTrans" cxnId="{1A11BC1B-8AF6-42D3-9418-65C0822ADF32}">
      <dgm:prSet/>
      <dgm:spPr/>
      <dgm:t>
        <a:bodyPr/>
        <a:lstStyle/>
        <a:p>
          <a:endParaRPr lang="en-US"/>
        </a:p>
      </dgm:t>
    </dgm:pt>
    <dgm:pt modelId="{B7F2FB88-79B8-465E-AC49-A6082AE6A754}" type="sibTrans" cxnId="{1A11BC1B-8AF6-42D3-9418-65C0822ADF32}">
      <dgm:prSet/>
      <dgm:spPr/>
      <dgm:t>
        <a:bodyPr/>
        <a:lstStyle/>
        <a:p>
          <a:endParaRPr lang="en-US"/>
        </a:p>
      </dgm:t>
    </dgm:pt>
    <dgm:pt modelId="{5AC0A4FB-6110-4449-9473-D44A69ADD3E5}">
      <dgm:prSet phldrT="[Text]"/>
      <dgm:spPr/>
      <dgm:t>
        <a:bodyPr/>
        <a:lstStyle/>
        <a:p>
          <a:r>
            <a:rPr lang="en-US" dirty="0"/>
            <a:t>James McCall</a:t>
          </a: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C550EB5D-F5BB-422F-ADA1-B7F3BCD47551}" type="parTrans" cxnId="{16572A89-4832-4815-90FC-A81F1FAA569B}">
      <dgm:prSet/>
      <dgm:spPr/>
      <dgm:t>
        <a:bodyPr/>
        <a:lstStyle/>
        <a:p>
          <a:endParaRPr lang="en-US"/>
        </a:p>
      </dgm:t>
    </dgm:pt>
    <dgm:pt modelId="{91F7D395-8F8A-43D9-A23C-97D22A10FC61}" type="sibTrans" cxnId="{16572A89-4832-4815-90FC-A81F1FAA569B}">
      <dgm:prSet/>
      <dgm:spPr/>
      <dgm:t>
        <a:bodyPr/>
        <a:lstStyle/>
        <a:p>
          <a:endParaRPr lang="en-US"/>
        </a:p>
      </dgm:t>
    </dgm:pt>
    <dgm:pt modelId="{6E2D9D2F-D9C2-46DA-A26A-A104C91493CA}">
      <dgm:prSet phldrT="[Text]"/>
      <dgm:spPr/>
      <dgm:t>
        <a:bodyPr/>
        <a:lstStyle/>
        <a:p>
          <a:r>
            <a:rPr lang="en-US" dirty="0"/>
            <a:t>Rebecca Hanes</a:t>
          </a:r>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6CA5672A-16BD-4BF1-B443-EBDCE273CA61}" type="parTrans" cxnId="{37450A49-47DA-441C-9D43-1BF5480EF71B}">
      <dgm:prSet/>
      <dgm:spPr/>
      <dgm:t>
        <a:bodyPr/>
        <a:lstStyle/>
        <a:p>
          <a:endParaRPr lang="en-US"/>
        </a:p>
      </dgm:t>
    </dgm:pt>
    <dgm:pt modelId="{AC4507EE-D40E-44B1-95B9-C7FC2D02CB76}" type="sibTrans" cxnId="{37450A49-47DA-441C-9D43-1BF5480EF71B}">
      <dgm:prSet/>
      <dgm:spPr/>
      <dgm:t>
        <a:bodyPr/>
        <a:lstStyle/>
        <a:p>
          <a:endParaRPr lang="en-US"/>
        </a:p>
      </dgm:t>
    </dgm:pt>
    <dgm:pt modelId="{F74D2BAA-29E7-409A-BB2D-5E094FFED0FB}">
      <dgm:prSet phldrT="[Text]"/>
      <dgm:spPr/>
      <dgm:t>
        <a:bodyPr/>
        <a:lstStyle/>
        <a:p>
          <a:r>
            <a:rPr lang="en-US" dirty="0"/>
            <a:t>Darlene Steward</a:t>
          </a:r>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86DCB21B-DB04-47F0-B4CA-58A3CAFE2DF6}" type="parTrans" cxnId="{4E91B0DE-4EA9-4524-BB28-2A1BFE15892D}">
      <dgm:prSet/>
      <dgm:spPr/>
      <dgm:t>
        <a:bodyPr/>
        <a:lstStyle/>
        <a:p>
          <a:endParaRPr lang="en-US"/>
        </a:p>
      </dgm:t>
    </dgm:pt>
    <dgm:pt modelId="{417748A6-6438-4277-933F-3293CA6EA786}" type="sibTrans" cxnId="{4E91B0DE-4EA9-4524-BB28-2A1BFE15892D}">
      <dgm:prSet/>
      <dgm:spPr/>
      <dgm:t>
        <a:bodyPr/>
        <a:lstStyle/>
        <a:p>
          <a:endParaRPr lang="en-US"/>
        </a:p>
      </dgm:t>
    </dgm:pt>
    <dgm:pt modelId="{1F6103DD-8E66-4234-BDCF-20D3C063F383}">
      <dgm:prSet phldrT="[Text]"/>
      <dgm:spPr/>
      <dgm:t>
        <a:bodyPr/>
        <a:lstStyle/>
        <a:p>
          <a:r>
            <a:rPr lang="en-US" dirty="0"/>
            <a:t>Scott Nicholson</a:t>
          </a:r>
        </a:p>
      </dgm:t>
      <dgm:extLst>
        <a:ext uri="{E40237B7-FDA0-4F09-8148-C483321AD2D9}">
          <dgm14:cNvPr xmlns:dgm14="http://schemas.microsoft.com/office/drawing/2010/diagram" id="0" name="">
            <a:hlinkClick xmlns:r="http://schemas.openxmlformats.org/officeDocument/2006/relationships" r:id="rId15" action="ppaction://hlinksldjump"/>
          </dgm14:cNvPr>
        </a:ext>
      </dgm:extLst>
    </dgm:pt>
    <dgm:pt modelId="{58B24DA6-1716-4A2B-8CE1-CB6AA1B4F8AB}" type="parTrans" cxnId="{AA6AFF17-960A-4455-B7F3-94072B6D4E8D}">
      <dgm:prSet/>
      <dgm:spPr/>
      <dgm:t>
        <a:bodyPr/>
        <a:lstStyle/>
        <a:p>
          <a:endParaRPr lang="en-US"/>
        </a:p>
      </dgm:t>
    </dgm:pt>
    <dgm:pt modelId="{898B46DA-85F1-48ED-BBE2-828CE7A7C0BA}" type="sibTrans" cxnId="{AA6AFF17-960A-4455-B7F3-94072B6D4E8D}">
      <dgm:prSet/>
      <dgm:spPr/>
      <dgm:t>
        <a:bodyPr/>
        <a:lstStyle/>
        <a:p>
          <a:endParaRPr lang="en-US"/>
        </a:p>
      </dgm:t>
    </dgm:pt>
    <dgm:pt modelId="{A6E5DE88-82E9-433D-A89F-D61C8A8528A2}" type="pres">
      <dgm:prSet presAssocID="{FAD2BAAB-2993-4C58-9462-D28AD76D97E8}" presName="hierChild1" presStyleCnt="0">
        <dgm:presLayoutVars>
          <dgm:orgChart val="1"/>
          <dgm:chPref val="1"/>
          <dgm:dir/>
          <dgm:animOne val="branch"/>
          <dgm:animLvl val="lvl"/>
          <dgm:resizeHandles/>
        </dgm:presLayoutVars>
      </dgm:prSet>
      <dgm:spPr/>
      <dgm:t>
        <a:bodyPr/>
        <a:lstStyle/>
        <a:p>
          <a:endParaRPr lang="en-US"/>
        </a:p>
      </dgm:t>
    </dgm:pt>
    <dgm:pt modelId="{7750D32A-F294-441E-B839-1B4E68C1F731}" type="pres">
      <dgm:prSet presAssocID="{E8E25B86-CD71-4DA6-896E-DE8267CF31BA}" presName="hierRoot1" presStyleCnt="0">
        <dgm:presLayoutVars>
          <dgm:hierBranch val="init"/>
        </dgm:presLayoutVars>
      </dgm:prSet>
      <dgm:spPr/>
    </dgm:pt>
    <dgm:pt modelId="{3E6D74E8-D390-417C-8659-3C87D2DA0E7B}" type="pres">
      <dgm:prSet presAssocID="{E8E25B86-CD71-4DA6-896E-DE8267CF31BA}" presName="rootComposite1" presStyleCnt="0"/>
      <dgm:spPr/>
    </dgm:pt>
    <dgm:pt modelId="{13231DF3-DA39-4734-A20A-BA3C67BD3E0F}" type="pres">
      <dgm:prSet presAssocID="{E8E25B86-CD71-4DA6-896E-DE8267CF31BA}" presName="rootText1" presStyleLbl="node0" presStyleIdx="0" presStyleCnt="1">
        <dgm:presLayoutVars>
          <dgm:chPref val="3"/>
        </dgm:presLayoutVars>
      </dgm:prSet>
      <dgm:spPr/>
      <dgm:t>
        <a:bodyPr/>
        <a:lstStyle/>
        <a:p>
          <a:endParaRPr lang="en-US"/>
        </a:p>
      </dgm:t>
    </dgm:pt>
    <dgm:pt modelId="{828FB446-D91E-4334-80C2-A3D451379903}" type="pres">
      <dgm:prSet presAssocID="{E8E25B86-CD71-4DA6-896E-DE8267CF31BA}" presName="rootConnector1" presStyleLbl="node1" presStyleIdx="0" presStyleCnt="0"/>
      <dgm:spPr/>
      <dgm:t>
        <a:bodyPr/>
        <a:lstStyle/>
        <a:p>
          <a:endParaRPr lang="en-US"/>
        </a:p>
      </dgm:t>
    </dgm:pt>
    <dgm:pt modelId="{A8EB081A-8667-45A0-8152-96F68B043E9C}" type="pres">
      <dgm:prSet presAssocID="{E8E25B86-CD71-4DA6-896E-DE8267CF31BA}" presName="hierChild2" presStyleCnt="0"/>
      <dgm:spPr/>
    </dgm:pt>
    <dgm:pt modelId="{A6CED5F3-5C87-4BF3-B642-38203E3023C6}" type="pres">
      <dgm:prSet presAssocID="{0F7D36EF-FF9B-443C-BE27-B0455104579D}" presName="Name37" presStyleLbl="parChTrans1D2" presStyleIdx="0" presStyleCnt="5"/>
      <dgm:spPr/>
      <dgm:t>
        <a:bodyPr/>
        <a:lstStyle/>
        <a:p>
          <a:endParaRPr lang="en-US"/>
        </a:p>
      </dgm:t>
    </dgm:pt>
    <dgm:pt modelId="{99F51C65-3EC8-4772-83D3-D4B12D35ECB5}" type="pres">
      <dgm:prSet presAssocID="{30BD814F-299E-4E1C-AFAF-40058D385B50}" presName="hierRoot2" presStyleCnt="0">
        <dgm:presLayoutVars>
          <dgm:hierBranch val="init"/>
        </dgm:presLayoutVars>
      </dgm:prSet>
      <dgm:spPr/>
    </dgm:pt>
    <dgm:pt modelId="{5B29E5F3-BDE6-479B-BEA8-5C831D0EAEF6}" type="pres">
      <dgm:prSet presAssocID="{30BD814F-299E-4E1C-AFAF-40058D385B50}" presName="rootComposite" presStyleCnt="0"/>
      <dgm:spPr/>
    </dgm:pt>
    <dgm:pt modelId="{59E0D742-ECE8-4269-8147-034D1A344202}" type="pres">
      <dgm:prSet presAssocID="{30BD814F-299E-4E1C-AFAF-40058D385B50}" presName="rootText" presStyleLbl="node2" presStyleIdx="0" presStyleCnt="4">
        <dgm:presLayoutVars>
          <dgm:chPref val="3"/>
        </dgm:presLayoutVars>
      </dgm:prSet>
      <dgm:spPr/>
      <dgm:t>
        <a:bodyPr/>
        <a:lstStyle/>
        <a:p>
          <a:endParaRPr lang="en-US"/>
        </a:p>
      </dgm:t>
    </dgm:pt>
    <dgm:pt modelId="{2DD68822-0594-4558-9760-AEFE4A839ABD}" type="pres">
      <dgm:prSet presAssocID="{30BD814F-299E-4E1C-AFAF-40058D385B50}" presName="rootConnector" presStyleLbl="node2" presStyleIdx="0" presStyleCnt="4"/>
      <dgm:spPr/>
      <dgm:t>
        <a:bodyPr/>
        <a:lstStyle/>
        <a:p>
          <a:endParaRPr lang="en-US"/>
        </a:p>
      </dgm:t>
    </dgm:pt>
    <dgm:pt modelId="{ACD04F40-42B6-4E10-88E9-88D9EC3D2298}" type="pres">
      <dgm:prSet presAssocID="{30BD814F-299E-4E1C-AFAF-40058D385B50}" presName="hierChild4" presStyleCnt="0"/>
      <dgm:spPr/>
    </dgm:pt>
    <dgm:pt modelId="{D47D0D8E-DDB4-416F-8FE6-1491655ABAB1}" type="pres">
      <dgm:prSet presAssocID="{450ED07A-DAD1-4817-9326-AC888AE72041}" presName="Name37" presStyleLbl="parChTrans1D3" presStyleIdx="0" presStyleCnt="15"/>
      <dgm:spPr/>
      <dgm:t>
        <a:bodyPr/>
        <a:lstStyle/>
        <a:p>
          <a:endParaRPr lang="en-US"/>
        </a:p>
      </dgm:t>
    </dgm:pt>
    <dgm:pt modelId="{373ECAC3-CEAA-411A-8482-F67A3A7170BC}" type="pres">
      <dgm:prSet presAssocID="{2FF18212-F6F8-4A6E-BFEB-1EA8DF9F44C2}" presName="hierRoot2" presStyleCnt="0">
        <dgm:presLayoutVars>
          <dgm:hierBranch val="init"/>
        </dgm:presLayoutVars>
      </dgm:prSet>
      <dgm:spPr/>
    </dgm:pt>
    <dgm:pt modelId="{A05794E1-B0AE-4055-A81B-38944AA5815D}" type="pres">
      <dgm:prSet presAssocID="{2FF18212-F6F8-4A6E-BFEB-1EA8DF9F44C2}" presName="rootComposite" presStyleCnt="0"/>
      <dgm:spPr/>
    </dgm:pt>
    <dgm:pt modelId="{25F96C20-D320-46D5-9297-95B438D8D70B}" type="pres">
      <dgm:prSet presAssocID="{2FF18212-F6F8-4A6E-BFEB-1EA8DF9F44C2}" presName="rootText" presStyleLbl="node3" presStyleIdx="0" presStyleCnt="13">
        <dgm:presLayoutVars>
          <dgm:chPref val="3"/>
        </dgm:presLayoutVars>
      </dgm:prSet>
      <dgm:spPr/>
      <dgm:t>
        <a:bodyPr/>
        <a:lstStyle/>
        <a:p>
          <a:endParaRPr lang="en-US"/>
        </a:p>
      </dgm:t>
    </dgm:pt>
    <dgm:pt modelId="{0A1B775F-441F-4901-8F91-9192F15687B5}" type="pres">
      <dgm:prSet presAssocID="{2FF18212-F6F8-4A6E-BFEB-1EA8DF9F44C2}" presName="rootConnector" presStyleLbl="node3" presStyleIdx="0" presStyleCnt="13"/>
      <dgm:spPr/>
      <dgm:t>
        <a:bodyPr/>
        <a:lstStyle/>
        <a:p>
          <a:endParaRPr lang="en-US"/>
        </a:p>
      </dgm:t>
    </dgm:pt>
    <dgm:pt modelId="{916F08D4-95B1-4DFA-8317-3AB3C45C1C6E}" type="pres">
      <dgm:prSet presAssocID="{2FF18212-F6F8-4A6E-BFEB-1EA8DF9F44C2}" presName="hierChild4" presStyleCnt="0"/>
      <dgm:spPr/>
    </dgm:pt>
    <dgm:pt modelId="{6A9AC778-BE41-4E3C-8195-EF5BA69E2C2B}" type="pres">
      <dgm:prSet presAssocID="{2FF18212-F6F8-4A6E-BFEB-1EA8DF9F44C2}" presName="hierChild5" presStyleCnt="0"/>
      <dgm:spPr/>
    </dgm:pt>
    <dgm:pt modelId="{59DE6097-7EDF-4613-B7D7-FE435BB6491C}" type="pres">
      <dgm:prSet presAssocID="{9EC343AE-F532-47E9-B9C2-08EBF48D6623}" presName="Name37" presStyleLbl="parChTrans1D3" presStyleIdx="1" presStyleCnt="15"/>
      <dgm:spPr/>
      <dgm:t>
        <a:bodyPr/>
        <a:lstStyle/>
        <a:p>
          <a:endParaRPr lang="en-US"/>
        </a:p>
      </dgm:t>
    </dgm:pt>
    <dgm:pt modelId="{B6109103-3CE1-4239-9FAC-1DD87E53D8C3}" type="pres">
      <dgm:prSet presAssocID="{3ED3557A-0537-4864-9B72-AFDE04EC24CF}" presName="hierRoot2" presStyleCnt="0">
        <dgm:presLayoutVars>
          <dgm:hierBranch val="init"/>
        </dgm:presLayoutVars>
      </dgm:prSet>
      <dgm:spPr/>
    </dgm:pt>
    <dgm:pt modelId="{4F023D22-286B-43EA-8473-2A198AEFE483}" type="pres">
      <dgm:prSet presAssocID="{3ED3557A-0537-4864-9B72-AFDE04EC24CF}" presName="rootComposite" presStyleCnt="0"/>
      <dgm:spPr/>
    </dgm:pt>
    <dgm:pt modelId="{128E2A20-170C-46E6-853F-ABDA3B96E6AC}" type="pres">
      <dgm:prSet presAssocID="{3ED3557A-0537-4864-9B72-AFDE04EC24CF}" presName="rootText" presStyleLbl="node3" presStyleIdx="1" presStyleCnt="13">
        <dgm:presLayoutVars>
          <dgm:chPref val="3"/>
        </dgm:presLayoutVars>
      </dgm:prSet>
      <dgm:spPr/>
      <dgm:t>
        <a:bodyPr/>
        <a:lstStyle/>
        <a:p>
          <a:endParaRPr lang="en-US"/>
        </a:p>
      </dgm:t>
    </dgm:pt>
    <dgm:pt modelId="{CCDC9259-2970-43FC-AF65-53D62533329D}" type="pres">
      <dgm:prSet presAssocID="{3ED3557A-0537-4864-9B72-AFDE04EC24CF}" presName="rootConnector" presStyleLbl="node3" presStyleIdx="1" presStyleCnt="13"/>
      <dgm:spPr/>
      <dgm:t>
        <a:bodyPr/>
        <a:lstStyle/>
        <a:p>
          <a:endParaRPr lang="en-US"/>
        </a:p>
      </dgm:t>
    </dgm:pt>
    <dgm:pt modelId="{B04912A1-C647-4FBA-8C22-F80FE69E5DB4}" type="pres">
      <dgm:prSet presAssocID="{3ED3557A-0537-4864-9B72-AFDE04EC24CF}" presName="hierChild4" presStyleCnt="0"/>
      <dgm:spPr/>
    </dgm:pt>
    <dgm:pt modelId="{F20C4E4E-B2B1-4D60-878C-577318E23E3F}" type="pres">
      <dgm:prSet presAssocID="{3ED3557A-0537-4864-9B72-AFDE04EC24CF}" presName="hierChild5" presStyleCnt="0"/>
      <dgm:spPr/>
    </dgm:pt>
    <dgm:pt modelId="{91BC9174-D1EC-4B34-BC5D-577DF70C3574}" type="pres">
      <dgm:prSet presAssocID="{30BD814F-299E-4E1C-AFAF-40058D385B50}" presName="hierChild5" presStyleCnt="0"/>
      <dgm:spPr/>
    </dgm:pt>
    <dgm:pt modelId="{B1CF133A-ED47-4ACA-A4E6-2DB7E4D633A7}" type="pres">
      <dgm:prSet presAssocID="{7283C61C-6171-48B4-9ECE-133A72B7BF62}" presName="Name37" presStyleLbl="parChTrans1D2" presStyleIdx="1" presStyleCnt="5"/>
      <dgm:spPr/>
      <dgm:t>
        <a:bodyPr/>
        <a:lstStyle/>
        <a:p>
          <a:endParaRPr lang="en-US"/>
        </a:p>
      </dgm:t>
    </dgm:pt>
    <dgm:pt modelId="{BE0E2251-9B68-4098-A4D5-383D1024188B}" type="pres">
      <dgm:prSet presAssocID="{A3F55399-67CB-4275-9C4C-6324987E6A80}" presName="hierRoot2" presStyleCnt="0">
        <dgm:presLayoutVars>
          <dgm:hierBranch val="init"/>
        </dgm:presLayoutVars>
      </dgm:prSet>
      <dgm:spPr/>
    </dgm:pt>
    <dgm:pt modelId="{D19AA348-0FE0-44AF-9EA7-99E7411507F4}" type="pres">
      <dgm:prSet presAssocID="{A3F55399-67CB-4275-9C4C-6324987E6A80}" presName="rootComposite" presStyleCnt="0"/>
      <dgm:spPr/>
    </dgm:pt>
    <dgm:pt modelId="{435ED2E1-ADD9-4BA9-8BD7-A2A1BA48ABD8}" type="pres">
      <dgm:prSet presAssocID="{A3F55399-67CB-4275-9C4C-6324987E6A80}" presName="rootText" presStyleLbl="node2" presStyleIdx="1" presStyleCnt="4">
        <dgm:presLayoutVars>
          <dgm:chPref val="3"/>
        </dgm:presLayoutVars>
      </dgm:prSet>
      <dgm:spPr/>
      <dgm:t>
        <a:bodyPr/>
        <a:lstStyle/>
        <a:p>
          <a:endParaRPr lang="en-US"/>
        </a:p>
      </dgm:t>
    </dgm:pt>
    <dgm:pt modelId="{0BF83DB5-81CE-4296-A066-638F0E8100B3}" type="pres">
      <dgm:prSet presAssocID="{A3F55399-67CB-4275-9C4C-6324987E6A80}" presName="rootConnector" presStyleLbl="node2" presStyleIdx="1" presStyleCnt="4"/>
      <dgm:spPr/>
      <dgm:t>
        <a:bodyPr/>
        <a:lstStyle/>
        <a:p>
          <a:endParaRPr lang="en-US"/>
        </a:p>
      </dgm:t>
    </dgm:pt>
    <dgm:pt modelId="{CF7189F7-1605-4A83-9D05-8744F21C55AB}" type="pres">
      <dgm:prSet presAssocID="{A3F55399-67CB-4275-9C4C-6324987E6A80}" presName="hierChild4" presStyleCnt="0"/>
      <dgm:spPr/>
    </dgm:pt>
    <dgm:pt modelId="{625DA3AC-237B-46CC-9764-47C226FBE189}" type="pres">
      <dgm:prSet presAssocID="{A642AF8F-CFF9-4667-B46F-246696CC1D98}" presName="Name37" presStyleLbl="parChTrans1D3" presStyleIdx="2" presStyleCnt="15"/>
      <dgm:spPr/>
      <dgm:t>
        <a:bodyPr/>
        <a:lstStyle/>
        <a:p>
          <a:endParaRPr lang="en-US"/>
        </a:p>
      </dgm:t>
    </dgm:pt>
    <dgm:pt modelId="{15183C60-0A7D-4287-8132-7D27DD873982}" type="pres">
      <dgm:prSet presAssocID="{03F51301-CF8C-4E63-B2B8-3A3EA3EEC3B7}" presName="hierRoot2" presStyleCnt="0">
        <dgm:presLayoutVars>
          <dgm:hierBranch val="init"/>
        </dgm:presLayoutVars>
      </dgm:prSet>
      <dgm:spPr/>
    </dgm:pt>
    <dgm:pt modelId="{CAE2D5BB-C719-48E5-B167-5A557C9D537E}" type="pres">
      <dgm:prSet presAssocID="{03F51301-CF8C-4E63-B2B8-3A3EA3EEC3B7}" presName="rootComposite" presStyleCnt="0"/>
      <dgm:spPr/>
    </dgm:pt>
    <dgm:pt modelId="{5F588019-24DB-4E2D-8F50-AEE5DDDAC7B2}" type="pres">
      <dgm:prSet presAssocID="{03F51301-CF8C-4E63-B2B8-3A3EA3EEC3B7}" presName="rootText" presStyleLbl="node3" presStyleIdx="2" presStyleCnt="13">
        <dgm:presLayoutVars>
          <dgm:chPref val="3"/>
        </dgm:presLayoutVars>
      </dgm:prSet>
      <dgm:spPr/>
      <dgm:t>
        <a:bodyPr/>
        <a:lstStyle/>
        <a:p>
          <a:endParaRPr lang="en-US"/>
        </a:p>
      </dgm:t>
    </dgm:pt>
    <dgm:pt modelId="{9330CD27-C379-49FA-A990-041990FC49FC}" type="pres">
      <dgm:prSet presAssocID="{03F51301-CF8C-4E63-B2B8-3A3EA3EEC3B7}" presName="rootConnector" presStyleLbl="node3" presStyleIdx="2" presStyleCnt="13"/>
      <dgm:spPr/>
      <dgm:t>
        <a:bodyPr/>
        <a:lstStyle/>
        <a:p>
          <a:endParaRPr lang="en-US"/>
        </a:p>
      </dgm:t>
    </dgm:pt>
    <dgm:pt modelId="{E51449C3-F79C-4A8E-948A-FF1169D68982}" type="pres">
      <dgm:prSet presAssocID="{03F51301-CF8C-4E63-B2B8-3A3EA3EEC3B7}" presName="hierChild4" presStyleCnt="0"/>
      <dgm:spPr/>
    </dgm:pt>
    <dgm:pt modelId="{AF21C5FF-859E-4280-A690-E43662182A74}" type="pres">
      <dgm:prSet presAssocID="{03F51301-CF8C-4E63-B2B8-3A3EA3EEC3B7}" presName="hierChild5" presStyleCnt="0"/>
      <dgm:spPr/>
    </dgm:pt>
    <dgm:pt modelId="{89378DFF-470C-47EE-8EF9-FED7B85E380B}" type="pres">
      <dgm:prSet presAssocID="{38E4575C-CCBD-48B5-A042-7AB0E2B02E19}" presName="Name37" presStyleLbl="parChTrans1D3" presStyleIdx="3" presStyleCnt="15"/>
      <dgm:spPr/>
      <dgm:t>
        <a:bodyPr/>
        <a:lstStyle/>
        <a:p>
          <a:endParaRPr lang="en-US"/>
        </a:p>
      </dgm:t>
    </dgm:pt>
    <dgm:pt modelId="{B2BDC0D2-92E1-4A5C-8CA8-E45C66876F9F}" type="pres">
      <dgm:prSet presAssocID="{870ED0AB-C96E-4F2D-92C5-428D2925D14B}" presName="hierRoot2" presStyleCnt="0">
        <dgm:presLayoutVars>
          <dgm:hierBranch val="init"/>
        </dgm:presLayoutVars>
      </dgm:prSet>
      <dgm:spPr/>
    </dgm:pt>
    <dgm:pt modelId="{AFB7216A-859C-4C69-A7C5-92A8349DF758}" type="pres">
      <dgm:prSet presAssocID="{870ED0AB-C96E-4F2D-92C5-428D2925D14B}" presName="rootComposite" presStyleCnt="0"/>
      <dgm:spPr/>
    </dgm:pt>
    <dgm:pt modelId="{93DF08E8-7486-4B17-8C0D-474BC252251F}" type="pres">
      <dgm:prSet presAssocID="{870ED0AB-C96E-4F2D-92C5-428D2925D14B}" presName="rootText" presStyleLbl="node3" presStyleIdx="3" presStyleCnt="13">
        <dgm:presLayoutVars>
          <dgm:chPref val="3"/>
        </dgm:presLayoutVars>
      </dgm:prSet>
      <dgm:spPr/>
      <dgm:t>
        <a:bodyPr/>
        <a:lstStyle/>
        <a:p>
          <a:endParaRPr lang="en-US"/>
        </a:p>
      </dgm:t>
    </dgm:pt>
    <dgm:pt modelId="{E376267A-1BCF-44BB-8F19-1A58EC692D7E}" type="pres">
      <dgm:prSet presAssocID="{870ED0AB-C96E-4F2D-92C5-428D2925D14B}" presName="rootConnector" presStyleLbl="node3" presStyleIdx="3" presStyleCnt="13"/>
      <dgm:spPr/>
      <dgm:t>
        <a:bodyPr/>
        <a:lstStyle/>
        <a:p>
          <a:endParaRPr lang="en-US"/>
        </a:p>
      </dgm:t>
    </dgm:pt>
    <dgm:pt modelId="{1A6D969E-A581-4C8A-8158-EDBE499D8C92}" type="pres">
      <dgm:prSet presAssocID="{870ED0AB-C96E-4F2D-92C5-428D2925D14B}" presName="hierChild4" presStyleCnt="0"/>
      <dgm:spPr/>
    </dgm:pt>
    <dgm:pt modelId="{6D92111A-7603-45E0-AC43-752B398A6707}" type="pres">
      <dgm:prSet presAssocID="{870ED0AB-C96E-4F2D-92C5-428D2925D14B}" presName="hierChild5" presStyleCnt="0"/>
      <dgm:spPr/>
    </dgm:pt>
    <dgm:pt modelId="{5F9FE4D5-36C7-4BFF-9FFC-302F07657A97}" type="pres">
      <dgm:prSet presAssocID="{84E23214-02A8-41CB-9C61-40AC70A61AEA}" presName="Name37" presStyleLbl="parChTrans1D3" presStyleIdx="4" presStyleCnt="15"/>
      <dgm:spPr/>
      <dgm:t>
        <a:bodyPr/>
        <a:lstStyle/>
        <a:p>
          <a:endParaRPr lang="en-US"/>
        </a:p>
      </dgm:t>
    </dgm:pt>
    <dgm:pt modelId="{08A05DB9-3F21-4A80-82BA-4E94DBA0782D}" type="pres">
      <dgm:prSet presAssocID="{F93CD7B0-09E7-4827-ACEF-CB23A8B98ECB}" presName="hierRoot2" presStyleCnt="0">
        <dgm:presLayoutVars>
          <dgm:hierBranch val="init"/>
        </dgm:presLayoutVars>
      </dgm:prSet>
      <dgm:spPr/>
    </dgm:pt>
    <dgm:pt modelId="{503CEB7D-2BD7-4915-A6D6-26E106D5E605}" type="pres">
      <dgm:prSet presAssocID="{F93CD7B0-09E7-4827-ACEF-CB23A8B98ECB}" presName="rootComposite" presStyleCnt="0"/>
      <dgm:spPr/>
    </dgm:pt>
    <dgm:pt modelId="{A703C3B7-DF9E-498B-B303-DFC1C7DD2059}" type="pres">
      <dgm:prSet presAssocID="{F93CD7B0-09E7-4827-ACEF-CB23A8B98ECB}" presName="rootText" presStyleLbl="node3" presStyleIdx="4" presStyleCnt="13">
        <dgm:presLayoutVars>
          <dgm:chPref val="3"/>
        </dgm:presLayoutVars>
      </dgm:prSet>
      <dgm:spPr/>
      <dgm:t>
        <a:bodyPr/>
        <a:lstStyle/>
        <a:p>
          <a:endParaRPr lang="en-US"/>
        </a:p>
      </dgm:t>
    </dgm:pt>
    <dgm:pt modelId="{8CF303DD-C43F-4F0A-A29D-3A325C830F17}" type="pres">
      <dgm:prSet presAssocID="{F93CD7B0-09E7-4827-ACEF-CB23A8B98ECB}" presName="rootConnector" presStyleLbl="node3" presStyleIdx="4" presStyleCnt="13"/>
      <dgm:spPr/>
      <dgm:t>
        <a:bodyPr/>
        <a:lstStyle/>
        <a:p>
          <a:endParaRPr lang="en-US"/>
        </a:p>
      </dgm:t>
    </dgm:pt>
    <dgm:pt modelId="{492F969A-7B12-411C-863A-4FAE89A6F412}" type="pres">
      <dgm:prSet presAssocID="{F93CD7B0-09E7-4827-ACEF-CB23A8B98ECB}" presName="hierChild4" presStyleCnt="0"/>
      <dgm:spPr/>
    </dgm:pt>
    <dgm:pt modelId="{69C11AF5-FDB2-4355-A272-1EA8159E164A}" type="pres">
      <dgm:prSet presAssocID="{F93CD7B0-09E7-4827-ACEF-CB23A8B98ECB}" presName="hierChild5" presStyleCnt="0"/>
      <dgm:spPr/>
    </dgm:pt>
    <dgm:pt modelId="{70625B41-9C8A-4DA4-A653-6EE910FE0627}" type="pres">
      <dgm:prSet presAssocID="{A3F55399-67CB-4275-9C4C-6324987E6A80}" presName="hierChild5" presStyleCnt="0"/>
      <dgm:spPr/>
    </dgm:pt>
    <dgm:pt modelId="{8DDC9D6E-8832-49ED-9B17-E563339B59C1}" type="pres">
      <dgm:prSet presAssocID="{71C7742D-9294-48C0-9F98-C10BE609571D}" presName="Name37" presStyleLbl="parChTrans1D2" presStyleIdx="2" presStyleCnt="5"/>
      <dgm:spPr/>
      <dgm:t>
        <a:bodyPr/>
        <a:lstStyle/>
        <a:p>
          <a:endParaRPr lang="en-US"/>
        </a:p>
      </dgm:t>
    </dgm:pt>
    <dgm:pt modelId="{012277BA-D1B4-4A61-9C41-3D9143C82E7B}" type="pres">
      <dgm:prSet presAssocID="{3EB634C5-9947-43D7-8497-CE22D3756474}" presName="hierRoot2" presStyleCnt="0">
        <dgm:presLayoutVars>
          <dgm:hierBranch val="hang"/>
        </dgm:presLayoutVars>
      </dgm:prSet>
      <dgm:spPr/>
    </dgm:pt>
    <dgm:pt modelId="{B63C018A-C440-4C6A-B32B-1AF66DB8F9A5}" type="pres">
      <dgm:prSet presAssocID="{3EB634C5-9947-43D7-8497-CE22D3756474}" presName="rootComposite" presStyleCnt="0"/>
      <dgm:spPr/>
    </dgm:pt>
    <dgm:pt modelId="{BDDE16EA-D88C-4BC8-8E86-9B76ADD5865A}" type="pres">
      <dgm:prSet presAssocID="{3EB634C5-9947-43D7-8497-CE22D3756474}" presName="rootText" presStyleLbl="node2" presStyleIdx="2" presStyleCnt="4">
        <dgm:presLayoutVars>
          <dgm:chPref val="3"/>
        </dgm:presLayoutVars>
      </dgm:prSet>
      <dgm:spPr/>
      <dgm:t>
        <a:bodyPr/>
        <a:lstStyle/>
        <a:p>
          <a:endParaRPr lang="en-US"/>
        </a:p>
      </dgm:t>
    </dgm:pt>
    <dgm:pt modelId="{298D5170-59FF-460C-A68E-0F90123CE59D}" type="pres">
      <dgm:prSet presAssocID="{3EB634C5-9947-43D7-8497-CE22D3756474}" presName="rootConnector" presStyleLbl="node2" presStyleIdx="2" presStyleCnt="4"/>
      <dgm:spPr/>
      <dgm:t>
        <a:bodyPr/>
        <a:lstStyle/>
        <a:p>
          <a:endParaRPr lang="en-US"/>
        </a:p>
      </dgm:t>
    </dgm:pt>
    <dgm:pt modelId="{CD23DABA-60D6-4E65-8429-8C91993DC590}" type="pres">
      <dgm:prSet presAssocID="{3EB634C5-9947-43D7-8497-CE22D3756474}" presName="hierChild4" presStyleCnt="0"/>
      <dgm:spPr/>
    </dgm:pt>
    <dgm:pt modelId="{A766CEE2-0B51-4198-9F05-3F89FBDD86AD}" type="pres">
      <dgm:prSet presAssocID="{466856B5-91B1-455E-8DC6-2B1EF60229CC}" presName="Name48" presStyleLbl="parChTrans1D3" presStyleIdx="5" presStyleCnt="15"/>
      <dgm:spPr/>
      <dgm:t>
        <a:bodyPr/>
        <a:lstStyle/>
        <a:p>
          <a:endParaRPr lang="en-US"/>
        </a:p>
      </dgm:t>
    </dgm:pt>
    <dgm:pt modelId="{729FF38B-3E14-4E3C-8B17-21B3C00BB1EF}" type="pres">
      <dgm:prSet presAssocID="{D432C9A8-FBA3-4FEC-BEB0-93760A68CD87}" presName="hierRoot2" presStyleCnt="0">
        <dgm:presLayoutVars>
          <dgm:hierBranch val="init"/>
        </dgm:presLayoutVars>
      </dgm:prSet>
      <dgm:spPr/>
    </dgm:pt>
    <dgm:pt modelId="{DE66640B-D600-4F45-9D14-8808F212E25F}" type="pres">
      <dgm:prSet presAssocID="{D432C9A8-FBA3-4FEC-BEB0-93760A68CD87}" presName="rootComposite" presStyleCnt="0"/>
      <dgm:spPr/>
    </dgm:pt>
    <dgm:pt modelId="{44EECB2B-1487-4607-912C-7146F73625EC}" type="pres">
      <dgm:prSet presAssocID="{D432C9A8-FBA3-4FEC-BEB0-93760A68CD87}" presName="rootText" presStyleLbl="node3" presStyleIdx="5" presStyleCnt="13">
        <dgm:presLayoutVars>
          <dgm:chPref val="3"/>
        </dgm:presLayoutVars>
      </dgm:prSet>
      <dgm:spPr/>
      <dgm:t>
        <a:bodyPr/>
        <a:lstStyle/>
        <a:p>
          <a:endParaRPr lang="en-US"/>
        </a:p>
      </dgm:t>
    </dgm:pt>
    <dgm:pt modelId="{6204CF85-3976-4529-9C68-1BC6B60B625C}" type="pres">
      <dgm:prSet presAssocID="{D432C9A8-FBA3-4FEC-BEB0-93760A68CD87}" presName="rootConnector" presStyleLbl="node3" presStyleIdx="5" presStyleCnt="13"/>
      <dgm:spPr/>
      <dgm:t>
        <a:bodyPr/>
        <a:lstStyle/>
        <a:p>
          <a:endParaRPr lang="en-US"/>
        </a:p>
      </dgm:t>
    </dgm:pt>
    <dgm:pt modelId="{FD37440C-4976-488B-A4AD-D8C1FE8E54B2}" type="pres">
      <dgm:prSet presAssocID="{D432C9A8-FBA3-4FEC-BEB0-93760A68CD87}" presName="hierChild4" presStyleCnt="0"/>
      <dgm:spPr/>
    </dgm:pt>
    <dgm:pt modelId="{2F29A653-1540-4C20-975F-64CF91EEA5F3}" type="pres">
      <dgm:prSet presAssocID="{D432C9A8-FBA3-4FEC-BEB0-93760A68CD87}" presName="hierChild5" presStyleCnt="0"/>
      <dgm:spPr/>
    </dgm:pt>
    <dgm:pt modelId="{739F397D-37F6-40A4-8B8C-73572F24F228}" type="pres">
      <dgm:prSet presAssocID="{6CA5672A-16BD-4BF1-B443-EBDCE273CA61}" presName="Name48" presStyleLbl="parChTrans1D3" presStyleIdx="6" presStyleCnt="15"/>
      <dgm:spPr/>
      <dgm:t>
        <a:bodyPr/>
        <a:lstStyle/>
        <a:p>
          <a:endParaRPr lang="en-US"/>
        </a:p>
      </dgm:t>
    </dgm:pt>
    <dgm:pt modelId="{83A1AD0E-35CF-4291-BB51-C736D534F157}" type="pres">
      <dgm:prSet presAssocID="{6E2D9D2F-D9C2-46DA-A26A-A104C91493CA}" presName="hierRoot2" presStyleCnt="0">
        <dgm:presLayoutVars>
          <dgm:hierBranch val="hang"/>
        </dgm:presLayoutVars>
      </dgm:prSet>
      <dgm:spPr/>
    </dgm:pt>
    <dgm:pt modelId="{1926FD2B-8FE1-465E-9342-709309B77B32}" type="pres">
      <dgm:prSet presAssocID="{6E2D9D2F-D9C2-46DA-A26A-A104C91493CA}" presName="rootComposite" presStyleCnt="0"/>
      <dgm:spPr/>
    </dgm:pt>
    <dgm:pt modelId="{D95B95DE-4D42-4D41-93A0-AE89B113D1F7}" type="pres">
      <dgm:prSet presAssocID="{6E2D9D2F-D9C2-46DA-A26A-A104C91493CA}" presName="rootText" presStyleLbl="node3" presStyleIdx="6" presStyleCnt="13">
        <dgm:presLayoutVars>
          <dgm:chPref val="3"/>
        </dgm:presLayoutVars>
      </dgm:prSet>
      <dgm:spPr/>
      <dgm:t>
        <a:bodyPr/>
        <a:lstStyle/>
        <a:p>
          <a:endParaRPr lang="en-US"/>
        </a:p>
      </dgm:t>
    </dgm:pt>
    <dgm:pt modelId="{DCCACC00-D690-4848-BA67-626875D50F99}" type="pres">
      <dgm:prSet presAssocID="{6E2D9D2F-D9C2-46DA-A26A-A104C91493CA}" presName="rootConnector" presStyleLbl="node3" presStyleIdx="6" presStyleCnt="13"/>
      <dgm:spPr/>
      <dgm:t>
        <a:bodyPr/>
        <a:lstStyle/>
        <a:p>
          <a:endParaRPr lang="en-US"/>
        </a:p>
      </dgm:t>
    </dgm:pt>
    <dgm:pt modelId="{4DB342A2-DCEB-4571-8444-450A014BDE7B}" type="pres">
      <dgm:prSet presAssocID="{6E2D9D2F-D9C2-46DA-A26A-A104C91493CA}" presName="hierChild4" presStyleCnt="0"/>
      <dgm:spPr/>
    </dgm:pt>
    <dgm:pt modelId="{4858C470-B0E6-4F76-B88C-D24E039ADFC9}" type="pres">
      <dgm:prSet presAssocID="{6E2D9D2F-D9C2-46DA-A26A-A104C91493CA}" presName="hierChild5" presStyleCnt="0"/>
      <dgm:spPr/>
    </dgm:pt>
    <dgm:pt modelId="{CBAECCE8-3153-43C5-B034-ABC76B2D8C9C}" type="pres">
      <dgm:prSet presAssocID="{C550EB5D-F5BB-422F-ADA1-B7F3BCD47551}" presName="Name48" presStyleLbl="parChTrans1D3" presStyleIdx="7" presStyleCnt="15"/>
      <dgm:spPr/>
      <dgm:t>
        <a:bodyPr/>
        <a:lstStyle/>
        <a:p>
          <a:endParaRPr lang="en-US"/>
        </a:p>
      </dgm:t>
    </dgm:pt>
    <dgm:pt modelId="{B837D40A-70BA-4CB8-9D43-2CAA41822923}" type="pres">
      <dgm:prSet presAssocID="{5AC0A4FB-6110-4449-9473-D44A69ADD3E5}" presName="hierRoot2" presStyleCnt="0">
        <dgm:presLayoutVars>
          <dgm:hierBranch val="init"/>
        </dgm:presLayoutVars>
      </dgm:prSet>
      <dgm:spPr/>
    </dgm:pt>
    <dgm:pt modelId="{7F267A2C-4D72-439F-8376-2F1C4A843B9E}" type="pres">
      <dgm:prSet presAssocID="{5AC0A4FB-6110-4449-9473-D44A69ADD3E5}" presName="rootComposite" presStyleCnt="0"/>
      <dgm:spPr/>
    </dgm:pt>
    <dgm:pt modelId="{09A2BE84-9177-40A7-957C-38D23429092A}" type="pres">
      <dgm:prSet presAssocID="{5AC0A4FB-6110-4449-9473-D44A69ADD3E5}" presName="rootText" presStyleLbl="node3" presStyleIdx="7" presStyleCnt="13">
        <dgm:presLayoutVars>
          <dgm:chPref val="3"/>
        </dgm:presLayoutVars>
      </dgm:prSet>
      <dgm:spPr/>
      <dgm:t>
        <a:bodyPr/>
        <a:lstStyle/>
        <a:p>
          <a:endParaRPr lang="en-US"/>
        </a:p>
      </dgm:t>
    </dgm:pt>
    <dgm:pt modelId="{3F0FB4AC-C140-4733-BFBB-EC2E0DC1DD90}" type="pres">
      <dgm:prSet presAssocID="{5AC0A4FB-6110-4449-9473-D44A69ADD3E5}" presName="rootConnector" presStyleLbl="node3" presStyleIdx="7" presStyleCnt="13"/>
      <dgm:spPr/>
      <dgm:t>
        <a:bodyPr/>
        <a:lstStyle/>
        <a:p>
          <a:endParaRPr lang="en-US"/>
        </a:p>
      </dgm:t>
    </dgm:pt>
    <dgm:pt modelId="{CDCC1405-1D84-4C77-B943-A3AE5316E001}" type="pres">
      <dgm:prSet presAssocID="{5AC0A4FB-6110-4449-9473-D44A69ADD3E5}" presName="hierChild4" presStyleCnt="0"/>
      <dgm:spPr/>
    </dgm:pt>
    <dgm:pt modelId="{5AF1D0A9-4941-4C10-A399-D4E8BC02F965}" type="pres">
      <dgm:prSet presAssocID="{5AC0A4FB-6110-4449-9473-D44A69ADD3E5}" presName="hierChild5" presStyleCnt="0"/>
      <dgm:spPr/>
    </dgm:pt>
    <dgm:pt modelId="{65614910-A0E5-41A2-A2AD-5C6FC6F89BDA}" type="pres">
      <dgm:prSet presAssocID="{58B24DA6-1716-4A2B-8CE1-CB6AA1B4F8AB}" presName="Name48" presStyleLbl="parChTrans1D3" presStyleIdx="8" presStyleCnt="15"/>
      <dgm:spPr/>
      <dgm:t>
        <a:bodyPr/>
        <a:lstStyle/>
        <a:p>
          <a:endParaRPr lang="en-US"/>
        </a:p>
      </dgm:t>
    </dgm:pt>
    <dgm:pt modelId="{8BA9ECD7-B468-4D13-AEC4-1CECB1AB8E51}" type="pres">
      <dgm:prSet presAssocID="{1F6103DD-8E66-4234-BDCF-20D3C063F383}" presName="hierRoot2" presStyleCnt="0">
        <dgm:presLayoutVars>
          <dgm:hierBranch val="init"/>
        </dgm:presLayoutVars>
      </dgm:prSet>
      <dgm:spPr/>
    </dgm:pt>
    <dgm:pt modelId="{2D8909F7-0A35-4C61-967C-11995A1FC30D}" type="pres">
      <dgm:prSet presAssocID="{1F6103DD-8E66-4234-BDCF-20D3C063F383}" presName="rootComposite" presStyleCnt="0"/>
      <dgm:spPr/>
    </dgm:pt>
    <dgm:pt modelId="{AE77DE01-460A-473C-A9E1-B51DC9B5B9ED}" type="pres">
      <dgm:prSet presAssocID="{1F6103DD-8E66-4234-BDCF-20D3C063F383}" presName="rootText" presStyleLbl="node3" presStyleIdx="8" presStyleCnt="13">
        <dgm:presLayoutVars>
          <dgm:chPref val="3"/>
        </dgm:presLayoutVars>
      </dgm:prSet>
      <dgm:spPr/>
      <dgm:t>
        <a:bodyPr/>
        <a:lstStyle/>
        <a:p>
          <a:endParaRPr lang="en-US"/>
        </a:p>
      </dgm:t>
    </dgm:pt>
    <dgm:pt modelId="{FA9F035B-0D4D-4746-BA20-4B7C7AA0C6F2}" type="pres">
      <dgm:prSet presAssocID="{1F6103DD-8E66-4234-BDCF-20D3C063F383}" presName="rootConnector" presStyleLbl="node3" presStyleIdx="8" presStyleCnt="13"/>
      <dgm:spPr/>
      <dgm:t>
        <a:bodyPr/>
        <a:lstStyle/>
        <a:p>
          <a:endParaRPr lang="en-US"/>
        </a:p>
      </dgm:t>
    </dgm:pt>
    <dgm:pt modelId="{1FE31949-6AC5-43DB-900D-0EFAFAA04F08}" type="pres">
      <dgm:prSet presAssocID="{1F6103DD-8E66-4234-BDCF-20D3C063F383}" presName="hierChild4" presStyleCnt="0"/>
      <dgm:spPr/>
    </dgm:pt>
    <dgm:pt modelId="{04CEC9F6-095A-478F-A81B-A4DFC96A798C}" type="pres">
      <dgm:prSet presAssocID="{1F6103DD-8E66-4234-BDCF-20D3C063F383}" presName="hierChild5" presStyleCnt="0"/>
      <dgm:spPr/>
    </dgm:pt>
    <dgm:pt modelId="{A53ED4F1-936E-4B9F-AA1F-06C79C47DE39}" type="pres">
      <dgm:prSet presAssocID="{4F6C1AE1-48BC-417B-80E8-1B52A5D335C2}" presName="Name48" presStyleLbl="parChTrans1D3" presStyleIdx="9" presStyleCnt="15"/>
      <dgm:spPr/>
      <dgm:t>
        <a:bodyPr/>
        <a:lstStyle/>
        <a:p>
          <a:endParaRPr lang="en-US"/>
        </a:p>
      </dgm:t>
    </dgm:pt>
    <dgm:pt modelId="{29E46F42-68AC-456E-9DEA-B5082B219AFC}" type="pres">
      <dgm:prSet presAssocID="{EA9BB48D-7FAD-4AC1-BAA6-968E3CB74A71}" presName="hierRoot2" presStyleCnt="0">
        <dgm:presLayoutVars>
          <dgm:hierBranch val="init"/>
        </dgm:presLayoutVars>
      </dgm:prSet>
      <dgm:spPr/>
    </dgm:pt>
    <dgm:pt modelId="{109A5FA7-6A9E-4BA1-864C-537586B979A2}" type="pres">
      <dgm:prSet presAssocID="{EA9BB48D-7FAD-4AC1-BAA6-968E3CB74A71}" presName="rootComposite" presStyleCnt="0"/>
      <dgm:spPr/>
    </dgm:pt>
    <dgm:pt modelId="{E3F2E6A4-B159-498F-810A-15737812DA0E}" type="pres">
      <dgm:prSet presAssocID="{EA9BB48D-7FAD-4AC1-BAA6-968E3CB74A71}" presName="rootText" presStyleLbl="node3" presStyleIdx="9" presStyleCnt="13">
        <dgm:presLayoutVars>
          <dgm:chPref val="3"/>
        </dgm:presLayoutVars>
      </dgm:prSet>
      <dgm:spPr/>
      <dgm:t>
        <a:bodyPr/>
        <a:lstStyle/>
        <a:p>
          <a:endParaRPr lang="en-US"/>
        </a:p>
      </dgm:t>
    </dgm:pt>
    <dgm:pt modelId="{90AC6693-8D28-4379-8E0A-89C6D225B4E0}" type="pres">
      <dgm:prSet presAssocID="{EA9BB48D-7FAD-4AC1-BAA6-968E3CB74A71}" presName="rootConnector" presStyleLbl="node3" presStyleIdx="9" presStyleCnt="13"/>
      <dgm:spPr/>
      <dgm:t>
        <a:bodyPr/>
        <a:lstStyle/>
        <a:p>
          <a:endParaRPr lang="en-US"/>
        </a:p>
      </dgm:t>
    </dgm:pt>
    <dgm:pt modelId="{5A6E41B0-15CF-4BBB-9645-B84A69A3CACB}" type="pres">
      <dgm:prSet presAssocID="{EA9BB48D-7FAD-4AC1-BAA6-968E3CB74A71}" presName="hierChild4" presStyleCnt="0"/>
      <dgm:spPr/>
    </dgm:pt>
    <dgm:pt modelId="{6AB68EB8-3ADE-4744-9F80-A6BA647D1EBE}" type="pres">
      <dgm:prSet presAssocID="{EA9BB48D-7FAD-4AC1-BAA6-968E3CB74A71}" presName="hierChild5" presStyleCnt="0"/>
      <dgm:spPr/>
    </dgm:pt>
    <dgm:pt modelId="{2FA7F00D-3C61-419E-959C-4498326DB2CE}" type="pres">
      <dgm:prSet presAssocID="{86DCB21B-DB04-47F0-B4CA-58A3CAFE2DF6}" presName="Name48" presStyleLbl="parChTrans1D3" presStyleIdx="10" presStyleCnt="15"/>
      <dgm:spPr/>
      <dgm:t>
        <a:bodyPr/>
        <a:lstStyle/>
        <a:p>
          <a:endParaRPr lang="en-US"/>
        </a:p>
      </dgm:t>
    </dgm:pt>
    <dgm:pt modelId="{7136A24C-F66D-4F2F-A72A-3CC321DBC47E}" type="pres">
      <dgm:prSet presAssocID="{F74D2BAA-29E7-409A-BB2D-5E094FFED0FB}" presName="hierRoot2" presStyleCnt="0">
        <dgm:presLayoutVars>
          <dgm:hierBranch val="init"/>
        </dgm:presLayoutVars>
      </dgm:prSet>
      <dgm:spPr/>
    </dgm:pt>
    <dgm:pt modelId="{1E3BADAA-3561-47C3-9F30-B4B847A434E4}" type="pres">
      <dgm:prSet presAssocID="{F74D2BAA-29E7-409A-BB2D-5E094FFED0FB}" presName="rootComposite" presStyleCnt="0"/>
      <dgm:spPr/>
    </dgm:pt>
    <dgm:pt modelId="{8B801B04-20B5-4B56-A7A5-C63BE8A16B6F}" type="pres">
      <dgm:prSet presAssocID="{F74D2BAA-29E7-409A-BB2D-5E094FFED0FB}" presName="rootText" presStyleLbl="node3" presStyleIdx="10" presStyleCnt="13">
        <dgm:presLayoutVars>
          <dgm:chPref val="3"/>
        </dgm:presLayoutVars>
      </dgm:prSet>
      <dgm:spPr/>
      <dgm:t>
        <a:bodyPr/>
        <a:lstStyle/>
        <a:p>
          <a:endParaRPr lang="en-US"/>
        </a:p>
      </dgm:t>
    </dgm:pt>
    <dgm:pt modelId="{AC2DE06D-954C-488F-BD54-C21AB2A4E752}" type="pres">
      <dgm:prSet presAssocID="{F74D2BAA-29E7-409A-BB2D-5E094FFED0FB}" presName="rootConnector" presStyleLbl="node3" presStyleIdx="10" presStyleCnt="13"/>
      <dgm:spPr/>
      <dgm:t>
        <a:bodyPr/>
        <a:lstStyle/>
        <a:p>
          <a:endParaRPr lang="en-US"/>
        </a:p>
      </dgm:t>
    </dgm:pt>
    <dgm:pt modelId="{D7EA670A-C375-4E71-8AF4-29545EE37812}" type="pres">
      <dgm:prSet presAssocID="{F74D2BAA-29E7-409A-BB2D-5E094FFED0FB}" presName="hierChild4" presStyleCnt="0"/>
      <dgm:spPr/>
    </dgm:pt>
    <dgm:pt modelId="{D29882F1-A7E2-4568-8069-2F53E406A9BD}" type="pres">
      <dgm:prSet presAssocID="{F74D2BAA-29E7-409A-BB2D-5E094FFED0FB}" presName="hierChild5" presStyleCnt="0"/>
      <dgm:spPr/>
    </dgm:pt>
    <dgm:pt modelId="{BA9872B5-FCAE-4A57-880C-D68753FC1617}" type="pres">
      <dgm:prSet presAssocID="{3EB634C5-9947-43D7-8497-CE22D3756474}" presName="hierChild5" presStyleCnt="0"/>
      <dgm:spPr/>
    </dgm:pt>
    <dgm:pt modelId="{135EC653-0C84-4373-8AF1-25EE8A0611F7}" type="pres">
      <dgm:prSet presAssocID="{441DE101-4C9B-43C7-AFD3-E7DC7E6109D8}" presName="Name37" presStyleLbl="parChTrans1D2" presStyleIdx="3" presStyleCnt="5"/>
      <dgm:spPr/>
      <dgm:t>
        <a:bodyPr/>
        <a:lstStyle/>
        <a:p>
          <a:endParaRPr lang="en-US"/>
        </a:p>
      </dgm:t>
    </dgm:pt>
    <dgm:pt modelId="{4A2D32D3-B034-4AB0-9DE2-7236B64C40A2}" type="pres">
      <dgm:prSet presAssocID="{BE84367A-15AB-442C-BA7B-92BDAFD59132}" presName="hierRoot2" presStyleCnt="0">
        <dgm:presLayoutVars>
          <dgm:hierBranch val="init"/>
        </dgm:presLayoutVars>
      </dgm:prSet>
      <dgm:spPr/>
    </dgm:pt>
    <dgm:pt modelId="{52188239-4DF6-443D-B21A-3738E51E42A0}" type="pres">
      <dgm:prSet presAssocID="{BE84367A-15AB-442C-BA7B-92BDAFD59132}" presName="rootComposite" presStyleCnt="0"/>
      <dgm:spPr/>
    </dgm:pt>
    <dgm:pt modelId="{C442259A-AA07-4211-8E03-3228367DA5A6}" type="pres">
      <dgm:prSet presAssocID="{BE84367A-15AB-442C-BA7B-92BDAFD59132}" presName="rootText" presStyleLbl="node2" presStyleIdx="3" presStyleCnt="4">
        <dgm:presLayoutVars>
          <dgm:chPref val="3"/>
        </dgm:presLayoutVars>
      </dgm:prSet>
      <dgm:spPr/>
      <dgm:t>
        <a:bodyPr/>
        <a:lstStyle/>
        <a:p>
          <a:endParaRPr lang="en-US"/>
        </a:p>
      </dgm:t>
    </dgm:pt>
    <dgm:pt modelId="{D61CD20C-E519-4194-A673-8059F279F7F6}" type="pres">
      <dgm:prSet presAssocID="{BE84367A-15AB-442C-BA7B-92BDAFD59132}" presName="rootConnector" presStyleLbl="node2" presStyleIdx="3" presStyleCnt="4"/>
      <dgm:spPr/>
      <dgm:t>
        <a:bodyPr/>
        <a:lstStyle/>
        <a:p>
          <a:endParaRPr lang="en-US"/>
        </a:p>
      </dgm:t>
    </dgm:pt>
    <dgm:pt modelId="{CEF1645E-CA60-46F2-BF72-8E35DE606D15}" type="pres">
      <dgm:prSet presAssocID="{BE84367A-15AB-442C-BA7B-92BDAFD59132}" presName="hierChild4" presStyleCnt="0"/>
      <dgm:spPr/>
    </dgm:pt>
    <dgm:pt modelId="{7BC601E7-BAD2-4B1A-855B-50FB701EEE36}" type="pres">
      <dgm:prSet presAssocID="{759FA35F-7139-43BA-B703-7871B992B91E}" presName="Name37" presStyleLbl="parChTrans1D3" presStyleIdx="11" presStyleCnt="15"/>
      <dgm:spPr/>
      <dgm:t>
        <a:bodyPr/>
        <a:lstStyle/>
        <a:p>
          <a:endParaRPr lang="en-US"/>
        </a:p>
      </dgm:t>
    </dgm:pt>
    <dgm:pt modelId="{D971ECFA-4F31-4C3B-92B3-27EB61122BCD}" type="pres">
      <dgm:prSet presAssocID="{C3EFCACD-1411-413E-8C2A-F3CDA23F37E0}" presName="hierRoot2" presStyleCnt="0">
        <dgm:presLayoutVars>
          <dgm:hierBranch val="init"/>
        </dgm:presLayoutVars>
      </dgm:prSet>
      <dgm:spPr/>
    </dgm:pt>
    <dgm:pt modelId="{C6E415F5-ECBF-45E9-9FAE-AF0CFFA7617A}" type="pres">
      <dgm:prSet presAssocID="{C3EFCACD-1411-413E-8C2A-F3CDA23F37E0}" presName="rootComposite" presStyleCnt="0"/>
      <dgm:spPr/>
    </dgm:pt>
    <dgm:pt modelId="{B75BB151-89CB-40E2-BBC5-8C63631109A5}" type="pres">
      <dgm:prSet presAssocID="{C3EFCACD-1411-413E-8C2A-F3CDA23F37E0}" presName="rootText" presStyleLbl="node3" presStyleIdx="11" presStyleCnt="13">
        <dgm:presLayoutVars>
          <dgm:chPref val="3"/>
        </dgm:presLayoutVars>
      </dgm:prSet>
      <dgm:spPr/>
      <dgm:t>
        <a:bodyPr/>
        <a:lstStyle/>
        <a:p>
          <a:endParaRPr lang="en-US"/>
        </a:p>
      </dgm:t>
    </dgm:pt>
    <dgm:pt modelId="{CC5DA717-4033-4F29-9619-DEA650F33C6A}" type="pres">
      <dgm:prSet presAssocID="{C3EFCACD-1411-413E-8C2A-F3CDA23F37E0}" presName="rootConnector" presStyleLbl="node3" presStyleIdx="11" presStyleCnt="13"/>
      <dgm:spPr/>
      <dgm:t>
        <a:bodyPr/>
        <a:lstStyle/>
        <a:p>
          <a:endParaRPr lang="en-US"/>
        </a:p>
      </dgm:t>
    </dgm:pt>
    <dgm:pt modelId="{CC78602B-083D-4E4C-AA7A-6713811D0858}" type="pres">
      <dgm:prSet presAssocID="{C3EFCACD-1411-413E-8C2A-F3CDA23F37E0}" presName="hierChild4" presStyleCnt="0"/>
      <dgm:spPr/>
    </dgm:pt>
    <dgm:pt modelId="{E1669E67-8970-4200-A671-C4BD86073BF4}" type="pres">
      <dgm:prSet presAssocID="{C3EFCACD-1411-413E-8C2A-F3CDA23F37E0}" presName="hierChild5" presStyleCnt="0"/>
      <dgm:spPr/>
    </dgm:pt>
    <dgm:pt modelId="{F8E908B8-B737-4CB6-BC2E-6CCC19A26CEB}" type="pres">
      <dgm:prSet presAssocID="{9176E5C5-329B-42A6-9C43-A788ED988286}" presName="Name37" presStyleLbl="parChTrans1D3" presStyleIdx="12" presStyleCnt="15"/>
      <dgm:spPr/>
      <dgm:t>
        <a:bodyPr/>
        <a:lstStyle/>
        <a:p>
          <a:endParaRPr lang="en-US"/>
        </a:p>
      </dgm:t>
    </dgm:pt>
    <dgm:pt modelId="{42098D80-78ED-49BE-99D7-CBFC32673D4E}" type="pres">
      <dgm:prSet presAssocID="{89B3E12A-572C-4028-BEB3-AC6B6B5559E6}" presName="hierRoot2" presStyleCnt="0">
        <dgm:presLayoutVars>
          <dgm:hierBranch val="init"/>
        </dgm:presLayoutVars>
      </dgm:prSet>
      <dgm:spPr/>
    </dgm:pt>
    <dgm:pt modelId="{01BBDA7A-E92E-411A-B07C-846EB36DEA0A}" type="pres">
      <dgm:prSet presAssocID="{89B3E12A-572C-4028-BEB3-AC6B6B5559E6}" presName="rootComposite" presStyleCnt="0"/>
      <dgm:spPr/>
    </dgm:pt>
    <dgm:pt modelId="{66B751FA-A724-4808-A1C5-EDAFACC65D79}" type="pres">
      <dgm:prSet presAssocID="{89B3E12A-572C-4028-BEB3-AC6B6B5559E6}" presName="rootText" presStyleLbl="node3" presStyleIdx="12" presStyleCnt="13">
        <dgm:presLayoutVars>
          <dgm:chPref val="3"/>
        </dgm:presLayoutVars>
      </dgm:prSet>
      <dgm:spPr/>
      <dgm:t>
        <a:bodyPr/>
        <a:lstStyle/>
        <a:p>
          <a:endParaRPr lang="en-US"/>
        </a:p>
      </dgm:t>
    </dgm:pt>
    <dgm:pt modelId="{28D3CDAD-83A0-4402-9805-F282EE003A94}" type="pres">
      <dgm:prSet presAssocID="{89B3E12A-572C-4028-BEB3-AC6B6B5559E6}" presName="rootConnector" presStyleLbl="node3" presStyleIdx="12" presStyleCnt="13"/>
      <dgm:spPr/>
      <dgm:t>
        <a:bodyPr/>
        <a:lstStyle/>
        <a:p>
          <a:endParaRPr lang="en-US"/>
        </a:p>
      </dgm:t>
    </dgm:pt>
    <dgm:pt modelId="{AA112C5B-72C1-4DFF-8F2F-901DB819D017}" type="pres">
      <dgm:prSet presAssocID="{89B3E12A-572C-4028-BEB3-AC6B6B5559E6}" presName="hierChild4" presStyleCnt="0"/>
      <dgm:spPr/>
    </dgm:pt>
    <dgm:pt modelId="{21F8BEE9-760B-4084-976E-3CFD4637B48D}" type="pres">
      <dgm:prSet presAssocID="{89B3E12A-572C-4028-BEB3-AC6B6B5559E6}" presName="hierChild5" presStyleCnt="0"/>
      <dgm:spPr/>
    </dgm:pt>
    <dgm:pt modelId="{5C08ED93-16E9-4568-8919-04DE7360D3B6}" type="pres">
      <dgm:prSet presAssocID="{BE84367A-15AB-442C-BA7B-92BDAFD59132}" presName="hierChild5" presStyleCnt="0"/>
      <dgm:spPr/>
    </dgm:pt>
    <dgm:pt modelId="{7BC4A775-B079-4AC6-8ECB-3114517AB71E}" type="pres">
      <dgm:prSet presAssocID="{E8E25B86-CD71-4DA6-896E-DE8267CF31BA}" presName="hierChild3" presStyleCnt="0"/>
      <dgm:spPr/>
    </dgm:pt>
    <dgm:pt modelId="{548D7229-671F-43B1-9576-6180E629BAF7}" type="pres">
      <dgm:prSet presAssocID="{258E0EB3-B1E9-4BEA-9C12-D0F103582B85}" presName="Name111" presStyleLbl="parChTrans1D2" presStyleIdx="4" presStyleCnt="5"/>
      <dgm:spPr/>
      <dgm:t>
        <a:bodyPr/>
        <a:lstStyle/>
        <a:p>
          <a:endParaRPr lang="en-US"/>
        </a:p>
      </dgm:t>
    </dgm:pt>
    <dgm:pt modelId="{80A761BD-54CF-46AB-A68B-B790E1B9C398}" type="pres">
      <dgm:prSet presAssocID="{754DEB3C-622D-47DA-8961-641426C88C0C}" presName="hierRoot3" presStyleCnt="0">
        <dgm:presLayoutVars>
          <dgm:hierBranch val="init"/>
        </dgm:presLayoutVars>
      </dgm:prSet>
      <dgm:spPr/>
    </dgm:pt>
    <dgm:pt modelId="{1CFC4A75-828E-4CDE-8B22-977C77468B99}" type="pres">
      <dgm:prSet presAssocID="{754DEB3C-622D-47DA-8961-641426C88C0C}" presName="rootComposite3" presStyleCnt="0"/>
      <dgm:spPr/>
    </dgm:pt>
    <dgm:pt modelId="{21A65B9E-9A0B-454B-9AF5-021E7C5E39FC}" type="pres">
      <dgm:prSet presAssocID="{754DEB3C-622D-47DA-8961-641426C88C0C}" presName="rootText3" presStyleLbl="asst1" presStyleIdx="0" presStyleCnt="3" custLinFactNeighborX="-2218" custLinFactNeighborY="-42335">
        <dgm:presLayoutVars>
          <dgm:chPref val="3"/>
        </dgm:presLayoutVars>
      </dgm:prSet>
      <dgm:spPr/>
      <dgm:t>
        <a:bodyPr/>
        <a:lstStyle/>
        <a:p>
          <a:endParaRPr lang="en-US"/>
        </a:p>
      </dgm:t>
    </dgm:pt>
    <dgm:pt modelId="{4F0A41DC-40CA-421C-A6B9-D747DA52413C}" type="pres">
      <dgm:prSet presAssocID="{754DEB3C-622D-47DA-8961-641426C88C0C}" presName="rootConnector3" presStyleLbl="asst1" presStyleIdx="0" presStyleCnt="3"/>
      <dgm:spPr/>
      <dgm:t>
        <a:bodyPr/>
        <a:lstStyle/>
        <a:p>
          <a:endParaRPr lang="en-US"/>
        </a:p>
      </dgm:t>
    </dgm:pt>
    <dgm:pt modelId="{A78D89A3-E004-418C-B63F-EA0DD2D34093}" type="pres">
      <dgm:prSet presAssocID="{754DEB3C-622D-47DA-8961-641426C88C0C}" presName="hierChild6" presStyleCnt="0"/>
      <dgm:spPr/>
    </dgm:pt>
    <dgm:pt modelId="{1E76AD86-D9EA-4F71-80DB-3B4F228F15F9}" type="pres">
      <dgm:prSet presAssocID="{754DEB3C-622D-47DA-8961-641426C88C0C}" presName="hierChild7" presStyleCnt="0"/>
      <dgm:spPr/>
    </dgm:pt>
    <dgm:pt modelId="{D58BA3BE-1549-4703-9892-E324E04E180D}" type="pres">
      <dgm:prSet presAssocID="{83D6587B-BBD9-4CDA-B619-DC9FCCE1E1F9}" presName="Name111" presStyleLbl="parChTrans1D3" presStyleIdx="13" presStyleCnt="15"/>
      <dgm:spPr/>
      <dgm:t>
        <a:bodyPr/>
        <a:lstStyle/>
        <a:p>
          <a:endParaRPr lang="en-US"/>
        </a:p>
      </dgm:t>
    </dgm:pt>
    <dgm:pt modelId="{C74CBC99-C7B8-4333-A422-B778CAC02FA3}" type="pres">
      <dgm:prSet presAssocID="{C2023AC2-51B4-4034-B7F7-FB28DDBA3BFF}" presName="hierRoot3" presStyleCnt="0">
        <dgm:presLayoutVars>
          <dgm:hierBranch val="init"/>
        </dgm:presLayoutVars>
      </dgm:prSet>
      <dgm:spPr/>
    </dgm:pt>
    <dgm:pt modelId="{B30A81F4-91B2-4F88-A44C-3F5C6AC498BB}" type="pres">
      <dgm:prSet presAssocID="{C2023AC2-51B4-4034-B7F7-FB28DDBA3BFF}" presName="rootComposite3" presStyleCnt="0"/>
      <dgm:spPr/>
    </dgm:pt>
    <dgm:pt modelId="{0700D44D-6507-4295-B34A-AB16C070691B}" type="pres">
      <dgm:prSet presAssocID="{C2023AC2-51B4-4034-B7F7-FB28DDBA3BFF}" presName="rootText3" presStyleLbl="asst1" presStyleIdx="1" presStyleCnt="3" custLinFactNeighborX="-2997" custLinFactNeighborY="-62831">
        <dgm:presLayoutVars>
          <dgm:chPref val="3"/>
        </dgm:presLayoutVars>
      </dgm:prSet>
      <dgm:spPr/>
      <dgm:t>
        <a:bodyPr/>
        <a:lstStyle/>
        <a:p>
          <a:endParaRPr lang="en-US"/>
        </a:p>
      </dgm:t>
    </dgm:pt>
    <dgm:pt modelId="{EC633054-969B-47E3-8DCD-4B10C70C2A24}" type="pres">
      <dgm:prSet presAssocID="{C2023AC2-51B4-4034-B7F7-FB28DDBA3BFF}" presName="rootConnector3" presStyleLbl="asst1" presStyleIdx="1" presStyleCnt="3"/>
      <dgm:spPr/>
      <dgm:t>
        <a:bodyPr/>
        <a:lstStyle/>
        <a:p>
          <a:endParaRPr lang="en-US"/>
        </a:p>
      </dgm:t>
    </dgm:pt>
    <dgm:pt modelId="{183DF1FA-C2E2-4E4F-BAFE-39675A896805}" type="pres">
      <dgm:prSet presAssocID="{C2023AC2-51B4-4034-B7F7-FB28DDBA3BFF}" presName="hierChild6" presStyleCnt="0"/>
      <dgm:spPr/>
    </dgm:pt>
    <dgm:pt modelId="{548B4054-84BD-4145-AE66-88E52170705E}" type="pres">
      <dgm:prSet presAssocID="{C2023AC2-51B4-4034-B7F7-FB28DDBA3BFF}" presName="hierChild7" presStyleCnt="0"/>
      <dgm:spPr/>
    </dgm:pt>
    <dgm:pt modelId="{B781810B-3929-4AD6-B030-78DE7E03303F}" type="pres">
      <dgm:prSet presAssocID="{3CCF004A-16AB-4D0D-831F-0F28E4439FCD}" presName="Name111" presStyleLbl="parChTrans1D3" presStyleIdx="14" presStyleCnt="15"/>
      <dgm:spPr/>
      <dgm:t>
        <a:bodyPr/>
        <a:lstStyle/>
        <a:p>
          <a:endParaRPr lang="en-US"/>
        </a:p>
      </dgm:t>
    </dgm:pt>
    <dgm:pt modelId="{E28B2594-1FDC-481B-B9AF-544159DC29D3}" type="pres">
      <dgm:prSet presAssocID="{36F3D95F-D311-4D04-93AD-8A9977D71BA6}" presName="hierRoot3" presStyleCnt="0">
        <dgm:presLayoutVars>
          <dgm:hierBranch val="init"/>
        </dgm:presLayoutVars>
      </dgm:prSet>
      <dgm:spPr/>
    </dgm:pt>
    <dgm:pt modelId="{44FC8293-C8F5-4AC2-9C01-7EE0C7E4BFB7}" type="pres">
      <dgm:prSet presAssocID="{36F3D95F-D311-4D04-93AD-8A9977D71BA6}" presName="rootComposite3" presStyleCnt="0"/>
      <dgm:spPr/>
    </dgm:pt>
    <dgm:pt modelId="{449E0123-136C-444B-A5AA-74AFABFA1199}" type="pres">
      <dgm:prSet presAssocID="{36F3D95F-D311-4D04-93AD-8A9977D71BA6}" presName="rootText3" presStyleLbl="asst1" presStyleIdx="2" presStyleCnt="3" custLinFactNeighborX="-6235" custLinFactNeighborY="-62111">
        <dgm:presLayoutVars>
          <dgm:chPref val="3"/>
        </dgm:presLayoutVars>
      </dgm:prSet>
      <dgm:spPr/>
      <dgm:t>
        <a:bodyPr/>
        <a:lstStyle/>
        <a:p>
          <a:endParaRPr lang="en-US"/>
        </a:p>
      </dgm:t>
    </dgm:pt>
    <dgm:pt modelId="{42B497A4-9CA7-4ED4-A3EA-CAD07D08CD9F}" type="pres">
      <dgm:prSet presAssocID="{36F3D95F-D311-4D04-93AD-8A9977D71BA6}" presName="rootConnector3" presStyleLbl="asst1" presStyleIdx="2" presStyleCnt="3"/>
      <dgm:spPr/>
      <dgm:t>
        <a:bodyPr/>
        <a:lstStyle/>
        <a:p>
          <a:endParaRPr lang="en-US"/>
        </a:p>
      </dgm:t>
    </dgm:pt>
    <dgm:pt modelId="{844D5EBF-4512-4D62-B8CF-3DCDA80DC2D5}" type="pres">
      <dgm:prSet presAssocID="{36F3D95F-D311-4D04-93AD-8A9977D71BA6}" presName="hierChild6" presStyleCnt="0"/>
      <dgm:spPr/>
    </dgm:pt>
    <dgm:pt modelId="{77624236-BD59-4D1A-93C9-3188DA8F748B}" type="pres">
      <dgm:prSet presAssocID="{36F3D95F-D311-4D04-93AD-8A9977D71BA6}" presName="hierChild7" presStyleCnt="0"/>
      <dgm:spPr/>
    </dgm:pt>
  </dgm:ptLst>
  <dgm:cxnLst>
    <dgm:cxn modelId="{16EBF494-B36E-4E78-B60B-B7B7D2D3827E}" type="presOf" srcId="{759FA35F-7139-43BA-B703-7871B992B91E}" destId="{7BC601E7-BAD2-4B1A-855B-50FB701EEE36}" srcOrd="0" destOrd="0" presId="urn:microsoft.com/office/officeart/2005/8/layout/orgChart1"/>
    <dgm:cxn modelId="{094D4749-D0BD-4388-801F-5E85A676F97A}" type="presOf" srcId="{9176E5C5-329B-42A6-9C43-A788ED988286}" destId="{F8E908B8-B737-4CB6-BC2E-6CCC19A26CEB}" srcOrd="0" destOrd="0" presId="urn:microsoft.com/office/officeart/2005/8/layout/orgChart1"/>
    <dgm:cxn modelId="{9D98133F-51F6-46AF-B299-3D77607BA29C}" type="presOf" srcId="{03F51301-CF8C-4E63-B2B8-3A3EA3EEC3B7}" destId="{9330CD27-C379-49FA-A990-041990FC49FC}" srcOrd="1" destOrd="0" presId="urn:microsoft.com/office/officeart/2005/8/layout/orgChart1"/>
    <dgm:cxn modelId="{F1DE74C7-9DC5-43BA-9EA9-15C8F01642E2}" type="presOf" srcId="{BE84367A-15AB-442C-BA7B-92BDAFD59132}" destId="{C442259A-AA07-4211-8E03-3228367DA5A6}" srcOrd="0" destOrd="0" presId="urn:microsoft.com/office/officeart/2005/8/layout/orgChart1"/>
    <dgm:cxn modelId="{246E9FD1-508C-4910-A771-B2A76A9E35B2}" type="presOf" srcId="{754DEB3C-622D-47DA-8961-641426C88C0C}" destId="{4F0A41DC-40CA-421C-A6B9-D747DA52413C}" srcOrd="1" destOrd="0" presId="urn:microsoft.com/office/officeart/2005/8/layout/orgChart1"/>
    <dgm:cxn modelId="{B1652B14-C519-496A-B23B-95168883C5F5}" type="presOf" srcId="{C2023AC2-51B4-4034-B7F7-FB28DDBA3BFF}" destId="{0700D44D-6507-4295-B34A-AB16C070691B}" srcOrd="0" destOrd="0" presId="urn:microsoft.com/office/officeart/2005/8/layout/orgChart1"/>
    <dgm:cxn modelId="{7AE354A6-91CD-4A2F-955F-8ADE3EBB24BD}" type="presOf" srcId="{3EB634C5-9947-43D7-8497-CE22D3756474}" destId="{298D5170-59FF-460C-A68E-0F90123CE59D}" srcOrd="1" destOrd="0" presId="urn:microsoft.com/office/officeart/2005/8/layout/orgChart1"/>
    <dgm:cxn modelId="{7FE231C8-B8C1-46CC-8ADD-2A8D6198507F}" srcId="{30BD814F-299E-4E1C-AFAF-40058D385B50}" destId="{3ED3557A-0537-4864-9B72-AFDE04EC24CF}" srcOrd="1" destOrd="0" parTransId="{9EC343AE-F532-47E9-B9C2-08EBF48D6623}" sibTransId="{95BDD277-FAE8-46C5-AE5C-6151E13DB33E}"/>
    <dgm:cxn modelId="{A9B84E00-E94B-41A4-AE92-0E1FC641A329}" type="presOf" srcId="{4F6C1AE1-48BC-417B-80E8-1B52A5D335C2}" destId="{A53ED4F1-936E-4B9F-AA1F-06C79C47DE39}" srcOrd="0" destOrd="0" presId="urn:microsoft.com/office/officeart/2005/8/layout/orgChart1"/>
    <dgm:cxn modelId="{07083D11-31AD-4DF9-A092-806F16171B89}" type="presOf" srcId="{84E23214-02A8-41CB-9C61-40AC70A61AEA}" destId="{5F9FE4D5-36C7-4BFF-9FFC-302F07657A97}" srcOrd="0" destOrd="0" presId="urn:microsoft.com/office/officeart/2005/8/layout/orgChart1"/>
    <dgm:cxn modelId="{22B9226B-CA41-4E0D-8F47-6C30C2BB1090}" type="presOf" srcId="{5AC0A4FB-6110-4449-9473-D44A69ADD3E5}" destId="{09A2BE84-9177-40A7-957C-38D23429092A}" srcOrd="0" destOrd="0" presId="urn:microsoft.com/office/officeart/2005/8/layout/orgChart1"/>
    <dgm:cxn modelId="{9A7AAF1F-3682-4A3F-B08D-EC72B9A6FD42}" type="presOf" srcId="{36F3D95F-D311-4D04-93AD-8A9977D71BA6}" destId="{449E0123-136C-444B-A5AA-74AFABFA1199}" srcOrd="0" destOrd="0" presId="urn:microsoft.com/office/officeart/2005/8/layout/orgChart1"/>
    <dgm:cxn modelId="{0F9F8DE7-4B77-4AE1-AF28-6A8D3031E9F7}" srcId="{A3F55399-67CB-4275-9C4C-6324987E6A80}" destId="{03F51301-CF8C-4E63-B2B8-3A3EA3EEC3B7}" srcOrd="0" destOrd="0" parTransId="{A642AF8F-CFF9-4667-B46F-246696CC1D98}" sibTransId="{DFD24A7F-9C1A-4D37-AD44-86751F7B1F95}"/>
    <dgm:cxn modelId="{4E91B0DE-4EA9-4524-BB28-2A1BFE15892D}" srcId="{3EB634C5-9947-43D7-8497-CE22D3756474}" destId="{F74D2BAA-29E7-409A-BB2D-5E094FFED0FB}" srcOrd="5" destOrd="0" parTransId="{86DCB21B-DB04-47F0-B4CA-58A3CAFE2DF6}" sibTransId="{417748A6-6438-4277-933F-3293CA6EA786}"/>
    <dgm:cxn modelId="{DBF3D4FE-2DB7-4F25-9ECE-55D5E4F637EC}" type="presOf" srcId="{D432C9A8-FBA3-4FEC-BEB0-93760A68CD87}" destId="{44EECB2B-1487-4607-912C-7146F73625EC}" srcOrd="0" destOrd="0" presId="urn:microsoft.com/office/officeart/2005/8/layout/orgChart1"/>
    <dgm:cxn modelId="{DF9EF4C8-D4F1-4C84-BD7B-845F4A4110EE}" type="presOf" srcId="{EA9BB48D-7FAD-4AC1-BAA6-968E3CB74A71}" destId="{E3F2E6A4-B159-498F-810A-15737812DA0E}" srcOrd="0" destOrd="0" presId="urn:microsoft.com/office/officeart/2005/8/layout/orgChart1"/>
    <dgm:cxn modelId="{51D6F618-39BB-4282-84ED-293E1F738EF1}" type="presOf" srcId="{A3F55399-67CB-4275-9C4C-6324987E6A80}" destId="{0BF83DB5-81CE-4296-A066-638F0E8100B3}" srcOrd="1" destOrd="0" presId="urn:microsoft.com/office/officeart/2005/8/layout/orgChart1"/>
    <dgm:cxn modelId="{A1359FDC-525F-473B-B24F-36C4DE12BED4}" type="presOf" srcId="{466856B5-91B1-455E-8DC6-2B1EF60229CC}" destId="{A766CEE2-0B51-4198-9F05-3F89FBDD86AD}" srcOrd="0" destOrd="0" presId="urn:microsoft.com/office/officeart/2005/8/layout/orgChart1"/>
    <dgm:cxn modelId="{603ED4B8-2A4D-44E0-B440-ABEFC499F6DC}" srcId="{E8E25B86-CD71-4DA6-896E-DE8267CF31BA}" destId="{BE84367A-15AB-442C-BA7B-92BDAFD59132}" srcOrd="4" destOrd="0" parTransId="{441DE101-4C9B-43C7-AFD3-E7DC7E6109D8}" sibTransId="{C4AFA9E2-9AC0-43E5-8B99-9815974D804B}"/>
    <dgm:cxn modelId="{842C121A-E6E5-45AD-BBEF-71A58903FA6D}" type="presOf" srcId="{83D6587B-BBD9-4CDA-B619-DC9FCCE1E1F9}" destId="{D58BA3BE-1549-4703-9892-E324E04E180D}" srcOrd="0" destOrd="0" presId="urn:microsoft.com/office/officeart/2005/8/layout/orgChart1"/>
    <dgm:cxn modelId="{B8E835D1-07CE-4134-ACDF-52E48EAAFDB5}" type="presOf" srcId="{BE84367A-15AB-442C-BA7B-92BDAFD59132}" destId="{D61CD20C-E519-4194-A673-8059F279F7F6}" srcOrd="1" destOrd="0" presId="urn:microsoft.com/office/officeart/2005/8/layout/orgChart1"/>
    <dgm:cxn modelId="{FE2A2AE7-BFD7-4E9A-83BB-B3E0F293699B}" type="presOf" srcId="{30BD814F-299E-4E1C-AFAF-40058D385B50}" destId="{59E0D742-ECE8-4269-8147-034D1A344202}" srcOrd="0" destOrd="0" presId="urn:microsoft.com/office/officeart/2005/8/layout/orgChart1"/>
    <dgm:cxn modelId="{BE73718E-8632-4006-8203-4C0EFCAA74C0}" type="presOf" srcId="{89B3E12A-572C-4028-BEB3-AC6B6B5559E6}" destId="{28D3CDAD-83A0-4402-9805-F282EE003A94}" srcOrd="1" destOrd="0" presId="urn:microsoft.com/office/officeart/2005/8/layout/orgChart1"/>
    <dgm:cxn modelId="{57853623-F253-4B1C-A928-8C80A46F878B}" srcId="{A3F55399-67CB-4275-9C4C-6324987E6A80}" destId="{F93CD7B0-09E7-4827-ACEF-CB23A8B98ECB}" srcOrd="2" destOrd="0" parTransId="{84E23214-02A8-41CB-9C61-40AC70A61AEA}" sibTransId="{A24F38D2-7DE3-4392-9225-3FF23561EC60}"/>
    <dgm:cxn modelId="{37450A49-47DA-441C-9D43-1BF5480EF71B}" srcId="{3EB634C5-9947-43D7-8497-CE22D3756474}" destId="{6E2D9D2F-D9C2-46DA-A26A-A104C91493CA}" srcOrd="1" destOrd="0" parTransId="{6CA5672A-16BD-4BF1-B443-EBDCE273CA61}" sibTransId="{AC4507EE-D40E-44B1-95B9-C7FC2D02CB76}"/>
    <dgm:cxn modelId="{71913CEF-A0E2-4441-AF98-429462932F65}" type="presOf" srcId="{FAD2BAAB-2993-4C58-9462-D28AD76D97E8}" destId="{A6E5DE88-82E9-433D-A89F-D61C8A8528A2}" srcOrd="0" destOrd="0" presId="urn:microsoft.com/office/officeart/2005/8/layout/orgChart1"/>
    <dgm:cxn modelId="{3F448742-2833-4FF4-AA7E-59E989593AF6}" type="presOf" srcId="{9EC343AE-F532-47E9-B9C2-08EBF48D6623}" destId="{59DE6097-7EDF-4613-B7D7-FE435BB6491C}" srcOrd="0" destOrd="0" presId="urn:microsoft.com/office/officeart/2005/8/layout/orgChart1"/>
    <dgm:cxn modelId="{79EB8189-B9BB-42BC-B967-2B3AD5D9598D}" type="presOf" srcId="{870ED0AB-C96E-4F2D-92C5-428D2925D14B}" destId="{E376267A-1BCF-44BB-8F19-1A58EC692D7E}" srcOrd="1" destOrd="0" presId="urn:microsoft.com/office/officeart/2005/8/layout/orgChart1"/>
    <dgm:cxn modelId="{302F6536-3FE5-4102-8939-1B9E848F7B86}" type="presOf" srcId="{6CA5672A-16BD-4BF1-B443-EBDCE273CA61}" destId="{739F397D-37F6-40A4-8B8C-73572F24F228}" srcOrd="0" destOrd="0" presId="urn:microsoft.com/office/officeart/2005/8/layout/orgChart1"/>
    <dgm:cxn modelId="{4739D2CF-FC26-49A4-8127-4C8947113F5F}" type="presOf" srcId="{2FF18212-F6F8-4A6E-BFEB-1EA8DF9F44C2}" destId="{25F96C20-D320-46D5-9297-95B438D8D70B}" srcOrd="0" destOrd="0" presId="urn:microsoft.com/office/officeart/2005/8/layout/orgChart1"/>
    <dgm:cxn modelId="{5C40E6A6-8C12-4CD2-A08C-A73D3D54DB62}" type="presOf" srcId="{EA9BB48D-7FAD-4AC1-BAA6-968E3CB74A71}" destId="{90AC6693-8D28-4379-8E0A-89C6D225B4E0}" srcOrd="1" destOrd="0" presId="urn:microsoft.com/office/officeart/2005/8/layout/orgChart1"/>
    <dgm:cxn modelId="{F72A6C5D-2A10-412D-9790-598581C4460F}" type="presOf" srcId="{A3F55399-67CB-4275-9C4C-6324987E6A80}" destId="{435ED2E1-ADD9-4BA9-8BD7-A2A1BA48ABD8}" srcOrd="0" destOrd="0" presId="urn:microsoft.com/office/officeart/2005/8/layout/orgChart1"/>
    <dgm:cxn modelId="{A58D952D-2A63-473E-A274-E35410253D03}" type="presOf" srcId="{E8E25B86-CD71-4DA6-896E-DE8267CF31BA}" destId="{13231DF3-DA39-4734-A20A-BA3C67BD3E0F}" srcOrd="0" destOrd="0" presId="urn:microsoft.com/office/officeart/2005/8/layout/orgChart1"/>
    <dgm:cxn modelId="{1BAA4FD3-F0F9-4043-BE4A-F2C124B41879}" type="presOf" srcId="{3ED3557A-0537-4864-9B72-AFDE04EC24CF}" destId="{128E2A20-170C-46E6-853F-ABDA3B96E6AC}" srcOrd="0" destOrd="0" presId="urn:microsoft.com/office/officeart/2005/8/layout/orgChart1"/>
    <dgm:cxn modelId="{61B4A7ED-CFAC-4A0E-932B-7D0AA20B9675}" type="presOf" srcId="{5AC0A4FB-6110-4449-9473-D44A69ADD3E5}" destId="{3F0FB4AC-C140-4733-BFBB-EC2E0DC1DD90}" srcOrd="1" destOrd="0" presId="urn:microsoft.com/office/officeart/2005/8/layout/orgChart1"/>
    <dgm:cxn modelId="{7411D04D-7988-4E28-8A85-8D8E26D6EEAF}" srcId="{E8E25B86-CD71-4DA6-896E-DE8267CF31BA}" destId="{754DEB3C-622D-47DA-8961-641426C88C0C}" srcOrd="0" destOrd="0" parTransId="{258E0EB3-B1E9-4BEA-9C12-D0F103582B85}" sibTransId="{6AF49837-C7C9-4FF0-B604-86C7064EA666}"/>
    <dgm:cxn modelId="{7D60BA1F-E866-45EA-AF90-C85B07B99929}" type="presOf" srcId="{F74D2BAA-29E7-409A-BB2D-5E094FFED0FB}" destId="{8B801B04-20B5-4B56-A7A5-C63BE8A16B6F}" srcOrd="0" destOrd="0" presId="urn:microsoft.com/office/officeart/2005/8/layout/orgChart1"/>
    <dgm:cxn modelId="{BE1B5CF5-6361-498E-B756-AEFEB3956F71}" srcId="{3EB634C5-9947-43D7-8497-CE22D3756474}" destId="{D432C9A8-FBA3-4FEC-BEB0-93760A68CD87}" srcOrd="0" destOrd="0" parTransId="{466856B5-91B1-455E-8DC6-2B1EF60229CC}" sibTransId="{165CCEAD-2879-44B3-92CD-A8539CAE25DA}"/>
    <dgm:cxn modelId="{96970EED-BDD6-4207-97AD-6625C2DD33DB}" type="presOf" srcId="{D432C9A8-FBA3-4FEC-BEB0-93760A68CD87}" destId="{6204CF85-3976-4529-9C68-1BC6B60B625C}" srcOrd="1" destOrd="0" presId="urn:microsoft.com/office/officeart/2005/8/layout/orgChart1"/>
    <dgm:cxn modelId="{2FF05331-A493-4446-9B87-9851F3F4893C}" type="presOf" srcId="{36F3D95F-D311-4D04-93AD-8A9977D71BA6}" destId="{42B497A4-9CA7-4ED4-A3EA-CAD07D08CD9F}" srcOrd="1" destOrd="0" presId="urn:microsoft.com/office/officeart/2005/8/layout/orgChart1"/>
    <dgm:cxn modelId="{9CF7DC3D-E1DA-4794-B6CF-6A33F68FC87C}" type="presOf" srcId="{6E2D9D2F-D9C2-46DA-A26A-A104C91493CA}" destId="{D95B95DE-4D42-4D41-93A0-AE89B113D1F7}" srcOrd="0" destOrd="0" presId="urn:microsoft.com/office/officeart/2005/8/layout/orgChart1"/>
    <dgm:cxn modelId="{1A11BC1B-8AF6-42D3-9418-65C0822ADF32}" srcId="{3EB634C5-9947-43D7-8497-CE22D3756474}" destId="{EA9BB48D-7FAD-4AC1-BAA6-968E3CB74A71}" srcOrd="4" destOrd="0" parTransId="{4F6C1AE1-48BC-417B-80E8-1B52A5D335C2}" sibTransId="{B7F2FB88-79B8-465E-AC49-A6082AE6A754}"/>
    <dgm:cxn modelId="{427AF200-5F4D-4E7D-9FF9-08601FA5E78D}" type="presOf" srcId="{870ED0AB-C96E-4F2D-92C5-428D2925D14B}" destId="{93DF08E8-7486-4B17-8C0D-474BC252251F}" srcOrd="0" destOrd="0" presId="urn:microsoft.com/office/officeart/2005/8/layout/orgChart1"/>
    <dgm:cxn modelId="{F7085107-AD80-4181-8018-2B3ED7D46489}" type="presOf" srcId="{C550EB5D-F5BB-422F-ADA1-B7F3BCD47551}" destId="{CBAECCE8-3153-43C5-B034-ABC76B2D8C9C}" srcOrd="0" destOrd="0" presId="urn:microsoft.com/office/officeart/2005/8/layout/orgChart1"/>
    <dgm:cxn modelId="{16572A89-4832-4815-90FC-A81F1FAA569B}" srcId="{3EB634C5-9947-43D7-8497-CE22D3756474}" destId="{5AC0A4FB-6110-4449-9473-D44A69ADD3E5}" srcOrd="2" destOrd="0" parTransId="{C550EB5D-F5BB-422F-ADA1-B7F3BCD47551}" sibTransId="{91F7D395-8F8A-43D9-A23C-97D22A10FC61}"/>
    <dgm:cxn modelId="{C49A0E8D-5C81-4A9D-9E66-BC729D4FF5CA}" type="presOf" srcId="{89B3E12A-572C-4028-BEB3-AC6B6B5559E6}" destId="{66B751FA-A724-4808-A1C5-EDAFACC65D79}" srcOrd="0" destOrd="0" presId="urn:microsoft.com/office/officeart/2005/8/layout/orgChart1"/>
    <dgm:cxn modelId="{EE7714D2-7D60-45BA-AC36-BDE91A879A08}" type="presOf" srcId="{3EB634C5-9947-43D7-8497-CE22D3756474}" destId="{BDDE16EA-D88C-4BC8-8E86-9B76ADD5865A}" srcOrd="0" destOrd="0" presId="urn:microsoft.com/office/officeart/2005/8/layout/orgChart1"/>
    <dgm:cxn modelId="{C41535EA-A011-4E49-843D-CD8C16B55C83}" srcId="{754DEB3C-622D-47DA-8961-641426C88C0C}" destId="{C2023AC2-51B4-4034-B7F7-FB28DDBA3BFF}" srcOrd="0" destOrd="0" parTransId="{83D6587B-BBD9-4CDA-B619-DC9FCCE1E1F9}" sibTransId="{5FC804A0-94C5-4C4D-A935-E1BD761F407A}"/>
    <dgm:cxn modelId="{FCC4F020-72BF-43BA-A450-61234186D4EF}" srcId="{A3F55399-67CB-4275-9C4C-6324987E6A80}" destId="{870ED0AB-C96E-4F2D-92C5-428D2925D14B}" srcOrd="1" destOrd="0" parTransId="{38E4575C-CCBD-48B5-A042-7AB0E2B02E19}" sibTransId="{9FFA176F-6618-4BCB-B046-D52B4D66D284}"/>
    <dgm:cxn modelId="{9D9F2A69-E580-4EC6-A876-C8998991B58E}" type="presOf" srcId="{0F7D36EF-FF9B-443C-BE27-B0455104579D}" destId="{A6CED5F3-5C87-4BF3-B642-38203E3023C6}" srcOrd="0" destOrd="0" presId="urn:microsoft.com/office/officeart/2005/8/layout/orgChart1"/>
    <dgm:cxn modelId="{9AA8FA77-0FC3-4B4B-9CCC-2918F9F87B8B}" type="presOf" srcId="{1F6103DD-8E66-4234-BDCF-20D3C063F383}" destId="{FA9F035B-0D4D-4746-BA20-4B7C7AA0C6F2}" srcOrd="1" destOrd="0" presId="urn:microsoft.com/office/officeart/2005/8/layout/orgChart1"/>
    <dgm:cxn modelId="{F4921F68-4B83-44A5-A079-6FF20B8EF5EB}" srcId="{E8E25B86-CD71-4DA6-896E-DE8267CF31BA}" destId="{3EB634C5-9947-43D7-8497-CE22D3756474}" srcOrd="3" destOrd="0" parTransId="{71C7742D-9294-48C0-9F98-C10BE609571D}" sibTransId="{F7BDD8D6-38E4-4990-9F6A-907AE145DF8D}"/>
    <dgm:cxn modelId="{421A4A9E-DAF4-41DA-9AFE-2DA188E93A46}" srcId="{754DEB3C-622D-47DA-8961-641426C88C0C}" destId="{36F3D95F-D311-4D04-93AD-8A9977D71BA6}" srcOrd="1" destOrd="0" parTransId="{3CCF004A-16AB-4D0D-831F-0F28E4439FCD}" sibTransId="{2A37CD45-29A8-4811-8921-E42AE9A31849}"/>
    <dgm:cxn modelId="{76056B98-ACD2-4980-8E56-1B4AF41B0D9F}" type="presOf" srcId="{C3EFCACD-1411-413E-8C2A-F3CDA23F37E0}" destId="{B75BB151-89CB-40E2-BBC5-8C63631109A5}" srcOrd="0" destOrd="0" presId="urn:microsoft.com/office/officeart/2005/8/layout/orgChart1"/>
    <dgm:cxn modelId="{CF606DD0-3F96-4A4A-9AE8-11D98C9D1E2C}" type="presOf" srcId="{C3EFCACD-1411-413E-8C2A-F3CDA23F37E0}" destId="{CC5DA717-4033-4F29-9619-DEA650F33C6A}" srcOrd="1" destOrd="0" presId="urn:microsoft.com/office/officeart/2005/8/layout/orgChart1"/>
    <dgm:cxn modelId="{36E8F21B-EF7C-465F-A8D9-BD5143AA817B}" type="presOf" srcId="{450ED07A-DAD1-4817-9326-AC888AE72041}" destId="{D47D0D8E-DDB4-416F-8FE6-1491655ABAB1}" srcOrd="0" destOrd="0" presId="urn:microsoft.com/office/officeart/2005/8/layout/orgChart1"/>
    <dgm:cxn modelId="{3526CECA-7E42-4BCD-8841-4A9CB08426E4}" type="presOf" srcId="{441DE101-4C9B-43C7-AFD3-E7DC7E6109D8}" destId="{135EC653-0C84-4373-8AF1-25EE8A0611F7}" srcOrd="0" destOrd="0" presId="urn:microsoft.com/office/officeart/2005/8/layout/orgChart1"/>
    <dgm:cxn modelId="{D9F0FC62-4CC0-41EB-8791-6041D3784FF4}" type="presOf" srcId="{3ED3557A-0537-4864-9B72-AFDE04EC24CF}" destId="{CCDC9259-2970-43FC-AF65-53D62533329D}" srcOrd="1" destOrd="0" presId="urn:microsoft.com/office/officeart/2005/8/layout/orgChart1"/>
    <dgm:cxn modelId="{4E47C5F6-4E0B-486A-B296-E734E8284E31}" type="presOf" srcId="{E8E25B86-CD71-4DA6-896E-DE8267CF31BA}" destId="{828FB446-D91E-4334-80C2-A3D451379903}" srcOrd="1" destOrd="0" presId="urn:microsoft.com/office/officeart/2005/8/layout/orgChart1"/>
    <dgm:cxn modelId="{DD58D76A-37EB-4BDA-AEAE-E32FC298D23A}" srcId="{E8E25B86-CD71-4DA6-896E-DE8267CF31BA}" destId="{30BD814F-299E-4E1C-AFAF-40058D385B50}" srcOrd="1" destOrd="0" parTransId="{0F7D36EF-FF9B-443C-BE27-B0455104579D}" sibTransId="{09C204AB-4C99-434A-B6E9-EE583327C5DF}"/>
    <dgm:cxn modelId="{FF6DD3E8-76F4-45B1-A618-842DCD12AE63}" type="presOf" srcId="{6E2D9D2F-D9C2-46DA-A26A-A104C91493CA}" destId="{DCCACC00-D690-4848-BA67-626875D50F99}" srcOrd="1" destOrd="0" presId="urn:microsoft.com/office/officeart/2005/8/layout/orgChart1"/>
    <dgm:cxn modelId="{53E99854-D557-4B0B-BF36-0C1D4E1C8F01}" type="presOf" srcId="{2FF18212-F6F8-4A6E-BFEB-1EA8DF9F44C2}" destId="{0A1B775F-441F-4901-8F91-9192F15687B5}" srcOrd="1" destOrd="0" presId="urn:microsoft.com/office/officeart/2005/8/layout/orgChart1"/>
    <dgm:cxn modelId="{C355E131-7901-4F03-9076-255175A70BAC}" type="presOf" srcId="{F74D2BAA-29E7-409A-BB2D-5E094FFED0FB}" destId="{AC2DE06D-954C-488F-BD54-C21AB2A4E752}" srcOrd="1" destOrd="0" presId="urn:microsoft.com/office/officeart/2005/8/layout/orgChart1"/>
    <dgm:cxn modelId="{021BB087-7A2C-4392-A115-0773EBE16992}" type="presOf" srcId="{754DEB3C-622D-47DA-8961-641426C88C0C}" destId="{21A65B9E-9A0B-454B-9AF5-021E7C5E39FC}" srcOrd="0" destOrd="0" presId="urn:microsoft.com/office/officeart/2005/8/layout/orgChart1"/>
    <dgm:cxn modelId="{078E891F-F4E8-4C02-838E-762AE6FC3254}" type="presOf" srcId="{3CCF004A-16AB-4D0D-831F-0F28E4439FCD}" destId="{B781810B-3929-4AD6-B030-78DE7E03303F}" srcOrd="0" destOrd="0" presId="urn:microsoft.com/office/officeart/2005/8/layout/orgChart1"/>
    <dgm:cxn modelId="{A439B0A5-4550-40F4-B5ED-D7D487539C26}" type="presOf" srcId="{30BD814F-299E-4E1C-AFAF-40058D385B50}" destId="{2DD68822-0594-4558-9760-AEFE4A839ABD}" srcOrd="1" destOrd="0" presId="urn:microsoft.com/office/officeart/2005/8/layout/orgChart1"/>
    <dgm:cxn modelId="{AA6AFF17-960A-4455-B7F3-94072B6D4E8D}" srcId="{3EB634C5-9947-43D7-8497-CE22D3756474}" destId="{1F6103DD-8E66-4234-BDCF-20D3C063F383}" srcOrd="3" destOrd="0" parTransId="{58B24DA6-1716-4A2B-8CE1-CB6AA1B4F8AB}" sibTransId="{898B46DA-85F1-48ED-BBE2-828CE7A7C0BA}"/>
    <dgm:cxn modelId="{CFBBC0BB-DF42-41FD-AE17-9C6E8EBB2D66}" srcId="{FAD2BAAB-2993-4C58-9462-D28AD76D97E8}" destId="{E8E25B86-CD71-4DA6-896E-DE8267CF31BA}" srcOrd="0" destOrd="0" parTransId="{109D05F4-2209-4248-A8A1-3BB38FA07089}" sibTransId="{E8B6BE26-2CAB-4DDD-BA35-3103F6C25076}"/>
    <dgm:cxn modelId="{2BE429E6-1707-4404-B3C1-99617A744212}" type="presOf" srcId="{7283C61C-6171-48B4-9ECE-133A72B7BF62}" destId="{B1CF133A-ED47-4ACA-A4E6-2DB7E4D633A7}" srcOrd="0" destOrd="0" presId="urn:microsoft.com/office/officeart/2005/8/layout/orgChart1"/>
    <dgm:cxn modelId="{165F7C9E-B495-431A-B448-D153E6B4CDB5}" srcId="{BE84367A-15AB-442C-BA7B-92BDAFD59132}" destId="{C3EFCACD-1411-413E-8C2A-F3CDA23F37E0}" srcOrd="0" destOrd="0" parTransId="{759FA35F-7139-43BA-B703-7871B992B91E}" sibTransId="{13EFA8BB-26F6-4C33-9BFF-3E660AE04F67}"/>
    <dgm:cxn modelId="{7B58F12C-71A2-4914-ABA3-3F24DD1CD861}" type="presOf" srcId="{1F6103DD-8E66-4234-BDCF-20D3C063F383}" destId="{AE77DE01-460A-473C-A9E1-B51DC9B5B9ED}" srcOrd="0" destOrd="0" presId="urn:microsoft.com/office/officeart/2005/8/layout/orgChart1"/>
    <dgm:cxn modelId="{90E26E10-FC55-458C-90B0-632E66DF5861}" type="presOf" srcId="{71C7742D-9294-48C0-9F98-C10BE609571D}" destId="{8DDC9D6E-8832-49ED-9B17-E563339B59C1}" srcOrd="0" destOrd="0" presId="urn:microsoft.com/office/officeart/2005/8/layout/orgChart1"/>
    <dgm:cxn modelId="{86750EDA-7F47-46A8-946D-4D9288700CCA}" type="presOf" srcId="{38E4575C-CCBD-48B5-A042-7AB0E2B02E19}" destId="{89378DFF-470C-47EE-8EF9-FED7B85E380B}" srcOrd="0" destOrd="0" presId="urn:microsoft.com/office/officeart/2005/8/layout/orgChart1"/>
    <dgm:cxn modelId="{DFA10087-21D7-4076-886F-A234DFF301D3}" type="presOf" srcId="{86DCB21B-DB04-47F0-B4CA-58A3CAFE2DF6}" destId="{2FA7F00D-3C61-419E-959C-4498326DB2CE}" srcOrd="0" destOrd="0" presId="urn:microsoft.com/office/officeart/2005/8/layout/orgChart1"/>
    <dgm:cxn modelId="{06C841E4-F095-4A2E-91C9-1A8D748D1394}" type="presOf" srcId="{58B24DA6-1716-4A2B-8CE1-CB6AA1B4F8AB}" destId="{65614910-A0E5-41A2-A2AD-5C6FC6F89BDA}" srcOrd="0" destOrd="0" presId="urn:microsoft.com/office/officeart/2005/8/layout/orgChart1"/>
    <dgm:cxn modelId="{0914F4ED-2AAC-463D-A47E-F43790A06BDC}" type="presOf" srcId="{03F51301-CF8C-4E63-B2B8-3A3EA3EEC3B7}" destId="{5F588019-24DB-4E2D-8F50-AEE5DDDAC7B2}" srcOrd="0" destOrd="0" presId="urn:microsoft.com/office/officeart/2005/8/layout/orgChart1"/>
    <dgm:cxn modelId="{2BD93033-C5CB-4136-92A3-52D50B9ADA73}" type="presOf" srcId="{258E0EB3-B1E9-4BEA-9C12-D0F103582B85}" destId="{548D7229-671F-43B1-9576-6180E629BAF7}" srcOrd="0" destOrd="0" presId="urn:microsoft.com/office/officeart/2005/8/layout/orgChart1"/>
    <dgm:cxn modelId="{FDF87CBE-C4C3-4D3A-A078-0930CDCD52F3}" type="presOf" srcId="{A642AF8F-CFF9-4667-B46F-246696CC1D98}" destId="{625DA3AC-237B-46CC-9764-47C226FBE189}" srcOrd="0" destOrd="0" presId="urn:microsoft.com/office/officeart/2005/8/layout/orgChart1"/>
    <dgm:cxn modelId="{C44B2272-2156-43C6-8F54-40BECEA4680C}" srcId="{E8E25B86-CD71-4DA6-896E-DE8267CF31BA}" destId="{A3F55399-67CB-4275-9C4C-6324987E6A80}" srcOrd="2" destOrd="0" parTransId="{7283C61C-6171-48B4-9ECE-133A72B7BF62}" sibTransId="{E972E154-FAC9-4A8A-B710-B061B3885954}"/>
    <dgm:cxn modelId="{F57A3BC8-FA22-4EE5-9E27-65FA64680C80}" srcId="{30BD814F-299E-4E1C-AFAF-40058D385B50}" destId="{2FF18212-F6F8-4A6E-BFEB-1EA8DF9F44C2}" srcOrd="0" destOrd="0" parTransId="{450ED07A-DAD1-4817-9326-AC888AE72041}" sibTransId="{F64F778B-E103-43EA-BFC2-E57ED3165A4E}"/>
    <dgm:cxn modelId="{CC7634EF-E4E5-4B0C-9D94-4BCE23199814}" type="presOf" srcId="{C2023AC2-51B4-4034-B7F7-FB28DDBA3BFF}" destId="{EC633054-969B-47E3-8DCD-4B10C70C2A24}" srcOrd="1" destOrd="0" presId="urn:microsoft.com/office/officeart/2005/8/layout/orgChart1"/>
    <dgm:cxn modelId="{2949E2C0-681A-4F49-8208-E55A9156D359}" type="presOf" srcId="{F93CD7B0-09E7-4827-ACEF-CB23A8B98ECB}" destId="{A703C3B7-DF9E-498B-B303-DFC1C7DD2059}" srcOrd="0" destOrd="0" presId="urn:microsoft.com/office/officeart/2005/8/layout/orgChart1"/>
    <dgm:cxn modelId="{00C3682E-F7F7-498E-9B38-049CDB15DC65}" srcId="{BE84367A-15AB-442C-BA7B-92BDAFD59132}" destId="{89B3E12A-572C-4028-BEB3-AC6B6B5559E6}" srcOrd="1" destOrd="0" parTransId="{9176E5C5-329B-42A6-9C43-A788ED988286}" sibTransId="{5C00FFF0-4A5A-4DF2-B2D3-AAC5405DC1DF}"/>
    <dgm:cxn modelId="{84FA4294-40C7-4412-B454-C012A49D3703}" type="presOf" srcId="{F93CD7B0-09E7-4827-ACEF-CB23A8B98ECB}" destId="{8CF303DD-C43F-4F0A-A29D-3A325C830F17}" srcOrd="1" destOrd="0" presId="urn:microsoft.com/office/officeart/2005/8/layout/orgChart1"/>
    <dgm:cxn modelId="{AEB39EC7-DAE3-4316-97D5-42D9756DBE03}" type="presParOf" srcId="{A6E5DE88-82E9-433D-A89F-D61C8A8528A2}" destId="{7750D32A-F294-441E-B839-1B4E68C1F731}" srcOrd="0" destOrd="0" presId="urn:microsoft.com/office/officeart/2005/8/layout/orgChart1"/>
    <dgm:cxn modelId="{865A5268-0765-40A7-8F34-8F23ED5BCC8B}" type="presParOf" srcId="{7750D32A-F294-441E-B839-1B4E68C1F731}" destId="{3E6D74E8-D390-417C-8659-3C87D2DA0E7B}" srcOrd="0" destOrd="0" presId="urn:microsoft.com/office/officeart/2005/8/layout/orgChart1"/>
    <dgm:cxn modelId="{80EB94E3-E013-4444-BD7E-FF543D8ACE2A}" type="presParOf" srcId="{3E6D74E8-D390-417C-8659-3C87D2DA0E7B}" destId="{13231DF3-DA39-4734-A20A-BA3C67BD3E0F}" srcOrd="0" destOrd="0" presId="urn:microsoft.com/office/officeart/2005/8/layout/orgChart1"/>
    <dgm:cxn modelId="{F9F51E3B-B6EA-4307-BE98-58BD2BB31A9B}" type="presParOf" srcId="{3E6D74E8-D390-417C-8659-3C87D2DA0E7B}" destId="{828FB446-D91E-4334-80C2-A3D451379903}" srcOrd="1" destOrd="0" presId="urn:microsoft.com/office/officeart/2005/8/layout/orgChart1"/>
    <dgm:cxn modelId="{66702CA6-EAF8-4458-BEDE-AC23D6F895C0}" type="presParOf" srcId="{7750D32A-F294-441E-B839-1B4E68C1F731}" destId="{A8EB081A-8667-45A0-8152-96F68B043E9C}" srcOrd="1" destOrd="0" presId="urn:microsoft.com/office/officeart/2005/8/layout/orgChart1"/>
    <dgm:cxn modelId="{49483E96-95E0-4F51-8FEF-95B15ECDE330}" type="presParOf" srcId="{A8EB081A-8667-45A0-8152-96F68B043E9C}" destId="{A6CED5F3-5C87-4BF3-B642-38203E3023C6}" srcOrd="0" destOrd="0" presId="urn:microsoft.com/office/officeart/2005/8/layout/orgChart1"/>
    <dgm:cxn modelId="{AA62D893-15DA-4773-890F-F0DE4273E039}" type="presParOf" srcId="{A8EB081A-8667-45A0-8152-96F68B043E9C}" destId="{99F51C65-3EC8-4772-83D3-D4B12D35ECB5}" srcOrd="1" destOrd="0" presId="urn:microsoft.com/office/officeart/2005/8/layout/orgChart1"/>
    <dgm:cxn modelId="{D2859DE9-6E21-4A77-B430-A30DE47BAF3F}" type="presParOf" srcId="{99F51C65-3EC8-4772-83D3-D4B12D35ECB5}" destId="{5B29E5F3-BDE6-479B-BEA8-5C831D0EAEF6}" srcOrd="0" destOrd="0" presId="urn:microsoft.com/office/officeart/2005/8/layout/orgChart1"/>
    <dgm:cxn modelId="{F26AE7C8-18CF-49FB-A87B-09F839F21C92}" type="presParOf" srcId="{5B29E5F3-BDE6-479B-BEA8-5C831D0EAEF6}" destId="{59E0D742-ECE8-4269-8147-034D1A344202}" srcOrd="0" destOrd="0" presId="urn:microsoft.com/office/officeart/2005/8/layout/orgChart1"/>
    <dgm:cxn modelId="{388C4585-CD87-4892-8FC7-235CAEC5A29C}" type="presParOf" srcId="{5B29E5F3-BDE6-479B-BEA8-5C831D0EAEF6}" destId="{2DD68822-0594-4558-9760-AEFE4A839ABD}" srcOrd="1" destOrd="0" presId="urn:microsoft.com/office/officeart/2005/8/layout/orgChart1"/>
    <dgm:cxn modelId="{8A60AA70-B30C-47FF-95B0-B523DEE01869}" type="presParOf" srcId="{99F51C65-3EC8-4772-83D3-D4B12D35ECB5}" destId="{ACD04F40-42B6-4E10-88E9-88D9EC3D2298}" srcOrd="1" destOrd="0" presId="urn:microsoft.com/office/officeart/2005/8/layout/orgChart1"/>
    <dgm:cxn modelId="{A38E40E4-D0BC-4A43-9836-BD6362A3778D}" type="presParOf" srcId="{ACD04F40-42B6-4E10-88E9-88D9EC3D2298}" destId="{D47D0D8E-DDB4-416F-8FE6-1491655ABAB1}" srcOrd="0" destOrd="0" presId="urn:microsoft.com/office/officeart/2005/8/layout/orgChart1"/>
    <dgm:cxn modelId="{C67F1755-92ED-4ED8-8DEC-DC1CC50D0B72}" type="presParOf" srcId="{ACD04F40-42B6-4E10-88E9-88D9EC3D2298}" destId="{373ECAC3-CEAA-411A-8482-F67A3A7170BC}" srcOrd="1" destOrd="0" presId="urn:microsoft.com/office/officeart/2005/8/layout/orgChart1"/>
    <dgm:cxn modelId="{982165DC-FBEE-4E18-ABA2-8022380BF739}" type="presParOf" srcId="{373ECAC3-CEAA-411A-8482-F67A3A7170BC}" destId="{A05794E1-B0AE-4055-A81B-38944AA5815D}" srcOrd="0" destOrd="0" presId="urn:microsoft.com/office/officeart/2005/8/layout/orgChart1"/>
    <dgm:cxn modelId="{01583124-BEF5-4CDA-86BE-71AB40ABDEA9}" type="presParOf" srcId="{A05794E1-B0AE-4055-A81B-38944AA5815D}" destId="{25F96C20-D320-46D5-9297-95B438D8D70B}" srcOrd="0" destOrd="0" presId="urn:microsoft.com/office/officeart/2005/8/layout/orgChart1"/>
    <dgm:cxn modelId="{A6D11E65-6CE7-4DA5-B935-A72A43EF411E}" type="presParOf" srcId="{A05794E1-B0AE-4055-A81B-38944AA5815D}" destId="{0A1B775F-441F-4901-8F91-9192F15687B5}" srcOrd="1" destOrd="0" presId="urn:microsoft.com/office/officeart/2005/8/layout/orgChart1"/>
    <dgm:cxn modelId="{EED4A05B-4E87-4F90-A632-39690C22570E}" type="presParOf" srcId="{373ECAC3-CEAA-411A-8482-F67A3A7170BC}" destId="{916F08D4-95B1-4DFA-8317-3AB3C45C1C6E}" srcOrd="1" destOrd="0" presId="urn:microsoft.com/office/officeart/2005/8/layout/orgChart1"/>
    <dgm:cxn modelId="{BC137A0C-52E5-483D-9BD4-A38D804F0354}" type="presParOf" srcId="{373ECAC3-CEAA-411A-8482-F67A3A7170BC}" destId="{6A9AC778-BE41-4E3C-8195-EF5BA69E2C2B}" srcOrd="2" destOrd="0" presId="urn:microsoft.com/office/officeart/2005/8/layout/orgChart1"/>
    <dgm:cxn modelId="{AB5A5975-D2A4-4044-812B-4B344A30E180}" type="presParOf" srcId="{ACD04F40-42B6-4E10-88E9-88D9EC3D2298}" destId="{59DE6097-7EDF-4613-B7D7-FE435BB6491C}" srcOrd="2" destOrd="0" presId="urn:microsoft.com/office/officeart/2005/8/layout/orgChart1"/>
    <dgm:cxn modelId="{C68600B8-B5ED-4A5D-AF6D-B0036C295D40}" type="presParOf" srcId="{ACD04F40-42B6-4E10-88E9-88D9EC3D2298}" destId="{B6109103-3CE1-4239-9FAC-1DD87E53D8C3}" srcOrd="3" destOrd="0" presId="urn:microsoft.com/office/officeart/2005/8/layout/orgChart1"/>
    <dgm:cxn modelId="{0BCC8CA3-B7BF-4CEC-90C4-1BC4E142E739}" type="presParOf" srcId="{B6109103-3CE1-4239-9FAC-1DD87E53D8C3}" destId="{4F023D22-286B-43EA-8473-2A198AEFE483}" srcOrd="0" destOrd="0" presId="urn:microsoft.com/office/officeart/2005/8/layout/orgChart1"/>
    <dgm:cxn modelId="{5C84D332-1920-4DDB-9B50-EE8898128613}" type="presParOf" srcId="{4F023D22-286B-43EA-8473-2A198AEFE483}" destId="{128E2A20-170C-46E6-853F-ABDA3B96E6AC}" srcOrd="0" destOrd="0" presId="urn:microsoft.com/office/officeart/2005/8/layout/orgChart1"/>
    <dgm:cxn modelId="{FA37BF59-6656-47DD-97B7-01CDF3BF2523}" type="presParOf" srcId="{4F023D22-286B-43EA-8473-2A198AEFE483}" destId="{CCDC9259-2970-43FC-AF65-53D62533329D}" srcOrd="1" destOrd="0" presId="urn:microsoft.com/office/officeart/2005/8/layout/orgChart1"/>
    <dgm:cxn modelId="{684B672D-D23D-4B2D-B9A6-ED3A4B033CE2}" type="presParOf" srcId="{B6109103-3CE1-4239-9FAC-1DD87E53D8C3}" destId="{B04912A1-C647-4FBA-8C22-F80FE69E5DB4}" srcOrd="1" destOrd="0" presId="urn:microsoft.com/office/officeart/2005/8/layout/orgChart1"/>
    <dgm:cxn modelId="{8270BDE1-A461-4897-8F9A-DD1C0FBC17C8}" type="presParOf" srcId="{B6109103-3CE1-4239-9FAC-1DD87E53D8C3}" destId="{F20C4E4E-B2B1-4D60-878C-577318E23E3F}" srcOrd="2" destOrd="0" presId="urn:microsoft.com/office/officeart/2005/8/layout/orgChart1"/>
    <dgm:cxn modelId="{A8A51492-6AF8-4E22-A8E7-EC6FD0422D43}" type="presParOf" srcId="{99F51C65-3EC8-4772-83D3-D4B12D35ECB5}" destId="{91BC9174-D1EC-4B34-BC5D-577DF70C3574}" srcOrd="2" destOrd="0" presId="urn:microsoft.com/office/officeart/2005/8/layout/orgChart1"/>
    <dgm:cxn modelId="{7FAC962B-C266-4085-BA6A-92B342BCB4C3}" type="presParOf" srcId="{A8EB081A-8667-45A0-8152-96F68B043E9C}" destId="{B1CF133A-ED47-4ACA-A4E6-2DB7E4D633A7}" srcOrd="2" destOrd="0" presId="urn:microsoft.com/office/officeart/2005/8/layout/orgChart1"/>
    <dgm:cxn modelId="{131C306A-D141-4EC3-9A84-0BCBF7E67ACC}" type="presParOf" srcId="{A8EB081A-8667-45A0-8152-96F68B043E9C}" destId="{BE0E2251-9B68-4098-A4D5-383D1024188B}" srcOrd="3" destOrd="0" presId="urn:microsoft.com/office/officeart/2005/8/layout/orgChart1"/>
    <dgm:cxn modelId="{9066286C-F1F1-4239-A9C5-463C66641AFD}" type="presParOf" srcId="{BE0E2251-9B68-4098-A4D5-383D1024188B}" destId="{D19AA348-0FE0-44AF-9EA7-99E7411507F4}" srcOrd="0" destOrd="0" presId="urn:microsoft.com/office/officeart/2005/8/layout/orgChart1"/>
    <dgm:cxn modelId="{2272CCB5-9B89-463F-88B0-AA009375D049}" type="presParOf" srcId="{D19AA348-0FE0-44AF-9EA7-99E7411507F4}" destId="{435ED2E1-ADD9-4BA9-8BD7-A2A1BA48ABD8}" srcOrd="0" destOrd="0" presId="urn:microsoft.com/office/officeart/2005/8/layout/orgChart1"/>
    <dgm:cxn modelId="{3E264D38-850B-4101-88CA-4BA2A2072244}" type="presParOf" srcId="{D19AA348-0FE0-44AF-9EA7-99E7411507F4}" destId="{0BF83DB5-81CE-4296-A066-638F0E8100B3}" srcOrd="1" destOrd="0" presId="urn:microsoft.com/office/officeart/2005/8/layout/orgChart1"/>
    <dgm:cxn modelId="{4550DA50-214C-48B6-A70A-ACD175D67B9D}" type="presParOf" srcId="{BE0E2251-9B68-4098-A4D5-383D1024188B}" destId="{CF7189F7-1605-4A83-9D05-8744F21C55AB}" srcOrd="1" destOrd="0" presId="urn:microsoft.com/office/officeart/2005/8/layout/orgChart1"/>
    <dgm:cxn modelId="{7F8EB638-EAC9-4FA1-8286-29E7781CCD73}" type="presParOf" srcId="{CF7189F7-1605-4A83-9D05-8744F21C55AB}" destId="{625DA3AC-237B-46CC-9764-47C226FBE189}" srcOrd="0" destOrd="0" presId="urn:microsoft.com/office/officeart/2005/8/layout/orgChart1"/>
    <dgm:cxn modelId="{5CE9BCB9-9422-41B0-9B02-0F0C34FE699A}" type="presParOf" srcId="{CF7189F7-1605-4A83-9D05-8744F21C55AB}" destId="{15183C60-0A7D-4287-8132-7D27DD873982}" srcOrd="1" destOrd="0" presId="urn:microsoft.com/office/officeart/2005/8/layout/orgChart1"/>
    <dgm:cxn modelId="{D02D6E45-BAF9-40CE-94FE-ED830D926D19}" type="presParOf" srcId="{15183C60-0A7D-4287-8132-7D27DD873982}" destId="{CAE2D5BB-C719-48E5-B167-5A557C9D537E}" srcOrd="0" destOrd="0" presId="urn:microsoft.com/office/officeart/2005/8/layout/orgChart1"/>
    <dgm:cxn modelId="{6BA96DE3-E8EB-4780-9104-1EDD462B555B}" type="presParOf" srcId="{CAE2D5BB-C719-48E5-B167-5A557C9D537E}" destId="{5F588019-24DB-4E2D-8F50-AEE5DDDAC7B2}" srcOrd="0" destOrd="0" presId="urn:microsoft.com/office/officeart/2005/8/layout/orgChart1"/>
    <dgm:cxn modelId="{7E4C0372-3494-4CEE-8A4C-4ABB4D3BCD38}" type="presParOf" srcId="{CAE2D5BB-C719-48E5-B167-5A557C9D537E}" destId="{9330CD27-C379-49FA-A990-041990FC49FC}" srcOrd="1" destOrd="0" presId="urn:microsoft.com/office/officeart/2005/8/layout/orgChart1"/>
    <dgm:cxn modelId="{BAE4FA31-C589-42C9-A458-A3C7AB070D82}" type="presParOf" srcId="{15183C60-0A7D-4287-8132-7D27DD873982}" destId="{E51449C3-F79C-4A8E-948A-FF1169D68982}" srcOrd="1" destOrd="0" presId="urn:microsoft.com/office/officeart/2005/8/layout/orgChart1"/>
    <dgm:cxn modelId="{4CAA1D3D-34FF-4C55-95AF-6267730FD4AA}" type="presParOf" srcId="{15183C60-0A7D-4287-8132-7D27DD873982}" destId="{AF21C5FF-859E-4280-A690-E43662182A74}" srcOrd="2" destOrd="0" presId="urn:microsoft.com/office/officeart/2005/8/layout/orgChart1"/>
    <dgm:cxn modelId="{129CB342-A824-4228-B4B8-73E600E8C3EB}" type="presParOf" srcId="{CF7189F7-1605-4A83-9D05-8744F21C55AB}" destId="{89378DFF-470C-47EE-8EF9-FED7B85E380B}" srcOrd="2" destOrd="0" presId="urn:microsoft.com/office/officeart/2005/8/layout/orgChart1"/>
    <dgm:cxn modelId="{5695CB27-480E-4F03-970F-797B3F49DD87}" type="presParOf" srcId="{CF7189F7-1605-4A83-9D05-8744F21C55AB}" destId="{B2BDC0D2-92E1-4A5C-8CA8-E45C66876F9F}" srcOrd="3" destOrd="0" presId="urn:microsoft.com/office/officeart/2005/8/layout/orgChart1"/>
    <dgm:cxn modelId="{F2D1EEB0-40C8-4587-9143-7D439D0D7ACF}" type="presParOf" srcId="{B2BDC0D2-92E1-4A5C-8CA8-E45C66876F9F}" destId="{AFB7216A-859C-4C69-A7C5-92A8349DF758}" srcOrd="0" destOrd="0" presId="urn:microsoft.com/office/officeart/2005/8/layout/orgChart1"/>
    <dgm:cxn modelId="{2770C75C-FFFD-45B0-8D49-22DC0178DCC4}" type="presParOf" srcId="{AFB7216A-859C-4C69-A7C5-92A8349DF758}" destId="{93DF08E8-7486-4B17-8C0D-474BC252251F}" srcOrd="0" destOrd="0" presId="urn:microsoft.com/office/officeart/2005/8/layout/orgChart1"/>
    <dgm:cxn modelId="{FAB44606-B8D5-4633-BA0A-57D0310712E4}" type="presParOf" srcId="{AFB7216A-859C-4C69-A7C5-92A8349DF758}" destId="{E376267A-1BCF-44BB-8F19-1A58EC692D7E}" srcOrd="1" destOrd="0" presId="urn:microsoft.com/office/officeart/2005/8/layout/orgChart1"/>
    <dgm:cxn modelId="{11905BFC-1B90-4046-9E14-CB38D5453B9D}" type="presParOf" srcId="{B2BDC0D2-92E1-4A5C-8CA8-E45C66876F9F}" destId="{1A6D969E-A581-4C8A-8158-EDBE499D8C92}" srcOrd="1" destOrd="0" presId="urn:microsoft.com/office/officeart/2005/8/layout/orgChart1"/>
    <dgm:cxn modelId="{F77B8D43-2582-4E2C-9F2F-076A2F754A4C}" type="presParOf" srcId="{B2BDC0D2-92E1-4A5C-8CA8-E45C66876F9F}" destId="{6D92111A-7603-45E0-AC43-752B398A6707}" srcOrd="2" destOrd="0" presId="urn:microsoft.com/office/officeart/2005/8/layout/orgChart1"/>
    <dgm:cxn modelId="{0FA440F6-FCA5-4850-A0CD-352F92D96A90}" type="presParOf" srcId="{CF7189F7-1605-4A83-9D05-8744F21C55AB}" destId="{5F9FE4D5-36C7-4BFF-9FFC-302F07657A97}" srcOrd="4" destOrd="0" presId="urn:microsoft.com/office/officeart/2005/8/layout/orgChart1"/>
    <dgm:cxn modelId="{2BB7AB57-FE51-4180-9AA7-AF23751D7F52}" type="presParOf" srcId="{CF7189F7-1605-4A83-9D05-8744F21C55AB}" destId="{08A05DB9-3F21-4A80-82BA-4E94DBA0782D}" srcOrd="5" destOrd="0" presId="urn:microsoft.com/office/officeart/2005/8/layout/orgChart1"/>
    <dgm:cxn modelId="{E738B5B1-2945-4072-B1DC-34E78B925F69}" type="presParOf" srcId="{08A05DB9-3F21-4A80-82BA-4E94DBA0782D}" destId="{503CEB7D-2BD7-4915-A6D6-26E106D5E605}" srcOrd="0" destOrd="0" presId="urn:microsoft.com/office/officeart/2005/8/layout/orgChart1"/>
    <dgm:cxn modelId="{B3C822B9-F516-48B2-8A0A-026315D081BA}" type="presParOf" srcId="{503CEB7D-2BD7-4915-A6D6-26E106D5E605}" destId="{A703C3B7-DF9E-498B-B303-DFC1C7DD2059}" srcOrd="0" destOrd="0" presId="urn:microsoft.com/office/officeart/2005/8/layout/orgChart1"/>
    <dgm:cxn modelId="{BF1B38FC-6B4B-429A-8E3E-042713C7A57A}" type="presParOf" srcId="{503CEB7D-2BD7-4915-A6D6-26E106D5E605}" destId="{8CF303DD-C43F-4F0A-A29D-3A325C830F17}" srcOrd="1" destOrd="0" presId="urn:microsoft.com/office/officeart/2005/8/layout/orgChart1"/>
    <dgm:cxn modelId="{8CEE84FE-55B2-4039-9E90-4AAAF5E43CC6}" type="presParOf" srcId="{08A05DB9-3F21-4A80-82BA-4E94DBA0782D}" destId="{492F969A-7B12-411C-863A-4FAE89A6F412}" srcOrd="1" destOrd="0" presId="urn:microsoft.com/office/officeart/2005/8/layout/orgChart1"/>
    <dgm:cxn modelId="{4981973E-773A-4371-AB57-FF4BEF847257}" type="presParOf" srcId="{08A05DB9-3F21-4A80-82BA-4E94DBA0782D}" destId="{69C11AF5-FDB2-4355-A272-1EA8159E164A}" srcOrd="2" destOrd="0" presId="urn:microsoft.com/office/officeart/2005/8/layout/orgChart1"/>
    <dgm:cxn modelId="{47AD6536-B09D-4A1F-BB1E-BF321A51FE4B}" type="presParOf" srcId="{BE0E2251-9B68-4098-A4D5-383D1024188B}" destId="{70625B41-9C8A-4DA4-A653-6EE910FE0627}" srcOrd="2" destOrd="0" presId="urn:microsoft.com/office/officeart/2005/8/layout/orgChart1"/>
    <dgm:cxn modelId="{F024F46E-B91B-4574-8C50-8CA6CC3D6AC1}" type="presParOf" srcId="{A8EB081A-8667-45A0-8152-96F68B043E9C}" destId="{8DDC9D6E-8832-49ED-9B17-E563339B59C1}" srcOrd="4" destOrd="0" presId="urn:microsoft.com/office/officeart/2005/8/layout/orgChart1"/>
    <dgm:cxn modelId="{C8D1F0E9-FB6B-4362-8834-CADF61DD1608}" type="presParOf" srcId="{A8EB081A-8667-45A0-8152-96F68B043E9C}" destId="{012277BA-D1B4-4A61-9C41-3D9143C82E7B}" srcOrd="5" destOrd="0" presId="urn:microsoft.com/office/officeart/2005/8/layout/orgChart1"/>
    <dgm:cxn modelId="{50E0359F-15EA-4E99-A5F0-631EC42500CE}" type="presParOf" srcId="{012277BA-D1B4-4A61-9C41-3D9143C82E7B}" destId="{B63C018A-C440-4C6A-B32B-1AF66DB8F9A5}" srcOrd="0" destOrd="0" presId="urn:microsoft.com/office/officeart/2005/8/layout/orgChart1"/>
    <dgm:cxn modelId="{F4586228-4BF4-4BD0-B724-34C44CAFC20D}" type="presParOf" srcId="{B63C018A-C440-4C6A-B32B-1AF66DB8F9A5}" destId="{BDDE16EA-D88C-4BC8-8E86-9B76ADD5865A}" srcOrd="0" destOrd="0" presId="urn:microsoft.com/office/officeart/2005/8/layout/orgChart1"/>
    <dgm:cxn modelId="{9B26CBB7-CC60-40EF-8573-CA813550440F}" type="presParOf" srcId="{B63C018A-C440-4C6A-B32B-1AF66DB8F9A5}" destId="{298D5170-59FF-460C-A68E-0F90123CE59D}" srcOrd="1" destOrd="0" presId="urn:microsoft.com/office/officeart/2005/8/layout/orgChart1"/>
    <dgm:cxn modelId="{5605814F-12C8-4F30-A7CB-6891AEAE43DC}" type="presParOf" srcId="{012277BA-D1B4-4A61-9C41-3D9143C82E7B}" destId="{CD23DABA-60D6-4E65-8429-8C91993DC590}" srcOrd="1" destOrd="0" presId="urn:microsoft.com/office/officeart/2005/8/layout/orgChart1"/>
    <dgm:cxn modelId="{C8796A51-0206-4A04-8205-8A01FB5F4D6F}" type="presParOf" srcId="{CD23DABA-60D6-4E65-8429-8C91993DC590}" destId="{A766CEE2-0B51-4198-9F05-3F89FBDD86AD}" srcOrd="0" destOrd="0" presId="urn:microsoft.com/office/officeart/2005/8/layout/orgChart1"/>
    <dgm:cxn modelId="{B5D7A426-9662-408E-90D2-D6A8F3BA7617}" type="presParOf" srcId="{CD23DABA-60D6-4E65-8429-8C91993DC590}" destId="{729FF38B-3E14-4E3C-8B17-21B3C00BB1EF}" srcOrd="1" destOrd="0" presId="urn:microsoft.com/office/officeart/2005/8/layout/orgChart1"/>
    <dgm:cxn modelId="{131E343A-3884-49F7-B9C1-3F84111068EE}" type="presParOf" srcId="{729FF38B-3E14-4E3C-8B17-21B3C00BB1EF}" destId="{DE66640B-D600-4F45-9D14-8808F212E25F}" srcOrd="0" destOrd="0" presId="urn:microsoft.com/office/officeart/2005/8/layout/orgChart1"/>
    <dgm:cxn modelId="{473615F1-B844-4D67-B7ED-082ED8CD3207}" type="presParOf" srcId="{DE66640B-D600-4F45-9D14-8808F212E25F}" destId="{44EECB2B-1487-4607-912C-7146F73625EC}" srcOrd="0" destOrd="0" presId="urn:microsoft.com/office/officeart/2005/8/layout/orgChart1"/>
    <dgm:cxn modelId="{8FBF1C4A-0DCB-4925-A91B-67C4E1AEA5C1}" type="presParOf" srcId="{DE66640B-D600-4F45-9D14-8808F212E25F}" destId="{6204CF85-3976-4529-9C68-1BC6B60B625C}" srcOrd="1" destOrd="0" presId="urn:microsoft.com/office/officeart/2005/8/layout/orgChart1"/>
    <dgm:cxn modelId="{86137CC2-72CF-4F20-B7E0-D30BA0886141}" type="presParOf" srcId="{729FF38B-3E14-4E3C-8B17-21B3C00BB1EF}" destId="{FD37440C-4976-488B-A4AD-D8C1FE8E54B2}" srcOrd="1" destOrd="0" presId="urn:microsoft.com/office/officeart/2005/8/layout/orgChart1"/>
    <dgm:cxn modelId="{72347668-5071-404E-B5A2-B41ED5F1F125}" type="presParOf" srcId="{729FF38B-3E14-4E3C-8B17-21B3C00BB1EF}" destId="{2F29A653-1540-4C20-975F-64CF91EEA5F3}" srcOrd="2" destOrd="0" presId="urn:microsoft.com/office/officeart/2005/8/layout/orgChart1"/>
    <dgm:cxn modelId="{444BA3D1-4633-446C-BF90-61BD04F6BA25}" type="presParOf" srcId="{CD23DABA-60D6-4E65-8429-8C91993DC590}" destId="{739F397D-37F6-40A4-8B8C-73572F24F228}" srcOrd="2" destOrd="0" presId="urn:microsoft.com/office/officeart/2005/8/layout/orgChart1"/>
    <dgm:cxn modelId="{BF8CB185-54BD-4007-A3EF-2C2605807A09}" type="presParOf" srcId="{CD23DABA-60D6-4E65-8429-8C91993DC590}" destId="{83A1AD0E-35CF-4291-BB51-C736D534F157}" srcOrd="3" destOrd="0" presId="urn:microsoft.com/office/officeart/2005/8/layout/orgChart1"/>
    <dgm:cxn modelId="{358C1AB6-66EE-4C1A-B83F-B340F52B27BF}" type="presParOf" srcId="{83A1AD0E-35CF-4291-BB51-C736D534F157}" destId="{1926FD2B-8FE1-465E-9342-709309B77B32}" srcOrd="0" destOrd="0" presId="urn:microsoft.com/office/officeart/2005/8/layout/orgChart1"/>
    <dgm:cxn modelId="{E86EE583-4C10-4E3E-A9AD-7BE0894D48C1}" type="presParOf" srcId="{1926FD2B-8FE1-465E-9342-709309B77B32}" destId="{D95B95DE-4D42-4D41-93A0-AE89B113D1F7}" srcOrd="0" destOrd="0" presId="urn:microsoft.com/office/officeart/2005/8/layout/orgChart1"/>
    <dgm:cxn modelId="{43821EE2-465A-4322-9DC6-BAD07153E704}" type="presParOf" srcId="{1926FD2B-8FE1-465E-9342-709309B77B32}" destId="{DCCACC00-D690-4848-BA67-626875D50F99}" srcOrd="1" destOrd="0" presId="urn:microsoft.com/office/officeart/2005/8/layout/orgChart1"/>
    <dgm:cxn modelId="{CA9D17B9-6BCE-4ACC-AFF0-494FDA87677E}" type="presParOf" srcId="{83A1AD0E-35CF-4291-BB51-C736D534F157}" destId="{4DB342A2-DCEB-4571-8444-450A014BDE7B}" srcOrd="1" destOrd="0" presId="urn:microsoft.com/office/officeart/2005/8/layout/orgChart1"/>
    <dgm:cxn modelId="{5694A994-CED7-4F97-85EE-BE61F9D8BBAD}" type="presParOf" srcId="{83A1AD0E-35CF-4291-BB51-C736D534F157}" destId="{4858C470-B0E6-4F76-B88C-D24E039ADFC9}" srcOrd="2" destOrd="0" presId="urn:microsoft.com/office/officeart/2005/8/layout/orgChart1"/>
    <dgm:cxn modelId="{064C45C6-4805-4138-9316-EBA6A3B5AFB5}" type="presParOf" srcId="{CD23DABA-60D6-4E65-8429-8C91993DC590}" destId="{CBAECCE8-3153-43C5-B034-ABC76B2D8C9C}" srcOrd="4" destOrd="0" presId="urn:microsoft.com/office/officeart/2005/8/layout/orgChart1"/>
    <dgm:cxn modelId="{1B3801D6-72E9-446B-8E77-E857F008D9F7}" type="presParOf" srcId="{CD23DABA-60D6-4E65-8429-8C91993DC590}" destId="{B837D40A-70BA-4CB8-9D43-2CAA41822923}" srcOrd="5" destOrd="0" presId="urn:microsoft.com/office/officeart/2005/8/layout/orgChart1"/>
    <dgm:cxn modelId="{3D1AF1AE-5AAE-4BC6-A7E3-E679C9C7D9A4}" type="presParOf" srcId="{B837D40A-70BA-4CB8-9D43-2CAA41822923}" destId="{7F267A2C-4D72-439F-8376-2F1C4A843B9E}" srcOrd="0" destOrd="0" presId="urn:microsoft.com/office/officeart/2005/8/layout/orgChart1"/>
    <dgm:cxn modelId="{D2AFC737-4B88-483B-995F-5A09C337F689}" type="presParOf" srcId="{7F267A2C-4D72-439F-8376-2F1C4A843B9E}" destId="{09A2BE84-9177-40A7-957C-38D23429092A}" srcOrd="0" destOrd="0" presId="urn:microsoft.com/office/officeart/2005/8/layout/orgChart1"/>
    <dgm:cxn modelId="{B86DB985-11BD-4D70-932F-D257C4E630A8}" type="presParOf" srcId="{7F267A2C-4D72-439F-8376-2F1C4A843B9E}" destId="{3F0FB4AC-C140-4733-BFBB-EC2E0DC1DD90}" srcOrd="1" destOrd="0" presId="urn:microsoft.com/office/officeart/2005/8/layout/orgChart1"/>
    <dgm:cxn modelId="{E1F8BA76-36D7-4DE0-AB60-C345C2681D60}" type="presParOf" srcId="{B837D40A-70BA-4CB8-9D43-2CAA41822923}" destId="{CDCC1405-1D84-4C77-B943-A3AE5316E001}" srcOrd="1" destOrd="0" presId="urn:microsoft.com/office/officeart/2005/8/layout/orgChart1"/>
    <dgm:cxn modelId="{2650214B-277E-4744-BF9D-93B25C47C3F7}" type="presParOf" srcId="{B837D40A-70BA-4CB8-9D43-2CAA41822923}" destId="{5AF1D0A9-4941-4C10-A399-D4E8BC02F965}" srcOrd="2" destOrd="0" presId="urn:microsoft.com/office/officeart/2005/8/layout/orgChart1"/>
    <dgm:cxn modelId="{D747F890-517B-408A-9AC0-8BC769108DC8}" type="presParOf" srcId="{CD23DABA-60D6-4E65-8429-8C91993DC590}" destId="{65614910-A0E5-41A2-A2AD-5C6FC6F89BDA}" srcOrd="6" destOrd="0" presId="urn:microsoft.com/office/officeart/2005/8/layout/orgChart1"/>
    <dgm:cxn modelId="{4C1C9AAB-5F67-45CB-A246-6AF4F3DDAA40}" type="presParOf" srcId="{CD23DABA-60D6-4E65-8429-8C91993DC590}" destId="{8BA9ECD7-B468-4D13-AEC4-1CECB1AB8E51}" srcOrd="7" destOrd="0" presId="urn:microsoft.com/office/officeart/2005/8/layout/orgChart1"/>
    <dgm:cxn modelId="{A79006A8-B7FF-4C3F-9419-03D2BFFF6754}" type="presParOf" srcId="{8BA9ECD7-B468-4D13-AEC4-1CECB1AB8E51}" destId="{2D8909F7-0A35-4C61-967C-11995A1FC30D}" srcOrd="0" destOrd="0" presId="urn:microsoft.com/office/officeart/2005/8/layout/orgChart1"/>
    <dgm:cxn modelId="{C22858F2-0AD5-40FE-A7B7-E59A9E5930B0}" type="presParOf" srcId="{2D8909F7-0A35-4C61-967C-11995A1FC30D}" destId="{AE77DE01-460A-473C-A9E1-B51DC9B5B9ED}" srcOrd="0" destOrd="0" presId="urn:microsoft.com/office/officeart/2005/8/layout/orgChart1"/>
    <dgm:cxn modelId="{8428F8A0-4C8E-4217-8A3D-952ADDA88E7E}" type="presParOf" srcId="{2D8909F7-0A35-4C61-967C-11995A1FC30D}" destId="{FA9F035B-0D4D-4746-BA20-4B7C7AA0C6F2}" srcOrd="1" destOrd="0" presId="urn:microsoft.com/office/officeart/2005/8/layout/orgChart1"/>
    <dgm:cxn modelId="{C57B4F07-7F0C-49B6-9BE3-20F3E28EFCD1}" type="presParOf" srcId="{8BA9ECD7-B468-4D13-AEC4-1CECB1AB8E51}" destId="{1FE31949-6AC5-43DB-900D-0EFAFAA04F08}" srcOrd="1" destOrd="0" presId="urn:microsoft.com/office/officeart/2005/8/layout/orgChart1"/>
    <dgm:cxn modelId="{5BA7D9DF-F213-4800-BAFE-3561FB19C11A}" type="presParOf" srcId="{8BA9ECD7-B468-4D13-AEC4-1CECB1AB8E51}" destId="{04CEC9F6-095A-478F-A81B-A4DFC96A798C}" srcOrd="2" destOrd="0" presId="urn:microsoft.com/office/officeart/2005/8/layout/orgChart1"/>
    <dgm:cxn modelId="{DC5A6A93-E09C-4816-A1BE-27D4104084D1}" type="presParOf" srcId="{CD23DABA-60D6-4E65-8429-8C91993DC590}" destId="{A53ED4F1-936E-4B9F-AA1F-06C79C47DE39}" srcOrd="8" destOrd="0" presId="urn:microsoft.com/office/officeart/2005/8/layout/orgChart1"/>
    <dgm:cxn modelId="{9DD81FB5-C122-49DB-B6B4-5C965C5E8C5B}" type="presParOf" srcId="{CD23DABA-60D6-4E65-8429-8C91993DC590}" destId="{29E46F42-68AC-456E-9DEA-B5082B219AFC}" srcOrd="9" destOrd="0" presId="urn:microsoft.com/office/officeart/2005/8/layout/orgChart1"/>
    <dgm:cxn modelId="{B87889F6-C12E-416A-8F28-6B80ED9DDA22}" type="presParOf" srcId="{29E46F42-68AC-456E-9DEA-B5082B219AFC}" destId="{109A5FA7-6A9E-4BA1-864C-537586B979A2}" srcOrd="0" destOrd="0" presId="urn:microsoft.com/office/officeart/2005/8/layout/orgChart1"/>
    <dgm:cxn modelId="{585033A1-15EE-4619-AF80-E0B848CA3E76}" type="presParOf" srcId="{109A5FA7-6A9E-4BA1-864C-537586B979A2}" destId="{E3F2E6A4-B159-498F-810A-15737812DA0E}" srcOrd="0" destOrd="0" presId="urn:microsoft.com/office/officeart/2005/8/layout/orgChart1"/>
    <dgm:cxn modelId="{C993C4DD-8155-4E2A-BD90-9443F59FFDEC}" type="presParOf" srcId="{109A5FA7-6A9E-4BA1-864C-537586B979A2}" destId="{90AC6693-8D28-4379-8E0A-89C6D225B4E0}" srcOrd="1" destOrd="0" presId="urn:microsoft.com/office/officeart/2005/8/layout/orgChart1"/>
    <dgm:cxn modelId="{11C5CF8D-CBC8-420D-81ED-D7F8BF5CF65D}" type="presParOf" srcId="{29E46F42-68AC-456E-9DEA-B5082B219AFC}" destId="{5A6E41B0-15CF-4BBB-9645-B84A69A3CACB}" srcOrd="1" destOrd="0" presId="urn:microsoft.com/office/officeart/2005/8/layout/orgChart1"/>
    <dgm:cxn modelId="{0AD5A908-1C91-478B-8B43-0BB05496B462}" type="presParOf" srcId="{29E46F42-68AC-456E-9DEA-B5082B219AFC}" destId="{6AB68EB8-3ADE-4744-9F80-A6BA647D1EBE}" srcOrd="2" destOrd="0" presId="urn:microsoft.com/office/officeart/2005/8/layout/orgChart1"/>
    <dgm:cxn modelId="{15E6289C-2473-46F5-903A-E8667D37BCE0}" type="presParOf" srcId="{CD23DABA-60D6-4E65-8429-8C91993DC590}" destId="{2FA7F00D-3C61-419E-959C-4498326DB2CE}" srcOrd="10" destOrd="0" presId="urn:microsoft.com/office/officeart/2005/8/layout/orgChart1"/>
    <dgm:cxn modelId="{B05E543F-EBF2-4378-B656-C44AC26F9A77}" type="presParOf" srcId="{CD23DABA-60D6-4E65-8429-8C91993DC590}" destId="{7136A24C-F66D-4F2F-A72A-3CC321DBC47E}" srcOrd="11" destOrd="0" presId="urn:microsoft.com/office/officeart/2005/8/layout/orgChart1"/>
    <dgm:cxn modelId="{01740011-495A-46DC-B1A6-D461C1F5F54A}" type="presParOf" srcId="{7136A24C-F66D-4F2F-A72A-3CC321DBC47E}" destId="{1E3BADAA-3561-47C3-9F30-B4B847A434E4}" srcOrd="0" destOrd="0" presId="urn:microsoft.com/office/officeart/2005/8/layout/orgChart1"/>
    <dgm:cxn modelId="{6D4CC441-4E61-40B1-A146-629EB0563875}" type="presParOf" srcId="{1E3BADAA-3561-47C3-9F30-B4B847A434E4}" destId="{8B801B04-20B5-4B56-A7A5-C63BE8A16B6F}" srcOrd="0" destOrd="0" presId="urn:microsoft.com/office/officeart/2005/8/layout/orgChart1"/>
    <dgm:cxn modelId="{05AEEDB7-10EC-4C0C-A173-C7AF2306DC8B}" type="presParOf" srcId="{1E3BADAA-3561-47C3-9F30-B4B847A434E4}" destId="{AC2DE06D-954C-488F-BD54-C21AB2A4E752}" srcOrd="1" destOrd="0" presId="urn:microsoft.com/office/officeart/2005/8/layout/orgChart1"/>
    <dgm:cxn modelId="{0A15438B-B461-4DC6-83AA-11D864C4BB35}" type="presParOf" srcId="{7136A24C-F66D-4F2F-A72A-3CC321DBC47E}" destId="{D7EA670A-C375-4E71-8AF4-29545EE37812}" srcOrd="1" destOrd="0" presId="urn:microsoft.com/office/officeart/2005/8/layout/orgChart1"/>
    <dgm:cxn modelId="{464A27FC-FAFC-4E83-A89D-A8DB24FA7CFA}" type="presParOf" srcId="{7136A24C-F66D-4F2F-A72A-3CC321DBC47E}" destId="{D29882F1-A7E2-4568-8069-2F53E406A9BD}" srcOrd="2" destOrd="0" presId="urn:microsoft.com/office/officeart/2005/8/layout/orgChart1"/>
    <dgm:cxn modelId="{F6FE9EE1-EAD3-4777-ADB7-623BADB6EF2A}" type="presParOf" srcId="{012277BA-D1B4-4A61-9C41-3D9143C82E7B}" destId="{BA9872B5-FCAE-4A57-880C-D68753FC1617}" srcOrd="2" destOrd="0" presId="urn:microsoft.com/office/officeart/2005/8/layout/orgChart1"/>
    <dgm:cxn modelId="{D68AD0D0-E3EA-41C5-BE02-CF78AF66C839}" type="presParOf" srcId="{A8EB081A-8667-45A0-8152-96F68B043E9C}" destId="{135EC653-0C84-4373-8AF1-25EE8A0611F7}" srcOrd="6" destOrd="0" presId="urn:microsoft.com/office/officeart/2005/8/layout/orgChart1"/>
    <dgm:cxn modelId="{D421848C-59D8-42DC-BA9C-F573B4DE609F}" type="presParOf" srcId="{A8EB081A-8667-45A0-8152-96F68B043E9C}" destId="{4A2D32D3-B034-4AB0-9DE2-7236B64C40A2}" srcOrd="7" destOrd="0" presId="urn:microsoft.com/office/officeart/2005/8/layout/orgChart1"/>
    <dgm:cxn modelId="{00BA46CA-2C9A-47B6-A445-72F86467245E}" type="presParOf" srcId="{4A2D32D3-B034-4AB0-9DE2-7236B64C40A2}" destId="{52188239-4DF6-443D-B21A-3738E51E42A0}" srcOrd="0" destOrd="0" presId="urn:microsoft.com/office/officeart/2005/8/layout/orgChart1"/>
    <dgm:cxn modelId="{5ED7429D-DDF0-485F-A4EF-76AABCB546E4}" type="presParOf" srcId="{52188239-4DF6-443D-B21A-3738E51E42A0}" destId="{C442259A-AA07-4211-8E03-3228367DA5A6}" srcOrd="0" destOrd="0" presId="urn:microsoft.com/office/officeart/2005/8/layout/orgChart1"/>
    <dgm:cxn modelId="{6DB8FC7F-FAEE-4D0A-8DCB-A71A5E161BD0}" type="presParOf" srcId="{52188239-4DF6-443D-B21A-3738E51E42A0}" destId="{D61CD20C-E519-4194-A673-8059F279F7F6}" srcOrd="1" destOrd="0" presId="urn:microsoft.com/office/officeart/2005/8/layout/orgChart1"/>
    <dgm:cxn modelId="{CBDA2F01-B111-4B9F-BCA4-5D7B27CE4160}" type="presParOf" srcId="{4A2D32D3-B034-4AB0-9DE2-7236B64C40A2}" destId="{CEF1645E-CA60-46F2-BF72-8E35DE606D15}" srcOrd="1" destOrd="0" presId="urn:microsoft.com/office/officeart/2005/8/layout/orgChart1"/>
    <dgm:cxn modelId="{62CC9379-A76B-499B-B5F8-F7EEDADBD95F}" type="presParOf" srcId="{CEF1645E-CA60-46F2-BF72-8E35DE606D15}" destId="{7BC601E7-BAD2-4B1A-855B-50FB701EEE36}" srcOrd="0" destOrd="0" presId="urn:microsoft.com/office/officeart/2005/8/layout/orgChart1"/>
    <dgm:cxn modelId="{0B53FCD5-CE79-4A7A-A2E7-298027628EF7}" type="presParOf" srcId="{CEF1645E-CA60-46F2-BF72-8E35DE606D15}" destId="{D971ECFA-4F31-4C3B-92B3-27EB61122BCD}" srcOrd="1" destOrd="0" presId="urn:microsoft.com/office/officeart/2005/8/layout/orgChart1"/>
    <dgm:cxn modelId="{F9956652-ADAA-43E9-9607-BBD2BF673FBF}" type="presParOf" srcId="{D971ECFA-4F31-4C3B-92B3-27EB61122BCD}" destId="{C6E415F5-ECBF-45E9-9FAE-AF0CFFA7617A}" srcOrd="0" destOrd="0" presId="urn:microsoft.com/office/officeart/2005/8/layout/orgChart1"/>
    <dgm:cxn modelId="{337474E7-69F3-4561-8407-B1BFE1A58699}" type="presParOf" srcId="{C6E415F5-ECBF-45E9-9FAE-AF0CFFA7617A}" destId="{B75BB151-89CB-40E2-BBC5-8C63631109A5}" srcOrd="0" destOrd="0" presId="urn:microsoft.com/office/officeart/2005/8/layout/orgChart1"/>
    <dgm:cxn modelId="{39E32A4F-1424-46B0-B49D-B03182396157}" type="presParOf" srcId="{C6E415F5-ECBF-45E9-9FAE-AF0CFFA7617A}" destId="{CC5DA717-4033-4F29-9619-DEA650F33C6A}" srcOrd="1" destOrd="0" presId="urn:microsoft.com/office/officeart/2005/8/layout/orgChart1"/>
    <dgm:cxn modelId="{DB3A5419-6D8D-422E-B81D-7BFCCC0BAA89}" type="presParOf" srcId="{D971ECFA-4F31-4C3B-92B3-27EB61122BCD}" destId="{CC78602B-083D-4E4C-AA7A-6713811D0858}" srcOrd="1" destOrd="0" presId="urn:microsoft.com/office/officeart/2005/8/layout/orgChart1"/>
    <dgm:cxn modelId="{ECD726E1-5D37-4994-AB02-C1C53D2B62C6}" type="presParOf" srcId="{D971ECFA-4F31-4C3B-92B3-27EB61122BCD}" destId="{E1669E67-8970-4200-A671-C4BD86073BF4}" srcOrd="2" destOrd="0" presId="urn:microsoft.com/office/officeart/2005/8/layout/orgChart1"/>
    <dgm:cxn modelId="{D4CEF4B8-A281-4463-BA36-725E563ACEB3}" type="presParOf" srcId="{CEF1645E-CA60-46F2-BF72-8E35DE606D15}" destId="{F8E908B8-B737-4CB6-BC2E-6CCC19A26CEB}" srcOrd="2" destOrd="0" presId="urn:microsoft.com/office/officeart/2005/8/layout/orgChart1"/>
    <dgm:cxn modelId="{9AC036DB-25BE-457B-A00F-810758742AF5}" type="presParOf" srcId="{CEF1645E-CA60-46F2-BF72-8E35DE606D15}" destId="{42098D80-78ED-49BE-99D7-CBFC32673D4E}" srcOrd="3" destOrd="0" presId="urn:microsoft.com/office/officeart/2005/8/layout/orgChart1"/>
    <dgm:cxn modelId="{BDCAF2FD-7695-4CDB-BEB9-1D93B8B912F7}" type="presParOf" srcId="{42098D80-78ED-49BE-99D7-CBFC32673D4E}" destId="{01BBDA7A-E92E-411A-B07C-846EB36DEA0A}" srcOrd="0" destOrd="0" presId="urn:microsoft.com/office/officeart/2005/8/layout/orgChart1"/>
    <dgm:cxn modelId="{DC08E55F-7BE4-49FB-8760-EB1C5E911730}" type="presParOf" srcId="{01BBDA7A-E92E-411A-B07C-846EB36DEA0A}" destId="{66B751FA-A724-4808-A1C5-EDAFACC65D79}" srcOrd="0" destOrd="0" presId="urn:microsoft.com/office/officeart/2005/8/layout/orgChart1"/>
    <dgm:cxn modelId="{1A63F984-81EB-47B6-8071-5628D1871ABF}" type="presParOf" srcId="{01BBDA7A-E92E-411A-B07C-846EB36DEA0A}" destId="{28D3CDAD-83A0-4402-9805-F282EE003A94}" srcOrd="1" destOrd="0" presId="urn:microsoft.com/office/officeart/2005/8/layout/orgChart1"/>
    <dgm:cxn modelId="{ACD48432-5C6E-40BB-9841-7CABFC80EA9A}" type="presParOf" srcId="{42098D80-78ED-49BE-99D7-CBFC32673D4E}" destId="{AA112C5B-72C1-4DFF-8F2F-901DB819D017}" srcOrd="1" destOrd="0" presId="urn:microsoft.com/office/officeart/2005/8/layout/orgChart1"/>
    <dgm:cxn modelId="{4C2B5033-AB8C-4405-AD1D-E32FC85B3E82}" type="presParOf" srcId="{42098D80-78ED-49BE-99D7-CBFC32673D4E}" destId="{21F8BEE9-760B-4084-976E-3CFD4637B48D}" srcOrd="2" destOrd="0" presId="urn:microsoft.com/office/officeart/2005/8/layout/orgChart1"/>
    <dgm:cxn modelId="{FFC001AD-014F-4446-8F8E-B98E1CB0A103}" type="presParOf" srcId="{4A2D32D3-B034-4AB0-9DE2-7236B64C40A2}" destId="{5C08ED93-16E9-4568-8919-04DE7360D3B6}" srcOrd="2" destOrd="0" presId="urn:microsoft.com/office/officeart/2005/8/layout/orgChart1"/>
    <dgm:cxn modelId="{063EAB4F-3986-40EC-AFB1-B75CA628603E}" type="presParOf" srcId="{7750D32A-F294-441E-B839-1B4E68C1F731}" destId="{7BC4A775-B079-4AC6-8ECB-3114517AB71E}" srcOrd="2" destOrd="0" presId="urn:microsoft.com/office/officeart/2005/8/layout/orgChart1"/>
    <dgm:cxn modelId="{205BD38D-9107-4AFB-9EA6-5CA51D2B0153}" type="presParOf" srcId="{7BC4A775-B079-4AC6-8ECB-3114517AB71E}" destId="{548D7229-671F-43B1-9576-6180E629BAF7}" srcOrd="0" destOrd="0" presId="urn:microsoft.com/office/officeart/2005/8/layout/orgChart1"/>
    <dgm:cxn modelId="{10823B7D-C766-4C89-98C7-CBB2909E38FE}" type="presParOf" srcId="{7BC4A775-B079-4AC6-8ECB-3114517AB71E}" destId="{80A761BD-54CF-46AB-A68B-B790E1B9C398}" srcOrd="1" destOrd="0" presId="urn:microsoft.com/office/officeart/2005/8/layout/orgChart1"/>
    <dgm:cxn modelId="{09B91F6C-131A-4815-80D8-D9666F995F3E}" type="presParOf" srcId="{80A761BD-54CF-46AB-A68B-B790E1B9C398}" destId="{1CFC4A75-828E-4CDE-8B22-977C77468B99}" srcOrd="0" destOrd="0" presId="urn:microsoft.com/office/officeart/2005/8/layout/orgChart1"/>
    <dgm:cxn modelId="{0A04262A-A5B6-48F4-880F-305F894EFEF4}" type="presParOf" srcId="{1CFC4A75-828E-4CDE-8B22-977C77468B99}" destId="{21A65B9E-9A0B-454B-9AF5-021E7C5E39FC}" srcOrd="0" destOrd="0" presId="urn:microsoft.com/office/officeart/2005/8/layout/orgChart1"/>
    <dgm:cxn modelId="{46509BDA-33C5-4AC3-97EA-484E6F1A7BF9}" type="presParOf" srcId="{1CFC4A75-828E-4CDE-8B22-977C77468B99}" destId="{4F0A41DC-40CA-421C-A6B9-D747DA52413C}" srcOrd="1" destOrd="0" presId="urn:microsoft.com/office/officeart/2005/8/layout/orgChart1"/>
    <dgm:cxn modelId="{48C6217D-169A-4878-A9AF-F509E09FD99B}" type="presParOf" srcId="{80A761BD-54CF-46AB-A68B-B790E1B9C398}" destId="{A78D89A3-E004-418C-B63F-EA0DD2D34093}" srcOrd="1" destOrd="0" presId="urn:microsoft.com/office/officeart/2005/8/layout/orgChart1"/>
    <dgm:cxn modelId="{59D805E5-108E-466B-9E63-EDBCE560816A}" type="presParOf" srcId="{80A761BD-54CF-46AB-A68B-B790E1B9C398}" destId="{1E76AD86-D9EA-4F71-80DB-3B4F228F15F9}" srcOrd="2" destOrd="0" presId="urn:microsoft.com/office/officeart/2005/8/layout/orgChart1"/>
    <dgm:cxn modelId="{CBE4B566-6FE5-4213-8A1E-27C246B016DA}" type="presParOf" srcId="{1E76AD86-D9EA-4F71-80DB-3B4F228F15F9}" destId="{D58BA3BE-1549-4703-9892-E324E04E180D}" srcOrd="0" destOrd="0" presId="urn:microsoft.com/office/officeart/2005/8/layout/orgChart1"/>
    <dgm:cxn modelId="{1B971F32-C5BA-4BCF-A123-A4266979684A}" type="presParOf" srcId="{1E76AD86-D9EA-4F71-80DB-3B4F228F15F9}" destId="{C74CBC99-C7B8-4333-A422-B778CAC02FA3}" srcOrd="1" destOrd="0" presId="urn:microsoft.com/office/officeart/2005/8/layout/orgChart1"/>
    <dgm:cxn modelId="{75AA8F9A-8949-4486-A14F-C81DC5D32E42}" type="presParOf" srcId="{C74CBC99-C7B8-4333-A422-B778CAC02FA3}" destId="{B30A81F4-91B2-4F88-A44C-3F5C6AC498BB}" srcOrd="0" destOrd="0" presId="urn:microsoft.com/office/officeart/2005/8/layout/orgChart1"/>
    <dgm:cxn modelId="{AFAC05E8-0CAF-4330-8913-2B0E094AC2C3}" type="presParOf" srcId="{B30A81F4-91B2-4F88-A44C-3F5C6AC498BB}" destId="{0700D44D-6507-4295-B34A-AB16C070691B}" srcOrd="0" destOrd="0" presId="urn:microsoft.com/office/officeart/2005/8/layout/orgChart1"/>
    <dgm:cxn modelId="{1866E01A-9689-4EE4-8B91-66590926939D}" type="presParOf" srcId="{B30A81F4-91B2-4F88-A44C-3F5C6AC498BB}" destId="{EC633054-969B-47E3-8DCD-4B10C70C2A24}" srcOrd="1" destOrd="0" presId="urn:microsoft.com/office/officeart/2005/8/layout/orgChart1"/>
    <dgm:cxn modelId="{51A9F7BD-658B-4FCB-A821-6CC0603B07FC}" type="presParOf" srcId="{C74CBC99-C7B8-4333-A422-B778CAC02FA3}" destId="{183DF1FA-C2E2-4E4F-BAFE-39675A896805}" srcOrd="1" destOrd="0" presId="urn:microsoft.com/office/officeart/2005/8/layout/orgChart1"/>
    <dgm:cxn modelId="{14CBA97E-99DE-4B1B-8E12-11C2E79E4669}" type="presParOf" srcId="{C74CBC99-C7B8-4333-A422-B778CAC02FA3}" destId="{548B4054-84BD-4145-AE66-88E52170705E}" srcOrd="2" destOrd="0" presId="urn:microsoft.com/office/officeart/2005/8/layout/orgChart1"/>
    <dgm:cxn modelId="{9080478D-82E0-4261-A97F-ABE060BFB73D}" type="presParOf" srcId="{1E76AD86-D9EA-4F71-80DB-3B4F228F15F9}" destId="{B781810B-3929-4AD6-B030-78DE7E03303F}" srcOrd="2" destOrd="0" presId="urn:microsoft.com/office/officeart/2005/8/layout/orgChart1"/>
    <dgm:cxn modelId="{7E1F0860-5457-484D-B15D-6DEB54100CEF}" type="presParOf" srcId="{1E76AD86-D9EA-4F71-80DB-3B4F228F15F9}" destId="{E28B2594-1FDC-481B-B9AF-544159DC29D3}" srcOrd="3" destOrd="0" presId="urn:microsoft.com/office/officeart/2005/8/layout/orgChart1"/>
    <dgm:cxn modelId="{CA91BE68-4BEA-4A0F-A594-D523872EAD02}" type="presParOf" srcId="{E28B2594-1FDC-481B-B9AF-544159DC29D3}" destId="{44FC8293-C8F5-4AC2-9C01-7EE0C7E4BFB7}" srcOrd="0" destOrd="0" presId="urn:microsoft.com/office/officeart/2005/8/layout/orgChart1"/>
    <dgm:cxn modelId="{530E15BB-D5C9-450C-A876-3F7EAD368E47}" type="presParOf" srcId="{44FC8293-C8F5-4AC2-9C01-7EE0C7E4BFB7}" destId="{449E0123-136C-444B-A5AA-74AFABFA1199}" srcOrd="0" destOrd="0" presId="urn:microsoft.com/office/officeart/2005/8/layout/orgChart1"/>
    <dgm:cxn modelId="{EFA8A9E8-F01E-409B-A94C-853C5C1421C3}" type="presParOf" srcId="{44FC8293-C8F5-4AC2-9C01-7EE0C7E4BFB7}" destId="{42B497A4-9CA7-4ED4-A3EA-CAD07D08CD9F}" srcOrd="1" destOrd="0" presId="urn:microsoft.com/office/officeart/2005/8/layout/orgChart1"/>
    <dgm:cxn modelId="{EFC36FCC-3F21-4DB0-8FDD-59E96C79C468}" type="presParOf" srcId="{E28B2594-1FDC-481B-B9AF-544159DC29D3}" destId="{844D5EBF-4512-4D62-B8CF-3DCDA80DC2D5}" srcOrd="1" destOrd="0" presId="urn:microsoft.com/office/officeart/2005/8/layout/orgChart1"/>
    <dgm:cxn modelId="{BF2C55E5-E538-4CDD-A3D7-7E20DF9E8D13}" type="presParOf" srcId="{E28B2594-1FDC-481B-B9AF-544159DC29D3}" destId="{77624236-BD59-4D1A-93C9-3188DA8F74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B6AC0B-41B9-446D-82BE-83C85B7B594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12A37F70-1258-4B8D-BE08-90B1D205DECC}">
      <dgm:prSet phldrT="[Text]"/>
      <dgm:spPr/>
      <dgm:t>
        <a:bodyPr/>
        <a:lstStyle/>
        <a:p>
          <a:r>
            <a:rPr lang="en-US" b="1" dirty="0" smtClean="0">
              <a:latin typeface="Calibri" panose="020F0502020204030204" pitchFamily="34" charset="0"/>
              <a:cs typeface="Calibri" panose="020F0502020204030204" pitchFamily="34" charset="0"/>
            </a:rPr>
            <a:t>4. Introspective Portfolio Assessment </a:t>
          </a:r>
          <a:endParaRPr lang="en-US" u="none" dirty="0">
            <a:solidFill>
              <a:schemeClr val="bg1"/>
            </a:solidFill>
          </a:endParaRPr>
        </a:p>
      </dgm:t>
    </dgm:pt>
    <dgm:pt modelId="{F3C7A8CA-DBBB-45D3-B10B-3BEB11934438}" type="parTrans" cxnId="{4E8CC221-5EBA-4BD7-AB2B-E119AC73D5BD}">
      <dgm:prSet/>
      <dgm:spPr/>
      <dgm:t>
        <a:bodyPr/>
        <a:lstStyle/>
        <a:p>
          <a:endParaRPr lang="en-US"/>
        </a:p>
      </dgm:t>
    </dgm:pt>
    <dgm:pt modelId="{CF0FAD3F-A11D-4900-B10C-818EF7244CF5}" type="sibTrans" cxnId="{4E8CC221-5EBA-4BD7-AB2B-E119AC73D5BD}">
      <dgm:prSet/>
      <dgm:spPr/>
      <dgm:t>
        <a:bodyPr/>
        <a:lstStyle/>
        <a:p>
          <a:endParaRPr lang="en-US"/>
        </a:p>
      </dgm:t>
    </dgm:pt>
    <dgm:pt modelId="{D2D5180D-0376-43D4-AC3A-897DBB112BFD}">
      <dgm:prSet phldrT="[Text]" custT="1"/>
      <dgm:spPr/>
      <dgm:t>
        <a:bodyPr/>
        <a:lstStyle/>
        <a:p>
          <a:pPr>
            <a:buNone/>
          </a:pPr>
          <a:r>
            <a:rPr lang="en-US" sz="1300" dirty="0">
              <a:latin typeface="Calibri" panose="020F0502020204030204" pitchFamily="34" charset="0"/>
              <a:cs typeface="Calibri" panose="020F0502020204030204" pitchFamily="34" charset="0"/>
            </a:rPr>
            <a:t>How can AMO effectively assess/communicate the progress and contribution of </a:t>
          </a:r>
          <a:r>
            <a:rPr lang="en-US" sz="1300" u="none" dirty="0">
              <a:latin typeface="Calibri" panose="020F0502020204030204" pitchFamily="34" charset="0"/>
              <a:cs typeface="Calibri" panose="020F0502020204030204" pitchFamily="34" charset="0"/>
            </a:rPr>
            <a:t>currently funded projects </a:t>
          </a:r>
          <a:r>
            <a:rPr lang="en-US" sz="1300" dirty="0">
              <a:latin typeface="Calibri" panose="020F0502020204030204" pitchFamily="34" charset="0"/>
              <a:cs typeface="Calibri" panose="020F0502020204030204" pitchFamily="34" charset="0"/>
            </a:rPr>
            <a:t>to focus technology areas and ultimately to strategic goals and success indicators?</a:t>
          </a:r>
          <a:endParaRPr lang="en-US" sz="1300" dirty="0"/>
        </a:p>
      </dgm:t>
    </dgm:pt>
    <dgm:pt modelId="{63351E08-E47E-4EC1-8F0D-7B6832732FFE}" type="parTrans" cxnId="{46ADDEE7-0A38-4286-B2E5-F344DD2316BD}">
      <dgm:prSet/>
      <dgm:spPr/>
      <dgm:t>
        <a:bodyPr/>
        <a:lstStyle/>
        <a:p>
          <a:endParaRPr lang="en-US"/>
        </a:p>
      </dgm:t>
    </dgm:pt>
    <dgm:pt modelId="{C3E36B9B-2399-4919-9EA2-A64ED9B637B9}" type="sibTrans" cxnId="{46ADDEE7-0A38-4286-B2E5-F344DD2316BD}">
      <dgm:prSet/>
      <dgm:spPr/>
      <dgm:t>
        <a:bodyPr/>
        <a:lstStyle/>
        <a:p>
          <a:endParaRPr lang="en-US"/>
        </a:p>
      </dgm:t>
    </dgm:pt>
    <dgm:pt modelId="{BACE8D7A-0795-4E1D-AD57-BA5C29F32400}" type="pres">
      <dgm:prSet presAssocID="{37B6AC0B-41B9-446D-82BE-83C85B7B594E}" presName="composite" presStyleCnt="0">
        <dgm:presLayoutVars>
          <dgm:chMax val="1"/>
          <dgm:dir/>
          <dgm:resizeHandles val="exact"/>
        </dgm:presLayoutVars>
      </dgm:prSet>
      <dgm:spPr/>
      <dgm:t>
        <a:bodyPr/>
        <a:lstStyle/>
        <a:p>
          <a:endParaRPr lang="en-US"/>
        </a:p>
      </dgm:t>
    </dgm:pt>
    <dgm:pt modelId="{8275DD0C-4ED6-4C89-901A-F8093E68A2E3}" type="pres">
      <dgm:prSet presAssocID="{12A37F70-1258-4B8D-BE08-90B1D205DECC}" presName="roof" presStyleLbl="dkBgShp" presStyleIdx="0" presStyleCnt="2"/>
      <dgm:spPr/>
      <dgm:t>
        <a:bodyPr/>
        <a:lstStyle/>
        <a:p>
          <a:endParaRPr lang="en-US"/>
        </a:p>
      </dgm:t>
    </dgm:pt>
    <dgm:pt modelId="{73994760-1F27-4B2F-A295-C16AA3FD018F}" type="pres">
      <dgm:prSet presAssocID="{12A37F70-1258-4B8D-BE08-90B1D205DECC}" presName="pillars" presStyleCnt="0"/>
      <dgm:spPr/>
    </dgm:pt>
    <dgm:pt modelId="{12480BB5-E272-4306-A354-A2C4E9534467}" type="pres">
      <dgm:prSet presAssocID="{12A37F70-1258-4B8D-BE08-90B1D205DECC}" presName="pillar1" presStyleLbl="node1" presStyleIdx="0" presStyleCnt="1">
        <dgm:presLayoutVars>
          <dgm:bulletEnabled val="1"/>
        </dgm:presLayoutVars>
      </dgm:prSet>
      <dgm:spPr/>
      <dgm:t>
        <a:bodyPr/>
        <a:lstStyle/>
        <a:p>
          <a:endParaRPr lang="en-US"/>
        </a:p>
      </dgm:t>
    </dgm:pt>
    <dgm:pt modelId="{502517D9-8D3B-41E9-8427-A94C31C84D14}" type="pres">
      <dgm:prSet presAssocID="{12A37F70-1258-4B8D-BE08-90B1D205DECC}" presName="base" presStyleLbl="dkBgShp" presStyleIdx="1" presStyleCnt="2" custFlipVert="1" custScaleY="102901"/>
      <dgm:spPr/>
    </dgm:pt>
  </dgm:ptLst>
  <dgm:cxnLst>
    <dgm:cxn modelId="{46ADDEE7-0A38-4286-B2E5-F344DD2316BD}" srcId="{12A37F70-1258-4B8D-BE08-90B1D205DECC}" destId="{D2D5180D-0376-43D4-AC3A-897DBB112BFD}" srcOrd="0" destOrd="0" parTransId="{63351E08-E47E-4EC1-8F0D-7B6832732FFE}" sibTransId="{C3E36B9B-2399-4919-9EA2-A64ED9B637B9}"/>
    <dgm:cxn modelId="{C02E9C67-23D7-694A-ACD1-F29331463AA3}" type="presOf" srcId="{D2D5180D-0376-43D4-AC3A-897DBB112BFD}" destId="{12480BB5-E272-4306-A354-A2C4E9534467}" srcOrd="0" destOrd="0" presId="urn:microsoft.com/office/officeart/2005/8/layout/hList3"/>
    <dgm:cxn modelId="{49E6946E-BEBB-6C44-87EC-E007E93592E8}" type="presOf" srcId="{12A37F70-1258-4B8D-BE08-90B1D205DECC}" destId="{8275DD0C-4ED6-4C89-901A-F8093E68A2E3}" srcOrd="0" destOrd="0" presId="urn:microsoft.com/office/officeart/2005/8/layout/hList3"/>
    <dgm:cxn modelId="{7AF71F7C-6E77-F147-81E8-CCCB93D8E1EA}" type="presOf" srcId="{37B6AC0B-41B9-446D-82BE-83C85B7B594E}" destId="{BACE8D7A-0795-4E1D-AD57-BA5C29F32400}" srcOrd="0" destOrd="0" presId="urn:microsoft.com/office/officeart/2005/8/layout/hList3"/>
    <dgm:cxn modelId="{4E8CC221-5EBA-4BD7-AB2B-E119AC73D5BD}" srcId="{37B6AC0B-41B9-446D-82BE-83C85B7B594E}" destId="{12A37F70-1258-4B8D-BE08-90B1D205DECC}" srcOrd="0" destOrd="0" parTransId="{F3C7A8CA-DBBB-45D3-B10B-3BEB11934438}" sibTransId="{CF0FAD3F-A11D-4900-B10C-818EF7244CF5}"/>
    <dgm:cxn modelId="{9C9EDBAA-A408-7B4A-AE79-9F4296371464}" type="presParOf" srcId="{BACE8D7A-0795-4E1D-AD57-BA5C29F32400}" destId="{8275DD0C-4ED6-4C89-901A-F8093E68A2E3}" srcOrd="0" destOrd="0" presId="urn:microsoft.com/office/officeart/2005/8/layout/hList3"/>
    <dgm:cxn modelId="{6F5C3C92-3036-3541-B620-8D49CB7C9B01}" type="presParOf" srcId="{BACE8D7A-0795-4E1D-AD57-BA5C29F32400}" destId="{73994760-1F27-4B2F-A295-C16AA3FD018F}" srcOrd="1" destOrd="0" presId="urn:microsoft.com/office/officeart/2005/8/layout/hList3"/>
    <dgm:cxn modelId="{5378CAB8-0E5B-0E48-B6D9-D7C35D21D12E}" type="presParOf" srcId="{73994760-1F27-4B2F-A295-C16AA3FD018F}" destId="{12480BB5-E272-4306-A354-A2C4E9534467}" srcOrd="0" destOrd="0" presId="urn:microsoft.com/office/officeart/2005/8/layout/hList3"/>
    <dgm:cxn modelId="{7F47D37A-0DF1-EB48-9D50-6B1ACC920703}" type="presParOf" srcId="{BACE8D7A-0795-4E1D-AD57-BA5C29F32400}" destId="{502517D9-8D3B-41E9-8427-A94C31C84D14}"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B6AC0B-41B9-446D-82BE-83C85B7B594E}"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12A37F70-1258-4B8D-BE08-90B1D205DECC}">
      <dgm:prSet phldrT="[Text]"/>
      <dgm:spPr>
        <a:solidFill>
          <a:schemeClr val="accent3">
            <a:lumMod val="75000"/>
          </a:schemeClr>
        </a:solidFill>
      </dgm:spPr>
      <dgm:t>
        <a:bodyPr/>
        <a:lstStyle/>
        <a:p>
          <a:r>
            <a:rPr lang="en-US" b="1" dirty="0">
              <a:latin typeface="Calibri" panose="020F0502020204030204" pitchFamily="34" charset="0"/>
              <a:cs typeface="Calibri" panose="020F0502020204030204" pitchFamily="34" charset="0"/>
            </a:rPr>
            <a:t>5. Retrospective Technology Assessment </a:t>
          </a:r>
          <a:endParaRPr lang="en-US" dirty="0"/>
        </a:p>
      </dgm:t>
    </dgm:pt>
    <dgm:pt modelId="{F3C7A8CA-DBBB-45D3-B10B-3BEB11934438}" type="parTrans" cxnId="{4E8CC221-5EBA-4BD7-AB2B-E119AC73D5BD}">
      <dgm:prSet/>
      <dgm:spPr/>
      <dgm:t>
        <a:bodyPr/>
        <a:lstStyle/>
        <a:p>
          <a:endParaRPr lang="en-US"/>
        </a:p>
      </dgm:t>
    </dgm:pt>
    <dgm:pt modelId="{CF0FAD3F-A11D-4900-B10C-818EF7244CF5}" type="sibTrans" cxnId="{4E8CC221-5EBA-4BD7-AB2B-E119AC73D5BD}">
      <dgm:prSet/>
      <dgm:spPr/>
      <dgm:t>
        <a:bodyPr/>
        <a:lstStyle/>
        <a:p>
          <a:endParaRPr lang="en-US"/>
        </a:p>
      </dgm:t>
    </dgm:pt>
    <dgm:pt modelId="{D2D5180D-0376-43D4-AC3A-897DBB112BFD}">
      <dgm:prSet phldrT="[Text]"/>
      <dgm:spPr>
        <a:ln>
          <a:solidFill>
            <a:schemeClr val="accent3">
              <a:lumMod val="75000"/>
            </a:schemeClr>
          </a:solidFill>
        </a:ln>
      </dgm:spPr>
      <dgm:t>
        <a:bodyPr/>
        <a:lstStyle/>
        <a:p>
          <a:pPr>
            <a:buNone/>
          </a:pPr>
          <a:r>
            <a:rPr lang="en-US" dirty="0">
              <a:latin typeface="Calibri" panose="020F0502020204030204" pitchFamily="34" charset="0"/>
              <a:cs typeface="Calibri" panose="020F0502020204030204" pitchFamily="34" charset="0"/>
            </a:rPr>
            <a:t>How can AMO gauge impact of previously supported R&amp;D 10-year tracking of commercial products/technologies?</a:t>
          </a:r>
          <a:endParaRPr lang="en-US" dirty="0"/>
        </a:p>
      </dgm:t>
    </dgm:pt>
    <dgm:pt modelId="{63351E08-E47E-4EC1-8F0D-7B6832732FFE}" type="parTrans" cxnId="{46ADDEE7-0A38-4286-B2E5-F344DD2316BD}">
      <dgm:prSet/>
      <dgm:spPr/>
      <dgm:t>
        <a:bodyPr/>
        <a:lstStyle/>
        <a:p>
          <a:endParaRPr lang="en-US"/>
        </a:p>
      </dgm:t>
    </dgm:pt>
    <dgm:pt modelId="{C3E36B9B-2399-4919-9EA2-A64ED9B637B9}" type="sibTrans" cxnId="{46ADDEE7-0A38-4286-B2E5-F344DD2316BD}">
      <dgm:prSet/>
      <dgm:spPr/>
      <dgm:t>
        <a:bodyPr/>
        <a:lstStyle/>
        <a:p>
          <a:endParaRPr lang="en-US"/>
        </a:p>
      </dgm:t>
    </dgm:pt>
    <dgm:pt modelId="{BACE8D7A-0795-4E1D-AD57-BA5C29F32400}" type="pres">
      <dgm:prSet presAssocID="{37B6AC0B-41B9-446D-82BE-83C85B7B594E}" presName="composite" presStyleCnt="0">
        <dgm:presLayoutVars>
          <dgm:chMax val="1"/>
          <dgm:dir/>
          <dgm:resizeHandles val="exact"/>
        </dgm:presLayoutVars>
      </dgm:prSet>
      <dgm:spPr/>
      <dgm:t>
        <a:bodyPr/>
        <a:lstStyle/>
        <a:p>
          <a:endParaRPr lang="en-US"/>
        </a:p>
      </dgm:t>
    </dgm:pt>
    <dgm:pt modelId="{8275DD0C-4ED6-4C89-901A-F8093E68A2E3}" type="pres">
      <dgm:prSet presAssocID="{12A37F70-1258-4B8D-BE08-90B1D205DECC}" presName="roof" presStyleLbl="dkBgShp" presStyleIdx="0" presStyleCnt="2"/>
      <dgm:spPr/>
      <dgm:t>
        <a:bodyPr/>
        <a:lstStyle/>
        <a:p>
          <a:endParaRPr lang="en-US"/>
        </a:p>
      </dgm:t>
    </dgm:pt>
    <dgm:pt modelId="{73994760-1F27-4B2F-A295-C16AA3FD018F}" type="pres">
      <dgm:prSet presAssocID="{12A37F70-1258-4B8D-BE08-90B1D205DECC}" presName="pillars" presStyleCnt="0"/>
      <dgm:spPr/>
    </dgm:pt>
    <dgm:pt modelId="{12480BB5-E272-4306-A354-A2C4E9534467}" type="pres">
      <dgm:prSet presAssocID="{12A37F70-1258-4B8D-BE08-90B1D205DECC}" presName="pillar1" presStyleLbl="node1" presStyleIdx="0" presStyleCnt="1">
        <dgm:presLayoutVars>
          <dgm:bulletEnabled val="1"/>
        </dgm:presLayoutVars>
      </dgm:prSet>
      <dgm:spPr/>
      <dgm:t>
        <a:bodyPr/>
        <a:lstStyle/>
        <a:p>
          <a:endParaRPr lang="en-US"/>
        </a:p>
      </dgm:t>
    </dgm:pt>
    <dgm:pt modelId="{502517D9-8D3B-41E9-8427-A94C31C84D14}" type="pres">
      <dgm:prSet presAssocID="{12A37F70-1258-4B8D-BE08-90B1D205DECC}" presName="base" presStyleLbl="dkBgShp" presStyleIdx="1" presStyleCnt="2" custFlipVert="1" custScaleY="102901"/>
      <dgm:spPr>
        <a:solidFill>
          <a:schemeClr val="accent3">
            <a:lumMod val="75000"/>
          </a:schemeClr>
        </a:solidFill>
      </dgm:spPr>
    </dgm:pt>
  </dgm:ptLst>
  <dgm:cxnLst>
    <dgm:cxn modelId="{0BC9122F-AEC3-4F45-838B-36EBFC3A19CC}" type="presOf" srcId="{D2D5180D-0376-43D4-AC3A-897DBB112BFD}" destId="{12480BB5-E272-4306-A354-A2C4E9534467}" srcOrd="0" destOrd="0" presId="urn:microsoft.com/office/officeart/2005/8/layout/hList3"/>
    <dgm:cxn modelId="{46ADDEE7-0A38-4286-B2E5-F344DD2316BD}" srcId="{12A37F70-1258-4B8D-BE08-90B1D205DECC}" destId="{D2D5180D-0376-43D4-AC3A-897DBB112BFD}" srcOrd="0" destOrd="0" parTransId="{63351E08-E47E-4EC1-8F0D-7B6832732FFE}" sibTransId="{C3E36B9B-2399-4919-9EA2-A64ED9B637B9}"/>
    <dgm:cxn modelId="{38A54427-4FBB-0249-B771-136A5CF1A406}" type="presOf" srcId="{37B6AC0B-41B9-446D-82BE-83C85B7B594E}" destId="{BACE8D7A-0795-4E1D-AD57-BA5C29F32400}" srcOrd="0" destOrd="0" presId="urn:microsoft.com/office/officeart/2005/8/layout/hList3"/>
    <dgm:cxn modelId="{4E8CC221-5EBA-4BD7-AB2B-E119AC73D5BD}" srcId="{37B6AC0B-41B9-446D-82BE-83C85B7B594E}" destId="{12A37F70-1258-4B8D-BE08-90B1D205DECC}" srcOrd="0" destOrd="0" parTransId="{F3C7A8CA-DBBB-45D3-B10B-3BEB11934438}" sibTransId="{CF0FAD3F-A11D-4900-B10C-818EF7244CF5}"/>
    <dgm:cxn modelId="{2A015C07-0B95-F04F-B8A3-C12173FC8418}" type="presOf" srcId="{12A37F70-1258-4B8D-BE08-90B1D205DECC}" destId="{8275DD0C-4ED6-4C89-901A-F8093E68A2E3}" srcOrd="0" destOrd="0" presId="urn:microsoft.com/office/officeart/2005/8/layout/hList3"/>
    <dgm:cxn modelId="{04EEAB92-DF4D-E34C-988E-2942D5820A3D}" type="presParOf" srcId="{BACE8D7A-0795-4E1D-AD57-BA5C29F32400}" destId="{8275DD0C-4ED6-4C89-901A-F8093E68A2E3}" srcOrd="0" destOrd="0" presId="urn:microsoft.com/office/officeart/2005/8/layout/hList3"/>
    <dgm:cxn modelId="{4A2C58A8-AB82-C148-B2CD-3BFEB8930261}" type="presParOf" srcId="{BACE8D7A-0795-4E1D-AD57-BA5C29F32400}" destId="{73994760-1F27-4B2F-A295-C16AA3FD018F}" srcOrd="1" destOrd="0" presId="urn:microsoft.com/office/officeart/2005/8/layout/hList3"/>
    <dgm:cxn modelId="{AB60B0FE-2A23-D047-8096-26C1FD61EC86}" type="presParOf" srcId="{73994760-1F27-4B2F-A295-C16AA3FD018F}" destId="{12480BB5-E272-4306-A354-A2C4E9534467}" srcOrd="0" destOrd="0" presId="urn:microsoft.com/office/officeart/2005/8/layout/hList3"/>
    <dgm:cxn modelId="{A899A2F9-F13D-8B48-9596-398DB467F425}" type="presParOf" srcId="{BACE8D7A-0795-4E1D-AD57-BA5C29F32400}" destId="{502517D9-8D3B-41E9-8427-A94C31C84D14}" srcOrd="2" destOrd="0" presId="urn:microsoft.com/office/officeart/2005/8/layout/h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13D590-65BB-421A-B5DE-F3D30A2C919B}"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n-US"/>
        </a:p>
      </dgm:t>
    </dgm:pt>
    <dgm:pt modelId="{B70CCBF6-4783-4315-A814-4791EEB8F2BD}">
      <dgm:prSet phldrT="[Text]" custT="1"/>
      <dgm:spPr/>
      <dgm:t>
        <a:bodyPr/>
        <a:lstStyle/>
        <a:p>
          <a:r>
            <a:rPr lang="en-US" sz="1600" b="1" dirty="0">
              <a:latin typeface="Calibri" panose="020F0502020204030204" pitchFamily="34" charset="0"/>
              <a:cs typeface="Calibri" panose="020F0502020204030204" pitchFamily="34" charset="0"/>
            </a:rPr>
            <a:t>2. Prospective Technical Studies/Analysis </a:t>
          </a:r>
        </a:p>
      </dgm:t>
    </dgm:pt>
    <dgm:pt modelId="{FADB3298-3E2C-451F-BADB-699CC4EF9FEE}" type="parTrans" cxnId="{BE70B142-2A45-4394-B961-27496CF95ABC}">
      <dgm:prSet/>
      <dgm:spPr/>
      <dgm:t>
        <a:bodyPr/>
        <a:lstStyle/>
        <a:p>
          <a:endParaRPr lang="en-US" sz="1600"/>
        </a:p>
      </dgm:t>
    </dgm:pt>
    <dgm:pt modelId="{3757F0D1-9E5E-4421-A470-5614E9BA6E8E}" type="sibTrans" cxnId="{BE70B142-2A45-4394-B961-27496CF95ABC}">
      <dgm:prSet/>
      <dgm:spPr/>
      <dgm:t>
        <a:bodyPr/>
        <a:lstStyle/>
        <a:p>
          <a:endParaRPr lang="en-US" sz="1600"/>
        </a:p>
      </dgm:t>
    </dgm:pt>
    <dgm:pt modelId="{A96534DF-5D85-4AA6-B568-6C9CB41913E4}">
      <dgm:prSet phldrT="[Text]" custT="1"/>
      <dgm:spPr/>
      <dgm:t>
        <a:bodyPr/>
        <a:lstStyle/>
        <a:p>
          <a:r>
            <a:rPr lang="en-US" sz="1600" b="1" dirty="0">
              <a:latin typeface="Calibri" panose="020F0502020204030204" pitchFamily="34" charset="0"/>
              <a:cs typeface="Calibri" panose="020F0502020204030204" pitchFamily="34" charset="0"/>
            </a:rPr>
            <a:t>2A. Manufacturing Water Use and Resiliency</a:t>
          </a:r>
        </a:p>
        <a:p>
          <a:r>
            <a:rPr lang="en-US" sz="1600" dirty="0">
              <a:latin typeface="Calibri" panose="020F0502020204030204" pitchFamily="34" charset="0"/>
              <a:cs typeface="Calibri" panose="020F0502020204030204" pitchFamily="34" charset="0"/>
            </a:rPr>
            <a:t>How can a better understanding of manufacturing water </a:t>
          </a:r>
          <a:r>
            <a:rPr lang="en-US" sz="1600" b="0" dirty="0">
              <a:latin typeface="Calibri" panose="020F0502020204030204" pitchFamily="34" charset="0"/>
              <a:cs typeface="Calibri" panose="020F0502020204030204" pitchFamily="34" charset="0"/>
            </a:rPr>
            <a:t>use characteristics and risks </a:t>
          </a:r>
          <a:r>
            <a:rPr lang="en-US" sz="1600" dirty="0">
              <a:latin typeface="Calibri" panose="020F0502020204030204" pitchFamily="34" charset="0"/>
              <a:cs typeface="Calibri" panose="020F0502020204030204" pitchFamily="34" charset="0"/>
            </a:rPr>
            <a:t>support water resiliency?</a:t>
          </a:r>
          <a:endParaRPr lang="en-US" sz="1600" dirty="0"/>
        </a:p>
      </dgm:t>
    </dgm:pt>
    <dgm:pt modelId="{7AAC89CD-F661-4B0E-BA2B-B0134918BA50}" type="parTrans" cxnId="{3DA7F9A3-D699-4307-8791-21B03DF4ACA3}">
      <dgm:prSet/>
      <dgm:spPr/>
      <dgm:t>
        <a:bodyPr/>
        <a:lstStyle/>
        <a:p>
          <a:endParaRPr lang="en-US" sz="1600"/>
        </a:p>
      </dgm:t>
    </dgm:pt>
    <dgm:pt modelId="{9BFFB75C-A9F2-46AE-BC58-122224D8B396}" type="sibTrans" cxnId="{3DA7F9A3-D699-4307-8791-21B03DF4ACA3}">
      <dgm:prSet/>
      <dgm:spPr/>
      <dgm:t>
        <a:bodyPr/>
        <a:lstStyle/>
        <a:p>
          <a:endParaRPr lang="en-US" sz="1600"/>
        </a:p>
      </dgm:t>
    </dgm:pt>
    <dgm:pt modelId="{064AD873-795C-4D06-9F94-21FA65C295F2}">
      <dgm:prSet phldrT="[Text]" custT="1"/>
      <dgm:spPr/>
      <dgm:t>
        <a:bodyPr/>
        <a:lstStyle/>
        <a:p>
          <a:r>
            <a:rPr lang="en-US" sz="1600" b="1" dirty="0">
              <a:latin typeface="Calibri" panose="020F0502020204030204" pitchFamily="34" charset="0"/>
              <a:cs typeface="Calibri" panose="020F0502020204030204" pitchFamily="34" charset="0"/>
            </a:rPr>
            <a:t>2B. Manufacturing in a Connected Economy </a:t>
          </a:r>
        </a:p>
        <a:p>
          <a:r>
            <a:rPr lang="en-US" sz="1600" dirty="0">
              <a:latin typeface="Calibri" panose="020F0502020204030204" pitchFamily="34" charset="0"/>
              <a:cs typeface="Calibri" panose="020F0502020204030204" pitchFamily="34" charset="0"/>
            </a:rPr>
            <a:t>How will the penetration of information and communication technologies (e.g., “smart” products, Internet-of-Things) affect advanced manufacturing R&amp;D opportunities?</a:t>
          </a:r>
          <a:endParaRPr lang="en-US" sz="1600" dirty="0"/>
        </a:p>
      </dgm:t>
    </dgm:pt>
    <dgm:pt modelId="{E12A0E1D-5CC5-4F67-ADA2-DBB3FE64F16E}" type="parTrans" cxnId="{C5118678-2559-4F40-8A1C-7C21C5070830}">
      <dgm:prSet/>
      <dgm:spPr/>
      <dgm:t>
        <a:bodyPr/>
        <a:lstStyle/>
        <a:p>
          <a:endParaRPr lang="en-US" sz="1600"/>
        </a:p>
      </dgm:t>
    </dgm:pt>
    <dgm:pt modelId="{14746CAE-45B3-4397-999B-6FA519449D4D}" type="sibTrans" cxnId="{C5118678-2559-4F40-8A1C-7C21C5070830}">
      <dgm:prSet/>
      <dgm:spPr/>
      <dgm:t>
        <a:bodyPr/>
        <a:lstStyle/>
        <a:p>
          <a:endParaRPr lang="en-US" sz="1600"/>
        </a:p>
      </dgm:t>
    </dgm:pt>
    <dgm:pt modelId="{4EE972CF-AE41-4616-8721-95C9F2C7B5AA}">
      <dgm:prSet phldrT="[Text]" custT="1"/>
      <dgm:spPr/>
      <dgm:t>
        <a:bodyPr/>
        <a:lstStyle/>
        <a:p>
          <a:r>
            <a:rPr lang="en-US" sz="1600" b="1" dirty="0">
              <a:latin typeface="Calibri" panose="020F0502020204030204" pitchFamily="34" charset="0"/>
              <a:cs typeface="Calibri" panose="020F0502020204030204" pitchFamily="34" charset="0"/>
            </a:rPr>
            <a:t>2C. Sustainable Manufacturing </a:t>
          </a:r>
        </a:p>
        <a:p>
          <a:r>
            <a:rPr lang="en-US" sz="1600" dirty="0">
              <a:latin typeface="Calibri" panose="020F0502020204030204" pitchFamily="34" charset="0"/>
              <a:cs typeface="Calibri" panose="020F0502020204030204" pitchFamily="34" charset="0"/>
            </a:rPr>
            <a:t>What are the opportunities and impact of advanced manufacturing technologies on energy productivity, competitiveness, and moving towards a circular economy?</a:t>
          </a:r>
          <a:endParaRPr lang="en-US" sz="1600" dirty="0"/>
        </a:p>
      </dgm:t>
    </dgm:pt>
    <dgm:pt modelId="{37FA909A-26B6-4B30-927D-8EE21CFBD915}" type="parTrans" cxnId="{C026E495-3698-4ABC-8ACD-7A373CDEC95C}">
      <dgm:prSet/>
      <dgm:spPr/>
      <dgm:t>
        <a:bodyPr/>
        <a:lstStyle/>
        <a:p>
          <a:endParaRPr lang="en-US" sz="1600"/>
        </a:p>
      </dgm:t>
    </dgm:pt>
    <dgm:pt modelId="{82287A52-E3EB-424A-B6AC-2E2EEA83A228}" type="sibTrans" cxnId="{C026E495-3698-4ABC-8ACD-7A373CDEC95C}">
      <dgm:prSet/>
      <dgm:spPr/>
      <dgm:t>
        <a:bodyPr/>
        <a:lstStyle/>
        <a:p>
          <a:endParaRPr lang="en-US" sz="1600"/>
        </a:p>
      </dgm:t>
    </dgm:pt>
    <dgm:pt modelId="{2F6CAAFC-07B4-4C66-B120-76CE3691C157}" type="pres">
      <dgm:prSet presAssocID="{6413D590-65BB-421A-B5DE-F3D30A2C919B}" presName="composite" presStyleCnt="0">
        <dgm:presLayoutVars>
          <dgm:chMax val="1"/>
          <dgm:dir/>
          <dgm:resizeHandles val="exact"/>
        </dgm:presLayoutVars>
      </dgm:prSet>
      <dgm:spPr/>
      <dgm:t>
        <a:bodyPr/>
        <a:lstStyle/>
        <a:p>
          <a:endParaRPr lang="en-US"/>
        </a:p>
      </dgm:t>
    </dgm:pt>
    <dgm:pt modelId="{5A3F0AC9-63E6-4930-B771-436D6FFA6677}" type="pres">
      <dgm:prSet presAssocID="{B70CCBF6-4783-4315-A814-4791EEB8F2BD}" presName="roof" presStyleLbl="dkBgShp" presStyleIdx="0" presStyleCnt="2" custLinFactNeighborY="-79954"/>
      <dgm:spPr/>
      <dgm:t>
        <a:bodyPr/>
        <a:lstStyle/>
        <a:p>
          <a:endParaRPr lang="en-US"/>
        </a:p>
      </dgm:t>
    </dgm:pt>
    <dgm:pt modelId="{E6B35A43-C9C4-4851-85A5-4CA55E490FF5}" type="pres">
      <dgm:prSet presAssocID="{B70CCBF6-4783-4315-A814-4791EEB8F2BD}" presName="pillars" presStyleCnt="0"/>
      <dgm:spPr/>
    </dgm:pt>
    <dgm:pt modelId="{EB64937A-CEE0-40F9-B216-20F2C032D89B}" type="pres">
      <dgm:prSet presAssocID="{B70CCBF6-4783-4315-A814-4791EEB8F2BD}" presName="pillar1" presStyleLbl="node1" presStyleIdx="0" presStyleCnt="3">
        <dgm:presLayoutVars>
          <dgm:bulletEnabled val="1"/>
        </dgm:presLayoutVars>
      </dgm:prSet>
      <dgm:spPr/>
      <dgm:t>
        <a:bodyPr/>
        <a:lstStyle/>
        <a:p>
          <a:endParaRPr lang="en-US"/>
        </a:p>
      </dgm:t>
    </dgm:pt>
    <dgm:pt modelId="{8EA57F61-3960-43EC-A6CB-8D6FF4542F3A}" type="pres">
      <dgm:prSet presAssocID="{064AD873-795C-4D06-9F94-21FA65C295F2}" presName="pillarX" presStyleLbl="node1" presStyleIdx="1" presStyleCnt="3">
        <dgm:presLayoutVars>
          <dgm:bulletEnabled val="1"/>
        </dgm:presLayoutVars>
      </dgm:prSet>
      <dgm:spPr/>
      <dgm:t>
        <a:bodyPr/>
        <a:lstStyle/>
        <a:p>
          <a:endParaRPr lang="en-US"/>
        </a:p>
      </dgm:t>
    </dgm:pt>
    <dgm:pt modelId="{DD15DA76-7502-4BE6-9769-9A12041935C9}" type="pres">
      <dgm:prSet presAssocID="{4EE972CF-AE41-4616-8721-95C9F2C7B5AA}" presName="pillarX" presStyleLbl="node1" presStyleIdx="2" presStyleCnt="3">
        <dgm:presLayoutVars>
          <dgm:bulletEnabled val="1"/>
        </dgm:presLayoutVars>
      </dgm:prSet>
      <dgm:spPr/>
      <dgm:t>
        <a:bodyPr/>
        <a:lstStyle/>
        <a:p>
          <a:endParaRPr lang="en-US"/>
        </a:p>
      </dgm:t>
    </dgm:pt>
    <dgm:pt modelId="{8136AC6C-1043-4729-964A-F2881646404F}" type="pres">
      <dgm:prSet presAssocID="{B70CCBF6-4783-4315-A814-4791EEB8F2BD}" presName="base" presStyleLbl="dkBgShp" presStyleIdx="1" presStyleCnt="2" custLinFactNeighborX="888" custLinFactNeighborY="91835"/>
      <dgm:spPr/>
    </dgm:pt>
  </dgm:ptLst>
  <dgm:cxnLst>
    <dgm:cxn modelId="{C026E495-3698-4ABC-8ACD-7A373CDEC95C}" srcId="{B70CCBF6-4783-4315-A814-4791EEB8F2BD}" destId="{4EE972CF-AE41-4616-8721-95C9F2C7B5AA}" srcOrd="2" destOrd="0" parTransId="{37FA909A-26B6-4B30-927D-8EE21CFBD915}" sibTransId="{82287A52-E3EB-424A-B6AC-2E2EEA83A228}"/>
    <dgm:cxn modelId="{FD061C23-E394-417A-A63B-2E4CA278FD24}" type="presOf" srcId="{B70CCBF6-4783-4315-A814-4791EEB8F2BD}" destId="{5A3F0AC9-63E6-4930-B771-436D6FFA6677}" srcOrd="0" destOrd="0" presId="urn:microsoft.com/office/officeart/2005/8/layout/hList3"/>
    <dgm:cxn modelId="{B6CA6A50-9ACE-4CB2-A4CC-3671AF9A917F}" type="presOf" srcId="{4EE972CF-AE41-4616-8721-95C9F2C7B5AA}" destId="{DD15DA76-7502-4BE6-9769-9A12041935C9}" srcOrd="0" destOrd="0" presId="urn:microsoft.com/office/officeart/2005/8/layout/hList3"/>
    <dgm:cxn modelId="{BE70B142-2A45-4394-B961-27496CF95ABC}" srcId="{6413D590-65BB-421A-B5DE-F3D30A2C919B}" destId="{B70CCBF6-4783-4315-A814-4791EEB8F2BD}" srcOrd="0" destOrd="0" parTransId="{FADB3298-3E2C-451F-BADB-699CC4EF9FEE}" sibTransId="{3757F0D1-9E5E-4421-A470-5614E9BA6E8E}"/>
    <dgm:cxn modelId="{AB290D7F-DF27-485D-B105-FA3699930C14}" type="presOf" srcId="{A96534DF-5D85-4AA6-B568-6C9CB41913E4}" destId="{EB64937A-CEE0-40F9-B216-20F2C032D89B}" srcOrd="0" destOrd="0" presId="urn:microsoft.com/office/officeart/2005/8/layout/hList3"/>
    <dgm:cxn modelId="{C5118678-2559-4F40-8A1C-7C21C5070830}" srcId="{B70CCBF6-4783-4315-A814-4791EEB8F2BD}" destId="{064AD873-795C-4D06-9F94-21FA65C295F2}" srcOrd="1" destOrd="0" parTransId="{E12A0E1D-5CC5-4F67-ADA2-DBB3FE64F16E}" sibTransId="{14746CAE-45B3-4397-999B-6FA519449D4D}"/>
    <dgm:cxn modelId="{3DA7F9A3-D699-4307-8791-21B03DF4ACA3}" srcId="{B70CCBF6-4783-4315-A814-4791EEB8F2BD}" destId="{A96534DF-5D85-4AA6-B568-6C9CB41913E4}" srcOrd="0" destOrd="0" parTransId="{7AAC89CD-F661-4B0E-BA2B-B0134918BA50}" sibTransId="{9BFFB75C-A9F2-46AE-BC58-122224D8B396}"/>
    <dgm:cxn modelId="{810EE543-EF19-4A0F-A8C9-DCA1217EC7F5}" type="presOf" srcId="{6413D590-65BB-421A-B5DE-F3D30A2C919B}" destId="{2F6CAAFC-07B4-4C66-B120-76CE3691C157}" srcOrd="0" destOrd="0" presId="urn:microsoft.com/office/officeart/2005/8/layout/hList3"/>
    <dgm:cxn modelId="{F0E6CC44-E656-493C-8C2F-00BEA8D44EB6}" type="presOf" srcId="{064AD873-795C-4D06-9F94-21FA65C295F2}" destId="{8EA57F61-3960-43EC-A6CB-8D6FF4542F3A}" srcOrd="0" destOrd="0" presId="urn:microsoft.com/office/officeart/2005/8/layout/hList3"/>
    <dgm:cxn modelId="{025525F0-3B1B-48E9-95C9-211A5C49CEDD}" type="presParOf" srcId="{2F6CAAFC-07B4-4C66-B120-76CE3691C157}" destId="{5A3F0AC9-63E6-4930-B771-436D6FFA6677}" srcOrd="0" destOrd="0" presId="urn:microsoft.com/office/officeart/2005/8/layout/hList3"/>
    <dgm:cxn modelId="{88CB6D7D-B56A-4D01-912F-29F468F7FE8B}" type="presParOf" srcId="{2F6CAAFC-07B4-4C66-B120-76CE3691C157}" destId="{E6B35A43-C9C4-4851-85A5-4CA55E490FF5}" srcOrd="1" destOrd="0" presId="urn:microsoft.com/office/officeart/2005/8/layout/hList3"/>
    <dgm:cxn modelId="{94FA9A53-80D1-462A-A114-455FBC059ECA}" type="presParOf" srcId="{E6B35A43-C9C4-4851-85A5-4CA55E490FF5}" destId="{EB64937A-CEE0-40F9-B216-20F2C032D89B}" srcOrd="0" destOrd="0" presId="urn:microsoft.com/office/officeart/2005/8/layout/hList3"/>
    <dgm:cxn modelId="{7D1D1B4C-D2C0-4506-BECF-72B0B2B0BC4D}" type="presParOf" srcId="{E6B35A43-C9C4-4851-85A5-4CA55E490FF5}" destId="{8EA57F61-3960-43EC-A6CB-8D6FF4542F3A}" srcOrd="1" destOrd="0" presId="urn:microsoft.com/office/officeart/2005/8/layout/hList3"/>
    <dgm:cxn modelId="{4EA4541B-E1CE-4A62-A56F-EEF20C20BA68}" type="presParOf" srcId="{E6B35A43-C9C4-4851-85A5-4CA55E490FF5}" destId="{DD15DA76-7502-4BE6-9769-9A12041935C9}" srcOrd="2" destOrd="0" presId="urn:microsoft.com/office/officeart/2005/8/layout/hList3"/>
    <dgm:cxn modelId="{BE97755C-F066-4183-BFF5-D4B61A1A6017}" type="presParOf" srcId="{2F6CAAFC-07B4-4C66-B120-76CE3691C157}" destId="{8136AC6C-1043-4729-964A-F2881646404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BCBFB8-A35B-454B-9C28-DC780D4B99D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665039D-A4CB-405C-89BF-DA8BFFB560BC}">
      <dgm:prSet phldrT="[Text]" custT="1"/>
      <dgm:spPr/>
      <dgm:t>
        <a:bodyPr/>
        <a:lstStyle/>
        <a:p>
          <a:r>
            <a:rPr lang="en-US" sz="1600" b="1" dirty="0">
              <a:latin typeface="Calibri" panose="020F0502020204030204" pitchFamily="34" charset="0"/>
              <a:cs typeface="Calibri" panose="020F0502020204030204" pitchFamily="34" charset="0"/>
            </a:rPr>
            <a:t>Main Topic Areas Covered</a:t>
          </a:r>
        </a:p>
      </dgm:t>
    </dgm:pt>
    <dgm:pt modelId="{BD3951C1-A34F-4198-8B2D-AFAB326C21C8}" type="parTrans" cxnId="{3C2D476E-EB3F-4113-A361-7A46DDAD221F}">
      <dgm:prSet/>
      <dgm:spPr/>
      <dgm:t>
        <a:bodyPr/>
        <a:lstStyle/>
        <a:p>
          <a:endParaRPr lang="en-US">
            <a:latin typeface="Calibri" panose="020F0502020204030204" pitchFamily="34" charset="0"/>
            <a:cs typeface="Calibri" panose="020F0502020204030204" pitchFamily="34" charset="0"/>
          </a:endParaRPr>
        </a:p>
      </dgm:t>
    </dgm:pt>
    <dgm:pt modelId="{BCF16C6F-DEC8-4378-8F20-CC2346BBACC9}" type="sibTrans" cxnId="{3C2D476E-EB3F-4113-A361-7A46DDAD221F}">
      <dgm:prSet/>
      <dgm:spPr/>
      <dgm:t>
        <a:bodyPr/>
        <a:lstStyle/>
        <a:p>
          <a:endParaRPr lang="en-US">
            <a:latin typeface="Calibri" panose="020F0502020204030204" pitchFamily="34" charset="0"/>
            <a:cs typeface="Calibri" panose="020F0502020204030204" pitchFamily="34" charset="0"/>
          </a:endParaRPr>
        </a:p>
      </dgm:t>
    </dgm:pt>
    <dgm:pt modelId="{AA8A43E2-8D73-447C-8DD8-D1B132EF86DD}">
      <dgm:prSet phldrT="[Text]" custT="1"/>
      <dgm:spPr/>
      <dgm:t>
        <a:bodyPr/>
        <a:lstStyle/>
        <a:p>
          <a:r>
            <a:rPr lang="en-US" sz="1600" dirty="0">
              <a:latin typeface="Calibri" panose="020F0502020204030204" pitchFamily="34" charset="0"/>
              <a:cs typeface="Calibri" panose="020F0502020204030204" pitchFamily="34" charset="0"/>
            </a:rPr>
            <a:t>Establishing an understanding of manufacturing water use characteristics, including</a:t>
          </a:r>
        </a:p>
      </dgm:t>
    </dgm:pt>
    <dgm:pt modelId="{281ED1D4-1F74-4FF2-A412-EE57796E2F34}" type="parTrans" cxnId="{4F9088AA-D6A1-4B90-8A5D-378386A546FE}">
      <dgm:prSet/>
      <dgm:spPr/>
      <dgm:t>
        <a:bodyPr/>
        <a:lstStyle/>
        <a:p>
          <a:endParaRPr lang="en-US">
            <a:latin typeface="Calibri" panose="020F0502020204030204" pitchFamily="34" charset="0"/>
            <a:cs typeface="Calibri" panose="020F0502020204030204" pitchFamily="34" charset="0"/>
          </a:endParaRPr>
        </a:p>
      </dgm:t>
    </dgm:pt>
    <dgm:pt modelId="{1945CC2A-CF71-4759-A188-387A11DE2337}" type="sibTrans" cxnId="{4F9088AA-D6A1-4B90-8A5D-378386A546FE}">
      <dgm:prSet/>
      <dgm:spPr/>
      <dgm:t>
        <a:bodyPr/>
        <a:lstStyle/>
        <a:p>
          <a:endParaRPr lang="en-US">
            <a:latin typeface="Calibri" panose="020F0502020204030204" pitchFamily="34" charset="0"/>
            <a:cs typeface="Calibri" panose="020F0502020204030204" pitchFamily="34" charset="0"/>
          </a:endParaRPr>
        </a:p>
      </dgm:t>
    </dgm:pt>
    <dgm:pt modelId="{48E7E2EE-144C-4043-B46E-3AD44414E9D6}">
      <dgm:prSet phldrT="[Text]" custT="1"/>
      <dgm:spPr/>
      <dgm:t>
        <a:bodyPr/>
        <a:lstStyle/>
        <a:p>
          <a:r>
            <a:rPr lang="en-US" sz="1600" b="1" dirty="0">
              <a:latin typeface="Calibri" panose="020F0502020204030204" pitchFamily="34" charset="0"/>
              <a:cs typeface="Calibri" panose="020F0502020204030204" pitchFamily="34" charset="0"/>
            </a:rPr>
            <a:t>Featured StA Analysis</a:t>
          </a:r>
        </a:p>
      </dgm:t>
    </dgm:pt>
    <dgm:pt modelId="{E3121B0F-FB7A-4D10-9E93-FC511C284707}" type="parTrans" cxnId="{D2081D29-9C1D-4E33-BDCD-E453BCF4C169}">
      <dgm:prSet/>
      <dgm:spPr/>
      <dgm:t>
        <a:bodyPr/>
        <a:lstStyle/>
        <a:p>
          <a:endParaRPr lang="en-US">
            <a:latin typeface="Calibri" panose="020F0502020204030204" pitchFamily="34" charset="0"/>
            <a:cs typeface="Calibri" panose="020F0502020204030204" pitchFamily="34" charset="0"/>
          </a:endParaRPr>
        </a:p>
      </dgm:t>
    </dgm:pt>
    <dgm:pt modelId="{61F55940-C13B-4AC0-B823-2088C159AC08}" type="sibTrans" cxnId="{D2081D29-9C1D-4E33-BDCD-E453BCF4C169}">
      <dgm:prSet/>
      <dgm:spPr/>
      <dgm:t>
        <a:bodyPr/>
        <a:lstStyle/>
        <a:p>
          <a:endParaRPr lang="en-US">
            <a:latin typeface="Calibri" panose="020F0502020204030204" pitchFamily="34" charset="0"/>
            <a:cs typeface="Calibri" panose="020F0502020204030204" pitchFamily="34" charset="0"/>
          </a:endParaRPr>
        </a:p>
      </dgm:t>
    </dgm:pt>
    <dgm:pt modelId="{C72B79C6-512D-444D-AFE6-5E007E5D9E86}">
      <dgm:prSet phldrT="[Text]"/>
      <dgm:spPr/>
      <dgm:t>
        <a:bodyPr/>
        <a:lstStyle/>
        <a:p>
          <a:r>
            <a:rPr lang="en-US" dirty="0">
              <a:latin typeface="Calibri" panose="020F0502020204030204" pitchFamily="34" charset="0"/>
              <a:cs typeface="Calibri" panose="020F0502020204030204" pitchFamily="34" charset="0"/>
            </a:rPr>
            <a:t>Manufacturing water use estimates </a:t>
          </a:r>
        </a:p>
      </dgm:t>
    </dgm:pt>
    <dgm:pt modelId="{8E9332B5-20AD-4A4C-9EA5-186DEFC858FF}" type="parTrans" cxnId="{B9BB9FDB-FF04-427A-BEE8-F82129A3A84C}">
      <dgm:prSet/>
      <dgm:spPr/>
      <dgm:t>
        <a:bodyPr/>
        <a:lstStyle/>
        <a:p>
          <a:endParaRPr lang="en-US">
            <a:latin typeface="Calibri" panose="020F0502020204030204" pitchFamily="34" charset="0"/>
            <a:cs typeface="Calibri" panose="020F0502020204030204" pitchFamily="34" charset="0"/>
          </a:endParaRPr>
        </a:p>
      </dgm:t>
    </dgm:pt>
    <dgm:pt modelId="{B1D2D7E2-D9ED-4E5B-86C2-E01EFB25E516}" type="sibTrans" cxnId="{B9BB9FDB-FF04-427A-BEE8-F82129A3A84C}">
      <dgm:prSet/>
      <dgm:spPr/>
      <dgm:t>
        <a:bodyPr/>
        <a:lstStyle/>
        <a:p>
          <a:endParaRPr lang="en-US">
            <a:latin typeface="Calibri" panose="020F0502020204030204" pitchFamily="34" charset="0"/>
            <a:cs typeface="Calibri" panose="020F0502020204030204" pitchFamily="34" charset="0"/>
          </a:endParaRPr>
        </a:p>
      </dgm:t>
    </dgm:pt>
    <dgm:pt modelId="{8B7135A5-DFD3-4C0E-B9D3-5768388738CA}">
      <dgm:prSet phldrT="[Text]" custT="1"/>
      <dgm:spPr/>
      <dgm:t>
        <a:bodyPr/>
        <a:lstStyle/>
        <a:p>
          <a:r>
            <a:rPr lang="en-US" sz="1600" b="1" dirty="0">
              <a:latin typeface="Calibri" panose="020F0502020204030204" pitchFamily="34" charset="0"/>
              <a:cs typeface="Calibri" panose="020F0502020204030204" pitchFamily="34" charset="0"/>
            </a:rPr>
            <a:t>Case Study Topics</a:t>
          </a:r>
        </a:p>
      </dgm:t>
    </dgm:pt>
    <dgm:pt modelId="{B20E70E2-43EC-464F-B93E-E4ADA5FFEA11}" type="parTrans" cxnId="{A00312D0-EBAF-48EC-A46A-7DF0D1AA92DA}">
      <dgm:prSet/>
      <dgm:spPr/>
      <dgm:t>
        <a:bodyPr/>
        <a:lstStyle/>
        <a:p>
          <a:endParaRPr lang="en-US">
            <a:latin typeface="Calibri" panose="020F0502020204030204" pitchFamily="34" charset="0"/>
            <a:cs typeface="Calibri" panose="020F0502020204030204" pitchFamily="34" charset="0"/>
          </a:endParaRPr>
        </a:p>
      </dgm:t>
    </dgm:pt>
    <dgm:pt modelId="{E80C1CD6-5196-48CE-8834-39D56D9BA4F2}" type="sibTrans" cxnId="{A00312D0-EBAF-48EC-A46A-7DF0D1AA92DA}">
      <dgm:prSet/>
      <dgm:spPr/>
      <dgm:t>
        <a:bodyPr/>
        <a:lstStyle/>
        <a:p>
          <a:endParaRPr lang="en-US">
            <a:latin typeface="Calibri" panose="020F0502020204030204" pitchFamily="34" charset="0"/>
            <a:cs typeface="Calibri" panose="020F0502020204030204" pitchFamily="34" charset="0"/>
          </a:endParaRPr>
        </a:p>
      </dgm:t>
    </dgm:pt>
    <dgm:pt modelId="{A28BC581-C87A-4470-9DB7-087E65407036}">
      <dgm:prSet phldrT="[Text]"/>
      <dgm:spPr/>
      <dgm:t>
        <a:bodyPr/>
        <a:lstStyle/>
        <a:p>
          <a:r>
            <a:rPr lang="en-US" dirty="0">
              <a:latin typeface="Calibri" panose="020F0502020204030204" pitchFamily="34" charset="0"/>
              <a:cs typeface="Calibri" panose="020F0502020204030204" pitchFamily="34" charset="0"/>
            </a:rPr>
            <a:t>Emerging water conservation strategies:</a:t>
          </a:r>
        </a:p>
      </dgm:t>
    </dgm:pt>
    <dgm:pt modelId="{7E24991A-8483-4C5D-B175-51D578828A52}" type="parTrans" cxnId="{953AD7C2-CAC2-4B08-9965-39D04F89179A}">
      <dgm:prSet/>
      <dgm:spPr/>
      <dgm:t>
        <a:bodyPr/>
        <a:lstStyle/>
        <a:p>
          <a:endParaRPr lang="en-US">
            <a:latin typeface="Calibri" panose="020F0502020204030204" pitchFamily="34" charset="0"/>
            <a:cs typeface="Calibri" panose="020F0502020204030204" pitchFamily="34" charset="0"/>
          </a:endParaRPr>
        </a:p>
      </dgm:t>
    </dgm:pt>
    <dgm:pt modelId="{925CAB24-1A57-4262-9AE0-8E79AF339DF3}" type="sibTrans" cxnId="{953AD7C2-CAC2-4B08-9965-39D04F89179A}">
      <dgm:prSet/>
      <dgm:spPr/>
      <dgm:t>
        <a:bodyPr/>
        <a:lstStyle/>
        <a:p>
          <a:endParaRPr lang="en-US">
            <a:latin typeface="Calibri" panose="020F0502020204030204" pitchFamily="34" charset="0"/>
            <a:cs typeface="Calibri" panose="020F0502020204030204" pitchFamily="34" charset="0"/>
          </a:endParaRPr>
        </a:p>
      </dgm:t>
    </dgm:pt>
    <dgm:pt modelId="{A4DC7227-11F3-48F4-B0A4-36FFF05E14E2}">
      <dgm:prSet phldrT="[Text]"/>
      <dgm:spPr/>
      <dgm:t>
        <a:bodyPr/>
        <a:lstStyle/>
        <a:p>
          <a:r>
            <a:rPr lang="en-US" b="1" dirty="0">
              <a:latin typeface="Calibri" panose="020F0502020204030204" pitchFamily="34" charset="0"/>
              <a:cs typeface="Calibri" panose="020F0502020204030204" pitchFamily="34" charset="0"/>
            </a:rPr>
            <a:t>Case studies based on data collected from PWP (Plant Water Profiler) tool</a:t>
          </a:r>
        </a:p>
      </dgm:t>
    </dgm:pt>
    <dgm:pt modelId="{49533124-D33E-4FA9-880B-331AF11039F3}" type="parTrans" cxnId="{DD1CB370-95C0-4664-A130-DA5FFFEAD275}">
      <dgm:prSet/>
      <dgm:spPr/>
      <dgm:t>
        <a:bodyPr/>
        <a:lstStyle/>
        <a:p>
          <a:endParaRPr lang="en-US">
            <a:latin typeface="Calibri" panose="020F0502020204030204" pitchFamily="34" charset="0"/>
            <a:cs typeface="Calibri" panose="020F0502020204030204" pitchFamily="34" charset="0"/>
          </a:endParaRPr>
        </a:p>
      </dgm:t>
    </dgm:pt>
    <dgm:pt modelId="{C586FDE8-AE4D-4660-BEA7-BEC06D50C83B}" type="sibTrans" cxnId="{DD1CB370-95C0-4664-A130-DA5FFFEAD275}">
      <dgm:prSet/>
      <dgm:spPr/>
      <dgm:t>
        <a:bodyPr/>
        <a:lstStyle/>
        <a:p>
          <a:endParaRPr lang="en-US">
            <a:latin typeface="Calibri" panose="020F0502020204030204" pitchFamily="34" charset="0"/>
            <a:cs typeface="Calibri" panose="020F0502020204030204" pitchFamily="34" charset="0"/>
          </a:endParaRPr>
        </a:p>
      </dgm:t>
    </dgm:pt>
    <dgm:pt modelId="{A0688402-A7FC-475B-BF2A-CB6ADAF5A593}">
      <dgm:prSet phldrT="[Text]"/>
      <dgm:spPr/>
      <dgm:t>
        <a:bodyPr/>
        <a:lstStyle/>
        <a:p>
          <a:pPr>
            <a:buFont typeface="Calibri" panose="020F0502020204030204" pitchFamily="34" charset="0"/>
            <a:buChar char="-"/>
          </a:pPr>
          <a:r>
            <a:rPr lang="en-US" dirty="0">
              <a:latin typeface="Calibri" panose="020F0502020204030204" pitchFamily="34" charset="0"/>
              <a:cs typeface="Calibri" panose="020F0502020204030204" pitchFamily="34" charset="0"/>
            </a:rPr>
            <a:t>Discuss results of analysis and gaps in existing data (a lack in foundational information impedes impact analysis and identification of technology needs)</a:t>
          </a:r>
        </a:p>
      </dgm:t>
    </dgm:pt>
    <dgm:pt modelId="{CE29BFC1-BF5D-4B10-A28D-6641A69E58E8}" type="parTrans" cxnId="{4B4E7555-04A2-44E9-B287-839F7292ACD5}">
      <dgm:prSet/>
      <dgm:spPr/>
      <dgm:t>
        <a:bodyPr/>
        <a:lstStyle/>
        <a:p>
          <a:endParaRPr lang="en-US">
            <a:latin typeface="Calibri" panose="020F0502020204030204" pitchFamily="34" charset="0"/>
            <a:cs typeface="Calibri" panose="020F0502020204030204" pitchFamily="34" charset="0"/>
          </a:endParaRPr>
        </a:p>
      </dgm:t>
    </dgm:pt>
    <dgm:pt modelId="{51F16DBE-BABD-4C30-B241-A6F4291779F2}" type="sibTrans" cxnId="{4B4E7555-04A2-44E9-B287-839F7292ACD5}">
      <dgm:prSet/>
      <dgm:spPr/>
      <dgm:t>
        <a:bodyPr/>
        <a:lstStyle/>
        <a:p>
          <a:endParaRPr lang="en-US">
            <a:latin typeface="Calibri" panose="020F0502020204030204" pitchFamily="34" charset="0"/>
            <a:cs typeface="Calibri" panose="020F0502020204030204" pitchFamily="34" charset="0"/>
          </a:endParaRPr>
        </a:p>
      </dgm:t>
    </dgm:pt>
    <dgm:pt modelId="{5FA17C06-D74D-472E-BF48-8A93F1C07D6C}">
      <dgm:prSet phldrT="[Text]"/>
      <dgm:spPr/>
      <dgm:t>
        <a:bodyPr/>
        <a:lstStyle/>
        <a:p>
          <a:pPr>
            <a:buFont typeface="Calibri" panose="020F0502020204030204" pitchFamily="34" charset="0"/>
            <a:buChar char="-"/>
          </a:pPr>
          <a:r>
            <a:rPr lang="en-US" dirty="0">
              <a:latin typeface="Calibri" panose="020F0502020204030204" pitchFamily="34" charset="0"/>
              <a:cs typeface="Calibri" panose="020F0502020204030204" pitchFamily="34" charset="0"/>
            </a:rPr>
            <a:t>Dry factories </a:t>
          </a:r>
        </a:p>
      </dgm:t>
    </dgm:pt>
    <dgm:pt modelId="{9FF93E02-F21C-4640-BCCB-FC26AF28A8D7}" type="parTrans" cxnId="{52EBFB63-72AF-4DFA-9942-5D02D7778AEE}">
      <dgm:prSet/>
      <dgm:spPr/>
      <dgm:t>
        <a:bodyPr/>
        <a:lstStyle/>
        <a:p>
          <a:endParaRPr lang="en-US">
            <a:latin typeface="Calibri" panose="020F0502020204030204" pitchFamily="34" charset="0"/>
            <a:cs typeface="Calibri" panose="020F0502020204030204" pitchFamily="34" charset="0"/>
          </a:endParaRPr>
        </a:p>
      </dgm:t>
    </dgm:pt>
    <dgm:pt modelId="{454D9495-16D8-4C8A-A519-CDE545D7153A}" type="sibTrans" cxnId="{52EBFB63-72AF-4DFA-9942-5D02D7778AEE}">
      <dgm:prSet/>
      <dgm:spPr/>
      <dgm:t>
        <a:bodyPr/>
        <a:lstStyle/>
        <a:p>
          <a:endParaRPr lang="en-US">
            <a:latin typeface="Calibri" panose="020F0502020204030204" pitchFamily="34" charset="0"/>
            <a:cs typeface="Calibri" panose="020F0502020204030204" pitchFamily="34" charset="0"/>
          </a:endParaRPr>
        </a:p>
      </dgm:t>
    </dgm:pt>
    <dgm:pt modelId="{7E063B93-FE82-4522-BADD-364A7414889A}">
      <dgm:prSet phldrT="[Text]"/>
      <dgm:spPr/>
      <dgm:t>
        <a:bodyPr/>
        <a:lstStyle/>
        <a:p>
          <a:pPr>
            <a:buFont typeface="Calibri" panose="020F0502020204030204" pitchFamily="34" charset="0"/>
            <a:buChar char="-"/>
          </a:pPr>
          <a:r>
            <a:rPr lang="en-US" dirty="0">
              <a:latin typeface="Calibri" panose="020F0502020204030204" pitchFamily="34" charset="0"/>
              <a:cs typeface="Calibri" panose="020F0502020204030204" pitchFamily="34" charset="0"/>
            </a:rPr>
            <a:t>Industrial water reuse tradeoffs</a:t>
          </a:r>
        </a:p>
      </dgm:t>
    </dgm:pt>
    <dgm:pt modelId="{8198155B-4340-4B81-98CF-0BDFE8EFE906}" type="parTrans" cxnId="{22C1B89F-2C8A-4DB4-BE66-A0108C8BAC04}">
      <dgm:prSet/>
      <dgm:spPr/>
      <dgm:t>
        <a:bodyPr/>
        <a:lstStyle/>
        <a:p>
          <a:endParaRPr lang="en-US">
            <a:latin typeface="Calibri" panose="020F0502020204030204" pitchFamily="34" charset="0"/>
            <a:cs typeface="Calibri" panose="020F0502020204030204" pitchFamily="34" charset="0"/>
          </a:endParaRPr>
        </a:p>
      </dgm:t>
    </dgm:pt>
    <dgm:pt modelId="{6FE03918-6A22-49A7-86C7-E07A8C70FF56}" type="sibTrans" cxnId="{22C1B89F-2C8A-4DB4-BE66-A0108C8BAC04}">
      <dgm:prSet/>
      <dgm:spPr/>
      <dgm:t>
        <a:bodyPr/>
        <a:lstStyle/>
        <a:p>
          <a:endParaRPr lang="en-US">
            <a:latin typeface="Calibri" panose="020F0502020204030204" pitchFamily="34" charset="0"/>
            <a:cs typeface="Calibri" panose="020F0502020204030204" pitchFamily="34" charset="0"/>
          </a:endParaRPr>
        </a:p>
      </dgm:t>
    </dgm:pt>
    <dgm:pt modelId="{078790DB-87AF-4657-AE8D-2A64E473A613}">
      <dgm:prSet phldrT="[Text]"/>
      <dgm:spPr/>
      <dgm:t>
        <a:bodyPr/>
        <a:lstStyle/>
        <a:p>
          <a:r>
            <a:rPr lang="en-US" dirty="0">
              <a:latin typeface="Calibri" panose="020F0502020204030204" pitchFamily="34" charset="0"/>
              <a:cs typeface="Calibri" panose="020F0502020204030204" pitchFamily="34" charset="0"/>
            </a:rPr>
            <a:t>Framework for evaluating the value of water in manufacturing (inside and outside </a:t>
          </a:r>
          <a:r>
            <a:rPr lang="en-US" dirty="0" err="1">
              <a:latin typeface="Calibri" panose="020F0502020204030204" pitchFamily="34" charset="0"/>
              <a:cs typeface="Calibri" panose="020F0502020204030204" pitchFamily="34" charset="0"/>
            </a:rPr>
            <a:t>fenceline</a:t>
          </a:r>
          <a:r>
            <a:rPr lang="en-US" dirty="0">
              <a:latin typeface="Calibri" panose="020F0502020204030204" pitchFamily="34" charset="0"/>
              <a:cs typeface="Calibri" panose="020F0502020204030204" pitchFamily="34" charset="0"/>
            </a:rPr>
            <a:t>)</a:t>
          </a:r>
        </a:p>
      </dgm:t>
    </dgm:pt>
    <dgm:pt modelId="{4E973691-4D5A-475E-8FB4-A2111BA85DCB}" type="parTrans" cxnId="{E146B316-CD37-4B44-AA63-494ACEED3801}">
      <dgm:prSet/>
      <dgm:spPr/>
      <dgm:t>
        <a:bodyPr/>
        <a:lstStyle/>
        <a:p>
          <a:endParaRPr lang="en-US">
            <a:latin typeface="Calibri" panose="020F0502020204030204" pitchFamily="34" charset="0"/>
            <a:cs typeface="Calibri" panose="020F0502020204030204" pitchFamily="34" charset="0"/>
          </a:endParaRPr>
        </a:p>
      </dgm:t>
    </dgm:pt>
    <dgm:pt modelId="{1DC892F1-E155-4BE9-B241-CC02CAEB259E}" type="sibTrans" cxnId="{E146B316-CD37-4B44-AA63-494ACEED3801}">
      <dgm:prSet/>
      <dgm:spPr/>
      <dgm:t>
        <a:bodyPr/>
        <a:lstStyle/>
        <a:p>
          <a:endParaRPr lang="en-US">
            <a:latin typeface="Calibri" panose="020F0502020204030204" pitchFamily="34" charset="0"/>
            <a:cs typeface="Calibri" panose="020F0502020204030204" pitchFamily="34" charset="0"/>
          </a:endParaRPr>
        </a:p>
      </dgm:t>
    </dgm:pt>
    <dgm:pt modelId="{225F48B2-0665-41D6-9AEA-38E9D3312918}">
      <dgm:prSet phldrT="[Text]"/>
      <dgm:spPr/>
      <dgm:t>
        <a:bodyPr/>
        <a:lstStyle/>
        <a:p>
          <a:pPr>
            <a:buFont typeface="Calibri" panose="020F0502020204030204" pitchFamily="34" charset="0"/>
            <a:buChar char="-"/>
          </a:pPr>
          <a:r>
            <a:rPr lang="en-US" dirty="0">
              <a:latin typeface="Calibri" panose="020F0502020204030204" pitchFamily="34" charset="0"/>
              <a:cs typeface="Calibri" panose="020F0502020204030204" pitchFamily="34" charset="0"/>
            </a:rPr>
            <a:t>Smart manufacturing and internet of things (IoT) technologies for water management</a:t>
          </a:r>
        </a:p>
      </dgm:t>
    </dgm:pt>
    <dgm:pt modelId="{FDF5128C-3A2E-4EBA-87B6-1976C74715FF}" type="parTrans" cxnId="{51093EE4-3B6F-4B14-BA8E-9C7CA666661D}">
      <dgm:prSet/>
      <dgm:spPr/>
      <dgm:t>
        <a:bodyPr/>
        <a:lstStyle/>
        <a:p>
          <a:endParaRPr lang="en-US">
            <a:latin typeface="Calibri" panose="020F0502020204030204" pitchFamily="34" charset="0"/>
            <a:cs typeface="Calibri" panose="020F0502020204030204" pitchFamily="34" charset="0"/>
          </a:endParaRPr>
        </a:p>
      </dgm:t>
    </dgm:pt>
    <dgm:pt modelId="{68B4D6D3-892F-4DE0-A537-E5E29F63D20E}" type="sibTrans" cxnId="{51093EE4-3B6F-4B14-BA8E-9C7CA666661D}">
      <dgm:prSet/>
      <dgm:spPr/>
      <dgm:t>
        <a:bodyPr/>
        <a:lstStyle/>
        <a:p>
          <a:endParaRPr lang="en-US">
            <a:latin typeface="Calibri" panose="020F0502020204030204" pitchFamily="34" charset="0"/>
            <a:cs typeface="Calibri" panose="020F0502020204030204" pitchFamily="34" charset="0"/>
          </a:endParaRPr>
        </a:p>
      </dgm:t>
    </dgm:pt>
    <dgm:pt modelId="{BFC0CC67-22F5-4D7B-85B1-CCFC851D1293}">
      <dgm:prSet custT="1"/>
      <dgm:spPr/>
      <dgm:t>
        <a:bodyPr/>
        <a:lstStyle/>
        <a:p>
          <a:pPr>
            <a:buFont typeface="Calibri" panose="020F0502020204030204" pitchFamily="34" charset="0"/>
            <a:buChar char="-"/>
          </a:pPr>
          <a:r>
            <a:rPr lang="en-US" sz="1400" dirty="0">
              <a:latin typeface="Calibri" panose="020F0502020204030204" pitchFamily="34" charset="0"/>
              <a:cs typeface="Calibri" panose="020F0502020204030204" pitchFamily="34" charset="0"/>
            </a:rPr>
            <a:t>Estimating water use, discharge, and consumption</a:t>
          </a:r>
        </a:p>
      </dgm:t>
    </dgm:pt>
    <dgm:pt modelId="{0902EBB1-1B2B-4C51-88ED-F1E5C6B69784}" type="parTrans" cxnId="{E3D5DA6A-E73A-4F05-A799-B2757C9DDC67}">
      <dgm:prSet/>
      <dgm:spPr/>
      <dgm:t>
        <a:bodyPr/>
        <a:lstStyle/>
        <a:p>
          <a:endParaRPr lang="en-US"/>
        </a:p>
      </dgm:t>
    </dgm:pt>
    <dgm:pt modelId="{AAA6471A-E529-46F3-ADCF-DEC8CE7198A5}" type="sibTrans" cxnId="{E3D5DA6A-E73A-4F05-A799-B2757C9DDC67}">
      <dgm:prSet/>
      <dgm:spPr/>
      <dgm:t>
        <a:bodyPr/>
        <a:lstStyle/>
        <a:p>
          <a:endParaRPr lang="en-US"/>
        </a:p>
      </dgm:t>
    </dgm:pt>
    <dgm:pt modelId="{41275B0F-10BB-4979-B560-BFCCFB21CBD9}">
      <dgm:prSet custT="1"/>
      <dgm:spPr/>
      <dgm:t>
        <a:bodyPr/>
        <a:lstStyle/>
        <a:p>
          <a:pPr>
            <a:buFont typeface="Calibri" panose="020F0502020204030204" pitchFamily="34" charset="0"/>
            <a:buChar char="-"/>
          </a:pPr>
          <a:r>
            <a:rPr lang="en-US" sz="1400" dirty="0">
              <a:latin typeface="Calibri" panose="020F0502020204030204" pitchFamily="34" charset="0"/>
              <a:cs typeface="Calibri" panose="020F0502020204030204" pitchFamily="34" charset="0"/>
            </a:rPr>
            <a:t>Developing more robust quantification of the value of water for use when identifying technology needs</a:t>
          </a:r>
        </a:p>
      </dgm:t>
    </dgm:pt>
    <dgm:pt modelId="{158251FE-A273-4EAC-B4A8-F64CC23DD841}" type="parTrans" cxnId="{10FD6E87-B360-40D6-9661-B19EF229B333}">
      <dgm:prSet/>
      <dgm:spPr/>
      <dgm:t>
        <a:bodyPr/>
        <a:lstStyle/>
        <a:p>
          <a:endParaRPr lang="en-US"/>
        </a:p>
      </dgm:t>
    </dgm:pt>
    <dgm:pt modelId="{0EE0E853-5B6D-45A6-B461-7B6FB650B390}" type="sibTrans" cxnId="{10FD6E87-B360-40D6-9661-B19EF229B333}">
      <dgm:prSet/>
      <dgm:spPr/>
      <dgm:t>
        <a:bodyPr/>
        <a:lstStyle/>
        <a:p>
          <a:endParaRPr lang="en-US"/>
        </a:p>
      </dgm:t>
    </dgm:pt>
    <dgm:pt modelId="{1AE64918-BBDC-4B9C-80B2-EF9E39EA48F7}">
      <dgm:prSet custT="1"/>
      <dgm:spPr/>
      <dgm:t>
        <a:bodyPr/>
        <a:lstStyle/>
        <a:p>
          <a:pPr>
            <a:buFont typeface="Calibri" panose="020F0502020204030204" pitchFamily="34" charset="0"/>
            <a:buChar char="-"/>
          </a:pPr>
          <a:r>
            <a:rPr lang="en-US" sz="1400" dirty="0">
              <a:latin typeface="Calibri" panose="020F0502020204030204" pitchFamily="34" charset="0"/>
              <a:cs typeface="Calibri" panose="020F0502020204030204" pitchFamily="34" charset="0"/>
            </a:rPr>
            <a:t>Establishing why this information is needed to do technology assessments and evaluations</a:t>
          </a:r>
        </a:p>
      </dgm:t>
    </dgm:pt>
    <dgm:pt modelId="{A30338D6-132F-4FF7-8644-31445B2DA157}" type="parTrans" cxnId="{AEA70B88-5F92-45D9-B666-86114E39CDA4}">
      <dgm:prSet/>
      <dgm:spPr/>
      <dgm:t>
        <a:bodyPr/>
        <a:lstStyle/>
        <a:p>
          <a:endParaRPr lang="en-US"/>
        </a:p>
      </dgm:t>
    </dgm:pt>
    <dgm:pt modelId="{53493D14-F031-4D8E-A38E-05591C32C711}" type="sibTrans" cxnId="{AEA70B88-5F92-45D9-B666-86114E39CDA4}">
      <dgm:prSet/>
      <dgm:spPr/>
      <dgm:t>
        <a:bodyPr/>
        <a:lstStyle/>
        <a:p>
          <a:endParaRPr lang="en-US"/>
        </a:p>
      </dgm:t>
    </dgm:pt>
    <dgm:pt modelId="{C4B1253E-7A18-43B7-B15D-EC6594FA190E}">
      <dgm:prSet custT="1"/>
      <dgm:spPr/>
      <dgm:t>
        <a:bodyPr/>
        <a:lstStyle/>
        <a:p>
          <a:r>
            <a:rPr lang="en-US" sz="1600" dirty="0">
              <a:latin typeface="Calibri" panose="020F0502020204030204" pitchFamily="34" charset="0"/>
              <a:cs typeface="Calibri" panose="020F0502020204030204" pitchFamily="34" charset="0"/>
            </a:rPr>
            <a:t>Highlighting advanced technology and process opportunities for water conservation to support resilience</a:t>
          </a:r>
        </a:p>
      </dgm:t>
    </dgm:pt>
    <dgm:pt modelId="{FC7E13CA-94A0-4C90-A4E5-A8412304C172}" type="parTrans" cxnId="{4DC273AE-AF4D-4B50-866A-C4159EDCE67D}">
      <dgm:prSet/>
      <dgm:spPr/>
      <dgm:t>
        <a:bodyPr/>
        <a:lstStyle/>
        <a:p>
          <a:endParaRPr lang="en-US"/>
        </a:p>
      </dgm:t>
    </dgm:pt>
    <dgm:pt modelId="{13A400AC-B6C9-4F90-8DE0-4949DBB7BF4A}" type="sibTrans" cxnId="{4DC273AE-AF4D-4B50-866A-C4159EDCE67D}">
      <dgm:prSet/>
      <dgm:spPr/>
      <dgm:t>
        <a:bodyPr/>
        <a:lstStyle/>
        <a:p>
          <a:endParaRPr lang="en-US"/>
        </a:p>
      </dgm:t>
    </dgm:pt>
    <dgm:pt modelId="{5E583E6C-B5D5-4C39-A119-5B8FED550F85}" type="pres">
      <dgm:prSet presAssocID="{72BCBFB8-A35B-454B-9C28-DC780D4B99D8}" presName="Name0" presStyleCnt="0">
        <dgm:presLayoutVars>
          <dgm:dir/>
          <dgm:animLvl val="lvl"/>
          <dgm:resizeHandles val="exact"/>
        </dgm:presLayoutVars>
      </dgm:prSet>
      <dgm:spPr/>
      <dgm:t>
        <a:bodyPr/>
        <a:lstStyle/>
        <a:p>
          <a:endParaRPr lang="en-US"/>
        </a:p>
      </dgm:t>
    </dgm:pt>
    <dgm:pt modelId="{D886793E-722E-4EDC-82B7-116557E4F2CE}" type="pres">
      <dgm:prSet presAssocID="{7665039D-A4CB-405C-89BF-DA8BFFB560BC}" presName="composite" presStyleCnt="0"/>
      <dgm:spPr/>
    </dgm:pt>
    <dgm:pt modelId="{EA6949A9-D05D-408A-A979-AABF730B0483}" type="pres">
      <dgm:prSet presAssocID="{7665039D-A4CB-405C-89BF-DA8BFFB560BC}" presName="parTx" presStyleLbl="alignNode1" presStyleIdx="0" presStyleCnt="3">
        <dgm:presLayoutVars>
          <dgm:chMax val="0"/>
          <dgm:chPref val="0"/>
          <dgm:bulletEnabled val="1"/>
        </dgm:presLayoutVars>
      </dgm:prSet>
      <dgm:spPr/>
      <dgm:t>
        <a:bodyPr/>
        <a:lstStyle/>
        <a:p>
          <a:endParaRPr lang="en-US"/>
        </a:p>
      </dgm:t>
    </dgm:pt>
    <dgm:pt modelId="{6CC86134-A759-44AB-93C9-72C693EBA865}" type="pres">
      <dgm:prSet presAssocID="{7665039D-A4CB-405C-89BF-DA8BFFB560BC}" presName="desTx" presStyleLbl="alignAccFollowNode1" presStyleIdx="0" presStyleCnt="3">
        <dgm:presLayoutVars>
          <dgm:bulletEnabled val="1"/>
        </dgm:presLayoutVars>
      </dgm:prSet>
      <dgm:spPr/>
      <dgm:t>
        <a:bodyPr/>
        <a:lstStyle/>
        <a:p>
          <a:endParaRPr lang="en-US"/>
        </a:p>
      </dgm:t>
    </dgm:pt>
    <dgm:pt modelId="{9D9D82C2-FE81-49B9-8BBC-845FD695ED4C}" type="pres">
      <dgm:prSet presAssocID="{BCF16C6F-DEC8-4378-8F20-CC2346BBACC9}" presName="space" presStyleCnt="0"/>
      <dgm:spPr/>
    </dgm:pt>
    <dgm:pt modelId="{89B0FEAA-BB29-472F-AC7D-1CB2DFC96B4A}" type="pres">
      <dgm:prSet presAssocID="{48E7E2EE-144C-4043-B46E-3AD44414E9D6}" presName="composite" presStyleCnt="0"/>
      <dgm:spPr/>
    </dgm:pt>
    <dgm:pt modelId="{EC6EE6BC-62D0-477C-A56A-9C6AEE92AD5F}" type="pres">
      <dgm:prSet presAssocID="{48E7E2EE-144C-4043-B46E-3AD44414E9D6}" presName="parTx" presStyleLbl="alignNode1" presStyleIdx="1" presStyleCnt="3">
        <dgm:presLayoutVars>
          <dgm:chMax val="0"/>
          <dgm:chPref val="0"/>
          <dgm:bulletEnabled val="1"/>
        </dgm:presLayoutVars>
      </dgm:prSet>
      <dgm:spPr/>
      <dgm:t>
        <a:bodyPr/>
        <a:lstStyle/>
        <a:p>
          <a:endParaRPr lang="en-US"/>
        </a:p>
      </dgm:t>
    </dgm:pt>
    <dgm:pt modelId="{02E2AEC0-05F1-4A9C-96A4-73430AF64D19}" type="pres">
      <dgm:prSet presAssocID="{48E7E2EE-144C-4043-B46E-3AD44414E9D6}" presName="desTx" presStyleLbl="alignAccFollowNode1" presStyleIdx="1" presStyleCnt="3">
        <dgm:presLayoutVars>
          <dgm:bulletEnabled val="1"/>
        </dgm:presLayoutVars>
      </dgm:prSet>
      <dgm:spPr/>
      <dgm:t>
        <a:bodyPr/>
        <a:lstStyle/>
        <a:p>
          <a:endParaRPr lang="en-US"/>
        </a:p>
      </dgm:t>
    </dgm:pt>
    <dgm:pt modelId="{DCE0D372-1C5B-4176-ACA0-4EFDC62E3AA2}" type="pres">
      <dgm:prSet presAssocID="{61F55940-C13B-4AC0-B823-2088C159AC08}" presName="space" presStyleCnt="0"/>
      <dgm:spPr/>
    </dgm:pt>
    <dgm:pt modelId="{BF544481-7724-4743-9019-CF183FBB73B3}" type="pres">
      <dgm:prSet presAssocID="{8B7135A5-DFD3-4C0E-B9D3-5768388738CA}" presName="composite" presStyleCnt="0"/>
      <dgm:spPr/>
    </dgm:pt>
    <dgm:pt modelId="{78DB0F70-C86E-478A-9365-4E5BCE361016}" type="pres">
      <dgm:prSet presAssocID="{8B7135A5-DFD3-4C0E-B9D3-5768388738CA}" presName="parTx" presStyleLbl="alignNode1" presStyleIdx="2" presStyleCnt="3">
        <dgm:presLayoutVars>
          <dgm:chMax val="0"/>
          <dgm:chPref val="0"/>
          <dgm:bulletEnabled val="1"/>
        </dgm:presLayoutVars>
      </dgm:prSet>
      <dgm:spPr/>
      <dgm:t>
        <a:bodyPr/>
        <a:lstStyle/>
        <a:p>
          <a:endParaRPr lang="en-US"/>
        </a:p>
      </dgm:t>
    </dgm:pt>
    <dgm:pt modelId="{C9739F97-BC61-45B7-AE9A-7AE6F14DD39B}" type="pres">
      <dgm:prSet presAssocID="{8B7135A5-DFD3-4C0E-B9D3-5768388738CA}" presName="desTx" presStyleLbl="alignAccFollowNode1" presStyleIdx="2" presStyleCnt="3">
        <dgm:presLayoutVars>
          <dgm:bulletEnabled val="1"/>
        </dgm:presLayoutVars>
      </dgm:prSet>
      <dgm:spPr/>
      <dgm:t>
        <a:bodyPr/>
        <a:lstStyle/>
        <a:p>
          <a:endParaRPr lang="en-US"/>
        </a:p>
      </dgm:t>
    </dgm:pt>
  </dgm:ptLst>
  <dgm:cxnLst>
    <dgm:cxn modelId="{D2081D29-9C1D-4E33-BDCD-E453BCF4C169}" srcId="{72BCBFB8-A35B-454B-9C28-DC780D4B99D8}" destId="{48E7E2EE-144C-4043-B46E-3AD44414E9D6}" srcOrd="1" destOrd="0" parTransId="{E3121B0F-FB7A-4D10-9E93-FC511C284707}" sibTransId="{61F55940-C13B-4AC0-B823-2088C159AC08}"/>
    <dgm:cxn modelId="{5B5B2CE3-62C4-46A7-A73D-9EDD2189C83A}" type="presOf" srcId="{72BCBFB8-A35B-454B-9C28-DC780D4B99D8}" destId="{5E583E6C-B5D5-4C39-A119-5B8FED550F85}" srcOrd="0" destOrd="0" presId="urn:microsoft.com/office/officeart/2005/8/layout/hList1"/>
    <dgm:cxn modelId="{87A3610A-42AF-4BB1-B1B6-8843FA3F1699}" type="presOf" srcId="{8B7135A5-DFD3-4C0E-B9D3-5768388738CA}" destId="{78DB0F70-C86E-478A-9365-4E5BCE361016}" srcOrd="0" destOrd="0" presId="urn:microsoft.com/office/officeart/2005/8/layout/hList1"/>
    <dgm:cxn modelId="{953AD7C2-CAC2-4B08-9965-39D04F89179A}" srcId="{8B7135A5-DFD3-4C0E-B9D3-5768388738CA}" destId="{A28BC581-C87A-4470-9DB7-087E65407036}" srcOrd="0" destOrd="0" parTransId="{7E24991A-8483-4C5D-B175-51D578828A52}" sibTransId="{925CAB24-1A57-4262-9AE0-8E79AF339DF3}"/>
    <dgm:cxn modelId="{4DC273AE-AF4D-4B50-866A-C4159EDCE67D}" srcId="{7665039D-A4CB-405C-89BF-DA8BFFB560BC}" destId="{C4B1253E-7A18-43B7-B15D-EC6594FA190E}" srcOrd="1" destOrd="0" parTransId="{FC7E13CA-94A0-4C90-A4E5-A8412304C172}" sibTransId="{13A400AC-B6C9-4F90-8DE0-4949DBB7BF4A}"/>
    <dgm:cxn modelId="{10FD6E87-B360-40D6-9661-B19EF229B333}" srcId="{AA8A43E2-8D73-447C-8DD8-D1B132EF86DD}" destId="{41275B0F-10BB-4979-B560-BFCCFB21CBD9}" srcOrd="1" destOrd="0" parTransId="{158251FE-A273-4EAC-B4A8-F64CC23DD841}" sibTransId="{0EE0E853-5B6D-45A6-B461-7B6FB650B390}"/>
    <dgm:cxn modelId="{51093EE4-3B6F-4B14-BA8E-9C7CA666661D}" srcId="{A28BC581-C87A-4470-9DB7-087E65407036}" destId="{225F48B2-0665-41D6-9AEA-38E9D3312918}" srcOrd="2" destOrd="0" parTransId="{FDF5128C-3A2E-4EBA-87B6-1976C74715FF}" sibTransId="{68B4D6D3-892F-4DE0-A537-E5E29F63D20E}"/>
    <dgm:cxn modelId="{52EBFB63-72AF-4DFA-9942-5D02D7778AEE}" srcId="{A28BC581-C87A-4470-9DB7-087E65407036}" destId="{5FA17C06-D74D-472E-BF48-8A93F1C07D6C}" srcOrd="0" destOrd="0" parTransId="{9FF93E02-F21C-4640-BCCB-FC26AF28A8D7}" sibTransId="{454D9495-16D8-4C8A-A519-CDE545D7153A}"/>
    <dgm:cxn modelId="{9B76BB68-1027-4DB4-A1D5-EC813D71817A}" type="presOf" srcId="{48E7E2EE-144C-4043-B46E-3AD44414E9D6}" destId="{EC6EE6BC-62D0-477C-A56A-9C6AEE92AD5F}" srcOrd="0" destOrd="0" presId="urn:microsoft.com/office/officeart/2005/8/layout/hList1"/>
    <dgm:cxn modelId="{954C52C6-6122-47F0-9AAA-42A0F6E7E384}" type="presOf" srcId="{C4B1253E-7A18-43B7-B15D-EC6594FA190E}" destId="{6CC86134-A759-44AB-93C9-72C693EBA865}" srcOrd="0" destOrd="4" presId="urn:microsoft.com/office/officeart/2005/8/layout/hList1"/>
    <dgm:cxn modelId="{4F9088AA-D6A1-4B90-8A5D-378386A546FE}" srcId="{7665039D-A4CB-405C-89BF-DA8BFFB560BC}" destId="{AA8A43E2-8D73-447C-8DD8-D1B132EF86DD}" srcOrd="0" destOrd="0" parTransId="{281ED1D4-1F74-4FF2-A412-EE57796E2F34}" sibTransId="{1945CC2A-CF71-4759-A188-387A11DE2337}"/>
    <dgm:cxn modelId="{B9BB9FDB-FF04-427A-BEE8-F82129A3A84C}" srcId="{48E7E2EE-144C-4043-B46E-3AD44414E9D6}" destId="{C72B79C6-512D-444D-AFE6-5E007E5D9E86}" srcOrd="0" destOrd="0" parTransId="{8E9332B5-20AD-4A4C-9EA5-186DEFC858FF}" sibTransId="{B1D2D7E2-D9ED-4E5B-86C2-E01EFB25E516}"/>
    <dgm:cxn modelId="{B4B49AB2-BC49-4F4E-8D94-818435C44C03}" type="presOf" srcId="{5FA17C06-D74D-472E-BF48-8A93F1C07D6C}" destId="{C9739F97-BC61-45B7-AE9A-7AE6F14DD39B}" srcOrd="0" destOrd="1" presId="urn:microsoft.com/office/officeart/2005/8/layout/hList1"/>
    <dgm:cxn modelId="{A1593121-9E0C-4430-B1E9-F4AA5309187B}" type="presOf" srcId="{BFC0CC67-22F5-4D7B-85B1-CCFC851D1293}" destId="{6CC86134-A759-44AB-93C9-72C693EBA865}" srcOrd="0" destOrd="1" presId="urn:microsoft.com/office/officeart/2005/8/layout/hList1"/>
    <dgm:cxn modelId="{6CE10416-FE64-46DF-A6A4-CD43DF0F64C2}" type="presOf" srcId="{41275B0F-10BB-4979-B560-BFCCFB21CBD9}" destId="{6CC86134-A759-44AB-93C9-72C693EBA865}" srcOrd="0" destOrd="2" presId="urn:microsoft.com/office/officeart/2005/8/layout/hList1"/>
    <dgm:cxn modelId="{982BF050-1736-4CBD-B156-937779D0EC34}" type="presOf" srcId="{A0688402-A7FC-475B-BF2A-CB6ADAF5A593}" destId="{02E2AEC0-05F1-4A9C-96A4-73430AF64D19}" srcOrd="0" destOrd="1" presId="urn:microsoft.com/office/officeart/2005/8/layout/hList1"/>
    <dgm:cxn modelId="{4A0A2629-F28D-405D-826F-126724F360DD}" type="presOf" srcId="{7665039D-A4CB-405C-89BF-DA8BFFB560BC}" destId="{EA6949A9-D05D-408A-A979-AABF730B0483}" srcOrd="0" destOrd="0" presId="urn:microsoft.com/office/officeart/2005/8/layout/hList1"/>
    <dgm:cxn modelId="{3C2D476E-EB3F-4113-A361-7A46DDAD221F}" srcId="{72BCBFB8-A35B-454B-9C28-DC780D4B99D8}" destId="{7665039D-A4CB-405C-89BF-DA8BFFB560BC}" srcOrd="0" destOrd="0" parTransId="{BD3951C1-A34F-4198-8B2D-AFAB326C21C8}" sibTransId="{BCF16C6F-DEC8-4378-8F20-CC2346BBACC9}"/>
    <dgm:cxn modelId="{E146B316-CD37-4B44-AA63-494ACEED3801}" srcId="{48E7E2EE-144C-4043-B46E-3AD44414E9D6}" destId="{078790DB-87AF-4657-AE8D-2A64E473A613}" srcOrd="1" destOrd="0" parTransId="{4E973691-4D5A-475E-8FB4-A2111BA85DCB}" sibTransId="{1DC892F1-E155-4BE9-B241-CC02CAEB259E}"/>
    <dgm:cxn modelId="{2CDB22C1-8E68-48A6-ABCF-1169C360BADE}" type="presOf" srcId="{A28BC581-C87A-4470-9DB7-087E65407036}" destId="{C9739F97-BC61-45B7-AE9A-7AE6F14DD39B}" srcOrd="0" destOrd="0" presId="urn:microsoft.com/office/officeart/2005/8/layout/hList1"/>
    <dgm:cxn modelId="{22C1B89F-2C8A-4DB4-BE66-A0108C8BAC04}" srcId="{A28BC581-C87A-4470-9DB7-087E65407036}" destId="{7E063B93-FE82-4522-BADD-364A7414889A}" srcOrd="1" destOrd="0" parTransId="{8198155B-4340-4B81-98CF-0BDFE8EFE906}" sibTransId="{6FE03918-6A22-49A7-86C7-E07A8C70FF56}"/>
    <dgm:cxn modelId="{4B4E7555-04A2-44E9-B287-839F7292ACD5}" srcId="{C72B79C6-512D-444D-AFE6-5E007E5D9E86}" destId="{A0688402-A7FC-475B-BF2A-CB6ADAF5A593}" srcOrd="0" destOrd="0" parTransId="{CE29BFC1-BF5D-4B10-A28D-6641A69E58E8}" sibTransId="{51F16DBE-BABD-4C30-B241-A6F4291779F2}"/>
    <dgm:cxn modelId="{A00312D0-EBAF-48EC-A46A-7DF0D1AA92DA}" srcId="{72BCBFB8-A35B-454B-9C28-DC780D4B99D8}" destId="{8B7135A5-DFD3-4C0E-B9D3-5768388738CA}" srcOrd="2" destOrd="0" parTransId="{B20E70E2-43EC-464F-B93E-E4ADA5FFEA11}" sibTransId="{E80C1CD6-5196-48CE-8834-39D56D9BA4F2}"/>
    <dgm:cxn modelId="{419B377C-B310-42F4-9C1A-9C36707953E9}" type="presOf" srcId="{078790DB-87AF-4657-AE8D-2A64E473A613}" destId="{02E2AEC0-05F1-4A9C-96A4-73430AF64D19}" srcOrd="0" destOrd="2" presId="urn:microsoft.com/office/officeart/2005/8/layout/hList1"/>
    <dgm:cxn modelId="{DD1CB370-95C0-4664-A130-DA5FFFEAD275}" srcId="{8B7135A5-DFD3-4C0E-B9D3-5768388738CA}" destId="{A4DC7227-11F3-48F4-B0A4-36FFF05E14E2}" srcOrd="1" destOrd="0" parTransId="{49533124-D33E-4FA9-880B-331AF11039F3}" sibTransId="{C586FDE8-AE4D-4660-BEA7-BEC06D50C83B}"/>
    <dgm:cxn modelId="{038412C7-9778-403D-9984-D09875B573A6}" type="presOf" srcId="{1AE64918-BBDC-4B9C-80B2-EF9E39EA48F7}" destId="{6CC86134-A759-44AB-93C9-72C693EBA865}" srcOrd="0" destOrd="3" presId="urn:microsoft.com/office/officeart/2005/8/layout/hList1"/>
    <dgm:cxn modelId="{FC90307D-2F8A-4B9C-9F7C-5FC05D24DB64}" type="presOf" srcId="{C72B79C6-512D-444D-AFE6-5E007E5D9E86}" destId="{02E2AEC0-05F1-4A9C-96A4-73430AF64D19}" srcOrd="0" destOrd="0" presId="urn:microsoft.com/office/officeart/2005/8/layout/hList1"/>
    <dgm:cxn modelId="{AEA70B88-5F92-45D9-B666-86114E39CDA4}" srcId="{AA8A43E2-8D73-447C-8DD8-D1B132EF86DD}" destId="{1AE64918-BBDC-4B9C-80B2-EF9E39EA48F7}" srcOrd="2" destOrd="0" parTransId="{A30338D6-132F-4FF7-8644-31445B2DA157}" sibTransId="{53493D14-F031-4D8E-A38E-05591C32C711}"/>
    <dgm:cxn modelId="{473240CE-B5A2-4592-9340-40A09F50EEF0}" type="presOf" srcId="{225F48B2-0665-41D6-9AEA-38E9D3312918}" destId="{C9739F97-BC61-45B7-AE9A-7AE6F14DD39B}" srcOrd="0" destOrd="3" presId="urn:microsoft.com/office/officeart/2005/8/layout/hList1"/>
    <dgm:cxn modelId="{D8C0AC05-BF4A-414B-907D-1A91CE4C3285}" type="presOf" srcId="{AA8A43E2-8D73-447C-8DD8-D1B132EF86DD}" destId="{6CC86134-A759-44AB-93C9-72C693EBA865}" srcOrd="0" destOrd="0" presId="urn:microsoft.com/office/officeart/2005/8/layout/hList1"/>
    <dgm:cxn modelId="{2D87A25B-F642-4711-9C57-292AEC7BB0A1}" type="presOf" srcId="{A4DC7227-11F3-48F4-B0A4-36FFF05E14E2}" destId="{C9739F97-BC61-45B7-AE9A-7AE6F14DD39B}" srcOrd="0" destOrd="4" presId="urn:microsoft.com/office/officeart/2005/8/layout/hList1"/>
    <dgm:cxn modelId="{AD7A4884-DF4C-484C-A111-E0165332A39C}" type="presOf" srcId="{7E063B93-FE82-4522-BADD-364A7414889A}" destId="{C9739F97-BC61-45B7-AE9A-7AE6F14DD39B}" srcOrd="0" destOrd="2" presId="urn:microsoft.com/office/officeart/2005/8/layout/hList1"/>
    <dgm:cxn modelId="{E3D5DA6A-E73A-4F05-A799-B2757C9DDC67}" srcId="{AA8A43E2-8D73-447C-8DD8-D1B132EF86DD}" destId="{BFC0CC67-22F5-4D7B-85B1-CCFC851D1293}" srcOrd="0" destOrd="0" parTransId="{0902EBB1-1B2B-4C51-88ED-F1E5C6B69784}" sibTransId="{AAA6471A-E529-46F3-ADCF-DEC8CE7198A5}"/>
    <dgm:cxn modelId="{180E4FCB-49AA-473F-9383-63BA4363A19B}" type="presParOf" srcId="{5E583E6C-B5D5-4C39-A119-5B8FED550F85}" destId="{D886793E-722E-4EDC-82B7-116557E4F2CE}" srcOrd="0" destOrd="0" presId="urn:microsoft.com/office/officeart/2005/8/layout/hList1"/>
    <dgm:cxn modelId="{011A7D97-D227-4425-BFB1-4FFD590214F9}" type="presParOf" srcId="{D886793E-722E-4EDC-82B7-116557E4F2CE}" destId="{EA6949A9-D05D-408A-A979-AABF730B0483}" srcOrd="0" destOrd="0" presId="urn:microsoft.com/office/officeart/2005/8/layout/hList1"/>
    <dgm:cxn modelId="{59728194-9E4C-4FA6-92EA-AB197A2FAAB2}" type="presParOf" srcId="{D886793E-722E-4EDC-82B7-116557E4F2CE}" destId="{6CC86134-A759-44AB-93C9-72C693EBA865}" srcOrd="1" destOrd="0" presId="urn:microsoft.com/office/officeart/2005/8/layout/hList1"/>
    <dgm:cxn modelId="{512423F9-B721-4C8A-9A17-5AD4F222D96E}" type="presParOf" srcId="{5E583E6C-B5D5-4C39-A119-5B8FED550F85}" destId="{9D9D82C2-FE81-49B9-8BBC-845FD695ED4C}" srcOrd="1" destOrd="0" presId="urn:microsoft.com/office/officeart/2005/8/layout/hList1"/>
    <dgm:cxn modelId="{18EF91B8-713E-4C5C-96BA-6D37E263FA49}" type="presParOf" srcId="{5E583E6C-B5D5-4C39-A119-5B8FED550F85}" destId="{89B0FEAA-BB29-472F-AC7D-1CB2DFC96B4A}" srcOrd="2" destOrd="0" presId="urn:microsoft.com/office/officeart/2005/8/layout/hList1"/>
    <dgm:cxn modelId="{4E465E8A-C601-4508-BF79-1E31B9987C0E}" type="presParOf" srcId="{89B0FEAA-BB29-472F-AC7D-1CB2DFC96B4A}" destId="{EC6EE6BC-62D0-477C-A56A-9C6AEE92AD5F}" srcOrd="0" destOrd="0" presId="urn:microsoft.com/office/officeart/2005/8/layout/hList1"/>
    <dgm:cxn modelId="{0B3CD6F9-FDD3-48BA-8065-0803847D9DE5}" type="presParOf" srcId="{89B0FEAA-BB29-472F-AC7D-1CB2DFC96B4A}" destId="{02E2AEC0-05F1-4A9C-96A4-73430AF64D19}" srcOrd="1" destOrd="0" presId="urn:microsoft.com/office/officeart/2005/8/layout/hList1"/>
    <dgm:cxn modelId="{43E975BC-A435-4D97-B9EC-DDA62A1FE8B5}" type="presParOf" srcId="{5E583E6C-B5D5-4C39-A119-5B8FED550F85}" destId="{DCE0D372-1C5B-4176-ACA0-4EFDC62E3AA2}" srcOrd="3" destOrd="0" presId="urn:microsoft.com/office/officeart/2005/8/layout/hList1"/>
    <dgm:cxn modelId="{FC1E86A2-1B7A-432C-9C5D-9B0B25A85AE3}" type="presParOf" srcId="{5E583E6C-B5D5-4C39-A119-5B8FED550F85}" destId="{BF544481-7724-4743-9019-CF183FBB73B3}" srcOrd="4" destOrd="0" presId="urn:microsoft.com/office/officeart/2005/8/layout/hList1"/>
    <dgm:cxn modelId="{ECFE39C8-23D0-41D2-9CE1-410B401B031D}" type="presParOf" srcId="{BF544481-7724-4743-9019-CF183FBB73B3}" destId="{78DB0F70-C86E-478A-9365-4E5BCE361016}" srcOrd="0" destOrd="0" presId="urn:microsoft.com/office/officeart/2005/8/layout/hList1"/>
    <dgm:cxn modelId="{6EAEDBBA-5D38-4298-971A-9E2C5889B720}" type="presParOf" srcId="{BF544481-7724-4743-9019-CF183FBB73B3}" destId="{C9739F97-BC61-45B7-AE9A-7AE6F14DD3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BCBFB8-A35B-454B-9C28-DC780D4B99D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665039D-A4CB-405C-89BF-DA8BFFB560BC}">
      <dgm:prSet phldrT="[Text]"/>
      <dgm:spPr/>
      <dgm:t>
        <a:bodyPr/>
        <a:lstStyle/>
        <a:p>
          <a:r>
            <a:rPr lang="en-US" b="1" dirty="0">
              <a:latin typeface="Calibri" panose="020F0502020204030204" pitchFamily="34" charset="0"/>
              <a:cs typeface="Calibri" panose="020F0502020204030204" pitchFamily="34" charset="0"/>
            </a:rPr>
            <a:t>Main Topic Areas</a:t>
          </a:r>
        </a:p>
      </dgm:t>
    </dgm:pt>
    <dgm:pt modelId="{BD3951C1-A34F-4198-8B2D-AFAB326C21C8}" type="parTrans" cxnId="{3C2D476E-EB3F-4113-A361-7A46DDAD221F}">
      <dgm:prSet/>
      <dgm:spPr/>
      <dgm:t>
        <a:bodyPr/>
        <a:lstStyle/>
        <a:p>
          <a:endParaRPr lang="en-US">
            <a:latin typeface="Calibri" panose="020F0502020204030204" pitchFamily="34" charset="0"/>
            <a:cs typeface="Calibri" panose="020F0502020204030204" pitchFamily="34" charset="0"/>
          </a:endParaRPr>
        </a:p>
      </dgm:t>
    </dgm:pt>
    <dgm:pt modelId="{BCF16C6F-DEC8-4378-8F20-CC2346BBACC9}" type="sibTrans" cxnId="{3C2D476E-EB3F-4113-A361-7A46DDAD221F}">
      <dgm:prSet/>
      <dgm:spPr/>
      <dgm:t>
        <a:bodyPr/>
        <a:lstStyle/>
        <a:p>
          <a:endParaRPr lang="en-US">
            <a:latin typeface="Calibri" panose="020F0502020204030204" pitchFamily="34" charset="0"/>
            <a:cs typeface="Calibri" panose="020F0502020204030204" pitchFamily="34" charset="0"/>
          </a:endParaRPr>
        </a:p>
      </dgm:t>
    </dgm:pt>
    <dgm:pt modelId="{AA8A43E2-8D73-447C-8DD8-D1B132EF86DD}">
      <dgm:prSet phldrT="[Text]"/>
      <dgm:spPr/>
      <dgm:t>
        <a:bodyPr/>
        <a:lstStyle/>
        <a:p>
          <a:r>
            <a:rPr lang="en-US" dirty="0">
              <a:latin typeface="Calibri" panose="020F0502020204030204" pitchFamily="34" charset="0"/>
              <a:cs typeface="Calibri" panose="020F0502020204030204" pitchFamily="34" charset="0"/>
            </a:rPr>
            <a:t>Data characterization</a:t>
          </a:r>
        </a:p>
      </dgm:t>
    </dgm:pt>
    <dgm:pt modelId="{281ED1D4-1F74-4FF2-A412-EE57796E2F34}" type="parTrans" cxnId="{4F9088AA-D6A1-4B90-8A5D-378386A546FE}">
      <dgm:prSet/>
      <dgm:spPr/>
      <dgm:t>
        <a:bodyPr/>
        <a:lstStyle/>
        <a:p>
          <a:endParaRPr lang="en-US">
            <a:latin typeface="Calibri" panose="020F0502020204030204" pitchFamily="34" charset="0"/>
            <a:cs typeface="Calibri" panose="020F0502020204030204" pitchFamily="34" charset="0"/>
          </a:endParaRPr>
        </a:p>
      </dgm:t>
    </dgm:pt>
    <dgm:pt modelId="{1945CC2A-CF71-4759-A188-387A11DE2337}" type="sibTrans" cxnId="{4F9088AA-D6A1-4B90-8A5D-378386A546FE}">
      <dgm:prSet/>
      <dgm:spPr/>
      <dgm:t>
        <a:bodyPr/>
        <a:lstStyle/>
        <a:p>
          <a:endParaRPr lang="en-US">
            <a:latin typeface="Calibri" panose="020F0502020204030204" pitchFamily="34" charset="0"/>
            <a:cs typeface="Calibri" panose="020F0502020204030204" pitchFamily="34" charset="0"/>
          </a:endParaRPr>
        </a:p>
      </dgm:t>
    </dgm:pt>
    <dgm:pt modelId="{544EFD27-6351-4FD7-9F13-468E88F1B99E}">
      <dgm:prSet phldrT="[Text]"/>
      <dgm:spPr/>
      <dgm:t>
        <a:bodyPr/>
        <a:lstStyle/>
        <a:p>
          <a:r>
            <a:rPr lang="en-US" dirty="0">
              <a:latin typeface="Calibri" panose="020F0502020204030204" pitchFamily="34" charset="0"/>
              <a:cs typeface="Calibri" panose="020F0502020204030204" pitchFamily="34" charset="0"/>
            </a:rPr>
            <a:t>Manufacturing of electronic devices</a:t>
          </a:r>
        </a:p>
      </dgm:t>
    </dgm:pt>
    <dgm:pt modelId="{1F23C283-CA66-4658-B045-62234E46271A}" type="parTrans" cxnId="{E6DB6287-52B2-436E-AA43-CD31F125205D}">
      <dgm:prSet/>
      <dgm:spPr/>
      <dgm:t>
        <a:bodyPr/>
        <a:lstStyle/>
        <a:p>
          <a:endParaRPr lang="en-US">
            <a:latin typeface="Calibri" panose="020F0502020204030204" pitchFamily="34" charset="0"/>
            <a:cs typeface="Calibri" panose="020F0502020204030204" pitchFamily="34" charset="0"/>
          </a:endParaRPr>
        </a:p>
      </dgm:t>
    </dgm:pt>
    <dgm:pt modelId="{BAA1074A-C60C-490D-8296-F7F7BEA1A4ED}" type="sibTrans" cxnId="{E6DB6287-52B2-436E-AA43-CD31F125205D}">
      <dgm:prSet/>
      <dgm:spPr/>
      <dgm:t>
        <a:bodyPr/>
        <a:lstStyle/>
        <a:p>
          <a:endParaRPr lang="en-US">
            <a:latin typeface="Calibri" panose="020F0502020204030204" pitchFamily="34" charset="0"/>
            <a:cs typeface="Calibri" panose="020F0502020204030204" pitchFamily="34" charset="0"/>
          </a:endParaRPr>
        </a:p>
      </dgm:t>
    </dgm:pt>
    <dgm:pt modelId="{48E7E2EE-144C-4043-B46E-3AD44414E9D6}">
      <dgm:prSet phldrT="[Text]"/>
      <dgm:spPr/>
      <dgm:t>
        <a:bodyPr/>
        <a:lstStyle/>
        <a:p>
          <a:r>
            <a:rPr lang="en-US" b="1" dirty="0">
              <a:latin typeface="Calibri" panose="020F0502020204030204" pitchFamily="34" charset="0"/>
              <a:cs typeface="Calibri" panose="020F0502020204030204" pitchFamily="34" charset="0"/>
            </a:rPr>
            <a:t>Featured StA Analysis</a:t>
          </a:r>
        </a:p>
      </dgm:t>
    </dgm:pt>
    <dgm:pt modelId="{E3121B0F-FB7A-4D10-9E93-FC511C284707}" type="parTrans" cxnId="{D2081D29-9C1D-4E33-BDCD-E453BCF4C169}">
      <dgm:prSet/>
      <dgm:spPr/>
      <dgm:t>
        <a:bodyPr/>
        <a:lstStyle/>
        <a:p>
          <a:endParaRPr lang="en-US">
            <a:latin typeface="Calibri" panose="020F0502020204030204" pitchFamily="34" charset="0"/>
            <a:cs typeface="Calibri" panose="020F0502020204030204" pitchFamily="34" charset="0"/>
          </a:endParaRPr>
        </a:p>
      </dgm:t>
    </dgm:pt>
    <dgm:pt modelId="{61F55940-C13B-4AC0-B823-2088C159AC08}" type="sibTrans" cxnId="{D2081D29-9C1D-4E33-BDCD-E453BCF4C169}">
      <dgm:prSet/>
      <dgm:spPr/>
      <dgm:t>
        <a:bodyPr/>
        <a:lstStyle/>
        <a:p>
          <a:endParaRPr lang="en-US">
            <a:latin typeface="Calibri" panose="020F0502020204030204" pitchFamily="34" charset="0"/>
            <a:cs typeface="Calibri" panose="020F0502020204030204" pitchFamily="34" charset="0"/>
          </a:endParaRPr>
        </a:p>
      </dgm:t>
    </dgm:pt>
    <dgm:pt modelId="{C72B79C6-512D-444D-AFE6-5E007E5D9E86}">
      <dgm:prSet phldrT="[Text]"/>
      <dgm:spPr/>
      <dgm:t>
        <a:bodyPr/>
        <a:lstStyle/>
        <a:p>
          <a:r>
            <a:rPr lang="en-US" dirty="0">
              <a:latin typeface="Calibri" panose="020F0502020204030204" pitchFamily="34" charset="0"/>
              <a:cs typeface="Calibri" panose="020F0502020204030204" pitchFamily="34" charset="0"/>
            </a:rPr>
            <a:t>Developed framework to assess cost-effectiveness of smart manufacturing applications using cost of conserved energy </a:t>
          </a:r>
        </a:p>
      </dgm:t>
    </dgm:pt>
    <dgm:pt modelId="{8E9332B5-20AD-4A4C-9EA5-186DEFC858FF}" type="parTrans" cxnId="{B9BB9FDB-FF04-427A-BEE8-F82129A3A84C}">
      <dgm:prSet/>
      <dgm:spPr/>
      <dgm:t>
        <a:bodyPr/>
        <a:lstStyle/>
        <a:p>
          <a:endParaRPr lang="en-US">
            <a:latin typeface="Calibri" panose="020F0502020204030204" pitchFamily="34" charset="0"/>
            <a:cs typeface="Calibri" panose="020F0502020204030204" pitchFamily="34" charset="0"/>
          </a:endParaRPr>
        </a:p>
      </dgm:t>
    </dgm:pt>
    <dgm:pt modelId="{B1D2D7E2-D9ED-4E5B-86C2-E01EFB25E516}" type="sibTrans" cxnId="{B9BB9FDB-FF04-427A-BEE8-F82129A3A84C}">
      <dgm:prSet/>
      <dgm:spPr/>
      <dgm:t>
        <a:bodyPr/>
        <a:lstStyle/>
        <a:p>
          <a:endParaRPr lang="en-US">
            <a:latin typeface="Calibri" panose="020F0502020204030204" pitchFamily="34" charset="0"/>
            <a:cs typeface="Calibri" panose="020F0502020204030204" pitchFamily="34" charset="0"/>
          </a:endParaRPr>
        </a:p>
      </dgm:t>
    </dgm:pt>
    <dgm:pt modelId="{8B7135A5-DFD3-4C0E-B9D3-5768388738CA}">
      <dgm:prSet phldrT="[Text]"/>
      <dgm:spPr/>
      <dgm:t>
        <a:bodyPr/>
        <a:lstStyle/>
        <a:p>
          <a:r>
            <a:rPr lang="en-US" b="1" dirty="0">
              <a:latin typeface="Calibri" panose="020F0502020204030204" pitchFamily="34" charset="0"/>
              <a:cs typeface="Calibri" panose="020F0502020204030204" pitchFamily="34" charset="0"/>
            </a:rPr>
            <a:t>Case Studies</a:t>
          </a:r>
        </a:p>
      </dgm:t>
    </dgm:pt>
    <dgm:pt modelId="{B20E70E2-43EC-464F-B93E-E4ADA5FFEA11}" type="parTrans" cxnId="{A00312D0-EBAF-48EC-A46A-7DF0D1AA92DA}">
      <dgm:prSet/>
      <dgm:spPr/>
      <dgm:t>
        <a:bodyPr/>
        <a:lstStyle/>
        <a:p>
          <a:endParaRPr lang="en-US">
            <a:latin typeface="Calibri" panose="020F0502020204030204" pitchFamily="34" charset="0"/>
            <a:cs typeface="Calibri" panose="020F0502020204030204" pitchFamily="34" charset="0"/>
          </a:endParaRPr>
        </a:p>
      </dgm:t>
    </dgm:pt>
    <dgm:pt modelId="{E80C1CD6-5196-48CE-8834-39D56D9BA4F2}" type="sibTrans" cxnId="{A00312D0-EBAF-48EC-A46A-7DF0D1AA92DA}">
      <dgm:prSet/>
      <dgm:spPr/>
      <dgm:t>
        <a:bodyPr/>
        <a:lstStyle/>
        <a:p>
          <a:endParaRPr lang="en-US">
            <a:latin typeface="Calibri" panose="020F0502020204030204" pitchFamily="34" charset="0"/>
            <a:cs typeface="Calibri" panose="020F0502020204030204" pitchFamily="34" charset="0"/>
          </a:endParaRPr>
        </a:p>
      </dgm:t>
    </dgm:pt>
    <dgm:pt modelId="{A28BC581-C87A-4470-9DB7-087E65407036}">
      <dgm:prSet phldrT="[Text]"/>
      <dgm:spPr/>
      <dgm:t>
        <a:bodyPr/>
        <a:lstStyle/>
        <a:p>
          <a:r>
            <a:rPr lang="en-US" dirty="0">
              <a:latin typeface="Calibri" panose="020F0502020204030204" pitchFamily="34" charset="0"/>
              <a:cs typeface="Calibri" panose="020F0502020204030204" pitchFamily="34" charset="0"/>
            </a:rPr>
            <a:t>Application of cost of conserved energy framework via case studies:</a:t>
          </a:r>
        </a:p>
      </dgm:t>
    </dgm:pt>
    <dgm:pt modelId="{7E24991A-8483-4C5D-B175-51D578828A52}" type="parTrans" cxnId="{953AD7C2-CAC2-4B08-9965-39D04F89179A}">
      <dgm:prSet/>
      <dgm:spPr/>
      <dgm:t>
        <a:bodyPr/>
        <a:lstStyle/>
        <a:p>
          <a:endParaRPr lang="en-US">
            <a:latin typeface="Calibri" panose="020F0502020204030204" pitchFamily="34" charset="0"/>
            <a:cs typeface="Calibri" panose="020F0502020204030204" pitchFamily="34" charset="0"/>
          </a:endParaRPr>
        </a:p>
      </dgm:t>
    </dgm:pt>
    <dgm:pt modelId="{925CAB24-1A57-4262-9AE0-8E79AF339DF3}" type="sibTrans" cxnId="{953AD7C2-CAC2-4B08-9965-39D04F89179A}">
      <dgm:prSet/>
      <dgm:spPr/>
      <dgm:t>
        <a:bodyPr/>
        <a:lstStyle/>
        <a:p>
          <a:endParaRPr lang="en-US">
            <a:latin typeface="Calibri" panose="020F0502020204030204" pitchFamily="34" charset="0"/>
            <a:cs typeface="Calibri" panose="020F0502020204030204" pitchFamily="34" charset="0"/>
          </a:endParaRPr>
        </a:p>
      </dgm:t>
    </dgm:pt>
    <dgm:pt modelId="{A4DC7227-11F3-48F4-B0A4-36FFF05E14E2}">
      <dgm:prSet phldrT="[Text]"/>
      <dgm:spPr/>
      <dgm:t>
        <a:bodyPr/>
        <a:lstStyle/>
        <a:p>
          <a:pPr>
            <a:buFont typeface="Calibri" panose="020F0502020204030204" pitchFamily="34" charset="0"/>
            <a:buChar char="-"/>
          </a:pPr>
          <a:r>
            <a:rPr lang="en-US" dirty="0">
              <a:latin typeface="Calibri" panose="020F0502020204030204" pitchFamily="34" charset="0"/>
              <a:cs typeface="Calibri" panose="020F0502020204030204" pitchFamily="34" charset="0"/>
            </a:rPr>
            <a:t>Smart manufacturing applications in breweries</a:t>
          </a:r>
        </a:p>
      </dgm:t>
    </dgm:pt>
    <dgm:pt modelId="{49533124-D33E-4FA9-880B-331AF11039F3}" type="parTrans" cxnId="{DD1CB370-95C0-4664-A130-DA5FFFEAD275}">
      <dgm:prSet/>
      <dgm:spPr/>
      <dgm:t>
        <a:bodyPr/>
        <a:lstStyle/>
        <a:p>
          <a:endParaRPr lang="en-US">
            <a:latin typeface="Calibri" panose="020F0502020204030204" pitchFamily="34" charset="0"/>
            <a:cs typeface="Calibri" panose="020F0502020204030204" pitchFamily="34" charset="0"/>
          </a:endParaRPr>
        </a:p>
      </dgm:t>
    </dgm:pt>
    <dgm:pt modelId="{C586FDE8-AE4D-4660-BEA7-BEC06D50C83B}" type="sibTrans" cxnId="{DD1CB370-95C0-4664-A130-DA5FFFEAD275}">
      <dgm:prSet/>
      <dgm:spPr/>
      <dgm:t>
        <a:bodyPr/>
        <a:lstStyle/>
        <a:p>
          <a:endParaRPr lang="en-US">
            <a:latin typeface="Calibri" panose="020F0502020204030204" pitchFamily="34" charset="0"/>
            <a:cs typeface="Calibri" panose="020F0502020204030204" pitchFamily="34" charset="0"/>
          </a:endParaRPr>
        </a:p>
      </dgm:t>
    </dgm:pt>
    <dgm:pt modelId="{38C0F3C5-3E15-48C7-8760-40700D6E3013}">
      <dgm:prSet phldrT="[Text]"/>
      <dgm:spPr/>
      <dgm:t>
        <a:bodyPr/>
        <a:lstStyle/>
        <a:p>
          <a:r>
            <a:rPr lang="en-US" dirty="0">
              <a:latin typeface="Calibri" panose="020F0502020204030204" pitchFamily="34" charset="0"/>
              <a:cs typeface="Calibri" panose="020F0502020204030204" pitchFamily="34" charset="0"/>
            </a:rPr>
            <a:t>Information and communications technology (ICT) infrastructure</a:t>
          </a:r>
        </a:p>
      </dgm:t>
    </dgm:pt>
    <dgm:pt modelId="{E93B2055-19E5-40C2-AD42-32840935C4E8}" type="parTrans" cxnId="{D234EF9F-CA6B-41AD-9500-51E7B083C763}">
      <dgm:prSet/>
      <dgm:spPr/>
      <dgm:t>
        <a:bodyPr/>
        <a:lstStyle/>
        <a:p>
          <a:endParaRPr lang="en-US">
            <a:latin typeface="Calibri" panose="020F0502020204030204" pitchFamily="34" charset="0"/>
            <a:cs typeface="Calibri" panose="020F0502020204030204" pitchFamily="34" charset="0"/>
          </a:endParaRPr>
        </a:p>
      </dgm:t>
    </dgm:pt>
    <dgm:pt modelId="{418A5A1F-7EEF-452F-9CD2-F5F3A53D606F}" type="sibTrans" cxnId="{D234EF9F-CA6B-41AD-9500-51E7B083C763}">
      <dgm:prSet/>
      <dgm:spPr/>
      <dgm:t>
        <a:bodyPr/>
        <a:lstStyle/>
        <a:p>
          <a:endParaRPr lang="en-US">
            <a:latin typeface="Calibri" panose="020F0502020204030204" pitchFamily="34" charset="0"/>
            <a:cs typeface="Calibri" panose="020F0502020204030204" pitchFamily="34" charset="0"/>
          </a:endParaRPr>
        </a:p>
      </dgm:t>
    </dgm:pt>
    <dgm:pt modelId="{20AA28C4-E5DA-4BA2-8DC4-97AD835146C0}">
      <dgm:prSet phldrT="[Text]"/>
      <dgm:spPr/>
      <dgm:t>
        <a:bodyPr/>
        <a:lstStyle/>
        <a:p>
          <a:r>
            <a:rPr lang="en-US" dirty="0">
              <a:latin typeface="Calibri" panose="020F0502020204030204" pitchFamily="34" charset="0"/>
              <a:cs typeface="Calibri" panose="020F0502020204030204" pitchFamily="34" charset="0"/>
            </a:rPr>
            <a:t>Smart manufacturing opportunities and challenges by sector</a:t>
          </a:r>
        </a:p>
      </dgm:t>
    </dgm:pt>
    <dgm:pt modelId="{4D899EE2-107F-4569-9DDF-87529A660ED5}" type="parTrans" cxnId="{DA899A90-79ED-47A9-9797-8D901B67488C}">
      <dgm:prSet/>
      <dgm:spPr/>
      <dgm:t>
        <a:bodyPr/>
        <a:lstStyle/>
        <a:p>
          <a:endParaRPr lang="en-US">
            <a:latin typeface="Calibri" panose="020F0502020204030204" pitchFamily="34" charset="0"/>
            <a:cs typeface="Calibri" panose="020F0502020204030204" pitchFamily="34" charset="0"/>
          </a:endParaRPr>
        </a:p>
      </dgm:t>
    </dgm:pt>
    <dgm:pt modelId="{50D43C8B-E010-439C-A426-DC3AFAC48D13}" type="sibTrans" cxnId="{DA899A90-79ED-47A9-9797-8D901B67488C}">
      <dgm:prSet/>
      <dgm:spPr/>
      <dgm:t>
        <a:bodyPr/>
        <a:lstStyle/>
        <a:p>
          <a:endParaRPr lang="en-US">
            <a:latin typeface="Calibri" panose="020F0502020204030204" pitchFamily="34" charset="0"/>
            <a:cs typeface="Calibri" panose="020F0502020204030204" pitchFamily="34" charset="0"/>
          </a:endParaRPr>
        </a:p>
      </dgm:t>
    </dgm:pt>
    <dgm:pt modelId="{34835C30-8762-4564-82DC-658878107A87}">
      <dgm:prSet phldrT="[Text]"/>
      <dgm:spPr/>
      <dgm:t>
        <a:bodyPr/>
        <a:lstStyle/>
        <a:p>
          <a:r>
            <a:rPr lang="en-US" dirty="0">
              <a:latin typeface="Calibri" panose="020F0502020204030204" pitchFamily="34" charset="0"/>
              <a:cs typeface="Calibri" panose="020F0502020204030204" pitchFamily="34" charset="0"/>
            </a:rPr>
            <a:t>Smart manufacturing framework &amp; case studies</a:t>
          </a:r>
        </a:p>
      </dgm:t>
    </dgm:pt>
    <dgm:pt modelId="{38D88797-4FED-42D5-BA7A-D27904155A47}" type="parTrans" cxnId="{24644B9D-4BA6-4170-9651-D730A1368DC9}">
      <dgm:prSet/>
      <dgm:spPr/>
      <dgm:t>
        <a:bodyPr/>
        <a:lstStyle/>
        <a:p>
          <a:endParaRPr lang="en-US">
            <a:latin typeface="Calibri" panose="020F0502020204030204" pitchFamily="34" charset="0"/>
            <a:cs typeface="Calibri" panose="020F0502020204030204" pitchFamily="34" charset="0"/>
          </a:endParaRPr>
        </a:p>
      </dgm:t>
    </dgm:pt>
    <dgm:pt modelId="{072A9933-BF18-4367-9B7E-E507BCE4E8E5}" type="sibTrans" cxnId="{24644B9D-4BA6-4170-9651-D730A1368DC9}">
      <dgm:prSet/>
      <dgm:spPr/>
      <dgm:t>
        <a:bodyPr/>
        <a:lstStyle/>
        <a:p>
          <a:endParaRPr lang="en-US">
            <a:latin typeface="Calibri" panose="020F0502020204030204" pitchFamily="34" charset="0"/>
            <a:cs typeface="Calibri" panose="020F0502020204030204" pitchFamily="34" charset="0"/>
          </a:endParaRPr>
        </a:p>
      </dgm:t>
    </dgm:pt>
    <dgm:pt modelId="{C6B0A5FC-4477-4E3F-85C2-F46581411021}">
      <dgm:prSet phldrT="[Text]"/>
      <dgm:spPr/>
      <dgm:t>
        <a:bodyPr/>
        <a:lstStyle/>
        <a:p>
          <a:r>
            <a:rPr lang="en-US" dirty="0">
              <a:latin typeface="Calibri" panose="020F0502020204030204" pitchFamily="34" charset="0"/>
              <a:cs typeface="Calibri" panose="020F0502020204030204" pitchFamily="34" charset="0"/>
            </a:rPr>
            <a:t>Lifecycle analysis of key ICT components</a:t>
          </a:r>
        </a:p>
      </dgm:t>
    </dgm:pt>
    <dgm:pt modelId="{310CF8BB-32F3-4075-AADF-F555132A560A}" type="parTrans" cxnId="{4AFBF97E-0164-4B53-92F1-5634AEEAABA4}">
      <dgm:prSet/>
      <dgm:spPr/>
      <dgm:t>
        <a:bodyPr/>
        <a:lstStyle/>
        <a:p>
          <a:endParaRPr lang="en-US">
            <a:latin typeface="Calibri" panose="020F0502020204030204" pitchFamily="34" charset="0"/>
            <a:cs typeface="Calibri" panose="020F0502020204030204" pitchFamily="34" charset="0"/>
          </a:endParaRPr>
        </a:p>
      </dgm:t>
    </dgm:pt>
    <dgm:pt modelId="{5832BFEB-88D3-4B9B-BF8F-BF918A3E2CF1}" type="sibTrans" cxnId="{4AFBF97E-0164-4B53-92F1-5634AEEAABA4}">
      <dgm:prSet/>
      <dgm:spPr/>
      <dgm:t>
        <a:bodyPr/>
        <a:lstStyle/>
        <a:p>
          <a:endParaRPr lang="en-US">
            <a:latin typeface="Calibri" panose="020F0502020204030204" pitchFamily="34" charset="0"/>
            <a:cs typeface="Calibri" panose="020F0502020204030204" pitchFamily="34" charset="0"/>
          </a:endParaRPr>
        </a:p>
      </dgm:t>
    </dgm:pt>
    <dgm:pt modelId="{E91C2555-EE34-4140-97DC-B4D93AA2DAC9}">
      <dgm:prSet phldrT="[Text]"/>
      <dgm:spPr/>
      <dgm:t>
        <a:bodyPr/>
        <a:lstStyle/>
        <a:p>
          <a:r>
            <a:rPr lang="en-US" dirty="0">
              <a:latin typeface="Calibri" panose="020F0502020204030204" pitchFamily="34" charset="0"/>
              <a:cs typeface="Calibri" panose="020F0502020204030204" pitchFamily="34" charset="0"/>
            </a:rPr>
            <a:t>Energy and cost impact analysis of data flow</a:t>
          </a:r>
        </a:p>
      </dgm:t>
    </dgm:pt>
    <dgm:pt modelId="{C2FE0972-293B-4941-A8A8-6F050475753E}" type="parTrans" cxnId="{ECEADEA0-DEE8-4C3B-BEF0-4027E7BA6920}">
      <dgm:prSet/>
      <dgm:spPr/>
      <dgm:t>
        <a:bodyPr/>
        <a:lstStyle/>
        <a:p>
          <a:endParaRPr lang="en-US">
            <a:latin typeface="Calibri" panose="020F0502020204030204" pitchFamily="34" charset="0"/>
            <a:cs typeface="Calibri" panose="020F0502020204030204" pitchFamily="34" charset="0"/>
          </a:endParaRPr>
        </a:p>
      </dgm:t>
    </dgm:pt>
    <dgm:pt modelId="{8D7509B7-0DB7-4795-8FF5-C99BD3F8823B}" type="sibTrans" cxnId="{ECEADEA0-DEE8-4C3B-BEF0-4027E7BA6920}">
      <dgm:prSet/>
      <dgm:spPr/>
      <dgm:t>
        <a:bodyPr/>
        <a:lstStyle/>
        <a:p>
          <a:endParaRPr lang="en-US">
            <a:latin typeface="Calibri" panose="020F0502020204030204" pitchFamily="34" charset="0"/>
            <a:cs typeface="Calibri" panose="020F0502020204030204" pitchFamily="34" charset="0"/>
          </a:endParaRPr>
        </a:p>
      </dgm:t>
    </dgm:pt>
    <dgm:pt modelId="{4D8B99F2-73AC-4332-9259-F6B90EB23070}">
      <dgm:prSet phldrT="[Text]"/>
      <dgm:spPr/>
      <dgm:t>
        <a:bodyPr/>
        <a:lstStyle/>
        <a:p>
          <a:pPr>
            <a:buFont typeface="Calibri" panose="020F0502020204030204" pitchFamily="34" charset="0"/>
            <a:buChar char="-"/>
          </a:pPr>
          <a:r>
            <a:rPr lang="en-US" dirty="0">
              <a:latin typeface="Calibri" panose="020F0502020204030204" pitchFamily="34" charset="0"/>
              <a:cs typeface="Calibri" panose="020F0502020204030204" pitchFamily="34" charset="0"/>
            </a:rPr>
            <a:t>Continuous casting steel sensor system</a:t>
          </a:r>
        </a:p>
      </dgm:t>
    </dgm:pt>
    <dgm:pt modelId="{0BF1693F-FF96-4A3A-A571-46658D1B5714}" type="sibTrans" cxnId="{8867DEEC-864B-4307-9D3B-82ED27AF4C23}">
      <dgm:prSet/>
      <dgm:spPr/>
      <dgm:t>
        <a:bodyPr/>
        <a:lstStyle/>
        <a:p>
          <a:endParaRPr lang="en-US">
            <a:latin typeface="Calibri" panose="020F0502020204030204" pitchFamily="34" charset="0"/>
            <a:cs typeface="Calibri" panose="020F0502020204030204" pitchFamily="34" charset="0"/>
          </a:endParaRPr>
        </a:p>
      </dgm:t>
    </dgm:pt>
    <dgm:pt modelId="{18570C86-550A-43F7-8293-CD7BDB0E62C4}" type="parTrans" cxnId="{8867DEEC-864B-4307-9D3B-82ED27AF4C23}">
      <dgm:prSet/>
      <dgm:spPr/>
      <dgm:t>
        <a:bodyPr/>
        <a:lstStyle/>
        <a:p>
          <a:endParaRPr lang="en-US">
            <a:latin typeface="Calibri" panose="020F0502020204030204" pitchFamily="34" charset="0"/>
            <a:cs typeface="Calibri" panose="020F0502020204030204" pitchFamily="34" charset="0"/>
          </a:endParaRPr>
        </a:p>
      </dgm:t>
    </dgm:pt>
    <dgm:pt modelId="{2657877D-16A3-4556-8D29-598E175B99C9}">
      <dgm:prSet phldrT="[Text]"/>
      <dgm:spPr/>
      <dgm:t>
        <a:bodyPr/>
        <a:lstStyle/>
        <a:p>
          <a:pPr>
            <a:buFont typeface="Calibri" panose="020F0502020204030204" pitchFamily="34" charset="0"/>
            <a:buChar char="-"/>
          </a:pPr>
          <a:r>
            <a:rPr lang="en-US" dirty="0">
              <a:latin typeface="Calibri" panose="020F0502020204030204" pitchFamily="34" charset="0"/>
              <a:cs typeface="Calibri" panose="020F0502020204030204" pitchFamily="34" charset="0"/>
            </a:rPr>
            <a:t>Carbon fiber</a:t>
          </a:r>
        </a:p>
      </dgm:t>
    </dgm:pt>
    <dgm:pt modelId="{59D6E9F3-B702-4534-9905-B4D1699A993F}" type="parTrans" cxnId="{68022F19-887C-4F15-BFB0-8BF3C1F8FF1D}">
      <dgm:prSet/>
      <dgm:spPr/>
      <dgm:t>
        <a:bodyPr/>
        <a:lstStyle/>
        <a:p>
          <a:endParaRPr lang="en-US">
            <a:latin typeface="Calibri" panose="020F0502020204030204" pitchFamily="34" charset="0"/>
            <a:cs typeface="Calibri" panose="020F0502020204030204" pitchFamily="34" charset="0"/>
          </a:endParaRPr>
        </a:p>
      </dgm:t>
    </dgm:pt>
    <dgm:pt modelId="{18557687-4260-4075-99F0-82288F206A02}" type="sibTrans" cxnId="{68022F19-887C-4F15-BFB0-8BF3C1F8FF1D}">
      <dgm:prSet/>
      <dgm:spPr/>
      <dgm:t>
        <a:bodyPr/>
        <a:lstStyle/>
        <a:p>
          <a:endParaRPr lang="en-US">
            <a:latin typeface="Calibri" panose="020F0502020204030204" pitchFamily="34" charset="0"/>
            <a:cs typeface="Calibri" panose="020F0502020204030204" pitchFamily="34" charset="0"/>
          </a:endParaRPr>
        </a:p>
      </dgm:t>
    </dgm:pt>
    <dgm:pt modelId="{23BC352D-E5CE-470A-876E-760A782C6FEA}">
      <dgm:prSet phldrT="[Text]"/>
      <dgm:spPr/>
      <dgm:t>
        <a:bodyPr/>
        <a:lstStyle/>
        <a:p>
          <a:r>
            <a:rPr lang="en-US" dirty="0">
              <a:latin typeface="Calibri" panose="020F0502020204030204" pitchFamily="34" charset="0"/>
              <a:cs typeface="Calibri" panose="020F0502020204030204" pitchFamily="34" charset="0"/>
            </a:rPr>
            <a:t>Smart manufacturing deep dives</a:t>
          </a:r>
        </a:p>
      </dgm:t>
    </dgm:pt>
    <dgm:pt modelId="{1F4FC608-7757-47E5-97A0-EEC4A4E79464}" type="parTrans" cxnId="{91EE06B6-7F61-4B95-B5DF-AE6C8A62B41A}">
      <dgm:prSet/>
      <dgm:spPr/>
      <dgm:t>
        <a:bodyPr/>
        <a:lstStyle/>
        <a:p>
          <a:endParaRPr lang="en-US">
            <a:latin typeface="Calibri" panose="020F0502020204030204" pitchFamily="34" charset="0"/>
            <a:cs typeface="Calibri" panose="020F0502020204030204" pitchFamily="34" charset="0"/>
          </a:endParaRPr>
        </a:p>
      </dgm:t>
    </dgm:pt>
    <dgm:pt modelId="{3DA903FA-D035-48F8-A84D-AB9C44930DB3}" type="sibTrans" cxnId="{91EE06B6-7F61-4B95-B5DF-AE6C8A62B41A}">
      <dgm:prSet/>
      <dgm:spPr/>
      <dgm:t>
        <a:bodyPr/>
        <a:lstStyle/>
        <a:p>
          <a:endParaRPr lang="en-US">
            <a:latin typeface="Calibri" panose="020F0502020204030204" pitchFamily="34" charset="0"/>
            <a:cs typeface="Calibri" panose="020F0502020204030204" pitchFamily="34" charset="0"/>
          </a:endParaRPr>
        </a:p>
      </dgm:t>
    </dgm:pt>
    <dgm:pt modelId="{307D62CF-B703-420B-AEA0-0B8652D356F4}">
      <dgm:prSet phldrT="[Text]"/>
      <dgm:spPr/>
      <dgm:t>
        <a:bodyPr/>
        <a:lstStyle/>
        <a:p>
          <a:pPr>
            <a:buFont typeface="Calibri" panose="020F0502020204030204" pitchFamily="34" charset="0"/>
            <a:buChar char="-"/>
          </a:pPr>
          <a:r>
            <a:rPr lang="en-US" dirty="0">
              <a:latin typeface="Calibri" panose="020F0502020204030204" pitchFamily="34" charset="0"/>
              <a:cs typeface="Calibri" panose="020F0502020204030204" pitchFamily="34" charset="0"/>
            </a:rPr>
            <a:t>Water/wastewater treatment</a:t>
          </a:r>
        </a:p>
      </dgm:t>
    </dgm:pt>
    <dgm:pt modelId="{36B12938-14D4-4342-9EE8-94BE8345A386}" type="parTrans" cxnId="{A4E7E7FB-C6EE-401A-B1CD-055A4772C500}">
      <dgm:prSet/>
      <dgm:spPr/>
      <dgm:t>
        <a:bodyPr/>
        <a:lstStyle/>
        <a:p>
          <a:endParaRPr lang="en-US">
            <a:latin typeface="Calibri" panose="020F0502020204030204" pitchFamily="34" charset="0"/>
            <a:cs typeface="Calibri" panose="020F0502020204030204" pitchFamily="34" charset="0"/>
          </a:endParaRPr>
        </a:p>
      </dgm:t>
    </dgm:pt>
    <dgm:pt modelId="{77FE1C7B-F2D7-4D6F-9351-04F605461DD4}" type="sibTrans" cxnId="{A4E7E7FB-C6EE-401A-B1CD-055A4772C500}">
      <dgm:prSet/>
      <dgm:spPr/>
      <dgm:t>
        <a:bodyPr/>
        <a:lstStyle/>
        <a:p>
          <a:endParaRPr lang="en-US">
            <a:latin typeface="Calibri" panose="020F0502020204030204" pitchFamily="34" charset="0"/>
            <a:cs typeface="Calibri" panose="020F0502020204030204" pitchFamily="34" charset="0"/>
          </a:endParaRPr>
        </a:p>
      </dgm:t>
    </dgm:pt>
    <dgm:pt modelId="{36E2F012-7606-4D8E-A6A1-EDC0BBF94598}">
      <dgm:prSet phldrT="[Text]"/>
      <dgm:spPr/>
      <dgm:t>
        <a:bodyPr/>
        <a:lstStyle/>
        <a:p>
          <a:pPr>
            <a:buFont typeface="Calibri" panose="020F0502020204030204" pitchFamily="34" charset="0"/>
            <a:buChar char="-"/>
          </a:pPr>
          <a:r>
            <a:rPr lang="en-US" b="1" dirty="0">
              <a:latin typeface="Calibri" panose="020F0502020204030204" pitchFamily="34" charset="0"/>
              <a:cs typeface="Calibri" panose="020F0502020204030204" pitchFamily="34" charset="0"/>
            </a:rPr>
            <a:t>Iron and steel</a:t>
          </a:r>
        </a:p>
      </dgm:t>
    </dgm:pt>
    <dgm:pt modelId="{482B94F1-B8C5-4A74-B64F-533E48963F0C}" type="parTrans" cxnId="{5671CDF9-9C4A-483C-8B54-87A43A901A3B}">
      <dgm:prSet/>
      <dgm:spPr/>
      <dgm:t>
        <a:bodyPr/>
        <a:lstStyle/>
        <a:p>
          <a:endParaRPr lang="en-US"/>
        </a:p>
      </dgm:t>
    </dgm:pt>
    <dgm:pt modelId="{40E447D4-D429-43B0-84C2-D54A127A303B}" type="sibTrans" cxnId="{5671CDF9-9C4A-483C-8B54-87A43A901A3B}">
      <dgm:prSet/>
      <dgm:spPr/>
      <dgm:t>
        <a:bodyPr/>
        <a:lstStyle/>
        <a:p>
          <a:endParaRPr lang="en-US"/>
        </a:p>
      </dgm:t>
    </dgm:pt>
    <dgm:pt modelId="{A1204DAC-B4E5-4734-A15A-94F0F66BDD0D}">
      <dgm:prSet/>
      <dgm:spPr/>
      <dgm:t>
        <a:bodyPr/>
        <a:lstStyle/>
        <a:p>
          <a:pPr>
            <a:buFont typeface="Calibri" panose="020F0502020204030204" pitchFamily="34" charset="0"/>
            <a:buChar char="-"/>
          </a:pPr>
          <a:r>
            <a:rPr lang="en-US" b="1" dirty="0">
              <a:latin typeface="Calibri" panose="020F0502020204030204" pitchFamily="34" charset="0"/>
              <a:cs typeface="Calibri" panose="020F0502020204030204" pitchFamily="34" charset="0"/>
            </a:rPr>
            <a:t>Transportation equipment manufacturing</a:t>
          </a:r>
        </a:p>
      </dgm:t>
    </dgm:pt>
    <dgm:pt modelId="{F76EA2FC-482A-48B4-940D-BFF5E09BD3A5}" type="parTrans" cxnId="{D51381B2-B43A-431C-BAF4-9EEC7AF57951}">
      <dgm:prSet/>
      <dgm:spPr/>
      <dgm:t>
        <a:bodyPr/>
        <a:lstStyle/>
        <a:p>
          <a:endParaRPr lang="en-US"/>
        </a:p>
      </dgm:t>
    </dgm:pt>
    <dgm:pt modelId="{F0EDF9C2-3D5F-4D12-B6CD-59F62EF98695}" type="sibTrans" cxnId="{D51381B2-B43A-431C-BAF4-9EEC7AF57951}">
      <dgm:prSet/>
      <dgm:spPr/>
      <dgm:t>
        <a:bodyPr/>
        <a:lstStyle/>
        <a:p>
          <a:endParaRPr lang="en-US"/>
        </a:p>
      </dgm:t>
    </dgm:pt>
    <dgm:pt modelId="{5E583E6C-B5D5-4C39-A119-5B8FED550F85}" type="pres">
      <dgm:prSet presAssocID="{72BCBFB8-A35B-454B-9C28-DC780D4B99D8}" presName="Name0" presStyleCnt="0">
        <dgm:presLayoutVars>
          <dgm:dir/>
          <dgm:animLvl val="lvl"/>
          <dgm:resizeHandles val="exact"/>
        </dgm:presLayoutVars>
      </dgm:prSet>
      <dgm:spPr/>
      <dgm:t>
        <a:bodyPr/>
        <a:lstStyle/>
        <a:p>
          <a:endParaRPr lang="en-US"/>
        </a:p>
      </dgm:t>
    </dgm:pt>
    <dgm:pt modelId="{D886793E-722E-4EDC-82B7-116557E4F2CE}" type="pres">
      <dgm:prSet presAssocID="{7665039D-A4CB-405C-89BF-DA8BFFB560BC}" presName="composite" presStyleCnt="0"/>
      <dgm:spPr/>
    </dgm:pt>
    <dgm:pt modelId="{EA6949A9-D05D-408A-A979-AABF730B0483}" type="pres">
      <dgm:prSet presAssocID="{7665039D-A4CB-405C-89BF-DA8BFFB560BC}" presName="parTx" presStyleLbl="alignNode1" presStyleIdx="0" presStyleCnt="3">
        <dgm:presLayoutVars>
          <dgm:chMax val="0"/>
          <dgm:chPref val="0"/>
          <dgm:bulletEnabled val="1"/>
        </dgm:presLayoutVars>
      </dgm:prSet>
      <dgm:spPr/>
      <dgm:t>
        <a:bodyPr/>
        <a:lstStyle/>
        <a:p>
          <a:endParaRPr lang="en-US"/>
        </a:p>
      </dgm:t>
    </dgm:pt>
    <dgm:pt modelId="{6CC86134-A759-44AB-93C9-72C693EBA865}" type="pres">
      <dgm:prSet presAssocID="{7665039D-A4CB-405C-89BF-DA8BFFB560BC}" presName="desTx" presStyleLbl="alignAccFollowNode1" presStyleIdx="0" presStyleCnt="3">
        <dgm:presLayoutVars>
          <dgm:bulletEnabled val="1"/>
        </dgm:presLayoutVars>
      </dgm:prSet>
      <dgm:spPr/>
      <dgm:t>
        <a:bodyPr/>
        <a:lstStyle/>
        <a:p>
          <a:endParaRPr lang="en-US"/>
        </a:p>
      </dgm:t>
    </dgm:pt>
    <dgm:pt modelId="{9D9D82C2-FE81-49B9-8BBC-845FD695ED4C}" type="pres">
      <dgm:prSet presAssocID="{BCF16C6F-DEC8-4378-8F20-CC2346BBACC9}" presName="space" presStyleCnt="0"/>
      <dgm:spPr/>
    </dgm:pt>
    <dgm:pt modelId="{89B0FEAA-BB29-472F-AC7D-1CB2DFC96B4A}" type="pres">
      <dgm:prSet presAssocID="{48E7E2EE-144C-4043-B46E-3AD44414E9D6}" presName="composite" presStyleCnt="0"/>
      <dgm:spPr/>
    </dgm:pt>
    <dgm:pt modelId="{EC6EE6BC-62D0-477C-A56A-9C6AEE92AD5F}" type="pres">
      <dgm:prSet presAssocID="{48E7E2EE-144C-4043-B46E-3AD44414E9D6}" presName="parTx" presStyleLbl="alignNode1" presStyleIdx="1" presStyleCnt="3">
        <dgm:presLayoutVars>
          <dgm:chMax val="0"/>
          <dgm:chPref val="0"/>
          <dgm:bulletEnabled val="1"/>
        </dgm:presLayoutVars>
      </dgm:prSet>
      <dgm:spPr/>
      <dgm:t>
        <a:bodyPr/>
        <a:lstStyle/>
        <a:p>
          <a:endParaRPr lang="en-US"/>
        </a:p>
      </dgm:t>
    </dgm:pt>
    <dgm:pt modelId="{02E2AEC0-05F1-4A9C-96A4-73430AF64D19}" type="pres">
      <dgm:prSet presAssocID="{48E7E2EE-144C-4043-B46E-3AD44414E9D6}" presName="desTx" presStyleLbl="alignAccFollowNode1" presStyleIdx="1" presStyleCnt="3">
        <dgm:presLayoutVars>
          <dgm:bulletEnabled val="1"/>
        </dgm:presLayoutVars>
      </dgm:prSet>
      <dgm:spPr/>
      <dgm:t>
        <a:bodyPr/>
        <a:lstStyle/>
        <a:p>
          <a:endParaRPr lang="en-US"/>
        </a:p>
      </dgm:t>
    </dgm:pt>
    <dgm:pt modelId="{DCE0D372-1C5B-4176-ACA0-4EFDC62E3AA2}" type="pres">
      <dgm:prSet presAssocID="{61F55940-C13B-4AC0-B823-2088C159AC08}" presName="space" presStyleCnt="0"/>
      <dgm:spPr/>
    </dgm:pt>
    <dgm:pt modelId="{BF544481-7724-4743-9019-CF183FBB73B3}" type="pres">
      <dgm:prSet presAssocID="{8B7135A5-DFD3-4C0E-B9D3-5768388738CA}" presName="composite" presStyleCnt="0"/>
      <dgm:spPr/>
    </dgm:pt>
    <dgm:pt modelId="{78DB0F70-C86E-478A-9365-4E5BCE361016}" type="pres">
      <dgm:prSet presAssocID="{8B7135A5-DFD3-4C0E-B9D3-5768388738CA}" presName="parTx" presStyleLbl="alignNode1" presStyleIdx="2" presStyleCnt="3">
        <dgm:presLayoutVars>
          <dgm:chMax val="0"/>
          <dgm:chPref val="0"/>
          <dgm:bulletEnabled val="1"/>
        </dgm:presLayoutVars>
      </dgm:prSet>
      <dgm:spPr/>
      <dgm:t>
        <a:bodyPr/>
        <a:lstStyle/>
        <a:p>
          <a:endParaRPr lang="en-US"/>
        </a:p>
      </dgm:t>
    </dgm:pt>
    <dgm:pt modelId="{C9739F97-BC61-45B7-AE9A-7AE6F14DD39B}" type="pres">
      <dgm:prSet presAssocID="{8B7135A5-DFD3-4C0E-B9D3-5768388738CA}" presName="desTx" presStyleLbl="alignAccFollowNode1" presStyleIdx="2" presStyleCnt="3">
        <dgm:presLayoutVars>
          <dgm:bulletEnabled val="1"/>
        </dgm:presLayoutVars>
      </dgm:prSet>
      <dgm:spPr/>
      <dgm:t>
        <a:bodyPr/>
        <a:lstStyle/>
        <a:p>
          <a:endParaRPr lang="en-US"/>
        </a:p>
      </dgm:t>
    </dgm:pt>
  </dgm:ptLst>
  <dgm:cxnLst>
    <dgm:cxn modelId="{D2081D29-9C1D-4E33-BDCD-E453BCF4C169}" srcId="{72BCBFB8-A35B-454B-9C28-DC780D4B99D8}" destId="{48E7E2EE-144C-4043-B46E-3AD44414E9D6}" srcOrd="1" destOrd="0" parTransId="{E3121B0F-FB7A-4D10-9E93-FC511C284707}" sibTransId="{61F55940-C13B-4AC0-B823-2088C159AC08}"/>
    <dgm:cxn modelId="{5B5B2CE3-62C4-46A7-A73D-9EDD2189C83A}" type="presOf" srcId="{72BCBFB8-A35B-454B-9C28-DC780D4B99D8}" destId="{5E583E6C-B5D5-4C39-A119-5B8FED550F85}" srcOrd="0" destOrd="0" presId="urn:microsoft.com/office/officeart/2005/8/layout/hList1"/>
    <dgm:cxn modelId="{B6E3B0E3-74CE-4977-B5FE-A24421C0D2BB}" type="presOf" srcId="{A1204DAC-B4E5-4734-A15A-94F0F66BDD0D}" destId="{C9739F97-BC61-45B7-AE9A-7AE6F14DD39B}" srcOrd="0" destOrd="7" presId="urn:microsoft.com/office/officeart/2005/8/layout/hList1"/>
    <dgm:cxn modelId="{87A3610A-42AF-4BB1-B1B6-8843FA3F1699}" type="presOf" srcId="{8B7135A5-DFD3-4C0E-B9D3-5768388738CA}" destId="{78DB0F70-C86E-478A-9365-4E5BCE361016}" srcOrd="0" destOrd="0" presId="urn:microsoft.com/office/officeart/2005/8/layout/hList1"/>
    <dgm:cxn modelId="{953AD7C2-CAC2-4B08-9965-39D04F89179A}" srcId="{8B7135A5-DFD3-4C0E-B9D3-5768388738CA}" destId="{A28BC581-C87A-4470-9DB7-087E65407036}" srcOrd="0" destOrd="0" parTransId="{7E24991A-8483-4C5D-B175-51D578828A52}" sibTransId="{925CAB24-1A57-4262-9AE0-8E79AF339DF3}"/>
    <dgm:cxn modelId="{A4E7E7FB-C6EE-401A-B1CD-055A4772C500}" srcId="{23BC352D-E5CE-470A-876E-760A782C6FEA}" destId="{307D62CF-B703-420B-AEA0-0B8652D356F4}" srcOrd="0" destOrd="0" parTransId="{36B12938-14D4-4342-9EE8-94BE8345A386}" sibTransId="{77FE1C7B-F2D7-4D6F-9351-04F605461DD4}"/>
    <dgm:cxn modelId="{DA899A90-79ED-47A9-9797-8D901B67488C}" srcId="{7665039D-A4CB-405C-89BF-DA8BFFB560BC}" destId="{20AA28C4-E5DA-4BA2-8DC4-97AD835146C0}" srcOrd="3" destOrd="0" parTransId="{4D899EE2-107F-4569-9DDF-87529A660ED5}" sibTransId="{50D43C8B-E010-439C-A426-DC3AFAC48D13}"/>
    <dgm:cxn modelId="{9D5F0232-E971-4AC0-9294-C29748A55569}" type="presOf" srcId="{38C0F3C5-3E15-48C7-8760-40700D6E3013}" destId="{6CC86134-A759-44AB-93C9-72C693EBA865}" srcOrd="0" destOrd="1" presId="urn:microsoft.com/office/officeart/2005/8/layout/hList1"/>
    <dgm:cxn modelId="{8867DEEC-864B-4307-9D3B-82ED27AF4C23}" srcId="{A28BC581-C87A-4470-9DB7-087E65407036}" destId="{4D8B99F2-73AC-4332-9259-F6B90EB23070}" srcOrd="0" destOrd="0" parTransId="{18570C86-550A-43F7-8293-CD7BDB0E62C4}" sibTransId="{0BF1693F-FF96-4A3A-A571-46658D1B5714}"/>
    <dgm:cxn modelId="{20008BD0-64E7-4F3C-948C-251A9665E46B}" type="presOf" srcId="{C6B0A5FC-4477-4E3F-85C2-F46581411021}" destId="{02E2AEC0-05F1-4A9C-96A4-73430AF64D19}" srcOrd="0" destOrd="1" presId="urn:microsoft.com/office/officeart/2005/8/layout/hList1"/>
    <dgm:cxn modelId="{24644B9D-4BA6-4170-9651-D730A1368DC9}" srcId="{7665039D-A4CB-405C-89BF-DA8BFFB560BC}" destId="{34835C30-8762-4564-82DC-658878107A87}" srcOrd="4" destOrd="0" parTransId="{38D88797-4FED-42D5-BA7A-D27904155A47}" sibTransId="{072A9933-BF18-4367-9B7E-E507BCE4E8E5}"/>
    <dgm:cxn modelId="{46D91981-B797-48A0-9C95-160B16EA2F83}" type="presOf" srcId="{4D8B99F2-73AC-4332-9259-F6B90EB23070}" destId="{C9739F97-BC61-45B7-AE9A-7AE6F14DD39B}" srcOrd="0" destOrd="1" presId="urn:microsoft.com/office/officeart/2005/8/layout/hList1"/>
    <dgm:cxn modelId="{9B76BB68-1027-4DB4-A1D5-EC813D71817A}" type="presOf" srcId="{48E7E2EE-144C-4043-B46E-3AD44414E9D6}" destId="{EC6EE6BC-62D0-477C-A56A-9C6AEE92AD5F}" srcOrd="0" destOrd="0" presId="urn:microsoft.com/office/officeart/2005/8/layout/hList1"/>
    <dgm:cxn modelId="{ECEADEA0-DEE8-4C3B-BEF0-4027E7BA6920}" srcId="{48E7E2EE-144C-4043-B46E-3AD44414E9D6}" destId="{E91C2555-EE34-4140-97DC-B4D93AA2DAC9}" srcOrd="2" destOrd="0" parTransId="{C2FE0972-293B-4941-A8A8-6F050475753E}" sibTransId="{8D7509B7-0DB7-4795-8FF5-C99BD3F8823B}"/>
    <dgm:cxn modelId="{4F9088AA-D6A1-4B90-8A5D-378386A546FE}" srcId="{7665039D-A4CB-405C-89BF-DA8BFFB560BC}" destId="{AA8A43E2-8D73-447C-8DD8-D1B132EF86DD}" srcOrd="0" destOrd="0" parTransId="{281ED1D4-1F74-4FF2-A412-EE57796E2F34}" sibTransId="{1945CC2A-CF71-4759-A188-387A11DE2337}"/>
    <dgm:cxn modelId="{6BAE2A54-7E61-4623-8742-FEF7BAD3422B}" type="presOf" srcId="{E91C2555-EE34-4140-97DC-B4D93AA2DAC9}" destId="{02E2AEC0-05F1-4A9C-96A4-73430AF64D19}" srcOrd="0" destOrd="2" presId="urn:microsoft.com/office/officeart/2005/8/layout/hList1"/>
    <dgm:cxn modelId="{E6DB6287-52B2-436E-AA43-CD31F125205D}" srcId="{7665039D-A4CB-405C-89BF-DA8BFFB560BC}" destId="{544EFD27-6351-4FD7-9F13-468E88F1B99E}" srcOrd="2" destOrd="0" parTransId="{1F23C283-CA66-4658-B045-62234E46271A}" sibTransId="{BAA1074A-C60C-490D-8296-F7F7BEA1A4ED}"/>
    <dgm:cxn modelId="{B9BB9FDB-FF04-427A-BEE8-F82129A3A84C}" srcId="{48E7E2EE-144C-4043-B46E-3AD44414E9D6}" destId="{C72B79C6-512D-444D-AFE6-5E007E5D9E86}" srcOrd="0" destOrd="0" parTransId="{8E9332B5-20AD-4A4C-9EA5-186DEFC858FF}" sibTransId="{B1D2D7E2-D9ED-4E5B-86C2-E01EFB25E516}"/>
    <dgm:cxn modelId="{D51381B2-B43A-431C-BAF4-9EEC7AF57951}" srcId="{23BC352D-E5CE-470A-876E-760A782C6FEA}" destId="{A1204DAC-B4E5-4734-A15A-94F0F66BDD0D}" srcOrd="2" destOrd="0" parTransId="{F76EA2FC-482A-48B4-940D-BFF5E09BD3A5}" sibTransId="{F0EDF9C2-3D5F-4D12-B6CD-59F62EF98695}"/>
    <dgm:cxn modelId="{3C2D476E-EB3F-4113-A361-7A46DDAD221F}" srcId="{72BCBFB8-A35B-454B-9C28-DC780D4B99D8}" destId="{7665039D-A4CB-405C-89BF-DA8BFFB560BC}" srcOrd="0" destOrd="0" parTransId="{BD3951C1-A34F-4198-8B2D-AFAB326C21C8}" sibTransId="{BCF16C6F-DEC8-4378-8F20-CC2346BBACC9}"/>
    <dgm:cxn modelId="{4A0A2629-F28D-405D-826F-126724F360DD}" type="presOf" srcId="{7665039D-A4CB-405C-89BF-DA8BFFB560BC}" destId="{EA6949A9-D05D-408A-A979-AABF730B0483}" srcOrd="0" destOrd="0" presId="urn:microsoft.com/office/officeart/2005/8/layout/hList1"/>
    <dgm:cxn modelId="{2CDB22C1-8E68-48A6-ABCF-1169C360BADE}" type="presOf" srcId="{A28BC581-C87A-4470-9DB7-087E65407036}" destId="{C9739F97-BC61-45B7-AE9A-7AE6F14DD39B}" srcOrd="0" destOrd="0" presId="urn:microsoft.com/office/officeart/2005/8/layout/hList1"/>
    <dgm:cxn modelId="{BAF77678-BEA8-4720-B2FA-29D6AB58B722}" type="presOf" srcId="{544EFD27-6351-4FD7-9F13-468E88F1B99E}" destId="{6CC86134-A759-44AB-93C9-72C693EBA865}" srcOrd="0" destOrd="2" presId="urn:microsoft.com/office/officeart/2005/8/layout/hList1"/>
    <dgm:cxn modelId="{DE025C68-3F48-453D-8D0F-58CC3219854A}" type="presOf" srcId="{20AA28C4-E5DA-4BA2-8DC4-97AD835146C0}" destId="{6CC86134-A759-44AB-93C9-72C693EBA865}" srcOrd="0" destOrd="3" presId="urn:microsoft.com/office/officeart/2005/8/layout/hList1"/>
    <dgm:cxn modelId="{4AFBF97E-0164-4B53-92F1-5634AEEAABA4}" srcId="{48E7E2EE-144C-4043-B46E-3AD44414E9D6}" destId="{C6B0A5FC-4477-4E3F-85C2-F46581411021}" srcOrd="1" destOrd="0" parTransId="{310CF8BB-32F3-4075-AADF-F555132A560A}" sibTransId="{5832BFEB-88D3-4B9B-BF8F-BF918A3E2CF1}"/>
    <dgm:cxn modelId="{53A4D46D-728D-4A0E-86FD-A90AA88422AD}" type="presOf" srcId="{23BC352D-E5CE-470A-876E-760A782C6FEA}" destId="{C9739F97-BC61-45B7-AE9A-7AE6F14DD39B}" srcOrd="0" destOrd="4" presId="urn:microsoft.com/office/officeart/2005/8/layout/hList1"/>
    <dgm:cxn modelId="{A00312D0-EBAF-48EC-A46A-7DF0D1AA92DA}" srcId="{72BCBFB8-A35B-454B-9C28-DC780D4B99D8}" destId="{8B7135A5-DFD3-4C0E-B9D3-5768388738CA}" srcOrd="2" destOrd="0" parTransId="{B20E70E2-43EC-464F-B93E-E4ADA5FFEA11}" sibTransId="{E80C1CD6-5196-48CE-8834-39D56D9BA4F2}"/>
    <dgm:cxn modelId="{5671CDF9-9C4A-483C-8B54-87A43A901A3B}" srcId="{23BC352D-E5CE-470A-876E-760A782C6FEA}" destId="{36E2F012-7606-4D8E-A6A1-EDC0BBF94598}" srcOrd="1" destOrd="0" parTransId="{482B94F1-B8C5-4A74-B64F-533E48963F0C}" sibTransId="{40E447D4-D429-43B0-84C2-D54A127A303B}"/>
    <dgm:cxn modelId="{91EE06B6-7F61-4B95-B5DF-AE6C8A62B41A}" srcId="{8B7135A5-DFD3-4C0E-B9D3-5768388738CA}" destId="{23BC352D-E5CE-470A-876E-760A782C6FEA}" srcOrd="1" destOrd="0" parTransId="{1F4FC608-7757-47E5-97A0-EEC4A4E79464}" sibTransId="{3DA903FA-D035-48F8-A84D-AB9C44930DB3}"/>
    <dgm:cxn modelId="{DD1CB370-95C0-4664-A130-DA5FFFEAD275}" srcId="{A28BC581-C87A-4470-9DB7-087E65407036}" destId="{A4DC7227-11F3-48F4-B0A4-36FFF05E14E2}" srcOrd="1" destOrd="0" parTransId="{49533124-D33E-4FA9-880B-331AF11039F3}" sibTransId="{C586FDE8-AE4D-4660-BEA7-BEC06D50C83B}"/>
    <dgm:cxn modelId="{D234EF9F-CA6B-41AD-9500-51E7B083C763}" srcId="{7665039D-A4CB-405C-89BF-DA8BFFB560BC}" destId="{38C0F3C5-3E15-48C7-8760-40700D6E3013}" srcOrd="1" destOrd="0" parTransId="{E93B2055-19E5-40C2-AD42-32840935C4E8}" sibTransId="{418A5A1F-7EEF-452F-9CD2-F5F3A53D606F}"/>
    <dgm:cxn modelId="{FC90307D-2F8A-4B9C-9F7C-5FC05D24DB64}" type="presOf" srcId="{C72B79C6-512D-444D-AFE6-5E007E5D9E86}" destId="{02E2AEC0-05F1-4A9C-96A4-73430AF64D19}" srcOrd="0" destOrd="0" presId="urn:microsoft.com/office/officeart/2005/8/layout/hList1"/>
    <dgm:cxn modelId="{7943DD5B-8CD7-4FC8-9C12-ADE95B016C35}" type="presOf" srcId="{36E2F012-7606-4D8E-A6A1-EDC0BBF94598}" destId="{C9739F97-BC61-45B7-AE9A-7AE6F14DD39B}" srcOrd="0" destOrd="6" presId="urn:microsoft.com/office/officeart/2005/8/layout/hList1"/>
    <dgm:cxn modelId="{D8C0AC05-BF4A-414B-907D-1A91CE4C3285}" type="presOf" srcId="{AA8A43E2-8D73-447C-8DD8-D1B132EF86DD}" destId="{6CC86134-A759-44AB-93C9-72C693EBA865}" srcOrd="0" destOrd="0" presId="urn:microsoft.com/office/officeart/2005/8/layout/hList1"/>
    <dgm:cxn modelId="{68022F19-887C-4F15-BFB0-8BF3C1F8FF1D}" srcId="{A28BC581-C87A-4470-9DB7-087E65407036}" destId="{2657877D-16A3-4556-8D29-598E175B99C9}" srcOrd="2" destOrd="0" parTransId="{59D6E9F3-B702-4534-9905-B4D1699A993F}" sibTransId="{18557687-4260-4075-99F0-82288F206A02}"/>
    <dgm:cxn modelId="{2D87A25B-F642-4711-9C57-292AEC7BB0A1}" type="presOf" srcId="{A4DC7227-11F3-48F4-B0A4-36FFF05E14E2}" destId="{C9739F97-BC61-45B7-AE9A-7AE6F14DD39B}" srcOrd="0" destOrd="2" presId="urn:microsoft.com/office/officeart/2005/8/layout/hList1"/>
    <dgm:cxn modelId="{D662B3F8-6A66-4E9D-AB87-DDB75E8196D7}" type="presOf" srcId="{307D62CF-B703-420B-AEA0-0B8652D356F4}" destId="{C9739F97-BC61-45B7-AE9A-7AE6F14DD39B}" srcOrd="0" destOrd="5" presId="urn:microsoft.com/office/officeart/2005/8/layout/hList1"/>
    <dgm:cxn modelId="{A2098CAB-D0F7-4144-9404-FB40448F7957}" type="presOf" srcId="{34835C30-8762-4564-82DC-658878107A87}" destId="{6CC86134-A759-44AB-93C9-72C693EBA865}" srcOrd="0" destOrd="4" presId="urn:microsoft.com/office/officeart/2005/8/layout/hList1"/>
    <dgm:cxn modelId="{AD7D08FA-BE19-4B01-9A3C-73B9F8F3D2A9}" type="presOf" srcId="{2657877D-16A3-4556-8D29-598E175B99C9}" destId="{C9739F97-BC61-45B7-AE9A-7AE6F14DD39B}" srcOrd="0" destOrd="3" presId="urn:microsoft.com/office/officeart/2005/8/layout/hList1"/>
    <dgm:cxn modelId="{180E4FCB-49AA-473F-9383-63BA4363A19B}" type="presParOf" srcId="{5E583E6C-B5D5-4C39-A119-5B8FED550F85}" destId="{D886793E-722E-4EDC-82B7-116557E4F2CE}" srcOrd="0" destOrd="0" presId="urn:microsoft.com/office/officeart/2005/8/layout/hList1"/>
    <dgm:cxn modelId="{011A7D97-D227-4425-BFB1-4FFD590214F9}" type="presParOf" srcId="{D886793E-722E-4EDC-82B7-116557E4F2CE}" destId="{EA6949A9-D05D-408A-A979-AABF730B0483}" srcOrd="0" destOrd="0" presId="urn:microsoft.com/office/officeart/2005/8/layout/hList1"/>
    <dgm:cxn modelId="{59728194-9E4C-4FA6-92EA-AB197A2FAAB2}" type="presParOf" srcId="{D886793E-722E-4EDC-82B7-116557E4F2CE}" destId="{6CC86134-A759-44AB-93C9-72C693EBA865}" srcOrd="1" destOrd="0" presId="urn:microsoft.com/office/officeart/2005/8/layout/hList1"/>
    <dgm:cxn modelId="{512423F9-B721-4C8A-9A17-5AD4F222D96E}" type="presParOf" srcId="{5E583E6C-B5D5-4C39-A119-5B8FED550F85}" destId="{9D9D82C2-FE81-49B9-8BBC-845FD695ED4C}" srcOrd="1" destOrd="0" presId="urn:microsoft.com/office/officeart/2005/8/layout/hList1"/>
    <dgm:cxn modelId="{18EF91B8-713E-4C5C-96BA-6D37E263FA49}" type="presParOf" srcId="{5E583E6C-B5D5-4C39-A119-5B8FED550F85}" destId="{89B0FEAA-BB29-472F-AC7D-1CB2DFC96B4A}" srcOrd="2" destOrd="0" presId="urn:microsoft.com/office/officeart/2005/8/layout/hList1"/>
    <dgm:cxn modelId="{4E465E8A-C601-4508-BF79-1E31B9987C0E}" type="presParOf" srcId="{89B0FEAA-BB29-472F-AC7D-1CB2DFC96B4A}" destId="{EC6EE6BC-62D0-477C-A56A-9C6AEE92AD5F}" srcOrd="0" destOrd="0" presId="urn:microsoft.com/office/officeart/2005/8/layout/hList1"/>
    <dgm:cxn modelId="{0B3CD6F9-FDD3-48BA-8065-0803847D9DE5}" type="presParOf" srcId="{89B0FEAA-BB29-472F-AC7D-1CB2DFC96B4A}" destId="{02E2AEC0-05F1-4A9C-96A4-73430AF64D19}" srcOrd="1" destOrd="0" presId="urn:microsoft.com/office/officeart/2005/8/layout/hList1"/>
    <dgm:cxn modelId="{43E975BC-A435-4D97-B9EC-DDA62A1FE8B5}" type="presParOf" srcId="{5E583E6C-B5D5-4C39-A119-5B8FED550F85}" destId="{DCE0D372-1C5B-4176-ACA0-4EFDC62E3AA2}" srcOrd="3" destOrd="0" presId="urn:microsoft.com/office/officeart/2005/8/layout/hList1"/>
    <dgm:cxn modelId="{FC1E86A2-1B7A-432C-9C5D-9B0B25A85AE3}" type="presParOf" srcId="{5E583E6C-B5D5-4C39-A119-5B8FED550F85}" destId="{BF544481-7724-4743-9019-CF183FBB73B3}" srcOrd="4" destOrd="0" presId="urn:microsoft.com/office/officeart/2005/8/layout/hList1"/>
    <dgm:cxn modelId="{ECFE39C8-23D0-41D2-9CE1-410B401B031D}" type="presParOf" srcId="{BF544481-7724-4743-9019-CF183FBB73B3}" destId="{78DB0F70-C86E-478A-9365-4E5BCE361016}" srcOrd="0" destOrd="0" presId="urn:microsoft.com/office/officeart/2005/8/layout/hList1"/>
    <dgm:cxn modelId="{6EAEDBBA-5D38-4298-971A-9E2C5889B720}" type="presParOf" srcId="{BF544481-7724-4743-9019-CF183FBB73B3}" destId="{C9739F97-BC61-45B7-AE9A-7AE6F14DD3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BCBFB8-A35B-454B-9C28-DC780D4B99D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665039D-A4CB-405C-89BF-DA8BFFB560BC}">
      <dgm:prSet phldrT="[Text]" custT="1"/>
      <dgm:spPr/>
      <dgm:t>
        <a:bodyPr/>
        <a:lstStyle/>
        <a:p>
          <a:r>
            <a:rPr lang="en-US" sz="1800" dirty="0">
              <a:latin typeface="Calibri" panose="020F0502020204030204" pitchFamily="34" charset="0"/>
              <a:cs typeface="Calibri" panose="020F0502020204030204" pitchFamily="34" charset="0"/>
            </a:rPr>
            <a:t>Main Topic Areas</a:t>
          </a:r>
        </a:p>
      </dgm:t>
    </dgm:pt>
    <dgm:pt modelId="{BD3951C1-A34F-4198-8B2D-AFAB326C21C8}" type="parTrans" cxnId="{3C2D476E-EB3F-4113-A361-7A46DDAD221F}">
      <dgm:prSet/>
      <dgm:spPr/>
      <dgm:t>
        <a:bodyPr/>
        <a:lstStyle/>
        <a:p>
          <a:endParaRPr lang="en-US">
            <a:latin typeface="Calibri" panose="020F0502020204030204" pitchFamily="34" charset="0"/>
            <a:cs typeface="Calibri" panose="020F0502020204030204" pitchFamily="34" charset="0"/>
          </a:endParaRPr>
        </a:p>
      </dgm:t>
    </dgm:pt>
    <dgm:pt modelId="{BCF16C6F-DEC8-4378-8F20-CC2346BBACC9}" type="sibTrans" cxnId="{3C2D476E-EB3F-4113-A361-7A46DDAD221F}">
      <dgm:prSet/>
      <dgm:spPr/>
      <dgm:t>
        <a:bodyPr/>
        <a:lstStyle/>
        <a:p>
          <a:endParaRPr lang="en-US">
            <a:latin typeface="Calibri" panose="020F0502020204030204" pitchFamily="34" charset="0"/>
            <a:cs typeface="Calibri" panose="020F0502020204030204" pitchFamily="34" charset="0"/>
          </a:endParaRPr>
        </a:p>
      </dgm:t>
    </dgm:pt>
    <dgm:pt modelId="{AA8A43E2-8D73-447C-8DD8-D1B132EF86DD}">
      <dgm:prSet phldrT="[Text]" custT="1"/>
      <dgm:spPr/>
      <dgm:t>
        <a:bodyPr/>
        <a:lstStyle/>
        <a:p>
          <a:r>
            <a:rPr lang="en-US" sz="1800" dirty="0">
              <a:latin typeface="Calibri" panose="020F0502020204030204" pitchFamily="34" charset="0"/>
              <a:cs typeface="Calibri" panose="020F0502020204030204" pitchFamily="34" charset="0"/>
            </a:rPr>
            <a:t>Sustainable manufacturing strategies for resource conservation</a:t>
          </a:r>
        </a:p>
      </dgm:t>
    </dgm:pt>
    <dgm:pt modelId="{281ED1D4-1F74-4FF2-A412-EE57796E2F34}" type="parTrans" cxnId="{4F9088AA-D6A1-4B90-8A5D-378386A546FE}">
      <dgm:prSet/>
      <dgm:spPr/>
      <dgm:t>
        <a:bodyPr/>
        <a:lstStyle/>
        <a:p>
          <a:endParaRPr lang="en-US">
            <a:latin typeface="Calibri" panose="020F0502020204030204" pitchFamily="34" charset="0"/>
            <a:cs typeface="Calibri" panose="020F0502020204030204" pitchFamily="34" charset="0"/>
          </a:endParaRPr>
        </a:p>
      </dgm:t>
    </dgm:pt>
    <dgm:pt modelId="{1945CC2A-CF71-4759-A188-387A11DE2337}" type="sibTrans" cxnId="{4F9088AA-D6A1-4B90-8A5D-378386A546FE}">
      <dgm:prSet/>
      <dgm:spPr/>
      <dgm:t>
        <a:bodyPr/>
        <a:lstStyle/>
        <a:p>
          <a:endParaRPr lang="en-US">
            <a:latin typeface="Calibri" panose="020F0502020204030204" pitchFamily="34" charset="0"/>
            <a:cs typeface="Calibri" panose="020F0502020204030204" pitchFamily="34" charset="0"/>
          </a:endParaRPr>
        </a:p>
      </dgm:t>
    </dgm:pt>
    <dgm:pt modelId="{48E7E2EE-144C-4043-B46E-3AD44414E9D6}">
      <dgm:prSet phldrT="[Text]" custT="1"/>
      <dgm:spPr/>
      <dgm:t>
        <a:bodyPr/>
        <a:lstStyle/>
        <a:p>
          <a:r>
            <a:rPr lang="en-US" sz="1800" dirty="0">
              <a:latin typeface="Calibri" panose="020F0502020204030204" pitchFamily="34" charset="0"/>
              <a:cs typeface="Calibri" panose="020F0502020204030204" pitchFamily="34" charset="0"/>
            </a:rPr>
            <a:t>Featured StA Analysis</a:t>
          </a:r>
        </a:p>
      </dgm:t>
    </dgm:pt>
    <dgm:pt modelId="{E3121B0F-FB7A-4D10-9E93-FC511C284707}" type="parTrans" cxnId="{D2081D29-9C1D-4E33-BDCD-E453BCF4C169}">
      <dgm:prSet/>
      <dgm:spPr/>
      <dgm:t>
        <a:bodyPr/>
        <a:lstStyle/>
        <a:p>
          <a:endParaRPr lang="en-US">
            <a:latin typeface="Calibri" panose="020F0502020204030204" pitchFamily="34" charset="0"/>
            <a:cs typeface="Calibri" panose="020F0502020204030204" pitchFamily="34" charset="0"/>
          </a:endParaRPr>
        </a:p>
      </dgm:t>
    </dgm:pt>
    <dgm:pt modelId="{61F55940-C13B-4AC0-B823-2088C159AC08}" type="sibTrans" cxnId="{D2081D29-9C1D-4E33-BDCD-E453BCF4C169}">
      <dgm:prSet/>
      <dgm:spPr/>
      <dgm:t>
        <a:bodyPr/>
        <a:lstStyle/>
        <a:p>
          <a:endParaRPr lang="en-US">
            <a:latin typeface="Calibri" panose="020F0502020204030204" pitchFamily="34" charset="0"/>
            <a:cs typeface="Calibri" panose="020F0502020204030204" pitchFamily="34" charset="0"/>
          </a:endParaRPr>
        </a:p>
      </dgm:t>
    </dgm:pt>
    <dgm:pt modelId="{C72B79C6-512D-444D-AFE6-5E007E5D9E86}">
      <dgm:prSet phldrT="[Text]" custT="1"/>
      <dgm:spPr/>
      <dgm:t>
        <a:bodyPr/>
        <a:lstStyle/>
        <a:p>
          <a:r>
            <a:rPr lang="en-US" sz="1800" dirty="0">
              <a:latin typeface="Calibri" panose="020F0502020204030204" pitchFamily="34" charset="0"/>
              <a:cs typeface="Calibri" panose="020F0502020204030204" pitchFamily="34" charset="0"/>
            </a:rPr>
            <a:t>Developed “wedge” analysis approach to visualizing the benefits of a circular economy </a:t>
          </a:r>
        </a:p>
      </dgm:t>
    </dgm:pt>
    <dgm:pt modelId="{8E9332B5-20AD-4A4C-9EA5-186DEFC858FF}" type="parTrans" cxnId="{B9BB9FDB-FF04-427A-BEE8-F82129A3A84C}">
      <dgm:prSet/>
      <dgm:spPr/>
      <dgm:t>
        <a:bodyPr/>
        <a:lstStyle/>
        <a:p>
          <a:endParaRPr lang="en-US">
            <a:latin typeface="Calibri" panose="020F0502020204030204" pitchFamily="34" charset="0"/>
            <a:cs typeface="Calibri" panose="020F0502020204030204" pitchFamily="34" charset="0"/>
          </a:endParaRPr>
        </a:p>
      </dgm:t>
    </dgm:pt>
    <dgm:pt modelId="{B1D2D7E2-D9ED-4E5B-86C2-E01EFB25E516}" type="sibTrans" cxnId="{B9BB9FDB-FF04-427A-BEE8-F82129A3A84C}">
      <dgm:prSet/>
      <dgm:spPr/>
      <dgm:t>
        <a:bodyPr/>
        <a:lstStyle/>
        <a:p>
          <a:endParaRPr lang="en-US">
            <a:latin typeface="Calibri" panose="020F0502020204030204" pitchFamily="34" charset="0"/>
            <a:cs typeface="Calibri" panose="020F0502020204030204" pitchFamily="34" charset="0"/>
          </a:endParaRPr>
        </a:p>
      </dgm:t>
    </dgm:pt>
    <dgm:pt modelId="{8B7135A5-DFD3-4C0E-B9D3-5768388738CA}">
      <dgm:prSet phldrT="[Text]" custT="1"/>
      <dgm:spPr/>
      <dgm:t>
        <a:bodyPr/>
        <a:lstStyle/>
        <a:p>
          <a:r>
            <a:rPr lang="en-US" sz="1800" dirty="0">
              <a:latin typeface="Calibri" panose="020F0502020204030204" pitchFamily="34" charset="0"/>
              <a:cs typeface="Calibri" panose="020F0502020204030204" pitchFamily="34" charset="0"/>
            </a:rPr>
            <a:t>Case Study Topics</a:t>
          </a:r>
        </a:p>
      </dgm:t>
    </dgm:pt>
    <dgm:pt modelId="{B20E70E2-43EC-464F-B93E-E4ADA5FFEA11}" type="parTrans" cxnId="{A00312D0-EBAF-48EC-A46A-7DF0D1AA92DA}">
      <dgm:prSet/>
      <dgm:spPr/>
      <dgm:t>
        <a:bodyPr/>
        <a:lstStyle/>
        <a:p>
          <a:endParaRPr lang="en-US">
            <a:latin typeface="Calibri" panose="020F0502020204030204" pitchFamily="34" charset="0"/>
            <a:cs typeface="Calibri" panose="020F0502020204030204" pitchFamily="34" charset="0"/>
          </a:endParaRPr>
        </a:p>
      </dgm:t>
    </dgm:pt>
    <dgm:pt modelId="{E80C1CD6-5196-48CE-8834-39D56D9BA4F2}" type="sibTrans" cxnId="{A00312D0-EBAF-48EC-A46A-7DF0D1AA92DA}">
      <dgm:prSet/>
      <dgm:spPr/>
      <dgm:t>
        <a:bodyPr/>
        <a:lstStyle/>
        <a:p>
          <a:endParaRPr lang="en-US">
            <a:latin typeface="Calibri" panose="020F0502020204030204" pitchFamily="34" charset="0"/>
            <a:cs typeface="Calibri" panose="020F0502020204030204" pitchFamily="34" charset="0"/>
          </a:endParaRPr>
        </a:p>
      </dgm:t>
    </dgm:pt>
    <dgm:pt modelId="{A28BC581-C87A-4470-9DB7-087E65407036}">
      <dgm:prSet phldrT="[Text]"/>
      <dgm:spPr/>
      <dgm:t>
        <a:bodyPr/>
        <a:lstStyle/>
        <a:p>
          <a:r>
            <a:rPr lang="en-US" dirty="0">
              <a:latin typeface="Calibri" panose="020F0502020204030204" pitchFamily="34" charset="0"/>
              <a:cs typeface="Calibri" panose="020F0502020204030204" pitchFamily="34" charset="0"/>
            </a:rPr>
            <a:t>Battery recycling with design for recycling analysis</a:t>
          </a:r>
        </a:p>
      </dgm:t>
    </dgm:pt>
    <dgm:pt modelId="{7E24991A-8483-4C5D-B175-51D578828A52}" type="parTrans" cxnId="{953AD7C2-CAC2-4B08-9965-39D04F89179A}">
      <dgm:prSet/>
      <dgm:spPr/>
      <dgm:t>
        <a:bodyPr/>
        <a:lstStyle/>
        <a:p>
          <a:endParaRPr lang="en-US">
            <a:latin typeface="Calibri" panose="020F0502020204030204" pitchFamily="34" charset="0"/>
            <a:cs typeface="Calibri" panose="020F0502020204030204" pitchFamily="34" charset="0"/>
          </a:endParaRPr>
        </a:p>
      </dgm:t>
    </dgm:pt>
    <dgm:pt modelId="{925CAB24-1A57-4262-9AE0-8E79AF339DF3}" type="sibTrans" cxnId="{953AD7C2-CAC2-4B08-9965-39D04F89179A}">
      <dgm:prSet/>
      <dgm:spPr/>
      <dgm:t>
        <a:bodyPr/>
        <a:lstStyle/>
        <a:p>
          <a:endParaRPr lang="en-US">
            <a:latin typeface="Calibri" panose="020F0502020204030204" pitchFamily="34" charset="0"/>
            <a:cs typeface="Calibri" panose="020F0502020204030204" pitchFamily="34" charset="0"/>
          </a:endParaRPr>
        </a:p>
      </dgm:t>
    </dgm:pt>
    <dgm:pt modelId="{A4DC7227-11F3-48F4-B0A4-36FFF05E14E2}">
      <dgm:prSet phldrT="[Text]"/>
      <dgm:spPr/>
      <dgm:t>
        <a:bodyPr/>
        <a:lstStyle/>
        <a:p>
          <a:r>
            <a:rPr lang="en-US" dirty="0">
              <a:latin typeface="Calibri" panose="020F0502020204030204" pitchFamily="34" charset="0"/>
              <a:cs typeface="Calibri" panose="020F0502020204030204" pitchFamily="34" charset="0"/>
            </a:rPr>
            <a:t>Plastics recycling</a:t>
          </a:r>
        </a:p>
      </dgm:t>
    </dgm:pt>
    <dgm:pt modelId="{49533124-D33E-4FA9-880B-331AF11039F3}" type="parTrans" cxnId="{DD1CB370-95C0-4664-A130-DA5FFFEAD275}">
      <dgm:prSet/>
      <dgm:spPr/>
      <dgm:t>
        <a:bodyPr/>
        <a:lstStyle/>
        <a:p>
          <a:endParaRPr lang="en-US">
            <a:latin typeface="Calibri" panose="020F0502020204030204" pitchFamily="34" charset="0"/>
            <a:cs typeface="Calibri" panose="020F0502020204030204" pitchFamily="34" charset="0"/>
          </a:endParaRPr>
        </a:p>
      </dgm:t>
    </dgm:pt>
    <dgm:pt modelId="{C586FDE8-AE4D-4660-BEA7-BEC06D50C83B}" type="sibTrans" cxnId="{DD1CB370-95C0-4664-A130-DA5FFFEAD275}">
      <dgm:prSet/>
      <dgm:spPr/>
      <dgm:t>
        <a:bodyPr/>
        <a:lstStyle/>
        <a:p>
          <a:endParaRPr lang="en-US">
            <a:latin typeface="Calibri" panose="020F0502020204030204" pitchFamily="34" charset="0"/>
            <a:cs typeface="Calibri" panose="020F0502020204030204" pitchFamily="34" charset="0"/>
          </a:endParaRPr>
        </a:p>
      </dgm:t>
    </dgm:pt>
    <dgm:pt modelId="{6438D21C-623F-49E5-8E4A-BDB15FDA731E}">
      <dgm:prSet phldrT="[Text]"/>
      <dgm:spPr/>
      <dgm:t>
        <a:bodyPr/>
        <a:lstStyle/>
        <a:p>
          <a:r>
            <a:rPr lang="en-US" dirty="0">
              <a:latin typeface="Calibri" panose="020F0502020204030204" pitchFamily="34" charset="0"/>
              <a:cs typeface="Calibri" panose="020F0502020204030204" pitchFamily="34" charset="0"/>
            </a:rPr>
            <a:t>Carbon fiber lightweighting</a:t>
          </a:r>
        </a:p>
      </dgm:t>
    </dgm:pt>
    <dgm:pt modelId="{1324B0A1-A077-4AC2-A6ED-085B9C4118A1}" type="parTrans" cxnId="{2EFC2B65-035A-48D0-AD45-B6D3966BBADD}">
      <dgm:prSet/>
      <dgm:spPr/>
      <dgm:t>
        <a:bodyPr/>
        <a:lstStyle/>
        <a:p>
          <a:endParaRPr lang="en-US">
            <a:latin typeface="Calibri" panose="020F0502020204030204" pitchFamily="34" charset="0"/>
            <a:cs typeface="Calibri" panose="020F0502020204030204" pitchFamily="34" charset="0"/>
          </a:endParaRPr>
        </a:p>
      </dgm:t>
    </dgm:pt>
    <dgm:pt modelId="{2162C0FD-E6DB-400D-9DC2-8A24E7A96867}" type="sibTrans" cxnId="{2EFC2B65-035A-48D0-AD45-B6D3966BBADD}">
      <dgm:prSet/>
      <dgm:spPr/>
      <dgm:t>
        <a:bodyPr/>
        <a:lstStyle/>
        <a:p>
          <a:endParaRPr lang="en-US">
            <a:latin typeface="Calibri" panose="020F0502020204030204" pitchFamily="34" charset="0"/>
            <a:cs typeface="Calibri" panose="020F0502020204030204" pitchFamily="34" charset="0"/>
          </a:endParaRPr>
        </a:p>
      </dgm:t>
    </dgm:pt>
    <dgm:pt modelId="{F4E81163-B6B8-4505-88C1-AC8A589E4787}">
      <dgm:prSet phldrT="[Text]" custT="1"/>
      <dgm:spPr/>
      <dgm:t>
        <a:bodyPr/>
        <a:lstStyle/>
        <a:p>
          <a:r>
            <a:rPr lang="en-US" sz="1800" dirty="0">
              <a:latin typeface="Calibri" panose="020F0502020204030204" pitchFamily="34" charset="0"/>
              <a:cs typeface="Calibri" panose="020F0502020204030204" pitchFamily="34" charset="0"/>
            </a:rPr>
            <a:t>Analysis and illustration of sustainable strategies through case studies</a:t>
          </a:r>
        </a:p>
      </dgm:t>
    </dgm:pt>
    <dgm:pt modelId="{AA608191-9E9F-4B52-83B0-ECDA0B425F2D}" type="parTrans" cxnId="{D1CB7A26-AB3A-440A-8DB5-A54F7D204C63}">
      <dgm:prSet/>
      <dgm:spPr/>
      <dgm:t>
        <a:bodyPr/>
        <a:lstStyle/>
        <a:p>
          <a:endParaRPr lang="en-US">
            <a:latin typeface="Calibri" panose="020F0502020204030204" pitchFamily="34" charset="0"/>
            <a:cs typeface="Calibri" panose="020F0502020204030204" pitchFamily="34" charset="0"/>
          </a:endParaRPr>
        </a:p>
      </dgm:t>
    </dgm:pt>
    <dgm:pt modelId="{D0B36318-E43A-4BB6-B60F-93E9748A59F7}" type="sibTrans" cxnId="{D1CB7A26-AB3A-440A-8DB5-A54F7D204C63}">
      <dgm:prSet/>
      <dgm:spPr/>
      <dgm:t>
        <a:bodyPr/>
        <a:lstStyle/>
        <a:p>
          <a:endParaRPr lang="en-US">
            <a:latin typeface="Calibri" panose="020F0502020204030204" pitchFamily="34" charset="0"/>
            <a:cs typeface="Calibri" panose="020F0502020204030204" pitchFamily="34" charset="0"/>
          </a:endParaRPr>
        </a:p>
      </dgm:t>
    </dgm:pt>
    <dgm:pt modelId="{61518F43-A6B1-4318-8501-E0B1C9A1793E}">
      <dgm:prSet phldrT="[Text]"/>
      <dgm:spPr/>
      <dgm:t>
        <a:bodyPr/>
        <a:lstStyle/>
        <a:p>
          <a:r>
            <a:rPr lang="en-US" b="0" i="0" dirty="0">
              <a:latin typeface="Calibri" panose="020F0502020204030204" pitchFamily="34" charset="0"/>
              <a:cs typeface="Calibri" panose="020F0502020204030204" pitchFamily="34" charset="0"/>
            </a:rPr>
            <a:t>Nickel metal hydride (NiMH) batteries</a:t>
          </a:r>
          <a:endParaRPr lang="en-US" b="0" dirty="0">
            <a:latin typeface="Calibri" panose="020F0502020204030204" pitchFamily="34" charset="0"/>
            <a:cs typeface="Calibri" panose="020F0502020204030204" pitchFamily="34" charset="0"/>
          </a:endParaRPr>
        </a:p>
      </dgm:t>
    </dgm:pt>
    <dgm:pt modelId="{381AC4A1-52EB-45D0-B250-0614AAEA4D32}" type="parTrans" cxnId="{86ACD92A-138B-45EA-8BDE-6BA09FF36FD5}">
      <dgm:prSet/>
      <dgm:spPr/>
      <dgm:t>
        <a:bodyPr/>
        <a:lstStyle/>
        <a:p>
          <a:endParaRPr lang="en-US">
            <a:latin typeface="Calibri" panose="020F0502020204030204" pitchFamily="34" charset="0"/>
            <a:cs typeface="Calibri" panose="020F0502020204030204" pitchFamily="34" charset="0"/>
          </a:endParaRPr>
        </a:p>
      </dgm:t>
    </dgm:pt>
    <dgm:pt modelId="{A73E568D-9743-4393-8EE0-C441A3C826A3}" type="sibTrans" cxnId="{86ACD92A-138B-45EA-8BDE-6BA09FF36FD5}">
      <dgm:prSet/>
      <dgm:spPr/>
      <dgm:t>
        <a:bodyPr/>
        <a:lstStyle/>
        <a:p>
          <a:endParaRPr lang="en-US">
            <a:latin typeface="Calibri" panose="020F0502020204030204" pitchFamily="34" charset="0"/>
            <a:cs typeface="Calibri" panose="020F0502020204030204" pitchFamily="34" charset="0"/>
          </a:endParaRPr>
        </a:p>
      </dgm:t>
    </dgm:pt>
    <dgm:pt modelId="{432E6482-A998-4318-A26F-F1B4F2D6F072}">
      <dgm:prSet phldrT="[Text]"/>
      <dgm:spPr/>
      <dgm:t>
        <a:bodyPr/>
        <a:lstStyle/>
        <a:p>
          <a:r>
            <a:rPr lang="en-US" dirty="0">
              <a:latin typeface="Calibri" panose="020F0502020204030204" pitchFamily="34" charset="0"/>
              <a:cs typeface="Calibri" panose="020F0502020204030204" pitchFamily="34" charset="0"/>
            </a:rPr>
            <a:t>Integrated biorefinery technologies in pulp &amp; paper industry</a:t>
          </a:r>
        </a:p>
      </dgm:t>
    </dgm:pt>
    <dgm:pt modelId="{CEBDAC68-7263-4223-AB99-F150EC081C33}" type="parTrans" cxnId="{ADAADD4D-DCA6-4C11-8796-6CC83CEF22A7}">
      <dgm:prSet/>
      <dgm:spPr/>
      <dgm:t>
        <a:bodyPr/>
        <a:lstStyle/>
        <a:p>
          <a:endParaRPr lang="en-US">
            <a:latin typeface="Calibri" panose="020F0502020204030204" pitchFamily="34" charset="0"/>
            <a:cs typeface="Calibri" panose="020F0502020204030204" pitchFamily="34" charset="0"/>
          </a:endParaRPr>
        </a:p>
      </dgm:t>
    </dgm:pt>
    <dgm:pt modelId="{7471A11A-2A48-43D9-9DF9-02D5F8CE7AE5}" type="sibTrans" cxnId="{ADAADD4D-DCA6-4C11-8796-6CC83CEF22A7}">
      <dgm:prSet/>
      <dgm:spPr/>
      <dgm:t>
        <a:bodyPr/>
        <a:lstStyle/>
        <a:p>
          <a:endParaRPr lang="en-US">
            <a:latin typeface="Calibri" panose="020F0502020204030204" pitchFamily="34" charset="0"/>
            <a:cs typeface="Calibri" panose="020F0502020204030204" pitchFamily="34" charset="0"/>
          </a:endParaRPr>
        </a:p>
      </dgm:t>
    </dgm:pt>
    <dgm:pt modelId="{288BB646-D891-46EC-B5DC-04554BE38CB3}">
      <dgm:prSet phldrT="[Text]" custT="1"/>
      <dgm:spPr/>
      <dgm:t>
        <a:bodyPr/>
        <a:lstStyle/>
        <a:p>
          <a:r>
            <a:rPr lang="en-US" sz="1800" dirty="0">
              <a:latin typeface="Calibri" panose="020F0502020204030204" pitchFamily="34" charset="0"/>
              <a:cs typeface="Calibri" panose="020F0502020204030204" pitchFamily="34" charset="0"/>
            </a:rPr>
            <a:t>Shows case studies results in comparable method</a:t>
          </a:r>
        </a:p>
      </dgm:t>
    </dgm:pt>
    <dgm:pt modelId="{6F212FD7-8A03-4B34-B614-8BDB7ABF864A}" type="parTrans" cxnId="{3FC56EE4-9859-43FA-831A-BD532117F0BD}">
      <dgm:prSet/>
      <dgm:spPr/>
      <dgm:t>
        <a:bodyPr/>
        <a:lstStyle/>
        <a:p>
          <a:endParaRPr lang="en-US">
            <a:latin typeface="Calibri" panose="020F0502020204030204" pitchFamily="34" charset="0"/>
            <a:cs typeface="Calibri" panose="020F0502020204030204" pitchFamily="34" charset="0"/>
          </a:endParaRPr>
        </a:p>
      </dgm:t>
    </dgm:pt>
    <dgm:pt modelId="{165E0C2D-36DE-4093-9DAF-2B8DF24359EB}" type="sibTrans" cxnId="{3FC56EE4-9859-43FA-831A-BD532117F0BD}">
      <dgm:prSet/>
      <dgm:spPr/>
      <dgm:t>
        <a:bodyPr/>
        <a:lstStyle/>
        <a:p>
          <a:endParaRPr lang="en-US">
            <a:latin typeface="Calibri" panose="020F0502020204030204" pitchFamily="34" charset="0"/>
            <a:cs typeface="Calibri" panose="020F0502020204030204" pitchFamily="34" charset="0"/>
          </a:endParaRPr>
        </a:p>
      </dgm:t>
    </dgm:pt>
    <dgm:pt modelId="{1D1C95EF-9A63-4125-B798-05C50B50959D}">
      <dgm:prSet phldrT="[Text]"/>
      <dgm:spPr/>
      <dgm:t>
        <a:bodyPr/>
        <a:lstStyle/>
        <a:p>
          <a:r>
            <a:rPr lang="en-US" dirty="0">
              <a:latin typeface="Calibri" panose="020F0502020204030204" pitchFamily="34" charset="0"/>
              <a:cs typeface="Calibri" panose="020F0502020204030204" pitchFamily="34" charset="0"/>
            </a:rPr>
            <a:t>EV Li-ion batteries (</a:t>
          </a:r>
          <a:r>
            <a:rPr lang="en-US" dirty="0" err="1">
              <a:latin typeface="Calibri" panose="020F0502020204030204" pitchFamily="34" charset="0"/>
              <a:cs typeface="Calibri" panose="020F0502020204030204" pitchFamily="34" charset="0"/>
            </a:rPr>
            <a:t>LiB</a:t>
          </a:r>
          <a:r>
            <a:rPr lang="en-US" dirty="0">
              <a:latin typeface="Calibri" panose="020F0502020204030204" pitchFamily="34" charset="0"/>
              <a:cs typeface="Calibri" panose="020F0502020204030204" pitchFamily="34" charset="0"/>
            </a:rPr>
            <a:t>) </a:t>
          </a:r>
        </a:p>
      </dgm:t>
    </dgm:pt>
    <dgm:pt modelId="{970556DC-3245-495D-B852-E8F363B26FD3}" type="parTrans" cxnId="{01573E07-1C44-4843-9FFD-49EEC76AF75A}">
      <dgm:prSet/>
      <dgm:spPr/>
      <dgm:t>
        <a:bodyPr/>
        <a:lstStyle/>
        <a:p>
          <a:endParaRPr lang="en-US">
            <a:latin typeface="Calibri" panose="020F0502020204030204" pitchFamily="34" charset="0"/>
            <a:cs typeface="Calibri" panose="020F0502020204030204" pitchFamily="34" charset="0"/>
          </a:endParaRPr>
        </a:p>
      </dgm:t>
    </dgm:pt>
    <dgm:pt modelId="{AD305DFA-C4E8-4933-8536-3894A3964116}" type="sibTrans" cxnId="{01573E07-1C44-4843-9FFD-49EEC76AF75A}">
      <dgm:prSet/>
      <dgm:spPr/>
      <dgm:t>
        <a:bodyPr/>
        <a:lstStyle/>
        <a:p>
          <a:endParaRPr lang="en-US">
            <a:latin typeface="Calibri" panose="020F0502020204030204" pitchFamily="34" charset="0"/>
            <a:cs typeface="Calibri" panose="020F0502020204030204" pitchFamily="34" charset="0"/>
          </a:endParaRPr>
        </a:p>
      </dgm:t>
    </dgm:pt>
    <dgm:pt modelId="{32EA18F0-2FB3-4ECE-9AAB-18958EEE1EBB}">
      <dgm:prSet phldrT="[Text]"/>
      <dgm:spPr/>
      <dgm:t>
        <a:bodyPr/>
        <a:lstStyle/>
        <a:p>
          <a:r>
            <a:rPr lang="en-US" dirty="0">
              <a:latin typeface="Calibri" panose="020F0502020204030204" pitchFamily="34" charset="0"/>
              <a:cs typeface="Calibri" panose="020F0502020204030204" pitchFamily="34" charset="0"/>
            </a:rPr>
            <a:t>Municipal solid waste</a:t>
          </a:r>
        </a:p>
      </dgm:t>
    </dgm:pt>
    <dgm:pt modelId="{387000CE-631F-4052-B985-0AD41753C646}" type="parTrans" cxnId="{0525E76B-89B8-4498-BF41-76D7E3A7C539}">
      <dgm:prSet/>
      <dgm:spPr/>
      <dgm:t>
        <a:bodyPr/>
        <a:lstStyle/>
        <a:p>
          <a:endParaRPr lang="en-US">
            <a:latin typeface="Calibri" panose="020F0502020204030204" pitchFamily="34" charset="0"/>
            <a:cs typeface="Calibri" panose="020F0502020204030204" pitchFamily="34" charset="0"/>
          </a:endParaRPr>
        </a:p>
      </dgm:t>
    </dgm:pt>
    <dgm:pt modelId="{F3EC660A-4123-4C2B-A6B7-6F115AC731C7}" type="sibTrans" cxnId="{0525E76B-89B8-4498-BF41-76D7E3A7C539}">
      <dgm:prSet/>
      <dgm:spPr/>
      <dgm:t>
        <a:bodyPr/>
        <a:lstStyle/>
        <a:p>
          <a:endParaRPr lang="en-US">
            <a:latin typeface="Calibri" panose="020F0502020204030204" pitchFamily="34" charset="0"/>
            <a:cs typeface="Calibri" panose="020F0502020204030204" pitchFamily="34" charset="0"/>
          </a:endParaRPr>
        </a:p>
      </dgm:t>
    </dgm:pt>
    <dgm:pt modelId="{55C6E6F9-718D-4DFD-8B56-DAB5F7AFD63C}">
      <dgm:prSet phldrT="[Text]" custT="1"/>
      <dgm:spPr/>
      <dgm:t>
        <a:bodyPr/>
        <a:lstStyle/>
        <a:p>
          <a:r>
            <a:rPr lang="en-US" sz="1800" dirty="0">
              <a:latin typeface="Calibri" panose="020F0502020204030204" pitchFamily="34" charset="0"/>
              <a:cs typeface="Calibri" panose="020F0502020204030204" pitchFamily="34" charset="0"/>
            </a:rPr>
            <a:t>Provides material, energy, and carbon accounting</a:t>
          </a:r>
        </a:p>
      </dgm:t>
    </dgm:pt>
    <dgm:pt modelId="{F0868346-338F-485F-A76D-F8C0A4367FED}" type="parTrans" cxnId="{06CDC9A2-75A9-4448-A69B-C62EF5123736}">
      <dgm:prSet/>
      <dgm:spPr/>
      <dgm:t>
        <a:bodyPr/>
        <a:lstStyle/>
        <a:p>
          <a:endParaRPr lang="en-US">
            <a:latin typeface="Calibri" panose="020F0502020204030204" pitchFamily="34" charset="0"/>
            <a:cs typeface="Calibri" panose="020F0502020204030204" pitchFamily="34" charset="0"/>
          </a:endParaRPr>
        </a:p>
      </dgm:t>
    </dgm:pt>
    <dgm:pt modelId="{5B9B75DE-404A-454F-AAB6-7A1A0035E7DA}" type="sibTrans" cxnId="{06CDC9A2-75A9-4448-A69B-C62EF5123736}">
      <dgm:prSet/>
      <dgm:spPr/>
      <dgm:t>
        <a:bodyPr/>
        <a:lstStyle/>
        <a:p>
          <a:endParaRPr lang="en-US">
            <a:latin typeface="Calibri" panose="020F0502020204030204" pitchFamily="34" charset="0"/>
            <a:cs typeface="Calibri" panose="020F0502020204030204" pitchFamily="34" charset="0"/>
          </a:endParaRPr>
        </a:p>
      </dgm:t>
    </dgm:pt>
    <dgm:pt modelId="{D39FF6D2-29E6-4E81-9666-AF5FA2D3C779}">
      <dgm:prSet phldrT="[Text]" custT="1"/>
      <dgm:spPr/>
      <dgm:t>
        <a:bodyPr/>
        <a:lstStyle/>
        <a:p>
          <a:r>
            <a:rPr lang="en-US" sz="1800" dirty="0">
              <a:latin typeface="Calibri" panose="020F0502020204030204" pitchFamily="34" charset="0"/>
              <a:cs typeface="Calibri" panose="020F0502020204030204" pitchFamily="34" charset="0"/>
            </a:rPr>
            <a:t>Visualizes benefits of circular economy</a:t>
          </a:r>
        </a:p>
      </dgm:t>
    </dgm:pt>
    <dgm:pt modelId="{29CDC072-855B-498B-8D46-6E9D760D0A67}" type="parTrans" cxnId="{20340F8D-DE3A-44F3-96AF-2E6F4D2A733C}">
      <dgm:prSet/>
      <dgm:spPr/>
      <dgm:t>
        <a:bodyPr/>
        <a:lstStyle/>
        <a:p>
          <a:endParaRPr lang="en-US"/>
        </a:p>
      </dgm:t>
    </dgm:pt>
    <dgm:pt modelId="{BFDF1668-A041-4E86-A090-898B17146F2D}" type="sibTrans" cxnId="{20340F8D-DE3A-44F3-96AF-2E6F4D2A733C}">
      <dgm:prSet/>
      <dgm:spPr/>
      <dgm:t>
        <a:bodyPr/>
        <a:lstStyle/>
        <a:p>
          <a:endParaRPr lang="en-US"/>
        </a:p>
      </dgm:t>
    </dgm:pt>
    <dgm:pt modelId="{A959AB89-01B9-4C7C-9944-168B49184D54}">
      <dgm:prSet phldrT="[Text]" custT="1"/>
      <dgm:spPr/>
      <dgm:t>
        <a:bodyPr/>
        <a:lstStyle/>
        <a:p>
          <a:pPr>
            <a:buFont typeface="Calibri" panose="020F0502020204030204" pitchFamily="34" charset="0"/>
            <a:buChar char="⁻"/>
          </a:pPr>
          <a:r>
            <a:rPr lang="en-US" sz="1800" dirty="0">
              <a:latin typeface="Calibri" panose="020F0502020204030204" pitchFamily="34" charset="0"/>
              <a:cs typeface="Calibri" panose="020F0502020204030204" pitchFamily="34" charset="0"/>
            </a:rPr>
            <a:t>Design, manufacturing, use, and end of life phase strategies</a:t>
          </a:r>
        </a:p>
      </dgm:t>
    </dgm:pt>
    <dgm:pt modelId="{21B1FFB9-B6D2-4CD1-8B4B-8BD85B69AD00}" type="parTrans" cxnId="{10DD40D3-110B-4574-8638-FD1FBC84715E}">
      <dgm:prSet/>
      <dgm:spPr/>
      <dgm:t>
        <a:bodyPr/>
        <a:lstStyle/>
        <a:p>
          <a:endParaRPr lang="en-US"/>
        </a:p>
      </dgm:t>
    </dgm:pt>
    <dgm:pt modelId="{4D663310-104E-4EBD-BC1A-75F4C1FFA1E3}" type="sibTrans" cxnId="{10DD40D3-110B-4574-8638-FD1FBC84715E}">
      <dgm:prSet/>
      <dgm:spPr/>
      <dgm:t>
        <a:bodyPr/>
        <a:lstStyle/>
        <a:p>
          <a:endParaRPr lang="en-US"/>
        </a:p>
      </dgm:t>
    </dgm:pt>
    <dgm:pt modelId="{93318585-6303-4F93-BE51-4CC84A727624}">
      <dgm:prSet phldrT="[Text]"/>
      <dgm:spPr/>
      <dgm:t>
        <a:bodyPr/>
        <a:lstStyle/>
        <a:p>
          <a:r>
            <a:rPr lang="en-US" b="0" dirty="0">
              <a:latin typeface="Calibri" panose="020F0502020204030204" pitchFamily="34" charset="0"/>
              <a:cs typeface="Calibri" panose="020F0502020204030204" pitchFamily="34" charset="0"/>
            </a:rPr>
            <a:t>Industrial food waste recycling</a:t>
          </a:r>
        </a:p>
      </dgm:t>
    </dgm:pt>
    <dgm:pt modelId="{B9B82B3B-3980-4AA5-B354-2CD251191B45}" type="parTrans" cxnId="{06119E7B-15F9-46CB-AE4E-AF7C5FF56918}">
      <dgm:prSet/>
      <dgm:spPr/>
      <dgm:t>
        <a:bodyPr/>
        <a:lstStyle/>
        <a:p>
          <a:endParaRPr lang="en-US"/>
        </a:p>
      </dgm:t>
    </dgm:pt>
    <dgm:pt modelId="{AA29B46B-159A-4DD6-B29D-4D5CE17ED2D5}" type="sibTrans" cxnId="{06119E7B-15F9-46CB-AE4E-AF7C5FF56918}">
      <dgm:prSet/>
      <dgm:spPr/>
      <dgm:t>
        <a:bodyPr/>
        <a:lstStyle/>
        <a:p>
          <a:endParaRPr lang="en-US"/>
        </a:p>
      </dgm:t>
    </dgm:pt>
    <dgm:pt modelId="{8EC87D2E-E167-4293-85C5-BB7B908E5553}">
      <dgm:prSet phldrT="[Text]"/>
      <dgm:spPr/>
      <dgm:t>
        <a:bodyPr/>
        <a:lstStyle/>
        <a:p>
          <a:r>
            <a:rPr lang="en-US" b="1" dirty="0">
              <a:latin typeface="Calibri" panose="020F0502020204030204" pitchFamily="34" charset="0"/>
              <a:cs typeface="Calibri" panose="020F0502020204030204" pitchFamily="34" charset="0"/>
            </a:rPr>
            <a:t>Electrification of Cement Industry </a:t>
          </a:r>
        </a:p>
      </dgm:t>
    </dgm:pt>
    <dgm:pt modelId="{87535FE9-9BA2-4E6C-B31E-F1D64C572EA7}" type="parTrans" cxnId="{378B687C-16AF-4289-A0DF-3ED94EACCEAF}">
      <dgm:prSet/>
      <dgm:spPr/>
      <dgm:t>
        <a:bodyPr/>
        <a:lstStyle/>
        <a:p>
          <a:endParaRPr lang="en-US"/>
        </a:p>
      </dgm:t>
    </dgm:pt>
    <dgm:pt modelId="{EB8E6E55-3331-4052-B845-99692CA5B3B7}" type="sibTrans" cxnId="{378B687C-16AF-4289-A0DF-3ED94EACCEAF}">
      <dgm:prSet/>
      <dgm:spPr/>
      <dgm:t>
        <a:bodyPr/>
        <a:lstStyle/>
        <a:p>
          <a:endParaRPr lang="en-US"/>
        </a:p>
      </dgm:t>
    </dgm:pt>
    <dgm:pt modelId="{5E583E6C-B5D5-4C39-A119-5B8FED550F85}" type="pres">
      <dgm:prSet presAssocID="{72BCBFB8-A35B-454B-9C28-DC780D4B99D8}" presName="Name0" presStyleCnt="0">
        <dgm:presLayoutVars>
          <dgm:dir/>
          <dgm:animLvl val="lvl"/>
          <dgm:resizeHandles val="exact"/>
        </dgm:presLayoutVars>
      </dgm:prSet>
      <dgm:spPr/>
      <dgm:t>
        <a:bodyPr/>
        <a:lstStyle/>
        <a:p>
          <a:endParaRPr lang="en-US"/>
        </a:p>
      </dgm:t>
    </dgm:pt>
    <dgm:pt modelId="{D886793E-722E-4EDC-82B7-116557E4F2CE}" type="pres">
      <dgm:prSet presAssocID="{7665039D-A4CB-405C-89BF-DA8BFFB560BC}" presName="composite" presStyleCnt="0"/>
      <dgm:spPr/>
    </dgm:pt>
    <dgm:pt modelId="{EA6949A9-D05D-408A-A979-AABF730B0483}" type="pres">
      <dgm:prSet presAssocID="{7665039D-A4CB-405C-89BF-DA8BFFB560BC}" presName="parTx" presStyleLbl="alignNode1" presStyleIdx="0" presStyleCnt="3">
        <dgm:presLayoutVars>
          <dgm:chMax val="0"/>
          <dgm:chPref val="0"/>
          <dgm:bulletEnabled val="1"/>
        </dgm:presLayoutVars>
      </dgm:prSet>
      <dgm:spPr/>
      <dgm:t>
        <a:bodyPr/>
        <a:lstStyle/>
        <a:p>
          <a:endParaRPr lang="en-US"/>
        </a:p>
      </dgm:t>
    </dgm:pt>
    <dgm:pt modelId="{6CC86134-A759-44AB-93C9-72C693EBA865}" type="pres">
      <dgm:prSet presAssocID="{7665039D-A4CB-405C-89BF-DA8BFFB560BC}" presName="desTx" presStyleLbl="alignAccFollowNode1" presStyleIdx="0" presStyleCnt="3">
        <dgm:presLayoutVars>
          <dgm:bulletEnabled val="1"/>
        </dgm:presLayoutVars>
      </dgm:prSet>
      <dgm:spPr/>
      <dgm:t>
        <a:bodyPr/>
        <a:lstStyle/>
        <a:p>
          <a:endParaRPr lang="en-US"/>
        </a:p>
      </dgm:t>
    </dgm:pt>
    <dgm:pt modelId="{9D9D82C2-FE81-49B9-8BBC-845FD695ED4C}" type="pres">
      <dgm:prSet presAssocID="{BCF16C6F-DEC8-4378-8F20-CC2346BBACC9}" presName="space" presStyleCnt="0"/>
      <dgm:spPr/>
    </dgm:pt>
    <dgm:pt modelId="{89B0FEAA-BB29-472F-AC7D-1CB2DFC96B4A}" type="pres">
      <dgm:prSet presAssocID="{48E7E2EE-144C-4043-B46E-3AD44414E9D6}" presName="composite" presStyleCnt="0"/>
      <dgm:spPr/>
    </dgm:pt>
    <dgm:pt modelId="{EC6EE6BC-62D0-477C-A56A-9C6AEE92AD5F}" type="pres">
      <dgm:prSet presAssocID="{48E7E2EE-144C-4043-B46E-3AD44414E9D6}" presName="parTx" presStyleLbl="alignNode1" presStyleIdx="1" presStyleCnt="3">
        <dgm:presLayoutVars>
          <dgm:chMax val="0"/>
          <dgm:chPref val="0"/>
          <dgm:bulletEnabled val="1"/>
        </dgm:presLayoutVars>
      </dgm:prSet>
      <dgm:spPr/>
      <dgm:t>
        <a:bodyPr/>
        <a:lstStyle/>
        <a:p>
          <a:endParaRPr lang="en-US"/>
        </a:p>
      </dgm:t>
    </dgm:pt>
    <dgm:pt modelId="{02E2AEC0-05F1-4A9C-96A4-73430AF64D19}" type="pres">
      <dgm:prSet presAssocID="{48E7E2EE-144C-4043-B46E-3AD44414E9D6}" presName="desTx" presStyleLbl="alignAccFollowNode1" presStyleIdx="1" presStyleCnt="3">
        <dgm:presLayoutVars>
          <dgm:bulletEnabled val="1"/>
        </dgm:presLayoutVars>
      </dgm:prSet>
      <dgm:spPr/>
      <dgm:t>
        <a:bodyPr/>
        <a:lstStyle/>
        <a:p>
          <a:endParaRPr lang="en-US"/>
        </a:p>
      </dgm:t>
    </dgm:pt>
    <dgm:pt modelId="{DCE0D372-1C5B-4176-ACA0-4EFDC62E3AA2}" type="pres">
      <dgm:prSet presAssocID="{61F55940-C13B-4AC0-B823-2088C159AC08}" presName="space" presStyleCnt="0"/>
      <dgm:spPr/>
    </dgm:pt>
    <dgm:pt modelId="{BF544481-7724-4743-9019-CF183FBB73B3}" type="pres">
      <dgm:prSet presAssocID="{8B7135A5-DFD3-4C0E-B9D3-5768388738CA}" presName="composite" presStyleCnt="0"/>
      <dgm:spPr/>
    </dgm:pt>
    <dgm:pt modelId="{78DB0F70-C86E-478A-9365-4E5BCE361016}" type="pres">
      <dgm:prSet presAssocID="{8B7135A5-DFD3-4C0E-B9D3-5768388738CA}" presName="parTx" presStyleLbl="alignNode1" presStyleIdx="2" presStyleCnt="3">
        <dgm:presLayoutVars>
          <dgm:chMax val="0"/>
          <dgm:chPref val="0"/>
          <dgm:bulletEnabled val="1"/>
        </dgm:presLayoutVars>
      </dgm:prSet>
      <dgm:spPr/>
      <dgm:t>
        <a:bodyPr/>
        <a:lstStyle/>
        <a:p>
          <a:endParaRPr lang="en-US"/>
        </a:p>
      </dgm:t>
    </dgm:pt>
    <dgm:pt modelId="{C9739F97-BC61-45B7-AE9A-7AE6F14DD39B}" type="pres">
      <dgm:prSet presAssocID="{8B7135A5-DFD3-4C0E-B9D3-5768388738CA}" presName="desTx" presStyleLbl="alignAccFollowNode1" presStyleIdx="2" presStyleCnt="3">
        <dgm:presLayoutVars>
          <dgm:bulletEnabled val="1"/>
        </dgm:presLayoutVars>
      </dgm:prSet>
      <dgm:spPr/>
      <dgm:t>
        <a:bodyPr/>
        <a:lstStyle/>
        <a:p>
          <a:endParaRPr lang="en-US"/>
        </a:p>
      </dgm:t>
    </dgm:pt>
  </dgm:ptLst>
  <dgm:cxnLst>
    <dgm:cxn modelId="{2EFC2B65-035A-48D0-AD45-B6D3966BBADD}" srcId="{8B7135A5-DFD3-4C0E-B9D3-5768388738CA}" destId="{6438D21C-623F-49E5-8E4A-BDB15FDA731E}" srcOrd="2" destOrd="0" parTransId="{1324B0A1-A077-4AC2-A6ED-085B9C4118A1}" sibTransId="{2162C0FD-E6DB-400D-9DC2-8A24E7A96867}"/>
    <dgm:cxn modelId="{378B687C-16AF-4289-A0DF-3ED94EACCEAF}" srcId="{8B7135A5-DFD3-4C0E-B9D3-5768388738CA}" destId="{8EC87D2E-E167-4293-85C5-BB7B908E5553}" srcOrd="6" destOrd="0" parTransId="{87535FE9-9BA2-4E6C-B31E-F1D64C572EA7}" sibTransId="{EB8E6E55-3331-4052-B845-99692CA5B3B7}"/>
    <dgm:cxn modelId="{DD1C3124-5761-4CE6-AE68-D4C92F8D6A23}" type="presOf" srcId="{F4E81163-B6B8-4505-88C1-AC8A589E4787}" destId="{6CC86134-A759-44AB-93C9-72C693EBA865}" srcOrd="0" destOrd="2" presId="urn:microsoft.com/office/officeart/2005/8/layout/hList1"/>
    <dgm:cxn modelId="{2D87A25B-F642-4711-9C57-292AEC7BB0A1}" type="presOf" srcId="{A4DC7227-11F3-48F4-B0A4-36FFF05E14E2}" destId="{C9739F97-BC61-45B7-AE9A-7AE6F14DD39B}" srcOrd="0" destOrd="3" presId="urn:microsoft.com/office/officeart/2005/8/layout/hList1"/>
    <dgm:cxn modelId="{9B76BB68-1027-4DB4-A1D5-EC813D71817A}" type="presOf" srcId="{48E7E2EE-144C-4043-B46E-3AD44414E9D6}" destId="{EC6EE6BC-62D0-477C-A56A-9C6AEE92AD5F}" srcOrd="0" destOrd="0" presId="urn:microsoft.com/office/officeart/2005/8/layout/hList1"/>
    <dgm:cxn modelId="{CB47F1D3-3924-46E7-8C81-E2705CA8AC50}" type="presOf" srcId="{A959AB89-01B9-4C7C-9944-168B49184D54}" destId="{6CC86134-A759-44AB-93C9-72C693EBA865}" srcOrd="0" destOrd="1" presId="urn:microsoft.com/office/officeart/2005/8/layout/hList1"/>
    <dgm:cxn modelId="{06CDC9A2-75A9-4448-A69B-C62EF5123736}" srcId="{C72B79C6-512D-444D-AFE6-5E007E5D9E86}" destId="{55C6E6F9-718D-4DFD-8B56-DAB5F7AFD63C}" srcOrd="0" destOrd="0" parTransId="{F0868346-338F-485F-A76D-F8C0A4367FED}" sibTransId="{5B9B75DE-404A-454F-AAB6-7A1A0035E7DA}"/>
    <dgm:cxn modelId="{0525E76B-89B8-4498-BF41-76D7E3A7C539}" srcId="{8B7135A5-DFD3-4C0E-B9D3-5768388738CA}" destId="{32EA18F0-2FB3-4ECE-9AAB-18958EEE1EBB}" srcOrd="4" destOrd="0" parTransId="{387000CE-631F-4052-B985-0AD41753C646}" sibTransId="{F3EC660A-4123-4C2B-A6B7-6F115AC731C7}"/>
    <dgm:cxn modelId="{10DD40D3-110B-4574-8638-FD1FBC84715E}" srcId="{AA8A43E2-8D73-447C-8DD8-D1B132EF86DD}" destId="{A959AB89-01B9-4C7C-9944-168B49184D54}" srcOrd="0" destOrd="0" parTransId="{21B1FFB9-B6D2-4CD1-8B4B-8BD85B69AD00}" sibTransId="{4D663310-104E-4EBD-BC1A-75F4C1FFA1E3}"/>
    <dgm:cxn modelId="{5B5B2CE3-62C4-46A7-A73D-9EDD2189C83A}" type="presOf" srcId="{72BCBFB8-A35B-454B-9C28-DC780D4B99D8}" destId="{5E583E6C-B5D5-4C39-A119-5B8FED550F85}" srcOrd="0" destOrd="0" presId="urn:microsoft.com/office/officeart/2005/8/layout/hList1"/>
    <dgm:cxn modelId="{06119E7B-15F9-46CB-AE4E-AF7C5FF56918}" srcId="{8B7135A5-DFD3-4C0E-B9D3-5768388738CA}" destId="{93318585-6303-4F93-BE51-4CC84A727624}" srcOrd="5" destOrd="0" parTransId="{B9B82B3B-3980-4AA5-B354-2CD251191B45}" sibTransId="{AA29B46B-159A-4DD6-B29D-4D5CE17ED2D5}"/>
    <dgm:cxn modelId="{BB1BDBB7-81E7-46EB-9F92-E958CBB67E76}" type="presOf" srcId="{D39FF6D2-29E6-4E81-9666-AF5FA2D3C779}" destId="{02E2AEC0-05F1-4A9C-96A4-73430AF64D19}" srcOrd="0" destOrd="2" presId="urn:microsoft.com/office/officeart/2005/8/layout/hList1"/>
    <dgm:cxn modelId="{DAB00C88-1A93-4E5D-8AE1-D0622A485EAE}" type="presOf" srcId="{1D1C95EF-9A63-4125-B798-05C50B50959D}" destId="{C9739F97-BC61-45B7-AE9A-7AE6F14DD39B}" srcOrd="0" destOrd="1" presId="urn:microsoft.com/office/officeart/2005/8/layout/hList1"/>
    <dgm:cxn modelId="{4A0A2629-F28D-405D-826F-126724F360DD}" type="presOf" srcId="{7665039D-A4CB-405C-89BF-DA8BFFB560BC}" destId="{EA6949A9-D05D-408A-A979-AABF730B0483}" srcOrd="0" destOrd="0" presId="urn:microsoft.com/office/officeart/2005/8/layout/hList1"/>
    <dgm:cxn modelId="{DD1CB370-95C0-4664-A130-DA5FFFEAD275}" srcId="{8B7135A5-DFD3-4C0E-B9D3-5768388738CA}" destId="{A4DC7227-11F3-48F4-B0A4-36FFF05E14E2}" srcOrd="1" destOrd="0" parTransId="{49533124-D33E-4FA9-880B-331AF11039F3}" sibTransId="{C586FDE8-AE4D-4660-BEA7-BEC06D50C83B}"/>
    <dgm:cxn modelId="{F7FD4D1F-C1F0-49A9-9A23-E04F9A3DA75B}" type="presOf" srcId="{8EC87D2E-E167-4293-85C5-BB7B908E5553}" destId="{C9739F97-BC61-45B7-AE9A-7AE6F14DD39B}" srcOrd="0" destOrd="8" presId="urn:microsoft.com/office/officeart/2005/8/layout/hList1"/>
    <dgm:cxn modelId="{2250B297-6C10-4DB7-9D38-C3F5E6B99F0F}" type="presOf" srcId="{288BB646-D891-46EC-B5DC-04554BE38CB3}" destId="{02E2AEC0-05F1-4A9C-96A4-73430AF64D19}" srcOrd="0" destOrd="3" presId="urn:microsoft.com/office/officeart/2005/8/layout/hList1"/>
    <dgm:cxn modelId="{ADAADD4D-DCA6-4C11-8796-6CC83CEF22A7}" srcId="{8B7135A5-DFD3-4C0E-B9D3-5768388738CA}" destId="{432E6482-A998-4318-A26F-F1B4F2D6F072}" srcOrd="3" destOrd="0" parTransId="{CEBDAC68-7263-4223-AB99-F150EC081C33}" sibTransId="{7471A11A-2A48-43D9-9DF9-02D5F8CE7AE5}"/>
    <dgm:cxn modelId="{A00312D0-EBAF-48EC-A46A-7DF0D1AA92DA}" srcId="{72BCBFB8-A35B-454B-9C28-DC780D4B99D8}" destId="{8B7135A5-DFD3-4C0E-B9D3-5768388738CA}" srcOrd="2" destOrd="0" parTransId="{B20E70E2-43EC-464F-B93E-E4ADA5FFEA11}" sibTransId="{E80C1CD6-5196-48CE-8834-39D56D9BA4F2}"/>
    <dgm:cxn modelId="{DCFAE809-BD65-4F40-B154-3AEAAF8370E6}" type="presOf" srcId="{55C6E6F9-718D-4DFD-8B56-DAB5F7AFD63C}" destId="{02E2AEC0-05F1-4A9C-96A4-73430AF64D19}" srcOrd="0" destOrd="1" presId="urn:microsoft.com/office/officeart/2005/8/layout/hList1"/>
    <dgm:cxn modelId="{20340F8D-DE3A-44F3-96AF-2E6F4D2A733C}" srcId="{C72B79C6-512D-444D-AFE6-5E007E5D9E86}" destId="{D39FF6D2-29E6-4E81-9666-AF5FA2D3C779}" srcOrd="1" destOrd="0" parTransId="{29CDC072-855B-498B-8D46-6E9D760D0A67}" sibTransId="{BFDF1668-A041-4E86-A090-898B17146F2D}"/>
    <dgm:cxn modelId="{01573E07-1C44-4843-9FFD-49EEC76AF75A}" srcId="{A28BC581-C87A-4470-9DB7-087E65407036}" destId="{1D1C95EF-9A63-4125-B798-05C50B50959D}" srcOrd="0" destOrd="0" parTransId="{970556DC-3245-495D-B852-E8F363B26FD3}" sibTransId="{AD305DFA-C4E8-4933-8536-3894A3964116}"/>
    <dgm:cxn modelId="{87A3610A-42AF-4BB1-B1B6-8843FA3F1699}" type="presOf" srcId="{8B7135A5-DFD3-4C0E-B9D3-5768388738CA}" destId="{78DB0F70-C86E-478A-9365-4E5BCE361016}" srcOrd="0" destOrd="0" presId="urn:microsoft.com/office/officeart/2005/8/layout/hList1"/>
    <dgm:cxn modelId="{3FC56EE4-9859-43FA-831A-BD532117F0BD}" srcId="{C72B79C6-512D-444D-AFE6-5E007E5D9E86}" destId="{288BB646-D891-46EC-B5DC-04554BE38CB3}" srcOrd="2" destOrd="0" parTransId="{6F212FD7-8A03-4B34-B614-8BDB7ABF864A}" sibTransId="{165E0C2D-36DE-4093-9DAF-2B8DF24359EB}"/>
    <dgm:cxn modelId="{5AF9BD54-9D4B-41A2-A974-45F71DEBF505}" type="presOf" srcId="{432E6482-A998-4318-A26F-F1B4F2D6F072}" destId="{C9739F97-BC61-45B7-AE9A-7AE6F14DD39B}" srcOrd="0" destOrd="5" presId="urn:microsoft.com/office/officeart/2005/8/layout/hList1"/>
    <dgm:cxn modelId="{D1CB7A26-AB3A-440A-8DB5-A54F7D204C63}" srcId="{7665039D-A4CB-405C-89BF-DA8BFFB560BC}" destId="{F4E81163-B6B8-4505-88C1-AC8A589E4787}" srcOrd="1" destOrd="0" parTransId="{AA608191-9E9F-4B52-83B0-ECDA0B425F2D}" sibTransId="{D0B36318-E43A-4BB6-B60F-93E9748A59F7}"/>
    <dgm:cxn modelId="{3C2D476E-EB3F-4113-A361-7A46DDAD221F}" srcId="{72BCBFB8-A35B-454B-9C28-DC780D4B99D8}" destId="{7665039D-A4CB-405C-89BF-DA8BFFB560BC}" srcOrd="0" destOrd="0" parTransId="{BD3951C1-A34F-4198-8B2D-AFAB326C21C8}" sibTransId="{BCF16C6F-DEC8-4378-8F20-CC2346BBACC9}"/>
    <dgm:cxn modelId="{FC90307D-2F8A-4B9C-9F7C-5FC05D24DB64}" type="presOf" srcId="{C72B79C6-512D-444D-AFE6-5E007E5D9E86}" destId="{02E2AEC0-05F1-4A9C-96A4-73430AF64D19}" srcOrd="0" destOrd="0" presId="urn:microsoft.com/office/officeart/2005/8/layout/hList1"/>
    <dgm:cxn modelId="{174912D4-2FBE-4C57-A5EC-2C833DA9271F}" type="presOf" srcId="{32EA18F0-2FB3-4ECE-9AAB-18958EEE1EBB}" destId="{C9739F97-BC61-45B7-AE9A-7AE6F14DD39B}" srcOrd="0" destOrd="6" presId="urn:microsoft.com/office/officeart/2005/8/layout/hList1"/>
    <dgm:cxn modelId="{D8C0AC05-BF4A-414B-907D-1A91CE4C3285}" type="presOf" srcId="{AA8A43E2-8D73-447C-8DD8-D1B132EF86DD}" destId="{6CC86134-A759-44AB-93C9-72C693EBA865}" srcOrd="0" destOrd="0" presId="urn:microsoft.com/office/officeart/2005/8/layout/hList1"/>
    <dgm:cxn modelId="{2CDB22C1-8E68-48A6-ABCF-1169C360BADE}" type="presOf" srcId="{A28BC581-C87A-4470-9DB7-087E65407036}" destId="{C9739F97-BC61-45B7-AE9A-7AE6F14DD39B}" srcOrd="0" destOrd="0" presId="urn:microsoft.com/office/officeart/2005/8/layout/hList1"/>
    <dgm:cxn modelId="{D180D57C-A7CA-40F0-A8C6-7957A07F6B48}" type="presOf" srcId="{6438D21C-623F-49E5-8E4A-BDB15FDA731E}" destId="{C9739F97-BC61-45B7-AE9A-7AE6F14DD39B}" srcOrd="0" destOrd="4" presId="urn:microsoft.com/office/officeart/2005/8/layout/hList1"/>
    <dgm:cxn modelId="{1F74EE92-E312-4E21-B3E9-4B6B6462E51B}" type="presOf" srcId="{61518F43-A6B1-4318-8501-E0B1C9A1793E}" destId="{C9739F97-BC61-45B7-AE9A-7AE6F14DD39B}" srcOrd="0" destOrd="2" presId="urn:microsoft.com/office/officeart/2005/8/layout/hList1"/>
    <dgm:cxn modelId="{B9BB9FDB-FF04-427A-BEE8-F82129A3A84C}" srcId="{48E7E2EE-144C-4043-B46E-3AD44414E9D6}" destId="{C72B79C6-512D-444D-AFE6-5E007E5D9E86}" srcOrd="0" destOrd="0" parTransId="{8E9332B5-20AD-4A4C-9EA5-186DEFC858FF}" sibTransId="{B1D2D7E2-D9ED-4E5B-86C2-E01EFB25E516}"/>
    <dgm:cxn modelId="{CB6CF6F3-E8EB-4122-821E-75FD25641B8C}" type="presOf" srcId="{93318585-6303-4F93-BE51-4CC84A727624}" destId="{C9739F97-BC61-45B7-AE9A-7AE6F14DD39B}" srcOrd="0" destOrd="7" presId="urn:microsoft.com/office/officeart/2005/8/layout/hList1"/>
    <dgm:cxn modelId="{953AD7C2-CAC2-4B08-9965-39D04F89179A}" srcId="{8B7135A5-DFD3-4C0E-B9D3-5768388738CA}" destId="{A28BC581-C87A-4470-9DB7-087E65407036}" srcOrd="0" destOrd="0" parTransId="{7E24991A-8483-4C5D-B175-51D578828A52}" sibTransId="{925CAB24-1A57-4262-9AE0-8E79AF339DF3}"/>
    <dgm:cxn modelId="{D2081D29-9C1D-4E33-BDCD-E453BCF4C169}" srcId="{72BCBFB8-A35B-454B-9C28-DC780D4B99D8}" destId="{48E7E2EE-144C-4043-B46E-3AD44414E9D6}" srcOrd="1" destOrd="0" parTransId="{E3121B0F-FB7A-4D10-9E93-FC511C284707}" sibTransId="{61F55940-C13B-4AC0-B823-2088C159AC08}"/>
    <dgm:cxn modelId="{4F9088AA-D6A1-4B90-8A5D-378386A546FE}" srcId="{7665039D-A4CB-405C-89BF-DA8BFFB560BC}" destId="{AA8A43E2-8D73-447C-8DD8-D1B132EF86DD}" srcOrd="0" destOrd="0" parTransId="{281ED1D4-1F74-4FF2-A412-EE57796E2F34}" sibTransId="{1945CC2A-CF71-4759-A188-387A11DE2337}"/>
    <dgm:cxn modelId="{86ACD92A-138B-45EA-8BDE-6BA09FF36FD5}" srcId="{A28BC581-C87A-4470-9DB7-087E65407036}" destId="{61518F43-A6B1-4318-8501-E0B1C9A1793E}" srcOrd="1" destOrd="0" parTransId="{381AC4A1-52EB-45D0-B250-0614AAEA4D32}" sibTransId="{A73E568D-9743-4393-8EE0-C441A3C826A3}"/>
    <dgm:cxn modelId="{180E4FCB-49AA-473F-9383-63BA4363A19B}" type="presParOf" srcId="{5E583E6C-B5D5-4C39-A119-5B8FED550F85}" destId="{D886793E-722E-4EDC-82B7-116557E4F2CE}" srcOrd="0" destOrd="0" presId="urn:microsoft.com/office/officeart/2005/8/layout/hList1"/>
    <dgm:cxn modelId="{011A7D97-D227-4425-BFB1-4FFD590214F9}" type="presParOf" srcId="{D886793E-722E-4EDC-82B7-116557E4F2CE}" destId="{EA6949A9-D05D-408A-A979-AABF730B0483}" srcOrd="0" destOrd="0" presId="urn:microsoft.com/office/officeart/2005/8/layout/hList1"/>
    <dgm:cxn modelId="{59728194-9E4C-4FA6-92EA-AB197A2FAAB2}" type="presParOf" srcId="{D886793E-722E-4EDC-82B7-116557E4F2CE}" destId="{6CC86134-A759-44AB-93C9-72C693EBA865}" srcOrd="1" destOrd="0" presId="urn:microsoft.com/office/officeart/2005/8/layout/hList1"/>
    <dgm:cxn modelId="{512423F9-B721-4C8A-9A17-5AD4F222D96E}" type="presParOf" srcId="{5E583E6C-B5D5-4C39-A119-5B8FED550F85}" destId="{9D9D82C2-FE81-49B9-8BBC-845FD695ED4C}" srcOrd="1" destOrd="0" presId="urn:microsoft.com/office/officeart/2005/8/layout/hList1"/>
    <dgm:cxn modelId="{18EF91B8-713E-4C5C-96BA-6D37E263FA49}" type="presParOf" srcId="{5E583E6C-B5D5-4C39-A119-5B8FED550F85}" destId="{89B0FEAA-BB29-472F-AC7D-1CB2DFC96B4A}" srcOrd="2" destOrd="0" presId="urn:microsoft.com/office/officeart/2005/8/layout/hList1"/>
    <dgm:cxn modelId="{4E465E8A-C601-4508-BF79-1E31B9987C0E}" type="presParOf" srcId="{89B0FEAA-BB29-472F-AC7D-1CB2DFC96B4A}" destId="{EC6EE6BC-62D0-477C-A56A-9C6AEE92AD5F}" srcOrd="0" destOrd="0" presId="urn:microsoft.com/office/officeart/2005/8/layout/hList1"/>
    <dgm:cxn modelId="{0B3CD6F9-FDD3-48BA-8065-0803847D9DE5}" type="presParOf" srcId="{89B0FEAA-BB29-472F-AC7D-1CB2DFC96B4A}" destId="{02E2AEC0-05F1-4A9C-96A4-73430AF64D19}" srcOrd="1" destOrd="0" presId="urn:microsoft.com/office/officeart/2005/8/layout/hList1"/>
    <dgm:cxn modelId="{43E975BC-A435-4D97-B9EC-DDA62A1FE8B5}" type="presParOf" srcId="{5E583E6C-B5D5-4C39-A119-5B8FED550F85}" destId="{DCE0D372-1C5B-4176-ACA0-4EFDC62E3AA2}" srcOrd="3" destOrd="0" presId="urn:microsoft.com/office/officeart/2005/8/layout/hList1"/>
    <dgm:cxn modelId="{FC1E86A2-1B7A-432C-9C5D-9B0B25A85AE3}" type="presParOf" srcId="{5E583E6C-B5D5-4C39-A119-5B8FED550F85}" destId="{BF544481-7724-4743-9019-CF183FBB73B3}" srcOrd="4" destOrd="0" presId="urn:microsoft.com/office/officeart/2005/8/layout/hList1"/>
    <dgm:cxn modelId="{ECFE39C8-23D0-41D2-9CE1-410B401B031D}" type="presParOf" srcId="{BF544481-7724-4743-9019-CF183FBB73B3}" destId="{78DB0F70-C86E-478A-9365-4E5BCE361016}" srcOrd="0" destOrd="0" presId="urn:microsoft.com/office/officeart/2005/8/layout/hList1"/>
    <dgm:cxn modelId="{6EAEDBBA-5D38-4298-971A-9E2C5889B720}" type="presParOf" srcId="{BF544481-7724-4743-9019-CF183FBB73B3}" destId="{C9739F97-BC61-45B7-AE9A-7AE6F14DD3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DBB02F-3A16-0F4B-9633-415F235A1A28}" type="doc">
      <dgm:prSet loTypeId="urn:microsoft.com/office/officeart/2005/8/layout/chevron1" loCatId="" qsTypeId="urn:microsoft.com/office/officeart/2005/8/quickstyle/simple2" qsCatId="simple" csTypeId="urn:microsoft.com/office/officeart/2005/8/colors/colorful4" csCatId="colorful" phldr="1"/>
      <dgm:spPr/>
    </dgm:pt>
    <dgm:pt modelId="{85AD7E9D-C74A-9C4D-AE34-C7ADF1E5B5A4}">
      <dgm:prSet phldrT="[Text]" custT="1"/>
      <dgm:spPr/>
      <dgm:t>
        <a:bodyPr/>
        <a:lstStyle/>
        <a:p>
          <a:pPr>
            <a:lnSpc>
              <a:spcPts val="1200"/>
            </a:lnSpc>
            <a:spcAft>
              <a:spcPts val="0"/>
            </a:spcAft>
          </a:pPr>
          <a:r>
            <a:rPr lang="en-US" altLang="en-US" sz="1400" b="0" i="0" dirty="0">
              <a:latin typeface="Calibri" panose="020F0502020204030204" pitchFamily="34" charset="0"/>
              <a:cs typeface="Calibri" panose="020F0502020204030204" pitchFamily="34" charset="0"/>
            </a:rPr>
            <a:t>Baseline process model built from EIA and AMO Reports </a:t>
          </a:r>
          <a:endParaRPr lang="en-US" sz="1400" dirty="0">
            <a:latin typeface="Calibri" panose="020F0502020204030204" pitchFamily="34" charset="0"/>
            <a:cs typeface="Calibri" panose="020F0502020204030204" pitchFamily="34" charset="0"/>
          </a:endParaRPr>
        </a:p>
      </dgm:t>
    </dgm:pt>
    <dgm:pt modelId="{B89C7369-2B2F-F740-9DC3-801A0A2F1A4B}" type="parTrans" cxnId="{754C33D4-DC8C-1043-BDC6-8973C7C760A0}">
      <dgm:prSet/>
      <dgm:spPr/>
      <dgm:t>
        <a:bodyPr/>
        <a:lstStyle/>
        <a:p>
          <a:pPr>
            <a:lnSpc>
              <a:spcPct val="100000"/>
            </a:lnSpc>
          </a:pPr>
          <a:endParaRPr lang="en-US" sz="1400">
            <a:solidFill>
              <a:schemeClr val="bg1"/>
            </a:solidFill>
            <a:latin typeface="Calibri" panose="020F0502020204030204" pitchFamily="34" charset="0"/>
            <a:cs typeface="Calibri" panose="020F0502020204030204" pitchFamily="34" charset="0"/>
          </a:endParaRPr>
        </a:p>
      </dgm:t>
    </dgm:pt>
    <dgm:pt modelId="{A41101FA-A57A-6A4D-AB0A-5ECB1E176B0D}" type="sibTrans" cxnId="{754C33D4-DC8C-1043-BDC6-8973C7C760A0}">
      <dgm:prSet/>
      <dgm:spPr/>
      <dgm:t>
        <a:bodyPr/>
        <a:lstStyle/>
        <a:p>
          <a:pPr>
            <a:lnSpc>
              <a:spcPct val="100000"/>
            </a:lnSpc>
          </a:pPr>
          <a:endParaRPr lang="en-US" sz="1400">
            <a:solidFill>
              <a:schemeClr val="bg1"/>
            </a:solidFill>
            <a:latin typeface="Calibri" panose="020F0502020204030204" pitchFamily="34" charset="0"/>
            <a:cs typeface="Calibri" panose="020F0502020204030204" pitchFamily="34" charset="0"/>
          </a:endParaRPr>
        </a:p>
      </dgm:t>
    </dgm:pt>
    <dgm:pt modelId="{0E93BD4F-5D9E-614A-9F08-43B39DC8DD6E}">
      <dgm:prSet custT="1"/>
      <dgm:spPr/>
      <dgm:t>
        <a:bodyPr/>
        <a:lstStyle/>
        <a:p>
          <a:pPr>
            <a:lnSpc>
              <a:spcPts val="1200"/>
            </a:lnSpc>
            <a:spcAft>
              <a:spcPts val="0"/>
            </a:spcAft>
          </a:pPr>
          <a:r>
            <a:rPr kumimoji="0" lang="en-US" altLang="en-US" sz="1400" b="0" i="0" u="none" strike="noStrike" cap="none" spc="0" normalizeH="0" baseline="0" noProof="0" dirty="0">
              <a:ln/>
              <a:effectLst/>
              <a:uLnTx/>
              <a:uFillTx/>
              <a:latin typeface="Calibri" panose="020F0502020204030204" pitchFamily="34" charset="0"/>
              <a:ea typeface="+mn-ea"/>
              <a:cs typeface="Calibri" panose="020F0502020204030204" pitchFamily="34" charset="0"/>
            </a:rPr>
            <a:t>Energy and process inputs cross-referenced with LCA database</a:t>
          </a:r>
        </a:p>
      </dgm:t>
    </dgm:pt>
    <dgm:pt modelId="{FCD7EFD5-208F-6643-978A-18A7CE057E15}" type="parTrans" cxnId="{22A5A9E7-500B-E14D-A941-2CE9B99AA2F4}">
      <dgm:prSet/>
      <dgm:spPr/>
      <dgm:t>
        <a:bodyPr/>
        <a:lstStyle/>
        <a:p>
          <a:pPr>
            <a:lnSpc>
              <a:spcPct val="100000"/>
            </a:lnSpc>
          </a:pPr>
          <a:endParaRPr lang="en-US" sz="1400">
            <a:solidFill>
              <a:schemeClr val="bg1"/>
            </a:solidFill>
            <a:latin typeface="Calibri" panose="020F0502020204030204" pitchFamily="34" charset="0"/>
            <a:cs typeface="Calibri" panose="020F0502020204030204" pitchFamily="34" charset="0"/>
          </a:endParaRPr>
        </a:p>
      </dgm:t>
    </dgm:pt>
    <dgm:pt modelId="{2F1BF418-F38F-3343-BBA6-5BF18CFF989D}" type="sibTrans" cxnId="{22A5A9E7-500B-E14D-A941-2CE9B99AA2F4}">
      <dgm:prSet/>
      <dgm:spPr/>
      <dgm:t>
        <a:bodyPr/>
        <a:lstStyle/>
        <a:p>
          <a:pPr>
            <a:lnSpc>
              <a:spcPct val="100000"/>
            </a:lnSpc>
          </a:pPr>
          <a:endParaRPr lang="en-US" sz="1400">
            <a:solidFill>
              <a:schemeClr val="bg1"/>
            </a:solidFill>
            <a:latin typeface="Calibri" panose="020F0502020204030204" pitchFamily="34" charset="0"/>
            <a:cs typeface="Calibri" panose="020F0502020204030204" pitchFamily="34" charset="0"/>
          </a:endParaRPr>
        </a:p>
      </dgm:t>
    </dgm:pt>
    <dgm:pt modelId="{595CB5E3-0EEC-1D4D-BDF9-9BB3284ACD3E}">
      <dgm:prSet custT="1"/>
      <dgm:spPr/>
      <dgm:t>
        <a:bodyPr/>
        <a:lstStyle/>
        <a:p>
          <a:pPr>
            <a:lnSpc>
              <a:spcPts val="1200"/>
            </a:lnSpc>
            <a:spcAft>
              <a:spcPts val="0"/>
            </a:spcAft>
          </a:pPr>
          <a:r>
            <a:rPr lang="en-US" altLang="en-US" sz="1400" b="0" i="0" dirty="0">
              <a:latin typeface="Calibri" panose="020F0502020204030204" pitchFamily="34" charset="0"/>
              <a:cs typeface="Calibri" panose="020F0502020204030204" pitchFamily="34" charset="0"/>
            </a:rPr>
            <a:t>Inputs and emissions for validated processes used to build LCA model</a:t>
          </a:r>
        </a:p>
      </dgm:t>
    </dgm:pt>
    <dgm:pt modelId="{15E6244E-1A22-C941-9EE1-79886437F962}" type="parTrans" cxnId="{B777E35F-9524-6F48-BF94-634270193C51}">
      <dgm:prSet/>
      <dgm:spPr/>
      <dgm:t>
        <a:bodyPr/>
        <a:lstStyle/>
        <a:p>
          <a:pPr>
            <a:lnSpc>
              <a:spcPct val="100000"/>
            </a:lnSpc>
          </a:pPr>
          <a:endParaRPr lang="en-US" sz="1400">
            <a:solidFill>
              <a:schemeClr val="bg1"/>
            </a:solidFill>
            <a:latin typeface="Calibri" panose="020F0502020204030204" pitchFamily="34" charset="0"/>
            <a:cs typeface="Calibri" panose="020F0502020204030204" pitchFamily="34" charset="0"/>
          </a:endParaRPr>
        </a:p>
      </dgm:t>
    </dgm:pt>
    <dgm:pt modelId="{9A9CE66D-D2D0-D146-B9E3-9E6199C4638C}" type="sibTrans" cxnId="{B777E35F-9524-6F48-BF94-634270193C51}">
      <dgm:prSet/>
      <dgm:spPr/>
      <dgm:t>
        <a:bodyPr/>
        <a:lstStyle/>
        <a:p>
          <a:pPr>
            <a:lnSpc>
              <a:spcPct val="100000"/>
            </a:lnSpc>
          </a:pPr>
          <a:endParaRPr lang="en-US" sz="1400">
            <a:solidFill>
              <a:schemeClr val="bg1"/>
            </a:solidFill>
            <a:latin typeface="Calibri" panose="020F0502020204030204" pitchFamily="34" charset="0"/>
            <a:cs typeface="Calibri" panose="020F0502020204030204" pitchFamily="34" charset="0"/>
          </a:endParaRPr>
        </a:p>
      </dgm:t>
    </dgm:pt>
    <dgm:pt modelId="{C5620DE8-0F44-1440-8FAF-B0AB7044A531}">
      <dgm:prSet custT="1"/>
      <dgm:spPr/>
      <dgm:t>
        <a:bodyPr/>
        <a:lstStyle/>
        <a:p>
          <a:pPr>
            <a:lnSpc>
              <a:spcPts val="1200"/>
            </a:lnSpc>
            <a:spcAft>
              <a:spcPts val="0"/>
            </a:spcAft>
          </a:pPr>
          <a:r>
            <a:rPr lang="en-US" sz="1400" b="0" i="0" dirty="0">
              <a:latin typeface="Calibri" panose="020F0502020204030204" pitchFamily="34" charset="0"/>
              <a:cs typeface="Calibri" panose="020F0502020204030204" pitchFamily="34" charset="0"/>
            </a:rPr>
            <a:t>Material, Energy and Emission impacts scenario forecasts through 2050 </a:t>
          </a:r>
        </a:p>
      </dgm:t>
    </dgm:pt>
    <dgm:pt modelId="{B589A1CF-669D-AD46-BBF5-0DF1BEA32517}" type="sibTrans" cxnId="{CE76078E-20BF-2548-A6A3-09639E1F5022}">
      <dgm:prSet/>
      <dgm:spPr/>
      <dgm:t>
        <a:bodyPr/>
        <a:lstStyle/>
        <a:p>
          <a:pPr>
            <a:lnSpc>
              <a:spcPct val="100000"/>
            </a:lnSpc>
          </a:pPr>
          <a:endParaRPr lang="en-US" sz="1400">
            <a:solidFill>
              <a:schemeClr val="bg1"/>
            </a:solidFill>
            <a:latin typeface="Calibri" panose="020F0502020204030204" pitchFamily="34" charset="0"/>
            <a:cs typeface="Calibri" panose="020F0502020204030204" pitchFamily="34" charset="0"/>
          </a:endParaRPr>
        </a:p>
      </dgm:t>
    </dgm:pt>
    <dgm:pt modelId="{417E7ED0-0984-BB49-9038-EE4935D81119}" type="parTrans" cxnId="{CE76078E-20BF-2548-A6A3-09639E1F5022}">
      <dgm:prSet/>
      <dgm:spPr/>
      <dgm:t>
        <a:bodyPr/>
        <a:lstStyle/>
        <a:p>
          <a:pPr>
            <a:lnSpc>
              <a:spcPct val="100000"/>
            </a:lnSpc>
          </a:pPr>
          <a:endParaRPr lang="en-US" sz="1400">
            <a:solidFill>
              <a:schemeClr val="bg1"/>
            </a:solidFill>
            <a:latin typeface="Calibri" panose="020F0502020204030204" pitchFamily="34" charset="0"/>
            <a:cs typeface="Calibri" panose="020F0502020204030204" pitchFamily="34" charset="0"/>
          </a:endParaRPr>
        </a:p>
      </dgm:t>
    </dgm:pt>
    <dgm:pt modelId="{67F38C8D-E118-E247-AF34-E3FDBC0C4BF0}" type="pres">
      <dgm:prSet presAssocID="{FBDBB02F-3A16-0F4B-9633-415F235A1A28}" presName="Name0" presStyleCnt="0">
        <dgm:presLayoutVars>
          <dgm:dir/>
          <dgm:animLvl val="lvl"/>
          <dgm:resizeHandles val="exact"/>
        </dgm:presLayoutVars>
      </dgm:prSet>
      <dgm:spPr/>
    </dgm:pt>
    <dgm:pt modelId="{31B39947-57E0-1146-B5B6-7DFBA9E3C7EF}" type="pres">
      <dgm:prSet presAssocID="{85AD7E9D-C74A-9C4D-AE34-C7ADF1E5B5A4}" presName="parTxOnly" presStyleLbl="node1" presStyleIdx="0" presStyleCnt="4" custScaleX="148962" custScaleY="158729" custLinFactX="16510" custLinFactNeighborX="100000">
        <dgm:presLayoutVars>
          <dgm:chMax val="0"/>
          <dgm:chPref val="0"/>
          <dgm:bulletEnabled val="1"/>
        </dgm:presLayoutVars>
      </dgm:prSet>
      <dgm:spPr/>
      <dgm:t>
        <a:bodyPr/>
        <a:lstStyle/>
        <a:p>
          <a:endParaRPr lang="en-US"/>
        </a:p>
      </dgm:t>
    </dgm:pt>
    <dgm:pt modelId="{AD657CB8-D136-A84F-B72C-000EC08060BB}" type="pres">
      <dgm:prSet presAssocID="{A41101FA-A57A-6A4D-AB0A-5ECB1E176B0D}" presName="parTxOnlySpace" presStyleCnt="0"/>
      <dgm:spPr/>
    </dgm:pt>
    <dgm:pt modelId="{9089F4C4-CF05-6C46-A4D5-E1D488A140B2}" type="pres">
      <dgm:prSet presAssocID="{0E93BD4F-5D9E-614A-9F08-43B39DC8DD6E}" presName="parTxOnly" presStyleLbl="node1" presStyleIdx="1" presStyleCnt="4" custScaleX="152713" custScaleY="158729" custLinFactX="7569" custLinFactNeighborX="100000">
        <dgm:presLayoutVars>
          <dgm:chMax val="0"/>
          <dgm:chPref val="0"/>
          <dgm:bulletEnabled val="1"/>
        </dgm:presLayoutVars>
      </dgm:prSet>
      <dgm:spPr/>
      <dgm:t>
        <a:bodyPr/>
        <a:lstStyle/>
        <a:p>
          <a:endParaRPr lang="en-US"/>
        </a:p>
      </dgm:t>
    </dgm:pt>
    <dgm:pt modelId="{D7290B97-7560-7D48-8EC4-62610830B4E4}" type="pres">
      <dgm:prSet presAssocID="{2F1BF418-F38F-3343-BBA6-5BF18CFF989D}" presName="parTxOnlySpace" presStyleCnt="0"/>
      <dgm:spPr/>
    </dgm:pt>
    <dgm:pt modelId="{F405CD77-20DF-C840-9474-C7E712391EAF}" type="pres">
      <dgm:prSet presAssocID="{595CB5E3-0EEC-1D4D-BDF9-9BB3284ACD3E}" presName="parTxOnly" presStyleLbl="node1" presStyleIdx="2" presStyleCnt="4" custScaleX="139665" custScaleY="158729" custLinFactNeighborX="95173">
        <dgm:presLayoutVars>
          <dgm:chMax val="0"/>
          <dgm:chPref val="0"/>
          <dgm:bulletEnabled val="1"/>
        </dgm:presLayoutVars>
      </dgm:prSet>
      <dgm:spPr/>
      <dgm:t>
        <a:bodyPr/>
        <a:lstStyle/>
        <a:p>
          <a:endParaRPr lang="en-US"/>
        </a:p>
      </dgm:t>
    </dgm:pt>
    <dgm:pt modelId="{51C29AB0-B632-4946-BB3C-BB9C0DADFBB6}" type="pres">
      <dgm:prSet presAssocID="{9A9CE66D-D2D0-D146-B9E3-9E6199C4638C}" presName="parTxOnlySpace" presStyleCnt="0"/>
      <dgm:spPr/>
    </dgm:pt>
    <dgm:pt modelId="{0F9994CA-57B6-554A-A98E-88C4EB2B3F56}" type="pres">
      <dgm:prSet presAssocID="{C5620DE8-0F44-1440-8FAF-B0AB7044A531}" presName="parTxOnly" presStyleLbl="node1" presStyleIdx="3" presStyleCnt="4" custScaleX="159756" custScaleY="158729" custLinFactNeighborY="-1045">
        <dgm:presLayoutVars>
          <dgm:chMax val="0"/>
          <dgm:chPref val="0"/>
          <dgm:bulletEnabled val="1"/>
        </dgm:presLayoutVars>
      </dgm:prSet>
      <dgm:spPr/>
      <dgm:t>
        <a:bodyPr/>
        <a:lstStyle/>
        <a:p>
          <a:endParaRPr lang="en-US"/>
        </a:p>
      </dgm:t>
    </dgm:pt>
  </dgm:ptLst>
  <dgm:cxnLst>
    <dgm:cxn modelId="{F0153F42-7705-4749-9C6C-94F47F5253DB}" type="presOf" srcId="{85AD7E9D-C74A-9C4D-AE34-C7ADF1E5B5A4}" destId="{31B39947-57E0-1146-B5B6-7DFBA9E3C7EF}" srcOrd="0" destOrd="0" presId="urn:microsoft.com/office/officeart/2005/8/layout/chevron1"/>
    <dgm:cxn modelId="{D9242473-1F33-BF46-9C9B-319B48B2176C}" type="presOf" srcId="{0E93BD4F-5D9E-614A-9F08-43B39DC8DD6E}" destId="{9089F4C4-CF05-6C46-A4D5-E1D488A140B2}" srcOrd="0" destOrd="0" presId="urn:microsoft.com/office/officeart/2005/8/layout/chevron1"/>
    <dgm:cxn modelId="{CE76078E-20BF-2548-A6A3-09639E1F5022}" srcId="{FBDBB02F-3A16-0F4B-9633-415F235A1A28}" destId="{C5620DE8-0F44-1440-8FAF-B0AB7044A531}" srcOrd="3" destOrd="0" parTransId="{417E7ED0-0984-BB49-9038-EE4935D81119}" sibTransId="{B589A1CF-669D-AD46-BBF5-0DF1BEA32517}"/>
    <dgm:cxn modelId="{22A5A9E7-500B-E14D-A941-2CE9B99AA2F4}" srcId="{FBDBB02F-3A16-0F4B-9633-415F235A1A28}" destId="{0E93BD4F-5D9E-614A-9F08-43B39DC8DD6E}" srcOrd="1" destOrd="0" parTransId="{FCD7EFD5-208F-6643-978A-18A7CE057E15}" sibTransId="{2F1BF418-F38F-3343-BBA6-5BF18CFF989D}"/>
    <dgm:cxn modelId="{754C33D4-DC8C-1043-BDC6-8973C7C760A0}" srcId="{FBDBB02F-3A16-0F4B-9633-415F235A1A28}" destId="{85AD7E9D-C74A-9C4D-AE34-C7ADF1E5B5A4}" srcOrd="0" destOrd="0" parTransId="{B89C7369-2B2F-F740-9DC3-801A0A2F1A4B}" sibTransId="{A41101FA-A57A-6A4D-AB0A-5ECB1E176B0D}"/>
    <dgm:cxn modelId="{F1801FDB-F06C-7A46-B9C4-15711C0403F0}" type="presOf" srcId="{595CB5E3-0EEC-1D4D-BDF9-9BB3284ACD3E}" destId="{F405CD77-20DF-C840-9474-C7E712391EAF}" srcOrd="0" destOrd="0" presId="urn:microsoft.com/office/officeart/2005/8/layout/chevron1"/>
    <dgm:cxn modelId="{74EF3EA2-0FD7-A94A-859D-71EC179C4C7B}" type="presOf" srcId="{C5620DE8-0F44-1440-8FAF-B0AB7044A531}" destId="{0F9994CA-57B6-554A-A98E-88C4EB2B3F56}" srcOrd="0" destOrd="0" presId="urn:microsoft.com/office/officeart/2005/8/layout/chevron1"/>
    <dgm:cxn modelId="{F5757E18-8D9A-5E42-857F-20346A2CA8FD}" type="presOf" srcId="{FBDBB02F-3A16-0F4B-9633-415F235A1A28}" destId="{67F38C8D-E118-E247-AF34-E3FDBC0C4BF0}" srcOrd="0" destOrd="0" presId="urn:microsoft.com/office/officeart/2005/8/layout/chevron1"/>
    <dgm:cxn modelId="{B777E35F-9524-6F48-BF94-634270193C51}" srcId="{FBDBB02F-3A16-0F4B-9633-415F235A1A28}" destId="{595CB5E3-0EEC-1D4D-BDF9-9BB3284ACD3E}" srcOrd="2" destOrd="0" parTransId="{15E6244E-1A22-C941-9EE1-79886437F962}" sibTransId="{9A9CE66D-D2D0-D146-B9E3-9E6199C4638C}"/>
    <dgm:cxn modelId="{74DF60B7-8E95-9149-B9DE-8C9BB76A06F3}" type="presParOf" srcId="{67F38C8D-E118-E247-AF34-E3FDBC0C4BF0}" destId="{31B39947-57E0-1146-B5B6-7DFBA9E3C7EF}" srcOrd="0" destOrd="0" presId="urn:microsoft.com/office/officeart/2005/8/layout/chevron1"/>
    <dgm:cxn modelId="{FC98927B-BB92-414A-AA3D-17CE5BCE56AA}" type="presParOf" srcId="{67F38C8D-E118-E247-AF34-E3FDBC0C4BF0}" destId="{AD657CB8-D136-A84F-B72C-000EC08060BB}" srcOrd="1" destOrd="0" presId="urn:microsoft.com/office/officeart/2005/8/layout/chevron1"/>
    <dgm:cxn modelId="{831D1602-82E4-164C-8455-D61D0F48CEA7}" type="presParOf" srcId="{67F38C8D-E118-E247-AF34-E3FDBC0C4BF0}" destId="{9089F4C4-CF05-6C46-A4D5-E1D488A140B2}" srcOrd="2" destOrd="0" presId="urn:microsoft.com/office/officeart/2005/8/layout/chevron1"/>
    <dgm:cxn modelId="{18BDD6E1-21A8-294A-BFA9-FF9197B7E70F}" type="presParOf" srcId="{67F38C8D-E118-E247-AF34-E3FDBC0C4BF0}" destId="{D7290B97-7560-7D48-8EC4-62610830B4E4}" srcOrd="3" destOrd="0" presId="urn:microsoft.com/office/officeart/2005/8/layout/chevron1"/>
    <dgm:cxn modelId="{33A7987E-048A-1E4E-BB53-9DFBF38D0DDC}" type="presParOf" srcId="{67F38C8D-E118-E247-AF34-E3FDBC0C4BF0}" destId="{F405CD77-20DF-C840-9474-C7E712391EAF}" srcOrd="4" destOrd="0" presId="urn:microsoft.com/office/officeart/2005/8/layout/chevron1"/>
    <dgm:cxn modelId="{74BE343C-E988-9B4D-B9C6-17DB1AD4C535}" type="presParOf" srcId="{67F38C8D-E118-E247-AF34-E3FDBC0C4BF0}" destId="{51C29AB0-B632-4946-BB3C-BB9C0DADFBB6}" srcOrd="5" destOrd="0" presId="urn:microsoft.com/office/officeart/2005/8/layout/chevron1"/>
    <dgm:cxn modelId="{B3392BB4-B6F3-6D41-8EF9-7098357E754F}" type="presParOf" srcId="{67F38C8D-E118-E247-AF34-E3FDBC0C4BF0}" destId="{0F9994CA-57B6-554A-A98E-88C4EB2B3F5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B6AC0B-41B9-446D-82BE-83C85B7B594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12A37F70-1258-4B8D-BE08-90B1D205DECC}">
      <dgm:prSet phldrT="[Text]"/>
      <dgm:spPr/>
      <dgm:t>
        <a:bodyPr/>
        <a:lstStyle/>
        <a:p>
          <a:r>
            <a:rPr lang="en-US" b="1" dirty="0" smtClean="0">
              <a:latin typeface="Calibri" panose="020F0502020204030204" pitchFamily="34" charset="0"/>
              <a:cs typeface="Calibri" panose="020F0502020204030204" pitchFamily="34" charset="0"/>
            </a:rPr>
            <a:t>4. Introspective Portfolio Assessment </a:t>
          </a:r>
          <a:endParaRPr lang="en-US" u="none" dirty="0">
            <a:solidFill>
              <a:schemeClr val="bg1"/>
            </a:solidFill>
          </a:endParaRPr>
        </a:p>
      </dgm:t>
    </dgm:pt>
    <dgm:pt modelId="{F3C7A8CA-DBBB-45D3-B10B-3BEB11934438}" type="parTrans" cxnId="{4E8CC221-5EBA-4BD7-AB2B-E119AC73D5BD}">
      <dgm:prSet/>
      <dgm:spPr/>
      <dgm:t>
        <a:bodyPr/>
        <a:lstStyle/>
        <a:p>
          <a:endParaRPr lang="en-US"/>
        </a:p>
      </dgm:t>
    </dgm:pt>
    <dgm:pt modelId="{CF0FAD3F-A11D-4900-B10C-818EF7244CF5}" type="sibTrans" cxnId="{4E8CC221-5EBA-4BD7-AB2B-E119AC73D5BD}">
      <dgm:prSet/>
      <dgm:spPr/>
      <dgm:t>
        <a:bodyPr/>
        <a:lstStyle/>
        <a:p>
          <a:endParaRPr lang="en-US"/>
        </a:p>
      </dgm:t>
    </dgm:pt>
    <dgm:pt modelId="{D2D5180D-0376-43D4-AC3A-897DBB112BFD}">
      <dgm:prSet phldrT="[Text]" custT="1"/>
      <dgm:spPr/>
      <dgm:t>
        <a:bodyPr/>
        <a:lstStyle/>
        <a:p>
          <a:pPr>
            <a:buNone/>
          </a:pPr>
          <a:r>
            <a:rPr lang="en-US" sz="1800" dirty="0">
              <a:latin typeface="Calibri" panose="020F0502020204030204" pitchFamily="34" charset="0"/>
              <a:cs typeface="Calibri" panose="020F0502020204030204" pitchFamily="34" charset="0"/>
            </a:rPr>
            <a:t>How can AMO effectively assess/communicate the progress and contribution of </a:t>
          </a:r>
          <a:r>
            <a:rPr lang="en-US" sz="1800" u="none" dirty="0">
              <a:latin typeface="Calibri" panose="020F0502020204030204" pitchFamily="34" charset="0"/>
              <a:cs typeface="Calibri" panose="020F0502020204030204" pitchFamily="34" charset="0"/>
            </a:rPr>
            <a:t>currently funded projects </a:t>
          </a:r>
          <a:r>
            <a:rPr lang="en-US" sz="1800" dirty="0">
              <a:latin typeface="Calibri" panose="020F0502020204030204" pitchFamily="34" charset="0"/>
              <a:cs typeface="Calibri" panose="020F0502020204030204" pitchFamily="34" charset="0"/>
            </a:rPr>
            <a:t>to focus technology areas and ultimately to strategic goals and success indicators?</a:t>
          </a:r>
          <a:endParaRPr lang="en-US" sz="1800" dirty="0"/>
        </a:p>
      </dgm:t>
    </dgm:pt>
    <dgm:pt modelId="{63351E08-E47E-4EC1-8F0D-7B6832732FFE}" type="parTrans" cxnId="{46ADDEE7-0A38-4286-B2E5-F344DD2316BD}">
      <dgm:prSet/>
      <dgm:spPr/>
      <dgm:t>
        <a:bodyPr/>
        <a:lstStyle/>
        <a:p>
          <a:endParaRPr lang="en-US"/>
        </a:p>
      </dgm:t>
    </dgm:pt>
    <dgm:pt modelId="{C3E36B9B-2399-4919-9EA2-A64ED9B637B9}" type="sibTrans" cxnId="{46ADDEE7-0A38-4286-B2E5-F344DD2316BD}">
      <dgm:prSet/>
      <dgm:spPr/>
      <dgm:t>
        <a:bodyPr/>
        <a:lstStyle/>
        <a:p>
          <a:endParaRPr lang="en-US"/>
        </a:p>
      </dgm:t>
    </dgm:pt>
    <dgm:pt modelId="{BACE8D7A-0795-4E1D-AD57-BA5C29F32400}" type="pres">
      <dgm:prSet presAssocID="{37B6AC0B-41B9-446D-82BE-83C85B7B594E}" presName="composite" presStyleCnt="0">
        <dgm:presLayoutVars>
          <dgm:chMax val="1"/>
          <dgm:dir/>
          <dgm:resizeHandles val="exact"/>
        </dgm:presLayoutVars>
      </dgm:prSet>
      <dgm:spPr/>
      <dgm:t>
        <a:bodyPr/>
        <a:lstStyle/>
        <a:p>
          <a:endParaRPr lang="en-US"/>
        </a:p>
      </dgm:t>
    </dgm:pt>
    <dgm:pt modelId="{8275DD0C-4ED6-4C89-901A-F8093E68A2E3}" type="pres">
      <dgm:prSet presAssocID="{12A37F70-1258-4B8D-BE08-90B1D205DECC}" presName="roof" presStyleLbl="dkBgShp" presStyleIdx="0" presStyleCnt="2" custLinFactNeighborX="-216" custLinFactNeighborY="-2562"/>
      <dgm:spPr/>
      <dgm:t>
        <a:bodyPr/>
        <a:lstStyle/>
        <a:p>
          <a:endParaRPr lang="en-US"/>
        </a:p>
      </dgm:t>
    </dgm:pt>
    <dgm:pt modelId="{73994760-1F27-4B2F-A295-C16AA3FD018F}" type="pres">
      <dgm:prSet presAssocID="{12A37F70-1258-4B8D-BE08-90B1D205DECC}" presName="pillars" presStyleCnt="0"/>
      <dgm:spPr/>
    </dgm:pt>
    <dgm:pt modelId="{12480BB5-E272-4306-A354-A2C4E9534467}" type="pres">
      <dgm:prSet presAssocID="{12A37F70-1258-4B8D-BE08-90B1D205DECC}" presName="pillar1" presStyleLbl="node1" presStyleIdx="0" presStyleCnt="1">
        <dgm:presLayoutVars>
          <dgm:bulletEnabled val="1"/>
        </dgm:presLayoutVars>
      </dgm:prSet>
      <dgm:spPr/>
      <dgm:t>
        <a:bodyPr/>
        <a:lstStyle/>
        <a:p>
          <a:endParaRPr lang="en-US"/>
        </a:p>
      </dgm:t>
    </dgm:pt>
    <dgm:pt modelId="{502517D9-8D3B-41E9-8427-A94C31C84D14}" type="pres">
      <dgm:prSet presAssocID="{12A37F70-1258-4B8D-BE08-90B1D205DECC}" presName="base" presStyleLbl="dkBgShp" presStyleIdx="1" presStyleCnt="2" custFlipVert="1" custScaleY="102901" custLinFactY="134859" custLinFactNeighborX="-2164" custLinFactNeighborY="200000"/>
      <dgm:spPr/>
    </dgm:pt>
  </dgm:ptLst>
  <dgm:cxnLst>
    <dgm:cxn modelId="{46ADDEE7-0A38-4286-B2E5-F344DD2316BD}" srcId="{12A37F70-1258-4B8D-BE08-90B1D205DECC}" destId="{D2D5180D-0376-43D4-AC3A-897DBB112BFD}" srcOrd="0" destOrd="0" parTransId="{63351E08-E47E-4EC1-8F0D-7B6832732FFE}" sibTransId="{C3E36B9B-2399-4919-9EA2-A64ED9B637B9}"/>
    <dgm:cxn modelId="{1F80AB75-6F31-492B-A35F-1C89C0F1FC01}" type="presOf" srcId="{D2D5180D-0376-43D4-AC3A-897DBB112BFD}" destId="{12480BB5-E272-4306-A354-A2C4E9534467}" srcOrd="0" destOrd="0" presId="urn:microsoft.com/office/officeart/2005/8/layout/hList3"/>
    <dgm:cxn modelId="{4E8CC221-5EBA-4BD7-AB2B-E119AC73D5BD}" srcId="{37B6AC0B-41B9-446D-82BE-83C85B7B594E}" destId="{12A37F70-1258-4B8D-BE08-90B1D205DECC}" srcOrd="0" destOrd="0" parTransId="{F3C7A8CA-DBBB-45D3-B10B-3BEB11934438}" sibTransId="{CF0FAD3F-A11D-4900-B10C-818EF7244CF5}"/>
    <dgm:cxn modelId="{B967A4F7-3326-411D-97E1-5246AD611931}" type="presOf" srcId="{12A37F70-1258-4B8D-BE08-90B1D205DECC}" destId="{8275DD0C-4ED6-4C89-901A-F8093E68A2E3}" srcOrd="0" destOrd="0" presId="urn:microsoft.com/office/officeart/2005/8/layout/hList3"/>
    <dgm:cxn modelId="{B2B877DF-20A5-4A55-83B1-718FECED5EA2}" type="presOf" srcId="{37B6AC0B-41B9-446D-82BE-83C85B7B594E}" destId="{BACE8D7A-0795-4E1D-AD57-BA5C29F32400}" srcOrd="0" destOrd="0" presId="urn:microsoft.com/office/officeart/2005/8/layout/hList3"/>
    <dgm:cxn modelId="{C85B39A1-DD14-47B3-9FA6-46DAA08D5DC2}" type="presParOf" srcId="{BACE8D7A-0795-4E1D-AD57-BA5C29F32400}" destId="{8275DD0C-4ED6-4C89-901A-F8093E68A2E3}" srcOrd="0" destOrd="0" presId="urn:microsoft.com/office/officeart/2005/8/layout/hList3"/>
    <dgm:cxn modelId="{6CCB0EEF-C5A8-4F09-B880-A3D93F8D7382}" type="presParOf" srcId="{BACE8D7A-0795-4E1D-AD57-BA5C29F32400}" destId="{73994760-1F27-4B2F-A295-C16AA3FD018F}" srcOrd="1" destOrd="0" presId="urn:microsoft.com/office/officeart/2005/8/layout/hList3"/>
    <dgm:cxn modelId="{5BD939E0-2401-4689-A2C8-F9B61825CB15}" type="presParOf" srcId="{73994760-1F27-4B2F-A295-C16AA3FD018F}" destId="{12480BB5-E272-4306-A354-A2C4E9534467}" srcOrd="0" destOrd="0" presId="urn:microsoft.com/office/officeart/2005/8/layout/hList3"/>
    <dgm:cxn modelId="{A8D93815-E1BC-46C6-8217-B03EF6E18CB4}" type="presParOf" srcId="{BACE8D7A-0795-4E1D-AD57-BA5C29F32400}" destId="{502517D9-8D3B-41E9-8427-A94C31C84D1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EA00B9E-B56F-4493-B0C2-702D091C5040}" type="datetimeFigureOut">
              <a:rPr lang="en-US" smtClean="0"/>
              <a:t>5/29/2020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5E4F5A-D7DD-4B3F-8D26-2BB23556C96C}" type="slidenum">
              <a:rPr lang="en-US" smtClean="0"/>
              <a:t>‹#›</a:t>
            </a:fld>
            <a:endParaRPr lang="en-US"/>
          </a:p>
        </p:txBody>
      </p:sp>
    </p:spTree>
    <p:extLst>
      <p:ext uri="{BB962C8B-B14F-4D97-AF65-F5344CB8AC3E}">
        <p14:creationId xmlns:p14="http://schemas.microsoft.com/office/powerpoint/2010/main" val="320761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nergy.gov/eere/amo/energy-analysis-data-and-repor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5E4F5A-D7DD-4B3F-8D26-2BB23556C96C}" type="slidenum">
              <a:rPr kumimoji="0" lang="en-US" sz="1200" b="0" i="0" u="none" strike="noStrike" kern="1200" cap="none" spc="0" normalizeH="0" baseline="0" noProof="0" smtClean="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309656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526">
              <a:defRPr/>
            </a:pPr>
            <a:r>
              <a:rPr lang="en-US" b="1" dirty="0">
                <a:latin typeface="Calibri" panose="020F0502020204030204" pitchFamily="34" charset="0"/>
                <a:cs typeface="Arial" panose="020B0604020202020204" pitchFamily="34" charset="0"/>
              </a:rPr>
              <a:t>This is the same energy intensity comparison chart, but I have overlaid the graphic with the Bandwidth results showing the current opportunity and R&amp;D opportunity. The CT and SOA energy intensities for carbon fiber composites are well above any other material; but the Practical Minimum is in the ballpark of the energy intensities for other materials. This illustrates that, with R&amp;D progress, carbon fiber composites could compete with other materials </a:t>
            </a:r>
            <a:r>
              <a:rPr lang="en-US" b="1" u="sng" dirty="0">
                <a:latin typeface="Calibri" panose="020F0502020204030204" pitchFamily="34" charset="0"/>
                <a:cs typeface="Arial" panose="020B0604020202020204" pitchFamily="34" charset="0"/>
              </a:rPr>
              <a:t>even on a manufacturing energy intensity basis</a:t>
            </a:r>
            <a:r>
              <a:rPr lang="en-US" b="1" dirty="0">
                <a:latin typeface="Calibri" panose="020F0502020204030204" pitchFamily="34" charset="0"/>
                <a:cs typeface="Arial" panose="020B0604020202020204" pitchFamily="34" charset="0"/>
              </a:rPr>
              <a:t>.</a:t>
            </a:r>
          </a:p>
          <a:p>
            <a:pPr defTabSz="891526">
              <a:defRPr/>
            </a:pPr>
            <a:endParaRPr lang="en-US" b="1" dirty="0">
              <a:latin typeface="Calibri" panose="020F0502020204030204" pitchFamily="34" charset="0"/>
              <a:cs typeface="Arial" panose="020B0604020202020204" pitchFamily="34" charset="0"/>
            </a:endParaRPr>
          </a:p>
          <a:p>
            <a:pPr defTabSz="891526">
              <a:defRPr/>
            </a:pPr>
            <a:r>
              <a:rPr lang="en-US" dirty="0">
                <a:latin typeface="Calibri" panose="020F0502020204030204" pitchFamily="34" charset="0"/>
                <a:cs typeface="Arial" panose="020B0604020202020204" pitchFamily="34" charset="0"/>
              </a:rPr>
              <a:t>If anyone asks: this comparison chart assumes (for CFRP) a 50% fiber fraction by weight. The matrix polymer was assumed to be epoxy for CT and SOA, and polypropylene (a thermoplastic) for PM. The consolidation method was assumed to be autoclave forming for CT, resin transfer molding for SOA, and injection molding for PM. In addition, applied R&amp;D technologies have been applied to compute the PM as described earlier.</a:t>
            </a:r>
          </a:p>
        </p:txBody>
      </p:sp>
      <p:sp>
        <p:nvSpPr>
          <p:cNvPr id="4" name="Slide Number Placeholder 3"/>
          <p:cNvSpPr>
            <a:spLocks noGrp="1"/>
          </p:cNvSpPr>
          <p:nvPr>
            <p:ph type="sldNum" sz="quarter" idx="10"/>
          </p:nvPr>
        </p:nvSpPr>
        <p:spPr/>
        <p:txBody>
          <a:bodyPr/>
          <a:lstStyle/>
          <a:p>
            <a:fld id="{C404E3BE-BA43-4FC4-97FC-AF964B4654BF}" type="slidenum">
              <a:rPr lang="en-US" smtClean="0"/>
              <a:t>13</a:t>
            </a:fld>
            <a:endParaRPr lang="en-US"/>
          </a:p>
        </p:txBody>
      </p:sp>
    </p:spTree>
    <p:extLst>
      <p:ext uri="{BB962C8B-B14F-4D97-AF65-F5344CB8AC3E}">
        <p14:creationId xmlns:p14="http://schemas.microsoft.com/office/powerpoint/2010/main" val="20840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E4F5A-D7DD-4B3F-8D26-2BB23556C96C}" type="slidenum">
              <a:rPr lang="en-US" smtClean="0"/>
              <a:t>15</a:t>
            </a:fld>
            <a:endParaRPr lang="en-US"/>
          </a:p>
        </p:txBody>
      </p:sp>
    </p:spTree>
    <p:extLst>
      <p:ext uri="{BB962C8B-B14F-4D97-AF65-F5344CB8AC3E}">
        <p14:creationId xmlns:p14="http://schemas.microsoft.com/office/powerpoint/2010/main" val="273332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diagram (</a:t>
            </a:r>
            <a:r>
              <a:rPr lang="en-US" b="1" dirty="0"/>
              <a:t>left</a:t>
            </a:r>
            <a:r>
              <a:rPr lang="en-US" dirty="0"/>
              <a:t>) shows a generic flow of water within a facility. Right-side boxes indicate the structure of PWP Tool.</a:t>
            </a:r>
          </a:p>
          <a:p>
            <a:r>
              <a:rPr lang="en-US" dirty="0"/>
              <a:t>In PWP tool, users can provide metered water use at sub-system level or can use provided calculators to estimate water use for different unit operations.</a:t>
            </a:r>
            <a:r>
              <a:rPr lang="en-US" dirty="0">
                <a:cs typeface="+mn-lt"/>
              </a:rPr>
              <a:t/>
            </a:r>
            <a:br>
              <a:rPr lang="en-US" dirty="0">
                <a:cs typeface="+mn-lt"/>
              </a:rPr>
            </a:br>
            <a:r>
              <a:rPr lang="en-US" dirty="0"/>
              <a:t> True cost of water is calculated by combining water use estimates and the billed cost associated with water procurement, treatment, distribution, and disposal.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DD10F1F-DF0F-7B48-ADDC-FCF785E0B58E}" type="slidenum">
              <a:rPr lang="en-US" smtClean="0"/>
              <a:t>16</a:t>
            </a:fld>
            <a:endParaRPr lang="en-US" dirty="0"/>
          </a:p>
        </p:txBody>
      </p:sp>
    </p:spTree>
    <p:extLst>
      <p:ext uri="{BB962C8B-B14F-4D97-AF65-F5344CB8AC3E}">
        <p14:creationId xmlns:p14="http://schemas.microsoft.com/office/powerpoint/2010/main" val="368377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E4F5A-D7DD-4B3F-8D26-2BB23556C96C}" type="slidenum">
              <a:rPr lang="en-US" smtClean="0"/>
              <a:t>17</a:t>
            </a:fld>
            <a:endParaRPr lang="en-US"/>
          </a:p>
        </p:txBody>
      </p:sp>
    </p:spTree>
    <p:extLst>
      <p:ext uri="{BB962C8B-B14F-4D97-AF65-F5344CB8AC3E}">
        <p14:creationId xmlns:p14="http://schemas.microsoft.com/office/powerpoint/2010/main" val="72560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t>20</a:t>
            </a:fld>
            <a:endParaRPr lang="en-US"/>
          </a:p>
        </p:txBody>
      </p:sp>
    </p:spTree>
    <p:extLst>
      <p:ext uri="{BB962C8B-B14F-4D97-AF65-F5344CB8AC3E}">
        <p14:creationId xmlns:p14="http://schemas.microsoft.com/office/powerpoint/2010/main" val="1688401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285793-58F2-5D45-93FF-B0076DA99FD1}" type="slidenum">
              <a:rPr lang="en-US" smtClean="0"/>
              <a:t>21</a:t>
            </a:fld>
            <a:endParaRPr lang="en-US"/>
          </a:p>
        </p:txBody>
      </p:sp>
    </p:spTree>
    <p:extLst>
      <p:ext uri="{BB962C8B-B14F-4D97-AF65-F5344CB8AC3E}">
        <p14:creationId xmlns:p14="http://schemas.microsoft.com/office/powerpoint/2010/main" val="37176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E4F5A-D7DD-4B3F-8D26-2BB23556C96C}" type="slidenum">
              <a:rPr lang="en-US" smtClean="0"/>
              <a:t>24</a:t>
            </a:fld>
            <a:endParaRPr lang="en-US"/>
          </a:p>
        </p:txBody>
      </p:sp>
    </p:spTree>
    <p:extLst>
      <p:ext uri="{BB962C8B-B14F-4D97-AF65-F5344CB8AC3E}">
        <p14:creationId xmlns:p14="http://schemas.microsoft.com/office/powerpoint/2010/main" val="3012565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709613"/>
            <a:ext cx="4676775" cy="3508375"/>
          </a:xfrm>
        </p:spPr>
      </p:sp>
      <p:sp>
        <p:nvSpPr>
          <p:cNvPr id="3" name="Notes Placeholder 2"/>
          <p:cNvSpPr>
            <a:spLocks noGrp="1"/>
          </p:cNvSpPr>
          <p:nvPr>
            <p:ph type="body" idx="1"/>
          </p:nvPr>
        </p:nvSpPr>
        <p:spPr/>
        <p:txBody>
          <a:bodyPr>
            <a:normAutofit fontScale="85000" lnSpcReduction="10000"/>
          </a:bodyPr>
          <a:lstStyle/>
          <a:p>
            <a:pPr defTabSz="942469">
              <a:defRPr/>
            </a:pPr>
            <a:r>
              <a:rPr lang="en-US" dirty="0"/>
              <a:t>The bandwidth study methodology</a:t>
            </a:r>
            <a:r>
              <a:rPr lang="en-US" baseline="0" dirty="0"/>
              <a:t> identifies the energy saving opportunity by each unit operation. For seawater desalination, the greatest opportunity (in terms of energy savings) is for the desalination process. The seawater desalination bandwidth study introduced analysis new to bandwidth studies that estimates the reductions in the cost of the product (in this case, potable water) attributable to the energy efficiency improvements identified in the report. As can be seen, energy efficiency alone cannot achieve “pipe parity” but innovation in manufacturing of components, system integration, and environmental impact reduction (especially for the intake water) are also needed. </a:t>
            </a:r>
            <a:endParaRPr lang="en-US" dirty="0"/>
          </a:p>
          <a:p>
            <a:pPr defTabSz="942469">
              <a:defRPr/>
            </a:pPr>
            <a:endParaRPr lang="en-US" dirty="0"/>
          </a:p>
          <a:p>
            <a:pPr defTabSz="942469">
              <a:defRPr/>
            </a:pPr>
            <a:r>
              <a:rPr lang="en-US" dirty="0"/>
              <a:t>Intake</a:t>
            </a:r>
            <a:r>
              <a:rPr lang="en-US" baseline="0" dirty="0"/>
              <a:t> and concentrate management values are </a:t>
            </a:r>
            <a:r>
              <a:rPr lang="en-US" baseline="0" dirty="0" err="1"/>
              <a:t>TBtu</a:t>
            </a:r>
            <a:r>
              <a:rPr lang="en-US" baseline="0" dirty="0"/>
              <a:t>/year/TDH – would vary based on total TDH</a:t>
            </a:r>
          </a:p>
          <a:p>
            <a:r>
              <a:rPr lang="en-US" sz="1800" dirty="0"/>
              <a:t>- An R&amp;D Energy Savings Opportunity for post-treatment that is well supported by the literature could not be found</a:t>
            </a:r>
          </a:p>
          <a:p>
            <a:r>
              <a:rPr lang="en-US" sz="1800" dirty="0"/>
              <a:t>-The PM energy consumption is based on today’s knowledge of R&amp;D technologies tested between laboratory and demonstration scale, referencing the lowest energy intensity value (in this case for semi-bath RO for the desalination unit operation) in the available literature. Current research at the concept level (which does not meet PM definitions) of other systems or technologies may drive the PM energy consumption lower, closer to TM energy consumption. One example is fully batch RO, which when tested at a laboratory or higher scale may show a decrease in energy consumption </a:t>
            </a:r>
          </a:p>
          <a:p>
            <a:pPr defTabSz="942469">
              <a:defRPr/>
            </a:pPr>
            <a:endParaRPr lang="en-US" dirty="0"/>
          </a:p>
          <a:p>
            <a:endParaRPr lang="en-US" dirty="0"/>
          </a:p>
        </p:txBody>
      </p:sp>
      <p:sp>
        <p:nvSpPr>
          <p:cNvPr id="4" name="Slide Number Placeholder 3"/>
          <p:cNvSpPr>
            <a:spLocks noGrp="1"/>
          </p:cNvSpPr>
          <p:nvPr>
            <p:ph type="sldNum" sz="quarter" idx="10"/>
          </p:nvPr>
        </p:nvSpPr>
        <p:spPr>
          <a:xfrm>
            <a:off x="4024252" y="8918880"/>
            <a:ext cx="3078626" cy="469500"/>
          </a:xfrm>
          <a:prstGeom prst="rect">
            <a:avLst/>
          </a:prstGeom>
        </p:spPr>
        <p:txBody>
          <a:bodyPr lIns="94247" tIns="47124" rIns="94247" bIns="47124"/>
          <a:lstStyle/>
          <a:p>
            <a:fld id="{1CED8385-015F-422B-95A8-5491C1CEA606}" type="slidenum">
              <a:rPr lang="en-US" smtClean="0"/>
              <a:t>25</a:t>
            </a:fld>
            <a:endParaRPr lang="en-US"/>
          </a:p>
        </p:txBody>
      </p:sp>
    </p:spTree>
    <p:extLst>
      <p:ext uri="{BB962C8B-B14F-4D97-AF65-F5344CB8AC3E}">
        <p14:creationId xmlns:p14="http://schemas.microsoft.com/office/powerpoint/2010/main" val="1494818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normAutofit fontScale="77500" lnSpcReduction="20000"/>
          </a:bodyPr>
          <a:lstStyle/>
          <a:p>
            <a:endParaRPr lang="en-US" dirty="0"/>
          </a:p>
          <a:p>
            <a:r>
              <a:rPr lang="en-US" dirty="0"/>
              <a:t>Sources:</a:t>
            </a:r>
          </a:p>
          <a:p>
            <a:r>
              <a:rPr lang="en-US" dirty="0"/>
              <a:t>Rao, </a:t>
            </a:r>
            <a:r>
              <a:rPr lang="en-US" dirty="0" err="1"/>
              <a:t>Prakash,Arian</a:t>
            </a:r>
            <a:r>
              <a:rPr lang="en-US" dirty="0"/>
              <a:t> </a:t>
            </a:r>
            <a:r>
              <a:rPr lang="en-US" dirty="0" err="1"/>
              <a:t>Aghajanzadeh</a:t>
            </a:r>
            <a:r>
              <a:rPr lang="en-US" dirty="0"/>
              <a:t>, Paul </a:t>
            </a:r>
            <a:r>
              <a:rPr lang="en-US" dirty="0" err="1"/>
              <a:t>Sheaffer</a:t>
            </a:r>
            <a:r>
              <a:rPr lang="en-US" dirty="0"/>
              <a:t>, William R. Morrow, III, Sabine </a:t>
            </a:r>
            <a:r>
              <a:rPr lang="en-US" dirty="0" err="1"/>
              <a:t>Brueske</a:t>
            </a:r>
            <a:r>
              <a:rPr lang="en-US" dirty="0"/>
              <a:t>, Caroline </a:t>
            </a:r>
            <a:r>
              <a:rPr lang="en-US" dirty="0" err="1"/>
              <a:t>Dollinger</a:t>
            </a:r>
            <a:r>
              <a:rPr lang="en-US" dirty="0"/>
              <a:t>, Kevin Price, </a:t>
            </a:r>
            <a:r>
              <a:rPr lang="en-US" dirty="0" err="1"/>
              <a:t>Prateeti</a:t>
            </a:r>
            <a:r>
              <a:rPr lang="en-US" dirty="0"/>
              <a:t> </a:t>
            </a:r>
            <a:r>
              <a:rPr lang="en-US" dirty="0" err="1"/>
              <a:t>Sarker</a:t>
            </a:r>
            <a:r>
              <a:rPr lang="en-US" dirty="0"/>
              <a:t>, Nicholas Ward, and Joe </a:t>
            </a:r>
            <a:r>
              <a:rPr lang="en-US" dirty="0" err="1"/>
              <a:t>Cresko</a:t>
            </a:r>
            <a:r>
              <a:rPr lang="en-US" dirty="0"/>
              <a:t>. Volume 1: Survey of Available Information in Support of the Energy-Water Bandwidth Study of Desalination Systems. Lawrence Berkeley National Laboratory, 2016.</a:t>
            </a:r>
            <a:br>
              <a:rPr lang="en-US" dirty="0"/>
            </a:br>
            <a:endParaRPr lang="en-US" dirty="0"/>
          </a:p>
          <a:p>
            <a:r>
              <a:rPr lang="en-US" dirty="0" err="1"/>
              <a:t>Alameddine</a:t>
            </a:r>
            <a:r>
              <a:rPr lang="en-US" dirty="0"/>
              <a:t>, M. El-</a:t>
            </a:r>
            <a:r>
              <a:rPr lang="en-US" dirty="0" err="1"/>
              <a:t>Fadel</a:t>
            </a:r>
            <a:r>
              <a:rPr lang="en-US" dirty="0"/>
              <a:t>, Brine discharge from desalination plants: a modeling approach to an optimized outfall design. Desalination 214 (2007) 241-260</a:t>
            </a:r>
          </a:p>
          <a:p>
            <a:endParaRPr lang="en-US" dirty="0"/>
          </a:p>
          <a:p>
            <a:r>
              <a:rPr lang="en-US" dirty="0"/>
              <a:t>Joseph </a:t>
            </a:r>
            <a:r>
              <a:rPr lang="en-US" dirty="0" err="1"/>
              <a:t>Imbrogno</a:t>
            </a:r>
            <a:r>
              <a:rPr lang="en-US" dirty="0"/>
              <a:t>, Georges Belfort. Membrane Desalination: Where Are We, and What Can We Learn from Fundamentals? </a:t>
            </a:r>
            <a:r>
              <a:rPr lang="en-US" dirty="0" err="1"/>
              <a:t>Annu</a:t>
            </a:r>
            <a:r>
              <a:rPr lang="en-US" dirty="0"/>
              <a:t>. Rev. Chem. </a:t>
            </a:r>
            <a:r>
              <a:rPr lang="en-US" dirty="0" err="1"/>
              <a:t>Biomol</a:t>
            </a:r>
            <a:r>
              <a:rPr lang="en-US" dirty="0"/>
              <a:t> 2016.7:29-64</a:t>
            </a:r>
          </a:p>
          <a:p>
            <a:endParaRPr lang="en-US" dirty="0"/>
          </a:p>
          <a:p>
            <a:r>
              <a:rPr lang="en-US" dirty="0"/>
              <a:t>Scott Jenkins, Jeffrey </a:t>
            </a:r>
            <a:r>
              <a:rPr lang="en-US" dirty="0" err="1"/>
              <a:t>Paduan</a:t>
            </a:r>
            <a:r>
              <a:rPr lang="en-US" dirty="0"/>
              <a:t>, Philip Roberts, Daniel </a:t>
            </a:r>
            <a:r>
              <a:rPr lang="en-US" dirty="0" err="1"/>
              <a:t>Schlenk</a:t>
            </a:r>
            <a:r>
              <a:rPr lang="en-US" dirty="0"/>
              <a:t>, and Judith Weis. Management of Brine Discharges to Coastal Waters Recommendations of a Science Advisory Panel. March 2012.</a:t>
            </a:r>
          </a:p>
          <a:p>
            <a:endParaRPr lang="en-US" dirty="0"/>
          </a:p>
          <a:p>
            <a:r>
              <a:rPr lang="en-US" dirty="0"/>
              <a:t>Salinity of Ultra Pure Water: http://www.lenntech.com/applications/ultrapure/conductivity/water-conductivity.htm</a:t>
            </a:r>
            <a:br>
              <a:rPr lang="en-US" dirty="0"/>
            </a:br>
            <a:endParaRPr lang="en-US" dirty="0"/>
          </a:p>
          <a:p>
            <a:r>
              <a:rPr lang="en-US" dirty="0"/>
              <a:t>Ag water demand: https://water.usgs.gov/edu/wuir.html</a:t>
            </a:r>
            <a:br>
              <a:rPr lang="en-US" dirty="0"/>
            </a:br>
            <a:endParaRPr lang="en-US" dirty="0"/>
          </a:p>
          <a:p>
            <a:r>
              <a:rPr lang="en-US" dirty="0"/>
              <a:t>Residential water demand: https://water.usgs.gov/edu/qa-home-percapita.html</a:t>
            </a:r>
            <a:br>
              <a:rPr lang="en-US" dirty="0"/>
            </a:br>
            <a:endParaRPr lang="en-US" dirty="0"/>
          </a:p>
          <a:p>
            <a:r>
              <a:rPr lang="en-US" dirty="0"/>
              <a:t>Ultra pure water demand (example from a wafer fabrication facility): http://electroiq.com/blog/2007/01/ultrapure-water-markets-and-technologies/</a:t>
            </a:r>
            <a:br>
              <a:rPr lang="en-US" dirty="0"/>
            </a:br>
            <a:endParaRPr lang="en-US" dirty="0"/>
          </a:p>
          <a:p>
            <a:r>
              <a:rPr lang="en-US" dirty="0"/>
              <a:t>Salinity of wastewater: http://www.sciencedirect.com/science/article/pii/S0025326X0800101X?via%3Dihub</a:t>
            </a:r>
            <a:br>
              <a:rPr lang="en-US" dirty="0"/>
            </a:br>
            <a:endParaRPr lang="en-US" dirty="0"/>
          </a:p>
          <a:p>
            <a:r>
              <a:rPr lang="en-US" dirty="0"/>
              <a:t>Volume of O&amp;G produced water: http://www.ipd.anl.gov/anlpubs/2009/07/64622.pdf</a:t>
            </a:r>
          </a:p>
          <a:p>
            <a:endParaRPr lang="en-US" dirty="0"/>
          </a:p>
        </p:txBody>
      </p:sp>
    </p:spTree>
    <p:extLst>
      <p:ext uri="{BB962C8B-B14F-4D97-AF65-F5344CB8AC3E}">
        <p14:creationId xmlns:p14="http://schemas.microsoft.com/office/powerpoint/2010/main" val="171909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502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02647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5020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9921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Discuss results</a:t>
            </a:r>
            <a:r>
              <a:rPr lang="en-US" baseline="0" dirty="0"/>
              <a:t> (self explanatory)</a:t>
            </a:r>
            <a:endParaRPr lang="en-US" dirty="0"/>
          </a:p>
        </p:txBody>
      </p:sp>
      <p:sp>
        <p:nvSpPr>
          <p:cNvPr id="4" name="Slide Number Placeholder 3"/>
          <p:cNvSpPr>
            <a:spLocks noGrp="1"/>
          </p:cNvSpPr>
          <p:nvPr>
            <p:ph type="sldNum" sz="quarter" idx="10"/>
          </p:nvPr>
        </p:nvSpPr>
        <p:spPr/>
        <p:txBody>
          <a:bodyPr/>
          <a:lstStyle/>
          <a:p>
            <a:fld id="{C404E3BE-BA43-4FC4-97FC-AF964B4654BF}" type="slidenum">
              <a:rPr lang="en-US" smtClean="0"/>
              <a:t>42</a:t>
            </a:fld>
            <a:endParaRPr lang="en-US"/>
          </a:p>
        </p:txBody>
      </p:sp>
    </p:spTree>
    <p:extLst>
      <p:ext uri="{BB962C8B-B14F-4D97-AF65-F5344CB8AC3E}">
        <p14:creationId xmlns:p14="http://schemas.microsoft.com/office/powerpoint/2010/main" val="2623417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D975B-C77B-4107-954D-57826F57DC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900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489">
              <a:defRPr/>
            </a:pPr>
            <a:fld id="{3EAA7A1A-8011-3A42-91B8-EE1BD44E4455}" type="slidenum">
              <a:rPr lang="en-US">
                <a:solidFill>
                  <a:prstClr val="black"/>
                </a:solidFill>
                <a:latin typeface="Calibri"/>
              </a:rPr>
              <a:pPr defTabSz="942489">
                <a:defRPr/>
              </a:pPr>
              <a:t>57</a:t>
            </a:fld>
            <a:endParaRPr lang="en-US">
              <a:solidFill>
                <a:prstClr val="black"/>
              </a:solidFill>
              <a:latin typeface="Calibri"/>
            </a:endParaRPr>
          </a:p>
        </p:txBody>
      </p:sp>
    </p:spTree>
    <p:extLst>
      <p:ext uri="{BB962C8B-B14F-4D97-AF65-F5344CB8AC3E}">
        <p14:creationId xmlns:p14="http://schemas.microsoft.com/office/powerpoint/2010/main" val="67394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36A32-5730-4BDE-BE20-EDF18E83E83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9658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AMO’s broad portfolio allows the office to respond to national needs nimbly. The office brings fundamental and applied science foundations to bear through an integrative approach and uses fundamental systems methods to tackle new challenges. AMO’s goal is to strengthen manufacturing in the U.S. through both a top-down and bottom-up approach. </a:t>
            </a:r>
            <a:endParaRPr lang="en-US" sz="12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Work with other DOE offices to characterize and sketch out National Needs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itchFamily="34" charset="0"/>
                <a:cs typeface="Arial" pitchFamily="34" charset="0"/>
              </a:rPr>
              <a:t>Use fundamental systems methods to lay out the highest impact manufacturing challenges and opportunities in National Needs.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itchFamily="34" charset="0"/>
                <a:cs typeface="Arial" pitchFamily="34" charset="0"/>
              </a:rPr>
              <a:t>Target fundamental</a:t>
            </a:r>
            <a:r>
              <a:rPr lang="en-US" sz="1200" baseline="0" dirty="0">
                <a:latin typeface="Arial" pitchFamily="34" charset="0"/>
                <a:cs typeface="Arial" pitchFamily="34" charset="0"/>
              </a:rPr>
              <a:t> applied science and technology to address these challenges and opportunities.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Arial" pitchFamily="34" charset="0"/>
                <a:cs typeface="Arial" pitchFamily="34" charset="0"/>
              </a:rPr>
              <a:t>Draw from fundamental systems methods to identify emerging national needs.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Arial" pitchFamily="34" charset="0"/>
                <a:cs typeface="Arial" pitchFamily="34" charset="0"/>
              </a:rPr>
              <a:t>Build and strengthen fundamental systems methods.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Arial" pitchFamily="34" charset="0"/>
                <a:cs typeface="Arial" pitchFamily="34" charset="0"/>
              </a:rPr>
              <a:t>Build and strengthen fundamental applied science foundation. </a:t>
            </a:r>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t>5</a:t>
            </a:fld>
            <a:endParaRPr lang="en-US"/>
          </a:p>
        </p:txBody>
      </p:sp>
    </p:spTree>
    <p:extLst>
      <p:ext uri="{BB962C8B-B14F-4D97-AF65-F5344CB8AC3E}">
        <p14:creationId xmlns:p14="http://schemas.microsoft.com/office/powerpoint/2010/main" val="404557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decarbonization – don’t have any projects in there, view currently as prospective analysis</a:t>
            </a:r>
          </a:p>
          <a:p>
            <a:endParaRPr lang="en-US" dirty="0"/>
          </a:p>
        </p:txBody>
      </p:sp>
      <p:sp>
        <p:nvSpPr>
          <p:cNvPr id="4" name="Slide Number Placeholder 3"/>
          <p:cNvSpPr>
            <a:spLocks noGrp="1"/>
          </p:cNvSpPr>
          <p:nvPr>
            <p:ph type="sldNum" sz="quarter" idx="5"/>
          </p:nvPr>
        </p:nvSpPr>
        <p:spPr/>
        <p:txBody>
          <a:bodyPr/>
          <a:lstStyle/>
          <a:p>
            <a:fld id="{695E4F5A-D7DD-4B3F-8D26-2BB23556C96C}" type="slidenum">
              <a:rPr lang="en-US" smtClean="0"/>
              <a:t>6</a:t>
            </a:fld>
            <a:endParaRPr lang="en-US"/>
          </a:p>
        </p:txBody>
      </p:sp>
    </p:spTree>
    <p:extLst>
      <p:ext uri="{BB962C8B-B14F-4D97-AF65-F5344CB8AC3E}">
        <p14:creationId xmlns:p14="http://schemas.microsoft.com/office/powerpoint/2010/main" val="199438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cs typeface="Arial" panose="020B0604020202020204" pitchFamily="34" charset="0"/>
              </a:rPr>
              <a:t>Future work will also include further collaboration</a:t>
            </a:r>
            <a:r>
              <a:rPr lang="en-US" b="1" baseline="0" dirty="0">
                <a:latin typeface="Calibri" panose="020F0502020204030204" pitchFamily="34" charset="0"/>
                <a:cs typeface="Arial" panose="020B0604020202020204" pitchFamily="34" charset="0"/>
              </a:rPr>
              <a:t> with scientists at three of the National Laboratories, whose tools &amp; capabilities could be leveraged to make use of and expand on the Bandwidth study data.</a:t>
            </a:r>
            <a:endParaRPr lang="en-US" b="1" dirty="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404E3BE-BA43-4FC4-97FC-AF964B4654BF}" type="slidenum">
              <a:rPr lang="en-US" smtClean="0"/>
              <a:t>9</a:t>
            </a:fld>
            <a:endParaRPr lang="en-US"/>
          </a:p>
        </p:txBody>
      </p:sp>
    </p:spTree>
    <p:extLst>
      <p:ext uri="{BB962C8B-B14F-4D97-AF65-F5344CB8AC3E}">
        <p14:creationId xmlns:p14="http://schemas.microsoft.com/office/powerpoint/2010/main" val="316848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cs typeface="Arial" panose="020B0604020202020204" pitchFamily="34" charset="0"/>
              </a:rPr>
              <a:t>Future work will also include further collaboration</a:t>
            </a:r>
            <a:r>
              <a:rPr lang="en-US" b="1" baseline="0" dirty="0">
                <a:latin typeface="Calibri" panose="020F0502020204030204" pitchFamily="34" charset="0"/>
                <a:cs typeface="Arial" panose="020B0604020202020204" pitchFamily="34" charset="0"/>
              </a:rPr>
              <a:t> with scientists at three of the National Laboratories, whose tools &amp; capabilities could be leveraged to make use of and expand on the Bandwidth study data.</a:t>
            </a:r>
            <a:endParaRPr lang="en-US" b="1" dirty="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404E3BE-BA43-4FC4-97FC-AF964B4654BF}" type="slidenum">
              <a:rPr lang="en-US" smtClean="0"/>
              <a:t>10</a:t>
            </a:fld>
            <a:endParaRPr lang="en-US"/>
          </a:p>
        </p:txBody>
      </p:sp>
    </p:spTree>
    <p:extLst>
      <p:ext uri="{BB962C8B-B14F-4D97-AF65-F5344CB8AC3E}">
        <p14:creationId xmlns:p14="http://schemas.microsoft.com/office/powerpoint/2010/main" val="316848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cs typeface="Arial" panose="020B0604020202020204" pitchFamily="34" charset="0"/>
              </a:rPr>
              <a:t>Future work will also include further collaboration</a:t>
            </a:r>
            <a:r>
              <a:rPr lang="en-US" b="1" baseline="0" dirty="0">
                <a:latin typeface="Calibri" panose="020F0502020204030204" pitchFamily="34" charset="0"/>
                <a:cs typeface="Arial" panose="020B0604020202020204" pitchFamily="34" charset="0"/>
              </a:rPr>
              <a:t> with scientists at three of the National Laboratories, whose tools &amp; capabilities could be leveraged to make use of and expand on the Bandwidth study data.</a:t>
            </a:r>
            <a:endParaRPr lang="en-US" b="1" dirty="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404E3BE-BA43-4FC4-97FC-AF964B4654BF}" type="slidenum">
              <a:rPr lang="en-US" smtClean="0"/>
              <a:t>11</a:t>
            </a:fld>
            <a:endParaRPr lang="en-US"/>
          </a:p>
        </p:txBody>
      </p:sp>
    </p:spTree>
    <p:extLst>
      <p:ext uri="{BB962C8B-B14F-4D97-AF65-F5344CB8AC3E}">
        <p14:creationId xmlns:p14="http://schemas.microsoft.com/office/powerpoint/2010/main" val="316848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1" dirty="0">
                <a:solidFill>
                  <a:srgbClr val="4C4C4C"/>
                </a:solidFill>
                <a:latin typeface="+mn-lt"/>
                <a:cs typeface="Calibri"/>
              </a:rPr>
              <a:t>Current opportunities represent energy savings that could be achieved by deploying the most energy-efficient commercial technologies available worldwide. R&amp;D opportunities represent potential savings that could be attained through successful deployment of applied R&amp;D technologies under development worldwide. More info can be found at : </a:t>
            </a:r>
            <a:r>
              <a:rPr lang="en-US" sz="1200" i="1" dirty="0">
                <a:solidFill>
                  <a:srgbClr val="4C4C4C"/>
                </a:solidFill>
                <a:latin typeface="+mn-lt"/>
                <a:cs typeface="Calibri"/>
                <a:hlinkClick r:id="rId3"/>
              </a:rPr>
              <a:t>https://www.energy.gov/eere/amo/energy-analysis-data-and-reports</a:t>
            </a:r>
            <a:r>
              <a:rPr lang="en-US" sz="1200" i="1" dirty="0">
                <a:solidFill>
                  <a:srgbClr val="4C4C4C"/>
                </a:solidFill>
                <a:latin typeface="+mn-lt"/>
                <a:cs typeface="Calibri"/>
              </a:rPr>
              <a:t> </a:t>
            </a:r>
          </a:p>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12</a:t>
            </a:fld>
            <a:endParaRPr lang="en-US"/>
          </a:p>
        </p:txBody>
      </p:sp>
    </p:spTree>
    <p:extLst>
      <p:ext uri="{BB962C8B-B14F-4D97-AF65-F5344CB8AC3E}">
        <p14:creationId xmlns:p14="http://schemas.microsoft.com/office/powerpoint/2010/main" val="22742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Master" Target="../slideMasters/slideMaster8.xml"/><Relationship Id="rId6" Type="http://schemas.openxmlformats.org/officeDocument/2006/relationships/image" Target="../media/image36.jpeg"/><Relationship Id="rId11" Type="http://schemas.openxmlformats.org/officeDocument/2006/relationships/image" Target="../media/image13.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390" cy="6857542"/>
          </a:xfrm>
          <a:prstGeom prst="rect">
            <a:avLst/>
          </a:prstGeom>
        </p:spPr>
      </p:pic>
      <p:sp>
        <p:nvSpPr>
          <p:cNvPr id="2" name="Title 1"/>
          <p:cNvSpPr>
            <a:spLocks noGrp="1"/>
          </p:cNvSpPr>
          <p:nvPr>
            <p:ph type="ctrTitle"/>
          </p:nvPr>
        </p:nvSpPr>
        <p:spPr>
          <a:xfrm>
            <a:off x="1631028" y="3429005"/>
            <a:ext cx="7055772" cy="445507"/>
          </a:xfrm>
        </p:spPr>
        <p:txBody>
          <a:bodyPr/>
          <a:lstStyle>
            <a:lvl1pPr algn="r">
              <a:defRPr sz="27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5364830" y="4953000"/>
            <a:ext cx="3255297" cy="757130"/>
          </a:xfrm>
        </p:spPr>
        <p:txBody>
          <a:bodyPr/>
          <a:lstStyle>
            <a:lvl1pPr marL="0" indent="0" algn="r">
              <a:buNone/>
              <a:defRPr sz="1800">
                <a:solidFill>
                  <a:srgbClr val="277592"/>
                </a:solidFill>
                <a:latin typeface="Franklin Gothic Book"/>
                <a:cs typeface="Franklin Gothic Book"/>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author name</a:t>
            </a:r>
          </a:p>
        </p:txBody>
      </p:sp>
    </p:spTree>
    <p:extLst>
      <p:ext uri="{BB962C8B-B14F-4D97-AF65-F5344CB8AC3E}">
        <p14:creationId xmlns:p14="http://schemas.microsoft.com/office/powerpoint/2010/main" val="311688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15144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195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vol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016823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643079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94239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33142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pPr fontAlgn="base">
              <a:spcBef>
                <a:spcPct val="0"/>
              </a:spcBef>
              <a:spcAft>
                <a:spcPct val="0"/>
              </a:spcAft>
            </a:pPr>
            <a:fld id="{92895636-9E42-40CA-8302-CAC5FE1A2BDF}" type="datetimeFigureOut">
              <a:rPr lang="en-US" smtClean="0">
                <a:solidFill>
                  <a:srgbClr val="50565C"/>
                </a:solidFill>
              </a:rPr>
              <a:pPr fontAlgn="base">
                <a:spcBef>
                  <a:spcPct val="0"/>
                </a:spcBef>
                <a:spcAft>
                  <a:spcPct val="0"/>
                </a:spcAft>
              </a:pPr>
              <a:t>5/29/2020</a:t>
            </a:fld>
            <a:endParaRPr lang="en-US" dirty="0">
              <a:solidFill>
                <a:srgbClr val="50565C"/>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srgbClr val="50565C"/>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Franklin Gothic Book"/>
              </a:defRPr>
            </a:lvl1pPr>
          </a:lstStyle>
          <a:p>
            <a:pPr fontAlgn="base">
              <a:spcBef>
                <a:spcPct val="0"/>
              </a:spcBef>
              <a:spcAft>
                <a:spcPct val="0"/>
              </a:spcAft>
            </a:pPr>
            <a:fld id="{4EDB527D-EE55-4560-AACB-8E36AF3A86C4}" type="slidenum">
              <a:rPr lang="en-US" smtClean="0">
                <a:solidFill>
                  <a:srgbClr val="50565C"/>
                </a:solidFill>
              </a:rPr>
              <a:pPr fontAlgn="base">
                <a:spcBef>
                  <a:spcPct val="0"/>
                </a:spcBef>
                <a:spcAft>
                  <a:spcPct val="0"/>
                </a:spcAft>
              </a:pPr>
              <a:t>‹#›</a:t>
            </a:fld>
            <a:endParaRPr lang="en-US" dirty="0">
              <a:solidFill>
                <a:srgbClr val="50565C"/>
              </a:solidFill>
            </a:endParaRPr>
          </a:p>
        </p:txBody>
      </p:sp>
    </p:spTree>
    <p:extLst>
      <p:ext uri="{BB962C8B-B14F-4D97-AF65-F5344CB8AC3E}">
        <p14:creationId xmlns:p14="http://schemas.microsoft.com/office/powerpoint/2010/main" val="1376216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874566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vol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567369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FF0000"/>
                </a:solidFill>
                <a:cs typeface="Franklin Gothic Book"/>
              </a:rPr>
              <a:t>For Internal DOE discussion only.  Do not distribute</a:t>
            </a:r>
          </a:p>
        </p:txBody>
      </p:sp>
    </p:spTree>
    <p:extLst>
      <p:ext uri="{BB962C8B-B14F-4D97-AF65-F5344CB8AC3E}">
        <p14:creationId xmlns:p14="http://schemas.microsoft.com/office/powerpoint/2010/main" val="339710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1" y="177800"/>
            <a:ext cx="8636290" cy="386644"/>
          </a:xfrm>
        </p:spPr>
        <p:txBody>
          <a:bodyPr/>
          <a:lstStyle/>
          <a:p>
            <a:r>
              <a:rPr lang="en-US" dirty="0"/>
              <a:t>Click to edit Master title style</a:t>
            </a:r>
          </a:p>
        </p:txBody>
      </p:sp>
      <p:sp>
        <p:nvSpPr>
          <p:cNvPr id="3" name="Content Placeholder 2"/>
          <p:cNvSpPr>
            <a:spLocks noGrp="1"/>
          </p:cNvSpPr>
          <p:nvPr>
            <p:ph idx="1"/>
          </p:nvPr>
        </p:nvSpPr>
        <p:spPr>
          <a:xfrm>
            <a:off x="196560" y="1367191"/>
            <a:ext cx="7271040" cy="2976215"/>
          </a:xfrm>
        </p:spPr>
        <p:txBody>
          <a:bodyPr/>
          <a:lstStyle>
            <a:lvl1pPr>
              <a:defRPr>
                <a:latin typeface="Franklin Gothic Book"/>
                <a:cs typeface="Franklin Gothic Book"/>
              </a:defRPr>
            </a:lvl1pPr>
            <a:lvl2pPr>
              <a:defRPr>
                <a:latin typeface="Franklin Gothic Book"/>
                <a:cs typeface="Franklin Gothic Book"/>
              </a:defRPr>
            </a:lvl2pPr>
            <a:lvl3pPr>
              <a:defRPr>
                <a:latin typeface="Franklin Gothic Book"/>
                <a:cs typeface="Franklin Gothic Book"/>
              </a:defRPr>
            </a:lvl3pPr>
            <a:lvl4pPr>
              <a:defRPr>
                <a:latin typeface="Franklin Gothic Book"/>
                <a:cs typeface="Franklin Gothic Book"/>
              </a:defRPr>
            </a:lvl4pPr>
            <a:lvl5pPr marL="1112016" indent="-166684">
              <a:buFont typeface="Arial" panose="020B0604020202020204" pitchFamily="34" charset="0"/>
              <a:buChar char="•"/>
              <a:defRPr>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348225"/>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970"/>
            <a:ext cx="9144000" cy="45719"/>
          </a:xfrm>
          <a:prstGeom prst="rect">
            <a:avLst/>
          </a:prstGeom>
        </p:spPr>
      </p:pic>
    </p:spTree>
    <p:extLst>
      <p:ext uri="{BB962C8B-B14F-4D97-AF65-F5344CB8AC3E}">
        <p14:creationId xmlns:p14="http://schemas.microsoft.com/office/powerpoint/2010/main" val="2874008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FF0000"/>
                </a:solidFill>
                <a:cs typeface="Franklin Gothic Book"/>
              </a:rPr>
              <a:t>For Internal DOE discussion only.  Do not distribute</a:t>
            </a:r>
          </a:p>
        </p:txBody>
      </p:sp>
    </p:spTree>
    <p:extLst>
      <p:ext uri="{BB962C8B-B14F-4D97-AF65-F5344CB8AC3E}">
        <p14:creationId xmlns:p14="http://schemas.microsoft.com/office/powerpoint/2010/main" val="351569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FF0000"/>
                </a:solidFill>
                <a:cs typeface="Franklin Gothic Book"/>
              </a:rPr>
              <a:t>For Internal DOE discussion only.  Do not distribute</a:t>
            </a:r>
          </a:p>
        </p:txBody>
      </p:sp>
    </p:spTree>
    <p:extLst>
      <p:ext uri="{BB962C8B-B14F-4D97-AF65-F5344CB8AC3E}">
        <p14:creationId xmlns:p14="http://schemas.microsoft.com/office/powerpoint/2010/main" val="2205577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vol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12641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3286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991368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Franklin Gothic Book"/>
              </a:defRPr>
            </a:lvl1pPr>
          </a:lstStyle>
          <a:p>
            <a:r>
              <a:rPr lang="en-US" dirty="0"/>
              <a:t>Click to edit Master title style</a:t>
            </a:r>
          </a:p>
        </p:txBody>
      </p:sp>
    </p:spTree>
    <p:extLst>
      <p:ext uri="{BB962C8B-B14F-4D97-AF65-F5344CB8AC3E}">
        <p14:creationId xmlns:p14="http://schemas.microsoft.com/office/powerpoint/2010/main" val="1251132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928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8935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grpSp>
        <p:nvGrpSpPr>
          <p:cNvPr id="177" name="Group 177"/>
          <p:cNvGrpSpPr/>
          <p:nvPr/>
        </p:nvGrpSpPr>
        <p:grpSpPr>
          <a:xfrm>
            <a:off x="-1" y="656986"/>
            <a:ext cx="9144001" cy="55565"/>
            <a:chOff x="0" y="0"/>
            <a:chExt cx="9144000" cy="55563"/>
          </a:xfrm>
        </p:grpSpPr>
        <p:sp>
          <p:nvSpPr>
            <p:cNvPr id="174" name="Shape 174"/>
            <p:cNvSpPr/>
            <p:nvPr/>
          </p:nvSpPr>
          <p:spPr>
            <a:xfrm rot="10800000">
              <a:off x="0" y="0"/>
              <a:ext cx="4572000" cy="555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defTabSz="457200" fontAlgn="base">
                <a:spcBef>
                  <a:spcPct val="0"/>
                </a:spcBef>
                <a:spcAft>
                  <a:spcPct val="0"/>
                </a:spcAft>
                <a:defRPr>
                  <a:solidFill>
                    <a:srgbClr val="FFFFFF"/>
                  </a:solidFill>
                </a:defRPr>
              </a:pPr>
              <a:endParaRPr dirty="0">
                <a:solidFill>
                  <a:srgbClr val="FFFFFF"/>
                </a:solidFill>
                <a:latin typeface="Franklin Gothic Book"/>
              </a:endParaRPr>
            </a:p>
          </p:txBody>
        </p:sp>
        <p:sp>
          <p:nvSpPr>
            <p:cNvPr id="175" name="Shape 175"/>
            <p:cNvSpPr/>
            <p:nvPr/>
          </p:nvSpPr>
          <p:spPr>
            <a:xfrm rot="10800000">
              <a:off x="4572000" y="0"/>
              <a:ext cx="1262063" cy="555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defTabSz="457200" fontAlgn="base">
                <a:spcBef>
                  <a:spcPct val="0"/>
                </a:spcBef>
                <a:spcAft>
                  <a:spcPct val="0"/>
                </a:spcAft>
                <a:defRPr>
                  <a:solidFill>
                    <a:srgbClr val="FFFFFF"/>
                  </a:solidFill>
                </a:defRPr>
              </a:pPr>
              <a:endParaRPr dirty="0">
                <a:solidFill>
                  <a:srgbClr val="FFFFFF"/>
                </a:solidFill>
                <a:latin typeface="Franklin Gothic Book"/>
              </a:endParaRPr>
            </a:p>
          </p:txBody>
        </p:sp>
        <p:sp>
          <p:nvSpPr>
            <p:cNvPr id="176" name="Shape 176"/>
            <p:cNvSpPr/>
            <p:nvPr/>
          </p:nvSpPr>
          <p:spPr>
            <a:xfrm rot="10800000">
              <a:off x="5834062" y="0"/>
              <a:ext cx="3309938" cy="555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defTabSz="457200" fontAlgn="base">
                <a:spcBef>
                  <a:spcPct val="0"/>
                </a:spcBef>
                <a:spcAft>
                  <a:spcPct val="0"/>
                </a:spcAft>
                <a:defRPr>
                  <a:solidFill>
                    <a:srgbClr val="FFFFFF"/>
                  </a:solidFill>
                </a:defRPr>
              </a:pPr>
              <a:endParaRPr dirty="0">
                <a:solidFill>
                  <a:srgbClr val="FFFFFF"/>
                </a:solidFill>
                <a:latin typeface="Franklin Gothic Book"/>
              </a:endParaRPr>
            </a:p>
          </p:txBody>
        </p:sp>
      </p:grpSp>
      <p:sp>
        <p:nvSpPr>
          <p:cNvPr id="178" name="Shape 178"/>
          <p:cNvSpPr>
            <a:spLocks noGrp="1"/>
          </p:cNvSpPr>
          <p:nvPr>
            <p:ph type="sldNum" sz="quarter" idx="2"/>
          </p:nvPr>
        </p:nvSpPr>
        <p:spPr>
          <a:xfrm>
            <a:off x="149818" y="6532122"/>
            <a:ext cx="237342" cy="231141"/>
          </a:xfrm>
          <a:prstGeom prst="rect">
            <a:avLst/>
          </a:prstGeom>
        </p:spPr>
        <p:txBody>
          <a:bodyPr/>
          <a:lstStyle>
            <a:lvl1pPr>
              <a:defRPr>
                <a:solidFill>
                  <a:srgbClr val="50565C"/>
                </a:solidFill>
                <a:latin typeface="Franklin Gothic Book"/>
              </a:defRPr>
            </a:lvl1pPr>
          </a:lstStyle>
          <a:p>
            <a:pPr fontAlgn="base">
              <a:spcBef>
                <a:spcPct val="0"/>
              </a:spcBef>
              <a:spcAft>
                <a:spcPct val="0"/>
              </a:spcAft>
            </a:pPr>
            <a:fld id="{86CB4B4D-7CA3-9044-876B-883B54F8677D}" type="slidenum">
              <a:rPr lang="uk-UA" smtClean="0"/>
              <a:pPr fontAlgn="base">
                <a:spcBef>
                  <a:spcPct val="0"/>
                </a:spcBef>
                <a:spcAft>
                  <a:spcPct val="0"/>
                </a:spcAft>
              </a:pPr>
              <a:t>‹#›</a:t>
            </a:fld>
            <a:endParaRPr lang="uk-UA" dirty="0"/>
          </a:p>
        </p:txBody>
      </p:sp>
      <p:pic>
        <p:nvPicPr>
          <p:cNvPr id="179"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6" y="6308607"/>
            <a:ext cx="2743216" cy="402071"/>
          </a:xfrm>
          <a:prstGeom prst="rect">
            <a:avLst/>
          </a:prstGeom>
          <a:ln w="12700">
            <a:miter lim="400000"/>
          </a:ln>
        </p:spPr>
      </p:pic>
      <p:sp>
        <p:nvSpPr>
          <p:cNvPr id="180" name="Shape 180"/>
          <p:cNvSpPr>
            <a:spLocks noGrp="1"/>
          </p:cNvSpPr>
          <p:nvPr>
            <p:ph type="title"/>
          </p:nvPr>
        </p:nvSpPr>
        <p:spPr>
          <a:xfrm>
            <a:off x="177800" y="0"/>
            <a:ext cx="5664200" cy="901700"/>
          </a:xfrm>
          <a:prstGeom prst="rect">
            <a:avLst/>
          </a:prstGeom>
        </p:spPr>
        <p:txBody>
          <a:bodyPr/>
          <a:lstStyle/>
          <a:p>
            <a:r>
              <a:t>Title Text</a:t>
            </a:r>
          </a:p>
        </p:txBody>
      </p:sp>
      <p:sp>
        <p:nvSpPr>
          <p:cNvPr id="181" name="Shape 181"/>
          <p:cNvSpPr>
            <a:spLocks noGrp="1"/>
          </p:cNvSpPr>
          <p:nvPr>
            <p:ph type="body" idx="1"/>
          </p:nvPr>
        </p:nvSpPr>
        <p:spPr>
          <a:xfrm>
            <a:off x="274638" y="1141412"/>
            <a:ext cx="8229601" cy="5110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146352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1" y="177800"/>
            <a:ext cx="8636290" cy="386644"/>
          </a:xfrm>
        </p:spPr>
        <p:txBody>
          <a:bodyPr/>
          <a:lstStyle/>
          <a:p>
            <a:r>
              <a:rPr lang="en-US" dirty="0"/>
              <a:t>Click to edit Master title style</a:t>
            </a:r>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279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638" y="1141413"/>
            <a:ext cx="8229600" cy="51101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4947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653940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Franklin Gothic Book"/>
              </a:defRPr>
            </a:lvl1pPr>
          </a:lstStyle>
          <a:p>
            <a:pPr fontAlgn="base">
              <a:spcBef>
                <a:spcPct val="0"/>
              </a:spcBef>
              <a:spcAft>
                <a:spcPct val="0"/>
              </a:spcAft>
            </a:pPr>
            <a:fld id="{DE51EDCC-7389-4B4C-BF29-1DB2B91A557A}"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spTree>
    <p:extLst>
      <p:ext uri="{BB962C8B-B14F-4D97-AF65-F5344CB8AC3E}">
        <p14:creationId xmlns:p14="http://schemas.microsoft.com/office/powerpoint/2010/main" val="1916707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pPr fontAlgn="base">
              <a:spcBef>
                <a:spcPct val="0"/>
              </a:spcBef>
              <a:spcAft>
                <a:spcPct val="0"/>
              </a:spcAft>
            </a:pPr>
            <a:fld id="{92895636-9E42-40CA-8302-CAC5FE1A2BDF}" type="datetimeFigureOut">
              <a:rPr lang="en-US" smtClean="0">
                <a:solidFill>
                  <a:srgbClr val="50565C"/>
                </a:solidFill>
              </a:rPr>
              <a:pPr fontAlgn="base">
                <a:spcBef>
                  <a:spcPct val="0"/>
                </a:spcBef>
                <a:spcAft>
                  <a:spcPct val="0"/>
                </a:spcAft>
              </a:pPr>
              <a:t>5/29/2020</a:t>
            </a:fld>
            <a:endParaRPr lang="en-US" dirty="0">
              <a:solidFill>
                <a:srgbClr val="50565C"/>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srgbClr val="50565C"/>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Franklin Gothic Book"/>
              </a:defRPr>
            </a:lvl1pPr>
          </a:lstStyle>
          <a:p>
            <a:pPr fontAlgn="base">
              <a:spcBef>
                <a:spcPct val="0"/>
              </a:spcBef>
              <a:spcAft>
                <a:spcPct val="0"/>
              </a:spcAft>
            </a:pPr>
            <a:fld id="{4EDB527D-EE55-4560-AACB-8E36AF3A86C4}" type="slidenum">
              <a:rPr lang="en-US" smtClean="0">
                <a:solidFill>
                  <a:srgbClr val="50565C"/>
                </a:solidFill>
              </a:rPr>
              <a:pPr fontAlgn="base">
                <a:spcBef>
                  <a:spcPct val="0"/>
                </a:spcBef>
                <a:spcAft>
                  <a:spcPct val="0"/>
                </a:spcAft>
              </a:pPr>
              <a:t>‹#›</a:t>
            </a:fld>
            <a:endParaRPr lang="en-US" dirty="0">
              <a:solidFill>
                <a:srgbClr val="50565C"/>
              </a:solidFill>
            </a:endParaRPr>
          </a:p>
        </p:txBody>
      </p:sp>
    </p:spTree>
    <p:extLst>
      <p:ext uri="{BB962C8B-B14F-4D97-AF65-F5344CB8AC3E}">
        <p14:creationId xmlns:p14="http://schemas.microsoft.com/office/powerpoint/2010/main" val="2463426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183749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276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dirty="0"/>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464943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983165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46038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648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62314"/>
            <a:ext cx="4192528" cy="639762"/>
          </a:xfrm>
        </p:spPr>
        <p:txBody>
          <a:bodyPr anchor="b"/>
          <a:lstStyle>
            <a:lvl1pPr marL="0" indent="0">
              <a:buNone/>
              <a:defRPr sz="18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95948" y="2102076"/>
            <a:ext cx="4192528" cy="3951288"/>
          </a:xfrm>
        </p:spPr>
        <p:txBody>
          <a:bodyPr/>
          <a:lstStyle>
            <a:lvl1pPr>
              <a:defRPr sz="1800"/>
            </a:lvl1pPr>
            <a:lvl2pPr>
              <a:defRPr sz="1500"/>
            </a:lvl2pPr>
            <a:lvl3pPr>
              <a:defRPr sz="1350"/>
            </a:lvl3pPr>
            <a:lvl4pPr>
              <a:defRPr sz="1200"/>
            </a:lvl4pPr>
            <a:lvl5pPr marL="1112016" indent="-166684">
              <a:buFont typeface="Arial" panose="020B0604020202020204" pitchFamily="34" charset="0"/>
              <a:buChar char="•"/>
              <a:defRPr sz="13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476828"/>
            <a:ext cx="4194175" cy="639762"/>
          </a:xfrm>
        </p:spPr>
        <p:txBody>
          <a:bodyPr anchor="b"/>
          <a:lstStyle>
            <a:lvl1pPr marL="0" indent="0">
              <a:buNone/>
              <a:defRPr sz="18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8" y="2116590"/>
            <a:ext cx="4194175" cy="3951288"/>
          </a:xfrm>
        </p:spPr>
        <p:txBody>
          <a:bodyPr/>
          <a:lstStyle>
            <a:lvl1pPr>
              <a:defRPr sz="1800"/>
            </a:lvl1pPr>
            <a:lvl2pPr>
              <a:defRPr sz="1500"/>
            </a:lvl2pPr>
            <a:lvl3pPr>
              <a:defRPr sz="1350"/>
            </a:lvl3pPr>
            <a:lvl4pPr>
              <a:defRPr sz="1200"/>
            </a:lvl4pPr>
            <a:lvl5pPr marL="1112016" indent="-166684">
              <a:defRPr lang="en-US" sz="1350" kern="1200" dirty="0">
                <a:solidFill>
                  <a:schemeClr val="tx1"/>
                </a:solidFill>
                <a:latin typeface="Franklin Gothic Book"/>
                <a:ea typeface="+mn-ea"/>
                <a:cs typeface="+mn-cs"/>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112016" lvl="4" indent="-166684" algn="l" rtl="0" eaLnBrk="1" fontAlgn="base" hangingPunct="1">
              <a:lnSpc>
                <a:spcPct val="90000"/>
              </a:lnSpc>
              <a:spcBef>
                <a:spcPts val="450"/>
              </a:spcBef>
              <a:spcAft>
                <a:spcPct val="0"/>
              </a:spcAft>
              <a:buClr>
                <a:schemeClr val="tx2"/>
              </a:buClr>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882103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61326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119973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dirty="0">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10573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874566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78" name="Shape 178"/>
          <p:cNvSpPr>
            <a:spLocks noGrp="1"/>
          </p:cNvSpPr>
          <p:nvPr>
            <p:ph type="sldNum" sz="quarter" idx="2"/>
          </p:nvPr>
        </p:nvSpPr>
        <p:spPr>
          <a:xfrm>
            <a:off x="149818" y="6532122"/>
            <a:ext cx="237342" cy="231141"/>
          </a:xfrm>
          <a:prstGeom prst="rect">
            <a:avLst/>
          </a:prstGeom>
        </p:spPr>
        <p:txBody>
          <a:bodyPr/>
          <a:lstStyle>
            <a:lvl1pPr>
              <a:defRPr>
                <a:solidFill>
                  <a:srgbClr val="50565C"/>
                </a:solidFill>
                <a:latin typeface="Franklin Gothic Book"/>
              </a:defRPr>
            </a:lvl1pPr>
          </a:lstStyle>
          <a:p>
            <a:pPr fontAlgn="base">
              <a:spcBef>
                <a:spcPct val="0"/>
              </a:spcBef>
              <a:spcAft>
                <a:spcPct val="0"/>
              </a:spcAft>
            </a:pPr>
            <a:fld id="{86CB4B4D-7CA3-9044-876B-883B54F8677D}" type="slidenum">
              <a:rPr lang="uk-UA" smtClean="0"/>
              <a:pPr fontAlgn="base">
                <a:spcBef>
                  <a:spcPct val="0"/>
                </a:spcBef>
                <a:spcAft>
                  <a:spcPct val="0"/>
                </a:spcAft>
              </a:pPr>
              <a:t>‹#›</a:t>
            </a:fld>
            <a:endParaRPr lang="uk-UA" dirty="0"/>
          </a:p>
        </p:txBody>
      </p:sp>
      <p:sp>
        <p:nvSpPr>
          <p:cNvPr id="180" name="Shape 180"/>
          <p:cNvSpPr>
            <a:spLocks noGrp="1"/>
          </p:cNvSpPr>
          <p:nvPr>
            <p:ph type="title"/>
          </p:nvPr>
        </p:nvSpPr>
        <p:spPr>
          <a:xfrm>
            <a:off x="177800" y="0"/>
            <a:ext cx="5664200" cy="901700"/>
          </a:xfrm>
          <a:prstGeom prst="rect">
            <a:avLst/>
          </a:prstGeom>
        </p:spPr>
        <p:txBody>
          <a:bodyPr/>
          <a:lstStyle/>
          <a:p>
            <a:r>
              <a:t>Title Text</a:t>
            </a:r>
          </a:p>
        </p:txBody>
      </p:sp>
      <p:sp>
        <p:nvSpPr>
          <p:cNvPr id="181" name="Shape 181"/>
          <p:cNvSpPr>
            <a:spLocks noGrp="1"/>
          </p:cNvSpPr>
          <p:nvPr>
            <p:ph type="body" idx="1"/>
          </p:nvPr>
        </p:nvSpPr>
        <p:spPr>
          <a:xfrm>
            <a:off x="274638" y="1141412"/>
            <a:ext cx="8229601" cy="5110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1463525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1950702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a:defRPr/>
            </a:pPr>
            <a:endParaRPr lang="en-US">
              <a:solidFill>
                <a:srgbClr val="000000"/>
              </a:solidFill>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fld id="{BE6D4B03-E339-4C9D-AC39-0BD7C921B5B0}" type="slidenum">
              <a:rPr lang="en-US"/>
              <a:pPr/>
              <a:t>‹#›</a:t>
            </a:fld>
            <a:endParaRPr lang="en-US"/>
          </a:p>
        </p:txBody>
      </p:sp>
    </p:spTree>
    <p:extLst>
      <p:ext uri="{BB962C8B-B14F-4D97-AF65-F5344CB8AC3E}">
        <p14:creationId xmlns:p14="http://schemas.microsoft.com/office/powerpoint/2010/main" val="27283900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989986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email">
            <a:extLst>
              <a:ext uri="{28A0092B-C50C-407E-A947-70E740481C1C}">
                <a14:useLocalDpi xmlns:a14="http://schemas.microsoft.com/office/drawing/2010/main"/>
              </a:ext>
            </a:extLst>
          </a:blip>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196119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email">
            <a:extLst>
              <a:ext uri="{28A0092B-C50C-407E-A947-70E740481C1C}">
                <a14:useLocalDpi xmlns:a14="http://schemas.microsoft.com/office/drawing/2010/main"/>
              </a:ext>
            </a:extLst>
          </a:blip>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35782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1954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fld id="{F6EFC63E-F8D9-44BB-A462-AC735E845F95}" type="slidenum">
              <a:rPr lang="en-US"/>
              <a:pPr/>
              <a:t>‹#›</a:t>
            </a:fld>
            <a:endParaRPr lang="en-US"/>
          </a:p>
        </p:txBody>
      </p:sp>
    </p:spTree>
    <p:extLst>
      <p:ext uri="{BB962C8B-B14F-4D97-AF65-F5344CB8AC3E}">
        <p14:creationId xmlns:p14="http://schemas.microsoft.com/office/powerpoint/2010/main" val="34702017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3016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7678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fontAlgn="base" hangingPunct="0">
              <a:spcBef>
                <a:spcPct val="0"/>
              </a:spcBef>
              <a:spcAft>
                <a:spcPct val="0"/>
              </a:spcAft>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930877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fld id="{A1A6E02B-33B2-4B3F-A839-A7601A331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787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fld id="{4B4EF199-5C60-4CA1-9953-629704BE1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7270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fld id="{BEA3D1BA-E4AE-4D99-ACC2-F63F1EAB33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5276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fld id="{E83FBD0B-C542-4823-BBF6-B7A5EEB354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5228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fontAlgn="base" hangingPunct="0">
              <a:spcBef>
                <a:spcPct val="0"/>
              </a:spcBef>
              <a:spcAft>
                <a:spcPct val="0"/>
              </a:spcAft>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fontAlgn="base" hangingPunct="0">
              <a:spcBef>
                <a:spcPct val="0"/>
              </a:spcBef>
              <a:spcAft>
                <a:spcPct val="0"/>
              </a:spcAft>
              <a:defRPr/>
            </a:pPr>
            <a:r>
              <a:rPr lang="en-US" sz="788" dirty="0" err="1">
                <a:solidFill>
                  <a:srgbClr val="E7E6E6">
                    <a:lumMod val="25000"/>
                  </a:srgbClr>
                </a:solidFill>
                <a:cs typeface="Franklin Gothic Book"/>
              </a:rPr>
              <a:t>Facebook.com</a:t>
            </a:r>
            <a:r>
              <a:rPr lang="en-US" sz="788" dirty="0">
                <a:solidFill>
                  <a:srgbClr val="E7E6E6">
                    <a:lumMod val="25000"/>
                  </a:srgbClr>
                </a:solidFill>
                <a:cs typeface="Franklin Gothic Book"/>
              </a:rPr>
              <a:t>/</a:t>
            </a:r>
            <a:r>
              <a:rPr lang="en-US" sz="788" dirty="0" err="1">
                <a:solidFill>
                  <a:srgbClr val="E7E6E6">
                    <a:lumMod val="25000"/>
                  </a:srgbClr>
                </a:solidFill>
                <a:cs typeface="Franklin Gothic Book"/>
              </a:rPr>
              <a:t>SMLeadershipCoalition</a:t>
            </a:r>
            <a:endParaRPr lang="en-US" sz="788" dirty="0">
              <a:solidFill>
                <a:srgbClr val="E7E6E6">
                  <a:lumMod val="25000"/>
                </a:srgbClr>
              </a:solidFill>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fontAlgn="base" hangingPunct="0">
              <a:spcBef>
                <a:spcPct val="0"/>
              </a:spcBef>
              <a:spcAft>
                <a:spcPct val="0"/>
              </a:spcAft>
              <a:defRPr/>
            </a:pPr>
            <a:r>
              <a:rPr lang="en-US" sz="788" dirty="0">
                <a:solidFill>
                  <a:srgbClr val="E7E6E6">
                    <a:lumMod val="25000"/>
                  </a:srgbClr>
                </a:solidFill>
                <a:cs typeface="Franklin Gothic Book"/>
              </a:rPr>
              <a:t>http://</a:t>
            </a:r>
            <a:r>
              <a:rPr lang="en-US" sz="788" dirty="0" err="1">
                <a:solidFill>
                  <a:srgbClr val="E7E6E6">
                    <a:lumMod val="25000"/>
                  </a:srgbClr>
                </a:solidFill>
                <a:cs typeface="Franklin Gothic Book"/>
              </a:rPr>
              <a:t>www.linkedin.com</a:t>
            </a:r>
            <a:r>
              <a:rPr lang="en-US" sz="788" dirty="0">
                <a:solidFill>
                  <a:srgbClr val="E7E6E6">
                    <a:lumMod val="25000"/>
                  </a:srgbClr>
                </a:solidFill>
                <a:cs typeface="Franklin Gothic Book"/>
              </a:rPr>
              <a:t> /groups </a:t>
            </a:r>
          </a:p>
          <a:p>
            <a:pPr defTabSz="342892" eaLnBrk="0" fontAlgn="base" hangingPunct="0">
              <a:spcBef>
                <a:spcPct val="0"/>
              </a:spcBef>
              <a:spcAft>
                <a:spcPct val="0"/>
              </a:spcAft>
              <a:defRPr/>
            </a:pPr>
            <a:r>
              <a:rPr lang="en-US" sz="788" dirty="0">
                <a:solidFill>
                  <a:srgbClr val="E7E6E6">
                    <a:lumMod val="25000"/>
                  </a:srgbClr>
                </a:solidFill>
                <a:cs typeface="Franklin Gothic Book"/>
              </a:rPr>
              <a:t>/Smart-Manufacturing-Leadership-Coalition</a:t>
            </a:r>
          </a:p>
        </p:txBody>
      </p:sp>
      <p:pic>
        <p:nvPicPr>
          <p:cNvPr id="10" name="Picture 1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42931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alphaModFix amt="26000"/>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email">
            <a:extLst>
              <a:ext uri="{28A0092B-C50C-407E-A947-70E740481C1C}">
                <a14:useLocalDpi xmlns:a14="http://schemas.microsoft.com/office/drawing/2010/main"/>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26607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1723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a:fld id="{6D56EEAD-0332-044B-8491-07E146F0D709}" type="slidenum">
              <a:rPr lang="en-GB" smtClean="0">
                <a:solidFill>
                  <a:prstClr val="white">
                    <a:lumMod val="65000"/>
                  </a:prstClr>
                </a:solidFill>
              </a:rPr>
              <a:pPr defTabSz="342892"/>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email">
            <a:extLst>
              <a:ext uri="{28A0092B-C50C-407E-A947-70E740481C1C}">
                <a14:useLocalDpi xmlns:a14="http://schemas.microsoft.com/office/drawing/2010/main"/>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3002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a:defRPr/>
            </a:pPr>
            <a:endParaRPr lang="en-US" dirty="0">
              <a:solidFill>
                <a:srgbClr val="04617B">
                  <a:shade val="90000"/>
                </a:srgbClr>
              </a:solidFill>
            </a:endParaRPr>
          </a:p>
        </p:txBody>
      </p:sp>
    </p:spTree>
    <p:extLst>
      <p:ext uri="{BB962C8B-B14F-4D97-AF65-F5344CB8AC3E}">
        <p14:creationId xmlns:p14="http://schemas.microsoft.com/office/powerpoint/2010/main" val="4236252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60363" y="0"/>
            <a:ext cx="8724900" cy="774700"/>
          </a:xfr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1383263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999547"/>
            <a:ext cx="8229600" cy="4876800"/>
          </a:xfrm>
          <a:prstGeom prst="rect">
            <a:avLst/>
          </a:prstGeom>
        </p:spPr>
        <p:txBody>
          <a:bodyPr/>
          <a:lstStyle>
            <a:lvl1pPr>
              <a:defRPr sz="1800">
                <a:latin typeface="Calibri" panose="020F0502020204030204" pitchFamily="34" charset="0"/>
              </a:defRPr>
            </a:lvl1pPr>
            <a:lvl2pPr>
              <a:defRPr sz="1500">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60363" y="0"/>
            <a:ext cx="8724900" cy="774700"/>
          </a:xfr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1539834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2" y="137371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904966"/>
            <a:ext cx="4023360" cy="4422775"/>
          </a:xfrm>
        </p:spPr>
        <p:txBody>
          <a:bodyPr/>
          <a:lstStyle>
            <a:lvl1pPr>
              <a:defRPr sz="1800"/>
            </a:lvl1pPr>
            <a:lvl2pPr marL="457189" indent="-173034">
              <a:spcBef>
                <a:spcPts val="0"/>
              </a:spcBef>
              <a:defRPr sz="1800"/>
            </a:lvl2pPr>
            <a:lvl3pPr marL="627047" indent="-128585">
              <a:defRPr sz="1800"/>
            </a:lvl3pPr>
            <a:lvl4pPr marL="865166" indent="-171446">
              <a:defRPr sz="1800"/>
            </a:lvl4pPr>
            <a:lvl5pPr marL="1084236" indent="-171446">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890678"/>
            <a:ext cx="4023360" cy="4422775"/>
          </a:xfrm>
        </p:spPr>
        <p:txBody>
          <a:bodyPr/>
          <a:lstStyle>
            <a:lvl1pPr>
              <a:defRPr sz="1800"/>
            </a:lvl1pPr>
            <a:lvl2pPr marL="457189" indent="-173034">
              <a:spcBef>
                <a:spcPts val="0"/>
              </a:spcBef>
              <a:defRPr sz="1800"/>
            </a:lvl2pPr>
            <a:lvl3pPr marL="627047" indent="-128585">
              <a:defRPr sz="1800"/>
            </a:lvl3pPr>
            <a:lvl4pPr marL="865166" indent="-171446">
              <a:defRPr sz="1800"/>
            </a:lvl4pPr>
            <a:lvl5pPr marL="1084236" indent="-171446">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1318627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ction Head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563562"/>
          </a:xfrm>
        </p:spPr>
        <p:txBody>
          <a:bodyPr/>
          <a:lstStyle>
            <a:lvl1pPr algn="ctr">
              <a:defRPr/>
            </a:lvl1pPr>
          </a:lstStyle>
          <a:p>
            <a:r>
              <a:rPr lang="en-US" dirty="0"/>
              <a:t>CLICK TO EDIT MASTER TITLE STYLE</a:t>
            </a:r>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solidFill>
                  <a:schemeClr val="accent6">
                    <a:lumMod val="50000"/>
                  </a:schemeClr>
                </a:solidFill>
              </a:defRPr>
            </a:lvl1pPr>
          </a:lstStyle>
          <a:p>
            <a:pPr lvl="0"/>
            <a:r>
              <a:rPr lang="en-US"/>
              <a:t>Click to edit Master text styles</a:t>
            </a:r>
          </a:p>
        </p:txBody>
      </p:sp>
      <p:sp>
        <p:nvSpPr>
          <p:cNvPr id="7" name="Rectangle 6"/>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pPr algn="r"/>
              <a:t>‹#›</a:t>
            </a:fld>
            <a:endParaRPr lang="en-US" sz="850" dirty="0">
              <a:solidFill>
                <a:schemeClr val="bg1"/>
              </a:solidFill>
              <a:latin typeface="Arial"/>
            </a:endParaRPr>
          </a:p>
        </p:txBody>
      </p:sp>
      <p:pic>
        <p:nvPicPr>
          <p:cNvPr id="10" name="Picture 9"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2755893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5FF2C4A4-833D-43FE-90E0-FC9E97B33A51}" type="datetimeFigureOut">
              <a:rPr lang="en-US" smtClean="0">
                <a:solidFill>
                  <a:prstClr val="black">
                    <a:tint val="75000"/>
                  </a:prstClr>
                </a:solidFill>
              </a:rPr>
              <a:pPr/>
              <a:t>5/29/2020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F6E74C6D-FC13-4CB9-A7C1-D3C4462A1F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0131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808AC53-C403-F042-A661-2863C5AB400C}"/>
              </a:ext>
            </a:extLst>
          </p:cNvPr>
          <p:cNvSpPr/>
          <p:nvPr userDrawn="1"/>
        </p:nvSpPr>
        <p:spPr>
          <a:xfrm>
            <a:off x="1499615" y="0"/>
            <a:ext cx="7644385"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Franklin Gothic Book" panose="020B0503020102020204" pitchFamily="34" charset="0"/>
            </a:endParaRPr>
          </a:p>
        </p:txBody>
      </p:sp>
      <p:sp>
        <p:nvSpPr>
          <p:cNvPr id="27" name="TextBox 26"/>
          <p:cNvSpPr txBox="1"/>
          <p:nvPr userDrawn="1"/>
        </p:nvSpPr>
        <p:spPr>
          <a:xfrm>
            <a:off x="6711702" y="6454019"/>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0" i="0">
                <a:latin typeface="Franklin Gothic Book" panose="020B0503020102020204" pitchFamily="34" charset="0"/>
              </a:rPr>
              <a:t>NREL</a:t>
            </a:r>
            <a:r>
              <a:rPr lang="en-US" sz="800" b="0" i="0" baseline="0">
                <a:latin typeface="Franklin Gothic Book" panose="020B0503020102020204" pitchFamily="34" charset="0"/>
              </a:rPr>
              <a:t>    </a:t>
            </a:r>
            <a:r>
              <a:rPr lang="en-US" sz="800" b="0" i="0">
                <a:latin typeface="Franklin Gothic Book" panose="020B0503020102020204" pitchFamily="34" charset="0"/>
              </a:rPr>
              <a:t>|    </a:t>
            </a:r>
            <a:fld id="{BFD71CF8-5198-8441-A7C0-DC22FD64CBE4}" type="slidenum">
              <a:rPr lang="en-US" sz="800" b="0" i="0">
                <a:latin typeface="Franklin Gothic Book" panose="020B0503020102020204" pitchFamily="34"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b="0" i="0">
              <a:latin typeface="Franklin Gothic Book" panose="020B0503020102020204" pitchFamily="34" charset="0"/>
            </a:endParaRPr>
          </a:p>
        </p:txBody>
      </p:sp>
      <p:sp>
        <p:nvSpPr>
          <p:cNvPr id="9" name="TextBox 8">
            <a:extLst>
              <a:ext uri="{FF2B5EF4-FFF2-40B4-BE49-F238E27FC236}">
                <a16:creationId xmlns="" xmlns:a16="http://schemas.microsoft.com/office/drawing/2014/main" id="{D986709F-2C55-1C42-9EF2-87C923E7BAF0}"/>
              </a:ext>
            </a:extLst>
          </p:cNvPr>
          <p:cNvSpPr txBox="1"/>
          <p:nvPr userDrawn="1"/>
        </p:nvSpPr>
        <p:spPr>
          <a:xfrm>
            <a:off x="6711696" y="6454019"/>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0" i="0">
                <a:solidFill>
                  <a:schemeClr val="tx1"/>
                </a:solidFill>
                <a:latin typeface="Franklin Gothic Book" panose="020B0503020102020204" pitchFamily="34" charset="0"/>
              </a:rPr>
              <a:t>NREL</a:t>
            </a:r>
            <a:r>
              <a:rPr lang="en-US" sz="800" b="0" i="0" baseline="0">
                <a:solidFill>
                  <a:schemeClr val="tx1"/>
                </a:solidFill>
                <a:latin typeface="Franklin Gothic Book" panose="020B0503020102020204" pitchFamily="34" charset="0"/>
              </a:rPr>
              <a:t>    </a:t>
            </a:r>
            <a:r>
              <a:rPr lang="en-US" sz="800" b="0" i="0">
                <a:solidFill>
                  <a:schemeClr val="tx1"/>
                </a:solidFill>
                <a:latin typeface="Franklin Gothic Book" panose="020B0503020102020204" pitchFamily="34" charset="0"/>
              </a:rPr>
              <a:t>|    </a:t>
            </a:r>
            <a:fld id="{BFD71CF8-5198-8441-A7C0-DC22FD64CBE4}" type="slidenum">
              <a:rPr lang="en-US" sz="800" b="0" i="0">
                <a:solidFill>
                  <a:schemeClr val="tx1"/>
                </a:solidFill>
                <a:latin typeface="Franklin Gothic Book" panose="020B0503020102020204" pitchFamily="34"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b="0" i="0">
              <a:solidFill>
                <a:schemeClr val="tx1"/>
              </a:solidFill>
              <a:latin typeface="Franklin Gothic Book" panose="020B0503020102020204" pitchFamily="34" charset="0"/>
            </a:endParaRPr>
          </a:p>
        </p:txBody>
      </p:sp>
      <p:sp>
        <p:nvSpPr>
          <p:cNvPr id="11" name="Text Placeholder 7">
            <a:extLst>
              <a:ext uri="{FF2B5EF4-FFF2-40B4-BE49-F238E27FC236}">
                <a16:creationId xmlns="" xmlns:a16="http://schemas.microsoft.com/office/drawing/2014/main" id="{63524AE8-F7B5-0E44-8BCA-32443B166DB8}"/>
              </a:ext>
            </a:extLst>
          </p:cNvPr>
          <p:cNvSpPr>
            <a:spLocks noGrp="1"/>
          </p:cNvSpPr>
          <p:nvPr>
            <p:ph type="body" sz="quarter" idx="53" hasCustomPrompt="1"/>
          </p:nvPr>
        </p:nvSpPr>
        <p:spPr>
          <a:xfrm>
            <a:off x="2137037" y="674157"/>
            <a:ext cx="4642454" cy="1462617"/>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 xmlns:a16="http://schemas.microsoft.com/office/drawing/2014/main" id="{88E2A80C-EB6E-8C4C-AB43-79FC52672C2F}"/>
              </a:ext>
            </a:extLst>
          </p:cNvPr>
          <p:cNvSpPr/>
          <p:nvPr userDrawn="1"/>
        </p:nvSpPr>
        <p:spPr>
          <a:xfrm>
            <a:off x="-1" y="0"/>
            <a:ext cx="149961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Franklin Gothic Book" panose="020B0503020102020204" pitchFamily="34" charset="0"/>
            </a:endParaRPr>
          </a:p>
        </p:txBody>
      </p:sp>
      <p:sp>
        <p:nvSpPr>
          <p:cNvPr id="14" name="Text Placeholder 7">
            <a:extLst>
              <a:ext uri="{FF2B5EF4-FFF2-40B4-BE49-F238E27FC236}">
                <a16:creationId xmlns="" xmlns:a16="http://schemas.microsoft.com/office/drawing/2014/main" id="{7B2998EE-741E-8640-80ED-7C22B48449F9}"/>
              </a:ext>
            </a:extLst>
          </p:cNvPr>
          <p:cNvSpPr>
            <a:spLocks noGrp="1"/>
          </p:cNvSpPr>
          <p:nvPr>
            <p:ph type="body" sz="quarter" idx="51" hasCustomPrompt="1"/>
          </p:nvPr>
        </p:nvSpPr>
        <p:spPr>
          <a:xfrm>
            <a:off x="286049" y="674158"/>
            <a:ext cx="985919" cy="1462617"/>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1048569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7938" y="4153581"/>
            <a:ext cx="9166226" cy="271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dirty="0"/>
              <a:t>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dirty="0"/>
              <a:t>Edit Master text styles</a:t>
            </a:r>
          </a:p>
        </p:txBody>
      </p:sp>
    </p:spTree>
    <p:extLst>
      <p:ext uri="{BB962C8B-B14F-4D97-AF65-F5344CB8AC3E}">
        <p14:creationId xmlns:p14="http://schemas.microsoft.com/office/powerpoint/2010/main" val="38755434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7" name="Content Placeholder 6"/>
          <p:cNvSpPr>
            <a:spLocks noGrp="1"/>
          </p:cNvSpPr>
          <p:nvPr>
            <p:ph sz="quarter" idx="10"/>
          </p:nvPr>
        </p:nvSpPr>
        <p:spPr>
          <a:xfrm>
            <a:off x="358211" y="1046531"/>
            <a:ext cx="8427200" cy="5370703"/>
          </a:xfrm>
          <a:prstGeom prst="rect">
            <a:avLst/>
          </a:prstGeo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768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177800"/>
            <a:ext cx="8229600" cy="386644"/>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5" name="Date Placeholder 7"/>
          <p:cNvSpPr>
            <a:spLocks noGrp="1"/>
          </p:cNvSpPr>
          <p:nvPr>
            <p:ph type="dt" sz="half" idx="10"/>
          </p:nvPr>
        </p:nvSpPr>
        <p:spPr>
          <a:xfrm>
            <a:off x="3505200" y="6602379"/>
            <a:ext cx="2133600" cy="178813"/>
          </a:xfrm>
          <a:prstGeom prst="rect">
            <a:avLst/>
          </a:prstGeom>
        </p:spPr>
        <p:txBody>
          <a:bodyPr/>
          <a:lstStyle>
            <a:lvl1pPr algn="ctr">
              <a:lnSpc>
                <a:spcPct val="90000"/>
              </a:lnSpc>
              <a:defRPr sz="675">
                <a:solidFill>
                  <a:schemeClr val="tx1">
                    <a:tint val="75000"/>
                  </a:schemeClr>
                </a:solidFill>
                <a:latin typeface="Times New Roman" pitchFamily="18" charset="0"/>
                <a:cs typeface="Times New Roman" pitchFamily="18" charset="0"/>
              </a:defRPr>
            </a:lvl1pPr>
          </a:lstStyle>
          <a:p>
            <a:pPr fontAlgn="base">
              <a:spcBef>
                <a:spcPct val="0"/>
              </a:spcBef>
              <a:spcAft>
                <a:spcPct val="0"/>
              </a:spcAft>
              <a:defRPr/>
            </a:pPr>
            <a:fld id="{1E98151F-1DE3-476A-8028-5E7ADDCA83F3}" type="datetime1">
              <a:rPr lang="en-US">
                <a:solidFill>
                  <a:prstClr val="black">
                    <a:tint val="75000"/>
                  </a:prstClr>
                </a:solidFill>
              </a:rPr>
              <a:pPr fontAlgn="base">
                <a:spcBef>
                  <a:spcPct val="0"/>
                </a:spcBef>
                <a:spcAft>
                  <a:spcPct val="0"/>
                </a:spcAft>
                <a:defRPr/>
              </a:pPr>
              <a:t>5/29/2020</a:t>
            </a:fld>
            <a:endParaRPr lang="en-US" dirty="0">
              <a:solidFill>
                <a:prstClr val="black">
                  <a:tint val="75000"/>
                </a:prstClr>
              </a:solidFill>
            </a:endParaRPr>
          </a:p>
        </p:txBody>
      </p:sp>
    </p:spTree>
    <p:extLst>
      <p:ext uri="{BB962C8B-B14F-4D97-AF65-F5344CB8AC3E}">
        <p14:creationId xmlns:p14="http://schemas.microsoft.com/office/powerpoint/2010/main" val="30019659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dirty="0"/>
              <a:t>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dirty="0"/>
              <a:t>Edit Master text styles</a:t>
            </a:r>
          </a:p>
        </p:txBody>
      </p:sp>
    </p:spTree>
    <p:extLst>
      <p:ext uri="{BB962C8B-B14F-4D97-AF65-F5344CB8AC3E}">
        <p14:creationId xmlns:p14="http://schemas.microsoft.com/office/powerpoint/2010/main" val="30640325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lvl1pPr>
          </a:lstStyle>
          <a:p>
            <a:pPr lvl="0"/>
            <a:r>
              <a:rPr lang="en-US" noProof="0" dirty="0"/>
              <a:t>Click icon to add chart</a:t>
            </a:r>
          </a:p>
        </p:txBody>
      </p:sp>
    </p:spTree>
    <p:extLst>
      <p:ext uri="{BB962C8B-B14F-4D97-AF65-F5344CB8AC3E}">
        <p14:creationId xmlns:p14="http://schemas.microsoft.com/office/powerpoint/2010/main" val="31771698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dirty="0"/>
              <a:t>Click to edit Master title style</a:t>
            </a:r>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dirty="0"/>
              <a:t>Edit Master text styles</a:t>
            </a:r>
          </a:p>
        </p:txBody>
      </p:sp>
    </p:spTree>
    <p:extLst>
      <p:ext uri="{BB962C8B-B14F-4D97-AF65-F5344CB8AC3E}">
        <p14:creationId xmlns:p14="http://schemas.microsoft.com/office/powerpoint/2010/main" val="25877809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1198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dirty="0"/>
              <a:t>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dirty="0"/>
              <a:t>Edit Master text styles</a:t>
            </a:r>
          </a:p>
        </p:txBody>
      </p:sp>
    </p:spTree>
    <p:extLst>
      <p:ext uri="{BB962C8B-B14F-4D97-AF65-F5344CB8AC3E}">
        <p14:creationId xmlns:p14="http://schemas.microsoft.com/office/powerpoint/2010/main" val="1863999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dirty="0"/>
              <a:t>Click icon to add chart</a:t>
            </a:r>
          </a:p>
        </p:txBody>
      </p:sp>
    </p:spTree>
    <p:extLst>
      <p:ext uri="{BB962C8B-B14F-4D97-AF65-F5344CB8AC3E}">
        <p14:creationId xmlns:p14="http://schemas.microsoft.com/office/powerpoint/2010/main" val="2479270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dirty="0">
                <a:solidFill>
                  <a:srgbClr val="FFFFFF"/>
                </a:solidFill>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dirty="0"/>
              <a:t>Edit Master text styles</a:t>
            </a:r>
          </a:p>
        </p:txBody>
      </p:sp>
    </p:spTree>
    <p:extLst>
      <p:ext uri="{BB962C8B-B14F-4D97-AF65-F5344CB8AC3E}">
        <p14:creationId xmlns:p14="http://schemas.microsoft.com/office/powerpoint/2010/main" val="392358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60363" y="0"/>
            <a:ext cx="8724900" cy="774700"/>
          </a:xfr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516572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60363" y="0"/>
            <a:ext cx="8724900" cy="774700"/>
          </a:xfr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431220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12348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989986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endParaRPr>
          </a:p>
        </p:txBody>
      </p:sp>
      <p:pic>
        <p:nvPicPr>
          <p:cNvPr id="15" name="Picture 16" descr="vol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0400" y="36"/>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334000" y="1524036"/>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6800" y="36"/>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ea typeface="+mn-ea"/>
                <a:cs typeface="Calibri"/>
              </a:rPr>
              <a:pPr marL="342900" indent="-342900" fontAlgn="auto">
                <a:spcBef>
                  <a:spcPct val="20000"/>
                </a:spcBef>
                <a:spcAft>
                  <a:spcPts val="0"/>
                </a:spcAft>
                <a:buFont typeface="Arial"/>
                <a:buNone/>
                <a:defRPr/>
              </a:pPr>
              <a:t>‹#›</a:t>
            </a:fld>
            <a:r>
              <a:rPr lang="en-US" dirty="0">
                <a:solidFill>
                  <a:prstClr val="white"/>
                </a:solidFill>
                <a:latin typeface="Calibri"/>
                <a:ea typeface="+mn-ea"/>
                <a:cs typeface="Calibri"/>
              </a:rPr>
              <a:t> | Energy Efficiency and Renewable Energy</a:t>
            </a:r>
          </a:p>
        </p:txBody>
      </p:sp>
      <p:sp>
        <p:nvSpPr>
          <p:cNvPr id="8" name="Text Placeholder 9"/>
          <p:cNvSpPr txBox="1">
            <a:spLocks/>
          </p:cNvSpPr>
          <p:nvPr/>
        </p:nvSpPr>
        <p:spPr>
          <a:xfrm>
            <a:off x="5476877"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a:solidFill>
                  <a:prstClr val="white"/>
                </a:solidFill>
                <a:latin typeface="Calibri"/>
                <a:ea typeface="+mn-ea"/>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562600" y="477037"/>
            <a:ext cx="3352800" cy="492725"/>
          </a:xfrm>
          <a:prstGeom prst="rect">
            <a:avLst/>
          </a:prstGeom>
        </p:spPr>
      </p:pic>
      <p:sp>
        <p:nvSpPr>
          <p:cNvPr id="3" name="Text Placeholder 2"/>
          <p:cNvSpPr>
            <a:spLocks noGrp="1"/>
          </p:cNvSpPr>
          <p:nvPr>
            <p:ph type="body" sz="quarter" idx="10" hasCustomPrompt="1"/>
          </p:nvPr>
        </p:nvSpPr>
        <p:spPr>
          <a:xfrm>
            <a:off x="228600" y="3892823"/>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55"/>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110596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37793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85492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vol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09810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09" y="458"/>
            <a:ext cx="9143390" cy="6857543"/>
          </a:xfrm>
          <a:prstGeom prst="rect">
            <a:avLst/>
          </a:prstGeom>
        </p:spPr>
      </p:pic>
      <p:sp>
        <p:nvSpPr>
          <p:cNvPr id="1026" name="Title Placeholder 1"/>
          <p:cNvSpPr>
            <a:spLocks noGrp="1"/>
          </p:cNvSpPr>
          <p:nvPr>
            <p:ph type="title"/>
          </p:nvPr>
        </p:nvSpPr>
        <p:spPr bwMode="auto">
          <a:xfrm>
            <a:off x="202910" y="353452"/>
            <a:ext cx="8628678" cy="395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188688" y="1445478"/>
            <a:ext cx="864264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userDrawn="1"/>
        </p:nvSpPr>
        <p:spPr bwMode="auto">
          <a:xfrm flipH="1">
            <a:off x="8672745" y="6581318"/>
            <a:ext cx="191183" cy="152400"/>
          </a:xfrm>
          <a:prstGeom prst="rect">
            <a:avLst/>
          </a:prstGeom>
          <a:noFill/>
          <a:ln w="9525">
            <a:noFill/>
            <a:miter lim="800000"/>
            <a:headEnd/>
            <a:tailEnd/>
          </a:ln>
          <a:effectLst/>
        </p:spPr>
        <p:txBody>
          <a:bodyPr lIns="0" tIns="0" rIns="0" bIns="0"/>
          <a:lstStyle/>
          <a:p>
            <a:pPr algn="r" defTabSz="129776" fontAlgn="base">
              <a:lnSpc>
                <a:spcPct val="90000"/>
              </a:lnSpc>
              <a:spcBef>
                <a:spcPct val="0"/>
              </a:spcBef>
              <a:spcAft>
                <a:spcPct val="0"/>
              </a:spcAft>
              <a:tabLst>
                <a:tab pos="172637" algn="l"/>
              </a:tabLst>
              <a:defRPr/>
            </a:pPr>
            <a:fld id="{040BB257-551A-4736-B50F-DCF1BA034C06}" type="slidenum">
              <a:rPr lang="en-US" sz="750" smtClean="0">
                <a:solidFill>
                  <a:prstClr val="white">
                    <a:lumMod val="75000"/>
                  </a:prstClr>
                </a:solidFill>
                <a:latin typeface="Franklin Gothic Book"/>
                <a:cs typeface="Franklin Gothic Book"/>
              </a:rPr>
              <a:pPr algn="r" defTabSz="129776" fontAlgn="base">
                <a:lnSpc>
                  <a:spcPct val="90000"/>
                </a:lnSpc>
                <a:spcBef>
                  <a:spcPct val="0"/>
                </a:spcBef>
                <a:spcAft>
                  <a:spcPct val="0"/>
                </a:spcAft>
                <a:tabLst>
                  <a:tab pos="172637" algn="l"/>
                </a:tabLst>
                <a:defRPr/>
              </a:pPr>
              <a:t>‹#›</a:t>
            </a:fld>
            <a:endParaRPr lang="en-US" sz="750" dirty="0">
              <a:solidFill>
                <a:prstClr val="white">
                  <a:lumMod val="75000"/>
                </a:prstClr>
              </a:solidFill>
              <a:latin typeface="Franklin Gothic Book"/>
              <a:cs typeface="Franklin Gothic Book"/>
            </a:endParaRPr>
          </a:p>
        </p:txBody>
      </p:sp>
    </p:spTree>
    <p:extLst>
      <p:ext uri="{BB962C8B-B14F-4D97-AF65-F5344CB8AC3E}">
        <p14:creationId xmlns:p14="http://schemas.microsoft.com/office/powerpoint/2010/main" val="18845922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hdr="0" ftr="0" dt="0"/>
  <p:txStyles>
    <p:titleStyle>
      <a:lvl1pPr algn="l" rtl="0" eaLnBrk="1" fontAlgn="base" hangingPunct="1">
        <a:lnSpc>
          <a:spcPct val="85000"/>
        </a:lnSpc>
        <a:spcBef>
          <a:spcPct val="0"/>
        </a:spcBef>
        <a:spcAft>
          <a:spcPct val="0"/>
        </a:spcAft>
        <a:defRPr sz="2250" kern="1200">
          <a:solidFill>
            <a:srgbClr val="049FD8"/>
          </a:solidFill>
          <a:latin typeface="Franklin Gothic Medium"/>
          <a:ea typeface="+mj-ea"/>
          <a:cs typeface="+mj-cs"/>
        </a:defRPr>
      </a:lvl1pPr>
      <a:lvl2pPr algn="l" rtl="0" eaLnBrk="1" fontAlgn="base" hangingPunct="1">
        <a:lnSpc>
          <a:spcPct val="85000"/>
        </a:lnSpc>
        <a:spcBef>
          <a:spcPct val="0"/>
        </a:spcBef>
        <a:spcAft>
          <a:spcPct val="0"/>
        </a:spcAft>
        <a:defRPr sz="2250">
          <a:solidFill>
            <a:srgbClr val="006C3A"/>
          </a:solidFill>
          <a:latin typeface="Arial Black" pitchFamily="34" charset="0"/>
        </a:defRPr>
      </a:lvl2pPr>
      <a:lvl3pPr algn="l" rtl="0" eaLnBrk="1" fontAlgn="base" hangingPunct="1">
        <a:lnSpc>
          <a:spcPct val="85000"/>
        </a:lnSpc>
        <a:spcBef>
          <a:spcPct val="0"/>
        </a:spcBef>
        <a:spcAft>
          <a:spcPct val="0"/>
        </a:spcAft>
        <a:defRPr sz="2250">
          <a:solidFill>
            <a:srgbClr val="006C3A"/>
          </a:solidFill>
          <a:latin typeface="Arial Black" pitchFamily="34" charset="0"/>
        </a:defRPr>
      </a:lvl3pPr>
      <a:lvl4pPr algn="l" rtl="0" eaLnBrk="1" fontAlgn="base" hangingPunct="1">
        <a:lnSpc>
          <a:spcPct val="85000"/>
        </a:lnSpc>
        <a:spcBef>
          <a:spcPct val="0"/>
        </a:spcBef>
        <a:spcAft>
          <a:spcPct val="0"/>
        </a:spcAft>
        <a:defRPr sz="2250">
          <a:solidFill>
            <a:srgbClr val="006C3A"/>
          </a:solidFill>
          <a:latin typeface="Arial Black" pitchFamily="34" charset="0"/>
        </a:defRPr>
      </a:lvl4pPr>
      <a:lvl5pPr algn="l" rtl="0" eaLnBrk="1" fontAlgn="base" hangingPunct="1">
        <a:lnSpc>
          <a:spcPct val="85000"/>
        </a:lnSpc>
        <a:spcBef>
          <a:spcPct val="0"/>
        </a:spcBef>
        <a:spcAft>
          <a:spcPct val="0"/>
        </a:spcAft>
        <a:defRPr sz="2250">
          <a:solidFill>
            <a:srgbClr val="006C3A"/>
          </a:solidFill>
          <a:latin typeface="Arial Black" pitchFamily="34" charset="0"/>
        </a:defRPr>
      </a:lvl5pPr>
      <a:lvl6pPr marL="342892" algn="l" rtl="0" eaLnBrk="1" fontAlgn="base" hangingPunct="1">
        <a:lnSpc>
          <a:spcPct val="85000"/>
        </a:lnSpc>
        <a:spcBef>
          <a:spcPct val="0"/>
        </a:spcBef>
        <a:spcAft>
          <a:spcPct val="0"/>
        </a:spcAft>
        <a:defRPr sz="2250">
          <a:solidFill>
            <a:srgbClr val="006C3A"/>
          </a:solidFill>
          <a:latin typeface="Arial Black" pitchFamily="34" charset="0"/>
        </a:defRPr>
      </a:lvl6pPr>
      <a:lvl7pPr marL="685783" algn="l" rtl="0" eaLnBrk="1" fontAlgn="base" hangingPunct="1">
        <a:lnSpc>
          <a:spcPct val="85000"/>
        </a:lnSpc>
        <a:spcBef>
          <a:spcPct val="0"/>
        </a:spcBef>
        <a:spcAft>
          <a:spcPct val="0"/>
        </a:spcAft>
        <a:defRPr sz="2250">
          <a:solidFill>
            <a:srgbClr val="006C3A"/>
          </a:solidFill>
          <a:latin typeface="Arial Black" pitchFamily="34" charset="0"/>
        </a:defRPr>
      </a:lvl7pPr>
      <a:lvl8pPr marL="1028675" algn="l" rtl="0" eaLnBrk="1" fontAlgn="base" hangingPunct="1">
        <a:lnSpc>
          <a:spcPct val="85000"/>
        </a:lnSpc>
        <a:spcBef>
          <a:spcPct val="0"/>
        </a:spcBef>
        <a:spcAft>
          <a:spcPct val="0"/>
        </a:spcAft>
        <a:defRPr sz="2250">
          <a:solidFill>
            <a:srgbClr val="006C3A"/>
          </a:solidFill>
          <a:latin typeface="Arial Black" pitchFamily="34" charset="0"/>
        </a:defRPr>
      </a:lvl8pPr>
      <a:lvl9pPr marL="1371566" algn="l" rtl="0" eaLnBrk="1" fontAlgn="base" hangingPunct="1">
        <a:lnSpc>
          <a:spcPct val="85000"/>
        </a:lnSpc>
        <a:spcBef>
          <a:spcPct val="0"/>
        </a:spcBef>
        <a:spcAft>
          <a:spcPct val="0"/>
        </a:spcAft>
        <a:defRPr sz="2250">
          <a:solidFill>
            <a:srgbClr val="006C3A"/>
          </a:solidFill>
          <a:latin typeface="Arial Black" pitchFamily="34" charset="0"/>
        </a:defRPr>
      </a:lvl9pPr>
    </p:titleStyle>
    <p:bodyStyle>
      <a:lvl1pPr marL="172637" indent="-172637" algn="l" rtl="0" eaLnBrk="1" fontAlgn="base" hangingPunct="1">
        <a:lnSpc>
          <a:spcPct val="90000"/>
        </a:lnSpc>
        <a:spcBef>
          <a:spcPts val="1050"/>
        </a:spcBef>
        <a:spcAft>
          <a:spcPct val="0"/>
        </a:spcAft>
        <a:buClr>
          <a:srgbClr val="049FD8"/>
        </a:buClr>
        <a:buFont typeface="Arial" charset="0"/>
        <a:buChar char="•"/>
        <a:defRPr sz="2100" kern="1200">
          <a:solidFill>
            <a:schemeClr val="tx1"/>
          </a:solidFill>
          <a:latin typeface="Franklin Gothic Book"/>
          <a:ea typeface="+mn-ea"/>
          <a:cs typeface="+mn-cs"/>
        </a:defRPr>
      </a:lvl1pPr>
      <a:lvl2pPr marL="469094" indent="-209545" algn="l" rtl="0" eaLnBrk="1" fontAlgn="base" hangingPunct="1">
        <a:lnSpc>
          <a:spcPct val="90000"/>
        </a:lnSpc>
        <a:spcBef>
          <a:spcPts val="600"/>
        </a:spcBef>
        <a:spcAft>
          <a:spcPct val="0"/>
        </a:spcAft>
        <a:buClr>
          <a:srgbClr val="049FD8"/>
        </a:buClr>
        <a:buFont typeface="Arial" charset="0"/>
        <a:buChar char="–"/>
        <a:defRPr sz="1800" kern="1200">
          <a:solidFill>
            <a:schemeClr val="tx1"/>
          </a:solidFill>
          <a:latin typeface="Franklin Gothic Book"/>
          <a:ea typeface="+mn-ea"/>
          <a:cs typeface="+mn-cs"/>
        </a:defRPr>
      </a:lvl2pPr>
      <a:lvl3pPr marL="685783" indent="-172637" algn="l" rtl="0" eaLnBrk="1" fontAlgn="base" hangingPunct="1">
        <a:lnSpc>
          <a:spcPct val="90000"/>
        </a:lnSpc>
        <a:spcBef>
          <a:spcPts val="600"/>
        </a:spcBef>
        <a:spcAft>
          <a:spcPct val="0"/>
        </a:spcAft>
        <a:buClr>
          <a:srgbClr val="049FD8"/>
        </a:buClr>
        <a:buFont typeface="Arial" charset="0"/>
        <a:buChar char="•"/>
        <a:defRPr sz="1500" kern="1200">
          <a:solidFill>
            <a:schemeClr val="tx1"/>
          </a:solidFill>
          <a:latin typeface="Franklin Gothic Book"/>
          <a:ea typeface="+mn-ea"/>
          <a:cs typeface="+mn-cs"/>
        </a:defRPr>
      </a:lvl3pPr>
      <a:lvl4pPr marL="858419" indent="-129776" algn="l" rtl="0" eaLnBrk="1" fontAlgn="base" hangingPunct="1">
        <a:lnSpc>
          <a:spcPct val="90000"/>
        </a:lnSpc>
        <a:spcBef>
          <a:spcPts val="600"/>
        </a:spcBef>
        <a:spcAft>
          <a:spcPct val="0"/>
        </a:spcAft>
        <a:buClr>
          <a:srgbClr val="049FD8"/>
        </a:buClr>
        <a:buFont typeface="Arial" charset="0"/>
        <a:buChar char="–"/>
        <a:defRPr kern="1200">
          <a:solidFill>
            <a:schemeClr val="tx1"/>
          </a:solidFill>
          <a:latin typeface="Franklin Gothic Book"/>
          <a:ea typeface="+mn-ea"/>
          <a:cs typeface="+mn-cs"/>
        </a:defRPr>
      </a:lvl4pPr>
      <a:lvl5pPr marL="1112016" indent="-166684" algn="l" rtl="0" eaLnBrk="1" fontAlgn="base" hangingPunct="1">
        <a:lnSpc>
          <a:spcPct val="90000"/>
        </a:lnSpc>
        <a:spcBef>
          <a:spcPts val="450"/>
        </a:spcBef>
        <a:spcAft>
          <a:spcPct val="0"/>
        </a:spcAft>
        <a:buClr>
          <a:srgbClr val="049FD8"/>
        </a:buClr>
        <a:buFont typeface="Arial" charset="0"/>
        <a:buChar char="»"/>
        <a:defRPr kern="1200">
          <a:solidFill>
            <a:schemeClr val="tx1"/>
          </a:solidFill>
          <a:latin typeface="Franklin Gothic Book"/>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63823100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35666805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6" r:id="rId4"/>
    <p:sldLayoutId id="2147483797" r:id="rId5"/>
    <p:sldLayoutId id="2147483798" r:id="rId6"/>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187875608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9488861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30" r:id="rId5"/>
    <p:sldLayoutId id="2147483831" r:id="rId6"/>
    <p:sldLayoutId id="2147483833" r:id="rId7"/>
    <p:sldLayoutId id="2147483834" r:id="rId8"/>
    <p:sldLayoutId id="2147483835" r:id="rId9"/>
    <p:sldLayoutId id="2147483836" r:id="rId10"/>
    <p:sldLayoutId id="2147483837" r:id="rId11"/>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Franklin Gothic Book"/>
              </a:rPr>
              <a:pPr algn="ctr" eaLnBrk="1" hangingPunct="1">
                <a:lnSpc>
                  <a:spcPct val="90000"/>
                </a:lnSpc>
                <a:spcBef>
                  <a:spcPct val="20000"/>
                </a:spcBef>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a:defRPr/>
            </a:pPr>
            <a:r>
              <a:rPr lang="en-US" sz="950" dirty="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6" r:id="rId10"/>
    <p:sldLayoutId id="2147483908" r:id="rId11"/>
    <p:sldLayoutId id="2147483909" r:id="rId12"/>
    <p:sldLayoutId id="2147483910" r:id="rId13"/>
    <p:sldLayoutId id="2147483911" r:id="rId14"/>
    <p:sldLayoutId id="2147483723" r:id="rId15"/>
    <p:sldLayoutId id="2147483724" r:id="rId16"/>
    <p:sldLayoutId id="2147483725" r:id="rId17"/>
    <p:sldLayoutId id="2147483729" r:id="rId18"/>
    <p:sldLayoutId id="2147483752" r:id="rId19"/>
    <p:sldLayoutId id="2147483753" r:id="rId20"/>
    <p:sldLayoutId id="2147483754" r:id="rId21"/>
    <p:sldLayoutId id="2147483755" r:id="rId22"/>
    <p:sldLayoutId id="2147483756" r:id="rId23"/>
    <p:sldLayoutId id="2147483757" r:id="rId24"/>
    <p:sldLayoutId id="2147483758" r:id="rId25"/>
    <p:sldLayoutId id="2147483772" r:id="rId26"/>
    <p:sldLayoutId id="2147483774" r:id="rId27"/>
    <p:sldLayoutId id="2147483721" r:id="rId28"/>
    <p:sldLayoutId id="2147483912" r:id="rId29"/>
    <p:sldLayoutId id="2147483913" r:id="rId30"/>
    <p:sldLayoutId id="2147483914" r:id="rId31"/>
    <p:sldLayoutId id="2147483916" r:id="rId32"/>
    <p:sldLayoutId id="2147483935" r:id="rId33"/>
    <p:sldLayoutId id="2147483936" r:id="rId34"/>
  </p:sldLayoutIdLst>
  <p:txStyles>
    <p:titleStyle>
      <a:lvl1pPr algn="l" defTabSz="457200" rtl="0" eaLnBrk="1" fontAlgn="base" hangingPunct="1">
        <a:spcBef>
          <a:spcPct val="0"/>
        </a:spcBef>
        <a:spcAft>
          <a:spcPct val="0"/>
        </a:spcAft>
        <a:defRPr lang="en-US" sz="3300" b="1" kern="1200" dirty="0">
          <a:solidFill>
            <a:srgbClr val="007934"/>
          </a:solidFill>
          <a:latin typeface="Calibri" panose="020F0502020204030204" pitchFamily="34" charset="0"/>
          <a:ea typeface="Calibri" panose="020F0502020204030204" pitchFamily="34" charset="0"/>
          <a:cs typeface="Calibri" panose="020F0502020204030204" pitchFamily="34" charset="0"/>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Arial" charset="0"/>
              </a:rPr>
              <a:pPr algn="ctr" eaLnBrk="1" hangingPunct="1">
                <a:lnSpc>
                  <a:spcPct val="90000"/>
                </a:lnSpc>
                <a:spcBef>
                  <a:spcPct val="20000"/>
                </a:spcBef>
                <a:buFont typeface="Arial" charset="0"/>
                <a:buNone/>
              </a:pPr>
              <a:t>‹#›</a:t>
            </a:fld>
            <a:endParaRPr lang="en-US" sz="900" dirty="0">
              <a:solidFill>
                <a:srgbClr val="FFFFFF"/>
              </a:solidFill>
              <a:latin typeface="Franklin Gothic Book" charset="0"/>
              <a:cs typeface="Arial" charset="0"/>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a:defRPr/>
            </a:pPr>
            <a:r>
              <a:rPr lang="en-US" sz="950" dirty="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223304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8" r:id="rId10"/>
    <p:sldLayoutId id="2147483929" r:id="rId11"/>
    <p:sldLayoutId id="2147483930" r:id="rId1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Text Placeholder 9"/>
          <p:cNvSpPr txBox="1">
            <a:spLocks/>
          </p:cNvSpPr>
          <p:nvPr userDrawn="1"/>
        </p:nvSpPr>
        <p:spPr>
          <a:xfrm>
            <a:off x="42336" y="6532122"/>
            <a:ext cx="452308"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spTree>
    <p:extLst>
      <p:ext uri="{BB962C8B-B14F-4D97-AF65-F5344CB8AC3E}">
        <p14:creationId xmlns:p14="http://schemas.microsoft.com/office/powerpoint/2010/main" val="2957661215"/>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hyperlink" Target="https://www.nrel.gov/manufacturing/mfi-modeling-tool.html" TargetMode="External"/><Relationship Id="rId3" Type="http://schemas.openxmlformats.org/officeDocument/2006/relationships/image" Target="../media/image49.png"/><Relationship Id="rId7" Type="http://schemas.openxmlformats.org/officeDocument/2006/relationships/hyperlink" Target="https://energyanalysis.lbl.gov/tools"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 Id="rId6" Type="http://schemas.openxmlformats.org/officeDocument/2006/relationships/hyperlink" Target="https://energyefficiency.ornl.gov/tools-training/"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63.xml"/><Relationship Id="rId5" Type="http://schemas.openxmlformats.org/officeDocument/2006/relationships/hyperlink" Target="https://www.nrel.gov/manufacturing/mfi-modeling-tool.html" TargetMode="Externa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hyperlink" Target="https://www.energy.gov/eere/amo/energy-analysis-data-and-repor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hyperlink" Target="https://www.energy.gov/eere/amo/energy-analysis-data-and-reports"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7.xml"/><Relationship Id="rId5" Type="http://schemas.openxmlformats.org/officeDocument/2006/relationships/image" Target="../media/image43.png"/><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77.xml"/><Relationship Id="rId4" Type="http://schemas.openxmlformats.org/officeDocument/2006/relationships/hyperlink" Target="https://www.energy.gov/eere/amo/downloads/advanced-manufacturing-office-amo-multi-year-program-plan-fiscal-years-201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png"/><Relationship Id="rId1" Type="http://schemas.openxmlformats.org/officeDocument/2006/relationships/slideLayout" Target="../slideLayouts/slideLayout63.xml"/><Relationship Id="rId6" Type="http://schemas.openxmlformats.org/officeDocument/2006/relationships/image" Target="../media/image72.gif"/><Relationship Id="rId5" Type="http://schemas.openxmlformats.org/officeDocument/2006/relationships/image" Target="../media/image71.png"/><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76.tiff"/><Relationship Id="rId2" Type="http://schemas.openxmlformats.org/officeDocument/2006/relationships/image" Target="../media/image75.tiff"/><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8" Type="http://schemas.openxmlformats.org/officeDocument/2006/relationships/hyperlink" Target="https://energy.gov/eere/amo/advanced-manufacturing-office" TargetMode="External"/><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63.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hyperlink" Target="mailto:joe.cresko@ee.doe.gov"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1.xml"/><Relationship Id="rId4" Type="http://schemas.openxmlformats.org/officeDocument/2006/relationships/image" Target="../media/image4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88.png"/><Relationship Id="rId2" Type="http://schemas.openxmlformats.org/officeDocument/2006/relationships/image" Target="../media/image83.jpeg"/><Relationship Id="rId1" Type="http://schemas.openxmlformats.org/officeDocument/2006/relationships/slideLayout" Target="../slideLayouts/slideLayout37.xml"/><Relationship Id="rId6" Type="http://schemas.openxmlformats.org/officeDocument/2006/relationships/diagramColors" Target="../diagrams/colors11.xml"/><Relationship Id="rId11" Type="http://schemas.openxmlformats.org/officeDocument/2006/relationships/image" Target="../media/image87.png"/><Relationship Id="rId5" Type="http://schemas.openxmlformats.org/officeDocument/2006/relationships/diagramQuickStyle" Target="../diagrams/quickStyle11.xml"/><Relationship Id="rId10" Type="http://schemas.openxmlformats.org/officeDocument/2006/relationships/image" Target="../media/image86.png"/><Relationship Id="rId4" Type="http://schemas.openxmlformats.org/officeDocument/2006/relationships/diagramLayout" Target="../diagrams/layout11.xml"/><Relationship Id="rId9" Type="http://schemas.openxmlformats.org/officeDocument/2006/relationships/image" Target="../media/image85.jpe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3.xml"/><Relationship Id="rId1" Type="http://schemas.openxmlformats.org/officeDocument/2006/relationships/slideLayout" Target="../slideLayouts/slideLayout62.xml"/><Relationship Id="rId4" Type="http://schemas.openxmlformats.org/officeDocument/2006/relationships/image" Target="../media/image9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63.xml"/><Relationship Id="rId6" Type="http://schemas.openxmlformats.org/officeDocument/2006/relationships/image" Target="../media/image92.jpeg"/><Relationship Id="rId5" Type="http://schemas.openxmlformats.org/officeDocument/2006/relationships/image" Target="../media/image8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021/acs.est.8b05897" TargetMode="External"/><Relationship Id="rId7" Type="http://schemas.openxmlformats.org/officeDocument/2006/relationships/hyperlink" Target="https://doi.org/10.1016/j.procir.2019.01.095" TargetMode="External"/><Relationship Id="rId2" Type="http://schemas.openxmlformats.org/officeDocument/2006/relationships/hyperlink" Target="https://doi.org/10.1111/jiec.12954" TargetMode="External"/><Relationship Id="rId1" Type="http://schemas.openxmlformats.org/officeDocument/2006/relationships/slideLayout" Target="../slideLayouts/slideLayout63.xml"/><Relationship Id="rId6" Type="http://schemas.openxmlformats.org/officeDocument/2006/relationships/hyperlink" Target="https://doi.org/10.1016/j.joule.2019.01.018" TargetMode="External"/><Relationship Id="rId5" Type="http://schemas.openxmlformats.org/officeDocument/2006/relationships/hyperlink" Target="https://doi.org/10.1016/j.apenergy.2020.114848" TargetMode="External"/><Relationship Id="rId4" Type="http://schemas.openxmlformats.org/officeDocument/2006/relationships/hyperlink" Target="https://doi.org/10.1021/acs.est.8b04896"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7930/SOCCR2.2018.Ch3" TargetMode="External"/><Relationship Id="rId2" Type="http://schemas.openxmlformats.org/officeDocument/2006/relationships/hyperlink" Target="https://link.springer.com/content/pdf/10.1007/s11837-018-2904-2.pdf" TargetMode="External"/><Relationship Id="rId1" Type="http://schemas.openxmlformats.org/officeDocument/2006/relationships/slideLayout" Target="../slideLayouts/slideLayout63.xml"/><Relationship Id="rId6" Type="http://schemas.openxmlformats.org/officeDocument/2006/relationships/hyperlink" Target="https://www.osti.gov/biblio/1454757" TargetMode="External"/><Relationship Id="rId5" Type="http://schemas.openxmlformats.org/officeDocument/2006/relationships/hyperlink" Target="https://www.osti.gov/biblio/1461362" TargetMode="External"/><Relationship Id="rId4" Type="http://schemas.openxmlformats.org/officeDocument/2006/relationships/hyperlink" Target="https://doi.org/10.1016/j.desal.2018.08.01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2" Type="http://schemas.openxmlformats.org/officeDocument/2006/relationships/hyperlink" Target="https://doi.org/10.1016/j.ijggc.2018.04.020" TargetMode="Externa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hyperlink" Target="https://www.osti.gov/biblio/1349212" TargetMode="External"/><Relationship Id="rId2" Type="http://schemas.openxmlformats.org/officeDocument/2006/relationships/hyperlink" Target="https://www.osti.gov/biblio/1415915" TargetMode="Externa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hyperlink" Target="https://www.osti.gov/biblio/1477224" TargetMode="External"/><Relationship Id="rId2" Type="http://schemas.openxmlformats.org/officeDocument/2006/relationships/hyperlink" Target="https://aceee.org/files/proceedings/2017/data/polopoly_fs/1.3687886.1501159066!/fileserver/file/790269/filename/0036_0053_000028.pdf" TargetMode="External"/><Relationship Id="rId1" Type="http://schemas.openxmlformats.org/officeDocument/2006/relationships/slideLayout" Target="../slideLayouts/slideLayout63.xml"/><Relationship Id="rId5" Type="http://schemas.openxmlformats.org/officeDocument/2006/relationships/hyperlink" Target="https://www.osti.gov/biblio/1342949" TargetMode="External"/><Relationship Id="rId4" Type="http://schemas.openxmlformats.org/officeDocument/2006/relationships/hyperlink" Target="https://www.osti.gov/biblio/1339937"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oi.org/10.1007/s10669-016-9622-5" TargetMode="External"/><Relationship Id="rId2" Type="http://schemas.openxmlformats.org/officeDocument/2006/relationships/hyperlink" Target="https://energy.gov/eere/analysis/downloads/global-carbon-fiber-composites-supply-chain-competitiveness-analysis" TargetMode="External"/><Relationship Id="rId1" Type="http://schemas.openxmlformats.org/officeDocument/2006/relationships/slideLayout" Target="../slideLayouts/slideLayout63.xml"/><Relationship Id="rId5" Type="http://schemas.openxmlformats.org/officeDocument/2006/relationships/hyperlink" Target="https://www.osti.gov/pages/servlets/purl/1286800" TargetMode="External"/><Relationship Id="rId4" Type="http://schemas.openxmlformats.org/officeDocument/2006/relationships/hyperlink" Target="https://doi.org/10.1016/j.jclepro.2015.04.109"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eta-publications.lbl.gov/sites/default/files/lbnl-1006424.pdf" TargetMode="External"/><Relationship Id="rId2" Type="http://schemas.openxmlformats.org/officeDocument/2006/relationships/hyperlink" Target="https://ses.lbl.gov/publications/lifecycle-industry-greenhouse-gas" TargetMode="External"/><Relationship Id="rId1" Type="http://schemas.openxmlformats.org/officeDocument/2006/relationships/slideLayout" Target="../slideLayouts/slideLayout63.xml"/><Relationship Id="rId5" Type="http://schemas.openxmlformats.org/officeDocument/2006/relationships/hyperlink" Target="https://www.nrel.gov/docs/fy16osti/65312.pdf" TargetMode="External"/><Relationship Id="rId4" Type="http://schemas.openxmlformats.org/officeDocument/2006/relationships/hyperlink" Target="https://eta.lbl.gov/publications/united-states-data-center-energy"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ses.lbl.gov/publications/manufacturing-cost-levelization-model" TargetMode="External"/><Relationship Id="rId2" Type="http://schemas.openxmlformats.org/officeDocument/2006/relationships/hyperlink" Target="https://doi.org/10.1016/j.energy.2015.08.097" TargetMode="External"/><Relationship Id="rId1" Type="http://schemas.openxmlformats.org/officeDocument/2006/relationships/slideLayout" Target="../slideLayouts/slideLayout63.xml"/><Relationship Id="rId4" Type="http://schemas.openxmlformats.org/officeDocument/2006/relationships/hyperlink" Target="https://ses.lbl.gov/publications/unit-price-scaling-trends-chemica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info.ornl.gov/sites/publications/files/Pub52939.pdf" TargetMode="External"/><Relationship Id="rId2" Type="http://schemas.openxmlformats.org/officeDocument/2006/relationships/hyperlink" Target="http://hdl.handle.net/1969.1/152199" TargetMode="External"/><Relationship Id="rId1" Type="http://schemas.openxmlformats.org/officeDocument/2006/relationships/slideLayout" Target="../slideLayouts/slideLayout63.xml"/><Relationship Id="rId4" Type="http://schemas.openxmlformats.org/officeDocument/2006/relationships/hyperlink" Target="https://info.ornl.gov/sites/publications/files/Pub52987.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ta.lbl.gov/sites/all/files/publications/pdf_1.pdf" TargetMode="External"/><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8" Type="http://schemas.openxmlformats.org/officeDocument/2006/relationships/hyperlink" Target="https://www.energy.gov/eere/amo/downloads/bandwidth-study-us-glass-fiber-reinforced-polymer-manufacturing" TargetMode="External"/><Relationship Id="rId13" Type="http://schemas.openxmlformats.org/officeDocument/2006/relationships/hyperlink" Target="https://www.energy.gov/eere/amo/downloads/bandwidth-study-us-plastics-and-rubber-manufacturing" TargetMode="External"/><Relationship Id="rId3" Type="http://schemas.openxmlformats.org/officeDocument/2006/relationships/hyperlink" Target="https://www.energy.gov/eere/amo/downloads/bandwidth-study-us-aluminum-manufacturing" TargetMode="External"/><Relationship Id="rId7" Type="http://schemas.openxmlformats.org/officeDocument/2006/relationships/hyperlink" Target="https://www.energy.gov/eere/amo/downloads/bandwidth-study-us-food-and-beverage-manufacturing" TargetMode="External"/><Relationship Id="rId12" Type="http://schemas.openxmlformats.org/officeDocument/2006/relationships/hyperlink" Target="https://www.energy.gov/eere/amo/downloads/bandwidth-study-us-petroleum-refining" TargetMode="External"/><Relationship Id="rId17" Type="http://schemas.openxmlformats.org/officeDocument/2006/relationships/hyperlink" Target="https://www.energy.gov/eere/amo/energy-analysis-data-and-reports" TargetMode="External"/><Relationship Id="rId2" Type="http://schemas.openxmlformats.org/officeDocument/2006/relationships/hyperlink" Target="https://www.energy.gov/eere/amo/downloads/bandwidth-study-us-advanced-high-strength-steel-manufacturing" TargetMode="External"/><Relationship Id="rId16" Type="http://schemas.openxmlformats.org/officeDocument/2006/relationships/hyperlink" Target="https://www.energy.gov/eere/amo/downloads/bandwidth-study-us-titanium-manufacturing" TargetMode="External"/><Relationship Id="rId1" Type="http://schemas.openxmlformats.org/officeDocument/2006/relationships/slideLayout" Target="../slideLayouts/slideLayout63.xml"/><Relationship Id="rId6" Type="http://schemas.openxmlformats.org/officeDocument/2006/relationships/hyperlink" Target="https://www.energy.gov/eere/amo/downloads/bandwidth-study-us-chemical-manufacturing" TargetMode="External"/><Relationship Id="rId11" Type="http://schemas.openxmlformats.org/officeDocument/2006/relationships/hyperlink" Target="https://www.energy.gov/eere/amo/downloads/bandwidth-study-us-magnesium-manufacturing" TargetMode="External"/><Relationship Id="rId5" Type="http://schemas.openxmlformats.org/officeDocument/2006/relationships/hyperlink" Target="https://www.energy.gov/eere/amo/downloads/bandwidth-study-us-cement-manufacturing" TargetMode="External"/><Relationship Id="rId15" Type="http://schemas.openxmlformats.org/officeDocument/2006/relationships/hyperlink" Target="https://www.energy.gov/eere/amo/downloads/bandwidth-study-us-seawater-desalination-systems" TargetMode="External"/><Relationship Id="rId10" Type="http://schemas.openxmlformats.org/officeDocument/2006/relationships/hyperlink" Target="https://www.energy.gov/eere/amo/downloads/bandwidth-study-us-iron-and-steel-manufacturing" TargetMode="External"/><Relationship Id="rId4" Type="http://schemas.openxmlformats.org/officeDocument/2006/relationships/hyperlink" Target="https://www.energy.gov/eere/amo/downloads/bandwidth-study-us-carbon-fiber-reinforced-polymer-composites-manufacturing" TargetMode="External"/><Relationship Id="rId9" Type="http://schemas.openxmlformats.org/officeDocument/2006/relationships/hyperlink" Target="https://www.energy.gov/eere/amo/downloads/bandwidth-study-us-glass-manufacturing" TargetMode="External"/><Relationship Id="rId14" Type="http://schemas.openxmlformats.org/officeDocument/2006/relationships/hyperlink" Target="https://www.energy.gov/eere/amo/downloads/bandwidth-study-us-pulp-and-paper-manufactur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hyperlink" Target="https://www.energy.gov/eere/amo/static-sankey-diagram-process-energy-us-manufacturing-sector-2014-me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2"/>
          <p:cNvSpPr>
            <a:spLocks noGrp="1"/>
          </p:cNvSpPr>
          <p:nvPr>
            <p:ph type="subTitle" idx="1"/>
          </p:nvPr>
        </p:nvSpPr>
        <p:spPr>
          <a:xfrm>
            <a:off x="530225" y="1544639"/>
            <a:ext cx="5032375" cy="1641474"/>
          </a:xfrm>
        </p:spPr>
        <p:txBody>
          <a:bodyPr>
            <a:normAutofit fontScale="62500" lnSpcReduction="20000"/>
          </a:bodyPr>
          <a:lstStyle/>
          <a:p>
            <a:r>
              <a:rPr lang="en-US" dirty="0">
                <a:solidFill>
                  <a:srgbClr val="040404"/>
                </a:solidFill>
                <a:latin typeface="Calibri" panose="020F0502020204030204" pitchFamily="34" charset="0"/>
              </a:rPr>
              <a:t>Peer Review FY2020: Overview of  AMO Strategic Analysis</a:t>
            </a:r>
          </a:p>
          <a:p>
            <a:endParaRPr lang="en-US" sz="2900" b="0" dirty="0">
              <a:solidFill>
                <a:srgbClr val="040404"/>
              </a:solidFill>
              <a:latin typeface="Calibri" panose="020F0502020204030204" pitchFamily="34" charset="0"/>
            </a:endParaRPr>
          </a:p>
          <a:p>
            <a:r>
              <a:rPr lang="en-US" sz="3200" b="0" dirty="0">
                <a:solidFill>
                  <a:srgbClr val="040404"/>
                </a:solidFill>
                <a:latin typeface="Calibri" panose="020F0502020204030204" pitchFamily="34" charset="0"/>
              </a:rPr>
              <a:t>Joe Cresko </a:t>
            </a:r>
          </a:p>
          <a:p>
            <a:r>
              <a:rPr lang="en-US" sz="3200" b="0" dirty="0">
                <a:solidFill>
                  <a:srgbClr val="040404"/>
                </a:solidFill>
                <a:latin typeface="Calibri" panose="020F0502020204030204" pitchFamily="34" charset="0"/>
              </a:rPr>
              <a:t>Advanced Manufacturing Office, DOE</a:t>
            </a:r>
          </a:p>
        </p:txBody>
      </p:sp>
      <p:sp>
        <p:nvSpPr>
          <p:cNvPr id="6" name="Text Placeholder 5"/>
          <p:cNvSpPr>
            <a:spLocks noGrp="1"/>
          </p:cNvSpPr>
          <p:nvPr>
            <p:ph type="body" sz="quarter" idx="13"/>
          </p:nvPr>
        </p:nvSpPr>
        <p:spPr>
          <a:xfrm>
            <a:off x="554037" y="3605214"/>
            <a:ext cx="1931987" cy="442912"/>
          </a:xfrm>
        </p:spPr>
        <p:txBody>
          <a:bodyPr rtlCol="0">
            <a:noAutofit/>
          </a:bodyPr>
          <a:lstStyle/>
          <a:p>
            <a:pPr fontAlgn="auto">
              <a:spcAft>
                <a:spcPts val="0"/>
              </a:spcAft>
              <a:buFont typeface="Arial"/>
              <a:buNone/>
              <a:defRPr/>
            </a:pPr>
            <a:r>
              <a:rPr lang="en-US" sz="1800" dirty="0">
                <a:latin typeface="Calibri" panose="020F0502020204030204" pitchFamily="34" charset="0"/>
                <a:ea typeface="+mn-ea"/>
              </a:rPr>
              <a:t>June 2, 2020</a:t>
            </a:r>
          </a:p>
        </p:txBody>
      </p:sp>
      <p:sp>
        <p:nvSpPr>
          <p:cNvPr id="5" name="Rectangle 4"/>
          <p:cNvSpPr/>
          <p:nvPr/>
        </p:nvSpPr>
        <p:spPr bwMode="auto">
          <a:xfrm>
            <a:off x="6004427" y="0"/>
            <a:ext cx="3139573" cy="414274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spcAft>
                <a:spcPts val="1200"/>
              </a:spcAft>
            </a:pPr>
            <a:r>
              <a:rPr lang="en-US" sz="1600" b="1" dirty="0">
                <a:latin typeface="Calibri" panose="020F0502020204030204" pitchFamily="34" charset="0"/>
              </a:rPr>
              <a:t>ANL </a:t>
            </a:r>
            <a:r>
              <a:rPr lang="en-US" sz="1600" dirty="0">
                <a:latin typeface="Calibri" panose="020F0502020204030204" pitchFamily="34" charset="0"/>
              </a:rPr>
              <a:t>–Matt Riddle, Sarang Supekar, Nwike Iloeje</a:t>
            </a:r>
          </a:p>
          <a:p>
            <a:pPr>
              <a:spcAft>
                <a:spcPts val="1200"/>
              </a:spcAft>
            </a:pPr>
            <a:r>
              <a:rPr lang="en-US" sz="1600" b="1" dirty="0">
                <a:latin typeface="Calibri" panose="020F0502020204030204" pitchFamily="34" charset="0"/>
              </a:rPr>
              <a:t>LBNL</a:t>
            </a:r>
            <a:r>
              <a:rPr lang="en-US" sz="1600" dirty="0">
                <a:latin typeface="Calibri" panose="020F0502020204030204" pitchFamily="34" charset="0"/>
              </a:rPr>
              <a:t> – Arman Shehabi, William Morrow, Prakash Rao</a:t>
            </a:r>
          </a:p>
          <a:p>
            <a:pPr>
              <a:spcAft>
                <a:spcPts val="1200"/>
              </a:spcAft>
            </a:pPr>
            <a:r>
              <a:rPr lang="en-US" sz="1600" b="1" dirty="0">
                <a:latin typeface="Calibri" panose="020F0502020204030204" pitchFamily="34" charset="0"/>
              </a:rPr>
              <a:t>NREL</a:t>
            </a:r>
            <a:r>
              <a:rPr lang="en-US" sz="1600" dirty="0">
                <a:latin typeface="Calibri" panose="020F0502020204030204" pitchFamily="34" charset="0"/>
              </a:rPr>
              <a:t> – Alberta Carpenter, Rebecca Hanes, Samantha Reese, Scott Nicholson, James McCall, Matthew Ringer, Darlene Steward</a:t>
            </a:r>
          </a:p>
          <a:p>
            <a:pPr>
              <a:spcAft>
                <a:spcPts val="1200"/>
              </a:spcAft>
            </a:pPr>
            <a:r>
              <a:rPr lang="en-US" sz="1600" b="1" dirty="0">
                <a:latin typeface="Calibri" panose="020F0502020204030204" pitchFamily="34" charset="0"/>
              </a:rPr>
              <a:t>ORNL</a:t>
            </a:r>
            <a:r>
              <a:rPr lang="en-US" sz="1600" dirty="0">
                <a:latin typeface="Calibri" panose="020F0502020204030204" pitchFamily="34" charset="0"/>
              </a:rPr>
              <a:t> – Sujit Das, Sachin Nimbalkar</a:t>
            </a:r>
          </a:p>
          <a:p>
            <a:pPr>
              <a:spcAft>
                <a:spcPts val="1200"/>
              </a:spcAft>
            </a:pPr>
            <a:r>
              <a:rPr lang="en-US" sz="1600" b="1" dirty="0">
                <a:latin typeface="Calibri" panose="020F0502020204030204" pitchFamily="34" charset="0"/>
              </a:rPr>
              <a:t>Energetics</a:t>
            </a:r>
            <a:r>
              <a:rPr lang="en-US" sz="1600" dirty="0">
                <a:latin typeface="Calibri" panose="020F0502020204030204" pitchFamily="34" charset="0"/>
              </a:rPr>
              <a:t> – Sabine Brueske, Caroline Dollinger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Tools and Methodologies</a:t>
            </a:r>
          </a:p>
        </p:txBody>
      </p:sp>
      <p:sp>
        <p:nvSpPr>
          <p:cNvPr id="15" name="Rectangle 14"/>
          <p:cNvSpPr/>
          <p:nvPr/>
        </p:nvSpPr>
        <p:spPr>
          <a:xfrm>
            <a:off x="167861" y="2946776"/>
            <a:ext cx="2785301" cy="3170099"/>
          </a:xfrm>
          <a:prstGeom prst="rect">
            <a:avLst/>
          </a:prstGeom>
          <a:solidFill>
            <a:schemeClr val="bg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2000" b="1" dirty="0">
                <a:solidFill>
                  <a:prstClr val="black"/>
                </a:solidFill>
                <a:latin typeface="Calibri" panose="020F0502020204030204" pitchFamily="34" charset="0"/>
                <a:cs typeface="Calibri" panose="020F0502020204030204" pitchFamily="34" charset="0"/>
              </a:rPr>
              <a:t>Materials Flow through Industry (MFI) Tool: </a:t>
            </a:r>
            <a:r>
              <a:rPr lang="en-US" sz="2000" dirty="0">
                <a:solidFill>
                  <a:prstClr val="black"/>
                </a:solidFill>
                <a:latin typeface="Calibri" panose="020F0502020204030204" pitchFamily="34" charset="0"/>
                <a:cs typeface="Calibri" panose="020F0502020204030204" pitchFamily="34" charset="0"/>
              </a:rPr>
              <a:t>a tool to analytically track the energy impacts of shifts in material flows, and to quantify supply chain impacts of current and next-generation technologies.</a:t>
            </a:r>
          </a:p>
          <a:p>
            <a:pPr defTabSz="457200"/>
            <a:endParaRPr lang="en-US" sz="2000" dirty="0">
              <a:solidFill>
                <a:prstClr val="black"/>
              </a:solidFill>
              <a:latin typeface="Calibri" panose="020F0502020204030204" pitchFamily="34" charset="0"/>
              <a:cs typeface="Calibri" panose="020F0502020204030204" pitchFamily="34" charset="0"/>
            </a:endParaRPr>
          </a:p>
        </p:txBody>
      </p:sp>
      <p:sp>
        <p:nvSpPr>
          <p:cNvPr id="17" name="Rectangle 16"/>
          <p:cNvSpPr/>
          <p:nvPr/>
        </p:nvSpPr>
        <p:spPr>
          <a:xfrm>
            <a:off x="6164874" y="2946776"/>
            <a:ext cx="2785301" cy="3170099"/>
          </a:xfrm>
          <a:prstGeom prst="rect">
            <a:avLst/>
          </a:prstGeom>
          <a:solidFill>
            <a:schemeClr val="bg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2000" b="1" dirty="0">
                <a:solidFill>
                  <a:prstClr val="black"/>
                </a:solidFill>
                <a:latin typeface="Calibri" panose="020F0502020204030204" pitchFamily="34" charset="0"/>
                <a:cs typeface="Calibri" panose="020F0502020204030204" pitchFamily="34" charset="0"/>
              </a:rPr>
              <a:t>Additive Manufacturing Life Cycle Energy Tool: </a:t>
            </a:r>
            <a:r>
              <a:rPr lang="en-US" sz="2000" dirty="0">
                <a:solidFill>
                  <a:prstClr val="black"/>
                </a:solidFill>
                <a:latin typeface="Calibri" panose="020F0502020204030204" pitchFamily="34" charset="0"/>
                <a:cs typeface="Calibri" panose="020F0502020204030204" pitchFamily="34" charset="0"/>
              </a:rPr>
              <a:t>a user-friendly tool that manufacturers can use to evaluate additive vs. conventional manufacturing processes on a life cycle energy basis.</a:t>
            </a:r>
          </a:p>
          <a:p>
            <a:pPr defTabSz="457200"/>
            <a:endParaRPr lang="en-US" sz="2000" dirty="0">
              <a:solidFill>
                <a:prstClr val="black"/>
              </a:solidFill>
              <a:latin typeface="Calibri" panose="020F0502020204030204" pitchFamily="34" charset="0"/>
              <a:cs typeface="Calibri" panose="020F0502020204030204" pitchFamily="34" charset="0"/>
            </a:endParaRPr>
          </a:p>
        </p:txBody>
      </p:sp>
      <p:sp>
        <p:nvSpPr>
          <p:cNvPr id="20" name="TextBox 19"/>
          <p:cNvSpPr txBox="1"/>
          <p:nvPr/>
        </p:nvSpPr>
        <p:spPr>
          <a:xfrm>
            <a:off x="321213" y="950565"/>
            <a:ext cx="8661785" cy="646331"/>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b="1" dirty="0">
                <a:solidFill>
                  <a:schemeClr val="bg1"/>
                </a:solidFill>
                <a:latin typeface="Calibri" panose="020F0502020204030204" pitchFamily="34" charset="0"/>
                <a:cs typeface="Calibri" panose="020F0502020204030204" pitchFamily="34" charset="0"/>
              </a:rPr>
              <a:t>Examples of tools and analytical capabilities at the National Laboratories developed by the AMO Strategic Analysis Team</a:t>
            </a:r>
          </a:p>
        </p:txBody>
      </p:sp>
      <p:sp>
        <p:nvSpPr>
          <p:cNvPr id="2" name="Rectangle 1"/>
          <p:cNvSpPr/>
          <p:nvPr/>
        </p:nvSpPr>
        <p:spPr bwMode="auto">
          <a:xfrm>
            <a:off x="155649" y="2908461"/>
            <a:ext cx="2811343" cy="32247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a:ln>
                <a:noFill/>
              </a:ln>
              <a:solidFill>
                <a:schemeClr val="tx2"/>
              </a:solidFill>
              <a:effectLst/>
              <a:latin typeface="Calibri" pitchFamily="34" charset="0"/>
            </a:endParaRPr>
          </a:p>
        </p:txBody>
      </p:sp>
      <p:sp>
        <p:nvSpPr>
          <p:cNvPr id="22" name="Rectangle 21"/>
          <p:cNvSpPr/>
          <p:nvPr/>
        </p:nvSpPr>
        <p:spPr bwMode="auto">
          <a:xfrm>
            <a:off x="6171655" y="2905366"/>
            <a:ext cx="2811343" cy="32247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a:ln>
                <a:noFill/>
              </a:ln>
              <a:solidFill>
                <a:schemeClr val="tx2"/>
              </a:solidFill>
              <a:effectLst/>
              <a:latin typeface="Calibri" pitchFamily="34" charset="0"/>
            </a:endParaRPr>
          </a:p>
        </p:txBody>
      </p:sp>
      <p:sp>
        <p:nvSpPr>
          <p:cNvPr id="23" name="Rectangle 22"/>
          <p:cNvSpPr/>
          <p:nvPr/>
        </p:nvSpPr>
        <p:spPr>
          <a:xfrm>
            <a:off x="3147972" y="2949565"/>
            <a:ext cx="2794783" cy="3170099"/>
          </a:xfrm>
          <a:prstGeom prst="rect">
            <a:avLst/>
          </a:prstGeom>
          <a:solidFill>
            <a:schemeClr val="bg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2000" b="1" dirty="0" err="1">
                <a:solidFill>
                  <a:prstClr val="black"/>
                </a:solidFill>
                <a:latin typeface="Calibri" panose="020F0502020204030204" pitchFamily="34" charset="0"/>
                <a:cs typeface="Calibri" panose="020F0502020204030204" pitchFamily="34" charset="0"/>
              </a:rPr>
              <a:t>LIGHTEn</a:t>
            </a:r>
            <a:r>
              <a:rPr lang="en-US" sz="2000" b="1" dirty="0">
                <a:solidFill>
                  <a:prstClr val="black"/>
                </a:solidFill>
                <a:latin typeface="Calibri" panose="020F0502020204030204" pitchFamily="34" charset="0"/>
                <a:cs typeface="Calibri" panose="020F0502020204030204" pitchFamily="34" charset="0"/>
              </a:rPr>
              <a:t>-UP Tool: </a:t>
            </a:r>
            <a:r>
              <a:rPr lang="en-US" sz="2000" dirty="0">
                <a:solidFill>
                  <a:prstClr val="black"/>
                </a:solidFill>
                <a:latin typeface="Calibri" panose="020F0502020204030204" pitchFamily="34" charset="0"/>
                <a:cs typeface="Calibri" panose="020F0502020204030204" pitchFamily="34" charset="0"/>
              </a:rPr>
              <a:t>a scenario framework for assessing prospective net energy impacts of a technology/product, accounting for both manufacturing and end-use life cycle phases.</a:t>
            </a:r>
          </a:p>
          <a:p>
            <a:pPr defTabSz="457200"/>
            <a:endParaRPr lang="en-US" sz="2000" dirty="0">
              <a:solidFill>
                <a:prstClr val="black"/>
              </a:solidFill>
              <a:latin typeface="Calibri" panose="020F0502020204030204" pitchFamily="34" charset="0"/>
              <a:cs typeface="Calibri" panose="020F0502020204030204" pitchFamily="34" charset="0"/>
            </a:endParaRPr>
          </a:p>
          <a:p>
            <a:pPr defTabSz="457200"/>
            <a:endParaRPr lang="en-US" sz="2000" dirty="0">
              <a:solidFill>
                <a:prstClr val="black"/>
              </a:solidFill>
              <a:latin typeface="Calibri" panose="020F0502020204030204" pitchFamily="34" charset="0"/>
              <a:cs typeface="Calibri" panose="020F0502020204030204" pitchFamily="34" charset="0"/>
            </a:endParaRPr>
          </a:p>
        </p:txBody>
      </p:sp>
      <p:sp>
        <p:nvSpPr>
          <p:cNvPr id="25" name="Rectangle 24"/>
          <p:cNvSpPr/>
          <p:nvPr/>
        </p:nvSpPr>
        <p:spPr bwMode="auto">
          <a:xfrm>
            <a:off x="3186470" y="2903903"/>
            <a:ext cx="2811343" cy="32247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a:ln>
                <a:noFill/>
              </a:ln>
              <a:solidFill>
                <a:schemeClr val="tx2"/>
              </a:solidFill>
              <a:effectLst/>
              <a:latin typeface="Calibri" pitchFamily="34" charset="0"/>
            </a:endParaRP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101" y="2261935"/>
            <a:ext cx="1460202" cy="50615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a:extLst>
              <a:ext uri="{FF2B5EF4-FFF2-40B4-BE49-F238E27FC236}">
                <a16:creationId xmlns="" xmlns:a16="http://schemas.microsoft.com/office/drawing/2014/main" id="{D7106F63-B345-4232-A120-7C38C8FFDC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9671" y="2174768"/>
            <a:ext cx="731384" cy="685317"/>
          </a:xfrm>
          <a:prstGeom prst="rect">
            <a:avLst/>
          </a:prstGeom>
        </p:spPr>
      </p:pic>
      <p:pic>
        <p:nvPicPr>
          <p:cNvPr id="18" name="Picture 4" descr="Image result for ornl">
            <a:extLst>
              <a:ext uri="{FF2B5EF4-FFF2-40B4-BE49-F238E27FC236}">
                <a16:creationId xmlns="" xmlns:a16="http://schemas.microsoft.com/office/drawing/2014/main" id="{59A1261D-5919-4FD1-B95E-9648AD71822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45337" y="2177283"/>
            <a:ext cx="1424373" cy="6800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838BAF2-4AAE-4B0A-AD23-93B34C7048DF}"/>
              </a:ext>
            </a:extLst>
          </p:cNvPr>
          <p:cNvSpPr txBox="1"/>
          <p:nvPr/>
        </p:nvSpPr>
        <p:spPr>
          <a:xfrm>
            <a:off x="6171655" y="6171552"/>
            <a:ext cx="3146187"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hlinkClick r:id="rId6"/>
              </a:rPr>
              <a:t>https://energyefficiency.ornl.gov/tools-training/</a:t>
            </a:r>
            <a:endParaRPr lang="en-US" sz="11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 xmlns:a16="http://schemas.microsoft.com/office/drawing/2014/main" id="{62D32E6F-A456-4C6F-B037-332F76CE1786}"/>
              </a:ext>
            </a:extLst>
          </p:cNvPr>
          <p:cNvSpPr txBox="1"/>
          <p:nvPr/>
        </p:nvSpPr>
        <p:spPr>
          <a:xfrm>
            <a:off x="3186470" y="6212962"/>
            <a:ext cx="3146187"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hlinkClick r:id="rId7"/>
              </a:rPr>
              <a:t>https://energyanalysis.lbl.gov/tools</a:t>
            </a:r>
            <a:endParaRPr lang="en-US" sz="11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 xmlns:a16="http://schemas.microsoft.com/office/drawing/2014/main" id="{D8C63D8D-972E-4676-894E-3C3A8D19BE6C}"/>
              </a:ext>
            </a:extLst>
          </p:cNvPr>
          <p:cNvSpPr txBox="1"/>
          <p:nvPr/>
        </p:nvSpPr>
        <p:spPr>
          <a:xfrm>
            <a:off x="40283" y="6212962"/>
            <a:ext cx="3146187" cy="430887"/>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hlinkClick r:id="rId8"/>
              </a:rPr>
              <a:t>https://www.nrel.gov/manufacturing/mfi-modeling-tool.html</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54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Tools and Methodologies </a:t>
            </a:r>
            <a:r>
              <a:rPr lang="en-US" dirty="0">
                <a:sym typeface="Wingdings"/>
              </a:rPr>
              <a:t> MFI used for BOTTLE</a:t>
            </a:r>
            <a:endParaRPr lang="en-US" dirty="0"/>
          </a:p>
        </p:txBody>
      </p:sp>
      <p:cxnSp>
        <p:nvCxnSpPr>
          <p:cNvPr id="11" name="Straight Connector 10"/>
          <p:cNvCxnSpPr/>
          <p:nvPr/>
        </p:nvCxnSpPr>
        <p:spPr>
          <a:xfrm>
            <a:off x="126168" y="6352760"/>
            <a:ext cx="2742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67861" y="2946776"/>
            <a:ext cx="2785301" cy="2862322"/>
          </a:xfrm>
          <a:prstGeom prst="rect">
            <a:avLst/>
          </a:prstGeom>
          <a:solidFill>
            <a:schemeClr val="bg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2000" b="1" dirty="0">
                <a:solidFill>
                  <a:prstClr val="black"/>
                </a:solidFill>
                <a:latin typeface="Calibri" panose="020F0502020204030204" pitchFamily="34" charset="0"/>
                <a:cs typeface="Calibri" panose="020F0502020204030204" pitchFamily="34" charset="0"/>
              </a:rPr>
              <a:t>Materials Flow through Industry (MFI) Tool: </a:t>
            </a:r>
            <a:r>
              <a:rPr lang="en-US" sz="2000" dirty="0">
                <a:solidFill>
                  <a:prstClr val="black"/>
                </a:solidFill>
                <a:latin typeface="Calibri" panose="020F0502020204030204" pitchFamily="34" charset="0"/>
                <a:cs typeface="Calibri" panose="020F0502020204030204" pitchFamily="34" charset="0"/>
              </a:rPr>
              <a:t>a tool to analytically track the energy impacts of shifts in material flows, and to quantify supply chain impacts of current and next-generation technologies.</a:t>
            </a:r>
          </a:p>
        </p:txBody>
      </p:sp>
      <p:sp>
        <p:nvSpPr>
          <p:cNvPr id="20" name="TextBox 19"/>
          <p:cNvSpPr txBox="1"/>
          <p:nvPr/>
        </p:nvSpPr>
        <p:spPr>
          <a:xfrm>
            <a:off x="321213" y="950565"/>
            <a:ext cx="8661785" cy="646331"/>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b="1" dirty="0">
                <a:solidFill>
                  <a:schemeClr val="bg1"/>
                </a:solidFill>
                <a:latin typeface="Calibri" panose="020F0502020204030204" pitchFamily="34" charset="0"/>
                <a:cs typeface="Calibri" panose="020F0502020204030204" pitchFamily="34" charset="0"/>
              </a:rPr>
              <a:t>Example of MFI used to calculate supply chain energy demands of traditional and </a:t>
            </a:r>
            <a:r>
              <a:rPr lang="en-US" b="1">
                <a:solidFill>
                  <a:schemeClr val="bg1"/>
                </a:solidFill>
                <a:latin typeface="Calibri" panose="020F0502020204030204" pitchFamily="34" charset="0"/>
                <a:cs typeface="Calibri" panose="020F0502020204030204" pitchFamily="34" charset="0"/>
              </a:rPr>
              <a:t>new synthesis </a:t>
            </a:r>
            <a:r>
              <a:rPr lang="en-US" b="1" dirty="0">
                <a:solidFill>
                  <a:schemeClr val="bg1"/>
                </a:solidFill>
                <a:latin typeface="Calibri" panose="020F0502020204030204" pitchFamily="34" charset="0"/>
                <a:cs typeface="Calibri" panose="020F0502020204030204" pitchFamily="34" charset="0"/>
              </a:rPr>
              <a:t>routes for PET</a:t>
            </a:r>
          </a:p>
        </p:txBody>
      </p:sp>
      <p:sp>
        <p:nvSpPr>
          <p:cNvPr id="2" name="Rectangle 1"/>
          <p:cNvSpPr/>
          <p:nvPr/>
        </p:nvSpPr>
        <p:spPr bwMode="auto">
          <a:xfrm>
            <a:off x="155649" y="2908461"/>
            <a:ext cx="2811343" cy="28346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a:ln>
                <a:noFill/>
              </a:ln>
              <a:solidFill>
                <a:schemeClr val="tx2"/>
              </a:solidFill>
              <a:effectLst/>
              <a:latin typeface="Calibri" pitchFamily="34" charset="0"/>
            </a:endParaRP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101" y="2261935"/>
            <a:ext cx="1460202" cy="50615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0737" y="3096684"/>
            <a:ext cx="6005682" cy="2837519"/>
          </a:xfrm>
          <a:prstGeom prst="rect">
            <a:avLst/>
          </a:prstGeom>
        </p:spPr>
      </p:pic>
      <p:sp>
        <p:nvSpPr>
          <p:cNvPr id="9" name="TextBox 8">
            <a:extLst>
              <a:ext uri="{FF2B5EF4-FFF2-40B4-BE49-F238E27FC236}">
                <a16:creationId xmlns="" xmlns:a16="http://schemas.microsoft.com/office/drawing/2014/main" id="{7B187E64-25E0-4E12-94D6-59E15877E81C}"/>
              </a:ext>
            </a:extLst>
          </p:cNvPr>
          <p:cNvSpPr txBox="1"/>
          <p:nvPr/>
        </p:nvSpPr>
        <p:spPr>
          <a:xfrm>
            <a:off x="167861" y="5865485"/>
            <a:ext cx="3146187" cy="430887"/>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hlinkClick r:id="rId5"/>
              </a:rPr>
              <a:t>https://www.nrel.gov/manufacturing/mfi-modeling-tool.html</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653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AFCE8E-B038-4263-A06C-0247CAEE76A0}"/>
              </a:ext>
            </a:extLst>
          </p:cNvPr>
          <p:cNvPicPr>
            <a:picLocks noChangeAspect="1"/>
          </p:cNvPicPr>
          <p:nvPr/>
        </p:nvPicPr>
        <p:blipFill>
          <a:blip r:embed="rId3"/>
          <a:stretch>
            <a:fillRect/>
          </a:stretch>
        </p:blipFill>
        <p:spPr>
          <a:xfrm>
            <a:off x="1458547" y="960576"/>
            <a:ext cx="7464890" cy="5430619"/>
          </a:xfrm>
          <a:prstGeom prst="rect">
            <a:avLst/>
          </a:prstGeom>
        </p:spPr>
      </p:pic>
      <p:sp>
        <p:nvSpPr>
          <p:cNvPr id="6" name="Title 5"/>
          <p:cNvSpPr>
            <a:spLocks noGrp="1"/>
          </p:cNvSpPr>
          <p:nvPr>
            <p:ph type="title"/>
          </p:nvPr>
        </p:nvSpPr>
        <p:spPr>
          <a:xfrm>
            <a:off x="0" y="0"/>
            <a:ext cx="9085263" cy="774700"/>
          </a:xfrm>
        </p:spPr>
        <p:txBody>
          <a:bodyPr/>
          <a:lstStyle/>
          <a:p>
            <a:r>
              <a:rPr lang="en-US" dirty="0">
                <a:latin typeface="Calibri"/>
                <a:cs typeface="Calibri"/>
              </a:rPr>
              <a:t>Bandwidth Studies - Energy Savings Potential across Energy Intensive Industries </a:t>
            </a:r>
          </a:p>
        </p:txBody>
      </p:sp>
      <p:sp>
        <p:nvSpPr>
          <p:cNvPr id="4" name="Rectangle 3">
            <a:extLst>
              <a:ext uri="{FF2B5EF4-FFF2-40B4-BE49-F238E27FC236}">
                <a16:creationId xmlns="" xmlns:a16="http://schemas.microsoft.com/office/drawing/2014/main" id="{EA64DBB2-DC64-4726-82E1-45E3A978D57C}"/>
              </a:ext>
            </a:extLst>
          </p:cNvPr>
          <p:cNvSpPr/>
          <p:nvPr/>
        </p:nvSpPr>
        <p:spPr>
          <a:xfrm>
            <a:off x="94951" y="1835630"/>
            <a:ext cx="1828800" cy="378565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173038" indent="-173038" defTabSz="457200">
              <a:buFont typeface="Arial" panose="020B0604020202020204" pitchFamily="34" charset="0"/>
              <a:buChar char="•"/>
            </a:pPr>
            <a:r>
              <a:rPr lang="en-US" sz="1600" dirty="0">
                <a:solidFill>
                  <a:schemeClr val="bg1"/>
                </a:solidFill>
                <a:latin typeface="+mn-lt"/>
              </a:rPr>
              <a:t>Starting point to determine manufacturing energy intensity improvements</a:t>
            </a:r>
          </a:p>
          <a:p>
            <a:pPr marL="173038" indent="-173038" defTabSz="457200">
              <a:buFont typeface="Arial" panose="020B0604020202020204" pitchFamily="34" charset="0"/>
              <a:buChar char="•"/>
            </a:pPr>
            <a:endParaRPr lang="en-US" sz="1600" dirty="0">
              <a:solidFill>
                <a:schemeClr val="bg1"/>
              </a:solidFill>
              <a:latin typeface="+mn-lt"/>
            </a:endParaRPr>
          </a:p>
          <a:p>
            <a:pPr marL="173038" indent="-173038" defTabSz="457200">
              <a:buFont typeface="Arial" panose="020B0604020202020204" pitchFamily="34" charset="0"/>
              <a:buChar char="•"/>
            </a:pPr>
            <a:r>
              <a:rPr lang="en-US" sz="1600" dirty="0">
                <a:solidFill>
                  <a:schemeClr val="bg1"/>
                </a:solidFill>
                <a:latin typeface="+mn-lt"/>
              </a:rPr>
              <a:t>Provide basis of comparison at product or process level scaled up to the sector level for relative opportunity level comparison</a:t>
            </a:r>
          </a:p>
        </p:txBody>
      </p:sp>
      <p:sp>
        <p:nvSpPr>
          <p:cNvPr id="5" name="TextBox 4">
            <a:extLst>
              <a:ext uri="{FF2B5EF4-FFF2-40B4-BE49-F238E27FC236}">
                <a16:creationId xmlns="" xmlns:a16="http://schemas.microsoft.com/office/drawing/2014/main" id="{C9BE6E6D-8568-4943-AFD9-7F37BBA5A820}"/>
              </a:ext>
            </a:extLst>
          </p:cNvPr>
          <p:cNvSpPr txBox="1"/>
          <p:nvPr/>
        </p:nvSpPr>
        <p:spPr>
          <a:xfrm>
            <a:off x="4976812" y="2288250"/>
            <a:ext cx="3946625" cy="261610"/>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(Feedstock energy excluded)</a:t>
            </a:r>
          </a:p>
        </p:txBody>
      </p:sp>
      <p:sp>
        <p:nvSpPr>
          <p:cNvPr id="2" name="Rectangle 1">
            <a:extLst>
              <a:ext uri="{FF2B5EF4-FFF2-40B4-BE49-F238E27FC236}">
                <a16:creationId xmlns="" xmlns:a16="http://schemas.microsoft.com/office/drawing/2014/main" id="{BCDD1345-B74B-4CA9-84A6-76F60849A5EF}"/>
              </a:ext>
            </a:extLst>
          </p:cNvPr>
          <p:cNvSpPr/>
          <p:nvPr/>
        </p:nvSpPr>
        <p:spPr>
          <a:xfrm>
            <a:off x="3329607" y="6315461"/>
            <a:ext cx="6311951" cy="261610"/>
          </a:xfrm>
          <a:prstGeom prst="rect">
            <a:avLst/>
          </a:prstGeom>
        </p:spPr>
        <p:txBody>
          <a:bodyPr wrap="square">
            <a:spAutoFit/>
          </a:bodyPr>
          <a:lstStyle/>
          <a:p>
            <a:pPr lvl="0" defTabSz="457200" eaLnBrk="0" fontAlgn="base" hangingPunct="0">
              <a:spcBef>
                <a:spcPct val="30000"/>
              </a:spcBef>
              <a:spcAft>
                <a:spcPct val="0"/>
              </a:spcAft>
              <a:defRPr/>
            </a:pPr>
            <a:r>
              <a:rPr lang="en-US" sz="1100" dirty="0">
                <a:solidFill>
                  <a:srgbClr val="4C4C4C"/>
                </a:solidFill>
                <a:latin typeface="Calibri" panose="020F0502020204030204" pitchFamily="34" charset="0"/>
                <a:cs typeface="Calibri" panose="020F0502020204030204" pitchFamily="34" charset="0"/>
              </a:rPr>
              <a:t>More info can be found at : </a:t>
            </a:r>
            <a:r>
              <a:rPr lang="en-US" sz="1100" dirty="0">
                <a:solidFill>
                  <a:srgbClr val="4C4C4C"/>
                </a:solidFill>
                <a:latin typeface="Calibri" panose="020F0502020204030204" pitchFamily="34" charset="0"/>
                <a:cs typeface="Calibri" panose="020F0502020204030204" pitchFamily="34" charset="0"/>
                <a:hlinkClick r:id="rId4"/>
              </a:rPr>
              <a:t>https://www.energy.gov/eere/amo/energy-analysis-data-and-reports</a:t>
            </a:r>
            <a:r>
              <a:rPr lang="en-US" sz="1100" dirty="0">
                <a:solidFill>
                  <a:srgbClr val="4C4C4C"/>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1320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415" y="472848"/>
            <a:ext cx="8789170" cy="461665"/>
          </a:xfrm>
          <a:prstGeom prst="rect">
            <a:avLst/>
          </a:prstGeom>
        </p:spPr>
        <p:txBody>
          <a:bodyPr wrap="square" anchor="b">
            <a:spAutoFit/>
          </a:bodyPr>
          <a:lstStyle/>
          <a:p>
            <a:endParaRPr lang="en-US" sz="2400" b="1" dirty="0">
              <a:solidFill>
                <a:schemeClr val="accent4">
                  <a:lumMod val="50000"/>
                </a:schemeClr>
              </a:solidFill>
              <a:latin typeface="Calibri" panose="020F0502020204030204" pitchFamily="34" charset="0"/>
              <a:cs typeface="Arial" panose="020B0604020202020204" pitchFamily="34" charset="0"/>
            </a:endParaRPr>
          </a:p>
        </p:txBody>
      </p:sp>
      <p:sp>
        <p:nvSpPr>
          <p:cNvPr id="2" name="AutoShape 2" descr="Image result for free clipart fruit"/>
          <p:cNvSpPr>
            <a:spLocks noChangeAspect="1" noChangeArrowheads="1"/>
          </p:cNvSpPr>
          <p:nvPr/>
        </p:nvSpPr>
        <p:spPr bwMode="auto">
          <a:xfrm>
            <a:off x="-3175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7" name="TextBox 16"/>
          <p:cNvSpPr txBox="1"/>
          <p:nvPr/>
        </p:nvSpPr>
        <p:spPr>
          <a:xfrm>
            <a:off x="120650" y="5646310"/>
            <a:ext cx="8727017" cy="646331"/>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1800" b="1" dirty="0">
                <a:latin typeface="Calibri" panose="020F0502020204030204" pitchFamily="34" charset="0"/>
                <a:cs typeface="Calibri" panose="020F0502020204030204" pitchFamily="34" charset="0"/>
              </a:rPr>
              <a:t>Carbon Fiber Reinforced Polymer (CFRP) </a:t>
            </a:r>
            <a:r>
              <a:rPr lang="en-US" b="1" dirty="0">
                <a:latin typeface="Calibri" panose="020F0502020204030204" pitchFamily="34" charset="0"/>
                <a:cs typeface="Calibri" panose="020F0502020204030204" pitchFamily="34" charset="0"/>
              </a:rPr>
              <a:t>composites </a:t>
            </a:r>
            <a:r>
              <a:rPr lang="en-US" sz="1800" b="1" dirty="0">
                <a:latin typeface="Calibri" panose="020F0502020204030204" pitchFamily="34" charset="0"/>
                <a:cs typeface="Calibri" panose="020F0502020204030204" pitchFamily="34" charset="0"/>
              </a:rPr>
              <a:t>have the highest manufacturing energy intensity, and also the largest energy savings opportunity.</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2144" y="845613"/>
            <a:ext cx="7107273" cy="4384969"/>
          </a:xfrm>
          <a:prstGeom prst="rect">
            <a:avLst/>
          </a:prstGeom>
        </p:spPr>
      </p:pic>
      <p:sp>
        <p:nvSpPr>
          <p:cNvPr id="12" name="Content Placeholder 2"/>
          <p:cNvSpPr txBox="1">
            <a:spLocks/>
          </p:cNvSpPr>
          <p:nvPr/>
        </p:nvSpPr>
        <p:spPr>
          <a:xfrm>
            <a:off x="157002" y="5039885"/>
            <a:ext cx="8696645" cy="645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Calibri" panose="020F0502020204030204" pitchFamily="34" charset="0"/>
                <a:cs typeface="Calibri" panose="020F0502020204030204" pitchFamily="34" charset="0"/>
              </a:rPr>
              <a:t>High manufacturing energy use increases costs and reduces competitiveness with incumbent materials</a:t>
            </a:r>
          </a:p>
        </p:txBody>
      </p:sp>
      <p:sp>
        <p:nvSpPr>
          <p:cNvPr id="11" name="TextBox 10"/>
          <p:cNvSpPr txBox="1"/>
          <p:nvPr/>
        </p:nvSpPr>
        <p:spPr>
          <a:xfrm>
            <a:off x="4572000" y="2776488"/>
            <a:ext cx="2074863" cy="261610"/>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(Feedstock energy excluded)</a:t>
            </a:r>
          </a:p>
        </p:txBody>
      </p:sp>
      <p:sp>
        <p:nvSpPr>
          <p:cNvPr id="6" name="Title 5"/>
          <p:cNvSpPr>
            <a:spLocks noGrp="1"/>
          </p:cNvSpPr>
          <p:nvPr>
            <p:ph type="title"/>
          </p:nvPr>
        </p:nvSpPr>
        <p:spPr>
          <a:xfrm>
            <a:off x="0" y="0"/>
            <a:ext cx="9085263" cy="774700"/>
          </a:xfrm>
        </p:spPr>
        <p:txBody>
          <a:bodyPr/>
          <a:lstStyle/>
          <a:p>
            <a:r>
              <a:rPr lang="en-US" dirty="0">
                <a:latin typeface="Calibri"/>
                <a:cs typeface="Calibri"/>
              </a:rPr>
              <a:t>Bandwidth Studies -  Energy intensity across Lightweight Materials Manufacturing</a:t>
            </a:r>
          </a:p>
        </p:txBody>
      </p:sp>
      <p:sp>
        <p:nvSpPr>
          <p:cNvPr id="3" name="Rectangle 2"/>
          <p:cNvSpPr/>
          <p:nvPr/>
        </p:nvSpPr>
        <p:spPr>
          <a:xfrm>
            <a:off x="114669" y="6284085"/>
            <a:ext cx="8383287" cy="307777"/>
          </a:xfrm>
          <a:prstGeom prst="rect">
            <a:avLst/>
          </a:prstGeom>
        </p:spPr>
        <p:txBody>
          <a:bodyPr wrap="square">
            <a:spAutoFit/>
          </a:bodyPr>
          <a:lstStyle/>
          <a:p>
            <a:pPr>
              <a:spcAft>
                <a:spcPts val="1200"/>
              </a:spcAft>
            </a:pPr>
            <a:r>
              <a:rPr lang="en-US" sz="1400" dirty="0">
                <a:solidFill>
                  <a:srgbClr val="4C4C4C"/>
                </a:solidFill>
                <a:latin typeface="Calibri" panose="020F0502020204030204" pitchFamily="34" charset="0"/>
                <a:cs typeface="Calibri" panose="020F0502020204030204" pitchFamily="34" charset="0"/>
                <a:hlinkClick r:id="rId4"/>
              </a:rPr>
              <a:t>More info can be found at https://www.energy.gov/eere/amo/energy-analysis-data-and-reports</a:t>
            </a:r>
            <a:endParaRPr lang="en-US" sz="1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426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031A1B2-A206-46AD-BE1B-E3398D16D050}"/>
              </a:ext>
            </a:extLst>
          </p:cNvPr>
          <p:cNvSpPr>
            <a:spLocks noGrp="1"/>
          </p:cNvSpPr>
          <p:nvPr>
            <p:ph type="title"/>
          </p:nvPr>
        </p:nvSpPr>
        <p:spPr>
          <a:xfrm>
            <a:off x="0" y="676566"/>
            <a:ext cx="9144000" cy="812725"/>
          </a:xfrm>
        </p:spPr>
        <p:txBody>
          <a:bodyPr/>
          <a:lstStyle/>
          <a:p>
            <a:pPr lvl="0"/>
            <a:r>
              <a:rPr lang="en-US" sz="2800" dirty="0">
                <a:latin typeface="Calibri"/>
                <a:cs typeface="Calibri"/>
              </a:rPr>
              <a:t>2. Prospective Technical Studies/Analysis </a:t>
            </a:r>
            <a:br>
              <a:rPr lang="en-US" sz="2800" dirty="0">
                <a:latin typeface="Calibri"/>
                <a:cs typeface="Calibri"/>
              </a:rPr>
            </a:br>
            <a:endParaRPr lang="en-US" sz="2800" dirty="0">
              <a:latin typeface="Calibri"/>
              <a:cs typeface="Calibri"/>
            </a:endParaRPr>
          </a:p>
        </p:txBody>
      </p:sp>
      <p:graphicFrame>
        <p:nvGraphicFramePr>
          <p:cNvPr id="3" name="Content Placeholder 7">
            <a:extLst>
              <a:ext uri="{FF2B5EF4-FFF2-40B4-BE49-F238E27FC236}">
                <a16:creationId xmlns="" xmlns:a16="http://schemas.microsoft.com/office/drawing/2014/main" id="{E373A32C-8F96-40A6-88C5-EDD1C9E5AA3F}"/>
              </a:ext>
            </a:extLst>
          </p:cNvPr>
          <p:cNvGraphicFramePr>
            <a:graphicFrameLocks/>
          </p:cNvGraphicFramePr>
          <p:nvPr>
            <p:extLst>
              <p:ext uri="{D42A27DB-BD31-4B8C-83A1-F6EECF244321}">
                <p14:modId xmlns:p14="http://schemas.microsoft.com/office/powerpoint/2010/main" val="51412198"/>
              </p:ext>
            </p:extLst>
          </p:nvPr>
        </p:nvGraphicFramePr>
        <p:xfrm>
          <a:off x="154546" y="2009104"/>
          <a:ext cx="8847786" cy="3588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a:extLst>
              <a:ext uri="{FF2B5EF4-FFF2-40B4-BE49-F238E27FC236}">
                <a16:creationId xmlns="" xmlns:a16="http://schemas.microsoft.com/office/drawing/2014/main" id="{2031A1B2-A206-46AD-BE1B-E3398D16D050}"/>
              </a:ext>
            </a:extLst>
          </p:cNvPr>
          <p:cNvSpPr txBox="1">
            <a:spLocks/>
          </p:cNvSpPr>
          <p:nvPr/>
        </p:nvSpPr>
        <p:spPr bwMode="auto">
          <a:xfrm>
            <a:off x="525887" y="5597276"/>
            <a:ext cx="8141595" cy="8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lang="en-US" sz="3300" b="1" kern="1200">
                <a:solidFill>
                  <a:srgbClr val="007934"/>
                </a:solidFill>
                <a:latin typeface="Calibri" panose="020F0502020204030204" pitchFamily="34" charset="0"/>
                <a:ea typeface="Calibri" panose="020F0502020204030204" pitchFamily="34" charset="0"/>
                <a:cs typeface="Calibri" panose="020F0502020204030204" pitchFamily="34" charset="0"/>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2400" dirty="0" smtClean="0">
                <a:latin typeface="Calibri"/>
                <a:cs typeface="Calibri"/>
              </a:rPr>
              <a:t>Detailed slide decks have been posted representing the analysis efforts in each of these areas</a:t>
            </a:r>
            <a:endParaRPr lang="en-US" sz="2400" dirty="0">
              <a:latin typeface="Calibri"/>
              <a:cs typeface="Calibri"/>
            </a:endParaRPr>
          </a:p>
        </p:txBody>
      </p:sp>
    </p:spTree>
    <p:extLst>
      <p:ext uri="{BB962C8B-B14F-4D97-AF65-F5344CB8AC3E}">
        <p14:creationId xmlns:p14="http://schemas.microsoft.com/office/powerpoint/2010/main" val="112422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A8A02F-2311-4D3E-8A55-BDA673B38735}"/>
              </a:ext>
            </a:extLst>
          </p:cNvPr>
          <p:cNvSpPr>
            <a:spLocks noGrp="1"/>
          </p:cNvSpPr>
          <p:nvPr>
            <p:ph type="title"/>
          </p:nvPr>
        </p:nvSpPr>
        <p:spPr>
          <a:xfrm>
            <a:off x="360362" y="-38100"/>
            <a:ext cx="8783637" cy="812800"/>
          </a:xfrm>
        </p:spPr>
        <p:txBody>
          <a:bodyPr/>
          <a:lstStyle/>
          <a:p>
            <a:r>
              <a:rPr lang="en-US" sz="2400" dirty="0">
                <a:latin typeface="Calibri"/>
                <a:cs typeface="Calibri"/>
              </a:rPr>
              <a:t>2A. Water Use in Manufacturing/Resiliency – Technical Study/Report</a:t>
            </a:r>
          </a:p>
        </p:txBody>
      </p:sp>
      <p:graphicFrame>
        <p:nvGraphicFramePr>
          <p:cNvPr id="4" name="Diagram 3">
            <a:extLst>
              <a:ext uri="{FF2B5EF4-FFF2-40B4-BE49-F238E27FC236}">
                <a16:creationId xmlns="" xmlns:a16="http://schemas.microsoft.com/office/drawing/2014/main" id="{B3A8C8AB-477C-47F8-81F7-7F6442E734E2}"/>
              </a:ext>
            </a:extLst>
          </p:cNvPr>
          <p:cNvGraphicFramePr/>
          <p:nvPr>
            <p:extLst>
              <p:ext uri="{D42A27DB-BD31-4B8C-83A1-F6EECF244321}">
                <p14:modId xmlns:p14="http://schemas.microsoft.com/office/powerpoint/2010/main" val="4277911909"/>
              </p:ext>
            </p:extLst>
          </p:nvPr>
        </p:nvGraphicFramePr>
        <p:xfrm>
          <a:off x="360363" y="774700"/>
          <a:ext cx="8174037" cy="5433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 xmlns:a16="http://schemas.microsoft.com/office/drawing/2014/main" id="{05B6A358-A62B-4835-AF8F-875E8C72BB44}"/>
              </a:ext>
            </a:extLst>
          </p:cNvPr>
          <p:cNvSpPr txBox="1"/>
          <p:nvPr/>
        </p:nvSpPr>
        <p:spPr>
          <a:xfrm>
            <a:off x="360363" y="6208091"/>
            <a:ext cx="663329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 Expected publication end of 2020</a:t>
            </a:r>
          </a:p>
        </p:txBody>
      </p:sp>
    </p:spTree>
    <p:extLst>
      <p:ext uri="{BB962C8B-B14F-4D97-AF65-F5344CB8AC3E}">
        <p14:creationId xmlns:p14="http://schemas.microsoft.com/office/powerpoint/2010/main" val="360877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ACF703B6-ECB3-4845-9363-5910A27DF00C}"/>
              </a:ext>
            </a:extLst>
          </p:cNvPr>
          <p:cNvSpPr txBox="1">
            <a:spLocks/>
          </p:cNvSpPr>
          <p:nvPr/>
        </p:nvSpPr>
        <p:spPr bwMode="auto">
          <a:xfrm>
            <a:off x="123825" y="0"/>
            <a:ext cx="8427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0" numCol="1" anchor="b" anchorCtr="0" compatLnSpc="1">
            <a:prstTxWarp prst="textNoShape">
              <a:avLst/>
            </a:prstTxWarp>
            <a:normAutofit fontScale="97500"/>
          </a:bodyPr>
          <a:lstStyle>
            <a:lvl1pPr algn="l" rtl="0" eaLnBrk="0" fontAlgn="base" hangingPunct="0">
              <a:spcBef>
                <a:spcPct val="0"/>
              </a:spcBef>
              <a:spcAft>
                <a:spcPct val="0"/>
              </a:spcAft>
              <a:defRPr sz="4500" kern="1200" baseline="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eaLnBrk="1" hangingPunct="1">
              <a:defRPr/>
            </a:pPr>
            <a:endParaRPr lang="en-US" sz="2800" b="1" dirty="0">
              <a:solidFill>
                <a:schemeClr val="tx1"/>
              </a:solidFill>
              <a:latin typeface="Franklin Gothic Book" panose="020B0503020102020204" pitchFamily="34" charset="0"/>
            </a:endParaRPr>
          </a:p>
        </p:txBody>
      </p:sp>
      <p:sp>
        <p:nvSpPr>
          <p:cNvPr id="41" name="Shape 4">
            <a:extLst>
              <a:ext uri="{FF2B5EF4-FFF2-40B4-BE49-F238E27FC236}">
                <a16:creationId xmlns="" xmlns:a16="http://schemas.microsoft.com/office/drawing/2014/main" id="{E4F38061-BD9F-2847-A95A-8832CC53711C}"/>
              </a:ext>
            </a:extLst>
          </p:cNvPr>
          <p:cNvSpPr/>
          <p:nvPr/>
        </p:nvSpPr>
        <p:spPr>
          <a:xfrm rot="4417026">
            <a:off x="2122517" y="1314015"/>
            <a:ext cx="5050577" cy="3513703"/>
          </a:xfrm>
          <a:custGeom>
            <a:avLst/>
            <a:gdLst>
              <a:gd name="connsiteX0" fmla="*/ 0 w 6600363"/>
              <a:gd name="connsiteY0" fmla="*/ 5246750 h 5246750"/>
              <a:gd name="connsiteX1" fmla="*/ 5276870 w 6600363"/>
              <a:gd name="connsiteY1" fmla="*/ 655844 h 5246750"/>
              <a:gd name="connsiteX2" fmla="*/ 5202974 w 6600363"/>
              <a:gd name="connsiteY2" fmla="*/ 0 h 5246750"/>
              <a:gd name="connsiteX3" fmla="*/ 6600363 w 6600363"/>
              <a:gd name="connsiteY3" fmla="*/ 866396 h 5246750"/>
              <a:gd name="connsiteX4" fmla="*/ 5457330 w 6600363"/>
              <a:gd name="connsiteY4" fmla="*/ 2257467 h 5246750"/>
              <a:gd name="connsiteX5" fmla="*/ 5383434 w 6600363"/>
              <a:gd name="connsiteY5" fmla="*/ 1601623 h 5246750"/>
              <a:gd name="connsiteX6" fmla="*/ 0 w 6600363"/>
              <a:gd name="connsiteY6" fmla="*/ 5246750 h 5246750"/>
              <a:gd name="connsiteX0" fmla="*/ 0 w 6406981"/>
              <a:gd name="connsiteY0" fmla="*/ 5860798 h 5860798"/>
              <a:gd name="connsiteX1" fmla="*/ 5083488 w 6406981"/>
              <a:gd name="connsiteY1" fmla="*/ 655844 h 5860798"/>
              <a:gd name="connsiteX2" fmla="*/ 5009592 w 6406981"/>
              <a:gd name="connsiteY2" fmla="*/ 0 h 5860798"/>
              <a:gd name="connsiteX3" fmla="*/ 6406981 w 6406981"/>
              <a:gd name="connsiteY3" fmla="*/ 866396 h 5860798"/>
              <a:gd name="connsiteX4" fmla="*/ 5263948 w 6406981"/>
              <a:gd name="connsiteY4" fmla="*/ 2257467 h 5860798"/>
              <a:gd name="connsiteX5" fmla="*/ 5190052 w 6406981"/>
              <a:gd name="connsiteY5" fmla="*/ 1601623 h 5860798"/>
              <a:gd name="connsiteX6" fmla="*/ 0 w 6406981"/>
              <a:gd name="connsiteY6" fmla="*/ 5860798 h 5860798"/>
              <a:gd name="connsiteX0" fmla="*/ 0 w 6407364"/>
              <a:gd name="connsiteY0" fmla="*/ 5908527 h 5908527"/>
              <a:gd name="connsiteX1" fmla="*/ 5083871 w 6407364"/>
              <a:gd name="connsiteY1" fmla="*/ 655844 h 5908527"/>
              <a:gd name="connsiteX2" fmla="*/ 5009975 w 6407364"/>
              <a:gd name="connsiteY2" fmla="*/ 0 h 5908527"/>
              <a:gd name="connsiteX3" fmla="*/ 6407364 w 6407364"/>
              <a:gd name="connsiteY3" fmla="*/ 866396 h 5908527"/>
              <a:gd name="connsiteX4" fmla="*/ 5264331 w 6407364"/>
              <a:gd name="connsiteY4" fmla="*/ 2257467 h 5908527"/>
              <a:gd name="connsiteX5" fmla="*/ 5190435 w 6407364"/>
              <a:gd name="connsiteY5" fmla="*/ 1601623 h 5908527"/>
              <a:gd name="connsiteX6" fmla="*/ 0 w 6407364"/>
              <a:gd name="connsiteY6" fmla="*/ 5908527 h 5908527"/>
              <a:gd name="connsiteX0" fmla="*/ 0 w 6407364"/>
              <a:gd name="connsiteY0" fmla="*/ 5908527 h 5908527"/>
              <a:gd name="connsiteX1" fmla="*/ 5083871 w 6407364"/>
              <a:gd name="connsiteY1" fmla="*/ 655844 h 5908527"/>
              <a:gd name="connsiteX2" fmla="*/ 5009975 w 6407364"/>
              <a:gd name="connsiteY2" fmla="*/ 0 h 5908527"/>
              <a:gd name="connsiteX3" fmla="*/ 6407364 w 6407364"/>
              <a:gd name="connsiteY3" fmla="*/ 866396 h 5908527"/>
              <a:gd name="connsiteX4" fmla="*/ 5264331 w 6407364"/>
              <a:gd name="connsiteY4" fmla="*/ 2257467 h 5908527"/>
              <a:gd name="connsiteX5" fmla="*/ 5190435 w 6407364"/>
              <a:gd name="connsiteY5" fmla="*/ 1601623 h 5908527"/>
              <a:gd name="connsiteX6" fmla="*/ 0 w 6407364"/>
              <a:gd name="connsiteY6" fmla="*/ 5908527 h 5908527"/>
              <a:gd name="connsiteX0" fmla="*/ 0 w 6407364"/>
              <a:gd name="connsiteY0" fmla="*/ 5908527 h 5908527"/>
              <a:gd name="connsiteX1" fmla="*/ 5083871 w 6407364"/>
              <a:gd name="connsiteY1" fmla="*/ 655844 h 5908527"/>
              <a:gd name="connsiteX2" fmla="*/ 5009975 w 6407364"/>
              <a:gd name="connsiteY2" fmla="*/ 0 h 5908527"/>
              <a:gd name="connsiteX3" fmla="*/ 6407364 w 6407364"/>
              <a:gd name="connsiteY3" fmla="*/ 866396 h 5908527"/>
              <a:gd name="connsiteX4" fmla="*/ 5264331 w 6407364"/>
              <a:gd name="connsiteY4" fmla="*/ 2257467 h 5908527"/>
              <a:gd name="connsiteX5" fmla="*/ 5190435 w 6407364"/>
              <a:gd name="connsiteY5" fmla="*/ 1601623 h 5908527"/>
              <a:gd name="connsiteX6" fmla="*/ 0 w 6407364"/>
              <a:gd name="connsiteY6" fmla="*/ 5908527 h 5908527"/>
              <a:gd name="connsiteX0" fmla="*/ 0 w 6407364"/>
              <a:gd name="connsiteY0" fmla="*/ 5908527 h 5908527"/>
              <a:gd name="connsiteX1" fmla="*/ 5083871 w 6407364"/>
              <a:gd name="connsiteY1" fmla="*/ 655844 h 5908527"/>
              <a:gd name="connsiteX2" fmla="*/ 5009975 w 6407364"/>
              <a:gd name="connsiteY2" fmla="*/ 0 h 5908527"/>
              <a:gd name="connsiteX3" fmla="*/ 6407364 w 6407364"/>
              <a:gd name="connsiteY3" fmla="*/ 866396 h 5908527"/>
              <a:gd name="connsiteX4" fmla="*/ 5264331 w 6407364"/>
              <a:gd name="connsiteY4" fmla="*/ 2257467 h 5908527"/>
              <a:gd name="connsiteX5" fmla="*/ 5190435 w 6407364"/>
              <a:gd name="connsiteY5" fmla="*/ 1601623 h 5908527"/>
              <a:gd name="connsiteX6" fmla="*/ 0 w 6407364"/>
              <a:gd name="connsiteY6" fmla="*/ 5908527 h 5908527"/>
              <a:gd name="connsiteX0" fmla="*/ 0 w 6407364"/>
              <a:gd name="connsiteY0" fmla="*/ 5908527 h 5908527"/>
              <a:gd name="connsiteX1" fmla="*/ 5083871 w 6407364"/>
              <a:gd name="connsiteY1" fmla="*/ 655844 h 5908527"/>
              <a:gd name="connsiteX2" fmla="*/ 5009975 w 6407364"/>
              <a:gd name="connsiteY2" fmla="*/ 0 h 5908527"/>
              <a:gd name="connsiteX3" fmla="*/ 6407364 w 6407364"/>
              <a:gd name="connsiteY3" fmla="*/ 866396 h 5908527"/>
              <a:gd name="connsiteX4" fmla="*/ 5264331 w 6407364"/>
              <a:gd name="connsiteY4" fmla="*/ 2257467 h 5908527"/>
              <a:gd name="connsiteX5" fmla="*/ 5190435 w 6407364"/>
              <a:gd name="connsiteY5" fmla="*/ 1601623 h 5908527"/>
              <a:gd name="connsiteX6" fmla="*/ 0 w 6407364"/>
              <a:gd name="connsiteY6" fmla="*/ 5908527 h 5908527"/>
              <a:gd name="connsiteX0" fmla="*/ 0 w 6272316"/>
              <a:gd name="connsiteY0" fmla="*/ 5959941 h 5959941"/>
              <a:gd name="connsiteX1" fmla="*/ 4948823 w 6272316"/>
              <a:gd name="connsiteY1" fmla="*/ 655844 h 5959941"/>
              <a:gd name="connsiteX2" fmla="*/ 4874927 w 6272316"/>
              <a:gd name="connsiteY2" fmla="*/ 0 h 5959941"/>
              <a:gd name="connsiteX3" fmla="*/ 6272316 w 6272316"/>
              <a:gd name="connsiteY3" fmla="*/ 866396 h 5959941"/>
              <a:gd name="connsiteX4" fmla="*/ 5129283 w 6272316"/>
              <a:gd name="connsiteY4" fmla="*/ 2257467 h 5959941"/>
              <a:gd name="connsiteX5" fmla="*/ 5055387 w 6272316"/>
              <a:gd name="connsiteY5" fmla="*/ 1601623 h 5959941"/>
              <a:gd name="connsiteX6" fmla="*/ 0 w 6272316"/>
              <a:gd name="connsiteY6" fmla="*/ 5959941 h 5959941"/>
              <a:gd name="connsiteX0" fmla="*/ 0 w 6272316"/>
              <a:gd name="connsiteY0" fmla="*/ 5959941 h 5959941"/>
              <a:gd name="connsiteX1" fmla="*/ 4948823 w 6272316"/>
              <a:gd name="connsiteY1" fmla="*/ 655844 h 5959941"/>
              <a:gd name="connsiteX2" fmla="*/ 4874927 w 6272316"/>
              <a:gd name="connsiteY2" fmla="*/ 0 h 5959941"/>
              <a:gd name="connsiteX3" fmla="*/ 6272316 w 6272316"/>
              <a:gd name="connsiteY3" fmla="*/ 866396 h 5959941"/>
              <a:gd name="connsiteX4" fmla="*/ 5129283 w 6272316"/>
              <a:gd name="connsiteY4" fmla="*/ 2257467 h 5959941"/>
              <a:gd name="connsiteX5" fmla="*/ 5055387 w 6272316"/>
              <a:gd name="connsiteY5" fmla="*/ 1601623 h 5959941"/>
              <a:gd name="connsiteX6" fmla="*/ 0 w 6272316"/>
              <a:gd name="connsiteY6" fmla="*/ 5959941 h 5959941"/>
              <a:gd name="connsiteX0" fmla="*/ 0 w 6272316"/>
              <a:gd name="connsiteY0" fmla="*/ 5959941 h 5959941"/>
              <a:gd name="connsiteX1" fmla="*/ 4948823 w 6272316"/>
              <a:gd name="connsiteY1" fmla="*/ 655844 h 5959941"/>
              <a:gd name="connsiteX2" fmla="*/ 4874927 w 6272316"/>
              <a:gd name="connsiteY2" fmla="*/ 0 h 5959941"/>
              <a:gd name="connsiteX3" fmla="*/ 6272316 w 6272316"/>
              <a:gd name="connsiteY3" fmla="*/ 866396 h 5959941"/>
              <a:gd name="connsiteX4" fmla="*/ 5129283 w 6272316"/>
              <a:gd name="connsiteY4" fmla="*/ 2257467 h 5959941"/>
              <a:gd name="connsiteX5" fmla="*/ 5055387 w 6272316"/>
              <a:gd name="connsiteY5" fmla="*/ 1601623 h 5959941"/>
              <a:gd name="connsiteX6" fmla="*/ 0 w 6272316"/>
              <a:gd name="connsiteY6" fmla="*/ 5959941 h 5959941"/>
              <a:gd name="connsiteX0" fmla="*/ 0 w 6272316"/>
              <a:gd name="connsiteY0" fmla="*/ 5959941 h 5959941"/>
              <a:gd name="connsiteX1" fmla="*/ 4948823 w 6272316"/>
              <a:gd name="connsiteY1" fmla="*/ 655844 h 5959941"/>
              <a:gd name="connsiteX2" fmla="*/ 4874927 w 6272316"/>
              <a:gd name="connsiteY2" fmla="*/ 0 h 5959941"/>
              <a:gd name="connsiteX3" fmla="*/ 6272316 w 6272316"/>
              <a:gd name="connsiteY3" fmla="*/ 866396 h 5959941"/>
              <a:gd name="connsiteX4" fmla="*/ 5129283 w 6272316"/>
              <a:gd name="connsiteY4" fmla="*/ 2257467 h 5959941"/>
              <a:gd name="connsiteX5" fmla="*/ 5055387 w 6272316"/>
              <a:gd name="connsiteY5" fmla="*/ 1601623 h 5959941"/>
              <a:gd name="connsiteX6" fmla="*/ 0 w 6272316"/>
              <a:gd name="connsiteY6" fmla="*/ 5959941 h 5959941"/>
              <a:gd name="connsiteX0" fmla="*/ 0 w 6272316"/>
              <a:gd name="connsiteY0" fmla="*/ 5959941 h 5959941"/>
              <a:gd name="connsiteX1" fmla="*/ 4948823 w 6272316"/>
              <a:gd name="connsiteY1" fmla="*/ 655844 h 5959941"/>
              <a:gd name="connsiteX2" fmla="*/ 4874927 w 6272316"/>
              <a:gd name="connsiteY2" fmla="*/ 0 h 5959941"/>
              <a:gd name="connsiteX3" fmla="*/ 6272316 w 6272316"/>
              <a:gd name="connsiteY3" fmla="*/ 866396 h 5959941"/>
              <a:gd name="connsiteX4" fmla="*/ 5129283 w 6272316"/>
              <a:gd name="connsiteY4" fmla="*/ 2257467 h 5959941"/>
              <a:gd name="connsiteX5" fmla="*/ 5055387 w 6272316"/>
              <a:gd name="connsiteY5" fmla="*/ 1601623 h 5959941"/>
              <a:gd name="connsiteX6" fmla="*/ 0 w 6272316"/>
              <a:gd name="connsiteY6" fmla="*/ 5959941 h 5959941"/>
              <a:gd name="connsiteX0" fmla="*/ 0 w 6272316"/>
              <a:gd name="connsiteY0" fmla="*/ 5959941 h 5959941"/>
              <a:gd name="connsiteX1" fmla="*/ 4994369 w 6272316"/>
              <a:gd name="connsiteY1" fmla="*/ 764247 h 5959941"/>
              <a:gd name="connsiteX2" fmla="*/ 4874927 w 6272316"/>
              <a:gd name="connsiteY2" fmla="*/ 0 h 5959941"/>
              <a:gd name="connsiteX3" fmla="*/ 6272316 w 6272316"/>
              <a:gd name="connsiteY3" fmla="*/ 866396 h 5959941"/>
              <a:gd name="connsiteX4" fmla="*/ 5129283 w 6272316"/>
              <a:gd name="connsiteY4" fmla="*/ 2257467 h 5959941"/>
              <a:gd name="connsiteX5" fmla="*/ 5055387 w 6272316"/>
              <a:gd name="connsiteY5" fmla="*/ 1601623 h 5959941"/>
              <a:gd name="connsiteX6" fmla="*/ 0 w 6272316"/>
              <a:gd name="connsiteY6" fmla="*/ 5959941 h 5959941"/>
              <a:gd name="connsiteX0" fmla="*/ 0 w 6272316"/>
              <a:gd name="connsiteY0" fmla="*/ 5646934 h 5646934"/>
              <a:gd name="connsiteX1" fmla="*/ 4994369 w 6272316"/>
              <a:gd name="connsiteY1" fmla="*/ 451240 h 5646934"/>
              <a:gd name="connsiteX2" fmla="*/ 4943460 w 6272316"/>
              <a:gd name="connsiteY2" fmla="*/ 0 h 5646934"/>
              <a:gd name="connsiteX3" fmla="*/ 6272316 w 6272316"/>
              <a:gd name="connsiteY3" fmla="*/ 553389 h 5646934"/>
              <a:gd name="connsiteX4" fmla="*/ 5129283 w 6272316"/>
              <a:gd name="connsiteY4" fmla="*/ 1944460 h 5646934"/>
              <a:gd name="connsiteX5" fmla="*/ 5055387 w 6272316"/>
              <a:gd name="connsiteY5" fmla="*/ 1288616 h 5646934"/>
              <a:gd name="connsiteX6" fmla="*/ 0 w 6272316"/>
              <a:gd name="connsiteY6" fmla="*/ 5646934 h 5646934"/>
              <a:gd name="connsiteX0" fmla="*/ 0 w 6272316"/>
              <a:gd name="connsiteY0" fmla="*/ 5646934 h 5646934"/>
              <a:gd name="connsiteX1" fmla="*/ 5231386 w 6272316"/>
              <a:gd name="connsiteY1" fmla="*/ 544822 h 5646934"/>
              <a:gd name="connsiteX2" fmla="*/ 4943460 w 6272316"/>
              <a:gd name="connsiteY2" fmla="*/ 0 h 5646934"/>
              <a:gd name="connsiteX3" fmla="*/ 6272316 w 6272316"/>
              <a:gd name="connsiteY3" fmla="*/ 553389 h 5646934"/>
              <a:gd name="connsiteX4" fmla="*/ 5129283 w 6272316"/>
              <a:gd name="connsiteY4" fmla="*/ 1944460 h 5646934"/>
              <a:gd name="connsiteX5" fmla="*/ 5055387 w 6272316"/>
              <a:gd name="connsiteY5" fmla="*/ 1288616 h 5646934"/>
              <a:gd name="connsiteX6" fmla="*/ 0 w 6272316"/>
              <a:gd name="connsiteY6" fmla="*/ 5646934 h 5646934"/>
              <a:gd name="connsiteX0" fmla="*/ 0 w 6272316"/>
              <a:gd name="connsiteY0" fmla="*/ 5551503 h 5551503"/>
              <a:gd name="connsiteX1" fmla="*/ 5231386 w 6272316"/>
              <a:gd name="connsiteY1" fmla="*/ 449391 h 5551503"/>
              <a:gd name="connsiteX2" fmla="*/ 5187093 w 6272316"/>
              <a:gd name="connsiteY2" fmla="*/ 0 h 5551503"/>
              <a:gd name="connsiteX3" fmla="*/ 6272316 w 6272316"/>
              <a:gd name="connsiteY3" fmla="*/ 457958 h 5551503"/>
              <a:gd name="connsiteX4" fmla="*/ 5129283 w 6272316"/>
              <a:gd name="connsiteY4" fmla="*/ 1849029 h 5551503"/>
              <a:gd name="connsiteX5" fmla="*/ 5055387 w 6272316"/>
              <a:gd name="connsiteY5" fmla="*/ 1193185 h 5551503"/>
              <a:gd name="connsiteX6" fmla="*/ 0 w 6272316"/>
              <a:gd name="connsiteY6" fmla="*/ 5551503 h 5551503"/>
              <a:gd name="connsiteX0" fmla="*/ 0 w 6272316"/>
              <a:gd name="connsiteY0" fmla="*/ 5551503 h 5551503"/>
              <a:gd name="connsiteX1" fmla="*/ 5231386 w 6272316"/>
              <a:gd name="connsiteY1" fmla="*/ 449391 h 5551503"/>
              <a:gd name="connsiteX2" fmla="*/ 5187093 w 6272316"/>
              <a:gd name="connsiteY2" fmla="*/ 0 h 5551503"/>
              <a:gd name="connsiteX3" fmla="*/ 6272316 w 6272316"/>
              <a:gd name="connsiteY3" fmla="*/ 457958 h 5551503"/>
              <a:gd name="connsiteX4" fmla="*/ 5129283 w 6272316"/>
              <a:gd name="connsiteY4" fmla="*/ 1849029 h 5551503"/>
              <a:gd name="connsiteX5" fmla="*/ 5327019 w 6272316"/>
              <a:gd name="connsiteY5" fmla="*/ 1105097 h 5551503"/>
              <a:gd name="connsiteX6" fmla="*/ 0 w 6272316"/>
              <a:gd name="connsiteY6" fmla="*/ 5551503 h 5551503"/>
              <a:gd name="connsiteX0" fmla="*/ 0 w 6272316"/>
              <a:gd name="connsiteY0" fmla="*/ 5551503 h 5551503"/>
              <a:gd name="connsiteX1" fmla="*/ 5231386 w 6272316"/>
              <a:gd name="connsiteY1" fmla="*/ 449391 h 5551503"/>
              <a:gd name="connsiteX2" fmla="*/ 5187093 w 6272316"/>
              <a:gd name="connsiteY2" fmla="*/ 0 h 5551503"/>
              <a:gd name="connsiteX3" fmla="*/ 6272316 w 6272316"/>
              <a:gd name="connsiteY3" fmla="*/ 457958 h 5551503"/>
              <a:gd name="connsiteX4" fmla="*/ 5348356 w 6272316"/>
              <a:gd name="connsiteY4" fmla="*/ 1582241 h 5551503"/>
              <a:gd name="connsiteX5" fmla="*/ 5327019 w 6272316"/>
              <a:gd name="connsiteY5" fmla="*/ 1105097 h 5551503"/>
              <a:gd name="connsiteX6" fmla="*/ 0 w 6272316"/>
              <a:gd name="connsiteY6" fmla="*/ 5551503 h 5551503"/>
              <a:gd name="connsiteX0" fmla="*/ 0 w 6239650"/>
              <a:gd name="connsiteY0" fmla="*/ 5551503 h 5551503"/>
              <a:gd name="connsiteX1" fmla="*/ 5231386 w 6239650"/>
              <a:gd name="connsiteY1" fmla="*/ 449391 h 5551503"/>
              <a:gd name="connsiteX2" fmla="*/ 5187093 w 6239650"/>
              <a:gd name="connsiteY2" fmla="*/ 0 h 5551503"/>
              <a:gd name="connsiteX3" fmla="*/ 6239650 w 6239650"/>
              <a:gd name="connsiteY3" fmla="*/ 633338 h 5551503"/>
              <a:gd name="connsiteX4" fmla="*/ 5348356 w 6239650"/>
              <a:gd name="connsiteY4" fmla="*/ 1582241 h 5551503"/>
              <a:gd name="connsiteX5" fmla="*/ 5327019 w 6239650"/>
              <a:gd name="connsiteY5" fmla="*/ 1105097 h 5551503"/>
              <a:gd name="connsiteX6" fmla="*/ 0 w 6239650"/>
              <a:gd name="connsiteY6" fmla="*/ 5551503 h 5551503"/>
              <a:gd name="connsiteX0" fmla="*/ 0 w 6241197"/>
              <a:gd name="connsiteY0" fmla="*/ 5551503 h 5551503"/>
              <a:gd name="connsiteX1" fmla="*/ 5231386 w 6241197"/>
              <a:gd name="connsiteY1" fmla="*/ 449391 h 5551503"/>
              <a:gd name="connsiteX2" fmla="*/ 5187093 w 6241197"/>
              <a:gd name="connsiteY2" fmla="*/ 0 h 5551503"/>
              <a:gd name="connsiteX3" fmla="*/ 6241197 w 6241197"/>
              <a:gd name="connsiteY3" fmla="*/ 558600 h 5551503"/>
              <a:gd name="connsiteX4" fmla="*/ 5348356 w 6241197"/>
              <a:gd name="connsiteY4" fmla="*/ 1582241 h 5551503"/>
              <a:gd name="connsiteX5" fmla="*/ 5327019 w 6241197"/>
              <a:gd name="connsiteY5" fmla="*/ 1105097 h 5551503"/>
              <a:gd name="connsiteX6" fmla="*/ 0 w 6241197"/>
              <a:gd name="connsiteY6" fmla="*/ 5551503 h 5551503"/>
              <a:gd name="connsiteX0" fmla="*/ 0 w 6241197"/>
              <a:gd name="connsiteY0" fmla="*/ 5551503 h 5551503"/>
              <a:gd name="connsiteX1" fmla="*/ 5231386 w 6241197"/>
              <a:gd name="connsiteY1" fmla="*/ 449391 h 5551503"/>
              <a:gd name="connsiteX2" fmla="*/ 5187093 w 6241197"/>
              <a:gd name="connsiteY2" fmla="*/ 0 h 5551503"/>
              <a:gd name="connsiteX3" fmla="*/ 6241197 w 6241197"/>
              <a:gd name="connsiteY3" fmla="*/ 558600 h 5551503"/>
              <a:gd name="connsiteX4" fmla="*/ 5348356 w 6241197"/>
              <a:gd name="connsiteY4" fmla="*/ 1582241 h 5551503"/>
              <a:gd name="connsiteX5" fmla="*/ 5327019 w 6241197"/>
              <a:gd name="connsiteY5" fmla="*/ 1105097 h 5551503"/>
              <a:gd name="connsiteX6" fmla="*/ 0 w 6241197"/>
              <a:gd name="connsiteY6" fmla="*/ 5551503 h 5551503"/>
              <a:gd name="connsiteX0" fmla="*/ 0 w 6241197"/>
              <a:gd name="connsiteY0" fmla="*/ 5551503 h 5551503"/>
              <a:gd name="connsiteX1" fmla="*/ 5231386 w 6241197"/>
              <a:gd name="connsiteY1" fmla="*/ 449391 h 5551503"/>
              <a:gd name="connsiteX2" fmla="*/ 5187093 w 6241197"/>
              <a:gd name="connsiteY2" fmla="*/ 0 h 5551503"/>
              <a:gd name="connsiteX3" fmla="*/ 6241197 w 6241197"/>
              <a:gd name="connsiteY3" fmla="*/ 558600 h 5551503"/>
              <a:gd name="connsiteX4" fmla="*/ 5348356 w 6241197"/>
              <a:gd name="connsiteY4" fmla="*/ 1582241 h 5551503"/>
              <a:gd name="connsiteX5" fmla="*/ 5327019 w 6241197"/>
              <a:gd name="connsiteY5" fmla="*/ 1105097 h 5551503"/>
              <a:gd name="connsiteX6" fmla="*/ 0 w 6241197"/>
              <a:gd name="connsiteY6" fmla="*/ 5551503 h 5551503"/>
              <a:gd name="connsiteX0" fmla="*/ 0 w 6241197"/>
              <a:gd name="connsiteY0" fmla="*/ 5551503 h 5551503"/>
              <a:gd name="connsiteX1" fmla="*/ 5231386 w 6241197"/>
              <a:gd name="connsiteY1" fmla="*/ 449391 h 5551503"/>
              <a:gd name="connsiteX2" fmla="*/ 5187093 w 6241197"/>
              <a:gd name="connsiteY2" fmla="*/ 0 h 5551503"/>
              <a:gd name="connsiteX3" fmla="*/ 6241197 w 6241197"/>
              <a:gd name="connsiteY3" fmla="*/ 558600 h 5551503"/>
              <a:gd name="connsiteX4" fmla="*/ 5348356 w 6241197"/>
              <a:gd name="connsiteY4" fmla="*/ 1582241 h 5551503"/>
              <a:gd name="connsiteX5" fmla="*/ 5327019 w 6241197"/>
              <a:gd name="connsiteY5" fmla="*/ 1105097 h 5551503"/>
              <a:gd name="connsiteX6" fmla="*/ 0 w 6241197"/>
              <a:gd name="connsiteY6" fmla="*/ 5551503 h 5551503"/>
              <a:gd name="connsiteX0" fmla="*/ 0 w 6241197"/>
              <a:gd name="connsiteY0" fmla="*/ 5551503 h 5551503"/>
              <a:gd name="connsiteX1" fmla="*/ 5231386 w 6241197"/>
              <a:gd name="connsiteY1" fmla="*/ 449391 h 5551503"/>
              <a:gd name="connsiteX2" fmla="*/ 5187093 w 6241197"/>
              <a:gd name="connsiteY2" fmla="*/ 0 h 5551503"/>
              <a:gd name="connsiteX3" fmla="*/ 6241197 w 6241197"/>
              <a:gd name="connsiteY3" fmla="*/ 558600 h 5551503"/>
              <a:gd name="connsiteX4" fmla="*/ 5348356 w 6241197"/>
              <a:gd name="connsiteY4" fmla="*/ 1582241 h 5551503"/>
              <a:gd name="connsiteX5" fmla="*/ 5327019 w 6241197"/>
              <a:gd name="connsiteY5" fmla="*/ 1105097 h 5551503"/>
              <a:gd name="connsiteX6" fmla="*/ 0 w 6241197"/>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48356 w 6200506"/>
              <a:gd name="connsiteY4" fmla="*/ 1582241 h 5551503"/>
              <a:gd name="connsiteX5" fmla="*/ 5327019 w 6200506"/>
              <a:gd name="connsiteY5" fmla="*/ 1105097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37130 w 6200506"/>
              <a:gd name="connsiteY4" fmla="*/ 1776410 h 5551503"/>
              <a:gd name="connsiteX5" fmla="*/ 5327019 w 6200506"/>
              <a:gd name="connsiteY5" fmla="*/ 1105097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37130 w 6200506"/>
              <a:gd name="connsiteY4" fmla="*/ 1776410 h 5551503"/>
              <a:gd name="connsiteX5" fmla="*/ 5327019 w 6200506"/>
              <a:gd name="connsiteY5" fmla="*/ 1105097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37130 w 6200506"/>
              <a:gd name="connsiteY4" fmla="*/ 1776410 h 5551503"/>
              <a:gd name="connsiteX5" fmla="*/ 5327019 w 6200506"/>
              <a:gd name="connsiteY5" fmla="*/ 1105097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37130 w 6200506"/>
              <a:gd name="connsiteY4" fmla="*/ 1776410 h 5551503"/>
              <a:gd name="connsiteX5" fmla="*/ 5327019 w 6200506"/>
              <a:gd name="connsiteY5" fmla="*/ 1105097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37130 w 6200506"/>
              <a:gd name="connsiteY4" fmla="*/ 1776410 h 5551503"/>
              <a:gd name="connsiteX5" fmla="*/ 5327019 w 6200506"/>
              <a:gd name="connsiteY5" fmla="*/ 1105097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37130 w 6200506"/>
              <a:gd name="connsiteY4" fmla="*/ 1776410 h 5551503"/>
              <a:gd name="connsiteX5" fmla="*/ 5327019 w 6200506"/>
              <a:gd name="connsiteY5" fmla="*/ 1105097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63213 w 6200506"/>
              <a:gd name="connsiteY4" fmla="*/ 1556323 h 5551503"/>
              <a:gd name="connsiteX5" fmla="*/ 5327019 w 6200506"/>
              <a:gd name="connsiteY5" fmla="*/ 1105097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28278 w 6200506"/>
              <a:gd name="connsiteY4" fmla="*/ 1652177 h 5551503"/>
              <a:gd name="connsiteX5" fmla="*/ 5327019 w 6200506"/>
              <a:gd name="connsiteY5" fmla="*/ 1105097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28278 w 6200506"/>
              <a:gd name="connsiteY4" fmla="*/ 1652177 h 5551503"/>
              <a:gd name="connsiteX5" fmla="*/ 5284040 w 6200506"/>
              <a:gd name="connsiteY5" fmla="*/ 1099754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28278 w 6200506"/>
              <a:gd name="connsiteY4" fmla="*/ 1652177 h 5551503"/>
              <a:gd name="connsiteX5" fmla="*/ 5284040 w 6200506"/>
              <a:gd name="connsiteY5" fmla="*/ 1099754 h 5551503"/>
              <a:gd name="connsiteX6" fmla="*/ 0 w 6200506"/>
              <a:gd name="connsiteY6" fmla="*/ 5551503 h 5551503"/>
              <a:gd name="connsiteX0" fmla="*/ 0 w 6200506"/>
              <a:gd name="connsiteY0" fmla="*/ 5551503 h 5551503"/>
              <a:gd name="connsiteX1" fmla="*/ 5231386 w 6200506"/>
              <a:gd name="connsiteY1" fmla="*/ 449391 h 5551503"/>
              <a:gd name="connsiteX2" fmla="*/ 5187093 w 6200506"/>
              <a:gd name="connsiteY2" fmla="*/ 0 h 5551503"/>
              <a:gd name="connsiteX3" fmla="*/ 6200506 w 6200506"/>
              <a:gd name="connsiteY3" fmla="*/ 713799 h 5551503"/>
              <a:gd name="connsiteX4" fmla="*/ 5328278 w 6200506"/>
              <a:gd name="connsiteY4" fmla="*/ 1652177 h 5551503"/>
              <a:gd name="connsiteX5" fmla="*/ 5284040 w 6200506"/>
              <a:gd name="connsiteY5" fmla="*/ 1099754 h 5551503"/>
              <a:gd name="connsiteX6" fmla="*/ 0 w 6200506"/>
              <a:gd name="connsiteY6" fmla="*/ 5551503 h 555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0506" h="5551503">
                <a:moveTo>
                  <a:pt x="0" y="5551503"/>
                </a:moveTo>
                <a:cubicBezTo>
                  <a:pt x="1461210" y="1659406"/>
                  <a:pt x="3124517" y="646257"/>
                  <a:pt x="5231386" y="449391"/>
                </a:cubicBezTo>
                <a:lnTo>
                  <a:pt x="5187093" y="0"/>
                </a:lnTo>
                <a:lnTo>
                  <a:pt x="6200506" y="713799"/>
                </a:lnTo>
                <a:lnTo>
                  <a:pt x="5328278" y="1652177"/>
                </a:lnTo>
                <a:cubicBezTo>
                  <a:pt x="5327858" y="1469817"/>
                  <a:pt x="5284460" y="1282114"/>
                  <a:pt x="5284040" y="1099754"/>
                </a:cubicBezTo>
                <a:cubicBezTo>
                  <a:pt x="2769649" y="1417342"/>
                  <a:pt x="1423181" y="2739192"/>
                  <a:pt x="0" y="5551503"/>
                </a:cubicBezTo>
                <a:close/>
              </a:path>
            </a:pathLst>
          </a:custGeom>
          <a:solidFill>
            <a:srgbClr val="92D050"/>
          </a:solidFill>
          <a:ln w="28575">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latin typeface="Franklin Gothic Book" panose="020B0503020102020204" pitchFamily="34" charset="0"/>
            </a:endParaRPr>
          </a:p>
        </p:txBody>
      </p:sp>
      <p:pic>
        <p:nvPicPr>
          <p:cNvPr id="55" name="Picture 54">
            <a:extLst>
              <a:ext uri="{FF2B5EF4-FFF2-40B4-BE49-F238E27FC236}">
                <a16:creationId xmlns="" xmlns:a16="http://schemas.microsoft.com/office/drawing/2014/main" id="{3E5B5208-ABE1-BB45-86AA-53F727C8D6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107" y="1485900"/>
            <a:ext cx="6341252" cy="4478936"/>
          </a:xfrm>
          <a:prstGeom prst="rect">
            <a:avLst/>
          </a:prstGeom>
        </p:spPr>
      </p:pic>
      <p:grpSp>
        <p:nvGrpSpPr>
          <p:cNvPr id="60" name="Group 59">
            <a:extLst>
              <a:ext uri="{FF2B5EF4-FFF2-40B4-BE49-F238E27FC236}">
                <a16:creationId xmlns="" xmlns:a16="http://schemas.microsoft.com/office/drawing/2014/main" id="{BE6A3248-AAC1-E741-86E2-06D149189317}"/>
              </a:ext>
            </a:extLst>
          </p:cNvPr>
          <p:cNvGrpSpPr/>
          <p:nvPr/>
        </p:nvGrpSpPr>
        <p:grpSpPr>
          <a:xfrm>
            <a:off x="6087100" y="3808817"/>
            <a:ext cx="2672207" cy="633950"/>
            <a:chOff x="8629057" y="3677427"/>
            <a:chExt cx="3562943" cy="845267"/>
          </a:xfrm>
        </p:grpSpPr>
        <p:sp>
          <p:nvSpPr>
            <p:cNvPr id="57" name="Oval 56">
              <a:extLst>
                <a:ext uri="{FF2B5EF4-FFF2-40B4-BE49-F238E27FC236}">
                  <a16:creationId xmlns="" xmlns:a16="http://schemas.microsoft.com/office/drawing/2014/main" id="{6BFDE94D-5462-B744-BC77-F0CF2887CF84}"/>
                </a:ext>
              </a:extLst>
            </p:cNvPr>
            <p:cNvSpPr/>
            <p:nvPr/>
          </p:nvSpPr>
          <p:spPr>
            <a:xfrm>
              <a:off x="8629057" y="4044296"/>
              <a:ext cx="497096" cy="478398"/>
            </a:xfrm>
            <a:prstGeom prst="ellipse">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3</a:t>
              </a:r>
            </a:p>
          </p:txBody>
        </p:sp>
        <p:cxnSp>
          <p:nvCxnSpPr>
            <p:cNvPr id="58" name="Straight Connector 57">
              <a:extLst>
                <a:ext uri="{FF2B5EF4-FFF2-40B4-BE49-F238E27FC236}">
                  <a16:creationId xmlns="" xmlns:a16="http://schemas.microsoft.com/office/drawing/2014/main" id="{7C308D8A-9E4A-174E-80FB-FC7B5030A493}"/>
                </a:ext>
              </a:extLst>
            </p:cNvPr>
            <p:cNvCxnSpPr>
              <a:stCxn id="57" idx="6"/>
            </p:cNvCxnSpPr>
            <p:nvPr/>
          </p:nvCxnSpPr>
          <p:spPr>
            <a:xfrm>
              <a:off x="9126155" y="4283495"/>
              <a:ext cx="2947867"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 xmlns:a16="http://schemas.microsoft.com/office/drawing/2014/main" id="{4D843D0C-0343-9B47-815C-98D3843D75F5}"/>
                </a:ext>
              </a:extLst>
            </p:cNvPr>
            <p:cNvSpPr txBox="1"/>
            <p:nvPr/>
          </p:nvSpPr>
          <p:spPr>
            <a:xfrm>
              <a:off x="9141629" y="3677427"/>
              <a:ext cx="3050371" cy="615553"/>
            </a:xfrm>
            <a:prstGeom prst="rect">
              <a:avLst/>
            </a:prstGeom>
            <a:noFill/>
          </p:spPr>
          <p:txBody>
            <a:bodyPr wrap="square" lIns="0" bIns="0" rtlCol="0">
              <a:spAutoFit/>
            </a:bodyPr>
            <a:lstStyle/>
            <a:p>
              <a:pPr>
                <a:lnSpc>
                  <a:spcPct val="90000"/>
                </a:lnSpc>
              </a:pPr>
              <a:r>
                <a:rPr lang="en-US" sz="1500" dirty="0">
                  <a:solidFill>
                    <a:srgbClr val="1E7640"/>
                  </a:solidFill>
                  <a:latin typeface="Calibri" panose="020F0502020204030204" pitchFamily="34" charset="0"/>
                  <a:cs typeface="Calibri" panose="020F0502020204030204" pitchFamily="34" charset="0"/>
                </a:rPr>
                <a:t>Identify Water Efficiency Opportunities</a:t>
              </a:r>
            </a:p>
          </p:txBody>
        </p:sp>
      </p:grpSp>
      <p:grpSp>
        <p:nvGrpSpPr>
          <p:cNvPr id="61" name="Group 60">
            <a:extLst>
              <a:ext uri="{FF2B5EF4-FFF2-40B4-BE49-F238E27FC236}">
                <a16:creationId xmlns="" xmlns:a16="http://schemas.microsoft.com/office/drawing/2014/main" id="{D9B43C8A-A685-9344-B38B-610B8238C9AF}"/>
              </a:ext>
            </a:extLst>
          </p:cNvPr>
          <p:cNvGrpSpPr/>
          <p:nvPr/>
        </p:nvGrpSpPr>
        <p:grpSpPr>
          <a:xfrm>
            <a:off x="5112527" y="2222791"/>
            <a:ext cx="2759367" cy="633950"/>
            <a:chOff x="962719" y="1124108"/>
            <a:chExt cx="3679156" cy="845267"/>
          </a:xfrm>
        </p:grpSpPr>
        <p:grpSp>
          <p:nvGrpSpPr>
            <p:cNvPr id="62" name="Group 61">
              <a:extLst>
                <a:ext uri="{FF2B5EF4-FFF2-40B4-BE49-F238E27FC236}">
                  <a16:creationId xmlns="" xmlns:a16="http://schemas.microsoft.com/office/drawing/2014/main" id="{4CC04AA1-511A-9847-8947-ED3386171CBB}"/>
                </a:ext>
              </a:extLst>
            </p:cNvPr>
            <p:cNvGrpSpPr/>
            <p:nvPr/>
          </p:nvGrpSpPr>
          <p:grpSpPr>
            <a:xfrm>
              <a:off x="962719" y="1490977"/>
              <a:ext cx="2460274" cy="478398"/>
              <a:chOff x="9788312" y="4509981"/>
              <a:chExt cx="2460274" cy="478398"/>
            </a:xfrm>
          </p:grpSpPr>
          <p:sp>
            <p:nvSpPr>
              <p:cNvPr id="64" name="Oval 63">
                <a:extLst>
                  <a:ext uri="{FF2B5EF4-FFF2-40B4-BE49-F238E27FC236}">
                    <a16:creationId xmlns="" xmlns:a16="http://schemas.microsoft.com/office/drawing/2014/main" id="{F31C40BF-FA13-8849-9033-9EE41714B970}"/>
                  </a:ext>
                </a:extLst>
              </p:cNvPr>
              <p:cNvSpPr/>
              <p:nvPr/>
            </p:nvSpPr>
            <p:spPr>
              <a:xfrm>
                <a:off x="9788312" y="4509981"/>
                <a:ext cx="497096" cy="478398"/>
              </a:xfrm>
              <a:prstGeom prst="ellipse">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2</a:t>
                </a:r>
              </a:p>
            </p:txBody>
          </p:sp>
          <p:cxnSp>
            <p:nvCxnSpPr>
              <p:cNvPr id="65" name="Straight Connector 64">
                <a:extLst>
                  <a:ext uri="{FF2B5EF4-FFF2-40B4-BE49-F238E27FC236}">
                    <a16:creationId xmlns="" xmlns:a16="http://schemas.microsoft.com/office/drawing/2014/main" id="{33D2102E-5205-A247-804E-109642E33898}"/>
                  </a:ext>
                </a:extLst>
              </p:cNvPr>
              <p:cNvCxnSpPr>
                <a:stCxn id="64" idx="6"/>
              </p:cNvCxnSpPr>
              <p:nvPr/>
            </p:nvCxnSpPr>
            <p:spPr>
              <a:xfrm>
                <a:off x="10285408" y="4749180"/>
                <a:ext cx="1963178"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 xmlns:a16="http://schemas.microsoft.com/office/drawing/2014/main" id="{6E20EDE9-8B80-A247-A1A5-1A6332E48FD4}"/>
                </a:ext>
              </a:extLst>
            </p:cNvPr>
            <p:cNvSpPr txBox="1"/>
            <p:nvPr/>
          </p:nvSpPr>
          <p:spPr>
            <a:xfrm>
              <a:off x="1459814" y="1124108"/>
              <a:ext cx="3182061" cy="615554"/>
            </a:xfrm>
            <a:prstGeom prst="rect">
              <a:avLst/>
            </a:prstGeom>
            <a:solidFill>
              <a:srgbClr val="FFFFFF">
                <a:alpha val="60000"/>
              </a:srgbClr>
            </a:solidFill>
          </p:spPr>
          <p:txBody>
            <a:bodyPr wrap="square" lIns="0" bIns="0" rtlCol="0">
              <a:spAutoFit/>
            </a:bodyPr>
            <a:lstStyle/>
            <a:p>
              <a:pPr>
                <a:lnSpc>
                  <a:spcPct val="90000"/>
                </a:lnSpc>
              </a:pPr>
              <a:r>
                <a:rPr lang="en-US" sz="1500" dirty="0">
                  <a:solidFill>
                    <a:srgbClr val="1E7640"/>
                  </a:solidFill>
                  <a:latin typeface="Calibri" panose="020F0502020204030204" pitchFamily="34" charset="0"/>
                  <a:cs typeface="Calibri" panose="020F0502020204030204" pitchFamily="34" charset="0"/>
                </a:rPr>
                <a:t>Determine True </a:t>
              </a:r>
            </a:p>
            <a:p>
              <a:pPr>
                <a:lnSpc>
                  <a:spcPct val="90000"/>
                </a:lnSpc>
              </a:pPr>
              <a:r>
                <a:rPr lang="en-US" sz="1500" dirty="0">
                  <a:solidFill>
                    <a:srgbClr val="1E7640"/>
                  </a:solidFill>
                  <a:latin typeface="Calibri" panose="020F0502020204030204" pitchFamily="34" charset="0"/>
                  <a:cs typeface="Calibri" panose="020F0502020204030204" pitchFamily="34" charset="0"/>
                </a:rPr>
                <a:t>Cost of Water</a:t>
              </a:r>
            </a:p>
          </p:txBody>
        </p:sp>
      </p:grpSp>
      <p:grpSp>
        <p:nvGrpSpPr>
          <p:cNvPr id="66" name="Group 65">
            <a:extLst>
              <a:ext uri="{FF2B5EF4-FFF2-40B4-BE49-F238E27FC236}">
                <a16:creationId xmlns="" xmlns:a16="http://schemas.microsoft.com/office/drawing/2014/main" id="{D81ED6EE-4AE1-B94F-A446-1213B015131B}"/>
              </a:ext>
            </a:extLst>
          </p:cNvPr>
          <p:cNvGrpSpPr/>
          <p:nvPr/>
        </p:nvGrpSpPr>
        <p:grpSpPr>
          <a:xfrm>
            <a:off x="3120559" y="972166"/>
            <a:ext cx="2480402" cy="627419"/>
            <a:chOff x="962719" y="1132817"/>
            <a:chExt cx="3307202" cy="836558"/>
          </a:xfrm>
        </p:grpSpPr>
        <p:grpSp>
          <p:nvGrpSpPr>
            <p:cNvPr id="67" name="Group 66">
              <a:extLst>
                <a:ext uri="{FF2B5EF4-FFF2-40B4-BE49-F238E27FC236}">
                  <a16:creationId xmlns="" xmlns:a16="http://schemas.microsoft.com/office/drawing/2014/main" id="{F563F859-1331-E24A-8D03-B58C073F9882}"/>
                </a:ext>
              </a:extLst>
            </p:cNvPr>
            <p:cNvGrpSpPr/>
            <p:nvPr/>
          </p:nvGrpSpPr>
          <p:grpSpPr>
            <a:xfrm>
              <a:off x="962719" y="1490977"/>
              <a:ext cx="2783095" cy="478398"/>
              <a:chOff x="9788312" y="4509981"/>
              <a:chExt cx="2783095" cy="478398"/>
            </a:xfrm>
          </p:grpSpPr>
          <p:sp>
            <p:nvSpPr>
              <p:cNvPr id="69" name="Oval 68">
                <a:extLst>
                  <a:ext uri="{FF2B5EF4-FFF2-40B4-BE49-F238E27FC236}">
                    <a16:creationId xmlns="" xmlns:a16="http://schemas.microsoft.com/office/drawing/2014/main" id="{E8159E30-9353-2C4D-A4BB-1414AB547AF4}"/>
                  </a:ext>
                </a:extLst>
              </p:cNvPr>
              <p:cNvSpPr/>
              <p:nvPr/>
            </p:nvSpPr>
            <p:spPr>
              <a:xfrm>
                <a:off x="9788312" y="4509981"/>
                <a:ext cx="497096" cy="478398"/>
              </a:xfrm>
              <a:prstGeom prst="ellipse">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1</a:t>
                </a:r>
              </a:p>
            </p:txBody>
          </p:sp>
          <p:cxnSp>
            <p:nvCxnSpPr>
              <p:cNvPr id="70" name="Straight Connector 69">
                <a:extLst>
                  <a:ext uri="{FF2B5EF4-FFF2-40B4-BE49-F238E27FC236}">
                    <a16:creationId xmlns="" xmlns:a16="http://schemas.microsoft.com/office/drawing/2014/main" id="{0EDE0658-A938-9D4B-B0A7-66BC4BE1F691}"/>
                  </a:ext>
                </a:extLst>
              </p:cNvPr>
              <p:cNvCxnSpPr>
                <a:stCxn id="69" idx="6"/>
              </p:cNvCxnSpPr>
              <p:nvPr/>
            </p:nvCxnSpPr>
            <p:spPr>
              <a:xfrm>
                <a:off x="10285407" y="4749180"/>
                <a:ext cx="22860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 xmlns:a16="http://schemas.microsoft.com/office/drawing/2014/main" id="{FB06259A-418B-C145-BAF9-056375804764}"/>
                </a:ext>
              </a:extLst>
            </p:cNvPr>
            <p:cNvSpPr txBox="1"/>
            <p:nvPr/>
          </p:nvSpPr>
          <p:spPr>
            <a:xfrm>
              <a:off x="1459815" y="1132817"/>
              <a:ext cx="2810106" cy="615553"/>
            </a:xfrm>
            <a:prstGeom prst="rect">
              <a:avLst/>
            </a:prstGeom>
            <a:noFill/>
          </p:spPr>
          <p:txBody>
            <a:bodyPr wrap="square" lIns="0" bIns="0" rtlCol="0">
              <a:spAutoFit/>
            </a:bodyPr>
            <a:lstStyle/>
            <a:p>
              <a:pPr>
                <a:lnSpc>
                  <a:spcPct val="90000"/>
                </a:lnSpc>
              </a:pPr>
              <a:r>
                <a:rPr lang="en-US" sz="1500" dirty="0">
                  <a:solidFill>
                    <a:srgbClr val="1E7640"/>
                  </a:solidFill>
                  <a:latin typeface="Calibri" panose="020F0502020204030204" pitchFamily="34" charset="0"/>
                  <a:cs typeface="Calibri" panose="020F0502020204030204" pitchFamily="34" charset="0"/>
                </a:rPr>
                <a:t>Baseline Water Use </a:t>
              </a:r>
            </a:p>
            <a:p>
              <a:pPr>
                <a:lnSpc>
                  <a:spcPct val="90000"/>
                </a:lnSpc>
              </a:pPr>
              <a:r>
                <a:rPr lang="en-US" sz="1500" dirty="0">
                  <a:solidFill>
                    <a:srgbClr val="1E7640"/>
                  </a:solidFill>
                  <a:latin typeface="Calibri" panose="020F0502020204030204" pitchFamily="34" charset="0"/>
                  <a:cs typeface="Calibri" panose="020F0502020204030204" pitchFamily="34" charset="0"/>
                </a:rPr>
                <a:t>and Water Balance</a:t>
              </a:r>
            </a:p>
          </p:txBody>
        </p:sp>
      </p:grpSp>
      <p:sp>
        <p:nvSpPr>
          <p:cNvPr id="71" name="Rectangle 70">
            <a:extLst>
              <a:ext uri="{FF2B5EF4-FFF2-40B4-BE49-F238E27FC236}">
                <a16:creationId xmlns="" xmlns:a16="http://schemas.microsoft.com/office/drawing/2014/main" id="{B4EED74A-7376-8D4A-88B5-05E10B4FFA05}"/>
              </a:ext>
            </a:extLst>
          </p:cNvPr>
          <p:cNvSpPr/>
          <p:nvPr/>
        </p:nvSpPr>
        <p:spPr>
          <a:xfrm>
            <a:off x="5334001" y="956889"/>
            <a:ext cx="3618710" cy="1200329"/>
          </a:xfrm>
          <a:prstGeom prst="rect">
            <a:avLst/>
          </a:prstGeom>
          <a:solidFill>
            <a:schemeClr val="accent2">
              <a:lumMod val="20000"/>
              <a:lumOff val="80000"/>
            </a:schemeClr>
          </a:solidFill>
        </p:spPr>
        <p:txBody>
          <a:bodyPr wrap="square">
            <a:spAutoFit/>
          </a:bodyPr>
          <a:lstStyle/>
          <a:p>
            <a:r>
              <a:rPr lang="en-US" sz="1200" dirty="0">
                <a:latin typeface="Calibri" panose="020F0502020204030204" pitchFamily="34" charset="0"/>
                <a:cs typeface="Calibri" panose="020F0502020204030204" pitchFamily="34" charset="0"/>
              </a:rPr>
              <a:t>Water Balance:</a:t>
            </a:r>
          </a:p>
          <a:p>
            <a:r>
              <a:rPr lang="en-US" sz="1200" dirty="0">
                <a:latin typeface="Calibri" panose="020F0502020204030204" pitchFamily="34" charset="0"/>
                <a:cs typeface="Calibri" panose="020F0502020204030204" pitchFamily="34" charset="0"/>
              </a:rPr>
              <a:t>Identifying unaccounted water flows and unknown water losses by</a:t>
            </a:r>
          </a:p>
          <a:p>
            <a:pPr marL="129779" indent="-129779">
              <a:buFont typeface="Arial" panose="020B0604020202020204" pitchFamily="34" charset="0"/>
              <a:buChar char="•"/>
            </a:pPr>
            <a:r>
              <a:rPr lang="en-US" sz="1200" dirty="0">
                <a:latin typeface="Calibri" panose="020F0502020204030204" pitchFamily="34" charset="0"/>
                <a:cs typeface="Calibri" panose="020F0502020204030204" pitchFamily="34" charset="0"/>
              </a:rPr>
              <a:t>Comparing system water intake with outflow </a:t>
            </a:r>
          </a:p>
          <a:p>
            <a:pPr marL="129779" indent="-129779">
              <a:buFont typeface="Arial" panose="020B0604020202020204" pitchFamily="34" charset="0"/>
              <a:buChar char="•"/>
            </a:pPr>
            <a:r>
              <a:rPr lang="en-US" sz="1200" dirty="0">
                <a:latin typeface="Calibri" panose="020F0502020204030204" pitchFamily="34" charset="0"/>
                <a:cs typeface="Calibri" panose="020F0502020204030204" pitchFamily="34" charset="0"/>
              </a:rPr>
              <a:t>Comparing facility water use and discharge with aggregated system-level flows</a:t>
            </a:r>
          </a:p>
        </p:txBody>
      </p:sp>
      <p:sp>
        <p:nvSpPr>
          <p:cNvPr id="72" name="Rectangle 71">
            <a:extLst>
              <a:ext uri="{FF2B5EF4-FFF2-40B4-BE49-F238E27FC236}">
                <a16:creationId xmlns="" xmlns:a16="http://schemas.microsoft.com/office/drawing/2014/main" id="{F7295E31-8ED9-7E4F-9FBB-0658A7BA5B5A}"/>
              </a:ext>
            </a:extLst>
          </p:cNvPr>
          <p:cNvSpPr/>
          <p:nvPr/>
        </p:nvSpPr>
        <p:spPr>
          <a:xfrm>
            <a:off x="6990687" y="2729117"/>
            <a:ext cx="1823530" cy="1015663"/>
          </a:xfrm>
          <a:prstGeom prst="rect">
            <a:avLst/>
          </a:prstGeom>
          <a:solidFill>
            <a:schemeClr val="accent2">
              <a:lumMod val="20000"/>
              <a:lumOff val="80000"/>
            </a:schemeClr>
          </a:solidFill>
        </p:spPr>
        <p:txBody>
          <a:bodyPr wrap="square">
            <a:spAutoFit/>
          </a:bodyPr>
          <a:lstStyle/>
          <a:p>
            <a:r>
              <a:rPr lang="en-US" altLang="en-US" sz="1200" dirty="0">
                <a:latin typeface="Calibri" panose="020F0502020204030204" pitchFamily="34" charset="0"/>
                <a:cs typeface="Calibri" panose="020F0502020204030204" pitchFamily="34" charset="0"/>
              </a:rPr>
              <a:t>True Cost of Water:</a:t>
            </a:r>
          </a:p>
          <a:p>
            <a:r>
              <a:rPr lang="en-US" altLang="en-US" sz="1200" dirty="0">
                <a:latin typeface="Calibri" panose="020F0502020204030204" pitchFamily="34" charset="0"/>
                <a:cs typeface="Calibri" panose="020F0502020204030204" pitchFamily="34" charset="0"/>
              </a:rPr>
              <a:t>Includes cost of water procurement, treatment, distribution, and wastewater disposal</a:t>
            </a:r>
            <a:endParaRPr lang="en-US" sz="1200" dirty="0">
              <a:latin typeface="Calibri" panose="020F0502020204030204" pitchFamily="34" charset="0"/>
              <a:cs typeface="Calibri" panose="020F0502020204030204" pitchFamily="34" charset="0"/>
            </a:endParaRPr>
          </a:p>
        </p:txBody>
      </p:sp>
      <p:sp>
        <p:nvSpPr>
          <p:cNvPr id="73" name="Rectangle 72">
            <a:extLst>
              <a:ext uri="{FF2B5EF4-FFF2-40B4-BE49-F238E27FC236}">
                <a16:creationId xmlns="" xmlns:a16="http://schemas.microsoft.com/office/drawing/2014/main" id="{74F56B42-B64A-464F-9539-0A95D041EE6B}"/>
              </a:ext>
            </a:extLst>
          </p:cNvPr>
          <p:cNvSpPr/>
          <p:nvPr/>
        </p:nvSpPr>
        <p:spPr>
          <a:xfrm>
            <a:off x="6774297" y="4668983"/>
            <a:ext cx="2149037" cy="1384995"/>
          </a:xfrm>
          <a:prstGeom prst="rect">
            <a:avLst/>
          </a:prstGeom>
          <a:solidFill>
            <a:schemeClr val="accent2">
              <a:lumMod val="20000"/>
              <a:lumOff val="80000"/>
            </a:schemeClr>
          </a:solidFill>
        </p:spPr>
        <p:txBody>
          <a:bodyPr wrap="square">
            <a:spAutoFit/>
          </a:bodyPr>
          <a:lstStyle/>
          <a:p>
            <a:r>
              <a:rPr lang="en-US" altLang="en-US" sz="1200" dirty="0">
                <a:latin typeface="Calibri" panose="020F0502020204030204" pitchFamily="34" charset="0"/>
                <a:cs typeface="Calibri" panose="020F0502020204030204" pitchFamily="34" charset="0"/>
              </a:rPr>
              <a:t>Evaluate Water Efficiency Status through plant and system-specific checklists </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Help Prioritize Measures by identifying water use versus true cost intensive systems</a:t>
            </a:r>
          </a:p>
        </p:txBody>
      </p:sp>
      <p:sp>
        <p:nvSpPr>
          <p:cNvPr id="22" name="TextBox 21">
            <a:extLst>
              <a:ext uri="{FF2B5EF4-FFF2-40B4-BE49-F238E27FC236}">
                <a16:creationId xmlns="" xmlns:a16="http://schemas.microsoft.com/office/drawing/2014/main" id="{69E21F8A-3DBB-304D-B737-A25CBFE925D9}"/>
              </a:ext>
            </a:extLst>
          </p:cNvPr>
          <p:cNvSpPr txBox="1"/>
          <p:nvPr/>
        </p:nvSpPr>
        <p:spPr>
          <a:xfrm>
            <a:off x="65198" y="6124515"/>
            <a:ext cx="3609975" cy="400110"/>
          </a:xfrm>
          <a:prstGeom prst="rect">
            <a:avLst/>
          </a:prstGeom>
          <a:noFill/>
        </p:spPr>
        <p:txBody>
          <a:bodyPr wrap="square" rtlCol="0">
            <a:spAutoFit/>
          </a:bodyPr>
          <a:lstStyle/>
          <a:p>
            <a:r>
              <a:rPr lang="en-US" sz="2000" b="1" dirty="0">
                <a:latin typeface="Calibri" panose="020F0502020204030204" pitchFamily="34" charset="0"/>
              </a:rPr>
              <a:t>Resilience strategies: PWP tool</a:t>
            </a:r>
          </a:p>
        </p:txBody>
      </p:sp>
      <p:sp>
        <p:nvSpPr>
          <p:cNvPr id="2" name="Title 1">
            <a:extLst>
              <a:ext uri="{FF2B5EF4-FFF2-40B4-BE49-F238E27FC236}">
                <a16:creationId xmlns="" xmlns:a16="http://schemas.microsoft.com/office/drawing/2014/main" id="{4C551BE7-AC35-4B99-9A27-3A2FA8EE5E35}"/>
              </a:ext>
            </a:extLst>
          </p:cNvPr>
          <p:cNvSpPr>
            <a:spLocks noGrp="1"/>
          </p:cNvSpPr>
          <p:nvPr>
            <p:ph type="title"/>
          </p:nvPr>
        </p:nvSpPr>
        <p:spPr/>
        <p:txBody>
          <a:bodyPr/>
          <a:lstStyle/>
          <a:p>
            <a:r>
              <a:rPr lang="en-US" sz="2800" dirty="0"/>
              <a:t>Resilience Strategies: Plant Water Profiler (PWP) concept</a:t>
            </a:r>
          </a:p>
        </p:txBody>
      </p:sp>
    </p:spTree>
    <p:extLst>
      <p:ext uri="{BB962C8B-B14F-4D97-AF65-F5344CB8AC3E}">
        <p14:creationId xmlns:p14="http://schemas.microsoft.com/office/powerpoint/2010/main" val="294338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A8A02F-2311-4D3E-8A55-BDA673B38735}"/>
              </a:ext>
            </a:extLst>
          </p:cNvPr>
          <p:cNvSpPr>
            <a:spLocks noGrp="1"/>
          </p:cNvSpPr>
          <p:nvPr>
            <p:ph type="title"/>
          </p:nvPr>
        </p:nvSpPr>
        <p:spPr/>
        <p:txBody>
          <a:bodyPr/>
          <a:lstStyle/>
          <a:p>
            <a:r>
              <a:rPr lang="en-US" sz="2000" dirty="0">
                <a:latin typeface="Calibri"/>
                <a:cs typeface="Calibri"/>
              </a:rPr>
              <a:t>2B. </a:t>
            </a:r>
            <a:r>
              <a:rPr lang="en-US" sz="2000" dirty="0"/>
              <a:t>Implications of Advanced Manufacturing in a Connected Economy for a Smart, Sustainable, and Productive Economy </a:t>
            </a:r>
            <a:r>
              <a:rPr lang="en-US" sz="2000" dirty="0">
                <a:latin typeface="Calibri"/>
                <a:cs typeface="Calibri"/>
              </a:rPr>
              <a:t>– Technical Study/Report</a:t>
            </a:r>
          </a:p>
        </p:txBody>
      </p:sp>
      <p:graphicFrame>
        <p:nvGraphicFramePr>
          <p:cNvPr id="4" name="Diagram 3">
            <a:extLst>
              <a:ext uri="{FF2B5EF4-FFF2-40B4-BE49-F238E27FC236}">
                <a16:creationId xmlns="" xmlns:a16="http://schemas.microsoft.com/office/drawing/2014/main" id="{B3A8C8AB-477C-47F8-81F7-7F6442E734E2}"/>
              </a:ext>
            </a:extLst>
          </p:cNvPr>
          <p:cNvGraphicFramePr/>
          <p:nvPr>
            <p:extLst>
              <p:ext uri="{D42A27DB-BD31-4B8C-83A1-F6EECF244321}">
                <p14:modId xmlns:p14="http://schemas.microsoft.com/office/powerpoint/2010/main" val="2658343625"/>
              </p:ext>
            </p:extLst>
          </p:nvPr>
        </p:nvGraphicFramePr>
        <p:xfrm>
          <a:off x="265042" y="999434"/>
          <a:ext cx="8560905" cy="522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 xmlns:a16="http://schemas.microsoft.com/office/drawing/2014/main" id="{D88B2043-B4B3-43BD-B48B-D877C4870AA9}"/>
              </a:ext>
            </a:extLst>
          </p:cNvPr>
          <p:cNvSpPr/>
          <p:nvPr/>
        </p:nvSpPr>
        <p:spPr>
          <a:xfrm>
            <a:off x="265042" y="6083923"/>
            <a:ext cx="5143139" cy="369332"/>
          </a:xfrm>
          <a:prstGeom prst="rect">
            <a:avLst/>
          </a:prstGeom>
        </p:spPr>
        <p:txBody>
          <a:bodyPr wrap="none">
            <a:spAutoFit/>
          </a:bodyPr>
          <a:lstStyle/>
          <a:p>
            <a:r>
              <a:rPr lang="en-US" dirty="0" smtClean="0">
                <a:latin typeface="Calibri" panose="020F0502020204030204" pitchFamily="34" charset="0"/>
                <a:cs typeface="Calibri" panose="020F0502020204030204" pitchFamily="34" charset="0"/>
              </a:rPr>
              <a:t>Drafts expected ready for peer review end </a:t>
            </a:r>
            <a:r>
              <a:rPr lang="en-US" dirty="0">
                <a:latin typeface="Calibri" panose="020F0502020204030204" pitchFamily="34" charset="0"/>
                <a:cs typeface="Calibri" panose="020F0502020204030204" pitchFamily="34" charset="0"/>
              </a:rPr>
              <a:t>of </a:t>
            </a:r>
            <a:r>
              <a:rPr lang="en-US" dirty="0" smtClean="0">
                <a:latin typeface="Calibri" panose="020F0502020204030204" pitchFamily="34" charset="0"/>
                <a:cs typeface="Calibri" panose="020F0502020204030204" pitchFamily="34" charset="0"/>
              </a:rPr>
              <a:t>CY2020</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3609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297520FC-0A64-48A9-8A4C-25EF38D0C0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33" r="24167"/>
          <a:stretch/>
        </p:blipFill>
        <p:spPr>
          <a:xfrm flipH="1">
            <a:off x="6562344" y="1197923"/>
            <a:ext cx="2058162" cy="2058162"/>
          </a:xfrm>
          <a:prstGeom prst="rect">
            <a:avLst/>
          </a:prstGeom>
          <a:ln w="28575">
            <a:solidFill>
              <a:schemeClr val="tx2"/>
            </a:solidFill>
          </a:ln>
        </p:spPr>
      </p:pic>
      <p:sp>
        <p:nvSpPr>
          <p:cNvPr id="3" name="Title 2">
            <a:extLst>
              <a:ext uri="{FF2B5EF4-FFF2-40B4-BE49-F238E27FC236}">
                <a16:creationId xmlns="" xmlns:a16="http://schemas.microsoft.com/office/drawing/2014/main" id="{D1B0779C-B546-4003-886F-C34B6C5FDD75}"/>
              </a:ext>
            </a:extLst>
          </p:cNvPr>
          <p:cNvSpPr>
            <a:spLocks noGrp="1"/>
          </p:cNvSpPr>
          <p:nvPr>
            <p:ph type="title"/>
          </p:nvPr>
        </p:nvSpPr>
        <p:spPr/>
        <p:txBody>
          <a:bodyPr/>
          <a:lstStyle/>
          <a:p>
            <a:r>
              <a:rPr lang="en-US" sz="2800" dirty="0"/>
              <a:t>Smart Manufacturing Deep Dive Questions</a:t>
            </a:r>
          </a:p>
        </p:txBody>
      </p:sp>
      <p:sp>
        <p:nvSpPr>
          <p:cNvPr id="9" name="Content Placeholder 8">
            <a:extLst>
              <a:ext uri="{FF2B5EF4-FFF2-40B4-BE49-F238E27FC236}">
                <a16:creationId xmlns="" xmlns:a16="http://schemas.microsoft.com/office/drawing/2014/main" id="{F52DB258-8E20-4131-B726-6882FCA85F2C}"/>
              </a:ext>
            </a:extLst>
          </p:cNvPr>
          <p:cNvSpPr>
            <a:spLocks noGrp="1"/>
          </p:cNvSpPr>
          <p:nvPr>
            <p:ph sz="quarter" idx="10"/>
          </p:nvPr>
        </p:nvSpPr>
        <p:spPr>
          <a:xfrm>
            <a:off x="358211" y="1046531"/>
            <a:ext cx="5953137" cy="5370703"/>
          </a:xfrm>
        </p:spPr>
        <p:txBody>
          <a:bodyPr/>
          <a:lstStyle/>
          <a:p>
            <a:r>
              <a:rPr lang="en-US" sz="2200" dirty="0">
                <a:latin typeface="Calibri" panose="020F0502020204030204" pitchFamily="34" charset="0"/>
                <a:cs typeface="Calibri" panose="020F0502020204030204" pitchFamily="34" charset="0"/>
              </a:rPr>
              <a:t>What does SM specifically mean for the Iron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&amp; Steel and Automotive industries?</a:t>
            </a:r>
          </a:p>
          <a:p>
            <a:r>
              <a:rPr lang="en-US" sz="2200" dirty="0">
                <a:latin typeface="Calibri" panose="020F0502020204030204" pitchFamily="34" charset="0"/>
                <a:cs typeface="Calibri" panose="020F0502020204030204" pitchFamily="34" charset="0"/>
              </a:rPr>
              <a:t>What does a smart facility look like for these industries?</a:t>
            </a:r>
          </a:p>
          <a:p>
            <a:r>
              <a:rPr lang="en-US" sz="2200" dirty="0">
                <a:latin typeface="Calibri" panose="020F0502020204030204" pitchFamily="34" charset="0"/>
                <a:cs typeface="Calibri" panose="020F0502020204030204" pitchFamily="34" charset="0"/>
              </a:rPr>
              <a:t>How does SM affect supply chains for these industries?</a:t>
            </a:r>
          </a:p>
          <a:p>
            <a:r>
              <a:rPr lang="en-US" sz="2200" dirty="0">
                <a:latin typeface="Calibri" panose="020F0502020204030204" pitchFamily="34" charset="0"/>
                <a:cs typeface="Calibri" panose="020F0502020204030204" pitchFamily="34" charset="0"/>
              </a:rPr>
              <a:t>What are current SM opportunities for these industries?</a:t>
            </a:r>
          </a:p>
          <a:p>
            <a:r>
              <a:rPr lang="en-US" sz="2200" dirty="0">
                <a:latin typeface="Calibri" panose="020F0502020204030204" pitchFamily="34" charset="0"/>
                <a:cs typeface="Calibri" panose="020F0502020204030204" pitchFamily="34" charset="0"/>
              </a:rPr>
              <a:t>What data is currently collected in plants and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what data would be collected in a SM plant?</a:t>
            </a:r>
          </a:p>
          <a:p>
            <a:r>
              <a:rPr lang="en-US" sz="2200" dirty="0">
                <a:latin typeface="Calibri" panose="020F0502020204030204" pitchFamily="34" charset="0"/>
                <a:cs typeface="Calibri" panose="020F0502020204030204" pitchFamily="34" charset="0"/>
              </a:rPr>
              <a:t>What challenges are there for implementing SM technology in these industries? (reliability, cost, security, workforce, etc.)</a:t>
            </a:r>
          </a:p>
          <a:p>
            <a:r>
              <a:rPr lang="en-US" sz="2200" dirty="0">
                <a:latin typeface="Calibri" panose="020F0502020204030204" pitchFamily="34" charset="0"/>
                <a:cs typeface="Calibri" panose="020F0502020204030204" pitchFamily="34" charset="0"/>
              </a:rPr>
              <a:t>What are the SM R&amp;D challenges and opportunities?</a:t>
            </a:r>
          </a:p>
        </p:txBody>
      </p:sp>
      <p:sp>
        <p:nvSpPr>
          <p:cNvPr id="2" name="Slide Number Placeholder 1">
            <a:extLst>
              <a:ext uri="{FF2B5EF4-FFF2-40B4-BE49-F238E27FC236}">
                <a16:creationId xmlns="" xmlns:a16="http://schemas.microsoft.com/office/drawing/2014/main" id="{29624A77-282F-B645-A193-474A6E38B1D9}"/>
              </a:ext>
            </a:extLst>
          </p:cNvPr>
          <p:cNvSpPr>
            <a:spLocks noGrp="1"/>
          </p:cNvSpPr>
          <p:nvPr>
            <p:ph type="sldNum" sz="quarter" idx="12"/>
          </p:nvPr>
        </p:nvSpPr>
        <p:spPr>
          <a:xfrm>
            <a:off x="8382000" y="6356350"/>
            <a:ext cx="762000" cy="365125"/>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eaLnBrk="1" fontAlgn="base" hangingPunct="1">
              <a:spcBef>
                <a:spcPct val="0"/>
              </a:spcBef>
              <a:spcAft>
                <a:spcPct val="0"/>
              </a:spcAft>
              <a:defRPr sz="1200" b="0" i="0" kern="1200">
                <a:solidFill>
                  <a:srgbClr val="045C75"/>
                </a:solidFill>
                <a:latin typeface="Franklin Gothic Book" panose="020B05030201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C57FEA2D-C45D-40F2-8496-64C3303B0E58}" type="slidenum">
              <a:rPr lang="en-US" altLang="en-US" smtClean="0"/>
              <a:pPr>
                <a:defRPr/>
              </a:pPr>
              <a:t>18</a:t>
            </a:fld>
            <a:endParaRPr lang="en-US" altLang="en-US" dirty="0"/>
          </a:p>
        </p:txBody>
      </p:sp>
      <p:pic>
        <p:nvPicPr>
          <p:cNvPr id="12" name="Picture 11">
            <a:extLst>
              <a:ext uri="{FF2B5EF4-FFF2-40B4-BE49-F238E27FC236}">
                <a16:creationId xmlns="" xmlns:a16="http://schemas.microsoft.com/office/drawing/2014/main" id="{DCFB9A9B-9383-4729-848F-865389A74A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259" r="24073"/>
          <a:stretch/>
        </p:blipFill>
        <p:spPr>
          <a:xfrm>
            <a:off x="6572250" y="3656839"/>
            <a:ext cx="2038350" cy="2038349"/>
          </a:xfrm>
          <a:prstGeom prst="rect">
            <a:avLst/>
          </a:prstGeom>
          <a:ln w="28575">
            <a:solidFill>
              <a:schemeClr val="tx2"/>
            </a:solidFill>
          </a:ln>
        </p:spPr>
      </p:pic>
    </p:spTree>
    <p:extLst>
      <p:ext uri="{BB962C8B-B14F-4D97-AF65-F5344CB8AC3E}">
        <p14:creationId xmlns:p14="http://schemas.microsoft.com/office/powerpoint/2010/main" val="3734811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A8A02F-2311-4D3E-8A55-BDA673B38735}"/>
              </a:ext>
            </a:extLst>
          </p:cNvPr>
          <p:cNvSpPr>
            <a:spLocks noGrp="1"/>
          </p:cNvSpPr>
          <p:nvPr>
            <p:ph type="title"/>
          </p:nvPr>
        </p:nvSpPr>
        <p:spPr/>
        <p:txBody>
          <a:bodyPr/>
          <a:lstStyle/>
          <a:p>
            <a:r>
              <a:rPr lang="en-US" sz="2400" dirty="0">
                <a:latin typeface="Calibri"/>
                <a:cs typeface="Calibri"/>
              </a:rPr>
              <a:t>2C. Sustainable Manufacturing – Technical Study/Report</a:t>
            </a:r>
          </a:p>
        </p:txBody>
      </p:sp>
      <p:graphicFrame>
        <p:nvGraphicFramePr>
          <p:cNvPr id="4" name="Diagram 3">
            <a:extLst>
              <a:ext uri="{FF2B5EF4-FFF2-40B4-BE49-F238E27FC236}">
                <a16:creationId xmlns="" xmlns:a16="http://schemas.microsoft.com/office/drawing/2014/main" id="{B3A8C8AB-477C-47F8-81F7-7F6442E734E2}"/>
              </a:ext>
            </a:extLst>
          </p:cNvPr>
          <p:cNvGraphicFramePr/>
          <p:nvPr>
            <p:extLst>
              <p:ext uri="{D42A27DB-BD31-4B8C-83A1-F6EECF244321}">
                <p14:modId xmlns:p14="http://schemas.microsoft.com/office/powerpoint/2010/main" val="3529129362"/>
              </p:ext>
            </p:extLst>
          </p:nvPr>
        </p:nvGraphicFramePr>
        <p:xfrm>
          <a:off x="198783" y="818321"/>
          <a:ext cx="8454887" cy="5221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 xmlns:a16="http://schemas.microsoft.com/office/drawing/2014/main" id="{79F820FF-3828-420F-9CE7-3A40B1B764B4}"/>
              </a:ext>
            </a:extLst>
          </p:cNvPr>
          <p:cNvSpPr/>
          <p:nvPr/>
        </p:nvSpPr>
        <p:spPr>
          <a:xfrm>
            <a:off x="198783" y="6168405"/>
            <a:ext cx="3491533"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 Expected publication end of 2020</a:t>
            </a:r>
          </a:p>
        </p:txBody>
      </p:sp>
    </p:spTree>
    <p:extLst>
      <p:ext uri="{BB962C8B-B14F-4D97-AF65-F5344CB8AC3E}">
        <p14:creationId xmlns:p14="http://schemas.microsoft.com/office/powerpoint/2010/main" val="242735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a:cs typeface="Calibri"/>
              </a:rPr>
              <a:t>AMO Pillars – Analysis provides data and information</a:t>
            </a:r>
            <a:endParaRPr lang="en-US" sz="2800" b="1" dirty="0">
              <a:latin typeface="Calibri"/>
              <a:cs typeface="Calibri"/>
            </a:endParaRPr>
          </a:p>
        </p:txBody>
      </p:sp>
      <p:grpSp>
        <p:nvGrpSpPr>
          <p:cNvPr id="20" name="Group 19"/>
          <p:cNvGrpSpPr/>
          <p:nvPr/>
        </p:nvGrpSpPr>
        <p:grpSpPr>
          <a:xfrm>
            <a:off x="1271157" y="4918648"/>
            <a:ext cx="6846723" cy="1554300"/>
            <a:chOff x="1651874" y="1179111"/>
            <a:chExt cx="6846723" cy="1554300"/>
          </a:xfrm>
        </p:grpSpPr>
        <p:sp>
          <p:nvSpPr>
            <p:cNvPr id="15" name="TextBox 21"/>
            <p:cNvSpPr txBox="1"/>
            <p:nvPr/>
          </p:nvSpPr>
          <p:spPr>
            <a:xfrm>
              <a:off x="1651874" y="1179111"/>
              <a:ext cx="6822984" cy="400110"/>
            </a:xfrm>
            <a:prstGeom prst="rect">
              <a:avLst/>
            </a:prstGeom>
            <a:solidFill>
              <a:srgbClr val="00793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Calibri"/>
                </a:rPr>
                <a:t>Technical Assistance: </a:t>
              </a:r>
              <a:r>
                <a:rPr kumimoji="0" lang="en-US" sz="2000" b="0" i="0" u="none" strike="noStrike" kern="1200" cap="none" spc="0" normalizeH="0" baseline="0" noProof="0" dirty="0">
                  <a:ln>
                    <a:noFill/>
                  </a:ln>
                  <a:solidFill>
                    <a:prstClr val="white"/>
                  </a:solidFill>
                  <a:effectLst/>
                  <a:uLnTx/>
                  <a:uFillTx/>
                  <a:latin typeface="Calibri"/>
                  <a:ea typeface="+mn-ea"/>
                  <a:cs typeface="Calibri"/>
                </a:rPr>
                <a:t>Direct engagement with Industry</a:t>
              </a:r>
            </a:p>
          </p:txBody>
        </p:sp>
        <p:sp>
          <p:nvSpPr>
            <p:cNvPr id="8" name="Rectangle 7"/>
            <p:cNvSpPr/>
            <p:nvPr/>
          </p:nvSpPr>
          <p:spPr>
            <a:xfrm>
              <a:off x="2097284" y="1717748"/>
              <a:ext cx="6401313" cy="1015663"/>
            </a:xfrm>
            <a:prstGeom prst="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Calibri"/>
                </a:rPr>
                <a:t>Drive a culture of continuous improvement and wide-scale adoption of proven technologies and</a:t>
              </a:r>
              <a:r>
                <a:rPr kumimoji="0" lang="en-US" sz="2000" b="0" i="0" u="none" strike="noStrike" kern="1200" cap="none" spc="0" normalizeH="0" noProof="0" dirty="0">
                  <a:ln>
                    <a:noFill/>
                  </a:ln>
                  <a:solidFill>
                    <a:srgbClr val="000000"/>
                  </a:solidFill>
                  <a:effectLst/>
                  <a:uLnTx/>
                  <a:uFillTx/>
                  <a:latin typeface="Calibri"/>
                  <a:ea typeface="+mn-ea"/>
                  <a:cs typeface="Calibri"/>
                </a:rPr>
                <a:t> practices </a:t>
              </a:r>
              <a:r>
                <a:rPr kumimoji="0" lang="en-US" sz="2000" b="0" i="0" u="none" strike="noStrike" kern="1200" cap="none" spc="0" normalizeH="0" baseline="0" noProof="0" dirty="0">
                  <a:ln>
                    <a:noFill/>
                  </a:ln>
                  <a:solidFill>
                    <a:srgbClr val="000000"/>
                  </a:solidFill>
                  <a:effectLst/>
                  <a:uLnTx/>
                  <a:uFillTx/>
                  <a:latin typeface="Calibri"/>
                  <a:ea typeface="+mn-ea"/>
                  <a:cs typeface="Calibri"/>
                </a:rPr>
                <a:t>to reduce manufacturing sector energy use</a:t>
              </a:r>
            </a:p>
          </p:txBody>
        </p:sp>
      </p:grpSp>
      <p:grpSp>
        <p:nvGrpSpPr>
          <p:cNvPr id="29" name="Group 28"/>
          <p:cNvGrpSpPr/>
          <p:nvPr/>
        </p:nvGrpSpPr>
        <p:grpSpPr>
          <a:xfrm>
            <a:off x="1171638" y="1073821"/>
            <a:ext cx="6934373" cy="1377548"/>
            <a:chOff x="1564894" y="2957384"/>
            <a:chExt cx="6934373" cy="1377548"/>
          </a:xfrm>
        </p:grpSpPr>
        <p:sp>
          <p:nvSpPr>
            <p:cNvPr id="31" name="TextBox 21"/>
            <p:cNvSpPr txBox="1"/>
            <p:nvPr/>
          </p:nvSpPr>
          <p:spPr>
            <a:xfrm>
              <a:off x="1564894" y="2957384"/>
              <a:ext cx="6934373" cy="400110"/>
            </a:xfrm>
            <a:prstGeom prst="rect">
              <a:avLst/>
            </a:prstGeom>
            <a:solidFill>
              <a:srgbClr val="00793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R&amp;D Projects: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Bridging the innovation gap</a:t>
              </a:r>
            </a:p>
          </p:txBody>
        </p:sp>
        <p:sp>
          <p:nvSpPr>
            <p:cNvPr id="32" name="Rectangle 31"/>
            <p:cNvSpPr/>
            <p:nvPr/>
          </p:nvSpPr>
          <p:spPr>
            <a:xfrm>
              <a:off x="2097283" y="3627046"/>
              <a:ext cx="6390114" cy="707886"/>
            </a:xfrm>
            <a:prstGeom prst="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000" dirty="0">
                  <a:solidFill>
                    <a:srgbClr val="000000"/>
                  </a:solidFill>
                  <a:latin typeface="Calibri" panose="020F0502020204030204"/>
                </a:rPr>
                <a:t>Innovative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manufacturing processes,</a:t>
              </a:r>
              <a:r>
                <a:rPr kumimoji="0" lang="en-US" sz="2000" b="0" i="0" u="none" strike="noStrike" kern="1200" cap="none" spc="0" normalizeH="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next-generation materials and technologies</a:t>
              </a:r>
            </a:p>
          </p:txBody>
        </p:sp>
      </p:grpSp>
      <p:grpSp>
        <p:nvGrpSpPr>
          <p:cNvPr id="33" name="Group 32"/>
          <p:cNvGrpSpPr/>
          <p:nvPr/>
        </p:nvGrpSpPr>
        <p:grpSpPr>
          <a:xfrm>
            <a:off x="1149390" y="2943405"/>
            <a:ext cx="6980359" cy="1363740"/>
            <a:chOff x="1523886" y="4881683"/>
            <a:chExt cx="6980359" cy="1363740"/>
          </a:xfrm>
        </p:grpSpPr>
        <p:sp>
          <p:nvSpPr>
            <p:cNvPr id="35" name="TextBox 21"/>
            <p:cNvSpPr txBox="1"/>
            <p:nvPr/>
          </p:nvSpPr>
          <p:spPr>
            <a:xfrm>
              <a:off x="1523886" y="4881683"/>
              <a:ext cx="6980359" cy="400110"/>
            </a:xfrm>
            <a:prstGeom prst="rect">
              <a:avLst/>
            </a:prstGeom>
            <a:solidFill>
              <a:srgbClr val="007934"/>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Calibri"/>
                </a:rPr>
                <a:t>R&amp;D Consortia: </a:t>
              </a:r>
              <a:r>
                <a:rPr kumimoji="0" lang="en-US" sz="2000" b="0" i="0" u="none" strike="noStrike" kern="1200" cap="none" spc="0" normalizeH="0" baseline="0" noProof="0" dirty="0">
                  <a:ln>
                    <a:noFill/>
                  </a:ln>
                  <a:solidFill>
                    <a:prstClr val="white"/>
                  </a:solidFill>
                  <a:effectLst/>
                  <a:uLnTx/>
                  <a:uFillTx/>
                  <a:latin typeface="Calibri"/>
                  <a:ea typeface="+mn-ea"/>
                  <a:cs typeface="Calibri"/>
                </a:rPr>
                <a:t>Public-Private consortia model</a:t>
              </a:r>
            </a:p>
          </p:txBody>
        </p:sp>
        <p:sp>
          <p:nvSpPr>
            <p:cNvPr id="36" name="Rectangle 35"/>
            <p:cNvSpPr/>
            <p:nvPr/>
          </p:nvSpPr>
          <p:spPr>
            <a:xfrm>
              <a:off x="2097283" y="5537537"/>
              <a:ext cx="6383224" cy="707886"/>
            </a:xfrm>
            <a:prstGeom prst="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Calibri"/>
                </a:rPr>
                <a:t>Access to physical and virtual tools and expertise to foster innovation and adoption of promising technologies </a:t>
              </a:r>
            </a:p>
          </p:txBody>
        </p:sp>
      </p:grpSp>
      <p:sp>
        <p:nvSpPr>
          <p:cNvPr id="4" name="TextBox 3"/>
          <p:cNvSpPr txBox="1"/>
          <p:nvPr/>
        </p:nvSpPr>
        <p:spPr>
          <a:xfrm rot="16200000">
            <a:off x="6839732" y="3287154"/>
            <a:ext cx="3667689" cy="584776"/>
          </a:xfrm>
          <a:prstGeom prst="rect">
            <a:avLst/>
          </a:prstGeom>
          <a:noFill/>
          <a:ln w="19050">
            <a:solidFill>
              <a:srgbClr val="C00000"/>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a:cs typeface="Calibri"/>
              </a:rPr>
              <a:t>Strategic Analysis</a:t>
            </a:r>
          </a:p>
        </p:txBody>
      </p:sp>
      <p:sp>
        <p:nvSpPr>
          <p:cNvPr id="5" name="Right Brace 4"/>
          <p:cNvSpPr/>
          <p:nvPr/>
        </p:nvSpPr>
        <p:spPr>
          <a:xfrm>
            <a:off x="8011054" y="914004"/>
            <a:ext cx="451043" cy="5614598"/>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 xmlns:a16="http://schemas.microsoft.com/office/drawing/2014/main" id="{1862BCB2-3B52-422E-B9EF-724B4B7106C8}"/>
              </a:ext>
            </a:extLst>
          </p:cNvPr>
          <p:cNvSpPr/>
          <p:nvPr/>
        </p:nvSpPr>
        <p:spPr>
          <a:xfrm>
            <a:off x="156789" y="2999101"/>
            <a:ext cx="1090422" cy="1152144"/>
          </a:xfrm>
          <a:prstGeom prst="ellipse">
            <a:avLst/>
          </a:prstGeom>
          <a:solidFill>
            <a:schemeClr val="lt1"/>
          </a:solidFill>
          <a:ln w="15875">
            <a:solidFill>
              <a:srgbClr val="0066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22" name="Picture 21">
            <a:extLst>
              <a:ext uri="{FF2B5EF4-FFF2-40B4-BE49-F238E27FC236}">
                <a16:creationId xmlns="" xmlns:a16="http://schemas.microsoft.com/office/drawing/2014/main" id="{DF6C3467-2BAB-47F8-8F3F-141E4C5CC82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9004" y="3328123"/>
            <a:ext cx="799408" cy="525926"/>
          </a:xfrm>
          <a:prstGeom prst="rect">
            <a:avLst/>
          </a:prstGeom>
        </p:spPr>
      </p:pic>
      <p:sp>
        <p:nvSpPr>
          <p:cNvPr id="23" name="Oval 22">
            <a:extLst>
              <a:ext uri="{FF2B5EF4-FFF2-40B4-BE49-F238E27FC236}">
                <a16:creationId xmlns="" xmlns:a16="http://schemas.microsoft.com/office/drawing/2014/main" id="{13058319-F749-4470-8A19-CA57BC8766E5}"/>
              </a:ext>
            </a:extLst>
          </p:cNvPr>
          <p:cNvSpPr/>
          <p:nvPr/>
        </p:nvSpPr>
        <p:spPr>
          <a:xfrm>
            <a:off x="119188" y="1143261"/>
            <a:ext cx="1159002" cy="1090422"/>
          </a:xfrm>
          <a:prstGeom prst="ellipse">
            <a:avLst/>
          </a:prstGeom>
          <a:solidFill>
            <a:schemeClr val="lt1"/>
          </a:solidFill>
          <a:ln w="158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4" name="Picture 23">
            <a:extLst>
              <a:ext uri="{FF2B5EF4-FFF2-40B4-BE49-F238E27FC236}">
                <a16:creationId xmlns="" xmlns:a16="http://schemas.microsoft.com/office/drawing/2014/main" id="{A315EFE1-8D9E-401A-9C20-73272AFA8B0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6703" y="1325768"/>
            <a:ext cx="737420" cy="737420"/>
          </a:xfrm>
          <a:prstGeom prst="rect">
            <a:avLst/>
          </a:prstGeom>
        </p:spPr>
      </p:pic>
      <p:sp>
        <p:nvSpPr>
          <p:cNvPr id="27" name="Oval 26">
            <a:extLst>
              <a:ext uri="{FF2B5EF4-FFF2-40B4-BE49-F238E27FC236}">
                <a16:creationId xmlns="" xmlns:a16="http://schemas.microsoft.com/office/drawing/2014/main" id="{1862BCB2-3B52-422E-B9EF-724B4B7106C8}"/>
              </a:ext>
            </a:extLst>
          </p:cNvPr>
          <p:cNvSpPr/>
          <p:nvPr/>
        </p:nvSpPr>
        <p:spPr>
          <a:xfrm>
            <a:off x="156789" y="4881213"/>
            <a:ext cx="1090422" cy="1152144"/>
          </a:xfrm>
          <a:prstGeom prst="ellipse">
            <a:avLst/>
          </a:prstGeom>
          <a:solidFill>
            <a:schemeClr val="lt1"/>
          </a:solidFill>
          <a:ln w="15875">
            <a:solidFill>
              <a:srgbClr val="0066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26" name="Picture 25" descr="A picture containing food, drawing&#10;&#10;Description automatically generated">
            <a:extLst>
              <a:ext uri="{FF2B5EF4-FFF2-40B4-BE49-F238E27FC236}">
                <a16:creationId xmlns="" xmlns:a16="http://schemas.microsoft.com/office/drawing/2014/main" id="{F4B3BA60-60AE-48F4-9AC6-650FC14BDB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144" y="5119189"/>
            <a:ext cx="652394" cy="685800"/>
          </a:xfrm>
          <a:prstGeom prst="rect">
            <a:avLst/>
          </a:prstGeom>
        </p:spPr>
      </p:pic>
    </p:spTree>
    <p:extLst>
      <p:ext uri="{BB962C8B-B14F-4D97-AF65-F5344CB8AC3E}">
        <p14:creationId xmlns:p14="http://schemas.microsoft.com/office/powerpoint/2010/main" val="1549388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 xmlns:a16="http://schemas.microsoft.com/office/drawing/2014/main" id="{D9C1BBC5-2224-A44A-A603-96BE0EF97BB8}"/>
              </a:ext>
            </a:extLst>
          </p:cNvPr>
          <p:cNvSpPr/>
          <p:nvPr/>
        </p:nvSpPr>
        <p:spPr>
          <a:xfrm>
            <a:off x="5736476" y="3668746"/>
            <a:ext cx="1048669" cy="4163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fontAlgn="base">
              <a:spcBef>
                <a:spcPct val="0"/>
              </a:spcBef>
              <a:spcAft>
                <a:spcPct val="0"/>
              </a:spcAft>
            </a:pPr>
            <a:endParaRPr lang="en-US" sz="1050">
              <a:solidFill>
                <a:prstClr val="black"/>
              </a:solidFill>
              <a:latin typeface="Franklin Gothic Book" panose="020B0503020102020204" pitchFamily="34" charset="0"/>
            </a:endParaRPr>
          </a:p>
        </p:txBody>
      </p:sp>
      <p:sp>
        <p:nvSpPr>
          <p:cNvPr id="124" name="Rectangle 123">
            <a:extLst>
              <a:ext uri="{FF2B5EF4-FFF2-40B4-BE49-F238E27FC236}">
                <a16:creationId xmlns="" xmlns:a16="http://schemas.microsoft.com/office/drawing/2014/main" id="{5E725013-285F-434A-99E9-A671D956BE22}"/>
              </a:ext>
            </a:extLst>
          </p:cNvPr>
          <p:cNvSpPr/>
          <p:nvPr/>
        </p:nvSpPr>
        <p:spPr>
          <a:xfrm>
            <a:off x="4937972" y="2833386"/>
            <a:ext cx="503286" cy="3665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fontAlgn="base">
              <a:spcBef>
                <a:spcPct val="0"/>
              </a:spcBef>
              <a:spcAft>
                <a:spcPct val="0"/>
              </a:spcAft>
            </a:pPr>
            <a:endParaRPr lang="en-US" sz="1050">
              <a:solidFill>
                <a:prstClr val="black"/>
              </a:solidFill>
              <a:latin typeface="Franklin Gothic Book" panose="020B0503020102020204" pitchFamily="34" charset="0"/>
            </a:endParaRPr>
          </a:p>
        </p:txBody>
      </p:sp>
      <p:sp>
        <p:nvSpPr>
          <p:cNvPr id="125" name="Rectangle 124">
            <a:extLst>
              <a:ext uri="{FF2B5EF4-FFF2-40B4-BE49-F238E27FC236}">
                <a16:creationId xmlns="" xmlns:a16="http://schemas.microsoft.com/office/drawing/2014/main" id="{473B7C2A-4C50-D744-B381-940D1526E49F}"/>
              </a:ext>
            </a:extLst>
          </p:cNvPr>
          <p:cNvSpPr/>
          <p:nvPr/>
        </p:nvSpPr>
        <p:spPr>
          <a:xfrm>
            <a:off x="5799924" y="2198708"/>
            <a:ext cx="870642" cy="3416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fontAlgn="base">
              <a:spcBef>
                <a:spcPct val="0"/>
              </a:spcBef>
              <a:spcAft>
                <a:spcPct val="0"/>
              </a:spcAft>
            </a:pPr>
            <a:endParaRPr lang="en-US" sz="1050">
              <a:solidFill>
                <a:prstClr val="black"/>
              </a:solidFill>
              <a:latin typeface="Franklin Gothic Book" panose="020B0503020102020204" pitchFamily="34" charset="0"/>
            </a:endParaRPr>
          </a:p>
        </p:txBody>
      </p:sp>
      <p:sp>
        <p:nvSpPr>
          <p:cNvPr id="126" name="Rectangle: Top Corners Snipped 5">
            <a:extLst>
              <a:ext uri="{FF2B5EF4-FFF2-40B4-BE49-F238E27FC236}">
                <a16:creationId xmlns="" xmlns:a16="http://schemas.microsoft.com/office/drawing/2014/main" id="{A48452DE-A303-E648-A8B4-D7F88D0871AA}"/>
              </a:ext>
            </a:extLst>
          </p:cNvPr>
          <p:cNvSpPr/>
          <p:nvPr/>
        </p:nvSpPr>
        <p:spPr>
          <a:xfrm>
            <a:off x="5772809" y="2801439"/>
            <a:ext cx="929182" cy="409303"/>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fontAlgn="base">
              <a:spcBef>
                <a:spcPct val="0"/>
              </a:spcBef>
              <a:spcAft>
                <a:spcPct val="0"/>
              </a:spcAft>
            </a:pPr>
            <a:endParaRPr lang="en-US" sz="1050">
              <a:solidFill>
                <a:prstClr val="black"/>
              </a:solidFill>
              <a:latin typeface="Franklin Gothic Book" panose="020B0503020102020204" pitchFamily="34" charset="0"/>
            </a:endParaRPr>
          </a:p>
        </p:txBody>
      </p:sp>
      <p:sp>
        <p:nvSpPr>
          <p:cNvPr id="128" name="Rectangle: Top Corners Snipped 10">
            <a:extLst>
              <a:ext uri="{FF2B5EF4-FFF2-40B4-BE49-F238E27FC236}">
                <a16:creationId xmlns="" xmlns:a16="http://schemas.microsoft.com/office/drawing/2014/main" id="{014DC251-D78D-7249-AD1E-671BB4901157}"/>
              </a:ext>
            </a:extLst>
          </p:cNvPr>
          <p:cNvSpPr/>
          <p:nvPr/>
        </p:nvSpPr>
        <p:spPr>
          <a:xfrm rot="5400000">
            <a:off x="8302424" y="2579410"/>
            <a:ext cx="419887" cy="866225"/>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fontAlgn="base">
              <a:spcBef>
                <a:spcPct val="0"/>
              </a:spcBef>
              <a:spcAft>
                <a:spcPct val="0"/>
              </a:spcAft>
            </a:pPr>
            <a:endParaRPr lang="en-US" sz="1050">
              <a:solidFill>
                <a:prstClr val="black"/>
              </a:solidFill>
              <a:latin typeface="Franklin Gothic Book" panose="020B0503020102020204" pitchFamily="34" charset="0"/>
            </a:endParaRPr>
          </a:p>
        </p:txBody>
      </p:sp>
      <p:sp>
        <p:nvSpPr>
          <p:cNvPr id="129" name="Rectangle: Top Corners Snipped 12">
            <a:extLst>
              <a:ext uri="{FF2B5EF4-FFF2-40B4-BE49-F238E27FC236}">
                <a16:creationId xmlns="" xmlns:a16="http://schemas.microsoft.com/office/drawing/2014/main" id="{D84E45C5-74EC-DE47-A351-3C7251423E73}"/>
              </a:ext>
            </a:extLst>
          </p:cNvPr>
          <p:cNvSpPr/>
          <p:nvPr/>
        </p:nvSpPr>
        <p:spPr>
          <a:xfrm>
            <a:off x="6965447" y="4144641"/>
            <a:ext cx="1553966" cy="377720"/>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fontAlgn="base">
              <a:spcBef>
                <a:spcPct val="0"/>
              </a:spcBef>
              <a:spcAft>
                <a:spcPct val="0"/>
              </a:spcAft>
            </a:pPr>
            <a:endParaRPr lang="en-US" sz="1050">
              <a:solidFill>
                <a:prstClr val="black"/>
              </a:solidFill>
              <a:latin typeface="Franklin Gothic Book" panose="020B0503020102020204" pitchFamily="34" charset="0"/>
            </a:endParaRPr>
          </a:p>
        </p:txBody>
      </p:sp>
      <p:sp>
        <p:nvSpPr>
          <p:cNvPr id="130" name="TextBox 129">
            <a:extLst>
              <a:ext uri="{FF2B5EF4-FFF2-40B4-BE49-F238E27FC236}">
                <a16:creationId xmlns="" xmlns:a16="http://schemas.microsoft.com/office/drawing/2014/main" id="{7A06E53D-6895-6549-B3F6-35918224C037}"/>
              </a:ext>
            </a:extLst>
          </p:cNvPr>
          <p:cNvSpPr txBox="1"/>
          <p:nvPr/>
        </p:nvSpPr>
        <p:spPr>
          <a:xfrm>
            <a:off x="5430498" y="2162194"/>
            <a:ext cx="1570274" cy="415498"/>
          </a:xfrm>
          <a:prstGeom prst="rect">
            <a:avLst/>
          </a:prstGeom>
          <a:noFill/>
        </p:spPr>
        <p:txBody>
          <a:bodyPr wrap="square" rtlCol="0">
            <a:spAutoFit/>
          </a:bodyPr>
          <a:lstStyle/>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Raw </a:t>
            </a:r>
          </a:p>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Material </a:t>
            </a:r>
          </a:p>
        </p:txBody>
      </p:sp>
      <p:sp>
        <p:nvSpPr>
          <p:cNvPr id="131" name="TextBox 130">
            <a:extLst>
              <a:ext uri="{FF2B5EF4-FFF2-40B4-BE49-F238E27FC236}">
                <a16:creationId xmlns="" xmlns:a16="http://schemas.microsoft.com/office/drawing/2014/main" id="{B557A9C9-0582-214F-9CFA-88CA34FB928D}"/>
              </a:ext>
            </a:extLst>
          </p:cNvPr>
          <p:cNvSpPr txBox="1"/>
          <p:nvPr/>
        </p:nvSpPr>
        <p:spPr>
          <a:xfrm>
            <a:off x="4932206" y="2915612"/>
            <a:ext cx="511577" cy="253916"/>
          </a:xfrm>
          <a:prstGeom prst="rect">
            <a:avLst/>
          </a:prstGeom>
          <a:noFill/>
        </p:spPr>
        <p:txBody>
          <a:bodyPr wrap="square" rtlCol="0">
            <a:spAutoFit/>
          </a:bodyPr>
          <a:lstStyle/>
          <a:p>
            <a:pPr defTabSz="685800" fontAlgn="base">
              <a:spcBef>
                <a:spcPct val="0"/>
              </a:spcBef>
              <a:spcAft>
                <a:spcPct val="0"/>
              </a:spcAft>
            </a:pPr>
            <a:r>
              <a:rPr lang="en-US" sz="1050">
                <a:solidFill>
                  <a:prstClr val="black"/>
                </a:solidFill>
                <a:latin typeface="Franklin Gothic Book" panose="020B0503020102020204" pitchFamily="34" charset="0"/>
                <a:cs typeface="Arial" charset="0"/>
              </a:rPr>
              <a:t>Fuel </a:t>
            </a:r>
          </a:p>
        </p:txBody>
      </p:sp>
      <p:sp>
        <p:nvSpPr>
          <p:cNvPr id="132" name="TextBox 131">
            <a:extLst>
              <a:ext uri="{FF2B5EF4-FFF2-40B4-BE49-F238E27FC236}">
                <a16:creationId xmlns="" xmlns:a16="http://schemas.microsoft.com/office/drawing/2014/main" id="{470441BB-E816-E944-88A7-A5940D743EFE}"/>
              </a:ext>
            </a:extLst>
          </p:cNvPr>
          <p:cNvSpPr txBox="1"/>
          <p:nvPr/>
        </p:nvSpPr>
        <p:spPr>
          <a:xfrm>
            <a:off x="5803094" y="3693528"/>
            <a:ext cx="918411" cy="415498"/>
          </a:xfrm>
          <a:prstGeom prst="rect">
            <a:avLst/>
          </a:prstGeom>
          <a:noFill/>
        </p:spPr>
        <p:txBody>
          <a:bodyPr wrap="square" rtlCol="0">
            <a:spAutoFit/>
          </a:bodyPr>
          <a:lstStyle/>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Electricity Generation</a:t>
            </a:r>
          </a:p>
        </p:txBody>
      </p:sp>
      <p:sp>
        <p:nvSpPr>
          <p:cNvPr id="133" name="TextBox 132">
            <a:extLst>
              <a:ext uri="{FF2B5EF4-FFF2-40B4-BE49-F238E27FC236}">
                <a16:creationId xmlns="" xmlns:a16="http://schemas.microsoft.com/office/drawing/2014/main" id="{D4D00D4E-02E8-B547-8574-8176A9E05FE9}"/>
              </a:ext>
            </a:extLst>
          </p:cNvPr>
          <p:cNvSpPr txBox="1"/>
          <p:nvPr/>
        </p:nvSpPr>
        <p:spPr>
          <a:xfrm>
            <a:off x="5739744" y="2823045"/>
            <a:ext cx="1076046" cy="415498"/>
          </a:xfrm>
          <a:prstGeom prst="rect">
            <a:avLst/>
          </a:prstGeom>
          <a:noFill/>
        </p:spPr>
        <p:txBody>
          <a:bodyPr wrap="square" rtlCol="0">
            <a:spAutoFit/>
          </a:bodyPr>
          <a:lstStyle/>
          <a:p>
            <a:pPr algn="ctr" defTabSz="685800" fontAlgn="base">
              <a:spcBef>
                <a:spcPct val="0"/>
              </a:spcBef>
              <a:spcAft>
                <a:spcPct val="0"/>
              </a:spcAft>
            </a:pPr>
            <a:r>
              <a:rPr lang="en-US" sz="1050" dirty="0">
                <a:solidFill>
                  <a:prstClr val="black"/>
                </a:solidFill>
                <a:latin typeface="Franklin Gothic Book" panose="020B0503020102020204" pitchFamily="34" charset="0"/>
                <a:cs typeface="Arial" charset="0"/>
              </a:rPr>
              <a:t>Cement  Manufacturing </a:t>
            </a:r>
          </a:p>
        </p:txBody>
      </p:sp>
      <p:sp>
        <p:nvSpPr>
          <p:cNvPr id="135" name="TextBox 134">
            <a:extLst>
              <a:ext uri="{FF2B5EF4-FFF2-40B4-BE49-F238E27FC236}">
                <a16:creationId xmlns="" xmlns:a16="http://schemas.microsoft.com/office/drawing/2014/main" id="{6A9D525B-6B2F-7945-BE4F-F70E984EB957}"/>
              </a:ext>
            </a:extLst>
          </p:cNvPr>
          <p:cNvSpPr txBox="1"/>
          <p:nvPr/>
        </p:nvSpPr>
        <p:spPr>
          <a:xfrm>
            <a:off x="8038252" y="2841163"/>
            <a:ext cx="907229" cy="415498"/>
          </a:xfrm>
          <a:prstGeom prst="rect">
            <a:avLst/>
          </a:prstGeom>
          <a:noFill/>
        </p:spPr>
        <p:txBody>
          <a:bodyPr wrap="square" rtlCol="0">
            <a:spAutoFit/>
          </a:bodyPr>
          <a:lstStyle/>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End of Life</a:t>
            </a:r>
          </a:p>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Recycle</a:t>
            </a:r>
          </a:p>
        </p:txBody>
      </p:sp>
      <p:cxnSp>
        <p:nvCxnSpPr>
          <p:cNvPr id="136" name="Straight Arrow Connector 135">
            <a:extLst>
              <a:ext uri="{FF2B5EF4-FFF2-40B4-BE49-F238E27FC236}">
                <a16:creationId xmlns="" xmlns:a16="http://schemas.microsoft.com/office/drawing/2014/main" id="{0276C18A-A0B5-0C43-A7A9-6F5F7D2D0BC6}"/>
              </a:ext>
            </a:extLst>
          </p:cNvPr>
          <p:cNvCxnSpPr>
            <a:cxnSpLocks/>
            <a:stCxn id="125" idx="2"/>
            <a:endCxn id="126" idx="3"/>
          </p:cNvCxnSpPr>
          <p:nvPr/>
        </p:nvCxnSpPr>
        <p:spPr>
          <a:xfrm>
            <a:off x="6235246" y="2540332"/>
            <a:ext cx="2155" cy="2611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8" name="Straight Arrow Connector 137">
            <a:extLst>
              <a:ext uri="{FF2B5EF4-FFF2-40B4-BE49-F238E27FC236}">
                <a16:creationId xmlns="" xmlns:a16="http://schemas.microsoft.com/office/drawing/2014/main" id="{C47F9504-7691-434F-B331-B1C3AF530226}"/>
              </a:ext>
            </a:extLst>
          </p:cNvPr>
          <p:cNvCxnSpPr>
            <a:cxnSpLocks/>
          </p:cNvCxnSpPr>
          <p:nvPr/>
        </p:nvCxnSpPr>
        <p:spPr>
          <a:xfrm>
            <a:off x="5436571" y="3009744"/>
            <a:ext cx="336239" cy="45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9" name="Straight Arrow Connector 138">
            <a:extLst>
              <a:ext uri="{FF2B5EF4-FFF2-40B4-BE49-F238E27FC236}">
                <a16:creationId xmlns="" xmlns:a16="http://schemas.microsoft.com/office/drawing/2014/main" id="{D097FB39-24E0-804A-AD5B-766F600EBEC2}"/>
              </a:ext>
            </a:extLst>
          </p:cNvPr>
          <p:cNvCxnSpPr>
            <a:cxnSpLocks/>
            <a:stCxn id="126" idx="0"/>
          </p:cNvCxnSpPr>
          <p:nvPr/>
        </p:nvCxnSpPr>
        <p:spPr>
          <a:xfrm>
            <a:off x="6701992" y="3006090"/>
            <a:ext cx="405251" cy="23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0" name="Straight Arrow Connector 139">
            <a:extLst>
              <a:ext uri="{FF2B5EF4-FFF2-40B4-BE49-F238E27FC236}">
                <a16:creationId xmlns="" xmlns:a16="http://schemas.microsoft.com/office/drawing/2014/main" id="{B1CAA2E5-D745-7E4A-AA71-788A656F81E0}"/>
              </a:ext>
            </a:extLst>
          </p:cNvPr>
          <p:cNvCxnSpPr>
            <a:cxnSpLocks/>
          </p:cNvCxnSpPr>
          <p:nvPr/>
        </p:nvCxnSpPr>
        <p:spPr>
          <a:xfrm>
            <a:off x="7853900" y="2976784"/>
            <a:ext cx="2183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1" name="TextBox 140">
            <a:extLst>
              <a:ext uri="{FF2B5EF4-FFF2-40B4-BE49-F238E27FC236}">
                <a16:creationId xmlns="" xmlns:a16="http://schemas.microsoft.com/office/drawing/2014/main" id="{68769073-7A77-444E-805D-8AD5BCC92486}"/>
              </a:ext>
            </a:extLst>
          </p:cNvPr>
          <p:cNvSpPr txBox="1"/>
          <p:nvPr/>
        </p:nvSpPr>
        <p:spPr>
          <a:xfrm>
            <a:off x="6887899" y="4139118"/>
            <a:ext cx="1709065" cy="415498"/>
          </a:xfrm>
          <a:prstGeom prst="rect">
            <a:avLst/>
          </a:prstGeom>
          <a:noFill/>
        </p:spPr>
        <p:txBody>
          <a:bodyPr wrap="square" rtlCol="0">
            <a:spAutoFit/>
          </a:bodyPr>
          <a:lstStyle/>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Renewable Equipment Manufacturing </a:t>
            </a:r>
          </a:p>
        </p:txBody>
      </p:sp>
      <p:cxnSp>
        <p:nvCxnSpPr>
          <p:cNvPr id="142" name="Straight Arrow Connector 141">
            <a:extLst>
              <a:ext uri="{FF2B5EF4-FFF2-40B4-BE49-F238E27FC236}">
                <a16:creationId xmlns="" xmlns:a16="http://schemas.microsoft.com/office/drawing/2014/main" id="{D47EA7A8-5AB8-BA4E-982A-9CB6A385F5E3}"/>
              </a:ext>
            </a:extLst>
          </p:cNvPr>
          <p:cNvCxnSpPr>
            <a:cxnSpLocks/>
            <a:endCxn id="123" idx="3"/>
          </p:cNvCxnSpPr>
          <p:nvPr/>
        </p:nvCxnSpPr>
        <p:spPr>
          <a:xfrm flipH="1">
            <a:off x="6785144" y="3876899"/>
            <a:ext cx="5652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3" name="Straight Arrow Connector 142">
            <a:extLst>
              <a:ext uri="{FF2B5EF4-FFF2-40B4-BE49-F238E27FC236}">
                <a16:creationId xmlns="" xmlns:a16="http://schemas.microsoft.com/office/drawing/2014/main" id="{8E28063A-BE41-E646-9CBC-A688A6D6597A}"/>
              </a:ext>
            </a:extLst>
          </p:cNvPr>
          <p:cNvCxnSpPr>
            <a:cxnSpLocks/>
          </p:cNvCxnSpPr>
          <p:nvPr/>
        </p:nvCxnSpPr>
        <p:spPr>
          <a:xfrm flipV="1">
            <a:off x="6260809" y="4085053"/>
            <a:ext cx="0" cy="409427"/>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144" name="TextBox 143">
            <a:extLst>
              <a:ext uri="{FF2B5EF4-FFF2-40B4-BE49-F238E27FC236}">
                <a16:creationId xmlns="" xmlns:a16="http://schemas.microsoft.com/office/drawing/2014/main" id="{2CB883AF-0664-D84D-BCCC-EC7BC1C15477}"/>
              </a:ext>
            </a:extLst>
          </p:cNvPr>
          <p:cNvSpPr txBox="1"/>
          <p:nvPr/>
        </p:nvSpPr>
        <p:spPr>
          <a:xfrm>
            <a:off x="7280741" y="3770716"/>
            <a:ext cx="988445" cy="253916"/>
          </a:xfrm>
          <a:prstGeom prst="rect">
            <a:avLst/>
          </a:prstGeom>
          <a:noFill/>
        </p:spPr>
        <p:txBody>
          <a:bodyPr wrap="square" rtlCol="0">
            <a:spAutoFit/>
          </a:bodyPr>
          <a:lstStyle/>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Solar, Wind </a:t>
            </a:r>
          </a:p>
        </p:txBody>
      </p:sp>
      <p:cxnSp>
        <p:nvCxnSpPr>
          <p:cNvPr id="145" name="Straight Arrow Connector 144">
            <a:extLst>
              <a:ext uri="{FF2B5EF4-FFF2-40B4-BE49-F238E27FC236}">
                <a16:creationId xmlns="" xmlns:a16="http://schemas.microsoft.com/office/drawing/2014/main" id="{E444BDBA-D547-784C-BFD3-8ABAC379A328}"/>
              </a:ext>
            </a:extLst>
          </p:cNvPr>
          <p:cNvCxnSpPr>
            <a:cxnSpLocks/>
          </p:cNvCxnSpPr>
          <p:nvPr/>
        </p:nvCxnSpPr>
        <p:spPr>
          <a:xfrm flipV="1">
            <a:off x="7648451" y="3986365"/>
            <a:ext cx="0" cy="1568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6" name="TextBox 145">
            <a:extLst>
              <a:ext uri="{FF2B5EF4-FFF2-40B4-BE49-F238E27FC236}">
                <a16:creationId xmlns="" xmlns:a16="http://schemas.microsoft.com/office/drawing/2014/main" id="{B3E3FFBC-35E5-CB4A-8620-1B1117ECB1CB}"/>
              </a:ext>
            </a:extLst>
          </p:cNvPr>
          <p:cNvSpPr txBox="1"/>
          <p:nvPr/>
        </p:nvSpPr>
        <p:spPr>
          <a:xfrm>
            <a:off x="5072548" y="4172280"/>
            <a:ext cx="1218890" cy="253916"/>
          </a:xfrm>
          <a:prstGeom prst="rect">
            <a:avLst/>
          </a:prstGeom>
          <a:noFill/>
        </p:spPr>
        <p:txBody>
          <a:bodyPr wrap="square" rtlCol="0">
            <a:spAutoFit/>
          </a:bodyPr>
          <a:lstStyle/>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Coal, Natural Gas </a:t>
            </a:r>
          </a:p>
        </p:txBody>
      </p:sp>
      <p:cxnSp>
        <p:nvCxnSpPr>
          <p:cNvPr id="147" name="Straight Arrow Connector 146">
            <a:extLst>
              <a:ext uri="{FF2B5EF4-FFF2-40B4-BE49-F238E27FC236}">
                <a16:creationId xmlns="" xmlns:a16="http://schemas.microsoft.com/office/drawing/2014/main" id="{54070A59-B888-CF4E-A2F8-8D3340C219E1}"/>
              </a:ext>
            </a:extLst>
          </p:cNvPr>
          <p:cNvCxnSpPr>
            <a:cxnSpLocks/>
          </p:cNvCxnSpPr>
          <p:nvPr/>
        </p:nvCxnSpPr>
        <p:spPr>
          <a:xfrm>
            <a:off x="5413099" y="2351678"/>
            <a:ext cx="3173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9" name="TextBox 148">
            <a:extLst>
              <a:ext uri="{FF2B5EF4-FFF2-40B4-BE49-F238E27FC236}">
                <a16:creationId xmlns="" xmlns:a16="http://schemas.microsoft.com/office/drawing/2014/main" id="{6C5BBACD-EDAD-D340-BFA4-C2EF36EAD999}"/>
              </a:ext>
            </a:extLst>
          </p:cNvPr>
          <p:cNvSpPr txBox="1"/>
          <p:nvPr/>
        </p:nvSpPr>
        <p:spPr>
          <a:xfrm>
            <a:off x="4238710" y="2904765"/>
            <a:ext cx="637702" cy="253916"/>
          </a:xfrm>
          <a:prstGeom prst="rect">
            <a:avLst/>
          </a:prstGeom>
          <a:noFill/>
        </p:spPr>
        <p:txBody>
          <a:bodyPr wrap="square" rtlCol="0">
            <a:spAutoFit/>
          </a:bodyPr>
          <a:lstStyle/>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Mining </a:t>
            </a:r>
          </a:p>
        </p:txBody>
      </p:sp>
      <p:cxnSp>
        <p:nvCxnSpPr>
          <p:cNvPr id="150" name="Straight Arrow Connector 149">
            <a:extLst>
              <a:ext uri="{FF2B5EF4-FFF2-40B4-BE49-F238E27FC236}">
                <a16:creationId xmlns="" xmlns:a16="http://schemas.microsoft.com/office/drawing/2014/main" id="{ECEAA091-98EF-584F-8BD8-D146744D8367}"/>
              </a:ext>
            </a:extLst>
          </p:cNvPr>
          <p:cNvCxnSpPr>
            <a:cxnSpLocks/>
          </p:cNvCxnSpPr>
          <p:nvPr/>
        </p:nvCxnSpPr>
        <p:spPr>
          <a:xfrm>
            <a:off x="4742007" y="3015043"/>
            <a:ext cx="195967" cy="22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1" name="Straight Arrow Connector 150">
            <a:extLst>
              <a:ext uri="{FF2B5EF4-FFF2-40B4-BE49-F238E27FC236}">
                <a16:creationId xmlns="" xmlns:a16="http://schemas.microsoft.com/office/drawing/2014/main" id="{7E916F4C-BCDB-9C47-9F56-FB7E934C2732}"/>
              </a:ext>
            </a:extLst>
          </p:cNvPr>
          <p:cNvCxnSpPr>
            <a:cxnSpLocks/>
          </p:cNvCxnSpPr>
          <p:nvPr/>
        </p:nvCxnSpPr>
        <p:spPr>
          <a:xfrm flipV="1">
            <a:off x="5564161" y="3031030"/>
            <a:ext cx="0" cy="371019"/>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152" name="TextBox 151">
            <a:extLst>
              <a:ext uri="{FF2B5EF4-FFF2-40B4-BE49-F238E27FC236}">
                <a16:creationId xmlns="" xmlns:a16="http://schemas.microsoft.com/office/drawing/2014/main" id="{771A8DB4-800F-8642-BB6E-5E9DB6298942}"/>
              </a:ext>
            </a:extLst>
          </p:cNvPr>
          <p:cNvSpPr txBox="1"/>
          <p:nvPr/>
        </p:nvSpPr>
        <p:spPr>
          <a:xfrm>
            <a:off x="5099599" y="3395050"/>
            <a:ext cx="988445" cy="230832"/>
          </a:xfrm>
          <a:prstGeom prst="rect">
            <a:avLst/>
          </a:prstGeom>
          <a:noFill/>
        </p:spPr>
        <p:txBody>
          <a:bodyPr wrap="square" rtlCol="0">
            <a:spAutoFit/>
          </a:bodyPr>
          <a:lstStyle/>
          <a:p>
            <a:pPr algn="ctr" defTabSz="685800" fontAlgn="base">
              <a:spcBef>
                <a:spcPct val="0"/>
              </a:spcBef>
              <a:spcAft>
                <a:spcPct val="0"/>
              </a:spcAft>
            </a:pPr>
            <a:r>
              <a:rPr lang="en-US" sz="900" dirty="0">
                <a:solidFill>
                  <a:prstClr val="black"/>
                </a:solidFill>
                <a:latin typeface="Franklin Gothic Book" panose="020B0503020102020204" pitchFamily="34" charset="0"/>
                <a:cs typeface="Arial" charset="0"/>
              </a:rPr>
              <a:t>Fuel Transport</a:t>
            </a:r>
          </a:p>
        </p:txBody>
      </p:sp>
      <p:cxnSp>
        <p:nvCxnSpPr>
          <p:cNvPr id="155" name="Straight Arrow Connector 154">
            <a:extLst>
              <a:ext uri="{FF2B5EF4-FFF2-40B4-BE49-F238E27FC236}">
                <a16:creationId xmlns="" xmlns:a16="http://schemas.microsoft.com/office/drawing/2014/main" id="{E8FD2CCB-8EA9-664A-8A8D-AAF494886F5B}"/>
              </a:ext>
            </a:extLst>
          </p:cNvPr>
          <p:cNvCxnSpPr>
            <a:cxnSpLocks/>
          </p:cNvCxnSpPr>
          <p:nvPr/>
        </p:nvCxnSpPr>
        <p:spPr>
          <a:xfrm flipV="1">
            <a:off x="6864328" y="2991492"/>
            <a:ext cx="3" cy="346559"/>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156" name="TextBox 155">
            <a:extLst>
              <a:ext uri="{FF2B5EF4-FFF2-40B4-BE49-F238E27FC236}">
                <a16:creationId xmlns="" xmlns:a16="http://schemas.microsoft.com/office/drawing/2014/main" id="{044B159B-FE05-D843-8310-C6C4D2302A8E}"/>
              </a:ext>
            </a:extLst>
          </p:cNvPr>
          <p:cNvSpPr txBox="1"/>
          <p:nvPr/>
        </p:nvSpPr>
        <p:spPr>
          <a:xfrm>
            <a:off x="6377666" y="3318654"/>
            <a:ext cx="988445" cy="369332"/>
          </a:xfrm>
          <a:prstGeom prst="rect">
            <a:avLst/>
          </a:prstGeom>
          <a:noFill/>
        </p:spPr>
        <p:txBody>
          <a:bodyPr wrap="square" rtlCol="0">
            <a:spAutoFit/>
          </a:bodyPr>
          <a:lstStyle/>
          <a:p>
            <a:pPr algn="ctr" defTabSz="685800" fontAlgn="base">
              <a:spcBef>
                <a:spcPct val="0"/>
              </a:spcBef>
              <a:spcAft>
                <a:spcPct val="0"/>
              </a:spcAft>
            </a:pPr>
            <a:r>
              <a:rPr lang="en-US" sz="900">
                <a:solidFill>
                  <a:prstClr val="black"/>
                </a:solidFill>
                <a:latin typeface="Franklin Gothic Book" panose="020B0503020102020204" pitchFamily="34" charset="0"/>
                <a:cs typeface="Arial" charset="0"/>
              </a:rPr>
              <a:t>Transport (Freight) </a:t>
            </a:r>
          </a:p>
        </p:txBody>
      </p:sp>
      <p:cxnSp>
        <p:nvCxnSpPr>
          <p:cNvPr id="157" name="Straight Connector 156">
            <a:extLst>
              <a:ext uri="{FF2B5EF4-FFF2-40B4-BE49-F238E27FC236}">
                <a16:creationId xmlns="" xmlns:a16="http://schemas.microsoft.com/office/drawing/2014/main" id="{131210A8-FF6D-6B4D-9D43-6ED7A1C4CBAD}"/>
              </a:ext>
            </a:extLst>
          </p:cNvPr>
          <p:cNvCxnSpPr>
            <a:cxnSpLocks/>
          </p:cNvCxnSpPr>
          <p:nvPr/>
        </p:nvCxnSpPr>
        <p:spPr>
          <a:xfrm>
            <a:off x="5104079" y="3202029"/>
            <a:ext cx="0" cy="1292450"/>
          </a:xfrm>
          <a:prstGeom prst="line">
            <a:avLst/>
          </a:prstGeom>
          <a:ln>
            <a:prstDash val="dash"/>
          </a:ln>
        </p:spPr>
        <p:style>
          <a:lnRef idx="2">
            <a:schemeClr val="dk1"/>
          </a:lnRef>
          <a:fillRef idx="0">
            <a:schemeClr val="dk1"/>
          </a:fillRef>
          <a:effectRef idx="1">
            <a:schemeClr val="dk1"/>
          </a:effectRef>
          <a:fontRef idx="minor">
            <a:schemeClr val="tx1"/>
          </a:fontRef>
        </p:style>
      </p:cxnSp>
      <p:graphicFrame>
        <p:nvGraphicFramePr>
          <p:cNvPr id="11" name="Diagram 10">
            <a:extLst>
              <a:ext uri="{FF2B5EF4-FFF2-40B4-BE49-F238E27FC236}">
                <a16:creationId xmlns="" xmlns:a16="http://schemas.microsoft.com/office/drawing/2014/main" id="{068126F1-DFAB-634C-8443-AB20AF3B93B7}"/>
              </a:ext>
            </a:extLst>
          </p:cNvPr>
          <p:cNvGraphicFramePr/>
          <p:nvPr>
            <p:extLst>
              <p:ext uri="{D42A27DB-BD31-4B8C-83A1-F6EECF244321}">
                <p14:modId xmlns:p14="http://schemas.microsoft.com/office/powerpoint/2010/main" val="3758843853"/>
              </p:ext>
            </p:extLst>
          </p:nvPr>
        </p:nvGraphicFramePr>
        <p:xfrm>
          <a:off x="1" y="5021074"/>
          <a:ext cx="9144000" cy="1534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8" name="Straight Connector 157">
            <a:extLst>
              <a:ext uri="{FF2B5EF4-FFF2-40B4-BE49-F238E27FC236}">
                <a16:creationId xmlns="" xmlns:a16="http://schemas.microsoft.com/office/drawing/2014/main" id="{51EF8115-0C8C-9943-950F-C47450BCFDDF}"/>
              </a:ext>
            </a:extLst>
          </p:cNvPr>
          <p:cNvCxnSpPr>
            <a:cxnSpLocks/>
          </p:cNvCxnSpPr>
          <p:nvPr/>
        </p:nvCxnSpPr>
        <p:spPr>
          <a:xfrm>
            <a:off x="5099598" y="4495991"/>
            <a:ext cx="1191840"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59" name="TextBox 158">
            <a:extLst>
              <a:ext uri="{FF2B5EF4-FFF2-40B4-BE49-F238E27FC236}">
                <a16:creationId xmlns="" xmlns:a16="http://schemas.microsoft.com/office/drawing/2014/main" id="{D76C6C44-AA2A-324E-A43B-EBAE7A7F5EB7}"/>
              </a:ext>
            </a:extLst>
          </p:cNvPr>
          <p:cNvSpPr txBox="1"/>
          <p:nvPr/>
        </p:nvSpPr>
        <p:spPr>
          <a:xfrm>
            <a:off x="7116900" y="2080948"/>
            <a:ext cx="1923596" cy="230832"/>
          </a:xfrm>
          <a:prstGeom prst="rect">
            <a:avLst/>
          </a:prstGeom>
          <a:noFill/>
        </p:spPr>
        <p:txBody>
          <a:bodyPr wrap="square" rtlCol="0">
            <a:spAutoFit/>
          </a:bodyPr>
          <a:lstStyle/>
          <a:p>
            <a:pPr defTabSz="685800" fontAlgn="base">
              <a:spcBef>
                <a:spcPct val="0"/>
              </a:spcBef>
              <a:spcAft>
                <a:spcPct val="0"/>
              </a:spcAft>
            </a:pPr>
            <a:r>
              <a:rPr lang="en-US" sz="900">
                <a:solidFill>
                  <a:prstClr val="black"/>
                </a:solidFill>
                <a:latin typeface="Franklin Gothic Book" panose="020B0503020102020204" pitchFamily="34" charset="0"/>
                <a:cs typeface="Arial" charset="0"/>
              </a:rPr>
              <a:t>Included in On-Site Energy Analysis</a:t>
            </a:r>
            <a:endParaRPr lang="en-US" sz="1050">
              <a:solidFill>
                <a:prstClr val="black"/>
              </a:solidFill>
              <a:latin typeface="Franklin Gothic Book" panose="020B0503020102020204" pitchFamily="34" charset="0"/>
              <a:cs typeface="Arial" charset="0"/>
            </a:endParaRPr>
          </a:p>
        </p:txBody>
      </p:sp>
      <p:sp>
        <p:nvSpPr>
          <p:cNvPr id="160" name="Rectangle 159">
            <a:extLst>
              <a:ext uri="{FF2B5EF4-FFF2-40B4-BE49-F238E27FC236}">
                <a16:creationId xmlns="" xmlns:a16="http://schemas.microsoft.com/office/drawing/2014/main" id="{D7D8C387-7B3C-D34F-8E47-D2764907B745}"/>
              </a:ext>
            </a:extLst>
          </p:cNvPr>
          <p:cNvSpPr/>
          <p:nvPr/>
        </p:nvSpPr>
        <p:spPr>
          <a:xfrm>
            <a:off x="6949458" y="2431693"/>
            <a:ext cx="223459" cy="230832"/>
          </a:xfrm>
          <a:prstGeom prst="rect">
            <a:avLst/>
          </a:prstGeom>
          <a:noFill/>
        </p:spPr>
        <p:txBody>
          <a:bodyPr wrap="none" lIns="68580" tIns="34290" rIns="68580" bIns="34290">
            <a:spAutoFit/>
          </a:bodyPr>
          <a:lstStyle/>
          <a:p>
            <a:pPr algn="ctr" defTabSz="685800" fontAlgn="base">
              <a:spcBef>
                <a:spcPct val="0"/>
              </a:spcBef>
              <a:spcAft>
                <a:spcPct val="0"/>
              </a:spcAft>
            </a:pPr>
            <a:r>
              <a:rPr lang="en-US" sz="1050">
                <a:ln w="0"/>
                <a:solidFill>
                  <a:srgbClr val="919785"/>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050">
              <a:ln w="0"/>
              <a:solidFill>
                <a:srgbClr val="FFC000"/>
              </a:solidFill>
              <a:effectLst>
                <a:outerShdw blurRad="38100" dist="19050" dir="2700000" algn="tl" rotWithShape="0">
                  <a:prstClr val="black">
                    <a:alpha val="40000"/>
                  </a:prstClr>
                </a:outerShdw>
              </a:effectLst>
              <a:latin typeface="Symbol" panose="05050102010706020507" pitchFamily="18" charset="2"/>
              <a:cs typeface="Arial" charset="0"/>
            </a:endParaRPr>
          </a:p>
        </p:txBody>
      </p:sp>
      <p:sp>
        <p:nvSpPr>
          <p:cNvPr id="161" name="Rectangle 160">
            <a:extLst>
              <a:ext uri="{FF2B5EF4-FFF2-40B4-BE49-F238E27FC236}">
                <a16:creationId xmlns="" xmlns:a16="http://schemas.microsoft.com/office/drawing/2014/main" id="{DAFFD825-3F88-0C4B-BD1C-703FCDEAECF3}"/>
              </a:ext>
            </a:extLst>
          </p:cNvPr>
          <p:cNvSpPr/>
          <p:nvPr/>
        </p:nvSpPr>
        <p:spPr>
          <a:xfrm>
            <a:off x="6908715" y="2075770"/>
            <a:ext cx="320922" cy="300082"/>
          </a:xfrm>
          <a:prstGeom prst="rect">
            <a:avLst/>
          </a:prstGeom>
        </p:spPr>
        <p:txBody>
          <a:bodyPr wrap="none">
            <a:spAutoFit/>
          </a:bodyPr>
          <a:lstStyle/>
          <a:p>
            <a:pPr defTabSz="685800" fontAlgn="base">
              <a:spcBef>
                <a:spcPct val="0"/>
              </a:spcBef>
              <a:spcAft>
                <a:spcPct val="0"/>
              </a:spcAft>
            </a:pPr>
            <a:r>
              <a:rPr lang="en-US" sz="1350">
                <a:ln w="0"/>
                <a:solidFill>
                  <a:srgbClr val="447E59"/>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350">
              <a:solidFill>
                <a:prstClr val="black"/>
              </a:solidFill>
              <a:latin typeface="Franklin Gothic Book" panose="020B0503020102020204" pitchFamily="34" charset="0"/>
              <a:cs typeface="Arial" charset="0"/>
            </a:endParaRPr>
          </a:p>
        </p:txBody>
      </p:sp>
      <p:sp>
        <p:nvSpPr>
          <p:cNvPr id="162" name="Rectangle 161">
            <a:extLst>
              <a:ext uri="{FF2B5EF4-FFF2-40B4-BE49-F238E27FC236}">
                <a16:creationId xmlns="" xmlns:a16="http://schemas.microsoft.com/office/drawing/2014/main" id="{4F0E5F4D-BABA-ED43-907C-A885029D2155}"/>
              </a:ext>
            </a:extLst>
          </p:cNvPr>
          <p:cNvSpPr/>
          <p:nvPr/>
        </p:nvSpPr>
        <p:spPr>
          <a:xfrm>
            <a:off x="6908715" y="2251587"/>
            <a:ext cx="320922" cy="300082"/>
          </a:xfrm>
          <a:prstGeom prst="rect">
            <a:avLst/>
          </a:prstGeom>
        </p:spPr>
        <p:txBody>
          <a:bodyPr wrap="none">
            <a:spAutoFit/>
          </a:bodyPr>
          <a:lstStyle/>
          <a:p>
            <a:pPr defTabSz="685800" fontAlgn="base">
              <a:spcBef>
                <a:spcPct val="0"/>
              </a:spcBef>
              <a:spcAft>
                <a:spcPct val="0"/>
              </a:spcAft>
            </a:pPr>
            <a:r>
              <a:rPr lang="en-US" sz="1350">
                <a:ln w="0"/>
                <a:solidFill>
                  <a:srgbClr val="CB4D3D"/>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350">
              <a:solidFill>
                <a:srgbClr val="CB4D3D"/>
              </a:solidFill>
              <a:latin typeface="Franklin Gothic Book" panose="020B0503020102020204" pitchFamily="34" charset="0"/>
              <a:cs typeface="Arial" charset="0"/>
            </a:endParaRPr>
          </a:p>
        </p:txBody>
      </p:sp>
      <p:sp>
        <p:nvSpPr>
          <p:cNvPr id="163" name="Rectangle 162">
            <a:extLst>
              <a:ext uri="{FF2B5EF4-FFF2-40B4-BE49-F238E27FC236}">
                <a16:creationId xmlns="" xmlns:a16="http://schemas.microsoft.com/office/drawing/2014/main" id="{340A32FF-AD84-8A4B-9501-5EE414004F43}"/>
              </a:ext>
            </a:extLst>
          </p:cNvPr>
          <p:cNvSpPr/>
          <p:nvPr/>
        </p:nvSpPr>
        <p:spPr>
          <a:xfrm>
            <a:off x="6509027" y="3694827"/>
            <a:ext cx="304892" cy="276999"/>
          </a:xfrm>
          <a:prstGeom prst="rect">
            <a:avLst/>
          </a:prstGeom>
        </p:spPr>
        <p:txBody>
          <a:bodyPr wrap="none">
            <a:spAutoFit/>
          </a:bodyPr>
          <a:lstStyle/>
          <a:p>
            <a:pPr defTabSz="685800" fontAlgn="base">
              <a:spcBef>
                <a:spcPct val="0"/>
              </a:spcBef>
              <a:spcAft>
                <a:spcPct val="0"/>
              </a:spcAft>
            </a:pPr>
            <a:r>
              <a:rPr lang="en-US" sz="1200">
                <a:ln w="0"/>
                <a:solidFill>
                  <a:srgbClr val="447E59"/>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solidFill>
                <a:prstClr val="black"/>
              </a:solidFill>
              <a:latin typeface="Franklin Gothic Book" panose="020B0503020102020204" pitchFamily="34" charset="0"/>
              <a:cs typeface="Arial" charset="0"/>
            </a:endParaRPr>
          </a:p>
        </p:txBody>
      </p:sp>
      <p:sp>
        <p:nvSpPr>
          <p:cNvPr id="164" name="Rectangle 163">
            <a:extLst>
              <a:ext uri="{FF2B5EF4-FFF2-40B4-BE49-F238E27FC236}">
                <a16:creationId xmlns="" xmlns:a16="http://schemas.microsoft.com/office/drawing/2014/main" id="{077541CA-1326-7D40-BD8B-32F15C7DA499}"/>
              </a:ext>
            </a:extLst>
          </p:cNvPr>
          <p:cNvSpPr/>
          <p:nvPr/>
        </p:nvSpPr>
        <p:spPr>
          <a:xfrm>
            <a:off x="5974857" y="4115032"/>
            <a:ext cx="304892" cy="276999"/>
          </a:xfrm>
          <a:prstGeom prst="rect">
            <a:avLst/>
          </a:prstGeom>
        </p:spPr>
        <p:txBody>
          <a:bodyPr wrap="none">
            <a:spAutoFit/>
          </a:bodyPr>
          <a:lstStyle/>
          <a:p>
            <a:pPr defTabSz="685800" fontAlgn="base">
              <a:spcBef>
                <a:spcPct val="0"/>
              </a:spcBef>
              <a:spcAft>
                <a:spcPct val="0"/>
              </a:spcAft>
            </a:pPr>
            <a:r>
              <a:rPr lang="en-US" sz="1200">
                <a:ln w="0"/>
                <a:solidFill>
                  <a:srgbClr val="447E59"/>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solidFill>
                <a:prstClr val="black"/>
              </a:solidFill>
              <a:latin typeface="Franklin Gothic Book" panose="020B0503020102020204" pitchFamily="34" charset="0"/>
              <a:cs typeface="Arial" charset="0"/>
            </a:endParaRPr>
          </a:p>
        </p:txBody>
      </p:sp>
      <p:sp>
        <p:nvSpPr>
          <p:cNvPr id="166" name="Rectangle 165">
            <a:extLst>
              <a:ext uri="{FF2B5EF4-FFF2-40B4-BE49-F238E27FC236}">
                <a16:creationId xmlns="" xmlns:a16="http://schemas.microsoft.com/office/drawing/2014/main" id="{ACDBEE87-7545-514B-9F5E-E40562CA8BC1}"/>
              </a:ext>
            </a:extLst>
          </p:cNvPr>
          <p:cNvSpPr/>
          <p:nvPr/>
        </p:nvSpPr>
        <p:spPr>
          <a:xfrm>
            <a:off x="6453632" y="2848335"/>
            <a:ext cx="304892" cy="276999"/>
          </a:xfrm>
          <a:prstGeom prst="rect">
            <a:avLst/>
          </a:prstGeom>
        </p:spPr>
        <p:txBody>
          <a:bodyPr wrap="none">
            <a:spAutoFit/>
          </a:bodyPr>
          <a:lstStyle/>
          <a:p>
            <a:pPr defTabSz="685800" fontAlgn="base">
              <a:spcBef>
                <a:spcPct val="0"/>
              </a:spcBef>
              <a:spcAft>
                <a:spcPct val="0"/>
              </a:spcAft>
            </a:pPr>
            <a:r>
              <a:rPr lang="en-US" sz="1200">
                <a:ln w="0"/>
                <a:solidFill>
                  <a:srgbClr val="447E59"/>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solidFill>
                <a:prstClr val="black"/>
              </a:solidFill>
              <a:latin typeface="Franklin Gothic Book" panose="020B0503020102020204" pitchFamily="34" charset="0"/>
              <a:cs typeface="Arial" charset="0"/>
            </a:endParaRPr>
          </a:p>
        </p:txBody>
      </p:sp>
      <p:sp>
        <p:nvSpPr>
          <p:cNvPr id="169" name="Rectangle 168">
            <a:extLst>
              <a:ext uri="{FF2B5EF4-FFF2-40B4-BE49-F238E27FC236}">
                <a16:creationId xmlns="" xmlns:a16="http://schemas.microsoft.com/office/drawing/2014/main" id="{522D01B0-F223-3C42-9D38-C7427EED7638}"/>
              </a:ext>
            </a:extLst>
          </p:cNvPr>
          <p:cNvSpPr/>
          <p:nvPr/>
        </p:nvSpPr>
        <p:spPr>
          <a:xfrm>
            <a:off x="8715409" y="2985706"/>
            <a:ext cx="236283" cy="253916"/>
          </a:xfrm>
          <a:prstGeom prst="rect">
            <a:avLst/>
          </a:prstGeom>
          <a:noFill/>
        </p:spPr>
        <p:txBody>
          <a:bodyPr wrap="none" lIns="68580" tIns="34290" rIns="68580" bIns="34290">
            <a:spAutoFit/>
          </a:bodyPr>
          <a:lstStyle/>
          <a:p>
            <a:pPr algn="ctr" defTabSz="685800" fontAlgn="base">
              <a:spcBef>
                <a:spcPct val="0"/>
              </a:spcBef>
              <a:spcAft>
                <a:spcPct val="0"/>
              </a:spcAft>
            </a:pPr>
            <a:r>
              <a:rPr lang="en-US" sz="1200">
                <a:ln w="0"/>
                <a:solidFill>
                  <a:srgbClr val="919785"/>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ln w="0"/>
              <a:solidFill>
                <a:srgbClr val="FFC000"/>
              </a:solidFill>
              <a:effectLst>
                <a:outerShdw blurRad="38100" dist="19050" dir="2700000" algn="tl" rotWithShape="0">
                  <a:prstClr val="black">
                    <a:alpha val="40000"/>
                  </a:prstClr>
                </a:outerShdw>
              </a:effectLst>
              <a:latin typeface="Symbol" panose="05050102010706020507" pitchFamily="18" charset="2"/>
              <a:cs typeface="Arial" charset="0"/>
            </a:endParaRPr>
          </a:p>
        </p:txBody>
      </p:sp>
      <p:sp>
        <p:nvSpPr>
          <p:cNvPr id="170" name="Rectangle 169">
            <a:extLst>
              <a:ext uri="{FF2B5EF4-FFF2-40B4-BE49-F238E27FC236}">
                <a16:creationId xmlns="" xmlns:a16="http://schemas.microsoft.com/office/drawing/2014/main" id="{D3C8820A-3CA7-6C4F-9804-988458223147}"/>
              </a:ext>
            </a:extLst>
          </p:cNvPr>
          <p:cNvSpPr/>
          <p:nvPr/>
        </p:nvSpPr>
        <p:spPr>
          <a:xfrm>
            <a:off x="8140260" y="4306435"/>
            <a:ext cx="304892" cy="276999"/>
          </a:xfrm>
          <a:prstGeom prst="rect">
            <a:avLst/>
          </a:prstGeom>
        </p:spPr>
        <p:txBody>
          <a:bodyPr wrap="none">
            <a:spAutoFit/>
          </a:bodyPr>
          <a:lstStyle/>
          <a:p>
            <a:pPr defTabSz="685800" fontAlgn="base">
              <a:spcBef>
                <a:spcPct val="0"/>
              </a:spcBef>
              <a:spcAft>
                <a:spcPct val="0"/>
              </a:spcAft>
            </a:pPr>
            <a:r>
              <a:rPr lang="en-US" sz="1200">
                <a:ln w="0"/>
                <a:solidFill>
                  <a:srgbClr val="CB4D3D"/>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solidFill>
                <a:srgbClr val="CB4D3D"/>
              </a:solidFill>
              <a:latin typeface="Franklin Gothic Book" panose="020B0503020102020204" pitchFamily="34" charset="0"/>
              <a:cs typeface="Arial" charset="0"/>
            </a:endParaRPr>
          </a:p>
        </p:txBody>
      </p:sp>
      <p:sp>
        <p:nvSpPr>
          <p:cNvPr id="171" name="Rectangle 170">
            <a:extLst>
              <a:ext uri="{FF2B5EF4-FFF2-40B4-BE49-F238E27FC236}">
                <a16:creationId xmlns="" xmlns:a16="http://schemas.microsoft.com/office/drawing/2014/main" id="{62180D71-E9BA-7440-AEBB-23E7D14EA18E}"/>
              </a:ext>
            </a:extLst>
          </p:cNvPr>
          <p:cNvSpPr/>
          <p:nvPr/>
        </p:nvSpPr>
        <p:spPr>
          <a:xfrm>
            <a:off x="5208378" y="2924500"/>
            <a:ext cx="304892" cy="276999"/>
          </a:xfrm>
          <a:prstGeom prst="rect">
            <a:avLst/>
          </a:prstGeom>
        </p:spPr>
        <p:txBody>
          <a:bodyPr wrap="none">
            <a:spAutoFit/>
          </a:bodyPr>
          <a:lstStyle/>
          <a:p>
            <a:pPr defTabSz="685800" fontAlgn="base">
              <a:spcBef>
                <a:spcPct val="0"/>
              </a:spcBef>
              <a:spcAft>
                <a:spcPct val="0"/>
              </a:spcAft>
            </a:pPr>
            <a:r>
              <a:rPr lang="en-US" sz="1200">
                <a:ln w="0"/>
                <a:solidFill>
                  <a:srgbClr val="447E59"/>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solidFill>
                <a:srgbClr val="447E59"/>
              </a:solidFill>
              <a:latin typeface="Franklin Gothic Book" panose="020B0503020102020204" pitchFamily="34" charset="0"/>
              <a:cs typeface="Arial" charset="0"/>
            </a:endParaRPr>
          </a:p>
        </p:txBody>
      </p:sp>
      <p:sp>
        <p:nvSpPr>
          <p:cNvPr id="172" name="Rectangle 171">
            <a:extLst>
              <a:ext uri="{FF2B5EF4-FFF2-40B4-BE49-F238E27FC236}">
                <a16:creationId xmlns="" xmlns:a16="http://schemas.microsoft.com/office/drawing/2014/main" id="{EA08E43C-F8E4-A94B-AFC2-6541D4A84CC1}"/>
              </a:ext>
            </a:extLst>
          </p:cNvPr>
          <p:cNvSpPr/>
          <p:nvPr/>
        </p:nvSpPr>
        <p:spPr>
          <a:xfrm>
            <a:off x="4610271" y="2794604"/>
            <a:ext cx="304892" cy="276999"/>
          </a:xfrm>
          <a:prstGeom prst="rect">
            <a:avLst/>
          </a:prstGeom>
        </p:spPr>
        <p:txBody>
          <a:bodyPr wrap="none">
            <a:spAutoFit/>
          </a:bodyPr>
          <a:lstStyle/>
          <a:p>
            <a:pPr defTabSz="685800" fontAlgn="base">
              <a:spcBef>
                <a:spcPct val="0"/>
              </a:spcBef>
              <a:spcAft>
                <a:spcPct val="0"/>
              </a:spcAft>
            </a:pPr>
            <a:r>
              <a:rPr lang="en-US" sz="1200">
                <a:ln w="0"/>
                <a:solidFill>
                  <a:srgbClr val="CB4D3D"/>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solidFill>
                <a:srgbClr val="CB4D3D"/>
              </a:solidFill>
              <a:latin typeface="Franklin Gothic Book" panose="020B0503020102020204" pitchFamily="34" charset="0"/>
              <a:cs typeface="Arial" charset="0"/>
            </a:endParaRPr>
          </a:p>
        </p:txBody>
      </p:sp>
      <p:sp>
        <p:nvSpPr>
          <p:cNvPr id="173" name="Rectangle 172">
            <a:extLst>
              <a:ext uri="{FF2B5EF4-FFF2-40B4-BE49-F238E27FC236}">
                <a16:creationId xmlns="" xmlns:a16="http://schemas.microsoft.com/office/drawing/2014/main" id="{F9D16781-A121-0F46-9E90-CE3E57D24BD5}"/>
              </a:ext>
            </a:extLst>
          </p:cNvPr>
          <p:cNvSpPr/>
          <p:nvPr/>
        </p:nvSpPr>
        <p:spPr>
          <a:xfrm>
            <a:off x="7020011" y="3441728"/>
            <a:ext cx="260329" cy="300082"/>
          </a:xfrm>
          <a:prstGeom prst="rect">
            <a:avLst/>
          </a:prstGeom>
          <a:noFill/>
        </p:spPr>
        <p:txBody>
          <a:bodyPr wrap="none" lIns="68580" tIns="34290" rIns="68580" bIns="34290">
            <a:spAutoFit/>
          </a:bodyPr>
          <a:lstStyle/>
          <a:p>
            <a:pPr algn="ctr" defTabSz="685800" fontAlgn="base">
              <a:spcBef>
                <a:spcPct val="0"/>
              </a:spcBef>
              <a:spcAft>
                <a:spcPct val="0"/>
              </a:spcAft>
            </a:pPr>
            <a:r>
              <a:rPr lang="en-US" sz="1500">
                <a:ln w="0"/>
                <a:solidFill>
                  <a:srgbClr val="919785"/>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500">
              <a:ln w="0"/>
              <a:solidFill>
                <a:srgbClr val="FFC000"/>
              </a:solidFill>
              <a:effectLst>
                <a:outerShdw blurRad="38100" dist="19050" dir="2700000" algn="tl" rotWithShape="0">
                  <a:prstClr val="black">
                    <a:alpha val="40000"/>
                  </a:prstClr>
                </a:outerShdw>
              </a:effectLst>
              <a:latin typeface="Symbol" panose="05050102010706020507" pitchFamily="18" charset="2"/>
              <a:cs typeface="Arial" charset="0"/>
            </a:endParaRPr>
          </a:p>
        </p:txBody>
      </p:sp>
      <p:sp>
        <p:nvSpPr>
          <p:cNvPr id="174" name="Rectangle 173">
            <a:extLst>
              <a:ext uri="{FF2B5EF4-FFF2-40B4-BE49-F238E27FC236}">
                <a16:creationId xmlns="" xmlns:a16="http://schemas.microsoft.com/office/drawing/2014/main" id="{0629AB43-124B-FF42-88B9-16D8AF517B1B}"/>
              </a:ext>
            </a:extLst>
          </p:cNvPr>
          <p:cNvSpPr/>
          <p:nvPr/>
        </p:nvSpPr>
        <p:spPr>
          <a:xfrm>
            <a:off x="6311386" y="2159131"/>
            <a:ext cx="258724" cy="253916"/>
          </a:xfrm>
          <a:prstGeom prst="rect">
            <a:avLst/>
          </a:prstGeom>
          <a:noFill/>
        </p:spPr>
        <p:txBody>
          <a:bodyPr wrap="none" lIns="68580" tIns="34290" rIns="68580" bIns="34290">
            <a:spAutoFit/>
          </a:bodyPr>
          <a:lstStyle/>
          <a:p>
            <a:pPr algn="ctr" defTabSz="685800" fontAlgn="base">
              <a:spcBef>
                <a:spcPct val="0"/>
              </a:spcBef>
              <a:spcAft>
                <a:spcPct val="0"/>
              </a:spcAft>
            </a:pPr>
            <a:r>
              <a:rPr lang="en-US" sz="1200">
                <a:ln w="0"/>
                <a:solidFill>
                  <a:srgbClr val="CB4D3D"/>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ln w="0"/>
              <a:solidFill>
                <a:srgbClr val="FFC000"/>
              </a:solidFill>
              <a:effectLst>
                <a:outerShdw blurRad="38100" dist="19050" dir="2700000" algn="tl" rotWithShape="0">
                  <a:prstClr val="black">
                    <a:alpha val="40000"/>
                  </a:prstClr>
                </a:outerShdw>
              </a:effectLst>
              <a:latin typeface="Symbol" panose="05050102010706020507" pitchFamily="18" charset="2"/>
              <a:cs typeface="Arial" charset="0"/>
            </a:endParaRPr>
          </a:p>
        </p:txBody>
      </p:sp>
      <p:sp>
        <p:nvSpPr>
          <p:cNvPr id="176" name="Rectangle: Top Corners Snipped 10">
            <a:extLst>
              <a:ext uri="{FF2B5EF4-FFF2-40B4-BE49-F238E27FC236}">
                <a16:creationId xmlns="" xmlns:a16="http://schemas.microsoft.com/office/drawing/2014/main" id="{BD3A5CB8-F723-6E41-B9E4-4DDEB4AE8213}"/>
              </a:ext>
            </a:extLst>
          </p:cNvPr>
          <p:cNvSpPr/>
          <p:nvPr/>
        </p:nvSpPr>
        <p:spPr>
          <a:xfrm rot="5400000">
            <a:off x="7276503" y="2639841"/>
            <a:ext cx="419887" cy="761447"/>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fontAlgn="base">
              <a:spcBef>
                <a:spcPct val="0"/>
              </a:spcBef>
              <a:spcAft>
                <a:spcPct val="0"/>
              </a:spcAft>
            </a:pPr>
            <a:endParaRPr lang="en-US" sz="1050">
              <a:solidFill>
                <a:prstClr val="black"/>
              </a:solidFill>
              <a:latin typeface="Franklin Gothic Book" panose="020B0503020102020204" pitchFamily="34" charset="0"/>
            </a:endParaRPr>
          </a:p>
        </p:txBody>
      </p:sp>
      <p:sp>
        <p:nvSpPr>
          <p:cNvPr id="177" name="Rectangle 176">
            <a:extLst>
              <a:ext uri="{FF2B5EF4-FFF2-40B4-BE49-F238E27FC236}">
                <a16:creationId xmlns="" xmlns:a16="http://schemas.microsoft.com/office/drawing/2014/main" id="{B171450F-1F66-974E-9283-0FDD229AC49F}"/>
              </a:ext>
            </a:extLst>
          </p:cNvPr>
          <p:cNvSpPr/>
          <p:nvPr/>
        </p:nvSpPr>
        <p:spPr>
          <a:xfrm>
            <a:off x="7553011" y="2839612"/>
            <a:ext cx="249107" cy="276999"/>
          </a:xfrm>
          <a:prstGeom prst="rect">
            <a:avLst/>
          </a:prstGeom>
          <a:noFill/>
        </p:spPr>
        <p:txBody>
          <a:bodyPr wrap="none" lIns="68580" tIns="34290" rIns="68580" bIns="34290">
            <a:spAutoFit/>
          </a:bodyPr>
          <a:lstStyle/>
          <a:p>
            <a:pPr algn="ctr" defTabSz="685800" fontAlgn="base">
              <a:spcBef>
                <a:spcPct val="0"/>
              </a:spcBef>
              <a:spcAft>
                <a:spcPct val="0"/>
              </a:spcAft>
            </a:pPr>
            <a:r>
              <a:rPr lang="en-US" sz="1350">
                <a:ln w="0"/>
                <a:solidFill>
                  <a:srgbClr val="919785"/>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350">
              <a:ln w="0"/>
              <a:solidFill>
                <a:srgbClr val="FFC000"/>
              </a:solidFill>
              <a:effectLst>
                <a:outerShdw blurRad="38100" dist="19050" dir="2700000" algn="tl" rotWithShape="0">
                  <a:prstClr val="black">
                    <a:alpha val="40000"/>
                  </a:prstClr>
                </a:outerShdw>
              </a:effectLst>
              <a:latin typeface="Symbol" panose="05050102010706020507" pitchFamily="18" charset="2"/>
              <a:cs typeface="Arial" charset="0"/>
            </a:endParaRPr>
          </a:p>
        </p:txBody>
      </p:sp>
      <p:sp>
        <p:nvSpPr>
          <p:cNvPr id="183" name="Rectangle 182">
            <a:extLst>
              <a:ext uri="{FF2B5EF4-FFF2-40B4-BE49-F238E27FC236}">
                <a16:creationId xmlns="" xmlns:a16="http://schemas.microsoft.com/office/drawing/2014/main" id="{21C6F542-38A5-DE4B-BB92-51A65168E32F}"/>
              </a:ext>
            </a:extLst>
          </p:cNvPr>
          <p:cNvSpPr/>
          <p:nvPr/>
        </p:nvSpPr>
        <p:spPr>
          <a:xfrm>
            <a:off x="71817" y="2532316"/>
            <a:ext cx="3854576" cy="2150839"/>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defTabSz="685800" fontAlgn="base">
              <a:lnSpc>
                <a:spcPct val="114000"/>
              </a:lnSpc>
              <a:spcBef>
                <a:spcPct val="0"/>
              </a:spcBef>
              <a:spcAft>
                <a:spcPct val="0"/>
              </a:spcAft>
            </a:pPr>
            <a:r>
              <a:rPr lang="en-US" altLang="en-US" sz="1600" b="1" dirty="0">
                <a:solidFill>
                  <a:srgbClr val="04617B"/>
                </a:solidFill>
                <a:latin typeface="Calibri" panose="020F0502020204030204" pitchFamily="34" charset="0"/>
                <a:cs typeface="Calibri" panose="020F0502020204030204" pitchFamily="34" charset="0"/>
              </a:rPr>
              <a:t>Goals</a:t>
            </a:r>
            <a:endParaRPr lang="en-US" altLang="en-US" sz="1600" b="1" dirty="0">
              <a:solidFill>
                <a:srgbClr val="3BA2AD">
                  <a:lumMod val="75000"/>
                </a:srgbClr>
              </a:solidFill>
              <a:latin typeface="Calibri" panose="020F0502020204030204" pitchFamily="34" charset="0"/>
              <a:cs typeface="Calibri" panose="020F0502020204030204" pitchFamily="34" charset="0"/>
            </a:endParaRPr>
          </a:p>
          <a:p>
            <a:pPr marL="213995" indent="-213995" defTabSz="685800" fontAlgn="base">
              <a:lnSpc>
                <a:spcPct val="114000"/>
              </a:lnSpc>
              <a:spcBef>
                <a:spcPct val="0"/>
              </a:spcBef>
              <a:spcAft>
                <a:spcPct val="0"/>
              </a:spcAft>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Determine the impact of electrification to energy use, material consumption and emissions in cement industry</a:t>
            </a:r>
          </a:p>
          <a:p>
            <a:pPr marL="213995" indent="-213995" defTabSz="685800" fontAlgn="base">
              <a:lnSpc>
                <a:spcPct val="114000"/>
              </a:lnSpc>
              <a:spcBef>
                <a:spcPct val="0"/>
              </a:spcBef>
              <a:spcAft>
                <a:spcPct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Identify barriers to its implementation of electrotechnology and determine R&amp;D requirements</a:t>
            </a:r>
          </a:p>
        </p:txBody>
      </p:sp>
      <p:sp>
        <p:nvSpPr>
          <p:cNvPr id="200" name="TextBox 199">
            <a:extLst>
              <a:ext uri="{FF2B5EF4-FFF2-40B4-BE49-F238E27FC236}">
                <a16:creationId xmlns="" xmlns:a16="http://schemas.microsoft.com/office/drawing/2014/main" id="{B60CBFEC-D910-5C41-B8F8-F7F7172F519A}"/>
              </a:ext>
            </a:extLst>
          </p:cNvPr>
          <p:cNvSpPr txBox="1"/>
          <p:nvPr/>
        </p:nvSpPr>
        <p:spPr>
          <a:xfrm>
            <a:off x="7021550" y="2820039"/>
            <a:ext cx="761462" cy="415498"/>
          </a:xfrm>
          <a:prstGeom prst="rect">
            <a:avLst/>
          </a:prstGeom>
          <a:noFill/>
        </p:spPr>
        <p:txBody>
          <a:bodyPr wrap="square" rtlCol="0">
            <a:spAutoFit/>
          </a:bodyPr>
          <a:lstStyle/>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Use </a:t>
            </a:r>
          </a:p>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Phase</a:t>
            </a:r>
          </a:p>
        </p:txBody>
      </p:sp>
      <p:cxnSp>
        <p:nvCxnSpPr>
          <p:cNvPr id="201" name="Straight Arrow Connector 200">
            <a:extLst>
              <a:ext uri="{FF2B5EF4-FFF2-40B4-BE49-F238E27FC236}">
                <a16:creationId xmlns="" xmlns:a16="http://schemas.microsoft.com/office/drawing/2014/main" id="{96665BF1-3B51-8944-8B2B-411E4EA7187F}"/>
              </a:ext>
            </a:extLst>
          </p:cNvPr>
          <p:cNvCxnSpPr>
            <a:cxnSpLocks/>
          </p:cNvCxnSpPr>
          <p:nvPr/>
        </p:nvCxnSpPr>
        <p:spPr>
          <a:xfrm flipV="1">
            <a:off x="6238906" y="3216539"/>
            <a:ext cx="0" cy="4483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5" name="TextBox 204">
            <a:extLst>
              <a:ext uri="{FF2B5EF4-FFF2-40B4-BE49-F238E27FC236}">
                <a16:creationId xmlns="" xmlns:a16="http://schemas.microsoft.com/office/drawing/2014/main" id="{CF6829F4-32C1-7644-846D-7E17E48497FB}"/>
              </a:ext>
            </a:extLst>
          </p:cNvPr>
          <p:cNvSpPr txBox="1"/>
          <p:nvPr/>
        </p:nvSpPr>
        <p:spPr>
          <a:xfrm>
            <a:off x="4792754" y="2224900"/>
            <a:ext cx="765879" cy="253916"/>
          </a:xfrm>
          <a:prstGeom prst="rect">
            <a:avLst/>
          </a:prstGeom>
          <a:noFill/>
        </p:spPr>
        <p:txBody>
          <a:bodyPr wrap="square" rtlCol="0">
            <a:spAutoFit/>
          </a:bodyPr>
          <a:lstStyle/>
          <a:p>
            <a:pPr algn="ctr" defTabSz="685800" fontAlgn="base">
              <a:spcBef>
                <a:spcPct val="0"/>
              </a:spcBef>
              <a:spcAft>
                <a:spcPct val="0"/>
              </a:spcAft>
            </a:pPr>
            <a:r>
              <a:rPr lang="en-US" sz="1050">
                <a:solidFill>
                  <a:prstClr val="black"/>
                </a:solidFill>
                <a:latin typeface="Franklin Gothic Book" panose="020B0503020102020204" pitchFamily="34" charset="0"/>
                <a:cs typeface="Arial" charset="0"/>
              </a:rPr>
              <a:t>Mining </a:t>
            </a:r>
          </a:p>
        </p:txBody>
      </p:sp>
      <p:sp>
        <p:nvSpPr>
          <p:cNvPr id="207" name="Rectangle 206">
            <a:extLst>
              <a:ext uri="{FF2B5EF4-FFF2-40B4-BE49-F238E27FC236}">
                <a16:creationId xmlns="" xmlns:a16="http://schemas.microsoft.com/office/drawing/2014/main" id="{CFD27FB2-0DE5-024F-8A48-46CB26BCC360}"/>
              </a:ext>
            </a:extLst>
          </p:cNvPr>
          <p:cNvSpPr/>
          <p:nvPr/>
        </p:nvSpPr>
        <p:spPr>
          <a:xfrm>
            <a:off x="7102786" y="2435184"/>
            <a:ext cx="976469" cy="230832"/>
          </a:xfrm>
          <a:prstGeom prst="rect">
            <a:avLst/>
          </a:prstGeom>
          <a:noFill/>
        </p:spPr>
        <p:txBody>
          <a:bodyPr wrap="square" rtlCol="0">
            <a:spAutoFit/>
          </a:bodyPr>
          <a:lstStyle/>
          <a:p>
            <a:pPr defTabSz="685800" fontAlgn="base">
              <a:spcBef>
                <a:spcPct val="0"/>
              </a:spcBef>
              <a:spcAft>
                <a:spcPct val="0"/>
              </a:spcAft>
            </a:pPr>
            <a:r>
              <a:rPr lang="en-US" sz="900">
                <a:solidFill>
                  <a:prstClr val="black"/>
                </a:solidFill>
                <a:latin typeface="Franklin Gothic Book" panose="020B0503020102020204" pitchFamily="34" charset="0"/>
                <a:cs typeface="Arial" charset="0"/>
              </a:rPr>
              <a:t>Not considered  </a:t>
            </a:r>
          </a:p>
        </p:txBody>
      </p:sp>
      <p:sp>
        <p:nvSpPr>
          <p:cNvPr id="208" name="Rectangle 207">
            <a:extLst>
              <a:ext uri="{FF2B5EF4-FFF2-40B4-BE49-F238E27FC236}">
                <a16:creationId xmlns="" xmlns:a16="http://schemas.microsoft.com/office/drawing/2014/main" id="{8CB66AF5-FF78-0E47-A475-67886362CED0}"/>
              </a:ext>
            </a:extLst>
          </p:cNvPr>
          <p:cNvSpPr/>
          <p:nvPr/>
        </p:nvSpPr>
        <p:spPr>
          <a:xfrm>
            <a:off x="7103851" y="2266407"/>
            <a:ext cx="1667428" cy="230832"/>
          </a:xfrm>
          <a:prstGeom prst="rect">
            <a:avLst/>
          </a:prstGeom>
          <a:noFill/>
        </p:spPr>
        <p:txBody>
          <a:bodyPr wrap="square" rtlCol="0">
            <a:spAutoFit/>
          </a:bodyPr>
          <a:lstStyle/>
          <a:p>
            <a:pPr defTabSz="685800" fontAlgn="base">
              <a:spcBef>
                <a:spcPct val="0"/>
              </a:spcBef>
              <a:spcAft>
                <a:spcPct val="0"/>
              </a:spcAft>
            </a:pPr>
            <a:r>
              <a:rPr lang="en-US" sz="900">
                <a:solidFill>
                  <a:prstClr val="black"/>
                </a:solidFill>
                <a:latin typeface="Franklin Gothic Book" panose="020B0503020102020204" pitchFamily="34" charset="0"/>
                <a:cs typeface="Arial" charset="0"/>
              </a:rPr>
              <a:t>Included only in LCA model  </a:t>
            </a:r>
          </a:p>
        </p:txBody>
      </p:sp>
      <p:sp>
        <p:nvSpPr>
          <p:cNvPr id="212" name="Rectangle 211">
            <a:extLst>
              <a:ext uri="{FF2B5EF4-FFF2-40B4-BE49-F238E27FC236}">
                <a16:creationId xmlns="" xmlns:a16="http://schemas.microsoft.com/office/drawing/2014/main" id="{27B70EEB-3522-4B46-84FA-C0B3DD7DF599}"/>
              </a:ext>
            </a:extLst>
          </p:cNvPr>
          <p:cNvSpPr/>
          <p:nvPr/>
        </p:nvSpPr>
        <p:spPr>
          <a:xfrm>
            <a:off x="5919177" y="3371968"/>
            <a:ext cx="304892" cy="276999"/>
          </a:xfrm>
          <a:prstGeom prst="rect">
            <a:avLst/>
          </a:prstGeom>
        </p:spPr>
        <p:txBody>
          <a:bodyPr wrap="none">
            <a:spAutoFit/>
          </a:bodyPr>
          <a:lstStyle/>
          <a:p>
            <a:pPr defTabSz="685800" fontAlgn="base">
              <a:spcBef>
                <a:spcPct val="0"/>
              </a:spcBef>
              <a:spcAft>
                <a:spcPct val="0"/>
              </a:spcAft>
            </a:pPr>
            <a:r>
              <a:rPr lang="en-US" sz="1200">
                <a:ln w="0"/>
                <a:solidFill>
                  <a:srgbClr val="447E59"/>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solidFill>
                <a:prstClr val="black"/>
              </a:solidFill>
              <a:latin typeface="Franklin Gothic Book" panose="020B0503020102020204" pitchFamily="34" charset="0"/>
              <a:cs typeface="Arial" charset="0"/>
            </a:endParaRPr>
          </a:p>
        </p:txBody>
      </p:sp>
      <p:sp>
        <p:nvSpPr>
          <p:cNvPr id="213" name="Rectangle 212">
            <a:extLst>
              <a:ext uri="{FF2B5EF4-FFF2-40B4-BE49-F238E27FC236}">
                <a16:creationId xmlns="" xmlns:a16="http://schemas.microsoft.com/office/drawing/2014/main" id="{B8EC6550-1057-9246-B8CA-8049D479E10E}"/>
              </a:ext>
            </a:extLst>
          </p:cNvPr>
          <p:cNvSpPr/>
          <p:nvPr/>
        </p:nvSpPr>
        <p:spPr>
          <a:xfrm>
            <a:off x="8091550" y="3753997"/>
            <a:ext cx="304892" cy="276999"/>
          </a:xfrm>
          <a:prstGeom prst="rect">
            <a:avLst/>
          </a:prstGeom>
        </p:spPr>
        <p:txBody>
          <a:bodyPr wrap="none">
            <a:spAutoFit/>
          </a:bodyPr>
          <a:lstStyle/>
          <a:p>
            <a:pPr defTabSz="685800" fontAlgn="base">
              <a:spcBef>
                <a:spcPct val="0"/>
              </a:spcBef>
              <a:spcAft>
                <a:spcPct val="0"/>
              </a:spcAft>
            </a:pPr>
            <a:r>
              <a:rPr lang="en-US" sz="1200">
                <a:ln w="0"/>
                <a:solidFill>
                  <a:srgbClr val="447E59"/>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solidFill>
                <a:prstClr val="black"/>
              </a:solidFill>
              <a:latin typeface="Franklin Gothic Book" panose="020B0503020102020204" pitchFamily="34" charset="0"/>
              <a:cs typeface="Arial" charset="0"/>
            </a:endParaRPr>
          </a:p>
        </p:txBody>
      </p:sp>
      <p:sp>
        <p:nvSpPr>
          <p:cNvPr id="214" name="Rectangle 213">
            <a:extLst>
              <a:ext uri="{FF2B5EF4-FFF2-40B4-BE49-F238E27FC236}">
                <a16:creationId xmlns="" xmlns:a16="http://schemas.microsoft.com/office/drawing/2014/main" id="{E372F1B8-7AA4-474E-87A8-4681CCC30746}"/>
              </a:ext>
            </a:extLst>
          </p:cNvPr>
          <p:cNvSpPr/>
          <p:nvPr/>
        </p:nvSpPr>
        <p:spPr>
          <a:xfrm>
            <a:off x="5255785" y="2086796"/>
            <a:ext cx="258724" cy="253916"/>
          </a:xfrm>
          <a:prstGeom prst="rect">
            <a:avLst/>
          </a:prstGeom>
          <a:noFill/>
        </p:spPr>
        <p:txBody>
          <a:bodyPr wrap="none" lIns="68580" tIns="34290" rIns="68580" bIns="34290">
            <a:spAutoFit/>
          </a:bodyPr>
          <a:lstStyle/>
          <a:p>
            <a:pPr algn="ctr" defTabSz="685800" fontAlgn="base">
              <a:spcBef>
                <a:spcPct val="0"/>
              </a:spcBef>
              <a:spcAft>
                <a:spcPct val="0"/>
              </a:spcAft>
            </a:pPr>
            <a:r>
              <a:rPr lang="en-US" sz="1200">
                <a:ln w="0"/>
                <a:solidFill>
                  <a:srgbClr val="CB4D3D"/>
                </a:solidFill>
                <a:effectLst>
                  <a:outerShdw blurRad="38100" dist="19050" dir="2700000" algn="tl" rotWithShape="0">
                    <a:prstClr val="black">
                      <a:alpha val="40000"/>
                    </a:prstClr>
                  </a:outerShdw>
                </a:effectLst>
                <a:latin typeface="Symbol" panose="05050102010706020507" pitchFamily="18" charset="2"/>
                <a:cs typeface="Arial" charset="0"/>
                <a:sym typeface="Wingdings" panose="05000000000000000000" pitchFamily="2" charset="2"/>
              </a:rPr>
              <a:t></a:t>
            </a:r>
            <a:endParaRPr lang="en-US" sz="1200">
              <a:ln w="0"/>
              <a:solidFill>
                <a:srgbClr val="FFC000"/>
              </a:solidFill>
              <a:effectLst>
                <a:outerShdw blurRad="38100" dist="19050" dir="2700000" algn="tl" rotWithShape="0">
                  <a:prstClr val="black">
                    <a:alpha val="40000"/>
                  </a:prstClr>
                </a:outerShdw>
              </a:effectLst>
              <a:latin typeface="Symbol" panose="05050102010706020507" pitchFamily="18" charset="2"/>
              <a:cs typeface="Arial" charset="0"/>
            </a:endParaRPr>
          </a:p>
        </p:txBody>
      </p:sp>
      <p:sp>
        <p:nvSpPr>
          <p:cNvPr id="215" name="Rectangle 214">
            <a:extLst>
              <a:ext uri="{FF2B5EF4-FFF2-40B4-BE49-F238E27FC236}">
                <a16:creationId xmlns="" xmlns:a16="http://schemas.microsoft.com/office/drawing/2014/main" id="{3107AF5C-651B-D047-ADAD-30840E7833D0}"/>
              </a:ext>
            </a:extLst>
          </p:cNvPr>
          <p:cNvSpPr/>
          <p:nvPr/>
        </p:nvSpPr>
        <p:spPr>
          <a:xfrm>
            <a:off x="174012" y="846301"/>
            <a:ext cx="4131211" cy="1479892"/>
          </a:xfrm>
          <a:prstGeom prst="rect">
            <a:avLst/>
          </a:prstGeom>
        </p:spPr>
        <p:txBody>
          <a:bodyPr wrap="square">
            <a:spAutoFit/>
          </a:bodyPr>
          <a:lstStyle/>
          <a:p>
            <a:pPr marL="0" lvl="1" defTabSz="685800" fontAlgn="base">
              <a:lnSpc>
                <a:spcPct val="114000"/>
              </a:lnSpc>
              <a:spcBef>
                <a:spcPct val="0"/>
              </a:spcBef>
              <a:spcAft>
                <a:spcPct val="0"/>
              </a:spcAft>
            </a:pPr>
            <a:r>
              <a:rPr lang="en-US" sz="1600" dirty="0">
                <a:solidFill>
                  <a:prstClr val="black"/>
                </a:solidFill>
                <a:latin typeface="Calibri" panose="020F0502020204030204" pitchFamily="34" charset="0"/>
                <a:cs typeface="Calibri" panose="020F0502020204030204" pitchFamily="34" charset="0"/>
              </a:rPr>
              <a:t>Cement manufacturing is one the most energy and emissions intensive industries consuming 371 </a:t>
            </a:r>
            <a:r>
              <a:rPr lang="en-US" sz="1600" dirty="0" err="1">
                <a:solidFill>
                  <a:prstClr val="black"/>
                </a:solidFill>
                <a:latin typeface="Calibri" panose="020F0502020204030204" pitchFamily="34" charset="0"/>
                <a:cs typeface="Calibri" panose="020F0502020204030204" pitchFamily="34" charset="0"/>
              </a:rPr>
              <a:t>tBtu</a:t>
            </a:r>
            <a:r>
              <a:rPr lang="en-US" sz="1600" dirty="0">
                <a:solidFill>
                  <a:prstClr val="black"/>
                </a:solidFill>
                <a:latin typeface="Calibri" panose="020F0502020204030204" pitchFamily="34" charset="0"/>
                <a:cs typeface="Calibri" panose="020F0502020204030204" pitchFamily="34" charset="0"/>
              </a:rPr>
              <a:t> of energy and producing more than 25 million tons CO</a:t>
            </a:r>
            <a:r>
              <a:rPr lang="en-US" sz="1600" baseline="-25000" dirty="0">
                <a:solidFill>
                  <a:prstClr val="black"/>
                </a:solidFill>
                <a:latin typeface="Calibri" panose="020F0502020204030204" pitchFamily="34" charset="0"/>
                <a:cs typeface="Calibri" panose="020F0502020204030204" pitchFamily="34" charset="0"/>
              </a:rPr>
              <a:t>2</a:t>
            </a:r>
            <a:r>
              <a:rPr lang="en-US" sz="1600" dirty="0">
                <a:solidFill>
                  <a:prstClr val="black"/>
                </a:solidFill>
                <a:latin typeface="Calibri" panose="020F0502020204030204" pitchFamily="34" charset="0"/>
                <a:cs typeface="Calibri" panose="020F0502020204030204" pitchFamily="34" charset="0"/>
              </a:rPr>
              <a:t> equivalent of combustion related emission onsite.</a:t>
            </a:r>
          </a:p>
        </p:txBody>
      </p:sp>
      <p:sp>
        <p:nvSpPr>
          <p:cNvPr id="224" name="Rectangle 223">
            <a:extLst>
              <a:ext uri="{FF2B5EF4-FFF2-40B4-BE49-F238E27FC236}">
                <a16:creationId xmlns="" xmlns:a16="http://schemas.microsoft.com/office/drawing/2014/main" id="{F3926864-0B9A-E54E-8C54-6CD698AD7B4F}"/>
              </a:ext>
            </a:extLst>
          </p:cNvPr>
          <p:cNvSpPr/>
          <p:nvPr/>
        </p:nvSpPr>
        <p:spPr>
          <a:xfrm>
            <a:off x="4869352" y="1693486"/>
            <a:ext cx="4072924" cy="382284"/>
          </a:xfrm>
          <a:prstGeom prst="rect">
            <a:avLst/>
          </a:prstGeom>
        </p:spPr>
        <p:txBody>
          <a:bodyPr wrap="square" anchor="t">
            <a:spAutoFit/>
          </a:bodyPr>
          <a:lstStyle/>
          <a:p>
            <a:pPr defTabSz="685800" fontAlgn="base">
              <a:lnSpc>
                <a:spcPct val="114000"/>
              </a:lnSpc>
              <a:spcBef>
                <a:spcPct val="0"/>
              </a:spcBef>
              <a:spcAft>
                <a:spcPct val="0"/>
              </a:spcAft>
            </a:pPr>
            <a:r>
              <a:rPr lang="en-US" altLang="en-US" b="1" dirty="0">
                <a:solidFill>
                  <a:srgbClr val="04617B"/>
                </a:solidFill>
                <a:latin typeface="Franklin Gothic Book" panose="020B0503020102020204" pitchFamily="34" charset="0"/>
                <a:cs typeface="Arial"/>
              </a:rPr>
              <a:t>Scope</a:t>
            </a:r>
          </a:p>
        </p:txBody>
      </p:sp>
      <p:sp>
        <p:nvSpPr>
          <p:cNvPr id="17" name="Rectangle 16">
            <a:extLst>
              <a:ext uri="{FF2B5EF4-FFF2-40B4-BE49-F238E27FC236}">
                <a16:creationId xmlns="" xmlns:a16="http://schemas.microsoft.com/office/drawing/2014/main" id="{32B8F24E-FE79-6043-8E12-1CD3EB581A5E}"/>
              </a:ext>
            </a:extLst>
          </p:cNvPr>
          <p:cNvSpPr/>
          <p:nvPr/>
        </p:nvSpPr>
        <p:spPr>
          <a:xfrm>
            <a:off x="330958" y="4847813"/>
            <a:ext cx="1895071" cy="369332"/>
          </a:xfrm>
          <a:prstGeom prst="rect">
            <a:avLst/>
          </a:prstGeom>
        </p:spPr>
        <p:txBody>
          <a:bodyPr wrap="none">
            <a:spAutoFit/>
          </a:bodyPr>
          <a:lstStyle/>
          <a:p>
            <a:pPr defTabSz="685800" fontAlgn="base">
              <a:spcBef>
                <a:spcPct val="0"/>
              </a:spcBef>
              <a:spcAft>
                <a:spcPct val="0"/>
              </a:spcAft>
            </a:pPr>
            <a:r>
              <a:rPr lang="en-US" dirty="0">
                <a:solidFill>
                  <a:srgbClr val="04617B"/>
                </a:solidFill>
                <a:latin typeface="Franklin Gothic Book" panose="020B0503020102020204" pitchFamily="34" charset="0"/>
                <a:cs typeface="Arial" charset="0"/>
              </a:rPr>
              <a:t>Analysis  Outline  </a:t>
            </a:r>
            <a:endParaRPr lang="en-US" dirty="0">
              <a:solidFill>
                <a:prstClr val="black"/>
              </a:solidFill>
              <a:latin typeface="Franklin Gothic Book" panose="020B0503020102020204" pitchFamily="34" charset="0"/>
              <a:cs typeface="Arial" charset="0"/>
            </a:endParaRPr>
          </a:p>
        </p:txBody>
      </p:sp>
      <p:sp>
        <p:nvSpPr>
          <p:cNvPr id="2" name="Title 1">
            <a:extLst>
              <a:ext uri="{FF2B5EF4-FFF2-40B4-BE49-F238E27FC236}">
                <a16:creationId xmlns="" xmlns:a16="http://schemas.microsoft.com/office/drawing/2014/main" id="{2A9190FC-F2C5-4AD3-86EB-1C6D75085915}"/>
              </a:ext>
            </a:extLst>
          </p:cNvPr>
          <p:cNvSpPr>
            <a:spLocks noGrp="1"/>
          </p:cNvSpPr>
          <p:nvPr>
            <p:ph type="title"/>
          </p:nvPr>
        </p:nvSpPr>
        <p:spPr/>
        <p:txBody>
          <a:bodyPr/>
          <a:lstStyle/>
          <a:p>
            <a:r>
              <a:rPr lang="en-US" sz="2800" dirty="0"/>
              <a:t>Electrification of Cement Industry – Case Study</a:t>
            </a:r>
          </a:p>
        </p:txBody>
      </p:sp>
    </p:spTree>
    <p:extLst>
      <p:ext uri="{BB962C8B-B14F-4D97-AF65-F5344CB8AC3E}">
        <p14:creationId xmlns:p14="http://schemas.microsoft.com/office/powerpoint/2010/main" val="478975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BB9BDE-77D2-46A8-9A97-B992B00B8C8F}"/>
              </a:ext>
            </a:extLst>
          </p:cNvPr>
          <p:cNvSpPr>
            <a:spLocks noGrp="1"/>
          </p:cNvSpPr>
          <p:nvPr>
            <p:ph type="title"/>
          </p:nvPr>
        </p:nvSpPr>
        <p:spPr>
          <a:xfrm>
            <a:off x="360363" y="-38100"/>
            <a:ext cx="8724900" cy="812800"/>
          </a:xfrm>
        </p:spPr>
        <p:txBody>
          <a:bodyPr/>
          <a:lstStyle/>
          <a:p>
            <a:r>
              <a:rPr lang="en-US" sz="2400" dirty="0">
                <a:latin typeface="Calibri" panose="020F0502020204030204" pitchFamily="34" charset="0"/>
              </a:rPr>
              <a:t>Sustainable Manufacturing </a:t>
            </a:r>
            <a:r>
              <a:rPr lang="en-US" sz="2400" dirty="0">
                <a:latin typeface="Calibri" panose="020F0502020204030204" pitchFamily="34" charset="0"/>
                <a:sym typeface="Wingdings" panose="05000000000000000000" pitchFamily="2" charset="2"/>
              </a:rPr>
              <a:t> Transition to a Circular Economy</a:t>
            </a:r>
            <a:endParaRPr lang="en-US" sz="2400" dirty="0"/>
          </a:p>
        </p:txBody>
      </p:sp>
      <p:sp>
        <p:nvSpPr>
          <p:cNvPr id="3" name="Text Placeholder 2">
            <a:extLst>
              <a:ext uri="{FF2B5EF4-FFF2-40B4-BE49-F238E27FC236}">
                <a16:creationId xmlns="" xmlns:a16="http://schemas.microsoft.com/office/drawing/2014/main" id="{F25FE6E5-7366-4B3A-9550-6AE7BAE537EC}"/>
              </a:ext>
            </a:extLst>
          </p:cNvPr>
          <p:cNvSpPr>
            <a:spLocks noGrp="1"/>
          </p:cNvSpPr>
          <p:nvPr>
            <p:ph sz="quarter" idx="10"/>
          </p:nvPr>
        </p:nvSpPr>
        <p:spPr>
          <a:xfrm>
            <a:off x="56241" y="2424102"/>
            <a:ext cx="1784506" cy="2279514"/>
          </a:xfrm>
        </p:spPr>
        <p:style>
          <a:lnRef idx="3">
            <a:schemeClr val="lt1"/>
          </a:lnRef>
          <a:fillRef idx="1">
            <a:schemeClr val="accent5"/>
          </a:fillRef>
          <a:effectRef idx="1">
            <a:schemeClr val="accent5"/>
          </a:effectRef>
          <a:fontRef idx="minor">
            <a:schemeClr val="lt1"/>
          </a:fontRef>
        </p:style>
        <p:txBody>
          <a:bodyPr vert="horz" wrap="square" lIns="45720" tIns="0" rIns="45720" bIns="0" numCol="1" anchor="t" anchorCtr="0" compatLnSpc="1">
            <a:prstTxWarp prst="textNoShape">
              <a:avLst/>
            </a:prstTxWarp>
            <a:noAutofit/>
          </a:bodyPr>
          <a:lstStyle/>
          <a:p>
            <a:pPr marL="0" indent="0">
              <a:buNone/>
            </a:pPr>
            <a:r>
              <a:rPr lang="en-US" sz="2000" dirty="0" smtClean="0">
                <a:latin typeface="Calibri" panose="020F0502020204030204" pitchFamily="34" charset="0"/>
                <a:ea typeface="Arial Unicode MS" panose="020B0604020202020204" pitchFamily="34" charset="-128"/>
                <a:cs typeface="Arial Unicode MS" panose="020B0604020202020204" pitchFamily="34" charset="-128"/>
              </a:rPr>
              <a:t>Develop an information baseline, and target </a:t>
            </a:r>
            <a:r>
              <a:rPr lang="en-US" sz="2000" b="1" dirty="0" smtClean="0">
                <a:latin typeface="Calibri" panose="020F0502020204030204" pitchFamily="34" charset="0"/>
                <a:ea typeface="Arial Unicode MS" panose="020B0604020202020204" pitchFamily="34" charset="-128"/>
                <a:cs typeface="Arial Unicode MS" panose="020B0604020202020204" pitchFamily="34" charset="-128"/>
              </a:rPr>
              <a:t>improvements in energy and material use.</a:t>
            </a:r>
            <a:endParaRPr lang="en-US" sz="2000" dirty="0">
              <a:latin typeface="Calibri" panose="020F0502020204030204" pitchFamily="34" charset="0"/>
              <a:ea typeface="Arial Unicode MS" panose="020B0604020202020204" pitchFamily="34" charset="-128"/>
              <a:cs typeface="Arial Unicode MS" panose="020B0604020202020204" pitchFamily="34" charset="-128"/>
            </a:endParaRPr>
          </a:p>
        </p:txBody>
      </p:sp>
      <p:pic>
        <p:nvPicPr>
          <p:cNvPr id="6" name="Picture 5">
            <a:extLst>
              <a:ext uri="{FF2B5EF4-FFF2-40B4-BE49-F238E27FC236}">
                <a16:creationId xmlns="" xmlns:a16="http://schemas.microsoft.com/office/drawing/2014/main" id="{0DA33C1A-533E-4426-85D2-2EED9F629C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973" t="4986" r="25859" b="4099"/>
          <a:stretch/>
        </p:blipFill>
        <p:spPr>
          <a:xfrm>
            <a:off x="3101595" y="2039781"/>
            <a:ext cx="4908946" cy="4502060"/>
          </a:xfrm>
          <a:prstGeom prst="rect">
            <a:avLst/>
          </a:prstGeom>
        </p:spPr>
      </p:pic>
      <p:sp>
        <p:nvSpPr>
          <p:cNvPr id="7" name="Rectangular Callout 134">
            <a:extLst>
              <a:ext uri="{FF2B5EF4-FFF2-40B4-BE49-F238E27FC236}">
                <a16:creationId xmlns="" xmlns:a16="http://schemas.microsoft.com/office/drawing/2014/main" id="{D825A964-B637-41F0-9CDC-2AE4E5D935D7}"/>
              </a:ext>
            </a:extLst>
          </p:cNvPr>
          <p:cNvSpPr/>
          <p:nvPr/>
        </p:nvSpPr>
        <p:spPr>
          <a:xfrm>
            <a:off x="2303585" y="4503543"/>
            <a:ext cx="1165348" cy="890882"/>
          </a:xfrm>
          <a:prstGeom prst="wedgeRectCallout">
            <a:avLst>
              <a:gd name="adj1" fmla="val 90099"/>
              <a:gd name="adj2" fmla="val -40079"/>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a:solidFill>
                  <a:schemeClr val="tx1"/>
                </a:solidFill>
                <a:latin typeface="Franklin Gothic Book" panose="020B0503020102020204" pitchFamily="34" charset="0"/>
              </a:rPr>
              <a:t>Battery Rare Earth Element Recycling</a:t>
            </a:r>
          </a:p>
        </p:txBody>
      </p:sp>
      <p:sp>
        <p:nvSpPr>
          <p:cNvPr id="8" name="Rectangular Callout 133">
            <a:extLst>
              <a:ext uri="{FF2B5EF4-FFF2-40B4-BE49-F238E27FC236}">
                <a16:creationId xmlns="" xmlns:a16="http://schemas.microsoft.com/office/drawing/2014/main" id="{707FDF69-0B56-43E8-8BAF-4C7D9B1F1772}"/>
              </a:ext>
            </a:extLst>
          </p:cNvPr>
          <p:cNvSpPr/>
          <p:nvPr/>
        </p:nvSpPr>
        <p:spPr>
          <a:xfrm>
            <a:off x="7823544" y="2424102"/>
            <a:ext cx="1197621" cy="753044"/>
          </a:xfrm>
          <a:prstGeom prst="wedgeRectCallout">
            <a:avLst>
              <a:gd name="adj1" fmla="val -74992"/>
              <a:gd name="adj2" fmla="val 51828"/>
            </a:avLst>
          </a:prstGeom>
          <a:ln w="3810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solidFill>
                  <a:schemeClr val="tx1"/>
                </a:solidFill>
                <a:latin typeface="Franklin Gothic Book" panose="020B0503020102020204" pitchFamily="34" charset="0"/>
              </a:rPr>
              <a:t>Supply Chain Analysis-Upcycling Recycled PET</a:t>
            </a:r>
          </a:p>
        </p:txBody>
      </p:sp>
      <p:sp>
        <p:nvSpPr>
          <p:cNvPr id="9" name="Rectangle 8">
            <a:extLst>
              <a:ext uri="{FF2B5EF4-FFF2-40B4-BE49-F238E27FC236}">
                <a16:creationId xmlns="" xmlns:a16="http://schemas.microsoft.com/office/drawing/2014/main" id="{9434F3CD-180D-41AA-9763-01DBA24FEA95}"/>
              </a:ext>
            </a:extLst>
          </p:cNvPr>
          <p:cNvSpPr/>
          <p:nvPr/>
        </p:nvSpPr>
        <p:spPr>
          <a:xfrm>
            <a:off x="5377726" y="3988457"/>
            <a:ext cx="1612741" cy="890882"/>
          </a:xfrm>
          <a:prstGeom prst="rect">
            <a:avLst/>
          </a:prstGeom>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a:latin typeface="Franklin Gothic Book" panose="020B0503020102020204" pitchFamily="34" charset="0"/>
              </a:rPr>
              <a:t>Wedge Analysis Framework and Model and Quadrant Analysis</a:t>
            </a:r>
          </a:p>
        </p:txBody>
      </p:sp>
      <p:sp>
        <p:nvSpPr>
          <p:cNvPr id="10" name="Rectangular Callout 134">
            <a:extLst>
              <a:ext uri="{FF2B5EF4-FFF2-40B4-BE49-F238E27FC236}">
                <a16:creationId xmlns="" xmlns:a16="http://schemas.microsoft.com/office/drawing/2014/main" id="{A8E85C9A-867E-4D76-B147-8987F390A97D}"/>
              </a:ext>
            </a:extLst>
          </p:cNvPr>
          <p:cNvSpPr/>
          <p:nvPr/>
        </p:nvSpPr>
        <p:spPr>
          <a:xfrm>
            <a:off x="7511533" y="1585972"/>
            <a:ext cx="1158784" cy="666974"/>
          </a:xfrm>
          <a:prstGeom prst="wedgeRectCallout">
            <a:avLst>
              <a:gd name="adj1" fmla="val -131319"/>
              <a:gd name="adj2" fmla="val 60279"/>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a:solidFill>
                  <a:schemeClr val="tx1"/>
                </a:solidFill>
                <a:latin typeface="Franklin Gothic Book" panose="020B0503020102020204" pitchFamily="34" charset="0"/>
              </a:rPr>
              <a:t>US Food Supply Chain Waste Analysis</a:t>
            </a:r>
          </a:p>
        </p:txBody>
      </p:sp>
      <p:sp>
        <p:nvSpPr>
          <p:cNvPr id="11" name="Rectangular Callout 136">
            <a:extLst>
              <a:ext uri="{FF2B5EF4-FFF2-40B4-BE49-F238E27FC236}">
                <a16:creationId xmlns="" xmlns:a16="http://schemas.microsoft.com/office/drawing/2014/main" id="{6923273A-C08D-4896-9FFF-B4A132E08B20}"/>
              </a:ext>
            </a:extLst>
          </p:cNvPr>
          <p:cNvSpPr/>
          <p:nvPr/>
        </p:nvSpPr>
        <p:spPr>
          <a:xfrm>
            <a:off x="2364405" y="1553520"/>
            <a:ext cx="1300122" cy="633490"/>
          </a:xfrm>
          <a:prstGeom prst="wedgeRectCallout">
            <a:avLst>
              <a:gd name="adj1" fmla="val 115597"/>
              <a:gd name="adj2" fmla="val 104717"/>
            </a:avLst>
          </a:prstGeom>
          <a:ln w="381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tx1"/>
                </a:solidFill>
                <a:latin typeface="Franklin Gothic Book" panose="020B0503020102020204" pitchFamily="34" charset="0"/>
                <a:cs typeface="Arial" panose="020B0604020202020204" pitchFamily="34" charset="0"/>
              </a:rPr>
              <a:t>Decarbonization/Energy Efficiency Value</a:t>
            </a:r>
            <a:endParaRPr lang="en-US" sz="1200" dirty="0">
              <a:solidFill>
                <a:schemeClr val="tx1"/>
              </a:solidFill>
              <a:latin typeface="Franklin Gothic Book" panose="020B0503020102020204" pitchFamily="34" charset="0"/>
            </a:endParaRPr>
          </a:p>
        </p:txBody>
      </p:sp>
      <p:sp>
        <p:nvSpPr>
          <p:cNvPr id="12" name="Rectangular Callout 136">
            <a:extLst>
              <a:ext uri="{FF2B5EF4-FFF2-40B4-BE49-F238E27FC236}">
                <a16:creationId xmlns="" xmlns:a16="http://schemas.microsoft.com/office/drawing/2014/main" id="{33E055AC-D08F-438E-91BE-65E19246CF0D}"/>
              </a:ext>
            </a:extLst>
          </p:cNvPr>
          <p:cNvSpPr/>
          <p:nvPr/>
        </p:nvSpPr>
        <p:spPr>
          <a:xfrm>
            <a:off x="2107992" y="2458917"/>
            <a:ext cx="1556535" cy="508812"/>
          </a:xfrm>
          <a:prstGeom prst="wedgeRectCallout">
            <a:avLst>
              <a:gd name="adj1" fmla="val 90313"/>
              <a:gd name="adj2" fmla="val 12403"/>
            </a:avLst>
          </a:prstGeom>
          <a:ln w="381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tx1"/>
                </a:solidFill>
                <a:latin typeface="Franklin Gothic Book" panose="020B0503020102020204" pitchFamily="34" charset="0"/>
                <a:cs typeface="Arial" panose="020B0604020202020204" pitchFamily="34" charset="0"/>
              </a:rPr>
              <a:t>Electrification of the Cement Industry</a:t>
            </a:r>
            <a:endParaRPr lang="en-US" sz="1200" dirty="0">
              <a:solidFill>
                <a:schemeClr val="tx1"/>
              </a:solidFill>
              <a:latin typeface="Franklin Gothic Book" panose="020B0503020102020204" pitchFamily="34" charset="0"/>
            </a:endParaRPr>
          </a:p>
        </p:txBody>
      </p:sp>
      <p:sp>
        <p:nvSpPr>
          <p:cNvPr id="13" name="Rectangular Callout 3161">
            <a:extLst>
              <a:ext uri="{FF2B5EF4-FFF2-40B4-BE49-F238E27FC236}">
                <a16:creationId xmlns="" xmlns:a16="http://schemas.microsoft.com/office/drawing/2014/main" id="{619362BF-5C7A-41A1-A0C7-F0CF8C08ABA9}"/>
              </a:ext>
            </a:extLst>
          </p:cNvPr>
          <p:cNvSpPr/>
          <p:nvPr/>
        </p:nvSpPr>
        <p:spPr>
          <a:xfrm>
            <a:off x="5999850" y="5828631"/>
            <a:ext cx="1383398" cy="631578"/>
          </a:xfrm>
          <a:prstGeom prst="wedgeRectCallout">
            <a:avLst>
              <a:gd name="adj1" fmla="val 2131"/>
              <a:gd name="adj2" fmla="val -157435"/>
            </a:avLst>
          </a:prstGeom>
          <a:ln w="38100">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a:latin typeface="Franklin Gothic Book" panose="020B0503020102020204" pitchFamily="34" charset="0"/>
              </a:rPr>
              <a:t>Li-ion Battery (LIB) Recycling</a:t>
            </a:r>
            <a:endParaRPr lang="en-US" sz="1200">
              <a:solidFill>
                <a:schemeClr val="tx1"/>
              </a:solidFill>
              <a:latin typeface="Franklin Gothic Book" panose="020B0503020102020204" pitchFamily="34" charset="0"/>
            </a:endParaRPr>
          </a:p>
        </p:txBody>
      </p:sp>
      <p:sp>
        <p:nvSpPr>
          <p:cNvPr id="14" name="Rectangular Callout 134">
            <a:extLst>
              <a:ext uri="{FF2B5EF4-FFF2-40B4-BE49-F238E27FC236}">
                <a16:creationId xmlns="" xmlns:a16="http://schemas.microsoft.com/office/drawing/2014/main" id="{50B4B946-0F34-440C-9041-B380B46EFBCD}"/>
              </a:ext>
            </a:extLst>
          </p:cNvPr>
          <p:cNvSpPr/>
          <p:nvPr/>
        </p:nvSpPr>
        <p:spPr>
          <a:xfrm>
            <a:off x="7690467" y="4433898"/>
            <a:ext cx="1463776" cy="1030173"/>
          </a:xfrm>
          <a:prstGeom prst="wedgeRectCallout">
            <a:avLst>
              <a:gd name="adj1" fmla="val -67299"/>
              <a:gd name="adj2" fmla="val -59468"/>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a:latin typeface="Franklin Gothic Book" panose="020B0503020102020204" pitchFamily="34" charset="0"/>
              </a:rPr>
              <a:t>Agent Based Model for implementing a Circular Economy for PV</a:t>
            </a:r>
            <a:endParaRPr lang="en-US" sz="120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64179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75203B7-1632-47EC-ADF7-78429D02992F}"/>
              </a:ext>
            </a:extLst>
          </p:cNvPr>
          <p:cNvSpPr>
            <a:spLocks noGrp="1"/>
          </p:cNvSpPr>
          <p:nvPr>
            <p:ph type="title"/>
          </p:nvPr>
        </p:nvSpPr>
        <p:spPr>
          <a:xfrm>
            <a:off x="0" y="95853"/>
            <a:ext cx="9144000" cy="774700"/>
          </a:xfrm>
        </p:spPr>
        <p:txBody>
          <a:bodyPr/>
          <a:lstStyle/>
          <a:p>
            <a:pPr algn="l"/>
            <a:r>
              <a:rPr lang="en-US" sz="2400" dirty="0">
                <a:latin typeface="Calibri"/>
                <a:cs typeface="Calibri"/>
              </a:rPr>
              <a:t>Sustainable Manufacturing – Collaboration Across EERE</a:t>
            </a:r>
          </a:p>
        </p:txBody>
      </p:sp>
      <p:pic>
        <p:nvPicPr>
          <p:cNvPr id="7" name="Picture 6">
            <a:extLst>
              <a:ext uri="{FF2B5EF4-FFF2-40B4-BE49-F238E27FC236}">
                <a16:creationId xmlns="" xmlns:a16="http://schemas.microsoft.com/office/drawing/2014/main" id="{4734825E-F26F-CE43-81D3-76586A3BD705}"/>
              </a:ext>
            </a:extLst>
          </p:cNvPr>
          <p:cNvPicPr>
            <a:picLocks noChangeAspect="1"/>
          </p:cNvPicPr>
          <p:nvPr/>
        </p:nvPicPr>
        <p:blipFill>
          <a:blip r:embed="rId2"/>
          <a:stretch>
            <a:fillRect/>
          </a:stretch>
        </p:blipFill>
        <p:spPr>
          <a:xfrm>
            <a:off x="1129413" y="778115"/>
            <a:ext cx="7143730" cy="5177374"/>
          </a:xfrm>
          <a:prstGeom prst="rect">
            <a:avLst/>
          </a:prstGeom>
        </p:spPr>
      </p:pic>
      <p:sp>
        <p:nvSpPr>
          <p:cNvPr id="2" name="TextBox 1">
            <a:extLst>
              <a:ext uri="{FF2B5EF4-FFF2-40B4-BE49-F238E27FC236}">
                <a16:creationId xmlns="" xmlns:a16="http://schemas.microsoft.com/office/drawing/2014/main" id="{5B5CAA36-DE03-4FF2-85E1-9182C9BFF0A8}"/>
              </a:ext>
            </a:extLst>
          </p:cNvPr>
          <p:cNvSpPr txBox="1"/>
          <p:nvPr/>
        </p:nvSpPr>
        <p:spPr>
          <a:xfrm>
            <a:off x="3108960" y="6079885"/>
            <a:ext cx="3884022" cy="369332"/>
          </a:xfrm>
          <a:prstGeom prst="rect">
            <a:avLst/>
          </a:prstGeom>
          <a:noFill/>
        </p:spPr>
        <p:txBody>
          <a:bodyPr wrap="square" rtlCol="0">
            <a:spAutoFit/>
          </a:bodyPr>
          <a:lstStyle/>
          <a:p>
            <a:r>
              <a:rPr lang="en-US" dirty="0"/>
              <a:t>Sustainable Manufacturing Tasks</a:t>
            </a:r>
          </a:p>
        </p:txBody>
      </p:sp>
      <p:sp>
        <p:nvSpPr>
          <p:cNvPr id="5" name="TextBox 4">
            <a:extLst>
              <a:ext uri="{FF2B5EF4-FFF2-40B4-BE49-F238E27FC236}">
                <a16:creationId xmlns="" xmlns:a16="http://schemas.microsoft.com/office/drawing/2014/main" id="{CB6A4A58-EE18-4291-AF63-DC2BB9836F69}"/>
              </a:ext>
            </a:extLst>
          </p:cNvPr>
          <p:cNvSpPr txBox="1"/>
          <p:nvPr/>
        </p:nvSpPr>
        <p:spPr>
          <a:xfrm rot="16200000">
            <a:off x="-704761" y="2941079"/>
            <a:ext cx="3151237" cy="369332"/>
          </a:xfrm>
          <a:prstGeom prst="rect">
            <a:avLst/>
          </a:prstGeom>
          <a:noFill/>
        </p:spPr>
        <p:txBody>
          <a:bodyPr wrap="square" rtlCol="0">
            <a:spAutoFit/>
          </a:bodyPr>
          <a:lstStyle/>
          <a:p>
            <a:r>
              <a:rPr lang="en-US" dirty="0"/>
              <a:t>Participation by EERE Office</a:t>
            </a:r>
          </a:p>
        </p:txBody>
      </p:sp>
    </p:spTree>
    <p:extLst>
      <p:ext uri="{BB962C8B-B14F-4D97-AF65-F5344CB8AC3E}">
        <p14:creationId xmlns:p14="http://schemas.microsoft.com/office/powerpoint/2010/main" val="3622688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893" t="19401" r="1940" b="2070"/>
          <a:stretch/>
        </p:blipFill>
        <p:spPr>
          <a:xfrm>
            <a:off x="85060" y="1720893"/>
            <a:ext cx="4114801" cy="1209987"/>
          </a:xfrm>
          <a:prstGeom prst="rect">
            <a:avLst/>
          </a:prstGeom>
          <a:ln>
            <a:solidFill>
              <a:schemeClr val="tx1"/>
            </a:solidFill>
          </a:ln>
        </p:spPr>
      </p:pic>
      <p:sp>
        <p:nvSpPr>
          <p:cNvPr id="4" name="Title 3">
            <a:extLst>
              <a:ext uri="{FF2B5EF4-FFF2-40B4-BE49-F238E27FC236}">
                <a16:creationId xmlns="" xmlns:a16="http://schemas.microsoft.com/office/drawing/2014/main" id="{2031A1B2-A206-46AD-BE1B-E3398D16D050}"/>
              </a:ext>
            </a:extLst>
          </p:cNvPr>
          <p:cNvSpPr>
            <a:spLocks noGrp="1"/>
          </p:cNvSpPr>
          <p:nvPr>
            <p:ph type="title"/>
          </p:nvPr>
        </p:nvSpPr>
        <p:spPr>
          <a:xfrm>
            <a:off x="0" y="177445"/>
            <a:ext cx="9144000" cy="1036198"/>
          </a:xfrm>
        </p:spPr>
        <p:txBody>
          <a:bodyPr/>
          <a:lstStyle/>
          <a:p>
            <a:pPr lvl="0"/>
            <a:r>
              <a:rPr lang="en-US" sz="2800" dirty="0">
                <a:latin typeface="Calibri" panose="020F0502020204030204" pitchFamily="34" charset="0"/>
                <a:cs typeface="Calibri" panose="020F0502020204030204" pitchFamily="34" charset="0"/>
              </a:rPr>
              <a:t>3. Seawater Desalination Study – Example of analysis that informed AMO direction.</a:t>
            </a:r>
            <a:endParaRPr lang="en-US" sz="2800" dirty="0"/>
          </a:p>
        </p:txBody>
      </p:sp>
      <p:pic>
        <p:nvPicPr>
          <p:cNvPr id="2" name="Picture 1"/>
          <p:cNvPicPr>
            <a:picLocks noChangeAspect="1"/>
          </p:cNvPicPr>
          <p:nvPr/>
        </p:nvPicPr>
        <p:blipFill rotWithShape="1">
          <a:blip r:embed="rId3"/>
          <a:srcRect l="3771" t="5908" r="195" b="40039"/>
          <a:stretch/>
        </p:blipFill>
        <p:spPr>
          <a:xfrm>
            <a:off x="520994" y="3039781"/>
            <a:ext cx="4061638" cy="1488559"/>
          </a:xfrm>
          <a:prstGeom prst="rect">
            <a:avLst/>
          </a:prstGeom>
        </p:spPr>
      </p:pic>
      <p:pic>
        <p:nvPicPr>
          <p:cNvPr id="5" name="Picture 4"/>
          <p:cNvPicPr>
            <a:picLocks noChangeAspect="1"/>
          </p:cNvPicPr>
          <p:nvPr/>
        </p:nvPicPr>
        <p:blipFill rotWithShape="1">
          <a:blip r:embed="rId4"/>
          <a:srcRect r="-1049" b="5685"/>
          <a:stretch/>
        </p:blipFill>
        <p:spPr>
          <a:xfrm>
            <a:off x="1850064" y="4634664"/>
            <a:ext cx="4093535" cy="1723606"/>
          </a:xfrm>
          <a:prstGeom prst="rect">
            <a:avLst/>
          </a:prstGeom>
        </p:spPr>
      </p:pic>
      <p:pic>
        <p:nvPicPr>
          <p:cNvPr id="6" name="Picture 5"/>
          <p:cNvPicPr>
            <a:picLocks noChangeAspect="1"/>
          </p:cNvPicPr>
          <p:nvPr/>
        </p:nvPicPr>
        <p:blipFill>
          <a:blip r:embed="rId5"/>
          <a:stretch>
            <a:fillRect/>
          </a:stretch>
        </p:blipFill>
        <p:spPr>
          <a:xfrm>
            <a:off x="5873044" y="2037743"/>
            <a:ext cx="2873677" cy="1582421"/>
          </a:xfrm>
          <a:prstGeom prst="rect">
            <a:avLst/>
          </a:prstGeom>
        </p:spPr>
      </p:pic>
      <p:pic>
        <p:nvPicPr>
          <p:cNvPr id="7" name="Picture 6"/>
          <p:cNvPicPr>
            <a:picLocks noChangeAspect="1"/>
          </p:cNvPicPr>
          <p:nvPr/>
        </p:nvPicPr>
        <p:blipFill>
          <a:blip r:embed="rId6"/>
          <a:stretch>
            <a:fillRect/>
          </a:stretch>
        </p:blipFill>
        <p:spPr>
          <a:xfrm>
            <a:off x="5475767" y="3377791"/>
            <a:ext cx="3668233" cy="1256873"/>
          </a:xfrm>
          <a:prstGeom prst="rect">
            <a:avLst/>
          </a:prstGeom>
        </p:spPr>
      </p:pic>
    </p:spTree>
    <p:extLst>
      <p:ext uri="{BB962C8B-B14F-4D97-AF65-F5344CB8AC3E}">
        <p14:creationId xmlns:p14="http://schemas.microsoft.com/office/powerpoint/2010/main" val="204546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085263" cy="812800"/>
          </a:xfrm>
        </p:spPr>
        <p:txBody>
          <a:bodyPr>
            <a:noAutofit/>
          </a:bodyPr>
          <a:lstStyle/>
          <a:p>
            <a:r>
              <a:rPr lang="en-US" sz="2400" dirty="0">
                <a:latin typeface="Calibri"/>
                <a:cs typeface="Calibri"/>
              </a:rPr>
              <a:t>Example of Analysis informing prior AMO Investments</a:t>
            </a:r>
          </a:p>
        </p:txBody>
      </p:sp>
      <p:sp>
        <p:nvSpPr>
          <p:cNvPr id="3" name="Content Placeholder 2"/>
          <p:cNvSpPr>
            <a:spLocks noGrp="1"/>
          </p:cNvSpPr>
          <p:nvPr>
            <p:ph sz="quarter" idx="10"/>
          </p:nvPr>
        </p:nvSpPr>
        <p:spPr>
          <a:xfrm>
            <a:off x="159026" y="1154367"/>
            <a:ext cx="8736496" cy="5370703"/>
          </a:xfrm>
        </p:spPr>
        <p:txBody>
          <a:bodyPr/>
          <a:lstStyle/>
          <a:p>
            <a:r>
              <a:rPr lang="en-US" sz="2000" dirty="0">
                <a:latin typeface="Calibri" panose="020F0502020204030204" pitchFamily="34" charset="0"/>
                <a:cs typeface="Calibri" panose="020F0502020204030204" pitchFamily="34" charset="0"/>
              </a:rPr>
              <a:t>Previous analysis conducted by the AMO StA team played a major role in the planning of DOE’s Energy-Water Desalination Hub</a:t>
            </a:r>
          </a:p>
          <a:p>
            <a:r>
              <a:rPr lang="en-US" sz="2000" dirty="0">
                <a:latin typeface="Calibri" panose="020F0502020204030204" pitchFamily="34" charset="0"/>
                <a:cs typeface="Calibri" panose="020F0502020204030204" pitchFamily="34" charset="0"/>
              </a:rPr>
              <a:t>Reports and a peer-reviewed journal paper were developed to understand:</a:t>
            </a:r>
          </a:p>
          <a:p>
            <a:pPr lvl="1"/>
            <a:r>
              <a:rPr lang="en-US" sz="1800" dirty="0">
                <a:latin typeface="Calibri" panose="020F0502020204030204" pitchFamily="34" charset="0"/>
                <a:cs typeface="Calibri" panose="020F0502020204030204" pitchFamily="34" charset="0"/>
              </a:rPr>
              <a:t>Synthesis of relevant science and latest research and development on energy for desalination systems</a:t>
            </a:r>
          </a:p>
          <a:p>
            <a:pPr lvl="1"/>
            <a:r>
              <a:rPr lang="en-US" sz="1800" dirty="0">
                <a:latin typeface="Calibri" panose="020F0502020204030204" pitchFamily="34" charset="0"/>
                <a:cs typeface="Calibri" panose="020F0502020204030204" pitchFamily="34" charset="0"/>
              </a:rPr>
              <a:t>Analysis on the energy savings potential of seawater desalination systems by unit operation</a:t>
            </a:r>
          </a:p>
          <a:p>
            <a:pPr lvl="1"/>
            <a:r>
              <a:rPr lang="en-US" sz="1800" dirty="0">
                <a:latin typeface="Calibri" panose="020F0502020204030204" pitchFamily="34" charset="0"/>
                <a:cs typeface="Calibri" panose="020F0502020204030204" pitchFamily="34" charset="0"/>
              </a:rPr>
              <a:t>Projections of energy-related impacts associated with increased uptake of seawater desalination</a:t>
            </a:r>
          </a:p>
          <a:p>
            <a:r>
              <a:rPr lang="en-US" sz="2000" dirty="0">
                <a:latin typeface="Calibri" panose="020F0502020204030204" pitchFamily="34" charset="0"/>
                <a:cs typeface="Calibri" panose="020F0502020204030204" pitchFamily="34" charset="0"/>
              </a:rPr>
              <a:t>Analysis was used in FOA</a:t>
            </a:r>
          </a:p>
          <a:p>
            <a:pPr lvl="1"/>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076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85263" cy="774700"/>
          </a:xfrm>
        </p:spPr>
        <p:txBody>
          <a:bodyPr>
            <a:noAutofit/>
          </a:bodyPr>
          <a:lstStyle/>
          <a:p>
            <a:r>
              <a:rPr lang="en-US" b="1" dirty="0">
                <a:latin typeface="Calibri"/>
                <a:cs typeface="Calibri"/>
              </a:rPr>
              <a:t>Seawater Desalination - Energy Savings Opportunity for RO system w/ Open Ocean Intake</a:t>
            </a:r>
          </a:p>
        </p:txBody>
      </p:sp>
      <p:sp>
        <p:nvSpPr>
          <p:cNvPr id="7" name="TextBox 6">
            <a:extLst>
              <a:ext uri="{FF2B5EF4-FFF2-40B4-BE49-F238E27FC236}">
                <a16:creationId xmlns="" xmlns:a16="http://schemas.microsoft.com/office/drawing/2014/main" id="{D2D8EEF0-BE55-40E4-B186-A82CEA7B57CF}"/>
              </a:ext>
            </a:extLst>
          </p:cNvPr>
          <p:cNvSpPr txBox="1"/>
          <p:nvPr/>
        </p:nvSpPr>
        <p:spPr>
          <a:xfrm>
            <a:off x="6114713" y="1090884"/>
            <a:ext cx="2844800"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4D4D4D"/>
                </a:solidFill>
                <a:latin typeface="Calibri" panose="020F0502020204030204" pitchFamily="34" charset="0"/>
                <a:cs typeface="Calibri" panose="020F0502020204030204" pitchFamily="34" charset="0"/>
              </a:rPr>
              <a:t>This system chosen as best representative for U.S. for 2016 facilities and installed capacity</a:t>
            </a:r>
          </a:p>
          <a:p>
            <a:r>
              <a:rPr lang="en-US" b="1" dirty="0">
                <a:solidFill>
                  <a:srgbClr val="4D4D4D"/>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b="1" dirty="0">
                <a:solidFill>
                  <a:srgbClr val="4D4D4D"/>
                </a:solidFill>
                <a:latin typeface="Calibri" panose="020F0502020204030204" pitchFamily="34" charset="0"/>
                <a:cs typeface="Calibri" panose="020F0502020204030204" pitchFamily="34" charset="0"/>
              </a:rPr>
              <a:t>91% of the energy saving opportunity is in the desalination operation</a:t>
            </a:r>
          </a:p>
          <a:p>
            <a:endParaRPr lang="en-US" b="1" dirty="0">
              <a:solidFill>
                <a:srgbClr val="4D4D4D"/>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4D4D4D"/>
                </a:solidFill>
                <a:latin typeface="Calibri" panose="020F0502020204030204" pitchFamily="34" charset="0"/>
                <a:cs typeface="Calibri" panose="020F0502020204030204" pitchFamily="34" charset="0"/>
              </a:rPr>
              <a:t>Pretreatment offers the next largest opportunity (7%)</a:t>
            </a:r>
          </a:p>
          <a:p>
            <a:pPr marL="285750" indent="-285750">
              <a:buFont typeface="Arial" panose="020B0604020202020204" pitchFamily="34" charset="0"/>
              <a:buChar char="•"/>
            </a:pPr>
            <a:endParaRPr lang="en-US" b="1" dirty="0">
              <a:solidFill>
                <a:srgbClr val="4D4D4D"/>
              </a:solidFill>
              <a:latin typeface="Calibri" panose="020F0502020204030204" pitchFamily="34" charset="0"/>
              <a:cs typeface="Calibri" panose="020F0502020204030204" pitchFamily="34" charset="0"/>
            </a:endParaRP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b="22224"/>
          <a:stretch/>
        </p:blipFill>
        <p:spPr>
          <a:xfrm>
            <a:off x="120599" y="916322"/>
            <a:ext cx="5942965" cy="5288940"/>
          </a:xfrm>
          <a:prstGeom prst="rect">
            <a:avLst/>
          </a:prstGeom>
        </p:spPr>
      </p:pic>
    </p:spTree>
    <p:extLst>
      <p:ext uri="{BB962C8B-B14F-4D97-AF65-F5344CB8AC3E}">
        <p14:creationId xmlns:p14="http://schemas.microsoft.com/office/powerpoint/2010/main" val="3171548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64990"/>
            <a:ext cx="9144000" cy="563562"/>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75000"/>
              </a:lnSpc>
            </a:pPr>
            <a:r>
              <a:rPr lang="en-US" sz="2400" b="1" dirty="0">
                <a:latin typeface="Calibri"/>
                <a:cs typeface="Calibri"/>
              </a:rPr>
              <a:t>Desalination Pathways – NAWI will map pathways from other sources </a:t>
            </a:r>
          </a:p>
        </p:txBody>
      </p:sp>
      <p:sp>
        <p:nvSpPr>
          <p:cNvPr id="2" name="TextBox 1"/>
          <p:cNvSpPr txBox="1"/>
          <p:nvPr/>
        </p:nvSpPr>
        <p:spPr>
          <a:xfrm>
            <a:off x="-48329" y="866303"/>
            <a:ext cx="9144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2017 Bandwidth analysis for seawater focused on desalinating seawater into municipal potable water (pathway below)</a:t>
            </a:r>
            <a:r>
              <a:rPr lang="en-US" dirty="0">
                <a:latin typeface="Calibri" panose="020F0502020204030204" pitchFamily="34" charset="0"/>
                <a:cs typeface="Calibri" panose="020F0502020204030204" pitchFamily="34" charset="0"/>
                <a:sym typeface="Wingdings" panose="05000000000000000000" pitchFamily="2" charset="2"/>
              </a:rPr>
              <a:t> provided foundational information for the energy water desalination hub</a:t>
            </a: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Many other possible pathways, depending upon the feedwater &amp; end use</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45930" b="52045"/>
          <a:stretch/>
        </p:blipFill>
        <p:spPr>
          <a:xfrm>
            <a:off x="118468" y="2440904"/>
            <a:ext cx="6606837" cy="3899892"/>
          </a:xfrm>
          <a:prstGeom prst="rect">
            <a:avLst/>
          </a:prstGeom>
        </p:spPr>
      </p:pic>
      <p:sp>
        <p:nvSpPr>
          <p:cNvPr id="7" name="TextBox 6"/>
          <p:cNvSpPr txBox="1"/>
          <p:nvPr/>
        </p:nvSpPr>
        <p:spPr>
          <a:xfrm>
            <a:off x="7140287" y="2633941"/>
            <a:ext cx="1853010" cy="3785652"/>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“Bandwidth Study on Energy Use and Potential Energy Savings Opportunities in U.S. Seawater Desalination Systems” served as an example of the detail the Hub will need for conducting energy/technology evaluations of other non-freshwater sources </a:t>
            </a:r>
          </a:p>
        </p:txBody>
      </p:sp>
    </p:spTree>
    <p:extLst>
      <p:ext uri="{BB962C8B-B14F-4D97-AF65-F5344CB8AC3E}">
        <p14:creationId xmlns:p14="http://schemas.microsoft.com/office/powerpoint/2010/main" val="778241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EB270D-5EDC-4B76-91EA-340E65A5C801}"/>
              </a:ext>
            </a:extLst>
          </p:cNvPr>
          <p:cNvSpPr>
            <a:spLocks noGrp="1"/>
          </p:cNvSpPr>
          <p:nvPr>
            <p:ph type="title"/>
          </p:nvPr>
        </p:nvSpPr>
        <p:spPr>
          <a:xfrm>
            <a:off x="0" y="92827"/>
            <a:ext cx="9144000" cy="563562"/>
          </a:xfrm>
        </p:spPr>
        <p:txBody>
          <a:bodyPr/>
          <a:lstStyle/>
          <a:p>
            <a:r>
              <a:rPr lang="en-US" sz="2800" dirty="0">
                <a:latin typeface="Calibri"/>
                <a:cs typeface="Calibri"/>
              </a:rPr>
              <a:t>4. AMO Introspective Portfolio Assessment (IPA)</a:t>
            </a:r>
          </a:p>
        </p:txBody>
      </p:sp>
      <p:graphicFrame>
        <p:nvGraphicFramePr>
          <p:cNvPr id="6" name="Diagram 5">
            <a:extLst>
              <a:ext uri="{FF2B5EF4-FFF2-40B4-BE49-F238E27FC236}">
                <a16:creationId xmlns="" xmlns:a16="http://schemas.microsoft.com/office/drawing/2014/main" id="{A1CBF73E-6A2D-48A1-AB7D-65D48163532F}"/>
              </a:ext>
            </a:extLst>
          </p:cNvPr>
          <p:cNvGraphicFramePr/>
          <p:nvPr>
            <p:extLst>
              <p:ext uri="{D42A27DB-BD31-4B8C-83A1-F6EECF244321}">
                <p14:modId xmlns:p14="http://schemas.microsoft.com/office/powerpoint/2010/main" val="2236798701"/>
              </p:ext>
            </p:extLst>
          </p:nvPr>
        </p:nvGraphicFramePr>
        <p:xfrm>
          <a:off x="2189839" y="1645521"/>
          <a:ext cx="4913178" cy="2766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811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A6A1EC1-1A5A-4A0E-A522-F9249002633E}"/>
              </a:ext>
            </a:extLst>
          </p:cNvPr>
          <p:cNvSpPr>
            <a:spLocks noGrp="1"/>
          </p:cNvSpPr>
          <p:nvPr>
            <p:ph type="title"/>
          </p:nvPr>
        </p:nvSpPr>
        <p:spPr>
          <a:xfrm>
            <a:off x="0" y="0"/>
            <a:ext cx="9155111" cy="774700"/>
          </a:xfrm>
        </p:spPr>
        <p:txBody>
          <a:bodyPr/>
          <a:lstStyle/>
          <a:p>
            <a:r>
              <a:rPr lang="en-US" dirty="0">
                <a:latin typeface="Calibri"/>
                <a:cs typeface="Calibri"/>
              </a:rPr>
              <a:t>Develop Methodologies and Processes to Assess Current Portfolio</a:t>
            </a:r>
          </a:p>
        </p:txBody>
      </p:sp>
      <p:sp>
        <p:nvSpPr>
          <p:cNvPr id="4" name="Rectangle 3">
            <a:extLst>
              <a:ext uri="{FF2B5EF4-FFF2-40B4-BE49-F238E27FC236}">
                <a16:creationId xmlns="" xmlns:a16="http://schemas.microsoft.com/office/drawing/2014/main" id="{0BA22209-EB54-48B1-A678-0CD1CBD1EF18}"/>
              </a:ext>
            </a:extLst>
          </p:cNvPr>
          <p:cNvSpPr/>
          <p:nvPr/>
        </p:nvSpPr>
        <p:spPr>
          <a:xfrm>
            <a:off x="563907" y="3850574"/>
            <a:ext cx="7891331"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914400" eaLnBrk="1" hangingPunct="1">
              <a:spcBef>
                <a:spcPts val="0"/>
              </a:spcBef>
              <a:buClr>
                <a:schemeClr val="tx2"/>
              </a:buClr>
              <a:defRPr/>
            </a:pPr>
            <a:r>
              <a:rPr lang="en-US" sz="2000" b="1" dirty="0">
                <a:latin typeface="Calibri" panose="020F0502020204030204" pitchFamily="34" charset="0"/>
                <a:cs typeface="Calibri" panose="020F0502020204030204" pitchFamily="34" charset="0"/>
              </a:rPr>
              <a:t>Goal: </a:t>
            </a:r>
            <a:r>
              <a:rPr lang="en-US" sz="2000" dirty="0">
                <a:latin typeface="Calibri" panose="020F0502020204030204" pitchFamily="34" charset="0"/>
                <a:cs typeface="Calibri" panose="020F0502020204030204" pitchFamily="34" charset="0"/>
              </a:rPr>
              <a:t>Establish formal process to assess &amp; communicate the progress and contribution of currently funded projects to:</a:t>
            </a:r>
          </a:p>
          <a:p>
            <a:pPr defTabSz="914400" eaLnBrk="1" hangingPunct="1">
              <a:spcBef>
                <a:spcPts val="0"/>
              </a:spcBef>
              <a:buClr>
                <a:schemeClr val="tx2"/>
              </a:buClr>
              <a:defRPr/>
            </a:pPr>
            <a:r>
              <a:rPr lang="en-US" sz="2000" dirty="0">
                <a:latin typeface="Calibri" panose="020F0502020204030204" pitchFamily="34" charset="0"/>
                <a:cs typeface="Calibri" panose="020F0502020204030204" pitchFamily="34" charset="0"/>
                <a:sym typeface="Wingdings"/>
              </a:rPr>
              <a:t>	 </a:t>
            </a:r>
            <a:r>
              <a:rPr lang="en-US" sz="2000" dirty="0">
                <a:latin typeface="Calibri" panose="020F0502020204030204" pitchFamily="34" charset="0"/>
                <a:cs typeface="Calibri" panose="020F0502020204030204" pitchFamily="34" charset="0"/>
              </a:rPr>
              <a:t>AMO’s foundational technology areas </a:t>
            </a:r>
            <a:endParaRPr lang="en-US" sz="2000" dirty="0">
              <a:latin typeface="Calibri" panose="020F0502020204030204" pitchFamily="34" charset="0"/>
              <a:cs typeface="Calibri" panose="020F0502020204030204" pitchFamily="34" charset="0"/>
              <a:sym typeface="Wingdings"/>
            </a:endParaRPr>
          </a:p>
          <a:p>
            <a:pPr defTabSz="914400" eaLnBrk="1" hangingPunct="1">
              <a:spcBef>
                <a:spcPts val="0"/>
              </a:spcBef>
              <a:buClr>
                <a:schemeClr val="tx2"/>
              </a:buClr>
              <a:defRPr/>
            </a:pP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sym typeface="Wingdings"/>
              </a:rPr>
              <a:t>S</a:t>
            </a:r>
            <a:r>
              <a:rPr lang="en-US" sz="2000" dirty="0">
                <a:latin typeface="Calibri" panose="020F0502020204030204" pitchFamily="34" charset="0"/>
                <a:cs typeface="Calibri" panose="020F0502020204030204" pitchFamily="34" charset="0"/>
              </a:rPr>
              <a:t>trategic goals </a:t>
            </a:r>
          </a:p>
          <a:p>
            <a:pPr defTabSz="914400" eaLnBrk="1" hangingPunct="1">
              <a:spcBef>
                <a:spcPts val="0"/>
              </a:spcBef>
              <a:buClr>
                <a:schemeClr val="tx2"/>
              </a:buClr>
              <a:defRPr/>
            </a:pP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sym typeface="Wingdings"/>
              </a:rPr>
              <a:t> S</a:t>
            </a:r>
            <a:r>
              <a:rPr lang="en-US" sz="2000" dirty="0">
                <a:latin typeface="Calibri" panose="020F0502020204030204" pitchFamily="34" charset="0"/>
                <a:cs typeface="Calibri" panose="020F0502020204030204" pitchFamily="34" charset="0"/>
              </a:rPr>
              <a:t>uccess indicators</a:t>
            </a:r>
          </a:p>
        </p:txBody>
      </p:sp>
      <p:sp>
        <p:nvSpPr>
          <p:cNvPr id="5" name="Rectangle 4"/>
          <p:cNvSpPr/>
          <p:nvPr/>
        </p:nvSpPr>
        <p:spPr>
          <a:xfrm>
            <a:off x="0" y="856395"/>
            <a:ext cx="9144000" cy="2246769"/>
          </a:xfrm>
          <a:prstGeom prst="rect">
            <a:avLst/>
          </a:prstGeom>
        </p:spPr>
        <p:txBody>
          <a:bodyPr wrap="square">
            <a:spAutoFit/>
          </a:bodyPr>
          <a:lstStyle/>
          <a:p>
            <a:r>
              <a:rPr lang="en-US" sz="2000" b="1" dirty="0">
                <a:latin typeface="Calibri" panose="020F0502020204030204" pitchFamily="34" charset="0"/>
                <a:cs typeface="Calibri" panose="020F0502020204030204" pitchFamily="34" charset="0"/>
              </a:rPr>
              <a:t>Addresses AMO 2018 Peer Review Panel Recommendations:</a:t>
            </a:r>
          </a:p>
          <a:p>
            <a:pPr marL="342900" indent="-342900">
              <a:buFont typeface="Arial"/>
              <a:buChar char="•"/>
            </a:pPr>
            <a:r>
              <a:rPr lang="en-US" sz="2000" i="1" dirty="0">
                <a:latin typeface="Calibri" panose="020F0502020204030204" pitchFamily="34" charset="0"/>
                <a:cs typeface="Calibri" panose="020F0502020204030204" pitchFamily="34" charset="0"/>
              </a:rPr>
              <a:t>“... expand the use of techno-economic assessment ... in proposal selection and initial project implementation, particularly for early-stage research efforts.” </a:t>
            </a:r>
          </a:p>
          <a:p>
            <a:endParaRPr lang="en-US" sz="2000" i="1" dirty="0">
              <a:latin typeface="Calibri" panose="020F0502020204030204" pitchFamily="34" charset="0"/>
              <a:cs typeface="Calibri" panose="020F0502020204030204" pitchFamily="34" charset="0"/>
            </a:endParaRPr>
          </a:p>
          <a:p>
            <a:pPr marL="342900" indent="-342900">
              <a:buFont typeface="Arial"/>
              <a:buChar char="•"/>
            </a:pPr>
            <a:r>
              <a:rPr lang="en-US" sz="2000" i="1" dirty="0">
                <a:latin typeface="Calibri" panose="020F0502020204030204" pitchFamily="34" charset="0"/>
                <a:cs typeface="Calibri" panose="020F0502020204030204" pitchFamily="34" charset="0"/>
              </a:rPr>
              <a:t>“... expand collaboration among AMO Technology Managers to identify best practices ... and disseminate to other projects or activities that may benefit from those best practices.” </a:t>
            </a:r>
          </a:p>
        </p:txBody>
      </p:sp>
    </p:spTree>
    <p:extLst>
      <p:ext uri="{BB962C8B-B14F-4D97-AF65-F5344CB8AC3E}">
        <p14:creationId xmlns:p14="http://schemas.microsoft.com/office/powerpoint/2010/main" val="1968317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F0CB700-454F-4E9D-B40E-F30380A2CD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532" y="2833761"/>
            <a:ext cx="5419752" cy="3984482"/>
          </a:xfrm>
          <a:prstGeom prst="rect">
            <a:avLst/>
          </a:prstGeom>
        </p:spPr>
      </p:pic>
      <p:sp>
        <p:nvSpPr>
          <p:cNvPr id="3" name="Title 2">
            <a:extLst>
              <a:ext uri="{FF2B5EF4-FFF2-40B4-BE49-F238E27FC236}">
                <a16:creationId xmlns="" xmlns:a16="http://schemas.microsoft.com/office/drawing/2014/main" id="{8A6A1EC1-1A5A-4A0E-A522-F9249002633E}"/>
              </a:ext>
            </a:extLst>
          </p:cNvPr>
          <p:cNvSpPr>
            <a:spLocks noGrp="1"/>
          </p:cNvSpPr>
          <p:nvPr>
            <p:ph type="title"/>
          </p:nvPr>
        </p:nvSpPr>
        <p:spPr>
          <a:xfrm>
            <a:off x="0" y="0"/>
            <a:ext cx="9155111" cy="774700"/>
          </a:xfrm>
        </p:spPr>
        <p:txBody>
          <a:bodyPr/>
          <a:lstStyle/>
          <a:p>
            <a:r>
              <a:rPr lang="en-US" dirty="0">
                <a:latin typeface="Calibri"/>
                <a:cs typeface="Calibri"/>
              </a:rPr>
              <a:t>Introspective Portfolio Assessment Method </a:t>
            </a:r>
          </a:p>
        </p:txBody>
      </p:sp>
      <p:sp>
        <p:nvSpPr>
          <p:cNvPr id="2" name="Rectangle 1">
            <a:extLst>
              <a:ext uri="{FF2B5EF4-FFF2-40B4-BE49-F238E27FC236}">
                <a16:creationId xmlns="" xmlns:a16="http://schemas.microsoft.com/office/drawing/2014/main" id="{2F48C25F-7F40-4EE2-8995-E204DACAEAEE}"/>
              </a:ext>
            </a:extLst>
          </p:cNvPr>
          <p:cNvSpPr/>
          <p:nvPr/>
        </p:nvSpPr>
        <p:spPr>
          <a:xfrm>
            <a:off x="0" y="834919"/>
            <a:ext cx="8895477" cy="707886"/>
          </a:xfrm>
          <a:prstGeom prst="rect">
            <a:avLst/>
          </a:prstGeom>
        </p:spPr>
        <p:txBody>
          <a:bodyPr wrap="square">
            <a:spAutoFit/>
          </a:bodyPr>
          <a:lstStyle/>
          <a:p>
            <a:pPr marL="285750" indent="-285750" defTabSz="914400" eaLnBrk="1" hangingPunct="1">
              <a:spcBef>
                <a:spcPts val="0"/>
              </a:spcBef>
              <a:buClr>
                <a:schemeClr val="tx2"/>
              </a:buClr>
              <a:buFont typeface="Arial" panose="020B0604020202020204" pitchFamily="34" charset="0"/>
              <a:buChar char="•"/>
              <a:defRPr/>
            </a:pPr>
            <a:r>
              <a:rPr lang="en-US" sz="2000" b="1" dirty="0">
                <a:latin typeface="Calibri" panose="020F0502020204030204" pitchFamily="34" charset="0"/>
                <a:cs typeface="Calibri" panose="020F0502020204030204" pitchFamily="34" charset="0"/>
              </a:rPr>
              <a:t>Focus: </a:t>
            </a:r>
            <a:r>
              <a:rPr lang="en-US" sz="2000" dirty="0">
                <a:latin typeface="Calibri" panose="020F0502020204030204" pitchFamily="34" charset="0"/>
                <a:cs typeface="Calibri" panose="020F0502020204030204" pitchFamily="34" charset="0"/>
              </a:rPr>
              <a:t>Implement a transparent, consistent, and standardized office-wide Introspective Portfolio Assessment methodology and process</a:t>
            </a:r>
          </a:p>
        </p:txBody>
      </p:sp>
      <p:sp>
        <p:nvSpPr>
          <p:cNvPr id="8" name="Rectangle 7">
            <a:extLst>
              <a:ext uri="{FF2B5EF4-FFF2-40B4-BE49-F238E27FC236}">
                <a16:creationId xmlns="" xmlns:a16="http://schemas.microsoft.com/office/drawing/2014/main" id="{0BA22209-EB54-48B1-A678-0CD1CBD1EF18}"/>
              </a:ext>
            </a:extLst>
          </p:cNvPr>
          <p:cNvSpPr/>
          <p:nvPr/>
        </p:nvSpPr>
        <p:spPr>
          <a:xfrm>
            <a:off x="6448422" y="4374107"/>
            <a:ext cx="2695577"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914400" eaLnBrk="1" hangingPunct="1">
              <a:spcBef>
                <a:spcPts val="0"/>
              </a:spcBef>
              <a:buClr>
                <a:schemeClr val="tx2"/>
              </a:buClr>
              <a:defRPr/>
            </a:pPr>
            <a:r>
              <a:rPr lang="en-US" sz="1600" dirty="0">
                <a:latin typeface="Calibri" panose="020F0502020204030204" pitchFamily="34" charset="0"/>
                <a:cs typeface="Calibri" panose="020F0502020204030204" pitchFamily="34" charset="0"/>
              </a:rPr>
              <a:t>Communicate the progress and contribution of AMO R&amp;D portfolio to:</a:t>
            </a:r>
          </a:p>
          <a:p>
            <a:pPr marL="285750" indent="-285750" defTabSz="914400" eaLnBrk="1" hangingPunct="1">
              <a:spcBef>
                <a:spcPts val="0"/>
              </a:spcBef>
              <a:buClr>
                <a:schemeClr val="tx2"/>
              </a:buClr>
              <a:buFont typeface="Arial"/>
              <a:buChar char="•"/>
              <a:defRPr/>
            </a:pPr>
            <a:r>
              <a:rPr lang="en-US" sz="1600" dirty="0">
                <a:latin typeface="Calibri" panose="020F0502020204030204" pitchFamily="34" charset="0"/>
                <a:cs typeface="Calibri" panose="020F0502020204030204" pitchFamily="34" charset="0"/>
              </a:rPr>
              <a:t>Technology areas, </a:t>
            </a:r>
          </a:p>
          <a:p>
            <a:pPr marL="285750" indent="-285750" defTabSz="914400" eaLnBrk="1" hangingPunct="1">
              <a:spcBef>
                <a:spcPts val="0"/>
              </a:spcBef>
              <a:buClr>
                <a:schemeClr val="tx2"/>
              </a:buClr>
              <a:buFont typeface="Arial"/>
              <a:buChar char="•"/>
              <a:defRPr/>
            </a:pPr>
            <a:r>
              <a:rPr lang="en-US" sz="1600" dirty="0">
                <a:latin typeface="Calibri" panose="020F0502020204030204" pitchFamily="34" charset="0"/>
                <a:cs typeface="Calibri" panose="020F0502020204030204" pitchFamily="34" charset="0"/>
              </a:rPr>
              <a:t>AMO strategic goals</a:t>
            </a:r>
          </a:p>
          <a:p>
            <a:pPr marL="285750" indent="-285750" defTabSz="914400" eaLnBrk="1" hangingPunct="1">
              <a:spcBef>
                <a:spcPts val="0"/>
              </a:spcBef>
              <a:buClr>
                <a:schemeClr val="tx2"/>
              </a:buClr>
              <a:buFont typeface="Arial"/>
              <a:buChar char="•"/>
              <a:defRPr/>
            </a:pPr>
            <a:r>
              <a:rPr lang="en-US" sz="1600" dirty="0">
                <a:latin typeface="Calibri" panose="020F0502020204030204" pitchFamily="34" charset="0"/>
                <a:cs typeface="Calibri" panose="020F0502020204030204" pitchFamily="34" charset="0"/>
              </a:rPr>
              <a:t>Success indicators</a:t>
            </a:r>
          </a:p>
        </p:txBody>
      </p:sp>
      <p:sp>
        <p:nvSpPr>
          <p:cNvPr id="10" name="Right Arrow 9"/>
          <p:cNvSpPr/>
          <p:nvPr/>
        </p:nvSpPr>
        <p:spPr>
          <a:xfrm>
            <a:off x="5924382" y="5065404"/>
            <a:ext cx="431292" cy="5391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0BA22209-EB54-48B1-A678-0CD1CBD1EF18}"/>
              </a:ext>
            </a:extLst>
          </p:cNvPr>
          <p:cNvSpPr/>
          <p:nvPr/>
        </p:nvSpPr>
        <p:spPr>
          <a:xfrm>
            <a:off x="1221804" y="1519582"/>
            <a:ext cx="3451145"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914400" eaLnBrk="1" hangingPunct="1">
              <a:spcBef>
                <a:spcPts val="0"/>
              </a:spcBef>
              <a:buClr>
                <a:schemeClr val="tx2"/>
              </a:buClr>
              <a:defRPr/>
            </a:pPr>
            <a:r>
              <a:rPr lang="en-US" sz="1600" dirty="0">
                <a:latin typeface="Calibri" panose="020F0502020204030204" pitchFamily="34" charset="0"/>
                <a:cs typeface="Calibri" panose="020F0502020204030204" pitchFamily="34" charset="0"/>
              </a:rPr>
              <a:t>Data and information sources include:</a:t>
            </a:r>
          </a:p>
          <a:p>
            <a:pPr marL="742950" lvl="1" indent="-285750">
              <a:buClr>
                <a:schemeClr val="tx2"/>
              </a:buClr>
              <a:buFont typeface="Arial"/>
              <a:buChar char="•"/>
              <a:defRPr/>
            </a:pPr>
            <a:r>
              <a:rPr lang="en-US" sz="1600" dirty="0">
                <a:latin typeface="Calibri" panose="020F0502020204030204" pitchFamily="34" charset="0"/>
                <a:cs typeface="Calibri" panose="020F0502020204030204" pitchFamily="34" charset="0"/>
              </a:rPr>
              <a:t>Literature</a:t>
            </a:r>
          </a:p>
          <a:p>
            <a:pPr marL="742950" lvl="1" indent="-285750">
              <a:buClr>
                <a:schemeClr val="tx2"/>
              </a:buClr>
              <a:buFont typeface="Arial"/>
              <a:buChar char="•"/>
              <a:defRPr/>
            </a:pPr>
            <a:r>
              <a:rPr lang="en-US" sz="1600" dirty="0">
                <a:latin typeface="Calibri" panose="020F0502020204030204" pitchFamily="34" charset="0"/>
                <a:cs typeface="Calibri" panose="020F0502020204030204" pitchFamily="34" charset="0"/>
              </a:rPr>
              <a:t>Experts</a:t>
            </a:r>
          </a:p>
          <a:p>
            <a:pPr marL="742950" lvl="1" indent="-285750">
              <a:buClr>
                <a:schemeClr val="tx2"/>
              </a:buClr>
              <a:buFont typeface="Arial"/>
              <a:buChar char="•"/>
              <a:defRPr/>
            </a:pPr>
            <a:r>
              <a:rPr lang="en-US" sz="1600" dirty="0">
                <a:latin typeface="Calibri" panose="020F0502020204030204" pitchFamily="34" charset="0"/>
                <a:cs typeface="Calibri" panose="020F0502020204030204" pitchFamily="34" charset="0"/>
              </a:rPr>
              <a:t>Field validation</a:t>
            </a:r>
          </a:p>
        </p:txBody>
      </p:sp>
      <p:sp>
        <p:nvSpPr>
          <p:cNvPr id="12" name="Right Arrow 11"/>
          <p:cNvSpPr/>
          <p:nvPr/>
        </p:nvSpPr>
        <p:spPr>
          <a:xfrm rot="5400000">
            <a:off x="2866497" y="2457235"/>
            <a:ext cx="262771" cy="5391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81519" y="2288281"/>
            <a:ext cx="1390348" cy="26276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1340256">
            <a:off x="3548807" y="4288467"/>
            <a:ext cx="756264" cy="26992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09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SK\Melissa\Picture1.png">
            <a:extLst>
              <a:ext uri="{FF2B5EF4-FFF2-40B4-BE49-F238E27FC236}">
                <a16:creationId xmlns="" xmlns:a16="http://schemas.microsoft.com/office/drawing/2014/main" id="{D09A28D6-6733-4DCF-93B4-BB95E3C46A3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04304" y="1606532"/>
            <a:ext cx="6539696" cy="4183673"/>
          </a:xfrm>
          <a:prstGeom prst="rect">
            <a:avLst/>
          </a:prstGeom>
          <a:noFill/>
          <a:ln>
            <a:noFill/>
          </a:ln>
        </p:spPr>
      </p:pic>
      <p:sp>
        <p:nvSpPr>
          <p:cNvPr id="3" name="Title 2">
            <a:extLst>
              <a:ext uri="{FF2B5EF4-FFF2-40B4-BE49-F238E27FC236}">
                <a16:creationId xmlns="" xmlns:a16="http://schemas.microsoft.com/office/drawing/2014/main" id="{8A6A1EC1-1A5A-4A0E-A522-F9249002633E}"/>
              </a:ext>
            </a:extLst>
          </p:cNvPr>
          <p:cNvSpPr>
            <a:spLocks noGrp="1"/>
          </p:cNvSpPr>
          <p:nvPr>
            <p:ph type="title"/>
          </p:nvPr>
        </p:nvSpPr>
        <p:spPr>
          <a:xfrm>
            <a:off x="360362" y="0"/>
            <a:ext cx="8794749" cy="774700"/>
          </a:xfrm>
        </p:spPr>
        <p:txBody>
          <a:bodyPr/>
          <a:lstStyle/>
          <a:p>
            <a:r>
              <a:rPr lang="en-US" sz="2800" dirty="0"/>
              <a:t>AMO Portfolio Overview</a:t>
            </a:r>
          </a:p>
        </p:txBody>
      </p:sp>
      <p:sp>
        <p:nvSpPr>
          <p:cNvPr id="8" name="Rectangle 3">
            <a:extLst>
              <a:ext uri="{FF2B5EF4-FFF2-40B4-BE49-F238E27FC236}">
                <a16:creationId xmlns="" xmlns:a16="http://schemas.microsoft.com/office/drawing/2014/main" id="{01066812-9FC3-014A-8478-14C0C7D6B563}"/>
              </a:ext>
            </a:extLst>
          </p:cNvPr>
          <p:cNvSpPr txBox="1">
            <a:spLocks noChangeArrowheads="1"/>
          </p:cNvSpPr>
          <p:nvPr/>
        </p:nvSpPr>
        <p:spPr bwMode="auto">
          <a:xfrm>
            <a:off x="1781" y="962940"/>
            <a:ext cx="2602523" cy="547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eaLnBrk="1" hangingPunct="1">
              <a:buClr>
                <a:schemeClr val="tx2"/>
              </a:buClr>
              <a:defRPr/>
            </a:pPr>
            <a:r>
              <a:rPr lang="en-US" sz="1700" b="1" dirty="0">
                <a:latin typeface="+mj-lt"/>
              </a:rPr>
              <a:t>AMO portfolio: </a:t>
            </a:r>
            <a:endParaRPr lang="en-US" sz="1700" b="1" dirty="0" smtClean="0">
              <a:latin typeface="+mj-lt"/>
            </a:endParaRPr>
          </a:p>
          <a:p>
            <a:pPr marL="366713" lvl="1" indent="0" eaLnBrk="1" hangingPunct="1">
              <a:buClr>
                <a:schemeClr val="tx2"/>
              </a:buClr>
              <a:buNone/>
              <a:defRPr/>
            </a:pPr>
            <a:r>
              <a:rPr lang="en-US" sz="1800" dirty="0">
                <a:latin typeface="+mj-lt"/>
              </a:rPr>
              <a:t>C</a:t>
            </a:r>
            <a:r>
              <a:rPr lang="en-US" sz="1800" dirty="0" smtClean="0">
                <a:latin typeface="+mj-lt"/>
              </a:rPr>
              <a:t>ore technology </a:t>
            </a:r>
            <a:r>
              <a:rPr lang="en-US" sz="1800" dirty="0">
                <a:latin typeface="+mj-lt"/>
              </a:rPr>
              <a:t>areas with potential to significantly improve manufacturing energy efficiency and minimize the life-cycle energy of manufactured products</a:t>
            </a:r>
          </a:p>
          <a:p>
            <a:pPr defTabSz="914400" eaLnBrk="1" hangingPunct="1">
              <a:buClr>
                <a:schemeClr val="tx2"/>
              </a:buClr>
              <a:defRPr/>
            </a:pPr>
            <a:endParaRPr lang="en-US" sz="1700" b="1" dirty="0" smtClean="0">
              <a:latin typeface="+mj-lt"/>
            </a:endParaRPr>
          </a:p>
          <a:p>
            <a:pPr defTabSz="914400" eaLnBrk="1" hangingPunct="1">
              <a:buClr>
                <a:schemeClr val="tx2"/>
              </a:buClr>
              <a:defRPr/>
            </a:pPr>
            <a:r>
              <a:rPr lang="en-US" sz="1700" b="1" dirty="0" smtClean="0">
                <a:latin typeface="+mj-lt"/>
              </a:rPr>
              <a:t>AMO </a:t>
            </a:r>
            <a:r>
              <a:rPr lang="en-US" sz="1700" b="1" dirty="0">
                <a:latin typeface="+mj-lt"/>
              </a:rPr>
              <a:t>Multi-Year Program Plan (MYPP): </a:t>
            </a:r>
            <a:endParaRPr lang="en-US" sz="1700" b="1" dirty="0" smtClean="0">
              <a:latin typeface="+mj-lt"/>
            </a:endParaRPr>
          </a:p>
          <a:p>
            <a:pPr marL="366713" lvl="1" indent="0" eaLnBrk="1" hangingPunct="1">
              <a:buClr>
                <a:schemeClr val="tx2"/>
              </a:buClr>
              <a:buNone/>
              <a:defRPr/>
            </a:pPr>
            <a:r>
              <a:rPr lang="en-US" sz="1800" dirty="0">
                <a:latin typeface="+mj-lt"/>
              </a:rPr>
              <a:t>T</a:t>
            </a:r>
            <a:r>
              <a:rPr lang="en-US" sz="1800" dirty="0" smtClean="0">
                <a:latin typeface="+mj-lt"/>
              </a:rPr>
              <a:t>echnology-specific </a:t>
            </a:r>
            <a:r>
              <a:rPr lang="en-US" sz="1800" dirty="0">
                <a:latin typeface="+mj-lt"/>
              </a:rPr>
              <a:t>performance, economic and energy metrics for each technology area</a:t>
            </a:r>
          </a:p>
          <a:p>
            <a:pPr defTabSz="914400" eaLnBrk="1" hangingPunct="1">
              <a:buClr>
                <a:schemeClr val="tx2"/>
              </a:buClr>
              <a:defRPr/>
            </a:pPr>
            <a:endParaRPr lang="en-US" sz="1700" dirty="0">
              <a:latin typeface="+mj-lt"/>
            </a:endParaRPr>
          </a:p>
        </p:txBody>
      </p:sp>
      <p:sp>
        <p:nvSpPr>
          <p:cNvPr id="4" name="Arrow: Left-Right 3">
            <a:extLst>
              <a:ext uri="{FF2B5EF4-FFF2-40B4-BE49-F238E27FC236}">
                <a16:creationId xmlns="" xmlns:a16="http://schemas.microsoft.com/office/drawing/2014/main" id="{45315B3A-E477-431C-A525-2713491BA4C2}"/>
              </a:ext>
            </a:extLst>
          </p:cNvPr>
          <p:cNvSpPr/>
          <p:nvPr/>
        </p:nvSpPr>
        <p:spPr>
          <a:xfrm>
            <a:off x="2473234" y="866774"/>
            <a:ext cx="6681876" cy="739757"/>
          </a:xfrm>
          <a:prstGeom prst="leftRightArrow">
            <a:avLst>
              <a:gd name="adj1" fmla="val 67410"/>
              <a:gd name="adj2" fmla="val 55223"/>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i="1" dirty="0" smtClean="0"/>
              <a:t>Analysis of cross-cutting </a:t>
            </a:r>
            <a:r>
              <a:rPr lang="en-US" sz="1600" b="1" i="1" dirty="0"/>
              <a:t>technologies and cross sectoral impacts</a:t>
            </a:r>
          </a:p>
        </p:txBody>
      </p:sp>
      <p:sp>
        <p:nvSpPr>
          <p:cNvPr id="5" name="TextBox 4"/>
          <p:cNvSpPr txBox="1"/>
          <p:nvPr/>
        </p:nvSpPr>
        <p:spPr>
          <a:xfrm>
            <a:off x="3374265" y="6052247"/>
            <a:ext cx="5769735" cy="523220"/>
          </a:xfrm>
          <a:prstGeom prst="rect">
            <a:avLst/>
          </a:prstGeom>
          <a:noFill/>
        </p:spPr>
        <p:txBody>
          <a:bodyPr wrap="square" rtlCol="0">
            <a:spAutoFit/>
          </a:bodyPr>
          <a:lstStyle/>
          <a:p>
            <a:r>
              <a:rPr lang="en-US" sz="1400" dirty="0">
                <a:hlinkClick r:id="rId4"/>
              </a:rPr>
              <a:t>https://</a:t>
            </a:r>
            <a:r>
              <a:rPr lang="en-US" sz="1400" dirty="0" smtClean="0">
                <a:hlinkClick r:id="rId4"/>
              </a:rPr>
              <a:t>www.energy.gov/eere/amo/downloads/advanced-manufacturing-office-amo-multi-year-program-plan-fiscal-years-2017</a:t>
            </a:r>
            <a:r>
              <a:rPr lang="en-US" sz="1400" dirty="0" smtClean="0"/>
              <a:t> </a:t>
            </a:r>
            <a:endParaRPr lang="en-US" sz="1400" dirty="0"/>
          </a:p>
        </p:txBody>
      </p:sp>
    </p:spTree>
    <p:extLst>
      <p:ext uri="{BB962C8B-B14F-4D97-AF65-F5344CB8AC3E}">
        <p14:creationId xmlns:p14="http://schemas.microsoft.com/office/powerpoint/2010/main" val="3022402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74438578-3CF4-EB4F-9D2F-F06B2325C8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5349" t="2443" r="22614" b="5707"/>
          <a:stretch/>
        </p:blipFill>
        <p:spPr>
          <a:xfrm>
            <a:off x="3583374" y="3473409"/>
            <a:ext cx="2554628" cy="2352188"/>
          </a:xfrm>
          <a:prstGeom prst="rect">
            <a:avLst/>
          </a:prstGeom>
        </p:spPr>
      </p:pic>
      <p:sp>
        <p:nvSpPr>
          <p:cNvPr id="3" name="Title 2">
            <a:extLst>
              <a:ext uri="{FF2B5EF4-FFF2-40B4-BE49-F238E27FC236}">
                <a16:creationId xmlns="" xmlns:a16="http://schemas.microsoft.com/office/drawing/2014/main" id="{24FCCF3B-D207-AE42-8EF2-A3CC8A3D711A}"/>
              </a:ext>
            </a:extLst>
          </p:cNvPr>
          <p:cNvSpPr>
            <a:spLocks noGrp="1"/>
          </p:cNvSpPr>
          <p:nvPr>
            <p:ph type="title"/>
          </p:nvPr>
        </p:nvSpPr>
        <p:spPr>
          <a:xfrm>
            <a:off x="108924" y="40815"/>
            <a:ext cx="8229600" cy="566928"/>
          </a:xfrm>
        </p:spPr>
        <p:txBody>
          <a:bodyPr>
            <a:normAutofit/>
          </a:bodyPr>
          <a:lstStyle/>
          <a:p>
            <a:r>
              <a:rPr lang="en-US" dirty="0"/>
              <a:t>Benefits of IPA</a:t>
            </a:r>
          </a:p>
        </p:txBody>
      </p:sp>
      <p:pic>
        <p:nvPicPr>
          <p:cNvPr id="7" name="Picture 6">
            <a:extLst>
              <a:ext uri="{FF2B5EF4-FFF2-40B4-BE49-F238E27FC236}">
                <a16:creationId xmlns="" xmlns:a16="http://schemas.microsoft.com/office/drawing/2014/main" id="{271E02F9-1E5E-E642-95BB-28743AE58F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2" b="11068"/>
          <a:stretch/>
        </p:blipFill>
        <p:spPr>
          <a:xfrm>
            <a:off x="3786238" y="1255791"/>
            <a:ext cx="1652785" cy="1289623"/>
          </a:xfrm>
          <a:prstGeom prst="rect">
            <a:avLst/>
          </a:prstGeom>
        </p:spPr>
      </p:pic>
      <p:sp>
        <p:nvSpPr>
          <p:cNvPr id="6" name="Oval 5">
            <a:extLst>
              <a:ext uri="{FF2B5EF4-FFF2-40B4-BE49-F238E27FC236}">
                <a16:creationId xmlns="" xmlns:a16="http://schemas.microsoft.com/office/drawing/2014/main" id="{9BF8E59B-19F5-5642-9AD4-91F63C20890E}"/>
              </a:ext>
            </a:extLst>
          </p:cNvPr>
          <p:cNvSpPr/>
          <p:nvPr/>
        </p:nvSpPr>
        <p:spPr>
          <a:xfrm>
            <a:off x="3697011" y="929135"/>
            <a:ext cx="1887379" cy="17979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171CECA0-8980-E349-91E2-684928215735}"/>
              </a:ext>
            </a:extLst>
          </p:cNvPr>
          <p:cNvSpPr txBox="1"/>
          <p:nvPr/>
        </p:nvSpPr>
        <p:spPr>
          <a:xfrm>
            <a:off x="3472098" y="2688057"/>
            <a:ext cx="2554628" cy="523220"/>
          </a:xfrm>
          <a:prstGeom prst="rect">
            <a:avLst/>
          </a:prstGeom>
          <a:noFill/>
        </p:spPr>
        <p:txBody>
          <a:bodyPr wrap="square" rtlCol="0">
            <a:spAutoFit/>
          </a:bodyPr>
          <a:lstStyle/>
          <a:p>
            <a:pPr algn="ctr"/>
            <a:r>
              <a:rPr lang="en-US" sz="1400" dirty="0">
                <a:solidFill>
                  <a:srgbClr val="000C14"/>
                </a:solidFill>
                <a:latin typeface="Calibri" panose="020F0502020204030204" pitchFamily="34" charset="0"/>
                <a:cs typeface="Calibri" panose="020F0502020204030204" pitchFamily="34" charset="0"/>
              </a:rPr>
              <a:t>Facilitate communication across AMO stakeholders (PI, TM, PM)</a:t>
            </a:r>
          </a:p>
        </p:txBody>
      </p:sp>
      <p:sp>
        <p:nvSpPr>
          <p:cNvPr id="33" name="TextBox 32">
            <a:extLst>
              <a:ext uri="{FF2B5EF4-FFF2-40B4-BE49-F238E27FC236}">
                <a16:creationId xmlns="" xmlns:a16="http://schemas.microsoft.com/office/drawing/2014/main" id="{1AE7F628-0AAE-E448-9E44-2CA82559C1FA}"/>
              </a:ext>
            </a:extLst>
          </p:cNvPr>
          <p:cNvSpPr txBox="1"/>
          <p:nvPr/>
        </p:nvSpPr>
        <p:spPr>
          <a:xfrm>
            <a:off x="547165" y="5569171"/>
            <a:ext cx="2839883" cy="523220"/>
          </a:xfrm>
          <a:prstGeom prst="rect">
            <a:avLst/>
          </a:prstGeom>
          <a:noFill/>
        </p:spPr>
        <p:txBody>
          <a:bodyPr wrap="square" rtlCol="0">
            <a:spAutoFit/>
          </a:bodyPr>
          <a:lstStyle/>
          <a:p>
            <a:pPr algn="ctr"/>
            <a:r>
              <a:rPr lang="en-US" sz="1400" dirty="0">
                <a:solidFill>
                  <a:srgbClr val="000C14"/>
                </a:solidFill>
                <a:latin typeface="Calibri" panose="020F0502020204030204" pitchFamily="34" charset="0"/>
                <a:cs typeface="Calibri" panose="020F0502020204030204" pitchFamily="34" charset="0"/>
              </a:rPr>
              <a:t>Establish clear metrics for project success and improve transparency</a:t>
            </a:r>
          </a:p>
        </p:txBody>
      </p:sp>
      <p:pic>
        <p:nvPicPr>
          <p:cNvPr id="37" name="Picture 36">
            <a:extLst>
              <a:ext uri="{FF2B5EF4-FFF2-40B4-BE49-F238E27FC236}">
                <a16:creationId xmlns="" xmlns:a16="http://schemas.microsoft.com/office/drawing/2014/main" id="{96A12874-E0C8-0F4D-A312-292F9BEA73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923" r="17847" b="-721"/>
          <a:stretch/>
        </p:blipFill>
        <p:spPr>
          <a:xfrm>
            <a:off x="1052796" y="3496478"/>
            <a:ext cx="1912464" cy="1986792"/>
          </a:xfrm>
          <a:prstGeom prst="rect">
            <a:avLst/>
          </a:prstGeom>
        </p:spPr>
      </p:pic>
      <p:pic>
        <p:nvPicPr>
          <p:cNvPr id="41" name="Picture 40">
            <a:extLst>
              <a:ext uri="{FF2B5EF4-FFF2-40B4-BE49-F238E27FC236}">
                <a16:creationId xmlns="" xmlns:a16="http://schemas.microsoft.com/office/drawing/2014/main" id="{4DEFB63E-49CA-EB49-808C-B21480133B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63" r="35961"/>
          <a:stretch/>
        </p:blipFill>
        <p:spPr>
          <a:xfrm>
            <a:off x="6551288" y="1196778"/>
            <a:ext cx="1508702" cy="1316600"/>
          </a:xfrm>
          <a:prstGeom prst="rect">
            <a:avLst/>
          </a:prstGeom>
        </p:spPr>
      </p:pic>
      <p:sp>
        <p:nvSpPr>
          <p:cNvPr id="42" name="Oval 41">
            <a:extLst>
              <a:ext uri="{FF2B5EF4-FFF2-40B4-BE49-F238E27FC236}">
                <a16:creationId xmlns="" xmlns:a16="http://schemas.microsoft.com/office/drawing/2014/main" id="{DCCEF7DF-119A-8140-9A45-CD18836C61C5}"/>
              </a:ext>
            </a:extLst>
          </p:cNvPr>
          <p:cNvSpPr/>
          <p:nvPr/>
        </p:nvSpPr>
        <p:spPr>
          <a:xfrm>
            <a:off x="6342221" y="945236"/>
            <a:ext cx="1887379" cy="17979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 xmlns:a16="http://schemas.microsoft.com/office/drawing/2014/main" id="{04D3EEB1-1AD5-D343-AE3D-5B557C6CD1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8415" t="16822" r="19312" b="6721"/>
          <a:stretch/>
        </p:blipFill>
        <p:spPr>
          <a:xfrm>
            <a:off x="1052796" y="1335641"/>
            <a:ext cx="1657936" cy="1334952"/>
          </a:xfrm>
          <a:prstGeom prst="rect">
            <a:avLst/>
          </a:prstGeom>
        </p:spPr>
      </p:pic>
      <p:sp>
        <p:nvSpPr>
          <p:cNvPr id="49" name="Oval 48">
            <a:extLst>
              <a:ext uri="{FF2B5EF4-FFF2-40B4-BE49-F238E27FC236}">
                <a16:creationId xmlns="" xmlns:a16="http://schemas.microsoft.com/office/drawing/2014/main" id="{9A01ECC7-8C5C-DA44-8913-95EB36A7EDC9}"/>
              </a:ext>
            </a:extLst>
          </p:cNvPr>
          <p:cNvSpPr/>
          <p:nvPr/>
        </p:nvSpPr>
        <p:spPr>
          <a:xfrm>
            <a:off x="968956" y="933246"/>
            <a:ext cx="1887379" cy="17979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7AEC4B80-DDD8-6F42-B093-1EB6E307DA32}"/>
              </a:ext>
            </a:extLst>
          </p:cNvPr>
          <p:cNvSpPr txBox="1"/>
          <p:nvPr/>
        </p:nvSpPr>
        <p:spPr>
          <a:xfrm>
            <a:off x="942452" y="2667000"/>
            <a:ext cx="2106254" cy="523220"/>
          </a:xfrm>
          <a:prstGeom prst="rect">
            <a:avLst/>
          </a:prstGeom>
          <a:noFill/>
        </p:spPr>
        <p:txBody>
          <a:bodyPr wrap="square" rtlCol="0">
            <a:spAutoFit/>
          </a:bodyPr>
          <a:lstStyle/>
          <a:p>
            <a:pPr algn="ctr"/>
            <a:r>
              <a:rPr lang="en-US" sz="1400" dirty="0">
                <a:solidFill>
                  <a:srgbClr val="000C14"/>
                </a:solidFill>
                <a:latin typeface="Calibri" panose="020F0502020204030204" pitchFamily="34" charset="0"/>
                <a:cs typeface="Calibri" panose="020F0502020204030204" pitchFamily="34" charset="0"/>
              </a:rPr>
              <a:t>Ensure project alignment with AMO goals</a:t>
            </a:r>
          </a:p>
        </p:txBody>
      </p:sp>
      <p:pic>
        <p:nvPicPr>
          <p:cNvPr id="26" name="Picture 25">
            <a:extLst>
              <a:ext uri="{FF2B5EF4-FFF2-40B4-BE49-F238E27FC236}">
                <a16:creationId xmlns="" xmlns:a16="http://schemas.microsoft.com/office/drawing/2014/main" id="{EDDD150D-46D0-244D-BF81-CBF4DCB2695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86293" y="3536744"/>
            <a:ext cx="1952232" cy="1952232"/>
          </a:xfrm>
          <a:prstGeom prst="rect">
            <a:avLst/>
          </a:prstGeom>
        </p:spPr>
      </p:pic>
      <p:sp>
        <p:nvSpPr>
          <p:cNvPr id="45" name="TextBox 44">
            <a:extLst>
              <a:ext uri="{FF2B5EF4-FFF2-40B4-BE49-F238E27FC236}">
                <a16:creationId xmlns="" xmlns:a16="http://schemas.microsoft.com/office/drawing/2014/main" id="{011F1472-7BA3-3548-A628-DB36E2F6BF29}"/>
              </a:ext>
            </a:extLst>
          </p:cNvPr>
          <p:cNvSpPr txBox="1"/>
          <p:nvPr/>
        </p:nvSpPr>
        <p:spPr>
          <a:xfrm>
            <a:off x="6239457" y="5580370"/>
            <a:ext cx="2457374" cy="523220"/>
          </a:xfrm>
          <a:prstGeom prst="rect">
            <a:avLst/>
          </a:prstGeom>
          <a:noFill/>
        </p:spPr>
        <p:txBody>
          <a:bodyPr wrap="square" rtlCol="0">
            <a:spAutoFit/>
          </a:bodyPr>
          <a:lstStyle/>
          <a:p>
            <a:pPr algn="ctr"/>
            <a:r>
              <a:rPr lang="en-US" sz="1400" dirty="0">
                <a:solidFill>
                  <a:srgbClr val="000C14"/>
                </a:solidFill>
                <a:latin typeface="Calibri" panose="020F0502020204030204" pitchFamily="34" charset="0"/>
                <a:cs typeface="Calibri" panose="020F0502020204030204" pitchFamily="34" charset="0"/>
              </a:rPr>
              <a:t>Provide consistent evaluation, tracking, reporting framework</a:t>
            </a:r>
          </a:p>
        </p:txBody>
      </p:sp>
      <p:sp>
        <p:nvSpPr>
          <p:cNvPr id="43" name="TextBox 42">
            <a:extLst>
              <a:ext uri="{FF2B5EF4-FFF2-40B4-BE49-F238E27FC236}">
                <a16:creationId xmlns="" xmlns:a16="http://schemas.microsoft.com/office/drawing/2014/main" id="{2E48EABE-7C51-CF4F-B304-3FA9DAC0BEBA}"/>
              </a:ext>
            </a:extLst>
          </p:cNvPr>
          <p:cNvSpPr txBox="1"/>
          <p:nvPr/>
        </p:nvSpPr>
        <p:spPr>
          <a:xfrm>
            <a:off x="3731804" y="5500432"/>
            <a:ext cx="1996302" cy="661720"/>
          </a:xfrm>
          <a:prstGeom prst="rect">
            <a:avLst/>
          </a:prstGeom>
          <a:solidFill>
            <a:schemeClr val="bg1"/>
          </a:solidFill>
        </p:spPr>
        <p:txBody>
          <a:bodyPr wrap="square" rtlCol="0">
            <a:spAutoFit/>
          </a:bodyPr>
          <a:lstStyle/>
          <a:p>
            <a:pPr algn="ctr"/>
            <a:endParaRPr lang="en-US" sz="900" dirty="0">
              <a:solidFill>
                <a:srgbClr val="000C14"/>
              </a:solidFill>
              <a:latin typeface="Calibri" panose="020F0502020204030204" pitchFamily="34" charset="0"/>
              <a:cs typeface="Calibri" panose="020F0502020204030204" pitchFamily="34" charset="0"/>
            </a:endParaRPr>
          </a:p>
          <a:p>
            <a:pPr algn="ctr"/>
            <a:r>
              <a:rPr lang="en-US" sz="1400" dirty="0">
                <a:solidFill>
                  <a:srgbClr val="000C14"/>
                </a:solidFill>
                <a:latin typeface="Calibri" panose="020F0502020204030204" pitchFamily="34" charset="0"/>
                <a:cs typeface="Calibri" panose="020F0502020204030204" pitchFamily="34" charset="0"/>
              </a:rPr>
              <a:t>Document baseline and target values</a:t>
            </a:r>
          </a:p>
        </p:txBody>
      </p:sp>
      <p:sp>
        <p:nvSpPr>
          <p:cNvPr id="47" name="TextBox 46">
            <a:extLst>
              <a:ext uri="{FF2B5EF4-FFF2-40B4-BE49-F238E27FC236}">
                <a16:creationId xmlns="" xmlns:a16="http://schemas.microsoft.com/office/drawing/2014/main" id="{32DFF592-8605-C84F-B4DC-0A8C980FD1EC}"/>
              </a:ext>
            </a:extLst>
          </p:cNvPr>
          <p:cNvSpPr txBox="1"/>
          <p:nvPr/>
        </p:nvSpPr>
        <p:spPr>
          <a:xfrm>
            <a:off x="6138002" y="2701912"/>
            <a:ext cx="2514745" cy="523220"/>
          </a:xfrm>
          <a:prstGeom prst="rect">
            <a:avLst/>
          </a:prstGeom>
          <a:noFill/>
        </p:spPr>
        <p:txBody>
          <a:bodyPr wrap="square" rtlCol="0">
            <a:spAutoFit/>
          </a:bodyPr>
          <a:lstStyle/>
          <a:p>
            <a:pPr algn="ctr"/>
            <a:r>
              <a:rPr lang="en-US" sz="1400" dirty="0">
                <a:solidFill>
                  <a:srgbClr val="000C14"/>
                </a:solidFill>
                <a:latin typeface="Calibri" panose="020F0502020204030204" pitchFamily="34" charset="0"/>
                <a:cs typeface="Calibri" panose="020F0502020204030204" pitchFamily="34" charset="0"/>
              </a:rPr>
              <a:t>Support data-driven decisions (project and program)</a:t>
            </a:r>
          </a:p>
        </p:txBody>
      </p:sp>
      <p:sp>
        <p:nvSpPr>
          <p:cNvPr id="4" name="Rectangle 3">
            <a:extLst>
              <a:ext uri="{FF2B5EF4-FFF2-40B4-BE49-F238E27FC236}">
                <a16:creationId xmlns="" xmlns:a16="http://schemas.microsoft.com/office/drawing/2014/main" id="{ECAD234E-08A3-BB43-85A4-17F9FF5FC7AA}"/>
              </a:ext>
            </a:extLst>
          </p:cNvPr>
          <p:cNvSpPr/>
          <p:nvPr/>
        </p:nvSpPr>
        <p:spPr>
          <a:xfrm>
            <a:off x="216771" y="6162152"/>
            <a:ext cx="8847858" cy="33855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1600" i="1" dirty="0">
                <a:solidFill>
                  <a:schemeClr val="bg1"/>
                </a:solidFill>
              </a:rPr>
              <a:t>Help get all stakeholders on the same page and align project goals with AMO expectations. </a:t>
            </a:r>
          </a:p>
        </p:txBody>
      </p:sp>
    </p:spTree>
    <p:extLst>
      <p:ext uri="{BB962C8B-B14F-4D97-AF65-F5344CB8AC3E}">
        <p14:creationId xmlns:p14="http://schemas.microsoft.com/office/powerpoint/2010/main" val="3484354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031A1B2-A206-46AD-BE1B-E3398D16D050}"/>
              </a:ext>
            </a:extLst>
          </p:cNvPr>
          <p:cNvSpPr>
            <a:spLocks noGrp="1"/>
          </p:cNvSpPr>
          <p:nvPr>
            <p:ph type="title"/>
          </p:nvPr>
        </p:nvSpPr>
        <p:spPr>
          <a:xfrm>
            <a:off x="0" y="156618"/>
            <a:ext cx="9144000" cy="812725"/>
          </a:xfrm>
        </p:spPr>
        <p:txBody>
          <a:bodyPr/>
          <a:lstStyle/>
          <a:p>
            <a:pPr lvl="0"/>
            <a:r>
              <a:rPr lang="en-US" sz="2800" dirty="0">
                <a:latin typeface="Calibri"/>
                <a:cs typeface="Calibri"/>
              </a:rPr>
              <a:t>5. Retrospective Analysis – Technology Tracking</a:t>
            </a:r>
            <a:br>
              <a:rPr lang="en-US" sz="2800" dirty="0">
                <a:latin typeface="Calibri"/>
                <a:cs typeface="Calibri"/>
              </a:rPr>
            </a:br>
            <a:endParaRPr lang="en-US" sz="2800" dirty="0">
              <a:latin typeface="Calibri"/>
              <a:cs typeface="Calibri"/>
            </a:endParaRPr>
          </a:p>
        </p:txBody>
      </p:sp>
      <p:graphicFrame>
        <p:nvGraphicFramePr>
          <p:cNvPr id="3" name="Diagram 2">
            <a:extLst>
              <a:ext uri="{FF2B5EF4-FFF2-40B4-BE49-F238E27FC236}">
                <a16:creationId xmlns="" xmlns:a16="http://schemas.microsoft.com/office/drawing/2014/main" id="{F1F88C0C-FB70-4310-B55F-A05EC0E14091}"/>
              </a:ext>
            </a:extLst>
          </p:cNvPr>
          <p:cNvGraphicFramePr/>
          <p:nvPr>
            <p:extLst>
              <p:ext uri="{D42A27DB-BD31-4B8C-83A1-F6EECF244321}">
                <p14:modId xmlns:p14="http://schemas.microsoft.com/office/powerpoint/2010/main" val="3164212282"/>
              </p:ext>
            </p:extLst>
          </p:nvPr>
        </p:nvGraphicFramePr>
        <p:xfrm>
          <a:off x="2222204" y="2647506"/>
          <a:ext cx="4853504" cy="2339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68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1A2397-A428-453A-B5B0-4F107529C0B3}"/>
              </a:ext>
            </a:extLst>
          </p:cNvPr>
          <p:cNvSpPr>
            <a:spLocks noGrp="1"/>
          </p:cNvSpPr>
          <p:nvPr>
            <p:ph type="title"/>
          </p:nvPr>
        </p:nvSpPr>
        <p:spPr/>
        <p:txBody>
          <a:bodyPr/>
          <a:lstStyle/>
          <a:p>
            <a:r>
              <a:rPr lang="en-US" sz="2400" dirty="0">
                <a:latin typeface="Calibri"/>
                <a:cs typeface="Calibri"/>
              </a:rPr>
              <a:t>Retrospective Analysis</a:t>
            </a:r>
          </a:p>
        </p:txBody>
      </p:sp>
      <p:sp>
        <p:nvSpPr>
          <p:cNvPr id="3" name="Content Placeholder 2">
            <a:extLst>
              <a:ext uri="{FF2B5EF4-FFF2-40B4-BE49-F238E27FC236}">
                <a16:creationId xmlns="" xmlns:a16="http://schemas.microsoft.com/office/drawing/2014/main" id="{74205141-E0B6-4523-9754-0710AD3BC1BA}"/>
              </a:ext>
            </a:extLst>
          </p:cNvPr>
          <p:cNvSpPr>
            <a:spLocks noGrp="1"/>
          </p:cNvSpPr>
          <p:nvPr>
            <p:ph sz="quarter" idx="10"/>
          </p:nvPr>
        </p:nvSpPr>
        <p:spPr>
          <a:xfrm>
            <a:off x="0" y="1046531"/>
            <a:ext cx="9144000" cy="5370703"/>
          </a:xfrm>
        </p:spPr>
        <p:txBody>
          <a:bodyPr/>
          <a:lstStyle/>
          <a:p>
            <a:pPr marL="0" indent="0">
              <a:buNone/>
            </a:pPr>
            <a:r>
              <a:rPr lang="en-US" sz="2400" dirty="0">
                <a:latin typeface="Calibri"/>
                <a:cs typeface="Calibri"/>
              </a:rPr>
              <a:t>PNNL conducts annual tracking of energy savings from successfully commercialized projects resulting from AMO supported R&amp;D</a:t>
            </a:r>
          </a:p>
          <a:p>
            <a:pPr lvl="1"/>
            <a:r>
              <a:rPr lang="en-US" sz="2000" dirty="0">
                <a:latin typeface="Calibri"/>
                <a:cs typeface="Calibri"/>
              </a:rPr>
              <a:t>Tracking begins when technology is considered commercial (when full-scale unit is operational in commercial setting)</a:t>
            </a:r>
          </a:p>
          <a:p>
            <a:pPr lvl="1"/>
            <a:r>
              <a:rPr lang="en-US" sz="2000" dirty="0">
                <a:latin typeface="Calibri"/>
                <a:cs typeface="Calibri"/>
              </a:rPr>
              <a:t>Tracking continues for the first 10 years the technology is in operation</a:t>
            </a:r>
          </a:p>
          <a:p>
            <a:pPr lvl="1"/>
            <a:r>
              <a:rPr lang="en-US" sz="2000" dirty="0">
                <a:latin typeface="Calibri"/>
                <a:cs typeface="Calibri"/>
              </a:rPr>
              <a:t>Other data tracked: </a:t>
            </a:r>
          </a:p>
          <a:p>
            <a:pPr lvl="2"/>
            <a:r>
              <a:rPr lang="en-US" sz="1800" dirty="0">
                <a:latin typeface="Calibri"/>
                <a:cs typeface="Calibri"/>
              </a:rPr>
              <a:t>Number of units sold, installed, and operating in the United States and abroad (including size and location) </a:t>
            </a:r>
          </a:p>
          <a:p>
            <a:pPr lvl="2"/>
            <a:r>
              <a:rPr lang="en-US" sz="1800" dirty="0">
                <a:latin typeface="Calibri"/>
                <a:cs typeface="Calibri"/>
              </a:rPr>
              <a:t>Units decommissioned since the previous year </a:t>
            </a:r>
          </a:p>
          <a:p>
            <a:pPr lvl="2"/>
            <a:r>
              <a:rPr lang="en-US" sz="1800" dirty="0">
                <a:latin typeface="Calibri"/>
                <a:cs typeface="Calibri"/>
              </a:rPr>
              <a:t>Energy saved </a:t>
            </a:r>
          </a:p>
          <a:p>
            <a:pPr lvl="2"/>
            <a:r>
              <a:rPr lang="en-US" sz="1800" dirty="0">
                <a:latin typeface="Calibri"/>
                <a:cs typeface="Calibri"/>
              </a:rPr>
              <a:t>Environmental benefits </a:t>
            </a:r>
          </a:p>
          <a:p>
            <a:pPr lvl="2"/>
            <a:r>
              <a:rPr lang="en-US" sz="1800" dirty="0">
                <a:latin typeface="Calibri"/>
                <a:cs typeface="Calibri"/>
              </a:rPr>
              <a:t>Improvements in quality and productivity achieved </a:t>
            </a:r>
          </a:p>
          <a:p>
            <a:pPr lvl="2"/>
            <a:r>
              <a:rPr lang="en-US" sz="1800" dirty="0">
                <a:latin typeface="Calibri"/>
                <a:cs typeface="Calibri"/>
              </a:rPr>
              <a:t>Other impacts, such as employment and effects on health and safety </a:t>
            </a:r>
          </a:p>
          <a:p>
            <a:pPr lvl="2"/>
            <a:r>
              <a:rPr lang="en-US" sz="1800" dirty="0">
                <a:latin typeface="Calibri"/>
                <a:cs typeface="Calibri"/>
              </a:rPr>
              <a:t>Marketing issues and barriers</a:t>
            </a:r>
          </a:p>
        </p:txBody>
      </p:sp>
    </p:spTree>
    <p:extLst>
      <p:ext uri="{BB962C8B-B14F-4D97-AF65-F5344CB8AC3E}">
        <p14:creationId xmlns:p14="http://schemas.microsoft.com/office/powerpoint/2010/main" val="34636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283C58-38FE-4E38-B36A-9C87F97448F3}"/>
              </a:ext>
            </a:extLst>
          </p:cNvPr>
          <p:cNvSpPr>
            <a:spLocks noGrp="1"/>
          </p:cNvSpPr>
          <p:nvPr>
            <p:ph type="title"/>
          </p:nvPr>
        </p:nvSpPr>
        <p:spPr/>
        <p:txBody>
          <a:bodyPr/>
          <a:lstStyle/>
          <a:p>
            <a:r>
              <a:rPr lang="en-US" dirty="0"/>
              <a:t>Retrospective Analysis example</a:t>
            </a:r>
          </a:p>
        </p:txBody>
      </p:sp>
      <p:sp>
        <p:nvSpPr>
          <p:cNvPr id="3" name="Content Placeholder 2">
            <a:extLst>
              <a:ext uri="{FF2B5EF4-FFF2-40B4-BE49-F238E27FC236}">
                <a16:creationId xmlns="" xmlns:a16="http://schemas.microsoft.com/office/drawing/2014/main" id="{CAC4FB87-5173-4B1E-AF2A-454D968751FC}"/>
              </a:ext>
            </a:extLst>
          </p:cNvPr>
          <p:cNvSpPr>
            <a:spLocks noGrp="1"/>
          </p:cNvSpPr>
          <p:nvPr>
            <p:ph sz="quarter" idx="10"/>
          </p:nvPr>
        </p:nvSpPr>
        <p:spPr/>
        <p:txBody>
          <a:bodyPr/>
          <a:lstStyle/>
          <a:p>
            <a:r>
              <a:rPr lang="en-US" b="1" dirty="0">
                <a:latin typeface="Calibri" panose="020F0502020204030204" pitchFamily="34" charset="0"/>
                <a:cs typeface="Calibri" panose="020F0502020204030204" pitchFamily="34" charset="0"/>
              </a:rPr>
              <a:t>Shaw Industries, Inc.: </a:t>
            </a:r>
            <a:r>
              <a:rPr lang="en-US" dirty="0">
                <a:latin typeface="Calibri" panose="020F0502020204030204" pitchFamily="34" charset="0"/>
                <a:cs typeface="Calibri" panose="020F0502020204030204" pitchFamily="34" charset="0"/>
              </a:rPr>
              <a:t>Recovery &amp; use process of nylon from waste carpeting</a:t>
            </a:r>
          </a:p>
          <a:p>
            <a:pPr lvl="1"/>
            <a:r>
              <a:rPr lang="en-US" dirty="0">
                <a:latin typeface="Calibri" panose="020F0502020204030204" pitchFamily="34" charset="0"/>
                <a:cs typeface="Calibri" panose="020F0502020204030204" pitchFamily="34" charset="0"/>
              </a:rPr>
              <a:t>Proof-of-principle work supported by AMO</a:t>
            </a:r>
          </a:p>
          <a:p>
            <a:pPr lvl="1"/>
            <a:r>
              <a:rPr lang="en-US" dirty="0">
                <a:latin typeface="Calibri" panose="020F0502020204030204" pitchFamily="34" charset="0"/>
                <a:cs typeface="Calibri" panose="020F0502020204030204" pitchFamily="34" charset="0"/>
              </a:rPr>
              <a:t>Largest commercial-scale Nylon-6 recycling plant opened in 2007 (Augusta, GA)</a:t>
            </a:r>
          </a:p>
          <a:p>
            <a:endParaRPr lang="en-US" dirty="0">
              <a:latin typeface="Calibri" panose="020F0502020204030204" pitchFamily="34" charset="0"/>
              <a:cs typeface="Calibri" panose="020F0502020204030204" pitchFamily="34" charset="0"/>
            </a:endParaRPr>
          </a:p>
        </p:txBody>
      </p:sp>
      <p:sp>
        <p:nvSpPr>
          <p:cNvPr id="4" name="AutoShape 2" descr="Shaw Industries’ Nylon Carpet Recycling Loop">
            <a:extLst>
              <a:ext uri="{FF2B5EF4-FFF2-40B4-BE49-F238E27FC236}">
                <a16:creationId xmlns="" xmlns:a16="http://schemas.microsoft.com/office/drawing/2014/main" id="{B7A61C15-77E2-43CC-9225-DD31C3F1596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Content Placeholder 8">
            <a:extLst>
              <a:ext uri="{FF2B5EF4-FFF2-40B4-BE49-F238E27FC236}">
                <a16:creationId xmlns="" xmlns:a16="http://schemas.microsoft.com/office/drawing/2014/main" id="{1CF35612-662F-42E5-ABBB-4391E76A0DF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4237162" y="2918707"/>
            <a:ext cx="4548249" cy="32827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graphicFrame>
        <p:nvGraphicFramePr>
          <p:cNvPr id="13" name="Table 13">
            <a:extLst>
              <a:ext uri="{FF2B5EF4-FFF2-40B4-BE49-F238E27FC236}">
                <a16:creationId xmlns="" xmlns:a16="http://schemas.microsoft.com/office/drawing/2014/main" id="{48712C2E-89E2-4DC8-9F98-E77D2979FE40}"/>
              </a:ext>
            </a:extLst>
          </p:cNvPr>
          <p:cNvGraphicFramePr>
            <a:graphicFrameLocks noGrp="1"/>
          </p:cNvGraphicFramePr>
          <p:nvPr/>
        </p:nvGraphicFramePr>
        <p:xfrm>
          <a:off x="501691" y="3429000"/>
          <a:ext cx="2648836" cy="2494280"/>
        </p:xfrm>
        <a:graphic>
          <a:graphicData uri="http://schemas.openxmlformats.org/drawingml/2006/table">
            <a:tbl>
              <a:tblPr firstRow="1" bandRow="1">
                <a:tableStyleId>{7DF18680-E054-41AD-8BC1-D1AEF772440D}</a:tableStyleId>
              </a:tblPr>
              <a:tblGrid>
                <a:gridCol w="903164">
                  <a:extLst>
                    <a:ext uri="{9D8B030D-6E8A-4147-A177-3AD203B41FA5}">
                      <a16:colId xmlns="" xmlns:a16="http://schemas.microsoft.com/office/drawing/2014/main" val="2629093343"/>
                    </a:ext>
                  </a:extLst>
                </a:gridCol>
                <a:gridCol w="1745672">
                  <a:extLst>
                    <a:ext uri="{9D8B030D-6E8A-4147-A177-3AD203B41FA5}">
                      <a16:colId xmlns="" xmlns:a16="http://schemas.microsoft.com/office/drawing/2014/main" val="225538347"/>
                    </a:ext>
                  </a:extLst>
                </a:gridCol>
              </a:tblGrid>
              <a:tr h="370840">
                <a:tc>
                  <a:txBody>
                    <a:bodyPr/>
                    <a:lstStyle/>
                    <a:p>
                      <a:pPr algn="ctr"/>
                      <a:r>
                        <a:rPr lang="en-US" dirty="0">
                          <a:latin typeface="Calibri" panose="020F0502020204030204" pitchFamily="34" charset="0"/>
                          <a:cs typeface="Calibri" panose="020F0502020204030204" pitchFamily="34" charset="0"/>
                        </a:rPr>
                        <a:t>Year</a:t>
                      </a:r>
                    </a:p>
                  </a:txBody>
                  <a:tcPr anchor="ctr"/>
                </a:tc>
                <a:tc>
                  <a:txBody>
                    <a:bodyPr/>
                    <a:lstStyle/>
                    <a:p>
                      <a:pPr algn="ctr"/>
                      <a:r>
                        <a:rPr lang="en-US" dirty="0">
                          <a:latin typeface="Calibri" panose="020F0502020204030204" pitchFamily="34" charset="0"/>
                          <a:cs typeface="Calibri" panose="020F0502020204030204" pitchFamily="34" charset="0"/>
                        </a:rPr>
                        <a:t>Energy Savings (trillion BTU)</a:t>
                      </a:r>
                    </a:p>
                  </a:txBody>
                  <a:tcPr anchor="ctr"/>
                </a:tc>
                <a:extLst>
                  <a:ext uri="{0D108BD9-81ED-4DB2-BD59-A6C34878D82A}">
                    <a16:rowId xmlns="" xmlns:a16="http://schemas.microsoft.com/office/drawing/2014/main" val="3310356624"/>
                  </a:ext>
                </a:extLst>
              </a:tr>
              <a:tr h="370840">
                <a:tc>
                  <a:txBody>
                    <a:bodyPr/>
                    <a:lstStyle/>
                    <a:p>
                      <a:pPr algn="ctr"/>
                      <a:r>
                        <a:rPr lang="en-US" dirty="0">
                          <a:latin typeface="Calibri" panose="020F0502020204030204" pitchFamily="34" charset="0"/>
                          <a:cs typeface="Calibri" panose="020F0502020204030204" pitchFamily="34" charset="0"/>
                        </a:rPr>
                        <a:t>2007</a:t>
                      </a:r>
                    </a:p>
                  </a:txBody>
                  <a:tcPr anchor="ctr"/>
                </a:tc>
                <a:tc>
                  <a:txBody>
                    <a:bodyPr/>
                    <a:lstStyle/>
                    <a:p>
                      <a:pPr algn="ctr"/>
                      <a:r>
                        <a:rPr lang="en-US" dirty="0">
                          <a:latin typeface="Calibri" panose="020F0502020204030204" pitchFamily="34" charset="0"/>
                          <a:cs typeface="Calibri" panose="020F0502020204030204" pitchFamily="34" charset="0"/>
                        </a:rPr>
                        <a:t>0.438</a:t>
                      </a:r>
                    </a:p>
                  </a:txBody>
                  <a:tcPr anchor="ctr"/>
                </a:tc>
                <a:extLst>
                  <a:ext uri="{0D108BD9-81ED-4DB2-BD59-A6C34878D82A}">
                    <a16:rowId xmlns="" xmlns:a16="http://schemas.microsoft.com/office/drawing/2014/main" val="3788030771"/>
                  </a:ext>
                </a:extLst>
              </a:tr>
              <a:tr h="370840">
                <a:tc>
                  <a:txBody>
                    <a:bodyPr/>
                    <a:lstStyle/>
                    <a:p>
                      <a:pPr algn="ctr"/>
                      <a:r>
                        <a:rPr lang="en-US" dirty="0">
                          <a:latin typeface="Calibri" panose="020F0502020204030204" pitchFamily="34" charset="0"/>
                          <a:cs typeface="Calibri" panose="020F0502020204030204" pitchFamily="34" charset="0"/>
                        </a:rPr>
                        <a:t>2008</a:t>
                      </a:r>
                    </a:p>
                  </a:txBody>
                  <a:tcPr anchor="ctr"/>
                </a:tc>
                <a:tc>
                  <a:txBody>
                    <a:bodyPr/>
                    <a:lstStyle/>
                    <a:p>
                      <a:pPr algn="ctr"/>
                      <a:r>
                        <a:rPr lang="en-US" dirty="0">
                          <a:latin typeface="Calibri" panose="020F0502020204030204" pitchFamily="34" charset="0"/>
                          <a:cs typeface="Calibri" panose="020F0502020204030204" pitchFamily="34" charset="0"/>
                        </a:rPr>
                        <a:t>0.455</a:t>
                      </a:r>
                    </a:p>
                  </a:txBody>
                  <a:tcPr anchor="ctr"/>
                </a:tc>
                <a:extLst>
                  <a:ext uri="{0D108BD9-81ED-4DB2-BD59-A6C34878D82A}">
                    <a16:rowId xmlns="" xmlns:a16="http://schemas.microsoft.com/office/drawing/2014/main" val="1712382446"/>
                  </a:ext>
                </a:extLst>
              </a:tr>
              <a:tr h="370840">
                <a:tc>
                  <a:txBody>
                    <a:bodyPr/>
                    <a:lstStyle/>
                    <a:p>
                      <a:pPr algn="ctr"/>
                      <a:r>
                        <a:rPr lang="en-US" dirty="0">
                          <a:latin typeface="Calibri" panose="020F0502020204030204" pitchFamily="34" charset="0"/>
                          <a:cs typeface="Calibri" panose="020F0502020204030204" pitchFamily="34" charset="0"/>
                        </a:rPr>
                        <a:t>2009</a:t>
                      </a:r>
                    </a:p>
                  </a:txBody>
                  <a:tcPr anchor="ctr"/>
                </a:tc>
                <a:tc>
                  <a:txBody>
                    <a:bodyPr/>
                    <a:lstStyle/>
                    <a:p>
                      <a:pPr algn="ctr"/>
                      <a:r>
                        <a:rPr lang="en-US" dirty="0">
                          <a:latin typeface="Calibri" panose="020F0502020204030204" pitchFamily="34" charset="0"/>
                          <a:cs typeface="Calibri" panose="020F0502020204030204" pitchFamily="34" charset="0"/>
                        </a:rPr>
                        <a:t>0.428</a:t>
                      </a:r>
                    </a:p>
                  </a:txBody>
                  <a:tcPr anchor="ctr"/>
                </a:tc>
                <a:extLst>
                  <a:ext uri="{0D108BD9-81ED-4DB2-BD59-A6C34878D82A}">
                    <a16:rowId xmlns="" xmlns:a16="http://schemas.microsoft.com/office/drawing/2014/main" val="3164502000"/>
                  </a:ext>
                </a:extLst>
              </a:tr>
              <a:tr h="370840">
                <a:tc>
                  <a:txBody>
                    <a:bodyPr/>
                    <a:lstStyle/>
                    <a:p>
                      <a:pPr algn="ctr"/>
                      <a:r>
                        <a:rPr lang="en-US" dirty="0">
                          <a:latin typeface="Calibri" panose="020F0502020204030204" pitchFamily="34" charset="0"/>
                          <a:cs typeface="Calibri" panose="020F0502020204030204" pitchFamily="34" charset="0"/>
                        </a:rPr>
                        <a:t>2010</a:t>
                      </a:r>
                    </a:p>
                  </a:txBody>
                  <a:tcPr anchor="ctr"/>
                </a:tc>
                <a:tc>
                  <a:txBody>
                    <a:bodyPr/>
                    <a:lstStyle/>
                    <a:p>
                      <a:pPr algn="ctr"/>
                      <a:r>
                        <a:rPr lang="en-US" dirty="0">
                          <a:latin typeface="Calibri" panose="020F0502020204030204" pitchFamily="34" charset="0"/>
                          <a:cs typeface="Calibri" panose="020F0502020204030204" pitchFamily="34" charset="0"/>
                        </a:rPr>
                        <a:t>0.398</a:t>
                      </a:r>
                    </a:p>
                  </a:txBody>
                  <a:tcPr anchor="ctr"/>
                </a:tc>
                <a:extLst>
                  <a:ext uri="{0D108BD9-81ED-4DB2-BD59-A6C34878D82A}">
                    <a16:rowId xmlns="" xmlns:a16="http://schemas.microsoft.com/office/drawing/2014/main" val="2140998476"/>
                  </a:ext>
                </a:extLst>
              </a:tr>
              <a:tr h="370840">
                <a:tc>
                  <a:txBody>
                    <a:bodyPr/>
                    <a:lstStyle/>
                    <a:p>
                      <a:pPr algn="ctr"/>
                      <a:r>
                        <a:rPr lang="en-US" dirty="0">
                          <a:latin typeface="Calibri" panose="020F0502020204030204" pitchFamily="34" charset="0"/>
                          <a:cs typeface="Calibri" panose="020F0502020204030204" pitchFamily="34" charset="0"/>
                        </a:rPr>
                        <a:t>2011</a:t>
                      </a:r>
                    </a:p>
                  </a:txBody>
                  <a:tcPr anchor="ctr"/>
                </a:tc>
                <a:tc>
                  <a:txBody>
                    <a:bodyPr/>
                    <a:lstStyle/>
                    <a:p>
                      <a:pPr algn="ctr"/>
                      <a:r>
                        <a:rPr lang="en-US" dirty="0">
                          <a:latin typeface="Calibri" panose="020F0502020204030204" pitchFamily="34" charset="0"/>
                          <a:cs typeface="Calibri" panose="020F0502020204030204" pitchFamily="34" charset="0"/>
                        </a:rPr>
                        <a:t>0.516</a:t>
                      </a:r>
                    </a:p>
                  </a:txBody>
                  <a:tcPr anchor="ctr"/>
                </a:tc>
                <a:extLst>
                  <a:ext uri="{0D108BD9-81ED-4DB2-BD59-A6C34878D82A}">
                    <a16:rowId xmlns="" xmlns:a16="http://schemas.microsoft.com/office/drawing/2014/main" val="1835961769"/>
                  </a:ext>
                </a:extLst>
              </a:tr>
            </a:tbl>
          </a:graphicData>
        </a:graphic>
      </p:graphicFrame>
    </p:spTree>
    <p:extLst>
      <p:ext uri="{BB962C8B-B14F-4D97-AF65-F5344CB8AC3E}">
        <p14:creationId xmlns:p14="http://schemas.microsoft.com/office/powerpoint/2010/main" val="157523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220B2-F885-5E47-B718-E252532FF1DF}"/>
              </a:ext>
            </a:extLst>
          </p:cNvPr>
          <p:cNvSpPr>
            <a:spLocks noGrp="1"/>
          </p:cNvSpPr>
          <p:nvPr>
            <p:ph type="title"/>
          </p:nvPr>
        </p:nvSpPr>
        <p:spPr>
          <a:xfrm>
            <a:off x="601464" y="0"/>
            <a:ext cx="7886700" cy="653198"/>
          </a:xfrm>
        </p:spPr>
        <p:txBody>
          <a:bodyPr>
            <a:normAutofit fontScale="90000"/>
          </a:bodyPr>
          <a:lstStyle/>
          <a:p>
            <a:pPr algn="ctr"/>
            <a:r>
              <a:rPr lang="en-US" dirty="0" smtClean="0"/>
              <a:t>What’s next: </a:t>
            </a:r>
            <a:r>
              <a:rPr lang="en-US" b="1" dirty="0" smtClean="0"/>
              <a:t>Data </a:t>
            </a:r>
            <a:r>
              <a:rPr lang="en-US" b="1" dirty="0"/>
              <a:t>Management and </a:t>
            </a:r>
            <a:r>
              <a:rPr lang="en-US" b="1" dirty="0" smtClean="0"/>
              <a:t>Analysis – Developing a database to coordinate IPA and RPA</a:t>
            </a:r>
            <a:endParaRPr lang="en-US" b="1" dirty="0"/>
          </a:p>
        </p:txBody>
      </p:sp>
      <p:pic>
        <p:nvPicPr>
          <p:cNvPr id="4" name="Picture 3">
            <a:extLst>
              <a:ext uri="{FF2B5EF4-FFF2-40B4-BE49-F238E27FC236}">
                <a16:creationId xmlns:a16="http://schemas.microsoft.com/office/drawing/2014/main" xmlns="" id="{C96C9F7B-EF06-0F4D-A576-4ACB22FBB685}"/>
              </a:ext>
            </a:extLst>
          </p:cNvPr>
          <p:cNvPicPr>
            <a:picLocks noChangeAspect="1"/>
          </p:cNvPicPr>
          <p:nvPr/>
        </p:nvPicPr>
        <p:blipFill>
          <a:blip r:embed="rId2"/>
          <a:stretch>
            <a:fillRect/>
          </a:stretch>
        </p:blipFill>
        <p:spPr>
          <a:xfrm>
            <a:off x="381000" y="3938155"/>
            <a:ext cx="2057400" cy="2234045"/>
          </a:xfrm>
          <a:prstGeom prst="rect">
            <a:avLst/>
          </a:prstGeom>
        </p:spPr>
      </p:pic>
      <p:pic>
        <p:nvPicPr>
          <p:cNvPr id="5" name="Picture 4">
            <a:extLst>
              <a:ext uri="{FF2B5EF4-FFF2-40B4-BE49-F238E27FC236}">
                <a16:creationId xmlns:a16="http://schemas.microsoft.com/office/drawing/2014/main" xmlns="" id="{74A9C195-7283-2648-AB3A-163E69701198}"/>
              </a:ext>
            </a:extLst>
          </p:cNvPr>
          <p:cNvPicPr>
            <a:picLocks noChangeAspect="1"/>
          </p:cNvPicPr>
          <p:nvPr/>
        </p:nvPicPr>
        <p:blipFill>
          <a:blip r:embed="rId3"/>
          <a:stretch>
            <a:fillRect/>
          </a:stretch>
        </p:blipFill>
        <p:spPr>
          <a:xfrm>
            <a:off x="437547" y="1199886"/>
            <a:ext cx="2289068" cy="2212125"/>
          </a:xfrm>
          <a:prstGeom prst="rect">
            <a:avLst/>
          </a:prstGeom>
        </p:spPr>
      </p:pic>
      <p:sp>
        <p:nvSpPr>
          <p:cNvPr id="6" name="TextBox 5">
            <a:extLst>
              <a:ext uri="{FF2B5EF4-FFF2-40B4-BE49-F238E27FC236}">
                <a16:creationId xmlns:a16="http://schemas.microsoft.com/office/drawing/2014/main" xmlns="" id="{7B696903-3392-914C-9F2E-B37190B749B4}"/>
              </a:ext>
            </a:extLst>
          </p:cNvPr>
          <p:cNvSpPr txBox="1"/>
          <p:nvPr/>
        </p:nvSpPr>
        <p:spPr>
          <a:xfrm>
            <a:off x="3380154" y="1399551"/>
            <a:ext cx="2329321" cy="830997"/>
          </a:xfrm>
          <a:prstGeom prst="rect">
            <a:avLst/>
          </a:prstGeom>
          <a:noFill/>
        </p:spPr>
        <p:txBody>
          <a:bodyPr wrap="square" rtlCol="0">
            <a:spAutoFit/>
          </a:bodyPr>
          <a:lstStyle/>
          <a:p>
            <a:pPr algn="ctr"/>
            <a:r>
              <a:rPr lang="en-US" sz="1600" dirty="0"/>
              <a:t>Potential technologies (&gt;3 years to commercialization)</a:t>
            </a:r>
          </a:p>
        </p:txBody>
      </p:sp>
      <p:sp>
        <p:nvSpPr>
          <p:cNvPr id="7" name="TextBox 6">
            <a:extLst>
              <a:ext uri="{FF2B5EF4-FFF2-40B4-BE49-F238E27FC236}">
                <a16:creationId xmlns:a16="http://schemas.microsoft.com/office/drawing/2014/main" xmlns="" id="{C5EBD889-3B0A-2042-A1C7-D37D56E2A726}"/>
              </a:ext>
            </a:extLst>
          </p:cNvPr>
          <p:cNvSpPr txBox="1"/>
          <p:nvPr/>
        </p:nvSpPr>
        <p:spPr>
          <a:xfrm>
            <a:off x="3425770" y="3436203"/>
            <a:ext cx="2329321" cy="830997"/>
          </a:xfrm>
          <a:prstGeom prst="rect">
            <a:avLst/>
          </a:prstGeom>
          <a:noFill/>
        </p:spPr>
        <p:txBody>
          <a:bodyPr wrap="square" rtlCol="0">
            <a:spAutoFit/>
          </a:bodyPr>
          <a:lstStyle/>
          <a:p>
            <a:pPr algn="ctr"/>
            <a:r>
              <a:rPr lang="en-US" sz="1600" dirty="0"/>
              <a:t>Emerging technologies</a:t>
            </a:r>
          </a:p>
          <a:p>
            <a:pPr algn="ctr"/>
            <a:r>
              <a:rPr lang="en-US" sz="1600" dirty="0"/>
              <a:t>(&lt;3 years to commercialization)</a:t>
            </a:r>
          </a:p>
        </p:txBody>
      </p:sp>
      <p:sp>
        <p:nvSpPr>
          <p:cNvPr id="8" name="TextBox 7">
            <a:extLst>
              <a:ext uri="{FF2B5EF4-FFF2-40B4-BE49-F238E27FC236}">
                <a16:creationId xmlns:a16="http://schemas.microsoft.com/office/drawing/2014/main" xmlns="" id="{79F48E4E-FF83-2245-AAD1-0441DDCE3D23}"/>
              </a:ext>
            </a:extLst>
          </p:cNvPr>
          <p:cNvSpPr txBox="1"/>
          <p:nvPr/>
        </p:nvSpPr>
        <p:spPr>
          <a:xfrm>
            <a:off x="3561730" y="5413277"/>
            <a:ext cx="2057400" cy="584775"/>
          </a:xfrm>
          <a:prstGeom prst="rect">
            <a:avLst/>
          </a:prstGeom>
          <a:noFill/>
        </p:spPr>
        <p:txBody>
          <a:bodyPr wrap="square" rtlCol="0">
            <a:spAutoFit/>
          </a:bodyPr>
          <a:lstStyle/>
          <a:p>
            <a:pPr algn="ctr"/>
            <a:r>
              <a:rPr lang="en-US" sz="1600" dirty="0"/>
              <a:t>Commercial technologies</a:t>
            </a:r>
          </a:p>
        </p:txBody>
      </p:sp>
      <p:sp>
        <p:nvSpPr>
          <p:cNvPr id="9" name="TextBox 8">
            <a:extLst>
              <a:ext uri="{FF2B5EF4-FFF2-40B4-BE49-F238E27FC236}">
                <a16:creationId xmlns:a16="http://schemas.microsoft.com/office/drawing/2014/main" xmlns="" id="{1B552CDC-DE29-AB49-8A83-E9B576F08A97}"/>
              </a:ext>
            </a:extLst>
          </p:cNvPr>
          <p:cNvSpPr txBox="1"/>
          <p:nvPr/>
        </p:nvSpPr>
        <p:spPr>
          <a:xfrm>
            <a:off x="6325713" y="4200957"/>
            <a:ext cx="2189463" cy="923330"/>
          </a:xfrm>
          <a:prstGeom prst="rect">
            <a:avLst/>
          </a:prstGeom>
          <a:noFill/>
        </p:spPr>
        <p:txBody>
          <a:bodyPr wrap="square" rtlCol="0">
            <a:spAutoFit/>
          </a:bodyPr>
          <a:lstStyle/>
          <a:p>
            <a:pPr algn="ctr"/>
            <a:r>
              <a:rPr lang="en-US" dirty="0"/>
              <a:t>Tracks technologies entering the market</a:t>
            </a:r>
          </a:p>
        </p:txBody>
      </p:sp>
      <p:sp>
        <p:nvSpPr>
          <p:cNvPr id="10" name="TextBox 9">
            <a:extLst>
              <a:ext uri="{FF2B5EF4-FFF2-40B4-BE49-F238E27FC236}">
                <a16:creationId xmlns:a16="http://schemas.microsoft.com/office/drawing/2014/main" xmlns="" id="{CC782D16-6C28-1A45-AB21-03F0CAE7EDB9}"/>
              </a:ext>
            </a:extLst>
          </p:cNvPr>
          <p:cNvSpPr txBox="1"/>
          <p:nvPr/>
        </p:nvSpPr>
        <p:spPr>
          <a:xfrm>
            <a:off x="6280086" y="1614966"/>
            <a:ext cx="2289068" cy="646331"/>
          </a:xfrm>
          <a:prstGeom prst="rect">
            <a:avLst/>
          </a:prstGeom>
          <a:noFill/>
        </p:spPr>
        <p:txBody>
          <a:bodyPr wrap="square" rtlCol="0">
            <a:spAutoFit/>
          </a:bodyPr>
          <a:lstStyle/>
          <a:p>
            <a:pPr algn="ctr"/>
            <a:r>
              <a:rPr lang="en-US" dirty="0"/>
              <a:t>Tracks technology development </a:t>
            </a:r>
          </a:p>
        </p:txBody>
      </p:sp>
      <p:sp>
        <p:nvSpPr>
          <p:cNvPr id="11" name="TextBox 10">
            <a:extLst>
              <a:ext uri="{FF2B5EF4-FFF2-40B4-BE49-F238E27FC236}">
                <a16:creationId xmlns:a16="http://schemas.microsoft.com/office/drawing/2014/main" xmlns="" id="{A7E6B5E9-0D19-BA40-84E3-C3FEA7CFF3EA}"/>
              </a:ext>
            </a:extLst>
          </p:cNvPr>
          <p:cNvSpPr txBox="1"/>
          <p:nvPr/>
        </p:nvSpPr>
        <p:spPr>
          <a:xfrm>
            <a:off x="6095892" y="2442859"/>
            <a:ext cx="2684001" cy="923330"/>
          </a:xfrm>
          <a:prstGeom prst="rect">
            <a:avLst/>
          </a:prstGeom>
          <a:noFill/>
        </p:spPr>
        <p:txBody>
          <a:bodyPr wrap="square" rtlCol="0">
            <a:spAutoFit/>
          </a:bodyPr>
          <a:lstStyle/>
          <a:p>
            <a:pPr algn="ctr"/>
            <a:r>
              <a:rPr lang="en-US" dirty="0"/>
              <a:t>Data supports reporting and tracking of progress toward program goals</a:t>
            </a:r>
          </a:p>
        </p:txBody>
      </p:sp>
      <p:sp>
        <p:nvSpPr>
          <p:cNvPr id="12" name="TextBox 11">
            <a:extLst>
              <a:ext uri="{FF2B5EF4-FFF2-40B4-BE49-F238E27FC236}">
                <a16:creationId xmlns:a16="http://schemas.microsoft.com/office/drawing/2014/main" xmlns="" id="{969C029B-5DAD-BC4B-A979-7A0183CCA381}"/>
              </a:ext>
            </a:extLst>
          </p:cNvPr>
          <p:cNvSpPr txBox="1"/>
          <p:nvPr/>
        </p:nvSpPr>
        <p:spPr>
          <a:xfrm>
            <a:off x="6078443" y="5286035"/>
            <a:ext cx="2684001" cy="923330"/>
          </a:xfrm>
          <a:prstGeom prst="rect">
            <a:avLst/>
          </a:prstGeom>
          <a:noFill/>
        </p:spPr>
        <p:txBody>
          <a:bodyPr wrap="square" rtlCol="0">
            <a:spAutoFit/>
          </a:bodyPr>
          <a:lstStyle/>
          <a:p>
            <a:pPr algn="ctr"/>
            <a:r>
              <a:rPr lang="en-US" dirty="0"/>
              <a:t>Data supports assessing impacts of past investments</a:t>
            </a:r>
          </a:p>
        </p:txBody>
      </p:sp>
      <p:sp>
        <p:nvSpPr>
          <p:cNvPr id="13" name="Right Arrow 12">
            <a:extLst>
              <a:ext uri="{FF2B5EF4-FFF2-40B4-BE49-F238E27FC236}">
                <a16:creationId xmlns:a16="http://schemas.microsoft.com/office/drawing/2014/main" xmlns="" id="{DE41A96B-EC92-1B41-B80D-032BBCCA749E}"/>
              </a:ext>
            </a:extLst>
          </p:cNvPr>
          <p:cNvSpPr/>
          <p:nvPr/>
        </p:nvSpPr>
        <p:spPr>
          <a:xfrm rot="19497558">
            <a:off x="2866515" y="1902738"/>
            <a:ext cx="533400" cy="192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xmlns="" id="{270093C0-BF78-8545-A006-296A15F68228}"/>
              </a:ext>
            </a:extLst>
          </p:cNvPr>
          <p:cNvSpPr/>
          <p:nvPr/>
        </p:nvSpPr>
        <p:spPr>
          <a:xfrm rot="1821695">
            <a:off x="2761787" y="3160365"/>
            <a:ext cx="533400" cy="192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xmlns="" id="{E75DE303-ABC6-1A48-8BDC-10D4FC56A258}"/>
              </a:ext>
            </a:extLst>
          </p:cNvPr>
          <p:cNvSpPr/>
          <p:nvPr/>
        </p:nvSpPr>
        <p:spPr>
          <a:xfrm rot="19793721">
            <a:off x="2736947" y="4321290"/>
            <a:ext cx="608603" cy="204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xmlns="" id="{D518653B-D13A-7B40-9A97-BDE3886DD726}"/>
              </a:ext>
            </a:extLst>
          </p:cNvPr>
          <p:cNvSpPr/>
          <p:nvPr/>
        </p:nvSpPr>
        <p:spPr>
          <a:xfrm rot="1530593">
            <a:off x="2807119" y="5505521"/>
            <a:ext cx="533400" cy="192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C37656FE-3661-9649-8E5C-1BA68098FDFE}"/>
              </a:ext>
            </a:extLst>
          </p:cNvPr>
          <p:cNvSpPr/>
          <p:nvPr/>
        </p:nvSpPr>
        <p:spPr>
          <a:xfrm>
            <a:off x="6032816" y="1368210"/>
            <a:ext cx="2806384" cy="2212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848660C7-1D88-3F4A-8800-B02CB960EFCD}"/>
              </a:ext>
            </a:extLst>
          </p:cNvPr>
          <p:cNvSpPr/>
          <p:nvPr/>
        </p:nvSpPr>
        <p:spPr>
          <a:xfrm>
            <a:off x="6078443" y="4106089"/>
            <a:ext cx="2731296" cy="2212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981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 Strategic Analysis Team</a:t>
            </a:r>
          </a:p>
        </p:txBody>
      </p:sp>
      <p:sp>
        <p:nvSpPr>
          <p:cNvPr id="5" name="Rectangle 4"/>
          <p:cNvSpPr/>
          <p:nvPr/>
        </p:nvSpPr>
        <p:spPr bwMode="auto">
          <a:xfrm>
            <a:off x="0" y="2654854"/>
            <a:ext cx="9144000" cy="1938992"/>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nSpc>
                <a:spcPts val="2000"/>
              </a:lnSpc>
              <a:spcAft>
                <a:spcPts val="600"/>
              </a:spcAft>
            </a:pPr>
            <a:r>
              <a:rPr lang="en-US" sz="2000" b="1" dirty="0">
                <a:latin typeface="Calibri"/>
                <a:ea typeface="ヒラギノ角ゴ Pro W3" charset="0"/>
                <a:cs typeface="ＭＳ Ｐゴシック" charset="0"/>
              </a:rPr>
              <a:t>ANL </a:t>
            </a:r>
            <a:r>
              <a:rPr lang="en-US" sz="2000" dirty="0">
                <a:latin typeface="Calibri"/>
                <a:ea typeface="ヒラギノ角ゴ Pro W3" charset="0"/>
                <a:cs typeface="ＭＳ Ｐゴシック" charset="0"/>
              </a:rPr>
              <a:t>– </a:t>
            </a:r>
            <a:r>
              <a:rPr lang="en-US" sz="2000" dirty="0">
                <a:latin typeface="Calibri"/>
              </a:rPr>
              <a:t>Sarang Supekar, Nwike Iloeje</a:t>
            </a:r>
            <a:r>
              <a:rPr lang="en-US" sz="2000" dirty="0">
                <a:latin typeface="Calibri"/>
                <a:ea typeface="ヒラギノ角ゴ Pro W3" charset="0"/>
                <a:cs typeface="ＭＳ Ｐゴシック" charset="0"/>
              </a:rPr>
              <a:t> Matt Riddle</a:t>
            </a:r>
          </a:p>
          <a:p>
            <a:pPr>
              <a:lnSpc>
                <a:spcPts val="2000"/>
              </a:lnSpc>
              <a:spcAft>
                <a:spcPts val="600"/>
              </a:spcAft>
            </a:pPr>
            <a:r>
              <a:rPr lang="en-US" sz="2000" b="1" dirty="0">
                <a:latin typeface="Calibri"/>
                <a:ea typeface="ヒラギノ角ゴ Pro W3" charset="0"/>
                <a:cs typeface="ＭＳ Ｐゴシック" charset="0"/>
              </a:rPr>
              <a:t>LBNL</a:t>
            </a:r>
            <a:r>
              <a:rPr lang="en-US" sz="2000" dirty="0">
                <a:latin typeface="Calibri"/>
                <a:ea typeface="ヒラギノ角ゴ Pro W3" charset="0"/>
                <a:cs typeface="ＭＳ Ｐゴシック" charset="0"/>
              </a:rPr>
              <a:t> – Arman </a:t>
            </a:r>
            <a:r>
              <a:rPr lang="en-US" sz="2000" dirty="0" err="1">
                <a:latin typeface="Calibri"/>
                <a:ea typeface="ヒラギノ角ゴ Pro W3" charset="0"/>
                <a:cs typeface="ＭＳ Ｐゴシック" charset="0"/>
              </a:rPr>
              <a:t>Shehabi</a:t>
            </a:r>
            <a:r>
              <a:rPr lang="en-US" sz="2000" dirty="0">
                <a:latin typeface="Calibri"/>
                <a:ea typeface="ヒラギノ角ゴ Pro W3" charset="0"/>
                <a:cs typeface="ＭＳ Ｐゴシック" charset="0"/>
              </a:rPr>
              <a:t>, William Morrow, Prakash Rao, Sarah Smith</a:t>
            </a:r>
          </a:p>
          <a:p>
            <a:pPr defTabSz="457200" fontAlgn="base">
              <a:lnSpc>
                <a:spcPts val="2000"/>
              </a:lnSpc>
              <a:spcBef>
                <a:spcPct val="0"/>
              </a:spcBef>
              <a:spcAft>
                <a:spcPts val="600"/>
              </a:spcAft>
            </a:pPr>
            <a:r>
              <a:rPr lang="en-US" sz="2000" b="1" dirty="0">
                <a:latin typeface="Calibri"/>
                <a:ea typeface="ヒラギノ角ゴ Pro W3" charset="0"/>
                <a:cs typeface="ＭＳ Ｐゴシック" charset="0"/>
              </a:rPr>
              <a:t>NREL</a:t>
            </a:r>
            <a:r>
              <a:rPr lang="en-US" sz="2000" dirty="0">
                <a:latin typeface="Calibri"/>
                <a:ea typeface="ヒラギノ角ゴ Pro W3" charset="0"/>
                <a:cs typeface="ＭＳ Ｐゴシック" charset="0"/>
              </a:rPr>
              <a:t> – Alberta Carpenter, Samantha Reese, Rebecca Hanes, Scott Nicholson, James McCall, Matthew Ringer, </a:t>
            </a:r>
            <a:r>
              <a:rPr lang="en-US" sz="2000" dirty="0">
                <a:latin typeface="Calibri"/>
              </a:rPr>
              <a:t>Darlene Steward, </a:t>
            </a:r>
            <a:r>
              <a:rPr lang="en-US" sz="2000" dirty="0">
                <a:latin typeface="Calibri"/>
                <a:ea typeface="ヒラギノ角ゴ Pro W3" charset="0"/>
                <a:cs typeface="ＭＳ Ｐゴシック" charset="0"/>
              </a:rPr>
              <a:t>Debbie Sandor</a:t>
            </a:r>
            <a:endParaRPr lang="en-US" sz="2000" b="1" dirty="0">
              <a:latin typeface="Calibri"/>
              <a:ea typeface="ヒラギノ角ゴ Pro W3" charset="0"/>
              <a:cs typeface="ＭＳ Ｐゴシック" charset="0"/>
            </a:endParaRPr>
          </a:p>
          <a:p>
            <a:pPr defTabSz="457200" fontAlgn="base">
              <a:lnSpc>
                <a:spcPts val="2000"/>
              </a:lnSpc>
              <a:spcBef>
                <a:spcPct val="0"/>
              </a:spcBef>
              <a:spcAft>
                <a:spcPts val="600"/>
              </a:spcAft>
            </a:pPr>
            <a:r>
              <a:rPr lang="en-US" sz="2000" b="1" dirty="0">
                <a:latin typeface="Calibri"/>
                <a:ea typeface="ヒラギノ角ゴ Pro W3" charset="0"/>
                <a:cs typeface="ＭＳ Ｐゴシック" charset="0"/>
              </a:rPr>
              <a:t>ORNL</a:t>
            </a:r>
            <a:r>
              <a:rPr lang="en-US" sz="2000" dirty="0">
                <a:latin typeface="Calibri"/>
                <a:ea typeface="ヒラギノ角ゴ Pro W3" charset="0"/>
                <a:cs typeface="ＭＳ Ｐゴシック" charset="0"/>
              </a:rPr>
              <a:t> – Sujit Das, Sachin </a:t>
            </a:r>
            <a:r>
              <a:rPr lang="en-US" sz="2000" dirty="0" err="1">
                <a:latin typeface="Calibri"/>
                <a:ea typeface="ヒラギノ角ゴ Pro W3" charset="0"/>
                <a:cs typeface="ＭＳ Ｐゴシック" charset="0"/>
              </a:rPr>
              <a:t>Nimbalkar</a:t>
            </a:r>
            <a:r>
              <a:rPr lang="en-US" sz="2000" dirty="0">
                <a:latin typeface="Calibri"/>
                <a:ea typeface="ヒラギノ角ゴ Pro W3" charset="0"/>
                <a:cs typeface="ＭＳ Ｐゴシック" charset="0"/>
              </a:rPr>
              <a:t>, Kristina Armstrong, </a:t>
            </a:r>
            <a:r>
              <a:rPr lang="en-US" sz="2000" dirty="0" err="1">
                <a:latin typeface="Calibri"/>
                <a:ea typeface="ヒラギノ角ゴ Pro W3" charset="0"/>
                <a:cs typeface="ＭＳ Ｐゴシック" charset="0"/>
              </a:rPr>
              <a:t>Kanchan</a:t>
            </a:r>
            <a:r>
              <a:rPr lang="en-US" sz="2000" dirty="0">
                <a:latin typeface="Calibri"/>
                <a:ea typeface="ヒラギノ角ゴ Pro W3" charset="0"/>
                <a:cs typeface="ＭＳ Ｐゴシック" charset="0"/>
              </a:rPr>
              <a:t> </a:t>
            </a:r>
            <a:r>
              <a:rPr lang="en-US" sz="2000" dirty="0" err="1">
                <a:latin typeface="Calibri"/>
                <a:ea typeface="ヒラギノ角ゴ Pro W3" charset="0"/>
                <a:cs typeface="ＭＳ Ｐゴシック" charset="0"/>
              </a:rPr>
              <a:t>Upadhyay</a:t>
            </a:r>
            <a:endParaRPr lang="en-US" sz="2000" dirty="0">
              <a:latin typeface="Calibri"/>
              <a:ea typeface="ヒラギノ角ゴ Pro W3" charset="0"/>
              <a:cs typeface="ＭＳ Ｐゴシック" charset="0"/>
            </a:endParaRPr>
          </a:p>
          <a:p>
            <a:pPr defTabSz="457200" fontAlgn="base">
              <a:lnSpc>
                <a:spcPts val="2000"/>
              </a:lnSpc>
              <a:spcBef>
                <a:spcPct val="0"/>
              </a:spcBef>
              <a:spcAft>
                <a:spcPts val="600"/>
              </a:spcAft>
            </a:pPr>
            <a:r>
              <a:rPr lang="en-US" sz="2000" b="1" dirty="0">
                <a:latin typeface="Calibri"/>
                <a:ea typeface="ヒラギノ角ゴ Pro W3" charset="0"/>
                <a:cs typeface="ＭＳ Ｐゴシック" charset="0"/>
              </a:rPr>
              <a:t>Energetics</a:t>
            </a:r>
            <a:r>
              <a:rPr lang="en-US" sz="2000" dirty="0">
                <a:latin typeface="Calibri"/>
                <a:ea typeface="ヒラギノ角ゴ Pro W3" charset="0"/>
                <a:cs typeface="ＭＳ Ｐゴシック" charset="0"/>
              </a:rPr>
              <a:t> – Sabine Brueske, Caroline Dollinger</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508" y="4792818"/>
            <a:ext cx="1142282" cy="105720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2334" y="4599716"/>
            <a:ext cx="2534946" cy="925188"/>
          </a:xfrm>
          <a:prstGeom prst="rect">
            <a:avLst/>
          </a:prstGeom>
        </p:spPr>
      </p:pic>
      <p:pic>
        <p:nvPicPr>
          <p:cNvPr id="10" name="Picture 4" descr="Image result for orn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5651" y="5533212"/>
            <a:ext cx="2206711" cy="105351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7824" y="4672641"/>
            <a:ext cx="1256522" cy="1177379"/>
          </a:xfrm>
          <a:prstGeom prst="rect">
            <a:avLst/>
          </a:prstGeom>
        </p:spPr>
      </p:pic>
      <p:pic>
        <p:nvPicPr>
          <p:cNvPr id="12"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78203" y="5900349"/>
            <a:ext cx="2890260" cy="56371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DE0A1E5-8C7B-445C-BEDC-2D1B4B0747D7}"/>
              </a:ext>
            </a:extLst>
          </p:cNvPr>
          <p:cNvPicPr>
            <a:picLocks noChangeAspect="1"/>
          </p:cNvPicPr>
          <p:nvPr/>
        </p:nvPicPr>
        <p:blipFill>
          <a:blip r:embed="rId7"/>
          <a:stretch>
            <a:fillRect/>
          </a:stretch>
        </p:blipFill>
        <p:spPr>
          <a:xfrm>
            <a:off x="6161453" y="4755132"/>
            <a:ext cx="2460425" cy="852866"/>
          </a:xfrm>
          <a:prstGeom prst="rect">
            <a:avLst/>
          </a:prstGeom>
        </p:spPr>
      </p:pic>
      <p:sp>
        <p:nvSpPr>
          <p:cNvPr id="3" name="Rectangle 2"/>
          <p:cNvSpPr/>
          <p:nvPr/>
        </p:nvSpPr>
        <p:spPr>
          <a:xfrm>
            <a:off x="219823" y="1692889"/>
            <a:ext cx="8475374" cy="769441"/>
          </a:xfrm>
          <a:prstGeom prst="rect">
            <a:avLst/>
          </a:prstGeom>
        </p:spPr>
        <p:txBody>
          <a:bodyPr wrap="square">
            <a:spAutoFit/>
          </a:bodyPr>
          <a:lstStyle/>
          <a:p>
            <a:pPr algn="ctr"/>
            <a:r>
              <a:rPr lang="en-US" sz="2000" b="1" dirty="0">
                <a:latin typeface="+mn-lt"/>
                <a:cs typeface="Calibri"/>
              </a:rPr>
              <a:t>For additional information:</a:t>
            </a:r>
          </a:p>
          <a:p>
            <a:pPr algn="ctr"/>
            <a:r>
              <a:rPr lang="en-US" dirty="0">
                <a:latin typeface="+mn-lt"/>
                <a:cs typeface="Calibri"/>
                <a:hlinkClick r:id="rId8"/>
              </a:rPr>
              <a:t>energy.gov/eere/amo/advanced-manufacturing-office</a:t>
            </a:r>
            <a:endParaRPr lang="en-US" dirty="0">
              <a:latin typeface="+mn-lt"/>
              <a:cs typeface="Calibri"/>
            </a:endParaRPr>
          </a:p>
        </p:txBody>
      </p:sp>
      <p:sp>
        <p:nvSpPr>
          <p:cNvPr id="14" name="Content Placeholder 1"/>
          <p:cNvSpPr txBox="1">
            <a:spLocks/>
          </p:cNvSpPr>
          <p:nvPr/>
        </p:nvSpPr>
        <p:spPr bwMode="auto">
          <a:xfrm>
            <a:off x="382806" y="806643"/>
            <a:ext cx="8358187" cy="87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000" b="1" dirty="0">
                <a:latin typeface="Calibri"/>
                <a:cs typeface="Calibri"/>
              </a:rPr>
              <a:t>Thank You</a:t>
            </a:r>
          </a:p>
          <a:p>
            <a:pPr marL="0" indent="0" algn="ctr">
              <a:buFont typeface="Arial" charset="0"/>
              <a:buNone/>
            </a:pPr>
            <a:r>
              <a:rPr lang="en-US" sz="2000" b="1" dirty="0" err="1">
                <a:latin typeface="Calibri"/>
                <a:cs typeface="Calibri"/>
                <a:hlinkClick r:id="rId9"/>
              </a:rPr>
              <a:t>joe.cresko@ee.doe.gov</a:t>
            </a:r>
            <a:endParaRPr lang="en-US" sz="2000" b="1" dirty="0">
              <a:latin typeface="Calibri"/>
              <a:cs typeface="Calibri"/>
            </a:endParaRPr>
          </a:p>
          <a:p>
            <a:pPr marL="0" indent="0">
              <a:buFont typeface="Arial" charset="0"/>
              <a:buNone/>
            </a:pPr>
            <a:endParaRPr lang="en-US" sz="3600" dirty="0">
              <a:latin typeface="Calibri"/>
              <a:cs typeface="Calibri"/>
            </a:endParaRPr>
          </a:p>
        </p:txBody>
      </p:sp>
    </p:spTree>
    <p:extLst>
      <p:ext uri="{BB962C8B-B14F-4D97-AF65-F5344CB8AC3E}">
        <p14:creationId xmlns:p14="http://schemas.microsoft.com/office/powerpoint/2010/main" val="2654057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EB270D-5EDC-4B76-91EA-340E65A5C801}"/>
              </a:ext>
            </a:extLst>
          </p:cNvPr>
          <p:cNvSpPr>
            <a:spLocks noGrp="1"/>
          </p:cNvSpPr>
          <p:nvPr>
            <p:ph type="title"/>
          </p:nvPr>
        </p:nvSpPr>
        <p:spPr/>
        <p:txBody>
          <a:bodyPr/>
          <a:lstStyle/>
          <a:p>
            <a:r>
              <a:rPr lang="en-US" sz="3600" dirty="0">
                <a:solidFill>
                  <a:schemeClr val="tx1"/>
                </a:solidFill>
                <a:latin typeface="Calibri"/>
                <a:cs typeface="Calibri"/>
              </a:rPr>
              <a:t>Backup Slides</a:t>
            </a:r>
          </a:p>
        </p:txBody>
      </p:sp>
    </p:spTree>
    <p:extLst>
      <p:ext uri="{BB962C8B-B14F-4D97-AF65-F5344CB8AC3E}">
        <p14:creationId xmlns:p14="http://schemas.microsoft.com/office/powerpoint/2010/main" val="621312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A6A1EC1-1A5A-4A0E-A522-F9249002633E}"/>
              </a:ext>
            </a:extLst>
          </p:cNvPr>
          <p:cNvSpPr>
            <a:spLocks noGrp="1"/>
          </p:cNvSpPr>
          <p:nvPr>
            <p:ph type="title"/>
          </p:nvPr>
        </p:nvSpPr>
        <p:spPr>
          <a:xfrm>
            <a:off x="0" y="0"/>
            <a:ext cx="9155111" cy="774700"/>
          </a:xfrm>
        </p:spPr>
        <p:txBody>
          <a:bodyPr/>
          <a:lstStyle/>
          <a:p>
            <a:r>
              <a:rPr lang="en-US" dirty="0">
                <a:latin typeface="Calibri"/>
                <a:cs typeface="Calibri"/>
              </a:rPr>
              <a:t>AMO Field Validation (FV)</a:t>
            </a:r>
          </a:p>
        </p:txBody>
      </p:sp>
      <p:grpSp>
        <p:nvGrpSpPr>
          <p:cNvPr id="13" name="Group 12">
            <a:extLst>
              <a:ext uri="{FF2B5EF4-FFF2-40B4-BE49-F238E27FC236}">
                <a16:creationId xmlns="" xmlns:a16="http://schemas.microsoft.com/office/drawing/2014/main" id="{1ADB3E2B-C343-2D4F-A101-B34166C529A0}"/>
              </a:ext>
            </a:extLst>
          </p:cNvPr>
          <p:cNvGrpSpPr/>
          <p:nvPr/>
        </p:nvGrpSpPr>
        <p:grpSpPr>
          <a:xfrm>
            <a:off x="203200" y="1222201"/>
            <a:ext cx="3054746" cy="713281"/>
            <a:chOff x="0" y="4"/>
            <a:chExt cx="3054746" cy="1134000"/>
          </a:xfrm>
          <a:solidFill>
            <a:schemeClr val="accent1">
              <a:lumMod val="50000"/>
            </a:schemeClr>
          </a:solidFill>
        </p:grpSpPr>
        <p:sp>
          <p:nvSpPr>
            <p:cNvPr id="14" name="Chevron 13">
              <a:extLst>
                <a:ext uri="{FF2B5EF4-FFF2-40B4-BE49-F238E27FC236}">
                  <a16:creationId xmlns="" xmlns:a16="http://schemas.microsoft.com/office/drawing/2014/main" id="{DDBA3C16-ACFA-6041-9A18-DA6DED24724C}"/>
                </a:ext>
              </a:extLst>
            </p:cNvPr>
            <p:cNvSpPr/>
            <p:nvPr/>
          </p:nvSpPr>
          <p:spPr>
            <a:xfrm>
              <a:off x="0" y="4"/>
              <a:ext cx="3054746" cy="113400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vron 4">
              <a:extLst>
                <a:ext uri="{FF2B5EF4-FFF2-40B4-BE49-F238E27FC236}">
                  <a16:creationId xmlns="" xmlns:a16="http://schemas.microsoft.com/office/drawing/2014/main" id="{3B8668A9-AB4A-F04B-BB43-50443B5D6A08}"/>
                </a:ext>
              </a:extLst>
            </p:cNvPr>
            <p:cNvSpPr/>
            <p:nvPr/>
          </p:nvSpPr>
          <p:spPr>
            <a:xfrm>
              <a:off x="510727" y="50451"/>
              <a:ext cx="2029271" cy="10363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1600" kern="1200" dirty="0">
                  <a:solidFill>
                    <a:schemeClr val="bg1"/>
                  </a:solidFill>
                  <a:latin typeface="Calibri"/>
                  <a:cs typeface="Calibri"/>
                </a:rPr>
                <a:t>Validation Plan</a:t>
              </a:r>
            </a:p>
          </p:txBody>
        </p:sp>
      </p:grpSp>
      <p:grpSp>
        <p:nvGrpSpPr>
          <p:cNvPr id="16" name="Group 15">
            <a:extLst>
              <a:ext uri="{FF2B5EF4-FFF2-40B4-BE49-F238E27FC236}">
                <a16:creationId xmlns="" xmlns:a16="http://schemas.microsoft.com/office/drawing/2014/main" id="{A5FD150E-9B20-9046-8777-8B7DDF3E33EB}"/>
              </a:ext>
            </a:extLst>
          </p:cNvPr>
          <p:cNvGrpSpPr/>
          <p:nvPr/>
        </p:nvGrpSpPr>
        <p:grpSpPr>
          <a:xfrm>
            <a:off x="5886053" y="1222197"/>
            <a:ext cx="3054746" cy="713281"/>
            <a:chOff x="5682853" y="0"/>
            <a:chExt cx="3054746" cy="1134000"/>
          </a:xfrm>
          <a:solidFill>
            <a:schemeClr val="accent1">
              <a:lumMod val="50000"/>
            </a:schemeClr>
          </a:solidFill>
        </p:grpSpPr>
        <p:sp>
          <p:nvSpPr>
            <p:cNvPr id="17" name="Chevron 16">
              <a:extLst>
                <a:ext uri="{FF2B5EF4-FFF2-40B4-BE49-F238E27FC236}">
                  <a16:creationId xmlns="" xmlns:a16="http://schemas.microsoft.com/office/drawing/2014/main" id="{B8520781-AE46-5043-A7E4-A1410C922FD9}"/>
                </a:ext>
              </a:extLst>
            </p:cNvPr>
            <p:cNvSpPr/>
            <p:nvPr/>
          </p:nvSpPr>
          <p:spPr>
            <a:xfrm>
              <a:off x="5682853" y="0"/>
              <a:ext cx="3054746" cy="113400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6">
              <a:extLst>
                <a:ext uri="{FF2B5EF4-FFF2-40B4-BE49-F238E27FC236}">
                  <a16:creationId xmlns="" xmlns:a16="http://schemas.microsoft.com/office/drawing/2014/main" id="{F21E0425-D013-E54B-A485-9254A9AC6775}"/>
                </a:ext>
              </a:extLst>
            </p:cNvPr>
            <p:cNvSpPr/>
            <p:nvPr/>
          </p:nvSpPr>
          <p:spPr>
            <a:xfrm>
              <a:off x="6257235" y="53475"/>
              <a:ext cx="1913364" cy="9939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1600" kern="1200" dirty="0">
                  <a:solidFill>
                    <a:schemeClr val="bg1"/>
                  </a:solidFill>
                  <a:latin typeface="Calibri"/>
                  <a:cs typeface="Calibri"/>
                </a:rPr>
                <a:t>Post-Validation</a:t>
              </a:r>
              <a:r>
                <a:rPr lang="en-US" sz="1600" dirty="0">
                  <a:solidFill>
                    <a:schemeClr val="bg1"/>
                  </a:solidFill>
                  <a:latin typeface="Calibri"/>
                  <a:cs typeface="Calibri"/>
                </a:rPr>
                <a:t> and Reporting and Analysis</a:t>
              </a:r>
              <a:endParaRPr lang="en-US" sz="1600" kern="1200" dirty="0">
                <a:solidFill>
                  <a:schemeClr val="bg1"/>
                </a:solidFill>
                <a:latin typeface="Calibri"/>
                <a:cs typeface="Calibri"/>
              </a:endParaRPr>
            </a:p>
          </p:txBody>
        </p:sp>
      </p:grpSp>
      <p:grpSp>
        <p:nvGrpSpPr>
          <p:cNvPr id="19" name="Group 18">
            <a:extLst>
              <a:ext uri="{FF2B5EF4-FFF2-40B4-BE49-F238E27FC236}">
                <a16:creationId xmlns="" xmlns:a16="http://schemas.microsoft.com/office/drawing/2014/main" id="{5047CCF8-AAB9-A843-8988-2843A599AD76}"/>
              </a:ext>
            </a:extLst>
          </p:cNvPr>
          <p:cNvGrpSpPr/>
          <p:nvPr/>
        </p:nvGrpSpPr>
        <p:grpSpPr>
          <a:xfrm>
            <a:off x="3044627" y="1222199"/>
            <a:ext cx="3054746" cy="713281"/>
            <a:chOff x="2841426" y="3985"/>
            <a:chExt cx="3054746" cy="1134000"/>
          </a:xfrm>
          <a:solidFill>
            <a:schemeClr val="accent1">
              <a:lumMod val="50000"/>
            </a:schemeClr>
          </a:solidFill>
        </p:grpSpPr>
        <p:sp>
          <p:nvSpPr>
            <p:cNvPr id="20" name="Chevron 19">
              <a:extLst>
                <a:ext uri="{FF2B5EF4-FFF2-40B4-BE49-F238E27FC236}">
                  <a16:creationId xmlns="" xmlns:a16="http://schemas.microsoft.com/office/drawing/2014/main" id="{6D38D272-EAF2-5C48-969F-1A4DB387276D}"/>
                </a:ext>
              </a:extLst>
            </p:cNvPr>
            <p:cNvSpPr/>
            <p:nvPr/>
          </p:nvSpPr>
          <p:spPr>
            <a:xfrm>
              <a:off x="2841426" y="3985"/>
              <a:ext cx="3054746" cy="113400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hevron 4">
              <a:extLst>
                <a:ext uri="{FF2B5EF4-FFF2-40B4-BE49-F238E27FC236}">
                  <a16:creationId xmlns="" xmlns:a16="http://schemas.microsoft.com/office/drawing/2014/main" id="{889AF398-2CFA-E048-9461-8DC56ABF5F23}"/>
                </a:ext>
              </a:extLst>
            </p:cNvPr>
            <p:cNvSpPr/>
            <p:nvPr/>
          </p:nvSpPr>
          <p:spPr>
            <a:xfrm>
              <a:off x="3408016" y="68501"/>
              <a:ext cx="1921156" cy="10049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1600" kern="1200" dirty="0">
                  <a:solidFill>
                    <a:schemeClr val="bg1"/>
                  </a:solidFill>
                  <a:latin typeface="Calibri"/>
                  <a:cs typeface="Calibri"/>
                </a:rPr>
                <a:t>On-site Field Validation</a:t>
              </a:r>
            </a:p>
          </p:txBody>
        </p:sp>
      </p:grpSp>
      <p:sp>
        <p:nvSpPr>
          <p:cNvPr id="22" name="TextBox 21">
            <a:extLst>
              <a:ext uri="{FF2B5EF4-FFF2-40B4-BE49-F238E27FC236}">
                <a16:creationId xmlns="" xmlns:a16="http://schemas.microsoft.com/office/drawing/2014/main" id="{883B2ADF-B45F-BD47-9E1A-D73D7F511429}"/>
              </a:ext>
            </a:extLst>
          </p:cNvPr>
          <p:cNvSpPr txBox="1"/>
          <p:nvPr/>
        </p:nvSpPr>
        <p:spPr>
          <a:xfrm>
            <a:off x="203200" y="730492"/>
            <a:ext cx="989438" cy="400110"/>
          </a:xfrm>
          <a:prstGeom prst="rect">
            <a:avLst/>
          </a:prstGeom>
          <a:noFill/>
        </p:spPr>
        <p:txBody>
          <a:bodyPr wrap="none" rtlCol="0">
            <a:spAutoFit/>
          </a:bodyPr>
          <a:lstStyle/>
          <a:p>
            <a:r>
              <a:rPr lang="en-US" sz="2000" b="1" dirty="0">
                <a:solidFill>
                  <a:schemeClr val="tx1">
                    <a:lumMod val="50000"/>
                  </a:schemeClr>
                </a:solidFill>
                <a:latin typeface="Calibri"/>
                <a:cs typeface="Calibri"/>
              </a:rPr>
              <a:t>Process</a:t>
            </a:r>
          </a:p>
        </p:txBody>
      </p:sp>
      <p:sp>
        <p:nvSpPr>
          <p:cNvPr id="23" name="TextBox 22">
            <a:extLst>
              <a:ext uri="{FF2B5EF4-FFF2-40B4-BE49-F238E27FC236}">
                <a16:creationId xmlns="" xmlns:a16="http://schemas.microsoft.com/office/drawing/2014/main" id="{C916EFB9-C77F-0445-B178-B6ABF8EF8B92}"/>
              </a:ext>
            </a:extLst>
          </p:cNvPr>
          <p:cNvSpPr txBox="1"/>
          <p:nvPr/>
        </p:nvSpPr>
        <p:spPr>
          <a:xfrm>
            <a:off x="88307" y="1989049"/>
            <a:ext cx="1040734" cy="400110"/>
          </a:xfrm>
          <a:prstGeom prst="rect">
            <a:avLst/>
          </a:prstGeom>
          <a:noFill/>
        </p:spPr>
        <p:txBody>
          <a:bodyPr wrap="none" rtlCol="0">
            <a:spAutoFit/>
          </a:bodyPr>
          <a:lstStyle/>
          <a:p>
            <a:r>
              <a:rPr lang="en-US" sz="2000" b="1" dirty="0">
                <a:solidFill>
                  <a:schemeClr val="tx1">
                    <a:lumMod val="50000"/>
                  </a:schemeClr>
                </a:solidFill>
                <a:latin typeface="Calibri"/>
                <a:cs typeface="Calibri"/>
              </a:rPr>
              <a:t>Projects</a:t>
            </a:r>
          </a:p>
        </p:txBody>
      </p:sp>
      <p:sp>
        <p:nvSpPr>
          <p:cNvPr id="24" name="TextBox 23">
            <a:extLst>
              <a:ext uri="{FF2B5EF4-FFF2-40B4-BE49-F238E27FC236}">
                <a16:creationId xmlns="" xmlns:a16="http://schemas.microsoft.com/office/drawing/2014/main" id="{66960EF9-2799-5842-9336-1876B4723C5C}"/>
              </a:ext>
            </a:extLst>
          </p:cNvPr>
          <p:cNvSpPr txBox="1"/>
          <p:nvPr/>
        </p:nvSpPr>
        <p:spPr>
          <a:xfrm>
            <a:off x="175887" y="4668248"/>
            <a:ext cx="1265218" cy="400110"/>
          </a:xfrm>
          <a:prstGeom prst="rect">
            <a:avLst/>
          </a:prstGeom>
          <a:noFill/>
        </p:spPr>
        <p:txBody>
          <a:bodyPr wrap="none" rtlCol="0">
            <a:spAutoFit/>
          </a:bodyPr>
          <a:lstStyle/>
          <a:p>
            <a:r>
              <a:rPr lang="en-US" sz="2000" b="1" dirty="0">
                <a:solidFill>
                  <a:schemeClr val="tx1">
                    <a:lumMod val="50000"/>
                  </a:schemeClr>
                </a:solidFill>
                <a:latin typeface="Calibri"/>
                <a:cs typeface="Calibri"/>
              </a:rPr>
              <a:t>Outcomes</a:t>
            </a:r>
          </a:p>
        </p:txBody>
      </p:sp>
      <p:sp>
        <p:nvSpPr>
          <p:cNvPr id="25" name="Rectangle 24">
            <a:extLst>
              <a:ext uri="{FF2B5EF4-FFF2-40B4-BE49-F238E27FC236}">
                <a16:creationId xmlns="" xmlns:a16="http://schemas.microsoft.com/office/drawing/2014/main" id="{8811C1DA-76D5-804A-839E-4CAAAAADF5C8}"/>
              </a:ext>
            </a:extLst>
          </p:cNvPr>
          <p:cNvSpPr/>
          <p:nvPr/>
        </p:nvSpPr>
        <p:spPr>
          <a:xfrm>
            <a:off x="219679" y="5060566"/>
            <a:ext cx="8581280" cy="1477328"/>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C14"/>
                </a:solidFill>
                <a:latin typeface="Calibri" panose="020F0502020204030204" pitchFamily="34" charset="0"/>
                <a:ea typeface="Calibri" panose="020F0502020204030204" pitchFamily="34" charset="0"/>
                <a:cs typeface="Calibri" panose="020F0502020204030204" pitchFamily="34" charset="0"/>
              </a:rPr>
              <a:t>Technology validated at commercially-relevant scale in terms of </a:t>
            </a:r>
          </a:p>
          <a:p>
            <a:pPr marL="742950" lvl="1" indent="-285750">
              <a:buFont typeface="Calibri" panose="020F0502020204030204" pitchFamily="34" charset="0"/>
              <a:buChar char="-"/>
            </a:pPr>
            <a:r>
              <a:rPr lang="en-US" dirty="0">
                <a:solidFill>
                  <a:srgbClr val="000C14"/>
                </a:solidFill>
                <a:latin typeface="Calibri" panose="020F0502020204030204" pitchFamily="34" charset="0"/>
                <a:ea typeface="Calibri" panose="020F0502020204030204" pitchFamily="34" charset="0"/>
                <a:cs typeface="Calibri" panose="020F0502020204030204" pitchFamily="34" charset="0"/>
              </a:rPr>
              <a:t>Technical performance</a:t>
            </a:r>
          </a:p>
          <a:p>
            <a:pPr marL="742950" lvl="1" indent="-285750">
              <a:buFont typeface="Calibri" panose="020F0502020204030204" pitchFamily="34" charset="0"/>
              <a:buChar char="-"/>
            </a:pPr>
            <a:r>
              <a:rPr lang="en-US" dirty="0">
                <a:solidFill>
                  <a:srgbClr val="000C14"/>
                </a:solidFill>
                <a:latin typeface="Calibri" panose="020F0502020204030204" pitchFamily="34" charset="0"/>
                <a:ea typeface="Calibri" panose="020F0502020204030204" pitchFamily="34" charset="0"/>
                <a:cs typeface="Calibri" panose="020F0502020204030204" pitchFamily="34" charset="0"/>
              </a:rPr>
              <a:t>Energy impacts</a:t>
            </a:r>
          </a:p>
          <a:p>
            <a:pPr marL="285750" indent="-285750">
              <a:buFont typeface="Arial" panose="020B0604020202020204" pitchFamily="34" charset="0"/>
              <a:buChar char="•"/>
            </a:pPr>
            <a:r>
              <a:rPr lang="en-US" dirty="0">
                <a:solidFill>
                  <a:srgbClr val="000C14"/>
                </a:solidFill>
                <a:latin typeface="Calibri" panose="020F0502020204030204" pitchFamily="34" charset="0"/>
                <a:ea typeface="Calibri" panose="020F0502020204030204" pitchFamily="34" charset="0"/>
                <a:cs typeface="Calibri" panose="020F0502020204030204" pitchFamily="34" charset="0"/>
              </a:rPr>
              <a:t>Basis to inform future R&amp;D investments</a:t>
            </a:r>
          </a:p>
          <a:p>
            <a:pPr marL="285750" indent="-285750">
              <a:buFont typeface="Arial" panose="020B0604020202020204" pitchFamily="34" charset="0"/>
              <a:buChar char="•"/>
            </a:pPr>
            <a:r>
              <a:rPr lang="en-US" dirty="0">
                <a:solidFill>
                  <a:srgbClr val="000C14"/>
                </a:solidFill>
                <a:latin typeface="Calibri" panose="020F0502020204030204" pitchFamily="34" charset="0"/>
                <a:ea typeface="Calibri" panose="020F0502020204030204" pitchFamily="34" charset="0"/>
                <a:cs typeface="Calibri" panose="020F0502020204030204" pitchFamily="34" charset="0"/>
              </a:rPr>
              <a:t>Accelerate technology commercialization</a:t>
            </a:r>
          </a:p>
        </p:txBody>
      </p:sp>
      <p:graphicFrame>
        <p:nvGraphicFramePr>
          <p:cNvPr id="26" name="Table 25">
            <a:extLst>
              <a:ext uri="{FF2B5EF4-FFF2-40B4-BE49-F238E27FC236}">
                <a16:creationId xmlns="" xmlns:a16="http://schemas.microsoft.com/office/drawing/2014/main" id="{24EBB88E-C005-5C47-ADE5-D15E276DBE4E}"/>
              </a:ext>
            </a:extLst>
          </p:cNvPr>
          <p:cNvGraphicFramePr>
            <a:graphicFrameLocks noGrp="1"/>
          </p:cNvGraphicFramePr>
          <p:nvPr>
            <p:extLst/>
          </p:nvPr>
        </p:nvGraphicFramePr>
        <p:xfrm>
          <a:off x="1" y="2397767"/>
          <a:ext cx="9144000" cy="2178794"/>
        </p:xfrm>
        <a:graphic>
          <a:graphicData uri="http://schemas.openxmlformats.org/drawingml/2006/table">
            <a:tbl>
              <a:tblPr firstRow="1" bandRow="1">
                <a:tableStyleId>{5C22544A-7EE6-4342-B048-85BDC9FD1C3A}</a:tableStyleId>
              </a:tblPr>
              <a:tblGrid>
                <a:gridCol w="3907005">
                  <a:extLst>
                    <a:ext uri="{9D8B030D-6E8A-4147-A177-3AD203B41FA5}">
                      <a16:colId xmlns="" xmlns:a16="http://schemas.microsoft.com/office/drawing/2014/main" val="775956323"/>
                    </a:ext>
                  </a:extLst>
                </a:gridCol>
                <a:gridCol w="2788146">
                  <a:extLst>
                    <a:ext uri="{9D8B030D-6E8A-4147-A177-3AD203B41FA5}">
                      <a16:colId xmlns="" xmlns:a16="http://schemas.microsoft.com/office/drawing/2014/main" val="2446881690"/>
                    </a:ext>
                  </a:extLst>
                </a:gridCol>
                <a:gridCol w="2448849">
                  <a:extLst>
                    <a:ext uri="{9D8B030D-6E8A-4147-A177-3AD203B41FA5}">
                      <a16:colId xmlns="" xmlns:a16="http://schemas.microsoft.com/office/drawing/2014/main" val="2739525706"/>
                    </a:ext>
                  </a:extLst>
                </a:gridCol>
              </a:tblGrid>
              <a:tr h="3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Project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FV Focus</a:t>
                      </a:r>
                    </a:p>
                  </a:txBody>
                  <a:tcPr/>
                </a:tc>
                <a:tc>
                  <a:txBody>
                    <a:bodyPr/>
                    <a:lstStyle/>
                    <a:p>
                      <a:pPr algn="ctr"/>
                      <a:r>
                        <a:rPr lang="en-US" sz="1600" dirty="0">
                          <a:solidFill>
                            <a:schemeClr val="bg1"/>
                          </a:solidFill>
                        </a:rPr>
                        <a:t>FV Site/Scale</a:t>
                      </a:r>
                    </a:p>
                  </a:txBody>
                  <a:tcPr/>
                </a:tc>
                <a:extLst>
                  <a:ext uri="{0D108BD9-81ED-4DB2-BD59-A6C34878D82A}">
                    <a16:rowId xmlns="" xmlns:a16="http://schemas.microsoft.com/office/drawing/2014/main" val="2656238998"/>
                  </a:ext>
                </a:extLst>
              </a:tr>
              <a:tr h="910687">
                <a:tc>
                  <a:txBody>
                    <a:bodyPr/>
                    <a:lstStyle/>
                    <a:p>
                      <a:r>
                        <a:rPr lang="en-US" sz="1600" dirty="0">
                          <a:solidFill>
                            <a:srgbClr val="000C14"/>
                          </a:solidFill>
                        </a:rPr>
                        <a:t>Flash Processed Carbon Steels for Automotive Applications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C14"/>
                          </a:solidFill>
                        </a:rPr>
                        <a:t>Process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C14"/>
                          </a:solidFill>
                        </a:rPr>
                        <a:t>Product characteristics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C14"/>
                          </a:solidFill>
                        </a:rPr>
                        <a:t>Process energy requirements</a:t>
                      </a:r>
                    </a:p>
                  </a:txBody>
                  <a:tcPr/>
                </a:tc>
                <a:tc>
                  <a:txBody>
                    <a:bodyPr/>
                    <a:lstStyle/>
                    <a:p>
                      <a:r>
                        <a:rPr lang="en-US" sz="1400" dirty="0">
                          <a:solidFill>
                            <a:srgbClr val="000C14"/>
                          </a:solidFill>
                        </a:rPr>
                        <a:t>Flash Steelworks Facility (Michigan) – treat 36”wide steel sheet @ 8 ft/min</a:t>
                      </a:r>
                    </a:p>
                  </a:txBody>
                  <a:tcPr/>
                </a:tc>
                <a:extLst>
                  <a:ext uri="{0D108BD9-81ED-4DB2-BD59-A6C34878D82A}">
                    <a16:rowId xmlns="" xmlns:a16="http://schemas.microsoft.com/office/drawing/2014/main" val="2591768610"/>
                  </a:ext>
                </a:extLst>
              </a:tr>
              <a:tr h="910687">
                <a:tc>
                  <a:txBody>
                    <a:bodyPr/>
                    <a:lstStyle/>
                    <a:p>
                      <a:pPr marL="0" indent="0">
                        <a:buFont typeface="Arial" panose="020B0604020202020204" pitchFamily="34" charset="0"/>
                        <a:buNone/>
                      </a:pPr>
                      <a:r>
                        <a:rPr lang="en-US" sz="1600" dirty="0">
                          <a:solidFill>
                            <a:srgbClr val="000C14"/>
                          </a:solidFill>
                          <a:latin typeface="Calibri" panose="020F0502020204030204" pitchFamily="34" charset="0"/>
                        </a:rPr>
                        <a:t>Polydopamine/PTFE Composite Coating for Large-Scale Journal Bearings in Next Generation Electric Machines</a:t>
                      </a:r>
                      <a:endParaRPr lang="en-US" sz="1600" dirty="0">
                        <a:solidFill>
                          <a:srgbClr val="000C14"/>
                        </a:solidFill>
                      </a:endParaRPr>
                    </a:p>
                  </a:txBody>
                  <a:tcPr/>
                </a:tc>
                <a:tc>
                  <a:txBody>
                    <a:bodyPr/>
                    <a:lstStyle/>
                    <a:p>
                      <a:pPr marL="285750" lvl="0" indent="-285750">
                        <a:buFont typeface="Arial" panose="020B0604020202020204" pitchFamily="34" charset="0"/>
                        <a:buChar char="•"/>
                      </a:pPr>
                      <a:r>
                        <a:rPr lang="en-US" sz="1400" dirty="0">
                          <a:solidFill>
                            <a:srgbClr val="000C14"/>
                          </a:solidFill>
                        </a:rPr>
                        <a:t>Coating performance </a:t>
                      </a:r>
                    </a:p>
                    <a:p>
                      <a:pPr marL="285750" lvl="0" indent="-285750">
                        <a:buFont typeface="Arial" panose="020B0604020202020204" pitchFamily="34" charset="0"/>
                        <a:buChar char="•"/>
                      </a:pPr>
                      <a:r>
                        <a:rPr lang="en-US" sz="1400" dirty="0">
                          <a:solidFill>
                            <a:srgbClr val="000C14"/>
                          </a:solidFill>
                        </a:rPr>
                        <a:t>Bearing performance </a:t>
                      </a:r>
                    </a:p>
                    <a:p>
                      <a:pPr marL="285750" lvl="0" indent="-285750">
                        <a:buFont typeface="Arial" panose="020B0604020202020204" pitchFamily="34" charset="0"/>
                        <a:buChar char="•"/>
                      </a:pPr>
                      <a:r>
                        <a:rPr lang="en-US" sz="1400" dirty="0">
                          <a:solidFill>
                            <a:srgbClr val="000C14"/>
                          </a:solidFill>
                        </a:rPr>
                        <a:t>Energy requirements</a:t>
                      </a:r>
                    </a:p>
                  </a:txBody>
                  <a:tcPr/>
                </a:tc>
                <a:tc>
                  <a:txBody>
                    <a:bodyPr/>
                    <a:lstStyle/>
                    <a:p>
                      <a:r>
                        <a:rPr lang="en-US" sz="1400" dirty="0">
                          <a:solidFill>
                            <a:srgbClr val="000C14"/>
                          </a:solidFill>
                        </a:rPr>
                        <a:t>NREL Flatirons Campus (Boulder, CO) – demonstrate 1 MW scale application</a:t>
                      </a:r>
                    </a:p>
                  </a:txBody>
                  <a:tcPr/>
                </a:tc>
                <a:extLst>
                  <a:ext uri="{0D108BD9-81ED-4DB2-BD59-A6C34878D82A}">
                    <a16:rowId xmlns="" xmlns:a16="http://schemas.microsoft.com/office/drawing/2014/main" val="4109237993"/>
                  </a:ext>
                </a:extLst>
              </a:tr>
            </a:tbl>
          </a:graphicData>
        </a:graphic>
      </p:graphicFrame>
    </p:spTree>
    <p:extLst>
      <p:ext uri="{BB962C8B-B14F-4D97-AF65-F5344CB8AC3E}">
        <p14:creationId xmlns:p14="http://schemas.microsoft.com/office/powerpoint/2010/main" val="3067576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5203B7-1632-47EC-ADF7-78429D02992F}"/>
              </a:ext>
            </a:extLst>
          </p:cNvPr>
          <p:cNvSpPr>
            <a:spLocks noGrp="1"/>
          </p:cNvSpPr>
          <p:nvPr>
            <p:ph type="title"/>
          </p:nvPr>
        </p:nvSpPr>
        <p:spPr/>
        <p:txBody>
          <a:bodyPr/>
          <a:lstStyle/>
          <a:p>
            <a:r>
              <a:rPr lang="en-US" dirty="0">
                <a:latin typeface="Calibri"/>
                <a:cs typeface="Calibri"/>
              </a:rPr>
              <a:t>2A. Water in Manufacturing - High Level Summary of FY20 Tasks</a:t>
            </a:r>
          </a:p>
        </p:txBody>
      </p:sp>
      <p:graphicFrame>
        <p:nvGraphicFramePr>
          <p:cNvPr id="4" name="Table 4">
            <a:extLst>
              <a:ext uri="{FF2B5EF4-FFF2-40B4-BE49-F238E27FC236}">
                <a16:creationId xmlns="" xmlns:a16="http://schemas.microsoft.com/office/drawing/2014/main" id="{A8D4BA7A-A19B-43DA-BC58-0B0AB1C598A4}"/>
              </a:ext>
            </a:extLst>
          </p:cNvPr>
          <p:cNvGraphicFramePr>
            <a:graphicFrameLocks noGrp="1"/>
          </p:cNvGraphicFramePr>
          <p:nvPr>
            <p:extLst>
              <p:ext uri="{D42A27DB-BD31-4B8C-83A1-F6EECF244321}">
                <p14:modId xmlns:p14="http://schemas.microsoft.com/office/powerpoint/2010/main" val="899552227"/>
              </p:ext>
            </p:extLst>
          </p:nvPr>
        </p:nvGraphicFramePr>
        <p:xfrm>
          <a:off x="209550" y="822960"/>
          <a:ext cx="8724900" cy="4572000"/>
        </p:xfrm>
        <a:graphic>
          <a:graphicData uri="http://schemas.openxmlformats.org/drawingml/2006/table">
            <a:tbl>
              <a:tblPr firstRow="1" bandRow="1">
                <a:tableStyleId>{7DF18680-E054-41AD-8BC1-D1AEF772440D}</a:tableStyleId>
              </a:tblPr>
              <a:tblGrid>
                <a:gridCol w="6997297">
                  <a:extLst>
                    <a:ext uri="{9D8B030D-6E8A-4147-A177-3AD203B41FA5}">
                      <a16:colId xmlns="" xmlns:a16="http://schemas.microsoft.com/office/drawing/2014/main" val="4156892000"/>
                    </a:ext>
                  </a:extLst>
                </a:gridCol>
                <a:gridCol w="1727603">
                  <a:extLst>
                    <a:ext uri="{9D8B030D-6E8A-4147-A177-3AD203B41FA5}">
                      <a16:colId xmlns="" xmlns:a16="http://schemas.microsoft.com/office/drawing/2014/main" val="413730603"/>
                    </a:ext>
                  </a:extLst>
                </a:gridCol>
              </a:tblGrid>
              <a:tr h="370840">
                <a:tc>
                  <a:txBody>
                    <a:bodyPr/>
                    <a:lstStyle/>
                    <a:p>
                      <a:r>
                        <a:rPr lang="en-US" sz="1700" dirty="0">
                          <a:latin typeface="Calibri" panose="020F0502020204030204" pitchFamily="34" charset="0"/>
                          <a:cs typeface="Calibri" panose="020F0502020204030204" pitchFamily="34" charset="0"/>
                        </a:rPr>
                        <a:t>Analysis Task Area</a:t>
                      </a:r>
                    </a:p>
                  </a:txBody>
                  <a:tcPr/>
                </a:tc>
                <a:tc>
                  <a:txBody>
                    <a:bodyPr/>
                    <a:lstStyle/>
                    <a:p>
                      <a:r>
                        <a:rPr lang="en-US" sz="1700" dirty="0">
                          <a:latin typeface="Calibri" panose="020F0502020204030204" pitchFamily="34" charset="0"/>
                          <a:cs typeface="Calibri" panose="020F0502020204030204" pitchFamily="34" charset="0"/>
                        </a:rPr>
                        <a:t>Labs</a:t>
                      </a:r>
                    </a:p>
                  </a:txBody>
                  <a:tcPr/>
                </a:tc>
                <a:extLst>
                  <a:ext uri="{0D108BD9-81ED-4DB2-BD59-A6C34878D82A}">
                    <a16:rowId xmlns="" xmlns:a16="http://schemas.microsoft.com/office/drawing/2014/main" val="175890044"/>
                  </a:ext>
                </a:extLst>
              </a:tr>
              <a:tr h="370840">
                <a:tc>
                  <a:txBody>
                    <a:bodyPr/>
                    <a:lstStyle/>
                    <a:p>
                      <a:pPr marL="0" indent="0">
                        <a:buFont typeface="+mj-lt"/>
                        <a:buNone/>
                      </a:pPr>
                      <a:r>
                        <a:rPr lang="en-US" sz="1700" dirty="0">
                          <a:latin typeface="Calibri" panose="020F0502020204030204" pitchFamily="34" charset="0"/>
                          <a:cs typeface="Calibri" panose="020F0502020204030204" pitchFamily="34" charset="0"/>
                        </a:rPr>
                        <a:t>Water use in manufacturing - regression estimates</a:t>
                      </a:r>
                    </a:p>
                  </a:txBody>
                  <a:tcPr/>
                </a:tc>
                <a:tc>
                  <a:txBody>
                    <a:bodyPr/>
                    <a:lstStyle/>
                    <a:p>
                      <a:r>
                        <a:rPr lang="en-US" sz="1700" dirty="0">
                          <a:latin typeface="Calibri" panose="020F0502020204030204" pitchFamily="34" charset="0"/>
                          <a:cs typeface="Calibri" panose="020F0502020204030204" pitchFamily="34" charset="0"/>
                        </a:rPr>
                        <a:t>ANL, LBNL, ORNL</a:t>
                      </a:r>
                    </a:p>
                  </a:txBody>
                  <a:tcPr/>
                </a:tc>
                <a:extLst>
                  <a:ext uri="{0D108BD9-81ED-4DB2-BD59-A6C34878D82A}">
                    <a16:rowId xmlns="" xmlns:a16="http://schemas.microsoft.com/office/drawing/2014/main" val="666737614"/>
                  </a:ext>
                </a:extLst>
              </a:tr>
              <a:tr h="370840">
                <a:tc>
                  <a:txBody>
                    <a:bodyPr/>
                    <a:lstStyle/>
                    <a:p>
                      <a:pPr marL="0" indent="0">
                        <a:buFont typeface="+mj-lt"/>
                        <a:buNone/>
                      </a:pPr>
                      <a:r>
                        <a:rPr lang="en-US" sz="1700" dirty="0">
                          <a:latin typeface="Calibri" panose="020F0502020204030204" pitchFamily="34" charset="0"/>
                          <a:cs typeface="Calibri" panose="020F0502020204030204" pitchFamily="34" charset="0"/>
                        </a:rPr>
                        <a:t>Advanced water conservation technologies</a:t>
                      </a:r>
                    </a:p>
                    <a:p>
                      <a:pPr marL="0" indent="0">
                        <a:buFont typeface="+mj-lt"/>
                        <a:buNone/>
                      </a:pPr>
                      <a:r>
                        <a:rPr lang="en-US" sz="1700" dirty="0">
                          <a:latin typeface="Calibri" panose="020F0502020204030204" pitchFamily="34" charset="0"/>
                          <a:cs typeface="Calibri" panose="020F0502020204030204" pitchFamily="34" charset="0"/>
                        </a:rPr>
                        <a:t> - Resiliency efforts; industrial water reuse; smart water management; alternate water sources; industrial wastewater treatment/pumping &amp; grid services; dry factories</a:t>
                      </a:r>
                    </a:p>
                  </a:txBody>
                  <a:tcPr/>
                </a:tc>
                <a:tc>
                  <a:txBody>
                    <a:bodyPr/>
                    <a:lstStyle/>
                    <a:p>
                      <a:r>
                        <a:rPr lang="en-US" sz="1700" dirty="0">
                          <a:latin typeface="Calibri" panose="020F0502020204030204" pitchFamily="34" charset="0"/>
                          <a:cs typeface="Calibri" panose="020F0502020204030204" pitchFamily="34" charset="0"/>
                        </a:rPr>
                        <a:t>ANL, LBNL, NREL, ORNL</a:t>
                      </a:r>
                    </a:p>
                  </a:txBody>
                  <a:tcPr/>
                </a:tc>
                <a:extLst>
                  <a:ext uri="{0D108BD9-81ED-4DB2-BD59-A6C34878D82A}">
                    <a16:rowId xmlns="" xmlns:a16="http://schemas.microsoft.com/office/drawing/2014/main" val="4042930445"/>
                  </a:ext>
                </a:extLst>
              </a:tr>
              <a:tr h="370840">
                <a:tc>
                  <a:txBody>
                    <a:bodyPr/>
                    <a:lstStyle/>
                    <a:p>
                      <a:pPr marL="0" indent="0">
                        <a:buFont typeface="+mj-lt"/>
                        <a:buNone/>
                      </a:pPr>
                      <a:r>
                        <a:rPr lang="en-US" sz="1700" dirty="0">
                          <a:latin typeface="Calibri" panose="020F0502020204030204" pitchFamily="34" charset="0"/>
                          <a:cs typeface="Calibri" panose="020F0502020204030204" pitchFamily="34" charset="0"/>
                        </a:rPr>
                        <a:t>Water risk in manufacturing</a:t>
                      </a:r>
                    </a:p>
                    <a:p>
                      <a:pPr marL="0" indent="0">
                        <a:buFont typeface="+mj-lt"/>
                        <a:buNone/>
                      </a:pPr>
                      <a:r>
                        <a:rPr lang="en-US" sz="1700" dirty="0">
                          <a:latin typeface="Calibri" panose="020F0502020204030204" pitchFamily="34" charset="0"/>
                          <a:cs typeface="Calibri" panose="020F0502020204030204" pitchFamily="34" charset="0"/>
                        </a:rPr>
                        <a:t>- Physical, regulatory, reputational, flood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cs typeface="Calibri" panose="020F0502020204030204" pitchFamily="34" charset="0"/>
                        </a:rPr>
                        <a:t>ANL, LBNL, NREL, ORNL</a:t>
                      </a:r>
                    </a:p>
                  </a:txBody>
                  <a:tcPr/>
                </a:tc>
                <a:extLst>
                  <a:ext uri="{0D108BD9-81ED-4DB2-BD59-A6C34878D82A}">
                    <a16:rowId xmlns="" xmlns:a16="http://schemas.microsoft.com/office/drawing/2014/main" val="2688451732"/>
                  </a:ext>
                </a:extLst>
              </a:tr>
              <a:tr h="370840">
                <a:tc>
                  <a:txBody>
                    <a:bodyPr/>
                    <a:lstStyle/>
                    <a:p>
                      <a:pPr marL="0" indent="0">
                        <a:buFont typeface="+mj-lt"/>
                        <a:buNone/>
                      </a:pPr>
                      <a:r>
                        <a:rPr lang="en-US" sz="1700" dirty="0">
                          <a:latin typeface="Calibri" panose="020F0502020204030204" pitchFamily="34" charset="0"/>
                          <a:cs typeface="Calibri" panose="020F0502020204030204" pitchFamily="34" charset="0"/>
                        </a:rPr>
                        <a:t>Value of water to U.S. manufacturing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cs typeface="Calibri" panose="020F0502020204030204" pitchFamily="34" charset="0"/>
                        </a:rPr>
                        <a:t>ANL, LBNL, NREL</a:t>
                      </a:r>
                    </a:p>
                  </a:txBody>
                  <a:tcPr/>
                </a:tc>
                <a:extLst>
                  <a:ext uri="{0D108BD9-81ED-4DB2-BD59-A6C34878D82A}">
                    <a16:rowId xmlns="" xmlns:a16="http://schemas.microsoft.com/office/drawing/2014/main" val="2178548254"/>
                  </a:ext>
                </a:extLst>
              </a:tr>
              <a:tr h="370840">
                <a:tc>
                  <a:txBody>
                    <a:bodyPr/>
                    <a:lstStyle/>
                    <a:p>
                      <a:pPr marL="0" indent="0">
                        <a:buFont typeface="+mj-lt"/>
                        <a:buNone/>
                      </a:pPr>
                      <a:r>
                        <a:rPr lang="en-US" sz="1700" dirty="0">
                          <a:latin typeface="Calibri" panose="020F0502020204030204" pitchFamily="34" charset="0"/>
                          <a:cs typeface="Calibri" panose="020F0502020204030204" pitchFamily="34" charset="0"/>
                        </a:rPr>
                        <a:t>Manufacturing "essential water“ </a:t>
                      </a:r>
                    </a:p>
                  </a:txBody>
                  <a:tcPr/>
                </a:tc>
                <a:tc>
                  <a:txBody>
                    <a:bodyPr/>
                    <a:lstStyle/>
                    <a:p>
                      <a:r>
                        <a:rPr lang="en-US" sz="1700" dirty="0">
                          <a:latin typeface="Calibri" panose="020F0502020204030204" pitchFamily="34" charset="0"/>
                          <a:cs typeface="Calibri" panose="020F0502020204030204" pitchFamily="34" charset="0"/>
                        </a:rPr>
                        <a:t>ANL, NREL</a:t>
                      </a:r>
                    </a:p>
                  </a:txBody>
                  <a:tcPr/>
                </a:tc>
                <a:extLst>
                  <a:ext uri="{0D108BD9-81ED-4DB2-BD59-A6C34878D82A}">
                    <a16:rowId xmlns="" xmlns:a16="http://schemas.microsoft.com/office/drawing/2014/main" val="3817069112"/>
                  </a:ext>
                </a:extLst>
              </a:tr>
              <a:tr h="370840">
                <a:tc>
                  <a:txBody>
                    <a:bodyPr/>
                    <a:lstStyle/>
                    <a:p>
                      <a:pPr marL="0" indent="0">
                        <a:buFont typeface="+mj-lt"/>
                        <a:buNone/>
                      </a:pPr>
                      <a:r>
                        <a:rPr lang="en-US" sz="1700" dirty="0">
                          <a:latin typeface="Calibri" panose="020F0502020204030204" pitchFamily="34" charset="0"/>
                          <a:cs typeface="Calibri" panose="020F0502020204030204" pitchFamily="34" charset="0"/>
                        </a:rPr>
                        <a:t>Plant Water Profiler (PWP) case studies</a:t>
                      </a:r>
                    </a:p>
                  </a:txBody>
                  <a:tcPr/>
                </a:tc>
                <a:tc>
                  <a:txBody>
                    <a:bodyPr/>
                    <a:lstStyle/>
                    <a:p>
                      <a:r>
                        <a:rPr lang="en-US" sz="1700" dirty="0">
                          <a:latin typeface="Calibri" panose="020F0502020204030204" pitchFamily="34" charset="0"/>
                          <a:cs typeface="Calibri" panose="020F0502020204030204" pitchFamily="34" charset="0"/>
                        </a:rPr>
                        <a:t>ANL, NREL, ORNL</a:t>
                      </a:r>
                    </a:p>
                  </a:txBody>
                  <a:tcPr/>
                </a:tc>
                <a:extLst>
                  <a:ext uri="{0D108BD9-81ED-4DB2-BD59-A6C34878D82A}">
                    <a16:rowId xmlns="" xmlns:a16="http://schemas.microsoft.com/office/drawing/2014/main" val="4239400715"/>
                  </a:ext>
                </a:extLst>
              </a:tr>
              <a:tr h="370840">
                <a:tc>
                  <a:txBody>
                    <a:bodyPr/>
                    <a:lstStyle/>
                    <a:p>
                      <a:pPr marL="0" indent="0">
                        <a:buFont typeface="+mj-lt"/>
                        <a:buNone/>
                      </a:pPr>
                      <a:r>
                        <a:rPr lang="en-US" sz="1700" dirty="0">
                          <a:latin typeface="Calibri" panose="020F0502020204030204" pitchFamily="34" charset="0"/>
                          <a:cs typeface="Calibri" panose="020F0502020204030204" pitchFamily="34" charset="0"/>
                        </a:rPr>
                        <a:t>Future water use in manufacturing estimates</a:t>
                      </a:r>
                    </a:p>
                  </a:txBody>
                  <a:tcPr/>
                </a:tc>
                <a:tc>
                  <a:txBody>
                    <a:bodyPr/>
                    <a:lstStyle/>
                    <a:p>
                      <a:r>
                        <a:rPr lang="en-US" sz="1700" dirty="0">
                          <a:latin typeface="Calibri" panose="020F0502020204030204" pitchFamily="34" charset="0"/>
                          <a:cs typeface="Calibri" panose="020F0502020204030204" pitchFamily="34" charset="0"/>
                        </a:rPr>
                        <a:t>ANL, NREL</a:t>
                      </a:r>
                    </a:p>
                  </a:txBody>
                  <a:tcPr/>
                </a:tc>
                <a:extLst>
                  <a:ext uri="{0D108BD9-81ED-4DB2-BD59-A6C34878D82A}">
                    <a16:rowId xmlns="" xmlns:a16="http://schemas.microsoft.com/office/drawing/2014/main" val="1865499697"/>
                  </a:ext>
                </a:extLst>
              </a:tr>
              <a:tr h="370840">
                <a:tc>
                  <a:txBody>
                    <a:bodyPr/>
                    <a:lstStyle/>
                    <a:p>
                      <a:pPr marL="0" indent="0">
                        <a:buFont typeface="+mj-lt"/>
                        <a:buNone/>
                      </a:pPr>
                      <a:r>
                        <a:rPr lang="en-US" sz="1700" dirty="0">
                          <a:latin typeface="Calibri" panose="020F0502020204030204" pitchFamily="34" charset="0"/>
                          <a:cs typeface="Calibri" panose="020F0502020204030204" pitchFamily="34" charset="0"/>
                        </a:rPr>
                        <a:t>Report Development (compilation of FY17-FY20 analysis)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cs typeface="Calibri" panose="020F0502020204030204" pitchFamily="34" charset="0"/>
                        </a:rPr>
                        <a:t>ANL, LBNL, NREL, ORNL</a:t>
                      </a:r>
                    </a:p>
                  </a:txBody>
                  <a:tcPr/>
                </a:tc>
                <a:extLst>
                  <a:ext uri="{0D108BD9-81ED-4DB2-BD59-A6C34878D82A}">
                    <a16:rowId xmlns="" xmlns:a16="http://schemas.microsoft.com/office/drawing/2014/main" val="2012322987"/>
                  </a:ext>
                </a:extLst>
              </a:tr>
            </a:tbl>
          </a:graphicData>
        </a:graphic>
      </p:graphicFrame>
    </p:spTree>
    <p:extLst>
      <p:ext uri="{BB962C8B-B14F-4D97-AF65-F5344CB8AC3E}">
        <p14:creationId xmlns:p14="http://schemas.microsoft.com/office/powerpoint/2010/main" val="1814962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5203B7-1632-47EC-ADF7-78429D02992F}"/>
              </a:ext>
            </a:extLst>
          </p:cNvPr>
          <p:cNvSpPr>
            <a:spLocks noGrp="1"/>
          </p:cNvSpPr>
          <p:nvPr>
            <p:ph type="title"/>
          </p:nvPr>
        </p:nvSpPr>
        <p:spPr/>
        <p:txBody>
          <a:bodyPr/>
          <a:lstStyle/>
          <a:p>
            <a:r>
              <a:rPr lang="en-US" dirty="0">
                <a:latin typeface="Calibri"/>
                <a:cs typeface="Calibri"/>
              </a:rPr>
              <a:t>2B. Connected Economy - High Level Summary of FY20 Tasks</a:t>
            </a:r>
          </a:p>
        </p:txBody>
      </p:sp>
      <p:graphicFrame>
        <p:nvGraphicFramePr>
          <p:cNvPr id="4" name="Table 4">
            <a:extLst>
              <a:ext uri="{FF2B5EF4-FFF2-40B4-BE49-F238E27FC236}">
                <a16:creationId xmlns="" xmlns:a16="http://schemas.microsoft.com/office/drawing/2014/main" id="{A8D4BA7A-A19B-43DA-BC58-0B0AB1C598A4}"/>
              </a:ext>
            </a:extLst>
          </p:cNvPr>
          <p:cNvGraphicFramePr>
            <a:graphicFrameLocks noGrp="1"/>
          </p:cNvGraphicFramePr>
          <p:nvPr>
            <p:extLst>
              <p:ext uri="{D42A27DB-BD31-4B8C-83A1-F6EECF244321}">
                <p14:modId xmlns:p14="http://schemas.microsoft.com/office/powerpoint/2010/main" val="2851541875"/>
              </p:ext>
            </p:extLst>
          </p:nvPr>
        </p:nvGraphicFramePr>
        <p:xfrm>
          <a:off x="109154" y="896369"/>
          <a:ext cx="8724900" cy="3616960"/>
        </p:xfrm>
        <a:graphic>
          <a:graphicData uri="http://schemas.openxmlformats.org/drawingml/2006/table">
            <a:tbl>
              <a:tblPr firstRow="1" bandRow="1">
                <a:tableStyleId>{7DF18680-E054-41AD-8BC1-D1AEF772440D}</a:tableStyleId>
              </a:tblPr>
              <a:tblGrid>
                <a:gridCol w="5834084">
                  <a:extLst>
                    <a:ext uri="{9D8B030D-6E8A-4147-A177-3AD203B41FA5}">
                      <a16:colId xmlns="" xmlns:a16="http://schemas.microsoft.com/office/drawing/2014/main" val="4156892000"/>
                    </a:ext>
                  </a:extLst>
                </a:gridCol>
                <a:gridCol w="2890816">
                  <a:extLst>
                    <a:ext uri="{9D8B030D-6E8A-4147-A177-3AD203B41FA5}">
                      <a16:colId xmlns="" xmlns:a16="http://schemas.microsoft.com/office/drawing/2014/main" val="413730603"/>
                    </a:ext>
                  </a:extLst>
                </a:gridCol>
              </a:tblGrid>
              <a:tr h="370840">
                <a:tc>
                  <a:txBody>
                    <a:bodyPr/>
                    <a:lstStyle/>
                    <a:p>
                      <a:r>
                        <a:rPr lang="en-US" dirty="0">
                          <a:latin typeface="Calibri" panose="020F0502020204030204" pitchFamily="34" charset="0"/>
                          <a:cs typeface="Calibri" panose="020F0502020204030204" pitchFamily="34" charset="0"/>
                        </a:rPr>
                        <a:t>Analysis Task Area</a:t>
                      </a:r>
                    </a:p>
                  </a:txBody>
                  <a:tcPr/>
                </a:tc>
                <a:tc>
                  <a:txBody>
                    <a:bodyPr/>
                    <a:lstStyle/>
                    <a:p>
                      <a:r>
                        <a:rPr lang="en-US" dirty="0">
                          <a:latin typeface="Calibri" panose="020F0502020204030204" pitchFamily="34" charset="0"/>
                          <a:cs typeface="Calibri" panose="020F0502020204030204" pitchFamily="34" charset="0"/>
                        </a:rPr>
                        <a:t>Labs</a:t>
                      </a:r>
                    </a:p>
                  </a:txBody>
                  <a:tcPr/>
                </a:tc>
                <a:extLst>
                  <a:ext uri="{0D108BD9-81ED-4DB2-BD59-A6C34878D82A}">
                    <a16:rowId xmlns="" xmlns:a16="http://schemas.microsoft.com/office/drawing/2014/main" val="1758900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Information &amp; Communications Technology (ICT) Infrastructure Analysis</a:t>
                      </a:r>
                    </a:p>
                  </a:txBody>
                  <a:tcPr/>
                </a:tc>
                <a:tc>
                  <a:txBody>
                    <a:bodyPr/>
                    <a:lstStyle/>
                    <a:p>
                      <a:r>
                        <a:rPr lang="en-US" sz="1800" kern="1200" dirty="0">
                          <a:effectLst/>
                          <a:latin typeface="Calibri" panose="020F0502020204030204" pitchFamily="34" charset="0"/>
                          <a:cs typeface="Calibri" panose="020F0502020204030204" pitchFamily="34" charset="0"/>
                        </a:rPr>
                        <a:t>ANL, LBNL, NREL, ORNL</a:t>
                      </a:r>
                      <a:endParaRPr lang="en-US"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6667376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Electronics Manufacturing processes/supply chain</a:t>
                      </a:r>
                    </a:p>
                  </a:txBody>
                  <a:tcPr/>
                </a:tc>
                <a:tc>
                  <a:txBody>
                    <a:bodyPr/>
                    <a:lstStyle/>
                    <a:p>
                      <a:r>
                        <a:rPr lang="en-US" sz="1800" kern="1200" dirty="0">
                          <a:effectLst/>
                          <a:latin typeface="Calibri" panose="020F0502020204030204" pitchFamily="34" charset="0"/>
                          <a:cs typeface="Calibri" panose="020F0502020204030204" pitchFamily="34" charset="0"/>
                        </a:rPr>
                        <a:t>ANL, LBNL, NREL, ORNL</a:t>
                      </a:r>
                      <a:endParaRPr lang="en-US"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4042930445"/>
                  </a:ext>
                </a:extLst>
              </a:tr>
              <a:tr h="370840">
                <a:tc>
                  <a:txBody>
                    <a:bodyPr/>
                    <a:lstStyle/>
                    <a:p>
                      <a:r>
                        <a:rPr lang="en-US" dirty="0">
                          <a:latin typeface="Calibri" panose="020F0502020204030204" pitchFamily="34" charset="0"/>
                          <a:cs typeface="Calibri" panose="020F0502020204030204" pitchFamily="34" charset="0"/>
                        </a:rPr>
                        <a:t>Advanced Computing Technologies – impact on industry</a:t>
                      </a:r>
                    </a:p>
                  </a:txBody>
                  <a:tcPr/>
                </a:tc>
                <a:tc>
                  <a:txBody>
                    <a:bodyPr/>
                    <a:lstStyle/>
                    <a:p>
                      <a:r>
                        <a:rPr lang="en-US" dirty="0">
                          <a:latin typeface="Calibri" panose="020F0502020204030204" pitchFamily="34" charset="0"/>
                          <a:cs typeface="Calibri" panose="020F0502020204030204" pitchFamily="34" charset="0"/>
                        </a:rPr>
                        <a:t>ANL, LBNL, ORNL</a:t>
                      </a:r>
                    </a:p>
                  </a:txBody>
                  <a:tcPr/>
                </a:tc>
                <a:extLst>
                  <a:ext uri="{0D108BD9-81ED-4DB2-BD59-A6C34878D82A}">
                    <a16:rowId xmlns="" xmlns:a16="http://schemas.microsoft.com/office/drawing/2014/main" val="2688451732"/>
                  </a:ext>
                </a:extLst>
              </a:tr>
              <a:tr h="370840">
                <a:tc>
                  <a:txBody>
                    <a:bodyPr/>
                    <a:lstStyle/>
                    <a:p>
                      <a:r>
                        <a:rPr lang="en-US" dirty="0">
                          <a:latin typeface="Calibri" panose="020F0502020204030204" pitchFamily="34" charset="0"/>
                          <a:cs typeface="Calibri" panose="020F0502020204030204" pitchFamily="34" charset="0"/>
                        </a:rPr>
                        <a:t>Smart Manufacturing – </a:t>
                      </a:r>
                      <a:r>
                        <a:rPr lang="en-US" sz="1600" dirty="0">
                          <a:latin typeface="Calibri" panose="020F0502020204030204" pitchFamily="34" charset="0"/>
                          <a:cs typeface="Calibri" panose="020F0502020204030204" pitchFamily="34" charset="0"/>
                        </a:rPr>
                        <a:t>developing systematic evaluation approach for energy, material, water, operational costs, &amp; performance benefits</a:t>
                      </a:r>
                      <a:endParaRPr lang="en-US" dirty="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ANL, LBNL, ORNL</a:t>
                      </a:r>
                    </a:p>
                  </a:txBody>
                  <a:tcPr/>
                </a:tc>
                <a:extLst>
                  <a:ext uri="{0D108BD9-81ED-4DB2-BD59-A6C34878D82A}">
                    <a16:rowId xmlns="" xmlns:a16="http://schemas.microsoft.com/office/drawing/2014/main" val="2178548254"/>
                  </a:ext>
                </a:extLst>
              </a:tr>
              <a:tr h="370840">
                <a:tc>
                  <a:txBody>
                    <a:bodyPr/>
                    <a:lstStyle/>
                    <a:p>
                      <a:r>
                        <a:rPr lang="en-US" dirty="0">
                          <a:latin typeface="Calibri" panose="020F0502020204030204" pitchFamily="34" charset="0"/>
                          <a:cs typeface="Calibri" panose="020F0502020204030204" pitchFamily="34" charset="0"/>
                        </a:rPr>
                        <a:t>Smart Water</a:t>
                      </a:r>
                    </a:p>
                  </a:txBody>
                  <a:tcPr/>
                </a:tc>
                <a:tc>
                  <a:txBody>
                    <a:bodyPr/>
                    <a:lstStyle/>
                    <a:p>
                      <a:r>
                        <a:rPr lang="en-US" dirty="0">
                          <a:latin typeface="Calibri" panose="020F0502020204030204" pitchFamily="34" charset="0"/>
                          <a:cs typeface="Calibri" panose="020F0502020204030204" pitchFamily="34" charset="0"/>
                        </a:rPr>
                        <a:t>LBNL</a:t>
                      </a:r>
                    </a:p>
                  </a:txBody>
                  <a:tcPr/>
                </a:tc>
                <a:extLst>
                  <a:ext uri="{0D108BD9-81ED-4DB2-BD59-A6C34878D82A}">
                    <a16:rowId xmlns="" xmlns:a16="http://schemas.microsoft.com/office/drawing/2014/main" val="3817069112"/>
                  </a:ext>
                </a:extLst>
              </a:tr>
              <a:tr h="370840">
                <a:tc>
                  <a:txBody>
                    <a:bodyPr/>
                    <a:lstStyle/>
                    <a:p>
                      <a:r>
                        <a:rPr lang="en-US" dirty="0">
                          <a:latin typeface="Calibri" panose="020F0502020204030204" pitchFamily="34" charset="0"/>
                          <a:cs typeface="Calibri" panose="020F0502020204030204" pitchFamily="34" charset="0"/>
                        </a:rPr>
                        <a:t>Report Development (compilation of FY17-FY20 analysis)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cs typeface="Calibri" panose="020F0502020204030204" pitchFamily="34" charset="0"/>
                        </a:rPr>
                        <a:t>ANL, LBNL, NREL, ORNL</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4239400715"/>
                  </a:ext>
                </a:extLst>
              </a:tr>
            </a:tbl>
          </a:graphicData>
        </a:graphic>
      </p:graphicFrame>
    </p:spTree>
    <p:extLst>
      <p:ext uri="{BB962C8B-B14F-4D97-AF65-F5344CB8AC3E}">
        <p14:creationId xmlns:p14="http://schemas.microsoft.com/office/powerpoint/2010/main" val="330785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516418" y="863520"/>
            <a:ext cx="8077200" cy="87424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Improve the productivity and energy efficiency of U.S. manufacturing </a:t>
            </a:r>
          </a:p>
          <a:p>
            <a:pPr marL="342900" indent="-34290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Reduce life cycle energy and resource impacts of manufactured goods  </a:t>
            </a:r>
          </a:p>
        </p:txBody>
      </p:sp>
      <p:sp>
        <p:nvSpPr>
          <p:cNvPr id="5" name="TextBox 46"/>
          <p:cNvSpPr txBox="1"/>
          <p:nvPr/>
        </p:nvSpPr>
        <p:spPr>
          <a:xfrm>
            <a:off x="587201" y="1861075"/>
            <a:ext cx="2971801" cy="469962"/>
          </a:xfrm>
          <a:prstGeom prst="rect">
            <a:avLst/>
          </a:prstGeom>
        </p:spPr>
        <p:txBody>
          <a:bodyPr vert="horz" wrap="square" lIns="91440" tIns="45720" rIns="91440" bIns="45720" rtlCol="0">
            <a:noAutofit/>
          </a:bodyPr>
          <a:lstStyle/>
          <a:p>
            <a:pPr defTabSz="457200">
              <a:spcBef>
                <a:spcPct val="20000"/>
              </a:spcBef>
              <a:buFont typeface="Arial"/>
              <a:buNone/>
              <a:defRPr/>
            </a:pPr>
            <a:r>
              <a:rPr lang="en-US" sz="2000" b="1" dirty="0">
                <a:solidFill>
                  <a:srgbClr val="007934"/>
                </a:solidFill>
                <a:latin typeface="Calibri" panose="020F0502020204030204" pitchFamily="34" charset="0"/>
                <a:cs typeface="Arial Narrow"/>
              </a:rPr>
              <a:t>Manufacturing Goods</a:t>
            </a:r>
          </a:p>
        </p:txBody>
      </p:sp>
      <p:sp>
        <p:nvSpPr>
          <p:cNvPr id="11" name="TextBox 10"/>
          <p:cNvSpPr txBox="1"/>
          <p:nvPr/>
        </p:nvSpPr>
        <p:spPr>
          <a:xfrm>
            <a:off x="5840708" y="5675155"/>
            <a:ext cx="2514791" cy="523220"/>
          </a:xfrm>
          <a:prstGeom prst="rect">
            <a:avLst/>
          </a:prstGeom>
          <a:noFill/>
        </p:spPr>
        <p:txBody>
          <a:bodyPr wrap="none" rtlCol="0">
            <a:spAutoFit/>
          </a:bodyPr>
          <a:lstStyle/>
          <a:p>
            <a:pPr algn="ctr"/>
            <a:r>
              <a:rPr lang="en-US" sz="1400" b="1" dirty="0">
                <a:solidFill>
                  <a:srgbClr val="007934"/>
                </a:solidFill>
                <a:latin typeface="Calibri" panose="020F0502020204030204" pitchFamily="34" charset="0"/>
              </a:rPr>
              <a:t>U.S. Energy Economy by Sector </a:t>
            </a:r>
          </a:p>
          <a:p>
            <a:pPr algn="ctr"/>
            <a:r>
              <a:rPr lang="en-US" sz="1400" b="1" dirty="0">
                <a:solidFill>
                  <a:srgbClr val="007934"/>
                </a:solidFill>
                <a:latin typeface="Calibri" panose="020F0502020204030204" pitchFamily="34" charset="0"/>
              </a:rPr>
              <a:t>98.5 quadrillion Btu, 2014</a:t>
            </a:r>
            <a:r>
              <a:rPr lang="en-US" sz="1200" dirty="0">
                <a:solidFill>
                  <a:srgbClr val="007934"/>
                </a:solidFill>
                <a:latin typeface="Calibri" panose="020F0502020204030204" pitchFamily="34" charset="0"/>
              </a:rPr>
              <a:t> </a:t>
            </a:r>
            <a:r>
              <a:rPr lang="en-US" sz="1400" baseline="30000" dirty="0">
                <a:solidFill>
                  <a:srgbClr val="007934"/>
                </a:solidFill>
                <a:latin typeface="Calibri" panose="020F0502020204030204" pitchFamily="34" charset="0"/>
              </a:rPr>
              <a:t>1</a:t>
            </a:r>
            <a:endParaRPr lang="en-US" sz="1600" baseline="30000" dirty="0">
              <a:solidFill>
                <a:srgbClr val="007934"/>
              </a:solidFill>
              <a:latin typeface="Calibri" panose="020F0502020204030204" pitchFamily="34" charset="0"/>
            </a:endParaRPr>
          </a:p>
        </p:txBody>
      </p:sp>
      <p:sp>
        <p:nvSpPr>
          <p:cNvPr id="6" name="TextBox 46"/>
          <p:cNvSpPr txBox="1"/>
          <p:nvPr/>
        </p:nvSpPr>
        <p:spPr>
          <a:xfrm>
            <a:off x="5182746" y="1885483"/>
            <a:ext cx="3830716" cy="404186"/>
          </a:xfrm>
          <a:prstGeom prst="rect">
            <a:avLst/>
          </a:prstGeom>
        </p:spPr>
        <p:txBody>
          <a:bodyPr vert="horz" wrap="square" lIns="91440" tIns="45720" rIns="91440" bIns="45720" rtlCol="0">
            <a:noAutofit/>
          </a:bodyPr>
          <a:lstStyle/>
          <a:p>
            <a:pPr defTabSz="457200">
              <a:spcBef>
                <a:spcPct val="20000"/>
              </a:spcBef>
              <a:buFont typeface="Arial"/>
              <a:buNone/>
              <a:defRPr/>
            </a:pPr>
            <a:r>
              <a:rPr lang="en-US" sz="2000" b="1" dirty="0">
                <a:solidFill>
                  <a:srgbClr val="007934"/>
                </a:solidFill>
                <a:latin typeface="Calibri" panose="020F0502020204030204" pitchFamily="34" charset="0"/>
                <a:cs typeface="Arial Narrow"/>
              </a:rPr>
              <a:t>Use of Manufactured Goods</a:t>
            </a:r>
          </a:p>
        </p:txBody>
      </p:sp>
      <p:grpSp>
        <p:nvGrpSpPr>
          <p:cNvPr id="12" name="Group 11"/>
          <p:cNvGrpSpPr/>
          <p:nvPr/>
        </p:nvGrpSpPr>
        <p:grpSpPr>
          <a:xfrm>
            <a:off x="2866853" y="3519364"/>
            <a:ext cx="2064899" cy="700631"/>
            <a:chOff x="2866853" y="3519364"/>
            <a:chExt cx="2064899" cy="700631"/>
          </a:xfrm>
        </p:grpSpPr>
        <p:grpSp>
          <p:nvGrpSpPr>
            <p:cNvPr id="19" name="Group 18"/>
            <p:cNvGrpSpPr/>
            <p:nvPr/>
          </p:nvGrpSpPr>
          <p:grpSpPr>
            <a:xfrm>
              <a:off x="2866853" y="3519364"/>
              <a:ext cx="2064899" cy="700631"/>
              <a:chOff x="3062604" y="3956368"/>
              <a:chExt cx="2064899" cy="700631"/>
            </a:xfrm>
            <a:solidFill>
              <a:schemeClr val="accent2"/>
            </a:solidFill>
          </p:grpSpPr>
          <p:sp>
            <p:nvSpPr>
              <p:cNvPr id="7" name="Right Arrow 6"/>
              <p:cNvSpPr/>
              <p:nvPr/>
            </p:nvSpPr>
            <p:spPr>
              <a:xfrm>
                <a:off x="3062604" y="4439638"/>
                <a:ext cx="2064899" cy="217361"/>
              </a:xfrm>
              <a:prstGeom prst="rightArrow">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934"/>
                  </a:solidFill>
                </a:endParaRPr>
              </a:p>
            </p:txBody>
          </p:sp>
          <p:sp>
            <p:nvSpPr>
              <p:cNvPr id="8" name="U-Turn Arrow 7"/>
              <p:cNvSpPr/>
              <p:nvPr/>
            </p:nvSpPr>
            <p:spPr>
              <a:xfrm rot="5400000" flipH="1">
                <a:off x="3589222" y="3429750"/>
                <a:ext cx="634929" cy="1688165"/>
              </a:xfrm>
              <a:prstGeom prst="uturnArrow">
                <a:avLst>
                  <a:gd name="adj1" fmla="val 17528"/>
                  <a:gd name="adj2" fmla="val 17872"/>
                  <a:gd name="adj3" fmla="val 16287"/>
                  <a:gd name="adj4" fmla="val 43750"/>
                  <a:gd name="adj5" fmla="val 92394"/>
                </a:avLst>
              </a:prstGeom>
              <a:solidFill>
                <a:srgbClr val="007934"/>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934"/>
                  </a:solidFill>
                </a:endParaRPr>
              </a:p>
            </p:txBody>
          </p:sp>
        </p:grpSp>
        <p:sp>
          <p:nvSpPr>
            <p:cNvPr id="22" name="TextBox 21"/>
            <p:cNvSpPr txBox="1"/>
            <p:nvPr/>
          </p:nvSpPr>
          <p:spPr>
            <a:xfrm>
              <a:off x="3514943" y="3695650"/>
              <a:ext cx="657225" cy="307777"/>
            </a:xfrm>
            <a:prstGeom prst="rect">
              <a:avLst/>
            </a:prstGeom>
            <a:noFill/>
          </p:spPr>
          <p:txBody>
            <a:bodyPr wrap="square" rtlCol="0">
              <a:spAutoFit/>
            </a:bodyPr>
            <a:lstStyle/>
            <a:p>
              <a:r>
                <a:rPr lang="en-US" sz="1400" b="1" dirty="0">
                  <a:solidFill>
                    <a:srgbClr val="007934"/>
                  </a:solidFill>
                  <a:latin typeface="Calibri" panose="020F0502020204030204" pitchFamily="34" charset="0"/>
                </a:rPr>
                <a:t>and…</a:t>
              </a:r>
            </a:p>
          </p:txBody>
        </p:sp>
      </p:grpSp>
      <p:sp>
        <p:nvSpPr>
          <p:cNvPr id="9" name="TextBox 8"/>
          <p:cNvSpPr txBox="1"/>
          <p:nvPr/>
        </p:nvSpPr>
        <p:spPr>
          <a:xfrm>
            <a:off x="2401986" y="2807061"/>
            <a:ext cx="2975809" cy="523220"/>
          </a:xfrm>
          <a:prstGeom prst="rect">
            <a:avLst/>
          </a:prstGeom>
          <a:noFill/>
        </p:spPr>
        <p:txBody>
          <a:bodyPr wrap="square" rtlCol="0">
            <a:spAutoFit/>
          </a:bodyPr>
          <a:lstStyle/>
          <a:p>
            <a:r>
              <a:rPr lang="en-US" sz="1400" b="1" dirty="0">
                <a:solidFill>
                  <a:srgbClr val="007934"/>
                </a:solidFill>
                <a:latin typeface="Calibri" panose="020F0502020204030204" pitchFamily="34" charset="0"/>
              </a:rPr>
              <a:t>More efficient manufacturing reduces energy losses</a:t>
            </a:r>
          </a:p>
        </p:txBody>
      </p:sp>
      <p:sp>
        <p:nvSpPr>
          <p:cNvPr id="10" name="TextBox 9"/>
          <p:cNvSpPr txBox="1"/>
          <p:nvPr/>
        </p:nvSpPr>
        <p:spPr>
          <a:xfrm>
            <a:off x="2420809" y="4372628"/>
            <a:ext cx="2956986" cy="1292662"/>
          </a:xfrm>
          <a:prstGeom prst="rect">
            <a:avLst/>
          </a:prstGeom>
          <a:noFill/>
        </p:spPr>
        <p:txBody>
          <a:bodyPr wrap="square" rtlCol="0">
            <a:spAutoFit/>
          </a:bodyPr>
          <a:lstStyle/>
          <a:p>
            <a:r>
              <a:rPr lang="en-US" sz="1400" b="1" dirty="0">
                <a:solidFill>
                  <a:srgbClr val="007934"/>
                </a:solidFill>
                <a:latin typeface="Calibri" panose="020F0502020204030204" pitchFamily="34" charset="0"/>
              </a:rPr>
              <a:t>More efficient manufacturing enables technologies that improve energy use throughout the economy:</a:t>
            </a:r>
          </a:p>
          <a:p>
            <a:pPr marL="171450" indent="-171450">
              <a:buFont typeface="Arial" panose="020B0604020202020204" pitchFamily="34" charset="0"/>
              <a:buChar char="•"/>
            </a:pPr>
            <a:r>
              <a:rPr lang="en-US" sz="1200" b="1" dirty="0">
                <a:solidFill>
                  <a:srgbClr val="007934"/>
                </a:solidFill>
                <a:latin typeface="Calibri" panose="020F0502020204030204" pitchFamily="34" charset="0"/>
              </a:rPr>
              <a:t>Transportation</a:t>
            </a:r>
          </a:p>
          <a:p>
            <a:pPr marL="171450" indent="-171450">
              <a:buFont typeface="Arial" panose="020B0604020202020204" pitchFamily="34" charset="0"/>
              <a:buChar char="•"/>
            </a:pPr>
            <a:r>
              <a:rPr lang="en-US" sz="1200" b="1" dirty="0">
                <a:solidFill>
                  <a:srgbClr val="007934"/>
                </a:solidFill>
                <a:latin typeface="Calibri" panose="020F0502020204030204" pitchFamily="34" charset="0"/>
              </a:rPr>
              <a:t>Buildings</a:t>
            </a:r>
          </a:p>
          <a:p>
            <a:pPr marL="171450" indent="-171450">
              <a:buFont typeface="Arial" panose="020B0604020202020204" pitchFamily="34" charset="0"/>
              <a:buChar char="•"/>
            </a:pPr>
            <a:r>
              <a:rPr lang="en-US" sz="1200" b="1" dirty="0">
                <a:solidFill>
                  <a:srgbClr val="007934"/>
                </a:solidFill>
                <a:latin typeface="Calibri" panose="020F0502020204030204" pitchFamily="34" charset="0"/>
              </a:rPr>
              <a:t>Energy Production and Delivery</a:t>
            </a:r>
          </a:p>
        </p:txBody>
      </p:sp>
      <p:sp>
        <p:nvSpPr>
          <p:cNvPr id="23" name="Rectangle 22"/>
          <p:cNvSpPr/>
          <p:nvPr/>
        </p:nvSpPr>
        <p:spPr>
          <a:xfrm>
            <a:off x="0" y="5980387"/>
            <a:ext cx="5502601" cy="877163"/>
          </a:xfrm>
          <a:prstGeom prst="rect">
            <a:avLst/>
          </a:prstGeom>
          <a:solidFill>
            <a:schemeClr val="bg1"/>
          </a:solidFill>
        </p:spPr>
        <p:txBody>
          <a:bodyPr wrap="square">
            <a:spAutoFit/>
          </a:bodyPr>
          <a:lstStyle/>
          <a:p>
            <a:r>
              <a:rPr lang="en-US" sz="1050" baseline="30000" dirty="0">
                <a:solidFill>
                  <a:srgbClr val="4D4D4D"/>
                </a:solidFill>
                <a:latin typeface="+mn-lt"/>
              </a:rPr>
              <a:t>1</a:t>
            </a:r>
            <a:r>
              <a:rPr lang="en-US" sz="1000" dirty="0">
                <a:solidFill>
                  <a:srgbClr val="4D4D4D"/>
                </a:solidFill>
                <a:latin typeface="+mn-lt"/>
              </a:rPr>
              <a:t> Energy consumption by sector from EIA Monthly Energy Review, 2018</a:t>
            </a:r>
          </a:p>
          <a:p>
            <a:r>
              <a:rPr lang="en-US" sz="1200" baseline="30000" dirty="0">
                <a:solidFill>
                  <a:srgbClr val="4D4D4D"/>
                </a:solidFill>
                <a:latin typeface="+mn-lt"/>
              </a:rPr>
              <a:t>2</a:t>
            </a:r>
            <a:r>
              <a:rPr lang="en-US" sz="1000" dirty="0">
                <a:solidFill>
                  <a:srgbClr val="4D4D4D"/>
                </a:solidFill>
                <a:latin typeface="+mn-lt"/>
              </a:rPr>
              <a:t> Industrial non-manufacturing includes agriculture, mining, and construction</a:t>
            </a:r>
          </a:p>
          <a:p>
            <a:r>
              <a:rPr lang="en-US" sz="1200" baseline="30000" dirty="0">
                <a:solidFill>
                  <a:srgbClr val="4D4D4D"/>
                </a:solidFill>
                <a:latin typeface="+mn-lt"/>
              </a:rPr>
              <a:t>3</a:t>
            </a:r>
            <a:r>
              <a:rPr lang="en-US" sz="1000" dirty="0">
                <a:solidFill>
                  <a:srgbClr val="4D4D4D"/>
                </a:solidFill>
                <a:latin typeface="+mn-lt"/>
              </a:rPr>
              <a:t> US economy energy losses determined from LLNL Energy Flow Chart 2014 (Rejected Energy</a:t>
            </a:r>
            <a:r>
              <a:rPr lang="en-US" sz="1100" dirty="0">
                <a:solidFill>
                  <a:srgbClr val="4D4D4D"/>
                </a:solidFill>
                <a:latin typeface="+mn-lt"/>
              </a:rPr>
              <a:t>), </a:t>
            </a:r>
            <a:r>
              <a:rPr lang="en-US" sz="1000" dirty="0">
                <a:solidFill>
                  <a:srgbClr val="4D4D4D"/>
                </a:solidFill>
                <a:latin typeface="+mn-lt"/>
              </a:rPr>
              <a:t>adjusted for manufacturing losses</a:t>
            </a:r>
          </a:p>
          <a:p>
            <a:r>
              <a:rPr lang="en-US" sz="1200" baseline="30000" dirty="0">
                <a:solidFill>
                  <a:srgbClr val="4D4D4D"/>
                </a:solidFill>
                <a:latin typeface="+mn-lt"/>
              </a:rPr>
              <a:t>4</a:t>
            </a:r>
            <a:r>
              <a:rPr lang="en-US" sz="1000" dirty="0">
                <a:solidFill>
                  <a:srgbClr val="4D4D4D"/>
                </a:solidFill>
                <a:latin typeface="+mn-lt"/>
              </a:rPr>
              <a:t> Manufacturing energy losses determined from DOE AMO Footprint Diagrams (2014 data)</a:t>
            </a:r>
          </a:p>
        </p:txBody>
      </p:sp>
      <p:sp>
        <p:nvSpPr>
          <p:cNvPr id="13" name="Title 12"/>
          <p:cNvSpPr>
            <a:spLocks noGrp="1"/>
          </p:cNvSpPr>
          <p:nvPr>
            <p:ph type="title"/>
          </p:nvPr>
        </p:nvSpPr>
        <p:spPr>
          <a:xfrm>
            <a:off x="360363" y="0"/>
            <a:ext cx="8724900" cy="774700"/>
          </a:xfrm>
        </p:spPr>
        <p:txBody>
          <a:bodyPr/>
          <a:lstStyle/>
          <a:p>
            <a:r>
              <a:rPr lang="en-US" sz="2400" dirty="0"/>
              <a:t>Advanced Manufacturing Energy Opportunity Space</a:t>
            </a:r>
          </a:p>
        </p:txBody>
      </p:sp>
      <p:sp>
        <p:nvSpPr>
          <p:cNvPr id="14" name="TextBox 13"/>
          <p:cNvSpPr txBox="1"/>
          <p:nvPr/>
        </p:nvSpPr>
        <p:spPr>
          <a:xfrm>
            <a:off x="200025" y="5419725"/>
            <a:ext cx="1882677" cy="461665"/>
          </a:xfrm>
          <a:prstGeom prst="rect">
            <a:avLst/>
          </a:prstGeom>
          <a:noFill/>
        </p:spPr>
        <p:txBody>
          <a:bodyPr wrap="square" rtlCol="0">
            <a:spAutoFit/>
          </a:bodyPr>
          <a:lstStyle/>
          <a:p>
            <a:r>
              <a:rPr lang="en-US" dirty="0">
                <a:latin typeface="+mn-lt"/>
              </a:rPr>
              <a:t>Data for 2014</a:t>
            </a:r>
          </a:p>
        </p:txBody>
      </p:sp>
      <p:pic>
        <p:nvPicPr>
          <p:cNvPr id="4" name="Picture 3">
            <a:extLst>
              <a:ext uri="{FF2B5EF4-FFF2-40B4-BE49-F238E27FC236}">
                <a16:creationId xmlns="" xmlns:a16="http://schemas.microsoft.com/office/drawing/2014/main" id="{56BAA564-B818-4AD6-8376-8EA0FCA47F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3998"/>
          <a:stretch/>
        </p:blipFill>
        <p:spPr>
          <a:xfrm>
            <a:off x="5357104" y="2273667"/>
            <a:ext cx="3586871" cy="3457934"/>
          </a:xfrm>
          <a:prstGeom prst="rect">
            <a:avLst/>
          </a:prstGeom>
        </p:spPr>
      </p:pic>
      <p:pic>
        <p:nvPicPr>
          <p:cNvPr id="16" name="Picture 15">
            <a:extLst>
              <a:ext uri="{FF2B5EF4-FFF2-40B4-BE49-F238E27FC236}">
                <a16:creationId xmlns="" xmlns:a16="http://schemas.microsoft.com/office/drawing/2014/main" id="{DC354606-29B2-457F-8951-1E590AB3ED83}"/>
              </a:ext>
            </a:extLst>
          </p:cNvPr>
          <p:cNvPicPr>
            <a:picLocks noChangeAspect="1"/>
          </p:cNvPicPr>
          <p:nvPr/>
        </p:nvPicPr>
        <p:blipFill rotWithShape="1">
          <a:blip r:embed="rId4"/>
          <a:srcRect l="32045" t="10364" r="35859" b="39565"/>
          <a:stretch/>
        </p:blipFill>
        <p:spPr>
          <a:xfrm>
            <a:off x="360363" y="2454344"/>
            <a:ext cx="2060446" cy="2866384"/>
          </a:xfrm>
          <a:prstGeom prst="rect">
            <a:avLst/>
          </a:prstGeom>
        </p:spPr>
      </p:pic>
    </p:spTree>
    <p:extLst>
      <p:ext uri="{BB962C8B-B14F-4D97-AF65-F5344CB8AC3E}">
        <p14:creationId xmlns:p14="http://schemas.microsoft.com/office/powerpoint/2010/main" val="142470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5203B7-1632-47EC-ADF7-78429D02992F}"/>
              </a:ext>
            </a:extLst>
          </p:cNvPr>
          <p:cNvSpPr>
            <a:spLocks noGrp="1"/>
          </p:cNvSpPr>
          <p:nvPr>
            <p:ph type="title"/>
          </p:nvPr>
        </p:nvSpPr>
        <p:spPr/>
        <p:txBody>
          <a:bodyPr/>
          <a:lstStyle/>
          <a:p>
            <a:r>
              <a:rPr lang="en-US" dirty="0">
                <a:latin typeface="Calibri"/>
                <a:cs typeface="Calibri"/>
              </a:rPr>
              <a:t>2C. Sustainable Manufacturing- High Level Summary of FY20 Tasks</a:t>
            </a:r>
          </a:p>
        </p:txBody>
      </p:sp>
      <p:graphicFrame>
        <p:nvGraphicFramePr>
          <p:cNvPr id="4" name="Table 4">
            <a:extLst>
              <a:ext uri="{FF2B5EF4-FFF2-40B4-BE49-F238E27FC236}">
                <a16:creationId xmlns="" xmlns:a16="http://schemas.microsoft.com/office/drawing/2014/main" id="{A8D4BA7A-A19B-43DA-BC58-0B0AB1C598A4}"/>
              </a:ext>
            </a:extLst>
          </p:cNvPr>
          <p:cNvGraphicFramePr>
            <a:graphicFrameLocks noGrp="1"/>
          </p:cNvGraphicFramePr>
          <p:nvPr>
            <p:extLst>
              <p:ext uri="{D42A27DB-BD31-4B8C-83A1-F6EECF244321}">
                <p14:modId xmlns:p14="http://schemas.microsoft.com/office/powerpoint/2010/main" val="4034126469"/>
              </p:ext>
            </p:extLst>
          </p:nvPr>
        </p:nvGraphicFramePr>
        <p:xfrm>
          <a:off x="209551" y="822960"/>
          <a:ext cx="8525146" cy="5115560"/>
        </p:xfrm>
        <a:graphic>
          <a:graphicData uri="http://schemas.openxmlformats.org/drawingml/2006/table">
            <a:tbl>
              <a:tblPr firstRow="1" bandRow="1">
                <a:tableStyleId>{7DF18680-E054-41AD-8BC1-D1AEF772440D}</a:tableStyleId>
              </a:tblPr>
              <a:tblGrid>
                <a:gridCol w="6837096">
                  <a:extLst>
                    <a:ext uri="{9D8B030D-6E8A-4147-A177-3AD203B41FA5}">
                      <a16:colId xmlns="" xmlns:a16="http://schemas.microsoft.com/office/drawing/2014/main" val="4156892000"/>
                    </a:ext>
                  </a:extLst>
                </a:gridCol>
                <a:gridCol w="1688050">
                  <a:extLst>
                    <a:ext uri="{9D8B030D-6E8A-4147-A177-3AD203B41FA5}">
                      <a16:colId xmlns="" xmlns:a16="http://schemas.microsoft.com/office/drawing/2014/main" val="413730603"/>
                    </a:ext>
                  </a:extLst>
                </a:gridCol>
              </a:tblGrid>
              <a:tr h="370840">
                <a:tc>
                  <a:txBody>
                    <a:bodyPr/>
                    <a:lstStyle/>
                    <a:p>
                      <a:r>
                        <a:rPr lang="en-US" sz="1700" dirty="0">
                          <a:latin typeface="Calibri" panose="020F0502020204030204" pitchFamily="34" charset="0"/>
                          <a:cs typeface="Calibri" panose="020F0502020204030204" pitchFamily="34" charset="0"/>
                        </a:rPr>
                        <a:t>Analysis Task Area</a:t>
                      </a:r>
                    </a:p>
                  </a:txBody>
                  <a:tcPr/>
                </a:tc>
                <a:tc>
                  <a:txBody>
                    <a:bodyPr/>
                    <a:lstStyle/>
                    <a:p>
                      <a:r>
                        <a:rPr lang="en-US" sz="1700" dirty="0">
                          <a:latin typeface="Calibri" panose="020F0502020204030204" pitchFamily="34" charset="0"/>
                          <a:cs typeface="Calibri" panose="020F0502020204030204" pitchFamily="34" charset="0"/>
                        </a:rPr>
                        <a:t>Labs</a:t>
                      </a:r>
                    </a:p>
                  </a:txBody>
                  <a:tcPr/>
                </a:tc>
                <a:extLst>
                  <a:ext uri="{0D108BD9-81ED-4DB2-BD59-A6C34878D82A}">
                    <a16:rowId xmlns="" xmlns:a16="http://schemas.microsoft.com/office/drawing/2014/main" val="175890044"/>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Manufacturing sector waste analysis</a:t>
                      </a:r>
                    </a:p>
                  </a:txBody>
                  <a:tcPr/>
                </a:tc>
                <a:tc>
                  <a:txBody>
                    <a:bodyPr/>
                    <a:lstStyle/>
                    <a:p>
                      <a:r>
                        <a:rPr lang="en-US" sz="1400" dirty="0">
                          <a:latin typeface="Calibri" panose="020F0502020204030204" pitchFamily="34" charset="0"/>
                          <a:cs typeface="Calibri" panose="020F0502020204030204" pitchFamily="34" charset="0"/>
                        </a:rPr>
                        <a:t>NREL, ORNL</a:t>
                      </a:r>
                    </a:p>
                  </a:txBody>
                  <a:tcPr/>
                </a:tc>
                <a:extLst>
                  <a:ext uri="{0D108BD9-81ED-4DB2-BD59-A6C34878D82A}">
                    <a16:rowId xmlns="" xmlns:a16="http://schemas.microsoft.com/office/drawing/2014/main" val="666737614"/>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Supply chain, circular economy, and technology adoption analysis</a:t>
                      </a:r>
                    </a:p>
                  </a:txBody>
                  <a:tcPr/>
                </a:tc>
                <a:tc>
                  <a:txBody>
                    <a:bodyPr/>
                    <a:lstStyle/>
                    <a:p>
                      <a:r>
                        <a:rPr lang="en-US" sz="1400" dirty="0">
                          <a:latin typeface="Calibri" panose="020F0502020204030204" pitchFamily="34" charset="0"/>
                          <a:cs typeface="Calibri" panose="020F0502020204030204" pitchFamily="34" charset="0"/>
                        </a:rPr>
                        <a:t>ANL, NREL, ORNL</a:t>
                      </a:r>
                    </a:p>
                  </a:txBody>
                  <a:tcPr/>
                </a:tc>
                <a:extLst>
                  <a:ext uri="{0D108BD9-81ED-4DB2-BD59-A6C34878D82A}">
                    <a16:rowId xmlns="" xmlns:a16="http://schemas.microsoft.com/office/drawing/2014/main" val="4042930445"/>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Systems dynamic modeling</a:t>
                      </a:r>
                    </a:p>
                  </a:txBody>
                  <a:tcPr/>
                </a:tc>
                <a:tc>
                  <a:txBody>
                    <a:bodyPr/>
                    <a:lstStyle/>
                    <a:p>
                      <a:r>
                        <a:rPr lang="en-US" sz="1400" dirty="0">
                          <a:latin typeface="Calibri" panose="020F0502020204030204" pitchFamily="34" charset="0"/>
                          <a:cs typeface="Calibri" panose="020F0502020204030204" pitchFamily="34" charset="0"/>
                        </a:rPr>
                        <a:t>NREL</a:t>
                      </a:r>
                    </a:p>
                  </a:txBody>
                  <a:tcPr/>
                </a:tc>
                <a:extLst>
                  <a:ext uri="{0D108BD9-81ED-4DB2-BD59-A6C34878D82A}">
                    <a16:rowId xmlns="" xmlns:a16="http://schemas.microsoft.com/office/drawing/2014/main" val="2688451732"/>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Critical Materials Recycling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ANL</a:t>
                      </a:r>
                    </a:p>
                  </a:txBody>
                  <a:tcPr/>
                </a:tc>
                <a:extLst>
                  <a:ext uri="{0D108BD9-81ED-4DB2-BD59-A6C34878D82A}">
                    <a16:rowId xmlns="" xmlns:a16="http://schemas.microsoft.com/office/drawing/2014/main" val="2178548254"/>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Electrotechnologies in process heating</a:t>
                      </a:r>
                    </a:p>
                  </a:txBody>
                  <a:tcPr/>
                </a:tc>
                <a:tc>
                  <a:txBody>
                    <a:bodyPr/>
                    <a:lstStyle/>
                    <a:p>
                      <a:r>
                        <a:rPr lang="en-US" sz="1400" dirty="0">
                          <a:latin typeface="Calibri" panose="020F0502020204030204" pitchFamily="34" charset="0"/>
                          <a:cs typeface="Calibri" panose="020F0502020204030204" pitchFamily="34" charset="0"/>
                        </a:rPr>
                        <a:t>ORNL</a:t>
                      </a:r>
                    </a:p>
                  </a:txBody>
                  <a:tcPr/>
                </a:tc>
                <a:extLst>
                  <a:ext uri="{0D108BD9-81ED-4DB2-BD59-A6C34878D82A}">
                    <a16:rowId xmlns="" xmlns:a16="http://schemas.microsoft.com/office/drawing/2014/main" val="3817069112"/>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Waste heat recovery analysis</a:t>
                      </a:r>
                    </a:p>
                  </a:txBody>
                  <a:tcPr/>
                </a:tc>
                <a:tc>
                  <a:txBody>
                    <a:bodyPr/>
                    <a:lstStyle/>
                    <a:p>
                      <a:r>
                        <a:rPr lang="en-US" sz="1400" dirty="0">
                          <a:latin typeface="Calibri" panose="020F0502020204030204" pitchFamily="34" charset="0"/>
                          <a:cs typeface="Calibri" panose="020F0502020204030204" pitchFamily="34" charset="0"/>
                        </a:rPr>
                        <a:t>ORNL</a:t>
                      </a:r>
                    </a:p>
                  </a:txBody>
                  <a:tcPr/>
                </a:tc>
                <a:extLst>
                  <a:ext uri="{0D108BD9-81ED-4DB2-BD59-A6C34878D82A}">
                    <a16:rowId xmlns="" xmlns:a16="http://schemas.microsoft.com/office/drawing/2014/main" val="4239400715"/>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Energy bandwidth analysis</a:t>
                      </a:r>
                    </a:p>
                  </a:txBody>
                  <a:tcPr/>
                </a:tc>
                <a:tc>
                  <a:txBody>
                    <a:bodyPr/>
                    <a:lstStyle/>
                    <a:p>
                      <a:r>
                        <a:rPr lang="en-US" sz="1400" dirty="0">
                          <a:latin typeface="Calibri" panose="020F0502020204030204" pitchFamily="34" charset="0"/>
                          <a:cs typeface="Calibri" panose="020F0502020204030204" pitchFamily="34" charset="0"/>
                        </a:rPr>
                        <a:t>NREL</a:t>
                      </a:r>
                    </a:p>
                  </a:txBody>
                  <a:tcPr/>
                </a:tc>
                <a:extLst>
                  <a:ext uri="{0D108BD9-81ED-4DB2-BD59-A6C34878D82A}">
                    <a16:rowId xmlns="" xmlns:a16="http://schemas.microsoft.com/office/drawing/2014/main" val="1865499697"/>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Industry supply chain data analysis</a:t>
                      </a:r>
                    </a:p>
                  </a:txBody>
                  <a:tcPr/>
                </a:tc>
                <a:tc>
                  <a:txBody>
                    <a:bodyPr/>
                    <a:lstStyle/>
                    <a:p>
                      <a:r>
                        <a:rPr lang="en-US" sz="1400" dirty="0">
                          <a:latin typeface="Calibri" panose="020F0502020204030204" pitchFamily="34" charset="0"/>
                          <a:cs typeface="Calibri" panose="020F0502020204030204" pitchFamily="34" charset="0"/>
                        </a:rPr>
                        <a:t>NREL</a:t>
                      </a:r>
                    </a:p>
                  </a:txBody>
                  <a:tcPr/>
                </a:tc>
                <a:extLst>
                  <a:ext uri="{0D108BD9-81ED-4DB2-BD59-A6C34878D82A}">
                    <a16:rowId xmlns="" xmlns:a16="http://schemas.microsoft.com/office/drawing/2014/main" val="380261887"/>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Collaboration – Low TRL technologies working group, EA NEMS</a:t>
                      </a:r>
                    </a:p>
                  </a:txBody>
                  <a:tcPr/>
                </a:tc>
                <a:tc>
                  <a:txBody>
                    <a:bodyPr/>
                    <a:lstStyle/>
                    <a:p>
                      <a:r>
                        <a:rPr lang="en-US" sz="1400" dirty="0">
                          <a:latin typeface="Calibri" panose="020F0502020204030204" pitchFamily="34" charset="0"/>
                          <a:cs typeface="Calibri" panose="020F0502020204030204" pitchFamily="34" charset="0"/>
                        </a:rPr>
                        <a:t>LBNL</a:t>
                      </a:r>
                    </a:p>
                  </a:txBody>
                  <a:tcPr/>
                </a:tc>
                <a:extLst>
                  <a:ext uri="{0D108BD9-81ED-4DB2-BD59-A6C34878D82A}">
                    <a16:rowId xmlns="" xmlns:a16="http://schemas.microsoft.com/office/drawing/2014/main" val="1658752554"/>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Analysis of R&amp;D induced U.S. manufacturing cross-sector economic development</a:t>
                      </a:r>
                    </a:p>
                  </a:txBody>
                  <a:tcPr/>
                </a:tc>
                <a:tc>
                  <a:txBody>
                    <a:bodyPr/>
                    <a:lstStyle/>
                    <a:p>
                      <a:r>
                        <a:rPr lang="en-US" sz="1400" dirty="0">
                          <a:latin typeface="Calibri" panose="020F0502020204030204" pitchFamily="34" charset="0"/>
                          <a:cs typeface="Calibri" panose="020F0502020204030204" pitchFamily="34" charset="0"/>
                        </a:rPr>
                        <a:t>LBNL</a:t>
                      </a:r>
                    </a:p>
                  </a:txBody>
                  <a:tcPr/>
                </a:tc>
                <a:extLst>
                  <a:ext uri="{0D108BD9-81ED-4DB2-BD59-A6C34878D82A}">
                    <a16:rowId xmlns="" xmlns:a16="http://schemas.microsoft.com/office/drawing/2014/main" val="2386458365"/>
                  </a:ext>
                </a:extLst>
              </a:tr>
              <a:tr h="370840">
                <a:tc>
                  <a:txBody>
                    <a:bodyPr/>
                    <a:lstStyle/>
                    <a:p>
                      <a:pPr marL="0" indent="0">
                        <a:buFont typeface="+mj-lt"/>
                        <a:buNone/>
                      </a:pPr>
                      <a:r>
                        <a:rPr lang="en-US" sz="1400" dirty="0">
                          <a:latin typeface="Calibri" panose="020F0502020204030204" pitchFamily="34" charset="0"/>
                          <a:cs typeface="Calibri" panose="020F0502020204030204" pitchFamily="34" charset="0"/>
                        </a:rPr>
                        <a:t>Tool development – Materials Flow through Industry (MFI), LIGHTEnUP, Manufacturing economic input/output &amp; imports/exports analysis tool</a:t>
                      </a:r>
                    </a:p>
                  </a:txBody>
                  <a:tcPr/>
                </a:tc>
                <a:tc>
                  <a:txBody>
                    <a:bodyPr/>
                    <a:lstStyle/>
                    <a:p>
                      <a:r>
                        <a:rPr lang="en-US" sz="1400" dirty="0">
                          <a:latin typeface="Calibri" panose="020F0502020204030204" pitchFamily="34" charset="0"/>
                          <a:cs typeface="Calibri" panose="020F0502020204030204" pitchFamily="34" charset="0"/>
                        </a:rPr>
                        <a:t>NREL, LBNL</a:t>
                      </a:r>
                    </a:p>
                  </a:txBody>
                  <a:tcPr/>
                </a:tc>
                <a:extLst>
                  <a:ext uri="{0D108BD9-81ED-4DB2-BD59-A6C34878D82A}">
                    <a16:rowId xmlns="" xmlns:a16="http://schemas.microsoft.com/office/drawing/2014/main" val="201232298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a:latin typeface="Calibri" panose="020F0502020204030204" pitchFamily="34" charset="0"/>
                          <a:cs typeface="Calibri" panose="020F0502020204030204" pitchFamily="34" charset="0"/>
                        </a:rPr>
                        <a:t>Case studies and report development (compilation of FY17-FY20 analysis)</a:t>
                      </a:r>
                    </a:p>
                  </a:txBody>
                  <a:tcPr/>
                </a:tc>
                <a:tc>
                  <a:txBody>
                    <a:bodyPr/>
                    <a:lstStyle/>
                    <a:p>
                      <a:r>
                        <a:rPr lang="en-US" sz="1400" dirty="0">
                          <a:latin typeface="Calibri" panose="020F0502020204030204" pitchFamily="34" charset="0"/>
                          <a:cs typeface="Calibri" panose="020F0502020204030204" pitchFamily="34" charset="0"/>
                        </a:rPr>
                        <a:t>ANL, LBNL, NREL, ORNL</a:t>
                      </a:r>
                    </a:p>
                  </a:txBody>
                  <a:tcPr/>
                </a:tc>
                <a:extLst>
                  <a:ext uri="{0D108BD9-81ED-4DB2-BD59-A6C34878D82A}">
                    <a16:rowId xmlns="" xmlns:a16="http://schemas.microsoft.com/office/drawing/2014/main" val="1989652371"/>
                  </a:ext>
                </a:extLst>
              </a:tr>
            </a:tbl>
          </a:graphicData>
        </a:graphic>
      </p:graphicFrame>
    </p:spTree>
    <p:extLst>
      <p:ext uri="{BB962C8B-B14F-4D97-AF65-F5344CB8AC3E}">
        <p14:creationId xmlns:p14="http://schemas.microsoft.com/office/powerpoint/2010/main" val="3044264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 xmlns:a16="http://schemas.microsoft.com/office/drawing/2014/main" id="{7FB3015C-289F-4AEB-B927-485F4313F8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5724" y="2790292"/>
            <a:ext cx="1323703" cy="496389"/>
          </a:xfrm>
          <a:prstGeom prst="rect">
            <a:avLst/>
          </a:prstGeom>
        </p:spPr>
      </p:pic>
      <p:sp>
        <p:nvSpPr>
          <p:cNvPr id="2" name="Title 1">
            <a:extLst>
              <a:ext uri="{FF2B5EF4-FFF2-40B4-BE49-F238E27FC236}">
                <a16:creationId xmlns="" xmlns:a16="http://schemas.microsoft.com/office/drawing/2014/main" id="{6620A4F5-69AD-4A27-808D-6C9187EFC9BB}"/>
              </a:ext>
            </a:extLst>
          </p:cNvPr>
          <p:cNvSpPr>
            <a:spLocks noGrp="1"/>
          </p:cNvSpPr>
          <p:nvPr>
            <p:ph type="title"/>
          </p:nvPr>
        </p:nvSpPr>
        <p:spPr/>
        <p:txBody>
          <a:bodyPr/>
          <a:lstStyle/>
          <a:p>
            <a:r>
              <a:rPr lang="en-US" dirty="0"/>
              <a:t>Strategic Analysis Team Structure</a:t>
            </a:r>
          </a:p>
        </p:txBody>
      </p:sp>
      <p:graphicFrame>
        <p:nvGraphicFramePr>
          <p:cNvPr id="6" name="Diagram 5">
            <a:extLst>
              <a:ext uri="{FF2B5EF4-FFF2-40B4-BE49-F238E27FC236}">
                <a16:creationId xmlns="" xmlns:a16="http://schemas.microsoft.com/office/drawing/2014/main" id="{2685F0DE-4457-4035-B413-7885A599F559}"/>
              </a:ext>
            </a:extLst>
          </p:cNvPr>
          <p:cNvGraphicFramePr/>
          <p:nvPr/>
        </p:nvGraphicFramePr>
        <p:xfrm>
          <a:off x="191589" y="888274"/>
          <a:ext cx="8893674" cy="560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sign&#10;&#10;Description automatically generated">
            <a:extLst>
              <a:ext uri="{FF2B5EF4-FFF2-40B4-BE49-F238E27FC236}">
                <a16:creationId xmlns="" xmlns:a16="http://schemas.microsoft.com/office/drawing/2014/main" id="{32ED99F0-EAE9-4E17-B58E-5506BDB66D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51436" y="2954059"/>
            <a:ext cx="1031693" cy="223592"/>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C388E5B9-0FB3-4A85-8ACE-CD3831FAF1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87178" y="2863279"/>
            <a:ext cx="1134425" cy="405152"/>
          </a:xfrm>
          <a:prstGeom prst="rect">
            <a:avLst/>
          </a:prstGeom>
        </p:spPr>
      </p:pic>
      <p:pic>
        <p:nvPicPr>
          <p:cNvPr id="13" name="Picture 12" descr="A close up of a sign&#10;&#10;Description automatically generated">
            <a:extLst>
              <a:ext uri="{FF2B5EF4-FFF2-40B4-BE49-F238E27FC236}">
                <a16:creationId xmlns="" xmlns:a16="http://schemas.microsoft.com/office/drawing/2014/main" id="{F89D8CB6-A6B9-470A-A2D7-A3CB1BE2509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64668" y="2845029"/>
            <a:ext cx="1261863" cy="441652"/>
          </a:xfrm>
          <a:prstGeom prst="rect">
            <a:avLst/>
          </a:prstGeom>
        </p:spPr>
      </p:pic>
      <p:pic>
        <p:nvPicPr>
          <p:cNvPr id="15" name="Picture 14" descr="A close up of a sign&#10;&#10;Description automatically generated">
            <a:extLst>
              <a:ext uri="{FF2B5EF4-FFF2-40B4-BE49-F238E27FC236}">
                <a16:creationId xmlns="" xmlns:a16="http://schemas.microsoft.com/office/drawing/2014/main" id="{233FF98E-9216-4346-8F50-F9CE3B74D53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59489" y="831146"/>
            <a:ext cx="651023" cy="644797"/>
          </a:xfrm>
          <a:prstGeom prst="rect">
            <a:avLst/>
          </a:prstGeom>
        </p:spPr>
      </p:pic>
      <p:pic>
        <p:nvPicPr>
          <p:cNvPr id="4" name="Picture 3" descr="A sunset in the background&#10;&#10;Description automatically generated">
            <a:extLst>
              <a:ext uri="{FF2B5EF4-FFF2-40B4-BE49-F238E27FC236}">
                <a16:creationId xmlns="" xmlns:a16="http://schemas.microsoft.com/office/drawing/2014/main" id="{7952F981-D881-479F-B06B-FDB7131A4CB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21265" y="1287239"/>
            <a:ext cx="1261864" cy="188704"/>
          </a:xfrm>
          <a:prstGeom prst="rect">
            <a:avLst/>
          </a:prstGeom>
        </p:spPr>
      </p:pic>
    </p:spTree>
    <p:extLst>
      <p:ext uri="{BB962C8B-B14F-4D97-AF65-F5344CB8AC3E}">
        <p14:creationId xmlns:p14="http://schemas.microsoft.com/office/powerpoint/2010/main" val="3408819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415" y="472848"/>
            <a:ext cx="8789170" cy="461665"/>
          </a:xfrm>
          <a:prstGeom prst="rect">
            <a:avLst/>
          </a:prstGeom>
        </p:spPr>
        <p:txBody>
          <a:bodyPr wrap="square" anchor="b">
            <a:spAutoFit/>
          </a:bodyPr>
          <a:lstStyle/>
          <a:p>
            <a:endParaRPr lang="en-US" sz="2400" b="1" dirty="0">
              <a:solidFill>
                <a:schemeClr val="accent4">
                  <a:lumMod val="50000"/>
                </a:schemeClr>
              </a:solidFill>
              <a:latin typeface="Calibri"/>
              <a:cs typeface="Calibri"/>
            </a:endParaRPr>
          </a:p>
        </p:txBody>
      </p:sp>
      <p:sp>
        <p:nvSpPr>
          <p:cNvPr id="2" name="AutoShape 2" descr="Image result for free clipart fruit"/>
          <p:cNvSpPr>
            <a:spLocks noChangeAspect="1" noChangeArrowheads="1"/>
          </p:cNvSpPr>
          <p:nvPr/>
        </p:nvSpPr>
        <p:spPr bwMode="auto">
          <a:xfrm>
            <a:off x="-3175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b="14256"/>
          <a:stretch/>
        </p:blipFill>
        <p:spPr>
          <a:xfrm>
            <a:off x="177415" y="1300104"/>
            <a:ext cx="2608096" cy="4924450"/>
          </a:xfrm>
          <a:prstGeom prst="rect">
            <a:avLst/>
          </a:prstGeom>
        </p:spPr>
      </p:pic>
      <p:sp>
        <p:nvSpPr>
          <p:cNvPr id="7" name="Right Brace 6"/>
          <p:cNvSpPr/>
          <p:nvPr/>
        </p:nvSpPr>
        <p:spPr>
          <a:xfrm>
            <a:off x="2375210" y="1805777"/>
            <a:ext cx="245327" cy="859365"/>
          </a:xfrm>
          <a:prstGeom prst="rightBrace">
            <a:avLst>
              <a:gd name="adj1" fmla="val 42777"/>
              <a:gd name="adj2" fmla="val 2529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a:cs typeface="Calibri"/>
            </a:endParaRPr>
          </a:p>
        </p:txBody>
      </p:sp>
      <p:sp>
        <p:nvSpPr>
          <p:cNvPr id="16" name="Right Brace 15"/>
          <p:cNvSpPr/>
          <p:nvPr/>
        </p:nvSpPr>
        <p:spPr>
          <a:xfrm>
            <a:off x="2375209" y="2691595"/>
            <a:ext cx="245328" cy="2281850"/>
          </a:xfrm>
          <a:prstGeom prst="rightBrace">
            <a:avLst>
              <a:gd name="adj1" fmla="val 42777"/>
              <a:gd name="adj2" fmla="val 512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a:cs typeface="Calibri"/>
            </a:endParaRPr>
          </a:p>
        </p:txBody>
      </p:sp>
      <p:sp>
        <p:nvSpPr>
          <p:cNvPr id="17" name="Content Placeholder 2"/>
          <p:cNvSpPr txBox="1">
            <a:spLocks/>
          </p:cNvSpPr>
          <p:nvPr/>
        </p:nvSpPr>
        <p:spPr>
          <a:xfrm>
            <a:off x="2497873" y="1878796"/>
            <a:ext cx="2626369" cy="31964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latin typeface="Calibri"/>
                <a:cs typeface="Calibri"/>
              </a:rPr>
              <a:t>Current Opportunity</a:t>
            </a:r>
          </a:p>
          <a:p>
            <a:pPr lvl="1" algn="ctr">
              <a:buFont typeface="Arial" panose="020B0604020202020204" pitchFamily="34" charset="0"/>
              <a:buChar char="–"/>
            </a:pPr>
            <a:endParaRPr lang="en-US" sz="1800" b="1" u="sng" dirty="0">
              <a:latin typeface="Calibri"/>
              <a:cs typeface="Calibri"/>
            </a:endParaRPr>
          </a:p>
        </p:txBody>
      </p:sp>
      <p:sp>
        <p:nvSpPr>
          <p:cNvPr id="18" name="Content Placeholder 2"/>
          <p:cNvSpPr txBox="1">
            <a:spLocks/>
          </p:cNvSpPr>
          <p:nvPr/>
        </p:nvSpPr>
        <p:spPr>
          <a:xfrm>
            <a:off x="2393795" y="3705955"/>
            <a:ext cx="2626369" cy="31964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latin typeface="Calibri"/>
                <a:cs typeface="Calibri"/>
              </a:rPr>
              <a:t>R&amp;D Opportunity</a:t>
            </a:r>
          </a:p>
          <a:p>
            <a:pPr lvl="1" algn="ctr">
              <a:buFont typeface="Arial" panose="020B0604020202020204" pitchFamily="34" charset="0"/>
              <a:buChar char="–"/>
            </a:pPr>
            <a:endParaRPr lang="en-US" sz="1800" b="1" u="sng" dirty="0">
              <a:latin typeface="Calibri"/>
              <a:cs typeface="Calibri"/>
            </a:endParaRPr>
          </a:p>
        </p:txBody>
      </p:sp>
      <p:sp>
        <p:nvSpPr>
          <p:cNvPr id="19" name="Rectangle 18"/>
          <p:cNvSpPr/>
          <p:nvPr/>
        </p:nvSpPr>
        <p:spPr>
          <a:xfrm>
            <a:off x="2672925" y="2218354"/>
            <a:ext cx="2968519" cy="1200329"/>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dirty="0">
                <a:solidFill>
                  <a:prstClr val="black"/>
                </a:solidFill>
                <a:latin typeface="Calibri"/>
                <a:cs typeface="Calibri"/>
              </a:rPr>
              <a:t>Energy savings if the best technologies and practices available were used to upgrade production</a:t>
            </a:r>
          </a:p>
        </p:txBody>
      </p:sp>
      <p:sp>
        <p:nvSpPr>
          <p:cNvPr id="20" name="Rectangle 19"/>
          <p:cNvSpPr/>
          <p:nvPr/>
        </p:nvSpPr>
        <p:spPr>
          <a:xfrm>
            <a:off x="2672925" y="4063498"/>
            <a:ext cx="2968519" cy="1477328"/>
          </a:xfrm>
          <a:prstGeom prst="rect">
            <a:avLst/>
          </a:prstGeom>
          <a:solidFill>
            <a:schemeClr val="accent2">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dirty="0">
                <a:solidFill>
                  <a:prstClr val="black"/>
                </a:solidFill>
                <a:latin typeface="Calibri"/>
                <a:cs typeface="Calibri"/>
              </a:rPr>
              <a:t>Additional energy savings if applied R&amp;D technologies under development worldwide were successfully deployed</a:t>
            </a:r>
          </a:p>
        </p:txBody>
      </p:sp>
      <p:sp>
        <p:nvSpPr>
          <p:cNvPr id="21" name="Rectangle 20"/>
          <p:cNvSpPr/>
          <p:nvPr/>
        </p:nvSpPr>
        <p:spPr>
          <a:xfrm>
            <a:off x="5749712" y="4025602"/>
            <a:ext cx="3272753" cy="1815882"/>
          </a:xfrm>
          <a:prstGeom prst="rect">
            <a:avLst/>
          </a:prstGeom>
        </p:spPr>
        <p:txBody>
          <a:bodyPr wrap="square">
            <a:spAutoFit/>
          </a:bodyPr>
          <a:lstStyle/>
          <a:p>
            <a:r>
              <a:rPr lang="en-US" sz="1400" b="1" u="sng" dirty="0">
                <a:latin typeface="Calibri"/>
                <a:cs typeface="Calibri"/>
              </a:rPr>
              <a:t>R&amp;D Technology Examples: </a:t>
            </a:r>
          </a:p>
          <a:p>
            <a:pPr marL="285750" indent="-285750">
              <a:buFont typeface="Arial" panose="020B0604020202020204" pitchFamily="34" charset="0"/>
              <a:buChar char="•"/>
            </a:pPr>
            <a:r>
              <a:rPr lang="en-US" sz="1400" b="1" dirty="0">
                <a:latin typeface="Calibri"/>
                <a:cs typeface="Calibri"/>
              </a:rPr>
              <a:t>alternative precursor processes</a:t>
            </a:r>
          </a:p>
          <a:p>
            <a:pPr marL="285750" indent="-285750">
              <a:buFont typeface="Arial" panose="020B0604020202020204" pitchFamily="34" charset="0"/>
              <a:buChar char="•"/>
            </a:pPr>
            <a:r>
              <a:rPr lang="en-US" sz="1400" b="1" dirty="0">
                <a:latin typeface="Calibri"/>
                <a:cs typeface="Calibri"/>
              </a:rPr>
              <a:t>selective heating for carbon fiber conversion</a:t>
            </a:r>
          </a:p>
          <a:p>
            <a:pPr marL="285750" indent="-285750">
              <a:buFont typeface="Arial" panose="020B0604020202020204" pitchFamily="34" charset="0"/>
              <a:buChar char="•"/>
            </a:pPr>
            <a:r>
              <a:rPr lang="en-US" sz="1400" b="1" dirty="0">
                <a:latin typeface="Calibri"/>
                <a:cs typeface="Calibri"/>
              </a:rPr>
              <a:t>recovery/recycling of the polymer matrix</a:t>
            </a:r>
          </a:p>
          <a:p>
            <a:pPr marL="285750" indent="-285750">
              <a:buFont typeface="Arial" panose="020B0604020202020204" pitchFamily="34" charset="0"/>
              <a:buChar char="•"/>
            </a:pPr>
            <a:r>
              <a:rPr lang="en-US" sz="1400" b="1" dirty="0">
                <a:latin typeface="Calibri"/>
                <a:cs typeface="Calibri"/>
              </a:rPr>
              <a:t>advanced carbon fiber recycling enabling increased recovery</a:t>
            </a:r>
            <a:endParaRPr lang="en-US" sz="1400" dirty="0">
              <a:latin typeface="Calibri"/>
              <a:cs typeface="Calibri"/>
            </a:endParaRPr>
          </a:p>
        </p:txBody>
      </p:sp>
      <p:sp>
        <p:nvSpPr>
          <p:cNvPr id="22" name="Rectangle 21"/>
          <p:cNvSpPr/>
          <p:nvPr/>
        </p:nvSpPr>
        <p:spPr>
          <a:xfrm>
            <a:off x="5749712" y="2156798"/>
            <a:ext cx="3272753" cy="1384995"/>
          </a:xfrm>
          <a:prstGeom prst="rect">
            <a:avLst/>
          </a:prstGeom>
        </p:spPr>
        <p:txBody>
          <a:bodyPr wrap="square">
            <a:spAutoFit/>
          </a:bodyPr>
          <a:lstStyle/>
          <a:p>
            <a:r>
              <a:rPr lang="en-US" sz="1400" b="1" u="sng" dirty="0">
                <a:latin typeface="Calibri"/>
                <a:cs typeface="Calibri"/>
              </a:rPr>
              <a:t>SOA Technology Examples: </a:t>
            </a:r>
          </a:p>
          <a:p>
            <a:pPr marL="285750" indent="-285750">
              <a:buFont typeface="Arial" panose="020B0604020202020204" pitchFamily="34" charset="0"/>
              <a:buChar char="•"/>
            </a:pPr>
            <a:r>
              <a:rPr lang="en-US" sz="1400" b="1" dirty="0">
                <a:latin typeface="Calibri"/>
                <a:cs typeface="Calibri"/>
              </a:rPr>
              <a:t>motor re-sizing and/or variable speed drives</a:t>
            </a:r>
          </a:p>
          <a:p>
            <a:pPr marL="285750" indent="-285750">
              <a:buFont typeface="Arial" panose="020B0604020202020204" pitchFamily="34" charset="0"/>
              <a:buChar char="•"/>
            </a:pPr>
            <a:r>
              <a:rPr lang="en-US" sz="1400" b="1" dirty="0">
                <a:latin typeface="Calibri"/>
                <a:cs typeface="Calibri"/>
              </a:rPr>
              <a:t>waste heat recovery</a:t>
            </a:r>
          </a:p>
          <a:p>
            <a:pPr marL="285750" indent="-285750">
              <a:buFont typeface="Arial" panose="020B0604020202020204" pitchFamily="34" charset="0"/>
              <a:buChar char="•"/>
            </a:pPr>
            <a:r>
              <a:rPr lang="en-US" sz="1400" b="1" dirty="0">
                <a:latin typeface="Calibri"/>
                <a:cs typeface="Calibri"/>
              </a:rPr>
              <a:t>moderate carbon fiber recycling or down-cycling</a:t>
            </a:r>
          </a:p>
        </p:txBody>
      </p:sp>
      <p:sp>
        <p:nvSpPr>
          <p:cNvPr id="3" name="Title 2"/>
          <p:cNvSpPr>
            <a:spLocks noGrp="1"/>
          </p:cNvSpPr>
          <p:nvPr>
            <p:ph type="title"/>
          </p:nvPr>
        </p:nvSpPr>
        <p:spPr/>
        <p:txBody>
          <a:bodyPr/>
          <a:lstStyle/>
          <a:p>
            <a:r>
              <a:rPr lang="en-US" dirty="0"/>
              <a:t>Carbon Fiber Composites Energy Intensity and Opportunity</a:t>
            </a:r>
          </a:p>
        </p:txBody>
      </p:sp>
      <p:sp>
        <p:nvSpPr>
          <p:cNvPr id="25" name="Slide Number Placeholder 3"/>
          <p:cNvSpPr>
            <a:spLocks noGrp="1"/>
          </p:cNvSpPr>
          <p:nvPr>
            <p:ph type="sldNum" sz="quarter" idx="4294967295"/>
          </p:nvPr>
        </p:nvSpPr>
        <p:spPr>
          <a:xfrm>
            <a:off x="8305800" y="6535738"/>
            <a:ext cx="838200" cy="365125"/>
          </a:xfrm>
          <a:prstGeom prst="rect">
            <a:avLst/>
          </a:prstGeom>
        </p:spPr>
        <p:txBody>
          <a:bodyPr/>
          <a:lstStyle/>
          <a:p>
            <a:fld id="{1136933C-3588-4702-9BB6-6B5171D99713}" type="slidenum">
              <a:rPr lang="en-US" smtClean="0">
                <a:solidFill>
                  <a:srgbClr val="4F81BD">
                    <a:lumMod val="75000"/>
                  </a:srgbClr>
                </a:solidFill>
                <a:latin typeface="Calibri"/>
                <a:cs typeface="Calibri"/>
              </a:rPr>
              <a:pPr/>
              <a:t>42</a:t>
            </a:fld>
            <a:endParaRPr lang="en-US" dirty="0">
              <a:solidFill>
                <a:srgbClr val="4F81BD">
                  <a:lumMod val="75000"/>
                </a:srgbClr>
              </a:solidFill>
              <a:latin typeface="Calibri"/>
              <a:cs typeface="Calibri"/>
            </a:endParaRPr>
          </a:p>
        </p:txBody>
      </p:sp>
    </p:spTree>
    <p:extLst>
      <p:ext uri="{BB962C8B-B14F-4D97-AF65-F5344CB8AC3E}">
        <p14:creationId xmlns:p14="http://schemas.microsoft.com/office/powerpoint/2010/main" val="1532221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013384" y="2795170"/>
            <a:ext cx="8147042" cy="2424450"/>
            <a:chOff x="889348" y="2237234"/>
            <a:chExt cx="10862723" cy="3232599"/>
          </a:xfrm>
          <a:solidFill>
            <a:schemeClr val="accent6">
              <a:lumMod val="75000"/>
            </a:schemeClr>
          </a:solidFill>
        </p:grpSpPr>
        <p:sp>
          <p:nvSpPr>
            <p:cNvPr id="53" name="Bent Arrow 52"/>
            <p:cNvSpPr/>
            <p:nvPr/>
          </p:nvSpPr>
          <p:spPr>
            <a:xfrm rot="5400000">
              <a:off x="10514831" y="3020398"/>
              <a:ext cx="2020404" cy="454076"/>
            </a:xfrm>
            <a:prstGeom prst="bentArrow">
              <a:avLst>
                <a:gd name="adj1" fmla="val 68784"/>
                <a:gd name="adj2" fmla="val 50000"/>
                <a:gd name="adj3" fmla="val 0"/>
                <a:gd name="adj4" fmla="val 843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latin typeface="Calibri"/>
              </a:endParaRPr>
            </a:p>
          </p:txBody>
        </p:sp>
        <p:sp>
          <p:nvSpPr>
            <p:cNvPr id="57" name="Right Arrow 56"/>
            <p:cNvSpPr/>
            <p:nvPr/>
          </p:nvSpPr>
          <p:spPr>
            <a:xfrm rot="16200000">
              <a:off x="5694795" y="4027570"/>
              <a:ext cx="1536424" cy="59871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59" name="Bent Arrow 58"/>
            <p:cNvSpPr/>
            <p:nvPr/>
          </p:nvSpPr>
          <p:spPr>
            <a:xfrm rot="10800000">
              <a:off x="9753385" y="4218373"/>
              <a:ext cx="1935552" cy="1220587"/>
            </a:xfrm>
            <a:prstGeom prst="bentArrow">
              <a:avLst>
                <a:gd name="adj1" fmla="val 27405"/>
                <a:gd name="adj2" fmla="val 14123"/>
                <a:gd name="adj3" fmla="val 0"/>
                <a:gd name="adj4" fmla="val 484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latin typeface="Calibri"/>
              </a:endParaRPr>
            </a:p>
          </p:txBody>
        </p:sp>
        <p:sp>
          <p:nvSpPr>
            <p:cNvPr id="70" name="Bent Arrow 69"/>
            <p:cNvSpPr/>
            <p:nvPr/>
          </p:nvSpPr>
          <p:spPr>
            <a:xfrm rot="16200000">
              <a:off x="5218399" y="105158"/>
              <a:ext cx="1003868" cy="9661970"/>
            </a:xfrm>
            <a:prstGeom prst="bentArrow">
              <a:avLst>
                <a:gd name="adj1" fmla="val 33448"/>
                <a:gd name="adj2" fmla="val 27843"/>
                <a:gd name="adj3" fmla="val 29264"/>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latin typeface="Calibri"/>
              </a:endParaRPr>
            </a:p>
          </p:txBody>
        </p:sp>
        <p:sp>
          <p:nvSpPr>
            <p:cNvPr id="71" name="TextBox 70"/>
            <p:cNvSpPr txBox="1"/>
            <p:nvPr/>
          </p:nvSpPr>
          <p:spPr>
            <a:xfrm>
              <a:off x="1816608" y="5069724"/>
              <a:ext cx="8558784" cy="400109"/>
            </a:xfrm>
            <a:prstGeom prst="rect">
              <a:avLst/>
            </a:prstGeom>
            <a:grpFill/>
          </p:spPr>
          <p:txBody>
            <a:bodyPr wrap="square" rtlCol="0">
              <a:spAutoFit/>
            </a:bodyPr>
            <a:lstStyle/>
            <a:p>
              <a:pPr defTabSz="685800" fontAlgn="auto">
                <a:spcBef>
                  <a:spcPts val="0"/>
                </a:spcBef>
                <a:spcAft>
                  <a:spcPts val="0"/>
                </a:spcAft>
              </a:pPr>
              <a:r>
                <a:rPr lang="en-US" sz="1350" b="1" dirty="0">
                  <a:solidFill>
                    <a:prstClr val="white"/>
                  </a:solidFill>
                  <a:latin typeface="Calibri"/>
                  <a:ea typeface="+mn-ea"/>
                  <a:cs typeface="+mn-cs"/>
                </a:rPr>
                <a:t>Data from analysis informs R&amp;D at various levels of manufacturing maturity and scale</a:t>
              </a:r>
            </a:p>
          </p:txBody>
        </p:sp>
      </p:grpSp>
      <p:sp>
        <p:nvSpPr>
          <p:cNvPr id="30" name="Rounded Rectangle 29"/>
          <p:cNvSpPr/>
          <p:nvPr/>
        </p:nvSpPr>
        <p:spPr>
          <a:xfrm>
            <a:off x="2231993" y="1920246"/>
            <a:ext cx="6578132" cy="1877220"/>
          </a:xfrm>
          <a:prstGeom prst="roundRect">
            <a:avLst>
              <a:gd name="adj" fmla="val 9970"/>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39" name="Bent Arrow 38"/>
          <p:cNvSpPr/>
          <p:nvPr/>
        </p:nvSpPr>
        <p:spPr>
          <a:xfrm>
            <a:off x="507695" y="1925619"/>
            <a:ext cx="596340" cy="1395170"/>
          </a:xfrm>
          <a:prstGeom prst="bentArrow">
            <a:avLst>
              <a:gd name="adj1" fmla="val 25000"/>
              <a:gd name="adj2" fmla="val 25839"/>
              <a:gd name="adj3" fmla="val 29540"/>
              <a:gd name="adj4" fmla="val 7046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0000"/>
              </a:solidFill>
              <a:latin typeface="Calibri"/>
            </a:endParaRPr>
          </a:p>
        </p:txBody>
      </p:sp>
      <p:sp>
        <p:nvSpPr>
          <p:cNvPr id="42" name="Oval 41"/>
          <p:cNvSpPr/>
          <p:nvPr/>
        </p:nvSpPr>
        <p:spPr>
          <a:xfrm>
            <a:off x="16468" y="2635241"/>
            <a:ext cx="1139195" cy="90886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685800" fontAlgn="auto">
              <a:spcBef>
                <a:spcPts val="0"/>
              </a:spcBef>
              <a:spcAft>
                <a:spcPts val="0"/>
              </a:spcAft>
            </a:pPr>
            <a:r>
              <a:rPr lang="en-US" sz="1200" b="1" dirty="0">
                <a:solidFill>
                  <a:prstClr val="black"/>
                </a:solidFill>
                <a:latin typeface="Calibri"/>
              </a:rPr>
              <a:t>Tech and Program analysis</a:t>
            </a:r>
            <a:endParaRPr lang="en-US" sz="1050" b="1" dirty="0">
              <a:solidFill>
                <a:prstClr val="black"/>
              </a:solidFill>
              <a:latin typeface="Calibri"/>
            </a:endParaRPr>
          </a:p>
        </p:txBody>
      </p:sp>
      <p:sp>
        <p:nvSpPr>
          <p:cNvPr id="37" name="Bent Arrow 36"/>
          <p:cNvSpPr/>
          <p:nvPr/>
        </p:nvSpPr>
        <p:spPr>
          <a:xfrm rot="16200000">
            <a:off x="655883" y="3391820"/>
            <a:ext cx="888158" cy="1237781"/>
          </a:xfrm>
          <a:prstGeom prst="bentArrow">
            <a:avLst>
              <a:gd name="adj1" fmla="val 17596"/>
              <a:gd name="adj2" fmla="val 16009"/>
              <a:gd name="adj3" fmla="val 25000"/>
              <a:gd name="adj4" fmla="val 4375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latin typeface="Calibri"/>
            </a:endParaRPr>
          </a:p>
        </p:txBody>
      </p:sp>
      <p:sp>
        <p:nvSpPr>
          <p:cNvPr id="5" name="TextBox 4"/>
          <p:cNvSpPr txBox="1"/>
          <p:nvPr/>
        </p:nvSpPr>
        <p:spPr>
          <a:xfrm>
            <a:off x="2397087" y="2318753"/>
            <a:ext cx="1084997" cy="276999"/>
          </a:xfrm>
          <a:prstGeom prst="rect">
            <a:avLst/>
          </a:prstGeom>
          <a:noFill/>
          <a:ln>
            <a:solidFill>
              <a:schemeClr val="tx1"/>
            </a:solidFill>
          </a:ln>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Components</a:t>
            </a:r>
            <a:endParaRPr lang="en-US" sz="1350" b="1" dirty="0">
              <a:solidFill>
                <a:prstClr val="black"/>
              </a:solidFill>
              <a:latin typeface="Calibri"/>
              <a:ea typeface="+mn-ea"/>
              <a:cs typeface="+mn-cs"/>
            </a:endParaRPr>
          </a:p>
        </p:txBody>
      </p:sp>
      <p:sp>
        <p:nvSpPr>
          <p:cNvPr id="6" name="TextBox 5"/>
          <p:cNvSpPr txBox="1"/>
          <p:nvPr/>
        </p:nvSpPr>
        <p:spPr>
          <a:xfrm>
            <a:off x="4159626" y="2300596"/>
            <a:ext cx="1084997" cy="461665"/>
          </a:xfrm>
          <a:prstGeom prst="rect">
            <a:avLst/>
          </a:prstGeom>
          <a:noFill/>
          <a:ln>
            <a:solidFill>
              <a:schemeClr val="tx1"/>
            </a:solidFill>
          </a:ln>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Mfg. Unit Operations</a:t>
            </a:r>
            <a:endParaRPr lang="en-US" sz="1350" b="1" dirty="0">
              <a:solidFill>
                <a:prstClr val="black"/>
              </a:solidFill>
              <a:latin typeface="Calibri"/>
              <a:ea typeface="+mn-ea"/>
              <a:cs typeface="+mn-cs"/>
            </a:endParaRPr>
          </a:p>
        </p:txBody>
      </p:sp>
      <p:sp>
        <p:nvSpPr>
          <p:cNvPr id="7" name="TextBox 6"/>
          <p:cNvSpPr txBox="1"/>
          <p:nvPr/>
        </p:nvSpPr>
        <p:spPr>
          <a:xfrm>
            <a:off x="5884720" y="2602478"/>
            <a:ext cx="1084997" cy="276999"/>
          </a:xfrm>
          <a:prstGeom prst="rect">
            <a:avLst/>
          </a:prstGeom>
          <a:noFill/>
          <a:ln>
            <a:solidFill>
              <a:schemeClr val="tx1"/>
            </a:solidFill>
          </a:ln>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Mfg. Facility</a:t>
            </a:r>
            <a:endParaRPr lang="en-US" sz="1350" b="1" dirty="0">
              <a:solidFill>
                <a:prstClr val="black"/>
              </a:solidFill>
              <a:latin typeface="Calibri"/>
              <a:ea typeface="+mn-ea"/>
              <a:cs typeface="+mn-cs"/>
            </a:endParaRPr>
          </a:p>
        </p:txBody>
      </p:sp>
      <p:sp>
        <p:nvSpPr>
          <p:cNvPr id="8" name="TextBox 7"/>
          <p:cNvSpPr txBox="1"/>
          <p:nvPr/>
        </p:nvSpPr>
        <p:spPr>
          <a:xfrm>
            <a:off x="7637322" y="2130002"/>
            <a:ext cx="1084997" cy="646331"/>
          </a:xfrm>
          <a:prstGeom prst="rect">
            <a:avLst/>
          </a:prstGeom>
          <a:noFill/>
          <a:ln>
            <a:solidFill>
              <a:schemeClr val="tx1"/>
            </a:solidFill>
          </a:ln>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Upstream and Downstream Supply Chains</a:t>
            </a:r>
            <a:endParaRPr lang="en-US" sz="1350" b="1" dirty="0">
              <a:solidFill>
                <a:prstClr val="black"/>
              </a:solidFill>
              <a:latin typeface="Calibri"/>
              <a:ea typeface="+mn-ea"/>
              <a:cs typeface="+mn-cs"/>
            </a:endParaRPr>
          </a:p>
        </p:txBody>
      </p:sp>
      <p:sp>
        <p:nvSpPr>
          <p:cNvPr id="9" name="TextBox 8"/>
          <p:cNvSpPr txBox="1"/>
          <p:nvPr/>
        </p:nvSpPr>
        <p:spPr>
          <a:xfrm>
            <a:off x="7643604" y="2799811"/>
            <a:ext cx="1084997" cy="461665"/>
          </a:xfrm>
          <a:prstGeom prst="rect">
            <a:avLst/>
          </a:prstGeom>
          <a:noFill/>
          <a:ln>
            <a:solidFill>
              <a:schemeClr val="tx1"/>
            </a:solidFill>
          </a:ln>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Energy Systems</a:t>
            </a:r>
            <a:endParaRPr lang="en-US" sz="1350" b="1" dirty="0">
              <a:solidFill>
                <a:prstClr val="black"/>
              </a:solidFill>
              <a:latin typeface="Calibri"/>
              <a:ea typeface="+mn-ea"/>
              <a:cs typeface="+mn-cs"/>
            </a:endParaRPr>
          </a:p>
        </p:txBody>
      </p:sp>
      <p:sp>
        <p:nvSpPr>
          <p:cNvPr id="11" name="TextBox 10"/>
          <p:cNvSpPr txBox="1"/>
          <p:nvPr/>
        </p:nvSpPr>
        <p:spPr>
          <a:xfrm>
            <a:off x="3487708" y="2069131"/>
            <a:ext cx="663594" cy="253916"/>
          </a:xfrm>
          <a:prstGeom prst="rect">
            <a:avLst/>
          </a:prstGeom>
          <a:noFill/>
        </p:spPr>
        <p:txBody>
          <a:bodyPr wrap="square" rtlCol="0">
            <a:spAutoFit/>
          </a:bodyPr>
          <a:lstStyle/>
          <a:p>
            <a:pPr algn="ctr" defTabSz="685800" fontAlgn="auto">
              <a:spcBef>
                <a:spcPts val="0"/>
              </a:spcBef>
              <a:spcAft>
                <a:spcPts val="0"/>
              </a:spcAft>
            </a:pPr>
            <a:r>
              <a:rPr lang="en-US" sz="1050" dirty="0">
                <a:solidFill>
                  <a:prstClr val="black"/>
                </a:solidFill>
                <a:latin typeface="Calibri"/>
                <a:ea typeface="+mn-ea"/>
                <a:cs typeface="+mn-cs"/>
              </a:rPr>
              <a:t>within  </a:t>
            </a:r>
          </a:p>
        </p:txBody>
      </p:sp>
      <p:sp>
        <p:nvSpPr>
          <p:cNvPr id="12" name="TextBox 11"/>
          <p:cNvSpPr txBox="1"/>
          <p:nvPr/>
        </p:nvSpPr>
        <p:spPr>
          <a:xfrm>
            <a:off x="5303603" y="1968467"/>
            <a:ext cx="1036156" cy="577081"/>
          </a:xfrm>
          <a:prstGeom prst="rect">
            <a:avLst/>
          </a:prstGeom>
          <a:noFill/>
        </p:spPr>
        <p:txBody>
          <a:bodyPr wrap="square" rtlCol="0">
            <a:spAutoFit/>
          </a:bodyPr>
          <a:lstStyle/>
          <a:p>
            <a:pPr algn="ctr" defTabSz="685800" fontAlgn="auto">
              <a:spcBef>
                <a:spcPts val="0"/>
              </a:spcBef>
              <a:spcAft>
                <a:spcPts val="0"/>
              </a:spcAft>
            </a:pPr>
            <a:r>
              <a:rPr lang="en-US" sz="1050" dirty="0">
                <a:solidFill>
                  <a:prstClr val="black"/>
                </a:solidFill>
                <a:latin typeface="Calibri"/>
                <a:ea typeface="+mn-ea"/>
                <a:cs typeface="+mn-cs"/>
              </a:rPr>
              <a:t>to lower energy </a:t>
            </a:r>
          </a:p>
          <a:p>
            <a:pPr algn="ctr" defTabSz="685800" fontAlgn="auto">
              <a:spcBef>
                <a:spcPts val="0"/>
              </a:spcBef>
              <a:spcAft>
                <a:spcPts val="0"/>
              </a:spcAft>
            </a:pPr>
            <a:r>
              <a:rPr lang="en-US" sz="1050" dirty="0">
                <a:solidFill>
                  <a:prstClr val="black"/>
                </a:solidFill>
                <a:latin typeface="Calibri"/>
                <a:ea typeface="+mn-ea"/>
                <a:cs typeface="+mn-cs"/>
              </a:rPr>
              <a:t>use in a</a:t>
            </a:r>
          </a:p>
        </p:txBody>
      </p:sp>
      <p:sp>
        <p:nvSpPr>
          <p:cNvPr id="13" name="Right Arrow 12"/>
          <p:cNvSpPr/>
          <p:nvPr/>
        </p:nvSpPr>
        <p:spPr>
          <a:xfrm>
            <a:off x="1491351" y="2332304"/>
            <a:ext cx="727981" cy="258239"/>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black"/>
              </a:solidFill>
              <a:latin typeface="Calibri"/>
            </a:endParaRPr>
          </a:p>
        </p:txBody>
      </p:sp>
      <p:sp>
        <p:nvSpPr>
          <p:cNvPr id="16" name="TextBox 15"/>
          <p:cNvSpPr txBox="1"/>
          <p:nvPr/>
        </p:nvSpPr>
        <p:spPr>
          <a:xfrm>
            <a:off x="6969717" y="2019514"/>
            <a:ext cx="900848" cy="577081"/>
          </a:xfrm>
          <a:prstGeom prst="rect">
            <a:avLst/>
          </a:prstGeom>
          <a:noFill/>
        </p:spPr>
        <p:txBody>
          <a:bodyPr wrap="square" rtlCol="0">
            <a:spAutoFit/>
          </a:bodyPr>
          <a:lstStyle/>
          <a:p>
            <a:pPr algn="ctr" defTabSz="685800" fontAlgn="auto">
              <a:spcBef>
                <a:spcPts val="0"/>
              </a:spcBef>
              <a:spcAft>
                <a:spcPts val="0"/>
              </a:spcAft>
            </a:pPr>
            <a:r>
              <a:rPr lang="en-US" sz="1050" dirty="0">
                <a:solidFill>
                  <a:prstClr val="black"/>
                </a:solidFill>
                <a:latin typeface="Calibri"/>
                <a:ea typeface="+mn-ea"/>
                <a:cs typeface="+mn-cs"/>
              </a:rPr>
              <a:t>that interacts </a:t>
            </a:r>
          </a:p>
          <a:p>
            <a:pPr algn="ctr" defTabSz="685800" fontAlgn="auto">
              <a:spcBef>
                <a:spcPts val="0"/>
              </a:spcBef>
              <a:spcAft>
                <a:spcPts val="0"/>
              </a:spcAft>
            </a:pPr>
            <a:r>
              <a:rPr lang="en-US" sz="1050" dirty="0">
                <a:solidFill>
                  <a:prstClr val="black"/>
                </a:solidFill>
                <a:latin typeface="Calibri"/>
                <a:ea typeface="+mn-ea"/>
                <a:cs typeface="+mn-cs"/>
              </a:rPr>
              <a:t>with </a:t>
            </a:r>
          </a:p>
        </p:txBody>
      </p:sp>
      <p:sp>
        <p:nvSpPr>
          <p:cNvPr id="34" name="Bent Arrow 33"/>
          <p:cNvSpPr/>
          <p:nvPr/>
        </p:nvSpPr>
        <p:spPr>
          <a:xfrm rot="16200000">
            <a:off x="1097198" y="3314086"/>
            <a:ext cx="1146214" cy="1116403"/>
          </a:xfrm>
          <a:prstGeom prst="bentArrow">
            <a:avLst>
              <a:gd name="adj1" fmla="val 13067"/>
              <a:gd name="adj2" fmla="val 12262"/>
              <a:gd name="adj3" fmla="val 18655"/>
              <a:gd name="adj4" fmla="val 4375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latin typeface="Calibri"/>
            </a:endParaRPr>
          </a:p>
        </p:txBody>
      </p:sp>
      <p:sp>
        <p:nvSpPr>
          <p:cNvPr id="48" name="TextBox 47"/>
          <p:cNvSpPr txBox="1"/>
          <p:nvPr/>
        </p:nvSpPr>
        <p:spPr>
          <a:xfrm>
            <a:off x="129774" y="2003564"/>
            <a:ext cx="943048" cy="461665"/>
          </a:xfrm>
          <a:prstGeom prst="rect">
            <a:avLst/>
          </a:prstGeom>
          <a:noFill/>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which also informs</a:t>
            </a:r>
          </a:p>
        </p:txBody>
      </p:sp>
      <p:sp>
        <p:nvSpPr>
          <p:cNvPr id="40" name="TextBox 39"/>
          <p:cNvSpPr txBox="1"/>
          <p:nvPr/>
        </p:nvSpPr>
        <p:spPr>
          <a:xfrm>
            <a:off x="4168048" y="2869136"/>
            <a:ext cx="1084997" cy="276999"/>
          </a:xfrm>
          <a:prstGeom prst="rect">
            <a:avLst/>
          </a:prstGeom>
          <a:noFill/>
          <a:ln>
            <a:solidFill>
              <a:schemeClr val="tx1"/>
            </a:solidFill>
          </a:ln>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Mfg. Systems</a:t>
            </a:r>
            <a:endParaRPr lang="en-US" sz="1350" b="1" dirty="0">
              <a:solidFill>
                <a:prstClr val="black"/>
              </a:solidFill>
              <a:latin typeface="Calibri"/>
              <a:ea typeface="+mn-ea"/>
              <a:cs typeface="+mn-cs"/>
            </a:endParaRPr>
          </a:p>
        </p:txBody>
      </p:sp>
      <p:sp>
        <p:nvSpPr>
          <p:cNvPr id="2" name="Title 1">
            <a:extLst>
              <a:ext uri="{FF2B5EF4-FFF2-40B4-BE49-F238E27FC236}">
                <a16:creationId xmlns="" xmlns:a16="http://schemas.microsoft.com/office/drawing/2014/main" id="{DEB3A9BE-E424-4A21-B9AA-15E1C2361DDA}"/>
              </a:ext>
            </a:extLst>
          </p:cNvPr>
          <p:cNvSpPr>
            <a:spLocks noGrp="1"/>
          </p:cNvSpPr>
          <p:nvPr>
            <p:ph type="title"/>
          </p:nvPr>
        </p:nvSpPr>
        <p:spPr/>
        <p:txBody>
          <a:bodyPr/>
          <a:lstStyle/>
          <a:p>
            <a:r>
              <a:rPr lang="en-US" dirty="0"/>
              <a:t>Analysis informs programmatic and technological progress, as well as early stage R&amp;D </a:t>
            </a:r>
          </a:p>
        </p:txBody>
      </p:sp>
      <p:sp>
        <p:nvSpPr>
          <p:cNvPr id="45" name="TextBox 44"/>
          <p:cNvSpPr txBox="1"/>
          <p:nvPr/>
        </p:nvSpPr>
        <p:spPr>
          <a:xfrm>
            <a:off x="7648766" y="3291163"/>
            <a:ext cx="1084997" cy="461665"/>
          </a:xfrm>
          <a:prstGeom prst="rect">
            <a:avLst/>
          </a:prstGeom>
          <a:noFill/>
          <a:ln>
            <a:solidFill>
              <a:schemeClr val="tx1"/>
            </a:solidFill>
          </a:ln>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Water </a:t>
            </a:r>
          </a:p>
          <a:p>
            <a:pPr algn="ctr" defTabSz="685800" fontAlgn="auto">
              <a:spcBef>
                <a:spcPts val="0"/>
              </a:spcBef>
              <a:spcAft>
                <a:spcPts val="0"/>
              </a:spcAft>
            </a:pPr>
            <a:r>
              <a:rPr lang="en-US" sz="1200" b="1" dirty="0">
                <a:solidFill>
                  <a:prstClr val="black"/>
                </a:solidFill>
                <a:latin typeface="Calibri"/>
                <a:ea typeface="+mn-ea"/>
                <a:cs typeface="+mn-cs"/>
              </a:rPr>
              <a:t>Systems</a:t>
            </a:r>
            <a:endParaRPr lang="en-US" sz="1350" b="1" dirty="0">
              <a:solidFill>
                <a:prstClr val="black"/>
              </a:solidFill>
              <a:latin typeface="Calibri"/>
              <a:ea typeface="+mn-ea"/>
              <a:cs typeface="+mn-cs"/>
            </a:endParaRPr>
          </a:p>
        </p:txBody>
      </p:sp>
      <p:sp>
        <p:nvSpPr>
          <p:cNvPr id="47" name="TextBox 46"/>
          <p:cNvSpPr txBox="1"/>
          <p:nvPr/>
        </p:nvSpPr>
        <p:spPr>
          <a:xfrm>
            <a:off x="2392326" y="2661271"/>
            <a:ext cx="1084997" cy="276999"/>
          </a:xfrm>
          <a:prstGeom prst="rect">
            <a:avLst/>
          </a:prstGeom>
          <a:noFill/>
          <a:ln>
            <a:solidFill>
              <a:schemeClr val="tx1"/>
            </a:solidFill>
          </a:ln>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Materials</a:t>
            </a:r>
            <a:endParaRPr lang="en-US" sz="1350" b="1" dirty="0">
              <a:solidFill>
                <a:prstClr val="black"/>
              </a:solidFill>
              <a:latin typeface="Calibri"/>
              <a:ea typeface="+mn-ea"/>
              <a:cs typeface="+mn-cs"/>
            </a:endParaRPr>
          </a:p>
        </p:txBody>
      </p:sp>
      <p:sp>
        <p:nvSpPr>
          <p:cNvPr id="49" name="TextBox 48"/>
          <p:cNvSpPr txBox="1"/>
          <p:nvPr/>
        </p:nvSpPr>
        <p:spPr>
          <a:xfrm>
            <a:off x="2397486" y="2984999"/>
            <a:ext cx="1084997" cy="276999"/>
          </a:xfrm>
          <a:prstGeom prst="rect">
            <a:avLst/>
          </a:prstGeom>
          <a:noFill/>
          <a:ln>
            <a:solidFill>
              <a:schemeClr val="tx1"/>
            </a:solidFill>
          </a:ln>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Processes</a:t>
            </a:r>
            <a:endParaRPr lang="en-US" sz="1350" b="1" dirty="0">
              <a:solidFill>
                <a:prstClr val="black"/>
              </a:solidFill>
              <a:latin typeface="Calibri"/>
              <a:ea typeface="+mn-ea"/>
              <a:cs typeface="+mn-cs"/>
            </a:endParaRPr>
          </a:p>
        </p:txBody>
      </p:sp>
      <p:sp>
        <p:nvSpPr>
          <p:cNvPr id="4" name="TextBox 3"/>
          <p:cNvSpPr txBox="1"/>
          <p:nvPr/>
        </p:nvSpPr>
        <p:spPr>
          <a:xfrm>
            <a:off x="1121498" y="1441179"/>
            <a:ext cx="369332" cy="1867792"/>
          </a:xfrm>
          <a:prstGeom prst="rect">
            <a:avLst/>
          </a:prstGeom>
          <a:noFill/>
          <a:ln>
            <a:solidFill>
              <a:schemeClr val="tx1"/>
            </a:solidFill>
          </a:ln>
        </p:spPr>
        <p:txBody>
          <a:bodyPr vert="vert270"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Early Stage R&amp;D </a:t>
            </a:r>
          </a:p>
        </p:txBody>
      </p:sp>
      <p:sp>
        <p:nvSpPr>
          <p:cNvPr id="52" name="TextBox 51"/>
          <p:cNvSpPr txBox="1"/>
          <p:nvPr/>
        </p:nvSpPr>
        <p:spPr>
          <a:xfrm>
            <a:off x="3395963" y="2329307"/>
            <a:ext cx="85520" cy="276999"/>
          </a:xfrm>
          <a:prstGeom prst="rect">
            <a:avLst/>
          </a:prstGeom>
          <a:blipFill>
            <a:blip r:embed="rId3"/>
            <a:tile tx="0" ty="0" sx="100000" sy="100000" flip="none" algn="tl"/>
          </a:blipFill>
          <a:ln w="19050">
            <a:solidFill>
              <a:srgbClr val="FF0000"/>
            </a:solidFill>
          </a:ln>
        </p:spPr>
        <p:txBody>
          <a:bodyPr wrap="square" rtlCol="0">
            <a:spAutoFit/>
          </a:bodyPr>
          <a:lstStyle/>
          <a:p>
            <a:pPr algn="ctr" defTabSz="685800" fontAlgn="auto">
              <a:spcBef>
                <a:spcPts val="0"/>
              </a:spcBef>
              <a:spcAft>
                <a:spcPts val="0"/>
              </a:spcAft>
            </a:pPr>
            <a:endParaRPr lang="en-US" sz="1200" dirty="0">
              <a:solidFill>
                <a:prstClr val="black"/>
              </a:solidFill>
              <a:latin typeface="Calibri"/>
              <a:ea typeface="+mn-ea"/>
              <a:cs typeface="+mn-cs"/>
            </a:endParaRPr>
          </a:p>
        </p:txBody>
      </p:sp>
      <p:sp>
        <p:nvSpPr>
          <p:cNvPr id="55" name="TextBox 54"/>
          <p:cNvSpPr txBox="1"/>
          <p:nvPr/>
        </p:nvSpPr>
        <p:spPr>
          <a:xfrm>
            <a:off x="3389594" y="2670600"/>
            <a:ext cx="85520" cy="276999"/>
          </a:xfrm>
          <a:prstGeom prst="rect">
            <a:avLst/>
          </a:prstGeom>
          <a:blipFill>
            <a:blip r:embed="rId3"/>
            <a:tile tx="0" ty="0" sx="100000" sy="100000" flip="none" algn="tl"/>
          </a:blipFill>
          <a:ln w="19050">
            <a:solidFill>
              <a:srgbClr val="FF0000"/>
            </a:solidFill>
          </a:ln>
        </p:spPr>
        <p:txBody>
          <a:bodyPr wrap="square" rtlCol="0">
            <a:spAutoFit/>
          </a:bodyPr>
          <a:lstStyle/>
          <a:p>
            <a:pPr algn="ctr" defTabSz="685800" fontAlgn="auto">
              <a:spcBef>
                <a:spcPts val="0"/>
              </a:spcBef>
              <a:spcAft>
                <a:spcPts val="0"/>
              </a:spcAft>
            </a:pPr>
            <a:endParaRPr lang="en-US" sz="1200" dirty="0">
              <a:solidFill>
                <a:prstClr val="black"/>
              </a:solidFill>
              <a:latin typeface="Calibri"/>
              <a:ea typeface="+mn-ea"/>
              <a:cs typeface="+mn-cs"/>
            </a:endParaRPr>
          </a:p>
        </p:txBody>
      </p:sp>
      <p:sp>
        <p:nvSpPr>
          <p:cNvPr id="56" name="TextBox 55"/>
          <p:cNvSpPr txBox="1"/>
          <p:nvPr/>
        </p:nvSpPr>
        <p:spPr>
          <a:xfrm>
            <a:off x="3397071" y="2993104"/>
            <a:ext cx="85520" cy="276999"/>
          </a:xfrm>
          <a:prstGeom prst="rect">
            <a:avLst/>
          </a:prstGeom>
          <a:blipFill>
            <a:blip r:embed="rId3"/>
            <a:tile tx="0" ty="0" sx="100000" sy="100000" flip="none" algn="tl"/>
          </a:blipFill>
          <a:ln w="19050">
            <a:solidFill>
              <a:srgbClr val="FF0000"/>
            </a:solidFill>
          </a:ln>
        </p:spPr>
        <p:txBody>
          <a:bodyPr wrap="square" rtlCol="0">
            <a:spAutoFit/>
          </a:bodyPr>
          <a:lstStyle/>
          <a:p>
            <a:pPr algn="ctr" defTabSz="685800" fontAlgn="auto">
              <a:spcBef>
                <a:spcPts val="0"/>
              </a:spcBef>
              <a:spcAft>
                <a:spcPts val="0"/>
              </a:spcAft>
            </a:pPr>
            <a:endParaRPr lang="en-US" sz="1200" dirty="0">
              <a:solidFill>
                <a:prstClr val="black"/>
              </a:solidFill>
              <a:latin typeface="Calibri"/>
              <a:ea typeface="+mn-ea"/>
              <a:cs typeface="+mn-cs"/>
            </a:endParaRPr>
          </a:p>
        </p:txBody>
      </p:sp>
      <p:sp>
        <p:nvSpPr>
          <p:cNvPr id="58" name="TextBox 57"/>
          <p:cNvSpPr txBox="1"/>
          <p:nvPr/>
        </p:nvSpPr>
        <p:spPr>
          <a:xfrm>
            <a:off x="5147226" y="2307674"/>
            <a:ext cx="91571" cy="276999"/>
          </a:xfrm>
          <a:prstGeom prst="rect">
            <a:avLst/>
          </a:prstGeom>
          <a:blipFill>
            <a:blip r:embed="rId3"/>
            <a:tile tx="0" ty="0" sx="100000" sy="100000" flip="none" algn="tl"/>
          </a:blipFill>
          <a:ln w="19050">
            <a:solidFill>
              <a:srgbClr val="FF0000"/>
            </a:solidFill>
          </a:ln>
        </p:spPr>
        <p:txBody>
          <a:bodyPr wrap="square" rtlCol="0">
            <a:spAutoFit/>
          </a:bodyPr>
          <a:lstStyle/>
          <a:p>
            <a:pPr algn="ctr" defTabSz="685800" fontAlgn="auto">
              <a:spcBef>
                <a:spcPts val="0"/>
              </a:spcBef>
              <a:spcAft>
                <a:spcPts val="0"/>
              </a:spcAft>
            </a:pPr>
            <a:endParaRPr lang="en-US" sz="1200" dirty="0">
              <a:solidFill>
                <a:prstClr val="black"/>
              </a:solidFill>
              <a:latin typeface="Calibri"/>
              <a:ea typeface="+mn-ea"/>
              <a:cs typeface="+mn-cs"/>
            </a:endParaRPr>
          </a:p>
        </p:txBody>
      </p:sp>
      <p:sp>
        <p:nvSpPr>
          <p:cNvPr id="60" name="TextBox 59"/>
          <p:cNvSpPr txBox="1"/>
          <p:nvPr/>
        </p:nvSpPr>
        <p:spPr>
          <a:xfrm>
            <a:off x="5162179" y="2877383"/>
            <a:ext cx="85520" cy="276999"/>
          </a:xfrm>
          <a:prstGeom prst="rect">
            <a:avLst/>
          </a:prstGeom>
          <a:blipFill>
            <a:blip r:embed="rId3"/>
            <a:tile tx="0" ty="0" sx="100000" sy="100000" flip="none" algn="tl"/>
          </a:blipFill>
          <a:ln w="19050">
            <a:solidFill>
              <a:srgbClr val="FF0000"/>
            </a:solidFill>
          </a:ln>
        </p:spPr>
        <p:txBody>
          <a:bodyPr wrap="square" rtlCol="0">
            <a:spAutoFit/>
          </a:bodyPr>
          <a:lstStyle/>
          <a:p>
            <a:pPr algn="ctr" defTabSz="685800" fontAlgn="auto">
              <a:spcBef>
                <a:spcPts val="0"/>
              </a:spcBef>
              <a:spcAft>
                <a:spcPts val="0"/>
              </a:spcAft>
            </a:pPr>
            <a:endParaRPr lang="en-US" sz="1200" dirty="0">
              <a:solidFill>
                <a:prstClr val="black"/>
              </a:solidFill>
              <a:latin typeface="Calibri"/>
              <a:ea typeface="+mn-ea"/>
              <a:cs typeface="+mn-cs"/>
            </a:endParaRPr>
          </a:p>
        </p:txBody>
      </p:sp>
      <p:sp>
        <p:nvSpPr>
          <p:cNvPr id="61" name="TextBox 60"/>
          <p:cNvSpPr txBox="1"/>
          <p:nvPr/>
        </p:nvSpPr>
        <p:spPr>
          <a:xfrm>
            <a:off x="6884968" y="2600255"/>
            <a:ext cx="85520" cy="276999"/>
          </a:xfrm>
          <a:prstGeom prst="rect">
            <a:avLst/>
          </a:prstGeom>
          <a:blipFill>
            <a:blip r:embed="rId3"/>
            <a:tile tx="0" ty="0" sx="100000" sy="100000" flip="none" algn="tl"/>
          </a:blipFill>
          <a:ln w="19050">
            <a:solidFill>
              <a:srgbClr val="FF0000"/>
            </a:solidFill>
          </a:ln>
        </p:spPr>
        <p:txBody>
          <a:bodyPr wrap="square" rtlCol="0">
            <a:spAutoFit/>
          </a:bodyPr>
          <a:lstStyle/>
          <a:p>
            <a:pPr algn="ctr" defTabSz="685800" fontAlgn="auto">
              <a:spcBef>
                <a:spcPts val="0"/>
              </a:spcBef>
              <a:spcAft>
                <a:spcPts val="0"/>
              </a:spcAft>
            </a:pPr>
            <a:endParaRPr lang="en-US" sz="1200" dirty="0">
              <a:solidFill>
                <a:prstClr val="black"/>
              </a:solidFill>
              <a:latin typeface="Calibri"/>
              <a:ea typeface="+mn-ea"/>
              <a:cs typeface="+mn-cs"/>
            </a:endParaRPr>
          </a:p>
        </p:txBody>
      </p:sp>
      <p:graphicFrame>
        <p:nvGraphicFramePr>
          <p:cNvPr id="23" name="Table 22"/>
          <p:cNvGraphicFramePr>
            <a:graphicFrameLocks noGrp="1"/>
          </p:cNvGraphicFramePr>
          <p:nvPr/>
        </p:nvGraphicFramePr>
        <p:xfrm>
          <a:off x="2231992" y="4099535"/>
          <a:ext cx="6399186" cy="532426"/>
        </p:xfrm>
        <a:graphic>
          <a:graphicData uri="http://schemas.openxmlformats.org/drawingml/2006/table">
            <a:tbl>
              <a:tblPr firstRow="1" bandRow="1">
                <a:tableStyleId>{5C22544A-7EE6-4342-B048-85BDC9FD1C3A}</a:tableStyleId>
              </a:tblPr>
              <a:tblGrid>
                <a:gridCol w="6399186">
                  <a:extLst>
                    <a:ext uri="{9D8B030D-6E8A-4147-A177-3AD203B41FA5}">
                      <a16:colId xmlns="" xmlns:a16="http://schemas.microsoft.com/office/drawing/2014/main" val="20000"/>
                    </a:ext>
                  </a:extLst>
                </a:gridCol>
              </a:tblGrid>
              <a:tr h="532426">
                <a:tc>
                  <a:txBody>
                    <a:bodyPr/>
                    <a:lstStyle/>
                    <a:p>
                      <a:pPr algn="ctr"/>
                      <a:r>
                        <a:rPr lang="en-US" sz="1300" dirty="0"/>
                        <a:t>Analysis of these areas: includes current and projected</a:t>
                      </a:r>
                      <a:r>
                        <a:rPr lang="en-US" sz="1300" baseline="0" dirty="0"/>
                        <a:t> technology performance, component interaction, and system integration is important to inform targets and metrics</a:t>
                      </a:r>
                      <a:endParaRPr lang="en-US" sz="1300" dirty="0"/>
                    </a:p>
                  </a:txBody>
                  <a:tcPr marL="68580" marR="68580" marT="34290" marB="34290">
                    <a:solidFill>
                      <a:schemeClr val="accent5"/>
                    </a:solidFill>
                  </a:tcPr>
                </a:tc>
                <a:extLst>
                  <a:ext uri="{0D108BD9-81ED-4DB2-BD59-A6C34878D82A}">
                    <a16:rowId xmlns="" xmlns:a16="http://schemas.microsoft.com/office/drawing/2014/main" val="10000"/>
                  </a:ext>
                </a:extLst>
              </a:tr>
            </a:tbl>
          </a:graphicData>
        </a:graphic>
      </p:graphicFrame>
      <p:cxnSp>
        <p:nvCxnSpPr>
          <p:cNvPr id="64" name="Straight Arrow Connector 63"/>
          <p:cNvCxnSpPr/>
          <p:nvPr/>
        </p:nvCxnSpPr>
        <p:spPr>
          <a:xfrm flipH="1" flipV="1">
            <a:off x="4710546" y="3154382"/>
            <a:ext cx="10884" cy="930598"/>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cxnSpLocks/>
            <a:endCxn id="7" idx="2"/>
          </p:cNvCxnSpPr>
          <p:nvPr/>
        </p:nvCxnSpPr>
        <p:spPr>
          <a:xfrm flipV="1">
            <a:off x="6427219" y="2879477"/>
            <a:ext cx="0" cy="1205503"/>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id="{7BA14F8A-5CEF-40A2-A53D-2621F0DED378}"/>
              </a:ext>
            </a:extLst>
          </p:cNvPr>
          <p:cNvSpPr txBox="1"/>
          <p:nvPr/>
        </p:nvSpPr>
        <p:spPr>
          <a:xfrm>
            <a:off x="8637030" y="2141924"/>
            <a:ext cx="91571" cy="276999"/>
          </a:xfrm>
          <a:prstGeom prst="rect">
            <a:avLst/>
          </a:prstGeom>
          <a:blipFill>
            <a:blip r:embed="rId3"/>
            <a:tile tx="0" ty="0" sx="100000" sy="100000" flip="none" algn="tl"/>
          </a:blipFill>
          <a:ln w="19050">
            <a:solidFill>
              <a:srgbClr val="FF0000"/>
            </a:solidFill>
          </a:ln>
        </p:spPr>
        <p:txBody>
          <a:bodyPr wrap="square" rtlCol="0">
            <a:spAutoFit/>
          </a:bodyPr>
          <a:lstStyle/>
          <a:p>
            <a:pPr algn="ctr" defTabSz="685800" fontAlgn="auto">
              <a:spcBef>
                <a:spcPts val="0"/>
              </a:spcBef>
              <a:spcAft>
                <a:spcPts val="0"/>
              </a:spcAft>
            </a:pPr>
            <a:endParaRPr lang="en-US" sz="1200" dirty="0">
              <a:solidFill>
                <a:prstClr val="black"/>
              </a:solidFill>
              <a:latin typeface="Calibri"/>
              <a:ea typeface="+mn-ea"/>
              <a:cs typeface="+mn-cs"/>
            </a:endParaRPr>
          </a:p>
        </p:txBody>
      </p:sp>
      <p:sp>
        <p:nvSpPr>
          <p:cNvPr id="62" name="TextBox 61">
            <a:extLst>
              <a:ext uri="{FF2B5EF4-FFF2-40B4-BE49-F238E27FC236}">
                <a16:creationId xmlns="" xmlns:a16="http://schemas.microsoft.com/office/drawing/2014/main" id="{41B0D47A-C804-48DA-8D03-3E1F83EE3FA7}"/>
              </a:ext>
            </a:extLst>
          </p:cNvPr>
          <p:cNvSpPr txBox="1"/>
          <p:nvPr/>
        </p:nvSpPr>
        <p:spPr>
          <a:xfrm>
            <a:off x="8635488" y="2810816"/>
            <a:ext cx="91571" cy="276999"/>
          </a:xfrm>
          <a:prstGeom prst="rect">
            <a:avLst/>
          </a:prstGeom>
          <a:blipFill>
            <a:blip r:embed="rId3"/>
            <a:tile tx="0" ty="0" sx="100000" sy="100000" flip="none" algn="tl"/>
          </a:blipFill>
          <a:ln w="19050">
            <a:solidFill>
              <a:srgbClr val="FF0000"/>
            </a:solidFill>
          </a:ln>
        </p:spPr>
        <p:txBody>
          <a:bodyPr wrap="square" rtlCol="0">
            <a:spAutoFit/>
          </a:bodyPr>
          <a:lstStyle/>
          <a:p>
            <a:pPr algn="ctr" defTabSz="685800" fontAlgn="auto">
              <a:spcBef>
                <a:spcPts val="0"/>
              </a:spcBef>
              <a:spcAft>
                <a:spcPts val="0"/>
              </a:spcAft>
            </a:pPr>
            <a:endParaRPr lang="en-US" sz="1200" dirty="0">
              <a:solidFill>
                <a:prstClr val="black"/>
              </a:solidFill>
              <a:latin typeface="Calibri"/>
              <a:ea typeface="+mn-ea"/>
              <a:cs typeface="+mn-cs"/>
            </a:endParaRPr>
          </a:p>
        </p:txBody>
      </p:sp>
      <p:sp>
        <p:nvSpPr>
          <p:cNvPr id="74" name="TextBox 73">
            <a:extLst>
              <a:ext uri="{FF2B5EF4-FFF2-40B4-BE49-F238E27FC236}">
                <a16:creationId xmlns="" xmlns:a16="http://schemas.microsoft.com/office/drawing/2014/main" id="{07C61965-CD59-4862-8FCC-86AD3C32DC96}"/>
              </a:ext>
            </a:extLst>
          </p:cNvPr>
          <p:cNvSpPr txBox="1"/>
          <p:nvPr/>
        </p:nvSpPr>
        <p:spPr>
          <a:xfrm>
            <a:off x="8646952" y="3297819"/>
            <a:ext cx="91571" cy="276999"/>
          </a:xfrm>
          <a:prstGeom prst="rect">
            <a:avLst/>
          </a:prstGeom>
          <a:blipFill>
            <a:blip r:embed="rId3"/>
            <a:tile tx="0" ty="0" sx="100000" sy="100000" flip="none" algn="tl"/>
          </a:blipFill>
          <a:ln w="19050">
            <a:solidFill>
              <a:srgbClr val="FF0000"/>
            </a:solidFill>
          </a:ln>
        </p:spPr>
        <p:txBody>
          <a:bodyPr wrap="square" rtlCol="0">
            <a:spAutoFit/>
          </a:bodyPr>
          <a:lstStyle/>
          <a:p>
            <a:pPr algn="ctr" defTabSz="685800" fontAlgn="auto">
              <a:spcBef>
                <a:spcPts val="0"/>
              </a:spcBef>
              <a:spcAft>
                <a:spcPts val="0"/>
              </a:spcAft>
            </a:pPr>
            <a:endParaRPr lang="en-US" sz="1200" dirty="0">
              <a:solidFill>
                <a:prstClr val="black"/>
              </a:solidFill>
              <a:latin typeface="Calibri"/>
              <a:ea typeface="+mn-ea"/>
              <a:cs typeface="+mn-cs"/>
            </a:endParaRPr>
          </a:p>
        </p:txBody>
      </p:sp>
      <p:sp>
        <p:nvSpPr>
          <p:cNvPr id="3" name="Right Brace 2">
            <a:extLst>
              <a:ext uri="{FF2B5EF4-FFF2-40B4-BE49-F238E27FC236}">
                <a16:creationId xmlns="" xmlns:a16="http://schemas.microsoft.com/office/drawing/2014/main" id="{6EA65FE6-EF37-449C-8A40-5653A145966C}"/>
              </a:ext>
            </a:extLst>
          </p:cNvPr>
          <p:cNvSpPr/>
          <p:nvPr/>
        </p:nvSpPr>
        <p:spPr>
          <a:xfrm>
            <a:off x="3602516" y="2344172"/>
            <a:ext cx="514449" cy="91730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Right Brace 74">
            <a:extLst>
              <a:ext uri="{FF2B5EF4-FFF2-40B4-BE49-F238E27FC236}">
                <a16:creationId xmlns="" xmlns:a16="http://schemas.microsoft.com/office/drawing/2014/main" id="{2D8B5B8E-692D-414D-BDB6-9B85EC733157}"/>
              </a:ext>
            </a:extLst>
          </p:cNvPr>
          <p:cNvSpPr/>
          <p:nvPr/>
        </p:nvSpPr>
        <p:spPr>
          <a:xfrm>
            <a:off x="5329571" y="2266082"/>
            <a:ext cx="514449" cy="91730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Right Brace 75">
            <a:extLst>
              <a:ext uri="{FF2B5EF4-FFF2-40B4-BE49-F238E27FC236}">
                <a16:creationId xmlns="" xmlns:a16="http://schemas.microsoft.com/office/drawing/2014/main" id="{5B056D4B-D755-418D-B691-C5FECD32D284}"/>
              </a:ext>
            </a:extLst>
          </p:cNvPr>
          <p:cNvSpPr/>
          <p:nvPr/>
        </p:nvSpPr>
        <p:spPr>
          <a:xfrm>
            <a:off x="6953488" y="2173280"/>
            <a:ext cx="435636" cy="1407947"/>
          </a:xfrm>
          <a:prstGeom prst="rightBrace">
            <a:avLst>
              <a:gd name="adj1" fmla="val 8333"/>
              <a:gd name="adj2" fmla="val 5391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3" name="Straight Arrow Connector 62"/>
          <p:cNvCxnSpPr>
            <a:endCxn id="49" idx="2"/>
          </p:cNvCxnSpPr>
          <p:nvPr/>
        </p:nvCxnSpPr>
        <p:spPr>
          <a:xfrm flipH="1" flipV="1">
            <a:off x="2939985" y="3261998"/>
            <a:ext cx="10884" cy="837537"/>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45" idx="2"/>
          </p:cNvCxnSpPr>
          <p:nvPr/>
        </p:nvCxnSpPr>
        <p:spPr>
          <a:xfrm flipV="1">
            <a:off x="8191264" y="3752828"/>
            <a:ext cx="1" cy="388213"/>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121498" y="1435646"/>
            <a:ext cx="7710837" cy="276999"/>
          </a:xfrm>
          <a:prstGeom prst="rect">
            <a:avLst/>
          </a:prstGeom>
          <a:blipFill>
            <a:blip r:embed="rId4"/>
            <a:tile tx="0" ty="0" sx="100000" sy="100000" flip="none" algn="tl"/>
          </a:blipFill>
          <a:ln w="19050">
            <a:solidFill>
              <a:srgbClr val="FF0000"/>
            </a:solidFill>
          </a:ln>
        </p:spPr>
        <p:txBody>
          <a:bodyPr wrap="square" rtlCol="0">
            <a:spAutoFit/>
          </a:bodyPr>
          <a:lstStyle/>
          <a:p>
            <a:pPr algn="r" defTabSz="685800" fontAlgn="auto">
              <a:spcBef>
                <a:spcPts val="0"/>
              </a:spcBef>
              <a:spcAft>
                <a:spcPts val="0"/>
              </a:spcAft>
            </a:pPr>
            <a:r>
              <a:rPr lang="en-US" sz="1200" b="1" dirty="0">
                <a:solidFill>
                  <a:prstClr val="black"/>
                </a:solidFill>
                <a:latin typeface="Calibri"/>
                <a:ea typeface="+mn-ea"/>
                <a:cs typeface="+mn-cs"/>
              </a:rPr>
              <a:t>Significant and different scientific and technology challenges exist at different manufacturing scales and maturity</a:t>
            </a:r>
          </a:p>
        </p:txBody>
      </p:sp>
      <p:sp>
        <p:nvSpPr>
          <p:cNvPr id="65" name="TextBox 64"/>
          <p:cNvSpPr txBox="1"/>
          <p:nvPr/>
        </p:nvSpPr>
        <p:spPr>
          <a:xfrm>
            <a:off x="479601" y="3828900"/>
            <a:ext cx="943048" cy="276999"/>
          </a:xfrm>
          <a:prstGeom prst="rect">
            <a:avLst/>
          </a:prstGeom>
          <a:noFill/>
        </p:spPr>
        <p:txBody>
          <a:bodyPr wrap="square" rtlCol="0">
            <a:spAutoFit/>
          </a:bodyPr>
          <a:lstStyle/>
          <a:p>
            <a:pPr algn="ctr" defTabSz="685800" fontAlgn="auto">
              <a:spcBef>
                <a:spcPts val="0"/>
              </a:spcBef>
              <a:spcAft>
                <a:spcPts val="0"/>
              </a:spcAft>
            </a:pPr>
            <a:r>
              <a:rPr lang="en-US" sz="1200" b="1" dirty="0">
                <a:solidFill>
                  <a:prstClr val="black"/>
                </a:solidFill>
                <a:latin typeface="Calibri"/>
                <a:ea typeface="+mn-ea"/>
                <a:cs typeface="+mn-cs"/>
              </a:rPr>
              <a:t>informs</a:t>
            </a:r>
          </a:p>
        </p:txBody>
      </p:sp>
    </p:spTree>
    <p:extLst>
      <p:ext uri="{BB962C8B-B14F-4D97-AF65-F5344CB8AC3E}">
        <p14:creationId xmlns:p14="http://schemas.microsoft.com/office/powerpoint/2010/main" val="8771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ppt_x"/>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500" fill="hold"/>
                                        <p:tgtEl>
                                          <p:spTgt spid="51"/>
                                        </p:tgtEl>
                                        <p:attrNameLst>
                                          <p:attrName>ppt_x</p:attrName>
                                        </p:attrNameLst>
                                      </p:cBhvr>
                                      <p:tavLst>
                                        <p:tav tm="0">
                                          <p:val>
                                            <p:strVal val="#ppt_x"/>
                                          </p:val>
                                        </p:tav>
                                        <p:tav tm="100000">
                                          <p:val>
                                            <p:strVal val="#ppt_x"/>
                                          </p:val>
                                        </p:tav>
                                      </p:tavLst>
                                    </p:anim>
                                    <p:anim calcmode="lin" valueType="num">
                                      <p:cBhvr additive="base">
                                        <p:cTn id="5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P spid="37" grpId="0" animBg="1"/>
      <p:bldP spid="34" grpId="0" animBg="1"/>
      <p:bldP spid="48" grpId="0"/>
      <p:bldP spid="51" grpId="0" animBg="1"/>
      <p:bldP spid="6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Rectangle 190"/>
          <p:cNvSpPr/>
          <p:nvPr/>
        </p:nvSpPr>
        <p:spPr>
          <a:xfrm>
            <a:off x="0" y="6476243"/>
            <a:ext cx="9144000" cy="3817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18" y="2"/>
            <a:ext cx="9143999" cy="461665"/>
          </a:xfrm>
          <a:prstGeom prst="rect">
            <a:avLst/>
          </a:prstGeom>
          <a:solidFill>
            <a:schemeClr val="bg1"/>
          </a:solidFill>
        </p:spPr>
        <p:txBody>
          <a:bodyPr wrap="square">
            <a:spAutoFit/>
          </a:bodyPr>
          <a:lstStyle/>
          <a:p>
            <a:pPr algn="ctr" fontAlgn="auto">
              <a:spcBef>
                <a:spcPts val="0"/>
              </a:spcBef>
              <a:spcAft>
                <a:spcPts val="0"/>
              </a:spcAft>
            </a:pPr>
            <a:r>
              <a:rPr lang="en-US" b="1" dirty="0">
                <a:solidFill>
                  <a:srgbClr val="00853F"/>
                </a:solidFill>
                <a:latin typeface="Calibri"/>
              </a:rPr>
              <a:t>Core manufacturing technologies identified as impactful</a:t>
            </a:r>
          </a:p>
        </p:txBody>
      </p:sp>
      <p:sp>
        <p:nvSpPr>
          <p:cNvPr id="98" name="Rectangle 97"/>
          <p:cNvSpPr/>
          <p:nvPr/>
        </p:nvSpPr>
        <p:spPr>
          <a:xfrm>
            <a:off x="1242831" y="312542"/>
            <a:ext cx="6747163" cy="307777"/>
          </a:xfrm>
          <a:prstGeom prst="rect">
            <a:avLst/>
          </a:prstGeom>
        </p:spPr>
        <p:txBody>
          <a:bodyPr wrap="square">
            <a:spAutoFit/>
          </a:bodyPr>
          <a:lstStyle/>
          <a:p>
            <a:pPr algn="ctr" fontAlgn="auto">
              <a:spcBef>
                <a:spcPts val="0"/>
              </a:spcBef>
              <a:spcAft>
                <a:spcPts val="0"/>
              </a:spcAft>
            </a:pPr>
            <a:r>
              <a:rPr lang="en-US" sz="1400" dirty="0">
                <a:solidFill>
                  <a:srgbClr val="FF0000"/>
                </a:solidFill>
                <a:latin typeface="Calibri"/>
              </a:rPr>
              <a:t>http://www.energy.gov/quadrennial-technology-review-2015</a:t>
            </a:r>
          </a:p>
        </p:txBody>
      </p:sp>
      <p:grpSp>
        <p:nvGrpSpPr>
          <p:cNvPr id="99" name="Group 98"/>
          <p:cNvGrpSpPr/>
          <p:nvPr/>
        </p:nvGrpSpPr>
        <p:grpSpPr>
          <a:xfrm>
            <a:off x="-4120" y="764535"/>
            <a:ext cx="9038054" cy="6089266"/>
            <a:chOff x="-4120" y="764535"/>
            <a:chExt cx="9038054" cy="6089266"/>
          </a:xfrm>
        </p:grpSpPr>
        <p:sp>
          <p:nvSpPr>
            <p:cNvPr id="100" name="TextBox 99"/>
            <p:cNvSpPr txBox="1"/>
            <p:nvPr/>
          </p:nvSpPr>
          <p:spPr>
            <a:xfrm>
              <a:off x="7163638" y="3754038"/>
              <a:ext cx="1870296" cy="369332"/>
            </a:xfrm>
            <a:prstGeom prst="rect">
              <a:avLst/>
            </a:prstGeom>
            <a:noFill/>
          </p:spPr>
          <p:txBody>
            <a:bodyPr wrap="square" lIns="0" tIns="0" rIns="0" bIns="0" rtlCol="0">
              <a:spAutoFit/>
            </a:bodyPr>
            <a:lstStyle/>
            <a:p>
              <a:pPr fontAlgn="auto">
                <a:spcBef>
                  <a:spcPts val="0"/>
                </a:spcBef>
                <a:spcAft>
                  <a:spcPts val="0"/>
                </a:spcAft>
                <a:defRPr/>
              </a:pPr>
              <a:r>
                <a:rPr lang="en-US" sz="1200" b="1" kern="0" dirty="0">
                  <a:solidFill>
                    <a:srgbClr val="4D4D4D"/>
                  </a:solidFill>
                  <a:latin typeface="Calibri"/>
                </a:rPr>
                <a:t>Advanced Materials Manufacturing</a:t>
              </a:r>
            </a:p>
          </p:txBody>
        </p:sp>
        <p:sp>
          <p:nvSpPr>
            <p:cNvPr id="101" name="Oval 100"/>
            <p:cNvSpPr/>
            <p:nvPr/>
          </p:nvSpPr>
          <p:spPr bwMode="auto">
            <a:xfrm>
              <a:off x="2023534" y="1091376"/>
              <a:ext cx="4910666" cy="4910666"/>
            </a:xfrm>
            <a:prstGeom prst="ellipse">
              <a:avLst/>
            </a:prstGeom>
            <a:solidFill>
              <a:srgbClr val="F6F5F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cxnSp>
          <p:nvCxnSpPr>
            <p:cNvPr id="102" name="Straight Connector 101"/>
            <p:cNvCxnSpPr/>
            <p:nvPr/>
          </p:nvCxnSpPr>
          <p:spPr bwMode="auto">
            <a:xfrm flipH="1" flipV="1">
              <a:off x="2018567" y="3193596"/>
              <a:ext cx="1477555" cy="2628101"/>
            </a:xfrm>
            <a:prstGeom prst="line">
              <a:avLst/>
            </a:prstGeom>
            <a:solidFill>
              <a:srgbClr val="EEECE1"/>
            </a:solidFill>
            <a:ln w="12700" cap="flat" cmpd="sng" algn="ctr">
              <a:solidFill>
                <a:srgbClr val="4D4D4D">
                  <a:lumMod val="40000"/>
                  <a:lumOff val="60000"/>
                </a:srgbClr>
              </a:solidFill>
              <a:prstDash val="solid"/>
              <a:round/>
              <a:headEnd type="none" w="med" len="med"/>
              <a:tailEnd type="none" w="med" len="med"/>
            </a:ln>
            <a:effectLst/>
          </p:spPr>
        </p:cxnSp>
        <p:cxnSp>
          <p:nvCxnSpPr>
            <p:cNvPr id="103" name="Straight Connector 102"/>
            <p:cNvCxnSpPr/>
            <p:nvPr/>
          </p:nvCxnSpPr>
          <p:spPr bwMode="auto">
            <a:xfrm flipV="1">
              <a:off x="3496122" y="2911652"/>
              <a:ext cx="3311076" cy="2910046"/>
            </a:xfrm>
            <a:prstGeom prst="line">
              <a:avLst/>
            </a:prstGeom>
            <a:solidFill>
              <a:srgbClr val="EEECE1"/>
            </a:solidFill>
            <a:ln w="12700" cap="flat" cmpd="sng" algn="ctr">
              <a:solidFill>
                <a:srgbClr val="4D4D4D">
                  <a:lumMod val="40000"/>
                  <a:lumOff val="60000"/>
                </a:srgbClr>
              </a:solidFill>
              <a:prstDash val="solid"/>
              <a:round/>
              <a:headEnd type="none" w="med" len="med"/>
              <a:tailEnd type="none" w="med" len="med"/>
            </a:ln>
            <a:effectLst/>
          </p:spPr>
        </p:cxnSp>
        <p:cxnSp>
          <p:nvCxnSpPr>
            <p:cNvPr id="104" name="Straight Connector 103"/>
            <p:cNvCxnSpPr/>
            <p:nvPr/>
          </p:nvCxnSpPr>
          <p:spPr bwMode="auto">
            <a:xfrm>
              <a:off x="3496122" y="5821698"/>
              <a:ext cx="1094568" cy="169956"/>
            </a:xfrm>
            <a:prstGeom prst="line">
              <a:avLst/>
            </a:prstGeom>
            <a:solidFill>
              <a:srgbClr val="EEECE1"/>
            </a:solidFill>
            <a:ln w="12700" cap="flat" cmpd="sng" algn="ctr">
              <a:solidFill>
                <a:srgbClr val="4D4D4D">
                  <a:lumMod val="40000"/>
                  <a:lumOff val="60000"/>
                </a:srgbClr>
              </a:solidFill>
              <a:prstDash val="solid"/>
              <a:round/>
              <a:headEnd type="none" w="med" len="med"/>
              <a:tailEnd type="none" w="med" len="med"/>
            </a:ln>
            <a:effectLst/>
          </p:spPr>
        </p:cxnSp>
        <p:cxnSp>
          <p:nvCxnSpPr>
            <p:cNvPr id="105" name="Straight Connector 104"/>
            <p:cNvCxnSpPr/>
            <p:nvPr/>
          </p:nvCxnSpPr>
          <p:spPr bwMode="auto">
            <a:xfrm flipV="1">
              <a:off x="3496122" y="5628760"/>
              <a:ext cx="2223827" cy="192937"/>
            </a:xfrm>
            <a:prstGeom prst="line">
              <a:avLst/>
            </a:prstGeom>
            <a:solidFill>
              <a:srgbClr val="EEECE1"/>
            </a:solidFill>
            <a:ln w="12700" cap="flat" cmpd="sng" algn="ctr">
              <a:solidFill>
                <a:srgbClr val="4D4D4D">
                  <a:lumMod val="40000"/>
                  <a:lumOff val="60000"/>
                </a:srgbClr>
              </a:solidFill>
              <a:prstDash val="solid"/>
              <a:round/>
              <a:headEnd type="none" w="med" len="med"/>
              <a:tailEnd type="none" w="med" len="med"/>
            </a:ln>
            <a:effectLst/>
          </p:spPr>
        </p:cxnSp>
        <p:cxnSp>
          <p:nvCxnSpPr>
            <p:cNvPr id="106" name="Straight Connector 105"/>
            <p:cNvCxnSpPr/>
            <p:nvPr/>
          </p:nvCxnSpPr>
          <p:spPr bwMode="auto">
            <a:xfrm flipV="1">
              <a:off x="3496122" y="4923005"/>
              <a:ext cx="2990282" cy="898692"/>
            </a:xfrm>
            <a:prstGeom prst="line">
              <a:avLst/>
            </a:prstGeom>
            <a:solidFill>
              <a:srgbClr val="EEECE1"/>
            </a:solidFill>
            <a:ln w="12700" cap="flat" cmpd="sng" algn="ctr">
              <a:solidFill>
                <a:srgbClr val="4D4D4D">
                  <a:lumMod val="40000"/>
                  <a:lumOff val="60000"/>
                </a:srgbClr>
              </a:solidFill>
              <a:prstDash val="solid"/>
              <a:round/>
              <a:headEnd type="none" w="med" len="med"/>
              <a:tailEnd type="none" w="med" len="med"/>
            </a:ln>
            <a:effectLst/>
          </p:spPr>
        </p:cxnSp>
        <p:cxnSp>
          <p:nvCxnSpPr>
            <p:cNvPr id="107" name="Straight Connector 106"/>
            <p:cNvCxnSpPr/>
            <p:nvPr/>
          </p:nvCxnSpPr>
          <p:spPr bwMode="auto">
            <a:xfrm flipH="1" flipV="1">
              <a:off x="5572264" y="1356076"/>
              <a:ext cx="769871" cy="656722"/>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08" name="Straight Connector 107"/>
            <p:cNvCxnSpPr/>
            <p:nvPr/>
          </p:nvCxnSpPr>
          <p:spPr bwMode="auto">
            <a:xfrm flipH="1" flipV="1">
              <a:off x="5572264" y="1339142"/>
              <a:ext cx="147685" cy="4302213"/>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09" name="Straight Connector 108"/>
            <p:cNvCxnSpPr/>
            <p:nvPr/>
          </p:nvCxnSpPr>
          <p:spPr bwMode="auto">
            <a:xfrm flipV="1">
              <a:off x="4587103" y="1339144"/>
              <a:ext cx="985161" cy="4645337"/>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10" name="Straight Connector 109"/>
            <p:cNvCxnSpPr/>
            <p:nvPr/>
          </p:nvCxnSpPr>
          <p:spPr bwMode="auto">
            <a:xfrm flipV="1">
              <a:off x="3496122" y="1296807"/>
              <a:ext cx="2076142" cy="4524891"/>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11" name="Straight Connector 110"/>
            <p:cNvCxnSpPr/>
            <p:nvPr/>
          </p:nvCxnSpPr>
          <p:spPr bwMode="auto">
            <a:xfrm flipV="1">
              <a:off x="3496122" y="3934380"/>
              <a:ext cx="3393203" cy="1887317"/>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12" name="Straight Connector 111"/>
            <p:cNvCxnSpPr/>
            <p:nvPr/>
          </p:nvCxnSpPr>
          <p:spPr bwMode="auto">
            <a:xfrm>
              <a:off x="2018566" y="3197919"/>
              <a:ext cx="4870759" cy="736461"/>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13" name="Straight Connector 112"/>
            <p:cNvCxnSpPr/>
            <p:nvPr/>
          </p:nvCxnSpPr>
          <p:spPr bwMode="auto">
            <a:xfrm>
              <a:off x="2097190" y="4315521"/>
              <a:ext cx="2489913" cy="1676133"/>
            </a:xfrm>
            <a:prstGeom prst="line">
              <a:avLst/>
            </a:prstGeom>
            <a:solidFill>
              <a:srgbClr val="EEECE1"/>
            </a:solidFill>
            <a:ln w="12700" cap="flat" cmpd="sng" algn="ctr">
              <a:solidFill>
                <a:srgbClr val="4D4D4D">
                  <a:lumMod val="40000"/>
                  <a:lumOff val="60000"/>
                </a:srgbClr>
              </a:solidFill>
              <a:prstDash val="solid"/>
              <a:round/>
              <a:headEnd type="none" w="med" len="med"/>
              <a:tailEnd type="none" w="med" len="med"/>
            </a:ln>
            <a:effectLst/>
          </p:spPr>
        </p:cxnSp>
        <p:sp>
          <p:nvSpPr>
            <p:cNvPr id="114" name="Rounded Rectangle 113"/>
            <p:cNvSpPr>
              <a:spLocks/>
            </p:cNvSpPr>
            <p:nvPr/>
          </p:nvSpPr>
          <p:spPr bwMode="auto">
            <a:xfrm>
              <a:off x="660949" y="6479230"/>
              <a:ext cx="2613430" cy="374571"/>
            </a:xfrm>
            <a:prstGeom prst="roundRect">
              <a:avLst/>
            </a:prstGeom>
            <a:solidFill>
              <a:srgbClr val="FFE2AA">
                <a:lumMod val="75000"/>
              </a:srgbClr>
            </a:solidFill>
            <a:ln w="12700"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a:spcBef>
                  <a:spcPts val="0"/>
                </a:spcBef>
                <a:defRPr/>
              </a:pPr>
              <a:r>
                <a:rPr lang="en-US" sz="1100" b="1" kern="0" dirty="0">
                  <a:solidFill>
                    <a:srgbClr val="4D4D4D"/>
                  </a:solidFill>
                  <a:latin typeface="Calibri"/>
                </a:rPr>
                <a:t>Manufacturing Systems – </a:t>
              </a:r>
            </a:p>
            <a:p>
              <a:pPr algn="ctr">
                <a:spcBef>
                  <a:spcPts val="0"/>
                </a:spcBef>
                <a:defRPr/>
              </a:pPr>
              <a:r>
                <a:rPr lang="en-US" sz="1100" b="1" kern="0" dirty="0">
                  <a:solidFill>
                    <a:srgbClr val="4D4D4D"/>
                  </a:solidFill>
                  <a:latin typeface="Calibri"/>
                </a:rPr>
                <a:t>Unit Operations</a:t>
              </a:r>
            </a:p>
          </p:txBody>
        </p:sp>
        <p:sp>
          <p:nvSpPr>
            <p:cNvPr id="115" name="Rounded Rectangle 114"/>
            <p:cNvSpPr>
              <a:spLocks/>
            </p:cNvSpPr>
            <p:nvPr/>
          </p:nvSpPr>
          <p:spPr bwMode="auto">
            <a:xfrm>
              <a:off x="3274379" y="6476243"/>
              <a:ext cx="2540885" cy="374571"/>
            </a:xfrm>
            <a:prstGeom prst="roundRect">
              <a:avLst/>
            </a:prstGeom>
            <a:solidFill>
              <a:srgbClr val="4F81BD">
                <a:lumMod val="20000"/>
                <a:lumOff val="80000"/>
              </a:srgbClr>
            </a:solidFill>
            <a:ln w="12700"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a:spcBef>
                  <a:spcPts val="0"/>
                </a:spcBef>
                <a:defRPr/>
              </a:pPr>
              <a:r>
                <a:rPr lang="en-US" sz="1100" b="1" kern="0" dirty="0">
                  <a:solidFill>
                    <a:srgbClr val="4D4D4D"/>
                  </a:solidFill>
                  <a:latin typeface="Calibri"/>
                </a:rPr>
                <a:t>Production / Facility Systems – </a:t>
              </a:r>
            </a:p>
            <a:p>
              <a:pPr algn="ctr">
                <a:spcBef>
                  <a:spcPts val="0"/>
                </a:spcBef>
                <a:defRPr/>
              </a:pPr>
              <a:r>
                <a:rPr lang="en-US" sz="1100" b="1" kern="0" dirty="0">
                  <a:solidFill>
                    <a:srgbClr val="4D4D4D"/>
                  </a:solidFill>
                  <a:latin typeface="Calibri"/>
                </a:rPr>
                <a:t>Energy and Resource Utilization</a:t>
              </a:r>
            </a:p>
          </p:txBody>
        </p:sp>
        <p:sp>
          <p:nvSpPr>
            <p:cNvPr id="116" name="TextBox 115"/>
            <p:cNvSpPr txBox="1"/>
            <p:nvPr/>
          </p:nvSpPr>
          <p:spPr>
            <a:xfrm>
              <a:off x="160867" y="1108310"/>
              <a:ext cx="2907624" cy="461665"/>
            </a:xfrm>
            <a:prstGeom prst="rect">
              <a:avLst/>
            </a:prstGeom>
            <a:noFill/>
          </p:spPr>
          <p:txBody>
            <a:bodyPr wrap="square" rtlCol="0">
              <a:spAutoFit/>
            </a:bodyPr>
            <a:lstStyle/>
            <a:p>
              <a:pPr algn="r" fontAlgn="auto">
                <a:spcBef>
                  <a:spcPts val="0"/>
                </a:spcBef>
                <a:spcAft>
                  <a:spcPts val="0"/>
                </a:spcAft>
                <a:defRPr/>
              </a:pPr>
              <a:r>
                <a:rPr lang="en-US" sz="1200" b="1" kern="0" dirty="0">
                  <a:solidFill>
                    <a:srgbClr val="4D4D4D"/>
                  </a:solidFill>
                  <a:latin typeface="Calibri"/>
                </a:rPr>
                <a:t>Sustainable Manufacturing / </a:t>
              </a:r>
            </a:p>
            <a:p>
              <a:pPr algn="r" fontAlgn="auto">
                <a:spcBef>
                  <a:spcPts val="0"/>
                </a:spcBef>
                <a:spcAft>
                  <a:spcPts val="0"/>
                </a:spcAft>
                <a:defRPr/>
              </a:pPr>
              <a:r>
                <a:rPr lang="en-US" sz="1200" b="1" kern="0" dirty="0">
                  <a:solidFill>
                    <a:srgbClr val="4D4D4D"/>
                  </a:solidFill>
                  <a:latin typeface="Calibri"/>
                </a:rPr>
                <a:t>Flow of Materials through Industry</a:t>
              </a:r>
            </a:p>
          </p:txBody>
        </p:sp>
        <p:sp>
          <p:nvSpPr>
            <p:cNvPr id="117" name="TextBox 116"/>
            <p:cNvSpPr txBox="1"/>
            <p:nvPr/>
          </p:nvSpPr>
          <p:spPr>
            <a:xfrm>
              <a:off x="4587103" y="764535"/>
              <a:ext cx="1369467" cy="276999"/>
            </a:xfrm>
            <a:prstGeom prst="rect">
              <a:avLst/>
            </a:prstGeom>
            <a:noFill/>
          </p:spPr>
          <p:txBody>
            <a:bodyPr wrap="square" rtlCol="0">
              <a:spAutoFit/>
            </a:bodyPr>
            <a:lstStyle/>
            <a:p>
              <a:pPr algn="ctr" fontAlgn="auto">
                <a:spcBef>
                  <a:spcPts val="0"/>
                </a:spcBef>
                <a:spcAft>
                  <a:spcPts val="0"/>
                </a:spcAft>
                <a:defRPr/>
              </a:pPr>
              <a:r>
                <a:rPr lang="en-US" sz="1200" b="1" kern="0" dirty="0">
                  <a:solidFill>
                    <a:srgbClr val="4D4D4D"/>
                  </a:solidFill>
                  <a:latin typeface="Calibri"/>
                </a:rPr>
                <a:t>Critical Materials</a:t>
              </a:r>
            </a:p>
          </p:txBody>
        </p:sp>
        <p:sp>
          <p:nvSpPr>
            <p:cNvPr id="118" name="TextBox 117"/>
            <p:cNvSpPr txBox="1"/>
            <p:nvPr/>
          </p:nvSpPr>
          <p:spPr>
            <a:xfrm>
              <a:off x="5864015" y="1112141"/>
              <a:ext cx="2308435" cy="369332"/>
            </a:xfrm>
            <a:prstGeom prst="rect">
              <a:avLst/>
            </a:prstGeom>
            <a:noFill/>
          </p:spPr>
          <p:txBody>
            <a:bodyPr wrap="square" lIns="0" tIns="0" rIns="0" bIns="0" rtlCol="0">
              <a:spAutoFit/>
            </a:bodyPr>
            <a:lstStyle/>
            <a:p>
              <a:pPr fontAlgn="auto">
                <a:spcBef>
                  <a:spcPts val="0"/>
                </a:spcBef>
                <a:spcAft>
                  <a:spcPts val="0"/>
                </a:spcAft>
                <a:defRPr/>
              </a:pPr>
              <a:r>
                <a:rPr lang="en-US" sz="1200" b="1" kern="0" dirty="0">
                  <a:solidFill>
                    <a:srgbClr val="4D4D4D"/>
                  </a:solidFill>
                  <a:latin typeface="Calibri"/>
                </a:rPr>
                <a:t>Direct Thermal Energy Conversion Materials, Devices and Systems</a:t>
              </a:r>
            </a:p>
          </p:txBody>
        </p:sp>
        <p:sp>
          <p:nvSpPr>
            <p:cNvPr id="119" name="TextBox 118"/>
            <p:cNvSpPr txBox="1"/>
            <p:nvPr/>
          </p:nvSpPr>
          <p:spPr>
            <a:xfrm>
              <a:off x="6687864" y="1735797"/>
              <a:ext cx="1304754" cy="553998"/>
            </a:xfrm>
            <a:prstGeom prst="rect">
              <a:avLst/>
            </a:prstGeom>
            <a:noFill/>
          </p:spPr>
          <p:txBody>
            <a:bodyPr wrap="square" lIns="0" tIns="0" rIns="0" bIns="0" rtlCol="0">
              <a:spAutoFit/>
            </a:bodyPr>
            <a:lstStyle/>
            <a:p>
              <a:pPr fontAlgn="auto">
                <a:spcBef>
                  <a:spcPts val="0"/>
                </a:spcBef>
                <a:spcAft>
                  <a:spcPts val="0"/>
                </a:spcAft>
                <a:defRPr/>
              </a:pPr>
              <a:r>
                <a:rPr lang="en-US" sz="1200" b="1" kern="0" dirty="0">
                  <a:solidFill>
                    <a:srgbClr val="4D4D4D"/>
                  </a:solidFill>
                  <a:latin typeface="Calibri"/>
                </a:rPr>
                <a:t>Wide Bandgap Semiconductors for Power Electronics</a:t>
              </a:r>
            </a:p>
          </p:txBody>
        </p:sp>
        <p:sp>
          <p:nvSpPr>
            <p:cNvPr id="120" name="TextBox 119"/>
            <p:cNvSpPr txBox="1"/>
            <p:nvPr/>
          </p:nvSpPr>
          <p:spPr>
            <a:xfrm>
              <a:off x="7061200" y="2726987"/>
              <a:ext cx="1304754" cy="369332"/>
            </a:xfrm>
            <a:prstGeom prst="rect">
              <a:avLst/>
            </a:prstGeom>
            <a:noFill/>
          </p:spPr>
          <p:txBody>
            <a:bodyPr wrap="square" lIns="0" tIns="0" rIns="0" bIns="0" rtlCol="0">
              <a:spAutoFit/>
            </a:bodyPr>
            <a:lstStyle/>
            <a:p>
              <a:pPr algn="ctr" fontAlgn="auto">
                <a:spcBef>
                  <a:spcPts val="0"/>
                </a:spcBef>
                <a:spcAft>
                  <a:spcPts val="0"/>
                </a:spcAft>
                <a:defRPr/>
              </a:pPr>
              <a:r>
                <a:rPr lang="en-US" sz="1200" b="1" kern="0" dirty="0">
                  <a:solidFill>
                    <a:srgbClr val="4D4D4D"/>
                  </a:solidFill>
                  <a:latin typeface="Calibri"/>
                </a:rPr>
                <a:t>Materials for Harsh Service Conditions</a:t>
              </a:r>
            </a:p>
          </p:txBody>
        </p:sp>
        <p:sp>
          <p:nvSpPr>
            <p:cNvPr id="121" name="TextBox 120"/>
            <p:cNvSpPr txBox="1"/>
            <p:nvPr/>
          </p:nvSpPr>
          <p:spPr>
            <a:xfrm>
              <a:off x="6730926" y="4750518"/>
              <a:ext cx="1441523" cy="369332"/>
            </a:xfrm>
            <a:prstGeom prst="rect">
              <a:avLst/>
            </a:prstGeom>
            <a:noFill/>
          </p:spPr>
          <p:txBody>
            <a:bodyPr wrap="square" lIns="0" tIns="0" rIns="0" bIns="0" rtlCol="0">
              <a:spAutoFit/>
            </a:bodyPr>
            <a:lstStyle/>
            <a:p>
              <a:pPr fontAlgn="auto">
                <a:spcBef>
                  <a:spcPts val="0"/>
                </a:spcBef>
                <a:spcAft>
                  <a:spcPts val="0"/>
                </a:spcAft>
                <a:defRPr/>
              </a:pPr>
              <a:r>
                <a:rPr lang="en-US" sz="1200" b="1" kern="0" dirty="0">
                  <a:solidFill>
                    <a:srgbClr val="4D4D4D"/>
                  </a:solidFill>
                  <a:latin typeface="Calibri"/>
                </a:rPr>
                <a:t>Additive Manufacturing</a:t>
              </a:r>
            </a:p>
          </p:txBody>
        </p:sp>
        <p:sp>
          <p:nvSpPr>
            <p:cNvPr id="122" name="TextBox 121"/>
            <p:cNvSpPr txBox="1"/>
            <p:nvPr/>
          </p:nvSpPr>
          <p:spPr>
            <a:xfrm>
              <a:off x="5986612" y="5524006"/>
              <a:ext cx="999584" cy="369332"/>
            </a:xfrm>
            <a:prstGeom prst="rect">
              <a:avLst/>
            </a:prstGeom>
            <a:noFill/>
          </p:spPr>
          <p:txBody>
            <a:bodyPr wrap="square" lIns="0" tIns="0" rIns="0" bIns="0" rtlCol="0">
              <a:spAutoFit/>
            </a:bodyPr>
            <a:lstStyle/>
            <a:p>
              <a:pPr fontAlgn="auto">
                <a:spcBef>
                  <a:spcPts val="0"/>
                </a:spcBef>
                <a:spcAft>
                  <a:spcPts val="0"/>
                </a:spcAft>
                <a:defRPr/>
              </a:pPr>
              <a:r>
                <a:rPr lang="en-US" sz="1200" b="1" kern="0" dirty="0">
                  <a:solidFill>
                    <a:srgbClr val="4D4D4D"/>
                  </a:solidFill>
                  <a:latin typeface="Calibri"/>
                </a:rPr>
                <a:t>Composite Materials</a:t>
              </a:r>
            </a:p>
          </p:txBody>
        </p:sp>
        <p:sp>
          <p:nvSpPr>
            <p:cNvPr id="123" name="TextBox 122"/>
            <p:cNvSpPr txBox="1"/>
            <p:nvPr/>
          </p:nvSpPr>
          <p:spPr>
            <a:xfrm>
              <a:off x="3686909" y="6226832"/>
              <a:ext cx="1825743" cy="184666"/>
            </a:xfrm>
            <a:prstGeom prst="rect">
              <a:avLst/>
            </a:prstGeom>
            <a:noFill/>
          </p:spPr>
          <p:txBody>
            <a:bodyPr wrap="square" lIns="0" tIns="0" rIns="0" bIns="0" rtlCol="0">
              <a:spAutoFit/>
            </a:bodyPr>
            <a:lstStyle/>
            <a:p>
              <a:pPr algn="ctr" fontAlgn="auto">
                <a:spcBef>
                  <a:spcPts val="0"/>
                </a:spcBef>
                <a:spcAft>
                  <a:spcPts val="0"/>
                </a:spcAft>
                <a:defRPr/>
              </a:pPr>
              <a:r>
                <a:rPr lang="en-US" sz="1200" b="1" kern="0" dirty="0">
                  <a:solidFill>
                    <a:srgbClr val="4D4D4D"/>
                  </a:solidFill>
                  <a:latin typeface="Calibri"/>
                </a:rPr>
                <a:t>Roll-to-Roll Processing</a:t>
              </a:r>
            </a:p>
          </p:txBody>
        </p:sp>
        <p:sp>
          <p:nvSpPr>
            <p:cNvPr id="124" name="TextBox 123"/>
            <p:cNvSpPr txBox="1"/>
            <p:nvPr/>
          </p:nvSpPr>
          <p:spPr>
            <a:xfrm>
              <a:off x="1993165" y="5799815"/>
              <a:ext cx="1224166" cy="369332"/>
            </a:xfrm>
            <a:prstGeom prst="rect">
              <a:avLst/>
            </a:prstGeom>
            <a:noFill/>
          </p:spPr>
          <p:txBody>
            <a:bodyPr wrap="square" lIns="0" tIns="0" rIns="0" bIns="0" rtlCol="0">
              <a:spAutoFit/>
            </a:bodyPr>
            <a:lstStyle/>
            <a:p>
              <a:pPr algn="r" fontAlgn="auto">
                <a:spcBef>
                  <a:spcPts val="0"/>
                </a:spcBef>
                <a:spcAft>
                  <a:spcPts val="0"/>
                </a:spcAft>
                <a:defRPr/>
              </a:pPr>
              <a:r>
                <a:rPr lang="en-US" sz="1200" b="1" kern="0" dirty="0">
                  <a:solidFill>
                    <a:srgbClr val="4D4D4D"/>
                  </a:solidFill>
                  <a:latin typeface="Calibri"/>
                </a:rPr>
                <a:t>Process Intensification</a:t>
              </a:r>
            </a:p>
          </p:txBody>
        </p:sp>
        <p:sp>
          <p:nvSpPr>
            <p:cNvPr id="125" name="TextBox 124"/>
            <p:cNvSpPr txBox="1"/>
            <p:nvPr/>
          </p:nvSpPr>
          <p:spPr>
            <a:xfrm>
              <a:off x="1323919" y="4990310"/>
              <a:ext cx="999584" cy="369332"/>
            </a:xfrm>
            <a:prstGeom prst="rect">
              <a:avLst/>
            </a:prstGeom>
            <a:noFill/>
          </p:spPr>
          <p:txBody>
            <a:bodyPr wrap="square" lIns="0" tIns="0" rIns="0" bIns="0" rtlCol="0">
              <a:spAutoFit/>
            </a:bodyPr>
            <a:lstStyle/>
            <a:p>
              <a:pPr algn="r" fontAlgn="auto">
                <a:spcBef>
                  <a:spcPts val="0"/>
                </a:spcBef>
                <a:spcAft>
                  <a:spcPts val="0"/>
                </a:spcAft>
                <a:defRPr/>
              </a:pPr>
              <a:r>
                <a:rPr lang="en-US" sz="1200" b="1" kern="0" dirty="0">
                  <a:solidFill>
                    <a:srgbClr val="4D4D4D"/>
                  </a:solidFill>
                  <a:latin typeface="Calibri"/>
                </a:rPr>
                <a:t>Process Heating</a:t>
              </a:r>
            </a:p>
          </p:txBody>
        </p:sp>
        <p:sp>
          <p:nvSpPr>
            <p:cNvPr id="126" name="TextBox 125"/>
            <p:cNvSpPr txBox="1"/>
            <p:nvPr/>
          </p:nvSpPr>
          <p:spPr>
            <a:xfrm>
              <a:off x="0" y="3802356"/>
              <a:ext cx="1797436" cy="1015663"/>
            </a:xfrm>
            <a:prstGeom prst="rect">
              <a:avLst/>
            </a:prstGeom>
            <a:noFill/>
          </p:spPr>
          <p:txBody>
            <a:bodyPr wrap="square" rtlCol="0">
              <a:spAutoFit/>
            </a:bodyPr>
            <a:lstStyle/>
            <a:p>
              <a:pPr algn="r" fontAlgn="auto">
                <a:spcBef>
                  <a:spcPts val="0"/>
                </a:spcBef>
                <a:spcAft>
                  <a:spcPts val="0"/>
                </a:spcAft>
                <a:defRPr/>
              </a:pPr>
              <a:r>
                <a:rPr lang="en-US" sz="1200" b="1" kern="0" dirty="0">
                  <a:solidFill>
                    <a:srgbClr val="4D4D4D"/>
                  </a:solidFill>
                  <a:latin typeface="Calibri"/>
                </a:rPr>
                <a:t>Smart Manufacturing -Advanced Sensors, Controls, Platforms and Modeling for Manufacturing</a:t>
              </a:r>
            </a:p>
          </p:txBody>
        </p:sp>
        <p:sp>
          <p:nvSpPr>
            <p:cNvPr id="127" name="TextBox 126"/>
            <p:cNvSpPr txBox="1"/>
            <p:nvPr/>
          </p:nvSpPr>
          <p:spPr>
            <a:xfrm>
              <a:off x="468933" y="3013253"/>
              <a:ext cx="1301091" cy="369332"/>
            </a:xfrm>
            <a:prstGeom prst="rect">
              <a:avLst/>
            </a:prstGeom>
            <a:noFill/>
          </p:spPr>
          <p:txBody>
            <a:bodyPr wrap="square" lIns="0" tIns="0" rIns="0" bIns="0" rtlCol="0">
              <a:spAutoFit/>
            </a:bodyPr>
            <a:lstStyle/>
            <a:p>
              <a:pPr algn="r" fontAlgn="auto">
                <a:spcBef>
                  <a:spcPts val="0"/>
                </a:spcBef>
                <a:spcAft>
                  <a:spcPts val="0"/>
                </a:spcAft>
                <a:defRPr/>
              </a:pPr>
              <a:r>
                <a:rPr lang="en-US" sz="1200" b="1" kern="0" dirty="0">
                  <a:solidFill>
                    <a:srgbClr val="4D4D4D"/>
                  </a:solidFill>
                  <a:latin typeface="Calibri"/>
                </a:rPr>
                <a:t>Waste Heat Recovery Systems</a:t>
              </a:r>
            </a:p>
          </p:txBody>
        </p:sp>
        <p:sp>
          <p:nvSpPr>
            <p:cNvPr id="128" name="TextBox 127"/>
            <p:cNvSpPr txBox="1"/>
            <p:nvPr/>
          </p:nvSpPr>
          <p:spPr>
            <a:xfrm>
              <a:off x="781318" y="1942620"/>
              <a:ext cx="1430236" cy="461665"/>
            </a:xfrm>
            <a:prstGeom prst="rect">
              <a:avLst/>
            </a:prstGeom>
            <a:noFill/>
          </p:spPr>
          <p:txBody>
            <a:bodyPr wrap="square" rtlCol="0">
              <a:spAutoFit/>
            </a:bodyPr>
            <a:lstStyle/>
            <a:p>
              <a:pPr algn="r" fontAlgn="auto">
                <a:spcBef>
                  <a:spcPts val="0"/>
                </a:spcBef>
                <a:spcAft>
                  <a:spcPts val="0"/>
                </a:spcAft>
                <a:defRPr/>
              </a:pPr>
              <a:r>
                <a:rPr lang="en-US" sz="1200" b="1" kern="0" dirty="0">
                  <a:solidFill>
                    <a:srgbClr val="4D4D4D"/>
                  </a:solidFill>
                  <a:latin typeface="Calibri"/>
                </a:rPr>
                <a:t>Combined Heat and Power Systems</a:t>
              </a:r>
            </a:p>
          </p:txBody>
        </p:sp>
        <p:cxnSp>
          <p:nvCxnSpPr>
            <p:cNvPr id="129" name="Straight Connector 128"/>
            <p:cNvCxnSpPr/>
            <p:nvPr/>
          </p:nvCxnSpPr>
          <p:spPr bwMode="auto">
            <a:xfrm flipV="1">
              <a:off x="3234265" y="1356075"/>
              <a:ext cx="2337999" cy="72311"/>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30" name="Straight Connector 129"/>
            <p:cNvCxnSpPr/>
            <p:nvPr/>
          </p:nvCxnSpPr>
          <p:spPr bwMode="auto">
            <a:xfrm flipH="1">
              <a:off x="3259666" y="1067701"/>
              <a:ext cx="1172243" cy="360685"/>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31" name="Straight Connector 130"/>
            <p:cNvCxnSpPr/>
            <p:nvPr/>
          </p:nvCxnSpPr>
          <p:spPr bwMode="auto">
            <a:xfrm flipH="1" flipV="1">
              <a:off x="3234265" y="1428386"/>
              <a:ext cx="3107868" cy="561439"/>
            </a:xfrm>
            <a:prstGeom prst="line">
              <a:avLst/>
            </a:prstGeom>
            <a:solidFill>
              <a:srgbClr val="EEECE1"/>
            </a:solidFill>
            <a:ln w="12700" cap="flat" cmpd="sng" algn="ctr">
              <a:solidFill>
                <a:srgbClr val="4D4D4D">
                  <a:lumMod val="40000"/>
                  <a:lumOff val="60000"/>
                </a:srgbClr>
              </a:solidFill>
              <a:prstDash val="solid"/>
              <a:round/>
              <a:headEnd type="none" w="med" len="med"/>
              <a:tailEnd type="none" w="med" len="med"/>
            </a:ln>
            <a:effectLst/>
          </p:spPr>
        </p:cxnSp>
        <p:cxnSp>
          <p:nvCxnSpPr>
            <p:cNvPr id="132" name="Straight Connector 131"/>
            <p:cNvCxnSpPr/>
            <p:nvPr/>
          </p:nvCxnSpPr>
          <p:spPr bwMode="auto">
            <a:xfrm>
              <a:off x="3234265" y="1428386"/>
              <a:ext cx="3572933" cy="1483267"/>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33" name="Straight Connector 132"/>
            <p:cNvCxnSpPr/>
            <p:nvPr/>
          </p:nvCxnSpPr>
          <p:spPr bwMode="auto">
            <a:xfrm>
              <a:off x="3234265" y="1428386"/>
              <a:ext cx="3655059" cy="2505994"/>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34" name="Straight Connector 133"/>
            <p:cNvCxnSpPr/>
            <p:nvPr/>
          </p:nvCxnSpPr>
          <p:spPr bwMode="auto">
            <a:xfrm flipH="1">
              <a:off x="2031210" y="1428386"/>
              <a:ext cx="1203055" cy="1765209"/>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35" name="Straight Connector 134"/>
            <p:cNvCxnSpPr/>
            <p:nvPr/>
          </p:nvCxnSpPr>
          <p:spPr bwMode="auto">
            <a:xfrm flipH="1">
              <a:off x="2422791" y="1428386"/>
              <a:ext cx="811474" cy="745066"/>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36" name="Straight Connector 135"/>
            <p:cNvCxnSpPr/>
            <p:nvPr/>
          </p:nvCxnSpPr>
          <p:spPr bwMode="auto">
            <a:xfrm>
              <a:off x="3234265" y="1428386"/>
              <a:ext cx="3221553" cy="3506798"/>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37" name="Straight Connector 136"/>
            <p:cNvCxnSpPr/>
            <p:nvPr/>
          </p:nvCxnSpPr>
          <p:spPr bwMode="auto">
            <a:xfrm>
              <a:off x="3259666" y="1428386"/>
              <a:ext cx="2460283" cy="4212968"/>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38" name="Straight Connector 137"/>
            <p:cNvCxnSpPr/>
            <p:nvPr/>
          </p:nvCxnSpPr>
          <p:spPr bwMode="auto">
            <a:xfrm>
              <a:off x="3259666" y="1453787"/>
              <a:ext cx="1340114" cy="4548255"/>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39" name="Straight Connector 138"/>
            <p:cNvCxnSpPr/>
            <p:nvPr/>
          </p:nvCxnSpPr>
          <p:spPr bwMode="auto">
            <a:xfrm>
              <a:off x="3234265" y="1428386"/>
              <a:ext cx="261857" cy="4393311"/>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40" name="Straight Connector 139"/>
            <p:cNvCxnSpPr/>
            <p:nvPr/>
          </p:nvCxnSpPr>
          <p:spPr bwMode="auto">
            <a:xfrm flipH="1">
              <a:off x="2097190" y="1428386"/>
              <a:ext cx="1162476" cy="2887133"/>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41" name="Straight Connector 140"/>
            <p:cNvCxnSpPr/>
            <p:nvPr/>
          </p:nvCxnSpPr>
          <p:spPr bwMode="auto">
            <a:xfrm flipH="1">
              <a:off x="2603133" y="1428386"/>
              <a:ext cx="656533" cy="3691464"/>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42" name="Straight Connector 141"/>
            <p:cNvCxnSpPr/>
            <p:nvPr/>
          </p:nvCxnSpPr>
          <p:spPr bwMode="auto">
            <a:xfrm>
              <a:off x="2097190" y="4315518"/>
              <a:ext cx="505943" cy="814829"/>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43" name="Straight Connector 142"/>
            <p:cNvCxnSpPr/>
            <p:nvPr/>
          </p:nvCxnSpPr>
          <p:spPr bwMode="auto">
            <a:xfrm>
              <a:off x="2097190" y="4315519"/>
              <a:ext cx="1398932" cy="1506178"/>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44" name="Straight Connector 143"/>
            <p:cNvCxnSpPr/>
            <p:nvPr/>
          </p:nvCxnSpPr>
          <p:spPr bwMode="auto">
            <a:xfrm>
              <a:off x="2097190" y="4315519"/>
              <a:ext cx="4389214" cy="607486"/>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45" name="Straight Connector 144"/>
            <p:cNvCxnSpPr/>
            <p:nvPr/>
          </p:nvCxnSpPr>
          <p:spPr bwMode="auto">
            <a:xfrm>
              <a:off x="2097190" y="4315518"/>
              <a:ext cx="3622759" cy="1313242"/>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46" name="Straight Connector 145"/>
            <p:cNvCxnSpPr/>
            <p:nvPr/>
          </p:nvCxnSpPr>
          <p:spPr bwMode="auto">
            <a:xfrm flipV="1">
              <a:off x="2097190" y="3938704"/>
              <a:ext cx="4792134" cy="376816"/>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47" name="Straight Connector 146"/>
            <p:cNvCxnSpPr/>
            <p:nvPr/>
          </p:nvCxnSpPr>
          <p:spPr bwMode="auto">
            <a:xfrm flipV="1">
              <a:off x="2097190" y="2911652"/>
              <a:ext cx="4710008" cy="1403868"/>
            </a:xfrm>
            <a:prstGeom prst="line">
              <a:avLst/>
            </a:prstGeom>
            <a:solidFill>
              <a:srgbClr val="EEECE1"/>
            </a:solidFill>
            <a:ln w="12700" cap="flat" cmpd="sng" algn="ctr">
              <a:solidFill>
                <a:srgbClr val="4D4D4D">
                  <a:lumMod val="40000"/>
                  <a:lumOff val="60000"/>
                </a:srgbClr>
              </a:solidFill>
              <a:prstDash val="solid"/>
              <a:round/>
              <a:headEnd type="none" w="med" len="med"/>
              <a:tailEnd type="none" w="med" len="med"/>
            </a:ln>
            <a:effectLst/>
          </p:spPr>
        </p:cxnSp>
        <p:cxnSp>
          <p:nvCxnSpPr>
            <p:cNvPr id="148" name="Straight Connector 147"/>
            <p:cNvCxnSpPr/>
            <p:nvPr/>
          </p:nvCxnSpPr>
          <p:spPr bwMode="auto">
            <a:xfrm flipH="1" flipV="1">
              <a:off x="2031210" y="3181785"/>
              <a:ext cx="65980" cy="1133736"/>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49" name="Straight Connector 148"/>
            <p:cNvCxnSpPr/>
            <p:nvPr/>
          </p:nvCxnSpPr>
          <p:spPr bwMode="auto">
            <a:xfrm flipV="1">
              <a:off x="2097190" y="1993112"/>
              <a:ext cx="4244943" cy="2322406"/>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50" name="Straight Connector 149"/>
            <p:cNvCxnSpPr/>
            <p:nvPr/>
          </p:nvCxnSpPr>
          <p:spPr bwMode="auto">
            <a:xfrm flipV="1">
              <a:off x="2097190" y="1339143"/>
              <a:ext cx="3475074" cy="2976378"/>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51" name="Straight Connector 150"/>
            <p:cNvCxnSpPr/>
            <p:nvPr/>
          </p:nvCxnSpPr>
          <p:spPr bwMode="auto">
            <a:xfrm flipV="1">
              <a:off x="2097190" y="1067701"/>
              <a:ext cx="2334719" cy="3247820"/>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52" name="Straight Connector 151"/>
            <p:cNvCxnSpPr/>
            <p:nvPr/>
          </p:nvCxnSpPr>
          <p:spPr bwMode="auto">
            <a:xfrm flipV="1">
              <a:off x="2097190" y="2170019"/>
              <a:ext cx="325601" cy="2145499"/>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53" name="Straight Connector 152"/>
            <p:cNvCxnSpPr/>
            <p:nvPr/>
          </p:nvCxnSpPr>
          <p:spPr bwMode="auto">
            <a:xfrm flipH="1" flipV="1">
              <a:off x="2446866" y="2170019"/>
              <a:ext cx="156267" cy="2960328"/>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54" name="Straight Connector 153"/>
            <p:cNvCxnSpPr/>
            <p:nvPr/>
          </p:nvCxnSpPr>
          <p:spPr bwMode="auto">
            <a:xfrm flipV="1">
              <a:off x="2023534" y="2170020"/>
              <a:ext cx="399257" cy="1023575"/>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55" name="Straight Connector 154"/>
            <p:cNvCxnSpPr/>
            <p:nvPr/>
          </p:nvCxnSpPr>
          <p:spPr bwMode="auto">
            <a:xfrm flipH="1" flipV="1">
              <a:off x="2422791" y="2170019"/>
              <a:ext cx="1073331" cy="3651678"/>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56" name="Straight Connector 155"/>
            <p:cNvCxnSpPr/>
            <p:nvPr/>
          </p:nvCxnSpPr>
          <p:spPr bwMode="auto">
            <a:xfrm flipH="1" flipV="1">
              <a:off x="2031210" y="3193595"/>
              <a:ext cx="571923" cy="1936753"/>
            </a:xfrm>
            <a:prstGeom prst="line">
              <a:avLst/>
            </a:prstGeom>
            <a:solidFill>
              <a:srgbClr val="EEECE1"/>
            </a:solidFill>
            <a:ln w="12700" cap="flat" cmpd="sng" algn="ctr">
              <a:solidFill>
                <a:srgbClr val="4D4D4D">
                  <a:lumMod val="75000"/>
                </a:srgbClr>
              </a:solidFill>
              <a:prstDash val="solid"/>
              <a:round/>
              <a:headEnd type="none" w="med" len="med"/>
              <a:tailEnd type="none" w="med" len="med"/>
            </a:ln>
            <a:effectLst/>
          </p:spPr>
        </p:cxnSp>
        <p:cxnSp>
          <p:nvCxnSpPr>
            <p:cNvPr id="157" name="Straight Connector 156"/>
            <p:cNvCxnSpPr/>
            <p:nvPr/>
          </p:nvCxnSpPr>
          <p:spPr bwMode="auto">
            <a:xfrm>
              <a:off x="2627209" y="5130349"/>
              <a:ext cx="868913" cy="678754"/>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58" name="Straight Connector 157"/>
            <p:cNvCxnSpPr/>
            <p:nvPr/>
          </p:nvCxnSpPr>
          <p:spPr bwMode="auto">
            <a:xfrm flipV="1">
              <a:off x="2031210" y="1339143"/>
              <a:ext cx="3541054" cy="1842642"/>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59" name="Straight Connector 158"/>
            <p:cNvCxnSpPr/>
            <p:nvPr/>
          </p:nvCxnSpPr>
          <p:spPr bwMode="auto">
            <a:xfrm>
              <a:off x="4431909" y="1067701"/>
              <a:ext cx="2457415" cy="2871003"/>
            </a:xfrm>
            <a:prstGeom prst="line">
              <a:avLst/>
            </a:prstGeom>
            <a:solidFill>
              <a:srgbClr val="EEECE1"/>
            </a:solidFill>
            <a:ln w="12700" cap="flat" cmpd="sng" algn="ctr">
              <a:solidFill>
                <a:srgbClr val="4D4D4D">
                  <a:lumMod val="20000"/>
                  <a:lumOff val="80000"/>
                </a:srgbClr>
              </a:solidFill>
              <a:prstDash val="solid"/>
              <a:round/>
              <a:headEnd type="none" w="med" len="med"/>
              <a:tailEnd type="none" w="med" len="med"/>
            </a:ln>
            <a:effectLst/>
          </p:spPr>
        </p:cxnSp>
        <p:cxnSp>
          <p:nvCxnSpPr>
            <p:cNvPr id="160" name="Straight Connector 159"/>
            <p:cNvCxnSpPr/>
            <p:nvPr/>
          </p:nvCxnSpPr>
          <p:spPr bwMode="auto">
            <a:xfrm flipH="1" flipV="1">
              <a:off x="6342132" y="1993112"/>
              <a:ext cx="547192" cy="1941268"/>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61" name="Straight Connector 160"/>
            <p:cNvCxnSpPr/>
            <p:nvPr/>
          </p:nvCxnSpPr>
          <p:spPr bwMode="auto">
            <a:xfrm flipH="1" flipV="1">
              <a:off x="5539607" y="1356076"/>
              <a:ext cx="1267591" cy="1555577"/>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62" name="Straight Connector 161"/>
            <p:cNvCxnSpPr/>
            <p:nvPr/>
          </p:nvCxnSpPr>
          <p:spPr bwMode="auto">
            <a:xfrm flipH="1" flipV="1">
              <a:off x="5572264" y="1339143"/>
              <a:ext cx="1317060" cy="2599561"/>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63" name="Straight Connector 162"/>
            <p:cNvCxnSpPr/>
            <p:nvPr/>
          </p:nvCxnSpPr>
          <p:spPr bwMode="auto">
            <a:xfrm>
              <a:off x="6807198" y="2911652"/>
              <a:ext cx="82126" cy="1027052"/>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64" name="Straight Connector 163"/>
            <p:cNvCxnSpPr/>
            <p:nvPr/>
          </p:nvCxnSpPr>
          <p:spPr bwMode="auto">
            <a:xfrm flipV="1">
              <a:off x="5719949" y="2911652"/>
              <a:ext cx="1087249" cy="2729702"/>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65" name="Straight Connector 164"/>
            <p:cNvCxnSpPr/>
            <p:nvPr/>
          </p:nvCxnSpPr>
          <p:spPr bwMode="auto">
            <a:xfrm flipH="1">
              <a:off x="5719949" y="3938704"/>
              <a:ext cx="1169376" cy="1702650"/>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66" name="Straight Connector 165"/>
            <p:cNvCxnSpPr/>
            <p:nvPr/>
          </p:nvCxnSpPr>
          <p:spPr bwMode="auto">
            <a:xfrm flipV="1">
              <a:off x="4590690" y="3938705"/>
              <a:ext cx="2298635" cy="2063338"/>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67" name="Straight Connector 166"/>
            <p:cNvCxnSpPr/>
            <p:nvPr/>
          </p:nvCxnSpPr>
          <p:spPr bwMode="auto">
            <a:xfrm flipV="1">
              <a:off x="6486404" y="3938705"/>
              <a:ext cx="402921" cy="984300"/>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68" name="Straight Connector 167"/>
            <p:cNvCxnSpPr/>
            <p:nvPr/>
          </p:nvCxnSpPr>
          <p:spPr bwMode="auto">
            <a:xfrm flipV="1">
              <a:off x="4590690" y="4923005"/>
              <a:ext cx="1895714" cy="1079038"/>
            </a:xfrm>
            <a:prstGeom prst="line">
              <a:avLst/>
            </a:prstGeom>
            <a:solidFill>
              <a:srgbClr val="EEECE1"/>
            </a:solidFill>
            <a:ln w="12700" cap="flat" cmpd="sng" algn="ctr">
              <a:solidFill>
                <a:srgbClr val="4D4D4D">
                  <a:lumMod val="60000"/>
                  <a:lumOff val="40000"/>
                </a:srgbClr>
              </a:solidFill>
              <a:prstDash val="solid"/>
              <a:round/>
              <a:headEnd type="none" w="med" len="med"/>
              <a:tailEnd type="none" w="med" len="med"/>
            </a:ln>
            <a:effectLst/>
          </p:spPr>
        </p:cxnSp>
        <p:cxnSp>
          <p:nvCxnSpPr>
            <p:cNvPr id="169" name="Straight Connector 168"/>
            <p:cNvCxnSpPr/>
            <p:nvPr/>
          </p:nvCxnSpPr>
          <p:spPr bwMode="auto">
            <a:xfrm flipH="1">
              <a:off x="5740007" y="4935185"/>
              <a:ext cx="746397" cy="693575"/>
            </a:xfrm>
            <a:prstGeom prst="line">
              <a:avLst/>
            </a:prstGeom>
            <a:solidFill>
              <a:srgbClr val="EEECE1"/>
            </a:solidFill>
            <a:ln w="12700" cap="flat" cmpd="sng" algn="ctr">
              <a:solidFill>
                <a:srgbClr val="4D4D4D">
                  <a:lumMod val="40000"/>
                  <a:lumOff val="60000"/>
                </a:srgbClr>
              </a:solidFill>
              <a:prstDash val="solid"/>
              <a:round/>
              <a:headEnd type="none" w="med" len="med"/>
              <a:tailEnd type="none" w="med" len="med"/>
            </a:ln>
            <a:effectLst/>
          </p:spPr>
        </p:cxnSp>
        <p:sp>
          <p:nvSpPr>
            <p:cNvPr id="170" name="Oval 169"/>
            <p:cNvSpPr/>
            <p:nvPr/>
          </p:nvSpPr>
          <p:spPr bwMode="auto">
            <a:xfrm>
              <a:off x="6708982" y="3754038"/>
              <a:ext cx="360685" cy="360685"/>
            </a:xfrm>
            <a:prstGeom prst="ellipse">
              <a:avLst/>
            </a:prstGeom>
            <a:solidFill>
              <a:srgbClr val="4F81BD"/>
            </a:solidFill>
            <a:ln w="57150" cap="flat" cmpd="sng" algn="ctr">
              <a:solidFill>
                <a:srgbClr val="FFE2AA">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71" name="Oval 170"/>
            <p:cNvSpPr/>
            <p:nvPr/>
          </p:nvSpPr>
          <p:spPr bwMode="auto">
            <a:xfrm>
              <a:off x="6275476" y="4742663"/>
              <a:ext cx="360685" cy="360685"/>
            </a:xfrm>
            <a:prstGeom prst="ellipse">
              <a:avLst/>
            </a:prstGeom>
            <a:solidFill>
              <a:srgbClr val="FFE2AA">
                <a:lumMod val="75000"/>
              </a:srgbClr>
            </a:solidFill>
            <a:ln w="5715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72" name="Oval 171"/>
            <p:cNvSpPr/>
            <p:nvPr/>
          </p:nvSpPr>
          <p:spPr bwMode="auto">
            <a:xfrm>
              <a:off x="5539607" y="5461012"/>
              <a:ext cx="360685" cy="360685"/>
            </a:xfrm>
            <a:prstGeom prst="ellipse">
              <a:avLst/>
            </a:prstGeom>
            <a:solidFill>
              <a:srgbClr val="4F81BD"/>
            </a:solidFill>
            <a:ln w="57150" cap="flat" cmpd="sng" algn="ctr">
              <a:solidFill>
                <a:srgbClr val="FFE2AA">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73" name="Oval 172"/>
            <p:cNvSpPr/>
            <p:nvPr/>
          </p:nvSpPr>
          <p:spPr bwMode="auto">
            <a:xfrm>
              <a:off x="4251567" y="887359"/>
              <a:ext cx="360685" cy="360685"/>
            </a:xfrm>
            <a:prstGeom prst="ellipse">
              <a:avLst/>
            </a:prstGeom>
            <a:solidFill>
              <a:srgbClr val="4F81BD"/>
            </a:solidFill>
            <a:ln w="57150" cap="flat" cmpd="sng" algn="ctr">
              <a:solidFill>
                <a:srgbClr val="FFE2AA">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74" name="Oval 173"/>
            <p:cNvSpPr/>
            <p:nvPr/>
          </p:nvSpPr>
          <p:spPr bwMode="auto">
            <a:xfrm>
              <a:off x="6161790" y="1832454"/>
              <a:ext cx="360685" cy="360685"/>
            </a:xfrm>
            <a:prstGeom prst="ellipse">
              <a:avLst/>
            </a:prstGeom>
            <a:solidFill>
              <a:srgbClr val="4F81BD"/>
            </a:solidFill>
            <a:ln w="57150" cap="flat" cmpd="sng" algn="ctr">
              <a:solidFill>
                <a:srgbClr val="4F81BD">
                  <a:lumMod val="20000"/>
                  <a:lumOff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75" name="Oval 174"/>
            <p:cNvSpPr/>
            <p:nvPr/>
          </p:nvSpPr>
          <p:spPr bwMode="auto">
            <a:xfrm>
              <a:off x="5391922" y="1175733"/>
              <a:ext cx="360685" cy="360685"/>
            </a:xfrm>
            <a:prstGeom prst="ellipse">
              <a:avLst/>
            </a:prstGeom>
            <a:solidFill>
              <a:srgbClr val="4F81BD"/>
            </a:solidFill>
            <a:ln w="57150" cap="flat" cmpd="sng" algn="ctr">
              <a:solidFill>
                <a:srgbClr val="4F81BD">
                  <a:lumMod val="20000"/>
                  <a:lumOff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76" name="Oval 175"/>
            <p:cNvSpPr/>
            <p:nvPr/>
          </p:nvSpPr>
          <p:spPr bwMode="auto">
            <a:xfrm>
              <a:off x="6626856" y="2731310"/>
              <a:ext cx="360685" cy="360685"/>
            </a:xfrm>
            <a:prstGeom prst="ellipse">
              <a:avLst/>
            </a:prstGeom>
            <a:solidFill>
              <a:srgbClr val="4F81BD"/>
            </a:solidFill>
            <a:ln w="57150" cap="flat" cmpd="sng" algn="ctr">
              <a:solidFill>
                <a:srgbClr val="4F81BD">
                  <a:lumMod val="20000"/>
                  <a:lumOff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77" name="Oval 176"/>
            <p:cNvSpPr/>
            <p:nvPr/>
          </p:nvSpPr>
          <p:spPr bwMode="auto">
            <a:xfrm>
              <a:off x="3053923" y="1248044"/>
              <a:ext cx="360685" cy="360685"/>
            </a:xfrm>
            <a:prstGeom prst="ellipse">
              <a:avLst/>
            </a:prstGeom>
            <a:solidFill>
              <a:srgbClr val="4F81BD">
                <a:lumMod val="20000"/>
                <a:lumOff val="80000"/>
              </a:srgbClr>
            </a:solidFill>
            <a:ln w="5715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78" name="Oval 177"/>
            <p:cNvSpPr/>
            <p:nvPr/>
          </p:nvSpPr>
          <p:spPr bwMode="auto">
            <a:xfrm>
              <a:off x="2266524" y="1993111"/>
              <a:ext cx="360685" cy="360685"/>
            </a:xfrm>
            <a:prstGeom prst="ellipse">
              <a:avLst/>
            </a:prstGeom>
            <a:solidFill>
              <a:srgbClr val="4F81BD">
                <a:lumMod val="20000"/>
                <a:lumOff val="80000"/>
              </a:srgbClr>
            </a:solidFill>
            <a:ln w="5715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79" name="Oval 178"/>
            <p:cNvSpPr/>
            <p:nvPr/>
          </p:nvSpPr>
          <p:spPr bwMode="auto">
            <a:xfrm>
              <a:off x="1916848" y="4135177"/>
              <a:ext cx="360685" cy="360685"/>
            </a:xfrm>
            <a:prstGeom prst="ellipse">
              <a:avLst/>
            </a:prstGeom>
            <a:solidFill>
              <a:srgbClr val="4F81BD">
                <a:lumMod val="20000"/>
                <a:lumOff val="80000"/>
              </a:srgbClr>
            </a:solidFill>
            <a:ln w="5715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80" name="Oval 179"/>
            <p:cNvSpPr/>
            <p:nvPr/>
          </p:nvSpPr>
          <p:spPr bwMode="auto">
            <a:xfrm>
              <a:off x="4410348" y="5809103"/>
              <a:ext cx="360685" cy="360685"/>
            </a:xfrm>
            <a:prstGeom prst="ellipse">
              <a:avLst/>
            </a:prstGeom>
            <a:solidFill>
              <a:srgbClr val="FFE2AA">
                <a:lumMod val="75000"/>
              </a:srgbClr>
            </a:solidFill>
            <a:ln w="5715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81" name="Oval 180"/>
            <p:cNvSpPr/>
            <p:nvPr/>
          </p:nvSpPr>
          <p:spPr bwMode="auto">
            <a:xfrm>
              <a:off x="3315780" y="5628760"/>
              <a:ext cx="360685" cy="360685"/>
            </a:xfrm>
            <a:prstGeom prst="ellipse">
              <a:avLst/>
            </a:prstGeom>
            <a:solidFill>
              <a:srgbClr val="FFE2AA">
                <a:lumMod val="75000"/>
              </a:srgbClr>
            </a:solidFill>
            <a:ln w="57150" cap="flat" cmpd="sng" algn="ctr">
              <a:solidFill>
                <a:srgbClr val="4F81BD">
                  <a:lumMod val="20000"/>
                  <a:lumOff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82" name="Oval 181"/>
            <p:cNvSpPr/>
            <p:nvPr/>
          </p:nvSpPr>
          <p:spPr bwMode="auto">
            <a:xfrm>
              <a:off x="2422791" y="4950005"/>
              <a:ext cx="360685" cy="360685"/>
            </a:xfrm>
            <a:prstGeom prst="ellipse">
              <a:avLst/>
            </a:prstGeom>
            <a:solidFill>
              <a:srgbClr val="FFE2AA">
                <a:lumMod val="75000"/>
              </a:srgbClr>
            </a:solidFill>
            <a:ln w="57150" cap="flat" cmpd="sng" algn="ctr">
              <a:solidFill>
                <a:srgbClr val="4F81BD">
                  <a:lumMod val="20000"/>
                  <a:lumOff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83" name="Oval 182"/>
            <p:cNvSpPr/>
            <p:nvPr/>
          </p:nvSpPr>
          <p:spPr bwMode="auto">
            <a:xfrm>
              <a:off x="1850868" y="3013253"/>
              <a:ext cx="360685" cy="360685"/>
            </a:xfrm>
            <a:prstGeom prst="ellipse">
              <a:avLst/>
            </a:prstGeom>
            <a:solidFill>
              <a:srgbClr val="4F81BD">
                <a:lumMod val="20000"/>
                <a:lumOff val="80000"/>
              </a:srgbClr>
            </a:solidFill>
            <a:ln w="57150" cap="flat" cmpd="sng" algn="ctr">
              <a:solidFill>
                <a:srgbClr val="FFE2AA">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sp>
          <p:nvSpPr>
            <p:cNvPr id="184" name="Rounded Rectangle 183"/>
            <p:cNvSpPr>
              <a:spLocks/>
            </p:cNvSpPr>
            <p:nvPr/>
          </p:nvSpPr>
          <p:spPr bwMode="auto">
            <a:xfrm>
              <a:off x="5815264" y="6467776"/>
              <a:ext cx="2599873" cy="374571"/>
            </a:xfrm>
            <a:prstGeom prst="roundRect">
              <a:avLst/>
            </a:prstGeom>
            <a:solidFill>
              <a:srgbClr val="4F81BD"/>
            </a:solidFill>
            <a:ln w="12700"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a:spcBef>
                  <a:spcPts val="0"/>
                </a:spcBef>
                <a:defRPr/>
              </a:pPr>
              <a:r>
                <a:rPr lang="en-US" sz="1100" b="1" kern="0" dirty="0">
                  <a:solidFill>
                    <a:srgbClr val="FFFFFF"/>
                  </a:solidFill>
                  <a:latin typeface="Calibri"/>
                </a:rPr>
                <a:t>Beyond the Plant Boundaries – </a:t>
              </a:r>
            </a:p>
            <a:p>
              <a:pPr algn="ctr">
                <a:spcBef>
                  <a:spcPts val="0"/>
                </a:spcBef>
                <a:defRPr/>
              </a:pPr>
              <a:r>
                <a:rPr lang="en-US" sz="1100" b="1" kern="0" dirty="0">
                  <a:solidFill>
                    <a:srgbClr val="FFFFFF"/>
                  </a:solidFill>
                  <a:latin typeface="Calibri"/>
                </a:rPr>
                <a:t>Supply Chain and Life Cycle</a:t>
              </a:r>
            </a:p>
          </p:txBody>
        </p:sp>
        <p:sp>
          <p:nvSpPr>
            <p:cNvPr id="185" name="Oval 184"/>
            <p:cNvSpPr/>
            <p:nvPr/>
          </p:nvSpPr>
          <p:spPr bwMode="auto">
            <a:xfrm>
              <a:off x="288590" y="5848409"/>
              <a:ext cx="360685" cy="360685"/>
            </a:xfrm>
            <a:prstGeom prst="ellipse">
              <a:avLst/>
            </a:prstGeom>
            <a:solidFill>
              <a:srgbClr val="FFFFFF">
                <a:lumMod val="85000"/>
              </a:srgbClr>
            </a:solidFill>
            <a:ln w="57150" cap="flat" cmpd="sng" algn="ctr">
              <a:solidFill>
                <a:srgbClr val="FFFFFF">
                  <a:lumMod val="6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defRPr/>
              </a:pPr>
              <a:endParaRPr lang="en-US" kern="0">
                <a:solidFill>
                  <a:srgbClr val="1F497D"/>
                </a:solidFill>
                <a:latin typeface="Calibri"/>
              </a:endParaRPr>
            </a:p>
          </p:txBody>
        </p:sp>
        <p:cxnSp>
          <p:nvCxnSpPr>
            <p:cNvPr id="186" name="Straight Arrow Connector 185"/>
            <p:cNvCxnSpPr/>
            <p:nvPr/>
          </p:nvCxnSpPr>
          <p:spPr bwMode="auto">
            <a:xfrm flipH="1">
              <a:off x="454650" y="5783267"/>
              <a:ext cx="285854" cy="250248"/>
            </a:xfrm>
            <a:prstGeom prst="straightConnector1">
              <a:avLst/>
            </a:prstGeom>
            <a:solidFill>
              <a:srgbClr val="EEECE1"/>
            </a:solidFill>
            <a:ln w="12700" cap="flat" cmpd="sng" algn="ctr">
              <a:solidFill>
                <a:srgbClr val="4D4D4D"/>
              </a:solidFill>
              <a:prstDash val="solid"/>
              <a:round/>
              <a:headEnd type="none" w="med" len="med"/>
              <a:tailEnd type="arrow"/>
            </a:ln>
            <a:effectLst/>
          </p:spPr>
        </p:cxnSp>
        <p:cxnSp>
          <p:nvCxnSpPr>
            <p:cNvPr id="187" name="Straight Arrow Connector 186"/>
            <p:cNvCxnSpPr/>
            <p:nvPr/>
          </p:nvCxnSpPr>
          <p:spPr bwMode="auto">
            <a:xfrm flipH="1" flipV="1">
              <a:off x="652996" y="6074873"/>
              <a:ext cx="256642" cy="62300"/>
            </a:xfrm>
            <a:prstGeom prst="straightConnector1">
              <a:avLst/>
            </a:prstGeom>
            <a:solidFill>
              <a:srgbClr val="EEECE1"/>
            </a:solidFill>
            <a:ln w="12700" cap="flat" cmpd="sng" algn="ctr">
              <a:solidFill>
                <a:srgbClr val="4D4D4D"/>
              </a:solidFill>
              <a:prstDash val="solid"/>
              <a:round/>
              <a:headEnd type="none" w="med" len="med"/>
              <a:tailEnd type="arrow"/>
            </a:ln>
            <a:effectLst/>
          </p:spPr>
        </p:cxnSp>
        <p:sp>
          <p:nvSpPr>
            <p:cNvPr id="188" name="TextBox 187"/>
            <p:cNvSpPr txBox="1"/>
            <p:nvPr/>
          </p:nvSpPr>
          <p:spPr>
            <a:xfrm>
              <a:off x="872728" y="5987889"/>
              <a:ext cx="1120437" cy="369332"/>
            </a:xfrm>
            <a:prstGeom prst="rect">
              <a:avLst/>
            </a:prstGeom>
            <a:noFill/>
          </p:spPr>
          <p:txBody>
            <a:bodyPr wrap="square" rtlCol="0">
              <a:spAutoFit/>
            </a:bodyPr>
            <a:lstStyle/>
            <a:p>
              <a:pPr fontAlgn="auto">
                <a:spcBef>
                  <a:spcPts val="0"/>
                </a:spcBef>
                <a:spcAft>
                  <a:spcPts val="0"/>
                </a:spcAft>
                <a:defRPr/>
              </a:pPr>
              <a:r>
                <a:rPr lang="en-US" sz="900" kern="0" dirty="0">
                  <a:solidFill>
                    <a:srgbClr val="4D4D4D"/>
                  </a:solidFill>
                  <a:latin typeface="Calibri"/>
                </a:rPr>
                <a:t>Secondary impacts assessed</a:t>
              </a:r>
            </a:p>
          </p:txBody>
        </p:sp>
        <p:sp>
          <p:nvSpPr>
            <p:cNvPr id="189" name="TextBox 188"/>
            <p:cNvSpPr txBox="1"/>
            <p:nvPr/>
          </p:nvSpPr>
          <p:spPr>
            <a:xfrm>
              <a:off x="701301" y="5584931"/>
              <a:ext cx="1317265" cy="369332"/>
            </a:xfrm>
            <a:prstGeom prst="rect">
              <a:avLst/>
            </a:prstGeom>
            <a:noFill/>
          </p:spPr>
          <p:txBody>
            <a:bodyPr wrap="square" rtlCol="0">
              <a:spAutoFit/>
            </a:bodyPr>
            <a:lstStyle/>
            <a:p>
              <a:pPr fontAlgn="auto">
                <a:spcBef>
                  <a:spcPts val="0"/>
                </a:spcBef>
                <a:spcAft>
                  <a:spcPts val="0"/>
                </a:spcAft>
                <a:defRPr/>
              </a:pPr>
              <a:r>
                <a:rPr lang="en-US" sz="900" kern="0" dirty="0">
                  <a:solidFill>
                    <a:srgbClr val="4D4D4D"/>
                  </a:solidFill>
                  <a:latin typeface="Calibri"/>
                </a:rPr>
                <a:t>Manufacturing systems level in chapter</a:t>
              </a:r>
            </a:p>
          </p:txBody>
        </p:sp>
        <p:sp>
          <p:nvSpPr>
            <p:cNvPr id="190" name="TextBox 189"/>
            <p:cNvSpPr txBox="1"/>
            <p:nvPr/>
          </p:nvSpPr>
          <p:spPr>
            <a:xfrm>
              <a:off x="-4120" y="5480420"/>
              <a:ext cx="585417" cy="253916"/>
            </a:xfrm>
            <a:prstGeom prst="rect">
              <a:avLst/>
            </a:prstGeom>
            <a:noFill/>
          </p:spPr>
          <p:txBody>
            <a:bodyPr wrap="none" rtlCol="0">
              <a:spAutoFit/>
            </a:bodyPr>
            <a:lstStyle/>
            <a:p>
              <a:pPr fontAlgn="auto">
                <a:spcBef>
                  <a:spcPts val="0"/>
                </a:spcBef>
                <a:spcAft>
                  <a:spcPts val="0"/>
                </a:spcAft>
                <a:defRPr/>
              </a:pPr>
              <a:r>
                <a:rPr lang="en-US" sz="1050" b="1" kern="0" dirty="0">
                  <a:solidFill>
                    <a:srgbClr val="4D4D4D"/>
                  </a:solidFill>
                  <a:latin typeface="Calibri"/>
                </a:rPr>
                <a:t>Legend</a:t>
              </a:r>
            </a:p>
          </p:txBody>
        </p:sp>
      </p:grpSp>
    </p:spTree>
    <p:extLst>
      <p:ext uri="{BB962C8B-B14F-4D97-AF65-F5344CB8AC3E}">
        <p14:creationId xmlns:p14="http://schemas.microsoft.com/office/powerpoint/2010/main" val="967825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76684" y="6492911"/>
            <a:ext cx="467316"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8D4AE5F-F0D4-45B7-B185-8D7ED0F4D49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ndParaRPr>
          </a:p>
        </p:txBody>
      </p:sp>
      <p:sp>
        <p:nvSpPr>
          <p:cNvPr id="10" name="Title 1"/>
          <p:cNvSpPr txBox="1">
            <a:spLocks/>
          </p:cNvSpPr>
          <p:nvPr/>
        </p:nvSpPr>
        <p:spPr>
          <a:xfrm>
            <a:off x="0" y="0"/>
            <a:ext cx="9144000" cy="334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7934"/>
                </a:solidFill>
                <a:effectLst/>
                <a:uLnTx/>
                <a:uFillTx/>
                <a:latin typeface="Calibri"/>
                <a:ea typeface="+mj-ea"/>
                <a:cs typeface="+mj-cs"/>
              </a:rPr>
              <a:t>Strategic Planning – Informing topic development</a:t>
            </a:r>
          </a:p>
        </p:txBody>
      </p:sp>
      <p:sp>
        <p:nvSpPr>
          <p:cNvPr id="11" name="Rectangle 10"/>
          <p:cNvSpPr/>
          <p:nvPr/>
        </p:nvSpPr>
        <p:spPr>
          <a:xfrm>
            <a:off x="-13996" y="198566"/>
            <a:ext cx="9144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 taxonomy of advanced manufacturing technologies helps </a:t>
            </a:r>
            <a:r>
              <a:rPr kumimoji="0" lang="en-US" sz="1800" b="0" i="0" u="none" strike="noStrike" kern="1200" cap="none" spc="0" normalizeH="0" baseline="0" noProof="0" dirty="0">
                <a:ln>
                  <a:noFill/>
                </a:ln>
                <a:solidFill>
                  <a:srgbClr val="C00000"/>
                </a:solidFill>
                <a:effectLst/>
                <a:uLnTx/>
                <a:uFillTx/>
                <a:latin typeface="Calibri"/>
                <a:ea typeface="+mn-ea"/>
                <a:cs typeface="+mn-cs"/>
              </a:rPr>
              <a:t>identify broadly impactful opportunities* </a:t>
            </a:r>
            <a:r>
              <a:rPr kumimoji="0" lang="en-US" sz="1800" b="0" i="0" u="none" strike="noStrike" kern="1200" cap="none" spc="0" normalizeH="0" baseline="0" noProof="0" dirty="0">
                <a:ln>
                  <a:noFill/>
                </a:ln>
                <a:solidFill>
                  <a:prstClr val="black"/>
                </a:solidFill>
                <a:effectLst/>
                <a:uLnTx/>
                <a:uFillTx/>
                <a:latin typeface="Calibri"/>
                <a:ea typeface="+mn-ea"/>
                <a:cs typeface="+mn-cs"/>
              </a:rPr>
              <a:t>in materials, process, and enabling technologies</a:t>
            </a:r>
          </a:p>
        </p:txBody>
      </p:sp>
      <p:sp>
        <p:nvSpPr>
          <p:cNvPr id="17" name="Right Bracket 16"/>
          <p:cNvSpPr/>
          <p:nvPr/>
        </p:nvSpPr>
        <p:spPr>
          <a:xfrm>
            <a:off x="7482949" y="1332065"/>
            <a:ext cx="297990" cy="1129631"/>
          </a:xfrm>
          <a:prstGeom prst="rightBracket">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5050"/>
                </a:solidFill>
              </a:ln>
              <a:solidFill>
                <a:srgbClr val="FF0000"/>
              </a:solidFill>
              <a:effectLst/>
              <a:uLnTx/>
              <a:uFillTx/>
              <a:latin typeface="Calibri"/>
              <a:ea typeface="+mn-ea"/>
              <a:cs typeface="+mn-cs"/>
            </a:endParaRPr>
          </a:p>
        </p:txBody>
      </p:sp>
      <p:sp>
        <p:nvSpPr>
          <p:cNvPr id="20" name="Rectangle 19"/>
          <p:cNvSpPr/>
          <p:nvPr/>
        </p:nvSpPr>
        <p:spPr>
          <a:xfrm>
            <a:off x="7847856" y="3030262"/>
            <a:ext cx="120256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C00000"/>
                </a:solidFill>
                <a:effectLst/>
                <a:uLnTx/>
                <a:uFillTx/>
                <a:latin typeface="Calibri"/>
                <a:ea typeface="+mn-ea"/>
                <a:cs typeface="+mn-cs"/>
              </a:rPr>
              <a:t>*e.g., impactful across unit operations</a:t>
            </a:r>
          </a:p>
        </p:txBody>
      </p:sp>
      <p:grpSp>
        <p:nvGrpSpPr>
          <p:cNvPr id="23" name="Group 22"/>
          <p:cNvGrpSpPr/>
          <p:nvPr/>
        </p:nvGrpSpPr>
        <p:grpSpPr>
          <a:xfrm>
            <a:off x="4162572" y="2327896"/>
            <a:ext cx="1801367" cy="348338"/>
            <a:chOff x="1372053" y="456580"/>
            <a:chExt cx="1142093" cy="348338"/>
          </a:xfrm>
          <a:solidFill>
            <a:srgbClr val="007934"/>
          </a:solidFill>
        </p:grpSpPr>
        <p:sp>
          <p:nvSpPr>
            <p:cNvPr id="24" name="Rectangle 23"/>
            <p:cNvSpPr/>
            <p:nvPr/>
          </p:nvSpPr>
          <p:spPr>
            <a:xfrm>
              <a:off x="1372053" y="45658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24"/>
            <p:cNvSpPr/>
            <p:nvPr/>
          </p:nvSpPr>
          <p:spPr>
            <a:xfrm>
              <a:off x="1372053" y="45658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Technology System 1.n</a:t>
              </a:r>
            </a:p>
          </p:txBody>
        </p:sp>
      </p:grpSp>
      <p:grpSp>
        <p:nvGrpSpPr>
          <p:cNvPr id="29" name="Group 28"/>
          <p:cNvGrpSpPr/>
          <p:nvPr/>
        </p:nvGrpSpPr>
        <p:grpSpPr>
          <a:xfrm>
            <a:off x="6316853" y="1966514"/>
            <a:ext cx="1142093" cy="348338"/>
            <a:chOff x="2742565" y="211030"/>
            <a:chExt cx="1142093" cy="348338"/>
          </a:xfrm>
          <a:solidFill>
            <a:srgbClr val="007934"/>
          </a:solidFill>
        </p:grpSpPr>
        <p:sp>
          <p:nvSpPr>
            <p:cNvPr id="30" name="Rectangle 29"/>
            <p:cNvSpPr/>
            <p:nvPr/>
          </p:nvSpPr>
          <p:spPr>
            <a:xfrm>
              <a:off x="2742565" y="2110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angle 30"/>
            <p:cNvSpPr/>
            <p:nvPr/>
          </p:nvSpPr>
          <p:spPr>
            <a:xfrm>
              <a:off x="2742565" y="2110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1.n.x</a:t>
              </a:r>
            </a:p>
          </p:txBody>
        </p:sp>
      </p:grpSp>
      <p:grpSp>
        <p:nvGrpSpPr>
          <p:cNvPr id="32" name="Group 31"/>
          <p:cNvGrpSpPr/>
          <p:nvPr/>
        </p:nvGrpSpPr>
        <p:grpSpPr>
          <a:xfrm>
            <a:off x="6316853" y="2332001"/>
            <a:ext cx="1142093" cy="348338"/>
            <a:chOff x="2742565" y="702130"/>
            <a:chExt cx="1142093" cy="348338"/>
          </a:xfrm>
          <a:solidFill>
            <a:srgbClr val="007934"/>
          </a:solidFill>
        </p:grpSpPr>
        <p:sp>
          <p:nvSpPr>
            <p:cNvPr id="33" name="Rectangle 32"/>
            <p:cNvSpPr/>
            <p:nvPr/>
          </p:nvSpPr>
          <p:spPr>
            <a:xfrm>
              <a:off x="2742565" y="7021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ctangle 33"/>
            <p:cNvSpPr/>
            <p:nvPr/>
          </p:nvSpPr>
          <p:spPr>
            <a:xfrm>
              <a:off x="2742565" y="7021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1.n.y</a:t>
              </a:r>
            </a:p>
          </p:txBody>
        </p:sp>
      </p:grpSp>
      <p:grpSp>
        <p:nvGrpSpPr>
          <p:cNvPr id="35" name="Group 34"/>
          <p:cNvGrpSpPr/>
          <p:nvPr/>
        </p:nvGrpSpPr>
        <p:grpSpPr>
          <a:xfrm>
            <a:off x="6316853" y="2697488"/>
            <a:ext cx="1142093" cy="348338"/>
            <a:chOff x="2742565" y="1193230"/>
            <a:chExt cx="1142093" cy="348338"/>
          </a:xfrm>
          <a:solidFill>
            <a:srgbClr val="007934"/>
          </a:solidFill>
        </p:grpSpPr>
        <p:sp>
          <p:nvSpPr>
            <p:cNvPr id="36" name="Rectangle 35"/>
            <p:cNvSpPr/>
            <p:nvPr/>
          </p:nvSpPr>
          <p:spPr>
            <a:xfrm>
              <a:off x="2742565" y="11932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a:off x="2742565" y="11932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1.n.z</a:t>
              </a:r>
            </a:p>
          </p:txBody>
        </p:sp>
      </p:grpSp>
      <p:grpSp>
        <p:nvGrpSpPr>
          <p:cNvPr id="38" name="Group 37"/>
          <p:cNvGrpSpPr/>
          <p:nvPr/>
        </p:nvGrpSpPr>
        <p:grpSpPr>
          <a:xfrm>
            <a:off x="4148622" y="1153358"/>
            <a:ext cx="1848329" cy="348338"/>
            <a:chOff x="1372053" y="456580"/>
            <a:chExt cx="1142093" cy="348338"/>
          </a:xfrm>
          <a:solidFill>
            <a:srgbClr val="007934"/>
          </a:solidFill>
        </p:grpSpPr>
        <p:sp>
          <p:nvSpPr>
            <p:cNvPr id="39" name="Rectangle 38"/>
            <p:cNvSpPr/>
            <p:nvPr/>
          </p:nvSpPr>
          <p:spPr>
            <a:xfrm>
              <a:off x="1372053" y="45658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angle 39"/>
            <p:cNvSpPr/>
            <p:nvPr/>
          </p:nvSpPr>
          <p:spPr>
            <a:xfrm>
              <a:off x="1372053" y="45658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Technology System 1.1</a:t>
              </a:r>
            </a:p>
          </p:txBody>
        </p:sp>
      </p:grpSp>
      <p:grpSp>
        <p:nvGrpSpPr>
          <p:cNvPr id="43" name="Group 42"/>
          <p:cNvGrpSpPr/>
          <p:nvPr/>
        </p:nvGrpSpPr>
        <p:grpSpPr>
          <a:xfrm>
            <a:off x="6335903" y="764064"/>
            <a:ext cx="1142093" cy="348338"/>
            <a:chOff x="2742565" y="211030"/>
            <a:chExt cx="1142093" cy="348338"/>
          </a:xfrm>
          <a:solidFill>
            <a:srgbClr val="007934"/>
          </a:solidFill>
        </p:grpSpPr>
        <p:sp>
          <p:nvSpPr>
            <p:cNvPr id="44" name="Rectangle 43"/>
            <p:cNvSpPr/>
            <p:nvPr/>
          </p:nvSpPr>
          <p:spPr>
            <a:xfrm>
              <a:off x="2742565" y="2110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44"/>
            <p:cNvSpPr/>
            <p:nvPr/>
          </p:nvSpPr>
          <p:spPr>
            <a:xfrm>
              <a:off x="2742565" y="2110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1.1.a</a:t>
              </a:r>
            </a:p>
          </p:txBody>
        </p:sp>
      </p:grpSp>
      <p:grpSp>
        <p:nvGrpSpPr>
          <p:cNvPr id="46" name="Group 45"/>
          <p:cNvGrpSpPr/>
          <p:nvPr/>
        </p:nvGrpSpPr>
        <p:grpSpPr>
          <a:xfrm>
            <a:off x="6335903" y="1129551"/>
            <a:ext cx="1142093" cy="348338"/>
            <a:chOff x="2742565" y="702130"/>
            <a:chExt cx="1142093" cy="348338"/>
          </a:xfrm>
          <a:solidFill>
            <a:srgbClr val="007934"/>
          </a:solidFill>
        </p:grpSpPr>
        <p:sp>
          <p:nvSpPr>
            <p:cNvPr id="47" name="Rectangle 46"/>
            <p:cNvSpPr/>
            <p:nvPr/>
          </p:nvSpPr>
          <p:spPr>
            <a:xfrm>
              <a:off x="2742565" y="7021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ectangle 47"/>
            <p:cNvSpPr/>
            <p:nvPr/>
          </p:nvSpPr>
          <p:spPr>
            <a:xfrm>
              <a:off x="2742565" y="7021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1.1.b</a:t>
              </a:r>
            </a:p>
          </p:txBody>
        </p:sp>
      </p:grpSp>
      <p:grpSp>
        <p:nvGrpSpPr>
          <p:cNvPr id="49" name="Group 48"/>
          <p:cNvGrpSpPr/>
          <p:nvPr/>
        </p:nvGrpSpPr>
        <p:grpSpPr>
          <a:xfrm>
            <a:off x="6335903" y="1495038"/>
            <a:ext cx="1142093" cy="348338"/>
            <a:chOff x="2742565" y="1193230"/>
            <a:chExt cx="1142093" cy="348338"/>
          </a:xfrm>
          <a:solidFill>
            <a:srgbClr val="007934"/>
          </a:solidFill>
        </p:grpSpPr>
        <p:sp>
          <p:nvSpPr>
            <p:cNvPr id="50" name="Rectangle 49"/>
            <p:cNvSpPr/>
            <p:nvPr/>
          </p:nvSpPr>
          <p:spPr>
            <a:xfrm>
              <a:off x="2742565" y="11932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50"/>
            <p:cNvSpPr/>
            <p:nvPr/>
          </p:nvSpPr>
          <p:spPr>
            <a:xfrm>
              <a:off x="2742565" y="11932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1.1.c</a:t>
              </a:r>
            </a:p>
          </p:txBody>
        </p:sp>
      </p:grpSp>
      <p:sp>
        <p:nvSpPr>
          <p:cNvPr id="53" name="Left Brace 52"/>
          <p:cNvSpPr/>
          <p:nvPr/>
        </p:nvSpPr>
        <p:spPr>
          <a:xfrm>
            <a:off x="5964511" y="790994"/>
            <a:ext cx="320966" cy="1032800"/>
          </a:xfrm>
          <a:prstGeom prst="leftBrace">
            <a:avLst/>
          </a:prstGeom>
          <a:ln w="28575">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65C"/>
              </a:solidFill>
              <a:effectLst/>
              <a:uLnTx/>
              <a:uFillTx/>
              <a:latin typeface="Calibri"/>
              <a:ea typeface="+mn-ea"/>
              <a:cs typeface="+mn-cs"/>
            </a:endParaRPr>
          </a:p>
        </p:txBody>
      </p:sp>
      <p:grpSp>
        <p:nvGrpSpPr>
          <p:cNvPr id="56" name="Group 55"/>
          <p:cNvGrpSpPr/>
          <p:nvPr/>
        </p:nvGrpSpPr>
        <p:grpSpPr>
          <a:xfrm>
            <a:off x="2682229" y="1543023"/>
            <a:ext cx="1047728" cy="783208"/>
            <a:chOff x="1372053" y="456580"/>
            <a:chExt cx="1142093" cy="348338"/>
          </a:xfrm>
          <a:solidFill>
            <a:srgbClr val="007934"/>
          </a:solidFill>
        </p:grpSpPr>
        <p:sp>
          <p:nvSpPr>
            <p:cNvPr id="57" name="Rectangle 56"/>
            <p:cNvSpPr/>
            <p:nvPr/>
          </p:nvSpPr>
          <p:spPr>
            <a:xfrm>
              <a:off x="1372053" y="45658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Rectangle 57"/>
            <p:cNvSpPr/>
            <p:nvPr/>
          </p:nvSpPr>
          <p:spPr>
            <a:xfrm>
              <a:off x="1372053" y="45658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Application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Area 1</a:t>
              </a:r>
            </a:p>
          </p:txBody>
        </p:sp>
      </p:grpSp>
      <p:sp>
        <p:nvSpPr>
          <p:cNvPr id="59" name="Left Brace 58"/>
          <p:cNvSpPr/>
          <p:nvPr/>
        </p:nvSpPr>
        <p:spPr>
          <a:xfrm>
            <a:off x="3773499" y="1167820"/>
            <a:ext cx="333259" cy="1521294"/>
          </a:xfrm>
          <a:prstGeom prst="leftBrace">
            <a:avLst/>
          </a:prstGeom>
          <a:ln w="28575">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65C"/>
              </a:solidFill>
              <a:effectLst/>
              <a:uLnTx/>
              <a:uFillTx/>
              <a:latin typeface="Calibri"/>
              <a:ea typeface="+mn-ea"/>
              <a:cs typeface="+mn-cs"/>
            </a:endParaRPr>
          </a:p>
        </p:txBody>
      </p:sp>
      <p:grpSp>
        <p:nvGrpSpPr>
          <p:cNvPr id="63" name="Group 62"/>
          <p:cNvGrpSpPr/>
          <p:nvPr/>
        </p:nvGrpSpPr>
        <p:grpSpPr>
          <a:xfrm>
            <a:off x="2638153" y="5791122"/>
            <a:ext cx="1047728" cy="783208"/>
            <a:chOff x="1372053" y="456580"/>
            <a:chExt cx="1142093" cy="348338"/>
          </a:xfrm>
          <a:solidFill>
            <a:schemeClr val="accent3">
              <a:lumMod val="75000"/>
            </a:schemeClr>
          </a:solidFill>
        </p:grpSpPr>
        <p:sp>
          <p:nvSpPr>
            <p:cNvPr id="64" name="Rectangle 63"/>
            <p:cNvSpPr/>
            <p:nvPr/>
          </p:nvSpPr>
          <p:spPr>
            <a:xfrm>
              <a:off x="1372053" y="45658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ectangle 64"/>
            <p:cNvSpPr/>
            <p:nvPr/>
          </p:nvSpPr>
          <p:spPr>
            <a:xfrm>
              <a:off x="1372053" y="45658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a:ea typeface="+mn-ea"/>
                  <a:cs typeface="+mn-cs"/>
                </a:rPr>
                <a:t>Application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a:ea typeface="+mn-ea"/>
                  <a:cs typeface="+mn-cs"/>
                </a:rPr>
                <a:t>Area</a:t>
              </a:r>
              <a:r>
                <a:rPr kumimoji="0" lang="en-US" sz="1200" b="0" i="0" u="none" strike="noStrike" kern="1200" cap="none" spc="0" normalizeH="0" baseline="0" noProof="0" dirty="0">
                  <a:ln>
                    <a:noFill/>
                  </a:ln>
                  <a:solidFill>
                    <a:prstClr val="white"/>
                  </a:solidFill>
                  <a:effectLst/>
                  <a:uLnTx/>
                  <a:uFillTx/>
                  <a:latin typeface="Calibri"/>
                  <a:ea typeface="+mn-ea"/>
                  <a:cs typeface="+mn-cs"/>
                </a:rPr>
                <a:t> </a:t>
              </a:r>
              <a:r>
                <a:rPr kumimoji="0" lang="en-US" sz="1200" b="0" i="1" u="none" strike="noStrike" kern="1200" cap="none" spc="0" normalizeH="0" baseline="0" noProof="0" dirty="0">
                  <a:ln>
                    <a:noFill/>
                  </a:ln>
                  <a:solidFill>
                    <a:prstClr val="white"/>
                  </a:solidFill>
                  <a:effectLst/>
                  <a:uLnTx/>
                  <a:uFillTx/>
                  <a:latin typeface="Calibri"/>
                  <a:ea typeface="+mn-ea"/>
                  <a:cs typeface="+mn-cs"/>
                </a:rPr>
                <a:t>i</a:t>
              </a:r>
            </a:p>
          </p:txBody>
        </p:sp>
      </p:grpSp>
      <p:sp>
        <p:nvSpPr>
          <p:cNvPr id="66" name="Left Brace 65"/>
          <p:cNvSpPr/>
          <p:nvPr/>
        </p:nvSpPr>
        <p:spPr>
          <a:xfrm>
            <a:off x="5975602" y="1990142"/>
            <a:ext cx="320966" cy="1032800"/>
          </a:xfrm>
          <a:prstGeom prst="leftBrace">
            <a:avLst/>
          </a:prstGeom>
          <a:ln w="28575">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65C"/>
              </a:solidFill>
              <a:effectLst/>
              <a:uLnTx/>
              <a:uFillTx/>
              <a:latin typeface="Calibri"/>
              <a:ea typeface="+mn-ea"/>
              <a:cs typeface="+mn-cs"/>
            </a:endParaRPr>
          </a:p>
        </p:txBody>
      </p:sp>
      <p:grpSp>
        <p:nvGrpSpPr>
          <p:cNvPr id="68" name="Group 67"/>
          <p:cNvGrpSpPr/>
          <p:nvPr/>
        </p:nvGrpSpPr>
        <p:grpSpPr>
          <a:xfrm>
            <a:off x="4175409" y="6018843"/>
            <a:ext cx="1801367" cy="348338"/>
            <a:chOff x="1372053" y="456580"/>
            <a:chExt cx="1142093" cy="348338"/>
          </a:xfrm>
          <a:solidFill>
            <a:schemeClr val="accent3">
              <a:lumMod val="75000"/>
            </a:schemeClr>
          </a:solidFill>
        </p:grpSpPr>
        <p:sp>
          <p:nvSpPr>
            <p:cNvPr id="69" name="Rectangle 68"/>
            <p:cNvSpPr/>
            <p:nvPr/>
          </p:nvSpPr>
          <p:spPr>
            <a:xfrm>
              <a:off x="1372053" y="45658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Rectangle 69"/>
            <p:cNvSpPr/>
            <p:nvPr/>
          </p:nvSpPr>
          <p:spPr>
            <a:xfrm>
              <a:off x="1372053" y="45658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a:ea typeface="+mn-ea"/>
                  <a:cs typeface="+mn-cs"/>
                </a:rPr>
                <a:t>Technology System </a:t>
              </a:r>
              <a:r>
                <a:rPr kumimoji="0" lang="en-US" sz="1200" b="0" i="1" u="none" strike="noStrike" kern="1200" cap="none" spc="0" normalizeH="0" baseline="0" noProof="0" dirty="0" err="1">
                  <a:ln>
                    <a:noFill/>
                  </a:ln>
                  <a:solidFill>
                    <a:prstClr val="white"/>
                  </a:solidFill>
                  <a:effectLst/>
                  <a:uLnTx/>
                  <a:uFillTx/>
                  <a:latin typeface="Calibri"/>
                  <a:ea typeface="+mn-ea"/>
                  <a:cs typeface="+mn-cs"/>
                </a:rPr>
                <a:t>i.j</a:t>
              </a:r>
              <a:endParaRPr kumimoji="0" lang="en-US" sz="1200" b="0" i="1" u="none" strike="noStrike" kern="1200" cap="none" spc="0" normalizeH="0" baseline="0" noProof="0" dirty="0">
                <a:ln>
                  <a:noFill/>
                </a:ln>
                <a:solidFill>
                  <a:prstClr val="white"/>
                </a:solidFill>
                <a:effectLst/>
                <a:uLnTx/>
                <a:uFillTx/>
                <a:latin typeface="Calibri"/>
                <a:ea typeface="+mn-ea"/>
                <a:cs typeface="+mn-cs"/>
              </a:endParaRPr>
            </a:p>
          </p:txBody>
        </p:sp>
      </p:grpSp>
      <p:sp>
        <p:nvSpPr>
          <p:cNvPr id="71" name="Left Brace 70"/>
          <p:cNvSpPr/>
          <p:nvPr/>
        </p:nvSpPr>
        <p:spPr>
          <a:xfrm>
            <a:off x="6116273" y="6032264"/>
            <a:ext cx="181415" cy="362876"/>
          </a:xfrm>
          <a:prstGeom prst="leftBrace">
            <a:avLst/>
          </a:prstGeom>
          <a:ln w="28575">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65C"/>
              </a:solidFill>
              <a:effectLst/>
              <a:uLnTx/>
              <a:uFillTx/>
              <a:latin typeface="Calibri"/>
              <a:ea typeface="+mn-ea"/>
              <a:cs typeface="+mn-cs"/>
            </a:endParaRPr>
          </a:p>
        </p:txBody>
      </p:sp>
      <p:grpSp>
        <p:nvGrpSpPr>
          <p:cNvPr id="72" name="Group 71"/>
          <p:cNvGrpSpPr/>
          <p:nvPr/>
        </p:nvGrpSpPr>
        <p:grpSpPr>
          <a:xfrm>
            <a:off x="6329704" y="6039516"/>
            <a:ext cx="1142093" cy="348338"/>
            <a:chOff x="2742565" y="1193230"/>
            <a:chExt cx="1142093" cy="348338"/>
          </a:xfrm>
          <a:solidFill>
            <a:schemeClr val="accent3">
              <a:lumMod val="75000"/>
            </a:schemeClr>
          </a:solidFill>
        </p:grpSpPr>
        <p:sp>
          <p:nvSpPr>
            <p:cNvPr id="73" name="Rectangle 72"/>
            <p:cNvSpPr/>
            <p:nvPr/>
          </p:nvSpPr>
          <p:spPr>
            <a:xfrm>
              <a:off x="2742565" y="11932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Rectangle 73"/>
            <p:cNvSpPr/>
            <p:nvPr/>
          </p:nvSpPr>
          <p:spPr>
            <a:xfrm>
              <a:off x="2742565" y="11932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a:ea typeface="+mn-ea"/>
                  <a:cs typeface="+mn-cs"/>
                </a:rPr>
                <a:t>Unit Op </a:t>
              </a:r>
              <a:r>
                <a:rPr kumimoji="0" lang="en-US" sz="1200" b="0" i="1" u="none" strike="noStrike" kern="1200" cap="none" spc="0" normalizeH="0" baseline="0" noProof="0" dirty="0" err="1">
                  <a:ln>
                    <a:noFill/>
                  </a:ln>
                  <a:solidFill>
                    <a:prstClr val="white"/>
                  </a:solidFill>
                  <a:effectLst/>
                  <a:uLnTx/>
                  <a:uFillTx/>
                  <a:latin typeface="Calibri"/>
                  <a:ea typeface="+mn-ea"/>
                  <a:cs typeface="+mn-cs"/>
                </a:rPr>
                <a:t>i.j.k</a:t>
              </a:r>
              <a:endParaRPr kumimoji="0" lang="en-US" sz="1200" b="0" i="1" u="none" strike="noStrike" kern="1200" cap="none" spc="0" normalizeH="0" baseline="0" noProof="0" dirty="0">
                <a:ln>
                  <a:noFill/>
                </a:ln>
                <a:solidFill>
                  <a:prstClr val="white"/>
                </a:solidFill>
                <a:effectLst/>
                <a:uLnTx/>
                <a:uFillTx/>
                <a:latin typeface="Calibri"/>
                <a:ea typeface="+mn-ea"/>
                <a:cs typeface="+mn-cs"/>
              </a:endParaRPr>
            </a:p>
          </p:txBody>
        </p:sp>
      </p:grpSp>
      <p:cxnSp>
        <p:nvCxnSpPr>
          <p:cNvPr id="76" name="Straight Arrow Connector 75"/>
          <p:cNvCxnSpPr/>
          <p:nvPr/>
        </p:nvCxnSpPr>
        <p:spPr>
          <a:xfrm flipH="1" flipV="1">
            <a:off x="3199685" y="4824500"/>
            <a:ext cx="1" cy="900716"/>
          </a:xfrm>
          <a:prstGeom prst="straightConnector1">
            <a:avLst/>
          </a:prstGeom>
          <a:ln w="28575">
            <a:solidFill>
              <a:schemeClr val="tx2"/>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5110394" y="5368849"/>
            <a:ext cx="1104" cy="522759"/>
          </a:xfrm>
          <a:prstGeom prst="straightConnector1">
            <a:avLst/>
          </a:prstGeom>
          <a:ln w="28575">
            <a:solidFill>
              <a:schemeClr val="tx2"/>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81" name="Left Brace 80"/>
          <p:cNvSpPr/>
          <p:nvPr/>
        </p:nvSpPr>
        <p:spPr>
          <a:xfrm>
            <a:off x="3910281" y="6031139"/>
            <a:ext cx="181415" cy="362876"/>
          </a:xfrm>
          <a:prstGeom prst="leftBrace">
            <a:avLst/>
          </a:prstGeom>
          <a:ln w="28575">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65C"/>
              </a:solidFill>
              <a:effectLst/>
              <a:uLnTx/>
              <a:uFillTx/>
              <a:latin typeface="Calibri"/>
              <a:ea typeface="+mn-ea"/>
              <a:cs typeface="+mn-cs"/>
            </a:endParaRPr>
          </a:p>
        </p:txBody>
      </p:sp>
      <p:grpSp>
        <p:nvGrpSpPr>
          <p:cNvPr id="111" name="Group 110"/>
          <p:cNvGrpSpPr/>
          <p:nvPr/>
        </p:nvGrpSpPr>
        <p:grpSpPr>
          <a:xfrm>
            <a:off x="4119607" y="4713377"/>
            <a:ext cx="1801367" cy="348338"/>
            <a:chOff x="1372053" y="456580"/>
            <a:chExt cx="1142093" cy="348338"/>
          </a:xfrm>
          <a:solidFill>
            <a:srgbClr val="007934"/>
          </a:solidFill>
        </p:grpSpPr>
        <p:sp>
          <p:nvSpPr>
            <p:cNvPr id="112" name="Rectangle 111"/>
            <p:cNvSpPr/>
            <p:nvPr/>
          </p:nvSpPr>
          <p:spPr>
            <a:xfrm>
              <a:off x="1372053" y="45658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Rectangle 112"/>
            <p:cNvSpPr/>
            <p:nvPr/>
          </p:nvSpPr>
          <p:spPr>
            <a:xfrm>
              <a:off x="1372053" y="45658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Technology System 2.n</a:t>
              </a:r>
            </a:p>
          </p:txBody>
        </p:sp>
      </p:grpSp>
      <p:grpSp>
        <p:nvGrpSpPr>
          <p:cNvPr id="114" name="Group 113"/>
          <p:cNvGrpSpPr/>
          <p:nvPr/>
        </p:nvGrpSpPr>
        <p:grpSpPr>
          <a:xfrm>
            <a:off x="6313988" y="4351994"/>
            <a:ext cx="1142093" cy="348338"/>
            <a:chOff x="2742565" y="211030"/>
            <a:chExt cx="1142093" cy="348338"/>
          </a:xfrm>
          <a:solidFill>
            <a:srgbClr val="007934"/>
          </a:solidFill>
        </p:grpSpPr>
        <p:sp>
          <p:nvSpPr>
            <p:cNvPr id="115" name="Rectangle 114"/>
            <p:cNvSpPr/>
            <p:nvPr/>
          </p:nvSpPr>
          <p:spPr>
            <a:xfrm>
              <a:off x="2742565" y="2110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Rectangle 115"/>
            <p:cNvSpPr/>
            <p:nvPr/>
          </p:nvSpPr>
          <p:spPr>
            <a:xfrm>
              <a:off x="2742565" y="2110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2.n.x</a:t>
              </a:r>
            </a:p>
          </p:txBody>
        </p:sp>
      </p:grpSp>
      <p:grpSp>
        <p:nvGrpSpPr>
          <p:cNvPr id="117" name="Group 116"/>
          <p:cNvGrpSpPr/>
          <p:nvPr/>
        </p:nvGrpSpPr>
        <p:grpSpPr>
          <a:xfrm>
            <a:off x="6313988" y="4717481"/>
            <a:ext cx="1142093" cy="348338"/>
            <a:chOff x="2742565" y="702130"/>
            <a:chExt cx="1142093" cy="348338"/>
          </a:xfrm>
          <a:solidFill>
            <a:srgbClr val="007934"/>
          </a:solidFill>
        </p:grpSpPr>
        <p:sp>
          <p:nvSpPr>
            <p:cNvPr id="118" name="Rectangle 117"/>
            <p:cNvSpPr/>
            <p:nvPr/>
          </p:nvSpPr>
          <p:spPr>
            <a:xfrm>
              <a:off x="2742565" y="7021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Rectangle 118"/>
            <p:cNvSpPr/>
            <p:nvPr/>
          </p:nvSpPr>
          <p:spPr>
            <a:xfrm>
              <a:off x="2742565" y="7021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2.n.y</a:t>
              </a:r>
            </a:p>
          </p:txBody>
        </p:sp>
      </p:grpSp>
      <p:grpSp>
        <p:nvGrpSpPr>
          <p:cNvPr id="120" name="Group 119"/>
          <p:cNvGrpSpPr/>
          <p:nvPr/>
        </p:nvGrpSpPr>
        <p:grpSpPr>
          <a:xfrm>
            <a:off x="6313988" y="5082968"/>
            <a:ext cx="1142093" cy="348338"/>
            <a:chOff x="2742565" y="1193230"/>
            <a:chExt cx="1142093" cy="348338"/>
          </a:xfrm>
          <a:solidFill>
            <a:srgbClr val="007934"/>
          </a:solidFill>
        </p:grpSpPr>
        <p:sp>
          <p:nvSpPr>
            <p:cNvPr id="121" name="Rectangle 120"/>
            <p:cNvSpPr/>
            <p:nvPr/>
          </p:nvSpPr>
          <p:spPr>
            <a:xfrm>
              <a:off x="2742565" y="11932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Rectangle 121"/>
            <p:cNvSpPr/>
            <p:nvPr/>
          </p:nvSpPr>
          <p:spPr>
            <a:xfrm>
              <a:off x="2742565" y="11932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2.n.z</a:t>
              </a:r>
            </a:p>
          </p:txBody>
        </p:sp>
      </p:grpSp>
      <p:grpSp>
        <p:nvGrpSpPr>
          <p:cNvPr id="123" name="Group 122"/>
          <p:cNvGrpSpPr/>
          <p:nvPr/>
        </p:nvGrpSpPr>
        <p:grpSpPr>
          <a:xfrm>
            <a:off x="4105652" y="3538839"/>
            <a:ext cx="1848329" cy="348338"/>
            <a:chOff x="1372053" y="456580"/>
            <a:chExt cx="1142093" cy="348338"/>
          </a:xfrm>
          <a:solidFill>
            <a:srgbClr val="007934"/>
          </a:solidFill>
        </p:grpSpPr>
        <p:sp>
          <p:nvSpPr>
            <p:cNvPr id="124" name="Rectangle 123"/>
            <p:cNvSpPr/>
            <p:nvPr/>
          </p:nvSpPr>
          <p:spPr>
            <a:xfrm>
              <a:off x="1372053" y="45658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Rectangle 124"/>
            <p:cNvSpPr/>
            <p:nvPr/>
          </p:nvSpPr>
          <p:spPr>
            <a:xfrm>
              <a:off x="1372053" y="45658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Technology System 2.1</a:t>
              </a:r>
            </a:p>
          </p:txBody>
        </p:sp>
      </p:grpSp>
      <p:grpSp>
        <p:nvGrpSpPr>
          <p:cNvPr id="126" name="Group 125"/>
          <p:cNvGrpSpPr/>
          <p:nvPr/>
        </p:nvGrpSpPr>
        <p:grpSpPr>
          <a:xfrm>
            <a:off x="6292933" y="3149545"/>
            <a:ext cx="1142093" cy="348338"/>
            <a:chOff x="2742565" y="211030"/>
            <a:chExt cx="1142093" cy="348338"/>
          </a:xfrm>
          <a:solidFill>
            <a:srgbClr val="007934"/>
          </a:solidFill>
        </p:grpSpPr>
        <p:sp>
          <p:nvSpPr>
            <p:cNvPr id="127" name="Rectangle 126"/>
            <p:cNvSpPr/>
            <p:nvPr/>
          </p:nvSpPr>
          <p:spPr>
            <a:xfrm>
              <a:off x="2742565" y="2110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Rectangle 127"/>
            <p:cNvSpPr/>
            <p:nvPr/>
          </p:nvSpPr>
          <p:spPr>
            <a:xfrm>
              <a:off x="2742565" y="2110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2.1.a</a:t>
              </a:r>
            </a:p>
          </p:txBody>
        </p:sp>
      </p:grpSp>
      <p:grpSp>
        <p:nvGrpSpPr>
          <p:cNvPr id="129" name="Group 128"/>
          <p:cNvGrpSpPr/>
          <p:nvPr/>
        </p:nvGrpSpPr>
        <p:grpSpPr>
          <a:xfrm>
            <a:off x="6292933" y="3515032"/>
            <a:ext cx="1142093" cy="348338"/>
            <a:chOff x="2742565" y="702130"/>
            <a:chExt cx="1142093" cy="348338"/>
          </a:xfrm>
          <a:solidFill>
            <a:srgbClr val="007934"/>
          </a:solidFill>
        </p:grpSpPr>
        <p:sp>
          <p:nvSpPr>
            <p:cNvPr id="130" name="Rectangle 129"/>
            <p:cNvSpPr/>
            <p:nvPr/>
          </p:nvSpPr>
          <p:spPr>
            <a:xfrm>
              <a:off x="2742565" y="7021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Rectangle 130"/>
            <p:cNvSpPr/>
            <p:nvPr/>
          </p:nvSpPr>
          <p:spPr>
            <a:xfrm>
              <a:off x="2742565" y="7021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2.1.b</a:t>
              </a:r>
            </a:p>
          </p:txBody>
        </p:sp>
      </p:grpSp>
      <p:grpSp>
        <p:nvGrpSpPr>
          <p:cNvPr id="132" name="Group 131"/>
          <p:cNvGrpSpPr/>
          <p:nvPr/>
        </p:nvGrpSpPr>
        <p:grpSpPr>
          <a:xfrm>
            <a:off x="6292933" y="3880519"/>
            <a:ext cx="1142093" cy="348338"/>
            <a:chOff x="2742565" y="1193230"/>
            <a:chExt cx="1142093" cy="348338"/>
          </a:xfrm>
          <a:solidFill>
            <a:srgbClr val="007934"/>
          </a:solidFill>
        </p:grpSpPr>
        <p:sp>
          <p:nvSpPr>
            <p:cNvPr id="133" name="Rectangle 132"/>
            <p:cNvSpPr/>
            <p:nvPr/>
          </p:nvSpPr>
          <p:spPr>
            <a:xfrm>
              <a:off x="2742565" y="119323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Rectangle 133"/>
            <p:cNvSpPr/>
            <p:nvPr/>
          </p:nvSpPr>
          <p:spPr>
            <a:xfrm>
              <a:off x="2742565" y="119323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Unit Op 2.1.c</a:t>
              </a:r>
            </a:p>
          </p:txBody>
        </p:sp>
      </p:grpSp>
      <p:sp>
        <p:nvSpPr>
          <p:cNvPr id="135" name="Left Brace 134"/>
          <p:cNvSpPr/>
          <p:nvPr/>
        </p:nvSpPr>
        <p:spPr>
          <a:xfrm>
            <a:off x="5961646" y="3176475"/>
            <a:ext cx="320966" cy="1032800"/>
          </a:xfrm>
          <a:prstGeom prst="leftBrace">
            <a:avLst/>
          </a:prstGeom>
          <a:ln w="28575">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65C"/>
              </a:solidFill>
              <a:effectLst/>
              <a:uLnTx/>
              <a:uFillTx/>
              <a:latin typeface="Calibri"/>
              <a:ea typeface="+mn-ea"/>
              <a:cs typeface="+mn-cs"/>
            </a:endParaRPr>
          </a:p>
        </p:txBody>
      </p:sp>
      <p:grpSp>
        <p:nvGrpSpPr>
          <p:cNvPr id="136" name="Group 135"/>
          <p:cNvGrpSpPr/>
          <p:nvPr/>
        </p:nvGrpSpPr>
        <p:grpSpPr>
          <a:xfrm>
            <a:off x="2639257" y="3928504"/>
            <a:ext cx="1047728" cy="783208"/>
            <a:chOff x="1372053" y="456580"/>
            <a:chExt cx="1142093" cy="348338"/>
          </a:xfrm>
          <a:solidFill>
            <a:srgbClr val="007934"/>
          </a:solidFill>
        </p:grpSpPr>
        <p:sp>
          <p:nvSpPr>
            <p:cNvPr id="137" name="Rectangle 136"/>
            <p:cNvSpPr/>
            <p:nvPr/>
          </p:nvSpPr>
          <p:spPr>
            <a:xfrm>
              <a:off x="1372053" y="456580"/>
              <a:ext cx="1142093" cy="3483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8" name="Rectangle 137"/>
            <p:cNvSpPr/>
            <p:nvPr/>
          </p:nvSpPr>
          <p:spPr>
            <a:xfrm>
              <a:off x="1372053" y="456580"/>
              <a:ext cx="1142093" cy="3483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Application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Area 2</a:t>
              </a:r>
            </a:p>
          </p:txBody>
        </p:sp>
      </p:grpSp>
      <p:sp>
        <p:nvSpPr>
          <p:cNvPr id="139" name="Left Brace 138"/>
          <p:cNvSpPr/>
          <p:nvPr/>
        </p:nvSpPr>
        <p:spPr>
          <a:xfrm>
            <a:off x="3730529" y="3553301"/>
            <a:ext cx="333259" cy="1521294"/>
          </a:xfrm>
          <a:prstGeom prst="leftBrace">
            <a:avLst/>
          </a:prstGeom>
          <a:ln w="28575">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65C"/>
              </a:solidFill>
              <a:effectLst/>
              <a:uLnTx/>
              <a:uFillTx/>
              <a:latin typeface="Calibri"/>
              <a:ea typeface="+mn-ea"/>
              <a:cs typeface="+mn-cs"/>
            </a:endParaRPr>
          </a:p>
        </p:txBody>
      </p:sp>
      <p:sp>
        <p:nvSpPr>
          <p:cNvPr id="140" name="Left Brace 139"/>
          <p:cNvSpPr/>
          <p:nvPr/>
        </p:nvSpPr>
        <p:spPr>
          <a:xfrm>
            <a:off x="5932630" y="4375623"/>
            <a:ext cx="320966" cy="1032800"/>
          </a:xfrm>
          <a:prstGeom prst="leftBrace">
            <a:avLst/>
          </a:prstGeom>
          <a:ln w="28575">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65C"/>
              </a:solidFill>
              <a:effectLst/>
              <a:uLnTx/>
              <a:uFillTx/>
              <a:latin typeface="Calibri"/>
              <a:ea typeface="+mn-ea"/>
              <a:cs typeface="+mn-cs"/>
            </a:endParaRPr>
          </a:p>
        </p:txBody>
      </p:sp>
      <p:cxnSp>
        <p:nvCxnSpPr>
          <p:cNvPr id="141" name="Straight Arrow Connector 140"/>
          <p:cNvCxnSpPr/>
          <p:nvPr/>
        </p:nvCxnSpPr>
        <p:spPr>
          <a:xfrm flipV="1">
            <a:off x="6881589" y="5592121"/>
            <a:ext cx="2209" cy="368110"/>
          </a:xfrm>
          <a:prstGeom prst="straightConnector1">
            <a:avLst/>
          </a:prstGeom>
          <a:ln w="28575">
            <a:solidFill>
              <a:schemeClr val="tx2"/>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148" name="Right Bracket 147"/>
          <p:cNvSpPr/>
          <p:nvPr/>
        </p:nvSpPr>
        <p:spPr>
          <a:xfrm>
            <a:off x="7495799" y="2461471"/>
            <a:ext cx="297990" cy="1218611"/>
          </a:xfrm>
          <a:prstGeom prst="rightBracket">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5050"/>
                </a:solidFill>
              </a:ln>
              <a:solidFill>
                <a:srgbClr val="FF0000"/>
              </a:solidFill>
              <a:effectLst/>
              <a:uLnTx/>
              <a:uFillTx/>
              <a:latin typeface="Calibri"/>
              <a:ea typeface="+mn-ea"/>
              <a:cs typeface="+mn-cs"/>
            </a:endParaRPr>
          </a:p>
        </p:txBody>
      </p:sp>
      <p:sp>
        <p:nvSpPr>
          <p:cNvPr id="149" name="Right Bracket 148"/>
          <p:cNvSpPr/>
          <p:nvPr/>
        </p:nvSpPr>
        <p:spPr>
          <a:xfrm>
            <a:off x="7494694" y="3674586"/>
            <a:ext cx="297990" cy="1247647"/>
          </a:xfrm>
          <a:prstGeom prst="rightBracket">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5050"/>
                </a:solidFill>
              </a:ln>
              <a:solidFill>
                <a:srgbClr val="FF0000"/>
              </a:solidFill>
              <a:effectLst/>
              <a:uLnTx/>
              <a:uFillTx/>
              <a:latin typeface="Calibri"/>
              <a:ea typeface="+mn-ea"/>
              <a:cs typeface="+mn-cs"/>
            </a:endParaRPr>
          </a:p>
        </p:txBody>
      </p:sp>
      <p:sp>
        <p:nvSpPr>
          <p:cNvPr id="150" name="Right Bracket 149"/>
          <p:cNvSpPr/>
          <p:nvPr/>
        </p:nvSpPr>
        <p:spPr>
          <a:xfrm rot="10800000">
            <a:off x="2366228" y="2028775"/>
            <a:ext cx="274151" cy="2349108"/>
          </a:xfrm>
          <a:prstGeom prst="rightBracket">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5050"/>
                </a:solidFill>
              </a:ln>
              <a:solidFill>
                <a:srgbClr val="FF0000"/>
              </a:solidFill>
              <a:effectLst/>
              <a:uLnTx/>
              <a:uFillTx/>
              <a:latin typeface="Calibri"/>
              <a:ea typeface="+mn-ea"/>
              <a:cs typeface="+mn-cs"/>
            </a:endParaRPr>
          </a:p>
        </p:txBody>
      </p:sp>
      <p:sp>
        <p:nvSpPr>
          <p:cNvPr id="151" name="Right Bracket 150"/>
          <p:cNvSpPr/>
          <p:nvPr/>
        </p:nvSpPr>
        <p:spPr>
          <a:xfrm rot="10800000">
            <a:off x="2379078" y="5159495"/>
            <a:ext cx="274151" cy="1004889"/>
          </a:xfrm>
          <a:prstGeom prst="rightBracket">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5050"/>
                </a:solidFill>
              </a:ln>
              <a:solidFill>
                <a:srgbClr val="FF0000"/>
              </a:solidFill>
              <a:effectLst/>
              <a:uLnTx/>
              <a:uFillTx/>
              <a:latin typeface="Calibri"/>
              <a:ea typeface="+mn-ea"/>
              <a:cs typeface="+mn-cs"/>
            </a:endParaRPr>
          </a:p>
        </p:txBody>
      </p:sp>
      <p:sp>
        <p:nvSpPr>
          <p:cNvPr id="152" name="Right Bracket 151"/>
          <p:cNvSpPr/>
          <p:nvPr/>
        </p:nvSpPr>
        <p:spPr>
          <a:xfrm rot="10800000">
            <a:off x="2377973" y="4371297"/>
            <a:ext cx="274151" cy="788199"/>
          </a:xfrm>
          <a:prstGeom prst="rightBracket">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5050"/>
                </a:solidFill>
              </a:ln>
              <a:solidFill>
                <a:srgbClr val="FF0000"/>
              </a:solidFill>
              <a:effectLst/>
              <a:uLnTx/>
              <a:uFillTx/>
              <a:latin typeface="Calibri"/>
              <a:ea typeface="+mn-ea"/>
              <a:cs typeface="+mn-cs"/>
            </a:endParaRPr>
          </a:p>
        </p:txBody>
      </p:sp>
      <p:sp>
        <p:nvSpPr>
          <p:cNvPr id="154" name="TextBox 153"/>
          <p:cNvSpPr txBox="1"/>
          <p:nvPr/>
        </p:nvSpPr>
        <p:spPr>
          <a:xfrm>
            <a:off x="2794974" y="4964067"/>
            <a:ext cx="279100" cy="854080"/>
          </a:xfrm>
          <a:prstGeom prst="rect">
            <a:avLst/>
          </a:prstGeom>
          <a:noFill/>
        </p:spPr>
        <p:txBody>
          <a:bodyPr wrap="square" rtlCol="0">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55" name="TextBox 154"/>
          <p:cNvSpPr txBox="1"/>
          <p:nvPr/>
        </p:nvSpPr>
        <p:spPr>
          <a:xfrm>
            <a:off x="4873161" y="1669151"/>
            <a:ext cx="279100" cy="854080"/>
          </a:xfrm>
          <a:prstGeom prst="rect">
            <a:avLst/>
          </a:prstGeom>
          <a:noFill/>
        </p:spPr>
        <p:txBody>
          <a:bodyPr wrap="square" rtlCol="0">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56" name="TextBox 155"/>
          <p:cNvSpPr txBox="1"/>
          <p:nvPr/>
        </p:nvSpPr>
        <p:spPr>
          <a:xfrm>
            <a:off x="6504786" y="5464266"/>
            <a:ext cx="279100" cy="854080"/>
          </a:xfrm>
          <a:prstGeom prst="rect">
            <a:avLst/>
          </a:prstGeom>
          <a:noFill/>
        </p:spPr>
        <p:txBody>
          <a:bodyPr wrap="square" rtlCol="0">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158" name="Straight Arrow Connector 157"/>
          <p:cNvCxnSpPr/>
          <p:nvPr/>
        </p:nvCxnSpPr>
        <p:spPr>
          <a:xfrm flipV="1">
            <a:off x="5193020" y="1697066"/>
            <a:ext cx="1104" cy="522759"/>
          </a:xfrm>
          <a:prstGeom prst="straightConnector1">
            <a:avLst/>
          </a:prstGeom>
          <a:ln w="28575">
            <a:solidFill>
              <a:schemeClr val="tx2"/>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V="1">
            <a:off x="5205872" y="4082578"/>
            <a:ext cx="1104" cy="522759"/>
          </a:xfrm>
          <a:prstGeom prst="straightConnector1">
            <a:avLst/>
          </a:prstGeom>
          <a:ln w="28575">
            <a:solidFill>
              <a:schemeClr val="tx2"/>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703493" y="5351492"/>
            <a:ext cx="279100" cy="854080"/>
          </a:xfrm>
          <a:prstGeom prst="rect">
            <a:avLst/>
          </a:prstGeom>
          <a:noFill/>
        </p:spPr>
        <p:txBody>
          <a:bodyPr wrap="square" rtlCol="0">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61" name="Rectangle 160"/>
          <p:cNvSpPr/>
          <p:nvPr/>
        </p:nvSpPr>
        <p:spPr>
          <a:xfrm>
            <a:off x="2566738" y="2346661"/>
            <a:ext cx="118979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C00000"/>
                </a:solidFill>
                <a:effectLst/>
                <a:uLnTx/>
                <a:uFillTx/>
                <a:latin typeface="Calibri"/>
                <a:ea typeface="+mn-ea"/>
                <a:cs typeface="+mn-cs"/>
              </a:rPr>
              <a:t>*e.g., impactful across different application  areas</a:t>
            </a:r>
          </a:p>
        </p:txBody>
      </p:sp>
      <p:sp>
        <p:nvSpPr>
          <p:cNvPr id="164" name="Rounded Rectangle 163"/>
          <p:cNvSpPr>
            <a:spLocks/>
          </p:cNvSpPr>
          <p:nvPr/>
        </p:nvSpPr>
        <p:spPr bwMode="auto">
          <a:xfrm>
            <a:off x="280739" y="6483465"/>
            <a:ext cx="2853873" cy="374571"/>
          </a:xfrm>
          <a:prstGeom prst="roundRect">
            <a:avLst/>
          </a:prstGeom>
          <a:solidFill>
            <a:srgbClr val="4F81BD"/>
          </a:solidFill>
          <a:ln w="12700"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mn-ea"/>
                <a:cs typeface="+mn-cs"/>
              </a:rPr>
              <a:t>Beyond the Plant Boundaries –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mn-ea"/>
                <a:cs typeface="+mn-cs"/>
              </a:rPr>
              <a:t>Supply Chain and Life Cycle</a:t>
            </a:r>
          </a:p>
        </p:txBody>
      </p:sp>
      <p:sp>
        <p:nvSpPr>
          <p:cNvPr id="162" name="Rounded Rectangle 161"/>
          <p:cNvSpPr>
            <a:spLocks/>
          </p:cNvSpPr>
          <p:nvPr/>
        </p:nvSpPr>
        <p:spPr bwMode="auto">
          <a:xfrm>
            <a:off x="5668212" y="6483465"/>
            <a:ext cx="2499966" cy="374571"/>
          </a:xfrm>
          <a:prstGeom prst="roundRect">
            <a:avLst/>
          </a:prstGeom>
          <a:solidFill>
            <a:srgbClr val="FFE2AA">
              <a:lumMod val="75000"/>
            </a:srgbClr>
          </a:solidFill>
          <a:ln w="12700" cap="flat" cmpd="sng" algn="ctr">
            <a:solidFill>
              <a:srgbClr val="4D4D4D">
                <a:alpha val="46000"/>
              </a:srgb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0" cap="none" spc="0" normalizeH="0" baseline="0" noProof="0" dirty="0">
                <a:ln>
                  <a:noFill/>
                </a:ln>
                <a:solidFill>
                  <a:srgbClr val="4D4D4D"/>
                </a:solidFill>
                <a:effectLst/>
                <a:uLnTx/>
                <a:uFillTx/>
                <a:latin typeface="Calibri"/>
                <a:ea typeface="+mn-ea"/>
                <a:cs typeface="+mn-cs"/>
              </a:rPr>
              <a:t>Manufacturing Systems –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0" cap="none" spc="0" normalizeH="0" baseline="0" noProof="0" dirty="0">
                <a:ln>
                  <a:noFill/>
                </a:ln>
                <a:solidFill>
                  <a:srgbClr val="4D4D4D"/>
                </a:solidFill>
                <a:effectLst/>
                <a:uLnTx/>
                <a:uFillTx/>
                <a:latin typeface="Calibri"/>
                <a:ea typeface="+mn-ea"/>
                <a:cs typeface="+mn-cs"/>
              </a:rPr>
              <a:t>Unit Operations</a:t>
            </a:r>
          </a:p>
        </p:txBody>
      </p:sp>
      <p:sp>
        <p:nvSpPr>
          <p:cNvPr id="166" name="Left Arrow 165"/>
          <p:cNvSpPr/>
          <p:nvPr/>
        </p:nvSpPr>
        <p:spPr>
          <a:xfrm>
            <a:off x="1497264" y="3729792"/>
            <a:ext cx="588210" cy="334211"/>
          </a:xfrm>
          <a:prstGeom prst="leftArrow">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5050"/>
                </a:solidFill>
              </a:ln>
              <a:solidFill>
                <a:srgbClr val="FF0000"/>
              </a:solidFill>
              <a:effectLst/>
              <a:uLnTx/>
              <a:uFillTx/>
              <a:latin typeface="Calibri"/>
              <a:ea typeface="+mn-ea"/>
              <a:cs typeface="+mn-cs"/>
            </a:endParaRPr>
          </a:p>
        </p:txBody>
      </p:sp>
      <p:sp>
        <p:nvSpPr>
          <p:cNvPr id="167" name="Rectangle 166"/>
          <p:cNvSpPr/>
          <p:nvPr/>
        </p:nvSpPr>
        <p:spPr>
          <a:xfrm>
            <a:off x="227263" y="3327904"/>
            <a:ext cx="118979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C00000"/>
                </a:solidFill>
                <a:effectLst/>
                <a:uLnTx/>
                <a:uFillTx/>
                <a:latin typeface="Calibri"/>
                <a:ea typeface="+mn-ea"/>
                <a:cs typeface="+mn-cs"/>
              </a:rPr>
              <a:t>*Down stream, life cycle impacts</a:t>
            </a:r>
          </a:p>
        </p:txBody>
      </p:sp>
      <p:sp>
        <p:nvSpPr>
          <p:cNvPr id="163" name="Rounded Rectangle 162"/>
          <p:cNvSpPr>
            <a:spLocks/>
          </p:cNvSpPr>
          <p:nvPr/>
        </p:nvSpPr>
        <p:spPr bwMode="auto">
          <a:xfrm>
            <a:off x="2887597" y="6483465"/>
            <a:ext cx="3088105" cy="374571"/>
          </a:xfrm>
          <a:prstGeom prst="roundRect">
            <a:avLst/>
          </a:prstGeom>
          <a:solidFill>
            <a:schemeClr val="accent1">
              <a:lumMod val="60000"/>
              <a:lumOff val="40000"/>
              <a:alpha val="50000"/>
            </a:schemeClr>
          </a:solidFill>
          <a:ln w="12700"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0" cap="none" spc="0" normalizeH="0" baseline="0" noProof="0" dirty="0">
                <a:ln>
                  <a:noFill/>
                </a:ln>
                <a:solidFill>
                  <a:srgbClr val="4D4D4D"/>
                </a:solidFill>
                <a:effectLst/>
                <a:uLnTx/>
                <a:uFillTx/>
                <a:latin typeface="Calibri"/>
                <a:ea typeface="+mn-ea"/>
                <a:cs typeface="+mn-cs"/>
              </a:rPr>
              <a:t>Production / Facility Systems –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0" cap="none" spc="0" normalizeH="0" baseline="0" noProof="0" dirty="0">
                <a:ln>
                  <a:noFill/>
                </a:ln>
                <a:solidFill>
                  <a:srgbClr val="4D4D4D"/>
                </a:solidFill>
                <a:effectLst/>
                <a:uLnTx/>
                <a:uFillTx/>
                <a:latin typeface="Calibri"/>
                <a:ea typeface="+mn-ea"/>
                <a:cs typeface="+mn-cs"/>
              </a:rPr>
              <a:t>Energy and Resource Utilization</a:t>
            </a:r>
          </a:p>
        </p:txBody>
      </p:sp>
      <p:sp>
        <p:nvSpPr>
          <p:cNvPr id="168" name="Rectangle 167"/>
          <p:cNvSpPr/>
          <p:nvPr/>
        </p:nvSpPr>
        <p:spPr>
          <a:xfrm>
            <a:off x="7720038" y="5147838"/>
            <a:ext cx="1357122" cy="1323439"/>
          </a:xfrm>
          <a:prstGeom prst="rect">
            <a:avLst/>
          </a:prstGeom>
          <a:ln w="38100">
            <a:solidFill>
              <a:schemeClr val="tx1">
                <a:alpha val="46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C00000"/>
                </a:solidFill>
                <a:effectLst/>
                <a:uLnTx/>
                <a:uFillTx/>
                <a:latin typeface="Calibri"/>
                <a:ea typeface="+mn-ea"/>
                <a:cs typeface="+mn-cs"/>
              </a:rPr>
              <a:t>Target: 2.5% annual energy intensity improvement</a:t>
            </a:r>
          </a:p>
        </p:txBody>
      </p:sp>
      <p:sp>
        <p:nvSpPr>
          <p:cNvPr id="169" name="Rectangle 168"/>
          <p:cNvSpPr/>
          <p:nvPr/>
        </p:nvSpPr>
        <p:spPr>
          <a:xfrm>
            <a:off x="113996" y="5326973"/>
            <a:ext cx="1357122" cy="1077218"/>
          </a:xfrm>
          <a:prstGeom prst="rect">
            <a:avLst/>
          </a:prstGeom>
          <a:ln w="38100">
            <a:solidFill>
              <a:schemeClr val="tx1">
                <a:alpha val="46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C00000"/>
                </a:solidFill>
                <a:effectLst/>
                <a:uLnTx/>
                <a:uFillTx/>
                <a:latin typeface="Calibri"/>
                <a:ea typeface="+mn-ea"/>
                <a:cs typeface="+mn-cs"/>
              </a:rPr>
              <a:t>Target 50% life cycle energy savings</a:t>
            </a:r>
          </a:p>
        </p:txBody>
      </p:sp>
    </p:spTree>
    <p:extLst>
      <p:ext uri="{BB962C8B-B14F-4D97-AF65-F5344CB8AC3E}">
        <p14:creationId xmlns:p14="http://schemas.microsoft.com/office/powerpoint/2010/main" val="33885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par>
                                <p:cTn id="11" presetID="9"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par>
                                <p:cTn id="19" presetID="9"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par>
                                <p:cTn id="22" presetID="9"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dissolv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dissolve">
                                      <p:cBhvr>
                                        <p:cTn id="29" dur="500"/>
                                        <p:tgtEl>
                                          <p:spTgt spid="5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dissolve">
                                      <p:cBhvr>
                                        <p:cTn id="32" dur="500"/>
                                        <p:tgtEl>
                                          <p:spTgt spid="66"/>
                                        </p:tgtEl>
                                      </p:cBhvr>
                                    </p:animEffect>
                                  </p:childTnLst>
                                </p:cTn>
                              </p:par>
                              <p:par>
                                <p:cTn id="33" presetID="9"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0"/>
                                        <p:tgtEl>
                                          <p:spTgt spid="38"/>
                                        </p:tgtEl>
                                      </p:cBhvr>
                                    </p:animEffect>
                                  </p:childTnLst>
                                </p:cTn>
                              </p:par>
                              <p:par>
                                <p:cTn id="36" presetID="9" presetClass="entr" presetSubtype="0" fill="hold" nodeType="with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dissolve">
                                      <p:cBhvr>
                                        <p:cTn id="38" dur="500"/>
                                        <p:tgtEl>
                                          <p:spTgt spid="15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55"/>
                                        </p:tgtEl>
                                        <p:attrNameLst>
                                          <p:attrName>style.visibility</p:attrName>
                                        </p:attrNameLst>
                                      </p:cBhvr>
                                      <p:to>
                                        <p:strVal val="visible"/>
                                      </p:to>
                                    </p:set>
                                    <p:animEffect transition="in" filter="dissolve">
                                      <p:cBhvr>
                                        <p:cTn id="41" dur="500"/>
                                        <p:tgtEl>
                                          <p:spTgt spid="155"/>
                                        </p:tgtEl>
                                      </p:cBhvr>
                                    </p:animEffect>
                                  </p:childTnLst>
                                </p:cTn>
                              </p:par>
                              <p:par>
                                <p:cTn id="42" presetID="9"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dissolve">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dissolve">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35"/>
                                        </p:tgtEl>
                                        <p:attrNameLst>
                                          <p:attrName>style.visibility</p:attrName>
                                        </p:attrNameLst>
                                      </p:cBhvr>
                                      <p:to>
                                        <p:strVal val="visible"/>
                                      </p:to>
                                    </p:set>
                                    <p:animEffect transition="in" filter="dissolve">
                                      <p:cBhvr>
                                        <p:cTn id="59" dur="500"/>
                                        <p:tgtEl>
                                          <p:spTgt spid="13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40"/>
                                        </p:tgtEl>
                                        <p:attrNameLst>
                                          <p:attrName>style.visibility</p:attrName>
                                        </p:attrNameLst>
                                      </p:cBhvr>
                                      <p:to>
                                        <p:strVal val="visible"/>
                                      </p:to>
                                    </p:set>
                                    <p:animEffect transition="in" filter="dissolve">
                                      <p:cBhvr>
                                        <p:cTn id="62" dur="500"/>
                                        <p:tgtEl>
                                          <p:spTgt spid="140"/>
                                        </p:tgtEl>
                                      </p:cBhvr>
                                    </p:animEffect>
                                  </p:childTnLst>
                                </p:cTn>
                              </p:par>
                              <p:par>
                                <p:cTn id="63" presetID="9" presetClass="entr" presetSubtype="0" fill="hold" nodeType="withEffect">
                                  <p:stCondLst>
                                    <p:cond delay="0"/>
                                  </p:stCondLst>
                                  <p:childTnLst>
                                    <p:set>
                                      <p:cBhvr>
                                        <p:cTn id="64" dur="1" fill="hold">
                                          <p:stCondLst>
                                            <p:cond delay="0"/>
                                          </p:stCondLst>
                                        </p:cTn>
                                        <p:tgtEl>
                                          <p:spTgt spid="159"/>
                                        </p:tgtEl>
                                        <p:attrNameLst>
                                          <p:attrName>style.visibility</p:attrName>
                                        </p:attrNameLst>
                                      </p:cBhvr>
                                      <p:to>
                                        <p:strVal val="visible"/>
                                      </p:to>
                                    </p:set>
                                    <p:animEffect transition="in" filter="dissolve">
                                      <p:cBhvr>
                                        <p:cTn id="65" dur="500"/>
                                        <p:tgtEl>
                                          <p:spTgt spid="15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39"/>
                                        </p:tgtEl>
                                        <p:attrNameLst>
                                          <p:attrName>style.visibility</p:attrName>
                                        </p:attrNameLst>
                                      </p:cBhvr>
                                      <p:to>
                                        <p:strVal val="visible"/>
                                      </p:to>
                                    </p:set>
                                    <p:animEffect transition="in" filter="dissolve">
                                      <p:cBhvr>
                                        <p:cTn id="68" dur="500"/>
                                        <p:tgtEl>
                                          <p:spTgt spid="139"/>
                                        </p:tgtEl>
                                      </p:cBhvr>
                                    </p:animEffect>
                                  </p:childTnLst>
                                </p:cTn>
                              </p:par>
                              <p:par>
                                <p:cTn id="69" presetID="9" presetClass="entr" presetSubtype="0" fill="hold" nodeType="with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dissolve">
                                      <p:cBhvr>
                                        <p:cTn id="71" dur="500"/>
                                        <p:tgtEl>
                                          <p:spTgt spid="123"/>
                                        </p:tgtEl>
                                      </p:cBhvr>
                                    </p:animEffect>
                                  </p:childTnLst>
                                </p:cTn>
                              </p:par>
                              <p:par>
                                <p:cTn id="72" presetID="9" presetClass="entr" presetSubtype="0" fill="hold" nodeType="with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dissolve">
                                      <p:cBhvr>
                                        <p:cTn id="74" dur="500"/>
                                        <p:tgtEl>
                                          <p:spTgt spid="111"/>
                                        </p:tgtEl>
                                      </p:cBhvr>
                                    </p:animEffect>
                                  </p:childTnLst>
                                </p:cTn>
                              </p:par>
                              <p:par>
                                <p:cTn id="75" presetID="9" presetClass="entr" presetSubtype="0" fill="hold" nodeType="withEffect">
                                  <p:stCondLst>
                                    <p:cond delay="0"/>
                                  </p:stCondLst>
                                  <p:childTnLst>
                                    <p:set>
                                      <p:cBhvr>
                                        <p:cTn id="76" dur="1" fill="hold">
                                          <p:stCondLst>
                                            <p:cond delay="0"/>
                                          </p:stCondLst>
                                        </p:cTn>
                                        <p:tgtEl>
                                          <p:spTgt spid="126"/>
                                        </p:tgtEl>
                                        <p:attrNameLst>
                                          <p:attrName>style.visibility</p:attrName>
                                        </p:attrNameLst>
                                      </p:cBhvr>
                                      <p:to>
                                        <p:strVal val="visible"/>
                                      </p:to>
                                    </p:set>
                                    <p:animEffect transition="in" filter="dissolve">
                                      <p:cBhvr>
                                        <p:cTn id="77" dur="500"/>
                                        <p:tgtEl>
                                          <p:spTgt spid="126"/>
                                        </p:tgtEl>
                                      </p:cBhvr>
                                    </p:animEffect>
                                  </p:childTnLst>
                                </p:cTn>
                              </p:par>
                              <p:par>
                                <p:cTn id="78" presetID="9" presetClass="entr" presetSubtype="0" fill="hold" nodeType="withEffect">
                                  <p:stCondLst>
                                    <p:cond delay="0"/>
                                  </p:stCondLst>
                                  <p:childTnLst>
                                    <p:set>
                                      <p:cBhvr>
                                        <p:cTn id="79" dur="1" fill="hold">
                                          <p:stCondLst>
                                            <p:cond delay="0"/>
                                          </p:stCondLst>
                                        </p:cTn>
                                        <p:tgtEl>
                                          <p:spTgt spid="129"/>
                                        </p:tgtEl>
                                        <p:attrNameLst>
                                          <p:attrName>style.visibility</p:attrName>
                                        </p:attrNameLst>
                                      </p:cBhvr>
                                      <p:to>
                                        <p:strVal val="visible"/>
                                      </p:to>
                                    </p:set>
                                    <p:animEffect transition="in" filter="dissolve">
                                      <p:cBhvr>
                                        <p:cTn id="80" dur="500"/>
                                        <p:tgtEl>
                                          <p:spTgt spid="129"/>
                                        </p:tgtEl>
                                      </p:cBhvr>
                                    </p:animEffect>
                                  </p:childTnLst>
                                </p:cTn>
                              </p:par>
                              <p:par>
                                <p:cTn id="81" presetID="9" presetClass="entr" presetSubtype="0" fill="hold" nodeType="with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dissolve">
                                      <p:cBhvr>
                                        <p:cTn id="83" dur="500"/>
                                        <p:tgtEl>
                                          <p:spTgt spid="132"/>
                                        </p:tgtEl>
                                      </p:cBhvr>
                                    </p:animEffect>
                                  </p:childTnLst>
                                </p:cTn>
                              </p:par>
                              <p:par>
                                <p:cTn id="84" presetID="9" presetClass="entr" presetSubtype="0"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dissolve">
                                      <p:cBhvr>
                                        <p:cTn id="86" dur="500"/>
                                        <p:tgtEl>
                                          <p:spTgt spid="114"/>
                                        </p:tgtEl>
                                      </p:cBhvr>
                                    </p:animEffect>
                                  </p:childTnLst>
                                </p:cTn>
                              </p:par>
                              <p:par>
                                <p:cTn id="87" presetID="9" presetClass="entr" presetSubtype="0" fill="hold" nodeType="withEffect">
                                  <p:stCondLst>
                                    <p:cond delay="0"/>
                                  </p:stCondLst>
                                  <p:childTnLst>
                                    <p:set>
                                      <p:cBhvr>
                                        <p:cTn id="88" dur="1" fill="hold">
                                          <p:stCondLst>
                                            <p:cond delay="0"/>
                                          </p:stCondLst>
                                        </p:cTn>
                                        <p:tgtEl>
                                          <p:spTgt spid="117"/>
                                        </p:tgtEl>
                                        <p:attrNameLst>
                                          <p:attrName>style.visibility</p:attrName>
                                        </p:attrNameLst>
                                      </p:cBhvr>
                                      <p:to>
                                        <p:strVal val="visible"/>
                                      </p:to>
                                    </p:set>
                                    <p:animEffect transition="in" filter="dissolve">
                                      <p:cBhvr>
                                        <p:cTn id="89" dur="500"/>
                                        <p:tgtEl>
                                          <p:spTgt spid="117"/>
                                        </p:tgtEl>
                                      </p:cBhvr>
                                    </p:animEffect>
                                  </p:childTnLst>
                                </p:cTn>
                              </p:par>
                              <p:par>
                                <p:cTn id="90" presetID="9" presetClass="entr" presetSubtype="0" fill="hold" nodeType="with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dissolve">
                                      <p:cBhvr>
                                        <p:cTn id="92" dur="500"/>
                                        <p:tgtEl>
                                          <p:spTgt spid="120"/>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dissolve">
                                      <p:cBhvr>
                                        <p:cTn id="97" dur="500"/>
                                        <p:tgtEl>
                                          <p:spTgt spid="13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54"/>
                                        </p:tgtEl>
                                        <p:attrNameLst>
                                          <p:attrName>style.visibility</p:attrName>
                                        </p:attrNameLst>
                                      </p:cBhvr>
                                      <p:to>
                                        <p:strVal val="visible"/>
                                      </p:to>
                                    </p:set>
                                    <p:animEffect transition="in" filter="dissolve">
                                      <p:cBhvr>
                                        <p:cTn id="102" dur="500"/>
                                        <p:tgtEl>
                                          <p:spTgt spid="154"/>
                                        </p:tgtEl>
                                      </p:cBhvr>
                                    </p:animEffect>
                                  </p:childTnLst>
                                </p:cTn>
                              </p:par>
                              <p:par>
                                <p:cTn id="103" presetID="9" presetClass="entr" presetSubtype="0" fill="hold"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dissolve">
                                      <p:cBhvr>
                                        <p:cTn id="105" dur="500"/>
                                        <p:tgtEl>
                                          <p:spTgt spid="76"/>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60"/>
                                        </p:tgtEl>
                                        <p:attrNameLst>
                                          <p:attrName>style.visibility</p:attrName>
                                        </p:attrNameLst>
                                      </p:cBhvr>
                                      <p:to>
                                        <p:strVal val="visible"/>
                                      </p:to>
                                    </p:set>
                                    <p:animEffect transition="in" filter="dissolve">
                                      <p:cBhvr>
                                        <p:cTn id="108" dur="500"/>
                                        <p:tgtEl>
                                          <p:spTgt spid="160"/>
                                        </p:tgtEl>
                                      </p:cBhvr>
                                    </p:animEffect>
                                  </p:childTnLst>
                                </p:cTn>
                              </p:par>
                              <p:par>
                                <p:cTn id="109" presetID="9" presetClass="entr" presetSubtype="0" fill="hold"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dissolve">
                                      <p:cBhvr>
                                        <p:cTn id="111" dur="500"/>
                                        <p:tgtEl>
                                          <p:spTgt spid="78"/>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156"/>
                                        </p:tgtEl>
                                        <p:attrNameLst>
                                          <p:attrName>style.visibility</p:attrName>
                                        </p:attrNameLst>
                                      </p:cBhvr>
                                      <p:to>
                                        <p:strVal val="visible"/>
                                      </p:to>
                                    </p:set>
                                    <p:animEffect transition="in" filter="dissolve">
                                      <p:cBhvr>
                                        <p:cTn id="114" dur="500"/>
                                        <p:tgtEl>
                                          <p:spTgt spid="156"/>
                                        </p:tgtEl>
                                      </p:cBhvr>
                                    </p:animEffect>
                                  </p:childTnLst>
                                </p:cTn>
                              </p:par>
                              <p:par>
                                <p:cTn id="115" presetID="9" presetClass="entr" presetSubtype="0" fill="hold" nodeType="withEffect">
                                  <p:stCondLst>
                                    <p:cond delay="0"/>
                                  </p:stCondLst>
                                  <p:childTnLst>
                                    <p:set>
                                      <p:cBhvr>
                                        <p:cTn id="116" dur="1" fill="hold">
                                          <p:stCondLst>
                                            <p:cond delay="0"/>
                                          </p:stCondLst>
                                        </p:cTn>
                                        <p:tgtEl>
                                          <p:spTgt spid="141"/>
                                        </p:tgtEl>
                                        <p:attrNameLst>
                                          <p:attrName>style.visibility</p:attrName>
                                        </p:attrNameLst>
                                      </p:cBhvr>
                                      <p:to>
                                        <p:strVal val="visible"/>
                                      </p:to>
                                    </p:set>
                                    <p:animEffect transition="in" filter="dissolve">
                                      <p:cBhvr>
                                        <p:cTn id="117" dur="500"/>
                                        <p:tgtEl>
                                          <p:spTgt spid="141"/>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71"/>
                                        </p:tgtEl>
                                        <p:attrNameLst>
                                          <p:attrName>style.visibility</p:attrName>
                                        </p:attrNameLst>
                                      </p:cBhvr>
                                      <p:to>
                                        <p:strVal val="visible"/>
                                      </p:to>
                                    </p:set>
                                    <p:animEffect transition="in" filter="dissolve">
                                      <p:cBhvr>
                                        <p:cTn id="120" dur="500"/>
                                        <p:tgtEl>
                                          <p:spTgt spid="71"/>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dissolve">
                                      <p:cBhvr>
                                        <p:cTn id="123" dur="500"/>
                                        <p:tgtEl>
                                          <p:spTgt spid="81"/>
                                        </p:tgtEl>
                                      </p:cBhvr>
                                    </p:animEffect>
                                  </p:childTnLst>
                                </p:cTn>
                              </p:par>
                              <p:par>
                                <p:cTn id="124" presetID="9" presetClass="entr" presetSubtype="0" fill="hold"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dissolve">
                                      <p:cBhvr>
                                        <p:cTn id="126" dur="500"/>
                                        <p:tgtEl>
                                          <p:spTgt spid="63"/>
                                        </p:tgtEl>
                                      </p:cBhvr>
                                    </p:animEffect>
                                  </p:childTnLst>
                                </p:cTn>
                              </p:par>
                              <p:par>
                                <p:cTn id="127" presetID="9" presetClass="entr" presetSubtype="0" fill="hold" nodeType="withEffect">
                                  <p:stCondLst>
                                    <p:cond delay="0"/>
                                  </p:stCondLst>
                                  <p:childTnLst>
                                    <p:set>
                                      <p:cBhvr>
                                        <p:cTn id="128" dur="1" fill="hold">
                                          <p:stCondLst>
                                            <p:cond delay="0"/>
                                          </p:stCondLst>
                                        </p:cTn>
                                        <p:tgtEl>
                                          <p:spTgt spid="68"/>
                                        </p:tgtEl>
                                        <p:attrNameLst>
                                          <p:attrName>style.visibility</p:attrName>
                                        </p:attrNameLst>
                                      </p:cBhvr>
                                      <p:to>
                                        <p:strVal val="visible"/>
                                      </p:to>
                                    </p:set>
                                    <p:animEffect transition="in" filter="dissolve">
                                      <p:cBhvr>
                                        <p:cTn id="129" dur="500"/>
                                        <p:tgtEl>
                                          <p:spTgt spid="68"/>
                                        </p:tgtEl>
                                      </p:cBhvr>
                                    </p:animEffect>
                                  </p:childTnLst>
                                </p:cTn>
                              </p:par>
                              <p:par>
                                <p:cTn id="130" presetID="9" presetClass="entr" presetSubtype="0" fill="hold" nodeType="with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dissolve">
                                      <p:cBhvr>
                                        <p:cTn id="132" dur="500"/>
                                        <p:tgtEl>
                                          <p:spTgt spid="72"/>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additive="base">
                                        <p:cTn id="137" dur="500" fill="hold"/>
                                        <p:tgtEl>
                                          <p:spTgt spid="17"/>
                                        </p:tgtEl>
                                        <p:attrNameLst>
                                          <p:attrName>ppt_x</p:attrName>
                                        </p:attrNameLst>
                                      </p:cBhvr>
                                      <p:tavLst>
                                        <p:tav tm="0">
                                          <p:val>
                                            <p:strVal val="#ppt_x"/>
                                          </p:val>
                                        </p:tav>
                                        <p:tav tm="100000">
                                          <p:val>
                                            <p:strVal val="#ppt_x"/>
                                          </p:val>
                                        </p:tav>
                                      </p:tavLst>
                                    </p:anim>
                                    <p:anim calcmode="lin" valueType="num">
                                      <p:cBhvr additive="base">
                                        <p:cTn id="138" dur="500" fill="hold"/>
                                        <p:tgtEl>
                                          <p:spTgt spid="1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48"/>
                                        </p:tgtEl>
                                        <p:attrNameLst>
                                          <p:attrName>style.visibility</p:attrName>
                                        </p:attrNameLst>
                                      </p:cBhvr>
                                      <p:to>
                                        <p:strVal val="visible"/>
                                      </p:to>
                                    </p:set>
                                    <p:anim calcmode="lin" valueType="num">
                                      <p:cBhvr additive="base">
                                        <p:cTn id="141" dur="500" fill="hold"/>
                                        <p:tgtEl>
                                          <p:spTgt spid="148"/>
                                        </p:tgtEl>
                                        <p:attrNameLst>
                                          <p:attrName>ppt_x</p:attrName>
                                        </p:attrNameLst>
                                      </p:cBhvr>
                                      <p:tavLst>
                                        <p:tav tm="0">
                                          <p:val>
                                            <p:strVal val="#ppt_x"/>
                                          </p:val>
                                        </p:tav>
                                        <p:tav tm="100000">
                                          <p:val>
                                            <p:strVal val="#ppt_x"/>
                                          </p:val>
                                        </p:tav>
                                      </p:tavLst>
                                    </p:anim>
                                    <p:anim calcmode="lin" valueType="num">
                                      <p:cBhvr additive="base">
                                        <p:cTn id="142" dur="500" fill="hold"/>
                                        <p:tgtEl>
                                          <p:spTgt spid="148"/>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49"/>
                                        </p:tgtEl>
                                        <p:attrNameLst>
                                          <p:attrName>style.visibility</p:attrName>
                                        </p:attrNameLst>
                                      </p:cBhvr>
                                      <p:to>
                                        <p:strVal val="visible"/>
                                      </p:to>
                                    </p:set>
                                    <p:anim calcmode="lin" valueType="num">
                                      <p:cBhvr additive="base">
                                        <p:cTn id="145" dur="500" fill="hold"/>
                                        <p:tgtEl>
                                          <p:spTgt spid="149"/>
                                        </p:tgtEl>
                                        <p:attrNameLst>
                                          <p:attrName>ppt_x</p:attrName>
                                        </p:attrNameLst>
                                      </p:cBhvr>
                                      <p:tavLst>
                                        <p:tav tm="0">
                                          <p:val>
                                            <p:strVal val="#ppt_x"/>
                                          </p:val>
                                        </p:tav>
                                        <p:tav tm="100000">
                                          <p:val>
                                            <p:strVal val="#ppt_x"/>
                                          </p:val>
                                        </p:tav>
                                      </p:tavLst>
                                    </p:anim>
                                    <p:anim calcmode="lin" valueType="num">
                                      <p:cBhvr additive="base">
                                        <p:cTn id="146" dur="500" fill="hold"/>
                                        <p:tgtEl>
                                          <p:spTgt spid="149"/>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additive="base">
                                        <p:cTn id="149" dur="500" fill="hold"/>
                                        <p:tgtEl>
                                          <p:spTgt spid="20"/>
                                        </p:tgtEl>
                                        <p:attrNameLst>
                                          <p:attrName>ppt_x</p:attrName>
                                        </p:attrNameLst>
                                      </p:cBhvr>
                                      <p:tavLst>
                                        <p:tav tm="0">
                                          <p:val>
                                            <p:strVal val="#ppt_x"/>
                                          </p:val>
                                        </p:tav>
                                        <p:tav tm="100000">
                                          <p:val>
                                            <p:strVal val="#ppt_x"/>
                                          </p:val>
                                        </p:tav>
                                      </p:tavLst>
                                    </p:anim>
                                    <p:anim calcmode="lin" valueType="num">
                                      <p:cBhvr additive="base">
                                        <p:cTn id="1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63"/>
                                        </p:tgtEl>
                                        <p:attrNameLst>
                                          <p:attrName>style.visibility</p:attrName>
                                        </p:attrNameLst>
                                      </p:cBhvr>
                                      <p:to>
                                        <p:strVal val="visible"/>
                                      </p:to>
                                    </p:set>
                                    <p:anim calcmode="lin" valueType="num">
                                      <p:cBhvr additive="base">
                                        <p:cTn id="155" dur="500" fill="hold"/>
                                        <p:tgtEl>
                                          <p:spTgt spid="163"/>
                                        </p:tgtEl>
                                        <p:attrNameLst>
                                          <p:attrName>ppt_x</p:attrName>
                                        </p:attrNameLst>
                                      </p:cBhvr>
                                      <p:tavLst>
                                        <p:tav tm="0">
                                          <p:val>
                                            <p:strVal val="#ppt_x"/>
                                          </p:val>
                                        </p:tav>
                                        <p:tav tm="100000">
                                          <p:val>
                                            <p:strVal val="#ppt_x"/>
                                          </p:val>
                                        </p:tav>
                                      </p:tavLst>
                                    </p:anim>
                                    <p:anim calcmode="lin" valueType="num">
                                      <p:cBhvr additive="base">
                                        <p:cTn id="156" dur="500" fill="hold"/>
                                        <p:tgtEl>
                                          <p:spTgt spid="16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62"/>
                                        </p:tgtEl>
                                        <p:attrNameLst>
                                          <p:attrName>style.visibility</p:attrName>
                                        </p:attrNameLst>
                                      </p:cBhvr>
                                      <p:to>
                                        <p:strVal val="visible"/>
                                      </p:to>
                                    </p:set>
                                    <p:anim calcmode="lin" valueType="num">
                                      <p:cBhvr additive="base">
                                        <p:cTn id="159" dur="500" fill="hold"/>
                                        <p:tgtEl>
                                          <p:spTgt spid="162"/>
                                        </p:tgtEl>
                                        <p:attrNameLst>
                                          <p:attrName>ppt_x</p:attrName>
                                        </p:attrNameLst>
                                      </p:cBhvr>
                                      <p:tavLst>
                                        <p:tav tm="0">
                                          <p:val>
                                            <p:strVal val="#ppt_x"/>
                                          </p:val>
                                        </p:tav>
                                        <p:tav tm="100000">
                                          <p:val>
                                            <p:strVal val="#ppt_x"/>
                                          </p:val>
                                        </p:tav>
                                      </p:tavLst>
                                    </p:anim>
                                    <p:anim calcmode="lin" valueType="num">
                                      <p:cBhvr additive="base">
                                        <p:cTn id="160" dur="500" fill="hold"/>
                                        <p:tgtEl>
                                          <p:spTgt spid="16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68"/>
                                        </p:tgtEl>
                                        <p:attrNameLst>
                                          <p:attrName>style.visibility</p:attrName>
                                        </p:attrNameLst>
                                      </p:cBhvr>
                                      <p:to>
                                        <p:strVal val="visible"/>
                                      </p:to>
                                    </p:set>
                                    <p:anim calcmode="lin" valueType="num">
                                      <p:cBhvr additive="base">
                                        <p:cTn id="163" dur="500" fill="hold"/>
                                        <p:tgtEl>
                                          <p:spTgt spid="168"/>
                                        </p:tgtEl>
                                        <p:attrNameLst>
                                          <p:attrName>ppt_x</p:attrName>
                                        </p:attrNameLst>
                                      </p:cBhvr>
                                      <p:tavLst>
                                        <p:tav tm="0">
                                          <p:val>
                                            <p:strVal val="#ppt_x"/>
                                          </p:val>
                                        </p:tav>
                                        <p:tav tm="100000">
                                          <p:val>
                                            <p:strVal val="#ppt_x"/>
                                          </p:val>
                                        </p:tav>
                                      </p:tavLst>
                                    </p:anim>
                                    <p:anim calcmode="lin" valueType="num">
                                      <p:cBhvr additive="base">
                                        <p:cTn id="164"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61"/>
                                        </p:tgtEl>
                                        <p:attrNameLst>
                                          <p:attrName>style.visibility</p:attrName>
                                        </p:attrNameLst>
                                      </p:cBhvr>
                                      <p:to>
                                        <p:strVal val="visible"/>
                                      </p:to>
                                    </p:set>
                                    <p:anim calcmode="lin" valueType="num">
                                      <p:cBhvr additive="base">
                                        <p:cTn id="169" dur="500" fill="hold"/>
                                        <p:tgtEl>
                                          <p:spTgt spid="161"/>
                                        </p:tgtEl>
                                        <p:attrNameLst>
                                          <p:attrName>ppt_x</p:attrName>
                                        </p:attrNameLst>
                                      </p:cBhvr>
                                      <p:tavLst>
                                        <p:tav tm="0">
                                          <p:val>
                                            <p:strVal val="#ppt_x"/>
                                          </p:val>
                                        </p:tav>
                                        <p:tav tm="100000">
                                          <p:val>
                                            <p:strVal val="#ppt_x"/>
                                          </p:val>
                                        </p:tav>
                                      </p:tavLst>
                                    </p:anim>
                                    <p:anim calcmode="lin" valueType="num">
                                      <p:cBhvr additive="base">
                                        <p:cTn id="170" dur="500" fill="hold"/>
                                        <p:tgtEl>
                                          <p:spTgt spid="161"/>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50"/>
                                        </p:tgtEl>
                                        <p:attrNameLst>
                                          <p:attrName>style.visibility</p:attrName>
                                        </p:attrNameLst>
                                      </p:cBhvr>
                                      <p:to>
                                        <p:strVal val="visible"/>
                                      </p:to>
                                    </p:set>
                                    <p:anim calcmode="lin" valueType="num">
                                      <p:cBhvr additive="base">
                                        <p:cTn id="173" dur="500" fill="hold"/>
                                        <p:tgtEl>
                                          <p:spTgt spid="150"/>
                                        </p:tgtEl>
                                        <p:attrNameLst>
                                          <p:attrName>ppt_x</p:attrName>
                                        </p:attrNameLst>
                                      </p:cBhvr>
                                      <p:tavLst>
                                        <p:tav tm="0">
                                          <p:val>
                                            <p:strVal val="#ppt_x"/>
                                          </p:val>
                                        </p:tav>
                                        <p:tav tm="100000">
                                          <p:val>
                                            <p:strVal val="#ppt_x"/>
                                          </p:val>
                                        </p:tav>
                                      </p:tavLst>
                                    </p:anim>
                                    <p:anim calcmode="lin" valueType="num">
                                      <p:cBhvr additive="base">
                                        <p:cTn id="174" dur="500" fill="hold"/>
                                        <p:tgtEl>
                                          <p:spTgt spid="150"/>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152"/>
                                        </p:tgtEl>
                                        <p:attrNameLst>
                                          <p:attrName>style.visibility</p:attrName>
                                        </p:attrNameLst>
                                      </p:cBhvr>
                                      <p:to>
                                        <p:strVal val="visible"/>
                                      </p:to>
                                    </p:set>
                                    <p:anim calcmode="lin" valueType="num">
                                      <p:cBhvr additive="base">
                                        <p:cTn id="177" dur="500" fill="hold"/>
                                        <p:tgtEl>
                                          <p:spTgt spid="152"/>
                                        </p:tgtEl>
                                        <p:attrNameLst>
                                          <p:attrName>ppt_x</p:attrName>
                                        </p:attrNameLst>
                                      </p:cBhvr>
                                      <p:tavLst>
                                        <p:tav tm="0">
                                          <p:val>
                                            <p:strVal val="#ppt_x"/>
                                          </p:val>
                                        </p:tav>
                                        <p:tav tm="100000">
                                          <p:val>
                                            <p:strVal val="#ppt_x"/>
                                          </p:val>
                                        </p:tav>
                                      </p:tavLst>
                                    </p:anim>
                                    <p:anim calcmode="lin" valueType="num">
                                      <p:cBhvr additive="base">
                                        <p:cTn id="178" dur="500" fill="hold"/>
                                        <p:tgtEl>
                                          <p:spTgt spid="152"/>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151"/>
                                        </p:tgtEl>
                                        <p:attrNameLst>
                                          <p:attrName>style.visibility</p:attrName>
                                        </p:attrNameLst>
                                      </p:cBhvr>
                                      <p:to>
                                        <p:strVal val="visible"/>
                                      </p:to>
                                    </p:set>
                                    <p:anim calcmode="lin" valueType="num">
                                      <p:cBhvr additive="base">
                                        <p:cTn id="181" dur="500" fill="hold"/>
                                        <p:tgtEl>
                                          <p:spTgt spid="151"/>
                                        </p:tgtEl>
                                        <p:attrNameLst>
                                          <p:attrName>ppt_x</p:attrName>
                                        </p:attrNameLst>
                                      </p:cBhvr>
                                      <p:tavLst>
                                        <p:tav tm="0">
                                          <p:val>
                                            <p:strVal val="#ppt_x"/>
                                          </p:val>
                                        </p:tav>
                                        <p:tav tm="100000">
                                          <p:val>
                                            <p:strVal val="#ppt_x"/>
                                          </p:val>
                                        </p:tav>
                                      </p:tavLst>
                                    </p:anim>
                                    <p:anim calcmode="lin" valueType="num">
                                      <p:cBhvr additive="base">
                                        <p:cTn id="182"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164"/>
                                        </p:tgtEl>
                                        <p:attrNameLst>
                                          <p:attrName>style.visibility</p:attrName>
                                        </p:attrNameLst>
                                      </p:cBhvr>
                                      <p:to>
                                        <p:strVal val="visible"/>
                                      </p:to>
                                    </p:set>
                                    <p:anim calcmode="lin" valueType="num">
                                      <p:cBhvr additive="base">
                                        <p:cTn id="187" dur="500" fill="hold"/>
                                        <p:tgtEl>
                                          <p:spTgt spid="164"/>
                                        </p:tgtEl>
                                        <p:attrNameLst>
                                          <p:attrName>ppt_x</p:attrName>
                                        </p:attrNameLst>
                                      </p:cBhvr>
                                      <p:tavLst>
                                        <p:tav tm="0">
                                          <p:val>
                                            <p:strVal val="#ppt_x"/>
                                          </p:val>
                                        </p:tav>
                                        <p:tav tm="100000">
                                          <p:val>
                                            <p:strVal val="#ppt_x"/>
                                          </p:val>
                                        </p:tav>
                                      </p:tavLst>
                                    </p:anim>
                                    <p:anim calcmode="lin" valueType="num">
                                      <p:cBhvr additive="base">
                                        <p:cTn id="188" dur="500" fill="hold"/>
                                        <p:tgtEl>
                                          <p:spTgt spid="164"/>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66"/>
                                        </p:tgtEl>
                                        <p:attrNameLst>
                                          <p:attrName>style.visibility</p:attrName>
                                        </p:attrNameLst>
                                      </p:cBhvr>
                                      <p:to>
                                        <p:strVal val="visible"/>
                                      </p:to>
                                    </p:set>
                                    <p:anim calcmode="lin" valueType="num">
                                      <p:cBhvr additive="base">
                                        <p:cTn id="191" dur="500" fill="hold"/>
                                        <p:tgtEl>
                                          <p:spTgt spid="166"/>
                                        </p:tgtEl>
                                        <p:attrNameLst>
                                          <p:attrName>ppt_x</p:attrName>
                                        </p:attrNameLst>
                                      </p:cBhvr>
                                      <p:tavLst>
                                        <p:tav tm="0">
                                          <p:val>
                                            <p:strVal val="#ppt_x"/>
                                          </p:val>
                                        </p:tav>
                                        <p:tav tm="100000">
                                          <p:val>
                                            <p:strVal val="#ppt_x"/>
                                          </p:val>
                                        </p:tav>
                                      </p:tavLst>
                                    </p:anim>
                                    <p:anim calcmode="lin" valueType="num">
                                      <p:cBhvr additive="base">
                                        <p:cTn id="192" dur="500" fill="hold"/>
                                        <p:tgtEl>
                                          <p:spTgt spid="1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67"/>
                                        </p:tgtEl>
                                        <p:attrNameLst>
                                          <p:attrName>style.visibility</p:attrName>
                                        </p:attrNameLst>
                                      </p:cBhvr>
                                      <p:to>
                                        <p:strVal val="visible"/>
                                      </p:to>
                                    </p:set>
                                    <p:anim calcmode="lin" valueType="num">
                                      <p:cBhvr additive="base">
                                        <p:cTn id="195" dur="500" fill="hold"/>
                                        <p:tgtEl>
                                          <p:spTgt spid="167"/>
                                        </p:tgtEl>
                                        <p:attrNameLst>
                                          <p:attrName>ppt_x</p:attrName>
                                        </p:attrNameLst>
                                      </p:cBhvr>
                                      <p:tavLst>
                                        <p:tav tm="0">
                                          <p:val>
                                            <p:strVal val="#ppt_x"/>
                                          </p:val>
                                        </p:tav>
                                        <p:tav tm="100000">
                                          <p:val>
                                            <p:strVal val="#ppt_x"/>
                                          </p:val>
                                        </p:tav>
                                      </p:tavLst>
                                    </p:anim>
                                    <p:anim calcmode="lin" valueType="num">
                                      <p:cBhvr additive="base">
                                        <p:cTn id="196" dur="500" fill="hold"/>
                                        <p:tgtEl>
                                          <p:spTgt spid="1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69"/>
                                        </p:tgtEl>
                                        <p:attrNameLst>
                                          <p:attrName>style.visibility</p:attrName>
                                        </p:attrNameLst>
                                      </p:cBhvr>
                                      <p:to>
                                        <p:strVal val="visible"/>
                                      </p:to>
                                    </p:set>
                                    <p:anim calcmode="lin" valueType="num">
                                      <p:cBhvr additive="base">
                                        <p:cTn id="199" dur="500" fill="hold"/>
                                        <p:tgtEl>
                                          <p:spTgt spid="169"/>
                                        </p:tgtEl>
                                        <p:attrNameLst>
                                          <p:attrName>ppt_x</p:attrName>
                                        </p:attrNameLst>
                                      </p:cBhvr>
                                      <p:tavLst>
                                        <p:tav tm="0">
                                          <p:val>
                                            <p:strVal val="#ppt_x"/>
                                          </p:val>
                                        </p:tav>
                                        <p:tav tm="100000">
                                          <p:val>
                                            <p:strVal val="#ppt_x"/>
                                          </p:val>
                                        </p:tav>
                                      </p:tavLst>
                                    </p:anim>
                                    <p:anim calcmode="lin" valueType="num">
                                      <p:cBhvr additive="base">
                                        <p:cTn id="200"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53" grpId="0" animBg="1"/>
      <p:bldP spid="59" grpId="0" animBg="1"/>
      <p:bldP spid="66" grpId="0" animBg="1"/>
      <p:bldP spid="71" grpId="0" animBg="1"/>
      <p:bldP spid="81" grpId="0" animBg="1"/>
      <p:bldP spid="135" grpId="0" animBg="1"/>
      <p:bldP spid="139" grpId="0" animBg="1"/>
      <p:bldP spid="140" grpId="0" animBg="1"/>
      <p:bldP spid="148" grpId="0" animBg="1"/>
      <p:bldP spid="149" grpId="0" animBg="1"/>
      <p:bldP spid="150" grpId="0" animBg="1"/>
      <p:bldP spid="151" grpId="0" animBg="1"/>
      <p:bldP spid="152" grpId="0" animBg="1"/>
      <p:bldP spid="154" grpId="0"/>
      <p:bldP spid="155" grpId="0"/>
      <p:bldP spid="156" grpId="0"/>
      <p:bldP spid="160" grpId="0"/>
      <p:bldP spid="161" grpId="0"/>
      <p:bldP spid="164" grpId="0" animBg="1"/>
      <p:bldP spid="162" grpId="0" animBg="1"/>
      <p:bldP spid="166" grpId="0" animBg="1"/>
      <p:bldP spid="167" grpId="0"/>
      <p:bldP spid="163" grpId="0" animBg="1"/>
      <p:bldP spid="168" grpId="0" animBg="1"/>
      <p:bldP spid="16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Drivers to Reduce Energy &amp; Emissions through the Product Life Cycle</a:t>
            </a:r>
          </a:p>
        </p:txBody>
      </p:sp>
      <p:grpSp>
        <p:nvGrpSpPr>
          <p:cNvPr id="2" name="Group 1"/>
          <p:cNvGrpSpPr/>
          <p:nvPr/>
        </p:nvGrpSpPr>
        <p:grpSpPr>
          <a:xfrm>
            <a:off x="1142687" y="658326"/>
            <a:ext cx="6293631" cy="6199674"/>
            <a:chOff x="1197260" y="784411"/>
            <a:chExt cx="6293631" cy="6199674"/>
          </a:xfrm>
        </p:grpSpPr>
        <p:sp>
          <p:nvSpPr>
            <p:cNvPr id="3" name="Circular Arrow 2"/>
            <p:cNvSpPr/>
            <p:nvPr/>
          </p:nvSpPr>
          <p:spPr>
            <a:xfrm>
              <a:off x="2541485" y="784411"/>
              <a:ext cx="4949406" cy="2359669"/>
            </a:xfrm>
            <a:prstGeom prst="circularArrow">
              <a:avLst>
                <a:gd name="adj1" fmla="val 10980"/>
                <a:gd name="adj2" fmla="val 1142322"/>
                <a:gd name="adj3" fmla="val 4500000"/>
                <a:gd name="adj4" fmla="val 10800000"/>
                <a:gd name="adj5" fmla="val 12500"/>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7" name="Freeform 6"/>
            <p:cNvSpPr/>
            <p:nvPr/>
          </p:nvSpPr>
          <p:spPr>
            <a:xfrm>
              <a:off x="3989069" y="966202"/>
              <a:ext cx="2777613" cy="1872791"/>
            </a:xfrm>
            <a:custGeom>
              <a:avLst/>
              <a:gdLst>
                <a:gd name="connsiteX0" fmla="*/ 0 w 2777613"/>
                <a:gd name="connsiteY0" fmla="*/ 0 h 1872791"/>
                <a:gd name="connsiteX1" fmla="*/ 2777613 w 2777613"/>
                <a:gd name="connsiteY1" fmla="*/ 0 h 1872791"/>
                <a:gd name="connsiteX2" fmla="*/ 2777613 w 2777613"/>
                <a:gd name="connsiteY2" fmla="*/ 1872791 h 1872791"/>
                <a:gd name="connsiteX3" fmla="*/ 0 w 2777613"/>
                <a:gd name="connsiteY3" fmla="*/ 1872791 h 1872791"/>
                <a:gd name="connsiteX4" fmla="*/ 0 w 2777613"/>
                <a:gd name="connsiteY4" fmla="*/ 0 h 1872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613" h="1872791">
                  <a:moveTo>
                    <a:pt x="0" y="0"/>
                  </a:moveTo>
                  <a:lnTo>
                    <a:pt x="2777613" y="0"/>
                  </a:lnTo>
                  <a:lnTo>
                    <a:pt x="2777613" y="1872791"/>
                  </a:lnTo>
                  <a:lnTo>
                    <a:pt x="0" y="18727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889000">
                <a:lnSpc>
                  <a:spcPct val="100000"/>
                </a:lnSpc>
                <a:spcBef>
                  <a:spcPct val="0"/>
                </a:spcBef>
                <a:spcAft>
                  <a:spcPts val="0"/>
                </a:spcAft>
              </a:pPr>
              <a:r>
                <a:rPr lang="en-US" sz="1800" b="1" i="0" u="sng" kern="1200" baseline="0" dirty="0">
                  <a:solidFill>
                    <a:srgbClr val="040404"/>
                  </a:solidFill>
                  <a:latin typeface="Calibri" panose="020F0502020204030204" pitchFamily="34" charset="0"/>
                </a:rPr>
                <a:t>Energy Intensity </a:t>
              </a:r>
              <a:r>
                <a:rPr lang="en-US" sz="1800" b="1" i="0" u="none" kern="1200" baseline="0" dirty="0">
                  <a:solidFill>
                    <a:srgbClr val="040404"/>
                  </a:solidFill>
                  <a:latin typeface="Calibri" panose="020F0502020204030204" pitchFamily="34" charset="0"/>
                </a:rPr>
                <a:t>e.g.:</a:t>
              </a:r>
              <a:endParaRPr lang="en-US" sz="1800" kern="1200" dirty="0">
                <a:solidFill>
                  <a:srgbClr val="040404"/>
                </a:solidFill>
                <a:latin typeface="Calibri" panose="020F0502020204030204" pitchFamily="34" charset="0"/>
              </a:endParaRPr>
            </a:p>
            <a:p>
              <a:pPr marL="171450" lvl="0" indent="-171450" defTabSz="889000">
                <a:lnSpc>
                  <a:spcPct val="100000"/>
                </a:lnSpc>
                <a:spcBef>
                  <a:spcPct val="0"/>
                </a:spcBef>
                <a:spcAft>
                  <a:spcPts val="0"/>
                </a:spcAft>
                <a:buFont typeface="Arial" panose="020B0604020202020204" pitchFamily="34" charset="0"/>
                <a:buChar char="•"/>
              </a:pPr>
              <a:r>
                <a:rPr lang="en-US" sz="2000" b="0" i="0" u="none" kern="1200" baseline="0" dirty="0">
                  <a:solidFill>
                    <a:srgbClr val="040404"/>
                  </a:solidFill>
                  <a:latin typeface="Calibri" panose="020F0502020204030204" pitchFamily="34" charset="0"/>
                </a:rPr>
                <a:t>Process efficiency</a:t>
              </a:r>
              <a:endParaRPr lang="en-US" sz="2000" kern="1200" dirty="0">
                <a:solidFill>
                  <a:srgbClr val="040404"/>
                </a:solidFill>
                <a:latin typeface="Calibri" panose="020F0502020204030204" pitchFamily="34" charset="0"/>
              </a:endParaRPr>
            </a:p>
            <a:p>
              <a:pPr marL="171450" lvl="0" indent="-171450" defTabSz="889000">
                <a:lnSpc>
                  <a:spcPct val="100000"/>
                </a:lnSpc>
                <a:spcBef>
                  <a:spcPct val="0"/>
                </a:spcBef>
                <a:spcAft>
                  <a:spcPts val="0"/>
                </a:spcAft>
                <a:buFont typeface="Arial" panose="020B0604020202020204" pitchFamily="34" charset="0"/>
                <a:buChar char="•"/>
              </a:pPr>
              <a:r>
                <a:rPr lang="en-US" sz="2000" b="0" i="0" u="none" kern="1200" baseline="0" dirty="0">
                  <a:solidFill>
                    <a:srgbClr val="040404"/>
                  </a:solidFill>
                  <a:latin typeface="Calibri" panose="020F0502020204030204" pitchFamily="34" charset="0"/>
                </a:rPr>
                <a:t>Process integration</a:t>
              </a:r>
              <a:endParaRPr lang="en-US" sz="2000" kern="1200" dirty="0">
                <a:solidFill>
                  <a:srgbClr val="040404"/>
                </a:solidFill>
                <a:latin typeface="Calibri" panose="020F0502020204030204" pitchFamily="34" charset="0"/>
              </a:endParaRPr>
            </a:p>
            <a:p>
              <a:pPr marL="171450" lvl="0" indent="-171450" defTabSz="889000">
                <a:lnSpc>
                  <a:spcPct val="100000"/>
                </a:lnSpc>
                <a:spcBef>
                  <a:spcPct val="0"/>
                </a:spcBef>
                <a:spcAft>
                  <a:spcPts val="0"/>
                </a:spcAft>
                <a:buFont typeface="Arial" panose="020B0604020202020204" pitchFamily="34" charset="0"/>
                <a:buChar char="•"/>
              </a:pPr>
              <a:r>
                <a:rPr lang="en-US" sz="2000" b="0" i="0" u="none" kern="1200" baseline="0" dirty="0">
                  <a:solidFill>
                    <a:srgbClr val="040404"/>
                  </a:solidFill>
                  <a:latin typeface="Calibri" panose="020F0502020204030204" pitchFamily="34" charset="0"/>
                </a:rPr>
                <a:t>Waste heat recovery</a:t>
              </a:r>
              <a:endParaRPr lang="en-US" sz="2000" kern="1200" dirty="0">
                <a:solidFill>
                  <a:srgbClr val="040404"/>
                </a:solidFill>
                <a:latin typeface="Calibri" panose="020F0502020204030204" pitchFamily="34" charset="0"/>
              </a:endParaRPr>
            </a:p>
          </p:txBody>
        </p:sp>
        <p:sp>
          <p:nvSpPr>
            <p:cNvPr id="8" name="Shape 7"/>
            <p:cNvSpPr/>
            <p:nvPr/>
          </p:nvSpPr>
          <p:spPr>
            <a:xfrm>
              <a:off x="1197260" y="2341444"/>
              <a:ext cx="5013035" cy="2897931"/>
            </a:xfrm>
            <a:prstGeom prst="leftCircularArrow">
              <a:avLst>
                <a:gd name="adj1" fmla="val 10980"/>
                <a:gd name="adj2" fmla="val 1142322"/>
                <a:gd name="adj3" fmla="val 6300000"/>
                <a:gd name="adj4" fmla="val 18900000"/>
                <a:gd name="adj5" fmla="val 12500"/>
              </a:avLst>
            </a:prstGeom>
            <a:solidFill>
              <a:srgbClr val="A80000">
                <a:alpha val="8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8"/>
            <p:cNvSpPr/>
            <p:nvPr/>
          </p:nvSpPr>
          <p:spPr>
            <a:xfrm>
              <a:off x="2403706" y="2677688"/>
              <a:ext cx="3564774" cy="2249435"/>
            </a:xfrm>
            <a:custGeom>
              <a:avLst/>
              <a:gdLst>
                <a:gd name="connsiteX0" fmla="*/ 0 w 4887542"/>
                <a:gd name="connsiteY0" fmla="*/ 0 h 2249435"/>
                <a:gd name="connsiteX1" fmla="*/ 4887542 w 4887542"/>
                <a:gd name="connsiteY1" fmla="*/ 0 h 2249435"/>
                <a:gd name="connsiteX2" fmla="*/ 4887542 w 4887542"/>
                <a:gd name="connsiteY2" fmla="*/ 2249435 h 2249435"/>
                <a:gd name="connsiteX3" fmla="*/ 0 w 4887542"/>
                <a:gd name="connsiteY3" fmla="*/ 2249435 h 2249435"/>
                <a:gd name="connsiteX4" fmla="*/ 0 w 4887542"/>
                <a:gd name="connsiteY4" fmla="*/ 0 h 2249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542" h="2249435">
                  <a:moveTo>
                    <a:pt x="0" y="0"/>
                  </a:moveTo>
                  <a:lnTo>
                    <a:pt x="4887542" y="0"/>
                  </a:lnTo>
                  <a:lnTo>
                    <a:pt x="4887542" y="2249435"/>
                  </a:lnTo>
                  <a:lnTo>
                    <a:pt x="0" y="2249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889000">
                <a:lnSpc>
                  <a:spcPct val="90000"/>
                </a:lnSpc>
                <a:spcBef>
                  <a:spcPct val="0"/>
                </a:spcBef>
                <a:spcAft>
                  <a:spcPts val="0"/>
                </a:spcAft>
              </a:pPr>
              <a:r>
                <a:rPr lang="en-US" sz="1800" b="1" i="0" u="sng" kern="1200" baseline="0" dirty="0">
                  <a:solidFill>
                    <a:schemeClr val="tx1">
                      <a:lumMod val="50000"/>
                    </a:schemeClr>
                  </a:solidFill>
                  <a:latin typeface="Calibri" panose="020F0502020204030204" pitchFamily="34" charset="0"/>
                </a:rPr>
                <a:t>Carbon Intensity</a:t>
              </a:r>
              <a:r>
                <a:rPr lang="en-US" sz="1800" b="1" i="0" u="none" kern="1200" baseline="0" dirty="0">
                  <a:solidFill>
                    <a:schemeClr val="tx1">
                      <a:lumMod val="50000"/>
                    </a:schemeClr>
                  </a:solidFill>
                  <a:latin typeface="Calibri" panose="020F0502020204030204" pitchFamily="34" charset="0"/>
                </a:rPr>
                <a:t>, e.g.:</a:t>
              </a:r>
              <a:endParaRPr lang="en-US" sz="1800" b="1" kern="1200" dirty="0">
                <a:solidFill>
                  <a:schemeClr val="tx1">
                    <a:lumMod val="50000"/>
                  </a:schemeClr>
                </a:solidFill>
                <a:latin typeface="Calibri" panose="020F0502020204030204" pitchFamily="34" charset="0"/>
              </a:endParaRPr>
            </a:p>
            <a:p>
              <a:pPr marL="171450" lvl="0" indent="-171450" defTabSz="88900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Process efficiency</a:t>
              </a:r>
            </a:p>
            <a:p>
              <a:pPr marL="171450" lvl="0" indent="-171450" defTabSz="88900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Feedstock substitution</a:t>
              </a:r>
              <a:endParaRPr lang="en-US" sz="2000" b="0" kern="1200" dirty="0">
                <a:solidFill>
                  <a:schemeClr val="tx1">
                    <a:lumMod val="50000"/>
                  </a:schemeClr>
                </a:solidFill>
                <a:latin typeface="Calibri" panose="020F0502020204030204" pitchFamily="34" charset="0"/>
              </a:endParaRPr>
            </a:p>
            <a:p>
              <a:pPr marL="171450" lvl="0" indent="-171450" defTabSz="88900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Green chemistry</a:t>
              </a:r>
              <a:endParaRPr lang="en-US" sz="2000" b="0" kern="1200" dirty="0">
                <a:solidFill>
                  <a:schemeClr val="tx1">
                    <a:lumMod val="50000"/>
                  </a:schemeClr>
                </a:solidFill>
                <a:latin typeface="Calibri" panose="020F0502020204030204" pitchFamily="34" charset="0"/>
              </a:endParaRPr>
            </a:p>
            <a:p>
              <a:pPr marL="171450" lvl="0" indent="-171450" defTabSz="88900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Biomass-based fuels</a:t>
              </a:r>
            </a:p>
            <a:p>
              <a:pPr marL="171450" lvl="0" indent="-171450" defTabSz="88900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Renewables</a:t>
              </a:r>
            </a:p>
          </p:txBody>
        </p:sp>
        <p:sp>
          <p:nvSpPr>
            <p:cNvPr id="10" name="Block Arc 9"/>
            <p:cNvSpPr/>
            <p:nvPr/>
          </p:nvSpPr>
          <p:spPr>
            <a:xfrm>
              <a:off x="2625757" y="4271315"/>
              <a:ext cx="4700405" cy="2712770"/>
            </a:xfrm>
            <a:prstGeom prst="blockArc">
              <a:avLst>
                <a:gd name="adj1" fmla="val 13500000"/>
                <a:gd name="adj2" fmla="val 10800000"/>
                <a:gd name="adj3" fmla="val 12740"/>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1" name="Freeform 10"/>
            <p:cNvSpPr/>
            <p:nvPr/>
          </p:nvSpPr>
          <p:spPr>
            <a:xfrm>
              <a:off x="3784601" y="4436739"/>
              <a:ext cx="3537070" cy="2215068"/>
            </a:xfrm>
            <a:custGeom>
              <a:avLst/>
              <a:gdLst>
                <a:gd name="connsiteX0" fmla="*/ 0 w 4408205"/>
                <a:gd name="connsiteY0" fmla="*/ 0 h 2215068"/>
                <a:gd name="connsiteX1" fmla="*/ 4408205 w 4408205"/>
                <a:gd name="connsiteY1" fmla="*/ 0 h 2215068"/>
                <a:gd name="connsiteX2" fmla="*/ 4408205 w 4408205"/>
                <a:gd name="connsiteY2" fmla="*/ 2215068 h 2215068"/>
                <a:gd name="connsiteX3" fmla="*/ 0 w 4408205"/>
                <a:gd name="connsiteY3" fmla="*/ 2215068 h 2215068"/>
                <a:gd name="connsiteX4" fmla="*/ 0 w 4408205"/>
                <a:gd name="connsiteY4" fmla="*/ 0 h 221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205" h="2215068">
                  <a:moveTo>
                    <a:pt x="0" y="0"/>
                  </a:moveTo>
                  <a:lnTo>
                    <a:pt x="4408205" y="0"/>
                  </a:lnTo>
                  <a:lnTo>
                    <a:pt x="4408205" y="2215068"/>
                  </a:lnTo>
                  <a:lnTo>
                    <a:pt x="0" y="22150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endParaRPr lang="en-US" sz="1400" b="1" i="0" u="sng" kern="1200" baseline="0" dirty="0">
                <a:solidFill>
                  <a:schemeClr val="bg1">
                    <a:lumMod val="50000"/>
                  </a:schemeClr>
                </a:solidFill>
                <a:latin typeface="Calibri" panose="020F0502020204030204" pitchFamily="34" charset="0"/>
              </a:endParaRPr>
            </a:p>
            <a:p>
              <a:pPr lvl="0" defTabSz="711200">
                <a:lnSpc>
                  <a:spcPct val="90000"/>
                </a:lnSpc>
                <a:spcBef>
                  <a:spcPct val="0"/>
                </a:spcBef>
                <a:spcAft>
                  <a:spcPts val="0"/>
                </a:spcAft>
              </a:pPr>
              <a:r>
                <a:rPr lang="en-US" sz="1800" b="1" i="0" u="sng" kern="1200" baseline="0" dirty="0">
                  <a:solidFill>
                    <a:schemeClr val="tx1">
                      <a:lumMod val="50000"/>
                    </a:schemeClr>
                  </a:solidFill>
                  <a:latin typeface="Calibri" panose="020F0502020204030204" pitchFamily="34" charset="0"/>
                </a:rPr>
                <a:t>Use Intensity </a:t>
              </a:r>
              <a:r>
                <a:rPr lang="en-US" sz="1800" b="1" i="0" u="none" kern="1200" baseline="0" dirty="0">
                  <a:solidFill>
                    <a:schemeClr val="tx1">
                      <a:lumMod val="50000"/>
                    </a:schemeClr>
                  </a:solidFill>
                  <a:latin typeface="Calibri" panose="020F0502020204030204" pitchFamily="34" charset="0"/>
                </a:rPr>
                <a:t>e.g.:</a:t>
              </a:r>
              <a:endParaRPr lang="en-US" sz="1800" b="1" kern="1200" dirty="0">
                <a:solidFill>
                  <a:schemeClr val="tx1">
                    <a:lumMod val="50000"/>
                  </a:schemeClr>
                </a:solidFill>
                <a:latin typeface="Calibri" panose="020F0502020204030204" pitchFamily="34" charset="0"/>
              </a:endParaRPr>
            </a:p>
            <a:p>
              <a:pPr marL="171450" lvl="0" indent="-171450" defTabSz="711200" rtl="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Recycling</a:t>
              </a:r>
              <a:endParaRPr lang="en-US" sz="2000" kern="1200" dirty="0">
                <a:solidFill>
                  <a:schemeClr val="tx1">
                    <a:lumMod val="50000"/>
                  </a:schemeClr>
                </a:solidFill>
                <a:latin typeface="Calibri" panose="020F0502020204030204" pitchFamily="34" charset="0"/>
              </a:endParaRPr>
            </a:p>
            <a:p>
              <a:pPr marL="171450" lvl="0" indent="-171450" defTabSz="711200" rtl="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Reuse and remanufacturing</a:t>
              </a:r>
              <a:endParaRPr lang="en-US" sz="2000" kern="1200" dirty="0">
                <a:solidFill>
                  <a:schemeClr val="tx1">
                    <a:lumMod val="50000"/>
                  </a:schemeClr>
                </a:solidFill>
                <a:latin typeface="Calibri" panose="020F0502020204030204" pitchFamily="34" charset="0"/>
              </a:endParaRPr>
            </a:p>
            <a:p>
              <a:pPr marL="171450" lvl="0" indent="-171450" defTabSz="711200" rtl="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Material efficiency and substitution</a:t>
              </a:r>
              <a:endParaRPr lang="en-US" sz="2000" kern="1200" dirty="0">
                <a:solidFill>
                  <a:schemeClr val="tx1">
                    <a:lumMod val="50000"/>
                  </a:schemeClr>
                </a:solidFill>
                <a:latin typeface="Calibri" panose="020F0502020204030204" pitchFamily="34" charset="0"/>
              </a:endParaRPr>
            </a:p>
            <a:p>
              <a:pPr marL="171450" lvl="0" indent="-171450" defTabSz="711200" rtl="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By-products</a:t>
              </a:r>
              <a:endParaRPr lang="en-US" sz="2000" kern="1200" dirty="0">
                <a:solidFill>
                  <a:schemeClr val="tx1">
                    <a:lumMod val="50000"/>
                  </a:schemeClr>
                </a:solidFill>
                <a:latin typeface="Calibri" panose="020F0502020204030204" pitchFamily="34" charset="0"/>
              </a:endParaRPr>
            </a:p>
            <a:p>
              <a:pPr marL="171450" lvl="0" indent="-171450" defTabSz="711200" rtl="0">
                <a:lnSpc>
                  <a:spcPct val="90000"/>
                </a:lnSpc>
                <a:spcBef>
                  <a:spcPct val="0"/>
                </a:spcBef>
                <a:spcAft>
                  <a:spcPts val="0"/>
                </a:spcAft>
                <a:buFont typeface="Arial" panose="020B0604020202020204" pitchFamily="34" charset="0"/>
                <a:buChar char="•"/>
              </a:pPr>
              <a:r>
                <a:rPr lang="en-US" sz="2000" b="0" i="0" u="none" kern="1200" baseline="0" dirty="0">
                  <a:solidFill>
                    <a:schemeClr val="tx1">
                      <a:lumMod val="50000"/>
                    </a:schemeClr>
                  </a:solidFill>
                  <a:latin typeface="Calibri" panose="020F0502020204030204" pitchFamily="34" charset="0"/>
                </a:rPr>
                <a:t>Product-Service-Systems</a:t>
              </a:r>
              <a:endParaRPr lang="en-US" sz="2000" kern="1200" dirty="0">
                <a:solidFill>
                  <a:schemeClr val="tx1">
                    <a:lumMod val="50000"/>
                  </a:schemeClr>
                </a:solidFill>
                <a:latin typeface="Calibri" panose="020F0502020204030204" pitchFamily="34" charset="0"/>
              </a:endParaRPr>
            </a:p>
          </p:txBody>
        </p:sp>
      </p:grpSp>
      <p:sp>
        <p:nvSpPr>
          <p:cNvPr id="12" name="TextBox 11"/>
          <p:cNvSpPr txBox="1"/>
          <p:nvPr/>
        </p:nvSpPr>
        <p:spPr>
          <a:xfrm>
            <a:off x="7485664" y="1567425"/>
            <a:ext cx="1425460" cy="707886"/>
          </a:xfrm>
          <a:prstGeom prst="rect">
            <a:avLst/>
          </a:prstGeom>
          <a:noFill/>
          <a:ln w="28575" cmpd="sng">
            <a:solidFill>
              <a:srgbClr val="AF0000"/>
            </a:solidFill>
          </a:ln>
        </p:spPr>
        <p:txBody>
          <a:bodyPr wrap="square" rtlCol="0">
            <a:spAutoFit/>
          </a:bodyPr>
          <a:lstStyle/>
          <a:p>
            <a:r>
              <a:rPr lang="en-US" sz="2000" b="1" dirty="0">
                <a:solidFill>
                  <a:srgbClr val="AF0000"/>
                </a:solidFill>
                <a:latin typeface="Calibri" panose="020F0502020204030204" pitchFamily="34" charset="0"/>
              </a:rPr>
              <a:t>New Processes</a:t>
            </a:r>
          </a:p>
        </p:txBody>
      </p:sp>
      <p:sp>
        <p:nvSpPr>
          <p:cNvPr id="13" name="TextBox 12"/>
          <p:cNvSpPr txBox="1"/>
          <p:nvPr/>
        </p:nvSpPr>
        <p:spPr>
          <a:xfrm>
            <a:off x="166849" y="3415823"/>
            <a:ext cx="1355807" cy="707886"/>
          </a:xfrm>
          <a:prstGeom prst="rect">
            <a:avLst/>
          </a:prstGeom>
          <a:noFill/>
          <a:ln w="28575" cmpd="sng">
            <a:solidFill>
              <a:srgbClr val="AF0000"/>
            </a:solidFill>
          </a:ln>
        </p:spPr>
        <p:txBody>
          <a:bodyPr wrap="square" rtlCol="0">
            <a:spAutoFit/>
          </a:bodyPr>
          <a:lstStyle>
            <a:defPPr>
              <a:defRPr lang="en-US"/>
            </a:defPPr>
            <a:lvl1pPr>
              <a:defRPr b="1">
                <a:solidFill>
                  <a:srgbClr val="AF0000"/>
                </a:solidFill>
              </a:defRPr>
            </a:lvl1pPr>
          </a:lstStyle>
          <a:p>
            <a:r>
              <a:rPr lang="en-US" sz="2000" dirty="0">
                <a:latin typeface="Calibri" panose="020F0502020204030204" pitchFamily="34" charset="0"/>
              </a:rPr>
              <a:t>New Materials</a:t>
            </a:r>
          </a:p>
        </p:txBody>
      </p:sp>
      <p:sp>
        <p:nvSpPr>
          <p:cNvPr id="14" name="TextBox 13"/>
          <p:cNvSpPr txBox="1"/>
          <p:nvPr/>
        </p:nvSpPr>
        <p:spPr>
          <a:xfrm>
            <a:off x="7493640" y="4547380"/>
            <a:ext cx="1650360" cy="1938992"/>
          </a:xfrm>
          <a:prstGeom prst="rect">
            <a:avLst/>
          </a:prstGeom>
          <a:noFill/>
          <a:ln w="28575" cmpd="sng">
            <a:solidFill>
              <a:srgbClr val="AF0000"/>
            </a:solidFill>
          </a:ln>
        </p:spPr>
        <p:txBody>
          <a:bodyPr wrap="square" rtlCol="0">
            <a:spAutoFit/>
          </a:bodyPr>
          <a:lstStyle>
            <a:defPPr>
              <a:defRPr lang="en-US"/>
            </a:defPPr>
            <a:lvl1pPr>
              <a:defRPr b="1">
                <a:solidFill>
                  <a:srgbClr val="AF0000"/>
                </a:solidFill>
              </a:defRPr>
            </a:lvl1pPr>
          </a:lstStyle>
          <a:p>
            <a:r>
              <a:rPr lang="en-US" sz="2000" dirty="0">
                <a:latin typeface="Calibri" panose="020F0502020204030204" pitchFamily="34" charset="0"/>
              </a:rPr>
              <a:t>Improved Products by Next Generation Materials and Processes </a:t>
            </a:r>
          </a:p>
        </p:txBody>
      </p:sp>
    </p:spTree>
    <p:extLst>
      <p:ext uri="{BB962C8B-B14F-4D97-AF65-F5344CB8AC3E}">
        <p14:creationId xmlns:p14="http://schemas.microsoft.com/office/powerpoint/2010/main" val="420765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
            <a:ext cx="8724900" cy="1323975"/>
          </a:xfrm>
        </p:spPr>
        <p:txBody>
          <a:bodyPr/>
          <a:lstStyle/>
          <a:p>
            <a:r>
              <a:rPr lang="en-US" dirty="0"/>
              <a:t>AMO Strategic Analysis Team - presentations, journal articles and technical reports</a:t>
            </a:r>
            <a:br>
              <a:rPr lang="en-US" dirty="0"/>
            </a:br>
            <a:r>
              <a:rPr lang="en-US" dirty="0"/>
              <a:t>(2013-Present)</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891" y="2107886"/>
            <a:ext cx="1142282" cy="105720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3707" y="2107886"/>
            <a:ext cx="2534946" cy="925188"/>
          </a:xfrm>
          <a:prstGeom prst="rect">
            <a:avLst/>
          </a:prstGeom>
        </p:spPr>
      </p:pic>
      <p:pic>
        <p:nvPicPr>
          <p:cNvPr id="7" name="Picture 4" descr="Image result for orn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793" y="3560021"/>
            <a:ext cx="2206711" cy="105351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66291" y="3436153"/>
            <a:ext cx="1256522" cy="1177379"/>
          </a:xfrm>
          <a:prstGeom prst="rect">
            <a:avLst/>
          </a:prstGeom>
        </p:spPr>
      </p:pic>
      <p:pic>
        <p:nvPicPr>
          <p:cNvPr id="9"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84928" y="3803136"/>
            <a:ext cx="2908554" cy="56728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a:extLst>
              <a:ext uri="{FF2B5EF4-FFF2-40B4-BE49-F238E27FC236}">
                <a16:creationId xmlns="" xmlns:a16="http://schemas.microsoft.com/office/drawing/2014/main" id="{8EAD96B6-B081-4B1E-91A5-47BCC0E4694F}"/>
              </a:ext>
            </a:extLst>
          </p:cNvPr>
          <p:cNvPicPr>
            <a:picLocks noChangeAspect="1"/>
          </p:cNvPicPr>
          <p:nvPr/>
        </p:nvPicPr>
        <p:blipFill>
          <a:blip r:embed="rId7"/>
          <a:stretch>
            <a:fillRect/>
          </a:stretch>
        </p:blipFill>
        <p:spPr>
          <a:xfrm>
            <a:off x="5585187" y="2165064"/>
            <a:ext cx="2708295" cy="938786"/>
          </a:xfrm>
          <a:prstGeom prst="rect">
            <a:avLst/>
          </a:prstGeom>
        </p:spPr>
      </p:pic>
    </p:spTree>
    <p:extLst>
      <p:ext uri="{BB962C8B-B14F-4D97-AF65-F5344CB8AC3E}">
        <p14:creationId xmlns:p14="http://schemas.microsoft.com/office/powerpoint/2010/main" val="4162399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47725"/>
            <a:ext cx="9144000" cy="5028622"/>
          </a:xfrm>
        </p:spPr>
        <p:txBody>
          <a:bodyPr/>
          <a:lstStyle/>
          <a:p>
            <a:pPr marL="111125" indent="-111125"/>
            <a:r>
              <a:rPr lang="en-US" sz="1200" dirty="0" err="1"/>
              <a:t>Bergerson</a:t>
            </a:r>
            <a:r>
              <a:rPr lang="en-US" sz="1200" dirty="0"/>
              <a:t>, Joule, Morrow, William R., McManus, Marcelle, </a:t>
            </a:r>
            <a:r>
              <a:rPr lang="en-US" sz="1200" dirty="0" err="1"/>
              <a:t>Carbajales</a:t>
            </a:r>
            <a:r>
              <a:rPr lang="en-US" sz="1200" dirty="0"/>
              <a:t>-Dale, Michael, Seager, Thomas, </a:t>
            </a:r>
            <a:r>
              <a:rPr lang="en-US" sz="1200" dirty="0" err="1"/>
              <a:t>Skone</a:t>
            </a:r>
            <a:r>
              <a:rPr lang="en-US" sz="1200" dirty="0"/>
              <a:t>, Timothy, Wang, Michael, Posen, Daniel, Cresko, Joe, Miller, </a:t>
            </a:r>
            <a:r>
              <a:rPr lang="en-US" sz="1200" dirty="0" err="1"/>
              <a:t>Shelie</a:t>
            </a:r>
            <a:r>
              <a:rPr lang="en-US" sz="1200" dirty="0"/>
              <a:t>, Matthews, Scott, Williams, Eric, Brandt, Adam, McCoy, Sean, MacLean, Heather, Marriott, </a:t>
            </a:r>
            <a:r>
              <a:rPr lang="en-US" sz="1200" dirty="0" err="1"/>
              <a:t>Josepth</a:t>
            </a:r>
            <a:r>
              <a:rPr lang="en-US" sz="1200" dirty="0"/>
              <a:t> and Garvin Heath. 2019. “Life Cycle Assessment of Emerging Technologies: Discussion of Evaluation Techniques at Different Stages of Market and Technical Maturity." </a:t>
            </a:r>
            <a:r>
              <a:rPr lang="en-US" sz="1200" i="1" dirty="0"/>
              <a:t>Journal of Industrial Ecology</a:t>
            </a:r>
            <a:r>
              <a:rPr lang="en-US" sz="1200" dirty="0"/>
              <a:t>, Special Issue on Life Cycle Analysis of Emerging Technologies. </a:t>
            </a:r>
            <a:r>
              <a:rPr lang="en-US" sz="1200" dirty="0">
                <a:hlinkClick r:id="rId2"/>
              </a:rPr>
              <a:t>https://doi.org/10.1111/jiec.12954</a:t>
            </a:r>
            <a:r>
              <a:rPr lang="en-US" sz="1200" dirty="0"/>
              <a:t> </a:t>
            </a:r>
          </a:p>
          <a:p>
            <a:pPr marL="111125" indent="-111125"/>
            <a:r>
              <a:rPr lang="en-US" sz="1200" dirty="0"/>
              <a:t>Iloeje, </a:t>
            </a:r>
            <a:r>
              <a:rPr lang="en-US" sz="1200" dirty="0" err="1"/>
              <a:t>Chukwunwike</a:t>
            </a:r>
            <a:r>
              <a:rPr lang="en-US" sz="1200" dirty="0"/>
              <a:t>, Colon, Jove, Cresko, Joe, and Diane Graziano. 2019. "Gibbs Minimization Model for Solvent Extraction Applied to Rare Earths Separation." Presentation at TMS 2019, 148th Annual Meeting &amp; Exhibition, San Antonio, TX, March 10-14, 2019.</a:t>
            </a:r>
          </a:p>
          <a:p>
            <a:pPr marL="111125" indent="-111125"/>
            <a:r>
              <a:rPr lang="en-US" sz="1200" dirty="0"/>
              <a:t>Lewis, Geoffrey M., Buchanan, </a:t>
            </a:r>
            <a:r>
              <a:rPr lang="en-US" sz="1200" dirty="0" err="1"/>
              <a:t>Cailin</a:t>
            </a:r>
            <a:r>
              <a:rPr lang="en-US" sz="1200" dirty="0"/>
              <a:t> A., </a:t>
            </a:r>
            <a:r>
              <a:rPr lang="en-US" sz="1200" dirty="0" err="1"/>
              <a:t>Jhaveri</a:t>
            </a:r>
            <a:r>
              <a:rPr lang="en-US" sz="1200" dirty="0"/>
              <a:t>, </a:t>
            </a:r>
            <a:r>
              <a:rPr lang="en-US" sz="1200" dirty="0" err="1"/>
              <a:t>Krutarth</a:t>
            </a:r>
            <a:r>
              <a:rPr lang="en-US" sz="1200" dirty="0"/>
              <a:t> D., Sullivan, John L., Kelly, Jarod C., Das, Sujit, Taub, Alan I., and Gregory A. </a:t>
            </a:r>
            <a:r>
              <a:rPr lang="en-US" sz="1200" dirty="0" err="1"/>
              <a:t>Keoleian</a:t>
            </a:r>
            <a:r>
              <a:rPr lang="en-US" sz="1200" dirty="0"/>
              <a:t>. 2019. "Green Principles for Vehicle Lightweighting.", </a:t>
            </a:r>
            <a:r>
              <a:rPr lang="en-US" sz="1200" i="1" dirty="0"/>
              <a:t>Environmental Science Technology </a:t>
            </a:r>
            <a:r>
              <a:rPr lang="en-US" sz="1200" dirty="0"/>
              <a:t>53, no. 8 (March): 4063-4077. </a:t>
            </a:r>
            <a:r>
              <a:rPr lang="en-US" sz="1200" dirty="0">
                <a:hlinkClick r:id="rId3"/>
              </a:rPr>
              <a:t>https://doi.org/10.1021/acs.est.8b05897</a:t>
            </a:r>
            <a:r>
              <a:rPr lang="en-US" sz="1200" dirty="0"/>
              <a:t> </a:t>
            </a:r>
          </a:p>
          <a:p>
            <a:pPr marL="111125" indent="-111125"/>
            <a:r>
              <a:rPr lang="en-US" sz="1200" dirty="0"/>
              <a:t>Rao, Prakash, Sholes, Darren, and Joe Cresko. 2019. "Evaluation of U.S. Manufacturing Subsectors at Risk of Physical Water Shortages." </a:t>
            </a:r>
            <a:r>
              <a:rPr lang="en-US" sz="1200" i="1" dirty="0"/>
              <a:t>Environmental Science and Technology </a:t>
            </a:r>
            <a:r>
              <a:rPr lang="en-US" sz="1200" dirty="0"/>
              <a:t>53, no. 5 (February): 2295-2303. </a:t>
            </a:r>
            <a:r>
              <a:rPr lang="en-US" sz="1200" dirty="0">
                <a:hlinkClick r:id="rId4"/>
              </a:rPr>
              <a:t>https://doi.org/10.1021/acs.est.8b04896</a:t>
            </a:r>
            <a:r>
              <a:rPr lang="en-US" sz="1200" dirty="0"/>
              <a:t> </a:t>
            </a:r>
          </a:p>
          <a:p>
            <a:pPr marL="111125" indent="-111125"/>
            <a:r>
              <a:rPr lang="en-US" sz="1200" dirty="0" err="1"/>
              <a:t>Rissmana</a:t>
            </a:r>
            <a:r>
              <a:rPr lang="en-US" sz="1200" dirty="0"/>
              <a:t>, Jeffrey, </a:t>
            </a:r>
            <a:r>
              <a:rPr lang="en-US" sz="1200" dirty="0" err="1"/>
              <a:t>Bataille</a:t>
            </a:r>
            <a:r>
              <a:rPr lang="en-US" sz="1200" dirty="0"/>
              <a:t>, Chris, </a:t>
            </a:r>
            <a:r>
              <a:rPr lang="en-US" sz="1200" dirty="0" err="1"/>
              <a:t>Masanet</a:t>
            </a:r>
            <a:r>
              <a:rPr lang="en-US" sz="1200" dirty="0"/>
              <a:t>, Eric, Aden, Nate, Morrow, William R. III, </a:t>
            </a:r>
            <a:r>
              <a:rPr lang="en-US" sz="1200" dirty="0" err="1"/>
              <a:t>Zhouf</a:t>
            </a:r>
            <a:r>
              <a:rPr lang="en-US" sz="1200" dirty="0"/>
              <a:t>, Nan, Elliott, Neal, Dell, Rebecca, </a:t>
            </a:r>
            <a:r>
              <a:rPr lang="en-US" sz="1200" dirty="0" err="1"/>
              <a:t>Heeren</a:t>
            </a:r>
            <a:r>
              <a:rPr lang="en-US" sz="1200" dirty="0"/>
              <a:t>, Niko, </a:t>
            </a:r>
            <a:r>
              <a:rPr lang="en-US" sz="1200" dirty="0" err="1"/>
              <a:t>Huckestein</a:t>
            </a:r>
            <a:r>
              <a:rPr lang="en-US" sz="1200" dirty="0"/>
              <a:t>, </a:t>
            </a:r>
            <a:r>
              <a:rPr lang="en-US" sz="1200" dirty="0" err="1"/>
              <a:t>Bridgitta</a:t>
            </a:r>
            <a:r>
              <a:rPr lang="en-US" sz="1200" dirty="0"/>
              <a:t>, Cresko, Joe, Miller, </a:t>
            </a:r>
            <a:r>
              <a:rPr lang="en-US" sz="1200" dirty="0" err="1"/>
              <a:t>Sabbie</a:t>
            </a:r>
            <a:r>
              <a:rPr lang="en-US" sz="1200" dirty="0"/>
              <a:t> A., Roy, </a:t>
            </a:r>
            <a:r>
              <a:rPr lang="en-US" sz="1200" dirty="0" err="1"/>
              <a:t>Joyashree</a:t>
            </a:r>
            <a:r>
              <a:rPr lang="en-US" sz="1200" dirty="0"/>
              <a:t>, Fennell, Paul, </a:t>
            </a:r>
            <a:r>
              <a:rPr lang="en-US" sz="1200" dirty="0" err="1"/>
              <a:t>Cremmins</a:t>
            </a:r>
            <a:r>
              <a:rPr lang="en-US" sz="1200" dirty="0"/>
              <a:t>, Betty, Koch Blank, Thomas, Hone, David, Williams, Ellen D., de la Rue du Can, Stephane, Sisson, Bill, Williams, Mike, </a:t>
            </a:r>
            <a:r>
              <a:rPr lang="en-US" sz="1200" dirty="0" err="1"/>
              <a:t>Katzenberger</a:t>
            </a:r>
            <a:r>
              <a:rPr lang="en-US" sz="1200" dirty="0"/>
              <a:t>, John, </a:t>
            </a:r>
            <a:r>
              <a:rPr lang="en-US" sz="1200" dirty="0" err="1"/>
              <a:t>Burtraw</a:t>
            </a:r>
            <a:r>
              <a:rPr lang="en-US" sz="1200" dirty="0"/>
              <a:t>, Dallas, </a:t>
            </a:r>
            <a:r>
              <a:rPr lang="en-US" sz="1200" dirty="0" err="1"/>
              <a:t>Sethi</a:t>
            </a:r>
            <a:r>
              <a:rPr lang="en-US" sz="1200" dirty="0"/>
              <a:t>, Girish, Ping, He, Danielson, David, Lu, </a:t>
            </a:r>
            <a:r>
              <a:rPr lang="en-US" sz="1200" dirty="0" err="1"/>
              <a:t>Hongyou</a:t>
            </a:r>
            <a:r>
              <a:rPr lang="en-US" sz="1200" dirty="0"/>
              <a:t>, Lorber, Tom, Dinkel, Jens, and Jonas </a:t>
            </a:r>
            <a:r>
              <a:rPr lang="en-US" sz="1200" dirty="0" err="1"/>
              <a:t>Helseth</a:t>
            </a:r>
            <a:r>
              <a:rPr lang="en-US" sz="1200" dirty="0"/>
              <a:t>. 2020. “Technologies and policies to decarbonize global industry: Review and assessment of mitigation drivers through 2070.” </a:t>
            </a:r>
            <a:r>
              <a:rPr lang="en-US" sz="1200" i="1" dirty="0"/>
              <a:t>Applied Energy </a:t>
            </a:r>
            <a:r>
              <a:rPr lang="en-US" sz="1200" dirty="0"/>
              <a:t>266, (2020). </a:t>
            </a:r>
            <a:r>
              <a:rPr lang="en-US" sz="1200" dirty="0">
                <a:hlinkClick r:id="rId5"/>
              </a:rPr>
              <a:t>https://doi.org/10.1016/j.apenergy.2020.114848</a:t>
            </a:r>
            <a:r>
              <a:rPr lang="en-US" sz="1200" dirty="0"/>
              <a:t> </a:t>
            </a:r>
          </a:p>
          <a:p>
            <a:pPr marL="111125" indent="-111125"/>
            <a:r>
              <a:rPr lang="en-US" sz="1200" dirty="0" err="1"/>
              <a:t>Rorrer</a:t>
            </a:r>
            <a:r>
              <a:rPr lang="en-US" sz="1200" dirty="0"/>
              <a:t>, Nicholas A, Nicholson, Scott, Carpenter, Alberta, Biddy, Mary J., </a:t>
            </a:r>
            <a:r>
              <a:rPr lang="en-US" sz="1200" dirty="0" err="1"/>
              <a:t>Grundl</a:t>
            </a:r>
            <a:r>
              <a:rPr lang="en-US" sz="1200" dirty="0"/>
              <a:t>, Nicholas J., and Gregg T. Beckham. 2019. "Combining Reclaimed PET with Bio-based Monomers Enables Plastics Upcycling." </a:t>
            </a:r>
            <a:r>
              <a:rPr lang="en-US" sz="1200" i="1" dirty="0"/>
              <a:t>Joule</a:t>
            </a:r>
            <a:r>
              <a:rPr lang="en-US" sz="1200" dirty="0"/>
              <a:t> 3, no. 4 (April): 1006-1027. </a:t>
            </a:r>
            <a:r>
              <a:rPr lang="en-US" sz="1200" dirty="0">
                <a:hlinkClick r:id="rId6"/>
              </a:rPr>
              <a:t>https://doi.org/10.1016/j.joule.2019.01.018</a:t>
            </a:r>
            <a:r>
              <a:rPr lang="en-US" sz="1200" dirty="0"/>
              <a:t> </a:t>
            </a:r>
          </a:p>
          <a:p>
            <a:pPr marL="111125" indent="-111125"/>
            <a:r>
              <a:rPr lang="en-US" sz="1200" dirty="0"/>
              <a:t>Supekar, Sarang, Graziano, Diane J., Riddle, Matthew E., Nimbalkar, Sachin U., Das, Sujit, Shehabi, Arman and Joe Cresko. 2019. “A Framework for Quantifying Energy and Productivity Benefits of Smart Manufacturing Technologies.” Procedia CIRP 80 (2019): 699-704. Paper presented at the 26th CIRP Life Cycle Engineering Conference, West Lafayette, IN, May 7-9, 2019. </a:t>
            </a:r>
            <a:r>
              <a:rPr lang="en-US" sz="1200" dirty="0">
                <a:hlinkClick r:id="rId7"/>
              </a:rPr>
              <a:t>https://doi.org/10.1016/j.procir.2019.01.095</a:t>
            </a:r>
            <a:r>
              <a:rPr lang="en-US" sz="1200" dirty="0"/>
              <a:t> </a:t>
            </a:r>
          </a:p>
          <a:p>
            <a:endParaRPr lang="en-US" sz="1200" dirty="0"/>
          </a:p>
        </p:txBody>
      </p:sp>
      <p:sp>
        <p:nvSpPr>
          <p:cNvPr id="2" name="Title 1"/>
          <p:cNvSpPr>
            <a:spLocks noGrp="1"/>
          </p:cNvSpPr>
          <p:nvPr>
            <p:ph type="title"/>
          </p:nvPr>
        </p:nvSpPr>
        <p:spPr/>
        <p:txBody>
          <a:bodyPr/>
          <a:lstStyle/>
          <a:p>
            <a:r>
              <a:rPr lang="en-US" dirty="0"/>
              <a:t>2020/2019 – All Publications, Conferences, Reports, Others</a:t>
            </a:r>
          </a:p>
        </p:txBody>
      </p:sp>
    </p:spTree>
    <p:extLst>
      <p:ext uri="{BB962C8B-B14F-4D97-AF65-F5344CB8AC3E}">
        <p14:creationId xmlns:p14="http://schemas.microsoft.com/office/powerpoint/2010/main" val="2958404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47725"/>
            <a:ext cx="9144000" cy="5028622"/>
          </a:xfrm>
        </p:spPr>
        <p:txBody>
          <a:bodyPr/>
          <a:lstStyle/>
          <a:p>
            <a:pPr marL="111125" indent="-111125"/>
            <a:r>
              <a:rPr lang="en-US" sz="1200" dirty="0" err="1"/>
              <a:t>Bergerson</a:t>
            </a:r>
            <a:r>
              <a:rPr lang="en-US" sz="1200" dirty="0"/>
              <a:t>, Joule, Morrow, William R., McManus, Marcelle, </a:t>
            </a:r>
            <a:r>
              <a:rPr lang="en-US" sz="1200" dirty="0" err="1"/>
              <a:t>Carbajales</a:t>
            </a:r>
            <a:r>
              <a:rPr lang="en-US" sz="1200" dirty="0"/>
              <a:t>-Dale, Michael, </a:t>
            </a:r>
            <a:r>
              <a:rPr lang="en-US" sz="1200" dirty="0" err="1"/>
              <a:t>Seager</a:t>
            </a:r>
            <a:r>
              <a:rPr lang="en-US" sz="1200" dirty="0"/>
              <a:t>, Thomas, </a:t>
            </a:r>
            <a:r>
              <a:rPr lang="en-US" sz="1200" dirty="0" err="1"/>
              <a:t>Skone</a:t>
            </a:r>
            <a:r>
              <a:rPr lang="en-US" sz="1200" dirty="0"/>
              <a:t>, Timothy, Wang, Michael, Posen, Daniel, </a:t>
            </a:r>
            <a:r>
              <a:rPr lang="en-US" sz="1200" dirty="0" err="1"/>
              <a:t>Cresko</a:t>
            </a:r>
            <a:r>
              <a:rPr lang="en-US" sz="1200" dirty="0"/>
              <a:t>, Joe, Miller, </a:t>
            </a:r>
            <a:r>
              <a:rPr lang="en-US" sz="1200" dirty="0" err="1"/>
              <a:t>Shelie</a:t>
            </a:r>
            <a:r>
              <a:rPr lang="en-US" sz="1200" dirty="0"/>
              <a:t>, Matthews, Scott, Williams, Eric, Brandt, Adam, McCoy, Sean, MacLean, Heather, Marriott, </a:t>
            </a:r>
            <a:r>
              <a:rPr lang="en-US" sz="1200" dirty="0" err="1"/>
              <a:t>Josepth</a:t>
            </a:r>
            <a:r>
              <a:rPr lang="en-US" sz="1200" dirty="0"/>
              <a:t> and Garvin Heath. 2018. “Life Cycle Assessment of Emerging Technologies: The case for a sub-discipline research network.” Paper presented at Special Session on Life Cycle Analysis of Emerging Technologies, ISSST 2018, Buffalo NY, June 26-28, 2018. </a:t>
            </a:r>
          </a:p>
          <a:p>
            <a:pPr marL="111125" indent="-111125"/>
            <a:r>
              <a:rPr lang="en-US" sz="1200" dirty="0"/>
              <a:t>Cooney, Greg, and Timothy J. </a:t>
            </a:r>
            <a:r>
              <a:rPr lang="en-US" sz="1200" dirty="0" err="1"/>
              <a:t>Skone</a:t>
            </a:r>
            <a:r>
              <a:rPr lang="en-US" sz="1200" dirty="0"/>
              <a:t>. 2018. “DOE Special Session Abstract - Energy LCA at U.S. DOE.” Paper presented at the American Center for Life Cycle Assessment (ACLCA) LCA XVII conference, Fort Collins, CO, September 25-27, 2018.</a:t>
            </a:r>
          </a:p>
          <a:p>
            <a:pPr marL="111125" indent="-111125"/>
            <a:r>
              <a:rPr lang="en-US" sz="1200" dirty="0"/>
              <a:t>Graziano, Diane, Supekar, Sarang, G. </a:t>
            </a:r>
            <a:r>
              <a:rPr lang="en-US" sz="1200" dirty="0" err="1"/>
              <a:t>Krumdick</a:t>
            </a:r>
            <a:r>
              <a:rPr lang="en-US" sz="1200" dirty="0"/>
              <a:t>, Nimbalkar, Sachin, and Joe </a:t>
            </a:r>
            <a:r>
              <a:rPr lang="en-US" sz="1200" dirty="0" err="1"/>
              <a:t>Cresko</a:t>
            </a:r>
            <a:r>
              <a:rPr lang="en-US" sz="1200" dirty="0"/>
              <a:t>. 2018. “Strategic Analysis of Smart Manufacturing Applications.”  Presentation at the 2018 American Institute of Chemical Engineering (</a:t>
            </a:r>
            <a:r>
              <a:rPr lang="en-US" sz="1200" dirty="0" err="1"/>
              <a:t>AIChE</a:t>
            </a:r>
            <a:r>
              <a:rPr lang="en-US" sz="1200" dirty="0"/>
              <a:t>) Spring Meeting, Orlando, FL, April 22-26, 2018.</a:t>
            </a:r>
          </a:p>
          <a:p>
            <a:pPr marL="111125" indent="-111125"/>
            <a:r>
              <a:rPr lang="en-US" sz="1200" dirty="0"/>
              <a:t>Iloeje, </a:t>
            </a:r>
            <a:r>
              <a:rPr lang="en-US" sz="1200" dirty="0" err="1"/>
              <a:t>Chukwunwike</a:t>
            </a:r>
            <a:r>
              <a:rPr lang="en-US" sz="1200" dirty="0"/>
              <a:t>, Graziano, Diane and Joe </a:t>
            </a:r>
            <a:r>
              <a:rPr lang="en-US" sz="1200" dirty="0" err="1"/>
              <a:t>Cresko</a:t>
            </a:r>
            <a:r>
              <a:rPr lang="en-US" sz="1200" dirty="0"/>
              <a:t>. 2018. “A Scalable Gibbs Energy Minimization Model for Solvent Extraction Systems.” Poster presented at the (Young Professional Technical Division Poster Award) TMS 2018, 147th Annual Meeting &amp; Exhibition, Phoenix, AZ, March 11-15, 2018. </a:t>
            </a:r>
            <a:r>
              <a:rPr lang="en-US" sz="1200" dirty="0">
                <a:hlinkClick r:id="rId2"/>
              </a:rPr>
              <a:t>https://link.springer.com/content/pdf/10.1007/s11837-018-2904-2.pdf</a:t>
            </a:r>
            <a:r>
              <a:rPr lang="en-US" sz="1200" dirty="0"/>
              <a:t> </a:t>
            </a:r>
          </a:p>
          <a:p>
            <a:pPr marL="111125" indent="-111125"/>
            <a:r>
              <a:rPr lang="en-US" sz="1200" dirty="0" err="1"/>
              <a:t>Marcotullio</a:t>
            </a:r>
            <a:r>
              <a:rPr lang="en-US" sz="1200" dirty="0"/>
              <a:t>, Peter J., </a:t>
            </a:r>
            <a:r>
              <a:rPr lang="en-US" sz="1200" dirty="0" err="1"/>
              <a:t>Bruhwiler</a:t>
            </a:r>
            <a:r>
              <a:rPr lang="en-US" sz="1200" dirty="0"/>
              <a:t>, Lori, Davis, Steven, Engel-Cox, Jill, Field, John, </a:t>
            </a:r>
            <a:r>
              <a:rPr lang="en-US" sz="1200" dirty="0" err="1"/>
              <a:t>Gately</a:t>
            </a:r>
            <a:r>
              <a:rPr lang="en-US" sz="1200" dirty="0"/>
              <a:t>, </a:t>
            </a:r>
            <a:r>
              <a:rPr lang="en-US" sz="1200" dirty="0" err="1"/>
              <a:t>Conor</a:t>
            </a:r>
            <a:r>
              <a:rPr lang="en-US" sz="1200" dirty="0"/>
              <a:t>, Gurney, Kevin R., </a:t>
            </a:r>
            <a:r>
              <a:rPr lang="en-US" sz="1200" dirty="0" err="1"/>
              <a:t>Kammen</a:t>
            </a:r>
            <a:r>
              <a:rPr lang="en-US" sz="1200" dirty="0"/>
              <a:t>, Daniel M., </a:t>
            </a:r>
            <a:r>
              <a:rPr lang="en-US" sz="1200" dirty="0" err="1"/>
              <a:t>McGlynn</a:t>
            </a:r>
            <a:r>
              <a:rPr lang="en-US" sz="1200" dirty="0"/>
              <a:t>, Emily, McMahon, James, Morrow, William R.,  </a:t>
            </a:r>
            <a:r>
              <a:rPr lang="en-US" sz="1200" dirty="0" err="1"/>
              <a:t>Ocko</a:t>
            </a:r>
            <a:r>
              <a:rPr lang="en-US" sz="1200" dirty="0"/>
              <a:t>, </a:t>
            </a:r>
            <a:r>
              <a:rPr lang="en-US" sz="1200" dirty="0" err="1"/>
              <a:t>Ilissa</a:t>
            </a:r>
            <a:r>
              <a:rPr lang="en-US" sz="1200" dirty="0"/>
              <a:t> B., and Ralph </a:t>
            </a:r>
            <a:r>
              <a:rPr lang="en-US" sz="1200" dirty="0" err="1"/>
              <a:t>Torrie</a:t>
            </a:r>
            <a:r>
              <a:rPr lang="en-US" sz="1200" dirty="0"/>
              <a:t>. 2018. "Chapter 3: Energy systems." In Second State of the Carbon Cycle Report (SOCCR2): A Sustained Assessment Report. Washington, DC: U.S. Global Change Research Program, pp. 110-188. </a:t>
            </a:r>
            <a:r>
              <a:rPr lang="en-US" sz="1200" dirty="0">
                <a:hlinkClick r:id="rId3"/>
              </a:rPr>
              <a:t>https://doi.org/10.7930/SOCCR2.2018.Ch3</a:t>
            </a:r>
            <a:r>
              <a:rPr lang="en-US" sz="1200" dirty="0"/>
              <a:t> </a:t>
            </a:r>
          </a:p>
          <a:p>
            <a:pPr marL="111125" indent="-111125"/>
            <a:r>
              <a:rPr lang="en-US" sz="1200" dirty="0"/>
              <a:t>Morrow, William R., </a:t>
            </a:r>
            <a:r>
              <a:rPr lang="en-US" sz="1200" dirty="0" err="1"/>
              <a:t>Bergersen</a:t>
            </a:r>
            <a:r>
              <a:rPr lang="en-US" sz="1200" dirty="0"/>
              <a:t>, Joule, </a:t>
            </a:r>
            <a:r>
              <a:rPr lang="en-US" sz="1200" dirty="0" err="1"/>
              <a:t>Carbajales</a:t>
            </a:r>
            <a:r>
              <a:rPr lang="en-US" sz="1200" dirty="0"/>
              <a:t>-Dale, Michael, Carpenter, Alberta, </a:t>
            </a:r>
            <a:r>
              <a:rPr lang="en-US" sz="1200" dirty="0" err="1"/>
              <a:t>Cresko</a:t>
            </a:r>
            <a:r>
              <a:rPr lang="en-US" sz="1200" dirty="0"/>
              <a:t>, Joe, Graziano, Diane, Das, Sujit, and Arman </a:t>
            </a:r>
            <a:r>
              <a:rPr lang="en-US" sz="1200" dirty="0" err="1"/>
              <a:t>Shehabi</a:t>
            </a:r>
            <a:r>
              <a:rPr lang="en-US" sz="1200" dirty="0"/>
              <a:t>. 2018. “LCA of Emerging Technologies: An Analysis Framework.” Paper presented at the American Center for Life Cycle Assessment (ACLCA) LCA XVII conference, Fort Collins, CO, September 25-27, 2018.</a:t>
            </a:r>
          </a:p>
          <a:p>
            <a:pPr marL="111125" indent="-111125"/>
            <a:r>
              <a:rPr lang="en-US" sz="1200" dirty="0"/>
              <a:t>Rao, Prakash, Morrow, William R., </a:t>
            </a:r>
            <a:r>
              <a:rPr lang="en-US" sz="1200" dirty="0" err="1"/>
              <a:t>Aghajanzadeh</a:t>
            </a:r>
            <a:r>
              <a:rPr lang="en-US" sz="1200" dirty="0"/>
              <a:t>, Arian, Sheaffer, Paul, Dollinger ,Caroline, Brueske, Sabine, and Joe </a:t>
            </a:r>
            <a:r>
              <a:rPr lang="en-US" sz="1200" dirty="0" err="1"/>
              <a:t>Cresko</a:t>
            </a:r>
            <a:r>
              <a:rPr lang="en-US" sz="1200" dirty="0"/>
              <a:t>. 2018. “Energy Considerations Associated With Increased Adoption of Seawater Desalination in the United States.” Desalination 445 (November): 213-224. </a:t>
            </a:r>
            <a:r>
              <a:rPr lang="en-US" sz="1200" dirty="0">
                <a:hlinkClick r:id="rId4"/>
              </a:rPr>
              <a:t>https://doi.org/10.1016/j.desal.2018.08.014</a:t>
            </a:r>
            <a:r>
              <a:rPr lang="en-US" sz="1200" dirty="0"/>
              <a:t> </a:t>
            </a:r>
          </a:p>
          <a:p>
            <a:pPr marL="111125" indent="-111125"/>
            <a:r>
              <a:rPr lang="en-US" sz="1200" dirty="0"/>
              <a:t>Reese, Samantha R., Horowitz, Kelsey A., Remo, Timothy W., and Margaret K. Mann. 2018. “Regional Manufacturing Cost Structures and Supply Chain Considerations for </a:t>
            </a:r>
            <a:r>
              <a:rPr lang="en-US" sz="1200" dirty="0" err="1"/>
              <a:t>SiC</a:t>
            </a:r>
            <a:r>
              <a:rPr lang="en-US" sz="1200" dirty="0"/>
              <a:t> Power Electronics in Medium Voltage Motor Drives.” Materials Science Forum 924 (June): 518-522. </a:t>
            </a:r>
            <a:r>
              <a:rPr lang="en-US" sz="1200" dirty="0">
                <a:hlinkClick r:id="rId5"/>
              </a:rPr>
              <a:t>https://www.osti.gov/biblio/1461362</a:t>
            </a:r>
            <a:r>
              <a:rPr lang="en-US" sz="1200" dirty="0"/>
              <a:t> </a:t>
            </a:r>
          </a:p>
          <a:p>
            <a:pPr marL="111125" indent="-111125"/>
            <a:r>
              <a:rPr lang="en-US" sz="1200" dirty="0"/>
              <a:t>Reese, Samantha R., Horowitz, Kelsey A., Remo, Timothy W., Mann, Margaret K., and Joe </a:t>
            </a:r>
            <a:r>
              <a:rPr lang="en-US" sz="1200" dirty="0" err="1"/>
              <a:t>Cresko</a:t>
            </a:r>
            <a:r>
              <a:rPr lang="en-US" sz="1200" dirty="0"/>
              <a:t>. 2018. "A Techno-Economic Look at </a:t>
            </a:r>
            <a:r>
              <a:rPr lang="en-US" sz="1200" dirty="0" err="1"/>
              <a:t>SiC</a:t>
            </a:r>
            <a:r>
              <a:rPr lang="en-US" sz="1200" dirty="0"/>
              <a:t> WBG from Wafer to Motor Drive." Presentation at the CS International Conference, Brussels, Belgium, April 9-11, 2018. NREL/PR-6A20-71240. </a:t>
            </a:r>
            <a:r>
              <a:rPr lang="en-US" sz="1200" dirty="0">
                <a:hlinkClick r:id="rId6"/>
              </a:rPr>
              <a:t>https://www.osti.gov/biblio/1454757</a:t>
            </a:r>
            <a:r>
              <a:rPr lang="en-US" sz="1200" dirty="0"/>
              <a:t> </a:t>
            </a:r>
          </a:p>
          <a:p>
            <a:pPr marL="0" indent="0">
              <a:buNone/>
            </a:pPr>
            <a:endParaRPr lang="en-US" sz="1200" dirty="0"/>
          </a:p>
        </p:txBody>
      </p:sp>
      <p:sp>
        <p:nvSpPr>
          <p:cNvPr id="2" name="Title 1"/>
          <p:cNvSpPr>
            <a:spLocks noGrp="1"/>
          </p:cNvSpPr>
          <p:nvPr>
            <p:ph type="title"/>
          </p:nvPr>
        </p:nvSpPr>
        <p:spPr/>
        <p:txBody>
          <a:bodyPr/>
          <a:lstStyle/>
          <a:p>
            <a:r>
              <a:rPr lang="en-US" dirty="0"/>
              <a:t>2018 – All Publications, Conferences, Reports, Others</a:t>
            </a:r>
          </a:p>
        </p:txBody>
      </p:sp>
    </p:spTree>
    <p:extLst>
      <p:ext uri="{BB962C8B-B14F-4D97-AF65-F5344CB8AC3E}">
        <p14:creationId xmlns:p14="http://schemas.microsoft.com/office/powerpoint/2010/main" val="287278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Framework to Shape AMO’s Portfolio</a:t>
            </a:r>
          </a:p>
        </p:txBody>
      </p:sp>
      <p:sp>
        <p:nvSpPr>
          <p:cNvPr id="3" name="TextBox 2"/>
          <p:cNvSpPr txBox="1"/>
          <p:nvPr/>
        </p:nvSpPr>
        <p:spPr>
          <a:xfrm>
            <a:off x="7324" y="890962"/>
            <a:ext cx="9144000" cy="646331"/>
          </a:xfrm>
          <a:prstGeom prst="rect">
            <a:avLst/>
          </a:prstGeom>
          <a:solidFill>
            <a:schemeClr val="bg1"/>
          </a:solidFill>
          <a:ln>
            <a:solidFill>
              <a:srgbClr val="00A9E0"/>
            </a:solidFill>
          </a:ln>
        </p:spPr>
        <p:txBody>
          <a:bodyPr wrap="square" rtlCol="0">
            <a:spAutoFit/>
          </a:bodyPr>
          <a:lstStyle/>
          <a:p>
            <a:pPr algn="ctr"/>
            <a:r>
              <a:rPr lang="en-US" dirty="0">
                <a:solidFill>
                  <a:srgbClr val="005B82"/>
                </a:solidFill>
              </a:rPr>
              <a:t>An holistic top-down and bottom-up systems approach to </a:t>
            </a:r>
            <a:br>
              <a:rPr lang="en-US" dirty="0">
                <a:solidFill>
                  <a:srgbClr val="005B82"/>
                </a:solidFill>
              </a:rPr>
            </a:br>
            <a:r>
              <a:rPr lang="en-US" b="1" dirty="0">
                <a:solidFill>
                  <a:srgbClr val="005B82"/>
                </a:solidFill>
              </a:rPr>
              <a:t>shape the AMO portfolio with the highest potential for impact.</a:t>
            </a:r>
          </a:p>
        </p:txBody>
      </p:sp>
      <p:grpSp>
        <p:nvGrpSpPr>
          <p:cNvPr id="11" name="Group 10"/>
          <p:cNvGrpSpPr/>
          <p:nvPr/>
        </p:nvGrpSpPr>
        <p:grpSpPr>
          <a:xfrm>
            <a:off x="-1" y="1667632"/>
            <a:ext cx="9085262" cy="4729393"/>
            <a:chOff x="2637829" y="1270207"/>
            <a:chExt cx="6879938" cy="5197857"/>
          </a:xfrm>
        </p:grpSpPr>
        <p:sp>
          <p:nvSpPr>
            <p:cNvPr id="29" name="TextBox 28"/>
            <p:cNvSpPr txBox="1"/>
            <p:nvPr/>
          </p:nvSpPr>
          <p:spPr>
            <a:xfrm>
              <a:off x="3389971" y="1270207"/>
              <a:ext cx="5408341" cy="458893"/>
            </a:xfrm>
            <a:prstGeom prst="rect">
              <a:avLst/>
            </a:prstGeom>
            <a:solidFill>
              <a:srgbClr val="005B82"/>
            </a:solidFill>
            <a:ln>
              <a:solidFill>
                <a:schemeClr val="accent3">
                  <a:lumMod val="20000"/>
                  <a:lumOff val="80000"/>
                </a:schemeClr>
              </a:solidFill>
            </a:ln>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000" b="1" dirty="0">
                  <a:latin typeface="Calibri" panose="020F0502020204030204" pitchFamily="34" charset="0"/>
                </a:rPr>
                <a:t>National Needs</a:t>
              </a:r>
            </a:p>
          </p:txBody>
        </p:sp>
        <p:sp>
          <p:nvSpPr>
            <p:cNvPr id="47" name="TextBox 46"/>
            <p:cNvSpPr txBox="1"/>
            <p:nvPr/>
          </p:nvSpPr>
          <p:spPr>
            <a:xfrm>
              <a:off x="2637829" y="6087931"/>
              <a:ext cx="6879938" cy="380133"/>
            </a:xfrm>
            <a:prstGeom prst="rect">
              <a:avLst/>
            </a:prstGeom>
            <a:solidFill>
              <a:schemeClr val="accent3">
                <a:lumMod val="20000"/>
                <a:lumOff val="80000"/>
                <a:alpha val="5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1600" b="1" dirty="0">
                  <a:solidFill>
                    <a:schemeClr val="tx1"/>
                  </a:solidFill>
                  <a:latin typeface="Calibri" panose="020F0502020204030204" pitchFamily="34" charset="0"/>
                </a:rPr>
                <a:t>Fundamental Science Foundation</a:t>
              </a:r>
            </a:p>
          </p:txBody>
        </p:sp>
        <p:sp>
          <p:nvSpPr>
            <p:cNvPr id="39" name="Rectangle 38"/>
            <p:cNvSpPr/>
            <p:nvPr/>
          </p:nvSpPr>
          <p:spPr>
            <a:xfrm>
              <a:off x="3406642" y="1881185"/>
              <a:ext cx="1038663" cy="619296"/>
            </a:xfrm>
            <a:prstGeom prst="rect">
              <a:avLst/>
            </a:prstGeom>
            <a:solidFill>
              <a:srgbClr val="005B82"/>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Arial" pitchFamily="34" charset="0"/>
                </a:rPr>
                <a:t>Storage</a:t>
              </a:r>
            </a:p>
          </p:txBody>
        </p:sp>
        <p:sp>
          <p:nvSpPr>
            <p:cNvPr id="45" name="Rectangle 44"/>
            <p:cNvSpPr/>
            <p:nvPr/>
          </p:nvSpPr>
          <p:spPr>
            <a:xfrm>
              <a:off x="4492114" y="1869567"/>
              <a:ext cx="1038663" cy="619296"/>
            </a:xfrm>
            <a:prstGeom prst="rect">
              <a:avLst/>
            </a:prstGeom>
            <a:solidFill>
              <a:srgbClr val="005B82"/>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Arial" pitchFamily="34" charset="0"/>
                </a:rPr>
                <a:t>Critical</a:t>
              </a:r>
            </a:p>
            <a:p>
              <a:pPr algn="ctr"/>
              <a:r>
                <a:rPr lang="en-US" sz="2000" dirty="0">
                  <a:solidFill>
                    <a:schemeClr val="bg1"/>
                  </a:solidFill>
                  <a:latin typeface="Calibri" panose="020F0502020204030204" pitchFamily="34" charset="0"/>
                  <a:cs typeface="Arial" pitchFamily="34" charset="0"/>
                </a:rPr>
                <a:t>Materials</a:t>
              </a:r>
            </a:p>
          </p:txBody>
        </p:sp>
        <p:sp>
          <p:nvSpPr>
            <p:cNvPr id="51" name="Rectangle 50"/>
            <p:cNvSpPr/>
            <p:nvPr/>
          </p:nvSpPr>
          <p:spPr>
            <a:xfrm>
              <a:off x="5580065" y="1861664"/>
              <a:ext cx="1038663" cy="619296"/>
            </a:xfrm>
            <a:prstGeom prst="rect">
              <a:avLst/>
            </a:prstGeom>
            <a:solidFill>
              <a:srgbClr val="005B82"/>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Arial" pitchFamily="34" charset="0"/>
                </a:rPr>
                <a:t>Plastics</a:t>
              </a:r>
            </a:p>
          </p:txBody>
        </p:sp>
        <p:sp>
          <p:nvSpPr>
            <p:cNvPr id="53" name="Rectangle 52"/>
            <p:cNvSpPr/>
            <p:nvPr/>
          </p:nvSpPr>
          <p:spPr>
            <a:xfrm>
              <a:off x="6658308" y="1852677"/>
              <a:ext cx="1038663" cy="619296"/>
            </a:xfrm>
            <a:prstGeom prst="rect">
              <a:avLst/>
            </a:prstGeom>
            <a:solidFill>
              <a:srgbClr val="005B82"/>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Arial" pitchFamily="34" charset="0"/>
                </a:rPr>
                <a:t>Cyber</a:t>
              </a:r>
            </a:p>
          </p:txBody>
        </p:sp>
        <p:sp>
          <p:nvSpPr>
            <p:cNvPr id="54" name="Rectangle 53"/>
            <p:cNvSpPr/>
            <p:nvPr/>
          </p:nvSpPr>
          <p:spPr>
            <a:xfrm>
              <a:off x="7724636" y="1861664"/>
              <a:ext cx="1038663" cy="619296"/>
            </a:xfrm>
            <a:prstGeom prst="rect">
              <a:avLst/>
            </a:prstGeom>
            <a:solidFill>
              <a:srgbClr val="005B82"/>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Arial" pitchFamily="34" charset="0"/>
                </a:rPr>
                <a:t>Water</a:t>
              </a:r>
            </a:p>
          </p:txBody>
        </p:sp>
        <p:sp>
          <p:nvSpPr>
            <p:cNvPr id="68" name="Round Diagonal Corner Rectangle 67"/>
            <p:cNvSpPr/>
            <p:nvPr/>
          </p:nvSpPr>
          <p:spPr>
            <a:xfrm>
              <a:off x="3481988" y="4669097"/>
              <a:ext cx="1012696" cy="680300"/>
            </a:xfrm>
            <a:prstGeom prst="round2DiagRect">
              <a:avLst/>
            </a:prstGeom>
            <a:solidFill>
              <a:srgbClr val="00A9E0"/>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Arial" pitchFamily="34" charset="0"/>
                </a:rPr>
                <a:t>Materials &amp; Processing</a:t>
              </a:r>
            </a:p>
          </p:txBody>
        </p:sp>
        <p:sp>
          <p:nvSpPr>
            <p:cNvPr id="69" name="Round Diagonal Corner Rectangle 68"/>
            <p:cNvSpPr/>
            <p:nvPr/>
          </p:nvSpPr>
          <p:spPr>
            <a:xfrm>
              <a:off x="4559412" y="4663409"/>
              <a:ext cx="1012696" cy="688241"/>
            </a:xfrm>
            <a:prstGeom prst="round2DiagRect">
              <a:avLst/>
            </a:prstGeom>
            <a:solidFill>
              <a:srgbClr val="00A9E0"/>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Arial" pitchFamily="34" charset="0"/>
                </a:rPr>
                <a:t>Electronics</a:t>
              </a:r>
            </a:p>
          </p:txBody>
        </p:sp>
        <p:sp>
          <p:nvSpPr>
            <p:cNvPr id="70" name="Round Diagonal Corner Rectangle 69"/>
            <p:cNvSpPr/>
            <p:nvPr/>
          </p:nvSpPr>
          <p:spPr>
            <a:xfrm>
              <a:off x="5599237" y="4659636"/>
              <a:ext cx="1012696" cy="688241"/>
            </a:xfrm>
            <a:prstGeom prst="round2DiagRect">
              <a:avLst/>
            </a:prstGeom>
            <a:solidFill>
              <a:srgbClr val="00A9E0"/>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Arial" pitchFamily="34" charset="0"/>
                </a:rPr>
                <a:t>Chemical Processes</a:t>
              </a:r>
            </a:p>
          </p:txBody>
        </p:sp>
        <p:sp>
          <p:nvSpPr>
            <p:cNvPr id="71" name="Round Diagonal Corner Rectangle 70"/>
            <p:cNvSpPr/>
            <p:nvPr/>
          </p:nvSpPr>
          <p:spPr>
            <a:xfrm>
              <a:off x="6655289" y="4640541"/>
              <a:ext cx="1012696" cy="688241"/>
            </a:xfrm>
            <a:prstGeom prst="round2DiagRect">
              <a:avLst/>
            </a:prstGeom>
            <a:solidFill>
              <a:srgbClr val="00A9E0"/>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Arial" pitchFamily="34" charset="0"/>
                </a:rPr>
                <a:t>Sensors &amp;</a:t>
              </a:r>
            </a:p>
            <a:p>
              <a:pPr algn="ctr"/>
              <a:r>
                <a:rPr lang="en-US" sz="1600" b="1" dirty="0">
                  <a:solidFill>
                    <a:schemeClr val="bg1"/>
                  </a:solidFill>
                  <a:latin typeface="Calibri" panose="020F0502020204030204" pitchFamily="34" charset="0"/>
                  <a:cs typeface="Arial" pitchFamily="34" charset="0"/>
                </a:rPr>
                <a:t>Controls</a:t>
              </a:r>
            </a:p>
          </p:txBody>
        </p:sp>
        <p:sp>
          <p:nvSpPr>
            <p:cNvPr id="30" name="TextBox 29"/>
            <p:cNvSpPr txBox="1"/>
            <p:nvPr/>
          </p:nvSpPr>
          <p:spPr>
            <a:xfrm>
              <a:off x="2819206" y="5446749"/>
              <a:ext cx="6395560" cy="377028"/>
            </a:xfrm>
            <a:prstGeom prst="rect">
              <a:avLst/>
            </a:prstGeom>
            <a:solidFill>
              <a:srgbClr val="00A9E0"/>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bg1"/>
                  </a:solidFill>
                  <a:latin typeface="Calibri" panose="020F0502020204030204" pitchFamily="34" charset="0"/>
                  <a:cs typeface="Arial" pitchFamily="34" charset="0"/>
                </a:defRPr>
              </a:lvl1pPr>
            </a:lstStyle>
            <a:p>
              <a:r>
                <a:rPr lang="en-US" sz="1800" b="1" dirty="0"/>
                <a:t>Applied Technologies &amp; Manufacturing Sciences</a:t>
              </a:r>
            </a:p>
          </p:txBody>
        </p:sp>
        <p:sp>
          <p:nvSpPr>
            <p:cNvPr id="31" name="TextBox 30"/>
            <p:cNvSpPr txBox="1"/>
            <p:nvPr/>
          </p:nvSpPr>
          <p:spPr>
            <a:xfrm>
              <a:off x="2958048" y="3980689"/>
              <a:ext cx="6060621" cy="37702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600">
                  <a:solidFill>
                    <a:schemeClr val="bg1"/>
                  </a:solidFill>
                  <a:latin typeface="Calibri" panose="020F0502020204030204" pitchFamily="34" charset="0"/>
                  <a:cs typeface="Arial" pitchFamily="34" charset="0"/>
                </a:defRPr>
              </a:lvl1pPr>
            </a:lstStyle>
            <a:p>
              <a:r>
                <a:rPr lang="en-US" sz="1800" b="1" dirty="0">
                  <a:solidFill>
                    <a:schemeClr val="tx1"/>
                  </a:solidFill>
                </a:rPr>
                <a:t>Strategic Analysis </a:t>
              </a:r>
            </a:p>
          </p:txBody>
        </p:sp>
      </p:grpSp>
      <p:sp>
        <p:nvSpPr>
          <p:cNvPr id="6" name="Rectangle 5"/>
          <p:cNvSpPr/>
          <p:nvPr/>
        </p:nvSpPr>
        <p:spPr>
          <a:xfrm>
            <a:off x="422863" y="3188061"/>
            <a:ext cx="2534186" cy="87432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Data, Tools, Methodologies </a:t>
            </a:r>
          </a:p>
        </p:txBody>
      </p:sp>
      <p:sp>
        <p:nvSpPr>
          <p:cNvPr id="7" name="Rectangle 6"/>
          <p:cNvSpPr/>
          <p:nvPr/>
        </p:nvSpPr>
        <p:spPr>
          <a:xfrm>
            <a:off x="5856212" y="3178449"/>
            <a:ext cx="2569968" cy="893549"/>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Integrating </a:t>
            </a:r>
          </a:p>
          <a:p>
            <a:pPr algn="ctr"/>
            <a:r>
              <a:rPr lang="en-US" dirty="0">
                <a:solidFill>
                  <a:schemeClr val="tx1"/>
                </a:solidFill>
              </a:rPr>
              <a:t>Approaches</a:t>
            </a:r>
          </a:p>
        </p:txBody>
      </p:sp>
      <p:sp>
        <p:nvSpPr>
          <p:cNvPr id="26" name="Round Diagonal Corner Rectangle 25"/>
          <p:cNvSpPr/>
          <p:nvPr/>
        </p:nvSpPr>
        <p:spPr>
          <a:xfrm>
            <a:off x="7881467" y="4700507"/>
            <a:ext cx="803666" cy="627240"/>
          </a:xfrm>
          <a:prstGeom prst="round2DiagRect">
            <a:avLst/>
          </a:prstGeom>
          <a:solidFill>
            <a:srgbClr val="00A9E0"/>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Arial" pitchFamily="34" charset="0"/>
                <a:cs typeface="Arial" pitchFamily="34" charset="0"/>
              </a:rPr>
              <a:t>….</a:t>
            </a:r>
          </a:p>
        </p:txBody>
      </p:sp>
      <p:sp>
        <p:nvSpPr>
          <p:cNvPr id="27" name="Round Diagonal Corner Rectangle 26"/>
          <p:cNvSpPr/>
          <p:nvPr/>
        </p:nvSpPr>
        <p:spPr>
          <a:xfrm>
            <a:off x="239513" y="4753203"/>
            <a:ext cx="800106" cy="602342"/>
          </a:xfrm>
          <a:prstGeom prst="round2DiagRect">
            <a:avLst/>
          </a:prstGeom>
          <a:solidFill>
            <a:srgbClr val="00A9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Arial" pitchFamily="34" charset="0"/>
                <a:cs typeface="Arial" pitchFamily="34" charset="0"/>
              </a:rPr>
              <a:t>….</a:t>
            </a:r>
          </a:p>
        </p:txBody>
      </p:sp>
      <p:sp>
        <p:nvSpPr>
          <p:cNvPr id="28" name="Rectangle 27"/>
          <p:cNvSpPr/>
          <p:nvPr/>
        </p:nvSpPr>
        <p:spPr>
          <a:xfrm>
            <a:off x="3071813" y="3179079"/>
            <a:ext cx="2671762" cy="87432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Fundamental Systems Analyses (e.g., Lifecycle Analyses)</a:t>
            </a:r>
          </a:p>
        </p:txBody>
      </p:sp>
      <p:sp>
        <p:nvSpPr>
          <p:cNvPr id="25" name="Round Diagonal Corner Rectangle 70">
            <a:extLst>
              <a:ext uri="{FF2B5EF4-FFF2-40B4-BE49-F238E27FC236}">
                <a16:creationId xmlns="" xmlns:a16="http://schemas.microsoft.com/office/drawing/2014/main" id="{E3D4A7E7-C7C5-45F6-8F4C-902437B9BE00}"/>
              </a:ext>
            </a:extLst>
          </p:cNvPr>
          <p:cNvSpPr/>
          <p:nvPr/>
        </p:nvSpPr>
        <p:spPr>
          <a:xfrm>
            <a:off x="6699797" y="4716831"/>
            <a:ext cx="1121170" cy="626212"/>
          </a:xfrm>
          <a:prstGeom prst="round2DiagRect">
            <a:avLst>
              <a:gd name="adj1" fmla="val 16667"/>
              <a:gd name="adj2" fmla="val 0"/>
            </a:avLst>
          </a:prstGeom>
          <a:solidFill>
            <a:srgbClr val="00A9E0"/>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Arial" pitchFamily="34" charset="0"/>
              </a:rPr>
              <a:t>CHP</a:t>
            </a:r>
          </a:p>
        </p:txBody>
      </p:sp>
      <p:sp>
        <p:nvSpPr>
          <p:cNvPr id="32" name="Down Arrow 31"/>
          <p:cNvSpPr/>
          <p:nvPr/>
        </p:nvSpPr>
        <p:spPr>
          <a:xfrm>
            <a:off x="-23647" y="1970575"/>
            <a:ext cx="226626" cy="3497182"/>
          </a:xfrm>
          <a:prstGeom prst="downArrow">
            <a:avLst/>
          </a:prstGeom>
          <a:gradFill>
            <a:gsLst>
              <a:gs pos="0">
                <a:srgbClr val="00A9E0"/>
              </a:gs>
              <a:gs pos="100000">
                <a:srgbClr val="005B82"/>
              </a:gs>
            </a:gsLst>
          </a:gradFill>
          <a:ln>
            <a:solidFill>
              <a:srgbClr val="00A9E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33" name="Down Arrow 32"/>
          <p:cNvSpPr/>
          <p:nvPr/>
        </p:nvSpPr>
        <p:spPr>
          <a:xfrm rot="10800000">
            <a:off x="8886944" y="2140889"/>
            <a:ext cx="233993" cy="3512903"/>
          </a:xfrm>
          <a:prstGeom prst="downArrow">
            <a:avLst/>
          </a:prstGeom>
          <a:gradFill>
            <a:gsLst>
              <a:gs pos="0">
                <a:srgbClr val="005B82"/>
              </a:gs>
              <a:gs pos="100000">
                <a:srgbClr val="00A9E0"/>
              </a:gs>
            </a:gsLst>
          </a:gradFill>
          <a:ln>
            <a:solidFill>
              <a:srgbClr val="00A9E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01569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47725"/>
            <a:ext cx="9144000" cy="5028622"/>
          </a:xfrm>
        </p:spPr>
        <p:txBody>
          <a:bodyPr/>
          <a:lstStyle/>
          <a:p>
            <a:pPr marL="111125" indent="-111125"/>
            <a:r>
              <a:rPr lang="en-US" sz="1200" dirty="0" err="1"/>
              <a:t>Shehabi</a:t>
            </a:r>
            <a:r>
              <a:rPr lang="en-US" sz="1200" dirty="0"/>
              <a:t>, Arman, Carpenter, Alberta, </a:t>
            </a:r>
            <a:r>
              <a:rPr lang="en-US" sz="1200" dirty="0" err="1"/>
              <a:t>Cresko</a:t>
            </a:r>
            <a:r>
              <a:rPr lang="en-US" sz="1200" dirty="0"/>
              <a:t>, Joe, Das, Sujit, Graziano, Diane, </a:t>
            </a:r>
            <a:r>
              <a:rPr lang="en-US" sz="1200" dirty="0" err="1"/>
              <a:t>Masanet</a:t>
            </a:r>
            <a:r>
              <a:rPr lang="en-US" sz="1200" dirty="0"/>
              <a:t>, Eric, Morrow, William R., Nimbalkar, Sachin, Reese, Samantha, and Sarang Supekar. 2018. “Opportunities and Barriers in a Connected Economy: Developing New LCA Methods for a Digital World.”  Paper presented at the American Center for Life Cycle Assessment (ACLCA) LCA XVII conference, Fort Collins, CO, September 25-27, 2018.</a:t>
            </a:r>
          </a:p>
          <a:p>
            <a:pPr marL="111125" indent="-111125"/>
            <a:r>
              <a:rPr lang="en-US" sz="1200" dirty="0"/>
              <a:t>Supekar, Sarang D., Graziano, Diane, and Joe </a:t>
            </a:r>
            <a:r>
              <a:rPr lang="en-US" sz="1200" dirty="0" err="1"/>
              <a:t>Cresko</a:t>
            </a:r>
            <a:r>
              <a:rPr lang="en-US" sz="1200" dirty="0"/>
              <a:t>. 2018. “Assessing Trends in Smart Manufacturing Innovation Using Patents.” Poster presented at the ASME/SME 2018 North American Manufacturing Research Conference (NAMRC) and Manufacturing Science and Engineering Conference (MSEC), College Station, TX, June 18-22, 2018.</a:t>
            </a:r>
          </a:p>
          <a:p>
            <a:pPr marL="111125" indent="-111125"/>
            <a:r>
              <a:rPr lang="en-US" sz="1200" dirty="0"/>
              <a:t>William R. Morrow III, Joule </a:t>
            </a:r>
            <a:r>
              <a:rPr lang="en-US" sz="1200" dirty="0" err="1"/>
              <a:t>Bergerson</a:t>
            </a:r>
            <a:r>
              <a:rPr lang="en-US" sz="1200" dirty="0"/>
              <a:t>, Joe </a:t>
            </a:r>
            <a:r>
              <a:rPr lang="en-US" sz="1200" dirty="0" err="1"/>
              <a:t>Cresko</a:t>
            </a:r>
            <a:r>
              <a:rPr lang="en-US" sz="1200" dirty="0"/>
              <a:t>, Michael </a:t>
            </a:r>
            <a:r>
              <a:rPr lang="en-US" sz="1200" dirty="0" err="1"/>
              <a:t>Carbajales</a:t>
            </a:r>
            <a:r>
              <a:rPr lang="en-US" sz="1200" dirty="0"/>
              <a:t>-Dale, Heather MacLean, Timothy </a:t>
            </a:r>
            <a:r>
              <a:rPr lang="en-US" sz="1200" dirty="0" err="1"/>
              <a:t>Skone</a:t>
            </a:r>
            <a:r>
              <a:rPr lang="en-US" sz="1200" dirty="0"/>
              <a:t>, Sean McCoy, Arman </a:t>
            </a:r>
            <a:r>
              <a:rPr lang="en-US" sz="1200" dirty="0" err="1"/>
              <a:t>Shehabi</a:t>
            </a:r>
            <a:r>
              <a:rPr lang="en-US" sz="1200" dirty="0"/>
              <a:t>. 2018. “The Intersection of Life Cycle Assessment and Techno-Economic Analysis of Emerging Technologies.” Paper presented at Special Session on Life Cycle Analysis of Emerging Technologies, ISSST 2018, Buffalo NY, June 26-28, 2018. </a:t>
            </a:r>
          </a:p>
          <a:p>
            <a:pPr marL="111125" indent="-111125"/>
            <a:r>
              <a:rPr lang="en-US" sz="1200" dirty="0"/>
              <a:t>Yao, Y., W. R. Morrow, III, J. </a:t>
            </a:r>
            <a:r>
              <a:rPr lang="en-US" sz="1200" dirty="0" err="1"/>
              <a:t>Marano</a:t>
            </a:r>
            <a:r>
              <a:rPr lang="en-US" sz="1200" dirty="0"/>
              <a:t>, and E. </a:t>
            </a:r>
            <a:r>
              <a:rPr lang="en-US" sz="1200" dirty="0" err="1"/>
              <a:t>Masanet</a:t>
            </a:r>
            <a:r>
              <a:rPr lang="en-US" sz="1200" dirty="0"/>
              <a:t>. “Quantifying Carbon Capture Potential and Cost of Carbon Capture Technology Application in the U.S. Refining Industry.” International Journal of Greenhouse Gas Control 74, (July 2018): 87-98. </a:t>
            </a:r>
            <a:r>
              <a:rPr lang="en-US" sz="1200" dirty="0">
                <a:hlinkClick r:id="rId2"/>
              </a:rPr>
              <a:t>https://doi.org/10.1016/j.ijggc.2018.04.020</a:t>
            </a:r>
            <a:r>
              <a:rPr lang="en-US" sz="1200" dirty="0"/>
              <a:t> </a:t>
            </a:r>
          </a:p>
          <a:p>
            <a:pPr marL="0" indent="0">
              <a:buNone/>
            </a:pPr>
            <a:endParaRPr lang="en-US" sz="1200" dirty="0"/>
          </a:p>
        </p:txBody>
      </p:sp>
      <p:sp>
        <p:nvSpPr>
          <p:cNvPr id="2" name="Title 1"/>
          <p:cNvSpPr>
            <a:spLocks noGrp="1"/>
          </p:cNvSpPr>
          <p:nvPr>
            <p:ph type="title"/>
          </p:nvPr>
        </p:nvSpPr>
        <p:spPr>
          <a:xfrm>
            <a:off x="360362" y="0"/>
            <a:ext cx="8783637" cy="774700"/>
          </a:xfrm>
        </p:spPr>
        <p:txBody>
          <a:bodyPr/>
          <a:lstStyle/>
          <a:p>
            <a:r>
              <a:rPr lang="en-US" dirty="0"/>
              <a:t>2018 (continued) – All Publications, Conferences, Reports, Others</a:t>
            </a:r>
          </a:p>
        </p:txBody>
      </p:sp>
    </p:spTree>
    <p:extLst>
      <p:ext uri="{BB962C8B-B14F-4D97-AF65-F5344CB8AC3E}">
        <p14:creationId xmlns:p14="http://schemas.microsoft.com/office/powerpoint/2010/main" val="316633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4700"/>
            <a:ext cx="9144000" cy="5864225"/>
          </a:xfrm>
        </p:spPr>
        <p:txBody>
          <a:bodyPr/>
          <a:lstStyle/>
          <a:p>
            <a:pPr marL="171450" lvl="0" indent="-171450"/>
            <a:r>
              <a:rPr lang="en-US" sz="1100" dirty="0"/>
              <a:t>Alberta Carpenter, William R. Morrow III, Joule </a:t>
            </a:r>
            <a:r>
              <a:rPr lang="en-US" sz="1100" dirty="0" err="1"/>
              <a:t>Bergerson</a:t>
            </a:r>
            <a:r>
              <a:rPr lang="en-US" sz="1100" dirty="0"/>
              <a:t>, Joe </a:t>
            </a:r>
            <a:r>
              <a:rPr lang="en-US" sz="1100" dirty="0" err="1"/>
              <a:t>Cresko</a:t>
            </a:r>
            <a:r>
              <a:rPr lang="en-US" sz="1100" dirty="0"/>
              <a:t>, Michael </a:t>
            </a:r>
            <a:r>
              <a:rPr lang="en-US" sz="1100" dirty="0" err="1"/>
              <a:t>Carbajales</a:t>
            </a:r>
            <a:r>
              <a:rPr lang="en-US" sz="1100" dirty="0"/>
              <a:t>-Dale, Diane J. Graziano, Sachin Nimbalkar, Arman </a:t>
            </a:r>
            <a:r>
              <a:rPr lang="en-US" sz="1100" dirty="0" err="1"/>
              <a:t>Shehabi</a:t>
            </a:r>
            <a:r>
              <a:rPr lang="en-US" sz="1100" dirty="0"/>
              <a:t>, , Matthew E. Riddle “Towards a framework for LCA of emerging technologies” American Center for Life Cycle Assessment XV, Life Cycle Assessment XVII, October 2 - 5, 2017, Portsmouth, NH, USA</a:t>
            </a:r>
          </a:p>
          <a:p>
            <a:pPr marL="171450" lvl="0" indent="-171450"/>
            <a:r>
              <a:rPr lang="en-US" sz="1100" dirty="0"/>
              <a:t>Armstrong, Kristina, Das, Sujit and Laura </a:t>
            </a:r>
            <a:r>
              <a:rPr lang="en-US" sz="1100" dirty="0" err="1"/>
              <a:t>Marlino</a:t>
            </a:r>
            <a:r>
              <a:rPr lang="en-US" sz="1100" dirty="0"/>
              <a:t>. 2017. Wide Bandgap Semiconductor Opportunities in Power Electronics. Oak Ridge, TN: Oak Ridge National Laboratory, Clean Energy Manufacturing Analysis Center. ORNL/TM-2017/702. </a:t>
            </a:r>
            <a:r>
              <a:rPr lang="en-US" sz="1100" dirty="0">
                <a:hlinkClick r:id="rId2"/>
              </a:rPr>
              <a:t>https://www.osti.gov/biblio/1415915</a:t>
            </a:r>
            <a:r>
              <a:rPr lang="en-US" sz="1100" dirty="0"/>
              <a:t> </a:t>
            </a:r>
          </a:p>
          <a:p>
            <a:pPr marL="171450" lvl="0" indent="-171450"/>
            <a:r>
              <a:rPr lang="en-US" sz="1100" dirty="0"/>
              <a:t>Das, Sujit. 2017. “Innovation in Engineered Plastics, Carbon Fiber &amp; Composites.” Invited Presentation at the Advanced Design &amp; Manufacturing Automotive Conference, Cleveland, OH, March 29.</a:t>
            </a:r>
          </a:p>
          <a:p>
            <a:pPr marL="171450" lvl="0" indent="-171450"/>
            <a:r>
              <a:rPr lang="en-US" sz="1100" dirty="0"/>
              <a:t>Hanes, Rebecca J. and Alberta Carpenter. 2017. "Evaluating opportunities to improve material and energy impacts in commodity supply chains." Environment Systems and Decisions 37, no. 1 (March): 6-12. https://doi.org/10.1007/s10669-016-9622-5</a:t>
            </a:r>
          </a:p>
          <a:p>
            <a:pPr marL="171450" lvl="0" indent="-171450"/>
            <a:r>
              <a:rPr lang="en-US" sz="1100" dirty="0"/>
              <a:t>Hanes, Rebecca, Carpenter Petri, Alberta C, Riddle, Matt, and Diane Graziano. 2017. "Quantifying Adoption Rates and Energy Savings Over Time for Advanced Manufacturing Technologies." Paper presented at the American Center for Life Cycle Assessment (ACLCA) LCA XVII conference, Portsmouth, NH, October 3-5, 2017. https://www.osti.gov/biblio/1399358</a:t>
            </a:r>
          </a:p>
          <a:p>
            <a:pPr marL="171450" lvl="0" indent="-171450"/>
            <a:r>
              <a:rPr lang="en-US" sz="1100" dirty="0"/>
              <a:t>Horowitz, Kelsey A., Reese, Samantha R., and Timothy W. Remo. 2017. Manufacturing: </a:t>
            </a:r>
            <a:r>
              <a:rPr lang="en-US" sz="1100" dirty="0" err="1"/>
              <a:t>SiC</a:t>
            </a:r>
            <a:r>
              <a:rPr lang="en-US" sz="1100" dirty="0"/>
              <a:t> Power Electronics for Variable Frequency Motor Drives. Clean Energy Manufacturing Analysis Center. NREL/BR-6A20-68103. https://www.osti.gov/biblio/1375691</a:t>
            </a:r>
          </a:p>
          <a:p>
            <a:pPr marL="171450" lvl="0" indent="-171450"/>
            <a:r>
              <a:rPr lang="en-US" sz="1100" dirty="0"/>
              <a:t>Horowitz, Kelsey, Remo, Timothy, and Samantha Reese. A Manufacturing Cost and Supply Chain Analysis of </a:t>
            </a:r>
            <a:r>
              <a:rPr lang="en-US" sz="1100" dirty="0" err="1"/>
              <a:t>SiC</a:t>
            </a:r>
            <a:r>
              <a:rPr lang="en-US" sz="1100" dirty="0"/>
              <a:t> Power Electronics Applicable to Medium-Voltage Motor Drives. Golden, CO: National Renewable Energy Laboratory. NREL/TP-6A20-67694.  </a:t>
            </a:r>
            <a:r>
              <a:rPr lang="en-US" sz="1100" dirty="0">
                <a:hlinkClick r:id="rId3"/>
              </a:rPr>
              <a:t>https://www.osti.gov/biblio/1349212</a:t>
            </a:r>
            <a:endParaRPr lang="en-US" sz="1100" dirty="0"/>
          </a:p>
          <a:p>
            <a:pPr marL="171450" lvl="0" indent="-171450"/>
            <a:r>
              <a:rPr lang="en-US" sz="1100" dirty="0"/>
              <a:t>Huang, </a:t>
            </a:r>
            <a:r>
              <a:rPr lang="en-US" sz="1100" dirty="0" err="1"/>
              <a:t>Runze</a:t>
            </a:r>
            <a:r>
              <a:rPr lang="en-US" sz="1100" dirty="0"/>
              <a:t>, Riddle, Matthew, Graziano, Diane, Das, Sujit, Nimbalkar, Sachin, </a:t>
            </a:r>
            <a:r>
              <a:rPr lang="en-US" sz="1100" dirty="0" err="1"/>
              <a:t>Cresko</a:t>
            </a:r>
            <a:r>
              <a:rPr lang="en-US" sz="1100" dirty="0"/>
              <a:t>, Joe, and Eric </a:t>
            </a:r>
            <a:r>
              <a:rPr lang="en-US" sz="1100" dirty="0" err="1"/>
              <a:t>Masanet</a:t>
            </a:r>
            <a:r>
              <a:rPr lang="en-US" sz="1100" dirty="0"/>
              <a:t>. (2017). "Environmental and Economic Implications of Distributed Additive Manufacturing: The Case of Injection Mold Tooling: Environmental Implications of Additive Manufacturing." Journal of Industrial Ecology 21, no. S1 (August): S130-S143. https://doi.org/10.1111/jiec.12641</a:t>
            </a:r>
          </a:p>
          <a:p>
            <a:pPr marL="171450" lvl="0" indent="-171450"/>
            <a:r>
              <a:rPr lang="en-US" sz="1100" dirty="0" err="1"/>
              <a:t>Marcotullio</a:t>
            </a:r>
            <a:r>
              <a:rPr lang="en-US" sz="1100" dirty="0"/>
              <a:t>, Peter, </a:t>
            </a:r>
            <a:r>
              <a:rPr lang="en-US" sz="1100" dirty="0" err="1"/>
              <a:t>Bruhwiler</a:t>
            </a:r>
            <a:r>
              <a:rPr lang="en-US" sz="1100" dirty="0"/>
              <a:t>, Lori, Davis, Kenneth, Davis, Steven, Engel-Cox, Jill, Field, John, </a:t>
            </a:r>
            <a:r>
              <a:rPr lang="en-US" sz="1100" dirty="0" err="1"/>
              <a:t>Gately</a:t>
            </a:r>
            <a:r>
              <a:rPr lang="en-US" sz="1100" dirty="0"/>
              <a:t>, </a:t>
            </a:r>
            <a:r>
              <a:rPr lang="en-US" sz="1100" dirty="0" err="1"/>
              <a:t>Conor</a:t>
            </a:r>
            <a:r>
              <a:rPr lang="en-US" sz="1100" dirty="0"/>
              <a:t>, Gurney, Kevin, </a:t>
            </a:r>
            <a:r>
              <a:rPr lang="en-US" sz="1100" dirty="0" err="1"/>
              <a:t>Kammen</a:t>
            </a:r>
            <a:r>
              <a:rPr lang="en-US" sz="1100" dirty="0"/>
              <a:t>, Daniel M., </a:t>
            </a:r>
            <a:r>
              <a:rPr lang="en-US" sz="1100" dirty="0" err="1"/>
              <a:t>Larsen,Andrew</a:t>
            </a:r>
            <a:r>
              <a:rPr lang="en-US" sz="1100" dirty="0"/>
              <a:t>, </a:t>
            </a:r>
            <a:r>
              <a:rPr lang="en-US" sz="1100" dirty="0" err="1"/>
              <a:t>McGlynn</a:t>
            </a:r>
            <a:r>
              <a:rPr lang="en-US" sz="1100" dirty="0"/>
              <a:t>,  Emily, McMahon, James, Morrow, William, and Ralph </a:t>
            </a:r>
            <a:r>
              <a:rPr lang="en-US" sz="1100" dirty="0" err="1"/>
              <a:t>Torrie</a:t>
            </a:r>
            <a:r>
              <a:rPr lang="en-US" sz="1100" dirty="0"/>
              <a:t>. 2017. “Chapter 3: Energy systems, State of the Carbon Cycle Report 2.” AGU Fall Meeting, New Orleans, LA, December 11 -15. </a:t>
            </a:r>
          </a:p>
          <a:p>
            <a:pPr marL="171450" lvl="0" indent="-171450"/>
            <a:r>
              <a:rPr lang="en-US" sz="1100" dirty="0"/>
              <a:t>Morrow, William R., III., Carpenter, Alberta, </a:t>
            </a:r>
            <a:r>
              <a:rPr lang="en-US" sz="1100" dirty="0" err="1"/>
              <a:t>Cresko</a:t>
            </a:r>
            <a:r>
              <a:rPr lang="en-US" sz="1100" dirty="0"/>
              <a:t>, Joe, Das, Sujit, Graziano, Diane J., Hanes, Rebecca, </a:t>
            </a:r>
            <a:r>
              <a:rPr lang="en-US" sz="1100" dirty="0" err="1"/>
              <a:t>Suprekar</a:t>
            </a:r>
            <a:r>
              <a:rPr lang="en-US" sz="1100" dirty="0"/>
              <a:t>, Sarang D., Nimbalkar, Sachin, Riddle, Matthew E., and Arman </a:t>
            </a:r>
            <a:r>
              <a:rPr lang="en-US" sz="1100" dirty="0" err="1"/>
              <a:t>Shehabi</a:t>
            </a:r>
            <a:r>
              <a:rPr lang="en-US" sz="1100" dirty="0"/>
              <a:t>. 2017. “U.S. Industrial Sector Energy Productivity Improvement Pathways.” American Council for an Energy-Efficient Economy (ACEEE) 2017 Summer Study on Industrial Energy Efficiency, Denver, CO, August 15-18. https://aceee.org/files/proceedings/2017/data/polopoly_fs/1.3687847.1501159031!/fileserver/file/790251/filename/0036_0053_000067.pdf </a:t>
            </a:r>
          </a:p>
          <a:p>
            <a:pPr marL="171450" lvl="0" indent="-171450"/>
            <a:r>
              <a:rPr lang="en-US" sz="1100" dirty="0"/>
              <a:t>Morrow III, William R., </a:t>
            </a:r>
            <a:r>
              <a:rPr lang="en-US" sz="1100" dirty="0" err="1"/>
              <a:t>Bergerson</a:t>
            </a:r>
            <a:r>
              <a:rPr lang="en-US" sz="1100" dirty="0"/>
              <a:t>, Joule, </a:t>
            </a:r>
            <a:r>
              <a:rPr lang="en-US" sz="1100" dirty="0" err="1"/>
              <a:t>Cresko</a:t>
            </a:r>
            <a:r>
              <a:rPr lang="en-US" sz="1100" dirty="0"/>
              <a:t>, Joe,  </a:t>
            </a:r>
            <a:r>
              <a:rPr lang="en-US" sz="1100" dirty="0" err="1"/>
              <a:t>Carbajales</a:t>
            </a:r>
            <a:r>
              <a:rPr lang="en-US" sz="1100" dirty="0"/>
              <a:t>-Dale, Michael, Carpenter, Alberta, Graziano, Diane J., Nimbalkar, Sachin, </a:t>
            </a:r>
            <a:r>
              <a:rPr lang="en-US" sz="1100" dirty="0" err="1"/>
              <a:t>Shehabi</a:t>
            </a:r>
            <a:r>
              <a:rPr lang="en-US" sz="1100" dirty="0"/>
              <a:t>, Arman, and Matthew E. Riddle. 2017. “Case Studies on the Prospective Analysis of Emerging Technologies” American Center for Life Cycle Assessment XV, Life Cycle Assessment XVII, Portsmouth, NH, October 2-5.</a:t>
            </a:r>
          </a:p>
          <a:p>
            <a:pPr marL="171450" lvl="0" indent="-171450"/>
            <a:r>
              <a:rPr lang="en-US" sz="1100" dirty="0"/>
              <a:t>Morrow, William R., Yao, Yuan and John J. </a:t>
            </a:r>
            <a:r>
              <a:rPr lang="en-US" sz="1100" dirty="0" err="1"/>
              <a:t>Marano</a:t>
            </a:r>
            <a:r>
              <a:rPr lang="en-US" sz="1100" dirty="0"/>
              <a:t>. “A Techno-Economic Assessment of Centralized Carbon Capture in U.S. Petroleum Refineries”, Industrial Energy Technologies Conference (IETC) 2017 Annual Meeting,  New Orleans, LA, June 20-22.</a:t>
            </a:r>
          </a:p>
          <a:p>
            <a:endParaRPr lang="en-US" sz="1100" dirty="0"/>
          </a:p>
        </p:txBody>
      </p:sp>
      <p:sp>
        <p:nvSpPr>
          <p:cNvPr id="2" name="Title 1"/>
          <p:cNvSpPr>
            <a:spLocks noGrp="1"/>
          </p:cNvSpPr>
          <p:nvPr>
            <p:ph type="title"/>
          </p:nvPr>
        </p:nvSpPr>
        <p:spPr/>
        <p:txBody>
          <a:bodyPr/>
          <a:lstStyle/>
          <a:p>
            <a:r>
              <a:rPr lang="en-US" dirty="0"/>
              <a:t>2017 – All Publications, Conferences, Reports, Others</a:t>
            </a:r>
          </a:p>
        </p:txBody>
      </p:sp>
    </p:spTree>
    <p:extLst>
      <p:ext uri="{BB962C8B-B14F-4D97-AF65-F5344CB8AC3E}">
        <p14:creationId xmlns:p14="http://schemas.microsoft.com/office/powerpoint/2010/main" val="61291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4700"/>
            <a:ext cx="9144000" cy="5864225"/>
          </a:xfrm>
        </p:spPr>
        <p:txBody>
          <a:bodyPr/>
          <a:lstStyle/>
          <a:p>
            <a:pPr marL="171450" indent="-171450"/>
            <a:r>
              <a:rPr lang="en-US" sz="1100" dirty="0"/>
              <a:t>Nimbalkar, Sachin U., </a:t>
            </a:r>
            <a:r>
              <a:rPr lang="en-US" sz="1100" dirty="0" err="1"/>
              <a:t>Guo</a:t>
            </a:r>
            <a:r>
              <a:rPr lang="en-US" sz="1100" dirty="0"/>
              <a:t>, Wei, </a:t>
            </a:r>
            <a:r>
              <a:rPr lang="en-US" sz="1100" dirty="0" err="1"/>
              <a:t>Wenning</a:t>
            </a:r>
            <a:r>
              <a:rPr lang="en-US" sz="1100" dirty="0"/>
              <a:t>, Thomas J., </a:t>
            </a:r>
            <a:r>
              <a:rPr lang="en-US" sz="1100" dirty="0" err="1"/>
              <a:t>Cresko</a:t>
            </a:r>
            <a:r>
              <a:rPr lang="en-US" sz="1100" dirty="0"/>
              <a:t>, Joe, Graziano, Diane, and William R. Morrow. 2017. “Smart Manufacturing Technologies and Data Analytics for Improving Energy Efficiency in Industrial Energy Systems.” Paper presented at the American Council for an Energy-Efficient Economy (ACEEE) 2017 Summer Study on Industrial Energy Efficiency, Denver, CO, August 15-18, 2017. </a:t>
            </a:r>
            <a:r>
              <a:rPr lang="en-US" sz="1100" dirty="0">
                <a:hlinkClick r:id="rId2"/>
              </a:rPr>
              <a:t>https://aceee.org/files/proceedings/2017/data/polopoly_fs/1.3687886.1501159066!/fileserver/file/790269/filename/0036_0053_000028.pdf</a:t>
            </a:r>
            <a:r>
              <a:rPr lang="en-US" sz="1100" dirty="0"/>
              <a:t> </a:t>
            </a:r>
          </a:p>
          <a:p>
            <a:pPr marL="171450" lvl="0" indent="-171450"/>
            <a:r>
              <a:rPr lang="en-US" sz="1100" dirty="0"/>
              <a:t>Rao, Prakash, Dollinger, Caroline, Brueske, Sabine, Morrow III, William R., </a:t>
            </a:r>
            <a:r>
              <a:rPr lang="en-US" sz="1100" dirty="0" err="1"/>
              <a:t>Cresko</a:t>
            </a:r>
            <a:r>
              <a:rPr lang="en-US" sz="1100" dirty="0"/>
              <a:t>, Joe, and Arian </a:t>
            </a:r>
            <a:r>
              <a:rPr lang="en-US" sz="1100" dirty="0" err="1"/>
              <a:t>Aghajanzadeh</a:t>
            </a:r>
            <a:r>
              <a:rPr lang="en-US" sz="1100" dirty="0"/>
              <a:t>, “A Proven Methodology for studying energy-water technology efficiency: findings from the seawater desalination bandwidth study”, Industrial Energy Technologies Conference (IETC) 2017 Annual Meeting, New Orleans, LA, June 20-22. </a:t>
            </a:r>
          </a:p>
          <a:p>
            <a:pPr marL="171450" lvl="0" indent="-171450"/>
            <a:r>
              <a:rPr lang="en-US" sz="1100" dirty="0"/>
              <a:t>Rao, Prakash, Sholes, Darren, Morrow William R., and Joe </a:t>
            </a:r>
            <a:r>
              <a:rPr lang="en-US" sz="1100" dirty="0" err="1"/>
              <a:t>Cresko</a:t>
            </a:r>
            <a:r>
              <a:rPr lang="en-US" sz="1100" dirty="0"/>
              <a:t>. “Estimating U.S. Manufacturing Water Use.” American Council for an Energy-Efficient Economy (ACEEE) 2017 Summer Study on Industrial Energy Efficiency, Denver, CO, August 15-18, 2017. https://aceee.org/files/proceedings/2017/data/polopoly_fs/1.3687919.1501159097!/fileserver/file/790285/filename/0036_0053_000025.pdf</a:t>
            </a:r>
          </a:p>
          <a:p>
            <a:pPr marL="171450" lvl="0" indent="-171450"/>
            <a:r>
              <a:rPr lang="en-US" sz="1100" dirty="0"/>
              <a:t>Reese, Samantha R., Horowitz, Kelsey A., Remo, Timothy W., and Margaret K. Mann. 2017. “A Manufacturing Cost and Supply Chain Analysis of </a:t>
            </a:r>
            <a:r>
              <a:rPr lang="en-US" sz="1100" dirty="0" err="1"/>
              <a:t>SiC</a:t>
            </a:r>
            <a:r>
              <a:rPr lang="en-US" sz="1100" dirty="0"/>
              <a:t> Power Electronics Applicable to Medium-Voltage Motor Drives.” </a:t>
            </a:r>
            <a:r>
              <a:rPr lang="en-US" sz="1100" dirty="0" err="1"/>
              <a:t>PowerAmerica</a:t>
            </a:r>
            <a:r>
              <a:rPr lang="en-US" sz="1100" dirty="0"/>
              <a:t> Webinar. https://www.youtube.com/watch?v=GKICBYG9Xh0 </a:t>
            </a:r>
          </a:p>
          <a:p>
            <a:pPr marL="171450" lvl="0" indent="-171450"/>
            <a:r>
              <a:rPr lang="en-US" sz="1100" dirty="0"/>
              <a:t>Reese, Samantha R., Horowitz, Kelsey A., Remo, Timothy W., and Margaret K. Mann. 2017. "</a:t>
            </a:r>
            <a:r>
              <a:rPr lang="en-US" sz="1100" dirty="0" err="1"/>
              <a:t>SiC</a:t>
            </a:r>
            <a:r>
              <a:rPr lang="en-US" sz="1100" dirty="0"/>
              <a:t> Power Electronics in Medium Voltage Motor Drives: Trade and Manufacturing Analysis." Poster presented at the International Conference on Silicon Carbide and Related Materials, Washington, D.C., September 17-22, 2017. NREL/PO-6A20-70111. </a:t>
            </a:r>
            <a:r>
              <a:rPr lang="en-US" sz="1100" dirty="0">
                <a:hlinkClick r:id="rId3"/>
              </a:rPr>
              <a:t>https://www.osti.gov/biblio/1477224</a:t>
            </a:r>
            <a:r>
              <a:rPr lang="en-US" sz="1100" dirty="0"/>
              <a:t> </a:t>
            </a:r>
          </a:p>
          <a:p>
            <a:pPr marL="171450" lvl="0" indent="-171450"/>
            <a:r>
              <a:rPr lang="en-US" sz="1100" dirty="0"/>
              <a:t>Sandor, Debra, Chung, Donald, Keyser, David, Mann, Margaret, and Jill Engel-Cox. 2017. Benchmarks of Global Clean Energy Manufacturing. Golden, CO: National Renewable Energy Laboratory. NREL/TP-6A50-65619. </a:t>
            </a:r>
            <a:r>
              <a:rPr lang="en-US" sz="1100" dirty="0">
                <a:hlinkClick r:id="rId4"/>
              </a:rPr>
              <a:t>https://www.osti.gov/biblio/1339937</a:t>
            </a:r>
            <a:r>
              <a:rPr lang="en-US" sz="1100" dirty="0"/>
              <a:t> </a:t>
            </a:r>
          </a:p>
          <a:p>
            <a:pPr marL="171450" lvl="0" indent="-171450"/>
            <a:r>
              <a:rPr lang="en-US" sz="1100" dirty="0"/>
              <a:t>Schwartz, Lisa, Wei, Max, Morrow, William R., </a:t>
            </a:r>
            <a:r>
              <a:rPr lang="en-US" sz="1100" dirty="0" err="1"/>
              <a:t>Deason</a:t>
            </a:r>
            <a:r>
              <a:rPr lang="en-US" sz="1100" dirty="0"/>
              <a:t>, Jeff, Schiller, Steven R., </a:t>
            </a:r>
            <a:r>
              <a:rPr lang="en-US" sz="1100" dirty="0" err="1"/>
              <a:t>Leventis</a:t>
            </a:r>
            <a:r>
              <a:rPr lang="en-US" sz="1100" dirty="0"/>
              <a:t>, Greg, Smith, Sarah, </a:t>
            </a:r>
            <a:r>
              <a:rPr lang="en-US" sz="1100" dirty="0" err="1"/>
              <a:t>Leow</a:t>
            </a:r>
            <a:r>
              <a:rPr lang="en-US" sz="1100" dirty="0"/>
              <a:t>, </a:t>
            </a:r>
            <a:r>
              <a:rPr lang="en-US" sz="1100" dirty="0" err="1"/>
              <a:t>Woei</a:t>
            </a:r>
            <a:r>
              <a:rPr lang="en-US" sz="1100" dirty="0"/>
              <a:t> Ling, Levin, Todd, </a:t>
            </a:r>
            <a:r>
              <a:rPr lang="en-US" sz="1100" dirty="0" err="1"/>
              <a:t>Plotkin</a:t>
            </a:r>
            <a:r>
              <a:rPr lang="en-US" sz="1100" dirty="0"/>
              <a:t>, Steven, Zhou, Yan. 2017. Electricity End Uses, Energy Efficiency, and Distributed Energy Resources Baseline. Berkeley, CA: Lawrence Berkeley National Laboratory. LBNL-1006983. </a:t>
            </a:r>
            <a:r>
              <a:rPr lang="en-US" sz="1100" dirty="0">
                <a:hlinkClick r:id="rId5"/>
              </a:rPr>
              <a:t>https://www.osti.gov/biblio/1342949</a:t>
            </a:r>
            <a:r>
              <a:rPr lang="en-US" sz="1100" dirty="0"/>
              <a:t> </a:t>
            </a:r>
          </a:p>
          <a:p>
            <a:pPr marL="171450" lvl="0" indent="-171450"/>
            <a:r>
              <a:rPr lang="en-US" sz="1100" dirty="0"/>
              <a:t>Supekar, Sarang, Graziano, Diane J., </a:t>
            </a:r>
            <a:r>
              <a:rPr lang="en-US" sz="1100" dirty="0" err="1"/>
              <a:t>Skerlos</a:t>
            </a:r>
            <a:r>
              <a:rPr lang="en-US" sz="1100" dirty="0"/>
              <a:t>, Steve J., and Joe </a:t>
            </a:r>
            <a:r>
              <a:rPr lang="en-US" sz="1100" dirty="0" err="1"/>
              <a:t>Cresko</a:t>
            </a:r>
            <a:r>
              <a:rPr lang="en-US" sz="1100" dirty="0"/>
              <a:t>. (2017). “Comparing Life Cycle Impacts of Conventional Metalworking Fluids with Gas-Based Alternatives across Different Materials and Processes.” Presentation at the American Center for Life Cycle Assessment XVII Conference, Portsmouth, NH, October 5, 2017.</a:t>
            </a:r>
          </a:p>
          <a:p>
            <a:pPr marL="171450" lvl="0" indent="-171450"/>
            <a:endParaRPr lang="en-US" sz="1100" dirty="0"/>
          </a:p>
          <a:p>
            <a:pPr marL="171450" lvl="0" indent="-171450"/>
            <a:endParaRPr lang="en-US" sz="1100" dirty="0"/>
          </a:p>
          <a:p>
            <a:pPr marL="171450" lvl="0" indent="-171450"/>
            <a:endParaRPr lang="en-US" sz="1100" dirty="0"/>
          </a:p>
          <a:p>
            <a:endParaRPr lang="en-US" sz="1100" dirty="0"/>
          </a:p>
        </p:txBody>
      </p:sp>
      <p:sp>
        <p:nvSpPr>
          <p:cNvPr id="2" name="Title 1"/>
          <p:cNvSpPr>
            <a:spLocks noGrp="1"/>
          </p:cNvSpPr>
          <p:nvPr>
            <p:ph type="title"/>
          </p:nvPr>
        </p:nvSpPr>
        <p:spPr/>
        <p:txBody>
          <a:bodyPr/>
          <a:lstStyle/>
          <a:p>
            <a:r>
              <a:rPr lang="en-US" dirty="0"/>
              <a:t>2017 (continued)</a:t>
            </a:r>
          </a:p>
        </p:txBody>
      </p:sp>
    </p:spTree>
    <p:extLst>
      <p:ext uri="{BB962C8B-B14F-4D97-AF65-F5344CB8AC3E}">
        <p14:creationId xmlns:p14="http://schemas.microsoft.com/office/powerpoint/2010/main" val="1107049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4700"/>
            <a:ext cx="9144000" cy="5845175"/>
          </a:xfrm>
        </p:spPr>
        <p:txBody>
          <a:bodyPr/>
          <a:lstStyle/>
          <a:p>
            <a:pPr marL="171450" lvl="0" indent="-171450"/>
            <a:r>
              <a:rPr lang="en-US" sz="1200" dirty="0"/>
              <a:t>Armstrong, K., and S. Das. “Wide Bandgap Semiconductor Opportunities in Power Electronics.” 4th IEEE Workshop on Wide Bandgap Power Devices and Applications (</a:t>
            </a:r>
            <a:r>
              <a:rPr lang="en-US" sz="1200" dirty="0" err="1"/>
              <a:t>WiPDA</a:t>
            </a:r>
            <a:r>
              <a:rPr lang="en-US" sz="1200" dirty="0"/>
              <a:t>), Fayetteville, AR, November 7-9, 2016.</a:t>
            </a:r>
          </a:p>
          <a:p>
            <a:pPr marL="171450" indent="-171450"/>
            <a:r>
              <a:rPr lang="en-US" sz="1200" dirty="0"/>
              <a:t>Carpenter, A., M. Mann, R. </a:t>
            </a:r>
            <a:r>
              <a:rPr lang="en-US" sz="1200" dirty="0" err="1"/>
              <a:t>Gelman</a:t>
            </a:r>
            <a:r>
              <a:rPr lang="en-US" sz="1200" dirty="0"/>
              <a:t>, J. Lewis, D. Benson, J. </a:t>
            </a:r>
            <a:r>
              <a:rPr lang="en-US" sz="1200" dirty="0" err="1"/>
              <a:t>Cresko</a:t>
            </a:r>
            <a:r>
              <a:rPr lang="en-US" sz="1200" dirty="0"/>
              <a:t>, and S. Ma. “Materials Flows through Industry tool to track supply chain energy demand.” American Center for Life Cycle Assessment, Life Cycle Assessment XIV Paper Proceedings, October 2016.</a:t>
            </a:r>
          </a:p>
          <a:p>
            <a:pPr marL="171450" indent="-171450"/>
            <a:r>
              <a:rPr lang="en-US" sz="1200" dirty="0" err="1"/>
              <a:t>Cassorla</a:t>
            </a:r>
            <a:r>
              <a:rPr lang="en-US" sz="1200" dirty="0"/>
              <a:t>, P., and S. Das. “Life Cycle Analysis of Automotive Electronics.” American Center for Life Cycle Assessment, Life Cycle Assessment XIV, Charleston, SC, September 27-29, 2016.</a:t>
            </a:r>
          </a:p>
          <a:p>
            <a:pPr marL="171450" indent="-171450"/>
            <a:r>
              <a:rPr lang="en-US" sz="1200" dirty="0"/>
              <a:t>Das, S. “Carbon Fiber Composites Industry Supply Chain Competitiveness.” Presentation at the Education Session, The Composites and Advanced Materials Expo (CAMX) Conference, Anaheim, CA, September 26-29, 2016.</a:t>
            </a:r>
          </a:p>
          <a:p>
            <a:pPr marL="171450" lvl="0" indent="-171450"/>
            <a:r>
              <a:rPr lang="en-US" sz="1200" dirty="0"/>
              <a:t>Das, S. “OEM Strategies on </a:t>
            </a:r>
            <a:r>
              <a:rPr lang="en-US" sz="1200" dirty="0" err="1"/>
              <a:t>LightWeight</a:t>
            </a:r>
            <a:r>
              <a:rPr lang="en-US" sz="1200" dirty="0"/>
              <a:t> Metals.” Invited Presentation at the Advanced Lightweight Vehicles and Materials 2016 Forum, Berlin, Germany, October 13-14, 2016.</a:t>
            </a:r>
          </a:p>
          <a:p>
            <a:pPr marL="171450" lvl="0" indent="-171450"/>
            <a:r>
              <a:rPr lang="en-US" sz="1200" dirty="0"/>
              <a:t>Das, S., J. Warren, D. West, and S. M. </a:t>
            </a:r>
            <a:r>
              <a:rPr lang="en-US" sz="1200" dirty="0" err="1"/>
              <a:t>Schexnayder</a:t>
            </a:r>
            <a:r>
              <a:rPr lang="en-US" sz="1200" dirty="0"/>
              <a:t>. </a:t>
            </a:r>
            <a:r>
              <a:rPr lang="en-US" sz="1200" i="1" dirty="0"/>
              <a:t>Global Carbon Fiber Composites Supply Chain Competitiveness Analysis</a:t>
            </a:r>
            <a:r>
              <a:rPr lang="en-US" sz="1200" dirty="0"/>
              <a:t>. Oak Ridge, TN: Oak Ridge National Laboratory, Clean Energy Manufacturing Analysis Center, 2016. </a:t>
            </a:r>
            <a:r>
              <a:rPr lang="en-US" sz="1200" dirty="0">
                <a:hlinkClick r:id="rId2"/>
              </a:rPr>
              <a:t>https://energy.gov/eere/analysis/downloads/global-carbon-fiber-composites-supply-chain-competitiveness-analysis</a:t>
            </a:r>
            <a:endParaRPr lang="en-US" sz="1200" dirty="0"/>
          </a:p>
          <a:p>
            <a:pPr marL="171450" indent="-171450"/>
            <a:r>
              <a:rPr lang="en-US" sz="1200" dirty="0"/>
              <a:t>Dollinger, C. and J. </a:t>
            </a:r>
            <a:r>
              <a:rPr lang="en-US" sz="1200" dirty="0" err="1"/>
              <a:t>Cresko</a:t>
            </a:r>
            <a:r>
              <a:rPr lang="en-US" sz="1200" dirty="0"/>
              <a:t>. “Bandwidth Study on Energy Use and Potential Energy Saving Opportunities in Manufacturing Food and Beverages.” 2016 American Institute of Chemical Engineers (</a:t>
            </a:r>
            <a:r>
              <a:rPr lang="en-US" sz="1200" dirty="0" err="1"/>
              <a:t>AIChE</a:t>
            </a:r>
            <a:r>
              <a:rPr lang="en-US" sz="1200" dirty="0"/>
              <a:t>) Annual Meeting, San Francisco, CA, November 13-18, 2016.</a:t>
            </a:r>
          </a:p>
          <a:p>
            <a:pPr marL="171450" indent="-171450"/>
            <a:r>
              <a:rPr lang="en-US" sz="1200" dirty="0"/>
              <a:t>Dollinger, C., P. Rao, and J. </a:t>
            </a:r>
            <a:r>
              <a:rPr lang="en-US" sz="1200" dirty="0" err="1"/>
              <a:t>Cresko</a:t>
            </a:r>
            <a:r>
              <a:rPr lang="en-US" sz="1200" dirty="0"/>
              <a:t>. “Energy and CO</a:t>
            </a:r>
            <a:r>
              <a:rPr lang="en-US" sz="1200" baseline="-25000" dirty="0"/>
              <a:t>2</a:t>
            </a:r>
            <a:r>
              <a:rPr lang="en-US" sz="1200" dirty="0"/>
              <a:t> Emissions Intensity of Desalination Systems.” 2016 American Institute of Chemical Engineers (</a:t>
            </a:r>
            <a:r>
              <a:rPr lang="en-US" sz="1200" dirty="0" err="1"/>
              <a:t>AIChE</a:t>
            </a:r>
            <a:r>
              <a:rPr lang="en-US" sz="1200" dirty="0"/>
              <a:t>) Annual Meeting, San Francisco, CA, November 13-18, 2016.</a:t>
            </a:r>
          </a:p>
          <a:p>
            <a:pPr marL="171450" indent="-171450"/>
            <a:r>
              <a:rPr lang="en-US" sz="1200" dirty="0"/>
              <a:t>Hanes, R., and A. Carpenter (2016). “Evaluating opportunities to improve material and energy impacts in commodity supply chains.” International Symposium on Sustainable Systems and Technology (ISSST), Phoenix, AZ, May 16-18, 2016. </a:t>
            </a:r>
            <a:r>
              <a:rPr lang="en-US" sz="1200" dirty="0">
                <a:hlinkClick r:id="rId3"/>
              </a:rPr>
              <a:t>https://doi.org/10.1007/s10669-016-9622-5</a:t>
            </a:r>
            <a:endParaRPr lang="en-US" sz="1200" dirty="0"/>
          </a:p>
          <a:p>
            <a:pPr marL="171450" indent="-171450"/>
            <a:r>
              <a:rPr lang="en-US" altLang="zh-CN" sz="1200" dirty="0"/>
              <a:t>Huang, R., D. </a:t>
            </a:r>
            <a:r>
              <a:rPr lang="en-US" altLang="zh-CN" sz="1200" dirty="0" err="1"/>
              <a:t>Graziano</a:t>
            </a:r>
            <a:r>
              <a:rPr lang="en-US" altLang="zh-CN" sz="1200" dirty="0"/>
              <a:t>, M. Riddle, J. </a:t>
            </a:r>
            <a:r>
              <a:rPr lang="en-US" altLang="zh-CN" sz="1200" dirty="0" err="1"/>
              <a:t>Cresko</a:t>
            </a:r>
            <a:r>
              <a:rPr lang="en-US" altLang="zh-CN" sz="1200" dirty="0"/>
              <a:t>, and E. </a:t>
            </a:r>
            <a:r>
              <a:rPr lang="en-US" altLang="zh-CN" sz="1200" dirty="0" err="1"/>
              <a:t>Masanet</a:t>
            </a:r>
            <a:r>
              <a:rPr lang="en-US" altLang="zh-CN" sz="1200" dirty="0"/>
              <a:t>. “Knowns and Unknowns of the Current State, Future Trends, and Associated Implications of Additive Manufacturing.” Invited Presentation at the Materials Science &amp; Technology 2016 Technical Meeting and Exhibition, Salt Lake City, UT, October 23-27, 2016.</a:t>
            </a:r>
          </a:p>
          <a:p>
            <a:pPr marL="171450" lvl="0" indent="-171450"/>
            <a:r>
              <a:rPr lang="en-US" altLang="zh-CN" sz="1200" dirty="0"/>
              <a:t>Huang, R., M. Riddle, D. </a:t>
            </a:r>
            <a:r>
              <a:rPr lang="en-US" altLang="zh-CN" sz="1200" dirty="0" err="1"/>
              <a:t>Graziano</a:t>
            </a:r>
            <a:r>
              <a:rPr lang="en-US" altLang="zh-CN" sz="1200" dirty="0"/>
              <a:t>, S. </a:t>
            </a:r>
            <a:r>
              <a:rPr lang="en-US" altLang="zh-CN" sz="1200" dirty="0" err="1"/>
              <a:t>Nimbalkar</a:t>
            </a:r>
            <a:r>
              <a:rPr lang="en-US" altLang="zh-CN" sz="1200" dirty="0"/>
              <a:t>, J. </a:t>
            </a:r>
            <a:r>
              <a:rPr lang="en-US" altLang="zh-CN" sz="1200" dirty="0" err="1"/>
              <a:t>Cresko</a:t>
            </a:r>
            <a:r>
              <a:rPr lang="en-US" altLang="zh-CN" sz="1200" dirty="0"/>
              <a:t>, and E. </a:t>
            </a:r>
            <a:r>
              <a:rPr lang="en-US" altLang="zh-CN" sz="1200" dirty="0" err="1"/>
              <a:t>Masanet</a:t>
            </a:r>
            <a:r>
              <a:rPr lang="en-US" altLang="zh-CN" sz="1200" dirty="0"/>
              <a:t>. “Energy and Emissions Saving Potential of Additive Manufacturing: The Case of Lightweight Aircraft Components.” </a:t>
            </a:r>
            <a:r>
              <a:rPr lang="en-US" altLang="zh-CN" sz="1200" i="1" dirty="0"/>
              <a:t>Journal of Cleaner Production </a:t>
            </a:r>
            <a:r>
              <a:rPr lang="en-US" altLang="zh-CN" sz="1200" dirty="0"/>
              <a:t>135, (2016): 1559-1570. </a:t>
            </a:r>
            <a:r>
              <a:rPr lang="en-US" altLang="zh-CN" sz="1200" dirty="0">
                <a:hlinkClick r:id="rId4"/>
              </a:rPr>
              <a:t>https://doi.org/10.1016/j.jclepro.2015.04.109</a:t>
            </a:r>
            <a:r>
              <a:rPr lang="en-US" altLang="zh-CN" sz="1200" dirty="0"/>
              <a:t>, </a:t>
            </a:r>
            <a:r>
              <a:rPr lang="en-US" altLang="zh-CN" sz="1200" dirty="0">
                <a:hlinkClick r:id="rId5"/>
              </a:rPr>
              <a:t>https://www.osti.gov/pages/servlets/purl/1286800</a:t>
            </a:r>
            <a:r>
              <a:rPr lang="en-US" altLang="zh-CN" sz="1200" dirty="0"/>
              <a:t> </a:t>
            </a:r>
          </a:p>
          <a:p>
            <a:pPr marL="171450" lvl="0" indent="-171450"/>
            <a:r>
              <a:rPr lang="en-US" altLang="zh-CN" sz="1200" dirty="0"/>
              <a:t>Huang, R., M. Riddle, D. </a:t>
            </a:r>
            <a:r>
              <a:rPr lang="en-US" altLang="zh-CN" sz="1200" dirty="0" err="1"/>
              <a:t>Graziano</a:t>
            </a:r>
            <a:r>
              <a:rPr lang="en-US" altLang="zh-CN" sz="1200" dirty="0"/>
              <a:t>, J. </a:t>
            </a:r>
            <a:r>
              <a:rPr lang="en-US" altLang="zh-CN" sz="1200" dirty="0" err="1"/>
              <a:t>Cresko</a:t>
            </a:r>
            <a:r>
              <a:rPr lang="en-US" altLang="zh-CN" sz="1200" dirty="0"/>
              <a:t>, and E. </a:t>
            </a:r>
            <a:r>
              <a:rPr lang="en-US" altLang="zh-CN" sz="1200" dirty="0" err="1"/>
              <a:t>Masanet</a:t>
            </a:r>
            <a:r>
              <a:rPr lang="en-US" altLang="zh-CN" sz="1200" dirty="0"/>
              <a:t>. “Multi-scale System Dynamics Modeling for Evaluating the Current State, Future Trends and Associated Implications of Additive Manufacturing.” Presentation at the ASME International Mechanical Engineering Congress &amp; Exposition, Phoenix, AZ, November 11-17, 2016.</a:t>
            </a:r>
          </a:p>
          <a:p>
            <a:pPr lvl="0"/>
            <a:endParaRPr lang="en-US" sz="1200" dirty="0"/>
          </a:p>
          <a:p>
            <a:endParaRPr lang="en-US" sz="1200" dirty="0"/>
          </a:p>
        </p:txBody>
      </p:sp>
      <p:sp>
        <p:nvSpPr>
          <p:cNvPr id="2" name="Title 1"/>
          <p:cNvSpPr>
            <a:spLocks noGrp="1"/>
          </p:cNvSpPr>
          <p:nvPr>
            <p:ph type="title"/>
          </p:nvPr>
        </p:nvSpPr>
        <p:spPr/>
        <p:txBody>
          <a:bodyPr/>
          <a:lstStyle/>
          <a:p>
            <a:r>
              <a:rPr lang="en-US" dirty="0"/>
              <a:t>2016 – All Publications, Conferences, Reports, Others</a:t>
            </a:r>
          </a:p>
        </p:txBody>
      </p:sp>
    </p:spTree>
    <p:extLst>
      <p:ext uri="{BB962C8B-B14F-4D97-AF65-F5344CB8AC3E}">
        <p14:creationId xmlns:p14="http://schemas.microsoft.com/office/powerpoint/2010/main" val="4289995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47724"/>
            <a:ext cx="9144000" cy="5762625"/>
          </a:xfrm>
        </p:spPr>
        <p:txBody>
          <a:bodyPr/>
          <a:lstStyle/>
          <a:p>
            <a:pPr marL="171450" lvl="0" indent="-171450"/>
            <a:r>
              <a:rPr lang="en-US" sz="1200" dirty="0"/>
              <a:t>Marriott, J., T. </a:t>
            </a:r>
            <a:r>
              <a:rPr lang="en-US" sz="1200" dirty="0" err="1"/>
              <a:t>Skone</a:t>
            </a:r>
            <a:r>
              <a:rPr lang="en-US" sz="1200" dirty="0"/>
              <a:t>, G. Heath, M. Wang, and W. R. Morrow, III. “Contributions to LCA from the Department of Energy.” American Center for Life Cycle Assessment XV, Life Cycle Assessment XVI, Charleston, SC, September 27-29, 2016.</a:t>
            </a:r>
            <a:endParaRPr lang="en-US" altLang="zh-CN" sz="1200" dirty="0"/>
          </a:p>
          <a:p>
            <a:pPr marL="171450" lvl="0" indent="-171450"/>
            <a:r>
              <a:rPr lang="en-US" sz="1200" dirty="0"/>
              <a:t>Morrow, W. R. “How Smart Factories Optimize Energy Use and Improve Productivity – California’s Perspective.” Silicon Valley Energy Summit, </a:t>
            </a:r>
            <a:r>
              <a:rPr lang="en-US" sz="1200" dirty="0" err="1"/>
              <a:t>Precourt</a:t>
            </a:r>
            <a:r>
              <a:rPr lang="en-US" sz="1200" dirty="0"/>
              <a:t> Energy Efficiency Center, Stanford University, Palo Alto, CA, June 3, 2016.</a:t>
            </a:r>
          </a:p>
          <a:p>
            <a:pPr marL="171450" lvl="0" indent="-171450"/>
            <a:r>
              <a:rPr lang="en-US" sz="1200" dirty="0"/>
              <a:t>Morrow, W. R., A. Carpenter, J. </a:t>
            </a:r>
            <a:r>
              <a:rPr lang="en-US" sz="1200" dirty="0" err="1"/>
              <a:t>Cresko</a:t>
            </a:r>
            <a:r>
              <a:rPr lang="en-US" sz="1200" dirty="0"/>
              <a:t>, S. Das, D. </a:t>
            </a:r>
            <a:r>
              <a:rPr lang="en-US" sz="1200" dirty="0" err="1"/>
              <a:t>Graziano</a:t>
            </a:r>
            <a:r>
              <a:rPr lang="en-US" sz="1200" dirty="0"/>
              <a:t>, S. </a:t>
            </a:r>
            <a:r>
              <a:rPr lang="en-US" sz="1200" dirty="0" err="1"/>
              <a:t>Nimbalkar</a:t>
            </a:r>
            <a:r>
              <a:rPr lang="en-US" sz="1200" dirty="0"/>
              <a:t>, and A. </a:t>
            </a:r>
            <a:r>
              <a:rPr lang="en-US" sz="1200" dirty="0" err="1"/>
              <a:t>Shehabi</a:t>
            </a:r>
            <a:r>
              <a:rPr lang="en-US" sz="1200" dirty="0"/>
              <a:t>. “Developing Robust Methods for Prospective LCA for Early Stage Technologies (Part 1 and 2).” American Center for Life Cycle Assessment XV, Life Cycle Assessment XVI, Charleston, SC, September 27-29, 2016.</a:t>
            </a:r>
          </a:p>
          <a:p>
            <a:pPr marL="171450" indent="-171450"/>
            <a:r>
              <a:rPr lang="en-US" sz="1200" dirty="0"/>
              <a:t>Morrow, W. R., J. </a:t>
            </a:r>
            <a:r>
              <a:rPr lang="en-US" sz="1200" dirty="0" err="1"/>
              <a:t>Cresko</a:t>
            </a:r>
            <a:r>
              <a:rPr lang="en-US" sz="1200" dirty="0"/>
              <a:t>, S. Das, and H. Liddell. “Net Energy Consequences of Carbon Fiber Reinforced Polymer Composites in U.S. Light-Duty Vehicle Fleet Light-weighting.” The Composites and Advanced Materials Expo (CAMX 2016), Anaheim, CA, September 26-29, 2016.</a:t>
            </a:r>
          </a:p>
          <a:p>
            <a:pPr marL="171450" lvl="0" indent="-171450"/>
            <a:r>
              <a:rPr lang="en-US" sz="1200" dirty="0"/>
              <a:t>Morrow, W. R., A. </a:t>
            </a:r>
            <a:r>
              <a:rPr lang="en-US" sz="1200" dirty="0" err="1"/>
              <a:t>Shehabi</a:t>
            </a:r>
            <a:r>
              <a:rPr lang="en-US" sz="1200" dirty="0"/>
              <a:t>, and S. Smith. </a:t>
            </a:r>
            <a:r>
              <a:rPr lang="en-US" sz="1200" i="1" dirty="0"/>
              <a:t>Lifecycle Industry </a:t>
            </a:r>
            <a:r>
              <a:rPr lang="en-US" sz="1200" i="1" dirty="0" err="1"/>
              <a:t>GreenHouse</a:t>
            </a:r>
            <a:r>
              <a:rPr lang="en-US" sz="1200" i="1" dirty="0"/>
              <a:t> gas, Technology and Energy through the Use Phase (</a:t>
            </a:r>
            <a:r>
              <a:rPr lang="en-US" sz="1200" i="1" dirty="0" err="1"/>
              <a:t>LIGHTEnUP</a:t>
            </a:r>
            <a:r>
              <a:rPr lang="en-US" sz="1200" i="1" dirty="0"/>
              <a:t>) – Analysis Tool User’s Guide</a:t>
            </a:r>
            <a:r>
              <a:rPr lang="en-US" sz="1200" dirty="0"/>
              <a:t>. Report No. LBNL-1005777. Berkeley, CA: Lawrence Berkeley National Laboratory, 2016. </a:t>
            </a:r>
            <a:r>
              <a:rPr lang="en-US" sz="1200" dirty="0">
                <a:hlinkClick r:id="rId2"/>
              </a:rPr>
              <a:t>https://ses.lbl.gov/publications/lifecycle-industry-greenhouse-gas</a:t>
            </a:r>
            <a:endParaRPr lang="en-US" sz="1200" dirty="0"/>
          </a:p>
          <a:p>
            <a:pPr marL="171450" lvl="0" indent="-171450"/>
            <a:r>
              <a:rPr lang="en-US" sz="1200" dirty="0"/>
              <a:t>Morrow, W. R., Y. Yao, and J. </a:t>
            </a:r>
            <a:r>
              <a:rPr lang="en-US" sz="1200" dirty="0" err="1"/>
              <a:t>Marano</a:t>
            </a:r>
            <a:r>
              <a:rPr lang="en-US" sz="1200" dirty="0"/>
              <a:t>. “Refineries in a Carbon Constrained Future - the Potential for Facility-Wide CO</a:t>
            </a:r>
            <a:r>
              <a:rPr lang="en-US" sz="1200" baseline="-25000" dirty="0"/>
              <a:t>2</a:t>
            </a:r>
            <a:r>
              <a:rPr lang="en-US" sz="1200" dirty="0"/>
              <a:t> Capture at Plant Utilities.” 2016 American Institute of Chemical Engineers (</a:t>
            </a:r>
            <a:r>
              <a:rPr lang="en-US" sz="1200" dirty="0" err="1"/>
              <a:t>AIChE</a:t>
            </a:r>
            <a:r>
              <a:rPr lang="en-US" sz="1200" dirty="0"/>
              <a:t>) Annual Meeting, San Francisco, CA, November 13-18, 2016.</a:t>
            </a:r>
          </a:p>
          <a:p>
            <a:pPr marL="171450" indent="-171450"/>
            <a:r>
              <a:rPr lang="en-US" sz="1200" dirty="0"/>
              <a:t>Rao, P., A. </a:t>
            </a:r>
            <a:r>
              <a:rPr lang="en-US" sz="1200" dirty="0" err="1"/>
              <a:t>Aghajanzadeh</a:t>
            </a:r>
            <a:r>
              <a:rPr lang="en-US" sz="1200" dirty="0"/>
              <a:t>, P. Sheaffer, W. Morrow, S. Brueske, C. Dollinger, K. Price, P. </a:t>
            </a:r>
            <a:r>
              <a:rPr lang="en-US" sz="1200" dirty="0" err="1"/>
              <a:t>Sarker</a:t>
            </a:r>
            <a:r>
              <a:rPr lang="en-US" sz="1200" dirty="0"/>
              <a:t>, N. Ward, and J. </a:t>
            </a:r>
            <a:r>
              <a:rPr lang="en-US" sz="1200" dirty="0" err="1"/>
              <a:t>Cresko</a:t>
            </a:r>
            <a:r>
              <a:rPr lang="en-US" sz="1200" dirty="0"/>
              <a:t>. </a:t>
            </a:r>
            <a:r>
              <a:rPr lang="en-US" sz="1200" i="1" dirty="0"/>
              <a:t>Volume 1: Survey of Available Information in Support of the Energy-Water Bandwidth Study of Desalination Systems</a:t>
            </a:r>
            <a:r>
              <a:rPr lang="en-US" sz="1200" dirty="0"/>
              <a:t>. Report No. LBNL-1006424. Berkeley, CA: Lawrence Berkeley National Laboratory, 2016. </a:t>
            </a:r>
            <a:r>
              <a:rPr lang="en-US" sz="1200" dirty="0">
                <a:hlinkClick r:id="rId3"/>
              </a:rPr>
              <a:t>http://eta-publications.lbl.gov/sites/default/files/lbnl-1006424.pdf</a:t>
            </a:r>
            <a:r>
              <a:rPr lang="en-US" sz="1200" dirty="0"/>
              <a:t> </a:t>
            </a:r>
          </a:p>
          <a:p>
            <a:pPr marL="171450" indent="-171450"/>
            <a:r>
              <a:rPr lang="en-US" sz="1200" dirty="0" err="1"/>
              <a:t>Shehabi</a:t>
            </a:r>
            <a:r>
              <a:rPr lang="en-US" sz="1200" dirty="0"/>
              <a:t>, A., S. Smith, H. Fuchs, and W. Morrow. “LCA and the Internet of Things: Life cycle modeling of electronics manufacturing.” American Center for Life Cycle Assessment XV, Life Cycle Assessment XVI, Charleston, SC, September 27-29, 2016.</a:t>
            </a:r>
          </a:p>
          <a:p>
            <a:pPr marL="171450" lvl="0" indent="-171450"/>
            <a:r>
              <a:rPr lang="en-US" sz="1200" dirty="0" err="1"/>
              <a:t>Shehabi</a:t>
            </a:r>
            <a:r>
              <a:rPr lang="en-US" sz="1200" dirty="0"/>
              <a:t>, A., S. J. Smith, N. Horner, I. </a:t>
            </a:r>
            <a:r>
              <a:rPr lang="en-US" sz="1200" dirty="0" err="1"/>
              <a:t>Azevedo</a:t>
            </a:r>
            <a:r>
              <a:rPr lang="en-US" sz="1200" dirty="0"/>
              <a:t>, R. Brown, J. </a:t>
            </a:r>
            <a:r>
              <a:rPr lang="en-US" sz="1200" dirty="0" err="1"/>
              <a:t>Koomey</a:t>
            </a:r>
            <a:r>
              <a:rPr lang="en-US" sz="1200" dirty="0"/>
              <a:t>, E. </a:t>
            </a:r>
            <a:r>
              <a:rPr lang="en-US" sz="1200" dirty="0" err="1"/>
              <a:t>Masanet</a:t>
            </a:r>
            <a:r>
              <a:rPr lang="en-US" sz="1200" dirty="0"/>
              <a:t>, D. Sartor, and W. </a:t>
            </a:r>
            <a:r>
              <a:rPr lang="en-US" sz="1200" dirty="0" err="1"/>
              <a:t>Lintner</a:t>
            </a:r>
            <a:r>
              <a:rPr lang="en-US" sz="1200" dirty="0"/>
              <a:t>. </a:t>
            </a:r>
            <a:r>
              <a:rPr lang="en-US" sz="1200" i="1" dirty="0"/>
              <a:t>United States Data Center Energy Usage Report</a:t>
            </a:r>
            <a:r>
              <a:rPr lang="en-US" sz="1200" dirty="0"/>
              <a:t>. Report No. LBNL-1005775. Berkeley, CA: Lawrence Berkeley National Laboratory, 2016. </a:t>
            </a:r>
            <a:r>
              <a:rPr lang="en-US" sz="1200" dirty="0">
                <a:hlinkClick r:id="rId4"/>
              </a:rPr>
              <a:t>https://eta.lbl.gov/publications/united-states-data-center-energy</a:t>
            </a:r>
            <a:endParaRPr lang="en-US" sz="1200" dirty="0"/>
          </a:p>
          <a:p>
            <a:pPr marL="171450" indent="-171450"/>
            <a:r>
              <a:rPr lang="en-US" sz="1200" dirty="0"/>
              <a:t>Woodhouse, M., C. </a:t>
            </a:r>
            <a:r>
              <a:rPr lang="en-US" sz="1200" dirty="0" err="1"/>
              <a:t>Mone</a:t>
            </a:r>
            <a:r>
              <a:rPr lang="en-US" sz="1200" dirty="0"/>
              <a:t>, D. Chung, E. </a:t>
            </a:r>
            <a:r>
              <a:rPr lang="en-US" sz="1200" dirty="0" err="1"/>
              <a:t>Elgqvist</a:t>
            </a:r>
            <a:r>
              <a:rPr lang="en-US" sz="1200" dirty="0"/>
              <a:t>, and S. Das. </a:t>
            </a:r>
            <a:r>
              <a:rPr lang="en-US" sz="1200" i="1" dirty="0"/>
              <a:t>Clean Energy Manufacturing Analysis Center: 2015 Research Highlights</a:t>
            </a:r>
            <a:r>
              <a:rPr lang="en-US" sz="1200" dirty="0"/>
              <a:t>. Report No. ORNL/SR-2016/98, NREL/BR-6A50-65312. Denver, CO: National Renewable Energy Laboratory, 2016. </a:t>
            </a:r>
            <a:r>
              <a:rPr lang="en-US" sz="1200" dirty="0">
                <a:hlinkClick r:id="rId5"/>
              </a:rPr>
              <a:t>https://www.nrel.gov/docs/fy16osti/65312.pdf</a:t>
            </a:r>
            <a:endParaRPr lang="en-US" sz="1200" dirty="0"/>
          </a:p>
          <a:p>
            <a:pPr lvl="0"/>
            <a:endParaRPr lang="en-US" altLang="zh-CN" sz="1200" dirty="0"/>
          </a:p>
          <a:p>
            <a:pPr lvl="0"/>
            <a:endParaRPr lang="en-US" sz="1200" dirty="0"/>
          </a:p>
          <a:p>
            <a:endParaRPr lang="en-US" sz="1200" dirty="0"/>
          </a:p>
        </p:txBody>
      </p:sp>
      <p:sp>
        <p:nvSpPr>
          <p:cNvPr id="2" name="Title 1"/>
          <p:cNvSpPr>
            <a:spLocks noGrp="1"/>
          </p:cNvSpPr>
          <p:nvPr>
            <p:ph type="title"/>
          </p:nvPr>
        </p:nvSpPr>
        <p:spPr/>
        <p:txBody>
          <a:bodyPr/>
          <a:lstStyle/>
          <a:p>
            <a:r>
              <a:rPr lang="en-US" dirty="0"/>
              <a:t>2016 (continued) – All Publications, Conferences, Reports, Others</a:t>
            </a:r>
          </a:p>
        </p:txBody>
      </p:sp>
    </p:spTree>
    <p:extLst>
      <p:ext uri="{BB962C8B-B14F-4D97-AF65-F5344CB8AC3E}">
        <p14:creationId xmlns:p14="http://schemas.microsoft.com/office/powerpoint/2010/main" val="3825563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4700"/>
            <a:ext cx="9144000" cy="5847773"/>
          </a:xfrm>
        </p:spPr>
        <p:txBody>
          <a:bodyPr/>
          <a:lstStyle/>
          <a:p>
            <a:pPr marL="171450" indent="-171450"/>
            <a:r>
              <a:rPr lang="en-US" sz="1100" dirty="0"/>
              <a:t>Das, S. “Composite Materials: A Future for the Automotive Industry?” 7th Annual Advancements in Automotive </a:t>
            </a:r>
            <a:r>
              <a:rPr lang="en-US" sz="1100" dirty="0" err="1"/>
              <a:t>LightWeighting</a:t>
            </a:r>
            <a:r>
              <a:rPr lang="en-US" sz="1100" dirty="0"/>
              <a:t> Summit by IQPC, Detroit, MI, May 18-20, 2015.</a:t>
            </a:r>
            <a:endParaRPr lang="en-US" altLang="zh-CN" sz="1100" dirty="0"/>
          </a:p>
          <a:p>
            <a:pPr marL="171450" indent="-171450"/>
            <a:r>
              <a:rPr lang="en-US" sz="1100" dirty="0"/>
              <a:t>Das, S. “Evaluating LCA for Virgin vs. Recycled Carbon </a:t>
            </a:r>
            <a:r>
              <a:rPr lang="en-US" sz="1100" dirty="0" err="1"/>
              <a:t>Fibre</a:t>
            </a:r>
            <a:r>
              <a:rPr lang="en-US" sz="1100" dirty="0"/>
              <a:t> Composites - focus areas and development opportunities.” Opening Keynote Speech, Go CarbonFibre’15 Recycling Conference, Manchester, UK, October 29, 2015.</a:t>
            </a:r>
          </a:p>
          <a:p>
            <a:pPr marL="171450" lvl="0" indent="-171450"/>
            <a:r>
              <a:rPr lang="en-US" sz="1100" dirty="0"/>
              <a:t>Huang, R., M. Riddle, D. </a:t>
            </a:r>
            <a:r>
              <a:rPr lang="en-US" sz="1100" dirty="0" err="1"/>
              <a:t>Graziano</a:t>
            </a:r>
            <a:r>
              <a:rPr lang="en-US" sz="1100" dirty="0"/>
              <a:t>, and E. </a:t>
            </a:r>
            <a:r>
              <a:rPr lang="en-US" sz="1100" dirty="0" err="1"/>
              <a:t>Masanet</a:t>
            </a:r>
            <a:r>
              <a:rPr lang="en-US" sz="1100" dirty="0"/>
              <a:t>. “Multiscale Life-cycle Techno-economic Assessment Model for Advanced Manufacturing Technologies.” International Society for Industrial Ecology, Surrey, England, July 7-10, 2015.</a:t>
            </a:r>
          </a:p>
          <a:p>
            <a:pPr marL="171450" indent="-171450"/>
            <a:r>
              <a:rPr lang="en-US" altLang="zh-CN" sz="1100" dirty="0"/>
              <a:t>Huang, R., M. Riddle, D. </a:t>
            </a:r>
            <a:r>
              <a:rPr lang="en-US" altLang="zh-CN" sz="1100" dirty="0" err="1"/>
              <a:t>Graziano</a:t>
            </a:r>
            <a:r>
              <a:rPr lang="en-US" altLang="zh-CN" sz="1100" dirty="0"/>
              <a:t>, and E. </a:t>
            </a:r>
            <a:r>
              <a:rPr lang="en-US" altLang="zh-CN" sz="1100" dirty="0" err="1"/>
              <a:t>Masanet</a:t>
            </a:r>
            <a:r>
              <a:rPr lang="en-US" altLang="zh-CN" sz="1100" dirty="0"/>
              <a:t>. “Prospective environmental and economic assessment of advanced manufacturing technologies: a multi-scale life cycle approach.” American Center for Life Cycle Assessment XV, Life Cycle Assessment XV, Vancouver B.C., Canada, October 6-8, 2015.</a:t>
            </a:r>
          </a:p>
          <a:p>
            <a:pPr marL="171450" indent="-171450"/>
            <a:r>
              <a:rPr lang="en-US" sz="1100" dirty="0"/>
              <a:t>Morrow, W. R., III, A. Carpenter, J. </a:t>
            </a:r>
            <a:r>
              <a:rPr lang="en-US" sz="1100" dirty="0" err="1"/>
              <a:t>Cresko</a:t>
            </a:r>
            <a:r>
              <a:rPr lang="en-US" sz="1100" dirty="0"/>
              <a:t>, S. Das, D. </a:t>
            </a:r>
            <a:r>
              <a:rPr lang="en-US" sz="1100" dirty="0" err="1"/>
              <a:t>Graziano</a:t>
            </a:r>
            <a:r>
              <a:rPr lang="en-US" sz="1100" dirty="0"/>
              <a:t>, S. </a:t>
            </a:r>
            <a:r>
              <a:rPr lang="en-US" sz="1100" dirty="0" err="1"/>
              <a:t>Nimbalkar</a:t>
            </a:r>
            <a:r>
              <a:rPr lang="en-US" sz="1100" dirty="0"/>
              <a:t>, and A. </a:t>
            </a:r>
            <a:r>
              <a:rPr lang="en-US" sz="1100" dirty="0" err="1"/>
              <a:t>Shehabi</a:t>
            </a:r>
            <a:r>
              <a:rPr lang="en-US" sz="1100" dirty="0"/>
              <a:t>. “Cultivating Uniform Methods for Prospective LCA of Emerging Technologies.” Life-Cycle Analysis, XV (LCA XV), Vancouver B.C., Canada, October 6-8, 2015.</a:t>
            </a:r>
          </a:p>
          <a:p>
            <a:pPr marL="171450" lvl="0" indent="-171450"/>
            <a:r>
              <a:rPr lang="en-US" sz="1100" dirty="0"/>
              <a:t>Morrow, W. R. III and J. B. Greenblatt. “Autonomous Vehicles (AV) – A game changer in transportation’s environmental impacts?” American Center for Life Cycle Assessment XV, Life Cycle Assessment XV, Vancouver B.C., Canada, October 6-8, 2015.</a:t>
            </a:r>
          </a:p>
          <a:p>
            <a:pPr marL="171450" lvl="0" indent="-171450"/>
            <a:r>
              <a:rPr lang="en-US" sz="1100" dirty="0"/>
              <a:t>Morrow, W. R., III, J. </a:t>
            </a:r>
            <a:r>
              <a:rPr lang="en-US" sz="1100" dirty="0" err="1"/>
              <a:t>Marano</a:t>
            </a:r>
            <a:r>
              <a:rPr lang="en-US" sz="1100" dirty="0"/>
              <a:t>, A. </a:t>
            </a:r>
            <a:r>
              <a:rPr lang="en-US" sz="1100" dirty="0" err="1"/>
              <a:t>Hasanbeigi</a:t>
            </a:r>
            <a:r>
              <a:rPr lang="en-US" sz="1100" dirty="0"/>
              <a:t>, E. </a:t>
            </a:r>
            <a:r>
              <a:rPr lang="en-US" sz="1100" dirty="0" err="1"/>
              <a:t>Masanet</a:t>
            </a:r>
            <a:r>
              <a:rPr lang="en-US" sz="1100" dirty="0"/>
              <a:t>, and J. </a:t>
            </a:r>
            <a:r>
              <a:rPr lang="en-US" sz="1100" dirty="0" err="1"/>
              <a:t>Sathaye</a:t>
            </a:r>
            <a:r>
              <a:rPr lang="en-US" sz="1100" dirty="0"/>
              <a:t>. “Assessment of Energy Efficiency Improvement in the United States Petroleum Refining Industry.” </a:t>
            </a:r>
            <a:r>
              <a:rPr lang="en-US" sz="1100" i="1" dirty="0"/>
              <a:t>Energy </a:t>
            </a:r>
            <a:r>
              <a:rPr lang="en-US" sz="1100" dirty="0"/>
              <a:t>93, Part 1 (2015): 95-105. </a:t>
            </a:r>
            <a:r>
              <a:rPr lang="en-US" sz="1100" dirty="0">
                <a:hlinkClick r:id="rId2"/>
              </a:rPr>
              <a:t>https://doi.org/10.1016/j.energy.2015.08.097</a:t>
            </a:r>
            <a:endParaRPr lang="en-US" sz="1100" dirty="0"/>
          </a:p>
          <a:p>
            <a:pPr marL="171450" lvl="0" indent="-171450"/>
            <a:r>
              <a:rPr lang="en-US" sz="1100" dirty="0"/>
              <a:t>Morrow, W. R., A. </a:t>
            </a:r>
            <a:r>
              <a:rPr lang="en-US" sz="1100" dirty="0" err="1"/>
              <a:t>Shehabi</a:t>
            </a:r>
            <a:r>
              <a:rPr lang="en-US" sz="1100" dirty="0"/>
              <a:t>, and S. Smith. </a:t>
            </a:r>
            <a:r>
              <a:rPr lang="en-US" sz="1100" i="1" dirty="0"/>
              <a:t>Manufacturing Cost </a:t>
            </a:r>
            <a:r>
              <a:rPr lang="en-US" sz="1100" i="1" dirty="0" err="1"/>
              <a:t>Levelization</a:t>
            </a:r>
            <a:r>
              <a:rPr lang="en-US" sz="1100" i="1" dirty="0"/>
              <a:t> Model – User’s Guide</a:t>
            </a:r>
            <a:r>
              <a:rPr lang="en-US" sz="1100" dirty="0"/>
              <a:t>. Report No. LBNL-187989. Berkeley, CA: Lawrence Berkeley National Laboratory, 2015. </a:t>
            </a:r>
            <a:r>
              <a:rPr lang="en-US" sz="1100" dirty="0">
                <a:hlinkClick r:id="rId3"/>
              </a:rPr>
              <a:t>https://ses.lbl.gov/publications/manufacturing-cost-levelization-model</a:t>
            </a:r>
            <a:r>
              <a:rPr lang="en-US" sz="1100" dirty="0"/>
              <a:t>  </a:t>
            </a:r>
          </a:p>
          <a:p>
            <a:pPr marL="171450" lvl="0" indent="-171450"/>
            <a:r>
              <a:rPr lang="en-US" sz="1100" dirty="0"/>
              <a:t>Qi, W., R. </a:t>
            </a:r>
            <a:r>
              <a:rPr lang="en-US" sz="1100" dirty="0" err="1"/>
              <a:t>Sathre</a:t>
            </a:r>
            <a:r>
              <a:rPr lang="en-US" sz="1100" dirty="0"/>
              <a:t>, W. Morrow, and A. </a:t>
            </a:r>
            <a:r>
              <a:rPr lang="en-US" sz="1100" dirty="0" err="1"/>
              <a:t>Shehabi</a:t>
            </a:r>
            <a:r>
              <a:rPr lang="en-US" sz="1100" dirty="0"/>
              <a:t>. </a:t>
            </a:r>
            <a:r>
              <a:rPr lang="en-US" sz="1100" i="1" dirty="0"/>
              <a:t>Unit Price Scaling Trends for Chemical Products</a:t>
            </a:r>
            <a:r>
              <a:rPr lang="en-US" sz="1100" dirty="0"/>
              <a:t>. Report No. LBNL-189844. Berkeley, CA: Lawrence Berkeley National Laboratory, 2015. </a:t>
            </a:r>
            <a:r>
              <a:rPr lang="en-US" sz="1100" dirty="0">
                <a:hlinkClick r:id="rId4"/>
              </a:rPr>
              <a:t>https://ses.lbl.gov/publications/unit-price-scaling-trends-chemical</a:t>
            </a:r>
            <a:endParaRPr lang="en-US" sz="1100" dirty="0"/>
          </a:p>
          <a:p>
            <a:pPr marL="171450" indent="-171450"/>
            <a:r>
              <a:rPr lang="en-US" sz="1100" dirty="0"/>
              <a:t>Smith, S., W. R. Morrow, III, and A. </a:t>
            </a:r>
            <a:r>
              <a:rPr lang="en-US" sz="1100" dirty="0" err="1"/>
              <a:t>Shehabi</a:t>
            </a:r>
            <a:r>
              <a:rPr lang="en-US" sz="1100" dirty="0"/>
              <a:t>. “The Rise of Smart Manufacturing: Opportunities and Challenges for LCA.” American Center for Life Cycle Assessment XV, Life Cycle Assessment XV, Vancouver B.C., Canada, October 6-8, 2015.</a:t>
            </a:r>
          </a:p>
          <a:p>
            <a:pPr marL="171450" lvl="0" indent="-171450"/>
            <a:r>
              <a:rPr lang="en-US" sz="1100" dirty="0" err="1"/>
              <a:t>Sunter</a:t>
            </a:r>
            <a:r>
              <a:rPr lang="en-US" sz="1100" dirty="0"/>
              <a:t>, D., W. Morrow, J. </a:t>
            </a:r>
            <a:r>
              <a:rPr lang="en-US" sz="1100" dirty="0" err="1"/>
              <a:t>Cresko</a:t>
            </a:r>
            <a:r>
              <a:rPr lang="en-US" sz="1100" dirty="0"/>
              <a:t>, and H. Liddell. “The manufacturing energy intensity of carbon fiber reinforced polymers composites and its effect of life-cycle energy use for vehicle light-weighting.” 20th International Conference on Composite Materials, Copenhagen, Denmark, July 19-24, 2015.</a:t>
            </a:r>
          </a:p>
          <a:p>
            <a:pPr marL="171450" lvl="0" indent="-171450"/>
            <a:r>
              <a:rPr lang="en-US" sz="1100" dirty="0"/>
              <a:t>Yao, Y., D. </a:t>
            </a:r>
            <a:r>
              <a:rPr lang="en-US" sz="1100" dirty="0" err="1"/>
              <a:t>Graziano</a:t>
            </a:r>
            <a:r>
              <a:rPr lang="en-US" sz="1100" dirty="0"/>
              <a:t>, M. Riddle, and E. </a:t>
            </a:r>
            <a:r>
              <a:rPr lang="en-US" sz="1100" dirty="0" err="1"/>
              <a:t>Masanet</a:t>
            </a:r>
            <a:r>
              <a:rPr lang="en-US" sz="1100" dirty="0"/>
              <a:t>. “A Case Study of </a:t>
            </a:r>
            <a:r>
              <a:rPr lang="en-US" sz="1100" dirty="0" err="1"/>
              <a:t>MAMTech</a:t>
            </a:r>
            <a:r>
              <a:rPr lang="en-US" sz="1100" dirty="0"/>
              <a:t> Assessment Model: Prospective Life-cycle Technology Assessment of Future U.S. Ethylene Production.” American Center for Life Cycle Assessment XV, Life Cycle Assessment XV, Vancouver B.C., Canada, October 6-8, 2015.</a:t>
            </a:r>
          </a:p>
          <a:p>
            <a:pPr marL="171450" lvl="0" indent="-171450"/>
            <a:r>
              <a:rPr lang="en-US" sz="1100" dirty="0"/>
              <a:t>Yao, Y., D. </a:t>
            </a:r>
            <a:r>
              <a:rPr lang="en-US" sz="1100" dirty="0" err="1"/>
              <a:t>Graziano</a:t>
            </a:r>
            <a:r>
              <a:rPr lang="en-US" sz="1100" dirty="0"/>
              <a:t>, M. Riddle, and E. </a:t>
            </a:r>
            <a:r>
              <a:rPr lang="en-US" sz="1100" dirty="0" err="1"/>
              <a:t>Masanet</a:t>
            </a:r>
            <a:r>
              <a:rPr lang="en-US" sz="1100" dirty="0"/>
              <a:t>. “Integrated Life-cycle Technology Assessment Model for Sustainable Chemical Production.” International Society for Industrial Ecology Conference, London, UK, 2015.</a:t>
            </a:r>
          </a:p>
          <a:p>
            <a:pPr marL="171450" lvl="0" indent="-171450"/>
            <a:r>
              <a:rPr lang="en-US" sz="1100" dirty="0"/>
              <a:t>Yao, Y., D. </a:t>
            </a:r>
            <a:r>
              <a:rPr lang="en-US" sz="1100" dirty="0" err="1"/>
              <a:t>Graziano</a:t>
            </a:r>
            <a:r>
              <a:rPr lang="en-US" sz="1100" dirty="0"/>
              <a:t>, M. Riddle, and E. </a:t>
            </a:r>
            <a:r>
              <a:rPr lang="en-US" sz="1100" dirty="0" err="1"/>
              <a:t>Masanet</a:t>
            </a:r>
            <a:r>
              <a:rPr lang="en-US" sz="1100" dirty="0"/>
              <a:t>. “Looking into the Future of the Ethylene Industry: A Generic Assessment Model for Emerging Technologies.” 2015 American Institute of Chemical Engineers (</a:t>
            </a:r>
            <a:r>
              <a:rPr lang="en-US" sz="1100" dirty="0" err="1"/>
              <a:t>AIChE</a:t>
            </a:r>
            <a:r>
              <a:rPr lang="en-US" sz="1100" dirty="0"/>
              <a:t>) Annual Meeting, Salt Lake City, UT, 2015.</a:t>
            </a:r>
          </a:p>
          <a:p>
            <a:pPr marL="171450" lvl="0" indent="-171450"/>
            <a:r>
              <a:rPr lang="en-US" sz="1100" dirty="0"/>
              <a:t>Yao, Y., D. </a:t>
            </a:r>
            <a:r>
              <a:rPr lang="en-US" sz="1100" dirty="0" err="1"/>
              <a:t>Graziano</a:t>
            </a:r>
            <a:r>
              <a:rPr lang="en-US" sz="1100" dirty="0"/>
              <a:t>, M. Riddle, and E. </a:t>
            </a:r>
            <a:r>
              <a:rPr lang="en-US" sz="1100" dirty="0" err="1"/>
              <a:t>Masanet</a:t>
            </a:r>
            <a:r>
              <a:rPr lang="en-US" sz="1100" dirty="0"/>
              <a:t>. “Opportunities and Challenges for Energy-Intensive Chemicals: Emerging Technology Review.” American Institute of Chemical Engineers (</a:t>
            </a:r>
            <a:r>
              <a:rPr lang="en-US" sz="1100" dirty="0" err="1"/>
              <a:t>AIChE</a:t>
            </a:r>
            <a:r>
              <a:rPr lang="en-US" sz="1100" dirty="0"/>
              <a:t>) 7th Annual Midwest Regional Conference, Chicago, IL, 2015.</a:t>
            </a:r>
          </a:p>
          <a:p>
            <a:pPr marL="228600" lvl="0" indent="-228600"/>
            <a:endParaRPr lang="en-US" sz="1100" dirty="0"/>
          </a:p>
          <a:p>
            <a:pPr lvl="0"/>
            <a:endParaRPr lang="en-US" sz="1100" dirty="0"/>
          </a:p>
          <a:p>
            <a:pPr lvl="0"/>
            <a:endParaRPr lang="en-US" sz="1100" dirty="0"/>
          </a:p>
          <a:p>
            <a:pPr lvl="0"/>
            <a:endParaRPr lang="en-US" sz="1100" dirty="0"/>
          </a:p>
          <a:p>
            <a:pPr lvl="0"/>
            <a:endParaRPr lang="en-US" sz="1100" dirty="0"/>
          </a:p>
          <a:p>
            <a:pPr lvl="0"/>
            <a:endParaRPr lang="en-US" altLang="zh-CN" sz="1100" dirty="0"/>
          </a:p>
          <a:p>
            <a:pPr lvl="0"/>
            <a:endParaRPr lang="en-US" sz="1100" dirty="0"/>
          </a:p>
          <a:p>
            <a:endParaRPr lang="en-US" sz="1100" dirty="0"/>
          </a:p>
        </p:txBody>
      </p:sp>
      <p:sp>
        <p:nvSpPr>
          <p:cNvPr id="2" name="Title 1"/>
          <p:cNvSpPr>
            <a:spLocks noGrp="1"/>
          </p:cNvSpPr>
          <p:nvPr>
            <p:ph type="title"/>
          </p:nvPr>
        </p:nvSpPr>
        <p:spPr/>
        <p:txBody>
          <a:bodyPr/>
          <a:lstStyle/>
          <a:p>
            <a:r>
              <a:rPr lang="en-US" dirty="0"/>
              <a:t>2015 – All Publications, Conferences, Reports, Others</a:t>
            </a:r>
          </a:p>
        </p:txBody>
      </p:sp>
    </p:spTree>
    <p:extLst>
      <p:ext uri="{BB962C8B-B14F-4D97-AF65-F5344CB8AC3E}">
        <p14:creationId xmlns:p14="http://schemas.microsoft.com/office/powerpoint/2010/main" val="3381167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4700"/>
            <a:ext cx="9144000" cy="5761038"/>
          </a:xfrm>
        </p:spPr>
        <p:txBody>
          <a:bodyPr/>
          <a:lstStyle/>
          <a:p>
            <a:pPr marL="171450" indent="-171450"/>
            <a:r>
              <a:rPr lang="en-US" sz="1100" dirty="0"/>
              <a:t>Brueske, S., J. </a:t>
            </a:r>
            <a:r>
              <a:rPr lang="en-US" sz="1100" dirty="0" err="1"/>
              <a:t>Cresko</a:t>
            </a:r>
            <a:r>
              <a:rPr lang="en-US" sz="1100" dirty="0"/>
              <a:t>, and A. Carpenter. “Manufacturing Energy Bandwidth Studies: Chemical, Petroleum Refining, Pulp and Paper, and Iron and Steel Sectors.” Energy Systems Laboratory, Texas A&amp;M University, 2014. </a:t>
            </a:r>
            <a:r>
              <a:rPr lang="en-US" sz="1100" dirty="0">
                <a:hlinkClick r:id="rId2"/>
              </a:rPr>
              <a:t>http://hdl.handle.net/1969.1/152199</a:t>
            </a:r>
            <a:r>
              <a:rPr lang="en-US" sz="1100" dirty="0"/>
              <a:t> </a:t>
            </a:r>
          </a:p>
          <a:p>
            <a:pPr marL="171450" indent="-171450"/>
            <a:r>
              <a:rPr lang="en-US" sz="1100" dirty="0"/>
              <a:t>Carpenter, A., M. Mann, and R. </a:t>
            </a:r>
            <a:r>
              <a:rPr lang="en-US" sz="1100" dirty="0" err="1"/>
              <a:t>Gelman</a:t>
            </a:r>
            <a:r>
              <a:rPr lang="en-US" sz="1100" dirty="0"/>
              <a:t>. “Department of Energy, Advanced Manufacturing Office Materials Flows Through Industry Tool.” American Center for Life Cycle Assessment, Life Cycle Assessment XIV, San Francisco, CA, October 6-8, 2014.</a:t>
            </a:r>
          </a:p>
          <a:p>
            <a:pPr marL="171450" indent="-171450"/>
            <a:r>
              <a:rPr lang="en-US" sz="1100" dirty="0"/>
              <a:t>Das, S. “Growing Importance of Automotive LCA and Its Applications.” The Composites and Advanced Materials Expo (CAMX), Orlando, FL, October 13-14, 2014.</a:t>
            </a:r>
          </a:p>
          <a:p>
            <a:pPr marL="171450" indent="-171450"/>
            <a:r>
              <a:rPr lang="en-US" sz="1100" dirty="0"/>
              <a:t>Das, S., E. </a:t>
            </a:r>
            <a:r>
              <a:rPr lang="en-US" sz="1100" dirty="0" err="1"/>
              <a:t>Masanet</a:t>
            </a:r>
            <a:r>
              <a:rPr lang="en-US" sz="1100" dirty="0"/>
              <a:t>, and W. Morrow. “Case Studies – Advanced Lightweight Materials for Transport Vehicles.” American Center for Life Cycle Assessment, Life Cycle Assessment XIV, San Francisco, CA, October 6-8, 2014.</a:t>
            </a:r>
          </a:p>
          <a:p>
            <a:pPr marL="171450" lvl="0" indent="-171450"/>
            <a:r>
              <a:rPr lang="en-US" sz="1100" dirty="0"/>
              <a:t>Huang, R., M. Riddle, D. </a:t>
            </a:r>
            <a:r>
              <a:rPr lang="en-US" sz="1100" dirty="0" err="1"/>
              <a:t>Graziano</a:t>
            </a:r>
            <a:r>
              <a:rPr lang="en-US" sz="1100" dirty="0"/>
              <a:t>, and E. </a:t>
            </a:r>
            <a:r>
              <a:rPr lang="en-US" sz="1100" dirty="0" err="1"/>
              <a:t>Masanet</a:t>
            </a:r>
            <a:r>
              <a:rPr lang="en-US" sz="1100" dirty="0"/>
              <a:t>. “Life-cycle Techno-economic Modeling Framework for Net Impact Assessment of Distributed Manufacturing Relative to Centralized Manufacturing for Emerging Technologies.” American Center for Life Cycle Assessment, Life Cycle Assessment XIV, San Francisco, CA, October 6-8, 2014.</a:t>
            </a:r>
          </a:p>
          <a:p>
            <a:pPr marL="171450" lvl="0" indent="-171450"/>
            <a:r>
              <a:rPr lang="en-US" sz="1100" dirty="0"/>
              <a:t>Morrow, W. R., A. </a:t>
            </a:r>
            <a:r>
              <a:rPr lang="en-US" sz="1100" dirty="0" err="1"/>
              <a:t>Shehabi</a:t>
            </a:r>
            <a:r>
              <a:rPr lang="en-US" sz="1100" dirty="0"/>
              <a:t>, and S. Smith. “The Lifecycle Industry </a:t>
            </a:r>
            <a:r>
              <a:rPr lang="en-US" sz="1100" dirty="0" err="1"/>
              <a:t>GreenHouse</a:t>
            </a:r>
            <a:r>
              <a:rPr lang="en-US" sz="1100" dirty="0"/>
              <a:t> gas, Technology and Energy through the Use Phase (</a:t>
            </a:r>
            <a:r>
              <a:rPr lang="en-US" sz="1100" dirty="0" err="1"/>
              <a:t>LIGHTEnUP</a:t>
            </a:r>
            <a:r>
              <a:rPr lang="en-US" sz="1100" dirty="0"/>
              <a:t>) tool.” American Center for Life Cycle Assessment, Life Cycle Assessment XIV, San Francisco, CA, October 6-8, 2014.</a:t>
            </a:r>
          </a:p>
          <a:p>
            <a:pPr marL="171450" indent="-171450"/>
            <a:r>
              <a:rPr lang="en-US" sz="1100" dirty="0" err="1"/>
              <a:t>Nimbalkar</a:t>
            </a:r>
            <a:r>
              <a:rPr lang="en-US" sz="1100" dirty="0"/>
              <a:t>, S., D. Cox, K. Visconti, and J. </a:t>
            </a:r>
            <a:r>
              <a:rPr lang="en-US" sz="1100" dirty="0" err="1"/>
              <a:t>Cresko</a:t>
            </a:r>
            <a:r>
              <a:rPr lang="en-US" sz="1100" dirty="0"/>
              <a:t>. “Life Cycle Energy Assessment Methodology and Additive Manufacturing Energy Impacts Assessment tool.” American Center for Life Cycle Assessment, Life Cycle Assessment XIV: Proceedings, San Francisco, CA, October 6-8, 2014.</a:t>
            </a:r>
          </a:p>
          <a:p>
            <a:pPr marL="171450" indent="-171450"/>
            <a:r>
              <a:rPr lang="en-US" sz="1100" dirty="0" err="1"/>
              <a:t>Nimbalkar</a:t>
            </a:r>
            <a:r>
              <a:rPr lang="en-US" sz="1100" dirty="0"/>
              <a:t>, S. U., A. C. </a:t>
            </a:r>
            <a:r>
              <a:rPr lang="en-US" sz="1100" dirty="0" err="1"/>
              <a:t>Thekdi</a:t>
            </a:r>
            <a:r>
              <a:rPr lang="en-US" sz="1100" dirty="0"/>
              <a:t>, B. M. Rogers, O. L. Kafka, and T. J. </a:t>
            </a:r>
            <a:r>
              <a:rPr lang="en-US" sz="1100" dirty="0" err="1"/>
              <a:t>Wenning</a:t>
            </a:r>
            <a:r>
              <a:rPr lang="en-US" sz="1100" dirty="0"/>
              <a:t>. </a:t>
            </a:r>
            <a:r>
              <a:rPr lang="en-US" sz="1100" i="1" dirty="0"/>
              <a:t>Technologies and Materials for Recovering Waste Heat in Harsh Environment</a:t>
            </a:r>
            <a:r>
              <a:rPr lang="en-US" sz="1100" dirty="0"/>
              <a:t>. Report No. ORNL/TM-2014/619. Oak Ridge, TN: Oak Ridge National Laboratory, 2014. </a:t>
            </a:r>
            <a:r>
              <a:rPr lang="en-US" sz="1100" dirty="0">
                <a:hlinkClick r:id="rId3"/>
              </a:rPr>
              <a:t>https://info.ornl.gov/sites/publications/files/Pub52939.pdf</a:t>
            </a:r>
            <a:r>
              <a:rPr lang="en-US" sz="1100" dirty="0"/>
              <a:t>  </a:t>
            </a:r>
          </a:p>
          <a:p>
            <a:pPr marL="171450" lvl="0" indent="-171450"/>
            <a:r>
              <a:rPr lang="en-US" sz="1100" dirty="0" err="1"/>
              <a:t>Shehabi</a:t>
            </a:r>
            <a:r>
              <a:rPr lang="en-US" sz="1100" dirty="0"/>
              <a:t>, A., W. Morrow, and R. </a:t>
            </a:r>
            <a:r>
              <a:rPr lang="en-US" sz="1100" dirty="0" err="1"/>
              <a:t>Sathre</a:t>
            </a:r>
            <a:r>
              <a:rPr lang="en-US" sz="1100" dirty="0"/>
              <a:t>. “Prospective Life-cycle Modeling of Nanocomposite Electrochromic Window Coatings.” American Center for Life Cycle Assessment, Life Cycle Assessment XIV, San Francisco, CA, October 6-8, 2014.</a:t>
            </a:r>
          </a:p>
          <a:p>
            <a:pPr marL="171450" lvl="0" indent="-171450"/>
            <a:r>
              <a:rPr lang="en-US" sz="1100" dirty="0" err="1"/>
              <a:t>Thekdi</a:t>
            </a:r>
            <a:r>
              <a:rPr lang="en-US" sz="1100" dirty="0"/>
              <a:t>, A., and S. </a:t>
            </a:r>
            <a:r>
              <a:rPr lang="en-US" sz="1100" dirty="0" err="1"/>
              <a:t>Nimbalkar</a:t>
            </a:r>
            <a:r>
              <a:rPr lang="en-US" sz="1100" dirty="0"/>
              <a:t>. </a:t>
            </a:r>
            <a:r>
              <a:rPr lang="en-US" sz="1100" i="1" dirty="0"/>
              <a:t>Industrial Waste Heat Recovery: Potential Applications, Available Technologies and Crosscutting R&amp;D Opportunities</a:t>
            </a:r>
            <a:r>
              <a:rPr lang="en-US" sz="1100" dirty="0"/>
              <a:t>. Report No. ORNL/TM-2014/622. Oak Ridge, TN: Oak Ridge National Laboratory, 2014. </a:t>
            </a:r>
            <a:r>
              <a:rPr lang="en-US" sz="1100" dirty="0">
                <a:hlinkClick r:id="rId4"/>
              </a:rPr>
              <a:t>https://info.ornl.gov/sites/publications/files/Pub52987.pdf</a:t>
            </a:r>
            <a:r>
              <a:rPr lang="en-US" sz="1100" dirty="0"/>
              <a:t> </a:t>
            </a:r>
          </a:p>
          <a:p>
            <a:pPr marL="171450" indent="-171450"/>
            <a:r>
              <a:rPr lang="en-US" sz="1100" dirty="0"/>
              <a:t>Warren, C. D., S. Das, and S. Jeon. “Carbon Fiber Composites in High Volume Ground Transportation: Competition Between Material Alternatives.” The Composites and Advanced Materials Expo (CAMX), Orlando, FL, October 13-14, 2014.</a:t>
            </a:r>
          </a:p>
          <a:p>
            <a:pPr marL="171450" lvl="0" indent="-171450"/>
            <a:r>
              <a:rPr lang="en-US" sz="1100" dirty="0"/>
              <a:t>Yao, Y., D. </a:t>
            </a:r>
            <a:r>
              <a:rPr lang="en-US" sz="1100" dirty="0" err="1"/>
              <a:t>Graziano</a:t>
            </a:r>
            <a:r>
              <a:rPr lang="en-US" sz="1100" dirty="0"/>
              <a:t>, M. Riddle, and E. </a:t>
            </a:r>
            <a:r>
              <a:rPr lang="en-US" sz="1100" dirty="0" err="1"/>
              <a:t>Masanet</a:t>
            </a:r>
            <a:r>
              <a:rPr lang="en-US" sz="1100" dirty="0"/>
              <a:t>. "A Life-cycle, Techno-economic Modeling Framework for Net Impact Assessment of Emerging Technologies in the U.S. Chemical Industry." American Center for Life Cycle Assessment, Life Cycle Assessment XIV, San Francisco, CA, October 6-8, 2014.</a:t>
            </a:r>
          </a:p>
          <a:p>
            <a:pPr marL="171450" lvl="0" indent="-171450"/>
            <a:r>
              <a:rPr lang="en-US" sz="1100" dirty="0"/>
              <a:t>Yao, Y., D. </a:t>
            </a:r>
            <a:r>
              <a:rPr lang="en-US" sz="1100" dirty="0" err="1"/>
              <a:t>Graziano</a:t>
            </a:r>
            <a:r>
              <a:rPr lang="en-US" sz="1100" dirty="0"/>
              <a:t>, M. Riddle, and E. </a:t>
            </a:r>
            <a:r>
              <a:rPr lang="en-US" sz="1100" dirty="0" err="1"/>
              <a:t>Masanet</a:t>
            </a:r>
            <a:r>
              <a:rPr lang="en-US" sz="1100" dirty="0"/>
              <a:t>. "A Macro-level Impact Assessment Tool for Emerging Technologies in Chemical Industry." 2014 American Institute of Chemical Engineers (</a:t>
            </a:r>
            <a:r>
              <a:rPr lang="en-US" sz="1100" dirty="0" err="1"/>
              <a:t>AIChE</a:t>
            </a:r>
            <a:r>
              <a:rPr lang="en-US" sz="1100" dirty="0"/>
              <a:t>) Annual Meeting, Atlanta, GA, November 16-21, 2014.</a:t>
            </a:r>
          </a:p>
          <a:p>
            <a:pPr marL="171450" indent="-171450"/>
            <a:endParaRPr lang="en-US" sz="1100" dirty="0"/>
          </a:p>
          <a:p>
            <a:pPr marL="171450" lvl="0" indent="-171450"/>
            <a:endParaRPr lang="en-US" sz="1100" dirty="0"/>
          </a:p>
          <a:p>
            <a:pPr marL="0" lvl="0" indent="0">
              <a:buNone/>
            </a:pPr>
            <a:endParaRPr lang="en-US" sz="1100" dirty="0"/>
          </a:p>
          <a:p>
            <a:pPr lvl="0"/>
            <a:endParaRPr lang="en-US" sz="1100" dirty="0"/>
          </a:p>
          <a:p>
            <a:pPr lvl="0"/>
            <a:endParaRPr lang="en-US" sz="1100" dirty="0"/>
          </a:p>
          <a:p>
            <a:pPr lvl="0"/>
            <a:endParaRPr lang="en-US" altLang="zh-CN" sz="1100" dirty="0"/>
          </a:p>
          <a:p>
            <a:pPr lvl="0"/>
            <a:endParaRPr lang="en-US" sz="1100" dirty="0"/>
          </a:p>
          <a:p>
            <a:endParaRPr lang="en-US" sz="1100" dirty="0"/>
          </a:p>
        </p:txBody>
      </p:sp>
      <p:sp>
        <p:nvSpPr>
          <p:cNvPr id="2" name="Title 1"/>
          <p:cNvSpPr>
            <a:spLocks noGrp="1"/>
          </p:cNvSpPr>
          <p:nvPr>
            <p:ph type="title"/>
          </p:nvPr>
        </p:nvSpPr>
        <p:spPr/>
        <p:txBody>
          <a:bodyPr/>
          <a:lstStyle/>
          <a:p>
            <a:r>
              <a:rPr lang="en-US" dirty="0"/>
              <a:t>2014 – All Publications, Conferences, Reports, Others</a:t>
            </a:r>
          </a:p>
        </p:txBody>
      </p:sp>
    </p:spTree>
    <p:extLst>
      <p:ext uri="{BB962C8B-B14F-4D97-AF65-F5344CB8AC3E}">
        <p14:creationId xmlns:p14="http://schemas.microsoft.com/office/powerpoint/2010/main" val="2641456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847725"/>
            <a:ext cx="9144000" cy="5657850"/>
          </a:xfrm>
        </p:spPr>
        <p:txBody>
          <a:bodyPr/>
          <a:lstStyle/>
          <a:p>
            <a:pPr marL="171450" lvl="0" indent="-171450"/>
            <a:r>
              <a:rPr lang="en-US" sz="1200" dirty="0"/>
              <a:t>Morrow, W. R., J. </a:t>
            </a:r>
            <a:r>
              <a:rPr lang="en-US" sz="1200" dirty="0" err="1"/>
              <a:t>Marano</a:t>
            </a:r>
            <a:r>
              <a:rPr lang="en-US" sz="1200" dirty="0"/>
              <a:t>, J. </a:t>
            </a:r>
            <a:r>
              <a:rPr lang="en-US" sz="1200" dirty="0" err="1"/>
              <a:t>Sathaye</a:t>
            </a:r>
            <a:r>
              <a:rPr lang="en-US" sz="1200" dirty="0"/>
              <a:t>, A. </a:t>
            </a:r>
            <a:r>
              <a:rPr lang="en-US" sz="1200" dirty="0" err="1"/>
              <a:t>Hasanbeigi</a:t>
            </a:r>
            <a:r>
              <a:rPr lang="en-US" sz="1200" dirty="0"/>
              <a:t>, and T. Xu. </a:t>
            </a:r>
            <a:r>
              <a:rPr lang="en-US" sz="1200" i="1" dirty="0"/>
              <a:t>Assessment of Energy Efficiency Improvement in the United States Petroleum Refining Industry</a:t>
            </a:r>
            <a:r>
              <a:rPr lang="en-US" sz="1200" dirty="0"/>
              <a:t>. Report No. LBNL-6292E. Berkeley, CA: Lawrence Berkeley National Laboratory, 2013. </a:t>
            </a:r>
            <a:r>
              <a:rPr lang="en-US" sz="1200" dirty="0">
                <a:hlinkClick r:id="rId3"/>
              </a:rPr>
              <a:t>https://eta.lbl.gov/sites/all/files/publications/pdf_1.pdf</a:t>
            </a:r>
            <a:r>
              <a:rPr lang="en-US" sz="1200" dirty="0"/>
              <a:t>  </a:t>
            </a:r>
          </a:p>
          <a:p>
            <a:pPr marL="171450" lvl="0" indent="-171450"/>
            <a:r>
              <a:rPr lang="en-US" sz="1200" dirty="0"/>
              <a:t>Morrow, W. R., A. Carpenter, J. </a:t>
            </a:r>
            <a:r>
              <a:rPr lang="en-US" sz="1200" dirty="0" err="1"/>
              <a:t>Cresko</a:t>
            </a:r>
            <a:r>
              <a:rPr lang="en-US" sz="1200" dirty="0"/>
              <a:t>, E. </a:t>
            </a:r>
            <a:r>
              <a:rPr lang="en-US" sz="1200" dirty="0" err="1"/>
              <a:t>Masanet</a:t>
            </a:r>
            <a:r>
              <a:rPr lang="en-US" sz="1200" dirty="0"/>
              <a:t>, S. </a:t>
            </a:r>
            <a:r>
              <a:rPr lang="en-US" sz="1200" dirty="0" err="1"/>
              <a:t>Nimbalkar</a:t>
            </a:r>
            <a:r>
              <a:rPr lang="en-US" sz="1200" dirty="0"/>
              <a:t> and A. </a:t>
            </a:r>
            <a:r>
              <a:rPr lang="en-US" sz="1200" dirty="0" err="1"/>
              <a:t>Shehabi</a:t>
            </a:r>
            <a:r>
              <a:rPr lang="en-US" sz="1200" dirty="0"/>
              <a:t>. “Cross-Sector Impact Analysis of Industrial Process and Materials Improvements.” American Council for and Energy-Efficient Economy (ACEEE) 2013 Summer Study on Industrial Energy Efficiency, Niagara Falls, NY, July 23-26, 2013.</a:t>
            </a:r>
          </a:p>
          <a:p>
            <a:endParaRPr lang="en-US" sz="1200" dirty="0"/>
          </a:p>
        </p:txBody>
      </p:sp>
      <p:sp>
        <p:nvSpPr>
          <p:cNvPr id="2" name="Title 1"/>
          <p:cNvSpPr>
            <a:spLocks noGrp="1"/>
          </p:cNvSpPr>
          <p:nvPr>
            <p:ph type="title"/>
          </p:nvPr>
        </p:nvSpPr>
        <p:spPr/>
        <p:txBody>
          <a:bodyPr/>
          <a:lstStyle/>
          <a:p>
            <a:r>
              <a:rPr lang="en-US" dirty="0"/>
              <a:t>2013 – All Publications, Conferences, Reports, Others</a:t>
            </a:r>
          </a:p>
        </p:txBody>
      </p:sp>
    </p:spTree>
    <p:extLst>
      <p:ext uri="{BB962C8B-B14F-4D97-AF65-F5344CB8AC3E}">
        <p14:creationId xmlns:p14="http://schemas.microsoft.com/office/powerpoint/2010/main" val="3667815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07961" y="885825"/>
          <a:ext cx="8877301" cy="5996113"/>
        </p:xfrm>
        <a:graphic>
          <a:graphicData uri="http://schemas.openxmlformats.org/drawingml/2006/table">
            <a:tbl>
              <a:tblPr firstRow="1" bandRow="1">
                <a:tableStyleId>{7DF18680-E054-41AD-8BC1-D1AEF772440D}</a:tableStyleId>
              </a:tblPr>
              <a:tblGrid>
                <a:gridCol w="2830514">
                  <a:extLst>
                    <a:ext uri="{9D8B030D-6E8A-4147-A177-3AD203B41FA5}">
                      <a16:colId xmlns="" xmlns:a16="http://schemas.microsoft.com/office/drawing/2014/main" val="3238192119"/>
                    </a:ext>
                  </a:extLst>
                </a:gridCol>
                <a:gridCol w="6046787">
                  <a:extLst>
                    <a:ext uri="{9D8B030D-6E8A-4147-A177-3AD203B41FA5}">
                      <a16:colId xmlns="" xmlns:a16="http://schemas.microsoft.com/office/drawing/2014/main" val="3353208203"/>
                    </a:ext>
                  </a:extLst>
                </a:gridCol>
              </a:tblGrid>
              <a:tr h="269774">
                <a:tc>
                  <a:txBody>
                    <a:bodyPr/>
                    <a:lstStyle/>
                    <a:p>
                      <a:r>
                        <a:rPr lang="en-US" sz="1200" dirty="0"/>
                        <a:t>Sector (Year Published)</a:t>
                      </a:r>
                    </a:p>
                  </a:txBody>
                  <a:tcPr/>
                </a:tc>
                <a:tc>
                  <a:txBody>
                    <a:bodyPr/>
                    <a:lstStyle/>
                    <a:p>
                      <a:r>
                        <a:rPr lang="en-US" sz="1200" dirty="0"/>
                        <a:t>Link</a:t>
                      </a:r>
                    </a:p>
                  </a:txBody>
                  <a:tcPr/>
                </a:tc>
                <a:extLst>
                  <a:ext uri="{0D108BD9-81ED-4DB2-BD59-A6C34878D82A}">
                    <a16:rowId xmlns="" xmlns:a16="http://schemas.microsoft.com/office/drawing/2014/main" val="931410018"/>
                  </a:ext>
                </a:extLst>
              </a:tr>
              <a:tr h="449624">
                <a:tc>
                  <a:txBody>
                    <a:bodyPr/>
                    <a:lstStyle/>
                    <a:p>
                      <a:r>
                        <a:rPr lang="en-US" sz="1200" dirty="0"/>
                        <a:t>Advanced High Strength Steels Manufacturing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2"/>
                        </a:rPr>
                        <a:t>https://www.energy.gov/eere/amo/downloads/bandwidth-study-us-advanced-high-strength-steel-manufacturing</a:t>
                      </a:r>
                      <a:r>
                        <a:rPr lang="en-US" sz="1100" dirty="0"/>
                        <a:t> </a:t>
                      </a:r>
                    </a:p>
                  </a:txBody>
                  <a:tcPr anchor="ctr"/>
                </a:tc>
                <a:extLst>
                  <a:ext uri="{0D108BD9-81ED-4DB2-BD59-A6C34878D82A}">
                    <a16:rowId xmlns="" xmlns:a16="http://schemas.microsoft.com/office/drawing/2014/main" val="353855930"/>
                  </a:ext>
                </a:extLst>
              </a:tr>
              <a:tr h="323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Aluminum Manufacturing (2017)</a:t>
                      </a:r>
                    </a:p>
                  </a:txBody>
                  <a:tcPr anchor="ctr"/>
                </a:tc>
                <a:tc>
                  <a:txBody>
                    <a:bodyPr/>
                    <a:lstStyle/>
                    <a:p>
                      <a:r>
                        <a:rPr lang="en-US" sz="1100" dirty="0">
                          <a:hlinkClick r:id="rId3"/>
                        </a:rPr>
                        <a:t>https://www.energy.gov/eere/amo/downloads/bandwidth-study-us-aluminum-manufacturing</a:t>
                      </a:r>
                      <a:endParaRPr lang="en-US" sz="1100" dirty="0"/>
                    </a:p>
                  </a:txBody>
                  <a:tcPr anchor="ctr"/>
                </a:tc>
                <a:extLst>
                  <a:ext uri="{0D108BD9-81ED-4DB2-BD59-A6C34878D82A}">
                    <a16:rowId xmlns="" xmlns:a16="http://schemas.microsoft.com/office/drawing/2014/main" val="3816150612"/>
                  </a:ext>
                </a:extLst>
              </a:tr>
              <a:tr h="4496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Carbon Fiber Reinforced Polymer Manufacturing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4"/>
                        </a:rPr>
                        <a:t>https://www.energy.gov/eere/amo/downloads/bandwidth-study-us-carbon-fiber-reinforced-polymer-composites-manufacturing</a:t>
                      </a:r>
                      <a:r>
                        <a:rPr lang="en-US" sz="1100" dirty="0"/>
                        <a:t> </a:t>
                      </a:r>
                    </a:p>
                  </a:txBody>
                  <a:tcPr anchor="ctr"/>
                </a:tc>
                <a:extLst>
                  <a:ext uri="{0D108BD9-81ED-4DB2-BD59-A6C34878D82A}">
                    <a16:rowId xmlns="" xmlns:a16="http://schemas.microsoft.com/office/drawing/2014/main" val="397693616"/>
                  </a:ext>
                </a:extLst>
              </a:tr>
              <a:tr h="323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Cement Manufacturing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5"/>
                        </a:rPr>
                        <a:t>https://www.energy.gov/eere/amo/downloads/bandwidth-study-us-cement-manufacturing</a:t>
                      </a:r>
                      <a:r>
                        <a:rPr lang="en-US" sz="1100" dirty="0"/>
                        <a:t> </a:t>
                      </a:r>
                    </a:p>
                  </a:txBody>
                  <a:tcPr anchor="ctr"/>
                </a:tc>
                <a:extLst>
                  <a:ext uri="{0D108BD9-81ED-4DB2-BD59-A6C34878D82A}">
                    <a16:rowId xmlns="" xmlns:a16="http://schemas.microsoft.com/office/drawing/2014/main" val="774315839"/>
                  </a:ext>
                </a:extLst>
              </a:tr>
              <a:tr h="323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Chemical Manufacturing (2015)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6"/>
                        </a:rPr>
                        <a:t>https://www.energy.gov/eere/amo/downloads/bandwidth-study-us-chemical-manufacturing</a:t>
                      </a:r>
                      <a:r>
                        <a:rPr lang="en-US" sz="1100" dirty="0"/>
                        <a:t> </a:t>
                      </a:r>
                    </a:p>
                  </a:txBody>
                  <a:tcPr anchor="ctr"/>
                </a:tc>
                <a:extLst>
                  <a:ext uri="{0D108BD9-81ED-4DB2-BD59-A6C34878D82A}">
                    <a16:rowId xmlns="" xmlns:a16="http://schemas.microsoft.com/office/drawing/2014/main" val="3175882391"/>
                  </a:ext>
                </a:extLst>
              </a:tr>
              <a:tr h="4196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Food and Beverage Manufacturing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7"/>
                        </a:rPr>
                        <a:t>https://www.energy.gov/eere/amo/downloads/bandwidth-study-us-food-and-beverage-manufacturing</a:t>
                      </a:r>
                      <a:r>
                        <a:rPr lang="en-US" sz="1100" dirty="0"/>
                        <a:t> </a:t>
                      </a:r>
                    </a:p>
                  </a:txBody>
                  <a:tcPr anchor="ctr"/>
                </a:tc>
                <a:extLst>
                  <a:ext uri="{0D108BD9-81ED-4DB2-BD59-A6C34878D82A}">
                    <a16:rowId xmlns="" xmlns:a16="http://schemas.microsoft.com/office/drawing/2014/main" val="64840832"/>
                  </a:ext>
                </a:extLst>
              </a:tr>
              <a:tr h="323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Glass Fiber Reinforced Polymer Manufacturing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8"/>
                        </a:rPr>
                        <a:t>https://www.energy.gov/eere/amo/downloads/bandwidth-study-us-glass-fiber-reinforced-polymer-manufacturing</a:t>
                      </a:r>
                      <a:r>
                        <a:rPr lang="en-US" sz="1100" dirty="0"/>
                        <a:t> </a:t>
                      </a:r>
                    </a:p>
                  </a:txBody>
                  <a:tcPr anchor="ctr"/>
                </a:tc>
                <a:extLst>
                  <a:ext uri="{0D108BD9-81ED-4DB2-BD59-A6C34878D82A}">
                    <a16:rowId xmlns="" xmlns:a16="http://schemas.microsoft.com/office/drawing/2014/main" val="1166144958"/>
                  </a:ext>
                </a:extLst>
              </a:tr>
              <a:tr h="4196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Glass Manufacturing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9"/>
                        </a:rPr>
                        <a:t>https://www.energy.gov/eere/amo/downloads/bandwidth-study-us-glass-manufacturing</a:t>
                      </a:r>
                      <a:r>
                        <a:rPr lang="en-US" sz="110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a:p>
                  </a:txBody>
                  <a:tcPr anchor="ctr"/>
                </a:tc>
                <a:extLst>
                  <a:ext uri="{0D108BD9-81ED-4DB2-BD59-A6C34878D82A}">
                    <a16:rowId xmlns="" xmlns:a16="http://schemas.microsoft.com/office/drawing/2014/main" val="3227358473"/>
                  </a:ext>
                </a:extLst>
              </a:tr>
              <a:tr h="323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Iron and Steel Manufacturing (2015)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10"/>
                        </a:rPr>
                        <a:t>https://www.energy.gov/eere/amo/downloads/bandwidth-study-us-iron-and-steel-manufacturing</a:t>
                      </a:r>
                      <a:r>
                        <a:rPr lang="en-US" sz="1100" dirty="0"/>
                        <a:t> </a:t>
                      </a:r>
                    </a:p>
                  </a:txBody>
                  <a:tcPr anchor="ctr"/>
                </a:tc>
                <a:extLst>
                  <a:ext uri="{0D108BD9-81ED-4DB2-BD59-A6C34878D82A}">
                    <a16:rowId xmlns="" xmlns:a16="http://schemas.microsoft.com/office/drawing/2014/main" val="2227847047"/>
                  </a:ext>
                </a:extLst>
              </a:tr>
              <a:tr h="323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Magnesium Manufacturing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11"/>
                        </a:rPr>
                        <a:t>https://www.energy.gov/eere/amo/downloads/bandwidth-study-us-magnesium-manufacturing</a:t>
                      </a:r>
                      <a:r>
                        <a:rPr lang="en-US" sz="1100" dirty="0"/>
                        <a:t> </a:t>
                      </a:r>
                    </a:p>
                  </a:txBody>
                  <a:tcPr anchor="ctr"/>
                </a:tc>
                <a:extLst>
                  <a:ext uri="{0D108BD9-81ED-4DB2-BD59-A6C34878D82A}">
                    <a16:rowId xmlns="" xmlns:a16="http://schemas.microsoft.com/office/drawing/2014/main" val="1731440159"/>
                  </a:ext>
                </a:extLst>
              </a:tr>
              <a:tr h="323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Petroleum Refining (2015)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12"/>
                        </a:rPr>
                        <a:t>https://www.energy.gov/eere/amo/downloads/bandwidth-study-us-petroleum-refining</a:t>
                      </a:r>
                      <a:r>
                        <a:rPr lang="en-US" sz="1100" dirty="0"/>
                        <a:t> </a:t>
                      </a:r>
                    </a:p>
                  </a:txBody>
                  <a:tcPr anchor="ctr"/>
                </a:tc>
                <a:extLst>
                  <a:ext uri="{0D108BD9-81ED-4DB2-BD59-A6C34878D82A}">
                    <a16:rowId xmlns="" xmlns:a16="http://schemas.microsoft.com/office/drawing/2014/main" val="4152084879"/>
                  </a:ext>
                </a:extLst>
              </a:tr>
              <a:tr h="4196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Plastics and Rubber Manufacturing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13"/>
                        </a:rPr>
                        <a:t>https://www.energy.gov/eere/amo/downloads/bandwidth-study-us-plastics-and-rubber-manufacturing</a:t>
                      </a:r>
                      <a:r>
                        <a:rPr lang="en-US" sz="1100" dirty="0"/>
                        <a:t> </a:t>
                      </a:r>
                    </a:p>
                  </a:txBody>
                  <a:tcPr anchor="ctr"/>
                </a:tc>
                <a:extLst>
                  <a:ext uri="{0D108BD9-81ED-4DB2-BD59-A6C34878D82A}">
                    <a16:rowId xmlns="" xmlns:a16="http://schemas.microsoft.com/office/drawing/2014/main" val="2860080878"/>
                  </a:ext>
                </a:extLst>
              </a:tr>
              <a:tr h="323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Pulp and Paper Manufacturing (2015)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14"/>
                        </a:rPr>
                        <a:t>https://www.energy.gov/eere/amo/downloads/bandwidth-study-us-pulp-and-paper-manufacturing</a:t>
                      </a:r>
                      <a:endParaRPr lang="en-US" sz="1100" dirty="0"/>
                    </a:p>
                  </a:txBody>
                  <a:tcPr anchor="ctr"/>
                </a:tc>
                <a:extLst>
                  <a:ext uri="{0D108BD9-81ED-4DB2-BD59-A6C34878D82A}">
                    <a16:rowId xmlns="" xmlns:a16="http://schemas.microsoft.com/office/drawing/2014/main" val="255264101"/>
                  </a:ext>
                </a:extLst>
              </a:tr>
              <a:tr h="4196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Seawater Desalination Systems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15"/>
                        </a:rPr>
                        <a:t>https://www.energy.gov/eere/amo/downloads/bandwidth-study-us-seawater-desalination-systems</a:t>
                      </a:r>
                      <a:r>
                        <a:rPr lang="en-US" sz="1100" dirty="0"/>
                        <a:t> </a:t>
                      </a:r>
                    </a:p>
                  </a:txBody>
                  <a:tcPr anchor="ctr"/>
                </a:tc>
                <a:extLst>
                  <a:ext uri="{0D108BD9-81ED-4DB2-BD59-A6C34878D82A}">
                    <a16:rowId xmlns="" xmlns:a16="http://schemas.microsoft.com/office/drawing/2014/main" val="2521382293"/>
                  </a:ext>
                </a:extLst>
              </a:tr>
              <a:tr h="323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Titanium Manufacturing (2017)</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hlinkClick r:id="rId16"/>
                        </a:rPr>
                        <a:t>https://www.energy.gov/eere/amo/downloads/bandwidth-study-us-titanium-manufacturing</a:t>
                      </a:r>
                      <a:endParaRPr lang="en-US" sz="1100" dirty="0"/>
                    </a:p>
                  </a:txBody>
                  <a:tcPr anchor="ctr"/>
                </a:tc>
                <a:extLst>
                  <a:ext uri="{0D108BD9-81ED-4DB2-BD59-A6C34878D82A}">
                    <a16:rowId xmlns="" xmlns:a16="http://schemas.microsoft.com/office/drawing/2014/main" val="3641703647"/>
                  </a:ext>
                </a:extLst>
              </a:tr>
            </a:tbl>
          </a:graphicData>
        </a:graphic>
      </p:graphicFrame>
      <p:sp>
        <p:nvSpPr>
          <p:cNvPr id="2" name="Title 1"/>
          <p:cNvSpPr>
            <a:spLocks noGrp="1"/>
          </p:cNvSpPr>
          <p:nvPr>
            <p:ph type="title"/>
          </p:nvPr>
        </p:nvSpPr>
        <p:spPr/>
        <p:txBody>
          <a:bodyPr/>
          <a:lstStyle/>
          <a:p>
            <a:r>
              <a:rPr lang="en-US" sz="2000" dirty="0"/>
              <a:t>Bandwidth Studies on Energy Use and Potential Energy Savings in U.S. Industrial Sectors</a:t>
            </a:r>
            <a:br>
              <a:rPr lang="en-US" sz="2000" dirty="0"/>
            </a:br>
            <a:r>
              <a:rPr lang="en-US" sz="1200" dirty="0"/>
              <a:t>Visit: </a:t>
            </a:r>
            <a:r>
              <a:rPr lang="en-US" sz="1200" dirty="0">
                <a:hlinkClick r:id="rId17"/>
              </a:rPr>
              <a:t>https://www.energy.gov/eere/amo/energy-analysis-data-and-reports</a:t>
            </a:r>
            <a:r>
              <a:rPr lang="en-US" sz="1200" dirty="0"/>
              <a:t> </a:t>
            </a:r>
            <a:endParaRPr lang="en-US" sz="2000" dirty="0"/>
          </a:p>
        </p:txBody>
      </p:sp>
    </p:spTree>
    <p:extLst>
      <p:ext uri="{BB962C8B-B14F-4D97-AF65-F5344CB8AC3E}">
        <p14:creationId xmlns:p14="http://schemas.microsoft.com/office/powerpoint/2010/main" val="320776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F17953-E138-7544-B7F0-2CBA5F10C7D0}"/>
              </a:ext>
            </a:extLst>
          </p:cNvPr>
          <p:cNvSpPr>
            <a:spLocks noGrp="1"/>
          </p:cNvSpPr>
          <p:nvPr>
            <p:ph type="title" idx="4294967295"/>
          </p:nvPr>
        </p:nvSpPr>
        <p:spPr>
          <a:xfrm>
            <a:off x="0" y="95250"/>
            <a:ext cx="8229600" cy="566738"/>
          </a:xfrm>
        </p:spPr>
        <p:txBody>
          <a:bodyPr/>
          <a:lstStyle/>
          <a:p>
            <a:r>
              <a:rPr lang="en-US" sz="2800" dirty="0">
                <a:latin typeface="Calibri"/>
                <a:cs typeface="Calibri"/>
              </a:rPr>
              <a:t>Context – AMO Analysis Framework</a:t>
            </a:r>
          </a:p>
        </p:txBody>
      </p:sp>
      <p:sp>
        <p:nvSpPr>
          <p:cNvPr id="27" name="Content Placeholder 26">
            <a:extLst>
              <a:ext uri="{FF2B5EF4-FFF2-40B4-BE49-F238E27FC236}">
                <a16:creationId xmlns="" xmlns:a16="http://schemas.microsoft.com/office/drawing/2014/main" id="{8FE350E5-A0F3-5C44-8961-6739E4DAE62F}"/>
              </a:ext>
            </a:extLst>
          </p:cNvPr>
          <p:cNvSpPr>
            <a:spLocks noGrp="1"/>
          </p:cNvSpPr>
          <p:nvPr>
            <p:ph idx="4294967295"/>
          </p:nvPr>
        </p:nvSpPr>
        <p:spPr>
          <a:xfrm>
            <a:off x="0" y="830263"/>
            <a:ext cx="9144000" cy="717550"/>
          </a:xfrm>
        </p:spPr>
        <p:txBody>
          <a:bodyPr/>
          <a:lstStyle/>
          <a:p>
            <a:pPr marL="0" indent="0" algn="ctr">
              <a:buNone/>
            </a:pPr>
            <a:r>
              <a:rPr lang="en-US" sz="2000" b="1" dirty="0">
                <a:latin typeface="Calibri" panose="020F0502020204030204" pitchFamily="34" charset="0"/>
                <a:cs typeface="Calibri" panose="020F0502020204030204" pitchFamily="34" charset="0"/>
              </a:rPr>
              <a:t>Analysis Objective: </a:t>
            </a:r>
            <a:r>
              <a:rPr lang="en-US" sz="2000" dirty="0">
                <a:latin typeface="Calibri" panose="020F0502020204030204" pitchFamily="34" charset="0"/>
                <a:cs typeface="Calibri" panose="020F0502020204030204" pitchFamily="34" charset="0"/>
              </a:rPr>
              <a:t>Provide independent and credible information to inform AMO decision-making</a:t>
            </a:r>
          </a:p>
          <a:p>
            <a:pPr algn="ctr"/>
            <a:endParaRPr lang="en-US" sz="2000" dirty="0">
              <a:latin typeface="Calibri" panose="020F0502020204030204" pitchFamily="34" charset="0"/>
              <a:cs typeface="Calibri" panose="020F0502020204030204" pitchFamily="34" charset="0"/>
            </a:endParaRPr>
          </a:p>
        </p:txBody>
      </p:sp>
      <p:sp>
        <p:nvSpPr>
          <p:cNvPr id="5" name="Rectangle: Rounded Corners 1">
            <a:extLst>
              <a:ext uri="{FF2B5EF4-FFF2-40B4-BE49-F238E27FC236}">
                <a16:creationId xmlns="" xmlns:a16="http://schemas.microsoft.com/office/drawing/2014/main" id="{A8E13C2A-97F3-6D48-9386-4EFE78848550}"/>
              </a:ext>
            </a:extLst>
          </p:cNvPr>
          <p:cNvSpPr/>
          <p:nvPr/>
        </p:nvSpPr>
        <p:spPr>
          <a:xfrm>
            <a:off x="2866393" y="1596888"/>
            <a:ext cx="3229607" cy="4419595"/>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Left Arrow 5">
            <a:extLst>
              <a:ext uri="{FF2B5EF4-FFF2-40B4-BE49-F238E27FC236}">
                <a16:creationId xmlns="" xmlns:a16="http://schemas.microsoft.com/office/drawing/2014/main" id="{4ABCA48B-4B2D-E74B-8DE9-0B7FDA780051}"/>
              </a:ext>
            </a:extLst>
          </p:cNvPr>
          <p:cNvSpPr/>
          <p:nvPr/>
        </p:nvSpPr>
        <p:spPr>
          <a:xfrm>
            <a:off x="265569" y="2562212"/>
            <a:ext cx="2311880" cy="1696528"/>
          </a:xfrm>
          <a:prstGeom prst="leftArrow">
            <a:avLst/>
          </a:prstGeom>
          <a:solidFill>
            <a:schemeClr val="accent3">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 name="Left Arrow 6">
            <a:extLst>
              <a:ext uri="{FF2B5EF4-FFF2-40B4-BE49-F238E27FC236}">
                <a16:creationId xmlns="" xmlns:a16="http://schemas.microsoft.com/office/drawing/2014/main" id="{B8BA32DF-88DC-8248-BDB9-C73EC570369C}"/>
              </a:ext>
            </a:extLst>
          </p:cNvPr>
          <p:cNvSpPr/>
          <p:nvPr/>
        </p:nvSpPr>
        <p:spPr>
          <a:xfrm rot="10800000">
            <a:off x="6410453" y="2562212"/>
            <a:ext cx="2311880" cy="1696528"/>
          </a:xfrm>
          <a:prstGeom prst="leftArrow">
            <a:avLst/>
          </a:prstGeom>
          <a:solidFill>
            <a:schemeClr val="accent5">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 xmlns:a16="http://schemas.microsoft.com/office/drawing/2014/main" id="{26CCC130-DFB7-EF4F-81E8-E9C140672B45}"/>
              </a:ext>
            </a:extLst>
          </p:cNvPr>
          <p:cNvSpPr txBox="1"/>
          <p:nvPr/>
        </p:nvSpPr>
        <p:spPr>
          <a:xfrm flipH="1">
            <a:off x="754092" y="3225810"/>
            <a:ext cx="17690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Retrospective</a:t>
            </a:r>
          </a:p>
        </p:txBody>
      </p:sp>
      <p:sp>
        <p:nvSpPr>
          <p:cNvPr id="9" name="TextBox 8">
            <a:extLst>
              <a:ext uri="{FF2B5EF4-FFF2-40B4-BE49-F238E27FC236}">
                <a16:creationId xmlns="" xmlns:a16="http://schemas.microsoft.com/office/drawing/2014/main" id="{96C8985C-7DBD-254E-BC88-5D5F384A9786}"/>
              </a:ext>
            </a:extLst>
          </p:cNvPr>
          <p:cNvSpPr txBox="1"/>
          <p:nvPr/>
        </p:nvSpPr>
        <p:spPr>
          <a:xfrm flipH="1">
            <a:off x="3690542" y="3217451"/>
            <a:ext cx="17196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Introspective</a:t>
            </a:r>
          </a:p>
        </p:txBody>
      </p:sp>
      <p:sp>
        <p:nvSpPr>
          <p:cNvPr id="10" name="TextBox 9">
            <a:extLst>
              <a:ext uri="{FF2B5EF4-FFF2-40B4-BE49-F238E27FC236}">
                <a16:creationId xmlns="" xmlns:a16="http://schemas.microsoft.com/office/drawing/2014/main" id="{ED4CD66B-638A-7D4B-B332-1AD0AE102992}"/>
              </a:ext>
            </a:extLst>
          </p:cNvPr>
          <p:cNvSpPr txBox="1"/>
          <p:nvPr/>
        </p:nvSpPr>
        <p:spPr>
          <a:xfrm flipH="1">
            <a:off x="6659688" y="3186673"/>
            <a:ext cx="15565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Prospective</a:t>
            </a:r>
          </a:p>
        </p:txBody>
      </p:sp>
      <p:grpSp>
        <p:nvGrpSpPr>
          <p:cNvPr id="11" name="Group 10">
            <a:extLst>
              <a:ext uri="{FF2B5EF4-FFF2-40B4-BE49-F238E27FC236}">
                <a16:creationId xmlns="" xmlns:a16="http://schemas.microsoft.com/office/drawing/2014/main" id="{CA83D26F-B3FE-194E-A1A0-6A7EA802EEA9}"/>
              </a:ext>
            </a:extLst>
          </p:cNvPr>
          <p:cNvGrpSpPr/>
          <p:nvPr/>
        </p:nvGrpSpPr>
        <p:grpSpPr>
          <a:xfrm>
            <a:off x="3022835" y="2690170"/>
            <a:ext cx="2903202" cy="1689316"/>
            <a:chOff x="2262753" y="1375475"/>
            <a:chExt cx="2903202" cy="1762932"/>
          </a:xfrm>
          <a:solidFill>
            <a:schemeClr val="accent1">
              <a:lumMod val="75000"/>
            </a:schemeClr>
          </a:solidFill>
        </p:grpSpPr>
        <p:sp>
          <p:nvSpPr>
            <p:cNvPr id="12" name="Curved Right Arrow 11">
              <a:extLst>
                <a:ext uri="{FF2B5EF4-FFF2-40B4-BE49-F238E27FC236}">
                  <a16:creationId xmlns="" xmlns:a16="http://schemas.microsoft.com/office/drawing/2014/main" id="{5A2559B1-21EF-7F45-AA43-35C54B875CF5}"/>
                </a:ext>
              </a:extLst>
            </p:cNvPr>
            <p:cNvSpPr/>
            <p:nvPr/>
          </p:nvSpPr>
          <p:spPr>
            <a:xfrm>
              <a:off x="2262753" y="1375475"/>
              <a:ext cx="1542081" cy="1762932"/>
            </a:xfrm>
            <a:prstGeom prst="curved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3" name="Curved Right Arrow 12">
              <a:extLst>
                <a:ext uri="{FF2B5EF4-FFF2-40B4-BE49-F238E27FC236}">
                  <a16:creationId xmlns="" xmlns:a16="http://schemas.microsoft.com/office/drawing/2014/main" id="{D590B428-E27C-AA47-97E4-D8A727333BE4}"/>
                </a:ext>
              </a:extLst>
            </p:cNvPr>
            <p:cNvSpPr/>
            <p:nvPr/>
          </p:nvSpPr>
          <p:spPr>
            <a:xfrm rot="10800000" flipV="1">
              <a:off x="3623874" y="1375475"/>
              <a:ext cx="1542081" cy="1762932"/>
            </a:xfrm>
            <a:prstGeom prst="curved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 xmlns:a16="http://schemas.microsoft.com/office/drawing/2014/main" id="{00F50F72-1222-E74E-B3F1-19FEADFCE741}"/>
              </a:ext>
            </a:extLst>
          </p:cNvPr>
          <p:cNvSpPr txBox="1"/>
          <p:nvPr/>
        </p:nvSpPr>
        <p:spPr>
          <a:xfrm>
            <a:off x="345505" y="1731215"/>
            <a:ext cx="25197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Tracking past investments</a:t>
            </a:r>
          </a:p>
        </p:txBody>
      </p:sp>
      <p:sp>
        <p:nvSpPr>
          <p:cNvPr id="15" name="TextBox 14">
            <a:extLst>
              <a:ext uri="{FF2B5EF4-FFF2-40B4-BE49-F238E27FC236}">
                <a16:creationId xmlns="" xmlns:a16="http://schemas.microsoft.com/office/drawing/2014/main" id="{DAEF8DD2-6315-B443-A5CB-0CB56C64685C}"/>
              </a:ext>
            </a:extLst>
          </p:cNvPr>
          <p:cNvSpPr txBox="1"/>
          <p:nvPr/>
        </p:nvSpPr>
        <p:spPr>
          <a:xfrm>
            <a:off x="3048000" y="1610140"/>
            <a:ext cx="28395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Current assessment, validation</a:t>
            </a:r>
          </a:p>
        </p:txBody>
      </p:sp>
      <p:sp>
        <p:nvSpPr>
          <p:cNvPr id="16" name="TextBox 15">
            <a:extLst>
              <a:ext uri="{FF2B5EF4-FFF2-40B4-BE49-F238E27FC236}">
                <a16:creationId xmlns="" xmlns:a16="http://schemas.microsoft.com/office/drawing/2014/main" id="{D83C9CCE-F862-0B47-BD43-A9AEA1FD411F}"/>
              </a:ext>
            </a:extLst>
          </p:cNvPr>
          <p:cNvSpPr txBox="1"/>
          <p:nvPr/>
        </p:nvSpPr>
        <p:spPr>
          <a:xfrm>
            <a:off x="6094869" y="1755219"/>
            <a:ext cx="26629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Strategic analysis projections</a:t>
            </a:r>
          </a:p>
        </p:txBody>
      </p:sp>
      <p:cxnSp>
        <p:nvCxnSpPr>
          <p:cNvPr id="17" name="Straight Arrow Connector 16">
            <a:extLst>
              <a:ext uri="{FF2B5EF4-FFF2-40B4-BE49-F238E27FC236}">
                <a16:creationId xmlns="" xmlns:a16="http://schemas.microsoft.com/office/drawing/2014/main" id="{DEC5E9E6-9419-664A-AE63-390F1ADFCFF7}"/>
              </a:ext>
            </a:extLst>
          </p:cNvPr>
          <p:cNvCxnSpPr/>
          <p:nvPr/>
        </p:nvCxnSpPr>
        <p:spPr>
          <a:xfrm>
            <a:off x="549599" y="4754437"/>
            <a:ext cx="7955280" cy="0"/>
          </a:xfrm>
          <a:prstGeom prst="straightConnector1">
            <a:avLst/>
          </a:prstGeom>
          <a:ln w="762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 xmlns:a16="http://schemas.microsoft.com/office/drawing/2014/main" id="{66085D53-13F0-8E46-9DF8-3728C52F91F5}"/>
              </a:ext>
            </a:extLst>
          </p:cNvPr>
          <p:cNvSpPr txBox="1"/>
          <p:nvPr/>
        </p:nvSpPr>
        <p:spPr>
          <a:xfrm>
            <a:off x="360363" y="4818314"/>
            <a:ext cx="1973656"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Past investments</a:t>
            </a:r>
          </a:p>
        </p:txBody>
      </p:sp>
      <p:sp>
        <p:nvSpPr>
          <p:cNvPr id="19" name="TextBox 18">
            <a:extLst>
              <a:ext uri="{FF2B5EF4-FFF2-40B4-BE49-F238E27FC236}">
                <a16:creationId xmlns="" xmlns:a16="http://schemas.microsoft.com/office/drawing/2014/main" id="{17EA77D6-2C6A-6C48-A3B3-B40D7CD69D95}"/>
              </a:ext>
            </a:extLst>
          </p:cNvPr>
          <p:cNvSpPr txBox="1"/>
          <p:nvPr/>
        </p:nvSpPr>
        <p:spPr>
          <a:xfrm>
            <a:off x="6748677" y="4816918"/>
            <a:ext cx="1973656"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Future investments</a:t>
            </a:r>
          </a:p>
        </p:txBody>
      </p:sp>
      <p:sp>
        <p:nvSpPr>
          <p:cNvPr id="20" name="TextBox 19">
            <a:extLst>
              <a:ext uri="{FF2B5EF4-FFF2-40B4-BE49-F238E27FC236}">
                <a16:creationId xmlns="" xmlns:a16="http://schemas.microsoft.com/office/drawing/2014/main" id="{D91343C8-A127-AE42-B62F-5E61D564D127}"/>
              </a:ext>
            </a:extLst>
          </p:cNvPr>
          <p:cNvSpPr txBox="1"/>
          <p:nvPr/>
        </p:nvSpPr>
        <p:spPr>
          <a:xfrm>
            <a:off x="3663604" y="4818314"/>
            <a:ext cx="1973656" cy="3385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Current investments</a:t>
            </a:r>
          </a:p>
        </p:txBody>
      </p:sp>
      <p:sp>
        <p:nvSpPr>
          <p:cNvPr id="21" name="TextBox 20">
            <a:extLst>
              <a:ext uri="{FF2B5EF4-FFF2-40B4-BE49-F238E27FC236}">
                <a16:creationId xmlns="" xmlns:a16="http://schemas.microsoft.com/office/drawing/2014/main" id="{C0EF0BA1-8292-2C4D-90EF-5E3B0ACCFE50}"/>
              </a:ext>
            </a:extLst>
          </p:cNvPr>
          <p:cNvSpPr txBox="1"/>
          <p:nvPr/>
        </p:nvSpPr>
        <p:spPr>
          <a:xfrm>
            <a:off x="3663604" y="5138411"/>
            <a:ext cx="1744773" cy="830997"/>
          </a:xfrm>
          <a:prstGeom prst="rect">
            <a:avLst/>
          </a:prstGeom>
          <a:noFill/>
        </p:spPr>
        <p:txBody>
          <a:bodyPr wrap="non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Performance</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Energy Impacts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Economics</a:t>
            </a:r>
          </a:p>
        </p:txBody>
      </p:sp>
      <p:sp>
        <p:nvSpPr>
          <p:cNvPr id="28" name="Rectangle 27">
            <a:extLst>
              <a:ext uri="{FF2B5EF4-FFF2-40B4-BE49-F238E27FC236}">
                <a16:creationId xmlns="" xmlns:a16="http://schemas.microsoft.com/office/drawing/2014/main" id="{A0358C48-9496-4844-8121-6A1B7D3B6C24}"/>
              </a:ext>
            </a:extLst>
          </p:cNvPr>
          <p:cNvSpPr/>
          <p:nvPr/>
        </p:nvSpPr>
        <p:spPr>
          <a:xfrm>
            <a:off x="141454" y="5932772"/>
            <a:ext cx="8622445" cy="707886"/>
          </a:xfrm>
          <a:prstGeom prst="rect">
            <a:avLst/>
          </a:prstGeom>
        </p:spPr>
        <p:txBody>
          <a:bodyPr wrap="square">
            <a:spAutoFit/>
          </a:bodyPr>
          <a:lstStyle/>
          <a:p>
            <a:pPr algn="ctr"/>
            <a:r>
              <a:rPr lang="en-US" sz="2000" dirty="0">
                <a:latin typeface="Calibri" panose="020F0502020204030204" pitchFamily="34" charset="0"/>
                <a:cs typeface="Calibri" panose="020F0502020204030204" pitchFamily="34" charset="0"/>
              </a:rPr>
              <a:t>Cycle of prospective, introspective and retrospective helps AMO gain a sense of investment impacts across time</a:t>
            </a:r>
          </a:p>
        </p:txBody>
      </p:sp>
      <p:sp>
        <p:nvSpPr>
          <p:cNvPr id="25" name="TextBox 24">
            <a:extLst>
              <a:ext uri="{FF2B5EF4-FFF2-40B4-BE49-F238E27FC236}">
                <a16:creationId xmlns="" xmlns:a16="http://schemas.microsoft.com/office/drawing/2014/main" id="{5A9C68D5-0EC7-8043-AB6C-37C40E879C98}"/>
              </a:ext>
            </a:extLst>
          </p:cNvPr>
          <p:cNvSpPr txBox="1"/>
          <p:nvPr/>
        </p:nvSpPr>
        <p:spPr>
          <a:xfrm>
            <a:off x="2746764" y="4384433"/>
            <a:ext cx="3468863" cy="323165"/>
          </a:xfrm>
          <a:prstGeom prst="rect">
            <a:avLst/>
          </a:prstGeom>
          <a:noFill/>
        </p:spPr>
        <p:txBody>
          <a:bodyPr wrap="square" rtlCol="0">
            <a:spAutoFit/>
          </a:bodyPr>
          <a:lstStyle/>
          <a:p>
            <a:pPr algn="ctr"/>
            <a:r>
              <a:rPr lang="en-US" sz="1500" dirty="0">
                <a:solidFill>
                  <a:srgbClr val="C00000"/>
                </a:solidFill>
                <a:latin typeface="Calibri" panose="020F0502020204030204" pitchFamily="34" charset="0"/>
                <a:cs typeface="Calibri" panose="020F0502020204030204" pitchFamily="34" charset="0"/>
              </a:rPr>
              <a:t>C</a:t>
            </a:r>
            <a:r>
              <a:rPr lang="en-US" sz="1500" dirty="0" smtClean="0">
                <a:solidFill>
                  <a:srgbClr val="C00000"/>
                </a:solidFill>
                <a:latin typeface="Calibri" panose="020F0502020204030204" pitchFamily="34" charset="0"/>
                <a:cs typeface="Calibri" panose="020F0502020204030204" pitchFamily="34" charset="0"/>
              </a:rPr>
              <a:t>onsistent </a:t>
            </a:r>
            <a:r>
              <a:rPr lang="en-US" sz="1500" b="1" dirty="0">
                <a:solidFill>
                  <a:srgbClr val="C00000"/>
                </a:solidFill>
                <a:latin typeface="Calibri" panose="020F0502020204030204" pitchFamily="34" charset="0"/>
                <a:cs typeface="Calibri" panose="020F0502020204030204" pitchFamily="34" charset="0"/>
              </a:rPr>
              <a:t>methodology</a:t>
            </a:r>
            <a:r>
              <a:rPr lang="en-US" sz="1500" dirty="0">
                <a:solidFill>
                  <a:srgbClr val="C00000"/>
                </a:solidFill>
                <a:latin typeface="Calibri" panose="020F0502020204030204" pitchFamily="34" charset="0"/>
                <a:cs typeface="Calibri" panose="020F0502020204030204" pitchFamily="34" charset="0"/>
              </a:rPr>
              <a:t> to address</a:t>
            </a:r>
          </a:p>
        </p:txBody>
      </p:sp>
    </p:spTree>
    <p:extLst>
      <p:ext uri="{BB962C8B-B14F-4D97-AF65-F5344CB8AC3E}">
        <p14:creationId xmlns:p14="http://schemas.microsoft.com/office/powerpoint/2010/main" val="422253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E4764-9B89-49CA-8493-6A85F831AE90}"/>
              </a:ext>
            </a:extLst>
          </p:cNvPr>
          <p:cNvSpPr>
            <a:spLocks noGrp="1"/>
          </p:cNvSpPr>
          <p:nvPr>
            <p:ph type="title"/>
          </p:nvPr>
        </p:nvSpPr>
        <p:spPr/>
        <p:txBody>
          <a:bodyPr/>
          <a:lstStyle/>
          <a:p>
            <a:r>
              <a:rPr lang="en-US" sz="2800" dirty="0">
                <a:latin typeface="Calibri"/>
                <a:cs typeface="Calibri"/>
              </a:rPr>
              <a:t>AMO Strategic Analysis Activities</a:t>
            </a:r>
          </a:p>
        </p:txBody>
      </p:sp>
      <p:graphicFrame>
        <p:nvGraphicFramePr>
          <p:cNvPr id="8" name="Content Placeholder 7">
            <a:extLst>
              <a:ext uri="{FF2B5EF4-FFF2-40B4-BE49-F238E27FC236}">
                <a16:creationId xmlns="" xmlns:a16="http://schemas.microsoft.com/office/drawing/2014/main" id="{E373A32C-8F96-40A6-88C5-EDD1C9E5AA3F}"/>
              </a:ext>
            </a:extLst>
          </p:cNvPr>
          <p:cNvGraphicFramePr>
            <a:graphicFrameLocks noGrp="1"/>
          </p:cNvGraphicFramePr>
          <p:nvPr>
            <p:ph sz="quarter" idx="10"/>
            <p:extLst>
              <p:ext uri="{D42A27DB-BD31-4B8C-83A1-F6EECF244321}">
                <p14:modId xmlns:p14="http://schemas.microsoft.com/office/powerpoint/2010/main" val="2231148008"/>
              </p:ext>
            </p:extLst>
          </p:nvPr>
        </p:nvGraphicFramePr>
        <p:xfrm>
          <a:off x="1294321" y="849122"/>
          <a:ext cx="6856981" cy="200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 xmlns:a16="http://schemas.microsoft.com/office/drawing/2014/main" id="{A1CBF73E-6A2D-48A1-AB7D-65D48163532F}"/>
              </a:ext>
            </a:extLst>
          </p:cNvPr>
          <p:cNvGraphicFramePr/>
          <p:nvPr>
            <p:extLst>
              <p:ext uri="{D42A27DB-BD31-4B8C-83A1-F6EECF244321}">
                <p14:modId xmlns:p14="http://schemas.microsoft.com/office/powerpoint/2010/main" val="2348612255"/>
              </p:ext>
            </p:extLst>
          </p:nvPr>
        </p:nvGraphicFramePr>
        <p:xfrm>
          <a:off x="232981" y="4888453"/>
          <a:ext cx="3194304" cy="15951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 xmlns:a16="http://schemas.microsoft.com/office/drawing/2014/main" id="{F1F88C0C-FB70-4310-B55F-A05EC0E14091}"/>
              </a:ext>
            </a:extLst>
          </p:cNvPr>
          <p:cNvGraphicFramePr/>
          <p:nvPr>
            <p:extLst>
              <p:ext uri="{D42A27DB-BD31-4B8C-83A1-F6EECF244321}">
                <p14:modId xmlns:p14="http://schemas.microsoft.com/office/powerpoint/2010/main" val="3209880292"/>
              </p:ext>
            </p:extLst>
          </p:nvPr>
        </p:nvGraphicFramePr>
        <p:xfrm>
          <a:off x="5890959" y="4928616"/>
          <a:ext cx="3194304" cy="15148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2" name="Group 11">
            <a:extLst>
              <a:ext uri="{FF2B5EF4-FFF2-40B4-BE49-F238E27FC236}">
                <a16:creationId xmlns="" xmlns:a16="http://schemas.microsoft.com/office/drawing/2014/main" id="{2724FD86-D136-40EE-96E0-782C7C54311B}"/>
              </a:ext>
            </a:extLst>
          </p:cNvPr>
          <p:cNvGrpSpPr/>
          <p:nvPr/>
        </p:nvGrpSpPr>
        <p:grpSpPr>
          <a:xfrm>
            <a:off x="3010004" y="3174040"/>
            <a:ext cx="3425617" cy="1817378"/>
            <a:chOff x="3547875" y="1654262"/>
            <a:chExt cx="2398614" cy="2295946"/>
          </a:xfrm>
        </p:grpSpPr>
        <p:sp>
          <p:nvSpPr>
            <p:cNvPr id="13" name="Oval 12">
              <a:extLst>
                <a:ext uri="{FF2B5EF4-FFF2-40B4-BE49-F238E27FC236}">
                  <a16:creationId xmlns="" xmlns:a16="http://schemas.microsoft.com/office/drawing/2014/main" id="{AC2E316B-2413-4132-A1CA-68FA6AFE60F6}"/>
                </a:ext>
              </a:extLst>
            </p:cNvPr>
            <p:cNvSpPr/>
            <p:nvPr/>
          </p:nvSpPr>
          <p:spPr>
            <a:xfrm>
              <a:off x="3547875" y="1654262"/>
              <a:ext cx="2398614" cy="2295946"/>
            </a:xfrm>
            <a:prstGeom prst="ellipse">
              <a:avLst/>
            </a:prstGeom>
            <a:solidFill>
              <a:schemeClr val="tx2"/>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4" name="Oval 4">
              <a:extLst>
                <a:ext uri="{FF2B5EF4-FFF2-40B4-BE49-F238E27FC236}">
                  <a16:creationId xmlns="" xmlns:a16="http://schemas.microsoft.com/office/drawing/2014/main" id="{1FF03D4E-4CCE-481C-85C1-BEB80A77A04B}"/>
                </a:ext>
              </a:extLst>
            </p:cNvPr>
            <p:cNvSpPr txBox="1"/>
            <p:nvPr/>
          </p:nvSpPr>
          <p:spPr>
            <a:xfrm>
              <a:off x="3899144" y="1990496"/>
              <a:ext cx="1696076" cy="1623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Credible data and information to inform current and future AMO and EERE priorities</a:t>
              </a:r>
              <a:endParaRPr lang="en-US" sz="1800" kern="1200" dirty="0">
                <a:solidFill>
                  <a:schemeClr val="tx1"/>
                </a:solidFill>
                <a:latin typeface="Calibri" panose="020F0502020204030204" pitchFamily="34" charset="0"/>
                <a:cs typeface="Calibri" panose="020F0502020204030204" pitchFamily="34" charset="0"/>
              </a:endParaRPr>
            </a:p>
          </p:txBody>
        </p:sp>
      </p:grpSp>
      <p:sp>
        <p:nvSpPr>
          <p:cNvPr id="20" name="Rectangle: Rounded Corners 4">
            <a:extLst>
              <a:ext uri="{FF2B5EF4-FFF2-40B4-BE49-F238E27FC236}">
                <a16:creationId xmlns="" xmlns:a16="http://schemas.microsoft.com/office/drawing/2014/main" id="{72BA6993-6B49-46CB-9197-F53BA98B0906}"/>
              </a:ext>
            </a:extLst>
          </p:cNvPr>
          <p:cNvSpPr txBox="1"/>
          <p:nvPr/>
        </p:nvSpPr>
        <p:spPr>
          <a:xfrm>
            <a:off x="360362" y="3075104"/>
            <a:ext cx="1658279" cy="1561932"/>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smtClean="0">
                <a:latin typeface="Calibri" panose="020F0502020204030204" pitchFamily="34" charset="0"/>
                <a:cs typeface="Calibri" panose="020F0502020204030204" pitchFamily="34" charset="0"/>
              </a:rPr>
              <a:t>1. </a:t>
            </a:r>
            <a:r>
              <a:rPr lang="en-US" sz="1600" b="1" dirty="0" smtClean="0">
                <a:latin typeface="Calibri" panose="020F0502020204030204" pitchFamily="34" charset="0"/>
                <a:cs typeface="Calibri" panose="020F0502020204030204" pitchFamily="34" charset="0"/>
              </a:rPr>
              <a:t>Foundational Energy Analysis</a:t>
            </a:r>
          </a:p>
          <a:p>
            <a:pPr marL="0" lvl="0" indent="0" algn="ctr" defTabSz="711200">
              <a:lnSpc>
                <a:spcPct val="90000"/>
              </a:lnSpc>
              <a:spcBef>
                <a:spcPct val="0"/>
              </a:spcBef>
              <a:spcAft>
                <a:spcPct val="35000"/>
              </a:spcAft>
              <a:buNone/>
            </a:pPr>
            <a:r>
              <a:rPr lang="en-US" sz="1600" b="1" dirty="0" smtClean="0">
                <a:latin typeface="Calibri" panose="020F0502020204030204" pitchFamily="34" charset="0"/>
                <a:cs typeface="Calibri" panose="020F0502020204030204" pitchFamily="34" charset="0"/>
              </a:rPr>
              <a:t>Tools</a:t>
            </a:r>
          </a:p>
          <a:p>
            <a:pPr marL="0" lvl="0" indent="0" algn="ctr" defTabSz="711200">
              <a:lnSpc>
                <a:spcPct val="90000"/>
              </a:lnSpc>
              <a:spcBef>
                <a:spcPct val="0"/>
              </a:spcBef>
              <a:spcAft>
                <a:spcPct val="35000"/>
              </a:spcAft>
              <a:buNone/>
            </a:pPr>
            <a:r>
              <a:rPr lang="en-US" sz="1600" b="1" kern="1200" dirty="0" smtClean="0">
                <a:latin typeface="Calibri" panose="020F0502020204030204" pitchFamily="34" charset="0"/>
                <a:cs typeface="Calibri" panose="020F0502020204030204" pitchFamily="34" charset="0"/>
              </a:rPr>
              <a:t>Other</a:t>
            </a:r>
            <a:endParaRPr lang="en-US" sz="1600" b="1" kern="1200" dirty="0">
              <a:latin typeface="Calibri" panose="020F0502020204030204" pitchFamily="34" charset="0"/>
              <a:cs typeface="Calibri" panose="020F0502020204030204" pitchFamily="34" charset="0"/>
            </a:endParaRPr>
          </a:p>
        </p:txBody>
      </p:sp>
      <p:cxnSp>
        <p:nvCxnSpPr>
          <p:cNvPr id="5" name="Connector: Elbow 4">
            <a:extLst>
              <a:ext uri="{FF2B5EF4-FFF2-40B4-BE49-F238E27FC236}">
                <a16:creationId xmlns="" xmlns:a16="http://schemas.microsoft.com/office/drawing/2014/main" id="{6FC00A5A-3528-4796-A91E-DCECC98F57B1}"/>
              </a:ext>
            </a:extLst>
          </p:cNvPr>
          <p:cNvCxnSpPr>
            <a:cxnSpLocks/>
          </p:cNvCxnSpPr>
          <p:nvPr/>
        </p:nvCxnSpPr>
        <p:spPr>
          <a:xfrm flipV="1">
            <a:off x="3427285" y="4888455"/>
            <a:ext cx="797243" cy="479073"/>
          </a:xfrm>
          <a:prstGeom prst="bentConnector3">
            <a:avLst>
              <a:gd name="adj1" fmla="val 100466"/>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 xmlns:a16="http://schemas.microsoft.com/office/drawing/2014/main" id="{4D81C286-A4FC-4F2D-889D-99C62A69BDEA}"/>
              </a:ext>
            </a:extLst>
          </p:cNvPr>
          <p:cNvCxnSpPr>
            <a:cxnSpLocks/>
          </p:cNvCxnSpPr>
          <p:nvPr/>
        </p:nvCxnSpPr>
        <p:spPr>
          <a:xfrm rot="10800000">
            <a:off x="5020057" y="4928616"/>
            <a:ext cx="870903" cy="438914"/>
          </a:xfrm>
          <a:prstGeom prst="bentConnector3">
            <a:avLst>
              <a:gd name="adj1" fmla="val 100397"/>
            </a:avLst>
          </a:prstGeom>
          <a:ln w="762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 xmlns:a16="http://schemas.microsoft.com/office/drawing/2014/main" id="{A6E67860-C8BA-4FFA-9BA7-2B7DF5ACA364}"/>
              </a:ext>
            </a:extLst>
          </p:cNvPr>
          <p:cNvCxnSpPr>
            <a:stCxn id="20" idx="3"/>
            <a:endCxn id="13" idx="2"/>
          </p:cNvCxnSpPr>
          <p:nvPr/>
        </p:nvCxnSpPr>
        <p:spPr>
          <a:xfrm>
            <a:off x="2018641" y="3856070"/>
            <a:ext cx="991363" cy="226659"/>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cxnSp>
        <p:nvCxnSpPr>
          <p:cNvPr id="29" name="Straight Arrow Connector 28">
            <a:extLst>
              <a:ext uri="{FF2B5EF4-FFF2-40B4-BE49-F238E27FC236}">
                <a16:creationId xmlns="" xmlns:a16="http://schemas.microsoft.com/office/drawing/2014/main" id="{6B89287D-90FD-4F16-9EF8-07A43B8E6A59}"/>
              </a:ext>
            </a:extLst>
          </p:cNvPr>
          <p:cNvCxnSpPr>
            <a:cxnSpLocks/>
            <a:endCxn id="13" idx="0"/>
          </p:cNvCxnSpPr>
          <p:nvPr/>
        </p:nvCxnSpPr>
        <p:spPr>
          <a:xfrm>
            <a:off x="4722813" y="2827632"/>
            <a:ext cx="0" cy="346408"/>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sp>
        <p:nvSpPr>
          <p:cNvPr id="15" name="Rectangle: Rounded Corners 4">
            <a:extLst>
              <a:ext uri="{FF2B5EF4-FFF2-40B4-BE49-F238E27FC236}">
                <a16:creationId xmlns="" xmlns:a16="http://schemas.microsoft.com/office/drawing/2014/main" id="{72BA6993-6B49-46CB-9197-F53BA98B0906}"/>
              </a:ext>
            </a:extLst>
          </p:cNvPr>
          <p:cNvSpPr txBox="1"/>
          <p:nvPr/>
        </p:nvSpPr>
        <p:spPr>
          <a:xfrm>
            <a:off x="7225827" y="3057400"/>
            <a:ext cx="1658279" cy="1561932"/>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1200"/>
              </a:spcBef>
              <a:buNone/>
            </a:pPr>
            <a:r>
              <a:rPr lang="en-US" sz="1600" b="1" kern="1200" dirty="0">
                <a:latin typeface="Calibri" panose="020F0502020204030204" pitchFamily="34" charset="0"/>
                <a:cs typeface="Calibri" panose="020F0502020204030204" pitchFamily="34" charset="0"/>
              </a:rPr>
              <a:t>3. Seawater Desalination </a:t>
            </a:r>
            <a:r>
              <a:rPr lang="en-US" sz="1600" b="1" kern="1200" dirty="0" smtClean="0">
                <a:latin typeface="Calibri" panose="020F0502020204030204" pitchFamily="34" charset="0"/>
                <a:cs typeface="Calibri" panose="020F0502020204030204" pitchFamily="34" charset="0"/>
              </a:rPr>
              <a:t>Study - Example of analysis that informed AMO direction</a:t>
            </a:r>
          </a:p>
        </p:txBody>
      </p:sp>
      <p:cxnSp>
        <p:nvCxnSpPr>
          <p:cNvPr id="16" name="Straight Arrow Connector 15">
            <a:extLst>
              <a:ext uri="{FF2B5EF4-FFF2-40B4-BE49-F238E27FC236}">
                <a16:creationId xmlns="" xmlns:a16="http://schemas.microsoft.com/office/drawing/2014/main" id="{A6E67860-C8BA-4FFA-9BA7-2B7DF5ACA364}"/>
              </a:ext>
            </a:extLst>
          </p:cNvPr>
          <p:cNvCxnSpPr>
            <a:stCxn id="15" idx="1"/>
            <a:endCxn id="13" idx="6"/>
          </p:cNvCxnSpPr>
          <p:nvPr/>
        </p:nvCxnSpPr>
        <p:spPr>
          <a:xfrm flipH="1">
            <a:off x="6435621" y="3838366"/>
            <a:ext cx="790206" cy="244363"/>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624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031A1B2-A206-46AD-BE1B-E3398D16D050}"/>
              </a:ext>
            </a:extLst>
          </p:cNvPr>
          <p:cNvSpPr>
            <a:spLocks noGrp="1"/>
          </p:cNvSpPr>
          <p:nvPr>
            <p:ph type="title"/>
          </p:nvPr>
        </p:nvSpPr>
        <p:spPr>
          <a:xfrm>
            <a:off x="0" y="165604"/>
            <a:ext cx="9144000" cy="812725"/>
          </a:xfrm>
        </p:spPr>
        <p:txBody>
          <a:bodyPr/>
          <a:lstStyle/>
          <a:p>
            <a:r>
              <a:rPr lang="en-US" sz="2800" dirty="0">
                <a:latin typeface="Calibri"/>
                <a:cs typeface="Calibri"/>
              </a:rPr>
              <a:t>1. AMO Foundational Energy Analysis, </a:t>
            </a:r>
            <a:br>
              <a:rPr lang="en-US" sz="2800" dirty="0">
                <a:latin typeface="Calibri"/>
                <a:cs typeface="Calibri"/>
              </a:rPr>
            </a:br>
            <a:r>
              <a:rPr lang="en-US" sz="2800" dirty="0">
                <a:latin typeface="Calibri"/>
                <a:cs typeface="Calibri"/>
              </a:rPr>
              <a:t>Tools, &amp; Other</a:t>
            </a:r>
          </a:p>
        </p:txBody>
      </p:sp>
      <p:pic>
        <p:nvPicPr>
          <p:cNvPr id="3" name="Picture 2"/>
          <p:cNvPicPr>
            <a:picLocks noChangeAspect="1"/>
          </p:cNvPicPr>
          <p:nvPr/>
        </p:nvPicPr>
        <p:blipFill>
          <a:blip r:embed="rId2"/>
          <a:stretch>
            <a:fillRect/>
          </a:stretch>
        </p:blipFill>
        <p:spPr>
          <a:xfrm>
            <a:off x="0" y="2036210"/>
            <a:ext cx="9144000" cy="3920268"/>
          </a:xfrm>
          <a:prstGeom prst="rect">
            <a:avLst/>
          </a:prstGeom>
        </p:spPr>
      </p:pic>
    </p:spTree>
    <p:extLst>
      <p:ext uri="{BB962C8B-B14F-4D97-AF65-F5344CB8AC3E}">
        <p14:creationId xmlns:p14="http://schemas.microsoft.com/office/powerpoint/2010/main" val="13081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bri"/>
                <a:cs typeface="Calibri"/>
              </a:rPr>
              <a:t>Visualizing data and information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452" y="1212574"/>
            <a:ext cx="8361565" cy="4969557"/>
          </a:xfrm>
          <a:prstGeom prst="rect">
            <a:avLst/>
          </a:prstGeom>
        </p:spPr>
      </p:pic>
      <p:sp>
        <p:nvSpPr>
          <p:cNvPr id="2" name="TextBox 1">
            <a:extLst>
              <a:ext uri="{FF2B5EF4-FFF2-40B4-BE49-F238E27FC236}">
                <a16:creationId xmlns="" xmlns:a16="http://schemas.microsoft.com/office/drawing/2014/main" id="{6C821659-0161-4AA0-A6DA-055724FF1014}"/>
              </a:ext>
            </a:extLst>
          </p:cNvPr>
          <p:cNvSpPr txBox="1"/>
          <p:nvPr/>
        </p:nvSpPr>
        <p:spPr>
          <a:xfrm>
            <a:off x="360363" y="6182131"/>
            <a:ext cx="7359707" cy="253916"/>
          </a:xfrm>
          <a:prstGeom prst="rect">
            <a:avLst/>
          </a:prstGeom>
          <a:noFill/>
        </p:spPr>
        <p:txBody>
          <a:bodyPr wrap="none" rtlCol="0">
            <a:spAutoFit/>
          </a:bodyPr>
          <a:lstStyle/>
          <a:p>
            <a:r>
              <a:rPr lang="en-US" sz="1050" dirty="0"/>
              <a:t>Reference link: </a:t>
            </a:r>
            <a:r>
              <a:rPr lang="en-US" sz="1050" dirty="0">
                <a:hlinkClick r:id="rId4"/>
              </a:rPr>
              <a:t>https://www.energy.gov/eere/amo/static-sankey-diagram-process-energy-us-manufacturing-sector-2014-mecs</a:t>
            </a:r>
            <a:endParaRPr lang="en-US" sz="1050" dirty="0"/>
          </a:p>
        </p:txBody>
      </p:sp>
      <p:sp>
        <p:nvSpPr>
          <p:cNvPr id="5" name="TextBox 4">
            <a:extLst>
              <a:ext uri="{FF2B5EF4-FFF2-40B4-BE49-F238E27FC236}">
                <a16:creationId xmlns="" xmlns:a16="http://schemas.microsoft.com/office/drawing/2014/main" id="{F8F7A71D-06AE-4039-A502-0087F72DE14C}"/>
              </a:ext>
            </a:extLst>
          </p:cNvPr>
          <p:cNvSpPr txBox="1"/>
          <p:nvPr/>
        </p:nvSpPr>
        <p:spPr>
          <a:xfrm>
            <a:off x="596348" y="983974"/>
            <a:ext cx="4253948"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All Manufacturing Sector (NAICS 31-33)</a:t>
            </a:r>
          </a:p>
        </p:txBody>
      </p:sp>
    </p:spTree>
    <p:extLst>
      <p:ext uri="{BB962C8B-B14F-4D97-AF65-F5344CB8AC3E}">
        <p14:creationId xmlns:p14="http://schemas.microsoft.com/office/powerpoint/2010/main" val="1276107255"/>
      </p:ext>
    </p:extLst>
  </p:cSld>
  <p:clrMapOvr>
    <a:masterClrMapping/>
  </p:clrMapOvr>
</p:sld>
</file>

<file path=ppt/theme/theme1.xml><?xml version="1.0" encoding="utf-8"?>
<a:theme xmlns:a="http://schemas.openxmlformats.org/drawingml/2006/main" name="1_Default Theme">
  <a:themeElements>
    <a:clrScheme name="ACMII color scheme">
      <a:dk1>
        <a:sysClr val="windowText" lastClr="000000"/>
      </a:dk1>
      <a:lt1>
        <a:sysClr val="window" lastClr="FFFFFF"/>
      </a:lt1>
      <a:dk2>
        <a:srgbClr val="132D9E"/>
      </a:dk2>
      <a:lt2>
        <a:srgbClr val="FFFFFF"/>
      </a:lt2>
      <a:accent1>
        <a:srgbClr val="A0CC3A"/>
      </a:accent1>
      <a:accent2>
        <a:srgbClr val="F2D03A"/>
      </a:accent2>
      <a:accent3>
        <a:srgbClr val="049FD8"/>
      </a:accent3>
      <a:accent4>
        <a:srgbClr val="02518B"/>
      </a:accent4>
      <a:accent5>
        <a:srgbClr val="133155"/>
      </a:accent5>
      <a:accent6>
        <a:srgbClr val="8C1182"/>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5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A3AE80A9-45F9-F448-8157-AEDE105BDE04}" vid="{F8599147-149C-DD49-8908-1D93F84D002E}"/>
    </a:ext>
  </a:extLst>
</a:theme>
</file>

<file path=ppt/theme/theme8.xml><?xml version="1.0" encoding="utf-8"?>
<a:theme xmlns:a="http://schemas.openxmlformats.org/drawingml/2006/main" name="6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7C0523-6B7D-4853-9A02-C068C1350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153CBF-E082-4E86-BBF2-11DF328DD7AC}">
  <ds:schemaRefs>
    <ds:schemaRef ds:uri="http://schemas.microsoft.com/sharepoint/v3/contenttype/forms"/>
  </ds:schemaRefs>
</ds:datastoreItem>
</file>

<file path=customXml/itemProps3.xml><?xml version="1.0" encoding="utf-8"?>
<ds:datastoreItem xmlns:ds="http://schemas.openxmlformats.org/officeDocument/2006/customXml" ds:itemID="{4343E131-21CA-455E-B12C-4801FACB28F3}">
  <ds:schemaRefs>
    <ds:schemaRef ds:uri="http://schemas.microsoft.com/office/infopath/2007/PartnerControls"/>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aae98916-b8dd-4dc4-bcb8-76c8688f57f5"/>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6776</TotalTime>
  <Words>10070</Words>
  <Application>Microsoft Office PowerPoint</Application>
  <PresentationFormat>On-screen Show (4:3)</PresentationFormat>
  <Paragraphs>838</Paragraphs>
  <Slides>58</Slides>
  <Notes>24</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58</vt:i4>
      </vt:variant>
    </vt:vector>
  </HeadingPairs>
  <TitlesOfParts>
    <vt:vector size="80" baseType="lpstr">
      <vt:lpstr>Arial Unicode MS</vt:lpstr>
      <vt:lpstr>ＭＳ Ｐゴシック</vt:lpstr>
      <vt:lpstr>Arial</vt:lpstr>
      <vt:lpstr>Arial Black</vt:lpstr>
      <vt:lpstr>Arial Narrow</vt:lpstr>
      <vt:lpstr>Calibri</vt:lpstr>
      <vt:lpstr>Courier New</vt:lpstr>
      <vt:lpstr>Franklin Gothic Book</vt:lpstr>
      <vt:lpstr>Franklin Gothic Medium</vt:lpstr>
      <vt:lpstr>Symbol</vt:lpstr>
      <vt:lpstr>Times New Roman</vt:lpstr>
      <vt:lpstr>Wingdings</vt:lpstr>
      <vt:lpstr>Wingdings 2</vt:lpstr>
      <vt:lpstr>ヒラギノ角ゴ Pro W3</vt:lpstr>
      <vt:lpstr>1_Default Theme</vt:lpstr>
      <vt:lpstr>2_EERE Black</vt:lpstr>
      <vt:lpstr>3_EERE Black</vt:lpstr>
      <vt:lpstr>4_EERE Black</vt:lpstr>
      <vt:lpstr>5_EERE Black</vt:lpstr>
      <vt:lpstr>EERE PPT</vt:lpstr>
      <vt:lpstr>1_EERE PPT</vt:lpstr>
      <vt:lpstr>6_EERE Black</vt:lpstr>
      <vt:lpstr>PowerPoint Presentation</vt:lpstr>
      <vt:lpstr>AMO Pillars – Analysis provides data and information</vt:lpstr>
      <vt:lpstr>AMO Portfolio Overview</vt:lpstr>
      <vt:lpstr>Advanced Manufacturing Energy Opportunity Space</vt:lpstr>
      <vt:lpstr>Framework to Shape AMO’s Portfolio</vt:lpstr>
      <vt:lpstr>Context – AMO Analysis Framework</vt:lpstr>
      <vt:lpstr>AMO Strategic Analysis Activities</vt:lpstr>
      <vt:lpstr>1. AMO Foundational Energy Analysis,  Tools, &amp; Other</vt:lpstr>
      <vt:lpstr>Visualizing data and information</vt:lpstr>
      <vt:lpstr>Tools and Methodologies</vt:lpstr>
      <vt:lpstr>Tools and Methodologies  MFI used for BOTTLE</vt:lpstr>
      <vt:lpstr>Bandwidth Studies - Energy Savings Potential across Energy Intensive Industries </vt:lpstr>
      <vt:lpstr>Bandwidth Studies -  Energy intensity across Lightweight Materials Manufacturing</vt:lpstr>
      <vt:lpstr>2. Prospective Technical Studies/Analysis  </vt:lpstr>
      <vt:lpstr>2A. Water Use in Manufacturing/Resiliency – Technical Study/Report</vt:lpstr>
      <vt:lpstr>Resilience Strategies: Plant Water Profiler (PWP) concept</vt:lpstr>
      <vt:lpstr>2B. Implications of Advanced Manufacturing in a Connected Economy for a Smart, Sustainable, and Productive Economy – Technical Study/Report</vt:lpstr>
      <vt:lpstr>Smart Manufacturing Deep Dive Questions</vt:lpstr>
      <vt:lpstr>2C. Sustainable Manufacturing – Technical Study/Report</vt:lpstr>
      <vt:lpstr>Electrification of Cement Industry – Case Study</vt:lpstr>
      <vt:lpstr>Sustainable Manufacturing  Transition to a Circular Economy</vt:lpstr>
      <vt:lpstr>Sustainable Manufacturing – Collaboration Across EERE</vt:lpstr>
      <vt:lpstr>3. Seawater Desalination Study – Example of analysis that informed AMO direction.</vt:lpstr>
      <vt:lpstr>Example of Analysis informing prior AMO Investments</vt:lpstr>
      <vt:lpstr>Seawater Desalination - Energy Savings Opportunity for RO system w/ Open Ocean Intake</vt:lpstr>
      <vt:lpstr>Desalination Pathways – NAWI will map pathways from other sources </vt:lpstr>
      <vt:lpstr>4. AMO Introspective Portfolio Assessment (IPA)</vt:lpstr>
      <vt:lpstr>Develop Methodologies and Processes to Assess Current Portfolio</vt:lpstr>
      <vt:lpstr>Introspective Portfolio Assessment Method </vt:lpstr>
      <vt:lpstr>Benefits of IPA</vt:lpstr>
      <vt:lpstr>5. Retrospective Analysis – Technology Tracking </vt:lpstr>
      <vt:lpstr>Retrospective Analysis</vt:lpstr>
      <vt:lpstr>Retrospective Analysis example</vt:lpstr>
      <vt:lpstr>What’s next: Data Management and Analysis – Developing a database to coordinate IPA and RPA</vt:lpstr>
      <vt:lpstr>AMO Strategic Analysis Team</vt:lpstr>
      <vt:lpstr>Backup Slides</vt:lpstr>
      <vt:lpstr>AMO Field Validation (FV)</vt:lpstr>
      <vt:lpstr>2A. Water in Manufacturing - High Level Summary of FY20 Tasks</vt:lpstr>
      <vt:lpstr>2B. Connected Economy - High Level Summary of FY20 Tasks</vt:lpstr>
      <vt:lpstr>2C. Sustainable Manufacturing- High Level Summary of FY20 Tasks</vt:lpstr>
      <vt:lpstr>Strategic Analysis Team Structure</vt:lpstr>
      <vt:lpstr>Carbon Fiber Composites Energy Intensity and Opportunity</vt:lpstr>
      <vt:lpstr>Analysis informs programmatic and technological progress, as well as early stage R&amp;D </vt:lpstr>
      <vt:lpstr>PowerPoint Presentation</vt:lpstr>
      <vt:lpstr>PowerPoint Presentation</vt:lpstr>
      <vt:lpstr>Drivers to Reduce Energy &amp; Emissions through the Product Life Cycle</vt:lpstr>
      <vt:lpstr>AMO Strategic Analysis Team - presentations, journal articles and technical reports (2013-Present)</vt:lpstr>
      <vt:lpstr>2020/2019 – All Publications, Conferences, Reports, Others</vt:lpstr>
      <vt:lpstr>2018 – All Publications, Conferences, Reports, Others</vt:lpstr>
      <vt:lpstr>2018 (continued) – All Publications, Conferences, Reports, Others</vt:lpstr>
      <vt:lpstr>2017 – All Publications, Conferences, Reports, Others</vt:lpstr>
      <vt:lpstr>2017 (continued)</vt:lpstr>
      <vt:lpstr>2016 – All Publications, Conferences, Reports, Others</vt:lpstr>
      <vt:lpstr>2016 (continued) – All Publications, Conferences, Reports, Others</vt:lpstr>
      <vt:lpstr>2015 – All Publications, Conferences, Reports, Others</vt:lpstr>
      <vt:lpstr>2014 – All Publications, Conferences, Reports, Others</vt:lpstr>
      <vt:lpstr>2013 – All Publications, Conferences, Reports, Others</vt:lpstr>
      <vt:lpstr>Bandwidth Studies on Energy Use and Potential Energy Savings in U.S. Industrial Sectors Visit: https://www.energy.gov/eere/amo/energy-analysis-data-and-reports </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WhosWhoAMO</dc:creator>
  <cp:lastModifiedBy>Klembara, Melissa</cp:lastModifiedBy>
  <cp:revision>160</cp:revision>
  <cp:lastPrinted>2019-08-12T14:59:53Z</cp:lastPrinted>
  <dcterms:created xsi:type="dcterms:W3CDTF">2017-07-07T17:32:27Z</dcterms:created>
  <dcterms:modified xsi:type="dcterms:W3CDTF">2020-05-29T20:45:28Z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