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 id="2147483687" r:id="rId6"/>
  </p:sldMasterIdLst>
  <p:notesMasterIdLst>
    <p:notesMasterId r:id="rId31"/>
  </p:notesMasterIdLst>
  <p:sldIdLst>
    <p:sldId id="285" r:id="rId7"/>
    <p:sldId id="281" r:id="rId8"/>
    <p:sldId id="283" r:id="rId9"/>
    <p:sldId id="491" r:id="rId10"/>
    <p:sldId id="326" r:id="rId11"/>
    <p:sldId id="317" r:id="rId12"/>
    <p:sldId id="493" r:id="rId13"/>
    <p:sldId id="354" r:id="rId14"/>
    <p:sldId id="301" r:id="rId15"/>
    <p:sldId id="485" r:id="rId16"/>
    <p:sldId id="486" r:id="rId17"/>
    <p:sldId id="474" r:id="rId18"/>
    <p:sldId id="494" r:id="rId19"/>
    <p:sldId id="495" r:id="rId20"/>
    <p:sldId id="496" r:id="rId21"/>
    <p:sldId id="497" r:id="rId22"/>
    <p:sldId id="498" r:id="rId23"/>
    <p:sldId id="499" r:id="rId24"/>
    <p:sldId id="316" r:id="rId25"/>
    <p:sldId id="300" r:id="rId26"/>
    <p:sldId id="490" r:id="rId27"/>
    <p:sldId id="489" r:id="rId28"/>
    <p:sldId id="314" r:id="rId29"/>
    <p:sldId id="50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8"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53165F-7E2D-6BEB-5326-F7B75106ACC2}" name="Deeney, Payton (CONTR)" initials="PD" userId="S::payton.deeney@nnsa.doe.gov::44ae866e-5032-442c-b708-7f80602fdb87" providerId="AD"/>
  <p188:author id="{59EE809C-4049-648D-AD02-B5643FB187CB}" name="Basude, Vikram (CONTR)" initials="VB" userId="S::vikram.basude@nnsa.doe.gov::cdc12f7b-261c-4a0b-af46-fd6c043b16ee" providerId="AD"/>
  <p188:author id="{73370CE7-9BEE-CB6D-2491-1ED6D4BA830C}" name="Marlette, Xander (CONTR)" initials="XM" userId="S::xander.marlette@nnsa.doe.gov::03f18b7d-746d-4323-b6ac-1a04d7942a4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94457"/>
    <a:srgbClr val="A42396"/>
    <a:srgbClr val="653C87"/>
    <a:srgbClr val="C2A1E7"/>
    <a:srgbClr val="898989"/>
    <a:srgbClr val="A38AB7"/>
    <a:srgbClr val="3A3A3A"/>
    <a:srgbClr val="616161"/>
    <a:srgbClr val="D0C4DB"/>
    <a:srgbClr val="8463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8893CC-488B-4104-BE13-7A9B8E4B21C1}" v="73" dt="2026-08-04T05:52:21.125"/>
  </p1510:revLst>
</p1510:revInfo>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516" y="324"/>
      </p:cViewPr>
      <p:guideLst>
        <p:guide orient="horz" pos="1368"/>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oe.local\dfsfr\ORG_NA\na-10\NA-MB-92\5.%20MB-922\5.%20Special%20Studies\Cost%20Growth%20by%20WBS\rollup_20260113.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Cost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2"/>
          <c:order val="2"/>
          <c:tx>
            <c:strRef>
              <c:f>'Results-cutoff 5'!$D$21</c:f>
              <c:strCache>
                <c:ptCount val="1"/>
                <c:pt idx="0">
                  <c:v>Avg, completed</c:v>
                </c:pt>
              </c:strCache>
              <c:extLst xmlns:c15="http://schemas.microsoft.com/office/drawing/2012/chart"/>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tx>
                <c:rich>
                  <a:bodyPr/>
                  <a:lstStyle/>
                  <a:p>
                    <a:fld id="{D36FD8E7-A6F5-44B5-9ED2-C59ECC9784F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BD5-45D8-8254-A1AD53262FAC}"/>
                </c:ext>
              </c:extLst>
            </c:dLbl>
            <c:dLbl>
              <c:idx val="1"/>
              <c:tx>
                <c:rich>
                  <a:bodyPr/>
                  <a:lstStyle/>
                  <a:p>
                    <a:fld id="{06BFF87D-3333-4E16-9503-0316845F41A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BD5-45D8-8254-A1AD53262FAC}"/>
                </c:ext>
              </c:extLst>
            </c:dLbl>
            <c:dLbl>
              <c:idx val="2"/>
              <c:tx>
                <c:rich>
                  <a:bodyPr/>
                  <a:lstStyle/>
                  <a:p>
                    <a:fld id="{C7CFB513-EB09-47F0-8E81-1A8B2CEADC7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BD5-45D8-8254-A1AD53262FAC}"/>
                </c:ext>
              </c:extLst>
            </c:dLbl>
            <c:dLbl>
              <c:idx val="3"/>
              <c:tx>
                <c:rich>
                  <a:bodyPr/>
                  <a:lstStyle/>
                  <a:p>
                    <a:fld id="{BF98EFD3-7819-4071-A585-799B71393DD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BD5-45D8-8254-A1AD53262FAC}"/>
                </c:ext>
              </c:extLst>
            </c:dLbl>
            <c:dLbl>
              <c:idx val="4"/>
              <c:tx>
                <c:rich>
                  <a:bodyPr/>
                  <a:lstStyle/>
                  <a:p>
                    <a:fld id="{98C65CD3-9458-4B61-B47E-A2BE6CA9BD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BD5-45D8-8254-A1AD53262FAC}"/>
                </c:ext>
              </c:extLst>
            </c:dLbl>
            <c:dLbl>
              <c:idx val="5"/>
              <c:tx>
                <c:rich>
                  <a:bodyPr/>
                  <a:lstStyle/>
                  <a:p>
                    <a:fld id="{743399EB-BB72-4793-B057-EB9C851733E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BD5-45D8-8254-A1AD53262FAC}"/>
                </c:ext>
              </c:extLst>
            </c:dLbl>
            <c:dLbl>
              <c:idx val="6"/>
              <c:tx>
                <c:rich>
                  <a:bodyPr/>
                  <a:lstStyle/>
                  <a:p>
                    <a:fld id="{6769204A-C4EE-4DA4-9700-C7E4563634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BD5-45D8-8254-A1AD53262FAC}"/>
                </c:ext>
              </c:extLst>
            </c:dLbl>
            <c:dLbl>
              <c:idx val="7"/>
              <c:tx>
                <c:rich>
                  <a:bodyPr/>
                  <a:lstStyle/>
                  <a:p>
                    <a:fld id="{11462D14-7207-4840-A33B-78E77D5E304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BD5-45D8-8254-A1AD53262F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5'!$E$18:$L$18</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5'!$E$21:$L$21</c:f>
              <c:numCache>
                <c:formatCode>General</c:formatCode>
                <c:ptCount val="8"/>
                <c:pt idx="0">
                  <c:v>0.25342308616461895</c:v>
                </c:pt>
                <c:pt idx="1">
                  <c:v>0.19648676455407776</c:v>
                </c:pt>
                <c:pt idx="2">
                  <c:v>-0.63310965998066737</c:v>
                </c:pt>
                <c:pt idx="3">
                  <c:v>0.46992889814717986</c:v>
                </c:pt>
                <c:pt idx="4">
                  <c:v>0.16645133118036104</c:v>
                </c:pt>
                <c:pt idx="5">
                  <c:v>0.20048933190984242</c:v>
                </c:pt>
                <c:pt idx="6">
                  <c:v>0.50963887922692663</c:v>
                </c:pt>
                <c:pt idx="7">
                  <c:v>0.39658830743927442</c:v>
                </c:pt>
              </c:numCache>
              <c:extLst/>
            </c:numRef>
          </c:val>
          <c:extLst xmlns:c15="http://schemas.microsoft.com/office/drawing/2012/chart">
            <c:ext xmlns:c15="http://schemas.microsoft.com/office/drawing/2012/chart" uri="{02D57815-91ED-43cb-92C2-25804820EDAC}">
              <c15:datalabelsRange>
                <c15:f>'Results-cutoff 5'!$R$21:$AA$21</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08-EBD5-45D8-8254-A1AD53262FAC}"/>
            </c:ext>
          </c:extLst>
        </c:ser>
        <c:ser>
          <c:idx val="3"/>
          <c:order val="3"/>
          <c:tx>
            <c:strRef>
              <c:f>'Results-cutoff 5'!$D$22</c:f>
              <c:strCache>
                <c:ptCount val="1"/>
                <c:pt idx="0">
                  <c:v>Avg, active</c:v>
                </c:pt>
              </c:strCache>
              <c:extLst xmlns:c15="http://schemas.microsoft.com/office/drawing/2012/chart"/>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invertIfNegative val="0"/>
          <c:dLbls>
            <c:dLbl>
              <c:idx val="0"/>
              <c:tx>
                <c:rich>
                  <a:bodyPr/>
                  <a:lstStyle/>
                  <a:p>
                    <a:fld id="{11CF5C1B-B3DD-4485-943F-CB65E8E4E90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BD5-45D8-8254-A1AD53262FAC}"/>
                </c:ext>
              </c:extLst>
            </c:dLbl>
            <c:dLbl>
              <c:idx val="1"/>
              <c:tx>
                <c:rich>
                  <a:bodyPr/>
                  <a:lstStyle/>
                  <a:p>
                    <a:fld id="{DF30D367-C852-439D-9A34-372735B6901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BD5-45D8-8254-A1AD53262FAC}"/>
                </c:ext>
              </c:extLst>
            </c:dLbl>
            <c:dLbl>
              <c:idx val="2"/>
              <c:tx>
                <c:rich>
                  <a:bodyPr/>
                  <a:lstStyle/>
                  <a:p>
                    <a:fld id="{CF7CA00A-5103-4050-9C38-50842D01E3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BD5-45D8-8254-A1AD53262FAC}"/>
                </c:ext>
              </c:extLst>
            </c:dLbl>
            <c:dLbl>
              <c:idx val="3"/>
              <c:tx>
                <c:rich>
                  <a:bodyPr/>
                  <a:lstStyle/>
                  <a:p>
                    <a:fld id="{DAD3D862-0A47-41C4-B059-C2F786FB539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BD5-45D8-8254-A1AD53262FAC}"/>
                </c:ext>
              </c:extLst>
            </c:dLbl>
            <c:dLbl>
              <c:idx val="4"/>
              <c:tx>
                <c:rich>
                  <a:bodyPr/>
                  <a:lstStyle/>
                  <a:p>
                    <a:fld id="{1A94F6ED-7661-44F5-9126-0B199541D8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BD5-45D8-8254-A1AD53262FAC}"/>
                </c:ext>
              </c:extLst>
            </c:dLbl>
            <c:dLbl>
              <c:idx val="5"/>
              <c:tx>
                <c:rich>
                  <a:bodyPr/>
                  <a:lstStyle/>
                  <a:p>
                    <a:fld id="{B780CDA8-8B90-4A3C-B464-D4B447B2ED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EBD5-45D8-8254-A1AD53262FAC}"/>
                </c:ext>
              </c:extLst>
            </c:dLbl>
            <c:dLbl>
              <c:idx val="6"/>
              <c:tx>
                <c:rich>
                  <a:bodyPr/>
                  <a:lstStyle/>
                  <a:p>
                    <a:fld id="{1527A39D-6588-4844-8AA3-45544A29675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BD5-45D8-8254-A1AD53262FAC}"/>
                </c:ext>
              </c:extLst>
            </c:dLbl>
            <c:dLbl>
              <c:idx val="7"/>
              <c:tx>
                <c:rich>
                  <a:bodyPr/>
                  <a:lstStyle/>
                  <a:p>
                    <a:fld id="{B4B6BE8C-7548-4F79-8B10-6CA96276DB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BD5-45D8-8254-A1AD53262F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5'!$E$18:$L$18</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5'!$E$22:$L$22</c:f>
              <c:numCache>
                <c:formatCode>General</c:formatCode>
                <c:ptCount val="8"/>
                <c:pt idx="0">
                  <c:v>5.8015857464821741E-2</c:v>
                </c:pt>
                <c:pt idx="1">
                  <c:v>-1.0613588689560638E-2</c:v>
                </c:pt>
                <c:pt idx="2">
                  <c:v>-1.2500217709243033E-2</c:v>
                </c:pt>
                <c:pt idx="3">
                  <c:v>-0.11333153102062388</c:v>
                </c:pt>
                <c:pt idx="4">
                  <c:v>0.13860122105366646</c:v>
                </c:pt>
                <c:pt idx="5">
                  <c:v>3.1945174884371097E-2</c:v>
                </c:pt>
                <c:pt idx="6">
                  <c:v>0.11172579713467345</c:v>
                </c:pt>
                <c:pt idx="7">
                  <c:v>2.3160126953977178E-2</c:v>
                </c:pt>
              </c:numCache>
              <c:extLst/>
            </c:numRef>
          </c:val>
          <c:extLst xmlns:c15="http://schemas.microsoft.com/office/drawing/2012/chart">
            <c:ext xmlns:c15="http://schemas.microsoft.com/office/drawing/2012/chart" uri="{02D57815-91ED-43cb-92C2-25804820EDAC}">
              <c15:datalabelsRange>
                <c15:f>'Results-cutoff 5'!$R$22:$AA$22</c15:f>
                <c15:dlblRangeCache>
                  <c:ptCount val="10"/>
                  <c:pt idx="0">
                    <c:v>9</c:v>
                  </c:pt>
                  <c:pt idx="1">
                    <c:v>9</c:v>
                  </c:pt>
                  <c:pt idx="2">
                    <c:v>8</c:v>
                  </c:pt>
                  <c:pt idx="3">
                    <c:v>5</c:v>
                  </c:pt>
                  <c:pt idx="4">
                    <c:v>9</c:v>
                  </c:pt>
                  <c:pt idx="5">
                    <c:v>6</c:v>
                  </c:pt>
                  <c:pt idx="6">
                    <c:v>9</c:v>
                  </c:pt>
                  <c:pt idx="7">
                    <c:v>9</c:v>
                  </c:pt>
                  <c:pt idx="8">
                    <c:v>3</c:v>
                  </c:pt>
                  <c:pt idx="9">
                    <c:v>6</c:v>
                  </c:pt>
                </c15:dlblRangeCache>
              </c15:datalabelsRange>
            </c:ext>
            <c:ext xmlns:c16="http://schemas.microsoft.com/office/drawing/2014/chart" uri="{C3380CC4-5D6E-409C-BE32-E72D297353CC}">
              <c16:uniqueId val="{00000011-EBD5-45D8-8254-A1AD53262FAC}"/>
            </c:ext>
          </c:extLst>
        </c:ser>
        <c:dLbls>
          <c:showLegendKey val="0"/>
          <c:showVal val="0"/>
          <c:showCatName val="0"/>
          <c:showSerName val="0"/>
          <c:showPercent val="0"/>
          <c:showBubbleSize val="0"/>
        </c:dLbls>
        <c:gapWidth val="100"/>
        <c:axId val="1174872416"/>
        <c:axId val="1174897856"/>
        <c:extLst>
          <c:ext xmlns:c15="http://schemas.microsoft.com/office/drawing/2012/chart" uri="{02D57815-91ED-43cb-92C2-25804820EDAC}">
            <c15:filteredBarSeries>
              <c15:ser>
                <c:idx val="0"/>
                <c:order val="0"/>
                <c:tx>
                  <c:strRef>
                    <c:extLst>
                      <c:ext uri="{02D57815-91ED-43cb-92C2-25804820EDAC}">
                        <c15:formulaRef>
                          <c15:sqref>'Results-cutoff 5'!$D$19</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5'!$E$19:$L$19</c15:sqref>
                        </c15:formulaRef>
                      </c:ext>
                    </c:extLst>
                    <c:numCache>
                      <c:formatCode>General</c:formatCode>
                      <c:ptCount val="8"/>
                      <c:pt idx="0">
                        <c:v>0.15375401513300568</c:v>
                      </c:pt>
                      <c:pt idx="1">
                        <c:v>2.1178549746030839E-2</c:v>
                      </c:pt>
                      <c:pt idx="2">
                        <c:v>2.2039587950495543E-2</c:v>
                      </c:pt>
                      <c:pt idx="3">
                        <c:v>2.6012961925785394E-2</c:v>
                      </c:pt>
                      <c:pt idx="4">
                        <c:v>0.22373887241853874</c:v>
                      </c:pt>
                      <c:pt idx="5">
                        <c:v>0.35901583502158263</c:v>
                      </c:pt>
                      <c:pt idx="6">
                        <c:v>4.715148775704292E-2</c:v>
                      </c:pt>
                      <c:pt idx="7">
                        <c:v>0.11412011262120991</c:v>
                      </c:pt>
                    </c:numCache>
                  </c:numRef>
                </c:val>
                <c:extLst>
                  <c:ext xmlns:c16="http://schemas.microsoft.com/office/drawing/2014/chart" uri="{C3380CC4-5D6E-409C-BE32-E72D297353CC}">
                    <c16:uniqueId val="{00000012-EBD5-45D8-8254-A1AD53262FAC}"/>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5'!$D$20</c15:sqref>
                        </c15:formulaRef>
                      </c:ext>
                    </c:extLst>
                    <c:strCache>
                      <c:ptCount val="1"/>
                      <c:pt idx="0">
                        <c:v>Avg, non-nuclear</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5'!$E$20:$L$20</c15:sqref>
                        </c15:formulaRef>
                      </c:ext>
                    </c:extLst>
                    <c:numCache>
                      <c:formatCode>General</c:formatCode>
                      <c:ptCount val="8"/>
                      <c:pt idx="0">
                        <c:v>0.11609273044386637</c:v>
                      </c:pt>
                      <c:pt idx="1">
                        <c:v>0.13056712730716757</c:v>
                      </c:pt>
                      <c:pt idx="2">
                        <c:v>-0.35158811022807079</c:v>
                      </c:pt>
                      <c:pt idx="3">
                        <c:v>0.24180121795649168</c:v>
                      </c:pt>
                      <c:pt idx="4">
                        <c:v>6.5172571030978954E-2</c:v>
                      </c:pt>
                      <c:pt idx="5">
                        <c:v>-7.3739160523455749E-2</c:v>
                      </c:pt>
                      <c:pt idx="6">
                        <c:v>0.44087767951870793</c:v>
                      </c:pt>
                      <c:pt idx="7">
                        <c:v>0.21307029646874764</c:v>
                      </c:pt>
                    </c:numCache>
                  </c:numRef>
                </c:val>
                <c:extLst xmlns:c15="http://schemas.microsoft.com/office/drawing/2012/chart">
                  <c:ext xmlns:c16="http://schemas.microsoft.com/office/drawing/2014/chart" uri="{C3380CC4-5D6E-409C-BE32-E72D297353CC}">
                    <c16:uniqueId val="{00000013-EBD5-45D8-8254-A1AD53262FAC}"/>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'Results-cutoff 5'!$D$23</c15:sqref>
                        </c15:formulaRef>
                      </c:ext>
                    </c:extLst>
                    <c:strCache>
                      <c:ptCount val="1"/>
                      <c:pt idx="0">
                        <c:v>Avg, rebaselined</c:v>
                      </c:pt>
                    </c:strCache>
                  </c:strRef>
                </c:tx>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c:spPr>
                <c:invertIfNegative val="0"/>
                <c:dLbls>
                  <c:dLbl>
                    <c:idx val="0"/>
                    <c:tx>
                      <c:rich>
                        <a:bodyPr/>
                        <a:lstStyle/>
                        <a:p>
                          <a:fld id="{E0DDFE16-9D86-4313-8EB6-0101673373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EBD5-45D8-8254-A1AD53262FAC}"/>
                      </c:ext>
                    </c:extLst>
                  </c:dLbl>
                  <c:dLbl>
                    <c:idx val="1"/>
                    <c:tx>
                      <c:rich>
                        <a:bodyPr/>
                        <a:lstStyle/>
                        <a:p>
                          <a:fld id="{400CD130-F29B-4502-8555-67EB5740F2F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BD5-45D8-8254-A1AD53262FAC}"/>
                      </c:ext>
                    </c:extLst>
                  </c:dLbl>
                  <c:dLbl>
                    <c:idx val="2"/>
                    <c:tx>
                      <c:rich>
                        <a:bodyPr/>
                        <a:lstStyle/>
                        <a:p>
                          <a:fld id="{442C40A1-337B-45B2-B7E1-F1C3AC2AADD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BD5-45D8-8254-A1AD53262FAC}"/>
                      </c:ext>
                    </c:extLst>
                  </c:dLbl>
                  <c:dLbl>
                    <c:idx val="3"/>
                    <c:tx>
                      <c:rich>
                        <a:bodyPr/>
                        <a:lstStyle/>
                        <a:p>
                          <a:fld id="{802D2246-427C-487C-991B-05C02BCC9FE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BD5-45D8-8254-A1AD53262FAC}"/>
                      </c:ext>
                    </c:extLst>
                  </c:dLbl>
                  <c:dLbl>
                    <c:idx val="4"/>
                    <c:tx>
                      <c:rich>
                        <a:bodyPr/>
                        <a:lstStyle/>
                        <a:p>
                          <a:fld id="{282DBEA5-06C3-4510-9FD1-2316A5EE29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BD5-45D8-8254-A1AD53262FAC}"/>
                      </c:ext>
                    </c:extLst>
                  </c:dLbl>
                  <c:dLbl>
                    <c:idx val="5"/>
                    <c:tx>
                      <c:rich>
                        <a:bodyPr/>
                        <a:lstStyle/>
                        <a:p>
                          <a:fld id="{19BB7FD1-0757-4F5C-B6DA-6BB57EAE15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BD5-45D8-8254-A1AD53262FAC}"/>
                      </c:ext>
                    </c:extLst>
                  </c:dLbl>
                  <c:dLbl>
                    <c:idx val="6"/>
                    <c:tx>
                      <c:rich>
                        <a:bodyPr/>
                        <a:lstStyle/>
                        <a:p>
                          <a:fld id="{3C4C99B0-DEF2-48B0-89B9-64205D12BC4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EBD5-45D8-8254-A1AD53262FAC}"/>
                      </c:ext>
                    </c:extLst>
                  </c:dLbl>
                  <c:dLbl>
                    <c:idx val="7"/>
                    <c:tx>
                      <c:rich>
                        <a:bodyPr/>
                        <a:lstStyle/>
                        <a:p>
                          <a:fld id="{5A13EE14-30B9-40CD-8F20-28430E95B4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BD5-45D8-8254-A1AD53262F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5'!$E$23:$L$23</c15:sqref>
                        </c15:formulaRef>
                      </c:ext>
                    </c:extLst>
                    <c:numCache>
                      <c:formatCode>General</c:formatCode>
                      <c:ptCount val="8"/>
                      <c:pt idx="0">
                        <c:v>0.15604348435115312</c:v>
                      </c:pt>
                      <c:pt idx="1">
                        <c:v>9.4907023031922888E-2</c:v>
                      </c:pt>
                      <c:pt idx="2">
                        <c:v>-3.0396393110185049E-2</c:v>
                      </c:pt>
                      <c:pt idx="3">
                        <c:v>0.24631008482293137</c:v>
                      </c:pt>
                      <c:pt idx="4">
                        <c:v>0.19034463593132056</c:v>
                      </c:pt>
                      <c:pt idx="5">
                        <c:v>0.24252823328045681</c:v>
                      </c:pt>
                      <c:pt idx="6">
                        <c:v>0.32472274541038049</c:v>
                      </c:pt>
                      <c:pt idx="7">
                        <c:v>0.11975962546399632</c:v>
                      </c:pt>
                    </c:numCache>
                  </c:numRef>
                </c:val>
                <c:extLst xmlns:c15="http://schemas.microsoft.com/office/drawing/2012/chart">
                  <c:ext xmlns:c15="http://schemas.microsoft.com/office/drawing/2012/chart" uri="{02D57815-91ED-43cb-92C2-25804820EDAC}">
                    <c15:datalabelsRange>
                      <c15:f>'Results-cutoff 5'!$R$23:$AA$23</c15:f>
                      <c15:dlblRangeCache>
                        <c:ptCount val="10"/>
                        <c:pt idx="0">
                          <c:v>9</c:v>
                        </c:pt>
                        <c:pt idx="1">
                          <c:v>9</c:v>
                        </c:pt>
                        <c:pt idx="2">
                          <c:v>6</c:v>
                        </c:pt>
                        <c:pt idx="3">
                          <c:v>6</c:v>
                        </c:pt>
                        <c:pt idx="4">
                          <c:v>9</c:v>
                        </c:pt>
                        <c:pt idx="5">
                          <c:v>6</c:v>
                        </c:pt>
                        <c:pt idx="6">
                          <c:v>9</c:v>
                        </c:pt>
                        <c:pt idx="7">
                          <c:v>9</c:v>
                        </c:pt>
                        <c:pt idx="8">
                          <c:v>3</c:v>
                        </c:pt>
                        <c:pt idx="9">
                          <c:v>5</c:v>
                        </c:pt>
                      </c15:dlblRangeCache>
                    </c15:datalabelsRange>
                  </c:ext>
                  <c:ext xmlns:c16="http://schemas.microsoft.com/office/drawing/2014/chart" uri="{C3380CC4-5D6E-409C-BE32-E72D297353CC}">
                    <c16:uniqueId val="{0000001C-EBD5-45D8-8254-A1AD53262FAC}"/>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'Results-cutoff 5'!$D$24</c15:sqref>
                        </c15:formulaRef>
                      </c:ext>
                    </c:extLst>
                    <c:strCache>
                      <c:ptCount val="1"/>
                      <c:pt idx="0">
                        <c:v>Avg, not rebaselined</c:v>
                      </c:pt>
                    </c:strCache>
                  </c:strRef>
                </c:tx>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c:spPr>
                <c:invertIfNegative val="0"/>
                <c:dLbls>
                  <c:dLbl>
                    <c:idx val="0"/>
                    <c:tx>
                      <c:rich>
                        <a:bodyPr/>
                        <a:lstStyle/>
                        <a:p>
                          <a:fld id="{F135DF02-99E6-47BD-A05B-74A12225295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EBD5-45D8-8254-A1AD53262FAC}"/>
                      </c:ext>
                    </c:extLst>
                  </c:dLbl>
                  <c:dLbl>
                    <c:idx val="1"/>
                    <c:tx>
                      <c:rich>
                        <a:bodyPr/>
                        <a:lstStyle/>
                        <a:p>
                          <a:fld id="{96800DA1-736E-46BA-B575-66BCBA5CA17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EBD5-45D8-8254-A1AD53262FAC}"/>
                      </c:ext>
                    </c:extLst>
                  </c:dLbl>
                  <c:dLbl>
                    <c:idx val="2"/>
                    <c:tx>
                      <c:rich>
                        <a:bodyPr/>
                        <a:lstStyle/>
                        <a:p>
                          <a:fld id="{C82A5A41-6BAD-470F-BD55-AE95CDC1EC5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EBD5-45D8-8254-A1AD53262FAC}"/>
                      </c:ext>
                    </c:extLst>
                  </c:dLbl>
                  <c:dLbl>
                    <c:idx val="3"/>
                    <c:tx>
                      <c:rich>
                        <a:bodyPr/>
                        <a:lstStyle/>
                        <a:p>
                          <a:fld id="{3A40DEB3-8125-4021-B5F1-CAB942A7EA0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EBD5-45D8-8254-A1AD53262FAC}"/>
                      </c:ext>
                    </c:extLst>
                  </c:dLbl>
                  <c:dLbl>
                    <c:idx val="4"/>
                    <c:tx>
                      <c:rich>
                        <a:bodyPr/>
                        <a:lstStyle/>
                        <a:p>
                          <a:fld id="{362F9DD0-F192-4072-A512-6407D1962C7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EBD5-45D8-8254-A1AD53262FAC}"/>
                      </c:ext>
                    </c:extLst>
                  </c:dLbl>
                  <c:dLbl>
                    <c:idx val="5"/>
                    <c:tx>
                      <c:rich>
                        <a:bodyPr/>
                        <a:lstStyle/>
                        <a:p>
                          <a:fld id="{BCFD064B-450F-4385-B5E5-2887C44435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EBD5-45D8-8254-A1AD53262FAC}"/>
                      </c:ext>
                    </c:extLst>
                  </c:dLbl>
                  <c:dLbl>
                    <c:idx val="6"/>
                    <c:tx>
                      <c:rich>
                        <a:bodyPr/>
                        <a:lstStyle/>
                        <a:p>
                          <a:fld id="{6C50903F-6BC0-4BF5-90AA-6C5A8A55526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EBD5-45D8-8254-A1AD53262FAC}"/>
                      </c:ext>
                    </c:extLst>
                  </c:dLbl>
                  <c:dLbl>
                    <c:idx val="7"/>
                    <c:tx>
                      <c:rich>
                        <a:bodyPr/>
                        <a:lstStyle/>
                        <a:p>
                          <a:fld id="{756BC07C-28CE-414E-89A1-B185CF49CC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EBD5-45D8-8254-A1AD53262F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5'!$E$24:$L$24</c15:sqref>
                        </c15:formulaRef>
                      </c:ext>
                    </c:extLst>
                    <c:numCache>
                      <c:formatCode>General</c:formatCode>
                      <c:ptCount val="8"/>
                      <c:pt idx="0">
                        <c:v>0.10638164583512189</c:v>
                      </c:pt>
                      <c:pt idx="1">
                        <c:v>3.8205846971852475E-2</c:v>
                      </c:pt>
                      <c:pt idx="2">
                        <c:v>-0.36339047259096713</c:v>
                      </c:pt>
                      <c:pt idx="3">
                        <c:v>-5.4934190483996281E-2</c:v>
                      </c:pt>
                      <c:pt idx="4">
                        <c:v>8.8836208863879884E-2</c:v>
                      </c:pt>
                      <c:pt idx="5">
                        <c:v>-0.11538525568428626</c:v>
                      </c:pt>
                      <c:pt idx="6">
                        <c:v>-0.12935196560019424</c:v>
                      </c:pt>
                      <c:pt idx="7">
                        <c:v>0.22270921012124001</c:v>
                      </c:pt>
                    </c:numCache>
                  </c:numRef>
                </c:val>
                <c:extLst xmlns:c15="http://schemas.microsoft.com/office/drawing/2012/chart">
                  <c:ext xmlns:c15="http://schemas.microsoft.com/office/drawing/2012/chart" uri="{02D57815-91ED-43cb-92C2-25804820EDAC}">
                    <c15:datalabelsRange>
                      <c15:f>'Results-cutoff 5'!$R$24:$AA$24</c15:f>
                      <c15:dlblRangeCache>
                        <c:ptCount val="10"/>
                        <c:pt idx="0">
                          <c:v>6</c:v>
                        </c:pt>
                        <c:pt idx="1">
                          <c:v>6</c:v>
                        </c:pt>
                        <c:pt idx="2">
                          <c:v>5</c:v>
                        </c:pt>
                        <c:pt idx="3">
                          <c:v>3</c:v>
                        </c:pt>
                        <c:pt idx="4">
                          <c:v>6</c:v>
                        </c:pt>
                        <c:pt idx="5">
                          <c:v>4</c:v>
                        </c:pt>
                        <c:pt idx="6">
                          <c:v>3</c:v>
                        </c:pt>
                        <c:pt idx="7">
                          <c:v>5</c:v>
                        </c:pt>
                        <c:pt idx="8">
                          <c:v>1</c:v>
                        </c:pt>
                        <c:pt idx="9">
                          <c:v>5</c:v>
                        </c:pt>
                      </c15:dlblRangeCache>
                    </c15:datalabelsRange>
                  </c:ext>
                  <c:ext xmlns:c16="http://schemas.microsoft.com/office/drawing/2014/chart" uri="{C3380CC4-5D6E-409C-BE32-E72D297353CC}">
                    <c16:uniqueId val="{00000025-EBD5-45D8-8254-A1AD53262FAC}"/>
                  </c:ext>
                </c:extLst>
              </c15:ser>
            </c15:filteredBarSeries>
          </c:ext>
        </c:extLst>
      </c:barChart>
      <c:catAx>
        <c:axId val="117487241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97856"/>
        <c:crosses val="autoZero"/>
        <c:auto val="1"/>
        <c:lblAlgn val="ctr"/>
        <c:lblOffset val="100"/>
        <c:noMultiLvlLbl val="0"/>
      </c:catAx>
      <c:valAx>
        <c:axId val="117489785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Cost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4"/>
          <c:order val="4"/>
          <c:tx>
            <c:strRef>
              <c:f>'Results-cutoff 5'!$D$23</c:f>
              <c:strCache>
                <c:ptCount val="1"/>
                <c:pt idx="0">
                  <c:v>Avg, rebaselined</c:v>
                </c:pt>
              </c:strCache>
              <c:extLst xmlns:c15="http://schemas.microsoft.com/office/drawing/2012/chart"/>
            </c:strRef>
          </c:tx>
          <c:spPr>
            <a:solidFill>
              <a:srgbClr val="A42396"/>
            </a:solidFill>
            <a:ln>
              <a:noFill/>
            </a:ln>
            <a:effectLst/>
          </c:spPr>
          <c:invertIfNegative val="0"/>
          <c:dLbls>
            <c:dLbl>
              <c:idx val="0"/>
              <c:tx>
                <c:rich>
                  <a:bodyPr/>
                  <a:lstStyle/>
                  <a:p>
                    <a:fld id="{931EE1EF-B8D9-48E3-89EE-8A9368F0CA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613D-48C1-AADA-F7098A592FD5}"/>
                </c:ext>
              </c:extLst>
            </c:dLbl>
            <c:dLbl>
              <c:idx val="1"/>
              <c:tx>
                <c:rich>
                  <a:bodyPr/>
                  <a:lstStyle/>
                  <a:p>
                    <a:fld id="{72741462-455F-480D-8A5D-88E499016B7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613D-48C1-AADA-F7098A592FD5}"/>
                </c:ext>
              </c:extLst>
            </c:dLbl>
            <c:dLbl>
              <c:idx val="2"/>
              <c:tx>
                <c:rich>
                  <a:bodyPr/>
                  <a:lstStyle/>
                  <a:p>
                    <a:fld id="{8B5544C3-6794-485A-87EB-C44C5C77BF9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613D-48C1-AADA-F7098A592FD5}"/>
                </c:ext>
              </c:extLst>
            </c:dLbl>
            <c:dLbl>
              <c:idx val="3"/>
              <c:tx>
                <c:rich>
                  <a:bodyPr/>
                  <a:lstStyle/>
                  <a:p>
                    <a:fld id="{357EFC40-C43F-43B1-B2CB-6C88E9F9F56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613D-48C1-AADA-F7098A592FD5}"/>
                </c:ext>
              </c:extLst>
            </c:dLbl>
            <c:dLbl>
              <c:idx val="4"/>
              <c:tx>
                <c:rich>
                  <a:bodyPr/>
                  <a:lstStyle/>
                  <a:p>
                    <a:fld id="{A6DC70E6-75B1-437D-9C72-F93FE05A31C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613D-48C1-AADA-F7098A592FD5}"/>
                </c:ext>
              </c:extLst>
            </c:dLbl>
            <c:dLbl>
              <c:idx val="5"/>
              <c:tx>
                <c:rich>
                  <a:bodyPr/>
                  <a:lstStyle/>
                  <a:p>
                    <a:fld id="{A863CACA-194E-47E5-9EEB-05BCB3ECDF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613D-48C1-AADA-F7098A592FD5}"/>
                </c:ext>
              </c:extLst>
            </c:dLbl>
            <c:dLbl>
              <c:idx val="6"/>
              <c:tx>
                <c:rich>
                  <a:bodyPr/>
                  <a:lstStyle/>
                  <a:p>
                    <a:fld id="{234EBE42-252F-4ED5-8C4D-F8FDA514DD7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613D-48C1-AADA-F7098A592FD5}"/>
                </c:ext>
              </c:extLst>
            </c:dLbl>
            <c:dLbl>
              <c:idx val="7"/>
              <c:tx>
                <c:rich>
                  <a:bodyPr/>
                  <a:lstStyle/>
                  <a:p>
                    <a:fld id="{0BC111A4-D681-4171-B57C-DC56C8CBF8B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613D-48C1-AADA-F7098A592F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5'!$E$18:$L$18</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5'!$E$23:$L$23</c:f>
              <c:numCache>
                <c:formatCode>General</c:formatCode>
                <c:ptCount val="8"/>
                <c:pt idx="0">
                  <c:v>0.15604348435115312</c:v>
                </c:pt>
                <c:pt idx="1">
                  <c:v>9.4907023031922888E-2</c:v>
                </c:pt>
                <c:pt idx="2">
                  <c:v>-3.0396393110185049E-2</c:v>
                </c:pt>
                <c:pt idx="3">
                  <c:v>0.24631008482293137</c:v>
                </c:pt>
                <c:pt idx="4">
                  <c:v>0.19034463593132056</c:v>
                </c:pt>
                <c:pt idx="5">
                  <c:v>0.24252823328045681</c:v>
                </c:pt>
                <c:pt idx="6">
                  <c:v>0.32472274541038049</c:v>
                </c:pt>
                <c:pt idx="7">
                  <c:v>0.11975962546399632</c:v>
                </c:pt>
              </c:numCache>
              <c:extLst/>
            </c:numRef>
          </c:val>
          <c:extLst xmlns:c15="http://schemas.microsoft.com/office/drawing/2012/chart">
            <c:ext xmlns:c15="http://schemas.microsoft.com/office/drawing/2012/chart" uri="{02D57815-91ED-43cb-92C2-25804820EDAC}">
              <c15:datalabelsRange>
                <c15:f>'Results-cutoff 5'!$R$23:$AA$23</c15:f>
                <c15:dlblRangeCache>
                  <c:ptCount val="10"/>
                  <c:pt idx="0">
                    <c:v>9</c:v>
                  </c:pt>
                  <c:pt idx="1">
                    <c:v>9</c:v>
                  </c:pt>
                  <c:pt idx="2">
                    <c:v>6</c:v>
                  </c:pt>
                  <c:pt idx="3">
                    <c:v>6</c:v>
                  </c:pt>
                  <c:pt idx="4">
                    <c:v>9</c:v>
                  </c:pt>
                  <c:pt idx="5">
                    <c:v>6</c:v>
                  </c:pt>
                  <c:pt idx="6">
                    <c:v>9</c:v>
                  </c:pt>
                  <c:pt idx="7">
                    <c:v>9</c:v>
                  </c:pt>
                  <c:pt idx="8">
                    <c:v>3</c:v>
                  </c:pt>
                  <c:pt idx="9">
                    <c:v>5</c:v>
                  </c:pt>
                </c15:dlblRangeCache>
              </c15:datalabelsRange>
            </c:ext>
            <c:ext xmlns:c16="http://schemas.microsoft.com/office/drawing/2014/chart" uri="{C3380CC4-5D6E-409C-BE32-E72D297353CC}">
              <c16:uniqueId val="{00000008-613D-48C1-AADA-F7098A592FD5}"/>
            </c:ext>
          </c:extLst>
        </c:ser>
        <c:ser>
          <c:idx val="5"/>
          <c:order val="5"/>
          <c:tx>
            <c:strRef>
              <c:f>'Results-cutoff 5'!$D$24</c:f>
              <c:strCache>
                <c:ptCount val="1"/>
                <c:pt idx="0">
                  <c:v>Avg, not rebaselined</c:v>
                </c:pt>
              </c:strCache>
              <c:extLst xmlns:c15="http://schemas.microsoft.com/office/drawing/2012/chart"/>
            </c:strRef>
          </c:tx>
          <c:spPr>
            <a:solidFill>
              <a:srgbClr val="194457"/>
            </a:solidFill>
            <a:ln>
              <a:noFill/>
            </a:ln>
            <a:effectLst/>
          </c:spPr>
          <c:invertIfNegative val="0"/>
          <c:dLbls>
            <c:dLbl>
              <c:idx val="0"/>
              <c:tx>
                <c:rich>
                  <a:bodyPr/>
                  <a:lstStyle/>
                  <a:p>
                    <a:fld id="{078B3CE9-FD11-449F-9E56-D478C5AEB6E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613D-48C1-AADA-F7098A592FD5}"/>
                </c:ext>
              </c:extLst>
            </c:dLbl>
            <c:dLbl>
              <c:idx val="1"/>
              <c:tx>
                <c:rich>
                  <a:bodyPr/>
                  <a:lstStyle/>
                  <a:p>
                    <a:fld id="{390EC08A-CC61-4F0A-8932-13DEC0F551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613D-48C1-AADA-F7098A592FD5}"/>
                </c:ext>
              </c:extLst>
            </c:dLbl>
            <c:dLbl>
              <c:idx val="2"/>
              <c:tx>
                <c:rich>
                  <a:bodyPr/>
                  <a:lstStyle/>
                  <a:p>
                    <a:fld id="{600F5C05-580B-4A59-A62C-3B683F4ED2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613D-48C1-AADA-F7098A592FD5}"/>
                </c:ext>
              </c:extLst>
            </c:dLbl>
            <c:dLbl>
              <c:idx val="3"/>
              <c:tx>
                <c:rich>
                  <a:bodyPr/>
                  <a:lstStyle/>
                  <a:p>
                    <a:fld id="{DAED9FCB-987A-4DF3-A4E3-88BE7AE8C3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613D-48C1-AADA-F7098A592FD5}"/>
                </c:ext>
              </c:extLst>
            </c:dLbl>
            <c:dLbl>
              <c:idx val="4"/>
              <c:tx>
                <c:rich>
                  <a:bodyPr/>
                  <a:lstStyle/>
                  <a:p>
                    <a:fld id="{264FF095-B38E-4EC5-8030-5789952496B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613D-48C1-AADA-F7098A592FD5}"/>
                </c:ext>
              </c:extLst>
            </c:dLbl>
            <c:dLbl>
              <c:idx val="5"/>
              <c:tx>
                <c:rich>
                  <a:bodyPr/>
                  <a:lstStyle/>
                  <a:p>
                    <a:fld id="{3D1AFF03-65DB-49B5-808C-33B2690E94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613D-48C1-AADA-F7098A592FD5}"/>
                </c:ext>
              </c:extLst>
            </c:dLbl>
            <c:dLbl>
              <c:idx val="6"/>
              <c:tx>
                <c:rich>
                  <a:bodyPr/>
                  <a:lstStyle/>
                  <a:p>
                    <a:fld id="{45A71519-BD9F-4327-9369-971AE7C7D60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613D-48C1-AADA-F7098A592FD5}"/>
                </c:ext>
              </c:extLst>
            </c:dLbl>
            <c:dLbl>
              <c:idx val="7"/>
              <c:tx>
                <c:rich>
                  <a:bodyPr/>
                  <a:lstStyle/>
                  <a:p>
                    <a:fld id="{49F8DE7D-EF5F-4F6C-9B80-B256A1D41BC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613D-48C1-AADA-F7098A592F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5'!$E$18:$L$18</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5'!$E$24:$L$24</c:f>
              <c:numCache>
                <c:formatCode>General</c:formatCode>
                <c:ptCount val="8"/>
                <c:pt idx="0">
                  <c:v>0.10638164583512189</c:v>
                </c:pt>
                <c:pt idx="1">
                  <c:v>3.8205846971852475E-2</c:v>
                </c:pt>
                <c:pt idx="2">
                  <c:v>-0.36339047259096713</c:v>
                </c:pt>
                <c:pt idx="3">
                  <c:v>-5.4934190483996281E-2</c:v>
                </c:pt>
                <c:pt idx="4">
                  <c:v>8.8836208863879884E-2</c:v>
                </c:pt>
                <c:pt idx="5">
                  <c:v>-0.11538525568428626</c:v>
                </c:pt>
                <c:pt idx="6">
                  <c:v>-0.12935196560019424</c:v>
                </c:pt>
                <c:pt idx="7">
                  <c:v>0.22270921012124001</c:v>
                </c:pt>
              </c:numCache>
              <c:extLst/>
            </c:numRef>
          </c:val>
          <c:extLst xmlns:c15="http://schemas.microsoft.com/office/drawing/2012/chart">
            <c:ext xmlns:c15="http://schemas.microsoft.com/office/drawing/2012/chart" uri="{02D57815-91ED-43cb-92C2-25804820EDAC}">
              <c15:datalabelsRange>
                <c15:f>'Results-cutoff 5'!$R$24:$AA$24</c15:f>
                <c15:dlblRangeCache>
                  <c:ptCount val="10"/>
                  <c:pt idx="0">
                    <c:v>6</c:v>
                  </c:pt>
                  <c:pt idx="1">
                    <c:v>6</c:v>
                  </c:pt>
                  <c:pt idx="2">
                    <c:v>5</c:v>
                  </c:pt>
                  <c:pt idx="3">
                    <c:v>3</c:v>
                  </c:pt>
                  <c:pt idx="4">
                    <c:v>6</c:v>
                  </c:pt>
                  <c:pt idx="5">
                    <c:v>4</c:v>
                  </c:pt>
                  <c:pt idx="6">
                    <c:v>3</c:v>
                  </c:pt>
                  <c:pt idx="7">
                    <c:v>5</c:v>
                  </c:pt>
                  <c:pt idx="8">
                    <c:v>1</c:v>
                  </c:pt>
                  <c:pt idx="9">
                    <c:v>5</c:v>
                  </c:pt>
                </c15:dlblRangeCache>
              </c15:datalabelsRange>
            </c:ext>
            <c:ext xmlns:c16="http://schemas.microsoft.com/office/drawing/2014/chart" uri="{C3380CC4-5D6E-409C-BE32-E72D297353CC}">
              <c16:uniqueId val="{00000011-613D-48C1-AADA-F7098A592FD5}"/>
            </c:ext>
          </c:extLst>
        </c:ser>
        <c:dLbls>
          <c:showLegendKey val="0"/>
          <c:showVal val="0"/>
          <c:showCatName val="0"/>
          <c:showSerName val="0"/>
          <c:showPercent val="0"/>
          <c:showBubbleSize val="0"/>
        </c:dLbls>
        <c:gapWidth val="100"/>
        <c:axId val="1174872416"/>
        <c:axId val="1174897856"/>
        <c:extLst>
          <c:ext xmlns:c15="http://schemas.microsoft.com/office/drawing/2012/chart" uri="{02D57815-91ED-43cb-92C2-25804820EDAC}">
            <c15:filteredBarSeries>
              <c15:ser>
                <c:idx val="0"/>
                <c:order val="0"/>
                <c:tx>
                  <c:strRef>
                    <c:extLst>
                      <c:ext uri="{02D57815-91ED-43cb-92C2-25804820EDAC}">
                        <c15:formulaRef>
                          <c15:sqref>'Results-cutoff 5'!$D$19</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5'!$E$19:$L$19</c15:sqref>
                        </c15:formulaRef>
                      </c:ext>
                    </c:extLst>
                    <c:numCache>
                      <c:formatCode>General</c:formatCode>
                      <c:ptCount val="8"/>
                      <c:pt idx="0">
                        <c:v>0.15375401513300568</c:v>
                      </c:pt>
                      <c:pt idx="1">
                        <c:v>2.1178549746030839E-2</c:v>
                      </c:pt>
                      <c:pt idx="2">
                        <c:v>2.2039587950495543E-2</c:v>
                      </c:pt>
                      <c:pt idx="3">
                        <c:v>2.6012961925785394E-2</c:v>
                      </c:pt>
                      <c:pt idx="4">
                        <c:v>0.22373887241853874</c:v>
                      </c:pt>
                      <c:pt idx="5">
                        <c:v>0.35901583502158263</c:v>
                      </c:pt>
                      <c:pt idx="6">
                        <c:v>4.715148775704292E-2</c:v>
                      </c:pt>
                      <c:pt idx="7">
                        <c:v>0.11412011262120991</c:v>
                      </c:pt>
                    </c:numCache>
                  </c:numRef>
                </c:val>
                <c:extLst>
                  <c:ext xmlns:c16="http://schemas.microsoft.com/office/drawing/2014/chart" uri="{C3380CC4-5D6E-409C-BE32-E72D297353CC}">
                    <c16:uniqueId val="{00000012-613D-48C1-AADA-F7098A592FD5}"/>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5'!$D$20</c15:sqref>
                        </c15:formulaRef>
                      </c:ext>
                    </c:extLst>
                    <c:strCache>
                      <c:ptCount val="1"/>
                      <c:pt idx="0">
                        <c:v>Avg, non-nuclear</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5'!$E$20:$L$20</c15:sqref>
                        </c15:formulaRef>
                      </c:ext>
                    </c:extLst>
                    <c:numCache>
                      <c:formatCode>General</c:formatCode>
                      <c:ptCount val="8"/>
                      <c:pt idx="0">
                        <c:v>0.11609273044386637</c:v>
                      </c:pt>
                      <c:pt idx="1">
                        <c:v>0.13056712730716757</c:v>
                      </c:pt>
                      <c:pt idx="2">
                        <c:v>-0.35158811022807079</c:v>
                      </c:pt>
                      <c:pt idx="3">
                        <c:v>0.24180121795649168</c:v>
                      </c:pt>
                      <c:pt idx="4">
                        <c:v>6.5172571030978954E-2</c:v>
                      </c:pt>
                      <c:pt idx="5">
                        <c:v>-7.3739160523455749E-2</c:v>
                      </c:pt>
                      <c:pt idx="6">
                        <c:v>0.44087767951870793</c:v>
                      </c:pt>
                      <c:pt idx="7">
                        <c:v>0.21307029646874764</c:v>
                      </c:pt>
                    </c:numCache>
                  </c:numRef>
                </c:val>
                <c:extLst xmlns:c15="http://schemas.microsoft.com/office/drawing/2012/chart">
                  <c:ext xmlns:c16="http://schemas.microsoft.com/office/drawing/2014/chart" uri="{C3380CC4-5D6E-409C-BE32-E72D297353CC}">
                    <c16:uniqueId val="{00000013-613D-48C1-AADA-F7098A592FD5}"/>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'Results-cutoff 5'!$D$21</c15:sqref>
                        </c15:formulaRef>
                      </c:ext>
                    </c:extLst>
                    <c:strCache>
                      <c:ptCount val="1"/>
                      <c:pt idx="0">
                        <c:v>Avg, completed</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tx>
                      <c:rich>
                        <a:bodyPr/>
                        <a:lstStyle/>
                        <a:p>
                          <a:fld id="{F9681AFF-5F72-4233-879E-922285E5883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613D-48C1-AADA-F7098A592FD5}"/>
                      </c:ext>
                    </c:extLst>
                  </c:dLbl>
                  <c:dLbl>
                    <c:idx val="1"/>
                    <c:tx>
                      <c:rich>
                        <a:bodyPr/>
                        <a:lstStyle/>
                        <a:p>
                          <a:fld id="{467D6DAA-CD1E-41C5-852F-39662218BF7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613D-48C1-AADA-F7098A592FD5}"/>
                      </c:ext>
                    </c:extLst>
                  </c:dLbl>
                  <c:dLbl>
                    <c:idx val="2"/>
                    <c:tx>
                      <c:rich>
                        <a:bodyPr/>
                        <a:lstStyle/>
                        <a:p>
                          <a:fld id="{0E4C0B52-F8AE-4684-86B1-F800AD046A4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613D-48C1-AADA-F7098A592FD5}"/>
                      </c:ext>
                    </c:extLst>
                  </c:dLbl>
                  <c:dLbl>
                    <c:idx val="3"/>
                    <c:tx>
                      <c:rich>
                        <a:bodyPr/>
                        <a:lstStyle/>
                        <a:p>
                          <a:fld id="{91803059-3EC5-44F9-A5F9-FF54D833343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613D-48C1-AADA-F7098A592FD5}"/>
                      </c:ext>
                    </c:extLst>
                  </c:dLbl>
                  <c:dLbl>
                    <c:idx val="4"/>
                    <c:tx>
                      <c:rich>
                        <a:bodyPr/>
                        <a:lstStyle/>
                        <a:p>
                          <a:fld id="{57717BFC-13CF-4F9D-ACF5-E1CCC2B0C1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613D-48C1-AADA-F7098A592FD5}"/>
                      </c:ext>
                    </c:extLst>
                  </c:dLbl>
                  <c:dLbl>
                    <c:idx val="5"/>
                    <c:tx>
                      <c:rich>
                        <a:bodyPr/>
                        <a:lstStyle/>
                        <a:p>
                          <a:fld id="{9BEA9DB2-C38A-407E-B612-FB6C8D6AE14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613D-48C1-AADA-F7098A592FD5}"/>
                      </c:ext>
                    </c:extLst>
                  </c:dLbl>
                  <c:dLbl>
                    <c:idx val="6"/>
                    <c:tx>
                      <c:rich>
                        <a:bodyPr/>
                        <a:lstStyle/>
                        <a:p>
                          <a:fld id="{112F2294-3771-4461-B471-8A4C0F33201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613D-48C1-AADA-F7098A592FD5}"/>
                      </c:ext>
                    </c:extLst>
                  </c:dLbl>
                  <c:dLbl>
                    <c:idx val="7"/>
                    <c:tx>
                      <c:rich>
                        <a:bodyPr/>
                        <a:lstStyle/>
                        <a:p>
                          <a:fld id="{2738C577-58EA-4352-88FF-0B6746F8E6D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613D-48C1-AADA-F7098A592F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5'!$E$21:$L$21</c15:sqref>
                        </c15:formulaRef>
                      </c:ext>
                    </c:extLst>
                    <c:numCache>
                      <c:formatCode>General</c:formatCode>
                      <c:ptCount val="8"/>
                      <c:pt idx="0">
                        <c:v>0.25342308616461895</c:v>
                      </c:pt>
                      <c:pt idx="1">
                        <c:v>0.19648676455407776</c:v>
                      </c:pt>
                      <c:pt idx="2">
                        <c:v>-0.63310965998066737</c:v>
                      </c:pt>
                      <c:pt idx="3">
                        <c:v>0.46992889814717986</c:v>
                      </c:pt>
                      <c:pt idx="4">
                        <c:v>0.16645133118036104</c:v>
                      </c:pt>
                      <c:pt idx="5">
                        <c:v>0.20048933190984242</c:v>
                      </c:pt>
                      <c:pt idx="6">
                        <c:v>0.50963887922692663</c:v>
                      </c:pt>
                      <c:pt idx="7">
                        <c:v>0.39658830743927442</c:v>
                      </c:pt>
                    </c:numCache>
                  </c:numRef>
                </c:val>
                <c:extLst xmlns:c15="http://schemas.microsoft.com/office/drawing/2012/chart">
                  <c:ext xmlns:c15="http://schemas.microsoft.com/office/drawing/2012/chart" uri="{02D57815-91ED-43cb-92C2-25804820EDAC}">
                    <c15:datalabelsRange>
                      <c15:f>'Results-cutoff 5'!$R$21:$AA$21</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1C-613D-48C1-AADA-F7098A592FD5}"/>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'Results-cutoff 5'!$D$22</c15:sqref>
                        </c15:formulaRef>
                      </c:ext>
                    </c:extLst>
                    <c:strCache>
                      <c:ptCount val="1"/>
                      <c:pt idx="0">
                        <c:v>Avg, incomplete</c:v>
                      </c:pt>
                    </c:strCache>
                  </c:strRef>
                </c:tx>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invertIfNegative val="0"/>
                <c:dLbls>
                  <c:dLbl>
                    <c:idx val="0"/>
                    <c:tx>
                      <c:rich>
                        <a:bodyPr/>
                        <a:lstStyle/>
                        <a:p>
                          <a:fld id="{D36E1B00-BA7E-4FB4-AB14-7FA922D616D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613D-48C1-AADA-F7098A592FD5}"/>
                      </c:ext>
                    </c:extLst>
                  </c:dLbl>
                  <c:dLbl>
                    <c:idx val="1"/>
                    <c:tx>
                      <c:rich>
                        <a:bodyPr/>
                        <a:lstStyle/>
                        <a:p>
                          <a:fld id="{F11CEF0A-A200-4DE3-A60C-B78923876AF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613D-48C1-AADA-F7098A592FD5}"/>
                      </c:ext>
                    </c:extLst>
                  </c:dLbl>
                  <c:dLbl>
                    <c:idx val="2"/>
                    <c:tx>
                      <c:rich>
                        <a:bodyPr/>
                        <a:lstStyle/>
                        <a:p>
                          <a:fld id="{2A816E66-7D2E-4EE8-BE4D-313BC082132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613D-48C1-AADA-F7098A592FD5}"/>
                      </c:ext>
                    </c:extLst>
                  </c:dLbl>
                  <c:dLbl>
                    <c:idx val="3"/>
                    <c:tx>
                      <c:rich>
                        <a:bodyPr/>
                        <a:lstStyle/>
                        <a:p>
                          <a:fld id="{66B121D8-E6D4-4714-BBFE-2C09DFE2E98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613D-48C1-AADA-F7098A592FD5}"/>
                      </c:ext>
                    </c:extLst>
                  </c:dLbl>
                  <c:dLbl>
                    <c:idx val="4"/>
                    <c:tx>
                      <c:rich>
                        <a:bodyPr/>
                        <a:lstStyle/>
                        <a:p>
                          <a:fld id="{32C2A41C-4B7B-496E-9913-8DD76C1CEEA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613D-48C1-AADA-F7098A592FD5}"/>
                      </c:ext>
                    </c:extLst>
                  </c:dLbl>
                  <c:dLbl>
                    <c:idx val="5"/>
                    <c:tx>
                      <c:rich>
                        <a:bodyPr/>
                        <a:lstStyle/>
                        <a:p>
                          <a:fld id="{87253E99-4364-4520-9E53-71CAA350173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613D-48C1-AADA-F7098A592FD5}"/>
                      </c:ext>
                    </c:extLst>
                  </c:dLbl>
                  <c:dLbl>
                    <c:idx val="6"/>
                    <c:tx>
                      <c:rich>
                        <a:bodyPr/>
                        <a:lstStyle/>
                        <a:p>
                          <a:fld id="{0AE97016-1F21-4354-B74E-12BBBE07FD7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613D-48C1-AADA-F7098A592FD5}"/>
                      </c:ext>
                    </c:extLst>
                  </c:dLbl>
                  <c:dLbl>
                    <c:idx val="7"/>
                    <c:tx>
                      <c:rich>
                        <a:bodyPr/>
                        <a:lstStyle/>
                        <a:p>
                          <a:fld id="{3F18AD73-E3A6-4516-A4DD-5804E2E9C55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613D-48C1-AADA-F7098A592FD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5'!$E$18:$L$18</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5'!$E$22:$L$22</c15:sqref>
                        </c15:formulaRef>
                      </c:ext>
                    </c:extLst>
                    <c:numCache>
                      <c:formatCode>General</c:formatCode>
                      <c:ptCount val="8"/>
                      <c:pt idx="0">
                        <c:v>5.8015857464821741E-2</c:v>
                      </c:pt>
                      <c:pt idx="1">
                        <c:v>-1.0613588689560638E-2</c:v>
                      </c:pt>
                      <c:pt idx="2">
                        <c:v>-1.2500217709243033E-2</c:v>
                      </c:pt>
                      <c:pt idx="3">
                        <c:v>-0.11333153102062388</c:v>
                      </c:pt>
                      <c:pt idx="4">
                        <c:v>0.13860122105366646</c:v>
                      </c:pt>
                      <c:pt idx="5">
                        <c:v>3.1945174884371097E-2</c:v>
                      </c:pt>
                      <c:pt idx="6">
                        <c:v>0.11172579713467345</c:v>
                      </c:pt>
                      <c:pt idx="7">
                        <c:v>2.3160126953977178E-2</c:v>
                      </c:pt>
                    </c:numCache>
                  </c:numRef>
                </c:val>
                <c:extLst xmlns:c15="http://schemas.microsoft.com/office/drawing/2012/chart">
                  <c:ext xmlns:c15="http://schemas.microsoft.com/office/drawing/2012/chart" uri="{02D57815-91ED-43cb-92C2-25804820EDAC}">
                    <c15:datalabelsRange>
                      <c15:f>'Results-cutoff 5'!$R$22:$AA$22</c15:f>
                      <c15:dlblRangeCache>
                        <c:ptCount val="10"/>
                        <c:pt idx="0">
                          <c:v>9</c:v>
                        </c:pt>
                        <c:pt idx="1">
                          <c:v>9</c:v>
                        </c:pt>
                        <c:pt idx="2">
                          <c:v>8</c:v>
                        </c:pt>
                        <c:pt idx="3">
                          <c:v>5</c:v>
                        </c:pt>
                        <c:pt idx="4">
                          <c:v>9</c:v>
                        </c:pt>
                        <c:pt idx="5">
                          <c:v>6</c:v>
                        </c:pt>
                        <c:pt idx="6">
                          <c:v>9</c:v>
                        </c:pt>
                        <c:pt idx="7">
                          <c:v>9</c:v>
                        </c:pt>
                        <c:pt idx="8">
                          <c:v>3</c:v>
                        </c:pt>
                        <c:pt idx="9">
                          <c:v>6</c:v>
                        </c:pt>
                      </c15:dlblRangeCache>
                    </c15:datalabelsRange>
                  </c:ext>
                  <c:ext xmlns:c16="http://schemas.microsoft.com/office/drawing/2014/chart" uri="{C3380CC4-5D6E-409C-BE32-E72D297353CC}">
                    <c16:uniqueId val="{00000025-613D-48C1-AADA-F7098A592FD5}"/>
                  </c:ext>
                </c:extLst>
              </c15:ser>
            </c15:filteredBarSeries>
          </c:ext>
        </c:extLst>
      </c:barChart>
      <c:catAx>
        <c:axId val="117487241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97856"/>
        <c:crosses val="autoZero"/>
        <c:auto val="1"/>
        <c:lblAlgn val="ctr"/>
        <c:lblOffset val="100"/>
        <c:noMultiLvlLbl val="0"/>
      </c:catAx>
      <c:valAx>
        <c:axId val="117489785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7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Scope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2"/>
          <c:order val="2"/>
          <c:tx>
            <c:strRef>
              <c:f>'Results-cutoff 5'!$D$5</c:f>
              <c:strCache>
                <c:ptCount val="1"/>
                <c:pt idx="0">
                  <c:v>Avg, completed</c:v>
                </c:pt>
              </c:strCache>
              <c:extLst xmlns:c15="http://schemas.microsoft.com/office/drawing/2012/chart"/>
            </c:strRef>
          </c:tx>
          <c:spPr>
            <a:solidFill>
              <a:srgbClr val="194457"/>
            </a:solidFill>
            <a:ln>
              <a:noFill/>
            </a:ln>
            <a:effectLst/>
          </c:spPr>
          <c:invertIfNegative val="0"/>
          <c:dLbls>
            <c:dLbl>
              <c:idx val="0"/>
              <c:tx>
                <c:rich>
                  <a:bodyPr/>
                  <a:lstStyle/>
                  <a:p>
                    <a:fld id="{1FD811A1-A934-47DA-8F50-43C984AE06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48DC-4590-9652-6B365E70BB7B}"/>
                </c:ext>
              </c:extLst>
            </c:dLbl>
            <c:dLbl>
              <c:idx val="1"/>
              <c:tx>
                <c:rich>
                  <a:bodyPr/>
                  <a:lstStyle/>
                  <a:p>
                    <a:fld id="{ED4AF5A8-6CBC-4953-9919-F7AD9B8A3B2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48DC-4590-9652-6B365E70BB7B}"/>
                </c:ext>
              </c:extLst>
            </c:dLbl>
            <c:dLbl>
              <c:idx val="2"/>
              <c:tx>
                <c:rich>
                  <a:bodyPr/>
                  <a:lstStyle/>
                  <a:p>
                    <a:fld id="{4341641D-6F9D-46BA-BA2E-6D0EB5337E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48DC-4590-9652-6B365E70BB7B}"/>
                </c:ext>
              </c:extLst>
            </c:dLbl>
            <c:dLbl>
              <c:idx val="3"/>
              <c:tx>
                <c:rich>
                  <a:bodyPr/>
                  <a:lstStyle/>
                  <a:p>
                    <a:fld id="{12D9280C-D064-4FF6-8BA0-280B35C66B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48DC-4590-9652-6B365E70BB7B}"/>
                </c:ext>
              </c:extLst>
            </c:dLbl>
            <c:dLbl>
              <c:idx val="4"/>
              <c:tx>
                <c:rich>
                  <a:bodyPr/>
                  <a:lstStyle/>
                  <a:p>
                    <a:fld id="{DDF03628-0419-412C-98BB-538722C2075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48DC-4590-9652-6B365E70BB7B}"/>
                </c:ext>
              </c:extLst>
            </c:dLbl>
            <c:dLbl>
              <c:idx val="5"/>
              <c:tx>
                <c:rich>
                  <a:bodyPr/>
                  <a:lstStyle/>
                  <a:p>
                    <a:fld id="{00B10E49-F72C-4A86-B7F8-950037DBB29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48DC-4590-9652-6B365E70BB7B}"/>
                </c:ext>
              </c:extLst>
            </c:dLbl>
            <c:dLbl>
              <c:idx val="6"/>
              <c:tx>
                <c:rich>
                  <a:bodyPr/>
                  <a:lstStyle/>
                  <a:p>
                    <a:fld id="{5AC51EE7-AC38-44EC-B6AD-4837EEA405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48DC-4590-9652-6B365E70BB7B}"/>
                </c:ext>
              </c:extLst>
            </c:dLbl>
            <c:dLbl>
              <c:idx val="7"/>
              <c:tx>
                <c:rich>
                  <a:bodyPr/>
                  <a:lstStyle/>
                  <a:p>
                    <a:fld id="{7DAB067D-B647-45A0-8402-53B6030562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48DC-4590-9652-6B365E70BB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5'!$E$2:$L$2</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5'!$E$5:$L$5</c:f>
              <c:numCache>
                <c:formatCode>General</c:formatCode>
                <c:ptCount val="8"/>
                <c:pt idx="0">
                  <c:v>0.18020933252773141</c:v>
                </c:pt>
                <c:pt idx="1">
                  <c:v>0.13750057108833835</c:v>
                </c:pt>
                <c:pt idx="2">
                  <c:v>-0.38689299979466141</c:v>
                </c:pt>
                <c:pt idx="3">
                  <c:v>0.32536536756774925</c:v>
                </c:pt>
                <c:pt idx="4">
                  <c:v>0.11498054630622345</c:v>
                </c:pt>
                <c:pt idx="5">
                  <c:v>0.14913058282497826</c:v>
                </c:pt>
                <c:pt idx="6">
                  <c:v>0.4020128105650691</c:v>
                </c:pt>
                <c:pt idx="7">
                  <c:v>0.29817511032014066</c:v>
                </c:pt>
              </c:numCache>
              <c:extLst/>
            </c:numRef>
          </c:val>
          <c:extLst xmlns:c15="http://schemas.microsoft.com/office/drawing/2012/chart">
            <c:ext xmlns:c15="http://schemas.microsoft.com/office/drawing/2012/chart" uri="{02D57815-91ED-43cb-92C2-25804820EDAC}">
              <c15:datalabelsRange>
                <c15:f>'Results-cutoff 5'!$R$5:$AA$5</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08-48DC-4590-9652-6B365E70BB7B}"/>
            </c:ext>
          </c:extLst>
        </c:ser>
        <c:ser>
          <c:idx val="3"/>
          <c:order val="3"/>
          <c:tx>
            <c:strRef>
              <c:f>'Results-cutoff 5'!$D$6</c:f>
              <c:strCache>
                <c:ptCount val="1"/>
                <c:pt idx="0">
                  <c:v>Avg, active</c:v>
                </c:pt>
              </c:strCache>
              <c:extLst xmlns:c15="http://schemas.microsoft.com/office/drawing/2012/chart"/>
            </c:strRef>
          </c:tx>
          <c:spPr>
            <a:solidFill>
              <a:srgbClr val="A42396"/>
            </a:solidFill>
            <a:ln>
              <a:noFill/>
            </a:ln>
            <a:effectLst/>
          </c:spPr>
          <c:invertIfNegative val="0"/>
          <c:dLbls>
            <c:dLbl>
              <c:idx val="0"/>
              <c:tx>
                <c:rich>
                  <a:bodyPr/>
                  <a:lstStyle/>
                  <a:p>
                    <a:fld id="{EAE7343E-4DF4-4A94-A97F-36B62C8D10D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48DC-4590-9652-6B365E70BB7B}"/>
                </c:ext>
              </c:extLst>
            </c:dLbl>
            <c:dLbl>
              <c:idx val="1"/>
              <c:tx>
                <c:rich>
                  <a:bodyPr/>
                  <a:lstStyle/>
                  <a:p>
                    <a:fld id="{0329135D-A4BD-4602-8EE2-6B95C0AB19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48DC-4590-9652-6B365E70BB7B}"/>
                </c:ext>
              </c:extLst>
            </c:dLbl>
            <c:dLbl>
              <c:idx val="2"/>
              <c:tx>
                <c:rich>
                  <a:bodyPr/>
                  <a:lstStyle/>
                  <a:p>
                    <a:fld id="{8FEF4D8B-E5E3-4A86-9391-C8654B34761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48DC-4590-9652-6B365E70BB7B}"/>
                </c:ext>
              </c:extLst>
            </c:dLbl>
            <c:dLbl>
              <c:idx val="3"/>
              <c:tx>
                <c:rich>
                  <a:bodyPr/>
                  <a:lstStyle/>
                  <a:p>
                    <a:fld id="{D4156DA2-E8EB-44E4-BA69-207FA93146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48DC-4590-9652-6B365E70BB7B}"/>
                </c:ext>
              </c:extLst>
            </c:dLbl>
            <c:dLbl>
              <c:idx val="4"/>
              <c:tx>
                <c:rich>
                  <a:bodyPr/>
                  <a:lstStyle/>
                  <a:p>
                    <a:fld id="{AE852184-0580-43BB-AB22-1854CB12444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48DC-4590-9652-6B365E70BB7B}"/>
                </c:ext>
              </c:extLst>
            </c:dLbl>
            <c:dLbl>
              <c:idx val="5"/>
              <c:tx>
                <c:rich>
                  <a:bodyPr/>
                  <a:lstStyle/>
                  <a:p>
                    <a:fld id="{3C6EB868-6512-462D-8715-570593E02A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48DC-4590-9652-6B365E70BB7B}"/>
                </c:ext>
              </c:extLst>
            </c:dLbl>
            <c:dLbl>
              <c:idx val="6"/>
              <c:tx>
                <c:rich>
                  <a:bodyPr/>
                  <a:lstStyle/>
                  <a:p>
                    <a:fld id="{AD1ECABA-B9FC-4A69-92F8-C1079729A36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48DC-4590-9652-6B365E70BB7B}"/>
                </c:ext>
              </c:extLst>
            </c:dLbl>
            <c:dLbl>
              <c:idx val="7"/>
              <c:tx>
                <c:rich>
                  <a:bodyPr/>
                  <a:lstStyle/>
                  <a:p>
                    <a:fld id="{E9E475C2-6A1B-4D2B-98CF-7B0BCA0036C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48DC-4590-9652-6B365E70BB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5'!$E$2:$L$2</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5'!$E$6:$L$6</c:f>
              <c:numCache>
                <c:formatCode>General</c:formatCode>
                <c:ptCount val="8"/>
                <c:pt idx="0">
                  <c:v>0.1341465774266517</c:v>
                </c:pt>
                <c:pt idx="1">
                  <c:v>0.23157667127587778</c:v>
                </c:pt>
                <c:pt idx="2">
                  <c:v>3.1800298162376617E-3</c:v>
                </c:pt>
                <c:pt idx="3">
                  <c:v>-4.0002884222094082E-2</c:v>
                </c:pt>
                <c:pt idx="4">
                  <c:v>2.9790765189975508</c:v>
                </c:pt>
                <c:pt idx="5">
                  <c:v>0.8113883548698555</c:v>
                </c:pt>
                <c:pt idx="6">
                  <c:v>0.31556260951136639</c:v>
                </c:pt>
                <c:pt idx="7">
                  <c:v>6.6232600621485727E-2</c:v>
                </c:pt>
              </c:numCache>
              <c:extLst/>
            </c:numRef>
          </c:val>
          <c:extLst xmlns:c15="http://schemas.microsoft.com/office/drawing/2012/chart">
            <c:ext xmlns:c15="http://schemas.microsoft.com/office/drawing/2012/chart" uri="{02D57815-91ED-43cb-92C2-25804820EDAC}">
              <c15:datalabelsRange>
                <c15:f>'Results-cutoff 5'!$R$6:$AA$6</c15:f>
                <c15:dlblRangeCache>
                  <c:ptCount val="10"/>
                  <c:pt idx="0">
                    <c:v>9</c:v>
                  </c:pt>
                  <c:pt idx="1">
                    <c:v>9</c:v>
                  </c:pt>
                  <c:pt idx="2">
                    <c:v>8</c:v>
                  </c:pt>
                  <c:pt idx="3">
                    <c:v>7</c:v>
                  </c:pt>
                  <c:pt idx="4">
                    <c:v>9</c:v>
                  </c:pt>
                  <c:pt idx="5">
                    <c:v>6</c:v>
                  </c:pt>
                  <c:pt idx="6">
                    <c:v>8</c:v>
                  </c:pt>
                  <c:pt idx="7">
                    <c:v>9</c:v>
                  </c:pt>
                  <c:pt idx="8">
                    <c:v>2</c:v>
                  </c:pt>
                  <c:pt idx="9">
                    <c:v>6</c:v>
                  </c:pt>
                </c15:dlblRangeCache>
              </c15:datalabelsRange>
            </c:ext>
            <c:ext xmlns:c16="http://schemas.microsoft.com/office/drawing/2014/chart" uri="{C3380CC4-5D6E-409C-BE32-E72D297353CC}">
              <c16:uniqueId val="{00000011-48DC-4590-9652-6B365E70BB7B}"/>
            </c:ext>
          </c:extLst>
        </c:ser>
        <c:dLbls>
          <c:showLegendKey val="0"/>
          <c:showVal val="0"/>
          <c:showCatName val="0"/>
          <c:showSerName val="0"/>
          <c:showPercent val="0"/>
          <c:showBubbleSize val="0"/>
        </c:dLbls>
        <c:gapWidth val="100"/>
        <c:axId val="1174887296"/>
        <c:axId val="1174895456"/>
        <c:extLst>
          <c:ext xmlns:c15="http://schemas.microsoft.com/office/drawing/2012/chart" uri="{02D57815-91ED-43cb-92C2-25804820EDAC}">
            <c15:filteredBarSeries>
              <c15:ser>
                <c:idx val="0"/>
                <c:order val="0"/>
                <c:tx>
                  <c:strRef>
                    <c:extLst>
                      <c:ext uri="{02D57815-91ED-43cb-92C2-25804820EDAC}">
                        <c15:formulaRef>
                          <c15:sqref>'Results-cutoff 5'!$D$3</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5'!$E$3:$L$3</c15:sqref>
                        </c15:formulaRef>
                      </c:ext>
                    </c:extLst>
                    <c:numCache>
                      <c:formatCode>General</c:formatCode>
                      <c:ptCount val="8"/>
                      <c:pt idx="0">
                        <c:v>9.136889708430318E-2</c:v>
                      </c:pt>
                      <c:pt idx="1">
                        <c:v>9.2477348004647908E-2</c:v>
                      </c:pt>
                      <c:pt idx="2">
                        <c:v>-0.10421325898436673</c:v>
                      </c:pt>
                      <c:pt idx="3">
                        <c:v>2.4598515892303663E-2</c:v>
                      </c:pt>
                      <c:pt idx="4">
                        <c:v>0.23917479558527388</c:v>
                      </c:pt>
                      <c:pt idx="5">
                        <c:v>0.49275755784096797</c:v>
                      </c:pt>
                      <c:pt idx="6">
                        <c:v>1.9510643762270741E-2</c:v>
                      </c:pt>
                      <c:pt idx="7">
                        <c:v>5.6014551930173351E-2</c:v>
                      </c:pt>
                    </c:numCache>
                  </c:numRef>
                </c:val>
                <c:extLst>
                  <c:ext xmlns:c16="http://schemas.microsoft.com/office/drawing/2014/chart" uri="{C3380CC4-5D6E-409C-BE32-E72D297353CC}">
                    <c16:uniqueId val="{00000012-48DC-4590-9652-6B365E70BB7B}"/>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5'!$D$4</c15:sqref>
                        </c15:formulaRef>
                      </c:ext>
                    </c:extLst>
                    <c:strCache>
                      <c:ptCount val="1"/>
                      <c:pt idx="0">
                        <c:v>Avg, non-nuclear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5'!$E$4:$L$4</c15:sqref>
                        </c15:formulaRef>
                      </c:ext>
                    </c:extLst>
                    <c:numCache>
                      <c:formatCode>General</c:formatCode>
                      <c:ptCount val="8"/>
                      <c:pt idx="0">
                        <c:v>0.22251771647597507</c:v>
                      </c:pt>
                      <c:pt idx="1">
                        <c:v>0.30991066913939247</c:v>
                      </c:pt>
                      <c:pt idx="2">
                        <c:v>-0.10236207765537475</c:v>
                      </c:pt>
                      <c:pt idx="3">
                        <c:v>0.14974145020913676</c:v>
                      </c:pt>
                      <c:pt idx="4">
                        <c:v>3.6554533691618731</c:v>
                      </c:pt>
                      <c:pt idx="5">
                        <c:v>0.58230370485919569</c:v>
                      </c:pt>
                      <c:pt idx="6">
                        <c:v>0.72269508904250257</c:v>
                      </c:pt>
                      <c:pt idx="7">
                        <c:v>0.27314209029211467</c:v>
                      </c:pt>
                    </c:numCache>
                  </c:numRef>
                </c:val>
                <c:extLst xmlns:c15="http://schemas.microsoft.com/office/drawing/2012/chart">
                  <c:ext xmlns:c16="http://schemas.microsoft.com/office/drawing/2014/chart" uri="{C3380CC4-5D6E-409C-BE32-E72D297353CC}">
                    <c16:uniqueId val="{00000013-48DC-4590-9652-6B365E70BB7B}"/>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'Results-cutoff 5'!$D$7</c15:sqref>
                        </c15:formulaRef>
                      </c:ext>
                    </c:extLst>
                    <c:strCache>
                      <c:ptCount val="1"/>
                      <c:pt idx="0">
                        <c:v>Avg, rebaselined</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tx>
                      <c:rich>
                        <a:bodyPr/>
                        <a:lstStyle/>
                        <a:p>
                          <a:fld id="{C721C48E-4D94-4A3E-A5A2-71B48A3B744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48DC-4590-9652-6B365E70BB7B}"/>
                      </c:ext>
                    </c:extLst>
                  </c:dLbl>
                  <c:dLbl>
                    <c:idx val="1"/>
                    <c:tx>
                      <c:rich>
                        <a:bodyPr/>
                        <a:lstStyle/>
                        <a:p>
                          <a:fld id="{D276CEF1-C632-4F7F-BE21-06A87C9975F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48DC-4590-9652-6B365E70BB7B}"/>
                      </c:ext>
                    </c:extLst>
                  </c:dLbl>
                  <c:dLbl>
                    <c:idx val="2"/>
                    <c:tx>
                      <c:rich>
                        <a:bodyPr/>
                        <a:lstStyle/>
                        <a:p>
                          <a:fld id="{9B15F0C9-1DBE-478C-B560-4AB63B73D5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48DC-4590-9652-6B365E70BB7B}"/>
                      </c:ext>
                    </c:extLst>
                  </c:dLbl>
                  <c:dLbl>
                    <c:idx val="3"/>
                    <c:tx>
                      <c:rich>
                        <a:bodyPr/>
                        <a:lstStyle/>
                        <a:p>
                          <a:fld id="{4F7E4786-2803-454D-AFAB-B449CC90649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48DC-4590-9652-6B365E70BB7B}"/>
                      </c:ext>
                    </c:extLst>
                  </c:dLbl>
                  <c:dLbl>
                    <c:idx val="4"/>
                    <c:tx>
                      <c:rich>
                        <a:bodyPr/>
                        <a:lstStyle/>
                        <a:p>
                          <a:fld id="{DF874ACE-840F-4C44-8A29-F9211F1ADDD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48DC-4590-9652-6B365E70BB7B}"/>
                      </c:ext>
                    </c:extLst>
                  </c:dLbl>
                  <c:dLbl>
                    <c:idx val="5"/>
                    <c:tx>
                      <c:rich>
                        <a:bodyPr/>
                        <a:lstStyle/>
                        <a:p>
                          <a:fld id="{D666FE8A-471C-4D71-B188-EA610357E87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48DC-4590-9652-6B365E70BB7B}"/>
                      </c:ext>
                    </c:extLst>
                  </c:dLbl>
                  <c:dLbl>
                    <c:idx val="6"/>
                    <c:tx>
                      <c:rich>
                        <a:bodyPr/>
                        <a:lstStyle/>
                        <a:p>
                          <a:fld id="{E3246A72-F93D-47BB-94EA-04A5BDC77E6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48DC-4590-9652-6B365E70BB7B}"/>
                      </c:ext>
                    </c:extLst>
                  </c:dLbl>
                  <c:dLbl>
                    <c:idx val="7"/>
                    <c:tx>
                      <c:rich>
                        <a:bodyPr/>
                        <a:lstStyle/>
                        <a:p>
                          <a:fld id="{BC8D7B14-8E1F-4E44-A4B5-533848B873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48DC-4590-9652-6B365E70BB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5'!$E$7:$L$7</c15:sqref>
                        </c15:formulaRef>
                      </c:ext>
                    </c:extLst>
                    <c:numCache>
                      <c:formatCode>General</c:formatCode>
                      <c:ptCount val="8"/>
                      <c:pt idx="0">
                        <c:v>0.2548908549905029</c:v>
                      </c:pt>
                      <c:pt idx="1">
                        <c:v>0.3305341118908709</c:v>
                      </c:pt>
                      <c:pt idx="2">
                        <c:v>0.11116758046568886</c:v>
                      </c:pt>
                      <c:pt idx="3">
                        <c:v>0.18221866010847676</c:v>
                      </c:pt>
                      <c:pt idx="4">
                        <c:v>3.1059881919069348</c:v>
                      </c:pt>
                      <c:pt idx="5">
                        <c:v>1.0140342073339288</c:v>
                      </c:pt>
                      <c:pt idx="6">
                        <c:v>0.46556664848735041</c:v>
                      </c:pt>
                      <c:pt idx="7">
                        <c:v>0.18245122197817287</c:v>
                      </c:pt>
                    </c:numCache>
                  </c:numRef>
                </c:val>
                <c:extLst xmlns:c15="http://schemas.microsoft.com/office/drawing/2012/chart">
                  <c:ext xmlns:c15="http://schemas.microsoft.com/office/drawing/2012/chart" uri="{02D57815-91ED-43cb-92C2-25804820EDAC}">
                    <c15:datalabelsRange>
                      <c15:f>'Results-cutoff 5'!$R$7:$AA$7</c15:f>
                      <c15:dlblRangeCache>
                        <c:ptCount val="10"/>
                        <c:pt idx="0">
                          <c:v>9</c:v>
                        </c:pt>
                        <c:pt idx="1">
                          <c:v>9</c:v>
                        </c:pt>
                        <c:pt idx="2">
                          <c:v>6</c:v>
                        </c:pt>
                        <c:pt idx="3">
                          <c:v>7</c:v>
                        </c:pt>
                        <c:pt idx="4">
                          <c:v>9</c:v>
                        </c:pt>
                        <c:pt idx="5">
                          <c:v>6</c:v>
                        </c:pt>
                        <c:pt idx="6">
                          <c:v>8</c:v>
                        </c:pt>
                        <c:pt idx="7">
                          <c:v>9</c:v>
                        </c:pt>
                        <c:pt idx="8">
                          <c:v>3</c:v>
                        </c:pt>
                        <c:pt idx="9">
                          <c:v>5</c:v>
                        </c:pt>
                      </c15:dlblRangeCache>
                    </c15:datalabelsRange>
                  </c:ext>
                  <c:ext xmlns:c16="http://schemas.microsoft.com/office/drawing/2014/chart" uri="{C3380CC4-5D6E-409C-BE32-E72D297353CC}">
                    <c16:uniqueId val="{0000001C-48DC-4590-9652-6B365E70BB7B}"/>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'Results-cutoff 5'!$D$8</c15:sqref>
                        </c15:formulaRef>
                      </c:ext>
                    </c:extLst>
                    <c:strCache>
                      <c:ptCount val="1"/>
                      <c:pt idx="0">
                        <c:v>Avg, not rebaselined</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dLbl>
                    <c:idx val="0"/>
                    <c:tx>
                      <c:rich>
                        <a:bodyPr/>
                        <a:lstStyle/>
                        <a:p>
                          <a:fld id="{2B090C47-5EB7-44F1-8685-18880D5B5B5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48DC-4590-9652-6B365E70BB7B}"/>
                      </c:ext>
                    </c:extLst>
                  </c:dLbl>
                  <c:dLbl>
                    <c:idx val="1"/>
                    <c:tx>
                      <c:rich>
                        <a:bodyPr/>
                        <a:lstStyle/>
                        <a:p>
                          <a:fld id="{FA6C7EAA-BE9E-4F8B-9C6E-6161BB44FE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48DC-4590-9652-6B365E70BB7B}"/>
                      </c:ext>
                    </c:extLst>
                  </c:dLbl>
                  <c:dLbl>
                    <c:idx val="2"/>
                    <c:tx>
                      <c:rich>
                        <a:bodyPr/>
                        <a:lstStyle/>
                        <a:p>
                          <a:fld id="{1AA0F85C-E602-4054-8675-3C9CC066002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48DC-4590-9652-6B365E70BB7B}"/>
                      </c:ext>
                    </c:extLst>
                  </c:dLbl>
                  <c:dLbl>
                    <c:idx val="3"/>
                    <c:tx>
                      <c:rich>
                        <a:bodyPr/>
                        <a:lstStyle/>
                        <a:p>
                          <a:fld id="{A0150132-2BB6-45F1-A70A-2264A74B77F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48DC-4590-9652-6B365E70BB7B}"/>
                      </c:ext>
                    </c:extLst>
                  </c:dLbl>
                  <c:dLbl>
                    <c:idx val="4"/>
                    <c:tx>
                      <c:rich>
                        <a:bodyPr/>
                        <a:lstStyle/>
                        <a:p>
                          <a:fld id="{E5C27BA9-9524-475D-ADFC-AD000DD0EF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48DC-4590-9652-6B365E70BB7B}"/>
                      </c:ext>
                    </c:extLst>
                  </c:dLbl>
                  <c:dLbl>
                    <c:idx val="5"/>
                    <c:tx>
                      <c:rich>
                        <a:bodyPr/>
                        <a:lstStyle/>
                        <a:p>
                          <a:fld id="{4D3D45D9-7A97-481B-8110-8664A5C47E4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48DC-4590-9652-6B365E70BB7B}"/>
                      </c:ext>
                    </c:extLst>
                  </c:dLbl>
                  <c:dLbl>
                    <c:idx val="6"/>
                    <c:tx>
                      <c:rich>
                        <a:bodyPr/>
                        <a:lstStyle/>
                        <a:p>
                          <a:fld id="{D6E7FC31-D3BF-4729-8DAC-51551A33D80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48DC-4590-9652-6B365E70BB7B}"/>
                      </c:ext>
                    </c:extLst>
                  </c:dLbl>
                  <c:dLbl>
                    <c:idx val="7"/>
                    <c:tx>
                      <c:rich>
                        <a:bodyPr/>
                        <a:lstStyle/>
                        <a:p>
                          <a:fld id="{7A451CAD-6E4F-4AC0-901A-5F1F2655F8B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48DC-4590-9652-6B365E70BB7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5'!$E$8:$L$8</c15:sqref>
                        </c15:formulaRef>
                      </c:ext>
                    </c:extLst>
                    <c:numCache>
                      <c:formatCode>General</c:formatCode>
                      <c:ptCount val="8"/>
                      <c:pt idx="0">
                        <c:v>-9.0708381804549543E-4</c:v>
                      </c:pt>
                      <c:pt idx="1">
                        <c:v>-1.093558983415166E-2</c:v>
                      </c:pt>
                      <c:pt idx="2">
                        <c:v>-0.36044884872964311</c:v>
                      </c:pt>
                      <c:pt idx="3">
                        <c:v>-6.3522335010749331E-2</c:v>
                      </c:pt>
                      <c:pt idx="4">
                        <c:v>-7.538696305785153E-2</c:v>
                      </c:pt>
                      <c:pt idx="5">
                        <c:v>-0.15483819587113168</c:v>
                      </c:pt>
                      <c:pt idx="6">
                        <c:v>2.0020399624451901E-3</c:v>
                      </c:pt>
                      <c:pt idx="7">
                        <c:v>8.8981591878103838E-2</c:v>
                      </c:pt>
                    </c:numCache>
                  </c:numRef>
                </c:val>
                <c:extLst xmlns:c15="http://schemas.microsoft.com/office/drawing/2012/chart">
                  <c:ext xmlns:c15="http://schemas.microsoft.com/office/drawing/2012/chart" uri="{02D57815-91ED-43cb-92C2-25804820EDAC}">
                    <c15:datalabelsRange>
                      <c15:f>'Results-cutoff 5'!$R$8:$AA$8</c15:f>
                      <c15:dlblRangeCache>
                        <c:ptCount val="10"/>
                        <c:pt idx="0">
                          <c:v>6</c:v>
                        </c:pt>
                        <c:pt idx="1">
                          <c:v>6</c:v>
                        </c:pt>
                        <c:pt idx="2">
                          <c:v>5</c:v>
                        </c:pt>
                        <c:pt idx="3">
                          <c:v>4</c:v>
                        </c:pt>
                        <c:pt idx="4">
                          <c:v>6</c:v>
                        </c:pt>
                        <c:pt idx="5">
                          <c:v>4</c:v>
                        </c:pt>
                        <c:pt idx="6">
                          <c:v>3</c:v>
                        </c:pt>
                        <c:pt idx="7">
                          <c:v>5</c:v>
                        </c:pt>
                        <c:pt idx="8">
                          <c:v>0</c:v>
                        </c:pt>
                        <c:pt idx="9">
                          <c:v>5</c:v>
                        </c:pt>
                      </c15:dlblRangeCache>
                    </c15:datalabelsRange>
                  </c:ext>
                  <c:ext xmlns:c16="http://schemas.microsoft.com/office/drawing/2014/chart" uri="{C3380CC4-5D6E-409C-BE32-E72D297353CC}">
                    <c16:uniqueId val="{00000025-48DC-4590-9652-6B365E70BB7B}"/>
                  </c:ext>
                </c:extLst>
              </c15:ser>
            </c15:filteredBarSeries>
          </c:ext>
        </c:extLst>
      </c:barChart>
      <c:catAx>
        <c:axId val="117488729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95456"/>
        <c:crosses val="autoZero"/>
        <c:auto val="1"/>
        <c:lblAlgn val="ctr"/>
        <c:lblOffset val="100"/>
        <c:noMultiLvlLbl val="0"/>
      </c:catAx>
      <c:valAx>
        <c:axId val="117489545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87296"/>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Scope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4"/>
          <c:order val="4"/>
          <c:tx>
            <c:strRef>
              <c:f>'Results-cutoff 5'!$D$7</c:f>
              <c:strCache>
                <c:ptCount val="1"/>
                <c:pt idx="0">
                  <c:v>Avg, rebaselined</c:v>
                </c:pt>
              </c:strCache>
              <c:extLst xmlns:c15="http://schemas.microsoft.com/office/drawing/2012/chart"/>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tx>
                <c:rich>
                  <a:bodyPr/>
                  <a:lstStyle/>
                  <a:p>
                    <a:fld id="{449416BB-F1FF-4459-836B-2FC3F4C47E9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BBC-4543-91DA-865ABE983090}"/>
                </c:ext>
              </c:extLst>
            </c:dLbl>
            <c:dLbl>
              <c:idx val="1"/>
              <c:tx>
                <c:rich>
                  <a:bodyPr/>
                  <a:lstStyle/>
                  <a:p>
                    <a:fld id="{835CB397-5BC0-481A-AF6D-1A5350BA7D2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BBC-4543-91DA-865ABE983090}"/>
                </c:ext>
              </c:extLst>
            </c:dLbl>
            <c:dLbl>
              <c:idx val="2"/>
              <c:tx>
                <c:rich>
                  <a:bodyPr/>
                  <a:lstStyle/>
                  <a:p>
                    <a:fld id="{EDDBDF8B-F8F9-41C3-AE93-9BE2CCF5786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BBC-4543-91DA-865ABE983090}"/>
                </c:ext>
              </c:extLst>
            </c:dLbl>
            <c:dLbl>
              <c:idx val="3"/>
              <c:tx>
                <c:rich>
                  <a:bodyPr/>
                  <a:lstStyle/>
                  <a:p>
                    <a:fld id="{1E9A5923-FBFD-4C64-9690-901C0020E6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BBC-4543-91DA-865ABE983090}"/>
                </c:ext>
              </c:extLst>
            </c:dLbl>
            <c:dLbl>
              <c:idx val="4"/>
              <c:tx>
                <c:rich>
                  <a:bodyPr/>
                  <a:lstStyle/>
                  <a:p>
                    <a:fld id="{CA9E9E67-D49E-48F4-B19D-8FA1D16D1D5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BBC-4543-91DA-865ABE983090}"/>
                </c:ext>
              </c:extLst>
            </c:dLbl>
            <c:dLbl>
              <c:idx val="5"/>
              <c:tx>
                <c:rich>
                  <a:bodyPr/>
                  <a:lstStyle/>
                  <a:p>
                    <a:fld id="{03EA98CF-4CE6-4C5B-B325-FE513845334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BBC-4543-91DA-865ABE983090}"/>
                </c:ext>
              </c:extLst>
            </c:dLbl>
            <c:dLbl>
              <c:idx val="6"/>
              <c:tx>
                <c:rich>
                  <a:bodyPr/>
                  <a:lstStyle/>
                  <a:p>
                    <a:fld id="{08F6EE4E-300F-479A-865B-F1E6AC80BBB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EBBC-4543-91DA-865ABE983090}"/>
                </c:ext>
              </c:extLst>
            </c:dLbl>
            <c:dLbl>
              <c:idx val="7"/>
              <c:tx>
                <c:rich>
                  <a:bodyPr/>
                  <a:lstStyle/>
                  <a:p>
                    <a:fld id="{9B5D0EE9-CE66-48AB-A964-52CBB698562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EBBC-4543-91DA-865ABE9830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5'!$E$2:$L$2</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5'!$E$7:$L$7</c:f>
              <c:numCache>
                <c:formatCode>General</c:formatCode>
                <c:ptCount val="8"/>
                <c:pt idx="0">
                  <c:v>0.2548908549905029</c:v>
                </c:pt>
                <c:pt idx="1">
                  <c:v>0.3305341118908709</c:v>
                </c:pt>
                <c:pt idx="2">
                  <c:v>0.11116758046568886</c:v>
                </c:pt>
                <c:pt idx="3">
                  <c:v>0.18221866010847676</c:v>
                </c:pt>
                <c:pt idx="4">
                  <c:v>3.1059881919069348</c:v>
                </c:pt>
                <c:pt idx="5">
                  <c:v>1.0140342073339288</c:v>
                </c:pt>
                <c:pt idx="6">
                  <c:v>0.46556664848735041</c:v>
                </c:pt>
                <c:pt idx="7">
                  <c:v>0.18245122197817287</c:v>
                </c:pt>
              </c:numCache>
              <c:extLst/>
            </c:numRef>
          </c:val>
          <c:extLst xmlns:c15="http://schemas.microsoft.com/office/drawing/2012/chart">
            <c:ext xmlns:c15="http://schemas.microsoft.com/office/drawing/2012/chart" uri="{02D57815-91ED-43cb-92C2-25804820EDAC}">
              <c15:datalabelsRange>
                <c15:f>'Results-cutoff 5'!$R$7:$AA$7</c15:f>
                <c15:dlblRangeCache>
                  <c:ptCount val="10"/>
                  <c:pt idx="0">
                    <c:v>9</c:v>
                  </c:pt>
                  <c:pt idx="1">
                    <c:v>9</c:v>
                  </c:pt>
                  <c:pt idx="2">
                    <c:v>6</c:v>
                  </c:pt>
                  <c:pt idx="3">
                    <c:v>7</c:v>
                  </c:pt>
                  <c:pt idx="4">
                    <c:v>9</c:v>
                  </c:pt>
                  <c:pt idx="5">
                    <c:v>6</c:v>
                  </c:pt>
                  <c:pt idx="6">
                    <c:v>8</c:v>
                  </c:pt>
                  <c:pt idx="7">
                    <c:v>9</c:v>
                  </c:pt>
                  <c:pt idx="8">
                    <c:v>3</c:v>
                  </c:pt>
                  <c:pt idx="9">
                    <c:v>5</c:v>
                  </c:pt>
                </c15:dlblRangeCache>
              </c15:datalabelsRange>
            </c:ext>
            <c:ext xmlns:c16="http://schemas.microsoft.com/office/drawing/2014/chart" uri="{C3380CC4-5D6E-409C-BE32-E72D297353CC}">
              <c16:uniqueId val="{00000008-EBBC-4543-91DA-865ABE983090}"/>
            </c:ext>
          </c:extLst>
        </c:ser>
        <c:ser>
          <c:idx val="5"/>
          <c:order val="5"/>
          <c:tx>
            <c:strRef>
              <c:f>'Results-cutoff 5'!$D$8</c:f>
              <c:strCache>
                <c:ptCount val="1"/>
                <c:pt idx="0">
                  <c:v>Avg, not rebaselined</c:v>
                </c:pt>
              </c:strCache>
              <c:extLst xmlns:c15="http://schemas.microsoft.com/office/drawing/2012/chart"/>
            </c:strRef>
          </c:tx>
          <c:spPr>
            <a:solidFill>
              <a:srgbClr val="194457"/>
            </a:solidFill>
            <a:ln>
              <a:noFill/>
            </a:ln>
            <a:effectLst/>
          </c:spPr>
          <c:invertIfNegative val="0"/>
          <c:dLbls>
            <c:dLbl>
              <c:idx val="0"/>
              <c:tx>
                <c:rich>
                  <a:bodyPr/>
                  <a:lstStyle/>
                  <a:p>
                    <a:fld id="{58D3F21B-810D-44C9-99C4-5EF0F3453E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BBC-4543-91DA-865ABE983090}"/>
                </c:ext>
              </c:extLst>
            </c:dLbl>
            <c:dLbl>
              <c:idx val="1"/>
              <c:tx>
                <c:rich>
                  <a:bodyPr/>
                  <a:lstStyle/>
                  <a:p>
                    <a:fld id="{D69EF2D5-705A-42E6-8471-F4E9DBDC1C1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BBC-4543-91DA-865ABE983090}"/>
                </c:ext>
              </c:extLst>
            </c:dLbl>
            <c:dLbl>
              <c:idx val="2"/>
              <c:tx>
                <c:rich>
                  <a:bodyPr/>
                  <a:lstStyle/>
                  <a:p>
                    <a:fld id="{D92C6A5C-F660-4E74-9127-2F81AEA4E1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BBC-4543-91DA-865ABE983090}"/>
                </c:ext>
              </c:extLst>
            </c:dLbl>
            <c:dLbl>
              <c:idx val="3"/>
              <c:tx>
                <c:rich>
                  <a:bodyPr/>
                  <a:lstStyle/>
                  <a:p>
                    <a:fld id="{BD9ABEE5-F14A-46FF-9FD8-9D5FE3EE89D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BBC-4543-91DA-865ABE983090}"/>
                </c:ext>
              </c:extLst>
            </c:dLbl>
            <c:dLbl>
              <c:idx val="4"/>
              <c:tx>
                <c:rich>
                  <a:bodyPr/>
                  <a:lstStyle/>
                  <a:p>
                    <a:fld id="{C1C6E582-4EE1-4F30-88F1-484C4EE181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EBBC-4543-91DA-865ABE983090}"/>
                </c:ext>
              </c:extLst>
            </c:dLbl>
            <c:dLbl>
              <c:idx val="5"/>
              <c:tx>
                <c:rich>
                  <a:bodyPr/>
                  <a:lstStyle/>
                  <a:p>
                    <a:fld id="{96F5A707-99A2-4195-A419-9A8A5CB8118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EBBC-4543-91DA-865ABE983090}"/>
                </c:ext>
              </c:extLst>
            </c:dLbl>
            <c:dLbl>
              <c:idx val="6"/>
              <c:tx>
                <c:rich>
                  <a:bodyPr/>
                  <a:lstStyle/>
                  <a:p>
                    <a:fld id="{55FEDABD-8BAE-4820-A772-81C1B456F61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BBC-4543-91DA-865ABE983090}"/>
                </c:ext>
              </c:extLst>
            </c:dLbl>
            <c:dLbl>
              <c:idx val="7"/>
              <c:tx>
                <c:rich>
                  <a:bodyPr/>
                  <a:lstStyle/>
                  <a:p>
                    <a:fld id="{5FE3B86C-20C6-41AC-B925-14A62EF25D4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BBC-4543-91DA-865ABE9830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5'!$E$2:$L$2</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5'!$E$8:$L$8</c:f>
              <c:numCache>
                <c:formatCode>General</c:formatCode>
                <c:ptCount val="8"/>
                <c:pt idx="0">
                  <c:v>-9.0708381804549543E-4</c:v>
                </c:pt>
                <c:pt idx="1">
                  <c:v>-1.093558983415166E-2</c:v>
                </c:pt>
                <c:pt idx="2">
                  <c:v>-0.36044884872964311</c:v>
                </c:pt>
                <c:pt idx="3">
                  <c:v>-6.3522335010749331E-2</c:v>
                </c:pt>
                <c:pt idx="4">
                  <c:v>-7.538696305785153E-2</c:v>
                </c:pt>
                <c:pt idx="5">
                  <c:v>-0.15483819587113168</c:v>
                </c:pt>
                <c:pt idx="6">
                  <c:v>2.0020399624451901E-3</c:v>
                </c:pt>
                <c:pt idx="7">
                  <c:v>8.8981591878103838E-2</c:v>
                </c:pt>
              </c:numCache>
              <c:extLst/>
            </c:numRef>
          </c:val>
          <c:extLst xmlns:c15="http://schemas.microsoft.com/office/drawing/2012/chart">
            <c:ext xmlns:c15="http://schemas.microsoft.com/office/drawing/2012/chart" uri="{02D57815-91ED-43cb-92C2-25804820EDAC}">
              <c15:datalabelsRange>
                <c15:f>'Results-cutoff 5'!$R$8:$AA$8</c15:f>
                <c15:dlblRangeCache>
                  <c:ptCount val="10"/>
                  <c:pt idx="0">
                    <c:v>6</c:v>
                  </c:pt>
                  <c:pt idx="1">
                    <c:v>6</c:v>
                  </c:pt>
                  <c:pt idx="2">
                    <c:v>5</c:v>
                  </c:pt>
                  <c:pt idx="3">
                    <c:v>4</c:v>
                  </c:pt>
                  <c:pt idx="4">
                    <c:v>6</c:v>
                  </c:pt>
                  <c:pt idx="5">
                    <c:v>4</c:v>
                  </c:pt>
                  <c:pt idx="6">
                    <c:v>3</c:v>
                  </c:pt>
                  <c:pt idx="7">
                    <c:v>5</c:v>
                  </c:pt>
                  <c:pt idx="8">
                    <c:v>0</c:v>
                  </c:pt>
                  <c:pt idx="9">
                    <c:v>5</c:v>
                  </c:pt>
                </c15:dlblRangeCache>
              </c15:datalabelsRange>
            </c:ext>
            <c:ext xmlns:c16="http://schemas.microsoft.com/office/drawing/2014/chart" uri="{C3380CC4-5D6E-409C-BE32-E72D297353CC}">
              <c16:uniqueId val="{00000011-EBBC-4543-91DA-865ABE983090}"/>
            </c:ext>
          </c:extLst>
        </c:ser>
        <c:dLbls>
          <c:showLegendKey val="0"/>
          <c:showVal val="0"/>
          <c:showCatName val="0"/>
          <c:showSerName val="0"/>
          <c:showPercent val="0"/>
          <c:showBubbleSize val="0"/>
        </c:dLbls>
        <c:gapWidth val="100"/>
        <c:axId val="1174887296"/>
        <c:axId val="1174895456"/>
        <c:extLst>
          <c:ext xmlns:c15="http://schemas.microsoft.com/office/drawing/2012/chart" uri="{02D57815-91ED-43cb-92C2-25804820EDAC}">
            <c15:filteredBarSeries>
              <c15:ser>
                <c:idx val="0"/>
                <c:order val="0"/>
                <c:tx>
                  <c:strRef>
                    <c:extLst>
                      <c:ext uri="{02D57815-91ED-43cb-92C2-25804820EDAC}">
                        <c15:formulaRef>
                          <c15:sqref>'Results-cutoff 5'!$D$3</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5'!$E$3:$L$3</c15:sqref>
                        </c15:formulaRef>
                      </c:ext>
                    </c:extLst>
                    <c:numCache>
                      <c:formatCode>General</c:formatCode>
                      <c:ptCount val="8"/>
                      <c:pt idx="0">
                        <c:v>9.136889708430318E-2</c:v>
                      </c:pt>
                      <c:pt idx="1">
                        <c:v>9.2477348004647908E-2</c:v>
                      </c:pt>
                      <c:pt idx="2">
                        <c:v>-0.10421325898436673</c:v>
                      </c:pt>
                      <c:pt idx="3">
                        <c:v>2.4598515892303663E-2</c:v>
                      </c:pt>
                      <c:pt idx="4">
                        <c:v>0.23917479558527388</c:v>
                      </c:pt>
                      <c:pt idx="5">
                        <c:v>0.49275755784096797</c:v>
                      </c:pt>
                      <c:pt idx="6">
                        <c:v>1.9510643762270741E-2</c:v>
                      </c:pt>
                      <c:pt idx="7">
                        <c:v>5.6014551930173351E-2</c:v>
                      </c:pt>
                    </c:numCache>
                  </c:numRef>
                </c:val>
                <c:extLst>
                  <c:ext xmlns:c16="http://schemas.microsoft.com/office/drawing/2014/chart" uri="{C3380CC4-5D6E-409C-BE32-E72D297353CC}">
                    <c16:uniqueId val="{00000012-EBBC-4543-91DA-865ABE983090}"/>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5'!$D$4</c15:sqref>
                        </c15:formulaRef>
                      </c:ext>
                    </c:extLst>
                    <c:strCache>
                      <c:ptCount val="1"/>
                      <c:pt idx="0">
                        <c:v>Avg, non-nuclear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5'!$E$4:$L$4</c15:sqref>
                        </c15:formulaRef>
                      </c:ext>
                    </c:extLst>
                    <c:numCache>
                      <c:formatCode>General</c:formatCode>
                      <c:ptCount val="8"/>
                      <c:pt idx="0">
                        <c:v>0.22251771647597507</c:v>
                      </c:pt>
                      <c:pt idx="1">
                        <c:v>0.30991066913939247</c:v>
                      </c:pt>
                      <c:pt idx="2">
                        <c:v>-0.10236207765537475</c:v>
                      </c:pt>
                      <c:pt idx="3">
                        <c:v>0.14974145020913676</c:v>
                      </c:pt>
                      <c:pt idx="4">
                        <c:v>3.6554533691618731</c:v>
                      </c:pt>
                      <c:pt idx="5">
                        <c:v>0.58230370485919569</c:v>
                      </c:pt>
                      <c:pt idx="6">
                        <c:v>0.72269508904250257</c:v>
                      </c:pt>
                      <c:pt idx="7">
                        <c:v>0.27314209029211467</c:v>
                      </c:pt>
                    </c:numCache>
                  </c:numRef>
                </c:val>
                <c:extLst xmlns:c15="http://schemas.microsoft.com/office/drawing/2012/chart">
                  <c:ext xmlns:c16="http://schemas.microsoft.com/office/drawing/2014/chart" uri="{C3380CC4-5D6E-409C-BE32-E72D297353CC}">
                    <c16:uniqueId val="{00000013-EBBC-4543-91DA-865ABE983090}"/>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'Results-cutoff 5'!$D$5</c15:sqref>
                        </c15:formulaRef>
                      </c:ext>
                    </c:extLst>
                    <c:strCache>
                      <c:ptCount val="1"/>
                      <c:pt idx="0">
                        <c:v>Avg, completed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dLbl>
                    <c:idx val="0"/>
                    <c:tx>
                      <c:rich>
                        <a:bodyPr/>
                        <a:lstStyle/>
                        <a:p>
                          <a:fld id="{FCFDDC7C-4FAC-4BB3-8336-CD0D5B7747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EBBC-4543-91DA-865ABE983090}"/>
                      </c:ext>
                    </c:extLst>
                  </c:dLbl>
                  <c:dLbl>
                    <c:idx val="1"/>
                    <c:tx>
                      <c:rich>
                        <a:bodyPr/>
                        <a:lstStyle/>
                        <a:p>
                          <a:fld id="{2C07B233-8C6F-410F-B502-CA6F7CE05B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EBBC-4543-91DA-865ABE983090}"/>
                      </c:ext>
                    </c:extLst>
                  </c:dLbl>
                  <c:dLbl>
                    <c:idx val="2"/>
                    <c:tx>
                      <c:rich>
                        <a:bodyPr/>
                        <a:lstStyle/>
                        <a:p>
                          <a:fld id="{62F83F0F-4943-4D7B-86D3-9B3DC898CA4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EBBC-4543-91DA-865ABE983090}"/>
                      </c:ext>
                    </c:extLst>
                  </c:dLbl>
                  <c:dLbl>
                    <c:idx val="3"/>
                    <c:tx>
                      <c:rich>
                        <a:bodyPr/>
                        <a:lstStyle/>
                        <a:p>
                          <a:fld id="{5ACC1B06-65C4-4CD3-AACE-DB218432EF5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EBBC-4543-91DA-865ABE983090}"/>
                      </c:ext>
                    </c:extLst>
                  </c:dLbl>
                  <c:dLbl>
                    <c:idx val="4"/>
                    <c:tx>
                      <c:rich>
                        <a:bodyPr/>
                        <a:lstStyle/>
                        <a:p>
                          <a:fld id="{A70241EA-6CBE-4A0F-9690-3AAEA0C9831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EBBC-4543-91DA-865ABE983090}"/>
                      </c:ext>
                    </c:extLst>
                  </c:dLbl>
                  <c:dLbl>
                    <c:idx val="5"/>
                    <c:tx>
                      <c:rich>
                        <a:bodyPr/>
                        <a:lstStyle/>
                        <a:p>
                          <a:fld id="{49EA5A0B-29A1-4C94-A2FF-2DE61579951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EBBC-4543-91DA-865ABE983090}"/>
                      </c:ext>
                    </c:extLst>
                  </c:dLbl>
                  <c:dLbl>
                    <c:idx val="6"/>
                    <c:tx>
                      <c:rich>
                        <a:bodyPr/>
                        <a:lstStyle/>
                        <a:p>
                          <a:fld id="{F2F0832B-6A7C-4DF9-B368-5849E4BEEAE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EBBC-4543-91DA-865ABE983090}"/>
                      </c:ext>
                    </c:extLst>
                  </c:dLbl>
                  <c:dLbl>
                    <c:idx val="7"/>
                    <c:tx>
                      <c:rich>
                        <a:bodyPr/>
                        <a:lstStyle/>
                        <a:p>
                          <a:fld id="{F1167AD2-6A85-489F-93DC-E0ACB8A1C2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EBBC-4543-91DA-865ABE9830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5'!$E$5:$L$5</c15:sqref>
                        </c15:formulaRef>
                      </c:ext>
                    </c:extLst>
                    <c:numCache>
                      <c:formatCode>General</c:formatCode>
                      <c:ptCount val="8"/>
                      <c:pt idx="0">
                        <c:v>0.18020933252773141</c:v>
                      </c:pt>
                      <c:pt idx="1">
                        <c:v>0.13750057108833835</c:v>
                      </c:pt>
                      <c:pt idx="2">
                        <c:v>-0.38689299979466141</c:v>
                      </c:pt>
                      <c:pt idx="3">
                        <c:v>0.32536536756774925</c:v>
                      </c:pt>
                      <c:pt idx="4">
                        <c:v>0.11498054630622345</c:v>
                      </c:pt>
                      <c:pt idx="5">
                        <c:v>0.14913058282497826</c:v>
                      </c:pt>
                      <c:pt idx="6">
                        <c:v>0.4020128105650691</c:v>
                      </c:pt>
                      <c:pt idx="7">
                        <c:v>0.29817511032014066</c:v>
                      </c:pt>
                    </c:numCache>
                  </c:numRef>
                </c:val>
                <c:extLst xmlns:c15="http://schemas.microsoft.com/office/drawing/2012/chart">
                  <c:ext xmlns:c15="http://schemas.microsoft.com/office/drawing/2012/chart" uri="{02D57815-91ED-43cb-92C2-25804820EDAC}">
                    <c15:datalabelsRange>
                      <c15:f>'Results-cutoff 5'!$R$5:$AA$5</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1C-EBBC-4543-91DA-865ABE983090}"/>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'Results-cutoff 5'!$D$6</c15:sqref>
                        </c15:formulaRef>
                      </c:ext>
                    </c:extLst>
                    <c:strCache>
                      <c:ptCount val="1"/>
                      <c:pt idx="0">
                        <c:v>Avg, incomplete</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tx>
                      <c:rich>
                        <a:bodyPr/>
                        <a:lstStyle/>
                        <a:p>
                          <a:fld id="{BBF77A5F-BF25-4952-A3C5-99348C24838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EBBC-4543-91DA-865ABE983090}"/>
                      </c:ext>
                    </c:extLst>
                  </c:dLbl>
                  <c:dLbl>
                    <c:idx val="1"/>
                    <c:tx>
                      <c:rich>
                        <a:bodyPr/>
                        <a:lstStyle/>
                        <a:p>
                          <a:fld id="{219938F9-1BA5-470D-AE9D-C6712A8E044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EBBC-4543-91DA-865ABE983090}"/>
                      </c:ext>
                    </c:extLst>
                  </c:dLbl>
                  <c:dLbl>
                    <c:idx val="2"/>
                    <c:tx>
                      <c:rich>
                        <a:bodyPr/>
                        <a:lstStyle/>
                        <a:p>
                          <a:fld id="{91DA8C52-2279-4B03-B765-0B44541EA8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EBBC-4543-91DA-865ABE983090}"/>
                      </c:ext>
                    </c:extLst>
                  </c:dLbl>
                  <c:dLbl>
                    <c:idx val="3"/>
                    <c:tx>
                      <c:rich>
                        <a:bodyPr/>
                        <a:lstStyle/>
                        <a:p>
                          <a:fld id="{0163366A-B075-49FB-92A6-5950DF0A58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EBBC-4543-91DA-865ABE983090}"/>
                      </c:ext>
                    </c:extLst>
                  </c:dLbl>
                  <c:dLbl>
                    <c:idx val="4"/>
                    <c:tx>
                      <c:rich>
                        <a:bodyPr/>
                        <a:lstStyle/>
                        <a:p>
                          <a:fld id="{277E5BF7-64C4-4937-A446-DBBEDC7E6C1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EBBC-4543-91DA-865ABE983090}"/>
                      </c:ext>
                    </c:extLst>
                  </c:dLbl>
                  <c:dLbl>
                    <c:idx val="5"/>
                    <c:tx>
                      <c:rich>
                        <a:bodyPr/>
                        <a:lstStyle/>
                        <a:p>
                          <a:fld id="{997323E9-9130-4AC0-8CF7-A21439C3503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EBBC-4543-91DA-865ABE983090}"/>
                      </c:ext>
                    </c:extLst>
                  </c:dLbl>
                  <c:dLbl>
                    <c:idx val="6"/>
                    <c:tx>
                      <c:rich>
                        <a:bodyPr/>
                        <a:lstStyle/>
                        <a:p>
                          <a:fld id="{F5DDC358-9DC5-4052-9EDB-032ABF4414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EBBC-4543-91DA-865ABE983090}"/>
                      </c:ext>
                    </c:extLst>
                  </c:dLbl>
                  <c:dLbl>
                    <c:idx val="7"/>
                    <c:tx>
                      <c:rich>
                        <a:bodyPr/>
                        <a:lstStyle/>
                        <a:p>
                          <a:fld id="{FABAF757-7431-4264-ADEC-9A46D32151B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EBBC-4543-91DA-865ABE98309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5'!$E$2:$L$2</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5'!$E$6:$L$6</c15:sqref>
                        </c15:formulaRef>
                      </c:ext>
                    </c:extLst>
                    <c:numCache>
                      <c:formatCode>General</c:formatCode>
                      <c:ptCount val="8"/>
                      <c:pt idx="0">
                        <c:v>0.1341465774266517</c:v>
                      </c:pt>
                      <c:pt idx="1">
                        <c:v>0.23157667127587778</c:v>
                      </c:pt>
                      <c:pt idx="2">
                        <c:v>3.1800298162376617E-3</c:v>
                      </c:pt>
                      <c:pt idx="3">
                        <c:v>-4.0002884222094082E-2</c:v>
                      </c:pt>
                      <c:pt idx="4">
                        <c:v>2.9790765189975508</c:v>
                      </c:pt>
                      <c:pt idx="5">
                        <c:v>0.8113883548698555</c:v>
                      </c:pt>
                      <c:pt idx="6">
                        <c:v>0.31556260951136639</c:v>
                      </c:pt>
                      <c:pt idx="7">
                        <c:v>6.6232600621485727E-2</c:v>
                      </c:pt>
                    </c:numCache>
                  </c:numRef>
                </c:val>
                <c:extLst xmlns:c15="http://schemas.microsoft.com/office/drawing/2012/chart">
                  <c:ext xmlns:c15="http://schemas.microsoft.com/office/drawing/2012/chart" uri="{02D57815-91ED-43cb-92C2-25804820EDAC}">
                    <c15:datalabelsRange>
                      <c15:f>'Results-cutoff 5'!$R$6:$AA$6</c15:f>
                      <c15:dlblRangeCache>
                        <c:ptCount val="10"/>
                        <c:pt idx="0">
                          <c:v>9</c:v>
                        </c:pt>
                        <c:pt idx="1">
                          <c:v>9</c:v>
                        </c:pt>
                        <c:pt idx="2">
                          <c:v>8</c:v>
                        </c:pt>
                        <c:pt idx="3">
                          <c:v>7</c:v>
                        </c:pt>
                        <c:pt idx="4">
                          <c:v>9</c:v>
                        </c:pt>
                        <c:pt idx="5">
                          <c:v>6</c:v>
                        </c:pt>
                        <c:pt idx="6">
                          <c:v>8</c:v>
                        </c:pt>
                        <c:pt idx="7">
                          <c:v>9</c:v>
                        </c:pt>
                        <c:pt idx="8">
                          <c:v>2</c:v>
                        </c:pt>
                        <c:pt idx="9">
                          <c:v>6</c:v>
                        </c:pt>
                      </c15:dlblRangeCache>
                    </c15:datalabelsRange>
                  </c:ext>
                  <c:ext xmlns:c16="http://schemas.microsoft.com/office/drawing/2014/chart" uri="{C3380CC4-5D6E-409C-BE32-E72D297353CC}">
                    <c16:uniqueId val="{00000025-EBBC-4543-91DA-865ABE983090}"/>
                  </c:ext>
                </c:extLst>
              </c15:ser>
            </c15:filteredBarSeries>
          </c:ext>
        </c:extLst>
      </c:barChart>
      <c:catAx>
        <c:axId val="117488729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95456"/>
        <c:crosses val="autoZero"/>
        <c:auto val="1"/>
        <c:lblAlgn val="ctr"/>
        <c:lblOffset val="100"/>
        <c:noMultiLvlLbl val="0"/>
      </c:catAx>
      <c:valAx>
        <c:axId val="117489545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887296"/>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Schedule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2"/>
          <c:order val="2"/>
          <c:tx>
            <c:strRef>
              <c:f>'Results-cutoff 5'!$D$13</c:f>
              <c:strCache>
                <c:ptCount val="1"/>
                <c:pt idx="0">
                  <c:v>Avg, completed</c:v>
                </c:pt>
              </c:strCache>
              <c:extLst xmlns:c15="http://schemas.microsoft.com/office/drawing/2012/chart"/>
            </c:strRef>
          </c:tx>
          <c:spPr>
            <a:solidFill>
              <a:srgbClr val="194457"/>
            </a:solidFill>
            <a:ln>
              <a:noFill/>
            </a:ln>
            <a:effectLst/>
          </c:spPr>
          <c:invertIfNegative val="0"/>
          <c:dLbls>
            <c:dLbl>
              <c:idx val="0"/>
              <c:tx>
                <c:rich>
                  <a:bodyPr/>
                  <a:lstStyle/>
                  <a:p>
                    <a:fld id="{9683F811-8C68-4E65-9E36-A57D1AB2101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D4D2-4C7D-AB77-D50FDE4EB932}"/>
                </c:ext>
              </c:extLst>
            </c:dLbl>
            <c:dLbl>
              <c:idx val="1"/>
              <c:tx>
                <c:rich>
                  <a:bodyPr/>
                  <a:lstStyle/>
                  <a:p>
                    <a:fld id="{52A81177-F44A-448E-BA38-85F8BCFB13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4D2-4C7D-AB77-D50FDE4EB932}"/>
                </c:ext>
              </c:extLst>
            </c:dLbl>
            <c:dLbl>
              <c:idx val="2"/>
              <c:tx>
                <c:rich>
                  <a:bodyPr/>
                  <a:lstStyle/>
                  <a:p>
                    <a:fld id="{D110B41B-4D9E-45CD-9F14-6A0F0CA1B15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4D2-4C7D-AB77-D50FDE4EB932}"/>
                </c:ext>
              </c:extLst>
            </c:dLbl>
            <c:dLbl>
              <c:idx val="3"/>
              <c:tx>
                <c:rich>
                  <a:bodyPr/>
                  <a:lstStyle/>
                  <a:p>
                    <a:fld id="{1D69DC90-8125-43F0-9F2C-6257E1E970C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4D2-4C7D-AB77-D50FDE4EB932}"/>
                </c:ext>
              </c:extLst>
            </c:dLbl>
            <c:dLbl>
              <c:idx val="4"/>
              <c:tx>
                <c:rich>
                  <a:bodyPr/>
                  <a:lstStyle/>
                  <a:p>
                    <a:fld id="{FDF51E5C-A660-45B2-9F14-7B3D3286C9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D4D2-4C7D-AB77-D50FDE4EB932}"/>
                </c:ext>
              </c:extLst>
            </c:dLbl>
            <c:dLbl>
              <c:idx val="5"/>
              <c:tx>
                <c:rich>
                  <a:bodyPr/>
                  <a:lstStyle/>
                  <a:p>
                    <a:fld id="{F232BF18-A5CC-4020-8D31-352538298CA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4D2-4C7D-AB77-D50FDE4EB932}"/>
                </c:ext>
              </c:extLst>
            </c:dLbl>
            <c:dLbl>
              <c:idx val="6"/>
              <c:tx>
                <c:rich>
                  <a:bodyPr/>
                  <a:lstStyle/>
                  <a:p>
                    <a:fld id="{040485C0-6EEB-4A4F-919A-57A29D821B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4D2-4C7D-AB77-D50FDE4EB932}"/>
                </c:ext>
              </c:extLst>
            </c:dLbl>
            <c:dLbl>
              <c:idx val="7"/>
              <c:tx>
                <c:rich>
                  <a:bodyPr/>
                  <a:lstStyle/>
                  <a:p>
                    <a:fld id="{8587B6C3-F311-4B65-B022-DA34672C00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4D2-4C7D-AB77-D50FDE4EB9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5'!$E$10:$L$10</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5'!$E$13:$L$13</c:f>
              <c:numCache>
                <c:formatCode>General</c:formatCode>
                <c:ptCount val="8"/>
                <c:pt idx="0">
                  <c:v>3.6232827605140017E-2</c:v>
                </c:pt>
                <c:pt idx="1">
                  <c:v>4.1498943399703281E-2</c:v>
                </c:pt>
                <c:pt idx="2">
                  <c:v>0.51813158602997578</c:v>
                </c:pt>
                <c:pt idx="3">
                  <c:v>2.4055781355935224E-2</c:v>
                </c:pt>
                <c:pt idx="4">
                  <c:v>6.6092681260556896E-2</c:v>
                </c:pt>
                <c:pt idx="5">
                  <c:v>5.7275289393407869E-2</c:v>
                </c:pt>
                <c:pt idx="6">
                  <c:v>-6.8927499481382659E-3</c:v>
                </c:pt>
                <c:pt idx="7">
                  <c:v>-1.0811597427447417E-2</c:v>
                </c:pt>
              </c:numCache>
              <c:extLst/>
            </c:numRef>
          </c:val>
          <c:extLst xmlns:c15="http://schemas.microsoft.com/office/drawing/2012/chart">
            <c:ext xmlns:c15="http://schemas.microsoft.com/office/drawing/2012/chart" uri="{02D57815-91ED-43cb-92C2-25804820EDAC}">
              <c15:datalabelsRange>
                <c15:f>'Results-cutoff 5'!$R$13:$AA$13</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08-D4D2-4C7D-AB77-D50FDE4EB932}"/>
            </c:ext>
          </c:extLst>
        </c:ser>
        <c:ser>
          <c:idx val="3"/>
          <c:order val="3"/>
          <c:tx>
            <c:strRef>
              <c:f>'Results-cutoff 5'!$D$14</c:f>
              <c:strCache>
                <c:ptCount val="1"/>
                <c:pt idx="0">
                  <c:v>Avg, active</c:v>
                </c:pt>
              </c:strCache>
              <c:extLst xmlns:c15="http://schemas.microsoft.com/office/drawing/2012/chart"/>
            </c:strRef>
          </c:tx>
          <c:spPr>
            <a:solidFill>
              <a:srgbClr val="A42396"/>
            </a:solidFill>
            <a:ln>
              <a:noFill/>
            </a:ln>
            <a:effectLst/>
          </c:spPr>
          <c:invertIfNegative val="0"/>
          <c:dLbls>
            <c:dLbl>
              <c:idx val="0"/>
              <c:tx>
                <c:rich>
                  <a:bodyPr/>
                  <a:lstStyle/>
                  <a:p>
                    <a:fld id="{29B515D9-B954-48E6-94DF-B95B96527D0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4D2-4C7D-AB77-D50FDE4EB932}"/>
                </c:ext>
              </c:extLst>
            </c:dLbl>
            <c:dLbl>
              <c:idx val="1"/>
              <c:tx>
                <c:rich>
                  <a:bodyPr/>
                  <a:lstStyle/>
                  <a:p>
                    <a:fld id="{F4E054CB-13AD-4E05-BD87-369AE613337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4D2-4C7D-AB77-D50FDE4EB932}"/>
                </c:ext>
              </c:extLst>
            </c:dLbl>
            <c:dLbl>
              <c:idx val="2"/>
              <c:tx>
                <c:rich>
                  <a:bodyPr/>
                  <a:lstStyle/>
                  <a:p>
                    <a:fld id="{B6C8374C-BCE1-4DDD-B9F6-47D468617DF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D4D2-4C7D-AB77-D50FDE4EB932}"/>
                </c:ext>
              </c:extLst>
            </c:dLbl>
            <c:dLbl>
              <c:idx val="3"/>
              <c:tx>
                <c:rich>
                  <a:bodyPr/>
                  <a:lstStyle/>
                  <a:p>
                    <a:fld id="{EA948167-E6D4-48A5-9E5C-53A8EF0FEA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D4D2-4C7D-AB77-D50FDE4EB932}"/>
                </c:ext>
              </c:extLst>
            </c:dLbl>
            <c:dLbl>
              <c:idx val="4"/>
              <c:tx>
                <c:rich>
                  <a:bodyPr/>
                  <a:lstStyle/>
                  <a:p>
                    <a:fld id="{34508A48-8E9A-49CE-973F-E63E327CE1A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D4D2-4C7D-AB77-D50FDE4EB932}"/>
                </c:ext>
              </c:extLst>
            </c:dLbl>
            <c:dLbl>
              <c:idx val="5"/>
              <c:tx>
                <c:rich>
                  <a:bodyPr/>
                  <a:lstStyle/>
                  <a:p>
                    <a:fld id="{FCA6A452-05B0-49D2-8E69-5589C8B2618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D4D2-4C7D-AB77-D50FDE4EB932}"/>
                </c:ext>
              </c:extLst>
            </c:dLbl>
            <c:dLbl>
              <c:idx val="6"/>
              <c:tx>
                <c:rich>
                  <a:bodyPr/>
                  <a:lstStyle/>
                  <a:p>
                    <a:fld id="{149A5269-4763-4F2F-9104-6B3BDE89A87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D4D2-4C7D-AB77-D50FDE4EB932}"/>
                </c:ext>
              </c:extLst>
            </c:dLbl>
            <c:dLbl>
              <c:idx val="7"/>
              <c:tx>
                <c:rich>
                  <a:bodyPr/>
                  <a:lstStyle/>
                  <a:p>
                    <a:fld id="{57A29146-657A-4E0B-8A07-4C06B4A5FF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D4D2-4C7D-AB77-D50FDE4EB9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5'!$E$10:$L$10</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5'!$E$14:$L$14</c:f>
              <c:numCache>
                <c:formatCode>General</c:formatCode>
                <c:ptCount val="8"/>
                <c:pt idx="0">
                  <c:v>0.49732887493760769</c:v>
                </c:pt>
                <c:pt idx="1">
                  <c:v>0.60055707900082633</c:v>
                </c:pt>
                <c:pt idx="2">
                  <c:v>3.6967554300710326</c:v>
                </c:pt>
                <c:pt idx="3">
                  <c:v>1.154064658971552</c:v>
                </c:pt>
                <c:pt idx="4">
                  <c:v>0.74924990639777955</c:v>
                </c:pt>
                <c:pt idx="5">
                  <c:v>0.69771366077399599</c:v>
                </c:pt>
                <c:pt idx="6">
                  <c:v>0.42209831802592879</c:v>
                </c:pt>
                <c:pt idx="7">
                  <c:v>0.27305143224711781</c:v>
                </c:pt>
              </c:numCache>
              <c:extLst/>
            </c:numRef>
          </c:val>
          <c:extLst xmlns:c15="http://schemas.microsoft.com/office/drawing/2012/chart">
            <c:ext xmlns:c15="http://schemas.microsoft.com/office/drawing/2012/chart" uri="{02D57815-91ED-43cb-92C2-25804820EDAC}">
              <c15:datalabelsRange>
                <c15:f>'Results-cutoff 5'!$R$14:$AA$14</c15:f>
                <c15:dlblRangeCache>
                  <c:ptCount val="10"/>
                  <c:pt idx="0">
                    <c:v>9</c:v>
                  </c:pt>
                  <c:pt idx="1">
                    <c:v>9</c:v>
                  </c:pt>
                  <c:pt idx="2">
                    <c:v>8</c:v>
                  </c:pt>
                  <c:pt idx="3">
                    <c:v>5</c:v>
                  </c:pt>
                  <c:pt idx="4">
                    <c:v>9</c:v>
                  </c:pt>
                  <c:pt idx="5">
                    <c:v>6</c:v>
                  </c:pt>
                  <c:pt idx="6">
                    <c:v>9</c:v>
                  </c:pt>
                  <c:pt idx="7">
                    <c:v>9</c:v>
                  </c:pt>
                  <c:pt idx="8">
                    <c:v>3</c:v>
                  </c:pt>
                  <c:pt idx="9">
                    <c:v>6</c:v>
                  </c:pt>
                </c15:dlblRangeCache>
              </c15:datalabelsRange>
            </c:ext>
            <c:ext xmlns:c16="http://schemas.microsoft.com/office/drawing/2014/chart" uri="{C3380CC4-5D6E-409C-BE32-E72D297353CC}">
              <c16:uniqueId val="{00000011-D4D2-4C7D-AB77-D50FDE4EB932}"/>
            </c:ext>
          </c:extLst>
        </c:ser>
        <c:dLbls>
          <c:showLegendKey val="0"/>
          <c:showVal val="0"/>
          <c:showCatName val="0"/>
          <c:showSerName val="0"/>
          <c:showPercent val="0"/>
          <c:showBubbleSize val="0"/>
        </c:dLbls>
        <c:gapWidth val="100"/>
        <c:axId val="1174902176"/>
        <c:axId val="1174903616"/>
        <c:extLst>
          <c:ext xmlns:c15="http://schemas.microsoft.com/office/drawing/2012/chart" uri="{02D57815-91ED-43cb-92C2-25804820EDAC}">
            <c15:filteredBarSeries>
              <c15:ser>
                <c:idx val="0"/>
                <c:order val="0"/>
                <c:tx>
                  <c:strRef>
                    <c:extLst>
                      <c:ext uri="{02D57815-91ED-43cb-92C2-25804820EDAC}">
                        <c15:formulaRef>
                          <c15:sqref>'Results-cutoff 5'!$D$11</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5'!$E$11:$L$11</c15:sqref>
                        </c15:formulaRef>
                      </c:ext>
                    </c:extLst>
                    <c:numCache>
                      <c:formatCode>General</c:formatCode>
                      <c:ptCount val="8"/>
                      <c:pt idx="0">
                        <c:v>0.36121790404414522</c:v>
                      </c:pt>
                      <c:pt idx="1">
                        <c:v>0.49386824088390657</c:v>
                      </c:pt>
                      <c:pt idx="2">
                        <c:v>1.5948024220469206</c:v>
                      </c:pt>
                      <c:pt idx="3">
                        <c:v>0.80618223669937983</c:v>
                      </c:pt>
                      <c:pt idx="4">
                        <c:v>0.68758759753830145</c:v>
                      </c:pt>
                      <c:pt idx="5">
                        <c:v>0.74706681373972672</c:v>
                      </c:pt>
                      <c:pt idx="6">
                        <c:v>0.30295380441683184</c:v>
                      </c:pt>
                      <c:pt idx="7">
                        <c:v>0.24804734102418302</c:v>
                      </c:pt>
                    </c:numCache>
                  </c:numRef>
                </c:val>
                <c:extLst>
                  <c:ext xmlns:c16="http://schemas.microsoft.com/office/drawing/2014/chart" uri="{C3380CC4-5D6E-409C-BE32-E72D297353CC}">
                    <c16:uniqueId val="{00000012-D4D2-4C7D-AB77-D50FDE4EB932}"/>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5'!$D$12</c15:sqref>
                        </c15:formulaRef>
                      </c:ext>
                    </c:extLst>
                    <c:strCache>
                      <c:ptCount val="1"/>
                      <c:pt idx="0">
                        <c:v>Avg, non-nuclear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5'!$E$12:$L$12</c15:sqref>
                        </c15:formulaRef>
                      </c:ext>
                    </c:extLst>
                    <c:numCache>
                      <c:formatCode>General</c:formatCode>
                      <c:ptCount val="8"/>
                      <c:pt idx="0">
                        <c:v>0.25765908681659289</c:v>
                      </c:pt>
                      <c:pt idx="1">
                        <c:v>0.24329449204777176</c:v>
                      </c:pt>
                      <c:pt idx="2">
                        <c:v>3.8590710147372631</c:v>
                      </c:pt>
                      <c:pt idx="3">
                        <c:v>0.52836349469679655</c:v>
                      </c:pt>
                      <c:pt idx="4">
                        <c:v>0.23415778069099247</c:v>
                      </c:pt>
                      <c:pt idx="5">
                        <c:v>0.23785264454311683</c:v>
                      </c:pt>
                      <c:pt idx="6">
                        <c:v>0.33150599629422439</c:v>
                      </c:pt>
                      <c:pt idx="7">
                        <c:v>6.9837695815559764E-2</c:v>
                      </c:pt>
                    </c:numCache>
                  </c:numRef>
                </c:val>
                <c:extLst xmlns:c15="http://schemas.microsoft.com/office/drawing/2012/chart">
                  <c:ext xmlns:c16="http://schemas.microsoft.com/office/drawing/2014/chart" uri="{C3380CC4-5D6E-409C-BE32-E72D297353CC}">
                    <c16:uniqueId val="{00000013-D4D2-4C7D-AB77-D50FDE4EB932}"/>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'Results-cutoff 5'!$D$15</c15:sqref>
                        </c15:formulaRef>
                      </c:ext>
                    </c:extLst>
                    <c:strCache>
                      <c:ptCount val="1"/>
                      <c:pt idx="0">
                        <c:v>Avg, rebaselined</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invertIfNegative val="0"/>
                <c:dLbls>
                  <c:dLbl>
                    <c:idx val="0"/>
                    <c:tx>
                      <c:rich>
                        <a:bodyPr/>
                        <a:lstStyle/>
                        <a:p>
                          <a:fld id="{292426EC-5CF6-4F72-8C66-099A06F587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D4D2-4C7D-AB77-D50FDE4EB932}"/>
                      </c:ext>
                    </c:extLst>
                  </c:dLbl>
                  <c:dLbl>
                    <c:idx val="1"/>
                    <c:tx>
                      <c:rich>
                        <a:bodyPr/>
                        <a:lstStyle/>
                        <a:p>
                          <a:fld id="{2523E02A-E864-4F91-8E5E-CF0AF5CDF94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D4D2-4C7D-AB77-D50FDE4EB932}"/>
                      </c:ext>
                    </c:extLst>
                  </c:dLbl>
                  <c:dLbl>
                    <c:idx val="2"/>
                    <c:tx>
                      <c:rich>
                        <a:bodyPr/>
                        <a:lstStyle/>
                        <a:p>
                          <a:fld id="{F3F989D0-0F06-4B42-B2F6-151DD701700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D4D2-4C7D-AB77-D50FDE4EB932}"/>
                      </c:ext>
                    </c:extLst>
                  </c:dLbl>
                  <c:dLbl>
                    <c:idx val="3"/>
                    <c:tx>
                      <c:rich>
                        <a:bodyPr/>
                        <a:lstStyle/>
                        <a:p>
                          <a:fld id="{5614D7F3-0515-4D15-8357-479A00D20A1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D4D2-4C7D-AB77-D50FDE4EB932}"/>
                      </c:ext>
                    </c:extLst>
                  </c:dLbl>
                  <c:dLbl>
                    <c:idx val="4"/>
                    <c:tx>
                      <c:rich>
                        <a:bodyPr/>
                        <a:lstStyle/>
                        <a:p>
                          <a:fld id="{8B014DEB-08ED-4630-8850-2A1FB19726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D4D2-4C7D-AB77-D50FDE4EB932}"/>
                      </c:ext>
                    </c:extLst>
                  </c:dLbl>
                  <c:dLbl>
                    <c:idx val="5"/>
                    <c:tx>
                      <c:rich>
                        <a:bodyPr/>
                        <a:lstStyle/>
                        <a:p>
                          <a:fld id="{627AA47A-5B47-4FC4-859C-0974F251D43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D4D2-4C7D-AB77-D50FDE4EB932}"/>
                      </c:ext>
                    </c:extLst>
                  </c:dLbl>
                  <c:dLbl>
                    <c:idx val="6"/>
                    <c:tx>
                      <c:rich>
                        <a:bodyPr/>
                        <a:lstStyle/>
                        <a:p>
                          <a:fld id="{3043CBBC-CFA5-4FD0-AE7A-D642CA4257B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D4D2-4C7D-AB77-D50FDE4EB932}"/>
                      </c:ext>
                    </c:extLst>
                  </c:dLbl>
                  <c:dLbl>
                    <c:idx val="7"/>
                    <c:tx>
                      <c:rich>
                        <a:bodyPr/>
                        <a:lstStyle/>
                        <a:p>
                          <a:fld id="{6D1000EC-29A6-420E-A98D-9FC8EB293DC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D4D2-4C7D-AB77-D50FDE4EB9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5'!$E$15:$L$15</c15:sqref>
                        </c15:formulaRef>
                      </c:ext>
                    </c:extLst>
                    <c:numCache>
                      <c:formatCode>General</c:formatCode>
                      <c:ptCount val="8"/>
                      <c:pt idx="0">
                        <c:v>0.33834235921847711</c:v>
                      </c:pt>
                      <c:pt idx="1">
                        <c:v>0.33593385011288368</c:v>
                      </c:pt>
                      <c:pt idx="2">
                        <c:v>4.1524938480021953</c:v>
                      </c:pt>
                      <c:pt idx="3">
                        <c:v>0.58714200108330172</c:v>
                      </c:pt>
                      <c:pt idx="4">
                        <c:v>0.54276777068144377</c:v>
                      </c:pt>
                      <c:pt idx="5">
                        <c:v>0.61449270190041183</c:v>
                      </c:pt>
                      <c:pt idx="6">
                        <c:v>0.30103479760208973</c:v>
                      </c:pt>
                      <c:pt idx="7">
                        <c:v>8.7210460389433697E-2</c:v>
                      </c:pt>
                    </c:numCache>
                  </c:numRef>
                </c:val>
                <c:extLst xmlns:c15="http://schemas.microsoft.com/office/drawing/2012/chart">
                  <c:ext xmlns:c15="http://schemas.microsoft.com/office/drawing/2012/chart" uri="{02D57815-91ED-43cb-92C2-25804820EDAC}">
                    <c15:datalabelsRange>
                      <c15:f>'Results-cutoff 5'!$R$15:$AA$15</c15:f>
                      <c15:dlblRangeCache>
                        <c:ptCount val="10"/>
                        <c:pt idx="0">
                          <c:v>9</c:v>
                        </c:pt>
                        <c:pt idx="1">
                          <c:v>9</c:v>
                        </c:pt>
                        <c:pt idx="2">
                          <c:v>6</c:v>
                        </c:pt>
                        <c:pt idx="3">
                          <c:v>6</c:v>
                        </c:pt>
                        <c:pt idx="4">
                          <c:v>9</c:v>
                        </c:pt>
                        <c:pt idx="5">
                          <c:v>6</c:v>
                        </c:pt>
                        <c:pt idx="6">
                          <c:v>9</c:v>
                        </c:pt>
                        <c:pt idx="7">
                          <c:v>9</c:v>
                        </c:pt>
                        <c:pt idx="8">
                          <c:v>3</c:v>
                        </c:pt>
                        <c:pt idx="9">
                          <c:v>5</c:v>
                        </c:pt>
                      </c15:dlblRangeCache>
                    </c15:datalabelsRange>
                  </c:ext>
                  <c:ext xmlns:c16="http://schemas.microsoft.com/office/drawing/2014/chart" uri="{C3380CC4-5D6E-409C-BE32-E72D297353CC}">
                    <c16:uniqueId val="{0000001C-D4D2-4C7D-AB77-D50FDE4EB932}"/>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'Results-cutoff 5'!$D$16</c15:sqref>
                        </c15:formulaRef>
                      </c:ext>
                    </c:extLst>
                    <c:strCache>
                      <c:ptCount val="1"/>
                      <c:pt idx="0">
                        <c:v>Avg, not rebaselined</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invertIfNegative val="0"/>
                <c:dLbls>
                  <c:dLbl>
                    <c:idx val="0"/>
                    <c:tx>
                      <c:rich>
                        <a:bodyPr/>
                        <a:lstStyle/>
                        <a:p>
                          <a:fld id="{1050FF6A-8A67-4F21-B311-0DE1956DA86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D4D2-4C7D-AB77-D50FDE4EB932}"/>
                      </c:ext>
                    </c:extLst>
                  </c:dLbl>
                  <c:dLbl>
                    <c:idx val="1"/>
                    <c:tx>
                      <c:rich>
                        <a:bodyPr/>
                        <a:lstStyle/>
                        <a:p>
                          <a:fld id="{0FE2AD2F-19BD-48B6-A686-EEA40A13C18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D4D2-4C7D-AB77-D50FDE4EB932}"/>
                      </c:ext>
                    </c:extLst>
                  </c:dLbl>
                  <c:dLbl>
                    <c:idx val="2"/>
                    <c:tx>
                      <c:rich>
                        <a:bodyPr/>
                        <a:lstStyle/>
                        <a:p>
                          <a:fld id="{6AF154FC-DFC4-4380-AD8D-68265C08116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D4D2-4C7D-AB77-D50FDE4EB932}"/>
                      </c:ext>
                    </c:extLst>
                  </c:dLbl>
                  <c:dLbl>
                    <c:idx val="3"/>
                    <c:tx>
                      <c:rich>
                        <a:bodyPr/>
                        <a:lstStyle/>
                        <a:p>
                          <a:fld id="{4CEFC3E8-38EB-4F43-A28B-C86186120C8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D4D2-4C7D-AB77-D50FDE4EB932}"/>
                      </c:ext>
                    </c:extLst>
                  </c:dLbl>
                  <c:dLbl>
                    <c:idx val="4"/>
                    <c:tx>
                      <c:rich>
                        <a:bodyPr/>
                        <a:lstStyle/>
                        <a:p>
                          <a:fld id="{A810A71E-59D4-46B0-963C-432197127D6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D4D2-4C7D-AB77-D50FDE4EB932}"/>
                      </c:ext>
                    </c:extLst>
                  </c:dLbl>
                  <c:dLbl>
                    <c:idx val="5"/>
                    <c:tx>
                      <c:rich>
                        <a:bodyPr/>
                        <a:lstStyle/>
                        <a:p>
                          <a:fld id="{523E9E0C-3689-42C1-AF3E-BF90E23C962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D4D2-4C7D-AB77-D50FDE4EB932}"/>
                      </c:ext>
                    </c:extLst>
                  </c:dLbl>
                  <c:dLbl>
                    <c:idx val="6"/>
                    <c:tx>
                      <c:rich>
                        <a:bodyPr/>
                        <a:lstStyle/>
                        <a:p>
                          <a:fld id="{B3644247-CDF1-458F-AF50-D087394142B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D4D2-4C7D-AB77-D50FDE4EB932}"/>
                      </c:ext>
                    </c:extLst>
                  </c:dLbl>
                  <c:dLbl>
                    <c:idx val="7"/>
                    <c:tx>
                      <c:rich>
                        <a:bodyPr/>
                        <a:lstStyle/>
                        <a:p>
                          <a:fld id="{BAA45F67-7262-453B-86E1-169F9746B85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D4D2-4C7D-AB77-D50FDE4EB93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5'!$E$16:$L$16</c15:sqref>
                        </c15:formulaRef>
                      </c:ext>
                    </c:extLst>
                    <c:numCache>
                      <c:formatCode>General</c:formatCode>
                      <c:ptCount val="8"/>
                      <c:pt idx="0">
                        <c:v>0.27471260118383634</c:v>
                      </c:pt>
                      <c:pt idx="1">
                        <c:v>0.43843378673161681</c:v>
                      </c:pt>
                      <c:pt idx="2">
                        <c:v>1.2426950221290025</c:v>
                      </c:pt>
                      <c:pt idx="3">
                        <c:v>0.78123147126056369</c:v>
                      </c:pt>
                      <c:pt idx="4">
                        <c:v>0.37581588483506079</c:v>
                      </c:pt>
                      <c:pt idx="5">
                        <c:v>0.182106727703784</c:v>
                      </c:pt>
                      <c:pt idx="6">
                        <c:v>0.3562978113233799</c:v>
                      </c:pt>
                      <c:pt idx="7">
                        <c:v>0.32370215191638363</c:v>
                      </c:pt>
                    </c:numCache>
                  </c:numRef>
                </c:val>
                <c:extLst xmlns:c15="http://schemas.microsoft.com/office/drawing/2012/chart">
                  <c:ext xmlns:c15="http://schemas.microsoft.com/office/drawing/2012/chart" uri="{02D57815-91ED-43cb-92C2-25804820EDAC}">
                    <c15:datalabelsRange>
                      <c15:f>'Results-cutoff 5'!$R$16:$AA$16</c15:f>
                      <c15:dlblRangeCache>
                        <c:ptCount val="10"/>
                        <c:pt idx="0">
                          <c:v>6</c:v>
                        </c:pt>
                        <c:pt idx="1">
                          <c:v>6</c:v>
                        </c:pt>
                        <c:pt idx="2">
                          <c:v>5</c:v>
                        </c:pt>
                        <c:pt idx="3">
                          <c:v>3</c:v>
                        </c:pt>
                        <c:pt idx="4">
                          <c:v>6</c:v>
                        </c:pt>
                        <c:pt idx="5">
                          <c:v>4</c:v>
                        </c:pt>
                        <c:pt idx="6">
                          <c:v>3</c:v>
                        </c:pt>
                        <c:pt idx="7">
                          <c:v>5</c:v>
                        </c:pt>
                        <c:pt idx="8">
                          <c:v>1</c:v>
                        </c:pt>
                        <c:pt idx="9">
                          <c:v>5</c:v>
                        </c:pt>
                      </c15:dlblRangeCache>
                    </c15:datalabelsRange>
                  </c:ext>
                  <c:ext xmlns:c16="http://schemas.microsoft.com/office/drawing/2014/chart" uri="{C3380CC4-5D6E-409C-BE32-E72D297353CC}">
                    <c16:uniqueId val="{00000025-D4D2-4C7D-AB77-D50FDE4EB932}"/>
                  </c:ext>
                </c:extLst>
              </c15:ser>
            </c15:filteredBarSeries>
          </c:ext>
        </c:extLst>
      </c:barChart>
      <c:catAx>
        <c:axId val="117490217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903616"/>
        <c:crosses val="autoZero"/>
        <c:auto val="1"/>
        <c:lblAlgn val="ctr"/>
        <c:lblOffset val="100"/>
        <c:noMultiLvlLbl val="0"/>
      </c:catAx>
      <c:valAx>
        <c:axId val="117490361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902176"/>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a:t>Schedule Deviation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barChart>
        <c:barDir val="bar"/>
        <c:grouping val="clustered"/>
        <c:varyColors val="0"/>
        <c:ser>
          <c:idx val="4"/>
          <c:order val="4"/>
          <c:tx>
            <c:strRef>
              <c:f>'Results-cutoff 5'!$D$15</c:f>
              <c:strCache>
                <c:ptCount val="1"/>
                <c:pt idx="0">
                  <c:v>Avg, rebaselined</c:v>
                </c:pt>
              </c:strCache>
              <c:extLst xmlns:c15="http://schemas.microsoft.com/office/drawing/2012/chart"/>
            </c:strRef>
          </c:tx>
          <c:spPr>
            <a:solidFill>
              <a:srgbClr val="A42396"/>
            </a:solidFill>
            <a:ln>
              <a:noFill/>
            </a:ln>
            <a:effectLst/>
          </c:spPr>
          <c:invertIfNegative val="0"/>
          <c:dLbls>
            <c:dLbl>
              <c:idx val="0"/>
              <c:tx>
                <c:rich>
                  <a:bodyPr/>
                  <a:lstStyle/>
                  <a:p>
                    <a:fld id="{43E275BA-3AD0-419A-B4A8-778BCDEDDF6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7F8-42A4-A863-409F04BD774F}"/>
                </c:ext>
              </c:extLst>
            </c:dLbl>
            <c:dLbl>
              <c:idx val="1"/>
              <c:tx>
                <c:rich>
                  <a:bodyPr/>
                  <a:lstStyle/>
                  <a:p>
                    <a:fld id="{C55DAA70-90E1-480A-9186-2FA1F3ABA70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7F8-42A4-A863-409F04BD774F}"/>
                </c:ext>
              </c:extLst>
            </c:dLbl>
            <c:dLbl>
              <c:idx val="2"/>
              <c:tx>
                <c:rich>
                  <a:bodyPr/>
                  <a:lstStyle/>
                  <a:p>
                    <a:fld id="{3C6A8D9E-4782-4BC5-9223-CFC42371C15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F7F8-42A4-A863-409F04BD774F}"/>
                </c:ext>
              </c:extLst>
            </c:dLbl>
            <c:dLbl>
              <c:idx val="3"/>
              <c:tx>
                <c:rich>
                  <a:bodyPr/>
                  <a:lstStyle/>
                  <a:p>
                    <a:fld id="{2BE8A707-F1C2-4374-BC93-9589A9A533F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7F8-42A4-A863-409F04BD774F}"/>
                </c:ext>
              </c:extLst>
            </c:dLbl>
            <c:dLbl>
              <c:idx val="4"/>
              <c:tx>
                <c:rich>
                  <a:bodyPr/>
                  <a:lstStyle/>
                  <a:p>
                    <a:fld id="{5EEF17E2-54CF-4826-87D5-F63F63760D5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F7F8-42A4-A863-409F04BD774F}"/>
                </c:ext>
              </c:extLst>
            </c:dLbl>
            <c:dLbl>
              <c:idx val="5"/>
              <c:tx>
                <c:rich>
                  <a:bodyPr/>
                  <a:lstStyle/>
                  <a:p>
                    <a:fld id="{C7A9E09D-5D25-4F45-8A4F-9CF9C4154CA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7F8-42A4-A863-409F04BD774F}"/>
                </c:ext>
              </c:extLst>
            </c:dLbl>
            <c:dLbl>
              <c:idx val="6"/>
              <c:tx>
                <c:rich>
                  <a:bodyPr/>
                  <a:lstStyle/>
                  <a:p>
                    <a:fld id="{D0418B8E-2FCF-4428-BBE6-EC36A33B52F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F7F8-42A4-A863-409F04BD774F}"/>
                </c:ext>
              </c:extLst>
            </c:dLbl>
            <c:dLbl>
              <c:idx val="7"/>
              <c:tx>
                <c:rich>
                  <a:bodyPr/>
                  <a:lstStyle/>
                  <a:p>
                    <a:fld id="{FB125673-36A7-4FA4-B66E-31EA7711A61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F7F8-42A4-A863-409F04BD774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5'!$E$10:$L$10</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5'!$E$15:$L$15</c:f>
              <c:numCache>
                <c:formatCode>General</c:formatCode>
                <c:ptCount val="8"/>
                <c:pt idx="0">
                  <c:v>0.33834235921847711</c:v>
                </c:pt>
                <c:pt idx="1">
                  <c:v>0.33593385011288368</c:v>
                </c:pt>
                <c:pt idx="2">
                  <c:v>4.1524938480021953</c:v>
                </c:pt>
                <c:pt idx="3">
                  <c:v>0.58714200108330172</c:v>
                </c:pt>
                <c:pt idx="4">
                  <c:v>0.54276777068144377</c:v>
                </c:pt>
                <c:pt idx="5">
                  <c:v>0.61449270190041183</c:v>
                </c:pt>
                <c:pt idx="6">
                  <c:v>0.30103479760208973</c:v>
                </c:pt>
                <c:pt idx="7">
                  <c:v>8.7210460389433697E-2</c:v>
                </c:pt>
              </c:numCache>
              <c:extLst/>
            </c:numRef>
          </c:val>
          <c:extLst xmlns:c15="http://schemas.microsoft.com/office/drawing/2012/chart">
            <c:ext xmlns:c15="http://schemas.microsoft.com/office/drawing/2012/chart" uri="{02D57815-91ED-43cb-92C2-25804820EDAC}">
              <c15:datalabelsRange>
                <c15:f>'Results-cutoff 5'!$R$15:$AA$15</c15:f>
                <c15:dlblRangeCache>
                  <c:ptCount val="10"/>
                  <c:pt idx="0">
                    <c:v>9</c:v>
                  </c:pt>
                  <c:pt idx="1">
                    <c:v>9</c:v>
                  </c:pt>
                  <c:pt idx="2">
                    <c:v>6</c:v>
                  </c:pt>
                  <c:pt idx="3">
                    <c:v>6</c:v>
                  </c:pt>
                  <c:pt idx="4">
                    <c:v>9</c:v>
                  </c:pt>
                  <c:pt idx="5">
                    <c:v>6</c:v>
                  </c:pt>
                  <c:pt idx="6">
                    <c:v>9</c:v>
                  </c:pt>
                  <c:pt idx="7">
                    <c:v>9</c:v>
                  </c:pt>
                  <c:pt idx="8">
                    <c:v>3</c:v>
                  </c:pt>
                  <c:pt idx="9">
                    <c:v>5</c:v>
                  </c:pt>
                </c15:dlblRangeCache>
              </c15:datalabelsRange>
            </c:ext>
            <c:ext xmlns:c16="http://schemas.microsoft.com/office/drawing/2014/chart" uri="{C3380CC4-5D6E-409C-BE32-E72D297353CC}">
              <c16:uniqueId val="{00000008-F7F8-42A4-A863-409F04BD774F}"/>
            </c:ext>
          </c:extLst>
        </c:ser>
        <c:ser>
          <c:idx val="5"/>
          <c:order val="5"/>
          <c:tx>
            <c:strRef>
              <c:f>'Results-cutoff 5'!$D$16</c:f>
              <c:strCache>
                <c:ptCount val="1"/>
                <c:pt idx="0">
                  <c:v>Avg, not rebaselined</c:v>
                </c:pt>
              </c:strCache>
              <c:extLst xmlns:c15="http://schemas.microsoft.com/office/drawing/2012/chart"/>
            </c:strRef>
          </c:tx>
          <c:spPr>
            <a:solidFill>
              <a:srgbClr val="194457"/>
            </a:solidFill>
            <a:ln>
              <a:noFill/>
            </a:ln>
            <a:effectLst/>
          </c:spPr>
          <c:invertIfNegative val="0"/>
          <c:dLbls>
            <c:dLbl>
              <c:idx val="0"/>
              <c:tx>
                <c:rich>
                  <a:bodyPr/>
                  <a:lstStyle/>
                  <a:p>
                    <a:fld id="{5C751083-68F5-4370-8326-37B069FF2F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F7F8-42A4-A863-409F04BD774F}"/>
                </c:ext>
              </c:extLst>
            </c:dLbl>
            <c:dLbl>
              <c:idx val="1"/>
              <c:tx>
                <c:rich>
                  <a:bodyPr/>
                  <a:lstStyle/>
                  <a:p>
                    <a:fld id="{BD2D77EA-A5D3-4B45-943E-D7773D5A062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F7F8-42A4-A863-409F04BD774F}"/>
                </c:ext>
              </c:extLst>
            </c:dLbl>
            <c:dLbl>
              <c:idx val="2"/>
              <c:tx>
                <c:rich>
                  <a:bodyPr/>
                  <a:lstStyle/>
                  <a:p>
                    <a:fld id="{7B779067-B998-4451-B161-104F7F46B27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F7F8-42A4-A863-409F04BD774F}"/>
                </c:ext>
              </c:extLst>
            </c:dLbl>
            <c:dLbl>
              <c:idx val="3"/>
              <c:tx>
                <c:rich>
                  <a:bodyPr/>
                  <a:lstStyle/>
                  <a:p>
                    <a:fld id="{0A96416C-F494-4AD9-9942-9D7CF94552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F7F8-42A4-A863-409F04BD774F}"/>
                </c:ext>
              </c:extLst>
            </c:dLbl>
            <c:dLbl>
              <c:idx val="4"/>
              <c:tx>
                <c:rich>
                  <a:bodyPr/>
                  <a:lstStyle/>
                  <a:p>
                    <a:fld id="{5D2FE56E-A7D1-4FAC-8BF1-D0292D6E32D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F7F8-42A4-A863-409F04BD774F}"/>
                </c:ext>
              </c:extLst>
            </c:dLbl>
            <c:dLbl>
              <c:idx val="5"/>
              <c:tx>
                <c:rich>
                  <a:bodyPr/>
                  <a:lstStyle/>
                  <a:p>
                    <a:fld id="{A2E78574-CF07-4B69-8921-96686602DB0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F7F8-42A4-A863-409F04BD774F}"/>
                </c:ext>
              </c:extLst>
            </c:dLbl>
            <c:dLbl>
              <c:idx val="6"/>
              <c:tx>
                <c:rich>
                  <a:bodyPr/>
                  <a:lstStyle/>
                  <a:p>
                    <a:fld id="{1BBBB507-4263-49BF-B97D-6B4D54912C0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F7F8-42A4-A863-409F04BD774F}"/>
                </c:ext>
              </c:extLst>
            </c:dLbl>
            <c:dLbl>
              <c:idx val="7"/>
              <c:tx>
                <c:rich>
                  <a:bodyPr/>
                  <a:lstStyle/>
                  <a:p>
                    <a:fld id="{C7A53BFE-9D72-495D-90A8-62E62B473FE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F7F8-42A4-A863-409F04BD774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'Results-cutoff 5'!$E$10:$L$10</c:f>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extLst/>
            </c:strRef>
          </c:cat>
          <c:val>
            <c:numRef>
              <c:f>'Results-cutoff 5'!$E$16:$L$16</c:f>
              <c:numCache>
                <c:formatCode>General</c:formatCode>
                <c:ptCount val="8"/>
                <c:pt idx="0">
                  <c:v>0.27471260118383634</c:v>
                </c:pt>
                <c:pt idx="1">
                  <c:v>0.43843378673161681</c:v>
                </c:pt>
                <c:pt idx="2">
                  <c:v>1.2426950221290025</c:v>
                </c:pt>
                <c:pt idx="3">
                  <c:v>0.78123147126056369</c:v>
                </c:pt>
                <c:pt idx="4">
                  <c:v>0.37581588483506079</c:v>
                </c:pt>
                <c:pt idx="5">
                  <c:v>0.182106727703784</c:v>
                </c:pt>
                <c:pt idx="6">
                  <c:v>0.3562978113233799</c:v>
                </c:pt>
                <c:pt idx="7">
                  <c:v>0.32370215191638363</c:v>
                </c:pt>
              </c:numCache>
              <c:extLst/>
            </c:numRef>
          </c:val>
          <c:extLst xmlns:c15="http://schemas.microsoft.com/office/drawing/2012/chart">
            <c:ext xmlns:c15="http://schemas.microsoft.com/office/drawing/2012/chart" uri="{02D57815-91ED-43cb-92C2-25804820EDAC}">
              <c15:datalabelsRange>
                <c15:f>'Results-cutoff 5'!$R$16:$AA$16</c15:f>
                <c15:dlblRangeCache>
                  <c:ptCount val="10"/>
                  <c:pt idx="0">
                    <c:v>6</c:v>
                  </c:pt>
                  <c:pt idx="1">
                    <c:v>6</c:v>
                  </c:pt>
                  <c:pt idx="2">
                    <c:v>5</c:v>
                  </c:pt>
                  <c:pt idx="3">
                    <c:v>3</c:v>
                  </c:pt>
                  <c:pt idx="4">
                    <c:v>6</c:v>
                  </c:pt>
                  <c:pt idx="5">
                    <c:v>4</c:v>
                  </c:pt>
                  <c:pt idx="6">
                    <c:v>3</c:v>
                  </c:pt>
                  <c:pt idx="7">
                    <c:v>5</c:v>
                  </c:pt>
                  <c:pt idx="8">
                    <c:v>1</c:v>
                  </c:pt>
                  <c:pt idx="9">
                    <c:v>5</c:v>
                  </c:pt>
                </c15:dlblRangeCache>
              </c15:datalabelsRange>
            </c:ext>
            <c:ext xmlns:c16="http://schemas.microsoft.com/office/drawing/2014/chart" uri="{C3380CC4-5D6E-409C-BE32-E72D297353CC}">
              <c16:uniqueId val="{00000011-F7F8-42A4-A863-409F04BD774F}"/>
            </c:ext>
          </c:extLst>
        </c:ser>
        <c:dLbls>
          <c:showLegendKey val="0"/>
          <c:showVal val="0"/>
          <c:showCatName val="0"/>
          <c:showSerName val="0"/>
          <c:showPercent val="0"/>
          <c:showBubbleSize val="0"/>
        </c:dLbls>
        <c:gapWidth val="100"/>
        <c:axId val="1174902176"/>
        <c:axId val="1174903616"/>
        <c:extLst>
          <c:ext xmlns:c15="http://schemas.microsoft.com/office/drawing/2012/chart" uri="{02D57815-91ED-43cb-92C2-25804820EDAC}">
            <c15:filteredBarSeries>
              <c15:ser>
                <c:idx val="0"/>
                <c:order val="0"/>
                <c:tx>
                  <c:strRef>
                    <c:extLst>
                      <c:ext uri="{02D57815-91ED-43cb-92C2-25804820EDAC}">
                        <c15:formulaRef>
                          <c15:sqref>'Results-cutoff 5'!$D$11</c15:sqref>
                        </c15:formulaRef>
                      </c:ext>
                    </c:extLst>
                    <c:strCache>
                      <c:ptCount val="1"/>
                      <c:pt idx="0">
                        <c:v>Avg, nuclear</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extLst>
                      <c:ex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c:ext uri="{02D57815-91ED-43cb-92C2-25804820EDAC}">
                        <c15:formulaRef>
                          <c15:sqref>'Results-cutoff 5'!$E$11:$L$11</c15:sqref>
                        </c15:formulaRef>
                      </c:ext>
                    </c:extLst>
                    <c:numCache>
                      <c:formatCode>General</c:formatCode>
                      <c:ptCount val="8"/>
                      <c:pt idx="0">
                        <c:v>0.36121790404414522</c:v>
                      </c:pt>
                      <c:pt idx="1">
                        <c:v>0.49386824088390657</c:v>
                      </c:pt>
                      <c:pt idx="2">
                        <c:v>1.5948024220469206</c:v>
                      </c:pt>
                      <c:pt idx="3">
                        <c:v>0.80618223669937983</c:v>
                      </c:pt>
                      <c:pt idx="4">
                        <c:v>0.68758759753830145</c:v>
                      </c:pt>
                      <c:pt idx="5">
                        <c:v>0.74706681373972672</c:v>
                      </c:pt>
                      <c:pt idx="6">
                        <c:v>0.30295380441683184</c:v>
                      </c:pt>
                      <c:pt idx="7">
                        <c:v>0.24804734102418302</c:v>
                      </c:pt>
                    </c:numCache>
                  </c:numRef>
                </c:val>
                <c:extLst>
                  <c:ext xmlns:c16="http://schemas.microsoft.com/office/drawing/2014/chart" uri="{C3380CC4-5D6E-409C-BE32-E72D297353CC}">
                    <c16:uniqueId val="{00000012-F7F8-42A4-A863-409F04BD774F}"/>
                  </c:ext>
                </c:extLst>
              </c15:ser>
            </c15:filteredBarSeries>
            <c15:filteredBarSeries>
              <c15:ser>
                <c:idx val="1"/>
                <c:order val="1"/>
                <c:tx>
                  <c:strRef>
                    <c:extLst xmlns:c15="http://schemas.microsoft.com/office/drawing/2012/chart">
                      <c:ext xmlns:c15="http://schemas.microsoft.com/office/drawing/2012/chart" uri="{02D57815-91ED-43cb-92C2-25804820EDAC}">
                        <c15:formulaRef>
                          <c15:sqref>'Results-cutoff 5'!$D$12</c15:sqref>
                        </c15:formulaRef>
                      </c:ext>
                    </c:extLst>
                    <c:strCache>
                      <c:ptCount val="1"/>
                      <c:pt idx="0">
                        <c:v>Avg, non-nuclear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5'!$E$12:$L$12</c15:sqref>
                        </c15:formulaRef>
                      </c:ext>
                    </c:extLst>
                    <c:numCache>
                      <c:formatCode>General</c:formatCode>
                      <c:ptCount val="8"/>
                      <c:pt idx="0">
                        <c:v>0.25765908681659289</c:v>
                      </c:pt>
                      <c:pt idx="1">
                        <c:v>0.24329449204777176</c:v>
                      </c:pt>
                      <c:pt idx="2">
                        <c:v>3.8590710147372631</c:v>
                      </c:pt>
                      <c:pt idx="3">
                        <c:v>0.52836349469679655</c:v>
                      </c:pt>
                      <c:pt idx="4">
                        <c:v>0.23415778069099247</c:v>
                      </c:pt>
                      <c:pt idx="5">
                        <c:v>0.23785264454311683</c:v>
                      </c:pt>
                      <c:pt idx="6">
                        <c:v>0.33150599629422439</c:v>
                      </c:pt>
                      <c:pt idx="7">
                        <c:v>6.9837695815559764E-2</c:v>
                      </c:pt>
                    </c:numCache>
                  </c:numRef>
                </c:val>
                <c:extLst xmlns:c15="http://schemas.microsoft.com/office/drawing/2012/chart">
                  <c:ext xmlns:c16="http://schemas.microsoft.com/office/drawing/2014/chart" uri="{C3380CC4-5D6E-409C-BE32-E72D297353CC}">
                    <c16:uniqueId val="{00000013-F7F8-42A4-A863-409F04BD774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'Results-cutoff 5'!$D$13</c15:sqref>
                        </c15:formulaRef>
                      </c:ext>
                    </c:extLst>
                    <c:strCache>
                      <c:ptCount val="1"/>
                      <c:pt idx="0">
                        <c:v>Avg, completed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dLbl>
                    <c:idx val="0"/>
                    <c:tx>
                      <c:rich>
                        <a:bodyPr/>
                        <a:lstStyle/>
                        <a:p>
                          <a:fld id="{36DCD794-4F78-4AE4-B7DE-DBC60545853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F7F8-42A4-A863-409F04BD774F}"/>
                      </c:ext>
                    </c:extLst>
                  </c:dLbl>
                  <c:dLbl>
                    <c:idx val="1"/>
                    <c:tx>
                      <c:rich>
                        <a:bodyPr/>
                        <a:lstStyle/>
                        <a:p>
                          <a:fld id="{06582BD1-7A79-4D86-B34D-861F6EE057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F7F8-42A4-A863-409F04BD774F}"/>
                      </c:ext>
                    </c:extLst>
                  </c:dLbl>
                  <c:dLbl>
                    <c:idx val="2"/>
                    <c:tx>
                      <c:rich>
                        <a:bodyPr/>
                        <a:lstStyle/>
                        <a:p>
                          <a:fld id="{F99700FE-442B-4CAE-8C85-59DD2E4B84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F7F8-42A4-A863-409F04BD774F}"/>
                      </c:ext>
                    </c:extLst>
                  </c:dLbl>
                  <c:dLbl>
                    <c:idx val="3"/>
                    <c:tx>
                      <c:rich>
                        <a:bodyPr/>
                        <a:lstStyle/>
                        <a:p>
                          <a:fld id="{AAE3EEAD-D25E-4C0F-90BF-05F4097EF48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F7F8-42A4-A863-409F04BD774F}"/>
                      </c:ext>
                    </c:extLst>
                  </c:dLbl>
                  <c:dLbl>
                    <c:idx val="4"/>
                    <c:tx>
                      <c:rich>
                        <a:bodyPr/>
                        <a:lstStyle/>
                        <a:p>
                          <a:fld id="{4D7F2E5B-E4D6-4EE2-BB9D-0E2B28F0A5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F7F8-42A4-A863-409F04BD774F}"/>
                      </c:ext>
                    </c:extLst>
                  </c:dLbl>
                  <c:dLbl>
                    <c:idx val="5"/>
                    <c:tx>
                      <c:rich>
                        <a:bodyPr/>
                        <a:lstStyle/>
                        <a:p>
                          <a:fld id="{76D2684A-2562-4942-B7A7-9635880C741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F7F8-42A4-A863-409F04BD774F}"/>
                      </c:ext>
                    </c:extLst>
                  </c:dLbl>
                  <c:dLbl>
                    <c:idx val="6"/>
                    <c:tx>
                      <c:rich>
                        <a:bodyPr/>
                        <a:lstStyle/>
                        <a:p>
                          <a:fld id="{AE93A794-ED49-4F65-8958-A4C333BB3FA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F7F8-42A4-A863-409F04BD774F}"/>
                      </c:ext>
                    </c:extLst>
                  </c:dLbl>
                  <c:dLbl>
                    <c:idx val="7"/>
                    <c:tx>
                      <c:rich>
                        <a:bodyPr/>
                        <a:lstStyle/>
                        <a:p>
                          <a:fld id="{21CE75AB-D584-4345-989B-3CD01A2BE32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F7F8-42A4-A863-409F04BD774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5'!$E$13:$L$13</c15:sqref>
                        </c15:formulaRef>
                      </c:ext>
                    </c:extLst>
                    <c:numCache>
                      <c:formatCode>General</c:formatCode>
                      <c:ptCount val="8"/>
                      <c:pt idx="0">
                        <c:v>3.6232827605140017E-2</c:v>
                      </c:pt>
                      <c:pt idx="1">
                        <c:v>4.1498943399703281E-2</c:v>
                      </c:pt>
                      <c:pt idx="2">
                        <c:v>0.51813158602997578</c:v>
                      </c:pt>
                      <c:pt idx="3">
                        <c:v>2.4055781355935224E-2</c:v>
                      </c:pt>
                      <c:pt idx="4">
                        <c:v>6.6092681260556896E-2</c:v>
                      </c:pt>
                      <c:pt idx="5">
                        <c:v>5.7275289393407869E-2</c:v>
                      </c:pt>
                      <c:pt idx="6">
                        <c:v>-6.8927499481382659E-3</c:v>
                      </c:pt>
                      <c:pt idx="7">
                        <c:v>-1.0811597427447417E-2</c:v>
                      </c:pt>
                    </c:numCache>
                  </c:numRef>
                </c:val>
                <c:extLst xmlns:c15="http://schemas.microsoft.com/office/drawing/2012/chart">
                  <c:ext xmlns:c15="http://schemas.microsoft.com/office/drawing/2012/chart" uri="{02D57815-91ED-43cb-92C2-25804820EDAC}">
                    <c15:datalabelsRange>
                      <c15:f>'Results-cutoff 5'!$R$13:$AA$13</c15:f>
                      <c15:dlblRangeCache>
                        <c:ptCount val="10"/>
                        <c:pt idx="0">
                          <c:v>6</c:v>
                        </c:pt>
                        <c:pt idx="1">
                          <c:v>6</c:v>
                        </c:pt>
                        <c:pt idx="2">
                          <c:v>3</c:v>
                        </c:pt>
                        <c:pt idx="3">
                          <c:v>4</c:v>
                        </c:pt>
                        <c:pt idx="4">
                          <c:v>6</c:v>
                        </c:pt>
                        <c:pt idx="5">
                          <c:v>4</c:v>
                        </c:pt>
                        <c:pt idx="6">
                          <c:v>3</c:v>
                        </c:pt>
                        <c:pt idx="7">
                          <c:v>5</c:v>
                        </c:pt>
                        <c:pt idx="8">
                          <c:v>1</c:v>
                        </c:pt>
                        <c:pt idx="9">
                          <c:v>4</c:v>
                        </c:pt>
                      </c15:dlblRangeCache>
                    </c15:datalabelsRange>
                  </c:ext>
                  <c:ext xmlns:c16="http://schemas.microsoft.com/office/drawing/2014/chart" uri="{C3380CC4-5D6E-409C-BE32-E72D297353CC}">
                    <c16:uniqueId val="{0000001C-F7F8-42A4-A863-409F04BD774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'Results-cutoff 5'!$D$14</c15:sqref>
                        </c15:formulaRef>
                      </c:ext>
                    </c:extLst>
                    <c:strCache>
                      <c:ptCount val="1"/>
                      <c:pt idx="0">
                        <c:v>Avg, incomplete</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dLbl>
                    <c:idx val="0"/>
                    <c:tx>
                      <c:rich>
                        <a:bodyPr/>
                        <a:lstStyle/>
                        <a:p>
                          <a:fld id="{AC8A4D39-4D5F-40D1-A4E9-63E4D2D1EA7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F7F8-42A4-A863-409F04BD774F}"/>
                      </c:ext>
                    </c:extLst>
                  </c:dLbl>
                  <c:dLbl>
                    <c:idx val="1"/>
                    <c:tx>
                      <c:rich>
                        <a:bodyPr/>
                        <a:lstStyle/>
                        <a:p>
                          <a:fld id="{C8079183-B20D-4A85-A63D-7B572CC36E2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F7F8-42A4-A863-409F04BD774F}"/>
                      </c:ext>
                    </c:extLst>
                  </c:dLbl>
                  <c:dLbl>
                    <c:idx val="2"/>
                    <c:tx>
                      <c:rich>
                        <a:bodyPr/>
                        <a:lstStyle/>
                        <a:p>
                          <a:fld id="{0011F1D8-4A97-403E-99DB-EB6EFB2EFD1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F7F8-42A4-A863-409F04BD774F}"/>
                      </c:ext>
                    </c:extLst>
                  </c:dLbl>
                  <c:dLbl>
                    <c:idx val="3"/>
                    <c:tx>
                      <c:rich>
                        <a:bodyPr/>
                        <a:lstStyle/>
                        <a:p>
                          <a:fld id="{C8907CDE-5160-453F-8952-1D5EE0BB922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F7F8-42A4-A863-409F04BD774F}"/>
                      </c:ext>
                    </c:extLst>
                  </c:dLbl>
                  <c:dLbl>
                    <c:idx val="4"/>
                    <c:tx>
                      <c:rich>
                        <a:bodyPr/>
                        <a:lstStyle/>
                        <a:p>
                          <a:fld id="{A52BD015-EECD-4357-AE1B-A42D55F89BE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F7F8-42A4-A863-409F04BD774F}"/>
                      </c:ext>
                    </c:extLst>
                  </c:dLbl>
                  <c:dLbl>
                    <c:idx val="5"/>
                    <c:tx>
                      <c:rich>
                        <a:bodyPr/>
                        <a:lstStyle/>
                        <a:p>
                          <a:fld id="{3A9A3F5A-B0E9-4489-8A69-D962E8EECE3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F7F8-42A4-A863-409F04BD774F}"/>
                      </c:ext>
                    </c:extLst>
                  </c:dLbl>
                  <c:dLbl>
                    <c:idx val="6"/>
                    <c:tx>
                      <c:rich>
                        <a:bodyPr/>
                        <a:lstStyle/>
                        <a:p>
                          <a:fld id="{20942B55-6F5D-4663-8E52-F406E244C8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F7F8-42A4-A863-409F04BD774F}"/>
                      </c:ext>
                    </c:extLst>
                  </c:dLbl>
                  <c:dLbl>
                    <c:idx val="7"/>
                    <c:tx>
                      <c:rich>
                        <a:bodyPr/>
                        <a:lstStyle/>
                        <a:p>
                          <a:fld id="{81D75128-CA47-4E3B-88EB-9A1BAEF828E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F7F8-42A4-A863-409F04BD774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showLeaderLines val="0"/>
                  <c:extLst xmlns:c15="http://schemas.microsoft.com/office/drawing/2012/char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extLst xmlns:c15="http://schemas.microsoft.com/office/drawing/2012/chart">
                      <c:ext xmlns:c15="http://schemas.microsoft.com/office/drawing/2012/chart" uri="{02D57815-91ED-43cb-92C2-25804820EDAC}">
                        <c15:formulaRef>
                          <c15:sqref>'Results-cutoff 5'!$E$10:$L$10</c15:sqref>
                        </c15:formulaRef>
                      </c:ext>
                    </c:extLst>
                    <c:strCache>
                      <c:ptCount val="8"/>
                      <c:pt idx="0">
                        <c:v>Overall</c:v>
                      </c:pt>
                      <c:pt idx="1">
                        <c:v>MANAGEMENT-AND-SUPPORT</c:v>
                      </c:pt>
                      <c:pt idx="2">
                        <c:v>TRANSITION-AND-TURNOVER-TO-OPERATIONS</c:v>
                      </c:pt>
                      <c:pt idx="3">
                        <c:v>VERTICAL-CONSTRUCTION</c:v>
                      </c:pt>
                      <c:pt idx="4">
                        <c:v>PROCESS-EQUIPMENT-&amp;-INSTRUMENTATION</c:v>
                      </c:pt>
                      <c:pt idx="5">
                        <c:v>STANDARD-EQUIPMENT-&amp;-UTILITIES</c:v>
                      </c:pt>
                      <c:pt idx="6">
                        <c:v>SITE-WORK</c:v>
                      </c:pt>
                      <c:pt idx="7">
                        <c:v>DESIGN-AND-NON-RECURRING-ENGINEERING</c:v>
                      </c:pt>
                    </c:strCache>
                  </c:strRef>
                </c:cat>
                <c:val>
                  <c:numRef>
                    <c:extLst xmlns:c15="http://schemas.microsoft.com/office/drawing/2012/chart">
                      <c:ext xmlns:c15="http://schemas.microsoft.com/office/drawing/2012/chart" uri="{02D57815-91ED-43cb-92C2-25804820EDAC}">
                        <c15:formulaRef>
                          <c15:sqref>'Results-cutoff 5'!$E$14:$L$14</c15:sqref>
                        </c15:formulaRef>
                      </c:ext>
                    </c:extLst>
                    <c:numCache>
                      <c:formatCode>General</c:formatCode>
                      <c:ptCount val="8"/>
                      <c:pt idx="0">
                        <c:v>0.49732887493760769</c:v>
                      </c:pt>
                      <c:pt idx="1">
                        <c:v>0.60055707900082633</c:v>
                      </c:pt>
                      <c:pt idx="2">
                        <c:v>3.6967554300710326</c:v>
                      </c:pt>
                      <c:pt idx="3">
                        <c:v>1.154064658971552</c:v>
                      </c:pt>
                      <c:pt idx="4">
                        <c:v>0.74924990639777955</c:v>
                      </c:pt>
                      <c:pt idx="5">
                        <c:v>0.69771366077399599</c:v>
                      </c:pt>
                      <c:pt idx="6">
                        <c:v>0.42209831802592879</c:v>
                      </c:pt>
                      <c:pt idx="7">
                        <c:v>0.27305143224711781</c:v>
                      </c:pt>
                    </c:numCache>
                  </c:numRef>
                </c:val>
                <c:extLst xmlns:c15="http://schemas.microsoft.com/office/drawing/2012/chart">
                  <c:ext xmlns:c15="http://schemas.microsoft.com/office/drawing/2012/chart" uri="{02D57815-91ED-43cb-92C2-25804820EDAC}">
                    <c15:datalabelsRange>
                      <c15:f>'Results-cutoff 5'!$R$14:$AA$14</c15:f>
                      <c15:dlblRangeCache>
                        <c:ptCount val="10"/>
                        <c:pt idx="0">
                          <c:v>9</c:v>
                        </c:pt>
                        <c:pt idx="1">
                          <c:v>9</c:v>
                        </c:pt>
                        <c:pt idx="2">
                          <c:v>8</c:v>
                        </c:pt>
                        <c:pt idx="3">
                          <c:v>5</c:v>
                        </c:pt>
                        <c:pt idx="4">
                          <c:v>9</c:v>
                        </c:pt>
                        <c:pt idx="5">
                          <c:v>6</c:v>
                        </c:pt>
                        <c:pt idx="6">
                          <c:v>9</c:v>
                        </c:pt>
                        <c:pt idx="7">
                          <c:v>9</c:v>
                        </c:pt>
                        <c:pt idx="8">
                          <c:v>3</c:v>
                        </c:pt>
                        <c:pt idx="9">
                          <c:v>6</c:v>
                        </c:pt>
                      </c15:dlblRangeCache>
                    </c15:datalabelsRange>
                  </c:ext>
                  <c:ext xmlns:c16="http://schemas.microsoft.com/office/drawing/2014/chart" uri="{C3380CC4-5D6E-409C-BE32-E72D297353CC}">
                    <c16:uniqueId val="{00000025-F7F8-42A4-A863-409F04BD774F}"/>
                  </c:ext>
                </c:extLst>
              </c15:ser>
            </c15:filteredBarSeries>
          </c:ext>
        </c:extLst>
      </c:barChart>
      <c:catAx>
        <c:axId val="1174902176"/>
        <c:scaling>
          <c:orientation val="minMax"/>
        </c:scaling>
        <c:delete val="0"/>
        <c:axPos val="l"/>
        <c:numFmt formatCode="General" sourceLinked="1"/>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903616"/>
        <c:crosses val="autoZero"/>
        <c:auto val="1"/>
        <c:lblAlgn val="ctr"/>
        <c:lblOffset val="100"/>
        <c:noMultiLvlLbl val="0"/>
      </c:catAx>
      <c:valAx>
        <c:axId val="1174903616"/>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74902176"/>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DD5E6-A596-4511-93AC-EB70E47F685B}" type="datetimeFigureOut">
              <a:rPr lang="en-US" smtClean="0"/>
              <a:t>8/4/2026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C5436-B2C7-46BC-A2F5-EF19DAAA666B}" type="slidenum">
              <a:rPr lang="en-US" smtClean="0"/>
              <a:t>‹#›</a:t>
            </a:fld>
            <a:endParaRPr lang="en-US"/>
          </a:p>
        </p:txBody>
      </p:sp>
    </p:spTree>
    <p:extLst>
      <p:ext uri="{BB962C8B-B14F-4D97-AF65-F5344CB8AC3E}">
        <p14:creationId xmlns:p14="http://schemas.microsoft.com/office/powerpoint/2010/main" val="1068562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Use this slide as a talking track to segue from having our problem and objective statement but not yet knowing the approach. Need to evaluate the data landscape, and how DOE acquisition management is governed. </a:t>
            </a:r>
            <a:r>
              <a:rPr lang="en-US" sz="1200" b="0" i="0" kern="1200">
                <a:solidFill>
                  <a:schemeClr val="tx1"/>
                </a:solidFill>
                <a:effectLst/>
                <a:latin typeface="+mn-lt"/>
                <a:ea typeface="+mn-ea"/>
                <a:cs typeface="+mn-cs"/>
              </a:rPr>
              <a:t>To understand the basis for this analysis, it is important to first consider how NNSA capital acquisition projects are planned, approved, and executed. Projects progress through defined Critical Decision phases and are monitored using cost and schedule performance data, creating a valuable record of how work and expenditures occur over time.</a:t>
            </a:r>
            <a:endParaRPr lang="en-US"/>
          </a:p>
          <a:p>
            <a:r>
              <a:rPr lang="en-US"/>
              <a:t> </a:t>
            </a:r>
          </a:p>
        </p:txBody>
      </p:sp>
      <p:sp>
        <p:nvSpPr>
          <p:cNvPr id="4" name="Slide Number Placeholder 3"/>
          <p:cNvSpPr>
            <a:spLocks noGrp="1"/>
          </p:cNvSpPr>
          <p:nvPr>
            <p:ph type="sldNum" sz="quarter" idx="5"/>
          </p:nvPr>
        </p:nvSpPr>
        <p:spPr/>
        <p:txBody>
          <a:bodyPr/>
          <a:lstStyle/>
          <a:p>
            <a:fld id="{223C5436-B2C7-46BC-A2F5-EF19DAAA666B}" type="slidenum">
              <a:rPr lang="en-US" smtClean="0"/>
              <a:t>5</a:t>
            </a:fld>
            <a:endParaRPr lang="en-US"/>
          </a:p>
        </p:txBody>
      </p:sp>
    </p:spTree>
    <p:extLst>
      <p:ext uri="{BB962C8B-B14F-4D97-AF65-F5344CB8AC3E}">
        <p14:creationId xmlns:p14="http://schemas.microsoft.com/office/powerpoint/2010/main" val="3384839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Critical Decision process governed by 413.3B – required to report earned value (aka phased cost data) for projects &gt;$50M. </a:t>
            </a:r>
            <a:r>
              <a:rPr lang="en-US" sz="1200" b="0" i="0" kern="1200">
                <a:solidFill>
                  <a:schemeClr val="tx1"/>
                </a:solidFill>
                <a:effectLst/>
                <a:latin typeface="+mn-lt"/>
                <a:ea typeface="+mn-ea"/>
                <a:cs typeface="+mn-cs"/>
              </a:rPr>
              <a:t>This project-management framework generates earned value data that captures actual execution across NNSA infrastructure projects. However, because individual projects use different WBS structures and levels of detail, the data is difficult to compare and aggregate directly at the portfolio level.</a:t>
            </a:r>
            <a:br>
              <a:rPr lang="en-US" sz="1200" b="0" i="0" kern="1200">
                <a:solidFill>
                  <a:schemeClr val="tx1"/>
                </a:solidFill>
                <a:effectLst/>
                <a:latin typeface="+mn-lt"/>
                <a:ea typeface="+mn-ea"/>
                <a:cs typeface="+mn-cs"/>
              </a:rPr>
            </a:br>
            <a:br>
              <a:rPr lang="en-US" sz="1200" b="0" i="0" kern="1200">
                <a:solidFill>
                  <a:schemeClr val="tx1"/>
                </a:solidFill>
                <a:effectLst/>
                <a:latin typeface="+mn-lt"/>
                <a:ea typeface="+mn-ea"/>
                <a:cs typeface="+mn-cs"/>
              </a:rPr>
            </a:br>
            <a:r>
              <a:rPr lang="en-US" sz="1200" b="0" i="0" kern="1200">
                <a:solidFill>
                  <a:schemeClr val="tx1"/>
                </a:solidFill>
                <a:effectLst/>
                <a:latin typeface="+mn-lt"/>
                <a:ea typeface="+mn-ea"/>
                <a:cs typeface="+mn-cs"/>
              </a:rPr>
              <a:t>Key message:  </a:t>
            </a:r>
            <a:r>
              <a:rPr lang="en-US" sz="1200" b="1" i="0" kern="1200">
                <a:solidFill>
                  <a:schemeClr val="tx1"/>
                </a:solidFill>
                <a:effectLst/>
                <a:latin typeface="+mn-lt"/>
                <a:ea typeface="+mn-ea"/>
                <a:cs typeface="+mn-cs"/>
              </a:rPr>
              <a:t>the EVM data is valuable not because it produces a more accurate estimate by itself, but because it provides evidence of how cost drivers emerge and accumulate across different project types and WBS elements.</a:t>
            </a:r>
          </a:p>
          <a:p>
            <a:endParaRPr lang="en-US"/>
          </a:p>
        </p:txBody>
      </p:sp>
      <p:sp>
        <p:nvSpPr>
          <p:cNvPr id="4" name="Slide Number Placeholder 3"/>
          <p:cNvSpPr>
            <a:spLocks noGrp="1"/>
          </p:cNvSpPr>
          <p:nvPr>
            <p:ph type="sldNum" sz="quarter" idx="5"/>
          </p:nvPr>
        </p:nvSpPr>
        <p:spPr/>
        <p:txBody>
          <a:bodyPr/>
          <a:lstStyle/>
          <a:p>
            <a:fld id="{223C5436-B2C7-46BC-A2F5-EF19DAAA666B}" type="slidenum">
              <a:rPr lang="en-US" smtClean="0"/>
              <a:t>6</a:t>
            </a:fld>
            <a:endParaRPr lang="en-US"/>
          </a:p>
        </p:txBody>
      </p:sp>
    </p:spTree>
    <p:extLst>
      <p:ext uri="{BB962C8B-B14F-4D97-AF65-F5344CB8AC3E}">
        <p14:creationId xmlns:p14="http://schemas.microsoft.com/office/powerpoint/2010/main" val="2591063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3C5436-B2C7-46BC-A2F5-EF19DAAA666B}" type="slidenum">
              <a:rPr lang="en-US" smtClean="0"/>
              <a:t>9</a:t>
            </a:fld>
            <a:endParaRPr lang="en-US"/>
          </a:p>
        </p:txBody>
      </p:sp>
    </p:spTree>
    <p:extLst>
      <p:ext uri="{BB962C8B-B14F-4D97-AF65-F5344CB8AC3E}">
        <p14:creationId xmlns:p14="http://schemas.microsoft.com/office/powerpoint/2010/main" val="156255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Removed OPCs, removed ACWP before CD-2 to CD-4</a:t>
            </a:r>
          </a:p>
          <a:p>
            <a:endParaRPr lang="en-US"/>
          </a:p>
        </p:txBody>
      </p:sp>
      <p:sp>
        <p:nvSpPr>
          <p:cNvPr id="4" name="Slide Number Placeholder 3"/>
          <p:cNvSpPr>
            <a:spLocks noGrp="1"/>
          </p:cNvSpPr>
          <p:nvPr>
            <p:ph type="sldNum" sz="quarter" idx="5"/>
          </p:nvPr>
        </p:nvSpPr>
        <p:spPr/>
        <p:txBody>
          <a:bodyPr/>
          <a:lstStyle/>
          <a:p>
            <a:fld id="{223C5436-B2C7-46BC-A2F5-EF19DAAA666B}" type="slidenum">
              <a:rPr lang="en-US" smtClean="0"/>
              <a:t>12</a:t>
            </a:fld>
            <a:endParaRPr lang="en-US"/>
          </a:p>
        </p:txBody>
      </p:sp>
    </p:spTree>
    <p:extLst>
      <p:ext uri="{BB962C8B-B14F-4D97-AF65-F5344CB8AC3E}">
        <p14:creationId xmlns:p14="http://schemas.microsoft.com/office/powerpoint/2010/main" val="2550647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6CE7D5-CF57-46EF-B807-FDD0502418D4}" type="datetimeFigureOut">
              <a:rPr lang="en-US" smtClean="0"/>
              <a:t>8/4/2026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9" name="Rectangle 8">
            <a:extLst>
              <a:ext uri="{FF2B5EF4-FFF2-40B4-BE49-F238E27FC236}">
                <a16:creationId xmlns:a16="http://schemas.microsoft.com/office/drawing/2014/main" id="{3F1FC7E3-C809-DE7D-D66F-EBED0EB166DF}"/>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12" name="Picture 11" descr="Logo&#10;&#10;AI-generated content may be incorrect.">
            <a:extLst>
              <a:ext uri="{FF2B5EF4-FFF2-40B4-BE49-F238E27FC236}">
                <a16:creationId xmlns:a16="http://schemas.microsoft.com/office/drawing/2014/main" id="{4BE11ADF-44DA-14EB-1956-B8A3E9414A5A}"/>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0" y="0"/>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Slide Number Placeholder 5">
            <a:extLst>
              <a:ext uri="{FF2B5EF4-FFF2-40B4-BE49-F238E27FC236}">
                <a16:creationId xmlns:a16="http://schemas.microsoft.com/office/drawing/2014/main" id="{F6B7EA0D-EBB2-AAB7-37D3-06B57647CD7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19" name="Date Placeholder 3">
            <a:extLst>
              <a:ext uri="{FF2B5EF4-FFF2-40B4-BE49-F238E27FC236}">
                <a16:creationId xmlns:a16="http://schemas.microsoft.com/office/drawing/2014/main" id="{70AEC771-634F-9E32-34C2-BEB876FA9AF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2672728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Pictur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65B9C9-DD58-6101-5B93-89C076039231}"/>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3" name="Picture 12">
            <a:extLst>
              <a:ext uri="{FF2B5EF4-FFF2-40B4-BE49-F238E27FC236}">
                <a16:creationId xmlns:a16="http://schemas.microsoft.com/office/drawing/2014/main" id="{9A51057C-32A8-4696-C3CF-86B951E772D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2" name="Text Placeholder 11">
            <a:extLst>
              <a:ext uri="{FF2B5EF4-FFF2-40B4-BE49-F238E27FC236}">
                <a16:creationId xmlns:a16="http://schemas.microsoft.com/office/drawing/2014/main" id="{2E02D647-6F84-BEC1-00FE-413131304E37}"/>
              </a:ext>
            </a:extLst>
          </p:cNvPr>
          <p:cNvSpPr>
            <a:spLocks noGrp="1"/>
          </p:cNvSpPr>
          <p:nvPr>
            <p:ph type="body" sz="quarter" idx="14" hasCustomPrompt="1"/>
          </p:nvPr>
        </p:nvSpPr>
        <p:spPr>
          <a:xfrm>
            <a:off x="131064" y="1112340"/>
            <a:ext cx="5900737" cy="496894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Picture Placeholder 13">
            <a:extLst>
              <a:ext uri="{FF2B5EF4-FFF2-40B4-BE49-F238E27FC236}">
                <a16:creationId xmlns:a16="http://schemas.microsoft.com/office/drawing/2014/main" id="{7FF2C9A1-9DDE-3BBE-6C42-AEEC42C005D1}"/>
              </a:ext>
            </a:extLst>
          </p:cNvPr>
          <p:cNvSpPr>
            <a:spLocks noGrp="1"/>
          </p:cNvSpPr>
          <p:nvPr>
            <p:ph type="pic" sz="quarter" idx="15"/>
          </p:nvPr>
        </p:nvSpPr>
        <p:spPr>
          <a:xfrm>
            <a:off x="6312407" y="710214"/>
            <a:ext cx="5659438" cy="5630664"/>
          </a:xfrm>
        </p:spPr>
        <p:txBody>
          <a:bodyPr/>
          <a:lstStyle/>
          <a:p>
            <a:endParaRPr lang="en-US"/>
          </a:p>
        </p:txBody>
      </p:sp>
      <p:sp>
        <p:nvSpPr>
          <p:cNvPr id="9" name="Rectangle 8">
            <a:extLst>
              <a:ext uri="{FF2B5EF4-FFF2-40B4-BE49-F238E27FC236}">
                <a16:creationId xmlns:a16="http://schemas.microsoft.com/office/drawing/2014/main" id="{7C28E1E2-E791-2185-BEBC-F6334AC78084}"/>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1" name="Text Placeholder 9">
            <a:extLst>
              <a:ext uri="{FF2B5EF4-FFF2-40B4-BE49-F238E27FC236}">
                <a16:creationId xmlns:a16="http://schemas.microsoft.com/office/drawing/2014/main" id="{A278FDA8-0F15-794A-D70A-F28897EB7CA1}"/>
              </a:ext>
            </a:extLst>
          </p:cNvPr>
          <p:cNvSpPr>
            <a:spLocks noGrp="1"/>
          </p:cNvSpPr>
          <p:nvPr>
            <p:ph type="body" sz="quarter" idx="16" hasCustomPrompt="1"/>
          </p:nvPr>
        </p:nvSpPr>
        <p:spPr>
          <a:xfrm>
            <a:off x="143302" y="86969"/>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757EA998-EA4A-9197-840C-111B768A93A9}"/>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A826933A-59DE-7B2C-DBE5-0B70BC88430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949138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8/4/2026</a:t>
            </a:fld>
            <a:endParaRPr lang="en-US"/>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p:spPr>
        <p:txBody>
          <a:bodyPr/>
          <a:lstStyle/>
          <a:p>
            <a:endParaRPr lang="en-US"/>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591524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463680B-8792-65C8-079C-610A68EA0ECD}"/>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3F1302C4-FF3A-B06D-80E0-88CEC676250B}"/>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4347C84E-C66E-6F73-8B2F-C23ADC51FFF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DB80C781-D886-F3F7-D8C8-AEC62093B62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EC14F3A2-5D23-8339-3B89-10EA171CF562}"/>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375FC8C8-B45D-6E85-FE32-7C44D9974CE8}"/>
              </a:ext>
            </a:extLst>
          </p:cNvPr>
          <p:cNvSpPr>
            <a:spLocks noGrp="1"/>
          </p:cNvSpPr>
          <p:nvPr>
            <p:ph type="body" sz="quarter" idx="16" hasCustomPrompt="1"/>
          </p:nvPr>
        </p:nvSpPr>
        <p:spPr>
          <a:xfrm>
            <a:off x="195263" y="100842"/>
            <a:ext cx="11801474"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8708CADC-AEA2-422E-47F2-F8B178203B7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47EB1AF2-7ADB-3610-5161-6AB4BF963CB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1203092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03B4286-563F-D1EE-49E0-71CA94B9FB92}"/>
              </a:ext>
            </a:extLst>
          </p:cNvPr>
          <p:cNvSpPr/>
          <p:nvPr userDrawn="1"/>
        </p:nvSpPr>
        <p:spPr>
          <a:xfrm>
            <a:off x="0" y="2656"/>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4" name="Text Placeholder 9">
            <a:extLst>
              <a:ext uri="{FF2B5EF4-FFF2-40B4-BE49-F238E27FC236}">
                <a16:creationId xmlns:a16="http://schemas.microsoft.com/office/drawing/2014/main" id="{B2C759F7-CB06-0F9B-9A93-2536177DD187}"/>
              </a:ext>
            </a:extLst>
          </p:cNvPr>
          <p:cNvSpPr>
            <a:spLocks noGrp="1"/>
          </p:cNvSpPr>
          <p:nvPr>
            <p:ph type="body" sz="quarter" idx="13" hasCustomPrompt="1"/>
          </p:nvPr>
        </p:nvSpPr>
        <p:spPr>
          <a:xfrm>
            <a:off x="212027"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5" name="Text Placeholder 11">
            <a:extLst>
              <a:ext uri="{FF2B5EF4-FFF2-40B4-BE49-F238E27FC236}">
                <a16:creationId xmlns:a16="http://schemas.microsoft.com/office/drawing/2014/main" id="{BE37D4D9-2A5F-EC59-16F1-4151EF5C0D4B}"/>
              </a:ext>
            </a:extLst>
          </p:cNvPr>
          <p:cNvSpPr>
            <a:spLocks noGrp="1"/>
          </p:cNvSpPr>
          <p:nvPr>
            <p:ph type="body" sz="quarter" idx="14" hasCustomPrompt="1"/>
          </p:nvPr>
        </p:nvSpPr>
        <p:spPr>
          <a:xfrm>
            <a:off x="195263" y="1144040"/>
            <a:ext cx="5787323" cy="4916216"/>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6" name="Text Placeholder 11">
            <a:extLst>
              <a:ext uri="{FF2B5EF4-FFF2-40B4-BE49-F238E27FC236}">
                <a16:creationId xmlns:a16="http://schemas.microsoft.com/office/drawing/2014/main" id="{242B7D06-C118-BE1A-1F60-E965FB5A8921}"/>
              </a:ext>
            </a:extLst>
          </p:cNvPr>
          <p:cNvSpPr>
            <a:spLocks noGrp="1"/>
          </p:cNvSpPr>
          <p:nvPr>
            <p:ph type="body" sz="quarter" idx="15" hasCustomPrompt="1"/>
          </p:nvPr>
        </p:nvSpPr>
        <p:spPr>
          <a:xfrm>
            <a:off x="6209414" y="1144040"/>
            <a:ext cx="5787323" cy="491356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Text Placeholder 9">
            <a:extLst>
              <a:ext uri="{FF2B5EF4-FFF2-40B4-BE49-F238E27FC236}">
                <a16:creationId xmlns:a16="http://schemas.microsoft.com/office/drawing/2014/main" id="{7D7FC36B-5570-9687-45DC-1091C183D058}"/>
              </a:ext>
            </a:extLst>
          </p:cNvPr>
          <p:cNvSpPr>
            <a:spLocks noGrp="1"/>
          </p:cNvSpPr>
          <p:nvPr>
            <p:ph type="body" sz="quarter" idx="16" hasCustomPrompt="1"/>
          </p:nvPr>
        </p:nvSpPr>
        <p:spPr>
          <a:xfrm>
            <a:off x="6217166" y="136526"/>
            <a:ext cx="5787323" cy="73977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Rectangle 3">
            <a:extLst>
              <a:ext uri="{FF2B5EF4-FFF2-40B4-BE49-F238E27FC236}">
                <a16:creationId xmlns:a16="http://schemas.microsoft.com/office/drawing/2014/main" id="{7170E439-A379-BA5F-8849-2A8D73D3B02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25B1A8D3-52E0-8117-9757-E896F3AE4C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C261C953-8CBE-3E3A-E788-C9B0ABA3BE5E}"/>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D78AAD7E-A8FF-7986-509B-1C998B5C206C}"/>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3733172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644D82-C319-2FD1-27E0-21F2B8DF5CB7}"/>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DB55233-3CE7-F2C1-CC63-1E9FB5CF90E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8" name="Rectangle 7">
            <a:extLst>
              <a:ext uri="{FF2B5EF4-FFF2-40B4-BE49-F238E27FC236}">
                <a16:creationId xmlns:a16="http://schemas.microsoft.com/office/drawing/2014/main" id="{920D24E0-CB63-2F94-B07B-646180A78D23}"/>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9" name="Text Placeholder 9">
            <a:extLst>
              <a:ext uri="{FF2B5EF4-FFF2-40B4-BE49-F238E27FC236}">
                <a16:creationId xmlns:a16="http://schemas.microsoft.com/office/drawing/2014/main" id="{3216E214-D0B1-0CCA-CF40-85D4CE5960EF}"/>
              </a:ext>
            </a:extLst>
          </p:cNvPr>
          <p:cNvSpPr>
            <a:spLocks noGrp="1"/>
          </p:cNvSpPr>
          <p:nvPr>
            <p:ph type="body" sz="quarter" idx="16" hasCustomPrompt="1"/>
          </p:nvPr>
        </p:nvSpPr>
        <p:spPr>
          <a:xfrm>
            <a:off x="207501"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B8C5A113-328C-BE7F-5D1C-DF72A8C0F614}"/>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8B4B15DB-8D24-B7C1-CB2E-096D32E3292E}"/>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3210312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22DDDE1-885F-64EB-9C8A-3D603BCF75DD}"/>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5" name="Picture 14">
            <a:extLst>
              <a:ext uri="{FF2B5EF4-FFF2-40B4-BE49-F238E27FC236}">
                <a16:creationId xmlns:a16="http://schemas.microsoft.com/office/drawing/2014/main" id="{6112250F-7791-4E10-A986-D26E6A0593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2" name="Slide Number Placeholder 5">
            <a:extLst>
              <a:ext uri="{FF2B5EF4-FFF2-40B4-BE49-F238E27FC236}">
                <a16:creationId xmlns:a16="http://schemas.microsoft.com/office/drawing/2014/main" id="{53C19A4B-F554-21E4-CB47-974030749D1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7CBCFD27-206D-1F8E-E6C3-103836B0BFFB}"/>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3146388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lvl1pPr>
            <a:lvl2pPr>
              <a:defRPr sz="1600"/>
            </a:lvl2pPr>
            <a:lvl3pPr>
              <a:defRPr sz="1400"/>
            </a:lvl3pPr>
            <a:lvl4pPr>
              <a:defRPr sz="1200"/>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E27D124B-72B7-1E37-9F92-96D32332E4FB}"/>
              </a:ext>
            </a:extLst>
          </p:cNvPr>
          <p:cNvSpPr/>
          <p:nvPr userDrawn="1"/>
        </p:nvSpPr>
        <p:spPr>
          <a:xfrm>
            <a:off x="0" y="619412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5" name="Picture 4">
            <a:extLst>
              <a:ext uri="{FF2B5EF4-FFF2-40B4-BE49-F238E27FC236}">
                <a16:creationId xmlns:a16="http://schemas.microsoft.com/office/drawing/2014/main" id="{02BD61CD-C932-5191-81C0-035ED257CFD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299015"/>
            <a:ext cx="496727" cy="461310"/>
          </a:xfrm>
          <a:prstGeom prst="rect">
            <a:avLst/>
          </a:prstGeom>
        </p:spPr>
      </p:pic>
      <p:sp>
        <p:nvSpPr>
          <p:cNvPr id="15" name="Rectangle 14">
            <a:extLst>
              <a:ext uri="{FF2B5EF4-FFF2-40B4-BE49-F238E27FC236}">
                <a16:creationId xmlns:a16="http://schemas.microsoft.com/office/drawing/2014/main" id="{9AD5350C-5F05-0BE9-B383-5DF4DF01732D}"/>
              </a:ext>
            </a:extLst>
          </p:cNvPr>
          <p:cNvSpPr/>
          <p:nvPr userDrawn="1"/>
        </p:nvSpPr>
        <p:spPr>
          <a:xfrm>
            <a:off x="0" y="-63"/>
            <a:ext cx="12192000" cy="100751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6" name="Text Placeholder 9">
            <a:extLst>
              <a:ext uri="{FF2B5EF4-FFF2-40B4-BE49-F238E27FC236}">
                <a16:creationId xmlns:a16="http://schemas.microsoft.com/office/drawing/2014/main" id="{6C469126-D9EA-2AED-A371-42D4824D13BB}"/>
              </a:ext>
            </a:extLst>
          </p:cNvPr>
          <p:cNvSpPr>
            <a:spLocks noGrp="1"/>
          </p:cNvSpPr>
          <p:nvPr>
            <p:ph type="body" sz="quarter" idx="16" hasCustomPrompt="1"/>
          </p:nvPr>
        </p:nvSpPr>
        <p:spPr>
          <a:xfrm>
            <a:off x="195262" y="97675"/>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2" name="Slide Number Placeholder 5">
            <a:extLst>
              <a:ext uri="{FF2B5EF4-FFF2-40B4-BE49-F238E27FC236}">
                <a16:creationId xmlns:a16="http://schemas.microsoft.com/office/drawing/2014/main" id="{FDACACCA-C574-92EE-1019-357CCC4519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1"/>
                </a:solidFill>
              </a:rPr>
              <a:pPr/>
              <a:t>‹#›</a:t>
            </a:fld>
            <a:endParaRPr lang="en-US">
              <a:solidFill>
                <a:schemeClr val="bg1"/>
              </a:solidFill>
            </a:endParaRPr>
          </a:p>
        </p:txBody>
      </p:sp>
      <p:sp>
        <p:nvSpPr>
          <p:cNvPr id="3" name="Date Placeholder 3">
            <a:extLst>
              <a:ext uri="{FF2B5EF4-FFF2-40B4-BE49-F238E27FC236}">
                <a16:creationId xmlns:a16="http://schemas.microsoft.com/office/drawing/2014/main" id="{AA1D7423-9910-2AD5-48EE-937DD790139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1"/>
                </a:solidFill>
              </a:rPr>
              <a:pPr/>
              <a:t>8/4/2026</a:t>
            </a:fld>
            <a:endParaRPr lang="en-US">
              <a:solidFill>
                <a:schemeClr val="bg1"/>
              </a:solidFill>
            </a:endParaRPr>
          </a:p>
        </p:txBody>
      </p:sp>
    </p:spTree>
    <p:extLst>
      <p:ext uri="{BB962C8B-B14F-4D97-AF65-F5344CB8AC3E}">
        <p14:creationId xmlns:p14="http://schemas.microsoft.com/office/powerpoint/2010/main" val="3171841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7" name="Rectangle 6">
            <a:extLst>
              <a:ext uri="{FF2B5EF4-FFF2-40B4-BE49-F238E27FC236}">
                <a16:creationId xmlns:a16="http://schemas.microsoft.com/office/drawing/2014/main" id="{4A681DDB-DD4B-06ED-0ED0-4F736859A69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Tree>
    <p:extLst>
      <p:ext uri="{BB962C8B-B14F-4D97-AF65-F5344CB8AC3E}">
        <p14:creationId xmlns:p14="http://schemas.microsoft.com/office/powerpoint/2010/main" val="4132653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8/4/2026</a:t>
            </a:fld>
            <a:endParaRPr lang="en-US"/>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4"/>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2"/>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a:t>Background Color Scale: </a:t>
            </a:r>
            <a:r>
              <a:rPr lang="en-US" sz="140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5"/>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60"/>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a:t>Banner Color Scale: </a:t>
            </a:r>
            <a:r>
              <a:rPr lang="en-US" sz="140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a:solidFill>
                  <a:srgbClr val="C2A1E7"/>
                </a:solidFill>
                <a:latin typeface="Figtree ExtraBold" pitchFamily="2" charset="0"/>
              </a:rPr>
              <a:t>Font: Figtree </a:t>
            </a:r>
            <a:r>
              <a:rPr lang="en-US" sz="1400" b="1" err="1">
                <a:solidFill>
                  <a:srgbClr val="C2A1E7"/>
                </a:solidFill>
                <a:latin typeface="Figtree ExtraBold" pitchFamily="2" charset="0"/>
              </a:rPr>
              <a:t>ExtraBold</a:t>
            </a:r>
            <a:r>
              <a:rPr lang="en-US" sz="1400" b="1">
                <a:solidFill>
                  <a:srgbClr val="C2A1E7"/>
                </a:solidFill>
                <a:latin typeface="Figtree ExtraBold" pitchFamily="2" charset="0"/>
              </a:rPr>
              <a:t> </a:t>
            </a:r>
          </a:p>
          <a:p>
            <a:r>
              <a:rPr lang="en-US" sz="1400" b="1">
                <a:solidFill>
                  <a:srgbClr val="C2A1E7"/>
                </a:solidFill>
                <a:latin typeface="Figtree ExtraBold" pitchFamily="2" charset="0"/>
              </a:rPr>
              <a:t>Format: Bold, Normal Spacing</a:t>
            </a:r>
            <a:br>
              <a:rPr lang="en-US" sz="1400" b="1">
                <a:solidFill>
                  <a:srgbClr val="C2A1E7"/>
                </a:solidFill>
                <a:latin typeface="Figtree ExtraBold" pitchFamily="2" charset="0"/>
              </a:rPr>
            </a:br>
            <a:r>
              <a:rPr lang="en-US" sz="1400" b="1">
                <a:solidFill>
                  <a:srgbClr val="C2A1E7"/>
                </a:solidFill>
                <a:latin typeface="Figtree ExtraBold" pitchFamily="2" charset="0"/>
              </a:rPr>
              <a:t>Hex Code: #C2A1E7</a:t>
            </a:r>
          </a:p>
          <a:p>
            <a:endParaRPr lang="en-US" sz="1400" b="1">
              <a:latin typeface="Figtree ExtraBold" pitchFamily="2" charset="0"/>
            </a:endParaRPr>
          </a:p>
          <a:p>
            <a:r>
              <a:rPr lang="en-US" sz="1400" b="1" spc="600">
                <a:solidFill>
                  <a:schemeClr val="bg1"/>
                </a:solidFill>
                <a:latin typeface="Bahnschrift SemiCondensed" panose="020B0502040204020203" pitchFamily="34" charset="0"/>
              </a:rPr>
              <a:t>FONT: BAHNSCHRIFT SEMICONDENSED</a:t>
            </a:r>
          </a:p>
          <a:p>
            <a:r>
              <a:rPr lang="en-US" sz="1400" b="1" spc="600">
                <a:solidFill>
                  <a:schemeClr val="bg1"/>
                </a:solidFill>
                <a:latin typeface="Bahnschrift SemiCondensed" panose="020B0502040204020203" pitchFamily="34" charset="0"/>
              </a:rPr>
              <a:t>FORMAT: CAPITALIZED, BOLD, VERY LOOSE SPACING</a:t>
            </a:r>
          </a:p>
          <a:p>
            <a:r>
              <a:rPr lang="en-US" sz="1400" b="1" spc="60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a:t>Logos</a:t>
            </a:r>
            <a:endParaRPr lang="en-US"/>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D2F6EA6D-5443-9DCB-2D8F-EA4128ECC47F}"/>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a:solidFill>
                  <a:schemeClr val="lt1"/>
                </a:solidFill>
                <a:effectLst/>
                <a:latin typeface="+mn-lt"/>
                <a:ea typeface="+mn-ea"/>
                <a:cs typeface="+mn-cs"/>
              </a:rPr>
              <a:t>TO ADD A CUSTOM LOGO TO THIS DECK:</a:t>
            </a:r>
          </a:p>
          <a:p>
            <a:r>
              <a:rPr lang="en-US" sz="1800" kern="1200">
                <a:solidFill>
                  <a:schemeClr val="lt1"/>
                </a:solidFill>
                <a:effectLst/>
                <a:latin typeface="+mn-lt"/>
                <a:ea typeface="+mn-ea"/>
                <a:cs typeface="+mn-cs"/>
              </a:rPr>
              <a:t> </a:t>
            </a:r>
          </a:p>
          <a:p>
            <a:r>
              <a:rPr lang="en-US" sz="1800" kern="1200">
                <a:solidFill>
                  <a:schemeClr val="lt1"/>
                </a:solidFill>
                <a:effectLst/>
                <a:latin typeface="+mn-lt"/>
                <a:ea typeface="+mn-ea"/>
                <a:cs typeface="+mn-cs"/>
              </a:rPr>
              <a:t>1. Navigate to ‘View’ in the top ribbon.</a:t>
            </a:r>
          </a:p>
          <a:p>
            <a:r>
              <a:rPr lang="en-US" sz="1800" kern="1200">
                <a:solidFill>
                  <a:schemeClr val="lt1"/>
                </a:solidFill>
                <a:effectLst/>
                <a:latin typeface="+mn-lt"/>
                <a:ea typeface="+mn-ea"/>
                <a:cs typeface="+mn-cs"/>
              </a:rPr>
              <a:t>2. Under ‘Master Views’, select ‘Slide Master’.</a:t>
            </a:r>
          </a:p>
          <a:p>
            <a:r>
              <a:rPr lang="en-US" sz="1800" kern="1200">
                <a:solidFill>
                  <a:schemeClr val="lt1"/>
                </a:solidFill>
                <a:effectLst/>
                <a:latin typeface="+mn-lt"/>
                <a:ea typeface="+mn-ea"/>
                <a:cs typeface="+mn-cs"/>
              </a:rPr>
              <a:t>3. Add your preferred logo (as an image) to the intended slide.</a:t>
            </a:r>
          </a:p>
          <a:p>
            <a:r>
              <a:rPr lang="en-US" sz="1800" kern="1200">
                <a:solidFill>
                  <a:schemeClr val="lt1"/>
                </a:solidFill>
                <a:effectLst/>
                <a:latin typeface="+mn-lt"/>
                <a:ea typeface="+mn-ea"/>
                <a:cs typeface="+mn-cs"/>
              </a:rPr>
              <a:t>4. Select ‘Close Master View’.</a:t>
            </a:r>
          </a:p>
          <a:p>
            <a:r>
              <a:rPr lang="en-US" sz="1800" kern="120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5453504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Title and Content Layou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12240" y="62132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A46598F7-3754-BF4D-8CFD-7E0DF3B279E2}"/>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5071BC59-F615-E95D-3E26-6EF67AC0AF5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2" name="Date Placeholder 3">
            <a:extLst>
              <a:ext uri="{FF2B5EF4-FFF2-40B4-BE49-F238E27FC236}">
                <a16:creationId xmlns:a16="http://schemas.microsoft.com/office/drawing/2014/main" id="{4EF21B81-07B4-9247-421B-149B01A9C71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Tree>
    <p:extLst>
      <p:ext uri="{BB962C8B-B14F-4D97-AF65-F5344CB8AC3E}">
        <p14:creationId xmlns:p14="http://schemas.microsoft.com/office/powerpoint/2010/main" val="255999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rk Title Slide">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DDD5B0AD-8280-0EF2-30D5-09D93B0D4666}"/>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2" name="Rectangle 1">
            <a:extLst>
              <a:ext uri="{FF2B5EF4-FFF2-40B4-BE49-F238E27FC236}">
                <a16:creationId xmlns:a16="http://schemas.microsoft.com/office/drawing/2014/main" id="{6AC49AC4-B722-32F6-DF29-80A0787BE70D}"/>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0" name="Rectangle 9">
            <a:extLst>
              <a:ext uri="{FF2B5EF4-FFF2-40B4-BE49-F238E27FC236}">
                <a16:creationId xmlns:a16="http://schemas.microsoft.com/office/drawing/2014/main" id="{BE2E2AD3-F39E-8630-13A0-1FC7E0F33160}"/>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16" name="Straight Connector 15">
            <a:extLst>
              <a:ext uri="{FF2B5EF4-FFF2-40B4-BE49-F238E27FC236}">
                <a16:creationId xmlns:a16="http://schemas.microsoft.com/office/drawing/2014/main" id="{9DA0570D-28E8-4595-A2CB-70B234BA01E6}"/>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8C00F4CB-556C-FD76-51E2-174C24D3276F}"/>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7A4D9443-517F-60D3-9476-A993783A937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00491"/>
            <a:ext cx="1116469" cy="1036865"/>
          </a:xfrm>
          <a:prstGeom prst="rect">
            <a:avLst/>
          </a:prstGeom>
        </p:spPr>
      </p:pic>
      <p:sp>
        <p:nvSpPr>
          <p:cNvPr id="21" name="Rectangle 20">
            <a:extLst>
              <a:ext uri="{FF2B5EF4-FFF2-40B4-BE49-F238E27FC236}">
                <a16:creationId xmlns:a16="http://schemas.microsoft.com/office/drawing/2014/main" id="{BEE85B32-3506-E1DF-ED86-BD9E5C507609}"/>
              </a:ext>
            </a:extLst>
          </p:cNvPr>
          <p:cNvSpPr/>
          <p:nvPr userDrawn="1"/>
        </p:nvSpPr>
        <p:spPr>
          <a:xfrm>
            <a:off x="737731" y="612481"/>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6">
            <a:extLst>
              <a:ext uri="{FF2B5EF4-FFF2-40B4-BE49-F238E27FC236}">
                <a16:creationId xmlns:a16="http://schemas.microsoft.com/office/drawing/2014/main" id="{606B6154-2C69-E907-40A7-4AB0280B6AD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6" name="Text Placeholder 35">
            <a:extLst>
              <a:ext uri="{FF2B5EF4-FFF2-40B4-BE49-F238E27FC236}">
                <a16:creationId xmlns:a16="http://schemas.microsoft.com/office/drawing/2014/main" id="{A196AC30-F01E-0E62-E1CF-7F21E1185A09}"/>
              </a:ext>
            </a:extLst>
          </p:cNvPr>
          <p:cNvSpPr>
            <a:spLocks noGrp="1"/>
          </p:cNvSpPr>
          <p:nvPr>
            <p:ph type="body" sz="quarter" idx="17" hasCustomPrompt="1"/>
          </p:nvPr>
        </p:nvSpPr>
        <p:spPr>
          <a:xfrm>
            <a:off x="737730" y="3756403"/>
            <a:ext cx="6759575" cy="870975"/>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rgbClr val="C2A1E7"/>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C2A1E7"/>
                </a:solidFill>
              </a:rPr>
              <a:t>Click to add presenter or presenting org</a:t>
            </a:r>
          </a:p>
        </p:txBody>
      </p:sp>
      <p:sp>
        <p:nvSpPr>
          <p:cNvPr id="38" name="Text Placeholder 37">
            <a:extLst>
              <a:ext uri="{FF2B5EF4-FFF2-40B4-BE49-F238E27FC236}">
                <a16:creationId xmlns:a16="http://schemas.microsoft.com/office/drawing/2014/main" id="{CB6E3125-D518-CB81-23A1-A175E8E38F97}"/>
              </a:ext>
            </a:extLst>
          </p:cNvPr>
          <p:cNvSpPr>
            <a:spLocks noGrp="1"/>
          </p:cNvSpPr>
          <p:nvPr>
            <p:ph type="body" sz="quarter" idx="18" hasCustomPrompt="1"/>
          </p:nvPr>
        </p:nvSpPr>
        <p:spPr>
          <a:xfrm>
            <a:off x="737730" y="4910980"/>
            <a:ext cx="6759575" cy="434976"/>
          </a:xfrm>
        </p:spPr>
        <p:txBody>
          <a:bodyPr>
            <a:noAutofit/>
          </a:bodyPr>
          <a:lstStyle>
            <a:lvl1pPr marL="0" indent="0">
              <a:buNone/>
              <a:defRPr sz="2400">
                <a:solidFill>
                  <a:srgbClr val="C2A1E7"/>
                </a:solidFill>
              </a:defRPr>
            </a:lvl1pPr>
          </a:lstStyle>
          <a:p>
            <a:r>
              <a:rPr lang="en-US" sz="2800">
                <a:solidFill>
                  <a:srgbClr val="C2A1E7"/>
                </a:solidFill>
              </a:rPr>
              <a:t>Click to add presentation date</a:t>
            </a:r>
          </a:p>
        </p:txBody>
      </p:sp>
      <p:sp>
        <p:nvSpPr>
          <p:cNvPr id="40" name="Text Placeholder 39">
            <a:extLst>
              <a:ext uri="{FF2B5EF4-FFF2-40B4-BE49-F238E27FC236}">
                <a16:creationId xmlns:a16="http://schemas.microsoft.com/office/drawing/2014/main" id="{DF7DC350-11DC-CE43-11B3-9711B9BF89B2}"/>
              </a:ext>
            </a:extLst>
          </p:cNvPr>
          <p:cNvSpPr>
            <a:spLocks noGrp="1"/>
          </p:cNvSpPr>
          <p:nvPr>
            <p:ph type="body" sz="quarter" idx="19" hasCustomPrompt="1"/>
          </p:nvPr>
        </p:nvSpPr>
        <p:spPr>
          <a:xfrm>
            <a:off x="738188" y="2030413"/>
            <a:ext cx="6759575" cy="144303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latin typeface="Figtree ExtraBold" pitchFamily="2" charset="0"/>
              </a:rPr>
              <a:t>Click to add title of presentation</a:t>
            </a:r>
          </a:p>
        </p:txBody>
      </p:sp>
      <p:pic>
        <p:nvPicPr>
          <p:cNvPr id="4" name="Picture 3" descr="Logo&#10;&#10;AI-generated content may be incorrect.">
            <a:extLst>
              <a:ext uri="{FF2B5EF4-FFF2-40B4-BE49-F238E27FC236}">
                <a16:creationId xmlns:a16="http://schemas.microsoft.com/office/drawing/2014/main" id="{A7C34A17-E09E-81F2-BD46-92E5C514212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1776501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k Title and Content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818216"/>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latin typeface="Figtree Extra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1431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FC88108A-0EEC-8122-903F-AB8B18917CF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F52CF0D3-17E1-9815-0178-17474199400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1219733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rk Title and Content Layout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8D28DEC-A608-0D7C-0816-25650FC58C95}"/>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0AE01359-AFDF-3A1C-9888-18A295C8560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7" name="Rectangle 6">
            <a:extLst>
              <a:ext uri="{FF2B5EF4-FFF2-40B4-BE49-F238E27FC236}">
                <a16:creationId xmlns:a16="http://schemas.microsoft.com/office/drawing/2014/main" id="{6367DCEF-A486-3BBD-F05E-0EDD1AD12202}"/>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4810580"/>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3EE67450-788F-F436-678F-43E0146B312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12" name="Picture 11">
            <a:extLst>
              <a:ext uri="{FF2B5EF4-FFF2-40B4-BE49-F238E27FC236}">
                <a16:creationId xmlns:a16="http://schemas.microsoft.com/office/drawing/2014/main" id="{C69A3506-2EA1-33D1-CFF7-9AAC44DA4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 name="Slide Number Placeholder 5">
            <a:extLst>
              <a:ext uri="{FF2B5EF4-FFF2-40B4-BE49-F238E27FC236}">
                <a16:creationId xmlns:a16="http://schemas.microsoft.com/office/drawing/2014/main" id="{F33B841A-55AE-31D2-4A27-6D73AB611BC1}"/>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3" name="Date Placeholder 3">
            <a:extLst>
              <a:ext uri="{FF2B5EF4-FFF2-40B4-BE49-F238E27FC236}">
                <a16:creationId xmlns:a16="http://schemas.microsoft.com/office/drawing/2014/main" id="{A4EAE6EC-DA4E-D09B-71A5-AF4950BC3CB4}"/>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a:solidFill>
                <a:schemeClr val="bg2">
                  <a:lumMod val="25000"/>
                </a:schemeClr>
              </a:solidFill>
            </a:endParaRPr>
          </a:p>
        </p:txBody>
      </p:sp>
    </p:spTree>
    <p:extLst>
      <p:ext uri="{BB962C8B-B14F-4D97-AF65-F5344CB8AC3E}">
        <p14:creationId xmlns:p14="http://schemas.microsoft.com/office/powerpoint/2010/main" val="161596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ark Title and Content with Pictur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BF60CA-F18C-EE86-2233-07AE32E8AC1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0D141361-1216-F28B-C468-25A37D5AE3BD}"/>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4" name="Rectangle 3">
            <a:extLst>
              <a:ext uri="{FF2B5EF4-FFF2-40B4-BE49-F238E27FC236}">
                <a16:creationId xmlns:a16="http://schemas.microsoft.com/office/drawing/2014/main" id="{AC6DA441-E26E-D956-56A9-5BE1A8375BC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6" name="Text Placeholder 9">
            <a:extLst>
              <a:ext uri="{FF2B5EF4-FFF2-40B4-BE49-F238E27FC236}">
                <a16:creationId xmlns:a16="http://schemas.microsoft.com/office/drawing/2014/main" id="{29D1F4CC-E773-A63B-4CC1-E0786A518728}"/>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Text Placeholder 11">
            <a:extLst>
              <a:ext uri="{FF2B5EF4-FFF2-40B4-BE49-F238E27FC236}">
                <a16:creationId xmlns:a16="http://schemas.microsoft.com/office/drawing/2014/main" id="{B2710B4E-18D6-9016-6CFA-001B6FED9F1D}"/>
              </a:ext>
            </a:extLst>
          </p:cNvPr>
          <p:cNvSpPr>
            <a:spLocks noGrp="1"/>
          </p:cNvSpPr>
          <p:nvPr>
            <p:ph type="body" sz="quarter" idx="14" hasCustomPrompt="1"/>
          </p:nvPr>
        </p:nvSpPr>
        <p:spPr>
          <a:xfrm>
            <a:off x="207500" y="1152751"/>
            <a:ext cx="5722783" cy="5068057"/>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8" name="Rectangle 7">
            <a:extLst>
              <a:ext uri="{FF2B5EF4-FFF2-40B4-BE49-F238E27FC236}">
                <a16:creationId xmlns:a16="http://schemas.microsoft.com/office/drawing/2014/main" id="{40FCC2FD-5339-873C-1141-6829799E2611}"/>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33BA0479-4AA3-8439-5737-F228CBA7EC3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20" name="Picture Placeholder 19">
            <a:extLst>
              <a:ext uri="{FF2B5EF4-FFF2-40B4-BE49-F238E27FC236}">
                <a16:creationId xmlns:a16="http://schemas.microsoft.com/office/drawing/2014/main" id="{EF24BDEB-0F66-AB62-24DE-5309A310D9D4}"/>
              </a:ext>
            </a:extLst>
          </p:cNvPr>
          <p:cNvSpPr>
            <a:spLocks noGrp="1"/>
          </p:cNvSpPr>
          <p:nvPr>
            <p:ph type="pic" sz="quarter" idx="15"/>
          </p:nvPr>
        </p:nvSpPr>
        <p:spPr>
          <a:xfrm>
            <a:off x="6261718" y="825622"/>
            <a:ext cx="5722780" cy="5525772"/>
          </a:xfrm>
        </p:spPr>
        <p:txBody>
          <a:bodyPr/>
          <a:lstStyle/>
          <a:p>
            <a:endParaRPr lang="en-US"/>
          </a:p>
        </p:txBody>
      </p:sp>
      <p:sp>
        <p:nvSpPr>
          <p:cNvPr id="5" name="Slide Number Placeholder 5">
            <a:extLst>
              <a:ext uri="{FF2B5EF4-FFF2-40B4-BE49-F238E27FC236}">
                <a16:creationId xmlns:a16="http://schemas.microsoft.com/office/drawing/2014/main" id="{7CF0714C-F200-DC1C-092C-7A4A6980FDC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7632335C-EBA8-B446-C011-196E03842DD7}"/>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42179921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Section Header">
    <p:spTree>
      <p:nvGrpSpPr>
        <p:cNvPr id="1" name=""/>
        <p:cNvGrpSpPr/>
        <p:nvPr/>
      </p:nvGrpSpPr>
      <p:grpSpPr>
        <a:xfrm>
          <a:off x="0" y="0"/>
          <a:ext cx="0" cy="0"/>
          <a:chOff x="0" y="0"/>
          <a:chExt cx="0" cy="0"/>
        </a:xfrm>
      </p:grpSpPr>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2" name="Rectangle 1">
            <a:extLst>
              <a:ext uri="{FF2B5EF4-FFF2-40B4-BE49-F238E27FC236}">
                <a16:creationId xmlns:a16="http://schemas.microsoft.com/office/drawing/2014/main" id="{1477A03A-F527-9D8A-BF8D-649AFF2AA965}"/>
              </a:ext>
            </a:extLst>
          </p:cNvPr>
          <p:cNvSpPr/>
          <p:nvPr userDrawn="1"/>
        </p:nvSpPr>
        <p:spPr>
          <a:xfrm>
            <a:off x="0" y="0"/>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4" name="Picture 3" descr="Logo&#10;&#10;AI-generated content may be incorrect.">
            <a:extLst>
              <a:ext uri="{FF2B5EF4-FFF2-40B4-BE49-F238E27FC236}">
                <a16:creationId xmlns:a16="http://schemas.microsoft.com/office/drawing/2014/main" id="{3E4355C3-9AFA-74E1-D54D-2748EED3BE9F}"/>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750441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CCC1F-D963-9672-11D5-69EB6A36EA8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1E7A32B3-E6EF-D900-DF41-1FC0CD45EAB9}"/>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DF7DA944-E4A0-C756-6F09-4AB3EF1BF07C}"/>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C77ECE13-C4AE-1862-0E7B-424F72AE6C5A}"/>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Text Placeholder 11">
            <a:extLst>
              <a:ext uri="{FF2B5EF4-FFF2-40B4-BE49-F238E27FC236}">
                <a16:creationId xmlns:a16="http://schemas.microsoft.com/office/drawing/2014/main" id="{9BA1642D-1F12-6DE4-93F1-86EECB88B580}"/>
              </a:ext>
            </a:extLst>
          </p:cNvPr>
          <p:cNvSpPr>
            <a:spLocks noGrp="1"/>
          </p:cNvSpPr>
          <p:nvPr>
            <p:ph type="body" sz="quarter" idx="14" hasCustomPrompt="1"/>
          </p:nvPr>
        </p:nvSpPr>
        <p:spPr>
          <a:xfrm>
            <a:off x="207501" y="120130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9" name="Rectangle 8">
            <a:extLst>
              <a:ext uri="{FF2B5EF4-FFF2-40B4-BE49-F238E27FC236}">
                <a16:creationId xmlns:a16="http://schemas.microsoft.com/office/drawing/2014/main" id="{DA2D4D50-9523-6936-2562-3F7BCE14F149}"/>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0" name="Picture 9">
            <a:extLst>
              <a:ext uri="{FF2B5EF4-FFF2-40B4-BE49-F238E27FC236}">
                <a16:creationId xmlns:a16="http://schemas.microsoft.com/office/drawing/2014/main" id="{B5D6CE47-56A2-CA84-FA46-ED70D4E915D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7" name="Text Placeholder 11">
            <a:extLst>
              <a:ext uri="{FF2B5EF4-FFF2-40B4-BE49-F238E27FC236}">
                <a16:creationId xmlns:a16="http://schemas.microsoft.com/office/drawing/2014/main" id="{0C60244B-4CC8-77DE-E2EF-80B8D909EC93}"/>
              </a:ext>
            </a:extLst>
          </p:cNvPr>
          <p:cNvSpPr>
            <a:spLocks noGrp="1"/>
          </p:cNvSpPr>
          <p:nvPr>
            <p:ph type="body" sz="quarter" idx="15" hasCustomPrompt="1"/>
          </p:nvPr>
        </p:nvSpPr>
        <p:spPr>
          <a:xfrm>
            <a:off x="6264084" y="1201157"/>
            <a:ext cx="5690632" cy="4972254"/>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6D4BBD7B-CB31-8567-E3E4-5DD5DBC22E05}"/>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4CD75024-6F36-6254-FDA7-E538FAFB3C2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4202222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ark Comparis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E690C2-3341-3862-0749-B8AEBB98D75B}"/>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5CB48B13-D69F-618C-8E40-66A7388210F5}"/>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F7D61098-6780-10DF-CC10-DD923899A51D}"/>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7052B37E-729E-F095-5D8B-B5354FF57FB2}"/>
              </a:ext>
            </a:extLst>
          </p:cNvPr>
          <p:cNvSpPr>
            <a:spLocks noGrp="1"/>
          </p:cNvSpPr>
          <p:nvPr>
            <p:ph type="body" sz="quarter" idx="13" hasCustomPrompt="1"/>
          </p:nvPr>
        </p:nvSpPr>
        <p:spPr>
          <a:xfrm>
            <a:off x="207502" y="129191"/>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9" name="Text Placeholder 11">
            <a:extLst>
              <a:ext uri="{FF2B5EF4-FFF2-40B4-BE49-F238E27FC236}">
                <a16:creationId xmlns:a16="http://schemas.microsoft.com/office/drawing/2014/main" id="{01E43ED0-A914-4653-4501-898D396E887F}"/>
              </a:ext>
            </a:extLst>
          </p:cNvPr>
          <p:cNvSpPr>
            <a:spLocks noGrp="1"/>
          </p:cNvSpPr>
          <p:nvPr>
            <p:ph type="body" sz="quarter" idx="14" hasCustomPrompt="1"/>
          </p:nvPr>
        </p:nvSpPr>
        <p:spPr>
          <a:xfrm>
            <a:off x="207501" y="1201307"/>
            <a:ext cx="5690632" cy="4972921"/>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0" name="Rectangle 9">
            <a:extLst>
              <a:ext uri="{FF2B5EF4-FFF2-40B4-BE49-F238E27FC236}">
                <a16:creationId xmlns:a16="http://schemas.microsoft.com/office/drawing/2014/main" id="{A53FBD70-E636-46FF-457A-5ABC265E575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1" name="Picture 10">
            <a:extLst>
              <a:ext uri="{FF2B5EF4-FFF2-40B4-BE49-F238E27FC236}">
                <a16:creationId xmlns:a16="http://schemas.microsoft.com/office/drawing/2014/main" id="{FCF810D5-9FC0-CF8B-CB45-C2C7C12D22C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8" name="Text Placeholder 11">
            <a:extLst>
              <a:ext uri="{FF2B5EF4-FFF2-40B4-BE49-F238E27FC236}">
                <a16:creationId xmlns:a16="http://schemas.microsoft.com/office/drawing/2014/main" id="{97782A20-0077-B968-26CA-579C0A2E7516}"/>
              </a:ext>
            </a:extLst>
          </p:cNvPr>
          <p:cNvSpPr>
            <a:spLocks noGrp="1"/>
          </p:cNvSpPr>
          <p:nvPr>
            <p:ph type="body" sz="quarter" idx="15" hasCustomPrompt="1"/>
          </p:nvPr>
        </p:nvSpPr>
        <p:spPr>
          <a:xfrm>
            <a:off x="6264084" y="1201157"/>
            <a:ext cx="5690632" cy="4972922"/>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21" name="Text Placeholder 9">
            <a:extLst>
              <a:ext uri="{FF2B5EF4-FFF2-40B4-BE49-F238E27FC236}">
                <a16:creationId xmlns:a16="http://schemas.microsoft.com/office/drawing/2014/main" id="{8F2524A8-70EE-787C-11EE-0173F342A78E}"/>
              </a:ext>
            </a:extLst>
          </p:cNvPr>
          <p:cNvSpPr>
            <a:spLocks noGrp="1"/>
          </p:cNvSpPr>
          <p:nvPr>
            <p:ph type="body" sz="quarter" idx="16" hasCustomPrompt="1"/>
          </p:nvPr>
        </p:nvSpPr>
        <p:spPr>
          <a:xfrm>
            <a:off x="6273283" y="140664"/>
            <a:ext cx="5690632"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4" name="Slide Number Placeholder 5">
            <a:extLst>
              <a:ext uri="{FF2B5EF4-FFF2-40B4-BE49-F238E27FC236}">
                <a16:creationId xmlns:a16="http://schemas.microsoft.com/office/drawing/2014/main" id="{1FACA377-A138-C639-0121-BFCA6349B16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C1B6AA7F-947E-C831-C6A7-DA51207B441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1661914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ark 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C72F171-FBC3-89F0-E8F7-1BEF06309171}"/>
              </a:ext>
            </a:extLst>
          </p:cNvPr>
          <p:cNvSpPr/>
          <p:nvPr userDrawn="1"/>
        </p:nvSpPr>
        <p:spPr>
          <a:xfrm>
            <a:off x="0" y="6174228"/>
            <a:ext cx="12192000" cy="693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BA24CB5F-329D-3951-D8BA-3870E5EFA994}"/>
              </a:ext>
            </a:extLst>
          </p:cNvPr>
          <p:cNvSpPr/>
          <p:nvPr userDrawn="1"/>
        </p:nvSpPr>
        <p:spPr>
          <a:xfrm>
            <a:off x="0" y="2047"/>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BE48916A-0920-82AF-CA61-A71A4F3D970B}"/>
              </a:ext>
            </a:extLst>
          </p:cNvPr>
          <p:cNvSpPr/>
          <p:nvPr userDrawn="1"/>
        </p:nvSpPr>
        <p:spPr>
          <a:xfrm>
            <a:off x="0" y="1039784"/>
            <a:ext cx="12192001" cy="5816169"/>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237DF11E-F3EA-8342-D010-F9C496693AC0}"/>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13" name="Rectangle 12">
            <a:extLst>
              <a:ext uri="{FF2B5EF4-FFF2-40B4-BE49-F238E27FC236}">
                <a16:creationId xmlns:a16="http://schemas.microsoft.com/office/drawing/2014/main" id="{A02881A0-63A3-4F40-2EB7-D6B1934F55CE}"/>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pic>
        <p:nvPicPr>
          <p:cNvPr id="14" name="Picture 13">
            <a:extLst>
              <a:ext uri="{FF2B5EF4-FFF2-40B4-BE49-F238E27FC236}">
                <a16:creationId xmlns:a16="http://schemas.microsoft.com/office/drawing/2014/main" id="{79B1CE19-5096-9510-BDC3-DE1400E1663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4" name="Slide Number Placeholder 5">
            <a:extLst>
              <a:ext uri="{FF2B5EF4-FFF2-40B4-BE49-F238E27FC236}">
                <a16:creationId xmlns:a16="http://schemas.microsoft.com/office/drawing/2014/main" id="{E8F8E4F6-F2CF-B089-2E34-9588678EAC2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5" name="Date Placeholder 3">
            <a:extLst>
              <a:ext uri="{FF2B5EF4-FFF2-40B4-BE49-F238E27FC236}">
                <a16:creationId xmlns:a16="http://schemas.microsoft.com/office/drawing/2014/main" id="{DE437282-BBD4-B964-0C10-4928FA8B0F83}"/>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27341409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ark 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6AAEE3-81A6-D66D-D090-5E799916B708}"/>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4" name="Rectangle 3">
            <a:extLst>
              <a:ext uri="{FF2B5EF4-FFF2-40B4-BE49-F238E27FC236}">
                <a16:creationId xmlns:a16="http://schemas.microsoft.com/office/drawing/2014/main" id="{95CF4781-C232-712D-7C8B-964ED59DF35B}"/>
              </a:ext>
            </a:extLst>
          </p:cNvPr>
          <p:cNvSpPr/>
          <p:nvPr userDrawn="1"/>
        </p:nvSpPr>
        <p:spPr>
          <a:xfrm>
            <a:off x="0" y="0"/>
            <a:ext cx="12192001" cy="6173411"/>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Rectangle 6">
            <a:extLst>
              <a:ext uri="{FF2B5EF4-FFF2-40B4-BE49-F238E27FC236}">
                <a16:creationId xmlns:a16="http://schemas.microsoft.com/office/drawing/2014/main" id="{9180F6A1-EDBA-6561-FD12-5AD0CA832507}"/>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8" name="Picture 7">
            <a:extLst>
              <a:ext uri="{FF2B5EF4-FFF2-40B4-BE49-F238E27FC236}">
                <a16:creationId xmlns:a16="http://schemas.microsoft.com/office/drawing/2014/main" id="{06A8E307-1501-E2FD-A74E-DD6962A6489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3" name="Slide Number Placeholder 5">
            <a:extLst>
              <a:ext uri="{FF2B5EF4-FFF2-40B4-BE49-F238E27FC236}">
                <a16:creationId xmlns:a16="http://schemas.microsoft.com/office/drawing/2014/main" id="{28052968-B79E-7EF7-35B8-1A9911DC5C98}"/>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5" name="Date Placeholder 3">
            <a:extLst>
              <a:ext uri="{FF2B5EF4-FFF2-40B4-BE49-F238E27FC236}">
                <a16:creationId xmlns:a16="http://schemas.microsoft.com/office/drawing/2014/main" id="{67C2876A-AEA2-F505-C9B0-78DD52979061}"/>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a:solidFill>
                <a:schemeClr val="bg2">
                  <a:lumMod val="25000"/>
                </a:schemeClr>
              </a:solidFill>
            </a:endParaRPr>
          </a:p>
        </p:txBody>
      </p:sp>
    </p:spTree>
    <p:extLst>
      <p:ext uri="{BB962C8B-B14F-4D97-AF65-F5344CB8AC3E}">
        <p14:creationId xmlns:p14="http://schemas.microsoft.com/office/powerpoint/2010/main" val="12726335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ark 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9AA4D0E-153D-11B3-5397-AA57FE0B6F57}"/>
              </a:ext>
            </a:extLst>
          </p:cNvPr>
          <p:cNvSpPr/>
          <p:nvPr userDrawn="1"/>
        </p:nvSpPr>
        <p:spPr>
          <a:xfrm>
            <a:off x="0" y="6174228"/>
            <a:ext cx="12192000" cy="6933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3" name="Rectangle 2">
            <a:extLst>
              <a:ext uri="{FF2B5EF4-FFF2-40B4-BE49-F238E27FC236}">
                <a16:creationId xmlns:a16="http://schemas.microsoft.com/office/drawing/2014/main" id="{0700337A-E250-613A-0B9B-9735B7FA45A7}"/>
              </a:ext>
            </a:extLst>
          </p:cNvPr>
          <p:cNvSpPr/>
          <p:nvPr userDrawn="1"/>
        </p:nvSpPr>
        <p:spPr>
          <a:xfrm>
            <a:off x="0" y="0"/>
            <a:ext cx="12192000" cy="1094221"/>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6" name="Rectangle 5">
            <a:extLst>
              <a:ext uri="{FF2B5EF4-FFF2-40B4-BE49-F238E27FC236}">
                <a16:creationId xmlns:a16="http://schemas.microsoft.com/office/drawing/2014/main" id="{319D094F-EEFB-415B-1B86-603EA22EC3BE}"/>
              </a:ext>
            </a:extLst>
          </p:cNvPr>
          <p:cNvSpPr/>
          <p:nvPr userDrawn="1"/>
        </p:nvSpPr>
        <p:spPr>
          <a:xfrm>
            <a:off x="0" y="1039784"/>
            <a:ext cx="12192001" cy="5133627"/>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7" name="Text Placeholder 9">
            <a:extLst>
              <a:ext uri="{FF2B5EF4-FFF2-40B4-BE49-F238E27FC236}">
                <a16:creationId xmlns:a16="http://schemas.microsoft.com/office/drawing/2014/main" id="{E644B8C2-A2DF-78B7-AF9F-93117CE073EC}"/>
              </a:ext>
            </a:extLst>
          </p:cNvPr>
          <p:cNvSpPr>
            <a:spLocks noGrp="1"/>
          </p:cNvSpPr>
          <p:nvPr>
            <p:ph type="body" sz="quarter" idx="13" hasCustomPrompt="1"/>
          </p:nvPr>
        </p:nvSpPr>
        <p:spPr>
          <a:xfrm>
            <a:off x="207501" y="129191"/>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8" name="Rectangle 7">
            <a:extLst>
              <a:ext uri="{FF2B5EF4-FFF2-40B4-BE49-F238E27FC236}">
                <a16:creationId xmlns:a16="http://schemas.microsoft.com/office/drawing/2014/main" id="{C43C9340-D837-4AD3-18F7-E618E59EBC88}"/>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chemeClr val="bg1"/>
                </a:solidFill>
              </a:rPr>
              <a:t>	</a:t>
            </a:r>
            <a:r>
              <a:rPr lang="en-US" spc="600">
                <a:solidFill>
                  <a:schemeClr val="bg1"/>
                </a:solidFill>
                <a:latin typeface="Bahnschrift SemiCondensed" panose="020B0502040204020203" pitchFamily="34" charset="0"/>
              </a:rPr>
              <a:t>2026 CECOP SYMPOSIUM</a:t>
            </a:r>
          </a:p>
        </p:txBody>
      </p:sp>
      <p:pic>
        <p:nvPicPr>
          <p:cNvPr id="9" name="Picture 8">
            <a:extLst>
              <a:ext uri="{FF2B5EF4-FFF2-40B4-BE49-F238E27FC236}">
                <a16:creationId xmlns:a16="http://schemas.microsoft.com/office/drawing/2014/main" id="{A30F96F9-2F1A-B80C-16A9-B918F36195B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2" y="1149689"/>
            <a:ext cx="4164084" cy="4902199"/>
          </a:xfrm>
        </p:spPr>
        <p:txBody>
          <a:bodyPr>
            <a:normAutofit/>
          </a:bodyPr>
          <a:lstStyle>
            <a:lvl1pPr>
              <a:defRPr sz="1800">
                <a:solidFill>
                  <a:srgbClr val="C2A1E7"/>
                </a:solidFill>
              </a:defRPr>
            </a:lvl1pPr>
            <a:lvl2pPr>
              <a:defRPr sz="1600">
                <a:solidFill>
                  <a:srgbClr val="C2A1E7"/>
                </a:solidFill>
              </a:defRPr>
            </a:lvl2pPr>
            <a:lvl3pPr>
              <a:defRPr sz="1400">
                <a:solidFill>
                  <a:srgbClr val="C2A1E7"/>
                </a:solidFill>
              </a:defRPr>
            </a:lvl3pPr>
            <a:lvl4pPr>
              <a:defRPr sz="1200">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593266" y="1149689"/>
            <a:ext cx="7403472" cy="4902199"/>
          </a:xfrm>
        </p:spPr>
        <p:txBody>
          <a:bodyPr/>
          <a:lstStyle>
            <a:lvl1pPr>
              <a:defRPr>
                <a:solidFill>
                  <a:srgbClr val="C2A1E7"/>
                </a:solidFill>
              </a:defRPr>
            </a:lvl1pPr>
            <a:lvl2pPr>
              <a:defRPr>
                <a:solidFill>
                  <a:srgbClr val="C2A1E7"/>
                </a:solidFill>
              </a:defRPr>
            </a:lvl2pPr>
            <a:lvl3pPr>
              <a:defRPr>
                <a:solidFill>
                  <a:srgbClr val="C2A1E7"/>
                </a:solidFill>
              </a:defRPr>
            </a:lvl3pPr>
            <a:lvl4pPr>
              <a:defRPr>
                <a:solidFill>
                  <a:srgbClr val="C2A1E7"/>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Slide Number Placeholder 5">
            <a:extLst>
              <a:ext uri="{FF2B5EF4-FFF2-40B4-BE49-F238E27FC236}">
                <a16:creationId xmlns:a16="http://schemas.microsoft.com/office/drawing/2014/main" id="{86A5B709-1899-8DDC-4F37-07D1829FDEC6}"/>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chemeClr val="bg2">
                    <a:lumMod val="25000"/>
                  </a:schemeClr>
                </a:solidFill>
              </a:rPr>
              <a:pPr/>
              <a:t>‹#›</a:t>
            </a:fld>
            <a:endParaRPr lang="en-US">
              <a:solidFill>
                <a:schemeClr val="bg2">
                  <a:lumMod val="25000"/>
                </a:schemeClr>
              </a:solidFill>
            </a:endParaRPr>
          </a:p>
        </p:txBody>
      </p:sp>
      <p:sp>
        <p:nvSpPr>
          <p:cNvPr id="5" name="Date Placeholder 3">
            <a:extLst>
              <a:ext uri="{FF2B5EF4-FFF2-40B4-BE49-F238E27FC236}">
                <a16:creationId xmlns:a16="http://schemas.microsoft.com/office/drawing/2014/main" id="{1BFB2C2D-D2AD-BE92-CE7A-4BB1EB5A22B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chemeClr val="bg2">
                    <a:lumMod val="25000"/>
                  </a:schemeClr>
                </a:solidFill>
              </a:rPr>
              <a:pPr/>
              <a:t>8/4/2026</a:t>
            </a:fld>
            <a:endParaRPr lang="en-US">
              <a:solidFill>
                <a:schemeClr val="bg2">
                  <a:lumMod val="25000"/>
                </a:schemeClr>
              </a:solidFill>
            </a:endParaRPr>
          </a:p>
        </p:txBody>
      </p:sp>
    </p:spTree>
    <p:extLst>
      <p:ext uri="{BB962C8B-B14F-4D97-AF65-F5344CB8AC3E}">
        <p14:creationId xmlns:p14="http://schemas.microsoft.com/office/powerpoint/2010/main" val="11635922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Q&amp;A">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9397D9D3-5317-2E66-B651-BFE16A714F32}"/>
              </a:ext>
            </a:extLst>
          </p:cNvPr>
          <p:cNvPicPr>
            <a:picLocks noChangeAspect="1"/>
          </p:cNvPicPr>
          <p:nvPr userDrawn="1"/>
        </p:nvPicPr>
        <p:blipFill>
          <a:blip r:embed="rId2">
            <a:extLst>
              <a:ext uri="{28A0092B-C50C-407E-A947-70E740481C1C}">
                <a14:useLocalDpi xmlns:a14="http://schemas.microsoft.com/office/drawing/2010/main" val="0"/>
              </a:ext>
            </a:extLst>
          </a:blip>
          <a:srcRect t="5684" b="9941"/>
          <a:stretch>
            <a:fillRect/>
          </a:stretch>
        </p:blipFill>
        <p:spPr>
          <a:xfrm>
            <a:off x="-10" y="0"/>
            <a:ext cx="12192001" cy="6858000"/>
          </a:xfrm>
          <a:prstGeom prst="rect">
            <a:avLst/>
          </a:prstGeom>
        </p:spPr>
      </p:pic>
      <p:sp>
        <p:nvSpPr>
          <p:cNvPr id="6" name="Rectangle 5">
            <a:extLst>
              <a:ext uri="{FF2B5EF4-FFF2-40B4-BE49-F238E27FC236}">
                <a16:creationId xmlns:a16="http://schemas.microsoft.com/office/drawing/2014/main" id="{AA15BDCB-3882-1C8E-55CD-82597D3AD9D8}"/>
              </a:ext>
            </a:extLst>
          </p:cNvPr>
          <p:cNvSpPr/>
          <p:nvPr userDrawn="1"/>
        </p:nvSpPr>
        <p:spPr>
          <a:xfrm>
            <a:off x="0" y="1"/>
            <a:ext cx="12192001" cy="6866710"/>
          </a:xfrm>
          <a:prstGeom prst="rect">
            <a:avLst/>
          </a:prstGeom>
          <a:gradFill>
            <a:gsLst>
              <a:gs pos="31000">
                <a:schemeClr val="bg2">
                  <a:lumMod val="25000"/>
                  <a:alpha val="80000"/>
                </a:schemeClr>
              </a:gs>
              <a:gs pos="0">
                <a:schemeClr val="bg2">
                  <a:lumMod val="25000"/>
                </a:schemeClr>
              </a:gs>
              <a:gs pos="53000">
                <a:schemeClr val="bg2">
                  <a:lumMod val="25000"/>
                  <a:alpha val="60000"/>
                </a:schemeClr>
              </a:gs>
              <a:gs pos="100000">
                <a:schemeClr val="bg2">
                  <a:lumMod val="25000"/>
                  <a:alpha val="5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300">
              <a:latin typeface="Bahnschrift SemiCondensed" panose="020B0502040204020203" pitchFamily="34" charset="0"/>
            </a:endParaRPr>
          </a:p>
        </p:txBody>
      </p:sp>
      <p:sp>
        <p:nvSpPr>
          <p:cNvPr id="2" name="Rectangle 1">
            <a:extLst>
              <a:ext uri="{FF2B5EF4-FFF2-40B4-BE49-F238E27FC236}">
                <a16:creationId xmlns:a16="http://schemas.microsoft.com/office/drawing/2014/main" id="{FD5298C5-244C-8380-F145-4700F6E2086B}"/>
              </a:ext>
            </a:extLst>
          </p:cNvPr>
          <p:cNvSpPr/>
          <p:nvPr userDrawn="1"/>
        </p:nvSpPr>
        <p:spPr>
          <a:xfrm>
            <a:off x="0" y="6202837"/>
            <a:ext cx="12192000" cy="6638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solidFill>
                  <a:srgbClr val="C2A1E7"/>
                </a:solidFill>
              </a:rPr>
              <a:t>	</a:t>
            </a:r>
            <a:r>
              <a:rPr lang="en-US" spc="600">
                <a:solidFill>
                  <a:srgbClr val="C2A1E7"/>
                </a:solidFill>
                <a:latin typeface="Bahnschrift SemiCondensed" panose="020B0502040204020203" pitchFamily="34" charset="0"/>
              </a:rPr>
              <a:t>2026 CECOP SYMPOSIUM</a:t>
            </a: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207501" y="129191"/>
            <a:ext cx="11776997" cy="805704"/>
          </a:xfrm>
        </p:spPr>
        <p:txBody>
          <a:bodyPr anchor="ctr"/>
          <a:lstStyle>
            <a:lvl1pPr marL="0" indent="0">
              <a:buNone/>
              <a:defRPr>
                <a:solidFill>
                  <a:srgbClr val="C2A1E7"/>
                </a:solidFill>
                <a:latin typeface="Figtree ExtraBold" pitchFamily="2" charset="0"/>
              </a:defRPr>
            </a:lvl1pPr>
          </a:lstStyle>
          <a:p>
            <a:pPr lvl="0"/>
            <a:r>
              <a:rPr lang="en-US"/>
              <a:t>Click to add a brief slide title</a:t>
            </a:r>
          </a:p>
        </p:txBody>
      </p:sp>
      <p:sp>
        <p:nvSpPr>
          <p:cNvPr id="11" name="Text Placeholder 11">
            <a:extLst>
              <a:ext uri="{FF2B5EF4-FFF2-40B4-BE49-F238E27FC236}">
                <a16:creationId xmlns:a16="http://schemas.microsoft.com/office/drawing/2014/main" id="{0036369E-249C-3181-E77E-467D1C927966}"/>
              </a:ext>
            </a:extLst>
          </p:cNvPr>
          <p:cNvSpPr>
            <a:spLocks noGrp="1"/>
          </p:cNvSpPr>
          <p:nvPr>
            <p:ph type="body" sz="quarter" idx="14" hasCustomPrompt="1"/>
          </p:nvPr>
        </p:nvSpPr>
        <p:spPr>
          <a:xfrm>
            <a:off x="195263" y="1152752"/>
            <a:ext cx="11776997" cy="504137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Click to add first bullet</a:t>
            </a:r>
          </a:p>
          <a:p>
            <a:pPr lvl="1"/>
            <a:r>
              <a:rPr lang="en-US"/>
              <a:t>Second level</a:t>
            </a:r>
          </a:p>
          <a:p>
            <a:pPr lvl="2"/>
            <a:r>
              <a:rPr lang="en-US"/>
              <a:t>Third level</a:t>
            </a:r>
          </a:p>
          <a:p>
            <a:pPr lvl="3"/>
            <a:r>
              <a:rPr lang="en-US"/>
              <a:t>Fourth level</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7" name="Slide Number Placeholder 5">
            <a:extLst>
              <a:ext uri="{FF2B5EF4-FFF2-40B4-BE49-F238E27FC236}">
                <a16:creationId xmlns:a16="http://schemas.microsoft.com/office/drawing/2014/main" id="{7F89DF35-5435-BB2C-3A6F-D6C7CE03A4CD}"/>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solidFill>
                  <a:srgbClr val="C2A1E7"/>
                </a:solidFill>
              </a:rPr>
              <a:pPr/>
              <a:t>‹#›</a:t>
            </a:fld>
            <a:endParaRPr lang="en-US">
              <a:solidFill>
                <a:srgbClr val="C2A1E7"/>
              </a:solidFill>
            </a:endParaRPr>
          </a:p>
        </p:txBody>
      </p:sp>
      <p:sp>
        <p:nvSpPr>
          <p:cNvPr id="9" name="Date Placeholder 3">
            <a:extLst>
              <a:ext uri="{FF2B5EF4-FFF2-40B4-BE49-F238E27FC236}">
                <a16:creationId xmlns:a16="http://schemas.microsoft.com/office/drawing/2014/main" id="{58886AC9-AF00-8189-3A27-741214D9EBF5}"/>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solidFill>
                  <a:srgbClr val="C2A1E7"/>
                </a:solidFill>
              </a:rPr>
              <a:pPr/>
              <a:t>8/4/2026</a:t>
            </a:fld>
            <a:endParaRPr lang="en-US">
              <a:solidFill>
                <a:srgbClr val="C2A1E7"/>
              </a:solidFill>
            </a:endParaRPr>
          </a:p>
        </p:txBody>
      </p:sp>
    </p:spTree>
    <p:extLst>
      <p:ext uri="{BB962C8B-B14F-4D97-AF65-F5344CB8AC3E}">
        <p14:creationId xmlns:p14="http://schemas.microsoft.com/office/powerpoint/2010/main" val="2554027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rk Color Palet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89EEC9-3C0A-0696-8975-80767EC95DDE}"/>
              </a:ext>
            </a:extLst>
          </p:cNvPr>
          <p:cNvSpPr/>
          <p:nvPr userDrawn="1"/>
        </p:nvSpPr>
        <p:spPr>
          <a:xfrm>
            <a:off x="0" y="0"/>
            <a:ext cx="12192000" cy="1020726"/>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600">
                <a:latin typeface="Bahnschrift SemiCondensed" panose="020B0502040204020203" pitchFamily="34" charset="0"/>
              </a:rPr>
              <a:t>	SLIDES COLOR PALETTE</a:t>
            </a:r>
          </a:p>
        </p:txBody>
      </p:sp>
      <p:sp>
        <p:nvSpPr>
          <p:cNvPr id="6" name="Date Placeholder 3">
            <a:extLst>
              <a:ext uri="{FF2B5EF4-FFF2-40B4-BE49-F238E27FC236}">
                <a16:creationId xmlns:a16="http://schemas.microsoft.com/office/drawing/2014/main" id="{C071802D-484F-AA48-64FC-1E4ED5B99857}"/>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8/4/2026</a:t>
            </a:fld>
            <a:endParaRPr lang="en-US"/>
          </a:p>
        </p:txBody>
      </p:sp>
      <p:sp>
        <p:nvSpPr>
          <p:cNvPr id="7" name="Slide Number Placeholder 5">
            <a:extLst>
              <a:ext uri="{FF2B5EF4-FFF2-40B4-BE49-F238E27FC236}">
                <a16:creationId xmlns:a16="http://schemas.microsoft.com/office/drawing/2014/main" id="{BDECFEFB-529D-E8B1-F7D3-7575853ED39C}"/>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26" name="Rectangle 25">
            <a:extLst>
              <a:ext uri="{FF2B5EF4-FFF2-40B4-BE49-F238E27FC236}">
                <a16:creationId xmlns:a16="http://schemas.microsoft.com/office/drawing/2014/main" id="{83F7AF6B-55C9-D724-CA7A-CE7DC1EE79FF}"/>
              </a:ext>
            </a:extLst>
          </p:cNvPr>
          <p:cNvSpPr/>
          <p:nvPr userDrawn="1"/>
        </p:nvSpPr>
        <p:spPr>
          <a:xfrm>
            <a:off x="-1" y="1398936"/>
            <a:ext cx="923407" cy="2725091"/>
          </a:xfrm>
          <a:prstGeom prst="rect">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10%</a:t>
            </a:r>
          </a:p>
        </p:txBody>
      </p:sp>
      <p:sp>
        <p:nvSpPr>
          <p:cNvPr id="27" name="Rectangle 26">
            <a:extLst>
              <a:ext uri="{FF2B5EF4-FFF2-40B4-BE49-F238E27FC236}">
                <a16:creationId xmlns:a16="http://schemas.microsoft.com/office/drawing/2014/main" id="{0E6BF08A-7947-4713-3C46-EC8862C7C9A2}"/>
              </a:ext>
            </a:extLst>
          </p:cNvPr>
          <p:cNvSpPr/>
          <p:nvPr userDrawn="1"/>
        </p:nvSpPr>
        <p:spPr>
          <a:xfrm>
            <a:off x="914394" y="1398933"/>
            <a:ext cx="925128" cy="2725092"/>
          </a:xfrm>
          <a:prstGeom prst="rect">
            <a:avLst/>
          </a:prstGeom>
          <a:solidFill>
            <a:srgbClr val="653C87">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28" name="Rectangle 27">
            <a:extLst>
              <a:ext uri="{FF2B5EF4-FFF2-40B4-BE49-F238E27FC236}">
                <a16:creationId xmlns:a16="http://schemas.microsoft.com/office/drawing/2014/main" id="{F61D0450-64CA-2EEA-F48D-496D890579EA}"/>
              </a:ext>
            </a:extLst>
          </p:cNvPr>
          <p:cNvSpPr/>
          <p:nvPr userDrawn="1"/>
        </p:nvSpPr>
        <p:spPr>
          <a:xfrm>
            <a:off x="1835183" y="1398933"/>
            <a:ext cx="923407" cy="2725092"/>
          </a:xfrm>
          <a:prstGeom prst="rect">
            <a:avLst/>
          </a:prstGeom>
          <a:solidFill>
            <a:srgbClr val="653C87">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29" name="Rectangle 28">
            <a:extLst>
              <a:ext uri="{FF2B5EF4-FFF2-40B4-BE49-F238E27FC236}">
                <a16:creationId xmlns:a16="http://schemas.microsoft.com/office/drawing/2014/main" id="{CB1993D6-4D15-EA86-A20A-6F1717500F94}"/>
              </a:ext>
            </a:extLst>
          </p:cNvPr>
          <p:cNvSpPr/>
          <p:nvPr userDrawn="1"/>
        </p:nvSpPr>
        <p:spPr>
          <a:xfrm>
            <a:off x="2756266" y="1398931"/>
            <a:ext cx="923407" cy="2725092"/>
          </a:xfrm>
          <a:prstGeom prst="rect">
            <a:avLst/>
          </a:prstGeom>
          <a:solidFill>
            <a:srgbClr val="653C87">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70%</a:t>
            </a:r>
          </a:p>
        </p:txBody>
      </p:sp>
      <p:sp>
        <p:nvSpPr>
          <p:cNvPr id="30" name="TextBox 29">
            <a:extLst>
              <a:ext uri="{FF2B5EF4-FFF2-40B4-BE49-F238E27FC236}">
                <a16:creationId xmlns:a16="http://schemas.microsoft.com/office/drawing/2014/main" id="{E3EDFF01-ECE9-49E8-C6CA-E09F9ABBD88A}"/>
              </a:ext>
            </a:extLst>
          </p:cNvPr>
          <p:cNvSpPr txBox="1"/>
          <p:nvPr userDrawn="1"/>
        </p:nvSpPr>
        <p:spPr>
          <a:xfrm>
            <a:off x="-1" y="1020726"/>
            <a:ext cx="4655137" cy="307777"/>
          </a:xfrm>
          <a:prstGeom prst="rect">
            <a:avLst/>
          </a:prstGeom>
          <a:noFill/>
        </p:spPr>
        <p:txBody>
          <a:bodyPr wrap="square" rtlCol="0">
            <a:spAutoFit/>
          </a:bodyPr>
          <a:lstStyle/>
          <a:p>
            <a:r>
              <a:rPr lang="en-US" sz="1400" b="1"/>
              <a:t>Background Color Scale: </a:t>
            </a:r>
            <a:r>
              <a:rPr lang="en-US" sz="1400"/>
              <a:t>Hex Code #653C87</a:t>
            </a:r>
          </a:p>
        </p:txBody>
      </p:sp>
      <p:sp>
        <p:nvSpPr>
          <p:cNvPr id="31" name="Rectangle 30">
            <a:extLst>
              <a:ext uri="{FF2B5EF4-FFF2-40B4-BE49-F238E27FC236}">
                <a16:creationId xmlns:a16="http://schemas.microsoft.com/office/drawing/2014/main" id="{E8A07950-9A0C-C7FA-9C19-5A310D6EA326}"/>
              </a:ext>
            </a:extLst>
          </p:cNvPr>
          <p:cNvSpPr/>
          <p:nvPr userDrawn="1"/>
        </p:nvSpPr>
        <p:spPr>
          <a:xfrm>
            <a:off x="3951013" y="1390061"/>
            <a:ext cx="923407" cy="2725091"/>
          </a:xfrm>
          <a:prstGeom prst="rect">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0%</a:t>
            </a:r>
          </a:p>
        </p:txBody>
      </p:sp>
      <p:sp>
        <p:nvSpPr>
          <p:cNvPr id="32" name="Rectangle 31">
            <a:extLst>
              <a:ext uri="{FF2B5EF4-FFF2-40B4-BE49-F238E27FC236}">
                <a16:creationId xmlns:a16="http://schemas.microsoft.com/office/drawing/2014/main" id="{4325C7F1-0E49-865F-ED04-48930F1A1D60}"/>
              </a:ext>
            </a:extLst>
          </p:cNvPr>
          <p:cNvSpPr/>
          <p:nvPr userDrawn="1"/>
        </p:nvSpPr>
        <p:spPr>
          <a:xfrm>
            <a:off x="4874420" y="1390063"/>
            <a:ext cx="923407" cy="2725092"/>
          </a:xfrm>
          <a:prstGeom prst="rect">
            <a:avLst/>
          </a:prstGeom>
          <a:solidFill>
            <a:schemeClr val="bg2">
              <a:lumMod val="25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20%</a:t>
            </a:r>
          </a:p>
        </p:txBody>
      </p:sp>
      <p:sp>
        <p:nvSpPr>
          <p:cNvPr id="33" name="Rectangle 32">
            <a:extLst>
              <a:ext uri="{FF2B5EF4-FFF2-40B4-BE49-F238E27FC236}">
                <a16:creationId xmlns:a16="http://schemas.microsoft.com/office/drawing/2014/main" id="{0477A34B-E949-5ACD-AAB0-62C910E5790B}"/>
              </a:ext>
            </a:extLst>
          </p:cNvPr>
          <p:cNvSpPr/>
          <p:nvPr userDrawn="1"/>
        </p:nvSpPr>
        <p:spPr>
          <a:xfrm>
            <a:off x="5786625" y="1390064"/>
            <a:ext cx="923407" cy="2725092"/>
          </a:xfrm>
          <a:prstGeom prst="rect">
            <a:avLst/>
          </a:prstGeom>
          <a:solidFill>
            <a:schemeClr val="bg2">
              <a:lumMod val="25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40%</a:t>
            </a:r>
          </a:p>
        </p:txBody>
      </p:sp>
      <p:sp>
        <p:nvSpPr>
          <p:cNvPr id="34" name="Rectangle 33">
            <a:extLst>
              <a:ext uri="{FF2B5EF4-FFF2-40B4-BE49-F238E27FC236}">
                <a16:creationId xmlns:a16="http://schemas.microsoft.com/office/drawing/2014/main" id="{29D6D223-F934-3755-6C54-F122F787837D}"/>
              </a:ext>
            </a:extLst>
          </p:cNvPr>
          <p:cNvSpPr/>
          <p:nvPr userDrawn="1"/>
        </p:nvSpPr>
        <p:spPr>
          <a:xfrm>
            <a:off x="6698830" y="1390059"/>
            <a:ext cx="923407" cy="2725092"/>
          </a:xfrm>
          <a:prstGeom prst="rect">
            <a:avLst/>
          </a:prstGeom>
          <a:solidFill>
            <a:schemeClr val="bg2">
              <a:lumMod val="25000"/>
              <a:alpha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90%</a:t>
            </a:r>
          </a:p>
        </p:txBody>
      </p:sp>
      <p:sp>
        <p:nvSpPr>
          <p:cNvPr id="35" name="TextBox 34">
            <a:extLst>
              <a:ext uri="{FF2B5EF4-FFF2-40B4-BE49-F238E27FC236}">
                <a16:creationId xmlns:a16="http://schemas.microsoft.com/office/drawing/2014/main" id="{AF3C9CE2-7FD2-BC73-D2AB-0A3883E2DB14}"/>
              </a:ext>
            </a:extLst>
          </p:cNvPr>
          <p:cNvSpPr txBox="1"/>
          <p:nvPr userDrawn="1"/>
        </p:nvSpPr>
        <p:spPr>
          <a:xfrm>
            <a:off x="3951014" y="1020721"/>
            <a:ext cx="4655137" cy="307777"/>
          </a:xfrm>
          <a:prstGeom prst="rect">
            <a:avLst/>
          </a:prstGeom>
          <a:noFill/>
        </p:spPr>
        <p:txBody>
          <a:bodyPr wrap="square" rtlCol="0">
            <a:spAutoFit/>
          </a:bodyPr>
          <a:lstStyle/>
          <a:p>
            <a:r>
              <a:rPr lang="en-US" sz="1400" b="1"/>
              <a:t>Banner Color Scale: </a:t>
            </a:r>
            <a:r>
              <a:rPr lang="en-US" sz="1400"/>
              <a:t>Hex Code #423781</a:t>
            </a:r>
          </a:p>
        </p:txBody>
      </p:sp>
      <p:sp>
        <p:nvSpPr>
          <p:cNvPr id="36" name="TextBox 35">
            <a:extLst>
              <a:ext uri="{FF2B5EF4-FFF2-40B4-BE49-F238E27FC236}">
                <a16:creationId xmlns:a16="http://schemas.microsoft.com/office/drawing/2014/main" id="{545603A8-A5A1-8581-71A9-BA1C2A5318C0}"/>
              </a:ext>
            </a:extLst>
          </p:cNvPr>
          <p:cNvSpPr txBox="1"/>
          <p:nvPr userDrawn="1"/>
        </p:nvSpPr>
        <p:spPr>
          <a:xfrm>
            <a:off x="7893576" y="686673"/>
            <a:ext cx="4298423" cy="2031325"/>
          </a:xfrm>
          <a:prstGeom prst="rect">
            <a:avLst/>
          </a:prstGeom>
          <a:solidFill>
            <a:schemeClr val="bg2">
              <a:lumMod val="25000"/>
            </a:schemeClr>
          </a:solidFill>
        </p:spPr>
        <p:txBody>
          <a:bodyPr wrap="square" rtlCol="0">
            <a:spAutoFit/>
          </a:bodyPr>
          <a:lstStyle/>
          <a:p>
            <a:r>
              <a:rPr lang="en-US" sz="1400" b="1">
                <a:solidFill>
                  <a:srgbClr val="C2A1E7"/>
                </a:solidFill>
                <a:latin typeface="Figtree ExtraBold" pitchFamily="2" charset="0"/>
              </a:rPr>
              <a:t>Font: Figtree </a:t>
            </a:r>
            <a:r>
              <a:rPr lang="en-US" sz="1400" b="1" err="1">
                <a:solidFill>
                  <a:srgbClr val="C2A1E7"/>
                </a:solidFill>
                <a:latin typeface="Figtree ExtraBold" pitchFamily="2" charset="0"/>
              </a:rPr>
              <a:t>ExtraBold</a:t>
            </a:r>
            <a:r>
              <a:rPr lang="en-US" sz="1400" b="1">
                <a:solidFill>
                  <a:srgbClr val="C2A1E7"/>
                </a:solidFill>
                <a:latin typeface="Figtree ExtraBold" pitchFamily="2" charset="0"/>
              </a:rPr>
              <a:t> </a:t>
            </a:r>
          </a:p>
          <a:p>
            <a:r>
              <a:rPr lang="en-US" sz="1400" b="1">
                <a:solidFill>
                  <a:srgbClr val="C2A1E7"/>
                </a:solidFill>
                <a:latin typeface="Figtree ExtraBold" pitchFamily="2" charset="0"/>
              </a:rPr>
              <a:t>Format: Bold, Normal Spacing</a:t>
            </a:r>
            <a:br>
              <a:rPr lang="en-US" sz="1400" b="1">
                <a:solidFill>
                  <a:srgbClr val="C2A1E7"/>
                </a:solidFill>
                <a:latin typeface="Figtree ExtraBold" pitchFamily="2" charset="0"/>
              </a:rPr>
            </a:br>
            <a:r>
              <a:rPr lang="en-US" sz="1400" b="1">
                <a:solidFill>
                  <a:srgbClr val="C2A1E7"/>
                </a:solidFill>
                <a:latin typeface="Figtree ExtraBold" pitchFamily="2" charset="0"/>
              </a:rPr>
              <a:t>Hex Code: #C2A1E7</a:t>
            </a:r>
          </a:p>
          <a:p>
            <a:endParaRPr lang="en-US" sz="1400" b="1">
              <a:latin typeface="Figtree ExtraBold" pitchFamily="2" charset="0"/>
            </a:endParaRPr>
          </a:p>
          <a:p>
            <a:r>
              <a:rPr lang="en-US" sz="1400" b="1" spc="600">
                <a:solidFill>
                  <a:schemeClr val="bg1"/>
                </a:solidFill>
                <a:latin typeface="Bahnschrift SemiCondensed" panose="020B0502040204020203" pitchFamily="34" charset="0"/>
              </a:rPr>
              <a:t>FONT: BAHNSCHRIFT SEMICONDENSED</a:t>
            </a:r>
          </a:p>
          <a:p>
            <a:r>
              <a:rPr lang="en-US" sz="1400" b="1" spc="600">
                <a:solidFill>
                  <a:schemeClr val="bg1"/>
                </a:solidFill>
                <a:latin typeface="Bahnschrift SemiCondensed" panose="020B0502040204020203" pitchFamily="34" charset="0"/>
              </a:rPr>
              <a:t>FORMAT: CAPITALIZED, BOLD, VERY LOOSE SPACING</a:t>
            </a:r>
          </a:p>
          <a:p>
            <a:r>
              <a:rPr lang="en-US" sz="1400" b="1" spc="600">
                <a:solidFill>
                  <a:schemeClr val="bg1"/>
                </a:solidFill>
                <a:latin typeface="Bahnschrift SemiCondensed" panose="020B0502040204020203" pitchFamily="34" charset="0"/>
              </a:rPr>
              <a:t>HEX CODE: #FFFFFF</a:t>
            </a:r>
          </a:p>
        </p:txBody>
      </p:sp>
      <p:sp>
        <p:nvSpPr>
          <p:cNvPr id="37" name="Rectangle 36">
            <a:extLst>
              <a:ext uri="{FF2B5EF4-FFF2-40B4-BE49-F238E27FC236}">
                <a16:creationId xmlns:a16="http://schemas.microsoft.com/office/drawing/2014/main" id="{805689E3-0C2D-4D32-AB5E-74CCB79DEB4E}"/>
              </a:ext>
            </a:extLst>
          </p:cNvPr>
          <p:cNvSpPr/>
          <p:nvPr userDrawn="1"/>
        </p:nvSpPr>
        <p:spPr>
          <a:xfrm>
            <a:off x="7909318" y="3159086"/>
            <a:ext cx="4298423" cy="3012241"/>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C2FD1DB-5CCF-D354-C47D-879ED7A23D23}"/>
              </a:ext>
            </a:extLst>
          </p:cNvPr>
          <p:cNvSpPr txBox="1"/>
          <p:nvPr userDrawn="1"/>
        </p:nvSpPr>
        <p:spPr>
          <a:xfrm>
            <a:off x="8020470" y="266567"/>
            <a:ext cx="4158968" cy="369332"/>
          </a:xfrm>
          <a:prstGeom prst="rect">
            <a:avLst/>
          </a:prstGeom>
          <a:noFill/>
        </p:spPr>
        <p:txBody>
          <a:bodyPr wrap="square" rtlCol="0">
            <a:spAutoFit/>
          </a:bodyPr>
          <a:lstStyle/>
          <a:p>
            <a:r>
              <a:rPr lang="en-US" b="1"/>
              <a:t>Text Settings</a:t>
            </a:r>
          </a:p>
        </p:txBody>
      </p:sp>
      <p:sp>
        <p:nvSpPr>
          <p:cNvPr id="39" name="TextBox 38">
            <a:extLst>
              <a:ext uri="{FF2B5EF4-FFF2-40B4-BE49-F238E27FC236}">
                <a16:creationId xmlns:a16="http://schemas.microsoft.com/office/drawing/2014/main" id="{C812C458-F649-73AE-A8AA-8CC19B57F424}"/>
              </a:ext>
            </a:extLst>
          </p:cNvPr>
          <p:cNvSpPr txBox="1"/>
          <p:nvPr userDrawn="1"/>
        </p:nvSpPr>
        <p:spPr>
          <a:xfrm>
            <a:off x="8020470" y="2753876"/>
            <a:ext cx="4158968" cy="369332"/>
          </a:xfrm>
          <a:prstGeom prst="rect">
            <a:avLst/>
          </a:prstGeom>
          <a:noFill/>
        </p:spPr>
        <p:txBody>
          <a:bodyPr wrap="square" rtlCol="0">
            <a:spAutoFit/>
          </a:bodyPr>
          <a:lstStyle/>
          <a:p>
            <a:r>
              <a:rPr lang="en-US" b="1"/>
              <a:t>Logos</a:t>
            </a:r>
            <a:endParaRPr lang="en-US"/>
          </a:p>
        </p:txBody>
      </p:sp>
      <p:pic>
        <p:nvPicPr>
          <p:cNvPr id="40" name="Picture 6">
            <a:extLst>
              <a:ext uri="{FF2B5EF4-FFF2-40B4-BE49-F238E27FC236}">
                <a16:creationId xmlns:a16="http://schemas.microsoft.com/office/drawing/2014/main" id="{30A1F5B6-3457-1BFE-7B3D-52BD3204E4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90279" y="322673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2" name="Picture 41">
            <a:extLst>
              <a:ext uri="{FF2B5EF4-FFF2-40B4-BE49-F238E27FC236}">
                <a16:creationId xmlns:a16="http://schemas.microsoft.com/office/drawing/2014/main" id="{2C4ECB25-2ABE-2F5F-2E0E-CF62AEB6B1D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0424982" y="4124023"/>
            <a:ext cx="1705247" cy="1583664"/>
          </a:xfrm>
          <a:prstGeom prst="rect">
            <a:avLst/>
          </a:prstGeom>
        </p:spPr>
      </p:pic>
      <p:pic>
        <p:nvPicPr>
          <p:cNvPr id="45" name="Picture 2" descr="Nevada National Security Site">
            <a:extLst>
              <a:ext uri="{FF2B5EF4-FFF2-40B4-BE49-F238E27FC236}">
                <a16:creationId xmlns:a16="http://schemas.microsoft.com/office/drawing/2014/main" id="{9412384D-8067-F43D-1162-8AFC84FE22A1}"/>
              </a:ext>
            </a:extLst>
          </p:cNvPr>
          <p:cNvPicPr>
            <a:picLocks noChangeAspect="1" noChangeArrowheads="1"/>
          </p:cNvPicPr>
          <p:nvPr userDrawn="1"/>
        </p:nvPicPr>
        <p:blipFill rotWithShape="1">
          <a:blip r:embed="rId4">
            <a:clrChange>
              <a:clrFrom>
                <a:srgbClr val="000000">
                  <a:alpha val="0"/>
                </a:srgbClr>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b="33667"/>
          <a:stretch>
            <a:fillRect/>
          </a:stretch>
        </p:blipFill>
        <p:spPr bwMode="auto">
          <a:xfrm>
            <a:off x="8229111" y="5002621"/>
            <a:ext cx="1989533" cy="79183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Logo&#10;&#10;AI-generated content may be incorrect.">
            <a:extLst>
              <a:ext uri="{FF2B5EF4-FFF2-40B4-BE49-F238E27FC236}">
                <a16:creationId xmlns:a16="http://schemas.microsoft.com/office/drawing/2014/main" id="{C4005D18-0816-17FF-0ED0-CFFFFEBA1081}"/>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296073" y="4350005"/>
            <a:ext cx="1803881" cy="506353"/>
          </a:xfrm>
          <a:prstGeom prst="rect">
            <a:avLst/>
          </a:prstGeom>
        </p:spPr>
      </p:pic>
      <p:sp>
        <p:nvSpPr>
          <p:cNvPr id="2" name="Rectangle 1">
            <a:extLst>
              <a:ext uri="{FF2B5EF4-FFF2-40B4-BE49-F238E27FC236}">
                <a16:creationId xmlns:a16="http://schemas.microsoft.com/office/drawing/2014/main" id="{A266A57A-C491-CD97-7975-7280BE0192B3}"/>
              </a:ext>
            </a:extLst>
          </p:cNvPr>
          <p:cNvSpPr/>
          <p:nvPr userDrawn="1"/>
        </p:nvSpPr>
        <p:spPr>
          <a:xfrm>
            <a:off x="3545" y="4350005"/>
            <a:ext cx="7618692" cy="2268343"/>
          </a:xfrm>
          <a:prstGeom prst="rect">
            <a:avLst/>
          </a:prstGeom>
          <a:solidFill>
            <a:schemeClr val="bg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800" kern="1200">
                <a:solidFill>
                  <a:schemeClr val="lt1"/>
                </a:solidFill>
                <a:effectLst/>
                <a:latin typeface="+mn-lt"/>
                <a:ea typeface="+mn-ea"/>
                <a:cs typeface="+mn-cs"/>
              </a:rPr>
              <a:t>TO ADD A CUSTOM LOGO TO THIS DECK:</a:t>
            </a:r>
          </a:p>
          <a:p>
            <a:r>
              <a:rPr lang="en-US" sz="1800" kern="1200">
                <a:solidFill>
                  <a:schemeClr val="lt1"/>
                </a:solidFill>
                <a:effectLst/>
                <a:latin typeface="+mn-lt"/>
                <a:ea typeface="+mn-ea"/>
                <a:cs typeface="+mn-cs"/>
              </a:rPr>
              <a:t> </a:t>
            </a:r>
          </a:p>
          <a:p>
            <a:r>
              <a:rPr lang="en-US" sz="1800" kern="1200">
                <a:solidFill>
                  <a:schemeClr val="lt1"/>
                </a:solidFill>
                <a:effectLst/>
                <a:latin typeface="+mn-lt"/>
                <a:ea typeface="+mn-ea"/>
                <a:cs typeface="+mn-cs"/>
              </a:rPr>
              <a:t>1. Navigate to ‘View’ in the top ribbon.</a:t>
            </a:r>
          </a:p>
          <a:p>
            <a:r>
              <a:rPr lang="en-US" sz="1800" kern="1200">
                <a:solidFill>
                  <a:schemeClr val="lt1"/>
                </a:solidFill>
                <a:effectLst/>
                <a:latin typeface="+mn-lt"/>
                <a:ea typeface="+mn-ea"/>
                <a:cs typeface="+mn-cs"/>
              </a:rPr>
              <a:t>2. Under ‘Master Views’, select ‘Slide Master’.</a:t>
            </a:r>
          </a:p>
          <a:p>
            <a:r>
              <a:rPr lang="en-US" sz="1800" kern="1200">
                <a:solidFill>
                  <a:schemeClr val="lt1"/>
                </a:solidFill>
                <a:effectLst/>
                <a:latin typeface="+mn-lt"/>
                <a:ea typeface="+mn-ea"/>
                <a:cs typeface="+mn-cs"/>
              </a:rPr>
              <a:t>3. Add your preferred logo (as an image) to the intended slide.</a:t>
            </a:r>
          </a:p>
          <a:p>
            <a:r>
              <a:rPr lang="en-US" sz="1800" kern="1200">
                <a:solidFill>
                  <a:schemeClr val="lt1"/>
                </a:solidFill>
                <a:effectLst/>
                <a:latin typeface="+mn-lt"/>
                <a:ea typeface="+mn-ea"/>
                <a:cs typeface="+mn-cs"/>
              </a:rPr>
              <a:t>4. Select ‘Close Master View’.</a:t>
            </a:r>
          </a:p>
          <a:p>
            <a:r>
              <a:rPr lang="en-US" sz="1800" kern="1200">
                <a:solidFill>
                  <a:schemeClr val="lt1"/>
                </a:solidFill>
                <a:effectLst/>
                <a:latin typeface="+mn-lt"/>
                <a:ea typeface="+mn-ea"/>
                <a:cs typeface="+mn-cs"/>
              </a:rPr>
              <a:t>5. In the top ribbon under ‘Home’ select ‘New Slide’ and reimport the slide with the added logo. </a:t>
            </a:r>
          </a:p>
        </p:txBody>
      </p:sp>
    </p:spTree>
    <p:extLst>
      <p:ext uri="{BB962C8B-B14F-4D97-AF65-F5344CB8AC3E}">
        <p14:creationId xmlns:p14="http://schemas.microsoft.com/office/powerpoint/2010/main" val="22882816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Content with Picture">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
        <p:nvSpPr>
          <p:cNvPr id="3" name="Picture Placeholder 19">
            <a:extLst>
              <a:ext uri="{FF2B5EF4-FFF2-40B4-BE49-F238E27FC236}">
                <a16:creationId xmlns:a16="http://schemas.microsoft.com/office/drawing/2014/main" id="{7EF86FA9-C340-F9E9-F7F4-BA7E3D35D57A}"/>
              </a:ext>
            </a:extLst>
          </p:cNvPr>
          <p:cNvSpPr>
            <a:spLocks noGrp="1"/>
          </p:cNvSpPr>
          <p:nvPr>
            <p:ph type="pic" sz="quarter" idx="15"/>
          </p:nvPr>
        </p:nvSpPr>
        <p:spPr>
          <a:xfrm>
            <a:off x="4914900" y="1102936"/>
            <a:ext cx="7145338" cy="5003051"/>
          </a:xfrm>
        </p:spPr>
        <p:txBody>
          <a:bodyPr/>
          <a:lstStyle/>
          <a:p>
            <a:endParaRPr lang="en-US"/>
          </a:p>
        </p:txBody>
      </p:sp>
    </p:spTree>
    <p:extLst>
      <p:ext uri="{BB962C8B-B14F-4D97-AF65-F5344CB8AC3E}">
        <p14:creationId xmlns:p14="http://schemas.microsoft.com/office/powerpoint/2010/main" val="33605498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Title and Content Layou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12240" y="6213237"/>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A46598F7-3754-BF4D-8CFD-7E0DF3B279E2}"/>
              </a:ext>
            </a:extLst>
          </p:cNvPr>
          <p:cNvSpPr>
            <a:spLocks noGrp="1"/>
          </p:cNvSpPr>
          <p:nvPr>
            <p:ph type="body" sz="quarter" idx="14" hasCustomPrompt="1"/>
          </p:nvPr>
        </p:nvSpPr>
        <p:spPr>
          <a:xfrm>
            <a:off x="195263" y="1152752"/>
            <a:ext cx="11776997" cy="481058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5071BC59-F615-E95D-3E26-6EF67AC0AF53}"/>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2" name="Date Placeholder 3">
            <a:extLst>
              <a:ext uri="{FF2B5EF4-FFF2-40B4-BE49-F238E27FC236}">
                <a16:creationId xmlns:a16="http://schemas.microsoft.com/office/drawing/2014/main" id="{4EF21B81-07B4-9247-421B-149B01A9C719}"/>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Tree>
    <p:extLst>
      <p:ext uri="{BB962C8B-B14F-4D97-AF65-F5344CB8AC3E}">
        <p14:creationId xmlns:p14="http://schemas.microsoft.com/office/powerpoint/2010/main" val="1767024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Content with Caption">
    <p:spTree>
      <p:nvGrpSpPr>
        <p:cNvPr id="1" name=""/>
        <p:cNvGrpSpPr/>
        <p:nvPr/>
      </p:nvGrpSpPr>
      <p:grpSpPr>
        <a:xfrm>
          <a:off x="0" y="0"/>
          <a:ext cx="0" cy="0"/>
          <a:chOff x="0" y="0"/>
          <a:chExt cx="0" cy="0"/>
        </a:xfrm>
      </p:grpSpPr>
      <p:pic>
        <p:nvPicPr>
          <p:cNvPr id="5" name="Picture 4" descr="A picture containing outdoor, sky, mountain, grass&#10;&#10;AI-generated content may be incorrect.">
            <a:extLst>
              <a:ext uri="{FF2B5EF4-FFF2-40B4-BE49-F238E27FC236}">
                <a16:creationId xmlns:a16="http://schemas.microsoft.com/office/drawing/2014/main" id="{31DF538F-C1F8-0DB4-45E9-EA97141E5129}"/>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16" name="Rectangle 15">
            <a:extLst>
              <a:ext uri="{FF2B5EF4-FFF2-40B4-BE49-F238E27FC236}">
                <a16:creationId xmlns:a16="http://schemas.microsoft.com/office/drawing/2014/main" id="{1172ACA7-BB15-2DEF-7C04-1789CB044074}"/>
              </a:ext>
            </a:extLst>
          </p:cNvPr>
          <p:cNvSpPr/>
          <p:nvPr userDrawn="1"/>
        </p:nvSpPr>
        <p:spPr>
          <a:xfrm>
            <a:off x="0" y="1103626"/>
            <a:ext cx="12192000" cy="5003462"/>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outdoor, sky, mountain, grass&#10;&#10;AI-generated content may be incorrect.">
            <a:extLst>
              <a:ext uri="{FF2B5EF4-FFF2-40B4-BE49-F238E27FC236}">
                <a16:creationId xmlns:a16="http://schemas.microsoft.com/office/drawing/2014/main" id="{D4376746-790A-AD28-8C0B-AD1299BCB81A}"/>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12" name="Text Placeholder 9">
            <a:extLst>
              <a:ext uri="{FF2B5EF4-FFF2-40B4-BE49-F238E27FC236}">
                <a16:creationId xmlns:a16="http://schemas.microsoft.com/office/drawing/2014/main" id="{E5E02027-49D0-D04F-C1F1-D53B2ADC6DE5}"/>
              </a:ext>
            </a:extLst>
          </p:cNvPr>
          <p:cNvSpPr>
            <a:spLocks noGrp="1"/>
          </p:cNvSpPr>
          <p:nvPr>
            <p:ph type="body" sz="quarter" idx="13" hasCustomPrompt="1"/>
          </p:nvPr>
        </p:nvSpPr>
        <p:spPr>
          <a:xfrm>
            <a:off x="195263" y="1212851"/>
            <a:ext cx="4164085" cy="839234"/>
          </a:xfrm>
        </p:spPr>
        <p:txBody>
          <a:bodyPr/>
          <a:lstStyle>
            <a:lvl1pPr marL="0" indent="0">
              <a:buNone/>
              <a:defRPr>
                <a:solidFill>
                  <a:schemeClr val="bg1">
                    <a:lumMod val="95000"/>
                  </a:schemeClr>
                </a:solidFill>
                <a:latin typeface="Figtree ExtraBold" pitchFamily="2" charset="0"/>
              </a:defRPr>
            </a:lvl1pPr>
          </a:lstStyle>
          <a:p>
            <a:pPr lvl="0"/>
            <a:r>
              <a:rPr lang="en-US"/>
              <a:t>Click to add a brief slide title</a:t>
            </a:r>
          </a:p>
        </p:txBody>
      </p:sp>
      <p:sp>
        <p:nvSpPr>
          <p:cNvPr id="13" name="Text Placeholder 11">
            <a:extLst>
              <a:ext uri="{FF2B5EF4-FFF2-40B4-BE49-F238E27FC236}">
                <a16:creationId xmlns:a16="http://schemas.microsoft.com/office/drawing/2014/main" id="{8A4C8AC0-0033-500B-0148-1F8D7444B47E}"/>
              </a:ext>
            </a:extLst>
          </p:cNvPr>
          <p:cNvSpPr>
            <a:spLocks noGrp="1"/>
          </p:cNvSpPr>
          <p:nvPr>
            <p:ph type="body" sz="quarter" idx="14" hasCustomPrompt="1"/>
          </p:nvPr>
        </p:nvSpPr>
        <p:spPr>
          <a:xfrm>
            <a:off x="195264" y="2256356"/>
            <a:ext cx="4164084" cy="3725344"/>
          </a:xfrm>
        </p:spPr>
        <p:txBody>
          <a:bodyPr>
            <a:normAutofit/>
          </a:bodyPr>
          <a:lstStyle>
            <a:lvl1pPr>
              <a:defRPr sz="1800">
                <a:solidFill>
                  <a:schemeClr val="bg1">
                    <a:lumMod val="95000"/>
                  </a:schemeClr>
                </a:solidFill>
              </a:defRPr>
            </a:lvl1pPr>
            <a:lvl2pPr>
              <a:defRPr sz="1600">
                <a:solidFill>
                  <a:schemeClr val="bg1">
                    <a:lumMod val="95000"/>
                  </a:schemeClr>
                </a:solidFill>
              </a:defRPr>
            </a:lvl2pPr>
            <a:lvl3pPr>
              <a:defRPr sz="1400">
                <a:solidFill>
                  <a:schemeClr val="bg1">
                    <a:lumMod val="95000"/>
                  </a:schemeClr>
                </a:solidFill>
              </a:defRPr>
            </a:lvl3pPr>
            <a:lvl4pPr>
              <a:defRPr sz="1200">
                <a:solidFill>
                  <a:schemeClr val="bg1">
                    <a:lumMod val="95000"/>
                  </a:schemeClr>
                </a:solidFill>
              </a:defRPr>
            </a:lvl4pPr>
          </a:lstStyle>
          <a:p>
            <a:pPr lvl="0"/>
            <a:r>
              <a:rPr lang="en-US"/>
              <a:t>Click to add first bullet</a:t>
            </a:r>
          </a:p>
          <a:p>
            <a:pPr lvl="1"/>
            <a:r>
              <a:rPr lang="en-US"/>
              <a:t>Second level</a:t>
            </a:r>
          </a:p>
          <a:p>
            <a:pPr lvl="2"/>
            <a:r>
              <a:rPr lang="en-US"/>
              <a:t>Third level</a:t>
            </a:r>
          </a:p>
          <a:p>
            <a:pPr lvl="3"/>
            <a:r>
              <a:rPr lang="en-US"/>
              <a:t>Fourth level</a:t>
            </a:r>
          </a:p>
        </p:txBody>
      </p:sp>
      <p:sp>
        <p:nvSpPr>
          <p:cNvPr id="4" name="Rectangle 3">
            <a:extLst>
              <a:ext uri="{FF2B5EF4-FFF2-40B4-BE49-F238E27FC236}">
                <a16:creationId xmlns:a16="http://schemas.microsoft.com/office/drawing/2014/main" id="{55A4CE19-F039-0F0F-364E-7C7803564E74}"/>
              </a:ext>
            </a:extLst>
          </p:cNvPr>
          <p:cNvSpPr/>
          <p:nvPr userDrawn="1"/>
        </p:nvSpPr>
        <p:spPr>
          <a:xfrm>
            <a:off x="4737252" y="1014797"/>
            <a:ext cx="7454747" cy="51793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pc="600">
              <a:latin typeface="Bahnschrift SemiCondensed" panose="020B0502040204020203" pitchFamily="34" charset="0"/>
            </a:endParaRPr>
          </a:p>
        </p:txBody>
      </p:sp>
      <p:sp>
        <p:nvSpPr>
          <p:cNvPr id="14" name="Text Placeholder 11">
            <a:extLst>
              <a:ext uri="{FF2B5EF4-FFF2-40B4-BE49-F238E27FC236}">
                <a16:creationId xmlns:a16="http://schemas.microsoft.com/office/drawing/2014/main" id="{C51DB95B-DF88-27BC-68BF-F34AEF78E108}"/>
              </a:ext>
            </a:extLst>
          </p:cNvPr>
          <p:cNvSpPr>
            <a:spLocks noGrp="1"/>
          </p:cNvSpPr>
          <p:nvPr>
            <p:ph type="body" sz="quarter" idx="15" hasCustomPrompt="1"/>
          </p:nvPr>
        </p:nvSpPr>
        <p:spPr>
          <a:xfrm>
            <a:off x="4914900" y="1107763"/>
            <a:ext cx="7081838" cy="4999325"/>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7" name="Rectangle 16">
            <a:extLst>
              <a:ext uri="{FF2B5EF4-FFF2-40B4-BE49-F238E27FC236}">
                <a16:creationId xmlns:a16="http://schemas.microsoft.com/office/drawing/2014/main" id="{C29CA40B-4C62-DDE8-738E-297A3E6DE6CA}"/>
              </a:ext>
            </a:extLst>
          </p:cNvPr>
          <p:cNvSpPr/>
          <p:nvPr userDrawn="1"/>
        </p:nvSpPr>
        <p:spPr>
          <a:xfrm>
            <a:off x="-2"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i="0"/>
              <a:t>	</a:t>
            </a:r>
            <a:r>
              <a:rPr lang="en-US" i="0" spc="600">
                <a:latin typeface="Bahnschrift SemiCondensed" panose="020B0502040204020203" pitchFamily="34" charset="0"/>
              </a:rPr>
              <a:t>2026 CECOP SYMPOSIUM</a:t>
            </a:r>
          </a:p>
        </p:txBody>
      </p:sp>
      <p:pic>
        <p:nvPicPr>
          <p:cNvPr id="18" name="Picture 17">
            <a:extLst>
              <a:ext uri="{FF2B5EF4-FFF2-40B4-BE49-F238E27FC236}">
                <a16:creationId xmlns:a16="http://schemas.microsoft.com/office/drawing/2014/main" id="{065EA540-F311-F88C-0167-F927D560AD6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3" y="6299015"/>
            <a:ext cx="496727" cy="461310"/>
          </a:xfrm>
          <a:prstGeom prst="rect">
            <a:avLst/>
          </a:prstGeom>
        </p:spPr>
      </p:pic>
      <p:sp>
        <p:nvSpPr>
          <p:cNvPr id="21" name="Rectangle 20">
            <a:extLst>
              <a:ext uri="{FF2B5EF4-FFF2-40B4-BE49-F238E27FC236}">
                <a16:creationId xmlns:a16="http://schemas.microsoft.com/office/drawing/2014/main" id="{40300981-B7C1-2CCD-AC83-F0BB75D4C8FB}"/>
              </a:ext>
            </a:extLst>
          </p:cNvPr>
          <p:cNvSpPr/>
          <p:nvPr userDrawn="1"/>
        </p:nvSpPr>
        <p:spPr>
          <a:xfrm>
            <a:off x="-2" y="0"/>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22" name="Text Placeholder 9">
            <a:extLst>
              <a:ext uri="{FF2B5EF4-FFF2-40B4-BE49-F238E27FC236}">
                <a16:creationId xmlns:a16="http://schemas.microsoft.com/office/drawing/2014/main" id="{6E9EE242-C622-3E10-5D9E-30671789BFCA}"/>
              </a:ext>
            </a:extLst>
          </p:cNvPr>
          <p:cNvSpPr>
            <a:spLocks noGrp="1"/>
          </p:cNvSpPr>
          <p:nvPr>
            <p:ph type="body" sz="quarter" idx="16" hasCustomPrompt="1"/>
          </p:nvPr>
        </p:nvSpPr>
        <p:spPr>
          <a:xfrm>
            <a:off x="195263" y="111418"/>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sp>
        <p:nvSpPr>
          <p:cNvPr id="7" name="Slide Number Placeholder 5">
            <a:extLst>
              <a:ext uri="{FF2B5EF4-FFF2-40B4-BE49-F238E27FC236}">
                <a16:creationId xmlns:a16="http://schemas.microsoft.com/office/drawing/2014/main" id="{53308656-BD74-F293-8975-8E511CA0444B}"/>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8" name="Date Placeholder 3">
            <a:extLst>
              <a:ext uri="{FF2B5EF4-FFF2-40B4-BE49-F238E27FC236}">
                <a16:creationId xmlns:a16="http://schemas.microsoft.com/office/drawing/2014/main" id="{1D659035-FF39-F372-6CD6-0741A0F5B9D8}"/>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Tree>
    <p:extLst>
      <p:ext uri="{BB962C8B-B14F-4D97-AF65-F5344CB8AC3E}">
        <p14:creationId xmlns:p14="http://schemas.microsoft.com/office/powerpoint/2010/main" val="31937186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Two Content">
    <p:spTree>
      <p:nvGrpSpPr>
        <p:cNvPr id="1" name=""/>
        <p:cNvGrpSpPr/>
        <p:nvPr/>
      </p:nvGrpSpPr>
      <p:grpSpPr>
        <a:xfrm>
          <a:off x="0" y="0"/>
          <a:ext cx="0" cy="0"/>
          <a:chOff x="0" y="0"/>
          <a:chExt cx="0" cy="0"/>
        </a:xfrm>
      </p:grpSpPr>
      <p:pic>
        <p:nvPicPr>
          <p:cNvPr id="8" name="Picture 7" descr="A picture containing outdoor, sky, mountain, grass&#10;&#10;AI-generated content may be incorrect.">
            <a:extLst>
              <a:ext uri="{FF2B5EF4-FFF2-40B4-BE49-F238E27FC236}">
                <a16:creationId xmlns:a16="http://schemas.microsoft.com/office/drawing/2014/main" id="{C5EE5684-CF8A-BDF0-6AB2-FC77627AE6B3}"/>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pic>
        <p:nvPicPr>
          <p:cNvPr id="7" name="Picture 6" descr="A picture containing outdoor, sky, mountain, grass&#10;&#10;AI-generated content may be incorrect.">
            <a:extLst>
              <a:ext uri="{FF2B5EF4-FFF2-40B4-BE49-F238E27FC236}">
                <a16:creationId xmlns:a16="http://schemas.microsoft.com/office/drawing/2014/main" id="{D41E667D-445B-0DA1-B8F5-CEE74798BC76}"/>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1"/>
            <a:ext cx="12192001" cy="1020726"/>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sp>
        <p:nvSpPr>
          <p:cNvPr id="6" name="Rectangle 5">
            <a:extLst>
              <a:ext uri="{FF2B5EF4-FFF2-40B4-BE49-F238E27FC236}">
                <a16:creationId xmlns:a16="http://schemas.microsoft.com/office/drawing/2014/main" id="{CCE55804-321A-74CF-A94B-1BF5C9F6E374}"/>
              </a:ext>
            </a:extLst>
          </p:cNvPr>
          <p:cNvSpPr/>
          <p:nvPr userDrawn="1"/>
        </p:nvSpPr>
        <p:spPr>
          <a:xfrm>
            <a:off x="-12240" y="-1"/>
            <a:ext cx="12192000" cy="1020725"/>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endParaRPr lang="en-US" spc="600">
              <a:latin typeface="Bahnschrift SemiCondensed" panose="020B0502040204020203" pitchFamily="34" charset="0"/>
            </a:endParaRPr>
          </a:p>
        </p:txBody>
      </p:sp>
      <p:sp>
        <p:nvSpPr>
          <p:cNvPr id="10" name="Text Placeholder 9">
            <a:extLst>
              <a:ext uri="{FF2B5EF4-FFF2-40B4-BE49-F238E27FC236}">
                <a16:creationId xmlns:a16="http://schemas.microsoft.com/office/drawing/2014/main" id="{1B4C4EB1-2CA3-D862-6A5F-988F070036FE}"/>
              </a:ext>
            </a:extLst>
          </p:cNvPr>
          <p:cNvSpPr>
            <a:spLocks noGrp="1"/>
          </p:cNvSpPr>
          <p:nvPr>
            <p:ph type="body" sz="quarter" idx="13" hasCustomPrompt="1"/>
          </p:nvPr>
        </p:nvSpPr>
        <p:spPr>
          <a:xfrm>
            <a:off x="195262" y="88964"/>
            <a:ext cx="11776997" cy="805704"/>
          </a:xfrm>
        </p:spPr>
        <p:txBody>
          <a:bodyPr anchor="ctr"/>
          <a:lstStyle>
            <a:lvl1pPr marL="0" indent="0">
              <a:buNone/>
              <a:defRPr>
                <a:solidFill>
                  <a:schemeClr val="bg1"/>
                </a:solidFill>
                <a:latin typeface="Figtree ExtraBold" pitchFamily="2" charset="0"/>
              </a:defRPr>
            </a:lvl1pPr>
          </a:lstStyle>
          <a:p>
            <a:pPr lvl="0"/>
            <a:r>
              <a:rPr lang="en-US"/>
              <a:t>Click to add a brief slide title</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9" name="Text Placeholder 11">
            <a:extLst>
              <a:ext uri="{FF2B5EF4-FFF2-40B4-BE49-F238E27FC236}">
                <a16:creationId xmlns:a16="http://schemas.microsoft.com/office/drawing/2014/main" id="{579852B2-C489-50CB-3401-D35AC77766A2}"/>
              </a:ext>
            </a:extLst>
          </p:cNvPr>
          <p:cNvSpPr>
            <a:spLocks noGrp="1"/>
          </p:cNvSpPr>
          <p:nvPr>
            <p:ph type="body" sz="quarter" idx="14" hasCustomPrompt="1"/>
          </p:nvPr>
        </p:nvSpPr>
        <p:spPr>
          <a:xfrm>
            <a:off x="195263" y="1112340"/>
            <a:ext cx="5787323" cy="4984111"/>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543F879-1028-E974-5312-FA9499343FD3}"/>
              </a:ext>
            </a:extLst>
          </p:cNvPr>
          <p:cNvSpPr>
            <a:spLocks noGrp="1"/>
          </p:cNvSpPr>
          <p:nvPr>
            <p:ph type="body" sz="quarter" idx="15" hasCustomPrompt="1"/>
          </p:nvPr>
        </p:nvSpPr>
        <p:spPr>
          <a:xfrm>
            <a:off x="6209414" y="1112340"/>
            <a:ext cx="5787323" cy="4984110"/>
          </a:xfrm>
        </p:spPr>
        <p:txBody>
          <a:bodyPr/>
          <a:lstStyle>
            <a:lvl1pPr>
              <a:defRPr/>
            </a:lvl1pPr>
          </a:lstStyle>
          <a:p>
            <a:pPr lvl="0"/>
            <a:r>
              <a:rPr lang="en-US"/>
              <a:t>Click to add first bullet</a:t>
            </a:r>
          </a:p>
          <a:p>
            <a:pPr lvl="1"/>
            <a:r>
              <a:rPr lang="en-US"/>
              <a:t>Second level</a:t>
            </a:r>
          </a:p>
          <a:p>
            <a:pPr lvl="2"/>
            <a:r>
              <a:rPr lang="en-US"/>
              <a:t>Third level</a:t>
            </a:r>
          </a:p>
          <a:p>
            <a:pPr lvl="3"/>
            <a:r>
              <a:rPr lang="en-US"/>
              <a:t>Fourth level</a:t>
            </a:r>
          </a:p>
        </p:txBody>
      </p:sp>
      <p:sp>
        <p:nvSpPr>
          <p:cNvPr id="11" name="Slide Number Placeholder 5">
            <a:extLst>
              <a:ext uri="{FF2B5EF4-FFF2-40B4-BE49-F238E27FC236}">
                <a16:creationId xmlns:a16="http://schemas.microsoft.com/office/drawing/2014/main" id="{F57C334D-4920-140F-4FAC-2C15CAA8F5BF}"/>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13" name="Date Placeholder 3">
            <a:extLst>
              <a:ext uri="{FF2B5EF4-FFF2-40B4-BE49-F238E27FC236}">
                <a16:creationId xmlns:a16="http://schemas.microsoft.com/office/drawing/2014/main" id="{AF3588D2-08C3-C2EE-252E-32B14F0DF0A2}"/>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Tree>
    <p:extLst>
      <p:ext uri="{BB962C8B-B14F-4D97-AF65-F5344CB8AC3E}">
        <p14:creationId xmlns:p14="http://schemas.microsoft.com/office/powerpoint/2010/main" val="4168564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Blank Layout">
    <p:spTree>
      <p:nvGrpSpPr>
        <p:cNvPr id="1" name=""/>
        <p:cNvGrpSpPr/>
        <p:nvPr/>
      </p:nvGrpSpPr>
      <p:grpSpPr>
        <a:xfrm>
          <a:off x="0" y="0"/>
          <a:ext cx="0" cy="0"/>
          <a:chOff x="0" y="0"/>
          <a:chExt cx="0" cy="0"/>
        </a:xfrm>
      </p:grpSpPr>
      <p:pic>
        <p:nvPicPr>
          <p:cNvPr id="4" name="Picture 3" descr="A picture containing outdoor, sky, mountain, grass&#10;&#10;AI-generated content may be incorrect.">
            <a:extLst>
              <a:ext uri="{FF2B5EF4-FFF2-40B4-BE49-F238E27FC236}">
                <a16:creationId xmlns:a16="http://schemas.microsoft.com/office/drawing/2014/main" id="{D83979CA-C42D-3EF9-D3FC-230DFFE11BBE}"/>
              </a:ext>
            </a:extLst>
          </p:cNvPr>
          <p:cNvPicPr>
            <a:picLocks noChangeAspect="1"/>
          </p:cNvPicPr>
          <p:nvPr userDrawn="1"/>
        </p:nvPicPr>
        <p:blipFill>
          <a:blip r:embed="rId2">
            <a:extLst>
              <a:ext uri="{28A0092B-C50C-407E-A947-70E740481C1C}">
                <a14:useLocalDpi xmlns:a14="http://schemas.microsoft.com/office/drawing/2010/main" val="0"/>
              </a:ext>
            </a:extLst>
          </a:blip>
          <a:srcRect t="77500" b="9942"/>
          <a:stretch>
            <a:fillRect/>
          </a:stretch>
        </p:blipFill>
        <p:spPr>
          <a:xfrm>
            <a:off x="0" y="6202835"/>
            <a:ext cx="12192001" cy="663875"/>
          </a:xfrm>
          <a:prstGeom prst="rect">
            <a:avLst/>
          </a:prstGeom>
        </p:spPr>
      </p:pic>
      <p:sp>
        <p:nvSpPr>
          <p:cNvPr id="2" name="Rectangle 1">
            <a:extLst>
              <a:ext uri="{FF2B5EF4-FFF2-40B4-BE49-F238E27FC236}">
                <a16:creationId xmlns:a16="http://schemas.microsoft.com/office/drawing/2014/main" id="{FD5298C5-244C-8380-F145-4700F6E2086B}"/>
              </a:ext>
            </a:extLst>
          </p:cNvPr>
          <p:cNvSpPr/>
          <p:nvPr userDrawn="1"/>
        </p:nvSpPr>
        <p:spPr>
          <a:xfrm>
            <a:off x="0" y="6202836"/>
            <a:ext cx="12192000" cy="663874"/>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a:t>	</a:t>
            </a:r>
            <a:r>
              <a:rPr lang="en-US" spc="600">
                <a:latin typeface="Bahnschrift SemiCondensed" panose="020B0502040204020203" pitchFamily="34" charset="0"/>
              </a:rPr>
              <a:t>2026 CECOP SYMPOSIUM</a:t>
            </a:r>
          </a:p>
        </p:txBody>
      </p:sp>
      <p:pic>
        <p:nvPicPr>
          <p:cNvPr id="3" name="Picture 2">
            <a:extLst>
              <a:ext uri="{FF2B5EF4-FFF2-40B4-BE49-F238E27FC236}">
                <a16:creationId xmlns:a16="http://schemas.microsoft.com/office/drawing/2014/main" id="{8CF5E033-43C7-C0FD-6998-A6A10B10FA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131064" y="6307726"/>
            <a:ext cx="496727" cy="461310"/>
          </a:xfrm>
          <a:prstGeom prst="rect">
            <a:avLst/>
          </a:prstGeom>
        </p:spPr>
      </p:pic>
      <p:sp>
        <p:nvSpPr>
          <p:cNvPr id="8" name="Slide Number Placeholder 5">
            <a:extLst>
              <a:ext uri="{FF2B5EF4-FFF2-40B4-BE49-F238E27FC236}">
                <a16:creationId xmlns:a16="http://schemas.microsoft.com/office/drawing/2014/main" id="{06E65437-7DDA-0D18-852C-FEA14423E762}"/>
              </a:ext>
            </a:extLst>
          </p:cNvPr>
          <p:cNvSpPr txBox="1">
            <a:spLocks/>
          </p:cNvSpPr>
          <p:nvPr userDrawn="1"/>
        </p:nvSpPr>
        <p:spPr>
          <a:xfrm>
            <a:off x="11555428" y="6352211"/>
            <a:ext cx="39928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sp>
        <p:nvSpPr>
          <p:cNvPr id="9" name="Date Placeholder 3">
            <a:extLst>
              <a:ext uri="{FF2B5EF4-FFF2-40B4-BE49-F238E27FC236}">
                <a16:creationId xmlns:a16="http://schemas.microsoft.com/office/drawing/2014/main" id="{DA568970-FDDF-C374-63D2-5B0FE6ECEAC6}"/>
              </a:ext>
            </a:extLst>
          </p:cNvPr>
          <p:cNvSpPr txBox="1">
            <a:spLocks/>
          </p:cNvSpPr>
          <p:nvPr userDrawn="1"/>
        </p:nvSpPr>
        <p:spPr>
          <a:xfrm>
            <a:off x="9118599" y="6352211"/>
            <a:ext cx="2199545"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Tree>
    <p:extLst>
      <p:ext uri="{BB962C8B-B14F-4D97-AF65-F5344CB8AC3E}">
        <p14:creationId xmlns:p14="http://schemas.microsoft.com/office/powerpoint/2010/main" val="2341120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484139AE-AA5E-1B06-3466-1B2AE9139C56}"/>
              </a:ext>
            </a:extLst>
          </p:cNvPr>
          <p:cNvSpPr>
            <a:spLocks noGrp="1"/>
          </p:cNvSpPr>
          <p:nvPr>
            <p:ph type="dt" sz="half" idx="10"/>
          </p:nvPr>
        </p:nvSpPr>
        <p:spPr>
          <a:xfrm>
            <a:off x="8702040" y="6356348"/>
            <a:ext cx="2743200" cy="365125"/>
          </a:xfrm>
        </p:spPr>
        <p:txBody>
          <a:bodyPr/>
          <a:lstStyle/>
          <a:p>
            <a:fld id="{846CE7D5-CF57-46EF-B807-FDD0502418D4}" type="datetimeFigureOut">
              <a:rPr lang="en-US" smtClean="0"/>
              <a:t>8/4/2026</a:t>
            </a:fld>
            <a:endParaRPr lang="en-US"/>
          </a:p>
        </p:txBody>
      </p:sp>
      <p:sp>
        <p:nvSpPr>
          <p:cNvPr id="8" name="Slide Number Placeholder 5">
            <a:extLst>
              <a:ext uri="{FF2B5EF4-FFF2-40B4-BE49-F238E27FC236}">
                <a16:creationId xmlns:a16="http://schemas.microsoft.com/office/drawing/2014/main" id="{EEFEFE49-6DFE-0696-BA90-451C55003AC0}"/>
              </a:ext>
            </a:extLst>
          </p:cNvPr>
          <p:cNvSpPr>
            <a:spLocks noGrp="1"/>
          </p:cNvSpPr>
          <p:nvPr>
            <p:ph type="sldNum" sz="quarter" idx="12"/>
          </p:nvPr>
        </p:nvSpPr>
        <p:spPr>
          <a:xfrm>
            <a:off x="11661648" y="6356349"/>
            <a:ext cx="399288" cy="365125"/>
          </a:xfrm>
        </p:spPr>
        <p:txBody>
          <a:bodyPr/>
          <a:lstStyle/>
          <a:p>
            <a:fld id="{330EA680-D336-4FF7-8B7A-9848BB0A1C32}" type="slidenum">
              <a:rPr lang="en-US" smtClean="0"/>
              <a:t>‹#›</a:t>
            </a:fld>
            <a:endParaRPr lang="en-US"/>
          </a:p>
        </p:txBody>
      </p:sp>
      <p:sp>
        <p:nvSpPr>
          <p:cNvPr id="14" name="Date Placeholder 3">
            <a:extLst>
              <a:ext uri="{FF2B5EF4-FFF2-40B4-BE49-F238E27FC236}">
                <a16:creationId xmlns:a16="http://schemas.microsoft.com/office/drawing/2014/main" id="{173EA224-60CA-4405-1AFC-E9009EA84226}"/>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46CE7D5-CF57-46EF-B807-FDD0502418D4}" type="datetimeFigureOut">
              <a:rPr lang="en-US" smtClean="0"/>
              <a:pPr/>
              <a:t>8/4/2026</a:t>
            </a:fld>
            <a:endParaRPr lang="en-US"/>
          </a:p>
        </p:txBody>
      </p:sp>
      <p:sp>
        <p:nvSpPr>
          <p:cNvPr id="15" name="Footer Placeholder 4">
            <a:extLst>
              <a:ext uri="{FF2B5EF4-FFF2-40B4-BE49-F238E27FC236}">
                <a16:creationId xmlns:a16="http://schemas.microsoft.com/office/drawing/2014/main" id="{EC34147C-1597-2FAE-FB1F-310C899B65FB}"/>
              </a:ext>
            </a:extLst>
          </p:cNvPr>
          <p:cNvSpPr>
            <a:spLocks noGrp="1"/>
          </p:cNvSpPr>
          <p:nvPr>
            <p:ph type="ftr" sz="quarter" idx="11"/>
          </p:nvPr>
        </p:nvSpPr>
        <p:spPr>
          <a:xfrm>
            <a:off x="4038600" y="6356350"/>
            <a:ext cx="4114800" cy="365125"/>
          </a:xfrm>
        </p:spPr>
        <p:txBody>
          <a:bodyPr/>
          <a:lstStyle/>
          <a:p>
            <a:endParaRPr lang="en-US"/>
          </a:p>
        </p:txBody>
      </p:sp>
      <p:sp>
        <p:nvSpPr>
          <p:cNvPr id="16" name="Slide Number Placeholder 5">
            <a:extLst>
              <a:ext uri="{FF2B5EF4-FFF2-40B4-BE49-F238E27FC236}">
                <a16:creationId xmlns:a16="http://schemas.microsoft.com/office/drawing/2014/main" id="{E69961E7-8118-B1EA-7E23-373FC05CB8C2}"/>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0EA680-D336-4FF7-8B7A-9848BB0A1C32}" type="slidenum">
              <a:rPr lang="en-US" smtClean="0"/>
              <a:pPr/>
              <a:t>‹#›</a:t>
            </a:fld>
            <a:endParaRPr lang="en-US"/>
          </a:p>
        </p:txBody>
      </p:sp>
      <p:pic>
        <p:nvPicPr>
          <p:cNvPr id="17" name="Picture 16" descr="A picture containing outdoor, sky, mountain, grass&#10;&#10;AI-generated content may be incorrect.">
            <a:extLst>
              <a:ext uri="{FF2B5EF4-FFF2-40B4-BE49-F238E27FC236}">
                <a16:creationId xmlns:a16="http://schemas.microsoft.com/office/drawing/2014/main" id="{F99208BA-4568-AA31-DAD1-504C5B5EB831}"/>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t="5684" b="9941"/>
          <a:stretch>
            <a:fillRect/>
          </a:stretch>
        </p:blipFill>
        <p:spPr>
          <a:xfrm>
            <a:off x="0" y="0"/>
            <a:ext cx="12192001" cy="6858000"/>
          </a:xfrm>
          <a:prstGeom prst="rect">
            <a:avLst/>
          </a:prstGeom>
        </p:spPr>
      </p:pic>
      <p:sp>
        <p:nvSpPr>
          <p:cNvPr id="6" name="Rectangle 5">
            <a:extLst>
              <a:ext uri="{FF2B5EF4-FFF2-40B4-BE49-F238E27FC236}">
                <a16:creationId xmlns:a16="http://schemas.microsoft.com/office/drawing/2014/main" id="{96129010-32DE-1271-0B31-9BAE77398620}"/>
              </a:ext>
            </a:extLst>
          </p:cNvPr>
          <p:cNvSpPr/>
          <p:nvPr userDrawn="1"/>
        </p:nvSpPr>
        <p:spPr>
          <a:xfrm>
            <a:off x="0" y="0"/>
            <a:ext cx="12192000" cy="6858000"/>
          </a:xfrm>
          <a:prstGeom prst="rect">
            <a:avLst/>
          </a:prstGeom>
          <a:gradFill flip="none" rotWithShape="1">
            <a:gsLst>
              <a:gs pos="15000">
                <a:srgbClr val="653C87">
                  <a:alpha val="80000"/>
                </a:srgbClr>
              </a:gs>
              <a:gs pos="0">
                <a:srgbClr val="653C87">
                  <a:alpha val="89804"/>
                </a:srgbClr>
              </a:gs>
              <a:gs pos="43000">
                <a:srgbClr val="653C87">
                  <a:alpha val="60000"/>
                </a:srgbClr>
              </a:gs>
              <a:gs pos="100000">
                <a:srgbClr val="653C87">
                  <a:alpha val="29804"/>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FCFB537-B7D8-4F25-3F9A-A10A39955AD4}"/>
              </a:ext>
            </a:extLst>
          </p:cNvPr>
          <p:cNvSpPr/>
          <p:nvPr userDrawn="1"/>
        </p:nvSpPr>
        <p:spPr>
          <a:xfrm>
            <a:off x="0" y="729071"/>
            <a:ext cx="12192001" cy="782973"/>
          </a:xfrm>
          <a:prstGeom prst="rect">
            <a:avLst/>
          </a:prstGeom>
          <a:gradFill>
            <a:gsLst>
              <a:gs pos="15000">
                <a:schemeClr val="bg2">
                  <a:lumMod val="25000"/>
                  <a:alpha val="80000"/>
                </a:schemeClr>
              </a:gs>
              <a:gs pos="0">
                <a:schemeClr val="bg2">
                  <a:lumMod val="25000"/>
                </a:schemeClr>
              </a:gs>
              <a:gs pos="43000">
                <a:schemeClr val="bg2">
                  <a:lumMod val="25000"/>
                  <a:alpha val="60000"/>
                </a:schemeClr>
              </a:gs>
              <a:gs pos="100000">
                <a:schemeClr val="bg2">
                  <a:lumMod val="25000"/>
                  <a:alpha val="1000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r>
              <a:rPr lang="en-US" spc="300">
                <a:latin typeface="Bahnschrift SemiCondensed" panose="020B0502040204020203" pitchFamily="34" charset="0"/>
              </a:rPr>
              <a:t>		   2026 CECOP SYMPOSIUM</a:t>
            </a:r>
          </a:p>
        </p:txBody>
      </p:sp>
      <p:cxnSp>
        <p:nvCxnSpPr>
          <p:cNvPr id="20" name="Straight Connector 19">
            <a:extLst>
              <a:ext uri="{FF2B5EF4-FFF2-40B4-BE49-F238E27FC236}">
                <a16:creationId xmlns:a16="http://schemas.microsoft.com/office/drawing/2014/main" id="{B2678C54-50D6-964C-CA4F-FD7B6635837C}"/>
              </a:ext>
            </a:extLst>
          </p:cNvPr>
          <p:cNvCxnSpPr>
            <a:cxnSpLocks/>
          </p:cNvCxnSpPr>
          <p:nvPr userDrawn="1"/>
        </p:nvCxnSpPr>
        <p:spPr>
          <a:xfrm>
            <a:off x="-5" y="729071"/>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FA284AF1-4B0B-0194-5571-18707FD26D96}"/>
              </a:ext>
            </a:extLst>
          </p:cNvPr>
          <p:cNvCxnSpPr>
            <a:cxnSpLocks/>
          </p:cNvCxnSpPr>
          <p:nvPr userDrawn="1"/>
        </p:nvCxnSpPr>
        <p:spPr>
          <a:xfrm>
            <a:off x="0" y="1512044"/>
            <a:ext cx="12192001" cy="0"/>
          </a:xfrm>
          <a:prstGeom prst="line">
            <a:avLst/>
          </a:prstGeom>
          <a:ln>
            <a:gradFill flip="none" rotWithShape="1">
              <a:gsLst>
                <a:gs pos="0">
                  <a:schemeClr val="bg1">
                    <a:lumMod val="95000"/>
                  </a:schemeClr>
                </a:gs>
                <a:gs pos="74000">
                  <a:srgbClr val="C2A1E7"/>
                </a:gs>
                <a:gs pos="83000">
                  <a:srgbClr val="C2A1E7"/>
                </a:gs>
                <a:gs pos="100000">
                  <a:srgbClr val="C2A1E7"/>
                </a:gs>
              </a:gsLst>
              <a:lin ang="10800000" scaled="1"/>
              <a:tileRect/>
            </a:gradFill>
          </a:ln>
        </p:spPr>
        <p:style>
          <a:lnRef idx="2">
            <a:schemeClr val="accent1"/>
          </a:lnRef>
          <a:fillRef idx="0">
            <a:schemeClr val="accent1"/>
          </a:fillRef>
          <a:effectRef idx="1">
            <a:schemeClr val="accent1"/>
          </a:effectRef>
          <a:fontRef idx="minor">
            <a:schemeClr val="tx1"/>
          </a:fontRef>
        </p:style>
      </p:cxnSp>
      <p:pic>
        <p:nvPicPr>
          <p:cNvPr id="22" name="Picture 21">
            <a:extLst>
              <a:ext uri="{FF2B5EF4-FFF2-40B4-BE49-F238E27FC236}">
                <a16:creationId xmlns:a16="http://schemas.microsoft.com/office/drawing/2014/main" id="{1EC3A0B0-6B0A-AA85-B297-E5C486EFA67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b="10383"/>
          <a:stretch>
            <a:fillRect/>
          </a:stretch>
        </p:blipFill>
        <p:spPr>
          <a:xfrm>
            <a:off x="737730" y="631334"/>
            <a:ext cx="1116469" cy="1036865"/>
          </a:xfrm>
          <a:prstGeom prst="rect">
            <a:avLst/>
          </a:prstGeom>
        </p:spPr>
      </p:pic>
      <p:sp>
        <p:nvSpPr>
          <p:cNvPr id="23" name="Rectangle 22">
            <a:extLst>
              <a:ext uri="{FF2B5EF4-FFF2-40B4-BE49-F238E27FC236}">
                <a16:creationId xmlns:a16="http://schemas.microsoft.com/office/drawing/2014/main" id="{1CAB904F-E08E-006C-EEFD-5F3E7E57706C}"/>
              </a:ext>
            </a:extLst>
          </p:cNvPr>
          <p:cNvSpPr/>
          <p:nvPr userDrawn="1"/>
        </p:nvSpPr>
        <p:spPr>
          <a:xfrm>
            <a:off x="737731" y="631335"/>
            <a:ext cx="1116468" cy="1036864"/>
          </a:xfrm>
          <a:prstGeom prst="rect">
            <a:avLst/>
          </a:prstGeom>
          <a:noFill/>
          <a:ln>
            <a:gradFill>
              <a:gsLst>
                <a:gs pos="0">
                  <a:schemeClr val="bg1"/>
                </a:gs>
                <a:gs pos="74000">
                  <a:srgbClr val="C2A1E7"/>
                </a:gs>
                <a:gs pos="83000">
                  <a:srgbClr val="C2A1E7"/>
                </a:gs>
                <a:gs pos="100000">
                  <a:srgbClr val="C2A1E7"/>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6">
            <a:extLst>
              <a:ext uri="{FF2B5EF4-FFF2-40B4-BE49-F238E27FC236}">
                <a16:creationId xmlns:a16="http://schemas.microsoft.com/office/drawing/2014/main" id="{FD0902C5-5AC4-5905-5794-69B7AED59F72}"/>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6179983" y="5919043"/>
            <a:ext cx="2912735" cy="83498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30451086-930A-62C9-0BAE-2BD6DB50C3A9}"/>
              </a:ext>
            </a:extLst>
          </p:cNvPr>
          <p:cNvSpPr>
            <a:spLocks noGrp="1"/>
          </p:cNvSpPr>
          <p:nvPr>
            <p:ph type="body" sz="quarter" idx="13" hasCustomPrompt="1"/>
          </p:nvPr>
        </p:nvSpPr>
        <p:spPr>
          <a:xfrm>
            <a:off x="2863051" y="2297112"/>
            <a:ext cx="6465887" cy="2174875"/>
          </a:xfrm>
        </p:spPr>
        <p:txBody>
          <a:bodyPr anchor="ctr">
            <a:normAutofit/>
          </a:bodyPr>
          <a:lstStyle>
            <a:lvl1pPr marL="0" indent="0" algn="ctr">
              <a:buNone/>
              <a:defRPr sz="2800" b="1">
                <a:solidFill>
                  <a:schemeClr val="bg1"/>
                </a:solidFill>
                <a:latin typeface="Figtree ExtraBold" pitchFamily="2" charset="0"/>
              </a:defRPr>
            </a:lvl1pPr>
          </a:lstStyle>
          <a:p>
            <a:pPr lvl="0"/>
            <a:r>
              <a:rPr lang="en-US" sz="2800" b="1">
                <a:latin typeface="Figtree ExtraBold" pitchFamily="2" charset="0"/>
              </a:rPr>
              <a:t>Insert Section Name Here</a:t>
            </a:r>
            <a:endParaRPr lang="en-US"/>
          </a:p>
        </p:txBody>
      </p:sp>
      <p:pic>
        <p:nvPicPr>
          <p:cNvPr id="2" name="Picture 1" descr="Logo&#10;&#10;AI-generated content may be incorrect.">
            <a:extLst>
              <a:ext uri="{FF2B5EF4-FFF2-40B4-BE49-F238E27FC236}">
                <a16:creationId xmlns:a16="http://schemas.microsoft.com/office/drawing/2014/main" id="{469C1C3F-D0CC-2EA7-2AA7-27F7F15482C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576292" y="6037288"/>
            <a:ext cx="2132134" cy="598494"/>
          </a:xfrm>
          <a:prstGeom prst="rect">
            <a:avLst/>
          </a:prstGeom>
        </p:spPr>
      </p:pic>
    </p:spTree>
    <p:extLst>
      <p:ext uri="{BB962C8B-B14F-4D97-AF65-F5344CB8AC3E}">
        <p14:creationId xmlns:p14="http://schemas.microsoft.com/office/powerpoint/2010/main" val="2283421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62" r:id="rId3"/>
    <p:sldLayoutId id="2147483663" r:id="rId4"/>
    <p:sldLayoutId id="2147483664" r:id="rId5"/>
    <p:sldLayoutId id="2147483665" r:id="rId6"/>
    <p:sldLayoutId id="2147483666" r:id="rId7"/>
    <p:sldLayoutId id="2147483667" r:id="rId8"/>
    <p:sldLayoutId id="2147483668" r:id="rId9"/>
    <p:sldLayoutId id="2147483690" r:id="rId10"/>
    <p:sldLayoutId id="2147483672" r:id="rId11"/>
    <p:sldLayoutId id="214748369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8C3AEE-9E06-EB20-29E2-8C3DBE941B6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3FD5FC-500B-F932-DC2C-46A355D96C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E462BC-E286-9455-29C3-B85C4C6C4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30AF71-A241-4654-80ED-1B93EE329A3B}" type="datetimeFigureOut">
              <a:rPr lang="en-US" smtClean="0"/>
              <a:t>8/4/2026</a:t>
            </a:fld>
            <a:endParaRPr lang="en-US"/>
          </a:p>
        </p:txBody>
      </p:sp>
      <p:sp>
        <p:nvSpPr>
          <p:cNvPr id="5" name="Footer Placeholder 4">
            <a:extLst>
              <a:ext uri="{FF2B5EF4-FFF2-40B4-BE49-F238E27FC236}">
                <a16:creationId xmlns:a16="http://schemas.microsoft.com/office/drawing/2014/main" id="{68B1D5E2-9725-0798-908F-C8CDAF18EBC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9CA9BC6-B02C-902C-C56F-301B03009E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D7CC1C-B9D3-43A8-A8DE-E505C025622C}" type="slidenum">
              <a:rPr lang="en-US" smtClean="0"/>
              <a:t>‹#›</a:t>
            </a:fld>
            <a:endParaRPr lang="en-US"/>
          </a:p>
        </p:txBody>
      </p:sp>
    </p:spTree>
    <p:extLst>
      <p:ext uri="{BB962C8B-B14F-4D97-AF65-F5344CB8AC3E}">
        <p14:creationId xmlns:p14="http://schemas.microsoft.com/office/powerpoint/2010/main" val="4085761141"/>
      </p:ext>
    </p:extLst>
  </p:cSld>
  <p:clrMap bg1="lt1" tx1="dk1" bg2="lt2" tx2="dk2" accent1="accent1" accent2="accent2" accent3="accent3" accent4="accent4" accent5="accent5" accent6="accent6" hlink="hlink" folHlink="folHlink"/>
  <p:sldLayoutIdLst>
    <p:sldLayoutId id="2147483691" r:id="rId1"/>
    <p:sldLayoutId id="2147483676" r:id="rId2"/>
    <p:sldLayoutId id="2147483679" r:id="rId3"/>
    <p:sldLayoutId id="2147483680" r:id="rId4"/>
    <p:sldLayoutId id="2147483689" r:id="rId5"/>
    <p:sldLayoutId id="2147483681" r:id="rId6"/>
    <p:sldLayoutId id="2147483682" r:id="rId7"/>
    <p:sldLayoutId id="2147483683" r:id="rId8"/>
    <p:sldLayoutId id="2147483684" r:id="rId9"/>
    <p:sldLayoutId id="2147483685" r:id="rId10"/>
    <p:sldLayoutId id="2147483678"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34B519-1448-C93C-18C8-EF5C67ED42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90EEC6-E2FF-79B5-B120-ED69938063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75A79-3C3D-ACDB-9BFE-8B6ABB8A5E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BC4BA79-85BA-4806-AD3D-3E73EFA15933}" type="datetimeFigureOut">
              <a:rPr lang="en-US" smtClean="0"/>
              <a:t>8/4/2026</a:t>
            </a:fld>
            <a:endParaRPr lang="en-US"/>
          </a:p>
        </p:txBody>
      </p:sp>
      <p:sp>
        <p:nvSpPr>
          <p:cNvPr id="5" name="Footer Placeholder 4">
            <a:extLst>
              <a:ext uri="{FF2B5EF4-FFF2-40B4-BE49-F238E27FC236}">
                <a16:creationId xmlns:a16="http://schemas.microsoft.com/office/drawing/2014/main" id="{2505276E-60D6-D21D-95D2-5FF0F1BDD6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03262F9-764B-825D-5541-8B7E3E23616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8B5BF8-0CAB-40DF-AFC7-EC780805BA68}" type="slidenum">
              <a:rPr lang="en-US" smtClean="0"/>
              <a:t>‹#›</a:t>
            </a:fld>
            <a:endParaRPr lang="en-US"/>
          </a:p>
        </p:txBody>
      </p:sp>
    </p:spTree>
    <p:extLst>
      <p:ext uri="{BB962C8B-B14F-4D97-AF65-F5344CB8AC3E}">
        <p14:creationId xmlns:p14="http://schemas.microsoft.com/office/powerpoint/2010/main" val="3282043823"/>
      </p:ext>
    </p:extLst>
  </p:cSld>
  <p:clrMap bg1="lt1" tx1="dk1" bg2="lt2" tx2="dk2" accent1="accent1" accent2="accent2" accent3="accent3" accent4="accent4" accent5="accent5" accent6="accent6" hlink="hlink" folHlink="folHlink"/>
  <p:sldLayoutIdLst>
    <p:sldLayoutId id="2147483695" r:id="rId1"/>
    <p:sldLayoutId id="2147483693" r:id="rId2"/>
    <p:sldLayoutId id="2147483694" r:id="rId3"/>
    <p:sldLayoutId id="2147483692" r:id="rId4"/>
    <p:sldLayoutId id="2147483674" r:id="rId5"/>
    <p:sldLayoutId id="2147483696"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26.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28.xml"/><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8A7433-65E8-47A1-1EBD-0EDF04663190}"/>
              </a:ext>
            </a:extLst>
          </p:cNvPr>
          <p:cNvSpPr>
            <a:spLocks noGrp="1"/>
          </p:cNvSpPr>
          <p:nvPr>
            <p:ph type="body" sz="quarter" idx="17"/>
          </p:nvPr>
        </p:nvSpPr>
        <p:spPr>
          <a:xfrm>
            <a:off x="738186" y="4495229"/>
            <a:ext cx="7559780" cy="870975"/>
          </a:xfrm>
        </p:spPr>
        <p:txBody>
          <a:bodyPr/>
          <a:lstStyle/>
          <a:p>
            <a:r>
              <a:rPr lang="en-US" dirty="0"/>
              <a:t>Zachary Matheson &amp; Vikram Basude, NA-BA-40</a:t>
            </a:r>
          </a:p>
        </p:txBody>
      </p:sp>
      <p:sp>
        <p:nvSpPr>
          <p:cNvPr id="3" name="Text Placeholder 2">
            <a:extLst>
              <a:ext uri="{FF2B5EF4-FFF2-40B4-BE49-F238E27FC236}">
                <a16:creationId xmlns:a16="http://schemas.microsoft.com/office/drawing/2014/main" id="{9A73E35C-5DCC-2952-8E8A-816575333A8F}"/>
              </a:ext>
            </a:extLst>
          </p:cNvPr>
          <p:cNvSpPr>
            <a:spLocks noGrp="1"/>
          </p:cNvSpPr>
          <p:nvPr>
            <p:ph type="body" sz="quarter" idx="18"/>
          </p:nvPr>
        </p:nvSpPr>
        <p:spPr>
          <a:xfrm>
            <a:off x="738186" y="5148716"/>
            <a:ext cx="6759575" cy="434976"/>
          </a:xfrm>
        </p:spPr>
        <p:txBody>
          <a:bodyPr/>
          <a:lstStyle/>
          <a:p>
            <a:r>
              <a:rPr lang="en-US"/>
              <a:t>August 12</a:t>
            </a:r>
            <a:r>
              <a:rPr lang="en-US" baseline="30000"/>
              <a:t>th</a:t>
            </a:r>
            <a:r>
              <a:rPr lang="en-US"/>
              <a:t>, 2026</a:t>
            </a:r>
          </a:p>
        </p:txBody>
      </p:sp>
      <p:sp>
        <p:nvSpPr>
          <p:cNvPr id="4" name="Text Placeholder 3">
            <a:extLst>
              <a:ext uri="{FF2B5EF4-FFF2-40B4-BE49-F238E27FC236}">
                <a16:creationId xmlns:a16="http://schemas.microsoft.com/office/drawing/2014/main" id="{F9ADD893-8873-455C-6BB0-846C0479A64B}"/>
              </a:ext>
            </a:extLst>
          </p:cNvPr>
          <p:cNvSpPr>
            <a:spLocks noGrp="1"/>
          </p:cNvSpPr>
          <p:nvPr>
            <p:ph type="body" sz="quarter" idx="19"/>
          </p:nvPr>
        </p:nvSpPr>
        <p:spPr/>
        <p:txBody>
          <a:bodyPr>
            <a:normAutofit/>
          </a:bodyPr>
          <a:lstStyle/>
          <a:p>
            <a:r>
              <a:rPr lang="en-US" sz="4000" dirty="0"/>
              <a:t>Where it All Breaks Down</a:t>
            </a:r>
          </a:p>
        </p:txBody>
      </p:sp>
      <p:sp>
        <p:nvSpPr>
          <p:cNvPr id="5" name="TextBox 4">
            <a:extLst>
              <a:ext uri="{FF2B5EF4-FFF2-40B4-BE49-F238E27FC236}">
                <a16:creationId xmlns:a16="http://schemas.microsoft.com/office/drawing/2014/main" id="{122EFBC3-B774-4D32-EAF5-1947544C6AAF}"/>
              </a:ext>
            </a:extLst>
          </p:cNvPr>
          <p:cNvSpPr txBox="1"/>
          <p:nvPr/>
        </p:nvSpPr>
        <p:spPr>
          <a:xfrm>
            <a:off x="738187" y="2975737"/>
            <a:ext cx="6278963" cy="307777"/>
          </a:xfrm>
          <a:prstGeom prst="rect">
            <a:avLst/>
          </a:prstGeom>
          <a:noFill/>
        </p:spPr>
        <p:txBody>
          <a:bodyPr wrap="none" lIns="0" tIns="0" rIns="0" bIns="0">
            <a:spAutoFit/>
          </a:bodyPr>
          <a:lstStyle/>
          <a:p>
            <a:r>
              <a:rPr lang="en-US" sz="2000" b="0" dirty="0">
                <a:solidFill>
                  <a:srgbClr val="C2A1E7"/>
                </a:solidFill>
                <a:latin typeface="Bahnschrift"/>
              </a:rPr>
              <a:t>How Cost Growth Exists Within Specific WBS Elements</a:t>
            </a:r>
            <a:endParaRPr sz="2000" b="0" dirty="0">
              <a:solidFill>
                <a:srgbClr val="C2A1E7"/>
              </a:solidFill>
              <a:latin typeface="Bahnschrift"/>
            </a:endParaRPr>
          </a:p>
        </p:txBody>
      </p:sp>
      <p:sp>
        <p:nvSpPr>
          <p:cNvPr id="6" name="TextBox 5">
            <a:extLst>
              <a:ext uri="{FF2B5EF4-FFF2-40B4-BE49-F238E27FC236}">
                <a16:creationId xmlns:a16="http://schemas.microsoft.com/office/drawing/2014/main" id="{3B54A166-7E65-8F5C-BB06-A84144682116}"/>
              </a:ext>
            </a:extLst>
          </p:cNvPr>
          <p:cNvSpPr txBox="1"/>
          <p:nvPr/>
        </p:nvSpPr>
        <p:spPr>
          <a:xfrm>
            <a:off x="738187" y="3429000"/>
            <a:ext cx="6126480" cy="365760"/>
          </a:xfrm>
          <a:prstGeom prst="rect">
            <a:avLst/>
          </a:prstGeom>
          <a:noFill/>
        </p:spPr>
        <p:txBody>
          <a:bodyPr wrap="none" lIns="0" tIns="0" rIns="0" bIns="0">
            <a:spAutoFit/>
          </a:bodyPr>
          <a:lstStyle/>
          <a:p>
            <a:r>
              <a:rPr sz="1600" b="1">
                <a:solidFill>
                  <a:srgbClr val="FFFFFF"/>
                </a:solidFill>
                <a:latin typeface="Bahnschrift"/>
              </a:rPr>
              <a:t>Cost Estimating Community of Practice | CECOP 2026</a:t>
            </a:r>
          </a:p>
        </p:txBody>
      </p:sp>
    </p:spTree>
    <p:extLst>
      <p:ext uri="{BB962C8B-B14F-4D97-AF65-F5344CB8AC3E}">
        <p14:creationId xmlns:p14="http://schemas.microsoft.com/office/powerpoint/2010/main" val="352925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8117DC-774B-8EDB-29E4-0F181C536495}"/>
              </a:ext>
            </a:extLst>
          </p:cNvPr>
          <p:cNvSpPr>
            <a:spLocks noGrp="1"/>
          </p:cNvSpPr>
          <p:nvPr>
            <p:ph type="body" sz="quarter" idx="13"/>
          </p:nvPr>
        </p:nvSpPr>
        <p:spPr/>
        <p:txBody>
          <a:bodyPr/>
          <a:lstStyle/>
          <a:p>
            <a:r>
              <a:rPr lang="en-US" dirty="0"/>
              <a:t>Meet your Speakers</a:t>
            </a:r>
          </a:p>
        </p:txBody>
      </p:sp>
      <p:sp>
        <p:nvSpPr>
          <p:cNvPr id="18" name="Text Placeholder 40">
            <a:extLst>
              <a:ext uri="{FF2B5EF4-FFF2-40B4-BE49-F238E27FC236}">
                <a16:creationId xmlns:a16="http://schemas.microsoft.com/office/drawing/2014/main" id="{1BED1900-FFCD-D782-2BCA-A0E27C2203F1}"/>
              </a:ext>
            </a:extLst>
          </p:cNvPr>
          <p:cNvSpPr txBox="1">
            <a:spLocks/>
          </p:cNvSpPr>
          <p:nvPr/>
        </p:nvSpPr>
        <p:spPr>
          <a:xfrm>
            <a:off x="3149216" y="2059637"/>
            <a:ext cx="3298597" cy="24144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dirty="0">
                <a:solidFill>
                  <a:srgbClr val="653C87"/>
                </a:solidFill>
                <a:latin typeface="Arial" panose="020B0604020202020204" pitchFamily="34" charset="0"/>
                <a:cs typeface="Arial" panose="020B0604020202020204" pitchFamily="34" charset="0"/>
              </a:rPr>
              <a:t>Zachary Matheson</a:t>
            </a:r>
          </a:p>
        </p:txBody>
      </p:sp>
      <p:sp>
        <p:nvSpPr>
          <p:cNvPr id="19" name="Text Placeholder 38">
            <a:extLst>
              <a:ext uri="{FF2B5EF4-FFF2-40B4-BE49-F238E27FC236}">
                <a16:creationId xmlns:a16="http://schemas.microsoft.com/office/drawing/2014/main" id="{C565A2F1-1589-3F2A-AA41-3A9E1033D753}"/>
              </a:ext>
            </a:extLst>
          </p:cNvPr>
          <p:cNvSpPr txBox="1">
            <a:spLocks/>
          </p:cNvSpPr>
          <p:nvPr/>
        </p:nvSpPr>
        <p:spPr>
          <a:xfrm>
            <a:off x="3111862" y="2515541"/>
            <a:ext cx="2864965" cy="49062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67" b="1" dirty="0">
                <a:solidFill>
                  <a:schemeClr val="tx1">
                    <a:lumMod val="65000"/>
                    <a:lumOff val="35000"/>
                  </a:schemeClr>
                </a:solidFill>
                <a:latin typeface="Montserrat" pitchFamily="2" charset="0"/>
              </a:rPr>
              <a:t>OPERATIONS RESEARCH ANALYST, NNSA</a:t>
            </a:r>
          </a:p>
        </p:txBody>
      </p:sp>
      <p:sp>
        <p:nvSpPr>
          <p:cNvPr id="20" name="Text Placeholder 38">
            <a:extLst>
              <a:ext uri="{FF2B5EF4-FFF2-40B4-BE49-F238E27FC236}">
                <a16:creationId xmlns:a16="http://schemas.microsoft.com/office/drawing/2014/main" id="{A3095D6B-A5B6-AEFA-849C-F483C009B2E5}"/>
              </a:ext>
            </a:extLst>
          </p:cNvPr>
          <p:cNvSpPr txBox="1">
            <a:spLocks/>
          </p:cNvSpPr>
          <p:nvPr/>
        </p:nvSpPr>
        <p:spPr>
          <a:xfrm>
            <a:off x="3182182" y="3006165"/>
            <a:ext cx="2598984" cy="1273741"/>
          </a:xfrm>
          <a:prstGeom prst="rect">
            <a:avLst/>
          </a:prstGeom>
        </p:spPr>
        <p:txBody>
          <a:bodyPr vert="horz" lIns="0" tIns="0" rIns="0" bIns="0" rtlCol="0" anchor="t">
            <a:noAutofit/>
          </a:bodyPr>
          <a:lstStyle>
            <a:lvl1pPr marL="0" indent="0" algn="l" defTabSz="685800" rtl="0" eaLnBrk="1" latinLnBrk="0" hangingPunct="1">
              <a:lnSpc>
                <a:spcPct val="100000"/>
              </a:lnSpc>
              <a:spcBef>
                <a:spcPts val="0"/>
              </a:spcBef>
              <a:buFont typeface="Arial" panose="020B0604020202020204" pitchFamily="34" charset="0"/>
              <a:buNone/>
              <a:tabLst/>
              <a:defRPr sz="700" b="0" i="0" kern="1200">
                <a:solidFill>
                  <a:schemeClr val="bg1">
                    <a:lumMod val="65000"/>
                  </a:schemeClr>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333" dirty="0">
                <a:solidFill>
                  <a:schemeClr val="tx1"/>
                </a:solidFill>
                <a:latin typeface="Montserrat"/>
                <a:cs typeface="Arial"/>
              </a:rPr>
              <a:t>Zachary is an analyst in the National Nuclear Security Administration (NNSA) Office of Programming, Analysis, and Evaluation (PA&amp;E).</a:t>
            </a:r>
          </a:p>
        </p:txBody>
      </p:sp>
      <p:sp>
        <p:nvSpPr>
          <p:cNvPr id="21" name="Text Placeholder 40">
            <a:extLst>
              <a:ext uri="{FF2B5EF4-FFF2-40B4-BE49-F238E27FC236}">
                <a16:creationId xmlns:a16="http://schemas.microsoft.com/office/drawing/2014/main" id="{0E1E619B-2FDC-3CCE-36A0-53CA80D5074A}"/>
              </a:ext>
            </a:extLst>
          </p:cNvPr>
          <p:cNvSpPr txBox="1">
            <a:spLocks/>
          </p:cNvSpPr>
          <p:nvPr/>
        </p:nvSpPr>
        <p:spPr>
          <a:xfrm>
            <a:off x="8775885" y="2139000"/>
            <a:ext cx="3298597" cy="241445"/>
          </a:xfrm>
          <a:prstGeom prst="rect">
            <a:avLst/>
          </a:prstGeom>
        </p:spPr>
        <p:txBody>
          <a:bodyPr vert="horz" lIns="0" tIns="0" rIns="0" bIns="0" rtlCol="0">
            <a:noAutofit/>
          </a:bodyPr>
          <a:lstStyle>
            <a:lvl1pPr marL="0" indent="0" algn="l" defTabSz="685800" rtl="0" eaLnBrk="1" latinLnBrk="0" hangingPunct="1">
              <a:lnSpc>
                <a:spcPct val="100000"/>
              </a:lnSpc>
              <a:spcBef>
                <a:spcPts val="0"/>
              </a:spcBef>
              <a:buFont typeface="Arial" panose="020B0604020202020204" pitchFamily="34" charset="0"/>
              <a:buNone/>
              <a:tabLst/>
              <a:defRPr sz="1400" b="1" i="0" kern="1200">
                <a:solidFill>
                  <a:srgbClr val="033D9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000">
                <a:solidFill>
                  <a:srgbClr val="653C87"/>
                </a:solidFill>
              </a:rPr>
              <a:t>Vikram Basude</a:t>
            </a:r>
          </a:p>
        </p:txBody>
      </p:sp>
      <p:sp>
        <p:nvSpPr>
          <p:cNvPr id="22" name="Text Placeholder 38">
            <a:extLst>
              <a:ext uri="{FF2B5EF4-FFF2-40B4-BE49-F238E27FC236}">
                <a16:creationId xmlns:a16="http://schemas.microsoft.com/office/drawing/2014/main" id="{861D478C-F7B9-F6F5-93E3-E0AE97909111}"/>
              </a:ext>
            </a:extLst>
          </p:cNvPr>
          <p:cNvSpPr txBox="1">
            <a:spLocks/>
          </p:cNvSpPr>
          <p:nvPr/>
        </p:nvSpPr>
        <p:spPr>
          <a:xfrm>
            <a:off x="8775885" y="2515540"/>
            <a:ext cx="2864965" cy="913459"/>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buFont typeface="Arial" panose="020B0604020202020204" pitchFamily="34" charset="0"/>
              <a:buNone/>
              <a:tabLst/>
              <a:defRPr sz="700" b="0" i="0" kern="1200">
                <a:solidFill>
                  <a:schemeClr val="bg1">
                    <a:lumMod val="65000"/>
                  </a:schemeClr>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67" b="1">
                <a:solidFill>
                  <a:schemeClr val="tx1">
                    <a:lumMod val="65000"/>
                    <a:lumOff val="35000"/>
                  </a:schemeClr>
                </a:solidFill>
                <a:latin typeface="Montserrat" pitchFamily="2" charset="0"/>
              </a:rPr>
              <a:t>Senior Associate, Technomics, Inc.</a:t>
            </a:r>
          </a:p>
        </p:txBody>
      </p:sp>
      <p:sp>
        <p:nvSpPr>
          <p:cNvPr id="23" name="Text Placeholder 38">
            <a:extLst>
              <a:ext uri="{FF2B5EF4-FFF2-40B4-BE49-F238E27FC236}">
                <a16:creationId xmlns:a16="http://schemas.microsoft.com/office/drawing/2014/main" id="{48BF50D3-5B67-089C-7B21-AB89EF5A3889}"/>
              </a:ext>
            </a:extLst>
          </p:cNvPr>
          <p:cNvSpPr txBox="1">
            <a:spLocks/>
          </p:cNvSpPr>
          <p:nvPr/>
        </p:nvSpPr>
        <p:spPr>
          <a:xfrm>
            <a:off x="8775885" y="3006165"/>
            <a:ext cx="2864965" cy="2091635"/>
          </a:xfrm>
          <a:prstGeom prst="rect">
            <a:avLst/>
          </a:prstGeom>
        </p:spPr>
        <p:txBody>
          <a:bodyPr vert="horz" lIns="0" tIns="0" rIns="0" bIns="0" rtlCol="0">
            <a:noAutofit/>
          </a:bodyPr>
          <a:lstStyle>
            <a:lvl1pPr marL="0" indent="0" algn="l" defTabSz="685800" rtl="0" eaLnBrk="1" latinLnBrk="0" hangingPunct="1">
              <a:lnSpc>
                <a:spcPct val="100000"/>
              </a:lnSpc>
              <a:spcBef>
                <a:spcPts val="0"/>
              </a:spcBef>
              <a:buFont typeface="Arial" panose="020B0604020202020204" pitchFamily="34" charset="0"/>
              <a:buNone/>
              <a:tabLst/>
              <a:defRPr sz="700" b="0" i="0" kern="1200">
                <a:solidFill>
                  <a:schemeClr val="bg1">
                    <a:lumMod val="65000"/>
                  </a:schemeClr>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333" dirty="0">
                <a:solidFill>
                  <a:schemeClr val="tx1"/>
                </a:solidFill>
                <a:latin typeface="Montserrat"/>
                <a:cs typeface="Arial"/>
              </a:rPr>
              <a:t>Vikram supports the NNSA at the Office of Programming, Analysis, and Evaluation (PA&amp;E) and the Navy at PEO IWS (Program Executive Office Integrated Warfare Systems). Vikram graduated with a B.S. in Finance from The University of Texas at Dallas.</a:t>
            </a:r>
          </a:p>
          <a:p>
            <a:endParaRPr lang="en-US" sz="1333" dirty="0">
              <a:solidFill>
                <a:schemeClr val="tx1"/>
              </a:solidFill>
              <a:latin typeface="Montserrat"/>
              <a:cs typeface="Arial"/>
            </a:endParaRPr>
          </a:p>
        </p:txBody>
      </p:sp>
      <p:grpSp>
        <p:nvGrpSpPr>
          <p:cNvPr id="24" name="Group 23">
            <a:extLst>
              <a:ext uri="{FF2B5EF4-FFF2-40B4-BE49-F238E27FC236}">
                <a16:creationId xmlns:a16="http://schemas.microsoft.com/office/drawing/2014/main" id="{636A7A51-63F8-0A4F-3D76-EABB216AE4C5}"/>
              </a:ext>
            </a:extLst>
          </p:cNvPr>
          <p:cNvGrpSpPr/>
          <p:nvPr/>
        </p:nvGrpSpPr>
        <p:grpSpPr>
          <a:xfrm>
            <a:off x="6410835" y="2144521"/>
            <a:ext cx="2043073" cy="2091635"/>
            <a:chOff x="6110921" y="956874"/>
            <a:chExt cx="1532305" cy="1572576"/>
          </a:xfrm>
          <a:solidFill>
            <a:srgbClr val="653C87"/>
          </a:solidFill>
        </p:grpSpPr>
        <p:sp>
          <p:nvSpPr>
            <p:cNvPr id="25" name="Rectangle 24">
              <a:extLst>
                <a:ext uri="{FF2B5EF4-FFF2-40B4-BE49-F238E27FC236}">
                  <a16:creationId xmlns:a16="http://schemas.microsoft.com/office/drawing/2014/main" id="{05566E3C-77A8-E39A-5548-F93A1A54B03D}"/>
                </a:ext>
              </a:extLst>
            </p:cNvPr>
            <p:cNvSpPr/>
            <p:nvPr/>
          </p:nvSpPr>
          <p:spPr>
            <a:xfrm>
              <a:off x="6110921" y="956874"/>
              <a:ext cx="1532305" cy="15725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6" name="Freeform: Shape 25">
              <a:extLst>
                <a:ext uri="{FF2B5EF4-FFF2-40B4-BE49-F238E27FC236}">
                  <a16:creationId xmlns:a16="http://schemas.microsoft.com/office/drawing/2014/main" id="{286D1970-4A67-8536-3D07-50C8167341E4}"/>
                </a:ext>
              </a:extLst>
            </p:cNvPr>
            <p:cNvSpPr/>
            <p:nvPr/>
          </p:nvSpPr>
          <p:spPr>
            <a:xfrm>
              <a:off x="6110921" y="1356124"/>
              <a:ext cx="1532305" cy="1173326"/>
            </a:xfrm>
            <a:custGeom>
              <a:avLst/>
              <a:gdLst>
                <a:gd name="connsiteX0" fmla="*/ 668047 w 1532305"/>
                <a:gd name="connsiteY0" fmla="*/ 0 h 1173326"/>
                <a:gd name="connsiteX1" fmla="*/ 1531790 w 1532305"/>
                <a:gd name="connsiteY1" fmla="*/ 635461 h 1173326"/>
                <a:gd name="connsiteX2" fmla="*/ 1532305 w 1532305"/>
                <a:gd name="connsiteY2" fmla="*/ 637465 h 1173326"/>
                <a:gd name="connsiteX3" fmla="*/ 1532305 w 1532305"/>
                <a:gd name="connsiteY3" fmla="*/ 1171341 h 1173326"/>
                <a:gd name="connsiteX4" fmla="*/ 1531795 w 1532305"/>
                <a:gd name="connsiteY4" fmla="*/ 1173326 h 1173326"/>
                <a:gd name="connsiteX5" fmla="*/ 0 w 1532305"/>
                <a:gd name="connsiteY5" fmla="*/ 1173326 h 1173326"/>
                <a:gd name="connsiteX6" fmla="*/ 0 w 1532305"/>
                <a:gd name="connsiteY6" fmla="*/ 299481 h 1173326"/>
                <a:gd name="connsiteX7" fmla="*/ 28538 w 1532305"/>
                <a:gd name="connsiteY7" fmla="*/ 264894 h 1173326"/>
                <a:gd name="connsiteX8" fmla="*/ 668047 w 1532305"/>
                <a:gd name="connsiteY8" fmla="*/ 0 h 117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2305" h="1173326">
                  <a:moveTo>
                    <a:pt x="668047" y="0"/>
                  </a:moveTo>
                  <a:cubicBezTo>
                    <a:pt x="1073881" y="0"/>
                    <a:pt x="1417282" y="267307"/>
                    <a:pt x="1531790" y="635461"/>
                  </a:cubicBezTo>
                  <a:lnTo>
                    <a:pt x="1532305" y="637465"/>
                  </a:lnTo>
                  <a:lnTo>
                    <a:pt x="1532305" y="1171341"/>
                  </a:lnTo>
                  <a:lnTo>
                    <a:pt x="1531795" y="1173326"/>
                  </a:lnTo>
                  <a:lnTo>
                    <a:pt x="0" y="1173326"/>
                  </a:lnTo>
                  <a:lnTo>
                    <a:pt x="0" y="299481"/>
                  </a:lnTo>
                  <a:lnTo>
                    <a:pt x="28538" y="264894"/>
                  </a:lnTo>
                  <a:cubicBezTo>
                    <a:pt x="192202" y="101229"/>
                    <a:pt x="418303" y="0"/>
                    <a:pt x="668047" y="0"/>
                  </a:cubicBezTo>
                  <a:close/>
                </a:path>
              </a:pathLst>
            </a:custGeom>
            <a:solidFill>
              <a:srgbClr val="C2A1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grpSp>
        <p:nvGrpSpPr>
          <p:cNvPr id="27" name="Group 26">
            <a:extLst>
              <a:ext uri="{FF2B5EF4-FFF2-40B4-BE49-F238E27FC236}">
                <a16:creationId xmlns:a16="http://schemas.microsoft.com/office/drawing/2014/main" id="{2EFFC5C4-9393-31D7-8990-C01591276BF8}"/>
              </a:ext>
            </a:extLst>
          </p:cNvPr>
          <p:cNvGrpSpPr/>
          <p:nvPr/>
        </p:nvGrpSpPr>
        <p:grpSpPr>
          <a:xfrm>
            <a:off x="746813" y="2139387"/>
            <a:ext cx="2043075" cy="2096768"/>
            <a:chOff x="3281958" y="960805"/>
            <a:chExt cx="1532306" cy="1572576"/>
          </a:xfrm>
          <a:solidFill>
            <a:srgbClr val="653C87"/>
          </a:solidFill>
        </p:grpSpPr>
        <p:sp>
          <p:nvSpPr>
            <p:cNvPr id="28" name="Rectangle 27">
              <a:extLst>
                <a:ext uri="{FF2B5EF4-FFF2-40B4-BE49-F238E27FC236}">
                  <a16:creationId xmlns:a16="http://schemas.microsoft.com/office/drawing/2014/main" id="{FE8475C1-A426-2B8C-CA34-45C10D0B0962}"/>
                </a:ext>
              </a:extLst>
            </p:cNvPr>
            <p:cNvSpPr/>
            <p:nvPr/>
          </p:nvSpPr>
          <p:spPr>
            <a:xfrm>
              <a:off x="3281958" y="960805"/>
              <a:ext cx="1532305" cy="157257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9" name="Freeform: Shape 28">
              <a:extLst>
                <a:ext uri="{FF2B5EF4-FFF2-40B4-BE49-F238E27FC236}">
                  <a16:creationId xmlns:a16="http://schemas.microsoft.com/office/drawing/2014/main" id="{560FC1EF-9CCF-3439-88E1-C1F7CD68EAAE}"/>
                </a:ext>
              </a:extLst>
            </p:cNvPr>
            <p:cNvSpPr/>
            <p:nvPr/>
          </p:nvSpPr>
          <p:spPr>
            <a:xfrm>
              <a:off x="3281959" y="1360055"/>
              <a:ext cx="1532305" cy="1173326"/>
            </a:xfrm>
            <a:custGeom>
              <a:avLst/>
              <a:gdLst>
                <a:gd name="connsiteX0" fmla="*/ 668047 w 1532305"/>
                <a:gd name="connsiteY0" fmla="*/ 0 h 1173326"/>
                <a:gd name="connsiteX1" fmla="*/ 1531790 w 1532305"/>
                <a:gd name="connsiteY1" fmla="*/ 635461 h 1173326"/>
                <a:gd name="connsiteX2" fmla="*/ 1532305 w 1532305"/>
                <a:gd name="connsiteY2" fmla="*/ 637465 h 1173326"/>
                <a:gd name="connsiteX3" fmla="*/ 1532305 w 1532305"/>
                <a:gd name="connsiteY3" fmla="*/ 1171341 h 1173326"/>
                <a:gd name="connsiteX4" fmla="*/ 1531795 w 1532305"/>
                <a:gd name="connsiteY4" fmla="*/ 1173326 h 1173326"/>
                <a:gd name="connsiteX5" fmla="*/ 0 w 1532305"/>
                <a:gd name="connsiteY5" fmla="*/ 1173326 h 1173326"/>
                <a:gd name="connsiteX6" fmla="*/ 0 w 1532305"/>
                <a:gd name="connsiteY6" fmla="*/ 299481 h 1173326"/>
                <a:gd name="connsiteX7" fmla="*/ 28538 w 1532305"/>
                <a:gd name="connsiteY7" fmla="*/ 264894 h 1173326"/>
                <a:gd name="connsiteX8" fmla="*/ 668047 w 1532305"/>
                <a:gd name="connsiteY8" fmla="*/ 0 h 117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2305" h="1173326">
                  <a:moveTo>
                    <a:pt x="668047" y="0"/>
                  </a:moveTo>
                  <a:cubicBezTo>
                    <a:pt x="1073881" y="0"/>
                    <a:pt x="1417282" y="267307"/>
                    <a:pt x="1531790" y="635461"/>
                  </a:cubicBezTo>
                  <a:lnTo>
                    <a:pt x="1532305" y="637465"/>
                  </a:lnTo>
                  <a:lnTo>
                    <a:pt x="1532305" y="1171341"/>
                  </a:lnTo>
                  <a:lnTo>
                    <a:pt x="1531795" y="1173326"/>
                  </a:lnTo>
                  <a:lnTo>
                    <a:pt x="0" y="1173326"/>
                  </a:lnTo>
                  <a:lnTo>
                    <a:pt x="0" y="299481"/>
                  </a:lnTo>
                  <a:lnTo>
                    <a:pt x="28538" y="264894"/>
                  </a:lnTo>
                  <a:cubicBezTo>
                    <a:pt x="192202" y="101229"/>
                    <a:pt x="418303" y="0"/>
                    <a:pt x="668047" y="0"/>
                  </a:cubicBezTo>
                  <a:close/>
                </a:path>
              </a:pathLst>
            </a:custGeom>
            <a:solidFill>
              <a:srgbClr val="C2A1E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grpSp>
      <p:pic>
        <p:nvPicPr>
          <p:cNvPr id="30" name="Picture 29" descr="A person in a suit and tie">
            <a:extLst>
              <a:ext uri="{FF2B5EF4-FFF2-40B4-BE49-F238E27FC236}">
                <a16:creationId xmlns:a16="http://schemas.microsoft.com/office/drawing/2014/main" id="{572C79F4-F5B3-35BF-DF23-F281F5BF523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7090" b="97607" l="1221" r="98840">
                        <a14:foregroundMark x1="45360" y1="22266" x2="37851" y2="22607"/>
                        <a14:foregroundMark x1="40049" y1="17090" x2="40049" y2="17090"/>
                        <a14:foregroundMark x1="39866" y1="17871" x2="42308" y2="20313"/>
                        <a14:foregroundMark x1="42918" y1="74756" x2="4151" y2="83643"/>
                        <a14:foregroundMark x1="4151" y1="83643" x2="34615" y2="69238"/>
                        <a14:foregroundMark x1="59096" y1="72168" x2="93284" y2="84912"/>
                        <a14:foregroundMark x1="93284" y1="84912" x2="57998" y2="96631"/>
                        <a14:foregroundMark x1="57998" y1="96631" x2="21612" y2="91797"/>
                        <a14:foregroundMark x1="21612" y1="91797" x2="65446" y2="81348"/>
                        <a14:foregroundMark x1="65446" y1="81348" x2="83639" y2="93555"/>
                        <a14:foregroundMark x1="50611" y1="82568" x2="5617" y2="96484"/>
                        <a14:foregroundMark x1="5617" y1="96484" x2="5617" y2="96631"/>
                        <a14:foregroundMark x1="94994" y1="93066" x2="3480" y2="97705"/>
                        <a14:foregroundMark x1="3480" y1="97705" x2="1343" y2="97461"/>
                        <a14:foregroundMark x1="87912" y1="84814" x2="94200" y2="96338"/>
                        <a14:foregroundMark x1="98840" y1="85645" x2="94383" y2="95996"/>
                        <a14:foregroundMark x1="35409" y1="59521" x2="35592" y2="73291"/>
                        <a14:foregroundMark x1="42918" y1="83545" x2="43712" y2="78662"/>
                        <a14:foregroundMark x1="44933" y1="89697" x2="39438" y2="91797"/>
                        <a14:backgroundMark x1="69841" y1="64746" x2="71673" y2="52393"/>
                        <a14:backgroundMark x1="22466" y1="49658" x2="25702" y2="66016"/>
                        <a14:backgroundMark x1="28938" y1="61133" x2="28938" y2="61133"/>
                        <a14:backgroundMark x1="22650" y1="57910" x2="28510" y2="59717"/>
                      </a14:backgroundRemoval>
                    </a14:imgEffect>
                  </a14:imgLayer>
                </a14:imgProps>
              </a:ext>
            </a:extLst>
          </a:blip>
          <a:srcRect t="14477"/>
          <a:stretch>
            <a:fillRect/>
          </a:stretch>
        </p:blipFill>
        <p:spPr>
          <a:xfrm>
            <a:off x="6423555" y="2103779"/>
            <a:ext cx="2006095" cy="2145112"/>
          </a:xfrm>
          <a:prstGeom prst="rect">
            <a:avLst/>
          </a:prstGeom>
        </p:spPr>
      </p:pic>
      <p:pic>
        <p:nvPicPr>
          <p:cNvPr id="8" name="Picture 7">
            <a:extLst>
              <a:ext uri="{FF2B5EF4-FFF2-40B4-BE49-F238E27FC236}">
                <a16:creationId xmlns:a16="http://schemas.microsoft.com/office/drawing/2014/main" id="{69346D08-8B23-A3B4-895D-969A1E9B9243}"/>
              </a:ext>
            </a:extLst>
          </p:cNvPr>
          <p:cNvPicPr>
            <a:picLocks noChangeAspect="1"/>
          </p:cNvPicPr>
          <p:nvPr/>
        </p:nvPicPr>
        <p:blipFill>
          <a:blip r:embed="rId4"/>
          <a:srcRect l="9343"/>
          <a:stretch>
            <a:fillRect/>
          </a:stretch>
        </p:blipFill>
        <p:spPr>
          <a:xfrm>
            <a:off x="771541" y="1832156"/>
            <a:ext cx="2182014" cy="3059329"/>
          </a:xfrm>
          <a:prstGeom prst="rect">
            <a:avLst/>
          </a:prstGeom>
          <a:ln>
            <a:noFill/>
          </a:ln>
        </p:spPr>
      </p:pic>
    </p:spTree>
    <p:extLst>
      <p:ext uri="{BB962C8B-B14F-4D97-AF65-F5344CB8AC3E}">
        <p14:creationId xmlns:p14="http://schemas.microsoft.com/office/powerpoint/2010/main" val="2739707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E0F5AF2B-CF95-4DD2-9DD0-8A8275F9E8D2}"/>
              </a:ext>
            </a:extLst>
          </p:cNvPr>
          <p:cNvSpPr txBox="1">
            <a:spLocks/>
          </p:cNvSpPr>
          <p:nvPr/>
        </p:nvSpPr>
        <p:spPr>
          <a:xfrm>
            <a:off x="3466793" y="2776003"/>
            <a:ext cx="6198316" cy="12294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latin typeface="Montserrat" pitchFamily="2" charset="0"/>
              </a:rPr>
              <a:t>Cost Growth Analysis</a:t>
            </a:r>
          </a:p>
        </p:txBody>
      </p:sp>
      <p:sp>
        <p:nvSpPr>
          <p:cNvPr id="2" name="Text Placeholder 1">
            <a:extLst>
              <a:ext uri="{FF2B5EF4-FFF2-40B4-BE49-F238E27FC236}">
                <a16:creationId xmlns:a16="http://schemas.microsoft.com/office/drawing/2014/main" id="{80AC3F58-646C-F9E2-546D-E9626F8F276E}"/>
              </a:ext>
            </a:extLst>
          </p:cNvPr>
          <p:cNvSpPr>
            <a:spLocks noGrp="1"/>
          </p:cNvSpPr>
          <p:nvPr>
            <p:ph type="body" sz="quarter" idx="13"/>
          </p:nvPr>
        </p:nvSpPr>
        <p:spPr/>
        <p:txBody>
          <a:bodyPr/>
          <a:lstStyle/>
          <a:p>
            <a:r>
              <a:rPr lang="en-US" dirty="0"/>
              <a:t>Agenda</a:t>
            </a:r>
          </a:p>
        </p:txBody>
      </p:sp>
      <p:sp>
        <p:nvSpPr>
          <p:cNvPr id="5" name="Text Placeholder 2">
            <a:extLst>
              <a:ext uri="{FF2B5EF4-FFF2-40B4-BE49-F238E27FC236}">
                <a16:creationId xmlns:a16="http://schemas.microsoft.com/office/drawing/2014/main" id="{3249FE37-0305-56DF-A8E4-7D70CEFB0FF0}"/>
              </a:ext>
            </a:extLst>
          </p:cNvPr>
          <p:cNvSpPr txBox="1">
            <a:spLocks/>
          </p:cNvSpPr>
          <p:nvPr/>
        </p:nvSpPr>
        <p:spPr>
          <a:xfrm>
            <a:off x="3466793" y="1739957"/>
            <a:ext cx="5238583" cy="98672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latin typeface="Montserrat" pitchFamily="2" charset="0"/>
              </a:rPr>
              <a:t>Problem, Objective, Approach</a:t>
            </a:r>
          </a:p>
        </p:txBody>
      </p:sp>
      <p:sp>
        <p:nvSpPr>
          <p:cNvPr id="6" name="Text Placeholder 3">
            <a:extLst>
              <a:ext uri="{FF2B5EF4-FFF2-40B4-BE49-F238E27FC236}">
                <a16:creationId xmlns:a16="http://schemas.microsoft.com/office/drawing/2014/main" id="{6F70AFB8-1538-FA90-6EC4-358124544423}"/>
              </a:ext>
            </a:extLst>
          </p:cNvPr>
          <p:cNvSpPr txBox="1">
            <a:spLocks/>
          </p:cNvSpPr>
          <p:nvPr/>
        </p:nvSpPr>
        <p:spPr>
          <a:xfrm>
            <a:off x="3466792" y="2257350"/>
            <a:ext cx="9239847" cy="92539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latin typeface="Montserrat" pitchFamily="2" charset="0"/>
              </a:rPr>
              <a:t>Data Collection, Normalization, and Validation &amp; Verification</a:t>
            </a:r>
          </a:p>
        </p:txBody>
      </p:sp>
      <p:sp>
        <p:nvSpPr>
          <p:cNvPr id="8" name="Text Placeholder 5">
            <a:extLst>
              <a:ext uri="{FF2B5EF4-FFF2-40B4-BE49-F238E27FC236}">
                <a16:creationId xmlns:a16="http://schemas.microsoft.com/office/drawing/2014/main" id="{3F5FB688-F567-45CA-80AD-0C8F09B3E33B}"/>
              </a:ext>
            </a:extLst>
          </p:cNvPr>
          <p:cNvSpPr txBox="1">
            <a:spLocks/>
          </p:cNvSpPr>
          <p:nvPr/>
        </p:nvSpPr>
        <p:spPr>
          <a:xfrm>
            <a:off x="3466793" y="3309084"/>
            <a:ext cx="6198316" cy="12294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latin typeface="Montserrat" pitchFamily="2" charset="0"/>
              </a:rPr>
              <a:t>New/Future Capabilities</a:t>
            </a:r>
          </a:p>
        </p:txBody>
      </p:sp>
      <p:sp>
        <p:nvSpPr>
          <p:cNvPr id="9" name="Text Placeholder 8">
            <a:extLst>
              <a:ext uri="{FF2B5EF4-FFF2-40B4-BE49-F238E27FC236}">
                <a16:creationId xmlns:a16="http://schemas.microsoft.com/office/drawing/2014/main" id="{5535B84C-C18B-262F-046E-892134E00BD0}"/>
              </a:ext>
            </a:extLst>
          </p:cNvPr>
          <p:cNvSpPr txBox="1">
            <a:spLocks/>
          </p:cNvSpPr>
          <p:nvPr/>
        </p:nvSpPr>
        <p:spPr>
          <a:xfrm>
            <a:off x="2857929" y="1723025"/>
            <a:ext cx="542824" cy="92539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bg1"/>
              </a:buClr>
              <a:buFont typeface="Arial" panose="020B0604020202020204" pitchFamily="34" charset="0"/>
              <a:buNone/>
              <a:tabLst/>
              <a:defRPr sz="1100" b="0" i="0" kern="1200">
                <a:solidFill>
                  <a:srgbClr val="FFCF5B"/>
                </a:solidFill>
                <a:latin typeface="Arial" panose="020B0604020202020204" pitchFamily="34" charset="0"/>
                <a:ea typeface="+mn-ea"/>
                <a:cs typeface="Arial" panose="020B0604020202020204" pitchFamily="34" charset="0"/>
              </a:defRPr>
            </a:lvl1pPr>
            <a:lvl2pPr marL="458788" indent="-230188" algn="l" defTabSz="914400" rtl="0" eaLnBrk="1" latinLnBrk="0" hangingPunct="1">
              <a:lnSpc>
                <a:spcPct val="90000"/>
              </a:lnSpc>
              <a:spcBef>
                <a:spcPts val="375"/>
              </a:spcBef>
              <a:buClr>
                <a:schemeClr val="bg1"/>
              </a:buClr>
              <a:buSzPct val="100000"/>
              <a:buFont typeface="System Font Regular"/>
              <a:buChar char="–"/>
              <a:tabLst/>
              <a:defRPr sz="1600" kern="1200">
                <a:solidFill>
                  <a:schemeClr val="bg1"/>
                </a:solidFill>
                <a:latin typeface="Arial" panose="020B0604020202020204" pitchFamily="34" charset="0"/>
                <a:ea typeface="+mn-ea"/>
                <a:cs typeface="Arial" panose="020B0604020202020204" pitchFamily="34" charset="0"/>
              </a:defRPr>
            </a:lvl2pPr>
            <a:lvl3pPr marL="687388" indent="-228600" algn="l" defTabSz="914400" rtl="0" eaLnBrk="1" latinLnBrk="0" hangingPunct="1">
              <a:lnSpc>
                <a:spcPct val="90000"/>
              </a:lnSpc>
              <a:spcBef>
                <a:spcPts val="500"/>
              </a:spcBef>
              <a:buClr>
                <a:schemeClr val="bg1"/>
              </a:buClr>
              <a:buFont typeface="Wingdings" pitchFamily="2" charset="2"/>
              <a:buChar char="§"/>
              <a:tabLst/>
              <a:defRPr sz="1400" kern="1200">
                <a:solidFill>
                  <a:schemeClr val="bg1"/>
                </a:solidFill>
                <a:latin typeface="Arial" panose="020B0604020202020204" pitchFamily="34" charset="0"/>
                <a:ea typeface="+mn-ea"/>
                <a:cs typeface="Arial" panose="020B0604020202020204" pitchFamily="34" charset="0"/>
              </a:defRPr>
            </a:lvl3pPr>
            <a:lvl4pPr marL="917575" indent="-230188" algn="l" defTabSz="914400" rtl="0" eaLnBrk="1" latinLnBrk="0" hangingPunct="1">
              <a:lnSpc>
                <a:spcPct val="90000"/>
              </a:lnSpc>
              <a:spcBef>
                <a:spcPts val="500"/>
              </a:spcBef>
              <a:buClr>
                <a:schemeClr val="bg1"/>
              </a:buClr>
              <a:buSzPct val="100000"/>
              <a:buFont typeface="System Font Regular"/>
              <a:buChar char="–"/>
              <a:tabLst/>
              <a:defRPr sz="12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q"/>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653C87"/>
                </a:solidFill>
                <a:latin typeface="Montserrat" pitchFamily="2" charset="0"/>
              </a:rPr>
              <a:t>01</a:t>
            </a:r>
          </a:p>
        </p:txBody>
      </p:sp>
      <p:sp>
        <p:nvSpPr>
          <p:cNvPr id="10" name="Text Placeholder 8">
            <a:extLst>
              <a:ext uri="{FF2B5EF4-FFF2-40B4-BE49-F238E27FC236}">
                <a16:creationId xmlns:a16="http://schemas.microsoft.com/office/drawing/2014/main" id="{3A6BBBCB-D132-6910-ECA7-C7A377BEEFEB}"/>
              </a:ext>
            </a:extLst>
          </p:cNvPr>
          <p:cNvSpPr txBox="1">
            <a:spLocks/>
          </p:cNvSpPr>
          <p:nvPr/>
        </p:nvSpPr>
        <p:spPr>
          <a:xfrm>
            <a:off x="2857929" y="2245986"/>
            <a:ext cx="711294" cy="92539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bg1"/>
              </a:buClr>
              <a:buFont typeface="Arial" panose="020B0604020202020204" pitchFamily="34" charset="0"/>
              <a:buNone/>
              <a:tabLst/>
              <a:defRPr sz="1100" b="0" i="0" kern="1200">
                <a:solidFill>
                  <a:srgbClr val="FFCF5B"/>
                </a:solidFill>
                <a:latin typeface="Arial" panose="020B0604020202020204" pitchFamily="34" charset="0"/>
                <a:ea typeface="+mn-ea"/>
                <a:cs typeface="Arial" panose="020B0604020202020204" pitchFamily="34" charset="0"/>
              </a:defRPr>
            </a:lvl1pPr>
            <a:lvl2pPr marL="458788" indent="-230188" algn="l" defTabSz="914400" rtl="0" eaLnBrk="1" latinLnBrk="0" hangingPunct="1">
              <a:lnSpc>
                <a:spcPct val="90000"/>
              </a:lnSpc>
              <a:spcBef>
                <a:spcPts val="375"/>
              </a:spcBef>
              <a:buClr>
                <a:schemeClr val="bg1"/>
              </a:buClr>
              <a:buSzPct val="100000"/>
              <a:buFont typeface="System Font Regular"/>
              <a:buChar char="–"/>
              <a:tabLst/>
              <a:defRPr sz="1600" kern="1200">
                <a:solidFill>
                  <a:schemeClr val="bg1"/>
                </a:solidFill>
                <a:latin typeface="Arial" panose="020B0604020202020204" pitchFamily="34" charset="0"/>
                <a:ea typeface="+mn-ea"/>
                <a:cs typeface="Arial" panose="020B0604020202020204" pitchFamily="34" charset="0"/>
              </a:defRPr>
            </a:lvl2pPr>
            <a:lvl3pPr marL="687388" indent="-228600" algn="l" defTabSz="914400" rtl="0" eaLnBrk="1" latinLnBrk="0" hangingPunct="1">
              <a:lnSpc>
                <a:spcPct val="90000"/>
              </a:lnSpc>
              <a:spcBef>
                <a:spcPts val="500"/>
              </a:spcBef>
              <a:buClr>
                <a:schemeClr val="bg1"/>
              </a:buClr>
              <a:buFont typeface="Wingdings" pitchFamily="2" charset="2"/>
              <a:buChar char="§"/>
              <a:tabLst/>
              <a:defRPr sz="1400" kern="1200">
                <a:solidFill>
                  <a:schemeClr val="bg1"/>
                </a:solidFill>
                <a:latin typeface="Arial" panose="020B0604020202020204" pitchFamily="34" charset="0"/>
                <a:ea typeface="+mn-ea"/>
                <a:cs typeface="Arial" panose="020B0604020202020204" pitchFamily="34" charset="0"/>
              </a:defRPr>
            </a:lvl3pPr>
            <a:lvl4pPr marL="917575" indent="-230188" algn="l" defTabSz="914400" rtl="0" eaLnBrk="1" latinLnBrk="0" hangingPunct="1">
              <a:lnSpc>
                <a:spcPct val="90000"/>
              </a:lnSpc>
              <a:spcBef>
                <a:spcPts val="500"/>
              </a:spcBef>
              <a:buClr>
                <a:schemeClr val="bg1"/>
              </a:buClr>
              <a:buSzPct val="100000"/>
              <a:buFont typeface="System Font Regular"/>
              <a:buChar char="–"/>
              <a:tabLst/>
              <a:defRPr sz="12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q"/>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653C87"/>
                </a:solidFill>
                <a:latin typeface="Montserrat" pitchFamily="2" charset="0"/>
              </a:rPr>
              <a:t>02</a:t>
            </a:r>
          </a:p>
        </p:txBody>
      </p:sp>
      <p:sp>
        <p:nvSpPr>
          <p:cNvPr id="11" name="Text Placeholder 8">
            <a:extLst>
              <a:ext uri="{FF2B5EF4-FFF2-40B4-BE49-F238E27FC236}">
                <a16:creationId xmlns:a16="http://schemas.microsoft.com/office/drawing/2014/main" id="{96FEA36C-7C59-C2CE-5E3F-BF0B77ECBD21}"/>
              </a:ext>
            </a:extLst>
          </p:cNvPr>
          <p:cNvSpPr txBox="1">
            <a:spLocks/>
          </p:cNvSpPr>
          <p:nvPr/>
        </p:nvSpPr>
        <p:spPr>
          <a:xfrm>
            <a:off x="2857929" y="2768947"/>
            <a:ext cx="711294" cy="92539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bg1"/>
              </a:buClr>
              <a:buFont typeface="Arial" panose="020B0604020202020204" pitchFamily="34" charset="0"/>
              <a:buNone/>
              <a:tabLst/>
              <a:defRPr sz="1100" b="0" i="0" kern="1200">
                <a:solidFill>
                  <a:srgbClr val="FFCF5B"/>
                </a:solidFill>
                <a:latin typeface="Arial" panose="020B0604020202020204" pitchFamily="34" charset="0"/>
                <a:ea typeface="+mn-ea"/>
                <a:cs typeface="Arial" panose="020B0604020202020204" pitchFamily="34" charset="0"/>
              </a:defRPr>
            </a:lvl1pPr>
            <a:lvl2pPr marL="458788" indent="-230188" algn="l" defTabSz="914400" rtl="0" eaLnBrk="1" latinLnBrk="0" hangingPunct="1">
              <a:lnSpc>
                <a:spcPct val="90000"/>
              </a:lnSpc>
              <a:spcBef>
                <a:spcPts val="375"/>
              </a:spcBef>
              <a:buClr>
                <a:schemeClr val="bg1"/>
              </a:buClr>
              <a:buSzPct val="100000"/>
              <a:buFont typeface="System Font Regular"/>
              <a:buChar char="–"/>
              <a:tabLst/>
              <a:defRPr sz="1600" kern="1200">
                <a:solidFill>
                  <a:schemeClr val="bg1"/>
                </a:solidFill>
                <a:latin typeface="Arial" panose="020B0604020202020204" pitchFamily="34" charset="0"/>
                <a:ea typeface="+mn-ea"/>
                <a:cs typeface="Arial" panose="020B0604020202020204" pitchFamily="34" charset="0"/>
              </a:defRPr>
            </a:lvl2pPr>
            <a:lvl3pPr marL="687388" indent="-228600" algn="l" defTabSz="914400" rtl="0" eaLnBrk="1" latinLnBrk="0" hangingPunct="1">
              <a:lnSpc>
                <a:spcPct val="90000"/>
              </a:lnSpc>
              <a:spcBef>
                <a:spcPts val="500"/>
              </a:spcBef>
              <a:buClr>
                <a:schemeClr val="bg1"/>
              </a:buClr>
              <a:buFont typeface="Wingdings" pitchFamily="2" charset="2"/>
              <a:buChar char="§"/>
              <a:tabLst/>
              <a:defRPr sz="1400" kern="1200">
                <a:solidFill>
                  <a:schemeClr val="bg1"/>
                </a:solidFill>
                <a:latin typeface="Arial" panose="020B0604020202020204" pitchFamily="34" charset="0"/>
                <a:ea typeface="+mn-ea"/>
                <a:cs typeface="Arial" panose="020B0604020202020204" pitchFamily="34" charset="0"/>
              </a:defRPr>
            </a:lvl3pPr>
            <a:lvl4pPr marL="917575" indent="-230188" algn="l" defTabSz="914400" rtl="0" eaLnBrk="1" latinLnBrk="0" hangingPunct="1">
              <a:lnSpc>
                <a:spcPct val="90000"/>
              </a:lnSpc>
              <a:spcBef>
                <a:spcPts val="500"/>
              </a:spcBef>
              <a:buClr>
                <a:schemeClr val="bg1"/>
              </a:buClr>
              <a:buSzPct val="100000"/>
              <a:buFont typeface="System Font Regular"/>
              <a:buChar char="–"/>
              <a:tabLst/>
              <a:defRPr sz="12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q"/>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653C87"/>
                </a:solidFill>
                <a:latin typeface="Montserrat" pitchFamily="2" charset="0"/>
              </a:rPr>
              <a:t>03</a:t>
            </a:r>
          </a:p>
        </p:txBody>
      </p:sp>
      <p:sp>
        <p:nvSpPr>
          <p:cNvPr id="12" name="Text Placeholder 8">
            <a:extLst>
              <a:ext uri="{FF2B5EF4-FFF2-40B4-BE49-F238E27FC236}">
                <a16:creationId xmlns:a16="http://schemas.microsoft.com/office/drawing/2014/main" id="{F7A24F88-01FE-4717-BA80-BD7DAE984016}"/>
              </a:ext>
            </a:extLst>
          </p:cNvPr>
          <p:cNvSpPr txBox="1">
            <a:spLocks/>
          </p:cNvSpPr>
          <p:nvPr/>
        </p:nvSpPr>
        <p:spPr>
          <a:xfrm>
            <a:off x="2857929" y="3291908"/>
            <a:ext cx="711294" cy="92539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bg1"/>
              </a:buClr>
              <a:buFont typeface="Arial" panose="020B0604020202020204" pitchFamily="34" charset="0"/>
              <a:buNone/>
              <a:tabLst/>
              <a:defRPr sz="1100" b="0" i="0" kern="1200">
                <a:solidFill>
                  <a:srgbClr val="FFCF5B"/>
                </a:solidFill>
                <a:latin typeface="Arial" panose="020B0604020202020204" pitchFamily="34" charset="0"/>
                <a:ea typeface="+mn-ea"/>
                <a:cs typeface="Arial" panose="020B0604020202020204" pitchFamily="34" charset="0"/>
              </a:defRPr>
            </a:lvl1pPr>
            <a:lvl2pPr marL="458788" indent="-230188" algn="l" defTabSz="914400" rtl="0" eaLnBrk="1" latinLnBrk="0" hangingPunct="1">
              <a:lnSpc>
                <a:spcPct val="90000"/>
              </a:lnSpc>
              <a:spcBef>
                <a:spcPts val="375"/>
              </a:spcBef>
              <a:buClr>
                <a:schemeClr val="bg1"/>
              </a:buClr>
              <a:buSzPct val="100000"/>
              <a:buFont typeface="System Font Regular"/>
              <a:buChar char="–"/>
              <a:tabLst/>
              <a:defRPr sz="1600" kern="1200">
                <a:solidFill>
                  <a:schemeClr val="bg1"/>
                </a:solidFill>
                <a:latin typeface="Arial" panose="020B0604020202020204" pitchFamily="34" charset="0"/>
                <a:ea typeface="+mn-ea"/>
                <a:cs typeface="Arial" panose="020B0604020202020204" pitchFamily="34" charset="0"/>
              </a:defRPr>
            </a:lvl2pPr>
            <a:lvl3pPr marL="687388" indent="-228600" algn="l" defTabSz="914400" rtl="0" eaLnBrk="1" latinLnBrk="0" hangingPunct="1">
              <a:lnSpc>
                <a:spcPct val="90000"/>
              </a:lnSpc>
              <a:spcBef>
                <a:spcPts val="500"/>
              </a:spcBef>
              <a:buClr>
                <a:schemeClr val="bg1"/>
              </a:buClr>
              <a:buFont typeface="Wingdings" pitchFamily="2" charset="2"/>
              <a:buChar char="§"/>
              <a:tabLst/>
              <a:defRPr sz="1400" kern="1200">
                <a:solidFill>
                  <a:schemeClr val="bg1"/>
                </a:solidFill>
                <a:latin typeface="Arial" panose="020B0604020202020204" pitchFamily="34" charset="0"/>
                <a:ea typeface="+mn-ea"/>
                <a:cs typeface="Arial" panose="020B0604020202020204" pitchFamily="34" charset="0"/>
              </a:defRPr>
            </a:lvl3pPr>
            <a:lvl4pPr marL="917575" indent="-230188" algn="l" defTabSz="914400" rtl="0" eaLnBrk="1" latinLnBrk="0" hangingPunct="1">
              <a:lnSpc>
                <a:spcPct val="90000"/>
              </a:lnSpc>
              <a:spcBef>
                <a:spcPts val="500"/>
              </a:spcBef>
              <a:buClr>
                <a:schemeClr val="bg1"/>
              </a:buClr>
              <a:buSzPct val="100000"/>
              <a:buFont typeface="System Font Regular"/>
              <a:buChar char="–"/>
              <a:tabLst/>
              <a:defRPr sz="12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Wingdings" pitchFamily="2" charset="2"/>
              <a:buChar char="q"/>
              <a:defRPr sz="16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solidFill>
                  <a:srgbClr val="653C87"/>
                </a:solidFill>
                <a:latin typeface="Montserrat" pitchFamily="2" charset="0"/>
              </a:rPr>
              <a:t>04</a:t>
            </a:r>
          </a:p>
        </p:txBody>
      </p:sp>
    </p:spTree>
    <p:extLst>
      <p:ext uri="{BB962C8B-B14F-4D97-AF65-F5344CB8AC3E}">
        <p14:creationId xmlns:p14="http://schemas.microsoft.com/office/powerpoint/2010/main" val="2495149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0D1E7-E313-09EB-5C2F-8FB267A06E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6578145-D398-0BCF-788E-6935CE441CC2}"/>
              </a:ext>
            </a:extLst>
          </p:cNvPr>
          <p:cNvSpPr>
            <a:spLocks noGrp="1"/>
          </p:cNvSpPr>
          <p:nvPr>
            <p:ph type="body" sz="quarter" idx="13"/>
          </p:nvPr>
        </p:nvSpPr>
        <p:spPr/>
        <p:txBody>
          <a:bodyPr/>
          <a:lstStyle/>
          <a:p>
            <a:r>
              <a:rPr lang="en-US" dirty="0"/>
              <a:t>Problem/Background</a:t>
            </a:r>
          </a:p>
        </p:txBody>
      </p:sp>
      <p:sp>
        <p:nvSpPr>
          <p:cNvPr id="3" name="Rectangle 2">
            <a:extLst>
              <a:ext uri="{FF2B5EF4-FFF2-40B4-BE49-F238E27FC236}">
                <a16:creationId xmlns:a16="http://schemas.microsoft.com/office/drawing/2014/main" id="{2931FC73-ECCA-FA7F-A621-F35D6C04A3A8}"/>
              </a:ext>
            </a:extLst>
          </p:cNvPr>
          <p:cNvSpPr/>
          <p:nvPr/>
        </p:nvSpPr>
        <p:spPr>
          <a:xfrm>
            <a:off x="2661004" y="1932428"/>
            <a:ext cx="8017849" cy="118977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a:lstStyle/>
          <a:p>
            <a:endParaRPr lang="en-US"/>
          </a:p>
        </p:txBody>
      </p:sp>
      <p:sp>
        <p:nvSpPr>
          <p:cNvPr id="4" name="Rectangle: Rounded Corners 3">
            <a:extLst>
              <a:ext uri="{FF2B5EF4-FFF2-40B4-BE49-F238E27FC236}">
                <a16:creationId xmlns:a16="http://schemas.microsoft.com/office/drawing/2014/main" id="{5F93503E-9DAE-098E-54FD-EB7F06A298F3}"/>
              </a:ext>
            </a:extLst>
          </p:cNvPr>
          <p:cNvSpPr/>
          <p:nvPr/>
        </p:nvSpPr>
        <p:spPr>
          <a:xfrm>
            <a:off x="1631255" y="1268600"/>
            <a:ext cx="9623556" cy="145114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descr="Business Growth">
            <a:extLst>
              <a:ext uri="{FF2B5EF4-FFF2-40B4-BE49-F238E27FC236}">
                <a16:creationId xmlns:a16="http://schemas.microsoft.com/office/drawing/2014/main" id="{494EE0A3-BC18-834B-E608-260FEDD4F370}"/>
              </a:ext>
            </a:extLst>
          </p:cNvPr>
          <p:cNvSpPr/>
          <p:nvPr/>
        </p:nvSpPr>
        <p:spPr>
          <a:xfrm>
            <a:off x="1900210" y="1871305"/>
            <a:ext cx="580251" cy="615276"/>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TextBox 13">
            <a:extLst>
              <a:ext uri="{FF2B5EF4-FFF2-40B4-BE49-F238E27FC236}">
                <a16:creationId xmlns:a16="http://schemas.microsoft.com/office/drawing/2014/main" id="{BEF3C7C8-2701-D860-C86D-6822E116B47B}"/>
              </a:ext>
            </a:extLst>
          </p:cNvPr>
          <p:cNvSpPr txBox="1"/>
          <p:nvPr/>
        </p:nvSpPr>
        <p:spPr>
          <a:xfrm>
            <a:off x="2713193" y="1437502"/>
            <a:ext cx="7907561" cy="1189778"/>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763" tIns="102763" rIns="102763" bIns="102763" numCol="1" spcCol="1270" anchor="ctr" anchorCtr="0">
            <a:noAutofit/>
          </a:bodyPr>
          <a:lstStyle/>
          <a:p>
            <a:pPr marL="0" lvl="0" indent="0" algn="l" defTabSz="800100">
              <a:spcBef>
                <a:spcPct val="0"/>
              </a:spcBef>
              <a:spcAft>
                <a:spcPct val="35000"/>
              </a:spcAft>
              <a:buNone/>
            </a:pPr>
            <a:r>
              <a:rPr lang="en-US" sz="1400" kern="1200" dirty="0">
                <a:solidFill>
                  <a:schemeClr val="bg1">
                    <a:lumMod val="85000"/>
                  </a:schemeClr>
                </a:solidFill>
              </a:rPr>
              <a:t>PROBLEM</a:t>
            </a:r>
          </a:p>
          <a:p>
            <a:pPr lvl="0" defTabSz="800100">
              <a:spcBef>
                <a:spcPct val="0"/>
              </a:spcBef>
              <a:spcAft>
                <a:spcPct val="35000"/>
              </a:spcAft>
            </a:pPr>
            <a:r>
              <a:rPr lang="en-US" sz="1600" dirty="0"/>
              <a:t>NNSA capital projects face persistent cost growth, limited visibility into lower-level drivers due to inconsistent WBS structures, and re-baselining that can mask cumulative performance degradation in top-level EVM metrics.</a:t>
            </a:r>
          </a:p>
        </p:txBody>
      </p:sp>
      <p:grpSp>
        <p:nvGrpSpPr>
          <p:cNvPr id="15" name="Group 14">
            <a:extLst>
              <a:ext uri="{FF2B5EF4-FFF2-40B4-BE49-F238E27FC236}">
                <a16:creationId xmlns:a16="http://schemas.microsoft.com/office/drawing/2014/main" id="{24338FD7-FF8C-BAE2-181F-1096EC57007D}"/>
              </a:ext>
            </a:extLst>
          </p:cNvPr>
          <p:cNvGrpSpPr/>
          <p:nvPr/>
        </p:nvGrpSpPr>
        <p:grpSpPr>
          <a:xfrm>
            <a:off x="1631255" y="4593012"/>
            <a:ext cx="9623556" cy="1437378"/>
            <a:chOff x="1819263" y="4281078"/>
            <a:chExt cx="9107817" cy="1205321"/>
          </a:xfrm>
        </p:grpSpPr>
        <p:sp>
          <p:nvSpPr>
            <p:cNvPr id="16" name="Rectangle: Rounded Corners 15">
              <a:extLst>
                <a:ext uri="{FF2B5EF4-FFF2-40B4-BE49-F238E27FC236}">
                  <a16:creationId xmlns:a16="http://schemas.microsoft.com/office/drawing/2014/main" id="{2C9F07BB-212E-DB7C-F468-CF831B964E11}"/>
                </a:ext>
              </a:extLst>
            </p:cNvPr>
            <p:cNvSpPr/>
            <p:nvPr/>
          </p:nvSpPr>
          <p:spPr>
            <a:xfrm>
              <a:off x="1819263" y="4281078"/>
              <a:ext cx="9107817" cy="1205321"/>
            </a:xfrm>
            <a:prstGeom prst="roundRect">
              <a:avLst/>
            </a:prstGeom>
            <a:solidFill>
              <a:srgbClr val="000F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descr="Gears">
              <a:extLst>
                <a:ext uri="{FF2B5EF4-FFF2-40B4-BE49-F238E27FC236}">
                  <a16:creationId xmlns:a16="http://schemas.microsoft.com/office/drawing/2014/main" id="{C2603167-0210-C1C3-031B-EE5D036EA27B}"/>
                </a:ext>
              </a:extLst>
            </p:cNvPr>
            <p:cNvSpPr/>
            <p:nvPr/>
          </p:nvSpPr>
          <p:spPr>
            <a:xfrm>
              <a:off x="2012996" y="4590107"/>
              <a:ext cx="584054" cy="54873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978BA3D4-373C-F2FE-6C5E-D47F48C69F9D}"/>
                </a:ext>
              </a:extLst>
            </p:cNvPr>
            <p:cNvSpPr txBox="1"/>
            <p:nvPr/>
          </p:nvSpPr>
          <p:spPr>
            <a:xfrm>
              <a:off x="2937706" y="4382113"/>
              <a:ext cx="7588162" cy="997695"/>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763" tIns="102763" rIns="102763" bIns="102763" numCol="1" spcCol="1270" anchor="ctr" anchorCtr="0">
              <a:noAutofit/>
            </a:bodyPr>
            <a:lstStyle/>
            <a:p>
              <a:pPr lvl="0">
                <a:spcAft>
                  <a:spcPts val="756"/>
                </a:spcAft>
              </a:pPr>
              <a:r>
                <a:rPr lang="en-US" sz="1400" dirty="0">
                  <a:solidFill>
                    <a:schemeClr val="bg1">
                      <a:lumMod val="85000"/>
                    </a:schemeClr>
                  </a:solidFill>
                </a:rPr>
                <a:t>APPROACH</a:t>
              </a:r>
            </a:p>
            <a:p>
              <a:pPr lvl="0"/>
              <a:r>
                <a:rPr lang="en-US" sz="1600" dirty="0"/>
                <a:t>Leverage Normalized Earned Value Management (EVM) Work Breakdown Structures (WBS) with re-defined metrics to identify, quantify, and benchmark baseline deviation drivers across projects.</a:t>
              </a:r>
            </a:p>
          </p:txBody>
        </p:sp>
      </p:grpSp>
      <p:sp>
        <p:nvSpPr>
          <p:cNvPr id="19" name="Rectangle: Rounded Corners 18">
            <a:extLst>
              <a:ext uri="{FF2B5EF4-FFF2-40B4-BE49-F238E27FC236}">
                <a16:creationId xmlns:a16="http://schemas.microsoft.com/office/drawing/2014/main" id="{7D4142A1-823C-5640-662D-037D1AE4C596}"/>
              </a:ext>
            </a:extLst>
          </p:cNvPr>
          <p:cNvSpPr/>
          <p:nvPr/>
        </p:nvSpPr>
        <p:spPr>
          <a:xfrm>
            <a:off x="1631255" y="3002949"/>
            <a:ext cx="9623556" cy="1364499"/>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F7E"/>
              </a:solidFill>
            </a:endParaRPr>
          </a:p>
        </p:txBody>
      </p:sp>
      <p:sp>
        <p:nvSpPr>
          <p:cNvPr id="20" name="Rectangle 19" descr="Bullseye">
            <a:extLst>
              <a:ext uri="{FF2B5EF4-FFF2-40B4-BE49-F238E27FC236}">
                <a16:creationId xmlns:a16="http://schemas.microsoft.com/office/drawing/2014/main" id="{B0BE682B-D193-ABF7-D56B-7CF7263A9242}"/>
              </a:ext>
            </a:extLst>
          </p:cNvPr>
          <p:cNvSpPr/>
          <p:nvPr/>
        </p:nvSpPr>
        <p:spPr>
          <a:xfrm>
            <a:off x="1848430" y="3464721"/>
            <a:ext cx="543379" cy="619107"/>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1" name="TextBox 20">
            <a:extLst>
              <a:ext uri="{FF2B5EF4-FFF2-40B4-BE49-F238E27FC236}">
                <a16:creationId xmlns:a16="http://schemas.microsoft.com/office/drawing/2014/main" id="{290FB465-EC1A-2F56-3D00-2E9490A72E70}"/>
              </a:ext>
            </a:extLst>
          </p:cNvPr>
          <p:cNvSpPr txBox="1"/>
          <p:nvPr/>
        </p:nvSpPr>
        <p:spPr>
          <a:xfrm>
            <a:off x="2749697" y="3016846"/>
            <a:ext cx="7967395" cy="1278422"/>
          </a:xfrm>
          <a:prstGeom prst="rect">
            <a:avLst/>
          </a:prstGeom>
        </p:spPr>
        <p:style>
          <a:lnRef idx="0">
            <a:scrgbClr r="0" g="0" b="0"/>
          </a:lnRef>
          <a:fillRef idx="0">
            <a:scrgbClr r="0" g="0" b="0"/>
          </a:fillRef>
          <a:effectRef idx="0">
            <a:scrgbClr r="0" g="0" b="0"/>
          </a:effectRef>
          <a:fontRef idx="minor">
            <a:schemeClr val="bg1">
              <a:hueOff val="0"/>
              <a:satOff val="0"/>
              <a:lumOff val="0"/>
              <a:alphaOff val="0"/>
            </a:schemeClr>
          </a:fontRef>
        </p:style>
        <p:txBody>
          <a:bodyPr spcFirstLastPara="0" vert="horz" wrap="square" lIns="102763" tIns="102763" rIns="102763" bIns="102763" numCol="1" spcCol="1270" anchor="ctr" anchorCtr="0">
            <a:noAutofit/>
          </a:bodyPr>
          <a:lstStyle/>
          <a:p>
            <a:pPr lvl="0">
              <a:spcAft>
                <a:spcPts val="756"/>
              </a:spcAft>
            </a:pPr>
            <a:r>
              <a:rPr lang="en-US" sz="1400" dirty="0">
                <a:solidFill>
                  <a:schemeClr val="bg1">
                    <a:lumMod val="85000"/>
                  </a:schemeClr>
                </a:solidFill>
              </a:rPr>
              <a:t>OBJECTIVE</a:t>
            </a:r>
          </a:p>
          <a:p>
            <a:pPr lvl="0">
              <a:spcAft>
                <a:spcPts val="756"/>
              </a:spcAft>
            </a:pPr>
            <a:r>
              <a:rPr lang="en-US" sz="1600" dirty="0"/>
              <a:t>Identify which lower-level elements drive baseline deviation, quantify the associated cost, schedule, and scope impacts, and demonstrate how WBS-level insights can improve estimating, benchmarking, and mitigation strategies.</a:t>
            </a:r>
          </a:p>
        </p:txBody>
      </p:sp>
    </p:spTree>
    <p:extLst>
      <p:ext uri="{BB962C8B-B14F-4D97-AF65-F5344CB8AC3E}">
        <p14:creationId xmlns:p14="http://schemas.microsoft.com/office/powerpoint/2010/main" val="225879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6000EE87-7271-40B8-7B6B-5C19C7BE3887}"/>
              </a:ext>
            </a:extLst>
          </p:cNvPr>
          <p:cNvSpPr>
            <a:spLocks noGrp="1"/>
          </p:cNvSpPr>
          <p:nvPr>
            <p:ph type="body" sz="quarter" idx="13"/>
          </p:nvPr>
        </p:nvSpPr>
        <p:spPr/>
        <p:txBody>
          <a:bodyPr/>
          <a:lstStyle/>
          <a:p>
            <a:r>
              <a:rPr lang="en-US" dirty="0"/>
              <a:t>Data Collection, Normalization, and Validation &amp; Verification</a:t>
            </a:r>
          </a:p>
        </p:txBody>
      </p:sp>
    </p:spTree>
    <p:extLst>
      <p:ext uri="{BB962C8B-B14F-4D97-AF65-F5344CB8AC3E}">
        <p14:creationId xmlns:p14="http://schemas.microsoft.com/office/powerpoint/2010/main" val="555396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D77415-682C-D3DF-0432-948BEFC7FACD}"/>
              </a:ext>
            </a:extLst>
          </p:cNvPr>
          <p:cNvSpPr>
            <a:spLocks noGrp="1"/>
          </p:cNvSpPr>
          <p:nvPr>
            <p:ph type="body" sz="quarter" idx="13"/>
          </p:nvPr>
        </p:nvSpPr>
        <p:spPr/>
        <p:txBody>
          <a:bodyPr/>
          <a:lstStyle/>
          <a:p>
            <a:r>
              <a:rPr lang="en-US" dirty="0"/>
              <a:t>Data</a:t>
            </a:r>
          </a:p>
        </p:txBody>
      </p:sp>
      <p:sp>
        <p:nvSpPr>
          <p:cNvPr id="3" name="Rectangle 2">
            <a:extLst>
              <a:ext uri="{FF2B5EF4-FFF2-40B4-BE49-F238E27FC236}">
                <a16:creationId xmlns:a16="http://schemas.microsoft.com/office/drawing/2014/main" id="{FE965863-8DFC-CCBE-9DC5-669906E338E6}"/>
              </a:ext>
            </a:extLst>
          </p:cNvPr>
          <p:cNvSpPr/>
          <p:nvPr/>
        </p:nvSpPr>
        <p:spPr>
          <a:xfrm>
            <a:off x="108493" y="4521629"/>
            <a:ext cx="4155903" cy="1659893"/>
          </a:xfrm>
          <a:prstGeom prst="rect">
            <a:avLst/>
          </a:prstGeom>
          <a:solidFill>
            <a:srgbClr val="0A197E">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ontserrat" pitchFamily="2" charset="0"/>
            </a:endParaRPr>
          </a:p>
        </p:txBody>
      </p:sp>
      <p:sp>
        <p:nvSpPr>
          <p:cNvPr id="7" name="Text Placeholder 2">
            <a:extLst>
              <a:ext uri="{FF2B5EF4-FFF2-40B4-BE49-F238E27FC236}">
                <a16:creationId xmlns:a16="http://schemas.microsoft.com/office/drawing/2014/main" id="{5274A788-446B-414E-720C-5C56D3DADCF9}"/>
              </a:ext>
            </a:extLst>
          </p:cNvPr>
          <p:cNvSpPr txBox="1">
            <a:spLocks/>
          </p:cNvSpPr>
          <p:nvPr/>
        </p:nvSpPr>
        <p:spPr>
          <a:xfrm>
            <a:off x="1866898" y="2939422"/>
            <a:ext cx="1490093" cy="36986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t>Collection</a:t>
            </a:r>
            <a:endParaRPr lang="en-US" sz="1600" b="1" dirty="0"/>
          </a:p>
        </p:txBody>
      </p:sp>
      <p:grpSp>
        <p:nvGrpSpPr>
          <p:cNvPr id="9" name="Group 8">
            <a:extLst>
              <a:ext uri="{FF2B5EF4-FFF2-40B4-BE49-F238E27FC236}">
                <a16:creationId xmlns:a16="http://schemas.microsoft.com/office/drawing/2014/main" id="{EB110993-313B-B5BC-5598-F043EB12BB4B}"/>
              </a:ext>
            </a:extLst>
          </p:cNvPr>
          <p:cNvGrpSpPr/>
          <p:nvPr/>
        </p:nvGrpSpPr>
        <p:grpSpPr>
          <a:xfrm>
            <a:off x="1876423" y="2364904"/>
            <a:ext cx="1490093" cy="424377"/>
            <a:chOff x="1701550" y="1330416"/>
            <a:chExt cx="1117570" cy="318283"/>
          </a:xfrm>
        </p:grpSpPr>
        <p:sp>
          <p:nvSpPr>
            <p:cNvPr id="10" name="Oval 9">
              <a:extLst>
                <a:ext uri="{FF2B5EF4-FFF2-40B4-BE49-F238E27FC236}">
                  <a16:creationId xmlns:a16="http://schemas.microsoft.com/office/drawing/2014/main" id="{69681DA4-75EB-8A00-23DA-BF34CE66B254}"/>
                </a:ext>
              </a:extLst>
            </p:cNvPr>
            <p:cNvSpPr/>
            <p:nvPr/>
          </p:nvSpPr>
          <p:spPr>
            <a:xfrm>
              <a:off x="2102785" y="1330416"/>
              <a:ext cx="307777" cy="307777"/>
            </a:xfrm>
            <a:prstGeom prst="ellipse">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ontserrat" pitchFamily="2" charset="0"/>
              </a:endParaRPr>
            </a:p>
          </p:txBody>
        </p:sp>
        <p:sp>
          <p:nvSpPr>
            <p:cNvPr id="11" name="Text Placeholder 2">
              <a:extLst>
                <a:ext uri="{FF2B5EF4-FFF2-40B4-BE49-F238E27FC236}">
                  <a16:creationId xmlns:a16="http://schemas.microsoft.com/office/drawing/2014/main" id="{EF817079-FBF4-43EB-443B-9A8C7C481CF0}"/>
                </a:ext>
              </a:extLst>
            </p:cNvPr>
            <p:cNvSpPr txBox="1">
              <a:spLocks/>
            </p:cNvSpPr>
            <p:nvPr/>
          </p:nvSpPr>
          <p:spPr>
            <a:xfrm>
              <a:off x="1701550" y="1371300"/>
              <a:ext cx="1117570" cy="2773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67" b="1" dirty="0">
                  <a:solidFill>
                    <a:schemeClr val="bg1"/>
                  </a:solidFill>
                  <a:latin typeface="Montserrat" pitchFamily="2" charset="0"/>
                </a:rPr>
                <a:t>1</a:t>
              </a:r>
            </a:p>
          </p:txBody>
        </p:sp>
      </p:grpSp>
      <p:sp>
        <p:nvSpPr>
          <p:cNvPr id="12" name="Text Placeholder 2">
            <a:extLst>
              <a:ext uri="{FF2B5EF4-FFF2-40B4-BE49-F238E27FC236}">
                <a16:creationId xmlns:a16="http://schemas.microsoft.com/office/drawing/2014/main" id="{CA1E0AAB-7A82-E934-BA77-88A979ADABC6}"/>
              </a:ext>
            </a:extLst>
          </p:cNvPr>
          <p:cNvSpPr txBox="1">
            <a:spLocks/>
          </p:cNvSpPr>
          <p:nvPr/>
        </p:nvSpPr>
        <p:spPr>
          <a:xfrm>
            <a:off x="1337313" y="3389224"/>
            <a:ext cx="2839079" cy="845308"/>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Used a DOE system (PARS) used for tracking, assessing, and reporting on the status and performance of projects</a:t>
            </a:r>
          </a:p>
        </p:txBody>
      </p:sp>
      <p:sp>
        <p:nvSpPr>
          <p:cNvPr id="13" name="TextBox 12">
            <a:extLst>
              <a:ext uri="{FF2B5EF4-FFF2-40B4-BE49-F238E27FC236}">
                <a16:creationId xmlns:a16="http://schemas.microsoft.com/office/drawing/2014/main" id="{873DF9A5-79BC-7D9E-2CA8-4FDE234A36D2}"/>
              </a:ext>
            </a:extLst>
          </p:cNvPr>
          <p:cNvSpPr txBox="1"/>
          <p:nvPr/>
        </p:nvSpPr>
        <p:spPr>
          <a:xfrm>
            <a:off x="814828" y="1687585"/>
            <a:ext cx="10593448" cy="379656"/>
          </a:xfrm>
          <a:prstGeom prst="rect">
            <a:avLst/>
          </a:prstGeom>
          <a:noFill/>
        </p:spPr>
        <p:txBody>
          <a:bodyPr wrap="square">
            <a:spAutoFit/>
          </a:bodyPr>
          <a:lstStyle/>
          <a:p>
            <a:r>
              <a:rPr lang="en-US" sz="1867" b="1" dirty="0">
                <a:latin typeface="Montserrat" pitchFamily="2" charset="0"/>
                <a:cs typeface="Arial" panose="020B0604020202020204" pitchFamily="34" charset="0"/>
              </a:rPr>
              <a:t>Data processing and data wrangling</a:t>
            </a:r>
            <a:endParaRPr lang="en-US" sz="1867" dirty="0">
              <a:latin typeface="Montserrat" pitchFamily="2" charset="0"/>
              <a:cs typeface="Arial" panose="020B0604020202020204" pitchFamily="34" charset="0"/>
            </a:endParaRPr>
          </a:p>
        </p:txBody>
      </p:sp>
      <p:sp>
        <p:nvSpPr>
          <p:cNvPr id="14" name="Text Placeholder 2">
            <a:extLst>
              <a:ext uri="{FF2B5EF4-FFF2-40B4-BE49-F238E27FC236}">
                <a16:creationId xmlns:a16="http://schemas.microsoft.com/office/drawing/2014/main" id="{242EF824-A602-5D8B-D103-E42E6A3782E2}"/>
              </a:ext>
            </a:extLst>
          </p:cNvPr>
          <p:cNvSpPr txBox="1">
            <a:spLocks/>
          </p:cNvSpPr>
          <p:nvPr/>
        </p:nvSpPr>
        <p:spPr>
          <a:xfrm>
            <a:off x="-134188" y="5174035"/>
            <a:ext cx="1490093" cy="369865"/>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400" b="1" dirty="0">
                <a:latin typeface="Montserrat" pitchFamily="2" charset="0"/>
              </a:rPr>
              <a:t>Outcomes</a:t>
            </a:r>
            <a:endParaRPr lang="en-US" sz="1467" b="1" dirty="0">
              <a:latin typeface="Montserrat" pitchFamily="2" charset="0"/>
            </a:endParaRPr>
          </a:p>
        </p:txBody>
      </p:sp>
      <p:cxnSp>
        <p:nvCxnSpPr>
          <p:cNvPr id="15" name="Straight Connector 14">
            <a:extLst>
              <a:ext uri="{FF2B5EF4-FFF2-40B4-BE49-F238E27FC236}">
                <a16:creationId xmlns:a16="http://schemas.microsoft.com/office/drawing/2014/main" id="{3D6B1830-7D0D-E5DC-2E84-E146D69DBC90}"/>
              </a:ext>
            </a:extLst>
          </p:cNvPr>
          <p:cNvCxnSpPr>
            <a:cxnSpLocks/>
          </p:cNvCxnSpPr>
          <p:nvPr/>
        </p:nvCxnSpPr>
        <p:spPr>
          <a:xfrm>
            <a:off x="1146245" y="4709147"/>
            <a:ext cx="0" cy="1257515"/>
          </a:xfrm>
          <a:prstGeom prst="line">
            <a:avLst/>
          </a:prstGeom>
          <a:ln w="12700">
            <a:solidFill>
              <a:schemeClr val="bg1">
                <a:lumMod val="95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1B4F7C3-36FA-FFBE-3D6A-BE9EDF3F9C5B}"/>
              </a:ext>
            </a:extLst>
          </p:cNvPr>
          <p:cNvSpPr txBox="1"/>
          <p:nvPr/>
        </p:nvSpPr>
        <p:spPr>
          <a:xfrm>
            <a:off x="1220812" y="4582939"/>
            <a:ext cx="3094149" cy="2031325"/>
          </a:xfrm>
          <a:prstGeom prst="rect">
            <a:avLst/>
          </a:prstGeom>
          <a:noFill/>
        </p:spPr>
        <p:txBody>
          <a:bodyPr wrap="square" rtlCol="0">
            <a:spAutoFit/>
          </a:bodyPr>
          <a:lstStyle/>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Manufacturer and Operating (M&amp;O) WBS</a:t>
            </a:r>
          </a:p>
          <a:p>
            <a:pPr marL="228594" lvl="1" indent="-228594">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Time-phased costs by WBS</a:t>
            </a:r>
          </a:p>
          <a:p>
            <a:pPr marL="228594" lvl="1" indent="-228594">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Project Documents</a:t>
            </a: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p:txBody>
      </p:sp>
      <p:grpSp>
        <p:nvGrpSpPr>
          <p:cNvPr id="17" name="Group 16">
            <a:extLst>
              <a:ext uri="{FF2B5EF4-FFF2-40B4-BE49-F238E27FC236}">
                <a16:creationId xmlns:a16="http://schemas.microsoft.com/office/drawing/2014/main" id="{E19761F9-F2EB-3CF9-5A67-0FCD3F6A92CE}"/>
              </a:ext>
            </a:extLst>
          </p:cNvPr>
          <p:cNvGrpSpPr/>
          <p:nvPr/>
        </p:nvGrpSpPr>
        <p:grpSpPr>
          <a:xfrm>
            <a:off x="4264396" y="2376490"/>
            <a:ext cx="4700963" cy="4453218"/>
            <a:chOff x="4264396" y="2376490"/>
            <a:chExt cx="4700963" cy="4453218"/>
          </a:xfrm>
        </p:grpSpPr>
        <p:grpSp>
          <p:nvGrpSpPr>
            <p:cNvPr id="18" name="Group 17">
              <a:extLst>
                <a:ext uri="{FF2B5EF4-FFF2-40B4-BE49-F238E27FC236}">
                  <a16:creationId xmlns:a16="http://schemas.microsoft.com/office/drawing/2014/main" id="{326186AB-B131-88D7-FEB3-4262E5DA7D24}"/>
                </a:ext>
              </a:extLst>
            </p:cNvPr>
            <p:cNvGrpSpPr/>
            <p:nvPr/>
          </p:nvGrpSpPr>
          <p:grpSpPr>
            <a:xfrm>
              <a:off x="4264396" y="2376490"/>
              <a:ext cx="4700963" cy="3805032"/>
              <a:chOff x="3043743" y="1788612"/>
              <a:chExt cx="3525722" cy="2853774"/>
            </a:xfrm>
          </p:grpSpPr>
          <p:sp>
            <p:nvSpPr>
              <p:cNvPr id="20" name="Text Placeholder 2">
                <a:extLst>
                  <a:ext uri="{FF2B5EF4-FFF2-40B4-BE49-F238E27FC236}">
                    <a16:creationId xmlns:a16="http://schemas.microsoft.com/office/drawing/2014/main" id="{8638FBA8-D02F-308A-2179-CD70A82D7620}"/>
                  </a:ext>
                </a:extLst>
              </p:cNvPr>
              <p:cNvSpPr txBox="1">
                <a:spLocks/>
              </p:cNvSpPr>
              <p:nvPr/>
            </p:nvSpPr>
            <p:spPr>
              <a:xfrm>
                <a:off x="3480465" y="2224979"/>
                <a:ext cx="2563078" cy="249061"/>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b="1" dirty="0"/>
                  <a:t>Normalization</a:t>
                </a:r>
              </a:p>
            </p:txBody>
          </p:sp>
          <p:grpSp>
            <p:nvGrpSpPr>
              <p:cNvPr id="21" name="Group 20">
                <a:extLst>
                  <a:ext uri="{FF2B5EF4-FFF2-40B4-BE49-F238E27FC236}">
                    <a16:creationId xmlns:a16="http://schemas.microsoft.com/office/drawing/2014/main" id="{243423F8-71DB-85A8-A6F2-BBD6EF48622B}"/>
                  </a:ext>
                </a:extLst>
              </p:cNvPr>
              <p:cNvGrpSpPr/>
              <p:nvPr/>
            </p:nvGrpSpPr>
            <p:grpSpPr>
              <a:xfrm>
                <a:off x="4172275" y="1788612"/>
                <a:ext cx="1117570" cy="311573"/>
                <a:chOff x="4013215" y="1339106"/>
                <a:chExt cx="1117570" cy="311573"/>
              </a:xfrm>
            </p:grpSpPr>
            <p:sp>
              <p:nvSpPr>
                <p:cNvPr id="25" name="Oval 24">
                  <a:extLst>
                    <a:ext uri="{FF2B5EF4-FFF2-40B4-BE49-F238E27FC236}">
                      <a16:creationId xmlns:a16="http://schemas.microsoft.com/office/drawing/2014/main" id="{C8379A39-30FF-E09D-9E57-0980C408D3A9}"/>
                    </a:ext>
                  </a:extLst>
                </p:cNvPr>
                <p:cNvSpPr/>
                <p:nvPr/>
              </p:nvSpPr>
              <p:spPr>
                <a:xfrm>
                  <a:off x="4421594" y="1339106"/>
                  <a:ext cx="307777" cy="307777"/>
                </a:xfrm>
                <a:prstGeom prst="ellipse">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ontserrat" pitchFamily="2" charset="0"/>
                  </a:endParaRPr>
                </a:p>
              </p:txBody>
            </p:sp>
            <p:sp>
              <p:nvSpPr>
                <p:cNvPr id="26" name="Text Placeholder 2">
                  <a:extLst>
                    <a:ext uri="{FF2B5EF4-FFF2-40B4-BE49-F238E27FC236}">
                      <a16:creationId xmlns:a16="http://schemas.microsoft.com/office/drawing/2014/main" id="{2DD55969-FA03-3FE1-ED6A-F8CB69DDB8CE}"/>
                    </a:ext>
                  </a:extLst>
                </p:cNvPr>
                <p:cNvSpPr txBox="1">
                  <a:spLocks/>
                </p:cNvSpPr>
                <p:nvPr/>
              </p:nvSpPr>
              <p:spPr>
                <a:xfrm>
                  <a:off x="4013215" y="1373280"/>
                  <a:ext cx="1117570" cy="2773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67" b="1" dirty="0">
                      <a:solidFill>
                        <a:schemeClr val="bg1"/>
                      </a:solidFill>
                      <a:latin typeface="Montserrat" pitchFamily="2" charset="0"/>
                    </a:rPr>
                    <a:t>2</a:t>
                  </a:r>
                </a:p>
              </p:txBody>
            </p:sp>
          </p:grpSp>
          <p:sp>
            <p:nvSpPr>
              <p:cNvPr id="22" name="Text Placeholder 2">
                <a:extLst>
                  <a:ext uri="{FF2B5EF4-FFF2-40B4-BE49-F238E27FC236}">
                    <a16:creationId xmlns:a16="http://schemas.microsoft.com/office/drawing/2014/main" id="{944BAAD4-03B0-38B5-65C1-F9CFBEB818A6}"/>
                  </a:ext>
                </a:extLst>
              </p:cNvPr>
              <p:cNvSpPr txBox="1">
                <a:spLocks/>
              </p:cNvSpPr>
              <p:nvPr/>
            </p:nvSpPr>
            <p:spPr>
              <a:xfrm>
                <a:off x="3457447" y="2548162"/>
                <a:ext cx="2941748" cy="633981"/>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Standardized M&amp;O WBS &amp; escalated project costs</a:t>
                </a:r>
              </a:p>
            </p:txBody>
          </p:sp>
          <p:sp>
            <p:nvSpPr>
              <p:cNvPr id="23" name="Rectangle 22">
                <a:extLst>
                  <a:ext uri="{FF2B5EF4-FFF2-40B4-BE49-F238E27FC236}">
                    <a16:creationId xmlns:a16="http://schemas.microsoft.com/office/drawing/2014/main" id="{2E936213-B214-48E0-38EF-0E087D49A81C}"/>
                  </a:ext>
                </a:extLst>
              </p:cNvPr>
              <p:cNvSpPr/>
              <p:nvPr/>
            </p:nvSpPr>
            <p:spPr>
              <a:xfrm>
                <a:off x="3043743" y="3397466"/>
                <a:ext cx="3525722" cy="1244920"/>
              </a:xfrm>
              <a:prstGeom prst="rect">
                <a:avLst/>
              </a:prstGeom>
              <a:solidFill>
                <a:srgbClr val="0A197E">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ontserrat" pitchFamily="2" charset="0"/>
                </a:endParaRPr>
              </a:p>
            </p:txBody>
          </p:sp>
          <p:cxnSp>
            <p:nvCxnSpPr>
              <p:cNvPr id="24" name="Straight Connector 23">
                <a:extLst>
                  <a:ext uri="{FF2B5EF4-FFF2-40B4-BE49-F238E27FC236}">
                    <a16:creationId xmlns:a16="http://schemas.microsoft.com/office/drawing/2014/main" id="{8332BD3D-D34D-7F21-E480-31B5175E9E2A}"/>
                  </a:ext>
                </a:extLst>
              </p:cNvPr>
              <p:cNvCxnSpPr>
                <a:cxnSpLocks/>
              </p:cNvCxnSpPr>
              <p:nvPr/>
            </p:nvCxnSpPr>
            <p:spPr>
              <a:xfrm>
                <a:off x="3043745" y="1788612"/>
                <a:ext cx="0" cy="2692629"/>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19" name="TextBox 18">
              <a:extLst>
                <a:ext uri="{FF2B5EF4-FFF2-40B4-BE49-F238E27FC236}">
                  <a16:creationId xmlns:a16="http://schemas.microsoft.com/office/drawing/2014/main" id="{E54E005F-4D33-80E8-6840-EC9B72EE5983}"/>
                </a:ext>
              </a:extLst>
            </p:cNvPr>
            <p:cNvSpPr txBox="1"/>
            <p:nvPr/>
          </p:nvSpPr>
          <p:spPr>
            <a:xfrm>
              <a:off x="4314965" y="4582939"/>
              <a:ext cx="4599829" cy="2246769"/>
            </a:xfrm>
            <a:prstGeom prst="rect">
              <a:avLst/>
            </a:prstGeom>
            <a:noFill/>
          </p:spPr>
          <p:txBody>
            <a:bodyPr wrap="square" rtlCol="0">
              <a:spAutoFit/>
            </a:bodyPr>
            <a:lstStyle/>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Leveraged Machine Learning model to standardize at scale</a:t>
              </a:r>
            </a:p>
            <a:p>
              <a:pPr marL="228594" lvl="1" indent="-228594">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Used Python script to escalate costs</a:t>
              </a:r>
            </a:p>
            <a:p>
              <a:pPr marL="228594" lvl="1" indent="-228594">
                <a:buFont typeface="Wingdings" panose="05000000000000000000" pitchFamily="2" charset="2"/>
                <a:buChar char="§"/>
              </a:pPr>
              <a:endParaRPr lang="en-US" sz="1400" dirty="0">
                <a:latin typeface="Arial" panose="020B0604020202020204" pitchFamily="34" charset="0"/>
                <a:cs typeface="Arial" panose="020B0604020202020204" pitchFamily="34" charset="0"/>
              </a:endParaRPr>
            </a:p>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Set thresholds to ensure projects were capturing 95% of cost growth</a:t>
              </a: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p:txBody>
        </p:sp>
      </p:grpSp>
      <p:grpSp>
        <p:nvGrpSpPr>
          <p:cNvPr id="27" name="Group 26">
            <a:extLst>
              <a:ext uri="{FF2B5EF4-FFF2-40B4-BE49-F238E27FC236}">
                <a16:creationId xmlns:a16="http://schemas.microsoft.com/office/drawing/2014/main" id="{84CE449A-3FC0-3BB8-CF80-33708667C701}"/>
              </a:ext>
            </a:extLst>
          </p:cNvPr>
          <p:cNvGrpSpPr/>
          <p:nvPr/>
        </p:nvGrpSpPr>
        <p:grpSpPr>
          <a:xfrm>
            <a:off x="8965360" y="2352783"/>
            <a:ext cx="3258374" cy="3829327"/>
            <a:chOff x="8965360" y="2352783"/>
            <a:chExt cx="3258374" cy="3829327"/>
          </a:xfrm>
        </p:grpSpPr>
        <p:grpSp>
          <p:nvGrpSpPr>
            <p:cNvPr id="28" name="Group 27">
              <a:extLst>
                <a:ext uri="{FF2B5EF4-FFF2-40B4-BE49-F238E27FC236}">
                  <a16:creationId xmlns:a16="http://schemas.microsoft.com/office/drawing/2014/main" id="{CB897121-09BE-D119-B2E2-2C7E37CA955B}"/>
                </a:ext>
              </a:extLst>
            </p:cNvPr>
            <p:cNvGrpSpPr/>
            <p:nvPr/>
          </p:nvGrpSpPr>
          <p:grpSpPr>
            <a:xfrm>
              <a:off x="8965360" y="2352783"/>
              <a:ext cx="3124631" cy="3829327"/>
              <a:chOff x="6569464" y="1770831"/>
              <a:chExt cx="2343473" cy="2871995"/>
            </a:xfrm>
          </p:grpSpPr>
          <p:sp>
            <p:nvSpPr>
              <p:cNvPr id="30" name="Text Placeholder 2">
                <a:extLst>
                  <a:ext uri="{FF2B5EF4-FFF2-40B4-BE49-F238E27FC236}">
                    <a16:creationId xmlns:a16="http://schemas.microsoft.com/office/drawing/2014/main" id="{71AFBBCE-FFF4-6151-4A43-7E282C904134}"/>
                  </a:ext>
                </a:extLst>
              </p:cNvPr>
              <p:cNvSpPr txBox="1">
                <a:spLocks/>
              </p:cNvSpPr>
              <p:nvPr/>
            </p:nvSpPr>
            <p:spPr>
              <a:xfrm>
                <a:off x="6785040" y="2252063"/>
                <a:ext cx="1976676" cy="26894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b="1" dirty="0"/>
                  <a:t>V&amp;V</a:t>
                </a:r>
              </a:p>
            </p:txBody>
          </p:sp>
          <p:sp>
            <p:nvSpPr>
              <p:cNvPr id="31" name="Rectangle 30">
                <a:extLst>
                  <a:ext uri="{FF2B5EF4-FFF2-40B4-BE49-F238E27FC236}">
                    <a16:creationId xmlns:a16="http://schemas.microsoft.com/office/drawing/2014/main" id="{02E4E704-623F-6A69-C217-3A4C665BFBDC}"/>
                  </a:ext>
                </a:extLst>
              </p:cNvPr>
              <p:cNvSpPr/>
              <p:nvPr/>
            </p:nvSpPr>
            <p:spPr>
              <a:xfrm>
                <a:off x="6569464" y="3397906"/>
                <a:ext cx="2338612" cy="1244920"/>
              </a:xfrm>
              <a:prstGeom prst="rect">
                <a:avLst/>
              </a:prstGeom>
              <a:solidFill>
                <a:srgbClr val="0A197E">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ontserrat" pitchFamily="2" charset="0"/>
                </a:endParaRPr>
              </a:p>
            </p:txBody>
          </p:sp>
          <p:grpSp>
            <p:nvGrpSpPr>
              <p:cNvPr id="32" name="Group 31">
                <a:extLst>
                  <a:ext uri="{FF2B5EF4-FFF2-40B4-BE49-F238E27FC236}">
                    <a16:creationId xmlns:a16="http://schemas.microsoft.com/office/drawing/2014/main" id="{73FBF086-CD0B-9AC2-A60F-46D4F38ED0F0}"/>
                  </a:ext>
                </a:extLst>
              </p:cNvPr>
              <p:cNvGrpSpPr/>
              <p:nvPr/>
            </p:nvGrpSpPr>
            <p:grpSpPr>
              <a:xfrm>
                <a:off x="7265827" y="1770831"/>
                <a:ext cx="1117570" cy="318283"/>
                <a:chOff x="4020359" y="1339106"/>
                <a:chExt cx="1117570" cy="318283"/>
              </a:xfrm>
            </p:grpSpPr>
            <p:sp>
              <p:nvSpPr>
                <p:cNvPr id="35" name="Oval 34">
                  <a:extLst>
                    <a:ext uri="{FF2B5EF4-FFF2-40B4-BE49-F238E27FC236}">
                      <a16:creationId xmlns:a16="http://schemas.microsoft.com/office/drawing/2014/main" id="{32EF622C-E1B5-FE89-0E0F-3EC04E961A03}"/>
                    </a:ext>
                  </a:extLst>
                </p:cNvPr>
                <p:cNvSpPr/>
                <p:nvPr/>
              </p:nvSpPr>
              <p:spPr>
                <a:xfrm>
                  <a:off x="4421594" y="1339106"/>
                  <a:ext cx="307777" cy="307777"/>
                </a:xfrm>
                <a:prstGeom prst="ellipse">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latin typeface="Montserrat" pitchFamily="2" charset="0"/>
                  </a:endParaRPr>
                </a:p>
              </p:txBody>
            </p:sp>
            <p:sp>
              <p:nvSpPr>
                <p:cNvPr id="36" name="Text Placeholder 2">
                  <a:extLst>
                    <a:ext uri="{FF2B5EF4-FFF2-40B4-BE49-F238E27FC236}">
                      <a16:creationId xmlns:a16="http://schemas.microsoft.com/office/drawing/2014/main" id="{82522A76-19CC-D421-ACD7-9497890DDA84}"/>
                    </a:ext>
                  </a:extLst>
                </p:cNvPr>
                <p:cNvSpPr txBox="1">
                  <a:spLocks/>
                </p:cNvSpPr>
                <p:nvPr/>
              </p:nvSpPr>
              <p:spPr>
                <a:xfrm>
                  <a:off x="4020359" y="1379990"/>
                  <a:ext cx="1117570" cy="277399"/>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867" b="1" dirty="0">
                      <a:solidFill>
                        <a:schemeClr val="bg1"/>
                      </a:solidFill>
                      <a:latin typeface="Montserrat" pitchFamily="2" charset="0"/>
                    </a:rPr>
                    <a:t>3</a:t>
                  </a:r>
                </a:p>
              </p:txBody>
            </p:sp>
          </p:grpSp>
          <p:sp>
            <p:nvSpPr>
              <p:cNvPr id="33" name="Text Placeholder 2">
                <a:extLst>
                  <a:ext uri="{FF2B5EF4-FFF2-40B4-BE49-F238E27FC236}">
                    <a16:creationId xmlns:a16="http://schemas.microsoft.com/office/drawing/2014/main" id="{AF47AB3C-BD5F-ACE2-2AF0-FC147071F282}"/>
                  </a:ext>
                </a:extLst>
              </p:cNvPr>
              <p:cNvSpPr txBox="1">
                <a:spLocks/>
              </p:cNvSpPr>
              <p:nvPr/>
            </p:nvSpPr>
            <p:spPr>
              <a:xfrm>
                <a:off x="6728963" y="2484211"/>
                <a:ext cx="2183974" cy="633981"/>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dirty="0"/>
                  <a:t>Performed a Qualitative and Quantitative Validation and Verification </a:t>
                </a:r>
              </a:p>
            </p:txBody>
          </p:sp>
          <p:cxnSp>
            <p:nvCxnSpPr>
              <p:cNvPr id="34" name="Straight Connector 33">
                <a:extLst>
                  <a:ext uri="{FF2B5EF4-FFF2-40B4-BE49-F238E27FC236}">
                    <a16:creationId xmlns:a16="http://schemas.microsoft.com/office/drawing/2014/main" id="{934E90B0-744E-FC45-D093-ED493BC49019}"/>
                  </a:ext>
                </a:extLst>
              </p:cNvPr>
              <p:cNvCxnSpPr>
                <a:cxnSpLocks/>
              </p:cNvCxnSpPr>
              <p:nvPr/>
            </p:nvCxnSpPr>
            <p:spPr>
              <a:xfrm>
                <a:off x="6569468" y="1788612"/>
                <a:ext cx="0" cy="2728980"/>
              </a:xfrm>
              <a:prstGeom prst="line">
                <a:avLst/>
              </a:prstGeom>
              <a:ln w="127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CED4625D-43B5-2DDF-204A-9D83161683E0}"/>
                </a:ext>
              </a:extLst>
            </p:cNvPr>
            <p:cNvSpPr txBox="1"/>
            <p:nvPr/>
          </p:nvSpPr>
          <p:spPr>
            <a:xfrm>
              <a:off x="8965399" y="4551614"/>
              <a:ext cx="3258335" cy="1169551"/>
            </a:xfrm>
            <a:prstGeom prst="rect">
              <a:avLst/>
            </a:prstGeom>
            <a:noFill/>
          </p:spPr>
          <p:txBody>
            <a:bodyPr wrap="square" rtlCol="0">
              <a:spAutoFit/>
            </a:bodyPr>
            <a:lstStyle/>
            <a:p>
              <a:pPr marL="228594" lvl="1" indent="-228594">
                <a:buFont typeface="Wingdings" panose="05000000000000000000" pitchFamily="2" charset="2"/>
                <a:buChar char="§"/>
              </a:pPr>
              <a:r>
                <a:rPr lang="en-US" sz="1400" dirty="0">
                  <a:latin typeface="Arial" panose="020B0604020202020204" pitchFamily="34" charset="0"/>
                  <a:cs typeface="Arial" panose="020B0604020202020204" pitchFamily="34" charset="0"/>
                </a:rPr>
                <a:t>Trustworthy dataset - ensure no AI hallucinations</a:t>
              </a:r>
            </a:p>
            <a:p>
              <a:pPr marL="228594" lvl="1" indent="-228594">
                <a:buFont typeface="Wingdings" panose="05000000000000000000" pitchFamily="2" charset="2"/>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1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85019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1DC0E29-0850-9CCB-9282-D4CB3642F2D2}"/>
              </a:ext>
            </a:extLst>
          </p:cNvPr>
          <p:cNvSpPr>
            <a:spLocks noGrp="1"/>
          </p:cNvSpPr>
          <p:nvPr>
            <p:ph type="body" sz="quarter" idx="13"/>
          </p:nvPr>
        </p:nvSpPr>
        <p:spPr>
          <a:xfrm>
            <a:off x="207501" y="170325"/>
            <a:ext cx="11776997" cy="805704"/>
          </a:xfrm>
        </p:spPr>
        <p:txBody>
          <a:bodyPr/>
          <a:lstStyle/>
          <a:p>
            <a:r>
              <a:rPr lang="en-US" dirty="0"/>
              <a:t>WBS Variations Across Projects Are Inconsistent</a:t>
            </a:r>
          </a:p>
        </p:txBody>
      </p:sp>
      <p:sp>
        <p:nvSpPr>
          <p:cNvPr id="6" name="Text Placeholder 1">
            <a:extLst>
              <a:ext uri="{FF2B5EF4-FFF2-40B4-BE49-F238E27FC236}">
                <a16:creationId xmlns:a16="http://schemas.microsoft.com/office/drawing/2014/main" id="{C7C7DE69-4FD0-DE67-DBBF-3238610F4CA4}"/>
              </a:ext>
            </a:extLst>
          </p:cNvPr>
          <p:cNvSpPr txBox="1">
            <a:spLocks/>
          </p:cNvSpPr>
          <p:nvPr/>
        </p:nvSpPr>
        <p:spPr>
          <a:xfrm>
            <a:off x="609600" y="863600"/>
            <a:ext cx="10972800" cy="8922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rgbClr val="021E42"/>
              </a:solidFill>
            </a:endParaRPr>
          </a:p>
        </p:txBody>
      </p:sp>
      <p:graphicFrame>
        <p:nvGraphicFramePr>
          <p:cNvPr id="7" name="Table 6">
            <a:extLst>
              <a:ext uri="{FF2B5EF4-FFF2-40B4-BE49-F238E27FC236}">
                <a16:creationId xmlns:a16="http://schemas.microsoft.com/office/drawing/2014/main" id="{E7EB3280-B919-81C8-899F-1991678CE870}"/>
              </a:ext>
            </a:extLst>
          </p:cNvPr>
          <p:cNvGraphicFramePr>
            <a:graphicFrameLocks noGrp="1"/>
          </p:cNvGraphicFramePr>
          <p:nvPr>
            <p:extLst>
              <p:ext uri="{D42A27DB-BD31-4B8C-83A1-F6EECF244321}">
                <p14:modId xmlns:p14="http://schemas.microsoft.com/office/powerpoint/2010/main" val="3150790190"/>
              </p:ext>
            </p:extLst>
          </p:nvPr>
        </p:nvGraphicFramePr>
        <p:xfrm>
          <a:off x="609602" y="1665559"/>
          <a:ext cx="3138072" cy="1284214"/>
        </p:xfrm>
        <a:graphic>
          <a:graphicData uri="http://schemas.openxmlformats.org/drawingml/2006/table">
            <a:tbl>
              <a:tblPr bandRow="1">
                <a:tableStyleId>{5FD0F851-EC5A-4D38-B0AD-8093EC10F338}</a:tableStyleId>
              </a:tblPr>
              <a:tblGrid>
                <a:gridCol w="2133889">
                  <a:extLst>
                    <a:ext uri="{9D8B030D-6E8A-4147-A177-3AD203B41FA5}">
                      <a16:colId xmlns:a16="http://schemas.microsoft.com/office/drawing/2014/main" val="2872434591"/>
                    </a:ext>
                  </a:extLst>
                </a:gridCol>
                <a:gridCol w="1004183">
                  <a:extLst>
                    <a:ext uri="{9D8B030D-6E8A-4147-A177-3AD203B41FA5}">
                      <a16:colId xmlns:a16="http://schemas.microsoft.com/office/drawing/2014/main" val="1143578150"/>
                    </a:ext>
                  </a:extLst>
                </a:gridCol>
              </a:tblGrid>
              <a:tr h="461000">
                <a:tc>
                  <a:txBody>
                    <a:bodyPr/>
                    <a:lstStyle/>
                    <a:p>
                      <a:pPr algn="ctr" fontAlgn="b">
                        <a:buNone/>
                      </a:pPr>
                      <a:r>
                        <a:rPr lang="en-US" sz="1600" b="1" u="none" strike="noStrike" dirty="0">
                          <a:solidFill>
                            <a:schemeClr val="tx1"/>
                          </a:solidFill>
                          <a:effectLst/>
                        </a:rPr>
                        <a:t>Project One</a:t>
                      </a:r>
                      <a:endParaRPr lang="en-US" sz="1600" b="1"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600" b="1" u="none" strike="noStrike">
                          <a:solidFill>
                            <a:schemeClr val="tx1"/>
                          </a:solidFill>
                          <a:effectLst/>
                        </a:rPr>
                        <a:t>Level</a:t>
                      </a:r>
                      <a:endParaRPr lang="en-US" sz="1600" b="1" i="0"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02981741"/>
                  </a:ext>
                </a:extLst>
              </a:tr>
              <a:tr h="411607">
                <a:tc>
                  <a:txBody>
                    <a:bodyPr/>
                    <a:lstStyle/>
                    <a:p>
                      <a:pPr algn="l" fontAlgn="b">
                        <a:buNone/>
                      </a:pPr>
                      <a:r>
                        <a:rPr lang="en-US" sz="1500" b="1" u="none" strike="noStrike">
                          <a:solidFill>
                            <a:schemeClr val="tx1"/>
                          </a:solidFill>
                          <a:effectLst/>
                        </a:rPr>
                        <a:t>project management</a:t>
                      </a:r>
                      <a:endParaRPr lang="en-US" sz="1500" b="1" i="1"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a:solidFill>
                            <a:schemeClr val="tx1"/>
                          </a:solidFill>
                          <a:effectLst/>
                        </a:rPr>
                        <a:t>2</a:t>
                      </a:r>
                      <a:endParaRPr lang="en-US" sz="15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567429334"/>
                  </a:ext>
                </a:extLst>
              </a:tr>
              <a:tr h="411607">
                <a:tc>
                  <a:txBody>
                    <a:bodyPr/>
                    <a:lstStyle/>
                    <a:p>
                      <a:pPr algn="l" fontAlgn="b">
                        <a:buNone/>
                      </a:pPr>
                      <a:r>
                        <a:rPr lang="en-US" sz="1500" b="1" u="none" strike="noStrike">
                          <a:solidFill>
                            <a:schemeClr val="tx1"/>
                          </a:solidFill>
                          <a:effectLst/>
                        </a:rPr>
                        <a:t>Project Office</a:t>
                      </a:r>
                      <a:endParaRPr lang="en-US" sz="1500" b="1" i="1"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dirty="0">
                          <a:solidFill>
                            <a:schemeClr val="tx1"/>
                          </a:solidFill>
                          <a:effectLst/>
                        </a:rPr>
                        <a:t>3</a:t>
                      </a:r>
                      <a:endParaRPr lang="en-US" sz="15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034170532"/>
                  </a:ext>
                </a:extLst>
              </a:tr>
            </a:tbl>
          </a:graphicData>
        </a:graphic>
      </p:graphicFrame>
      <p:graphicFrame>
        <p:nvGraphicFramePr>
          <p:cNvPr id="8" name="Table 7">
            <a:extLst>
              <a:ext uri="{FF2B5EF4-FFF2-40B4-BE49-F238E27FC236}">
                <a16:creationId xmlns:a16="http://schemas.microsoft.com/office/drawing/2014/main" id="{7E9ED0FA-33AD-98EB-DF6F-0389008F7EC3}"/>
              </a:ext>
            </a:extLst>
          </p:cNvPr>
          <p:cNvGraphicFramePr>
            <a:graphicFrameLocks noGrp="1"/>
          </p:cNvGraphicFramePr>
          <p:nvPr>
            <p:extLst>
              <p:ext uri="{D42A27DB-BD31-4B8C-83A1-F6EECF244321}">
                <p14:modId xmlns:p14="http://schemas.microsoft.com/office/powerpoint/2010/main" val="1430959184"/>
              </p:ext>
            </p:extLst>
          </p:nvPr>
        </p:nvGraphicFramePr>
        <p:xfrm>
          <a:off x="609603" y="4590795"/>
          <a:ext cx="3138073" cy="1313357"/>
        </p:xfrm>
        <a:graphic>
          <a:graphicData uri="http://schemas.openxmlformats.org/drawingml/2006/table">
            <a:tbl>
              <a:tblPr bandRow="1">
                <a:tableStyleId>{5FD0F851-EC5A-4D38-B0AD-8093EC10F338}</a:tableStyleId>
              </a:tblPr>
              <a:tblGrid>
                <a:gridCol w="2352417">
                  <a:extLst>
                    <a:ext uri="{9D8B030D-6E8A-4147-A177-3AD203B41FA5}">
                      <a16:colId xmlns:a16="http://schemas.microsoft.com/office/drawing/2014/main" val="1714187796"/>
                    </a:ext>
                  </a:extLst>
                </a:gridCol>
                <a:gridCol w="785656">
                  <a:extLst>
                    <a:ext uri="{9D8B030D-6E8A-4147-A177-3AD203B41FA5}">
                      <a16:colId xmlns:a16="http://schemas.microsoft.com/office/drawing/2014/main" val="129703860"/>
                    </a:ext>
                  </a:extLst>
                </a:gridCol>
              </a:tblGrid>
              <a:tr h="428360">
                <a:tc>
                  <a:txBody>
                    <a:bodyPr/>
                    <a:lstStyle/>
                    <a:p>
                      <a:pPr marL="0" algn="ctr" defTabSz="685800" rtl="0" eaLnBrk="1" fontAlgn="b" latinLnBrk="0" hangingPunct="1">
                        <a:buNone/>
                      </a:pPr>
                      <a:r>
                        <a:rPr lang="en-US" sz="1600" b="1" u="none" strike="noStrike" kern="1200" dirty="0">
                          <a:solidFill>
                            <a:schemeClr val="tx1"/>
                          </a:solidFill>
                          <a:effectLst/>
                        </a:rPr>
                        <a:t>Project Three</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tc>
                <a:tc>
                  <a:txBody>
                    <a:bodyPr/>
                    <a:lstStyle/>
                    <a:p>
                      <a:pPr marL="0" algn="ctr" defTabSz="685800" rtl="0" eaLnBrk="1" fontAlgn="b" latinLnBrk="0" hangingPunct="1">
                        <a:buNone/>
                      </a:pPr>
                      <a:r>
                        <a:rPr lang="en-US" sz="1600" b="1" u="none" strike="noStrike" kern="1200">
                          <a:solidFill>
                            <a:schemeClr val="tx1"/>
                          </a:solidFill>
                          <a:effectLst/>
                        </a:rPr>
                        <a:t>Level</a:t>
                      </a:r>
                      <a:endParaRPr lang="en-US" sz="1600" b="1" u="none" strike="noStrike" kern="1200">
                        <a:solidFill>
                          <a:schemeClr val="tx1"/>
                        </a:solidFill>
                        <a:effectLst/>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708737116"/>
                  </a:ext>
                </a:extLst>
              </a:tr>
              <a:tr h="382464">
                <a:tc>
                  <a:txBody>
                    <a:bodyPr/>
                    <a:lstStyle/>
                    <a:p>
                      <a:pPr algn="l" fontAlgn="b">
                        <a:buNone/>
                      </a:pPr>
                      <a:r>
                        <a:rPr lang="en-US" sz="1500" b="1" u="none" strike="noStrike" dirty="0">
                          <a:solidFill>
                            <a:schemeClr val="tx1"/>
                          </a:solidFill>
                          <a:effectLst/>
                        </a:rPr>
                        <a:t>project management</a:t>
                      </a:r>
                      <a:endParaRPr lang="en-US" sz="1500" b="1" i="1"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a:solidFill>
                            <a:schemeClr val="tx1"/>
                          </a:solidFill>
                          <a:effectLst/>
                        </a:rPr>
                        <a:t>2</a:t>
                      </a:r>
                      <a:endParaRPr lang="en-US" sz="15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827422699"/>
                  </a:ext>
                </a:extLst>
              </a:tr>
              <a:tr h="502533">
                <a:tc>
                  <a:txBody>
                    <a:bodyPr/>
                    <a:lstStyle/>
                    <a:p>
                      <a:pPr algn="l" fontAlgn="b">
                        <a:buNone/>
                      </a:pPr>
                      <a:r>
                        <a:rPr lang="en-US" sz="1500" b="1" u="none" strike="noStrike" dirty="0">
                          <a:solidFill>
                            <a:schemeClr val="tx1"/>
                          </a:solidFill>
                          <a:effectLst/>
                        </a:rPr>
                        <a:t>03.01.14 project management</a:t>
                      </a:r>
                      <a:endParaRPr lang="en-US" sz="1500" b="1" i="1"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dirty="0">
                          <a:solidFill>
                            <a:schemeClr val="tx1"/>
                          </a:solidFill>
                          <a:effectLst/>
                        </a:rPr>
                        <a:t>3</a:t>
                      </a:r>
                      <a:endParaRPr lang="en-US" sz="15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3241336978"/>
                  </a:ext>
                </a:extLst>
              </a:tr>
            </a:tbl>
          </a:graphicData>
        </a:graphic>
      </p:graphicFrame>
      <p:graphicFrame>
        <p:nvGraphicFramePr>
          <p:cNvPr id="9" name="Table 8">
            <a:extLst>
              <a:ext uri="{FF2B5EF4-FFF2-40B4-BE49-F238E27FC236}">
                <a16:creationId xmlns:a16="http://schemas.microsoft.com/office/drawing/2014/main" id="{2C232762-C5C7-6A8D-F785-F9BE22FEFE4A}"/>
              </a:ext>
            </a:extLst>
          </p:cNvPr>
          <p:cNvGraphicFramePr>
            <a:graphicFrameLocks noGrp="1"/>
          </p:cNvGraphicFramePr>
          <p:nvPr>
            <p:extLst>
              <p:ext uri="{D42A27DB-BD31-4B8C-83A1-F6EECF244321}">
                <p14:modId xmlns:p14="http://schemas.microsoft.com/office/powerpoint/2010/main" val="3569734573"/>
              </p:ext>
            </p:extLst>
          </p:nvPr>
        </p:nvGraphicFramePr>
        <p:xfrm>
          <a:off x="609603" y="3096126"/>
          <a:ext cx="3123628" cy="1348315"/>
        </p:xfrm>
        <a:graphic>
          <a:graphicData uri="http://schemas.openxmlformats.org/drawingml/2006/table">
            <a:tbl>
              <a:tblPr bandRow="1">
                <a:tableStyleId>{5FD0F851-EC5A-4D38-B0AD-8093EC10F338}</a:tableStyleId>
              </a:tblPr>
              <a:tblGrid>
                <a:gridCol w="2401223">
                  <a:extLst>
                    <a:ext uri="{9D8B030D-6E8A-4147-A177-3AD203B41FA5}">
                      <a16:colId xmlns:a16="http://schemas.microsoft.com/office/drawing/2014/main" val="3770254297"/>
                    </a:ext>
                  </a:extLst>
                </a:gridCol>
                <a:gridCol w="722405">
                  <a:extLst>
                    <a:ext uri="{9D8B030D-6E8A-4147-A177-3AD203B41FA5}">
                      <a16:colId xmlns:a16="http://schemas.microsoft.com/office/drawing/2014/main" val="277834874"/>
                    </a:ext>
                  </a:extLst>
                </a:gridCol>
              </a:tblGrid>
              <a:tr h="389204">
                <a:tc>
                  <a:txBody>
                    <a:bodyPr/>
                    <a:lstStyle/>
                    <a:p>
                      <a:pPr marL="0" algn="ctr" defTabSz="685800" rtl="0" eaLnBrk="1" fontAlgn="b" latinLnBrk="0" hangingPunct="1">
                        <a:buNone/>
                      </a:pPr>
                      <a:r>
                        <a:rPr lang="en-US" sz="1600" b="1" u="none" strike="noStrike" kern="1200" dirty="0">
                          <a:solidFill>
                            <a:schemeClr val="tx1"/>
                          </a:solidFill>
                          <a:effectLst/>
                        </a:rPr>
                        <a:t>Project Two</a:t>
                      </a:r>
                      <a:endParaRPr lang="en-US" sz="1600" b="1" u="none" strike="noStrike" kern="1200" dirty="0">
                        <a:solidFill>
                          <a:schemeClr val="tx1"/>
                        </a:solidFill>
                        <a:effectLst/>
                        <a:latin typeface="Arial" panose="020B0604020202020204" pitchFamily="34" charset="0"/>
                        <a:ea typeface="+mn-ea"/>
                        <a:cs typeface="Arial" panose="020B0604020202020204" pitchFamily="34" charset="0"/>
                      </a:endParaRPr>
                    </a:p>
                  </a:txBody>
                  <a:tcPr marL="0" marR="0" marT="0" marB="0" anchor="ctr"/>
                </a:tc>
                <a:tc>
                  <a:txBody>
                    <a:bodyPr/>
                    <a:lstStyle/>
                    <a:p>
                      <a:pPr marL="0" algn="ctr" defTabSz="685800" rtl="0" eaLnBrk="1" fontAlgn="b" latinLnBrk="0" hangingPunct="1">
                        <a:buNone/>
                      </a:pPr>
                      <a:r>
                        <a:rPr lang="en-US" sz="1600" b="1" u="none" strike="noStrike" kern="1200">
                          <a:solidFill>
                            <a:schemeClr val="tx1"/>
                          </a:solidFill>
                          <a:effectLst/>
                        </a:rPr>
                        <a:t>Level</a:t>
                      </a:r>
                      <a:endParaRPr lang="en-US" sz="1600" b="1" u="none" strike="noStrike" kern="1200">
                        <a:solidFill>
                          <a:schemeClr val="tx1"/>
                        </a:solidFill>
                        <a:effectLst/>
                        <a:latin typeface="Arial" panose="020B0604020202020204" pitchFamily="34" charset="0"/>
                        <a:ea typeface="+mn-ea"/>
                        <a:cs typeface="Arial" panose="020B0604020202020204" pitchFamily="34" charset="0"/>
                      </a:endParaRPr>
                    </a:p>
                  </a:txBody>
                  <a:tcPr marL="0" marR="0" marT="0" marB="0" anchor="ctr"/>
                </a:tc>
                <a:extLst>
                  <a:ext uri="{0D108BD9-81ED-4DB2-BD59-A6C34878D82A}">
                    <a16:rowId xmlns:a16="http://schemas.microsoft.com/office/drawing/2014/main" val="3156777613"/>
                  </a:ext>
                </a:extLst>
              </a:tr>
              <a:tr h="347504">
                <a:tc>
                  <a:txBody>
                    <a:bodyPr/>
                    <a:lstStyle/>
                    <a:p>
                      <a:pPr algn="l" fontAlgn="b">
                        <a:buNone/>
                      </a:pPr>
                      <a:r>
                        <a:rPr lang="en-US" sz="1500" b="1" u="none" strike="noStrike" dirty="0">
                          <a:solidFill>
                            <a:schemeClr val="tx1"/>
                          </a:solidFill>
                          <a:effectLst/>
                        </a:rPr>
                        <a:t>project integration</a:t>
                      </a:r>
                      <a:endParaRPr lang="en-US" sz="1500" b="1" i="1"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a:solidFill>
                            <a:schemeClr val="tx1"/>
                          </a:solidFill>
                          <a:effectLst/>
                        </a:rPr>
                        <a:t>2</a:t>
                      </a:r>
                      <a:endParaRPr lang="en-US" sz="1500" b="0" i="0" u="none" strike="noStrike">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552387340"/>
                  </a:ext>
                </a:extLst>
              </a:tr>
              <a:tr h="611607">
                <a:tc>
                  <a:txBody>
                    <a:bodyPr/>
                    <a:lstStyle/>
                    <a:p>
                      <a:pPr algn="l" fontAlgn="b">
                        <a:buNone/>
                      </a:pPr>
                      <a:r>
                        <a:rPr lang="en-US" sz="1500" b="1" u="none" strike="noStrike" dirty="0">
                          <a:solidFill>
                            <a:schemeClr val="tx1"/>
                          </a:solidFill>
                          <a:effectLst/>
                        </a:rPr>
                        <a:t>construction project management</a:t>
                      </a:r>
                      <a:endParaRPr lang="en-US" sz="1500" b="1" i="1"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tc>
                  <a:txBody>
                    <a:bodyPr/>
                    <a:lstStyle/>
                    <a:p>
                      <a:pPr algn="ctr" fontAlgn="b">
                        <a:buNone/>
                      </a:pPr>
                      <a:r>
                        <a:rPr lang="en-US" sz="1500" b="0" u="none" strike="noStrike" dirty="0">
                          <a:solidFill>
                            <a:schemeClr val="tx1"/>
                          </a:solidFill>
                          <a:effectLst/>
                        </a:rPr>
                        <a:t>3</a:t>
                      </a:r>
                      <a:endParaRPr lang="en-US" sz="1500" b="0" i="0" u="none" strike="noStrike" dirty="0">
                        <a:solidFill>
                          <a:schemeClr val="tx1"/>
                        </a:solidFill>
                        <a:effectLst/>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2509460393"/>
                  </a:ext>
                </a:extLst>
              </a:tr>
            </a:tbl>
          </a:graphicData>
        </a:graphic>
      </p:graphicFrame>
      <p:graphicFrame>
        <p:nvGraphicFramePr>
          <p:cNvPr id="10" name="Table 9">
            <a:extLst>
              <a:ext uri="{FF2B5EF4-FFF2-40B4-BE49-F238E27FC236}">
                <a16:creationId xmlns:a16="http://schemas.microsoft.com/office/drawing/2014/main" id="{EEA8313F-20C8-F9BC-AB06-59579080BC74}"/>
              </a:ext>
            </a:extLst>
          </p:cNvPr>
          <p:cNvGraphicFramePr>
            <a:graphicFrameLocks noGrp="1"/>
          </p:cNvGraphicFramePr>
          <p:nvPr/>
        </p:nvGraphicFramePr>
        <p:xfrm>
          <a:off x="5583880" y="1465357"/>
          <a:ext cx="3518628" cy="4609781"/>
        </p:xfrm>
        <a:graphic>
          <a:graphicData uri="http://schemas.openxmlformats.org/drawingml/2006/table">
            <a:tbl>
              <a:tblPr/>
              <a:tblGrid>
                <a:gridCol w="2713667">
                  <a:extLst>
                    <a:ext uri="{9D8B030D-6E8A-4147-A177-3AD203B41FA5}">
                      <a16:colId xmlns:a16="http://schemas.microsoft.com/office/drawing/2014/main" val="2508082696"/>
                    </a:ext>
                  </a:extLst>
                </a:gridCol>
                <a:gridCol w="804961">
                  <a:extLst>
                    <a:ext uri="{9D8B030D-6E8A-4147-A177-3AD203B41FA5}">
                      <a16:colId xmlns:a16="http://schemas.microsoft.com/office/drawing/2014/main" val="676455295"/>
                    </a:ext>
                  </a:extLst>
                </a:gridCol>
              </a:tblGrid>
              <a:tr h="206968">
                <a:tc>
                  <a:txBody>
                    <a:bodyPr/>
                    <a:lstStyle/>
                    <a:p>
                      <a:pPr algn="l" fontAlgn="b">
                        <a:buNone/>
                      </a:pPr>
                      <a:endParaRPr lang="en-US" sz="1500" b="0" i="0" u="none" strike="noStrike" dirty="0">
                        <a:solidFill>
                          <a:srgbClr val="000000"/>
                        </a:solidFill>
                        <a:effectLst/>
                        <a:latin typeface="Calibri" panose="020F0502020204030204" pitchFamily="34" charset="0"/>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l" fontAlgn="b">
                        <a:buNone/>
                      </a:pPr>
                      <a:endParaRPr lang="en-US" sz="1500" b="0" i="0" u="none" strike="noStrike">
                        <a:solidFill>
                          <a:srgbClr val="000000"/>
                        </a:solidFill>
                        <a:effectLst/>
                        <a:latin typeface="Calibri" panose="020F0502020204030204" pitchFamily="34" charset="0"/>
                      </a:endParaRPr>
                    </a:p>
                  </a:txBody>
                  <a:tcPr marL="0" marR="0" marT="0" marB="0" anchor="b">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42725320"/>
                  </a:ext>
                </a:extLst>
              </a:tr>
              <a:tr h="231929">
                <a:tc>
                  <a:txBody>
                    <a:bodyPr/>
                    <a:lstStyle/>
                    <a:p>
                      <a:pPr algn="ctr" fontAlgn="b">
                        <a:buNone/>
                      </a:pPr>
                      <a:r>
                        <a:rPr lang="en-US" sz="1500" b="1" i="0" u="none" strike="noStrike">
                          <a:solidFill>
                            <a:srgbClr val="FFFFFF"/>
                          </a:solidFill>
                          <a:effectLst/>
                          <a:latin typeface="Arial" panose="020B0604020202020204" pitchFamily="34" charset="0"/>
                          <a:cs typeface="Arial" panose="020B0604020202020204" pitchFamily="34" charset="0"/>
                        </a:rPr>
                        <a:t>Title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E78"/>
                    </a:solidFill>
                  </a:tcPr>
                </a:tc>
                <a:tc>
                  <a:txBody>
                    <a:bodyPr/>
                    <a:lstStyle/>
                    <a:p>
                      <a:pPr algn="ctr" fontAlgn="b">
                        <a:buNone/>
                      </a:pPr>
                      <a:r>
                        <a:rPr lang="en-US" sz="1500" b="1" i="0" u="none" strike="noStrike">
                          <a:solidFill>
                            <a:srgbClr val="FFFFFF"/>
                          </a:solidFill>
                          <a:effectLst/>
                          <a:latin typeface="Arial" panose="020B0604020202020204" pitchFamily="34" charset="0"/>
                          <a:cs typeface="Arial" panose="020B0604020202020204" pitchFamily="34" charset="0"/>
                        </a:rPr>
                        <a:t>Level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F4E78"/>
                    </a:solidFill>
                  </a:tcPr>
                </a:tc>
                <a:extLst>
                  <a:ext uri="{0D108BD9-81ED-4DB2-BD59-A6C34878D82A}">
                    <a16:rowId xmlns:a16="http://schemas.microsoft.com/office/drawing/2014/main" val="2843501320"/>
                  </a:ext>
                </a:extLst>
              </a:tr>
              <a:tr h="316284">
                <a:tc>
                  <a:txBody>
                    <a:bodyPr/>
                    <a:lstStyle/>
                    <a:p>
                      <a:pPr algn="l" fontAlgn="b">
                        <a:buNone/>
                      </a:pPr>
                      <a:r>
                        <a:rPr lang="en-US" sz="1500" b="0" i="0" u="none" strike="noStrike">
                          <a:solidFill>
                            <a:srgbClr val="000000"/>
                          </a:solidFill>
                          <a:effectLst/>
                          <a:latin typeface="Arial" panose="020B0604020202020204" pitchFamily="34" charset="0"/>
                          <a:cs typeface="Arial" panose="020B0604020202020204" pitchFamily="34" charset="0"/>
                        </a:rPr>
                        <a:t>TOTAL PROJECT COST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buNone/>
                      </a:pPr>
                      <a:r>
                        <a:rPr lang="en-US" sz="1500" b="0" i="0" u="none" strike="noStrike">
                          <a:solidFill>
                            <a:srgbClr val="000000"/>
                          </a:solidFill>
                          <a:effectLst/>
                          <a:latin typeface="Arial" panose="020B0604020202020204" pitchFamily="34" charset="0"/>
                          <a:cs typeface="Arial" panose="020B0604020202020204" pitchFamily="34" charset="0"/>
                        </a:rPr>
                        <a:t>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3074035563"/>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Total Estimated Cost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extLst>
                  <a:ext uri="{0D108BD9-81ED-4DB2-BD59-A6C34878D82A}">
                    <a16:rowId xmlns:a16="http://schemas.microsoft.com/office/drawing/2014/main" val="4292634955"/>
                  </a:ext>
                </a:extLst>
              </a:tr>
              <a:tr h="316284">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Management and Support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2057422099"/>
                  </a:ext>
                </a:extLst>
              </a:tr>
              <a:tr h="413937">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Design and Non-Recurring Engineering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2873470322"/>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Site Work</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1345568566"/>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Vertical Construction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1249647120"/>
                  </a:ext>
                </a:extLst>
              </a:tr>
              <a:tr h="316284">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Standard Equipment &amp; Utilities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2703332536"/>
                  </a:ext>
                </a:extLst>
              </a:tr>
              <a:tr h="413937">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Process Equipment &amp; Instrumentation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362550026"/>
                  </a:ext>
                </a:extLst>
              </a:tr>
              <a:tr h="413937">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Transition and Turnover to Operations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415545401"/>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Other Project Costs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extLst>
                  <a:ext uri="{0D108BD9-81ED-4DB2-BD59-A6C34878D82A}">
                    <a16:rowId xmlns:a16="http://schemas.microsoft.com/office/drawing/2014/main" val="3731160166"/>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Pre-CD-1 Costs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1433881997"/>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Post-CD-1 Costs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545697128"/>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Other Direct Costs</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b">
                        <a:buNone/>
                      </a:pPr>
                      <a:r>
                        <a:rPr lang="en-US" sz="1500" b="0" i="1" u="none" strike="noStrike">
                          <a:solidFill>
                            <a:srgbClr val="000000"/>
                          </a:solidFill>
                          <a:effectLst/>
                          <a:latin typeface="Arial" panose="020B0604020202020204" pitchFamily="34" charset="0"/>
                          <a:cs typeface="Arial" panose="020B06040202020202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extLst>
                  <a:ext uri="{0D108BD9-81ED-4DB2-BD59-A6C34878D82A}">
                    <a16:rowId xmlns:a16="http://schemas.microsoft.com/office/drawing/2014/main" val="2946753095"/>
                  </a:ext>
                </a:extLst>
              </a:tr>
              <a:tr h="206968">
                <a:tc>
                  <a:txBody>
                    <a:bodyPr/>
                    <a:lstStyle/>
                    <a:p>
                      <a:pPr algn="l" fontAlgn="b">
                        <a:buNone/>
                      </a:pPr>
                      <a:r>
                        <a:rPr lang="en-US" sz="1500" b="0" i="1" u="none" strike="noStrike">
                          <a:solidFill>
                            <a:srgbClr val="000000"/>
                          </a:solidFill>
                          <a:effectLst/>
                          <a:latin typeface="Arial" panose="020B0604020202020204" pitchFamily="34" charset="0"/>
                          <a:cs typeface="Arial" panose="020B0604020202020204" pitchFamily="34" charset="0"/>
                        </a:rPr>
                        <a:t>Contractor Fee</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tc>
                  <a:txBody>
                    <a:bodyPr/>
                    <a:lstStyle/>
                    <a:p>
                      <a:pPr algn="ctr" fontAlgn="b">
                        <a:buNone/>
                      </a:pPr>
                      <a:r>
                        <a:rPr lang="en-US" sz="1500" b="0" i="1" u="none" strike="noStrike" dirty="0">
                          <a:solidFill>
                            <a:srgbClr val="000000"/>
                          </a:solidFill>
                          <a:effectLst/>
                          <a:latin typeface="Arial" panose="020B0604020202020204" pitchFamily="34" charset="0"/>
                          <a:cs typeface="Arial" panose="020B0604020202020204" pitchFamily="34" charset="0"/>
                        </a:rPr>
                        <a:t>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9D08E"/>
                    </a:solidFill>
                  </a:tcPr>
                </a:tc>
                <a:extLst>
                  <a:ext uri="{0D108BD9-81ED-4DB2-BD59-A6C34878D82A}">
                    <a16:rowId xmlns:a16="http://schemas.microsoft.com/office/drawing/2014/main" val="3382369978"/>
                  </a:ext>
                </a:extLst>
              </a:tr>
            </a:tbl>
          </a:graphicData>
        </a:graphic>
      </p:graphicFrame>
      <p:sp>
        <p:nvSpPr>
          <p:cNvPr id="11" name="Text Placeholder 2">
            <a:extLst>
              <a:ext uri="{FF2B5EF4-FFF2-40B4-BE49-F238E27FC236}">
                <a16:creationId xmlns:a16="http://schemas.microsoft.com/office/drawing/2014/main" id="{867A0D71-5319-6E80-F5FF-9337789D0A8C}"/>
              </a:ext>
            </a:extLst>
          </p:cNvPr>
          <p:cNvSpPr txBox="1">
            <a:spLocks/>
          </p:cNvSpPr>
          <p:nvPr/>
        </p:nvSpPr>
        <p:spPr>
          <a:xfrm>
            <a:off x="9277351" y="1665559"/>
            <a:ext cx="2613295" cy="426085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67" b="1"/>
              <a:t>Capital Acquisition Estimating Framework 2.0</a:t>
            </a:r>
          </a:p>
          <a:p>
            <a:pPr marL="0" indent="0">
              <a:buFont typeface="Arial" panose="020B0604020202020204" pitchFamily="34" charset="0"/>
              <a:buNone/>
            </a:pPr>
            <a:endParaRPr lang="en-US" sz="1867"/>
          </a:p>
          <a:p>
            <a:pPr lvl="1">
              <a:buFont typeface="Wingdings" panose="05000000000000000000" pitchFamily="2" charset="2"/>
              <a:buChar char="§"/>
            </a:pPr>
            <a:r>
              <a:rPr lang="en-US" sz="1600"/>
              <a:t>Uses UNIFORMATII &amp; Masterformat</a:t>
            </a:r>
          </a:p>
          <a:p>
            <a:pPr lvl="1">
              <a:buFont typeface="Wingdings" panose="05000000000000000000" pitchFamily="2" charset="2"/>
              <a:buChar char="§"/>
            </a:pPr>
            <a:r>
              <a:rPr lang="en-US" sz="1600"/>
              <a:t>Developed by CEAG (Cost Estimating Analysis Group)</a:t>
            </a:r>
          </a:p>
          <a:p>
            <a:pPr lvl="2"/>
            <a:r>
              <a:rPr lang="en-US" sz="1467"/>
              <a:t>Cross-functional group encompassing LPSs &amp; HQ</a:t>
            </a:r>
          </a:p>
          <a:p>
            <a:pPr marL="306908" lvl="1" indent="0">
              <a:buFont typeface="Arial" panose="020B0604020202020204" pitchFamily="34" charset="0"/>
              <a:buNone/>
            </a:pPr>
            <a:endParaRPr lang="en-US" sz="1600"/>
          </a:p>
          <a:p>
            <a:pPr marL="306908" lvl="1" indent="0" algn="ctr">
              <a:buFont typeface="Arial" panose="020B0604020202020204" pitchFamily="34" charset="0"/>
              <a:buNone/>
            </a:pPr>
            <a:r>
              <a:rPr lang="en-US" sz="1600"/>
              <a:t>Allows a way for M&amp;Os to bucket their costs in a standardized format</a:t>
            </a:r>
          </a:p>
          <a:p>
            <a:endParaRPr lang="en-US" sz="1867"/>
          </a:p>
        </p:txBody>
      </p:sp>
      <p:grpSp>
        <p:nvGrpSpPr>
          <p:cNvPr id="12" name="Group 11">
            <a:extLst>
              <a:ext uri="{FF2B5EF4-FFF2-40B4-BE49-F238E27FC236}">
                <a16:creationId xmlns:a16="http://schemas.microsoft.com/office/drawing/2014/main" id="{5DAB9763-9D24-83D9-37E7-40C30F312EF7}"/>
              </a:ext>
            </a:extLst>
          </p:cNvPr>
          <p:cNvGrpSpPr/>
          <p:nvPr/>
        </p:nvGrpSpPr>
        <p:grpSpPr>
          <a:xfrm>
            <a:off x="3733230" y="2307666"/>
            <a:ext cx="5383718" cy="2939808"/>
            <a:chOff x="2799923" y="1730749"/>
            <a:chExt cx="4037789" cy="2204856"/>
          </a:xfrm>
        </p:grpSpPr>
        <p:cxnSp>
          <p:nvCxnSpPr>
            <p:cNvPr id="13" name="Straight Arrow Connector 12">
              <a:extLst>
                <a:ext uri="{FF2B5EF4-FFF2-40B4-BE49-F238E27FC236}">
                  <a16:creationId xmlns:a16="http://schemas.microsoft.com/office/drawing/2014/main" id="{4B15483B-3BDD-96B8-7CC6-05434EA25803}"/>
                </a:ext>
              </a:extLst>
            </p:cNvPr>
            <p:cNvCxnSpPr>
              <a:cxnSpLocks/>
              <a:stCxn id="7" idx="3"/>
              <a:endCxn id="16" idx="1"/>
            </p:cNvCxnSpPr>
            <p:nvPr/>
          </p:nvCxnSpPr>
          <p:spPr>
            <a:xfrm>
              <a:off x="2810756" y="1730749"/>
              <a:ext cx="1387985" cy="243214"/>
            </a:xfrm>
            <a:prstGeom prst="straightConnector1">
              <a:avLst/>
            </a:prstGeom>
            <a:ln>
              <a:solidFill>
                <a:srgbClr val="000F7E"/>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725385C-97FF-EAE2-3308-4F534A900649}"/>
                </a:ext>
              </a:extLst>
            </p:cNvPr>
            <p:cNvCxnSpPr>
              <a:cxnSpLocks/>
              <a:stCxn id="9" idx="3"/>
            </p:cNvCxnSpPr>
            <p:nvPr/>
          </p:nvCxnSpPr>
          <p:spPr>
            <a:xfrm flipV="1">
              <a:off x="2799923" y="2050848"/>
              <a:ext cx="1366324" cy="776865"/>
            </a:xfrm>
            <a:prstGeom prst="straightConnector1">
              <a:avLst/>
            </a:prstGeom>
            <a:ln>
              <a:solidFill>
                <a:srgbClr val="000F7E"/>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07DEB95-795C-8B71-C0FE-81AAEA16F1D9}"/>
                </a:ext>
              </a:extLst>
            </p:cNvPr>
            <p:cNvCxnSpPr>
              <a:cxnSpLocks/>
              <a:stCxn id="8" idx="3"/>
              <a:endCxn id="16" idx="1"/>
            </p:cNvCxnSpPr>
            <p:nvPr/>
          </p:nvCxnSpPr>
          <p:spPr>
            <a:xfrm flipV="1">
              <a:off x="2810758" y="1973963"/>
              <a:ext cx="1387983" cy="1961642"/>
            </a:xfrm>
            <a:prstGeom prst="straightConnector1">
              <a:avLst/>
            </a:prstGeom>
            <a:ln>
              <a:solidFill>
                <a:srgbClr val="000F7E"/>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AF69FFFA-7FBC-0E13-308B-D2BC73DF6CA9}"/>
                </a:ext>
              </a:extLst>
            </p:cNvPr>
            <p:cNvSpPr/>
            <p:nvPr/>
          </p:nvSpPr>
          <p:spPr>
            <a:xfrm>
              <a:off x="4198741" y="1869509"/>
              <a:ext cx="2638971" cy="208907"/>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43108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C52016-8195-2FAF-80BD-8D81FC4541C1}"/>
              </a:ext>
            </a:extLst>
          </p:cNvPr>
          <p:cNvSpPr>
            <a:spLocks noGrp="1"/>
          </p:cNvSpPr>
          <p:nvPr>
            <p:ph type="body" sz="quarter" idx="13"/>
          </p:nvPr>
        </p:nvSpPr>
        <p:spPr/>
        <p:txBody>
          <a:bodyPr/>
          <a:lstStyle/>
          <a:p>
            <a:r>
              <a:rPr lang="en-US" dirty="0"/>
              <a:t>AI/ML Solution</a:t>
            </a:r>
          </a:p>
        </p:txBody>
      </p:sp>
      <p:sp>
        <p:nvSpPr>
          <p:cNvPr id="5" name="Freeform 55">
            <a:extLst>
              <a:ext uri="{FF2B5EF4-FFF2-40B4-BE49-F238E27FC236}">
                <a16:creationId xmlns:a16="http://schemas.microsoft.com/office/drawing/2014/main" id="{C1AA1DFC-4CF7-81A1-B2B1-F5E905FA7241}"/>
              </a:ext>
            </a:extLst>
          </p:cNvPr>
          <p:cNvSpPr>
            <a:spLocks noEditPoints="1"/>
          </p:cNvSpPr>
          <p:nvPr/>
        </p:nvSpPr>
        <p:spPr bwMode="auto">
          <a:xfrm>
            <a:off x="8355451" y="3106610"/>
            <a:ext cx="459317" cy="315384"/>
          </a:xfrm>
          <a:custGeom>
            <a:avLst/>
            <a:gdLst>
              <a:gd name="T0" fmla="*/ 91 w 92"/>
              <a:gd name="T1" fmla="*/ 43 h 63"/>
              <a:gd name="T2" fmla="*/ 91 w 92"/>
              <a:gd name="T3" fmla="*/ 42 h 63"/>
              <a:gd name="T4" fmla="*/ 73 w 92"/>
              <a:gd name="T5" fmla="*/ 9 h 63"/>
              <a:gd name="T6" fmla="*/ 62 w 92"/>
              <a:gd name="T7" fmla="*/ 0 h 63"/>
              <a:gd name="T8" fmla="*/ 62 w 92"/>
              <a:gd name="T9" fmla="*/ 0 h 63"/>
              <a:gd name="T10" fmla="*/ 51 w 92"/>
              <a:gd name="T11" fmla="*/ 9 h 63"/>
              <a:gd name="T12" fmla="*/ 52 w 92"/>
              <a:gd name="T13" fmla="*/ 11 h 63"/>
              <a:gd name="T14" fmla="*/ 55 w 92"/>
              <a:gd name="T15" fmla="*/ 10 h 63"/>
              <a:gd name="T16" fmla="*/ 62 w 92"/>
              <a:gd name="T17" fmla="*/ 4 h 63"/>
              <a:gd name="T18" fmla="*/ 62 w 92"/>
              <a:gd name="T19" fmla="*/ 4 h 63"/>
              <a:gd name="T20" fmla="*/ 69 w 92"/>
              <a:gd name="T21" fmla="*/ 10 h 63"/>
              <a:gd name="T22" fmla="*/ 82 w 92"/>
              <a:gd name="T23" fmla="*/ 34 h 63"/>
              <a:gd name="T24" fmla="*/ 71 w 92"/>
              <a:gd name="T25" fmla="*/ 32 h 63"/>
              <a:gd name="T26" fmla="*/ 53 w 92"/>
              <a:gd name="T27" fmla="*/ 41 h 63"/>
              <a:gd name="T28" fmla="*/ 40 w 92"/>
              <a:gd name="T29" fmla="*/ 41 h 63"/>
              <a:gd name="T30" fmla="*/ 21 w 92"/>
              <a:gd name="T31" fmla="*/ 32 h 63"/>
              <a:gd name="T32" fmla="*/ 10 w 92"/>
              <a:gd name="T33" fmla="*/ 34 h 63"/>
              <a:gd name="T34" fmla="*/ 22 w 92"/>
              <a:gd name="T35" fmla="*/ 11 h 63"/>
              <a:gd name="T36" fmla="*/ 30 w 92"/>
              <a:gd name="T37" fmla="*/ 4 h 63"/>
              <a:gd name="T38" fmla="*/ 30 w 92"/>
              <a:gd name="T39" fmla="*/ 4 h 63"/>
              <a:gd name="T40" fmla="*/ 37 w 92"/>
              <a:gd name="T41" fmla="*/ 11 h 63"/>
              <a:gd name="T42" fmla="*/ 40 w 92"/>
              <a:gd name="T43" fmla="*/ 11 h 63"/>
              <a:gd name="T44" fmla="*/ 41 w 92"/>
              <a:gd name="T45" fmla="*/ 9 h 63"/>
              <a:gd name="T46" fmla="*/ 30 w 92"/>
              <a:gd name="T47" fmla="*/ 0 h 63"/>
              <a:gd name="T48" fmla="*/ 30 w 92"/>
              <a:gd name="T49" fmla="*/ 0 h 63"/>
              <a:gd name="T50" fmla="*/ 19 w 92"/>
              <a:gd name="T51" fmla="*/ 9 h 63"/>
              <a:gd name="T52" fmla="*/ 2 w 92"/>
              <a:gd name="T53" fmla="*/ 41 h 63"/>
              <a:gd name="T54" fmla="*/ 1 w 92"/>
              <a:gd name="T55" fmla="*/ 41 h 63"/>
              <a:gd name="T56" fmla="*/ 1 w 92"/>
              <a:gd name="T57" fmla="*/ 42 h 63"/>
              <a:gd name="T58" fmla="*/ 1 w 92"/>
              <a:gd name="T59" fmla="*/ 43 h 63"/>
              <a:gd name="T60" fmla="*/ 0 w 92"/>
              <a:gd name="T61" fmla="*/ 47 h 63"/>
              <a:gd name="T62" fmla="*/ 21 w 92"/>
              <a:gd name="T63" fmla="*/ 63 h 63"/>
              <a:gd name="T64" fmla="*/ 42 w 92"/>
              <a:gd name="T65" fmla="*/ 47 h 63"/>
              <a:gd name="T66" fmla="*/ 41 w 92"/>
              <a:gd name="T67" fmla="*/ 45 h 63"/>
              <a:gd name="T68" fmla="*/ 51 w 92"/>
              <a:gd name="T69" fmla="*/ 44 h 63"/>
              <a:gd name="T70" fmla="*/ 50 w 92"/>
              <a:gd name="T71" fmla="*/ 47 h 63"/>
              <a:gd name="T72" fmla="*/ 71 w 92"/>
              <a:gd name="T73" fmla="*/ 63 h 63"/>
              <a:gd name="T74" fmla="*/ 92 w 92"/>
              <a:gd name="T75" fmla="*/ 47 h 63"/>
              <a:gd name="T76" fmla="*/ 91 w 92"/>
              <a:gd name="T77" fmla="*/ 43 h 63"/>
              <a:gd name="T78" fmla="*/ 21 w 92"/>
              <a:gd name="T79" fmla="*/ 59 h 63"/>
              <a:gd name="T80" fmla="*/ 4 w 92"/>
              <a:gd name="T81" fmla="*/ 47 h 63"/>
              <a:gd name="T82" fmla="*/ 5 w 92"/>
              <a:gd name="T83" fmla="*/ 43 h 63"/>
              <a:gd name="T84" fmla="*/ 5 w 92"/>
              <a:gd name="T85" fmla="*/ 43 h 63"/>
              <a:gd name="T86" fmla="*/ 21 w 92"/>
              <a:gd name="T87" fmla="*/ 36 h 63"/>
              <a:gd name="T88" fmla="*/ 38 w 92"/>
              <a:gd name="T89" fmla="*/ 47 h 63"/>
              <a:gd name="T90" fmla="*/ 21 w 92"/>
              <a:gd name="T91" fmla="*/ 59 h 63"/>
              <a:gd name="T92" fmla="*/ 71 w 92"/>
              <a:gd name="T93" fmla="*/ 59 h 63"/>
              <a:gd name="T94" fmla="*/ 54 w 92"/>
              <a:gd name="T95" fmla="*/ 47 h 63"/>
              <a:gd name="T96" fmla="*/ 71 w 92"/>
              <a:gd name="T97" fmla="*/ 36 h 63"/>
              <a:gd name="T98" fmla="*/ 88 w 92"/>
              <a:gd name="T99" fmla="*/ 47 h 63"/>
              <a:gd name="T100" fmla="*/ 71 w 92"/>
              <a:gd name="T101"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63">
                <a:moveTo>
                  <a:pt x="91" y="43"/>
                </a:moveTo>
                <a:cubicBezTo>
                  <a:pt x="91" y="42"/>
                  <a:pt x="91" y="42"/>
                  <a:pt x="91" y="42"/>
                </a:cubicBezTo>
                <a:cubicBezTo>
                  <a:pt x="73" y="9"/>
                  <a:pt x="73" y="9"/>
                  <a:pt x="73" y="9"/>
                </a:cubicBezTo>
                <a:cubicBezTo>
                  <a:pt x="73" y="8"/>
                  <a:pt x="68" y="0"/>
                  <a:pt x="62" y="0"/>
                </a:cubicBezTo>
                <a:cubicBezTo>
                  <a:pt x="62" y="0"/>
                  <a:pt x="62" y="0"/>
                  <a:pt x="62" y="0"/>
                </a:cubicBezTo>
                <a:cubicBezTo>
                  <a:pt x="58" y="0"/>
                  <a:pt x="54" y="3"/>
                  <a:pt x="51" y="9"/>
                </a:cubicBezTo>
                <a:cubicBezTo>
                  <a:pt x="51" y="10"/>
                  <a:pt x="51" y="11"/>
                  <a:pt x="52" y="11"/>
                </a:cubicBezTo>
                <a:cubicBezTo>
                  <a:pt x="53" y="12"/>
                  <a:pt x="54" y="11"/>
                  <a:pt x="55" y="10"/>
                </a:cubicBezTo>
                <a:cubicBezTo>
                  <a:pt x="56" y="7"/>
                  <a:pt x="59" y="4"/>
                  <a:pt x="62" y="4"/>
                </a:cubicBezTo>
                <a:cubicBezTo>
                  <a:pt x="62" y="4"/>
                  <a:pt x="62" y="4"/>
                  <a:pt x="62" y="4"/>
                </a:cubicBezTo>
                <a:cubicBezTo>
                  <a:pt x="65" y="4"/>
                  <a:pt x="68" y="9"/>
                  <a:pt x="69" y="10"/>
                </a:cubicBezTo>
                <a:cubicBezTo>
                  <a:pt x="82" y="34"/>
                  <a:pt x="82" y="34"/>
                  <a:pt x="82" y="34"/>
                </a:cubicBezTo>
                <a:cubicBezTo>
                  <a:pt x="79" y="32"/>
                  <a:pt x="75" y="32"/>
                  <a:pt x="71" y="32"/>
                </a:cubicBezTo>
                <a:cubicBezTo>
                  <a:pt x="63" y="32"/>
                  <a:pt x="56" y="35"/>
                  <a:pt x="53" y="41"/>
                </a:cubicBezTo>
                <a:cubicBezTo>
                  <a:pt x="48" y="40"/>
                  <a:pt x="44" y="40"/>
                  <a:pt x="40" y="41"/>
                </a:cubicBezTo>
                <a:cubicBezTo>
                  <a:pt x="36" y="35"/>
                  <a:pt x="29" y="32"/>
                  <a:pt x="21" y="32"/>
                </a:cubicBezTo>
                <a:cubicBezTo>
                  <a:pt x="17" y="32"/>
                  <a:pt x="13" y="32"/>
                  <a:pt x="10" y="34"/>
                </a:cubicBezTo>
                <a:cubicBezTo>
                  <a:pt x="22" y="11"/>
                  <a:pt x="22" y="11"/>
                  <a:pt x="22" y="11"/>
                </a:cubicBezTo>
                <a:cubicBezTo>
                  <a:pt x="23" y="9"/>
                  <a:pt x="27" y="4"/>
                  <a:pt x="30" y="4"/>
                </a:cubicBezTo>
                <a:cubicBezTo>
                  <a:pt x="30" y="4"/>
                  <a:pt x="30" y="4"/>
                  <a:pt x="30" y="4"/>
                </a:cubicBezTo>
                <a:cubicBezTo>
                  <a:pt x="33" y="4"/>
                  <a:pt x="36" y="8"/>
                  <a:pt x="37" y="11"/>
                </a:cubicBezTo>
                <a:cubicBezTo>
                  <a:pt x="38" y="12"/>
                  <a:pt x="39" y="12"/>
                  <a:pt x="40" y="11"/>
                </a:cubicBezTo>
                <a:cubicBezTo>
                  <a:pt x="41" y="11"/>
                  <a:pt x="41" y="10"/>
                  <a:pt x="41" y="9"/>
                </a:cubicBezTo>
                <a:cubicBezTo>
                  <a:pt x="38" y="3"/>
                  <a:pt x="34" y="0"/>
                  <a:pt x="30" y="0"/>
                </a:cubicBezTo>
                <a:cubicBezTo>
                  <a:pt x="30" y="0"/>
                  <a:pt x="30" y="0"/>
                  <a:pt x="30" y="0"/>
                </a:cubicBezTo>
                <a:cubicBezTo>
                  <a:pt x="24" y="0"/>
                  <a:pt x="19" y="8"/>
                  <a:pt x="19" y="9"/>
                </a:cubicBezTo>
                <a:cubicBezTo>
                  <a:pt x="2" y="41"/>
                  <a:pt x="2" y="41"/>
                  <a:pt x="2" y="41"/>
                </a:cubicBezTo>
                <a:cubicBezTo>
                  <a:pt x="2" y="41"/>
                  <a:pt x="1" y="41"/>
                  <a:pt x="1" y="41"/>
                </a:cubicBezTo>
                <a:cubicBezTo>
                  <a:pt x="1" y="42"/>
                  <a:pt x="1" y="42"/>
                  <a:pt x="1" y="42"/>
                </a:cubicBezTo>
                <a:cubicBezTo>
                  <a:pt x="1" y="42"/>
                  <a:pt x="1" y="43"/>
                  <a:pt x="1" y="43"/>
                </a:cubicBezTo>
                <a:cubicBezTo>
                  <a:pt x="0" y="44"/>
                  <a:pt x="0" y="46"/>
                  <a:pt x="0" y="47"/>
                </a:cubicBezTo>
                <a:cubicBezTo>
                  <a:pt x="0" y="56"/>
                  <a:pt x="9" y="63"/>
                  <a:pt x="21" y="63"/>
                </a:cubicBezTo>
                <a:cubicBezTo>
                  <a:pt x="32" y="63"/>
                  <a:pt x="42" y="56"/>
                  <a:pt x="42" y="47"/>
                </a:cubicBezTo>
                <a:cubicBezTo>
                  <a:pt x="42" y="46"/>
                  <a:pt x="41" y="45"/>
                  <a:pt x="41" y="45"/>
                </a:cubicBezTo>
                <a:cubicBezTo>
                  <a:pt x="44" y="44"/>
                  <a:pt x="48" y="44"/>
                  <a:pt x="51" y="44"/>
                </a:cubicBezTo>
                <a:cubicBezTo>
                  <a:pt x="51" y="45"/>
                  <a:pt x="50" y="46"/>
                  <a:pt x="50" y="47"/>
                </a:cubicBezTo>
                <a:cubicBezTo>
                  <a:pt x="50" y="56"/>
                  <a:pt x="60" y="63"/>
                  <a:pt x="71" y="63"/>
                </a:cubicBezTo>
                <a:cubicBezTo>
                  <a:pt x="83" y="63"/>
                  <a:pt x="92" y="56"/>
                  <a:pt x="92" y="47"/>
                </a:cubicBezTo>
                <a:cubicBezTo>
                  <a:pt x="92" y="46"/>
                  <a:pt x="92" y="44"/>
                  <a:pt x="91" y="43"/>
                </a:cubicBezTo>
                <a:close/>
                <a:moveTo>
                  <a:pt x="21" y="59"/>
                </a:moveTo>
                <a:cubicBezTo>
                  <a:pt x="11" y="59"/>
                  <a:pt x="4" y="54"/>
                  <a:pt x="4" y="47"/>
                </a:cubicBezTo>
                <a:cubicBezTo>
                  <a:pt x="4" y="46"/>
                  <a:pt x="4" y="45"/>
                  <a:pt x="5" y="43"/>
                </a:cubicBezTo>
                <a:cubicBezTo>
                  <a:pt x="5" y="43"/>
                  <a:pt x="5" y="43"/>
                  <a:pt x="5" y="43"/>
                </a:cubicBezTo>
                <a:cubicBezTo>
                  <a:pt x="8" y="38"/>
                  <a:pt x="14" y="36"/>
                  <a:pt x="21" y="36"/>
                </a:cubicBezTo>
                <a:cubicBezTo>
                  <a:pt x="30" y="36"/>
                  <a:pt x="38" y="41"/>
                  <a:pt x="38" y="47"/>
                </a:cubicBezTo>
                <a:cubicBezTo>
                  <a:pt x="38" y="54"/>
                  <a:pt x="30" y="59"/>
                  <a:pt x="21" y="59"/>
                </a:cubicBezTo>
                <a:close/>
                <a:moveTo>
                  <a:pt x="71" y="59"/>
                </a:moveTo>
                <a:cubicBezTo>
                  <a:pt x="62" y="59"/>
                  <a:pt x="54" y="54"/>
                  <a:pt x="54" y="47"/>
                </a:cubicBezTo>
                <a:cubicBezTo>
                  <a:pt x="54" y="41"/>
                  <a:pt x="62" y="36"/>
                  <a:pt x="71" y="36"/>
                </a:cubicBezTo>
                <a:cubicBezTo>
                  <a:pt x="81" y="36"/>
                  <a:pt x="88" y="41"/>
                  <a:pt x="88" y="47"/>
                </a:cubicBezTo>
                <a:cubicBezTo>
                  <a:pt x="88" y="54"/>
                  <a:pt x="81" y="59"/>
                  <a:pt x="71" y="59"/>
                </a:cubicBezTo>
                <a:close/>
              </a:path>
            </a:pathLst>
          </a:custGeom>
          <a:solidFill>
            <a:schemeClr val="bg1"/>
          </a:solidFill>
          <a:ln>
            <a:solidFill>
              <a:schemeClr val="bg1"/>
            </a:solidFill>
          </a:ln>
        </p:spPr>
        <p:txBody>
          <a:bodyPr vert="horz" wrap="square" lIns="121920" tIns="60960" rIns="121920" bIns="60960" numCol="1" anchor="t" anchorCtr="0" compatLnSpc="1">
            <a:prstTxWarp prst="textNoShape">
              <a:avLst/>
            </a:prstTxWarp>
          </a:bodyPr>
          <a:lstStyle/>
          <a:p>
            <a:pPr defTabSz="1219170">
              <a:defRPr/>
            </a:pPr>
            <a:endParaRPr lang="en-US" sz="2400">
              <a:latin typeface="Calibri" panose="020F0502020204030204"/>
            </a:endParaRPr>
          </a:p>
        </p:txBody>
      </p:sp>
      <p:sp>
        <p:nvSpPr>
          <p:cNvPr id="6" name="Rectangle 5">
            <a:extLst>
              <a:ext uri="{FF2B5EF4-FFF2-40B4-BE49-F238E27FC236}">
                <a16:creationId xmlns:a16="http://schemas.microsoft.com/office/drawing/2014/main" id="{9A4CD88F-528E-C0C3-5811-F482C8518405}"/>
              </a:ext>
            </a:extLst>
          </p:cNvPr>
          <p:cNvSpPr/>
          <p:nvPr/>
        </p:nvSpPr>
        <p:spPr>
          <a:xfrm>
            <a:off x="2155520" y="5579956"/>
            <a:ext cx="8553173" cy="502573"/>
          </a:xfrm>
          <a:prstGeom prst="rect">
            <a:avLst/>
          </a:prstGeom>
          <a:noFill/>
          <a:ln>
            <a:noFill/>
          </a:ln>
        </p:spPr>
        <p:txBody>
          <a:bodyPr wrap="square">
            <a:spAutoFit/>
          </a:bodyPr>
          <a:lstStyle/>
          <a:p>
            <a:pPr algn="ctr"/>
            <a:r>
              <a:rPr lang="en-US" sz="1333">
                <a:latin typeface="Arial" panose="020B0604020202020204" pitchFamily="34" charset="0"/>
                <a:cs typeface="Arial" panose="020B0604020202020204" pitchFamily="34" charset="0"/>
              </a:rPr>
              <a:t>For more details on the model, refer to 2023 CECOP Presentation </a:t>
            </a:r>
            <a:r>
              <a:rPr lang="en-US" sz="1333" i="1">
                <a:latin typeface="Arial" panose="020B0604020202020204" pitchFamily="34" charset="0"/>
                <a:cs typeface="Arial" panose="020B0604020202020204" pitchFamily="34" charset="0"/>
              </a:rPr>
              <a:t>All in the Hierarchy: Meta-Estimators for Work Breakdown Structures </a:t>
            </a:r>
            <a:r>
              <a:rPr lang="en-US" sz="1333">
                <a:latin typeface="Arial" panose="020B0604020202020204" pitchFamily="34" charset="0"/>
                <a:cs typeface="Arial" panose="020B0604020202020204" pitchFamily="34" charset="0"/>
              </a:rPr>
              <a:t>by Maura Lapoff &amp; Patrick Shelton</a:t>
            </a:r>
          </a:p>
        </p:txBody>
      </p:sp>
      <p:sp>
        <p:nvSpPr>
          <p:cNvPr id="7" name="Freeform 20">
            <a:extLst>
              <a:ext uri="{FF2B5EF4-FFF2-40B4-BE49-F238E27FC236}">
                <a16:creationId xmlns:a16="http://schemas.microsoft.com/office/drawing/2014/main" id="{83F3FE40-25E4-5E58-02F2-868C696675F2}"/>
              </a:ext>
            </a:extLst>
          </p:cNvPr>
          <p:cNvSpPr>
            <a:spLocks/>
          </p:cNvSpPr>
          <p:nvPr/>
        </p:nvSpPr>
        <p:spPr bwMode="auto">
          <a:xfrm>
            <a:off x="2619972" y="3505600"/>
            <a:ext cx="3422976" cy="1237397"/>
          </a:xfrm>
          <a:custGeom>
            <a:avLst/>
            <a:gdLst>
              <a:gd name="T0" fmla="*/ 1338 w 1870"/>
              <a:gd name="T1" fmla="*/ 0 h 676"/>
              <a:gd name="T2" fmla="*/ 1248 w 1870"/>
              <a:gd name="T3" fmla="*/ 0 h 676"/>
              <a:gd name="T4" fmla="*/ 1197 w 1870"/>
              <a:gd name="T5" fmla="*/ 0 h 676"/>
              <a:gd name="T6" fmla="*/ 0 w 1870"/>
              <a:gd name="T7" fmla="*/ 0 h 676"/>
              <a:gd name="T8" fmla="*/ 0 w 1870"/>
              <a:gd name="T9" fmla="*/ 140 h 676"/>
              <a:gd name="T10" fmla="*/ 1220 w 1870"/>
              <a:gd name="T11" fmla="*/ 140 h 676"/>
              <a:gd name="T12" fmla="*/ 1870 w 1870"/>
              <a:gd name="T13" fmla="*/ 676 h 676"/>
              <a:gd name="T14" fmla="*/ 1870 w 1870"/>
              <a:gd name="T15" fmla="*/ 536 h 676"/>
              <a:gd name="T16" fmla="*/ 1507 w 1870"/>
              <a:gd name="T17" fmla="*/ 367 h 676"/>
              <a:gd name="T18" fmla="*/ 1338 w 1870"/>
              <a:gd name="T19" fmla="*/ 0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0" h="676">
                <a:moveTo>
                  <a:pt x="1338" y="0"/>
                </a:moveTo>
                <a:cubicBezTo>
                  <a:pt x="1248" y="0"/>
                  <a:pt x="1248" y="0"/>
                  <a:pt x="1248" y="0"/>
                </a:cubicBezTo>
                <a:cubicBezTo>
                  <a:pt x="1197" y="0"/>
                  <a:pt x="1197" y="0"/>
                  <a:pt x="1197" y="0"/>
                </a:cubicBezTo>
                <a:cubicBezTo>
                  <a:pt x="0" y="0"/>
                  <a:pt x="0" y="0"/>
                  <a:pt x="0" y="0"/>
                </a:cubicBezTo>
                <a:cubicBezTo>
                  <a:pt x="0" y="140"/>
                  <a:pt x="0" y="140"/>
                  <a:pt x="0" y="140"/>
                </a:cubicBezTo>
                <a:cubicBezTo>
                  <a:pt x="1220" y="140"/>
                  <a:pt x="1220" y="140"/>
                  <a:pt x="1220" y="140"/>
                </a:cubicBezTo>
                <a:cubicBezTo>
                  <a:pt x="1298" y="434"/>
                  <a:pt x="1557" y="655"/>
                  <a:pt x="1870" y="676"/>
                </a:cubicBezTo>
                <a:cubicBezTo>
                  <a:pt x="1870" y="536"/>
                  <a:pt x="1870" y="536"/>
                  <a:pt x="1870" y="536"/>
                </a:cubicBezTo>
                <a:cubicBezTo>
                  <a:pt x="1733" y="524"/>
                  <a:pt x="1605" y="465"/>
                  <a:pt x="1507" y="367"/>
                </a:cubicBezTo>
                <a:cubicBezTo>
                  <a:pt x="1408" y="267"/>
                  <a:pt x="1348" y="139"/>
                  <a:pt x="1338" y="0"/>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IN">
              <a:latin typeface="Calibri" panose="020F0502020204030204"/>
            </a:endParaRPr>
          </a:p>
        </p:txBody>
      </p:sp>
      <p:sp>
        <p:nvSpPr>
          <p:cNvPr id="8" name="Freeform 21">
            <a:extLst>
              <a:ext uri="{FF2B5EF4-FFF2-40B4-BE49-F238E27FC236}">
                <a16:creationId xmlns:a16="http://schemas.microsoft.com/office/drawing/2014/main" id="{6EAAD28A-C429-FA55-A6B3-3797EE93981A}"/>
              </a:ext>
            </a:extLst>
          </p:cNvPr>
          <p:cNvSpPr>
            <a:spLocks/>
          </p:cNvSpPr>
          <p:nvPr/>
        </p:nvSpPr>
        <p:spPr bwMode="auto">
          <a:xfrm>
            <a:off x="6249261" y="3505600"/>
            <a:ext cx="3422976" cy="1237397"/>
          </a:xfrm>
          <a:custGeom>
            <a:avLst/>
            <a:gdLst>
              <a:gd name="T0" fmla="*/ 1870 w 1870"/>
              <a:gd name="T1" fmla="*/ 0 h 676"/>
              <a:gd name="T2" fmla="*/ 673 w 1870"/>
              <a:gd name="T3" fmla="*/ 0 h 676"/>
              <a:gd name="T4" fmla="*/ 626 w 1870"/>
              <a:gd name="T5" fmla="*/ 0 h 676"/>
              <a:gd name="T6" fmla="*/ 532 w 1870"/>
              <a:gd name="T7" fmla="*/ 0 h 676"/>
              <a:gd name="T8" fmla="*/ 363 w 1870"/>
              <a:gd name="T9" fmla="*/ 367 h 676"/>
              <a:gd name="T10" fmla="*/ 0 w 1870"/>
              <a:gd name="T11" fmla="*/ 536 h 676"/>
              <a:gd name="T12" fmla="*/ 0 w 1870"/>
              <a:gd name="T13" fmla="*/ 676 h 676"/>
              <a:gd name="T14" fmla="*/ 650 w 1870"/>
              <a:gd name="T15" fmla="*/ 140 h 676"/>
              <a:gd name="T16" fmla="*/ 1870 w 1870"/>
              <a:gd name="T17" fmla="*/ 140 h 676"/>
              <a:gd name="T18" fmla="*/ 1870 w 1870"/>
              <a:gd name="T19" fmla="*/ 0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0" h="676">
                <a:moveTo>
                  <a:pt x="1870" y="0"/>
                </a:moveTo>
                <a:cubicBezTo>
                  <a:pt x="673" y="0"/>
                  <a:pt x="673" y="0"/>
                  <a:pt x="673" y="0"/>
                </a:cubicBezTo>
                <a:cubicBezTo>
                  <a:pt x="626" y="0"/>
                  <a:pt x="626" y="0"/>
                  <a:pt x="626" y="0"/>
                </a:cubicBezTo>
                <a:cubicBezTo>
                  <a:pt x="532" y="0"/>
                  <a:pt x="532" y="0"/>
                  <a:pt x="532" y="0"/>
                </a:cubicBezTo>
                <a:cubicBezTo>
                  <a:pt x="522" y="139"/>
                  <a:pt x="462" y="267"/>
                  <a:pt x="363" y="367"/>
                </a:cubicBezTo>
                <a:cubicBezTo>
                  <a:pt x="265" y="465"/>
                  <a:pt x="137" y="524"/>
                  <a:pt x="0" y="536"/>
                </a:cubicBezTo>
                <a:cubicBezTo>
                  <a:pt x="0" y="676"/>
                  <a:pt x="0" y="676"/>
                  <a:pt x="0" y="676"/>
                </a:cubicBezTo>
                <a:cubicBezTo>
                  <a:pt x="313" y="655"/>
                  <a:pt x="572" y="434"/>
                  <a:pt x="650" y="140"/>
                </a:cubicBezTo>
                <a:cubicBezTo>
                  <a:pt x="1870" y="140"/>
                  <a:pt x="1870" y="140"/>
                  <a:pt x="1870" y="140"/>
                </a:cubicBezTo>
                <a:cubicBezTo>
                  <a:pt x="1870" y="0"/>
                  <a:pt x="1870" y="0"/>
                  <a:pt x="1870" y="0"/>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IN">
              <a:latin typeface="Calibri" panose="020F0502020204030204"/>
            </a:endParaRPr>
          </a:p>
        </p:txBody>
      </p:sp>
      <p:sp>
        <p:nvSpPr>
          <p:cNvPr id="12" name="Freeform 22">
            <a:extLst>
              <a:ext uri="{FF2B5EF4-FFF2-40B4-BE49-F238E27FC236}">
                <a16:creationId xmlns:a16="http://schemas.microsoft.com/office/drawing/2014/main" id="{E947BBCD-297A-7B57-9169-0F394677BAD3}"/>
              </a:ext>
            </a:extLst>
          </p:cNvPr>
          <p:cNvSpPr>
            <a:spLocks/>
          </p:cNvSpPr>
          <p:nvPr/>
        </p:nvSpPr>
        <p:spPr bwMode="auto">
          <a:xfrm>
            <a:off x="2619972" y="2077036"/>
            <a:ext cx="3422976" cy="1224584"/>
          </a:xfrm>
          <a:custGeom>
            <a:avLst/>
            <a:gdLst>
              <a:gd name="T0" fmla="*/ 1222 w 1870"/>
              <a:gd name="T1" fmla="*/ 529 h 669"/>
              <a:gd name="T2" fmla="*/ 0 w 1870"/>
              <a:gd name="T3" fmla="*/ 529 h 669"/>
              <a:gd name="T4" fmla="*/ 0 w 1870"/>
              <a:gd name="T5" fmla="*/ 669 h 669"/>
              <a:gd name="T6" fmla="*/ 1198 w 1870"/>
              <a:gd name="T7" fmla="*/ 669 h 669"/>
              <a:gd name="T8" fmla="*/ 1248 w 1870"/>
              <a:gd name="T9" fmla="*/ 669 h 669"/>
              <a:gd name="T10" fmla="*/ 1338 w 1870"/>
              <a:gd name="T11" fmla="*/ 669 h 669"/>
              <a:gd name="T12" fmla="*/ 1507 w 1870"/>
              <a:gd name="T13" fmla="*/ 309 h 669"/>
              <a:gd name="T14" fmla="*/ 1870 w 1870"/>
              <a:gd name="T15" fmla="*/ 140 h 669"/>
              <a:gd name="T16" fmla="*/ 1870 w 1870"/>
              <a:gd name="T17" fmla="*/ 0 h 669"/>
              <a:gd name="T18" fmla="*/ 1222 w 1870"/>
              <a:gd name="T19" fmla="*/ 52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0" h="669">
                <a:moveTo>
                  <a:pt x="1222" y="529"/>
                </a:moveTo>
                <a:cubicBezTo>
                  <a:pt x="0" y="529"/>
                  <a:pt x="0" y="529"/>
                  <a:pt x="0" y="529"/>
                </a:cubicBezTo>
                <a:cubicBezTo>
                  <a:pt x="0" y="669"/>
                  <a:pt x="0" y="669"/>
                  <a:pt x="0" y="669"/>
                </a:cubicBezTo>
                <a:cubicBezTo>
                  <a:pt x="1198" y="669"/>
                  <a:pt x="1198" y="669"/>
                  <a:pt x="1198" y="669"/>
                </a:cubicBezTo>
                <a:cubicBezTo>
                  <a:pt x="1248" y="669"/>
                  <a:pt x="1248" y="669"/>
                  <a:pt x="1248" y="669"/>
                </a:cubicBezTo>
                <a:cubicBezTo>
                  <a:pt x="1338" y="669"/>
                  <a:pt x="1338" y="669"/>
                  <a:pt x="1338" y="669"/>
                </a:cubicBezTo>
                <a:cubicBezTo>
                  <a:pt x="1350" y="533"/>
                  <a:pt x="1409" y="407"/>
                  <a:pt x="1507" y="309"/>
                </a:cubicBezTo>
                <a:cubicBezTo>
                  <a:pt x="1605" y="211"/>
                  <a:pt x="1733" y="152"/>
                  <a:pt x="1870" y="140"/>
                </a:cubicBezTo>
                <a:cubicBezTo>
                  <a:pt x="1870" y="0"/>
                  <a:pt x="1870" y="0"/>
                  <a:pt x="1870" y="0"/>
                </a:cubicBezTo>
                <a:cubicBezTo>
                  <a:pt x="1559" y="21"/>
                  <a:pt x="1302" y="238"/>
                  <a:pt x="1222" y="529"/>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IN" dirty="0">
              <a:latin typeface="Calibri" panose="020F0502020204030204"/>
            </a:endParaRPr>
          </a:p>
        </p:txBody>
      </p:sp>
      <p:sp>
        <p:nvSpPr>
          <p:cNvPr id="13" name="Freeform 23">
            <a:extLst>
              <a:ext uri="{FF2B5EF4-FFF2-40B4-BE49-F238E27FC236}">
                <a16:creationId xmlns:a16="http://schemas.microsoft.com/office/drawing/2014/main" id="{4B3A74D5-3D69-A43C-9194-B3DF21EFE56D}"/>
              </a:ext>
            </a:extLst>
          </p:cNvPr>
          <p:cNvSpPr>
            <a:spLocks/>
          </p:cNvSpPr>
          <p:nvPr/>
        </p:nvSpPr>
        <p:spPr bwMode="auto">
          <a:xfrm>
            <a:off x="6249261" y="2077036"/>
            <a:ext cx="3422976" cy="1224584"/>
          </a:xfrm>
          <a:custGeom>
            <a:avLst/>
            <a:gdLst>
              <a:gd name="T0" fmla="*/ 648 w 1870"/>
              <a:gd name="T1" fmla="*/ 529 h 669"/>
              <a:gd name="T2" fmla="*/ 0 w 1870"/>
              <a:gd name="T3" fmla="*/ 0 h 669"/>
              <a:gd name="T4" fmla="*/ 0 w 1870"/>
              <a:gd name="T5" fmla="*/ 140 h 669"/>
              <a:gd name="T6" fmla="*/ 363 w 1870"/>
              <a:gd name="T7" fmla="*/ 309 h 669"/>
              <a:gd name="T8" fmla="*/ 532 w 1870"/>
              <a:gd name="T9" fmla="*/ 669 h 669"/>
              <a:gd name="T10" fmla="*/ 627 w 1870"/>
              <a:gd name="T11" fmla="*/ 669 h 669"/>
              <a:gd name="T12" fmla="*/ 672 w 1870"/>
              <a:gd name="T13" fmla="*/ 669 h 669"/>
              <a:gd name="T14" fmla="*/ 1870 w 1870"/>
              <a:gd name="T15" fmla="*/ 669 h 669"/>
              <a:gd name="T16" fmla="*/ 1870 w 1870"/>
              <a:gd name="T17" fmla="*/ 529 h 669"/>
              <a:gd name="T18" fmla="*/ 648 w 1870"/>
              <a:gd name="T19" fmla="*/ 529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0" h="669">
                <a:moveTo>
                  <a:pt x="648" y="529"/>
                </a:moveTo>
                <a:cubicBezTo>
                  <a:pt x="568" y="238"/>
                  <a:pt x="311" y="21"/>
                  <a:pt x="0" y="0"/>
                </a:cubicBezTo>
                <a:cubicBezTo>
                  <a:pt x="0" y="140"/>
                  <a:pt x="0" y="140"/>
                  <a:pt x="0" y="140"/>
                </a:cubicBezTo>
                <a:cubicBezTo>
                  <a:pt x="137" y="152"/>
                  <a:pt x="265" y="211"/>
                  <a:pt x="363" y="309"/>
                </a:cubicBezTo>
                <a:cubicBezTo>
                  <a:pt x="461" y="407"/>
                  <a:pt x="520" y="533"/>
                  <a:pt x="532" y="669"/>
                </a:cubicBezTo>
                <a:cubicBezTo>
                  <a:pt x="627" y="669"/>
                  <a:pt x="627" y="669"/>
                  <a:pt x="627" y="669"/>
                </a:cubicBezTo>
                <a:cubicBezTo>
                  <a:pt x="672" y="669"/>
                  <a:pt x="672" y="669"/>
                  <a:pt x="672" y="669"/>
                </a:cubicBezTo>
                <a:cubicBezTo>
                  <a:pt x="1870" y="669"/>
                  <a:pt x="1870" y="669"/>
                  <a:pt x="1870" y="669"/>
                </a:cubicBezTo>
                <a:cubicBezTo>
                  <a:pt x="1870" y="529"/>
                  <a:pt x="1870" y="529"/>
                  <a:pt x="1870" y="529"/>
                </a:cubicBezTo>
                <a:lnTo>
                  <a:pt x="648" y="529"/>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defTabSz="914377"/>
            <a:endParaRPr lang="en-IN">
              <a:latin typeface="Calibri" panose="020F0502020204030204"/>
            </a:endParaRPr>
          </a:p>
        </p:txBody>
      </p:sp>
      <p:sp>
        <p:nvSpPr>
          <p:cNvPr id="14" name="TextBox 13">
            <a:extLst>
              <a:ext uri="{FF2B5EF4-FFF2-40B4-BE49-F238E27FC236}">
                <a16:creationId xmlns:a16="http://schemas.microsoft.com/office/drawing/2014/main" id="{AA14C042-88EF-5C66-09F5-2532EBFAD731}"/>
              </a:ext>
            </a:extLst>
          </p:cNvPr>
          <p:cNvSpPr txBox="1"/>
          <p:nvPr/>
        </p:nvSpPr>
        <p:spPr>
          <a:xfrm>
            <a:off x="3538158" y="1509803"/>
            <a:ext cx="1225015" cy="338554"/>
          </a:xfrm>
          <a:prstGeom prst="rect">
            <a:avLst/>
          </a:prstGeom>
          <a:noFill/>
        </p:spPr>
        <p:txBody>
          <a:bodyPr wrap="none" rtlCol="0">
            <a:spAutoFit/>
          </a:bodyPr>
          <a:lstStyle/>
          <a:p>
            <a:pPr algn="r"/>
            <a:r>
              <a:rPr lang="en-IN" sz="1600" b="1" dirty="0">
                <a:solidFill>
                  <a:srgbClr val="653C87"/>
                </a:solidFill>
                <a:latin typeface="Arial" panose="020B0604020202020204" pitchFamily="34" charset="0"/>
                <a:cs typeface="Arial" panose="020B0604020202020204" pitchFamily="34" charset="0"/>
              </a:rPr>
              <a:t>What is it?</a:t>
            </a:r>
          </a:p>
        </p:txBody>
      </p:sp>
      <p:sp>
        <p:nvSpPr>
          <p:cNvPr id="15" name="TextBox 14">
            <a:extLst>
              <a:ext uri="{FF2B5EF4-FFF2-40B4-BE49-F238E27FC236}">
                <a16:creationId xmlns:a16="http://schemas.microsoft.com/office/drawing/2014/main" id="{FC4F1927-C15E-D3B7-3579-A8286BA88CEA}"/>
              </a:ext>
            </a:extLst>
          </p:cNvPr>
          <p:cNvSpPr txBox="1"/>
          <p:nvPr/>
        </p:nvSpPr>
        <p:spPr>
          <a:xfrm>
            <a:off x="1385920" y="1881568"/>
            <a:ext cx="3392045" cy="830997"/>
          </a:xfrm>
          <a:prstGeom prst="rect">
            <a:avLst/>
          </a:prstGeom>
          <a:noFill/>
        </p:spPr>
        <p:txBody>
          <a:bodyPr wrap="square">
            <a:spAutoFit/>
          </a:bodyPr>
          <a:lstStyle/>
          <a:p>
            <a:pPr algn="r"/>
            <a:r>
              <a:rPr lang="en-IN" sz="1600">
                <a:latin typeface="Arial" panose="020B0604020202020204" pitchFamily="34" charset="0"/>
                <a:cs typeface="Arial" panose="020B0604020202020204" pitchFamily="34" charset="0"/>
              </a:rPr>
              <a:t>A tool that reads text, interprets meaning, and classifies it into a predefined category</a:t>
            </a:r>
          </a:p>
        </p:txBody>
      </p:sp>
      <p:sp>
        <p:nvSpPr>
          <p:cNvPr id="16" name="TextBox 15">
            <a:extLst>
              <a:ext uri="{FF2B5EF4-FFF2-40B4-BE49-F238E27FC236}">
                <a16:creationId xmlns:a16="http://schemas.microsoft.com/office/drawing/2014/main" id="{24B04A03-5BE5-1853-4F2A-98F6B44D9452}"/>
              </a:ext>
            </a:extLst>
          </p:cNvPr>
          <p:cNvSpPr txBox="1"/>
          <p:nvPr/>
        </p:nvSpPr>
        <p:spPr>
          <a:xfrm>
            <a:off x="3878179" y="4087543"/>
            <a:ext cx="857927" cy="338554"/>
          </a:xfrm>
          <a:prstGeom prst="rect">
            <a:avLst/>
          </a:prstGeom>
          <a:noFill/>
        </p:spPr>
        <p:txBody>
          <a:bodyPr wrap="none" rtlCol="0">
            <a:spAutoFit/>
          </a:bodyPr>
          <a:lstStyle/>
          <a:p>
            <a:pPr algn="r"/>
            <a:r>
              <a:rPr lang="en-IN" sz="1600" b="1" dirty="0">
                <a:solidFill>
                  <a:srgbClr val="653C87"/>
                </a:solidFill>
                <a:latin typeface="Arial" panose="020B0604020202020204" pitchFamily="34" charset="0"/>
                <a:cs typeface="Arial" panose="020B0604020202020204" pitchFamily="34" charset="0"/>
              </a:rPr>
              <a:t>Output</a:t>
            </a:r>
          </a:p>
        </p:txBody>
      </p:sp>
      <p:sp>
        <p:nvSpPr>
          <p:cNvPr id="17" name="TextBox 16">
            <a:extLst>
              <a:ext uri="{FF2B5EF4-FFF2-40B4-BE49-F238E27FC236}">
                <a16:creationId xmlns:a16="http://schemas.microsoft.com/office/drawing/2014/main" id="{B9634851-C2E4-1C6D-72AF-1A99FAA781BA}"/>
              </a:ext>
            </a:extLst>
          </p:cNvPr>
          <p:cNvSpPr txBox="1"/>
          <p:nvPr/>
        </p:nvSpPr>
        <p:spPr>
          <a:xfrm>
            <a:off x="1358854" y="4459308"/>
            <a:ext cx="3392045" cy="584775"/>
          </a:xfrm>
          <a:prstGeom prst="rect">
            <a:avLst/>
          </a:prstGeom>
          <a:noFill/>
        </p:spPr>
        <p:txBody>
          <a:bodyPr wrap="square">
            <a:spAutoFit/>
          </a:bodyPr>
          <a:lstStyle/>
          <a:p>
            <a:pPr algn="r"/>
            <a:r>
              <a:rPr lang="en-IN" sz="1600" dirty="0">
                <a:latin typeface="Arial" panose="020B0604020202020204" pitchFamily="34" charset="0"/>
                <a:cs typeface="Arial" panose="020B0604020202020204" pitchFamily="34" charset="0"/>
              </a:rPr>
              <a:t>CAEF 2.0 standard WBS for each historic WBS</a:t>
            </a:r>
          </a:p>
        </p:txBody>
      </p:sp>
      <p:sp>
        <p:nvSpPr>
          <p:cNvPr id="18" name="TextBox 17">
            <a:extLst>
              <a:ext uri="{FF2B5EF4-FFF2-40B4-BE49-F238E27FC236}">
                <a16:creationId xmlns:a16="http://schemas.microsoft.com/office/drawing/2014/main" id="{FC4F40F9-DCF3-2C03-4514-4B087D7071A1}"/>
              </a:ext>
            </a:extLst>
          </p:cNvPr>
          <p:cNvSpPr txBox="1"/>
          <p:nvPr/>
        </p:nvSpPr>
        <p:spPr>
          <a:xfrm>
            <a:off x="7514395" y="1509803"/>
            <a:ext cx="1529586" cy="338554"/>
          </a:xfrm>
          <a:prstGeom prst="rect">
            <a:avLst/>
          </a:prstGeom>
          <a:noFill/>
        </p:spPr>
        <p:txBody>
          <a:bodyPr wrap="none" rtlCol="0">
            <a:spAutoFit/>
          </a:bodyPr>
          <a:lstStyle/>
          <a:p>
            <a:r>
              <a:rPr lang="en-IN" sz="1600" b="1" dirty="0">
                <a:solidFill>
                  <a:srgbClr val="653C87"/>
                </a:solidFill>
                <a:latin typeface="Arial" panose="020B0604020202020204" pitchFamily="34" charset="0"/>
                <a:cs typeface="Arial" panose="020B0604020202020204" pitchFamily="34" charset="0"/>
              </a:rPr>
              <a:t>Scope of data</a:t>
            </a:r>
          </a:p>
        </p:txBody>
      </p:sp>
      <p:sp>
        <p:nvSpPr>
          <p:cNvPr id="19" name="TextBox 18">
            <a:extLst>
              <a:ext uri="{FF2B5EF4-FFF2-40B4-BE49-F238E27FC236}">
                <a16:creationId xmlns:a16="http://schemas.microsoft.com/office/drawing/2014/main" id="{2AC396D4-6D6D-716F-363F-C808EE514A87}"/>
              </a:ext>
            </a:extLst>
          </p:cNvPr>
          <p:cNvSpPr txBox="1"/>
          <p:nvPr/>
        </p:nvSpPr>
        <p:spPr>
          <a:xfrm>
            <a:off x="7514396" y="1881568"/>
            <a:ext cx="2886241" cy="584775"/>
          </a:xfrm>
          <a:prstGeom prst="rect">
            <a:avLst/>
          </a:prstGeom>
          <a:noFill/>
        </p:spPr>
        <p:txBody>
          <a:bodyPr wrap="square">
            <a:spAutoFit/>
          </a:bodyPr>
          <a:lstStyle/>
          <a:p>
            <a:r>
              <a:rPr lang="en-IN" sz="1600">
                <a:latin typeface="Arial" panose="020B0604020202020204" pitchFamily="34" charset="0"/>
                <a:cs typeface="Arial" panose="020B0604020202020204" pitchFamily="34" charset="0"/>
              </a:rPr>
              <a:t>All Active and Completed NNSA projects</a:t>
            </a:r>
          </a:p>
        </p:txBody>
      </p:sp>
      <p:sp>
        <p:nvSpPr>
          <p:cNvPr id="20" name="TextBox 19">
            <a:extLst>
              <a:ext uri="{FF2B5EF4-FFF2-40B4-BE49-F238E27FC236}">
                <a16:creationId xmlns:a16="http://schemas.microsoft.com/office/drawing/2014/main" id="{54C589EE-2DB9-50F7-BF8D-3F32D383D832}"/>
              </a:ext>
            </a:extLst>
          </p:cNvPr>
          <p:cNvSpPr txBox="1"/>
          <p:nvPr/>
        </p:nvSpPr>
        <p:spPr>
          <a:xfrm>
            <a:off x="7514395" y="4041267"/>
            <a:ext cx="1281120" cy="338554"/>
          </a:xfrm>
          <a:prstGeom prst="rect">
            <a:avLst/>
          </a:prstGeom>
          <a:noFill/>
        </p:spPr>
        <p:txBody>
          <a:bodyPr wrap="none" rtlCol="0">
            <a:spAutoFit/>
          </a:bodyPr>
          <a:lstStyle/>
          <a:p>
            <a:r>
              <a:rPr lang="en-IN" sz="1600" b="1" dirty="0">
                <a:solidFill>
                  <a:srgbClr val="653C87"/>
                </a:solidFill>
                <a:latin typeface="Arial" panose="020B0604020202020204" pitchFamily="34" charset="0"/>
                <a:cs typeface="Arial" panose="020B0604020202020204" pitchFamily="34" charset="0"/>
              </a:rPr>
              <a:t>Limitations</a:t>
            </a:r>
          </a:p>
        </p:txBody>
      </p:sp>
      <p:sp>
        <p:nvSpPr>
          <p:cNvPr id="21" name="TextBox 20">
            <a:extLst>
              <a:ext uri="{FF2B5EF4-FFF2-40B4-BE49-F238E27FC236}">
                <a16:creationId xmlns:a16="http://schemas.microsoft.com/office/drawing/2014/main" id="{7F68F779-ADB0-AE28-BE5D-F7994D46A743}"/>
              </a:ext>
            </a:extLst>
          </p:cNvPr>
          <p:cNvSpPr txBox="1"/>
          <p:nvPr/>
        </p:nvSpPr>
        <p:spPr>
          <a:xfrm>
            <a:off x="7514395" y="4413032"/>
            <a:ext cx="3392045" cy="584775"/>
          </a:xfrm>
          <a:prstGeom prst="rect">
            <a:avLst/>
          </a:prstGeom>
          <a:noFill/>
        </p:spPr>
        <p:txBody>
          <a:bodyPr wrap="square">
            <a:spAutoFit/>
          </a:bodyPr>
          <a:lstStyle/>
          <a:p>
            <a:r>
              <a:rPr lang="en-IN" sz="1600">
                <a:latin typeface="Arial" panose="020B0604020202020204" pitchFamily="34" charset="0"/>
                <a:cs typeface="Arial" panose="020B0604020202020204" pitchFamily="34" charset="0"/>
              </a:rPr>
              <a:t>Limited sample size and lack of contextual information</a:t>
            </a:r>
          </a:p>
        </p:txBody>
      </p:sp>
      <p:sp>
        <p:nvSpPr>
          <p:cNvPr id="22" name="TextBox 21">
            <a:extLst>
              <a:ext uri="{FF2B5EF4-FFF2-40B4-BE49-F238E27FC236}">
                <a16:creationId xmlns:a16="http://schemas.microsoft.com/office/drawing/2014/main" id="{C009B553-573F-FDBF-FA77-ACF59A250E36}"/>
              </a:ext>
            </a:extLst>
          </p:cNvPr>
          <p:cNvSpPr txBox="1"/>
          <p:nvPr/>
        </p:nvSpPr>
        <p:spPr>
          <a:xfrm>
            <a:off x="5239446" y="3192874"/>
            <a:ext cx="1813317" cy="830997"/>
          </a:xfrm>
          <a:prstGeom prst="rect">
            <a:avLst/>
          </a:prstGeom>
          <a:noFill/>
        </p:spPr>
        <p:txBody>
          <a:bodyPr wrap="none" rtlCol="0">
            <a:spAutoFit/>
          </a:bodyPr>
          <a:lstStyle/>
          <a:p>
            <a:pPr algn="ctr"/>
            <a:r>
              <a:rPr lang="en-IN" sz="1600">
                <a:latin typeface="Arial" panose="020B0604020202020204" pitchFamily="34" charset="0"/>
                <a:cs typeface="Arial" panose="020B0604020202020204" pitchFamily="34" charset="0"/>
              </a:rPr>
              <a:t>Natural Language</a:t>
            </a:r>
          </a:p>
          <a:p>
            <a:pPr algn="ctr"/>
            <a:r>
              <a:rPr lang="en-IN" sz="1600">
                <a:latin typeface="Arial" panose="020B0604020202020204" pitchFamily="34" charset="0"/>
                <a:cs typeface="Arial" panose="020B0604020202020204" pitchFamily="34" charset="0"/>
              </a:rPr>
              <a:t>Processing </a:t>
            </a:r>
          </a:p>
          <a:p>
            <a:pPr algn="ctr"/>
            <a:r>
              <a:rPr lang="en-IN" sz="1600">
                <a:latin typeface="Arial" panose="020B0604020202020204" pitchFamily="34" charset="0"/>
                <a:cs typeface="Arial" panose="020B0604020202020204" pitchFamily="34" charset="0"/>
              </a:rPr>
              <a:t>(NLP) Model</a:t>
            </a:r>
          </a:p>
        </p:txBody>
      </p:sp>
      <p:sp>
        <p:nvSpPr>
          <p:cNvPr id="23" name="TextBox 22">
            <a:extLst>
              <a:ext uri="{FF2B5EF4-FFF2-40B4-BE49-F238E27FC236}">
                <a16:creationId xmlns:a16="http://schemas.microsoft.com/office/drawing/2014/main" id="{83A3F083-0F99-B0B0-4C38-BFDBF1DE8E79}"/>
              </a:ext>
            </a:extLst>
          </p:cNvPr>
          <p:cNvSpPr txBox="1"/>
          <p:nvPr/>
        </p:nvSpPr>
        <p:spPr>
          <a:xfrm>
            <a:off x="5381832" y="2681775"/>
            <a:ext cx="1364476" cy="461665"/>
          </a:xfrm>
          <a:prstGeom prst="rect">
            <a:avLst/>
          </a:prstGeom>
          <a:noFill/>
        </p:spPr>
        <p:txBody>
          <a:bodyPr wrap="none" rtlCol="0">
            <a:spAutoFit/>
          </a:bodyPr>
          <a:lstStyle/>
          <a:p>
            <a:r>
              <a:rPr lang="en-IN" sz="2400" b="1" dirty="0">
                <a:solidFill>
                  <a:srgbClr val="653C87"/>
                </a:solidFill>
                <a:latin typeface="Arial" panose="020B0604020202020204" pitchFamily="34" charset="0"/>
                <a:cs typeface="Arial" panose="020B0604020202020204" pitchFamily="34" charset="0"/>
              </a:rPr>
              <a:t>ENGINE</a:t>
            </a:r>
          </a:p>
        </p:txBody>
      </p:sp>
    </p:spTree>
    <p:extLst>
      <p:ext uri="{BB962C8B-B14F-4D97-AF65-F5344CB8AC3E}">
        <p14:creationId xmlns:p14="http://schemas.microsoft.com/office/powerpoint/2010/main" val="33151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 presetClass="emph" presetSubtype="2" fill="hold" nodeType="withEffect">
                                  <p:stCondLst>
                                    <p:cond delay="0"/>
                                  </p:stCondLst>
                                  <p:childTnLst>
                                    <p:animClr clrSpc="rgb" dir="cw">
                                      <p:cBhvr>
                                        <p:cTn id="12" dur="2000" fill="hold"/>
                                        <p:tgtEl>
                                          <p:spTgt spid="12"/>
                                        </p:tgtEl>
                                        <p:attrNameLst>
                                          <p:attrName>fillcolor</p:attrName>
                                        </p:attrNameLst>
                                      </p:cBhvr>
                                      <p:to>
                                        <a:srgbClr val="000F7E"/>
                                      </p:to>
                                    </p:animClr>
                                    <p:set>
                                      <p:cBhvr>
                                        <p:cTn id="13" dur="2000" fill="hold"/>
                                        <p:tgtEl>
                                          <p:spTgt spid="12"/>
                                        </p:tgtEl>
                                        <p:attrNameLst>
                                          <p:attrName>fill.type</p:attrName>
                                        </p:attrNameLst>
                                      </p:cBhvr>
                                      <p:to>
                                        <p:strVal val="solid"/>
                                      </p:to>
                                    </p:set>
                                    <p:set>
                                      <p:cBhvr>
                                        <p:cTn id="14" dur="2000" fill="hold"/>
                                        <p:tgtEl>
                                          <p:spTgt spid="12"/>
                                        </p:tgtEl>
                                        <p:attrNameLst>
                                          <p:attrName>fill.on</p:attrName>
                                        </p:attrNameLst>
                                      </p:cBhvr>
                                      <p:to>
                                        <p:strVal val="tru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 presetClass="emph" presetSubtype="2" fill="hold" nodeType="withEffect">
                                  <p:stCondLst>
                                    <p:cond delay="0"/>
                                  </p:stCondLst>
                                  <p:childTnLst>
                                    <p:animClr clrSpc="rgb" dir="cw">
                                      <p:cBhvr>
                                        <p:cTn id="24" dur="2000" fill="hold"/>
                                        <p:tgtEl>
                                          <p:spTgt spid="13"/>
                                        </p:tgtEl>
                                        <p:attrNameLst>
                                          <p:attrName>fillcolor</p:attrName>
                                        </p:attrNameLst>
                                      </p:cBhvr>
                                      <p:to>
                                        <a:srgbClr val="000F7E"/>
                                      </p:to>
                                    </p:animClr>
                                    <p:set>
                                      <p:cBhvr>
                                        <p:cTn id="25" dur="2000" fill="hold"/>
                                        <p:tgtEl>
                                          <p:spTgt spid="13"/>
                                        </p:tgtEl>
                                        <p:attrNameLst>
                                          <p:attrName>fill.type</p:attrName>
                                        </p:attrNameLst>
                                      </p:cBhvr>
                                      <p:to>
                                        <p:strVal val="solid"/>
                                      </p:to>
                                    </p:set>
                                    <p:set>
                                      <p:cBhvr>
                                        <p:cTn id="26" dur="2000" fill="hold"/>
                                        <p:tgtEl>
                                          <p:spTgt spid="13"/>
                                        </p:tgtEl>
                                        <p:attrNameLst>
                                          <p:attrName>fill.on</p:attrName>
                                        </p:attrNameLst>
                                      </p:cBhvr>
                                      <p:to>
                                        <p:strVal val="tru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 presetClass="emph" presetSubtype="2" fill="hold" nodeType="withEffect">
                                  <p:stCondLst>
                                    <p:cond delay="0"/>
                                  </p:stCondLst>
                                  <p:childTnLst>
                                    <p:animClr clrSpc="rgb" dir="cw">
                                      <p:cBhvr>
                                        <p:cTn id="36" dur="2000" fill="hold"/>
                                        <p:tgtEl>
                                          <p:spTgt spid="7"/>
                                        </p:tgtEl>
                                        <p:attrNameLst>
                                          <p:attrName>fillcolor</p:attrName>
                                        </p:attrNameLst>
                                      </p:cBhvr>
                                      <p:to>
                                        <a:srgbClr val="000F7E"/>
                                      </p:to>
                                    </p:animClr>
                                    <p:set>
                                      <p:cBhvr>
                                        <p:cTn id="37" dur="2000" fill="hold"/>
                                        <p:tgtEl>
                                          <p:spTgt spid="7"/>
                                        </p:tgtEl>
                                        <p:attrNameLst>
                                          <p:attrName>fill.type</p:attrName>
                                        </p:attrNameLst>
                                      </p:cBhvr>
                                      <p:to>
                                        <p:strVal val="solid"/>
                                      </p:to>
                                    </p:set>
                                    <p:set>
                                      <p:cBhvr>
                                        <p:cTn id="38" dur="2000" fill="hold"/>
                                        <p:tgtEl>
                                          <p:spTgt spid="7"/>
                                        </p:tgtEl>
                                        <p:attrNameLst>
                                          <p:attrName>fill.on</p:attrName>
                                        </p:attrNameLst>
                                      </p:cBhvr>
                                      <p:to>
                                        <p:strVal val="tru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 presetClass="emph" presetSubtype="2" fill="hold" nodeType="withEffect">
                                  <p:stCondLst>
                                    <p:cond delay="0"/>
                                  </p:stCondLst>
                                  <p:childTnLst>
                                    <p:animClr clrSpc="rgb" dir="cw">
                                      <p:cBhvr>
                                        <p:cTn id="48" dur="2000" fill="hold"/>
                                        <p:tgtEl>
                                          <p:spTgt spid="8"/>
                                        </p:tgtEl>
                                        <p:attrNameLst>
                                          <p:attrName>fillcolor</p:attrName>
                                        </p:attrNameLst>
                                      </p:cBhvr>
                                      <p:to>
                                        <a:srgbClr val="000F7E"/>
                                      </p:to>
                                    </p:animClr>
                                    <p:set>
                                      <p:cBhvr>
                                        <p:cTn id="49" dur="2000" fill="hold"/>
                                        <p:tgtEl>
                                          <p:spTgt spid="8"/>
                                        </p:tgtEl>
                                        <p:attrNameLst>
                                          <p:attrName>fill.type</p:attrName>
                                        </p:attrNameLst>
                                      </p:cBhvr>
                                      <p:to>
                                        <p:strVal val="solid"/>
                                      </p:to>
                                    </p:set>
                                    <p:set>
                                      <p:cBhvr>
                                        <p:cTn id="50" dur="2000" fill="hold"/>
                                        <p:tgtEl>
                                          <p:spTgt spid="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30F5A3-1AA9-0731-51B6-4699C18B8217}"/>
              </a:ext>
            </a:extLst>
          </p:cNvPr>
          <p:cNvSpPr>
            <a:spLocks noGrp="1"/>
          </p:cNvSpPr>
          <p:nvPr>
            <p:ph type="body" sz="quarter" idx="13"/>
          </p:nvPr>
        </p:nvSpPr>
        <p:spPr/>
        <p:txBody>
          <a:bodyPr/>
          <a:lstStyle/>
          <a:p>
            <a:r>
              <a:rPr lang="en-US" dirty="0"/>
              <a:t>Qualitative &amp; Quantitative V&amp;V Process Flow</a:t>
            </a:r>
          </a:p>
        </p:txBody>
      </p:sp>
      <p:grpSp>
        <p:nvGrpSpPr>
          <p:cNvPr id="5" name="Group 4">
            <a:extLst>
              <a:ext uri="{FF2B5EF4-FFF2-40B4-BE49-F238E27FC236}">
                <a16:creationId xmlns:a16="http://schemas.microsoft.com/office/drawing/2014/main" id="{201F3DCB-AB05-FAD0-1020-98F5815626C4}"/>
              </a:ext>
            </a:extLst>
          </p:cNvPr>
          <p:cNvGrpSpPr/>
          <p:nvPr/>
        </p:nvGrpSpPr>
        <p:grpSpPr>
          <a:xfrm>
            <a:off x="192722" y="1358157"/>
            <a:ext cx="6922095" cy="1218873"/>
            <a:chOff x="336937" y="1862717"/>
            <a:chExt cx="6935696" cy="1218873"/>
          </a:xfrm>
        </p:grpSpPr>
        <p:grpSp>
          <p:nvGrpSpPr>
            <p:cNvPr id="6" name="Group 5">
              <a:extLst>
                <a:ext uri="{FF2B5EF4-FFF2-40B4-BE49-F238E27FC236}">
                  <a16:creationId xmlns:a16="http://schemas.microsoft.com/office/drawing/2014/main" id="{64862DD4-F6FD-EA57-B3A1-353DC23786DA}"/>
                </a:ext>
              </a:extLst>
            </p:cNvPr>
            <p:cNvGrpSpPr/>
            <p:nvPr/>
          </p:nvGrpSpPr>
          <p:grpSpPr>
            <a:xfrm>
              <a:off x="336937" y="1862717"/>
              <a:ext cx="6935696" cy="1218873"/>
              <a:chOff x="339372" y="1696989"/>
              <a:chExt cx="8628213" cy="1915526"/>
            </a:xfrm>
          </p:grpSpPr>
          <p:grpSp>
            <p:nvGrpSpPr>
              <p:cNvPr id="8" name="Group 7">
                <a:extLst>
                  <a:ext uri="{FF2B5EF4-FFF2-40B4-BE49-F238E27FC236}">
                    <a16:creationId xmlns:a16="http://schemas.microsoft.com/office/drawing/2014/main" id="{83208D3F-FEFE-18F9-FCFE-B55F2BD9D273}"/>
                  </a:ext>
                </a:extLst>
              </p:cNvPr>
              <p:cNvGrpSpPr/>
              <p:nvPr/>
            </p:nvGrpSpPr>
            <p:grpSpPr>
              <a:xfrm>
                <a:off x="339372" y="2017522"/>
                <a:ext cx="6465396" cy="1594993"/>
                <a:chOff x="294642" y="1784312"/>
                <a:chExt cx="6630491" cy="1527553"/>
              </a:xfrm>
            </p:grpSpPr>
            <p:sp>
              <p:nvSpPr>
                <p:cNvPr id="12" name="Rectangle: Rounded Corners 11">
                  <a:extLst>
                    <a:ext uri="{FF2B5EF4-FFF2-40B4-BE49-F238E27FC236}">
                      <a16:creationId xmlns:a16="http://schemas.microsoft.com/office/drawing/2014/main" id="{5CEB4086-D6D2-B34B-15BF-9BF30A5DF38F}"/>
                    </a:ext>
                  </a:extLst>
                </p:cNvPr>
                <p:cNvSpPr/>
                <p:nvPr/>
              </p:nvSpPr>
              <p:spPr>
                <a:xfrm>
                  <a:off x="294642" y="1784312"/>
                  <a:ext cx="2549439" cy="1527553"/>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Perform validity checks on each lowest level WBS element</a:t>
                  </a:r>
                </a:p>
              </p:txBody>
            </p:sp>
            <p:cxnSp>
              <p:nvCxnSpPr>
                <p:cNvPr id="13" name="Straight Arrow Connector 12">
                  <a:extLst>
                    <a:ext uri="{FF2B5EF4-FFF2-40B4-BE49-F238E27FC236}">
                      <a16:creationId xmlns:a16="http://schemas.microsoft.com/office/drawing/2014/main" id="{1A49E61D-9761-C10B-35D3-7F5F6A7F1CC4}"/>
                    </a:ext>
                  </a:extLst>
                </p:cNvPr>
                <p:cNvCxnSpPr>
                  <a:cxnSpLocks/>
                  <a:stCxn id="12" idx="3"/>
                  <a:endCxn id="10" idx="1"/>
                </p:cNvCxnSpPr>
                <p:nvPr/>
              </p:nvCxnSpPr>
              <p:spPr>
                <a:xfrm flipV="1">
                  <a:off x="2844081" y="2548087"/>
                  <a:ext cx="310646" cy="2"/>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4C974F2-E7C7-0408-1DE0-E3943E381F68}"/>
                    </a:ext>
                  </a:extLst>
                </p:cNvPr>
                <p:cNvCxnSpPr>
                  <a:cxnSpLocks/>
                  <a:stCxn id="10" idx="3"/>
                  <a:endCxn id="9" idx="1"/>
                </p:cNvCxnSpPr>
                <p:nvPr/>
              </p:nvCxnSpPr>
              <p:spPr>
                <a:xfrm flipV="1">
                  <a:off x="6426623" y="1792831"/>
                  <a:ext cx="462048" cy="755256"/>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01B37F7-960D-8098-5607-66D67F2CE231}"/>
                    </a:ext>
                  </a:extLst>
                </p:cNvPr>
                <p:cNvCxnSpPr>
                  <a:cxnSpLocks/>
                  <a:stCxn id="10" idx="3"/>
                  <a:endCxn id="11" idx="1"/>
                </p:cNvCxnSpPr>
                <p:nvPr/>
              </p:nvCxnSpPr>
              <p:spPr>
                <a:xfrm>
                  <a:off x="6426622" y="2548087"/>
                  <a:ext cx="498511" cy="339332"/>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Rounded Corners 8">
                <a:extLst>
                  <a:ext uri="{FF2B5EF4-FFF2-40B4-BE49-F238E27FC236}">
                    <a16:creationId xmlns:a16="http://schemas.microsoft.com/office/drawing/2014/main" id="{8A0A9A58-8959-88FA-73F8-9032D9DF7D5A}"/>
                  </a:ext>
                </a:extLst>
              </p:cNvPr>
              <p:cNvSpPr/>
              <p:nvPr/>
            </p:nvSpPr>
            <p:spPr>
              <a:xfrm>
                <a:off x="6769213" y="1696989"/>
                <a:ext cx="2162816" cy="658857"/>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Perform manual re-allocation</a:t>
                </a:r>
              </a:p>
            </p:txBody>
          </p:sp>
          <p:sp>
            <p:nvSpPr>
              <p:cNvPr id="10" name="Rectangle: Rounded Corners 9">
                <a:extLst>
                  <a:ext uri="{FF2B5EF4-FFF2-40B4-BE49-F238E27FC236}">
                    <a16:creationId xmlns:a16="http://schemas.microsoft.com/office/drawing/2014/main" id="{7CDFB150-1C00-C6F9-758C-C2C347BA6AB4}"/>
                  </a:ext>
                </a:extLst>
              </p:cNvPr>
              <p:cNvSpPr/>
              <p:nvPr/>
            </p:nvSpPr>
            <p:spPr>
              <a:xfrm>
                <a:off x="3128243" y="2017521"/>
                <a:ext cx="3190427" cy="1594992"/>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sz="1100">
                    <a:solidFill>
                      <a:schemeClr val="tx1"/>
                    </a:solidFill>
                    <a:latin typeface="Arial" panose="020B0604020202020204" pitchFamily="34" charset="0"/>
                    <a:cs typeface="Arial" panose="020B0604020202020204" pitchFamily="34" charset="0"/>
                  </a:rPr>
                  <a:t>Inconsistent or incorrect outputs</a:t>
                </a:r>
              </a:p>
              <a:p>
                <a:pPr marL="285750" indent="-285750">
                  <a:buFont typeface="Wingdings" panose="05000000000000000000" pitchFamily="2" charset="2"/>
                  <a:buChar char="§"/>
                </a:pPr>
                <a:r>
                  <a:rPr lang="en-US" sz="1100">
                    <a:solidFill>
                      <a:schemeClr val="tx1"/>
                    </a:solidFill>
                    <a:latin typeface="Arial" panose="020B0604020202020204" pitchFamily="34" charset="0"/>
                    <a:cs typeface="Arial" panose="020B0604020202020204" pitchFamily="34" charset="0"/>
                  </a:rPr>
                  <a:t>Unknown acronyms</a:t>
                </a:r>
              </a:p>
              <a:p>
                <a:pPr marL="285750" indent="-285750">
                  <a:buFont typeface="Wingdings" panose="05000000000000000000" pitchFamily="2" charset="2"/>
                  <a:buChar char="§"/>
                </a:pPr>
                <a:r>
                  <a:rPr lang="en-US" sz="1100">
                    <a:solidFill>
                      <a:schemeClr val="tx1"/>
                    </a:solidFill>
                    <a:latin typeface="Arial" panose="020B0604020202020204" pitchFamily="34" charset="0"/>
                    <a:cs typeface="Arial" panose="020B0604020202020204" pitchFamily="34" charset="0"/>
                  </a:rPr>
                  <a:t>Context specific or niche WBSs</a:t>
                </a:r>
              </a:p>
            </p:txBody>
          </p:sp>
          <p:sp>
            <p:nvSpPr>
              <p:cNvPr id="11" name="Rectangle: Rounded Corners 10">
                <a:extLst>
                  <a:ext uri="{FF2B5EF4-FFF2-40B4-BE49-F238E27FC236}">
                    <a16:creationId xmlns:a16="http://schemas.microsoft.com/office/drawing/2014/main" id="{6B9AED2A-82D0-47B7-755D-39F14EACD9E7}"/>
                  </a:ext>
                </a:extLst>
              </p:cNvPr>
              <p:cNvSpPr/>
              <p:nvPr/>
            </p:nvSpPr>
            <p:spPr>
              <a:xfrm>
                <a:off x="6804769" y="2758830"/>
                <a:ext cx="2162816" cy="821002"/>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Retain Output</a:t>
                </a:r>
              </a:p>
            </p:txBody>
          </p:sp>
        </p:grpSp>
        <p:sp>
          <p:nvSpPr>
            <p:cNvPr id="7" name="TextBox 6">
              <a:extLst>
                <a:ext uri="{FF2B5EF4-FFF2-40B4-BE49-F238E27FC236}">
                  <a16:creationId xmlns:a16="http://schemas.microsoft.com/office/drawing/2014/main" id="{F3A8B774-9C17-EB89-426C-A97B077B4628}"/>
                </a:ext>
              </a:extLst>
            </p:cNvPr>
            <p:cNvSpPr txBox="1"/>
            <p:nvPr/>
          </p:nvSpPr>
          <p:spPr>
            <a:xfrm>
              <a:off x="2950174" y="2066676"/>
              <a:ext cx="3145826" cy="307777"/>
            </a:xfrm>
            <a:prstGeom prst="rect">
              <a:avLst/>
            </a:prstGeom>
            <a:noFill/>
          </p:spPr>
          <p:txBody>
            <a:bodyPr wrap="square" rtlCol="0">
              <a:spAutoFit/>
            </a:bodyPr>
            <a:lstStyle/>
            <a:p>
              <a:r>
                <a:rPr lang="en-US" sz="1400"/>
                <a:t>Qualitative Checks</a:t>
              </a:r>
            </a:p>
          </p:txBody>
        </p:sp>
      </p:grpSp>
      <p:grpSp>
        <p:nvGrpSpPr>
          <p:cNvPr id="16" name="Group 15">
            <a:extLst>
              <a:ext uri="{FF2B5EF4-FFF2-40B4-BE49-F238E27FC236}">
                <a16:creationId xmlns:a16="http://schemas.microsoft.com/office/drawing/2014/main" id="{C32BA4B3-6CA6-D1E6-32BD-C590804E1DB0}"/>
              </a:ext>
            </a:extLst>
          </p:cNvPr>
          <p:cNvGrpSpPr/>
          <p:nvPr/>
        </p:nvGrpSpPr>
        <p:grpSpPr>
          <a:xfrm>
            <a:off x="4444783" y="2982763"/>
            <a:ext cx="7668557" cy="2759275"/>
            <a:chOff x="767519" y="1316856"/>
            <a:chExt cx="8068447" cy="3469741"/>
          </a:xfrm>
        </p:grpSpPr>
        <p:sp>
          <p:nvSpPr>
            <p:cNvPr id="17" name="Rectangle: Rounded Corners 16">
              <a:extLst>
                <a:ext uri="{FF2B5EF4-FFF2-40B4-BE49-F238E27FC236}">
                  <a16:creationId xmlns:a16="http://schemas.microsoft.com/office/drawing/2014/main" id="{A9568FC5-0F81-3B4B-F20F-70F5DCC0CDF9}"/>
                </a:ext>
              </a:extLst>
            </p:cNvPr>
            <p:cNvSpPr/>
            <p:nvPr/>
          </p:nvSpPr>
          <p:spPr>
            <a:xfrm>
              <a:off x="767521" y="2057137"/>
              <a:ext cx="3702878" cy="519827"/>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Identify and compare ACWP to the Total Cost in closeout report</a:t>
              </a:r>
            </a:p>
          </p:txBody>
        </p:sp>
        <p:sp>
          <p:nvSpPr>
            <p:cNvPr id="18" name="Rectangle: Rounded Corners 17">
              <a:extLst>
                <a:ext uri="{FF2B5EF4-FFF2-40B4-BE49-F238E27FC236}">
                  <a16:creationId xmlns:a16="http://schemas.microsoft.com/office/drawing/2014/main" id="{8E666028-F985-904E-EA44-68D1A86FB561}"/>
                </a:ext>
              </a:extLst>
            </p:cNvPr>
            <p:cNvSpPr/>
            <p:nvPr/>
          </p:nvSpPr>
          <p:spPr>
            <a:xfrm>
              <a:off x="4803298" y="2504145"/>
              <a:ext cx="4032668" cy="415258"/>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Split project cost categories from ACWP</a:t>
              </a:r>
            </a:p>
          </p:txBody>
        </p:sp>
        <p:sp>
          <p:nvSpPr>
            <p:cNvPr id="19" name="Rectangle: Rounded Corners 18">
              <a:extLst>
                <a:ext uri="{FF2B5EF4-FFF2-40B4-BE49-F238E27FC236}">
                  <a16:creationId xmlns:a16="http://schemas.microsoft.com/office/drawing/2014/main" id="{6605A575-0FD3-1E76-5FA8-0B9547F493FD}"/>
                </a:ext>
              </a:extLst>
            </p:cNvPr>
            <p:cNvSpPr/>
            <p:nvPr/>
          </p:nvSpPr>
          <p:spPr>
            <a:xfrm>
              <a:off x="4803298" y="3079405"/>
              <a:ext cx="4032667" cy="411373"/>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Compare to Actual Closeout reports</a:t>
              </a:r>
            </a:p>
          </p:txBody>
        </p:sp>
        <p:sp>
          <p:nvSpPr>
            <p:cNvPr id="20" name="Rectangle: Rounded Corners 19">
              <a:extLst>
                <a:ext uri="{FF2B5EF4-FFF2-40B4-BE49-F238E27FC236}">
                  <a16:creationId xmlns:a16="http://schemas.microsoft.com/office/drawing/2014/main" id="{61865B51-2966-D187-7259-3439E0F0B0ED}"/>
                </a:ext>
              </a:extLst>
            </p:cNvPr>
            <p:cNvSpPr/>
            <p:nvPr/>
          </p:nvSpPr>
          <p:spPr>
            <a:xfrm>
              <a:off x="4766434" y="4051698"/>
              <a:ext cx="2053197" cy="734899"/>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Re-Bucketing WBS elements to align with Reported Costs</a:t>
              </a:r>
            </a:p>
          </p:txBody>
        </p:sp>
        <p:sp>
          <p:nvSpPr>
            <p:cNvPr id="21" name="Rectangle: Rounded Corners 20">
              <a:extLst>
                <a:ext uri="{FF2B5EF4-FFF2-40B4-BE49-F238E27FC236}">
                  <a16:creationId xmlns:a16="http://schemas.microsoft.com/office/drawing/2014/main" id="{F2A20DC8-452E-000B-0014-4F272A612282}"/>
                </a:ext>
              </a:extLst>
            </p:cNvPr>
            <p:cNvSpPr/>
            <p:nvPr/>
          </p:nvSpPr>
          <p:spPr>
            <a:xfrm>
              <a:off x="767520" y="1316856"/>
              <a:ext cx="3702877" cy="550662"/>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b="1">
                  <a:solidFill>
                    <a:schemeClr val="tx1"/>
                  </a:solidFill>
                  <a:latin typeface="Arial" panose="020B0604020202020204" pitchFamily="34" charset="0"/>
                  <a:cs typeface="Arial" panose="020B0604020202020204" pitchFamily="34" charset="0"/>
                </a:rPr>
                <a:t>Input: </a:t>
              </a:r>
              <a:r>
                <a:rPr lang="en-US" sz="1100">
                  <a:solidFill>
                    <a:schemeClr val="tx1"/>
                  </a:solidFill>
                  <a:latin typeface="Arial" panose="020B0604020202020204" pitchFamily="34" charset="0"/>
                  <a:cs typeface="Arial" panose="020B0604020202020204" pitchFamily="34" charset="0"/>
                </a:rPr>
                <a:t>Qualitative checked WBS</a:t>
              </a:r>
            </a:p>
          </p:txBody>
        </p:sp>
        <p:sp>
          <p:nvSpPr>
            <p:cNvPr id="22" name="Flowchart: Decision 21">
              <a:extLst>
                <a:ext uri="{FF2B5EF4-FFF2-40B4-BE49-F238E27FC236}">
                  <a16:creationId xmlns:a16="http://schemas.microsoft.com/office/drawing/2014/main" id="{39264CD4-52E4-7B3E-138E-93E17F8F6630}"/>
                </a:ext>
              </a:extLst>
            </p:cNvPr>
            <p:cNvSpPr/>
            <p:nvPr/>
          </p:nvSpPr>
          <p:spPr>
            <a:xfrm>
              <a:off x="1543690" y="2885124"/>
              <a:ext cx="2150533" cy="777121"/>
            </a:xfrm>
            <a:prstGeom prst="flowChartDecision">
              <a:avLst/>
            </a:prstGeom>
            <a:noFill/>
            <a:ln w="38100">
              <a:solidFill>
                <a:srgbClr val="653C8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Pass/Fail QA</a:t>
              </a:r>
            </a:p>
          </p:txBody>
        </p:sp>
        <p:sp>
          <p:nvSpPr>
            <p:cNvPr id="23" name="Rectangle: Rounded Corners 22">
              <a:extLst>
                <a:ext uri="{FF2B5EF4-FFF2-40B4-BE49-F238E27FC236}">
                  <a16:creationId xmlns:a16="http://schemas.microsoft.com/office/drawing/2014/main" id="{F0393D1C-54FA-8958-8A7F-932A672FF9F9}"/>
                </a:ext>
              </a:extLst>
            </p:cNvPr>
            <p:cNvSpPr/>
            <p:nvPr/>
          </p:nvSpPr>
          <p:spPr>
            <a:xfrm>
              <a:off x="767519" y="4218846"/>
              <a:ext cx="3702877" cy="415258"/>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Investigate Omission from Results</a:t>
              </a:r>
            </a:p>
          </p:txBody>
        </p:sp>
        <p:cxnSp>
          <p:nvCxnSpPr>
            <p:cNvPr id="24" name="Straight Arrow Connector 23">
              <a:extLst>
                <a:ext uri="{FF2B5EF4-FFF2-40B4-BE49-F238E27FC236}">
                  <a16:creationId xmlns:a16="http://schemas.microsoft.com/office/drawing/2014/main" id="{6A30BC09-8097-328F-1003-E3A1B54071FD}"/>
                </a:ext>
              </a:extLst>
            </p:cNvPr>
            <p:cNvCxnSpPr>
              <a:cxnSpLocks/>
              <a:stCxn id="21" idx="2"/>
              <a:endCxn id="17" idx="0"/>
            </p:cNvCxnSpPr>
            <p:nvPr/>
          </p:nvCxnSpPr>
          <p:spPr>
            <a:xfrm>
              <a:off x="2618959" y="1867518"/>
              <a:ext cx="1" cy="189619"/>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1E47C9C9-C35A-DCFD-1EE5-84F679E4AF1D}"/>
                </a:ext>
              </a:extLst>
            </p:cNvPr>
            <p:cNvCxnSpPr>
              <a:cxnSpLocks/>
              <a:endCxn id="22" idx="0"/>
            </p:cNvCxnSpPr>
            <p:nvPr/>
          </p:nvCxnSpPr>
          <p:spPr>
            <a:xfrm flipH="1">
              <a:off x="2618957" y="2633953"/>
              <a:ext cx="2" cy="251171"/>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232987E-1D5E-F5C4-42A2-28B7F65DF24B}"/>
                </a:ext>
              </a:extLst>
            </p:cNvPr>
            <p:cNvCxnSpPr>
              <a:cxnSpLocks/>
              <a:stCxn id="22" idx="2"/>
              <a:endCxn id="23" idx="0"/>
            </p:cNvCxnSpPr>
            <p:nvPr/>
          </p:nvCxnSpPr>
          <p:spPr>
            <a:xfrm>
              <a:off x="2618957" y="3662245"/>
              <a:ext cx="1" cy="556601"/>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121E5C9-DEE7-43E6-4A7E-97C62B42CA9D}"/>
                </a:ext>
              </a:extLst>
            </p:cNvPr>
            <p:cNvCxnSpPr>
              <a:cxnSpLocks/>
              <a:stCxn id="22" idx="3"/>
              <a:endCxn id="18" idx="1"/>
            </p:cNvCxnSpPr>
            <p:nvPr/>
          </p:nvCxnSpPr>
          <p:spPr>
            <a:xfrm flipV="1">
              <a:off x="3694223" y="2711774"/>
              <a:ext cx="1109075" cy="561911"/>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F228A7C-6B85-422D-593D-A04EB97DB1A8}"/>
                </a:ext>
              </a:extLst>
            </p:cNvPr>
            <p:cNvCxnSpPr>
              <a:cxnSpLocks/>
              <a:stCxn id="18" idx="2"/>
              <a:endCxn id="19" idx="0"/>
            </p:cNvCxnSpPr>
            <p:nvPr/>
          </p:nvCxnSpPr>
          <p:spPr>
            <a:xfrm>
              <a:off x="6819632" y="2919403"/>
              <a:ext cx="0" cy="160002"/>
            </a:xfrm>
            <a:prstGeom prst="straightConnector1">
              <a:avLst/>
            </a:prstGeom>
            <a:ln w="12700">
              <a:solidFill>
                <a:srgbClr val="000F7E"/>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3ACC9AFA-F7E5-6ACE-A906-9F500DF0ADF6}"/>
                </a:ext>
              </a:extLst>
            </p:cNvPr>
            <p:cNvCxnSpPr>
              <a:cxnSpLocks/>
              <a:stCxn id="19" idx="2"/>
              <a:endCxn id="20" idx="0"/>
            </p:cNvCxnSpPr>
            <p:nvPr/>
          </p:nvCxnSpPr>
          <p:spPr>
            <a:xfrm flipH="1">
              <a:off x="5793033" y="3490779"/>
              <a:ext cx="1026600" cy="560919"/>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9235B4FD-31A2-4FA5-5D3B-044F0F051D9A}"/>
                </a:ext>
              </a:extLst>
            </p:cNvPr>
            <p:cNvSpPr txBox="1"/>
            <p:nvPr/>
          </p:nvSpPr>
          <p:spPr>
            <a:xfrm>
              <a:off x="3514519" y="2729541"/>
              <a:ext cx="651930" cy="261610"/>
            </a:xfrm>
            <a:prstGeom prst="rect">
              <a:avLst/>
            </a:prstGeom>
            <a:noFill/>
          </p:spPr>
          <p:txBody>
            <a:bodyPr wrap="square">
              <a:spAutoFit/>
            </a:bodyPr>
            <a:lstStyle/>
            <a:p>
              <a:pPr algn="ctr"/>
              <a:r>
                <a:rPr lang="en-US" sz="1100">
                  <a:latin typeface="Arial" panose="020B0604020202020204" pitchFamily="34" charset="0"/>
                  <a:cs typeface="Arial" panose="020B0604020202020204" pitchFamily="34" charset="0"/>
                </a:rPr>
                <a:t>Pass</a:t>
              </a:r>
            </a:p>
          </p:txBody>
        </p:sp>
        <p:sp>
          <p:nvSpPr>
            <p:cNvPr id="31" name="TextBox 30">
              <a:extLst>
                <a:ext uri="{FF2B5EF4-FFF2-40B4-BE49-F238E27FC236}">
                  <a16:creationId xmlns:a16="http://schemas.microsoft.com/office/drawing/2014/main" id="{E9BC500D-D854-EB1A-DB34-DB8A901C16F4}"/>
                </a:ext>
              </a:extLst>
            </p:cNvPr>
            <p:cNvSpPr txBox="1"/>
            <p:nvPr/>
          </p:nvSpPr>
          <p:spPr>
            <a:xfrm>
              <a:off x="2618956" y="3774700"/>
              <a:ext cx="651930" cy="261610"/>
            </a:xfrm>
            <a:prstGeom prst="rect">
              <a:avLst/>
            </a:prstGeom>
            <a:noFill/>
            <a:ln w="28575">
              <a:solidFill>
                <a:schemeClr val="tx1"/>
              </a:solidFill>
            </a:ln>
          </p:spPr>
          <p:txBody>
            <a:bodyPr wrap="square">
              <a:spAutoFit/>
            </a:bodyPr>
            <a:lstStyle/>
            <a:p>
              <a:pPr algn="ctr"/>
              <a:r>
                <a:rPr lang="en-US" sz="1100">
                  <a:latin typeface="Arial" panose="020B0604020202020204" pitchFamily="34" charset="0"/>
                  <a:cs typeface="Arial" panose="020B0604020202020204" pitchFamily="34" charset="0"/>
                </a:rPr>
                <a:t>Fail</a:t>
              </a:r>
            </a:p>
          </p:txBody>
        </p:sp>
        <p:cxnSp>
          <p:nvCxnSpPr>
            <p:cNvPr id="32" name="Straight Arrow Connector 31">
              <a:extLst>
                <a:ext uri="{FF2B5EF4-FFF2-40B4-BE49-F238E27FC236}">
                  <a16:creationId xmlns:a16="http://schemas.microsoft.com/office/drawing/2014/main" id="{D0856FAB-5B42-687A-692F-77A582F1592C}"/>
                </a:ext>
              </a:extLst>
            </p:cNvPr>
            <p:cNvCxnSpPr>
              <a:cxnSpLocks/>
              <a:stCxn id="19" idx="2"/>
              <a:endCxn id="33" idx="0"/>
            </p:cNvCxnSpPr>
            <p:nvPr/>
          </p:nvCxnSpPr>
          <p:spPr>
            <a:xfrm>
              <a:off x="6819632" y="3490778"/>
              <a:ext cx="1063675" cy="577559"/>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BADEBA54-3B4A-BE64-3106-EB771E70674D}"/>
                </a:ext>
              </a:extLst>
            </p:cNvPr>
            <p:cNvSpPr/>
            <p:nvPr/>
          </p:nvSpPr>
          <p:spPr>
            <a:xfrm>
              <a:off x="6992544" y="4068337"/>
              <a:ext cx="1781526" cy="560921"/>
            </a:xfrm>
            <a:prstGeom prst="roundRect">
              <a:avLst/>
            </a:prstGeom>
            <a:noFill/>
            <a:ln w="38100">
              <a:solidFill>
                <a:srgbClr val="C2A1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chemeClr val="tx1"/>
                  </a:solidFill>
                  <a:latin typeface="Arial" panose="020B0604020202020204" pitchFamily="34" charset="0"/>
                  <a:cs typeface="Arial" panose="020B0604020202020204" pitchFamily="34" charset="0"/>
                </a:rPr>
                <a:t>Maintain quantitative project category split</a:t>
              </a:r>
            </a:p>
          </p:txBody>
        </p:sp>
        <p:pic>
          <p:nvPicPr>
            <p:cNvPr id="34" name="Graphic 33" descr="Checkmark with solid fill">
              <a:extLst>
                <a:ext uri="{FF2B5EF4-FFF2-40B4-BE49-F238E27FC236}">
                  <a16:creationId xmlns:a16="http://schemas.microsoft.com/office/drawing/2014/main" id="{B3380C18-6A46-F00E-433E-BBE0826434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12281" y="3650780"/>
              <a:ext cx="294710" cy="294710"/>
            </a:xfrm>
            <a:prstGeom prst="rect">
              <a:avLst/>
            </a:prstGeom>
          </p:spPr>
        </p:pic>
        <p:sp>
          <p:nvSpPr>
            <p:cNvPr id="35" name="Multiplication Sign 34">
              <a:extLst>
                <a:ext uri="{FF2B5EF4-FFF2-40B4-BE49-F238E27FC236}">
                  <a16:creationId xmlns:a16="http://schemas.microsoft.com/office/drawing/2014/main" id="{74A41953-1684-11F1-323A-A9716FA59771}"/>
                </a:ext>
              </a:extLst>
            </p:cNvPr>
            <p:cNvSpPr/>
            <p:nvPr/>
          </p:nvSpPr>
          <p:spPr>
            <a:xfrm>
              <a:off x="4902270" y="3637797"/>
              <a:ext cx="312362" cy="339969"/>
            </a:xfrm>
            <a:prstGeom prst="mathMultiply">
              <a:avLst>
                <a:gd name="adj1" fmla="val 14949"/>
              </a:avLst>
            </a:prstGeom>
            <a:solidFill>
              <a:schemeClr val="tx1">
                <a:lumMod val="50000"/>
                <a:lumOff val="50000"/>
              </a:schemeClr>
            </a:solidFill>
            <a:ln w="5655"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cxnSp>
        <p:nvCxnSpPr>
          <p:cNvPr id="36" name="Straight Arrow Connector 35">
            <a:extLst>
              <a:ext uri="{FF2B5EF4-FFF2-40B4-BE49-F238E27FC236}">
                <a16:creationId xmlns:a16="http://schemas.microsoft.com/office/drawing/2014/main" id="{67958D2A-9321-0537-F7FA-E7EFCFFA0F17}"/>
              </a:ext>
            </a:extLst>
          </p:cNvPr>
          <p:cNvCxnSpPr>
            <a:cxnSpLocks/>
            <a:stCxn id="11" idx="2"/>
          </p:cNvCxnSpPr>
          <p:nvPr/>
        </p:nvCxnSpPr>
        <p:spPr>
          <a:xfrm>
            <a:off x="6247244" y="2556234"/>
            <a:ext cx="0" cy="426529"/>
          </a:xfrm>
          <a:prstGeom prst="straightConnector1">
            <a:avLst/>
          </a:prstGeom>
          <a:ln w="28575">
            <a:solidFill>
              <a:srgbClr val="653C87"/>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6508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373349-8F60-4F75-7893-D949696E1842}"/>
              </a:ext>
            </a:extLst>
          </p:cNvPr>
          <p:cNvSpPr>
            <a:spLocks noGrp="1"/>
          </p:cNvSpPr>
          <p:nvPr>
            <p:ph type="body" sz="quarter" idx="13"/>
          </p:nvPr>
        </p:nvSpPr>
        <p:spPr/>
        <p:txBody>
          <a:bodyPr/>
          <a:lstStyle/>
          <a:p>
            <a:endParaRPr lang="en-US"/>
          </a:p>
        </p:txBody>
      </p:sp>
      <p:sp>
        <p:nvSpPr>
          <p:cNvPr id="3" name="Text Placeholder 2">
            <a:extLst>
              <a:ext uri="{FF2B5EF4-FFF2-40B4-BE49-F238E27FC236}">
                <a16:creationId xmlns:a16="http://schemas.microsoft.com/office/drawing/2014/main" id="{36241CB0-8872-4600-6E1B-BFFA0E4EF47D}"/>
              </a:ext>
            </a:extLst>
          </p:cNvPr>
          <p:cNvSpPr>
            <a:spLocks noGrp="1"/>
          </p:cNvSpPr>
          <p:nvPr>
            <p:ph type="body" sz="quarter" idx="14"/>
          </p:nvPr>
        </p:nvSpPr>
        <p:spPr/>
        <p:txBody>
          <a:bodyPr/>
          <a:lstStyle/>
          <a:p>
            <a:endParaRPr lang="en-US"/>
          </a:p>
        </p:txBody>
      </p:sp>
      <p:sp>
        <p:nvSpPr>
          <p:cNvPr id="4" name="Slide Number Placeholder 3">
            <a:extLst>
              <a:ext uri="{FF2B5EF4-FFF2-40B4-BE49-F238E27FC236}">
                <a16:creationId xmlns:a16="http://schemas.microsoft.com/office/drawing/2014/main" id="{20565C35-E537-A716-74F1-5E32DBC1877F}"/>
              </a:ext>
            </a:extLst>
          </p:cNvPr>
          <p:cNvSpPr txBox="1">
            <a:spLocks/>
          </p:cNvSpPr>
          <p:nvPr/>
        </p:nvSpPr>
        <p:spPr>
          <a:xfrm>
            <a:off x="9045668" y="5377329"/>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D3EB71B-0E20-644D-98EB-43484203013E}" type="slidenum">
              <a:rPr lang="en-US" smtClean="0"/>
              <a:pPr/>
              <a:t>10</a:t>
            </a:fld>
            <a:endParaRPr lang="en-US"/>
          </a:p>
        </p:txBody>
      </p:sp>
      <p:sp>
        <p:nvSpPr>
          <p:cNvPr id="5" name="TextBox 4">
            <a:extLst>
              <a:ext uri="{FF2B5EF4-FFF2-40B4-BE49-F238E27FC236}">
                <a16:creationId xmlns:a16="http://schemas.microsoft.com/office/drawing/2014/main" id="{DA07315E-02E6-0840-BA44-18A37B582B59}"/>
              </a:ext>
            </a:extLst>
          </p:cNvPr>
          <p:cNvSpPr txBox="1"/>
          <p:nvPr/>
        </p:nvSpPr>
        <p:spPr>
          <a:xfrm>
            <a:off x="3329470" y="3193174"/>
            <a:ext cx="2621891" cy="307777"/>
          </a:xfrm>
          <a:prstGeom prst="rect">
            <a:avLst/>
          </a:prstGeom>
          <a:noFill/>
        </p:spPr>
        <p:txBody>
          <a:bodyPr wrap="square">
            <a:spAutoFit/>
          </a:bodyPr>
          <a:lstStyle/>
          <a:p>
            <a:r>
              <a:rPr lang="en-US" sz="1400"/>
              <a:t>Total number of WBS elements</a:t>
            </a:r>
          </a:p>
        </p:txBody>
      </p:sp>
      <p:cxnSp>
        <p:nvCxnSpPr>
          <p:cNvPr id="6" name="Straight Connector 5">
            <a:extLst>
              <a:ext uri="{FF2B5EF4-FFF2-40B4-BE49-F238E27FC236}">
                <a16:creationId xmlns:a16="http://schemas.microsoft.com/office/drawing/2014/main" id="{46CA173E-A0B1-3D98-CFB4-84D43AC97356}"/>
              </a:ext>
            </a:extLst>
          </p:cNvPr>
          <p:cNvCxnSpPr>
            <a:cxnSpLocks/>
          </p:cNvCxnSpPr>
          <p:nvPr/>
        </p:nvCxnSpPr>
        <p:spPr>
          <a:xfrm flipH="1">
            <a:off x="2257968" y="2578385"/>
            <a:ext cx="391430" cy="23336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1F677F3-E354-23AD-1EBA-EDA4B4954C0C}"/>
              </a:ext>
            </a:extLst>
          </p:cNvPr>
          <p:cNvCxnSpPr>
            <a:cxnSpLocks/>
          </p:cNvCxnSpPr>
          <p:nvPr/>
        </p:nvCxnSpPr>
        <p:spPr>
          <a:xfrm flipH="1" flipV="1">
            <a:off x="271055" y="2591274"/>
            <a:ext cx="408346" cy="242019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408DC81-F486-1926-DF4A-E7DB3925EC28}"/>
              </a:ext>
            </a:extLst>
          </p:cNvPr>
          <p:cNvSpPr txBox="1"/>
          <p:nvPr/>
        </p:nvSpPr>
        <p:spPr>
          <a:xfrm>
            <a:off x="475228" y="2578385"/>
            <a:ext cx="2621891" cy="338554"/>
          </a:xfrm>
          <a:prstGeom prst="rect">
            <a:avLst/>
          </a:prstGeom>
          <a:noFill/>
        </p:spPr>
        <p:txBody>
          <a:bodyPr wrap="square">
            <a:spAutoFit/>
          </a:bodyPr>
          <a:lstStyle/>
          <a:p>
            <a:r>
              <a:rPr lang="en-US" sz="1600"/>
              <a:t>High-Level Elements</a:t>
            </a:r>
          </a:p>
        </p:txBody>
      </p:sp>
      <p:sp>
        <p:nvSpPr>
          <p:cNvPr id="9" name="TextBox 8">
            <a:extLst>
              <a:ext uri="{FF2B5EF4-FFF2-40B4-BE49-F238E27FC236}">
                <a16:creationId xmlns:a16="http://schemas.microsoft.com/office/drawing/2014/main" id="{544BA254-22FB-E211-189B-A4F81930A574}"/>
              </a:ext>
            </a:extLst>
          </p:cNvPr>
          <p:cNvSpPr txBox="1"/>
          <p:nvPr/>
        </p:nvSpPr>
        <p:spPr>
          <a:xfrm>
            <a:off x="460643" y="3617317"/>
            <a:ext cx="1956934" cy="584775"/>
          </a:xfrm>
          <a:prstGeom prst="rect">
            <a:avLst/>
          </a:prstGeom>
          <a:noFill/>
        </p:spPr>
        <p:txBody>
          <a:bodyPr wrap="square">
            <a:spAutoFit/>
          </a:bodyPr>
          <a:lstStyle/>
          <a:p>
            <a:pPr algn="ctr"/>
            <a:r>
              <a:rPr lang="en-US" sz="1600"/>
              <a:t>Low-Level WBS Elements</a:t>
            </a:r>
          </a:p>
        </p:txBody>
      </p:sp>
      <p:sp>
        <p:nvSpPr>
          <p:cNvPr id="10" name="TextBox 9">
            <a:extLst>
              <a:ext uri="{FF2B5EF4-FFF2-40B4-BE49-F238E27FC236}">
                <a16:creationId xmlns:a16="http://schemas.microsoft.com/office/drawing/2014/main" id="{4CFFB3DB-CE05-A1C4-425F-8B57CEE183A4}"/>
              </a:ext>
            </a:extLst>
          </p:cNvPr>
          <p:cNvSpPr txBox="1"/>
          <p:nvPr/>
        </p:nvSpPr>
        <p:spPr>
          <a:xfrm>
            <a:off x="805144" y="2790443"/>
            <a:ext cx="1383176" cy="769441"/>
          </a:xfrm>
          <a:prstGeom prst="rect">
            <a:avLst/>
          </a:prstGeom>
          <a:noFill/>
        </p:spPr>
        <p:txBody>
          <a:bodyPr wrap="square">
            <a:spAutoFit/>
          </a:bodyPr>
          <a:lstStyle/>
          <a:p>
            <a:pPr algn="ctr"/>
            <a:r>
              <a:rPr lang="en-US" sz="4400" b="1">
                <a:solidFill>
                  <a:schemeClr val="tx2"/>
                </a:solidFill>
              </a:rPr>
              <a:t>92%</a:t>
            </a:r>
          </a:p>
        </p:txBody>
      </p:sp>
      <p:sp>
        <p:nvSpPr>
          <p:cNvPr id="11" name="TextBox 10">
            <a:extLst>
              <a:ext uri="{FF2B5EF4-FFF2-40B4-BE49-F238E27FC236}">
                <a16:creationId xmlns:a16="http://schemas.microsoft.com/office/drawing/2014/main" id="{49EB1CC8-86D8-CFD0-0B79-978203FCD614}"/>
              </a:ext>
            </a:extLst>
          </p:cNvPr>
          <p:cNvSpPr txBox="1"/>
          <p:nvPr/>
        </p:nvSpPr>
        <p:spPr>
          <a:xfrm>
            <a:off x="805144" y="4051379"/>
            <a:ext cx="1383176" cy="769441"/>
          </a:xfrm>
          <a:prstGeom prst="rect">
            <a:avLst/>
          </a:prstGeom>
          <a:noFill/>
        </p:spPr>
        <p:txBody>
          <a:bodyPr wrap="square">
            <a:spAutoFit/>
          </a:bodyPr>
          <a:lstStyle/>
          <a:p>
            <a:pPr algn="ctr"/>
            <a:r>
              <a:rPr lang="en-US" sz="4400" b="1">
                <a:solidFill>
                  <a:schemeClr val="accent1">
                    <a:lumMod val="75000"/>
                  </a:schemeClr>
                </a:solidFill>
              </a:rPr>
              <a:t>55%</a:t>
            </a:r>
          </a:p>
        </p:txBody>
      </p:sp>
      <p:sp>
        <p:nvSpPr>
          <p:cNvPr id="12" name="TextBox 11">
            <a:extLst>
              <a:ext uri="{FF2B5EF4-FFF2-40B4-BE49-F238E27FC236}">
                <a16:creationId xmlns:a16="http://schemas.microsoft.com/office/drawing/2014/main" id="{5FF916D1-0E6C-F645-84AB-057E614D0F27}"/>
              </a:ext>
            </a:extLst>
          </p:cNvPr>
          <p:cNvSpPr txBox="1"/>
          <p:nvPr/>
        </p:nvSpPr>
        <p:spPr>
          <a:xfrm>
            <a:off x="3301291" y="2522859"/>
            <a:ext cx="1735251" cy="707886"/>
          </a:xfrm>
          <a:prstGeom prst="rect">
            <a:avLst/>
          </a:prstGeom>
          <a:noFill/>
        </p:spPr>
        <p:txBody>
          <a:bodyPr wrap="square">
            <a:spAutoFit/>
          </a:bodyPr>
          <a:lstStyle/>
          <a:p>
            <a:r>
              <a:rPr lang="en-US" sz="4000" b="1">
                <a:solidFill>
                  <a:schemeClr val="tx2"/>
                </a:solidFill>
              </a:rPr>
              <a:t>19,291</a:t>
            </a:r>
          </a:p>
        </p:txBody>
      </p:sp>
      <p:sp>
        <p:nvSpPr>
          <p:cNvPr id="13" name="TextBox 12">
            <a:extLst>
              <a:ext uri="{FF2B5EF4-FFF2-40B4-BE49-F238E27FC236}">
                <a16:creationId xmlns:a16="http://schemas.microsoft.com/office/drawing/2014/main" id="{0A2A74C2-9946-3BEA-CF79-37E93CDC51F6}"/>
              </a:ext>
            </a:extLst>
          </p:cNvPr>
          <p:cNvSpPr txBox="1"/>
          <p:nvPr/>
        </p:nvSpPr>
        <p:spPr>
          <a:xfrm>
            <a:off x="110876" y="2003981"/>
            <a:ext cx="4154888" cy="369332"/>
          </a:xfrm>
          <a:prstGeom prst="rect">
            <a:avLst/>
          </a:prstGeom>
          <a:noFill/>
        </p:spPr>
        <p:txBody>
          <a:bodyPr wrap="square">
            <a:spAutoFit/>
          </a:bodyPr>
          <a:lstStyle/>
          <a:p>
            <a:r>
              <a:rPr lang="en-US" b="1">
                <a:solidFill>
                  <a:srgbClr val="000000"/>
                </a:solidFill>
              </a:rPr>
              <a:t>Accuracy Percentage of WBS Levels</a:t>
            </a:r>
          </a:p>
        </p:txBody>
      </p:sp>
      <p:cxnSp>
        <p:nvCxnSpPr>
          <p:cNvPr id="14" name="Straight Connector 13">
            <a:extLst>
              <a:ext uri="{FF2B5EF4-FFF2-40B4-BE49-F238E27FC236}">
                <a16:creationId xmlns:a16="http://schemas.microsoft.com/office/drawing/2014/main" id="{031A55E9-58F4-F38E-B26A-D63569456C1C}"/>
              </a:ext>
            </a:extLst>
          </p:cNvPr>
          <p:cNvCxnSpPr/>
          <p:nvPr/>
        </p:nvCxnSpPr>
        <p:spPr>
          <a:xfrm>
            <a:off x="3431462" y="3625481"/>
            <a:ext cx="2491721"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C52A92B-064F-0915-E469-C510BF5C053F}"/>
              </a:ext>
            </a:extLst>
          </p:cNvPr>
          <p:cNvSpPr txBox="1"/>
          <p:nvPr/>
        </p:nvSpPr>
        <p:spPr>
          <a:xfrm>
            <a:off x="3301291" y="4187442"/>
            <a:ext cx="2240567" cy="954107"/>
          </a:xfrm>
          <a:prstGeom prst="rect">
            <a:avLst/>
          </a:prstGeom>
          <a:noFill/>
        </p:spPr>
        <p:txBody>
          <a:bodyPr wrap="square">
            <a:spAutoFit/>
          </a:bodyPr>
          <a:lstStyle/>
          <a:p>
            <a:pPr marL="285750" indent="-285750">
              <a:buFont typeface="Wingdings" panose="05000000000000000000" pitchFamily="2" charset="2"/>
              <a:buChar char="§"/>
            </a:pPr>
            <a:r>
              <a:rPr lang="en-US" sz="1400">
                <a:latin typeface="Arial" panose="020B0604020202020204" pitchFamily="34" charset="0"/>
                <a:cs typeface="Arial" panose="020B0604020202020204" pitchFamily="34" charset="0"/>
              </a:rPr>
              <a:t>Project Context</a:t>
            </a:r>
          </a:p>
          <a:p>
            <a:pPr marL="285750" indent="-285750">
              <a:buFont typeface="Wingdings" panose="05000000000000000000" pitchFamily="2" charset="2"/>
              <a:buChar char="§"/>
            </a:pPr>
            <a:r>
              <a:rPr lang="en-US" sz="1400">
                <a:latin typeface="Arial" panose="020B0604020202020204" pitchFamily="34" charset="0"/>
                <a:cs typeface="Arial" panose="020B0604020202020204" pitchFamily="34" charset="0"/>
              </a:rPr>
              <a:t>Legacy Acronyms</a:t>
            </a:r>
          </a:p>
          <a:p>
            <a:pPr marL="285750" indent="-285750">
              <a:buFont typeface="Wingdings" panose="05000000000000000000" pitchFamily="2" charset="2"/>
              <a:buChar char="§"/>
            </a:pPr>
            <a:r>
              <a:rPr lang="en-US" sz="1400">
                <a:latin typeface="Arial" panose="020B0604020202020204" pitchFamily="34" charset="0"/>
                <a:cs typeface="Arial" panose="020B0604020202020204" pitchFamily="34" charset="0"/>
              </a:rPr>
              <a:t>Scope Nuances</a:t>
            </a:r>
          </a:p>
          <a:p>
            <a:pPr marL="285750" indent="-285750">
              <a:buFont typeface="Wingdings" panose="05000000000000000000" pitchFamily="2" charset="2"/>
              <a:buChar char="§"/>
            </a:pPr>
            <a:r>
              <a:rPr lang="en-US" sz="1400">
                <a:latin typeface="Arial" panose="020B0604020202020204" pitchFamily="34" charset="0"/>
                <a:cs typeface="Arial" panose="020B0604020202020204" pitchFamily="34" charset="0"/>
              </a:rPr>
              <a:t>Niche WBS Elements</a:t>
            </a:r>
          </a:p>
        </p:txBody>
      </p:sp>
      <p:sp>
        <p:nvSpPr>
          <p:cNvPr id="16" name="Text Placeholder 2">
            <a:extLst>
              <a:ext uri="{FF2B5EF4-FFF2-40B4-BE49-F238E27FC236}">
                <a16:creationId xmlns:a16="http://schemas.microsoft.com/office/drawing/2014/main" id="{825B926C-5965-2A72-E348-B44A2E66D68D}"/>
              </a:ext>
            </a:extLst>
          </p:cNvPr>
          <p:cNvSpPr txBox="1">
            <a:spLocks/>
          </p:cNvSpPr>
          <p:nvPr/>
        </p:nvSpPr>
        <p:spPr>
          <a:xfrm>
            <a:off x="3431462" y="3875035"/>
            <a:ext cx="2299087" cy="352687"/>
          </a:xfrm>
          <a:prstGeom prst="rect">
            <a:avLst/>
          </a:prstGeom>
        </p:spPr>
        <p:txBody>
          <a:bodyPr vert="horz" wrap="square" lIns="0" tIns="0" rIns="0" bIns="0" rtlCol="0">
            <a:noAutofit/>
          </a:bodyPr>
          <a:lstStyle>
            <a:lvl1pPr marL="230188" indent="-230188" algn="l" defTabSz="685800" rtl="0" eaLnBrk="1" latinLnBrk="0" hangingPunct="1">
              <a:lnSpc>
                <a:spcPct val="100000"/>
              </a:lnSpc>
              <a:spcBef>
                <a:spcPts val="600"/>
              </a:spcBef>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1pPr>
            <a:lvl2pPr marL="460375" indent="-230188" algn="l" defTabSz="685800" rtl="0" eaLnBrk="1" latinLnBrk="0" hangingPunct="1">
              <a:lnSpc>
                <a:spcPct val="90000"/>
              </a:lnSpc>
              <a:spcBef>
                <a:spcPts val="375"/>
              </a:spcBef>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2pPr>
            <a:lvl3pPr marL="688975" indent="-231775" algn="l" defTabSz="685800" rtl="0" eaLnBrk="1" latinLnBrk="0" hangingPunct="1">
              <a:lnSpc>
                <a:spcPct val="90000"/>
              </a:lnSpc>
              <a:spcBef>
                <a:spcPts val="375"/>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3pPr>
            <a:lvl4pPr marL="914400" indent="-227013" algn="l" defTabSz="685800" rtl="0" eaLnBrk="1" latinLnBrk="0" hangingPunct="1">
              <a:lnSpc>
                <a:spcPct val="90000"/>
              </a:lnSpc>
              <a:spcBef>
                <a:spcPts val="375"/>
              </a:spcBef>
              <a:buFont typeface="Arial" panose="020B0604020202020204" pitchFamily="34" charset="0"/>
              <a:buChar char="−"/>
              <a:tabLst/>
              <a:defRPr sz="120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1400" b="1"/>
              <a:t>Observed limitations</a:t>
            </a:r>
            <a:endParaRPr lang="en-US" sz="1400"/>
          </a:p>
        </p:txBody>
      </p:sp>
      <p:grpSp>
        <p:nvGrpSpPr>
          <p:cNvPr id="17" name="Group 16">
            <a:extLst>
              <a:ext uri="{FF2B5EF4-FFF2-40B4-BE49-F238E27FC236}">
                <a16:creationId xmlns:a16="http://schemas.microsoft.com/office/drawing/2014/main" id="{011103BC-B843-29A9-DA54-0E943F4A9012}"/>
              </a:ext>
            </a:extLst>
          </p:cNvPr>
          <p:cNvGrpSpPr/>
          <p:nvPr/>
        </p:nvGrpSpPr>
        <p:grpSpPr>
          <a:xfrm>
            <a:off x="8562277" y="3815220"/>
            <a:ext cx="1998147" cy="2011199"/>
            <a:chOff x="687903" y="1600520"/>
            <a:chExt cx="2365130" cy="2365130"/>
          </a:xfrm>
        </p:grpSpPr>
        <p:sp>
          <p:nvSpPr>
            <p:cNvPr id="18" name="Oval 17">
              <a:extLst>
                <a:ext uri="{FF2B5EF4-FFF2-40B4-BE49-F238E27FC236}">
                  <a16:creationId xmlns:a16="http://schemas.microsoft.com/office/drawing/2014/main" id="{E0943FEF-9848-2BF3-3BF2-027363AFB969}"/>
                </a:ext>
              </a:extLst>
            </p:cNvPr>
            <p:cNvSpPr/>
            <p:nvPr/>
          </p:nvSpPr>
          <p:spPr>
            <a:xfrm>
              <a:off x="687903" y="1600520"/>
              <a:ext cx="2365130" cy="2365130"/>
            </a:xfrm>
            <a:prstGeom prst="ellipse">
              <a:avLst/>
            </a:prstGeom>
            <a:solidFill>
              <a:srgbClr val="000F7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594DAC1-D6AA-2E29-BCFC-2D749E575C3A}"/>
                </a:ext>
              </a:extLst>
            </p:cNvPr>
            <p:cNvSpPr txBox="1"/>
            <p:nvPr/>
          </p:nvSpPr>
          <p:spPr>
            <a:xfrm>
              <a:off x="1345819" y="2395377"/>
              <a:ext cx="1049299" cy="646331"/>
            </a:xfrm>
            <a:prstGeom prst="rect">
              <a:avLst/>
            </a:prstGeom>
            <a:noFill/>
          </p:spPr>
          <p:txBody>
            <a:bodyPr wrap="square">
              <a:spAutoFit/>
            </a:bodyPr>
            <a:lstStyle/>
            <a:p>
              <a:pPr algn="ctr"/>
              <a:r>
                <a:rPr lang="en-US" b="1">
                  <a:solidFill>
                    <a:schemeClr val="bg1"/>
                  </a:solidFill>
                  <a:latin typeface="Arial" panose="020B0604020202020204" pitchFamily="34" charset="0"/>
                  <a:cs typeface="Arial" panose="020B0604020202020204" pitchFamily="34" charset="0"/>
                </a:rPr>
                <a:t>ML Model</a:t>
              </a:r>
            </a:p>
          </p:txBody>
        </p:sp>
      </p:grpSp>
      <p:grpSp>
        <p:nvGrpSpPr>
          <p:cNvPr id="20" name="Group 19">
            <a:extLst>
              <a:ext uri="{FF2B5EF4-FFF2-40B4-BE49-F238E27FC236}">
                <a16:creationId xmlns:a16="http://schemas.microsoft.com/office/drawing/2014/main" id="{138E3153-D8A6-28CE-287B-3C20ADF59D39}"/>
              </a:ext>
            </a:extLst>
          </p:cNvPr>
          <p:cNvGrpSpPr/>
          <p:nvPr/>
        </p:nvGrpSpPr>
        <p:grpSpPr>
          <a:xfrm>
            <a:off x="6643224" y="2626862"/>
            <a:ext cx="1602297" cy="1602297"/>
            <a:chOff x="3778061" y="1439411"/>
            <a:chExt cx="1602297" cy="1602297"/>
          </a:xfrm>
        </p:grpSpPr>
        <p:sp>
          <p:nvSpPr>
            <p:cNvPr id="21" name="Oval 20">
              <a:extLst>
                <a:ext uri="{FF2B5EF4-FFF2-40B4-BE49-F238E27FC236}">
                  <a16:creationId xmlns:a16="http://schemas.microsoft.com/office/drawing/2014/main" id="{E27CAF6D-7295-E063-D030-6743DEC02CA1}"/>
                </a:ext>
              </a:extLst>
            </p:cNvPr>
            <p:cNvSpPr/>
            <p:nvPr/>
          </p:nvSpPr>
          <p:spPr>
            <a:xfrm>
              <a:off x="3778061" y="1439411"/>
              <a:ext cx="1602297" cy="1602297"/>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23C264A3-53B5-15F5-D61E-EA33D73B4FFF}"/>
                </a:ext>
              </a:extLst>
            </p:cNvPr>
            <p:cNvSpPr txBox="1"/>
            <p:nvPr/>
          </p:nvSpPr>
          <p:spPr>
            <a:xfrm>
              <a:off x="4054561" y="2050645"/>
              <a:ext cx="1049299" cy="307777"/>
            </a:xfrm>
            <a:prstGeom prst="rect">
              <a:avLst/>
            </a:prstGeom>
            <a:noFill/>
          </p:spPr>
          <p:txBody>
            <a:bodyPr wrap="square">
              <a:spAutoFit/>
            </a:bodyPr>
            <a:lstStyle/>
            <a:p>
              <a:pPr algn="ctr"/>
              <a:r>
                <a:rPr lang="en-US" sz="1400" b="1">
                  <a:solidFill>
                    <a:schemeClr val="bg1"/>
                  </a:solidFill>
                  <a:latin typeface="Arial" panose="020B0604020202020204" pitchFamily="34" charset="0"/>
                  <a:cs typeface="Arial" panose="020B0604020202020204" pitchFamily="34" charset="0"/>
                </a:rPr>
                <a:t>WBS</a:t>
              </a:r>
            </a:p>
          </p:txBody>
        </p:sp>
      </p:grpSp>
      <p:cxnSp>
        <p:nvCxnSpPr>
          <p:cNvPr id="23" name="Straight Arrow Connector 22">
            <a:extLst>
              <a:ext uri="{FF2B5EF4-FFF2-40B4-BE49-F238E27FC236}">
                <a16:creationId xmlns:a16="http://schemas.microsoft.com/office/drawing/2014/main" id="{911576DC-73D5-A372-D8E3-AD1C0BC69411}"/>
              </a:ext>
            </a:extLst>
          </p:cNvPr>
          <p:cNvCxnSpPr>
            <a:cxnSpLocks/>
          </p:cNvCxnSpPr>
          <p:nvPr/>
        </p:nvCxnSpPr>
        <p:spPr>
          <a:xfrm flipV="1">
            <a:off x="7698637" y="1833104"/>
            <a:ext cx="863640" cy="72170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E24DC2C9-484D-145A-EBC0-4575B3BD7690}"/>
              </a:ext>
            </a:extLst>
          </p:cNvPr>
          <p:cNvSpPr txBox="1"/>
          <p:nvPr/>
        </p:nvSpPr>
        <p:spPr>
          <a:xfrm>
            <a:off x="10743089" y="1833104"/>
            <a:ext cx="1673901" cy="830997"/>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Includes all corrections and assumptions from historical projects </a:t>
            </a:r>
          </a:p>
        </p:txBody>
      </p:sp>
      <p:sp>
        <p:nvSpPr>
          <p:cNvPr id="25" name="TextBox 24">
            <a:extLst>
              <a:ext uri="{FF2B5EF4-FFF2-40B4-BE49-F238E27FC236}">
                <a16:creationId xmlns:a16="http://schemas.microsoft.com/office/drawing/2014/main" id="{C23D9E49-CC09-712B-5C4A-99533CE01AC0}"/>
              </a:ext>
            </a:extLst>
          </p:cNvPr>
          <p:cNvSpPr txBox="1"/>
          <p:nvPr/>
        </p:nvSpPr>
        <p:spPr>
          <a:xfrm>
            <a:off x="10723424" y="4417176"/>
            <a:ext cx="1602297" cy="646331"/>
          </a:xfrm>
          <a:prstGeom prst="rect">
            <a:avLst/>
          </a:prstGeom>
          <a:noFill/>
        </p:spPr>
        <p:txBody>
          <a:bodyPr wrap="square">
            <a:spAutoFit/>
          </a:bodyPr>
          <a:lstStyle/>
          <a:p>
            <a:r>
              <a:rPr lang="en-US" sz="1200">
                <a:latin typeface="Arial" panose="020B0604020202020204" pitchFamily="34" charset="0"/>
                <a:cs typeface="Arial" panose="020B0604020202020204" pitchFamily="34" charset="0"/>
              </a:rPr>
              <a:t>All projects WBS standardized to CAEF 2.0</a:t>
            </a:r>
          </a:p>
        </p:txBody>
      </p:sp>
      <p:grpSp>
        <p:nvGrpSpPr>
          <p:cNvPr id="26" name="Group 25">
            <a:extLst>
              <a:ext uri="{FF2B5EF4-FFF2-40B4-BE49-F238E27FC236}">
                <a16:creationId xmlns:a16="http://schemas.microsoft.com/office/drawing/2014/main" id="{DA059984-A277-55E4-74E4-BED6AE994BFE}"/>
              </a:ext>
            </a:extLst>
          </p:cNvPr>
          <p:cNvGrpSpPr/>
          <p:nvPr/>
        </p:nvGrpSpPr>
        <p:grpSpPr>
          <a:xfrm>
            <a:off x="10511505" y="2744206"/>
            <a:ext cx="1602297" cy="1602297"/>
            <a:chOff x="3732994" y="3273769"/>
            <a:chExt cx="1602297" cy="1602297"/>
          </a:xfrm>
        </p:grpSpPr>
        <p:sp>
          <p:nvSpPr>
            <p:cNvPr id="27" name="Oval 26">
              <a:extLst>
                <a:ext uri="{FF2B5EF4-FFF2-40B4-BE49-F238E27FC236}">
                  <a16:creationId xmlns:a16="http://schemas.microsoft.com/office/drawing/2014/main" id="{24D8ACF3-FBD9-15A4-1A73-8888187AC72B}"/>
                </a:ext>
              </a:extLst>
            </p:cNvPr>
            <p:cNvSpPr/>
            <p:nvPr/>
          </p:nvSpPr>
          <p:spPr>
            <a:xfrm>
              <a:off x="3732994" y="3273769"/>
              <a:ext cx="1602297" cy="1602297"/>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82628DFE-063A-B92C-39EF-2E0C30AA8301}"/>
                </a:ext>
              </a:extLst>
            </p:cNvPr>
            <p:cNvSpPr txBox="1"/>
            <p:nvPr/>
          </p:nvSpPr>
          <p:spPr>
            <a:xfrm>
              <a:off x="4009494" y="3652942"/>
              <a:ext cx="1049299" cy="738664"/>
            </a:xfrm>
            <a:prstGeom prst="rect">
              <a:avLst/>
            </a:prstGeom>
            <a:noFill/>
          </p:spPr>
          <p:txBody>
            <a:bodyPr wrap="square">
              <a:spAutoFit/>
            </a:bodyPr>
            <a:lstStyle/>
            <a:p>
              <a:pPr algn="ctr"/>
              <a:r>
                <a:rPr lang="en-US" sz="1400" b="1">
                  <a:solidFill>
                    <a:schemeClr val="bg1"/>
                  </a:solidFill>
                  <a:latin typeface="Arial" panose="020B0604020202020204" pitchFamily="34" charset="0"/>
                  <a:cs typeface="Arial" panose="020B0604020202020204" pitchFamily="34" charset="0"/>
                </a:rPr>
                <a:t>New training dataset</a:t>
              </a:r>
            </a:p>
          </p:txBody>
        </p:sp>
      </p:grpSp>
      <p:cxnSp>
        <p:nvCxnSpPr>
          <p:cNvPr id="29" name="Straight Arrow Connector 28">
            <a:extLst>
              <a:ext uri="{FF2B5EF4-FFF2-40B4-BE49-F238E27FC236}">
                <a16:creationId xmlns:a16="http://schemas.microsoft.com/office/drawing/2014/main" id="{F847CC99-A664-1F0A-844B-3A3661D94C06}"/>
              </a:ext>
            </a:extLst>
          </p:cNvPr>
          <p:cNvCxnSpPr>
            <a:cxnSpLocks/>
          </p:cNvCxnSpPr>
          <p:nvPr/>
        </p:nvCxnSpPr>
        <p:spPr>
          <a:xfrm>
            <a:off x="10417268" y="2053734"/>
            <a:ext cx="370737" cy="6823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30FD2EF2-E3BB-142E-5BDF-E2BA7BABF118}"/>
              </a:ext>
            </a:extLst>
          </p:cNvPr>
          <p:cNvSpPr/>
          <p:nvPr/>
        </p:nvSpPr>
        <p:spPr>
          <a:xfrm>
            <a:off x="8805187" y="1283250"/>
            <a:ext cx="1602297" cy="580601"/>
          </a:xfrm>
          <a:prstGeom prst="roundRect">
            <a:avLst/>
          </a:prstGeom>
          <a:noFill/>
          <a:ln w="28575">
            <a:solidFill>
              <a:srgbClr val="000F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Arrow Connector 30">
            <a:extLst>
              <a:ext uri="{FF2B5EF4-FFF2-40B4-BE49-F238E27FC236}">
                <a16:creationId xmlns:a16="http://schemas.microsoft.com/office/drawing/2014/main" id="{FE4C08AC-9A7E-4BFD-B6A1-D29F9F4B7982}"/>
              </a:ext>
            </a:extLst>
          </p:cNvPr>
          <p:cNvCxnSpPr>
            <a:cxnSpLocks/>
          </p:cNvCxnSpPr>
          <p:nvPr/>
        </p:nvCxnSpPr>
        <p:spPr>
          <a:xfrm flipH="1" flipV="1">
            <a:off x="7962590" y="4065848"/>
            <a:ext cx="577942" cy="4233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75FB723-6DF4-967F-520D-A54A6ED25C9D}"/>
              </a:ext>
            </a:extLst>
          </p:cNvPr>
          <p:cNvCxnSpPr>
            <a:cxnSpLocks/>
          </p:cNvCxnSpPr>
          <p:nvPr/>
        </p:nvCxnSpPr>
        <p:spPr>
          <a:xfrm flipH="1">
            <a:off x="10567457" y="4298204"/>
            <a:ext cx="341601" cy="15692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0C8F37-AD8B-2AD2-E076-079CD36662A9}"/>
              </a:ext>
            </a:extLst>
          </p:cNvPr>
          <p:cNvSpPr txBox="1"/>
          <p:nvPr/>
        </p:nvSpPr>
        <p:spPr>
          <a:xfrm>
            <a:off x="8954466" y="1407241"/>
            <a:ext cx="1303964" cy="307777"/>
          </a:xfrm>
          <a:prstGeom prst="rect">
            <a:avLst/>
          </a:prstGeom>
          <a:noFill/>
        </p:spPr>
        <p:txBody>
          <a:bodyPr wrap="square">
            <a:spAutoFit/>
          </a:bodyPr>
          <a:lstStyle/>
          <a:p>
            <a:r>
              <a:rPr lang="en-US" sz="1400" b="1">
                <a:solidFill>
                  <a:sysClr val="windowText" lastClr="000000"/>
                </a:solidFill>
                <a:latin typeface="Arial" panose="020B0604020202020204" pitchFamily="34" charset="0"/>
                <a:cs typeface="Arial" panose="020B0604020202020204" pitchFamily="34" charset="0"/>
              </a:rPr>
              <a:t>V&amp;V Process</a:t>
            </a:r>
          </a:p>
        </p:txBody>
      </p:sp>
      <p:sp>
        <p:nvSpPr>
          <p:cNvPr id="34" name="TextBox 33">
            <a:extLst>
              <a:ext uri="{FF2B5EF4-FFF2-40B4-BE49-F238E27FC236}">
                <a16:creationId xmlns:a16="http://schemas.microsoft.com/office/drawing/2014/main" id="{BF7E9A32-B538-2D72-F482-7BC45537B239}"/>
              </a:ext>
            </a:extLst>
          </p:cNvPr>
          <p:cNvSpPr txBox="1"/>
          <p:nvPr/>
        </p:nvSpPr>
        <p:spPr>
          <a:xfrm>
            <a:off x="6080126" y="4642143"/>
            <a:ext cx="2507413" cy="1015663"/>
          </a:xfrm>
          <a:prstGeom prst="rect">
            <a:avLst/>
          </a:prstGeom>
          <a:noFill/>
        </p:spPr>
        <p:txBody>
          <a:bodyPr wrap="square">
            <a:spAutoFit/>
          </a:bodyPr>
          <a:lstStyle/>
          <a:p>
            <a:r>
              <a:rPr lang="en-US" sz="1200" b="1">
                <a:latin typeface="Arial" panose="020B0604020202020204" pitchFamily="34" charset="0"/>
                <a:cs typeface="Arial" panose="020B0604020202020204" pitchFamily="34" charset="0"/>
              </a:rPr>
              <a:t>Key Improvements: </a:t>
            </a:r>
          </a:p>
          <a:p>
            <a:endParaRPr lang="en-US" sz="1200" b="1">
              <a:latin typeface="Arial" panose="020B0604020202020204" pitchFamily="34" charset="0"/>
              <a:cs typeface="Arial" panose="020B0604020202020204" pitchFamily="34" charset="0"/>
            </a:endParaRPr>
          </a:p>
          <a:p>
            <a:r>
              <a:rPr lang="en-US" sz="1200">
                <a:latin typeface="Arial" panose="020B0604020202020204" pitchFamily="34" charset="0"/>
                <a:cs typeface="Arial" panose="020B0604020202020204" pitchFamily="34" charset="0"/>
              </a:rPr>
              <a:t>Ability to more accurately output standardized WBSs &amp; close the gap on key limitations</a:t>
            </a:r>
          </a:p>
        </p:txBody>
      </p:sp>
    </p:spTree>
    <p:extLst>
      <p:ext uri="{BB962C8B-B14F-4D97-AF65-F5344CB8AC3E}">
        <p14:creationId xmlns:p14="http://schemas.microsoft.com/office/powerpoint/2010/main" val="706009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0" grpId="0" animBg="1"/>
      <p:bldP spid="33" grpId="0"/>
      <p:bldP spid="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67E86B-3C3C-1B4A-5B43-57F0D4127090}"/>
              </a:ext>
            </a:extLst>
          </p:cNvPr>
          <p:cNvSpPr>
            <a:spLocks noGrp="1"/>
          </p:cNvSpPr>
          <p:nvPr>
            <p:ph type="body" sz="quarter" idx="13"/>
          </p:nvPr>
        </p:nvSpPr>
        <p:spPr/>
        <p:txBody>
          <a:bodyPr/>
          <a:lstStyle/>
          <a:p>
            <a:r>
              <a:rPr lang="en-US" dirty="0"/>
              <a:t>Cost Growth Analysis</a:t>
            </a:r>
          </a:p>
        </p:txBody>
      </p:sp>
    </p:spTree>
    <p:extLst>
      <p:ext uri="{BB962C8B-B14F-4D97-AF65-F5344CB8AC3E}">
        <p14:creationId xmlns:p14="http://schemas.microsoft.com/office/powerpoint/2010/main" val="1177261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7AC3B9-F82A-FEBC-EFBD-3738F892C60A}"/>
              </a:ext>
            </a:extLst>
          </p:cNvPr>
          <p:cNvSpPr>
            <a:spLocks noGrp="1"/>
          </p:cNvSpPr>
          <p:nvPr>
            <p:ph type="body" sz="quarter" idx="13"/>
          </p:nvPr>
        </p:nvSpPr>
        <p:spPr/>
        <p:txBody>
          <a:bodyPr/>
          <a:lstStyle/>
          <a:p>
            <a:r>
              <a:rPr lang="en-US" dirty="0"/>
              <a:t>Cost Growth Metrics</a:t>
            </a:r>
          </a:p>
        </p:txBody>
      </p:sp>
      <mc:AlternateContent xmlns:mc="http://schemas.openxmlformats.org/markup-compatibility/2006">
        <mc:Choice xmlns:a14="http://schemas.microsoft.com/office/drawing/2010/main" Requires="a14">
          <p:graphicFrame>
            <p:nvGraphicFramePr>
              <p:cNvPr id="4" name="Table 3">
                <a:extLst>
                  <a:ext uri="{FF2B5EF4-FFF2-40B4-BE49-F238E27FC236}">
                    <a16:creationId xmlns:a16="http://schemas.microsoft.com/office/drawing/2014/main" id="{B9FD02C6-3756-EAEA-68BD-6DFEF31FA105}"/>
                  </a:ext>
                </a:extLst>
              </p:cNvPr>
              <p:cNvGraphicFramePr>
                <a:graphicFrameLocks noGrp="1"/>
              </p:cNvGraphicFramePr>
              <p:nvPr>
                <p:extLst>
                  <p:ext uri="{D42A27DB-BD31-4B8C-83A1-F6EECF244321}">
                    <p14:modId xmlns:p14="http://schemas.microsoft.com/office/powerpoint/2010/main" val="3925336774"/>
                  </p:ext>
                </p:extLst>
              </p:nvPr>
            </p:nvGraphicFramePr>
            <p:xfrm>
              <a:off x="2223760" y="3051642"/>
              <a:ext cx="6864325" cy="2747531"/>
            </p:xfrm>
            <a:graphic>
              <a:graphicData uri="http://schemas.openxmlformats.org/drawingml/2006/table">
                <a:tbl>
                  <a:tblPr firstRow="1" firstCol="1" bandRow="1">
                    <a:tableStyleId>{7DF18680-E054-41AD-8BC1-D1AEF772440D}</a:tableStyleId>
                  </a:tblPr>
                  <a:tblGrid>
                    <a:gridCol w="2144724">
                      <a:extLst>
                        <a:ext uri="{9D8B030D-6E8A-4147-A177-3AD203B41FA5}">
                          <a16:colId xmlns:a16="http://schemas.microsoft.com/office/drawing/2014/main" val="783239588"/>
                        </a:ext>
                      </a:extLst>
                    </a:gridCol>
                    <a:gridCol w="2897992">
                      <a:extLst>
                        <a:ext uri="{9D8B030D-6E8A-4147-A177-3AD203B41FA5}">
                          <a16:colId xmlns:a16="http://schemas.microsoft.com/office/drawing/2014/main" val="3352676388"/>
                        </a:ext>
                      </a:extLst>
                    </a:gridCol>
                    <a:gridCol w="1821609">
                      <a:extLst>
                        <a:ext uri="{9D8B030D-6E8A-4147-A177-3AD203B41FA5}">
                          <a16:colId xmlns:a16="http://schemas.microsoft.com/office/drawing/2014/main" val="1310838698"/>
                        </a:ext>
                      </a:extLst>
                    </a:gridCol>
                  </a:tblGrid>
                  <a:tr h="571985">
                    <a:tc>
                      <a:txBody>
                        <a:bodyPr/>
                        <a:lstStyle/>
                        <a:p>
                          <a:pPr marL="0" marR="0" algn="ctr">
                            <a:lnSpc>
                              <a:spcPct val="107000"/>
                            </a:lnSpc>
                            <a:spcAft>
                              <a:spcPts val="800"/>
                            </a:spcAft>
                            <a:buNone/>
                          </a:pPr>
                          <a:r>
                            <a:rPr lang="en-US" sz="1800" kern="0" dirty="0">
                              <a:effectLst/>
                            </a:rPr>
                            <a:t>Metric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1800" kern="0">
                              <a:effectLst/>
                            </a:rPr>
                            <a:t>Completed</a:t>
                          </a:r>
                          <a:r>
                            <a:rPr lang="en-US" sz="1050" kern="0">
                              <a:effectLst/>
                            </a:rPr>
                            <a:t> </a:t>
                          </a:r>
                          <a:r>
                            <a:rPr lang="en-US" sz="1800" kern="0">
                              <a:effectLst/>
                            </a:rPr>
                            <a:t> projects</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1800" kern="0">
                              <a:effectLst/>
                            </a:rPr>
                            <a:t>Active projects</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029258"/>
                      </a:ext>
                    </a:extLst>
                  </a:tr>
                  <a:tr h="686659">
                    <a:tc>
                      <a:txBody>
                        <a:bodyPr/>
                        <a:lstStyle/>
                        <a:p>
                          <a:pPr marL="0" marR="0" algn="ctr">
                            <a:lnSpc>
                              <a:spcPct val="107000"/>
                            </a:lnSpc>
                            <a:spcAft>
                              <a:spcPts val="800"/>
                            </a:spcAft>
                            <a:buNone/>
                          </a:pPr>
                          <a:r>
                            <a:rPr lang="en-US" sz="1800" kern="0">
                              <a:effectLst/>
                            </a:rPr>
                            <a:t>Cost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a:rPr lang="en-US" sz="1800" kern="0">
                                        <a:effectLst/>
                                      </a:rPr>
                                      <m:t>𝐴𝐶𝑊𝑃</m:t>
                                    </m:r>
                                  </m:num>
                                  <m:den>
                                    <m:r>
                                      <a:rPr lang="en-US" sz="1800" kern="0">
                                        <a:effectLst/>
                                      </a:rPr>
                                      <m:t>𝐵𝐶𝑊</m:t>
                                    </m:r>
                                    <m:sSub>
                                      <m:sSubPr>
                                        <m:ctrlPr>
                                          <a:rPr lang="en-US" sz="1600" kern="100">
                                            <a:effectLst/>
                                          </a:rPr>
                                        </m:ctrlPr>
                                      </m:sSubPr>
                                      <m:e>
                                        <m:r>
                                          <a:rPr lang="en-US" sz="1800" kern="0">
                                            <a:effectLst/>
                                          </a:rPr>
                                          <m:t>𝑆</m:t>
                                        </m:r>
                                      </m:e>
                                      <m:sub>
                                        <m:r>
                                          <a:rPr lang="en-US" sz="1800" kern="0">
                                            <a:effectLst/>
                                          </a:rPr>
                                          <m:t>0</m:t>
                                        </m:r>
                                      </m:sub>
                                    </m:sSub>
                                  </m:den>
                                </m:f>
                                <m:r>
                                  <a:rPr lang="en-US" sz="1800" kern="0">
                                    <a:effectLst/>
                                  </a:rPr>
                                  <m:t>−1</m:t>
                                </m:r>
                              </m:oMath>
                            </m:oMathPara>
                          </a14:m>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a:rPr lang="en-US" sz="1800" kern="0">
                                        <a:effectLst/>
                                      </a:rPr>
                                      <m:t>𝐴𝐶𝑊𝑃</m:t>
                                    </m:r>
                                  </m:num>
                                  <m:den>
                                    <m:r>
                                      <a:rPr lang="en-US" sz="1800" kern="0">
                                        <a:effectLst/>
                                      </a:rPr>
                                      <m:t>𝐵𝐶𝑊𝑃</m:t>
                                    </m:r>
                                  </m:den>
                                </m:f>
                                <m:r>
                                  <a:rPr lang="en-US" sz="1800" kern="0">
                                    <a:effectLst/>
                                  </a:rPr>
                                  <m:t>−1</m:t>
                                </m:r>
                              </m:oMath>
                            </m:oMathPara>
                          </a14:m>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830348767"/>
                      </a:ext>
                    </a:extLst>
                  </a:tr>
                  <a:tr h="686659">
                    <a:tc>
                      <a:txBody>
                        <a:bodyPr/>
                        <a:lstStyle/>
                        <a:p>
                          <a:pPr marL="0" marR="0" algn="ctr">
                            <a:lnSpc>
                              <a:spcPct val="107000"/>
                            </a:lnSpc>
                            <a:spcAft>
                              <a:spcPts val="800"/>
                            </a:spcAft>
                            <a:buNone/>
                          </a:pPr>
                          <a:r>
                            <a:rPr lang="en-US" sz="1800" kern="0">
                              <a:effectLst/>
                            </a:rPr>
                            <a:t>Scope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a:rPr lang="en-US" sz="1800" kern="0">
                                        <a:effectLst/>
                                      </a:rPr>
                                      <m:t>𝐵𝐶𝑊𝑃</m:t>
                                    </m:r>
                                  </m:num>
                                  <m:den>
                                    <m:r>
                                      <a:rPr lang="en-US" sz="1800" kern="0">
                                        <a:effectLst/>
                                      </a:rPr>
                                      <m:t>𝐵𝐶𝑊</m:t>
                                    </m:r>
                                    <m:sSub>
                                      <m:sSubPr>
                                        <m:ctrlPr>
                                          <a:rPr lang="en-US" sz="1600" kern="100">
                                            <a:effectLst/>
                                          </a:rPr>
                                        </m:ctrlPr>
                                      </m:sSubPr>
                                      <m:e>
                                        <m:r>
                                          <a:rPr lang="en-US" sz="1800" kern="0">
                                            <a:effectLst/>
                                          </a:rPr>
                                          <m:t>𝑆</m:t>
                                        </m:r>
                                      </m:e>
                                      <m:sub>
                                        <m:r>
                                          <a:rPr lang="en-US" sz="1800" kern="0">
                                            <a:effectLst/>
                                          </a:rPr>
                                          <m:t>0</m:t>
                                        </m:r>
                                      </m:sub>
                                    </m:sSub>
                                  </m:den>
                                </m:f>
                                <m:r>
                                  <a:rPr lang="en-US" sz="1800" kern="0">
                                    <a:effectLst/>
                                  </a:rPr>
                                  <m:t>−1</m:t>
                                </m:r>
                              </m:oMath>
                            </m:oMathPara>
                          </a14:m>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a:rPr lang="en-US" sz="1800" kern="0">
                                        <a:effectLst/>
                                      </a:rPr>
                                      <m:t>𝐵𝐶𝑊𝑆</m:t>
                                    </m:r>
                                  </m:num>
                                  <m:den>
                                    <m:r>
                                      <a:rPr lang="en-US" sz="1800" kern="0">
                                        <a:effectLst/>
                                      </a:rPr>
                                      <m:t>𝐵𝐶𝑊</m:t>
                                    </m:r>
                                    <m:sSub>
                                      <m:sSubPr>
                                        <m:ctrlPr>
                                          <a:rPr lang="en-US" sz="1600" kern="100">
                                            <a:effectLst/>
                                          </a:rPr>
                                        </m:ctrlPr>
                                      </m:sSubPr>
                                      <m:e>
                                        <m:r>
                                          <a:rPr lang="en-US" sz="1800" kern="0">
                                            <a:effectLst/>
                                          </a:rPr>
                                          <m:t>𝑆</m:t>
                                        </m:r>
                                      </m:e>
                                      <m:sub>
                                        <m:r>
                                          <a:rPr lang="en-US" sz="1800" kern="0">
                                            <a:effectLst/>
                                          </a:rPr>
                                          <m:t>0</m:t>
                                        </m:r>
                                      </m:sub>
                                    </m:sSub>
                                  </m:den>
                                </m:f>
                                <m:r>
                                  <a:rPr lang="en-US" sz="1800" kern="0">
                                    <a:effectLst/>
                                  </a:rPr>
                                  <m:t>−1</m:t>
                                </m:r>
                              </m:oMath>
                            </m:oMathPara>
                          </a14:m>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3635645"/>
                      </a:ext>
                    </a:extLst>
                  </a:tr>
                  <a:tr h="802228">
                    <a:tc>
                      <a:txBody>
                        <a:bodyPr/>
                        <a:lstStyle/>
                        <a:p>
                          <a:pPr marL="0" marR="0" algn="ctr">
                            <a:lnSpc>
                              <a:spcPct val="107000"/>
                            </a:lnSpc>
                            <a:spcAft>
                              <a:spcPts val="800"/>
                            </a:spcAft>
                            <a:buNone/>
                          </a:pPr>
                          <a:r>
                            <a:rPr lang="en-US" sz="1800" kern="0">
                              <a:effectLst/>
                            </a:rPr>
                            <a:t>Schedule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m:rPr>
                                        <m:sty m:val="p"/>
                                      </m:rPr>
                                      <a:rPr lang="en-US" sz="1800" kern="0">
                                        <a:effectLst/>
                                      </a:rPr>
                                      <m:t>Actual</m:t>
                                    </m:r>
                                    <m:r>
                                      <a:rPr lang="en-US" sz="1800" kern="0">
                                        <a:effectLst/>
                                      </a:rPr>
                                      <m:t> </m:t>
                                    </m:r>
                                    <m:r>
                                      <m:rPr>
                                        <m:sty m:val="p"/>
                                      </m:rPr>
                                      <a:rPr lang="en-US" sz="1800" kern="0">
                                        <a:effectLst/>
                                      </a:rPr>
                                      <m:t>duration</m:t>
                                    </m:r>
                                  </m:num>
                                  <m:den>
                                    <m:r>
                                      <m:rPr>
                                        <m:sty m:val="p"/>
                                      </m:rPr>
                                      <a:rPr lang="en-US" sz="1800" kern="0">
                                        <a:effectLst/>
                                      </a:rPr>
                                      <m:t>Initial</m:t>
                                    </m:r>
                                    <m:r>
                                      <a:rPr lang="en-US" sz="1800" kern="0">
                                        <a:effectLst/>
                                      </a:rPr>
                                      <m:t> </m:t>
                                    </m:r>
                                    <m:r>
                                      <m:rPr>
                                        <m:sty m:val="p"/>
                                      </m:rPr>
                                      <a:rPr lang="en-US" sz="1800" kern="0">
                                        <a:effectLst/>
                                      </a:rPr>
                                      <m:t>baseline</m:t>
                                    </m:r>
                                    <m:r>
                                      <a:rPr lang="en-US" sz="1800" kern="0">
                                        <a:effectLst/>
                                      </a:rPr>
                                      <m:t> </m:t>
                                    </m:r>
                                    <m:r>
                                      <m:rPr>
                                        <m:sty m:val="p"/>
                                      </m:rPr>
                                      <a:rPr lang="en-US" sz="1800" kern="0">
                                        <a:effectLst/>
                                      </a:rPr>
                                      <m:t>duration</m:t>
                                    </m:r>
                                  </m:den>
                                </m:f>
                                <m:r>
                                  <a:rPr lang="en-US" sz="1800" kern="0">
                                    <a:effectLst/>
                                  </a:rPr>
                                  <m:t>−1</m:t>
                                </m:r>
                              </m:oMath>
                            </m:oMathPara>
                          </a14:m>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14:m>
                            <m:oMathPara xmlns:m="http://schemas.openxmlformats.org/officeDocument/2006/math">
                              <m:oMathParaPr>
                                <m:jc m:val="centerGroup"/>
                              </m:oMathParaPr>
                              <m:oMath xmlns:m="http://schemas.openxmlformats.org/officeDocument/2006/math">
                                <m:f>
                                  <m:fPr>
                                    <m:ctrlPr>
                                      <a:rPr lang="en-US" sz="1600" kern="100" smtClean="0">
                                        <a:effectLst/>
                                      </a:rPr>
                                    </m:ctrlPr>
                                  </m:fPr>
                                  <m:num>
                                    <m:r>
                                      <a:rPr lang="en-US" sz="1800" kern="0">
                                        <a:effectLst/>
                                      </a:rPr>
                                      <m:t>𝐵𝐶𝑊𝑆</m:t>
                                    </m:r>
                                  </m:num>
                                  <m:den>
                                    <m:r>
                                      <a:rPr lang="en-US" sz="1800" kern="0">
                                        <a:effectLst/>
                                      </a:rPr>
                                      <m:t>𝐵𝐶𝑊𝑃</m:t>
                                    </m:r>
                                  </m:den>
                                </m:f>
                                <m:r>
                                  <a:rPr lang="en-US" sz="1800" kern="0">
                                    <a:effectLst/>
                                  </a:rPr>
                                  <m:t>−1</m:t>
                                </m:r>
                              </m:oMath>
                            </m:oMathPara>
                          </a14:m>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482478953"/>
                      </a:ext>
                    </a:extLst>
                  </a:tr>
                </a:tbl>
              </a:graphicData>
            </a:graphic>
          </p:graphicFrame>
        </mc:Choice>
        <mc:Fallback>
          <p:graphicFrame>
            <p:nvGraphicFramePr>
              <p:cNvPr id="4" name="Table 3">
                <a:extLst>
                  <a:ext uri="{FF2B5EF4-FFF2-40B4-BE49-F238E27FC236}">
                    <a16:creationId xmlns:a16="http://schemas.microsoft.com/office/drawing/2014/main" id="{B9FD02C6-3756-EAEA-68BD-6DFEF31FA105}"/>
                  </a:ext>
                </a:extLst>
              </p:cNvPr>
              <p:cNvGraphicFramePr>
                <a:graphicFrameLocks noGrp="1"/>
              </p:cNvGraphicFramePr>
              <p:nvPr>
                <p:extLst>
                  <p:ext uri="{D42A27DB-BD31-4B8C-83A1-F6EECF244321}">
                    <p14:modId xmlns:p14="http://schemas.microsoft.com/office/powerpoint/2010/main" val="3925336774"/>
                  </p:ext>
                </p:extLst>
              </p:nvPr>
            </p:nvGraphicFramePr>
            <p:xfrm>
              <a:off x="2223760" y="3051642"/>
              <a:ext cx="6864325" cy="2747531"/>
            </p:xfrm>
            <a:graphic>
              <a:graphicData uri="http://schemas.openxmlformats.org/drawingml/2006/table">
                <a:tbl>
                  <a:tblPr firstRow="1" firstCol="1" bandRow="1">
                    <a:tableStyleId>{7DF18680-E054-41AD-8BC1-D1AEF772440D}</a:tableStyleId>
                  </a:tblPr>
                  <a:tblGrid>
                    <a:gridCol w="2144724">
                      <a:extLst>
                        <a:ext uri="{9D8B030D-6E8A-4147-A177-3AD203B41FA5}">
                          <a16:colId xmlns:a16="http://schemas.microsoft.com/office/drawing/2014/main" val="783239588"/>
                        </a:ext>
                      </a:extLst>
                    </a:gridCol>
                    <a:gridCol w="2897992">
                      <a:extLst>
                        <a:ext uri="{9D8B030D-6E8A-4147-A177-3AD203B41FA5}">
                          <a16:colId xmlns:a16="http://schemas.microsoft.com/office/drawing/2014/main" val="3352676388"/>
                        </a:ext>
                      </a:extLst>
                    </a:gridCol>
                    <a:gridCol w="1821609">
                      <a:extLst>
                        <a:ext uri="{9D8B030D-6E8A-4147-A177-3AD203B41FA5}">
                          <a16:colId xmlns:a16="http://schemas.microsoft.com/office/drawing/2014/main" val="1310838698"/>
                        </a:ext>
                      </a:extLst>
                    </a:gridCol>
                  </a:tblGrid>
                  <a:tr h="571985">
                    <a:tc>
                      <a:txBody>
                        <a:bodyPr/>
                        <a:lstStyle/>
                        <a:p>
                          <a:pPr marL="0" marR="0" algn="ctr">
                            <a:lnSpc>
                              <a:spcPct val="107000"/>
                            </a:lnSpc>
                            <a:spcAft>
                              <a:spcPts val="800"/>
                            </a:spcAft>
                            <a:buNone/>
                          </a:pPr>
                          <a:r>
                            <a:rPr lang="en-US" sz="1800" kern="0" dirty="0">
                              <a:effectLst/>
                            </a:rPr>
                            <a:t>Metric</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1800" kern="0">
                              <a:effectLst/>
                            </a:rPr>
                            <a:t>Completed</a:t>
                          </a:r>
                          <a:r>
                            <a:rPr lang="en-US" sz="1050" kern="0">
                              <a:effectLst/>
                            </a:rPr>
                            <a:t> </a:t>
                          </a:r>
                          <a:r>
                            <a:rPr lang="en-US" sz="1800" kern="0">
                              <a:effectLst/>
                            </a:rPr>
                            <a:t> projects</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Aft>
                              <a:spcPts val="800"/>
                            </a:spcAft>
                            <a:buNone/>
                          </a:pPr>
                          <a:r>
                            <a:rPr lang="en-US" sz="1800" kern="0">
                              <a:effectLst/>
                            </a:rPr>
                            <a:t>Active projects</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029258"/>
                      </a:ext>
                    </a:extLst>
                  </a:tr>
                  <a:tr h="686659">
                    <a:tc>
                      <a:txBody>
                        <a:bodyPr/>
                        <a:lstStyle/>
                        <a:p>
                          <a:pPr marL="0" marR="0" algn="ctr">
                            <a:lnSpc>
                              <a:spcPct val="107000"/>
                            </a:lnSpc>
                            <a:spcAft>
                              <a:spcPts val="800"/>
                            </a:spcAft>
                            <a:buNone/>
                          </a:pPr>
                          <a:r>
                            <a:rPr lang="en-US" sz="1800" kern="0">
                              <a:effectLst/>
                            </a:rPr>
                            <a:t>Cost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74160" t="-84071" r="-63655" b="-218584"/>
                          </a:stretch>
                        </a:blipFill>
                      </a:tcPr>
                    </a:tc>
                    <a:tc>
                      <a:txBody>
                        <a:bodyPr/>
                        <a:lstStyle/>
                        <a:p>
                          <a:endParaRPr lang="en-US"/>
                        </a:p>
                      </a:txBody>
                      <a:tcPr marL="68580" marR="68580" marT="0" marB="0" anchor="ctr">
                        <a:blipFill>
                          <a:blip r:embed="rId3"/>
                          <a:stretch>
                            <a:fillRect l="-277258" t="-84071" r="-1338" b="-218584"/>
                          </a:stretch>
                        </a:blipFill>
                      </a:tcPr>
                    </a:tc>
                    <a:extLst>
                      <a:ext uri="{0D108BD9-81ED-4DB2-BD59-A6C34878D82A}">
                        <a16:rowId xmlns:a16="http://schemas.microsoft.com/office/drawing/2014/main" val="830348767"/>
                      </a:ext>
                    </a:extLst>
                  </a:tr>
                  <a:tr h="686659">
                    <a:tc>
                      <a:txBody>
                        <a:bodyPr/>
                        <a:lstStyle/>
                        <a:p>
                          <a:pPr marL="0" marR="0" algn="ctr">
                            <a:lnSpc>
                              <a:spcPct val="107000"/>
                            </a:lnSpc>
                            <a:spcAft>
                              <a:spcPts val="800"/>
                            </a:spcAft>
                            <a:buNone/>
                          </a:pPr>
                          <a:r>
                            <a:rPr lang="en-US" sz="1800" kern="0">
                              <a:effectLst/>
                            </a:rPr>
                            <a:t>Scope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74160" t="-184071" r="-63655" b="-118584"/>
                          </a:stretch>
                        </a:blipFill>
                      </a:tcPr>
                    </a:tc>
                    <a:tc>
                      <a:txBody>
                        <a:bodyPr/>
                        <a:lstStyle/>
                        <a:p>
                          <a:endParaRPr lang="en-US"/>
                        </a:p>
                      </a:txBody>
                      <a:tcPr marL="68580" marR="68580" marT="0" marB="0" anchor="ctr">
                        <a:blipFill>
                          <a:blip r:embed="rId3"/>
                          <a:stretch>
                            <a:fillRect l="-277258" t="-184071" r="-1338" b="-118584"/>
                          </a:stretch>
                        </a:blipFill>
                      </a:tcPr>
                    </a:tc>
                    <a:extLst>
                      <a:ext uri="{0D108BD9-81ED-4DB2-BD59-A6C34878D82A}">
                        <a16:rowId xmlns:a16="http://schemas.microsoft.com/office/drawing/2014/main" val="2343635645"/>
                      </a:ext>
                    </a:extLst>
                  </a:tr>
                  <a:tr h="802228">
                    <a:tc>
                      <a:txBody>
                        <a:bodyPr/>
                        <a:lstStyle/>
                        <a:p>
                          <a:pPr marL="0" marR="0" algn="ctr">
                            <a:lnSpc>
                              <a:spcPct val="107000"/>
                            </a:lnSpc>
                            <a:spcAft>
                              <a:spcPts val="800"/>
                            </a:spcAft>
                            <a:buNone/>
                          </a:pPr>
                          <a:r>
                            <a:rPr lang="en-US" sz="1800" kern="0">
                              <a:effectLst/>
                            </a:rPr>
                            <a:t>Schedule deviation</a:t>
                          </a: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endParaRPr lang="en-US"/>
                        </a:p>
                      </a:txBody>
                      <a:tcPr marL="68580" marR="68580" marT="0" marB="0" anchor="ctr">
                        <a:blipFill>
                          <a:blip r:embed="rId3"/>
                          <a:stretch>
                            <a:fillRect l="-74160" t="-243182" r="-63655" b="-1515"/>
                          </a:stretch>
                        </a:blipFill>
                      </a:tcPr>
                    </a:tc>
                    <a:tc>
                      <a:txBody>
                        <a:bodyPr/>
                        <a:lstStyle/>
                        <a:p>
                          <a:endParaRPr lang="en-US"/>
                        </a:p>
                      </a:txBody>
                      <a:tcPr marL="68580" marR="68580" marT="0" marB="0" anchor="ctr">
                        <a:blipFill>
                          <a:blip r:embed="rId3"/>
                          <a:stretch>
                            <a:fillRect l="-277258" t="-243182" r="-1338" b="-1515"/>
                          </a:stretch>
                        </a:blipFill>
                      </a:tcPr>
                    </a:tc>
                    <a:extLst>
                      <a:ext uri="{0D108BD9-81ED-4DB2-BD59-A6C34878D82A}">
                        <a16:rowId xmlns:a16="http://schemas.microsoft.com/office/drawing/2014/main" val="1482478953"/>
                      </a:ext>
                    </a:extLst>
                  </a:tr>
                </a:tbl>
              </a:graphicData>
            </a:graphic>
          </p:graphicFrame>
        </mc:Fallback>
      </mc:AlternateContent>
      <p:sp>
        <p:nvSpPr>
          <p:cNvPr id="5" name="TextBox 4">
            <a:extLst>
              <a:ext uri="{FF2B5EF4-FFF2-40B4-BE49-F238E27FC236}">
                <a16:creationId xmlns:a16="http://schemas.microsoft.com/office/drawing/2014/main" id="{A94751A6-6936-F2D4-DA2F-D7FF71E41B36}"/>
              </a:ext>
            </a:extLst>
          </p:cNvPr>
          <p:cNvSpPr txBox="1"/>
          <p:nvPr/>
        </p:nvSpPr>
        <p:spPr>
          <a:xfrm>
            <a:off x="976045" y="1530849"/>
            <a:ext cx="9359757"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a:t>Intended to show deviations from the original project baseline, not the most recent re-baseline</a:t>
            </a:r>
          </a:p>
          <a:p>
            <a:pPr marL="285750" indent="-285750">
              <a:buFont typeface="Arial" panose="020B0604020202020204" pitchFamily="34" charset="0"/>
              <a:buChar char="•"/>
            </a:pPr>
            <a:r>
              <a:rPr lang="en-US" sz="2800" dirty="0"/>
              <a:t>Metrics are evaluated for each project at WBS level 3</a:t>
            </a:r>
          </a:p>
        </p:txBody>
      </p:sp>
    </p:spTree>
    <p:extLst>
      <p:ext uri="{BB962C8B-B14F-4D97-AF65-F5344CB8AC3E}">
        <p14:creationId xmlns:p14="http://schemas.microsoft.com/office/powerpoint/2010/main" val="1179252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D1B4F0-02BF-CCD9-6A85-AD80C5899BE4}"/>
              </a:ext>
            </a:extLst>
          </p:cNvPr>
          <p:cNvSpPr>
            <a:spLocks noGrp="1"/>
          </p:cNvSpPr>
          <p:nvPr>
            <p:ph type="body" sz="quarter" idx="13"/>
          </p:nvPr>
        </p:nvSpPr>
        <p:spPr/>
        <p:txBody>
          <a:bodyPr/>
          <a:lstStyle/>
          <a:p>
            <a:r>
              <a:rPr lang="en-US" dirty="0"/>
              <a:t>Cost Deviation Metrics</a:t>
            </a:r>
          </a:p>
        </p:txBody>
      </p:sp>
      <p:sp>
        <p:nvSpPr>
          <p:cNvPr id="4" name="Content Placeholder 2">
            <a:extLst>
              <a:ext uri="{FF2B5EF4-FFF2-40B4-BE49-F238E27FC236}">
                <a16:creationId xmlns:a16="http://schemas.microsoft.com/office/drawing/2014/main" id="{F2C32D64-1D19-32A4-1632-09A938631C70}"/>
              </a:ext>
            </a:extLst>
          </p:cNvPr>
          <p:cNvSpPr txBox="1">
            <a:spLocks/>
          </p:cNvSpPr>
          <p:nvPr/>
        </p:nvSpPr>
        <p:spPr>
          <a:xfrm>
            <a:off x="838200" y="1825625"/>
            <a:ext cx="5181600" cy="435133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Both active and completed projects experience cost inefficiency</a:t>
            </a:r>
          </a:p>
          <a:p>
            <a:pPr lvl="1"/>
            <a:r>
              <a:rPr lang="en-US" dirty="0"/>
              <a:t>Metrics suggest higher inefficiency for completed projects across most WBS elements, however…</a:t>
            </a:r>
          </a:p>
          <a:p>
            <a:pPr lvl="1"/>
            <a:r>
              <a:rPr lang="en-US" dirty="0"/>
              <a:t>Discrepancy is likely related to different metrics for active vs. completed projects</a:t>
            </a:r>
          </a:p>
          <a:p>
            <a:r>
              <a:rPr lang="en-US" dirty="0"/>
              <a:t>Favorable cost deviation for transition to operations (TTO) for completed projects may be a sign that TTO scope is trimmed to be completed off-project</a:t>
            </a:r>
          </a:p>
        </p:txBody>
      </p:sp>
      <p:graphicFrame>
        <p:nvGraphicFramePr>
          <p:cNvPr id="6" name="Content Placeholder 13">
            <a:extLst>
              <a:ext uri="{FF2B5EF4-FFF2-40B4-BE49-F238E27FC236}">
                <a16:creationId xmlns:a16="http://schemas.microsoft.com/office/drawing/2014/main" id="{98BE11A2-DE0A-02A7-1BB3-B6F4CE1C024E}"/>
              </a:ext>
            </a:extLst>
          </p:cNvPr>
          <p:cNvGraphicFramePr>
            <a:graphicFrameLocks/>
          </p:cNvGraphicFramePr>
          <p:nvPr>
            <p:extLst>
              <p:ext uri="{D42A27DB-BD31-4B8C-83A1-F6EECF244321}">
                <p14:modId xmlns:p14="http://schemas.microsoft.com/office/powerpoint/2010/main" val="2195343733"/>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47A5A9B1-3265-F0BA-B4EC-C576D8BE94A6}"/>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10" name="TextBox 9">
            <a:extLst>
              <a:ext uri="{FF2B5EF4-FFF2-40B4-BE49-F238E27FC236}">
                <a16:creationId xmlns:a16="http://schemas.microsoft.com/office/drawing/2014/main" id="{06F07C7E-542E-8271-F436-09C2EFD10534}"/>
              </a:ext>
            </a:extLst>
          </p:cNvPr>
          <p:cNvSpPr txBox="1"/>
          <p:nvPr/>
        </p:nvSpPr>
        <p:spPr>
          <a:xfrm>
            <a:off x="8652981" y="5848195"/>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3080501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5C4E5D-1AEB-F560-D02B-D8517DB24C42}"/>
              </a:ext>
            </a:extLst>
          </p:cNvPr>
          <p:cNvSpPr>
            <a:spLocks noGrp="1"/>
          </p:cNvSpPr>
          <p:nvPr>
            <p:ph type="body" sz="quarter" idx="13"/>
          </p:nvPr>
        </p:nvSpPr>
        <p:spPr>
          <a:xfrm>
            <a:off x="207501" y="63827"/>
            <a:ext cx="11776997" cy="805704"/>
          </a:xfrm>
        </p:spPr>
        <p:txBody>
          <a:bodyPr/>
          <a:lstStyle/>
          <a:p>
            <a:r>
              <a:rPr lang="en-US" dirty="0"/>
              <a:t>Cost Deviation Metrics</a:t>
            </a:r>
          </a:p>
        </p:txBody>
      </p:sp>
      <p:sp>
        <p:nvSpPr>
          <p:cNvPr id="4" name="Content Placeholder 2">
            <a:extLst>
              <a:ext uri="{FF2B5EF4-FFF2-40B4-BE49-F238E27FC236}">
                <a16:creationId xmlns:a16="http://schemas.microsoft.com/office/drawing/2014/main" id="{3EE91165-62E0-7C26-7611-D38794B23B3D}"/>
              </a:ext>
            </a:extLst>
          </p:cNvPr>
          <p:cNvSpPr txBox="1">
            <a:spLocks/>
          </p:cNvSpPr>
          <p:nvPr/>
        </p:nvSpPr>
        <p:spPr>
          <a:xfrm>
            <a:off x="838200" y="1825625"/>
            <a:ext cx="5181600" cy="435133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Re-baselined projects show consistently greater cost inefficiency for nearly all WBS tasks than projects which have not been re-baselined</a:t>
            </a:r>
          </a:p>
          <a:p>
            <a:r>
              <a:rPr lang="en-US"/>
              <a:t>Particularly pronounced for WBS elements that take place “in the field” rather than behind a desk, including</a:t>
            </a:r>
          </a:p>
          <a:p>
            <a:pPr lvl="1"/>
            <a:r>
              <a:rPr lang="en-US"/>
              <a:t>site work</a:t>
            </a:r>
          </a:p>
          <a:p>
            <a:pPr lvl="1"/>
            <a:r>
              <a:rPr lang="en-US"/>
              <a:t>equipment procurement and installation</a:t>
            </a:r>
          </a:p>
          <a:p>
            <a:pPr lvl="1"/>
            <a:r>
              <a:rPr lang="en-US"/>
              <a:t>vertical construction</a:t>
            </a:r>
          </a:p>
          <a:p>
            <a:pPr lvl="1"/>
            <a:r>
              <a:rPr lang="en-US"/>
              <a:t>transition to operations</a:t>
            </a:r>
          </a:p>
        </p:txBody>
      </p:sp>
      <p:graphicFrame>
        <p:nvGraphicFramePr>
          <p:cNvPr id="6" name="Content Placeholder 13">
            <a:extLst>
              <a:ext uri="{FF2B5EF4-FFF2-40B4-BE49-F238E27FC236}">
                <a16:creationId xmlns:a16="http://schemas.microsoft.com/office/drawing/2014/main" id="{F06AFC52-29DD-FB7B-7B36-06ECF885A12E}"/>
              </a:ext>
            </a:extLst>
          </p:cNvPr>
          <p:cNvGraphicFramePr>
            <a:graphicFrameLocks/>
          </p:cNvGraphicFramePr>
          <p:nvPr>
            <p:extLst>
              <p:ext uri="{D42A27DB-BD31-4B8C-83A1-F6EECF244321}">
                <p14:modId xmlns:p14="http://schemas.microsoft.com/office/powerpoint/2010/main" val="4155932763"/>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06B85BD1-26FD-4962-6650-7CB692B759F1}"/>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10" name="TextBox 9">
            <a:extLst>
              <a:ext uri="{FF2B5EF4-FFF2-40B4-BE49-F238E27FC236}">
                <a16:creationId xmlns:a16="http://schemas.microsoft.com/office/drawing/2014/main" id="{DDAFAB3B-A6FA-9694-6B96-D0F3819B62EB}"/>
              </a:ext>
            </a:extLst>
          </p:cNvPr>
          <p:cNvSpPr txBox="1"/>
          <p:nvPr/>
        </p:nvSpPr>
        <p:spPr>
          <a:xfrm>
            <a:off x="8457773" y="5830726"/>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3071471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B41C4-7233-6EF3-3408-C322E6354F8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62E80AA-6C96-FB9A-0744-73F9FA8A4B96}"/>
              </a:ext>
            </a:extLst>
          </p:cNvPr>
          <p:cNvSpPr>
            <a:spLocks noGrp="1"/>
          </p:cNvSpPr>
          <p:nvPr>
            <p:ph type="body" sz="quarter" idx="13"/>
          </p:nvPr>
        </p:nvSpPr>
        <p:spPr>
          <a:xfrm>
            <a:off x="207501" y="63827"/>
            <a:ext cx="11776997" cy="805704"/>
          </a:xfrm>
        </p:spPr>
        <p:txBody>
          <a:bodyPr/>
          <a:lstStyle/>
          <a:p>
            <a:r>
              <a:rPr lang="en-US" dirty="0"/>
              <a:t>Scope Deviation</a:t>
            </a:r>
          </a:p>
        </p:txBody>
      </p:sp>
      <p:sp>
        <p:nvSpPr>
          <p:cNvPr id="3" name="Content Placeholder 6">
            <a:extLst>
              <a:ext uri="{FF2B5EF4-FFF2-40B4-BE49-F238E27FC236}">
                <a16:creationId xmlns:a16="http://schemas.microsoft.com/office/drawing/2014/main" id="{F4C8BF29-8711-6483-2AAF-45AEF9142E05}"/>
              </a:ext>
            </a:extLst>
          </p:cNvPr>
          <p:cNvSpPr txBox="1">
            <a:spLocks/>
          </p:cNvSpPr>
          <p:nvPr/>
        </p:nvSpPr>
        <p:spPr>
          <a:xfrm>
            <a:off x="838200" y="1825625"/>
            <a:ext cx="5181600" cy="4351338"/>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Large schedule deviations for standard and process equipment are each due to a single outlier project</a:t>
            </a:r>
          </a:p>
          <a:p>
            <a:r>
              <a:rPr lang="en-US"/>
              <a:t>As suggested before, TTO for completed projects shows evidence of cut scope</a:t>
            </a:r>
          </a:p>
          <a:p>
            <a:r>
              <a:rPr lang="en-US"/>
              <a:t>Minor scope creep elsewhere, with no clear difference between completed vs incomplete projects</a:t>
            </a:r>
          </a:p>
        </p:txBody>
      </p:sp>
      <p:graphicFrame>
        <p:nvGraphicFramePr>
          <p:cNvPr id="7" name="Content Placeholder 11">
            <a:extLst>
              <a:ext uri="{FF2B5EF4-FFF2-40B4-BE49-F238E27FC236}">
                <a16:creationId xmlns:a16="http://schemas.microsoft.com/office/drawing/2014/main" id="{C3BE79AC-3EDE-FAB8-607F-EA5B480A0C55}"/>
              </a:ext>
            </a:extLst>
          </p:cNvPr>
          <p:cNvGraphicFramePr>
            <a:graphicFrameLocks/>
          </p:cNvGraphicFramePr>
          <p:nvPr>
            <p:extLst>
              <p:ext uri="{D42A27DB-BD31-4B8C-83A1-F6EECF244321}">
                <p14:modId xmlns:p14="http://schemas.microsoft.com/office/powerpoint/2010/main" val="3319022598"/>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57C9A502-8B5B-5EAB-1E51-214A0A6B8E6D}"/>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14" name="TextBox 13">
            <a:extLst>
              <a:ext uri="{FF2B5EF4-FFF2-40B4-BE49-F238E27FC236}">
                <a16:creationId xmlns:a16="http://schemas.microsoft.com/office/drawing/2014/main" id="{5BD3BE3E-28AB-4C6D-F93A-F894CACBB760}"/>
              </a:ext>
            </a:extLst>
          </p:cNvPr>
          <p:cNvSpPr txBox="1"/>
          <p:nvPr/>
        </p:nvSpPr>
        <p:spPr>
          <a:xfrm>
            <a:off x="7706474" y="5799173"/>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762680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CAC63-A6E7-385F-72FE-6003A36FDEB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65A5F2-41B7-A148-C674-0C1732F6155D}"/>
              </a:ext>
            </a:extLst>
          </p:cNvPr>
          <p:cNvSpPr>
            <a:spLocks noGrp="1"/>
          </p:cNvSpPr>
          <p:nvPr>
            <p:ph type="body" sz="quarter" idx="13"/>
          </p:nvPr>
        </p:nvSpPr>
        <p:spPr>
          <a:xfrm>
            <a:off x="207501" y="63827"/>
            <a:ext cx="11776997" cy="805704"/>
          </a:xfrm>
        </p:spPr>
        <p:txBody>
          <a:bodyPr/>
          <a:lstStyle/>
          <a:p>
            <a:r>
              <a:rPr lang="en-US" dirty="0"/>
              <a:t>Scope Deviation</a:t>
            </a:r>
          </a:p>
        </p:txBody>
      </p:sp>
      <p:sp>
        <p:nvSpPr>
          <p:cNvPr id="4" name="Content Placeholder 6">
            <a:extLst>
              <a:ext uri="{FF2B5EF4-FFF2-40B4-BE49-F238E27FC236}">
                <a16:creationId xmlns:a16="http://schemas.microsoft.com/office/drawing/2014/main" id="{F66F07F1-4466-5A26-C1F6-D7D8596C4C80}"/>
              </a:ext>
            </a:extLst>
          </p:cNvPr>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Re-baselined projects see scope growth in every category</a:t>
            </a:r>
          </a:p>
          <a:p>
            <a:pPr lvl="1"/>
            <a:r>
              <a:rPr lang="en-US"/>
              <a:t>Scope discovery is a common cause for project re-baselines.</a:t>
            </a:r>
          </a:p>
          <a:p>
            <a:r>
              <a:rPr lang="en-US"/>
              <a:t>Non-re-baselined categories mostly appear to have had scope cut</a:t>
            </a:r>
          </a:p>
          <a:p>
            <a:pPr lvl="1"/>
            <a:r>
              <a:rPr lang="en-US"/>
              <a:t>Perhaps scope was shed to complete within baseline</a:t>
            </a:r>
            <a:endParaRPr lang="en-US" dirty="0"/>
          </a:p>
        </p:txBody>
      </p:sp>
      <p:graphicFrame>
        <p:nvGraphicFramePr>
          <p:cNvPr id="6" name="Content Placeholder 8">
            <a:extLst>
              <a:ext uri="{FF2B5EF4-FFF2-40B4-BE49-F238E27FC236}">
                <a16:creationId xmlns:a16="http://schemas.microsoft.com/office/drawing/2014/main" id="{319B86EB-031D-E3FC-3208-C8FED95BE6B3}"/>
              </a:ext>
            </a:extLst>
          </p:cNvPr>
          <p:cNvGraphicFramePr>
            <a:graphicFrameLocks/>
          </p:cNvGraphicFramePr>
          <p:nvPr>
            <p:extLst>
              <p:ext uri="{D42A27DB-BD31-4B8C-83A1-F6EECF244321}">
                <p14:modId xmlns:p14="http://schemas.microsoft.com/office/powerpoint/2010/main" val="3803448151"/>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A04A82A1-5823-CA12-1C7F-35A5F50B19F6}"/>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12" name="TextBox 11">
            <a:extLst>
              <a:ext uri="{FF2B5EF4-FFF2-40B4-BE49-F238E27FC236}">
                <a16:creationId xmlns:a16="http://schemas.microsoft.com/office/drawing/2014/main" id="{DA96B9B6-280A-94B3-375F-73FC02C0722D}"/>
              </a:ext>
            </a:extLst>
          </p:cNvPr>
          <p:cNvSpPr txBox="1"/>
          <p:nvPr/>
        </p:nvSpPr>
        <p:spPr>
          <a:xfrm>
            <a:off x="7706474" y="5807978"/>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518043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68961-7F8E-BE76-8DBA-62C12CA4B19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1AB3D5-BA26-B2DD-97F2-70251CE8DBE3}"/>
              </a:ext>
            </a:extLst>
          </p:cNvPr>
          <p:cNvSpPr>
            <a:spLocks noGrp="1"/>
          </p:cNvSpPr>
          <p:nvPr>
            <p:ph type="body" sz="quarter" idx="13"/>
          </p:nvPr>
        </p:nvSpPr>
        <p:spPr>
          <a:xfrm>
            <a:off x="207501" y="63827"/>
            <a:ext cx="11776997" cy="805704"/>
          </a:xfrm>
        </p:spPr>
        <p:txBody>
          <a:bodyPr/>
          <a:lstStyle/>
          <a:p>
            <a:r>
              <a:rPr lang="en-US" dirty="0"/>
              <a:t>Schedule Deviation</a:t>
            </a:r>
          </a:p>
        </p:txBody>
      </p:sp>
      <p:sp>
        <p:nvSpPr>
          <p:cNvPr id="3" name="Content Placeholder 4">
            <a:extLst>
              <a:ext uri="{FF2B5EF4-FFF2-40B4-BE49-F238E27FC236}">
                <a16:creationId xmlns:a16="http://schemas.microsoft.com/office/drawing/2014/main" id="{A190FED9-6B33-989C-5800-098A7E4E0214}"/>
              </a:ext>
            </a:extLst>
          </p:cNvPr>
          <p:cNvSpPr txBox="1">
            <a:spLocks/>
          </p:cNvSpPr>
          <p:nvPr/>
        </p:nvSpPr>
        <p:spPr>
          <a:xfrm>
            <a:off x="838200" y="1825625"/>
            <a:ext cx="5181600" cy="4351338"/>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Completed projects show almost no schedule delays outside of TTO</a:t>
            </a:r>
          </a:p>
          <a:p>
            <a:pPr lvl="1"/>
            <a:r>
              <a:rPr lang="en-US"/>
              <a:t>Not dependent on the choice of metric; using the active project metric of BCWP/BCWS yields a similar number</a:t>
            </a:r>
          </a:p>
          <a:p>
            <a:r>
              <a:rPr lang="en-US"/>
              <a:t>May be an artifact of the type of projects in NNSA’s portfolio</a:t>
            </a:r>
          </a:p>
          <a:p>
            <a:pPr lvl="1"/>
            <a:r>
              <a:rPr lang="en-US"/>
              <a:t>Older projects tended to be smaller, less complex, less expensive, and therefore less prone to delays than today’s active projects</a:t>
            </a:r>
          </a:p>
        </p:txBody>
      </p:sp>
      <p:graphicFrame>
        <p:nvGraphicFramePr>
          <p:cNvPr id="8" name="Content Placeholder 8">
            <a:extLst>
              <a:ext uri="{FF2B5EF4-FFF2-40B4-BE49-F238E27FC236}">
                <a16:creationId xmlns:a16="http://schemas.microsoft.com/office/drawing/2014/main" id="{5349EA04-F129-C08D-ABF4-452CDF71DAFD}"/>
              </a:ext>
            </a:extLst>
          </p:cNvPr>
          <p:cNvGraphicFramePr>
            <a:graphicFrameLocks/>
          </p:cNvGraphicFramePr>
          <p:nvPr>
            <p:extLst>
              <p:ext uri="{D42A27DB-BD31-4B8C-83A1-F6EECF244321}">
                <p14:modId xmlns:p14="http://schemas.microsoft.com/office/powerpoint/2010/main" val="384094184"/>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1">
            <a:extLst>
              <a:ext uri="{FF2B5EF4-FFF2-40B4-BE49-F238E27FC236}">
                <a16:creationId xmlns:a16="http://schemas.microsoft.com/office/drawing/2014/main" id="{8DCC164F-DB3A-14F3-E4C4-F2041C4141D2}"/>
              </a:ext>
            </a:extLst>
          </p:cNvPr>
          <p:cNvSpPr txBox="1">
            <a:spLocks/>
          </p:cNvSpPr>
          <p:nvPr/>
        </p:nvSpPr>
        <p:spPr>
          <a:xfrm>
            <a:off x="609600" y="663968"/>
            <a:ext cx="10972800" cy="8922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3200" b="1" dirty="0">
              <a:solidFill>
                <a:srgbClr val="021E42"/>
              </a:solidFill>
            </a:endParaRPr>
          </a:p>
        </p:txBody>
      </p:sp>
      <p:sp>
        <p:nvSpPr>
          <p:cNvPr id="10" name="TextBox 9">
            <a:extLst>
              <a:ext uri="{FF2B5EF4-FFF2-40B4-BE49-F238E27FC236}">
                <a16:creationId xmlns:a16="http://schemas.microsoft.com/office/drawing/2014/main" id="{F7E5EA92-D288-3A3F-0110-A33A95CF81F9}"/>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13" name="TextBox 12">
            <a:extLst>
              <a:ext uri="{FF2B5EF4-FFF2-40B4-BE49-F238E27FC236}">
                <a16:creationId xmlns:a16="http://schemas.microsoft.com/office/drawing/2014/main" id="{A8FECF21-703D-0487-3F39-E4F35BC6ED72}"/>
              </a:ext>
            </a:extLst>
          </p:cNvPr>
          <p:cNvSpPr txBox="1"/>
          <p:nvPr/>
        </p:nvSpPr>
        <p:spPr>
          <a:xfrm>
            <a:off x="7722742" y="5799173"/>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129856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9BA41-3413-8FC9-3714-AD9C50577A1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3622558-D874-BEE4-48E8-320DCA679BEA}"/>
              </a:ext>
            </a:extLst>
          </p:cNvPr>
          <p:cNvSpPr>
            <a:spLocks noGrp="1"/>
          </p:cNvSpPr>
          <p:nvPr>
            <p:ph type="body" sz="quarter" idx="13"/>
          </p:nvPr>
        </p:nvSpPr>
        <p:spPr>
          <a:xfrm>
            <a:off x="207501" y="63827"/>
            <a:ext cx="11776997" cy="805704"/>
          </a:xfrm>
        </p:spPr>
        <p:txBody>
          <a:bodyPr/>
          <a:lstStyle/>
          <a:p>
            <a:r>
              <a:rPr lang="en-US" dirty="0"/>
              <a:t>Schedule Deviation</a:t>
            </a:r>
          </a:p>
        </p:txBody>
      </p:sp>
      <p:sp>
        <p:nvSpPr>
          <p:cNvPr id="15" name="Content Placeholder 4">
            <a:extLst>
              <a:ext uri="{FF2B5EF4-FFF2-40B4-BE49-F238E27FC236}">
                <a16:creationId xmlns:a16="http://schemas.microsoft.com/office/drawing/2014/main" id="{1BDACE34-94AF-785B-16BB-6042FB59B070}"/>
              </a:ext>
            </a:extLst>
          </p:cNvPr>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On average, no part of a project completes on or ahead of schedule</a:t>
            </a:r>
          </a:p>
          <a:p>
            <a:r>
              <a:rPr lang="en-US"/>
              <a:t>Later project phases (which appear toward the bottom) tend to have increasingly longer delays</a:t>
            </a:r>
            <a:endParaRPr lang="en-US" dirty="0"/>
          </a:p>
        </p:txBody>
      </p:sp>
      <p:graphicFrame>
        <p:nvGraphicFramePr>
          <p:cNvPr id="17" name="Content Placeholder 8">
            <a:extLst>
              <a:ext uri="{FF2B5EF4-FFF2-40B4-BE49-F238E27FC236}">
                <a16:creationId xmlns:a16="http://schemas.microsoft.com/office/drawing/2014/main" id="{FF0BC3C5-B889-33BA-10F9-8D7041DA87CA}"/>
              </a:ext>
            </a:extLst>
          </p:cNvPr>
          <p:cNvGraphicFramePr>
            <a:graphicFrameLocks/>
          </p:cNvGraphicFramePr>
          <p:nvPr>
            <p:extLst>
              <p:ext uri="{D42A27DB-BD31-4B8C-83A1-F6EECF244321}">
                <p14:modId xmlns:p14="http://schemas.microsoft.com/office/powerpoint/2010/main" val="2543290430"/>
              </p:ext>
            </p:extLst>
          </p:nvPr>
        </p:nvGraphicFramePr>
        <p:xfrm>
          <a:off x="6172200" y="1496857"/>
          <a:ext cx="5181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20" name="TextBox 19">
            <a:extLst>
              <a:ext uri="{FF2B5EF4-FFF2-40B4-BE49-F238E27FC236}">
                <a16:creationId xmlns:a16="http://schemas.microsoft.com/office/drawing/2014/main" id="{99FF2798-1847-7917-ABFE-16C09BD8F6DD}"/>
              </a:ext>
            </a:extLst>
          </p:cNvPr>
          <p:cNvSpPr txBox="1"/>
          <p:nvPr/>
        </p:nvSpPr>
        <p:spPr>
          <a:xfrm>
            <a:off x="9947563" y="1747543"/>
            <a:ext cx="1939636"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Numbers indicate # of projects</a:t>
            </a:r>
          </a:p>
        </p:txBody>
      </p:sp>
      <p:sp>
        <p:nvSpPr>
          <p:cNvPr id="21" name="TextBox 20">
            <a:extLst>
              <a:ext uri="{FF2B5EF4-FFF2-40B4-BE49-F238E27FC236}">
                <a16:creationId xmlns:a16="http://schemas.microsoft.com/office/drawing/2014/main" id="{C5A4C8D7-ECEF-00E5-CA27-A5C8E773F4B5}"/>
              </a:ext>
            </a:extLst>
          </p:cNvPr>
          <p:cNvSpPr txBox="1"/>
          <p:nvPr/>
        </p:nvSpPr>
        <p:spPr>
          <a:xfrm>
            <a:off x="7245422" y="5848195"/>
            <a:ext cx="281511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tx1">
                    <a:lumMod val="49000"/>
                    <a:lumOff val="51000"/>
                  </a:schemeClr>
                </a:solidFill>
              </a:rPr>
              <a:t>← Better than expected | Worse than expected→</a:t>
            </a:r>
          </a:p>
        </p:txBody>
      </p:sp>
    </p:spTree>
    <p:extLst>
      <p:ext uri="{BB962C8B-B14F-4D97-AF65-F5344CB8AC3E}">
        <p14:creationId xmlns:p14="http://schemas.microsoft.com/office/powerpoint/2010/main" val="2451261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33D71E8-4CD6-55CA-7EC9-272ABABEE742}"/>
              </a:ext>
            </a:extLst>
          </p:cNvPr>
          <p:cNvSpPr>
            <a:spLocks noGrp="1"/>
          </p:cNvSpPr>
          <p:nvPr>
            <p:ph type="body" sz="quarter" idx="13"/>
          </p:nvPr>
        </p:nvSpPr>
        <p:spPr/>
        <p:txBody>
          <a:bodyPr/>
          <a:lstStyle/>
          <a:p>
            <a:r>
              <a:rPr lang="en-US" dirty="0"/>
              <a:t>Lessons Learned</a:t>
            </a:r>
          </a:p>
        </p:txBody>
      </p:sp>
      <p:sp>
        <p:nvSpPr>
          <p:cNvPr id="28" name="Content Placeholder 6">
            <a:extLst>
              <a:ext uri="{FF2B5EF4-FFF2-40B4-BE49-F238E27FC236}">
                <a16:creationId xmlns:a16="http://schemas.microsoft.com/office/drawing/2014/main" id="{28C17F86-9395-D681-AF9A-3B7186F7858E}"/>
              </a:ext>
            </a:extLst>
          </p:cNvPr>
          <p:cNvSpPr txBox="1">
            <a:spLocks/>
          </p:cNvSpPr>
          <p:nvPr/>
        </p:nvSpPr>
        <p:spPr>
          <a:xfrm>
            <a:off x="838200" y="1390650"/>
            <a:ext cx="10744200" cy="47863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Did a sensitivity analysis with data acceptance criteria</a:t>
            </a:r>
          </a:p>
          <a:p>
            <a:pPr lvl="1"/>
            <a:r>
              <a:rPr lang="en-US" dirty="0"/>
              <a:t>Any effects of the data cutoff threshold, if they exist, are overshadowed by the effects of influential points in a small dataset</a:t>
            </a:r>
          </a:p>
          <a:p>
            <a:r>
              <a:rPr lang="en-US" dirty="0"/>
              <a:t>Influential points</a:t>
            </a:r>
          </a:p>
          <a:p>
            <a:pPr lvl="1"/>
            <a:r>
              <a:rPr lang="en-US" dirty="0"/>
              <a:t>Using the metrics we’ve defined, project activities with small baselines can have an outsized influence on aggregate score even if the actual change in dollars is small</a:t>
            </a:r>
          </a:p>
          <a:p>
            <a:r>
              <a:rPr lang="en-US" dirty="0"/>
              <a:t>Consider using weighted average or median rather than flat average</a:t>
            </a:r>
          </a:p>
        </p:txBody>
      </p:sp>
      <p:sp>
        <p:nvSpPr>
          <p:cNvPr id="31" name="Text Placeholder 1">
            <a:extLst>
              <a:ext uri="{FF2B5EF4-FFF2-40B4-BE49-F238E27FC236}">
                <a16:creationId xmlns:a16="http://schemas.microsoft.com/office/drawing/2014/main" id="{9A2A976E-EC63-2C1E-3554-651FD5D63444}"/>
              </a:ext>
            </a:extLst>
          </p:cNvPr>
          <p:cNvSpPr txBox="1">
            <a:spLocks/>
          </p:cNvSpPr>
          <p:nvPr/>
        </p:nvSpPr>
        <p:spPr>
          <a:xfrm>
            <a:off x="609600" y="663968"/>
            <a:ext cx="10972800" cy="8922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3200" b="1" dirty="0">
              <a:solidFill>
                <a:srgbClr val="021E42"/>
              </a:solidFill>
            </a:endParaRPr>
          </a:p>
        </p:txBody>
      </p:sp>
    </p:spTree>
    <p:extLst>
      <p:ext uri="{BB962C8B-B14F-4D97-AF65-F5344CB8AC3E}">
        <p14:creationId xmlns:p14="http://schemas.microsoft.com/office/powerpoint/2010/main" val="2495596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248D6D-BDAD-1D19-5F14-CD50BD372515}"/>
              </a:ext>
            </a:extLst>
          </p:cNvPr>
          <p:cNvSpPr>
            <a:spLocks noGrp="1"/>
          </p:cNvSpPr>
          <p:nvPr>
            <p:ph type="body" sz="quarter" idx="13"/>
          </p:nvPr>
        </p:nvSpPr>
        <p:spPr/>
        <p:txBody>
          <a:bodyPr/>
          <a:lstStyle/>
          <a:p>
            <a:r>
              <a:rPr lang="en-US" dirty="0">
                <a:latin typeface="Montserrat" pitchFamily="2" charset="0"/>
              </a:rPr>
              <a:t>Conclusions and Future Work</a:t>
            </a:r>
          </a:p>
          <a:p>
            <a:endParaRPr lang="en-US" dirty="0"/>
          </a:p>
        </p:txBody>
      </p:sp>
    </p:spTree>
    <p:extLst>
      <p:ext uri="{BB962C8B-B14F-4D97-AF65-F5344CB8AC3E}">
        <p14:creationId xmlns:p14="http://schemas.microsoft.com/office/powerpoint/2010/main" val="3802800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C5B507A-6F6B-191A-A4BB-0F24EEC1A051}"/>
              </a:ext>
            </a:extLst>
          </p:cNvPr>
          <p:cNvSpPr>
            <a:spLocks noGrp="1"/>
          </p:cNvSpPr>
          <p:nvPr>
            <p:ph type="body" sz="quarter" idx="13"/>
          </p:nvPr>
        </p:nvSpPr>
        <p:spPr/>
        <p:txBody>
          <a:bodyPr/>
          <a:lstStyle/>
          <a:p>
            <a:endParaRPr lang="en-US"/>
          </a:p>
        </p:txBody>
      </p:sp>
      <p:sp>
        <p:nvSpPr>
          <p:cNvPr id="5" name="Rectangle 4">
            <a:extLst>
              <a:ext uri="{FF2B5EF4-FFF2-40B4-BE49-F238E27FC236}">
                <a16:creationId xmlns:a16="http://schemas.microsoft.com/office/drawing/2014/main" id="{B5E0D9F7-844A-335A-FC59-5A467B4FD802}"/>
              </a:ext>
            </a:extLst>
          </p:cNvPr>
          <p:cNvSpPr/>
          <p:nvPr/>
        </p:nvSpPr>
        <p:spPr>
          <a:xfrm>
            <a:off x="518371" y="2178980"/>
            <a:ext cx="3622820" cy="25722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6" name="TextBox 5">
            <a:extLst>
              <a:ext uri="{FF2B5EF4-FFF2-40B4-BE49-F238E27FC236}">
                <a16:creationId xmlns:a16="http://schemas.microsoft.com/office/drawing/2014/main" id="{984FAC16-BCE1-94E3-3E3B-568A30995171}"/>
              </a:ext>
            </a:extLst>
          </p:cNvPr>
          <p:cNvSpPr txBox="1"/>
          <p:nvPr/>
        </p:nvSpPr>
        <p:spPr>
          <a:xfrm>
            <a:off x="729411" y="2781694"/>
            <a:ext cx="3134208" cy="1569660"/>
          </a:xfrm>
          <a:prstGeom prst="rect">
            <a:avLst/>
          </a:prstGeom>
          <a:noFill/>
        </p:spPr>
        <p:txBody>
          <a:bodyPr wrap="square">
            <a:spAutoFit/>
          </a:bodyPr>
          <a:lstStyle/>
          <a:p>
            <a:pPr algn="ctr"/>
            <a:r>
              <a:rPr lang="en-US" sz="1600">
                <a:latin typeface="Arial" panose="020B0604020202020204" pitchFamily="34" charset="0"/>
                <a:cs typeface="Arial" panose="020B0604020202020204" pitchFamily="34" charset="0"/>
              </a:rPr>
              <a:t>Cost, Schedule, &amp; Phasing Estimating Relationships</a:t>
            </a:r>
          </a:p>
          <a:p>
            <a:pPr algn="ctr"/>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Developing PER of when WBS occur throughout the lifecycle of a project</a:t>
            </a:r>
          </a:p>
        </p:txBody>
      </p:sp>
      <p:sp>
        <p:nvSpPr>
          <p:cNvPr id="7" name="TextBox 6">
            <a:extLst>
              <a:ext uri="{FF2B5EF4-FFF2-40B4-BE49-F238E27FC236}">
                <a16:creationId xmlns:a16="http://schemas.microsoft.com/office/drawing/2014/main" id="{5C5568E0-C740-56FD-C716-9977969E923C}"/>
              </a:ext>
            </a:extLst>
          </p:cNvPr>
          <p:cNvSpPr txBox="1"/>
          <p:nvPr/>
        </p:nvSpPr>
        <p:spPr>
          <a:xfrm>
            <a:off x="556189" y="1286116"/>
            <a:ext cx="7723701" cy="369332"/>
          </a:xfrm>
          <a:prstGeom prst="rect">
            <a:avLst/>
          </a:prstGeom>
          <a:noFill/>
        </p:spPr>
        <p:txBody>
          <a:bodyPr wrap="square">
            <a:spAutoFit/>
          </a:bodyPr>
          <a:lstStyle/>
          <a:p>
            <a:r>
              <a:rPr lang="en-US" b="1">
                <a:solidFill>
                  <a:schemeClr val="tx1">
                    <a:lumMod val="65000"/>
                    <a:lumOff val="35000"/>
                  </a:schemeClr>
                </a:solidFill>
                <a:cs typeface="Arial" panose="020B0604020202020204" pitchFamily="34" charset="0"/>
              </a:rPr>
              <a:t>Ability to accurately, efficiently, and confidently perform…</a:t>
            </a:r>
          </a:p>
        </p:txBody>
      </p:sp>
      <p:sp>
        <p:nvSpPr>
          <p:cNvPr id="8" name="Arrow: Chevron 7">
            <a:extLst>
              <a:ext uri="{FF2B5EF4-FFF2-40B4-BE49-F238E27FC236}">
                <a16:creationId xmlns:a16="http://schemas.microsoft.com/office/drawing/2014/main" id="{CE6080F6-B296-76CC-EFC8-0B43698C88BA}"/>
              </a:ext>
            </a:extLst>
          </p:cNvPr>
          <p:cNvSpPr/>
          <p:nvPr/>
        </p:nvSpPr>
        <p:spPr>
          <a:xfrm>
            <a:off x="729411" y="1798999"/>
            <a:ext cx="3134208" cy="763863"/>
          </a:xfrm>
          <a:prstGeom prst="chevron">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9" name="TextBox 8">
            <a:extLst>
              <a:ext uri="{FF2B5EF4-FFF2-40B4-BE49-F238E27FC236}">
                <a16:creationId xmlns:a16="http://schemas.microsoft.com/office/drawing/2014/main" id="{8567A760-BC50-94B5-07E9-7443F28B479B}"/>
              </a:ext>
            </a:extLst>
          </p:cNvPr>
          <p:cNvSpPr txBox="1"/>
          <p:nvPr/>
        </p:nvSpPr>
        <p:spPr>
          <a:xfrm>
            <a:off x="1244734" y="1980875"/>
            <a:ext cx="2079870" cy="400110"/>
          </a:xfrm>
          <a:prstGeom prst="rect">
            <a:avLst/>
          </a:prstGeom>
          <a:noFill/>
        </p:spPr>
        <p:txBody>
          <a:bodyPr wrap="square">
            <a:spAutoFit/>
          </a:bodyPr>
          <a:lstStyle/>
          <a:p>
            <a:pPr algn="ctr"/>
            <a:r>
              <a:rPr lang="en-US" sz="2000" b="1">
                <a:solidFill>
                  <a:schemeClr val="bg1">
                    <a:lumMod val="95000"/>
                  </a:schemeClr>
                </a:solidFill>
                <a:latin typeface="Arial" panose="020B0604020202020204" pitchFamily="34" charset="0"/>
                <a:cs typeface="Arial" panose="020B0604020202020204" pitchFamily="34" charset="0"/>
              </a:rPr>
              <a:t>Create XERs</a:t>
            </a:r>
          </a:p>
        </p:txBody>
      </p:sp>
      <p:pic>
        <p:nvPicPr>
          <p:cNvPr id="10" name="Graphic 9" descr="Magnifying glass with solid fill">
            <a:extLst>
              <a:ext uri="{FF2B5EF4-FFF2-40B4-BE49-F238E27FC236}">
                <a16:creationId xmlns:a16="http://schemas.microsoft.com/office/drawing/2014/main" id="{FFE09504-56B0-8D21-0C8C-EDE18712B20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296515" y="4189555"/>
            <a:ext cx="380631" cy="380631"/>
          </a:xfrm>
          <a:prstGeom prst="rect">
            <a:avLst/>
          </a:prstGeom>
        </p:spPr>
      </p:pic>
      <p:sp>
        <p:nvSpPr>
          <p:cNvPr id="11" name="Rectangle 10">
            <a:extLst>
              <a:ext uri="{FF2B5EF4-FFF2-40B4-BE49-F238E27FC236}">
                <a16:creationId xmlns:a16="http://schemas.microsoft.com/office/drawing/2014/main" id="{FCC3B6B4-7677-11C9-F2AA-5606C8238A23}"/>
              </a:ext>
            </a:extLst>
          </p:cNvPr>
          <p:cNvSpPr/>
          <p:nvPr/>
        </p:nvSpPr>
        <p:spPr>
          <a:xfrm>
            <a:off x="4235387" y="2135478"/>
            <a:ext cx="3622820" cy="25722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extBox 11">
            <a:extLst>
              <a:ext uri="{FF2B5EF4-FFF2-40B4-BE49-F238E27FC236}">
                <a16:creationId xmlns:a16="http://schemas.microsoft.com/office/drawing/2014/main" id="{B750A141-B195-E2A8-3C50-E7BFBE3F949B}"/>
              </a:ext>
            </a:extLst>
          </p:cNvPr>
          <p:cNvSpPr txBox="1"/>
          <p:nvPr/>
        </p:nvSpPr>
        <p:spPr>
          <a:xfrm>
            <a:off x="4744956" y="2738192"/>
            <a:ext cx="3134208" cy="1077218"/>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Utilizing Baseline Growth Factors at the WBS level to forecast and assess projects with increased granularity</a:t>
            </a:r>
          </a:p>
        </p:txBody>
      </p:sp>
      <p:sp>
        <p:nvSpPr>
          <p:cNvPr id="13" name="Arrow: Chevron 12">
            <a:extLst>
              <a:ext uri="{FF2B5EF4-FFF2-40B4-BE49-F238E27FC236}">
                <a16:creationId xmlns:a16="http://schemas.microsoft.com/office/drawing/2014/main" id="{FCE10618-F7C0-B31A-0738-CD065B3836DC}"/>
              </a:ext>
            </a:extLst>
          </p:cNvPr>
          <p:cNvSpPr/>
          <p:nvPr/>
        </p:nvSpPr>
        <p:spPr>
          <a:xfrm>
            <a:off x="4446427" y="1755497"/>
            <a:ext cx="3134208" cy="763863"/>
          </a:xfrm>
          <a:prstGeom prst="chevron">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4" name="TextBox 13">
            <a:extLst>
              <a:ext uri="{FF2B5EF4-FFF2-40B4-BE49-F238E27FC236}">
                <a16:creationId xmlns:a16="http://schemas.microsoft.com/office/drawing/2014/main" id="{2F58F3F4-EEDC-CBB5-7684-B5C4EC40089C}"/>
              </a:ext>
            </a:extLst>
          </p:cNvPr>
          <p:cNvSpPr txBox="1"/>
          <p:nvPr/>
        </p:nvSpPr>
        <p:spPr>
          <a:xfrm>
            <a:off x="4961750" y="1812244"/>
            <a:ext cx="2079870" cy="646331"/>
          </a:xfrm>
          <a:prstGeom prst="rect">
            <a:avLst/>
          </a:prstGeom>
          <a:noFill/>
        </p:spPr>
        <p:txBody>
          <a:bodyPr wrap="square">
            <a:spAutoFit/>
          </a:bodyPr>
          <a:lstStyle/>
          <a:p>
            <a:pPr algn="ctr"/>
            <a:r>
              <a:rPr lang="en-US" b="1">
                <a:solidFill>
                  <a:schemeClr val="bg1">
                    <a:lumMod val="95000"/>
                  </a:schemeClr>
                </a:solidFill>
                <a:latin typeface="Arial" panose="020B0604020202020204" pitchFamily="34" charset="0"/>
                <a:cs typeface="Arial" panose="020B0604020202020204" pitchFamily="34" charset="0"/>
              </a:rPr>
              <a:t>Lower-Level EVM Project Control</a:t>
            </a:r>
          </a:p>
        </p:txBody>
      </p:sp>
      <p:pic>
        <p:nvPicPr>
          <p:cNvPr id="15" name="Graphic 14" descr="Upward trend with solid fill">
            <a:extLst>
              <a:ext uri="{FF2B5EF4-FFF2-40B4-BE49-F238E27FC236}">
                <a16:creationId xmlns:a16="http://schemas.microsoft.com/office/drawing/2014/main" id="{E46C4686-4032-8A0F-64D1-7B549AE69B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23215" y="4138644"/>
            <a:ext cx="380631" cy="380631"/>
          </a:xfrm>
          <a:prstGeom prst="rect">
            <a:avLst/>
          </a:prstGeom>
        </p:spPr>
      </p:pic>
      <p:sp>
        <p:nvSpPr>
          <p:cNvPr id="16" name="Rectangle 15">
            <a:extLst>
              <a:ext uri="{FF2B5EF4-FFF2-40B4-BE49-F238E27FC236}">
                <a16:creationId xmlns:a16="http://schemas.microsoft.com/office/drawing/2014/main" id="{B505B161-6600-F83B-5588-EDF96947276B}"/>
              </a:ext>
            </a:extLst>
          </p:cNvPr>
          <p:cNvSpPr/>
          <p:nvPr/>
        </p:nvSpPr>
        <p:spPr>
          <a:xfrm>
            <a:off x="7952403" y="2142885"/>
            <a:ext cx="3622820" cy="25722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a:extLst>
              <a:ext uri="{FF2B5EF4-FFF2-40B4-BE49-F238E27FC236}">
                <a16:creationId xmlns:a16="http://schemas.microsoft.com/office/drawing/2014/main" id="{448E3886-7F56-5EF9-E9BC-15E73C98949A}"/>
              </a:ext>
            </a:extLst>
          </p:cNvPr>
          <p:cNvSpPr txBox="1"/>
          <p:nvPr/>
        </p:nvSpPr>
        <p:spPr>
          <a:xfrm>
            <a:off x="8163443" y="2745599"/>
            <a:ext cx="3134208" cy="1323439"/>
          </a:xfrm>
          <a:prstGeom prst="rect">
            <a:avLst/>
          </a:prstGeom>
          <a:noFill/>
        </p:spPr>
        <p:txBody>
          <a:bodyPr wrap="square">
            <a:spAutoFit/>
          </a:bodyPr>
          <a:lstStyle/>
          <a:p>
            <a:r>
              <a:rPr lang="en-US" sz="1600">
                <a:latin typeface="Arial" panose="020B0604020202020204" pitchFamily="34" charset="0"/>
                <a:cs typeface="Arial" panose="020B0604020202020204" pitchFamily="34" charset="0"/>
              </a:rPr>
              <a:t>Our baseline growth defined metrics can allow organizations to detect cost or schedule risks sooner and take corrective action before they escalate.</a:t>
            </a:r>
          </a:p>
        </p:txBody>
      </p:sp>
      <p:sp>
        <p:nvSpPr>
          <p:cNvPr id="18" name="Arrow: Chevron 17">
            <a:extLst>
              <a:ext uri="{FF2B5EF4-FFF2-40B4-BE49-F238E27FC236}">
                <a16:creationId xmlns:a16="http://schemas.microsoft.com/office/drawing/2014/main" id="{10C078EC-714A-E1FA-464B-14CAF46B8AF0}"/>
              </a:ext>
            </a:extLst>
          </p:cNvPr>
          <p:cNvSpPr/>
          <p:nvPr/>
        </p:nvSpPr>
        <p:spPr>
          <a:xfrm>
            <a:off x="8163443" y="1762904"/>
            <a:ext cx="3134208" cy="763863"/>
          </a:xfrm>
          <a:prstGeom prst="chevron">
            <a:avLst/>
          </a:prstGeom>
          <a:solidFill>
            <a:srgbClr val="653C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19" name="TextBox 18">
            <a:extLst>
              <a:ext uri="{FF2B5EF4-FFF2-40B4-BE49-F238E27FC236}">
                <a16:creationId xmlns:a16="http://schemas.microsoft.com/office/drawing/2014/main" id="{5C87954E-0AF0-0C04-1F3F-5A8749AF3550}"/>
              </a:ext>
            </a:extLst>
          </p:cNvPr>
          <p:cNvSpPr txBox="1"/>
          <p:nvPr/>
        </p:nvSpPr>
        <p:spPr>
          <a:xfrm>
            <a:off x="8678766" y="1819651"/>
            <a:ext cx="2079870" cy="646331"/>
          </a:xfrm>
          <a:prstGeom prst="rect">
            <a:avLst/>
          </a:prstGeom>
          <a:noFill/>
        </p:spPr>
        <p:txBody>
          <a:bodyPr wrap="square">
            <a:spAutoFit/>
          </a:bodyPr>
          <a:lstStyle/>
          <a:p>
            <a:pPr algn="ctr"/>
            <a:r>
              <a:rPr lang="en-US" b="1">
                <a:solidFill>
                  <a:schemeClr val="bg1">
                    <a:lumMod val="95000"/>
                  </a:schemeClr>
                </a:solidFill>
                <a:latin typeface="Arial" panose="020B0604020202020204" pitchFamily="34" charset="0"/>
                <a:cs typeface="Arial" panose="020B0604020202020204" pitchFamily="34" charset="0"/>
              </a:rPr>
              <a:t>Early Warning Systems</a:t>
            </a:r>
          </a:p>
        </p:txBody>
      </p:sp>
      <p:pic>
        <p:nvPicPr>
          <p:cNvPr id="20" name="Graphic 19" descr="Telescope with solid fill">
            <a:extLst>
              <a:ext uri="{FF2B5EF4-FFF2-40B4-BE49-F238E27FC236}">
                <a16:creationId xmlns:a16="http://schemas.microsoft.com/office/drawing/2014/main" id="{26641C0A-8192-6D38-7C44-DCA9729CAC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563729" y="4161038"/>
            <a:ext cx="400167" cy="400167"/>
          </a:xfrm>
          <a:prstGeom prst="rect">
            <a:avLst/>
          </a:prstGeom>
        </p:spPr>
      </p:pic>
      <p:sp>
        <p:nvSpPr>
          <p:cNvPr id="21" name="TextBox 20">
            <a:extLst>
              <a:ext uri="{FF2B5EF4-FFF2-40B4-BE49-F238E27FC236}">
                <a16:creationId xmlns:a16="http://schemas.microsoft.com/office/drawing/2014/main" id="{540CB192-FF31-D304-1A74-B1604D088020}"/>
              </a:ext>
            </a:extLst>
          </p:cNvPr>
          <p:cNvSpPr txBox="1"/>
          <p:nvPr/>
        </p:nvSpPr>
        <p:spPr>
          <a:xfrm>
            <a:off x="1074187" y="4933947"/>
            <a:ext cx="10070926" cy="646331"/>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Organizations which implement these steps will be well-positioned to better quantify cost growth risks, identify mitigation strategies, and ultimately support more informed mission execution</a:t>
            </a:r>
          </a:p>
        </p:txBody>
      </p:sp>
    </p:spTree>
    <p:extLst>
      <p:ext uri="{BB962C8B-B14F-4D97-AF65-F5344CB8AC3E}">
        <p14:creationId xmlns:p14="http://schemas.microsoft.com/office/powerpoint/2010/main" val="1368408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350BE70-B6BA-4673-FE58-F9F51A8988E2}"/>
              </a:ext>
            </a:extLst>
          </p:cNvPr>
          <p:cNvSpPr>
            <a:spLocks noGrp="1"/>
          </p:cNvSpPr>
          <p:nvPr>
            <p:ph type="body" sz="quarter" idx="13"/>
          </p:nvPr>
        </p:nvSpPr>
        <p:spPr/>
        <p:txBody>
          <a:bodyPr/>
          <a:lstStyle/>
          <a:p>
            <a:r>
              <a:rPr lang="en-US"/>
              <a:t>Questions?</a:t>
            </a:r>
          </a:p>
        </p:txBody>
      </p:sp>
    </p:spTree>
    <p:extLst>
      <p:ext uri="{BB962C8B-B14F-4D97-AF65-F5344CB8AC3E}">
        <p14:creationId xmlns:p14="http://schemas.microsoft.com/office/powerpoint/2010/main" val="1908838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B8048-24C5-79B0-5775-BFE8F49AA93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980F04-478C-C4A5-26E9-10B2E896FA07}"/>
              </a:ext>
            </a:extLst>
          </p:cNvPr>
          <p:cNvSpPr>
            <a:spLocks noGrp="1"/>
          </p:cNvSpPr>
          <p:nvPr>
            <p:ph type="body" sz="quarter" idx="13"/>
          </p:nvPr>
        </p:nvSpPr>
        <p:spPr/>
        <p:txBody>
          <a:bodyPr/>
          <a:lstStyle/>
          <a:p>
            <a:r>
              <a:rPr lang="en-US">
                <a:latin typeface="Montserrat" pitchFamily="2" charset="0"/>
              </a:rPr>
              <a:t>Backup</a:t>
            </a:r>
          </a:p>
        </p:txBody>
      </p:sp>
    </p:spTree>
    <p:extLst>
      <p:ext uri="{BB962C8B-B14F-4D97-AF65-F5344CB8AC3E}">
        <p14:creationId xmlns:p14="http://schemas.microsoft.com/office/powerpoint/2010/main" val="1052473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1D21C-9B12-07E2-4F7A-EF74F48CF0F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8010DC2-C52A-7A49-FB1D-1A85AB6C6CEA}"/>
              </a:ext>
            </a:extLst>
          </p:cNvPr>
          <p:cNvSpPr>
            <a:spLocks noGrp="1"/>
          </p:cNvSpPr>
          <p:nvPr>
            <p:ph type="body" sz="quarter" idx="13"/>
          </p:nvPr>
        </p:nvSpPr>
        <p:spPr/>
        <p:txBody>
          <a:bodyPr/>
          <a:lstStyle/>
          <a:p>
            <a:r>
              <a:rPr lang="en-US" dirty="0"/>
              <a:t>Snapshot of CAEF WBS</a:t>
            </a:r>
          </a:p>
        </p:txBody>
      </p:sp>
      <p:pic>
        <p:nvPicPr>
          <p:cNvPr id="4" name="Picture 3">
            <a:extLst>
              <a:ext uri="{FF2B5EF4-FFF2-40B4-BE49-F238E27FC236}">
                <a16:creationId xmlns:a16="http://schemas.microsoft.com/office/drawing/2014/main" id="{9459312E-4EE0-B4B9-7230-79A1B60E040B}"/>
              </a:ext>
            </a:extLst>
          </p:cNvPr>
          <p:cNvPicPr>
            <a:picLocks noChangeAspect="1"/>
          </p:cNvPicPr>
          <p:nvPr/>
        </p:nvPicPr>
        <p:blipFill>
          <a:blip r:embed="rId2"/>
          <a:stretch>
            <a:fillRect/>
          </a:stretch>
        </p:blipFill>
        <p:spPr>
          <a:xfrm>
            <a:off x="0" y="957870"/>
            <a:ext cx="12192000" cy="4362275"/>
          </a:xfrm>
          <a:prstGeom prst="rect">
            <a:avLst/>
          </a:prstGeom>
        </p:spPr>
      </p:pic>
      <p:sp>
        <p:nvSpPr>
          <p:cNvPr id="5" name="Content Placeholder 1">
            <a:extLst>
              <a:ext uri="{FF2B5EF4-FFF2-40B4-BE49-F238E27FC236}">
                <a16:creationId xmlns:a16="http://schemas.microsoft.com/office/drawing/2014/main" id="{98DFC2E0-7E1A-2B22-E845-3C123BCFC852}"/>
              </a:ext>
            </a:extLst>
          </p:cNvPr>
          <p:cNvSpPr txBox="1">
            <a:spLocks/>
          </p:cNvSpPr>
          <p:nvPr/>
        </p:nvSpPr>
        <p:spPr>
          <a:xfrm>
            <a:off x="156029" y="5635441"/>
            <a:ext cx="5373914" cy="46511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Full WBS - Levels 0-9</a:t>
            </a:r>
            <a:endParaRPr lang="en-US" dirty="0"/>
          </a:p>
        </p:txBody>
      </p:sp>
    </p:spTree>
    <p:extLst>
      <p:ext uri="{BB962C8B-B14F-4D97-AF65-F5344CB8AC3E}">
        <p14:creationId xmlns:p14="http://schemas.microsoft.com/office/powerpoint/2010/main" val="3753589585"/>
      </p:ext>
    </p:extLst>
  </p:cSld>
  <p:clrMapOvr>
    <a:masterClrMapping/>
  </p:clrMapOvr>
</p:sld>
</file>

<file path=ppt/theme/theme1.xml><?xml version="1.0" encoding="utf-8"?>
<a:theme xmlns:a="http://schemas.openxmlformats.org/drawingml/2006/main" name="Light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Dark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Pictur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4FFDA78FB360847ADB98A04EBDAA893" ma:contentTypeVersion="25" ma:contentTypeDescription="Create a new document." ma:contentTypeScope="" ma:versionID="5fbfa123828cb30ffc3b24c215855f53">
  <xsd:schema xmlns:xsd="http://www.w3.org/2001/XMLSchema" xmlns:xs="http://www.w3.org/2001/XMLSchema" xmlns:p="http://schemas.microsoft.com/office/2006/metadata/properties" xmlns:ns1="http://schemas.microsoft.com/sharepoint/v3" xmlns:ns2="33b7c0c5-003e-4b19-a9f0-2bdaa7684dfd" xmlns:ns3="939ae3aa-5a0c-41c3-b3c7-e1a67748af54" targetNamespace="http://schemas.microsoft.com/office/2006/metadata/properties" ma:root="true" ma:fieldsID="0fbd5911ed023305ee0e489ae1dd1e4e" ns1:_="" ns2:_="" ns3:_="">
    <xsd:import namespace="http://schemas.microsoft.com/sharepoint/v3"/>
    <xsd:import namespace="33b7c0c5-003e-4b19-a9f0-2bdaa7684dfd"/>
    <xsd:import namespace="939ae3aa-5a0c-41c3-b3c7-e1a67748af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FileType" minOccurs="0"/>
                <xsd:element ref="ns2:RecommendedReferences" minOccurs="0"/>
                <xsd:element ref="ns2:InO_x003a_Drive" minOccurs="0"/>
                <xsd:element ref="ns2:MediaServiceBillingMetadata" minOccurs="0"/>
                <xsd:element ref="ns2:Notes"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3b7c0c5-003e-4b19-a9f0-2bdaa7684d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FileType" ma:index="22" nillable="true" ma:displayName="File Type" ma:description="Type of eDOCS File" ma:format="Dropdown" ma:internalName="FileType">
      <xsd:simpleType>
        <xsd:union memberTypes="dms:Text">
          <xsd:simpleType>
            <xsd:restriction base="dms:Choice">
              <xsd:enumeration value="Action Doc"/>
              <xsd:enumeration value="Background"/>
              <xsd:enumeration value="Comment Doc"/>
              <xsd:enumeration value="Response"/>
            </xsd:restriction>
          </xsd:simpleType>
        </xsd:union>
      </xsd:simpleType>
    </xsd:element>
    <xsd:element name="RecommendedReferences" ma:index="23" nillable="true" ma:displayName="Recommended References" ma:format="Dropdown" ma:internalName="RecommendedReferences">
      <xsd:simpleType>
        <xsd:restriction base="dms:Choice">
          <xsd:enumeration value="Recommended"/>
          <xsd:enumeration value="Choice 2"/>
          <xsd:enumeration value="Choice 3"/>
        </xsd:restriction>
      </xsd:simpleType>
    </xsd:element>
    <xsd:element name="InO_x003a_Drive" ma:index="24" nillable="true" ma:displayName="In O: Drive" ma:default="1" ma:format="Dropdown" ma:internalName="InO_x003a_Drive">
      <xsd:simpleType>
        <xsd:restriction base="dms:Boolea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Notes" ma:index="26" nillable="true" ma:displayName="Notes" ma:format="Dropdown" ma:internalName="Notes">
      <xsd:simpleType>
        <xsd:restriction base="dms:Note">
          <xsd:maxLength value="255"/>
        </xsd:restriction>
      </xsd:simpleType>
    </xsd:element>
    <xsd:element name="MediaServiceLocation" ma:index="2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39ae3aa-5a0c-41c3-b3c7-e1a67748af5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bd62177-fa1c-4147-bdfe-1d72b77a6d91}" ma:internalName="TaxCatchAll" ma:showField="CatchAllData" ma:web="939ae3aa-5a0c-41c3-b3c7-e1a67748af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FileType xmlns="33b7c0c5-003e-4b19-a9f0-2bdaa7684dfd" xsi:nil="true"/>
    <InO_x003a_Drive xmlns="33b7c0c5-003e-4b19-a9f0-2bdaa7684dfd">true</InO_x003a_Drive>
    <_ip_UnifiedCompliancePolicyUIAction xmlns="http://schemas.microsoft.com/sharepoint/v3" xsi:nil="true"/>
    <lcf76f155ced4ddcb4097134ff3c332f xmlns="33b7c0c5-003e-4b19-a9f0-2bdaa7684dfd">
      <Terms xmlns="http://schemas.microsoft.com/office/infopath/2007/PartnerControls"/>
    </lcf76f155ced4ddcb4097134ff3c332f>
    <_ip_UnifiedCompliancePolicyProperties xmlns="http://schemas.microsoft.com/sharepoint/v3" xsi:nil="true"/>
    <RecommendedReferences xmlns="33b7c0c5-003e-4b19-a9f0-2bdaa7684dfd" xsi:nil="true"/>
    <TaxCatchAll xmlns="939ae3aa-5a0c-41c3-b3c7-e1a67748af54" xsi:nil="true"/>
    <Notes xmlns="33b7c0c5-003e-4b19-a9f0-2bdaa7684dfd" xsi:nil="true"/>
  </documentManagement>
</p:properties>
</file>

<file path=customXml/itemProps1.xml><?xml version="1.0" encoding="utf-8"?>
<ds:datastoreItem xmlns:ds="http://schemas.openxmlformats.org/officeDocument/2006/customXml" ds:itemID="{FB333FE7-AB75-470E-822F-BC67466097EB}">
  <ds:schemaRefs>
    <ds:schemaRef ds:uri="http://schemas.microsoft.com/sharepoint/v3/contenttype/forms"/>
  </ds:schemaRefs>
</ds:datastoreItem>
</file>

<file path=customXml/itemProps2.xml><?xml version="1.0" encoding="utf-8"?>
<ds:datastoreItem xmlns:ds="http://schemas.openxmlformats.org/officeDocument/2006/customXml" ds:itemID="{13F39ECF-65B6-4A7A-8685-E743E4BE01E9}">
  <ds:schemaRefs>
    <ds:schemaRef ds:uri="33b7c0c5-003e-4b19-a9f0-2bdaa7684dfd"/>
    <ds:schemaRef ds:uri="939ae3aa-5a0c-41c3-b3c7-e1a67748af5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9C7DD5B-EB24-4341-B7BB-0F453B8156F2}">
  <ds:schemaRefs>
    <ds:schemaRef ds:uri="http://schemas.microsoft.com/sharepoint/v3"/>
    <ds:schemaRef ds:uri="http://www.w3.org/XML/1998/namespace"/>
    <ds:schemaRef ds:uri="http://purl.org/dc/elements/1.1/"/>
    <ds:schemaRef ds:uri="http://schemas.microsoft.com/office/2006/metadata/properties"/>
    <ds:schemaRef ds:uri="939ae3aa-5a0c-41c3-b3c7-e1a67748af54"/>
    <ds:schemaRef ds:uri="http://purl.org/dc/dcmitype/"/>
    <ds:schemaRef ds:uri="http://schemas.microsoft.com/office/2006/documentManagement/types"/>
    <ds:schemaRef ds:uri="33b7c0c5-003e-4b19-a9f0-2bdaa7684dfd"/>
    <ds:schemaRef ds:uri="http://schemas.microsoft.com/office/infopath/2007/PartnerControls"/>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48</TotalTime>
  <Words>1611</Words>
  <Application>Microsoft Office PowerPoint</Application>
  <PresentationFormat>Widescreen</PresentationFormat>
  <Paragraphs>257</Paragraphs>
  <Slides>24</Slides>
  <Notes>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24</vt:i4>
      </vt:variant>
    </vt:vector>
  </HeadingPairs>
  <TitlesOfParts>
    <vt:vector size="36" baseType="lpstr">
      <vt:lpstr>Aptos</vt:lpstr>
      <vt:lpstr>Aptos Display</vt:lpstr>
      <vt:lpstr>Arial</vt:lpstr>
      <vt:lpstr>Bahnschrift</vt:lpstr>
      <vt:lpstr>Bahnschrift SemiCondensed</vt:lpstr>
      <vt:lpstr>Calibri</vt:lpstr>
      <vt:lpstr>Figtree ExtraBold</vt:lpstr>
      <vt:lpstr>Montserrat</vt:lpstr>
      <vt:lpstr>Wingdings</vt:lpstr>
      <vt:lpstr>Light Theme</vt:lpstr>
      <vt:lpstr>Dark Theme</vt:lpstr>
      <vt:lpstr>Custom Picture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Basude, Vikram (CONTR)</dc:creator>
  <cp:lastModifiedBy>Basude, Vikram (CONTR)</cp:lastModifiedBy>
  <cp:revision>2</cp:revision>
  <dcterms:created xsi:type="dcterms:W3CDTF">2025-12-19T15:57:02Z</dcterms:created>
  <dcterms:modified xsi:type="dcterms:W3CDTF">2026-08-04T05:53:46Z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0x01010054FFDA78FB360847ADB98A04EBDAA893</vt:lpwstr>
  </property>
  <property fmtid="{D5CDD505-2E9C-101B-9397-08002B2CF9AE}" pid="3" name="MediaServiceImageTags">
    <vt:lpwstr/>
  </property>
</Properties>
</file>