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 id="2147483703" r:id="rId5"/>
    <p:sldMasterId id="2147483677" r:id="rId6"/>
    <p:sldMasterId id="2147483708" r:id="rId7"/>
  </p:sldMasterIdLst>
  <p:notesMasterIdLst>
    <p:notesMasterId r:id="rId46"/>
  </p:notesMasterIdLst>
  <p:handoutMasterIdLst>
    <p:handoutMasterId r:id="rId47"/>
  </p:handoutMasterIdLst>
  <p:sldIdLst>
    <p:sldId id="256" r:id="rId8"/>
    <p:sldId id="2147481498" r:id="rId9"/>
    <p:sldId id="297" r:id="rId10"/>
    <p:sldId id="2147481497" r:id="rId11"/>
    <p:sldId id="2147481499" r:id="rId12"/>
    <p:sldId id="283" r:id="rId13"/>
    <p:sldId id="274" r:id="rId14"/>
    <p:sldId id="2147472169" r:id="rId15"/>
    <p:sldId id="2147481505" r:id="rId16"/>
    <p:sldId id="2147481516" r:id="rId17"/>
    <p:sldId id="257" r:id="rId18"/>
    <p:sldId id="259" r:id="rId19"/>
    <p:sldId id="2147481513" r:id="rId20"/>
    <p:sldId id="296" r:id="rId21"/>
    <p:sldId id="305" r:id="rId22"/>
    <p:sldId id="336" r:id="rId23"/>
    <p:sldId id="337" r:id="rId24"/>
    <p:sldId id="338" r:id="rId25"/>
    <p:sldId id="262" r:id="rId26"/>
    <p:sldId id="339" r:id="rId27"/>
    <p:sldId id="2147481514" r:id="rId28"/>
    <p:sldId id="2147481517" r:id="rId29"/>
    <p:sldId id="2147481500" r:id="rId30"/>
    <p:sldId id="2147481511" r:id="rId31"/>
    <p:sldId id="261" r:id="rId32"/>
    <p:sldId id="264" r:id="rId33"/>
    <p:sldId id="2147481509" r:id="rId34"/>
    <p:sldId id="282" r:id="rId35"/>
    <p:sldId id="2147481510" r:id="rId36"/>
    <p:sldId id="286" r:id="rId37"/>
    <p:sldId id="287" r:id="rId38"/>
    <p:sldId id="265" r:id="rId39"/>
    <p:sldId id="263" r:id="rId40"/>
    <p:sldId id="285" r:id="rId41"/>
    <p:sldId id="268" r:id="rId42"/>
    <p:sldId id="2147481502" r:id="rId43"/>
    <p:sldId id="300" r:id="rId44"/>
    <p:sldId id="266" r:id="rId4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EB39414-963A-43AE-8EFC-0AD03EA1242A}">
          <p14:sldIdLst>
            <p14:sldId id="256"/>
            <p14:sldId id="2147481498"/>
            <p14:sldId id="297"/>
          </p14:sldIdLst>
        </p14:section>
        <p14:section name="IE Section" id="{F2505DBC-F030-40EF-AF9C-B1BC4E0F6336}">
          <p14:sldIdLst>
            <p14:sldId id="2147481497"/>
            <p14:sldId id="2147481499"/>
            <p14:sldId id="283"/>
            <p14:sldId id="274"/>
            <p14:sldId id="2147472169"/>
          </p14:sldIdLst>
        </p14:section>
        <p14:section name="Presenter 1 Section" id="{132E923C-507A-46BF-A2F2-183E3E6AFAC3}">
          <p14:sldIdLst>
            <p14:sldId id="2147481505"/>
            <p14:sldId id="2147481516"/>
            <p14:sldId id="257"/>
            <p14:sldId id="259"/>
            <p14:sldId id="2147481513"/>
            <p14:sldId id="296"/>
            <p14:sldId id="305"/>
            <p14:sldId id="336"/>
            <p14:sldId id="337"/>
            <p14:sldId id="338"/>
            <p14:sldId id="262"/>
            <p14:sldId id="339"/>
            <p14:sldId id="2147481514"/>
            <p14:sldId id="2147481517"/>
          </p14:sldIdLst>
        </p14:section>
        <p14:section name="Presenter 2 Section" id="{2B334686-3A44-4B15-985D-AF5AF8B9AFD2}">
          <p14:sldIdLst>
            <p14:sldId id="2147481500"/>
            <p14:sldId id="2147481511"/>
            <p14:sldId id="261"/>
            <p14:sldId id="264"/>
            <p14:sldId id="2147481509"/>
            <p14:sldId id="282"/>
            <p14:sldId id="2147481510"/>
            <p14:sldId id="286"/>
            <p14:sldId id="287"/>
            <p14:sldId id="265"/>
            <p14:sldId id="263"/>
            <p14:sldId id="285"/>
            <p14:sldId id="268"/>
          </p14:sldIdLst>
        </p14:section>
        <p14:section name="IE Closing" id="{6412C705-19B4-40DA-9F0F-F71034CEBFD3}">
          <p14:sldIdLst>
            <p14:sldId id="2147481502"/>
            <p14:sldId id="300"/>
            <p14:sldId id="26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975B22-A02E-7D06-D649-0A1239970F0D}" name="Levesque, Claire (CONTR)" initials="" userId="S::claire.levesque@hq.doe.gov::db357e52-18d3-45e5-b543-3d309e010c89" providerId="AD"/>
  <p188:author id="{1C1E9A2D-E686-308D-CADA-0323044D3BB3}" name="Nawoj, Kristen" initials="KN" userId="S::kristen.nawoj@hq.doe.gov::f0d839a1-9a43-4f97-8750-8cd1d3e8c1b0" providerId="AD"/>
  <p188:author id="{EB1ED336-EEFB-44C9-5008-437ECCBC2B01}" name="Kaim, Daniel" initials="DK" userId="S::daniel.kaim@hq.doe.gov::ae8c883a-8617-46c8-935a-c4c1f074ba6e" providerId="AD"/>
  <p188:author id="{4F907F3F-F24B-3CC3-7D90-6C4360A868AC}" name="Seo, Natalie" initials="SN" userId="S::natalie.seo@hq.doe.gov::58fa6f10-1355-4f66-aace-6fedc0661d81" providerId="AD"/>
  <p188:author id="{4127C663-A742-32BF-7697-66EB4F195FC2}" name="Pielli, Katrina" initials="KP" userId="S::katrina.pielli@hq.doe.gov::761ff21b-a834-47e5-8b26-51d4c092fe44" providerId="AD"/>
  <p188:author id="{A82A2080-F9AC-1F6B-B6CC-C264B53226B6}" name="Vehar, Mike" initials="VM" userId="S::mike.vehar@hq.doe.gov::a8cf577e-2d1d-4553-be24-d6fe20d7245a" providerId="AD"/>
  <p188:author id="{1F7204B5-7BA3-931E-ACB3-07FA5AA06F8B}" name="Elizabeth Specht" initials="ES" userId="S::especht@guidehouse.com::840a4134-643d-43d1-926e-c71f66352106" providerId="AD"/>
  <p188:author id="{063CE9F0-A46C-2341-915C-AA7E18CCED5D}" name="Zetterberg, Johanna" initials="ZJ" userId="S::johanna.zetterberg@hq.doe.gov::0b4a8325-1296-4227-b323-8795d0b38a3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079"/>
    <a:srgbClr val="323639"/>
    <a:srgbClr val="1A204C"/>
    <a:srgbClr val="00662C"/>
    <a:srgbClr val="030079"/>
    <a:srgbClr val="0300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3F9FAC4-24FE-410F-9277-1C6143336EF1}"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14411C45-D3EF-42AB-8369-0861B3AD7BF3}">
      <dgm:prSet/>
      <dgm:spPr/>
      <dgm:t>
        <a:bodyPr/>
        <a:lstStyle/>
        <a:p>
          <a:r>
            <a:rPr lang="en-US"/>
            <a:t>FCPC’s solar PV projects have developed over 3 MW of behind the meter generation at individual sites.</a:t>
          </a:r>
        </a:p>
      </dgm:t>
    </dgm:pt>
    <dgm:pt modelId="{AE11255D-CC77-4DEA-B768-2BBC96FA4A14}" type="parTrans" cxnId="{50C15760-C155-4C5D-BF75-0649711C1A69}">
      <dgm:prSet/>
      <dgm:spPr/>
      <dgm:t>
        <a:bodyPr/>
        <a:lstStyle/>
        <a:p>
          <a:endParaRPr lang="en-US"/>
        </a:p>
      </dgm:t>
    </dgm:pt>
    <dgm:pt modelId="{C22231BC-C6E9-4C87-B15A-BA4C3E575A3C}" type="sibTrans" cxnId="{50C15760-C155-4C5D-BF75-0649711C1A69}">
      <dgm:prSet/>
      <dgm:spPr/>
      <dgm:t>
        <a:bodyPr/>
        <a:lstStyle/>
        <a:p>
          <a:endParaRPr lang="en-US"/>
        </a:p>
      </dgm:t>
    </dgm:pt>
    <dgm:pt modelId="{F20C9C21-31A4-418E-A2B8-6BC7093BA164}">
      <dgm:prSet/>
      <dgm:spPr/>
      <dgm:t>
        <a:bodyPr/>
        <a:lstStyle/>
        <a:p>
          <a:r>
            <a:rPr lang="en-US"/>
            <a:t>On the reservation in Forest County Wisconsin, the majority of government buildings have energy use offset by solar between 17 and 99.9%</a:t>
          </a:r>
        </a:p>
      </dgm:t>
    </dgm:pt>
    <dgm:pt modelId="{F5EBE01B-7300-48B2-A135-DC68ABC6898A}" type="parTrans" cxnId="{8113C1CE-D7AE-46A8-B1C7-7F44500C9F05}">
      <dgm:prSet/>
      <dgm:spPr/>
      <dgm:t>
        <a:bodyPr/>
        <a:lstStyle/>
        <a:p>
          <a:endParaRPr lang="en-US"/>
        </a:p>
      </dgm:t>
    </dgm:pt>
    <dgm:pt modelId="{0F914E89-212C-4F99-83FB-4AC8F2A29DD8}" type="sibTrans" cxnId="{8113C1CE-D7AE-46A8-B1C7-7F44500C9F05}">
      <dgm:prSet/>
      <dgm:spPr/>
      <dgm:t>
        <a:bodyPr/>
        <a:lstStyle/>
        <a:p>
          <a:endParaRPr lang="en-US"/>
        </a:p>
      </dgm:t>
    </dgm:pt>
    <dgm:pt modelId="{F6C1EAA3-15B2-4778-B8DE-B102B9632396}" type="pres">
      <dgm:prSet presAssocID="{73F9FAC4-24FE-410F-9277-1C6143336EF1}" presName="linear" presStyleCnt="0">
        <dgm:presLayoutVars>
          <dgm:animLvl val="lvl"/>
          <dgm:resizeHandles val="exact"/>
        </dgm:presLayoutVars>
      </dgm:prSet>
      <dgm:spPr/>
    </dgm:pt>
    <dgm:pt modelId="{B6DAC2F8-CF64-4597-BC4C-1D20D0F8C073}" type="pres">
      <dgm:prSet presAssocID="{14411C45-D3EF-42AB-8369-0861B3AD7BF3}" presName="parentText" presStyleLbl="node1" presStyleIdx="0" presStyleCnt="2">
        <dgm:presLayoutVars>
          <dgm:chMax val="0"/>
          <dgm:bulletEnabled val="1"/>
        </dgm:presLayoutVars>
      </dgm:prSet>
      <dgm:spPr/>
    </dgm:pt>
    <dgm:pt modelId="{A1C76C02-3C69-412B-AB14-BBB52B05D20E}" type="pres">
      <dgm:prSet presAssocID="{C22231BC-C6E9-4C87-B15A-BA4C3E575A3C}" presName="spacer" presStyleCnt="0"/>
      <dgm:spPr/>
    </dgm:pt>
    <dgm:pt modelId="{B161C949-9BEC-4156-B6FF-DB4284B8AC9A}" type="pres">
      <dgm:prSet presAssocID="{F20C9C21-31A4-418E-A2B8-6BC7093BA164}" presName="parentText" presStyleLbl="node1" presStyleIdx="1" presStyleCnt="2">
        <dgm:presLayoutVars>
          <dgm:chMax val="0"/>
          <dgm:bulletEnabled val="1"/>
        </dgm:presLayoutVars>
      </dgm:prSet>
      <dgm:spPr/>
    </dgm:pt>
  </dgm:ptLst>
  <dgm:cxnLst>
    <dgm:cxn modelId="{51A07118-CD24-48D9-8E43-DBF98E3F3ADE}" type="presOf" srcId="{F20C9C21-31A4-418E-A2B8-6BC7093BA164}" destId="{B161C949-9BEC-4156-B6FF-DB4284B8AC9A}" srcOrd="0" destOrd="0" presId="urn:microsoft.com/office/officeart/2005/8/layout/vList2"/>
    <dgm:cxn modelId="{50C15760-C155-4C5D-BF75-0649711C1A69}" srcId="{73F9FAC4-24FE-410F-9277-1C6143336EF1}" destId="{14411C45-D3EF-42AB-8369-0861B3AD7BF3}" srcOrd="0" destOrd="0" parTransId="{AE11255D-CC77-4DEA-B768-2BBC96FA4A14}" sibTransId="{C22231BC-C6E9-4C87-B15A-BA4C3E575A3C}"/>
    <dgm:cxn modelId="{BE468570-D395-4A30-8E28-A44D4F0E0E65}" type="presOf" srcId="{14411C45-D3EF-42AB-8369-0861B3AD7BF3}" destId="{B6DAC2F8-CF64-4597-BC4C-1D20D0F8C073}" srcOrd="0" destOrd="0" presId="urn:microsoft.com/office/officeart/2005/8/layout/vList2"/>
    <dgm:cxn modelId="{8113C1CE-D7AE-46A8-B1C7-7F44500C9F05}" srcId="{73F9FAC4-24FE-410F-9277-1C6143336EF1}" destId="{F20C9C21-31A4-418E-A2B8-6BC7093BA164}" srcOrd="1" destOrd="0" parTransId="{F5EBE01B-7300-48B2-A135-DC68ABC6898A}" sibTransId="{0F914E89-212C-4F99-83FB-4AC8F2A29DD8}"/>
    <dgm:cxn modelId="{9C3A34F9-303B-4CC4-9118-D098D0B9A680}" type="presOf" srcId="{73F9FAC4-24FE-410F-9277-1C6143336EF1}" destId="{F6C1EAA3-15B2-4778-B8DE-B102B9632396}" srcOrd="0" destOrd="0" presId="urn:microsoft.com/office/officeart/2005/8/layout/vList2"/>
    <dgm:cxn modelId="{B9E5E7F9-32A5-4F5D-8E61-7F242870988C}" type="presParOf" srcId="{F6C1EAA3-15B2-4778-B8DE-B102B9632396}" destId="{B6DAC2F8-CF64-4597-BC4C-1D20D0F8C073}" srcOrd="0" destOrd="0" presId="urn:microsoft.com/office/officeart/2005/8/layout/vList2"/>
    <dgm:cxn modelId="{B8FBF1F3-BF0E-4906-BC3D-867E33DA4284}" type="presParOf" srcId="{F6C1EAA3-15B2-4778-B8DE-B102B9632396}" destId="{A1C76C02-3C69-412B-AB14-BBB52B05D20E}" srcOrd="1" destOrd="0" presId="urn:microsoft.com/office/officeart/2005/8/layout/vList2"/>
    <dgm:cxn modelId="{E1DF7C20-58ED-4673-9CD5-F08F4BC2C354}" type="presParOf" srcId="{F6C1EAA3-15B2-4778-B8DE-B102B9632396}" destId="{B161C949-9BEC-4156-B6FF-DB4284B8AC9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AC2F8-CF64-4597-BC4C-1D20D0F8C073}">
      <dsp:nvSpPr>
        <dsp:cNvPr id="0" name=""/>
        <dsp:cNvSpPr/>
      </dsp:nvSpPr>
      <dsp:spPr>
        <a:xfrm>
          <a:off x="0" y="62327"/>
          <a:ext cx="6628804" cy="238570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FCPC’s solar PV projects have developed over 3 MW of behind the meter generation at individual sites.</a:t>
          </a:r>
        </a:p>
      </dsp:txBody>
      <dsp:txXfrm>
        <a:off x="116460" y="178787"/>
        <a:ext cx="6395884" cy="2152783"/>
      </dsp:txXfrm>
    </dsp:sp>
    <dsp:sp modelId="{B161C949-9BEC-4156-B6FF-DB4284B8AC9A}">
      <dsp:nvSpPr>
        <dsp:cNvPr id="0" name=""/>
        <dsp:cNvSpPr/>
      </dsp:nvSpPr>
      <dsp:spPr>
        <a:xfrm>
          <a:off x="0" y="2531550"/>
          <a:ext cx="6628804" cy="2385703"/>
        </a:xfrm>
        <a:prstGeom prst="roundRect">
          <a:avLst/>
        </a:prstGeom>
        <a:gradFill rotWithShape="0">
          <a:gsLst>
            <a:gs pos="0">
              <a:schemeClr val="accent2">
                <a:hueOff val="-5191924"/>
                <a:satOff val="-5957"/>
                <a:lumOff val="-17060"/>
                <a:alphaOff val="0"/>
                <a:satMod val="103000"/>
                <a:lumMod val="102000"/>
                <a:tint val="94000"/>
              </a:schemeClr>
            </a:gs>
            <a:gs pos="50000">
              <a:schemeClr val="accent2">
                <a:hueOff val="-5191924"/>
                <a:satOff val="-5957"/>
                <a:lumOff val="-17060"/>
                <a:alphaOff val="0"/>
                <a:satMod val="110000"/>
                <a:lumMod val="100000"/>
                <a:shade val="100000"/>
              </a:schemeClr>
            </a:gs>
            <a:gs pos="100000">
              <a:schemeClr val="accent2">
                <a:hueOff val="-5191924"/>
                <a:satOff val="-5957"/>
                <a:lumOff val="-1706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On the reservation in Forest County Wisconsin, the majority of government buildings have energy use offset by solar between 17 and 99.9%</a:t>
          </a:r>
        </a:p>
      </dsp:txBody>
      <dsp:txXfrm>
        <a:off x="116460" y="2648010"/>
        <a:ext cx="6395884" cy="21527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41BD790-9D38-6873-E6C6-DCD372D33F2E}"/>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4" name="Footer Placeholder 3">
            <a:extLst>
              <a:ext uri="{FF2B5EF4-FFF2-40B4-BE49-F238E27FC236}">
                <a16:creationId xmlns:a16="http://schemas.microsoft.com/office/drawing/2014/main" id="{EE07B5A5-3E9B-03CD-2000-9D08011A31C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076DE3F-A7FA-8226-1FE7-7BB99D18BA6A}"/>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33F80B07-AA91-4F21-AB88-AFE40A700E9D}" type="slidenum">
              <a:rPr lang="en-US" smtClean="0"/>
              <a:t>‹#›</a:t>
            </a:fld>
            <a:endParaRPr lang="en-US"/>
          </a:p>
        </p:txBody>
      </p:sp>
    </p:spTree>
    <p:extLst>
      <p:ext uri="{BB962C8B-B14F-4D97-AF65-F5344CB8AC3E}">
        <p14:creationId xmlns:p14="http://schemas.microsoft.com/office/powerpoint/2010/main" val="438458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b="0" i="0">
                <a:latin typeface="Arial" panose="020B060402020202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b="0" i="0">
                <a:latin typeface="Arial" panose="020B0604020202020204" pitchFamily="34" charset="0"/>
              </a:defRPr>
            </a:lvl1pPr>
          </a:lstStyle>
          <a:p>
            <a:fld id="{7646D18D-01B6-C54C-883A-6870AFB59399}" type="datetimeFigureOut">
              <a:rPr lang="en-US" smtClean="0"/>
              <a:pPr/>
              <a:t>9/29/2026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b="0" i="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b="0" i="0">
                <a:latin typeface="Arial" panose="020B0604020202020204" pitchFamily="34" charset="0"/>
              </a:defRPr>
            </a:lvl1pPr>
          </a:lstStyle>
          <a:p>
            <a:fld id="{22AD7D8C-8D9D-4741-9BCD-AE587D85E019}" type="slidenum">
              <a:rPr lang="en-US" smtClean="0"/>
              <a:pPr/>
              <a:t>‹#›</a:t>
            </a:fld>
            <a:endParaRPr lang="en-US"/>
          </a:p>
        </p:txBody>
      </p:sp>
    </p:spTree>
    <p:extLst>
      <p:ext uri="{BB962C8B-B14F-4D97-AF65-F5344CB8AC3E}">
        <p14:creationId xmlns:p14="http://schemas.microsoft.com/office/powerpoint/2010/main" val="1632449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Welcome everyone, thank you for joining us today for the Tribal Energy Program Review Mini-Series covering Energy Efficiency Measures.</a:t>
            </a:r>
          </a:p>
          <a:p>
            <a:r>
              <a:rPr lang="en-US">
                <a:latin typeface="Arial"/>
                <a:cs typeface="Arial"/>
              </a:rPr>
              <a:t> </a:t>
            </a:r>
          </a:p>
          <a:p>
            <a:r>
              <a:rPr lang="en-US">
                <a:latin typeface="Arial"/>
                <a:cs typeface="Arial"/>
              </a:rPr>
              <a:t>Next Slide Please</a:t>
            </a:r>
          </a:p>
          <a:p>
            <a:endParaRPr lang="en-US">
              <a:cs typeface="Arial" panose="020B0604020202020204" pitchFamily="34" charset="0"/>
            </a:endParaRPr>
          </a:p>
        </p:txBody>
      </p:sp>
      <p:sp>
        <p:nvSpPr>
          <p:cNvPr id="4" name="Slide Number Placeholder 3"/>
          <p:cNvSpPr>
            <a:spLocks noGrp="1"/>
          </p:cNvSpPr>
          <p:nvPr>
            <p:ph type="sldNum" sz="quarter" idx="5"/>
          </p:nvPr>
        </p:nvSpPr>
        <p:spPr/>
        <p:txBody>
          <a:bodyPr/>
          <a:lstStyle/>
          <a:p>
            <a:fld id="{22AD7D8C-8D9D-4741-9BCD-AE587D85E019}" type="slidenum">
              <a:rPr lang="en-US" smtClean="0"/>
              <a:pPr/>
              <a:t>1</a:t>
            </a:fld>
            <a:endParaRPr lang="en-US"/>
          </a:p>
        </p:txBody>
      </p:sp>
    </p:spTree>
    <p:extLst>
      <p:ext uri="{BB962C8B-B14F-4D97-AF65-F5344CB8AC3E}">
        <p14:creationId xmlns:p14="http://schemas.microsoft.com/office/powerpoint/2010/main" val="512550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Before we dive into today's webinar, a few housekeeping items.</a:t>
            </a:r>
          </a:p>
          <a:p>
            <a:r>
              <a:rPr lang="en-US">
                <a:latin typeface="Arial"/>
                <a:cs typeface="Arial"/>
              </a:rPr>
              <a:t> </a:t>
            </a:r>
          </a:p>
          <a:p>
            <a:r>
              <a:rPr lang="en-US">
                <a:latin typeface="Arial"/>
                <a:cs typeface="Arial"/>
              </a:rPr>
              <a:t>To turn on live captions, click on the "show captions" button in the control panel at the bottom of your screen.</a:t>
            </a:r>
          </a:p>
          <a:p>
            <a:pPr>
              <a:defRPr/>
            </a:pPr>
            <a:r>
              <a:rPr lang="en-US">
                <a:latin typeface="Arial"/>
                <a:cs typeface="Arial"/>
              </a:rPr>
              <a:t> </a:t>
            </a:r>
          </a:p>
          <a:p>
            <a:pPr>
              <a:defRPr/>
            </a:pPr>
            <a:r>
              <a:rPr lang="en-US">
                <a:latin typeface="Arial"/>
                <a:cs typeface="Arial"/>
              </a:rPr>
              <a:t>To submit a question for the presenters, click on the “Q&amp;A” button in the control panel at the bottom of your screen. This is also where you can message our webinar team if you are having technical issues, and we'll do our best to assist. </a:t>
            </a:r>
          </a:p>
          <a:p>
            <a:r>
              <a:rPr lang="en-US">
                <a:latin typeface="Arial"/>
                <a:cs typeface="Arial"/>
              </a:rPr>
              <a:t> </a:t>
            </a:r>
          </a:p>
          <a:p>
            <a:r>
              <a:rPr lang="en-US">
                <a:latin typeface="Arial"/>
                <a:cs typeface="Arial"/>
              </a:rPr>
              <a:t>Today's webinar is being recorded. The recording, transcript, and slides will be available on the Office of Indian Energy-webinars website in the next 1-2 weeks.</a:t>
            </a:r>
          </a:p>
          <a:p>
            <a:r>
              <a:rPr lang="en-US">
                <a:latin typeface="Arial"/>
                <a:cs typeface="Arial"/>
              </a:rPr>
              <a:t> </a:t>
            </a:r>
          </a:p>
          <a:p>
            <a:r>
              <a:rPr lang="en-US">
                <a:latin typeface="Arial"/>
                <a:cs typeface="Arial"/>
              </a:rPr>
              <a:t>Finally, all registrants for today's webinar will receive a copy of the slides via email, in advance of them being posted on the webinar web page.</a:t>
            </a:r>
          </a:p>
          <a:p>
            <a:r>
              <a:rPr lang="en-US">
                <a:latin typeface="Arial"/>
                <a:cs typeface="Arial"/>
              </a:rPr>
              <a:t> </a:t>
            </a:r>
          </a:p>
          <a:p>
            <a:r>
              <a:rPr lang="en-US">
                <a:latin typeface="Arial"/>
                <a:cs typeface="Arial"/>
              </a:rPr>
              <a:t>Next slide please</a:t>
            </a:r>
          </a:p>
          <a:p>
            <a:endParaRPr lang="en-US">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0BA10D-CE66-49DE-BA86-BD704ED0E4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9864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Today's webinar covers Energy Efficiency Measures, sometimes referred to as “EEMs” for short. </a:t>
            </a:r>
          </a:p>
          <a:p>
            <a:endParaRPr lang="en-US">
              <a:latin typeface="Arial"/>
              <a:cs typeface="Arial"/>
            </a:endParaRPr>
          </a:p>
          <a:p>
            <a:r>
              <a:rPr lang="en-US">
                <a:latin typeface="Arial"/>
                <a:cs typeface="Arial"/>
              </a:rPr>
              <a:t>EEMs are technologies and techniques used to minimize energy expenditure. Some common EEMs you might be familiar with are: LED light bulbs and motion sensors that turn on a light when you enter a room. However, there are many other types of EEMs available on the market. For more information about common types of EEMs, please visit the National Lab of the Rockie's National Residential Efficiency Measures Database, which we'll link in the chat. </a:t>
            </a:r>
          </a:p>
          <a:p>
            <a:endParaRPr lang="en-US">
              <a:latin typeface="Arial"/>
              <a:cs typeface="Arial"/>
            </a:endParaRPr>
          </a:p>
          <a:p>
            <a:r>
              <a:rPr lang="en-US">
                <a:latin typeface="Arial"/>
                <a:cs typeface="Arial"/>
              </a:rPr>
              <a:t>Today, two Tribes have joined us to explain how they’ve implemented EEMs in their communities.</a:t>
            </a:r>
          </a:p>
          <a:p>
            <a:r>
              <a:rPr lang="en-US">
                <a:latin typeface="Arial"/>
                <a:cs typeface="Arial"/>
              </a:rPr>
              <a:t> </a:t>
            </a:r>
            <a:endParaRPr lang="en-US"/>
          </a:p>
          <a:p>
            <a:r>
              <a:rPr lang="en-US">
                <a:latin typeface="Arial"/>
                <a:cs typeface="Arial"/>
              </a:rPr>
              <a:t>Next Slide Please</a:t>
            </a:r>
          </a:p>
          <a:p>
            <a:endParaRPr lang="en-US">
              <a:latin typeface="Arial"/>
              <a:ea typeface="Calibri"/>
              <a:cs typeface="Arial"/>
            </a:endParaRPr>
          </a:p>
          <a:p>
            <a:endParaRPr lang="en-US">
              <a:cs typeface="Arial"/>
            </a:endParaRPr>
          </a:p>
        </p:txBody>
      </p:sp>
      <p:sp>
        <p:nvSpPr>
          <p:cNvPr id="4" name="Slide Number Placeholder 3"/>
          <p:cNvSpPr>
            <a:spLocks noGrp="1"/>
          </p:cNvSpPr>
          <p:nvPr>
            <p:ph type="sldNum" sz="quarter" idx="5"/>
          </p:nvPr>
        </p:nvSpPr>
        <p:spPr/>
        <p:txBody>
          <a:bodyPr/>
          <a:lstStyle/>
          <a:p>
            <a:fld id="{22AD7D8C-8D9D-4741-9BCD-AE587D85E019}" type="slidenum">
              <a:rPr lang="en-US" smtClean="0"/>
              <a:pPr/>
              <a:t>3</a:t>
            </a:fld>
            <a:endParaRPr lang="en-US"/>
          </a:p>
        </p:txBody>
      </p:sp>
    </p:spTree>
    <p:extLst>
      <p:ext uri="{BB962C8B-B14F-4D97-AF65-F5344CB8AC3E}">
        <p14:creationId xmlns:p14="http://schemas.microsoft.com/office/powerpoint/2010/main" val="414484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F3D25-6C25-D56E-9C30-29E640A90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44FB4B-18D3-0A63-CD99-25B7A15C9C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12B4EC-678A-7583-150A-8A12ACD8380E}"/>
              </a:ext>
            </a:extLst>
          </p:cNvPr>
          <p:cNvSpPr>
            <a:spLocks noGrp="1"/>
          </p:cNvSpPr>
          <p:nvPr>
            <p:ph type="body" idx="1"/>
          </p:nvPr>
        </p:nvSpPr>
        <p:spPr/>
        <p:txBody>
          <a:bodyPr/>
          <a:lstStyle/>
          <a:p>
            <a:r>
              <a:rPr lang="en-US">
                <a:latin typeface="Arial"/>
                <a:cs typeface="Arial"/>
              </a:rPr>
              <a:t>To kick things off, I’ll start with a few brief introductions and a snapshot of the Office of Indian Energy. </a:t>
            </a:r>
          </a:p>
          <a:p>
            <a:endParaRPr lang="en-US">
              <a:latin typeface="Arial"/>
              <a:cs typeface="Arial"/>
            </a:endParaRPr>
          </a:p>
          <a:p>
            <a:r>
              <a:rPr lang="en-US">
                <a:latin typeface="Arial"/>
                <a:cs typeface="Arial"/>
              </a:rPr>
              <a:t>My name is Amy Lukens, I’m a Technical Project Officer for the Office of Indian Energy, and I’ll be your host today. </a:t>
            </a:r>
          </a:p>
          <a:p>
            <a:endParaRPr lang="en-US">
              <a:latin typeface="Arial"/>
              <a:cs typeface="Arial"/>
            </a:endParaRPr>
          </a:p>
          <a:p>
            <a:r>
              <a:rPr lang="en-US">
                <a:latin typeface="Arial"/>
                <a:cs typeface="Arial"/>
              </a:rPr>
              <a:t>Next Slide Please</a:t>
            </a:r>
          </a:p>
          <a:p>
            <a:endParaRPr lang="en-US">
              <a:cs typeface="Arial"/>
            </a:endParaRPr>
          </a:p>
        </p:txBody>
      </p:sp>
      <p:sp>
        <p:nvSpPr>
          <p:cNvPr id="4" name="Slide Number Placeholder 3">
            <a:extLst>
              <a:ext uri="{FF2B5EF4-FFF2-40B4-BE49-F238E27FC236}">
                <a16:creationId xmlns:a16="http://schemas.microsoft.com/office/drawing/2014/main" id="{37857837-FF90-C2B2-0206-C0F3E3E45EE6}"/>
              </a:ext>
            </a:extLst>
          </p:cNvPr>
          <p:cNvSpPr>
            <a:spLocks noGrp="1"/>
          </p:cNvSpPr>
          <p:nvPr>
            <p:ph type="sldNum" sz="quarter" idx="5"/>
          </p:nvPr>
        </p:nvSpPr>
        <p:spPr/>
        <p:txBody>
          <a:bodyPr/>
          <a:lstStyle/>
          <a:p>
            <a:fld id="{22AD7D8C-8D9D-4741-9BCD-AE587D85E019}" type="slidenum">
              <a:rPr lang="en-US" smtClean="0"/>
              <a:pPr/>
              <a:t>4</a:t>
            </a:fld>
            <a:endParaRPr lang="en-US"/>
          </a:p>
        </p:txBody>
      </p:sp>
    </p:spTree>
    <p:extLst>
      <p:ext uri="{BB962C8B-B14F-4D97-AF65-F5344CB8AC3E}">
        <p14:creationId xmlns:p14="http://schemas.microsoft.com/office/powerpoint/2010/main" val="1586027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FF"/>
                </a:highlight>
                <a:latin typeface="Arial"/>
                <a:cs typeface="Arial"/>
              </a:rPr>
              <a:t>The Office of Indian Energy is under the leadership of our Director and Deputy Director.</a:t>
            </a:r>
            <a:endParaRPr lang="en-US">
              <a:latin typeface="Arial"/>
              <a:cs typeface="Arial"/>
            </a:endParaRPr>
          </a:p>
          <a:p>
            <a:endParaRPr lang="en-US">
              <a:highlight>
                <a:srgbClr val="FFFFFF"/>
              </a:highlight>
              <a:latin typeface="Arial"/>
              <a:cs typeface="Arial"/>
            </a:endParaRPr>
          </a:p>
          <a:p>
            <a:r>
              <a:rPr lang="en-US">
                <a:highlight>
                  <a:srgbClr val="FFFFFF"/>
                </a:highlight>
                <a:latin typeface="Arial"/>
                <a:cs typeface="Arial"/>
              </a:rPr>
              <a:t>Mr. Eric Mahroum was appointed Director of the Office of Indian Energy Policy and Programs on Jan. 12, 2026. This appointment follows his appointment as the Director of DOE’s Office of State and Community Energy Programs. Eric proudly served in the Trump administration in 2017, also at DOE. Eric has a track record of forging partnerships, promoting innovation, and connecting entrepreneurs with America’s dynamic energy sector. </a:t>
            </a:r>
            <a:br>
              <a:rPr lang="en-US">
                <a:highlight>
                  <a:srgbClr val="FFFFFF"/>
                </a:highlight>
                <a:cs typeface="Arial"/>
              </a:rPr>
            </a:br>
            <a:br>
              <a:rPr lang="en-US">
                <a:highlight>
                  <a:srgbClr val="FFFFFF"/>
                </a:highlight>
                <a:cs typeface="Arial"/>
              </a:rPr>
            </a:br>
            <a:r>
              <a:rPr lang="en-US">
                <a:highlight>
                  <a:srgbClr val="FFFFFF"/>
                </a:highlight>
                <a:latin typeface="Arial"/>
                <a:cs typeface="Arial"/>
              </a:rPr>
              <a:t>Mr. David Conrad serves as the Deputy Director for the DOE Office of Indian Energy. He has previously served at the Department of Interior (DOI) and in other roles supporting Indian Country.</a:t>
            </a:r>
            <a:endParaRPr lang="en-US">
              <a:latin typeface="Arial"/>
              <a:cs typeface="Arial"/>
            </a:endParaRPr>
          </a:p>
          <a:p>
            <a:endParaRPr lang="en-US">
              <a:highlight>
                <a:srgbClr val="FFFFFF"/>
              </a:highlight>
              <a:latin typeface="Arial"/>
              <a:cs typeface="Arial"/>
            </a:endParaRPr>
          </a:p>
          <a:p>
            <a:r>
              <a:rPr lang="en-US">
                <a:highlight>
                  <a:srgbClr val="FFFFFF"/>
                </a:highlight>
                <a:latin typeface="Arial"/>
                <a:cs typeface="Arial"/>
              </a:rPr>
              <a:t>Next Slide Please</a:t>
            </a:r>
            <a:endParaRPr lang="en-US">
              <a:latin typeface="Arial"/>
              <a:cs typeface="Arial"/>
            </a:endParaRPr>
          </a:p>
          <a:p>
            <a:endParaRPr lang="en-US">
              <a:highlight>
                <a:srgbClr val="FFFFFF"/>
              </a:highlight>
              <a:cs typeface="Arial"/>
            </a:endParaRPr>
          </a:p>
        </p:txBody>
      </p:sp>
      <p:sp>
        <p:nvSpPr>
          <p:cNvPr id="4" name="Slide Number Placeholder 3"/>
          <p:cNvSpPr>
            <a:spLocks noGrp="1"/>
          </p:cNvSpPr>
          <p:nvPr>
            <p:ph type="sldNum" sz="quarter" idx="5"/>
          </p:nvPr>
        </p:nvSpPr>
        <p:spPr/>
        <p:txBody>
          <a:bodyPr/>
          <a:lstStyle/>
          <a:p>
            <a:fld id="{22AD7D8C-8D9D-4741-9BCD-AE587D85E019}" type="slidenum">
              <a:rPr lang="en-US" smtClean="0"/>
              <a:pPr/>
              <a:t>5</a:t>
            </a:fld>
            <a:endParaRPr lang="en-US"/>
          </a:p>
        </p:txBody>
      </p:sp>
    </p:spTree>
    <p:extLst>
      <p:ext uri="{BB962C8B-B14F-4D97-AF65-F5344CB8AC3E}">
        <p14:creationId xmlns:p14="http://schemas.microsoft.com/office/powerpoint/2010/main" val="1882476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Under </a:t>
            </a:r>
            <a:r>
              <a:rPr lang="en-US" b="0" i="0" kern="1200">
                <a:effectLst/>
                <a:latin typeface="Arial"/>
                <a:cs typeface="Arial"/>
              </a:rPr>
              <a:t>the</a:t>
            </a:r>
            <a:r>
              <a:rPr lang="en-US">
                <a:latin typeface="Arial"/>
                <a:cs typeface="Arial"/>
              </a:rPr>
              <a:t> Energy Policy Act of 2005, the</a:t>
            </a:r>
            <a:r>
              <a:rPr lang="en-US" b="0" i="0" kern="1200">
                <a:effectLst/>
                <a:latin typeface="Arial"/>
                <a:cs typeface="Arial"/>
              </a:rPr>
              <a:t> </a:t>
            </a:r>
            <a:r>
              <a:rPr lang="en-US">
                <a:latin typeface="Arial"/>
                <a:cs typeface="Arial"/>
              </a:rPr>
              <a:t>Indian Tribal</a:t>
            </a:r>
            <a:r>
              <a:rPr lang="en-US" b="0" i="0" kern="1200">
                <a:effectLst/>
                <a:latin typeface="Arial"/>
                <a:cs typeface="Arial"/>
              </a:rPr>
              <a:t> Energy Development and Self Determination Act of </a:t>
            </a:r>
            <a:r>
              <a:rPr lang="en-US">
                <a:latin typeface="Arial"/>
                <a:cs typeface="Arial"/>
              </a:rPr>
              <a:t>2005 authorized</a:t>
            </a:r>
            <a:r>
              <a:rPr lang="en-US" b="0" i="0" kern="1200">
                <a:effectLst/>
                <a:latin typeface="Arial"/>
                <a:cs typeface="Arial"/>
              </a:rPr>
              <a:t> the </a:t>
            </a:r>
            <a:r>
              <a:rPr lang="en-US">
                <a:latin typeface="Arial"/>
                <a:cs typeface="Arial"/>
              </a:rPr>
              <a:t>creation of the </a:t>
            </a:r>
            <a:r>
              <a:rPr lang="en-US" b="0" i="0" kern="1200">
                <a:effectLst/>
                <a:latin typeface="Arial"/>
                <a:cs typeface="Arial"/>
              </a:rPr>
              <a:t>Department of </a:t>
            </a:r>
            <a:r>
              <a:rPr lang="en-US">
                <a:latin typeface="Arial"/>
                <a:cs typeface="Arial"/>
              </a:rPr>
              <a:t>Energy's, Office</a:t>
            </a:r>
            <a:r>
              <a:rPr lang="en-US" b="0" i="0" kern="1200">
                <a:effectLst/>
                <a:latin typeface="Arial"/>
                <a:cs typeface="Arial"/>
              </a:rPr>
              <a:t> of Indian Energy.</a:t>
            </a:r>
            <a:r>
              <a:rPr lang="en-US">
                <a:latin typeface="Arial"/>
                <a:cs typeface="Arial"/>
              </a:rPr>
              <a:t>   </a:t>
            </a:r>
          </a:p>
          <a:p>
            <a:endParaRPr lang="en-US">
              <a:latin typeface="Arial"/>
              <a:cs typeface="Arial"/>
            </a:endParaRPr>
          </a:p>
          <a:p>
            <a:r>
              <a:rPr lang="en-US">
                <a:latin typeface="Arial"/>
                <a:cs typeface="Arial"/>
              </a:rPr>
              <a:t>Our mission is </a:t>
            </a:r>
            <a:r>
              <a:rPr lang="en-US" b="0" i="0" kern="1200">
                <a:effectLst/>
                <a:latin typeface="Arial"/>
                <a:cs typeface="Arial"/>
              </a:rPr>
              <a:t>to</a:t>
            </a:r>
            <a:r>
              <a:rPr lang="en-US">
                <a:latin typeface="Arial"/>
                <a:cs typeface="Arial"/>
              </a:rPr>
              <a:t> </a:t>
            </a:r>
          </a:p>
          <a:p>
            <a:r>
              <a:rPr lang="en-US">
                <a:latin typeface="Arial"/>
                <a:cs typeface="Arial"/>
              </a:rPr>
              <a:t>-Promote </a:t>
            </a:r>
            <a:r>
              <a:rPr lang="en-US" b="0" i="0" kern="1200">
                <a:effectLst/>
                <a:latin typeface="Arial"/>
                <a:cs typeface="Arial"/>
              </a:rPr>
              <a:t>Tribal energy development,</a:t>
            </a:r>
            <a:endParaRPr lang="en-US">
              <a:latin typeface="Arial"/>
              <a:cs typeface="Arial"/>
            </a:endParaRPr>
          </a:p>
          <a:p>
            <a:r>
              <a:rPr lang="en-US">
                <a:latin typeface="Arial"/>
                <a:cs typeface="Arial"/>
              </a:rPr>
              <a:t>-Reduce </a:t>
            </a:r>
            <a:r>
              <a:rPr lang="en-US" b="0" i="0" kern="1200">
                <a:effectLst/>
                <a:latin typeface="Arial"/>
                <a:cs typeface="Arial"/>
              </a:rPr>
              <a:t>energy costs</a:t>
            </a:r>
            <a:r>
              <a:rPr lang="en-US">
                <a:latin typeface="Arial"/>
                <a:cs typeface="Arial"/>
              </a:rPr>
              <a:t>,</a:t>
            </a:r>
          </a:p>
          <a:p>
            <a:r>
              <a:rPr lang="en-US">
                <a:latin typeface="Arial"/>
                <a:cs typeface="Arial"/>
              </a:rPr>
              <a:t>-Enhance </a:t>
            </a:r>
            <a:r>
              <a:rPr lang="en-US" b="0" i="0" kern="1200">
                <a:effectLst/>
                <a:latin typeface="Arial"/>
                <a:cs typeface="Arial"/>
              </a:rPr>
              <a:t>Tribal energy and economic infrastructure,</a:t>
            </a:r>
            <a:r>
              <a:rPr lang="en-US">
                <a:latin typeface="Arial"/>
                <a:cs typeface="Arial"/>
              </a:rPr>
              <a:t> and </a:t>
            </a:r>
          </a:p>
          <a:p>
            <a:r>
              <a:rPr lang="en-US">
                <a:latin typeface="Arial"/>
                <a:cs typeface="Arial"/>
              </a:rPr>
              <a:t>-Electrify Indian lands</a:t>
            </a:r>
            <a:r>
              <a:rPr lang="en-US" b="0" i="0" kern="1200">
                <a:effectLst/>
                <a:latin typeface="Arial"/>
                <a:cs typeface="Arial"/>
              </a:rPr>
              <a:t> and homes.</a:t>
            </a:r>
            <a:r>
              <a:rPr lang="en-US">
                <a:latin typeface="Arial"/>
                <a:cs typeface="Arial"/>
              </a:rPr>
              <a:t> </a:t>
            </a:r>
          </a:p>
          <a:p>
            <a:endParaRPr lang="en-US">
              <a:latin typeface="Arial"/>
              <a:cs typeface="Arial"/>
            </a:endParaRPr>
          </a:p>
          <a:p>
            <a:r>
              <a:rPr lang="en-US" b="0" i="0" kern="1200">
                <a:effectLst/>
                <a:latin typeface="Arial"/>
                <a:cs typeface="Arial"/>
              </a:rPr>
              <a:t>We </a:t>
            </a:r>
            <a:r>
              <a:rPr lang="en-US">
                <a:latin typeface="Arial"/>
                <a:cs typeface="Arial"/>
              </a:rPr>
              <a:t>celebrated</a:t>
            </a:r>
            <a:r>
              <a:rPr lang="en-US" b="0" i="0" kern="1200">
                <a:effectLst/>
                <a:latin typeface="Arial"/>
                <a:cs typeface="Arial"/>
              </a:rPr>
              <a:t> the 20-year anniversary of the Office of Indian Energy</a:t>
            </a:r>
            <a:r>
              <a:rPr lang="en-US">
                <a:latin typeface="Arial"/>
                <a:cs typeface="Arial"/>
              </a:rPr>
              <a:t> last year. We're excited to</a:t>
            </a:r>
            <a:r>
              <a:rPr lang="en-US" b="0" i="0" kern="1200">
                <a:effectLst/>
                <a:latin typeface="Arial"/>
                <a:cs typeface="Arial"/>
              </a:rPr>
              <a:t> continue </a:t>
            </a:r>
            <a:r>
              <a:rPr lang="en-US">
                <a:latin typeface="Arial"/>
                <a:cs typeface="Arial"/>
              </a:rPr>
              <a:t>our </a:t>
            </a:r>
            <a:r>
              <a:rPr lang="en-US" b="0" i="0" kern="1200">
                <a:effectLst/>
                <a:latin typeface="Arial"/>
                <a:cs typeface="Arial"/>
              </a:rPr>
              <a:t>support</a:t>
            </a:r>
            <a:r>
              <a:rPr lang="en-US">
                <a:latin typeface="Arial"/>
                <a:cs typeface="Arial"/>
              </a:rPr>
              <a:t> of</a:t>
            </a:r>
            <a:r>
              <a:rPr lang="en-US" b="0" i="0" kern="1200">
                <a:effectLst/>
                <a:latin typeface="Arial"/>
                <a:cs typeface="Arial"/>
              </a:rPr>
              <a:t> Tribal Nations as they pursue their energy vision. We are continuing to find ways to be more efficient and effective</a:t>
            </a:r>
            <a:r>
              <a:rPr lang="en-US">
                <a:latin typeface="Arial"/>
                <a:cs typeface="Arial"/>
              </a:rPr>
              <a:t>,</a:t>
            </a:r>
            <a:r>
              <a:rPr lang="en-US" b="0" i="0" kern="1200">
                <a:effectLst/>
                <a:latin typeface="Arial"/>
                <a:cs typeface="Arial"/>
              </a:rPr>
              <a:t> as we rise to meet our Congressional mandate and achieve our mission.  </a:t>
            </a:r>
            <a:endParaRPr lang="en-US">
              <a:latin typeface="Arial"/>
              <a:cs typeface="Arial"/>
            </a:endParaRPr>
          </a:p>
          <a:p>
            <a:endParaRPr lang="en-US">
              <a:latin typeface="Arial"/>
              <a:cs typeface="Arial"/>
            </a:endParaRPr>
          </a:p>
          <a:p>
            <a:r>
              <a:rPr lang="en-US" b="0" i="0" kern="1200">
                <a:solidFill>
                  <a:schemeClr val="tx1"/>
                </a:solidFill>
                <a:effectLst/>
                <a:latin typeface="Arial"/>
                <a:cs typeface="Arial"/>
              </a:rPr>
              <a:t>Next </a:t>
            </a:r>
            <a:r>
              <a:rPr lang="en-US">
                <a:latin typeface="Arial"/>
                <a:cs typeface="Arial"/>
              </a:rPr>
              <a:t>Slide Please</a:t>
            </a:r>
          </a:p>
          <a:p>
            <a:endParaRPr lang="en-US">
              <a:latin typeface="Arial"/>
              <a:cs typeface="Arial"/>
            </a:endParaRPr>
          </a:p>
          <a:p>
            <a:endParaRPr lang="en-US"/>
          </a:p>
        </p:txBody>
      </p:sp>
      <p:sp>
        <p:nvSpPr>
          <p:cNvPr id="4" name="Slide Number Placeholder 3"/>
          <p:cNvSpPr>
            <a:spLocks noGrp="1"/>
          </p:cNvSpPr>
          <p:nvPr>
            <p:ph type="sldNum" sz="quarter" idx="5"/>
          </p:nvPr>
        </p:nvSpPr>
        <p:spPr/>
        <p:txBody>
          <a:bodyPr/>
          <a:lstStyle/>
          <a:p>
            <a:fld id="{22AD7D8C-8D9D-4741-9BCD-AE587D85E019}" type="slidenum">
              <a:rPr lang="en-US" smtClean="0"/>
              <a:pPr/>
              <a:t>6</a:t>
            </a:fld>
            <a:endParaRPr lang="en-US"/>
          </a:p>
        </p:txBody>
      </p:sp>
    </p:spTree>
    <p:extLst>
      <p:ext uri="{BB962C8B-B14F-4D97-AF65-F5344CB8AC3E}">
        <p14:creationId xmlns:p14="http://schemas.microsoft.com/office/powerpoint/2010/main" val="11314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1" kern="1200">
                <a:solidFill>
                  <a:schemeClr val="tx1"/>
                </a:solidFill>
                <a:effectLst/>
                <a:latin typeface="Arial"/>
                <a:cs typeface="Arial"/>
              </a:rPr>
              <a:t>(</a:t>
            </a:r>
            <a:r>
              <a:rPr lang="en-US" sz="1200" b="1" i="1" kern="1200">
                <a:solidFill>
                  <a:schemeClr val="tx1"/>
                </a:solidFill>
                <a:effectLst/>
                <a:latin typeface="Arial"/>
                <a:cs typeface="Arial"/>
              </a:rPr>
              <a:t>How the Office of Indian Energy Supports Indian Country)</a:t>
            </a:r>
            <a:r>
              <a:rPr lang="en-US" sz="1200" b="0" i="0" kern="1200">
                <a:solidFill>
                  <a:schemeClr val="tx1"/>
                </a:solidFill>
                <a:effectLst/>
                <a:latin typeface="Arial"/>
                <a:cs typeface="Arial"/>
              </a:rPr>
              <a:t> </a:t>
            </a:r>
          </a:p>
          <a:p>
            <a:endParaRPr lang="en-US">
              <a:latin typeface="Arial"/>
              <a:cs typeface="Arial"/>
            </a:endParaRPr>
          </a:p>
          <a:p>
            <a:pPr marL="171450" indent="-171450" fontAlgn="base">
              <a:buFont typeface="Arial" panose="020B0604020202020204" pitchFamily="34" charset="0"/>
              <a:buChar char="•"/>
            </a:pPr>
            <a:r>
              <a:rPr lang="en-US" sz="1200" b="0" i="0" kern="1200">
                <a:solidFill>
                  <a:schemeClr val="tx1"/>
                </a:solidFill>
                <a:effectLst/>
                <a:latin typeface="Arial"/>
                <a:cs typeface="Arial"/>
              </a:rPr>
              <a:t>The Office of Indian Energy</a:t>
            </a:r>
            <a:r>
              <a:rPr lang="en-US">
                <a:latin typeface="Arial"/>
                <a:cs typeface="Arial"/>
              </a:rPr>
              <a:t> offers</a:t>
            </a:r>
            <a:r>
              <a:rPr lang="en-US" sz="1200" b="0" i="0" kern="1200">
                <a:solidFill>
                  <a:schemeClr val="tx1"/>
                </a:solidFill>
                <a:effectLst/>
                <a:latin typeface="Arial"/>
                <a:cs typeface="Arial"/>
              </a:rPr>
              <a:t> three main areas of support to Tribes:​ </a:t>
            </a:r>
          </a:p>
          <a:p>
            <a:pPr marL="628650" lvl="1" indent="-171450" rtl="0" fontAlgn="base">
              <a:buFont typeface="Arial" panose="020B0604020202020204" pitchFamily="34" charset="0"/>
              <a:buChar char="•"/>
            </a:pPr>
            <a:r>
              <a:rPr lang="en-US" sz="1200" b="0" i="0" kern="1200">
                <a:solidFill>
                  <a:schemeClr val="tx1"/>
                </a:solidFill>
                <a:effectLst/>
                <a:latin typeface="Arial"/>
                <a:cs typeface="Arial"/>
              </a:rPr>
              <a:t>First, financial assistance on a competitive basis to develop and deploy energy infrastructure and technology​.</a:t>
            </a:r>
          </a:p>
          <a:p>
            <a:pPr marL="628650" lvl="1" indent="-171450" rtl="0" fontAlgn="base">
              <a:buFont typeface="Arial" panose="020B0604020202020204" pitchFamily="34" charset="0"/>
              <a:buChar char="•"/>
            </a:pPr>
            <a:r>
              <a:rPr lang="en-US" sz="1200" b="0" i="0" kern="1200">
                <a:solidFill>
                  <a:schemeClr val="tx1"/>
                </a:solidFill>
                <a:effectLst/>
                <a:latin typeface="Arial"/>
                <a:cs typeface="Arial"/>
              </a:rPr>
              <a:t>Second, no-cost </a:t>
            </a:r>
            <a:r>
              <a:rPr lang="en-US">
                <a:latin typeface="Arial"/>
                <a:cs typeface="Arial"/>
              </a:rPr>
              <a:t>Technical</a:t>
            </a:r>
            <a:r>
              <a:rPr lang="en-US" sz="1200" b="0" i="0" kern="1200">
                <a:solidFill>
                  <a:schemeClr val="tx1"/>
                </a:solidFill>
                <a:effectLst/>
                <a:latin typeface="Arial"/>
                <a:cs typeface="Arial"/>
              </a:rPr>
              <a:t> </a:t>
            </a:r>
            <a:r>
              <a:rPr lang="en-US">
                <a:latin typeface="Arial"/>
                <a:cs typeface="Arial"/>
              </a:rPr>
              <a:t>Assistance</a:t>
            </a:r>
            <a:r>
              <a:rPr lang="en-US" sz="1200" b="0" i="0" kern="1200">
                <a:solidFill>
                  <a:schemeClr val="tx1"/>
                </a:solidFill>
                <a:effectLst/>
                <a:latin typeface="Arial"/>
                <a:cs typeface="Arial"/>
              </a:rPr>
              <a:t> to advance Tribal energy projects and energy commerce.​ </a:t>
            </a:r>
          </a:p>
          <a:p>
            <a:pPr marL="628650" lvl="1" indent="-171450" rtl="0" fontAlgn="base">
              <a:buFont typeface="Arial" panose="020B0604020202020204" pitchFamily="34" charset="0"/>
              <a:buChar char="•"/>
            </a:pPr>
            <a:r>
              <a:rPr lang="en-US" sz="1200" b="0" i="0" kern="1200">
                <a:solidFill>
                  <a:schemeClr val="tx1"/>
                </a:solidFill>
                <a:effectLst/>
                <a:latin typeface="Arial"/>
                <a:cs typeface="Arial"/>
              </a:rPr>
              <a:t>And third, capacity building activities through webinars, workshops, and workforce development opportunities with the goal of supporting Tribes to fully participate in unleashing American energy.  </a:t>
            </a:r>
          </a:p>
          <a:p>
            <a:pPr rtl="0"/>
            <a:endParaRPr lang="en-US" sz="1200" b="0" i="0" kern="1200">
              <a:solidFill>
                <a:srgbClr val="444444"/>
              </a:solidFill>
              <a:effectLst/>
              <a:cs typeface="Arial" panose="020B0604020202020204" pitchFamily="34" charset="0"/>
            </a:endParaRPr>
          </a:p>
          <a:p>
            <a:r>
              <a:rPr lang="en-US">
                <a:latin typeface="Arial"/>
                <a:cs typeface="Arial"/>
              </a:rPr>
              <a:t>Next slide please</a:t>
            </a:r>
          </a:p>
          <a:p>
            <a:endParaRPr lang="en-US">
              <a:cs typeface="Arial" panose="020B0604020202020204" pitchFamily="34" charset="0"/>
            </a:endParaRPr>
          </a:p>
        </p:txBody>
      </p:sp>
      <p:sp>
        <p:nvSpPr>
          <p:cNvPr id="4" name="Slide Number Placeholder 3"/>
          <p:cNvSpPr>
            <a:spLocks noGrp="1"/>
          </p:cNvSpPr>
          <p:nvPr>
            <p:ph type="sldNum" sz="quarter" idx="5"/>
          </p:nvPr>
        </p:nvSpPr>
        <p:spPr/>
        <p:txBody>
          <a:bodyPr/>
          <a:lstStyle/>
          <a:p>
            <a:fld id="{22AD7D8C-8D9D-4741-9BCD-AE587D85E019}" type="slidenum">
              <a:rPr lang="en-US" smtClean="0"/>
              <a:pPr/>
              <a:t>7</a:t>
            </a:fld>
            <a:endParaRPr lang="en-US"/>
          </a:p>
        </p:txBody>
      </p:sp>
    </p:spTree>
    <p:extLst>
      <p:ext uri="{BB962C8B-B14F-4D97-AF65-F5344CB8AC3E}">
        <p14:creationId xmlns:p14="http://schemas.microsoft.com/office/powerpoint/2010/main" val="1849497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1" kern="1200">
                <a:solidFill>
                  <a:schemeClr val="tx1"/>
                </a:solidFill>
                <a:effectLst/>
                <a:latin typeface="Arial"/>
                <a:cs typeface="Arial"/>
              </a:rPr>
              <a:t>(</a:t>
            </a:r>
            <a:r>
              <a:rPr lang="en-US" sz="1200" b="1" i="1" kern="1200">
                <a:solidFill>
                  <a:schemeClr val="tx1"/>
                </a:solidFill>
                <a:effectLst/>
                <a:latin typeface="Arial"/>
                <a:cs typeface="Arial"/>
              </a:rPr>
              <a:t>Who the Office of Indian Energy Supports)</a:t>
            </a:r>
            <a:r>
              <a:rPr lang="en-US" sz="1200" b="0" i="0" kern="1200">
                <a:solidFill>
                  <a:schemeClr val="tx1"/>
                </a:solidFill>
                <a:effectLst/>
                <a:latin typeface="Arial"/>
                <a:cs typeface="Arial"/>
              </a:rPr>
              <a:t> </a:t>
            </a:r>
          </a:p>
          <a:p>
            <a:endParaRPr lang="en-US">
              <a:latin typeface="Arial"/>
              <a:cs typeface="Arial"/>
            </a:endParaRPr>
          </a:p>
          <a:p>
            <a:pPr rtl="0" fontAlgn="base"/>
            <a:r>
              <a:rPr lang="en-US" sz="1200" b="0" i="0" kern="1200">
                <a:solidFill>
                  <a:schemeClr val="tx1"/>
                </a:solidFill>
                <a:effectLst/>
                <a:latin typeface="Arial"/>
                <a:cs typeface="Arial"/>
              </a:rPr>
              <a:t>The Office of Indian Energy Supports Indian Country. This includes:</a:t>
            </a:r>
          </a:p>
          <a:p>
            <a:pPr marL="171450" indent="-171450" rtl="0" fontAlgn="base">
              <a:buFont typeface="Arial" panose="020B0604020202020204" pitchFamily="34" charset="0"/>
              <a:buChar char="•"/>
            </a:pPr>
            <a:r>
              <a:rPr lang="en-US" sz="1200" b="0" i="0" kern="1200">
                <a:solidFill>
                  <a:schemeClr val="tx1"/>
                </a:solidFill>
                <a:effectLst/>
                <a:latin typeface="Arial"/>
                <a:cs typeface="Arial"/>
              </a:rPr>
              <a:t>Federally recognized Indian Tribes </a:t>
            </a:r>
          </a:p>
          <a:p>
            <a:pPr marL="171450" indent="-171450" rtl="0" fontAlgn="base">
              <a:buFont typeface="Arial" panose="020B0604020202020204" pitchFamily="34" charset="0"/>
              <a:buChar char="•"/>
            </a:pPr>
            <a:r>
              <a:rPr lang="en-US" sz="1200" b="0" i="0" kern="1200">
                <a:solidFill>
                  <a:schemeClr val="tx1"/>
                </a:solidFill>
                <a:effectLst/>
                <a:latin typeface="Arial"/>
                <a:cs typeface="Arial"/>
              </a:rPr>
              <a:t>Alaska Native Corporations </a:t>
            </a:r>
          </a:p>
          <a:p>
            <a:pPr marL="171450" indent="-171450" rtl="0" fontAlgn="base">
              <a:buFont typeface="Arial" panose="020B0604020202020204" pitchFamily="34" charset="0"/>
              <a:buChar char="•"/>
            </a:pPr>
            <a:r>
              <a:rPr lang="en-US" sz="1200" b="0" i="0" kern="1200">
                <a:solidFill>
                  <a:schemeClr val="tx1"/>
                </a:solidFill>
                <a:effectLst/>
                <a:latin typeface="Arial"/>
                <a:cs typeface="Arial"/>
              </a:rPr>
              <a:t>Intertribal Organizations, and </a:t>
            </a:r>
          </a:p>
          <a:p>
            <a:pPr marL="171450" indent="-171450" rtl="0" fontAlgn="base">
              <a:buFont typeface="Arial" panose="020B0604020202020204" pitchFamily="34" charset="0"/>
              <a:buChar char="•"/>
            </a:pPr>
            <a:r>
              <a:rPr lang="en-US" sz="1200" b="0" i="0" kern="1200">
                <a:solidFill>
                  <a:schemeClr val="tx1"/>
                </a:solidFill>
                <a:effectLst/>
                <a:latin typeface="Arial"/>
                <a:cs typeface="Arial"/>
              </a:rPr>
              <a:t>Tribal Energy Development Organizations </a:t>
            </a:r>
          </a:p>
          <a:p>
            <a:pPr rtl="0" fontAlgn="base"/>
            <a:endParaRPr lang="en-US" sz="1200" b="0" i="0" kern="1200">
              <a:solidFill>
                <a:schemeClr val="tx1"/>
              </a:solidFill>
              <a:effectLst/>
              <a:latin typeface="Arial" panose="020B0604020202020204" pitchFamily="34" charset="0"/>
              <a:ea typeface="+mn-ea"/>
              <a:cs typeface="+mn-cs"/>
            </a:endParaRPr>
          </a:p>
          <a:p>
            <a:pPr rtl="0" fontAlgn="base"/>
            <a:r>
              <a:rPr lang="en-US" sz="1200" b="0" i="0" kern="1200">
                <a:solidFill>
                  <a:schemeClr val="tx1"/>
                </a:solidFill>
                <a:effectLst/>
                <a:latin typeface="Arial" panose="020B0604020202020204" pitchFamily="34" charset="0"/>
                <a:ea typeface="+mn-ea"/>
                <a:cs typeface="+mn-cs"/>
              </a:rPr>
              <a:t>Pictured here are two projects our office has funded, featuring energy projects that diversify energy sources to strengthen energy reliability and affordability.</a:t>
            </a:r>
          </a:p>
          <a:p>
            <a:pPr rtl="0"/>
            <a:endParaRPr lang="en-US" sz="1200" b="0" i="0" kern="1200">
              <a:solidFill>
                <a:srgbClr val="444444"/>
              </a:solidFill>
              <a:effectLst/>
              <a:cs typeface="Arial" panose="020B0604020202020204" pitchFamily="34" charset="0"/>
            </a:endParaRPr>
          </a:p>
          <a:p>
            <a:r>
              <a:rPr lang="en-US" b="0" i="0" kern="1200">
                <a:solidFill>
                  <a:schemeClr val="tx1"/>
                </a:solidFill>
                <a:effectLst/>
                <a:latin typeface="Arial"/>
                <a:cs typeface="Arial"/>
              </a:rPr>
              <a:t>Next slide</a:t>
            </a:r>
            <a:r>
              <a:rPr lang="en-US">
                <a:latin typeface="Arial"/>
                <a:cs typeface="Arial"/>
              </a:rPr>
              <a:t> please</a:t>
            </a:r>
          </a:p>
          <a:p>
            <a:endParaRPr lang="en-US"/>
          </a:p>
        </p:txBody>
      </p:sp>
      <p:sp>
        <p:nvSpPr>
          <p:cNvPr id="4" name="Slide Number Placeholder 3"/>
          <p:cNvSpPr>
            <a:spLocks noGrp="1"/>
          </p:cNvSpPr>
          <p:nvPr>
            <p:ph type="sldNum" sz="quarter" idx="5"/>
          </p:nvPr>
        </p:nvSpPr>
        <p:spPr/>
        <p:txBody>
          <a:bodyPr/>
          <a:lstStyle/>
          <a:p>
            <a:fld id="{22AD7D8C-8D9D-4741-9BCD-AE587D85E019}" type="slidenum">
              <a:rPr lang="en-US" smtClean="0"/>
              <a:pPr/>
              <a:t>8</a:t>
            </a:fld>
            <a:endParaRPr lang="en-US"/>
          </a:p>
        </p:txBody>
      </p:sp>
    </p:spTree>
    <p:extLst>
      <p:ext uri="{BB962C8B-B14F-4D97-AF65-F5344CB8AC3E}">
        <p14:creationId xmlns:p14="http://schemas.microsoft.com/office/powerpoint/2010/main" val="1245104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568A4-FF2C-6049-D315-8A1CAE2BD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DF668-1EDE-D029-EF99-901B14640F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434223-CA1D-9892-8717-4BACD0311F6E}"/>
              </a:ext>
            </a:extLst>
          </p:cNvPr>
          <p:cNvSpPr>
            <a:spLocks noGrp="1"/>
          </p:cNvSpPr>
          <p:nvPr>
            <p:ph type="body" idx="1"/>
          </p:nvPr>
        </p:nvSpPr>
        <p:spPr/>
        <p:txBody>
          <a:bodyPr/>
          <a:lstStyle/>
          <a:p>
            <a:r>
              <a:rPr lang="en-US">
                <a:latin typeface="Arial"/>
                <a:cs typeface="Arial"/>
              </a:rPr>
              <a:t>Now I’d like to hand over the presentation Ms. Sara Drescher, Senior Attorney and Energy Manager for the Forest County Potawatomi. </a:t>
            </a:r>
          </a:p>
          <a:p>
            <a:endParaRPr lang="en-US">
              <a:latin typeface="Arial"/>
              <a:cs typeface="Arial"/>
            </a:endParaRPr>
          </a:p>
          <a:p>
            <a:r>
              <a:rPr lang="en-US">
                <a:latin typeface="Arial"/>
                <a:cs typeface="Arial"/>
              </a:rPr>
              <a:t>Next Slide Please</a:t>
            </a:r>
          </a:p>
          <a:p>
            <a:endParaRPr lang="en-US" b="1">
              <a:cs typeface="Arial"/>
            </a:endParaRPr>
          </a:p>
        </p:txBody>
      </p:sp>
      <p:sp>
        <p:nvSpPr>
          <p:cNvPr id="4" name="Slide Number Placeholder 3">
            <a:extLst>
              <a:ext uri="{FF2B5EF4-FFF2-40B4-BE49-F238E27FC236}">
                <a16:creationId xmlns:a16="http://schemas.microsoft.com/office/drawing/2014/main" id="{75A1CBF3-ABEC-DEDA-EA5E-E28956AA5203}"/>
              </a:ext>
            </a:extLst>
          </p:cNvPr>
          <p:cNvSpPr>
            <a:spLocks noGrp="1"/>
          </p:cNvSpPr>
          <p:nvPr>
            <p:ph type="sldNum" sz="quarter" idx="5"/>
          </p:nvPr>
        </p:nvSpPr>
        <p:spPr/>
        <p:txBody>
          <a:bodyPr/>
          <a:lstStyle/>
          <a:p>
            <a:fld id="{22AD7D8C-8D9D-4741-9BCD-AE587D85E019}" type="slidenum">
              <a:rPr lang="en-US" smtClean="0"/>
              <a:pPr/>
              <a:t>9</a:t>
            </a:fld>
            <a:endParaRPr lang="en-US"/>
          </a:p>
        </p:txBody>
      </p:sp>
    </p:spTree>
    <p:extLst>
      <p:ext uri="{BB962C8B-B14F-4D97-AF65-F5344CB8AC3E}">
        <p14:creationId xmlns:p14="http://schemas.microsoft.com/office/powerpoint/2010/main" val="3652637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5080" indent="-635">
              <a:lnSpc>
                <a:spcPct val="100000"/>
              </a:lnSpc>
              <a:spcBef>
                <a:spcPts val="100"/>
              </a:spcBef>
            </a:pPr>
            <a:r>
              <a:rPr lang="en-US" sz="1200">
                <a:cs typeface="Century Gothic"/>
              </a:rPr>
              <a:t>The </a:t>
            </a:r>
            <a:r>
              <a:rPr lang="en-US" sz="1200" spc="-5">
                <a:cs typeface="Century Gothic"/>
              </a:rPr>
              <a:t>Potawatomi were once </a:t>
            </a:r>
            <a:r>
              <a:rPr lang="en-US" sz="1200">
                <a:cs typeface="Century Gothic"/>
              </a:rPr>
              <a:t>a </a:t>
            </a:r>
            <a:r>
              <a:rPr lang="en-US" sz="1200" spc="-5">
                <a:cs typeface="Century Gothic"/>
              </a:rPr>
              <a:t>part of </a:t>
            </a:r>
            <a:r>
              <a:rPr lang="en-US" sz="1200">
                <a:cs typeface="Century Gothic"/>
              </a:rPr>
              <a:t>a </a:t>
            </a:r>
            <a:r>
              <a:rPr lang="en-US" sz="1200" spc="-5">
                <a:cs typeface="Century Gothic"/>
              </a:rPr>
              <a:t>historical confederacy made</a:t>
            </a:r>
            <a:r>
              <a:rPr lang="en-US" sz="1200" spc="5">
                <a:cs typeface="Century Gothic"/>
              </a:rPr>
              <a:t> </a:t>
            </a:r>
            <a:r>
              <a:rPr lang="en-US" sz="1200" spc="-5">
                <a:cs typeface="Century Gothic"/>
              </a:rPr>
              <a:t>up</a:t>
            </a:r>
            <a:r>
              <a:rPr lang="en-US" sz="1200">
                <a:cs typeface="Century Gothic"/>
              </a:rPr>
              <a:t> </a:t>
            </a:r>
            <a:r>
              <a:rPr lang="en-US" sz="1200" spc="-5">
                <a:cs typeface="Century Gothic"/>
              </a:rPr>
              <a:t>of</a:t>
            </a:r>
            <a:r>
              <a:rPr lang="en-US" sz="1200" spc="-10">
                <a:cs typeface="Century Gothic"/>
              </a:rPr>
              <a:t> </a:t>
            </a:r>
            <a:r>
              <a:rPr lang="en-US" sz="1200">
                <a:cs typeface="Century Gothic"/>
              </a:rPr>
              <a:t>the</a:t>
            </a:r>
            <a:r>
              <a:rPr lang="en-US" sz="1200" spc="10">
                <a:cs typeface="Century Gothic"/>
              </a:rPr>
              <a:t> </a:t>
            </a:r>
            <a:r>
              <a:rPr lang="en-US" sz="1200" spc="-5">
                <a:cs typeface="Century Gothic"/>
              </a:rPr>
              <a:t>Ojibwa,</a:t>
            </a:r>
            <a:r>
              <a:rPr lang="en-US" sz="1200" spc="-15">
                <a:cs typeface="Century Gothic"/>
              </a:rPr>
              <a:t> </a:t>
            </a:r>
            <a:r>
              <a:rPr lang="en-US" sz="1200" spc="-5">
                <a:cs typeface="Century Gothic"/>
              </a:rPr>
              <a:t>Odawa and Potawatomi</a:t>
            </a:r>
            <a:r>
              <a:rPr lang="en-US" sz="1200" spc="-15">
                <a:cs typeface="Century Gothic"/>
              </a:rPr>
              <a:t> </a:t>
            </a:r>
            <a:r>
              <a:rPr lang="en-US" sz="1200" spc="-5">
                <a:cs typeface="Century Gothic"/>
              </a:rPr>
              <a:t>Nations</a:t>
            </a:r>
            <a:r>
              <a:rPr lang="en-US" sz="1200" spc="5">
                <a:cs typeface="Century Gothic"/>
              </a:rPr>
              <a:t> </a:t>
            </a:r>
            <a:r>
              <a:rPr lang="en-US" sz="1200" spc="-5">
                <a:cs typeface="Century Gothic"/>
              </a:rPr>
              <a:t>known</a:t>
            </a:r>
            <a:r>
              <a:rPr lang="en-US" sz="1200" spc="5">
                <a:cs typeface="Century Gothic"/>
              </a:rPr>
              <a:t> </a:t>
            </a:r>
            <a:r>
              <a:rPr lang="en-US" sz="1200" spc="-5">
                <a:cs typeface="Century Gothic"/>
              </a:rPr>
              <a:t>as </a:t>
            </a:r>
            <a:r>
              <a:rPr lang="en-US" sz="1200">
                <a:cs typeface="Century Gothic"/>
              </a:rPr>
              <a:t>the</a:t>
            </a:r>
            <a:r>
              <a:rPr lang="en-US" sz="1200" spc="10">
                <a:cs typeface="Century Gothic"/>
              </a:rPr>
              <a:t> </a:t>
            </a:r>
            <a:r>
              <a:rPr lang="en-US" sz="1200" spc="-5">
                <a:cs typeface="Century Gothic"/>
              </a:rPr>
              <a:t>Council</a:t>
            </a:r>
            <a:r>
              <a:rPr lang="en-US" sz="1200" spc="10">
                <a:cs typeface="Century Gothic"/>
              </a:rPr>
              <a:t> </a:t>
            </a:r>
            <a:r>
              <a:rPr lang="en-US" sz="1200" spc="-5">
                <a:cs typeface="Century Gothic"/>
              </a:rPr>
              <a:t>of </a:t>
            </a:r>
            <a:r>
              <a:rPr lang="en-US" sz="1200">
                <a:cs typeface="Century Gothic"/>
              </a:rPr>
              <a:t>the </a:t>
            </a:r>
            <a:r>
              <a:rPr lang="en-US" sz="1200" spc="-5">
                <a:cs typeface="Century Gothic"/>
              </a:rPr>
              <a:t>Three</a:t>
            </a:r>
            <a:r>
              <a:rPr lang="en-US" sz="1200" spc="40">
                <a:cs typeface="Century Gothic"/>
              </a:rPr>
              <a:t> </a:t>
            </a:r>
            <a:r>
              <a:rPr lang="en-US" sz="1200" spc="-5">
                <a:cs typeface="Century Gothic"/>
              </a:rPr>
              <a:t>Fires.</a:t>
            </a:r>
            <a:r>
              <a:rPr lang="en-US" sz="1200" spc="55">
                <a:cs typeface="Century Gothic"/>
              </a:rPr>
              <a:t> </a:t>
            </a:r>
            <a:r>
              <a:rPr lang="en-US" sz="1200">
                <a:cs typeface="Century Gothic"/>
              </a:rPr>
              <a:t>The</a:t>
            </a:r>
            <a:r>
              <a:rPr lang="en-US" sz="1200" spc="45">
                <a:cs typeface="Century Gothic"/>
              </a:rPr>
              <a:t> </a:t>
            </a:r>
            <a:r>
              <a:rPr lang="en-US" sz="1200" spc="-5">
                <a:cs typeface="Century Gothic"/>
              </a:rPr>
              <a:t>Ojibwa</a:t>
            </a:r>
            <a:r>
              <a:rPr lang="en-US" sz="1200" spc="25">
                <a:cs typeface="Century Gothic"/>
              </a:rPr>
              <a:t> </a:t>
            </a:r>
            <a:r>
              <a:rPr lang="en-US" sz="1200" spc="-5">
                <a:cs typeface="Century Gothic"/>
              </a:rPr>
              <a:t>were</a:t>
            </a:r>
            <a:r>
              <a:rPr lang="en-US" sz="1200" spc="50">
                <a:cs typeface="Century Gothic"/>
              </a:rPr>
              <a:t> </a:t>
            </a:r>
            <a:r>
              <a:rPr lang="en-US" sz="1200" spc="-5">
                <a:cs typeface="Century Gothic"/>
              </a:rPr>
              <a:t>addressed</a:t>
            </a:r>
            <a:r>
              <a:rPr lang="en-US" sz="1200" spc="60">
                <a:cs typeface="Century Gothic"/>
              </a:rPr>
              <a:t> </a:t>
            </a:r>
            <a:r>
              <a:rPr lang="en-US" sz="1200" spc="-5">
                <a:cs typeface="Century Gothic"/>
              </a:rPr>
              <a:t>as</a:t>
            </a:r>
            <a:r>
              <a:rPr lang="en-US" sz="1200" spc="30">
                <a:cs typeface="Century Gothic"/>
              </a:rPr>
              <a:t> </a:t>
            </a:r>
            <a:r>
              <a:rPr lang="en-US" sz="1200">
                <a:cs typeface="Century Gothic"/>
              </a:rPr>
              <a:t>the </a:t>
            </a:r>
            <a:r>
              <a:rPr lang="en-US" sz="1200" spc="-5">
                <a:cs typeface="Century Gothic"/>
              </a:rPr>
              <a:t>“Older Brother”</a:t>
            </a:r>
            <a:r>
              <a:rPr lang="en-US" sz="1200" spc="10">
                <a:cs typeface="Century Gothic"/>
              </a:rPr>
              <a:t> </a:t>
            </a:r>
            <a:r>
              <a:rPr lang="en-US" sz="1200" spc="-5">
                <a:cs typeface="Century Gothic"/>
              </a:rPr>
              <a:t>as such</a:t>
            </a:r>
            <a:r>
              <a:rPr lang="en-US" sz="1200" spc="15">
                <a:cs typeface="Century Gothic"/>
              </a:rPr>
              <a:t> </a:t>
            </a:r>
            <a:r>
              <a:rPr lang="en-US" sz="1200" spc="-5">
                <a:cs typeface="Century Gothic"/>
              </a:rPr>
              <a:t>were</a:t>
            </a:r>
            <a:r>
              <a:rPr lang="en-US" sz="1200" spc="15">
                <a:cs typeface="Century Gothic"/>
              </a:rPr>
              <a:t> </a:t>
            </a:r>
            <a:r>
              <a:rPr lang="en-US" sz="1200" spc="-5">
                <a:cs typeface="Century Gothic"/>
              </a:rPr>
              <a:t>also</a:t>
            </a:r>
            <a:r>
              <a:rPr lang="en-US" sz="1200">
                <a:cs typeface="Century Gothic"/>
              </a:rPr>
              <a:t> the </a:t>
            </a:r>
            <a:r>
              <a:rPr lang="en-US" sz="1200" spc="-5">
                <a:cs typeface="Century Gothic"/>
              </a:rPr>
              <a:t>“Keeper</a:t>
            </a:r>
            <a:r>
              <a:rPr lang="en-US" sz="1200">
                <a:cs typeface="Century Gothic"/>
              </a:rPr>
              <a:t> </a:t>
            </a:r>
            <a:r>
              <a:rPr lang="en-US" sz="1200" spc="-5">
                <a:cs typeface="Century Gothic"/>
              </a:rPr>
              <a:t>of </a:t>
            </a:r>
            <a:r>
              <a:rPr lang="en-US" sz="1200">
                <a:cs typeface="Century Gothic"/>
              </a:rPr>
              <a:t>the </a:t>
            </a:r>
            <a:r>
              <a:rPr lang="en-US" sz="1200" spc="-5">
                <a:cs typeface="Century Gothic"/>
              </a:rPr>
              <a:t>Faith”.</a:t>
            </a:r>
            <a:r>
              <a:rPr lang="en-US" sz="1200" spc="5">
                <a:cs typeface="Century Gothic"/>
              </a:rPr>
              <a:t> </a:t>
            </a:r>
            <a:r>
              <a:rPr lang="en-US" sz="1200">
                <a:cs typeface="Century Gothic"/>
              </a:rPr>
              <a:t>The</a:t>
            </a:r>
            <a:r>
              <a:rPr lang="en-US" sz="1200" spc="5">
                <a:cs typeface="Century Gothic"/>
              </a:rPr>
              <a:t> </a:t>
            </a:r>
            <a:r>
              <a:rPr lang="en-US" sz="1200" spc="-5">
                <a:cs typeface="Century Gothic"/>
              </a:rPr>
              <a:t>Odawa</a:t>
            </a:r>
            <a:r>
              <a:rPr lang="en-US" sz="1200" spc="-10">
                <a:cs typeface="Century Gothic"/>
              </a:rPr>
              <a:t> </a:t>
            </a:r>
            <a:r>
              <a:rPr lang="en-US" sz="1200" spc="-5">
                <a:cs typeface="Century Gothic"/>
              </a:rPr>
              <a:t>were</a:t>
            </a:r>
            <a:r>
              <a:rPr lang="en-US" sz="1200" spc="10">
                <a:cs typeface="Century Gothic"/>
              </a:rPr>
              <a:t> </a:t>
            </a:r>
            <a:r>
              <a:rPr lang="en-US" sz="1200" spc="-5">
                <a:cs typeface="Century Gothic"/>
              </a:rPr>
              <a:t>referred</a:t>
            </a:r>
            <a:r>
              <a:rPr lang="en-US" sz="1200" spc="5">
                <a:cs typeface="Century Gothic"/>
              </a:rPr>
              <a:t> </a:t>
            </a:r>
            <a:r>
              <a:rPr lang="en-US" sz="1200">
                <a:cs typeface="Century Gothic"/>
              </a:rPr>
              <a:t>to </a:t>
            </a:r>
            <a:r>
              <a:rPr lang="en-US" sz="1200" spc="-5">
                <a:cs typeface="Century Gothic"/>
              </a:rPr>
              <a:t>as </a:t>
            </a:r>
            <a:r>
              <a:rPr lang="en-US" sz="1200">
                <a:cs typeface="Century Gothic"/>
              </a:rPr>
              <a:t>the </a:t>
            </a:r>
            <a:r>
              <a:rPr lang="en-US" sz="1200" spc="-5">
                <a:cs typeface="Century Gothic"/>
              </a:rPr>
              <a:t>“Middle Brother”</a:t>
            </a:r>
            <a:r>
              <a:rPr lang="en-US" sz="1200" spc="5">
                <a:cs typeface="Century Gothic"/>
              </a:rPr>
              <a:t> </a:t>
            </a:r>
            <a:r>
              <a:rPr lang="en-US" sz="1200" spc="-5">
                <a:cs typeface="Century Gothic"/>
              </a:rPr>
              <a:t>and</a:t>
            </a:r>
            <a:r>
              <a:rPr lang="en-US" sz="1200">
                <a:cs typeface="Century Gothic"/>
              </a:rPr>
              <a:t> </a:t>
            </a:r>
            <a:r>
              <a:rPr lang="en-US" sz="1200" spc="-5">
                <a:cs typeface="Century Gothic"/>
              </a:rPr>
              <a:t>were</a:t>
            </a:r>
            <a:r>
              <a:rPr lang="en-US" sz="1200" spc="15">
                <a:cs typeface="Century Gothic"/>
              </a:rPr>
              <a:t> </a:t>
            </a:r>
            <a:r>
              <a:rPr lang="en-US" sz="1200">
                <a:cs typeface="Century Gothic"/>
              </a:rPr>
              <a:t>the</a:t>
            </a:r>
            <a:r>
              <a:rPr lang="en-US" sz="1200" spc="10">
                <a:cs typeface="Century Gothic"/>
              </a:rPr>
              <a:t> </a:t>
            </a:r>
            <a:r>
              <a:rPr lang="en-US" sz="1200" spc="-5">
                <a:cs typeface="Century Gothic"/>
              </a:rPr>
              <a:t>“Keepers</a:t>
            </a:r>
            <a:r>
              <a:rPr lang="en-US" sz="1200">
                <a:cs typeface="Century Gothic"/>
              </a:rPr>
              <a:t> </a:t>
            </a:r>
            <a:r>
              <a:rPr lang="en-US" sz="1200" spc="-5">
                <a:cs typeface="Century Gothic"/>
              </a:rPr>
              <a:t>of </a:t>
            </a:r>
            <a:r>
              <a:rPr lang="en-US" sz="1200">
                <a:cs typeface="Century Gothic"/>
              </a:rPr>
              <a:t>the </a:t>
            </a:r>
            <a:r>
              <a:rPr lang="en-US" sz="1200" spc="-5">
                <a:cs typeface="Century Gothic"/>
              </a:rPr>
              <a:t>Trade”.</a:t>
            </a:r>
            <a:r>
              <a:rPr lang="en-US" sz="1200" spc="5">
                <a:cs typeface="Century Gothic"/>
              </a:rPr>
              <a:t> </a:t>
            </a:r>
            <a:r>
              <a:rPr lang="en-US" sz="1200">
                <a:cs typeface="Century Gothic"/>
              </a:rPr>
              <a:t>The </a:t>
            </a:r>
            <a:r>
              <a:rPr lang="en-US" sz="1200" spc="-5">
                <a:cs typeface="Century Gothic"/>
              </a:rPr>
              <a:t>Potawatomi</a:t>
            </a:r>
            <a:r>
              <a:rPr lang="en-US" sz="1200" spc="-15">
                <a:cs typeface="Century Gothic"/>
              </a:rPr>
              <a:t> </a:t>
            </a:r>
            <a:r>
              <a:rPr lang="en-US" sz="1200" spc="-5">
                <a:cs typeface="Century Gothic"/>
              </a:rPr>
              <a:t>were</a:t>
            </a:r>
            <a:r>
              <a:rPr lang="en-US" sz="1200" spc="15">
                <a:cs typeface="Century Gothic"/>
              </a:rPr>
              <a:t> </a:t>
            </a:r>
            <a:r>
              <a:rPr lang="en-US" sz="1200" spc="-5">
                <a:cs typeface="Century Gothic"/>
              </a:rPr>
              <a:t>known</a:t>
            </a:r>
            <a:r>
              <a:rPr lang="en-US" sz="1200" spc="5">
                <a:cs typeface="Century Gothic"/>
              </a:rPr>
              <a:t> </a:t>
            </a:r>
            <a:r>
              <a:rPr lang="en-US" sz="1200" spc="-5">
                <a:cs typeface="Century Gothic"/>
              </a:rPr>
              <a:t>in</a:t>
            </a:r>
            <a:r>
              <a:rPr lang="en-US" sz="1200">
                <a:cs typeface="Century Gothic"/>
              </a:rPr>
              <a:t> this</a:t>
            </a:r>
            <a:r>
              <a:rPr lang="en-US" sz="1200" spc="5">
                <a:cs typeface="Century Gothic"/>
              </a:rPr>
              <a:t> </a:t>
            </a:r>
            <a:r>
              <a:rPr lang="en-US" sz="1200" spc="-5">
                <a:cs typeface="Century Gothic"/>
              </a:rPr>
              <a:t>confederacy</a:t>
            </a:r>
            <a:r>
              <a:rPr lang="en-US" sz="1200" spc="-10">
                <a:cs typeface="Century Gothic"/>
              </a:rPr>
              <a:t> </a:t>
            </a:r>
            <a:r>
              <a:rPr lang="en-US" sz="1200" spc="-5">
                <a:cs typeface="Century Gothic"/>
              </a:rPr>
              <a:t>as “Little</a:t>
            </a:r>
            <a:r>
              <a:rPr lang="en-US" sz="1200" spc="5">
                <a:cs typeface="Century Gothic"/>
              </a:rPr>
              <a:t> </a:t>
            </a:r>
            <a:r>
              <a:rPr lang="en-US" sz="1200" spc="-5">
                <a:cs typeface="Century Gothic"/>
              </a:rPr>
              <a:t>Brother”</a:t>
            </a:r>
            <a:r>
              <a:rPr lang="en-US" sz="1200" spc="10">
                <a:cs typeface="Century Gothic"/>
              </a:rPr>
              <a:t> </a:t>
            </a:r>
            <a:r>
              <a:rPr lang="en-US" sz="1200" spc="-5">
                <a:cs typeface="Century Gothic"/>
              </a:rPr>
              <a:t>and “Keeper</a:t>
            </a:r>
            <a:r>
              <a:rPr lang="en-US" sz="1200" spc="-15">
                <a:cs typeface="Century Gothic"/>
              </a:rPr>
              <a:t> </a:t>
            </a:r>
            <a:r>
              <a:rPr lang="en-US" sz="1200" spc="-5">
                <a:cs typeface="Century Gothic"/>
              </a:rPr>
              <a:t>of</a:t>
            </a:r>
            <a:r>
              <a:rPr lang="en-US" sz="1200" spc="-20">
                <a:cs typeface="Century Gothic"/>
              </a:rPr>
              <a:t> </a:t>
            </a:r>
            <a:r>
              <a:rPr lang="en-US" sz="1200">
                <a:cs typeface="Century Gothic"/>
              </a:rPr>
              <a:t>the</a:t>
            </a:r>
            <a:r>
              <a:rPr lang="en-US" sz="1200" spc="-5">
                <a:cs typeface="Century Gothic"/>
              </a:rPr>
              <a:t> Fire”.</a:t>
            </a:r>
            <a:endParaRPr lang="en-US" sz="1200">
              <a:cs typeface="Century Gothic"/>
            </a:endParaRPr>
          </a:p>
        </p:txBody>
      </p:sp>
      <p:sp>
        <p:nvSpPr>
          <p:cNvPr id="4" name="Slide Number Placeholder 3"/>
          <p:cNvSpPr>
            <a:spLocks noGrp="1"/>
          </p:cNvSpPr>
          <p:nvPr>
            <p:ph type="sldNum" sz="quarter" idx="5"/>
          </p:nvPr>
        </p:nvSpPr>
        <p:spPr/>
        <p:txBody>
          <a:bodyPr/>
          <a:lstStyle/>
          <a:p>
            <a:fld id="{E74025E5-3126-4B38-A405-02EF24925513}" type="slidenum">
              <a:rPr lang="en-US" smtClean="0"/>
              <a:t>11</a:t>
            </a:fld>
            <a:endParaRPr lang="en-US"/>
          </a:p>
        </p:txBody>
      </p:sp>
    </p:spTree>
    <p:extLst>
      <p:ext uri="{BB962C8B-B14F-4D97-AF65-F5344CB8AC3E}">
        <p14:creationId xmlns:p14="http://schemas.microsoft.com/office/powerpoint/2010/main" val="3868159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071F45"/>
                </a:solidFill>
              </a:rPr>
              <a:t>Over the lifespan of the EEMs, the project would save the Tribe $4,510,111, and has a total project payback of 6.33 years and an FCPC payback of 1.27 years. </a:t>
            </a:r>
            <a:endParaRPr lang="en-US"/>
          </a:p>
        </p:txBody>
      </p:sp>
      <p:sp>
        <p:nvSpPr>
          <p:cNvPr id="4" name="Slide Number Placeholder 3"/>
          <p:cNvSpPr>
            <a:spLocks noGrp="1"/>
          </p:cNvSpPr>
          <p:nvPr>
            <p:ph type="sldNum" sz="quarter" idx="5"/>
          </p:nvPr>
        </p:nvSpPr>
        <p:spPr/>
        <p:txBody>
          <a:bodyPr/>
          <a:lstStyle/>
          <a:p>
            <a:fld id="{E74025E5-3126-4B38-A405-02EF24925513}" type="slidenum">
              <a:rPr lang="en-US" smtClean="0"/>
              <a:t>17</a:t>
            </a:fld>
            <a:endParaRPr lang="en-US"/>
          </a:p>
        </p:txBody>
      </p:sp>
    </p:spTree>
    <p:extLst>
      <p:ext uri="{BB962C8B-B14F-4D97-AF65-F5344CB8AC3E}">
        <p14:creationId xmlns:p14="http://schemas.microsoft.com/office/powerpoint/2010/main" val="601402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Thank you, Sara.</a:t>
            </a:r>
          </a:p>
          <a:p>
            <a:endParaRPr lang="en-US">
              <a:latin typeface="Arial"/>
              <a:cs typeface="Arial"/>
            </a:endParaRPr>
          </a:p>
          <a:p>
            <a:r>
              <a:rPr lang="en-US">
                <a:latin typeface="Arial"/>
                <a:cs typeface="Arial"/>
              </a:rPr>
              <a:t>Next Slide Please. </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22AD7D8C-8D9D-4741-9BCD-AE587D85E019}" type="slidenum">
              <a:rPr lang="en-US" smtClean="0"/>
              <a:pPr/>
              <a:t>21</a:t>
            </a:fld>
            <a:endParaRPr lang="en-US"/>
          </a:p>
        </p:txBody>
      </p:sp>
    </p:spTree>
    <p:extLst>
      <p:ext uri="{BB962C8B-B14F-4D97-AF65-F5344CB8AC3E}">
        <p14:creationId xmlns:p14="http://schemas.microsoft.com/office/powerpoint/2010/main" val="1379949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4B032-11E0-CAE3-DCDF-B12C5D8BE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83A38-C109-2EEE-9441-60E4B52E58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C695BF-017B-401F-1881-1009D498F367}"/>
              </a:ext>
            </a:extLst>
          </p:cNvPr>
          <p:cNvSpPr>
            <a:spLocks noGrp="1"/>
          </p:cNvSpPr>
          <p:nvPr>
            <p:ph type="body" idx="1"/>
          </p:nvPr>
        </p:nvSpPr>
        <p:spPr/>
        <p:txBody>
          <a:bodyPr/>
          <a:lstStyle/>
          <a:p>
            <a:r>
              <a:rPr lang="en-US">
                <a:latin typeface="Arial"/>
                <a:cs typeface="Arial"/>
              </a:rPr>
              <a:t>Now we’d like to take some time for questions. Please click on the Q&amp;A button and type in your question. While you type, we'll cover some questions submitted during registration. We'll do our best to get to as many questions as we can, but please note that we do have time limitations.</a:t>
            </a:r>
          </a:p>
          <a:p>
            <a:endParaRPr lang="en-US">
              <a:latin typeface="Arial"/>
              <a:cs typeface="Arial"/>
            </a:endParaRPr>
          </a:p>
          <a:p>
            <a:r>
              <a:rPr lang="en-US" b="1">
                <a:solidFill>
                  <a:srgbClr val="0070C0"/>
                </a:solidFill>
                <a:latin typeface="Arial"/>
                <a:cs typeface="Arial"/>
              </a:rPr>
              <a:t>Leave time for questions to be typed. </a:t>
            </a:r>
            <a:endParaRPr lang="en-US">
              <a:latin typeface="Arial"/>
              <a:cs typeface="Arial"/>
            </a:endParaRPr>
          </a:p>
          <a:p>
            <a:endParaRPr lang="en-US" b="1">
              <a:solidFill>
                <a:srgbClr val="0070C0"/>
              </a:solidFill>
              <a:latin typeface="Arial"/>
              <a:cs typeface="Arial"/>
            </a:endParaRPr>
          </a:p>
          <a:p>
            <a:r>
              <a:rPr lang="en-US" b="1">
                <a:solidFill>
                  <a:srgbClr val="0070C0"/>
                </a:solidFill>
                <a:latin typeface="Arial"/>
                <a:cs typeface="Arial"/>
              </a:rPr>
              <a:t>After questions:</a:t>
            </a:r>
            <a:r>
              <a:rPr lang="en-US">
                <a:latin typeface="Arial"/>
                <a:cs typeface="Arial"/>
              </a:rPr>
              <a:t> Thank you again, Sara. We’ll also have time at the end of the webinar if additional questions arise</a:t>
            </a:r>
          </a:p>
          <a:p>
            <a:endParaRPr lang="en-US">
              <a:latin typeface="Arial"/>
              <a:cs typeface="Arial"/>
            </a:endParaRPr>
          </a:p>
          <a:p>
            <a:r>
              <a:rPr lang="en-US">
                <a:latin typeface="Arial"/>
                <a:cs typeface="Arial"/>
              </a:rPr>
              <a:t>Next Slide Please</a:t>
            </a:r>
          </a:p>
          <a:p>
            <a:endParaRPr lang="en-US">
              <a:ea typeface="Calibri"/>
              <a:cs typeface="Arial"/>
            </a:endParaRPr>
          </a:p>
        </p:txBody>
      </p:sp>
      <p:sp>
        <p:nvSpPr>
          <p:cNvPr id="4" name="Slide Number Placeholder 3">
            <a:extLst>
              <a:ext uri="{FF2B5EF4-FFF2-40B4-BE49-F238E27FC236}">
                <a16:creationId xmlns:a16="http://schemas.microsoft.com/office/drawing/2014/main" id="{E0FDABE3-143F-BE98-B072-2119639CBE26}"/>
              </a:ext>
            </a:extLst>
          </p:cNvPr>
          <p:cNvSpPr>
            <a:spLocks noGrp="1"/>
          </p:cNvSpPr>
          <p:nvPr>
            <p:ph type="sldNum" sz="quarter" idx="5"/>
          </p:nvPr>
        </p:nvSpPr>
        <p:spPr/>
        <p:txBody>
          <a:bodyPr/>
          <a:lstStyle/>
          <a:p>
            <a:fld id="{22AD7D8C-8D9D-4741-9BCD-AE587D85E019}" type="slidenum">
              <a:rPr lang="en-US" smtClean="0"/>
              <a:pPr/>
              <a:t>22</a:t>
            </a:fld>
            <a:endParaRPr lang="en-US"/>
          </a:p>
        </p:txBody>
      </p:sp>
    </p:spTree>
    <p:extLst>
      <p:ext uri="{BB962C8B-B14F-4D97-AF65-F5344CB8AC3E}">
        <p14:creationId xmlns:p14="http://schemas.microsoft.com/office/powerpoint/2010/main" val="1271230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D3D5D-9807-D903-22CC-BF7E149B1B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DB687-43CE-FA32-A6B3-E0D639A131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7F5956-B9FC-6568-4230-AA8C0C0C9688}"/>
              </a:ext>
            </a:extLst>
          </p:cNvPr>
          <p:cNvSpPr>
            <a:spLocks noGrp="1"/>
          </p:cNvSpPr>
          <p:nvPr>
            <p:ph type="body" idx="1"/>
          </p:nvPr>
        </p:nvSpPr>
        <p:spPr/>
        <p:txBody>
          <a:bodyPr/>
          <a:lstStyle/>
          <a:p>
            <a:r>
              <a:rPr lang="en-US">
                <a:latin typeface="Arial"/>
                <a:cs typeface="Arial"/>
              </a:rPr>
              <a:t>Now I’d like to hand over the presentation Mr. Bryan Mignone, Deputy General Counsel, and Mr. Matthew Johnston, Grants Administrator for the Oneida Indian Nation. </a:t>
            </a:r>
          </a:p>
          <a:p>
            <a:endParaRPr lang="en-US">
              <a:latin typeface="Arial"/>
              <a:cs typeface="Arial"/>
            </a:endParaRPr>
          </a:p>
          <a:p>
            <a:r>
              <a:rPr lang="en-US">
                <a:latin typeface="Arial"/>
                <a:cs typeface="Arial"/>
              </a:rPr>
              <a:t>Next Slide Please</a:t>
            </a:r>
          </a:p>
          <a:p>
            <a:endParaRPr lang="en-US" b="1">
              <a:cs typeface="Arial"/>
            </a:endParaRPr>
          </a:p>
        </p:txBody>
      </p:sp>
      <p:sp>
        <p:nvSpPr>
          <p:cNvPr id="4" name="Slide Number Placeholder 3">
            <a:extLst>
              <a:ext uri="{FF2B5EF4-FFF2-40B4-BE49-F238E27FC236}">
                <a16:creationId xmlns:a16="http://schemas.microsoft.com/office/drawing/2014/main" id="{2671FABE-CE41-1119-6234-E43DF1792A3C}"/>
              </a:ext>
            </a:extLst>
          </p:cNvPr>
          <p:cNvSpPr>
            <a:spLocks noGrp="1"/>
          </p:cNvSpPr>
          <p:nvPr>
            <p:ph type="sldNum" sz="quarter" idx="5"/>
          </p:nvPr>
        </p:nvSpPr>
        <p:spPr/>
        <p:txBody>
          <a:bodyPr/>
          <a:lstStyle/>
          <a:p>
            <a:fld id="{22AD7D8C-8D9D-4741-9BCD-AE587D85E019}" type="slidenum">
              <a:rPr lang="en-US" smtClean="0"/>
              <a:pPr/>
              <a:t>23</a:t>
            </a:fld>
            <a:endParaRPr lang="en-US"/>
          </a:p>
        </p:txBody>
      </p:sp>
    </p:spTree>
    <p:extLst>
      <p:ext uri="{BB962C8B-B14F-4D97-AF65-F5344CB8AC3E}">
        <p14:creationId xmlns:p14="http://schemas.microsoft.com/office/powerpoint/2010/main" val="17125178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Thank you, Bryan and Matthew. </a:t>
            </a:r>
          </a:p>
          <a:p>
            <a:endParaRPr lang="en-US">
              <a:latin typeface="Arial"/>
              <a:cs typeface="Arial"/>
            </a:endParaRPr>
          </a:p>
          <a:p>
            <a:r>
              <a:rPr lang="en-US">
                <a:latin typeface="Arial"/>
                <a:cs typeface="Arial"/>
              </a:rPr>
              <a:t>If you have a question for Bryan or Matthew please click on the Q&amp;A button at the bottom of your screen to type your question. </a:t>
            </a:r>
          </a:p>
          <a:p>
            <a:endParaRPr lang="en-US">
              <a:latin typeface="Arial"/>
              <a:cs typeface="Arial"/>
            </a:endParaRPr>
          </a:p>
          <a:p>
            <a:r>
              <a:rPr lang="en-US">
                <a:latin typeface="Arial"/>
                <a:cs typeface="Arial"/>
              </a:rPr>
              <a:t>Again, we'll cover some questions submitted during registration while you type. </a:t>
            </a:r>
          </a:p>
          <a:p>
            <a:endParaRPr lang="en-US">
              <a:latin typeface="Arial"/>
              <a:cs typeface="Arial"/>
            </a:endParaRPr>
          </a:p>
          <a:p>
            <a:r>
              <a:rPr lang="en-US">
                <a:latin typeface="Arial"/>
                <a:cs typeface="Arial"/>
              </a:rPr>
              <a:t>Next slide please</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22AD7D8C-8D9D-4741-9BCD-AE587D85E019}" type="slidenum">
              <a:rPr lang="en-US" smtClean="0"/>
              <a:pPr/>
              <a:t>35</a:t>
            </a:fld>
            <a:endParaRPr lang="en-US"/>
          </a:p>
        </p:txBody>
      </p:sp>
    </p:spTree>
    <p:extLst>
      <p:ext uri="{BB962C8B-B14F-4D97-AF65-F5344CB8AC3E}">
        <p14:creationId xmlns:p14="http://schemas.microsoft.com/office/powerpoint/2010/main" val="3834227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21511-743B-AA8E-93C4-7213752F1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033B32-3134-08ED-65BD-782B35C2F6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797323-8D5E-E2DD-9DC8-D78313525FC3}"/>
              </a:ext>
            </a:extLst>
          </p:cNvPr>
          <p:cNvSpPr>
            <a:spLocks noGrp="1"/>
          </p:cNvSpPr>
          <p:nvPr>
            <p:ph type="body" idx="1"/>
          </p:nvPr>
        </p:nvSpPr>
        <p:spPr/>
        <p:txBody>
          <a:bodyPr/>
          <a:lstStyle/>
          <a:p>
            <a:r>
              <a:rPr lang="en-US" b="1">
                <a:solidFill>
                  <a:srgbClr val="0070C0"/>
                </a:solidFill>
                <a:latin typeface="Arial"/>
                <a:cs typeface="Arial"/>
              </a:rPr>
              <a:t>Leave time for questions to be typed and answered</a:t>
            </a:r>
            <a:endParaRPr lang="en-US"/>
          </a:p>
          <a:p>
            <a:endParaRPr lang="en-US" b="1">
              <a:solidFill>
                <a:srgbClr val="0070C0"/>
              </a:solidFill>
              <a:latin typeface="Arial"/>
              <a:cs typeface="Arial"/>
            </a:endParaRPr>
          </a:p>
          <a:p>
            <a:r>
              <a:rPr lang="en-US" b="1">
                <a:solidFill>
                  <a:srgbClr val="0070C0"/>
                </a:solidFill>
                <a:latin typeface="Arial"/>
                <a:cs typeface="Arial"/>
              </a:rPr>
              <a:t>After questions:</a:t>
            </a:r>
            <a:r>
              <a:rPr lang="en-US">
                <a:latin typeface="Arial"/>
                <a:cs typeface="Arial"/>
              </a:rPr>
              <a:t> Thank you again, Bryan and Matthew. If attendees think of questions in the future, you may reach out to the Office of Indian Energy, and we’ll do our best to answer. </a:t>
            </a:r>
          </a:p>
          <a:p>
            <a:endParaRPr lang="en-US">
              <a:latin typeface="Arial"/>
              <a:cs typeface="Arial"/>
            </a:endParaRPr>
          </a:p>
          <a:p>
            <a:endParaRPr lang="en-US">
              <a:solidFill>
                <a:srgbClr val="444444"/>
              </a:solidFill>
              <a:ea typeface="Calibri"/>
              <a:cs typeface="Arial" panose="020B0604020202020204" pitchFamily="34" charset="0"/>
            </a:endParaRPr>
          </a:p>
          <a:p>
            <a:r>
              <a:rPr lang="en-US"/>
              <a:t>Next slide please</a:t>
            </a:r>
          </a:p>
        </p:txBody>
      </p:sp>
      <p:sp>
        <p:nvSpPr>
          <p:cNvPr id="4" name="Slide Number Placeholder 3">
            <a:extLst>
              <a:ext uri="{FF2B5EF4-FFF2-40B4-BE49-F238E27FC236}">
                <a16:creationId xmlns:a16="http://schemas.microsoft.com/office/drawing/2014/main" id="{B795ACEE-5189-8FF6-4DBB-5AE0953FF99E}"/>
              </a:ext>
            </a:extLst>
          </p:cNvPr>
          <p:cNvSpPr>
            <a:spLocks noGrp="1"/>
          </p:cNvSpPr>
          <p:nvPr>
            <p:ph type="sldNum" sz="quarter" idx="5"/>
          </p:nvPr>
        </p:nvSpPr>
        <p:spPr/>
        <p:txBody>
          <a:bodyPr/>
          <a:lstStyle/>
          <a:p>
            <a:fld id="{22AD7D8C-8D9D-4741-9BCD-AE587D85E019}" type="slidenum">
              <a:rPr lang="en-US" smtClean="0"/>
              <a:pPr/>
              <a:t>36</a:t>
            </a:fld>
            <a:endParaRPr lang="en-US"/>
          </a:p>
        </p:txBody>
      </p:sp>
    </p:spTree>
    <p:extLst>
      <p:ext uri="{BB962C8B-B14F-4D97-AF65-F5344CB8AC3E}">
        <p14:creationId xmlns:p14="http://schemas.microsoft.com/office/powerpoint/2010/main" val="1011694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2F9E6-DDD3-7DC7-73A7-DF14E7D5A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C40536-FFA7-18CF-7AC5-ED653A257B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6DF0AF-3A87-9080-DA0C-FD072765D40A}"/>
              </a:ext>
            </a:extLst>
          </p:cNvPr>
          <p:cNvSpPr>
            <a:spLocks noGrp="1"/>
          </p:cNvSpPr>
          <p:nvPr>
            <p:ph type="body" idx="1"/>
          </p:nvPr>
        </p:nvSpPr>
        <p:spPr/>
        <p:txBody>
          <a:bodyPr/>
          <a:lstStyle/>
          <a:p>
            <a:r>
              <a:rPr lang="en-US">
                <a:latin typeface="Arial"/>
                <a:cs typeface="Arial"/>
              </a:rPr>
              <a:t>We’d love to stay connected with any attendees today. You can connect with the Office of Indian Energy </a:t>
            </a:r>
            <a:r>
              <a:rPr lang="en-US" b="0" i="0" kern="1200">
                <a:effectLst/>
                <a:latin typeface="Arial"/>
                <a:cs typeface="Arial"/>
              </a:rPr>
              <a:t>via </a:t>
            </a:r>
            <a:r>
              <a:rPr lang="en-US">
                <a:latin typeface="Arial"/>
                <a:cs typeface="Arial"/>
              </a:rPr>
              <a:t>our website found at the top of this slide</a:t>
            </a:r>
            <a:r>
              <a:rPr lang="en-US" b="0" i="0" kern="1200">
                <a:effectLst/>
                <a:latin typeface="Arial"/>
                <a:cs typeface="Arial"/>
              </a:rPr>
              <a:t>, </a:t>
            </a:r>
            <a:r>
              <a:rPr lang="en-US">
                <a:latin typeface="Arial"/>
                <a:cs typeface="Arial"/>
              </a:rPr>
              <a:t>through our newsletter</a:t>
            </a:r>
            <a:r>
              <a:rPr lang="en-US" b="0" i="0" kern="1200">
                <a:effectLst/>
                <a:latin typeface="Arial"/>
                <a:cs typeface="Arial"/>
              </a:rPr>
              <a:t>, or </a:t>
            </a:r>
            <a:r>
              <a:rPr lang="en-US">
                <a:latin typeface="Arial"/>
                <a:cs typeface="Arial"/>
              </a:rPr>
              <a:t>via </a:t>
            </a:r>
            <a:r>
              <a:rPr lang="en-US" b="0" i="0" kern="1200">
                <a:effectLst/>
                <a:latin typeface="Arial"/>
                <a:cs typeface="Arial"/>
              </a:rPr>
              <a:t>our </a:t>
            </a:r>
            <a:r>
              <a:rPr lang="en-US">
                <a:latin typeface="Arial"/>
                <a:cs typeface="Arial"/>
              </a:rPr>
              <a:t>social media pages</a:t>
            </a:r>
            <a:r>
              <a:rPr lang="en-US" b="0" i="0" kern="1200">
                <a:effectLst/>
                <a:latin typeface="Arial"/>
                <a:cs typeface="Arial"/>
              </a:rPr>
              <a:t>. </a:t>
            </a:r>
            <a:endParaRPr lang="en-US">
              <a:latin typeface="Arial"/>
              <a:cs typeface="Arial"/>
            </a:endParaRPr>
          </a:p>
          <a:p>
            <a:pPr fontAlgn="base"/>
            <a:endParaRPr lang="en-US" sz="1200" b="0" i="0" kern="1200">
              <a:solidFill>
                <a:schemeClr val="tx1"/>
              </a:solidFill>
              <a:effectLst/>
              <a:cs typeface="Arial" panose="020B0604020202020204" pitchFamily="34" charset="0"/>
            </a:endParaRPr>
          </a:p>
          <a:p>
            <a:r>
              <a:rPr lang="en-US">
                <a:latin typeface="Arial"/>
                <a:cs typeface="Arial"/>
              </a:rPr>
              <a:t>Next slide please</a:t>
            </a:r>
          </a:p>
          <a:p>
            <a:endParaRPr lang="en-US"/>
          </a:p>
        </p:txBody>
      </p:sp>
      <p:sp>
        <p:nvSpPr>
          <p:cNvPr id="4" name="Slide Number Placeholder 3">
            <a:extLst>
              <a:ext uri="{FF2B5EF4-FFF2-40B4-BE49-F238E27FC236}">
                <a16:creationId xmlns:a16="http://schemas.microsoft.com/office/drawing/2014/main" id="{17050CBA-0D7B-DC7C-1D61-E97FC4A7E350}"/>
              </a:ext>
            </a:extLst>
          </p:cNvPr>
          <p:cNvSpPr>
            <a:spLocks noGrp="1"/>
          </p:cNvSpPr>
          <p:nvPr>
            <p:ph type="sldNum" sz="quarter" idx="5"/>
          </p:nvPr>
        </p:nvSpPr>
        <p:spPr/>
        <p:txBody>
          <a:bodyPr/>
          <a:lstStyle/>
          <a:p>
            <a:fld id="{22AD7D8C-8D9D-4741-9BCD-AE587D85E019}" type="slidenum">
              <a:rPr lang="en-US" smtClean="0"/>
              <a:pPr/>
              <a:t>37</a:t>
            </a:fld>
            <a:endParaRPr lang="en-US"/>
          </a:p>
        </p:txBody>
      </p:sp>
    </p:spTree>
    <p:extLst>
      <p:ext uri="{BB962C8B-B14F-4D97-AF65-F5344CB8AC3E}">
        <p14:creationId xmlns:p14="http://schemas.microsoft.com/office/powerpoint/2010/main" val="2613695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rial"/>
              <a:cs typeface="Arial"/>
            </a:endParaRPr>
          </a:p>
          <a:p>
            <a:endParaRPr lang="en-US">
              <a:latin typeface="Arial"/>
              <a:cs typeface="Arial"/>
            </a:endParaRPr>
          </a:p>
          <a:p>
            <a:r>
              <a:rPr lang="en-US">
                <a:latin typeface="Arial"/>
                <a:cs typeface="Arial"/>
              </a:rPr>
              <a:t>Special thanks to our presenters (Sara, Bryan, and Matthew) for taking the time to share their energy projects with us. We are proud to work together with you all on these projects that are reducing energy costs in your communities. </a:t>
            </a:r>
            <a:endParaRPr lang="en-US">
              <a:cs typeface="Arial" panose="020B0604020202020204" pitchFamily="34" charset="0"/>
            </a:endParaRPr>
          </a:p>
          <a:p>
            <a:endParaRPr lang="en-US">
              <a:latin typeface="Arial"/>
              <a:cs typeface="Arial"/>
            </a:endParaRPr>
          </a:p>
          <a:p>
            <a:r>
              <a:rPr lang="en-US">
                <a:latin typeface="Arial"/>
                <a:cs typeface="Arial"/>
              </a:rPr>
              <a:t>Have a great rest of your day, and take care. </a:t>
            </a:r>
          </a:p>
          <a:p>
            <a:endParaRPr lang="en-US">
              <a:cs typeface="Arial" panose="020B0604020202020204" pitchFamily="34" charset="0"/>
            </a:endParaRPr>
          </a:p>
        </p:txBody>
      </p:sp>
      <p:sp>
        <p:nvSpPr>
          <p:cNvPr id="4" name="Slide Number Placeholder 3"/>
          <p:cNvSpPr>
            <a:spLocks noGrp="1"/>
          </p:cNvSpPr>
          <p:nvPr>
            <p:ph type="sldNum" sz="quarter" idx="5"/>
          </p:nvPr>
        </p:nvSpPr>
        <p:spPr/>
        <p:txBody>
          <a:bodyPr/>
          <a:lstStyle/>
          <a:p>
            <a:fld id="{22AD7D8C-8D9D-4741-9BCD-AE587D85E019}" type="slidenum">
              <a:rPr lang="en-US" smtClean="0"/>
              <a:pPr/>
              <a:t>38</a:t>
            </a:fld>
            <a:endParaRPr lang="en-US"/>
          </a:p>
        </p:txBody>
      </p:sp>
    </p:spTree>
    <p:extLst>
      <p:ext uri="{BB962C8B-B14F-4D97-AF65-F5344CB8AC3E}">
        <p14:creationId xmlns:p14="http://schemas.microsoft.com/office/powerpoint/2010/main" val="27804376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Dark">
    <p:bg>
      <p:bgPr>
        <a:gradFill>
          <a:gsLst>
            <a:gs pos="76000">
              <a:schemeClr val="bg2"/>
            </a:gs>
            <a:gs pos="0">
              <a:schemeClr val="accent1"/>
            </a:gs>
          </a:gsLst>
          <a:lin ang="27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8CF9-7F25-2BDF-F499-D72D7E9B688C}"/>
              </a:ext>
            </a:extLst>
          </p:cNvPr>
          <p:cNvSpPr>
            <a:spLocks noGrp="1"/>
          </p:cNvSpPr>
          <p:nvPr>
            <p:ph type="ctrTitle" hasCustomPrompt="1"/>
          </p:nvPr>
        </p:nvSpPr>
        <p:spPr>
          <a:xfrm>
            <a:off x="609600" y="2576712"/>
            <a:ext cx="5503101" cy="1643585"/>
          </a:xfrm>
        </p:spPr>
        <p:txBody>
          <a:bodyPr anchor="b">
            <a:normAutofit/>
          </a:bodyPr>
          <a:lstStyle>
            <a:lvl1pPr algn="l">
              <a:defRPr sz="4500" b="1" cap="none" baseline="0">
                <a:solidFill>
                  <a:schemeClr val="tx1"/>
                </a:solidFill>
                <a:latin typeface="+mj-lt"/>
              </a:defRPr>
            </a:lvl1pPr>
          </a:lstStyle>
          <a:p>
            <a:r>
              <a:rPr lang="en-US"/>
              <a:t>Title Slide</a:t>
            </a:r>
          </a:p>
        </p:txBody>
      </p:sp>
      <p:sp>
        <p:nvSpPr>
          <p:cNvPr id="3" name="Subtitle 2">
            <a:extLst>
              <a:ext uri="{FF2B5EF4-FFF2-40B4-BE49-F238E27FC236}">
                <a16:creationId xmlns:a16="http://schemas.microsoft.com/office/drawing/2014/main" id="{A5B688E7-800E-C994-44AD-60D4E0A940B9}"/>
              </a:ext>
            </a:extLst>
          </p:cNvPr>
          <p:cNvSpPr>
            <a:spLocks noGrp="1"/>
          </p:cNvSpPr>
          <p:nvPr>
            <p:ph type="subTitle" idx="1"/>
          </p:nvPr>
        </p:nvSpPr>
        <p:spPr>
          <a:xfrm>
            <a:off x="609601" y="4400572"/>
            <a:ext cx="5514034" cy="857228"/>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7E3C2B4B-EB18-B461-172A-FA712E501D34}"/>
              </a:ext>
            </a:extLst>
          </p:cNvPr>
          <p:cNvCxnSpPr>
            <a:cxnSpLocks/>
          </p:cNvCxnSpPr>
          <p:nvPr userDrawn="1"/>
        </p:nvCxnSpPr>
        <p:spPr>
          <a:xfrm>
            <a:off x="609600" y="4269277"/>
            <a:ext cx="550310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8" name="Graphic 7">
            <a:extLst>
              <a:ext uri="{FF2B5EF4-FFF2-40B4-BE49-F238E27FC236}">
                <a16:creationId xmlns:a16="http://schemas.microsoft.com/office/drawing/2014/main" id="{A68FD5F0-97E2-ADF2-9991-F6FFD533476B}"/>
              </a:ext>
            </a:extLst>
          </p:cNvPr>
          <p:cNvPicPr>
            <a:picLocks noChangeAspect="1"/>
          </p:cNvPicPr>
          <p:nvPr userDrawn="1"/>
        </p:nvPicPr>
        <p:blipFill>
          <a:blip r:embed="rId2"/>
          <a:srcRect/>
          <a:stretch/>
        </p:blipFill>
        <p:spPr>
          <a:xfrm>
            <a:off x="731838" y="821816"/>
            <a:ext cx="5217806" cy="647388"/>
          </a:xfrm>
          <a:prstGeom prst="rect">
            <a:avLst/>
          </a:prstGeom>
        </p:spPr>
      </p:pic>
      <p:pic>
        <p:nvPicPr>
          <p:cNvPr id="9" name="Picture 8" descr="A screenshot of a computer&#10;&#10;AI-generated content may be incorrect.">
            <a:extLst>
              <a:ext uri="{FF2B5EF4-FFF2-40B4-BE49-F238E27FC236}">
                <a16:creationId xmlns:a16="http://schemas.microsoft.com/office/drawing/2014/main" id="{D45E76D7-576A-275E-3F20-6C6A13C2CEBE}"/>
              </a:ext>
            </a:extLst>
          </p:cNvPr>
          <p:cNvPicPr>
            <a:picLocks noChangeAspect="1"/>
          </p:cNvPicPr>
          <p:nvPr userDrawn="1"/>
        </p:nvPicPr>
        <p:blipFill>
          <a:blip r:embed="rId3">
            <a:alphaModFix amt="12000"/>
          </a:blip>
          <a:stretch>
            <a:fillRect/>
          </a:stretch>
        </p:blipFill>
        <p:spPr>
          <a:xfrm>
            <a:off x="0" y="6242921"/>
            <a:ext cx="12192000" cy="199616"/>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1ABBDB54-C1B8-3AAA-EE82-E7F6DFCA314D}"/>
              </a:ext>
            </a:extLst>
          </p:cNvPr>
          <p:cNvPicPr>
            <a:picLocks noChangeAspect="1"/>
          </p:cNvPicPr>
          <p:nvPr userDrawn="1"/>
        </p:nvPicPr>
        <p:blipFill>
          <a:blip r:embed="rId3">
            <a:alphaModFix amt="12000"/>
          </a:blip>
          <a:stretch>
            <a:fillRect/>
          </a:stretch>
        </p:blipFill>
        <p:spPr>
          <a:xfrm>
            <a:off x="0" y="358697"/>
            <a:ext cx="12192000" cy="199616"/>
          </a:xfrm>
          <a:prstGeom prst="rect">
            <a:avLst/>
          </a:prstGeom>
        </p:spPr>
      </p:pic>
    </p:spTree>
    <p:extLst>
      <p:ext uri="{BB962C8B-B14F-4D97-AF65-F5344CB8AC3E}">
        <p14:creationId xmlns:p14="http://schemas.microsoft.com/office/powerpoint/2010/main" val="16952152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Dark">
    <p:bg>
      <p:bgPr>
        <a:gradFill>
          <a:gsLst>
            <a:gs pos="76000">
              <a:schemeClr val="bg2"/>
            </a:gs>
            <a:gs pos="0">
              <a:schemeClr val="accent1"/>
            </a:gs>
          </a:gsLst>
          <a:lin ang="2700000" scaled="0"/>
        </a:gradFill>
        <a:effectLst/>
      </p:bgPr>
    </p:bg>
    <p:spTree>
      <p:nvGrpSpPr>
        <p:cNvPr id="1" name=""/>
        <p:cNvGrpSpPr/>
        <p:nvPr/>
      </p:nvGrpSpPr>
      <p:grpSpPr>
        <a:xfrm>
          <a:off x="0" y="0"/>
          <a:ext cx="0" cy="0"/>
          <a:chOff x="0" y="0"/>
          <a:chExt cx="0" cy="0"/>
        </a:xfrm>
      </p:grpSpPr>
      <p:pic>
        <p:nvPicPr>
          <p:cNvPr id="5" name="Picture 4" descr="Background pattern&#10;&#10;AI-generated content may be incorrect.">
            <a:extLst>
              <a:ext uri="{FF2B5EF4-FFF2-40B4-BE49-F238E27FC236}">
                <a16:creationId xmlns:a16="http://schemas.microsoft.com/office/drawing/2014/main" id="{12CDDC49-D4B1-C35F-4D87-16C1E91E1912}"/>
              </a:ext>
            </a:extLst>
          </p:cNvPr>
          <p:cNvPicPr>
            <a:picLocks noChangeAspect="1"/>
          </p:cNvPicPr>
          <p:nvPr userDrawn="1"/>
        </p:nvPicPr>
        <p:blipFill>
          <a:blip r:embed="rId2"/>
          <a:stretch>
            <a:fillRect/>
          </a:stretch>
        </p:blipFill>
        <p:spPr>
          <a:xfrm>
            <a:off x="0" y="1673"/>
            <a:ext cx="12192000" cy="6854653"/>
          </a:xfrm>
          <a:prstGeom prst="rect">
            <a:avLst/>
          </a:prstGeom>
        </p:spPr>
      </p:pic>
      <p:sp>
        <p:nvSpPr>
          <p:cNvPr id="2" name="Title 1">
            <a:extLst>
              <a:ext uri="{FF2B5EF4-FFF2-40B4-BE49-F238E27FC236}">
                <a16:creationId xmlns:a16="http://schemas.microsoft.com/office/drawing/2014/main" id="{51158CF9-7F25-2BDF-F499-D72D7E9B688C}"/>
              </a:ext>
            </a:extLst>
          </p:cNvPr>
          <p:cNvSpPr>
            <a:spLocks noGrp="1"/>
          </p:cNvSpPr>
          <p:nvPr>
            <p:ph type="ctrTitle" hasCustomPrompt="1"/>
          </p:nvPr>
        </p:nvSpPr>
        <p:spPr>
          <a:xfrm>
            <a:off x="609600" y="2576712"/>
            <a:ext cx="5503101" cy="1643585"/>
          </a:xfrm>
        </p:spPr>
        <p:txBody>
          <a:bodyPr anchor="b">
            <a:normAutofit/>
          </a:bodyPr>
          <a:lstStyle>
            <a:lvl1pPr algn="l">
              <a:defRPr sz="4500" b="1" cap="none" baseline="0">
                <a:solidFill>
                  <a:schemeClr val="tx1"/>
                </a:solidFill>
                <a:latin typeface="+mj-lt"/>
              </a:defRPr>
            </a:lvl1pPr>
          </a:lstStyle>
          <a:p>
            <a:r>
              <a:rPr lang="en-US"/>
              <a:t>Title Slide</a:t>
            </a:r>
          </a:p>
        </p:txBody>
      </p:sp>
      <p:sp>
        <p:nvSpPr>
          <p:cNvPr id="3" name="Subtitle 2">
            <a:extLst>
              <a:ext uri="{FF2B5EF4-FFF2-40B4-BE49-F238E27FC236}">
                <a16:creationId xmlns:a16="http://schemas.microsoft.com/office/drawing/2014/main" id="{A5B688E7-800E-C994-44AD-60D4E0A940B9}"/>
              </a:ext>
            </a:extLst>
          </p:cNvPr>
          <p:cNvSpPr>
            <a:spLocks noGrp="1"/>
          </p:cNvSpPr>
          <p:nvPr>
            <p:ph type="subTitle" idx="1"/>
          </p:nvPr>
        </p:nvSpPr>
        <p:spPr>
          <a:xfrm>
            <a:off x="609601" y="4400572"/>
            <a:ext cx="5514034" cy="857228"/>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7E3C2B4B-EB18-B461-172A-FA712E501D34}"/>
              </a:ext>
            </a:extLst>
          </p:cNvPr>
          <p:cNvCxnSpPr>
            <a:cxnSpLocks/>
          </p:cNvCxnSpPr>
          <p:nvPr userDrawn="1"/>
        </p:nvCxnSpPr>
        <p:spPr>
          <a:xfrm>
            <a:off x="609600" y="4269277"/>
            <a:ext cx="550310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8" name="Graphic 7">
            <a:extLst>
              <a:ext uri="{FF2B5EF4-FFF2-40B4-BE49-F238E27FC236}">
                <a16:creationId xmlns:a16="http://schemas.microsoft.com/office/drawing/2014/main" id="{A68FD5F0-97E2-ADF2-9991-F6FFD533476B}"/>
              </a:ext>
            </a:extLst>
          </p:cNvPr>
          <p:cNvPicPr>
            <a:picLocks noChangeAspect="1"/>
          </p:cNvPicPr>
          <p:nvPr userDrawn="1"/>
        </p:nvPicPr>
        <p:blipFill>
          <a:blip r:embed="rId3"/>
          <a:srcRect/>
          <a:stretch/>
        </p:blipFill>
        <p:spPr>
          <a:xfrm>
            <a:off x="731838" y="821816"/>
            <a:ext cx="5217806" cy="647388"/>
          </a:xfrm>
          <a:prstGeom prst="rect">
            <a:avLst/>
          </a:prstGeom>
        </p:spPr>
      </p:pic>
    </p:spTree>
    <p:extLst>
      <p:ext uri="{BB962C8B-B14F-4D97-AF65-F5344CB8AC3E}">
        <p14:creationId xmlns:p14="http://schemas.microsoft.com/office/powerpoint/2010/main" val="314426812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Dark">
    <p:bg>
      <p:bgPr>
        <a:gradFill>
          <a:gsLst>
            <a:gs pos="76000">
              <a:schemeClr val="bg2"/>
            </a:gs>
            <a:gs pos="0">
              <a:schemeClr val="accent1"/>
            </a:gs>
          </a:gsLst>
          <a:lin ang="2700000" scaled="0"/>
        </a:gra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27666CE-AEF5-BA8A-2B83-B64B6F214317}"/>
              </a:ext>
            </a:extLst>
          </p:cNvPr>
          <p:cNvPicPr>
            <a:picLocks noChangeAspect="1"/>
          </p:cNvPicPr>
          <p:nvPr userDrawn="1"/>
        </p:nvPicPr>
        <p:blipFill>
          <a:blip r:embed="rId2"/>
          <a:srcRect/>
          <a:stretch/>
        </p:blipFill>
        <p:spPr>
          <a:xfrm>
            <a:off x="0" y="1673"/>
            <a:ext cx="12192000" cy="6854653"/>
          </a:xfrm>
          <a:prstGeom prst="rect">
            <a:avLst/>
          </a:prstGeom>
        </p:spPr>
      </p:pic>
      <p:sp>
        <p:nvSpPr>
          <p:cNvPr id="2" name="Title 1">
            <a:extLst>
              <a:ext uri="{FF2B5EF4-FFF2-40B4-BE49-F238E27FC236}">
                <a16:creationId xmlns:a16="http://schemas.microsoft.com/office/drawing/2014/main" id="{51158CF9-7F25-2BDF-F499-D72D7E9B688C}"/>
              </a:ext>
            </a:extLst>
          </p:cNvPr>
          <p:cNvSpPr>
            <a:spLocks noGrp="1"/>
          </p:cNvSpPr>
          <p:nvPr>
            <p:ph type="ctrTitle" hasCustomPrompt="1"/>
          </p:nvPr>
        </p:nvSpPr>
        <p:spPr>
          <a:xfrm>
            <a:off x="609600" y="2576712"/>
            <a:ext cx="5503101" cy="1643585"/>
          </a:xfrm>
        </p:spPr>
        <p:txBody>
          <a:bodyPr anchor="b">
            <a:normAutofit/>
          </a:bodyPr>
          <a:lstStyle>
            <a:lvl1pPr algn="l">
              <a:defRPr sz="4500" b="1" cap="none" baseline="0">
                <a:solidFill>
                  <a:schemeClr val="tx1"/>
                </a:solidFill>
                <a:latin typeface="+mj-lt"/>
              </a:defRPr>
            </a:lvl1pPr>
          </a:lstStyle>
          <a:p>
            <a:r>
              <a:rPr lang="en-US"/>
              <a:t>Title Slide</a:t>
            </a:r>
          </a:p>
        </p:txBody>
      </p:sp>
      <p:sp>
        <p:nvSpPr>
          <p:cNvPr id="3" name="Subtitle 2">
            <a:extLst>
              <a:ext uri="{FF2B5EF4-FFF2-40B4-BE49-F238E27FC236}">
                <a16:creationId xmlns:a16="http://schemas.microsoft.com/office/drawing/2014/main" id="{A5B688E7-800E-C994-44AD-60D4E0A940B9}"/>
              </a:ext>
            </a:extLst>
          </p:cNvPr>
          <p:cNvSpPr>
            <a:spLocks noGrp="1"/>
          </p:cNvSpPr>
          <p:nvPr>
            <p:ph type="subTitle" idx="1"/>
          </p:nvPr>
        </p:nvSpPr>
        <p:spPr>
          <a:xfrm>
            <a:off x="609601" y="4400572"/>
            <a:ext cx="5514034" cy="857228"/>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7E3C2B4B-EB18-B461-172A-FA712E501D34}"/>
              </a:ext>
            </a:extLst>
          </p:cNvPr>
          <p:cNvCxnSpPr>
            <a:cxnSpLocks/>
          </p:cNvCxnSpPr>
          <p:nvPr userDrawn="1"/>
        </p:nvCxnSpPr>
        <p:spPr>
          <a:xfrm>
            <a:off x="609600" y="4269277"/>
            <a:ext cx="550310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8" name="Graphic 7">
            <a:extLst>
              <a:ext uri="{FF2B5EF4-FFF2-40B4-BE49-F238E27FC236}">
                <a16:creationId xmlns:a16="http://schemas.microsoft.com/office/drawing/2014/main" id="{A68FD5F0-97E2-ADF2-9991-F6FFD533476B}"/>
              </a:ext>
            </a:extLst>
          </p:cNvPr>
          <p:cNvPicPr>
            <a:picLocks noChangeAspect="1"/>
          </p:cNvPicPr>
          <p:nvPr userDrawn="1"/>
        </p:nvPicPr>
        <p:blipFill>
          <a:blip r:embed="rId3"/>
          <a:srcRect/>
          <a:stretch/>
        </p:blipFill>
        <p:spPr>
          <a:xfrm>
            <a:off x="731838" y="821816"/>
            <a:ext cx="5217806" cy="647388"/>
          </a:xfrm>
          <a:prstGeom prst="rect">
            <a:avLst/>
          </a:prstGeom>
        </p:spPr>
      </p:pic>
    </p:spTree>
    <p:extLst>
      <p:ext uri="{BB962C8B-B14F-4D97-AF65-F5344CB8AC3E}">
        <p14:creationId xmlns:p14="http://schemas.microsoft.com/office/powerpoint/2010/main" val="63287965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_Slide_Light">
    <p:bg>
      <p:bgPr>
        <a:solidFill>
          <a:schemeClr val="tx1">
            <a:alpha val="70000"/>
          </a:schemeClr>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9D69B83-A162-5D7E-7BF9-02C40D22CF33}"/>
              </a:ext>
            </a:extLst>
          </p:cNvPr>
          <p:cNvPicPr>
            <a:picLocks noChangeAspect="1"/>
          </p:cNvPicPr>
          <p:nvPr userDrawn="1"/>
        </p:nvPicPr>
        <p:blipFill>
          <a:blip r:embed="rId2">
            <a:alphaModFix amt="70000"/>
          </a:blip>
          <a:srcRect t="5000" b="5000"/>
          <a:stretch/>
        </p:blipFill>
        <p:spPr>
          <a:xfrm>
            <a:off x="4584701" y="0"/>
            <a:ext cx="7607300" cy="6846574"/>
          </a:xfrm>
          <a:prstGeom prst="rect">
            <a:avLst/>
          </a:prstGeom>
        </p:spPr>
      </p:pic>
      <p:sp>
        <p:nvSpPr>
          <p:cNvPr id="2" name="Title 1">
            <a:extLst>
              <a:ext uri="{FF2B5EF4-FFF2-40B4-BE49-F238E27FC236}">
                <a16:creationId xmlns:a16="http://schemas.microsoft.com/office/drawing/2014/main" id="{51158CF9-7F25-2BDF-F499-D72D7E9B688C}"/>
              </a:ext>
            </a:extLst>
          </p:cNvPr>
          <p:cNvSpPr>
            <a:spLocks noGrp="1"/>
          </p:cNvSpPr>
          <p:nvPr>
            <p:ph type="ctrTitle" hasCustomPrompt="1"/>
          </p:nvPr>
        </p:nvSpPr>
        <p:spPr>
          <a:xfrm>
            <a:off x="609600" y="2576712"/>
            <a:ext cx="5503101" cy="1643585"/>
          </a:xfrm>
        </p:spPr>
        <p:txBody>
          <a:bodyPr anchor="b">
            <a:normAutofit/>
          </a:bodyPr>
          <a:lstStyle>
            <a:lvl1pPr algn="l">
              <a:defRPr sz="4500" b="1" cap="none" baseline="0">
                <a:solidFill>
                  <a:schemeClr val="bg2"/>
                </a:solidFill>
                <a:latin typeface="+mj-lt"/>
              </a:defRPr>
            </a:lvl1pPr>
          </a:lstStyle>
          <a:p>
            <a:r>
              <a:rPr lang="en-US"/>
              <a:t>Title Slide</a:t>
            </a:r>
          </a:p>
        </p:txBody>
      </p:sp>
      <p:sp>
        <p:nvSpPr>
          <p:cNvPr id="3" name="Subtitle 2">
            <a:extLst>
              <a:ext uri="{FF2B5EF4-FFF2-40B4-BE49-F238E27FC236}">
                <a16:creationId xmlns:a16="http://schemas.microsoft.com/office/drawing/2014/main" id="{A5B688E7-800E-C994-44AD-60D4E0A940B9}"/>
              </a:ext>
            </a:extLst>
          </p:cNvPr>
          <p:cNvSpPr>
            <a:spLocks noGrp="1"/>
          </p:cNvSpPr>
          <p:nvPr>
            <p:ph type="subTitle" idx="1"/>
          </p:nvPr>
        </p:nvSpPr>
        <p:spPr>
          <a:xfrm>
            <a:off x="609601" y="4400572"/>
            <a:ext cx="5514034" cy="857228"/>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7E3C2B4B-EB18-B461-172A-FA712E501D34}"/>
              </a:ext>
            </a:extLst>
          </p:cNvPr>
          <p:cNvCxnSpPr>
            <a:cxnSpLocks/>
          </p:cNvCxnSpPr>
          <p:nvPr userDrawn="1"/>
        </p:nvCxnSpPr>
        <p:spPr>
          <a:xfrm>
            <a:off x="609600" y="4269277"/>
            <a:ext cx="550310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pic>
        <p:nvPicPr>
          <p:cNvPr id="8" name="Picture 7" descr="A picture containing text, sign&#10;&#10;AI-generated content may be incorrect.">
            <a:extLst>
              <a:ext uri="{FF2B5EF4-FFF2-40B4-BE49-F238E27FC236}">
                <a16:creationId xmlns:a16="http://schemas.microsoft.com/office/drawing/2014/main" id="{B6AE2F71-B0AC-937D-34E0-FB4338BF93ED}"/>
              </a:ext>
            </a:extLst>
          </p:cNvPr>
          <p:cNvPicPr>
            <a:picLocks noChangeAspect="1"/>
          </p:cNvPicPr>
          <p:nvPr userDrawn="1"/>
        </p:nvPicPr>
        <p:blipFill>
          <a:blip r:embed="rId3"/>
          <a:stretch>
            <a:fillRect/>
          </a:stretch>
        </p:blipFill>
        <p:spPr>
          <a:xfrm>
            <a:off x="688368" y="803482"/>
            <a:ext cx="5599416" cy="694735"/>
          </a:xfrm>
          <a:prstGeom prst="rect">
            <a:avLst/>
          </a:prstGeom>
        </p:spPr>
      </p:pic>
    </p:spTree>
    <p:extLst>
      <p:ext uri="{BB962C8B-B14F-4D97-AF65-F5344CB8AC3E}">
        <p14:creationId xmlns:p14="http://schemas.microsoft.com/office/powerpoint/2010/main" val="10290454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Slide_Dark_2">
    <p:bg>
      <p:bgPr>
        <a:gradFill>
          <a:gsLst>
            <a:gs pos="55000">
              <a:schemeClr val="bg2"/>
            </a:gs>
            <a:gs pos="0">
              <a:schemeClr val="accent1"/>
            </a:gs>
          </a:gsLst>
          <a:lin ang="2700000" scaled="0"/>
        </a:gradFill>
        <a:effectLst/>
      </p:bgPr>
    </p:bg>
    <p:spTree>
      <p:nvGrpSpPr>
        <p:cNvPr id="1" name=""/>
        <p:cNvGrpSpPr/>
        <p:nvPr/>
      </p:nvGrpSpPr>
      <p:grpSpPr>
        <a:xfrm>
          <a:off x="0" y="0"/>
          <a:ext cx="0" cy="0"/>
          <a:chOff x="0" y="0"/>
          <a:chExt cx="0" cy="0"/>
        </a:xfrm>
      </p:grpSpPr>
      <p:pic>
        <p:nvPicPr>
          <p:cNvPr id="4" name="Picture 3" descr="Background pattern&#10;&#10;AI-generated content may be incorrect.">
            <a:extLst>
              <a:ext uri="{FF2B5EF4-FFF2-40B4-BE49-F238E27FC236}">
                <a16:creationId xmlns:a16="http://schemas.microsoft.com/office/drawing/2014/main" id="{4628C1BB-482C-4B83-99D7-465D6C1F3FFE}"/>
              </a:ext>
            </a:extLst>
          </p:cNvPr>
          <p:cNvPicPr>
            <a:picLocks noChangeAspect="1"/>
          </p:cNvPicPr>
          <p:nvPr userDrawn="1"/>
        </p:nvPicPr>
        <p:blipFill>
          <a:blip r:embed="rId2"/>
          <a:srcRect l="38196"/>
          <a:stretch/>
        </p:blipFill>
        <p:spPr>
          <a:xfrm>
            <a:off x="-1" y="1673"/>
            <a:ext cx="7535101" cy="6854653"/>
          </a:xfrm>
          <a:prstGeom prst="rect">
            <a:avLst/>
          </a:prstGeom>
        </p:spPr>
      </p:pic>
      <p:sp>
        <p:nvSpPr>
          <p:cNvPr id="2" name="Title 1">
            <a:extLst>
              <a:ext uri="{FF2B5EF4-FFF2-40B4-BE49-F238E27FC236}">
                <a16:creationId xmlns:a16="http://schemas.microsoft.com/office/drawing/2014/main" id="{51158CF9-7F25-2BDF-F499-D72D7E9B688C}"/>
              </a:ext>
            </a:extLst>
          </p:cNvPr>
          <p:cNvSpPr>
            <a:spLocks noGrp="1"/>
          </p:cNvSpPr>
          <p:nvPr>
            <p:ph type="ctrTitle" hasCustomPrompt="1"/>
          </p:nvPr>
        </p:nvSpPr>
        <p:spPr>
          <a:xfrm>
            <a:off x="609600" y="2576712"/>
            <a:ext cx="5503101" cy="1643585"/>
          </a:xfrm>
        </p:spPr>
        <p:txBody>
          <a:bodyPr anchor="b">
            <a:normAutofit/>
          </a:bodyPr>
          <a:lstStyle>
            <a:lvl1pPr algn="l">
              <a:defRPr sz="4500" b="1" cap="none" baseline="0">
                <a:solidFill>
                  <a:schemeClr val="tx1"/>
                </a:solidFill>
                <a:latin typeface="+mj-lt"/>
              </a:defRPr>
            </a:lvl1pPr>
          </a:lstStyle>
          <a:p>
            <a:r>
              <a:rPr lang="en-US"/>
              <a:t>Title Slide</a:t>
            </a:r>
          </a:p>
        </p:txBody>
      </p:sp>
      <p:sp>
        <p:nvSpPr>
          <p:cNvPr id="3" name="Subtitle 2">
            <a:extLst>
              <a:ext uri="{FF2B5EF4-FFF2-40B4-BE49-F238E27FC236}">
                <a16:creationId xmlns:a16="http://schemas.microsoft.com/office/drawing/2014/main" id="{A5B688E7-800E-C994-44AD-60D4E0A940B9}"/>
              </a:ext>
            </a:extLst>
          </p:cNvPr>
          <p:cNvSpPr>
            <a:spLocks noGrp="1"/>
          </p:cNvSpPr>
          <p:nvPr>
            <p:ph type="subTitle" idx="1"/>
          </p:nvPr>
        </p:nvSpPr>
        <p:spPr>
          <a:xfrm>
            <a:off x="609601" y="4400572"/>
            <a:ext cx="5514034" cy="857228"/>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7E3C2B4B-EB18-B461-172A-FA712E501D34}"/>
              </a:ext>
            </a:extLst>
          </p:cNvPr>
          <p:cNvCxnSpPr>
            <a:cxnSpLocks/>
          </p:cNvCxnSpPr>
          <p:nvPr userDrawn="1"/>
        </p:nvCxnSpPr>
        <p:spPr>
          <a:xfrm>
            <a:off x="609600" y="4269277"/>
            <a:ext cx="5503101"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4">
            <a:extLst>
              <a:ext uri="{FF2B5EF4-FFF2-40B4-BE49-F238E27FC236}">
                <a16:creationId xmlns:a16="http://schemas.microsoft.com/office/drawing/2014/main" id="{22FE779C-0833-68CC-6F67-7727BB7CFEDE}"/>
              </a:ext>
            </a:extLst>
          </p:cNvPr>
          <p:cNvSpPr>
            <a:spLocks noGrp="1"/>
          </p:cNvSpPr>
          <p:nvPr>
            <p:ph type="pic" sz="quarter" idx="10" hasCustomPrompt="1"/>
          </p:nvPr>
        </p:nvSpPr>
        <p:spPr>
          <a:xfrm>
            <a:off x="7535101" y="-1"/>
            <a:ext cx="4656899" cy="6911822"/>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pic>
        <p:nvPicPr>
          <p:cNvPr id="8" name="Graphic 7">
            <a:extLst>
              <a:ext uri="{FF2B5EF4-FFF2-40B4-BE49-F238E27FC236}">
                <a16:creationId xmlns:a16="http://schemas.microsoft.com/office/drawing/2014/main" id="{50E5BA09-8A64-26A2-1F81-E9BCDA35ABC9}"/>
              </a:ext>
            </a:extLst>
          </p:cNvPr>
          <p:cNvPicPr>
            <a:picLocks noChangeAspect="1"/>
          </p:cNvPicPr>
          <p:nvPr userDrawn="1"/>
        </p:nvPicPr>
        <p:blipFill>
          <a:blip r:embed="rId3"/>
          <a:srcRect/>
          <a:stretch/>
        </p:blipFill>
        <p:spPr>
          <a:xfrm>
            <a:off x="731838" y="821816"/>
            <a:ext cx="5217806" cy="647388"/>
          </a:xfrm>
          <a:prstGeom prst="rect">
            <a:avLst/>
          </a:prstGeom>
        </p:spPr>
      </p:pic>
    </p:spTree>
    <p:extLst>
      <p:ext uri="{BB962C8B-B14F-4D97-AF65-F5344CB8AC3E}">
        <p14:creationId xmlns:p14="http://schemas.microsoft.com/office/powerpoint/2010/main" val="130969001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_Slide_Dark_3">
    <p:bg>
      <p:bgPr>
        <a:gradFill>
          <a:gsLst>
            <a:gs pos="55000">
              <a:schemeClr val="bg2"/>
            </a:gs>
            <a:gs pos="0">
              <a:schemeClr val="accent1"/>
            </a:gs>
          </a:gsLst>
          <a:lin ang="2700000" scaled="0"/>
        </a:gradFill>
        <a:effectLst/>
      </p:bgPr>
    </p:bg>
    <p:spTree>
      <p:nvGrpSpPr>
        <p:cNvPr id="1" name=""/>
        <p:cNvGrpSpPr/>
        <p:nvPr/>
      </p:nvGrpSpPr>
      <p:grpSpPr>
        <a:xfrm>
          <a:off x="0" y="0"/>
          <a:ext cx="0" cy="0"/>
          <a:chOff x="0" y="0"/>
          <a:chExt cx="0" cy="0"/>
        </a:xfrm>
      </p:grpSpPr>
      <p:pic>
        <p:nvPicPr>
          <p:cNvPr id="4" name="Picture 3" descr="Background pattern&#10;&#10;AI-generated content may be incorrect.">
            <a:extLst>
              <a:ext uri="{FF2B5EF4-FFF2-40B4-BE49-F238E27FC236}">
                <a16:creationId xmlns:a16="http://schemas.microsoft.com/office/drawing/2014/main" id="{19A102FE-F11E-8D5F-D8C3-120A551226FA}"/>
              </a:ext>
            </a:extLst>
          </p:cNvPr>
          <p:cNvPicPr>
            <a:picLocks noChangeAspect="1"/>
          </p:cNvPicPr>
          <p:nvPr userDrawn="1"/>
        </p:nvPicPr>
        <p:blipFill>
          <a:blip r:embed="rId2"/>
          <a:srcRect l="55631"/>
          <a:stretch/>
        </p:blipFill>
        <p:spPr>
          <a:xfrm>
            <a:off x="0" y="3347"/>
            <a:ext cx="5409462" cy="6854653"/>
          </a:xfrm>
          <a:prstGeom prst="rect">
            <a:avLst/>
          </a:prstGeom>
        </p:spPr>
      </p:pic>
      <p:sp>
        <p:nvSpPr>
          <p:cNvPr id="2" name="Title 1">
            <a:extLst>
              <a:ext uri="{FF2B5EF4-FFF2-40B4-BE49-F238E27FC236}">
                <a16:creationId xmlns:a16="http://schemas.microsoft.com/office/drawing/2014/main" id="{51158CF9-7F25-2BDF-F499-D72D7E9B688C}"/>
              </a:ext>
            </a:extLst>
          </p:cNvPr>
          <p:cNvSpPr>
            <a:spLocks noGrp="1"/>
          </p:cNvSpPr>
          <p:nvPr>
            <p:ph type="ctrTitle" hasCustomPrompt="1"/>
          </p:nvPr>
        </p:nvSpPr>
        <p:spPr>
          <a:xfrm>
            <a:off x="609601" y="2576712"/>
            <a:ext cx="3802602" cy="1643585"/>
          </a:xfrm>
        </p:spPr>
        <p:txBody>
          <a:bodyPr anchor="b">
            <a:normAutofit/>
          </a:bodyPr>
          <a:lstStyle>
            <a:lvl1pPr algn="l">
              <a:defRPr sz="4500" b="1" cap="none" baseline="0">
                <a:solidFill>
                  <a:schemeClr val="tx1"/>
                </a:solidFill>
                <a:latin typeface="+mj-lt"/>
              </a:defRPr>
            </a:lvl1pPr>
          </a:lstStyle>
          <a:p>
            <a:r>
              <a:rPr lang="en-US"/>
              <a:t>Title Slide</a:t>
            </a:r>
          </a:p>
        </p:txBody>
      </p:sp>
      <p:sp>
        <p:nvSpPr>
          <p:cNvPr id="3" name="Subtitle 2">
            <a:extLst>
              <a:ext uri="{FF2B5EF4-FFF2-40B4-BE49-F238E27FC236}">
                <a16:creationId xmlns:a16="http://schemas.microsoft.com/office/drawing/2014/main" id="{A5B688E7-800E-C994-44AD-60D4E0A940B9}"/>
              </a:ext>
            </a:extLst>
          </p:cNvPr>
          <p:cNvSpPr>
            <a:spLocks noGrp="1"/>
          </p:cNvSpPr>
          <p:nvPr>
            <p:ph type="subTitle" idx="1"/>
          </p:nvPr>
        </p:nvSpPr>
        <p:spPr>
          <a:xfrm>
            <a:off x="609601" y="4400572"/>
            <a:ext cx="3810157" cy="857228"/>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7E3C2B4B-EB18-B461-172A-FA712E501D34}"/>
              </a:ext>
            </a:extLst>
          </p:cNvPr>
          <p:cNvCxnSpPr>
            <a:cxnSpLocks/>
          </p:cNvCxnSpPr>
          <p:nvPr userDrawn="1"/>
        </p:nvCxnSpPr>
        <p:spPr>
          <a:xfrm>
            <a:off x="609600" y="4269277"/>
            <a:ext cx="3810158"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4">
            <a:extLst>
              <a:ext uri="{FF2B5EF4-FFF2-40B4-BE49-F238E27FC236}">
                <a16:creationId xmlns:a16="http://schemas.microsoft.com/office/drawing/2014/main" id="{22FE779C-0833-68CC-6F67-7727BB7CFEDE}"/>
              </a:ext>
            </a:extLst>
          </p:cNvPr>
          <p:cNvSpPr>
            <a:spLocks noGrp="1"/>
          </p:cNvSpPr>
          <p:nvPr>
            <p:ph type="pic" sz="quarter" idx="10" hasCustomPrompt="1"/>
          </p:nvPr>
        </p:nvSpPr>
        <p:spPr>
          <a:xfrm>
            <a:off x="5409462" y="-1"/>
            <a:ext cx="3391269" cy="3429001"/>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sp>
        <p:nvSpPr>
          <p:cNvPr id="9" name="Picture Placeholder 4">
            <a:extLst>
              <a:ext uri="{FF2B5EF4-FFF2-40B4-BE49-F238E27FC236}">
                <a16:creationId xmlns:a16="http://schemas.microsoft.com/office/drawing/2014/main" id="{911542A6-B250-A91D-D0E2-2503483AD40B}"/>
              </a:ext>
            </a:extLst>
          </p:cNvPr>
          <p:cNvSpPr>
            <a:spLocks noGrp="1"/>
          </p:cNvSpPr>
          <p:nvPr>
            <p:ph type="pic" sz="quarter" idx="11" hasCustomPrompt="1"/>
          </p:nvPr>
        </p:nvSpPr>
        <p:spPr>
          <a:xfrm>
            <a:off x="8800731" y="0"/>
            <a:ext cx="3391269" cy="3429001"/>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sp>
        <p:nvSpPr>
          <p:cNvPr id="10" name="Picture Placeholder 4">
            <a:extLst>
              <a:ext uri="{FF2B5EF4-FFF2-40B4-BE49-F238E27FC236}">
                <a16:creationId xmlns:a16="http://schemas.microsoft.com/office/drawing/2014/main" id="{EA61BEB6-1189-0EDA-419A-C71120D1E16E}"/>
              </a:ext>
            </a:extLst>
          </p:cNvPr>
          <p:cNvSpPr>
            <a:spLocks noGrp="1"/>
          </p:cNvSpPr>
          <p:nvPr>
            <p:ph type="pic" sz="quarter" idx="12" hasCustomPrompt="1"/>
          </p:nvPr>
        </p:nvSpPr>
        <p:spPr>
          <a:xfrm>
            <a:off x="5409462" y="3429552"/>
            <a:ext cx="3391269" cy="3429001"/>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sp>
        <p:nvSpPr>
          <p:cNvPr id="11" name="Picture Placeholder 4">
            <a:extLst>
              <a:ext uri="{FF2B5EF4-FFF2-40B4-BE49-F238E27FC236}">
                <a16:creationId xmlns:a16="http://schemas.microsoft.com/office/drawing/2014/main" id="{6E733AB4-06AE-379D-68E8-0231A052B315}"/>
              </a:ext>
            </a:extLst>
          </p:cNvPr>
          <p:cNvSpPr>
            <a:spLocks noGrp="1"/>
          </p:cNvSpPr>
          <p:nvPr>
            <p:ph type="pic" sz="quarter" idx="13" hasCustomPrompt="1"/>
          </p:nvPr>
        </p:nvSpPr>
        <p:spPr>
          <a:xfrm>
            <a:off x="8800731" y="3429553"/>
            <a:ext cx="3391269" cy="3429001"/>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pic>
        <p:nvPicPr>
          <p:cNvPr id="15" name="Picture 14" descr="Text&#10;&#10;AI-generated content may be incorrect.">
            <a:extLst>
              <a:ext uri="{FF2B5EF4-FFF2-40B4-BE49-F238E27FC236}">
                <a16:creationId xmlns:a16="http://schemas.microsoft.com/office/drawing/2014/main" id="{85D00CE8-1807-1500-BD5B-5CEA66D328D2}"/>
              </a:ext>
            </a:extLst>
          </p:cNvPr>
          <p:cNvPicPr>
            <a:picLocks noChangeAspect="1"/>
          </p:cNvPicPr>
          <p:nvPr userDrawn="1"/>
        </p:nvPicPr>
        <p:blipFill>
          <a:blip r:embed="rId3"/>
          <a:stretch>
            <a:fillRect/>
          </a:stretch>
        </p:blipFill>
        <p:spPr>
          <a:xfrm>
            <a:off x="691842" y="850391"/>
            <a:ext cx="2883565" cy="1195438"/>
          </a:xfrm>
          <a:prstGeom prst="rect">
            <a:avLst/>
          </a:prstGeom>
        </p:spPr>
      </p:pic>
    </p:spTree>
    <p:extLst>
      <p:ext uri="{BB962C8B-B14F-4D97-AF65-F5344CB8AC3E}">
        <p14:creationId xmlns:p14="http://schemas.microsoft.com/office/powerpoint/2010/main" val="219290557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_Slide_Light_2">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84FE59-447E-DE10-F17C-D2F498795484}"/>
              </a:ext>
            </a:extLst>
          </p:cNvPr>
          <p:cNvPicPr>
            <a:picLocks noChangeAspect="1"/>
          </p:cNvPicPr>
          <p:nvPr userDrawn="1"/>
        </p:nvPicPr>
        <p:blipFill>
          <a:blip r:embed="rId2">
            <a:alphaModFix amt="50000"/>
          </a:blip>
          <a:srcRect t="4569" b="4569"/>
          <a:stretch/>
        </p:blipFill>
        <p:spPr>
          <a:xfrm>
            <a:off x="-1" y="0"/>
            <a:ext cx="7535101" cy="6846574"/>
          </a:xfrm>
          <a:prstGeom prst="rect">
            <a:avLst/>
          </a:prstGeom>
        </p:spPr>
      </p:pic>
      <p:sp>
        <p:nvSpPr>
          <p:cNvPr id="2" name="Title 1">
            <a:extLst>
              <a:ext uri="{FF2B5EF4-FFF2-40B4-BE49-F238E27FC236}">
                <a16:creationId xmlns:a16="http://schemas.microsoft.com/office/drawing/2014/main" id="{51158CF9-7F25-2BDF-F499-D72D7E9B688C}"/>
              </a:ext>
            </a:extLst>
          </p:cNvPr>
          <p:cNvSpPr>
            <a:spLocks noGrp="1"/>
          </p:cNvSpPr>
          <p:nvPr>
            <p:ph type="ctrTitle" hasCustomPrompt="1"/>
          </p:nvPr>
        </p:nvSpPr>
        <p:spPr>
          <a:xfrm>
            <a:off x="609600" y="2576712"/>
            <a:ext cx="5503101" cy="1643585"/>
          </a:xfrm>
        </p:spPr>
        <p:txBody>
          <a:bodyPr anchor="b">
            <a:normAutofit/>
          </a:bodyPr>
          <a:lstStyle>
            <a:lvl1pPr algn="l">
              <a:defRPr sz="4500" b="1" cap="none" baseline="0">
                <a:solidFill>
                  <a:schemeClr val="bg2"/>
                </a:solidFill>
                <a:latin typeface="+mj-lt"/>
              </a:defRPr>
            </a:lvl1pPr>
          </a:lstStyle>
          <a:p>
            <a:r>
              <a:rPr lang="en-US"/>
              <a:t>Title Slide</a:t>
            </a:r>
          </a:p>
        </p:txBody>
      </p:sp>
      <p:sp>
        <p:nvSpPr>
          <p:cNvPr id="3" name="Subtitle 2">
            <a:extLst>
              <a:ext uri="{FF2B5EF4-FFF2-40B4-BE49-F238E27FC236}">
                <a16:creationId xmlns:a16="http://schemas.microsoft.com/office/drawing/2014/main" id="{A5B688E7-800E-C994-44AD-60D4E0A940B9}"/>
              </a:ext>
            </a:extLst>
          </p:cNvPr>
          <p:cNvSpPr>
            <a:spLocks noGrp="1"/>
          </p:cNvSpPr>
          <p:nvPr>
            <p:ph type="subTitle" idx="1"/>
          </p:nvPr>
        </p:nvSpPr>
        <p:spPr>
          <a:xfrm>
            <a:off x="609601" y="4400572"/>
            <a:ext cx="5514034" cy="857228"/>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7E3C2B4B-EB18-B461-172A-FA712E501D34}"/>
              </a:ext>
            </a:extLst>
          </p:cNvPr>
          <p:cNvCxnSpPr>
            <a:cxnSpLocks/>
          </p:cNvCxnSpPr>
          <p:nvPr userDrawn="1"/>
        </p:nvCxnSpPr>
        <p:spPr>
          <a:xfrm>
            <a:off x="609600" y="4269277"/>
            <a:ext cx="550310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5" name="Picture Placeholder 4">
            <a:extLst>
              <a:ext uri="{FF2B5EF4-FFF2-40B4-BE49-F238E27FC236}">
                <a16:creationId xmlns:a16="http://schemas.microsoft.com/office/drawing/2014/main" id="{22FE779C-0833-68CC-6F67-7727BB7CFEDE}"/>
              </a:ext>
            </a:extLst>
          </p:cNvPr>
          <p:cNvSpPr>
            <a:spLocks noGrp="1"/>
          </p:cNvSpPr>
          <p:nvPr>
            <p:ph type="pic" sz="quarter" idx="10" hasCustomPrompt="1"/>
          </p:nvPr>
        </p:nvSpPr>
        <p:spPr>
          <a:xfrm>
            <a:off x="7535101" y="-1"/>
            <a:ext cx="4656899" cy="6846573"/>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pic>
        <p:nvPicPr>
          <p:cNvPr id="6" name="Picture 5" descr="A picture containing text, sign&#10;&#10;AI-generated content may be incorrect.">
            <a:extLst>
              <a:ext uri="{FF2B5EF4-FFF2-40B4-BE49-F238E27FC236}">
                <a16:creationId xmlns:a16="http://schemas.microsoft.com/office/drawing/2014/main" id="{D62020C0-CA7C-2A6C-493D-5C793BE2828E}"/>
              </a:ext>
            </a:extLst>
          </p:cNvPr>
          <p:cNvPicPr>
            <a:picLocks noChangeAspect="1"/>
          </p:cNvPicPr>
          <p:nvPr userDrawn="1"/>
        </p:nvPicPr>
        <p:blipFill>
          <a:blip r:embed="rId3"/>
          <a:stretch>
            <a:fillRect/>
          </a:stretch>
        </p:blipFill>
        <p:spPr>
          <a:xfrm>
            <a:off x="688368" y="803482"/>
            <a:ext cx="5599416" cy="694735"/>
          </a:xfrm>
          <a:prstGeom prst="rect">
            <a:avLst/>
          </a:prstGeom>
        </p:spPr>
      </p:pic>
    </p:spTree>
    <p:extLst>
      <p:ext uri="{BB962C8B-B14F-4D97-AF65-F5344CB8AC3E}">
        <p14:creationId xmlns:p14="http://schemas.microsoft.com/office/powerpoint/2010/main" val="24662952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_Slide_Light-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58CF9-7F25-2BDF-F499-D72D7E9B688C}"/>
              </a:ext>
            </a:extLst>
          </p:cNvPr>
          <p:cNvSpPr>
            <a:spLocks noGrp="1"/>
          </p:cNvSpPr>
          <p:nvPr>
            <p:ph type="ctrTitle" hasCustomPrompt="1"/>
          </p:nvPr>
        </p:nvSpPr>
        <p:spPr>
          <a:xfrm>
            <a:off x="609601" y="2576712"/>
            <a:ext cx="3802602" cy="1643585"/>
          </a:xfrm>
        </p:spPr>
        <p:txBody>
          <a:bodyPr anchor="b">
            <a:normAutofit/>
          </a:bodyPr>
          <a:lstStyle>
            <a:lvl1pPr algn="l">
              <a:defRPr sz="4500" b="1" cap="none" baseline="0">
                <a:solidFill>
                  <a:schemeClr val="bg2"/>
                </a:solidFill>
                <a:latin typeface="+mj-lt"/>
              </a:defRPr>
            </a:lvl1pPr>
          </a:lstStyle>
          <a:p>
            <a:r>
              <a:rPr lang="en-US"/>
              <a:t>Title Slide</a:t>
            </a:r>
          </a:p>
        </p:txBody>
      </p:sp>
      <p:sp>
        <p:nvSpPr>
          <p:cNvPr id="3" name="Subtitle 2">
            <a:extLst>
              <a:ext uri="{FF2B5EF4-FFF2-40B4-BE49-F238E27FC236}">
                <a16:creationId xmlns:a16="http://schemas.microsoft.com/office/drawing/2014/main" id="{A5B688E7-800E-C994-44AD-60D4E0A940B9}"/>
              </a:ext>
            </a:extLst>
          </p:cNvPr>
          <p:cNvSpPr>
            <a:spLocks noGrp="1"/>
          </p:cNvSpPr>
          <p:nvPr>
            <p:ph type="subTitle" idx="1"/>
          </p:nvPr>
        </p:nvSpPr>
        <p:spPr>
          <a:xfrm>
            <a:off x="609601" y="4400572"/>
            <a:ext cx="3810157" cy="857228"/>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7E3C2B4B-EB18-B461-172A-FA712E501D34}"/>
              </a:ext>
            </a:extLst>
          </p:cNvPr>
          <p:cNvCxnSpPr>
            <a:cxnSpLocks/>
          </p:cNvCxnSpPr>
          <p:nvPr userDrawn="1"/>
        </p:nvCxnSpPr>
        <p:spPr>
          <a:xfrm>
            <a:off x="609600" y="4269277"/>
            <a:ext cx="3810158"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5" name="Picture Placeholder 4">
            <a:extLst>
              <a:ext uri="{FF2B5EF4-FFF2-40B4-BE49-F238E27FC236}">
                <a16:creationId xmlns:a16="http://schemas.microsoft.com/office/drawing/2014/main" id="{22FE779C-0833-68CC-6F67-7727BB7CFEDE}"/>
              </a:ext>
            </a:extLst>
          </p:cNvPr>
          <p:cNvSpPr>
            <a:spLocks noGrp="1"/>
          </p:cNvSpPr>
          <p:nvPr>
            <p:ph type="pic" sz="quarter" idx="10" hasCustomPrompt="1"/>
          </p:nvPr>
        </p:nvSpPr>
        <p:spPr>
          <a:xfrm>
            <a:off x="5409462" y="-1"/>
            <a:ext cx="3391269" cy="3429001"/>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sp>
        <p:nvSpPr>
          <p:cNvPr id="9" name="Picture Placeholder 4">
            <a:extLst>
              <a:ext uri="{FF2B5EF4-FFF2-40B4-BE49-F238E27FC236}">
                <a16:creationId xmlns:a16="http://schemas.microsoft.com/office/drawing/2014/main" id="{911542A6-B250-A91D-D0E2-2503483AD40B}"/>
              </a:ext>
            </a:extLst>
          </p:cNvPr>
          <p:cNvSpPr>
            <a:spLocks noGrp="1"/>
          </p:cNvSpPr>
          <p:nvPr>
            <p:ph type="pic" sz="quarter" idx="11" hasCustomPrompt="1"/>
          </p:nvPr>
        </p:nvSpPr>
        <p:spPr>
          <a:xfrm>
            <a:off x="8800731" y="0"/>
            <a:ext cx="3391269" cy="3429001"/>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sp>
        <p:nvSpPr>
          <p:cNvPr id="10" name="Picture Placeholder 4">
            <a:extLst>
              <a:ext uri="{FF2B5EF4-FFF2-40B4-BE49-F238E27FC236}">
                <a16:creationId xmlns:a16="http://schemas.microsoft.com/office/drawing/2014/main" id="{EA61BEB6-1189-0EDA-419A-C71120D1E16E}"/>
              </a:ext>
            </a:extLst>
          </p:cNvPr>
          <p:cNvSpPr>
            <a:spLocks noGrp="1"/>
          </p:cNvSpPr>
          <p:nvPr>
            <p:ph type="pic" sz="quarter" idx="12" hasCustomPrompt="1"/>
          </p:nvPr>
        </p:nvSpPr>
        <p:spPr>
          <a:xfrm>
            <a:off x="5409462" y="3429552"/>
            <a:ext cx="3391269" cy="3429001"/>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sp>
        <p:nvSpPr>
          <p:cNvPr id="11" name="Picture Placeholder 4">
            <a:extLst>
              <a:ext uri="{FF2B5EF4-FFF2-40B4-BE49-F238E27FC236}">
                <a16:creationId xmlns:a16="http://schemas.microsoft.com/office/drawing/2014/main" id="{6E733AB4-06AE-379D-68E8-0231A052B315}"/>
              </a:ext>
            </a:extLst>
          </p:cNvPr>
          <p:cNvSpPr>
            <a:spLocks noGrp="1"/>
          </p:cNvSpPr>
          <p:nvPr>
            <p:ph type="pic" sz="quarter" idx="13" hasCustomPrompt="1"/>
          </p:nvPr>
        </p:nvSpPr>
        <p:spPr>
          <a:xfrm>
            <a:off x="8800731" y="3429553"/>
            <a:ext cx="3391269" cy="3429001"/>
          </a:xfrm>
          <a:solidFill>
            <a:schemeClr val="tx2">
              <a:lumMod val="90000"/>
            </a:schemeClr>
          </a:solidFill>
        </p:spPr>
        <p:txBody>
          <a:bodyPr anchor="ctr"/>
          <a:lstStyle>
            <a:lvl1pPr algn="ctr">
              <a:defRPr>
                <a:solidFill>
                  <a:schemeClr val="bg2"/>
                </a:solidFill>
              </a:defRPr>
            </a:lvl1pPr>
          </a:lstStyle>
          <a:p>
            <a:r>
              <a:rPr lang="en-US"/>
              <a:t>Insert Photo</a:t>
            </a:r>
          </a:p>
          <a:p>
            <a:endParaRPr lang="en-US"/>
          </a:p>
          <a:p>
            <a:endParaRPr lang="en-US"/>
          </a:p>
        </p:txBody>
      </p:sp>
      <p:pic>
        <p:nvPicPr>
          <p:cNvPr id="8" name="Picture 7">
            <a:extLst>
              <a:ext uri="{FF2B5EF4-FFF2-40B4-BE49-F238E27FC236}">
                <a16:creationId xmlns:a16="http://schemas.microsoft.com/office/drawing/2014/main" id="{009EEEF8-FD30-95D1-4045-DAE3F7D30E7C}"/>
              </a:ext>
            </a:extLst>
          </p:cNvPr>
          <p:cNvPicPr>
            <a:picLocks noChangeAspect="1"/>
          </p:cNvPicPr>
          <p:nvPr userDrawn="1"/>
        </p:nvPicPr>
        <p:blipFill>
          <a:blip r:embed="rId2">
            <a:alphaModFix amt="50000"/>
          </a:blip>
          <a:srcRect t="4569" r="28210" b="4569"/>
          <a:stretch/>
        </p:blipFill>
        <p:spPr>
          <a:xfrm>
            <a:off x="-1" y="297951"/>
            <a:ext cx="5409463" cy="6846574"/>
          </a:xfrm>
          <a:prstGeom prst="rect">
            <a:avLst/>
          </a:prstGeom>
        </p:spPr>
      </p:pic>
      <p:pic>
        <p:nvPicPr>
          <p:cNvPr id="13" name="Picture 12" descr="Text&#10;&#10;AI-generated content may be incorrect.">
            <a:extLst>
              <a:ext uri="{FF2B5EF4-FFF2-40B4-BE49-F238E27FC236}">
                <a16:creationId xmlns:a16="http://schemas.microsoft.com/office/drawing/2014/main" id="{1CAB9768-FCF1-DA55-FD4C-4A0BA79FA5B7}"/>
              </a:ext>
            </a:extLst>
          </p:cNvPr>
          <p:cNvPicPr>
            <a:picLocks noChangeAspect="1"/>
          </p:cNvPicPr>
          <p:nvPr userDrawn="1"/>
        </p:nvPicPr>
        <p:blipFill>
          <a:blip r:embed="rId3"/>
          <a:stretch>
            <a:fillRect/>
          </a:stretch>
        </p:blipFill>
        <p:spPr>
          <a:xfrm>
            <a:off x="692150" y="825095"/>
            <a:ext cx="2981070" cy="1310881"/>
          </a:xfrm>
          <a:prstGeom prst="rect">
            <a:avLst/>
          </a:prstGeom>
        </p:spPr>
      </p:pic>
    </p:spTree>
    <p:extLst>
      <p:ext uri="{BB962C8B-B14F-4D97-AF65-F5344CB8AC3E}">
        <p14:creationId xmlns:p14="http://schemas.microsoft.com/office/powerpoint/2010/main" val="29921203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_Content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230F-3B09-7088-E1B4-CBE183024F7F}"/>
              </a:ext>
            </a:extLst>
          </p:cNvPr>
          <p:cNvSpPr>
            <a:spLocks noGrp="1"/>
          </p:cNvSpPr>
          <p:nvPr>
            <p:ph type="title" hasCustomPrompt="1"/>
          </p:nvPr>
        </p:nvSpPr>
        <p:spPr/>
        <p:txBody>
          <a:bodyPr/>
          <a:lstStyle>
            <a:lvl1pPr>
              <a:defRPr/>
            </a:lvl1pPr>
          </a:lstStyle>
          <a:p>
            <a:r>
              <a:rPr lang="en-US"/>
              <a:t>Simple Content Slide</a:t>
            </a:r>
          </a:p>
        </p:txBody>
      </p:sp>
      <p:sp>
        <p:nvSpPr>
          <p:cNvPr id="3" name="Slide Number Placeholder 2">
            <a:extLst>
              <a:ext uri="{FF2B5EF4-FFF2-40B4-BE49-F238E27FC236}">
                <a16:creationId xmlns:a16="http://schemas.microsoft.com/office/drawing/2014/main" id="{D261490D-BF01-A03E-91E2-ECDE8A96BCB9}"/>
              </a:ext>
            </a:extLst>
          </p:cNvPr>
          <p:cNvSpPr>
            <a:spLocks noGrp="1"/>
          </p:cNvSpPr>
          <p:nvPr>
            <p:ph type="sldNum" sz="quarter" idx="10"/>
          </p:nvPr>
        </p:nvSpPr>
        <p:spPr/>
        <p:txBody>
          <a:bodyPr/>
          <a:lstStyle/>
          <a:p>
            <a:fld id="{BCB0D119-7A02-8E46-84C5-2C2227451327}" type="slidenum">
              <a:rPr lang="en-US" smtClean="0"/>
              <a:pPr/>
              <a:t>‹#›</a:t>
            </a:fld>
            <a:endParaRPr lang="en-US"/>
          </a:p>
        </p:txBody>
      </p:sp>
      <p:sp>
        <p:nvSpPr>
          <p:cNvPr id="5" name="Text Placeholder 4">
            <a:extLst>
              <a:ext uri="{FF2B5EF4-FFF2-40B4-BE49-F238E27FC236}">
                <a16:creationId xmlns:a16="http://schemas.microsoft.com/office/drawing/2014/main" id="{3606E958-D727-0D3A-FC71-C5D9B561EC29}"/>
              </a:ext>
            </a:extLst>
          </p:cNvPr>
          <p:cNvSpPr>
            <a:spLocks noGrp="1"/>
          </p:cNvSpPr>
          <p:nvPr>
            <p:ph type="body" sz="quarter" idx="1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0D52F89-0EB7-8A53-883B-2810C4FE4528}"/>
              </a:ext>
            </a:extLst>
          </p:cNvPr>
          <p:cNvCxnSpPr>
            <a:cxnSpLocks/>
          </p:cNvCxnSpPr>
          <p:nvPr userDrawn="1"/>
        </p:nvCxnSpPr>
        <p:spPr>
          <a:xfrm>
            <a:off x="609600" y="5867400"/>
            <a:ext cx="109728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pic>
        <p:nvPicPr>
          <p:cNvPr id="9" name="Picture 8" descr="A black background with white text&#10;&#10;AI-generated content may be incorrect.">
            <a:extLst>
              <a:ext uri="{FF2B5EF4-FFF2-40B4-BE49-F238E27FC236}">
                <a16:creationId xmlns:a16="http://schemas.microsoft.com/office/drawing/2014/main" id="{24CFE509-5503-5B47-57FA-387E5F229C75}"/>
              </a:ext>
            </a:extLst>
          </p:cNvPr>
          <p:cNvPicPr>
            <a:picLocks noChangeAspect="1"/>
          </p:cNvPicPr>
          <p:nvPr userDrawn="1"/>
        </p:nvPicPr>
        <p:blipFill>
          <a:blip r:embed="rId2"/>
          <a:stretch>
            <a:fillRect/>
          </a:stretch>
        </p:blipFill>
        <p:spPr>
          <a:xfrm>
            <a:off x="609600" y="6176986"/>
            <a:ext cx="2584274" cy="365125"/>
          </a:xfrm>
          <a:prstGeom prst="rect">
            <a:avLst/>
          </a:prstGeom>
        </p:spPr>
      </p:pic>
    </p:spTree>
    <p:extLst>
      <p:ext uri="{BB962C8B-B14F-4D97-AF65-F5344CB8AC3E}">
        <p14:creationId xmlns:p14="http://schemas.microsoft.com/office/powerpoint/2010/main" val="599344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mple_Content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230F-3B09-7088-E1B4-CBE183024F7F}"/>
              </a:ext>
            </a:extLst>
          </p:cNvPr>
          <p:cNvSpPr>
            <a:spLocks noGrp="1"/>
          </p:cNvSpPr>
          <p:nvPr>
            <p:ph type="title" hasCustomPrompt="1"/>
          </p:nvPr>
        </p:nvSpPr>
        <p:spPr/>
        <p:txBody>
          <a:bodyPr/>
          <a:lstStyle>
            <a:lvl1pPr>
              <a:defRPr/>
            </a:lvl1pPr>
          </a:lstStyle>
          <a:p>
            <a:r>
              <a:rPr lang="en-US"/>
              <a:t>Simple Content Slide</a:t>
            </a:r>
          </a:p>
        </p:txBody>
      </p:sp>
      <p:sp>
        <p:nvSpPr>
          <p:cNvPr id="3" name="Slide Number Placeholder 2">
            <a:extLst>
              <a:ext uri="{FF2B5EF4-FFF2-40B4-BE49-F238E27FC236}">
                <a16:creationId xmlns:a16="http://schemas.microsoft.com/office/drawing/2014/main" id="{D261490D-BF01-A03E-91E2-ECDE8A96BCB9}"/>
              </a:ext>
            </a:extLst>
          </p:cNvPr>
          <p:cNvSpPr>
            <a:spLocks noGrp="1"/>
          </p:cNvSpPr>
          <p:nvPr>
            <p:ph type="sldNum" sz="quarter" idx="10"/>
          </p:nvPr>
        </p:nvSpPr>
        <p:spPr/>
        <p:txBody>
          <a:bodyPr/>
          <a:lstStyle/>
          <a:p>
            <a:fld id="{BCB0D119-7A02-8E46-84C5-2C2227451327}" type="slidenum">
              <a:rPr lang="en-US" smtClean="0"/>
              <a:pPr/>
              <a:t>‹#›</a:t>
            </a:fld>
            <a:endParaRPr lang="en-US"/>
          </a:p>
        </p:txBody>
      </p:sp>
      <p:sp>
        <p:nvSpPr>
          <p:cNvPr id="5" name="Text Placeholder 4">
            <a:extLst>
              <a:ext uri="{FF2B5EF4-FFF2-40B4-BE49-F238E27FC236}">
                <a16:creationId xmlns:a16="http://schemas.microsoft.com/office/drawing/2014/main" id="{3606E958-D727-0D3A-FC71-C5D9B561EC29}"/>
              </a:ext>
            </a:extLst>
          </p:cNvPr>
          <p:cNvSpPr>
            <a:spLocks noGrp="1"/>
          </p:cNvSpPr>
          <p:nvPr>
            <p:ph type="body" sz="quarter" idx="11"/>
          </p:nvPr>
        </p:nvSpPr>
        <p:spPr>
          <a:xfrm>
            <a:off x="609600" y="1600201"/>
            <a:ext cx="50038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5F97D13C-F5DC-7244-F216-212A7E239211}"/>
              </a:ext>
            </a:extLst>
          </p:cNvPr>
          <p:cNvSpPr>
            <a:spLocks noGrp="1"/>
          </p:cNvSpPr>
          <p:nvPr>
            <p:ph type="body" sz="quarter" idx="12"/>
          </p:nvPr>
        </p:nvSpPr>
        <p:spPr>
          <a:xfrm>
            <a:off x="6553200" y="1612901"/>
            <a:ext cx="5003800"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A7AB979C-7E01-2A56-D294-FCACF1D17137}"/>
              </a:ext>
            </a:extLst>
          </p:cNvPr>
          <p:cNvCxnSpPr>
            <a:cxnSpLocks/>
          </p:cNvCxnSpPr>
          <p:nvPr userDrawn="1"/>
        </p:nvCxnSpPr>
        <p:spPr>
          <a:xfrm>
            <a:off x="609600" y="5867400"/>
            <a:ext cx="109728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pic>
        <p:nvPicPr>
          <p:cNvPr id="7" name="Picture 6" descr="A black background with white text&#10;&#10;AI-generated content may be incorrect.">
            <a:extLst>
              <a:ext uri="{FF2B5EF4-FFF2-40B4-BE49-F238E27FC236}">
                <a16:creationId xmlns:a16="http://schemas.microsoft.com/office/drawing/2014/main" id="{0CFFA721-FEA4-13FB-38C3-6277F5B833D2}"/>
              </a:ext>
            </a:extLst>
          </p:cNvPr>
          <p:cNvPicPr>
            <a:picLocks noChangeAspect="1"/>
          </p:cNvPicPr>
          <p:nvPr userDrawn="1"/>
        </p:nvPicPr>
        <p:blipFill>
          <a:blip r:embed="rId2"/>
          <a:stretch>
            <a:fillRect/>
          </a:stretch>
        </p:blipFill>
        <p:spPr>
          <a:xfrm>
            <a:off x="609600" y="6176986"/>
            <a:ext cx="2584274" cy="365125"/>
          </a:xfrm>
          <a:prstGeom prst="rect">
            <a:avLst/>
          </a:prstGeom>
        </p:spPr>
      </p:pic>
    </p:spTree>
    <p:extLst>
      <p:ext uri="{BB962C8B-B14F-4D97-AF65-F5344CB8AC3E}">
        <p14:creationId xmlns:p14="http://schemas.microsoft.com/office/powerpoint/2010/main" val="2653485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mple_Content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230F-3B09-7088-E1B4-CBE183024F7F}"/>
              </a:ext>
            </a:extLst>
          </p:cNvPr>
          <p:cNvSpPr>
            <a:spLocks noGrp="1"/>
          </p:cNvSpPr>
          <p:nvPr>
            <p:ph type="title" hasCustomPrompt="1"/>
          </p:nvPr>
        </p:nvSpPr>
        <p:spPr/>
        <p:txBody>
          <a:bodyPr/>
          <a:lstStyle>
            <a:lvl1pPr>
              <a:defRPr/>
            </a:lvl1pPr>
          </a:lstStyle>
          <a:p>
            <a:r>
              <a:rPr lang="en-US"/>
              <a:t>Simple Content Slide</a:t>
            </a:r>
          </a:p>
        </p:txBody>
      </p:sp>
      <p:sp>
        <p:nvSpPr>
          <p:cNvPr id="3" name="Slide Number Placeholder 2">
            <a:extLst>
              <a:ext uri="{FF2B5EF4-FFF2-40B4-BE49-F238E27FC236}">
                <a16:creationId xmlns:a16="http://schemas.microsoft.com/office/drawing/2014/main" id="{D261490D-BF01-A03E-91E2-ECDE8A96BCB9}"/>
              </a:ext>
            </a:extLst>
          </p:cNvPr>
          <p:cNvSpPr>
            <a:spLocks noGrp="1"/>
          </p:cNvSpPr>
          <p:nvPr>
            <p:ph type="sldNum" sz="quarter" idx="10"/>
          </p:nvPr>
        </p:nvSpPr>
        <p:spPr/>
        <p:txBody>
          <a:bodyPr/>
          <a:lstStyle/>
          <a:p>
            <a:fld id="{BCB0D119-7A02-8E46-84C5-2C2227451327}" type="slidenum">
              <a:rPr lang="en-US" smtClean="0"/>
              <a:pPr/>
              <a:t>‹#›</a:t>
            </a:fld>
            <a:endParaRPr lang="en-US"/>
          </a:p>
        </p:txBody>
      </p:sp>
      <p:sp>
        <p:nvSpPr>
          <p:cNvPr id="5" name="Text Placeholder 4">
            <a:extLst>
              <a:ext uri="{FF2B5EF4-FFF2-40B4-BE49-F238E27FC236}">
                <a16:creationId xmlns:a16="http://schemas.microsoft.com/office/drawing/2014/main" id="{3606E958-D727-0D3A-FC71-C5D9B561EC29}"/>
              </a:ext>
            </a:extLst>
          </p:cNvPr>
          <p:cNvSpPr>
            <a:spLocks noGrp="1"/>
          </p:cNvSpPr>
          <p:nvPr>
            <p:ph type="body" sz="quarter" idx="11"/>
          </p:nvPr>
        </p:nvSpPr>
        <p:spPr>
          <a:xfrm>
            <a:off x="609600" y="1600201"/>
            <a:ext cx="5003800" cy="36575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A7AB979C-7E01-2A56-D294-FCACF1D17137}"/>
              </a:ext>
            </a:extLst>
          </p:cNvPr>
          <p:cNvCxnSpPr>
            <a:cxnSpLocks/>
          </p:cNvCxnSpPr>
          <p:nvPr userDrawn="1"/>
        </p:nvCxnSpPr>
        <p:spPr>
          <a:xfrm>
            <a:off x="609600" y="5867400"/>
            <a:ext cx="109728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10" name="Picture Placeholder 9">
            <a:extLst>
              <a:ext uri="{FF2B5EF4-FFF2-40B4-BE49-F238E27FC236}">
                <a16:creationId xmlns:a16="http://schemas.microsoft.com/office/drawing/2014/main" id="{98C7991C-3846-3F7C-B7B6-52A7D723555C}"/>
              </a:ext>
            </a:extLst>
          </p:cNvPr>
          <p:cNvSpPr>
            <a:spLocks noGrp="1"/>
          </p:cNvSpPr>
          <p:nvPr>
            <p:ph type="pic" sz="quarter" idx="13" hasCustomPrompt="1"/>
          </p:nvPr>
        </p:nvSpPr>
        <p:spPr>
          <a:xfrm>
            <a:off x="6578600" y="1600200"/>
            <a:ext cx="5003800" cy="3657600"/>
          </a:xfrm>
          <a:solidFill>
            <a:schemeClr val="bg2"/>
          </a:solidFill>
        </p:spPr>
        <p:txBody>
          <a:bodyPr anchor="ctr"/>
          <a:lstStyle>
            <a:lvl1pPr algn="ctr">
              <a:defRPr/>
            </a:lvl1pPr>
          </a:lstStyle>
          <a:p>
            <a:r>
              <a:rPr lang="en-US"/>
              <a:t>Insert picture</a:t>
            </a:r>
          </a:p>
          <a:p>
            <a:endParaRPr lang="en-US"/>
          </a:p>
        </p:txBody>
      </p:sp>
      <p:pic>
        <p:nvPicPr>
          <p:cNvPr id="7" name="Picture 6" descr="A black background with white text&#10;&#10;AI-generated content may be incorrect.">
            <a:extLst>
              <a:ext uri="{FF2B5EF4-FFF2-40B4-BE49-F238E27FC236}">
                <a16:creationId xmlns:a16="http://schemas.microsoft.com/office/drawing/2014/main" id="{FAFB8DA2-DFE3-FF77-BDC6-658C3901781A}"/>
              </a:ext>
            </a:extLst>
          </p:cNvPr>
          <p:cNvPicPr>
            <a:picLocks noChangeAspect="1"/>
          </p:cNvPicPr>
          <p:nvPr userDrawn="1"/>
        </p:nvPicPr>
        <p:blipFill>
          <a:blip r:embed="rId2"/>
          <a:stretch>
            <a:fillRect/>
          </a:stretch>
        </p:blipFill>
        <p:spPr>
          <a:xfrm>
            <a:off x="609600" y="6176986"/>
            <a:ext cx="2584274" cy="365125"/>
          </a:xfrm>
          <a:prstGeom prst="rect">
            <a:avLst/>
          </a:prstGeom>
        </p:spPr>
      </p:pic>
    </p:spTree>
    <p:extLst>
      <p:ext uri="{BB962C8B-B14F-4D97-AF65-F5344CB8AC3E}">
        <p14:creationId xmlns:p14="http://schemas.microsoft.com/office/powerpoint/2010/main" val="24891182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mple_Content_Slide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230F-3B09-7088-E1B4-CBE183024F7F}"/>
              </a:ext>
            </a:extLst>
          </p:cNvPr>
          <p:cNvSpPr>
            <a:spLocks noGrp="1"/>
          </p:cNvSpPr>
          <p:nvPr>
            <p:ph type="title" hasCustomPrompt="1"/>
          </p:nvPr>
        </p:nvSpPr>
        <p:spPr>
          <a:xfrm>
            <a:off x="609600" y="685801"/>
            <a:ext cx="5003800" cy="1752600"/>
          </a:xfrm>
        </p:spPr>
        <p:txBody>
          <a:bodyPr anchor="b" anchorCtr="0"/>
          <a:lstStyle>
            <a:lvl1pPr>
              <a:defRPr/>
            </a:lvl1pPr>
          </a:lstStyle>
          <a:p>
            <a:r>
              <a:rPr lang="en-US"/>
              <a:t>Simple Content Slide</a:t>
            </a:r>
          </a:p>
        </p:txBody>
      </p:sp>
      <p:sp>
        <p:nvSpPr>
          <p:cNvPr id="3" name="Slide Number Placeholder 2">
            <a:extLst>
              <a:ext uri="{FF2B5EF4-FFF2-40B4-BE49-F238E27FC236}">
                <a16:creationId xmlns:a16="http://schemas.microsoft.com/office/drawing/2014/main" id="{D261490D-BF01-A03E-91E2-ECDE8A96BCB9}"/>
              </a:ext>
            </a:extLst>
          </p:cNvPr>
          <p:cNvSpPr>
            <a:spLocks noGrp="1"/>
          </p:cNvSpPr>
          <p:nvPr>
            <p:ph type="sldNum" sz="quarter" idx="10"/>
          </p:nvPr>
        </p:nvSpPr>
        <p:spPr/>
        <p:txBody>
          <a:bodyPr/>
          <a:lstStyle/>
          <a:p>
            <a:fld id="{BCB0D119-7A02-8E46-84C5-2C2227451327}" type="slidenum">
              <a:rPr lang="en-US" smtClean="0"/>
              <a:pPr/>
              <a:t>‹#›</a:t>
            </a:fld>
            <a:endParaRPr lang="en-US"/>
          </a:p>
        </p:txBody>
      </p:sp>
      <p:sp>
        <p:nvSpPr>
          <p:cNvPr id="5" name="Text Placeholder 4">
            <a:extLst>
              <a:ext uri="{FF2B5EF4-FFF2-40B4-BE49-F238E27FC236}">
                <a16:creationId xmlns:a16="http://schemas.microsoft.com/office/drawing/2014/main" id="{3606E958-D727-0D3A-FC71-C5D9B561EC29}"/>
              </a:ext>
            </a:extLst>
          </p:cNvPr>
          <p:cNvSpPr>
            <a:spLocks noGrp="1"/>
          </p:cNvSpPr>
          <p:nvPr>
            <p:ph type="body" sz="quarter" idx="11"/>
          </p:nvPr>
        </p:nvSpPr>
        <p:spPr>
          <a:xfrm>
            <a:off x="609600" y="2895602"/>
            <a:ext cx="5003800" cy="23621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A7AB979C-7E01-2A56-D294-FCACF1D17137}"/>
              </a:ext>
            </a:extLst>
          </p:cNvPr>
          <p:cNvCxnSpPr>
            <a:cxnSpLocks/>
          </p:cNvCxnSpPr>
          <p:nvPr userDrawn="1"/>
        </p:nvCxnSpPr>
        <p:spPr>
          <a:xfrm>
            <a:off x="609600" y="5867400"/>
            <a:ext cx="109728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10" name="Picture Placeholder 9">
            <a:extLst>
              <a:ext uri="{FF2B5EF4-FFF2-40B4-BE49-F238E27FC236}">
                <a16:creationId xmlns:a16="http://schemas.microsoft.com/office/drawing/2014/main" id="{98C7991C-3846-3F7C-B7B6-52A7D723555C}"/>
              </a:ext>
            </a:extLst>
          </p:cNvPr>
          <p:cNvSpPr>
            <a:spLocks noGrp="1"/>
          </p:cNvSpPr>
          <p:nvPr>
            <p:ph type="pic" sz="quarter" idx="13" hasCustomPrompt="1"/>
          </p:nvPr>
        </p:nvSpPr>
        <p:spPr>
          <a:xfrm>
            <a:off x="6578600" y="685800"/>
            <a:ext cx="2400300" cy="2209797"/>
          </a:xfrm>
          <a:solidFill>
            <a:schemeClr val="bg2"/>
          </a:solidFill>
        </p:spPr>
        <p:txBody>
          <a:bodyPr anchor="ctr"/>
          <a:lstStyle>
            <a:lvl1pPr algn="ctr">
              <a:defRPr/>
            </a:lvl1pPr>
          </a:lstStyle>
          <a:p>
            <a:r>
              <a:rPr lang="en-US"/>
              <a:t>Insert picture</a:t>
            </a:r>
          </a:p>
          <a:p>
            <a:endParaRPr lang="en-US"/>
          </a:p>
        </p:txBody>
      </p:sp>
      <p:sp>
        <p:nvSpPr>
          <p:cNvPr id="7" name="Picture Placeholder 9">
            <a:extLst>
              <a:ext uri="{FF2B5EF4-FFF2-40B4-BE49-F238E27FC236}">
                <a16:creationId xmlns:a16="http://schemas.microsoft.com/office/drawing/2014/main" id="{3DECE774-FB4C-A84B-AE3C-BF6E1E85BB28}"/>
              </a:ext>
            </a:extLst>
          </p:cNvPr>
          <p:cNvSpPr>
            <a:spLocks noGrp="1"/>
          </p:cNvSpPr>
          <p:nvPr>
            <p:ph type="pic" sz="quarter" idx="14" hasCustomPrompt="1"/>
          </p:nvPr>
        </p:nvSpPr>
        <p:spPr>
          <a:xfrm>
            <a:off x="9156700" y="685800"/>
            <a:ext cx="2400300" cy="2209797"/>
          </a:xfrm>
          <a:solidFill>
            <a:schemeClr val="bg2"/>
          </a:solidFill>
        </p:spPr>
        <p:txBody>
          <a:bodyPr anchor="ctr"/>
          <a:lstStyle>
            <a:lvl1pPr algn="ctr">
              <a:defRPr/>
            </a:lvl1pPr>
          </a:lstStyle>
          <a:p>
            <a:r>
              <a:rPr lang="en-US"/>
              <a:t>Insert picture</a:t>
            </a:r>
          </a:p>
          <a:p>
            <a:endParaRPr lang="en-US"/>
          </a:p>
        </p:txBody>
      </p:sp>
      <p:sp>
        <p:nvSpPr>
          <p:cNvPr id="8" name="Picture Placeholder 9">
            <a:extLst>
              <a:ext uri="{FF2B5EF4-FFF2-40B4-BE49-F238E27FC236}">
                <a16:creationId xmlns:a16="http://schemas.microsoft.com/office/drawing/2014/main" id="{368D7E22-2FCE-BDF5-1F4E-D4D03649039A}"/>
              </a:ext>
            </a:extLst>
          </p:cNvPr>
          <p:cNvSpPr>
            <a:spLocks noGrp="1"/>
          </p:cNvSpPr>
          <p:nvPr>
            <p:ph type="pic" sz="quarter" idx="15" hasCustomPrompt="1"/>
          </p:nvPr>
        </p:nvSpPr>
        <p:spPr>
          <a:xfrm>
            <a:off x="6578600" y="3048001"/>
            <a:ext cx="2400300" cy="2209797"/>
          </a:xfrm>
          <a:solidFill>
            <a:schemeClr val="bg2"/>
          </a:solidFill>
        </p:spPr>
        <p:txBody>
          <a:bodyPr anchor="ctr"/>
          <a:lstStyle>
            <a:lvl1pPr algn="ctr">
              <a:defRPr/>
            </a:lvl1pPr>
          </a:lstStyle>
          <a:p>
            <a:r>
              <a:rPr lang="en-US"/>
              <a:t>Insert picture</a:t>
            </a:r>
          </a:p>
          <a:p>
            <a:endParaRPr lang="en-US"/>
          </a:p>
        </p:txBody>
      </p:sp>
      <p:sp>
        <p:nvSpPr>
          <p:cNvPr id="9" name="Picture Placeholder 9">
            <a:extLst>
              <a:ext uri="{FF2B5EF4-FFF2-40B4-BE49-F238E27FC236}">
                <a16:creationId xmlns:a16="http://schemas.microsoft.com/office/drawing/2014/main" id="{1C1DE211-1B80-7226-FEA2-D98E1D5C58F6}"/>
              </a:ext>
            </a:extLst>
          </p:cNvPr>
          <p:cNvSpPr>
            <a:spLocks noGrp="1"/>
          </p:cNvSpPr>
          <p:nvPr>
            <p:ph type="pic" sz="quarter" idx="16" hasCustomPrompt="1"/>
          </p:nvPr>
        </p:nvSpPr>
        <p:spPr>
          <a:xfrm>
            <a:off x="9156700" y="3048001"/>
            <a:ext cx="2400300" cy="2209797"/>
          </a:xfrm>
          <a:solidFill>
            <a:schemeClr val="bg2"/>
          </a:solidFill>
        </p:spPr>
        <p:txBody>
          <a:bodyPr anchor="ctr"/>
          <a:lstStyle>
            <a:lvl1pPr algn="ctr">
              <a:defRPr/>
            </a:lvl1pPr>
          </a:lstStyle>
          <a:p>
            <a:r>
              <a:rPr lang="en-US"/>
              <a:t>Insert picture</a:t>
            </a:r>
          </a:p>
          <a:p>
            <a:endParaRPr lang="en-US"/>
          </a:p>
        </p:txBody>
      </p:sp>
      <p:pic>
        <p:nvPicPr>
          <p:cNvPr id="11" name="Picture 10" descr="A black background with white text&#10;&#10;AI-generated content may be incorrect.">
            <a:extLst>
              <a:ext uri="{FF2B5EF4-FFF2-40B4-BE49-F238E27FC236}">
                <a16:creationId xmlns:a16="http://schemas.microsoft.com/office/drawing/2014/main" id="{F5E167FE-9237-7C33-29E9-E9643ED186E4}"/>
              </a:ext>
            </a:extLst>
          </p:cNvPr>
          <p:cNvPicPr>
            <a:picLocks noChangeAspect="1"/>
          </p:cNvPicPr>
          <p:nvPr userDrawn="1"/>
        </p:nvPicPr>
        <p:blipFill>
          <a:blip r:embed="rId2"/>
          <a:stretch>
            <a:fillRect/>
          </a:stretch>
        </p:blipFill>
        <p:spPr>
          <a:xfrm>
            <a:off x="609600" y="6176986"/>
            <a:ext cx="2584274" cy="365125"/>
          </a:xfrm>
          <a:prstGeom prst="rect">
            <a:avLst/>
          </a:prstGeom>
        </p:spPr>
      </p:pic>
    </p:spTree>
    <p:extLst>
      <p:ext uri="{BB962C8B-B14F-4D97-AF65-F5344CB8AC3E}">
        <p14:creationId xmlns:p14="http://schemas.microsoft.com/office/powerpoint/2010/main" val="3295086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mple_Content_Slide_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7230F-3B09-7088-E1B4-CBE183024F7F}"/>
              </a:ext>
            </a:extLst>
          </p:cNvPr>
          <p:cNvSpPr>
            <a:spLocks noGrp="1"/>
          </p:cNvSpPr>
          <p:nvPr>
            <p:ph type="title" hasCustomPrompt="1"/>
          </p:nvPr>
        </p:nvSpPr>
        <p:spPr/>
        <p:txBody>
          <a:bodyPr/>
          <a:lstStyle>
            <a:lvl1pPr>
              <a:defRPr/>
            </a:lvl1pPr>
          </a:lstStyle>
          <a:p>
            <a:r>
              <a:rPr lang="en-US"/>
              <a:t>Simple Content Slide</a:t>
            </a:r>
          </a:p>
        </p:txBody>
      </p:sp>
      <p:sp>
        <p:nvSpPr>
          <p:cNvPr id="3" name="Slide Number Placeholder 2">
            <a:extLst>
              <a:ext uri="{FF2B5EF4-FFF2-40B4-BE49-F238E27FC236}">
                <a16:creationId xmlns:a16="http://schemas.microsoft.com/office/drawing/2014/main" id="{D261490D-BF01-A03E-91E2-ECDE8A96BCB9}"/>
              </a:ext>
            </a:extLst>
          </p:cNvPr>
          <p:cNvSpPr>
            <a:spLocks noGrp="1"/>
          </p:cNvSpPr>
          <p:nvPr>
            <p:ph type="sldNum" sz="quarter" idx="10"/>
          </p:nvPr>
        </p:nvSpPr>
        <p:spPr/>
        <p:txBody>
          <a:bodyPr/>
          <a:lstStyle/>
          <a:p>
            <a:fld id="{BCB0D119-7A02-8E46-84C5-2C2227451327}" type="slidenum">
              <a:rPr lang="en-US" smtClean="0"/>
              <a:pPr/>
              <a:t>‹#›</a:t>
            </a:fld>
            <a:endParaRPr lang="en-US"/>
          </a:p>
        </p:txBody>
      </p:sp>
      <p:cxnSp>
        <p:nvCxnSpPr>
          <p:cNvPr id="6" name="Straight Connector 5">
            <a:extLst>
              <a:ext uri="{FF2B5EF4-FFF2-40B4-BE49-F238E27FC236}">
                <a16:creationId xmlns:a16="http://schemas.microsoft.com/office/drawing/2014/main" id="{F0D52F89-0EB7-8A53-883B-2810C4FE4528}"/>
              </a:ext>
            </a:extLst>
          </p:cNvPr>
          <p:cNvCxnSpPr>
            <a:cxnSpLocks/>
          </p:cNvCxnSpPr>
          <p:nvPr userDrawn="1"/>
        </p:nvCxnSpPr>
        <p:spPr>
          <a:xfrm>
            <a:off x="609600" y="5867400"/>
            <a:ext cx="109728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pic>
        <p:nvPicPr>
          <p:cNvPr id="5" name="Picture 4" descr="A black background with white text&#10;&#10;AI-generated content may be incorrect.">
            <a:extLst>
              <a:ext uri="{FF2B5EF4-FFF2-40B4-BE49-F238E27FC236}">
                <a16:creationId xmlns:a16="http://schemas.microsoft.com/office/drawing/2014/main" id="{D8766792-374B-BC31-BDEA-AA7180569489}"/>
              </a:ext>
            </a:extLst>
          </p:cNvPr>
          <p:cNvPicPr>
            <a:picLocks noChangeAspect="1"/>
          </p:cNvPicPr>
          <p:nvPr userDrawn="1"/>
        </p:nvPicPr>
        <p:blipFill>
          <a:blip r:embed="rId2"/>
          <a:stretch>
            <a:fillRect/>
          </a:stretch>
        </p:blipFill>
        <p:spPr>
          <a:xfrm>
            <a:off x="609600" y="6176986"/>
            <a:ext cx="2584274" cy="365125"/>
          </a:xfrm>
          <a:prstGeom prst="rect">
            <a:avLst/>
          </a:prstGeom>
        </p:spPr>
      </p:pic>
    </p:spTree>
    <p:extLst>
      <p:ext uri="{BB962C8B-B14F-4D97-AF65-F5344CB8AC3E}">
        <p14:creationId xmlns:p14="http://schemas.microsoft.com/office/powerpoint/2010/main" val="2706476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ransition_Slide_Dark">
    <p:bg>
      <p:bgPr>
        <a:gradFill>
          <a:gsLst>
            <a:gs pos="89000">
              <a:schemeClr val="tx2"/>
            </a:gs>
            <a:gs pos="0">
              <a:schemeClr val="accent1"/>
            </a:gs>
          </a:gsLst>
          <a:lin ang="2700000" scaled="0"/>
        </a:gradFill>
        <a:effectLst/>
      </p:bgPr>
    </p:bg>
    <p:spTree>
      <p:nvGrpSpPr>
        <p:cNvPr id="1" name=""/>
        <p:cNvGrpSpPr/>
        <p:nvPr/>
      </p:nvGrpSpPr>
      <p:grpSpPr>
        <a:xfrm>
          <a:off x="0" y="0"/>
          <a:ext cx="0" cy="0"/>
          <a:chOff x="0" y="0"/>
          <a:chExt cx="0" cy="0"/>
        </a:xfrm>
      </p:grpSpPr>
      <p:pic>
        <p:nvPicPr>
          <p:cNvPr id="7" name="Picture 6" descr="Background pattern&#10;&#10;AI-generated content may be incorrect.">
            <a:extLst>
              <a:ext uri="{FF2B5EF4-FFF2-40B4-BE49-F238E27FC236}">
                <a16:creationId xmlns:a16="http://schemas.microsoft.com/office/drawing/2014/main" id="{19236EEA-ECA0-6A56-312F-9B2BF27B50CB}"/>
              </a:ext>
            </a:extLst>
          </p:cNvPr>
          <p:cNvPicPr>
            <a:picLocks noChangeAspect="1"/>
          </p:cNvPicPr>
          <p:nvPr userDrawn="1"/>
        </p:nvPicPr>
        <p:blipFill>
          <a:blip r:embed="rId2"/>
          <a:srcRect/>
          <a:stretch/>
        </p:blipFill>
        <p:spPr>
          <a:xfrm>
            <a:off x="1" y="3347"/>
            <a:ext cx="12192000" cy="6854653"/>
          </a:xfrm>
          <a:prstGeom prst="rect">
            <a:avLst/>
          </a:prstGeom>
        </p:spPr>
      </p:pic>
      <p:sp>
        <p:nvSpPr>
          <p:cNvPr id="3" name="Slide Number Placeholder 2">
            <a:extLst>
              <a:ext uri="{FF2B5EF4-FFF2-40B4-BE49-F238E27FC236}">
                <a16:creationId xmlns:a16="http://schemas.microsoft.com/office/drawing/2014/main" id="{CD648F05-2169-C834-46DB-BE9E033D07A3}"/>
              </a:ext>
            </a:extLst>
          </p:cNvPr>
          <p:cNvSpPr>
            <a:spLocks noGrp="1"/>
          </p:cNvSpPr>
          <p:nvPr>
            <p:ph type="sldNum" sz="quarter" idx="10"/>
          </p:nvPr>
        </p:nvSpPr>
        <p:spPr/>
        <p:txBody>
          <a:bodyPr/>
          <a:lstStyle>
            <a:lvl1pPr>
              <a:defRPr>
                <a:solidFill>
                  <a:schemeClr val="bg1"/>
                </a:solidFill>
              </a:defRPr>
            </a:lvl1pPr>
          </a:lstStyle>
          <a:p>
            <a:fld id="{BCB0D119-7A02-8E46-84C5-2C2227451327}" type="slidenum">
              <a:rPr lang="en-US" smtClean="0"/>
              <a:pPr/>
              <a:t>‹#›</a:t>
            </a:fld>
            <a:endParaRPr lang="en-US"/>
          </a:p>
        </p:txBody>
      </p:sp>
      <p:sp>
        <p:nvSpPr>
          <p:cNvPr id="4" name="Title 1">
            <a:extLst>
              <a:ext uri="{FF2B5EF4-FFF2-40B4-BE49-F238E27FC236}">
                <a16:creationId xmlns:a16="http://schemas.microsoft.com/office/drawing/2014/main" id="{516984BB-B509-1E6F-A9A5-7DB7D2FB9DB0}"/>
              </a:ext>
            </a:extLst>
          </p:cNvPr>
          <p:cNvSpPr>
            <a:spLocks noGrp="1"/>
          </p:cNvSpPr>
          <p:nvPr>
            <p:ph type="ctrTitle" hasCustomPrompt="1"/>
          </p:nvPr>
        </p:nvSpPr>
        <p:spPr>
          <a:xfrm>
            <a:off x="609600" y="2576712"/>
            <a:ext cx="5503101" cy="1643585"/>
          </a:xfrm>
        </p:spPr>
        <p:txBody>
          <a:bodyPr anchor="b">
            <a:normAutofit/>
          </a:bodyPr>
          <a:lstStyle>
            <a:lvl1pPr algn="l">
              <a:defRPr sz="4500" b="1" cap="none" baseline="0">
                <a:solidFill>
                  <a:schemeClr val="bg1"/>
                </a:solidFill>
                <a:latin typeface="+mj-lt"/>
              </a:defRPr>
            </a:lvl1pPr>
          </a:lstStyle>
          <a:p>
            <a:r>
              <a:rPr lang="en-US"/>
              <a:t>Transition Slide</a:t>
            </a:r>
          </a:p>
        </p:txBody>
      </p:sp>
      <p:sp>
        <p:nvSpPr>
          <p:cNvPr id="5" name="Subtitle 2">
            <a:extLst>
              <a:ext uri="{FF2B5EF4-FFF2-40B4-BE49-F238E27FC236}">
                <a16:creationId xmlns:a16="http://schemas.microsoft.com/office/drawing/2014/main" id="{6216158B-ECFA-2D94-D8A6-5AC0E3FF813E}"/>
              </a:ext>
            </a:extLst>
          </p:cNvPr>
          <p:cNvSpPr>
            <a:spLocks noGrp="1"/>
          </p:cNvSpPr>
          <p:nvPr>
            <p:ph type="subTitle" idx="1"/>
          </p:nvPr>
        </p:nvSpPr>
        <p:spPr>
          <a:xfrm>
            <a:off x="609601" y="4400572"/>
            <a:ext cx="5514034" cy="857228"/>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6" name="Straight Connector 5">
            <a:extLst>
              <a:ext uri="{FF2B5EF4-FFF2-40B4-BE49-F238E27FC236}">
                <a16:creationId xmlns:a16="http://schemas.microsoft.com/office/drawing/2014/main" id="{69FF9A75-9C40-41B3-C3F6-9851D92A7440}"/>
              </a:ext>
            </a:extLst>
          </p:cNvPr>
          <p:cNvCxnSpPr>
            <a:cxnSpLocks/>
          </p:cNvCxnSpPr>
          <p:nvPr userDrawn="1"/>
        </p:nvCxnSpPr>
        <p:spPr>
          <a:xfrm>
            <a:off x="609600" y="4269277"/>
            <a:ext cx="550310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9495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ransition_Slide_Light">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D648F05-2169-C834-46DB-BE9E033D07A3}"/>
              </a:ext>
            </a:extLst>
          </p:cNvPr>
          <p:cNvSpPr>
            <a:spLocks noGrp="1"/>
          </p:cNvSpPr>
          <p:nvPr>
            <p:ph type="sldNum" sz="quarter" idx="10"/>
          </p:nvPr>
        </p:nvSpPr>
        <p:spPr/>
        <p:txBody>
          <a:bodyPr/>
          <a:lstStyle>
            <a:lvl1pPr>
              <a:defRPr>
                <a:solidFill>
                  <a:schemeClr val="tx2"/>
                </a:solidFill>
              </a:defRPr>
            </a:lvl1pPr>
          </a:lstStyle>
          <a:p>
            <a:fld id="{BCB0D119-7A02-8E46-84C5-2C2227451327}" type="slidenum">
              <a:rPr lang="en-US" smtClean="0"/>
              <a:pPr/>
              <a:t>‹#›</a:t>
            </a:fld>
            <a:endParaRPr lang="en-US"/>
          </a:p>
        </p:txBody>
      </p:sp>
      <p:sp>
        <p:nvSpPr>
          <p:cNvPr id="4" name="Title 1">
            <a:extLst>
              <a:ext uri="{FF2B5EF4-FFF2-40B4-BE49-F238E27FC236}">
                <a16:creationId xmlns:a16="http://schemas.microsoft.com/office/drawing/2014/main" id="{516984BB-B509-1E6F-A9A5-7DB7D2FB9DB0}"/>
              </a:ext>
            </a:extLst>
          </p:cNvPr>
          <p:cNvSpPr>
            <a:spLocks noGrp="1"/>
          </p:cNvSpPr>
          <p:nvPr>
            <p:ph type="ctrTitle" hasCustomPrompt="1"/>
          </p:nvPr>
        </p:nvSpPr>
        <p:spPr>
          <a:xfrm>
            <a:off x="609600" y="2576712"/>
            <a:ext cx="5503101" cy="1643585"/>
          </a:xfrm>
        </p:spPr>
        <p:txBody>
          <a:bodyPr anchor="b">
            <a:normAutofit/>
          </a:bodyPr>
          <a:lstStyle>
            <a:lvl1pPr algn="l">
              <a:defRPr sz="4500" b="1" cap="none" baseline="0">
                <a:solidFill>
                  <a:schemeClr val="tx2"/>
                </a:solidFill>
                <a:latin typeface="+mj-lt"/>
              </a:defRPr>
            </a:lvl1pPr>
          </a:lstStyle>
          <a:p>
            <a:r>
              <a:rPr lang="en-US"/>
              <a:t>Transition Slide</a:t>
            </a:r>
          </a:p>
        </p:txBody>
      </p:sp>
      <p:sp>
        <p:nvSpPr>
          <p:cNvPr id="5" name="Subtitle 2">
            <a:extLst>
              <a:ext uri="{FF2B5EF4-FFF2-40B4-BE49-F238E27FC236}">
                <a16:creationId xmlns:a16="http://schemas.microsoft.com/office/drawing/2014/main" id="{6216158B-ECFA-2D94-D8A6-5AC0E3FF813E}"/>
              </a:ext>
            </a:extLst>
          </p:cNvPr>
          <p:cNvSpPr>
            <a:spLocks noGrp="1"/>
          </p:cNvSpPr>
          <p:nvPr>
            <p:ph type="subTitle" idx="1"/>
          </p:nvPr>
        </p:nvSpPr>
        <p:spPr>
          <a:xfrm>
            <a:off x="609601" y="4400572"/>
            <a:ext cx="5514034" cy="857228"/>
          </a:xfrm>
        </p:spPr>
        <p:txBody>
          <a:bodyPr>
            <a:norm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6" name="Straight Connector 5">
            <a:extLst>
              <a:ext uri="{FF2B5EF4-FFF2-40B4-BE49-F238E27FC236}">
                <a16:creationId xmlns:a16="http://schemas.microsoft.com/office/drawing/2014/main" id="{69FF9A75-9C40-41B3-C3F6-9851D92A7440}"/>
              </a:ext>
            </a:extLst>
          </p:cNvPr>
          <p:cNvCxnSpPr>
            <a:cxnSpLocks/>
          </p:cNvCxnSpPr>
          <p:nvPr userDrawn="1"/>
        </p:nvCxnSpPr>
        <p:spPr>
          <a:xfrm>
            <a:off x="609600" y="4269277"/>
            <a:ext cx="5503101"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0815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_Slide_Dark">
    <p:bg>
      <p:bgPr>
        <a:gradFill>
          <a:gsLst>
            <a:gs pos="89000">
              <a:schemeClr val="tx2"/>
            </a:gs>
            <a:gs pos="0">
              <a:schemeClr val="accent1"/>
            </a:gs>
          </a:gsLst>
          <a:lin ang="2700000" scaled="0"/>
        </a:gradFill>
        <a:effectLst/>
      </p:bgPr>
    </p:bg>
    <p:spTree>
      <p:nvGrpSpPr>
        <p:cNvPr id="1" name=""/>
        <p:cNvGrpSpPr/>
        <p:nvPr/>
      </p:nvGrpSpPr>
      <p:grpSpPr>
        <a:xfrm>
          <a:off x="0" y="0"/>
          <a:ext cx="0" cy="0"/>
          <a:chOff x="0" y="0"/>
          <a:chExt cx="0" cy="0"/>
        </a:xfrm>
      </p:grpSpPr>
      <p:pic>
        <p:nvPicPr>
          <p:cNvPr id="3" name="Picture 2" descr="Background pattern&#10;&#10;AI-generated content may be incorrect.">
            <a:extLst>
              <a:ext uri="{FF2B5EF4-FFF2-40B4-BE49-F238E27FC236}">
                <a16:creationId xmlns:a16="http://schemas.microsoft.com/office/drawing/2014/main" id="{533DE18F-694D-AF01-F2C5-9B2D26656774}"/>
              </a:ext>
            </a:extLst>
          </p:cNvPr>
          <p:cNvPicPr>
            <a:picLocks noChangeAspect="1"/>
          </p:cNvPicPr>
          <p:nvPr userDrawn="1"/>
        </p:nvPicPr>
        <p:blipFill>
          <a:blip r:embed="rId2"/>
          <a:srcRect/>
          <a:stretch/>
        </p:blipFill>
        <p:spPr>
          <a:xfrm>
            <a:off x="1" y="3347"/>
            <a:ext cx="12192000" cy="6854653"/>
          </a:xfrm>
          <a:prstGeom prst="rect">
            <a:avLst/>
          </a:prstGeom>
        </p:spPr>
      </p:pic>
      <p:sp>
        <p:nvSpPr>
          <p:cNvPr id="4" name="Title 1">
            <a:extLst>
              <a:ext uri="{FF2B5EF4-FFF2-40B4-BE49-F238E27FC236}">
                <a16:creationId xmlns:a16="http://schemas.microsoft.com/office/drawing/2014/main" id="{516984BB-B509-1E6F-A9A5-7DB7D2FB9DB0}"/>
              </a:ext>
            </a:extLst>
          </p:cNvPr>
          <p:cNvSpPr>
            <a:spLocks noGrp="1"/>
          </p:cNvSpPr>
          <p:nvPr>
            <p:ph type="ctrTitle" hasCustomPrompt="1"/>
          </p:nvPr>
        </p:nvSpPr>
        <p:spPr>
          <a:xfrm>
            <a:off x="609600" y="1600200"/>
            <a:ext cx="5503101" cy="1643585"/>
          </a:xfrm>
        </p:spPr>
        <p:txBody>
          <a:bodyPr anchor="b">
            <a:normAutofit/>
          </a:bodyPr>
          <a:lstStyle>
            <a:lvl1pPr algn="l">
              <a:defRPr sz="4500" b="1" cap="none" baseline="0">
                <a:solidFill>
                  <a:schemeClr val="bg1"/>
                </a:solidFill>
                <a:latin typeface="+mj-lt"/>
              </a:defRPr>
            </a:lvl1pPr>
          </a:lstStyle>
          <a:p>
            <a:r>
              <a:rPr lang="en-US"/>
              <a:t>Closing Slide</a:t>
            </a:r>
          </a:p>
        </p:txBody>
      </p:sp>
      <p:sp>
        <p:nvSpPr>
          <p:cNvPr id="5" name="Subtitle 2">
            <a:extLst>
              <a:ext uri="{FF2B5EF4-FFF2-40B4-BE49-F238E27FC236}">
                <a16:creationId xmlns:a16="http://schemas.microsoft.com/office/drawing/2014/main" id="{6216158B-ECFA-2D94-D8A6-5AC0E3FF813E}"/>
              </a:ext>
            </a:extLst>
          </p:cNvPr>
          <p:cNvSpPr>
            <a:spLocks noGrp="1"/>
          </p:cNvSpPr>
          <p:nvPr>
            <p:ph type="subTitle" idx="1"/>
          </p:nvPr>
        </p:nvSpPr>
        <p:spPr>
          <a:xfrm>
            <a:off x="609601" y="3424060"/>
            <a:ext cx="5514034" cy="857228"/>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6" name="Straight Connector 5">
            <a:extLst>
              <a:ext uri="{FF2B5EF4-FFF2-40B4-BE49-F238E27FC236}">
                <a16:creationId xmlns:a16="http://schemas.microsoft.com/office/drawing/2014/main" id="{69FF9A75-9C40-41B3-C3F6-9851D92A7440}"/>
              </a:ext>
            </a:extLst>
          </p:cNvPr>
          <p:cNvCxnSpPr>
            <a:cxnSpLocks/>
          </p:cNvCxnSpPr>
          <p:nvPr userDrawn="1"/>
        </p:nvCxnSpPr>
        <p:spPr>
          <a:xfrm>
            <a:off x="609600" y="3292765"/>
            <a:ext cx="550310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8" name="Graphic 7">
            <a:extLst>
              <a:ext uri="{FF2B5EF4-FFF2-40B4-BE49-F238E27FC236}">
                <a16:creationId xmlns:a16="http://schemas.microsoft.com/office/drawing/2014/main" id="{547C6B17-B684-5B97-BD2B-AD46045C779E}"/>
              </a:ext>
            </a:extLst>
          </p:cNvPr>
          <p:cNvPicPr>
            <a:picLocks noChangeAspect="1"/>
          </p:cNvPicPr>
          <p:nvPr userDrawn="1"/>
        </p:nvPicPr>
        <p:blipFill>
          <a:blip r:embed="rId3"/>
          <a:srcRect/>
          <a:stretch/>
        </p:blipFill>
        <p:spPr>
          <a:xfrm>
            <a:off x="680329" y="5247526"/>
            <a:ext cx="5217806" cy="647388"/>
          </a:xfrm>
          <a:prstGeom prst="rect">
            <a:avLst/>
          </a:prstGeom>
        </p:spPr>
      </p:pic>
    </p:spTree>
    <p:extLst>
      <p:ext uri="{BB962C8B-B14F-4D97-AF65-F5344CB8AC3E}">
        <p14:creationId xmlns:p14="http://schemas.microsoft.com/office/powerpoint/2010/main" val="31130859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_Slide_Light">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16984BB-B509-1E6F-A9A5-7DB7D2FB9DB0}"/>
              </a:ext>
            </a:extLst>
          </p:cNvPr>
          <p:cNvSpPr>
            <a:spLocks noGrp="1"/>
          </p:cNvSpPr>
          <p:nvPr>
            <p:ph type="ctrTitle" hasCustomPrompt="1"/>
          </p:nvPr>
        </p:nvSpPr>
        <p:spPr>
          <a:xfrm>
            <a:off x="609600" y="1600200"/>
            <a:ext cx="5503101" cy="1643585"/>
          </a:xfrm>
        </p:spPr>
        <p:txBody>
          <a:bodyPr anchor="b">
            <a:normAutofit/>
          </a:bodyPr>
          <a:lstStyle>
            <a:lvl1pPr algn="l">
              <a:defRPr sz="4500" b="1" cap="none" baseline="0">
                <a:solidFill>
                  <a:schemeClr val="tx2"/>
                </a:solidFill>
                <a:latin typeface="+mj-lt"/>
              </a:defRPr>
            </a:lvl1pPr>
          </a:lstStyle>
          <a:p>
            <a:r>
              <a:rPr lang="en-US"/>
              <a:t>Closing Slide</a:t>
            </a:r>
          </a:p>
        </p:txBody>
      </p:sp>
      <p:sp>
        <p:nvSpPr>
          <p:cNvPr id="5" name="Subtitle 2">
            <a:extLst>
              <a:ext uri="{FF2B5EF4-FFF2-40B4-BE49-F238E27FC236}">
                <a16:creationId xmlns:a16="http://schemas.microsoft.com/office/drawing/2014/main" id="{6216158B-ECFA-2D94-D8A6-5AC0E3FF813E}"/>
              </a:ext>
            </a:extLst>
          </p:cNvPr>
          <p:cNvSpPr>
            <a:spLocks noGrp="1"/>
          </p:cNvSpPr>
          <p:nvPr>
            <p:ph type="subTitle" idx="1"/>
          </p:nvPr>
        </p:nvSpPr>
        <p:spPr>
          <a:xfrm>
            <a:off x="609601" y="3424060"/>
            <a:ext cx="5514034" cy="857228"/>
          </a:xfrm>
        </p:spPr>
        <p:txBody>
          <a:bodyPr>
            <a:normAutofit/>
          </a:bodyPr>
          <a:lstStyle>
            <a:lvl1pPr marL="0" indent="0" algn="l">
              <a:buNone/>
              <a:defRPr sz="20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6" name="Straight Connector 5">
            <a:extLst>
              <a:ext uri="{FF2B5EF4-FFF2-40B4-BE49-F238E27FC236}">
                <a16:creationId xmlns:a16="http://schemas.microsoft.com/office/drawing/2014/main" id="{69FF9A75-9C40-41B3-C3F6-9851D92A7440}"/>
              </a:ext>
            </a:extLst>
          </p:cNvPr>
          <p:cNvCxnSpPr>
            <a:cxnSpLocks/>
          </p:cNvCxnSpPr>
          <p:nvPr userDrawn="1"/>
        </p:nvCxnSpPr>
        <p:spPr>
          <a:xfrm>
            <a:off x="609600" y="3292765"/>
            <a:ext cx="5503101"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pic>
        <p:nvPicPr>
          <p:cNvPr id="8" name="Picture 7" descr="A picture containing text, sign&#10;&#10;AI-generated content may be incorrect.">
            <a:extLst>
              <a:ext uri="{FF2B5EF4-FFF2-40B4-BE49-F238E27FC236}">
                <a16:creationId xmlns:a16="http://schemas.microsoft.com/office/drawing/2014/main" id="{DC323430-1DF2-F347-57E9-7C7EDB604CBC}"/>
              </a:ext>
            </a:extLst>
          </p:cNvPr>
          <p:cNvPicPr>
            <a:picLocks noChangeAspect="1"/>
          </p:cNvPicPr>
          <p:nvPr userDrawn="1"/>
        </p:nvPicPr>
        <p:blipFill>
          <a:blip r:embed="rId2"/>
          <a:stretch>
            <a:fillRect/>
          </a:stretch>
        </p:blipFill>
        <p:spPr>
          <a:xfrm>
            <a:off x="609600" y="5216562"/>
            <a:ext cx="5599416" cy="694735"/>
          </a:xfrm>
          <a:prstGeom prst="rect">
            <a:avLst/>
          </a:prstGeom>
        </p:spPr>
      </p:pic>
    </p:spTree>
    <p:extLst>
      <p:ext uri="{BB962C8B-B14F-4D97-AF65-F5344CB8AC3E}">
        <p14:creationId xmlns:p14="http://schemas.microsoft.com/office/powerpoint/2010/main" val="4087117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lank_slim Blue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5CA65222-5939-FE53-2A24-894C94F59292}"/>
              </a:ext>
            </a:extLst>
          </p:cNvPr>
          <p:cNvSpPr>
            <a:spLocks noGrp="1"/>
          </p:cNvSpPr>
          <p:nvPr>
            <p:ph type="sldNum" sz="quarter" idx="12"/>
          </p:nvPr>
        </p:nvSpPr>
        <p:spPr>
          <a:xfrm>
            <a:off x="8610600" y="6356350"/>
            <a:ext cx="2743200" cy="365125"/>
          </a:xfrm>
        </p:spPr>
        <p:txBody>
          <a:bodyPr/>
          <a:lstStyle/>
          <a:p>
            <a:fld id="{7B94F183-0B41-405F-9FA5-C5E10FB76D92}" type="slidenum">
              <a:rPr lang="en-US" smtClean="0"/>
              <a:t>‹#›</a:t>
            </a:fld>
            <a:endParaRPr lang="en-US"/>
          </a:p>
        </p:txBody>
      </p:sp>
      <p:sp>
        <p:nvSpPr>
          <p:cNvPr id="3" name="Title 1">
            <a:extLst>
              <a:ext uri="{FF2B5EF4-FFF2-40B4-BE49-F238E27FC236}">
                <a16:creationId xmlns:a16="http://schemas.microsoft.com/office/drawing/2014/main" id="{7C025524-F7C6-98AD-30B8-34D570BF5288}"/>
              </a:ext>
            </a:extLst>
          </p:cNvPr>
          <p:cNvSpPr>
            <a:spLocks noGrp="1"/>
          </p:cNvSpPr>
          <p:nvPr>
            <p:ph type="title"/>
          </p:nvPr>
        </p:nvSpPr>
        <p:spPr>
          <a:xfrm>
            <a:off x="838200" y="0"/>
            <a:ext cx="10515600" cy="841248"/>
          </a:xfrm>
        </p:spPr>
        <p:txBody>
          <a:bodyPr>
            <a:normAutofit/>
          </a:bodyPr>
          <a:lstStyle>
            <a:lvl1pPr algn="ctr">
              <a:defRPr sz="3200">
                <a:solidFill>
                  <a:srgbClr val="005CB9"/>
                </a:solidFill>
                <a:latin typeface="Avenir Black" panose="020B0803020203020204" pitchFamily="34" charset="0"/>
              </a:defRPr>
            </a:lvl1pPr>
          </a:lstStyle>
          <a:p>
            <a:r>
              <a:rPr lang="en-US"/>
              <a:t>Click to edit Master title style</a:t>
            </a:r>
          </a:p>
        </p:txBody>
      </p:sp>
      <p:sp>
        <p:nvSpPr>
          <p:cNvPr id="4" name="Rectangle 3">
            <a:extLst>
              <a:ext uri="{FF2B5EF4-FFF2-40B4-BE49-F238E27FC236}">
                <a16:creationId xmlns:a16="http://schemas.microsoft.com/office/drawing/2014/main" id="{9BD02AE4-06C1-04E4-47B3-6F4525FE8547}"/>
              </a:ext>
            </a:extLst>
          </p:cNvPr>
          <p:cNvSpPr/>
          <p:nvPr userDrawn="1"/>
        </p:nvSpPr>
        <p:spPr>
          <a:xfrm>
            <a:off x="0" y="2219191"/>
            <a:ext cx="12192000" cy="4502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1151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Simple_Content_1">
    <p:spTree>
      <p:nvGrpSpPr>
        <p:cNvPr id="1" name=""/>
        <p:cNvGrpSpPr/>
        <p:nvPr/>
      </p:nvGrpSpPr>
      <p:grpSpPr>
        <a:xfrm>
          <a:off x="0" y="0"/>
          <a:ext cx="0" cy="0"/>
          <a:chOff x="0" y="0"/>
          <a:chExt cx="0" cy="0"/>
        </a:xfrm>
      </p:grpSpPr>
      <p:pic>
        <p:nvPicPr>
          <p:cNvPr id="11" name="Picture 10" descr="Background pattern&#10;&#10;AI-generated content may be incorrect.">
            <a:extLst>
              <a:ext uri="{FF2B5EF4-FFF2-40B4-BE49-F238E27FC236}">
                <a16:creationId xmlns:a16="http://schemas.microsoft.com/office/drawing/2014/main" id="{93C870EF-8409-B8C0-0A87-09ED96AE261A}"/>
              </a:ext>
            </a:extLst>
          </p:cNvPr>
          <p:cNvPicPr>
            <a:picLocks noChangeAspect="1"/>
          </p:cNvPicPr>
          <p:nvPr userDrawn="1"/>
        </p:nvPicPr>
        <p:blipFill>
          <a:blip r:embed="rId2"/>
          <a:srcRect b="81482"/>
          <a:stretch>
            <a:fillRect/>
          </a:stretch>
        </p:blipFill>
        <p:spPr>
          <a:xfrm>
            <a:off x="0" y="1674"/>
            <a:ext cx="12192000" cy="1269342"/>
          </a:xfrm>
          <a:prstGeom prst="rect">
            <a:avLst/>
          </a:prstGeom>
        </p:spPr>
      </p:pic>
      <p:sp>
        <p:nvSpPr>
          <p:cNvPr id="2" name="Title 1">
            <a:extLst>
              <a:ext uri="{FF2B5EF4-FFF2-40B4-BE49-F238E27FC236}">
                <a16:creationId xmlns:a16="http://schemas.microsoft.com/office/drawing/2014/main" id="{0E77230F-3B09-7088-E1B4-CBE183024F7F}"/>
              </a:ext>
            </a:extLst>
          </p:cNvPr>
          <p:cNvSpPr>
            <a:spLocks noGrp="1"/>
          </p:cNvSpPr>
          <p:nvPr>
            <p:ph type="title" hasCustomPrompt="1"/>
          </p:nvPr>
        </p:nvSpPr>
        <p:spPr>
          <a:xfrm>
            <a:off x="609600" y="533399"/>
            <a:ext cx="10972800" cy="457200"/>
          </a:xfrm>
        </p:spPr>
        <p:txBody>
          <a:bodyPr/>
          <a:lstStyle>
            <a:lvl1pPr>
              <a:defRPr>
                <a:solidFill>
                  <a:schemeClr val="bg1"/>
                </a:solidFill>
              </a:defRPr>
            </a:lvl1pPr>
          </a:lstStyle>
          <a:p>
            <a:r>
              <a:rPr lang="en-US"/>
              <a:t>Simple Content Slide</a:t>
            </a:r>
          </a:p>
        </p:txBody>
      </p:sp>
      <p:sp>
        <p:nvSpPr>
          <p:cNvPr id="3" name="Slide Number Placeholder 2">
            <a:extLst>
              <a:ext uri="{FF2B5EF4-FFF2-40B4-BE49-F238E27FC236}">
                <a16:creationId xmlns:a16="http://schemas.microsoft.com/office/drawing/2014/main" id="{D261490D-BF01-A03E-91E2-ECDE8A96BCB9}"/>
              </a:ext>
            </a:extLst>
          </p:cNvPr>
          <p:cNvSpPr>
            <a:spLocks noGrp="1"/>
          </p:cNvSpPr>
          <p:nvPr>
            <p:ph type="sldNum" sz="quarter" idx="10"/>
          </p:nvPr>
        </p:nvSpPr>
        <p:spPr/>
        <p:txBody>
          <a:bodyPr/>
          <a:lstStyle/>
          <a:p>
            <a:fld id="{BCB0D119-7A02-8E46-84C5-2C2227451327}" type="slidenum">
              <a:rPr lang="en-US" smtClean="0"/>
              <a:pPr/>
              <a:t>‹#›</a:t>
            </a:fld>
            <a:endParaRPr lang="en-US"/>
          </a:p>
        </p:txBody>
      </p:sp>
      <p:sp>
        <p:nvSpPr>
          <p:cNvPr id="5" name="Text Placeholder 4">
            <a:extLst>
              <a:ext uri="{FF2B5EF4-FFF2-40B4-BE49-F238E27FC236}">
                <a16:creationId xmlns:a16="http://schemas.microsoft.com/office/drawing/2014/main" id="{3606E958-D727-0D3A-FC71-C5D9B561EC29}"/>
              </a:ext>
            </a:extLst>
          </p:cNvPr>
          <p:cNvSpPr>
            <a:spLocks noGrp="1"/>
          </p:cNvSpPr>
          <p:nvPr>
            <p:ph type="body" sz="quarter" idx="1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0D52F89-0EB7-8A53-883B-2810C4FE4528}"/>
              </a:ext>
            </a:extLst>
          </p:cNvPr>
          <p:cNvCxnSpPr>
            <a:cxnSpLocks/>
          </p:cNvCxnSpPr>
          <p:nvPr userDrawn="1"/>
        </p:nvCxnSpPr>
        <p:spPr>
          <a:xfrm>
            <a:off x="0" y="6016413"/>
            <a:ext cx="12192000"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pic>
        <p:nvPicPr>
          <p:cNvPr id="9" name="Picture 8" descr="A black background with white text&#10;&#10;AI-generated content may be incorrect.">
            <a:extLst>
              <a:ext uri="{FF2B5EF4-FFF2-40B4-BE49-F238E27FC236}">
                <a16:creationId xmlns:a16="http://schemas.microsoft.com/office/drawing/2014/main" id="{24CFE509-5503-5B47-57FA-387E5F229C75}"/>
              </a:ext>
            </a:extLst>
          </p:cNvPr>
          <p:cNvPicPr>
            <a:picLocks noChangeAspect="1"/>
          </p:cNvPicPr>
          <p:nvPr userDrawn="1"/>
        </p:nvPicPr>
        <p:blipFill>
          <a:blip r:embed="rId3"/>
          <a:stretch>
            <a:fillRect/>
          </a:stretch>
        </p:blipFill>
        <p:spPr>
          <a:xfrm>
            <a:off x="609600" y="6176986"/>
            <a:ext cx="2584274" cy="365125"/>
          </a:xfrm>
          <a:prstGeom prst="rect">
            <a:avLst/>
          </a:prstGeom>
        </p:spPr>
      </p:pic>
      <p:pic>
        <p:nvPicPr>
          <p:cNvPr id="7" name="Picture 6">
            <a:extLst>
              <a:ext uri="{FF2B5EF4-FFF2-40B4-BE49-F238E27FC236}">
                <a16:creationId xmlns:a16="http://schemas.microsoft.com/office/drawing/2014/main" id="{3ADBA98B-C6EE-2D0A-4F1B-BF3820DE4BE3}"/>
              </a:ext>
            </a:extLst>
          </p:cNvPr>
          <p:cNvPicPr>
            <a:picLocks noChangeAspect="1"/>
          </p:cNvPicPr>
          <p:nvPr userDrawn="1"/>
        </p:nvPicPr>
        <p:blipFill>
          <a:blip r:embed="rId4">
            <a:alphaModFix amt="70000"/>
          </a:blip>
          <a:srcRect t="47619" b="41649"/>
          <a:stretch>
            <a:fillRect/>
          </a:stretch>
        </p:blipFill>
        <p:spPr>
          <a:xfrm>
            <a:off x="4584700" y="6016412"/>
            <a:ext cx="7607300" cy="816445"/>
          </a:xfrm>
          <a:prstGeom prst="rect">
            <a:avLst/>
          </a:prstGeom>
        </p:spPr>
      </p:pic>
    </p:spTree>
    <p:extLst>
      <p:ext uri="{BB962C8B-B14F-4D97-AF65-F5344CB8AC3E}">
        <p14:creationId xmlns:p14="http://schemas.microsoft.com/office/powerpoint/2010/main" val="1486567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_Slide_Dark_3">
    <p:bg>
      <p:bgPr>
        <a:solidFill>
          <a:schemeClr val="tx1"/>
        </a:solidFill>
        <a:effectLst/>
      </p:bgPr>
    </p:bg>
    <p:spTree>
      <p:nvGrpSpPr>
        <p:cNvPr id="1" name=""/>
        <p:cNvGrpSpPr/>
        <p:nvPr/>
      </p:nvGrpSpPr>
      <p:grpSpPr>
        <a:xfrm>
          <a:off x="0" y="0"/>
          <a:ext cx="0" cy="0"/>
          <a:chOff x="0" y="0"/>
          <a:chExt cx="0" cy="0"/>
        </a:xfrm>
      </p:grpSpPr>
      <p:pic>
        <p:nvPicPr>
          <p:cNvPr id="4" name="Picture 3" descr="Background pattern&#10;&#10;AI-generated content may be incorrect.">
            <a:extLst>
              <a:ext uri="{FF2B5EF4-FFF2-40B4-BE49-F238E27FC236}">
                <a16:creationId xmlns:a16="http://schemas.microsoft.com/office/drawing/2014/main" id="{19A102FE-F11E-8D5F-D8C3-120A551226FA}"/>
              </a:ext>
            </a:extLst>
          </p:cNvPr>
          <p:cNvPicPr>
            <a:picLocks noChangeAspect="1"/>
          </p:cNvPicPr>
          <p:nvPr userDrawn="1"/>
        </p:nvPicPr>
        <p:blipFill>
          <a:blip r:embed="rId2"/>
          <a:srcRect l="55631" r="13833"/>
          <a:stretch>
            <a:fillRect/>
          </a:stretch>
        </p:blipFill>
        <p:spPr>
          <a:xfrm>
            <a:off x="0" y="3347"/>
            <a:ext cx="3722914" cy="6854653"/>
          </a:xfrm>
          <a:prstGeom prst="rect">
            <a:avLst/>
          </a:prstGeom>
        </p:spPr>
      </p:pic>
      <p:sp>
        <p:nvSpPr>
          <p:cNvPr id="2" name="Title 1">
            <a:extLst>
              <a:ext uri="{FF2B5EF4-FFF2-40B4-BE49-F238E27FC236}">
                <a16:creationId xmlns:a16="http://schemas.microsoft.com/office/drawing/2014/main" id="{51158CF9-7F25-2BDF-F499-D72D7E9B688C}"/>
              </a:ext>
            </a:extLst>
          </p:cNvPr>
          <p:cNvSpPr>
            <a:spLocks noGrp="1"/>
          </p:cNvSpPr>
          <p:nvPr>
            <p:ph type="ctrTitle" hasCustomPrompt="1"/>
          </p:nvPr>
        </p:nvSpPr>
        <p:spPr>
          <a:xfrm>
            <a:off x="4387101" y="1785415"/>
            <a:ext cx="3802602" cy="1643585"/>
          </a:xfrm>
        </p:spPr>
        <p:txBody>
          <a:bodyPr anchor="b">
            <a:normAutofit/>
          </a:bodyPr>
          <a:lstStyle>
            <a:lvl1pPr algn="l">
              <a:defRPr sz="4500" b="1" cap="none" baseline="0">
                <a:solidFill>
                  <a:schemeClr val="bg1"/>
                </a:solidFill>
                <a:latin typeface="+mj-lt"/>
              </a:defRPr>
            </a:lvl1pPr>
          </a:lstStyle>
          <a:p>
            <a:r>
              <a:rPr lang="en-US"/>
              <a:t>Title Slide</a:t>
            </a:r>
          </a:p>
        </p:txBody>
      </p:sp>
      <p:sp>
        <p:nvSpPr>
          <p:cNvPr id="3" name="Subtitle 2">
            <a:extLst>
              <a:ext uri="{FF2B5EF4-FFF2-40B4-BE49-F238E27FC236}">
                <a16:creationId xmlns:a16="http://schemas.microsoft.com/office/drawing/2014/main" id="{A5B688E7-800E-C994-44AD-60D4E0A940B9}"/>
              </a:ext>
            </a:extLst>
          </p:cNvPr>
          <p:cNvSpPr>
            <a:spLocks noGrp="1"/>
          </p:cNvSpPr>
          <p:nvPr>
            <p:ph type="subTitle" idx="1"/>
          </p:nvPr>
        </p:nvSpPr>
        <p:spPr>
          <a:xfrm>
            <a:off x="4387101" y="3609275"/>
            <a:ext cx="3810157" cy="857228"/>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4177377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519B-FF5A-10DB-05E9-5BDBC60348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973B24-0C62-DEDE-F45A-E12DABF317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A1E1E8-3E4D-C78D-7051-EBD421E3E4C4}"/>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5" name="Footer Placeholder 4">
            <a:extLst>
              <a:ext uri="{FF2B5EF4-FFF2-40B4-BE49-F238E27FC236}">
                <a16:creationId xmlns:a16="http://schemas.microsoft.com/office/drawing/2014/main" id="{11B319C4-9C96-F896-4B37-F9E2381638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59F7E16-522E-ED90-DF31-26EAD3966418}"/>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10075942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20CE8D-AF50-BB83-FF1E-24418C614ECE}"/>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3" name="Footer Placeholder 2">
            <a:extLst>
              <a:ext uri="{FF2B5EF4-FFF2-40B4-BE49-F238E27FC236}">
                <a16:creationId xmlns:a16="http://schemas.microsoft.com/office/drawing/2014/main" id="{397AE79D-77BE-4FEE-9E30-E91A16571E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0DE67F8-5063-709E-FC50-3CAE3657F7A8}"/>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20279119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6A5C3-5767-26CA-1F5D-00A64F1136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415BC1-8363-B92F-AA0D-B1DC978396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D0068B-391E-5DFC-C138-AF8C3B5AA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1C3E09-A8A4-96B4-2BCF-606F8CF27DA3}"/>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6" name="Footer Placeholder 5">
            <a:extLst>
              <a:ext uri="{FF2B5EF4-FFF2-40B4-BE49-F238E27FC236}">
                <a16:creationId xmlns:a16="http://schemas.microsoft.com/office/drawing/2014/main" id="{34321AEF-6C75-B739-C645-D781DC884E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DCAFE-CCA6-23F9-3E94-E032EA3A0B67}"/>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33063303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0F9ED-5527-8540-A144-6AA9BD92EE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63FD9D-265A-9515-3F7B-4F3987E159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190780-480A-5F4D-98BE-D5E2B5BF43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04E1E9-1BE1-9D81-E26A-7809AC84189D}"/>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6" name="Footer Placeholder 5">
            <a:extLst>
              <a:ext uri="{FF2B5EF4-FFF2-40B4-BE49-F238E27FC236}">
                <a16:creationId xmlns:a16="http://schemas.microsoft.com/office/drawing/2014/main" id="{00E8852C-9616-0242-CCEA-111C75C0DE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445830-1247-53F0-DFCE-F891F26DB629}"/>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193251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67217-5BDE-6B23-FB84-55BAA9CE61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60B74F8-2528-2489-4696-EA9347E456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48686D-8805-1692-35A2-2872749D0D01}"/>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5" name="Footer Placeholder 4">
            <a:extLst>
              <a:ext uri="{FF2B5EF4-FFF2-40B4-BE49-F238E27FC236}">
                <a16:creationId xmlns:a16="http://schemas.microsoft.com/office/drawing/2014/main" id="{03CC7408-89AB-0546-05BF-64AE9FC81F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1E512D-D476-BB47-5F76-DA8FF35BCF02}"/>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1100925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D301F-F262-ECCF-55A8-A834DF7756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165B3B-E06D-271F-A079-4DDF7A5D7C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2D0468-5ABE-E59F-F464-28B5A52E3C17}"/>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5" name="Footer Placeholder 4">
            <a:extLst>
              <a:ext uri="{FF2B5EF4-FFF2-40B4-BE49-F238E27FC236}">
                <a16:creationId xmlns:a16="http://schemas.microsoft.com/office/drawing/2014/main" id="{1C2F801C-8CD8-D8ED-AF5B-A230CDBC7D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ADDA75-7A5E-4409-C1CE-D9D1E0367409}"/>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1440752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45E4C-49FA-3C12-27AE-C9B57E87DA9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B2E94C-644C-A079-D78F-71B5092EB9C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17760B-8BD5-26CA-2129-6596E5C5E872}"/>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5" name="Footer Placeholder 4">
            <a:extLst>
              <a:ext uri="{FF2B5EF4-FFF2-40B4-BE49-F238E27FC236}">
                <a16:creationId xmlns:a16="http://schemas.microsoft.com/office/drawing/2014/main" id="{3FF768C7-FFFB-A37A-D851-5B839757D2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273CD8-59D6-2DF9-4977-423D60BD42F0}"/>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21891464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2B67D-4957-46FD-AC7A-CAEF7C191C9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D6B978-5089-D8FC-C68E-6755E24A9A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6F59E4-9AD8-3276-11E4-6D0A1066E4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2FB6C5-D4D8-84F9-1C40-30D835E617F5}"/>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6" name="Footer Placeholder 5">
            <a:extLst>
              <a:ext uri="{FF2B5EF4-FFF2-40B4-BE49-F238E27FC236}">
                <a16:creationId xmlns:a16="http://schemas.microsoft.com/office/drawing/2014/main" id="{23690134-DFCC-08CA-8A86-1E7A6CE175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08ED59-115D-A698-CC10-BEFA42F2508D}"/>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6448270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CCF3F-E0AC-B38E-64E6-F2BA07A1C9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4A8093-2877-BB06-08A1-0410187E23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586723-CEEC-0C70-DB29-E33056D9B8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B84453-17E0-982F-D5E9-7C6828940C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F6C21F-6CDA-E61B-64C5-2C4CDE57B5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7BC93D1-D437-1A92-B419-B54C67D1695A}"/>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8" name="Footer Placeholder 7">
            <a:extLst>
              <a:ext uri="{FF2B5EF4-FFF2-40B4-BE49-F238E27FC236}">
                <a16:creationId xmlns:a16="http://schemas.microsoft.com/office/drawing/2014/main" id="{66A0EC4A-75D7-D674-772F-A0BC86D447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4B8AB7-2834-2133-7CA1-494B224CE95B}"/>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3893846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421C7-51E2-FCFE-2123-56E02E47521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032EBF-C48A-42DA-789E-09FFADD26B8D}"/>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4" name="Footer Placeholder 3">
            <a:extLst>
              <a:ext uri="{FF2B5EF4-FFF2-40B4-BE49-F238E27FC236}">
                <a16:creationId xmlns:a16="http://schemas.microsoft.com/office/drawing/2014/main" id="{0C7F067B-DAEE-4DDC-79F8-CAAE32FFD9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DA987CB-41EB-D1E8-5CA8-5478E57A8785}"/>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23169432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E4B56C-0F56-1089-D821-BB51A8F5AAEE}"/>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3" name="Footer Placeholder 2">
            <a:extLst>
              <a:ext uri="{FF2B5EF4-FFF2-40B4-BE49-F238E27FC236}">
                <a16:creationId xmlns:a16="http://schemas.microsoft.com/office/drawing/2014/main" id="{5CBE8D2E-CDF2-9A89-9EB4-812C5367DB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D41AB5-29C4-3CE3-4176-E283F037CB24}"/>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9969950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755E4-F0E5-1D6F-E599-6D6F26744B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DA6157-8097-3FB6-4022-E1466DF3E2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D7E6D1-7E8F-1658-D203-7EA49C0E03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CA80DA-339F-F40A-7020-EC53FE1F97E4}"/>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6" name="Footer Placeholder 5">
            <a:extLst>
              <a:ext uri="{FF2B5EF4-FFF2-40B4-BE49-F238E27FC236}">
                <a16:creationId xmlns:a16="http://schemas.microsoft.com/office/drawing/2014/main" id="{A08DDAA4-A841-A3C9-67A1-D645A28F06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3DE541-D66E-B0DD-C1AC-7DE76266C13D}"/>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12198755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DCAED-DCC6-22FA-5EB4-33F7D474B7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ED88D4-C285-87AA-4989-78BEB27590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24CF59-FEE4-4DDF-0936-693FCDFF6E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5DE1BE-F142-486F-062C-7E44B8EF54FA}"/>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6" name="Footer Placeholder 5">
            <a:extLst>
              <a:ext uri="{FF2B5EF4-FFF2-40B4-BE49-F238E27FC236}">
                <a16:creationId xmlns:a16="http://schemas.microsoft.com/office/drawing/2014/main" id="{9E89723A-B50B-47FF-E016-F7271476EC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17E6BD-E255-A2ED-3BF3-53F48795DD10}"/>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38729633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6A4D-50BE-E9C1-3D24-9FCC61715A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2650AF-4400-A12F-0E05-7E50492D195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545754-3269-EA6E-69B1-FA18BBD0CBAD}"/>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5" name="Footer Placeholder 4">
            <a:extLst>
              <a:ext uri="{FF2B5EF4-FFF2-40B4-BE49-F238E27FC236}">
                <a16:creationId xmlns:a16="http://schemas.microsoft.com/office/drawing/2014/main" id="{50E42147-7815-CF43-A811-32E9CE50A2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54A700-63AF-9E82-84D6-0D968D186820}"/>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34185443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C76E59-9E67-0B98-75C7-43E1B8A2C2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170FB2-CF68-63B3-0CBC-461909BA12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7F1905-B86D-29C6-1AF4-87822A75EB66}"/>
              </a:ext>
            </a:extLst>
          </p:cNvPr>
          <p:cNvSpPr>
            <a:spLocks noGrp="1"/>
          </p:cNvSpPr>
          <p:nvPr>
            <p:ph type="dt" sz="half" idx="10"/>
          </p:nvPr>
        </p:nvSpPr>
        <p:spPr/>
        <p:txBody>
          <a:bodyPr/>
          <a:lstStyle/>
          <a:p>
            <a:fld id="{4963C3AB-F691-E34A-91C5-93115F32CF3F}" type="datetimeFigureOut">
              <a:rPr lang="en-US" smtClean="0"/>
              <a:t>9/29/2026</a:t>
            </a:fld>
            <a:endParaRPr lang="en-US"/>
          </a:p>
        </p:txBody>
      </p:sp>
      <p:sp>
        <p:nvSpPr>
          <p:cNvPr id="5" name="Footer Placeholder 4">
            <a:extLst>
              <a:ext uri="{FF2B5EF4-FFF2-40B4-BE49-F238E27FC236}">
                <a16:creationId xmlns:a16="http://schemas.microsoft.com/office/drawing/2014/main" id="{811CC3F4-E4DD-0FF9-6F95-F427F0378A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E94B06-0C90-6683-530E-FD93F62EE931}"/>
              </a:ext>
            </a:extLst>
          </p:cNvPr>
          <p:cNvSpPr>
            <a:spLocks noGrp="1"/>
          </p:cNvSpPr>
          <p:nvPr>
            <p:ph type="sldNum" sz="quarter" idx="12"/>
          </p:nvPr>
        </p:nvSpPr>
        <p:spPr/>
        <p:txBody>
          <a:bodyPr/>
          <a:lstStyle/>
          <a:p>
            <a:fld id="{772146D2-83EB-544B-8D45-667ADD48BDFA}" type="slidenum">
              <a:rPr lang="en-US" smtClean="0"/>
              <a:t>‹#›</a:t>
            </a:fld>
            <a:endParaRPr lang="en-US"/>
          </a:p>
        </p:txBody>
      </p:sp>
    </p:spTree>
    <p:extLst>
      <p:ext uri="{BB962C8B-B14F-4D97-AF65-F5344CB8AC3E}">
        <p14:creationId xmlns:p14="http://schemas.microsoft.com/office/powerpoint/2010/main" val="3706764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6052B-2B6C-A524-7B4C-908A3BB2A5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BBF12B-4108-7B30-E439-B9B9D9E71C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764109-5D76-6376-71E4-5B109410426A}"/>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5" name="Footer Placeholder 4">
            <a:extLst>
              <a:ext uri="{FF2B5EF4-FFF2-40B4-BE49-F238E27FC236}">
                <a16:creationId xmlns:a16="http://schemas.microsoft.com/office/drawing/2014/main" id="{29752308-D3EC-D0AE-5054-BBD33684D1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1BC1CA-AADC-8211-36FE-395AA68271F8}"/>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47524424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302F4-97F7-B4F2-0916-4E8710F61A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DF6F9F-C45F-2C22-2809-1B67249A2A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08C360-22BB-E38E-91BA-EEE3A08A9F92}"/>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5" name="Footer Placeholder 4">
            <a:extLst>
              <a:ext uri="{FF2B5EF4-FFF2-40B4-BE49-F238E27FC236}">
                <a16:creationId xmlns:a16="http://schemas.microsoft.com/office/drawing/2014/main" id="{02B254D0-4EDD-AB43-2A33-CCE7CCEC8F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12F347-EAF2-1033-7FF7-247ECDEA3F37}"/>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12354738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BC05C-A131-5705-BDD7-945E89AA8B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19127B-9A23-E002-FDD8-1B230DABE4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6D72273-F1B6-3BCD-928C-17764B30C4A5}"/>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5" name="Footer Placeholder 4">
            <a:extLst>
              <a:ext uri="{FF2B5EF4-FFF2-40B4-BE49-F238E27FC236}">
                <a16:creationId xmlns:a16="http://schemas.microsoft.com/office/drawing/2014/main" id="{097C7441-8459-1B45-EF11-65ED470E27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D18975-3E13-49B8-9727-BC22DB7DC32D}"/>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6494221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0F9ED-5527-8540-A144-6AA9BD92EE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63FD9D-265A-9515-3F7B-4F3987E159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4190780-480A-5F4D-98BE-D5E2B5BF43F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304E1E9-1BE1-9D81-E26A-7809AC84189D}"/>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6" name="Footer Placeholder 5">
            <a:extLst>
              <a:ext uri="{FF2B5EF4-FFF2-40B4-BE49-F238E27FC236}">
                <a16:creationId xmlns:a16="http://schemas.microsoft.com/office/drawing/2014/main" id="{00E8852C-9616-0242-CCEA-111C75C0DE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445830-1247-53F0-DFCE-F891F26DB629}"/>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16136597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C0E76-3FE6-4ABC-1139-D0D3DB27D3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750B08C-097D-1A94-EC92-317AEDC477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21A739-4CFE-E8CB-C264-ADFAE6421FE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FD197F-DEB4-82EE-0CB9-2D6DC0646B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4C6A54-5169-AD1E-8D42-B9F95215E6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583876-554A-83C7-9F4F-898E77E598EA}"/>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8" name="Footer Placeholder 7">
            <a:extLst>
              <a:ext uri="{FF2B5EF4-FFF2-40B4-BE49-F238E27FC236}">
                <a16:creationId xmlns:a16="http://schemas.microsoft.com/office/drawing/2014/main" id="{670901CF-BCCE-5BAC-86F9-D56F9F138E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3E1701-11EA-63A6-3B85-970A5FBD7397}"/>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9926472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7DAE3-DCEF-EED8-2EF8-4738446085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0305FE4-3A6D-12BF-EE15-5A1FC7F53AF1}"/>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4" name="Footer Placeholder 3">
            <a:extLst>
              <a:ext uri="{FF2B5EF4-FFF2-40B4-BE49-F238E27FC236}">
                <a16:creationId xmlns:a16="http://schemas.microsoft.com/office/drawing/2014/main" id="{1236D2A1-607B-D724-FEFC-225412864F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2F64AA-FB10-E43C-810E-993A04CF20BD}"/>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15320914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BE6345-BA5F-DD87-B566-4FE7EE75BEFD}"/>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3" name="Footer Placeholder 2">
            <a:extLst>
              <a:ext uri="{FF2B5EF4-FFF2-40B4-BE49-F238E27FC236}">
                <a16:creationId xmlns:a16="http://schemas.microsoft.com/office/drawing/2014/main" id="{313012A1-5856-05AB-6820-4C2CDD61EB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B2A5D2-FBB8-318C-784D-8619764EBA34}"/>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34015183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80723-45FA-C3E0-15F9-1ED3040697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F37908-E15A-891D-757F-7E621832A5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49B4D2-7951-DC36-8647-A3F1A7F08C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E5372A-3F23-A953-D92D-A849280523C6}"/>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6" name="Footer Placeholder 5">
            <a:extLst>
              <a:ext uri="{FF2B5EF4-FFF2-40B4-BE49-F238E27FC236}">
                <a16:creationId xmlns:a16="http://schemas.microsoft.com/office/drawing/2014/main" id="{8B7402BC-0355-CC52-AE67-B141AA6E27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C21BA9-8108-162B-5A27-6FB80BD7447A}"/>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7200423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6A5C3-5767-26CA-1F5D-00A64F1136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415BC1-8363-B92F-AA0D-B1DC978396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2D0068B-391E-5DFC-C138-AF8C3B5AA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1C3E09-A8A4-96B4-2BCF-606F8CF27DA3}"/>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6" name="Footer Placeholder 5">
            <a:extLst>
              <a:ext uri="{FF2B5EF4-FFF2-40B4-BE49-F238E27FC236}">
                <a16:creationId xmlns:a16="http://schemas.microsoft.com/office/drawing/2014/main" id="{34321AEF-6C75-B739-C645-D781DC884E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DCAFE-CCA6-23F9-3E94-E032EA3A0B67}"/>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415092557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964C-E89D-56DE-4800-0F2C628F1D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1C898C-A236-1DE2-C499-12ACA7A37D69}"/>
              </a:ext>
            </a:extLst>
          </p:cNvPr>
          <p:cNvSpPr>
            <a:spLocks noGrp="1"/>
          </p:cNvSpPr>
          <p:nvPr>
            <p:ph type="dt" sz="half" idx="10"/>
          </p:nvPr>
        </p:nvSpPr>
        <p:spPr/>
        <p:txBody>
          <a:bodyPr/>
          <a:lstStyle/>
          <a:p>
            <a:fld id="{0980C69D-324A-4AE0-85DD-C67B49269DA7}" type="datetimeFigureOut">
              <a:rPr lang="en-US" smtClean="0"/>
              <a:t>9/29/2026</a:t>
            </a:fld>
            <a:endParaRPr lang="en-US"/>
          </a:p>
        </p:txBody>
      </p:sp>
      <p:sp>
        <p:nvSpPr>
          <p:cNvPr id="4" name="Footer Placeholder 3">
            <a:extLst>
              <a:ext uri="{FF2B5EF4-FFF2-40B4-BE49-F238E27FC236}">
                <a16:creationId xmlns:a16="http://schemas.microsoft.com/office/drawing/2014/main" id="{82E5577A-6B35-2357-A22B-FC042BD9C4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35F94E-548D-EB91-A101-22C05C42630C}"/>
              </a:ext>
            </a:extLst>
          </p:cNvPr>
          <p:cNvSpPr>
            <a:spLocks noGrp="1"/>
          </p:cNvSpPr>
          <p:nvPr>
            <p:ph type="sldNum" sz="quarter" idx="12"/>
          </p:nvPr>
        </p:nvSpPr>
        <p:spPr/>
        <p:txBody>
          <a:bodyPr/>
          <a:lstStyle/>
          <a:p>
            <a:fld id="{C10E54F9-0072-42FF-A1ED-F3A29323BCE1}" type="slidenum">
              <a:rPr lang="en-US" smtClean="0"/>
              <a:t>‹#›</a:t>
            </a:fld>
            <a:endParaRPr lang="en-US"/>
          </a:p>
        </p:txBody>
      </p:sp>
    </p:spTree>
    <p:extLst>
      <p:ext uri="{BB962C8B-B14F-4D97-AF65-F5344CB8AC3E}">
        <p14:creationId xmlns:p14="http://schemas.microsoft.com/office/powerpoint/2010/main" val="21663829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4F483-4F77-7809-D894-689AFF641E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D899FB-F893-7F2F-5956-A5A50718F4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4089013-0579-6575-D4C4-466928745DC0}"/>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5" name="Footer Placeholder 4">
            <a:extLst>
              <a:ext uri="{FF2B5EF4-FFF2-40B4-BE49-F238E27FC236}">
                <a16:creationId xmlns:a16="http://schemas.microsoft.com/office/drawing/2014/main" id="{B53F8F54-2C32-F378-BE19-BE1BDC8E585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B2A7FE0-9639-3A45-B2F6-89114C412F8C}"/>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200413573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8519B-FF5A-10DB-05E9-5BDBC60348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973B24-0C62-DEDE-F45A-E12DABF317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A1E1E8-3E4D-C78D-7051-EBD421E3E4C4}"/>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5" name="Footer Placeholder 4">
            <a:extLst>
              <a:ext uri="{FF2B5EF4-FFF2-40B4-BE49-F238E27FC236}">
                <a16:creationId xmlns:a16="http://schemas.microsoft.com/office/drawing/2014/main" id="{11B319C4-9C96-F896-4B37-F9E2381638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59F7E16-522E-ED90-DF31-26EAD3966418}"/>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33906664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EB39C-7512-E94A-8B24-195DD77626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0FD6181-BF09-E377-F11F-C4E4568254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66DF6C-60EB-7197-148F-519A5B6B8054}"/>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5" name="Footer Placeholder 4">
            <a:extLst>
              <a:ext uri="{FF2B5EF4-FFF2-40B4-BE49-F238E27FC236}">
                <a16:creationId xmlns:a16="http://schemas.microsoft.com/office/drawing/2014/main" id="{D7217081-322F-113E-C40D-93A93FD61C1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83AA6E6-DDE8-94A8-CE10-743480BEC4B3}"/>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2560538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2779A-E492-07C3-A4D1-5E84C34017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0DFA45-7D39-756A-E0B6-5FEA255CBA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C5A609-50FB-5DE8-D25E-52CD8618965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AA34D8-DCCD-490C-ADE1-CD843FF530C0}"/>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6" name="Footer Placeholder 5">
            <a:extLst>
              <a:ext uri="{FF2B5EF4-FFF2-40B4-BE49-F238E27FC236}">
                <a16:creationId xmlns:a16="http://schemas.microsoft.com/office/drawing/2014/main" id="{1036C1D6-41EA-FEF1-990A-9F62F4277F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271FCC6-9CF1-4D49-0248-83EC07C0C5D8}"/>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38812119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BFAB7-169E-63B9-08B3-B9E96C18429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A498BE-05E5-0104-58C7-060DB8B2F2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CFF5CE-E251-0D15-091D-554A8382AB0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CBD63D-04F7-D375-AB53-2D3E4B4DE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7FD4171-2182-3C72-2C11-37DE775C36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83C00B3-A9AC-46A7-1808-811E0F62C453}"/>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8" name="Footer Placeholder 7">
            <a:extLst>
              <a:ext uri="{FF2B5EF4-FFF2-40B4-BE49-F238E27FC236}">
                <a16:creationId xmlns:a16="http://schemas.microsoft.com/office/drawing/2014/main" id="{F42EE488-84CC-6819-E03E-26D3AB7E0CE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C6988242-C698-688E-D6F3-3EF46831BAEB}"/>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27941594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ACCF0-AF3F-12E8-F7B2-637FE8B3CF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00B05EA-EB7C-5848-57B1-B9E1A0FAFD09}"/>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4" name="Footer Placeholder 3">
            <a:extLst>
              <a:ext uri="{FF2B5EF4-FFF2-40B4-BE49-F238E27FC236}">
                <a16:creationId xmlns:a16="http://schemas.microsoft.com/office/drawing/2014/main" id="{57FD8608-04B3-50C3-1F5B-F3734066CC5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06BA8567-F713-77C4-A16C-CEFDE288D7C3}"/>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36057710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20CE8D-AF50-BB83-FF1E-24418C614ECE}"/>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3" name="Footer Placeholder 2">
            <a:extLst>
              <a:ext uri="{FF2B5EF4-FFF2-40B4-BE49-F238E27FC236}">
                <a16:creationId xmlns:a16="http://schemas.microsoft.com/office/drawing/2014/main" id="{397AE79D-77BE-4FEE-9E30-E91A16571E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0DE67F8-5063-709E-FC50-3CAE3657F7A8}"/>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13050149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6A253-28DC-83FC-25D3-1B34DCFBF3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7328CD-C6DE-52C7-2D64-E4913DF49C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882B27-FEF3-DBA4-8414-7FA0941C7A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61F5B4-B47C-BD01-731E-C3CA7A5577C6}"/>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6" name="Footer Placeholder 5">
            <a:extLst>
              <a:ext uri="{FF2B5EF4-FFF2-40B4-BE49-F238E27FC236}">
                <a16:creationId xmlns:a16="http://schemas.microsoft.com/office/drawing/2014/main" id="{2A663DF3-0949-A910-07F0-DDB5322AE0B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72B4803-9DF5-0020-2DA0-1F49A3E91588}"/>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5460243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E097-C337-D47D-91AD-FF9444106F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8BD5E6-C55E-1ADA-A35F-30E012AB64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C3A10F-2D7F-DFAD-FC47-961D6E054C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414018-B488-E341-421F-12E594066549}"/>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6" name="Footer Placeholder 5">
            <a:extLst>
              <a:ext uri="{FF2B5EF4-FFF2-40B4-BE49-F238E27FC236}">
                <a16:creationId xmlns:a16="http://schemas.microsoft.com/office/drawing/2014/main" id="{C2A015BC-1F0E-6324-69C9-522DFB84132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BBD1EAF-E253-2810-1FAE-276A12DDDF63}"/>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44960929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0DA7C-2051-45DB-E2FA-0B6407901C6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E66ECF-2823-BAA3-DF3C-52EA170D10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F2A0B2-FAB1-9FC2-7FE7-B9B7D385B706}"/>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5" name="Footer Placeholder 4">
            <a:extLst>
              <a:ext uri="{FF2B5EF4-FFF2-40B4-BE49-F238E27FC236}">
                <a16:creationId xmlns:a16="http://schemas.microsoft.com/office/drawing/2014/main" id="{5D572E31-536B-BF34-EED9-F927F197D42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2159E08-7DFA-74CE-D157-A381EE38B49C}"/>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24452713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9EC37B-1A78-D77E-9E5A-EDC4FB1ED35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60320B-6D9B-6ED9-E0D3-3FD94E3E4F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3E4221-8A90-3CB8-8C30-0E082C9F71E9}"/>
              </a:ext>
            </a:extLst>
          </p:cNvPr>
          <p:cNvSpPr>
            <a:spLocks noGrp="1"/>
          </p:cNvSpPr>
          <p:nvPr>
            <p:ph type="dt" sz="half" idx="10"/>
          </p:nvPr>
        </p:nvSpPr>
        <p:spPr>
          <a:xfrm>
            <a:off x="838200" y="6356350"/>
            <a:ext cx="2743200" cy="365125"/>
          </a:xfrm>
          <a:prstGeom prst="rect">
            <a:avLst/>
          </a:prstGeom>
        </p:spPr>
        <p:txBody>
          <a:bodyPr/>
          <a:lstStyle/>
          <a:p>
            <a:fld id="{386D71C7-F9CF-4DAC-8210-EB96FCB27956}" type="datetimeFigureOut">
              <a:rPr lang="en-US" smtClean="0"/>
              <a:t>9/29/2026</a:t>
            </a:fld>
            <a:endParaRPr lang="en-US"/>
          </a:p>
        </p:txBody>
      </p:sp>
      <p:sp>
        <p:nvSpPr>
          <p:cNvPr id="5" name="Footer Placeholder 4">
            <a:extLst>
              <a:ext uri="{FF2B5EF4-FFF2-40B4-BE49-F238E27FC236}">
                <a16:creationId xmlns:a16="http://schemas.microsoft.com/office/drawing/2014/main" id="{A1A8BEC6-3B86-E222-E46D-A245DDBB0E1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3A49D8E-C002-3B2B-5E50-D23DDD331E85}"/>
              </a:ext>
            </a:extLst>
          </p:cNvPr>
          <p:cNvSpPr>
            <a:spLocks noGrp="1"/>
          </p:cNvSpPr>
          <p:nvPr>
            <p:ph type="sldNum" sz="quarter" idx="12"/>
          </p:nvPr>
        </p:nvSpPr>
        <p:spPr>
          <a:xfrm>
            <a:off x="8610600" y="6356350"/>
            <a:ext cx="2743200" cy="365125"/>
          </a:xfrm>
          <a:prstGeom prst="rect">
            <a:avLst/>
          </a:prstGeom>
        </p:spPr>
        <p:txBody>
          <a:bodyPr/>
          <a:lstStyle/>
          <a:p>
            <a:fld id="{AEEDFADA-AF34-449D-8C73-AA5218C6A66A}" type="slidenum">
              <a:rPr lang="en-US" smtClean="0"/>
              <a:t>‹#›</a:t>
            </a:fld>
            <a:endParaRPr lang="en-US"/>
          </a:p>
        </p:txBody>
      </p:sp>
    </p:spTree>
    <p:extLst>
      <p:ext uri="{BB962C8B-B14F-4D97-AF65-F5344CB8AC3E}">
        <p14:creationId xmlns:p14="http://schemas.microsoft.com/office/powerpoint/2010/main" val="201850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theme" Target="../theme/theme3.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0.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4.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9F5215-4F6B-6351-354F-C63B4DA32042}"/>
              </a:ext>
            </a:extLst>
          </p:cNvPr>
          <p:cNvSpPr>
            <a:spLocks noGrp="1"/>
          </p:cNvSpPr>
          <p:nvPr>
            <p:ph type="title"/>
          </p:nvPr>
        </p:nvSpPr>
        <p:spPr>
          <a:xfrm>
            <a:off x="609600" y="685801"/>
            <a:ext cx="10972800" cy="457200"/>
          </a:xfrm>
          <a:prstGeom prst="rect">
            <a:avLst/>
          </a:prstGeom>
        </p:spPr>
        <p:txBody>
          <a:bodyPr vert="horz" lIns="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F0A775FF-73F9-7B18-8746-775A558F38FD}"/>
              </a:ext>
            </a:extLst>
          </p:cNvPr>
          <p:cNvSpPr>
            <a:spLocks noGrp="1"/>
          </p:cNvSpPr>
          <p:nvPr>
            <p:ph type="body" idx="1"/>
          </p:nvPr>
        </p:nvSpPr>
        <p:spPr>
          <a:xfrm>
            <a:off x="609600" y="1600201"/>
            <a:ext cx="10972800" cy="3657600"/>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7093064-9BC6-37C6-3401-57FF72384BBB}"/>
              </a:ext>
            </a:extLst>
          </p:cNvPr>
          <p:cNvSpPr>
            <a:spLocks noGrp="1"/>
          </p:cNvSpPr>
          <p:nvPr>
            <p:ph type="sldNum" sz="quarter" idx="4"/>
          </p:nvPr>
        </p:nvSpPr>
        <p:spPr>
          <a:xfrm>
            <a:off x="10837797" y="6197535"/>
            <a:ext cx="719203" cy="365125"/>
          </a:xfrm>
          <a:prstGeom prst="rect">
            <a:avLst/>
          </a:prstGeom>
        </p:spPr>
        <p:txBody>
          <a:bodyPr vert="horz" lIns="91440" tIns="45720" rIns="91440" bIns="45720" rtlCol="0" anchor="ctr"/>
          <a:lstStyle>
            <a:lvl1pPr algn="r">
              <a:defRPr sz="1200" b="1">
                <a:solidFill>
                  <a:schemeClr val="accent1"/>
                </a:solidFill>
              </a:defRPr>
            </a:lvl1pPr>
          </a:lstStyle>
          <a:p>
            <a:fld id="{BCB0D119-7A02-8E46-84C5-2C2227451327}" type="slidenum">
              <a:rPr lang="en-US" smtClean="0"/>
              <a:pPr/>
              <a:t>‹#›</a:t>
            </a:fld>
            <a:endParaRPr lang="en-US"/>
          </a:p>
        </p:txBody>
      </p:sp>
    </p:spTree>
    <p:extLst>
      <p:ext uri="{BB962C8B-B14F-4D97-AF65-F5344CB8AC3E}">
        <p14:creationId xmlns:p14="http://schemas.microsoft.com/office/powerpoint/2010/main" val="1520166005"/>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4" r:id="rId3"/>
    <p:sldLayoutId id="2147483650" r:id="rId4"/>
    <p:sldLayoutId id="2147483651" r:id="rId5"/>
    <p:sldLayoutId id="2147483662" r:id="rId6"/>
    <p:sldLayoutId id="2147483652" r:id="rId7"/>
    <p:sldLayoutId id="2147483663" r:id="rId8"/>
    <p:sldLayoutId id="2147483653" r:id="rId9"/>
    <p:sldLayoutId id="2147483654" r:id="rId10"/>
    <p:sldLayoutId id="2147483655" r:id="rId11"/>
    <p:sldLayoutId id="2147483658" r:id="rId12"/>
    <p:sldLayoutId id="2147483661" r:id="rId13"/>
    <p:sldLayoutId id="2147483656" r:id="rId14"/>
    <p:sldLayoutId id="2147483657" r:id="rId15"/>
    <p:sldLayoutId id="2147483659" r:id="rId16"/>
    <p:sldLayoutId id="2147483707" r:id="rId17"/>
    <p:sldLayoutId id="2147483666" r:id="rId18"/>
    <p:sldLayoutId id="2147483667" r:id="rId19"/>
    <p:sldLayoutId id="2147483668" r:id="rId20"/>
    <p:sldLayoutId id="2147483669" r:id="rId21"/>
    <p:sldLayoutId id="2147483670" r:id="rId22"/>
    <p:sldLayoutId id="2147483695" r:id="rId23"/>
    <p:sldLayoutId id="2147483696" r:id="rId24"/>
  </p:sldLayoutIdLst>
  <p:hf hdr="0" dt="0"/>
  <p:txStyles>
    <p:titleStyle>
      <a:lvl1pPr algn="l" defTabSz="914400" rtl="0" eaLnBrk="1" latinLnBrk="0" hangingPunct="1">
        <a:lnSpc>
          <a:spcPct val="90000"/>
        </a:lnSpc>
        <a:spcBef>
          <a:spcPct val="0"/>
        </a:spcBef>
        <a:buNone/>
        <a:defRPr sz="3600" b="1" i="0" kern="1200" cap="none" baseline="0">
          <a:solidFill>
            <a:schemeClr val="tx2"/>
          </a:solidFill>
          <a:latin typeface="+mj-lt"/>
          <a:ea typeface="+mj-ea"/>
          <a:cs typeface="Arial Black" panose="020B0604020202020204" pitchFamily="34" charset="0"/>
        </a:defRPr>
      </a:lvl1pPr>
    </p:titleStyle>
    <p:bodyStyle>
      <a:lvl1pPr marL="0" indent="0" algn="l" defTabSz="914400" rtl="0" eaLnBrk="1" latinLnBrk="0" hangingPunct="1">
        <a:lnSpc>
          <a:spcPct val="100000"/>
        </a:lnSpc>
        <a:spcBef>
          <a:spcPts val="600"/>
        </a:spcBef>
        <a:spcAft>
          <a:spcPts val="600"/>
        </a:spcAft>
        <a:buFontTx/>
        <a:buNone/>
        <a:defRPr sz="2000" b="0" kern="1200">
          <a:solidFill>
            <a:schemeClr val="tx1"/>
          </a:solidFill>
          <a:latin typeface="+mn-lt"/>
          <a:ea typeface="+mn-ea"/>
          <a:cs typeface="+mn-cs"/>
        </a:defRPr>
      </a:lvl1pPr>
      <a:lvl2pPr marL="742950" indent="-285750" algn="l" defTabSz="914400" rtl="0" eaLnBrk="1" latinLnBrk="0" hangingPunct="1">
        <a:lnSpc>
          <a:spcPct val="100000"/>
        </a:lnSpc>
        <a:spcBef>
          <a:spcPts val="600"/>
        </a:spcBef>
        <a:spcAft>
          <a:spcPts val="600"/>
        </a:spcAft>
        <a:buFont typeface="Arial" panose="020B0604020202020204" pitchFamily="34" charset="0"/>
        <a:buChar char="•"/>
        <a:defRPr sz="2000" b="0" kern="1200">
          <a:solidFill>
            <a:schemeClr val="tx1"/>
          </a:solidFill>
          <a:latin typeface="+mn-lt"/>
          <a:ea typeface="+mn-ea"/>
          <a:cs typeface="+mn-cs"/>
        </a:defRPr>
      </a:lvl2pPr>
      <a:lvl3pPr marL="1200150" indent="-285750" algn="l" defTabSz="914400" rtl="0" eaLnBrk="1" latinLnBrk="0" hangingPunct="1">
        <a:lnSpc>
          <a:spcPct val="100000"/>
        </a:lnSpc>
        <a:spcBef>
          <a:spcPts val="600"/>
        </a:spcBef>
        <a:spcAft>
          <a:spcPts val="600"/>
        </a:spcAft>
        <a:buFont typeface="Arial" panose="020B0604020202020204" pitchFamily="34" charset="0"/>
        <a:buChar char="•"/>
        <a:defRPr sz="2000" b="0" kern="1200">
          <a:solidFill>
            <a:schemeClr val="tx1"/>
          </a:solidFill>
          <a:latin typeface="+mn-lt"/>
          <a:ea typeface="+mn-ea"/>
          <a:cs typeface="+mn-cs"/>
        </a:defRPr>
      </a:lvl3pPr>
      <a:lvl4pPr marL="1657350" indent="-285750" algn="l" defTabSz="914400" rtl="0" eaLnBrk="1" latinLnBrk="0" hangingPunct="1">
        <a:lnSpc>
          <a:spcPct val="100000"/>
        </a:lnSpc>
        <a:spcBef>
          <a:spcPts val="600"/>
        </a:spcBef>
        <a:spcAft>
          <a:spcPts val="600"/>
        </a:spcAft>
        <a:buFont typeface="Arial" panose="020B0604020202020204" pitchFamily="34" charset="0"/>
        <a:buChar char="•"/>
        <a:defRPr sz="2000" b="0" kern="1200">
          <a:solidFill>
            <a:schemeClr val="tx1"/>
          </a:solidFill>
          <a:latin typeface="+mn-lt"/>
          <a:ea typeface="+mn-ea"/>
          <a:cs typeface="+mn-cs"/>
        </a:defRPr>
      </a:lvl4pPr>
      <a:lvl5pPr marL="2114550" indent="-285750" algn="l" defTabSz="914400" rtl="0" eaLnBrk="1" latinLnBrk="0" hangingPunct="1">
        <a:lnSpc>
          <a:spcPct val="100000"/>
        </a:lnSpc>
        <a:spcBef>
          <a:spcPts val="600"/>
        </a:spcBef>
        <a:spcAft>
          <a:spcPts val="600"/>
        </a:spcAft>
        <a:buFont typeface="Arial" panose="020B0604020202020204" pitchFamily="34" charset="0"/>
        <a:buChar char="•"/>
        <a:defRPr sz="20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orient="horz" pos="720" userDrawn="1">
          <p15:clr>
            <a:srgbClr val="F26B43"/>
          </p15:clr>
        </p15:guide>
        <p15:guide id="3" pos="7296" userDrawn="1">
          <p15:clr>
            <a:srgbClr val="F26B43"/>
          </p15:clr>
        </p15:guide>
        <p15:guide id="4" orient="horz" pos="3696" userDrawn="1">
          <p15:clr>
            <a:srgbClr val="F26B43"/>
          </p15:clr>
        </p15:guide>
        <p15:guide id="5" orient="horz" pos="3312" userDrawn="1">
          <p15:clr>
            <a:srgbClr val="F26B43"/>
          </p15:clr>
        </p15:guide>
        <p15:guide id="6" orient="horz" pos="432" userDrawn="1">
          <p15:clr>
            <a:srgbClr val="F26B43"/>
          </p15:clr>
        </p15:guide>
        <p15:guide id="7" orient="horz" pos="100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1AEA7C-2BA6-79F6-6374-7B34141252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698AE2-31AC-8372-2BDC-B21CEE5FDD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EAB3A5-9FD7-3295-8756-A8E5BBE97B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3C3AB-F691-E34A-91C5-93115F32CF3F}" type="datetimeFigureOut">
              <a:rPr lang="en-US" smtClean="0"/>
              <a:t>9/29/2026</a:t>
            </a:fld>
            <a:endParaRPr lang="en-US"/>
          </a:p>
        </p:txBody>
      </p:sp>
      <p:sp>
        <p:nvSpPr>
          <p:cNvPr id="5" name="Footer Placeholder 4">
            <a:extLst>
              <a:ext uri="{FF2B5EF4-FFF2-40B4-BE49-F238E27FC236}">
                <a16:creationId xmlns:a16="http://schemas.microsoft.com/office/drawing/2014/main" id="{F1472056-5739-41E0-5C8A-95FDB952DF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1F6D17-91B9-BE04-D312-A8AD233AEA9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146D2-83EB-544B-8D45-667ADD48BDFA}" type="slidenum">
              <a:rPr lang="en-US" smtClean="0"/>
              <a:t>‹#›</a:t>
            </a:fld>
            <a:endParaRPr lang="en-US"/>
          </a:p>
        </p:txBody>
      </p:sp>
    </p:spTree>
    <p:extLst>
      <p:ext uri="{BB962C8B-B14F-4D97-AF65-F5344CB8AC3E}">
        <p14:creationId xmlns:p14="http://schemas.microsoft.com/office/powerpoint/2010/main" val="3368500143"/>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4ACDCF-4C3D-E20B-1C1B-43E1BEE55F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AFED2F-9C7E-22C7-8ACA-7C6DFE61AC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4178-ED4F-B12A-6432-A198501A60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80C69D-324A-4AE0-85DD-C67B49269DA7}" type="datetimeFigureOut">
              <a:rPr lang="en-US" smtClean="0"/>
              <a:t>9/29/2026</a:t>
            </a:fld>
            <a:endParaRPr lang="en-US"/>
          </a:p>
        </p:txBody>
      </p:sp>
      <p:sp>
        <p:nvSpPr>
          <p:cNvPr id="5" name="Footer Placeholder 4">
            <a:extLst>
              <a:ext uri="{FF2B5EF4-FFF2-40B4-BE49-F238E27FC236}">
                <a16:creationId xmlns:a16="http://schemas.microsoft.com/office/drawing/2014/main" id="{1D152C1B-0E8A-42AF-E94A-DCFF8411A9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21E231-6E83-3AE6-922F-8592ABEA15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0E54F9-0072-42FF-A1ED-F3A29323BCE1}" type="slidenum">
              <a:rPr lang="en-US" smtClean="0"/>
              <a:t>‹#›</a:t>
            </a:fld>
            <a:endParaRPr lang="en-US"/>
          </a:p>
        </p:txBody>
      </p:sp>
    </p:spTree>
    <p:extLst>
      <p:ext uri="{BB962C8B-B14F-4D97-AF65-F5344CB8AC3E}">
        <p14:creationId xmlns:p14="http://schemas.microsoft.com/office/powerpoint/2010/main" val="213682446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6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32363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F2F8D9-1343-8391-649B-F1C6DA60A7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BD032C-9DE3-793B-2C07-185A631580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green and white logo&#10;&#10;Description automatically generated">
            <a:extLst>
              <a:ext uri="{FF2B5EF4-FFF2-40B4-BE49-F238E27FC236}">
                <a16:creationId xmlns:a16="http://schemas.microsoft.com/office/drawing/2014/main" id="{5ADB1EB8-AC43-5359-EA07-EF95A379C922}"/>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11547140" y="6208806"/>
            <a:ext cx="578608" cy="578608"/>
          </a:xfrm>
          <a:prstGeom prst="rect">
            <a:avLst/>
          </a:prstGeom>
        </p:spPr>
      </p:pic>
      <p:sp>
        <p:nvSpPr>
          <p:cNvPr id="9" name="TextBox 8">
            <a:extLst>
              <a:ext uri="{FF2B5EF4-FFF2-40B4-BE49-F238E27FC236}">
                <a16:creationId xmlns:a16="http://schemas.microsoft.com/office/drawing/2014/main" id="{91F3002C-7622-2502-5330-D546B52AFC85}"/>
              </a:ext>
            </a:extLst>
          </p:cNvPr>
          <p:cNvSpPr txBox="1"/>
          <p:nvPr userDrawn="1"/>
        </p:nvSpPr>
        <p:spPr>
          <a:xfrm>
            <a:off x="323850" y="6467801"/>
            <a:ext cx="3206750" cy="253916"/>
          </a:xfrm>
          <a:prstGeom prst="rect">
            <a:avLst/>
          </a:prstGeom>
          <a:noFill/>
        </p:spPr>
        <p:txBody>
          <a:bodyPr wrap="square" rtlCol="0">
            <a:spAutoFit/>
          </a:bodyPr>
          <a:lstStyle/>
          <a:p>
            <a:r>
              <a:rPr lang="en-US" sz="1050" i="1">
                <a:solidFill>
                  <a:schemeClr val="bg1">
                    <a:lumMod val="75000"/>
                  </a:schemeClr>
                </a:solidFill>
              </a:rPr>
              <a:t>Colusa Indian Energy Proprietary &amp; Confidential</a:t>
            </a:r>
          </a:p>
        </p:txBody>
      </p:sp>
    </p:spTree>
    <p:extLst>
      <p:ext uri="{BB962C8B-B14F-4D97-AF65-F5344CB8AC3E}">
        <p14:creationId xmlns:p14="http://schemas.microsoft.com/office/powerpoint/2010/main" val="281191737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energy.gov/indianenergy/webinars"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9.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2.xml"/><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5.emf"/><Relationship Id="rId2" Type="http://schemas.openxmlformats.org/officeDocument/2006/relationships/image" Target="../media/image38.jpeg"/><Relationship Id="rId1" Type="http://schemas.openxmlformats.org/officeDocument/2006/relationships/slideLayout" Target="../slideLayouts/slideLayout22.xml"/><Relationship Id="rId6" Type="http://schemas.openxmlformats.org/officeDocument/2006/relationships/image" Target="../media/image44.png"/><Relationship Id="rId5" Type="http://schemas.openxmlformats.org/officeDocument/2006/relationships/image" Target="../media/image43.emf"/><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22.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8" Type="http://schemas.openxmlformats.org/officeDocument/2006/relationships/hyperlink" Target="http://www.facebook.com/DOEIndianEnergy" TargetMode="External"/><Relationship Id="rId13" Type="http://schemas.openxmlformats.org/officeDocument/2006/relationships/image" Target="../media/image51.png"/><Relationship Id="rId3" Type="http://schemas.openxmlformats.org/officeDocument/2006/relationships/hyperlink" Target="mailto:indianenergy@hq.doe.gov" TargetMode="External"/><Relationship Id="rId7" Type="http://schemas.openxmlformats.org/officeDocument/2006/relationships/hyperlink" Target="https://www.linkedin.com/company/doeindianenergy/" TargetMode="External"/><Relationship Id="rId12" Type="http://schemas.openxmlformats.org/officeDocument/2006/relationships/image" Target="../media/image50.emf"/><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hyperlink" Target="https://www.energy.gov/indianenergy/office-indian-energy-newsletters" TargetMode="External"/><Relationship Id="rId11" Type="http://schemas.openxmlformats.org/officeDocument/2006/relationships/image" Target="../media/image49.emf"/><Relationship Id="rId5" Type="http://schemas.openxmlformats.org/officeDocument/2006/relationships/image" Target="../media/image47.emf"/><Relationship Id="rId15" Type="http://schemas.openxmlformats.org/officeDocument/2006/relationships/image" Target="../media/image53.png"/><Relationship Id="rId10" Type="http://schemas.openxmlformats.org/officeDocument/2006/relationships/image" Target="../media/image48.emf"/><Relationship Id="rId4" Type="http://schemas.openxmlformats.org/officeDocument/2006/relationships/image" Target="../media/image46.emf"/><Relationship Id="rId9" Type="http://schemas.openxmlformats.org/officeDocument/2006/relationships/hyperlink" Target="https://twitter.com/DOEIndianEnergy" TargetMode="External"/><Relationship Id="rId14" Type="http://schemas.openxmlformats.org/officeDocument/2006/relationships/image" Target="../media/image5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81CFB-F95D-FDD5-3A90-11A76A143470}"/>
              </a:ext>
            </a:extLst>
          </p:cNvPr>
          <p:cNvSpPr>
            <a:spLocks noGrp="1"/>
          </p:cNvSpPr>
          <p:nvPr>
            <p:ph type="ctrTitle"/>
          </p:nvPr>
        </p:nvSpPr>
        <p:spPr>
          <a:xfrm>
            <a:off x="609600" y="2576712"/>
            <a:ext cx="7243617" cy="1643585"/>
          </a:xfrm>
        </p:spPr>
        <p:txBody>
          <a:bodyPr>
            <a:normAutofit fontScale="90000"/>
          </a:bodyPr>
          <a:lstStyle/>
          <a:p>
            <a:r>
              <a:rPr lang="en-US"/>
              <a:t>Energy Efficiency </a:t>
            </a:r>
            <a:br>
              <a:rPr lang="en-US"/>
            </a:br>
            <a:r>
              <a:rPr lang="en-US"/>
              <a:t>Measures on Tribal Facilities</a:t>
            </a:r>
          </a:p>
        </p:txBody>
      </p:sp>
      <p:sp>
        <p:nvSpPr>
          <p:cNvPr id="3" name="Subtitle 2">
            <a:extLst>
              <a:ext uri="{FF2B5EF4-FFF2-40B4-BE49-F238E27FC236}">
                <a16:creationId xmlns:a16="http://schemas.microsoft.com/office/drawing/2014/main" id="{B1A8DD7A-DE54-B6E8-BDBC-30858760E872}"/>
              </a:ext>
            </a:extLst>
          </p:cNvPr>
          <p:cNvSpPr>
            <a:spLocks noGrp="1"/>
          </p:cNvSpPr>
          <p:nvPr>
            <p:ph type="subTitle" idx="4294967295"/>
          </p:nvPr>
        </p:nvSpPr>
        <p:spPr>
          <a:xfrm>
            <a:off x="609601" y="4968967"/>
            <a:ext cx="5514034" cy="1075189"/>
          </a:xfrm>
        </p:spPr>
        <p:txBody>
          <a:bodyPr vert="horz" lIns="0" tIns="45720" rIns="91440" bIns="45720" rtlCol="0" anchor="t">
            <a:normAutofit/>
          </a:bodyPr>
          <a:lstStyle/>
          <a:p>
            <a:endParaRPr lang="en-US"/>
          </a:p>
          <a:p>
            <a:r>
              <a:rPr lang="en-US"/>
              <a:t>September 10, 2026</a:t>
            </a:r>
            <a:endParaRPr lang="en-US">
              <a:cs typeface="Arial"/>
            </a:endParaRPr>
          </a:p>
        </p:txBody>
      </p:sp>
      <p:sp>
        <p:nvSpPr>
          <p:cNvPr id="5" name="TextBox 4">
            <a:extLst>
              <a:ext uri="{FF2B5EF4-FFF2-40B4-BE49-F238E27FC236}">
                <a16:creationId xmlns:a16="http://schemas.microsoft.com/office/drawing/2014/main" id="{B86DDC38-96D5-8981-B5E9-C9013D60AC40}"/>
              </a:ext>
            </a:extLst>
          </p:cNvPr>
          <p:cNvSpPr txBox="1"/>
          <p:nvPr/>
        </p:nvSpPr>
        <p:spPr>
          <a:xfrm>
            <a:off x="516699" y="4409966"/>
            <a:ext cx="6093912" cy="461665"/>
          </a:xfrm>
          <a:prstGeom prst="rect">
            <a:avLst/>
          </a:prstGeom>
          <a:noFill/>
        </p:spPr>
        <p:txBody>
          <a:bodyPr wrap="square">
            <a:spAutoFit/>
          </a:bodyPr>
          <a:lstStyle/>
          <a:p>
            <a:pPr algn="l">
              <a:buNone/>
            </a:pPr>
            <a:r>
              <a:rPr lang="en-US" sz="2400" b="1" i="0">
                <a:effectLst/>
                <a:latin typeface="Figtree" pitchFamily="2" charset="0"/>
              </a:rPr>
              <a:t>Tribal Energy Program Review Mini-Series</a:t>
            </a:r>
          </a:p>
        </p:txBody>
      </p:sp>
    </p:spTree>
    <p:extLst>
      <p:ext uri="{BB962C8B-B14F-4D97-AF65-F5344CB8AC3E}">
        <p14:creationId xmlns:p14="http://schemas.microsoft.com/office/powerpoint/2010/main" val="2819968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
            <a:extLst>
              <a:ext uri="{FF2B5EF4-FFF2-40B4-BE49-F238E27FC236}">
                <a16:creationId xmlns:a16="http://schemas.microsoft.com/office/drawing/2014/main" id="{AAFC6EB9-27D6-EDCC-E176-9F2FEDE44254}"/>
              </a:ext>
            </a:extLst>
          </p:cNvPr>
          <p:cNvSpPr>
            <a:spLocks noGrp="1"/>
          </p:cNvSpPr>
          <p:nvPr>
            <p:ph type="title"/>
          </p:nvPr>
        </p:nvSpPr>
        <p:spPr/>
        <p:txBody>
          <a:bodyPr/>
          <a:lstStyle/>
          <a:p>
            <a:r>
              <a:rPr lang="en-US"/>
              <a:t>Webinar Logistics</a:t>
            </a:r>
          </a:p>
        </p:txBody>
      </p:sp>
      <p:sp>
        <p:nvSpPr>
          <p:cNvPr id="25" name="Content Placeholder 1">
            <a:extLst>
              <a:ext uri="{FF2B5EF4-FFF2-40B4-BE49-F238E27FC236}">
                <a16:creationId xmlns:a16="http://schemas.microsoft.com/office/drawing/2014/main" id="{2399AFBB-7974-C081-D21E-B1E241B50057}"/>
              </a:ext>
            </a:extLst>
          </p:cNvPr>
          <p:cNvSpPr txBox="1">
            <a:spLocks/>
          </p:cNvSpPr>
          <p:nvPr/>
        </p:nvSpPr>
        <p:spPr>
          <a:xfrm>
            <a:off x="609600" y="1772429"/>
            <a:ext cx="5152845" cy="1820923"/>
          </a:xfrm>
          <a:prstGeom prst="rect">
            <a:avLst/>
          </a:prstGeom>
        </p:spPr>
        <p:txBody>
          <a:bodyPr lIns="91440" tIns="45720" rIns="91440" bIns="45720" anchor="t">
            <a:noAutofit/>
          </a:bodyPr>
          <a:lstStyle>
            <a:lvl1pPr marL="342900" indent="-3429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200150"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en-US" b="1">
                <a:solidFill>
                  <a:srgbClr val="2460AD"/>
                </a:solidFill>
                <a:latin typeface="Arial"/>
                <a:cs typeface="Arial"/>
              </a:rPr>
              <a:t>How do I turn on live captions?</a:t>
            </a:r>
            <a:endParaRPr lang="en-US" sz="2000">
              <a:solidFill>
                <a:srgbClr val="2460AD"/>
              </a:solidFill>
              <a:latin typeface="Arial"/>
              <a:cs typeface="Arial"/>
            </a:endParaRPr>
          </a:p>
          <a:p>
            <a:pPr marL="1143000" indent="0">
              <a:buFont typeface="Arial" panose="020B0604020202020204" pitchFamily="34" charset="0"/>
              <a:buNone/>
            </a:pPr>
            <a:r>
              <a:rPr lang="en-US" sz="2000">
                <a:latin typeface="Arial"/>
                <a:cs typeface="Arial"/>
              </a:rPr>
              <a:t>Click on the </a:t>
            </a:r>
            <a:r>
              <a:rPr lang="en-US" sz="2000" b="1">
                <a:latin typeface="Arial"/>
                <a:cs typeface="Arial"/>
              </a:rPr>
              <a:t>“Show Captions” </a:t>
            </a:r>
            <a:r>
              <a:rPr lang="en-US" sz="2000">
                <a:latin typeface="Arial"/>
                <a:cs typeface="Arial"/>
              </a:rPr>
              <a:t>button in the control panel at the bottom of your screen.</a:t>
            </a:r>
            <a:endParaRPr lang="en-US">
              <a:latin typeface="Arial"/>
              <a:cs typeface="Arial"/>
            </a:endParaRPr>
          </a:p>
          <a:p>
            <a:pPr marL="0" indent="0">
              <a:buFont typeface="Arial" panose="020B0604020202020204" pitchFamily="34" charset="0"/>
              <a:buNone/>
            </a:pPr>
            <a:endParaRPr lang="en-US" sz="3600"/>
          </a:p>
          <a:p>
            <a:pPr marL="0" indent="0">
              <a:spcAft>
                <a:spcPts val="1200"/>
              </a:spcAft>
              <a:buFont typeface="Arial" panose="020B0604020202020204" pitchFamily="34" charset="0"/>
              <a:buNone/>
            </a:pPr>
            <a:endParaRPr lang="en-US" b="1">
              <a:solidFill>
                <a:srgbClr val="2460AD"/>
              </a:solidFill>
            </a:endParaRPr>
          </a:p>
        </p:txBody>
      </p:sp>
      <p:sp>
        <p:nvSpPr>
          <p:cNvPr id="26" name="Content Placeholder 3">
            <a:extLst>
              <a:ext uri="{FF2B5EF4-FFF2-40B4-BE49-F238E27FC236}">
                <a16:creationId xmlns:a16="http://schemas.microsoft.com/office/drawing/2014/main" id="{83D00200-499C-D7DF-D4BE-2DBB20236C18}"/>
              </a:ext>
            </a:extLst>
          </p:cNvPr>
          <p:cNvSpPr txBox="1">
            <a:spLocks/>
          </p:cNvSpPr>
          <p:nvPr/>
        </p:nvSpPr>
        <p:spPr>
          <a:xfrm>
            <a:off x="5857336" y="1772429"/>
            <a:ext cx="6007274" cy="1656571"/>
          </a:xfrm>
          <a:prstGeom prst="rect">
            <a:avLst/>
          </a:prstGeom>
        </p:spPr>
        <p:txBody>
          <a:bodyPr vert="horz" lIns="91440" tIns="45720" rIns="91440" bIns="45720" rtlCol="0" anchor="t">
            <a:normAutofit/>
          </a:bodyPr>
          <a:lstStyle>
            <a:lvl1pPr marL="342900" indent="-342900" algn="l" defTabSz="914400" rtl="0" eaLnBrk="1" latinLnBrk="0" hangingPunct="1">
              <a:lnSpc>
                <a:spcPct val="90000"/>
              </a:lnSpc>
              <a:spcBef>
                <a:spcPts val="6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6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200150"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57350" indent="-28575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Font typeface="Arial" panose="020B0604020202020204" pitchFamily="34" charset="0"/>
              <a:buNone/>
            </a:pPr>
            <a:r>
              <a:rPr lang="en-US" b="1">
                <a:solidFill>
                  <a:srgbClr val="2460AD"/>
                </a:solidFill>
                <a:latin typeface="Arial"/>
                <a:cs typeface="Arial"/>
              </a:rPr>
              <a:t>Is this webinar being recorded?</a:t>
            </a:r>
          </a:p>
          <a:p>
            <a:pPr marL="287338" lvl="1" indent="0">
              <a:buFont typeface="Arial" panose="020B0604020202020204" pitchFamily="34" charset="0"/>
              <a:buNone/>
            </a:pPr>
            <a:r>
              <a:rPr lang="en-US" b="1">
                <a:latin typeface="Arial"/>
                <a:cs typeface="Arial"/>
              </a:rPr>
              <a:t>Yes, this webinar is being recorded in </a:t>
            </a:r>
            <a:r>
              <a:rPr lang="en-US">
                <a:latin typeface="Arial"/>
                <a:cs typeface="Arial"/>
              </a:rPr>
              <a:t>and will be available on the IE website: </a:t>
            </a:r>
            <a:r>
              <a:rPr lang="en-US">
                <a:latin typeface="Arial"/>
                <a:cs typeface="Arial"/>
                <a:hlinkClick r:id="rId3"/>
              </a:rPr>
              <a:t>https://www.energy.gov/indianenergy/webinars</a:t>
            </a:r>
            <a:r>
              <a:rPr lang="en-US">
                <a:latin typeface="Arial"/>
                <a:cs typeface="Arial"/>
              </a:rPr>
              <a:t>   </a:t>
            </a:r>
          </a:p>
          <a:p>
            <a:pPr marL="0" indent="0">
              <a:buFont typeface="Arial" panose="020B0604020202020204" pitchFamily="34" charset="0"/>
              <a:buNone/>
            </a:pPr>
            <a:endParaRPr lang="en-US">
              <a:latin typeface="Arial"/>
              <a:cs typeface="Arial"/>
            </a:endParaRPr>
          </a:p>
        </p:txBody>
      </p:sp>
      <p:grpSp>
        <p:nvGrpSpPr>
          <p:cNvPr id="27" name="Group 26">
            <a:extLst>
              <a:ext uri="{FF2B5EF4-FFF2-40B4-BE49-F238E27FC236}">
                <a16:creationId xmlns:a16="http://schemas.microsoft.com/office/drawing/2014/main" id="{DE351E7E-2A16-40F3-6A24-F89B52AE8409}"/>
              </a:ext>
            </a:extLst>
          </p:cNvPr>
          <p:cNvGrpSpPr/>
          <p:nvPr/>
        </p:nvGrpSpPr>
        <p:grpSpPr>
          <a:xfrm>
            <a:off x="626168" y="2482498"/>
            <a:ext cx="965877" cy="606964"/>
            <a:chOff x="941032" y="2038581"/>
            <a:chExt cx="965877" cy="606964"/>
          </a:xfrm>
        </p:grpSpPr>
        <p:pic>
          <p:nvPicPr>
            <p:cNvPr id="28" name="Picture 27" descr="A close up of a computer screen&#10;&#10;Description automatically generated">
              <a:extLst>
                <a:ext uri="{FF2B5EF4-FFF2-40B4-BE49-F238E27FC236}">
                  <a16:creationId xmlns:a16="http://schemas.microsoft.com/office/drawing/2014/main" id="{76A12A51-F90C-CECD-0A6A-02265EE20554}"/>
                </a:ext>
              </a:extLst>
            </p:cNvPr>
            <p:cNvPicPr>
              <a:picLocks noChangeAspect="1"/>
            </p:cNvPicPr>
            <p:nvPr/>
          </p:nvPicPr>
          <p:blipFill rotWithShape="1">
            <a:blip r:embed="rId4">
              <a:extLst>
                <a:ext uri="{28A0092B-C50C-407E-A947-70E740481C1C}">
                  <a14:useLocalDpi xmlns:a14="http://schemas.microsoft.com/office/drawing/2010/main" val="0"/>
                </a:ext>
              </a:extLst>
            </a:blip>
            <a:srcRect l="5308" r="7215"/>
            <a:stretch/>
          </p:blipFill>
          <p:spPr>
            <a:xfrm>
              <a:off x="941032" y="2038581"/>
              <a:ext cx="965877" cy="606964"/>
            </a:xfrm>
            <a:prstGeom prst="rect">
              <a:avLst/>
            </a:prstGeom>
            <a:ln>
              <a:solidFill>
                <a:srgbClr val="DCDDDE"/>
              </a:solidFill>
            </a:ln>
          </p:spPr>
        </p:pic>
        <p:sp>
          <p:nvSpPr>
            <p:cNvPr id="29" name="Rectangle 28">
              <a:extLst>
                <a:ext uri="{FF2B5EF4-FFF2-40B4-BE49-F238E27FC236}">
                  <a16:creationId xmlns:a16="http://schemas.microsoft.com/office/drawing/2014/main" id="{5D2E0052-CDB2-24D8-B1B9-0E6E51C98106}"/>
                </a:ext>
              </a:extLst>
            </p:cNvPr>
            <p:cNvSpPr/>
            <p:nvPr/>
          </p:nvSpPr>
          <p:spPr>
            <a:xfrm>
              <a:off x="941032" y="2038581"/>
              <a:ext cx="965877" cy="606964"/>
            </a:xfrm>
            <a:prstGeom prst="rect">
              <a:avLst/>
            </a:prstGeom>
            <a:noFill/>
            <a:ln w="28575">
              <a:solidFill>
                <a:srgbClr val="DCDDD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grpSp>
      <p:sp>
        <p:nvSpPr>
          <p:cNvPr id="2" name="TextBox 1">
            <a:extLst>
              <a:ext uri="{FF2B5EF4-FFF2-40B4-BE49-F238E27FC236}">
                <a16:creationId xmlns:a16="http://schemas.microsoft.com/office/drawing/2014/main" id="{390738F6-A413-BFD6-A797-66A4CE4B797E}"/>
              </a:ext>
            </a:extLst>
          </p:cNvPr>
          <p:cNvSpPr txBox="1"/>
          <p:nvPr/>
        </p:nvSpPr>
        <p:spPr>
          <a:xfrm>
            <a:off x="5857336" y="3773903"/>
            <a:ext cx="6007274" cy="25506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ts val="1500"/>
              </a:lnSpc>
              <a:spcBef>
                <a:spcPts val="600"/>
              </a:spcBef>
              <a:spcAft>
                <a:spcPts val="1000"/>
              </a:spcAft>
            </a:pPr>
            <a:r>
              <a:rPr lang="en-US" sz="2400" b="1" baseline="0">
                <a:solidFill>
                  <a:srgbClr val="2460AD"/>
                </a:solidFill>
                <a:latin typeface="Arial"/>
                <a:ea typeface="Segoe UI"/>
                <a:cs typeface="Segoe UI"/>
              </a:rPr>
              <a:t>Will the slides be shared?</a:t>
            </a:r>
            <a:r>
              <a:rPr lang="en-US">
                <a:latin typeface="Arial"/>
                <a:ea typeface="Segoe UI"/>
                <a:cs typeface="Segoe UI"/>
              </a:rPr>
              <a:t>​</a:t>
            </a:r>
          </a:p>
          <a:p>
            <a:pPr marL="225425" indent="6350">
              <a:spcBef>
                <a:spcPts val="600"/>
              </a:spcBef>
              <a:spcAft>
                <a:spcPts val="600"/>
              </a:spcAft>
            </a:pPr>
            <a:r>
              <a:rPr lang="en-US" sz="2000" b="1" baseline="0">
                <a:ea typeface="Segoe UI"/>
                <a:cs typeface="Segoe UI"/>
              </a:rPr>
              <a:t>Yes, a copy of the presentation slides will be shared</a:t>
            </a:r>
            <a:r>
              <a:rPr lang="en-US" sz="2000" baseline="0">
                <a:ea typeface="Segoe UI"/>
                <a:cs typeface="Segoe UI"/>
              </a:rPr>
              <a:t> via email with registrants and will be available on the IE website</a:t>
            </a:r>
            <a:r>
              <a:rPr lang="en-US" sz="2000">
                <a:ea typeface="Segoe UI"/>
                <a:cs typeface="Segoe UI"/>
              </a:rPr>
              <a:t>: </a:t>
            </a:r>
            <a:r>
              <a:rPr lang="en-US" sz="2000">
                <a:ea typeface="Segoe UI"/>
                <a:cs typeface="Segoe UI"/>
                <a:hlinkClick r:id="rId3"/>
              </a:rPr>
              <a:t>https://www.energy.gov/indianenergy/webinars</a:t>
            </a:r>
            <a:r>
              <a:rPr lang="en-US" sz="2000">
                <a:ea typeface="Segoe UI"/>
                <a:cs typeface="Segoe UI"/>
              </a:rPr>
              <a:t> </a:t>
            </a:r>
            <a:endParaRPr lang="en-US" sz="2000">
              <a:cs typeface="Arial" panose="020B0604020202020204"/>
            </a:endParaRPr>
          </a:p>
          <a:p>
            <a:pPr algn="ctr">
              <a:lnSpc>
                <a:spcPct val="300000"/>
              </a:lnSpc>
              <a:spcBef>
                <a:spcPts val="600"/>
              </a:spcBef>
            </a:pPr>
            <a:endParaRPr lang="en-US">
              <a:cs typeface="Arial" panose="020B0604020202020204"/>
            </a:endParaRPr>
          </a:p>
        </p:txBody>
      </p:sp>
      <p:sp>
        <p:nvSpPr>
          <p:cNvPr id="4" name="TextBox 3">
            <a:extLst>
              <a:ext uri="{FF2B5EF4-FFF2-40B4-BE49-F238E27FC236}">
                <a16:creationId xmlns:a16="http://schemas.microsoft.com/office/drawing/2014/main" id="{AABCEB82-6ED6-4EDF-C71A-BED59FA4C3AE}"/>
              </a:ext>
            </a:extLst>
          </p:cNvPr>
          <p:cNvSpPr txBox="1"/>
          <p:nvPr/>
        </p:nvSpPr>
        <p:spPr>
          <a:xfrm>
            <a:off x="626168" y="4105872"/>
            <a:ext cx="4734108" cy="1211935"/>
          </a:xfrm>
          <a:prstGeom prst="rect">
            <a:avLst/>
          </a:prstGeom>
          <a:noFill/>
        </p:spPr>
        <p:txBody>
          <a:bodyPr wrap="square">
            <a:spAutoFit/>
          </a:bodyPr>
          <a:lstStyle/>
          <a:p>
            <a:pPr algn="l" rtl="0" fontAlgn="base">
              <a:lnSpc>
                <a:spcPts val="1950"/>
              </a:lnSpc>
              <a:spcAft>
                <a:spcPts val="1000"/>
              </a:spcAft>
              <a:buNone/>
            </a:pPr>
            <a:r>
              <a:rPr lang="en-US" sz="2400" b="1" i="0" u="none" strike="noStrike">
                <a:solidFill>
                  <a:srgbClr val="2460AD"/>
                </a:solidFill>
                <a:effectLst/>
              </a:rPr>
              <a:t>How do I submit a question?</a:t>
            </a:r>
            <a:r>
              <a:rPr lang="en-US" sz="2000" b="0" i="0">
                <a:solidFill>
                  <a:srgbClr val="000000"/>
                </a:solidFill>
                <a:effectLst/>
              </a:rPr>
              <a:t>​</a:t>
            </a:r>
          </a:p>
          <a:p>
            <a:pPr marL="1087438" algn="l" rtl="0" fontAlgn="base">
              <a:lnSpc>
                <a:spcPts val="1650"/>
              </a:lnSpc>
              <a:spcBef>
                <a:spcPts val="600"/>
              </a:spcBef>
              <a:spcAft>
                <a:spcPts val="600"/>
              </a:spcAft>
              <a:buNone/>
            </a:pPr>
            <a:r>
              <a:rPr lang="en-US" sz="2000" b="0" i="0" u="none" strike="noStrike">
                <a:solidFill>
                  <a:srgbClr val="000000"/>
                </a:solidFill>
                <a:effectLst/>
              </a:rPr>
              <a:t>Click on the </a:t>
            </a:r>
            <a:r>
              <a:rPr lang="en-US" sz="2000" b="1" i="0" u="none" strike="noStrike">
                <a:solidFill>
                  <a:srgbClr val="000000"/>
                </a:solidFill>
                <a:effectLst/>
              </a:rPr>
              <a:t>“Q&amp;A” </a:t>
            </a:r>
            <a:r>
              <a:rPr lang="en-US" sz="2000" b="0" i="0" u="none" strike="noStrike">
                <a:solidFill>
                  <a:srgbClr val="000000"/>
                </a:solidFill>
                <a:effectLst/>
              </a:rPr>
              <a:t>button in the control panel at the bottom of your screen. </a:t>
            </a:r>
            <a:endParaRPr lang="en-US" sz="2000" b="0" i="0">
              <a:solidFill>
                <a:srgbClr val="000000"/>
              </a:solidFill>
              <a:effectLst/>
            </a:endParaRPr>
          </a:p>
        </p:txBody>
      </p:sp>
      <p:pic>
        <p:nvPicPr>
          <p:cNvPr id="1026" name="Picture 2" descr="Program – Talk Schedule – ELM">
            <a:extLst>
              <a:ext uri="{FF2B5EF4-FFF2-40B4-BE49-F238E27FC236}">
                <a16:creationId xmlns:a16="http://schemas.microsoft.com/office/drawing/2014/main" id="{11567442-EE7A-26B3-62FD-00513346C9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121" y="4461772"/>
            <a:ext cx="1160924" cy="856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321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4175A1-C1E8-1FA8-6FA4-D335DF899A9C}"/>
              </a:ext>
            </a:extLst>
          </p:cNvPr>
          <p:cNvSpPr>
            <a:spLocks noGrp="1"/>
          </p:cNvSpPr>
          <p:nvPr>
            <p:ph type="ctrTitle"/>
          </p:nvPr>
        </p:nvSpPr>
        <p:spPr>
          <a:xfrm>
            <a:off x="208320" y="2607207"/>
            <a:ext cx="3242246" cy="1643585"/>
          </a:xfrm>
        </p:spPr>
        <p:txBody>
          <a:bodyPr>
            <a:normAutofit fontScale="90000"/>
          </a:bodyPr>
          <a:lstStyle/>
          <a:p>
            <a:r>
              <a:rPr lang="en-US" sz="4400">
                <a:solidFill>
                  <a:schemeClr val="tx1"/>
                </a:solidFill>
                <a:latin typeface="Avenir Black"/>
              </a:rPr>
              <a:t>Today’s Webinar Will Cover</a:t>
            </a:r>
            <a:endParaRPr lang="en-US" sz="4400">
              <a:solidFill>
                <a:schemeClr val="tx1"/>
              </a:solidFill>
            </a:endParaRPr>
          </a:p>
        </p:txBody>
      </p:sp>
      <p:sp>
        <p:nvSpPr>
          <p:cNvPr id="2" name="TextBox 1">
            <a:extLst>
              <a:ext uri="{FF2B5EF4-FFF2-40B4-BE49-F238E27FC236}">
                <a16:creationId xmlns:a16="http://schemas.microsoft.com/office/drawing/2014/main" id="{E33DDD57-093F-E547-0FF9-730E7E94CD09}"/>
              </a:ext>
            </a:extLst>
          </p:cNvPr>
          <p:cNvSpPr txBox="1"/>
          <p:nvPr/>
        </p:nvSpPr>
        <p:spPr>
          <a:xfrm>
            <a:off x="4078377" y="1446667"/>
            <a:ext cx="7723909"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a:solidFill>
                  <a:srgbClr val="000000"/>
                </a:solidFill>
                <a:latin typeface="Arial"/>
                <a:ea typeface="Segoe UI"/>
                <a:cs typeface="Segoe UI"/>
              </a:rPr>
              <a:t>​</a:t>
            </a:r>
            <a:endParaRPr lang="en-US" sz="2400">
              <a:cs typeface="Arial" panose="020B0604020202020204"/>
            </a:endParaRPr>
          </a:p>
          <a:p>
            <a:r>
              <a:rPr lang="en-US" sz="2400" baseline="0">
                <a:solidFill>
                  <a:srgbClr val="000000"/>
                </a:solidFill>
                <a:latin typeface="Arial"/>
                <a:ea typeface="Segoe UI"/>
                <a:cs typeface="Segoe UI"/>
              </a:rPr>
              <a:t>Explore how Tribal communities are integrating energy efficiency measures (EEMs) into new and existing buildings to achieve cost and energy savings. </a:t>
            </a:r>
            <a:endParaRPr lang="en-US" sz="2400">
              <a:solidFill>
                <a:srgbClr val="000000"/>
              </a:solidFill>
              <a:latin typeface="Arial"/>
              <a:ea typeface="Segoe UI"/>
              <a:cs typeface="Segoe UI"/>
            </a:endParaRPr>
          </a:p>
          <a:p>
            <a:endParaRPr lang="en-US" sz="2400">
              <a:solidFill>
                <a:srgbClr val="000000"/>
              </a:solidFill>
              <a:latin typeface="Arial"/>
              <a:ea typeface="Segoe UI"/>
              <a:cs typeface="Segoe UI"/>
            </a:endParaRPr>
          </a:p>
          <a:p>
            <a:r>
              <a:rPr lang="en-US" sz="2400" baseline="0">
                <a:solidFill>
                  <a:srgbClr val="000000"/>
                </a:solidFill>
                <a:latin typeface="Arial"/>
                <a:ea typeface="Segoe UI"/>
                <a:cs typeface="Segoe UI"/>
              </a:rPr>
              <a:t>Hear directly from two Tribes that have successfully implemented EEMs across multiple facilities, gaining insights from their experiences and lessons learned. This webinar will cover various types of EEMs, aiding in the evaluation of their potential suitability for your Tribe's facilities.</a:t>
            </a:r>
            <a:endParaRPr lang="en-US">
              <a:cs typeface="Arial"/>
            </a:endParaRPr>
          </a:p>
          <a:p>
            <a:pPr algn="ctr"/>
            <a:endParaRPr lang="en-US">
              <a:solidFill>
                <a:srgbClr val="000000"/>
              </a:solidFill>
            </a:endParaRPr>
          </a:p>
        </p:txBody>
      </p:sp>
    </p:spTree>
    <p:extLst>
      <p:ext uri="{BB962C8B-B14F-4D97-AF65-F5344CB8AC3E}">
        <p14:creationId xmlns:p14="http://schemas.microsoft.com/office/powerpoint/2010/main" val="3449468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A0372-BA28-2795-D027-C9CE08BE27D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F390DD5-E36B-3958-FC92-4503EFA4FCC9}"/>
              </a:ext>
            </a:extLst>
          </p:cNvPr>
          <p:cNvSpPr>
            <a:spLocks noGrp="1"/>
          </p:cNvSpPr>
          <p:nvPr>
            <p:ph type="ctrTitle"/>
          </p:nvPr>
        </p:nvSpPr>
        <p:spPr>
          <a:xfrm>
            <a:off x="4398389" y="1472826"/>
            <a:ext cx="5981542" cy="1643585"/>
          </a:xfrm>
        </p:spPr>
        <p:txBody>
          <a:bodyPr>
            <a:normAutofit/>
          </a:bodyPr>
          <a:lstStyle/>
          <a:p>
            <a:r>
              <a:rPr lang="en-US"/>
              <a:t>Office of Indian Energy Overview</a:t>
            </a:r>
          </a:p>
        </p:txBody>
      </p:sp>
      <p:sp>
        <p:nvSpPr>
          <p:cNvPr id="7" name="Text Placeholder 6">
            <a:extLst>
              <a:ext uri="{FF2B5EF4-FFF2-40B4-BE49-F238E27FC236}">
                <a16:creationId xmlns:a16="http://schemas.microsoft.com/office/drawing/2014/main" id="{4100041C-34CD-5F6A-460A-06A192B77CBB}"/>
              </a:ext>
            </a:extLst>
          </p:cNvPr>
          <p:cNvSpPr>
            <a:spLocks noGrp="1"/>
          </p:cNvSpPr>
          <p:nvPr>
            <p:ph type="subTitle" idx="1"/>
          </p:nvPr>
        </p:nvSpPr>
        <p:spPr>
          <a:xfrm>
            <a:off x="4398389" y="3296686"/>
            <a:ext cx="5835891" cy="857228"/>
          </a:xfrm>
        </p:spPr>
        <p:txBody>
          <a:bodyPr vert="horz" lIns="0" tIns="45720" rIns="91440" bIns="45720" rtlCol="0" anchor="t">
            <a:normAutofit fontScale="25000" lnSpcReduction="20000"/>
          </a:bodyPr>
          <a:lstStyle/>
          <a:p>
            <a:pPr>
              <a:lnSpc>
                <a:spcPct val="114000"/>
              </a:lnSpc>
            </a:pPr>
            <a:r>
              <a:rPr lang="en-US" sz="11200"/>
              <a:t>Amy Lukens</a:t>
            </a:r>
          </a:p>
          <a:p>
            <a:pPr>
              <a:lnSpc>
                <a:spcPct val="114000"/>
              </a:lnSpc>
            </a:pPr>
            <a:r>
              <a:rPr lang="en-US" sz="11200"/>
              <a:t> Technical Project Officer/ </a:t>
            </a:r>
          </a:p>
          <a:p>
            <a:pPr>
              <a:lnSpc>
                <a:spcPct val="113999"/>
              </a:lnSpc>
            </a:pPr>
            <a:r>
              <a:rPr lang="en-US" sz="11200"/>
              <a:t>Physical Scientist</a:t>
            </a:r>
            <a:endParaRPr lang="en-US"/>
          </a:p>
          <a:p>
            <a:pPr marL="342900" indent="-342900">
              <a:buFont typeface="Arial" panose="020B0604020202020204" pitchFamily="34" charset="0"/>
              <a:buChar char="•"/>
            </a:pPr>
            <a:endParaRPr lang="en-US" sz="2800"/>
          </a:p>
        </p:txBody>
      </p:sp>
      <p:pic>
        <p:nvPicPr>
          <p:cNvPr id="3" name="Picture 2">
            <a:extLst>
              <a:ext uri="{FF2B5EF4-FFF2-40B4-BE49-F238E27FC236}">
                <a16:creationId xmlns:a16="http://schemas.microsoft.com/office/drawing/2014/main" id="{0355BE06-C3BD-6A57-B5E2-6633BF853D89}"/>
              </a:ext>
            </a:extLst>
          </p:cNvPr>
          <p:cNvPicPr>
            <a:picLocks noChangeAspect="1"/>
          </p:cNvPicPr>
          <p:nvPr/>
        </p:nvPicPr>
        <p:blipFill>
          <a:blip r:embed="rId3"/>
          <a:stretch>
            <a:fillRect/>
          </a:stretch>
        </p:blipFill>
        <p:spPr>
          <a:xfrm>
            <a:off x="9333505" y="3434175"/>
            <a:ext cx="1789546" cy="2320637"/>
          </a:xfrm>
          <a:prstGeom prst="rect">
            <a:avLst/>
          </a:prstGeom>
          <a:ln w="28575">
            <a:solidFill>
              <a:schemeClr val="bg1"/>
            </a:solidFill>
          </a:ln>
        </p:spPr>
      </p:pic>
    </p:spTree>
    <p:extLst>
      <p:ext uri="{BB962C8B-B14F-4D97-AF65-F5344CB8AC3E}">
        <p14:creationId xmlns:p14="http://schemas.microsoft.com/office/powerpoint/2010/main" val="4202606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4A7EA8C7-83B5-BD78-106E-46051251F6EE}"/>
              </a:ext>
            </a:extLst>
          </p:cNvPr>
          <p:cNvCxnSpPr>
            <a:cxnSpLocks/>
          </p:cNvCxnSpPr>
          <p:nvPr/>
        </p:nvCxnSpPr>
        <p:spPr>
          <a:xfrm>
            <a:off x="5829445" y="1725978"/>
            <a:ext cx="0" cy="1619994"/>
          </a:xfrm>
          <a:prstGeom prst="line">
            <a:avLst/>
          </a:prstGeom>
          <a:effectLst/>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4E479AB8-7EFE-D7FB-8068-50D365D29D2C}"/>
              </a:ext>
            </a:extLst>
          </p:cNvPr>
          <p:cNvSpPr>
            <a:spLocks noGrp="1"/>
          </p:cNvSpPr>
          <p:nvPr>
            <p:ph type="title"/>
          </p:nvPr>
        </p:nvSpPr>
        <p:spPr>
          <a:xfrm>
            <a:off x="609600" y="532187"/>
            <a:ext cx="10972800" cy="457200"/>
          </a:xfrm>
        </p:spPr>
        <p:txBody>
          <a:bodyPr/>
          <a:lstStyle/>
          <a:p>
            <a:r>
              <a:rPr lang="en-US"/>
              <a:t>Office of Indian Energy Leadership</a:t>
            </a:r>
          </a:p>
        </p:txBody>
      </p:sp>
      <p:sp>
        <p:nvSpPr>
          <p:cNvPr id="29" name="Rectangle 28">
            <a:extLst>
              <a:ext uri="{FF2B5EF4-FFF2-40B4-BE49-F238E27FC236}">
                <a16:creationId xmlns:a16="http://schemas.microsoft.com/office/drawing/2014/main" id="{FA557D51-B352-3086-C61E-EFBCBA9481C6}"/>
              </a:ext>
            </a:extLst>
          </p:cNvPr>
          <p:cNvSpPr/>
          <p:nvPr/>
        </p:nvSpPr>
        <p:spPr>
          <a:xfrm>
            <a:off x="6700767" y="5140219"/>
            <a:ext cx="3049387" cy="584775"/>
          </a:xfrm>
          <a:prstGeom prst="rect">
            <a:avLst/>
          </a:prstGeom>
        </p:spPr>
        <p:txBody>
          <a:bodyPr wrap="square" lIns="91440" tIns="45720" rIns="91440" bIns="45720" anchor="t">
            <a:spAutoFit/>
          </a:bodyPr>
          <a:lstStyle/>
          <a:p>
            <a:r>
              <a:rPr lang="en-US" sz="1600" b="1">
                <a:solidFill>
                  <a:srgbClr val="000000"/>
                </a:solidFill>
              </a:rPr>
              <a:t>David Conrad</a:t>
            </a:r>
            <a:endParaRPr lang="en-US" sz="1600">
              <a:solidFill>
                <a:srgbClr val="000000"/>
              </a:solidFill>
              <a:ea typeface="ＭＳ Ｐゴシック"/>
              <a:cs typeface="Arial"/>
            </a:endParaRPr>
          </a:p>
          <a:p>
            <a:r>
              <a:rPr lang="en-US" sz="1600">
                <a:solidFill>
                  <a:srgbClr val="000000"/>
                </a:solidFill>
                <a:ea typeface="ＭＳ Ｐゴシック"/>
              </a:rPr>
              <a:t>Deputy Director</a:t>
            </a:r>
            <a:endParaRPr lang="en-US">
              <a:solidFill>
                <a:srgbClr val="000000"/>
              </a:solidFill>
              <a:ea typeface="ＭＳ Ｐゴシック"/>
              <a:cs typeface="Arial" panose="020B0604020202020204"/>
            </a:endParaRPr>
          </a:p>
        </p:txBody>
      </p:sp>
      <p:sp>
        <p:nvSpPr>
          <p:cNvPr id="30" name="TextBox 29">
            <a:extLst>
              <a:ext uri="{FF2B5EF4-FFF2-40B4-BE49-F238E27FC236}">
                <a16:creationId xmlns:a16="http://schemas.microsoft.com/office/drawing/2014/main" id="{9D3AD480-84FF-5619-39C4-D1F08763680E}"/>
              </a:ext>
            </a:extLst>
          </p:cNvPr>
          <p:cNvSpPr txBox="1"/>
          <p:nvPr/>
        </p:nvSpPr>
        <p:spPr>
          <a:xfrm>
            <a:off x="4167452" y="1573871"/>
            <a:ext cx="3323985" cy="646331"/>
          </a:xfrm>
          <a:prstGeom prst="rect">
            <a:avLst/>
          </a:prstGeom>
          <a:solidFill>
            <a:schemeClr val="accent1"/>
          </a:solidFill>
          <a:ln>
            <a:solidFill>
              <a:schemeClr val="accent1"/>
            </a:solidFill>
          </a:ln>
        </p:spPr>
        <p:txBody>
          <a:bodyPr wrap="square" rtlCol="0">
            <a:spAutoFit/>
          </a:bodyPr>
          <a:lstStyle/>
          <a:p>
            <a:pPr algn="ctr"/>
            <a:r>
              <a:rPr lang="en-US">
                <a:solidFill>
                  <a:schemeClr val="bg1"/>
                </a:solidFill>
              </a:rPr>
              <a:t>Office of the </a:t>
            </a:r>
          </a:p>
          <a:p>
            <a:pPr algn="ctr"/>
            <a:r>
              <a:rPr lang="en-US">
                <a:solidFill>
                  <a:schemeClr val="bg1"/>
                </a:solidFill>
              </a:rPr>
              <a:t>Under Secretary of Energy</a:t>
            </a:r>
          </a:p>
        </p:txBody>
      </p:sp>
      <p:sp>
        <p:nvSpPr>
          <p:cNvPr id="34" name="TextBox 33">
            <a:extLst>
              <a:ext uri="{FF2B5EF4-FFF2-40B4-BE49-F238E27FC236}">
                <a16:creationId xmlns:a16="http://schemas.microsoft.com/office/drawing/2014/main" id="{594B8AA3-E58F-49EC-E1A4-7932270DD04E}"/>
              </a:ext>
            </a:extLst>
          </p:cNvPr>
          <p:cNvSpPr txBox="1"/>
          <p:nvPr/>
        </p:nvSpPr>
        <p:spPr>
          <a:xfrm>
            <a:off x="4567340" y="2351309"/>
            <a:ext cx="2524208" cy="369332"/>
          </a:xfrm>
          <a:prstGeom prst="rect">
            <a:avLst/>
          </a:prstGeom>
          <a:solidFill>
            <a:schemeClr val="accent1"/>
          </a:solidFill>
          <a:ln>
            <a:solidFill>
              <a:schemeClr val="accent1"/>
            </a:solidFill>
          </a:ln>
        </p:spPr>
        <p:txBody>
          <a:bodyPr wrap="square" rtlCol="0">
            <a:spAutoFit/>
          </a:bodyPr>
          <a:lstStyle/>
          <a:p>
            <a:r>
              <a:rPr lang="en-US">
                <a:solidFill>
                  <a:schemeClr val="bg1"/>
                </a:solidFill>
              </a:rPr>
              <a:t>Office of Indian Energy</a:t>
            </a:r>
          </a:p>
        </p:txBody>
      </p:sp>
      <p:cxnSp>
        <p:nvCxnSpPr>
          <p:cNvPr id="35" name="Straight Connector 34">
            <a:extLst>
              <a:ext uri="{FF2B5EF4-FFF2-40B4-BE49-F238E27FC236}">
                <a16:creationId xmlns:a16="http://schemas.microsoft.com/office/drawing/2014/main" id="{840F66C6-B415-4887-09C6-821A290A875A}"/>
              </a:ext>
            </a:extLst>
          </p:cNvPr>
          <p:cNvCxnSpPr>
            <a:cxnSpLocks/>
          </p:cNvCxnSpPr>
          <p:nvPr/>
        </p:nvCxnSpPr>
        <p:spPr>
          <a:xfrm flipH="1">
            <a:off x="4649634" y="3345972"/>
            <a:ext cx="2219408" cy="0"/>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37" name="Picture 36">
            <a:extLst>
              <a:ext uri="{FF2B5EF4-FFF2-40B4-BE49-F238E27FC236}">
                <a16:creationId xmlns:a16="http://schemas.microsoft.com/office/drawing/2014/main" id="{DCF53B0A-2118-A623-04ED-E22D3C319071}"/>
              </a:ext>
            </a:extLst>
          </p:cNvPr>
          <p:cNvPicPr>
            <a:picLocks noChangeAspect="1"/>
          </p:cNvPicPr>
          <p:nvPr/>
        </p:nvPicPr>
        <p:blipFill rotWithShape="1">
          <a:blip r:embed="rId3"/>
          <a:srcRect l="12248" t="1000" r="5674"/>
          <a:stretch/>
        </p:blipFill>
        <p:spPr>
          <a:xfrm>
            <a:off x="6880948" y="3014748"/>
            <a:ext cx="1349316" cy="1945218"/>
          </a:xfrm>
          <a:prstGeom prst="rect">
            <a:avLst/>
          </a:prstGeom>
          <a:ln w="57150">
            <a:solidFill>
              <a:schemeClr val="tx1"/>
            </a:solidFill>
          </a:ln>
          <a:effectLst/>
        </p:spPr>
      </p:pic>
      <p:pic>
        <p:nvPicPr>
          <p:cNvPr id="5" name="Picture 4">
            <a:extLst>
              <a:ext uri="{FF2B5EF4-FFF2-40B4-BE49-F238E27FC236}">
                <a16:creationId xmlns:a16="http://schemas.microsoft.com/office/drawing/2014/main" id="{89B7C3C8-0B68-1EDB-76D9-BDC9FA54FFF5}"/>
              </a:ext>
            </a:extLst>
          </p:cNvPr>
          <p:cNvPicPr>
            <a:picLocks noChangeAspect="1"/>
          </p:cNvPicPr>
          <p:nvPr/>
        </p:nvPicPr>
        <p:blipFill>
          <a:blip r:embed="rId4"/>
          <a:stretch>
            <a:fillRect/>
          </a:stretch>
        </p:blipFill>
        <p:spPr>
          <a:xfrm>
            <a:off x="3016249" y="2914361"/>
            <a:ext cx="1714501" cy="2138364"/>
          </a:xfrm>
          <a:prstGeom prst="rect">
            <a:avLst/>
          </a:prstGeom>
        </p:spPr>
      </p:pic>
      <p:sp>
        <p:nvSpPr>
          <p:cNvPr id="7" name="Rectangle 6">
            <a:extLst>
              <a:ext uri="{FF2B5EF4-FFF2-40B4-BE49-F238E27FC236}">
                <a16:creationId xmlns:a16="http://schemas.microsoft.com/office/drawing/2014/main" id="{FBECC778-4EC0-A470-F63A-5493D266DDE7}"/>
              </a:ext>
            </a:extLst>
          </p:cNvPr>
          <p:cNvSpPr/>
          <p:nvPr/>
        </p:nvSpPr>
        <p:spPr>
          <a:xfrm>
            <a:off x="3021734" y="5140218"/>
            <a:ext cx="3049387" cy="584775"/>
          </a:xfrm>
          <a:prstGeom prst="rect">
            <a:avLst/>
          </a:prstGeom>
        </p:spPr>
        <p:txBody>
          <a:bodyPr wrap="square" lIns="91440" tIns="45720" rIns="91440" bIns="45720" anchor="t">
            <a:spAutoFit/>
          </a:bodyPr>
          <a:lstStyle/>
          <a:p>
            <a:r>
              <a:rPr lang="en-US" sz="1600" b="1">
                <a:solidFill>
                  <a:srgbClr val="000000"/>
                </a:solidFill>
                <a:ea typeface="ＭＳ Ｐゴシック"/>
              </a:rPr>
              <a:t>Eric </a:t>
            </a:r>
            <a:r>
              <a:rPr lang="en-US" sz="1600" b="1" err="1">
                <a:solidFill>
                  <a:srgbClr val="000000"/>
                </a:solidFill>
                <a:ea typeface="ＭＳ Ｐゴシック"/>
              </a:rPr>
              <a:t>Mahroum</a:t>
            </a:r>
            <a:endParaRPr lang="en-US" sz="1600">
              <a:solidFill>
                <a:srgbClr val="000000"/>
              </a:solidFill>
              <a:ea typeface="ＭＳ Ｐゴシック"/>
              <a:cs typeface="Arial"/>
            </a:endParaRPr>
          </a:p>
          <a:p>
            <a:r>
              <a:rPr lang="en-US" sz="1600">
                <a:solidFill>
                  <a:srgbClr val="000000"/>
                </a:solidFill>
                <a:ea typeface="ＭＳ Ｐゴシック"/>
              </a:rPr>
              <a:t>Director</a:t>
            </a:r>
          </a:p>
        </p:txBody>
      </p:sp>
    </p:spTree>
    <p:extLst>
      <p:ext uri="{BB962C8B-B14F-4D97-AF65-F5344CB8AC3E}">
        <p14:creationId xmlns:p14="http://schemas.microsoft.com/office/powerpoint/2010/main" val="4134270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C2E411E-59F0-BA27-46A2-C60EE94CCAAB}"/>
              </a:ext>
            </a:extLst>
          </p:cNvPr>
          <p:cNvSpPr/>
          <p:nvPr/>
        </p:nvSpPr>
        <p:spPr>
          <a:xfrm>
            <a:off x="6420465" y="1455174"/>
            <a:ext cx="5275006" cy="421417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41FEB731-C1D7-42B3-ADF8-5D409917F1EF}"/>
              </a:ext>
            </a:extLst>
          </p:cNvPr>
          <p:cNvSpPr>
            <a:spLocks noGrp="1"/>
          </p:cNvSpPr>
          <p:nvPr>
            <p:ph type="title"/>
          </p:nvPr>
        </p:nvSpPr>
        <p:spPr/>
        <p:txBody>
          <a:bodyPr/>
          <a:lstStyle/>
          <a:p>
            <a:r>
              <a:rPr lang="en-US"/>
              <a:t>Office of Indian Energy Mission</a:t>
            </a:r>
          </a:p>
        </p:txBody>
      </p:sp>
      <p:sp>
        <p:nvSpPr>
          <p:cNvPr id="6" name="Text Placeholder 5">
            <a:extLst>
              <a:ext uri="{FF2B5EF4-FFF2-40B4-BE49-F238E27FC236}">
                <a16:creationId xmlns:a16="http://schemas.microsoft.com/office/drawing/2014/main" id="{35E7E2AE-3EF0-72BE-4951-DC32686FA088}"/>
              </a:ext>
            </a:extLst>
          </p:cNvPr>
          <p:cNvSpPr>
            <a:spLocks noGrp="1"/>
          </p:cNvSpPr>
          <p:nvPr>
            <p:ph type="body" sz="quarter" idx="11"/>
          </p:nvPr>
        </p:nvSpPr>
        <p:spPr>
          <a:xfrm>
            <a:off x="609600" y="1600201"/>
            <a:ext cx="5663936" cy="3657600"/>
          </a:xfrm>
        </p:spPr>
        <p:txBody>
          <a:bodyPr/>
          <a:lstStyle/>
          <a:p>
            <a:pPr marL="0" indent="0">
              <a:buNone/>
            </a:pPr>
            <a:r>
              <a:rPr lang="en-US"/>
              <a:t>The Office’s mission</a:t>
            </a:r>
            <a:r>
              <a:rPr lang="en-US" kern="100">
                <a:effectLst/>
                <a:ea typeface="Aptos" panose="020B0004020202020204" pitchFamily="34" charset="0"/>
                <a:cs typeface="Times New Roman"/>
              </a:rPr>
              <a:t> </a:t>
            </a:r>
            <a:r>
              <a:rPr lang="en-US" kern="100">
                <a:solidFill>
                  <a:schemeClr val="tx1"/>
                </a:solidFill>
                <a:effectLst/>
                <a:ea typeface="Aptos" panose="020B0004020202020204" pitchFamily="34" charset="0"/>
                <a:cs typeface="Times New Roman"/>
              </a:rPr>
              <a:t>is in its Congressional authorizing statute: </a:t>
            </a:r>
          </a:p>
          <a:p>
            <a:pPr marL="342900" indent="-342900">
              <a:lnSpc>
                <a:spcPct val="107000"/>
              </a:lnSpc>
              <a:spcAft>
                <a:spcPts val="400"/>
              </a:spcAft>
              <a:buFont typeface="Arial" panose="020B0604020202020204" pitchFamily="34" charset="0"/>
              <a:buChar char="•"/>
            </a:pPr>
            <a:r>
              <a:rPr lang="en-US" b="1" kern="100">
                <a:solidFill>
                  <a:schemeClr val="tx1"/>
                </a:solidFill>
                <a:effectLst/>
                <a:ea typeface="Aptos" panose="020B0004020202020204" pitchFamily="34" charset="0"/>
                <a:cs typeface="Times New Roman"/>
              </a:rPr>
              <a:t>Promote</a:t>
            </a:r>
            <a:r>
              <a:rPr lang="en-US" kern="100">
                <a:solidFill>
                  <a:schemeClr val="tx1"/>
                </a:solidFill>
                <a:effectLst/>
                <a:ea typeface="Aptos" panose="020B0004020202020204" pitchFamily="34" charset="0"/>
                <a:cs typeface="Times New Roman"/>
              </a:rPr>
              <a:t> Tribal energy development, efficiency, and use.</a:t>
            </a:r>
          </a:p>
          <a:p>
            <a:pPr marL="342900" indent="-342900">
              <a:lnSpc>
                <a:spcPct val="107000"/>
              </a:lnSpc>
              <a:spcAft>
                <a:spcPts val="400"/>
              </a:spcAft>
              <a:buFont typeface="Arial" panose="020B0604020202020204" pitchFamily="34" charset="0"/>
              <a:buChar char="•"/>
            </a:pPr>
            <a:r>
              <a:rPr lang="en-US" b="1" kern="100">
                <a:solidFill>
                  <a:schemeClr val="tx1"/>
                </a:solidFill>
                <a:effectLst/>
                <a:ea typeface="Aptos" panose="020B0004020202020204" pitchFamily="34" charset="0"/>
                <a:cs typeface="Times New Roman"/>
              </a:rPr>
              <a:t>Reduce </a:t>
            </a:r>
            <a:r>
              <a:rPr lang="en-US" kern="100">
                <a:solidFill>
                  <a:schemeClr val="tx1"/>
                </a:solidFill>
                <a:effectLst/>
                <a:ea typeface="Aptos" panose="020B0004020202020204" pitchFamily="34" charset="0"/>
                <a:cs typeface="Times New Roman"/>
              </a:rPr>
              <a:t>or</a:t>
            </a:r>
            <a:r>
              <a:rPr lang="en-US" b="1" kern="100">
                <a:solidFill>
                  <a:schemeClr val="tx1"/>
                </a:solidFill>
                <a:effectLst/>
                <a:ea typeface="Aptos" panose="020B0004020202020204" pitchFamily="34" charset="0"/>
                <a:cs typeface="Times New Roman"/>
              </a:rPr>
              <a:t> stabilize </a:t>
            </a:r>
            <a:r>
              <a:rPr lang="en-US" kern="100">
                <a:solidFill>
                  <a:schemeClr val="tx1"/>
                </a:solidFill>
                <a:effectLst/>
                <a:ea typeface="Aptos" panose="020B0004020202020204" pitchFamily="34" charset="0"/>
                <a:cs typeface="Times New Roman"/>
              </a:rPr>
              <a:t>energy costs.</a:t>
            </a:r>
          </a:p>
          <a:p>
            <a:pPr marL="342900" indent="-342900">
              <a:lnSpc>
                <a:spcPct val="107000"/>
              </a:lnSpc>
              <a:spcAft>
                <a:spcPts val="400"/>
              </a:spcAft>
              <a:buFont typeface="Arial" panose="020B0604020202020204" pitchFamily="34" charset="0"/>
              <a:buChar char="•"/>
            </a:pPr>
            <a:r>
              <a:rPr lang="en-US" b="1" kern="100">
                <a:solidFill>
                  <a:schemeClr val="tx1"/>
                </a:solidFill>
                <a:effectLst/>
                <a:ea typeface="Aptos" panose="020B0004020202020204" pitchFamily="34" charset="0"/>
                <a:cs typeface="Times New Roman"/>
              </a:rPr>
              <a:t>Enhance</a:t>
            </a:r>
            <a:r>
              <a:rPr lang="en-US" kern="100">
                <a:solidFill>
                  <a:schemeClr val="tx1"/>
                </a:solidFill>
                <a:effectLst/>
                <a:ea typeface="Aptos" panose="020B0004020202020204" pitchFamily="34" charset="0"/>
                <a:cs typeface="Times New Roman"/>
              </a:rPr>
              <a:t> and </a:t>
            </a:r>
            <a:r>
              <a:rPr lang="en-US" b="1" kern="100">
                <a:solidFill>
                  <a:schemeClr val="tx1"/>
                </a:solidFill>
                <a:effectLst/>
                <a:ea typeface="Aptos" panose="020B0004020202020204" pitchFamily="34" charset="0"/>
                <a:cs typeface="Times New Roman"/>
              </a:rPr>
              <a:t>strengthen</a:t>
            </a:r>
            <a:r>
              <a:rPr lang="en-US" kern="100">
                <a:solidFill>
                  <a:schemeClr val="tx1"/>
                </a:solidFill>
                <a:effectLst/>
                <a:ea typeface="Aptos" panose="020B0004020202020204" pitchFamily="34" charset="0"/>
                <a:cs typeface="Times New Roman"/>
              </a:rPr>
              <a:t> Tribal energy and economic infrastructure.</a:t>
            </a:r>
          </a:p>
          <a:p>
            <a:pPr marL="342900" indent="-342900">
              <a:lnSpc>
                <a:spcPct val="107000"/>
              </a:lnSpc>
              <a:spcAft>
                <a:spcPts val="400"/>
              </a:spcAft>
              <a:buFont typeface="Arial" panose="020B0604020202020204" pitchFamily="34" charset="0"/>
              <a:buChar char="•"/>
            </a:pPr>
            <a:r>
              <a:rPr lang="en-US" b="1" kern="100">
                <a:solidFill>
                  <a:schemeClr val="tx1"/>
                </a:solidFill>
                <a:effectLst/>
                <a:ea typeface="Aptos" panose="020B0004020202020204" pitchFamily="34" charset="0"/>
                <a:cs typeface="Times New Roman"/>
              </a:rPr>
              <a:t>Electrify</a:t>
            </a:r>
            <a:r>
              <a:rPr lang="en-US" kern="100">
                <a:solidFill>
                  <a:schemeClr val="tx1"/>
                </a:solidFill>
                <a:effectLst/>
                <a:ea typeface="Aptos" panose="020B0004020202020204" pitchFamily="34" charset="0"/>
                <a:cs typeface="Times New Roman"/>
              </a:rPr>
              <a:t> Indian lands and homes.</a:t>
            </a:r>
            <a:endParaRPr lang="en-US">
              <a:solidFill>
                <a:schemeClr val="tx1"/>
              </a:solidFill>
              <a:cs typeface="Times New Roman"/>
            </a:endParaRPr>
          </a:p>
          <a:p>
            <a:endParaRPr lang="en-US"/>
          </a:p>
        </p:txBody>
      </p:sp>
      <p:pic>
        <p:nvPicPr>
          <p:cNvPr id="16" name="Picture Placeholder 15">
            <a:extLst>
              <a:ext uri="{FF2B5EF4-FFF2-40B4-BE49-F238E27FC236}">
                <a16:creationId xmlns:a16="http://schemas.microsoft.com/office/drawing/2014/main" id="{54030FA1-EF81-20B2-D574-0EBDD7B18027}"/>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5906" r="5906" b="9284"/>
          <a:stretch>
            <a:fillRect/>
          </a:stretch>
        </p:blipFill>
        <p:spPr>
          <a:xfrm>
            <a:off x="6631473" y="1589088"/>
            <a:ext cx="4852987" cy="3217862"/>
          </a:xfrm>
          <a:prstGeom prst="rect">
            <a:avLst/>
          </a:prstGeom>
          <a:solidFill>
            <a:srgbClr val="D9DFEA"/>
          </a:solidFill>
        </p:spPr>
      </p:pic>
      <p:sp>
        <p:nvSpPr>
          <p:cNvPr id="8" name="TextBox 7">
            <a:extLst>
              <a:ext uri="{FF2B5EF4-FFF2-40B4-BE49-F238E27FC236}">
                <a16:creationId xmlns:a16="http://schemas.microsoft.com/office/drawing/2014/main" id="{192D1E48-BB14-9B9B-3F6F-DE3599B47F9E}"/>
              </a:ext>
            </a:extLst>
          </p:cNvPr>
          <p:cNvSpPr txBox="1"/>
          <p:nvPr/>
        </p:nvSpPr>
        <p:spPr>
          <a:xfrm>
            <a:off x="544896" y="4807571"/>
            <a:ext cx="4815155" cy="861774"/>
          </a:xfrm>
          <a:prstGeom prst="rect">
            <a:avLst/>
          </a:prstGeom>
          <a:noFill/>
        </p:spPr>
        <p:txBody>
          <a:bodyPr wrap="square">
            <a:spAutoFit/>
          </a:bodyPr>
          <a:lstStyle/>
          <a:p>
            <a:r>
              <a:rPr lang="en-US" sz="1600"/>
              <a:t>The Office of Indian Energy was established by Congress in the Energy Policy Act of 2005 under </a:t>
            </a:r>
            <a:r>
              <a:rPr lang="en-US" sz="1600">
                <a:solidFill>
                  <a:srgbClr val="000000"/>
                </a:solidFill>
                <a:ea typeface="Arial Unicode MS" panose="020B0604020202020204" pitchFamily="34" charset="-128"/>
                <a:cs typeface="Arial" panose="020B0604020202020204" pitchFamily="34" charset="0"/>
              </a:rPr>
              <a:t>45 USC 7144e &amp; 25 USC 3502(b). </a:t>
            </a:r>
            <a:endParaRPr lang="en-US" sz="1600"/>
          </a:p>
        </p:txBody>
      </p:sp>
      <p:sp>
        <p:nvSpPr>
          <p:cNvPr id="11" name="TextBox 10">
            <a:extLst>
              <a:ext uri="{FF2B5EF4-FFF2-40B4-BE49-F238E27FC236}">
                <a16:creationId xmlns:a16="http://schemas.microsoft.com/office/drawing/2014/main" id="{894C7A93-F1D6-E7C3-C8F6-BF7B7C76027B}"/>
              </a:ext>
            </a:extLst>
          </p:cNvPr>
          <p:cNvSpPr txBox="1"/>
          <p:nvPr/>
        </p:nvSpPr>
        <p:spPr>
          <a:xfrm>
            <a:off x="6567393" y="4907727"/>
            <a:ext cx="4981149" cy="600164"/>
          </a:xfrm>
          <a:prstGeom prst="rect">
            <a:avLst/>
          </a:prstGeom>
          <a:noFill/>
        </p:spPr>
        <p:txBody>
          <a:bodyPr wrap="square" lIns="91440" tIns="45720" rIns="91440" bIns="45720" rtlCol="0" anchor="t">
            <a:spAutoFit/>
          </a:bodyPr>
          <a:lstStyle/>
          <a:p>
            <a:r>
              <a:rPr lang="en-US" sz="1100">
                <a:latin typeface="Arial" panose="020B0604020202020204" pitchFamily="34" charset="0"/>
              </a:rPr>
              <a:t>The remote Native Village of Unalakleet, Alaska completed two rounds of technical assistance with the Office of Indian Energy, focused on energy efficiency and microgrids</a:t>
            </a:r>
            <a:r>
              <a:rPr lang="en-US" sz="1100">
                <a:solidFill>
                  <a:srgbClr val="212124"/>
                </a:solidFill>
                <a:ea typeface="+mn-lt"/>
                <a:cs typeface="+mn-lt"/>
              </a:rPr>
              <a:t>. </a:t>
            </a:r>
            <a:r>
              <a:rPr lang="en-US" sz="1100">
                <a:latin typeface="Arial" panose="020B0604020202020204" pitchFamily="34" charset="0"/>
              </a:rPr>
              <a:t>Photo by Werner Slocum / NLR</a:t>
            </a:r>
            <a:endParaRPr lang="en-US"/>
          </a:p>
        </p:txBody>
      </p:sp>
    </p:spTree>
    <p:extLst>
      <p:ext uri="{BB962C8B-B14F-4D97-AF65-F5344CB8AC3E}">
        <p14:creationId xmlns:p14="http://schemas.microsoft.com/office/powerpoint/2010/main" val="465126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3044690-6601-8AC4-0FBB-71C91BCDA340}"/>
              </a:ext>
            </a:extLst>
          </p:cNvPr>
          <p:cNvSpPr/>
          <p:nvPr/>
        </p:nvSpPr>
        <p:spPr>
          <a:xfrm>
            <a:off x="4365524" y="1439886"/>
            <a:ext cx="3250271" cy="42431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D4B6073-1EA4-BDB8-04C1-01563ABD4F8F}"/>
              </a:ext>
            </a:extLst>
          </p:cNvPr>
          <p:cNvSpPr/>
          <p:nvPr/>
        </p:nvSpPr>
        <p:spPr>
          <a:xfrm>
            <a:off x="7973963" y="1439886"/>
            <a:ext cx="3250271" cy="42431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0D5E44E-415D-ED3A-E7ED-235144FD4537}"/>
              </a:ext>
            </a:extLst>
          </p:cNvPr>
          <p:cNvSpPr/>
          <p:nvPr/>
        </p:nvSpPr>
        <p:spPr>
          <a:xfrm>
            <a:off x="766917" y="1439886"/>
            <a:ext cx="3250271" cy="424315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949D21-D76A-3ACE-CD2A-4F903C340BE5}"/>
              </a:ext>
            </a:extLst>
          </p:cNvPr>
          <p:cNvSpPr/>
          <p:nvPr/>
        </p:nvSpPr>
        <p:spPr>
          <a:xfrm>
            <a:off x="766917" y="1439886"/>
            <a:ext cx="3250271" cy="957966"/>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458AE65-6C3A-E3A6-01BF-387B63B72C86}"/>
              </a:ext>
            </a:extLst>
          </p:cNvPr>
          <p:cNvSpPr/>
          <p:nvPr/>
        </p:nvSpPr>
        <p:spPr>
          <a:xfrm>
            <a:off x="4367367" y="1439886"/>
            <a:ext cx="3250271" cy="957966"/>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9AF9934-4BAD-2557-C419-8B094FA574FA}"/>
              </a:ext>
            </a:extLst>
          </p:cNvPr>
          <p:cNvSpPr/>
          <p:nvPr/>
        </p:nvSpPr>
        <p:spPr>
          <a:xfrm>
            <a:off x="7984145" y="1439886"/>
            <a:ext cx="3250271" cy="957966"/>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0E8F71-86DB-F271-A806-DF2413D16E79}"/>
              </a:ext>
            </a:extLst>
          </p:cNvPr>
          <p:cNvSpPr>
            <a:spLocks noGrp="1"/>
          </p:cNvSpPr>
          <p:nvPr>
            <p:ph type="title"/>
          </p:nvPr>
        </p:nvSpPr>
        <p:spPr/>
        <p:txBody>
          <a:bodyPr/>
          <a:lstStyle/>
          <a:p>
            <a:r>
              <a:rPr lang="en-US"/>
              <a:t>How the Office Supports Indian Country</a:t>
            </a:r>
          </a:p>
        </p:txBody>
      </p:sp>
      <p:sp>
        <p:nvSpPr>
          <p:cNvPr id="14" name="TextBox 13">
            <a:extLst>
              <a:ext uri="{FF2B5EF4-FFF2-40B4-BE49-F238E27FC236}">
                <a16:creationId xmlns:a16="http://schemas.microsoft.com/office/drawing/2014/main" id="{E3D87124-4D3B-4043-DE90-3C4D61351F93}"/>
              </a:ext>
            </a:extLst>
          </p:cNvPr>
          <p:cNvSpPr txBox="1"/>
          <p:nvPr/>
        </p:nvSpPr>
        <p:spPr>
          <a:xfrm>
            <a:off x="1549211" y="1523402"/>
            <a:ext cx="1811714" cy="830997"/>
          </a:xfrm>
          <a:prstGeom prst="rect">
            <a:avLst/>
          </a:prstGeom>
          <a:noFill/>
        </p:spPr>
        <p:txBody>
          <a:bodyPr wrap="none" rtlCol="0">
            <a:spAutoFit/>
          </a:bodyPr>
          <a:lstStyle/>
          <a:p>
            <a:pPr algn="ctr"/>
            <a:r>
              <a:rPr lang="en-US" sz="2400" b="1">
                <a:solidFill>
                  <a:schemeClr val="bg1"/>
                </a:solidFill>
              </a:rPr>
              <a:t>Financial </a:t>
            </a:r>
          </a:p>
          <a:p>
            <a:pPr algn="ctr"/>
            <a:r>
              <a:rPr lang="en-US" sz="2400" b="1">
                <a:solidFill>
                  <a:schemeClr val="bg1"/>
                </a:solidFill>
              </a:rPr>
              <a:t>Assistance</a:t>
            </a:r>
          </a:p>
        </p:txBody>
      </p:sp>
      <p:sp>
        <p:nvSpPr>
          <p:cNvPr id="15" name="TextBox 14">
            <a:extLst>
              <a:ext uri="{FF2B5EF4-FFF2-40B4-BE49-F238E27FC236}">
                <a16:creationId xmlns:a16="http://schemas.microsoft.com/office/drawing/2014/main" id="{494ABA13-C0D1-F906-FAC5-3C3B2D6838E3}"/>
              </a:ext>
            </a:extLst>
          </p:cNvPr>
          <p:cNvSpPr txBox="1"/>
          <p:nvPr/>
        </p:nvSpPr>
        <p:spPr>
          <a:xfrm>
            <a:off x="5053475" y="1523402"/>
            <a:ext cx="1811714" cy="830997"/>
          </a:xfrm>
          <a:prstGeom prst="rect">
            <a:avLst/>
          </a:prstGeom>
          <a:noFill/>
        </p:spPr>
        <p:txBody>
          <a:bodyPr wrap="none" rtlCol="0">
            <a:spAutoFit/>
          </a:bodyPr>
          <a:lstStyle/>
          <a:p>
            <a:pPr algn="ctr"/>
            <a:r>
              <a:rPr lang="en-US" sz="2400" b="1">
                <a:solidFill>
                  <a:schemeClr val="bg1"/>
                </a:solidFill>
              </a:rPr>
              <a:t>Technical </a:t>
            </a:r>
          </a:p>
          <a:p>
            <a:pPr algn="ctr"/>
            <a:r>
              <a:rPr lang="en-US" sz="2400" b="1">
                <a:solidFill>
                  <a:schemeClr val="bg1"/>
                </a:solidFill>
              </a:rPr>
              <a:t>Assistance</a:t>
            </a:r>
          </a:p>
        </p:txBody>
      </p:sp>
      <p:sp>
        <p:nvSpPr>
          <p:cNvPr id="16" name="TextBox 15">
            <a:extLst>
              <a:ext uri="{FF2B5EF4-FFF2-40B4-BE49-F238E27FC236}">
                <a16:creationId xmlns:a16="http://schemas.microsoft.com/office/drawing/2014/main" id="{9D3EB8D9-FBA2-4D51-6748-56B29D67AAD5}"/>
              </a:ext>
            </a:extLst>
          </p:cNvPr>
          <p:cNvSpPr txBox="1"/>
          <p:nvPr/>
        </p:nvSpPr>
        <p:spPr>
          <a:xfrm>
            <a:off x="8786168" y="1523462"/>
            <a:ext cx="1553630" cy="830997"/>
          </a:xfrm>
          <a:prstGeom prst="rect">
            <a:avLst/>
          </a:prstGeom>
          <a:noFill/>
        </p:spPr>
        <p:txBody>
          <a:bodyPr wrap="none" lIns="91440" tIns="45720" rIns="91440" bIns="45720" rtlCol="0" anchor="t">
            <a:spAutoFit/>
          </a:bodyPr>
          <a:lstStyle/>
          <a:p>
            <a:pPr algn="ctr"/>
            <a:r>
              <a:rPr lang="en-US" sz="2400" b="1">
                <a:solidFill>
                  <a:schemeClr val="bg1"/>
                </a:solidFill>
              </a:rPr>
              <a:t>Capacity </a:t>
            </a:r>
          </a:p>
          <a:p>
            <a:pPr algn="ctr"/>
            <a:r>
              <a:rPr lang="en-US" sz="2400" b="1">
                <a:solidFill>
                  <a:schemeClr val="bg1"/>
                </a:solidFill>
              </a:rPr>
              <a:t>Building</a:t>
            </a:r>
            <a:endParaRPr lang="en-US">
              <a:solidFill>
                <a:schemeClr val="bg1"/>
              </a:solidFill>
            </a:endParaRPr>
          </a:p>
        </p:txBody>
      </p:sp>
      <p:sp>
        <p:nvSpPr>
          <p:cNvPr id="17" name="TextBox 16">
            <a:extLst>
              <a:ext uri="{FF2B5EF4-FFF2-40B4-BE49-F238E27FC236}">
                <a16:creationId xmlns:a16="http://schemas.microsoft.com/office/drawing/2014/main" id="{14B20998-2E89-C228-E16B-C00E8ED9E11D}"/>
              </a:ext>
            </a:extLst>
          </p:cNvPr>
          <p:cNvSpPr txBox="1"/>
          <p:nvPr/>
        </p:nvSpPr>
        <p:spPr>
          <a:xfrm>
            <a:off x="1253959" y="4294636"/>
            <a:ext cx="2176548" cy="1077218"/>
          </a:xfrm>
          <a:prstGeom prst="rect">
            <a:avLst/>
          </a:prstGeom>
          <a:noFill/>
        </p:spPr>
        <p:txBody>
          <a:bodyPr wrap="square" rtlCol="0">
            <a:spAutoFit/>
          </a:bodyPr>
          <a:lstStyle/>
          <a:p>
            <a:pPr algn="ctr"/>
            <a:r>
              <a:rPr lang="en-US" sz="1600">
                <a:solidFill>
                  <a:srgbClr val="000000"/>
                </a:solidFill>
                <a:latin typeface="Arial"/>
                <a:ea typeface="ＭＳ Ｐゴシック"/>
              </a:rPr>
              <a:t>Cost-share leveraged funding to support Tribal energy development </a:t>
            </a:r>
          </a:p>
        </p:txBody>
      </p:sp>
      <p:sp>
        <p:nvSpPr>
          <p:cNvPr id="18" name="TextBox 17">
            <a:extLst>
              <a:ext uri="{FF2B5EF4-FFF2-40B4-BE49-F238E27FC236}">
                <a16:creationId xmlns:a16="http://schemas.microsoft.com/office/drawing/2014/main" id="{C561D512-20EC-A3BC-22EA-ADD49415FFE8}"/>
              </a:ext>
            </a:extLst>
          </p:cNvPr>
          <p:cNvSpPr txBox="1"/>
          <p:nvPr/>
        </p:nvSpPr>
        <p:spPr>
          <a:xfrm>
            <a:off x="4754658" y="4294636"/>
            <a:ext cx="2433542" cy="1323439"/>
          </a:xfrm>
          <a:prstGeom prst="rect">
            <a:avLst/>
          </a:prstGeom>
          <a:noFill/>
        </p:spPr>
        <p:txBody>
          <a:bodyPr wrap="square" rtlCol="0">
            <a:spAutoFit/>
          </a:bodyPr>
          <a:lstStyle/>
          <a:p>
            <a:pPr algn="ctr"/>
            <a:r>
              <a:rPr lang="en-US" sz="1600">
                <a:solidFill>
                  <a:srgbClr val="000000"/>
                </a:solidFill>
                <a:latin typeface="Arial"/>
                <a:ea typeface="ＭＳ Ｐゴシック"/>
              </a:rPr>
              <a:t>No-cost planning, analysis, commerce, and engineering support for successful project outcomes</a:t>
            </a:r>
            <a:endParaRPr lang="en-US" sz="1600">
              <a:solidFill>
                <a:srgbClr val="000000"/>
              </a:solidFill>
            </a:endParaRPr>
          </a:p>
        </p:txBody>
      </p:sp>
      <p:sp>
        <p:nvSpPr>
          <p:cNvPr id="19" name="TextBox 18">
            <a:extLst>
              <a:ext uri="{FF2B5EF4-FFF2-40B4-BE49-F238E27FC236}">
                <a16:creationId xmlns:a16="http://schemas.microsoft.com/office/drawing/2014/main" id="{4028CAC5-7A98-EEFB-2370-868D3706D34B}"/>
              </a:ext>
            </a:extLst>
          </p:cNvPr>
          <p:cNvSpPr txBox="1"/>
          <p:nvPr/>
        </p:nvSpPr>
        <p:spPr>
          <a:xfrm>
            <a:off x="8254605" y="4294636"/>
            <a:ext cx="2583192" cy="1077218"/>
          </a:xfrm>
          <a:prstGeom prst="rect">
            <a:avLst/>
          </a:prstGeom>
          <a:noFill/>
        </p:spPr>
        <p:txBody>
          <a:bodyPr wrap="square" rtlCol="0">
            <a:spAutoFit/>
          </a:bodyPr>
          <a:lstStyle/>
          <a:p>
            <a:pPr algn="ctr"/>
            <a:r>
              <a:rPr lang="en-US" sz="1600">
                <a:solidFill>
                  <a:srgbClr val="000000"/>
                </a:solidFill>
                <a:latin typeface="Arial"/>
                <a:ea typeface="ＭＳ Ｐゴシック"/>
              </a:rPr>
              <a:t>Capacity building to enable Tribes to fully participate in unleashing American energy</a:t>
            </a:r>
            <a:endParaRPr lang="en-US" sz="1600">
              <a:solidFill>
                <a:srgbClr val="000000"/>
              </a:solidFill>
            </a:endParaRPr>
          </a:p>
        </p:txBody>
      </p:sp>
      <p:pic>
        <p:nvPicPr>
          <p:cNvPr id="8" name="Picture 7" descr="Icon&#10;&#10;AI-generated content may be incorrect.">
            <a:extLst>
              <a:ext uri="{FF2B5EF4-FFF2-40B4-BE49-F238E27FC236}">
                <a16:creationId xmlns:a16="http://schemas.microsoft.com/office/drawing/2014/main" id="{EC9FD704-846D-AB2C-DD5A-4A97D2B269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6082" y="2308823"/>
            <a:ext cx="2074843" cy="2074843"/>
          </a:xfrm>
          <a:prstGeom prst="rect">
            <a:avLst/>
          </a:prstGeom>
        </p:spPr>
      </p:pic>
      <p:pic>
        <p:nvPicPr>
          <p:cNvPr id="10" name="Picture 9" descr="Icon&#10;&#10;AI-generated content may be incorrect.">
            <a:extLst>
              <a:ext uri="{FF2B5EF4-FFF2-40B4-BE49-F238E27FC236}">
                <a16:creationId xmlns:a16="http://schemas.microsoft.com/office/drawing/2014/main" id="{BFDA5A11-90D9-A079-C66A-3FF0A89870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9282" y="2308823"/>
            <a:ext cx="1915907" cy="1915907"/>
          </a:xfrm>
          <a:prstGeom prst="rect">
            <a:avLst/>
          </a:prstGeom>
        </p:spPr>
      </p:pic>
      <p:pic>
        <p:nvPicPr>
          <p:cNvPr id="21" name="Picture 20" descr="Icon&#10;&#10;AI-generated content may be incorrect.">
            <a:extLst>
              <a:ext uri="{FF2B5EF4-FFF2-40B4-BE49-F238E27FC236}">
                <a16:creationId xmlns:a16="http://schemas.microsoft.com/office/drawing/2014/main" id="{17CDE666-2F26-9873-333F-EEF8005571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73829" y="2279986"/>
            <a:ext cx="1944744" cy="1944744"/>
          </a:xfrm>
          <a:prstGeom prst="rect">
            <a:avLst/>
          </a:prstGeom>
        </p:spPr>
      </p:pic>
    </p:spTree>
    <p:extLst>
      <p:ext uri="{BB962C8B-B14F-4D97-AF65-F5344CB8AC3E}">
        <p14:creationId xmlns:p14="http://schemas.microsoft.com/office/powerpoint/2010/main" val="2100539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F5C25-BDCD-374E-9A49-9D6E6E6D4E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5B9D735-18C7-F363-063A-539301D11D4D}"/>
              </a:ext>
            </a:extLst>
          </p:cNvPr>
          <p:cNvSpPr/>
          <p:nvPr/>
        </p:nvSpPr>
        <p:spPr>
          <a:xfrm>
            <a:off x="6420465" y="1455174"/>
            <a:ext cx="5275006" cy="435171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37AC37B4-85D9-E78C-E2AF-C99E64D46C82}"/>
              </a:ext>
            </a:extLst>
          </p:cNvPr>
          <p:cNvSpPr>
            <a:spLocks noGrp="1"/>
          </p:cNvSpPr>
          <p:nvPr>
            <p:ph type="title"/>
          </p:nvPr>
        </p:nvSpPr>
        <p:spPr/>
        <p:txBody>
          <a:bodyPr/>
          <a:lstStyle/>
          <a:p>
            <a:r>
              <a:rPr lang="en-US" i="0"/>
              <a:t>Who the Office of Indian Energy Supports</a:t>
            </a:r>
          </a:p>
        </p:txBody>
      </p:sp>
      <p:sp>
        <p:nvSpPr>
          <p:cNvPr id="10" name="TextBox 9">
            <a:extLst>
              <a:ext uri="{FF2B5EF4-FFF2-40B4-BE49-F238E27FC236}">
                <a16:creationId xmlns:a16="http://schemas.microsoft.com/office/drawing/2014/main" id="{31B69C12-6C4E-7B0C-977E-AFF13ED60CB4}"/>
              </a:ext>
            </a:extLst>
          </p:cNvPr>
          <p:cNvSpPr txBox="1"/>
          <p:nvPr/>
        </p:nvSpPr>
        <p:spPr>
          <a:xfrm>
            <a:off x="668594" y="1557978"/>
            <a:ext cx="5275006" cy="3508653"/>
          </a:xfrm>
          <a:prstGeom prst="rect">
            <a:avLst/>
          </a:prstGeom>
          <a:noFill/>
        </p:spPr>
        <p:txBody>
          <a:bodyPr wrap="square" lIns="91440" tIns="45720" rIns="91440" bIns="45720" rtlCol="0" anchor="t">
            <a:spAutoFit/>
          </a:bodyPr>
          <a:lstStyle/>
          <a:p>
            <a:pPr>
              <a:spcAft>
                <a:spcPts val="600"/>
              </a:spcAft>
            </a:pPr>
            <a:r>
              <a:rPr lang="en-US" sz="2400">
                <a:latin typeface="+mn-lt"/>
              </a:rPr>
              <a:t>The Office of Indian Energy supports </a:t>
            </a:r>
            <a:r>
              <a:rPr lang="en-US" sz="2400" b="1">
                <a:solidFill>
                  <a:srgbClr val="213E9A"/>
                </a:solidFill>
                <a:latin typeface="+mn-lt"/>
              </a:rPr>
              <a:t>Indian Country, </a:t>
            </a:r>
            <a:r>
              <a:rPr lang="en-US" sz="2400">
                <a:latin typeface="+mn-lt"/>
              </a:rPr>
              <a:t>specifically:</a:t>
            </a:r>
          </a:p>
          <a:p>
            <a:pPr marL="457200" indent="-342900">
              <a:spcAft>
                <a:spcPts val="600"/>
              </a:spcAft>
              <a:buFont typeface="Arial" panose="020B0604020202020204" pitchFamily="34" charset="0"/>
              <a:buChar char="•"/>
            </a:pPr>
            <a:r>
              <a:rPr lang="en-US" sz="2000">
                <a:latin typeface="+mn-lt"/>
              </a:rPr>
              <a:t>Indian Tribes</a:t>
            </a:r>
            <a:endParaRPr lang="en-US" sz="2000">
              <a:latin typeface="+mn-lt"/>
              <a:cs typeface="Arial"/>
            </a:endParaRPr>
          </a:p>
          <a:p>
            <a:pPr marL="914400" lvl="1" indent="-342900">
              <a:spcAft>
                <a:spcPts val="600"/>
              </a:spcAft>
              <a:buFont typeface="Arial" panose="020B0604020202020204" pitchFamily="34" charset="0"/>
              <a:buChar char="•"/>
            </a:pPr>
            <a:r>
              <a:rPr lang="en-US" sz="2000">
                <a:latin typeface="+mn-lt"/>
              </a:rPr>
              <a:t>Federally recognized Indian Tribes</a:t>
            </a:r>
            <a:endParaRPr lang="en-US" sz="2000">
              <a:latin typeface="+mn-lt"/>
              <a:cs typeface="Arial"/>
            </a:endParaRPr>
          </a:p>
          <a:p>
            <a:pPr marL="914400" lvl="1" indent="-342900">
              <a:spcAft>
                <a:spcPts val="600"/>
              </a:spcAft>
              <a:buFont typeface="Arial" panose="020B0604020202020204" pitchFamily="34" charset="0"/>
              <a:buChar char="•"/>
            </a:pPr>
            <a:r>
              <a:rPr lang="en-US" sz="2000">
                <a:latin typeface="+mn-lt"/>
              </a:rPr>
              <a:t>Alaska Native Corporations</a:t>
            </a:r>
            <a:endParaRPr lang="en-US" sz="2000">
              <a:latin typeface="+mn-lt"/>
              <a:cs typeface="Arial"/>
            </a:endParaRPr>
          </a:p>
          <a:p>
            <a:pPr marL="457200" indent="-342900">
              <a:spcAft>
                <a:spcPts val="600"/>
              </a:spcAft>
              <a:buFont typeface="Arial" panose="020B0604020202020204" pitchFamily="34" charset="0"/>
              <a:buChar char="•"/>
            </a:pPr>
            <a:r>
              <a:rPr lang="en-US" sz="2000">
                <a:latin typeface="+mn-lt"/>
              </a:rPr>
              <a:t>Intertribal Organizations</a:t>
            </a:r>
            <a:endParaRPr lang="en-US" sz="2000">
              <a:latin typeface="+mn-lt"/>
              <a:cs typeface="Arial"/>
            </a:endParaRPr>
          </a:p>
          <a:p>
            <a:pPr marL="457200" indent="-342900">
              <a:spcAft>
                <a:spcPts val="600"/>
              </a:spcAft>
              <a:buFont typeface="Arial" panose="020B0604020202020204" pitchFamily="34" charset="0"/>
              <a:buChar char="•"/>
            </a:pPr>
            <a:r>
              <a:rPr lang="en-US" sz="2000">
                <a:latin typeface="+mn-lt"/>
              </a:rPr>
              <a:t>Tribal Energy Development Organizations</a:t>
            </a:r>
            <a:endParaRPr lang="en-US" sz="2000">
              <a:solidFill>
                <a:srgbClr val="FF0000"/>
              </a:solidFill>
              <a:latin typeface="+mn-lt"/>
            </a:endParaRPr>
          </a:p>
          <a:p>
            <a:pPr marL="285750" indent="-285750">
              <a:buFont typeface="Arial" panose="020B0604020202020204" pitchFamily="34" charset="0"/>
              <a:buChar char="•"/>
            </a:pPr>
            <a:endParaRPr lang="en-US" sz="2400"/>
          </a:p>
        </p:txBody>
      </p:sp>
      <p:sp>
        <p:nvSpPr>
          <p:cNvPr id="3" name="TextBox 2">
            <a:extLst>
              <a:ext uri="{FF2B5EF4-FFF2-40B4-BE49-F238E27FC236}">
                <a16:creationId xmlns:a16="http://schemas.microsoft.com/office/drawing/2014/main" id="{91153C59-2F9C-CA61-0764-6E43939D846D}"/>
              </a:ext>
            </a:extLst>
          </p:cNvPr>
          <p:cNvSpPr txBox="1"/>
          <p:nvPr/>
        </p:nvSpPr>
        <p:spPr>
          <a:xfrm>
            <a:off x="1002254" y="5499115"/>
            <a:ext cx="5991829" cy="307777"/>
          </a:xfrm>
          <a:prstGeom prst="rect">
            <a:avLst/>
          </a:prstGeom>
          <a:noFill/>
        </p:spPr>
        <p:txBody>
          <a:bodyPr wrap="square">
            <a:spAutoFit/>
          </a:bodyPr>
          <a:lstStyle/>
          <a:p>
            <a:r>
              <a:rPr lang="en-US" sz="1400"/>
              <a:t>Eligible entities listed under (25 USC §3502(b)(2)) </a:t>
            </a:r>
          </a:p>
        </p:txBody>
      </p:sp>
      <p:sp>
        <p:nvSpPr>
          <p:cNvPr id="13" name="Google Shape;593;p31">
            <a:extLst>
              <a:ext uri="{FF2B5EF4-FFF2-40B4-BE49-F238E27FC236}">
                <a16:creationId xmlns:a16="http://schemas.microsoft.com/office/drawing/2014/main" id="{6B5D5818-BFA0-4C6F-37E4-891582F54F74}"/>
              </a:ext>
            </a:extLst>
          </p:cNvPr>
          <p:cNvSpPr txBox="1"/>
          <p:nvPr/>
        </p:nvSpPr>
        <p:spPr>
          <a:xfrm>
            <a:off x="740217" y="1776705"/>
            <a:ext cx="2744801" cy="562466"/>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Clr>
                <a:srgbClr val="000000"/>
              </a:buClr>
              <a:buSzPts val="1100"/>
              <a:buFont typeface="Arial"/>
              <a:buNone/>
            </a:pPr>
            <a:endParaRPr lang="en-GB" sz="1400" b="1">
              <a:solidFill>
                <a:schemeClr val="dk1"/>
              </a:solidFill>
              <a:ea typeface="Lato"/>
              <a:cs typeface="Arial" panose="020B0604020202020204" pitchFamily="34" charset="0"/>
              <a:sym typeface="Lato"/>
            </a:endParaRPr>
          </a:p>
        </p:txBody>
      </p:sp>
      <p:sp>
        <p:nvSpPr>
          <p:cNvPr id="18" name="AutoShape 12" descr="Oklahoma Pipelines - OklahomaMinerals.com">
            <a:extLst>
              <a:ext uri="{FF2B5EF4-FFF2-40B4-BE49-F238E27FC236}">
                <a16:creationId xmlns:a16="http://schemas.microsoft.com/office/drawing/2014/main" id="{920873E1-65C9-719C-6171-1AEB53B5B867}"/>
              </a:ext>
            </a:extLst>
          </p:cNvPr>
          <p:cNvSpPr>
            <a:spLocks noChangeAspect="1" noChangeArrowheads="1"/>
          </p:cNvSpPr>
          <p:nvPr/>
        </p:nvSpPr>
        <p:spPr bwMode="auto">
          <a:xfrm>
            <a:off x="5943600" y="3276600"/>
            <a:ext cx="3287486" cy="328748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a:extLst>
              <a:ext uri="{FF2B5EF4-FFF2-40B4-BE49-F238E27FC236}">
                <a16:creationId xmlns:a16="http://schemas.microsoft.com/office/drawing/2014/main" id="{26811F1F-F021-0877-AC79-A82D41487C68}"/>
              </a:ext>
            </a:extLst>
          </p:cNvPr>
          <p:cNvSpPr txBox="1"/>
          <p:nvPr/>
        </p:nvSpPr>
        <p:spPr>
          <a:xfrm>
            <a:off x="6506526" y="3920176"/>
            <a:ext cx="2057085" cy="1446550"/>
          </a:xfrm>
          <a:prstGeom prst="rect">
            <a:avLst/>
          </a:prstGeom>
          <a:noFill/>
        </p:spPr>
        <p:txBody>
          <a:bodyPr wrap="square">
            <a:spAutoFit/>
          </a:bodyPr>
          <a:lstStyle/>
          <a:p>
            <a:r>
              <a:rPr lang="en-US" sz="1100" i="0">
                <a:solidFill>
                  <a:srgbClr val="212124"/>
                </a:solidFill>
                <a:effectLst/>
              </a:rPr>
              <a:t>Igiugig, AK </a:t>
            </a:r>
            <a:r>
              <a:rPr lang="en-US" sz="1100" b="0" i="0">
                <a:solidFill>
                  <a:srgbClr val="212124"/>
                </a:solidFill>
                <a:effectLst/>
              </a:rPr>
              <a:t>installed its first </a:t>
            </a:r>
            <a:r>
              <a:rPr lang="en-US" sz="1100" b="0" i="0" err="1">
                <a:solidFill>
                  <a:srgbClr val="212124"/>
                </a:solidFill>
                <a:effectLst/>
              </a:rPr>
              <a:t>RivGen</a:t>
            </a:r>
            <a:r>
              <a:rPr lang="en-US" sz="1100" b="0" i="0">
                <a:solidFill>
                  <a:srgbClr val="212124"/>
                </a:solidFill>
                <a:effectLst/>
              </a:rPr>
              <a:t> in 2019 with support from DOE Water Power Technologies Office. In 2021 the Village began installing a second device co-funded by the Office of Indian Energy. Photo from ORPC</a:t>
            </a:r>
            <a:endParaRPr lang="en-US" sz="1100"/>
          </a:p>
        </p:txBody>
      </p:sp>
      <p:pic>
        <p:nvPicPr>
          <p:cNvPr id="6" name="Picture 5" descr="A picture containing outdoor, tree, water, boat&#10;&#10;AI-generated content may be incorrect.">
            <a:extLst>
              <a:ext uri="{FF2B5EF4-FFF2-40B4-BE49-F238E27FC236}">
                <a16:creationId xmlns:a16="http://schemas.microsoft.com/office/drawing/2014/main" id="{DAE6D444-4889-1430-925E-87455DC58220}"/>
              </a:ext>
            </a:extLst>
          </p:cNvPr>
          <p:cNvPicPr>
            <a:picLocks noChangeAspect="1"/>
          </p:cNvPicPr>
          <p:nvPr/>
        </p:nvPicPr>
        <p:blipFill>
          <a:blip r:embed="rId3"/>
          <a:srcRect l="7243" r="10278"/>
          <a:stretch/>
        </p:blipFill>
        <p:spPr>
          <a:xfrm>
            <a:off x="8640957" y="3746351"/>
            <a:ext cx="2977168" cy="1825309"/>
          </a:xfrm>
          <a:prstGeom prst="rect">
            <a:avLst/>
          </a:prstGeom>
        </p:spPr>
      </p:pic>
      <p:sp>
        <p:nvSpPr>
          <p:cNvPr id="11" name="TextBox 10">
            <a:extLst>
              <a:ext uri="{FF2B5EF4-FFF2-40B4-BE49-F238E27FC236}">
                <a16:creationId xmlns:a16="http://schemas.microsoft.com/office/drawing/2014/main" id="{4B3B6AD8-B76B-A979-16A4-D8423A3CC109}"/>
              </a:ext>
            </a:extLst>
          </p:cNvPr>
          <p:cNvSpPr txBox="1"/>
          <p:nvPr/>
        </p:nvSpPr>
        <p:spPr>
          <a:xfrm>
            <a:off x="9995584" y="1839015"/>
            <a:ext cx="1622541" cy="1446550"/>
          </a:xfrm>
          <a:prstGeom prst="rect">
            <a:avLst/>
          </a:prstGeom>
          <a:noFill/>
        </p:spPr>
        <p:txBody>
          <a:bodyPr wrap="square">
            <a:spAutoFit/>
          </a:bodyPr>
          <a:lstStyle/>
          <a:p>
            <a:r>
              <a:rPr lang="en-US" sz="1100" b="0" i="0">
                <a:solidFill>
                  <a:srgbClr val="212124"/>
                </a:solidFill>
                <a:effectLst/>
              </a:rPr>
              <a:t>Fond du Lac Band of Lake </a:t>
            </a:r>
            <a:r>
              <a:rPr lang="en-US" sz="1100">
                <a:solidFill>
                  <a:srgbClr val="212124"/>
                </a:solidFill>
              </a:rPr>
              <a:t>Superior Chippewa (MN) </a:t>
            </a:r>
            <a:r>
              <a:rPr lang="en-US" sz="1100" b="0" i="0">
                <a:solidFill>
                  <a:srgbClr val="212124"/>
                </a:solidFill>
                <a:effectLst/>
              </a:rPr>
              <a:t>Biomass  District Heating System for its Brookston Community Center in 2025 Photo by Josh Gregory, DOE</a:t>
            </a:r>
            <a:endParaRPr lang="en-US" sz="1100">
              <a:solidFill>
                <a:srgbClr val="212124"/>
              </a:solidFill>
            </a:endParaRPr>
          </a:p>
        </p:txBody>
      </p:sp>
      <p:pic>
        <p:nvPicPr>
          <p:cNvPr id="5" name="Picture 4">
            <a:extLst>
              <a:ext uri="{FF2B5EF4-FFF2-40B4-BE49-F238E27FC236}">
                <a16:creationId xmlns:a16="http://schemas.microsoft.com/office/drawing/2014/main" id="{39BD87B9-0348-46C0-A884-05B7AFE1CB45}"/>
              </a:ext>
            </a:extLst>
          </p:cNvPr>
          <p:cNvPicPr>
            <a:picLocks noChangeAspect="1"/>
          </p:cNvPicPr>
          <p:nvPr/>
        </p:nvPicPr>
        <p:blipFill>
          <a:blip r:embed="rId4">
            <a:extLst>
              <a:ext uri="{28A0092B-C50C-407E-A947-70E740481C1C}">
                <a14:useLocalDpi xmlns:a14="http://schemas.microsoft.com/office/drawing/2010/main" val="0"/>
              </a:ext>
            </a:extLst>
          </a:blip>
          <a:srcRect t="10396" b="4859"/>
          <a:stretch>
            <a:fillRect/>
          </a:stretch>
        </p:blipFill>
        <p:spPr>
          <a:xfrm>
            <a:off x="6554535" y="1614235"/>
            <a:ext cx="3291709" cy="1865775"/>
          </a:xfrm>
          <a:prstGeom prst="rect">
            <a:avLst/>
          </a:prstGeom>
          <a:ln>
            <a:noFill/>
          </a:ln>
          <a:effectLst/>
        </p:spPr>
      </p:pic>
    </p:spTree>
    <p:extLst>
      <p:ext uri="{BB962C8B-B14F-4D97-AF65-F5344CB8AC3E}">
        <p14:creationId xmlns:p14="http://schemas.microsoft.com/office/powerpoint/2010/main" val="277276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92DF9-563D-18FB-CB3D-44E081123EEE}"/>
            </a:ext>
          </a:extLst>
        </p:cNvPr>
        <p:cNvGrpSpPr/>
        <p:nvPr/>
      </p:nvGrpSpPr>
      <p:grpSpPr>
        <a:xfrm>
          <a:off x="0" y="0"/>
          <a:ext cx="0" cy="0"/>
          <a:chOff x="0" y="0"/>
          <a:chExt cx="0" cy="0"/>
        </a:xfrm>
      </p:grpSpPr>
      <p:sp>
        <p:nvSpPr>
          <p:cNvPr id="10" name="Title 5">
            <a:extLst>
              <a:ext uri="{FF2B5EF4-FFF2-40B4-BE49-F238E27FC236}">
                <a16:creationId xmlns:a16="http://schemas.microsoft.com/office/drawing/2014/main" id="{456C5790-93DC-15BE-87F2-E3E153BF4ADA}"/>
              </a:ext>
            </a:extLst>
          </p:cNvPr>
          <p:cNvSpPr>
            <a:spLocks noGrp="1"/>
          </p:cNvSpPr>
          <p:nvPr>
            <p:ph type="ctrTitle"/>
          </p:nvPr>
        </p:nvSpPr>
        <p:spPr>
          <a:xfrm>
            <a:off x="4412766" y="1717023"/>
            <a:ext cx="6905177" cy="1712857"/>
          </a:xfrm>
        </p:spPr>
        <p:txBody>
          <a:bodyPr>
            <a:normAutofit fontScale="90000"/>
          </a:bodyPr>
          <a:lstStyle/>
          <a:p>
            <a:br>
              <a:rPr lang="en-US"/>
            </a:br>
            <a:br>
              <a:rPr lang="en-US"/>
            </a:br>
            <a:r>
              <a:rPr lang="en-US"/>
              <a:t>Forest County Potawatomi:</a:t>
            </a:r>
            <a:br>
              <a:rPr lang="en-US"/>
            </a:br>
            <a:br>
              <a:rPr lang="en-US">
                <a:cs typeface="+mj-lt"/>
              </a:rPr>
            </a:br>
            <a:r>
              <a:rPr lang="en-US">
                <a:ea typeface="+mj-lt"/>
                <a:cs typeface="+mj-lt"/>
              </a:rPr>
              <a:t>Energy Efficiency Measures</a:t>
            </a:r>
          </a:p>
        </p:txBody>
      </p:sp>
      <p:sp>
        <p:nvSpPr>
          <p:cNvPr id="12" name="Text Placeholder 6">
            <a:extLst>
              <a:ext uri="{FF2B5EF4-FFF2-40B4-BE49-F238E27FC236}">
                <a16:creationId xmlns:a16="http://schemas.microsoft.com/office/drawing/2014/main" id="{B946DA97-1289-1AD6-B618-FB2BE00D919F}"/>
              </a:ext>
            </a:extLst>
          </p:cNvPr>
          <p:cNvSpPr>
            <a:spLocks noGrp="1"/>
          </p:cNvSpPr>
          <p:nvPr>
            <p:ph type="subTitle" idx="1"/>
          </p:nvPr>
        </p:nvSpPr>
        <p:spPr>
          <a:xfrm>
            <a:off x="4412766" y="4310331"/>
            <a:ext cx="5835891" cy="857228"/>
          </a:xfrm>
        </p:spPr>
        <p:txBody>
          <a:bodyPr vert="horz" lIns="0" tIns="45720" rIns="91440" bIns="45720" rtlCol="0" anchor="t">
            <a:normAutofit fontScale="25000" lnSpcReduction="20000"/>
          </a:bodyPr>
          <a:lstStyle/>
          <a:p>
            <a:pPr>
              <a:lnSpc>
                <a:spcPct val="113999"/>
              </a:lnSpc>
            </a:pPr>
            <a:r>
              <a:rPr lang="en-US" sz="11200">
                <a:ea typeface="+mn-lt"/>
                <a:cs typeface="+mn-lt"/>
              </a:rPr>
              <a:t>Sara M. Drescher</a:t>
            </a:r>
          </a:p>
          <a:p>
            <a:pPr>
              <a:lnSpc>
                <a:spcPct val="113999"/>
              </a:lnSpc>
            </a:pPr>
            <a:r>
              <a:rPr lang="en-US" sz="11200">
                <a:ea typeface="+mn-lt"/>
                <a:cs typeface="+mn-lt"/>
              </a:rPr>
              <a:t>Senior Attorney and Energy Manager</a:t>
            </a:r>
            <a:endParaRPr lang="en-US"/>
          </a:p>
          <a:p>
            <a:pPr>
              <a:lnSpc>
                <a:spcPct val="113999"/>
              </a:lnSpc>
            </a:pPr>
            <a:r>
              <a:rPr lang="en-US" sz="11200">
                <a:ea typeface="+mn-lt"/>
                <a:cs typeface="+mn-lt"/>
              </a:rPr>
              <a:t>Forest County Potawatomi</a:t>
            </a:r>
          </a:p>
          <a:p>
            <a:pPr>
              <a:lnSpc>
                <a:spcPct val="113999"/>
              </a:lnSpc>
            </a:pPr>
            <a:endParaRPr lang="en-US" sz="11200">
              <a:ea typeface="+mn-lt"/>
              <a:cs typeface="+mn-lt"/>
            </a:endParaRPr>
          </a:p>
          <a:p>
            <a:pPr marL="342900" indent="-342900">
              <a:buFont typeface="Arial" panose="020B0604020202020204" pitchFamily="34" charset="0"/>
              <a:buChar char="•"/>
            </a:pPr>
            <a:endParaRPr lang="en-US" sz="2800">
              <a:ea typeface="+mn-lt"/>
              <a:cs typeface="+mn-lt"/>
            </a:endParaRPr>
          </a:p>
        </p:txBody>
      </p:sp>
    </p:spTree>
    <p:extLst>
      <p:ext uri="{BB962C8B-B14F-4D97-AF65-F5344CB8AC3E}">
        <p14:creationId xmlns:p14="http://schemas.microsoft.com/office/powerpoint/2010/main" val="37087552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 application">
            <a:extLst>
              <a:ext uri="{FF2B5EF4-FFF2-40B4-BE49-F238E27FC236}">
                <a16:creationId xmlns:a16="http://schemas.microsoft.com/office/drawing/2014/main" id="{92B65FEF-644F-2EB5-03EC-E7E927F74EF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14331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orest County Potawatomi Community | LinkedIn">
            <a:extLst>
              <a:ext uri="{FF2B5EF4-FFF2-40B4-BE49-F238E27FC236}">
                <a16:creationId xmlns:a16="http://schemas.microsoft.com/office/drawing/2014/main" id="{1AA53EAD-199B-47EB-4A83-ED3B23872F6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5444" b="13598"/>
          <a:stretch/>
        </p:blipFill>
        <p:spPr bwMode="auto">
          <a:xfrm>
            <a:off x="4691700" y="3691139"/>
            <a:ext cx="7500300" cy="3166862"/>
          </a:xfrm>
          <a:prstGeom prst="rect">
            <a:avLst/>
          </a:prstGeom>
          <a:noFill/>
          <a:extLst>
            <a:ext uri="{909E8E84-426E-40DD-AFC4-6F175D3DCCD1}">
              <a14:hiddenFill xmlns:a14="http://schemas.microsoft.com/office/drawing/2010/main">
                <a:solidFill>
                  <a:srgbClr val="FFFFFF"/>
                </a:solidFill>
              </a14:hiddenFill>
            </a:ext>
          </a:extLst>
        </p:spPr>
      </p:pic>
      <p:pic>
        <p:nvPicPr>
          <p:cNvPr id="3" name="object 3"/>
          <p:cNvPicPr/>
          <p:nvPr/>
        </p:nvPicPr>
        <p:blipFill rotWithShape="1">
          <a:blip r:embed="rId4" cstate="print"/>
          <a:srcRect l="4983" r="4585" b="51461"/>
          <a:stretch/>
        </p:blipFill>
        <p:spPr>
          <a:xfrm>
            <a:off x="0" y="3691138"/>
            <a:ext cx="4648200" cy="3166862"/>
          </a:xfrm>
          <a:prstGeom prst="rect">
            <a:avLst/>
          </a:prstGeom>
        </p:spPr>
      </p:pic>
      <p:sp>
        <p:nvSpPr>
          <p:cNvPr id="4" name="object 4"/>
          <p:cNvSpPr txBox="1"/>
          <p:nvPr/>
        </p:nvSpPr>
        <p:spPr>
          <a:xfrm>
            <a:off x="609600" y="1398660"/>
            <a:ext cx="7967133" cy="1897955"/>
          </a:xfrm>
          <a:prstGeom prst="rect">
            <a:avLst/>
          </a:prstGeom>
        </p:spPr>
        <p:txBody>
          <a:bodyPr vert="horz" wrap="square" lIns="0" tIns="12700" rIns="0" bIns="0" rtlCol="0">
            <a:spAutoFit/>
          </a:bodyPr>
          <a:lstStyle/>
          <a:p>
            <a:pPr marL="12700" marR="5080" indent="-635">
              <a:lnSpc>
                <a:spcPct val="100000"/>
              </a:lnSpc>
              <a:spcBef>
                <a:spcPts val="100"/>
              </a:spcBef>
            </a:pPr>
            <a:r>
              <a:rPr sz="2000">
                <a:cs typeface="Century Gothic"/>
              </a:rPr>
              <a:t>The </a:t>
            </a:r>
            <a:r>
              <a:rPr sz="2000" spc="-5">
                <a:cs typeface="Century Gothic"/>
              </a:rPr>
              <a:t>Potawatomi were once </a:t>
            </a:r>
            <a:r>
              <a:rPr sz="2000">
                <a:cs typeface="Century Gothic"/>
              </a:rPr>
              <a:t>a </a:t>
            </a:r>
            <a:r>
              <a:rPr sz="2000" spc="-5">
                <a:cs typeface="Century Gothic"/>
              </a:rPr>
              <a:t>part of </a:t>
            </a:r>
            <a:r>
              <a:rPr sz="2000">
                <a:cs typeface="Century Gothic"/>
              </a:rPr>
              <a:t>a </a:t>
            </a:r>
            <a:r>
              <a:rPr sz="2000" spc="-5">
                <a:cs typeface="Century Gothic"/>
              </a:rPr>
              <a:t>historical confederacy made</a:t>
            </a:r>
            <a:r>
              <a:rPr sz="2000" spc="5">
                <a:cs typeface="Century Gothic"/>
              </a:rPr>
              <a:t> </a:t>
            </a:r>
            <a:r>
              <a:rPr sz="2000" spc="-5">
                <a:cs typeface="Century Gothic"/>
              </a:rPr>
              <a:t>up</a:t>
            </a:r>
            <a:r>
              <a:rPr sz="2000">
                <a:cs typeface="Century Gothic"/>
              </a:rPr>
              <a:t> </a:t>
            </a:r>
            <a:r>
              <a:rPr sz="2000" spc="-5">
                <a:cs typeface="Century Gothic"/>
              </a:rPr>
              <a:t>of</a:t>
            </a:r>
            <a:r>
              <a:rPr sz="2000" spc="-10">
                <a:cs typeface="Century Gothic"/>
              </a:rPr>
              <a:t> </a:t>
            </a:r>
            <a:r>
              <a:rPr sz="2000">
                <a:cs typeface="Century Gothic"/>
              </a:rPr>
              <a:t>the</a:t>
            </a:r>
            <a:r>
              <a:rPr sz="2000" spc="10">
                <a:cs typeface="Century Gothic"/>
              </a:rPr>
              <a:t> </a:t>
            </a:r>
            <a:r>
              <a:rPr sz="2000" spc="-5">
                <a:cs typeface="Century Gothic"/>
              </a:rPr>
              <a:t>Ojibwa,</a:t>
            </a:r>
            <a:r>
              <a:rPr sz="2000" spc="-15">
                <a:cs typeface="Century Gothic"/>
              </a:rPr>
              <a:t> </a:t>
            </a:r>
            <a:r>
              <a:rPr sz="2000" spc="-5">
                <a:cs typeface="Century Gothic"/>
              </a:rPr>
              <a:t>Odawa and</a:t>
            </a:r>
            <a:r>
              <a:rPr lang="en-US" sz="2000" spc="-5">
                <a:cs typeface="Century Gothic"/>
              </a:rPr>
              <a:t> </a:t>
            </a:r>
            <a:r>
              <a:rPr sz="2000" spc="-5">
                <a:cs typeface="Century Gothic"/>
              </a:rPr>
              <a:t>Potawatomi</a:t>
            </a:r>
            <a:r>
              <a:rPr sz="2000" spc="-15">
                <a:cs typeface="Century Gothic"/>
              </a:rPr>
              <a:t> </a:t>
            </a:r>
            <a:r>
              <a:rPr sz="2000" spc="-5">
                <a:cs typeface="Century Gothic"/>
              </a:rPr>
              <a:t>Nations</a:t>
            </a:r>
            <a:r>
              <a:rPr sz="2000" spc="5">
                <a:cs typeface="Century Gothic"/>
              </a:rPr>
              <a:t> </a:t>
            </a:r>
            <a:r>
              <a:rPr sz="2000" spc="-5">
                <a:cs typeface="Century Gothic"/>
              </a:rPr>
              <a:t>known</a:t>
            </a:r>
            <a:r>
              <a:rPr sz="2000" spc="5">
                <a:cs typeface="Century Gothic"/>
              </a:rPr>
              <a:t> </a:t>
            </a:r>
            <a:r>
              <a:rPr sz="2000" spc="-5">
                <a:cs typeface="Century Gothic"/>
              </a:rPr>
              <a:t>as </a:t>
            </a:r>
            <a:r>
              <a:rPr sz="2000">
                <a:cs typeface="Century Gothic"/>
              </a:rPr>
              <a:t>the</a:t>
            </a:r>
            <a:r>
              <a:rPr sz="2000" spc="10">
                <a:cs typeface="Century Gothic"/>
              </a:rPr>
              <a:t> </a:t>
            </a:r>
            <a:r>
              <a:rPr sz="2000" spc="-5">
                <a:cs typeface="Century Gothic"/>
              </a:rPr>
              <a:t>Council</a:t>
            </a:r>
            <a:r>
              <a:rPr sz="2000" spc="10">
                <a:cs typeface="Century Gothic"/>
              </a:rPr>
              <a:t> </a:t>
            </a:r>
            <a:r>
              <a:rPr sz="2000" spc="-5">
                <a:cs typeface="Century Gothic"/>
              </a:rPr>
              <a:t>of </a:t>
            </a:r>
            <a:r>
              <a:rPr sz="2000">
                <a:cs typeface="Century Gothic"/>
              </a:rPr>
              <a:t>the </a:t>
            </a:r>
            <a:r>
              <a:rPr sz="2000" spc="-5">
                <a:cs typeface="Century Gothic"/>
              </a:rPr>
              <a:t>Three</a:t>
            </a:r>
            <a:r>
              <a:rPr sz="2000" spc="40">
                <a:cs typeface="Century Gothic"/>
              </a:rPr>
              <a:t> </a:t>
            </a:r>
            <a:r>
              <a:rPr sz="2000" spc="-5">
                <a:cs typeface="Century Gothic"/>
              </a:rPr>
              <a:t>Fires.</a:t>
            </a:r>
            <a:endParaRPr lang="en-US" sz="2000" spc="55">
              <a:cs typeface="Century Gothic"/>
            </a:endParaRPr>
          </a:p>
          <a:p>
            <a:pPr marL="755015" marR="5080" lvl="1" indent="-285750">
              <a:spcBef>
                <a:spcPts val="100"/>
              </a:spcBef>
              <a:buFont typeface="Arial" panose="020B0604020202020204" pitchFamily="34" charset="0"/>
              <a:buChar char="•"/>
            </a:pPr>
            <a:r>
              <a:rPr sz="2000" spc="-5">
                <a:cs typeface="Century Gothic"/>
              </a:rPr>
              <a:t>Ojibwa</a:t>
            </a:r>
            <a:r>
              <a:rPr lang="en-US" sz="2000" spc="25">
                <a:cs typeface="Century Gothic"/>
              </a:rPr>
              <a:t>: </a:t>
            </a:r>
            <a:r>
              <a:rPr sz="2000" spc="-5">
                <a:cs typeface="Century Gothic"/>
              </a:rPr>
              <a:t>“Older Brother”</a:t>
            </a:r>
            <a:r>
              <a:rPr sz="2000" spc="10">
                <a:cs typeface="Century Gothic"/>
              </a:rPr>
              <a:t> </a:t>
            </a:r>
            <a:r>
              <a:rPr lang="en-US" sz="2000" spc="10">
                <a:cs typeface="Century Gothic"/>
              </a:rPr>
              <a:t>and </a:t>
            </a:r>
            <a:r>
              <a:rPr sz="2000" spc="-5">
                <a:cs typeface="Century Gothic"/>
              </a:rPr>
              <a:t>“Keeper</a:t>
            </a:r>
            <a:r>
              <a:rPr sz="2000">
                <a:cs typeface="Century Gothic"/>
              </a:rPr>
              <a:t> </a:t>
            </a:r>
            <a:r>
              <a:rPr sz="2000" spc="-5">
                <a:cs typeface="Century Gothic"/>
              </a:rPr>
              <a:t>of </a:t>
            </a:r>
            <a:r>
              <a:rPr sz="2000">
                <a:cs typeface="Century Gothic"/>
              </a:rPr>
              <a:t>the</a:t>
            </a:r>
            <a:r>
              <a:rPr lang="en-US" sz="2000">
                <a:cs typeface="Century Gothic"/>
              </a:rPr>
              <a:t> </a:t>
            </a:r>
            <a:r>
              <a:rPr sz="2000" spc="-5">
                <a:cs typeface="Century Gothic"/>
              </a:rPr>
              <a:t>Faith”</a:t>
            </a:r>
            <a:endParaRPr lang="en-US" sz="2000" spc="-5">
              <a:cs typeface="Century Gothic"/>
            </a:endParaRPr>
          </a:p>
          <a:p>
            <a:pPr marL="755015" marR="5080" lvl="1" indent="-285750">
              <a:spcBef>
                <a:spcPts val="100"/>
              </a:spcBef>
              <a:buFont typeface="Arial" panose="020B0604020202020204" pitchFamily="34" charset="0"/>
              <a:buChar char="•"/>
            </a:pPr>
            <a:r>
              <a:rPr sz="2000" spc="-5">
                <a:cs typeface="Century Gothic"/>
              </a:rPr>
              <a:t>Odawa</a:t>
            </a:r>
            <a:r>
              <a:rPr lang="en-US" sz="2000" spc="-10">
                <a:cs typeface="Century Gothic"/>
              </a:rPr>
              <a:t>: </a:t>
            </a:r>
            <a:r>
              <a:rPr sz="2000" spc="-5">
                <a:cs typeface="Century Gothic"/>
              </a:rPr>
              <a:t>“Middle</a:t>
            </a:r>
            <a:r>
              <a:rPr lang="en-US" sz="2000" spc="-5">
                <a:cs typeface="Century Gothic"/>
              </a:rPr>
              <a:t> </a:t>
            </a:r>
            <a:r>
              <a:rPr sz="2000" spc="-5">
                <a:cs typeface="Century Gothic"/>
              </a:rPr>
              <a:t>Brother”</a:t>
            </a:r>
            <a:r>
              <a:rPr sz="2000" spc="5">
                <a:cs typeface="Century Gothic"/>
              </a:rPr>
              <a:t> </a:t>
            </a:r>
            <a:r>
              <a:rPr sz="2000" spc="-5">
                <a:cs typeface="Century Gothic"/>
              </a:rPr>
              <a:t>and</a:t>
            </a:r>
            <a:r>
              <a:rPr sz="2000">
                <a:cs typeface="Century Gothic"/>
              </a:rPr>
              <a:t> </a:t>
            </a:r>
            <a:r>
              <a:rPr sz="2000" spc="-5">
                <a:cs typeface="Century Gothic"/>
              </a:rPr>
              <a:t>“Keepers</a:t>
            </a:r>
            <a:r>
              <a:rPr sz="2000">
                <a:cs typeface="Century Gothic"/>
              </a:rPr>
              <a:t> </a:t>
            </a:r>
            <a:r>
              <a:rPr sz="2000" spc="-5">
                <a:cs typeface="Century Gothic"/>
              </a:rPr>
              <a:t>of </a:t>
            </a:r>
            <a:r>
              <a:rPr sz="2000">
                <a:cs typeface="Century Gothic"/>
              </a:rPr>
              <a:t>the </a:t>
            </a:r>
            <a:r>
              <a:rPr sz="2000" spc="-5">
                <a:cs typeface="Century Gothic"/>
              </a:rPr>
              <a:t>Trade”</a:t>
            </a:r>
            <a:endParaRPr lang="en-US" sz="2000" spc="-5">
              <a:cs typeface="Century Gothic"/>
            </a:endParaRPr>
          </a:p>
          <a:p>
            <a:pPr marL="755015" marR="5080" lvl="1" indent="-285750">
              <a:spcBef>
                <a:spcPts val="100"/>
              </a:spcBef>
              <a:buFont typeface="Arial" panose="020B0604020202020204" pitchFamily="34" charset="0"/>
              <a:buChar char="•"/>
            </a:pPr>
            <a:r>
              <a:rPr sz="2000" spc="-5">
                <a:cs typeface="Century Gothic"/>
              </a:rPr>
              <a:t>Potawatomi</a:t>
            </a:r>
            <a:r>
              <a:rPr lang="en-US" sz="2000" spc="-5">
                <a:cs typeface="Century Gothic"/>
              </a:rPr>
              <a:t>: </a:t>
            </a:r>
            <a:r>
              <a:rPr sz="2000" spc="-5">
                <a:cs typeface="Century Gothic"/>
              </a:rPr>
              <a:t>“Little</a:t>
            </a:r>
            <a:r>
              <a:rPr sz="2000" spc="5">
                <a:cs typeface="Century Gothic"/>
              </a:rPr>
              <a:t> </a:t>
            </a:r>
            <a:r>
              <a:rPr sz="2000" spc="-5">
                <a:cs typeface="Century Gothic"/>
              </a:rPr>
              <a:t>Brother”</a:t>
            </a:r>
            <a:r>
              <a:rPr sz="2000" spc="10">
                <a:cs typeface="Century Gothic"/>
              </a:rPr>
              <a:t> </a:t>
            </a:r>
            <a:r>
              <a:rPr sz="2000" spc="-5">
                <a:cs typeface="Century Gothic"/>
              </a:rPr>
              <a:t>and</a:t>
            </a:r>
            <a:r>
              <a:rPr lang="en-US" sz="2000" spc="-5">
                <a:cs typeface="Century Gothic"/>
              </a:rPr>
              <a:t> </a:t>
            </a:r>
            <a:r>
              <a:rPr sz="2000" spc="-5">
                <a:cs typeface="Century Gothic"/>
              </a:rPr>
              <a:t>“Keeper</a:t>
            </a:r>
            <a:r>
              <a:rPr sz="2000" spc="-15">
                <a:cs typeface="Century Gothic"/>
              </a:rPr>
              <a:t> </a:t>
            </a:r>
            <a:r>
              <a:rPr sz="2000" spc="-5">
                <a:cs typeface="Century Gothic"/>
              </a:rPr>
              <a:t>of</a:t>
            </a:r>
            <a:r>
              <a:rPr sz="2000" spc="-20">
                <a:cs typeface="Century Gothic"/>
              </a:rPr>
              <a:t> </a:t>
            </a:r>
            <a:r>
              <a:rPr sz="2000">
                <a:cs typeface="Century Gothic"/>
              </a:rPr>
              <a:t>the</a:t>
            </a:r>
            <a:r>
              <a:rPr sz="2000" spc="-5">
                <a:cs typeface="Century Gothic"/>
              </a:rPr>
              <a:t> Fire”</a:t>
            </a:r>
            <a:endParaRPr sz="2000">
              <a:cs typeface="Century Gothic"/>
            </a:endParaRPr>
          </a:p>
        </p:txBody>
      </p:sp>
      <p:sp>
        <p:nvSpPr>
          <p:cNvPr id="7" name="TextBox 6">
            <a:extLst>
              <a:ext uri="{FF2B5EF4-FFF2-40B4-BE49-F238E27FC236}">
                <a16:creationId xmlns:a16="http://schemas.microsoft.com/office/drawing/2014/main" id="{8FA647E6-4A66-4317-B0D3-70678EB9AC90}"/>
              </a:ext>
            </a:extLst>
          </p:cNvPr>
          <p:cNvSpPr txBox="1"/>
          <p:nvPr/>
        </p:nvSpPr>
        <p:spPr>
          <a:xfrm>
            <a:off x="499533" y="555067"/>
            <a:ext cx="8077200" cy="646331"/>
          </a:xfrm>
          <a:prstGeom prst="rect">
            <a:avLst/>
          </a:prstGeom>
          <a:noFill/>
        </p:spPr>
        <p:txBody>
          <a:bodyPr wrap="square">
            <a:spAutoFit/>
          </a:bodyPr>
          <a:lstStyle/>
          <a:p>
            <a:r>
              <a:rPr lang="en-US" sz="3600" spc="-5">
                <a:solidFill>
                  <a:schemeClr val="tx1">
                    <a:lumMod val="50000"/>
                    <a:lumOff val="50000"/>
                  </a:schemeClr>
                </a:solidFill>
                <a:latin typeface="+mj-lt"/>
              </a:rPr>
              <a:t>Forest</a:t>
            </a:r>
            <a:r>
              <a:rPr lang="en-US" sz="3600" spc="25">
                <a:solidFill>
                  <a:schemeClr val="tx1">
                    <a:lumMod val="50000"/>
                    <a:lumOff val="50000"/>
                  </a:schemeClr>
                </a:solidFill>
                <a:latin typeface="+mj-lt"/>
              </a:rPr>
              <a:t> </a:t>
            </a:r>
            <a:r>
              <a:rPr lang="en-US" sz="3600" spc="-5">
                <a:solidFill>
                  <a:schemeClr val="tx1">
                    <a:lumMod val="50000"/>
                    <a:lumOff val="50000"/>
                  </a:schemeClr>
                </a:solidFill>
                <a:latin typeface="+mj-lt"/>
              </a:rPr>
              <a:t>County</a:t>
            </a:r>
            <a:r>
              <a:rPr lang="en-US" sz="3600" spc="5">
                <a:solidFill>
                  <a:schemeClr val="tx1">
                    <a:lumMod val="50000"/>
                    <a:lumOff val="50000"/>
                  </a:schemeClr>
                </a:solidFill>
                <a:latin typeface="+mj-lt"/>
              </a:rPr>
              <a:t> </a:t>
            </a:r>
            <a:r>
              <a:rPr lang="en-US" sz="3600" spc="-5">
                <a:solidFill>
                  <a:schemeClr val="tx1">
                    <a:lumMod val="50000"/>
                    <a:lumOff val="50000"/>
                  </a:schemeClr>
                </a:solidFill>
                <a:latin typeface="+mj-lt"/>
              </a:rPr>
              <a:t>Potawatomi Community</a:t>
            </a:r>
            <a:endParaRPr lang="en-US" sz="3600">
              <a:solidFill>
                <a:schemeClr val="tx1">
                  <a:lumMod val="50000"/>
                  <a:lumOff val="50000"/>
                </a:schemeClr>
              </a:solidFill>
              <a:latin typeface="+mj-lt"/>
            </a:endParaRPr>
          </a:p>
        </p:txBody>
      </p:sp>
      <p:pic>
        <p:nvPicPr>
          <p:cNvPr id="2050" name="Picture 2" descr="Forest County Potawatomi Community - Wikiwand">
            <a:extLst>
              <a:ext uri="{FF2B5EF4-FFF2-40B4-BE49-F238E27FC236}">
                <a16:creationId xmlns:a16="http://schemas.microsoft.com/office/drawing/2014/main" id="{7BA17623-6CF9-FF41-9920-391B5FF590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39200" y="174812"/>
            <a:ext cx="3171645" cy="336194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object 2"/>
          <p:cNvPicPr/>
          <p:nvPr/>
        </p:nvPicPr>
        <p:blipFill rotWithShape="1">
          <a:blip r:embed="rId2" cstate="print"/>
          <a:srcRect l="1001" t="4487" r="1896" b="1957"/>
          <a:stretch/>
        </p:blipFill>
        <p:spPr>
          <a:xfrm>
            <a:off x="3886199" y="555396"/>
            <a:ext cx="7772401" cy="5769204"/>
          </a:xfrm>
          <a:prstGeom prst="rect">
            <a:avLst/>
          </a:prstGeom>
        </p:spPr>
      </p:pic>
      <p:pic>
        <p:nvPicPr>
          <p:cNvPr id="3" name="Picture 2" descr="Icon&#10;&#10;Description automatically generated with low confidence">
            <a:extLst>
              <a:ext uri="{FF2B5EF4-FFF2-40B4-BE49-F238E27FC236}">
                <a16:creationId xmlns:a16="http://schemas.microsoft.com/office/drawing/2014/main" id="{726500C7-EF83-9E71-C965-9B39F1B51A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776" y="1642857"/>
            <a:ext cx="2895600" cy="356381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5457715" y="735011"/>
            <a:ext cx="3737268" cy="1320800"/>
          </a:xfrm>
          <a:prstGeom prst="rect">
            <a:avLst/>
          </a:prstGeom>
        </p:spPr>
        <p:txBody>
          <a:bodyPr vert="horz" lIns="91440" tIns="45720" rIns="91440" bIns="45720" rtlCol="0" anchor="t">
            <a:normAutofit/>
          </a:bodyPr>
          <a:lstStyle/>
          <a:p>
            <a:pPr marL="12700"/>
            <a:r>
              <a:rPr lang="en-US" sz="3300" spc="-5">
                <a:solidFill>
                  <a:schemeClr val="tx1"/>
                </a:solidFill>
              </a:rPr>
              <a:t>Environmental</a:t>
            </a:r>
            <a:r>
              <a:rPr lang="en-US" sz="3300" spc="15">
                <a:solidFill>
                  <a:schemeClr val="tx1"/>
                </a:solidFill>
              </a:rPr>
              <a:t> </a:t>
            </a:r>
            <a:r>
              <a:rPr lang="en-US" sz="3300" spc="-5">
                <a:solidFill>
                  <a:schemeClr val="tx1"/>
                </a:solidFill>
              </a:rPr>
              <a:t>Mission</a:t>
            </a:r>
            <a:r>
              <a:rPr lang="en-US" sz="3300" spc="25">
                <a:solidFill>
                  <a:schemeClr val="tx1"/>
                </a:solidFill>
              </a:rPr>
              <a:t> </a:t>
            </a:r>
            <a:r>
              <a:rPr lang="en-US" sz="3300" spc="-5">
                <a:solidFill>
                  <a:schemeClr val="tx1"/>
                </a:solidFill>
              </a:rPr>
              <a:t>Statement</a:t>
            </a:r>
          </a:p>
        </p:txBody>
      </p:sp>
      <p:sp>
        <p:nvSpPr>
          <p:cNvPr id="4" name="object 4"/>
          <p:cNvSpPr txBox="1"/>
          <p:nvPr/>
        </p:nvSpPr>
        <p:spPr>
          <a:xfrm>
            <a:off x="5457715" y="2055811"/>
            <a:ext cx="4448285" cy="4802189"/>
          </a:xfrm>
          <a:prstGeom prst="rect">
            <a:avLst/>
          </a:prstGeom>
        </p:spPr>
        <p:txBody>
          <a:bodyPr vert="horz" lIns="91440" tIns="45720" rIns="91440" bIns="45720" rtlCol="0">
            <a:normAutofit/>
          </a:bodyPr>
          <a:lstStyle/>
          <a:p>
            <a:pPr marL="12700" marR="5080">
              <a:spcBef>
                <a:spcPts val="1000"/>
              </a:spcBef>
              <a:buClr>
                <a:schemeClr val="accent1"/>
              </a:buClr>
              <a:buSzPct val="80000"/>
              <a:tabLst>
                <a:tab pos="1096645" algn="l"/>
                <a:tab pos="4999355" algn="l"/>
              </a:tabLst>
            </a:pPr>
            <a:r>
              <a:rPr lang="en-US">
                <a:solidFill>
                  <a:schemeClr val="tx1">
                    <a:lumMod val="75000"/>
                    <a:lumOff val="25000"/>
                  </a:schemeClr>
                </a:solidFill>
              </a:rPr>
              <a:t>The </a:t>
            </a:r>
            <a:r>
              <a:rPr lang="en-US" spc="-5">
                <a:solidFill>
                  <a:schemeClr val="tx1">
                    <a:lumMod val="75000"/>
                    <a:lumOff val="25000"/>
                  </a:schemeClr>
                </a:solidFill>
              </a:rPr>
              <a:t>traditional</a:t>
            </a:r>
            <a:r>
              <a:rPr lang="en-US">
                <a:solidFill>
                  <a:schemeClr val="tx1">
                    <a:lumMod val="75000"/>
                    <a:lumOff val="25000"/>
                  </a:schemeClr>
                </a:solidFill>
              </a:rPr>
              <a:t> </a:t>
            </a:r>
            <a:r>
              <a:rPr lang="en-US" spc="-5">
                <a:solidFill>
                  <a:schemeClr val="tx1">
                    <a:lumMod val="75000"/>
                    <a:lumOff val="25000"/>
                  </a:schemeClr>
                </a:solidFill>
              </a:rPr>
              <a:t>values</a:t>
            </a:r>
            <a:r>
              <a:rPr lang="en-US" spc="15">
                <a:solidFill>
                  <a:schemeClr val="tx1">
                    <a:lumMod val="75000"/>
                    <a:lumOff val="25000"/>
                  </a:schemeClr>
                </a:solidFill>
              </a:rPr>
              <a:t> </a:t>
            </a:r>
            <a:r>
              <a:rPr lang="en-US" spc="-5">
                <a:solidFill>
                  <a:schemeClr val="tx1">
                    <a:lumMod val="75000"/>
                    <a:lumOff val="25000"/>
                  </a:schemeClr>
                </a:solidFill>
              </a:rPr>
              <a:t>of </a:t>
            </a:r>
            <a:r>
              <a:rPr lang="en-US">
                <a:solidFill>
                  <a:schemeClr val="tx1">
                    <a:lumMod val="75000"/>
                    <a:lumOff val="25000"/>
                  </a:schemeClr>
                </a:solidFill>
              </a:rPr>
              <a:t>the</a:t>
            </a:r>
            <a:r>
              <a:rPr lang="en-US" spc="10">
                <a:solidFill>
                  <a:schemeClr val="tx1">
                    <a:lumMod val="75000"/>
                    <a:lumOff val="25000"/>
                  </a:schemeClr>
                </a:solidFill>
              </a:rPr>
              <a:t> </a:t>
            </a:r>
            <a:r>
              <a:rPr lang="en-US" spc="-5">
                <a:solidFill>
                  <a:schemeClr val="tx1">
                    <a:lumMod val="75000"/>
                    <a:lumOff val="25000"/>
                  </a:schemeClr>
                </a:solidFill>
              </a:rPr>
              <a:t>Forest</a:t>
            </a:r>
            <a:r>
              <a:rPr lang="en-US" spc="5">
                <a:solidFill>
                  <a:schemeClr val="tx1">
                    <a:lumMod val="75000"/>
                    <a:lumOff val="25000"/>
                  </a:schemeClr>
                </a:solidFill>
              </a:rPr>
              <a:t> </a:t>
            </a:r>
            <a:r>
              <a:rPr lang="en-US" spc="-5">
                <a:solidFill>
                  <a:schemeClr val="tx1">
                    <a:lumMod val="75000"/>
                    <a:lumOff val="25000"/>
                  </a:schemeClr>
                </a:solidFill>
              </a:rPr>
              <a:t>County Potawatomi</a:t>
            </a:r>
            <a:r>
              <a:rPr lang="en-US" spc="-15">
                <a:solidFill>
                  <a:schemeClr val="tx1">
                    <a:lumMod val="75000"/>
                    <a:lumOff val="25000"/>
                  </a:schemeClr>
                </a:solidFill>
              </a:rPr>
              <a:t> </a:t>
            </a:r>
            <a:r>
              <a:rPr lang="en-US" spc="-5">
                <a:solidFill>
                  <a:schemeClr val="tx1">
                    <a:lumMod val="75000"/>
                    <a:lumOff val="25000"/>
                  </a:schemeClr>
                </a:solidFill>
              </a:rPr>
              <a:t>Community</a:t>
            </a:r>
            <a:r>
              <a:rPr lang="en-US" spc="5">
                <a:solidFill>
                  <a:schemeClr val="tx1">
                    <a:lumMod val="75000"/>
                    <a:lumOff val="25000"/>
                  </a:schemeClr>
                </a:solidFill>
              </a:rPr>
              <a:t> </a:t>
            </a:r>
            <a:r>
              <a:rPr lang="en-US">
                <a:solidFill>
                  <a:schemeClr val="tx1">
                    <a:lumMod val="75000"/>
                    <a:lumOff val="25000"/>
                  </a:schemeClr>
                </a:solidFill>
              </a:rPr>
              <a:t>teach</a:t>
            </a:r>
            <a:r>
              <a:rPr lang="en-US" spc="5">
                <a:solidFill>
                  <a:schemeClr val="tx1">
                    <a:lumMod val="75000"/>
                    <a:lumOff val="25000"/>
                  </a:schemeClr>
                </a:solidFill>
              </a:rPr>
              <a:t> </a:t>
            </a:r>
            <a:r>
              <a:rPr lang="en-US" spc="-5">
                <a:solidFill>
                  <a:schemeClr val="tx1">
                    <a:lumMod val="75000"/>
                    <a:lumOff val="25000"/>
                  </a:schemeClr>
                </a:solidFill>
              </a:rPr>
              <a:t>us</a:t>
            </a:r>
            <a:r>
              <a:rPr lang="en-US">
                <a:solidFill>
                  <a:schemeClr val="tx1">
                    <a:lumMod val="75000"/>
                    <a:lumOff val="25000"/>
                  </a:schemeClr>
                </a:solidFill>
              </a:rPr>
              <a:t> to</a:t>
            </a:r>
            <a:r>
              <a:rPr lang="en-US" spc="-5">
                <a:solidFill>
                  <a:schemeClr val="tx1">
                    <a:lumMod val="75000"/>
                    <a:lumOff val="25000"/>
                  </a:schemeClr>
                </a:solidFill>
              </a:rPr>
              <a:t> </a:t>
            </a:r>
            <a:r>
              <a:rPr lang="en-US" b="1" spc="-5">
                <a:solidFill>
                  <a:schemeClr val="tx1">
                    <a:lumMod val="75000"/>
                    <a:lumOff val="25000"/>
                  </a:schemeClr>
                </a:solidFill>
              </a:rPr>
              <a:t>respect</a:t>
            </a:r>
            <a:r>
              <a:rPr lang="en-US" b="1" spc="5">
                <a:solidFill>
                  <a:schemeClr val="tx1">
                    <a:lumMod val="75000"/>
                    <a:lumOff val="25000"/>
                  </a:schemeClr>
                </a:solidFill>
              </a:rPr>
              <a:t> </a:t>
            </a:r>
            <a:r>
              <a:rPr lang="en-US" b="1" spc="-5">
                <a:solidFill>
                  <a:schemeClr val="tx1">
                    <a:lumMod val="75000"/>
                    <a:lumOff val="25000"/>
                  </a:schemeClr>
                </a:solidFill>
              </a:rPr>
              <a:t>all living things,</a:t>
            </a:r>
            <a:r>
              <a:rPr lang="en-US" b="1" spc="75">
                <a:solidFill>
                  <a:schemeClr val="tx1">
                    <a:lumMod val="75000"/>
                    <a:lumOff val="25000"/>
                  </a:schemeClr>
                </a:solidFill>
              </a:rPr>
              <a:t> </a:t>
            </a:r>
            <a:r>
              <a:rPr lang="en-US" b="1">
                <a:solidFill>
                  <a:schemeClr val="tx1">
                    <a:lumMod val="75000"/>
                    <a:lumOff val="25000"/>
                  </a:schemeClr>
                </a:solidFill>
              </a:rPr>
              <a:t>to</a:t>
            </a:r>
            <a:r>
              <a:rPr lang="en-US" b="1" spc="55">
                <a:solidFill>
                  <a:schemeClr val="tx1">
                    <a:lumMod val="75000"/>
                    <a:lumOff val="25000"/>
                  </a:schemeClr>
                </a:solidFill>
              </a:rPr>
              <a:t> </a:t>
            </a:r>
            <a:r>
              <a:rPr lang="en-US" b="1" spc="-5">
                <a:solidFill>
                  <a:schemeClr val="tx1">
                    <a:lumMod val="75000"/>
                    <a:lumOff val="25000"/>
                  </a:schemeClr>
                </a:solidFill>
              </a:rPr>
              <a:t>take</a:t>
            </a:r>
            <a:r>
              <a:rPr lang="en-US" b="1" spc="50">
                <a:solidFill>
                  <a:schemeClr val="tx1">
                    <a:lumMod val="75000"/>
                    <a:lumOff val="25000"/>
                  </a:schemeClr>
                </a:solidFill>
              </a:rPr>
              <a:t> </a:t>
            </a:r>
            <a:r>
              <a:rPr lang="en-US" b="1" spc="-5">
                <a:solidFill>
                  <a:schemeClr val="tx1">
                    <a:lumMod val="75000"/>
                    <a:lumOff val="25000"/>
                  </a:schemeClr>
                </a:solidFill>
              </a:rPr>
              <a:t>only</a:t>
            </a:r>
            <a:r>
              <a:rPr lang="en-US" b="1" spc="65">
                <a:solidFill>
                  <a:schemeClr val="tx1">
                    <a:lumMod val="75000"/>
                    <a:lumOff val="25000"/>
                  </a:schemeClr>
                </a:solidFill>
              </a:rPr>
              <a:t> </a:t>
            </a:r>
            <a:r>
              <a:rPr lang="en-US" b="1" spc="-5">
                <a:solidFill>
                  <a:schemeClr val="tx1">
                    <a:lumMod val="75000"/>
                    <a:lumOff val="25000"/>
                  </a:schemeClr>
                </a:solidFill>
              </a:rPr>
              <a:t>what</a:t>
            </a:r>
            <a:r>
              <a:rPr lang="en-US" b="1" spc="65">
                <a:solidFill>
                  <a:schemeClr val="tx1">
                    <a:lumMod val="75000"/>
                    <a:lumOff val="25000"/>
                  </a:schemeClr>
                </a:solidFill>
              </a:rPr>
              <a:t> </a:t>
            </a:r>
            <a:r>
              <a:rPr lang="en-US" b="1" spc="-5">
                <a:solidFill>
                  <a:schemeClr val="tx1">
                    <a:lumMod val="75000"/>
                    <a:lumOff val="25000"/>
                  </a:schemeClr>
                </a:solidFill>
              </a:rPr>
              <a:t>we</a:t>
            </a:r>
            <a:r>
              <a:rPr lang="en-US" b="1" spc="70">
                <a:solidFill>
                  <a:schemeClr val="tx1">
                    <a:lumMod val="75000"/>
                    <a:lumOff val="25000"/>
                  </a:schemeClr>
                </a:solidFill>
              </a:rPr>
              <a:t> </a:t>
            </a:r>
            <a:r>
              <a:rPr lang="en-US" b="1">
                <a:solidFill>
                  <a:schemeClr val="tx1">
                    <a:lumMod val="75000"/>
                    <a:lumOff val="25000"/>
                  </a:schemeClr>
                </a:solidFill>
              </a:rPr>
              <a:t>need</a:t>
            </a:r>
            <a:r>
              <a:rPr lang="en-US" b="1" spc="70">
                <a:solidFill>
                  <a:schemeClr val="tx1">
                    <a:lumMod val="75000"/>
                    <a:lumOff val="25000"/>
                  </a:schemeClr>
                </a:solidFill>
              </a:rPr>
              <a:t> </a:t>
            </a:r>
            <a:r>
              <a:rPr lang="en-US" b="1" spc="-5">
                <a:solidFill>
                  <a:schemeClr val="tx1">
                    <a:lumMod val="75000"/>
                    <a:lumOff val="25000"/>
                  </a:schemeClr>
                </a:solidFill>
              </a:rPr>
              <a:t>from</a:t>
            </a:r>
            <a:r>
              <a:rPr lang="en-US" b="1" spc="55">
                <a:solidFill>
                  <a:schemeClr val="tx1">
                    <a:lumMod val="75000"/>
                    <a:lumOff val="25000"/>
                  </a:schemeClr>
                </a:solidFill>
              </a:rPr>
              <a:t> </a:t>
            </a:r>
            <a:r>
              <a:rPr lang="en-US" b="1" spc="-5">
                <a:solidFill>
                  <a:schemeClr val="tx1">
                    <a:lumMod val="75000"/>
                    <a:lumOff val="25000"/>
                  </a:schemeClr>
                </a:solidFill>
              </a:rPr>
              <a:t>mother earth,</a:t>
            </a:r>
            <a:r>
              <a:rPr lang="en-US" b="1">
                <a:solidFill>
                  <a:schemeClr val="tx1">
                    <a:lumMod val="75000"/>
                    <a:lumOff val="25000"/>
                  </a:schemeClr>
                </a:solidFill>
              </a:rPr>
              <a:t> </a:t>
            </a:r>
            <a:r>
              <a:rPr lang="en-US" b="1" spc="-5">
                <a:solidFill>
                  <a:schemeClr val="tx1">
                    <a:lumMod val="75000"/>
                    <a:lumOff val="25000"/>
                  </a:schemeClr>
                </a:solidFill>
              </a:rPr>
              <a:t>and</a:t>
            </a:r>
            <a:r>
              <a:rPr lang="en-US" b="1">
                <a:solidFill>
                  <a:schemeClr val="tx1">
                    <a:lumMod val="75000"/>
                    <a:lumOff val="25000"/>
                  </a:schemeClr>
                </a:solidFill>
              </a:rPr>
              <a:t> to</a:t>
            </a:r>
            <a:r>
              <a:rPr lang="en-US" b="1" spc="-5">
                <a:solidFill>
                  <a:schemeClr val="tx1">
                    <a:lumMod val="75000"/>
                    <a:lumOff val="25000"/>
                  </a:schemeClr>
                </a:solidFill>
              </a:rPr>
              <a:t> preserve</a:t>
            </a:r>
            <a:r>
              <a:rPr lang="en-US" b="1" spc="15">
                <a:solidFill>
                  <a:schemeClr val="tx1">
                    <a:lumMod val="75000"/>
                    <a:lumOff val="25000"/>
                  </a:schemeClr>
                </a:solidFill>
              </a:rPr>
              <a:t> </a:t>
            </a:r>
            <a:r>
              <a:rPr lang="en-US" b="1">
                <a:solidFill>
                  <a:schemeClr val="tx1">
                    <a:lumMod val="75000"/>
                    <a:lumOff val="25000"/>
                  </a:schemeClr>
                </a:solidFill>
              </a:rPr>
              <a:t>the</a:t>
            </a:r>
            <a:r>
              <a:rPr lang="en-US" b="1" spc="5">
                <a:solidFill>
                  <a:schemeClr val="tx1">
                    <a:lumMod val="75000"/>
                    <a:lumOff val="25000"/>
                  </a:schemeClr>
                </a:solidFill>
              </a:rPr>
              <a:t> </a:t>
            </a:r>
            <a:r>
              <a:rPr lang="en-US" b="1" spc="-5">
                <a:solidFill>
                  <a:schemeClr val="tx1">
                    <a:lumMod val="75000"/>
                    <a:lumOff val="25000"/>
                  </a:schemeClr>
                </a:solidFill>
              </a:rPr>
              <a:t>air,</a:t>
            </a:r>
            <a:r>
              <a:rPr lang="en-US" b="1">
                <a:solidFill>
                  <a:schemeClr val="tx1">
                    <a:lumMod val="75000"/>
                    <a:lumOff val="25000"/>
                  </a:schemeClr>
                </a:solidFill>
              </a:rPr>
              <a:t> </a:t>
            </a:r>
            <a:r>
              <a:rPr lang="en-US" b="1" spc="-5">
                <a:solidFill>
                  <a:schemeClr val="tx1">
                    <a:lumMod val="75000"/>
                    <a:lumOff val="25000"/>
                  </a:schemeClr>
                </a:solidFill>
              </a:rPr>
              <a:t>water,</a:t>
            </a:r>
            <a:r>
              <a:rPr lang="en-US" b="1">
                <a:solidFill>
                  <a:schemeClr val="tx1">
                    <a:lumMod val="75000"/>
                    <a:lumOff val="25000"/>
                  </a:schemeClr>
                </a:solidFill>
              </a:rPr>
              <a:t> </a:t>
            </a:r>
            <a:r>
              <a:rPr lang="en-US" b="1" spc="-5">
                <a:solidFill>
                  <a:schemeClr val="tx1">
                    <a:lumMod val="75000"/>
                    <a:lumOff val="25000"/>
                  </a:schemeClr>
                </a:solidFill>
              </a:rPr>
              <a:t>and</a:t>
            </a:r>
            <a:r>
              <a:rPr lang="en-US" b="1">
                <a:solidFill>
                  <a:schemeClr val="tx1">
                    <a:lumMod val="75000"/>
                    <a:lumOff val="25000"/>
                  </a:schemeClr>
                </a:solidFill>
              </a:rPr>
              <a:t> </a:t>
            </a:r>
            <a:r>
              <a:rPr lang="en-US" b="1" spc="-5">
                <a:solidFill>
                  <a:schemeClr val="tx1">
                    <a:lumMod val="75000"/>
                    <a:lumOff val="25000"/>
                  </a:schemeClr>
                </a:solidFill>
              </a:rPr>
              <a:t>soil</a:t>
            </a:r>
            <a:r>
              <a:rPr lang="en-US" b="1" spc="10">
                <a:solidFill>
                  <a:schemeClr val="tx1">
                    <a:lumMod val="75000"/>
                    <a:lumOff val="25000"/>
                  </a:schemeClr>
                </a:solidFill>
              </a:rPr>
              <a:t> </a:t>
            </a:r>
            <a:r>
              <a:rPr lang="en-US" b="1" spc="-5">
                <a:solidFill>
                  <a:schemeClr val="tx1">
                    <a:lumMod val="75000"/>
                    <a:lumOff val="25000"/>
                  </a:schemeClr>
                </a:solidFill>
              </a:rPr>
              <a:t>for our</a:t>
            </a:r>
            <a:r>
              <a:rPr lang="en-US" b="1">
                <a:solidFill>
                  <a:schemeClr val="tx1">
                    <a:lumMod val="75000"/>
                    <a:lumOff val="25000"/>
                  </a:schemeClr>
                </a:solidFill>
              </a:rPr>
              <a:t> </a:t>
            </a:r>
            <a:r>
              <a:rPr lang="en-US" b="1" spc="-5">
                <a:solidFill>
                  <a:schemeClr val="tx1">
                    <a:lumMod val="75000"/>
                    <a:lumOff val="25000"/>
                  </a:schemeClr>
                </a:solidFill>
              </a:rPr>
              <a:t>children. </a:t>
            </a:r>
          </a:p>
          <a:p>
            <a:pPr marL="12700" marR="5080">
              <a:spcBef>
                <a:spcPts val="1000"/>
              </a:spcBef>
              <a:buClr>
                <a:schemeClr val="accent1"/>
              </a:buClr>
              <a:buSzPct val="80000"/>
              <a:tabLst>
                <a:tab pos="1096645" algn="l"/>
                <a:tab pos="4999355" algn="l"/>
              </a:tabLst>
            </a:pPr>
            <a:r>
              <a:rPr lang="en-US" spc="-5">
                <a:solidFill>
                  <a:schemeClr val="tx1">
                    <a:lumMod val="75000"/>
                    <a:lumOff val="25000"/>
                  </a:schemeClr>
                </a:solidFill>
              </a:rPr>
              <a:t>Reflecting</a:t>
            </a:r>
            <a:r>
              <a:rPr lang="en-US" spc="5">
                <a:solidFill>
                  <a:schemeClr val="tx1">
                    <a:lumMod val="75000"/>
                    <a:lumOff val="25000"/>
                  </a:schemeClr>
                </a:solidFill>
              </a:rPr>
              <a:t> </a:t>
            </a:r>
            <a:r>
              <a:rPr lang="en-US" spc="-5">
                <a:solidFill>
                  <a:schemeClr val="tx1">
                    <a:lumMod val="75000"/>
                    <a:lumOff val="25000"/>
                  </a:schemeClr>
                </a:solidFill>
              </a:rPr>
              <a:t>these</a:t>
            </a:r>
            <a:r>
              <a:rPr lang="en-US" spc="15">
                <a:solidFill>
                  <a:schemeClr val="tx1">
                    <a:lumMod val="75000"/>
                    <a:lumOff val="25000"/>
                  </a:schemeClr>
                </a:solidFill>
              </a:rPr>
              <a:t> </a:t>
            </a:r>
            <a:r>
              <a:rPr lang="en-US" spc="-5">
                <a:solidFill>
                  <a:schemeClr val="tx1">
                    <a:lumMod val="75000"/>
                    <a:lumOff val="25000"/>
                  </a:schemeClr>
                </a:solidFill>
              </a:rPr>
              <a:t>values,</a:t>
            </a:r>
            <a:r>
              <a:rPr lang="en-US" spc="20">
                <a:solidFill>
                  <a:schemeClr val="tx1">
                    <a:lumMod val="75000"/>
                    <a:lumOff val="25000"/>
                  </a:schemeClr>
                </a:solidFill>
              </a:rPr>
              <a:t> </a:t>
            </a:r>
            <a:r>
              <a:rPr lang="en-US" spc="-5">
                <a:solidFill>
                  <a:schemeClr val="tx1">
                    <a:lumMod val="75000"/>
                    <a:lumOff val="25000"/>
                  </a:schemeClr>
                </a:solidFill>
              </a:rPr>
              <a:t>we</a:t>
            </a:r>
            <a:r>
              <a:rPr lang="en-US" spc="10">
                <a:solidFill>
                  <a:schemeClr val="tx1">
                    <a:lumMod val="75000"/>
                    <a:lumOff val="25000"/>
                  </a:schemeClr>
                </a:solidFill>
              </a:rPr>
              <a:t> </a:t>
            </a:r>
            <a:r>
              <a:rPr lang="en-US" spc="-5">
                <a:solidFill>
                  <a:schemeClr val="tx1">
                    <a:lumMod val="75000"/>
                    <a:lumOff val="25000"/>
                  </a:schemeClr>
                </a:solidFill>
              </a:rPr>
              <a:t>take</a:t>
            </a:r>
            <a:r>
              <a:rPr lang="en-US" spc="-10">
                <a:solidFill>
                  <a:schemeClr val="tx1">
                    <a:lumMod val="75000"/>
                    <a:lumOff val="25000"/>
                  </a:schemeClr>
                </a:solidFill>
              </a:rPr>
              <a:t> </a:t>
            </a:r>
            <a:r>
              <a:rPr lang="en-US" spc="-5">
                <a:solidFill>
                  <a:schemeClr val="tx1">
                    <a:lumMod val="75000"/>
                    <a:lumOff val="25000"/>
                  </a:schemeClr>
                </a:solidFill>
              </a:rPr>
              <a:t>leadership in</a:t>
            </a:r>
            <a:r>
              <a:rPr lang="en-US" spc="10">
                <a:solidFill>
                  <a:schemeClr val="tx1">
                    <a:lumMod val="75000"/>
                    <a:lumOff val="25000"/>
                  </a:schemeClr>
                </a:solidFill>
              </a:rPr>
              <a:t> </a:t>
            </a:r>
            <a:r>
              <a:rPr lang="en-US" spc="-5">
                <a:solidFill>
                  <a:schemeClr val="tx1">
                    <a:lumMod val="75000"/>
                    <a:lumOff val="25000"/>
                  </a:schemeClr>
                </a:solidFill>
              </a:rPr>
              <a:t>creating</a:t>
            </a:r>
            <a:r>
              <a:rPr lang="en-US" spc="10">
                <a:solidFill>
                  <a:schemeClr val="tx1">
                    <a:lumMod val="75000"/>
                    <a:lumOff val="25000"/>
                  </a:schemeClr>
                </a:solidFill>
              </a:rPr>
              <a:t> </a:t>
            </a:r>
            <a:r>
              <a:rPr lang="en-US">
                <a:solidFill>
                  <a:schemeClr val="tx1">
                    <a:lumMod val="75000"/>
                    <a:lumOff val="25000"/>
                  </a:schemeClr>
                </a:solidFill>
              </a:rPr>
              <a:t>a </a:t>
            </a:r>
            <a:r>
              <a:rPr lang="en-US" spc="-5">
                <a:solidFill>
                  <a:schemeClr val="tx1">
                    <a:lumMod val="75000"/>
                    <a:lumOff val="25000"/>
                  </a:schemeClr>
                </a:solidFill>
              </a:rPr>
              <a:t>sustainable</a:t>
            </a:r>
            <a:r>
              <a:rPr lang="en-US" spc="20">
                <a:solidFill>
                  <a:schemeClr val="tx1">
                    <a:lumMod val="75000"/>
                    <a:lumOff val="25000"/>
                  </a:schemeClr>
                </a:solidFill>
              </a:rPr>
              <a:t> </a:t>
            </a:r>
            <a:r>
              <a:rPr lang="en-US" spc="-5">
                <a:solidFill>
                  <a:schemeClr val="tx1">
                    <a:lumMod val="75000"/>
                    <a:lumOff val="25000"/>
                  </a:schemeClr>
                </a:solidFill>
              </a:rPr>
              <a:t>and</a:t>
            </a:r>
            <a:r>
              <a:rPr lang="en-US" spc="10">
                <a:solidFill>
                  <a:schemeClr val="tx1">
                    <a:lumMod val="75000"/>
                    <a:lumOff val="25000"/>
                  </a:schemeClr>
                </a:solidFill>
              </a:rPr>
              <a:t> </a:t>
            </a:r>
            <a:r>
              <a:rPr lang="en-US">
                <a:solidFill>
                  <a:schemeClr val="tx1">
                    <a:lumMod val="75000"/>
                    <a:lumOff val="25000"/>
                  </a:schemeClr>
                </a:solidFill>
              </a:rPr>
              <a:t>healthy</a:t>
            </a:r>
            <a:r>
              <a:rPr lang="en-US" spc="10">
                <a:solidFill>
                  <a:schemeClr val="tx1">
                    <a:lumMod val="75000"/>
                    <a:lumOff val="25000"/>
                  </a:schemeClr>
                </a:solidFill>
              </a:rPr>
              <a:t> </a:t>
            </a:r>
            <a:r>
              <a:rPr lang="en-US" spc="-5">
                <a:solidFill>
                  <a:schemeClr val="tx1">
                    <a:lumMod val="75000"/>
                    <a:lumOff val="25000"/>
                  </a:schemeClr>
                </a:solidFill>
              </a:rPr>
              <a:t>world. </a:t>
            </a:r>
            <a:r>
              <a:rPr lang="en-US">
                <a:solidFill>
                  <a:schemeClr val="tx1">
                    <a:lumMod val="75000"/>
                    <a:lumOff val="25000"/>
                  </a:schemeClr>
                </a:solidFill>
              </a:rPr>
              <a:t>We </a:t>
            </a:r>
            <a:r>
              <a:rPr lang="en-US" spc="-5">
                <a:solidFill>
                  <a:schemeClr val="tx1">
                    <a:lumMod val="75000"/>
                    <a:lumOff val="25000"/>
                  </a:schemeClr>
                </a:solidFill>
              </a:rPr>
              <a:t>resolve</a:t>
            </a:r>
            <a:r>
              <a:rPr lang="en-US" spc="10">
                <a:solidFill>
                  <a:schemeClr val="tx1">
                    <a:lumMod val="75000"/>
                    <a:lumOff val="25000"/>
                  </a:schemeClr>
                </a:solidFill>
              </a:rPr>
              <a:t> </a:t>
            </a:r>
            <a:r>
              <a:rPr lang="en-US">
                <a:solidFill>
                  <a:schemeClr val="tx1">
                    <a:lumMod val="75000"/>
                    <a:lumOff val="25000"/>
                  </a:schemeClr>
                </a:solidFill>
              </a:rPr>
              <a:t>to</a:t>
            </a:r>
            <a:r>
              <a:rPr lang="en-US" spc="-5">
                <a:solidFill>
                  <a:schemeClr val="tx1">
                    <a:lumMod val="75000"/>
                    <a:lumOff val="25000"/>
                  </a:schemeClr>
                </a:solidFill>
              </a:rPr>
              <a:t> reduce</a:t>
            </a:r>
            <a:r>
              <a:rPr lang="en-US" spc="15">
                <a:solidFill>
                  <a:schemeClr val="tx1">
                    <a:lumMod val="75000"/>
                    <a:lumOff val="25000"/>
                  </a:schemeClr>
                </a:solidFill>
              </a:rPr>
              <a:t> </a:t>
            </a:r>
            <a:r>
              <a:rPr lang="en-US" spc="-5">
                <a:solidFill>
                  <a:schemeClr val="tx1">
                    <a:lumMod val="75000"/>
                    <a:lumOff val="25000"/>
                  </a:schemeClr>
                </a:solidFill>
              </a:rPr>
              <a:t>our</a:t>
            </a:r>
            <a:r>
              <a:rPr lang="en-US">
                <a:solidFill>
                  <a:schemeClr val="tx1">
                    <a:lumMod val="75000"/>
                    <a:lumOff val="25000"/>
                  </a:schemeClr>
                </a:solidFill>
              </a:rPr>
              <a:t> </a:t>
            </a:r>
            <a:r>
              <a:rPr lang="en-US" spc="-5">
                <a:solidFill>
                  <a:schemeClr val="tx1">
                    <a:lumMod val="75000"/>
                    <a:lumOff val="25000"/>
                  </a:schemeClr>
                </a:solidFill>
              </a:rPr>
              <a:t>own</a:t>
            </a:r>
            <a:r>
              <a:rPr lang="en-US" spc="10">
                <a:solidFill>
                  <a:schemeClr val="tx1">
                    <a:lumMod val="75000"/>
                    <a:lumOff val="25000"/>
                  </a:schemeClr>
                </a:solidFill>
              </a:rPr>
              <a:t> </a:t>
            </a:r>
            <a:r>
              <a:rPr lang="en-US" spc="-5">
                <a:solidFill>
                  <a:schemeClr val="tx1">
                    <a:lumMod val="75000"/>
                    <a:lumOff val="25000"/>
                  </a:schemeClr>
                </a:solidFill>
              </a:rPr>
              <a:t>environmental</a:t>
            </a:r>
            <a:r>
              <a:rPr lang="en-US" spc="15">
                <a:solidFill>
                  <a:schemeClr val="tx1">
                    <a:lumMod val="75000"/>
                    <a:lumOff val="25000"/>
                  </a:schemeClr>
                </a:solidFill>
              </a:rPr>
              <a:t> </a:t>
            </a:r>
            <a:r>
              <a:rPr lang="en-US" spc="-5">
                <a:solidFill>
                  <a:schemeClr val="tx1">
                    <a:lumMod val="75000"/>
                    <a:lumOff val="25000"/>
                  </a:schemeClr>
                </a:solidFill>
              </a:rPr>
              <a:t>impacts</a:t>
            </a:r>
            <a:r>
              <a:rPr lang="en-US">
                <a:solidFill>
                  <a:schemeClr val="tx1">
                    <a:lumMod val="75000"/>
                    <a:lumOff val="25000"/>
                  </a:schemeClr>
                </a:solidFill>
              </a:rPr>
              <a:t> </a:t>
            </a:r>
            <a:r>
              <a:rPr lang="en-US" spc="-5">
                <a:solidFill>
                  <a:schemeClr val="tx1">
                    <a:lumMod val="75000"/>
                    <a:lumOff val="25000"/>
                  </a:schemeClr>
                </a:solidFill>
              </a:rPr>
              <a:t>and</a:t>
            </a:r>
            <a:r>
              <a:rPr lang="en-US">
                <a:solidFill>
                  <a:schemeClr val="tx1">
                    <a:lumMod val="75000"/>
                    <a:lumOff val="25000"/>
                  </a:schemeClr>
                </a:solidFill>
              </a:rPr>
              <a:t> to</a:t>
            </a:r>
            <a:r>
              <a:rPr lang="en-US" spc="-5">
                <a:solidFill>
                  <a:schemeClr val="tx1">
                    <a:lumMod val="75000"/>
                    <a:lumOff val="25000"/>
                  </a:schemeClr>
                </a:solidFill>
              </a:rPr>
              <a:t> take</a:t>
            </a:r>
            <a:r>
              <a:rPr lang="en-US">
                <a:solidFill>
                  <a:schemeClr val="tx1">
                    <a:lumMod val="75000"/>
                    <a:lumOff val="25000"/>
                  </a:schemeClr>
                </a:solidFill>
              </a:rPr>
              <a:t> </a:t>
            </a:r>
            <a:r>
              <a:rPr lang="en-US" spc="-5">
                <a:solidFill>
                  <a:schemeClr val="tx1">
                    <a:lumMod val="75000"/>
                    <a:lumOff val="25000"/>
                  </a:schemeClr>
                </a:solidFill>
              </a:rPr>
              <a:t>steps</a:t>
            </a:r>
            <a:r>
              <a:rPr lang="en-US" spc="5">
                <a:solidFill>
                  <a:schemeClr val="tx1">
                    <a:lumMod val="75000"/>
                    <a:lumOff val="25000"/>
                  </a:schemeClr>
                </a:solidFill>
              </a:rPr>
              <a:t> </a:t>
            </a:r>
            <a:r>
              <a:rPr lang="en-US">
                <a:solidFill>
                  <a:schemeClr val="tx1">
                    <a:lumMod val="75000"/>
                    <a:lumOff val="25000"/>
                  </a:schemeClr>
                </a:solidFill>
              </a:rPr>
              <a:t>to</a:t>
            </a:r>
            <a:r>
              <a:rPr lang="en-US" spc="-5">
                <a:solidFill>
                  <a:schemeClr val="tx1">
                    <a:lumMod val="75000"/>
                    <a:lumOff val="25000"/>
                  </a:schemeClr>
                </a:solidFill>
              </a:rPr>
              <a:t> remedy</a:t>
            </a:r>
            <a:r>
              <a:rPr lang="en-US" spc="5">
                <a:solidFill>
                  <a:schemeClr val="tx1">
                    <a:lumMod val="75000"/>
                    <a:lumOff val="25000"/>
                  </a:schemeClr>
                </a:solidFill>
              </a:rPr>
              <a:t> </a:t>
            </a:r>
            <a:r>
              <a:rPr lang="en-US">
                <a:solidFill>
                  <a:schemeClr val="tx1">
                    <a:lumMod val="75000"/>
                    <a:lumOff val="25000"/>
                  </a:schemeClr>
                </a:solidFill>
              </a:rPr>
              <a:t>the</a:t>
            </a:r>
            <a:r>
              <a:rPr lang="en-US" spc="10">
                <a:solidFill>
                  <a:schemeClr val="tx1">
                    <a:lumMod val="75000"/>
                    <a:lumOff val="25000"/>
                  </a:schemeClr>
                </a:solidFill>
              </a:rPr>
              <a:t> </a:t>
            </a:r>
            <a:r>
              <a:rPr lang="en-US" spc="-5">
                <a:solidFill>
                  <a:schemeClr val="tx1">
                    <a:lumMod val="75000"/>
                    <a:lumOff val="25000"/>
                  </a:schemeClr>
                </a:solidFill>
              </a:rPr>
              <a:t>impacts of others.</a:t>
            </a:r>
            <a:endParaRPr lang="en-US">
              <a:solidFill>
                <a:schemeClr val="tx1">
                  <a:lumMod val="75000"/>
                  <a:lumOff val="25000"/>
                </a:schemeClr>
              </a:solidFill>
            </a:endParaRPr>
          </a:p>
          <a:p>
            <a:pPr marL="12700" marR="144780">
              <a:spcBef>
                <a:spcPts val="1000"/>
              </a:spcBef>
              <a:buClr>
                <a:schemeClr val="accent1"/>
              </a:buClr>
              <a:buSzPct val="80000"/>
              <a:tabLst>
                <a:tab pos="863600" algn="l"/>
              </a:tabLst>
            </a:pPr>
            <a:r>
              <a:rPr lang="en-US">
                <a:solidFill>
                  <a:schemeClr val="tx1">
                    <a:lumMod val="75000"/>
                    <a:lumOff val="25000"/>
                  </a:schemeClr>
                </a:solidFill>
              </a:rPr>
              <a:t>We </a:t>
            </a:r>
            <a:r>
              <a:rPr lang="en-US" spc="-5">
                <a:solidFill>
                  <a:schemeClr val="tx1">
                    <a:lumMod val="75000"/>
                    <a:lumOff val="25000"/>
                  </a:schemeClr>
                </a:solidFill>
              </a:rPr>
              <a:t>encourage</a:t>
            </a:r>
            <a:r>
              <a:rPr lang="en-US" spc="5">
                <a:solidFill>
                  <a:schemeClr val="tx1">
                    <a:lumMod val="75000"/>
                    <a:lumOff val="25000"/>
                  </a:schemeClr>
                </a:solidFill>
              </a:rPr>
              <a:t> </a:t>
            </a:r>
            <a:r>
              <a:rPr lang="en-US" spc="-5">
                <a:solidFill>
                  <a:schemeClr val="tx1">
                    <a:lumMod val="75000"/>
                    <a:lumOff val="25000"/>
                  </a:schemeClr>
                </a:solidFill>
              </a:rPr>
              <a:t>others</a:t>
            </a:r>
            <a:r>
              <a:rPr lang="en-US">
                <a:solidFill>
                  <a:schemeClr val="tx1">
                    <a:lumMod val="75000"/>
                    <a:lumOff val="25000"/>
                  </a:schemeClr>
                </a:solidFill>
              </a:rPr>
              <a:t> to</a:t>
            </a:r>
            <a:r>
              <a:rPr lang="en-US" spc="-5">
                <a:solidFill>
                  <a:schemeClr val="tx1">
                    <a:lumMod val="75000"/>
                    <a:lumOff val="25000"/>
                  </a:schemeClr>
                </a:solidFill>
              </a:rPr>
              <a:t> </a:t>
            </a:r>
            <a:r>
              <a:rPr lang="en-US">
                <a:solidFill>
                  <a:schemeClr val="tx1">
                    <a:lumMod val="75000"/>
                    <a:lumOff val="25000"/>
                  </a:schemeClr>
                </a:solidFill>
              </a:rPr>
              <a:t>do</a:t>
            </a:r>
            <a:r>
              <a:rPr lang="en-US" spc="-10">
                <a:solidFill>
                  <a:schemeClr val="tx1">
                    <a:lumMod val="75000"/>
                    <a:lumOff val="25000"/>
                  </a:schemeClr>
                </a:solidFill>
              </a:rPr>
              <a:t> </a:t>
            </a:r>
            <a:r>
              <a:rPr lang="en-US">
                <a:solidFill>
                  <a:schemeClr val="tx1">
                    <a:lumMod val="75000"/>
                    <a:lumOff val="25000"/>
                  </a:schemeClr>
                </a:solidFill>
              </a:rPr>
              <a:t>the</a:t>
            </a:r>
            <a:r>
              <a:rPr lang="en-US" spc="10">
                <a:solidFill>
                  <a:schemeClr val="tx1">
                    <a:lumMod val="75000"/>
                    <a:lumOff val="25000"/>
                  </a:schemeClr>
                </a:solidFill>
              </a:rPr>
              <a:t> </a:t>
            </a:r>
            <a:r>
              <a:rPr lang="en-US" spc="-5">
                <a:solidFill>
                  <a:schemeClr val="tx1">
                    <a:lumMod val="75000"/>
                    <a:lumOff val="25000"/>
                  </a:schemeClr>
                </a:solidFill>
              </a:rPr>
              <a:t>same.</a:t>
            </a:r>
            <a:r>
              <a:rPr lang="en-US">
                <a:solidFill>
                  <a:schemeClr val="tx1">
                    <a:lumMod val="75000"/>
                    <a:lumOff val="25000"/>
                  </a:schemeClr>
                </a:solidFill>
              </a:rPr>
              <a:t> We </a:t>
            </a:r>
            <a:r>
              <a:rPr lang="en-US" spc="-5">
                <a:solidFill>
                  <a:schemeClr val="tx1">
                    <a:lumMod val="75000"/>
                    <a:lumOff val="25000"/>
                  </a:schemeClr>
                </a:solidFill>
              </a:rPr>
              <a:t>also seek legislative</a:t>
            </a:r>
            <a:r>
              <a:rPr lang="en-US" spc="15">
                <a:solidFill>
                  <a:schemeClr val="tx1">
                    <a:lumMod val="75000"/>
                    <a:lumOff val="25000"/>
                  </a:schemeClr>
                </a:solidFill>
              </a:rPr>
              <a:t> </a:t>
            </a:r>
            <a:r>
              <a:rPr lang="en-US" spc="-5">
                <a:solidFill>
                  <a:schemeClr val="tx1">
                    <a:lumMod val="75000"/>
                    <a:lumOff val="25000"/>
                  </a:schemeClr>
                </a:solidFill>
              </a:rPr>
              <a:t>and policy </a:t>
            </a:r>
            <a:r>
              <a:rPr lang="en-US">
                <a:solidFill>
                  <a:schemeClr val="tx1">
                    <a:lumMod val="75000"/>
                    <a:lumOff val="25000"/>
                  </a:schemeClr>
                </a:solidFill>
              </a:rPr>
              <a:t>changes that</a:t>
            </a:r>
            <a:r>
              <a:rPr lang="en-US" spc="-5">
                <a:solidFill>
                  <a:schemeClr val="tx1">
                    <a:lumMod val="75000"/>
                    <a:lumOff val="25000"/>
                  </a:schemeClr>
                </a:solidFill>
              </a:rPr>
              <a:t> protect </a:t>
            </a:r>
            <a:r>
              <a:rPr lang="en-US">
                <a:solidFill>
                  <a:schemeClr val="tx1">
                    <a:lumMod val="75000"/>
                    <a:lumOff val="25000"/>
                  </a:schemeClr>
                </a:solidFill>
              </a:rPr>
              <a:t>the </a:t>
            </a:r>
            <a:r>
              <a:rPr lang="en-US" spc="-5">
                <a:solidFill>
                  <a:schemeClr val="tx1">
                    <a:lumMod val="75000"/>
                    <a:lumOff val="25000"/>
                  </a:schemeClr>
                </a:solidFill>
              </a:rPr>
              <a:t>environment</a:t>
            </a:r>
            <a:r>
              <a:rPr lang="en-US" spc="25">
                <a:solidFill>
                  <a:schemeClr val="tx1">
                    <a:lumMod val="75000"/>
                    <a:lumOff val="25000"/>
                  </a:schemeClr>
                </a:solidFill>
              </a:rPr>
              <a:t> </a:t>
            </a:r>
            <a:r>
              <a:rPr lang="en-US" spc="-5">
                <a:solidFill>
                  <a:schemeClr val="tx1">
                    <a:lumMod val="75000"/>
                    <a:lumOff val="25000"/>
                  </a:schemeClr>
                </a:solidFill>
              </a:rPr>
              <a:t>for</a:t>
            </a:r>
            <a:r>
              <a:rPr lang="en-US" spc="-10">
                <a:solidFill>
                  <a:schemeClr val="tx1">
                    <a:lumMod val="75000"/>
                    <a:lumOff val="25000"/>
                  </a:schemeClr>
                </a:solidFill>
              </a:rPr>
              <a:t> </a:t>
            </a:r>
            <a:r>
              <a:rPr lang="en-US" spc="-5">
                <a:solidFill>
                  <a:schemeClr val="tx1">
                    <a:lumMod val="75000"/>
                    <a:lumOff val="25000"/>
                  </a:schemeClr>
                </a:solidFill>
              </a:rPr>
              <a:t>all</a:t>
            </a:r>
            <a:r>
              <a:rPr lang="en-US" spc="5">
                <a:solidFill>
                  <a:schemeClr val="tx1">
                    <a:lumMod val="75000"/>
                    <a:lumOff val="25000"/>
                  </a:schemeClr>
                </a:solidFill>
              </a:rPr>
              <a:t> </a:t>
            </a:r>
            <a:r>
              <a:rPr lang="en-US" spc="-5">
                <a:solidFill>
                  <a:schemeClr val="tx1">
                    <a:lumMod val="75000"/>
                    <a:lumOff val="25000"/>
                  </a:schemeClr>
                </a:solidFill>
              </a:rPr>
              <a:t>people,</a:t>
            </a:r>
            <a:r>
              <a:rPr lang="en-US" spc="5">
                <a:solidFill>
                  <a:schemeClr val="tx1">
                    <a:lumMod val="75000"/>
                    <a:lumOff val="25000"/>
                  </a:schemeClr>
                </a:solidFill>
              </a:rPr>
              <a:t> </a:t>
            </a:r>
            <a:r>
              <a:rPr lang="en-US" spc="-5">
                <a:solidFill>
                  <a:schemeClr val="tx1">
                    <a:lumMod val="75000"/>
                    <a:lumOff val="25000"/>
                  </a:schemeClr>
                </a:solidFill>
              </a:rPr>
              <a:t>including</a:t>
            </a:r>
            <a:r>
              <a:rPr lang="en-US" spc="15">
                <a:solidFill>
                  <a:schemeClr val="tx1">
                    <a:lumMod val="75000"/>
                    <a:lumOff val="25000"/>
                  </a:schemeClr>
                </a:solidFill>
              </a:rPr>
              <a:t> </a:t>
            </a:r>
            <a:r>
              <a:rPr lang="en-US" spc="-5">
                <a:solidFill>
                  <a:schemeClr val="tx1">
                    <a:lumMod val="75000"/>
                    <a:lumOff val="25000"/>
                  </a:schemeClr>
                </a:solidFill>
              </a:rPr>
              <a:t>generations</a:t>
            </a:r>
            <a:r>
              <a:rPr lang="en-US" spc="15">
                <a:solidFill>
                  <a:schemeClr val="tx1">
                    <a:lumMod val="75000"/>
                    <a:lumOff val="25000"/>
                  </a:schemeClr>
                </a:solidFill>
              </a:rPr>
              <a:t> </a:t>
            </a:r>
            <a:r>
              <a:rPr lang="en-US">
                <a:solidFill>
                  <a:schemeClr val="tx1">
                    <a:lumMod val="75000"/>
                    <a:lumOff val="25000"/>
                  </a:schemeClr>
                </a:solidFill>
              </a:rPr>
              <a:t>to </a:t>
            </a:r>
            <a:r>
              <a:rPr lang="en-US" spc="-5">
                <a:solidFill>
                  <a:schemeClr val="tx1">
                    <a:lumMod val="75000"/>
                    <a:lumOff val="25000"/>
                  </a:schemeClr>
                </a:solidFill>
              </a:rPr>
              <a:t>come.</a:t>
            </a:r>
          </a:p>
          <a:p>
            <a:pPr marL="12700" marR="144780">
              <a:spcBef>
                <a:spcPts val="1000"/>
              </a:spcBef>
              <a:buClr>
                <a:schemeClr val="accent1"/>
              </a:buClr>
              <a:buSzPct val="80000"/>
              <a:tabLst>
                <a:tab pos="863600" algn="l"/>
              </a:tabLst>
            </a:pPr>
            <a:r>
              <a:rPr lang="en-US" sz="1200" spc="-5">
                <a:solidFill>
                  <a:schemeClr val="tx1">
                    <a:lumMod val="75000"/>
                    <a:lumOff val="25000"/>
                  </a:schemeClr>
                </a:solidFill>
              </a:rPr>
              <a:t>(Adopted</a:t>
            </a:r>
            <a:r>
              <a:rPr lang="en-US" sz="1200">
                <a:solidFill>
                  <a:schemeClr val="tx1">
                    <a:lumMod val="75000"/>
                    <a:lumOff val="25000"/>
                  </a:schemeClr>
                </a:solidFill>
              </a:rPr>
              <a:t> </a:t>
            </a:r>
            <a:r>
              <a:rPr lang="en-US" sz="1200" spc="-5">
                <a:solidFill>
                  <a:schemeClr val="tx1">
                    <a:lumMod val="75000"/>
                    <a:lumOff val="25000"/>
                  </a:schemeClr>
                </a:solidFill>
              </a:rPr>
              <a:t>November</a:t>
            </a:r>
            <a:r>
              <a:rPr lang="en-US" sz="1200" spc="10">
                <a:solidFill>
                  <a:schemeClr val="tx1">
                    <a:lumMod val="75000"/>
                    <a:lumOff val="25000"/>
                  </a:schemeClr>
                </a:solidFill>
              </a:rPr>
              <a:t> </a:t>
            </a:r>
            <a:r>
              <a:rPr lang="en-US" sz="1200" spc="-5">
                <a:solidFill>
                  <a:schemeClr val="tx1">
                    <a:lumMod val="75000"/>
                    <a:lumOff val="25000"/>
                  </a:schemeClr>
                </a:solidFill>
              </a:rPr>
              <a:t>20,</a:t>
            </a:r>
            <a:r>
              <a:rPr lang="en-US" sz="1200" spc="10">
                <a:solidFill>
                  <a:schemeClr val="tx1">
                    <a:lumMod val="75000"/>
                    <a:lumOff val="25000"/>
                  </a:schemeClr>
                </a:solidFill>
              </a:rPr>
              <a:t> </a:t>
            </a:r>
            <a:r>
              <a:rPr lang="en-US" sz="1200" spc="-5">
                <a:solidFill>
                  <a:schemeClr val="tx1">
                    <a:lumMod val="75000"/>
                    <a:lumOff val="25000"/>
                  </a:schemeClr>
                </a:solidFill>
              </a:rPr>
              <a:t>2008)</a:t>
            </a:r>
            <a:endParaRPr lang="en-US" sz="1200">
              <a:solidFill>
                <a:schemeClr val="tx1">
                  <a:lumMod val="75000"/>
                  <a:lumOff val="25000"/>
                </a:schemeClr>
              </a:solidFill>
            </a:endParaRPr>
          </a:p>
        </p:txBody>
      </p:sp>
      <p:pic>
        <p:nvPicPr>
          <p:cNvPr id="3" name="object 3"/>
          <p:cNvPicPr/>
          <p:nvPr/>
        </p:nvPicPr>
        <p:blipFill rotWithShape="1">
          <a:blip r:embed="rId2" cstate="print"/>
          <a:srcRect l="2825" t="1268" r="-2823" b="206"/>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extLst>
      <p:ext uri="{BB962C8B-B14F-4D97-AF65-F5344CB8AC3E}">
        <p14:creationId xmlns:p14="http://schemas.microsoft.com/office/powerpoint/2010/main" val="2929876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object 2"/>
          <p:cNvSpPr txBox="1">
            <a:spLocks noGrp="1"/>
          </p:cNvSpPr>
          <p:nvPr>
            <p:ph type="title"/>
          </p:nvPr>
        </p:nvSpPr>
        <p:spPr>
          <a:xfrm>
            <a:off x="652481" y="1382486"/>
            <a:ext cx="3547581" cy="4093028"/>
          </a:xfrm>
          <a:prstGeom prst="rect">
            <a:avLst/>
          </a:prstGeom>
        </p:spPr>
        <p:txBody>
          <a:bodyPr vert="horz" lIns="91440" tIns="45720" rIns="91440" bIns="45720" rtlCol="0" anchor="ctr">
            <a:normAutofit/>
          </a:bodyPr>
          <a:lstStyle/>
          <a:p>
            <a:pPr marL="12700"/>
            <a:r>
              <a:rPr lang="en-US" sz="4400"/>
              <a:t>Background </a:t>
            </a:r>
            <a:r>
              <a:rPr lang="en-US" sz="4400" spc="-5"/>
              <a:t>FCPC Energy</a:t>
            </a:r>
          </a:p>
        </p:txBody>
      </p:sp>
      <p:graphicFrame>
        <p:nvGraphicFramePr>
          <p:cNvPr id="50" name="object 3">
            <a:extLst>
              <a:ext uri="{FF2B5EF4-FFF2-40B4-BE49-F238E27FC236}">
                <a16:creationId xmlns:a16="http://schemas.microsoft.com/office/drawing/2014/main" id="{AD38820F-3EDE-D99B-AE85-58A3D94D193F}"/>
              </a:ext>
            </a:extLst>
          </p:cNvPr>
          <p:cNvGraphicFramePr/>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tree, outdoor&#10;&#10;Description automatically generated">
            <a:extLst>
              <a:ext uri="{FF2B5EF4-FFF2-40B4-BE49-F238E27FC236}">
                <a16:creationId xmlns:a16="http://schemas.microsoft.com/office/drawing/2014/main" id="{BAAF2A0C-D730-98A6-19EE-DF616E90DA2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998" r="3364"/>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object 2"/>
          <p:cNvSpPr txBox="1">
            <a:spLocks noGrp="1"/>
          </p:cNvSpPr>
          <p:nvPr>
            <p:ph type="title"/>
          </p:nvPr>
        </p:nvSpPr>
        <p:spPr>
          <a:xfrm>
            <a:off x="677333" y="609600"/>
            <a:ext cx="3851123" cy="1320800"/>
          </a:xfrm>
          <a:prstGeom prst="rect">
            <a:avLst/>
          </a:prstGeom>
        </p:spPr>
        <p:txBody>
          <a:bodyPr vert="horz" lIns="91440" tIns="45720" rIns="91440" bIns="45720" rtlCol="0" anchor="t">
            <a:normAutofit/>
          </a:bodyPr>
          <a:lstStyle/>
          <a:p>
            <a:pPr marL="12700"/>
            <a:r>
              <a:rPr lang="en-US" spc="-5"/>
              <a:t>Why Energy Efficiency?</a:t>
            </a:r>
          </a:p>
        </p:txBody>
      </p:sp>
      <p:sp>
        <p:nvSpPr>
          <p:cNvPr id="3" name="object 3"/>
          <p:cNvSpPr txBox="1"/>
          <p:nvPr/>
        </p:nvSpPr>
        <p:spPr>
          <a:xfrm>
            <a:off x="642164" y="1938866"/>
            <a:ext cx="4159640" cy="5029200"/>
          </a:xfrm>
          <a:prstGeom prst="rect">
            <a:avLst/>
          </a:prstGeom>
        </p:spPr>
        <p:txBody>
          <a:bodyPr vert="horz" lIns="91440" tIns="45720" rIns="91440" bIns="45720" rtlCol="0">
            <a:normAutofit/>
          </a:bodyPr>
          <a:lstStyle/>
          <a:p>
            <a:pPr marL="184150" marR="5080" indent="-171450">
              <a:spcBef>
                <a:spcPts val="1000"/>
              </a:spcBef>
              <a:buClr>
                <a:schemeClr val="accent1"/>
              </a:buClr>
              <a:buSzPct val="80000"/>
              <a:buFont typeface="Arial" panose="020B0604020202020204" pitchFamily="34" charset="0"/>
              <a:buChar char="•"/>
              <a:tabLst>
                <a:tab pos="354965" algn="l"/>
              </a:tabLst>
            </a:pPr>
            <a:r>
              <a:rPr lang="en-US" sz="1600" spc="-5">
                <a:solidFill>
                  <a:schemeClr val="tx1">
                    <a:lumMod val="75000"/>
                    <a:lumOff val="25000"/>
                  </a:schemeClr>
                </a:solidFill>
              </a:rPr>
              <a:t>Based</a:t>
            </a:r>
            <a:r>
              <a:rPr lang="en-US" sz="1600" spc="10">
                <a:solidFill>
                  <a:schemeClr val="tx1">
                    <a:lumMod val="75000"/>
                    <a:lumOff val="25000"/>
                  </a:schemeClr>
                </a:solidFill>
              </a:rPr>
              <a:t> </a:t>
            </a:r>
            <a:r>
              <a:rPr lang="en-US" sz="1600" spc="-5">
                <a:solidFill>
                  <a:schemeClr val="tx1">
                    <a:lumMod val="75000"/>
                    <a:lumOff val="25000"/>
                  </a:schemeClr>
                </a:solidFill>
              </a:rPr>
              <a:t>on</a:t>
            </a:r>
            <a:r>
              <a:rPr lang="en-US" sz="1600" spc="10">
                <a:solidFill>
                  <a:schemeClr val="tx1">
                    <a:lumMod val="75000"/>
                    <a:lumOff val="25000"/>
                  </a:schemeClr>
                </a:solidFill>
              </a:rPr>
              <a:t> </a:t>
            </a:r>
            <a:r>
              <a:rPr lang="en-US" sz="1600">
                <a:solidFill>
                  <a:schemeClr val="tx1">
                    <a:lumMod val="75000"/>
                    <a:lumOff val="25000"/>
                  </a:schemeClr>
                </a:solidFill>
              </a:rPr>
              <a:t>the</a:t>
            </a:r>
            <a:r>
              <a:rPr lang="en-US" sz="1600" spc="5">
                <a:solidFill>
                  <a:schemeClr val="tx1">
                    <a:lumMod val="75000"/>
                    <a:lumOff val="25000"/>
                  </a:schemeClr>
                </a:solidFill>
              </a:rPr>
              <a:t> </a:t>
            </a:r>
            <a:r>
              <a:rPr lang="en-US" sz="1600" spc="-5">
                <a:solidFill>
                  <a:schemeClr val="tx1">
                    <a:lumMod val="75000"/>
                    <a:lumOff val="25000"/>
                  </a:schemeClr>
                </a:solidFill>
              </a:rPr>
              <a:t>Tribe’s</a:t>
            </a:r>
            <a:r>
              <a:rPr lang="en-US" sz="1600" spc="10">
                <a:solidFill>
                  <a:schemeClr val="tx1">
                    <a:lumMod val="75000"/>
                    <a:lumOff val="25000"/>
                  </a:schemeClr>
                </a:solidFill>
              </a:rPr>
              <a:t> </a:t>
            </a:r>
            <a:r>
              <a:rPr lang="en-US" sz="1600" spc="-5">
                <a:solidFill>
                  <a:schemeClr val="tx1">
                    <a:lumMod val="75000"/>
                    <a:lumOff val="25000"/>
                  </a:schemeClr>
                </a:solidFill>
              </a:rPr>
              <a:t>environmental</a:t>
            </a:r>
            <a:r>
              <a:rPr lang="en-US" sz="1600" spc="15">
                <a:solidFill>
                  <a:schemeClr val="tx1">
                    <a:lumMod val="75000"/>
                    <a:lumOff val="25000"/>
                  </a:schemeClr>
                </a:solidFill>
              </a:rPr>
              <a:t> </a:t>
            </a:r>
            <a:r>
              <a:rPr lang="en-US" sz="1600" spc="-5">
                <a:solidFill>
                  <a:schemeClr val="tx1">
                    <a:lumMod val="75000"/>
                    <a:lumOff val="25000"/>
                  </a:schemeClr>
                </a:solidFill>
              </a:rPr>
              <a:t>mission</a:t>
            </a:r>
            <a:r>
              <a:rPr lang="en-US" sz="1600" spc="20">
                <a:solidFill>
                  <a:schemeClr val="tx1">
                    <a:lumMod val="75000"/>
                    <a:lumOff val="25000"/>
                  </a:schemeClr>
                </a:solidFill>
              </a:rPr>
              <a:t>, </a:t>
            </a:r>
            <a:r>
              <a:rPr lang="en-US" sz="1600" spc="-5">
                <a:solidFill>
                  <a:schemeClr val="tx1">
                    <a:lumMod val="75000"/>
                    <a:lumOff val="25000"/>
                  </a:schemeClr>
                </a:solidFill>
              </a:rPr>
              <a:t>FCPC</a:t>
            </a:r>
            <a:r>
              <a:rPr lang="en-US" sz="1600" spc="5">
                <a:solidFill>
                  <a:schemeClr val="tx1">
                    <a:lumMod val="75000"/>
                    <a:lumOff val="25000"/>
                  </a:schemeClr>
                </a:solidFill>
              </a:rPr>
              <a:t> </a:t>
            </a:r>
            <a:r>
              <a:rPr lang="en-US" sz="1600" spc="-5">
                <a:solidFill>
                  <a:schemeClr val="tx1">
                    <a:lumMod val="75000"/>
                    <a:lumOff val="25000"/>
                  </a:schemeClr>
                </a:solidFill>
              </a:rPr>
              <a:t>values, budget constraints and aging systems the Tribe has been focusing on retrofitting aging systems and technological changes to capture energy savings through efficiency.  Minimizing</a:t>
            </a:r>
            <a:r>
              <a:rPr lang="en-US" sz="1600">
                <a:solidFill>
                  <a:schemeClr val="tx1">
                    <a:lumMod val="75000"/>
                    <a:lumOff val="25000"/>
                  </a:schemeClr>
                </a:solidFill>
              </a:rPr>
              <a:t> </a:t>
            </a:r>
            <a:r>
              <a:rPr lang="en-US" sz="1600" spc="-5">
                <a:solidFill>
                  <a:schemeClr val="tx1">
                    <a:lumMod val="75000"/>
                    <a:lumOff val="25000"/>
                  </a:schemeClr>
                </a:solidFill>
              </a:rPr>
              <a:t>building</a:t>
            </a:r>
            <a:r>
              <a:rPr lang="en-US" sz="1600">
                <a:solidFill>
                  <a:schemeClr val="tx1">
                    <a:lumMod val="75000"/>
                    <a:lumOff val="25000"/>
                  </a:schemeClr>
                </a:solidFill>
              </a:rPr>
              <a:t> energy</a:t>
            </a:r>
            <a:r>
              <a:rPr lang="en-US" sz="1600" spc="-20">
                <a:solidFill>
                  <a:schemeClr val="tx1">
                    <a:lumMod val="75000"/>
                    <a:lumOff val="25000"/>
                  </a:schemeClr>
                </a:solidFill>
              </a:rPr>
              <a:t> </a:t>
            </a:r>
            <a:r>
              <a:rPr lang="en-US" sz="1600" spc="-5">
                <a:solidFill>
                  <a:schemeClr val="tx1">
                    <a:lumMod val="75000"/>
                    <a:lumOff val="25000"/>
                  </a:schemeClr>
                </a:solidFill>
              </a:rPr>
              <a:t>demand, even in existing structures should;</a:t>
            </a:r>
            <a:endParaRPr lang="en-US" sz="1600">
              <a:solidFill>
                <a:schemeClr val="tx1">
                  <a:lumMod val="75000"/>
                  <a:lumOff val="25000"/>
                </a:schemeClr>
              </a:solidFill>
            </a:endParaRPr>
          </a:p>
          <a:p>
            <a:pPr marL="641350" indent="-171450">
              <a:spcBef>
                <a:spcPts val="1000"/>
              </a:spcBef>
              <a:buClr>
                <a:schemeClr val="accent1"/>
              </a:buClr>
              <a:buSzPct val="80000"/>
              <a:buFont typeface="Arial" panose="020B0604020202020204" pitchFamily="34" charset="0"/>
              <a:buChar char="•"/>
            </a:pPr>
            <a:r>
              <a:rPr lang="en-US" sz="1600" spc="-5">
                <a:solidFill>
                  <a:schemeClr val="tx1">
                    <a:lumMod val="75000"/>
                    <a:lumOff val="25000"/>
                  </a:schemeClr>
                </a:solidFill>
              </a:rPr>
              <a:t>Pay</a:t>
            </a:r>
            <a:r>
              <a:rPr lang="en-US" sz="1600" spc="-15">
                <a:solidFill>
                  <a:schemeClr val="tx1">
                    <a:lumMod val="75000"/>
                    <a:lumOff val="25000"/>
                  </a:schemeClr>
                </a:solidFill>
              </a:rPr>
              <a:t> </a:t>
            </a:r>
            <a:r>
              <a:rPr lang="en-US" sz="1600">
                <a:solidFill>
                  <a:schemeClr val="tx1">
                    <a:lumMod val="75000"/>
                    <a:lumOff val="25000"/>
                  </a:schemeClr>
                </a:solidFill>
              </a:rPr>
              <a:t>for</a:t>
            </a:r>
            <a:r>
              <a:rPr lang="en-US" sz="1600" spc="-10">
                <a:solidFill>
                  <a:schemeClr val="tx1">
                    <a:lumMod val="75000"/>
                    <a:lumOff val="25000"/>
                  </a:schemeClr>
                </a:solidFill>
              </a:rPr>
              <a:t> </a:t>
            </a:r>
            <a:r>
              <a:rPr lang="en-US" sz="1600" spc="-5">
                <a:solidFill>
                  <a:schemeClr val="tx1">
                    <a:lumMod val="75000"/>
                    <a:lumOff val="25000"/>
                  </a:schemeClr>
                </a:solidFill>
              </a:rPr>
              <a:t>itself </a:t>
            </a:r>
            <a:r>
              <a:rPr lang="en-US" sz="1600">
                <a:solidFill>
                  <a:schemeClr val="tx1">
                    <a:lumMod val="75000"/>
                    <a:lumOff val="25000"/>
                  </a:schemeClr>
                </a:solidFill>
              </a:rPr>
              <a:t>over</a:t>
            </a:r>
            <a:r>
              <a:rPr lang="en-US" sz="1600" spc="-15">
                <a:solidFill>
                  <a:schemeClr val="tx1">
                    <a:lumMod val="75000"/>
                    <a:lumOff val="25000"/>
                  </a:schemeClr>
                </a:solidFill>
              </a:rPr>
              <a:t> </a:t>
            </a:r>
            <a:r>
              <a:rPr lang="en-US" sz="1600" spc="-5">
                <a:solidFill>
                  <a:schemeClr val="tx1">
                    <a:lumMod val="75000"/>
                    <a:lumOff val="25000"/>
                  </a:schemeClr>
                </a:solidFill>
              </a:rPr>
              <a:t>its</a:t>
            </a:r>
            <a:r>
              <a:rPr lang="en-US" sz="1600">
                <a:solidFill>
                  <a:schemeClr val="tx1">
                    <a:lumMod val="75000"/>
                    <a:lumOff val="25000"/>
                  </a:schemeClr>
                </a:solidFill>
              </a:rPr>
              <a:t> </a:t>
            </a:r>
            <a:r>
              <a:rPr lang="en-US" sz="1600" spc="-5">
                <a:solidFill>
                  <a:schemeClr val="tx1">
                    <a:lumMod val="75000"/>
                    <a:lumOff val="25000"/>
                  </a:schemeClr>
                </a:solidFill>
              </a:rPr>
              <a:t>lifespan;</a:t>
            </a:r>
          </a:p>
          <a:p>
            <a:pPr marL="641350" indent="-171450">
              <a:spcBef>
                <a:spcPts val="1000"/>
              </a:spcBef>
              <a:buClr>
                <a:schemeClr val="accent1"/>
              </a:buClr>
              <a:buSzPct val="80000"/>
              <a:buFont typeface="Arial" panose="020B0604020202020204" pitchFamily="34" charset="0"/>
              <a:buChar char="•"/>
            </a:pPr>
            <a:r>
              <a:rPr lang="en-US" sz="1600" spc="-5">
                <a:solidFill>
                  <a:schemeClr val="tx1">
                    <a:lumMod val="75000"/>
                    <a:lumOff val="25000"/>
                  </a:schemeClr>
                </a:solidFill>
              </a:rPr>
              <a:t>Provide cost savings while lowering energy demand;</a:t>
            </a:r>
            <a:endParaRPr lang="en-US" sz="1600">
              <a:solidFill>
                <a:schemeClr val="tx1">
                  <a:lumMod val="75000"/>
                  <a:lumOff val="25000"/>
                </a:schemeClr>
              </a:solidFill>
            </a:endParaRPr>
          </a:p>
          <a:p>
            <a:pPr marL="641350" indent="-171450">
              <a:spcBef>
                <a:spcPts val="1000"/>
              </a:spcBef>
              <a:buClr>
                <a:schemeClr val="accent1"/>
              </a:buClr>
              <a:buSzPct val="80000"/>
              <a:buFont typeface="Arial" panose="020B0604020202020204" pitchFamily="34" charset="0"/>
              <a:buChar char="•"/>
            </a:pPr>
            <a:r>
              <a:rPr lang="en-US" sz="1600" spc="-5">
                <a:solidFill>
                  <a:schemeClr val="tx1">
                    <a:lumMod val="75000"/>
                    <a:lumOff val="25000"/>
                  </a:schemeClr>
                </a:solidFill>
              </a:rPr>
              <a:t>Be</a:t>
            </a:r>
            <a:r>
              <a:rPr lang="en-US" sz="1600" spc="5">
                <a:solidFill>
                  <a:schemeClr val="tx1">
                    <a:lumMod val="75000"/>
                    <a:lumOff val="25000"/>
                  </a:schemeClr>
                </a:solidFill>
              </a:rPr>
              <a:t> </a:t>
            </a:r>
            <a:r>
              <a:rPr lang="en-US" sz="1600" spc="-5">
                <a:solidFill>
                  <a:schemeClr val="tx1">
                    <a:lumMod val="75000"/>
                    <a:lumOff val="25000"/>
                  </a:schemeClr>
                </a:solidFill>
              </a:rPr>
              <a:t>technologically</a:t>
            </a:r>
            <a:r>
              <a:rPr lang="en-US" sz="1600" spc="10">
                <a:solidFill>
                  <a:schemeClr val="tx1">
                    <a:lumMod val="75000"/>
                    <a:lumOff val="25000"/>
                  </a:schemeClr>
                </a:solidFill>
              </a:rPr>
              <a:t> </a:t>
            </a:r>
            <a:r>
              <a:rPr lang="en-US" sz="1600" spc="-5">
                <a:solidFill>
                  <a:schemeClr val="tx1">
                    <a:lumMod val="75000"/>
                    <a:lumOff val="25000"/>
                  </a:schemeClr>
                </a:solidFill>
              </a:rPr>
              <a:t>deployable</a:t>
            </a:r>
            <a:r>
              <a:rPr lang="en-US" sz="1600" spc="5">
                <a:solidFill>
                  <a:schemeClr val="tx1">
                    <a:lumMod val="75000"/>
                    <a:lumOff val="25000"/>
                  </a:schemeClr>
                </a:solidFill>
              </a:rPr>
              <a:t> </a:t>
            </a:r>
            <a:r>
              <a:rPr lang="en-US" sz="1600" spc="-5">
                <a:solidFill>
                  <a:schemeClr val="tx1">
                    <a:lumMod val="75000"/>
                    <a:lumOff val="25000"/>
                  </a:schemeClr>
                </a:solidFill>
              </a:rPr>
              <a:t>within</a:t>
            </a:r>
            <a:r>
              <a:rPr lang="en-US" sz="1600" spc="5">
                <a:solidFill>
                  <a:schemeClr val="tx1">
                    <a:lumMod val="75000"/>
                    <a:lumOff val="25000"/>
                  </a:schemeClr>
                </a:solidFill>
              </a:rPr>
              <a:t> </a:t>
            </a:r>
            <a:r>
              <a:rPr lang="en-US" sz="1600" spc="-5">
                <a:solidFill>
                  <a:schemeClr val="tx1">
                    <a:lumMod val="75000"/>
                    <a:lumOff val="25000"/>
                  </a:schemeClr>
                </a:solidFill>
              </a:rPr>
              <a:t>the</a:t>
            </a:r>
            <a:r>
              <a:rPr lang="en-US" sz="1600">
                <a:solidFill>
                  <a:schemeClr val="tx1">
                    <a:lumMod val="75000"/>
                    <a:lumOff val="25000"/>
                  </a:schemeClr>
                </a:solidFill>
              </a:rPr>
              <a:t> </a:t>
            </a:r>
            <a:r>
              <a:rPr lang="en-US" sz="1600" spc="-5">
                <a:solidFill>
                  <a:schemeClr val="tx1">
                    <a:lumMod val="75000"/>
                    <a:lumOff val="25000"/>
                  </a:schemeClr>
                </a:solidFill>
              </a:rPr>
              <a:t>construction</a:t>
            </a:r>
            <a:r>
              <a:rPr lang="en-US" sz="1600" spc="10">
                <a:solidFill>
                  <a:schemeClr val="tx1">
                    <a:lumMod val="75000"/>
                    <a:lumOff val="25000"/>
                  </a:schemeClr>
                </a:solidFill>
              </a:rPr>
              <a:t> </a:t>
            </a:r>
            <a:r>
              <a:rPr lang="en-US" sz="1600" spc="-5">
                <a:solidFill>
                  <a:schemeClr val="tx1">
                    <a:lumMod val="75000"/>
                    <a:lumOff val="25000"/>
                  </a:schemeClr>
                </a:solidFill>
              </a:rPr>
              <a:t>timeline;</a:t>
            </a:r>
            <a:r>
              <a:rPr lang="en-US" sz="1600" spc="5">
                <a:solidFill>
                  <a:schemeClr val="tx1">
                    <a:lumMod val="75000"/>
                    <a:lumOff val="25000"/>
                  </a:schemeClr>
                </a:solidFill>
              </a:rPr>
              <a:t> </a:t>
            </a:r>
            <a:r>
              <a:rPr lang="en-US" sz="1600" spc="-5">
                <a:solidFill>
                  <a:schemeClr val="tx1">
                    <a:lumMod val="75000"/>
                    <a:lumOff val="25000"/>
                  </a:schemeClr>
                </a:solidFill>
              </a:rPr>
              <a:t>and</a:t>
            </a:r>
            <a:endParaRPr lang="en-US" sz="1600">
              <a:solidFill>
                <a:schemeClr val="tx1">
                  <a:lumMod val="75000"/>
                  <a:lumOff val="25000"/>
                </a:schemeClr>
              </a:solidFill>
            </a:endParaRPr>
          </a:p>
          <a:p>
            <a:pPr marL="641350" indent="-171450">
              <a:spcBef>
                <a:spcPts val="1000"/>
              </a:spcBef>
              <a:buClr>
                <a:schemeClr val="accent1"/>
              </a:buClr>
              <a:buSzPct val="80000"/>
              <a:buFont typeface="Arial" panose="020B0604020202020204" pitchFamily="34" charset="0"/>
              <a:buChar char="•"/>
            </a:pPr>
            <a:r>
              <a:rPr lang="en-US" sz="1600" spc="-5">
                <a:solidFill>
                  <a:schemeClr val="tx1">
                    <a:lumMod val="75000"/>
                    <a:lumOff val="25000"/>
                  </a:schemeClr>
                </a:solidFill>
              </a:rPr>
              <a:t>Be</a:t>
            </a:r>
            <a:r>
              <a:rPr lang="en-US" sz="1600" spc="-15">
                <a:solidFill>
                  <a:schemeClr val="tx1">
                    <a:lumMod val="75000"/>
                    <a:lumOff val="25000"/>
                  </a:schemeClr>
                </a:solidFill>
              </a:rPr>
              <a:t> </a:t>
            </a:r>
            <a:r>
              <a:rPr lang="en-US" sz="1600" spc="-5">
                <a:solidFill>
                  <a:schemeClr val="tx1">
                    <a:lumMod val="75000"/>
                    <a:lumOff val="25000"/>
                  </a:schemeClr>
                </a:solidFill>
              </a:rPr>
              <a:t>grant</a:t>
            </a:r>
            <a:r>
              <a:rPr lang="en-US" sz="1600" spc="-25">
                <a:solidFill>
                  <a:schemeClr val="tx1">
                    <a:lumMod val="75000"/>
                    <a:lumOff val="25000"/>
                  </a:schemeClr>
                </a:solidFill>
              </a:rPr>
              <a:t> </a:t>
            </a:r>
            <a:r>
              <a:rPr lang="en-US" sz="1600" spc="-5">
                <a:solidFill>
                  <a:schemeClr val="tx1">
                    <a:lumMod val="75000"/>
                    <a:lumOff val="25000"/>
                  </a:schemeClr>
                </a:solidFill>
              </a:rPr>
              <a:t>eligible.</a:t>
            </a:r>
            <a:endParaRPr lang="en-US" sz="1600">
              <a:solidFill>
                <a:schemeClr val="tx1">
                  <a:lumMod val="75000"/>
                  <a:lumOff val="25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6E02D619-C777-422A-4F82-7B8A630F95C9}"/>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21239" b="9091"/>
          <a:stretch/>
        </p:blipFill>
        <p:spPr bwMode="auto">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3FD2C4E-F198-4FE3-5635-7C6B6BDB5520}"/>
              </a:ext>
            </a:extLst>
          </p:cNvPr>
          <p:cNvSpPr>
            <a:spLocks noGrp="1"/>
          </p:cNvSpPr>
          <p:nvPr>
            <p:ph type="title"/>
          </p:nvPr>
        </p:nvSpPr>
        <p:spPr>
          <a:xfrm>
            <a:off x="549279" y="1863453"/>
            <a:ext cx="4588933" cy="2369093"/>
          </a:xfrm>
        </p:spPr>
        <p:txBody>
          <a:bodyPr vert="horz" lIns="91440" tIns="45720" rIns="91440" bIns="45720" rtlCol="0" anchor="b">
            <a:normAutofit fontScale="90000"/>
          </a:bodyPr>
          <a:lstStyle/>
          <a:p>
            <a:pPr algn="ctr"/>
            <a:r>
              <a:rPr lang="en-US" sz="4800"/>
              <a:t>PBC ENERGY EFFICIENCY PROJECT</a:t>
            </a:r>
            <a:br>
              <a:rPr lang="en-US" sz="4800"/>
            </a:br>
            <a:endParaRPr lang="en-US" sz="4800"/>
          </a:p>
        </p:txBody>
      </p:sp>
    </p:spTree>
    <p:extLst>
      <p:ext uri="{BB962C8B-B14F-4D97-AF65-F5344CB8AC3E}">
        <p14:creationId xmlns:p14="http://schemas.microsoft.com/office/powerpoint/2010/main" val="1280260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9">
            <a:extLst>
              <a:ext uri="{FF2B5EF4-FFF2-40B4-BE49-F238E27FC236}">
                <a16:creationId xmlns:a16="http://schemas.microsoft.com/office/drawing/2014/main" id="{4E6C31DF-50C4-5B68-E667-DE20C32887A5}"/>
              </a:ext>
            </a:extLst>
          </p:cNvPr>
          <p:cNvSpPr txBox="1">
            <a:spLocks noChangeArrowheads="1"/>
          </p:cNvSpPr>
          <p:nvPr/>
        </p:nvSpPr>
        <p:spPr bwMode="auto">
          <a:xfrm>
            <a:off x="6828677" y="1439985"/>
            <a:ext cx="42640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2"/>
                </a:solidFill>
                <a:latin typeface="Franklin Gothic Book" panose="020B0503020102020204" pitchFamily="34" charset="0"/>
              </a:defRPr>
            </a:lvl1pPr>
            <a:lvl2pPr marL="742950" indent="-285750">
              <a:spcBef>
                <a:spcPct val="20000"/>
              </a:spcBef>
              <a:buFont typeface="Arial" panose="020B0604020202020204" pitchFamily="34" charset="0"/>
              <a:buChar char="–"/>
              <a:defRPr sz="2800">
                <a:solidFill>
                  <a:schemeClr val="tx2"/>
                </a:solidFill>
                <a:latin typeface="Franklin Gothic Book" panose="020B0503020102020204" pitchFamily="34" charset="0"/>
              </a:defRPr>
            </a:lvl2pPr>
            <a:lvl3pPr marL="1143000" indent="-228600">
              <a:spcBef>
                <a:spcPct val="20000"/>
              </a:spcBef>
              <a:buFont typeface="Arial" panose="020B0604020202020204" pitchFamily="34" charset="0"/>
              <a:buChar char="•"/>
              <a:defRPr sz="2400">
                <a:solidFill>
                  <a:schemeClr val="tx2"/>
                </a:solidFill>
                <a:latin typeface="Franklin Gothic Book" panose="020B0503020102020204" pitchFamily="34" charset="0"/>
              </a:defRPr>
            </a:lvl3pPr>
            <a:lvl4pPr marL="16002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4pPr>
            <a:lvl5pPr marL="20574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9pPr>
          </a:lstStyle>
          <a:p>
            <a:pPr eaLnBrk="1" hangingPunct="1">
              <a:spcBef>
                <a:spcPct val="50000"/>
              </a:spcBef>
              <a:buFontTx/>
              <a:buNone/>
            </a:pPr>
            <a:r>
              <a:rPr lang="en-US" altLang="en-US" sz="1600" b="1">
                <a:solidFill>
                  <a:srgbClr val="1F497D"/>
                </a:solidFill>
                <a:latin typeface="Arial" panose="020B0604020202020204" pitchFamily="34" charset="0"/>
                <a:cs typeface="Arial" panose="020B0604020202020204" pitchFamily="34" charset="0"/>
              </a:rPr>
              <a:t>Key Personnel/Organizations </a:t>
            </a:r>
          </a:p>
        </p:txBody>
      </p:sp>
      <p:sp>
        <p:nvSpPr>
          <p:cNvPr id="6" name="Text Box 12">
            <a:extLst>
              <a:ext uri="{FF2B5EF4-FFF2-40B4-BE49-F238E27FC236}">
                <a16:creationId xmlns:a16="http://schemas.microsoft.com/office/drawing/2014/main" id="{6A43CE28-AC80-0F97-97CD-2B3823B3BFD0}"/>
              </a:ext>
            </a:extLst>
          </p:cNvPr>
          <p:cNvSpPr txBox="1">
            <a:spLocks noChangeArrowheads="1"/>
          </p:cNvSpPr>
          <p:nvPr/>
        </p:nvSpPr>
        <p:spPr bwMode="auto">
          <a:xfrm>
            <a:off x="6830264" y="1779710"/>
            <a:ext cx="4208463" cy="1028700"/>
          </a:xfrm>
          <a:prstGeom prst="rect">
            <a:avLst/>
          </a:prstGeom>
          <a:noFill/>
          <a:ln w="12700">
            <a:solidFill>
              <a:srgbClr val="1813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charset="0"/>
              <a:buChar char="•"/>
              <a:defRPr sz="3200">
                <a:solidFill>
                  <a:schemeClr val="tx1"/>
                </a:solidFill>
                <a:latin typeface="Gill Sans MT" pitchFamily="34" charset="0"/>
                <a:ea typeface="ＭＳ Ｐゴシック" pitchFamily="34" charset="-128"/>
                <a:cs typeface="Gill Sans MT" pitchFamily="34" charset="0"/>
              </a:defRPr>
            </a:lvl1pPr>
            <a:lvl2pPr marL="742950" indent="-285750" eaLnBrk="0" hangingPunct="0">
              <a:spcBef>
                <a:spcPct val="20000"/>
              </a:spcBef>
              <a:buFont typeface="Arial" charset="0"/>
              <a:buChar char="–"/>
              <a:defRPr sz="2800">
                <a:solidFill>
                  <a:schemeClr val="tx1"/>
                </a:solidFill>
                <a:latin typeface="Gill Sans MT" pitchFamily="34" charset="0"/>
                <a:ea typeface="ＭＳ Ｐゴシック" pitchFamily="34" charset="-128"/>
                <a:cs typeface="Gill Sans MT" pitchFamily="34" charset="0"/>
              </a:defRPr>
            </a:lvl2pPr>
            <a:lvl3pPr marL="1143000" indent="-228600" eaLnBrk="0" hangingPunct="0">
              <a:spcBef>
                <a:spcPct val="20000"/>
              </a:spcBef>
              <a:buFont typeface="Arial" charset="0"/>
              <a:buChar char="•"/>
              <a:defRPr sz="2400">
                <a:solidFill>
                  <a:schemeClr val="tx1"/>
                </a:solidFill>
                <a:latin typeface="Gill Sans MT" pitchFamily="34" charset="0"/>
                <a:ea typeface="ＭＳ Ｐゴシック" pitchFamily="34" charset="-128"/>
                <a:cs typeface="Gill Sans MT" pitchFamily="34" charset="0"/>
              </a:defRPr>
            </a:lvl3pPr>
            <a:lvl4pPr marL="1600200" indent="-228600" eaLnBrk="0" hangingPunct="0">
              <a:spcBef>
                <a:spcPct val="20000"/>
              </a:spcBef>
              <a:buFont typeface="Arial" charset="0"/>
              <a:buChar char="–"/>
              <a:defRPr sz="2000">
                <a:solidFill>
                  <a:schemeClr val="tx1"/>
                </a:solidFill>
                <a:latin typeface="Gill Sans MT" pitchFamily="34" charset="0"/>
                <a:ea typeface="ＭＳ Ｐゴシック" pitchFamily="34" charset="-128"/>
                <a:cs typeface="Gill Sans MT" pitchFamily="34" charset="0"/>
              </a:defRPr>
            </a:lvl4pPr>
            <a:lvl5pPr marL="2057400" indent="-228600" eaLnBrk="0" hangingPunct="0">
              <a:spcBef>
                <a:spcPct val="20000"/>
              </a:spcBef>
              <a:buFont typeface="Arial" charset="0"/>
              <a:buChar char="»"/>
              <a:defRPr sz="2000">
                <a:solidFill>
                  <a:schemeClr val="tx1"/>
                </a:solidFill>
                <a:latin typeface="Gill Sans MT" pitchFamily="34" charset="0"/>
                <a:ea typeface="ＭＳ Ｐゴシック" pitchFamily="34" charset="-128"/>
                <a:cs typeface="Gill Sans MT"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Gill Sans MT" pitchFamily="34" charset="0"/>
                <a:ea typeface="ＭＳ Ｐゴシック" pitchFamily="34" charset="-128"/>
                <a:cs typeface="Gill Sans MT"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Gill Sans MT" pitchFamily="34" charset="0"/>
                <a:ea typeface="ＭＳ Ｐゴシック" pitchFamily="34" charset="-128"/>
                <a:cs typeface="Gill Sans MT"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Gill Sans MT" pitchFamily="34" charset="0"/>
                <a:ea typeface="ＭＳ Ｐゴシック" pitchFamily="34" charset="-128"/>
                <a:cs typeface="Gill Sans MT"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Gill Sans MT" pitchFamily="34" charset="0"/>
                <a:ea typeface="ＭＳ Ｐゴシック" pitchFamily="34" charset="-128"/>
                <a:cs typeface="Gill Sans MT" pitchFamily="34" charset="0"/>
              </a:defRPr>
            </a:lvl9pPr>
          </a:lstStyle>
          <a:p>
            <a:pPr eaLnBrk="1" fontAlgn="auto" hangingPunct="1">
              <a:spcBef>
                <a:spcPct val="50000"/>
              </a:spcBef>
              <a:spcAft>
                <a:spcPts val="0"/>
              </a:spcAft>
              <a:buFontTx/>
              <a:buNone/>
              <a:defRPr/>
            </a:pPr>
            <a:r>
              <a:rPr lang="en-US" altLang="en-US" sz="1100" b="1" kern="0">
                <a:solidFill>
                  <a:srgbClr val="181300"/>
                </a:solidFill>
                <a:latin typeface="Arial" charset="0"/>
                <a:cs typeface="Arial" charset="0"/>
              </a:rPr>
              <a:t>Applicant: </a:t>
            </a:r>
            <a:r>
              <a:rPr lang="en-US" altLang="en-US" sz="1100" kern="0">
                <a:solidFill>
                  <a:srgbClr val="181300"/>
                </a:solidFill>
                <a:latin typeface="Arial" charset="0"/>
                <a:cs typeface="Arial" charset="0"/>
              </a:rPr>
              <a:t>Forest County Potawatomi Community (FCPC), a federally recognized Indian tribe</a:t>
            </a:r>
          </a:p>
          <a:p>
            <a:pPr eaLnBrk="1" fontAlgn="auto" hangingPunct="1">
              <a:spcBef>
                <a:spcPct val="50000"/>
              </a:spcBef>
              <a:spcAft>
                <a:spcPts val="0"/>
              </a:spcAft>
              <a:buFontTx/>
              <a:buNone/>
              <a:defRPr/>
            </a:pPr>
            <a:r>
              <a:rPr lang="en-US" altLang="en-US" sz="1100" b="1" kern="0">
                <a:solidFill>
                  <a:srgbClr val="181300"/>
                </a:solidFill>
                <a:latin typeface="Arial" charset="0"/>
                <a:cs typeface="Arial" charset="0"/>
              </a:rPr>
              <a:t>Project Manager: </a:t>
            </a:r>
            <a:r>
              <a:rPr lang="en-US" altLang="en-US" sz="1100" kern="0">
                <a:solidFill>
                  <a:srgbClr val="181300"/>
                </a:solidFill>
                <a:latin typeface="Arial" charset="0"/>
                <a:cs typeface="Arial" charset="0"/>
              </a:rPr>
              <a:t>Sara M. Drescher</a:t>
            </a:r>
          </a:p>
        </p:txBody>
      </p:sp>
      <p:sp>
        <p:nvSpPr>
          <p:cNvPr id="7" name="Text Box 15">
            <a:extLst>
              <a:ext uri="{FF2B5EF4-FFF2-40B4-BE49-F238E27FC236}">
                <a16:creationId xmlns:a16="http://schemas.microsoft.com/office/drawing/2014/main" id="{C6B9B019-9433-65D7-F22E-A4AF88F92522}"/>
              </a:ext>
            </a:extLst>
          </p:cNvPr>
          <p:cNvSpPr txBox="1">
            <a:spLocks noChangeArrowheads="1"/>
          </p:cNvSpPr>
          <p:nvPr/>
        </p:nvSpPr>
        <p:spPr bwMode="auto">
          <a:xfrm>
            <a:off x="6828677" y="2822698"/>
            <a:ext cx="42243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2"/>
                </a:solidFill>
                <a:latin typeface="Franklin Gothic Book" panose="020B0503020102020204" pitchFamily="34" charset="0"/>
              </a:defRPr>
            </a:lvl1pPr>
            <a:lvl2pPr marL="742950" indent="-285750">
              <a:spcBef>
                <a:spcPct val="20000"/>
              </a:spcBef>
              <a:buFont typeface="Arial" panose="020B0604020202020204" pitchFamily="34" charset="0"/>
              <a:buChar char="–"/>
              <a:defRPr sz="2800">
                <a:solidFill>
                  <a:schemeClr val="tx2"/>
                </a:solidFill>
                <a:latin typeface="Franklin Gothic Book" panose="020B0503020102020204" pitchFamily="34" charset="0"/>
              </a:defRPr>
            </a:lvl2pPr>
            <a:lvl3pPr marL="1143000" indent="-228600">
              <a:spcBef>
                <a:spcPct val="20000"/>
              </a:spcBef>
              <a:buFont typeface="Arial" panose="020B0604020202020204" pitchFamily="34" charset="0"/>
              <a:buChar char="•"/>
              <a:defRPr sz="2400">
                <a:solidFill>
                  <a:schemeClr val="tx2"/>
                </a:solidFill>
                <a:latin typeface="Franklin Gothic Book" panose="020B0503020102020204" pitchFamily="34" charset="0"/>
              </a:defRPr>
            </a:lvl3pPr>
            <a:lvl4pPr marL="16002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4pPr>
            <a:lvl5pPr marL="20574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9pPr>
          </a:lstStyle>
          <a:p>
            <a:pPr eaLnBrk="1" hangingPunct="1">
              <a:spcBef>
                <a:spcPct val="50000"/>
              </a:spcBef>
              <a:buFontTx/>
              <a:buNone/>
            </a:pPr>
            <a:r>
              <a:rPr lang="en-US" altLang="en-US" sz="1600" b="1">
                <a:solidFill>
                  <a:srgbClr val="1F497D"/>
                </a:solidFill>
                <a:latin typeface="Arial" panose="020B0604020202020204" pitchFamily="34" charset="0"/>
                <a:cs typeface="Arial" panose="020B0604020202020204" pitchFamily="34" charset="0"/>
              </a:rPr>
              <a:t>Budget</a:t>
            </a:r>
          </a:p>
        </p:txBody>
      </p:sp>
      <p:sp>
        <p:nvSpPr>
          <p:cNvPr id="8" name="Text Box 6">
            <a:extLst>
              <a:ext uri="{FF2B5EF4-FFF2-40B4-BE49-F238E27FC236}">
                <a16:creationId xmlns:a16="http://schemas.microsoft.com/office/drawing/2014/main" id="{9BD98441-559F-7B73-401A-F5F1A3ACBA53}"/>
              </a:ext>
            </a:extLst>
          </p:cNvPr>
          <p:cNvSpPr txBox="1">
            <a:spLocks noChangeArrowheads="1"/>
          </p:cNvSpPr>
          <p:nvPr/>
        </p:nvSpPr>
        <p:spPr bwMode="auto">
          <a:xfrm>
            <a:off x="6855509" y="3167185"/>
            <a:ext cx="4210050" cy="688975"/>
          </a:xfrm>
          <a:prstGeom prst="rect">
            <a:avLst/>
          </a:prstGeom>
          <a:noFill/>
          <a:ln w="12700">
            <a:solidFill>
              <a:srgbClr val="1813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charset="0"/>
              <a:buChar char="•"/>
              <a:tabLst>
                <a:tab pos="1139825" algn="l"/>
              </a:tabLst>
              <a:defRPr sz="3200">
                <a:solidFill>
                  <a:schemeClr val="tx1"/>
                </a:solidFill>
                <a:latin typeface="Gill Sans MT" pitchFamily="34" charset="0"/>
                <a:ea typeface="ＭＳ Ｐゴシック" pitchFamily="34" charset="-128"/>
                <a:cs typeface="Gill Sans MT" pitchFamily="34" charset="0"/>
              </a:defRPr>
            </a:lvl1pPr>
            <a:lvl2pPr marL="742950" indent="-285750" eaLnBrk="0" hangingPunct="0">
              <a:spcBef>
                <a:spcPct val="20000"/>
              </a:spcBef>
              <a:buFont typeface="Arial" charset="0"/>
              <a:buChar char="–"/>
              <a:tabLst>
                <a:tab pos="1139825" algn="l"/>
              </a:tabLst>
              <a:defRPr sz="2800">
                <a:solidFill>
                  <a:schemeClr val="tx1"/>
                </a:solidFill>
                <a:latin typeface="Gill Sans MT" pitchFamily="34" charset="0"/>
                <a:ea typeface="ＭＳ Ｐゴシック" pitchFamily="34" charset="-128"/>
                <a:cs typeface="Gill Sans MT" pitchFamily="34" charset="0"/>
              </a:defRPr>
            </a:lvl2pPr>
            <a:lvl3pPr marL="1143000" indent="-228600" eaLnBrk="0" hangingPunct="0">
              <a:spcBef>
                <a:spcPct val="20000"/>
              </a:spcBef>
              <a:buFont typeface="Arial" charset="0"/>
              <a:buChar char="•"/>
              <a:tabLst>
                <a:tab pos="1139825" algn="l"/>
              </a:tabLst>
              <a:defRPr sz="2400">
                <a:solidFill>
                  <a:schemeClr val="tx1"/>
                </a:solidFill>
                <a:latin typeface="Gill Sans MT" pitchFamily="34" charset="0"/>
                <a:ea typeface="ＭＳ Ｐゴシック" pitchFamily="34" charset="-128"/>
                <a:cs typeface="Gill Sans MT" pitchFamily="34" charset="0"/>
              </a:defRPr>
            </a:lvl3pPr>
            <a:lvl4pPr marL="1600200" indent="-228600" eaLnBrk="0" hangingPunct="0">
              <a:spcBef>
                <a:spcPct val="20000"/>
              </a:spcBef>
              <a:buFont typeface="Arial" charset="0"/>
              <a:buChar char="–"/>
              <a:tabLst>
                <a:tab pos="1139825" algn="l"/>
              </a:tabLst>
              <a:defRPr sz="2000">
                <a:solidFill>
                  <a:schemeClr val="tx1"/>
                </a:solidFill>
                <a:latin typeface="Gill Sans MT" pitchFamily="34" charset="0"/>
                <a:ea typeface="ＭＳ Ｐゴシック" pitchFamily="34" charset="-128"/>
                <a:cs typeface="Gill Sans MT" pitchFamily="34" charset="0"/>
              </a:defRPr>
            </a:lvl4pPr>
            <a:lvl5pPr marL="2057400" indent="-228600" eaLnBrk="0" hangingPunct="0">
              <a:spcBef>
                <a:spcPct val="20000"/>
              </a:spcBef>
              <a:buFont typeface="Arial" charset="0"/>
              <a:buChar char="»"/>
              <a:tabLst>
                <a:tab pos="1139825" algn="l"/>
              </a:tabLst>
              <a:defRPr sz="2000">
                <a:solidFill>
                  <a:schemeClr val="tx1"/>
                </a:solidFill>
                <a:latin typeface="Gill Sans MT" pitchFamily="34" charset="0"/>
                <a:ea typeface="ＭＳ Ｐゴシック" pitchFamily="34" charset="-128"/>
                <a:cs typeface="Gill Sans MT" pitchFamily="34" charset="0"/>
              </a:defRPr>
            </a:lvl5pPr>
            <a:lvl6pPr marL="2514600" indent="-228600" eaLnBrk="0" fontAlgn="base" hangingPunct="0">
              <a:spcBef>
                <a:spcPct val="20000"/>
              </a:spcBef>
              <a:spcAft>
                <a:spcPct val="0"/>
              </a:spcAft>
              <a:buFont typeface="Arial" charset="0"/>
              <a:buChar char="»"/>
              <a:tabLst>
                <a:tab pos="1139825" algn="l"/>
              </a:tabLst>
              <a:defRPr sz="2000">
                <a:solidFill>
                  <a:schemeClr val="tx1"/>
                </a:solidFill>
                <a:latin typeface="Gill Sans MT" pitchFamily="34" charset="0"/>
                <a:ea typeface="ＭＳ Ｐゴシック" pitchFamily="34" charset="-128"/>
                <a:cs typeface="Gill Sans MT" pitchFamily="34" charset="0"/>
              </a:defRPr>
            </a:lvl6pPr>
            <a:lvl7pPr marL="2971800" indent="-228600" eaLnBrk="0" fontAlgn="base" hangingPunct="0">
              <a:spcBef>
                <a:spcPct val="20000"/>
              </a:spcBef>
              <a:spcAft>
                <a:spcPct val="0"/>
              </a:spcAft>
              <a:buFont typeface="Arial" charset="0"/>
              <a:buChar char="»"/>
              <a:tabLst>
                <a:tab pos="1139825" algn="l"/>
              </a:tabLst>
              <a:defRPr sz="2000">
                <a:solidFill>
                  <a:schemeClr val="tx1"/>
                </a:solidFill>
                <a:latin typeface="Gill Sans MT" pitchFamily="34" charset="0"/>
                <a:ea typeface="ＭＳ Ｐゴシック" pitchFamily="34" charset="-128"/>
                <a:cs typeface="Gill Sans MT" pitchFamily="34" charset="0"/>
              </a:defRPr>
            </a:lvl7pPr>
            <a:lvl8pPr marL="3429000" indent="-228600" eaLnBrk="0" fontAlgn="base" hangingPunct="0">
              <a:spcBef>
                <a:spcPct val="20000"/>
              </a:spcBef>
              <a:spcAft>
                <a:spcPct val="0"/>
              </a:spcAft>
              <a:buFont typeface="Arial" charset="0"/>
              <a:buChar char="»"/>
              <a:tabLst>
                <a:tab pos="1139825" algn="l"/>
              </a:tabLst>
              <a:defRPr sz="2000">
                <a:solidFill>
                  <a:schemeClr val="tx1"/>
                </a:solidFill>
                <a:latin typeface="Gill Sans MT" pitchFamily="34" charset="0"/>
                <a:ea typeface="ＭＳ Ｐゴシック" pitchFamily="34" charset="-128"/>
                <a:cs typeface="Gill Sans MT" pitchFamily="34" charset="0"/>
              </a:defRPr>
            </a:lvl8pPr>
            <a:lvl9pPr marL="3886200" indent="-228600" eaLnBrk="0" fontAlgn="base" hangingPunct="0">
              <a:spcBef>
                <a:spcPct val="20000"/>
              </a:spcBef>
              <a:spcAft>
                <a:spcPct val="0"/>
              </a:spcAft>
              <a:buFont typeface="Arial" charset="0"/>
              <a:buChar char="»"/>
              <a:tabLst>
                <a:tab pos="1139825" algn="l"/>
              </a:tabLst>
              <a:defRPr sz="2000">
                <a:solidFill>
                  <a:schemeClr val="tx1"/>
                </a:solidFill>
                <a:latin typeface="Gill Sans MT" pitchFamily="34" charset="0"/>
                <a:ea typeface="ＭＳ Ｐゴシック" pitchFamily="34" charset="-128"/>
                <a:cs typeface="Gill Sans MT" pitchFamily="34" charset="0"/>
              </a:defRPr>
            </a:lvl9pPr>
          </a:lstStyle>
          <a:p>
            <a:pPr eaLnBrk="1" fontAlgn="auto" hangingPunct="1">
              <a:spcBef>
                <a:spcPct val="50000"/>
              </a:spcBef>
              <a:spcAft>
                <a:spcPts val="0"/>
              </a:spcAft>
              <a:buFontTx/>
              <a:buNone/>
              <a:defRPr/>
            </a:pPr>
            <a:r>
              <a:rPr lang="en-US" altLang="en-US" sz="1000" b="1" kern="0">
                <a:solidFill>
                  <a:srgbClr val="181300"/>
                </a:solidFill>
                <a:latin typeface="Arial" charset="0"/>
                <a:cs typeface="Arial" charset="0"/>
              </a:rPr>
              <a:t>Federal funds requested: $1,605,475</a:t>
            </a:r>
          </a:p>
          <a:p>
            <a:pPr eaLnBrk="1" fontAlgn="auto" hangingPunct="1">
              <a:spcBef>
                <a:spcPct val="50000"/>
              </a:spcBef>
              <a:spcAft>
                <a:spcPts val="0"/>
              </a:spcAft>
              <a:buFontTx/>
              <a:buNone/>
              <a:defRPr/>
            </a:pPr>
            <a:r>
              <a:rPr lang="en-US" altLang="en-US" sz="1000" b="1" kern="0">
                <a:solidFill>
                  <a:srgbClr val="181300"/>
                </a:solidFill>
                <a:latin typeface="Arial" charset="0"/>
                <a:cs typeface="Arial" charset="0"/>
              </a:rPr>
              <a:t>Cost-share proposed: $401,369</a:t>
            </a:r>
          </a:p>
          <a:p>
            <a:pPr eaLnBrk="1" fontAlgn="auto" hangingPunct="1">
              <a:spcBef>
                <a:spcPct val="50000"/>
              </a:spcBef>
              <a:spcAft>
                <a:spcPts val="0"/>
              </a:spcAft>
              <a:buFontTx/>
              <a:buNone/>
              <a:defRPr/>
            </a:pPr>
            <a:r>
              <a:rPr lang="en-US" altLang="en-US" sz="1000" b="1" kern="0">
                <a:solidFill>
                  <a:srgbClr val="181300"/>
                </a:solidFill>
                <a:latin typeface="Arial" charset="0"/>
                <a:cs typeface="Arial" charset="0"/>
              </a:rPr>
              <a:t>Total Project Costs: $2,006,844</a:t>
            </a:r>
          </a:p>
        </p:txBody>
      </p:sp>
      <p:sp>
        <p:nvSpPr>
          <p:cNvPr id="9" name="Text Box 9">
            <a:extLst>
              <a:ext uri="{FF2B5EF4-FFF2-40B4-BE49-F238E27FC236}">
                <a16:creationId xmlns:a16="http://schemas.microsoft.com/office/drawing/2014/main" id="{783732B7-44BC-8548-037B-1E415F0EE0B2}"/>
              </a:ext>
            </a:extLst>
          </p:cNvPr>
          <p:cNvSpPr txBox="1">
            <a:spLocks noChangeArrowheads="1"/>
          </p:cNvSpPr>
          <p:nvPr/>
        </p:nvSpPr>
        <p:spPr bwMode="auto">
          <a:xfrm>
            <a:off x="6828677" y="3876798"/>
            <a:ext cx="42243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2"/>
                </a:solidFill>
                <a:latin typeface="Franklin Gothic Book" panose="020B0503020102020204" pitchFamily="34" charset="0"/>
              </a:defRPr>
            </a:lvl1pPr>
            <a:lvl2pPr marL="742950" indent="-285750">
              <a:spcBef>
                <a:spcPct val="20000"/>
              </a:spcBef>
              <a:buFont typeface="Arial" panose="020B0604020202020204" pitchFamily="34" charset="0"/>
              <a:buChar char="–"/>
              <a:defRPr sz="2800">
                <a:solidFill>
                  <a:schemeClr val="tx2"/>
                </a:solidFill>
                <a:latin typeface="Franklin Gothic Book" panose="020B0503020102020204" pitchFamily="34" charset="0"/>
              </a:defRPr>
            </a:lvl2pPr>
            <a:lvl3pPr marL="1143000" indent="-228600">
              <a:spcBef>
                <a:spcPct val="20000"/>
              </a:spcBef>
              <a:buFont typeface="Arial" panose="020B0604020202020204" pitchFamily="34" charset="0"/>
              <a:buChar char="•"/>
              <a:defRPr sz="2400">
                <a:solidFill>
                  <a:schemeClr val="tx2"/>
                </a:solidFill>
                <a:latin typeface="Franklin Gothic Book" panose="020B0503020102020204" pitchFamily="34" charset="0"/>
              </a:defRPr>
            </a:lvl3pPr>
            <a:lvl4pPr marL="16002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4pPr>
            <a:lvl5pPr marL="20574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9pPr>
          </a:lstStyle>
          <a:p>
            <a:pPr eaLnBrk="1" hangingPunct="1">
              <a:spcBef>
                <a:spcPct val="50000"/>
              </a:spcBef>
              <a:buFontTx/>
              <a:buNone/>
            </a:pPr>
            <a:r>
              <a:rPr lang="en-US" altLang="en-US" sz="1600" b="1">
                <a:solidFill>
                  <a:srgbClr val="1F497D"/>
                </a:solidFill>
                <a:latin typeface="Arial" panose="020B0604020202020204" pitchFamily="34" charset="0"/>
                <a:cs typeface="Arial" panose="020B0604020202020204" pitchFamily="34" charset="0"/>
              </a:rPr>
              <a:t>Project Outcomes</a:t>
            </a:r>
          </a:p>
        </p:txBody>
      </p:sp>
      <p:sp>
        <p:nvSpPr>
          <p:cNvPr id="10" name="Text Box 12">
            <a:extLst>
              <a:ext uri="{FF2B5EF4-FFF2-40B4-BE49-F238E27FC236}">
                <a16:creationId xmlns:a16="http://schemas.microsoft.com/office/drawing/2014/main" id="{3A9D50EC-2E87-67A4-F637-C415C16A3135}"/>
              </a:ext>
            </a:extLst>
          </p:cNvPr>
          <p:cNvSpPr txBox="1">
            <a:spLocks noChangeArrowheads="1"/>
          </p:cNvSpPr>
          <p:nvPr/>
        </p:nvSpPr>
        <p:spPr bwMode="auto">
          <a:xfrm>
            <a:off x="6830264" y="4233986"/>
            <a:ext cx="4208463" cy="1978025"/>
          </a:xfrm>
          <a:prstGeom prst="rect">
            <a:avLst/>
          </a:prstGeom>
          <a:noFill/>
          <a:ln w="12700">
            <a:solidFill>
              <a:srgbClr val="1813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100">
                <a:solidFill>
                  <a:srgbClr val="071F45"/>
                </a:solidFill>
              </a:rPr>
              <a:t>After the implementation of all 9 EEM’s, FCPC anticipates a project lifetime energy savings of 13,488 MWh and 4,288,000 therms, resulting in a lifetime carbon reduction of 22,684 metric tons (MT) of CO</a:t>
            </a:r>
            <a:r>
              <a:rPr lang="en-US" sz="1100" baseline="-25000">
                <a:solidFill>
                  <a:srgbClr val="071F45"/>
                </a:solidFill>
              </a:rPr>
              <a:t>2</a:t>
            </a:r>
            <a:r>
              <a:rPr lang="en-US" sz="1100">
                <a:solidFill>
                  <a:srgbClr val="071F45"/>
                </a:solidFill>
              </a:rPr>
              <a:t>e. Over the lifespan of the EEMs, the project would save the Tribe $4,510,111, and has a total project payback of 6.33 years and an FCPC payback of 1.27 years. The deployment of the EEMs will assist FCPC in reaching its goal of energy sovereignty through the use of 100% carbon neutral renewable energy, by reducing the load required to offset. </a:t>
            </a:r>
          </a:p>
        </p:txBody>
      </p:sp>
      <p:sp>
        <p:nvSpPr>
          <p:cNvPr id="11" name="TextBox 2">
            <a:extLst>
              <a:ext uri="{FF2B5EF4-FFF2-40B4-BE49-F238E27FC236}">
                <a16:creationId xmlns:a16="http://schemas.microsoft.com/office/drawing/2014/main" id="{853CF999-D7E8-4FD6-ADBF-FC9DEA441889}"/>
              </a:ext>
            </a:extLst>
          </p:cNvPr>
          <p:cNvSpPr txBox="1">
            <a:spLocks noChangeArrowheads="1"/>
          </p:cNvSpPr>
          <p:nvPr/>
        </p:nvSpPr>
        <p:spPr bwMode="auto">
          <a:xfrm>
            <a:off x="3595688" y="4765798"/>
            <a:ext cx="25003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2"/>
                </a:solidFill>
                <a:latin typeface="Franklin Gothic Book" panose="020B0503020102020204" pitchFamily="34" charset="0"/>
              </a:defRPr>
            </a:lvl1pPr>
            <a:lvl2pPr marL="742950" indent="-285750">
              <a:spcBef>
                <a:spcPct val="20000"/>
              </a:spcBef>
              <a:buFont typeface="Arial" panose="020B0604020202020204" pitchFamily="34" charset="0"/>
              <a:buChar char="–"/>
              <a:defRPr sz="2800">
                <a:solidFill>
                  <a:schemeClr val="tx2"/>
                </a:solidFill>
                <a:latin typeface="Franklin Gothic Book" panose="020B0503020102020204" pitchFamily="34" charset="0"/>
              </a:defRPr>
            </a:lvl2pPr>
            <a:lvl3pPr marL="1143000" indent="-228600">
              <a:spcBef>
                <a:spcPct val="20000"/>
              </a:spcBef>
              <a:buFont typeface="Arial" panose="020B0604020202020204" pitchFamily="34" charset="0"/>
              <a:buChar char="•"/>
              <a:defRPr sz="2400">
                <a:solidFill>
                  <a:schemeClr val="tx2"/>
                </a:solidFill>
                <a:latin typeface="Franklin Gothic Book" panose="020B0503020102020204" pitchFamily="34" charset="0"/>
              </a:defRPr>
            </a:lvl3pPr>
            <a:lvl4pPr marL="16002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4pPr>
            <a:lvl5pPr marL="20574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9pPr>
          </a:lstStyle>
          <a:p>
            <a:pPr algn="ctr">
              <a:spcBef>
                <a:spcPct val="0"/>
              </a:spcBef>
              <a:buFontTx/>
              <a:buNone/>
            </a:pPr>
            <a:r>
              <a:rPr lang="en-US" altLang="en-US" sz="1100" b="1">
                <a:solidFill>
                  <a:schemeClr val="bg1"/>
                </a:solidFill>
                <a:latin typeface="Arial" panose="020B0604020202020204" pitchFamily="34" charset="0"/>
                <a:cs typeface="Arial" panose="020B0604020202020204" pitchFamily="34" charset="0"/>
              </a:rPr>
              <a:t>Insert a picture or chart </a:t>
            </a:r>
          </a:p>
          <a:p>
            <a:pPr algn="ctr">
              <a:spcBef>
                <a:spcPct val="0"/>
              </a:spcBef>
              <a:buFontTx/>
              <a:buNone/>
            </a:pPr>
            <a:r>
              <a:rPr lang="en-US" altLang="en-US" sz="1100" b="1">
                <a:solidFill>
                  <a:schemeClr val="bg1"/>
                </a:solidFill>
                <a:latin typeface="Arial" panose="020B0604020202020204" pitchFamily="34" charset="0"/>
                <a:cs typeface="Arial" panose="020B0604020202020204" pitchFamily="34" charset="0"/>
              </a:rPr>
              <a:t>summarizing key project </a:t>
            </a:r>
          </a:p>
          <a:p>
            <a:pPr algn="ctr">
              <a:spcBef>
                <a:spcPct val="0"/>
              </a:spcBef>
              <a:buFontTx/>
              <a:buNone/>
            </a:pPr>
            <a:r>
              <a:rPr lang="en-US" altLang="en-US" sz="1100" b="1">
                <a:solidFill>
                  <a:schemeClr val="bg1"/>
                </a:solidFill>
                <a:latin typeface="Arial" panose="020B0604020202020204" pitchFamily="34" charset="0"/>
                <a:cs typeface="Arial" panose="020B0604020202020204" pitchFamily="34" charset="0"/>
              </a:rPr>
              <a:t>milestones, outcomes, or location.</a:t>
            </a:r>
          </a:p>
        </p:txBody>
      </p:sp>
      <p:sp>
        <p:nvSpPr>
          <p:cNvPr id="12" name="Text Box 7">
            <a:extLst>
              <a:ext uri="{FF2B5EF4-FFF2-40B4-BE49-F238E27FC236}">
                <a16:creationId xmlns:a16="http://schemas.microsoft.com/office/drawing/2014/main" id="{287FCEA9-8A61-15EF-F707-8CC6198CB7B9}"/>
              </a:ext>
            </a:extLst>
          </p:cNvPr>
          <p:cNvSpPr txBox="1">
            <a:spLocks noChangeArrowheads="1"/>
          </p:cNvSpPr>
          <p:nvPr/>
        </p:nvSpPr>
        <p:spPr bwMode="auto">
          <a:xfrm>
            <a:off x="1119935" y="1441573"/>
            <a:ext cx="4300537" cy="338137"/>
          </a:xfrm>
          <a:custGeom>
            <a:avLst/>
            <a:gdLst>
              <a:gd name="connsiteX0" fmla="*/ 0 w 4392613"/>
              <a:gd name="connsiteY0" fmla="*/ 0 h 336550"/>
              <a:gd name="connsiteX1" fmla="*/ 4392613 w 4392613"/>
              <a:gd name="connsiteY1" fmla="*/ 0 h 336550"/>
              <a:gd name="connsiteX2" fmla="*/ 4392613 w 4392613"/>
              <a:gd name="connsiteY2" fmla="*/ 336550 h 336550"/>
              <a:gd name="connsiteX3" fmla="*/ 0 w 4392613"/>
              <a:gd name="connsiteY3" fmla="*/ 336550 h 336550"/>
              <a:gd name="connsiteX4" fmla="*/ 0 w 4392613"/>
              <a:gd name="connsiteY4" fmla="*/ 0 h 336550"/>
              <a:gd name="connsiteX0" fmla="*/ 0 w 4392613"/>
              <a:gd name="connsiteY0" fmla="*/ 0 h 336550"/>
              <a:gd name="connsiteX1" fmla="*/ 4392613 w 4392613"/>
              <a:gd name="connsiteY1" fmla="*/ 0 h 336550"/>
              <a:gd name="connsiteX2" fmla="*/ 4392613 w 4392613"/>
              <a:gd name="connsiteY2" fmla="*/ 336550 h 336550"/>
              <a:gd name="connsiteX3" fmla="*/ 2270125 w 4392613"/>
              <a:gd name="connsiteY3" fmla="*/ 334962 h 336550"/>
              <a:gd name="connsiteX4" fmla="*/ 0 w 4392613"/>
              <a:gd name="connsiteY4" fmla="*/ 336550 h 336550"/>
              <a:gd name="connsiteX5" fmla="*/ 0 w 4392613"/>
              <a:gd name="connsiteY5" fmla="*/ 0 h 336550"/>
              <a:gd name="connsiteX0" fmla="*/ 9752 w 4402365"/>
              <a:gd name="connsiteY0" fmla="*/ 0 h 450173"/>
              <a:gd name="connsiteX1" fmla="*/ 4402365 w 4402365"/>
              <a:gd name="connsiteY1" fmla="*/ 0 h 450173"/>
              <a:gd name="connsiteX2" fmla="*/ 4402365 w 4402365"/>
              <a:gd name="connsiteY2" fmla="*/ 336550 h 450173"/>
              <a:gd name="connsiteX3" fmla="*/ 2279877 w 4402365"/>
              <a:gd name="connsiteY3" fmla="*/ 334962 h 450173"/>
              <a:gd name="connsiteX4" fmla="*/ 0 w 4402365"/>
              <a:gd name="connsiteY4" fmla="*/ 450173 h 450173"/>
              <a:gd name="connsiteX5" fmla="*/ 9752 w 4402365"/>
              <a:gd name="connsiteY5" fmla="*/ 0 h 450173"/>
              <a:gd name="connsiteX0" fmla="*/ 9752 w 4421868"/>
              <a:gd name="connsiteY0" fmla="*/ 0 h 488047"/>
              <a:gd name="connsiteX1" fmla="*/ 4402365 w 4421868"/>
              <a:gd name="connsiteY1" fmla="*/ 0 h 488047"/>
              <a:gd name="connsiteX2" fmla="*/ 4421868 w 4421868"/>
              <a:gd name="connsiteY2" fmla="*/ 488047 h 488047"/>
              <a:gd name="connsiteX3" fmla="*/ 2279877 w 4421868"/>
              <a:gd name="connsiteY3" fmla="*/ 334962 h 488047"/>
              <a:gd name="connsiteX4" fmla="*/ 0 w 4421868"/>
              <a:gd name="connsiteY4" fmla="*/ 450173 h 488047"/>
              <a:gd name="connsiteX5" fmla="*/ 9752 w 4421868"/>
              <a:gd name="connsiteY5" fmla="*/ 0 h 488047"/>
              <a:gd name="connsiteX0" fmla="*/ 9752 w 4421868"/>
              <a:gd name="connsiteY0" fmla="*/ 0 h 488047"/>
              <a:gd name="connsiteX1" fmla="*/ 4402365 w 4421868"/>
              <a:gd name="connsiteY1" fmla="*/ 0 h 488047"/>
              <a:gd name="connsiteX2" fmla="*/ 4421868 w 4421868"/>
              <a:gd name="connsiteY2" fmla="*/ 488047 h 488047"/>
              <a:gd name="connsiteX3" fmla="*/ 2289629 w 4421868"/>
              <a:gd name="connsiteY3" fmla="*/ 448585 h 488047"/>
              <a:gd name="connsiteX4" fmla="*/ 0 w 4421868"/>
              <a:gd name="connsiteY4" fmla="*/ 450173 h 488047"/>
              <a:gd name="connsiteX5" fmla="*/ 9752 w 4421868"/>
              <a:gd name="connsiteY5" fmla="*/ 0 h 488047"/>
              <a:gd name="connsiteX0" fmla="*/ 9752 w 4421868"/>
              <a:gd name="connsiteY0" fmla="*/ 42 h 488089"/>
              <a:gd name="connsiteX1" fmla="*/ 2297650 w 4421868"/>
              <a:gd name="connsiteY1" fmla="*/ 115243 h 488089"/>
              <a:gd name="connsiteX2" fmla="*/ 4402365 w 4421868"/>
              <a:gd name="connsiteY2" fmla="*/ 42 h 488089"/>
              <a:gd name="connsiteX3" fmla="*/ 4421868 w 4421868"/>
              <a:gd name="connsiteY3" fmla="*/ 488089 h 488089"/>
              <a:gd name="connsiteX4" fmla="*/ 2289629 w 4421868"/>
              <a:gd name="connsiteY4" fmla="*/ 448627 h 488089"/>
              <a:gd name="connsiteX5" fmla="*/ 0 w 4421868"/>
              <a:gd name="connsiteY5" fmla="*/ 450215 h 488089"/>
              <a:gd name="connsiteX6" fmla="*/ 9752 w 4421868"/>
              <a:gd name="connsiteY6" fmla="*/ 42 h 488089"/>
              <a:gd name="connsiteX0" fmla="*/ 9752 w 4460874"/>
              <a:gd name="connsiteY0" fmla="*/ 42 h 488089"/>
              <a:gd name="connsiteX1" fmla="*/ 2297650 w 4460874"/>
              <a:gd name="connsiteY1" fmla="*/ 115243 h 488089"/>
              <a:gd name="connsiteX2" fmla="*/ 4460874 w 4460874"/>
              <a:gd name="connsiteY2" fmla="*/ 113665 h 488089"/>
              <a:gd name="connsiteX3" fmla="*/ 4421868 w 4460874"/>
              <a:gd name="connsiteY3" fmla="*/ 488089 h 488089"/>
              <a:gd name="connsiteX4" fmla="*/ 2289629 w 4460874"/>
              <a:gd name="connsiteY4" fmla="*/ 448627 h 488089"/>
              <a:gd name="connsiteX5" fmla="*/ 0 w 4460874"/>
              <a:gd name="connsiteY5" fmla="*/ 450215 h 488089"/>
              <a:gd name="connsiteX6" fmla="*/ 9752 w 4460874"/>
              <a:gd name="connsiteY6" fmla="*/ 42 h 488089"/>
              <a:gd name="connsiteX0" fmla="*/ 29255 w 4460874"/>
              <a:gd name="connsiteY0" fmla="*/ 0 h 383893"/>
              <a:gd name="connsiteX1" fmla="*/ 2297650 w 4460874"/>
              <a:gd name="connsiteY1" fmla="*/ 11047 h 383893"/>
              <a:gd name="connsiteX2" fmla="*/ 4460874 w 4460874"/>
              <a:gd name="connsiteY2" fmla="*/ 9469 h 383893"/>
              <a:gd name="connsiteX3" fmla="*/ 4421868 w 4460874"/>
              <a:gd name="connsiteY3" fmla="*/ 383893 h 383893"/>
              <a:gd name="connsiteX4" fmla="*/ 2289629 w 4460874"/>
              <a:gd name="connsiteY4" fmla="*/ 344431 h 383893"/>
              <a:gd name="connsiteX5" fmla="*/ 0 w 4460874"/>
              <a:gd name="connsiteY5" fmla="*/ 346019 h 383893"/>
              <a:gd name="connsiteX6" fmla="*/ 29255 w 4460874"/>
              <a:gd name="connsiteY6" fmla="*/ 0 h 383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60874" h="383893">
                <a:moveTo>
                  <a:pt x="29255" y="0"/>
                </a:moveTo>
                <a:lnTo>
                  <a:pt x="2297650" y="11047"/>
                </a:lnTo>
                <a:lnTo>
                  <a:pt x="4460874" y="9469"/>
                </a:lnTo>
                <a:lnTo>
                  <a:pt x="4421868" y="383893"/>
                </a:lnTo>
                <a:lnTo>
                  <a:pt x="2289629" y="344431"/>
                </a:lnTo>
                <a:lnTo>
                  <a:pt x="0" y="346019"/>
                </a:lnTo>
                <a:lnTo>
                  <a:pt x="29255"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1600" b="1">
                <a:solidFill>
                  <a:srgbClr val="1F497D"/>
                </a:solidFill>
                <a:latin typeface="Arial" pitchFamily="34" charset="0"/>
                <a:ea typeface="+mn-ea"/>
                <a:cs typeface="Arial" pitchFamily="34" charset="0"/>
              </a:rPr>
              <a:t>Project Summary</a:t>
            </a:r>
          </a:p>
        </p:txBody>
      </p:sp>
      <p:sp>
        <p:nvSpPr>
          <p:cNvPr id="13" name="Text Box 6">
            <a:extLst>
              <a:ext uri="{FF2B5EF4-FFF2-40B4-BE49-F238E27FC236}">
                <a16:creationId xmlns:a16="http://schemas.microsoft.com/office/drawing/2014/main" id="{0F5F92F6-E628-C915-5864-C11B7165A732}"/>
              </a:ext>
            </a:extLst>
          </p:cNvPr>
          <p:cNvSpPr txBox="1">
            <a:spLocks noChangeArrowheads="1"/>
          </p:cNvSpPr>
          <p:nvPr/>
        </p:nvSpPr>
        <p:spPr bwMode="auto">
          <a:xfrm>
            <a:off x="1099298" y="1782885"/>
            <a:ext cx="4321174" cy="1805230"/>
          </a:xfrm>
          <a:prstGeom prst="rect">
            <a:avLst/>
          </a:prstGeom>
          <a:noFill/>
          <a:ln w="12700">
            <a:solidFill>
              <a:srgbClr val="1813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charset="0"/>
              <a:buChar char="•"/>
              <a:defRPr sz="3200">
                <a:solidFill>
                  <a:schemeClr val="tx1"/>
                </a:solidFill>
                <a:latin typeface="Gill Sans MT" pitchFamily="34" charset="0"/>
                <a:ea typeface="ＭＳ Ｐゴシック" pitchFamily="34" charset="-128"/>
                <a:cs typeface="Gill Sans MT" pitchFamily="34" charset="0"/>
              </a:defRPr>
            </a:lvl1pPr>
            <a:lvl2pPr marL="742950" indent="-285750" eaLnBrk="0" hangingPunct="0">
              <a:spcBef>
                <a:spcPct val="20000"/>
              </a:spcBef>
              <a:buFont typeface="Arial" charset="0"/>
              <a:buChar char="–"/>
              <a:defRPr sz="2800">
                <a:solidFill>
                  <a:schemeClr val="tx1"/>
                </a:solidFill>
                <a:latin typeface="Gill Sans MT" pitchFamily="34" charset="0"/>
                <a:ea typeface="ＭＳ Ｐゴシック" pitchFamily="34" charset="-128"/>
                <a:cs typeface="Gill Sans MT" pitchFamily="34" charset="0"/>
              </a:defRPr>
            </a:lvl2pPr>
            <a:lvl3pPr marL="1143000" indent="-228600" eaLnBrk="0" hangingPunct="0">
              <a:spcBef>
                <a:spcPct val="20000"/>
              </a:spcBef>
              <a:buFont typeface="Arial" charset="0"/>
              <a:buChar char="•"/>
              <a:defRPr sz="2400">
                <a:solidFill>
                  <a:schemeClr val="tx1"/>
                </a:solidFill>
                <a:latin typeface="Gill Sans MT" pitchFamily="34" charset="0"/>
                <a:ea typeface="ＭＳ Ｐゴシック" pitchFamily="34" charset="-128"/>
                <a:cs typeface="Gill Sans MT" pitchFamily="34" charset="0"/>
              </a:defRPr>
            </a:lvl3pPr>
            <a:lvl4pPr marL="1600200" indent="-228600" eaLnBrk="0" hangingPunct="0">
              <a:spcBef>
                <a:spcPct val="20000"/>
              </a:spcBef>
              <a:buFont typeface="Arial" charset="0"/>
              <a:buChar char="–"/>
              <a:defRPr sz="2000">
                <a:solidFill>
                  <a:schemeClr val="tx1"/>
                </a:solidFill>
                <a:latin typeface="Gill Sans MT" pitchFamily="34" charset="0"/>
                <a:ea typeface="ＭＳ Ｐゴシック" pitchFamily="34" charset="-128"/>
                <a:cs typeface="Gill Sans MT" pitchFamily="34" charset="0"/>
              </a:defRPr>
            </a:lvl4pPr>
            <a:lvl5pPr marL="2057400" indent="-228600" eaLnBrk="0" hangingPunct="0">
              <a:spcBef>
                <a:spcPct val="20000"/>
              </a:spcBef>
              <a:buFont typeface="Arial" charset="0"/>
              <a:buChar char="»"/>
              <a:defRPr sz="2000">
                <a:solidFill>
                  <a:schemeClr val="tx1"/>
                </a:solidFill>
                <a:latin typeface="Gill Sans MT" pitchFamily="34" charset="0"/>
                <a:ea typeface="ＭＳ Ｐゴシック" pitchFamily="34" charset="-128"/>
                <a:cs typeface="Gill Sans MT"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Gill Sans MT" pitchFamily="34" charset="0"/>
                <a:ea typeface="ＭＳ Ｐゴシック" pitchFamily="34" charset="-128"/>
                <a:cs typeface="Gill Sans MT"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Gill Sans MT" pitchFamily="34" charset="0"/>
                <a:ea typeface="ＭＳ Ｐゴシック" pitchFamily="34" charset="-128"/>
                <a:cs typeface="Gill Sans MT"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Gill Sans MT" pitchFamily="34" charset="0"/>
                <a:ea typeface="ＭＳ Ｐゴシック" pitchFamily="34" charset="-128"/>
                <a:cs typeface="Gill Sans MT"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Gill Sans MT" pitchFamily="34" charset="0"/>
                <a:ea typeface="ＭＳ Ｐゴシック" pitchFamily="34" charset="-128"/>
                <a:cs typeface="Gill Sans MT" pitchFamily="34" charset="0"/>
              </a:defRPr>
            </a:lvl9pPr>
          </a:lstStyle>
          <a:p>
            <a:pPr>
              <a:buNone/>
              <a:defRPr/>
            </a:pPr>
            <a:r>
              <a:rPr lang="en-US" altLang="en-US" sz="1100" kern="0">
                <a:solidFill>
                  <a:schemeClr val="tx2">
                    <a:lumMod val="50000"/>
                  </a:schemeClr>
                </a:solidFill>
                <a:latin typeface="Arial" panose="020B0604020202020204" pitchFamily="34" charset="0"/>
                <a:cs typeface="Arial" panose="020B0604020202020204" pitchFamily="34" charset="0"/>
              </a:rPr>
              <a:t>The Forest County Potawatomi Community (FCPC) project will install nine energy efficiency measures focused on the HVAC system at the Milwaukee Potawatomi Hotel and Casino (PHC), which is the Tribe’s largest energy demanding facility. The project goal is to promote FCPC energy sovereignty through the installation of cost-effective energy efficiency measures. This goal would be achieved through the following objective: Save 959,040 kWh and 263,000 therms in the first year of operations after the installation of all 9 EEMs.</a:t>
            </a:r>
          </a:p>
        </p:txBody>
      </p:sp>
      <p:sp>
        <p:nvSpPr>
          <p:cNvPr id="14" name="TextBox 2">
            <a:extLst>
              <a:ext uri="{FF2B5EF4-FFF2-40B4-BE49-F238E27FC236}">
                <a16:creationId xmlns:a16="http://schemas.microsoft.com/office/drawing/2014/main" id="{0426E01B-0207-4268-6194-7606B34A86BE}"/>
              </a:ext>
            </a:extLst>
          </p:cNvPr>
          <p:cNvSpPr txBox="1">
            <a:spLocks noChangeArrowheads="1"/>
          </p:cNvSpPr>
          <p:nvPr/>
        </p:nvSpPr>
        <p:spPr bwMode="auto">
          <a:xfrm>
            <a:off x="2008935" y="4767385"/>
            <a:ext cx="2500312"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2"/>
                </a:solidFill>
                <a:latin typeface="Franklin Gothic Book" panose="020B0503020102020204" pitchFamily="34" charset="0"/>
              </a:defRPr>
            </a:lvl1pPr>
            <a:lvl2pPr marL="742950" indent="-285750">
              <a:spcBef>
                <a:spcPct val="20000"/>
              </a:spcBef>
              <a:buFont typeface="Arial" panose="020B0604020202020204" pitchFamily="34" charset="0"/>
              <a:buChar char="–"/>
              <a:defRPr sz="2800">
                <a:solidFill>
                  <a:schemeClr val="tx2"/>
                </a:solidFill>
                <a:latin typeface="Franklin Gothic Book" panose="020B0503020102020204" pitchFamily="34" charset="0"/>
              </a:defRPr>
            </a:lvl2pPr>
            <a:lvl3pPr marL="1143000" indent="-228600">
              <a:spcBef>
                <a:spcPct val="20000"/>
              </a:spcBef>
              <a:buFont typeface="Arial" panose="020B0604020202020204" pitchFamily="34" charset="0"/>
              <a:buChar char="•"/>
              <a:defRPr sz="2400">
                <a:solidFill>
                  <a:schemeClr val="tx2"/>
                </a:solidFill>
                <a:latin typeface="Franklin Gothic Book" panose="020B0503020102020204" pitchFamily="34" charset="0"/>
              </a:defRPr>
            </a:lvl3pPr>
            <a:lvl4pPr marL="16002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4pPr>
            <a:lvl5pPr marL="2057400" indent="-228600">
              <a:spcBef>
                <a:spcPct val="20000"/>
              </a:spcBef>
              <a:buFont typeface="Arial" panose="020B0604020202020204" pitchFamily="34" charset="0"/>
              <a:buChar char="»"/>
              <a:defRPr sz="2000">
                <a:solidFill>
                  <a:schemeClr val="tx2"/>
                </a:solidFill>
                <a:latin typeface="Franklin Gothic Book" panose="020B05030201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2"/>
                </a:solidFill>
                <a:latin typeface="Franklin Gothic Book" panose="020B0503020102020204" pitchFamily="34" charset="0"/>
              </a:defRPr>
            </a:lvl9pPr>
          </a:lstStyle>
          <a:p>
            <a:pPr algn="ctr">
              <a:spcBef>
                <a:spcPct val="0"/>
              </a:spcBef>
              <a:buFontTx/>
              <a:buNone/>
            </a:pPr>
            <a:r>
              <a:rPr lang="en-US" altLang="en-US" sz="1100" b="1">
                <a:solidFill>
                  <a:schemeClr val="bg1"/>
                </a:solidFill>
                <a:latin typeface="Arial" panose="020B0604020202020204" pitchFamily="34" charset="0"/>
                <a:cs typeface="Arial" panose="020B0604020202020204" pitchFamily="34" charset="0"/>
              </a:rPr>
              <a:t>Insert a picture or chart </a:t>
            </a:r>
          </a:p>
          <a:p>
            <a:pPr algn="ctr">
              <a:spcBef>
                <a:spcPct val="0"/>
              </a:spcBef>
              <a:buFontTx/>
              <a:buNone/>
            </a:pPr>
            <a:r>
              <a:rPr lang="en-US" altLang="en-US" sz="1100" b="1">
                <a:solidFill>
                  <a:schemeClr val="bg1"/>
                </a:solidFill>
                <a:latin typeface="Arial" panose="020B0604020202020204" pitchFamily="34" charset="0"/>
                <a:cs typeface="Arial" panose="020B0604020202020204" pitchFamily="34" charset="0"/>
              </a:rPr>
              <a:t>summarizing key project </a:t>
            </a:r>
          </a:p>
          <a:p>
            <a:pPr algn="ctr">
              <a:spcBef>
                <a:spcPct val="0"/>
              </a:spcBef>
              <a:buFontTx/>
              <a:buNone/>
            </a:pPr>
            <a:r>
              <a:rPr lang="en-US" altLang="en-US" sz="1100" b="1">
                <a:solidFill>
                  <a:schemeClr val="bg1"/>
                </a:solidFill>
                <a:latin typeface="Arial" panose="020B0604020202020204" pitchFamily="34" charset="0"/>
                <a:cs typeface="Arial" panose="020B0604020202020204" pitchFamily="34" charset="0"/>
              </a:rPr>
              <a:t>milestones, outcomes, or location.</a:t>
            </a:r>
          </a:p>
        </p:txBody>
      </p:sp>
      <p:pic>
        <p:nvPicPr>
          <p:cNvPr id="15" name="Picture 14">
            <a:extLst>
              <a:ext uri="{FF2B5EF4-FFF2-40B4-BE49-F238E27FC236}">
                <a16:creationId xmlns:a16="http://schemas.microsoft.com/office/drawing/2014/main" id="{AD7992DD-5B76-C667-0B4D-438EF567C9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398"/>
          <a:stretch/>
        </p:blipFill>
        <p:spPr>
          <a:xfrm>
            <a:off x="1119935" y="3725985"/>
            <a:ext cx="4300537" cy="2573135"/>
          </a:xfrm>
          <a:prstGeom prst="rect">
            <a:avLst/>
          </a:prstGeom>
        </p:spPr>
      </p:pic>
      <p:sp>
        <p:nvSpPr>
          <p:cNvPr id="16" name="Title 5">
            <a:extLst>
              <a:ext uri="{FF2B5EF4-FFF2-40B4-BE49-F238E27FC236}">
                <a16:creationId xmlns:a16="http://schemas.microsoft.com/office/drawing/2014/main" id="{56C1DFE3-2EA9-8F7A-6420-13C221026E27}"/>
              </a:ext>
            </a:extLst>
          </p:cNvPr>
          <p:cNvSpPr txBox="1">
            <a:spLocks/>
          </p:cNvSpPr>
          <p:nvPr/>
        </p:nvSpPr>
        <p:spPr bwMode="auto">
          <a:xfrm>
            <a:off x="1737915" y="411285"/>
            <a:ext cx="8716169" cy="97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defTabSz="457200" rtl="0" eaLnBrk="0" fontAlgn="base" hangingPunct="0">
              <a:spcBef>
                <a:spcPct val="0"/>
              </a:spcBef>
              <a:spcAft>
                <a:spcPct val="0"/>
              </a:spcAft>
              <a:defRPr sz="4400" b="1" i="0" kern="1200">
                <a:solidFill>
                  <a:schemeClr val="tx1"/>
                </a:solidFill>
                <a:latin typeface="Gill Sans MT"/>
                <a:ea typeface="ＭＳ Ｐゴシック" charset="-128"/>
                <a:cs typeface="Gill Sans MT"/>
              </a:defRPr>
            </a:lvl1pPr>
            <a:lvl2pPr algn="l" defTabSz="457200" rtl="0" eaLnBrk="0" fontAlgn="base" hangingPunct="0">
              <a:spcBef>
                <a:spcPct val="0"/>
              </a:spcBef>
              <a:spcAft>
                <a:spcPct val="0"/>
              </a:spcAft>
              <a:defRPr sz="4400" b="1">
                <a:solidFill>
                  <a:schemeClr val="tx1"/>
                </a:solidFill>
                <a:latin typeface="Gill Sans MT" charset="0"/>
                <a:ea typeface="ＭＳ Ｐゴシック" charset="-128"/>
                <a:cs typeface="Gill Sans MT" pitchFamily="34" charset="0"/>
              </a:defRPr>
            </a:lvl2pPr>
            <a:lvl3pPr algn="l" defTabSz="457200" rtl="0" eaLnBrk="0" fontAlgn="base" hangingPunct="0">
              <a:spcBef>
                <a:spcPct val="0"/>
              </a:spcBef>
              <a:spcAft>
                <a:spcPct val="0"/>
              </a:spcAft>
              <a:defRPr sz="4400" b="1">
                <a:solidFill>
                  <a:schemeClr val="tx1"/>
                </a:solidFill>
                <a:latin typeface="Gill Sans MT" charset="0"/>
                <a:ea typeface="ＭＳ Ｐゴシック" charset="-128"/>
                <a:cs typeface="Gill Sans MT" pitchFamily="34" charset="0"/>
              </a:defRPr>
            </a:lvl3pPr>
            <a:lvl4pPr algn="l" defTabSz="457200" rtl="0" eaLnBrk="0" fontAlgn="base" hangingPunct="0">
              <a:spcBef>
                <a:spcPct val="0"/>
              </a:spcBef>
              <a:spcAft>
                <a:spcPct val="0"/>
              </a:spcAft>
              <a:defRPr sz="4400" b="1">
                <a:solidFill>
                  <a:schemeClr val="tx1"/>
                </a:solidFill>
                <a:latin typeface="Gill Sans MT" charset="0"/>
                <a:ea typeface="ＭＳ Ｐゴシック" charset="-128"/>
                <a:cs typeface="Gill Sans MT" pitchFamily="34" charset="0"/>
              </a:defRPr>
            </a:lvl4pPr>
            <a:lvl5pPr algn="l" defTabSz="457200" rtl="0" eaLnBrk="0" fontAlgn="base" hangingPunct="0">
              <a:spcBef>
                <a:spcPct val="0"/>
              </a:spcBef>
              <a:spcAft>
                <a:spcPct val="0"/>
              </a:spcAft>
              <a:defRPr sz="4400" b="1">
                <a:solidFill>
                  <a:schemeClr val="tx1"/>
                </a:solidFill>
                <a:latin typeface="Gill Sans MT" charset="0"/>
                <a:ea typeface="ＭＳ Ｐゴシック" charset="-128"/>
                <a:cs typeface="Gill Sans MT" pitchFamily="34" charset="0"/>
              </a:defRPr>
            </a:lvl5pPr>
            <a:lvl6pPr marL="457200" algn="l" defTabSz="457200" rtl="0" eaLnBrk="1" fontAlgn="base" hangingPunct="1">
              <a:spcBef>
                <a:spcPct val="0"/>
              </a:spcBef>
              <a:spcAft>
                <a:spcPct val="0"/>
              </a:spcAft>
              <a:defRPr sz="4400" b="1">
                <a:solidFill>
                  <a:schemeClr val="tx1"/>
                </a:solidFill>
                <a:latin typeface="Gill Sans MT" charset="0"/>
                <a:ea typeface="ＭＳ Ｐゴシック" charset="-128"/>
              </a:defRPr>
            </a:lvl6pPr>
            <a:lvl7pPr marL="914400" algn="l" defTabSz="457200" rtl="0" eaLnBrk="1" fontAlgn="base" hangingPunct="1">
              <a:spcBef>
                <a:spcPct val="0"/>
              </a:spcBef>
              <a:spcAft>
                <a:spcPct val="0"/>
              </a:spcAft>
              <a:defRPr sz="4400" b="1">
                <a:solidFill>
                  <a:schemeClr val="tx1"/>
                </a:solidFill>
                <a:latin typeface="Gill Sans MT" charset="0"/>
                <a:ea typeface="ＭＳ Ｐゴシック" charset="-128"/>
              </a:defRPr>
            </a:lvl7pPr>
            <a:lvl8pPr marL="1371600" algn="l" defTabSz="457200" rtl="0" eaLnBrk="1" fontAlgn="base" hangingPunct="1">
              <a:spcBef>
                <a:spcPct val="0"/>
              </a:spcBef>
              <a:spcAft>
                <a:spcPct val="0"/>
              </a:spcAft>
              <a:defRPr sz="4400" b="1">
                <a:solidFill>
                  <a:schemeClr val="tx1"/>
                </a:solidFill>
                <a:latin typeface="Gill Sans MT" charset="0"/>
                <a:ea typeface="ＭＳ Ｐゴシック" charset="-128"/>
              </a:defRPr>
            </a:lvl8pPr>
            <a:lvl9pPr marL="1828800" algn="l" defTabSz="457200" rtl="0" eaLnBrk="1" fontAlgn="base" hangingPunct="1">
              <a:spcBef>
                <a:spcPct val="0"/>
              </a:spcBef>
              <a:spcAft>
                <a:spcPct val="0"/>
              </a:spcAft>
              <a:defRPr sz="4400" b="1">
                <a:solidFill>
                  <a:schemeClr val="tx1"/>
                </a:solidFill>
                <a:latin typeface="Gill Sans MT" charset="0"/>
                <a:ea typeface="ＭＳ Ｐゴシック" charset="-128"/>
              </a:defRPr>
            </a:lvl9pPr>
          </a:lstStyle>
          <a:p>
            <a:pPr algn="ctr"/>
            <a:r>
              <a:rPr lang="en-US" sz="1800">
                <a:latin typeface="Arial" panose="020B0604020202020204" pitchFamily="34" charset="0"/>
                <a:cs typeface="Arial" panose="020B0604020202020204" pitchFamily="34" charset="0"/>
              </a:rPr>
              <a:t>FOREST COUNTY POTAWATOMI COMMUNITY</a:t>
            </a:r>
            <a:br>
              <a:rPr lang="en-US" sz="1800">
                <a:latin typeface="Arial" panose="020B0604020202020204" pitchFamily="34" charset="0"/>
                <a:cs typeface="Arial" panose="020B0604020202020204" pitchFamily="34" charset="0"/>
              </a:rPr>
            </a:br>
            <a:r>
              <a:rPr lang="en-US" sz="1800" i="1">
                <a:latin typeface="Arial" panose="020B0604020202020204" pitchFamily="34" charset="0"/>
                <a:cs typeface="Arial" panose="020B0604020202020204" pitchFamily="34" charset="0"/>
              </a:rPr>
              <a:t>Milwaukee Hotel and Casino HVAC Efficiency Upgrades </a:t>
            </a:r>
            <a:endParaRPr lang="en-US" sz="1800">
              <a:latin typeface="Arial" panose="020B0604020202020204" pitchFamily="34" charset="0"/>
              <a:cs typeface="Arial" panose="020B0604020202020204" pitchFamily="34" charset="0"/>
            </a:endParaRPr>
          </a:p>
          <a:p>
            <a:pPr algn="ctr"/>
            <a:r>
              <a:rPr lang="en-US" sz="1800" cap="all">
                <a:latin typeface="Arial" panose="020B0604020202020204" pitchFamily="34" charset="0"/>
                <a:cs typeface="Arial" panose="020B0604020202020204" pitchFamily="34" charset="0"/>
              </a:rPr>
              <a:t>Topic Area 1.B</a:t>
            </a:r>
            <a:endParaRPr lang="en-US" sz="18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3292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9E582-35B6-611C-FC23-F59F4E9BB523}"/>
              </a:ext>
            </a:extLst>
          </p:cNvPr>
          <p:cNvSpPr>
            <a:spLocks noGrp="1"/>
          </p:cNvSpPr>
          <p:nvPr>
            <p:ph type="title"/>
          </p:nvPr>
        </p:nvSpPr>
        <p:spPr/>
        <p:txBody>
          <a:bodyPr/>
          <a:lstStyle/>
          <a:p>
            <a:pPr algn="ctr"/>
            <a:r>
              <a:rPr lang="en-US" b="1"/>
              <a:t>Options Selection and Economics</a:t>
            </a:r>
          </a:p>
        </p:txBody>
      </p:sp>
      <p:pic>
        <p:nvPicPr>
          <p:cNvPr id="5" name="Picture 4">
            <a:extLst>
              <a:ext uri="{FF2B5EF4-FFF2-40B4-BE49-F238E27FC236}">
                <a16:creationId xmlns:a16="http://schemas.microsoft.com/office/drawing/2014/main" id="{3D36486E-A887-9B6A-78E6-35F8CE43BD02}"/>
              </a:ext>
            </a:extLst>
          </p:cNvPr>
          <p:cNvPicPr>
            <a:picLocks noChangeAspect="1"/>
          </p:cNvPicPr>
          <p:nvPr/>
        </p:nvPicPr>
        <p:blipFill>
          <a:blip r:embed="rId2"/>
          <a:stretch>
            <a:fillRect/>
          </a:stretch>
        </p:blipFill>
        <p:spPr>
          <a:xfrm>
            <a:off x="2621091" y="1382236"/>
            <a:ext cx="6949818" cy="5350257"/>
          </a:xfrm>
          <a:prstGeom prst="rect">
            <a:avLst/>
          </a:prstGeom>
        </p:spPr>
      </p:pic>
    </p:spTree>
    <p:extLst>
      <p:ext uri="{BB962C8B-B14F-4D97-AF65-F5344CB8AC3E}">
        <p14:creationId xmlns:p14="http://schemas.microsoft.com/office/powerpoint/2010/main" val="3709702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3D545-6331-15BE-7A7A-70C9E26DB6E4}"/>
              </a:ext>
            </a:extLst>
          </p:cNvPr>
          <p:cNvSpPr>
            <a:spLocks noGrp="1"/>
          </p:cNvSpPr>
          <p:nvPr>
            <p:ph type="title"/>
          </p:nvPr>
        </p:nvSpPr>
        <p:spPr>
          <a:xfrm>
            <a:off x="675065" y="609600"/>
            <a:ext cx="2930518" cy="1320800"/>
          </a:xfrm>
        </p:spPr>
        <p:txBody>
          <a:bodyPr anchor="ctr">
            <a:normAutofit/>
          </a:bodyPr>
          <a:lstStyle/>
          <a:p>
            <a:pPr>
              <a:lnSpc>
                <a:spcPct val="90000"/>
              </a:lnSpc>
            </a:pPr>
            <a:r>
              <a:rPr lang="en-US" sz="2800" b="1"/>
              <a:t>EndoTherm- Hydronic Additive</a:t>
            </a:r>
          </a:p>
        </p:txBody>
      </p:sp>
      <p:sp>
        <p:nvSpPr>
          <p:cNvPr id="3" name="Content Placeholder 2">
            <a:extLst>
              <a:ext uri="{FF2B5EF4-FFF2-40B4-BE49-F238E27FC236}">
                <a16:creationId xmlns:a16="http://schemas.microsoft.com/office/drawing/2014/main" id="{586DD5E8-B089-3FFC-243D-401E53ECB6E9}"/>
              </a:ext>
            </a:extLst>
          </p:cNvPr>
          <p:cNvSpPr>
            <a:spLocks noGrp="1"/>
          </p:cNvSpPr>
          <p:nvPr>
            <p:ph idx="1"/>
          </p:nvPr>
        </p:nvSpPr>
        <p:spPr>
          <a:xfrm>
            <a:off x="671361" y="2160589"/>
            <a:ext cx="2930517" cy="3880773"/>
          </a:xfrm>
        </p:spPr>
        <p:txBody>
          <a:bodyPr>
            <a:normAutofit fontScale="92500"/>
          </a:bodyPr>
          <a:lstStyle/>
          <a:p>
            <a:r>
              <a:rPr lang="en-US"/>
              <a:t>Chemical additive for HVAC loops that reduces surface tension and improves heat transfer.</a:t>
            </a:r>
          </a:p>
          <a:p>
            <a:r>
              <a:rPr lang="en-US"/>
              <a:t>Organic and non-corrosive additive, around 1% of total volume.</a:t>
            </a:r>
          </a:p>
          <a:p>
            <a:r>
              <a:rPr lang="en-US"/>
              <a:t>Energy savings from 15-50% based on results from other buildings.</a:t>
            </a:r>
          </a:p>
          <a:p>
            <a:r>
              <a:rPr lang="en-US"/>
              <a:t>Federal buildings have started using the product.</a:t>
            </a:r>
          </a:p>
          <a:p>
            <a:endParaRPr lang="en-US"/>
          </a:p>
          <a:p>
            <a:pPr marL="0" indent="0">
              <a:buNone/>
            </a:pPr>
            <a:endParaRPr lang="en-US"/>
          </a:p>
        </p:txBody>
      </p:sp>
      <p:pic>
        <p:nvPicPr>
          <p:cNvPr id="3076" name="Picture 4" descr="Potawatomi Casino lays off 1,600 workers as pandemic hurts business">
            <a:extLst>
              <a:ext uri="{FF2B5EF4-FFF2-40B4-BE49-F238E27FC236}">
                <a16:creationId xmlns:a16="http://schemas.microsoft.com/office/drawing/2014/main" id="{0DAB61DC-FA14-17C6-63F4-40D04D5E5C5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71443" y="609600"/>
            <a:ext cx="5386950" cy="260174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0F7EDFF-9673-B0E7-F859-986CEE467E30}"/>
              </a:ext>
            </a:extLst>
          </p:cNvPr>
          <p:cNvPicPr>
            <a:picLocks noChangeAspect="1"/>
          </p:cNvPicPr>
          <p:nvPr/>
        </p:nvPicPr>
        <p:blipFill>
          <a:blip r:embed="rId3"/>
          <a:stretch>
            <a:fillRect/>
          </a:stretch>
        </p:blipFill>
        <p:spPr>
          <a:xfrm>
            <a:off x="4132825" y="3439020"/>
            <a:ext cx="4864187" cy="2602341"/>
          </a:xfrm>
          <a:prstGeom prst="rect">
            <a:avLst/>
          </a:prstGeom>
        </p:spPr>
      </p:pic>
    </p:spTree>
    <p:extLst>
      <p:ext uri="{BB962C8B-B14F-4D97-AF65-F5344CB8AC3E}">
        <p14:creationId xmlns:p14="http://schemas.microsoft.com/office/powerpoint/2010/main" val="4272469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8190E-33AE-CBA2-F6D7-B2A7A533BB9D}"/>
              </a:ext>
            </a:extLst>
          </p:cNvPr>
          <p:cNvSpPr>
            <a:spLocks noGrp="1"/>
          </p:cNvSpPr>
          <p:nvPr>
            <p:ph type="title"/>
          </p:nvPr>
        </p:nvSpPr>
        <p:spPr/>
        <p:txBody>
          <a:bodyPr/>
          <a:lstStyle/>
          <a:p>
            <a:r>
              <a:rPr lang="en-US"/>
              <a:t>Project Delays and Problems	</a:t>
            </a:r>
          </a:p>
        </p:txBody>
      </p:sp>
      <p:sp>
        <p:nvSpPr>
          <p:cNvPr id="3" name="Content Placeholder 2">
            <a:extLst>
              <a:ext uri="{FF2B5EF4-FFF2-40B4-BE49-F238E27FC236}">
                <a16:creationId xmlns:a16="http://schemas.microsoft.com/office/drawing/2014/main" id="{94D9BEFA-F4B6-9A3D-1454-91AB58838D14}"/>
              </a:ext>
            </a:extLst>
          </p:cNvPr>
          <p:cNvSpPr>
            <a:spLocks noGrp="1"/>
          </p:cNvSpPr>
          <p:nvPr>
            <p:ph idx="1"/>
          </p:nvPr>
        </p:nvSpPr>
        <p:spPr/>
        <p:txBody>
          <a:bodyPr/>
          <a:lstStyle/>
          <a:p>
            <a:r>
              <a:rPr lang="en-US"/>
              <a:t>PBC had a fire in its HVAC systems in Spring of 2026.</a:t>
            </a:r>
          </a:p>
          <a:p>
            <a:r>
              <a:rPr lang="en-US"/>
              <a:t>At the time of the fire the contracts for the EEMs were waiting to be signed by Executive Council.  We were able to pull the contracts back and delay work with the contractors.</a:t>
            </a:r>
          </a:p>
          <a:p>
            <a:r>
              <a:rPr lang="en-US"/>
              <a:t>The revisions to the HVAC systems may require project changes.  For example, the stack economizer is for components of the old system.</a:t>
            </a:r>
          </a:p>
          <a:p>
            <a:r>
              <a:rPr lang="en-US"/>
              <a:t>The fire has resulted in months of discussions with HVAC companies, new/replacement designs and working through insurance which has significantly delayed the Tribe’s ability to implement the EEM project.</a:t>
            </a:r>
          </a:p>
          <a:p>
            <a:r>
              <a:rPr lang="en-US"/>
              <a:t>FCPC will be seeking an extension and project revisions to support the new design.</a:t>
            </a:r>
          </a:p>
        </p:txBody>
      </p:sp>
    </p:spTree>
    <p:extLst>
      <p:ext uri="{BB962C8B-B14F-4D97-AF65-F5344CB8AC3E}">
        <p14:creationId xmlns:p14="http://schemas.microsoft.com/office/powerpoint/2010/main" val="1800213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Logo, company name&#10;&#10;AI-generated content may be incorrect.">
            <a:extLst>
              <a:ext uri="{FF2B5EF4-FFF2-40B4-BE49-F238E27FC236}">
                <a16:creationId xmlns:a16="http://schemas.microsoft.com/office/drawing/2014/main" id="{D01DBD81-A2A6-9F87-FE3D-D274C5D1DFAB}"/>
              </a:ext>
            </a:extLst>
          </p:cNvPr>
          <p:cNvPicPr>
            <a:picLocks noGrp="1" noChangeAspect="1"/>
          </p:cNvPicPr>
          <p:nvPr>
            <p:ph idx="1"/>
          </p:nvPr>
        </p:nvPicPr>
        <p:blipFill>
          <a:blip r:embed="rId3"/>
          <a:stretch>
            <a:fillRect/>
          </a:stretch>
        </p:blipFill>
        <p:spPr>
          <a:xfrm>
            <a:off x="4619" y="-4616"/>
            <a:ext cx="12182762" cy="6867234"/>
          </a:xfrm>
          <a:prstGeom prst="rect">
            <a:avLst/>
          </a:prstGeom>
        </p:spPr>
      </p:pic>
    </p:spTree>
    <p:extLst>
      <p:ext uri="{BB962C8B-B14F-4D97-AF65-F5344CB8AC3E}">
        <p14:creationId xmlns:p14="http://schemas.microsoft.com/office/powerpoint/2010/main" val="3151724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D5166-E0FC-03F4-4892-D5FA10EDE0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236FEAC-577A-9F97-03E8-D59C0B0D6B27}"/>
              </a:ext>
            </a:extLst>
          </p:cNvPr>
          <p:cNvSpPr>
            <a:spLocks noGrp="1"/>
          </p:cNvSpPr>
          <p:nvPr>
            <p:ph type="ctrTitle"/>
          </p:nvPr>
        </p:nvSpPr>
        <p:spPr>
          <a:xfrm>
            <a:off x="208320" y="2607207"/>
            <a:ext cx="3242246" cy="1643585"/>
          </a:xfrm>
        </p:spPr>
        <p:txBody>
          <a:bodyPr>
            <a:normAutofit/>
          </a:bodyPr>
          <a:lstStyle/>
          <a:p>
            <a:r>
              <a:rPr lang="en-US" sz="4400">
                <a:solidFill>
                  <a:schemeClr val="tx1"/>
                </a:solidFill>
                <a:latin typeface="Avenir Black"/>
              </a:rPr>
              <a:t>     Q&amp;A </a:t>
            </a:r>
          </a:p>
        </p:txBody>
      </p:sp>
      <p:sp>
        <p:nvSpPr>
          <p:cNvPr id="5" name="Title 5">
            <a:extLst>
              <a:ext uri="{FF2B5EF4-FFF2-40B4-BE49-F238E27FC236}">
                <a16:creationId xmlns:a16="http://schemas.microsoft.com/office/drawing/2014/main" id="{06B53A87-DE98-55C9-AD3A-C7FB15AB03A7}"/>
              </a:ext>
            </a:extLst>
          </p:cNvPr>
          <p:cNvSpPr txBox="1">
            <a:spLocks/>
          </p:cNvSpPr>
          <p:nvPr/>
        </p:nvSpPr>
        <p:spPr>
          <a:xfrm>
            <a:off x="4023827" y="1314910"/>
            <a:ext cx="7885208" cy="4603290"/>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4500" b="1" i="0" kern="1200" cap="none" baseline="0">
                <a:solidFill>
                  <a:schemeClr val="bg1"/>
                </a:solidFill>
                <a:latin typeface="+mj-lt"/>
                <a:ea typeface="+mj-ea"/>
                <a:cs typeface="Arial Black" panose="020B0604020202020204" pitchFamily="34" charset="0"/>
              </a:defRPr>
            </a:lvl1pPr>
          </a:lstStyle>
          <a:p>
            <a:pPr algn="ctr">
              <a:lnSpc>
                <a:spcPct val="124000"/>
              </a:lnSpc>
              <a:spcAft>
                <a:spcPts val="600"/>
              </a:spcAft>
            </a:pPr>
            <a:r>
              <a:rPr lang="en-US" sz="2800" b="0"/>
              <a:t> </a:t>
            </a:r>
            <a:endParaRPr lang="en-US" sz="2800"/>
          </a:p>
        </p:txBody>
      </p:sp>
      <p:sp>
        <p:nvSpPr>
          <p:cNvPr id="3" name="TextBox 2">
            <a:extLst>
              <a:ext uri="{FF2B5EF4-FFF2-40B4-BE49-F238E27FC236}">
                <a16:creationId xmlns:a16="http://schemas.microsoft.com/office/drawing/2014/main" id="{CE35D627-530A-5756-5FEF-306DC1A22B5F}"/>
              </a:ext>
            </a:extLst>
          </p:cNvPr>
          <p:cNvSpPr txBox="1"/>
          <p:nvPr/>
        </p:nvSpPr>
        <p:spPr>
          <a:xfrm>
            <a:off x="4220508" y="3070703"/>
            <a:ext cx="7480182" cy="2498120"/>
          </a:xfrm>
          <a:prstGeom prst="rect">
            <a:avLst/>
          </a:prstGeom>
          <a:noFill/>
        </p:spPr>
        <p:txBody>
          <a:bodyPr wrap="square" lIns="91440" tIns="45720" rIns="91440" bIns="45720" anchor="t">
            <a:spAutoFit/>
          </a:bodyPr>
          <a:lstStyle/>
          <a:p>
            <a:pPr fontAlgn="base">
              <a:spcAft>
                <a:spcPts val="1000"/>
              </a:spcAft>
            </a:pPr>
            <a:r>
              <a:rPr lang="en-US" sz="4000" b="1" i="0" u="none" strike="noStrike">
                <a:solidFill>
                  <a:srgbClr val="2460AD"/>
                </a:solidFill>
                <a:effectLst/>
              </a:rPr>
              <a:t>How do I submit a question?</a:t>
            </a:r>
            <a:r>
              <a:rPr lang="en-US" sz="3600" b="0" i="0">
                <a:solidFill>
                  <a:srgbClr val="000000"/>
                </a:solidFill>
                <a:effectLst/>
              </a:rPr>
              <a:t>​</a:t>
            </a:r>
            <a:endParaRPr lang="en-US" sz="3600">
              <a:solidFill>
                <a:srgbClr val="000000"/>
              </a:solidFill>
              <a:cs typeface="Arial"/>
            </a:endParaRPr>
          </a:p>
          <a:p>
            <a:pPr algn="l">
              <a:spcAft>
                <a:spcPts val="1000"/>
              </a:spcAft>
              <a:buNone/>
            </a:pPr>
            <a:r>
              <a:rPr lang="en-US" sz="3600" b="0" i="0" u="none" strike="noStrike">
                <a:solidFill>
                  <a:srgbClr val="000000"/>
                </a:solidFill>
                <a:effectLst/>
              </a:rPr>
              <a:t>Click on the </a:t>
            </a:r>
            <a:r>
              <a:rPr lang="en-US" sz="3600" b="1" i="0" u="none" strike="noStrike">
                <a:solidFill>
                  <a:srgbClr val="000000"/>
                </a:solidFill>
                <a:effectLst/>
              </a:rPr>
              <a:t>“Q&amp;A” </a:t>
            </a:r>
            <a:r>
              <a:rPr lang="en-US" sz="3600" b="0" i="0" u="none" strike="noStrike">
                <a:solidFill>
                  <a:srgbClr val="000000"/>
                </a:solidFill>
                <a:effectLst/>
              </a:rPr>
              <a:t>button in the control panel at the bottom of your screen. </a:t>
            </a:r>
            <a:endParaRPr lang="en-US" sz="3600" b="0" i="0">
              <a:solidFill>
                <a:srgbClr val="000000"/>
              </a:solidFill>
              <a:effectLst/>
              <a:cs typeface="Arial"/>
            </a:endParaRPr>
          </a:p>
        </p:txBody>
      </p:sp>
      <p:pic>
        <p:nvPicPr>
          <p:cNvPr id="2" name="Graphic 1" descr="Questions with solid fill">
            <a:extLst>
              <a:ext uri="{FF2B5EF4-FFF2-40B4-BE49-F238E27FC236}">
                <a16:creationId xmlns:a16="http://schemas.microsoft.com/office/drawing/2014/main" id="{549CB20F-CD24-B900-83BC-C43D5A7E97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50890" y="581891"/>
            <a:ext cx="2242126" cy="2253672"/>
          </a:xfrm>
          <a:prstGeom prst="rect">
            <a:avLst/>
          </a:prstGeom>
        </p:spPr>
      </p:pic>
    </p:spTree>
    <p:extLst>
      <p:ext uri="{BB962C8B-B14F-4D97-AF65-F5344CB8AC3E}">
        <p14:creationId xmlns:p14="http://schemas.microsoft.com/office/powerpoint/2010/main" val="3077588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6113B-8C92-67C5-D815-F2D4C11E902D}"/>
            </a:ext>
          </a:extLst>
        </p:cNvPr>
        <p:cNvGrpSpPr/>
        <p:nvPr/>
      </p:nvGrpSpPr>
      <p:grpSpPr>
        <a:xfrm>
          <a:off x="0" y="0"/>
          <a:ext cx="0" cy="0"/>
          <a:chOff x="0" y="0"/>
          <a:chExt cx="0" cy="0"/>
        </a:xfrm>
      </p:grpSpPr>
      <p:sp>
        <p:nvSpPr>
          <p:cNvPr id="10" name="Title 5">
            <a:extLst>
              <a:ext uri="{FF2B5EF4-FFF2-40B4-BE49-F238E27FC236}">
                <a16:creationId xmlns:a16="http://schemas.microsoft.com/office/drawing/2014/main" id="{6A666D6E-84F4-5720-2BA3-84E6CFABA41F}"/>
              </a:ext>
            </a:extLst>
          </p:cNvPr>
          <p:cNvSpPr>
            <a:spLocks noGrp="1"/>
          </p:cNvSpPr>
          <p:nvPr>
            <p:ph type="ctrTitle"/>
          </p:nvPr>
        </p:nvSpPr>
        <p:spPr>
          <a:xfrm>
            <a:off x="4412766" y="1774750"/>
            <a:ext cx="5981542" cy="1643585"/>
          </a:xfrm>
        </p:spPr>
        <p:txBody>
          <a:bodyPr>
            <a:normAutofit fontScale="90000"/>
          </a:bodyPr>
          <a:lstStyle/>
          <a:p>
            <a:br>
              <a:rPr lang="en-US"/>
            </a:br>
            <a:br>
              <a:rPr lang="en-US"/>
            </a:br>
            <a:r>
              <a:rPr lang="en-US"/>
              <a:t>Oneida Indian Nation:</a:t>
            </a:r>
            <a:br>
              <a:rPr lang="en-US"/>
            </a:br>
            <a:br>
              <a:rPr lang="en-US"/>
            </a:br>
            <a:r>
              <a:rPr lang="en-US">
                <a:solidFill>
                  <a:srgbClr val="000000"/>
                </a:solidFill>
              </a:rPr>
              <a:t>Facility Energy Efficiency Measures</a:t>
            </a:r>
            <a:endParaRPr lang="en-US">
              <a:solidFill>
                <a:srgbClr val="FF0000"/>
              </a:solidFill>
            </a:endParaRPr>
          </a:p>
        </p:txBody>
      </p:sp>
      <p:sp>
        <p:nvSpPr>
          <p:cNvPr id="12" name="Text Placeholder 6">
            <a:extLst>
              <a:ext uri="{FF2B5EF4-FFF2-40B4-BE49-F238E27FC236}">
                <a16:creationId xmlns:a16="http://schemas.microsoft.com/office/drawing/2014/main" id="{68BF7886-10FF-594B-3B52-FD3184E84641}"/>
              </a:ext>
            </a:extLst>
          </p:cNvPr>
          <p:cNvSpPr>
            <a:spLocks noGrp="1"/>
          </p:cNvSpPr>
          <p:nvPr>
            <p:ph type="subTitle" idx="1"/>
          </p:nvPr>
        </p:nvSpPr>
        <p:spPr>
          <a:xfrm>
            <a:off x="4412766" y="4310331"/>
            <a:ext cx="7059708" cy="857228"/>
          </a:xfrm>
        </p:spPr>
        <p:txBody>
          <a:bodyPr vert="horz" lIns="0" tIns="45720" rIns="91440" bIns="45720" rtlCol="0" anchor="t">
            <a:normAutofit fontScale="25000" lnSpcReduction="20000"/>
          </a:bodyPr>
          <a:lstStyle/>
          <a:p>
            <a:pPr>
              <a:lnSpc>
                <a:spcPct val="113999"/>
              </a:lnSpc>
            </a:pPr>
            <a:r>
              <a:rPr lang="en-US" sz="11200">
                <a:ea typeface="+mn-lt"/>
                <a:cs typeface="+mn-lt"/>
              </a:rPr>
              <a:t>Bryan Mignone, Deputy General Counsel &amp;</a:t>
            </a:r>
            <a:endParaRPr lang="en-US">
              <a:ea typeface="+mn-lt"/>
              <a:cs typeface="+mn-lt"/>
            </a:endParaRPr>
          </a:p>
          <a:p>
            <a:pPr>
              <a:lnSpc>
                <a:spcPct val="113999"/>
              </a:lnSpc>
            </a:pPr>
            <a:r>
              <a:rPr lang="en-US" sz="11200">
                <a:ea typeface="+mn-lt"/>
                <a:cs typeface="+mn-lt"/>
              </a:rPr>
              <a:t>Matthew Johnston, Grant Administrator</a:t>
            </a:r>
          </a:p>
          <a:p>
            <a:pPr>
              <a:lnSpc>
                <a:spcPct val="113999"/>
              </a:lnSpc>
            </a:pPr>
            <a:r>
              <a:rPr lang="en-US" sz="11200">
                <a:ea typeface="+mn-lt"/>
                <a:cs typeface="+mn-lt"/>
              </a:rPr>
              <a:t>Oneida Indian Nation</a:t>
            </a:r>
          </a:p>
          <a:p>
            <a:pPr>
              <a:lnSpc>
                <a:spcPct val="113999"/>
              </a:lnSpc>
            </a:pPr>
            <a:endParaRPr lang="en-US" sz="11200">
              <a:cs typeface="Arial"/>
            </a:endParaRPr>
          </a:p>
          <a:p>
            <a:pPr>
              <a:lnSpc>
                <a:spcPct val="113999"/>
              </a:lnSpc>
            </a:pPr>
            <a:endParaRPr lang="en-US" sz="11200">
              <a:ea typeface="+mn-lt"/>
              <a:cs typeface="+mn-lt"/>
            </a:endParaRPr>
          </a:p>
          <a:p>
            <a:pPr marL="342900" indent="-342900">
              <a:buFont typeface="Arial" panose="020B0604020202020204" pitchFamily="34" charset="0"/>
              <a:buChar char="•"/>
            </a:pPr>
            <a:endParaRPr lang="en-US" sz="2800">
              <a:cs typeface="Arial"/>
            </a:endParaRPr>
          </a:p>
        </p:txBody>
      </p:sp>
    </p:spTree>
    <p:extLst>
      <p:ext uri="{BB962C8B-B14F-4D97-AF65-F5344CB8AC3E}">
        <p14:creationId xmlns:p14="http://schemas.microsoft.com/office/powerpoint/2010/main" val="1139761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 letter&#10;&#10;AI-generated content may be incorrect.">
            <a:extLst>
              <a:ext uri="{FF2B5EF4-FFF2-40B4-BE49-F238E27FC236}">
                <a16:creationId xmlns:a16="http://schemas.microsoft.com/office/drawing/2014/main" id="{04F95F29-5279-394C-06D7-52A8E9C7250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20553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56DF14CE-5304-4AD9-8C72-04F331E5F38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04438" y="266700"/>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91E3FAD5-946A-452E-A291-DEB553881EE5}"/>
              </a:ext>
            </a:extLst>
          </p:cNvPr>
          <p:cNvSpPr txBox="1">
            <a:spLocks/>
          </p:cNvSpPr>
          <p:nvPr/>
        </p:nvSpPr>
        <p:spPr>
          <a:xfrm>
            <a:off x="1200150" y="887413"/>
            <a:ext cx="7162800" cy="68580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sz="3200" b="1">
                <a:solidFill>
                  <a:schemeClr val="accent3">
                    <a:lumMod val="75000"/>
                  </a:schemeClr>
                </a:solidFill>
                <a:effectLst>
                  <a:outerShdw blurRad="38100" dist="38100" dir="2700000" algn="tl">
                    <a:srgbClr val="000000">
                      <a:alpha val="43137"/>
                    </a:srgbClr>
                  </a:outerShdw>
                </a:effectLst>
              </a:rPr>
              <a:t>Oneida’s DOE Energy Efficiency Projects</a:t>
            </a:r>
          </a:p>
        </p:txBody>
      </p:sp>
      <p:sp>
        <p:nvSpPr>
          <p:cNvPr id="4" name="Content Placeholder 2">
            <a:extLst>
              <a:ext uri="{FF2B5EF4-FFF2-40B4-BE49-F238E27FC236}">
                <a16:creationId xmlns:a16="http://schemas.microsoft.com/office/drawing/2014/main" id="{68F642FE-8EA8-4C11-BD5A-1096B336D73F}"/>
              </a:ext>
            </a:extLst>
          </p:cNvPr>
          <p:cNvSpPr txBox="1">
            <a:spLocks/>
          </p:cNvSpPr>
          <p:nvPr/>
        </p:nvSpPr>
        <p:spPr>
          <a:xfrm>
            <a:off x="1200150" y="1573213"/>
            <a:ext cx="9906000" cy="4346575"/>
          </a:xfrm>
          <a:prstGeom prst="rect">
            <a:avLst/>
          </a:prstGeom>
        </p:spPr>
        <p:txBody>
          <a:bodyPr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Aft>
                <a:spcPts val="0"/>
              </a:spcAft>
              <a:buClr>
                <a:schemeClr val="accent1">
                  <a:lumMod val="75000"/>
                </a:schemeClr>
              </a:buClr>
              <a:buFont typeface="Arial" panose="020B0604020202020204" pitchFamily="34" charset="0"/>
              <a:buNone/>
              <a:defRPr/>
            </a:pPr>
            <a:endParaRPr lang="en-US" sz="1400">
              <a:solidFill>
                <a:schemeClr val="bg2">
                  <a:lumMod val="25000"/>
                </a:schemeClr>
              </a:solidFill>
            </a:endParaRPr>
          </a:p>
          <a:p>
            <a:pPr>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Across three DOE Office of Indian Energy awards, the Oneida Indian Nation is cutting energy use and operating costs across Nation-owned buildings—advancing the Nation’s commitment to protect its resources for the seventh generation to come.</a:t>
            </a:r>
          </a:p>
          <a:p>
            <a:pPr marL="0" indent="0">
              <a:spcAft>
                <a:spcPts val="0"/>
              </a:spcAft>
              <a:buClr>
                <a:schemeClr val="accent1">
                  <a:lumMod val="75000"/>
                </a:schemeClr>
              </a:buClr>
              <a:buFont typeface="Arial" panose="020B0604020202020204" pitchFamily="34" charset="0"/>
              <a:buNone/>
              <a:defRPr/>
            </a:pPr>
            <a:endParaRPr lang="en-US" sz="1700">
              <a:solidFill>
                <a:schemeClr val="tx1"/>
              </a:solidFill>
              <a:latin typeface="Arial" panose="020B0604020202020204" pitchFamily="34" charset="0"/>
              <a:cs typeface="Arial" panose="020B0604020202020204" pitchFamily="34" charset="0"/>
            </a:endParaRPr>
          </a:p>
          <a:p>
            <a:pPr>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The FY19 Facility Energy Efficiency Project is complete. The FY22 Clean Energy Deployment and the FY23 Energy Efficiency Project Phase 2 are both in progress.</a:t>
            </a:r>
          </a:p>
          <a:p>
            <a:pPr marL="0" indent="0">
              <a:spcAft>
                <a:spcPts val="0"/>
              </a:spcAft>
              <a:buClr>
                <a:schemeClr val="accent1">
                  <a:lumMod val="75000"/>
                </a:schemeClr>
              </a:buClr>
              <a:buFont typeface="Arial" panose="020B0604020202020204" pitchFamily="34" charset="0"/>
              <a:buNone/>
              <a:defRPr/>
            </a:pPr>
            <a:endParaRPr lang="en-US" sz="1700">
              <a:solidFill>
                <a:schemeClr val="tx1"/>
              </a:solidFill>
              <a:latin typeface="Arial" panose="020B0604020202020204" pitchFamily="34" charset="0"/>
              <a:cs typeface="Arial" panose="020B0604020202020204" pitchFamily="34" charset="0"/>
            </a:endParaRPr>
          </a:p>
          <a:p>
            <a:pPr>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Every measure was identified through professional ASHRAE Level II energy audits that ranked upgrades by cost-effectiveness and payback period.</a:t>
            </a:r>
          </a:p>
          <a:p>
            <a:pPr marL="0" indent="0">
              <a:spcAft>
                <a:spcPts val="0"/>
              </a:spcAft>
              <a:buClr>
                <a:schemeClr val="accent1">
                  <a:lumMod val="75000"/>
                </a:schemeClr>
              </a:buClr>
              <a:buFont typeface="Arial" panose="020B0604020202020204" pitchFamily="34" charset="0"/>
              <a:buNone/>
              <a:defRPr/>
            </a:pPr>
            <a:endParaRPr lang="en-US" sz="1400">
              <a:solidFill>
                <a:schemeClr val="bg1"/>
              </a:solidFill>
            </a:endParaRPr>
          </a:p>
        </p:txBody>
      </p:sp>
    </p:spTree>
    <p:extLst>
      <p:ext uri="{BB962C8B-B14F-4D97-AF65-F5344CB8AC3E}">
        <p14:creationId xmlns:p14="http://schemas.microsoft.com/office/powerpoint/2010/main" val="20216461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56DF14CE-5304-4AD9-8C72-04F331E5F38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04438" y="266700"/>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30681919-D71D-4520-91ED-E9B7263BD332}"/>
              </a:ext>
            </a:extLst>
          </p:cNvPr>
          <p:cNvSpPr txBox="1">
            <a:spLocks/>
          </p:cNvSpPr>
          <p:nvPr/>
        </p:nvSpPr>
        <p:spPr>
          <a:xfrm>
            <a:off x="855663" y="762794"/>
            <a:ext cx="6500000" cy="677862"/>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sz="3200" b="1">
                <a:solidFill>
                  <a:schemeClr val="accent3">
                    <a:lumMod val="75000"/>
                  </a:schemeClr>
                </a:solidFill>
                <a:effectLst>
                  <a:outerShdw blurRad="38100" dist="38100" dir="2700000" algn="tl">
                    <a:srgbClr val="000000">
                      <a:alpha val="43137"/>
                    </a:srgbClr>
                  </a:outerShdw>
                </a:effectLst>
              </a:rPr>
              <a:t>FY19: What We Accomplished</a:t>
            </a:r>
          </a:p>
        </p:txBody>
      </p:sp>
      <p:sp>
        <p:nvSpPr>
          <p:cNvPr id="4" name="Content Placeholder 3">
            <a:extLst>
              <a:ext uri="{FF2B5EF4-FFF2-40B4-BE49-F238E27FC236}">
                <a16:creationId xmlns:a16="http://schemas.microsoft.com/office/drawing/2014/main" id="{16930E47-F6DC-467E-A993-DD291E67E3A1}"/>
              </a:ext>
            </a:extLst>
          </p:cNvPr>
          <p:cNvSpPr txBox="1">
            <a:spLocks/>
          </p:cNvSpPr>
          <p:nvPr/>
        </p:nvSpPr>
        <p:spPr>
          <a:xfrm>
            <a:off x="855663" y="1591468"/>
            <a:ext cx="10579100" cy="4503738"/>
          </a:xfrm>
          <a:prstGeom prst="rect">
            <a:avLst/>
          </a:prstGeom>
        </p:spPr>
        <p:txBody>
          <a:bodyPr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Aft>
                <a:spcPts val="0"/>
              </a:spcAft>
              <a:buClr>
                <a:schemeClr val="accent1">
                  <a:lumMod val="75000"/>
                </a:schemeClr>
              </a:buClr>
              <a:buFont typeface="Arial" panose="020B0604020202020204" pitchFamily="34" charset="0"/>
              <a:buNone/>
              <a:defRPr/>
            </a:pPr>
            <a:r>
              <a:rPr lang="en-US" sz="1700">
                <a:solidFill>
                  <a:schemeClr val="tx1"/>
                </a:solidFill>
                <a:latin typeface="Arial" panose="020B0604020202020204" pitchFamily="34" charset="0"/>
                <a:cs typeface="Arial" panose="020B0604020202020204" pitchFamily="34" charset="0"/>
              </a:rPr>
              <a:t>All energy efficiency measures were installed and operational by December 31, 2024:</a:t>
            </a:r>
          </a:p>
          <a:p>
            <a:pPr marL="0" indent="0">
              <a:spcAft>
                <a:spcPts val="0"/>
              </a:spcAft>
              <a:buClr>
                <a:schemeClr val="accent1">
                  <a:lumMod val="75000"/>
                </a:schemeClr>
              </a:buClr>
              <a:buFont typeface="Arial" panose="020B0604020202020204" pitchFamily="34" charset="0"/>
              <a:buNone/>
              <a:defRPr/>
            </a:pPr>
            <a:endParaRPr lang="en-US" sz="1700">
              <a:solidFill>
                <a:schemeClr val="tx1"/>
              </a:solidFill>
              <a:latin typeface="Arial" panose="020B0604020202020204" pitchFamily="34" charset="0"/>
              <a:cs typeface="Arial" panose="020B0604020202020204" pitchFamily="34" charset="0"/>
            </a:endParaRPr>
          </a:p>
          <a:p>
            <a:pPr lvl="1">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Kitchen exhaust hood controls installed so they don’t run constantly.</a:t>
            </a:r>
          </a:p>
          <a:p>
            <a:pPr lvl="1">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Central Utility Plant (CUP) chilled water optimization upgrade.</a:t>
            </a:r>
          </a:p>
          <a:p>
            <a:pPr lvl="1">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CUP chilled water pump upgrade to VSDs.</a:t>
            </a:r>
          </a:p>
          <a:p>
            <a:pPr lvl="1">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29 parking-lot light poles replaced with LED fixtures at Turning Stone.</a:t>
            </a:r>
          </a:p>
          <a:p>
            <a:pPr lvl="1">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Snow melt boiler put into service.</a:t>
            </a:r>
          </a:p>
          <a:p>
            <a:pPr lvl="1">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87 Remote thermostats placed.</a:t>
            </a:r>
          </a:p>
          <a:p>
            <a:pPr lvl="1">
              <a:spcAft>
                <a:spcPts val="0"/>
              </a:spcAft>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  LED replacement light fixtures in 28 buildings. </a:t>
            </a:r>
          </a:p>
          <a:p>
            <a:pPr lvl="1">
              <a:spcAft>
                <a:spcPts val="0"/>
              </a:spcAft>
              <a:buClr>
                <a:schemeClr val="accent1">
                  <a:lumMod val="75000"/>
                </a:schemeClr>
              </a:buClr>
              <a:buFont typeface="Wingdings" panose="05000000000000000000" pitchFamily="2" charset="2"/>
              <a:buChar char="§"/>
              <a:defRPr/>
            </a:pPr>
            <a:endParaRPr lang="en-US" sz="1700">
              <a:solidFill>
                <a:schemeClr val="tx1"/>
              </a:solidFill>
              <a:latin typeface="Arial" panose="020B0604020202020204" pitchFamily="34" charset="0"/>
              <a:cs typeface="Arial" panose="020B0604020202020204" pitchFamily="34" charset="0"/>
            </a:endParaRPr>
          </a:p>
          <a:p>
            <a:pPr marL="0" indent="0">
              <a:spcAft>
                <a:spcPts val="0"/>
              </a:spcAft>
              <a:buClr>
                <a:schemeClr val="accent1">
                  <a:lumMod val="75000"/>
                </a:schemeClr>
              </a:buClr>
              <a:buFont typeface="Calibri" panose="020F0502020204030204" pitchFamily="34" charset="0"/>
              <a:buNone/>
              <a:defRPr/>
            </a:pPr>
            <a:r>
              <a:rPr lang="en-US" sz="1700">
                <a:solidFill>
                  <a:schemeClr val="tx1"/>
                </a:solidFill>
                <a:latin typeface="Arial" panose="020B0604020202020204" pitchFamily="34" charset="0"/>
                <a:cs typeface="Arial" panose="020B0604020202020204" pitchFamily="34" charset="0"/>
              </a:rPr>
              <a:t>Eleven high-efficiency HVAC units installed after staff reassessed which units were genuinely due for replacement.</a:t>
            </a:r>
          </a:p>
          <a:p>
            <a:pPr marL="0" indent="0">
              <a:spcAft>
                <a:spcPts val="0"/>
              </a:spcAft>
              <a:buClr>
                <a:schemeClr val="accent1">
                  <a:lumMod val="75000"/>
                </a:schemeClr>
              </a:buClr>
              <a:buFont typeface="Calibri" panose="020F0502020204030204" pitchFamily="34" charset="0"/>
              <a:buNone/>
              <a:defRPr/>
            </a:pPr>
            <a:endParaRPr lang="en-US" sz="1700">
              <a:solidFill>
                <a:schemeClr val="tx1"/>
              </a:solidFill>
              <a:latin typeface="Arial" panose="020B0604020202020204" pitchFamily="34" charset="0"/>
              <a:cs typeface="Arial" panose="020B0604020202020204" pitchFamily="34" charset="0"/>
            </a:endParaRPr>
          </a:p>
          <a:p>
            <a:pPr marL="0" indent="0">
              <a:spcAft>
                <a:spcPts val="0"/>
              </a:spcAft>
              <a:buClr>
                <a:schemeClr val="accent1">
                  <a:lumMod val="75000"/>
                </a:schemeClr>
              </a:buClr>
              <a:buFont typeface="Calibri" panose="020F0502020204030204" pitchFamily="34" charset="0"/>
              <a:buNone/>
              <a:defRPr/>
            </a:pPr>
            <a:r>
              <a:rPr lang="en-US" sz="1700">
                <a:solidFill>
                  <a:schemeClr val="tx1"/>
                </a:solidFill>
                <a:latin typeface="Arial" panose="020B0604020202020204" pitchFamily="34" charset="0"/>
                <a:cs typeface="Arial" panose="020B0604020202020204" pitchFamily="34" charset="0"/>
              </a:rPr>
              <a:t>A 12-month no-cost extension (to Dec 31, 2025) let every system complete a full 12-month savings-verification period.</a:t>
            </a:r>
          </a:p>
        </p:txBody>
      </p:sp>
      <p:pic>
        <p:nvPicPr>
          <p:cNvPr id="5" name="image13.jpeg">
            <a:extLst>
              <a:ext uri="{FF2B5EF4-FFF2-40B4-BE49-F238E27FC236}">
                <a16:creationId xmlns:a16="http://schemas.microsoft.com/office/drawing/2014/main" id="{CB8FE41F-620D-4060-AA72-06E81E19CFA7}"/>
              </a:ext>
            </a:extLst>
          </p:cNvPr>
          <p:cNvPicPr preferRelativeResize="0">
            <a:picLocks noChangeArrowheads="1"/>
          </p:cNvPicPr>
          <p:nvPr/>
        </p:nvPicPr>
        <p:blipFill>
          <a:blip r:embed="rId4">
            <a:extLst>
              <a:ext uri="{28A0092B-C50C-407E-A947-70E740481C1C}">
                <a14:useLocalDpi xmlns:a14="http://schemas.microsoft.com/office/drawing/2010/main" val="0"/>
              </a:ext>
            </a:extLst>
          </a:blip>
          <a:srcRect t="10464" b="1080"/>
          <a:stretch>
            <a:fillRect/>
          </a:stretch>
        </p:blipFill>
        <p:spPr bwMode="auto">
          <a:xfrm>
            <a:off x="8653463" y="2552302"/>
            <a:ext cx="2286000"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650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56DF14CE-5304-4AD9-8C72-04F331E5F38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04438" y="266700"/>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EE1085F3-960D-4953-8F5F-059529EBCB54}"/>
              </a:ext>
            </a:extLst>
          </p:cNvPr>
          <p:cNvSpPr txBox="1"/>
          <p:nvPr/>
        </p:nvSpPr>
        <p:spPr>
          <a:xfrm>
            <a:off x="558800" y="720725"/>
            <a:ext cx="6746875" cy="1077913"/>
          </a:xfrm>
          <a:prstGeom prst="rect">
            <a:avLst/>
          </a:prstGeom>
          <a:noFill/>
        </p:spPr>
        <p:txBody>
          <a:bodyPr>
            <a:spAutoFit/>
          </a:bodyPr>
          <a:lstStyle/>
          <a:p>
            <a:pPr lvl="1" eaLnBrk="1" fontAlgn="auto" hangingPunct="1">
              <a:spcBef>
                <a:spcPts val="0"/>
              </a:spcBef>
              <a:spcAft>
                <a:spcPts val="0"/>
              </a:spcAft>
              <a:buClr>
                <a:schemeClr val="accent1">
                  <a:lumMod val="75000"/>
                </a:schemeClr>
              </a:buClr>
              <a:defRPr/>
            </a:pPr>
            <a:r>
              <a:rPr lang="en-US" sz="3200" b="1">
                <a:solidFill>
                  <a:schemeClr val="accent3">
                    <a:lumMod val="75000"/>
                  </a:schemeClr>
                </a:solidFill>
                <a:effectLst>
                  <a:outerShdw blurRad="38100" dist="38100" dir="2700000" algn="tl">
                    <a:srgbClr val="000000">
                      <a:alpha val="43137"/>
                    </a:srgbClr>
                  </a:outerShdw>
                </a:effectLst>
                <a:latin typeface="+mj-lt"/>
              </a:rPr>
              <a:t>Verified Energy &amp; Cost Savings</a:t>
            </a:r>
          </a:p>
        </p:txBody>
      </p:sp>
      <p:sp>
        <p:nvSpPr>
          <p:cNvPr id="6" name="Content Placeholder 2">
            <a:extLst>
              <a:ext uri="{FF2B5EF4-FFF2-40B4-BE49-F238E27FC236}">
                <a16:creationId xmlns:a16="http://schemas.microsoft.com/office/drawing/2014/main" id="{7E04265C-EAEC-4FEE-9B20-B980D59BD6E5}"/>
              </a:ext>
            </a:extLst>
          </p:cNvPr>
          <p:cNvSpPr txBox="1">
            <a:spLocks/>
          </p:cNvSpPr>
          <p:nvPr/>
        </p:nvSpPr>
        <p:spPr>
          <a:xfrm>
            <a:off x="855663" y="2033588"/>
            <a:ext cx="10194925" cy="1795462"/>
          </a:xfrm>
          <a:prstGeom prst="rect">
            <a:avLst/>
          </a:prstGeom>
        </p:spPr>
        <p:txBody>
          <a:bodyPr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01168" lvl="1" indent="0">
              <a:buNone/>
            </a:pPr>
            <a:r>
              <a:rPr lang="en-US" sz="1800" b="1">
                <a:solidFill>
                  <a:schemeClr val="accent3">
                    <a:lumMod val="75000"/>
                  </a:schemeClr>
                </a:solidFill>
                <a:latin typeface="Arial" panose="020B0604020202020204" pitchFamily="34" charset="0"/>
                <a:cs typeface="Arial" panose="020B0604020202020204" pitchFamily="34" charset="0"/>
              </a:rPr>
              <a:t>FY19 Facility Energy Efficiency Project  •  Verified 2023–2025</a:t>
            </a:r>
          </a:p>
          <a:p>
            <a:pPr marL="201168" lvl="1" indent="0">
              <a:buNone/>
            </a:pPr>
            <a:r>
              <a:rPr lang="en-US" sz="1500">
                <a:solidFill>
                  <a:schemeClr val="tx1"/>
                </a:solidFill>
                <a:latin typeface="Arial" panose="020B0604020202020204" pitchFamily="34" charset="0"/>
                <a:cs typeface="Arial" panose="020B0604020202020204" pitchFamily="34" charset="0"/>
              </a:rPr>
              <a:t>Savings were verified over a full 12-month period using B3 Benchmarking (whole-building method) for Nation facilities with a deemed-savings method for the Turning Stone campus, drawn from utility billing data.</a:t>
            </a:r>
          </a:p>
        </p:txBody>
      </p:sp>
      <p:graphicFrame>
        <p:nvGraphicFramePr>
          <p:cNvPr id="30" name="SavingsTable"/>
          <p:cNvGraphicFramePr>
            <a:graphicFrameLocks noGrp="1"/>
          </p:cNvGraphicFramePr>
          <p:nvPr/>
        </p:nvGraphicFramePr>
        <p:xfrm>
          <a:off x="558800" y="3520000"/>
          <a:ext cx="11074400" cy="1980000"/>
        </p:xfrm>
        <a:graphic>
          <a:graphicData uri="http://schemas.openxmlformats.org/drawingml/2006/table">
            <a:tbl>
              <a:tblPr firstRow="1" bandRow="1"/>
              <a:tblGrid>
                <a:gridCol w="1600000">
                  <a:extLst>
                    <a:ext uri="{9D8B030D-6E8A-4147-A177-3AD203B41FA5}">
                      <a16:colId xmlns:a16="http://schemas.microsoft.com/office/drawing/2014/main" val="20000"/>
                    </a:ext>
                  </a:extLst>
                </a:gridCol>
                <a:gridCol w="2450000">
                  <a:extLst>
                    <a:ext uri="{9D8B030D-6E8A-4147-A177-3AD203B41FA5}">
                      <a16:colId xmlns:a16="http://schemas.microsoft.com/office/drawing/2014/main" val="20001"/>
                    </a:ext>
                  </a:extLst>
                </a:gridCol>
                <a:gridCol w="2450000">
                  <a:extLst>
                    <a:ext uri="{9D8B030D-6E8A-4147-A177-3AD203B41FA5}">
                      <a16:colId xmlns:a16="http://schemas.microsoft.com/office/drawing/2014/main" val="20002"/>
                    </a:ext>
                  </a:extLst>
                </a:gridCol>
                <a:gridCol w="2450000">
                  <a:extLst>
                    <a:ext uri="{9D8B030D-6E8A-4147-A177-3AD203B41FA5}">
                      <a16:colId xmlns:a16="http://schemas.microsoft.com/office/drawing/2014/main" val="20003"/>
                    </a:ext>
                  </a:extLst>
                </a:gridCol>
                <a:gridCol w="2124400">
                  <a:extLst>
                    <a:ext uri="{9D8B030D-6E8A-4147-A177-3AD203B41FA5}">
                      <a16:colId xmlns:a16="http://schemas.microsoft.com/office/drawing/2014/main" val="20004"/>
                    </a:ext>
                  </a:extLst>
                </a:gridCol>
              </a:tblGrid>
              <a:tr h="420000">
                <a:tc>
                  <a:txBody>
                    <a:bodyPr/>
                    <a:lstStyle/>
                    <a:p>
                      <a:pPr algn="ctr"/>
                      <a:r>
                        <a:rPr lang="en-US" sz="1300" b="1">
                          <a:solidFill>
                            <a:srgbClr val="FFFFFF"/>
                          </a:solidFill>
                        </a:rPr>
                        <a:t>Year</a:t>
                      </a:r>
                    </a:p>
                  </a:txBody>
                  <a:tcPr marL="45720" marR="45720" marT="27432" marB="27432" anchor="ctr">
                    <a:solidFill>
                      <a:srgbClr val="2F5233"/>
                    </a:solidFill>
                  </a:tcPr>
                </a:tc>
                <a:tc>
                  <a:txBody>
                    <a:bodyPr/>
                    <a:lstStyle/>
                    <a:p>
                      <a:pPr algn="ctr"/>
                      <a:r>
                        <a:rPr lang="en-US" sz="1300" b="1">
                          <a:solidFill>
                            <a:srgbClr val="FFFFFF"/>
                          </a:solidFill>
                        </a:rPr>
                        <a:t>Cost Savings</a:t>
                      </a:r>
                    </a:p>
                  </a:txBody>
                  <a:tcPr marL="45720" marR="45720" marT="27432" marB="27432" anchor="ctr">
                    <a:solidFill>
                      <a:srgbClr val="2F5233"/>
                    </a:solidFill>
                  </a:tcPr>
                </a:tc>
                <a:tc>
                  <a:txBody>
                    <a:bodyPr/>
                    <a:lstStyle/>
                    <a:p>
                      <a:pPr algn="ctr"/>
                      <a:r>
                        <a:rPr lang="en-US" sz="1300" b="1">
                          <a:solidFill>
                            <a:srgbClr val="FFFFFF"/>
                          </a:solidFill>
                        </a:rPr>
                        <a:t>Electricity (kWh)</a:t>
                      </a:r>
                    </a:p>
                  </a:txBody>
                  <a:tcPr marL="45720" marR="45720" marT="27432" marB="27432" anchor="ctr">
                    <a:solidFill>
                      <a:srgbClr val="2F5233"/>
                    </a:solidFill>
                  </a:tcPr>
                </a:tc>
                <a:tc>
                  <a:txBody>
                    <a:bodyPr/>
                    <a:lstStyle/>
                    <a:p>
                      <a:pPr algn="ctr"/>
                      <a:r>
                        <a:rPr lang="en-US" sz="1300" b="1">
                          <a:solidFill>
                            <a:srgbClr val="FFFFFF"/>
                          </a:solidFill>
                        </a:rPr>
                        <a:t>Natural Gas (therms)</a:t>
                      </a:r>
                    </a:p>
                  </a:txBody>
                  <a:tcPr marL="45720" marR="45720" marT="27432" marB="27432" anchor="ctr">
                    <a:solidFill>
                      <a:srgbClr val="2F5233"/>
                    </a:solidFill>
                  </a:tcPr>
                </a:tc>
                <a:tc>
                  <a:txBody>
                    <a:bodyPr/>
                    <a:lstStyle/>
                    <a:p>
                      <a:pPr algn="ctr"/>
                      <a:r>
                        <a:rPr lang="en-US" sz="1300" b="1">
                          <a:solidFill>
                            <a:srgbClr val="FFFFFF"/>
                          </a:solidFill>
                        </a:rPr>
                        <a:t>GHG (tCO2e)</a:t>
                      </a:r>
                    </a:p>
                  </a:txBody>
                  <a:tcPr marL="45720" marR="45720" marT="27432" marB="27432" anchor="ctr">
                    <a:solidFill>
                      <a:srgbClr val="2F5233"/>
                    </a:solidFill>
                  </a:tcPr>
                </a:tc>
                <a:extLst>
                  <a:ext uri="{0D108BD9-81ED-4DB2-BD59-A6C34878D82A}">
                    <a16:rowId xmlns:a16="http://schemas.microsoft.com/office/drawing/2014/main" val="10000"/>
                  </a:ext>
                </a:extLst>
              </a:tr>
              <a:tr h="380000">
                <a:tc>
                  <a:txBody>
                    <a:bodyPr/>
                    <a:lstStyle/>
                    <a:p>
                      <a:pPr algn="ctr"/>
                      <a:r>
                        <a:rPr lang="en-US" sz="1300" b="1">
                          <a:solidFill>
                            <a:srgbClr val="2F5233"/>
                          </a:solidFill>
                        </a:rPr>
                        <a:t>2023</a:t>
                      </a:r>
                    </a:p>
                  </a:txBody>
                  <a:tcPr marL="45720" marR="45720" marT="27432" marB="27432" anchor="ctr">
                    <a:noFill/>
                  </a:tcPr>
                </a:tc>
                <a:tc>
                  <a:txBody>
                    <a:bodyPr/>
                    <a:lstStyle/>
                    <a:p>
                      <a:pPr algn="ctr"/>
                      <a:r>
                        <a:rPr lang="en-US" sz="1300">
                          <a:solidFill>
                            <a:srgbClr val="404040"/>
                          </a:solidFill>
                        </a:rPr>
                        <a:t>$334,924</a:t>
                      </a:r>
                    </a:p>
                  </a:txBody>
                  <a:tcPr marL="45720" marR="45720" marT="27432" marB="27432" anchor="ctr">
                    <a:noFill/>
                  </a:tcPr>
                </a:tc>
                <a:tc>
                  <a:txBody>
                    <a:bodyPr/>
                    <a:lstStyle/>
                    <a:p>
                      <a:pPr algn="ctr"/>
                      <a:r>
                        <a:rPr lang="en-US" sz="1300">
                          <a:solidFill>
                            <a:srgbClr val="404040"/>
                          </a:solidFill>
                        </a:rPr>
                        <a:t>2,620,154</a:t>
                      </a:r>
                    </a:p>
                  </a:txBody>
                  <a:tcPr marL="45720" marR="45720" marT="27432" marB="27432" anchor="ctr">
                    <a:noFill/>
                  </a:tcPr>
                </a:tc>
                <a:tc>
                  <a:txBody>
                    <a:bodyPr/>
                    <a:lstStyle/>
                    <a:p>
                      <a:pPr algn="ctr"/>
                      <a:r>
                        <a:rPr lang="en-US" sz="1300">
                          <a:solidFill>
                            <a:srgbClr val="404040"/>
                          </a:solidFill>
                        </a:rPr>
                        <a:t>72,693</a:t>
                      </a:r>
                    </a:p>
                  </a:txBody>
                  <a:tcPr marL="45720" marR="45720" marT="27432" marB="27432" anchor="ctr">
                    <a:noFill/>
                  </a:tcPr>
                </a:tc>
                <a:tc>
                  <a:txBody>
                    <a:bodyPr/>
                    <a:lstStyle/>
                    <a:p>
                      <a:pPr algn="ctr"/>
                      <a:r>
                        <a:rPr lang="en-US" sz="1300">
                          <a:solidFill>
                            <a:srgbClr val="404040"/>
                          </a:solidFill>
                        </a:rPr>
                        <a:t>2,241</a:t>
                      </a:r>
                    </a:p>
                  </a:txBody>
                  <a:tcPr marL="45720" marR="45720" marT="27432" marB="27432" anchor="ctr">
                    <a:noFill/>
                  </a:tcPr>
                </a:tc>
                <a:extLst>
                  <a:ext uri="{0D108BD9-81ED-4DB2-BD59-A6C34878D82A}">
                    <a16:rowId xmlns:a16="http://schemas.microsoft.com/office/drawing/2014/main" val="10001"/>
                  </a:ext>
                </a:extLst>
              </a:tr>
              <a:tr h="380000">
                <a:tc>
                  <a:txBody>
                    <a:bodyPr/>
                    <a:lstStyle/>
                    <a:p>
                      <a:pPr algn="ctr"/>
                      <a:r>
                        <a:rPr lang="en-US" sz="1300" b="1">
                          <a:solidFill>
                            <a:srgbClr val="2F5233"/>
                          </a:solidFill>
                        </a:rPr>
                        <a:t>2024</a:t>
                      </a:r>
                    </a:p>
                  </a:txBody>
                  <a:tcPr marL="45720" marR="45720" marT="27432" marB="27432" anchor="ctr">
                    <a:solidFill>
                      <a:srgbClr val="F2F7EF"/>
                    </a:solidFill>
                  </a:tcPr>
                </a:tc>
                <a:tc>
                  <a:txBody>
                    <a:bodyPr/>
                    <a:lstStyle/>
                    <a:p>
                      <a:pPr algn="ctr"/>
                      <a:r>
                        <a:rPr lang="en-US" sz="1300">
                          <a:solidFill>
                            <a:srgbClr val="404040"/>
                          </a:solidFill>
                        </a:rPr>
                        <a:t>$303,232</a:t>
                      </a:r>
                    </a:p>
                  </a:txBody>
                  <a:tcPr marL="45720" marR="45720" marT="27432" marB="27432" anchor="ctr">
                    <a:solidFill>
                      <a:srgbClr val="F2F7EF"/>
                    </a:solidFill>
                  </a:tcPr>
                </a:tc>
                <a:tc>
                  <a:txBody>
                    <a:bodyPr/>
                    <a:lstStyle/>
                    <a:p>
                      <a:pPr algn="ctr"/>
                      <a:r>
                        <a:rPr lang="en-US" sz="1300">
                          <a:solidFill>
                            <a:srgbClr val="404040"/>
                          </a:solidFill>
                        </a:rPr>
                        <a:t>2,470,263</a:t>
                      </a:r>
                    </a:p>
                  </a:txBody>
                  <a:tcPr marL="45720" marR="45720" marT="27432" marB="27432" anchor="ctr">
                    <a:solidFill>
                      <a:srgbClr val="F2F7EF"/>
                    </a:solidFill>
                  </a:tcPr>
                </a:tc>
                <a:tc>
                  <a:txBody>
                    <a:bodyPr/>
                    <a:lstStyle/>
                    <a:p>
                      <a:pPr algn="ctr"/>
                      <a:r>
                        <a:rPr lang="en-US" sz="1300">
                          <a:solidFill>
                            <a:srgbClr val="404040"/>
                          </a:solidFill>
                        </a:rPr>
                        <a:t>94,514</a:t>
                      </a:r>
                    </a:p>
                  </a:txBody>
                  <a:tcPr marL="45720" marR="45720" marT="27432" marB="27432" anchor="ctr">
                    <a:solidFill>
                      <a:srgbClr val="F2F7EF"/>
                    </a:solidFill>
                  </a:tcPr>
                </a:tc>
                <a:tc>
                  <a:txBody>
                    <a:bodyPr/>
                    <a:lstStyle/>
                    <a:p>
                      <a:pPr algn="ctr"/>
                      <a:r>
                        <a:rPr lang="en-US" sz="1300">
                          <a:solidFill>
                            <a:srgbClr val="404040"/>
                          </a:solidFill>
                        </a:rPr>
                        <a:t>2,094</a:t>
                      </a:r>
                    </a:p>
                  </a:txBody>
                  <a:tcPr marL="45720" marR="45720" marT="27432" marB="27432" anchor="ctr">
                    <a:solidFill>
                      <a:srgbClr val="F2F7EF"/>
                    </a:solidFill>
                  </a:tcPr>
                </a:tc>
                <a:extLst>
                  <a:ext uri="{0D108BD9-81ED-4DB2-BD59-A6C34878D82A}">
                    <a16:rowId xmlns:a16="http://schemas.microsoft.com/office/drawing/2014/main" val="10002"/>
                  </a:ext>
                </a:extLst>
              </a:tr>
              <a:tr h="380000">
                <a:tc>
                  <a:txBody>
                    <a:bodyPr/>
                    <a:lstStyle/>
                    <a:p>
                      <a:pPr algn="ctr"/>
                      <a:r>
                        <a:rPr lang="en-US" sz="1300" b="1">
                          <a:solidFill>
                            <a:srgbClr val="2F5233"/>
                          </a:solidFill>
                        </a:rPr>
                        <a:t>2025</a:t>
                      </a:r>
                    </a:p>
                  </a:txBody>
                  <a:tcPr marL="45720" marR="45720" marT="27432" marB="27432" anchor="ctr">
                    <a:noFill/>
                  </a:tcPr>
                </a:tc>
                <a:tc>
                  <a:txBody>
                    <a:bodyPr/>
                    <a:lstStyle/>
                    <a:p>
                      <a:pPr algn="ctr"/>
                      <a:r>
                        <a:rPr lang="en-US" sz="1300">
                          <a:solidFill>
                            <a:srgbClr val="404040"/>
                          </a:solidFill>
                        </a:rPr>
                        <a:t>$280,188</a:t>
                      </a:r>
                    </a:p>
                  </a:txBody>
                  <a:tcPr marL="45720" marR="45720" marT="27432" marB="27432" anchor="ctr">
                    <a:noFill/>
                  </a:tcPr>
                </a:tc>
                <a:tc>
                  <a:txBody>
                    <a:bodyPr/>
                    <a:lstStyle/>
                    <a:p>
                      <a:pPr algn="ctr"/>
                      <a:r>
                        <a:rPr lang="en-US" sz="1300">
                          <a:solidFill>
                            <a:srgbClr val="404040"/>
                          </a:solidFill>
                        </a:rPr>
                        <a:t>2,765,943</a:t>
                      </a:r>
                    </a:p>
                  </a:txBody>
                  <a:tcPr marL="45720" marR="45720" marT="27432" marB="27432" anchor="ctr">
                    <a:noFill/>
                  </a:tcPr>
                </a:tc>
                <a:tc>
                  <a:txBody>
                    <a:bodyPr/>
                    <a:lstStyle/>
                    <a:p>
                      <a:pPr algn="ctr"/>
                      <a:r>
                        <a:rPr lang="en-US" sz="1300">
                          <a:solidFill>
                            <a:srgbClr val="404040"/>
                          </a:solidFill>
                        </a:rPr>
                        <a:t>43,701</a:t>
                      </a:r>
                    </a:p>
                  </a:txBody>
                  <a:tcPr marL="45720" marR="45720" marT="27432" marB="27432" anchor="ctr">
                    <a:noFill/>
                  </a:tcPr>
                </a:tc>
                <a:tc>
                  <a:txBody>
                    <a:bodyPr/>
                    <a:lstStyle/>
                    <a:p>
                      <a:pPr algn="ctr"/>
                      <a:r>
                        <a:rPr lang="en-US" sz="1300">
                          <a:solidFill>
                            <a:srgbClr val="404040"/>
                          </a:solidFill>
                        </a:rPr>
                        <a:t>1,448</a:t>
                      </a:r>
                    </a:p>
                  </a:txBody>
                  <a:tcPr marL="45720" marR="45720" marT="27432" marB="27432" anchor="ctr">
                    <a:noFill/>
                  </a:tcPr>
                </a:tc>
                <a:extLst>
                  <a:ext uri="{0D108BD9-81ED-4DB2-BD59-A6C34878D82A}">
                    <a16:rowId xmlns:a16="http://schemas.microsoft.com/office/drawing/2014/main" val="10003"/>
                  </a:ext>
                </a:extLst>
              </a:tr>
              <a:tr h="420000">
                <a:tc>
                  <a:txBody>
                    <a:bodyPr/>
                    <a:lstStyle/>
                    <a:p>
                      <a:pPr algn="ctr"/>
                      <a:r>
                        <a:rPr lang="en-US" sz="1300" b="1">
                          <a:solidFill>
                            <a:srgbClr val="2F5233"/>
                          </a:solidFill>
                        </a:rPr>
                        <a:t>Total</a:t>
                      </a:r>
                    </a:p>
                  </a:txBody>
                  <a:tcPr marL="45720" marR="45720" marT="27432" marB="27432" anchor="ctr">
                    <a:solidFill>
                      <a:srgbClr val="DCE6D5"/>
                    </a:solidFill>
                  </a:tcPr>
                </a:tc>
                <a:tc>
                  <a:txBody>
                    <a:bodyPr/>
                    <a:lstStyle/>
                    <a:p>
                      <a:pPr algn="ctr"/>
                      <a:r>
                        <a:rPr lang="en-US" sz="1300" b="1">
                          <a:solidFill>
                            <a:srgbClr val="2F5233"/>
                          </a:solidFill>
                        </a:rPr>
                        <a:t>$918,344</a:t>
                      </a:r>
                    </a:p>
                  </a:txBody>
                  <a:tcPr marL="45720" marR="45720" marT="27432" marB="27432" anchor="ctr">
                    <a:solidFill>
                      <a:srgbClr val="DCE6D5"/>
                    </a:solidFill>
                  </a:tcPr>
                </a:tc>
                <a:tc>
                  <a:txBody>
                    <a:bodyPr/>
                    <a:lstStyle/>
                    <a:p>
                      <a:pPr algn="ctr"/>
                      <a:r>
                        <a:rPr lang="en-US" sz="1300" b="1">
                          <a:solidFill>
                            <a:srgbClr val="2F5233"/>
                          </a:solidFill>
                        </a:rPr>
                        <a:t>7,856,360</a:t>
                      </a:r>
                    </a:p>
                  </a:txBody>
                  <a:tcPr marL="45720" marR="45720" marT="27432" marB="27432" anchor="ctr">
                    <a:solidFill>
                      <a:srgbClr val="DCE6D5"/>
                    </a:solidFill>
                  </a:tcPr>
                </a:tc>
                <a:tc>
                  <a:txBody>
                    <a:bodyPr/>
                    <a:lstStyle/>
                    <a:p>
                      <a:pPr algn="ctr"/>
                      <a:r>
                        <a:rPr lang="en-US" sz="1300" b="1">
                          <a:solidFill>
                            <a:srgbClr val="2F5233"/>
                          </a:solidFill>
                        </a:rPr>
                        <a:t>210,908</a:t>
                      </a:r>
                    </a:p>
                  </a:txBody>
                  <a:tcPr marL="45720" marR="45720" marT="27432" marB="27432" anchor="ctr">
                    <a:solidFill>
                      <a:srgbClr val="DCE6D5"/>
                    </a:solidFill>
                  </a:tcPr>
                </a:tc>
                <a:tc>
                  <a:txBody>
                    <a:bodyPr/>
                    <a:lstStyle/>
                    <a:p>
                      <a:pPr algn="ctr"/>
                      <a:r>
                        <a:rPr lang="en-US" sz="1300" b="1">
                          <a:solidFill>
                            <a:srgbClr val="2F5233"/>
                          </a:solidFill>
                        </a:rPr>
                        <a:t>5,783</a:t>
                      </a:r>
                    </a:p>
                  </a:txBody>
                  <a:tcPr marL="45720" marR="45720" marT="27432" marB="27432" anchor="ctr">
                    <a:solidFill>
                      <a:srgbClr val="DCE6D5"/>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11431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ED7A-DD47-91D1-3041-C2971F606467}"/>
              </a:ext>
            </a:extLst>
          </p:cNvPr>
          <p:cNvSpPr>
            <a:spLocks noGrp="1"/>
          </p:cNvSpPr>
          <p:nvPr>
            <p:ph type="title"/>
          </p:nvPr>
        </p:nvSpPr>
        <p:spPr/>
        <p:txBody>
          <a:bodyPr>
            <a:normAutofit/>
          </a:bodyPr>
          <a:lstStyle/>
          <a:p>
            <a:r>
              <a:rPr lang="en-US" sz="4300" b="1">
                <a:solidFill>
                  <a:schemeClr val="accent3">
                    <a:lumMod val="75000"/>
                  </a:schemeClr>
                </a:solidFill>
                <a:effectLst>
                  <a:outerShdw blurRad="38100" dist="38100" dir="2700000" algn="tl">
                    <a:srgbClr val="000000">
                      <a:alpha val="43137"/>
                    </a:srgbClr>
                  </a:outerShdw>
                </a:effectLst>
              </a:rPr>
              <a:t>FY22 Award: Clean Energy Deployment</a:t>
            </a:r>
            <a:endParaRPr lang="en-US" sz="4300"/>
          </a:p>
        </p:txBody>
      </p:sp>
      <p:sp>
        <p:nvSpPr>
          <p:cNvPr id="3" name="Content Placeholder 2">
            <a:extLst>
              <a:ext uri="{FF2B5EF4-FFF2-40B4-BE49-F238E27FC236}">
                <a16:creationId xmlns:a16="http://schemas.microsoft.com/office/drawing/2014/main" id="{6E018D48-CB2B-E784-E001-807A396F82BA}"/>
              </a:ext>
            </a:extLst>
          </p:cNvPr>
          <p:cNvSpPr>
            <a:spLocks noGrp="1"/>
          </p:cNvSpPr>
          <p:nvPr>
            <p:ph idx="1"/>
          </p:nvPr>
        </p:nvSpPr>
        <p:spPr/>
        <p:txBody>
          <a:bodyPr>
            <a:normAutofit/>
          </a:bodyPr>
          <a:lstStyle/>
          <a:p>
            <a:pPr marL="0" indent="0">
              <a:buNone/>
            </a:pPr>
            <a:r>
              <a:rPr lang="en-US" sz="1700" b="1" u="sng">
                <a:solidFill>
                  <a:schemeClr val="tx1"/>
                </a:solidFill>
                <a:latin typeface="Arial" panose="020B0604020202020204" pitchFamily="34" charset="0"/>
                <a:cs typeface="Arial" panose="020B0604020202020204" pitchFamily="34" charset="0"/>
              </a:rPr>
              <a:t>Central Utility Plant Upgrades</a:t>
            </a:r>
          </a:p>
          <a:p>
            <a:pPr>
              <a:buFont typeface="Arial" panose="020B0604020202020204" pitchFamily="34" charset="0"/>
              <a:buChar char="•"/>
            </a:pPr>
            <a:r>
              <a:rPr lang="en-US" sz="1700" b="1">
                <a:solidFill>
                  <a:schemeClr val="tx1"/>
                </a:solidFill>
                <a:latin typeface="Arial" panose="020B0604020202020204" pitchFamily="34" charset="0"/>
                <a:cs typeface="Arial" panose="020B0604020202020204" pitchFamily="34" charset="0"/>
              </a:rPr>
              <a:t>Air compressor Variable Frequency Drive (VFD) upgrade</a:t>
            </a:r>
            <a:r>
              <a:rPr lang="en-US" sz="1700">
                <a:solidFill>
                  <a:schemeClr val="tx1"/>
                </a:solidFill>
                <a:latin typeface="Arial" panose="020B0604020202020204" pitchFamily="34" charset="0"/>
                <a:cs typeface="Arial" panose="020B0604020202020204" pitchFamily="34" charset="0"/>
              </a:rPr>
              <a:t>: </a:t>
            </a:r>
            <a:r>
              <a:rPr lang="en-US" sz="1700">
                <a:solidFill>
                  <a:schemeClr val="tx1"/>
                </a:solidFill>
                <a:effectLst/>
                <a:latin typeface="Arial" panose="020B0604020202020204" pitchFamily="34" charset="0"/>
                <a:ea typeface="Times New Roman" panose="02020603050405020304" pitchFamily="18" charset="0"/>
                <a:cs typeface="Arial" panose="020B0604020202020204" pitchFamily="34" charset="0"/>
              </a:rPr>
              <a:t>replace a 50-hp air compressor with a VFD unit to cut energy use and better match plant demand.</a:t>
            </a:r>
          </a:p>
          <a:p>
            <a:pPr>
              <a:buFont typeface="Arial" panose="020B0604020202020204" pitchFamily="34" charset="0"/>
              <a:buChar char="•"/>
            </a:pPr>
            <a:r>
              <a:rPr lang="en-US" sz="1700" b="1">
                <a:solidFill>
                  <a:schemeClr val="tx1"/>
                </a:solidFill>
                <a:latin typeface="Arial" panose="020B0604020202020204" pitchFamily="34" charset="0"/>
                <a:cs typeface="Arial" panose="020B0604020202020204" pitchFamily="34" charset="0"/>
              </a:rPr>
              <a:t>Boiler VFD</a:t>
            </a:r>
            <a:r>
              <a:rPr lang="en-US" sz="1700">
                <a:solidFill>
                  <a:schemeClr val="tx1"/>
                </a:solidFill>
                <a:latin typeface="Arial" panose="020B0604020202020204" pitchFamily="34" charset="0"/>
                <a:cs typeface="Arial" panose="020B0604020202020204" pitchFamily="34" charset="0"/>
              </a:rPr>
              <a:t>: Upgrading both Cleaver-Brooks bo</a:t>
            </a:r>
            <a:r>
              <a:rPr lang="en-US" sz="1700">
                <a:solidFill>
                  <a:schemeClr val="tx1"/>
                </a:solidFill>
                <a:effectLst/>
                <a:latin typeface="Arial" panose="020B0604020202020204" pitchFamily="34" charset="0"/>
                <a:ea typeface="Times New Roman" panose="02020603050405020304" pitchFamily="18" charset="0"/>
                <a:cs typeface="Arial" panose="020B0604020202020204" pitchFamily="34" charset="0"/>
              </a:rPr>
              <a:t>ilers with VFDs and upgraded combustion controls, cutting electrical and gas use. Expanded to both boilers under a scope modification using funds reallocated from the eliminated economizer.</a:t>
            </a:r>
          </a:p>
          <a:p>
            <a:pPr marL="0" indent="0">
              <a:buNone/>
            </a:pPr>
            <a:r>
              <a:rPr lang="en-US" sz="1700" b="1" u="sng">
                <a:solidFill>
                  <a:schemeClr val="tx1"/>
                </a:solidFill>
                <a:latin typeface="Arial" panose="020B0604020202020204" pitchFamily="34" charset="0"/>
                <a:cs typeface="Arial" panose="020B0604020202020204" pitchFamily="34" charset="0"/>
              </a:rPr>
              <a:t>Lighting Upgrades</a:t>
            </a:r>
          </a:p>
          <a:p>
            <a:pPr>
              <a:buFont typeface="Arial" panose="020B0604020202020204" pitchFamily="34" charset="0"/>
              <a:buChar char="•"/>
            </a:pPr>
            <a:r>
              <a:rPr lang="en-US" sz="1700" b="1">
                <a:solidFill>
                  <a:schemeClr val="tx1"/>
                </a:solidFill>
                <a:latin typeface="Arial" panose="020B0604020202020204" pitchFamily="34" charset="0"/>
                <a:cs typeface="Arial" panose="020B0604020202020204" pitchFamily="34" charset="0"/>
              </a:rPr>
              <a:t>LED retrofit of the Event Center</a:t>
            </a:r>
            <a:r>
              <a:rPr lang="en-US" sz="1700">
                <a:solidFill>
                  <a:schemeClr val="tx1"/>
                </a:solidFill>
                <a:latin typeface="Arial" panose="020B0604020202020204" pitchFamily="34" charset="0"/>
                <a:cs typeface="Arial" panose="020B0604020202020204" pitchFamily="34" charset="0"/>
              </a:rPr>
              <a:t>: the 48,000 sq ft main arena (seats 5,000)—replacing compact-fluorescent high-bay and can fixtures.</a:t>
            </a:r>
          </a:p>
          <a:p>
            <a:pPr>
              <a:buFont typeface="Arial" panose="020B0604020202020204" pitchFamily="34" charset="0"/>
              <a:buChar char="•"/>
            </a:pPr>
            <a:r>
              <a:rPr lang="en-US" sz="1700" b="1">
                <a:solidFill>
                  <a:schemeClr val="tx1"/>
                </a:solidFill>
                <a:latin typeface="Arial" panose="020B0604020202020204" pitchFamily="34" charset="0"/>
                <a:cs typeface="Arial" panose="020B0604020202020204" pitchFamily="34" charset="0"/>
              </a:rPr>
              <a:t>LED retrofit of the Showroom</a:t>
            </a:r>
            <a:r>
              <a:rPr lang="en-US" sz="1700">
                <a:solidFill>
                  <a:schemeClr val="tx1"/>
                </a:solidFill>
                <a:latin typeface="Arial" panose="020B0604020202020204" pitchFamily="34" charset="0"/>
                <a:cs typeface="Arial" panose="020B0604020202020204" pitchFamily="34" charset="0"/>
              </a:rPr>
              <a:t>: (seats 715), replacing the existing compact-fluorescent can fixtures with dimmable LEDs compatible with the existing dimming system.</a:t>
            </a:r>
          </a:p>
        </p:txBody>
      </p:sp>
    </p:spTree>
    <p:extLst>
      <p:ext uri="{BB962C8B-B14F-4D97-AF65-F5344CB8AC3E}">
        <p14:creationId xmlns:p14="http://schemas.microsoft.com/office/powerpoint/2010/main" val="622974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3EB7-6DFE-E0CE-2BC6-184EF487AC6F}"/>
              </a:ext>
            </a:extLst>
          </p:cNvPr>
          <p:cNvSpPr>
            <a:spLocks noGrp="1"/>
          </p:cNvSpPr>
          <p:nvPr>
            <p:ph type="title"/>
          </p:nvPr>
        </p:nvSpPr>
        <p:spPr>
          <a:xfrm>
            <a:off x="4983029" y="558242"/>
            <a:ext cx="6574972" cy="1450757"/>
          </a:xfrm>
        </p:spPr>
        <p:txBody>
          <a:bodyPr>
            <a:normAutofit/>
          </a:bodyPr>
          <a:lstStyle/>
          <a:p>
            <a:r>
              <a:rPr lang="en-US" sz="4300" b="1">
                <a:solidFill>
                  <a:schemeClr val="accent3">
                    <a:lumMod val="75000"/>
                  </a:schemeClr>
                </a:solidFill>
                <a:effectLst>
                  <a:outerShdw blurRad="38100" dist="38100" dir="2700000" algn="tl">
                    <a:srgbClr val="000000">
                      <a:alpha val="43137"/>
                    </a:srgbClr>
                  </a:outerShdw>
                </a:effectLst>
              </a:rPr>
              <a:t>FY22 Award: Clean Energy Deployment (status)</a:t>
            </a:r>
            <a:endParaRPr lang="en-US" sz="4300"/>
          </a:p>
        </p:txBody>
      </p:sp>
      <p:pic>
        <p:nvPicPr>
          <p:cNvPr id="4" name="Picture 16" descr="Entertainment | Turning Stone Resort Casino">
            <a:extLst>
              <a:ext uri="{FF2B5EF4-FFF2-40B4-BE49-F238E27FC236}">
                <a16:creationId xmlns:a16="http://schemas.microsoft.com/office/drawing/2014/main" id="{38A1708C-526E-CC22-533C-57FA7CF0F256}"/>
              </a:ext>
            </a:extLst>
          </p:cNvPr>
          <p:cNvPicPr>
            <a:picLocks noChangeAspect="1" noChangeArrowheads="1"/>
          </p:cNvPicPr>
          <p:nvPr/>
        </p:nvPicPr>
        <p:blipFill>
          <a:blip r:embed="rId2"/>
          <a:srcRect l="41697" r="8234"/>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CC42090-C67C-B139-9159-DCC8482ED24F}"/>
              </a:ext>
            </a:extLst>
          </p:cNvPr>
          <p:cNvSpPr>
            <a:spLocks noGrp="1"/>
          </p:cNvSpPr>
          <p:nvPr>
            <p:ph idx="1"/>
          </p:nvPr>
        </p:nvSpPr>
        <p:spPr>
          <a:xfrm>
            <a:off x="4983029" y="2178552"/>
            <a:ext cx="6574973" cy="3670180"/>
          </a:xfrm>
        </p:spPr>
        <p:txBody>
          <a:bodyPr>
            <a:noAutofit/>
          </a:bodyPr>
          <a:lstStyle/>
          <a:p>
            <a:pPr>
              <a:buFont typeface="Wingdings" panose="05000000000000000000" pitchFamily="2" charset="2"/>
              <a:buChar char="§"/>
            </a:pPr>
            <a:r>
              <a:rPr lang="en-US" sz="1700">
                <a:solidFill>
                  <a:schemeClr val="tx1"/>
                </a:solidFill>
                <a:latin typeface="Arial" panose="020B0604020202020204" pitchFamily="34" charset="0"/>
                <a:cs typeface="Arial" panose="020B0604020202020204" pitchFamily="34" charset="0"/>
              </a:rPr>
              <a:t>DOE granted this last quarter Boiler VFDs, Event Center lighting, and Showroom lighting. </a:t>
            </a:r>
          </a:p>
          <a:p>
            <a:pPr>
              <a:buFont typeface="Wingdings" panose="05000000000000000000" pitchFamily="2" charset="2"/>
              <a:buChar char="§"/>
            </a:pPr>
            <a:r>
              <a:rPr lang="en-US" sz="1700">
                <a:solidFill>
                  <a:schemeClr val="tx1"/>
                </a:solidFill>
                <a:latin typeface="Arial" panose="020B0604020202020204" pitchFamily="34" charset="0"/>
                <a:cs typeface="Arial" panose="020B0604020202020204" pitchFamily="34" charset="0"/>
              </a:rPr>
              <a:t> Air compressors for Oneida’s central utility plant have shipped; pre-installation walkthrough scheduled with the electrical contractor.</a:t>
            </a:r>
          </a:p>
          <a:p>
            <a:pPr>
              <a:buFont typeface="Wingdings" panose="05000000000000000000" pitchFamily="2" charset="2"/>
              <a:buChar char="§"/>
            </a:pPr>
            <a:r>
              <a:rPr lang="en-US" sz="1700">
                <a:solidFill>
                  <a:schemeClr val="tx1"/>
                </a:solidFill>
                <a:latin typeface="Arial" panose="020B0604020202020204" pitchFamily="34" charset="0"/>
                <a:cs typeface="Arial" panose="020B0604020202020204" pitchFamily="34" charset="0"/>
              </a:rPr>
              <a:t> Boiler VFD contract with the vendor is being finalized; lighting contract negotiation is in progress. </a:t>
            </a:r>
          </a:p>
        </p:txBody>
      </p:sp>
    </p:spTree>
    <p:extLst>
      <p:ext uri="{BB962C8B-B14F-4D97-AF65-F5344CB8AC3E}">
        <p14:creationId xmlns:p14="http://schemas.microsoft.com/office/powerpoint/2010/main" val="26678464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3FE1-0B65-3607-2F93-F0B86563F9DC}"/>
              </a:ext>
            </a:extLst>
          </p:cNvPr>
          <p:cNvSpPr>
            <a:spLocks noGrp="1"/>
          </p:cNvSpPr>
          <p:nvPr>
            <p:ph type="title"/>
          </p:nvPr>
        </p:nvSpPr>
        <p:spPr/>
        <p:txBody>
          <a:bodyPr>
            <a:normAutofit/>
          </a:bodyPr>
          <a:lstStyle/>
          <a:p>
            <a:r>
              <a:rPr lang="en-US" sz="4300" b="1">
                <a:solidFill>
                  <a:schemeClr val="accent3">
                    <a:lumMod val="75000"/>
                  </a:schemeClr>
                </a:solidFill>
                <a:effectLst>
                  <a:outerShdw blurRad="38100" dist="38100" dir="2700000" algn="tl">
                    <a:srgbClr val="000000">
                      <a:alpha val="43137"/>
                    </a:srgbClr>
                  </a:outerShdw>
                </a:effectLst>
              </a:rPr>
              <a:t>FY23 Award: Energy Efficiency Phase 2</a:t>
            </a:r>
            <a:endParaRPr lang="en-US" sz="4300"/>
          </a:p>
        </p:txBody>
      </p:sp>
      <p:sp>
        <p:nvSpPr>
          <p:cNvPr id="3" name="Content Placeholder 2">
            <a:extLst>
              <a:ext uri="{FF2B5EF4-FFF2-40B4-BE49-F238E27FC236}">
                <a16:creationId xmlns:a16="http://schemas.microsoft.com/office/drawing/2014/main" id="{F3998804-2116-0F24-DEC9-09DDA520F0B5}"/>
              </a:ext>
            </a:extLst>
          </p:cNvPr>
          <p:cNvSpPr>
            <a:spLocks noGrp="1"/>
          </p:cNvSpPr>
          <p:nvPr>
            <p:ph idx="1"/>
          </p:nvPr>
        </p:nvSpPr>
        <p:spPr/>
        <p:txBody>
          <a:bodyPr>
            <a:normAutofit fontScale="92500" lnSpcReduction="20000"/>
          </a:bodyPr>
          <a:lstStyle/>
          <a:p>
            <a:pPr marR="0">
              <a:spcAft>
                <a:spcPts val="400"/>
              </a:spcAft>
              <a:buFont typeface="Wingdings" panose="05000000000000000000" pitchFamily="2" charset="2"/>
              <a:buChar char="§"/>
              <a:tabLst>
                <a:tab pos="685800" algn="l"/>
              </a:tabLst>
            </a:pPr>
            <a:r>
              <a:rPr lang="en-US" sz="1800" b="1">
                <a:effectLst/>
                <a:latin typeface="Arial" panose="020B0604020202020204" pitchFamily="34" charset="0"/>
                <a:ea typeface="Calibri" panose="020F0502020204030204" pitchFamily="34" charset="0"/>
                <a:cs typeface="Times New Roman" panose="02020603050405020304" pitchFamily="18" charset="0"/>
              </a:rPr>
              <a:t> </a:t>
            </a:r>
            <a:r>
              <a:rPr lang="en-US" sz="18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Turning Stone Event and Banquet Center:</a:t>
            </a:r>
            <a:r>
              <a:rPr lang="en-US" sz="18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VFDs on air-handler fans plus variable-air-volume conversion; electricity savings and lower emissions. </a:t>
            </a:r>
          </a:p>
          <a:p>
            <a:pPr marR="0">
              <a:spcAft>
                <a:spcPts val="400"/>
              </a:spcAft>
              <a:buFont typeface="Wingdings" panose="05000000000000000000" pitchFamily="2" charset="2"/>
              <a:buChar char="§"/>
              <a:tabLst>
                <a:tab pos="685800" algn="l"/>
              </a:tabLst>
            </a:pPr>
            <a:r>
              <a:rPr lang="en-US" sz="18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 Turning Stone Shenandoah Clubhouse Hot Water Pump:</a:t>
            </a:r>
            <a:r>
              <a:rPr lang="en-US" sz="18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Add a VFD to the pumps; current valves can’t fully close, wasting boiler energy.</a:t>
            </a:r>
            <a:endParaRPr lang="en-US" sz="1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R="0">
              <a:spcAft>
                <a:spcPts val="400"/>
              </a:spcAft>
              <a:buFont typeface="Wingdings" panose="05000000000000000000" pitchFamily="2" charset="2"/>
              <a:buChar char="§"/>
              <a:tabLst>
                <a:tab pos="685800" algn="l"/>
              </a:tabLst>
            </a:pPr>
            <a:r>
              <a:rPr lang="en-US" sz="18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 Turning Stone Shenandoah Clubhouse Hot Water Valve:</a:t>
            </a:r>
            <a:r>
              <a:rPr lang="en-US" sz="18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Replace control valves so they fully close; natural-gas savings and lower emissions.</a:t>
            </a:r>
          </a:p>
          <a:p>
            <a:pPr marR="0">
              <a:spcAft>
                <a:spcPts val="400"/>
              </a:spcAft>
              <a:buFont typeface="Wingdings" panose="05000000000000000000" pitchFamily="2" charset="2"/>
              <a:buChar char="§"/>
              <a:tabLst>
                <a:tab pos="685800" algn="l"/>
              </a:tabLst>
            </a:pPr>
            <a:r>
              <a:rPr lang="en-US" sz="18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 Turning Stone Brook Hotel Building New Boiler and Hydronic Heating Upgrade:</a:t>
            </a:r>
            <a:r>
              <a:rPr lang="en-US" sz="18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Install a right-sized 2 MBTU condensing boiler for summer load, replacing the oversized existing boiler. </a:t>
            </a:r>
          </a:p>
          <a:p>
            <a:pPr marR="0">
              <a:spcAft>
                <a:spcPts val="400"/>
              </a:spcAft>
              <a:buFont typeface="Wingdings" panose="05000000000000000000" pitchFamily="2" charset="2"/>
              <a:buChar char="§"/>
              <a:tabLst>
                <a:tab pos="685800" algn="l"/>
              </a:tabLst>
            </a:pPr>
            <a:r>
              <a:rPr lang="en-US" sz="1800" b="1">
                <a:solidFill>
                  <a:schemeClr val="tx1"/>
                </a:solidFill>
                <a:effectLst/>
                <a:latin typeface="Arial" panose="020B0604020202020204" pitchFamily="34" charset="0"/>
                <a:ea typeface="Calibri" panose="020F0502020204030204" pitchFamily="34" charset="0"/>
                <a:cs typeface="Times New Roman" panose="02020603050405020304" pitchFamily="18" charset="0"/>
              </a:rPr>
              <a:t> Turning Stone Convention Center New Occupancy Controls:</a:t>
            </a:r>
            <a:r>
              <a:rPr lang="en-US" sz="180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Occupancy controls for six conference rooms to cut lighting and shut off HVAC when unoccupied. </a:t>
            </a:r>
          </a:p>
          <a:p>
            <a:pPr marR="0">
              <a:spcAft>
                <a:spcPts val="400"/>
              </a:spcAft>
              <a:buFont typeface="Wingdings" panose="05000000000000000000" pitchFamily="2" charset="2"/>
              <a:buChar char="§"/>
              <a:tabLst>
                <a:tab pos="685800" algn="l"/>
              </a:tabLst>
            </a:pPr>
            <a:r>
              <a:rPr lang="en-US" sz="1800" b="1">
                <a:solidFill>
                  <a:schemeClr val="tx1"/>
                </a:solidFill>
                <a:effectLst/>
                <a:latin typeface="Arial" panose="020B0604020202020204" pitchFamily="34" charset="0"/>
                <a:ea typeface="Calibri" panose="020F0502020204030204" pitchFamily="34" charset="0"/>
              </a:rPr>
              <a:t> Car Care Facility Weatherization:</a:t>
            </a:r>
            <a:r>
              <a:rPr lang="en-US" sz="1800">
                <a:solidFill>
                  <a:schemeClr val="tx1"/>
                </a:solidFill>
                <a:effectLst/>
                <a:latin typeface="Arial" panose="020B0604020202020204" pitchFamily="34" charset="0"/>
                <a:ea typeface="Calibri" panose="020F0502020204030204" pitchFamily="34" charset="0"/>
              </a:rPr>
              <a:t> Replace failing double-paned windows with high-efficiency units (lower thermal and solar gain).</a:t>
            </a:r>
          </a:p>
          <a:p>
            <a:pPr marR="0">
              <a:spcAft>
                <a:spcPts val="400"/>
              </a:spcAft>
              <a:buFont typeface="Wingdings" panose="05000000000000000000" pitchFamily="2" charset="2"/>
              <a:buChar char="§"/>
              <a:tabLst>
                <a:tab pos="685800" algn="l"/>
              </a:tabLst>
            </a:pPr>
            <a:r>
              <a:rPr lang="en-US" sz="1800">
                <a:solidFill>
                  <a:schemeClr val="tx1"/>
                </a:solidFill>
                <a:latin typeface="Arial" panose="020B0604020202020204" pitchFamily="34" charset="0"/>
                <a:ea typeface="Calibri" panose="020F0502020204030204" pitchFamily="34" charset="0"/>
              </a:rPr>
              <a:t> </a:t>
            </a:r>
            <a:r>
              <a:rPr lang="en-US" sz="1800" b="1">
                <a:solidFill>
                  <a:schemeClr val="tx1"/>
                </a:solidFill>
                <a:latin typeface="Arial" panose="020B0604020202020204" pitchFamily="34" charset="0"/>
                <a:ea typeface="Calibri" panose="020F0502020204030204" pitchFamily="34" charset="0"/>
              </a:rPr>
              <a:t>Other measures: </a:t>
            </a:r>
            <a:r>
              <a:rPr lang="en-US" sz="1800">
                <a:solidFill>
                  <a:schemeClr val="tx1"/>
                </a:solidFill>
                <a:latin typeface="Arial" panose="020B0604020202020204" pitchFamily="34" charset="0"/>
                <a:ea typeface="Calibri" panose="020F0502020204030204" pitchFamily="34" charset="0"/>
              </a:rPr>
              <a:t>additional lighting upgrades, weatherization, and occupancy sensors across facilities.</a:t>
            </a:r>
            <a:endParaRPr lang="en-US" sz="1800">
              <a:solidFill>
                <a:schemeClr val="tx1"/>
              </a:solidFill>
              <a:effectLst/>
              <a:latin typeface="Arial" panose="020B0604020202020204" pitchFamily="34" charset="0"/>
              <a:ea typeface="Calibri" panose="020F0502020204030204" pitchFamily="34" charset="0"/>
            </a:endParaRPr>
          </a:p>
          <a:p>
            <a:pPr marR="0">
              <a:spcAft>
                <a:spcPts val="400"/>
              </a:spcAft>
              <a:buFont typeface="Arial" panose="020B0604020202020204" pitchFamily="34" charset="0"/>
              <a:buChar char="•"/>
              <a:tabLst>
                <a:tab pos="685800" algn="l"/>
              </a:tabLst>
            </a:pPr>
            <a:endParaRPr lang="en-US"/>
          </a:p>
        </p:txBody>
      </p:sp>
    </p:spTree>
    <p:extLst>
      <p:ext uri="{BB962C8B-B14F-4D97-AF65-F5344CB8AC3E}">
        <p14:creationId xmlns:p14="http://schemas.microsoft.com/office/powerpoint/2010/main" val="14141327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BE995-18B3-5FF5-1050-7E0E3E8C7C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C756EF-8C6D-E111-D416-A5D5408A72B8}"/>
              </a:ext>
            </a:extLst>
          </p:cNvPr>
          <p:cNvSpPr>
            <a:spLocks noGrp="1"/>
          </p:cNvSpPr>
          <p:nvPr>
            <p:ph type="title"/>
          </p:nvPr>
        </p:nvSpPr>
        <p:spPr>
          <a:xfrm>
            <a:off x="1123913" y="550398"/>
            <a:ext cx="10064040" cy="1170826"/>
          </a:xfrm>
        </p:spPr>
        <p:txBody>
          <a:bodyPr>
            <a:noAutofit/>
          </a:bodyPr>
          <a:lstStyle/>
          <a:p>
            <a:r>
              <a:rPr lang="en-US" sz="4300" b="1">
                <a:solidFill>
                  <a:schemeClr val="accent3">
                    <a:lumMod val="75000"/>
                  </a:schemeClr>
                </a:solidFill>
                <a:effectLst>
                  <a:outerShdw blurRad="38100" dist="38100" dir="2700000" algn="tl">
                    <a:srgbClr val="000000">
                      <a:alpha val="43137"/>
                    </a:srgbClr>
                  </a:outerShdw>
                </a:effectLst>
              </a:rPr>
              <a:t>FY23 Award: Energy Efficiency Phase 2 (status)</a:t>
            </a:r>
            <a:endParaRPr lang="en-US" sz="4300"/>
          </a:p>
        </p:txBody>
      </p:sp>
      <p:sp>
        <p:nvSpPr>
          <p:cNvPr id="3" name="Content Placeholder 2">
            <a:extLst>
              <a:ext uri="{FF2B5EF4-FFF2-40B4-BE49-F238E27FC236}">
                <a16:creationId xmlns:a16="http://schemas.microsoft.com/office/drawing/2014/main" id="{3322C4F6-6A67-7C8B-D4F4-C0DEBDEAFBB5}"/>
              </a:ext>
            </a:extLst>
          </p:cNvPr>
          <p:cNvSpPr>
            <a:spLocks noGrp="1"/>
          </p:cNvSpPr>
          <p:nvPr>
            <p:ph idx="1"/>
          </p:nvPr>
        </p:nvSpPr>
        <p:spPr>
          <a:xfrm>
            <a:off x="1422677" y="2031859"/>
            <a:ext cx="7932338" cy="3795199"/>
          </a:xfrm>
        </p:spPr>
        <p:txBody>
          <a:bodyPr>
            <a:noAutofit/>
          </a:bodyPr>
          <a:lstStyle/>
          <a:p>
            <a:pPr>
              <a:buFont typeface="Wingdings" panose="05000000000000000000" pitchFamily="2" charset="2"/>
              <a:buChar char="§"/>
            </a:pPr>
            <a:r>
              <a:rPr lang="en-US" sz="1700">
                <a:solidFill>
                  <a:schemeClr val="tx1"/>
                </a:solidFill>
                <a:latin typeface="Arial" panose="020B0604020202020204" pitchFamily="34" charset="0"/>
                <a:cs typeface="Arial" panose="020B0604020202020204" pitchFamily="34" charset="0"/>
              </a:rPr>
              <a:t> </a:t>
            </a:r>
            <a:r>
              <a:rPr lang="en-US" sz="1700" b="1">
                <a:solidFill>
                  <a:schemeClr val="tx1"/>
                </a:solidFill>
                <a:latin typeface="Arial" panose="020B0604020202020204" pitchFamily="34" charset="0"/>
                <a:cs typeface="Arial" panose="020B0604020202020204" pitchFamily="34" charset="0"/>
              </a:rPr>
              <a:t>Team member parking and RV park: </a:t>
            </a:r>
            <a:r>
              <a:rPr lang="en-US" sz="1700">
                <a:solidFill>
                  <a:schemeClr val="tx1"/>
                </a:solidFill>
                <a:latin typeface="Arial" panose="020B0604020202020204" pitchFamily="34" charset="0"/>
                <a:cs typeface="Arial" panose="020B0604020202020204" pitchFamily="34" charset="0"/>
              </a:rPr>
              <a:t>lighting completed and invoiced this quarter.</a:t>
            </a:r>
          </a:p>
          <a:p>
            <a:pPr>
              <a:buFont typeface="Wingdings" panose="05000000000000000000" pitchFamily="2" charset="2"/>
              <a:buChar char="§"/>
            </a:pPr>
            <a:r>
              <a:rPr lang="en-US" sz="1700">
                <a:solidFill>
                  <a:schemeClr val="tx1"/>
                </a:solidFill>
                <a:latin typeface="Arial" panose="020B0604020202020204" pitchFamily="34" charset="0"/>
                <a:cs typeface="Arial" panose="020B0604020202020204" pitchFamily="34" charset="0"/>
              </a:rPr>
              <a:t> </a:t>
            </a:r>
            <a:r>
              <a:rPr lang="en-US" sz="1700" b="1">
                <a:solidFill>
                  <a:schemeClr val="tx1"/>
                </a:solidFill>
                <a:latin typeface="Arial" panose="020B0604020202020204" pitchFamily="34" charset="0"/>
                <a:cs typeface="Arial" panose="020B0604020202020204" pitchFamily="34" charset="0"/>
              </a:rPr>
              <a:t>Shenandoah Clubhouse pump and valve controls: </a:t>
            </a:r>
            <a:r>
              <a:rPr lang="en-US" sz="1700">
                <a:solidFill>
                  <a:schemeClr val="tx1"/>
                </a:solidFill>
                <a:latin typeface="Arial" panose="020B0604020202020204" pitchFamily="34" charset="0"/>
                <a:cs typeface="Arial" panose="020B0604020202020204" pitchFamily="34" charset="0"/>
              </a:rPr>
              <a:t>nearing completion; Central Utility Plant lighting installation underway.</a:t>
            </a:r>
          </a:p>
          <a:p>
            <a:pPr>
              <a:buFont typeface="Wingdings" panose="05000000000000000000" pitchFamily="2" charset="2"/>
              <a:buChar char="§"/>
            </a:pPr>
            <a:r>
              <a:rPr lang="en-US" sz="1700">
                <a:solidFill>
                  <a:schemeClr val="tx1"/>
                </a:solidFill>
                <a:latin typeface="Arial" panose="020B0604020202020204" pitchFamily="34" charset="0"/>
                <a:cs typeface="Arial" panose="020B0604020202020204" pitchFamily="34" charset="0"/>
              </a:rPr>
              <a:t> </a:t>
            </a:r>
            <a:r>
              <a:rPr lang="en-US" sz="1700" b="1">
                <a:solidFill>
                  <a:schemeClr val="tx1"/>
                </a:solidFill>
                <a:latin typeface="Arial" panose="020B0604020202020204" pitchFamily="34" charset="0"/>
                <a:cs typeface="Arial" panose="020B0604020202020204" pitchFamily="34" charset="0"/>
              </a:rPr>
              <a:t>Previously completed: </a:t>
            </a:r>
            <a:r>
              <a:rPr lang="en-US" sz="1700">
                <a:solidFill>
                  <a:schemeClr val="tx1"/>
                </a:solidFill>
                <a:latin typeface="Arial" panose="020B0604020202020204" pitchFamily="34" charset="0"/>
                <a:cs typeface="Arial" panose="020B0604020202020204" pitchFamily="34" charset="0"/>
              </a:rPr>
              <a:t>Car Care windows, </a:t>
            </a:r>
            <a:r>
              <a:rPr lang="en-US" sz="1700" err="1">
                <a:solidFill>
                  <a:schemeClr val="tx1"/>
                </a:solidFill>
                <a:latin typeface="Arial" panose="020B0604020202020204" pitchFamily="34" charset="0"/>
                <a:cs typeface="Arial" panose="020B0604020202020204" pitchFamily="34" charset="0"/>
              </a:rPr>
              <a:t>SavOn</a:t>
            </a:r>
            <a:r>
              <a:rPr lang="en-US" sz="1700">
                <a:solidFill>
                  <a:schemeClr val="tx1"/>
                </a:solidFill>
                <a:latin typeface="Arial" panose="020B0604020202020204" pitchFamily="34" charset="0"/>
                <a:cs typeface="Arial" panose="020B0604020202020204" pitchFamily="34" charset="0"/>
              </a:rPr>
              <a:t> convenience stores in Chittenango, NY, lighting controls, and Dream Catcher Plaza windows.</a:t>
            </a:r>
          </a:p>
          <a:p>
            <a:pPr>
              <a:buFont typeface="Wingdings" panose="05000000000000000000" pitchFamily="2" charset="2"/>
              <a:buChar char="§"/>
            </a:pPr>
            <a:r>
              <a:rPr lang="en-US" sz="1700">
                <a:solidFill>
                  <a:schemeClr val="tx1"/>
                </a:solidFill>
                <a:latin typeface="Arial" panose="020B0604020202020204" pitchFamily="34" charset="0"/>
                <a:cs typeface="Arial" panose="020B0604020202020204" pitchFamily="34" charset="0"/>
              </a:rPr>
              <a:t> </a:t>
            </a:r>
            <a:r>
              <a:rPr lang="en-US" sz="1700" b="1">
                <a:solidFill>
                  <a:schemeClr val="tx1"/>
                </a:solidFill>
                <a:latin typeface="Arial" panose="020B0604020202020204" pitchFamily="34" charset="0"/>
                <a:cs typeface="Arial" panose="020B0604020202020204" pitchFamily="34" charset="0"/>
              </a:rPr>
              <a:t>Lodge lighting: </a:t>
            </a:r>
            <a:r>
              <a:rPr lang="en-US" sz="1700">
                <a:solidFill>
                  <a:schemeClr val="tx1"/>
                </a:solidFill>
                <a:latin typeface="Arial" panose="020B0604020202020204" pitchFamily="34" charset="0"/>
                <a:cs typeface="Arial" panose="020B0604020202020204" pitchFamily="34" charset="0"/>
              </a:rPr>
              <a:t>whole-building control panel obsolete and parts unavailable; options under review.</a:t>
            </a:r>
          </a:p>
          <a:p>
            <a:pPr>
              <a:buFont typeface="Wingdings" panose="05000000000000000000" pitchFamily="2" charset="2"/>
              <a:buChar char="§"/>
            </a:pPr>
            <a:r>
              <a:rPr lang="en-US" sz="1700">
                <a:solidFill>
                  <a:schemeClr val="tx1"/>
                </a:solidFill>
                <a:latin typeface="Arial" panose="020B0604020202020204" pitchFamily="34" charset="0"/>
                <a:cs typeface="Arial" panose="020B0604020202020204" pitchFamily="34" charset="0"/>
              </a:rPr>
              <a:t> </a:t>
            </a:r>
            <a:r>
              <a:rPr lang="en-US" sz="1700" b="1">
                <a:solidFill>
                  <a:schemeClr val="tx1"/>
                </a:solidFill>
                <a:latin typeface="Arial" panose="020B0604020202020204" pitchFamily="34" charset="0"/>
                <a:cs typeface="Arial" panose="020B0604020202020204" pitchFamily="34" charset="0"/>
              </a:rPr>
              <a:t>Back House lighting: </a:t>
            </a:r>
            <a:r>
              <a:rPr lang="en-US" sz="1700">
                <a:solidFill>
                  <a:schemeClr val="tx1"/>
                </a:solidFill>
                <a:latin typeface="Arial" panose="020B0604020202020204" pitchFamily="34" charset="0"/>
                <a:cs typeface="Arial" panose="020B0604020202020204" pitchFamily="34" charset="0"/>
              </a:rPr>
              <a:t>information-gathering underway; the next batch of vendor-approval bids is being assembled.</a:t>
            </a:r>
          </a:p>
          <a:p>
            <a:pPr>
              <a:buFont typeface="Wingdings" panose="05000000000000000000" pitchFamily="2" charset="2"/>
              <a:buChar char="§"/>
            </a:pPr>
            <a:r>
              <a:rPr lang="en-US" sz="1700" b="1">
                <a:solidFill>
                  <a:schemeClr val="tx1"/>
                </a:solidFill>
                <a:latin typeface="Arial" panose="020B0604020202020204" pitchFamily="34" charset="0"/>
                <a:cs typeface="Arial" panose="020B0604020202020204" pitchFamily="34" charset="0"/>
              </a:rPr>
              <a:t> Event &amp; Banquet Center: P</a:t>
            </a:r>
            <a:r>
              <a:rPr lang="en-US" sz="1700">
                <a:solidFill>
                  <a:schemeClr val="tx1"/>
                </a:solidFill>
                <a:latin typeface="Arial" panose="020B0604020202020204" pitchFamily="34" charset="0"/>
                <a:cs typeface="Arial" panose="020B0604020202020204" pitchFamily="34" charset="0"/>
              </a:rPr>
              <a:t>ostponed to avoid disruption during peak wedding season.</a:t>
            </a:r>
          </a:p>
        </p:txBody>
      </p:sp>
    </p:spTree>
    <p:extLst>
      <p:ext uri="{BB962C8B-B14F-4D97-AF65-F5344CB8AC3E}">
        <p14:creationId xmlns:p14="http://schemas.microsoft.com/office/powerpoint/2010/main" val="15744752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56DF14CE-5304-4AD9-8C72-04F331E5F38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04438" y="266700"/>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a:extLst>
              <a:ext uri="{FF2B5EF4-FFF2-40B4-BE49-F238E27FC236}">
                <a16:creationId xmlns:a16="http://schemas.microsoft.com/office/drawing/2014/main" id="{B35515EC-4DBF-4DA8-B138-0418FB7CFB9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4838" y="3695700"/>
            <a:ext cx="15621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a:extLst>
              <a:ext uri="{FF2B5EF4-FFF2-40B4-BE49-F238E27FC236}">
                <a16:creationId xmlns:a16="http://schemas.microsoft.com/office/drawing/2014/main" id="{43D1FFB7-EE2A-47AB-BC1E-E7029981DD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7026" t="26836" r="15555" b="30003"/>
          <a:stretch>
            <a:fillRect/>
          </a:stretch>
        </p:blipFill>
        <p:spPr bwMode="auto">
          <a:xfrm>
            <a:off x="133350" y="5073650"/>
            <a:ext cx="252095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a:extLst>
              <a:ext uri="{FF2B5EF4-FFF2-40B4-BE49-F238E27FC236}">
                <a16:creationId xmlns:a16="http://schemas.microsoft.com/office/drawing/2014/main" id="{28B3BF53-1A81-49C1-B018-09C701A23ACD}"/>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20713" y="2028825"/>
            <a:ext cx="1546225"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a:extLst>
              <a:ext uri="{FF2B5EF4-FFF2-40B4-BE49-F238E27FC236}">
                <a16:creationId xmlns:a16="http://schemas.microsoft.com/office/drawing/2014/main" id="{24C97731-3335-40DE-BAEE-BE209286B30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911" t="20129" r="63980" b="32458"/>
          <a:stretch>
            <a:fillRect/>
          </a:stretch>
        </p:blipFill>
        <p:spPr bwMode="auto">
          <a:xfrm rot="5400000">
            <a:off x="655638" y="273050"/>
            <a:ext cx="1477962" cy="154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5A26D8DE-038A-4940-BF2F-164E56727B7C}"/>
              </a:ext>
            </a:extLst>
          </p:cNvPr>
          <p:cNvSpPr txBox="1">
            <a:spLocks/>
          </p:cNvSpPr>
          <p:nvPr/>
        </p:nvSpPr>
        <p:spPr>
          <a:xfrm>
            <a:off x="2401888" y="854075"/>
            <a:ext cx="5702206" cy="80486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defRPr/>
            </a:pPr>
            <a:r>
              <a:rPr lang="en-US"/>
              <a:t>  </a:t>
            </a:r>
            <a:r>
              <a:rPr lang="en-US" sz="3200" b="1">
                <a:solidFill>
                  <a:schemeClr val="accent3">
                    <a:lumMod val="75000"/>
                  </a:schemeClr>
                </a:solidFill>
                <a:effectLst>
                  <a:outerShdw blurRad="38100" dist="38100" dir="2700000" algn="tl">
                    <a:srgbClr val="000000">
                      <a:alpha val="43137"/>
                    </a:srgbClr>
                  </a:outerShdw>
                </a:effectLst>
              </a:rPr>
              <a:t>How Vendor Approval Works</a:t>
            </a:r>
          </a:p>
        </p:txBody>
      </p:sp>
      <p:sp>
        <p:nvSpPr>
          <p:cNvPr id="8" name="Content Placeholder 3">
            <a:extLst>
              <a:ext uri="{FF2B5EF4-FFF2-40B4-BE49-F238E27FC236}">
                <a16:creationId xmlns:a16="http://schemas.microsoft.com/office/drawing/2014/main" id="{A02ED123-53BB-4CC8-84DA-6975D543A7C7}"/>
              </a:ext>
            </a:extLst>
          </p:cNvPr>
          <p:cNvSpPr txBox="1">
            <a:spLocks/>
          </p:cNvSpPr>
          <p:nvPr/>
        </p:nvSpPr>
        <p:spPr>
          <a:xfrm>
            <a:off x="2255838" y="1846263"/>
            <a:ext cx="8426450" cy="4148138"/>
          </a:xfrm>
          <a:prstGeom prst="rect">
            <a:avLst/>
          </a:prstGeom>
        </p:spPr>
        <p:txBody>
          <a:bodyPr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0">
              <a:spcBef>
                <a:spcPts val="600"/>
              </a:spcBef>
              <a:buClr>
                <a:schemeClr val="accent1">
                  <a:lumMod val="75000"/>
                </a:schemeClr>
              </a:buClr>
              <a:buFont typeface="Arial" panose="020B0604020202020204" pitchFamily="34" charset="0"/>
              <a:buNone/>
              <a:defRPr/>
            </a:pPr>
            <a:r>
              <a:rPr lang="en-US" sz="1700">
                <a:solidFill>
                  <a:schemeClr val="tx1"/>
                </a:solidFill>
                <a:latin typeface="Arial" panose="020B0604020202020204" pitchFamily="34" charset="0"/>
                <a:cs typeface="Arial" panose="020B0604020202020204" pitchFamily="34" charset="0"/>
              </a:rPr>
              <a:t>Every measure follows the same path before installation can begin:</a:t>
            </a:r>
          </a:p>
          <a:p>
            <a:pPr marL="937260" indent="-285750">
              <a:spcBef>
                <a:spcPts val="600"/>
              </a:spcBef>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Develop a detailed scope of work and equipment list for the measure.</a:t>
            </a:r>
          </a:p>
          <a:p>
            <a:pPr marL="937260" indent="-285750">
              <a:spcBef>
                <a:spcPts val="600"/>
              </a:spcBef>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Solicit multiple competitive bids per the Nation’s federal procurement policy.</a:t>
            </a:r>
          </a:p>
          <a:p>
            <a:pPr marL="937260" indent="-285750">
              <a:spcBef>
                <a:spcPts val="600"/>
              </a:spcBef>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Issue RFPs for each element—some components need separate materials, installation, mechanical, and electrical bids.</a:t>
            </a:r>
          </a:p>
          <a:p>
            <a:pPr marL="937260" indent="-285750">
              <a:spcBef>
                <a:spcPts val="600"/>
              </a:spcBef>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Hold vendor walkthroughs to answer questions and firm up bids.</a:t>
            </a:r>
          </a:p>
          <a:p>
            <a:pPr marL="937260" indent="-285750">
              <a:spcBef>
                <a:spcPts val="600"/>
              </a:spcBef>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Analyze the bids and document the selection in a decision memo.</a:t>
            </a:r>
          </a:p>
          <a:p>
            <a:pPr marL="937260" indent="-285750">
              <a:spcBef>
                <a:spcPts val="600"/>
              </a:spcBef>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Compile the approval package and submit it to DOE—no contract can be executed until DOE approves the vendor.</a:t>
            </a:r>
          </a:p>
          <a:p>
            <a:pPr marL="937260" indent="-285750">
              <a:spcBef>
                <a:spcPts val="600"/>
              </a:spcBef>
              <a:buClr>
                <a:schemeClr val="accent1">
                  <a:lumMod val="75000"/>
                </a:schemeClr>
              </a:buClr>
              <a:buFont typeface="Wingdings" panose="05000000000000000000" pitchFamily="2" charset="2"/>
              <a:buChar char="§"/>
              <a:defRPr/>
            </a:pPr>
            <a:r>
              <a:rPr lang="en-US" sz="1700">
                <a:solidFill>
                  <a:schemeClr val="tx1"/>
                </a:solidFill>
                <a:latin typeface="Arial" panose="020B0604020202020204" pitchFamily="34" charset="0"/>
                <a:cs typeface="Arial" panose="020B0604020202020204" pitchFamily="34" charset="0"/>
              </a:rPr>
              <a:t>Execute the contract and begin installation once DOE approval is received.</a:t>
            </a:r>
          </a:p>
          <a:p>
            <a:pPr marL="457200" indent="0">
              <a:spcBef>
                <a:spcPts val="600"/>
              </a:spcBef>
              <a:buClr>
                <a:schemeClr val="accent1">
                  <a:lumMod val="75000"/>
                </a:schemeClr>
              </a:buClr>
              <a:buFont typeface="Arial" panose="020B0604020202020204" pitchFamily="34" charset="0"/>
              <a:buNone/>
              <a:defRPr/>
            </a:pPr>
            <a:endParaRPr lang="en-US" sz="1800">
              <a:solidFill>
                <a:schemeClr val="bg2">
                  <a:lumMod val="25000"/>
                </a:schemeClr>
              </a:solidFill>
            </a:endParaRPr>
          </a:p>
        </p:txBody>
      </p:sp>
    </p:spTree>
    <p:extLst>
      <p:ext uri="{BB962C8B-B14F-4D97-AF65-F5344CB8AC3E}">
        <p14:creationId xmlns:p14="http://schemas.microsoft.com/office/powerpoint/2010/main" val="27185389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alphaModFix amt="22000"/>
          </a:blip>
          <a:tile tx="0" ty="0" sx="100000" sy="100000" flip="none" algn="tl"/>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56DF14CE-5304-4AD9-8C72-04F331E5F38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04438" y="266700"/>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92E2352-DDC1-4AA0-9C21-DB520F32D7A2}"/>
              </a:ext>
            </a:extLst>
          </p:cNvPr>
          <p:cNvSpPr txBox="1"/>
          <p:nvPr/>
        </p:nvSpPr>
        <p:spPr>
          <a:xfrm>
            <a:off x="93009" y="809625"/>
            <a:ext cx="4400000" cy="584200"/>
          </a:xfrm>
          <a:prstGeom prst="rect">
            <a:avLst/>
          </a:prstGeom>
          <a:noFill/>
        </p:spPr>
        <p:txBody>
          <a:bodyPr>
            <a:spAutoFit/>
          </a:bodyPr>
          <a:lstStyle/>
          <a:p>
            <a:pPr algn="ctr" eaLnBrk="1" fontAlgn="auto" hangingPunct="1">
              <a:spcBef>
                <a:spcPts val="0"/>
              </a:spcBef>
              <a:spcAft>
                <a:spcPts val="0"/>
              </a:spcAft>
              <a:defRPr/>
            </a:pPr>
            <a:r>
              <a:rPr lang="en-US" sz="3200" b="1">
                <a:solidFill>
                  <a:schemeClr val="accent3">
                    <a:lumMod val="75000"/>
                  </a:schemeClr>
                </a:solidFill>
                <a:effectLst>
                  <a:outerShdw blurRad="38100" dist="38100" dir="2700000" algn="tl">
                    <a:srgbClr val="000000">
                      <a:alpha val="43137"/>
                    </a:srgbClr>
                  </a:outerShdw>
                </a:effectLst>
                <a:latin typeface="+mj-lt"/>
              </a:rPr>
              <a:t>Challenges</a:t>
            </a:r>
            <a:endParaRPr lang="en-US" sz="3200">
              <a:solidFill>
                <a:schemeClr val="accent3">
                  <a:lumMod val="75000"/>
                </a:schemeClr>
              </a:solidFill>
              <a:effectLst>
                <a:outerShdw blurRad="38100" dist="38100" dir="2700000" algn="tl">
                  <a:srgbClr val="000000">
                    <a:alpha val="43137"/>
                  </a:srgbClr>
                </a:outerShdw>
              </a:effectLst>
              <a:latin typeface="+mj-lt"/>
            </a:endParaRPr>
          </a:p>
        </p:txBody>
      </p:sp>
      <p:sp>
        <p:nvSpPr>
          <p:cNvPr id="4" name="Content Placeholder 2">
            <a:extLst>
              <a:ext uri="{FF2B5EF4-FFF2-40B4-BE49-F238E27FC236}">
                <a16:creationId xmlns:a16="http://schemas.microsoft.com/office/drawing/2014/main" id="{899A8A03-68B8-4B47-BD9F-6700BD6B3808}"/>
              </a:ext>
            </a:extLst>
          </p:cNvPr>
          <p:cNvSpPr txBox="1">
            <a:spLocks/>
          </p:cNvSpPr>
          <p:nvPr/>
        </p:nvSpPr>
        <p:spPr>
          <a:xfrm>
            <a:off x="946150" y="1566863"/>
            <a:ext cx="10299700" cy="4481512"/>
          </a:xfrm>
          <a:prstGeom prst="rect">
            <a:avLst/>
          </a:prstGeom>
        </p:spPr>
        <p:txBody>
          <a:bodyPr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lvl="3" indent="0">
              <a:lnSpc>
                <a:spcPct val="100000"/>
              </a:lnSpc>
              <a:spcAft>
                <a:spcPts val="200"/>
              </a:spcAft>
              <a:buClr>
                <a:schemeClr val="accent1">
                  <a:lumMod val="75000"/>
                </a:schemeClr>
              </a:buClr>
              <a:buFont typeface="Calibri" pitchFamily="34" charset="0"/>
              <a:buNone/>
              <a:defRPr/>
            </a:pPr>
            <a:r>
              <a:rPr lang="en-US" sz="1700" b="1">
                <a:solidFill>
                  <a:schemeClr val="tx1"/>
                </a:solidFill>
                <a:latin typeface="Arial" panose="020B0604020202020204" pitchFamily="34" charset="0"/>
                <a:cs typeface="Arial" panose="020B0604020202020204" pitchFamily="34" charset="0"/>
              </a:rPr>
              <a:t>Vendor-Approval Timing</a:t>
            </a:r>
          </a:p>
          <a:p>
            <a:pPr marL="742950" lvl="3" indent="-285750">
              <a:lnSpc>
                <a:spcPct val="100000"/>
              </a:lnSpc>
              <a:spcAft>
                <a:spcPts val="200"/>
              </a:spcAft>
              <a:buClr>
                <a:schemeClr val="accent1">
                  <a:lumMod val="75000"/>
                </a:schemeClr>
              </a:buClr>
              <a:buFont typeface="Wingdings" panose="05000000000000000000" pitchFamily="2" charset="2"/>
              <a:buChar char="Ø"/>
              <a:defRPr/>
            </a:pPr>
            <a:r>
              <a:rPr lang="en-US" sz="1700">
                <a:solidFill>
                  <a:schemeClr val="tx1"/>
                </a:solidFill>
                <a:latin typeface="Arial" panose="020B0604020202020204" pitchFamily="34" charset="0"/>
                <a:cs typeface="Arial" panose="020B0604020202020204" pitchFamily="34" charset="0"/>
              </a:rPr>
              <a:t>The vendor approval can take some time; while pending, quotes expire and some vendors decline to honor them.</a:t>
            </a:r>
          </a:p>
          <a:p>
            <a:pPr marL="742950" lvl="3" indent="-285750">
              <a:lnSpc>
                <a:spcPct val="100000"/>
              </a:lnSpc>
              <a:spcAft>
                <a:spcPts val="200"/>
              </a:spcAft>
              <a:buClr>
                <a:schemeClr val="accent1">
                  <a:lumMod val="75000"/>
                </a:schemeClr>
              </a:buClr>
              <a:buFont typeface="Wingdings" panose="05000000000000000000" pitchFamily="2" charset="2"/>
              <a:buChar char="Ø"/>
              <a:defRPr/>
            </a:pPr>
            <a:r>
              <a:rPr lang="en-US" sz="1700">
                <a:solidFill>
                  <a:schemeClr val="tx1"/>
                </a:solidFill>
                <a:latin typeface="Arial" panose="020B0604020202020204" pitchFamily="34" charset="0"/>
                <a:cs typeface="Arial" panose="020B0604020202020204" pitchFamily="34" charset="0"/>
              </a:rPr>
              <a:t>Re-bids and re-quotes add cost and push schedules.</a:t>
            </a:r>
          </a:p>
          <a:p>
            <a:pPr marL="457200" lvl="3" indent="0">
              <a:lnSpc>
                <a:spcPct val="100000"/>
              </a:lnSpc>
              <a:spcAft>
                <a:spcPts val="200"/>
              </a:spcAft>
              <a:buClr>
                <a:schemeClr val="accent1">
                  <a:lumMod val="75000"/>
                </a:schemeClr>
              </a:buClr>
              <a:buSzPct val="100000"/>
              <a:buFont typeface="Calibri" pitchFamily="34" charset="0"/>
              <a:buNone/>
              <a:defRPr/>
            </a:pPr>
            <a:r>
              <a:rPr lang="en-US" sz="1700" b="1">
                <a:solidFill>
                  <a:schemeClr val="tx1"/>
                </a:solidFill>
                <a:latin typeface="Arial" panose="020B0604020202020204" pitchFamily="34" charset="0"/>
                <a:cs typeface="Arial" panose="020B0604020202020204" pitchFamily="34" charset="0"/>
              </a:rPr>
              <a:t>Operating a 24/7 Resort</a:t>
            </a:r>
          </a:p>
          <a:p>
            <a:pPr marL="742950" lvl="3" indent="-285750">
              <a:lnSpc>
                <a:spcPct val="100000"/>
              </a:lnSpc>
              <a:spcAft>
                <a:spcPts val="200"/>
              </a:spcAft>
              <a:buClr>
                <a:schemeClr val="accent1">
                  <a:lumMod val="75000"/>
                </a:schemeClr>
              </a:buClr>
              <a:buSzPct val="100000"/>
              <a:buFont typeface="Wingdings" panose="05000000000000000000" pitchFamily="2" charset="2"/>
              <a:buChar char="Ø"/>
              <a:defRPr/>
            </a:pPr>
            <a:r>
              <a:rPr lang="en-US" sz="1700">
                <a:solidFill>
                  <a:schemeClr val="tx1"/>
                </a:solidFill>
                <a:latin typeface="Arial" panose="020B0604020202020204" pitchFamily="34" charset="0"/>
                <a:cs typeface="Arial" panose="020B0604020202020204" pitchFamily="34" charset="0"/>
              </a:rPr>
              <a:t>Installations are coordinated around active casino operations and major renovations at Turning Stone and Point Place.</a:t>
            </a:r>
          </a:p>
          <a:p>
            <a:pPr marL="457200" lvl="3" indent="0">
              <a:lnSpc>
                <a:spcPct val="100000"/>
              </a:lnSpc>
              <a:spcAft>
                <a:spcPts val="200"/>
              </a:spcAft>
              <a:buClr>
                <a:schemeClr val="accent1">
                  <a:lumMod val="75000"/>
                </a:schemeClr>
              </a:buClr>
              <a:buSzPct val="100000"/>
              <a:buFont typeface="Calibri" pitchFamily="34" charset="0"/>
              <a:buNone/>
              <a:defRPr/>
            </a:pPr>
            <a:r>
              <a:rPr lang="en-US" sz="1700" b="1">
                <a:solidFill>
                  <a:schemeClr val="tx1"/>
                </a:solidFill>
                <a:latin typeface="Arial" panose="020B0604020202020204" pitchFamily="34" charset="0"/>
                <a:cs typeface="Arial" panose="020B0604020202020204" pitchFamily="34" charset="0"/>
              </a:rPr>
              <a:t>Staffing Transitions</a:t>
            </a:r>
          </a:p>
          <a:p>
            <a:pPr marL="747713" indent="-285750">
              <a:lnSpc>
                <a:spcPct val="100000"/>
              </a:lnSpc>
              <a:spcBef>
                <a:spcPts val="200"/>
              </a:spcBef>
              <a:buClr>
                <a:schemeClr val="accent1">
                  <a:lumMod val="75000"/>
                </a:schemeClr>
              </a:buClr>
              <a:buFont typeface="Wingdings" panose="05000000000000000000" pitchFamily="2" charset="2"/>
              <a:buChar char="Ø"/>
              <a:defRPr/>
            </a:pPr>
            <a:r>
              <a:rPr lang="en-US" sz="1700">
                <a:solidFill>
                  <a:schemeClr val="tx1"/>
                </a:solidFill>
                <a:latin typeface="Arial" panose="020B0604020202020204" pitchFamily="34" charset="0"/>
                <a:cs typeface="Arial" panose="020B0604020202020204" pitchFamily="34" charset="0"/>
              </a:rPr>
              <a:t>The Turning Stone VP of Engineering departed in Aug 2024; the Director of Facilities absorbed the work amid competing priorities. A new VP for Engineering &amp; Physical Plant was appointed in March 2026.</a:t>
            </a:r>
          </a:p>
          <a:p>
            <a:pPr marL="461963" indent="0">
              <a:lnSpc>
                <a:spcPct val="100000"/>
              </a:lnSpc>
              <a:spcBef>
                <a:spcPts val="200"/>
              </a:spcBef>
              <a:buClr>
                <a:schemeClr val="accent1">
                  <a:lumMod val="75000"/>
                </a:schemeClr>
              </a:buClr>
              <a:buFont typeface="Calibri" panose="020F0502020204030204" pitchFamily="34" charset="0"/>
              <a:buNone/>
              <a:defRPr/>
            </a:pPr>
            <a:r>
              <a:rPr lang="en-US" sz="1700" b="1">
                <a:solidFill>
                  <a:schemeClr val="tx1"/>
                </a:solidFill>
                <a:latin typeface="Arial" panose="020B0604020202020204" pitchFamily="34" charset="0"/>
                <a:cs typeface="Arial" panose="020B0604020202020204" pitchFamily="34" charset="0"/>
              </a:rPr>
              <a:t>COVID-19 (FY19 award)</a:t>
            </a:r>
          </a:p>
          <a:p>
            <a:pPr marL="747713" indent="-285750">
              <a:lnSpc>
                <a:spcPct val="100000"/>
              </a:lnSpc>
              <a:spcBef>
                <a:spcPts val="200"/>
              </a:spcBef>
              <a:buClr>
                <a:schemeClr val="accent1">
                  <a:lumMod val="75000"/>
                </a:schemeClr>
              </a:buClr>
              <a:buFont typeface="Wingdings" panose="05000000000000000000" pitchFamily="2" charset="2"/>
              <a:buChar char="Ø"/>
              <a:defRPr/>
            </a:pPr>
            <a:r>
              <a:rPr lang="en-US" sz="1700">
                <a:solidFill>
                  <a:schemeClr val="tx1"/>
                </a:solidFill>
                <a:latin typeface="Arial" panose="020B0604020202020204" pitchFamily="34" charset="0"/>
                <a:cs typeface="Arial" panose="020B0604020202020204" pitchFamily="34" charset="0"/>
              </a:rPr>
              <a:t>For the completed award, the pandemic drove supply-chain, labor, and cost impacts; DOE’s cost-share reduction and no-cost extension were essential to completion.</a:t>
            </a:r>
          </a:p>
          <a:p>
            <a:pPr marL="742950" lvl="3" indent="-285750">
              <a:lnSpc>
                <a:spcPct val="110000"/>
              </a:lnSpc>
              <a:spcBef>
                <a:spcPts val="400"/>
              </a:spcBef>
              <a:buClr>
                <a:schemeClr val="accent1">
                  <a:lumMod val="75000"/>
                </a:schemeClr>
              </a:buClr>
              <a:buSzPct val="100000"/>
              <a:buFont typeface="Wingdings" panose="05000000000000000000" pitchFamily="2" charset="2"/>
              <a:buChar char="Ø"/>
              <a:defRPr/>
            </a:pPr>
            <a:endParaRPr lang="en-US"/>
          </a:p>
        </p:txBody>
      </p:sp>
    </p:spTree>
    <p:extLst>
      <p:ext uri="{BB962C8B-B14F-4D97-AF65-F5344CB8AC3E}">
        <p14:creationId xmlns:p14="http://schemas.microsoft.com/office/powerpoint/2010/main" val="4166293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1699A-8E31-3650-5301-4B58271BA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F1507-A560-E7D1-D397-5FEC06EBD03D}"/>
              </a:ext>
            </a:extLst>
          </p:cNvPr>
          <p:cNvSpPr>
            <a:spLocks noGrp="1"/>
          </p:cNvSpPr>
          <p:nvPr>
            <p:ph type="title"/>
          </p:nvPr>
        </p:nvSpPr>
        <p:spPr/>
        <p:txBody>
          <a:bodyPr/>
          <a:lstStyle/>
          <a:p>
            <a:r>
              <a:rPr lang="en-US"/>
              <a:t>Next Steps</a:t>
            </a:r>
          </a:p>
        </p:txBody>
      </p:sp>
      <p:sp>
        <p:nvSpPr>
          <p:cNvPr id="3" name="Content Placeholder 2">
            <a:extLst>
              <a:ext uri="{FF2B5EF4-FFF2-40B4-BE49-F238E27FC236}">
                <a16:creationId xmlns:a16="http://schemas.microsoft.com/office/drawing/2014/main" id="{21D855F3-DC28-A21C-B513-532CFB21AD5A}"/>
              </a:ext>
            </a:extLst>
          </p:cNvPr>
          <p:cNvSpPr>
            <a:spLocks noGrp="1"/>
          </p:cNvSpPr>
          <p:nvPr>
            <p:ph idx="1"/>
          </p:nvPr>
        </p:nvSpPr>
        <p:spPr/>
        <p:txBody>
          <a:bodyPr/>
          <a:lstStyle/>
          <a:p>
            <a:pPr>
              <a:buFont typeface="Wingdings" panose="05000000000000000000" pitchFamily="2" charset="2"/>
              <a:buChar char="§"/>
            </a:pPr>
            <a:r>
              <a:rPr lang="en-US">
                <a:solidFill>
                  <a:schemeClr val="tx1"/>
                </a:solidFill>
              </a:rPr>
              <a:t> FY22 Clean Energy Deployment: execute the boiler-VFD contract and the lighting contracts, and complete the compressor installation.</a:t>
            </a:r>
          </a:p>
          <a:p>
            <a:endParaRPr lang="en-US">
              <a:solidFill>
                <a:schemeClr val="tx1"/>
              </a:solidFill>
            </a:endParaRPr>
          </a:p>
          <a:p>
            <a:pPr>
              <a:buFont typeface="Wingdings" panose="05000000000000000000" pitchFamily="2" charset="2"/>
              <a:buChar char="§"/>
            </a:pPr>
            <a:r>
              <a:rPr lang="en-US" sz="1800">
                <a:solidFill>
                  <a:schemeClr val="tx1"/>
                </a:solidFill>
                <a:effectLst/>
                <a:latin typeface="Arial" panose="020B0604020202020204" pitchFamily="34" charset="0"/>
                <a:ea typeface="Calibri" panose="020F0502020204030204" pitchFamily="34" charset="0"/>
              </a:rPr>
              <a:t> FY23 Energy Efficiency Project Phase 2: complete the Shenandoah controls, advance the Back House and Lodge measures, and submit the next batch of vendor approvals.</a:t>
            </a:r>
          </a:p>
          <a:p>
            <a:endParaRPr lang="en-US" sz="1800">
              <a:solidFill>
                <a:schemeClr val="tx1"/>
              </a:solidFill>
              <a:effectLst/>
              <a:latin typeface="Arial" panose="020B0604020202020204" pitchFamily="34" charset="0"/>
              <a:ea typeface="Calibri" panose="020F0502020204030204" pitchFamily="34" charset="0"/>
            </a:endParaRPr>
          </a:p>
          <a:p>
            <a:pPr>
              <a:buFont typeface="Wingdings" panose="05000000000000000000" pitchFamily="2" charset="2"/>
              <a:buChar char="§"/>
            </a:pPr>
            <a:r>
              <a:rPr lang="en-US" sz="1800">
                <a:solidFill>
                  <a:schemeClr val="tx1"/>
                </a:solidFill>
                <a:effectLst/>
                <a:latin typeface="Arial" panose="020B0604020202020204" pitchFamily="34" charset="0"/>
                <a:ea typeface="Calibri" panose="020F0502020204030204" pitchFamily="34" charset="0"/>
              </a:rPr>
              <a:t> The FY22 award runs through September 30, 2027 and the FY23 award through December 31, 2027, providing a runway to finish the remaining measures and begin savings verification.</a:t>
            </a:r>
            <a:endParaRPr lang="en-US">
              <a:solidFill>
                <a:schemeClr val="tx1"/>
              </a:solidFill>
            </a:endParaRPr>
          </a:p>
        </p:txBody>
      </p:sp>
    </p:spTree>
    <p:extLst>
      <p:ext uri="{BB962C8B-B14F-4D97-AF65-F5344CB8AC3E}">
        <p14:creationId xmlns:p14="http://schemas.microsoft.com/office/powerpoint/2010/main" val="32574277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mt="22000"/>
          </a:blip>
          <a:tile tx="0" ty="0" sx="100000" sy="100000" flip="none" algn="tl"/>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56DF14CE-5304-4AD9-8C72-04F331E5F38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04438" y="266700"/>
            <a:ext cx="1670050"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4">
            <a:extLst>
              <a:ext uri="{FF2B5EF4-FFF2-40B4-BE49-F238E27FC236}">
                <a16:creationId xmlns:a16="http://schemas.microsoft.com/office/drawing/2014/main" id="{5939971B-00E3-456B-9F33-AE4C4DD055D9}"/>
              </a:ext>
            </a:extLst>
          </p:cNvPr>
          <p:cNvSpPr txBox="1">
            <a:spLocks/>
          </p:cNvSpPr>
          <p:nvPr/>
        </p:nvSpPr>
        <p:spPr>
          <a:xfrm>
            <a:off x="503238" y="2211387"/>
            <a:ext cx="9906000" cy="2435225"/>
          </a:xfrm>
          <a:prstGeom prst="rect">
            <a:avLst/>
          </a:prstGeom>
        </p:spPr>
        <p:txBody>
          <a:bodyPr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spcAft>
                <a:spcPts val="0"/>
              </a:spcAft>
              <a:buClr>
                <a:schemeClr val="accent1">
                  <a:lumMod val="75000"/>
                </a:schemeClr>
              </a:buClr>
              <a:buFont typeface="Arial" panose="020B0604020202020204" pitchFamily="34" charset="0"/>
              <a:buNone/>
              <a:defRPr/>
            </a:pPr>
            <a:endParaRPr lang="en-US"/>
          </a:p>
          <a:p>
            <a:pPr marL="0" indent="0" algn="ctr">
              <a:spcAft>
                <a:spcPts val="0"/>
              </a:spcAft>
              <a:buClr>
                <a:schemeClr val="accent1">
                  <a:lumMod val="75000"/>
                </a:schemeClr>
              </a:buClr>
              <a:buFont typeface="Arial" panose="020B0604020202020204" pitchFamily="34" charset="0"/>
              <a:buNone/>
              <a:defRPr/>
            </a:pPr>
            <a:r>
              <a:rPr lang="en-US" b="1"/>
              <a:t>Thank You!</a:t>
            </a:r>
          </a:p>
          <a:p>
            <a:pPr marL="0" indent="0" algn="ctr">
              <a:spcAft>
                <a:spcPts val="0"/>
              </a:spcAft>
              <a:buClr>
                <a:schemeClr val="accent1">
                  <a:lumMod val="75000"/>
                </a:schemeClr>
              </a:buClr>
              <a:buFont typeface="Arial" panose="020B0604020202020204" pitchFamily="34" charset="0"/>
              <a:buNone/>
              <a:defRPr/>
            </a:pPr>
            <a:endParaRPr lang="en-US" b="1"/>
          </a:p>
          <a:p>
            <a:pPr marL="0" indent="0" algn="ctr">
              <a:spcAft>
                <a:spcPts val="0"/>
              </a:spcAft>
              <a:buClr>
                <a:schemeClr val="accent1">
                  <a:lumMod val="75000"/>
                </a:schemeClr>
              </a:buClr>
              <a:buFont typeface="Arial" panose="020B0604020202020204" pitchFamily="34" charset="0"/>
              <a:buNone/>
              <a:defRPr/>
            </a:pPr>
            <a:r>
              <a:rPr lang="en-US" sz="3600" b="1">
                <a:solidFill>
                  <a:schemeClr val="accent3">
                    <a:lumMod val="75000"/>
                  </a:schemeClr>
                </a:solidFill>
              </a:rPr>
              <a:t>Questions?</a:t>
            </a:r>
          </a:p>
        </p:txBody>
      </p:sp>
    </p:spTree>
    <p:extLst>
      <p:ext uri="{BB962C8B-B14F-4D97-AF65-F5344CB8AC3E}">
        <p14:creationId xmlns:p14="http://schemas.microsoft.com/office/powerpoint/2010/main" val="2608559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1613F-BF50-C4EA-7926-8E025EA3D62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212266-B237-5438-BF4C-4FF711ACBF36}"/>
              </a:ext>
            </a:extLst>
          </p:cNvPr>
          <p:cNvSpPr>
            <a:spLocks noGrp="1"/>
          </p:cNvSpPr>
          <p:nvPr>
            <p:ph type="ctrTitle"/>
          </p:nvPr>
        </p:nvSpPr>
        <p:spPr>
          <a:xfrm>
            <a:off x="208320" y="2607207"/>
            <a:ext cx="3242246" cy="1643585"/>
          </a:xfrm>
        </p:spPr>
        <p:txBody>
          <a:bodyPr>
            <a:normAutofit/>
          </a:bodyPr>
          <a:lstStyle/>
          <a:p>
            <a:r>
              <a:rPr lang="en-US" sz="4400">
                <a:solidFill>
                  <a:schemeClr val="tx1"/>
                </a:solidFill>
                <a:latin typeface="Avenir Black"/>
              </a:rPr>
              <a:t>     Q&amp;A </a:t>
            </a:r>
          </a:p>
        </p:txBody>
      </p:sp>
      <p:sp>
        <p:nvSpPr>
          <p:cNvPr id="5" name="Title 5">
            <a:extLst>
              <a:ext uri="{FF2B5EF4-FFF2-40B4-BE49-F238E27FC236}">
                <a16:creationId xmlns:a16="http://schemas.microsoft.com/office/drawing/2014/main" id="{C98EEBBC-7EAA-76B6-EF23-47A3B261D1B1}"/>
              </a:ext>
            </a:extLst>
          </p:cNvPr>
          <p:cNvSpPr txBox="1">
            <a:spLocks/>
          </p:cNvSpPr>
          <p:nvPr/>
        </p:nvSpPr>
        <p:spPr>
          <a:xfrm>
            <a:off x="4023827" y="1314910"/>
            <a:ext cx="7885208" cy="4603290"/>
          </a:xfrm>
          <a:prstGeom prst="rect">
            <a:avLst/>
          </a:prstGeom>
        </p:spPr>
        <p:txBody>
          <a:bodyPr vert="horz" lIns="0" tIns="45720" rIns="91440" bIns="45720" rtlCol="0" anchor="b">
            <a:noAutofit/>
          </a:bodyPr>
          <a:lstStyle>
            <a:lvl1pPr algn="l" defTabSz="914400" rtl="0" eaLnBrk="1" latinLnBrk="0" hangingPunct="1">
              <a:lnSpc>
                <a:spcPct val="90000"/>
              </a:lnSpc>
              <a:spcBef>
                <a:spcPct val="0"/>
              </a:spcBef>
              <a:buNone/>
              <a:defRPr sz="4500" b="1" i="0" kern="1200" cap="none" baseline="0">
                <a:solidFill>
                  <a:schemeClr val="bg1"/>
                </a:solidFill>
                <a:latin typeface="+mj-lt"/>
                <a:ea typeface="+mj-ea"/>
                <a:cs typeface="Arial Black" panose="020B0604020202020204" pitchFamily="34" charset="0"/>
              </a:defRPr>
            </a:lvl1pPr>
          </a:lstStyle>
          <a:p>
            <a:pPr algn="ctr">
              <a:lnSpc>
                <a:spcPct val="124000"/>
              </a:lnSpc>
              <a:spcAft>
                <a:spcPts val="600"/>
              </a:spcAft>
            </a:pPr>
            <a:r>
              <a:rPr lang="en-US" sz="2800" b="0"/>
              <a:t> </a:t>
            </a:r>
            <a:endParaRPr lang="en-US" sz="2800"/>
          </a:p>
        </p:txBody>
      </p:sp>
      <p:sp>
        <p:nvSpPr>
          <p:cNvPr id="3" name="TextBox 2">
            <a:extLst>
              <a:ext uri="{FF2B5EF4-FFF2-40B4-BE49-F238E27FC236}">
                <a16:creationId xmlns:a16="http://schemas.microsoft.com/office/drawing/2014/main" id="{F4B0855F-38CD-64D8-2E28-5157883A2ABE}"/>
              </a:ext>
            </a:extLst>
          </p:cNvPr>
          <p:cNvSpPr txBox="1"/>
          <p:nvPr/>
        </p:nvSpPr>
        <p:spPr>
          <a:xfrm>
            <a:off x="4220508" y="3070703"/>
            <a:ext cx="7480182" cy="2498120"/>
          </a:xfrm>
          <a:prstGeom prst="rect">
            <a:avLst/>
          </a:prstGeom>
          <a:noFill/>
        </p:spPr>
        <p:txBody>
          <a:bodyPr wrap="square" lIns="91440" tIns="45720" rIns="91440" bIns="45720" anchor="t">
            <a:spAutoFit/>
          </a:bodyPr>
          <a:lstStyle/>
          <a:p>
            <a:pPr fontAlgn="base">
              <a:spcAft>
                <a:spcPts val="1000"/>
              </a:spcAft>
            </a:pPr>
            <a:r>
              <a:rPr lang="en-US" sz="4000" b="1" i="0" u="none" strike="noStrike">
                <a:solidFill>
                  <a:srgbClr val="2460AD"/>
                </a:solidFill>
                <a:effectLst/>
              </a:rPr>
              <a:t>How do I submit a question?</a:t>
            </a:r>
            <a:r>
              <a:rPr lang="en-US" sz="3600" b="0" i="0">
                <a:solidFill>
                  <a:srgbClr val="000000"/>
                </a:solidFill>
                <a:effectLst/>
              </a:rPr>
              <a:t>​</a:t>
            </a:r>
            <a:endParaRPr lang="en-US" sz="3600">
              <a:solidFill>
                <a:srgbClr val="000000"/>
              </a:solidFill>
              <a:cs typeface="Arial"/>
            </a:endParaRPr>
          </a:p>
          <a:p>
            <a:pPr algn="l">
              <a:spcAft>
                <a:spcPts val="1000"/>
              </a:spcAft>
              <a:buNone/>
            </a:pPr>
            <a:r>
              <a:rPr lang="en-US" sz="3600" b="0" i="0" u="none" strike="noStrike">
                <a:solidFill>
                  <a:srgbClr val="000000"/>
                </a:solidFill>
                <a:effectLst/>
              </a:rPr>
              <a:t>Click on the </a:t>
            </a:r>
            <a:r>
              <a:rPr lang="en-US" sz="3600" b="1" i="0" u="none" strike="noStrike">
                <a:solidFill>
                  <a:srgbClr val="000000"/>
                </a:solidFill>
                <a:effectLst/>
              </a:rPr>
              <a:t>“Q&amp;A” </a:t>
            </a:r>
            <a:r>
              <a:rPr lang="en-US" sz="3600" b="0" i="0" u="none" strike="noStrike">
                <a:solidFill>
                  <a:srgbClr val="000000"/>
                </a:solidFill>
                <a:effectLst/>
              </a:rPr>
              <a:t>button in the control panel at the bottom of your screen. </a:t>
            </a:r>
            <a:endParaRPr lang="en-US" sz="3600" b="0" i="0">
              <a:solidFill>
                <a:srgbClr val="000000"/>
              </a:solidFill>
              <a:effectLst/>
              <a:cs typeface="Arial"/>
            </a:endParaRPr>
          </a:p>
        </p:txBody>
      </p:sp>
      <p:pic>
        <p:nvPicPr>
          <p:cNvPr id="2" name="Graphic 1" descr="Questions with solid fill">
            <a:extLst>
              <a:ext uri="{FF2B5EF4-FFF2-40B4-BE49-F238E27FC236}">
                <a16:creationId xmlns:a16="http://schemas.microsoft.com/office/drawing/2014/main" id="{48756A26-67E6-AEEB-1A9E-88FFA27727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50890" y="581891"/>
            <a:ext cx="2242126" cy="2253672"/>
          </a:xfrm>
          <a:prstGeom prst="rect">
            <a:avLst/>
          </a:prstGeom>
        </p:spPr>
      </p:pic>
    </p:spTree>
    <p:extLst>
      <p:ext uri="{BB962C8B-B14F-4D97-AF65-F5344CB8AC3E}">
        <p14:creationId xmlns:p14="http://schemas.microsoft.com/office/powerpoint/2010/main" val="13251849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D43AC-3006-1B90-3DFD-BAAA6A05F2D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11EBE1-2145-69A8-6344-BD9AD91F73B9}"/>
              </a:ext>
            </a:extLst>
          </p:cNvPr>
          <p:cNvSpPr/>
          <p:nvPr/>
        </p:nvSpPr>
        <p:spPr>
          <a:xfrm>
            <a:off x="7471430" y="533399"/>
            <a:ext cx="3832966" cy="52176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2ECFA438-1D21-5C54-FBC9-129F7FD1A09E}"/>
              </a:ext>
            </a:extLst>
          </p:cNvPr>
          <p:cNvSpPr>
            <a:spLocks noGrp="1"/>
          </p:cNvSpPr>
          <p:nvPr>
            <p:ph type="title"/>
          </p:nvPr>
        </p:nvSpPr>
        <p:spPr/>
        <p:txBody>
          <a:bodyPr/>
          <a:lstStyle/>
          <a:p>
            <a:r>
              <a:rPr lang="en-US"/>
              <a:t>Stay Connected!</a:t>
            </a:r>
          </a:p>
        </p:txBody>
      </p:sp>
      <p:grpSp>
        <p:nvGrpSpPr>
          <p:cNvPr id="29" name="Group 28">
            <a:extLst>
              <a:ext uri="{FF2B5EF4-FFF2-40B4-BE49-F238E27FC236}">
                <a16:creationId xmlns:a16="http://schemas.microsoft.com/office/drawing/2014/main" id="{8CF5DEA5-6B3B-A74E-3686-8234298B9636}"/>
              </a:ext>
            </a:extLst>
          </p:cNvPr>
          <p:cNvGrpSpPr/>
          <p:nvPr/>
        </p:nvGrpSpPr>
        <p:grpSpPr>
          <a:xfrm>
            <a:off x="565963" y="1391340"/>
            <a:ext cx="7435555" cy="4359696"/>
            <a:chOff x="565963" y="1392425"/>
            <a:chExt cx="7435555" cy="4300692"/>
          </a:xfrm>
        </p:grpSpPr>
        <p:grpSp>
          <p:nvGrpSpPr>
            <p:cNvPr id="5" name="Group 4">
              <a:extLst>
                <a:ext uri="{FF2B5EF4-FFF2-40B4-BE49-F238E27FC236}">
                  <a16:creationId xmlns:a16="http://schemas.microsoft.com/office/drawing/2014/main" id="{99B8F90C-BDFB-F4A0-A493-8684AB05E9FC}"/>
                </a:ext>
              </a:extLst>
            </p:cNvPr>
            <p:cNvGrpSpPr/>
            <p:nvPr/>
          </p:nvGrpSpPr>
          <p:grpSpPr>
            <a:xfrm>
              <a:off x="565963" y="1392425"/>
              <a:ext cx="7435555" cy="4164603"/>
              <a:chOff x="574534" y="1481182"/>
              <a:chExt cx="7435555" cy="4382006"/>
            </a:xfrm>
          </p:grpSpPr>
          <p:cxnSp>
            <p:nvCxnSpPr>
              <p:cNvPr id="14" name="Straight Connector 13">
                <a:extLst>
                  <a:ext uri="{FF2B5EF4-FFF2-40B4-BE49-F238E27FC236}">
                    <a16:creationId xmlns:a16="http://schemas.microsoft.com/office/drawing/2014/main" id="{F47B98A2-1AB7-F9DE-D077-8A50075969F8}"/>
                  </a:ext>
                </a:extLst>
              </p:cNvPr>
              <p:cNvCxnSpPr>
                <a:cxnSpLocks/>
              </p:cNvCxnSpPr>
              <p:nvPr/>
            </p:nvCxnSpPr>
            <p:spPr>
              <a:xfrm>
                <a:off x="574534" y="3935932"/>
                <a:ext cx="6092966"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CA0E386C-C60B-38F3-39D2-B335DED40CA1}"/>
                  </a:ext>
                </a:extLst>
              </p:cNvPr>
              <p:cNvCxnSpPr>
                <a:cxnSpLocks/>
              </p:cNvCxnSpPr>
              <p:nvPr/>
            </p:nvCxnSpPr>
            <p:spPr>
              <a:xfrm>
                <a:off x="574535" y="2937409"/>
                <a:ext cx="608990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6" name="Group 15">
                <a:extLst>
                  <a:ext uri="{FF2B5EF4-FFF2-40B4-BE49-F238E27FC236}">
                    <a16:creationId xmlns:a16="http://schemas.microsoft.com/office/drawing/2014/main" id="{47FE6C53-C402-B541-2E6A-4EB55B4B91A8}"/>
                  </a:ext>
                </a:extLst>
              </p:cNvPr>
              <p:cNvGrpSpPr/>
              <p:nvPr/>
            </p:nvGrpSpPr>
            <p:grpSpPr>
              <a:xfrm>
                <a:off x="646408" y="1481182"/>
                <a:ext cx="6212206" cy="2221190"/>
                <a:chOff x="646408" y="1481182"/>
                <a:chExt cx="6212206" cy="2221190"/>
              </a:xfrm>
            </p:grpSpPr>
            <p:sp>
              <p:nvSpPr>
                <p:cNvPr id="23" name="TextBox 22">
                  <a:extLst>
                    <a:ext uri="{FF2B5EF4-FFF2-40B4-BE49-F238E27FC236}">
                      <a16:creationId xmlns:a16="http://schemas.microsoft.com/office/drawing/2014/main" id="{2C867D6E-C66F-46CD-45B8-2003671C95A2}"/>
                    </a:ext>
                  </a:extLst>
                </p:cNvPr>
                <p:cNvSpPr txBox="1"/>
                <p:nvPr/>
              </p:nvSpPr>
              <p:spPr>
                <a:xfrm>
                  <a:off x="1351587" y="1481182"/>
                  <a:ext cx="5507027" cy="1277841"/>
                </a:xfrm>
                <a:prstGeom prst="rect">
                  <a:avLst/>
                </a:prstGeom>
                <a:noFill/>
              </p:spPr>
              <p:txBody>
                <a:bodyPr wrap="square" lIns="91440" tIns="45720" rIns="91440" bIns="45720" rtlCol="0" anchor="ctr">
                  <a:spAutoFit/>
                </a:bodyPr>
                <a:lstStyle/>
                <a:p>
                  <a:pPr lvl="0" eaLnBrk="1" hangingPunct="1">
                    <a:spcBef>
                      <a:spcPct val="0"/>
                    </a:spcBef>
                    <a:buNone/>
                  </a:pPr>
                  <a:r>
                    <a:rPr lang="en-US" altLang="en-US" sz="2000" b="1">
                      <a:solidFill>
                        <a:srgbClr val="000000"/>
                      </a:solidFill>
                      <a:latin typeface="Arial" panose="020B0604020202020204" pitchFamily="34" charset="0"/>
                      <a:cs typeface="Arial" panose="020B0604020202020204" pitchFamily="34" charset="0"/>
                    </a:rPr>
                    <a:t>Office of Indian Energy </a:t>
                  </a:r>
                </a:p>
                <a:p>
                  <a:pPr lvl="0" eaLnBrk="1" hangingPunct="1">
                    <a:spcBef>
                      <a:spcPct val="0"/>
                    </a:spcBef>
                    <a:buNone/>
                  </a:pPr>
                  <a:r>
                    <a:rPr lang="en-US" altLang="en-US">
                      <a:solidFill>
                        <a:srgbClr val="000000"/>
                      </a:solidFill>
                      <a:latin typeface="Arial" panose="020B0604020202020204" pitchFamily="34" charset="0"/>
                      <a:cs typeface="Arial" panose="020B0604020202020204" pitchFamily="34" charset="0"/>
                    </a:rPr>
                    <a:t>(240) 562-1352</a:t>
                  </a:r>
                </a:p>
                <a:p>
                  <a:r>
                    <a:rPr lang="en-US" altLang="en-US" u="sng">
                      <a:solidFill>
                        <a:schemeClr val="accent2"/>
                      </a:solidFill>
                      <a:latin typeface="Arial"/>
                      <a:ea typeface="ＭＳ Ｐゴシック"/>
                      <a:cs typeface="Arial"/>
                      <a:hlinkClick r:id="rId3">
                        <a:extLst>
                          <a:ext uri="{A12FA001-AC4F-418D-AE19-62706E023703}">
                            <ahyp:hlinkClr xmlns:ahyp="http://schemas.microsoft.com/office/drawing/2018/hyperlinkcolor" val="tx"/>
                          </a:ext>
                        </a:extLst>
                      </a:hlinkClick>
                    </a:rPr>
                    <a:t>indianenergy@hq.doe.gov</a:t>
                  </a:r>
                  <a:endParaRPr lang="en-US" altLang="en-US" u="sng">
                    <a:solidFill>
                      <a:schemeClr val="accent2"/>
                    </a:solidFill>
                    <a:latin typeface="Arial"/>
                    <a:ea typeface="ＭＳ Ｐゴシック"/>
                    <a:cs typeface="Arial"/>
                  </a:endParaRPr>
                </a:p>
                <a:p>
                  <a:r>
                    <a:rPr lang="en-US" altLang="en-US" u="sng" err="1">
                      <a:solidFill>
                        <a:schemeClr val="accent2"/>
                      </a:solidFill>
                      <a:latin typeface="Arial"/>
                      <a:ea typeface="ＭＳ Ｐゴシック"/>
                      <a:cs typeface="Arial"/>
                    </a:rPr>
                    <a:t>energy.gov</a:t>
                  </a:r>
                  <a:r>
                    <a:rPr lang="en-US" altLang="en-US" u="sng">
                      <a:solidFill>
                        <a:schemeClr val="accent2"/>
                      </a:solidFill>
                      <a:latin typeface="Arial"/>
                      <a:ea typeface="ＭＳ Ｐゴシック"/>
                      <a:cs typeface="Arial"/>
                    </a:rPr>
                    <a:t>/</a:t>
                  </a:r>
                  <a:r>
                    <a:rPr lang="en-US" altLang="en-US" u="sng" err="1">
                      <a:solidFill>
                        <a:schemeClr val="accent2"/>
                      </a:solidFill>
                      <a:latin typeface="Arial"/>
                      <a:ea typeface="ＭＳ Ｐゴシック"/>
                      <a:cs typeface="Arial"/>
                    </a:rPr>
                    <a:t>indianenergy</a:t>
                  </a:r>
                  <a:endParaRPr lang="en-US" altLang="en-US" u="sng">
                    <a:solidFill>
                      <a:schemeClr val="accent2"/>
                    </a:solidFill>
                    <a:latin typeface="Arial" panose="020B0604020202020204" pitchFamily="34" charset="0"/>
                    <a:cs typeface="Arial" panose="020B0604020202020204" pitchFamily="34" charset="0"/>
                  </a:endParaRPr>
                </a:p>
              </p:txBody>
            </p:sp>
            <p:pic>
              <p:nvPicPr>
                <p:cNvPr id="24" name="Picture 23">
                  <a:extLst>
                    <a:ext uri="{FF2B5EF4-FFF2-40B4-BE49-F238E27FC236}">
                      <a16:creationId xmlns:a16="http://schemas.microsoft.com/office/drawing/2014/main" id="{A31BBD94-1FC5-8088-B0EA-8D232F282CC4}"/>
                    </a:ext>
                  </a:extLst>
                </p:cNvPr>
                <p:cNvPicPr>
                  <a:picLocks noChangeAspect="1"/>
                </p:cNvPicPr>
                <p:nvPr/>
              </p:nvPicPr>
              <p:blipFill>
                <a:blip r:embed="rId4"/>
                <a:stretch>
                  <a:fillRect/>
                </a:stretch>
              </p:blipFill>
              <p:spPr>
                <a:xfrm>
                  <a:off x="646408" y="3168124"/>
                  <a:ext cx="534248" cy="534248"/>
                </a:xfrm>
                <a:prstGeom prst="rect">
                  <a:avLst/>
                </a:prstGeom>
              </p:spPr>
            </p:pic>
            <p:pic>
              <p:nvPicPr>
                <p:cNvPr id="25" name="Picture 24">
                  <a:extLst>
                    <a:ext uri="{FF2B5EF4-FFF2-40B4-BE49-F238E27FC236}">
                      <a16:creationId xmlns:a16="http://schemas.microsoft.com/office/drawing/2014/main" id="{8AC681CA-614E-3E44-E405-F0800D1DE7AD}"/>
                    </a:ext>
                  </a:extLst>
                </p:cNvPr>
                <p:cNvPicPr>
                  <a:picLocks noChangeAspect="1"/>
                </p:cNvPicPr>
                <p:nvPr/>
              </p:nvPicPr>
              <p:blipFill>
                <a:blip r:embed="rId5"/>
                <a:stretch>
                  <a:fillRect/>
                </a:stretch>
              </p:blipFill>
              <p:spPr>
                <a:xfrm>
                  <a:off x="648170" y="1685191"/>
                  <a:ext cx="565070" cy="390412"/>
                </a:xfrm>
                <a:prstGeom prst="rect">
                  <a:avLst/>
                </a:prstGeom>
              </p:spPr>
            </p:pic>
          </p:grpSp>
          <p:sp>
            <p:nvSpPr>
              <p:cNvPr id="21" name="TextBox 20">
                <a:extLst>
                  <a:ext uri="{FF2B5EF4-FFF2-40B4-BE49-F238E27FC236}">
                    <a16:creationId xmlns:a16="http://schemas.microsoft.com/office/drawing/2014/main" id="{C2EECE6B-BEC7-B2D6-C5FC-38F8613C86B1}"/>
                  </a:ext>
                </a:extLst>
              </p:cNvPr>
              <p:cNvSpPr txBox="1"/>
              <p:nvPr/>
            </p:nvSpPr>
            <p:spPr>
              <a:xfrm>
                <a:off x="1351587" y="3083841"/>
                <a:ext cx="6658502" cy="702812"/>
              </a:xfrm>
              <a:prstGeom prst="rect">
                <a:avLst/>
              </a:prstGeom>
              <a:noFill/>
            </p:spPr>
            <p:txBody>
              <a:bodyPr wrap="square" lIns="91440" tIns="45720" rIns="91440" bIns="45720" rtlCol="0" anchor="t">
                <a:spAutoFit/>
              </a:bodyPr>
              <a:lstStyle/>
              <a:p>
                <a:pPr lvl="0" eaLnBrk="1" hangingPunct="1">
                  <a:spcBef>
                    <a:spcPct val="0"/>
                  </a:spcBef>
                  <a:buNone/>
                </a:pPr>
                <a:r>
                  <a:rPr lang="en-US" altLang="en-US" sz="2000" b="1">
                    <a:solidFill>
                      <a:srgbClr val="000000"/>
                    </a:solidFill>
                    <a:latin typeface="Arial" panose="020B0604020202020204" pitchFamily="34" charset="0"/>
                    <a:cs typeface="Arial" panose="020B0604020202020204" pitchFamily="34" charset="0"/>
                  </a:rPr>
                  <a:t>Subscribe to get our email updates:</a:t>
                </a:r>
              </a:p>
              <a:p>
                <a:r>
                  <a:rPr lang="en-US">
                    <a:solidFill>
                      <a:schemeClr val="accent2"/>
                    </a:solidFill>
                    <a:latin typeface="Arial"/>
                    <a:ea typeface="ＭＳ Ｐゴシック"/>
                    <a:cs typeface="Arial"/>
                    <a:hlinkClick r:id="rId6">
                      <a:extLst>
                        <a:ext uri="{A12FA001-AC4F-418D-AE19-62706E023703}">
                          <ahyp:hlinkClr xmlns:ahyp="http://schemas.microsoft.com/office/drawing/2018/hyperlinkcolor" val="tx"/>
                        </a:ext>
                      </a:extLst>
                    </a:hlinkClick>
                  </a:rPr>
                  <a:t>energy.gov/indianenergy/office-indian-energy-newsletters</a:t>
                </a:r>
                <a:endParaRPr lang="en-US" altLang="en-US">
                  <a:solidFill>
                    <a:schemeClr val="accent2"/>
                  </a:solidFill>
                  <a:cs typeface="Arial"/>
                </a:endParaRPr>
              </a:p>
            </p:txBody>
          </p:sp>
          <p:sp>
            <p:nvSpPr>
              <p:cNvPr id="19" name="Rectangle 3">
                <a:extLst>
                  <a:ext uri="{FF2B5EF4-FFF2-40B4-BE49-F238E27FC236}">
                    <a16:creationId xmlns:a16="http://schemas.microsoft.com/office/drawing/2014/main" id="{D7A087EB-E51B-E9B0-D5F8-74A6568BB8E2}"/>
                  </a:ext>
                </a:extLst>
              </p:cNvPr>
              <p:cNvSpPr>
                <a:spLocks noChangeArrowheads="1"/>
              </p:cNvSpPr>
              <p:nvPr/>
            </p:nvSpPr>
            <p:spPr bwMode="auto">
              <a:xfrm>
                <a:off x="1387388" y="4143426"/>
                <a:ext cx="6092613" cy="171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defTabSz="457200" rtl="0" eaLnBrk="1" fontAlgn="base" latinLnBrk="0" hangingPunct="1">
                  <a:lnSpc>
                    <a:spcPct val="15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Arial" panose="020B0604020202020204" pitchFamily="34" charset="0"/>
                    <a:ea typeface="ＭＳ Ｐゴシック" pitchFamily="-106" charset="-128"/>
                    <a:cs typeface="Arial" panose="020B0604020202020204" pitchFamily="34" charset="0"/>
                  </a:rPr>
                  <a:t>Social Media</a:t>
                </a:r>
              </a:p>
              <a:p>
                <a:pPr defTabSz="457200" eaLnBrk="1" fontAlgn="base" hangingPunct="1">
                  <a:lnSpc>
                    <a:spcPct val="150000"/>
                  </a:lnSpc>
                  <a:spcBef>
                    <a:spcPct val="0"/>
                  </a:spcBef>
                  <a:spcAft>
                    <a:spcPct val="0"/>
                  </a:spcAft>
                  <a:buNone/>
                  <a:defRPr/>
                </a:pPr>
                <a:r>
                  <a:rPr lang="en-US" altLang="en-US" sz="1800">
                    <a:solidFill>
                      <a:schemeClr val="accent2"/>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linkedin.com/company/</a:t>
                </a:r>
                <a:r>
                  <a:rPr lang="en-US" altLang="en-US" sz="1800" err="1">
                    <a:solidFill>
                      <a:schemeClr val="accent2"/>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DOEIndianEnergy</a:t>
                </a:r>
                <a:r>
                  <a:rPr lang="en-US" altLang="en-US" sz="1800">
                    <a:solidFill>
                      <a:schemeClr val="accent2"/>
                    </a:solidFill>
                    <a:latin typeface="Arial" panose="020B0604020202020204" pitchFamily="34" charset="0"/>
                    <a:ea typeface="ＭＳ Ｐゴシック" pitchFamily="-106" charset="-128"/>
                    <a:cs typeface="Arial" panose="020B0604020202020204" pitchFamily="34" charset="0"/>
                  </a:rPr>
                  <a:t> </a:t>
                </a:r>
                <a:endParaRPr lang="en-US" altLang="en-US" sz="1800">
                  <a:solidFill>
                    <a:schemeClr val="accent2"/>
                  </a:solidFill>
                  <a:latin typeface="Arial" panose="020B0604020202020204" pitchFamily="34" charset="0"/>
                  <a:cs typeface="Arial" panose="020B0604020202020204" pitchFamily="34" charset="0"/>
                </a:endParaRPr>
              </a:p>
              <a:p>
                <a:pPr marL="0" marR="0" lvl="0" indent="0" defTabSz="457200" rtl="0" eaLnBrk="1" fontAlgn="base" latinLnBrk="0" hangingPunct="1">
                  <a:lnSpc>
                    <a:spcPct val="150000"/>
                  </a:lnSpc>
                  <a:spcBef>
                    <a:spcPct val="0"/>
                  </a:spcBef>
                  <a:spcAft>
                    <a:spcPct val="0"/>
                  </a:spcAft>
                  <a:buClrTx/>
                  <a:buSzTx/>
                  <a:buFontTx/>
                  <a:buNone/>
                  <a:tabLst/>
                  <a:defRPr/>
                </a:pPr>
                <a:r>
                  <a:rPr kumimoji="0" lang="en-US" altLang="en-US" sz="1800" i="0" u="none" strike="noStrike" kern="1200" cap="none" spc="0" normalizeH="0" baseline="0" noProof="0">
                    <a:ln>
                      <a:noFill/>
                    </a:ln>
                    <a:solidFill>
                      <a:schemeClr val="accent2"/>
                    </a:solidFill>
                    <a:effectLst/>
                    <a:uLnTx/>
                    <a:uFillTx/>
                    <a:latin typeface="Arial" panose="020B0604020202020204" pitchFamily="34" charset="0"/>
                    <a:ea typeface="ＭＳ Ｐゴシック" pitchFamily="-106" charset="-128"/>
                    <a:cs typeface="Arial" panose="020B0604020202020204" pitchFamily="34" charset="0"/>
                    <a:hlinkClick r:id="rId8">
                      <a:extLst>
                        <a:ext uri="{A12FA001-AC4F-418D-AE19-62706E023703}">
                          <ahyp:hlinkClr xmlns:ahyp="http://schemas.microsoft.com/office/drawing/2018/hyperlinkcolor" val="tx"/>
                        </a:ext>
                      </a:extLst>
                    </a:hlinkClick>
                  </a:rPr>
                  <a:t>facebook.com/</a:t>
                </a:r>
                <a:r>
                  <a:rPr kumimoji="0" lang="en-US" altLang="en-US" sz="1800" i="0" u="none" strike="noStrike" kern="1200" cap="none" spc="0" normalizeH="0" baseline="0" noProof="0" err="1">
                    <a:ln>
                      <a:noFill/>
                    </a:ln>
                    <a:solidFill>
                      <a:schemeClr val="accent2"/>
                    </a:solidFill>
                    <a:effectLst/>
                    <a:uLnTx/>
                    <a:uFillTx/>
                    <a:latin typeface="Arial" panose="020B0604020202020204" pitchFamily="34" charset="0"/>
                    <a:ea typeface="ＭＳ Ｐゴシック" pitchFamily="-106" charset="-128"/>
                    <a:cs typeface="Arial" panose="020B0604020202020204" pitchFamily="34" charset="0"/>
                    <a:hlinkClick r:id="rId8">
                      <a:extLst>
                        <a:ext uri="{A12FA001-AC4F-418D-AE19-62706E023703}">
                          <ahyp:hlinkClr xmlns:ahyp="http://schemas.microsoft.com/office/drawing/2018/hyperlinkcolor" val="tx"/>
                        </a:ext>
                      </a:extLst>
                    </a:hlinkClick>
                  </a:rPr>
                  <a:t>DOEIndianEnergy</a:t>
                </a:r>
                <a:r>
                  <a:rPr kumimoji="0" lang="en-US" altLang="en-US" sz="1800" i="0" u="none" strike="noStrike" kern="1200" cap="none" spc="0" normalizeH="0" baseline="0" noProof="0">
                    <a:ln>
                      <a:noFill/>
                    </a:ln>
                    <a:solidFill>
                      <a:schemeClr val="accent2"/>
                    </a:solidFill>
                    <a:effectLst/>
                    <a:uLnTx/>
                    <a:uFillTx/>
                    <a:latin typeface="Arial" panose="020B0604020202020204" pitchFamily="34" charset="0"/>
                    <a:ea typeface="ＭＳ Ｐゴシック" pitchFamily="-106" charset="-128"/>
                    <a:cs typeface="Arial" panose="020B0604020202020204" pitchFamily="34" charset="0"/>
                  </a:rPr>
                  <a:t> </a:t>
                </a:r>
              </a:p>
              <a:p>
                <a:pPr marL="0" marR="0" lvl="0" indent="0" defTabSz="457200" rtl="0" eaLnBrk="1" fontAlgn="base" latinLnBrk="0" hangingPunct="1">
                  <a:lnSpc>
                    <a:spcPct val="150000"/>
                  </a:lnSpc>
                  <a:spcBef>
                    <a:spcPct val="0"/>
                  </a:spcBef>
                  <a:spcAft>
                    <a:spcPct val="0"/>
                  </a:spcAft>
                  <a:buClrTx/>
                  <a:buSzTx/>
                  <a:buFontTx/>
                  <a:buNone/>
                  <a:tabLst/>
                  <a:defRPr/>
                </a:pPr>
                <a:r>
                  <a:rPr lang="en-US" altLang="en-US" sz="1800">
                    <a:solidFill>
                      <a:schemeClr val="accent2"/>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x</a:t>
                </a:r>
                <a:r>
                  <a:rPr kumimoji="0" lang="en-US" altLang="en-US" sz="1800" i="0" u="none" strike="noStrike" kern="1200" cap="none" spc="0" normalizeH="0" baseline="0" noProof="0">
                    <a:ln>
                      <a:noFill/>
                    </a:ln>
                    <a:solidFill>
                      <a:schemeClr val="accent2"/>
                    </a:solidFill>
                    <a:effectLst/>
                    <a:uLnTx/>
                    <a:uFillTx/>
                    <a:latin typeface="Arial" panose="020B0604020202020204" pitchFamily="34" charset="0"/>
                    <a:ea typeface="ＭＳ Ｐゴシック" pitchFamily="-106" charset="-128"/>
                    <a:cs typeface="Arial" panose="020B0604020202020204" pitchFamily="34" charset="0"/>
                    <a:hlinkClick r:id="rId9">
                      <a:extLst>
                        <a:ext uri="{A12FA001-AC4F-418D-AE19-62706E023703}">
                          <ahyp:hlinkClr xmlns:ahyp="http://schemas.microsoft.com/office/drawing/2018/hyperlinkcolor" val="tx"/>
                        </a:ext>
                      </a:extLst>
                    </a:hlinkClick>
                  </a:rPr>
                  <a:t>.com/</a:t>
                </a:r>
                <a:r>
                  <a:rPr kumimoji="0" lang="en-US" altLang="en-US" sz="1800" i="0" u="none" strike="noStrike" kern="1200" cap="none" spc="0" normalizeH="0" baseline="0" noProof="0" err="1">
                    <a:ln>
                      <a:noFill/>
                    </a:ln>
                    <a:solidFill>
                      <a:schemeClr val="accent2"/>
                    </a:solidFill>
                    <a:effectLst/>
                    <a:uLnTx/>
                    <a:uFillTx/>
                    <a:latin typeface="Arial" panose="020B0604020202020204" pitchFamily="34" charset="0"/>
                    <a:ea typeface="ＭＳ Ｐゴシック" pitchFamily="-106" charset="-128"/>
                    <a:cs typeface="Arial" panose="020B0604020202020204" pitchFamily="34" charset="0"/>
                    <a:hlinkClick r:id="rId9">
                      <a:extLst>
                        <a:ext uri="{A12FA001-AC4F-418D-AE19-62706E023703}">
                          <ahyp:hlinkClr xmlns:ahyp="http://schemas.microsoft.com/office/drawing/2018/hyperlinkcolor" val="tx"/>
                        </a:ext>
                      </a:extLst>
                    </a:hlinkClick>
                  </a:rPr>
                  <a:t>DOEIndianEnergy</a:t>
                </a:r>
                <a:r>
                  <a:rPr kumimoji="0" lang="en-US" altLang="en-US" sz="1800" i="0" u="none" strike="noStrike" kern="1200" cap="none" spc="0" normalizeH="0" baseline="0" noProof="0">
                    <a:ln>
                      <a:noFill/>
                    </a:ln>
                    <a:solidFill>
                      <a:schemeClr val="accent2"/>
                    </a:solidFill>
                    <a:effectLst/>
                    <a:uLnTx/>
                    <a:uFillTx/>
                    <a:latin typeface="Arial" panose="020B0604020202020204" pitchFamily="34" charset="0"/>
                    <a:ea typeface="ＭＳ Ｐゴシック" pitchFamily="-106" charset="-128"/>
                    <a:cs typeface="Arial" panose="020B0604020202020204" pitchFamily="34" charset="0"/>
                  </a:rPr>
                  <a:t> </a:t>
                </a:r>
              </a:p>
            </p:txBody>
          </p:sp>
        </p:grpSp>
        <p:pic>
          <p:nvPicPr>
            <p:cNvPr id="26" name="Picture 25">
              <a:extLst>
                <a:ext uri="{FF2B5EF4-FFF2-40B4-BE49-F238E27FC236}">
                  <a16:creationId xmlns:a16="http://schemas.microsoft.com/office/drawing/2014/main" id="{8A5590AA-6945-DF4F-092C-3CEF59543645}"/>
                </a:ext>
              </a:extLst>
            </p:cNvPr>
            <p:cNvPicPr>
              <a:picLocks noChangeAspect="1"/>
            </p:cNvPicPr>
            <p:nvPr/>
          </p:nvPicPr>
          <p:blipFill>
            <a:blip r:embed="rId10"/>
            <a:stretch>
              <a:fillRect/>
            </a:stretch>
          </p:blipFill>
          <p:spPr>
            <a:xfrm>
              <a:off x="773986" y="4830752"/>
              <a:ext cx="387949" cy="387949"/>
            </a:xfrm>
            <a:prstGeom prst="rect">
              <a:avLst/>
            </a:prstGeom>
          </p:spPr>
        </p:pic>
        <p:pic>
          <p:nvPicPr>
            <p:cNvPr id="27" name="Picture 26">
              <a:extLst>
                <a:ext uri="{FF2B5EF4-FFF2-40B4-BE49-F238E27FC236}">
                  <a16:creationId xmlns:a16="http://schemas.microsoft.com/office/drawing/2014/main" id="{9D87B3D3-4E56-00DC-705C-E0BB061A8C40}"/>
                </a:ext>
              </a:extLst>
            </p:cNvPr>
            <p:cNvPicPr>
              <a:picLocks noChangeAspect="1"/>
            </p:cNvPicPr>
            <p:nvPr/>
          </p:nvPicPr>
          <p:blipFill>
            <a:blip r:embed="rId11"/>
            <a:stretch>
              <a:fillRect/>
            </a:stretch>
          </p:blipFill>
          <p:spPr>
            <a:xfrm>
              <a:off x="772055" y="5290672"/>
              <a:ext cx="402445" cy="402445"/>
            </a:xfrm>
            <a:prstGeom prst="rect">
              <a:avLst/>
            </a:prstGeom>
          </p:spPr>
        </p:pic>
        <p:pic>
          <p:nvPicPr>
            <p:cNvPr id="28" name="Picture 27">
              <a:extLst>
                <a:ext uri="{FF2B5EF4-FFF2-40B4-BE49-F238E27FC236}">
                  <a16:creationId xmlns:a16="http://schemas.microsoft.com/office/drawing/2014/main" id="{99143B26-FE69-30B3-1454-7CA43E678B24}"/>
                </a:ext>
              </a:extLst>
            </p:cNvPr>
            <p:cNvPicPr>
              <a:picLocks noChangeAspect="1"/>
            </p:cNvPicPr>
            <p:nvPr/>
          </p:nvPicPr>
          <p:blipFill>
            <a:blip r:embed="rId12"/>
            <a:stretch>
              <a:fillRect/>
            </a:stretch>
          </p:blipFill>
          <p:spPr>
            <a:xfrm>
              <a:off x="772055" y="4341688"/>
              <a:ext cx="402445" cy="402445"/>
            </a:xfrm>
            <a:prstGeom prst="rect">
              <a:avLst/>
            </a:prstGeom>
          </p:spPr>
        </p:pic>
      </p:grpSp>
      <p:grpSp>
        <p:nvGrpSpPr>
          <p:cNvPr id="10" name="Group 9">
            <a:extLst>
              <a:ext uri="{FF2B5EF4-FFF2-40B4-BE49-F238E27FC236}">
                <a16:creationId xmlns:a16="http://schemas.microsoft.com/office/drawing/2014/main" id="{F1DF3D26-229F-9212-B40E-8EA3B259E5F3}"/>
              </a:ext>
            </a:extLst>
          </p:cNvPr>
          <p:cNvGrpSpPr/>
          <p:nvPr/>
        </p:nvGrpSpPr>
        <p:grpSpPr>
          <a:xfrm>
            <a:off x="7591886" y="668267"/>
            <a:ext cx="2332503" cy="3267280"/>
            <a:chOff x="7591889" y="668267"/>
            <a:chExt cx="2084858" cy="3267280"/>
          </a:xfrm>
        </p:grpSpPr>
        <p:grpSp>
          <p:nvGrpSpPr>
            <p:cNvPr id="6" name="Group 5">
              <a:extLst>
                <a:ext uri="{FF2B5EF4-FFF2-40B4-BE49-F238E27FC236}">
                  <a16:creationId xmlns:a16="http://schemas.microsoft.com/office/drawing/2014/main" id="{F85A47E1-9B7F-CEB5-3F6C-65C4C1BF5EC3}"/>
                </a:ext>
              </a:extLst>
            </p:cNvPr>
            <p:cNvGrpSpPr/>
            <p:nvPr/>
          </p:nvGrpSpPr>
          <p:grpSpPr>
            <a:xfrm>
              <a:off x="7591889" y="668267"/>
              <a:ext cx="2084858" cy="3267280"/>
              <a:chOff x="8172451" y="495300"/>
              <a:chExt cx="2048074" cy="3149829"/>
            </a:xfrm>
          </p:grpSpPr>
          <p:sp>
            <p:nvSpPr>
              <p:cNvPr id="2" name="Rectangle 1">
                <a:extLst>
                  <a:ext uri="{FF2B5EF4-FFF2-40B4-BE49-F238E27FC236}">
                    <a16:creationId xmlns:a16="http://schemas.microsoft.com/office/drawing/2014/main" id="{A38DDD47-8461-6A3D-1BC0-B011E1C2CA92}"/>
                  </a:ext>
                </a:extLst>
              </p:cNvPr>
              <p:cNvSpPr/>
              <p:nvPr/>
            </p:nvSpPr>
            <p:spPr>
              <a:xfrm>
                <a:off x="8172451" y="495300"/>
                <a:ext cx="2048074" cy="3149829"/>
              </a:xfrm>
              <a:prstGeom prst="rect">
                <a:avLst/>
              </a:prstGeom>
              <a:solidFill>
                <a:schemeClr val="bg1"/>
              </a:solid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2E8091F-75D7-07B1-7E3F-203AB342A4A9}"/>
                  </a:ext>
                </a:extLst>
              </p:cNvPr>
              <p:cNvPicPr>
                <a:picLocks noChangeAspect="1"/>
              </p:cNvPicPr>
              <p:nvPr/>
            </p:nvPicPr>
            <p:blipFill>
              <a:blip r:embed="rId13">
                <a:extLst>
                  <a:ext uri="{28A0092B-C50C-407E-A947-70E740481C1C}">
                    <a14:useLocalDpi xmlns:a14="http://schemas.microsoft.com/office/drawing/2010/main" val="0"/>
                  </a:ext>
                </a:extLst>
              </a:blip>
              <a:srcRect l="3748" t="22242" r="3762" b="2213"/>
              <a:stretch>
                <a:fillRect/>
              </a:stretch>
            </p:blipFill>
            <p:spPr>
              <a:xfrm>
                <a:off x="8284826" y="560967"/>
                <a:ext cx="1776621" cy="2159922"/>
              </a:xfrm>
              <a:prstGeom prst="rect">
                <a:avLst/>
              </a:prstGeom>
              <a:ln>
                <a:noFill/>
              </a:ln>
              <a:effectLst/>
            </p:spPr>
          </p:pic>
        </p:grpSp>
        <p:pic>
          <p:nvPicPr>
            <p:cNvPr id="7" name="Picture 6">
              <a:extLst>
                <a:ext uri="{FF2B5EF4-FFF2-40B4-BE49-F238E27FC236}">
                  <a16:creationId xmlns:a16="http://schemas.microsoft.com/office/drawing/2014/main" id="{13CD4E84-3DE0-276D-D179-EDC69099827D}"/>
                </a:ext>
              </a:extLst>
            </p:cNvPr>
            <p:cNvPicPr>
              <a:picLocks noChangeAspect="1"/>
            </p:cNvPicPr>
            <p:nvPr/>
          </p:nvPicPr>
          <p:blipFill>
            <a:blip r:embed="rId14">
              <a:extLst>
                <a:ext uri="{28A0092B-C50C-407E-A947-70E740481C1C}">
                  <a14:useLocalDpi xmlns:a14="http://schemas.microsoft.com/office/drawing/2010/main" val="0"/>
                </a:ext>
              </a:extLst>
            </a:blip>
            <a:srcRect l="6842" t="4960" r="8599" b="52288"/>
            <a:stretch>
              <a:fillRect/>
            </a:stretch>
          </p:blipFill>
          <p:spPr>
            <a:xfrm>
              <a:off x="7780445" y="2690266"/>
              <a:ext cx="1518738" cy="1089662"/>
            </a:xfrm>
            <a:prstGeom prst="rect">
              <a:avLst/>
            </a:prstGeom>
            <a:ln>
              <a:noFill/>
            </a:ln>
            <a:effectLst/>
          </p:spPr>
        </p:pic>
      </p:grpSp>
      <p:pic>
        <p:nvPicPr>
          <p:cNvPr id="9" name="Picture 8">
            <a:extLst>
              <a:ext uri="{FF2B5EF4-FFF2-40B4-BE49-F238E27FC236}">
                <a16:creationId xmlns:a16="http://schemas.microsoft.com/office/drawing/2014/main" id="{41C0DE5E-7CCC-04DD-709D-5C715ACC645E}"/>
              </a:ext>
            </a:extLst>
          </p:cNvPr>
          <p:cNvPicPr>
            <a:picLocks noChangeAspect="1"/>
          </p:cNvPicPr>
          <p:nvPr/>
        </p:nvPicPr>
        <p:blipFill>
          <a:blip r:embed="rId15">
            <a:extLst>
              <a:ext uri="{28A0092B-C50C-407E-A947-70E740481C1C}">
                <a14:useLocalDpi xmlns:a14="http://schemas.microsoft.com/office/drawing/2010/main" val="0"/>
              </a:ext>
            </a:extLst>
          </a:blip>
          <a:srcRect l="-2217" t="-2746" r="-1370" b="-1545"/>
          <a:stretch>
            <a:fillRect/>
          </a:stretch>
        </p:blipFill>
        <p:spPr>
          <a:xfrm rot="356345">
            <a:off x="8852999" y="2892775"/>
            <a:ext cx="2243623" cy="2691011"/>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21763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A1ABA-0085-7F06-6574-A8C1B3EFEF96}"/>
              </a:ext>
            </a:extLst>
          </p:cNvPr>
          <p:cNvSpPr>
            <a:spLocks noGrp="1"/>
          </p:cNvSpPr>
          <p:nvPr>
            <p:ph type="ctrTitle"/>
          </p:nvPr>
        </p:nvSpPr>
        <p:spPr/>
        <p:txBody>
          <a:bodyPr/>
          <a:lstStyle/>
          <a:p>
            <a:r>
              <a:rPr lang="en-US"/>
              <a:t>Thank you!</a:t>
            </a:r>
          </a:p>
        </p:txBody>
      </p:sp>
    </p:spTree>
    <p:extLst>
      <p:ext uri="{BB962C8B-B14F-4D97-AF65-F5344CB8AC3E}">
        <p14:creationId xmlns:p14="http://schemas.microsoft.com/office/powerpoint/2010/main" val="2513972145"/>
      </p:ext>
    </p:extLst>
  </p:cSld>
  <p:clrMapOvr>
    <a:masterClrMapping/>
  </p:clrMapOvr>
</p:sld>
</file>

<file path=ppt/theme/theme1.xml><?xml version="1.0" encoding="utf-8"?>
<a:theme xmlns:a="http://schemas.openxmlformats.org/drawingml/2006/main" name="Office Theme">
  <a:themeElements>
    <a:clrScheme name="EERE-DOE-2025">
      <a:dk1>
        <a:srgbClr val="000000"/>
      </a:dk1>
      <a:lt1>
        <a:srgbClr val="FFFFFF"/>
      </a:lt1>
      <a:dk2>
        <a:srgbClr val="1A204C"/>
      </a:dk2>
      <a:lt2>
        <a:srgbClr val="D9DFEA"/>
      </a:lt2>
      <a:accent1>
        <a:srgbClr val="21409A"/>
      </a:accent1>
      <a:accent2>
        <a:srgbClr val="085A9B"/>
      </a:accent2>
      <a:accent3>
        <a:srgbClr val="064606"/>
      </a:accent3>
      <a:accent4>
        <a:srgbClr val="1D772A"/>
      </a:accent4>
      <a:accent5>
        <a:srgbClr val="F9D57A"/>
      </a:accent5>
      <a:accent6>
        <a:srgbClr val="FAA449"/>
      </a:accent6>
      <a:hlink>
        <a:srgbClr val="085A9B"/>
      </a:hlink>
      <a:folHlink>
        <a:srgbClr val="085A9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ERE-Presentation-Template-2025.potx" id="{19B313AE-44A9-448C-8028-0E648E63CF4B}" vid="{B634199E-FC43-431C-BAE3-801EB31756E7}"/>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flec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 Theme">
  <a:themeElements>
    <a:clrScheme name="CIE 2024">
      <a:dk1>
        <a:srgbClr val="FFFFFF"/>
      </a:dk1>
      <a:lt1>
        <a:srgbClr val="FFFFFF"/>
      </a:lt1>
      <a:dk2>
        <a:srgbClr val="FFFFFF"/>
      </a:dk2>
      <a:lt2>
        <a:srgbClr val="FFFFFF"/>
      </a:lt2>
      <a:accent1>
        <a:srgbClr val="78C043"/>
      </a:accent1>
      <a:accent2>
        <a:srgbClr val="4D79AD"/>
      </a:accent2>
      <a:accent3>
        <a:srgbClr val="F9C84A"/>
      </a:accent3>
      <a:accent4>
        <a:srgbClr val="0F9ED5"/>
      </a:accent4>
      <a:accent5>
        <a:srgbClr val="A02B93"/>
      </a:accent5>
      <a:accent6>
        <a:srgbClr val="4EA72E"/>
      </a:accent6>
      <a:hlink>
        <a:srgbClr val="467886"/>
      </a:hlink>
      <a:folHlink>
        <a:srgbClr val="96607D"/>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1D8A541D50874CA69419E46EA63C9D" ma:contentTypeVersion="15" ma:contentTypeDescription="Create a new document." ma:contentTypeScope="" ma:versionID="7bc056b8d125b1e2f781d5958bb7cb15">
  <xsd:schema xmlns:xsd="http://www.w3.org/2001/XMLSchema" xmlns:xs="http://www.w3.org/2001/XMLSchema" xmlns:p="http://schemas.microsoft.com/office/2006/metadata/properties" xmlns:ns2="a364b3c5-62d0-4027-8220-445754a7a914" xmlns:ns3="c026f5d8-d09e-4fa8-ba98-c2fc83bc3999" targetNamespace="http://schemas.microsoft.com/office/2006/metadata/properties" ma:root="true" ma:fieldsID="b34f273fa1b1aa159d484d4129572705" ns2:_="" ns3:_="">
    <xsd:import namespace="a364b3c5-62d0-4027-8220-445754a7a914"/>
    <xsd:import namespace="c026f5d8-d09e-4fa8-ba98-c2fc83bc399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64b3c5-62d0-4027-8220-445754a7a9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026f5d8-d09e-4fa8-ba98-c2fc83bc399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e697444-a901-4262-b9e0-9cf234a31515}" ma:internalName="TaxCatchAll" ma:showField="CatchAllData" ma:web="c026f5d8-d09e-4fa8-ba98-c2fc83bc39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364b3c5-62d0-4027-8220-445754a7a914">
      <Terms xmlns="http://schemas.microsoft.com/office/infopath/2007/PartnerControls"/>
    </lcf76f155ced4ddcb4097134ff3c332f>
    <TaxCatchAll xmlns="c026f5d8-d09e-4fa8-ba98-c2fc83bc399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A713F72-E75E-4578-BBD7-C33DB8F513CE}">
  <ds:schemaRefs>
    <ds:schemaRef ds:uri="a364b3c5-62d0-4027-8220-445754a7a914"/>
    <ds:schemaRef ds:uri="c026f5d8-d09e-4fa8-ba98-c2fc83bc39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0526C06-4A08-49CE-A395-DF592EC28142}">
  <ds:schemaRefs>
    <ds:schemaRef ds:uri="a364b3c5-62d0-4027-8220-445754a7a914"/>
    <ds:schemaRef ds:uri="c026f5d8-d09e-4fa8-ba98-c2fc83bc39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476B62F-82B0-4AAC-8DD8-E037C8E4646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38</Slides>
  <Notes>18</Notes>
  <HiddenSlides>0</HiddenSlides>
  <ScaleCrop>false</ScaleCrop>
  <HeadingPairs>
    <vt:vector size="4" baseType="variant">
      <vt:variant>
        <vt:lpstr>Theme</vt:lpstr>
      </vt:variant>
      <vt:variant>
        <vt:i4>4</vt:i4>
      </vt:variant>
      <vt:variant>
        <vt:lpstr>Slide Titles</vt:lpstr>
      </vt:variant>
      <vt:variant>
        <vt:i4>38</vt:i4>
      </vt:variant>
    </vt:vector>
  </HeadingPairs>
  <TitlesOfParts>
    <vt:vector size="42" baseType="lpstr">
      <vt:lpstr>Office Theme</vt:lpstr>
      <vt:lpstr>2_Office Theme</vt:lpstr>
      <vt:lpstr>Office Theme</vt:lpstr>
      <vt:lpstr>1_Office Theme</vt:lpstr>
      <vt:lpstr>Energy Efficiency  Measures on Tribal Facilities</vt:lpstr>
      <vt:lpstr>Webinar Logistics</vt:lpstr>
      <vt:lpstr>Today’s Webinar Will Cover</vt:lpstr>
      <vt:lpstr>Office of Indian Energy Overview</vt:lpstr>
      <vt:lpstr>Office of Indian Energy Leadership</vt:lpstr>
      <vt:lpstr>Office of Indian Energy Mission</vt:lpstr>
      <vt:lpstr>How the Office Supports Indian Country</vt:lpstr>
      <vt:lpstr>Who the Office of Indian Energy Supports</vt:lpstr>
      <vt:lpstr>  Forest County Potawatomi:  Energy Efficiency Measures</vt:lpstr>
      <vt:lpstr>PowerPoint Presentation</vt:lpstr>
      <vt:lpstr>PowerPoint Presentation</vt:lpstr>
      <vt:lpstr>PowerPoint Presentation</vt:lpstr>
      <vt:lpstr>Environmental Mission Statement</vt:lpstr>
      <vt:lpstr>Background FCPC Energy</vt:lpstr>
      <vt:lpstr>Why Energy Efficiency?</vt:lpstr>
      <vt:lpstr>PBC ENERGY EFFICIENCY PROJECT </vt:lpstr>
      <vt:lpstr>PowerPoint Presentation</vt:lpstr>
      <vt:lpstr>Options Selection and Economics</vt:lpstr>
      <vt:lpstr>EndoTherm- Hydronic Additive</vt:lpstr>
      <vt:lpstr>Project Delays and Problems </vt:lpstr>
      <vt:lpstr>PowerPoint Presentation</vt:lpstr>
      <vt:lpstr>     Q&amp;A </vt:lpstr>
      <vt:lpstr>  Oneida Indian Nation:  Facility Energy Efficiency Measures</vt:lpstr>
      <vt:lpstr>PowerPoint Presentation</vt:lpstr>
      <vt:lpstr>PowerPoint Presentation</vt:lpstr>
      <vt:lpstr>PowerPoint Presentation</vt:lpstr>
      <vt:lpstr>PowerPoint Presentation</vt:lpstr>
      <vt:lpstr>FY22 Award: Clean Energy Deployment</vt:lpstr>
      <vt:lpstr>FY22 Award: Clean Energy Deployment (status)</vt:lpstr>
      <vt:lpstr>FY23 Award: Energy Efficiency Phase 2</vt:lpstr>
      <vt:lpstr>FY23 Award: Energy Efficiency Phase 2 (status)</vt:lpstr>
      <vt:lpstr>PowerPoint Presentation</vt:lpstr>
      <vt:lpstr>PowerPoint Presentation</vt:lpstr>
      <vt:lpstr>Next Steps</vt:lpstr>
      <vt:lpstr>PowerPoint Presentation</vt:lpstr>
      <vt:lpstr>     Q&amp;A </vt:lpstr>
      <vt:lpstr>Stay Connected!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Zietz, Fred</dc:creator>
  <cp:revision>3</cp:revision>
  <cp:lastPrinted>2026-03-12T15:36:16Z</cp:lastPrinted>
  <dcterms:created xsi:type="dcterms:W3CDTF">2025-03-27T20:59:25Z</dcterms:created>
  <dcterms:modified xsi:type="dcterms:W3CDTF">2026-09-29T17:32:49Z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0x010100A01D8A541D50874CA69419E46EA63C9D</vt:lpwstr>
  </property>
  <property fmtid="{D5CDD505-2E9C-101B-9397-08002B2CF9AE}" pid="3" name="MediaServiceImageTags">
    <vt:lpwstr/>
  </property>
</Properties>
</file>