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6" r:id="rId5"/>
    <p:sldMasterId id="2147483687" r:id="rId6"/>
  </p:sldMasterIdLst>
  <p:sldIdLst>
    <p:sldId id="285" r:id="rId7"/>
    <p:sldId id="286" r:id="rId8"/>
    <p:sldId id="297"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28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53165F-7E2D-6BEB-5326-F7B75106ACC2}" name="Deeney, Payton (CONTR)" initials="PD" userId="S::payton.deeney@nnsa.doe.gov::44ae866e-5032-442c-b708-7f80602fdb87" providerId="AD"/>
  <p188:author id="{73370CE7-9BEE-CB6D-2491-1ED6D4BA830C}" name="Marlette, Xander (CONTR)" initials="XM" userId="S::xander.marlette@nnsa.doe.gov::03f18b7d-746d-4323-b6ac-1a04d7942a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53C87"/>
    <a:srgbClr val="A38AB7"/>
    <a:srgbClr val="E0D8E7"/>
    <a:srgbClr val="CCC7D0"/>
    <a:srgbClr val="482A60"/>
    <a:srgbClr val="DFDFDF"/>
    <a:srgbClr val="AFAEAE"/>
    <a:srgbClr val="C2A1E7"/>
    <a:srgbClr val="3A3A3A"/>
    <a:srgbClr val="6C3B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0DAA0F-3D38-4D92-BD96-4BF018638056}" v="568" dt="2026-08-04T20:59:02.7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8"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2">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B83A69-5593-4CE3-B07B-5E201FE79F8B}" type="doc">
      <dgm:prSet loTypeId="urn:microsoft.com/office/officeart/2005/8/layout/hierarchy6" loCatId="hierarchy" qsTypeId="urn:microsoft.com/office/officeart/2005/8/quickstyle/simple1#1" qsCatId="simple" csTypeId="urn:microsoft.com/office/officeart/2005/8/colors/accent2_3#1" csCatId="accent2" phldr="1"/>
      <dgm:spPr/>
      <dgm:t>
        <a:bodyPr/>
        <a:lstStyle/>
        <a:p>
          <a:endParaRPr lang="en-US"/>
        </a:p>
      </dgm:t>
    </dgm:pt>
    <dgm:pt modelId="{257F6984-7870-40AF-A38B-F6023C94CFFB}">
      <dgm:prSet phldrT="[Text]" phldr="0"/>
      <dgm:spPr>
        <a:solidFill>
          <a:srgbClr val="482A60"/>
        </a:solidFill>
      </dgm:spPr>
      <dgm:t>
        <a:bodyPr/>
        <a:lstStyle/>
        <a:p>
          <a:r>
            <a:rPr lang="en-US">
              <a:latin typeface="Figtree" pitchFamily="2" charset="0"/>
            </a:rPr>
            <a:t>Problem</a:t>
          </a:r>
        </a:p>
      </dgm:t>
    </dgm:pt>
    <dgm:pt modelId="{C75C8056-A195-42A8-94EB-10FF30C00183}" type="parTrans" cxnId="{48DEF548-B2B3-4F33-A9DD-E25BA1E73557}">
      <dgm:prSet/>
      <dgm:spPr/>
      <dgm:t>
        <a:bodyPr/>
        <a:lstStyle/>
        <a:p>
          <a:endParaRPr lang="en-US">
            <a:latin typeface="Figtree" pitchFamily="2" charset="0"/>
          </a:endParaRPr>
        </a:p>
      </dgm:t>
    </dgm:pt>
    <dgm:pt modelId="{B082479F-F174-4BA3-A237-961DF05EAF50}" type="sibTrans" cxnId="{48DEF548-B2B3-4F33-A9DD-E25BA1E73557}">
      <dgm:prSet/>
      <dgm:spPr/>
      <dgm:t>
        <a:bodyPr/>
        <a:lstStyle/>
        <a:p>
          <a:endParaRPr lang="en-US">
            <a:latin typeface="Figtree" pitchFamily="2" charset="0"/>
          </a:endParaRPr>
        </a:p>
      </dgm:t>
    </dgm:pt>
    <dgm:pt modelId="{7E3C2D7F-DE1A-4890-B02F-790C7C55E2BD}">
      <dgm:prSet phldrT="[Text]" phldr="0"/>
      <dgm:spPr>
        <a:solidFill>
          <a:srgbClr val="653C87"/>
        </a:solidFill>
      </dgm:spPr>
      <dgm:t>
        <a:bodyPr/>
        <a:lstStyle/>
        <a:p>
          <a:r>
            <a:rPr lang="en-US">
              <a:latin typeface="Figtree" pitchFamily="2" charset="0"/>
            </a:rPr>
            <a:t>Cause</a:t>
          </a:r>
        </a:p>
      </dgm:t>
    </dgm:pt>
    <dgm:pt modelId="{38D3D41B-B7CB-4245-AC26-673D4F2B623E}" type="parTrans" cxnId="{8538AF3C-DA48-4B8D-B1BF-87906A2F6E1E}">
      <dgm:prSet/>
      <dgm:spPr>
        <a:ln>
          <a:solidFill>
            <a:srgbClr val="653C87"/>
          </a:solidFill>
        </a:ln>
      </dgm:spPr>
      <dgm:t>
        <a:bodyPr/>
        <a:lstStyle/>
        <a:p>
          <a:endParaRPr lang="en-US">
            <a:latin typeface="Figtree" pitchFamily="2" charset="0"/>
          </a:endParaRPr>
        </a:p>
      </dgm:t>
    </dgm:pt>
    <dgm:pt modelId="{BEFEB0C8-D13E-41EE-8A2E-5A5C4FC7AAC3}" type="sibTrans" cxnId="{8538AF3C-DA48-4B8D-B1BF-87906A2F6E1E}">
      <dgm:prSet/>
      <dgm:spPr/>
      <dgm:t>
        <a:bodyPr/>
        <a:lstStyle/>
        <a:p>
          <a:endParaRPr lang="en-US">
            <a:latin typeface="Figtree" pitchFamily="2" charset="0"/>
          </a:endParaRPr>
        </a:p>
      </dgm:t>
    </dgm:pt>
    <dgm:pt modelId="{95605D9A-F9B4-4D14-9B66-4783C91FD870}">
      <dgm:prSet phldrT="[Text]" phldr="0"/>
      <dgm:spPr>
        <a:solidFill>
          <a:srgbClr val="A38AB7"/>
        </a:solidFill>
      </dgm:spPr>
      <dgm:t>
        <a:bodyPr/>
        <a:lstStyle/>
        <a:p>
          <a:r>
            <a:rPr lang="en-US">
              <a:latin typeface="Figtree" pitchFamily="2" charset="0"/>
            </a:rPr>
            <a:t>Root Cause</a:t>
          </a:r>
        </a:p>
      </dgm:t>
    </dgm:pt>
    <dgm:pt modelId="{C2408DD7-A533-4C27-8870-D084D9EA2FC9}" type="parTrans" cxnId="{2D5816A5-A960-4158-B557-BABA8C68435F}">
      <dgm:prSet/>
      <dgm:spPr>
        <a:ln>
          <a:solidFill>
            <a:srgbClr val="653C87"/>
          </a:solidFill>
        </a:ln>
      </dgm:spPr>
      <dgm:t>
        <a:bodyPr/>
        <a:lstStyle/>
        <a:p>
          <a:endParaRPr lang="en-US">
            <a:latin typeface="Figtree" pitchFamily="2" charset="0"/>
          </a:endParaRPr>
        </a:p>
      </dgm:t>
    </dgm:pt>
    <dgm:pt modelId="{6CE3623A-608F-4241-B165-5EAAFE4AA144}" type="sibTrans" cxnId="{2D5816A5-A960-4158-B557-BABA8C68435F}">
      <dgm:prSet/>
      <dgm:spPr/>
      <dgm:t>
        <a:bodyPr/>
        <a:lstStyle/>
        <a:p>
          <a:endParaRPr lang="en-US">
            <a:latin typeface="Figtree" pitchFamily="2" charset="0"/>
          </a:endParaRPr>
        </a:p>
      </dgm:t>
    </dgm:pt>
    <dgm:pt modelId="{390E6B56-ABF5-4DAD-BC65-15FE4F4831DF}">
      <dgm:prSet phldrT="[Text]" phldr="0"/>
      <dgm:spPr>
        <a:solidFill>
          <a:srgbClr val="A38AB7"/>
        </a:solidFill>
      </dgm:spPr>
      <dgm:t>
        <a:bodyPr/>
        <a:lstStyle/>
        <a:p>
          <a:r>
            <a:rPr lang="en-US">
              <a:latin typeface="Figtree" pitchFamily="2" charset="0"/>
            </a:rPr>
            <a:t>Root Cause</a:t>
          </a:r>
        </a:p>
      </dgm:t>
    </dgm:pt>
    <dgm:pt modelId="{92748D6F-0535-4255-AA4A-6B4DAC8849D1}" type="parTrans" cxnId="{856BBEE8-4AF6-45BB-BA38-DC6561C52765}">
      <dgm:prSet/>
      <dgm:spPr>
        <a:ln>
          <a:solidFill>
            <a:srgbClr val="653C87"/>
          </a:solidFill>
        </a:ln>
      </dgm:spPr>
      <dgm:t>
        <a:bodyPr/>
        <a:lstStyle/>
        <a:p>
          <a:endParaRPr lang="en-US">
            <a:latin typeface="Figtree" pitchFamily="2" charset="0"/>
          </a:endParaRPr>
        </a:p>
      </dgm:t>
    </dgm:pt>
    <dgm:pt modelId="{EBA3CF16-E667-46F4-8488-EBFBF3F8AA2A}" type="sibTrans" cxnId="{856BBEE8-4AF6-45BB-BA38-DC6561C52765}">
      <dgm:prSet/>
      <dgm:spPr/>
      <dgm:t>
        <a:bodyPr/>
        <a:lstStyle/>
        <a:p>
          <a:endParaRPr lang="en-US">
            <a:latin typeface="Figtree" pitchFamily="2" charset="0"/>
          </a:endParaRPr>
        </a:p>
      </dgm:t>
    </dgm:pt>
    <dgm:pt modelId="{E1D60461-0AD1-4037-AF3B-4069BB88A194}">
      <dgm:prSet phldrT="[Text]" phldr="0"/>
      <dgm:spPr>
        <a:solidFill>
          <a:srgbClr val="653C87"/>
        </a:solidFill>
      </dgm:spPr>
      <dgm:t>
        <a:bodyPr/>
        <a:lstStyle/>
        <a:p>
          <a:r>
            <a:rPr lang="en-US">
              <a:latin typeface="Figtree" pitchFamily="2" charset="0"/>
            </a:rPr>
            <a:t>Cause</a:t>
          </a:r>
        </a:p>
      </dgm:t>
    </dgm:pt>
    <dgm:pt modelId="{BE26B66C-22E2-4498-BD09-19CBA91DE6FE}" type="parTrans" cxnId="{186919AF-16C3-484B-82D7-36AC8B3C370A}">
      <dgm:prSet/>
      <dgm:spPr>
        <a:ln>
          <a:solidFill>
            <a:srgbClr val="653C87"/>
          </a:solidFill>
        </a:ln>
      </dgm:spPr>
      <dgm:t>
        <a:bodyPr/>
        <a:lstStyle/>
        <a:p>
          <a:endParaRPr lang="en-US">
            <a:latin typeface="Figtree" pitchFamily="2" charset="0"/>
          </a:endParaRPr>
        </a:p>
      </dgm:t>
    </dgm:pt>
    <dgm:pt modelId="{7C98C7B9-59D5-4A1A-BF1E-3833DC9D4DAF}" type="sibTrans" cxnId="{186919AF-16C3-484B-82D7-36AC8B3C370A}">
      <dgm:prSet/>
      <dgm:spPr/>
      <dgm:t>
        <a:bodyPr/>
        <a:lstStyle/>
        <a:p>
          <a:endParaRPr lang="en-US">
            <a:latin typeface="Figtree" pitchFamily="2" charset="0"/>
          </a:endParaRPr>
        </a:p>
      </dgm:t>
    </dgm:pt>
    <dgm:pt modelId="{BF3852C4-1DA9-40F3-9952-C9E714A90158}">
      <dgm:prSet phldrT="[Text]" phldr="0"/>
      <dgm:spPr>
        <a:solidFill>
          <a:srgbClr val="A38AB7"/>
        </a:solidFill>
      </dgm:spPr>
      <dgm:t>
        <a:bodyPr/>
        <a:lstStyle/>
        <a:p>
          <a:r>
            <a:rPr lang="en-US">
              <a:latin typeface="Figtree" pitchFamily="2" charset="0"/>
            </a:rPr>
            <a:t>Root Cause</a:t>
          </a:r>
        </a:p>
      </dgm:t>
    </dgm:pt>
    <dgm:pt modelId="{049E61AC-DF20-429F-8FEF-7B7675CCC46C}" type="parTrans" cxnId="{CEA29B5A-8ED6-4103-8E5F-2D223DCE863D}">
      <dgm:prSet/>
      <dgm:spPr>
        <a:ln>
          <a:solidFill>
            <a:srgbClr val="653C87"/>
          </a:solidFill>
        </a:ln>
      </dgm:spPr>
      <dgm:t>
        <a:bodyPr/>
        <a:lstStyle/>
        <a:p>
          <a:endParaRPr lang="en-US">
            <a:latin typeface="Figtree" pitchFamily="2" charset="0"/>
          </a:endParaRPr>
        </a:p>
      </dgm:t>
    </dgm:pt>
    <dgm:pt modelId="{8669CFFE-787E-435F-8E84-7D48F7804CBC}" type="sibTrans" cxnId="{CEA29B5A-8ED6-4103-8E5F-2D223DCE863D}">
      <dgm:prSet/>
      <dgm:spPr/>
      <dgm:t>
        <a:bodyPr/>
        <a:lstStyle/>
        <a:p>
          <a:endParaRPr lang="en-US">
            <a:latin typeface="Figtree" pitchFamily="2" charset="0"/>
          </a:endParaRPr>
        </a:p>
      </dgm:t>
    </dgm:pt>
    <dgm:pt modelId="{B21D576A-2B80-4053-8100-89CD91A4A128}">
      <dgm:prSet phldrT="[Text]" phldr="0" custT="1"/>
      <dgm:spPr>
        <a:solidFill>
          <a:srgbClr val="DFDFDF"/>
        </a:solidFill>
      </dgm:spPr>
      <dgm:t>
        <a:bodyPr/>
        <a:lstStyle/>
        <a:p>
          <a:r>
            <a:rPr lang="en-US" sz="1000">
              <a:latin typeface="Figtree" pitchFamily="2" charset="0"/>
            </a:rPr>
            <a:t>FIMS consists of data inconsistencies</a:t>
          </a:r>
        </a:p>
      </dgm:t>
    </dgm:pt>
    <dgm:pt modelId="{A07C2123-096B-4E35-8A24-73D001557AA9}" type="parTrans" cxnId="{10371B1D-ECFC-43F1-B948-CA3893B4B2E5}">
      <dgm:prSet/>
      <dgm:spPr/>
      <dgm:t>
        <a:bodyPr/>
        <a:lstStyle/>
        <a:p>
          <a:endParaRPr lang="en-US">
            <a:latin typeface="Figtree" pitchFamily="2" charset="0"/>
          </a:endParaRPr>
        </a:p>
      </dgm:t>
    </dgm:pt>
    <dgm:pt modelId="{807EC538-D26F-4F3B-AA2D-473069903CDA}" type="sibTrans" cxnId="{10371B1D-ECFC-43F1-B948-CA3893B4B2E5}">
      <dgm:prSet/>
      <dgm:spPr/>
      <dgm:t>
        <a:bodyPr/>
        <a:lstStyle/>
        <a:p>
          <a:endParaRPr lang="en-US">
            <a:latin typeface="Figtree" pitchFamily="2" charset="0"/>
          </a:endParaRPr>
        </a:p>
      </dgm:t>
    </dgm:pt>
    <dgm:pt modelId="{CA752BCC-0ED2-4082-95BC-CCB594BCF6A2}">
      <dgm:prSet phldrT="[Text]" phldr="0" custT="1"/>
      <dgm:spPr>
        <a:solidFill>
          <a:srgbClr val="DFDFDF"/>
        </a:solidFill>
      </dgm:spPr>
      <dgm:t>
        <a:bodyPr/>
        <a:lstStyle/>
        <a:p>
          <a:r>
            <a:rPr lang="en-US" sz="1000">
              <a:latin typeface="Figtree" pitchFamily="2" charset="0"/>
            </a:rPr>
            <a:t>Anomaly checks only flag the problems</a:t>
          </a:r>
        </a:p>
      </dgm:t>
    </dgm:pt>
    <dgm:pt modelId="{EF7367F3-DE3F-4C98-B766-440375953E61}" type="parTrans" cxnId="{50FB5602-8F05-473A-AF04-0E5C254ADB31}">
      <dgm:prSet/>
      <dgm:spPr/>
      <dgm:t>
        <a:bodyPr/>
        <a:lstStyle/>
        <a:p>
          <a:endParaRPr lang="en-US">
            <a:latin typeface="Figtree" pitchFamily="2" charset="0"/>
          </a:endParaRPr>
        </a:p>
      </dgm:t>
    </dgm:pt>
    <dgm:pt modelId="{152F7682-A3C0-4434-96D3-B3AA366DEA95}" type="sibTrans" cxnId="{50FB5602-8F05-473A-AF04-0E5C254ADB31}">
      <dgm:prSet/>
      <dgm:spPr/>
      <dgm:t>
        <a:bodyPr/>
        <a:lstStyle/>
        <a:p>
          <a:endParaRPr lang="en-US">
            <a:latin typeface="Figtree" pitchFamily="2" charset="0"/>
          </a:endParaRPr>
        </a:p>
      </dgm:t>
    </dgm:pt>
    <dgm:pt modelId="{7D955D10-B336-42FD-BD7A-C3970B558DC5}">
      <dgm:prSet phldrT="[Text]" custT="1"/>
      <dgm:spPr>
        <a:solidFill>
          <a:srgbClr val="DFDFDF"/>
        </a:solidFill>
      </dgm:spPr>
      <dgm:t>
        <a:bodyPr/>
        <a:lstStyle/>
        <a:p>
          <a:pPr>
            <a:buFont typeface="Wingdings" panose="05000000000000000000" pitchFamily="2" charset="2"/>
            <a:buChar char="§"/>
          </a:pPr>
          <a:r>
            <a:rPr lang="en-US" sz="1000">
              <a:latin typeface="Figtree" pitchFamily="2" charset="0"/>
            </a:rPr>
            <a:t>Systemic breakdown in adherence to established protocols</a:t>
          </a:r>
        </a:p>
      </dgm:t>
    </dgm:pt>
    <dgm:pt modelId="{5FBC534D-E6B3-4739-B4A6-A3A1ABB37D4B}" type="parTrans" cxnId="{D6A7D10B-8616-4948-9AEE-42569C29978F}">
      <dgm:prSet/>
      <dgm:spPr/>
      <dgm:t>
        <a:bodyPr/>
        <a:lstStyle/>
        <a:p>
          <a:endParaRPr lang="en-US">
            <a:latin typeface="Figtree" pitchFamily="2" charset="0"/>
          </a:endParaRPr>
        </a:p>
      </dgm:t>
    </dgm:pt>
    <dgm:pt modelId="{A59C1994-45CD-4A00-920F-CBA9FAC3A6BE}" type="sibTrans" cxnId="{D6A7D10B-8616-4948-9AEE-42569C29978F}">
      <dgm:prSet/>
      <dgm:spPr/>
      <dgm:t>
        <a:bodyPr/>
        <a:lstStyle/>
        <a:p>
          <a:endParaRPr lang="en-US">
            <a:latin typeface="Figtree" pitchFamily="2" charset="0"/>
          </a:endParaRPr>
        </a:p>
      </dgm:t>
    </dgm:pt>
    <dgm:pt modelId="{A778C25D-B47E-4487-B5D9-2D626217614E}" type="pres">
      <dgm:prSet presAssocID="{6BB83A69-5593-4CE3-B07B-5E201FE79F8B}" presName="mainComposite" presStyleCnt="0">
        <dgm:presLayoutVars>
          <dgm:chPref val="1"/>
          <dgm:dir/>
          <dgm:animOne val="branch"/>
          <dgm:animLvl val="lvl"/>
          <dgm:resizeHandles val="exact"/>
        </dgm:presLayoutVars>
      </dgm:prSet>
      <dgm:spPr/>
    </dgm:pt>
    <dgm:pt modelId="{40F8C9AE-1682-4FAF-B9BF-942471F252D4}" type="pres">
      <dgm:prSet presAssocID="{6BB83A69-5593-4CE3-B07B-5E201FE79F8B}" presName="hierFlow" presStyleCnt="0"/>
      <dgm:spPr/>
    </dgm:pt>
    <dgm:pt modelId="{32A23106-C2B1-4869-A416-E018C1B6DC35}" type="pres">
      <dgm:prSet presAssocID="{6BB83A69-5593-4CE3-B07B-5E201FE79F8B}" presName="firstBuf" presStyleCnt="0"/>
      <dgm:spPr/>
    </dgm:pt>
    <dgm:pt modelId="{AD520939-38C8-4BA0-A90F-3DE54FC60A8C}" type="pres">
      <dgm:prSet presAssocID="{6BB83A69-5593-4CE3-B07B-5E201FE79F8B}" presName="hierChild1" presStyleCnt="0">
        <dgm:presLayoutVars>
          <dgm:chPref val="1"/>
          <dgm:animOne val="branch"/>
          <dgm:animLvl val="lvl"/>
        </dgm:presLayoutVars>
      </dgm:prSet>
      <dgm:spPr/>
    </dgm:pt>
    <dgm:pt modelId="{7BB560D9-32E6-408D-B1C1-F37974C64EC4}" type="pres">
      <dgm:prSet presAssocID="{257F6984-7870-40AF-A38B-F6023C94CFFB}" presName="Name14" presStyleCnt="0"/>
      <dgm:spPr/>
    </dgm:pt>
    <dgm:pt modelId="{9A5393EF-D158-4FD3-AE9E-99563E1D99CC}" type="pres">
      <dgm:prSet presAssocID="{257F6984-7870-40AF-A38B-F6023C94CFFB}" presName="level1Shape" presStyleLbl="node0" presStyleIdx="0" presStyleCnt="1">
        <dgm:presLayoutVars>
          <dgm:chPref val="3"/>
        </dgm:presLayoutVars>
      </dgm:prSet>
      <dgm:spPr/>
    </dgm:pt>
    <dgm:pt modelId="{DBC69EA7-0BE3-47CE-8CEC-E8BE1FAD34B6}" type="pres">
      <dgm:prSet presAssocID="{257F6984-7870-40AF-A38B-F6023C94CFFB}" presName="hierChild2" presStyleCnt="0"/>
      <dgm:spPr/>
    </dgm:pt>
    <dgm:pt modelId="{21523C0F-FC98-46C7-9D89-A84D1C421A83}" type="pres">
      <dgm:prSet presAssocID="{38D3D41B-B7CB-4245-AC26-673D4F2B623E}" presName="Name19" presStyleLbl="parChTrans1D2" presStyleIdx="0" presStyleCnt="2"/>
      <dgm:spPr/>
    </dgm:pt>
    <dgm:pt modelId="{A896681E-56BA-46D4-86B9-6F89D84B150B}" type="pres">
      <dgm:prSet presAssocID="{7E3C2D7F-DE1A-4890-B02F-790C7C55E2BD}" presName="Name21" presStyleCnt="0"/>
      <dgm:spPr/>
    </dgm:pt>
    <dgm:pt modelId="{A4CB9C17-4AE4-4FC4-970A-21BB383BC217}" type="pres">
      <dgm:prSet presAssocID="{7E3C2D7F-DE1A-4890-B02F-790C7C55E2BD}" presName="level2Shape" presStyleLbl="node2" presStyleIdx="0" presStyleCnt="2"/>
      <dgm:spPr/>
    </dgm:pt>
    <dgm:pt modelId="{C5A62570-0801-41A2-A0B6-571F70D25884}" type="pres">
      <dgm:prSet presAssocID="{7E3C2D7F-DE1A-4890-B02F-790C7C55E2BD}" presName="hierChild3" presStyleCnt="0"/>
      <dgm:spPr/>
    </dgm:pt>
    <dgm:pt modelId="{0012F045-6AB8-4C15-8549-AE20F64684EE}" type="pres">
      <dgm:prSet presAssocID="{C2408DD7-A533-4C27-8870-D084D9EA2FC9}" presName="Name19" presStyleLbl="parChTrans1D3" presStyleIdx="0" presStyleCnt="3"/>
      <dgm:spPr/>
    </dgm:pt>
    <dgm:pt modelId="{F1AD357F-A145-492C-A94D-DCF43B862292}" type="pres">
      <dgm:prSet presAssocID="{95605D9A-F9B4-4D14-9B66-4783C91FD870}" presName="Name21" presStyleCnt="0"/>
      <dgm:spPr/>
    </dgm:pt>
    <dgm:pt modelId="{8B77F9FB-E590-4A1F-89EC-FF7AC9B34B7E}" type="pres">
      <dgm:prSet presAssocID="{95605D9A-F9B4-4D14-9B66-4783C91FD870}" presName="level2Shape" presStyleLbl="node3" presStyleIdx="0" presStyleCnt="3"/>
      <dgm:spPr/>
    </dgm:pt>
    <dgm:pt modelId="{16590EB4-62F8-4BF7-B08C-09876B9A1AA9}" type="pres">
      <dgm:prSet presAssocID="{95605D9A-F9B4-4D14-9B66-4783C91FD870}" presName="hierChild3" presStyleCnt="0"/>
      <dgm:spPr/>
    </dgm:pt>
    <dgm:pt modelId="{382BC33B-19E3-462D-952F-46E643871D56}" type="pres">
      <dgm:prSet presAssocID="{92748D6F-0535-4255-AA4A-6B4DAC8849D1}" presName="Name19" presStyleLbl="parChTrans1D3" presStyleIdx="1" presStyleCnt="3"/>
      <dgm:spPr/>
    </dgm:pt>
    <dgm:pt modelId="{1D2B94DD-3E2F-4487-B5B7-6EBF9EC73D1C}" type="pres">
      <dgm:prSet presAssocID="{390E6B56-ABF5-4DAD-BC65-15FE4F4831DF}" presName="Name21" presStyleCnt="0"/>
      <dgm:spPr/>
    </dgm:pt>
    <dgm:pt modelId="{6BC0AAC3-40B1-4ACB-9694-2653B1113A21}" type="pres">
      <dgm:prSet presAssocID="{390E6B56-ABF5-4DAD-BC65-15FE4F4831DF}" presName="level2Shape" presStyleLbl="node3" presStyleIdx="1" presStyleCnt="3"/>
      <dgm:spPr/>
    </dgm:pt>
    <dgm:pt modelId="{2B8B703E-F621-453E-BBC8-62F3DAC696E2}" type="pres">
      <dgm:prSet presAssocID="{390E6B56-ABF5-4DAD-BC65-15FE4F4831DF}" presName="hierChild3" presStyleCnt="0"/>
      <dgm:spPr/>
    </dgm:pt>
    <dgm:pt modelId="{02D46335-5415-4448-A5FA-7BD358D3AA01}" type="pres">
      <dgm:prSet presAssocID="{BE26B66C-22E2-4498-BD09-19CBA91DE6FE}" presName="Name19" presStyleLbl="parChTrans1D2" presStyleIdx="1" presStyleCnt="2"/>
      <dgm:spPr/>
    </dgm:pt>
    <dgm:pt modelId="{7B08A605-F846-454A-A516-1E41DF2EC420}" type="pres">
      <dgm:prSet presAssocID="{E1D60461-0AD1-4037-AF3B-4069BB88A194}" presName="Name21" presStyleCnt="0"/>
      <dgm:spPr/>
    </dgm:pt>
    <dgm:pt modelId="{88F22F81-F5CE-42E5-B024-EB7AC50D14D5}" type="pres">
      <dgm:prSet presAssocID="{E1D60461-0AD1-4037-AF3B-4069BB88A194}" presName="level2Shape" presStyleLbl="node2" presStyleIdx="1" presStyleCnt="2"/>
      <dgm:spPr/>
    </dgm:pt>
    <dgm:pt modelId="{0DF334A5-EA08-4195-AF5B-928DC63390C0}" type="pres">
      <dgm:prSet presAssocID="{E1D60461-0AD1-4037-AF3B-4069BB88A194}" presName="hierChild3" presStyleCnt="0"/>
      <dgm:spPr/>
    </dgm:pt>
    <dgm:pt modelId="{34F5216C-4F9C-4748-B753-BAB0AB1A41D7}" type="pres">
      <dgm:prSet presAssocID="{049E61AC-DF20-429F-8FEF-7B7675CCC46C}" presName="Name19" presStyleLbl="parChTrans1D3" presStyleIdx="2" presStyleCnt="3"/>
      <dgm:spPr/>
    </dgm:pt>
    <dgm:pt modelId="{CF0D31B3-D8F3-4850-9B71-D03CCE91C377}" type="pres">
      <dgm:prSet presAssocID="{BF3852C4-1DA9-40F3-9952-C9E714A90158}" presName="Name21" presStyleCnt="0"/>
      <dgm:spPr/>
    </dgm:pt>
    <dgm:pt modelId="{E75D13AA-05FB-4474-8017-178DF8CFAC9A}" type="pres">
      <dgm:prSet presAssocID="{BF3852C4-1DA9-40F3-9952-C9E714A90158}" presName="level2Shape" presStyleLbl="node3" presStyleIdx="2" presStyleCnt="3"/>
      <dgm:spPr/>
    </dgm:pt>
    <dgm:pt modelId="{8D74F12C-9676-4BA0-8AC0-21446CD89CA9}" type="pres">
      <dgm:prSet presAssocID="{BF3852C4-1DA9-40F3-9952-C9E714A90158}" presName="hierChild3" presStyleCnt="0"/>
      <dgm:spPr/>
    </dgm:pt>
    <dgm:pt modelId="{B1705D74-A230-4D48-AD34-372FBE98FE9D}" type="pres">
      <dgm:prSet presAssocID="{6BB83A69-5593-4CE3-B07B-5E201FE79F8B}" presName="bgShapesFlow" presStyleCnt="0"/>
      <dgm:spPr/>
    </dgm:pt>
    <dgm:pt modelId="{3122A1AF-1469-483C-938E-AA1C2D7702F7}" type="pres">
      <dgm:prSet presAssocID="{B21D576A-2B80-4053-8100-89CD91A4A128}" presName="rectComp" presStyleCnt="0"/>
      <dgm:spPr/>
    </dgm:pt>
    <dgm:pt modelId="{198E513A-527D-4F50-8A3C-564891113B97}" type="pres">
      <dgm:prSet presAssocID="{B21D576A-2B80-4053-8100-89CD91A4A128}" presName="bgRect" presStyleLbl="bgShp" presStyleIdx="0" presStyleCnt="3"/>
      <dgm:spPr/>
    </dgm:pt>
    <dgm:pt modelId="{DEE4B189-DACB-46EA-8F36-3262F4615A44}" type="pres">
      <dgm:prSet presAssocID="{B21D576A-2B80-4053-8100-89CD91A4A128}" presName="bgRectTx" presStyleLbl="bgShp" presStyleIdx="0" presStyleCnt="3">
        <dgm:presLayoutVars>
          <dgm:bulletEnabled val="1"/>
        </dgm:presLayoutVars>
      </dgm:prSet>
      <dgm:spPr/>
    </dgm:pt>
    <dgm:pt modelId="{64EE0EB7-4E5C-4F87-BF96-797450E4EC47}" type="pres">
      <dgm:prSet presAssocID="{B21D576A-2B80-4053-8100-89CD91A4A128}" presName="spComp" presStyleCnt="0"/>
      <dgm:spPr/>
    </dgm:pt>
    <dgm:pt modelId="{4A311B05-09A4-4650-BD08-4B522FB231AC}" type="pres">
      <dgm:prSet presAssocID="{B21D576A-2B80-4053-8100-89CD91A4A128}" presName="vSp" presStyleCnt="0"/>
      <dgm:spPr/>
    </dgm:pt>
    <dgm:pt modelId="{3F54248C-4423-42E6-ABCC-C67E1E2C5407}" type="pres">
      <dgm:prSet presAssocID="{CA752BCC-0ED2-4082-95BC-CCB594BCF6A2}" presName="rectComp" presStyleCnt="0"/>
      <dgm:spPr/>
    </dgm:pt>
    <dgm:pt modelId="{2CE63840-F3BA-4676-B46C-5AB8463C2F14}" type="pres">
      <dgm:prSet presAssocID="{CA752BCC-0ED2-4082-95BC-CCB594BCF6A2}" presName="bgRect" presStyleLbl="bgShp" presStyleIdx="1" presStyleCnt="3"/>
      <dgm:spPr/>
    </dgm:pt>
    <dgm:pt modelId="{9A27A07C-E531-4BD2-952D-8E08C7B44F5B}" type="pres">
      <dgm:prSet presAssocID="{CA752BCC-0ED2-4082-95BC-CCB594BCF6A2}" presName="bgRectTx" presStyleLbl="bgShp" presStyleIdx="1" presStyleCnt="3">
        <dgm:presLayoutVars>
          <dgm:bulletEnabled val="1"/>
        </dgm:presLayoutVars>
      </dgm:prSet>
      <dgm:spPr/>
    </dgm:pt>
    <dgm:pt modelId="{B0B23D95-DA1A-4626-B23B-8F8904CB1481}" type="pres">
      <dgm:prSet presAssocID="{CA752BCC-0ED2-4082-95BC-CCB594BCF6A2}" presName="spComp" presStyleCnt="0"/>
      <dgm:spPr/>
    </dgm:pt>
    <dgm:pt modelId="{C00047B0-D61F-47C0-9E2A-C10D96017C9D}" type="pres">
      <dgm:prSet presAssocID="{CA752BCC-0ED2-4082-95BC-CCB594BCF6A2}" presName="vSp" presStyleCnt="0"/>
      <dgm:spPr/>
    </dgm:pt>
    <dgm:pt modelId="{EED55A75-8606-4B78-A5BD-2D7DAE0C082D}" type="pres">
      <dgm:prSet presAssocID="{7D955D10-B336-42FD-BD7A-C3970B558DC5}" presName="rectComp" presStyleCnt="0"/>
      <dgm:spPr/>
    </dgm:pt>
    <dgm:pt modelId="{6B10FC1B-38A2-4233-82E3-3196CCC21393}" type="pres">
      <dgm:prSet presAssocID="{7D955D10-B336-42FD-BD7A-C3970B558DC5}" presName="bgRect" presStyleLbl="bgShp" presStyleIdx="2" presStyleCnt="3"/>
      <dgm:spPr/>
    </dgm:pt>
    <dgm:pt modelId="{C315CEAA-605A-4F4A-90DF-997C46000561}" type="pres">
      <dgm:prSet presAssocID="{7D955D10-B336-42FD-BD7A-C3970B558DC5}" presName="bgRectTx" presStyleLbl="bgShp" presStyleIdx="2" presStyleCnt="3">
        <dgm:presLayoutVars>
          <dgm:bulletEnabled val="1"/>
        </dgm:presLayoutVars>
      </dgm:prSet>
      <dgm:spPr/>
    </dgm:pt>
  </dgm:ptLst>
  <dgm:cxnLst>
    <dgm:cxn modelId="{50FB5602-8F05-473A-AF04-0E5C254ADB31}" srcId="{6BB83A69-5593-4CE3-B07B-5E201FE79F8B}" destId="{CA752BCC-0ED2-4082-95BC-CCB594BCF6A2}" srcOrd="2" destOrd="0" parTransId="{EF7367F3-DE3F-4C98-B766-440375953E61}" sibTransId="{152F7682-A3C0-4434-96D3-B3AA366DEA95}"/>
    <dgm:cxn modelId="{D6A7D10B-8616-4948-9AEE-42569C29978F}" srcId="{6BB83A69-5593-4CE3-B07B-5E201FE79F8B}" destId="{7D955D10-B336-42FD-BD7A-C3970B558DC5}" srcOrd="3" destOrd="0" parTransId="{5FBC534D-E6B3-4739-B4A6-A3A1ABB37D4B}" sibTransId="{A59C1994-45CD-4A00-920F-CBA9FAC3A6BE}"/>
    <dgm:cxn modelId="{02B6801B-BF5F-4DA1-899D-E508ABD89013}" type="presOf" srcId="{38D3D41B-B7CB-4245-AC26-673D4F2B623E}" destId="{21523C0F-FC98-46C7-9D89-A84D1C421A83}" srcOrd="0" destOrd="0" presId="urn:microsoft.com/office/officeart/2005/8/layout/hierarchy6"/>
    <dgm:cxn modelId="{10371B1D-ECFC-43F1-B948-CA3893B4B2E5}" srcId="{6BB83A69-5593-4CE3-B07B-5E201FE79F8B}" destId="{B21D576A-2B80-4053-8100-89CD91A4A128}" srcOrd="1" destOrd="0" parTransId="{A07C2123-096B-4E35-8A24-73D001557AA9}" sibTransId="{807EC538-D26F-4F3B-AA2D-473069903CDA}"/>
    <dgm:cxn modelId="{34235325-A82A-4C73-B4A1-F0C29D4BA3ED}" type="presOf" srcId="{6BB83A69-5593-4CE3-B07B-5E201FE79F8B}" destId="{A778C25D-B47E-4487-B5D9-2D626217614E}" srcOrd="0" destOrd="0" presId="urn:microsoft.com/office/officeart/2005/8/layout/hierarchy6"/>
    <dgm:cxn modelId="{8538AF3C-DA48-4B8D-B1BF-87906A2F6E1E}" srcId="{257F6984-7870-40AF-A38B-F6023C94CFFB}" destId="{7E3C2D7F-DE1A-4890-B02F-790C7C55E2BD}" srcOrd="0" destOrd="0" parTransId="{38D3D41B-B7CB-4245-AC26-673D4F2B623E}" sibTransId="{BEFEB0C8-D13E-41EE-8A2E-5A5C4FC7AAC3}"/>
    <dgm:cxn modelId="{B2833D44-3A47-4E0E-928E-44B6517051F7}" type="presOf" srcId="{CA752BCC-0ED2-4082-95BC-CCB594BCF6A2}" destId="{9A27A07C-E531-4BD2-952D-8E08C7B44F5B}" srcOrd="1" destOrd="0" presId="urn:microsoft.com/office/officeart/2005/8/layout/hierarchy6"/>
    <dgm:cxn modelId="{48DEF548-B2B3-4F33-A9DD-E25BA1E73557}" srcId="{6BB83A69-5593-4CE3-B07B-5E201FE79F8B}" destId="{257F6984-7870-40AF-A38B-F6023C94CFFB}" srcOrd="0" destOrd="0" parTransId="{C75C8056-A195-42A8-94EB-10FF30C00183}" sibTransId="{B082479F-F174-4BA3-A237-961DF05EAF50}"/>
    <dgm:cxn modelId="{295B6C4B-1616-4F15-93F9-8D083C7C26A8}" type="presOf" srcId="{92748D6F-0535-4255-AA4A-6B4DAC8849D1}" destId="{382BC33B-19E3-462D-952F-46E643871D56}" srcOrd="0" destOrd="0" presId="urn:microsoft.com/office/officeart/2005/8/layout/hierarchy6"/>
    <dgm:cxn modelId="{CEA29B5A-8ED6-4103-8E5F-2D223DCE863D}" srcId="{E1D60461-0AD1-4037-AF3B-4069BB88A194}" destId="{BF3852C4-1DA9-40F3-9952-C9E714A90158}" srcOrd="0" destOrd="0" parTransId="{049E61AC-DF20-429F-8FEF-7B7675CCC46C}" sibTransId="{8669CFFE-787E-435F-8E84-7D48F7804CBC}"/>
    <dgm:cxn modelId="{0F71F188-A2ED-4F9B-B8A9-96E59438E792}" type="presOf" srcId="{BF3852C4-1DA9-40F3-9952-C9E714A90158}" destId="{E75D13AA-05FB-4474-8017-178DF8CFAC9A}" srcOrd="0" destOrd="0" presId="urn:microsoft.com/office/officeart/2005/8/layout/hierarchy6"/>
    <dgm:cxn modelId="{65996F98-8C3C-4CAC-B1B3-F2F57FA7E166}" type="presOf" srcId="{C2408DD7-A533-4C27-8870-D084D9EA2FC9}" destId="{0012F045-6AB8-4C15-8549-AE20F64684EE}" srcOrd="0" destOrd="0" presId="urn:microsoft.com/office/officeart/2005/8/layout/hierarchy6"/>
    <dgm:cxn modelId="{6480139C-6812-47BE-A7C8-B99A1C485E5B}" type="presOf" srcId="{049E61AC-DF20-429F-8FEF-7B7675CCC46C}" destId="{34F5216C-4F9C-4748-B753-BAB0AB1A41D7}" srcOrd="0" destOrd="0" presId="urn:microsoft.com/office/officeart/2005/8/layout/hierarchy6"/>
    <dgm:cxn modelId="{C0E13D9C-CACC-476E-98ED-EAACE50A22C9}" type="presOf" srcId="{BE26B66C-22E2-4498-BD09-19CBA91DE6FE}" destId="{02D46335-5415-4448-A5FA-7BD358D3AA01}" srcOrd="0" destOrd="0" presId="urn:microsoft.com/office/officeart/2005/8/layout/hierarchy6"/>
    <dgm:cxn modelId="{2D5816A5-A960-4158-B557-BABA8C68435F}" srcId="{7E3C2D7F-DE1A-4890-B02F-790C7C55E2BD}" destId="{95605D9A-F9B4-4D14-9B66-4783C91FD870}" srcOrd="0" destOrd="0" parTransId="{C2408DD7-A533-4C27-8870-D084D9EA2FC9}" sibTransId="{6CE3623A-608F-4241-B165-5EAAFE4AA144}"/>
    <dgm:cxn modelId="{186919AF-16C3-484B-82D7-36AC8B3C370A}" srcId="{257F6984-7870-40AF-A38B-F6023C94CFFB}" destId="{E1D60461-0AD1-4037-AF3B-4069BB88A194}" srcOrd="1" destOrd="0" parTransId="{BE26B66C-22E2-4498-BD09-19CBA91DE6FE}" sibTransId="{7C98C7B9-59D5-4A1A-BF1E-3833DC9D4DAF}"/>
    <dgm:cxn modelId="{78D6A6B3-8273-40C9-BA1C-418F8EFEF797}" type="presOf" srcId="{95605D9A-F9B4-4D14-9B66-4783C91FD870}" destId="{8B77F9FB-E590-4A1F-89EC-FF7AC9B34B7E}" srcOrd="0" destOrd="0" presId="urn:microsoft.com/office/officeart/2005/8/layout/hierarchy6"/>
    <dgm:cxn modelId="{9F4B91B5-98E4-40B5-8BE6-3DE4590BEA71}" type="presOf" srcId="{B21D576A-2B80-4053-8100-89CD91A4A128}" destId="{198E513A-527D-4F50-8A3C-564891113B97}" srcOrd="0" destOrd="0" presId="urn:microsoft.com/office/officeart/2005/8/layout/hierarchy6"/>
    <dgm:cxn modelId="{8F402BB6-B21B-4943-9ED0-2D6695547B13}" type="presOf" srcId="{7E3C2D7F-DE1A-4890-B02F-790C7C55E2BD}" destId="{A4CB9C17-4AE4-4FC4-970A-21BB383BC217}" srcOrd="0" destOrd="0" presId="urn:microsoft.com/office/officeart/2005/8/layout/hierarchy6"/>
    <dgm:cxn modelId="{E55F32B6-BCD5-4A77-A73D-76DD294A3246}" type="presOf" srcId="{B21D576A-2B80-4053-8100-89CD91A4A128}" destId="{DEE4B189-DACB-46EA-8F36-3262F4615A44}" srcOrd="1" destOrd="0" presId="urn:microsoft.com/office/officeart/2005/8/layout/hierarchy6"/>
    <dgm:cxn modelId="{B9C537B6-4EB7-408E-BBFD-68FAF049BB4A}" type="presOf" srcId="{7D955D10-B336-42FD-BD7A-C3970B558DC5}" destId="{6B10FC1B-38A2-4233-82E3-3196CCC21393}" srcOrd="0" destOrd="0" presId="urn:microsoft.com/office/officeart/2005/8/layout/hierarchy6"/>
    <dgm:cxn modelId="{66E2AAC3-B6A8-4278-A714-41B7DB926E78}" type="presOf" srcId="{7D955D10-B336-42FD-BD7A-C3970B558DC5}" destId="{C315CEAA-605A-4F4A-90DF-997C46000561}" srcOrd="1" destOrd="0" presId="urn:microsoft.com/office/officeart/2005/8/layout/hierarchy6"/>
    <dgm:cxn modelId="{ED58C2C4-73F5-4DA1-9E71-839D16495AD3}" type="presOf" srcId="{390E6B56-ABF5-4DAD-BC65-15FE4F4831DF}" destId="{6BC0AAC3-40B1-4ACB-9694-2653B1113A21}" srcOrd="0" destOrd="0" presId="urn:microsoft.com/office/officeart/2005/8/layout/hierarchy6"/>
    <dgm:cxn modelId="{A4774EDA-C46D-4608-841C-4E6B53E93BBE}" type="presOf" srcId="{257F6984-7870-40AF-A38B-F6023C94CFFB}" destId="{9A5393EF-D158-4FD3-AE9E-99563E1D99CC}" srcOrd="0" destOrd="0" presId="urn:microsoft.com/office/officeart/2005/8/layout/hierarchy6"/>
    <dgm:cxn modelId="{856BBEE8-4AF6-45BB-BA38-DC6561C52765}" srcId="{7E3C2D7F-DE1A-4890-B02F-790C7C55E2BD}" destId="{390E6B56-ABF5-4DAD-BC65-15FE4F4831DF}" srcOrd="1" destOrd="0" parTransId="{92748D6F-0535-4255-AA4A-6B4DAC8849D1}" sibTransId="{EBA3CF16-E667-46F4-8488-EBFBF3F8AA2A}"/>
    <dgm:cxn modelId="{176683EB-3AE5-417A-8EE9-DEE40E695530}" type="presOf" srcId="{CA752BCC-0ED2-4082-95BC-CCB594BCF6A2}" destId="{2CE63840-F3BA-4676-B46C-5AB8463C2F14}" srcOrd="0" destOrd="0" presId="urn:microsoft.com/office/officeart/2005/8/layout/hierarchy6"/>
    <dgm:cxn modelId="{E5C34CFA-84F9-4180-9170-32A08CCED4A7}" type="presOf" srcId="{E1D60461-0AD1-4037-AF3B-4069BB88A194}" destId="{88F22F81-F5CE-42E5-B024-EB7AC50D14D5}" srcOrd="0" destOrd="0" presId="urn:microsoft.com/office/officeart/2005/8/layout/hierarchy6"/>
    <dgm:cxn modelId="{6C979A3F-1376-421D-A6F5-776585D1BE37}" type="presParOf" srcId="{A778C25D-B47E-4487-B5D9-2D626217614E}" destId="{40F8C9AE-1682-4FAF-B9BF-942471F252D4}" srcOrd="0" destOrd="0" presId="urn:microsoft.com/office/officeart/2005/8/layout/hierarchy6"/>
    <dgm:cxn modelId="{6464CD46-52E1-4F56-B334-DB10748F8413}" type="presParOf" srcId="{40F8C9AE-1682-4FAF-B9BF-942471F252D4}" destId="{32A23106-C2B1-4869-A416-E018C1B6DC35}" srcOrd="0" destOrd="0" presId="urn:microsoft.com/office/officeart/2005/8/layout/hierarchy6"/>
    <dgm:cxn modelId="{B0542F4A-295B-4B5B-B15F-77A57FDEC477}" type="presParOf" srcId="{40F8C9AE-1682-4FAF-B9BF-942471F252D4}" destId="{AD520939-38C8-4BA0-A90F-3DE54FC60A8C}" srcOrd="1" destOrd="0" presId="urn:microsoft.com/office/officeart/2005/8/layout/hierarchy6"/>
    <dgm:cxn modelId="{4A2A421F-1FE6-4EA2-AFF6-635D389CE994}" type="presParOf" srcId="{AD520939-38C8-4BA0-A90F-3DE54FC60A8C}" destId="{7BB560D9-32E6-408D-B1C1-F37974C64EC4}" srcOrd="0" destOrd="0" presId="urn:microsoft.com/office/officeart/2005/8/layout/hierarchy6"/>
    <dgm:cxn modelId="{390023DF-4CC7-4087-987B-D929515FFA21}" type="presParOf" srcId="{7BB560D9-32E6-408D-B1C1-F37974C64EC4}" destId="{9A5393EF-D158-4FD3-AE9E-99563E1D99CC}" srcOrd="0" destOrd="0" presId="urn:microsoft.com/office/officeart/2005/8/layout/hierarchy6"/>
    <dgm:cxn modelId="{04FC1B83-4DBC-4480-9568-9ED6292BCF52}" type="presParOf" srcId="{7BB560D9-32E6-408D-B1C1-F37974C64EC4}" destId="{DBC69EA7-0BE3-47CE-8CEC-E8BE1FAD34B6}" srcOrd="1" destOrd="0" presId="urn:microsoft.com/office/officeart/2005/8/layout/hierarchy6"/>
    <dgm:cxn modelId="{2B88BF68-4C93-4226-9BE8-FFF5A60D033F}" type="presParOf" srcId="{DBC69EA7-0BE3-47CE-8CEC-E8BE1FAD34B6}" destId="{21523C0F-FC98-46C7-9D89-A84D1C421A83}" srcOrd="0" destOrd="0" presId="urn:microsoft.com/office/officeart/2005/8/layout/hierarchy6"/>
    <dgm:cxn modelId="{0031A217-4435-49F7-9ABB-B0C9255DDCB2}" type="presParOf" srcId="{DBC69EA7-0BE3-47CE-8CEC-E8BE1FAD34B6}" destId="{A896681E-56BA-46D4-86B9-6F89D84B150B}" srcOrd="1" destOrd="0" presId="urn:microsoft.com/office/officeart/2005/8/layout/hierarchy6"/>
    <dgm:cxn modelId="{7ADCF59F-7F98-44DA-913C-B98731B1E45D}" type="presParOf" srcId="{A896681E-56BA-46D4-86B9-6F89D84B150B}" destId="{A4CB9C17-4AE4-4FC4-970A-21BB383BC217}" srcOrd="0" destOrd="0" presId="urn:microsoft.com/office/officeart/2005/8/layout/hierarchy6"/>
    <dgm:cxn modelId="{C05F725E-E76B-46DA-B387-26417F8AD271}" type="presParOf" srcId="{A896681E-56BA-46D4-86B9-6F89D84B150B}" destId="{C5A62570-0801-41A2-A0B6-571F70D25884}" srcOrd="1" destOrd="0" presId="urn:microsoft.com/office/officeart/2005/8/layout/hierarchy6"/>
    <dgm:cxn modelId="{FCB34599-0E00-4044-B2A5-C1DB78475902}" type="presParOf" srcId="{C5A62570-0801-41A2-A0B6-571F70D25884}" destId="{0012F045-6AB8-4C15-8549-AE20F64684EE}" srcOrd="0" destOrd="0" presId="urn:microsoft.com/office/officeart/2005/8/layout/hierarchy6"/>
    <dgm:cxn modelId="{2B0A6789-CCCA-4F9F-B64F-0B1967A27F18}" type="presParOf" srcId="{C5A62570-0801-41A2-A0B6-571F70D25884}" destId="{F1AD357F-A145-492C-A94D-DCF43B862292}" srcOrd="1" destOrd="0" presId="urn:microsoft.com/office/officeart/2005/8/layout/hierarchy6"/>
    <dgm:cxn modelId="{03EA41C7-F188-49E2-BC24-FE369F07ADEB}" type="presParOf" srcId="{F1AD357F-A145-492C-A94D-DCF43B862292}" destId="{8B77F9FB-E590-4A1F-89EC-FF7AC9B34B7E}" srcOrd="0" destOrd="0" presId="urn:microsoft.com/office/officeart/2005/8/layout/hierarchy6"/>
    <dgm:cxn modelId="{88F197B2-CB9B-49C4-A5F1-1A09367E75B9}" type="presParOf" srcId="{F1AD357F-A145-492C-A94D-DCF43B862292}" destId="{16590EB4-62F8-4BF7-B08C-09876B9A1AA9}" srcOrd="1" destOrd="0" presId="urn:microsoft.com/office/officeart/2005/8/layout/hierarchy6"/>
    <dgm:cxn modelId="{974A995F-1A59-4DFD-AD6F-0DDC49C03941}" type="presParOf" srcId="{C5A62570-0801-41A2-A0B6-571F70D25884}" destId="{382BC33B-19E3-462D-952F-46E643871D56}" srcOrd="2" destOrd="0" presId="urn:microsoft.com/office/officeart/2005/8/layout/hierarchy6"/>
    <dgm:cxn modelId="{C83F856E-E48A-442C-BEF8-B62F4BF26EA4}" type="presParOf" srcId="{C5A62570-0801-41A2-A0B6-571F70D25884}" destId="{1D2B94DD-3E2F-4487-B5B7-6EBF9EC73D1C}" srcOrd="3" destOrd="0" presId="urn:microsoft.com/office/officeart/2005/8/layout/hierarchy6"/>
    <dgm:cxn modelId="{C88DB63C-1E21-4FC1-B3A2-49EF62A0F68F}" type="presParOf" srcId="{1D2B94DD-3E2F-4487-B5B7-6EBF9EC73D1C}" destId="{6BC0AAC3-40B1-4ACB-9694-2653B1113A21}" srcOrd="0" destOrd="0" presId="urn:microsoft.com/office/officeart/2005/8/layout/hierarchy6"/>
    <dgm:cxn modelId="{E5C2A17A-F40A-419B-8222-EA0CF854E301}" type="presParOf" srcId="{1D2B94DD-3E2F-4487-B5B7-6EBF9EC73D1C}" destId="{2B8B703E-F621-453E-BBC8-62F3DAC696E2}" srcOrd="1" destOrd="0" presId="urn:microsoft.com/office/officeart/2005/8/layout/hierarchy6"/>
    <dgm:cxn modelId="{FD18C3BD-2B00-4F0E-A8BC-E1FE75558EFD}" type="presParOf" srcId="{DBC69EA7-0BE3-47CE-8CEC-E8BE1FAD34B6}" destId="{02D46335-5415-4448-A5FA-7BD358D3AA01}" srcOrd="2" destOrd="0" presId="urn:microsoft.com/office/officeart/2005/8/layout/hierarchy6"/>
    <dgm:cxn modelId="{7AAF4D30-56A9-4286-8000-ED2A1050157B}" type="presParOf" srcId="{DBC69EA7-0BE3-47CE-8CEC-E8BE1FAD34B6}" destId="{7B08A605-F846-454A-A516-1E41DF2EC420}" srcOrd="3" destOrd="0" presId="urn:microsoft.com/office/officeart/2005/8/layout/hierarchy6"/>
    <dgm:cxn modelId="{E2493AC1-4A85-4F9F-B46A-D393C580AD1A}" type="presParOf" srcId="{7B08A605-F846-454A-A516-1E41DF2EC420}" destId="{88F22F81-F5CE-42E5-B024-EB7AC50D14D5}" srcOrd="0" destOrd="0" presId="urn:microsoft.com/office/officeart/2005/8/layout/hierarchy6"/>
    <dgm:cxn modelId="{9D64EC2D-ABDA-4B23-9910-D03E2EAD38B2}" type="presParOf" srcId="{7B08A605-F846-454A-A516-1E41DF2EC420}" destId="{0DF334A5-EA08-4195-AF5B-928DC63390C0}" srcOrd="1" destOrd="0" presId="urn:microsoft.com/office/officeart/2005/8/layout/hierarchy6"/>
    <dgm:cxn modelId="{3685D5CF-72EE-4082-9BEE-1DD311B79561}" type="presParOf" srcId="{0DF334A5-EA08-4195-AF5B-928DC63390C0}" destId="{34F5216C-4F9C-4748-B753-BAB0AB1A41D7}" srcOrd="0" destOrd="0" presId="urn:microsoft.com/office/officeart/2005/8/layout/hierarchy6"/>
    <dgm:cxn modelId="{89D3729D-3AC5-466A-B5C9-3D77DB9B10E3}" type="presParOf" srcId="{0DF334A5-EA08-4195-AF5B-928DC63390C0}" destId="{CF0D31B3-D8F3-4850-9B71-D03CCE91C377}" srcOrd="1" destOrd="0" presId="urn:microsoft.com/office/officeart/2005/8/layout/hierarchy6"/>
    <dgm:cxn modelId="{9DD37114-A1BA-4574-A79E-D9509DA32898}" type="presParOf" srcId="{CF0D31B3-D8F3-4850-9B71-D03CCE91C377}" destId="{E75D13AA-05FB-4474-8017-178DF8CFAC9A}" srcOrd="0" destOrd="0" presId="urn:microsoft.com/office/officeart/2005/8/layout/hierarchy6"/>
    <dgm:cxn modelId="{4BAF44BC-45C9-490A-AD69-D9E7FF5B4FCA}" type="presParOf" srcId="{CF0D31B3-D8F3-4850-9B71-D03CCE91C377}" destId="{8D74F12C-9676-4BA0-8AC0-21446CD89CA9}" srcOrd="1" destOrd="0" presId="urn:microsoft.com/office/officeart/2005/8/layout/hierarchy6"/>
    <dgm:cxn modelId="{062BFA54-DF8B-4A23-8445-A9ED03506735}" type="presParOf" srcId="{A778C25D-B47E-4487-B5D9-2D626217614E}" destId="{B1705D74-A230-4D48-AD34-372FBE98FE9D}" srcOrd="1" destOrd="0" presId="urn:microsoft.com/office/officeart/2005/8/layout/hierarchy6"/>
    <dgm:cxn modelId="{7B33289B-0BDB-40B9-BCAB-8A167821E930}" type="presParOf" srcId="{B1705D74-A230-4D48-AD34-372FBE98FE9D}" destId="{3122A1AF-1469-483C-938E-AA1C2D7702F7}" srcOrd="0" destOrd="0" presId="urn:microsoft.com/office/officeart/2005/8/layout/hierarchy6"/>
    <dgm:cxn modelId="{59335423-87A9-4D39-8B5D-C5FF97914DC4}" type="presParOf" srcId="{3122A1AF-1469-483C-938E-AA1C2D7702F7}" destId="{198E513A-527D-4F50-8A3C-564891113B97}" srcOrd="0" destOrd="0" presId="urn:microsoft.com/office/officeart/2005/8/layout/hierarchy6"/>
    <dgm:cxn modelId="{16225FAA-5442-4200-AFF8-1A03F81854F3}" type="presParOf" srcId="{3122A1AF-1469-483C-938E-AA1C2D7702F7}" destId="{DEE4B189-DACB-46EA-8F36-3262F4615A44}" srcOrd="1" destOrd="0" presId="urn:microsoft.com/office/officeart/2005/8/layout/hierarchy6"/>
    <dgm:cxn modelId="{C909D7B3-1D51-4712-A69C-923BD520982C}" type="presParOf" srcId="{B1705D74-A230-4D48-AD34-372FBE98FE9D}" destId="{64EE0EB7-4E5C-4F87-BF96-797450E4EC47}" srcOrd="1" destOrd="0" presId="urn:microsoft.com/office/officeart/2005/8/layout/hierarchy6"/>
    <dgm:cxn modelId="{07DFB8BF-D4A1-4656-BE87-23F74EFDC54B}" type="presParOf" srcId="{64EE0EB7-4E5C-4F87-BF96-797450E4EC47}" destId="{4A311B05-09A4-4650-BD08-4B522FB231AC}" srcOrd="0" destOrd="0" presId="urn:microsoft.com/office/officeart/2005/8/layout/hierarchy6"/>
    <dgm:cxn modelId="{1440C67C-4A77-47E7-A815-EF114643BEBF}" type="presParOf" srcId="{B1705D74-A230-4D48-AD34-372FBE98FE9D}" destId="{3F54248C-4423-42E6-ABCC-C67E1E2C5407}" srcOrd="2" destOrd="0" presId="urn:microsoft.com/office/officeart/2005/8/layout/hierarchy6"/>
    <dgm:cxn modelId="{F82FACA5-38A8-4C98-B1F7-D842E5C7533D}" type="presParOf" srcId="{3F54248C-4423-42E6-ABCC-C67E1E2C5407}" destId="{2CE63840-F3BA-4676-B46C-5AB8463C2F14}" srcOrd="0" destOrd="0" presId="urn:microsoft.com/office/officeart/2005/8/layout/hierarchy6"/>
    <dgm:cxn modelId="{AA6A564E-B704-4052-980F-2A617083A03C}" type="presParOf" srcId="{3F54248C-4423-42E6-ABCC-C67E1E2C5407}" destId="{9A27A07C-E531-4BD2-952D-8E08C7B44F5B}" srcOrd="1" destOrd="0" presId="urn:microsoft.com/office/officeart/2005/8/layout/hierarchy6"/>
    <dgm:cxn modelId="{DE081C6C-289D-4BD5-B9EC-A4652C3FDE38}" type="presParOf" srcId="{B1705D74-A230-4D48-AD34-372FBE98FE9D}" destId="{B0B23D95-DA1A-4626-B23B-8F8904CB1481}" srcOrd="3" destOrd="0" presId="urn:microsoft.com/office/officeart/2005/8/layout/hierarchy6"/>
    <dgm:cxn modelId="{517C868B-5F05-4DFD-A310-33487BA68E48}" type="presParOf" srcId="{B0B23D95-DA1A-4626-B23B-8F8904CB1481}" destId="{C00047B0-D61F-47C0-9E2A-C10D96017C9D}" srcOrd="0" destOrd="0" presId="urn:microsoft.com/office/officeart/2005/8/layout/hierarchy6"/>
    <dgm:cxn modelId="{856BB210-C3F0-4467-BAEC-6F57E8FDA215}" type="presParOf" srcId="{B1705D74-A230-4D48-AD34-372FBE98FE9D}" destId="{EED55A75-8606-4B78-A5BD-2D7DAE0C082D}" srcOrd="4" destOrd="0" presId="urn:microsoft.com/office/officeart/2005/8/layout/hierarchy6"/>
    <dgm:cxn modelId="{180826DC-9A03-4F61-A059-7732C500D54A}" type="presParOf" srcId="{EED55A75-8606-4B78-A5BD-2D7DAE0C082D}" destId="{6B10FC1B-38A2-4233-82E3-3196CCC21393}" srcOrd="0" destOrd="0" presId="urn:microsoft.com/office/officeart/2005/8/layout/hierarchy6"/>
    <dgm:cxn modelId="{AD7C9B0F-5981-44B8-9B07-3D6AEC82A844}" type="presParOf" srcId="{EED55A75-8606-4B78-A5BD-2D7DAE0C082D}" destId="{C315CEAA-605A-4F4A-90DF-997C46000561}" srcOrd="1" destOrd="0" presId="urn:microsoft.com/office/officeart/2005/8/layout/hierarchy6"/>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D72891-C8F5-48D1-BEC6-BE1664616E10}" type="doc">
      <dgm:prSet loTypeId="urn:microsoft.com/office/officeart/2005/8/layout/cycle5" loCatId="cycle" qsTypeId="urn:microsoft.com/office/officeart/2005/8/quickstyle/simple1#2" qsCatId="simple" csTypeId="urn:microsoft.com/office/officeart/2005/8/colors/accent2_3#2" csCatId="accent2" phldr="1"/>
      <dgm:spPr/>
      <dgm:t>
        <a:bodyPr/>
        <a:lstStyle/>
        <a:p>
          <a:endParaRPr lang="en-US"/>
        </a:p>
      </dgm:t>
    </dgm:pt>
    <dgm:pt modelId="{FB0C81BD-8784-4B47-BD8B-EA8FDC9C7758}">
      <dgm:prSet phldrT="[Text]" phldr="0" custT="1"/>
      <dgm:spPr>
        <a:solidFill>
          <a:srgbClr val="482A60"/>
        </a:solidFill>
      </dgm:spPr>
      <dgm:t>
        <a:bodyPr/>
        <a:lstStyle/>
        <a:p>
          <a:r>
            <a:rPr lang="en-US" sz="1200">
              <a:latin typeface="Figtree" pitchFamily="2" charset="0"/>
            </a:rPr>
            <a:t>Detect</a:t>
          </a:r>
        </a:p>
      </dgm:t>
    </dgm:pt>
    <dgm:pt modelId="{64D5D55D-5C5B-4917-8D55-FA083FAC2317}" type="parTrans" cxnId="{EEFB2BAB-93AE-47C5-89FD-649274C44127}">
      <dgm:prSet/>
      <dgm:spPr/>
      <dgm:t>
        <a:bodyPr/>
        <a:lstStyle/>
        <a:p>
          <a:endParaRPr lang="en-US" sz="700">
            <a:latin typeface="Figtree" pitchFamily="2" charset="0"/>
          </a:endParaRPr>
        </a:p>
      </dgm:t>
    </dgm:pt>
    <dgm:pt modelId="{E5F7A600-C8AA-40EE-A543-ABD6BA6BF252}" type="sibTrans" cxnId="{EEFB2BAB-93AE-47C5-89FD-649274C44127}">
      <dgm:prSet/>
      <dgm:spPr>
        <a:ln>
          <a:solidFill>
            <a:srgbClr val="653C87"/>
          </a:solidFill>
        </a:ln>
      </dgm:spPr>
      <dgm:t>
        <a:bodyPr/>
        <a:lstStyle/>
        <a:p>
          <a:endParaRPr lang="en-US" sz="700">
            <a:latin typeface="Figtree" pitchFamily="2" charset="0"/>
          </a:endParaRPr>
        </a:p>
      </dgm:t>
    </dgm:pt>
    <dgm:pt modelId="{EE627021-61EB-4CDF-85C7-07018914F23A}">
      <dgm:prSet phldrT="[Text]" phldr="0" custT="1"/>
      <dgm:spPr>
        <a:solidFill>
          <a:srgbClr val="653C87"/>
        </a:solidFill>
      </dgm:spPr>
      <dgm:t>
        <a:bodyPr/>
        <a:lstStyle/>
        <a:p>
          <a:r>
            <a:rPr lang="en-US" sz="1200">
              <a:latin typeface="Figtree" pitchFamily="2" charset="0"/>
            </a:rPr>
            <a:t>Diagnose</a:t>
          </a:r>
        </a:p>
      </dgm:t>
    </dgm:pt>
    <dgm:pt modelId="{5B4E6D30-9EAE-4241-AA77-2CC123561FC3}" type="parTrans" cxnId="{EE814EF3-44B2-4EA3-B705-7DE319743876}">
      <dgm:prSet/>
      <dgm:spPr/>
      <dgm:t>
        <a:bodyPr/>
        <a:lstStyle/>
        <a:p>
          <a:endParaRPr lang="en-US" sz="700">
            <a:latin typeface="Figtree" pitchFamily="2" charset="0"/>
          </a:endParaRPr>
        </a:p>
      </dgm:t>
    </dgm:pt>
    <dgm:pt modelId="{504CECA4-95D4-4FDF-8F8C-082234107900}" type="sibTrans" cxnId="{EE814EF3-44B2-4EA3-B705-7DE319743876}">
      <dgm:prSet/>
      <dgm:spPr>
        <a:ln>
          <a:solidFill>
            <a:srgbClr val="653C87"/>
          </a:solidFill>
        </a:ln>
      </dgm:spPr>
      <dgm:t>
        <a:bodyPr/>
        <a:lstStyle/>
        <a:p>
          <a:endParaRPr lang="en-US" sz="700">
            <a:latin typeface="Figtree" pitchFamily="2" charset="0"/>
          </a:endParaRPr>
        </a:p>
      </dgm:t>
    </dgm:pt>
    <dgm:pt modelId="{9C7A6111-E138-4C82-8A70-A8B047635A9F}">
      <dgm:prSet phldrT="[Text]" phldr="0" custT="1"/>
      <dgm:spPr>
        <a:solidFill>
          <a:srgbClr val="A38AB7"/>
        </a:solidFill>
      </dgm:spPr>
      <dgm:t>
        <a:bodyPr/>
        <a:lstStyle/>
        <a:p>
          <a:r>
            <a:rPr lang="en-US" sz="1200">
              <a:latin typeface="Figtree" pitchFamily="2" charset="0"/>
            </a:rPr>
            <a:t>Database Owner Intervention</a:t>
          </a:r>
        </a:p>
      </dgm:t>
    </dgm:pt>
    <dgm:pt modelId="{59A81501-6C98-4CFA-80EB-FF631769BCAC}" type="parTrans" cxnId="{C940A23B-5BB4-4DF2-939D-DC9A4D08F150}">
      <dgm:prSet/>
      <dgm:spPr/>
      <dgm:t>
        <a:bodyPr/>
        <a:lstStyle/>
        <a:p>
          <a:endParaRPr lang="en-US" sz="700">
            <a:latin typeface="Figtree" pitchFamily="2" charset="0"/>
          </a:endParaRPr>
        </a:p>
      </dgm:t>
    </dgm:pt>
    <dgm:pt modelId="{DB09E877-908E-44BE-8A10-9324BD556B82}" type="sibTrans" cxnId="{C940A23B-5BB4-4DF2-939D-DC9A4D08F150}">
      <dgm:prSet/>
      <dgm:spPr>
        <a:ln>
          <a:solidFill>
            <a:srgbClr val="653C87"/>
          </a:solidFill>
        </a:ln>
      </dgm:spPr>
      <dgm:t>
        <a:bodyPr/>
        <a:lstStyle/>
        <a:p>
          <a:endParaRPr lang="en-US" sz="700">
            <a:latin typeface="Figtree" pitchFamily="2" charset="0"/>
          </a:endParaRPr>
        </a:p>
      </dgm:t>
    </dgm:pt>
    <dgm:pt modelId="{FA85FCE3-4613-429A-9389-E32397291234}">
      <dgm:prSet phldrT="[Text]" phldr="0" custT="1"/>
      <dgm:spPr>
        <a:solidFill>
          <a:srgbClr val="E0D8E7"/>
        </a:solidFill>
      </dgm:spPr>
      <dgm:t>
        <a:bodyPr/>
        <a:lstStyle/>
        <a:p>
          <a:r>
            <a:rPr lang="en-US" sz="1200">
              <a:solidFill>
                <a:schemeClr val="tx1"/>
              </a:solidFill>
              <a:latin typeface="Figtree" pitchFamily="2" charset="0"/>
            </a:rPr>
            <a:t>Improved reliability</a:t>
          </a:r>
        </a:p>
      </dgm:t>
    </dgm:pt>
    <dgm:pt modelId="{B4074327-42B3-46EB-B48A-FA80B74EAA92}" type="parTrans" cxnId="{44C28F6E-420B-472B-8ED7-056090E60FC9}">
      <dgm:prSet/>
      <dgm:spPr/>
      <dgm:t>
        <a:bodyPr/>
        <a:lstStyle/>
        <a:p>
          <a:endParaRPr lang="en-US" sz="700">
            <a:latin typeface="Figtree" pitchFamily="2" charset="0"/>
          </a:endParaRPr>
        </a:p>
      </dgm:t>
    </dgm:pt>
    <dgm:pt modelId="{04CEDA5A-ABD4-482D-A617-DE4DB956C62A}" type="sibTrans" cxnId="{44C28F6E-420B-472B-8ED7-056090E60FC9}">
      <dgm:prSet/>
      <dgm:spPr>
        <a:ln>
          <a:solidFill>
            <a:srgbClr val="653C87"/>
          </a:solidFill>
        </a:ln>
      </dgm:spPr>
      <dgm:t>
        <a:bodyPr/>
        <a:lstStyle/>
        <a:p>
          <a:endParaRPr lang="en-US" sz="700">
            <a:latin typeface="Figtree" pitchFamily="2" charset="0"/>
          </a:endParaRPr>
        </a:p>
      </dgm:t>
    </dgm:pt>
    <dgm:pt modelId="{A44391E3-CF9E-41D5-B558-D1ED77373D17}">
      <dgm:prSet custT="1"/>
      <dgm:spPr>
        <a:solidFill>
          <a:srgbClr val="CCC7D0"/>
        </a:solidFill>
      </dgm:spPr>
      <dgm:t>
        <a:bodyPr/>
        <a:lstStyle/>
        <a:p>
          <a:r>
            <a:rPr lang="en-US" sz="1200">
              <a:solidFill>
                <a:schemeClr val="tx1"/>
              </a:solidFill>
              <a:latin typeface="Figtree" pitchFamily="2" charset="0"/>
            </a:rPr>
            <a:t>Re-validation</a:t>
          </a:r>
        </a:p>
      </dgm:t>
    </dgm:pt>
    <dgm:pt modelId="{14CCD875-8A99-42E8-935F-56A40BC954E7}" type="parTrans" cxnId="{93D04C7B-CE43-4258-9DA3-5B62148FD810}">
      <dgm:prSet/>
      <dgm:spPr/>
      <dgm:t>
        <a:bodyPr/>
        <a:lstStyle/>
        <a:p>
          <a:endParaRPr lang="en-US">
            <a:latin typeface="Figtree" pitchFamily="2" charset="0"/>
          </a:endParaRPr>
        </a:p>
      </dgm:t>
    </dgm:pt>
    <dgm:pt modelId="{77CC2694-9B48-4ABA-BE57-C3B88373BEF3}" type="sibTrans" cxnId="{93D04C7B-CE43-4258-9DA3-5B62148FD810}">
      <dgm:prSet/>
      <dgm:spPr>
        <a:ln>
          <a:solidFill>
            <a:srgbClr val="653C87"/>
          </a:solidFill>
        </a:ln>
      </dgm:spPr>
      <dgm:t>
        <a:bodyPr/>
        <a:lstStyle/>
        <a:p>
          <a:endParaRPr lang="en-US">
            <a:latin typeface="Figtree" pitchFamily="2" charset="0"/>
          </a:endParaRPr>
        </a:p>
      </dgm:t>
    </dgm:pt>
    <dgm:pt modelId="{9CFC77CB-98EB-487A-8031-0E2C6DD1485A}" type="pres">
      <dgm:prSet presAssocID="{CFD72891-C8F5-48D1-BEC6-BE1664616E10}" presName="cycle" presStyleCnt="0">
        <dgm:presLayoutVars>
          <dgm:dir/>
          <dgm:resizeHandles val="exact"/>
        </dgm:presLayoutVars>
      </dgm:prSet>
      <dgm:spPr/>
    </dgm:pt>
    <dgm:pt modelId="{C6BFE6FF-5FFD-429D-90D4-4EFB5ADB5BD7}" type="pres">
      <dgm:prSet presAssocID="{FB0C81BD-8784-4B47-BD8B-EA8FDC9C7758}" presName="node" presStyleLbl="node1" presStyleIdx="0" presStyleCnt="5">
        <dgm:presLayoutVars>
          <dgm:bulletEnabled val="1"/>
        </dgm:presLayoutVars>
      </dgm:prSet>
      <dgm:spPr/>
    </dgm:pt>
    <dgm:pt modelId="{68A77F73-8DC5-462D-8C59-B562C13A4CF6}" type="pres">
      <dgm:prSet presAssocID="{FB0C81BD-8784-4B47-BD8B-EA8FDC9C7758}" presName="spNode" presStyleCnt="0"/>
      <dgm:spPr/>
    </dgm:pt>
    <dgm:pt modelId="{A72B81B2-27F8-4A1B-8018-15DFDBFEF9D6}" type="pres">
      <dgm:prSet presAssocID="{E5F7A600-C8AA-40EE-A543-ABD6BA6BF252}" presName="sibTrans" presStyleLbl="sibTrans1D1" presStyleIdx="0" presStyleCnt="5"/>
      <dgm:spPr/>
    </dgm:pt>
    <dgm:pt modelId="{1045F044-FBAE-4DC4-AAC5-53089ECC70C5}" type="pres">
      <dgm:prSet presAssocID="{EE627021-61EB-4CDF-85C7-07018914F23A}" presName="node" presStyleLbl="node1" presStyleIdx="1" presStyleCnt="5">
        <dgm:presLayoutVars>
          <dgm:bulletEnabled val="1"/>
        </dgm:presLayoutVars>
      </dgm:prSet>
      <dgm:spPr/>
    </dgm:pt>
    <dgm:pt modelId="{9E040B85-9F90-48E1-9A17-C752AF137A4F}" type="pres">
      <dgm:prSet presAssocID="{EE627021-61EB-4CDF-85C7-07018914F23A}" presName="spNode" presStyleCnt="0"/>
      <dgm:spPr/>
    </dgm:pt>
    <dgm:pt modelId="{0503CD5F-70E8-425E-B22F-8144EE0EB507}" type="pres">
      <dgm:prSet presAssocID="{504CECA4-95D4-4FDF-8F8C-082234107900}" presName="sibTrans" presStyleLbl="sibTrans1D1" presStyleIdx="1" presStyleCnt="5"/>
      <dgm:spPr/>
    </dgm:pt>
    <dgm:pt modelId="{C071A8CC-0557-4C85-8BC2-787D61908DD3}" type="pres">
      <dgm:prSet presAssocID="{9C7A6111-E138-4C82-8A70-A8B047635A9F}" presName="node" presStyleLbl="node1" presStyleIdx="2" presStyleCnt="5" custRadScaleRad="104738" custRadScaleInc="-38258">
        <dgm:presLayoutVars>
          <dgm:bulletEnabled val="1"/>
        </dgm:presLayoutVars>
      </dgm:prSet>
      <dgm:spPr/>
    </dgm:pt>
    <dgm:pt modelId="{19E53979-EE50-47FE-A6E0-2A929BCB94DD}" type="pres">
      <dgm:prSet presAssocID="{9C7A6111-E138-4C82-8A70-A8B047635A9F}" presName="spNode" presStyleCnt="0"/>
      <dgm:spPr/>
    </dgm:pt>
    <dgm:pt modelId="{CF5DE2F6-CC85-459A-A9E8-E1FE57994CFF}" type="pres">
      <dgm:prSet presAssocID="{DB09E877-908E-44BE-8A10-9324BD556B82}" presName="sibTrans" presStyleLbl="sibTrans1D1" presStyleIdx="2" presStyleCnt="5"/>
      <dgm:spPr/>
    </dgm:pt>
    <dgm:pt modelId="{A05CC0D4-6871-4A97-8686-4D28C3986725}" type="pres">
      <dgm:prSet presAssocID="{A44391E3-CF9E-41D5-B558-D1ED77373D17}" presName="node" presStyleLbl="node1" presStyleIdx="3" presStyleCnt="5">
        <dgm:presLayoutVars>
          <dgm:bulletEnabled val="1"/>
        </dgm:presLayoutVars>
      </dgm:prSet>
      <dgm:spPr/>
    </dgm:pt>
    <dgm:pt modelId="{2964AD0D-48F9-4E1F-A2D3-D5583A8C6AB5}" type="pres">
      <dgm:prSet presAssocID="{A44391E3-CF9E-41D5-B558-D1ED77373D17}" presName="spNode" presStyleCnt="0"/>
      <dgm:spPr/>
    </dgm:pt>
    <dgm:pt modelId="{89541C9E-49FB-441D-8528-1ECB48881020}" type="pres">
      <dgm:prSet presAssocID="{77CC2694-9B48-4ABA-BE57-C3B88373BEF3}" presName="sibTrans" presStyleLbl="sibTrans1D1" presStyleIdx="3" presStyleCnt="5"/>
      <dgm:spPr/>
    </dgm:pt>
    <dgm:pt modelId="{17EC783E-3B26-4586-969E-1D38ABCE22F8}" type="pres">
      <dgm:prSet presAssocID="{FA85FCE3-4613-429A-9389-E32397291234}" presName="node" presStyleLbl="node1" presStyleIdx="4" presStyleCnt="5">
        <dgm:presLayoutVars>
          <dgm:bulletEnabled val="1"/>
        </dgm:presLayoutVars>
      </dgm:prSet>
      <dgm:spPr/>
    </dgm:pt>
    <dgm:pt modelId="{8BF78E6E-8608-44CF-800F-A0C61EEC81CE}" type="pres">
      <dgm:prSet presAssocID="{FA85FCE3-4613-429A-9389-E32397291234}" presName="spNode" presStyleCnt="0"/>
      <dgm:spPr/>
    </dgm:pt>
    <dgm:pt modelId="{0E418B63-FC7F-4679-A4E9-8401E99F0EBE}" type="pres">
      <dgm:prSet presAssocID="{04CEDA5A-ABD4-482D-A617-DE4DB956C62A}" presName="sibTrans" presStyleLbl="sibTrans1D1" presStyleIdx="4" presStyleCnt="5"/>
      <dgm:spPr/>
    </dgm:pt>
  </dgm:ptLst>
  <dgm:cxnLst>
    <dgm:cxn modelId="{89D36807-A08C-4ADE-83D1-9D3020BEB718}" type="presOf" srcId="{CFD72891-C8F5-48D1-BEC6-BE1664616E10}" destId="{9CFC77CB-98EB-487A-8031-0E2C6DD1485A}" srcOrd="0" destOrd="0" presId="urn:microsoft.com/office/officeart/2005/8/layout/cycle5"/>
    <dgm:cxn modelId="{5C891408-85D9-45F2-90FF-773E32BF6F61}" type="presOf" srcId="{E5F7A600-C8AA-40EE-A543-ABD6BA6BF252}" destId="{A72B81B2-27F8-4A1B-8018-15DFDBFEF9D6}" srcOrd="0" destOrd="0" presId="urn:microsoft.com/office/officeart/2005/8/layout/cycle5"/>
    <dgm:cxn modelId="{DD136016-A828-4391-BA11-99179DD3226A}" type="presOf" srcId="{77CC2694-9B48-4ABA-BE57-C3B88373BEF3}" destId="{89541C9E-49FB-441D-8528-1ECB48881020}" srcOrd="0" destOrd="0" presId="urn:microsoft.com/office/officeart/2005/8/layout/cycle5"/>
    <dgm:cxn modelId="{3549C027-0FDB-4F0E-8156-4E7D11622883}" type="presOf" srcId="{FA85FCE3-4613-429A-9389-E32397291234}" destId="{17EC783E-3B26-4586-969E-1D38ABCE22F8}" srcOrd="0" destOrd="0" presId="urn:microsoft.com/office/officeart/2005/8/layout/cycle5"/>
    <dgm:cxn modelId="{C940A23B-5BB4-4DF2-939D-DC9A4D08F150}" srcId="{CFD72891-C8F5-48D1-BEC6-BE1664616E10}" destId="{9C7A6111-E138-4C82-8A70-A8B047635A9F}" srcOrd="2" destOrd="0" parTransId="{59A81501-6C98-4CFA-80EB-FF631769BCAC}" sibTransId="{DB09E877-908E-44BE-8A10-9324BD556B82}"/>
    <dgm:cxn modelId="{CAAAB845-EB41-4909-81D1-39C338A575B5}" type="presOf" srcId="{FB0C81BD-8784-4B47-BD8B-EA8FDC9C7758}" destId="{C6BFE6FF-5FFD-429D-90D4-4EFB5ADB5BD7}" srcOrd="0" destOrd="0" presId="urn:microsoft.com/office/officeart/2005/8/layout/cycle5"/>
    <dgm:cxn modelId="{44C28F6E-420B-472B-8ED7-056090E60FC9}" srcId="{CFD72891-C8F5-48D1-BEC6-BE1664616E10}" destId="{FA85FCE3-4613-429A-9389-E32397291234}" srcOrd="4" destOrd="0" parTransId="{B4074327-42B3-46EB-B48A-FA80B74EAA92}" sibTransId="{04CEDA5A-ABD4-482D-A617-DE4DB956C62A}"/>
    <dgm:cxn modelId="{A1C9225A-8B8D-4C0D-A4A1-08D2DBBB1201}" type="presOf" srcId="{04CEDA5A-ABD4-482D-A617-DE4DB956C62A}" destId="{0E418B63-FC7F-4679-A4E9-8401E99F0EBE}" srcOrd="0" destOrd="0" presId="urn:microsoft.com/office/officeart/2005/8/layout/cycle5"/>
    <dgm:cxn modelId="{93D04C7B-CE43-4258-9DA3-5B62148FD810}" srcId="{CFD72891-C8F5-48D1-BEC6-BE1664616E10}" destId="{A44391E3-CF9E-41D5-B558-D1ED77373D17}" srcOrd="3" destOrd="0" parTransId="{14CCD875-8A99-42E8-935F-56A40BC954E7}" sibTransId="{77CC2694-9B48-4ABA-BE57-C3B88373BEF3}"/>
    <dgm:cxn modelId="{5344A88F-B60B-4E7A-A71C-CCDDDC118A81}" type="presOf" srcId="{DB09E877-908E-44BE-8A10-9324BD556B82}" destId="{CF5DE2F6-CC85-459A-A9E8-E1FE57994CFF}" srcOrd="0" destOrd="0" presId="urn:microsoft.com/office/officeart/2005/8/layout/cycle5"/>
    <dgm:cxn modelId="{E024F48F-096B-4A5C-8E4E-193F77C6B8E5}" type="presOf" srcId="{A44391E3-CF9E-41D5-B558-D1ED77373D17}" destId="{A05CC0D4-6871-4A97-8686-4D28C3986725}" srcOrd="0" destOrd="0" presId="urn:microsoft.com/office/officeart/2005/8/layout/cycle5"/>
    <dgm:cxn modelId="{EEFB2BAB-93AE-47C5-89FD-649274C44127}" srcId="{CFD72891-C8F5-48D1-BEC6-BE1664616E10}" destId="{FB0C81BD-8784-4B47-BD8B-EA8FDC9C7758}" srcOrd="0" destOrd="0" parTransId="{64D5D55D-5C5B-4917-8D55-FA083FAC2317}" sibTransId="{E5F7A600-C8AA-40EE-A543-ABD6BA6BF252}"/>
    <dgm:cxn modelId="{C7249AB4-1A27-48DF-94D8-1AE0B65C2641}" type="presOf" srcId="{EE627021-61EB-4CDF-85C7-07018914F23A}" destId="{1045F044-FBAE-4DC4-AAC5-53089ECC70C5}" srcOrd="0" destOrd="0" presId="urn:microsoft.com/office/officeart/2005/8/layout/cycle5"/>
    <dgm:cxn modelId="{AC2952CA-ACAE-4A90-8D3D-A2D538589517}" type="presOf" srcId="{9C7A6111-E138-4C82-8A70-A8B047635A9F}" destId="{C071A8CC-0557-4C85-8BC2-787D61908DD3}" srcOrd="0" destOrd="0" presId="urn:microsoft.com/office/officeart/2005/8/layout/cycle5"/>
    <dgm:cxn modelId="{DDB9F0EB-2083-4C58-8FCE-B12E6367AF3F}" type="presOf" srcId="{504CECA4-95D4-4FDF-8F8C-082234107900}" destId="{0503CD5F-70E8-425E-B22F-8144EE0EB507}" srcOrd="0" destOrd="0" presId="urn:microsoft.com/office/officeart/2005/8/layout/cycle5"/>
    <dgm:cxn modelId="{EE814EF3-44B2-4EA3-B705-7DE319743876}" srcId="{CFD72891-C8F5-48D1-BEC6-BE1664616E10}" destId="{EE627021-61EB-4CDF-85C7-07018914F23A}" srcOrd="1" destOrd="0" parTransId="{5B4E6D30-9EAE-4241-AA77-2CC123561FC3}" sibTransId="{504CECA4-95D4-4FDF-8F8C-082234107900}"/>
    <dgm:cxn modelId="{A955A255-06B7-4B5D-A1ED-849E2ABA507E}" type="presParOf" srcId="{9CFC77CB-98EB-487A-8031-0E2C6DD1485A}" destId="{C6BFE6FF-5FFD-429D-90D4-4EFB5ADB5BD7}" srcOrd="0" destOrd="0" presId="urn:microsoft.com/office/officeart/2005/8/layout/cycle5"/>
    <dgm:cxn modelId="{BC15BB73-7588-418D-B45B-28C58E8D379D}" type="presParOf" srcId="{9CFC77CB-98EB-487A-8031-0E2C6DD1485A}" destId="{68A77F73-8DC5-462D-8C59-B562C13A4CF6}" srcOrd="1" destOrd="0" presId="urn:microsoft.com/office/officeart/2005/8/layout/cycle5"/>
    <dgm:cxn modelId="{61FA7FF5-7FD7-43B4-9EB7-81C3289F613E}" type="presParOf" srcId="{9CFC77CB-98EB-487A-8031-0E2C6DD1485A}" destId="{A72B81B2-27F8-4A1B-8018-15DFDBFEF9D6}" srcOrd="2" destOrd="0" presId="urn:microsoft.com/office/officeart/2005/8/layout/cycle5"/>
    <dgm:cxn modelId="{B19E3BEC-803A-421B-8CF3-046978ADC56B}" type="presParOf" srcId="{9CFC77CB-98EB-487A-8031-0E2C6DD1485A}" destId="{1045F044-FBAE-4DC4-AAC5-53089ECC70C5}" srcOrd="3" destOrd="0" presId="urn:microsoft.com/office/officeart/2005/8/layout/cycle5"/>
    <dgm:cxn modelId="{48B59AE8-CCC9-4FF2-9DE3-4265B6C4C777}" type="presParOf" srcId="{9CFC77CB-98EB-487A-8031-0E2C6DD1485A}" destId="{9E040B85-9F90-48E1-9A17-C752AF137A4F}" srcOrd="4" destOrd="0" presId="urn:microsoft.com/office/officeart/2005/8/layout/cycle5"/>
    <dgm:cxn modelId="{9975EDB9-10C0-47A4-B384-F51E7AFD486F}" type="presParOf" srcId="{9CFC77CB-98EB-487A-8031-0E2C6DD1485A}" destId="{0503CD5F-70E8-425E-B22F-8144EE0EB507}" srcOrd="5" destOrd="0" presId="urn:microsoft.com/office/officeart/2005/8/layout/cycle5"/>
    <dgm:cxn modelId="{380ED766-2FE8-43C2-B763-8839B5FFCDBF}" type="presParOf" srcId="{9CFC77CB-98EB-487A-8031-0E2C6DD1485A}" destId="{C071A8CC-0557-4C85-8BC2-787D61908DD3}" srcOrd="6" destOrd="0" presId="urn:microsoft.com/office/officeart/2005/8/layout/cycle5"/>
    <dgm:cxn modelId="{21432373-1894-4C79-ABEA-A9532370E7EF}" type="presParOf" srcId="{9CFC77CB-98EB-487A-8031-0E2C6DD1485A}" destId="{19E53979-EE50-47FE-A6E0-2A929BCB94DD}" srcOrd="7" destOrd="0" presId="urn:microsoft.com/office/officeart/2005/8/layout/cycle5"/>
    <dgm:cxn modelId="{0D9D0FC7-7536-498D-8D70-DAA0CD890122}" type="presParOf" srcId="{9CFC77CB-98EB-487A-8031-0E2C6DD1485A}" destId="{CF5DE2F6-CC85-459A-A9E8-E1FE57994CFF}" srcOrd="8" destOrd="0" presId="urn:microsoft.com/office/officeart/2005/8/layout/cycle5"/>
    <dgm:cxn modelId="{1437C232-C2E5-44CE-8AEF-921D410887FF}" type="presParOf" srcId="{9CFC77CB-98EB-487A-8031-0E2C6DD1485A}" destId="{A05CC0D4-6871-4A97-8686-4D28C3986725}" srcOrd="9" destOrd="0" presId="urn:microsoft.com/office/officeart/2005/8/layout/cycle5"/>
    <dgm:cxn modelId="{1C3878FC-2F86-4E05-A80C-278E27E0CADA}" type="presParOf" srcId="{9CFC77CB-98EB-487A-8031-0E2C6DD1485A}" destId="{2964AD0D-48F9-4E1F-A2D3-D5583A8C6AB5}" srcOrd="10" destOrd="0" presId="urn:microsoft.com/office/officeart/2005/8/layout/cycle5"/>
    <dgm:cxn modelId="{79D78862-BBBE-48F7-9F8B-8DF7099E64E2}" type="presParOf" srcId="{9CFC77CB-98EB-487A-8031-0E2C6DD1485A}" destId="{89541C9E-49FB-441D-8528-1ECB48881020}" srcOrd="11" destOrd="0" presId="urn:microsoft.com/office/officeart/2005/8/layout/cycle5"/>
    <dgm:cxn modelId="{C23B4B74-497D-43F2-9AFB-4B2809FC287C}" type="presParOf" srcId="{9CFC77CB-98EB-487A-8031-0E2C6DD1485A}" destId="{17EC783E-3B26-4586-969E-1D38ABCE22F8}" srcOrd="12" destOrd="0" presId="urn:microsoft.com/office/officeart/2005/8/layout/cycle5"/>
    <dgm:cxn modelId="{3BAF27DF-CC4A-49C7-A416-A4B969C0BFBD}" type="presParOf" srcId="{9CFC77CB-98EB-487A-8031-0E2C6DD1485A}" destId="{8BF78E6E-8608-44CF-800F-A0C61EEC81CE}" srcOrd="13" destOrd="0" presId="urn:microsoft.com/office/officeart/2005/8/layout/cycle5"/>
    <dgm:cxn modelId="{F4170AA2-1FA0-4841-82E1-9EFCB3BDF303}" type="presParOf" srcId="{9CFC77CB-98EB-487A-8031-0E2C6DD1485A}" destId="{0E418B63-FC7F-4679-A4E9-8401E99F0EBE}"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D72891-C8F5-48D1-BEC6-BE1664616E10}" type="doc">
      <dgm:prSet loTypeId="urn:microsoft.com/office/officeart/2005/8/layout/cycle5" loCatId="cycle" qsTypeId="urn:microsoft.com/office/officeart/2005/8/quickstyle/simple1#3" qsCatId="simple" csTypeId="urn:microsoft.com/office/officeart/2005/8/colors/accent2_3#3" csCatId="accent2" phldr="1"/>
      <dgm:spPr/>
      <dgm:t>
        <a:bodyPr/>
        <a:lstStyle/>
        <a:p>
          <a:endParaRPr lang="en-US"/>
        </a:p>
      </dgm:t>
    </dgm:pt>
    <dgm:pt modelId="{FB0C81BD-8784-4B47-BD8B-EA8FDC9C7758}">
      <dgm:prSet phldrT="[Text]" phldr="0" custT="1"/>
      <dgm:spPr>
        <a:solidFill>
          <a:srgbClr val="482A60"/>
        </a:solidFill>
      </dgm:spPr>
      <dgm:t>
        <a:bodyPr/>
        <a:lstStyle/>
        <a:p>
          <a:r>
            <a:rPr lang="en-US" sz="1200">
              <a:latin typeface="Figtree" pitchFamily="2" charset="0"/>
            </a:rPr>
            <a:t>Detect</a:t>
          </a:r>
        </a:p>
      </dgm:t>
    </dgm:pt>
    <dgm:pt modelId="{64D5D55D-5C5B-4917-8D55-FA083FAC2317}" type="parTrans" cxnId="{EEFB2BAB-93AE-47C5-89FD-649274C44127}">
      <dgm:prSet/>
      <dgm:spPr/>
      <dgm:t>
        <a:bodyPr/>
        <a:lstStyle/>
        <a:p>
          <a:endParaRPr lang="en-US" sz="700">
            <a:latin typeface="Figtree" pitchFamily="2" charset="0"/>
          </a:endParaRPr>
        </a:p>
      </dgm:t>
    </dgm:pt>
    <dgm:pt modelId="{E5F7A600-C8AA-40EE-A543-ABD6BA6BF252}" type="sibTrans" cxnId="{EEFB2BAB-93AE-47C5-89FD-649274C44127}">
      <dgm:prSet/>
      <dgm:spPr>
        <a:ln>
          <a:solidFill>
            <a:srgbClr val="653C87"/>
          </a:solidFill>
        </a:ln>
      </dgm:spPr>
      <dgm:t>
        <a:bodyPr/>
        <a:lstStyle/>
        <a:p>
          <a:endParaRPr lang="en-US" sz="700">
            <a:latin typeface="Figtree" pitchFamily="2" charset="0"/>
          </a:endParaRPr>
        </a:p>
      </dgm:t>
    </dgm:pt>
    <dgm:pt modelId="{EE627021-61EB-4CDF-85C7-07018914F23A}">
      <dgm:prSet phldrT="[Text]" phldr="0" custT="1"/>
      <dgm:spPr>
        <a:solidFill>
          <a:srgbClr val="A38AB7"/>
        </a:solidFill>
      </dgm:spPr>
      <dgm:t>
        <a:bodyPr/>
        <a:lstStyle/>
        <a:p>
          <a:r>
            <a:rPr lang="en-US" sz="1200">
              <a:latin typeface="Figtree" pitchFamily="2" charset="0"/>
            </a:rPr>
            <a:t>Patch</a:t>
          </a:r>
        </a:p>
      </dgm:t>
    </dgm:pt>
    <dgm:pt modelId="{5B4E6D30-9EAE-4241-AA77-2CC123561FC3}" type="parTrans" cxnId="{EE814EF3-44B2-4EA3-B705-7DE319743876}">
      <dgm:prSet/>
      <dgm:spPr/>
      <dgm:t>
        <a:bodyPr/>
        <a:lstStyle/>
        <a:p>
          <a:endParaRPr lang="en-US" sz="700">
            <a:latin typeface="Figtree" pitchFamily="2" charset="0"/>
          </a:endParaRPr>
        </a:p>
      </dgm:t>
    </dgm:pt>
    <dgm:pt modelId="{504CECA4-95D4-4FDF-8F8C-082234107900}" type="sibTrans" cxnId="{EE814EF3-44B2-4EA3-B705-7DE319743876}">
      <dgm:prSet/>
      <dgm:spPr>
        <a:ln>
          <a:solidFill>
            <a:srgbClr val="653C87"/>
          </a:solidFill>
        </a:ln>
      </dgm:spPr>
      <dgm:t>
        <a:bodyPr/>
        <a:lstStyle/>
        <a:p>
          <a:endParaRPr lang="en-US" sz="700">
            <a:latin typeface="Figtree" pitchFamily="2" charset="0"/>
          </a:endParaRPr>
        </a:p>
      </dgm:t>
    </dgm:pt>
    <dgm:pt modelId="{7A69F16C-50D2-47D5-A8C0-5FC6D98BC251}">
      <dgm:prSet custT="1"/>
      <dgm:spPr>
        <a:solidFill>
          <a:srgbClr val="653C87"/>
        </a:solidFill>
      </dgm:spPr>
      <dgm:t>
        <a:bodyPr/>
        <a:lstStyle/>
        <a:p>
          <a:r>
            <a:rPr lang="en-US" sz="1200">
              <a:latin typeface="Figtree" pitchFamily="2" charset="0"/>
            </a:rPr>
            <a:t>Diagnose</a:t>
          </a:r>
        </a:p>
      </dgm:t>
    </dgm:pt>
    <dgm:pt modelId="{A857FAA0-BDE5-40F9-98F9-DE9AC7CCEC2B}" type="parTrans" cxnId="{8D0A8A94-1641-4F7B-BFFB-EC038E001641}">
      <dgm:prSet/>
      <dgm:spPr/>
      <dgm:t>
        <a:bodyPr/>
        <a:lstStyle/>
        <a:p>
          <a:endParaRPr lang="en-US">
            <a:latin typeface="Figtree" pitchFamily="2" charset="0"/>
          </a:endParaRPr>
        </a:p>
      </dgm:t>
    </dgm:pt>
    <dgm:pt modelId="{FE0C66DC-8917-4A11-8D90-EEDA6E7764B7}" type="sibTrans" cxnId="{8D0A8A94-1641-4F7B-BFFB-EC038E001641}">
      <dgm:prSet/>
      <dgm:spPr>
        <a:ln>
          <a:solidFill>
            <a:srgbClr val="653C87"/>
          </a:solidFill>
        </a:ln>
      </dgm:spPr>
      <dgm:t>
        <a:bodyPr/>
        <a:lstStyle/>
        <a:p>
          <a:endParaRPr lang="en-US">
            <a:latin typeface="Figtree" pitchFamily="2" charset="0"/>
          </a:endParaRPr>
        </a:p>
      </dgm:t>
    </dgm:pt>
    <dgm:pt modelId="{9CFC77CB-98EB-487A-8031-0E2C6DD1485A}" type="pres">
      <dgm:prSet presAssocID="{CFD72891-C8F5-48D1-BEC6-BE1664616E10}" presName="cycle" presStyleCnt="0">
        <dgm:presLayoutVars>
          <dgm:dir/>
          <dgm:resizeHandles val="exact"/>
        </dgm:presLayoutVars>
      </dgm:prSet>
      <dgm:spPr/>
    </dgm:pt>
    <dgm:pt modelId="{C6BFE6FF-5FFD-429D-90D4-4EFB5ADB5BD7}" type="pres">
      <dgm:prSet presAssocID="{FB0C81BD-8784-4B47-BD8B-EA8FDC9C7758}" presName="node" presStyleLbl="node1" presStyleIdx="0" presStyleCnt="3">
        <dgm:presLayoutVars>
          <dgm:bulletEnabled val="1"/>
        </dgm:presLayoutVars>
      </dgm:prSet>
      <dgm:spPr/>
    </dgm:pt>
    <dgm:pt modelId="{68A77F73-8DC5-462D-8C59-B562C13A4CF6}" type="pres">
      <dgm:prSet presAssocID="{FB0C81BD-8784-4B47-BD8B-EA8FDC9C7758}" presName="spNode" presStyleCnt="0"/>
      <dgm:spPr/>
    </dgm:pt>
    <dgm:pt modelId="{A72B81B2-27F8-4A1B-8018-15DFDBFEF9D6}" type="pres">
      <dgm:prSet presAssocID="{E5F7A600-C8AA-40EE-A543-ABD6BA6BF252}" presName="sibTrans" presStyleLbl="sibTrans1D1" presStyleIdx="0" presStyleCnt="3"/>
      <dgm:spPr/>
    </dgm:pt>
    <dgm:pt modelId="{218D6742-D6C1-41A3-BD1C-48FDAC0F70A5}" type="pres">
      <dgm:prSet presAssocID="{7A69F16C-50D2-47D5-A8C0-5FC6D98BC251}" presName="node" presStyleLbl="node1" presStyleIdx="1" presStyleCnt="3">
        <dgm:presLayoutVars>
          <dgm:bulletEnabled val="1"/>
        </dgm:presLayoutVars>
      </dgm:prSet>
      <dgm:spPr/>
    </dgm:pt>
    <dgm:pt modelId="{9C500974-90F3-4C95-A2A6-FB6C7E0F593F}" type="pres">
      <dgm:prSet presAssocID="{7A69F16C-50D2-47D5-A8C0-5FC6D98BC251}" presName="spNode" presStyleCnt="0"/>
      <dgm:spPr/>
    </dgm:pt>
    <dgm:pt modelId="{74F012CD-6D55-422B-A384-D7B90C4ED597}" type="pres">
      <dgm:prSet presAssocID="{FE0C66DC-8917-4A11-8D90-EEDA6E7764B7}" presName="sibTrans" presStyleLbl="sibTrans1D1" presStyleIdx="1" presStyleCnt="3"/>
      <dgm:spPr/>
    </dgm:pt>
    <dgm:pt modelId="{1045F044-FBAE-4DC4-AAC5-53089ECC70C5}" type="pres">
      <dgm:prSet presAssocID="{EE627021-61EB-4CDF-85C7-07018914F23A}" presName="node" presStyleLbl="node1" presStyleIdx="2" presStyleCnt="3">
        <dgm:presLayoutVars>
          <dgm:bulletEnabled val="1"/>
        </dgm:presLayoutVars>
      </dgm:prSet>
      <dgm:spPr/>
    </dgm:pt>
    <dgm:pt modelId="{9E040B85-9F90-48E1-9A17-C752AF137A4F}" type="pres">
      <dgm:prSet presAssocID="{EE627021-61EB-4CDF-85C7-07018914F23A}" presName="spNode" presStyleCnt="0"/>
      <dgm:spPr/>
    </dgm:pt>
    <dgm:pt modelId="{0503CD5F-70E8-425E-B22F-8144EE0EB507}" type="pres">
      <dgm:prSet presAssocID="{504CECA4-95D4-4FDF-8F8C-082234107900}" presName="sibTrans" presStyleLbl="sibTrans1D1" presStyleIdx="2" presStyleCnt="3"/>
      <dgm:spPr/>
    </dgm:pt>
  </dgm:ptLst>
  <dgm:cxnLst>
    <dgm:cxn modelId="{89D36807-A08C-4ADE-83D1-9D3020BEB718}" type="presOf" srcId="{CFD72891-C8F5-48D1-BEC6-BE1664616E10}" destId="{9CFC77CB-98EB-487A-8031-0E2C6DD1485A}" srcOrd="0" destOrd="0" presId="urn:microsoft.com/office/officeart/2005/8/layout/cycle5"/>
    <dgm:cxn modelId="{2C1F2036-2A2A-4BD8-9F88-D9719D7E2452}" type="presOf" srcId="{7A69F16C-50D2-47D5-A8C0-5FC6D98BC251}" destId="{218D6742-D6C1-41A3-BD1C-48FDAC0F70A5}" srcOrd="0" destOrd="0" presId="urn:microsoft.com/office/officeart/2005/8/layout/cycle5"/>
    <dgm:cxn modelId="{2BC2B770-AA95-43AF-8A96-7FD76C73199B}" type="presOf" srcId="{FE0C66DC-8917-4A11-8D90-EEDA6E7764B7}" destId="{74F012CD-6D55-422B-A384-D7B90C4ED597}" srcOrd="0" destOrd="0" presId="urn:microsoft.com/office/officeart/2005/8/layout/cycle5"/>
    <dgm:cxn modelId="{5DD9B05A-1780-4AC2-B8C8-0365041E52A9}" type="presOf" srcId="{FB0C81BD-8784-4B47-BD8B-EA8FDC9C7758}" destId="{C6BFE6FF-5FFD-429D-90D4-4EFB5ADB5BD7}" srcOrd="0" destOrd="0" presId="urn:microsoft.com/office/officeart/2005/8/layout/cycle5"/>
    <dgm:cxn modelId="{F07E108F-3FD9-401C-9A3E-BE317DDC9285}" type="presOf" srcId="{E5F7A600-C8AA-40EE-A543-ABD6BA6BF252}" destId="{A72B81B2-27F8-4A1B-8018-15DFDBFEF9D6}" srcOrd="0" destOrd="0" presId="urn:microsoft.com/office/officeart/2005/8/layout/cycle5"/>
    <dgm:cxn modelId="{8D0A8A94-1641-4F7B-BFFB-EC038E001641}" srcId="{CFD72891-C8F5-48D1-BEC6-BE1664616E10}" destId="{7A69F16C-50D2-47D5-A8C0-5FC6D98BC251}" srcOrd="1" destOrd="0" parTransId="{A857FAA0-BDE5-40F9-98F9-DE9AC7CCEC2B}" sibTransId="{FE0C66DC-8917-4A11-8D90-EEDA6E7764B7}"/>
    <dgm:cxn modelId="{EEFB2BAB-93AE-47C5-89FD-649274C44127}" srcId="{CFD72891-C8F5-48D1-BEC6-BE1664616E10}" destId="{FB0C81BD-8784-4B47-BD8B-EA8FDC9C7758}" srcOrd="0" destOrd="0" parTransId="{64D5D55D-5C5B-4917-8D55-FA083FAC2317}" sibTransId="{E5F7A600-C8AA-40EE-A543-ABD6BA6BF252}"/>
    <dgm:cxn modelId="{2D96CDC1-AA33-4983-AE5E-E3DB8C605F38}" type="presOf" srcId="{504CECA4-95D4-4FDF-8F8C-082234107900}" destId="{0503CD5F-70E8-425E-B22F-8144EE0EB507}" srcOrd="0" destOrd="0" presId="urn:microsoft.com/office/officeart/2005/8/layout/cycle5"/>
    <dgm:cxn modelId="{51923BC9-D3BF-42C7-8704-A2843FC0F5B6}" type="presOf" srcId="{EE627021-61EB-4CDF-85C7-07018914F23A}" destId="{1045F044-FBAE-4DC4-AAC5-53089ECC70C5}" srcOrd="0" destOrd="0" presId="urn:microsoft.com/office/officeart/2005/8/layout/cycle5"/>
    <dgm:cxn modelId="{EE814EF3-44B2-4EA3-B705-7DE319743876}" srcId="{CFD72891-C8F5-48D1-BEC6-BE1664616E10}" destId="{EE627021-61EB-4CDF-85C7-07018914F23A}" srcOrd="2" destOrd="0" parTransId="{5B4E6D30-9EAE-4241-AA77-2CC123561FC3}" sibTransId="{504CECA4-95D4-4FDF-8F8C-082234107900}"/>
    <dgm:cxn modelId="{842D27BA-2EEB-4E2F-9957-1A9491F06FF9}" type="presParOf" srcId="{9CFC77CB-98EB-487A-8031-0E2C6DD1485A}" destId="{C6BFE6FF-5FFD-429D-90D4-4EFB5ADB5BD7}" srcOrd="0" destOrd="0" presId="urn:microsoft.com/office/officeart/2005/8/layout/cycle5"/>
    <dgm:cxn modelId="{7D3DD0D2-99BB-4FE6-BCF8-32E5C1B2DBE3}" type="presParOf" srcId="{9CFC77CB-98EB-487A-8031-0E2C6DD1485A}" destId="{68A77F73-8DC5-462D-8C59-B562C13A4CF6}" srcOrd="1" destOrd="0" presId="urn:microsoft.com/office/officeart/2005/8/layout/cycle5"/>
    <dgm:cxn modelId="{E6F0D9A0-EDEA-4850-AEDE-E9D1A18292EB}" type="presParOf" srcId="{9CFC77CB-98EB-487A-8031-0E2C6DD1485A}" destId="{A72B81B2-27F8-4A1B-8018-15DFDBFEF9D6}" srcOrd="2" destOrd="0" presId="urn:microsoft.com/office/officeart/2005/8/layout/cycle5"/>
    <dgm:cxn modelId="{8FEC23AB-C99C-4C67-BCE1-16D2988216B2}" type="presParOf" srcId="{9CFC77CB-98EB-487A-8031-0E2C6DD1485A}" destId="{218D6742-D6C1-41A3-BD1C-48FDAC0F70A5}" srcOrd="3" destOrd="0" presId="urn:microsoft.com/office/officeart/2005/8/layout/cycle5"/>
    <dgm:cxn modelId="{CBD995B1-FAE3-410B-957A-444A016E4B67}" type="presParOf" srcId="{9CFC77CB-98EB-487A-8031-0E2C6DD1485A}" destId="{9C500974-90F3-4C95-A2A6-FB6C7E0F593F}" srcOrd="4" destOrd="0" presId="urn:microsoft.com/office/officeart/2005/8/layout/cycle5"/>
    <dgm:cxn modelId="{75E4F569-0391-4D00-8DDC-5C7B6793AE30}" type="presParOf" srcId="{9CFC77CB-98EB-487A-8031-0E2C6DD1485A}" destId="{74F012CD-6D55-422B-A384-D7B90C4ED597}" srcOrd="5" destOrd="0" presId="urn:microsoft.com/office/officeart/2005/8/layout/cycle5"/>
    <dgm:cxn modelId="{177EF386-94DD-41D9-84EC-3D68B0283481}" type="presParOf" srcId="{9CFC77CB-98EB-487A-8031-0E2C6DD1485A}" destId="{1045F044-FBAE-4DC4-AAC5-53089ECC70C5}" srcOrd="6" destOrd="0" presId="urn:microsoft.com/office/officeart/2005/8/layout/cycle5"/>
    <dgm:cxn modelId="{C2AC13CF-D219-4B7F-83FD-A8D6D581E406}" type="presParOf" srcId="{9CFC77CB-98EB-487A-8031-0E2C6DD1485A}" destId="{9E040B85-9F90-48E1-9A17-C752AF137A4F}" srcOrd="7" destOrd="0" presId="urn:microsoft.com/office/officeart/2005/8/layout/cycle5"/>
    <dgm:cxn modelId="{3FE24E89-5442-4AD4-93ED-8CD211B7D172}" type="presParOf" srcId="{9CFC77CB-98EB-487A-8031-0E2C6DD1485A}" destId="{0503CD5F-70E8-425E-B22F-8144EE0EB507}" srcOrd="8" destOrd="0" presId="urn:microsoft.com/office/officeart/2005/8/layout/cycle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10FC1B-38A2-4233-82E3-3196CCC21393}">
      <dsp:nvSpPr>
        <dsp:cNvPr id="0" name=""/>
        <dsp:cNvSpPr/>
      </dsp:nvSpPr>
      <dsp:spPr>
        <a:xfrm>
          <a:off x="0" y="2431627"/>
          <a:ext cx="4515124" cy="681677"/>
        </a:xfrm>
        <a:prstGeom prst="roundRect">
          <a:avLst>
            <a:gd name="adj" fmla="val 10000"/>
          </a:avLst>
        </a:prstGeom>
        <a:solidFill>
          <a:srgbClr val="DFDFDF"/>
        </a:solidFill>
        <a:ln>
          <a:noFill/>
        </a:ln>
        <a:effectLst/>
      </dsp:spPr>
      <dsp:style>
        <a:lnRef idx="0">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Font typeface="Wingdings" panose="05000000000000000000" pitchFamily="2" charset="2"/>
            <a:buNone/>
          </a:pPr>
          <a:r>
            <a:rPr lang="en-US" sz="1000" kern="1200">
              <a:latin typeface="Figtree" pitchFamily="2" charset="0"/>
            </a:rPr>
            <a:t>Systemic breakdown in adherence to established protocols</a:t>
          </a:r>
        </a:p>
      </dsp:txBody>
      <dsp:txXfrm>
        <a:off x="0" y="2431627"/>
        <a:ext cx="1354537" cy="681677"/>
      </dsp:txXfrm>
    </dsp:sp>
    <dsp:sp modelId="{2CE63840-F3BA-4676-B46C-5AB8463C2F14}">
      <dsp:nvSpPr>
        <dsp:cNvPr id="0" name=""/>
        <dsp:cNvSpPr/>
      </dsp:nvSpPr>
      <dsp:spPr>
        <a:xfrm>
          <a:off x="0" y="1636336"/>
          <a:ext cx="4515124" cy="681677"/>
        </a:xfrm>
        <a:prstGeom prst="roundRect">
          <a:avLst>
            <a:gd name="adj" fmla="val 10000"/>
          </a:avLst>
        </a:prstGeom>
        <a:solidFill>
          <a:srgbClr val="DFDFDF"/>
        </a:solidFill>
        <a:ln>
          <a:noFill/>
        </a:ln>
        <a:effectLst/>
      </dsp:spPr>
      <dsp:style>
        <a:lnRef idx="0">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latin typeface="Figtree" pitchFamily="2" charset="0"/>
            </a:rPr>
            <a:t>Anomaly checks only flag the problems</a:t>
          </a:r>
        </a:p>
      </dsp:txBody>
      <dsp:txXfrm>
        <a:off x="0" y="1636336"/>
        <a:ext cx="1354537" cy="681677"/>
      </dsp:txXfrm>
    </dsp:sp>
    <dsp:sp modelId="{198E513A-527D-4F50-8A3C-564891113B97}">
      <dsp:nvSpPr>
        <dsp:cNvPr id="0" name=""/>
        <dsp:cNvSpPr/>
      </dsp:nvSpPr>
      <dsp:spPr>
        <a:xfrm>
          <a:off x="0" y="841045"/>
          <a:ext cx="4515124" cy="681677"/>
        </a:xfrm>
        <a:prstGeom prst="roundRect">
          <a:avLst>
            <a:gd name="adj" fmla="val 10000"/>
          </a:avLst>
        </a:prstGeom>
        <a:solidFill>
          <a:srgbClr val="DFDFDF"/>
        </a:solidFill>
        <a:ln>
          <a:noFill/>
        </a:ln>
        <a:effectLst/>
      </dsp:spPr>
      <dsp:style>
        <a:lnRef idx="0">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kern="1200">
              <a:latin typeface="Figtree" pitchFamily="2" charset="0"/>
            </a:rPr>
            <a:t>FIMS consists of data inconsistencies</a:t>
          </a:r>
        </a:p>
      </dsp:txBody>
      <dsp:txXfrm>
        <a:off x="0" y="841045"/>
        <a:ext cx="1354537" cy="681677"/>
      </dsp:txXfrm>
    </dsp:sp>
    <dsp:sp modelId="{9A5393EF-D158-4FD3-AE9E-99563E1D99CC}">
      <dsp:nvSpPr>
        <dsp:cNvPr id="0" name=""/>
        <dsp:cNvSpPr/>
      </dsp:nvSpPr>
      <dsp:spPr>
        <a:xfrm>
          <a:off x="2740562" y="897852"/>
          <a:ext cx="852097" cy="568064"/>
        </a:xfrm>
        <a:prstGeom prst="roundRect">
          <a:avLst>
            <a:gd name="adj" fmla="val 10000"/>
          </a:avLst>
        </a:prstGeom>
        <a:solidFill>
          <a:srgbClr val="482A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Figtree" pitchFamily="2" charset="0"/>
            </a:rPr>
            <a:t>Problem</a:t>
          </a:r>
        </a:p>
      </dsp:txBody>
      <dsp:txXfrm>
        <a:off x="2757200" y="914490"/>
        <a:ext cx="818821" cy="534788"/>
      </dsp:txXfrm>
    </dsp:sp>
    <dsp:sp modelId="{21523C0F-FC98-46C7-9D89-A84D1C421A83}">
      <dsp:nvSpPr>
        <dsp:cNvPr id="0" name=""/>
        <dsp:cNvSpPr/>
      </dsp:nvSpPr>
      <dsp:spPr>
        <a:xfrm>
          <a:off x="2335816" y="1465917"/>
          <a:ext cx="830794" cy="227225"/>
        </a:xfrm>
        <a:custGeom>
          <a:avLst/>
          <a:gdLst/>
          <a:ahLst/>
          <a:cxnLst/>
          <a:rect l="0" t="0" r="0" b="0"/>
          <a:pathLst>
            <a:path>
              <a:moveTo>
                <a:pt x="830794" y="0"/>
              </a:moveTo>
              <a:lnTo>
                <a:pt x="830794" y="113612"/>
              </a:lnTo>
              <a:lnTo>
                <a:pt x="0" y="113612"/>
              </a:lnTo>
              <a:lnTo>
                <a:pt x="0" y="227225"/>
              </a:lnTo>
            </a:path>
          </a:pathLst>
        </a:custGeom>
        <a:noFill/>
        <a:ln w="19050" cap="flat" cmpd="sng" algn="ctr">
          <a:solidFill>
            <a:srgbClr val="653C87"/>
          </a:solidFill>
          <a:prstDash val="solid"/>
          <a:miter lim="800000"/>
        </a:ln>
        <a:effectLst/>
      </dsp:spPr>
      <dsp:style>
        <a:lnRef idx="2">
          <a:scrgbClr r="0" g="0" b="0"/>
        </a:lnRef>
        <a:fillRef idx="0">
          <a:scrgbClr r="0" g="0" b="0"/>
        </a:fillRef>
        <a:effectRef idx="0">
          <a:scrgbClr r="0" g="0" b="0"/>
        </a:effectRef>
        <a:fontRef idx="minor"/>
      </dsp:style>
    </dsp:sp>
    <dsp:sp modelId="{A4CB9C17-4AE4-4FC4-970A-21BB383BC217}">
      <dsp:nvSpPr>
        <dsp:cNvPr id="0" name=""/>
        <dsp:cNvSpPr/>
      </dsp:nvSpPr>
      <dsp:spPr>
        <a:xfrm>
          <a:off x="1909767" y="1693143"/>
          <a:ext cx="852097" cy="568064"/>
        </a:xfrm>
        <a:prstGeom prst="roundRect">
          <a:avLst>
            <a:gd name="adj" fmla="val 10000"/>
          </a:avLst>
        </a:prstGeom>
        <a:solidFill>
          <a:srgbClr val="653C8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Figtree" pitchFamily="2" charset="0"/>
            </a:rPr>
            <a:t>Cause</a:t>
          </a:r>
        </a:p>
      </dsp:txBody>
      <dsp:txXfrm>
        <a:off x="1926405" y="1709781"/>
        <a:ext cx="818821" cy="534788"/>
      </dsp:txXfrm>
    </dsp:sp>
    <dsp:sp modelId="{0012F045-6AB8-4C15-8549-AE20F64684EE}">
      <dsp:nvSpPr>
        <dsp:cNvPr id="0" name=""/>
        <dsp:cNvSpPr/>
      </dsp:nvSpPr>
      <dsp:spPr>
        <a:xfrm>
          <a:off x="1781952" y="2261207"/>
          <a:ext cx="553863" cy="227225"/>
        </a:xfrm>
        <a:custGeom>
          <a:avLst/>
          <a:gdLst/>
          <a:ahLst/>
          <a:cxnLst/>
          <a:rect l="0" t="0" r="0" b="0"/>
          <a:pathLst>
            <a:path>
              <a:moveTo>
                <a:pt x="553863" y="0"/>
              </a:moveTo>
              <a:lnTo>
                <a:pt x="553863" y="113612"/>
              </a:lnTo>
              <a:lnTo>
                <a:pt x="0" y="113612"/>
              </a:lnTo>
              <a:lnTo>
                <a:pt x="0" y="227225"/>
              </a:lnTo>
            </a:path>
          </a:pathLst>
        </a:custGeom>
        <a:noFill/>
        <a:ln w="19050" cap="flat" cmpd="sng" algn="ctr">
          <a:solidFill>
            <a:srgbClr val="653C87"/>
          </a:solidFill>
          <a:prstDash val="solid"/>
          <a:miter lim="800000"/>
        </a:ln>
        <a:effectLst/>
      </dsp:spPr>
      <dsp:style>
        <a:lnRef idx="2">
          <a:scrgbClr r="0" g="0" b="0"/>
        </a:lnRef>
        <a:fillRef idx="0">
          <a:scrgbClr r="0" g="0" b="0"/>
        </a:fillRef>
        <a:effectRef idx="0">
          <a:scrgbClr r="0" g="0" b="0"/>
        </a:effectRef>
        <a:fontRef idx="minor"/>
      </dsp:style>
    </dsp:sp>
    <dsp:sp modelId="{8B77F9FB-E590-4A1F-89EC-FF7AC9B34B7E}">
      <dsp:nvSpPr>
        <dsp:cNvPr id="0" name=""/>
        <dsp:cNvSpPr/>
      </dsp:nvSpPr>
      <dsp:spPr>
        <a:xfrm>
          <a:off x="1355904" y="2488433"/>
          <a:ext cx="852097" cy="568064"/>
        </a:xfrm>
        <a:prstGeom prst="roundRect">
          <a:avLst>
            <a:gd name="adj" fmla="val 10000"/>
          </a:avLst>
        </a:prstGeom>
        <a:solidFill>
          <a:srgbClr val="A38AB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Figtree" pitchFamily="2" charset="0"/>
            </a:rPr>
            <a:t>Root Cause</a:t>
          </a:r>
        </a:p>
      </dsp:txBody>
      <dsp:txXfrm>
        <a:off x="1372542" y="2505071"/>
        <a:ext cx="818821" cy="534788"/>
      </dsp:txXfrm>
    </dsp:sp>
    <dsp:sp modelId="{382BC33B-19E3-462D-952F-46E643871D56}">
      <dsp:nvSpPr>
        <dsp:cNvPr id="0" name=""/>
        <dsp:cNvSpPr/>
      </dsp:nvSpPr>
      <dsp:spPr>
        <a:xfrm>
          <a:off x="2335816" y="2261207"/>
          <a:ext cx="553863" cy="227225"/>
        </a:xfrm>
        <a:custGeom>
          <a:avLst/>
          <a:gdLst/>
          <a:ahLst/>
          <a:cxnLst/>
          <a:rect l="0" t="0" r="0" b="0"/>
          <a:pathLst>
            <a:path>
              <a:moveTo>
                <a:pt x="0" y="0"/>
              </a:moveTo>
              <a:lnTo>
                <a:pt x="0" y="113612"/>
              </a:lnTo>
              <a:lnTo>
                <a:pt x="553863" y="113612"/>
              </a:lnTo>
              <a:lnTo>
                <a:pt x="553863" y="227225"/>
              </a:lnTo>
            </a:path>
          </a:pathLst>
        </a:custGeom>
        <a:noFill/>
        <a:ln w="19050" cap="flat" cmpd="sng" algn="ctr">
          <a:solidFill>
            <a:srgbClr val="653C87"/>
          </a:solidFill>
          <a:prstDash val="solid"/>
          <a:miter lim="800000"/>
        </a:ln>
        <a:effectLst/>
      </dsp:spPr>
      <dsp:style>
        <a:lnRef idx="2">
          <a:scrgbClr r="0" g="0" b="0"/>
        </a:lnRef>
        <a:fillRef idx="0">
          <a:scrgbClr r="0" g="0" b="0"/>
        </a:fillRef>
        <a:effectRef idx="0">
          <a:scrgbClr r="0" g="0" b="0"/>
        </a:effectRef>
        <a:fontRef idx="minor"/>
      </dsp:style>
    </dsp:sp>
    <dsp:sp modelId="{6BC0AAC3-40B1-4ACB-9694-2653B1113A21}">
      <dsp:nvSpPr>
        <dsp:cNvPr id="0" name=""/>
        <dsp:cNvSpPr/>
      </dsp:nvSpPr>
      <dsp:spPr>
        <a:xfrm>
          <a:off x="2463630" y="2488433"/>
          <a:ext cx="852097" cy="568064"/>
        </a:xfrm>
        <a:prstGeom prst="roundRect">
          <a:avLst>
            <a:gd name="adj" fmla="val 10000"/>
          </a:avLst>
        </a:prstGeom>
        <a:solidFill>
          <a:srgbClr val="A38AB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Figtree" pitchFamily="2" charset="0"/>
            </a:rPr>
            <a:t>Root Cause</a:t>
          </a:r>
        </a:p>
      </dsp:txBody>
      <dsp:txXfrm>
        <a:off x="2480268" y="2505071"/>
        <a:ext cx="818821" cy="534788"/>
      </dsp:txXfrm>
    </dsp:sp>
    <dsp:sp modelId="{02D46335-5415-4448-A5FA-7BD358D3AA01}">
      <dsp:nvSpPr>
        <dsp:cNvPr id="0" name=""/>
        <dsp:cNvSpPr/>
      </dsp:nvSpPr>
      <dsp:spPr>
        <a:xfrm>
          <a:off x="3166611" y="1465917"/>
          <a:ext cx="830794" cy="227225"/>
        </a:xfrm>
        <a:custGeom>
          <a:avLst/>
          <a:gdLst/>
          <a:ahLst/>
          <a:cxnLst/>
          <a:rect l="0" t="0" r="0" b="0"/>
          <a:pathLst>
            <a:path>
              <a:moveTo>
                <a:pt x="0" y="0"/>
              </a:moveTo>
              <a:lnTo>
                <a:pt x="0" y="113612"/>
              </a:lnTo>
              <a:lnTo>
                <a:pt x="830794" y="113612"/>
              </a:lnTo>
              <a:lnTo>
                <a:pt x="830794" y="227225"/>
              </a:lnTo>
            </a:path>
          </a:pathLst>
        </a:custGeom>
        <a:noFill/>
        <a:ln w="19050" cap="flat" cmpd="sng" algn="ctr">
          <a:solidFill>
            <a:srgbClr val="653C87"/>
          </a:solidFill>
          <a:prstDash val="solid"/>
          <a:miter lim="800000"/>
        </a:ln>
        <a:effectLst/>
      </dsp:spPr>
      <dsp:style>
        <a:lnRef idx="2">
          <a:scrgbClr r="0" g="0" b="0"/>
        </a:lnRef>
        <a:fillRef idx="0">
          <a:scrgbClr r="0" g="0" b="0"/>
        </a:fillRef>
        <a:effectRef idx="0">
          <a:scrgbClr r="0" g="0" b="0"/>
        </a:effectRef>
        <a:fontRef idx="minor"/>
      </dsp:style>
    </dsp:sp>
    <dsp:sp modelId="{88F22F81-F5CE-42E5-B024-EB7AC50D14D5}">
      <dsp:nvSpPr>
        <dsp:cNvPr id="0" name=""/>
        <dsp:cNvSpPr/>
      </dsp:nvSpPr>
      <dsp:spPr>
        <a:xfrm>
          <a:off x="3571357" y="1693143"/>
          <a:ext cx="852097" cy="568064"/>
        </a:xfrm>
        <a:prstGeom prst="roundRect">
          <a:avLst>
            <a:gd name="adj" fmla="val 10000"/>
          </a:avLst>
        </a:prstGeom>
        <a:solidFill>
          <a:srgbClr val="653C8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Figtree" pitchFamily="2" charset="0"/>
            </a:rPr>
            <a:t>Cause</a:t>
          </a:r>
        </a:p>
      </dsp:txBody>
      <dsp:txXfrm>
        <a:off x="3587995" y="1709781"/>
        <a:ext cx="818821" cy="534788"/>
      </dsp:txXfrm>
    </dsp:sp>
    <dsp:sp modelId="{34F5216C-4F9C-4748-B753-BAB0AB1A41D7}">
      <dsp:nvSpPr>
        <dsp:cNvPr id="0" name=""/>
        <dsp:cNvSpPr/>
      </dsp:nvSpPr>
      <dsp:spPr>
        <a:xfrm>
          <a:off x="3951685" y="2261207"/>
          <a:ext cx="91440" cy="227225"/>
        </a:xfrm>
        <a:custGeom>
          <a:avLst/>
          <a:gdLst/>
          <a:ahLst/>
          <a:cxnLst/>
          <a:rect l="0" t="0" r="0" b="0"/>
          <a:pathLst>
            <a:path>
              <a:moveTo>
                <a:pt x="45720" y="0"/>
              </a:moveTo>
              <a:lnTo>
                <a:pt x="45720" y="227225"/>
              </a:lnTo>
            </a:path>
          </a:pathLst>
        </a:custGeom>
        <a:noFill/>
        <a:ln w="19050" cap="flat" cmpd="sng" algn="ctr">
          <a:solidFill>
            <a:srgbClr val="653C87"/>
          </a:solidFill>
          <a:prstDash val="solid"/>
          <a:miter lim="800000"/>
        </a:ln>
        <a:effectLst/>
      </dsp:spPr>
      <dsp:style>
        <a:lnRef idx="2">
          <a:scrgbClr r="0" g="0" b="0"/>
        </a:lnRef>
        <a:fillRef idx="0">
          <a:scrgbClr r="0" g="0" b="0"/>
        </a:fillRef>
        <a:effectRef idx="0">
          <a:scrgbClr r="0" g="0" b="0"/>
        </a:effectRef>
        <a:fontRef idx="minor"/>
      </dsp:style>
    </dsp:sp>
    <dsp:sp modelId="{E75D13AA-05FB-4474-8017-178DF8CFAC9A}">
      <dsp:nvSpPr>
        <dsp:cNvPr id="0" name=""/>
        <dsp:cNvSpPr/>
      </dsp:nvSpPr>
      <dsp:spPr>
        <a:xfrm>
          <a:off x="3571357" y="2488433"/>
          <a:ext cx="852097" cy="568064"/>
        </a:xfrm>
        <a:prstGeom prst="roundRect">
          <a:avLst>
            <a:gd name="adj" fmla="val 10000"/>
          </a:avLst>
        </a:prstGeom>
        <a:solidFill>
          <a:srgbClr val="A38AB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latin typeface="Figtree" pitchFamily="2" charset="0"/>
            </a:rPr>
            <a:t>Root Cause</a:t>
          </a:r>
        </a:p>
      </dsp:txBody>
      <dsp:txXfrm>
        <a:off x="3587995" y="2505071"/>
        <a:ext cx="818821" cy="5347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FE6FF-5FFD-429D-90D4-4EFB5ADB5BD7}">
      <dsp:nvSpPr>
        <dsp:cNvPr id="0" name=""/>
        <dsp:cNvSpPr/>
      </dsp:nvSpPr>
      <dsp:spPr>
        <a:xfrm>
          <a:off x="1690820" y="1499"/>
          <a:ext cx="1147856" cy="746106"/>
        </a:xfrm>
        <a:prstGeom prst="roundRect">
          <a:avLst/>
        </a:prstGeom>
        <a:solidFill>
          <a:srgbClr val="482A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Figtree" pitchFamily="2" charset="0"/>
            </a:rPr>
            <a:t>Detect</a:t>
          </a:r>
        </a:p>
      </dsp:txBody>
      <dsp:txXfrm>
        <a:off x="1727242" y="37921"/>
        <a:ext cx="1075012" cy="673262"/>
      </dsp:txXfrm>
    </dsp:sp>
    <dsp:sp modelId="{A72B81B2-27F8-4A1B-8018-15DFDBFEF9D6}">
      <dsp:nvSpPr>
        <dsp:cNvPr id="0" name=""/>
        <dsp:cNvSpPr/>
      </dsp:nvSpPr>
      <dsp:spPr>
        <a:xfrm>
          <a:off x="774460" y="374552"/>
          <a:ext cx="2980576" cy="2980576"/>
        </a:xfrm>
        <a:custGeom>
          <a:avLst/>
          <a:gdLst/>
          <a:ahLst/>
          <a:cxnLst/>
          <a:rect l="0" t="0" r="0" b="0"/>
          <a:pathLst>
            <a:path>
              <a:moveTo>
                <a:pt x="2217904" y="189698"/>
              </a:moveTo>
              <a:arcTo wR="1490288" hR="1490288" stAng="17953492" swAng="1211450"/>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 modelId="{1045F044-FBAE-4DC4-AAC5-53089ECC70C5}">
      <dsp:nvSpPr>
        <dsp:cNvPr id="0" name=""/>
        <dsp:cNvSpPr/>
      </dsp:nvSpPr>
      <dsp:spPr>
        <a:xfrm>
          <a:off x="3108169" y="1031263"/>
          <a:ext cx="1147856" cy="746106"/>
        </a:xfrm>
        <a:prstGeom prst="roundRect">
          <a:avLst/>
        </a:prstGeom>
        <a:solidFill>
          <a:srgbClr val="653C8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Figtree" pitchFamily="2" charset="0"/>
            </a:rPr>
            <a:t>Diagnose</a:t>
          </a:r>
        </a:p>
      </dsp:txBody>
      <dsp:txXfrm>
        <a:off x="3144591" y="1067685"/>
        <a:ext cx="1075012" cy="673262"/>
      </dsp:txXfrm>
    </dsp:sp>
    <dsp:sp modelId="{0503CD5F-70E8-425E-B22F-8144EE0EB507}">
      <dsp:nvSpPr>
        <dsp:cNvPr id="0" name=""/>
        <dsp:cNvSpPr/>
      </dsp:nvSpPr>
      <dsp:spPr>
        <a:xfrm>
          <a:off x="788449" y="508616"/>
          <a:ext cx="2980576" cy="2980576"/>
        </a:xfrm>
        <a:custGeom>
          <a:avLst/>
          <a:gdLst/>
          <a:ahLst/>
          <a:cxnLst/>
          <a:rect l="0" t="0" r="0" b="0"/>
          <a:pathLst>
            <a:path>
              <a:moveTo>
                <a:pt x="2979446" y="1432257"/>
              </a:moveTo>
              <a:arcTo wR="1490288" hR="1490288" stAng="21466102" swAng="1161956"/>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 modelId="{C071A8CC-0557-4C85-8BC2-787D61908DD3}">
      <dsp:nvSpPr>
        <dsp:cNvPr id="0" name=""/>
        <dsp:cNvSpPr/>
      </dsp:nvSpPr>
      <dsp:spPr>
        <a:xfrm>
          <a:off x="2798041" y="2591999"/>
          <a:ext cx="1147856" cy="746106"/>
        </a:xfrm>
        <a:prstGeom prst="roundRect">
          <a:avLst/>
        </a:prstGeom>
        <a:solidFill>
          <a:srgbClr val="A38AB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Figtree" pitchFamily="2" charset="0"/>
            </a:rPr>
            <a:t>Database Owner Intervention</a:t>
          </a:r>
        </a:p>
      </dsp:txBody>
      <dsp:txXfrm>
        <a:off x="2834463" y="2628421"/>
        <a:ext cx="1075012" cy="673262"/>
      </dsp:txXfrm>
    </dsp:sp>
    <dsp:sp modelId="{CF5DE2F6-CC85-459A-A9E8-E1FE57994CFF}">
      <dsp:nvSpPr>
        <dsp:cNvPr id="0" name=""/>
        <dsp:cNvSpPr/>
      </dsp:nvSpPr>
      <dsp:spPr>
        <a:xfrm>
          <a:off x="903119" y="407218"/>
          <a:ext cx="2980576" cy="2980576"/>
        </a:xfrm>
        <a:custGeom>
          <a:avLst/>
          <a:gdLst/>
          <a:ahLst/>
          <a:cxnLst/>
          <a:rect l="0" t="0" r="0" b="0"/>
          <a:pathLst>
            <a:path>
              <a:moveTo>
                <a:pt x="1731920" y="2960857"/>
              </a:moveTo>
              <a:arcTo wR="1490288" hR="1490288" stAng="4840139" swAng="1182364"/>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 modelId="{A05CC0D4-6871-4A97-8686-4D28C3986725}">
      <dsp:nvSpPr>
        <dsp:cNvPr id="0" name=""/>
        <dsp:cNvSpPr/>
      </dsp:nvSpPr>
      <dsp:spPr>
        <a:xfrm>
          <a:off x="814851" y="2697456"/>
          <a:ext cx="1147856" cy="746106"/>
        </a:xfrm>
        <a:prstGeom prst="roundRect">
          <a:avLst/>
        </a:prstGeom>
        <a:solidFill>
          <a:srgbClr val="CCC7D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Figtree" pitchFamily="2" charset="0"/>
            </a:rPr>
            <a:t>Re-validation</a:t>
          </a:r>
        </a:p>
      </dsp:txBody>
      <dsp:txXfrm>
        <a:off x="851273" y="2733878"/>
        <a:ext cx="1075012" cy="673262"/>
      </dsp:txXfrm>
    </dsp:sp>
    <dsp:sp modelId="{89541C9E-49FB-441D-8528-1ECB48881020}">
      <dsp:nvSpPr>
        <dsp:cNvPr id="0" name=""/>
        <dsp:cNvSpPr/>
      </dsp:nvSpPr>
      <dsp:spPr>
        <a:xfrm>
          <a:off x="774460" y="374552"/>
          <a:ext cx="2980576" cy="2980576"/>
        </a:xfrm>
        <a:custGeom>
          <a:avLst/>
          <a:gdLst/>
          <a:ahLst/>
          <a:cxnLst/>
          <a:rect l="0" t="0" r="0" b="0"/>
          <a:pathLst>
            <a:path>
              <a:moveTo>
                <a:pt x="158099" y="2158295"/>
              </a:moveTo>
              <a:arcTo wR="1490288" hR="1490288" stAng="9202151" swAng="1359657"/>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 modelId="{17EC783E-3B26-4586-969E-1D38ABCE22F8}">
      <dsp:nvSpPr>
        <dsp:cNvPr id="0" name=""/>
        <dsp:cNvSpPr/>
      </dsp:nvSpPr>
      <dsp:spPr>
        <a:xfrm>
          <a:off x="273472" y="1031263"/>
          <a:ext cx="1147856" cy="746106"/>
        </a:xfrm>
        <a:prstGeom prst="roundRect">
          <a:avLst/>
        </a:prstGeom>
        <a:solidFill>
          <a:srgbClr val="E0D8E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Figtree" pitchFamily="2" charset="0"/>
            </a:rPr>
            <a:t>Improved reliability</a:t>
          </a:r>
        </a:p>
      </dsp:txBody>
      <dsp:txXfrm>
        <a:off x="309894" y="1067685"/>
        <a:ext cx="1075012" cy="673262"/>
      </dsp:txXfrm>
    </dsp:sp>
    <dsp:sp modelId="{0E418B63-FC7F-4679-A4E9-8401E99F0EBE}">
      <dsp:nvSpPr>
        <dsp:cNvPr id="0" name=""/>
        <dsp:cNvSpPr/>
      </dsp:nvSpPr>
      <dsp:spPr>
        <a:xfrm>
          <a:off x="774460" y="374552"/>
          <a:ext cx="2980576" cy="2980576"/>
        </a:xfrm>
        <a:custGeom>
          <a:avLst/>
          <a:gdLst/>
          <a:ahLst/>
          <a:cxnLst/>
          <a:rect l="0" t="0" r="0" b="0"/>
          <a:pathLst>
            <a:path>
              <a:moveTo>
                <a:pt x="358489" y="520756"/>
              </a:moveTo>
              <a:arcTo wR="1490288" hR="1490288" stAng="13235059" swAng="1211450"/>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FE6FF-5FFD-429D-90D4-4EFB5ADB5BD7}">
      <dsp:nvSpPr>
        <dsp:cNvPr id="0" name=""/>
        <dsp:cNvSpPr/>
      </dsp:nvSpPr>
      <dsp:spPr>
        <a:xfrm>
          <a:off x="1058281" y="479"/>
          <a:ext cx="1152457" cy="749097"/>
        </a:xfrm>
        <a:prstGeom prst="roundRect">
          <a:avLst/>
        </a:prstGeom>
        <a:solidFill>
          <a:srgbClr val="482A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Figtree" pitchFamily="2" charset="0"/>
            </a:rPr>
            <a:t>Detect</a:t>
          </a:r>
        </a:p>
      </dsp:txBody>
      <dsp:txXfrm>
        <a:off x="1094849" y="37047"/>
        <a:ext cx="1079321" cy="675961"/>
      </dsp:txXfrm>
    </dsp:sp>
    <dsp:sp modelId="{A72B81B2-27F8-4A1B-8018-15DFDBFEF9D6}">
      <dsp:nvSpPr>
        <dsp:cNvPr id="0" name=""/>
        <dsp:cNvSpPr/>
      </dsp:nvSpPr>
      <dsp:spPr>
        <a:xfrm>
          <a:off x="634934" y="375028"/>
          <a:ext cx="1999150" cy="1999150"/>
        </a:xfrm>
        <a:custGeom>
          <a:avLst/>
          <a:gdLst/>
          <a:ahLst/>
          <a:cxnLst/>
          <a:rect l="0" t="0" r="0" b="0"/>
          <a:pathLst>
            <a:path>
              <a:moveTo>
                <a:pt x="1730687" y="317940"/>
              </a:moveTo>
              <a:arcTo wR="999575" hR="999575" stAng="19020347" swAng="2303337"/>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 modelId="{218D6742-D6C1-41A3-BD1C-48FDAC0F70A5}">
      <dsp:nvSpPr>
        <dsp:cNvPr id="0" name=""/>
        <dsp:cNvSpPr/>
      </dsp:nvSpPr>
      <dsp:spPr>
        <a:xfrm>
          <a:off x="1923939" y="1499842"/>
          <a:ext cx="1152457" cy="749097"/>
        </a:xfrm>
        <a:prstGeom prst="roundRect">
          <a:avLst/>
        </a:prstGeom>
        <a:solidFill>
          <a:srgbClr val="653C8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Figtree" pitchFamily="2" charset="0"/>
            </a:rPr>
            <a:t>Diagnose</a:t>
          </a:r>
        </a:p>
      </dsp:txBody>
      <dsp:txXfrm>
        <a:off x="1960507" y="1536410"/>
        <a:ext cx="1079321" cy="675961"/>
      </dsp:txXfrm>
    </dsp:sp>
    <dsp:sp modelId="{74F012CD-6D55-422B-A384-D7B90C4ED597}">
      <dsp:nvSpPr>
        <dsp:cNvPr id="0" name=""/>
        <dsp:cNvSpPr/>
      </dsp:nvSpPr>
      <dsp:spPr>
        <a:xfrm>
          <a:off x="634934" y="375028"/>
          <a:ext cx="1999150" cy="1999150"/>
        </a:xfrm>
        <a:custGeom>
          <a:avLst/>
          <a:gdLst/>
          <a:ahLst/>
          <a:cxnLst/>
          <a:rect l="0" t="0" r="0" b="0"/>
          <a:pathLst>
            <a:path>
              <a:moveTo>
                <a:pt x="1306506" y="1950860"/>
              </a:moveTo>
              <a:arcTo wR="999575" hR="999575" stAng="4327067" swAng="2145866"/>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 modelId="{1045F044-FBAE-4DC4-AAC5-53089ECC70C5}">
      <dsp:nvSpPr>
        <dsp:cNvPr id="0" name=""/>
        <dsp:cNvSpPr/>
      </dsp:nvSpPr>
      <dsp:spPr>
        <a:xfrm>
          <a:off x="192623" y="1499842"/>
          <a:ext cx="1152457" cy="749097"/>
        </a:xfrm>
        <a:prstGeom prst="roundRect">
          <a:avLst/>
        </a:prstGeom>
        <a:solidFill>
          <a:srgbClr val="A38AB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Figtree" pitchFamily="2" charset="0"/>
            </a:rPr>
            <a:t>Patch</a:t>
          </a:r>
        </a:p>
      </dsp:txBody>
      <dsp:txXfrm>
        <a:off x="229191" y="1536410"/>
        <a:ext cx="1079321" cy="675961"/>
      </dsp:txXfrm>
    </dsp:sp>
    <dsp:sp modelId="{0503CD5F-70E8-425E-B22F-8144EE0EB507}">
      <dsp:nvSpPr>
        <dsp:cNvPr id="0" name=""/>
        <dsp:cNvSpPr/>
      </dsp:nvSpPr>
      <dsp:spPr>
        <a:xfrm>
          <a:off x="634934" y="375028"/>
          <a:ext cx="1999150" cy="1999150"/>
        </a:xfrm>
        <a:custGeom>
          <a:avLst/>
          <a:gdLst/>
          <a:ahLst/>
          <a:cxnLst/>
          <a:rect l="0" t="0" r="0" b="0"/>
          <a:pathLst>
            <a:path>
              <a:moveTo>
                <a:pt x="3227" y="919318"/>
              </a:moveTo>
              <a:arcTo wR="999575" hR="999575" stAng="11076316" swAng="2303337"/>
            </a:path>
          </a:pathLst>
        </a:custGeom>
        <a:noFill/>
        <a:ln w="12700" cap="flat" cmpd="sng" algn="ctr">
          <a:solidFill>
            <a:srgbClr val="653C87"/>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6CE7D5-CF57-46EF-B807-FDD0502418D4}"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9" name="Rectangle 8">
            <a:extLst>
              <a:ext uri="{FF2B5EF4-FFF2-40B4-BE49-F238E27FC236}">
                <a16:creationId xmlns:a16="http://schemas.microsoft.com/office/drawing/2014/main" id="{3F1FC7E3-C809-DE7D-D66F-EBED0EB166DF}"/>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12" name="Picture 11" descr="Logo&#10;&#10;AI-generated content may be incorrect.">
            <a:extLst>
              <a:ext uri="{FF2B5EF4-FFF2-40B4-BE49-F238E27FC236}">
                <a16:creationId xmlns:a16="http://schemas.microsoft.com/office/drawing/2014/main" id="{4BE11ADF-44DA-14EB-1956-B8A3E9414A5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0" y="0"/>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normAutofit/>
          </a:bodyPr>
          <a:lstStyle>
            <a:lvl1pPr marL="0" indent="0">
              <a:buNone/>
              <a:defRPr sz="3200">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Slide Number Placeholder 5">
            <a:extLst>
              <a:ext uri="{FF2B5EF4-FFF2-40B4-BE49-F238E27FC236}">
                <a16:creationId xmlns:a16="http://schemas.microsoft.com/office/drawing/2014/main" id="{F6B7EA0D-EBB2-AAB7-37D3-06B57647CD7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pic>
        <p:nvPicPr>
          <p:cNvPr id="5" name="Picture 4" descr="Logo&#10;&#10;AI-generated content may be incorrect.">
            <a:extLst>
              <a:ext uri="{FF2B5EF4-FFF2-40B4-BE49-F238E27FC236}">
                <a16:creationId xmlns:a16="http://schemas.microsoft.com/office/drawing/2014/main" id="{9D5C93D7-1F5C-E5F8-4922-5A1B26AEAB3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67673" y="6290474"/>
            <a:ext cx="1803881" cy="506353"/>
          </a:xfrm>
          <a:prstGeom prst="rect">
            <a:avLst/>
          </a:prstGeom>
        </p:spPr>
      </p:pic>
    </p:spTree>
    <p:extLst>
      <p:ext uri="{BB962C8B-B14F-4D97-AF65-F5344CB8AC3E}">
        <p14:creationId xmlns:p14="http://schemas.microsoft.com/office/powerpoint/2010/main" val="267272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65B9C9-DD58-6101-5B93-89C076039231}"/>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3" name="Picture 12">
            <a:extLst>
              <a:ext uri="{FF2B5EF4-FFF2-40B4-BE49-F238E27FC236}">
                <a16:creationId xmlns:a16="http://schemas.microsoft.com/office/drawing/2014/main" id="{9A51057C-32A8-4696-C3CF-86B951E772D3}"/>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2" name="Text Placeholder 11">
            <a:extLst>
              <a:ext uri="{FF2B5EF4-FFF2-40B4-BE49-F238E27FC236}">
                <a16:creationId xmlns:a16="http://schemas.microsoft.com/office/drawing/2014/main" id="{2E02D647-6F84-BEC1-00FE-413131304E37}"/>
              </a:ext>
            </a:extLst>
          </p:cNvPr>
          <p:cNvSpPr>
            <a:spLocks noGrp="1"/>
          </p:cNvSpPr>
          <p:nvPr>
            <p:ph type="body" sz="quarter" idx="14" hasCustomPrompt="1"/>
          </p:nvPr>
        </p:nvSpPr>
        <p:spPr>
          <a:xfrm>
            <a:off x="131064" y="1112340"/>
            <a:ext cx="5900737" cy="496894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7FF2C9A1-9DDE-3BBE-6C42-AEEC42C005D1}"/>
              </a:ext>
            </a:extLst>
          </p:cNvPr>
          <p:cNvSpPr>
            <a:spLocks noGrp="1"/>
          </p:cNvSpPr>
          <p:nvPr>
            <p:ph type="pic" sz="quarter" idx="15"/>
          </p:nvPr>
        </p:nvSpPr>
        <p:spPr>
          <a:xfrm>
            <a:off x="6312407" y="710214"/>
            <a:ext cx="5659438" cy="5630664"/>
          </a:xfrm>
        </p:spPr>
        <p:txBody>
          <a:bodyPr/>
          <a:lstStyle/>
          <a:p>
            <a:endParaRPr lang="en-US"/>
          </a:p>
        </p:txBody>
      </p:sp>
      <p:sp>
        <p:nvSpPr>
          <p:cNvPr id="9" name="Rectangle 8">
            <a:extLst>
              <a:ext uri="{FF2B5EF4-FFF2-40B4-BE49-F238E27FC236}">
                <a16:creationId xmlns:a16="http://schemas.microsoft.com/office/drawing/2014/main" id="{7C28E1E2-E791-2185-BEBC-F6334AC78084}"/>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1" name="Text Placeholder 9">
            <a:extLst>
              <a:ext uri="{FF2B5EF4-FFF2-40B4-BE49-F238E27FC236}">
                <a16:creationId xmlns:a16="http://schemas.microsoft.com/office/drawing/2014/main" id="{A278FDA8-0F15-794A-D70A-F28897EB7CA1}"/>
              </a:ext>
            </a:extLst>
          </p:cNvPr>
          <p:cNvSpPr>
            <a:spLocks noGrp="1"/>
          </p:cNvSpPr>
          <p:nvPr>
            <p:ph type="body" sz="quarter" idx="16" hasCustomPrompt="1"/>
          </p:nvPr>
        </p:nvSpPr>
        <p:spPr>
          <a:xfrm>
            <a:off x="143302" y="86969"/>
            <a:ext cx="11776997" cy="805704"/>
          </a:xfrm>
        </p:spPr>
        <p:txBody>
          <a:bodyPr anchor="ctr">
            <a:normAutofit/>
          </a:bodyPr>
          <a:lstStyle>
            <a:lvl1pPr marL="0" indent="0">
              <a:buNone/>
              <a:defRPr sz="3600">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757EA998-EA4A-9197-840C-111B768A93A9}"/>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pic>
        <p:nvPicPr>
          <p:cNvPr id="6" name="Picture 5" descr="Logo&#10;&#10;AI-generated content may be incorrect.">
            <a:extLst>
              <a:ext uri="{FF2B5EF4-FFF2-40B4-BE49-F238E27FC236}">
                <a16:creationId xmlns:a16="http://schemas.microsoft.com/office/drawing/2014/main" id="{AECC06F9-B743-2550-2A7D-9F252AA853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67673" y="6290474"/>
            <a:ext cx="1803881" cy="506353"/>
          </a:xfrm>
          <a:prstGeom prst="rect">
            <a:avLst/>
          </a:prstGeom>
        </p:spPr>
      </p:pic>
    </p:spTree>
    <p:extLst>
      <p:ext uri="{BB962C8B-B14F-4D97-AF65-F5344CB8AC3E}">
        <p14:creationId xmlns:p14="http://schemas.microsoft.com/office/powerpoint/2010/main" val="94913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484139AE-AA5E-1B06-3466-1B2AE9139C56}"/>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8/28/2026</a:t>
            </a:fld>
            <a:endParaRPr lang="en-US"/>
          </a:p>
        </p:txBody>
      </p:sp>
      <p:sp>
        <p:nvSpPr>
          <p:cNvPr id="8" name="Slide Number Placeholder 5">
            <a:extLst>
              <a:ext uri="{FF2B5EF4-FFF2-40B4-BE49-F238E27FC236}">
                <a16:creationId xmlns:a16="http://schemas.microsoft.com/office/drawing/2014/main" id="{EEFEFE49-6DFE-0696-BA90-451C55003AC0}"/>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14" name="Date Placeholder 3">
            <a:extLst>
              <a:ext uri="{FF2B5EF4-FFF2-40B4-BE49-F238E27FC236}">
                <a16:creationId xmlns:a16="http://schemas.microsoft.com/office/drawing/2014/main" id="{173EA224-60CA-4405-1AFC-E9009EA8422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8/28/2026</a:t>
            </a:fld>
            <a:endParaRPr lang="en-US"/>
          </a:p>
        </p:txBody>
      </p:sp>
      <p:sp>
        <p:nvSpPr>
          <p:cNvPr id="15" name="Footer Placeholder 4">
            <a:extLst>
              <a:ext uri="{FF2B5EF4-FFF2-40B4-BE49-F238E27FC236}">
                <a16:creationId xmlns:a16="http://schemas.microsoft.com/office/drawing/2014/main" id="{EC34147C-1597-2FAE-FB1F-310C899B65FB}"/>
              </a:ext>
            </a:extLst>
          </p:cNvPr>
          <p:cNvSpPr>
            <a:spLocks noGrp="1"/>
          </p:cNvSpPr>
          <p:nvPr>
            <p:ph type="ftr" sz="quarter" idx="11"/>
          </p:nvPr>
        </p:nvSpPr>
        <p:spPr>
          <a:xfrm>
            <a:off x="4038600" y="6356350"/>
            <a:ext cx="4114800" cy="365125"/>
          </a:xfrm>
        </p:spPr>
        <p:txBody>
          <a:bodyPr/>
          <a:lstStyle/>
          <a:p>
            <a:endParaRPr lang="en-US"/>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6" name="Rectangle 5">
            <a:extLst>
              <a:ext uri="{FF2B5EF4-FFF2-40B4-BE49-F238E27FC236}">
                <a16:creationId xmlns:a16="http://schemas.microsoft.com/office/drawing/2014/main" id="{96129010-32DE-1271-0B31-9BAE7739862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2" name="Picture 1" descr="Logo&#10;&#10;AI-generated content may be incorrect.">
            <a:extLst>
              <a:ext uri="{FF2B5EF4-FFF2-40B4-BE49-F238E27FC236}">
                <a16:creationId xmlns:a16="http://schemas.microsoft.com/office/drawing/2014/main" id="{469C1C3F-D0CC-2EA7-2AA7-27F7F15482C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59152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463680B-8792-65C8-079C-610A68EA0ECD}"/>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3F1302C4-FF3A-B06D-80E0-88CEC676250B}"/>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4347C84E-C66E-6F73-8B2F-C23ADC51FFF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DB80C781-D886-F3F7-D8C8-AEC62093B628}"/>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EC14F3A2-5D23-8339-3B89-10EA171CF562}"/>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375FC8C8-B45D-6E85-FE32-7C44D9974CE8}"/>
              </a:ext>
            </a:extLst>
          </p:cNvPr>
          <p:cNvSpPr>
            <a:spLocks noGrp="1"/>
          </p:cNvSpPr>
          <p:nvPr>
            <p:ph type="body" sz="quarter" idx="16" hasCustomPrompt="1"/>
          </p:nvPr>
        </p:nvSpPr>
        <p:spPr>
          <a:xfrm>
            <a:off x="195263" y="100842"/>
            <a:ext cx="11801474"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8708CADC-AEA2-422E-47F2-F8B178203B7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1203092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4286-563F-D1EE-49E0-71CA94B9FB92}"/>
              </a:ext>
            </a:extLst>
          </p:cNvPr>
          <p:cNvSpPr/>
          <p:nvPr userDrawn="1"/>
        </p:nvSpPr>
        <p:spPr>
          <a:xfrm>
            <a:off x="0" y="2656"/>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4" name="Text Placeholder 9">
            <a:extLst>
              <a:ext uri="{FF2B5EF4-FFF2-40B4-BE49-F238E27FC236}">
                <a16:creationId xmlns:a16="http://schemas.microsoft.com/office/drawing/2014/main" id="{B2C759F7-CB06-0F9B-9A93-2536177DD187}"/>
              </a:ext>
            </a:extLst>
          </p:cNvPr>
          <p:cNvSpPr>
            <a:spLocks noGrp="1"/>
          </p:cNvSpPr>
          <p:nvPr>
            <p:ph type="body" sz="quarter" idx="13" hasCustomPrompt="1"/>
          </p:nvPr>
        </p:nvSpPr>
        <p:spPr>
          <a:xfrm>
            <a:off x="212027"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5" name="Text Placeholder 11">
            <a:extLst>
              <a:ext uri="{FF2B5EF4-FFF2-40B4-BE49-F238E27FC236}">
                <a16:creationId xmlns:a16="http://schemas.microsoft.com/office/drawing/2014/main" id="{BE37D4D9-2A5F-EC59-16F1-4151EF5C0D4B}"/>
              </a:ext>
            </a:extLst>
          </p:cNvPr>
          <p:cNvSpPr>
            <a:spLocks noGrp="1"/>
          </p:cNvSpPr>
          <p:nvPr>
            <p:ph type="body" sz="quarter" idx="14" hasCustomPrompt="1"/>
          </p:nvPr>
        </p:nvSpPr>
        <p:spPr>
          <a:xfrm>
            <a:off x="195263" y="1144040"/>
            <a:ext cx="5787323" cy="4916216"/>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6" name="Text Placeholder 11">
            <a:extLst>
              <a:ext uri="{FF2B5EF4-FFF2-40B4-BE49-F238E27FC236}">
                <a16:creationId xmlns:a16="http://schemas.microsoft.com/office/drawing/2014/main" id="{242B7D06-C118-BE1A-1F60-E965FB5A8921}"/>
              </a:ext>
            </a:extLst>
          </p:cNvPr>
          <p:cNvSpPr>
            <a:spLocks noGrp="1"/>
          </p:cNvSpPr>
          <p:nvPr>
            <p:ph type="body" sz="quarter" idx="15" hasCustomPrompt="1"/>
          </p:nvPr>
        </p:nvSpPr>
        <p:spPr>
          <a:xfrm>
            <a:off x="6209414" y="1144040"/>
            <a:ext cx="5787323" cy="491356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Text Placeholder 9">
            <a:extLst>
              <a:ext uri="{FF2B5EF4-FFF2-40B4-BE49-F238E27FC236}">
                <a16:creationId xmlns:a16="http://schemas.microsoft.com/office/drawing/2014/main" id="{7D7FC36B-5570-9687-45DC-1091C183D058}"/>
              </a:ext>
            </a:extLst>
          </p:cNvPr>
          <p:cNvSpPr>
            <a:spLocks noGrp="1"/>
          </p:cNvSpPr>
          <p:nvPr>
            <p:ph type="body" sz="quarter" idx="16" hasCustomPrompt="1"/>
          </p:nvPr>
        </p:nvSpPr>
        <p:spPr>
          <a:xfrm>
            <a:off x="6217166"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Rectangle 3">
            <a:extLst>
              <a:ext uri="{FF2B5EF4-FFF2-40B4-BE49-F238E27FC236}">
                <a16:creationId xmlns:a16="http://schemas.microsoft.com/office/drawing/2014/main" id="{7170E439-A379-BA5F-8849-2A8D73D3B02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25B1A8D3-52E0-8117-9757-E896F3AE4CAF}"/>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C261C953-8CBE-3E3A-E788-C9B0ABA3BE5E}"/>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3733172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644D82-C319-2FD1-27E0-21F2B8DF5CB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DB55233-3CE7-F2C1-CC63-1E9FB5CF90E5}"/>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8" name="Rectangle 7">
            <a:extLst>
              <a:ext uri="{FF2B5EF4-FFF2-40B4-BE49-F238E27FC236}">
                <a16:creationId xmlns:a16="http://schemas.microsoft.com/office/drawing/2014/main" id="{920D24E0-CB63-2F94-B07B-646180A78D23}"/>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9" name="Text Placeholder 9">
            <a:extLst>
              <a:ext uri="{FF2B5EF4-FFF2-40B4-BE49-F238E27FC236}">
                <a16:creationId xmlns:a16="http://schemas.microsoft.com/office/drawing/2014/main" id="{3216E214-D0B1-0CCA-CF40-85D4CE5960EF}"/>
              </a:ext>
            </a:extLst>
          </p:cNvPr>
          <p:cNvSpPr>
            <a:spLocks noGrp="1"/>
          </p:cNvSpPr>
          <p:nvPr>
            <p:ph type="body" sz="quarter" idx="16" hasCustomPrompt="1"/>
          </p:nvPr>
        </p:nvSpPr>
        <p:spPr>
          <a:xfrm>
            <a:off x="207501"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B8C5A113-328C-BE7F-5D1C-DF72A8C0F614}"/>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8B4B15DB-8D24-B7C1-CB2E-096D32E3292E}"/>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8/28/2026</a:t>
            </a:fld>
            <a:endParaRPr lang="en-US">
              <a:solidFill>
                <a:schemeClr val="bg1"/>
              </a:solidFill>
            </a:endParaRPr>
          </a:p>
        </p:txBody>
      </p:sp>
    </p:spTree>
    <p:extLst>
      <p:ext uri="{BB962C8B-B14F-4D97-AF65-F5344CB8AC3E}">
        <p14:creationId xmlns:p14="http://schemas.microsoft.com/office/powerpoint/2010/main" val="321031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2DDDE1-885F-64EB-9C8A-3D603BCF75DD}"/>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5" name="Picture 14">
            <a:extLst>
              <a:ext uri="{FF2B5EF4-FFF2-40B4-BE49-F238E27FC236}">
                <a16:creationId xmlns:a16="http://schemas.microsoft.com/office/drawing/2014/main" id="{6112250F-7791-4E10-A986-D26E6A0593A1}"/>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53C19A4B-F554-21E4-CB47-974030749D1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3146388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lvl1pPr>
            <a:lvl2pPr>
              <a:defRPr sz="1600"/>
            </a:lvl2pPr>
            <a:lvl3pPr>
              <a:defRPr sz="1400"/>
            </a:lvl3pPr>
            <a:lvl4pPr>
              <a:defRPr sz="1200"/>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E27D124B-72B7-1E37-9F92-96D32332E4FB}"/>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2BD61CD-C932-5191-81C0-035ED257CFD2}"/>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9AD5350C-5F05-0BE9-B383-5DF4DF01732D}"/>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6C469126-D9EA-2AED-A371-42D4824D13BB}"/>
              </a:ext>
            </a:extLst>
          </p:cNvPr>
          <p:cNvSpPr>
            <a:spLocks noGrp="1"/>
          </p:cNvSpPr>
          <p:nvPr>
            <p:ph type="body" sz="quarter" idx="16" hasCustomPrompt="1"/>
          </p:nvPr>
        </p:nvSpPr>
        <p:spPr>
          <a:xfrm>
            <a:off x="195262"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FDACACCA-C574-92EE-1019-357CCC4519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317184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7" name="Rectangle 6">
            <a:extLst>
              <a:ext uri="{FF2B5EF4-FFF2-40B4-BE49-F238E27FC236}">
                <a16:creationId xmlns:a16="http://schemas.microsoft.com/office/drawing/2014/main" id="{4A681DDB-DD4B-06ED-0ED0-4F736859A69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Tree>
    <p:extLst>
      <p:ext uri="{BB962C8B-B14F-4D97-AF65-F5344CB8AC3E}">
        <p14:creationId xmlns:p14="http://schemas.microsoft.com/office/powerpoint/2010/main" val="4132653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8/28/2026</a:t>
            </a:fld>
            <a:endParaRPr lang="en-US"/>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4"/>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2"/>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a:t>Background Color Scale: </a:t>
            </a:r>
            <a:r>
              <a:rPr lang="en-US" sz="140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5"/>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60"/>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a:t>Banner Color Scale: </a:t>
            </a:r>
            <a:r>
              <a:rPr lang="en-US" sz="140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a:solidFill>
                  <a:srgbClr val="C2A1E7"/>
                </a:solidFill>
                <a:latin typeface="Figtree ExtraBold" pitchFamily="2" charset="0"/>
              </a:rPr>
              <a:t>Font: Figtree </a:t>
            </a:r>
            <a:r>
              <a:rPr lang="en-US" sz="1400" b="1" err="1">
                <a:solidFill>
                  <a:srgbClr val="C2A1E7"/>
                </a:solidFill>
                <a:latin typeface="Figtree ExtraBold" pitchFamily="2" charset="0"/>
              </a:rPr>
              <a:t>ExtraBold</a:t>
            </a:r>
            <a:r>
              <a:rPr lang="en-US" sz="1400" b="1">
                <a:solidFill>
                  <a:srgbClr val="C2A1E7"/>
                </a:solidFill>
                <a:latin typeface="Figtree ExtraBold" pitchFamily="2" charset="0"/>
              </a:rPr>
              <a:t> </a:t>
            </a:r>
          </a:p>
          <a:p>
            <a:r>
              <a:rPr lang="en-US" sz="1400" b="1">
                <a:solidFill>
                  <a:srgbClr val="C2A1E7"/>
                </a:solidFill>
                <a:latin typeface="Figtree ExtraBold" pitchFamily="2" charset="0"/>
              </a:rPr>
              <a:t>Format: Bold, Normal Spacing</a:t>
            </a:r>
            <a:br>
              <a:rPr lang="en-US" sz="1400" b="1">
                <a:solidFill>
                  <a:srgbClr val="C2A1E7"/>
                </a:solidFill>
                <a:latin typeface="Figtree ExtraBold" pitchFamily="2" charset="0"/>
              </a:rPr>
            </a:br>
            <a:r>
              <a:rPr lang="en-US" sz="1400" b="1">
                <a:solidFill>
                  <a:srgbClr val="C2A1E7"/>
                </a:solidFill>
                <a:latin typeface="Figtree ExtraBold" pitchFamily="2" charset="0"/>
              </a:rPr>
              <a:t>Hex Code: #C2A1E7</a:t>
            </a:r>
          </a:p>
          <a:p>
            <a:endParaRPr lang="en-US" sz="1400" b="1">
              <a:latin typeface="Figtree ExtraBold" pitchFamily="2" charset="0"/>
            </a:endParaRPr>
          </a:p>
          <a:p>
            <a:r>
              <a:rPr lang="en-US" sz="1400" b="1" spc="600">
                <a:solidFill>
                  <a:schemeClr val="bg1"/>
                </a:solidFill>
                <a:latin typeface="Bahnschrift SemiCondensed" panose="020B0502040204020203" pitchFamily="34" charset="0"/>
              </a:rPr>
              <a:t>FONT: BAHNSCHRIFT SEMICONDENSED</a:t>
            </a:r>
          </a:p>
          <a:p>
            <a:r>
              <a:rPr lang="en-US" sz="1400" b="1" spc="600">
                <a:solidFill>
                  <a:schemeClr val="bg1"/>
                </a:solidFill>
                <a:latin typeface="Bahnschrift SemiCondensed" panose="020B0502040204020203" pitchFamily="34" charset="0"/>
              </a:rPr>
              <a:t>FORMAT: CAPITALIZED, BOLD, VERY LOOSE SPACING</a:t>
            </a:r>
          </a:p>
          <a:p>
            <a:r>
              <a:rPr lang="en-US" sz="1400" b="1" spc="60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a:t>Logos</a:t>
            </a:r>
            <a:endParaRPr lang="en-US"/>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D2F6EA6D-5443-9DCB-2D8F-EA4128ECC47F}"/>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a:solidFill>
                  <a:schemeClr val="lt1"/>
                </a:solidFill>
                <a:effectLst/>
                <a:latin typeface="+mn-lt"/>
                <a:ea typeface="+mn-ea"/>
                <a:cs typeface="+mn-cs"/>
              </a:rPr>
              <a:t>TO ADD A CUSTOM LOGO TO THIS DECK:</a:t>
            </a:r>
          </a:p>
          <a:p>
            <a:r>
              <a:rPr lang="en-US" sz="1800" kern="1200">
                <a:solidFill>
                  <a:schemeClr val="lt1"/>
                </a:solidFill>
                <a:effectLst/>
                <a:latin typeface="+mn-lt"/>
                <a:ea typeface="+mn-ea"/>
                <a:cs typeface="+mn-cs"/>
              </a:rPr>
              <a:t> </a:t>
            </a:r>
          </a:p>
          <a:p>
            <a:r>
              <a:rPr lang="en-US" sz="1800" kern="1200">
                <a:solidFill>
                  <a:schemeClr val="lt1"/>
                </a:solidFill>
                <a:effectLst/>
                <a:latin typeface="+mn-lt"/>
                <a:ea typeface="+mn-ea"/>
                <a:cs typeface="+mn-cs"/>
              </a:rPr>
              <a:t>1. Navigate to ‘View’ in the top ribbon.</a:t>
            </a:r>
          </a:p>
          <a:p>
            <a:r>
              <a:rPr lang="en-US" sz="1800" kern="1200">
                <a:solidFill>
                  <a:schemeClr val="lt1"/>
                </a:solidFill>
                <a:effectLst/>
                <a:latin typeface="+mn-lt"/>
                <a:ea typeface="+mn-ea"/>
                <a:cs typeface="+mn-cs"/>
              </a:rPr>
              <a:t>2. Under ‘Master Views’, select ‘Slide Master’.</a:t>
            </a:r>
          </a:p>
          <a:p>
            <a:r>
              <a:rPr lang="en-US" sz="1800" kern="1200">
                <a:solidFill>
                  <a:schemeClr val="lt1"/>
                </a:solidFill>
                <a:effectLst/>
                <a:latin typeface="+mn-lt"/>
                <a:ea typeface="+mn-ea"/>
                <a:cs typeface="+mn-cs"/>
              </a:rPr>
              <a:t>3. Add your preferred logo (as an image) to the intended slide.</a:t>
            </a:r>
          </a:p>
          <a:p>
            <a:r>
              <a:rPr lang="en-US" sz="1800" kern="1200">
                <a:solidFill>
                  <a:schemeClr val="lt1"/>
                </a:solidFill>
                <a:effectLst/>
                <a:latin typeface="+mn-lt"/>
                <a:ea typeface="+mn-ea"/>
                <a:cs typeface="+mn-cs"/>
              </a:rPr>
              <a:t>4. Select ‘Close Master View’.</a:t>
            </a:r>
          </a:p>
          <a:p>
            <a:r>
              <a:rPr lang="en-US" sz="1800" kern="120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545350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Title Slide">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2" name="Rectangle 1">
            <a:extLst>
              <a:ext uri="{FF2B5EF4-FFF2-40B4-BE49-F238E27FC236}">
                <a16:creationId xmlns:a16="http://schemas.microsoft.com/office/drawing/2014/main" id="{6AC49AC4-B722-32F6-DF29-80A0787BE70D}"/>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4" name="Picture 3" descr="Logo&#10;&#10;AI-generated content may be incorrect.">
            <a:extLst>
              <a:ext uri="{FF2B5EF4-FFF2-40B4-BE49-F238E27FC236}">
                <a16:creationId xmlns:a16="http://schemas.microsoft.com/office/drawing/2014/main" id="{A7C34A17-E09E-81F2-BD46-92E5C514212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1776501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Title and Content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81821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1431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FC88108A-0EEC-8122-903F-AB8B18917CF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9" name="Date Placeholder 3">
            <a:extLst>
              <a:ext uri="{FF2B5EF4-FFF2-40B4-BE49-F238E27FC236}">
                <a16:creationId xmlns:a16="http://schemas.microsoft.com/office/drawing/2014/main" id="{F52CF0D3-17E1-9815-0178-17474199400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8/28/2026</a:t>
            </a:fld>
            <a:endParaRPr lang="en-US">
              <a:solidFill>
                <a:srgbClr val="C2A1E7"/>
              </a:solidFill>
            </a:endParaRPr>
          </a:p>
        </p:txBody>
      </p:sp>
    </p:spTree>
    <p:extLst>
      <p:ext uri="{BB962C8B-B14F-4D97-AF65-F5344CB8AC3E}">
        <p14:creationId xmlns:p14="http://schemas.microsoft.com/office/powerpoint/2010/main" val="1219733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Title and Content Layout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8D28DEC-A608-0D7C-0816-25650FC58C95}"/>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3EE67450-788F-F436-678F-43E0146B312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pic>
        <p:nvPicPr>
          <p:cNvPr id="12" name="Picture 11">
            <a:extLst>
              <a:ext uri="{FF2B5EF4-FFF2-40B4-BE49-F238E27FC236}">
                <a16:creationId xmlns:a16="http://schemas.microsoft.com/office/drawing/2014/main" id="{C69A3506-2EA1-33D1-CFF7-9AAC44DA4639}"/>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 name="Slide Number Placeholder 5">
            <a:extLst>
              <a:ext uri="{FF2B5EF4-FFF2-40B4-BE49-F238E27FC236}">
                <a16:creationId xmlns:a16="http://schemas.microsoft.com/office/drawing/2014/main" id="{F33B841A-55AE-31D2-4A27-6D73AB611BC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a:solidFill>
                <a:schemeClr val="bg2">
                  <a:lumMod val="25000"/>
                </a:schemeClr>
              </a:solidFill>
            </a:endParaRPr>
          </a:p>
        </p:txBody>
      </p:sp>
      <p:sp>
        <p:nvSpPr>
          <p:cNvPr id="3" name="Date Placeholder 3">
            <a:extLst>
              <a:ext uri="{FF2B5EF4-FFF2-40B4-BE49-F238E27FC236}">
                <a16:creationId xmlns:a16="http://schemas.microsoft.com/office/drawing/2014/main" id="{A4EAE6EC-DA4E-D09B-71A5-AF4950BC3CB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8/28/2026</a:t>
            </a:fld>
            <a:endParaRPr lang="en-US">
              <a:solidFill>
                <a:schemeClr val="bg2">
                  <a:lumMod val="25000"/>
                </a:schemeClr>
              </a:solidFill>
            </a:endParaRPr>
          </a:p>
        </p:txBody>
      </p:sp>
    </p:spTree>
    <p:extLst>
      <p:ext uri="{BB962C8B-B14F-4D97-AF65-F5344CB8AC3E}">
        <p14:creationId xmlns:p14="http://schemas.microsoft.com/office/powerpoint/2010/main" val="161596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Title and Content with 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BF60CA-F18C-EE86-2233-07AE32E8AC1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0D141361-1216-F28B-C468-25A37D5AE3BD}"/>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4" name="Rectangle 3">
            <a:extLst>
              <a:ext uri="{FF2B5EF4-FFF2-40B4-BE49-F238E27FC236}">
                <a16:creationId xmlns:a16="http://schemas.microsoft.com/office/drawing/2014/main" id="{AC6DA441-E26E-D956-56A9-5BE1A8375BC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6" name="Text Placeholder 9">
            <a:extLst>
              <a:ext uri="{FF2B5EF4-FFF2-40B4-BE49-F238E27FC236}">
                <a16:creationId xmlns:a16="http://schemas.microsoft.com/office/drawing/2014/main" id="{29D1F4CC-E773-A63B-4CC1-E0786A518728}"/>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Text Placeholder 11">
            <a:extLst>
              <a:ext uri="{FF2B5EF4-FFF2-40B4-BE49-F238E27FC236}">
                <a16:creationId xmlns:a16="http://schemas.microsoft.com/office/drawing/2014/main" id="{B2710B4E-18D6-9016-6CFA-001B6FED9F1D}"/>
              </a:ext>
            </a:extLst>
          </p:cNvPr>
          <p:cNvSpPr>
            <a:spLocks noGrp="1"/>
          </p:cNvSpPr>
          <p:nvPr>
            <p:ph type="body" sz="quarter" idx="14" hasCustomPrompt="1"/>
          </p:nvPr>
        </p:nvSpPr>
        <p:spPr>
          <a:xfrm>
            <a:off x="207500" y="1152751"/>
            <a:ext cx="5722783" cy="5068057"/>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8" name="Rectangle 7">
            <a:extLst>
              <a:ext uri="{FF2B5EF4-FFF2-40B4-BE49-F238E27FC236}">
                <a16:creationId xmlns:a16="http://schemas.microsoft.com/office/drawing/2014/main" id="{40FCC2FD-5339-873C-1141-6829799E2611}"/>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33BA0479-4AA3-8439-5737-F228CBA7EC33}"/>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0" name="Picture Placeholder 19">
            <a:extLst>
              <a:ext uri="{FF2B5EF4-FFF2-40B4-BE49-F238E27FC236}">
                <a16:creationId xmlns:a16="http://schemas.microsoft.com/office/drawing/2014/main" id="{EF24BDEB-0F66-AB62-24DE-5309A310D9D4}"/>
              </a:ext>
            </a:extLst>
          </p:cNvPr>
          <p:cNvSpPr>
            <a:spLocks noGrp="1"/>
          </p:cNvSpPr>
          <p:nvPr>
            <p:ph type="pic" sz="quarter" idx="15"/>
          </p:nvPr>
        </p:nvSpPr>
        <p:spPr>
          <a:xfrm>
            <a:off x="6261718" y="825622"/>
            <a:ext cx="5722780" cy="5525772"/>
          </a:xfrm>
        </p:spPr>
        <p:txBody>
          <a:bodyPr/>
          <a:lstStyle/>
          <a:p>
            <a:endParaRPr lang="en-US"/>
          </a:p>
        </p:txBody>
      </p:sp>
      <p:sp>
        <p:nvSpPr>
          <p:cNvPr id="5" name="Slide Number Placeholder 5">
            <a:extLst>
              <a:ext uri="{FF2B5EF4-FFF2-40B4-BE49-F238E27FC236}">
                <a16:creationId xmlns:a16="http://schemas.microsoft.com/office/drawing/2014/main" id="{7CF0714C-F200-DC1C-092C-7A4A6980FDC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9" name="Date Placeholder 3">
            <a:extLst>
              <a:ext uri="{FF2B5EF4-FFF2-40B4-BE49-F238E27FC236}">
                <a16:creationId xmlns:a16="http://schemas.microsoft.com/office/drawing/2014/main" id="{7632335C-EBA8-B446-C011-196E03842DD7}"/>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8/28/2026</a:t>
            </a:fld>
            <a:endParaRPr lang="en-US">
              <a:solidFill>
                <a:srgbClr val="C2A1E7"/>
              </a:solidFill>
            </a:endParaRPr>
          </a:p>
        </p:txBody>
      </p:sp>
    </p:spTree>
    <p:extLst>
      <p:ext uri="{BB962C8B-B14F-4D97-AF65-F5344CB8AC3E}">
        <p14:creationId xmlns:p14="http://schemas.microsoft.com/office/powerpoint/2010/main" val="4217992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Section Header">
    <p:spTree>
      <p:nvGrpSpPr>
        <p:cNvPr id="1" name=""/>
        <p:cNvGrpSpPr/>
        <p:nvPr/>
      </p:nvGrpSpPr>
      <p:grpSpPr>
        <a:xfrm>
          <a:off x="0" y="0"/>
          <a:ext cx="0" cy="0"/>
          <a:chOff x="0" y="0"/>
          <a:chExt cx="0" cy="0"/>
        </a:xfrm>
      </p:grpSpPr>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2" name="Rectangle 1">
            <a:extLst>
              <a:ext uri="{FF2B5EF4-FFF2-40B4-BE49-F238E27FC236}">
                <a16:creationId xmlns:a16="http://schemas.microsoft.com/office/drawing/2014/main" id="{1477A03A-F527-9D8A-BF8D-649AFF2AA965}"/>
              </a:ext>
            </a:extLst>
          </p:cNvPr>
          <p:cNvSpPr/>
          <p:nvPr userDrawn="1"/>
        </p:nvSpPr>
        <p:spPr>
          <a:xfrm>
            <a:off x="0" y="0"/>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4" name="Picture 3" descr="Logo&#10;&#10;AI-generated content may be incorrect.">
            <a:extLst>
              <a:ext uri="{FF2B5EF4-FFF2-40B4-BE49-F238E27FC236}">
                <a16:creationId xmlns:a16="http://schemas.microsoft.com/office/drawing/2014/main" id="{3E4355C3-9AFA-74E1-D54D-2748EED3BE9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750441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CCC1F-D963-9672-11D5-69EB6A36EA8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1E7A32B3-E6EF-D900-DF41-1FC0CD45EAB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DF7DA944-E4A0-C756-6F09-4AB3EF1BF07C}"/>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C77ECE13-C4AE-1862-0E7B-424F72AE6C5A}"/>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Text Placeholder 11">
            <a:extLst>
              <a:ext uri="{FF2B5EF4-FFF2-40B4-BE49-F238E27FC236}">
                <a16:creationId xmlns:a16="http://schemas.microsoft.com/office/drawing/2014/main" id="{9BA1642D-1F12-6DE4-93F1-86EECB88B580}"/>
              </a:ext>
            </a:extLst>
          </p:cNvPr>
          <p:cNvSpPr>
            <a:spLocks noGrp="1"/>
          </p:cNvSpPr>
          <p:nvPr>
            <p:ph type="body" sz="quarter" idx="14" hasCustomPrompt="1"/>
          </p:nvPr>
        </p:nvSpPr>
        <p:spPr>
          <a:xfrm>
            <a:off x="207501" y="120130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DA2D4D50-9523-6936-2562-3F7BCE14F149}"/>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B5D6CE47-56A2-CA84-FA46-ED70D4E915DD}"/>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7" name="Text Placeholder 11">
            <a:extLst>
              <a:ext uri="{FF2B5EF4-FFF2-40B4-BE49-F238E27FC236}">
                <a16:creationId xmlns:a16="http://schemas.microsoft.com/office/drawing/2014/main" id="{0C60244B-4CC8-77DE-E2EF-80B8D909EC93}"/>
              </a:ext>
            </a:extLst>
          </p:cNvPr>
          <p:cNvSpPr>
            <a:spLocks noGrp="1"/>
          </p:cNvSpPr>
          <p:nvPr>
            <p:ph type="body" sz="quarter" idx="15" hasCustomPrompt="1"/>
          </p:nvPr>
        </p:nvSpPr>
        <p:spPr>
          <a:xfrm>
            <a:off x="6264084" y="1201157"/>
            <a:ext cx="5690632" cy="4972254"/>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6D4BBD7B-CB31-8567-E3E4-5DD5DBC22E0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5" name="Date Placeholder 3">
            <a:extLst>
              <a:ext uri="{FF2B5EF4-FFF2-40B4-BE49-F238E27FC236}">
                <a16:creationId xmlns:a16="http://schemas.microsoft.com/office/drawing/2014/main" id="{4CD75024-6F36-6254-FDA7-E538FAFB3C2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8/28/2026</a:t>
            </a:fld>
            <a:endParaRPr lang="en-US">
              <a:solidFill>
                <a:srgbClr val="C2A1E7"/>
              </a:solidFill>
            </a:endParaRPr>
          </a:p>
        </p:txBody>
      </p:sp>
    </p:spTree>
    <p:extLst>
      <p:ext uri="{BB962C8B-B14F-4D97-AF65-F5344CB8AC3E}">
        <p14:creationId xmlns:p14="http://schemas.microsoft.com/office/powerpoint/2010/main" val="4202222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690C2-3341-3862-0749-B8AEBB98D75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5CB48B13-D69F-618C-8E40-66A7388210F5}"/>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F7D61098-6780-10DF-CC10-DD923899A51D}"/>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7052B37E-729E-F095-5D8B-B5354FF57FB2}"/>
              </a:ext>
            </a:extLst>
          </p:cNvPr>
          <p:cNvSpPr>
            <a:spLocks noGrp="1"/>
          </p:cNvSpPr>
          <p:nvPr>
            <p:ph type="body" sz="quarter" idx="13" hasCustomPrompt="1"/>
          </p:nvPr>
        </p:nvSpPr>
        <p:spPr>
          <a:xfrm>
            <a:off x="207502" y="129191"/>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9" name="Text Placeholder 11">
            <a:extLst>
              <a:ext uri="{FF2B5EF4-FFF2-40B4-BE49-F238E27FC236}">
                <a16:creationId xmlns:a16="http://schemas.microsoft.com/office/drawing/2014/main" id="{01E43ED0-A914-4653-4501-898D396E887F}"/>
              </a:ext>
            </a:extLst>
          </p:cNvPr>
          <p:cNvSpPr>
            <a:spLocks noGrp="1"/>
          </p:cNvSpPr>
          <p:nvPr>
            <p:ph type="body" sz="quarter" idx="14" hasCustomPrompt="1"/>
          </p:nvPr>
        </p:nvSpPr>
        <p:spPr>
          <a:xfrm>
            <a:off x="207501" y="1201307"/>
            <a:ext cx="5690632" cy="4972921"/>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0" name="Rectangle 9">
            <a:extLst>
              <a:ext uri="{FF2B5EF4-FFF2-40B4-BE49-F238E27FC236}">
                <a16:creationId xmlns:a16="http://schemas.microsoft.com/office/drawing/2014/main" id="{A53FBD70-E636-46FF-457A-5ABC265E575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1" name="Picture 10">
            <a:extLst>
              <a:ext uri="{FF2B5EF4-FFF2-40B4-BE49-F238E27FC236}">
                <a16:creationId xmlns:a16="http://schemas.microsoft.com/office/drawing/2014/main" id="{FCF810D5-9FC0-CF8B-CB45-C2C7C12D22C0}"/>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Text Placeholder 11">
            <a:extLst>
              <a:ext uri="{FF2B5EF4-FFF2-40B4-BE49-F238E27FC236}">
                <a16:creationId xmlns:a16="http://schemas.microsoft.com/office/drawing/2014/main" id="{97782A20-0077-B968-26CA-579C0A2E7516}"/>
              </a:ext>
            </a:extLst>
          </p:cNvPr>
          <p:cNvSpPr>
            <a:spLocks noGrp="1"/>
          </p:cNvSpPr>
          <p:nvPr>
            <p:ph type="body" sz="quarter" idx="15" hasCustomPrompt="1"/>
          </p:nvPr>
        </p:nvSpPr>
        <p:spPr>
          <a:xfrm>
            <a:off x="6264084" y="120115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21" name="Text Placeholder 9">
            <a:extLst>
              <a:ext uri="{FF2B5EF4-FFF2-40B4-BE49-F238E27FC236}">
                <a16:creationId xmlns:a16="http://schemas.microsoft.com/office/drawing/2014/main" id="{8F2524A8-70EE-787C-11EE-0173F342A78E}"/>
              </a:ext>
            </a:extLst>
          </p:cNvPr>
          <p:cNvSpPr>
            <a:spLocks noGrp="1"/>
          </p:cNvSpPr>
          <p:nvPr>
            <p:ph type="body" sz="quarter" idx="16" hasCustomPrompt="1"/>
          </p:nvPr>
        </p:nvSpPr>
        <p:spPr>
          <a:xfrm>
            <a:off x="6273283" y="140664"/>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Slide Number Placeholder 5">
            <a:extLst>
              <a:ext uri="{FF2B5EF4-FFF2-40B4-BE49-F238E27FC236}">
                <a16:creationId xmlns:a16="http://schemas.microsoft.com/office/drawing/2014/main" id="{1FACA377-A138-C639-0121-BFCA6349B16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5" name="Date Placeholder 3">
            <a:extLst>
              <a:ext uri="{FF2B5EF4-FFF2-40B4-BE49-F238E27FC236}">
                <a16:creationId xmlns:a16="http://schemas.microsoft.com/office/drawing/2014/main" id="{C1B6AA7F-947E-C831-C6A7-DA51207B441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8/28/2026</a:t>
            </a:fld>
            <a:endParaRPr lang="en-US">
              <a:solidFill>
                <a:srgbClr val="C2A1E7"/>
              </a:solidFill>
            </a:endParaRPr>
          </a:p>
        </p:txBody>
      </p:sp>
    </p:spTree>
    <p:extLst>
      <p:ext uri="{BB962C8B-B14F-4D97-AF65-F5344CB8AC3E}">
        <p14:creationId xmlns:p14="http://schemas.microsoft.com/office/powerpoint/2010/main" val="1661914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rk 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72F171-FBC3-89F0-E8F7-1BEF0630917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BA24CB5F-329D-3951-D8BA-3870E5EFA994}"/>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BE48916A-0920-82AF-CA61-A71A4F3D970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237DF11E-F3EA-8342-D010-F9C496693AC0}"/>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3" name="Rectangle 12">
            <a:extLst>
              <a:ext uri="{FF2B5EF4-FFF2-40B4-BE49-F238E27FC236}">
                <a16:creationId xmlns:a16="http://schemas.microsoft.com/office/drawing/2014/main" id="{A02881A0-63A3-4F40-2EB7-D6B1934F55C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4" name="Picture 13">
            <a:extLst>
              <a:ext uri="{FF2B5EF4-FFF2-40B4-BE49-F238E27FC236}">
                <a16:creationId xmlns:a16="http://schemas.microsoft.com/office/drawing/2014/main" id="{79B1CE19-5096-9510-BDC3-DE1400E16639}"/>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4" name="Slide Number Placeholder 5">
            <a:extLst>
              <a:ext uri="{FF2B5EF4-FFF2-40B4-BE49-F238E27FC236}">
                <a16:creationId xmlns:a16="http://schemas.microsoft.com/office/drawing/2014/main" id="{E8F8E4F6-F2CF-B089-2E34-9588678EAC2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5" name="Date Placeholder 3">
            <a:extLst>
              <a:ext uri="{FF2B5EF4-FFF2-40B4-BE49-F238E27FC236}">
                <a16:creationId xmlns:a16="http://schemas.microsoft.com/office/drawing/2014/main" id="{DE437282-BBD4-B964-0C10-4928FA8B0F83}"/>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8/28/2026</a:t>
            </a:fld>
            <a:endParaRPr lang="en-US">
              <a:solidFill>
                <a:srgbClr val="C2A1E7"/>
              </a:solidFill>
            </a:endParaRPr>
          </a:p>
        </p:txBody>
      </p:sp>
    </p:spTree>
    <p:extLst>
      <p:ext uri="{BB962C8B-B14F-4D97-AF65-F5344CB8AC3E}">
        <p14:creationId xmlns:p14="http://schemas.microsoft.com/office/powerpoint/2010/main" val="2734140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 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6AAEE3-81A6-D66D-D090-5E799916B708}"/>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4" name="Rectangle 3">
            <a:extLst>
              <a:ext uri="{FF2B5EF4-FFF2-40B4-BE49-F238E27FC236}">
                <a16:creationId xmlns:a16="http://schemas.microsoft.com/office/drawing/2014/main" id="{95CF4781-C232-712D-7C8B-964ED59DF35B}"/>
              </a:ext>
            </a:extLst>
          </p:cNvPr>
          <p:cNvSpPr/>
          <p:nvPr userDrawn="1"/>
        </p:nvSpPr>
        <p:spPr>
          <a:xfrm>
            <a:off x="0" y="0"/>
            <a:ext cx="12192001" cy="6173411"/>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Rectangle 6">
            <a:extLst>
              <a:ext uri="{FF2B5EF4-FFF2-40B4-BE49-F238E27FC236}">
                <a16:creationId xmlns:a16="http://schemas.microsoft.com/office/drawing/2014/main" id="{9180F6A1-EDBA-6561-FD12-5AD0CA832507}"/>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pic>
        <p:nvPicPr>
          <p:cNvPr id="8" name="Picture 7">
            <a:extLst>
              <a:ext uri="{FF2B5EF4-FFF2-40B4-BE49-F238E27FC236}">
                <a16:creationId xmlns:a16="http://schemas.microsoft.com/office/drawing/2014/main" id="{06A8E307-1501-E2FD-A74E-DD6962A6489E}"/>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3" name="Slide Number Placeholder 5">
            <a:extLst>
              <a:ext uri="{FF2B5EF4-FFF2-40B4-BE49-F238E27FC236}">
                <a16:creationId xmlns:a16="http://schemas.microsoft.com/office/drawing/2014/main" id="{28052968-B79E-7EF7-35B8-1A9911DC5C98}"/>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a:solidFill>
                <a:schemeClr val="bg2">
                  <a:lumMod val="25000"/>
                </a:schemeClr>
              </a:solidFill>
            </a:endParaRPr>
          </a:p>
        </p:txBody>
      </p:sp>
      <p:sp>
        <p:nvSpPr>
          <p:cNvPr id="5" name="Date Placeholder 3">
            <a:extLst>
              <a:ext uri="{FF2B5EF4-FFF2-40B4-BE49-F238E27FC236}">
                <a16:creationId xmlns:a16="http://schemas.microsoft.com/office/drawing/2014/main" id="{67C2876A-AEA2-F505-C9B0-78DD5297906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8/28/2026</a:t>
            </a:fld>
            <a:endParaRPr lang="en-US">
              <a:solidFill>
                <a:schemeClr val="bg2">
                  <a:lumMod val="25000"/>
                </a:schemeClr>
              </a:solidFill>
            </a:endParaRPr>
          </a:p>
        </p:txBody>
      </p:sp>
    </p:spTree>
    <p:extLst>
      <p:ext uri="{BB962C8B-B14F-4D97-AF65-F5344CB8AC3E}">
        <p14:creationId xmlns:p14="http://schemas.microsoft.com/office/powerpoint/2010/main" val="12726335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AA4D0E-153D-11B3-5397-AA57FE0B6F57}"/>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0700337A-E250-613A-0B9B-9735B7FA45A7}"/>
              </a:ext>
            </a:extLst>
          </p:cNvPr>
          <p:cNvSpPr/>
          <p:nvPr userDrawn="1"/>
        </p:nvSpPr>
        <p:spPr>
          <a:xfrm>
            <a:off x="0" y="0"/>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319D094F-EEFB-415B-1B86-603EA22EC3BE}"/>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E644B8C2-A2DF-78B7-AF9F-93117CE073EC}"/>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Rectangle 7">
            <a:extLst>
              <a:ext uri="{FF2B5EF4-FFF2-40B4-BE49-F238E27FC236}">
                <a16:creationId xmlns:a16="http://schemas.microsoft.com/office/drawing/2014/main" id="{C43C9340-D837-4AD3-18F7-E618E59EBC88}"/>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pic>
        <p:nvPicPr>
          <p:cNvPr id="9" name="Picture 8">
            <a:extLst>
              <a:ext uri="{FF2B5EF4-FFF2-40B4-BE49-F238E27FC236}">
                <a16:creationId xmlns:a16="http://schemas.microsoft.com/office/drawing/2014/main" id="{A30F96F9-2F1A-B80C-16A9-B918F36195B2}"/>
              </a:ext>
            </a:extLst>
          </p:cNvPr>
          <p:cNvPicPr>
            <a:picLocks noChangeAspect="1"/>
          </p:cNvPicPr>
          <p:nvPr userDrawn="1"/>
        </p:nvPicPr>
        <p:blipFill>
          <a:blip r:embed="rId2">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solidFill>
                  <a:srgbClr val="C2A1E7"/>
                </a:solidFill>
              </a:defRPr>
            </a:lvl1pPr>
            <a:lvl2pPr>
              <a:defRPr sz="1600">
                <a:solidFill>
                  <a:srgbClr val="C2A1E7"/>
                </a:solidFill>
              </a:defRPr>
            </a:lvl2pPr>
            <a:lvl3pPr>
              <a:defRPr sz="1400">
                <a:solidFill>
                  <a:srgbClr val="C2A1E7"/>
                </a:solidFill>
              </a:defRPr>
            </a:lvl3pPr>
            <a:lvl4pPr>
              <a:defRPr sz="1200">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86A5B709-1899-8DDC-4F37-07D1829FDEC6}"/>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a:solidFill>
                <a:schemeClr val="bg2">
                  <a:lumMod val="25000"/>
                </a:schemeClr>
              </a:solidFill>
            </a:endParaRPr>
          </a:p>
        </p:txBody>
      </p:sp>
      <p:sp>
        <p:nvSpPr>
          <p:cNvPr id="5" name="Date Placeholder 3">
            <a:extLst>
              <a:ext uri="{FF2B5EF4-FFF2-40B4-BE49-F238E27FC236}">
                <a16:creationId xmlns:a16="http://schemas.microsoft.com/office/drawing/2014/main" id="{1BFB2C2D-D2AD-BE92-CE7A-4BB1EB5A22B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8/28/2026</a:t>
            </a:fld>
            <a:endParaRPr lang="en-US">
              <a:solidFill>
                <a:schemeClr val="bg2">
                  <a:lumMod val="25000"/>
                </a:schemeClr>
              </a:solidFill>
            </a:endParaRPr>
          </a:p>
        </p:txBody>
      </p:sp>
    </p:spTree>
    <p:extLst>
      <p:ext uri="{BB962C8B-B14F-4D97-AF65-F5344CB8AC3E}">
        <p14:creationId xmlns:p14="http://schemas.microsoft.com/office/powerpoint/2010/main" val="1163592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 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6" name="Rectangle 5">
            <a:extLst>
              <a:ext uri="{FF2B5EF4-FFF2-40B4-BE49-F238E27FC236}">
                <a16:creationId xmlns:a16="http://schemas.microsoft.com/office/drawing/2014/main" id="{AA15BDCB-3882-1C8E-55CD-82597D3AD9D8}"/>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7" name="Slide Number Placeholder 5">
            <a:extLst>
              <a:ext uri="{FF2B5EF4-FFF2-40B4-BE49-F238E27FC236}">
                <a16:creationId xmlns:a16="http://schemas.microsoft.com/office/drawing/2014/main" id="{7F89DF35-5435-BB2C-3A6F-D6C7CE03A4C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9" name="Date Placeholder 3">
            <a:extLst>
              <a:ext uri="{FF2B5EF4-FFF2-40B4-BE49-F238E27FC236}">
                <a16:creationId xmlns:a16="http://schemas.microsoft.com/office/drawing/2014/main" id="{58886AC9-AF00-8189-3A27-741214D9EBF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8/28/2026</a:t>
            </a:fld>
            <a:endParaRPr lang="en-US">
              <a:solidFill>
                <a:srgbClr val="C2A1E7"/>
              </a:solidFill>
            </a:endParaRPr>
          </a:p>
        </p:txBody>
      </p:sp>
    </p:spTree>
    <p:extLst>
      <p:ext uri="{BB962C8B-B14F-4D97-AF65-F5344CB8AC3E}">
        <p14:creationId xmlns:p14="http://schemas.microsoft.com/office/powerpoint/2010/main" val="2554027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8/28/2026</a:t>
            </a:fld>
            <a:endParaRPr lang="en-US"/>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3"/>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1"/>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a:t>Background Color Scale: </a:t>
            </a:r>
            <a:r>
              <a:rPr lang="en-US" sz="140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4"/>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59"/>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a:t>Banner Color Scale: </a:t>
            </a:r>
            <a:r>
              <a:rPr lang="en-US" sz="140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a:solidFill>
                  <a:srgbClr val="C2A1E7"/>
                </a:solidFill>
                <a:latin typeface="Figtree ExtraBold" pitchFamily="2" charset="0"/>
              </a:rPr>
              <a:t>Font: Figtree </a:t>
            </a:r>
            <a:r>
              <a:rPr lang="en-US" sz="1400" b="1" err="1">
                <a:solidFill>
                  <a:srgbClr val="C2A1E7"/>
                </a:solidFill>
                <a:latin typeface="Figtree ExtraBold" pitchFamily="2" charset="0"/>
              </a:rPr>
              <a:t>ExtraBold</a:t>
            </a:r>
            <a:r>
              <a:rPr lang="en-US" sz="1400" b="1">
                <a:solidFill>
                  <a:srgbClr val="C2A1E7"/>
                </a:solidFill>
                <a:latin typeface="Figtree ExtraBold" pitchFamily="2" charset="0"/>
              </a:rPr>
              <a:t> </a:t>
            </a:r>
          </a:p>
          <a:p>
            <a:r>
              <a:rPr lang="en-US" sz="1400" b="1">
                <a:solidFill>
                  <a:srgbClr val="C2A1E7"/>
                </a:solidFill>
                <a:latin typeface="Figtree ExtraBold" pitchFamily="2" charset="0"/>
              </a:rPr>
              <a:t>Format: Bold, Normal Spacing</a:t>
            </a:r>
            <a:br>
              <a:rPr lang="en-US" sz="1400" b="1">
                <a:solidFill>
                  <a:srgbClr val="C2A1E7"/>
                </a:solidFill>
                <a:latin typeface="Figtree ExtraBold" pitchFamily="2" charset="0"/>
              </a:rPr>
            </a:br>
            <a:r>
              <a:rPr lang="en-US" sz="1400" b="1">
                <a:solidFill>
                  <a:srgbClr val="C2A1E7"/>
                </a:solidFill>
                <a:latin typeface="Figtree ExtraBold" pitchFamily="2" charset="0"/>
              </a:rPr>
              <a:t>Hex Code: #C2A1E7</a:t>
            </a:r>
          </a:p>
          <a:p>
            <a:endParaRPr lang="en-US" sz="1400" b="1">
              <a:latin typeface="Figtree ExtraBold" pitchFamily="2" charset="0"/>
            </a:endParaRPr>
          </a:p>
          <a:p>
            <a:r>
              <a:rPr lang="en-US" sz="1400" b="1" spc="600">
                <a:solidFill>
                  <a:schemeClr val="bg1"/>
                </a:solidFill>
                <a:latin typeface="Bahnschrift SemiCondensed" panose="020B0502040204020203" pitchFamily="34" charset="0"/>
              </a:rPr>
              <a:t>FONT: BAHNSCHRIFT SEMICONDENSED</a:t>
            </a:r>
          </a:p>
          <a:p>
            <a:r>
              <a:rPr lang="en-US" sz="1400" b="1" spc="600">
                <a:solidFill>
                  <a:schemeClr val="bg1"/>
                </a:solidFill>
                <a:latin typeface="Bahnschrift SemiCondensed" panose="020B0502040204020203" pitchFamily="34" charset="0"/>
              </a:rPr>
              <a:t>FORMAT: CAPITALIZED, BOLD, VERY LOOSE SPACING</a:t>
            </a:r>
          </a:p>
          <a:p>
            <a:r>
              <a:rPr lang="en-US" sz="1400" b="1" spc="60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a:t>Logos</a:t>
            </a:r>
            <a:endParaRPr lang="en-US"/>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A266A57A-C491-CD97-7975-7280BE0192B3}"/>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a:solidFill>
                  <a:schemeClr val="lt1"/>
                </a:solidFill>
                <a:effectLst/>
                <a:latin typeface="+mn-lt"/>
                <a:ea typeface="+mn-ea"/>
                <a:cs typeface="+mn-cs"/>
              </a:rPr>
              <a:t>TO ADD A CUSTOM LOGO TO THIS DECK:</a:t>
            </a:r>
          </a:p>
          <a:p>
            <a:r>
              <a:rPr lang="en-US" sz="1800" kern="1200">
                <a:solidFill>
                  <a:schemeClr val="lt1"/>
                </a:solidFill>
                <a:effectLst/>
                <a:latin typeface="+mn-lt"/>
                <a:ea typeface="+mn-ea"/>
                <a:cs typeface="+mn-cs"/>
              </a:rPr>
              <a:t> </a:t>
            </a:r>
          </a:p>
          <a:p>
            <a:r>
              <a:rPr lang="en-US" sz="1800" kern="1200">
                <a:solidFill>
                  <a:schemeClr val="lt1"/>
                </a:solidFill>
                <a:effectLst/>
                <a:latin typeface="+mn-lt"/>
                <a:ea typeface="+mn-ea"/>
                <a:cs typeface="+mn-cs"/>
              </a:rPr>
              <a:t>1. Navigate to ‘View’ in the top ribbon.</a:t>
            </a:r>
          </a:p>
          <a:p>
            <a:r>
              <a:rPr lang="en-US" sz="1800" kern="1200">
                <a:solidFill>
                  <a:schemeClr val="lt1"/>
                </a:solidFill>
                <a:effectLst/>
                <a:latin typeface="+mn-lt"/>
                <a:ea typeface="+mn-ea"/>
                <a:cs typeface="+mn-cs"/>
              </a:rPr>
              <a:t>2. Under ‘Master Views’, select ‘Slide Master’.</a:t>
            </a:r>
          </a:p>
          <a:p>
            <a:r>
              <a:rPr lang="en-US" sz="1800" kern="1200">
                <a:solidFill>
                  <a:schemeClr val="lt1"/>
                </a:solidFill>
                <a:effectLst/>
                <a:latin typeface="+mn-lt"/>
                <a:ea typeface="+mn-ea"/>
                <a:cs typeface="+mn-cs"/>
              </a:rPr>
              <a:t>3. Add your preferred logo (as an image) to the intended slide.</a:t>
            </a:r>
          </a:p>
          <a:p>
            <a:r>
              <a:rPr lang="en-US" sz="1800" kern="1200">
                <a:solidFill>
                  <a:schemeClr val="lt1"/>
                </a:solidFill>
                <a:effectLst/>
                <a:latin typeface="+mn-lt"/>
                <a:ea typeface="+mn-ea"/>
                <a:cs typeface="+mn-cs"/>
              </a:rPr>
              <a:t>4. Select ‘Close Master View’.</a:t>
            </a:r>
          </a:p>
          <a:p>
            <a:r>
              <a:rPr lang="en-US" sz="1800" kern="120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2288281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Content with Picture">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8/28/2026</a:t>
            </a:fld>
            <a:endParaRPr lang="en-US"/>
          </a:p>
        </p:txBody>
      </p:sp>
      <p:sp>
        <p:nvSpPr>
          <p:cNvPr id="3" name="Picture Placeholder 19">
            <a:extLst>
              <a:ext uri="{FF2B5EF4-FFF2-40B4-BE49-F238E27FC236}">
                <a16:creationId xmlns:a16="http://schemas.microsoft.com/office/drawing/2014/main" id="{7EF86FA9-C340-F9E9-F7F4-BA7E3D35D57A}"/>
              </a:ext>
            </a:extLst>
          </p:cNvPr>
          <p:cNvSpPr>
            <a:spLocks noGrp="1"/>
          </p:cNvSpPr>
          <p:nvPr>
            <p:ph type="pic" sz="quarter" idx="15"/>
          </p:nvPr>
        </p:nvSpPr>
        <p:spPr>
          <a:xfrm>
            <a:off x="4914900" y="1102936"/>
            <a:ext cx="7145338" cy="5003051"/>
          </a:xfrm>
        </p:spPr>
        <p:txBody>
          <a:bodyPr/>
          <a:lstStyle/>
          <a:p>
            <a:endParaRPr lang="en-US"/>
          </a:p>
        </p:txBody>
      </p:sp>
    </p:spTree>
    <p:extLst>
      <p:ext uri="{BB962C8B-B14F-4D97-AF65-F5344CB8AC3E}">
        <p14:creationId xmlns:p14="http://schemas.microsoft.com/office/powerpoint/2010/main" val="3360549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Title and Content Layou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12240" y="62132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A46598F7-3754-BF4D-8CFD-7E0DF3B279E2}"/>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5071BC59-F615-E95D-3E26-6EF67AC0AF5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2" name="Date Placeholder 3">
            <a:extLst>
              <a:ext uri="{FF2B5EF4-FFF2-40B4-BE49-F238E27FC236}">
                <a16:creationId xmlns:a16="http://schemas.microsoft.com/office/drawing/2014/main" id="{4EF21B81-07B4-9247-421B-149B01A9C71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8/28/2026</a:t>
            </a:fld>
            <a:endParaRPr lang="en-US"/>
          </a:p>
        </p:txBody>
      </p:sp>
    </p:spTree>
    <p:extLst>
      <p:ext uri="{BB962C8B-B14F-4D97-AF65-F5344CB8AC3E}">
        <p14:creationId xmlns:p14="http://schemas.microsoft.com/office/powerpoint/2010/main" val="17670246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Content with Caption">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914900" y="1107763"/>
            <a:ext cx="7081838" cy="4999325"/>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8/28/2026</a:t>
            </a:fld>
            <a:endParaRPr lang="en-US"/>
          </a:p>
        </p:txBody>
      </p:sp>
    </p:spTree>
    <p:extLst>
      <p:ext uri="{BB962C8B-B14F-4D97-AF65-F5344CB8AC3E}">
        <p14:creationId xmlns:p14="http://schemas.microsoft.com/office/powerpoint/2010/main" val="31937186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Two Conten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579852B2-C489-50CB-3401-D35AC77766A2}"/>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543F879-1028-E974-5312-FA9499343FD3}"/>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F57C334D-4920-140F-4FAC-2C15CAA8F5BF}"/>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3" name="Date Placeholder 3">
            <a:extLst>
              <a:ext uri="{FF2B5EF4-FFF2-40B4-BE49-F238E27FC236}">
                <a16:creationId xmlns:a16="http://schemas.microsoft.com/office/drawing/2014/main" id="{AF3588D2-08C3-C2EE-252E-32B14F0DF0A2}"/>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8/28/2026</a:t>
            </a:fld>
            <a:endParaRPr lang="en-US"/>
          </a:p>
        </p:txBody>
      </p:sp>
    </p:spTree>
    <p:extLst>
      <p:ext uri="{BB962C8B-B14F-4D97-AF65-F5344CB8AC3E}">
        <p14:creationId xmlns:p14="http://schemas.microsoft.com/office/powerpoint/2010/main" val="4168564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Blank Layout">
    <p:spTree>
      <p:nvGrpSpPr>
        <p:cNvPr id="1" name=""/>
        <p:cNvGrpSpPr/>
        <p:nvPr/>
      </p:nvGrpSpPr>
      <p:grpSpPr>
        <a:xfrm>
          <a:off x="0" y="0"/>
          <a:ext cx="0" cy="0"/>
          <a:chOff x="0" y="0"/>
          <a:chExt cx="0" cy="0"/>
        </a:xfrm>
      </p:grpSpPr>
      <p:pic>
        <p:nvPicPr>
          <p:cNvPr id="4" name="Picture 3" descr="A picture containing outdoor, sky, mountain, grass&#10;&#10;AI-generated content may be incorrect.">
            <a:extLst>
              <a:ext uri="{FF2B5EF4-FFF2-40B4-BE49-F238E27FC236}">
                <a16:creationId xmlns:a16="http://schemas.microsoft.com/office/drawing/2014/main" id="{D83979CA-C42D-3EF9-D3FC-230DFFE11BBE}"/>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06E65437-7DDA-0D18-852C-FEA14423E76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9" name="Date Placeholder 3">
            <a:extLst>
              <a:ext uri="{FF2B5EF4-FFF2-40B4-BE49-F238E27FC236}">
                <a16:creationId xmlns:a16="http://schemas.microsoft.com/office/drawing/2014/main" id="{DA568970-FDDF-C374-63D2-5B0FE6ECEAC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8/28/2026</a:t>
            </a:fld>
            <a:endParaRPr lang="en-US"/>
          </a:p>
        </p:txBody>
      </p:sp>
    </p:spTree>
    <p:extLst>
      <p:ext uri="{BB962C8B-B14F-4D97-AF65-F5344CB8AC3E}">
        <p14:creationId xmlns:p14="http://schemas.microsoft.com/office/powerpoint/2010/main" val="2341120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3.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68" r:id="rId9"/>
    <p:sldLayoutId id="2147483690"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8C3AEE-9E06-EB20-29E2-8C3DBE941B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3FD5FC-500B-F932-DC2C-46A355D96C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462BC-E286-9455-29C3-B85C4C6C4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30AF71-A241-4654-80ED-1B93EE329A3B}" type="datetimeFigureOut">
              <a:rPr lang="en-US" smtClean="0"/>
              <a:t>8/28/2026</a:t>
            </a:fld>
            <a:endParaRPr lang="en-US"/>
          </a:p>
        </p:txBody>
      </p:sp>
      <p:sp>
        <p:nvSpPr>
          <p:cNvPr id="5" name="Footer Placeholder 4">
            <a:extLst>
              <a:ext uri="{FF2B5EF4-FFF2-40B4-BE49-F238E27FC236}">
                <a16:creationId xmlns:a16="http://schemas.microsoft.com/office/drawing/2014/main" id="{68B1D5E2-9725-0798-908F-C8CDAF18EB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CA9BC6-B02C-902C-C56F-301B03009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D7CC1C-B9D3-43A8-A8DE-E505C025622C}" type="slidenum">
              <a:rPr lang="en-US" smtClean="0"/>
              <a:t>‹#›</a:t>
            </a:fld>
            <a:endParaRPr lang="en-US"/>
          </a:p>
        </p:txBody>
      </p:sp>
    </p:spTree>
    <p:extLst>
      <p:ext uri="{BB962C8B-B14F-4D97-AF65-F5344CB8AC3E}">
        <p14:creationId xmlns:p14="http://schemas.microsoft.com/office/powerpoint/2010/main" val="4085761141"/>
      </p:ext>
    </p:extLst>
  </p:cSld>
  <p:clrMap bg1="lt1" tx1="dk1" bg2="lt2" tx2="dk2" accent1="accent1" accent2="accent2" accent3="accent3" accent4="accent4" accent5="accent5" accent6="accent6" hlink="hlink" folHlink="folHlink"/>
  <p:sldLayoutIdLst>
    <p:sldLayoutId id="2147483691" r:id="rId1"/>
    <p:sldLayoutId id="2147483676" r:id="rId2"/>
    <p:sldLayoutId id="2147483679" r:id="rId3"/>
    <p:sldLayoutId id="2147483680" r:id="rId4"/>
    <p:sldLayoutId id="2147483689" r:id="rId5"/>
    <p:sldLayoutId id="2147483681" r:id="rId6"/>
    <p:sldLayoutId id="2147483682" r:id="rId7"/>
    <p:sldLayoutId id="2147483683" r:id="rId8"/>
    <p:sldLayoutId id="2147483684" r:id="rId9"/>
    <p:sldLayoutId id="2147483685" r:id="rId10"/>
    <p:sldLayoutId id="2147483678"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34B519-1448-C93C-18C8-EF5C67ED4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90EEC6-E2FF-79B5-B120-ED69938063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75A79-3C3D-ACDB-9BFE-8B6ABB8A5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C4BA79-85BA-4806-AD3D-3E73EFA15933}" type="datetimeFigureOut">
              <a:rPr lang="en-US" smtClean="0"/>
              <a:t>8/28/2026</a:t>
            </a:fld>
            <a:endParaRPr lang="en-US"/>
          </a:p>
        </p:txBody>
      </p:sp>
      <p:sp>
        <p:nvSpPr>
          <p:cNvPr id="5" name="Footer Placeholder 4">
            <a:extLst>
              <a:ext uri="{FF2B5EF4-FFF2-40B4-BE49-F238E27FC236}">
                <a16:creationId xmlns:a16="http://schemas.microsoft.com/office/drawing/2014/main" id="{2505276E-60D6-D21D-95D2-5FF0F1BDD6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3262F9-764B-825D-5541-8B7E3E2361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8B5BF8-0CAB-40DF-AFC7-EC780805BA68}" type="slidenum">
              <a:rPr lang="en-US" smtClean="0"/>
              <a:t>‹#›</a:t>
            </a:fld>
            <a:endParaRPr lang="en-US"/>
          </a:p>
        </p:txBody>
      </p:sp>
    </p:spTree>
    <p:extLst>
      <p:ext uri="{BB962C8B-B14F-4D97-AF65-F5344CB8AC3E}">
        <p14:creationId xmlns:p14="http://schemas.microsoft.com/office/powerpoint/2010/main" val="3282043823"/>
      </p:ext>
    </p:extLst>
  </p:cSld>
  <p:clrMap bg1="lt1" tx1="dk1" bg2="lt2" tx2="dk2" accent1="accent1" accent2="accent2" accent3="accent3" accent4="accent4" accent5="accent5" accent6="accent6" hlink="hlink" folHlink="folHlink"/>
  <p:sldLayoutIdLst>
    <p:sldLayoutId id="2147483695" r:id="rId1"/>
    <p:sldLayoutId id="2147483693" r:id="rId2"/>
    <p:sldLayoutId id="2147483694" r:id="rId3"/>
    <p:sldLayoutId id="2147483692" r:id="rId4"/>
    <p:sldLayoutId id="214748367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7.svg"/><Relationship Id="rId7" Type="http://schemas.openxmlformats.org/officeDocument/2006/relationships/diagramQuickStyle" Target="../diagrams/quickStyle1.xml"/><Relationship Id="rId2"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8.svg"/><Relationship Id="rId9" Type="http://schemas.microsoft.com/office/2007/relationships/diagramDrawing" Target="../diagrams/drawing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hyperlink" Target="mailto:daniel.puentes@nnsa.doe.gov" TargetMode="External"/><Relationship Id="rId2" Type="http://schemas.openxmlformats.org/officeDocument/2006/relationships/hyperlink" Target="mailto:emily.vanhoose@nnsa.doe.gov"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8A7433-65E8-47A1-1EBD-0EDF04663190}"/>
              </a:ext>
            </a:extLst>
          </p:cNvPr>
          <p:cNvSpPr>
            <a:spLocks noGrp="1"/>
          </p:cNvSpPr>
          <p:nvPr>
            <p:ph type="body" sz="quarter" idx="17"/>
          </p:nvPr>
        </p:nvSpPr>
        <p:spPr/>
        <p:txBody>
          <a:bodyPr>
            <a:normAutofit fontScale="92500"/>
          </a:bodyPr>
          <a:lstStyle/>
          <a:p>
            <a:r>
              <a:rPr lang="en-US"/>
              <a:t>Emily Van Hoose (NA-BA-40; </a:t>
            </a:r>
            <a:r>
              <a:rPr lang="en-US" err="1"/>
              <a:t>Technomics</a:t>
            </a:r>
            <a:r>
              <a:rPr lang="en-US"/>
              <a:t> Inc.)</a:t>
            </a:r>
            <a:br>
              <a:rPr lang="en-US"/>
            </a:br>
            <a:r>
              <a:rPr lang="en-US"/>
              <a:t>Daniel Puentes (NA-BA-40)</a:t>
            </a:r>
          </a:p>
        </p:txBody>
      </p:sp>
      <p:sp>
        <p:nvSpPr>
          <p:cNvPr id="3" name="Text Placeholder 2">
            <a:extLst>
              <a:ext uri="{FF2B5EF4-FFF2-40B4-BE49-F238E27FC236}">
                <a16:creationId xmlns:a16="http://schemas.microsoft.com/office/drawing/2014/main" id="{9A73E35C-5DCC-2952-8E8A-816575333A8F}"/>
              </a:ext>
            </a:extLst>
          </p:cNvPr>
          <p:cNvSpPr>
            <a:spLocks noGrp="1"/>
          </p:cNvSpPr>
          <p:nvPr>
            <p:ph type="body" sz="quarter" idx="18"/>
          </p:nvPr>
        </p:nvSpPr>
        <p:spPr/>
        <p:txBody>
          <a:bodyPr/>
          <a:lstStyle/>
          <a:p>
            <a:r>
              <a:rPr lang="en-US"/>
              <a:t>August 11, 2026</a:t>
            </a:r>
          </a:p>
        </p:txBody>
      </p:sp>
      <p:sp>
        <p:nvSpPr>
          <p:cNvPr id="4" name="Text Placeholder 3">
            <a:extLst>
              <a:ext uri="{FF2B5EF4-FFF2-40B4-BE49-F238E27FC236}">
                <a16:creationId xmlns:a16="http://schemas.microsoft.com/office/drawing/2014/main" id="{F9ADD893-8873-455C-6BB0-846C0479A64B}"/>
              </a:ext>
            </a:extLst>
          </p:cNvPr>
          <p:cNvSpPr>
            <a:spLocks noGrp="1"/>
          </p:cNvSpPr>
          <p:nvPr>
            <p:ph type="body" sz="quarter" idx="19"/>
          </p:nvPr>
        </p:nvSpPr>
        <p:spPr/>
        <p:txBody>
          <a:bodyPr/>
          <a:lstStyle/>
          <a:p>
            <a:r>
              <a:rPr lang="en-US" b="1"/>
              <a:t>A Validation a Day Keeps the Errors Away: </a:t>
            </a:r>
            <a:r>
              <a:rPr lang="en-US">
                <a:latin typeface="Figtree" pitchFamily="2" charset="0"/>
              </a:rPr>
              <a:t>Refining Data with Novel Health Checks</a:t>
            </a:r>
          </a:p>
        </p:txBody>
      </p:sp>
    </p:spTree>
    <p:extLst>
      <p:ext uri="{BB962C8B-B14F-4D97-AF65-F5344CB8AC3E}">
        <p14:creationId xmlns:p14="http://schemas.microsoft.com/office/powerpoint/2010/main" val="35292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343359-3F6A-F047-82B6-038DF56ECEA8}"/>
              </a:ext>
            </a:extLst>
          </p:cNvPr>
          <p:cNvSpPr>
            <a:spLocks noGrp="1"/>
          </p:cNvSpPr>
          <p:nvPr>
            <p:ph type="body" sz="quarter" idx="13"/>
          </p:nvPr>
        </p:nvSpPr>
        <p:spPr/>
        <p:txBody>
          <a:bodyPr/>
          <a:lstStyle/>
          <a:p>
            <a:r>
              <a:rPr lang="en-US"/>
              <a:t>Meet the Presenters</a:t>
            </a:r>
          </a:p>
        </p:txBody>
      </p:sp>
      <p:pic>
        <p:nvPicPr>
          <p:cNvPr id="4" name="Picture 3" descr="A person smiling for the camera&#10;&#10;AI-generated content may be incorrect.">
            <a:extLst>
              <a:ext uri="{FF2B5EF4-FFF2-40B4-BE49-F238E27FC236}">
                <a16:creationId xmlns:a16="http://schemas.microsoft.com/office/drawing/2014/main" id="{A846FFD4-11AE-F405-9086-2B7BEAD23B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03" t="7052" r="1603" b="26282"/>
          <a:stretch>
            <a:fillRect/>
          </a:stretch>
        </p:blipFill>
        <p:spPr bwMode="auto">
          <a:xfrm>
            <a:off x="7870425" y="1427605"/>
            <a:ext cx="1544251" cy="1544251"/>
          </a:xfrm>
          <a:prstGeom prst="flowChartConnector">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5A206003-1A56-C24C-792A-1580047DFA0E}"/>
              </a:ext>
            </a:extLst>
          </p:cNvPr>
          <p:cNvPicPr>
            <a:picLocks noChangeAspect="1"/>
          </p:cNvPicPr>
          <p:nvPr/>
        </p:nvPicPr>
        <p:blipFill rotWithShape="1">
          <a:blip r:embed="rId3">
            <a:extLst>
              <a:ext uri="{28A0092B-C50C-407E-A947-70E740481C1C}">
                <a14:useLocalDpi xmlns:a14="http://schemas.microsoft.com/office/drawing/2010/main" val="0"/>
              </a:ext>
            </a:extLst>
          </a:blip>
          <a:srcRect l="41299" t="7851" r="25267" b="41899"/>
          <a:stretch>
            <a:fillRect/>
          </a:stretch>
        </p:blipFill>
        <p:spPr bwMode="auto">
          <a:xfrm>
            <a:off x="2756343" y="1434348"/>
            <a:ext cx="1544251" cy="1544251"/>
          </a:xfrm>
          <a:prstGeom prst="flowChartConnector">
            <a:avLst/>
          </a:prstGeom>
          <a:noFill/>
          <a:ln>
            <a:no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8DE45F1E-5F97-D399-0D9C-5CAEB3AC79FC}"/>
              </a:ext>
            </a:extLst>
          </p:cNvPr>
          <p:cNvSpPr txBox="1"/>
          <p:nvPr/>
        </p:nvSpPr>
        <p:spPr>
          <a:xfrm>
            <a:off x="1629211" y="3429000"/>
            <a:ext cx="3840480" cy="2246769"/>
          </a:xfrm>
          <a:prstGeom prst="rect">
            <a:avLst/>
          </a:prstGeom>
          <a:noFill/>
        </p:spPr>
        <p:txBody>
          <a:bodyPr wrap="square">
            <a:spAutoFit/>
          </a:bodyPr>
          <a:lstStyle/>
          <a:p>
            <a:pPr algn="just"/>
            <a:r>
              <a:rPr lang="en-US" sz="1400">
                <a:latin typeface="Figtree" pitchFamily="2" charset="0"/>
              </a:rPr>
              <a:t>Emily Van Hoose holds an international MS in Politics, Economics, and Philosophy from Universität Hamburg and a BA in Economics &amp; Political Science from Bucknell University. She leads method development efforts for NA-BA-40 Program Analysis and Evaluation (PA&amp;E). Emily brings her experience as an economic consultant specializing in large-scale infrastructure and transportation projects in the Middle East.</a:t>
            </a:r>
          </a:p>
        </p:txBody>
      </p:sp>
      <p:sp>
        <p:nvSpPr>
          <p:cNvPr id="7" name="TextBox 6">
            <a:extLst>
              <a:ext uri="{FF2B5EF4-FFF2-40B4-BE49-F238E27FC236}">
                <a16:creationId xmlns:a16="http://schemas.microsoft.com/office/drawing/2014/main" id="{480ECA65-AD2D-1A96-AEFA-CE6695BEAF73}"/>
              </a:ext>
            </a:extLst>
          </p:cNvPr>
          <p:cNvSpPr txBox="1"/>
          <p:nvPr/>
        </p:nvSpPr>
        <p:spPr>
          <a:xfrm>
            <a:off x="6722310" y="3431364"/>
            <a:ext cx="3840480" cy="2462213"/>
          </a:xfrm>
          <a:prstGeom prst="rect">
            <a:avLst/>
          </a:prstGeom>
          <a:noFill/>
        </p:spPr>
        <p:txBody>
          <a:bodyPr wrap="square">
            <a:spAutoFit/>
          </a:bodyPr>
          <a:lstStyle/>
          <a:p>
            <a:pPr algn="just"/>
            <a:r>
              <a:rPr lang="en-US" sz="1400">
                <a:latin typeface="Figtree" pitchFamily="2" charset="0"/>
              </a:rPr>
              <a:t>Daniel Puentes is a physical scientist in the programmatic cost estimating office for the NNSA. Daniel develops analytical products and also leads studies to support program offices across the nuclear security enterprise. He is also a federal lead for model development to improve the fidelity and confidence of cost models in the O&amp;S space. Daniel graduated with his PhD in Physics in 2023 from Michigan State University.</a:t>
            </a:r>
          </a:p>
        </p:txBody>
      </p:sp>
      <p:sp>
        <p:nvSpPr>
          <p:cNvPr id="8" name="Content Placeholder 2">
            <a:extLst>
              <a:ext uri="{FF2B5EF4-FFF2-40B4-BE49-F238E27FC236}">
                <a16:creationId xmlns:a16="http://schemas.microsoft.com/office/drawing/2014/main" id="{D674FE98-5226-9DDE-AA8A-656BECDF858B}"/>
              </a:ext>
            </a:extLst>
          </p:cNvPr>
          <p:cNvSpPr txBox="1">
            <a:spLocks/>
          </p:cNvSpPr>
          <p:nvPr/>
        </p:nvSpPr>
        <p:spPr>
          <a:xfrm>
            <a:off x="1629210" y="2931393"/>
            <a:ext cx="3818709" cy="587829"/>
          </a:xfrm>
          <a:prstGeom prst="roundRect">
            <a:avLst>
              <a:gd name="adj" fmla="val 0"/>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Font typeface="Arial" panose="020B0604020202020204" pitchFamily="34" charset="0"/>
              <a:buNone/>
            </a:pPr>
            <a:r>
              <a:rPr lang="en-US" sz="1800" b="1">
                <a:latin typeface="Figtree" pitchFamily="2" charset="0"/>
              </a:rPr>
              <a:t>Emily Van Hoose</a:t>
            </a:r>
            <a:endParaRPr lang="en-US" sz="1800">
              <a:latin typeface="Figtree" pitchFamily="2" charset="0"/>
            </a:endParaRPr>
          </a:p>
        </p:txBody>
      </p:sp>
      <p:sp>
        <p:nvSpPr>
          <p:cNvPr id="9" name="Content Placeholder 2">
            <a:extLst>
              <a:ext uri="{FF2B5EF4-FFF2-40B4-BE49-F238E27FC236}">
                <a16:creationId xmlns:a16="http://schemas.microsoft.com/office/drawing/2014/main" id="{CE7E5D09-31E3-87C1-CCE1-DA5020FFFA48}"/>
              </a:ext>
            </a:extLst>
          </p:cNvPr>
          <p:cNvSpPr txBox="1">
            <a:spLocks/>
          </p:cNvSpPr>
          <p:nvPr/>
        </p:nvSpPr>
        <p:spPr>
          <a:xfrm>
            <a:off x="6880154" y="2931392"/>
            <a:ext cx="3524794" cy="587830"/>
          </a:xfrm>
          <a:prstGeom prst="roundRect">
            <a:avLst>
              <a:gd name="adj" fmla="val 0"/>
            </a:avLst>
          </a:prstGeom>
        </p:spPr>
        <p:txBody>
          <a:bodyPr vert="horz" lIns="91440" tIns="45720" rIns="91440" bIns="45720" rtlCol="0" anchor="ctr">
            <a:normAutofit/>
          </a:bodyPr>
          <a:lstStyle>
            <a:lvl1pPr marL="347663" indent="-338138" algn="l" defTabSz="914400" rtl="0" eaLnBrk="1" latinLnBrk="0" hangingPunct="1">
              <a:lnSpc>
                <a:spcPct val="90000"/>
              </a:lnSpc>
              <a:spcBef>
                <a:spcPts val="1000"/>
              </a:spcBef>
              <a:buFontTx/>
              <a:buBlip>
                <a:blip r:embed="rId4"/>
              </a:buBlip>
              <a:tabLst/>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None/>
            </a:pPr>
            <a:r>
              <a:rPr lang="en-US" sz="1800" b="1">
                <a:latin typeface="Figtree" pitchFamily="2" charset="0"/>
              </a:rPr>
              <a:t>Daniel Puentes</a:t>
            </a:r>
            <a:endParaRPr lang="en-US" sz="1800">
              <a:latin typeface="Figtree" pitchFamily="2" charset="0"/>
            </a:endParaRPr>
          </a:p>
        </p:txBody>
      </p:sp>
    </p:spTree>
    <p:extLst>
      <p:ext uri="{BB962C8B-B14F-4D97-AF65-F5344CB8AC3E}">
        <p14:creationId xmlns:p14="http://schemas.microsoft.com/office/powerpoint/2010/main" val="355462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DD5F7-9C19-12EC-DA3A-799A5F9CA81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BCA602-1547-0975-30B9-418CC79DC604}"/>
              </a:ext>
            </a:extLst>
          </p:cNvPr>
          <p:cNvSpPr>
            <a:spLocks noGrp="1"/>
          </p:cNvSpPr>
          <p:nvPr>
            <p:ph type="body" sz="quarter" idx="13"/>
          </p:nvPr>
        </p:nvSpPr>
        <p:spPr/>
        <p:txBody>
          <a:bodyPr/>
          <a:lstStyle/>
          <a:p>
            <a:r>
              <a:rPr lang="en-US"/>
              <a:t>How much do you trust your data?</a:t>
            </a:r>
          </a:p>
        </p:txBody>
      </p:sp>
      <p:sp>
        <p:nvSpPr>
          <p:cNvPr id="3" name="Content Placeholder 2">
            <a:extLst>
              <a:ext uri="{FF2B5EF4-FFF2-40B4-BE49-F238E27FC236}">
                <a16:creationId xmlns:a16="http://schemas.microsoft.com/office/drawing/2014/main" id="{3DEC87F8-F96A-F26D-8E2A-7CCFEA510C7A}"/>
              </a:ext>
            </a:extLst>
          </p:cNvPr>
          <p:cNvSpPr txBox="1">
            <a:spLocks/>
          </p:cNvSpPr>
          <p:nvPr/>
        </p:nvSpPr>
        <p:spPr>
          <a:xfrm>
            <a:off x="6575159" y="1428093"/>
            <a:ext cx="5496232" cy="44057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US" sz="2000">
                <a:latin typeface="Figtree" pitchFamily="2" charset="0"/>
                <a:cs typeface="Arial"/>
              </a:rPr>
              <a:t>Data-driven decisions shape </a:t>
            </a:r>
            <a:r>
              <a:rPr lang="en-US" sz="2000" b="1">
                <a:latin typeface="Figtree" pitchFamily="2" charset="0"/>
                <a:cs typeface="Arial"/>
              </a:rPr>
              <a:t>how government resources</a:t>
            </a:r>
            <a:r>
              <a:rPr lang="en-US" sz="2000">
                <a:latin typeface="Figtree" pitchFamily="2" charset="0"/>
                <a:cs typeface="Arial"/>
              </a:rPr>
              <a:t> are </a:t>
            </a:r>
            <a:r>
              <a:rPr lang="en-US" sz="2000" b="1">
                <a:latin typeface="Figtree" pitchFamily="2" charset="0"/>
                <a:cs typeface="Arial"/>
              </a:rPr>
              <a:t>allocated</a:t>
            </a:r>
          </a:p>
          <a:p>
            <a:pPr>
              <a:spcBef>
                <a:spcPts val="1200"/>
              </a:spcBef>
            </a:pPr>
            <a:r>
              <a:rPr lang="en-US" sz="2000">
                <a:latin typeface="Figtree" pitchFamily="2" charset="0"/>
                <a:cs typeface="Arial"/>
              </a:rPr>
              <a:t>Official databases are assumed to be </a:t>
            </a:r>
            <a:r>
              <a:rPr lang="en-US" sz="2000" b="1">
                <a:latin typeface="Figtree" pitchFamily="2" charset="0"/>
                <a:cs typeface="Arial"/>
              </a:rPr>
              <a:t>validated and reliable</a:t>
            </a:r>
          </a:p>
          <a:p>
            <a:pPr>
              <a:spcBef>
                <a:spcPts val="1200"/>
              </a:spcBef>
            </a:pPr>
            <a:r>
              <a:rPr lang="en-US" sz="2000">
                <a:latin typeface="Figtree" pitchFamily="2" charset="0"/>
                <a:cs typeface="Arial"/>
              </a:rPr>
              <a:t>But what happens when health checks </a:t>
            </a:r>
            <a:r>
              <a:rPr lang="en-US" sz="2000" b="1">
                <a:latin typeface="Figtree" pitchFamily="2" charset="0"/>
                <a:cs typeface="Arial"/>
              </a:rPr>
              <a:t>fail to diagnose </a:t>
            </a:r>
            <a:r>
              <a:rPr lang="en-US" sz="2000">
                <a:latin typeface="Figtree" pitchFamily="2" charset="0"/>
                <a:cs typeface="Arial"/>
              </a:rPr>
              <a:t>the root cause of </a:t>
            </a:r>
            <a:r>
              <a:rPr lang="en-US" sz="2000" b="1">
                <a:latin typeface="Figtree" pitchFamily="2" charset="0"/>
                <a:cs typeface="Arial"/>
              </a:rPr>
              <a:t>inconsistencies</a:t>
            </a:r>
            <a:r>
              <a:rPr lang="en-US" sz="2000">
                <a:latin typeface="Figtree" pitchFamily="2" charset="0"/>
                <a:cs typeface="Arial"/>
              </a:rPr>
              <a:t>?</a:t>
            </a:r>
          </a:p>
          <a:p>
            <a:pPr>
              <a:spcBef>
                <a:spcPts val="1200"/>
              </a:spcBef>
            </a:pPr>
            <a:r>
              <a:rPr lang="en-US" sz="2000">
                <a:latin typeface="Figtree" pitchFamily="2" charset="0"/>
                <a:cs typeface="Arial"/>
              </a:rPr>
              <a:t>Analysts are left treating symptoms of </a:t>
            </a:r>
            <a:r>
              <a:rPr lang="en-US" sz="2000" b="1">
                <a:latin typeface="Figtree" pitchFamily="2" charset="0"/>
                <a:cs typeface="Arial"/>
              </a:rPr>
              <a:t>unreliable data </a:t>
            </a:r>
            <a:r>
              <a:rPr lang="en-US" sz="2000">
                <a:latin typeface="Figtree" pitchFamily="2" charset="0"/>
                <a:cs typeface="Arial"/>
              </a:rPr>
              <a:t>rather than solving the problem</a:t>
            </a:r>
          </a:p>
        </p:txBody>
      </p:sp>
      <p:sp>
        <p:nvSpPr>
          <p:cNvPr id="10" name="Rectangle: Rounded Corners 9">
            <a:extLst>
              <a:ext uri="{FF2B5EF4-FFF2-40B4-BE49-F238E27FC236}">
                <a16:creationId xmlns:a16="http://schemas.microsoft.com/office/drawing/2014/main" id="{3021FAFD-38BE-9401-C35E-3B1201C8E488}"/>
              </a:ext>
            </a:extLst>
          </p:cNvPr>
          <p:cNvSpPr/>
          <p:nvPr/>
        </p:nvSpPr>
        <p:spPr>
          <a:xfrm>
            <a:off x="1054560" y="5611084"/>
            <a:ext cx="10058400" cy="365760"/>
          </a:xfrm>
          <a:prstGeom prst="roundRect">
            <a:avLst>
              <a:gd name="adj" fmla="val 50000"/>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a:solidFill>
                  <a:srgbClr val="FFFFFF"/>
                </a:solidFill>
                <a:latin typeface="Figtree" pitchFamily="2" charset="0"/>
              </a:rPr>
              <a:t>Don’t assume published data is accurate by default; validate it yourself.</a:t>
            </a:r>
          </a:p>
        </p:txBody>
      </p:sp>
      <p:pic>
        <p:nvPicPr>
          <p:cNvPr id="11" name="Graphic 10" descr="Magnifying glass with solid fill">
            <a:extLst>
              <a:ext uri="{FF2B5EF4-FFF2-40B4-BE49-F238E27FC236}">
                <a16:creationId xmlns:a16="http://schemas.microsoft.com/office/drawing/2014/main" id="{1E9A197A-4730-449F-C868-05FC8A320E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35181" y="4944890"/>
            <a:ext cx="914400" cy="914400"/>
          </a:xfrm>
          <a:prstGeom prst="rect">
            <a:avLst/>
          </a:prstGeom>
        </p:spPr>
      </p:pic>
      <p:grpSp>
        <p:nvGrpSpPr>
          <p:cNvPr id="12" name="Group 11">
            <a:extLst>
              <a:ext uri="{FF2B5EF4-FFF2-40B4-BE49-F238E27FC236}">
                <a16:creationId xmlns:a16="http://schemas.microsoft.com/office/drawing/2014/main" id="{B34905AE-A5EF-910A-6C9F-724B6762DAB6}"/>
              </a:ext>
            </a:extLst>
          </p:cNvPr>
          <p:cNvGrpSpPr/>
          <p:nvPr/>
        </p:nvGrpSpPr>
        <p:grpSpPr>
          <a:xfrm>
            <a:off x="1157037" y="1651521"/>
            <a:ext cx="4378524" cy="3576308"/>
            <a:chOff x="4709363" y="1746818"/>
            <a:chExt cx="2605839" cy="2114072"/>
          </a:xfrm>
          <a:solidFill>
            <a:schemeClr val="accent2"/>
          </a:solidFill>
        </p:grpSpPr>
        <p:grpSp>
          <p:nvGrpSpPr>
            <p:cNvPr id="13" name="Group 12">
              <a:extLst>
                <a:ext uri="{FF2B5EF4-FFF2-40B4-BE49-F238E27FC236}">
                  <a16:creationId xmlns:a16="http://schemas.microsoft.com/office/drawing/2014/main" id="{9931EECD-51D8-3031-865A-158A3B8D0391}"/>
                </a:ext>
              </a:extLst>
            </p:cNvPr>
            <p:cNvGrpSpPr/>
            <p:nvPr/>
          </p:nvGrpSpPr>
          <p:grpSpPr>
            <a:xfrm>
              <a:off x="4709363" y="1746818"/>
              <a:ext cx="2605839" cy="2114072"/>
              <a:chOff x="3532020" y="1606907"/>
              <a:chExt cx="1954379" cy="1585554"/>
            </a:xfrm>
            <a:grpFill/>
          </p:grpSpPr>
          <p:sp>
            <p:nvSpPr>
              <p:cNvPr id="15" name="Freeform 6">
                <a:extLst>
                  <a:ext uri="{FF2B5EF4-FFF2-40B4-BE49-F238E27FC236}">
                    <a16:creationId xmlns:a16="http://schemas.microsoft.com/office/drawing/2014/main" id="{15E44AF7-9D49-38DA-6B5C-12C9ED262194}"/>
                  </a:ext>
                </a:extLst>
              </p:cNvPr>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solidFill>
                <a:srgbClr val="653C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sp>
            <p:nvSpPr>
              <p:cNvPr id="16" name="Freeform 7">
                <a:extLst>
                  <a:ext uri="{FF2B5EF4-FFF2-40B4-BE49-F238E27FC236}">
                    <a16:creationId xmlns:a16="http://schemas.microsoft.com/office/drawing/2014/main" id="{0FB16480-7FB9-CE50-E7FE-2A0445C6058F}"/>
                  </a:ext>
                </a:extLst>
              </p:cNvPr>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solidFill>
                <a:srgbClr val="A38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sp>
            <p:nvSpPr>
              <p:cNvPr id="17" name="Freeform 23">
                <a:extLst>
                  <a:ext uri="{FF2B5EF4-FFF2-40B4-BE49-F238E27FC236}">
                    <a16:creationId xmlns:a16="http://schemas.microsoft.com/office/drawing/2014/main" id="{B9B80F1A-DA59-3C86-AC57-3D25D3FD77F7}"/>
                  </a:ext>
                </a:extLst>
              </p:cNvPr>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solidFill>
                <a:srgbClr val="A38A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sp>
            <p:nvSpPr>
              <p:cNvPr id="18" name="Freeform 35">
                <a:extLst>
                  <a:ext uri="{FF2B5EF4-FFF2-40B4-BE49-F238E27FC236}">
                    <a16:creationId xmlns:a16="http://schemas.microsoft.com/office/drawing/2014/main" id="{8FE20DB5-4474-6B74-4E71-38880C429142}"/>
                  </a:ext>
                </a:extLst>
              </p:cNvPr>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solidFill>
                <a:srgbClr val="653C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sp>
            <p:nvSpPr>
              <p:cNvPr id="19" name="Freeform 36">
                <a:extLst>
                  <a:ext uri="{FF2B5EF4-FFF2-40B4-BE49-F238E27FC236}">
                    <a16:creationId xmlns:a16="http://schemas.microsoft.com/office/drawing/2014/main" id="{24157B14-E9E2-12C9-7FCB-768956A28455}"/>
                  </a:ext>
                </a:extLst>
              </p:cNvPr>
              <p:cNvSpPr>
                <a:spLocks/>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solidFill>
                <a:srgbClr val="653C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sp>
            <p:nvSpPr>
              <p:cNvPr id="20" name="Freeform 38">
                <a:extLst>
                  <a:ext uri="{FF2B5EF4-FFF2-40B4-BE49-F238E27FC236}">
                    <a16:creationId xmlns:a16="http://schemas.microsoft.com/office/drawing/2014/main" id="{FE615A51-820A-BD3D-FCC8-64A2185D9E74}"/>
                  </a:ext>
                </a:extLst>
              </p:cNvPr>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sp>
            <p:nvSpPr>
              <p:cNvPr id="21" name="Freeform 41">
                <a:extLst>
                  <a:ext uri="{FF2B5EF4-FFF2-40B4-BE49-F238E27FC236}">
                    <a16:creationId xmlns:a16="http://schemas.microsoft.com/office/drawing/2014/main" id="{5B7ED1C9-84B3-5B1D-6C06-C4E64EEA023B}"/>
                  </a:ext>
                </a:extLst>
              </p:cNvPr>
              <p:cNvSpPr>
                <a:spLocks/>
              </p:cNvSpPr>
              <p:nvPr/>
            </p:nvSpPr>
            <p:spPr bwMode="auto">
              <a:xfrm rot="18714776">
                <a:off x="3745117" y="215705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solidFill>
                <a:srgbClr val="653C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200">
                  <a:latin typeface="Figtree" pitchFamily="2" charset="0"/>
                </a:endParaRPr>
              </a:p>
            </p:txBody>
          </p:sp>
        </p:grpSp>
        <p:sp>
          <p:nvSpPr>
            <p:cNvPr id="14" name="Text Box 7">
              <a:extLst>
                <a:ext uri="{FF2B5EF4-FFF2-40B4-BE49-F238E27FC236}">
                  <a16:creationId xmlns:a16="http://schemas.microsoft.com/office/drawing/2014/main" id="{36418CF1-6D78-1B17-C26F-88FECA2B6572}"/>
                </a:ext>
              </a:extLst>
            </p:cNvPr>
            <p:cNvSpPr txBox="1">
              <a:spLocks noChangeArrowheads="1"/>
            </p:cNvSpPr>
            <p:nvPr/>
          </p:nvSpPr>
          <p:spPr bwMode="auto">
            <a:xfrm>
              <a:off x="5780037" y="3507047"/>
              <a:ext cx="507375" cy="256957"/>
            </a:xfrm>
            <a:prstGeom prst="rect">
              <a:avLst/>
            </a:prstGeom>
            <a:solidFill>
              <a:srgbClr val="653C87"/>
            </a:solidFill>
            <a:ln w="9525">
              <a:noFill/>
              <a:miter lim="800000"/>
              <a:headEnd/>
              <a:tailEnd/>
            </a:ln>
          </p:spPr>
          <p:txBody>
            <a:bodyPr wrap="none" lIns="60960" tIns="30480" rIns="60960" bIns="3048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en-CA" sz="2200" b="1">
                  <a:solidFill>
                    <a:schemeClr val="bg1"/>
                  </a:solidFill>
                  <a:latin typeface="Figtree" pitchFamily="2" charset="0"/>
                  <a:ea typeface="Open Sans Light" panose="020B0306030504020204" pitchFamily="34" charset="0"/>
                  <a:cs typeface="Open Sans Light" panose="020B0306030504020204" pitchFamily="34" charset="0"/>
                </a:rPr>
                <a:t>Trust</a:t>
              </a:r>
            </a:p>
          </p:txBody>
        </p:sp>
      </p:grpSp>
      <p:sp>
        <p:nvSpPr>
          <p:cNvPr id="22" name="TextBox 21">
            <a:extLst>
              <a:ext uri="{FF2B5EF4-FFF2-40B4-BE49-F238E27FC236}">
                <a16:creationId xmlns:a16="http://schemas.microsoft.com/office/drawing/2014/main" id="{FF1AF71C-ACA4-E531-3863-0252F1C13F61}"/>
              </a:ext>
            </a:extLst>
          </p:cNvPr>
          <p:cNvSpPr txBox="1"/>
          <p:nvPr/>
        </p:nvSpPr>
        <p:spPr>
          <a:xfrm>
            <a:off x="93918" y="4796670"/>
            <a:ext cx="1277754" cy="338554"/>
          </a:xfrm>
          <a:prstGeom prst="rect">
            <a:avLst/>
          </a:prstGeom>
          <a:noFill/>
        </p:spPr>
        <p:txBody>
          <a:bodyPr wrap="square" rtlCol="0">
            <a:spAutoFit/>
          </a:bodyPr>
          <a:lstStyle/>
          <a:p>
            <a:pPr algn="ctr"/>
            <a:r>
              <a:rPr lang="en-US" sz="1600">
                <a:latin typeface="Figtree" pitchFamily="2" charset="0"/>
              </a:rPr>
              <a:t>Not at all</a:t>
            </a:r>
          </a:p>
        </p:txBody>
      </p:sp>
      <p:sp>
        <p:nvSpPr>
          <p:cNvPr id="23" name="TextBox 22">
            <a:extLst>
              <a:ext uri="{FF2B5EF4-FFF2-40B4-BE49-F238E27FC236}">
                <a16:creationId xmlns:a16="http://schemas.microsoft.com/office/drawing/2014/main" id="{B35ED54E-776E-28E6-71C8-5C2B1B66B74E}"/>
              </a:ext>
            </a:extLst>
          </p:cNvPr>
          <p:cNvSpPr txBox="1"/>
          <p:nvPr/>
        </p:nvSpPr>
        <p:spPr>
          <a:xfrm>
            <a:off x="2743450" y="1233099"/>
            <a:ext cx="1277754" cy="338554"/>
          </a:xfrm>
          <a:prstGeom prst="rect">
            <a:avLst/>
          </a:prstGeom>
          <a:noFill/>
        </p:spPr>
        <p:txBody>
          <a:bodyPr wrap="square" rtlCol="0">
            <a:spAutoFit/>
          </a:bodyPr>
          <a:lstStyle/>
          <a:p>
            <a:pPr algn="ctr"/>
            <a:r>
              <a:rPr lang="en-US" sz="1600">
                <a:latin typeface="Figtree" pitchFamily="2" charset="0"/>
              </a:rPr>
              <a:t>Somewhat</a:t>
            </a:r>
          </a:p>
        </p:txBody>
      </p:sp>
      <p:sp>
        <p:nvSpPr>
          <p:cNvPr id="24" name="TextBox 23">
            <a:extLst>
              <a:ext uri="{FF2B5EF4-FFF2-40B4-BE49-F238E27FC236}">
                <a16:creationId xmlns:a16="http://schemas.microsoft.com/office/drawing/2014/main" id="{F232BFEB-6E25-EC99-1F1C-BE2448069D36}"/>
              </a:ext>
            </a:extLst>
          </p:cNvPr>
          <p:cNvSpPr txBox="1"/>
          <p:nvPr/>
        </p:nvSpPr>
        <p:spPr>
          <a:xfrm>
            <a:off x="5297405" y="4793522"/>
            <a:ext cx="1277754" cy="338554"/>
          </a:xfrm>
          <a:prstGeom prst="rect">
            <a:avLst/>
          </a:prstGeom>
          <a:noFill/>
        </p:spPr>
        <p:txBody>
          <a:bodyPr wrap="square" rtlCol="0">
            <a:spAutoFit/>
          </a:bodyPr>
          <a:lstStyle/>
          <a:p>
            <a:pPr algn="ctr"/>
            <a:r>
              <a:rPr lang="en-US" sz="1600">
                <a:latin typeface="Figtree" pitchFamily="2" charset="0"/>
              </a:rPr>
              <a:t>Completely</a:t>
            </a:r>
          </a:p>
        </p:txBody>
      </p:sp>
    </p:spTree>
    <p:extLst>
      <p:ext uri="{BB962C8B-B14F-4D97-AF65-F5344CB8AC3E}">
        <p14:creationId xmlns:p14="http://schemas.microsoft.com/office/powerpoint/2010/main" val="62577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F521C-37A2-4DC6-E738-AFBE3ABFB21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43197B-2E5A-C3EE-93B8-B71E580FA9F7}"/>
              </a:ext>
            </a:extLst>
          </p:cNvPr>
          <p:cNvSpPr>
            <a:spLocks noGrp="1"/>
          </p:cNvSpPr>
          <p:nvPr>
            <p:ph type="body" sz="quarter" idx="13"/>
          </p:nvPr>
        </p:nvSpPr>
        <p:spPr/>
        <p:txBody>
          <a:bodyPr/>
          <a:lstStyle/>
          <a:p>
            <a:r>
              <a:rPr lang="en-US"/>
              <a:t>Data sources used across the lifecycle</a:t>
            </a:r>
          </a:p>
        </p:txBody>
      </p:sp>
      <p:sp>
        <p:nvSpPr>
          <p:cNvPr id="4" name="Rectangle: Rounded Corners 3">
            <a:extLst>
              <a:ext uri="{FF2B5EF4-FFF2-40B4-BE49-F238E27FC236}">
                <a16:creationId xmlns:a16="http://schemas.microsoft.com/office/drawing/2014/main" id="{D5208906-57DB-9A09-2F7E-8716A446F9B5}"/>
              </a:ext>
            </a:extLst>
          </p:cNvPr>
          <p:cNvSpPr/>
          <p:nvPr/>
        </p:nvSpPr>
        <p:spPr>
          <a:xfrm>
            <a:off x="1042416" y="5581805"/>
            <a:ext cx="10058400" cy="365760"/>
          </a:xfrm>
          <a:prstGeom prst="roundRect">
            <a:avLst>
              <a:gd name="adj" fmla="val 50000"/>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525" indent="0" algn="ctr">
              <a:buNone/>
            </a:pPr>
            <a:r>
              <a:rPr lang="en-US" sz="2000">
                <a:latin typeface="Figtree" pitchFamily="2" charset="0"/>
              </a:rPr>
              <a:t>PA&amp;E leverages these data sources to develop a capital infrastructure LCCE model</a:t>
            </a:r>
            <a:endParaRPr lang="en-US" sz="1600">
              <a:latin typeface="Figtree" pitchFamily="2" charset="0"/>
            </a:endParaRPr>
          </a:p>
        </p:txBody>
      </p:sp>
      <p:graphicFrame>
        <p:nvGraphicFramePr>
          <p:cNvPr id="6" name="Table 5">
            <a:extLst>
              <a:ext uri="{FF2B5EF4-FFF2-40B4-BE49-F238E27FC236}">
                <a16:creationId xmlns:a16="http://schemas.microsoft.com/office/drawing/2014/main" id="{921B7A32-4E93-F6D3-FA69-67CEB0B1D819}"/>
              </a:ext>
            </a:extLst>
          </p:cNvPr>
          <p:cNvGraphicFramePr>
            <a:graphicFrameLocks noGrp="1"/>
          </p:cNvGraphicFramePr>
          <p:nvPr>
            <p:extLst>
              <p:ext uri="{D42A27DB-BD31-4B8C-83A1-F6EECF244321}">
                <p14:modId xmlns:p14="http://schemas.microsoft.com/office/powerpoint/2010/main" val="4002486589"/>
              </p:ext>
            </p:extLst>
          </p:nvPr>
        </p:nvGraphicFramePr>
        <p:xfrm>
          <a:off x="458002" y="1254585"/>
          <a:ext cx="11275996" cy="4045576"/>
        </p:xfrm>
        <a:graphic>
          <a:graphicData uri="http://schemas.openxmlformats.org/drawingml/2006/table">
            <a:tbl>
              <a:tblPr/>
              <a:tblGrid>
                <a:gridCol w="3811645">
                  <a:extLst>
                    <a:ext uri="{9D8B030D-6E8A-4147-A177-3AD203B41FA5}">
                      <a16:colId xmlns:a16="http://schemas.microsoft.com/office/drawing/2014/main" val="2502778383"/>
                    </a:ext>
                  </a:extLst>
                </a:gridCol>
                <a:gridCol w="2488117">
                  <a:extLst>
                    <a:ext uri="{9D8B030D-6E8A-4147-A177-3AD203B41FA5}">
                      <a16:colId xmlns:a16="http://schemas.microsoft.com/office/drawing/2014/main" val="806382387"/>
                    </a:ext>
                  </a:extLst>
                </a:gridCol>
                <a:gridCol w="2488117">
                  <a:extLst>
                    <a:ext uri="{9D8B030D-6E8A-4147-A177-3AD203B41FA5}">
                      <a16:colId xmlns:a16="http://schemas.microsoft.com/office/drawing/2014/main" val="2827530999"/>
                    </a:ext>
                  </a:extLst>
                </a:gridCol>
                <a:gridCol w="2488117">
                  <a:extLst>
                    <a:ext uri="{9D8B030D-6E8A-4147-A177-3AD203B41FA5}">
                      <a16:colId xmlns:a16="http://schemas.microsoft.com/office/drawing/2014/main" val="2041719514"/>
                    </a:ext>
                  </a:extLst>
                </a:gridCol>
              </a:tblGrid>
              <a:tr h="482001">
                <a:tc>
                  <a:txBody>
                    <a:bodyPr/>
                    <a:lstStyle/>
                    <a:p>
                      <a:pPr marL="0" algn="ctr" defTabSz="914400" rtl="0" eaLnBrk="1" latinLnBrk="0" hangingPunct="1"/>
                      <a:r>
                        <a:rPr lang="en-US" sz="1600" b="1" kern="1200">
                          <a:solidFill>
                            <a:schemeClr val="tx1"/>
                          </a:solidFill>
                          <a:latin typeface="Figtree" pitchFamily="2" charset="0"/>
                          <a:ea typeface="+mn-ea"/>
                          <a:cs typeface="+mn-cs"/>
                        </a:rPr>
                        <a:t>Databases</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600" b="1">
                          <a:solidFill>
                            <a:schemeClr val="tx1"/>
                          </a:solidFill>
                          <a:latin typeface="Figtree" pitchFamily="2" charset="0"/>
                        </a:rPr>
                        <a:t>Acquisition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600" b="1">
                          <a:solidFill>
                            <a:schemeClr val="tx1"/>
                          </a:solidFill>
                          <a:latin typeface="Figtree" pitchFamily="2" charset="0"/>
                        </a:rPr>
                        <a:t>Operations &amp; </a:t>
                      </a:r>
                    </a:p>
                    <a:p>
                      <a:pPr algn="ctr"/>
                      <a:r>
                        <a:rPr lang="en-US" sz="1600" b="1">
                          <a:solidFill>
                            <a:schemeClr val="tx1"/>
                          </a:solidFill>
                          <a:latin typeface="Figtree" pitchFamily="2" charset="0"/>
                        </a:rPr>
                        <a:t>Sustainment</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algn="ctr"/>
                      <a:r>
                        <a:rPr lang="en-US" sz="1600" b="1">
                          <a:solidFill>
                            <a:schemeClr val="tx1"/>
                          </a:solidFill>
                          <a:latin typeface="Figtree" pitchFamily="2" charset="0"/>
                        </a:rPr>
                        <a:t>Disposal</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254252472"/>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Figtree" pitchFamily="2" charset="0"/>
                          <a:ea typeface="+mn-ea"/>
                          <a:cs typeface="+mn-cs"/>
                        </a:rPr>
                        <a:t>G2</a:t>
                      </a:r>
                      <a:r>
                        <a:rPr lang="en-US" sz="1600" kern="1200">
                          <a:solidFill>
                            <a:schemeClr val="tx1"/>
                          </a:solidFill>
                          <a:latin typeface="Figtree" pitchFamily="2" charset="0"/>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Program Management System</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536403138"/>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Figtree" pitchFamily="2" charset="0"/>
                          <a:ea typeface="+mn-ea"/>
                          <a:cs typeface="+mn-cs"/>
                        </a:rPr>
                        <a:t>PARS</a:t>
                      </a:r>
                      <a:r>
                        <a:rPr lang="en-US" sz="1600" kern="1200">
                          <a:solidFill>
                            <a:schemeClr val="tx1"/>
                          </a:solidFill>
                          <a:latin typeface="Figtree" pitchFamily="2" charset="0"/>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Project Assessment and Reporting System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419538079"/>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Figtree" pitchFamily="2" charset="0"/>
                          <a:ea typeface="+mn-ea"/>
                          <a:cs typeface="+mn-cs"/>
                        </a:rPr>
                        <a:t>PRWG</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Programmatic Recapitalization Working Group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22574694"/>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Figtree" pitchFamily="2" charset="0"/>
                          <a:ea typeface="+mn-ea"/>
                          <a:cs typeface="+mn-cs"/>
                        </a:rPr>
                        <a:t>CAAT</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Capital Acquisition Analytical Toolkit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20358587"/>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err="1">
                          <a:solidFill>
                            <a:schemeClr val="tx1"/>
                          </a:solidFill>
                          <a:latin typeface="Figtree" pitchFamily="2" charset="0"/>
                          <a:ea typeface="+mn-ea"/>
                          <a:cs typeface="+mn-cs"/>
                        </a:rPr>
                        <a:t>CostEx</a:t>
                      </a:r>
                      <a:r>
                        <a:rPr lang="en-US" sz="1600" b="1" kern="1200">
                          <a:solidFill>
                            <a:schemeClr val="tx1"/>
                          </a:solidFill>
                          <a:latin typeface="Figtree" pitchFamily="2" charset="0"/>
                          <a:ea typeface="+mn-ea"/>
                          <a:cs typeface="+mn-cs"/>
                        </a:rPr>
                        <a:t> / </a:t>
                      </a:r>
                      <a:r>
                        <a:rPr lang="en-US" sz="1600" b="1" kern="1200" err="1">
                          <a:solidFill>
                            <a:schemeClr val="tx1"/>
                          </a:solidFill>
                          <a:latin typeface="Figtree" pitchFamily="2" charset="0"/>
                          <a:ea typeface="+mn-ea"/>
                          <a:cs typeface="+mn-cs"/>
                        </a:rPr>
                        <a:t>PlanEx</a:t>
                      </a:r>
                      <a:r>
                        <a:rPr lang="en-US" sz="1600" b="1" kern="1200">
                          <a:solidFill>
                            <a:schemeClr val="tx1"/>
                          </a:solidFill>
                          <a:latin typeface="Figtree" pitchFamily="2" charset="0"/>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Cost Execution / Planning Execution</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770697220"/>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Figtree" pitchFamily="2" charset="0"/>
                          <a:ea typeface="+mn-ea"/>
                          <a:cs typeface="+mn-cs"/>
                        </a:rPr>
                        <a:t>BUILDER</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Sustainment and Management System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034911425"/>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latin typeface="Figtree" pitchFamily="2" charset="0"/>
                          <a:ea typeface="+mn-ea"/>
                          <a:cs typeface="+mn-cs"/>
                        </a:rPr>
                        <a:t>STARS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Figtree" pitchFamily="2" charset="0"/>
                          <a:ea typeface="+mn-ea"/>
                          <a:cs typeface="+mn-cs"/>
                        </a:rPr>
                        <a:t>Standard Accounting and Reporting System</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152556694"/>
                  </a:ext>
                </a:extLst>
              </a:tr>
              <a:tr h="4447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rgbClr val="653C87"/>
                          </a:solidFill>
                          <a:latin typeface="Figtree" pitchFamily="2" charset="0"/>
                          <a:ea typeface="+mn-ea"/>
                          <a:cs typeface="+mn-cs"/>
                        </a:rPr>
                        <a:t>FIMS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200" b="0" kern="1200">
                          <a:solidFill>
                            <a:srgbClr val="653C87"/>
                          </a:solidFill>
                          <a:latin typeface="Figtree" pitchFamily="2" charset="0"/>
                          <a:ea typeface="+mn-ea"/>
                          <a:cs typeface="+mn-cs"/>
                        </a:rPr>
                        <a:t>Facilities Information Management System </a:t>
                      </a:r>
                    </a:p>
                  </a:txBody>
                  <a:tcPr marL="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solidFill>
                          <a:srgbClr val="653C87"/>
                        </a:solidFill>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solidFill>
                          <a:srgbClr val="653C87"/>
                        </a:solidFill>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endParaRPr lang="en-US" sz="2000">
                        <a:solidFill>
                          <a:srgbClr val="653C87"/>
                        </a:solidFill>
                        <a:latin typeface="Figtree" pitchFamily="2" charset="0"/>
                      </a:endParaRPr>
                    </a:p>
                  </a:txBody>
                  <a:tcPr marL="0" marR="0" marT="0" marB="0">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196907589"/>
                  </a:ext>
                </a:extLst>
              </a:tr>
            </a:tbl>
          </a:graphicData>
        </a:graphic>
      </p:graphicFrame>
      <p:sp>
        <p:nvSpPr>
          <p:cNvPr id="8" name="Rounded Rectangle 66">
            <a:extLst>
              <a:ext uri="{FF2B5EF4-FFF2-40B4-BE49-F238E27FC236}">
                <a16:creationId xmlns:a16="http://schemas.microsoft.com/office/drawing/2014/main" id="{194219F0-534F-3761-D39E-A059A25D5007}"/>
              </a:ext>
            </a:extLst>
          </p:cNvPr>
          <p:cNvSpPr/>
          <p:nvPr/>
        </p:nvSpPr>
        <p:spPr>
          <a:xfrm>
            <a:off x="4322581" y="1871649"/>
            <a:ext cx="237744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10" name="Rounded Rectangle 64">
            <a:extLst>
              <a:ext uri="{FF2B5EF4-FFF2-40B4-BE49-F238E27FC236}">
                <a16:creationId xmlns:a16="http://schemas.microsoft.com/office/drawing/2014/main" id="{BCE55CD4-AD1C-9E14-6F57-C06817FD963B}"/>
              </a:ext>
            </a:extLst>
          </p:cNvPr>
          <p:cNvSpPr/>
          <p:nvPr/>
        </p:nvSpPr>
        <p:spPr>
          <a:xfrm>
            <a:off x="4322581" y="3653372"/>
            <a:ext cx="484632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12" name="Rounded Rectangle 64">
            <a:extLst>
              <a:ext uri="{FF2B5EF4-FFF2-40B4-BE49-F238E27FC236}">
                <a16:creationId xmlns:a16="http://schemas.microsoft.com/office/drawing/2014/main" id="{73F1A758-970D-6A63-7F0C-43792782ABCF}"/>
              </a:ext>
            </a:extLst>
          </p:cNvPr>
          <p:cNvSpPr/>
          <p:nvPr/>
        </p:nvSpPr>
        <p:spPr>
          <a:xfrm>
            <a:off x="4322581" y="4095167"/>
            <a:ext cx="484632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14" name="Rounded Rectangle 64">
            <a:extLst>
              <a:ext uri="{FF2B5EF4-FFF2-40B4-BE49-F238E27FC236}">
                <a16:creationId xmlns:a16="http://schemas.microsoft.com/office/drawing/2014/main" id="{11B74CBE-711E-1CF2-D7D1-240C2DFE2E2B}"/>
              </a:ext>
            </a:extLst>
          </p:cNvPr>
          <p:cNvSpPr/>
          <p:nvPr/>
        </p:nvSpPr>
        <p:spPr>
          <a:xfrm>
            <a:off x="4322581" y="4559691"/>
            <a:ext cx="484632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16" name="Rounded Rectangle 64">
            <a:extLst>
              <a:ext uri="{FF2B5EF4-FFF2-40B4-BE49-F238E27FC236}">
                <a16:creationId xmlns:a16="http://schemas.microsoft.com/office/drawing/2014/main" id="{90031F82-306B-64BC-6EC4-817EB2F74955}"/>
              </a:ext>
            </a:extLst>
          </p:cNvPr>
          <p:cNvSpPr/>
          <p:nvPr/>
        </p:nvSpPr>
        <p:spPr>
          <a:xfrm>
            <a:off x="6843578" y="4992716"/>
            <a:ext cx="4754880" cy="182880"/>
          </a:xfrm>
          <a:prstGeom prst="leftRightArrow">
            <a:avLst/>
          </a:prstGeom>
          <a:solidFill>
            <a:srgbClr val="653C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18" name="TextBox 17">
            <a:extLst>
              <a:ext uri="{FF2B5EF4-FFF2-40B4-BE49-F238E27FC236}">
                <a16:creationId xmlns:a16="http://schemas.microsoft.com/office/drawing/2014/main" id="{0A49A996-4148-600A-00F3-997663822AC8}"/>
              </a:ext>
            </a:extLst>
          </p:cNvPr>
          <p:cNvSpPr txBox="1"/>
          <p:nvPr/>
        </p:nvSpPr>
        <p:spPr>
          <a:xfrm>
            <a:off x="0" y="5970410"/>
            <a:ext cx="5474368" cy="215444"/>
          </a:xfrm>
          <a:prstGeom prst="rect">
            <a:avLst/>
          </a:prstGeom>
          <a:noFill/>
        </p:spPr>
        <p:txBody>
          <a:bodyPr wrap="square" rtlCol="0">
            <a:spAutoFit/>
          </a:bodyPr>
          <a:lstStyle/>
          <a:p>
            <a:r>
              <a:rPr lang="en-US" sz="800" i="1">
                <a:latin typeface="Figtree" pitchFamily="2" charset="0"/>
              </a:rPr>
              <a:t>Note: This is not the comprehensive list of all the available databases used within NNSA. </a:t>
            </a:r>
          </a:p>
        </p:txBody>
      </p:sp>
      <p:sp>
        <p:nvSpPr>
          <p:cNvPr id="20" name="Rounded Rectangle 66">
            <a:extLst>
              <a:ext uri="{FF2B5EF4-FFF2-40B4-BE49-F238E27FC236}">
                <a16:creationId xmlns:a16="http://schemas.microsoft.com/office/drawing/2014/main" id="{07508E30-13FB-D73A-5EED-FE7FCC51B585}"/>
              </a:ext>
            </a:extLst>
          </p:cNvPr>
          <p:cNvSpPr/>
          <p:nvPr/>
        </p:nvSpPr>
        <p:spPr>
          <a:xfrm>
            <a:off x="4322581" y="2311195"/>
            <a:ext cx="237744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22" name="Rounded Rectangle 66">
            <a:extLst>
              <a:ext uri="{FF2B5EF4-FFF2-40B4-BE49-F238E27FC236}">
                <a16:creationId xmlns:a16="http://schemas.microsoft.com/office/drawing/2014/main" id="{D508F0E1-EE0D-8826-B20B-12D818934314}"/>
              </a:ext>
            </a:extLst>
          </p:cNvPr>
          <p:cNvSpPr/>
          <p:nvPr/>
        </p:nvSpPr>
        <p:spPr>
          <a:xfrm>
            <a:off x="4322581" y="2765935"/>
            <a:ext cx="237744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24" name="Rounded Rectangle 66">
            <a:extLst>
              <a:ext uri="{FF2B5EF4-FFF2-40B4-BE49-F238E27FC236}">
                <a16:creationId xmlns:a16="http://schemas.microsoft.com/office/drawing/2014/main" id="{6C4F8C27-EE02-9425-92BF-3101C4E064DC}"/>
              </a:ext>
            </a:extLst>
          </p:cNvPr>
          <p:cNvSpPr/>
          <p:nvPr/>
        </p:nvSpPr>
        <p:spPr>
          <a:xfrm>
            <a:off x="4322581" y="3195698"/>
            <a:ext cx="237744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
        <p:nvSpPr>
          <p:cNvPr id="26" name="Rounded Rectangle 66">
            <a:extLst>
              <a:ext uri="{FF2B5EF4-FFF2-40B4-BE49-F238E27FC236}">
                <a16:creationId xmlns:a16="http://schemas.microsoft.com/office/drawing/2014/main" id="{D1831FD3-276E-BBAF-1E91-06F0229767FA}"/>
              </a:ext>
            </a:extLst>
          </p:cNvPr>
          <p:cNvSpPr/>
          <p:nvPr/>
        </p:nvSpPr>
        <p:spPr>
          <a:xfrm>
            <a:off x="9295598" y="1884169"/>
            <a:ext cx="2377440" cy="182880"/>
          </a:xfrm>
          <a:prstGeom prst="leftRightArrow">
            <a:avLst/>
          </a:prstGeom>
          <a:solidFill>
            <a:srgbClr val="A38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Figtree" pitchFamily="2" charset="0"/>
            </a:endParaRPr>
          </a:p>
        </p:txBody>
      </p:sp>
    </p:spTree>
    <p:extLst>
      <p:ext uri="{BB962C8B-B14F-4D97-AF65-F5344CB8AC3E}">
        <p14:creationId xmlns:p14="http://schemas.microsoft.com/office/powerpoint/2010/main" val="3682774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FC572-AC76-0C9E-E115-27AF302152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83CB37-F825-5B34-D095-96CEF2FF4237}"/>
              </a:ext>
            </a:extLst>
          </p:cNvPr>
          <p:cNvSpPr>
            <a:spLocks noGrp="1"/>
          </p:cNvSpPr>
          <p:nvPr>
            <p:ph type="body" sz="quarter" idx="13"/>
          </p:nvPr>
        </p:nvSpPr>
        <p:spPr/>
        <p:txBody>
          <a:bodyPr/>
          <a:lstStyle/>
          <a:p>
            <a:r>
              <a:rPr lang="en-US"/>
              <a:t>DOE’s Real Property Management System</a:t>
            </a:r>
          </a:p>
        </p:txBody>
      </p:sp>
      <p:sp>
        <p:nvSpPr>
          <p:cNvPr id="3" name="Content Placeholder 2">
            <a:extLst>
              <a:ext uri="{FF2B5EF4-FFF2-40B4-BE49-F238E27FC236}">
                <a16:creationId xmlns:a16="http://schemas.microsoft.com/office/drawing/2014/main" id="{E8F5CC22-22AF-7155-1B2C-09FB92D75BC2}"/>
              </a:ext>
            </a:extLst>
          </p:cNvPr>
          <p:cNvSpPr txBox="1">
            <a:spLocks/>
          </p:cNvSpPr>
          <p:nvPr/>
        </p:nvSpPr>
        <p:spPr>
          <a:xfrm>
            <a:off x="274320" y="1256982"/>
            <a:ext cx="11704320" cy="256272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Figtree" pitchFamily="2" charset="0"/>
              </a:rPr>
              <a:t>FIMS</a:t>
            </a:r>
            <a:r>
              <a:rPr lang="en-US">
                <a:latin typeface="Figtree" pitchFamily="2" charset="0"/>
              </a:rPr>
              <a:t>: Facilities Information Management System</a:t>
            </a:r>
          </a:p>
          <a:p>
            <a:pPr lvl="1"/>
            <a:r>
              <a:rPr lang="en-US">
                <a:latin typeface="Figtree" pitchFamily="2" charset="0"/>
              </a:rPr>
              <a:t>Managed by Office of Asset Management</a:t>
            </a:r>
          </a:p>
          <a:p>
            <a:pPr lvl="1"/>
            <a:r>
              <a:rPr lang="en-US">
                <a:latin typeface="Figtree" pitchFamily="2" charset="0"/>
              </a:rPr>
              <a:t>Tracks operating and maintenance cost down to the building level</a:t>
            </a:r>
          </a:p>
          <a:p>
            <a:r>
              <a:rPr lang="en-US">
                <a:latin typeface="Figtree" pitchFamily="2" charset="0"/>
              </a:rPr>
              <a:t>Conducts an internal </a:t>
            </a:r>
            <a:r>
              <a:rPr lang="en-US" b="1">
                <a:latin typeface="Figtree" pitchFamily="2" charset="0"/>
              </a:rPr>
              <a:t>V&amp;V process </a:t>
            </a:r>
            <a:r>
              <a:rPr lang="en-US">
                <a:latin typeface="Figtree" pitchFamily="2" charset="0"/>
              </a:rPr>
              <a:t>prior to publishing</a:t>
            </a:r>
          </a:p>
          <a:p>
            <a:r>
              <a:rPr lang="en-US">
                <a:latin typeface="Figtree" pitchFamily="2" charset="0"/>
              </a:rPr>
              <a:t>Considered the </a:t>
            </a:r>
            <a:r>
              <a:rPr lang="en-US" b="1">
                <a:latin typeface="Figtree" pitchFamily="2" charset="0"/>
              </a:rPr>
              <a:t>gold standard </a:t>
            </a:r>
            <a:r>
              <a:rPr lang="en-US">
                <a:latin typeface="Figtree" pitchFamily="2" charset="0"/>
              </a:rPr>
              <a:t>in data management and real property management reporting</a:t>
            </a:r>
          </a:p>
        </p:txBody>
      </p:sp>
      <p:grpSp>
        <p:nvGrpSpPr>
          <p:cNvPr id="4" name="Group 3">
            <a:extLst>
              <a:ext uri="{FF2B5EF4-FFF2-40B4-BE49-F238E27FC236}">
                <a16:creationId xmlns:a16="http://schemas.microsoft.com/office/drawing/2014/main" id="{41890743-6FC6-AB13-9C07-930F6D5EC933}"/>
              </a:ext>
            </a:extLst>
          </p:cNvPr>
          <p:cNvGrpSpPr/>
          <p:nvPr/>
        </p:nvGrpSpPr>
        <p:grpSpPr>
          <a:xfrm>
            <a:off x="1085949" y="4276086"/>
            <a:ext cx="10020101" cy="1449764"/>
            <a:chOff x="501041" y="3726499"/>
            <a:chExt cx="11191171" cy="2104375"/>
          </a:xfrm>
        </p:grpSpPr>
        <p:sp>
          <p:nvSpPr>
            <p:cNvPr id="5" name="Rectangle: Rounded Corners 4">
              <a:extLst>
                <a:ext uri="{FF2B5EF4-FFF2-40B4-BE49-F238E27FC236}">
                  <a16:creationId xmlns:a16="http://schemas.microsoft.com/office/drawing/2014/main" id="{E945454C-45EF-BD6E-F44A-C2B42F37239D}"/>
                </a:ext>
              </a:extLst>
            </p:cNvPr>
            <p:cNvSpPr/>
            <p:nvPr/>
          </p:nvSpPr>
          <p:spPr>
            <a:xfrm>
              <a:off x="501041" y="3726501"/>
              <a:ext cx="2969921" cy="2104373"/>
            </a:xfrm>
            <a:prstGeom prst="round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latin typeface="Figtree" pitchFamily="2" charset="0"/>
                </a:rPr>
                <a:t>Primary Data Source</a:t>
              </a:r>
            </a:p>
          </p:txBody>
        </p:sp>
        <p:sp>
          <p:nvSpPr>
            <p:cNvPr id="6" name="Rectangle: Rounded Corners 5">
              <a:extLst>
                <a:ext uri="{FF2B5EF4-FFF2-40B4-BE49-F238E27FC236}">
                  <a16:creationId xmlns:a16="http://schemas.microsoft.com/office/drawing/2014/main" id="{41228CEC-4567-E752-8CAB-882D49E8E8EC}"/>
                </a:ext>
              </a:extLst>
            </p:cNvPr>
            <p:cNvSpPr/>
            <p:nvPr/>
          </p:nvSpPr>
          <p:spPr>
            <a:xfrm>
              <a:off x="4611666" y="3726500"/>
              <a:ext cx="2969921" cy="2104373"/>
            </a:xfrm>
            <a:prstGeom prst="round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latin typeface="Figtree" pitchFamily="2" charset="0"/>
                </a:rPr>
                <a:t>Data Field SME</a:t>
              </a:r>
            </a:p>
          </p:txBody>
        </p:sp>
        <p:sp>
          <p:nvSpPr>
            <p:cNvPr id="7" name="Rectangle: Rounded Corners 6">
              <a:extLst>
                <a:ext uri="{FF2B5EF4-FFF2-40B4-BE49-F238E27FC236}">
                  <a16:creationId xmlns:a16="http://schemas.microsoft.com/office/drawing/2014/main" id="{6BFD011B-45F6-9535-70C4-C69ADAE49924}"/>
                </a:ext>
              </a:extLst>
            </p:cNvPr>
            <p:cNvSpPr/>
            <p:nvPr/>
          </p:nvSpPr>
          <p:spPr>
            <a:xfrm>
              <a:off x="8722291" y="3726499"/>
              <a:ext cx="2969921" cy="2104373"/>
            </a:xfrm>
            <a:prstGeom prst="round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latin typeface="Figtree" pitchFamily="2" charset="0"/>
                </a:rPr>
                <a:t>FIMS Site Rep</a:t>
              </a:r>
            </a:p>
          </p:txBody>
        </p:sp>
        <p:cxnSp>
          <p:nvCxnSpPr>
            <p:cNvPr id="8" name="Straight Arrow Connector 7">
              <a:extLst>
                <a:ext uri="{FF2B5EF4-FFF2-40B4-BE49-F238E27FC236}">
                  <a16:creationId xmlns:a16="http://schemas.microsoft.com/office/drawing/2014/main" id="{E339EA4E-271D-9778-D884-2D13F1F28C50}"/>
                </a:ext>
              </a:extLst>
            </p:cNvPr>
            <p:cNvCxnSpPr>
              <a:cxnSpLocks/>
              <a:endCxn id="6" idx="1"/>
            </p:cNvCxnSpPr>
            <p:nvPr/>
          </p:nvCxnSpPr>
          <p:spPr>
            <a:xfrm>
              <a:off x="3581892" y="4778687"/>
              <a:ext cx="1029774" cy="1"/>
            </a:xfrm>
            <a:prstGeom prst="straightConnector1">
              <a:avLst/>
            </a:prstGeom>
            <a:ln w="127000">
              <a:solidFill>
                <a:srgbClr val="A38AB7"/>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FF15A03-41CF-1A9E-B065-D878E7DDFC36}"/>
                </a:ext>
              </a:extLst>
            </p:cNvPr>
            <p:cNvCxnSpPr>
              <a:cxnSpLocks/>
            </p:cNvCxnSpPr>
            <p:nvPr/>
          </p:nvCxnSpPr>
          <p:spPr>
            <a:xfrm flipV="1">
              <a:off x="7677945" y="4778685"/>
              <a:ext cx="1044346" cy="1"/>
            </a:xfrm>
            <a:prstGeom prst="straightConnector1">
              <a:avLst/>
            </a:prstGeom>
            <a:ln w="127000">
              <a:solidFill>
                <a:srgbClr val="A38AB7"/>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57447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A54A7-E752-C13D-15C8-8879D0547C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82F2FCD-2A0B-8705-0CA2-29DCA9BE9F9C}"/>
              </a:ext>
            </a:extLst>
          </p:cNvPr>
          <p:cNvSpPr>
            <a:spLocks noGrp="1"/>
          </p:cNvSpPr>
          <p:nvPr>
            <p:ph type="body" sz="quarter" idx="13"/>
          </p:nvPr>
        </p:nvSpPr>
        <p:spPr/>
        <p:txBody>
          <a:bodyPr/>
          <a:lstStyle/>
          <a:p>
            <a:r>
              <a:rPr lang="en-US"/>
              <a:t>A Brave New World: Analyst-Driven Diagnostics</a:t>
            </a:r>
          </a:p>
        </p:txBody>
      </p:sp>
      <p:sp>
        <p:nvSpPr>
          <p:cNvPr id="3" name="Content Placeholder 2">
            <a:extLst>
              <a:ext uri="{FF2B5EF4-FFF2-40B4-BE49-F238E27FC236}">
                <a16:creationId xmlns:a16="http://schemas.microsoft.com/office/drawing/2014/main" id="{7DD749D4-9BDF-00E1-A7DF-DFBA6D83709A}"/>
              </a:ext>
            </a:extLst>
          </p:cNvPr>
          <p:cNvSpPr txBox="1">
            <a:spLocks/>
          </p:cNvSpPr>
          <p:nvPr/>
        </p:nvSpPr>
        <p:spPr>
          <a:xfrm>
            <a:off x="1071372" y="5170319"/>
            <a:ext cx="10049256" cy="846496"/>
          </a:xfrm>
          <a:prstGeom prst="rect">
            <a:avLst/>
          </a:prstGeom>
          <a:solidFill>
            <a:schemeClr val="bg1">
              <a:lumMod val="95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Font typeface="Arial" panose="020B0604020202020204" pitchFamily="34" charset="0"/>
              <a:buNone/>
            </a:pPr>
            <a:r>
              <a:rPr lang="en-US" sz="2000" b="1">
                <a:latin typeface="Figtree" pitchFamily="2" charset="0"/>
              </a:rPr>
              <a:t>Goal: </a:t>
            </a:r>
            <a:r>
              <a:rPr lang="en-US" sz="2000">
                <a:latin typeface="Figtree" pitchFamily="2" charset="0"/>
              </a:rPr>
              <a:t>Enhance unsuitable databases, like FIMS, to add value and increase confidence in results</a:t>
            </a:r>
          </a:p>
        </p:txBody>
      </p:sp>
      <p:sp>
        <p:nvSpPr>
          <p:cNvPr id="4" name="Content Placeholder 2">
            <a:extLst>
              <a:ext uri="{FF2B5EF4-FFF2-40B4-BE49-F238E27FC236}">
                <a16:creationId xmlns:a16="http://schemas.microsoft.com/office/drawing/2014/main" id="{DA140325-9989-475C-C6DD-748698DB8439}"/>
              </a:ext>
            </a:extLst>
          </p:cNvPr>
          <p:cNvSpPr txBox="1">
            <a:spLocks/>
          </p:cNvSpPr>
          <p:nvPr/>
        </p:nvSpPr>
        <p:spPr>
          <a:xfrm>
            <a:off x="274320" y="1232609"/>
            <a:ext cx="6952390" cy="3768052"/>
          </a:xfrm>
          <a:prstGeom prst="rect">
            <a:avLst/>
          </a:prstGeom>
        </p:spPr>
        <p:txBody>
          <a:bodyPr vert="horz" lIns="91440" tIns="45720" rIns="91440" bIns="45720" rtlCol="0" anchor="t">
            <a:no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800">
                <a:latin typeface="Figtree" pitchFamily="2" charset="0"/>
              </a:rPr>
              <a:t>Despite FIMS’ V&amp;V rules, </a:t>
            </a:r>
            <a:r>
              <a:rPr lang="en-US" sz="2800" b="1">
                <a:latin typeface="Figtree" pitchFamily="2" charset="0"/>
              </a:rPr>
              <a:t>challenges</a:t>
            </a:r>
            <a:r>
              <a:rPr lang="en-US" sz="2800">
                <a:latin typeface="Figtree" pitchFamily="2" charset="0"/>
              </a:rPr>
              <a:t> with data reliability remain</a:t>
            </a:r>
          </a:p>
          <a:p>
            <a:pPr lvl="1"/>
            <a:r>
              <a:rPr lang="en-US" sz="2400">
                <a:latin typeface="Figtree" pitchFamily="2" charset="0"/>
              </a:rPr>
              <a:t>Historically, FIMS Site Reps prioritize data reporting over data accuracy </a:t>
            </a:r>
          </a:p>
          <a:p>
            <a:pPr>
              <a:buFont typeface="Arial" panose="020B0604020202020204" pitchFamily="34" charset="0"/>
              <a:buChar char="•"/>
            </a:pPr>
            <a:r>
              <a:rPr lang="en-US" sz="2800">
                <a:latin typeface="Figtree" pitchFamily="2" charset="0"/>
              </a:rPr>
              <a:t>Analysts should </a:t>
            </a:r>
            <a:r>
              <a:rPr lang="en-US" sz="2800" b="1">
                <a:latin typeface="Figtree" pitchFamily="2" charset="0"/>
              </a:rPr>
              <a:t>perform their own diagnostics</a:t>
            </a:r>
            <a:r>
              <a:rPr lang="en-US" sz="2800">
                <a:latin typeface="Figtree" pitchFamily="2" charset="0"/>
              </a:rPr>
              <a:t> to identify errors and inconsistencies</a:t>
            </a:r>
          </a:p>
          <a:p>
            <a:pPr>
              <a:buFont typeface="Arial" panose="020B0604020202020204" pitchFamily="34" charset="0"/>
              <a:buChar char="•"/>
            </a:pPr>
            <a:r>
              <a:rPr lang="en-US" sz="2800">
                <a:latin typeface="Figtree" pitchFamily="2" charset="0"/>
              </a:rPr>
              <a:t>Develop </a:t>
            </a:r>
            <a:r>
              <a:rPr lang="en-US" sz="2800" b="1">
                <a:latin typeface="Figtree" pitchFamily="2" charset="0"/>
              </a:rPr>
              <a:t>custom validation rules </a:t>
            </a:r>
            <a:r>
              <a:rPr lang="en-US" sz="2800">
                <a:latin typeface="Figtree" pitchFamily="2" charset="0"/>
              </a:rPr>
              <a:t>to pinpoint reliable, high-quality data</a:t>
            </a:r>
          </a:p>
          <a:p>
            <a:pPr lvl="1"/>
            <a:endParaRPr lang="en-US" sz="2000">
              <a:latin typeface="Figtree" pitchFamily="2" charset="0"/>
            </a:endParaRPr>
          </a:p>
        </p:txBody>
      </p:sp>
      <p:grpSp>
        <p:nvGrpSpPr>
          <p:cNvPr id="5" name="Group 4">
            <a:extLst>
              <a:ext uri="{FF2B5EF4-FFF2-40B4-BE49-F238E27FC236}">
                <a16:creationId xmlns:a16="http://schemas.microsoft.com/office/drawing/2014/main" id="{C4B4DD65-8B5A-1CFA-1EA9-1B1EC829E395}"/>
              </a:ext>
            </a:extLst>
          </p:cNvPr>
          <p:cNvGrpSpPr/>
          <p:nvPr/>
        </p:nvGrpSpPr>
        <p:grpSpPr>
          <a:xfrm>
            <a:off x="7841291" y="1599025"/>
            <a:ext cx="3807914" cy="3146226"/>
            <a:chOff x="7553193" y="1407194"/>
            <a:chExt cx="3106456" cy="2867428"/>
          </a:xfrm>
          <a:solidFill>
            <a:srgbClr val="653C87"/>
          </a:solidFill>
        </p:grpSpPr>
        <p:sp>
          <p:nvSpPr>
            <p:cNvPr id="6" name="Flowchart: Magnetic Disk 5">
              <a:extLst>
                <a:ext uri="{FF2B5EF4-FFF2-40B4-BE49-F238E27FC236}">
                  <a16:creationId xmlns:a16="http://schemas.microsoft.com/office/drawing/2014/main" id="{33732113-9827-BC81-D41A-BFAC35AEDEE4}"/>
                </a:ext>
              </a:extLst>
            </p:cNvPr>
            <p:cNvSpPr/>
            <p:nvPr/>
          </p:nvSpPr>
          <p:spPr>
            <a:xfrm>
              <a:off x="7553194" y="3480849"/>
              <a:ext cx="3106455" cy="793773"/>
            </a:xfrm>
            <a:prstGeom prst="flowChartMagneticDisk">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7" name="Flowchart: Magnetic Disk 6">
              <a:extLst>
                <a:ext uri="{FF2B5EF4-FFF2-40B4-BE49-F238E27FC236}">
                  <a16:creationId xmlns:a16="http://schemas.microsoft.com/office/drawing/2014/main" id="{7DA8F89A-9C6A-6C07-C774-6E5BF57F02E5}"/>
                </a:ext>
              </a:extLst>
            </p:cNvPr>
            <p:cNvSpPr/>
            <p:nvPr/>
          </p:nvSpPr>
          <p:spPr>
            <a:xfrm>
              <a:off x="7553194" y="2789630"/>
              <a:ext cx="3106455" cy="793773"/>
            </a:xfrm>
            <a:prstGeom prst="flowChartMagneticDisk">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8" name="Flowchart: Magnetic Disk 7">
              <a:extLst>
                <a:ext uri="{FF2B5EF4-FFF2-40B4-BE49-F238E27FC236}">
                  <a16:creationId xmlns:a16="http://schemas.microsoft.com/office/drawing/2014/main" id="{1BD722AF-791D-83ED-A2FD-5752D3AB5B5A}"/>
                </a:ext>
              </a:extLst>
            </p:cNvPr>
            <p:cNvSpPr/>
            <p:nvPr/>
          </p:nvSpPr>
          <p:spPr>
            <a:xfrm>
              <a:off x="7553194" y="2098412"/>
              <a:ext cx="3106455" cy="793773"/>
            </a:xfrm>
            <a:prstGeom prst="flowChartMagneticDisk">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9" name="Flowchart: Magnetic Disk 8">
              <a:extLst>
                <a:ext uri="{FF2B5EF4-FFF2-40B4-BE49-F238E27FC236}">
                  <a16:creationId xmlns:a16="http://schemas.microsoft.com/office/drawing/2014/main" id="{59018324-23A2-6BBD-0DC9-D8E941A23B82}"/>
                </a:ext>
              </a:extLst>
            </p:cNvPr>
            <p:cNvSpPr/>
            <p:nvPr/>
          </p:nvSpPr>
          <p:spPr>
            <a:xfrm>
              <a:off x="7553193" y="1407194"/>
              <a:ext cx="3106455" cy="793773"/>
            </a:xfrm>
            <a:prstGeom prst="flowChartMagneticDisk">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grpSp>
      <p:pic>
        <p:nvPicPr>
          <p:cNvPr id="10" name="Picture 2" descr="Crossed Band Aid Bandage Sticker">
            <a:extLst>
              <a:ext uri="{FF2B5EF4-FFF2-40B4-BE49-F238E27FC236}">
                <a16:creationId xmlns:a16="http://schemas.microsoft.com/office/drawing/2014/main" id="{4E20855E-576E-C544-7FE7-41965805BA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463" y="2110921"/>
            <a:ext cx="2103567" cy="212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13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8FEFF-14AC-FCA1-E38D-DAB90974AB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95B0A4C-5A0A-D8D1-E437-F03711A18849}"/>
              </a:ext>
            </a:extLst>
          </p:cNvPr>
          <p:cNvSpPr>
            <a:spLocks noGrp="1"/>
          </p:cNvSpPr>
          <p:nvPr>
            <p:ph type="body" sz="quarter" idx="13"/>
          </p:nvPr>
        </p:nvSpPr>
        <p:spPr/>
        <p:txBody>
          <a:bodyPr/>
          <a:lstStyle/>
          <a:p>
            <a:r>
              <a:rPr lang="en-US"/>
              <a:t>Our approach to diagnostics for FIMS</a:t>
            </a:r>
          </a:p>
        </p:txBody>
      </p:sp>
      <p:grpSp>
        <p:nvGrpSpPr>
          <p:cNvPr id="3" name="Group 2">
            <a:extLst>
              <a:ext uri="{FF2B5EF4-FFF2-40B4-BE49-F238E27FC236}">
                <a16:creationId xmlns:a16="http://schemas.microsoft.com/office/drawing/2014/main" id="{5ED0FDFC-3523-7336-EF44-C715AFDB26C3}"/>
              </a:ext>
            </a:extLst>
          </p:cNvPr>
          <p:cNvGrpSpPr/>
          <p:nvPr/>
        </p:nvGrpSpPr>
        <p:grpSpPr>
          <a:xfrm>
            <a:off x="219138" y="1507909"/>
            <a:ext cx="11753722" cy="4106319"/>
            <a:chOff x="219138" y="1803113"/>
            <a:chExt cx="11753722" cy="2689713"/>
          </a:xfrm>
        </p:grpSpPr>
        <p:sp>
          <p:nvSpPr>
            <p:cNvPr id="4" name="Freeform: Shape 3">
              <a:extLst>
                <a:ext uri="{FF2B5EF4-FFF2-40B4-BE49-F238E27FC236}">
                  <a16:creationId xmlns:a16="http://schemas.microsoft.com/office/drawing/2014/main" id="{A5265326-F844-FAF4-F72E-4532DA00036A}"/>
                </a:ext>
              </a:extLst>
            </p:cNvPr>
            <p:cNvSpPr/>
            <p:nvPr/>
          </p:nvSpPr>
          <p:spPr>
            <a:xfrm>
              <a:off x="219138" y="2532656"/>
              <a:ext cx="1571326" cy="1296015"/>
            </a:xfrm>
            <a:custGeom>
              <a:avLst/>
              <a:gdLst>
                <a:gd name="csX0" fmla="*/ 0 w 1571326"/>
                <a:gd name="csY0" fmla="*/ 129602 h 1296015"/>
                <a:gd name="csX1" fmla="*/ 129602 w 1571326"/>
                <a:gd name="csY1" fmla="*/ 0 h 1296015"/>
                <a:gd name="csX2" fmla="*/ 1441725 w 1571326"/>
                <a:gd name="csY2" fmla="*/ 0 h 1296015"/>
                <a:gd name="csX3" fmla="*/ 1571327 w 1571326"/>
                <a:gd name="csY3" fmla="*/ 129602 h 1296015"/>
                <a:gd name="csX4" fmla="*/ 1571326 w 1571326"/>
                <a:gd name="csY4" fmla="*/ 1166414 h 1296015"/>
                <a:gd name="csX5" fmla="*/ 1441724 w 1571326"/>
                <a:gd name="csY5" fmla="*/ 1296016 h 1296015"/>
                <a:gd name="csX6" fmla="*/ 129602 w 1571326"/>
                <a:gd name="csY6" fmla="*/ 1296015 h 1296015"/>
                <a:gd name="csX7" fmla="*/ 0 w 1571326"/>
                <a:gd name="csY7" fmla="*/ 1166413 h 1296015"/>
                <a:gd name="csX8" fmla="*/ 0 w 1571326"/>
                <a:gd name="csY8" fmla="*/ 129602 h 129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1326" h="1296015">
                  <a:moveTo>
                    <a:pt x="0" y="129602"/>
                  </a:moveTo>
                  <a:cubicBezTo>
                    <a:pt x="0" y="58025"/>
                    <a:pt x="58025" y="0"/>
                    <a:pt x="129602" y="0"/>
                  </a:cubicBezTo>
                  <a:lnTo>
                    <a:pt x="1441725" y="0"/>
                  </a:lnTo>
                  <a:cubicBezTo>
                    <a:pt x="1513302" y="0"/>
                    <a:pt x="1571327" y="58025"/>
                    <a:pt x="1571327" y="129602"/>
                  </a:cubicBezTo>
                  <a:cubicBezTo>
                    <a:pt x="1571327" y="475206"/>
                    <a:pt x="1571326" y="820810"/>
                    <a:pt x="1571326" y="1166414"/>
                  </a:cubicBezTo>
                  <a:cubicBezTo>
                    <a:pt x="1571326" y="1237991"/>
                    <a:pt x="1513301" y="1296016"/>
                    <a:pt x="1441724" y="1296016"/>
                  </a:cubicBezTo>
                  <a:lnTo>
                    <a:pt x="129602" y="1296015"/>
                  </a:lnTo>
                  <a:cubicBezTo>
                    <a:pt x="58025" y="1296015"/>
                    <a:pt x="0" y="1237990"/>
                    <a:pt x="0" y="1166413"/>
                  </a:cubicBezTo>
                  <a:lnTo>
                    <a:pt x="0" y="129602"/>
                  </a:lnTo>
                  <a:close/>
                </a:path>
              </a:pathLst>
            </a:custGeom>
            <a:ln>
              <a:solidFill>
                <a:srgbClr val="653C87"/>
              </a:solidFill>
            </a:ln>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650" tIns="153650" rIns="153650" bIns="431367" numCol="1" spcCol="1270" anchor="t" anchorCtr="0">
              <a:noAutofit/>
            </a:bodyPr>
            <a:lstStyle/>
            <a:p>
              <a:pPr marL="0" lvl="1" indent="-57150" algn="l" defTabSz="488950">
                <a:lnSpc>
                  <a:spcPct val="90000"/>
                </a:lnSpc>
                <a:spcBef>
                  <a:spcPct val="0"/>
                </a:spcBef>
                <a:spcAft>
                  <a:spcPct val="15000"/>
                </a:spcAft>
                <a:buNone/>
              </a:pPr>
              <a:r>
                <a:rPr lang="en-US" sz="1400" kern="1200">
                  <a:latin typeface="Figtree" pitchFamily="2" charset="0"/>
                </a:rPr>
                <a:t>Consider what platform the dashboard should be built with</a:t>
              </a:r>
            </a:p>
          </p:txBody>
        </p:sp>
        <p:sp>
          <p:nvSpPr>
            <p:cNvPr id="5" name="Shape 4">
              <a:extLst>
                <a:ext uri="{FF2B5EF4-FFF2-40B4-BE49-F238E27FC236}">
                  <a16:creationId xmlns:a16="http://schemas.microsoft.com/office/drawing/2014/main" id="{6A11BB82-9FD9-B6B0-0D9F-5C77D76840E5}"/>
                </a:ext>
              </a:extLst>
            </p:cNvPr>
            <p:cNvSpPr/>
            <p:nvPr/>
          </p:nvSpPr>
          <p:spPr>
            <a:xfrm>
              <a:off x="1103590" y="2968748"/>
              <a:ext cx="1725418" cy="1524075"/>
            </a:xfrm>
            <a:prstGeom prst="leftCircularArrow">
              <a:avLst>
                <a:gd name="adj1" fmla="val 3111"/>
                <a:gd name="adj2" fmla="val 382512"/>
                <a:gd name="adj3" fmla="val 2158023"/>
                <a:gd name="adj4" fmla="val 9024489"/>
                <a:gd name="adj5" fmla="val 3630"/>
              </a:avLst>
            </a:prstGeom>
            <a:solidFill>
              <a:srgbClr val="AFAEAE">
                <a:alpha val="40000"/>
              </a:srgbClr>
            </a:solidFill>
          </p:spPr>
          <p:style>
            <a:lnRef idx="0">
              <a:schemeClr val="accent2">
                <a:tint val="60000"/>
                <a:hueOff val="0"/>
                <a:satOff val="0"/>
                <a:lumOff val="0"/>
                <a:alphaOff val="0"/>
              </a:schemeClr>
            </a:lnRef>
            <a:fillRef idx="3">
              <a:schemeClr val="accent2">
                <a:tint val="60000"/>
                <a:hueOff val="0"/>
                <a:satOff val="0"/>
                <a:lumOff val="0"/>
                <a:alphaOff val="0"/>
              </a:schemeClr>
            </a:fillRef>
            <a:effectRef idx="3">
              <a:schemeClr val="accent2">
                <a:tint val="60000"/>
                <a:hueOff val="0"/>
                <a:satOff val="0"/>
                <a:lumOff val="0"/>
                <a:alphaOff val="0"/>
              </a:schemeClr>
            </a:effectRef>
            <a:fontRef idx="minor">
              <a:schemeClr val="lt1"/>
            </a:fontRef>
          </p:style>
          <p:txBody>
            <a:bodyPr/>
            <a:lstStyle/>
            <a:p>
              <a:endParaRPr lang="en-US">
                <a:latin typeface="Figtree" pitchFamily="2" charset="0"/>
              </a:endParaRPr>
            </a:p>
          </p:txBody>
        </p:sp>
        <p:sp>
          <p:nvSpPr>
            <p:cNvPr id="6" name="Freeform: Shape 5">
              <a:extLst>
                <a:ext uri="{FF2B5EF4-FFF2-40B4-BE49-F238E27FC236}">
                  <a16:creationId xmlns:a16="http://schemas.microsoft.com/office/drawing/2014/main" id="{70BA1E61-CA05-2C77-F94D-34D2941A2874}"/>
                </a:ext>
              </a:extLst>
            </p:cNvPr>
            <p:cNvSpPr/>
            <p:nvPr/>
          </p:nvSpPr>
          <p:spPr>
            <a:xfrm>
              <a:off x="568322" y="3550954"/>
              <a:ext cx="1396734" cy="496374"/>
            </a:xfrm>
            <a:custGeom>
              <a:avLst/>
              <a:gdLst>
                <a:gd name="csX0" fmla="*/ 0 w 1396734"/>
                <a:gd name="csY0" fmla="*/ 55544 h 555435"/>
                <a:gd name="csX1" fmla="*/ 55544 w 1396734"/>
                <a:gd name="csY1" fmla="*/ 0 h 555435"/>
                <a:gd name="csX2" fmla="*/ 1341191 w 1396734"/>
                <a:gd name="csY2" fmla="*/ 0 h 555435"/>
                <a:gd name="csX3" fmla="*/ 1396735 w 1396734"/>
                <a:gd name="csY3" fmla="*/ 55544 h 555435"/>
                <a:gd name="csX4" fmla="*/ 1396734 w 1396734"/>
                <a:gd name="csY4" fmla="*/ 499892 h 555435"/>
                <a:gd name="csX5" fmla="*/ 1341190 w 1396734"/>
                <a:gd name="csY5" fmla="*/ 555436 h 555435"/>
                <a:gd name="csX6" fmla="*/ 55544 w 1396734"/>
                <a:gd name="csY6" fmla="*/ 555435 h 555435"/>
                <a:gd name="csX7" fmla="*/ 0 w 1396734"/>
                <a:gd name="csY7" fmla="*/ 499891 h 555435"/>
                <a:gd name="csX8" fmla="*/ 0 w 1396734"/>
                <a:gd name="csY8" fmla="*/ 55544 h 555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6734" h="555435">
                  <a:moveTo>
                    <a:pt x="0" y="55544"/>
                  </a:moveTo>
                  <a:cubicBezTo>
                    <a:pt x="0" y="24868"/>
                    <a:pt x="24868" y="0"/>
                    <a:pt x="55544" y="0"/>
                  </a:cubicBezTo>
                  <a:lnTo>
                    <a:pt x="1341191" y="0"/>
                  </a:lnTo>
                  <a:cubicBezTo>
                    <a:pt x="1371867" y="0"/>
                    <a:pt x="1396735" y="24868"/>
                    <a:pt x="1396735" y="55544"/>
                  </a:cubicBezTo>
                  <a:cubicBezTo>
                    <a:pt x="1396735" y="203660"/>
                    <a:pt x="1396734" y="351776"/>
                    <a:pt x="1396734" y="499892"/>
                  </a:cubicBezTo>
                  <a:cubicBezTo>
                    <a:pt x="1396734" y="530568"/>
                    <a:pt x="1371866" y="555436"/>
                    <a:pt x="1341190" y="555436"/>
                  </a:cubicBezTo>
                  <a:lnTo>
                    <a:pt x="55544" y="555435"/>
                  </a:lnTo>
                  <a:cubicBezTo>
                    <a:pt x="24868" y="555435"/>
                    <a:pt x="0" y="530567"/>
                    <a:pt x="0" y="499891"/>
                  </a:cubicBezTo>
                  <a:lnTo>
                    <a:pt x="0" y="55544"/>
                  </a:lnTo>
                  <a:close/>
                </a:path>
              </a:pathLst>
            </a:custGeom>
            <a:gradFill>
              <a:gsLst>
                <a:gs pos="0">
                  <a:srgbClr val="653C87"/>
                </a:gs>
                <a:gs pos="50000">
                  <a:srgbClr val="653C87"/>
                </a:gs>
                <a:gs pos="100000">
                  <a:srgbClr val="A38AB7"/>
                </a:gs>
              </a:gsLst>
            </a:gra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42938" tIns="34048" rIns="42938" bIns="34048" numCol="1" spcCol="1270" anchor="ctr" anchorCtr="0">
              <a:noAutofit/>
            </a:bodyPr>
            <a:lstStyle/>
            <a:p>
              <a:pPr marL="0" lvl="0" indent="0" algn="ctr" defTabSz="622300">
                <a:lnSpc>
                  <a:spcPct val="90000"/>
                </a:lnSpc>
                <a:spcBef>
                  <a:spcPct val="0"/>
                </a:spcBef>
                <a:spcAft>
                  <a:spcPct val="35000"/>
                </a:spcAft>
                <a:buNone/>
              </a:pPr>
              <a:r>
                <a:rPr lang="en-US" sz="1600" b="1" kern="1200">
                  <a:latin typeface="Figtree" pitchFamily="2" charset="0"/>
                </a:rPr>
                <a:t>Platform</a:t>
              </a:r>
            </a:p>
          </p:txBody>
        </p:sp>
        <p:sp>
          <p:nvSpPr>
            <p:cNvPr id="7" name="Freeform: Shape 6">
              <a:extLst>
                <a:ext uri="{FF2B5EF4-FFF2-40B4-BE49-F238E27FC236}">
                  <a16:creationId xmlns:a16="http://schemas.microsoft.com/office/drawing/2014/main" id="{F9075AFE-595B-B65A-89E2-C59805E4B54E}"/>
                </a:ext>
              </a:extLst>
            </p:cNvPr>
            <p:cNvSpPr/>
            <p:nvPr/>
          </p:nvSpPr>
          <p:spPr>
            <a:xfrm>
              <a:off x="2220699" y="2532656"/>
              <a:ext cx="1571326" cy="1296015"/>
            </a:xfrm>
            <a:custGeom>
              <a:avLst/>
              <a:gdLst>
                <a:gd name="csX0" fmla="*/ 0 w 1571326"/>
                <a:gd name="csY0" fmla="*/ 129602 h 1296015"/>
                <a:gd name="csX1" fmla="*/ 129602 w 1571326"/>
                <a:gd name="csY1" fmla="*/ 0 h 1296015"/>
                <a:gd name="csX2" fmla="*/ 1441725 w 1571326"/>
                <a:gd name="csY2" fmla="*/ 0 h 1296015"/>
                <a:gd name="csX3" fmla="*/ 1571327 w 1571326"/>
                <a:gd name="csY3" fmla="*/ 129602 h 1296015"/>
                <a:gd name="csX4" fmla="*/ 1571326 w 1571326"/>
                <a:gd name="csY4" fmla="*/ 1166414 h 1296015"/>
                <a:gd name="csX5" fmla="*/ 1441724 w 1571326"/>
                <a:gd name="csY5" fmla="*/ 1296016 h 1296015"/>
                <a:gd name="csX6" fmla="*/ 129602 w 1571326"/>
                <a:gd name="csY6" fmla="*/ 1296015 h 1296015"/>
                <a:gd name="csX7" fmla="*/ 0 w 1571326"/>
                <a:gd name="csY7" fmla="*/ 1166413 h 1296015"/>
                <a:gd name="csX8" fmla="*/ 0 w 1571326"/>
                <a:gd name="csY8" fmla="*/ 129602 h 129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1326" h="1296015">
                  <a:moveTo>
                    <a:pt x="0" y="129602"/>
                  </a:moveTo>
                  <a:cubicBezTo>
                    <a:pt x="0" y="58025"/>
                    <a:pt x="58025" y="0"/>
                    <a:pt x="129602" y="0"/>
                  </a:cubicBezTo>
                  <a:lnTo>
                    <a:pt x="1441725" y="0"/>
                  </a:lnTo>
                  <a:cubicBezTo>
                    <a:pt x="1513302" y="0"/>
                    <a:pt x="1571327" y="58025"/>
                    <a:pt x="1571327" y="129602"/>
                  </a:cubicBezTo>
                  <a:cubicBezTo>
                    <a:pt x="1571327" y="475206"/>
                    <a:pt x="1571326" y="820810"/>
                    <a:pt x="1571326" y="1166414"/>
                  </a:cubicBezTo>
                  <a:cubicBezTo>
                    <a:pt x="1571326" y="1237991"/>
                    <a:pt x="1513301" y="1296016"/>
                    <a:pt x="1441724" y="1296016"/>
                  </a:cubicBezTo>
                  <a:lnTo>
                    <a:pt x="129602" y="1296015"/>
                  </a:lnTo>
                  <a:cubicBezTo>
                    <a:pt x="58025" y="1296015"/>
                    <a:pt x="0" y="1237990"/>
                    <a:pt x="0" y="1166413"/>
                  </a:cubicBezTo>
                  <a:lnTo>
                    <a:pt x="0" y="129602"/>
                  </a:lnTo>
                  <a:close/>
                </a:path>
              </a:pathLst>
            </a:custGeom>
            <a:ln>
              <a:solidFill>
                <a:srgbClr val="653C87"/>
              </a:solidFill>
            </a:ln>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650" tIns="431367" rIns="153650" bIns="153650" numCol="1" spcCol="1270" anchor="t" anchorCtr="0">
              <a:noAutofit/>
            </a:bodyPr>
            <a:lstStyle/>
            <a:p>
              <a:pPr marL="0" lvl="1" indent="-57150" algn="l" defTabSz="488950">
                <a:lnSpc>
                  <a:spcPct val="90000"/>
                </a:lnSpc>
                <a:spcBef>
                  <a:spcPct val="0"/>
                </a:spcBef>
                <a:spcAft>
                  <a:spcPct val="15000"/>
                </a:spcAft>
                <a:buNone/>
              </a:pPr>
              <a:r>
                <a:rPr lang="en-US" sz="1400" kern="1200">
                  <a:latin typeface="Figtree" pitchFamily="2" charset="0"/>
                </a:rPr>
                <a:t>Identify variable types</a:t>
              </a:r>
            </a:p>
          </p:txBody>
        </p:sp>
        <p:sp>
          <p:nvSpPr>
            <p:cNvPr id="8" name="Arrow: Circular 7">
              <a:extLst>
                <a:ext uri="{FF2B5EF4-FFF2-40B4-BE49-F238E27FC236}">
                  <a16:creationId xmlns:a16="http://schemas.microsoft.com/office/drawing/2014/main" id="{FBE0D705-3E40-2D25-F73F-82E6706C8630}"/>
                </a:ext>
              </a:extLst>
            </p:cNvPr>
            <p:cNvSpPr/>
            <p:nvPr/>
          </p:nvSpPr>
          <p:spPr>
            <a:xfrm>
              <a:off x="3092056" y="1803114"/>
              <a:ext cx="1926199" cy="1701427"/>
            </a:xfrm>
            <a:prstGeom prst="circularArrow">
              <a:avLst>
                <a:gd name="adj1" fmla="val 2787"/>
                <a:gd name="adj2" fmla="val 340041"/>
                <a:gd name="adj3" fmla="val 19484448"/>
                <a:gd name="adj4" fmla="val 12575511"/>
                <a:gd name="adj5" fmla="val 3252"/>
              </a:avLst>
            </a:prstGeom>
            <a:solidFill>
              <a:srgbClr val="AFAEAE">
                <a:alpha val="40000"/>
              </a:srgbClr>
            </a:solidFill>
          </p:spPr>
          <p:style>
            <a:lnRef idx="0">
              <a:schemeClr val="accent2">
                <a:tint val="60000"/>
                <a:hueOff val="0"/>
                <a:satOff val="0"/>
                <a:lumOff val="0"/>
                <a:alphaOff val="0"/>
              </a:schemeClr>
            </a:lnRef>
            <a:fillRef idx="3">
              <a:schemeClr val="accent2">
                <a:tint val="60000"/>
                <a:hueOff val="0"/>
                <a:satOff val="0"/>
                <a:lumOff val="0"/>
                <a:alphaOff val="0"/>
              </a:schemeClr>
            </a:fillRef>
            <a:effectRef idx="3">
              <a:schemeClr val="accent2">
                <a:tint val="60000"/>
                <a:hueOff val="0"/>
                <a:satOff val="0"/>
                <a:lumOff val="0"/>
                <a:alphaOff val="0"/>
              </a:schemeClr>
            </a:effectRef>
            <a:fontRef idx="minor">
              <a:schemeClr val="lt1"/>
            </a:fontRef>
          </p:style>
          <p:txBody>
            <a:bodyPr/>
            <a:lstStyle/>
            <a:p>
              <a:endParaRPr lang="en-US">
                <a:latin typeface="Figtree" pitchFamily="2" charset="0"/>
              </a:endParaRPr>
            </a:p>
          </p:txBody>
        </p:sp>
        <p:sp>
          <p:nvSpPr>
            <p:cNvPr id="9" name="Freeform: Shape 8">
              <a:extLst>
                <a:ext uri="{FF2B5EF4-FFF2-40B4-BE49-F238E27FC236}">
                  <a16:creationId xmlns:a16="http://schemas.microsoft.com/office/drawing/2014/main" id="{9CA3E0F9-C052-296C-47CA-2465EC54A239}"/>
                </a:ext>
              </a:extLst>
            </p:cNvPr>
            <p:cNvSpPr/>
            <p:nvPr/>
          </p:nvSpPr>
          <p:spPr>
            <a:xfrm>
              <a:off x="2569883" y="2254938"/>
              <a:ext cx="1396734" cy="496374"/>
            </a:xfrm>
            <a:custGeom>
              <a:avLst/>
              <a:gdLst>
                <a:gd name="csX0" fmla="*/ 0 w 1396734"/>
                <a:gd name="csY0" fmla="*/ 55544 h 555435"/>
                <a:gd name="csX1" fmla="*/ 55544 w 1396734"/>
                <a:gd name="csY1" fmla="*/ 0 h 555435"/>
                <a:gd name="csX2" fmla="*/ 1341191 w 1396734"/>
                <a:gd name="csY2" fmla="*/ 0 h 555435"/>
                <a:gd name="csX3" fmla="*/ 1396735 w 1396734"/>
                <a:gd name="csY3" fmla="*/ 55544 h 555435"/>
                <a:gd name="csX4" fmla="*/ 1396734 w 1396734"/>
                <a:gd name="csY4" fmla="*/ 499892 h 555435"/>
                <a:gd name="csX5" fmla="*/ 1341190 w 1396734"/>
                <a:gd name="csY5" fmla="*/ 555436 h 555435"/>
                <a:gd name="csX6" fmla="*/ 55544 w 1396734"/>
                <a:gd name="csY6" fmla="*/ 555435 h 555435"/>
                <a:gd name="csX7" fmla="*/ 0 w 1396734"/>
                <a:gd name="csY7" fmla="*/ 499891 h 555435"/>
                <a:gd name="csX8" fmla="*/ 0 w 1396734"/>
                <a:gd name="csY8" fmla="*/ 55544 h 555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6734" h="555435">
                  <a:moveTo>
                    <a:pt x="0" y="55544"/>
                  </a:moveTo>
                  <a:cubicBezTo>
                    <a:pt x="0" y="24868"/>
                    <a:pt x="24868" y="0"/>
                    <a:pt x="55544" y="0"/>
                  </a:cubicBezTo>
                  <a:lnTo>
                    <a:pt x="1341191" y="0"/>
                  </a:lnTo>
                  <a:cubicBezTo>
                    <a:pt x="1371867" y="0"/>
                    <a:pt x="1396735" y="24868"/>
                    <a:pt x="1396735" y="55544"/>
                  </a:cubicBezTo>
                  <a:cubicBezTo>
                    <a:pt x="1396735" y="203660"/>
                    <a:pt x="1396734" y="351776"/>
                    <a:pt x="1396734" y="499892"/>
                  </a:cubicBezTo>
                  <a:cubicBezTo>
                    <a:pt x="1396734" y="530568"/>
                    <a:pt x="1371866" y="555436"/>
                    <a:pt x="1341190" y="555436"/>
                  </a:cubicBezTo>
                  <a:lnTo>
                    <a:pt x="55544" y="555435"/>
                  </a:lnTo>
                  <a:cubicBezTo>
                    <a:pt x="24868" y="555435"/>
                    <a:pt x="0" y="530567"/>
                    <a:pt x="0" y="499891"/>
                  </a:cubicBezTo>
                  <a:lnTo>
                    <a:pt x="0" y="55544"/>
                  </a:lnTo>
                  <a:close/>
                </a:path>
              </a:pathLst>
            </a:custGeom>
            <a:gradFill>
              <a:gsLst>
                <a:gs pos="0">
                  <a:srgbClr val="653C87"/>
                </a:gs>
                <a:gs pos="50000">
                  <a:srgbClr val="653C87"/>
                </a:gs>
                <a:gs pos="100000">
                  <a:srgbClr val="A38AB7"/>
                </a:gs>
              </a:gsLst>
            </a:gra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42938" tIns="34048" rIns="42938" bIns="34048" numCol="1" spcCol="1270" anchor="ctr" anchorCtr="0">
              <a:noAutofit/>
            </a:bodyPr>
            <a:lstStyle/>
            <a:p>
              <a:pPr marL="0" lvl="0" indent="0" algn="ctr" defTabSz="622300">
                <a:lnSpc>
                  <a:spcPct val="90000"/>
                </a:lnSpc>
                <a:spcBef>
                  <a:spcPct val="0"/>
                </a:spcBef>
                <a:spcAft>
                  <a:spcPct val="35000"/>
                </a:spcAft>
                <a:buNone/>
              </a:pPr>
              <a:r>
                <a:rPr lang="en-US" sz="1600" b="1" kern="1200">
                  <a:latin typeface="Figtree" pitchFamily="2" charset="0"/>
                </a:rPr>
                <a:t>Variables</a:t>
              </a:r>
            </a:p>
          </p:txBody>
        </p:sp>
        <p:sp>
          <p:nvSpPr>
            <p:cNvPr id="10" name="Freeform: Shape 9">
              <a:extLst>
                <a:ext uri="{FF2B5EF4-FFF2-40B4-BE49-F238E27FC236}">
                  <a16:creationId xmlns:a16="http://schemas.microsoft.com/office/drawing/2014/main" id="{10B3CBBA-6FD5-E5C8-CA36-0B816F0C903A}"/>
                </a:ext>
              </a:extLst>
            </p:cNvPr>
            <p:cNvSpPr/>
            <p:nvPr/>
          </p:nvSpPr>
          <p:spPr>
            <a:xfrm>
              <a:off x="4222260" y="2532656"/>
              <a:ext cx="1571326" cy="1296015"/>
            </a:xfrm>
            <a:custGeom>
              <a:avLst/>
              <a:gdLst>
                <a:gd name="csX0" fmla="*/ 0 w 1571326"/>
                <a:gd name="csY0" fmla="*/ 129602 h 1296015"/>
                <a:gd name="csX1" fmla="*/ 129602 w 1571326"/>
                <a:gd name="csY1" fmla="*/ 0 h 1296015"/>
                <a:gd name="csX2" fmla="*/ 1441725 w 1571326"/>
                <a:gd name="csY2" fmla="*/ 0 h 1296015"/>
                <a:gd name="csX3" fmla="*/ 1571327 w 1571326"/>
                <a:gd name="csY3" fmla="*/ 129602 h 1296015"/>
                <a:gd name="csX4" fmla="*/ 1571326 w 1571326"/>
                <a:gd name="csY4" fmla="*/ 1166414 h 1296015"/>
                <a:gd name="csX5" fmla="*/ 1441724 w 1571326"/>
                <a:gd name="csY5" fmla="*/ 1296016 h 1296015"/>
                <a:gd name="csX6" fmla="*/ 129602 w 1571326"/>
                <a:gd name="csY6" fmla="*/ 1296015 h 1296015"/>
                <a:gd name="csX7" fmla="*/ 0 w 1571326"/>
                <a:gd name="csY7" fmla="*/ 1166413 h 1296015"/>
                <a:gd name="csX8" fmla="*/ 0 w 1571326"/>
                <a:gd name="csY8" fmla="*/ 129602 h 129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1326" h="1296015">
                  <a:moveTo>
                    <a:pt x="0" y="129602"/>
                  </a:moveTo>
                  <a:cubicBezTo>
                    <a:pt x="0" y="58025"/>
                    <a:pt x="58025" y="0"/>
                    <a:pt x="129602" y="0"/>
                  </a:cubicBezTo>
                  <a:lnTo>
                    <a:pt x="1441725" y="0"/>
                  </a:lnTo>
                  <a:cubicBezTo>
                    <a:pt x="1513302" y="0"/>
                    <a:pt x="1571327" y="58025"/>
                    <a:pt x="1571327" y="129602"/>
                  </a:cubicBezTo>
                  <a:cubicBezTo>
                    <a:pt x="1571327" y="475206"/>
                    <a:pt x="1571326" y="820810"/>
                    <a:pt x="1571326" y="1166414"/>
                  </a:cubicBezTo>
                  <a:cubicBezTo>
                    <a:pt x="1571326" y="1237991"/>
                    <a:pt x="1513301" y="1296016"/>
                    <a:pt x="1441724" y="1296016"/>
                  </a:cubicBezTo>
                  <a:lnTo>
                    <a:pt x="129602" y="1296015"/>
                  </a:lnTo>
                  <a:cubicBezTo>
                    <a:pt x="58025" y="1296015"/>
                    <a:pt x="0" y="1237990"/>
                    <a:pt x="0" y="1166413"/>
                  </a:cubicBezTo>
                  <a:lnTo>
                    <a:pt x="0" y="129602"/>
                  </a:lnTo>
                  <a:close/>
                </a:path>
              </a:pathLst>
            </a:custGeom>
            <a:ln>
              <a:solidFill>
                <a:srgbClr val="653C87"/>
              </a:solidFill>
            </a:ln>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650" tIns="153650" rIns="153650" bIns="431367" numCol="1" spcCol="1270" anchor="t" anchorCtr="0">
              <a:noAutofit/>
            </a:bodyPr>
            <a:lstStyle/>
            <a:p>
              <a:pPr marL="0" lvl="1" indent="-57150" algn="l" defTabSz="488950">
                <a:lnSpc>
                  <a:spcPct val="90000"/>
                </a:lnSpc>
                <a:spcBef>
                  <a:spcPct val="0"/>
                </a:spcBef>
                <a:spcAft>
                  <a:spcPct val="15000"/>
                </a:spcAft>
                <a:buNone/>
              </a:pPr>
              <a:r>
                <a:rPr lang="en-US" sz="1400" kern="1200">
                  <a:latin typeface="Figtree" pitchFamily="2" charset="0"/>
                </a:rPr>
                <a:t>Research the database’s existing validation rules</a:t>
              </a:r>
            </a:p>
          </p:txBody>
        </p:sp>
        <p:sp>
          <p:nvSpPr>
            <p:cNvPr id="11" name="Shape 10">
              <a:extLst>
                <a:ext uri="{FF2B5EF4-FFF2-40B4-BE49-F238E27FC236}">
                  <a16:creationId xmlns:a16="http://schemas.microsoft.com/office/drawing/2014/main" id="{150D917B-1430-348F-B141-4D5BE9586A5F}"/>
                </a:ext>
              </a:extLst>
            </p:cNvPr>
            <p:cNvSpPr/>
            <p:nvPr/>
          </p:nvSpPr>
          <p:spPr>
            <a:xfrm>
              <a:off x="5106711" y="2968749"/>
              <a:ext cx="1725418" cy="1524077"/>
            </a:xfrm>
            <a:prstGeom prst="leftCircularArrow">
              <a:avLst>
                <a:gd name="adj1" fmla="val 3111"/>
                <a:gd name="adj2" fmla="val 382512"/>
                <a:gd name="adj3" fmla="val 2158023"/>
                <a:gd name="adj4" fmla="val 9024489"/>
                <a:gd name="adj5" fmla="val 3630"/>
              </a:avLst>
            </a:prstGeom>
            <a:solidFill>
              <a:srgbClr val="AFAEAE">
                <a:alpha val="40000"/>
              </a:srgbClr>
            </a:solidFill>
          </p:spPr>
          <p:style>
            <a:lnRef idx="0">
              <a:schemeClr val="accent2">
                <a:tint val="60000"/>
                <a:hueOff val="0"/>
                <a:satOff val="0"/>
                <a:lumOff val="0"/>
                <a:alphaOff val="0"/>
              </a:schemeClr>
            </a:lnRef>
            <a:fillRef idx="3">
              <a:schemeClr val="accent2">
                <a:tint val="60000"/>
                <a:hueOff val="0"/>
                <a:satOff val="0"/>
                <a:lumOff val="0"/>
                <a:alphaOff val="0"/>
              </a:schemeClr>
            </a:fillRef>
            <a:effectRef idx="3">
              <a:schemeClr val="accent2">
                <a:tint val="60000"/>
                <a:hueOff val="0"/>
                <a:satOff val="0"/>
                <a:lumOff val="0"/>
                <a:alphaOff val="0"/>
              </a:schemeClr>
            </a:effectRef>
            <a:fontRef idx="minor">
              <a:schemeClr val="lt1"/>
            </a:fontRef>
          </p:style>
          <p:txBody>
            <a:bodyPr/>
            <a:lstStyle/>
            <a:p>
              <a:endParaRPr lang="en-US">
                <a:latin typeface="Figtree" pitchFamily="2" charset="0"/>
              </a:endParaRPr>
            </a:p>
          </p:txBody>
        </p:sp>
        <p:sp>
          <p:nvSpPr>
            <p:cNvPr id="12" name="Freeform: Shape 11">
              <a:extLst>
                <a:ext uri="{FF2B5EF4-FFF2-40B4-BE49-F238E27FC236}">
                  <a16:creationId xmlns:a16="http://schemas.microsoft.com/office/drawing/2014/main" id="{D834E629-D755-C27F-0734-66B3662C3562}"/>
                </a:ext>
              </a:extLst>
            </p:cNvPr>
            <p:cNvSpPr/>
            <p:nvPr/>
          </p:nvSpPr>
          <p:spPr>
            <a:xfrm>
              <a:off x="4571444" y="3550954"/>
              <a:ext cx="1396734" cy="496374"/>
            </a:xfrm>
            <a:custGeom>
              <a:avLst/>
              <a:gdLst>
                <a:gd name="csX0" fmla="*/ 0 w 1396734"/>
                <a:gd name="csY0" fmla="*/ 55544 h 555435"/>
                <a:gd name="csX1" fmla="*/ 55544 w 1396734"/>
                <a:gd name="csY1" fmla="*/ 0 h 555435"/>
                <a:gd name="csX2" fmla="*/ 1341191 w 1396734"/>
                <a:gd name="csY2" fmla="*/ 0 h 555435"/>
                <a:gd name="csX3" fmla="*/ 1396735 w 1396734"/>
                <a:gd name="csY3" fmla="*/ 55544 h 555435"/>
                <a:gd name="csX4" fmla="*/ 1396734 w 1396734"/>
                <a:gd name="csY4" fmla="*/ 499892 h 555435"/>
                <a:gd name="csX5" fmla="*/ 1341190 w 1396734"/>
                <a:gd name="csY5" fmla="*/ 555436 h 555435"/>
                <a:gd name="csX6" fmla="*/ 55544 w 1396734"/>
                <a:gd name="csY6" fmla="*/ 555435 h 555435"/>
                <a:gd name="csX7" fmla="*/ 0 w 1396734"/>
                <a:gd name="csY7" fmla="*/ 499891 h 555435"/>
                <a:gd name="csX8" fmla="*/ 0 w 1396734"/>
                <a:gd name="csY8" fmla="*/ 55544 h 555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6734" h="555435">
                  <a:moveTo>
                    <a:pt x="0" y="55544"/>
                  </a:moveTo>
                  <a:cubicBezTo>
                    <a:pt x="0" y="24868"/>
                    <a:pt x="24868" y="0"/>
                    <a:pt x="55544" y="0"/>
                  </a:cubicBezTo>
                  <a:lnTo>
                    <a:pt x="1341191" y="0"/>
                  </a:lnTo>
                  <a:cubicBezTo>
                    <a:pt x="1371867" y="0"/>
                    <a:pt x="1396735" y="24868"/>
                    <a:pt x="1396735" y="55544"/>
                  </a:cubicBezTo>
                  <a:cubicBezTo>
                    <a:pt x="1396735" y="203660"/>
                    <a:pt x="1396734" y="351776"/>
                    <a:pt x="1396734" y="499892"/>
                  </a:cubicBezTo>
                  <a:cubicBezTo>
                    <a:pt x="1396734" y="530568"/>
                    <a:pt x="1371866" y="555436"/>
                    <a:pt x="1341190" y="555436"/>
                  </a:cubicBezTo>
                  <a:lnTo>
                    <a:pt x="55544" y="555435"/>
                  </a:lnTo>
                  <a:cubicBezTo>
                    <a:pt x="24868" y="555435"/>
                    <a:pt x="0" y="530567"/>
                    <a:pt x="0" y="499891"/>
                  </a:cubicBezTo>
                  <a:lnTo>
                    <a:pt x="0" y="55544"/>
                  </a:lnTo>
                  <a:close/>
                </a:path>
              </a:pathLst>
            </a:custGeom>
            <a:gradFill>
              <a:gsLst>
                <a:gs pos="0">
                  <a:srgbClr val="653C87"/>
                </a:gs>
                <a:gs pos="50000">
                  <a:srgbClr val="653C87"/>
                </a:gs>
                <a:gs pos="100000">
                  <a:srgbClr val="A38AB7"/>
                </a:gs>
              </a:gsLst>
            </a:gra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42938" tIns="34048" rIns="42938" bIns="34048" numCol="1" spcCol="1270" anchor="ctr" anchorCtr="0">
              <a:noAutofit/>
            </a:bodyPr>
            <a:lstStyle/>
            <a:p>
              <a:pPr marL="0" lvl="0" indent="0" algn="ctr" defTabSz="622300">
                <a:lnSpc>
                  <a:spcPct val="90000"/>
                </a:lnSpc>
                <a:spcBef>
                  <a:spcPct val="0"/>
                </a:spcBef>
                <a:spcAft>
                  <a:spcPct val="35000"/>
                </a:spcAft>
                <a:buNone/>
              </a:pPr>
              <a:r>
                <a:rPr lang="en-US" sz="1600" b="1" kern="1200">
                  <a:latin typeface="Figtree" pitchFamily="2" charset="0"/>
                </a:rPr>
                <a:t>Research</a:t>
              </a:r>
            </a:p>
          </p:txBody>
        </p:sp>
        <p:sp>
          <p:nvSpPr>
            <p:cNvPr id="13" name="Freeform: Shape 12">
              <a:extLst>
                <a:ext uri="{FF2B5EF4-FFF2-40B4-BE49-F238E27FC236}">
                  <a16:creationId xmlns:a16="http://schemas.microsoft.com/office/drawing/2014/main" id="{3E2FAE4E-6D1F-DD64-E25C-548194788A5E}"/>
                </a:ext>
              </a:extLst>
            </p:cNvPr>
            <p:cNvSpPr/>
            <p:nvPr/>
          </p:nvSpPr>
          <p:spPr>
            <a:xfrm>
              <a:off x="6223821" y="2532656"/>
              <a:ext cx="1571326" cy="1296015"/>
            </a:xfrm>
            <a:custGeom>
              <a:avLst/>
              <a:gdLst>
                <a:gd name="csX0" fmla="*/ 0 w 1571326"/>
                <a:gd name="csY0" fmla="*/ 129602 h 1296015"/>
                <a:gd name="csX1" fmla="*/ 129602 w 1571326"/>
                <a:gd name="csY1" fmla="*/ 0 h 1296015"/>
                <a:gd name="csX2" fmla="*/ 1441725 w 1571326"/>
                <a:gd name="csY2" fmla="*/ 0 h 1296015"/>
                <a:gd name="csX3" fmla="*/ 1571327 w 1571326"/>
                <a:gd name="csY3" fmla="*/ 129602 h 1296015"/>
                <a:gd name="csX4" fmla="*/ 1571326 w 1571326"/>
                <a:gd name="csY4" fmla="*/ 1166414 h 1296015"/>
                <a:gd name="csX5" fmla="*/ 1441724 w 1571326"/>
                <a:gd name="csY5" fmla="*/ 1296016 h 1296015"/>
                <a:gd name="csX6" fmla="*/ 129602 w 1571326"/>
                <a:gd name="csY6" fmla="*/ 1296015 h 1296015"/>
                <a:gd name="csX7" fmla="*/ 0 w 1571326"/>
                <a:gd name="csY7" fmla="*/ 1166413 h 1296015"/>
                <a:gd name="csX8" fmla="*/ 0 w 1571326"/>
                <a:gd name="csY8" fmla="*/ 129602 h 129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1326" h="1296015">
                  <a:moveTo>
                    <a:pt x="0" y="129602"/>
                  </a:moveTo>
                  <a:cubicBezTo>
                    <a:pt x="0" y="58025"/>
                    <a:pt x="58025" y="0"/>
                    <a:pt x="129602" y="0"/>
                  </a:cubicBezTo>
                  <a:lnTo>
                    <a:pt x="1441725" y="0"/>
                  </a:lnTo>
                  <a:cubicBezTo>
                    <a:pt x="1513302" y="0"/>
                    <a:pt x="1571327" y="58025"/>
                    <a:pt x="1571327" y="129602"/>
                  </a:cubicBezTo>
                  <a:cubicBezTo>
                    <a:pt x="1571327" y="475206"/>
                    <a:pt x="1571326" y="820810"/>
                    <a:pt x="1571326" y="1166414"/>
                  </a:cubicBezTo>
                  <a:cubicBezTo>
                    <a:pt x="1571326" y="1237991"/>
                    <a:pt x="1513301" y="1296016"/>
                    <a:pt x="1441724" y="1296016"/>
                  </a:cubicBezTo>
                  <a:lnTo>
                    <a:pt x="129602" y="1296015"/>
                  </a:lnTo>
                  <a:cubicBezTo>
                    <a:pt x="58025" y="1296015"/>
                    <a:pt x="0" y="1237990"/>
                    <a:pt x="0" y="1166413"/>
                  </a:cubicBezTo>
                  <a:lnTo>
                    <a:pt x="0" y="129602"/>
                  </a:lnTo>
                  <a:close/>
                </a:path>
              </a:pathLst>
            </a:custGeom>
            <a:ln>
              <a:solidFill>
                <a:srgbClr val="653C87"/>
              </a:solidFill>
            </a:ln>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650" tIns="431367" rIns="153650" bIns="153650" numCol="1" spcCol="1270" anchor="t" anchorCtr="0">
              <a:noAutofit/>
            </a:bodyPr>
            <a:lstStyle/>
            <a:p>
              <a:pPr marL="0" lvl="1" indent="-57150" algn="l" defTabSz="488950">
                <a:lnSpc>
                  <a:spcPct val="90000"/>
                </a:lnSpc>
                <a:spcBef>
                  <a:spcPct val="0"/>
                </a:spcBef>
                <a:spcAft>
                  <a:spcPct val="15000"/>
                </a:spcAft>
                <a:buNone/>
              </a:pPr>
              <a:r>
                <a:rPr lang="en-US" sz="1400" kern="1200">
                  <a:latin typeface="Figtree" pitchFamily="2" charset="0"/>
                </a:rPr>
                <a:t>Consider new validation rules that may be more applicable to the use case</a:t>
              </a:r>
            </a:p>
          </p:txBody>
        </p:sp>
        <p:sp>
          <p:nvSpPr>
            <p:cNvPr id="14" name="Arrow: Circular 13">
              <a:extLst>
                <a:ext uri="{FF2B5EF4-FFF2-40B4-BE49-F238E27FC236}">
                  <a16:creationId xmlns:a16="http://schemas.microsoft.com/office/drawing/2014/main" id="{02CB43B1-F2B5-8722-CB3F-864783BE65EE}"/>
                </a:ext>
              </a:extLst>
            </p:cNvPr>
            <p:cNvSpPr/>
            <p:nvPr/>
          </p:nvSpPr>
          <p:spPr>
            <a:xfrm>
              <a:off x="7095177" y="1803113"/>
              <a:ext cx="1926199" cy="1701427"/>
            </a:xfrm>
            <a:prstGeom prst="circularArrow">
              <a:avLst>
                <a:gd name="adj1" fmla="val 2787"/>
                <a:gd name="adj2" fmla="val 340041"/>
                <a:gd name="adj3" fmla="val 19484448"/>
                <a:gd name="adj4" fmla="val 12575511"/>
                <a:gd name="adj5" fmla="val 3252"/>
              </a:avLst>
            </a:prstGeom>
            <a:solidFill>
              <a:srgbClr val="AFAEAE">
                <a:alpha val="40000"/>
              </a:srgbClr>
            </a:solidFill>
          </p:spPr>
          <p:style>
            <a:lnRef idx="0">
              <a:schemeClr val="accent2">
                <a:tint val="60000"/>
                <a:hueOff val="0"/>
                <a:satOff val="0"/>
                <a:lumOff val="0"/>
                <a:alphaOff val="0"/>
              </a:schemeClr>
            </a:lnRef>
            <a:fillRef idx="3">
              <a:schemeClr val="accent2">
                <a:tint val="60000"/>
                <a:hueOff val="0"/>
                <a:satOff val="0"/>
                <a:lumOff val="0"/>
                <a:alphaOff val="0"/>
              </a:schemeClr>
            </a:fillRef>
            <a:effectRef idx="3">
              <a:schemeClr val="accent2">
                <a:tint val="60000"/>
                <a:hueOff val="0"/>
                <a:satOff val="0"/>
                <a:lumOff val="0"/>
                <a:alphaOff val="0"/>
              </a:schemeClr>
            </a:effectRef>
            <a:fontRef idx="minor">
              <a:schemeClr val="lt1"/>
            </a:fontRef>
          </p:style>
          <p:txBody>
            <a:bodyPr/>
            <a:lstStyle/>
            <a:p>
              <a:endParaRPr lang="en-US">
                <a:latin typeface="Figtree" pitchFamily="2" charset="0"/>
              </a:endParaRPr>
            </a:p>
          </p:txBody>
        </p:sp>
        <p:sp>
          <p:nvSpPr>
            <p:cNvPr id="15" name="Freeform: Shape 14">
              <a:extLst>
                <a:ext uri="{FF2B5EF4-FFF2-40B4-BE49-F238E27FC236}">
                  <a16:creationId xmlns:a16="http://schemas.microsoft.com/office/drawing/2014/main" id="{B92CF3EE-7FE6-D863-F07D-4C9914F4F46F}"/>
                </a:ext>
              </a:extLst>
            </p:cNvPr>
            <p:cNvSpPr/>
            <p:nvPr/>
          </p:nvSpPr>
          <p:spPr>
            <a:xfrm>
              <a:off x="6573004" y="2254938"/>
              <a:ext cx="1396734" cy="496374"/>
            </a:xfrm>
            <a:custGeom>
              <a:avLst/>
              <a:gdLst>
                <a:gd name="csX0" fmla="*/ 0 w 1396734"/>
                <a:gd name="csY0" fmla="*/ 55544 h 555435"/>
                <a:gd name="csX1" fmla="*/ 55544 w 1396734"/>
                <a:gd name="csY1" fmla="*/ 0 h 555435"/>
                <a:gd name="csX2" fmla="*/ 1341191 w 1396734"/>
                <a:gd name="csY2" fmla="*/ 0 h 555435"/>
                <a:gd name="csX3" fmla="*/ 1396735 w 1396734"/>
                <a:gd name="csY3" fmla="*/ 55544 h 555435"/>
                <a:gd name="csX4" fmla="*/ 1396734 w 1396734"/>
                <a:gd name="csY4" fmla="*/ 499892 h 555435"/>
                <a:gd name="csX5" fmla="*/ 1341190 w 1396734"/>
                <a:gd name="csY5" fmla="*/ 555436 h 555435"/>
                <a:gd name="csX6" fmla="*/ 55544 w 1396734"/>
                <a:gd name="csY6" fmla="*/ 555435 h 555435"/>
                <a:gd name="csX7" fmla="*/ 0 w 1396734"/>
                <a:gd name="csY7" fmla="*/ 499891 h 555435"/>
                <a:gd name="csX8" fmla="*/ 0 w 1396734"/>
                <a:gd name="csY8" fmla="*/ 55544 h 555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6734" h="555435">
                  <a:moveTo>
                    <a:pt x="0" y="55544"/>
                  </a:moveTo>
                  <a:cubicBezTo>
                    <a:pt x="0" y="24868"/>
                    <a:pt x="24868" y="0"/>
                    <a:pt x="55544" y="0"/>
                  </a:cubicBezTo>
                  <a:lnTo>
                    <a:pt x="1341191" y="0"/>
                  </a:lnTo>
                  <a:cubicBezTo>
                    <a:pt x="1371867" y="0"/>
                    <a:pt x="1396735" y="24868"/>
                    <a:pt x="1396735" y="55544"/>
                  </a:cubicBezTo>
                  <a:cubicBezTo>
                    <a:pt x="1396735" y="203660"/>
                    <a:pt x="1396734" y="351776"/>
                    <a:pt x="1396734" y="499892"/>
                  </a:cubicBezTo>
                  <a:cubicBezTo>
                    <a:pt x="1396734" y="530568"/>
                    <a:pt x="1371866" y="555436"/>
                    <a:pt x="1341190" y="555436"/>
                  </a:cubicBezTo>
                  <a:lnTo>
                    <a:pt x="55544" y="555435"/>
                  </a:lnTo>
                  <a:cubicBezTo>
                    <a:pt x="24868" y="555435"/>
                    <a:pt x="0" y="530567"/>
                    <a:pt x="0" y="499891"/>
                  </a:cubicBezTo>
                  <a:lnTo>
                    <a:pt x="0" y="55544"/>
                  </a:lnTo>
                  <a:close/>
                </a:path>
              </a:pathLst>
            </a:custGeom>
            <a:gradFill>
              <a:gsLst>
                <a:gs pos="0">
                  <a:srgbClr val="653C87"/>
                </a:gs>
                <a:gs pos="50000">
                  <a:srgbClr val="653C87"/>
                </a:gs>
                <a:gs pos="100000">
                  <a:srgbClr val="A38AB7"/>
                </a:gs>
              </a:gsLst>
            </a:gra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42938" tIns="34048" rIns="42938" bIns="34048" numCol="1" spcCol="1270" anchor="ctr" anchorCtr="0">
              <a:noAutofit/>
            </a:bodyPr>
            <a:lstStyle/>
            <a:p>
              <a:pPr marL="0" lvl="0" indent="0" algn="ctr" defTabSz="622300">
                <a:lnSpc>
                  <a:spcPct val="90000"/>
                </a:lnSpc>
                <a:spcBef>
                  <a:spcPct val="0"/>
                </a:spcBef>
                <a:spcAft>
                  <a:spcPct val="35000"/>
                </a:spcAft>
                <a:buNone/>
              </a:pPr>
              <a:r>
                <a:rPr lang="en-US" sz="1600" b="1" kern="1200">
                  <a:latin typeface="Figtree" pitchFamily="2" charset="0"/>
                </a:rPr>
                <a:t>Brainstorm</a:t>
              </a:r>
            </a:p>
          </p:txBody>
        </p:sp>
        <p:sp>
          <p:nvSpPr>
            <p:cNvPr id="16" name="Freeform: Shape 15">
              <a:extLst>
                <a:ext uri="{FF2B5EF4-FFF2-40B4-BE49-F238E27FC236}">
                  <a16:creationId xmlns:a16="http://schemas.microsoft.com/office/drawing/2014/main" id="{AC6A02E1-A1F9-B514-9512-E527A9BF7757}"/>
                </a:ext>
              </a:extLst>
            </p:cNvPr>
            <p:cNvSpPr/>
            <p:nvPr/>
          </p:nvSpPr>
          <p:spPr>
            <a:xfrm>
              <a:off x="8225381" y="2532656"/>
              <a:ext cx="1571326" cy="1296015"/>
            </a:xfrm>
            <a:custGeom>
              <a:avLst/>
              <a:gdLst>
                <a:gd name="csX0" fmla="*/ 0 w 1571326"/>
                <a:gd name="csY0" fmla="*/ 129602 h 1296015"/>
                <a:gd name="csX1" fmla="*/ 129602 w 1571326"/>
                <a:gd name="csY1" fmla="*/ 0 h 1296015"/>
                <a:gd name="csX2" fmla="*/ 1441725 w 1571326"/>
                <a:gd name="csY2" fmla="*/ 0 h 1296015"/>
                <a:gd name="csX3" fmla="*/ 1571327 w 1571326"/>
                <a:gd name="csY3" fmla="*/ 129602 h 1296015"/>
                <a:gd name="csX4" fmla="*/ 1571326 w 1571326"/>
                <a:gd name="csY4" fmla="*/ 1166414 h 1296015"/>
                <a:gd name="csX5" fmla="*/ 1441724 w 1571326"/>
                <a:gd name="csY5" fmla="*/ 1296016 h 1296015"/>
                <a:gd name="csX6" fmla="*/ 129602 w 1571326"/>
                <a:gd name="csY6" fmla="*/ 1296015 h 1296015"/>
                <a:gd name="csX7" fmla="*/ 0 w 1571326"/>
                <a:gd name="csY7" fmla="*/ 1166413 h 1296015"/>
                <a:gd name="csX8" fmla="*/ 0 w 1571326"/>
                <a:gd name="csY8" fmla="*/ 129602 h 129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1326" h="1296015">
                  <a:moveTo>
                    <a:pt x="0" y="129602"/>
                  </a:moveTo>
                  <a:cubicBezTo>
                    <a:pt x="0" y="58025"/>
                    <a:pt x="58025" y="0"/>
                    <a:pt x="129602" y="0"/>
                  </a:cubicBezTo>
                  <a:lnTo>
                    <a:pt x="1441725" y="0"/>
                  </a:lnTo>
                  <a:cubicBezTo>
                    <a:pt x="1513302" y="0"/>
                    <a:pt x="1571327" y="58025"/>
                    <a:pt x="1571327" y="129602"/>
                  </a:cubicBezTo>
                  <a:cubicBezTo>
                    <a:pt x="1571327" y="475206"/>
                    <a:pt x="1571326" y="820810"/>
                    <a:pt x="1571326" y="1166414"/>
                  </a:cubicBezTo>
                  <a:cubicBezTo>
                    <a:pt x="1571326" y="1237991"/>
                    <a:pt x="1513301" y="1296016"/>
                    <a:pt x="1441724" y="1296016"/>
                  </a:cubicBezTo>
                  <a:lnTo>
                    <a:pt x="129602" y="1296015"/>
                  </a:lnTo>
                  <a:cubicBezTo>
                    <a:pt x="58025" y="1296015"/>
                    <a:pt x="0" y="1237990"/>
                    <a:pt x="0" y="1166413"/>
                  </a:cubicBezTo>
                  <a:lnTo>
                    <a:pt x="0" y="129602"/>
                  </a:lnTo>
                  <a:close/>
                </a:path>
              </a:pathLst>
            </a:custGeom>
            <a:ln>
              <a:solidFill>
                <a:srgbClr val="653C87"/>
              </a:solidFill>
            </a:ln>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650" tIns="153650" rIns="153650" bIns="431367" numCol="1" spcCol="1270" anchor="t" anchorCtr="0">
              <a:noAutofit/>
            </a:bodyPr>
            <a:lstStyle/>
            <a:p>
              <a:pPr marL="0" lvl="1" indent="-57150" algn="l" defTabSz="488950">
                <a:lnSpc>
                  <a:spcPct val="90000"/>
                </a:lnSpc>
                <a:spcBef>
                  <a:spcPct val="0"/>
                </a:spcBef>
                <a:spcAft>
                  <a:spcPct val="15000"/>
                </a:spcAft>
                <a:buNone/>
              </a:pPr>
              <a:r>
                <a:rPr lang="en-US" sz="1400" kern="1200">
                  <a:latin typeface="Figtree" pitchFamily="2" charset="0"/>
                </a:rPr>
                <a:t>Flag discrepancies and look at the data from different lenses</a:t>
              </a:r>
            </a:p>
          </p:txBody>
        </p:sp>
        <p:sp>
          <p:nvSpPr>
            <p:cNvPr id="17" name="Shape 16">
              <a:extLst>
                <a:ext uri="{FF2B5EF4-FFF2-40B4-BE49-F238E27FC236}">
                  <a16:creationId xmlns:a16="http://schemas.microsoft.com/office/drawing/2014/main" id="{687AD234-1ABD-A211-37BE-AF67CEFE345E}"/>
                </a:ext>
              </a:extLst>
            </p:cNvPr>
            <p:cNvSpPr/>
            <p:nvPr/>
          </p:nvSpPr>
          <p:spPr>
            <a:xfrm>
              <a:off x="9109832" y="2968748"/>
              <a:ext cx="1725418" cy="1524075"/>
            </a:xfrm>
            <a:prstGeom prst="leftCircularArrow">
              <a:avLst>
                <a:gd name="adj1" fmla="val 3111"/>
                <a:gd name="adj2" fmla="val 382512"/>
                <a:gd name="adj3" fmla="val 2158023"/>
                <a:gd name="adj4" fmla="val 9024489"/>
                <a:gd name="adj5" fmla="val 3630"/>
              </a:avLst>
            </a:prstGeom>
            <a:solidFill>
              <a:srgbClr val="AFAEAE">
                <a:alpha val="40000"/>
              </a:srgbClr>
            </a:solidFill>
          </p:spPr>
          <p:style>
            <a:lnRef idx="0">
              <a:schemeClr val="accent2">
                <a:tint val="60000"/>
                <a:hueOff val="0"/>
                <a:satOff val="0"/>
                <a:lumOff val="0"/>
                <a:alphaOff val="0"/>
              </a:schemeClr>
            </a:lnRef>
            <a:fillRef idx="3">
              <a:schemeClr val="accent2">
                <a:tint val="60000"/>
                <a:hueOff val="0"/>
                <a:satOff val="0"/>
                <a:lumOff val="0"/>
                <a:alphaOff val="0"/>
              </a:schemeClr>
            </a:fillRef>
            <a:effectRef idx="3">
              <a:schemeClr val="accent2">
                <a:tint val="60000"/>
                <a:hueOff val="0"/>
                <a:satOff val="0"/>
                <a:lumOff val="0"/>
                <a:alphaOff val="0"/>
              </a:schemeClr>
            </a:effectRef>
            <a:fontRef idx="minor">
              <a:schemeClr val="lt1"/>
            </a:fontRef>
          </p:style>
          <p:txBody>
            <a:bodyPr/>
            <a:lstStyle/>
            <a:p>
              <a:endParaRPr lang="en-US">
                <a:latin typeface="Figtree" pitchFamily="2" charset="0"/>
              </a:endParaRPr>
            </a:p>
          </p:txBody>
        </p:sp>
        <p:sp>
          <p:nvSpPr>
            <p:cNvPr id="18" name="Freeform: Shape 17">
              <a:extLst>
                <a:ext uri="{FF2B5EF4-FFF2-40B4-BE49-F238E27FC236}">
                  <a16:creationId xmlns:a16="http://schemas.microsoft.com/office/drawing/2014/main" id="{4DA2D23F-A94A-FAE6-DB8A-AA411C23AD3E}"/>
                </a:ext>
              </a:extLst>
            </p:cNvPr>
            <p:cNvSpPr/>
            <p:nvPr/>
          </p:nvSpPr>
          <p:spPr>
            <a:xfrm>
              <a:off x="8574565" y="3550954"/>
              <a:ext cx="1396734" cy="496374"/>
            </a:xfrm>
            <a:custGeom>
              <a:avLst/>
              <a:gdLst>
                <a:gd name="csX0" fmla="*/ 0 w 1396734"/>
                <a:gd name="csY0" fmla="*/ 55544 h 555435"/>
                <a:gd name="csX1" fmla="*/ 55544 w 1396734"/>
                <a:gd name="csY1" fmla="*/ 0 h 555435"/>
                <a:gd name="csX2" fmla="*/ 1341191 w 1396734"/>
                <a:gd name="csY2" fmla="*/ 0 h 555435"/>
                <a:gd name="csX3" fmla="*/ 1396735 w 1396734"/>
                <a:gd name="csY3" fmla="*/ 55544 h 555435"/>
                <a:gd name="csX4" fmla="*/ 1396734 w 1396734"/>
                <a:gd name="csY4" fmla="*/ 499892 h 555435"/>
                <a:gd name="csX5" fmla="*/ 1341190 w 1396734"/>
                <a:gd name="csY5" fmla="*/ 555436 h 555435"/>
                <a:gd name="csX6" fmla="*/ 55544 w 1396734"/>
                <a:gd name="csY6" fmla="*/ 555435 h 555435"/>
                <a:gd name="csX7" fmla="*/ 0 w 1396734"/>
                <a:gd name="csY7" fmla="*/ 499891 h 555435"/>
                <a:gd name="csX8" fmla="*/ 0 w 1396734"/>
                <a:gd name="csY8" fmla="*/ 55544 h 555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6734" h="555435">
                  <a:moveTo>
                    <a:pt x="0" y="55544"/>
                  </a:moveTo>
                  <a:cubicBezTo>
                    <a:pt x="0" y="24868"/>
                    <a:pt x="24868" y="0"/>
                    <a:pt x="55544" y="0"/>
                  </a:cubicBezTo>
                  <a:lnTo>
                    <a:pt x="1341191" y="0"/>
                  </a:lnTo>
                  <a:cubicBezTo>
                    <a:pt x="1371867" y="0"/>
                    <a:pt x="1396735" y="24868"/>
                    <a:pt x="1396735" y="55544"/>
                  </a:cubicBezTo>
                  <a:cubicBezTo>
                    <a:pt x="1396735" y="203660"/>
                    <a:pt x="1396734" y="351776"/>
                    <a:pt x="1396734" y="499892"/>
                  </a:cubicBezTo>
                  <a:cubicBezTo>
                    <a:pt x="1396734" y="530568"/>
                    <a:pt x="1371866" y="555436"/>
                    <a:pt x="1341190" y="555436"/>
                  </a:cubicBezTo>
                  <a:lnTo>
                    <a:pt x="55544" y="555435"/>
                  </a:lnTo>
                  <a:cubicBezTo>
                    <a:pt x="24868" y="555435"/>
                    <a:pt x="0" y="530567"/>
                    <a:pt x="0" y="499891"/>
                  </a:cubicBezTo>
                  <a:lnTo>
                    <a:pt x="0" y="55544"/>
                  </a:lnTo>
                  <a:close/>
                </a:path>
              </a:pathLst>
            </a:custGeom>
            <a:gradFill>
              <a:gsLst>
                <a:gs pos="0">
                  <a:srgbClr val="653C87"/>
                </a:gs>
                <a:gs pos="50000">
                  <a:srgbClr val="653C87"/>
                </a:gs>
                <a:gs pos="100000">
                  <a:srgbClr val="A38AB7"/>
                </a:gs>
              </a:gsLst>
            </a:gra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42938" tIns="34048" rIns="42938" bIns="34048" numCol="1" spcCol="1270" anchor="ctr" anchorCtr="0">
              <a:noAutofit/>
            </a:bodyPr>
            <a:lstStyle/>
            <a:p>
              <a:pPr marL="0" lvl="0" indent="0" algn="ctr" defTabSz="622300">
                <a:lnSpc>
                  <a:spcPct val="90000"/>
                </a:lnSpc>
                <a:spcBef>
                  <a:spcPct val="0"/>
                </a:spcBef>
                <a:spcAft>
                  <a:spcPct val="35000"/>
                </a:spcAft>
                <a:buNone/>
              </a:pPr>
              <a:r>
                <a:rPr lang="en-US" sz="1600" b="1" kern="1200">
                  <a:latin typeface="Figtree" pitchFamily="2" charset="0"/>
                </a:rPr>
                <a:t>Flag discrepancies</a:t>
              </a:r>
            </a:p>
          </p:txBody>
        </p:sp>
        <p:sp>
          <p:nvSpPr>
            <p:cNvPr id="19" name="Freeform: Shape 18">
              <a:extLst>
                <a:ext uri="{FF2B5EF4-FFF2-40B4-BE49-F238E27FC236}">
                  <a16:creationId xmlns:a16="http://schemas.microsoft.com/office/drawing/2014/main" id="{B9CC3080-3A36-3374-5B94-76BA9FCA1977}"/>
                </a:ext>
              </a:extLst>
            </p:cNvPr>
            <p:cNvSpPr/>
            <p:nvPr/>
          </p:nvSpPr>
          <p:spPr>
            <a:xfrm>
              <a:off x="10226942" y="2532656"/>
              <a:ext cx="1571326" cy="1296015"/>
            </a:xfrm>
            <a:custGeom>
              <a:avLst/>
              <a:gdLst>
                <a:gd name="csX0" fmla="*/ 0 w 1571326"/>
                <a:gd name="csY0" fmla="*/ 129602 h 1296015"/>
                <a:gd name="csX1" fmla="*/ 129602 w 1571326"/>
                <a:gd name="csY1" fmla="*/ 0 h 1296015"/>
                <a:gd name="csX2" fmla="*/ 1441725 w 1571326"/>
                <a:gd name="csY2" fmla="*/ 0 h 1296015"/>
                <a:gd name="csX3" fmla="*/ 1571327 w 1571326"/>
                <a:gd name="csY3" fmla="*/ 129602 h 1296015"/>
                <a:gd name="csX4" fmla="*/ 1571326 w 1571326"/>
                <a:gd name="csY4" fmla="*/ 1166414 h 1296015"/>
                <a:gd name="csX5" fmla="*/ 1441724 w 1571326"/>
                <a:gd name="csY5" fmla="*/ 1296016 h 1296015"/>
                <a:gd name="csX6" fmla="*/ 129602 w 1571326"/>
                <a:gd name="csY6" fmla="*/ 1296015 h 1296015"/>
                <a:gd name="csX7" fmla="*/ 0 w 1571326"/>
                <a:gd name="csY7" fmla="*/ 1166413 h 1296015"/>
                <a:gd name="csX8" fmla="*/ 0 w 1571326"/>
                <a:gd name="csY8" fmla="*/ 129602 h 129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1326" h="1296015">
                  <a:moveTo>
                    <a:pt x="0" y="129602"/>
                  </a:moveTo>
                  <a:cubicBezTo>
                    <a:pt x="0" y="58025"/>
                    <a:pt x="58025" y="0"/>
                    <a:pt x="129602" y="0"/>
                  </a:cubicBezTo>
                  <a:lnTo>
                    <a:pt x="1441725" y="0"/>
                  </a:lnTo>
                  <a:cubicBezTo>
                    <a:pt x="1513302" y="0"/>
                    <a:pt x="1571327" y="58025"/>
                    <a:pt x="1571327" y="129602"/>
                  </a:cubicBezTo>
                  <a:cubicBezTo>
                    <a:pt x="1571327" y="475206"/>
                    <a:pt x="1571326" y="820810"/>
                    <a:pt x="1571326" y="1166414"/>
                  </a:cubicBezTo>
                  <a:cubicBezTo>
                    <a:pt x="1571326" y="1237991"/>
                    <a:pt x="1513301" y="1296016"/>
                    <a:pt x="1441724" y="1296016"/>
                  </a:cubicBezTo>
                  <a:lnTo>
                    <a:pt x="129602" y="1296015"/>
                  </a:lnTo>
                  <a:cubicBezTo>
                    <a:pt x="58025" y="1296015"/>
                    <a:pt x="0" y="1237990"/>
                    <a:pt x="0" y="1166413"/>
                  </a:cubicBezTo>
                  <a:lnTo>
                    <a:pt x="0" y="129602"/>
                  </a:lnTo>
                  <a:close/>
                </a:path>
              </a:pathLst>
            </a:custGeom>
            <a:ln>
              <a:solidFill>
                <a:srgbClr val="653C87"/>
              </a:solidFill>
            </a:ln>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3650" tIns="431367" rIns="153650" bIns="153650" numCol="1" spcCol="1270" anchor="t" anchorCtr="0">
              <a:noAutofit/>
            </a:bodyPr>
            <a:lstStyle/>
            <a:p>
              <a:pPr marL="0" lvl="1" indent="-57150" algn="l" defTabSz="488950">
                <a:lnSpc>
                  <a:spcPct val="90000"/>
                </a:lnSpc>
                <a:spcBef>
                  <a:spcPct val="0"/>
                </a:spcBef>
                <a:spcAft>
                  <a:spcPct val="15000"/>
                </a:spcAft>
                <a:buNone/>
              </a:pPr>
              <a:r>
                <a:rPr lang="en-US" sz="1400" kern="1200">
                  <a:latin typeface="Figtree" pitchFamily="2" charset="0"/>
                </a:rPr>
                <a:t>Perform a RCA where flags are concentrated and locate the reason(s) behind these discrepancies</a:t>
              </a:r>
            </a:p>
          </p:txBody>
        </p:sp>
        <p:sp>
          <p:nvSpPr>
            <p:cNvPr id="20" name="Freeform: Shape 19">
              <a:extLst>
                <a:ext uri="{FF2B5EF4-FFF2-40B4-BE49-F238E27FC236}">
                  <a16:creationId xmlns:a16="http://schemas.microsoft.com/office/drawing/2014/main" id="{EE1CE46C-2644-079D-506C-373698A381C6}"/>
                </a:ext>
              </a:extLst>
            </p:cNvPr>
            <p:cNvSpPr/>
            <p:nvPr/>
          </p:nvSpPr>
          <p:spPr>
            <a:xfrm>
              <a:off x="10576126" y="2254937"/>
              <a:ext cx="1396734" cy="496374"/>
            </a:xfrm>
            <a:custGeom>
              <a:avLst/>
              <a:gdLst>
                <a:gd name="csX0" fmla="*/ 0 w 1396734"/>
                <a:gd name="csY0" fmla="*/ 55544 h 555435"/>
                <a:gd name="csX1" fmla="*/ 55544 w 1396734"/>
                <a:gd name="csY1" fmla="*/ 0 h 555435"/>
                <a:gd name="csX2" fmla="*/ 1341191 w 1396734"/>
                <a:gd name="csY2" fmla="*/ 0 h 555435"/>
                <a:gd name="csX3" fmla="*/ 1396735 w 1396734"/>
                <a:gd name="csY3" fmla="*/ 55544 h 555435"/>
                <a:gd name="csX4" fmla="*/ 1396734 w 1396734"/>
                <a:gd name="csY4" fmla="*/ 499892 h 555435"/>
                <a:gd name="csX5" fmla="*/ 1341190 w 1396734"/>
                <a:gd name="csY5" fmla="*/ 555436 h 555435"/>
                <a:gd name="csX6" fmla="*/ 55544 w 1396734"/>
                <a:gd name="csY6" fmla="*/ 555435 h 555435"/>
                <a:gd name="csX7" fmla="*/ 0 w 1396734"/>
                <a:gd name="csY7" fmla="*/ 499891 h 555435"/>
                <a:gd name="csX8" fmla="*/ 0 w 1396734"/>
                <a:gd name="csY8" fmla="*/ 55544 h 555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96734" h="555435">
                  <a:moveTo>
                    <a:pt x="0" y="55544"/>
                  </a:moveTo>
                  <a:cubicBezTo>
                    <a:pt x="0" y="24868"/>
                    <a:pt x="24868" y="0"/>
                    <a:pt x="55544" y="0"/>
                  </a:cubicBezTo>
                  <a:lnTo>
                    <a:pt x="1341191" y="0"/>
                  </a:lnTo>
                  <a:cubicBezTo>
                    <a:pt x="1371867" y="0"/>
                    <a:pt x="1396735" y="24868"/>
                    <a:pt x="1396735" y="55544"/>
                  </a:cubicBezTo>
                  <a:cubicBezTo>
                    <a:pt x="1396735" y="203660"/>
                    <a:pt x="1396734" y="351776"/>
                    <a:pt x="1396734" y="499892"/>
                  </a:cubicBezTo>
                  <a:cubicBezTo>
                    <a:pt x="1396734" y="530568"/>
                    <a:pt x="1371866" y="555436"/>
                    <a:pt x="1341190" y="555436"/>
                  </a:cubicBezTo>
                  <a:lnTo>
                    <a:pt x="55544" y="555435"/>
                  </a:lnTo>
                  <a:cubicBezTo>
                    <a:pt x="24868" y="555435"/>
                    <a:pt x="0" y="530567"/>
                    <a:pt x="0" y="499891"/>
                  </a:cubicBezTo>
                  <a:lnTo>
                    <a:pt x="0" y="55544"/>
                  </a:lnTo>
                  <a:close/>
                </a:path>
              </a:pathLst>
            </a:custGeom>
            <a:gradFill>
              <a:gsLst>
                <a:gs pos="0">
                  <a:srgbClr val="653C87"/>
                </a:gs>
                <a:gs pos="50000">
                  <a:srgbClr val="653C87"/>
                </a:gs>
                <a:gs pos="100000">
                  <a:srgbClr val="A38AB7"/>
                </a:gs>
              </a:gsLst>
            </a:gradFill>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txBody>
            <a:bodyPr spcFirstLastPara="0" vert="horz" wrap="square" lIns="42938" tIns="34048" rIns="42938" bIns="34048" numCol="1" spcCol="1270" anchor="ctr" anchorCtr="0">
              <a:noAutofit/>
            </a:bodyPr>
            <a:lstStyle/>
            <a:p>
              <a:pPr marL="0" lvl="0" indent="0" algn="ctr" defTabSz="622300">
                <a:lnSpc>
                  <a:spcPct val="90000"/>
                </a:lnSpc>
                <a:spcBef>
                  <a:spcPct val="0"/>
                </a:spcBef>
                <a:spcAft>
                  <a:spcPct val="35000"/>
                </a:spcAft>
                <a:buNone/>
              </a:pPr>
              <a:r>
                <a:rPr lang="en-US" sz="1600" b="1" kern="1200">
                  <a:latin typeface="Figtree" pitchFamily="2" charset="0"/>
                </a:rPr>
                <a:t>Root Cause Analysis</a:t>
              </a:r>
            </a:p>
          </p:txBody>
        </p:sp>
      </p:grpSp>
    </p:spTree>
    <p:extLst>
      <p:ext uri="{BB962C8B-B14F-4D97-AF65-F5344CB8AC3E}">
        <p14:creationId xmlns:p14="http://schemas.microsoft.com/office/powerpoint/2010/main" val="2354078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C0DC9-C27C-80A8-B324-4DF5368E96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3A7CAF-57BA-E0B5-C53C-7B9B8CB42E4A}"/>
              </a:ext>
            </a:extLst>
          </p:cNvPr>
          <p:cNvSpPr>
            <a:spLocks noGrp="1"/>
          </p:cNvSpPr>
          <p:nvPr>
            <p:ph type="body" sz="quarter" idx="13"/>
          </p:nvPr>
        </p:nvSpPr>
        <p:spPr/>
        <p:txBody>
          <a:bodyPr/>
          <a:lstStyle/>
          <a:p>
            <a:r>
              <a:rPr lang="en-US"/>
              <a:t>Turning the approach into a tool</a:t>
            </a:r>
          </a:p>
        </p:txBody>
      </p:sp>
      <p:pic>
        <p:nvPicPr>
          <p:cNvPr id="3" name="Picture 2">
            <a:extLst>
              <a:ext uri="{FF2B5EF4-FFF2-40B4-BE49-F238E27FC236}">
                <a16:creationId xmlns:a16="http://schemas.microsoft.com/office/drawing/2014/main" id="{8AF5E177-A42B-50D0-4B89-EBFBE9681BDD}"/>
              </a:ext>
            </a:extLst>
          </p:cNvPr>
          <p:cNvPicPr>
            <a:picLocks noChangeAspect="1"/>
          </p:cNvPicPr>
          <p:nvPr/>
        </p:nvPicPr>
        <p:blipFill>
          <a:blip r:embed="rId2"/>
          <a:stretch>
            <a:fillRect/>
          </a:stretch>
        </p:blipFill>
        <p:spPr>
          <a:xfrm>
            <a:off x="458371" y="5341356"/>
            <a:ext cx="632542" cy="553474"/>
          </a:xfrm>
          <a:prstGeom prst="rect">
            <a:avLst/>
          </a:prstGeom>
        </p:spPr>
      </p:pic>
      <p:sp>
        <p:nvSpPr>
          <p:cNvPr id="4" name="Content Placeholder 2">
            <a:extLst>
              <a:ext uri="{FF2B5EF4-FFF2-40B4-BE49-F238E27FC236}">
                <a16:creationId xmlns:a16="http://schemas.microsoft.com/office/drawing/2014/main" id="{D56AD15E-F419-B94B-CB5E-C8AA0DF2AD8D}"/>
              </a:ext>
            </a:extLst>
          </p:cNvPr>
          <p:cNvSpPr txBox="1">
            <a:spLocks/>
          </p:cNvSpPr>
          <p:nvPr/>
        </p:nvSpPr>
        <p:spPr>
          <a:xfrm>
            <a:off x="274320" y="1204450"/>
            <a:ext cx="1177699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latin typeface="Figtree" pitchFamily="2" charset="0"/>
              </a:rPr>
              <a:t>Anyone can build a dashboard; our research is more about the </a:t>
            </a:r>
            <a:r>
              <a:rPr lang="en-US" sz="2400" b="1">
                <a:latin typeface="Figtree" pitchFamily="2" charset="0"/>
              </a:rPr>
              <a:t>process</a:t>
            </a:r>
            <a:r>
              <a:rPr lang="en-US" sz="2400">
                <a:latin typeface="Figtree" pitchFamily="2" charset="0"/>
              </a:rPr>
              <a:t> that </a:t>
            </a:r>
            <a:r>
              <a:rPr lang="en-US" sz="2400" b="1">
                <a:latin typeface="Figtree" pitchFamily="2" charset="0"/>
              </a:rPr>
              <a:t>analysts</a:t>
            </a:r>
            <a:r>
              <a:rPr lang="en-US" sz="2400">
                <a:latin typeface="Figtree" pitchFamily="2" charset="0"/>
              </a:rPr>
              <a:t> can apply to perform their own validation efforts</a:t>
            </a:r>
          </a:p>
          <a:p>
            <a:r>
              <a:rPr lang="en-US" sz="2400" b="1">
                <a:latin typeface="Figtree" pitchFamily="2" charset="0"/>
              </a:rPr>
              <a:t>The secret to our process</a:t>
            </a:r>
            <a:r>
              <a:rPr lang="en-US" sz="2400">
                <a:latin typeface="Figtree" pitchFamily="2" charset="0"/>
              </a:rPr>
              <a:t>: Analysts see data from a different lens, so that </a:t>
            </a:r>
            <a:r>
              <a:rPr lang="en-US" sz="2400" b="1">
                <a:latin typeface="Figtree" pitchFamily="2" charset="0"/>
              </a:rPr>
              <a:t>knowledge</a:t>
            </a:r>
            <a:r>
              <a:rPr lang="en-US" sz="2400">
                <a:latin typeface="Figtree" pitchFamily="2" charset="0"/>
              </a:rPr>
              <a:t> paired with a </a:t>
            </a:r>
            <a:r>
              <a:rPr lang="en-US" sz="2400" b="1">
                <a:latin typeface="Figtree" pitchFamily="2" charset="0"/>
              </a:rPr>
              <a:t>consistent validation tool </a:t>
            </a:r>
            <a:r>
              <a:rPr lang="en-US" sz="2400">
                <a:latin typeface="Figtree" pitchFamily="2" charset="0"/>
              </a:rPr>
              <a:t>opens up countless opportunities for optimized V&amp;V</a:t>
            </a:r>
          </a:p>
        </p:txBody>
      </p:sp>
      <p:sp>
        <p:nvSpPr>
          <p:cNvPr id="5" name="AutoShape 2">
            <a:extLst>
              <a:ext uri="{FF2B5EF4-FFF2-40B4-BE49-F238E27FC236}">
                <a16:creationId xmlns:a16="http://schemas.microsoft.com/office/drawing/2014/main" id="{70353D74-CA59-0B40-E320-1461B1DE511E}"/>
              </a:ext>
            </a:extLst>
          </p:cNvPr>
          <p:cNvSpPr>
            <a:spLocks noChangeAspect="1" noChangeArrowheads="1"/>
          </p:cNvSpPr>
          <p:nvPr/>
        </p:nvSpPr>
        <p:spPr bwMode="auto">
          <a:xfrm>
            <a:off x="5943600" y="34732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Figtree" pitchFamily="2" charset="0"/>
            </a:endParaRPr>
          </a:p>
        </p:txBody>
      </p:sp>
      <p:pic>
        <p:nvPicPr>
          <p:cNvPr id="6" name="Picture 5">
            <a:extLst>
              <a:ext uri="{FF2B5EF4-FFF2-40B4-BE49-F238E27FC236}">
                <a16:creationId xmlns:a16="http://schemas.microsoft.com/office/drawing/2014/main" id="{4211A8B6-C7E4-3F35-C4CD-2F0EFBC12E20}"/>
              </a:ext>
            </a:extLst>
          </p:cNvPr>
          <p:cNvPicPr>
            <a:picLocks noChangeAspect="1"/>
          </p:cNvPicPr>
          <p:nvPr/>
        </p:nvPicPr>
        <p:blipFill>
          <a:blip r:embed="rId3"/>
          <a:stretch>
            <a:fillRect/>
          </a:stretch>
        </p:blipFill>
        <p:spPr>
          <a:xfrm>
            <a:off x="602724" y="3360415"/>
            <a:ext cx="2013491" cy="2322627"/>
          </a:xfrm>
          <a:prstGeom prst="rect">
            <a:avLst/>
          </a:prstGeom>
        </p:spPr>
      </p:pic>
      <p:sp>
        <p:nvSpPr>
          <p:cNvPr id="7" name="AutoShape 4">
            <a:extLst>
              <a:ext uri="{FF2B5EF4-FFF2-40B4-BE49-F238E27FC236}">
                <a16:creationId xmlns:a16="http://schemas.microsoft.com/office/drawing/2014/main" id="{F4DEFF4D-7BA8-8714-B13F-8348A6E0FC55}"/>
              </a:ext>
            </a:extLst>
          </p:cNvPr>
          <p:cNvSpPr>
            <a:spLocks noChangeAspect="1" noChangeArrowheads="1"/>
          </p:cNvSpPr>
          <p:nvPr/>
        </p:nvSpPr>
        <p:spPr bwMode="auto">
          <a:xfrm>
            <a:off x="6096000" y="362564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Figtree" pitchFamily="2" charset="0"/>
            </a:endParaRPr>
          </a:p>
        </p:txBody>
      </p:sp>
      <p:pic>
        <p:nvPicPr>
          <p:cNvPr id="8" name="Picture 7">
            <a:extLst>
              <a:ext uri="{FF2B5EF4-FFF2-40B4-BE49-F238E27FC236}">
                <a16:creationId xmlns:a16="http://schemas.microsoft.com/office/drawing/2014/main" id="{7B954F2F-0BEB-BC1D-2C52-915D18C99905}"/>
              </a:ext>
            </a:extLst>
          </p:cNvPr>
          <p:cNvPicPr>
            <a:picLocks noChangeAspect="1"/>
          </p:cNvPicPr>
          <p:nvPr/>
        </p:nvPicPr>
        <p:blipFill>
          <a:blip r:embed="rId4"/>
          <a:stretch>
            <a:fillRect/>
          </a:stretch>
        </p:blipFill>
        <p:spPr>
          <a:xfrm>
            <a:off x="3010388" y="3566184"/>
            <a:ext cx="8823899" cy="2219927"/>
          </a:xfrm>
          <a:prstGeom prst="rect">
            <a:avLst/>
          </a:prstGeom>
        </p:spPr>
      </p:pic>
    </p:spTree>
    <p:extLst>
      <p:ext uri="{BB962C8B-B14F-4D97-AF65-F5344CB8AC3E}">
        <p14:creationId xmlns:p14="http://schemas.microsoft.com/office/powerpoint/2010/main" val="133275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8E4F6-40E9-B56B-81F5-AB5518E07219}"/>
            </a:ext>
          </a:extLst>
        </p:cNvPr>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F40A146B-62E1-08F2-33A0-270F8E0A3A34}"/>
              </a:ext>
            </a:extLst>
          </p:cNvPr>
          <p:cNvSpPr txBox="1">
            <a:spLocks/>
          </p:cNvSpPr>
          <p:nvPr/>
        </p:nvSpPr>
        <p:spPr>
          <a:xfrm>
            <a:off x="323700" y="1198830"/>
            <a:ext cx="11517292" cy="1438576"/>
          </a:xfrm>
          <a:prstGeom prst="rect">
            <a:avLst/>
          </a:prstGeom>
          <a:solidFill>
            <a:schemeClr val="bg1">
              <a:lumMod val="95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Font typeface="Arial" panose="020B0604020202020204" pitchFamily="34" charset="0"/>
              <a:buNone/>
            </a:pPr>
            <a:endParaRPr lang="en-US" sz="2000">
              <a:latin typeface="Figtree" pitchFamily="2" charset="0"/>
            </a:endParaRPr>
          </a:p>
        </p:txBody>
      </p:sp>
      <p:sp>
        <p:nvSpPr>
          <p:cNvPr id="2" name="Text Placeholder 1">
            <a:extLst>
              <a:ext uri="{FF2B5EF4-FFF2-40B4-BE49-F238E27FC236}">
                <a16:creationId xmlns:a16="http://schemas.microsoft.com/office/drawing/2014/main" id="{B46C2B69-300A-95FB-E9F8-66A132EC5ED2}"/>
              </a:ext>
            </a:extLst>
          </p:cNvPr>
          <p:cNvSpPr>
            <a:spLocks noGrp="1"/>
          </p:cNvSpPr>
          <p:nvPr>
            <p:ph type="body" sz="quarter" idx="13"/>
          </p:nvPr>
        </p:nvSpPr>
        <p:spPr/>
        <p:txBody>
          <a:bodyPr/>
          <a:lstStyle/>
          <a:p>
            <a:r>
              <a:rPr lang="en-US"/>
              <a:t>Identify variable types</a:t>
            </a:r>
          </a:p>
        </p:txBody>
      </p:sp>
      <p:sp>
        <p:nvSpPr>
          <p:cNvPr id="3" name="Content Placeholder 2">
            <a:extLst>
              <a:ext uri="{FF2B5EF4-FFF2-40B4-BE49-F238E27FC236}">
                <a16:creationId xmlns:a16="http://schemas.microsoft.com/office/drawing/2014/main" id="{1FCD71AD-FC58-4BC1-2889-AD621EAD320B}"/>
              </a:ext>
            </a:extLst>
          </p:cNvPr>
          <p:cNvSpPr txBox="1">
            <a:spLocks/>
          </p:cNvSpPr>
          <p:nvPr/>
        </p:nvSpPr>
        <p:spPr>
          <a:xfrm>
            <a:off x="1571557" y="2664123"/>
            <a:ext cx="3818709" cy="587829"/>
          </a:xfrm>
          <a:prstGeom prst="roundRect">
            <a:avLst>
              <a:gd name="adj" fmla="val 0"/>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Font typeface="Arial" panose="020B0604020202020204" pitchFamily="34" charset="0"/>
              <a:buNone/>
            </a:pPr>
            <a:r>
              <a:rPr lang="en-US" sz="2000" b="1">
                <a:latin typeface="Figtree" pitchFamily="2" charset="0"/>
              </a:rPr>
              <a:t>Dynamic Variables</a:t>
            </a:r>
            <a:endParaRPr lang="en-US" sz="2000">
              <a:latin typeface="Figtree" pitchFamily="2" charset="0"/>
            </a:endParaRPr>
          </a:p>
        </p:txBody>
      </p:sp>
      <p:sp>
        <p:nvSpPr>
          <p:cNvPr id="4" name="Content Placeholder 2">
            <a:extLst>
              <a:ext uri="{FF2B5EF4-FFF2-40B4-BE49-F238E27FC236}">
                <a16:creationId xmlns:a16="http://schemas.microsoft.com/office/drawing/2014/main" id="{AD1011F4-112E-7EE4-BD08-7E2679824C53}"/>
              </a:ext>
            </a:extLst>
          </p:cNvPr>
          <p:cNvSpPr txBox="1">
            <a:spLocks/>
          </p:cNvSpPr>
          <p:nvPr/>
        </p:nvSpPr>
        <p:spPr>
          <a:xfrm>
            <a:off x="351008" y="1279170"/>
            <a:ext cx="11704320" cy="1709298"/>
          </a:xfrm>
          <a:prstGeom prst="rect">
            <a:avLst/>
          </a:prstGeom>
        </p:spPr>
        <p:txBody>
          <a:bodyPr vert="horz" lIns="91440" tIns="45720" rIns="91440" bIns="45720" rtlCol="0">
            <a:no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spcBef>
                <a:spcPts val="600"/>
              </a:spcBef>
              <a:buNone/>
            </a:pPr>
            <a:r>
              <a:rPr lang="en-US" sz="2000" b="1">
                <a:latin typeface="Figtree" pitchFamily="2" charset="0"/>
              </a:rPr>
              <a:t>Importance of Variable Identification</a:t>
            </a:r>
            <a:endParaRPr lang="en-US" sz="2000">
              <a:latin typeface="Figtree" pitchFamily="2" charset="0"/>
            </a:endParaRPr>
          </a:p>
          <a:p>
            <a:pPr>
              <a:spcBef>
                <a:spcPts val="600"/>
              </a:spcBef>
              <a:buFont typeface="Arial" panose="020B0604020202020204" pitchFamily="34" charset="0"/>
              <a:buChar char="•"/>
            </a:pPr>
            <a:r>
              <a:rPr lang="en-US" sz="1600">
                <a:latin typeface="Figtree" pitchFamily="2" charset="0"/>
              </a:rPr>
              <a:t>Sets expected behavior over time to </a:t>
            </a:r>
            <a:r>
              <a:rPr lang="en-US" sz="1600" b="1">
                <a:latin typeface="Figtree" pitchFamily="2" charset="0"/>
              </a:rPr>
              <a:t>avoid misinterpreting validation rules</a:t>
            </a:r>
          </a:p>
          <a:p>
            <a:pPr>
              <a:spcBef>
                <a:spcPts val="600"/>
              </a:spcBef>
              <a:buFont typeface="Arial" panose="020B0604020202020204" pitchFamily="34" charset="0"/>
              <a:buChar char="•"/>
            </a:pPr>
            <a:r>
              <a:rPr lang="en-US" sz="1600" b="1">
                <a:latin typeface="Figtree" pitchFamily="2" charset="0"/>
              </a:rPr>
              <a:t>Prevents false errors </a:t>
            </a:r>
            <a:r>
              <a:rPr lang="en-US" sz="1600">
                <a:latin typeface="Figtree" pitchFamily="2" charset="0"/>
              </a:rPr>
              <a:t>by aligning validation rules with variable types</a:t>
            </a:r>
          </a:p>
          <a:p>
            <a:pPr>
              <a:spcBef>
                <a:spcPts val="600"/>
              </a:spcBef>
              <a:buFont typeface="Arial" panose="020B0604020202020204" pitchFamily="34" charset="0"/>
              <a:buChar char="•"/>
            </a:pPr>
            <a:r>
              <a:rPr lang="en-US" sz="1600" b="1">
                <a:latin typeface="Figtree" pitchFamily="2" charset="0"/>
              </a:rPr>
              <a:t>Maps variable behavior </a:t>
            </a:r>
            <a:r>
              <a:rPr lang="en-US" sz="1600">
                <a:latin typeface="Figtree" pitchFamily="2" charset="0"/>
              </a:rPr>
              <a:t>and assigns admissible anomaly types for dynamic and static variables</a:t>
            </a:r>
          </a:p>
          <a:p>
            <a:pPr marL="457200" lvl="1" indent="0">
              <a:spcBef>
                <a:spcPts val="600"/>
              </a:spcBef>
              <a:buFont typeface="Arial" panose="020B0604020202020204" pitchFamily="34" charset="0"/>
              <a:buNone/>
            </a:pPr>
            <a:endParaRPr lang="en-US" sz="1600">
              <a:latin typeface="Figtree" pitchFamily="2" charset="0"/>
            </a:endParaRPr>
          </a:p>
        </p:txBody>
      </p:sp>
      <p:sp>
        <p:nvSpPr>
          <p:cNvPr id="5" name="Content Placeholder 2">
            <a:extLst>
              <a:ext uri="{FF2B5EF4-FFF2-40B4-BE49-F238E27FC236}">
                <a16:creationId xmlns:a16="http://schemas.microsoft.com/office/drawing/2014/main" id="{6954C86D-D4CE-4A7E-A053-9421E5275035}"/>
              </a:ext>
            </a:extLst>
          </p:cNvPr>
          <p:cNvSpPr txBox="1">
            <a:spLocks/>
          </p:cNvSpPr>
          <p:nvPr/>
        </p:nvSpPr>
        <p:spPr>
          <a:xfrm>
            <a:off x="7214709" y="2664123"/>
            <a:ext cx="3524794" cy="587830"/>
          </a:xfrm>
          <a:prstGeom prst="roundRect">
            <a:avLst>
              <a:gd name="adj" fmla="val 0"/>
            </a:avLst>
          </a:prstGeom>
        </p:spPr>
        <p:txBody>
          <a:bodyPr vert="horz" lIns="91440" tIns="45720" rIns="91440" bIns="45720" rtlCol="0" anchor="ctr">
            <a:norm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None/>
            </a:pPr>
            <a:r>
              <a:rPr lang="en-US" sz="2000" b="1">
                <a:latin typeface="Figtree" pitchFamily="2" charset="0"/>
              </a:rPr>
              <a:t>Static Variables</a:t>
            </a:r>
            <a:endParaRPr lang="en-US" sz="2000">
              <a:latin typeface="Figtree" pitchFamily="2" charset="0"/>
            </a:endParaRPr>
          </a:p>
        </p:txBody>
      </p:sp>
      <p:pic>
        <p:nvPicPr>
          <p:cNvPr id="6" name="Picture 2" descr="Markets News, Sep. 17, 2025: Stocks End Mixed After Federal Reserve Cuts  Interest Rates; Dow Rises, Nasdaq, S&amp;P 500 Slip">
            <a:extLst>
              <a:ext uri="{FF2B5EF4-FFF2-40B4-BE49-F238E27FC236}">
                <a16:creationId xmlns:a16="http://schemas.microsoft.com/office/drawing/2014/main" id="{130D6DFF-C82E-2F72-F8BB-A9B2AC623A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62" t="7760" r="11343" b="12499"/>
          <a:stretch>
            <a:fillRect/>
          </a:stretch>
        </p:blipFill>
        <p:spPr bwMode="auto">
          <a:xfrm>
            <a:off x="1571557" y="3587744"/>
            <a:ext cx="3527070" cy="20849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Social Security Number">
            <a:extLst>
              <a:ext uri="{FF2B5EF4-FFF2-40B4-BE49-F238E27FC236}">
                <a16:creationId xmlns:a16="http://schemas.microsoft.com/office/drawing/2014/main" id="{F0F5E685-FF8D-2736-9B30-7AD0DC3E05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2672" y="3587744"/>
            <a:ext cx="3416831" cy="219699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8A05DBA7-A22C-D06D-D35D-38198BA67249}"/>
              </a:ext>
            </a:extLst>
          </p:cNvPr>
          <p:cNvSpPr txBox="1">
            <a:spLocks/>
          </p:cNvSpPr>
          <p:nvPr/>
        </p:nvSpPr>
        <p:spPr>
          <a:xfrm>
            <a:off x="1571557" y="3074669"/>
            <a:ext cx="3818709" cy="587829"/>
          </a:xfrm>
          <a:prstGeom prst="roundRect">
            <a:avLst>
              <a:gd name="adj" fmla="val 0"/>
            </a:avLst>
          </a:prstGeom>
        </p:spPr>
        <p:txBody>
          <a:bodyPr vert="horz" lIns="91440" tIns="45720" rIns="91440" bIns="45720" rtlCol="0" anchor="t">
            <a:no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FontTx/>
              <a:buNone/>
            </a:pPr>
            <a:r>
              <a:rPr lang="en-US" sz="1600">
                <a:solidFill>
                  <a:schemeClr val="tx1">
                    <a:lumMod val="65000"/>
                    <a:lumOff val="35000"/>
                  </a:schemeClr>
                </a:solidFill>
                <a:latin typeface="Figtree" pitchFamily="2" charset="0"/>
              </a:rPr>
              <a:t>Should change over time as conditions or values update</a:t>
            </a:r>
          </a:p>
        </p:txBody>
      </p:sp>
      <p:sp>
        <p:nvSpPr>
          <p:cNvPr id="9" name="Content Placeholder 2">
            <a:extLst>
              <a:ext uri="{FF2B5EF4-FFF2-40B4-BE49-F238E27FC236}">
                <a16:creationId xmlns:a16="http://schemas.microsoft.com/office/drawing/2014/main" id="{3DA55606-5917-02C6-AF77-B1B6432A1281}"/>
              </a:ext>
            </a:extLst>
          </p:cNvPr>
          <p:cNvSpPr txBox="1">
            <a:spLocks/>
          </p:cNvSpPr>
          <p:nvPr/>
        </p:nvSpPr>
        <p:spPr>
          <a:xfrm>
            <a:off x="7214709" y="3074669"/>
            <a:ext cx="3818709" cy="587829"/>
          </a:xfrm>
          <a:prstGeom prst="roundRect">
            <a:avLst>
              <a:gd name="adj" fmla="val 0"/>
            </a:avLst>
          </a:prstGeom>
        </p:spPr>
        <p:txBody>
          <a:bodyPr vert="horz" lIns="91440" tIns="45720" rIns="91440" bIns="45720" rtlCol="0" anchor="t">
            <a:no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buFontTx/>
              <a:buNone/>
            </a:pPr>
            <a:r>
              <a:rPr lang="en-US" sz="1600">
                <a:solidFill>
                  <a:schemeClr val="tx1">
                    <a:lumMod val="65000"/>
                    <a:lumOff val="35000"/>
                  </a:schemeClr>
                </a:solidFill>
                <a:latin typeface="Figtree" pitchFamily="2" charset="0"/>
              </a:rPr>
              <a:t>Should stay the same over time unless there’s a specific reason to change</a:t>
            </a:r>
          </a:p>
        </p:txBody>
      </p:sp>
      <p:sp>
        <p:nvSpPr>
          <p:cNvPr id="10" name="Content Placeholder 2">
            <a:extLst>
              <a:ext uri="{FF2B5EF4-FFF2-40B4-BE49-F238E27FC236}">
                <a16:creationId xmlns:a16="http://schemas.microsoft.com/office/drawing/2014/main" id="{1CDD59FC-C0F7-153C-DDD3-F60EE6A1DD0E}"/>
              </a:ext>
            </a:extLst>
          </p:cNvPr>
          <p:cNvSpPr txBox="1">
            <a:spLocks/>
          </p:cNvSpPr>
          <p:nvPr/>
        </p:nvSpPr>
        <p:spPr>
          <a:xfrm>
            <a:off x="7570999" y="5610574"/>
            <a:ext cx="3106128" cy="587829"/>
          </a:xfrm>
          <a:prstGeom prst="roundRect">
            <a:avLst>
              <a:gd name="adj" fmla="val 0"/>
            </a:avLst>
          </a:prstGeom>
        </p:spPr>
        <p:txBody>
          <a:bodyPr vert="horz" lIns="91440" tIns="45720" rIns="91440" bIns="45720" rtlCol="0" anchor="ctr">
            <a:no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FontTx/>
              <a:buNone/>
            </a:pPr>
            <a:r>
              <a:rPr lang="en-US" sz="1400">
                <a:solidFill>
                  <a:schemeClr val="tx1">
                    <a:lumMod val="65000"/>
                    <a:lumOff val="35000"/>
                  </a:schemeClr>
                </a:solidFill>
                <a:latin typeface="Figtree" pitchFamily="2" charset="0"/>
              </a:rPr>
              <a:t>Year built, asset type</a:t>
            </a:r>
          </a:p>
        </p:txBody>
      </p:sp>
      <p:sp>
        <p:nvSpPr>
          <p:cNvPr id="11" name="Content Placeholder 2">
            <a:extLst>
              <a:ext uri="{FF2B5EF4-FFF2-40B4-BE49-F238E27FC236}">
                <a16:creationId xmlns:a16="http://schemas.microsoft.com/office/drawing/2014/main" id="{F083D150-2F92-28E7-1B7D-7A2851A61CB7}"/>
              </a:ext>
            </a:extLst>
          </p:cNvPr>
          <p:cNvSpPr txBox="1">
            <a:spLocks/>
          </p:cNvSpPr>
          <p:nvPr/>
        </p:nvSpPr>
        <p:spPr>
          <a:xfrm>
            <a:off x="1927847" y="5610574"/>
            <a:ext cx="3106128" cy="587829"/>
          </a:xfrm>
          <a:prstGeom prst="roundRect">
            <a:avLst>
              <a:gd name="adj" fmla="val 0"/>
            </a:avLst>
          </a:prstGeom>
        </p:spPr>
        <p:txBody>
          <a:bodyPr vert="horz" lIns="91440" tIns="45720" rIns="91440" bIns="45720" rtlCol="0" anchor="ctr">
            <a:noAutofit/>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indent="0" algn="ctr">
              <a:buFontTx/>
              <a:buNone/>
            </a:pPr>
            <a:r>
              <a:rPr lang="en-US" sz="1400">
                <a:solidFill>
                  <a:schemeClr val="tx1">
                    <a:lumMod val="65000"/>
                    <a:lumOff val="35000"/>
                  </a:schemeClr>
                </a:solidFill>
                <a:latin typeface="Figtree" pitchFamily="2" charset="0"/>
              </a:rPr>
              <a:t>Maintenance costs, operating costs</a:t>
            </a:r>
          </a:p>
        </p:txBody>
      </p:sp>
    </p:spTree>
    <p:extLst>
      <p:ext uri="{BB962C8B-B14F-4D97-AF65-F5344CB8AC3E}">
        <p14:creationId xmlns:p14="http://schemas.microsoft.com/office/powerpoint/2010/main" val="207368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783AA-71F8-1313-F05A-CB09803959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13C2EA8-6290-6A37-4C0B-66CDAC89ED19}"/>
              </a:ext>
            </a:extLst>
          </p:cNvPr>
          <p:cNvSpPr>
            <a:spLocks noGrp="1"/>
          </p:cNvSpPr>
          <p:nvPr>
            <p:ph type="body" sz="quarter" idx="13"/>
          </p:nvPr>
        </p:nvSpPr>
        <p:spPr/>
        <p:txBody>
          <a:bodyPr/>
          <a:lstStyle/>
          <a:p>
            <a:r>
              <a:rPr lang="en-US"/>
              <a:t>Determine validation rules</a:t>
            </a:r>
          </a:p>
        </p:txBody>
      </p:sp>
      <p:sp>
        <p:nvSpPr>
          <p:cNvPr id="3" name="Rectangle: Rounded Corners 2">
            <a:extLst>
              <a:ext uri="{FF2B5EF4-FFF2-40B4-BE49-F238E27FC236}">
                <a16:creationId xmlns:a16="http://schemas.microsoft.com/office/drawing/2014/main" id="{4890D3D2-3688-D7EB-A7B1-89D3FE781A78}"/>
              </a:ext>
            </a:extLst>
          </p:cNvPr>
          <p:cNvSpPr/>
          <p:nvPr/>
        </p:nvSpPr>
        <p:spPr>
          <a:xfrm>
            <a:off x="4656040" y="1568918"/>
            <a:ext cx="5800172" cy="4238495"/>
          </a:xfrm>
          <a:prstGeom prst="roundRect">
            <a:avLst>
              <a:gd name="adj" fmla="val 32733"/>
            </a:avLst>
          </a:prstGeom>
          <a:solidFill>
            <a:srgbClr val="653C8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4" name="Rectangle: Rounded Corners 3">
            <a:extLst>
              <a:ext uri="{FF2B5EF4-FFF2-40B4-BE49-F238E27FC236}">
                <a16:creationId xmlns:a16="http://schemas.microsoft.com/office/drawing/2014/main" id="{8964B4EC-3E27-43F7-EBEA-771A6DEEB3A6}"/>
              </a:ext>
            </a:extLst>
          </p:cNvPr>
          <p:cNvSpPr/>
          <p:nvPr/>
        </p:nvSpPr>
        <p:spPr>
          <a:xfrm>
            <a:off x="1731525" y="1568918"/>
            <a:ext cx="5800172" cy="4238495"/>
          </a:xfrm>
          <a:prstGeom prst="roundRect">
            <a:avLst>
              <a:gd name="adj" fmla="val 32732"/>
            </a:avLst>
          </a:prstGeom>
          <a:solidFill>
            <a:srgbClr val="AFAEAE">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5" name="TextBox 4">
            <a:extLst>
              <a:ext uri="{FF2B5EF4-FFF2-40B4-BE49-F238E27FC236}">
                <a16:creationId xmlns:a16="http://schemas.microsoft.com/office/drawing/2014/main" id="{2AC231EA-D469-A0D8-EE82-3443F77895F0}"/>
              </a:ext>
            </a:extLst>
          </p:cNvPr>
          <p:cNvSpPr txBox="1"/>
          <p:nvPr/>
        </p:nvSpPr>
        <p:spPr>
          <a:xfrm>
            <a:off x="1634006" y="2510281"/>
            <a:ext cx="3233854" cy="523220"/>
          </a:xfrm>
          <a:prstGeom prst="rect">
            <a:avLst/>
          </a:prstGeom>
          <a:noFill/>
        </p:spPr>
        <p:txBody>
          <a:bodyPr wrap="square" rtlCol="0">
            <a:spAutoFit/>
          </a:bodyPr>
          <a:lstStyle/>
          <a:p>
            <a:pPr algn="ctr"/>
            <a:r>
              <a:rPr lang="en-US" sz="2800" b="1">
                <a:solidFill>
                  <a:srgbClr val="653C87"/>
                </a:solidFill>
                <a:latin typeface="Figtree" pitchFamily="2" charset="0"/>
                <a:ea typeface="Calibri" panose="020F0502020204030204" pitchFamily="34" charset="0"/>
                <a:cs typeface="Calibri" panose="020F0502020204030204" pitchFamily="34" charset="0"/>
              </a:rPr>
              <a:t>Established</a:t>
            </a:r>
          </a:p>
        </p:txBody>
      </p:sp>
      <p:sp>
        <p:nvSpPr>
          <p:cNvPr id="6" name="TextBox 5">
            <a:extLst>
              <a:ext uri="{FF2B5EF4-FFF2-40B4-BE49-F238E27FC236}">
                <a16:creationId xmlns:a16="http://schemas.microsoft.com/office/drawing/2014/main" id="{958CC521-FEA5-6C17-4E70-E8A0C1BCAA50}"/>
              </a:ext>
            </a:extLst>
          </p:cNvPr>
          <p:cNvSpPr txBox="1"/>
          <p:nvPr/>
        </p:nvSpPr>
        <p:spPr>
          <a:xfrm>
            <a:off x="2083378" y="3162020"/>
            <a:ext cx="2377440" cy="1569660"/>
          </a:xfrm>
          <a:prstGeom prst="rect">
            <a:avLst/>
          </a:prstGeom>
          <a:noFill/>
        </p:spPr>
        <p:txBody>
          <a:bodyPr wrap="square" rtlCol="0">
            <a:spAutoFit/>
          </a:bodyPr>
          <a:lstStyle/>
          <a:p>
            <a:pPr algn="ctr"/>
            <a:r>
              <a:rPr lang="en-US" sz="1600">
                <a:latin typeface="Figtree" pitchFamily="2" charset="0"/>
                <a:ea typeface="Calibri" panose="020F0502020204030204" pitchFamily="34" charset="0"/>
                <a:cs typeface="Arial" panose="020B0604020202020204" pitchFamily="34" charset="0"/>
              </a:rPr>
              <a:t>Validation checks already implemented by the database owners as part of the standard data-entry and system controls</a:t>
            </a:r>
          </a:p>
        </p:txBody>
      </p:sp>
      <p:sp>
        <p:nvSpPr>
          <p:cNvPr id="7" name="TextBox 6">
            <a:extLst>
              <a:ext uri="{FF2B5EF4-FFF2-40B4-BE49-F238E27FC236}">
                <a16:creationId xmlns:a16="http://schemas.microsoft.com/office/drawing/2014/main" id="{15530391-F321-A664-F1C8-13C6A8A2B8D7}"/>
              </a:ext>
            </a:extLst>
          </p:cNvPr>
          <p:cNvSpPr txBox="1"/>
          <p:nvPr/>
        </p:nvSpPr>
        <p:spPr>
          <a:xfrm>
            <a:off x="7358128" y="2510281"/>
            <a:ext cx="3233854" cy="523220"/>
          </a:xfrm>
          <a:prstGeom prst="rect">
            <a:avLst/>
          </a:prstGeom>
          <a:noFill/>
        </p:spPr>
        <p:txBody>
          <a:bodyPr wrap="square" rtlCol="0">
            <a:spAutoFit/>
          </a:bodyPr>
          <a:lstStyle/>
          <a:p>
            <a:pPr algn="ctr"/>
            <a:r>
              <a:rPr lang="en-US" sz="2800" b="1">
                <a:solidFill>
                  <a:srgbClr val="653C87"/>
                </a:solidFill>
                <a:latin typeface="Figtree" pitchFamily="2" charset="0"/>
                <a:ea typeface="Calibri" panose="020F0502020204030204" pitchFamily="34" charset="0"/>
                <a:cs typeface="Calibri" panose="020F0502020204030204" pitchFamily="34" charset="0"/>
              </a:rPr>
              <a:t>Augmented</a:t>
            </a:r>
          </a:p>
        </p:txBody>
      </p:sp>
      <p:sp>
        <p:nvSpPr>
          <p:cNvPr id="8" name="TextBox 7">
            <a:extLst>
              <a:ext uri="{FF2B5EF4-FFF2-40B4-BE49-F238E27FC236}">
                <a16:creationId xmlns:a16="http://schemas.microsoft.com/office/drawing/2014/main" id="{392E9AD0-8BC8-8B90-1700-7E675136C646}"/>
              </a:ext>
            </a:extLst>
          </p:cNvPr>
          <p:cNvSpPr txBox="1"/>
          <p:nvPr/>
        </p:nvSpPr>
        <p:spPr>
          <a:xfrm>
            <a:off x="7786335" y="3162020"/>
            <a:ext cx="2377440" cy="1323439"/>
          </a:xfrm>
          <a:prstGeom prst="rect">
            <a:avLst/>
          </a:prstGeom>
          <a:noFill/>
        </p:spPr>
        <p:txBody>
          <a:bodyPr wrap="square" rtlCol="0">
            <a:spAutoFit/>
          </a:bodyPr>
          <a:lstStyle/>
          <a:p>
            <a:pPr lvl="0" algn="ctr"/>
            <a:r>
              <a:rPr lang="en-US" sz="1600">
                <a:latin typeface="Figtree" pitchFamily="2" charset="0"/>
                <a:ea typeface="Calibri" panose="020F0502020204030204" pitchFamily="34" charset="0"/>
                <a:cs typeface="Arial" panose="020B0604020202020204" pitchFamily="34" charset="0"/>
              </a:rPr>
              <a:t>Additional checks introduced by analysts to address gaps not covered by established rules</a:t>
            </a:r>
          </a:p>
        </p:txBody>
      </p:sp>
      <p:sp>
        <p:nvSpPr>
          <p:cNvPr id="9" name="TextBox 8">
            <a:extLst>
              <a:ext uri="{FF2B5EF4-FFF2-40B4-BE49-F238E27FC236}">
                <a16:creationId xmlns:a16="http://schemas.microsoft.com/office/drawing/2014/main" id="{6F7944DD-EA06-A1CE-54FD-D8AA525CAC39}"/>
              </a:ext>
            </a:extLst>
          </p:cNvPr>
          <p:cNvSpPr txBox="1"/>
          <p:nvPr/>
        </p:nvSpPr>
        <p:spPr>
          <a:xfrm>
            <a:off x="4465960" y="2510281"/>
            <a:ext cx="3233854" cy="523220"/>
          </a:xfrm>
          <a:prstGeom prst="rect">
            <a:avLst/>
          </a:prstGeom>
          <a:noFill/>
        </p:spPr>
        <p:txBody>
          <a:bodyPr wrap="square" rtlCol="0">
            <a:spAutoFit/>
          </a:bodyPr>
          <a:lstStyle/>
          <a:p>
            <a:pPr algn="ctr"/>
            <a:r>
              <a:rPr lang="en-US" sz="2800" b="1">
                <a:solidFill>
                  <a:srgbClr val="653C87"/>
                </a:solidFill>
                <a:latin typeface="Figtree" pitchFamily="2" charset="0"/>
                <a:ea typeface="Calibri" panose="020F0502020204030204" pitchFamily="34" charset="0"/>
                <a:cs typeface="Calibri" panose="020F0502020204030204" pitchFamily="34" charset="0"/>
              </a:rPr>
              <a:t>Holistic</a:t>
            </a:r>
          </a:p>
        </p:txBody>
      </p:sp>
      <p:sp>
        <p:nvSpPr>
          <p:cNvPr id="10" name="TextBox 9">
            <a:extLst>
              <a:ext uri="{FF2B5EF4-FFF2-40B4-BE49-F238E27FC236}">
                <a16:creationId xmlns:a16="http://schemas.microsoft.com/office/drawing/2014/main" id="{283AAD37-2C17-EDB0-1CB4-5C648C652294}"/>
              </a:ext>
            </a:extLst>
          </p:cNvPr>
          <p:cNvSpPr txBox="1"/>
          <p:nvPr/>
        </p:nvSpPr>
        <p:spPr>
          <a:xfrm>
            <a:off x="4926324" y="3162020"/>
            <a:ext cx="2286000" cy="1323439"/>
          </a:xfrm>
          <a:prstGeom prst="rect">
            <a:avLst/>
          </a:prstGeom>
          <a:noFill/>
        </p:spPr>
        <p:txBody>
          <a:bodyPr wrap="square" rtlCol="0">
            <a:spAutoFit/>
          </a:bodyPr>
          <a:lstStyle/>
          <a:p>
            <a:pPr lvl="0" algn="ctr"/>
            <a:r>
              <a:rPr lang="en-US" sz="1600">
                <a:latin typeface="Figtree" pitchFamily="2" charset="0"/>
                <a:ea typeface="Calibri" panose="020F0502020204030204" pitchFamily="34" charset="0"/>
                <a:cs typeface="Arial" panose="020B0604020202020204" pitchFamily="34" charset="0"/>
              </a:rPr>
              <a:t>Interpretation of the combined rule set to evaluate overall data health and suitability for use</a:t>
            </a:r>
          </a:p>
        </p:txBody>
      </p:sp>
      <p:pic>
        <p:nvPicPr>
          <p:cNvPr id="11" name="Graphic 10" descr="Heart with pulse with solid fill">
            <a:extLst>
              <a:ext uri="{FF2B5EF4-FFF2-40B4-BE49-F238E27FC236}">
                <a16:creationId xmlns:a16="http://schemas.microsoft.com/office/drawing/2014/main" id="{80991239-98EA-A1EE-F909-105BD2528AD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72308" y="1738306"/>
            <a:ext cx="721424" cy="747482"/>
          </a:xfrm>
          <a:prstGeom prst="rect">
            <a:avLst/>
          </a:prstGeom>
        </p:spPr>
      </p:pic>
      <p:pic>
        <p:nvPicPr>
          <p:cNvPr id="12" name="Graphic 11" descr="Microscope with solid fill">
            <a:extLst>
              <a:ext uri="{FF2B5EF4-FFF2-40B4-BE49-F238E27FC236}">
                <a16:creationId xmlns:a16="http://schemas.microsoft.com/office/drawing/2014/main" id="{0C1B1DEA-F2E5-C855-E451-F1F9D8857A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86607" y="1797720"/>
            <a:ext cx="618363" cy="640698"/>
          </a:xfrm>
          <a:prstGeom prst="rect">
            <a:avLst/>
          </a:prstGeom>
        </p:spPr>
      </p:pic>
      <p:pic>
        <p:nvPicPr>
          <p:cNvPr id="13" name="Graphic 12" descr="Brain with solid fill">
            <a:extLst>
              <a:ext uri="{FF2B5EF4-FFF2-40B4-BE49-F238E27FC236}">
                <a16:creationId xmlns:a16="http://schemas.microsoft.com/office/drawing/2014/main" id="{7704DBDC-7DEE-4E8D-38E1-0321D97D4A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81935" y="1738306"/>
            <a:ext cx="721424" cy="747482"/>
          </a:xfrm>
          <a:prstGeom prst="rect">
            <a:avLst/>
          </a:prstGeom>
        </p:spPr>
      </p:pic>
      <p:sp>
        <p:nvSpPr>
          <p:cNvPr id="14" name="TextBox 13">
            <a:extLst>
              <a:ext uri="{FF2B5EF4-FFF2-40B4-BE49-F238E27FC236}">
                <a16:creationId xmlns:a16="http://schemas.microsoft.com/office/drawing/2014/main" id="{EA50A5F3-985E-380D-28B7-EC72163D19FE}"/>
              </a:ext>
            </a:extLst>
          </p:cNvPr>
          <p:cNvSpPr txBox="1"/>
          <p:nvPr/>
        </p:nvSpPr>
        <p:spPr>
          <a:xfrm>
            <a:off x="2191630" y="4792607"/>
            <a:ext cx="2160935" cy="523220"/>
          </a:xfrm>
          <a:prstGeom prst="rect">
            <a:avLst/>
          </a:prstGeom>
          <a:noFill/>
        </p:spPr>
        <p:txBody>
          <a:bodyPr wrap="square" rtlCol="0">
            <a:spAutoFit/>
          </a:bodyPr>
          <a:lstStyle/>
          <a:p>
            <a:pPr algn="ctr"/>
            <a:r>
              <a:rPr lang="en-US" sz="1400">
                <a:solidFill>
                  <a:srgbClr val="653C87"/>
                </a:solidFill>
                <a:latin typeface="Figtree" pitchFamily="2" charset="0"/>
                <a:ea typeface="Calibri" panose="020F0502020204030204" pitchFamily="34" charset="0"/>
                <a:cs typeface="Arial" panose="020B0604020202020204" pitchFamily="34" charset="0"/>
              </a:rPr>
              <a:t>routine vitals &amp; standard screening panel</a:t>
            </a:r>
          </a:p>
        </p:txBody>
      </p:sp>
      <p:sp>
        <p:nvSpPr>
          <p:cNvPr id="15" name="TextBox 14">
            <a:extLst>
              <a:ext uri="{FF2B5EF4-FFF2-40B4-BE49-F238E27FC236}">
                <a16:creationId xmlns:a16="http://schemas.microsoft.com/office/drawing/2014/main" id="{DF332789-4702-1D22-0AF2-37E786065DD0}"/>
              </a:ext>
            </a:extLst>
          </p:cNvPr>
          <p:cNvSpPr txBox="1"/>
          <p:nvPr/>
        </p:nvSpPr>
        <p:spPr>
          <a:xfrm>
            <a:off x="7989763" y="4792607"/>
            <a:ext cx="1970584" cy="738664"/>
          </a:xfrm>
          <a:prstGeom prst="rect">
            <a:avLst/>
          </a:prstGeom>
          <a:noFill/>
        </p:spPr>
        <p:txBody>
          <a:bodyPr wrap="square" rtlCol="0">
            <a:spAutoFit/>
          </a:bodyPr>
          <a:lstStyle/>
          <a:p>
            <a:pPr lvl="0" algn="ctr"/>
            <a:r>
              <a:rPr lang="en-US" sz="1400">
                <a:solidFill>
                  <a:srgbClr val="653C87"/>
                </a:solidFill>
                <a:latin typeface="Figtree" pitchFamily="2" charset="0"/>
                <a:ea typeface="Calibri" panose="020F0502020204030204" pitchFamily="34" charset="0"/>
                <a:cs typeface="Arial" panose="020B0604020202020204" pitchFamily="34" charset="0"/>
              </a:rPr>
              <a:t>targeted tests to explain observed symptoms </a:t>
            </a:r>
          </a:p>
        </p:txBody>
      </p:sp>
      <p:sp>
        <p:nvSpPr>
          <p:cNvPr id="16" name="TextBox 15">
            <a:extLst>
              <a:ext uri="{FF2B5EF4-FFF2-40B4-BE49-F238E27FC236}">
                <a16:creationId xmlns:a16="http://schemas.microsoft.com/office/drawing/2014/main" id="{37FBD402-A151-2E34-38EC-136436F76B51}"/>
              </a:ext>
            </a:extLst>
          </p:cNvPr>
          <p:cNvSpPr txBox="1"/>
          <p:nvPr/>
        </p:nvSpPr>
        <p:spPr>
          <a:xfrm>
            <a:off x="5013412" y="4792607"/>
            <a:ext cx="2122269" cy="523220"/>
          </a:xfrm>
          <a:prstGeom prst="rect">
            <a:avLst/>
          </a:prstGeom>
          <a:noFill/>
        </p:spPr>
        <p:txBody>
          <a:bodyPr wrap="square" rtlCol="0">
            <a:spAutoFit/>
          </a:bodyPr>
          <a:lstStyle/>
          <a:p>
            <a:pPr lvl="0" algn="ctr"/>
            <a:r>
              <a:rPr lang="en-US" sz="1400">
                <a:solidFill>
                  <a:srgbClr val="653C87"/>
                </a:solidFill>
                <a:latin typeface="Figtree" pitchFamily="2" charset="0"/>
                <a:ea typeface="Calibri" panose="020F0502020204030204" pitchFamily="34" charset="0"/>
                <a:cs typeface="Arial" panose="020B0604020202020204" pitchFamily="34" charset="0"/>
              </a:rPr>
              <a:t>working diagnosis &amp; clearance decision</a:t>
            </a:r>
          </a:p>
        </p:txBody>
      </p:sp>
    </p:spTree>
    <p:extLst>
      <p:ext uri="{BB962C8B-B14F-4D97-AF65-F5344CB8AC3E}">
        <p14:creationId xmlns:p14="http://schemas.microsoft.com/office/powerpoint/2010/main" val="386294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A8098-11C5-68F0-C382-E5E244F1BBD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1EF201-B0E6-BF3C-ABC9-6CB98536DCFD}"/>
              </a:ext>
            </a:extLst>
          </p:cNvPr>
          <p:cNvSpPr>
            <a:spLocks noGrp="1"/>
          </p:cNvSpPr>
          <p:nvPr>
            <p:ph type="body" sz="quarter" idx="13"/>
          </p:nvPr>
        </p:nvSpPr>
        <p:spPr/>
        <p:txBody>
          <a:bodyPr/>
          <a:lstStyle/>
          <a:p>
            <a:r>
              <a:rPr lang="en-US"/>
              <a:t>Case Study – FIMS Validation</a:t>
            </a:r>
          </a:p>
        </p:txBody>
      </p:sp>
      <p:pic>
        <p:nvPicPr>
          <p:cNvPr id="4" name="Picture 3" descr="Chart, bar chart&#10;&#10;AI-generated content may be incorrect.">
            <a:extLst>
              <a:ext uri="{FF2B5EF4-FFF2-40B4-BE49-F238E27FC236}">
                <a16:creationId xmlns:a16="http://schemas.microsoft.com/office/drawing/2014/main" id="{DA349DF7-379A-5021-C190-548DD63B449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5494" y="1223066"/>
            <a:ext cx="9099413" cy="4708311"/>
          </a:xfrm>
          <a:prstGeom prst="rect">
            <a:avLst/>
          </a:prstGeom>
          <a:noFill/>
        </p:spPr>
      </p:pic>
    </p:spTree>
    <p:extLst>
      <p:ext uri="{BB962C8B-B14F-4D97-AF65-F5344CB8AC3E}">
        <p14:creationId xmlns:p14="http://schemas.microsoft.com/office/powerpoint/2010/main" val="844020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9575E-3C1B-DF29-C767-481B9DDED1F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6922046-2231-7AE9-362D-BD8C3DD58D4E}"/>
              </a:ext>
            </a:extLst>
          </p:cNvPr>
          <p:cNvSpPr>
            <a:spLocks noGrp="1"/>
          </p:cNvSpPr>
          <p:nvPr>
            <p:ph type="body" sz="quarter" idx="13"/>
          </p:nvPr>
        </p:nvSpPr>
        <p:spPr/>
        <p:txBody>
          <a:bodyPr/>
          <a:lstStyle/>
          <a:p>
            <a:r>
              <a:rPr lang="en-US"/>
              <a:t>Potential Root Cause Analysis</a:t>
            </a:r>
          </a:p>
        </p:txBody>
      </p:sp>
      <p:sp>
        <p:nvSpPr>
          <p:cNvPr id="20" name="Freeform: Shape 19">
            <a:extLst>
              <a:ext uri="{FF2B5EF4-FFF2-40B4-BE49-F238E27FC236}">
                <a16:creationId xmlns:a16="http://schemas.microsoft.com/office/drawing/2014/main" id="{F9C60CDF-32C7-ED49-6B03-ACF7A6F7E969}"/>
              </a:ext>
            </a:extLst>
          </p:cNvPr>
          <p:cNvSpPr/>
          <p:nvPr/>
        </p:nvSpPr>
        <p:spPr>
          <a:xfrm>
            <a:off x="289914" y="1500188"/>
            <a:ext cx="4894928" cy="4374426"/>
          </a:xfrm>
          <a:custGeom>
            <a:avLst/>
            <a:gdLst>
              <a:gd name="csX0" fmla="*/ 0 w 9918255"/>
              <a:gd name="csY0" fmla="*/ 0 h 757575"/>
              <a:gd name="csX1" fmla="*/ 9918255 w 9918255"/>
              <a:gd name="csY1" fmla="*/ 0 h 757575"/>
              <a:gd name="csX2" fmla="*/ 9918255 w 9918255"/>
              <a:gd name="csY2" fmla="*/ 757575 h 757575"/>
              <a:gd name="csX3" fmla="*/ 0 w 9918255"/>
              <a:gd name="csY3" fmla="*/ 757575 h 757575"/>
              <a:gd name="csX4" fmla="*/ 0 w 9918255"/>
              <a:gd name="csY4" fmla="*/ 0 h 757575"/>
            </a:gdLst>
            <a:ahLst/>
            <a:cxnLst>
              <a:cxn ang="0">
                <a:pos x="csX0" y="csY0"/>
              </a:cxn>
              <a:cxn ang="0">
                <a:pos x="csX1" y="csY1"/>
              </a:cxn>
              <a:cxn ang="0">
                <a:pos x="csX2" y="csY2"/>
              </a:cxn>
              <a:cxn ang="0">
                <a:pos x="csX3" y="csY3"/>
              </a:cxn>
              <a:cxn ang="0">
                <a:pos x="csX4" y="csY4"/>
              </a:cxn>
            </a:cxnLst>
            <a:rect l="l" t="t" r="r" b="b"/>
            <a:pathLst>
              <a:path w="9918255" h="757575">
                <a:moveTo>
                  <a:pt x="0" y="0"/>
                </a:moveTo>
                <a:lnTo>
                  <a:pt x="9918255" y="0"/>
                </a:lnTo>
                <a:lnTo>
                  <a:pt x="9918255" y="757575"/>
                </a:lnTo>
                <a:lnTo>
                  <a:pt x="0" y="757575"/>
                </a:lnTo>
                <a:lnTo>
                  <a:pt x="0" y="0"/>
                </a:lnTo>
                <a:close/>
              </a:path>
            </a:pathLst>
          </a:custGeom>
          <a:ln>
            <a:solidFill>
              <a:schemeClr val="bg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9767" tIns="270764" rIns="769767" bIns="92456" numCol="1" spcCol="1270" anchor="t" anchorCtr="0">
            <a:noAutofit/>
          </a:bodyPr>
          <a:lstStyle/>
          <a:p>
            <a:pPr marL="285750" lvl="1" indent="-285750" algn="l" defTabSz="577850">
              <a:lnSpc>
                <a:spcPct val="90000"/>
              </a:lnSpc>
              <a:spcBef>
                <a:spcPts val="600"/>
              </a:spcBef>
              <a:spcAft>
                <a:spcPts val="600"/>
              </a:spcAft>
              <a:buFont typeface="Wingdings" panose="05000000000000000000" pitchFamily="2" charset="2"/>
              <a:buChar char="§"/>
            </a:pPr>
            <a:r>
              <a:rPr lang="en-US" sz="1400" kern="1200">
                <a:latin typeface="Figtree" pitchFamily="2" charset="0"/>
              </a:rPr>
              <a:t>Identifies the </a:t>
            </a:r>
            <a:r>
              <a:rPr lang="en-US" sz="1400" b="1" kern="1200">
                <a:latin typeface="Figtree" pitchFamily="2" charset="0"/>
              </a:rPr>
              <a:t>origin</a:t>
            </a:r>
            <a:r>
              <a:rPr lang="en-US" sz="1400" kern="1200">
                <a:latin typeface="Figtree" pitchFamily="2" charset="0"/>
              </a:rPr>
              <a:t> of problems, corrective measures, and prevention methods</a:t>
            </a:r>
          </a:p>
          <a:p>
            <a:pPr marL="285750" lvl="1" indent="-285750" algn="l" defTabSz="577850">
              <a:lnSpc>
                <a:spcPct val="90000"/>
              </a:lnSpc>
              <a:spcBef>
                <a:spcPct val="0"/>
              </a:spcBef>
              <a:spcAft>
                <a:spcPts val="600"/>
              </a:spcAft>
              <a:buFont typeface="Wingdings" panose="05000000000000000000" pitchFamily="2" charset="2"/>
              <a:buChar char="§"/>
            </a:pPr>
            <a:r>
              <a:rPr lang="en-US" sz="1400" kern="1200">
                <a:latin typeface="Figtree" pitchFamily="2" charset="0"/>
              </a:rPr>
              <a:t>Leads to more </a:t>
            </a:r>
            <a:r>
              <a:rPr lang="en-US" sz="1400" b="1" kern="1200">
                <a:latin typeface="Figtree" pitchFamily="2" charset="0"/>
              </a:rPr>
              <a:t>efficient operations </a:t>
            </a:r>
            <a:r>
              <a:rPr lang="en-US" sz="1400" kern="1200">
                <a:latin typeface="Figtree" pitchFamily="2" charset="0"/>
              </a:rPr>
              <a:t>and improved </a:t>
            </a:r>
            <a:r>
              <a:rPr lang="en-US" sz="1400" b="1" kern="1200">
                <a:latin typeface="Figtree" pitchFamily="2" charset="0"/>
              </a:rPr>
              <a:t>system performance</a:t>
            </a:r>
          </a:p>
        </p:txBody>
      </p:sp>
      <p:sp>
        <p:nvSpPr>
          <p:cNvPr id="21" name="Freeform: Shape 20">
            <a:extLst>
              <a:ext uri="{FF2B5EF4-FFF2-40B4-BE49-F238E27FC236}">
                <a16:creationId xmlns:a16="http://schemas.microsoft.com/office/drawing/2014/main" id="{C4CE7C2E-375D-B63F-4F6E-4CDCA4264D79}"/>
              </a:ext>
            </a:extLst>
          </p:cNvPr>
          <p:cNvSpPr/>
          <p:nvPr/>
        </p:nvSpPr>
        <p:spPr>
          <a:xfrm>
            <a:off x="785825" y="1275055"/>
            <a:ext cx="3862250" cy="417013"/>
          </a:xfrm>
          <a:custGeom>
            <a:avLst/>
            <a:gdLst>
              <a:gd name="csX0" fmla="*/ 0 w 6942778"/>
              <a:gd name="csY0" fmla="*/ 63961 h 383760"/>
              <a:gd name="csX1" fmla="*/ 63961 w 6942778"/>
              <a:gd name="csY1" fmla="*/ 0 h 383760"/>
              <a:gd name="csX2" fmla="*/ 6878817 w 6942778"/>
              <a:gd name="csY2" fmla="*/ 0 h 383760"/>
              <a:gd name="csX3" fmla="*/ 6942778 w 6942778"/>
              <a:gd name="csY3" fmla="*/ 63961 h 383760"/>
              <a:gd name="csX4" fmla="*/ 6942778 w 6942778"/>
              <a:gd name="csY4" fmla="*/ 319799 h 383760"/>
              <a:gd name="csX5" fmla="*/ 6878817 w 6942778"/>
              <a:gd name="csY5" fmla="*/ 383760 h 383760"/>
              <a:gd name="csX6" fmla="*/ 63961 w 6942778"/>
              <a:gd name="csY6" fmla="*/ 383760 h 383760"/>
              <a:gd name="csX7" fmla="*/ 0 w 6942778"/>
              <a:gd name="csY7" fmla="*/ 319799 h 383760"/>
              <a:gd name="csX8" fmla="*/ 0 w 6942778"/>
              <a:gd name="csY8" fmla="*/ 63961 h 383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42778" h="383760">
                <a:moveTo>
                  <a:pt x="0" y="63961"/>
                </a:moveTo>
                <a:cubicBezTo>
                  <a:pt x="0" y="28636"/>
                  <a:pt x="28636" y="0"/>
                  <a:pt x="63961" y="0"/>
                </a:cubicBezTo>
                <a:lnTo>
                  <a:pt x="6878817" y="0"/>
                </a:lnTo>
                <a:cubicBezTo>
                  <a:pt x="6914142" y="0"/>
                  <a:pt x="6942778" y="28636"/>
                  <a:pt x="6942778" y="63961"/>
                </a:cubicBezTo>
                <a:lnTo>
                  <a:pt x="6942778" y="319799"/>
                </a:lnTo>
                <a:cubicBezTo>
                  <a:pt x="6942778" y="355124"/>
                  <a:pt x="6914142" y="383760"/>
                  <a:pt x="6878817" y="383760"/>
                </a:cubicBezTo>
                <a:lnTo>
                  <a:pt x="63961" y="383760"/>
                </a:lnTo>
                <a:cubicBezTo>
                  <a:pt x="28636" y="383760"/>
                  <a:pt x="0" y="355124"/>
                  <a:pt x="0" y="319799"/>
                </a:cubicBezTo>
                <a:lnTo>
                  <a:pt x="0" y="63961"/>
                </a:lnTo>
                <a:close/>
              </a:path>
            </a:pathLst>
          </a:custGeom>
          <a:solidFill>
            <a:srgbClr val="653C87"/>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81154" tIns="18734" rIns="281154" bIns="18734" numCol="1" spcCol="1270" anchor="ctr" anchorCtr="0">
            <a:noAutofit/>
          </a:bodyPr>
          <a:lstStyle/>
          <a:p>
            <a:pPr marL="0" lvl="0" indent="0" algn="l" defTabSz="577850">
              <a:lnSpc>
                <a:spcPct val="90000"/>
              </a:lnSpc>
              <a:spcBef>
                <a:spcPct val="0"/>
              </a:spcBef>
              <a:spcAft>
                <a:spcPct val="35000"/>
              </a:spcAft>
              <a:buNone/>
            </a:pPr>
            <a:r>
              <a:rPr lang="en-US" sz="1600" b="1" kern="1200">
                <a:latin typeface="Figtree" pitchFamily="2" charset="0"/>
              </a:rPr>
              <a:t>Purpose of Root Cause Analysis</a:t>
            </a:r>
            <a:endParaRPr lang="en-US" sz="1600" kern="1200">
              <a:latin typeface="Figtree" pitchFamily="2" charset="0"/>
            </a:endParaRPr>
          </a:p>
        </p:txBody>
      </p:sp>
      <p:sp>
        <p:nvSpPr>
          <p:cNvPr id="22" name="Freeform: Shape 21">
            <a:extLst>
              <a:ext uri="{FF2B5EF4-FFF2-40B4-BE49-F238E27FC236}">
                <a16:creationId xmlns:a16="http://schemas.microsoft.com/office/drawing/2014/main" id="{4FE48985-2465-AAFC-F357-577C10CD8EE2}"/>
              </a:ext>
            </a:extLst>
          </p:cNvPr>
          <p:cNvSpPr/>
          <p:nvPr/>
        </p:nvSpPr>
        <p:spPr>
          <a:xfrm>
            <a:off x="5499568" y="1502073"/>
            <a:ext cx="6402518" cy="4372494"/>
          </a:xfrm>
          <a:custGeom>
            <a:avLst/>
            <a:gdLst>
              <a:gd name="csX0" fmla="*/ 0 w 9918255"/>
              <a:gd name="csY0" fmla="*/ 0 h 3112200"/>
              <a:gd name="csX1" fmla="*/ 9918255 w 9918255"/>
              <a:gd name="csY1" fmla="*/ 0 h 3112200"/>
              <a:gd name="csX2" fmla="*/ 9918255 w 9918255"/>
              <a:gd name="csY2" fmla="*/ 3112200 h 3112200"/>
              <a:gd name="csX3" fmla="*/ 0 w 9918255"/>
              <a:gd name="csY3" fmla="*/ 3112200 h 3112200"/>
              <a:gd name="csX4" fmla="*/ 0 w 9918255"/>
              <a:gd name="csY4" fmla="*/ 0 h 3112200"/>
            </a:gdLst>
            <a:ahLst/>
            <a:cxnLst>
              <a:cxn ang="0">
                <a:pos x="csX0" y="csY0"/>
              </a:cxn>
              <a:cxn ang="0">
                <a:pos x="csX1" y="csY1"/>
              </a:cxn>
              <a:cxn ang="0">
                <a:pos x="csX2" y="csY2"/>
              </a:cxn>
              <a:cxn ang="0">
                <a:pos x="csX3" y="csY3"/>
              </a:cxn>
              <a:cxn ang="0">
                <a:pos x="csX4" y="csY4"/>
              </a:cxn>
            </a:cxnLst>
            <a:rect l="l" t="t" r="r" b="b"/>
            <a:pathLst>
              <a:path w="9918255" h="3112200">
                <a:moveTo>
                  <a:pt x="0" y="0"/>
                </a:moveTo>
                <a:lnTo>
                  <a:pt x="9918255" y="0"/>
                </a:lnTo>
                <a:lnTo>
                  <a:pt x="9918255" y="3112200"/>
                </a:lnTo>
                <a:lnTo>
                  <a:pt x="0" y="3112200"/>
                </a:lnTo>
                <a:lnTo>
                  <a:pt x="0" y="0"/>
                </a:lnTo>
                <a:close/>
              </a:path>
            </a:pathLst>
          </a:custGeom>
          <a:ln>
            <a:solidFill>
              <a:schemeClr val="bg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9767" tIns="270764" rIns="769767" bIns="92456" numCol="1" spcCol="1270" anchor="t" anchorCtr="0">
            <a:noAutofit/>
          </a:bodyPr>
          <a:lstStyle/>
          <a:p>
            <a:pPr marL="0" lvl="1" algn="l" defTabSz="577850">
              <a:lnSpc>
                <a:spcPct val="90000"/>
              </a:lnSpc>
              <a:spcBef>
                <a:spcPct val="0"/>
              </a:spcBef>
              <a:spcAft>
                <a:spcPct val="15000"/>
              </a:spcAft>
            </a:pPr>
            <a:endParaRPr lang="en-US" sz="1300" kern="1200">
              <a:latin typeface="Figtree" pitchFamily="2" charset="0"/>
            </a:endParaRPr>
          </a:p>
        </p:txBody>
      </p:sp>
      <p:sp>
        <p:nvSpPr>
          <p:cNvPr id="23" name="Freeform: Shape 22">
            <a:extLst>
              <a:ext uri="{FF2B5EF4-FFF2-40B4-BE49-F238E27FC236}">
                <a16:creationId xmlns:a16="http://schemas.microsoft.com/office/drawing/2014/main" id="{A54AC849-B359-1D95-B3B6-11E419490E97}"/>
              </a:ext>
            </a:extLst>
          </p:cNvPr>
          <p:cNvSpPr/>
          <p:nvPr/>
        </p:nvSpPr>
        <p:spPr>
          <a:xfrm>
            <a:off x="5995479" y="1276941"/>
            <a:ext cx="4481762" cy="417013"/>
          </a:xfrm>
          <a:custGeom>
            <a:avLst/>
            <a:gdLst>
              <a:gd name="csX0" fmla="*/ 0 w 6942778"/>
              <a:gd name="csY0" fmla="*/ 63961 h 383760"/>
              <a:gd name="csX1" fmla="*/ 63961 w 6942778"/>
              <a:gd name="csY1" fmla="*/ 0 h 383760"/>
              <a:gd name="csX2" fmla="*/ 6878817 w 6942778"/>
              <a:gd name="csY2" fmla="*/ 0 h 383760"/>
              <a:gd name="csX3" fmla="*/ 6942778 w 6942778"/>
              <a:gd name="csY3" fmla="*/ 63961 h 383760"/>
              <a:gd name="csX4" fmla="*/ 6942778 w 6942778"/>
              <a:gd name="csY4" fmla="*/ 319799 h 383760"/>
              <a:gd name="csX5" fmla="*/ 6878817 w 6942778"/>
              <a:gd name="csY5" fmla="*/ 383760 h 383760"/>
              <a:gd name="csX6" fmla="*/ 63961 w 6942778"/>
              <a:gd name="csY6" fmla="*/ 383760 h 383760"/>
              <a:gd name="csX7" fmla="*/ 0 w 6942778"/>
              <a:gd name="csY7" fmla="*/ 319799 h 383760"/>
              <a:gd name="csX8" fmla="*/ 0 w 6942778"/>
              <a:gd name="csY8" fmla="*/ 63961 h 3837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42778" h="383760">
                <a:moveTo>
                  <a:pt x="0" y="63961"/>
                </a:moveTo>
                <a:cubicBezTo>
                  <a:pt x="0" y="28636"/>
                  <a:pt x="28636" y="0"/>
                  <a:pt x="63961" y="0"/>
                </a:cubicBezTo>
                <a:lnTo>
                  <a:pt x="6878817" y="0"/>
                </a:lnTo>
                <a:cubicBezTo>
                  <a:pt x="6914142" y="0"/>
                  <a:pt x="6942778" y="28636"/>
                  <a:pt x="6942778" y="63961"/>
                </a:cubicBezTo>
                <a:lnTo>
                  <a:pt x="6942778" y="319799"/>
                </a:lnTo>
                <a:cubicBezTo>
                  <a:pt x="6942778" y="355124"/>
                  <a:pt x="6914142" y="383760"/>
                  <a:pt x="6878817" y="383760"/>
                </a:cubicBezTo>
                <a:lnTo>
                  <a:pt x="63961" y="383760"/>
                </a:lnTo>
                <a:cubicBezTo>
                  <a:pt x="28636" y="383760"/>
                  <a:pt x="0" y="355124"/>
                  <a:pt x="0" y="319799"/>
                </a:cubicBezTo>
                <a:lnTo>
                  <a:pt x="0" y="63961"/>
                </a:lnTo>
                <a:close/>
              </a:path>
            </a:pathLst>
          </a:custGeom>
          <a:solidFill>
            <a:srgbClr val="653C87"/>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81154" tIns="18734" rIns="281154" bIns="18734" numCol="1" spcCol="1270" anchor="ctr" anchorCtr="0">
            <a:noAutofit/>
          </a:bodyPr>
          <a:lstStyle/>
          <a:p>
            <a:pPr marL="0" lvl="0" indent="0" algn="l" defTabSz="577850">
              <a:lnSpc>
                <a:spcPct val="90000"/>
              </a:lnSpc>
              <a:spcBef>
                <a:spcPct val="0"/>
              </a:spcBef>
              <a:spcAft>
                <a:spcPct val="35000"/>
              </a:spcAft>
              <a:buNone/>
            </a:pPr>
            <a:r>
              <a:rPr lang="en-US" sz="1600" b="1" kern="1200">
                <a:latin typeface="Figtree" pitchFamily="2" charset="0"/>
              </a:rPr>
              <a:t>Validation Rule Themes and Root Causes</a:t>
            </a:r>
            <a:endParaRPr lang="en-US" sz="1600" kern="1200">
              <a:latin typeface="Figtree" pitchFamily="2" charset="0"/>
            </a:endParaRPr>
          </a:p>
        </p:txBody>
      </p:sp>
      <p:sp>
        <p:nvSpPr>
          <p:cNvPr id="24" name="Freeform: Shape 23">
            <a:extLst>
              <a:ext uri="{FF2B5EF4-FFF2-40B4-BE49-F238E27FC236}">
                <a16:creationId xmlns:a16="http://schemas.microsoft.com/office/drawing/2014/main" id="{333B5A79-6B9A-F7AD-D4C5-477ECC169F83}"/>
              </a:ext>
            </a:extLst>
          </p:cNvPr>
          <p:cNvSpPr/>
          <p:nvPr/>
        </p:nvSpPr>
        <p:spPr>
          <a:xfrm>
            <a:off x="6286634" y="1830566"/>
            <a:ext cx="5425468" cy="1188720"/>
          </a:xfrm>
          <a:custGeom>
            <a:avLst/>
            <a:gdLst>
              <a:gd name="csX0" fmla="*/ 0 w 4630109"/>
              <a:gd name="csY0" fmla="*/ 0 h 1087646"/>
              <a:gd name="csX1" fmla="*/ 4086286 w 4630109"/>
              <a:gd name="csY1" fmla="*/ 0 h 1087646"/>
              <a:gd name="csX2" fmla="*/ 4630109 w 4630109"/>
              <a:gd name="csY2" fmla="*/ 543823 h 1087646"/>
              <a:gd name="csX3" fmla="*/ 4086286 w 4630109"/>
              <a:gd name="csY3" fmla="*/ 1087646 h 1087646"/>
              <a:gd name="csX4" fmla="*/ 0 w 4630109"/>
              <a:gd name="csY4" fmla="*/ 1087646 h 1087646"/>
              <a:gd name="csX5" fmla="*/ 0 w 4630109"/>
              <a:gd name="csY5" fmla="*/ 0 h 1087646"/>
            </a:gdLst>
            <a:ahLst/>
            <a:cxnLst>
              <a:cxn ang="0">
                <a:pos x="csX0" y="csY0"/>
              </a:cxn>
              <a:cxn ang="0">
                <a:pos x="csX1" y="csY1"/>
              </a:cxn>
              <a:cxn ang="0">
                <a:pos x="csX2" y="csY2"/>
              </a:cxn>
              <a:cxn ang="0">
                <a:pos x="csX3" y="csY3"/>
              </a:cxn>
              <a:cxn ang="0">
                <a:pos x="csX4" y="csY4"/>
              </a:cxn>
              <a:cxn ang="0">
                <a:pos x="csX5" y="csY5"/>
              </a:cxn>
            </a:cxnLst>
            <a:rect l="l" t="t" r="r" b="b"/>
            <a:pathLst>
              <a:path w="4630109" h="1087646">
                <a:moveTo>
                  <a:pt x="4630109" y="1087645"/>
                </a:moveTo>
                <a:lnTo>
                  <a:pt x="543823" y="1087645"/>
                </a:lnTo>
                <a:lnTo>
                  <a:pt x="0" y="543823"/>
                </a:lnTo>
                <a:lnTo>
                  <a:pt x="543823" y="1"/>
                </a:lnTo>
                <a:lnTo>
                  <a:pt x="4630109" y="1"/>
                </a:lnTo>
                <a:lnTo>
                  <a:pt x="4630109" y="1087645"/>
                </a:lnTo>
                <a:close/>
              </a:path>
            </a:pathLst>
          </a:custGeom>
          <a:ln>
            <a:solidFill>
              <a:schemeClr val="bg1">
                <a:lumMod val="95000"/>
              </a:schemeClr>
            </a:solid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751533" tIns="34291" rIns="64008" bIns="34291" numCol="1" spcCol="1270" anchor="ctr" anchorCtr="0">
            <a:noAutofit/>
          </a:bodyPr>
          <a:lstStyle/>
          <a:p>
            <a:pPr lvl="0" algn="l" defTabSz="400050">
              <a:lnSpc>
                <a:spcPct val="90000"/>
              </a:lnSpc>
              <a:spcBef>
                <a:spcPct val="0"/>
              </a:spcBef>
              <a:spcAft>
                <a:spcPct val="35000"/>
              </a:spcAft>
            </a:pPr>
            <a:endParaRPr lang="en-US" sz="1400" b="1" kern="1200">
              <a:solidFill>
                <a:schemeClr val="tx1"/>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Data entry or process noncompliance </a:t>
            </a:r>
            <a:endParaRPr lang="en-US" sz="1100" kern="1200">
              <a:solidFill>
                <a:schemeClr val="tx1">
                  <a:lumMod val="65000"/>
                  <a:lumOff val="35000"/>
                </a:schemeClr>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Integration/ETL mapping errors</a:t>
            </a:r>
            <a:endParaRPr lang="en-US" sz="1100" kern="1200">
              <a:solidFill>
                <a:schemeClr val="tx1">
                  <a:lumMod val="65000"/>
                  <a:lumOff val="35000"/>
                </a:schemeClr>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Control failures</a:t>
            </a:r>
            <a:endParaRPr lang="en-US" sz="1200" kern="1200">
              <a:solidFill>
                <a:schemeClr val="tx1">
                  <a:lumMod val="65000"/>
                  <a:lumOff val="35000"/>
                </a:schemeClr>
              </a:solidFill>
              <a:latin typeface="Figtree" pitchFamily="2" charset="0"/>
            </a:endParaRPr>
          </a:p>
        </p:txBody>
      </p:sp>
      <p:sp>
        <p:nvSpPr>
          <p:cNvPr id="25" name="Oval 24">
            <a:extLst>
              <a:ext uri="{FF2B5EF4-FFF2-40B4-BE49-F238E27FC236}">
                <a16:creationId xmlns:a16="http://schemas.microsoft.com/office/drawing/2014/main" id="{6DCDCC29-0584-17AE-74CB-3B44F9CB5758}"/>
              </a:ext>
            </a:extLst>
          </p:cNvPr>
          <p:cNvSpPr/>
          <p:nvPr/>
        </p:nvSpPr>
        <p:spPr>
          <a:xfrm>
            <a:off x="5733710" y="1966523"/>
            <a:ext cx="914400" cy="914400"/>
          </a:xfrm>
          <a:prstGeom prst="ellipse">
            <a:avLst/>
          </a:prstGeom>
          <a:solidFill>
            <a:srgbClr val="DFDFDF"/>
          </a:solidFill>
          <a:ln>
            <a:noFill/>
          </a:ln>
        </p:spPr>
        <p:style>
          <a:lnRef idx="2">
            <a:schemeClr val="dk2">
              <a:shade val="80000"/>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lt1">
              <a:hueOff val="0"/>
              <a:satOff val="0"/>
              <a:lumOff val="0"/>
              <a:alphaOff val="0"/>
            </a:schemeClr>
          </a:fontRef>
        </p:style>
        <p:txBody>
          <a:bodyPr/>
          <a:lstStyle/>
          <a:p>
            <a:endParaRPr lang="en-US">
              <a:latin typeface="Figtree" pitchFamily="2" charset="0"/>
            </a:endParaRPr>
          </a:p>
        </p:txBody>
      </p:sp>
      <p:sp>
        <p:nvSpPr>
          <p:cNvPr id="26" name="Freeform: Shape 25">
            <a:extLst>
              <a:ext uri="{FF2B5EF4-FFF2-40B4-BE49-F238E27FC236}">
                <a16:creationId xmlns:a16="http://schemas.microsoft.com/office/drawing/2014/main" id="{D0FDAF28-C706-2C9D-4EF6-4CE6F1A1AA94}"/>
              </a:ext>
            </a:extLst>
          </p:cNvPr>
          <p:cNvSpPr/>
          <p:nvPr/>
        </p:nvSpPr>
        <p:spPr>
          <a:xfrm>
            <a:off x="6286634" y="3165058"/>
            <a:ext cx="5425468" cy="1188720"/>
          </a:xfrm>
          <a:custGeom>
            <a:avLst/>
            <a:gdLst>
              <a:gd name="csX0" fmla="*/ 0 w 4630109"/>
              <a:gd name="csY0" fmla="*/ 0 h 1087646"/>
              <a:gd name="csX1" fmla="*/ 4086286 w 4630109"/>
              <a:gd name="csY1" fmla="*/ 0 h 1087646"/>
              <a:gd name="csX2" fmla="*/ 4630109 w 4630109"/>
              <a:gd name="csY2" fmla="*/ 543823 h 1087646"/>
              <a:gd name="csX3" fmla="*/ 4086286 w 4630109"/>
              <a:gd name="csY3" fmla="*/ 1087646 h 1087646"/>
              <a:gd name="csX4" fmla="*/ 0 w 4630109"/>
              <a:gd name="csY4" fmla="*/ 1087646 h 1087646"/>
              <a:gd name="csX5" fmla="*/ 0 w 4630109"/>
              <a:gd name="csY5" fmla="*/ 0 h 1087646"/>
            </a:gdLst>
            <a:ahLst/>
            <a:cxnLst>
              <a:cxn ang="0">
                <a:pos x="csX0" y="csY0"/>
              </a:cxn>
              <a:cxn ang="0">
                <a:pos x="csX1" y="csY1"/>
              </a:cxn>
              <a:cxn ang="0">
                <a:pos x="csX2" y="csY2"/>
              </a:cxn>
              <a:cxn ang="0">
                <a:pos x="csX3" y="csY3"/>
              </a:cxn>
              <a:cxn ang="0">
                <a:pos x="csX4" y="csY4"/>
              </a:cxn>
              <a:cxn ang="0">
                <a:pos x="csX5" y="csY5"/>
              </a:cxn>
            </a:cxnLst>
            <a:rect l="l" t="t" r="r" b="b"/>
            <a:pathLst>
              <a:path w="4630109" h="1087646">
                <a:moveTo>
                  <a:pt x="4630109" y="1087645"/>
                </a:moveTo>
                <a:lnTo>
                  <a:pt x="543823" y="1087645"/>
                </a:lnTo>
                <a:lnTo>
                  <a:pt x="0" y="543823"/>
                </a:lnTo>
                <a:lnTo>
                  <a:pt x="543823" y="1"/>
                </a:lnTo>
                <a:lnTo>
                  <a:pt x="4630109" y="1"/>
                </a:lnTo>
                <a:lnTo>
                  <a:pt x="4630109" y="1087645"/>
                </a:lnTo>
                <a:close/>
              </a:path>
            </a:pathLst>
          </a:custGeom>
          <a:ln>
            <a:solidFill>
              <a:schemeClr val="bg1">
                <a:lumMod val="95000"/>
              </a:schemeClr>
            </a:solid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751533" tIns="34291" rIns="64008" bIns="34290" numCol="1" spcCol="1270" anchor="ctr" anchorCtr="0">
            <a:noAutofit/>
          </a:bodyPr>
          <a:lstStyle/>
          <a:p>
            <a:pPr marL="171450" lvl="0" indent="-171450" algn="l" defTabSz="400050">
              <a:lnSpc>
                <a:spcPct val="90000"/>
              </a:lnSpc>
              <a:spcBef>
                <a:spcPct val="0"/>
              </a:spcBef>
              <a:spcAft>
                <a:spcPct val="35000"/>
              </a:spcAft>
              <a:buFont typeface="Wingdings" panose="05000000000000000000" pitchFamily="2" charset="2"/>
              <a:buChar char="§"/>
            </a:pPr>
            <a:endParaRPr lang="en-US" sz="1400" kern="1200">
              <a:solidFill>
                <a:schemeClr val="tx1"/>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Uncaptured business logic or blind spots </a:t>
            </a:r>
            <a:endParaRPr lang="en-US" sz="1100" kern="1200">
              <a:solidFill>
                <a:schemeClr val="tx1">
                  <a:lumMod val="65000"/>
                  <a:lumOff val="35000"/>
                </a:schemeClr>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Latent structure issues</a:t>
            </a:r>
            <a:endParaRPr lang="en-US" sz="1100" kern="1200">
              <a:solidFill>
                <a:schemeClr val="tx1">
                  <a:lumMod val="65000"/>
                  <a:lumOff val="35000"/>
                </a:schemeClr>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Reporting artifacts</a:t>
            </a:r>
            <a:endParaRPr lang="en-US" sz="1100">
              <a:solidFill>
                <a:schemeClr val="tx1">
                  <a:lumMod val="65000"/>
                  <a:lumOff val="35000"/>
                </a:schemeClr>
              </a:solidFill>
              <a:latin typeface="Figtree" pitchFamily="2" charset="0"/>
            </a:endParaRPr>
          </a:p>
        </p:txBody>
      </p:sp>
      <p:sp>
        <p:nvSpPr>
          <p:cNvPr id="27" name="Oval 26">
            <a:extLst>
              <a:ext uri="{FF2B5EF4-FFF2-40B4-BE49-F238E27FC236}">
                <a16:creationId xmlns:a16="http://schemas.microsoft.com/office/drawing/2014/main" id="{58EBD05A-5E3C-0C5A-FA42-A5F2E8AFDA90}"/>
              </a:ext>
            </a:extLst>
          </p:cNvPr>
          <p:cNvSpPr/>
          <p:nvPr/>
        </p:nvSpPr>
        <p:spPr>
          <a:xfrm>
            <a:off x="5733710" y="3328500"/>
            <a:ext cx="914400" cy="914400"/>
          </a:xfrm>
          <a:prstGeom prst="ellipse">
            <a:avLst/>
          </a:prstGeom>
          <a:solidFill>
            <a:srgbClr val="E0D8E7"/>
          </a:solidFill>
          <a:ln>
            <a:noFill/>
          </a:ln>
        </p:spPr>
        <p:style>
          <a:lnRef idx="2">
            <a:schemeClr val="dk2">
              <a:shade val="80000"/>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lt1">
              <a:hueOff val="0"/>
              <a:satOff val="0"/>
              <a:lumOff val="0"/>
              <a:alphaOff val="0"/>
            </a:schemeClr>
          </a:fontRef>
        </p:style>
        <p:txBody>
          <a:bodyPr/>
          <a:lstStyle/>
          <a:p>
            <a:endParaRPr lang="en-US">
              <a:latin typeface="Figtree" pitchFamily="2" charset="0"/>
            </a:endParaRPr>
          </a:p>
        </p:txBody>
      </p:sp>
      <p:sp>
        <p:nvSpPr>
          <p:cNvPr id="28" name="Freeform: Shape 27">
            <a:extLst>
              <a:ext uri="{FF2B5EF4-FFF2-40B4-BE49-F238E27FC236}">
                <a16:creationId xmlns:a16="http://schemas.microsoft.com/office/drawing/2014/main" id="{EA027320-B1BC-AFAF-8975-56CF911B0D19}"/>
              </a:ext>
            </a:extLst>
          </p:cNvPr>
          <p:cNvSpPr/>
          <p:nvPr/>
        </p:nvSpPr>
        <p:spPr>
          <a:xfrm>
            <a:off x="6286634" y="4519011"/>
            <a:ext cx="5425468" cy="1188720"/>
          </a:xfrm>
          <a:custGeom>
            <a:avLst/>
            <a:gdLst>
              <a:gd name="csX0" fmla="*/ 0 w 4630109"/>
              <a:gd name="csY0" fmla="*/ 0 h 1087646"/>
              <a:gd name="csX1" fmla="*/ 4086286 w 4630109"/>
              <a:gd name="csY1" fmla="*/ 0 h 1087646"/>
              <a:gd name="csX2" fmla="*/ 4630109 w 4630109"/>
              <a:gd name="csY2" fmla="*/ 543823 h 1087646"/>
              <a:gd name="csX3" fmla="*/ 4086286 w 4630109"/>
              <a:gd name="csY3" fmla="*/ 1087646 h 1087646"/>
              <a:gd name="csX4" fmla="*/ 0 w 4630109"/>
              <a:gd name="csY4" fmla="*/ 1087646 h 1087646"/>
              <a:gd name="csX5" fmla="*/ 0 w 4630109"/>
              <a:gd name="csY5" fmla="*/ 0 h 1087646"/>
            </a:gdLst>
            <a:ahLst/>
            <a:cxnLst>
              <a:cxn ang="0">
                <a:pos x="csX0" y="csY0"/>
              </a:cxn>
              <a:cxn ang="0">
                <a:pos x="csX1" y="csY1"/>
              </a:cxn>
              <a:cxn ang="0">
                <a:pos x="csX2" y="csY2"/>
              </a:cxn>
              <a:cxn ang="0">
                <a:pos x="csX3" y="csY3"/>
              </a:cxn>
              <a:cxn ang="0">
                <a:pos x="csX4" y="csY4"/>
              </a:cxn>
              <a:cxn ang="0">
                <a:pos x="csX5" y="csY5"/>
              </a:cxn>
            </a:cxnLst>
            <a:rect l="l" t="t" r="r" b="b"/>
            <a:pathLst>
              <a:path w="4630109" h="1087646">
                <a:moveTo>
                  <a:pt x="4630109" y="1087645"/>
                </a:moveTo>
                <a:lnTo>
                  <a:pt x="543823" y="1087645"/>
                </a:lnTo>
                <a:lnTo>
                  <a:pt x="0" y="543823"/>
                </a:lnTo>
                <a:lnTo>
                  <a:pt x="543823" y="1"/>
                </a:lnTo>
                <a:lnTo>
                  <a:pt x="4630109" y="1"/>
                </a:lnTo>
                <a:lnTo>
                  <a:pt x="4630109" y="1087645"/>
                </a:lnTo>
                <a:close/>
              </a:path>
            </a:pathLst>
          </a:custGeom>
          <a:ln>
            <a:solidFill>
              <a:schemeClr val="bg1">
                <a:lumMod val="95000"/>
              </a:schemeClr>
            </a:solidFill>
          </a:ln>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751533" tIns="34291" rIns="64008" bIns="34290" numCol="1" spcCol="1270" anchor="ctr" anchorCtr="0">
            <a:noAutofit/>
          </a:bodyPr>
          <a:lstStyle/>
          <a:p>
            <a:pPr marL="171450" lvl="0" indent="-171450" algn="l" defTabSz="400050">
              <a:lnSpc>
                <a:spcPct val="90000"/>
              </a:lnSpc>
              <a:spcBef>
                <a:spcPct val="0"/>
              </a:spcBef>
              <a:spcAft>
                <a:spcPct val="35000"/>
              </a:spcAft>
              <a:buFont typeface="Wingdings" panose="05000000000000000000" pitchFamily="2" charset="2"/>
              <a:buChar char="§"/>
            </a:pPr>
            <a:endParaRPr lang="en-US" sz="1400" kern="1200">
              <a:solidFill>
                <a:schemeClr val="tx1"/>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System pipeline breakpoints </a:t>
            </a:r>
            <a:endParaRPr lang="en-US" sz="1100">
              <a:solidFill>
                <a:schemeClr val="tx1">
                  <a:lumMod val="65000"/>
                  <a:lumOff val="35000"/>
                </a:schemeClr>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Unit/scale/coding regime shifts</a:t>
            </a:r>
            <a:endParaRPr lang="en-US" sz="1100">
              <a:solidFill>
                <a:schemeClr val="tx1">
                  <a:lumMod val="65000"/>
                  <a:lumOff val="35000"/>
                </a:schemeClr>
              </a:solidFill>
              <a:latin typeface="Figtree" pitchFamily="2" charset="0"/>
            </a:endParaRPr>
          </a:p>
          <a:p>
            <a:pPr marL="171450" lvl="0" indent="-171450" algn="l" defTabSz="400050">
              <a:lnSpc>
                <a:spcPct val="90000"/>
              </a:lnSpc>
              <a:spcBef>
                <a:spcPct val="0"/>
              </a:spcBef>
              <a:spcAft>
                <a:spcPct val="35000"/>
              </a:spcAft>
              <a:buFont typeface="Wingdings" panose="05000000000000000000" pitchFamily="2" charset="2"/>
              <a:buChar char="§"/>
            </a:pPr>
            <a:r>
              <a:rPr lang="en-US" sz="1400" kern="1200">
                <a:solidFill>
                  <a:schemeClr val="tx1"/>
                </a:solidFill>
                <a:latin typeface="Figtree" pitchFamily="2" charset="0"/>
              </a:rPr>
              <a:t>Organizational inconsistency</a:t>
            </a:r>
            <a:endParaRPr lang="en-US" sz="1100">
              <a:solidFill>
                <a:schemeClr val="tx1">
                  <a:lumMod val="65000"/>
                  <a:lumOff val="35000"/>
                </a:schemeClr>
              </a:solidFill>
              <a:latin typeface="Figtree" pitchFamily="2" charset="0"/>
            </a:endParaRPr>
          </a:p>
        </p:txBody>
      </p:sp>
      <p:sp>
        <p:nvSpPr>
          <p:cNvPr id="29" name="Oval 28">
            <a:extLst>
              <a:ext uri="{FF2B5EF4-FFF2-40B4-BE49-F238E27FC236}">
                <a16:creationId xmlns:a16="http://schemas.microsoft.com/office/drawing/2014/main" id="{487D673E-75EE-9E09-C281-90108FB27D3B}"/>
              </a:ext>
            </a:extLst>
          </p:cNvPr>
          <p:cNvSpPr/>
          <p:nvPr/>
        </p:nvSpPr>
        <p:spPr>
          <a:xfrm>
            <a:off x="5733710" y="4646597"/>
            <a:ext cx="914400" cy="914400"/>
          </a:xfrm>
          <a:prstGeom prst="ellipse">
            <a:avLst/>
          </a:prstGeom>
          <a:solidFill>
            <a:srgbClr val="CCC7D0"/>
          </a:solidFill>
          <a:ln>
            <a:noFill/>
          </a:ln>
        </p:spPr>
        <p:style>
          <a:lnRef idx="2">
            <a:schemeClr val="dk2">
              <a:shade val="80000"/>
              <a:hueOff val="0"/>
              <a:satOff val="0"/>
              <a:lumOff val="0"/>
              <a:alphaOff val="0"/>
            </a:schemeClr>
          </a:lnRef>
          <a:fillRef idx="1">
            <a:schemeClr val="dk2">
              <a:tint val="40000"/>
              <a:hueOff val="0"/>
              <a:satOff val="0"/>
              <a:lumOff val="0"/>
              <a:alphaOff val="0"/>
            </a:schemeClr>
          </a:fillRef>
          <a:effectRef idx="0">
            <a:schemeClr val="dk2">
              <a:tint val="40000"/>
              <a:hueOff val="0"/>
              <a:satOff val="0"/>
              <a:lumOff val="0"/>
              <a:alphaOff val="0"/>
            </a:schemeClr>
          </a:effectRef>
          <a:fontRef idx="minor">
            <a:schemeClr val="lt1">
              <a:hueOff val="0"/>
              <a:satOff val="0"/>
              <a:lumOff val="0"/>
              <a:alphaOff val="0"/>
            </a:schemeClr>
          </a:fontRef>
        </p:style>
        <p:txBody>
          <a:bodyPr/>
          <a:lstStyle/>
          <a:p>
            <a:endParaRPr lang="en-US">
              <a:latin typeface="Figtree" pitchFamily="2" charset="0"/>
            </a:endParaRPr>
          </a:p>
        </p:txBody>
      </p:sp>
      <p:pic>
        <p:nvPicPr>
          <p:cNvPr id="30" name="Graphic 29" descr="Heart with pulse with solid fill">
            <a:extLst>
              <a:ext uri="{FF2B5EF4-FFF2-40B4-BE49-F238E27FC236}">
                <a16:creationId xmlns:a16="http://schemas.microsoft.com/office/drawing/2014/main" id="{ED81B70D-AD95-8D42-73B8-91F2FC6895F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70870" y="2122962"/>
            <a:ext cx="640080" cy="640080"/>
          </a:xfrm>
          <a:prstGeom prst="rect">
            <a:avLst/>
          </a:prstGeom>
        </p:spPr>
      </p:pic>
      <p:pic>
        <p:nvPicPr>
          <p:cNvPr id="31" name="Graphic 30" descr="Microscope with solid fill">
            <a:extLst>
              <a:ext uri="{FF2B5EF4-FFF2-40B4-BE49-F238E27FC236}">
                <a16:creationId xmlns:a16="http://schemas.microsoft.com/office/drawing/2014/main" id="{4F705773-3AA1-544E-40FD-786E47B9D0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12347" y="4823282"/>
            <a:ext cx="548640" cy="548640"/>
          </a:xfrm>
          <a:prstGeom prst="rect">
            <a:avLst/>
          </a:prstGeom>
        </p:spPr>
      </p:pic>
      <p:pic>
        <p:nvPicPr>
          <p:cNvPr id="32" name="Graphic 31" descr="Brain with solid fill">
            <a:extLst>
              <a:ext uri="{FF2B5EF4-FFF2-40B4-BE49-F238E27FC236}">
                <a16:creationId xmlns:a16="http://schemas.microsoft.com/office/drawing/2014/main" id="{9F36796A-FAF3-399D-7A56-DDE1CE6996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70870" y="3466863"/>
            <a:ext cx="640080" cy="640080"/>
          </a:xfrm>
          <a:prstGeom prst="rect">
            <a:avLst/>
          </a:prstGeom>
        </p:spPr>
      </p:pic>
      <p:sp>
        <p:nvSpPr>
          <p:cNvPr id="33" name="Rectangle 32">
            <a:extLst>
              <a:ext uri="{FF2B5EF4-FFF2-40B4-BE49-F238E27FC236}">
                <a16:creationId xmlns:a16="http://schemas.microsoft.com/office/drawing/2014/main" id="{891DBBE9-B01D-4F59-DD0A-88E952119DF5}"/>
              </a:ext>
            </a:extLst>
          </p:cNvPr>
          <p:cNvSpPr/>
          <p:nvPr/>
        </p:nvSpPr>
        <p:spPr>
          <a:xfrm>
            <a:off x="6845132" y="1804085"/>
            <a:ext cx="2120630" cy="3740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rgbClr val="653C87"/>
                </a:solidFill>
                <a:latin typeface="Figtree" pitchFamily="2" charset="0"/>
              </a:rPr>
              <a:t>Established</a:t>
            </a:r>
          </a:p>
        </p:txBody>
      </p:sp>
      <p:sp>
        <p:nvSpPr>
          <p:cNvPr id="34" name="Rectangle 33">
            <a:extLst>
              <a:ext uri="{FF2B5EF4-FFF2-40B4-BE49-F238E27FC236}">
                <a16:creationId xmlns:a16="http://schemas.microsoft.com/office/drawing/2014/main" id="{3403D197-C41D-E9F1-FA7C-5BA9F9597FA5}"/>
              </a:ext>
            </a:extLst>
          </p:cNvPr>
          <p:cNvSpPr/>
          <p:nvPr/>
        </p:nvSpPr>
        <p:spPr>
          <a:xfrm>
            <a:off x="6845132" y="3122008"/>
            <a:ext cx="2120630" cy="3740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rgbClr val="653C87"/>
                </a:solidFill>
                <a:latin typeface="Figtree" pitchFamily="2" charset="0"/>
              </a:rPr>
              <a:t>Augmented</a:t>
            </a:r>
          </a:p>
        </p:txBody>
      </p:sp>
      <p:sp>
        <p:nvSpPr>
          <p:cNvPr id="35" name="Rectangle 34">
            <a:extLst>
              <a:ext uri="{FF2B5EF4-FFF2-40B4-BE49-F238E27FC236}">
                <a16:creationId xmlns:a16="http://schemas.microsoft.com/office/drawing/2014/main" id="{1BC459E7-2CFF-4197-1295-E740D9E4CA17}"/>
              </a:ext>
            </a:extLst>
          </p:cNvPr>
          <p:cNvSpPr/>
          <p:nvPr/>
        </p:nvSpPr>
        <p:spPr>
          <a:xfrm>
            <a:off x="6845132" y="4480094"/>
            <a:ext cx="2120630" cy="3740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a:solidFill>
                  <a:srgbClr val="653C87"/>
                </a:solidFill>
                <a:latin typeface="Figtree" pitchFamily="2" charset="0"/>
              </a:rPr>
              <a:t>Holistic View</a:t>
            </a:r>
          </a:p>
        </p:txBody>
      </p:sp>
      <p:graphicFrame>
        <p:nvGraphicFramePr>
          <p:cNvPr id="36" name="Diagram 35">
            <a:extLst>
              <a:ext uri="{FF2B5EF4-FFF2-40B4-BE49-F238E27FC236}">
                <a16:creationId xmlns:a16="http://schemas.microsoft.com/office/drawing/2014/main" id="{AB1E0816-F9BE-BE16-1149-C96A04914085}"/>
              </a:ext>
            </a:extLst>
          </p:cNvPr>
          <p:cNvGraphicFramePr/>
          <p:nvPr>
            <p:extLst>
              <p:ext uri="{D42A27DB-BD31-4B8C-83A1-F6EECF244321}">
                <p14:modId xmlns:p14="http://schemas.microsoft.com/office/powerpoint/2010/main" val="1893894909"/>
              </p:ext>
            </p:extLst>
          </p:nvPr>
        </p:nvGraphicFramePr>
        <p:xfrm>
          <a:off x="495666" y="2438400"/>
          <a:ext cx="4515124" cy="395435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7" name="TextBox 36">
            <a:extLst>
              <a:ext uri="{FF2B5EF4-FFF2-40B4-BE49-F238E27FC236}">
                <a16:creationId xmlns:a16="http://schemas.microsoft.com/office/drawing/2014/main" id="{6C501133-08FD-3865-28B1-2DA3B7CBA088}"/>
              </a:ext>
            </a:extLst>
          </p:cNvPr>
          <p:cNvSpPr txBox="1"/>
          <p:nvPr/>
        </p:nvSpPr>
        <p:spPr>
          <a:xfrm>
            <a:off x="479898" y="2975170"/>
            <a:ext cx="1512625" cy="307777"/>
          </a:xfrm>
          <a:prstGeom prst="rect">
            <a:avLst/>
          </a:prstGeom>
          <a:noFill/>
        </p:spPr>
        <p:txBody>
          <a:bodyPr wrap="square" rtlCol="0">
            <a:spAutoFit/>
          </a:bodyPr>
          <a:lstStyle/>
          <a:p>
            <a:pPr algn="ctr"/>
            <a:r>
              <a:rPr lang="en-US" sz="1400" b="1" i="1">
                <a:latin typeface="Figtree" pitchFamily="2" charset="0"/>
                <a:ea typeface="Calibri" panose="020F0502020204030204" pitchFamily="34" charset="0"/>
                <a:cs typeface="Arial" panose="020B0604020202020204" pitchFamily="34" charset="0"/>
              </a:rPr>
              <a:t>Example</a:t>
            </a:r>
          </a:p>
        </p:txBody>
      </p:sp>
    </p:spTree>
    <p:extLst>
      <p:ext uri="{BB962C8B-B14F-4D97-AF65-F5344CB8AC3E}">
        <p14:creationId xmlns:p14="http://schemas.microsoft.com/office/powerpoint/2010/main" val="3160678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3" grpId="0"/>
      <p:bldP spid="34" grpId="0"/>
      <p:bldP spid="35" grpId="0"/>
      <p:bldGraphic spid="36" grpId="0">
        <p:bldAsOne/>
      </p:bldGraphic>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3D016-1254-3C12-91C7-502F3FA8B25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AAC7321-689F-891F-95E8-E9D5BA2C24E7}"/>
              </a:ext>
            </a:extLst>
          </p:cNvPr>
          <p:cNvPicPr>
            <a:picLocks noChangeAspect="1"/>
          </p:cNvPicPr>
          <p:nvPr/>
        </p:nvPicPr>
        <p:blipFill>
          <a:blip r:embed="rId2"/>
          <a:stretch>
            <a:fillRect/>
          </a:stretch>
        </p:blipFill>
        <p:spPr>
          <a:xfrm>
            <a:off x="76106" y="1994500"/>
            <a:ext cx="7815940" cy="3108960"/>
          </a:xfrm>
          <a:prstGeom prst="rect">
            <a:avLst/>
          </a:prstGeom>
        </p:spPr>
      </p:pic>
      <p:sp>
        <p:nvSpPr>
          <p:cNvPr id="2" name="Text Placeholder 1">
            <a:extLst>
              <a:ext uri="{FF2B5EF4-FFF2-40B4-BE49-F238E27FC236}">
                <a16:creationId xmlns:a16="http://schemas.microsoft.com/office/drawing/2014/main" id="{F75126F3-EBEA-4440-39B5-77AE7B1674CF}"/>
              </a:ext>
            </a:extLst>
          </p:cNvPr>
          <p:cNvSpPr>
            <a:spLocks noGrp="1"/>
          </p:cNvSpPr>
          <p:nvPr>
            <p:ph type="body" sz="quarter" idx="13"/>
          </p:nvPr>
        </p:nvSpPr>
        <p:spPr/>
        <p:txBody>
          <a:bodyPr>
            <a:noAutofit/>
          </a:bodyPr>
          <a:lstStyle/>
          <a:p>
            <a:r>
              <a:rPr lang="en-US"/>
              <a:t>Established rules:</a:t>
            </a:r>
            <a:br>
              <a:rPr lang="en-US"/>
            </a:br>
            <a:r>
              <a:rPr lang="en-US">
                <a:latin typeface="Figtree" pitchFamily="2" charset="0"/>
              </a:rPr>
              <a:t>Detection without correction</a:t>
            </a:r>
          </a:p>
        </p:txBody>
      </p:sp>
      <p:sp>
        <p:nvSpPr>
          <p:cNvPr id="4" name="Rectangle 3">
            <a:extLst>
              <a:ext uri="{FF2B5EF4-FFF2-40B4-BE49-F238E27FC236}">
                <a16:creationId xmlns:a16="http://schemas.microsoft.com/office/drawing/2014/main" id="{EF269388-6527-6148-7EB7-0F62CBC4A84A}"/>
              </a:ext>
            </a:extLst>
          </p:cNvPr>
          <p:cNvSpPr/>
          <p:nvPr/>
        </p:nvSpPr>
        <p:spPr>
          <a:xfrm>
            <a:off x="7666442" y="4841571"/>
            <a:ext cx="4312198" cy="8399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5" name="Content Placeholder 2">
            <a:extLst>
              <a:ext uri="{FF2B5EF4-FFF2-40B4-BE49-F238E27FC236}">
                <a16:creationId xmlns:a16="http://schemas.microsoft.com/office/drawing/2014/main" id="{FD10ADCE-9EAF-B9F1-0053-312AEB03E11E}"/>
              </a:ext>
            </a:extLst>
          </p:cNvPr>
          <p:cNvSpPr txBox="1">
            <a:spLocks/>
          </p:cNvSpPr>
          <p:nvPr/>
        </p:nvSpPr>
        <p:spPr>
          <a:xfrm>
            <a:off x="7621020" y="1338039"/>
            <a:ext cx="435762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latin typeface="Figtree" pitchFamily="2" charset="0"/>
              </a:rPr>
              <a:t>FIMS runs </a:t>
            </a:r>
            <a:r>
              <a:rPr lang="en-US" sz="1600" b="1">
                <a:latin typeface="Figtree" pitchFamily="2" charset="0"/>
              </a:rPr>
              <a:t>21 anomaly checks </a:t>
            </a:r>
            <a:r>
              <a:rPr lang="en-US" sz="1600">
                <a:latin typeface="Figtree" pitchFamily="2" charset="0"/>
              </a:rPr>
              <a:t>before annual reporting</a:t>
            </a:r>
          </a:p>
          <a:p>
            <a:r>
              <a:rPr lang="en-US" sz="1600">
                <a:latin typeface="Figtree" pitchFamily="2" charset="0"/>
              </a:rPr>
              <a:t>Sites are expected to either </a:t>
            </a:r>
            <a:r>
              <a:rPr lang="en-US" sz="1600" b="1">
                <a:latin typeface="Figtree" pitchFamily="2" charset="0"/>
              </a:rPr>
              <a:t>correct</a:t>
            </a:r>
            <a:r>
              <a:rPr lang="en-US" sz="1600">
                <a:latin typeface="Figtree" pitchFamily="2" charset="0"/>
              </a:rPr>
              <a:t> or </a:t>
            </a:r>
            <a:r>
              <a:rPr lang="en-US" sz="1600" b="1">
                <a:latin typeface="Figtree" pitchFamily="2" charset="0"/>
              </a:rPr>
              <a:t>validate</a:t>
            </a:r>
            <a:r>
              <a:rPr lang="en-US" sz="1600">
                <a:latin typeface="Figtree" pitchFamily="2" charset="0"/>
              </a:rPr>
              <a:t> flagged values</a:t>
            </a:r>
          </a:p>
          <a:p>
            <a:r>
              <a:rPr lang="en-US" sz="1600">
                <a:latin typeface="Figtree" pitchFamily="2" charset="0"/>
              </a:rPr>
              <a:t>In 2025, </a:t>
            </a:r>
            <a:r>
              <a:rPr lang="en-US" sz="1600" b="1">
                <a:latin typeface="Figtree" pitchFamily="2" charset="0"/>
              </a:rPr>
              <a:t>34% </a:t>
            </a:r>
            <a:r>
              <a:rPr lang="en-US" sz="1600">
                <a:latin typeface="Figtree" pitchFamily="2" charset="0"/>
              </a:rPr>
              <a:t>of RPUs (operating assets with $0 maintenance costs) were published with no correction</a:t>
            </a:r>
          </a:p>
          <a:p>
            <a:r>
              <a:rPr lang="en-US" sz="1600" b="1">
                <a:latin typeface="Figtree" pitchFamily="2" charset="0"/>
              </a:rPr>
              <a:t>68%</a:t>
            </a:r>
            <a:r>
              <a:rPr lang="en-US" sz="1600">
                <a:latin typeface="Figtree" pitchFamily="2" charset="0"/>
              </a:rPr>
              <a:t> of RPUs flagged for operating assets with $0 maintenance costs between 2007 to 2025</a:t>
            </a:r>
          </a:p>
          <a:p>
            <a:r>
              <a:rPr lang="en-US" sz="1600">
                <a:latin typeface="Figtree" pitchFamily="2" charset="0"/>
              </a:rPr>
              <a:t>Anomalies identified but </a:t>
            </a:r>
            <a:r>
              <a:rPr lang="en-US" sz="1600" b="1">
                <a:latin typeface="Figtree" pitchFamily="2" charset="0"/>
              </a:rPr>
              <a:t>not corrected</a:t>
            </a:r>
            <a:r>
              <a:rPr lang="en-US" sz="1600">
                <a:latin typeface="Figtree" pitchFamily="2" charset="0"/>
              </a:rPr>
              <a:t> before publishing</a:t>
            </a:r>
          </a:p>
          <a:p>
            <a:pPr marL="457200" lvl="1" indent="0">
              <a:buFont typeface="Arial" panose="020B0604020202020204" pitchFamily="34" charset="0"/>
              <a:buNone/>
            </a:pPr>
            <a:endParaRPr lang="en-US" sz="1600">
              <a:latin typeface="Figtree" pitchFamily="2" charset="0"/>
            </a:endParaRPr>
          </a:p>
          <a:p>
            <a:pPr marL="457200" lvl="1" indent="0">
              <a:buFont typeface="Arial" panose="020B0604020202020204" pitchFamily="34" charset="0"/>
              <a:buNone/>
            </a:pPr>
            <a:endParaRPr lang="en-US" sz="1600">
              <a:latin typeface="Figtree" pitchFamily="2" charset="0"/>
            </a:endParaRPr>
          </a:p>
          <a:p>
            <a:pPr marL="457200" lvl="1" indent="0">
              <a:buFont typeface="Arial" panose="020B0604020202020204" pitchFamily="34" charset="0"/>
              <a:buNone/>
            </a:pPr>
            <a:endParaRPr lang="en-US" sz="1600">
              <a:latin typeface="Figtree" pitchFamily="2" charset="0"/>
            </a:endParaRPr>
          </a:p>
        </p:txBody>
      </p:sp>
      <p:sp>
        <p:nvSpPr>
          <p:cNvPr id="6" name="Rectangle 5">
            <a:extLst>
              <a:ext uri="{FF2B5EF4-FFF2-40B4-BE49-F238E27FC236}">
                <a16:creationId xmlns:a16="http://schemas.microsoft.com/office/drawing/2014/main" id="{1A71DF4E-762F-E620-D252-2E923794CD51}"/>
              </a:ext>
            </a:extLst>
          </p:cNvPr>
          <p:cNvSpPr/>
          <p:nvPr/>
        </p:nvSpPr>
        <p:spPr>
          <a:xfrm>
            <a:off x="170237" y="1349906"/>
            <a:ext cx="7366701" cy="53692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latin typeface="Figtree" pitchFamily="2" charset="0"/>
              </a:rPr>
              <a:t>Anomaly Check for Operating Assets with an Annual Actual Maintenance = $0 </a:t>
            </a:r>
          </a:p>
        </p:txBody>
      </p:sp>
      <p:sp>
        <p:nvSpPr>
          <p:cNvPr id="7" name="TextBox 6">
            <a:extLst>
              <a:ext uri="{FF2B5EF4-FFF2-40B4-BE49-F238E27FC236}">
                <a16:creationId xmlns:a16="http://schemas.microsoft.com/office/drawing/2014/main" id="{0107821B-2AB1-C583-5812-4A453ED136C5}"/>
              </a:ext>
            </a:extLst>
          </p:cNvPr>
          <p:cNvSpPr txBox="1"/>
          <p:nvPr/>
        </p:nvSpPr>
        <p:spPr>
          <a:xfrm>
            <a:off x="7572473" y="4981935"/>
            <a:ext cx="1214416" cy="584775"/>
          </a:xfrm>
          <a:prstGeom prst="rect">
            <a:avLst/>
          </a:prstGeom>
          <a:noFill/>
        </p:spPr>
        <p:txBody>
          <a:bodyPr wrap="square" rtlCol="0">
            <a:spAutoFit/>
          </a:bodyPr>
          <a:lstStyle/>
          <a:p>
            <a:pPr algn="ctr"/>
            <a:r>
              <a:rPr lang="en-US" sz="1600" b="1">
                <a:latin typeface="Figtree" pitchFamily="2" charset="0"/>
              </a:rPr>
              <a:t>Root Cause</a:t>
            </a:r>
          </a:p>
        </p:txBody>
      </p:sp>
      <p:sp>
        <p:nvSpPr>
          <p:cNvPr id="8" name="Arrow: Left-Right 7">
            <a:extLst>
              <a:ext uri="{FF2B5EF4-FFF2-40B4-BE49-F238E27FC236}">
                <a16:creationId xmlns:a16="http://schemas.microsoft.com/office/drawing/2014/main" id="{0594DE8F-8531-DBB4-4ECB-81A5CFE3918A}"/>
              </a:ext>
            </a:extLst>
          </p:cNvPr>
          <p:cNvSpPr/>
          <p:nvPr/>
        </p:nvSpPr>
        <p:spPr>
          <a:xfrm>
            <a:off x="926431" y="5233576"/>
            <a:ext cx="6521115" cy="119079"/>
          </a:xfrm>
          <a:prstGeom prst="leftRightArrow">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9" name="TextBox 8">
            <a:extLst>
              <a:ext uri="{FF2B5EF4-FFF2-40B4-BE49-F238E27FC236}">
                <a16:creationId xmlns:a16="http://schemas.microsoft.com/office/drawing/2014/main" id="{86F788FA-2DD5-CB30-51EC-DFA8D2E21F65}"/>
              </a:ext>
            </a:extLst>
          </p:cNvPr>
          <p:cNvSpPr txBox="1"/>
          <p:nvPr/>
        </p:nvSpPr>
        <p:spPr>
          <a:xfrm>
            <a:off x="2374288" y="5341243"/>
            <a:ext cx="3752192" cy="261610"/>
          </a:xfrm>
          <a:prstGeom prst="rect">
            <a:avLst/>
          </a:prstGeom>
          <a:noFill/>
        </p:spPr>
        <p:txBody>
          <a:bodyPr wrap="square" rtlCol="0">
            <a:spAutoFit/>
          </a:bodyPr>
          <a:lstStyle/>
          <a:p>
            <a:pPr algn="ctr"/>
            <a:r>
              <a:rPr lang="en-US" sz="1100" b="1">
                <a:solidFill>
                  <a:srgbClr val="653C87"/>
                </a:solidFill>
                <a:latin typeface="Figtree" pitchFamily="2" charset="0"/>
              </a:rPr>
              <a:t>11,492 total RPUs existed between 2007 to 2025</a:t>
            </a:r>
          </a:p>
        </p:txBody>
      </p:sp>
      <p:sp>
        <p:nvSpPr>
          <p:cNvPr id="10" name="TextBox 9">
            <a:extLst>
              <a:ext uri="{FF2B5EF4-FFF2-40B4-BE49-F238E27FC236}">
                <a16:creationId xmlns:a16="http://schemas.microsoft.com/office/drawing/2014/main" id="{F5FCBF6B-2CD7-1F68-DC87-D3B344556B5D}"/>
              </a:ext>
            </a:extLst>
          </p:cNvPr>
          <p:cNvSpPr txBox="1"/>
          <p:nvPr/>
        </p:nvSpPr>
        <p:spPr>
          <a:xfrm>
            <a:off x="2374288" y="5513527"/>
            <a:ext cx="3752192" cy="261610"/>
          </a:xfrm>
          <a:prstGeom prst="rect">
            <a:avLst/>
          </a:prstGeom>
          <a:noFill/>
        </p:spPr>
        <p:txBody>
          <a:bodyPr wrap="square" rtlCol="0">
            <a:spAutoFit/>
          </a:bodyPr>
          <a:lstStyle/>
          <a:p>
            <a:pPr algn="ctr"/>
            <a:r>
              <a:rPr lang="en-US" sz="1100" b="1">
                <a:solidFill>
                  <a:srgbClr val="653C87"/>
                </a:solidFill>
                <a:latin typeface="Figtree" pitchFamily="2" charset="0"/>
              </a:rPr>
              <a:t>68%</a:t>
            </a:r>
            <a:r>
              <a:rPr lang="en-US" sz="1100">
                <a:solidFill>
                  <a:srgbClr val="653C87"/>
                </a:solidFill>
                <a:latin typeface="Figtree" pitchFamily="2" charset="0"/>
              </a:rPr>
              <a:t> (7,807 RPUs) with ≥ 1 flag</a:t>
            </a:r>
          </a:p>
        </p:txBody>
      </p:sp>
      <p:sp>
        <p:nvSpPr>
          <p:cNvPr id="11" name="TextBox 10">
            <a:extLst>
              <a:ext uri="{FF2B5EF4-FFF2-40B4-BE49-F238E27FC236}">
                <a16:creationId xmlns:a16="http://schemas.microsoft.com/office/drawing/2014/main" id="{ABA99C2A-268B-8ECC-F011-04FB2F43005F}"/>
              </a:ext>
            </a:extLst>
          </p:cNvPr>
          <p:cNvSpPr txBox="1"/>
          <p:nvPr/>
        </p:nvSpPr>
        <p:spPr>
          <a:xfrm>
            <a:off x="8895403" y="4985827"/>
            <a:ext cx="2943671" cy="584775"/>
          </a:xfrm>
          <a:prstGeom prst="rect">
            <a:avLst/>
          </a:prstGeom>
          <a:noFill/>
        </p:spPr>
        <p:txBody>
          <a:bodyPr wrap="square" rtlCol="0">
            <a:spAutoFit/>
          </a:bodyPr>
          <a:lstStyle/>
          <a:p>
            <a:pPr algn="ctr"/>
            <a:r>
              <a:rPr lang="en-US" sz="1600">
                <a:latin typeface="Figtree" pitchFamily="2" charset="0"/>
              </a:rPr>
              <a:t>Data entry or process non-compliance</a:t>
            </a:r>
          </a:p>
        </p:txBody>
      </p:sp>
      <p:sp>
        <p:nvSpPr>
          <p:cNvPr id="12" name="Rectangle 11">
            <a:extLst>
              <a:ext uri="{FF2B5EF4-FFF2-40B4-BE49-F238E27FC236}">
                <a16:creationId xmlns:a16="http://schemas.microsoft.com/office/drawing/2014/main" id="{2717F59A-A656-0225-52D1-495886119C6C}"/>
              </a:ext>
            </a:extLst>
          </p:cNvPr>
          <p:cNvSpPr/>
          <p:nvPr/>
        </p:nvSpPr>
        <p:spPr>
          <a:xfrm>
            <a:off x="8692920" y="4841051"/>
            <a:ext cx="115000" cy="839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13" name="TextBox 12">
            <a:extLst>
              <a:ext uri="{FF2B5EF4-FFF2-40B4-BE49-F238E27FC236}">
                <a16:creationId xmlns:a16="http://schemas.microsoft.com/office/drawing/2014/main" id="{7108FD9B-ABCD-D013-D034-DD515BD46868}"/>
              </a:ext>
            </a:extLst>
          </p:cNvPr>
          <p:cNvSpPr txBox="1"/>
          <p:nvPr/>
        </p:nvSpPr>
        <p:spPr>
          <a:xfrm>
            <a:off x="20349" y="5976887"/>
            <a:ext cx="1927459" cy="215444"/>
          </a:xfrm>
          <a:prstGeom prst="rect">
            <a:avLst/>
          </a:prstGeom>
          <a:noFill/>
        </p:spPr>
        <p:txBody>
          <a:bodyPr wrap="square" rtlCol="0">
            <a:spAutoFit/>
          </a:bodyPr>
          <a:lstStyle/>
          <a:p>
            <a:r>
              <a:rPr lang="en-US" sz="800">
                <a:latin typeface="Figtree" pitchFamily="2" charset="0"/>
              </a:rPr>
              <a:t>Note: % Flagged not to scale</a:t>
            </a:r>
          </a:p>
        </p:txBody>
      </p:sp>
    </p:spTree>
    <p:extLst>
      <p:ext uri="{BB962C8B-B14F-4D97-AF65-F5344CB8AC3E}">
        <p14:creationId xmlns:p14="http://schemas.microsoft.com/office/powerpoint/2010/main" val="412038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D1F96-EB6E-7B88-0E7F-E26959E5ED4E}"/>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047E3669-D712-9047-DB9C-C60E9365C8FC}"/>
              </a:ext>
            </a:extLst>
          </p:cNvPr>
          <p:cNvPicPr>
            <a:picLocks noChangeAspect="1"/>
          </p:cNvPicPr>
          <p:nvPr/>
        </p:nvPicPr>
        <p:blipFill>
          <a:blip r:embed="rId2"/>
          <a:stretch>
            <a:fillRect/>
          </a:stretch>
        </p:blipFill>
        <p:spPr>
          <a:xfrm>
            <a:off x="106146" y="1423564"/>
            <a:ext cx="7493686" cy="2971800"/>
          </a:xfrm>
          <a:prstGeom prst="rect">
            <a:avLst/>
          </a:prstGeom>
        </p:spPr>
      </p:pic>
      <p:pic>
        <p:nvPicPr>
          <p:cNvPr id="17" name="Picture 16">
            <a:extLst>
              <a:ext uri="{FF2B5EF4-FFF2-40B4-BE49-F238E27FC236}">
                <a16:creationId xmlns:a16="http://schemas.microsoft.com/office/drawing/2014/main" id="{CF823A0A-5B7E-CCE2-CAA7-B30F06042416}"/>
              </a:ext>
            </a:extLst>
          </p:cNvPr>
          <p:cNvPicPr>
            <a:picLocks noChangeAspect="1"/>
          </p:cNvPicPr>
          <p:nvPr/>
        </p:nvPicPr>
        <p:blipFill>
          <a:blip r:embed="rId3"/>
          <a:stretch>
            <a:fillRect/>
          </a:stretch>
        </p:blipFill>
        <p:spPr>
          <a:xfrm>
            <a:off x="148193" y="2023229"/>
            <a:ext cx="7451638" cy="2971800"/>
          </a:xfrm>
          <a:prstGeom prst="rect">
            <a:avLst/>
          </a:prstGeom>
        </p:spPr>
      </p:pic>
      <p:sp>
        <p:nvSpPr>
          <p:cNvPr id="2" name="Text Placeholder 1">
            <a:extLst>
              <a:ext uri="{FF2B5EF4-FFF2-40B4-BE49-F238E27FC236}">
                <a16:creationId xmlns:a16="http://schemas.microsoft.com/office/drawing/2014/main" id="{EBC12FE5-97CE-A7FE-A2F1-EE5A3E67F343}"/>
              </a:ext>
            </a:extLst>
          </p:cNvPr>
          <p:cNvSpPr>
            <a:spLocks noGrp="1"/>
          </p:cNvSpPr>
          <p:nvPr>
            <p:ph type="body" sz="quarter" idx="13"/>
          </p:nvPr>
        </p:nvSpPr>
        <p:spPr/>
        <p:txBody>
          <a:bodyPr>
            <a:noAutofit/>
          </a:bodyPr>
          <a:lstStyle/>
          <a:p>
            <a:r>
              <a:rPr lang="en-US"/>
              <a:t>Augmented rules:</a:t>
            </a:r>
            <a:br>
              <a:rPr lang="en-US"/>
            </a:br>
            <a:r>
              <a:rPr lang="en-US">
                <a:latin typeface="Figtree" pitchFamily="2" charset="0"/>
              </a:rPr>
              <a:t>Closing the gaps</a:t>
            </a:r>
          </a:p>
        </p:txBody>
      </p:sp>
      <p:sp>
        <p:nvSpPr>
          <p:cNvPr id="4" name="Rectangle 3">
            <a:extLst>
              <a:ext uri="{FF2B5EF4-FFF2-40B4-BE49-F238E27FC236}">
                <a16:creationId xmlns:a16="http://schemas.microsoft.com/office/drawing/2014/main" id="{60143916-D5ED-79D6-3A4E-89BF6380FD6D}"/>
              </a:ext>
            </a:extLst>
          </p:cNvPr>
          <p:cNvSpPr/>
          <p:nvPr/>
        </p:nvSpPr>
        <p:spPr>
          <a:xfrm>
            <a:off x="170237" y="1349906"/>
            <a:ext cx="7366701" cy="53692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latin typeface="Figtree" pitchFamily="2" charset="0"/>
              </a:rPr>
              <a:t>Categorical Stability of Year Built</a:t>
            </a:r>
          </a:p>
        </p:txBody>
      </p:sp>
      <p:sp>
        <p:nvSpPr>
          <p:cNvPr id="5" name="Rectangle 4">
            <a:extLst>
              <a:ext uri="{FF2B5EF4-FFF2-40B4-BE49-F238E27FC236}">
                <a16:creationId xmlns:a16="http://schemas.microsoft.com/office/drawing/2014/main" id="{3987AF9D-DC5E-B885-5023-A280483FE347}"/>
              </a:ext>
            </a:extLst>
          </p:cNvPr>
          <p:cNvSpPr/>
          <p:nvPr/>
        </p:nvSpPr>
        <p:spPr>
          <a:xfrm>
            <a:off x="7666442" y="4841571"/>
            <a:ext cx="4312198" cy="8399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6" name="Content Placeholder 2">
            <a:extLst>
              <a:ext uri="{FF2B5EF4-FFF2-40B4-BE49-F238E27FC236}">
                <a16:creationId xmlns:a16="http://schemas.microsoft.com/office/drawing/2014/main" id="{91546C30-311B-2CD7-A9BC-B5D6511CF7AD}"/>
              </a:ext>
            </a:extLst>
          </p:cNvPr>
          <p:cNvSpPr txBox="1">
            <a:spLocks/>
          </p:cNvSpPr>
          <p:nvPr/>
        </p:nvSpPr>
        <p:spPr>
          <a:xfrm>
            <a:off x="7621020" y="1338039"/>
            <a:ext cx="4357620" cy="4351338"/>
          </a:xfrm>
          <a:prstGeom prst="rect">
            <a:avLst/>
          </a:prstGeom>
        </p:spPr>
        <p:txBody>
          <a:bodyPr vert="horz" lIns="91440" tIns="45720" rIns="91440" bIns="45720" rtlCol="0">
            <a:normAutofit/>
          </a:bodyPr>
          <a:lstStyle>
            <a:lvl1pPr marL="347663" indent="-338138" algn="l" defTabSz="914400" rtl="0" eaLnBrk="1" latinLnBrk="0" hangingPunct="1">
              <a:lnSpc>
                <a:spcPct val="90000"/>
              </a:lnSpc>
              <a:spcBef>
                <a:spcPts val="1000"/>
              </a:spcBef>
              <a:buFontTx/>
              <a:buBlip>
                <a:blip r:embed="rId4"/>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600">
                <a:latin typeface="Figtree" pitchFamily="2" charset="0"/>
              </a:rPr>
              <a:t>Categorical stability checks static variables and flags if values </a:t>
            </a:r>
            <a:r>
              <a:rPr lang="en-US" sz="1600" b="1">
                <a:latin typeface="Figtree" pitchFamily="2" charset="0"/>
              </a:rPr>
              <a:t>change year-over-year</a:t>
            </a:r>
          </a:p>
          <a:p>
            <a:pPr>
              <a:buFont typeface="Arial" panose="020B0604020202020204" pitchFamily="34" charset="0"/>
              <a:buChar char="•"/>
            </a:pPr>
            <a:r>
              <a:rPr lang="en-US" sz="1600">
                <a:latin typeface="Figtree" pitchFamily="2" charset="0"/>
              </a:rPr>
              <a:t>Year built should </a:t>
            </a:r>
            <a:r>
              <a:rPr lang="en-US" sz="1600" b="1">
                <a:latin typeface="Figtree" pitchFamily="2" charset="0"/>
              </a:rPr>
              <a:t>never</a:t>
            </a:r>
            <a:r>
              <a:rPr lang="en-US" sz="1600">
                <a:latin typeface="Figtree" pitchFamily="2" charset="0"/>
              </a:rPr>
              <a:t> change</a:t>
            </a:r>
          </a:p>
          <a:p>
            <a:pPr>
              <a:buFont typeface="Arial" panose="020B0604020202020204" pitchFamily="34" charset="0"/>
              <a:buChar char="•"/>
            </a:pPr>
            <a:r>
              <a:rPr lang="en-US" sz="1600" b="1">
                <a:latin typeface="Figtree" pitchFamily="2" charset="0"/>
              </a:rPr>
              <a:t>63%</a:t>
            </a:r>
            <a:r>
              <a:rPr lang="en-US" sz="1600">
                <a:latin typeface="Figtree" pitchFamily="2" charset="0"/>
              </a:rPr>
              <a:t> of flags concentrated in 2018–2019</a:t>
            </a:r>
          </a:p>
          <a:p>
            <a:pPr>
              <a:buFont typeface="Arial" panose="020B0604020202020204" pitchFamily="34" charset="0"/>
              <a:buChar char="•"/>
            </a:pPr>
            <a:r>
              <a:rPr lang="en-US" sz="1600">
                <a:latin typeface="Figtree" pitchFamily="2" charset="0"/>
              </a:rPr>
              <a:t>Changes in 2018/2019 traced to FIMS </a:t>
            </a:r>
            <a:r>
              <a:rPr lang="en-US" sz="1600" b="1">
                <a:latin typeface="Figtree" pitchFamily="2" charset="0"/>
              </a:rPr>
              <a:t>definition changes </a:t>
            </a:r>
            <a:r>
              <a:rPr lang="en-US" sz="1600">
                <a:latin typeface="Figtree" pitchFamily="2" charset="0"/>
              </a:rPr>
              <a:t>in release memos</a:t>
            </a:r>
          </a:p>
          <a:p>
            <a:pPr>
              <a:buFont typeface="Arial" panose="020B0604020202020204" pitchFamily="34" charset="0"/>
              <a:buChar char="•"/>
            </a:pPr>
            <a:r>
              <a:rPr lang="en-US" sz="1600">
                <a:latin typeface="Figtree" pitchFamily="2" charset="0"/>
              </a:rPr>
              <a:t>Augmented rules reveal what established rules were not designed to catch</a:t>
            </a:r>
          </a:p>
          <a:p>
            <a:pPr lvl="1"/>
            <a:endParaRPr lang="en-US" sz="1600">
              <a:latin typeface="Figtree" pitchFamily="2" charset="0"/>
            </a:endParaRPr>
          </a:p>
          <a:p>
            <a:pPr lvl="1"/>
            <a:endParaRPr lang="en-US" sz="1600">
              <a:latin typeface="Figtree" pitchFamily="2" charset="0"/>
            </a:endParaRPr>
          </a:p>
          <a:p>
            <a:pPr lvl="1"/>
            <a:endParaRPr lang="en-US" sz="1600">
              <a:latin typeface="Figtree" pitchFamily="2" charset="0"/>
            </a:endParaRPr>
          </a:p>
        </p:txBody>
      </p:sp>
      <p:sp>
        <p:nvSpPr>
          <p:cNvPr id="7" name="TextBox 6">
            <a:extLst>
              <a:ext uri="{FF2B5EF4-FFF2-40B4-BE49-F238E27FC236}">
                <a16:creationId xmlns:a16="http://schemas.microsoft.com/office/drawing/2014/main" id="{28233BBA-92FA-A8F9-CF1D-CD6CE7E746CE}"/>
              </a:ext>
            </a:extLst>
          </p:cNvPr>
          <p:cNvSpPr txBox="1"/>
          <p:nvPr/>
        </p:nvSpPr>
        <p:spPr>
          <a:xfrm>
            <a:off x="7572473" y="4981935"/>
            <a:ext cx="1214416" cy="584775"/>
          </a:xfrm>
          <a:prstGeom prst="rect">
            <a:avLst/>
          </a:prstGeom>
          <a:noFill/>
        </p:spPr>
        <p:txBody>
          <a:bodyPr wrap="square" rtlCol="0">
            <a:spAutoFit/>
          </a:bodyPr>
          <a:lstStyle/>
          <a:p>
            <a:pPr algn="ctr"/>
            <a:r>
              <a:rPr lang="en-US" sz="1600" b="1">
                <a:latin typeface="Figtree" pitchFamily="2" charset="0"/>
              </a:rPr>
              <a:t>Root Cause</a:t>
            </a:r>
          </a:p>
        </p:txBody>
      </p:sp>
      <p:sp>
        <p:nvSpPr>
          <p:cNvPr id="8" name="TextBox 7">
            <a:extLst>
              <a:ext uri="{FF2B5EF4-FFF2-40B4-BE49-F238E27FC236}">
                <a16:creationId xmlns:a16="http://schemas.microsoft.com/office/drawing/2014/main" id="{FEF15969-535D-D9B4-5452-803B5424894D}"/>
              </a:ext>
            </a:extLst>
          </p:cNvPr>
          <p:cNvSpPr txBox="1"/>
          <p:nvPr/>
        </p:nvSpPr>
        <p:spPr>
          <a:xfrm>
            <a:off x="8895403" y="5094111"/>
            <a:ext cx="2943671" cy="338554"/>
          </a:xfrm>
          <a:prstGeom prst="rect">
            <a:avLst/>
          </a:prstGeom>
          <a:noFill/>
        </p:spPr>
        <p:txBody>
          <a:bodyPr wrap="square" rtlCol="0">
            <a:spAutoFit/>
          </a:bodyPr>
          <a:lstStyle/>
          <a:p>
            <a:pPr algn="ctr"/>
            <a:r>
              <a:rPr lang="en-US" sz="1600">
                <a:latin typeface="Figtree" pitchFamily="2" charset="0"/>
              </a:rPr>
              <a:t>Reporting artifacts </a:t>
            </a:r>
          </a:p>
        </p:txBody>
      </p:sp>
      <p:sp>
        <p:nvSpPr>
          <p:cNvPr id="9" name="Rectangle 8">
            <a:extLst>
              <a:ext uri="{FF2B5EF4-FFF2-40B4-BE49-F238E27FC236}">
                <a16:creationId xmlns:a16="http://schemas.microsoft.com/office/drawing/2014/main" id="{3887B235-5F92-D5C3-3D49-D927F4C56CA7}"/>
              </a:ext>
            </a:extLst>
          </p:cNvPr>
          <p:cNvSpPr/>
          <p:nvPr/>
        </p:nvSpPr>
        <p:spPr>
          <a:xfrm>
            <a:off x="8692920" y="4841051"/>
            <a:ext cx="115000" cy="839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11" name="TextBox 10">
            <a:extLst>
              <a:ext uri="{FF2B5EF4-FFF2-40B4-BE49-F238E27FC236}">
                <a16:creationId xmlns:a16="http://schemas.microsoft.com/office/drawing/2014/main" id="{F873D468-9639-0DED-934D-75A371C34E22}"/>
              </a:ext>
            </a:extLst>
          </p:cNvPr>
          <p:cNvSpPr txBox="1"/>
          <p:nvPr/>
        </p:nvSpPr>
        <p:spPr>
          <a:xfrm>
            <a:off x="20349" y="5976887"/>
            <a:ext cx="1927459" cy="215444"/>
          </a:xfrm>
          <a:prstGeom prst="rect">
            <a:avLst/>
          </a:prstGeom>
          <a:noFill/>
        </p:spPr>
        <p:txBody>
          <a:bodyPr wrap="square" rtlCol="0">
            <a:spAutoFit/>
          </a:bodyPr>
          <a:lstStyle/>
          <a:p>
            <a:r>
              <a:rPr lang="en-US" sz="800">
                <a:latin typeface="Figtree" pitchFamily="2" charset="0"/>
              </a:rPr>
              <a:t>Note: % Flagged not to scale</a:t>
            </a:r>
          </a:p>
        </p:txBody>
      </p:sp>
      <p:sp>
        <p:nvSpPr>
          <p:cNvPr id="13" name="Arrow: Left-Right 12">
            <a:extLst>
              <a:ext uri="{FF2B5EF4-FFF2-40B4-BE49-F238E27FC236}">
                <a16:creationId xmlns:a16="http://schemas.microsoft.com/office/drawing/2014/main" id="{9A2A7F94-92F4-6623-BEBB-9AC7E202FD30}"/>
              </a:ext>
            </a:extLst>
          </p:cNvPr>
          <p:cNvSpPr/>
          <p:nvPr/>
        </p:nvSpPr>
        <p:spPr>
          <a:xfrm>
            <a:off x="926431" y="5233576"/>
            <a:ext cx="6521115" cy="119079"/>
          </a:xfrm>
          <a:prstGeom prst="leftRightArrow">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53C87"/>
              </a:solidFill>
              <a:latin typeface="Figtree" pitchFamily="2" charset="0"/>
            </a:endParaRPr>
          </a:p>
        </p:txBody>
      </p:sp>
      <p:sp>
        <p:nvSpPr>
          <p:cNvPr id="14" name="TextBox 13">
            <a:extLst>
              <a:ext uri="{FF2B5EF4-FFF2-40B4-BE49-F238E27FC236}">
                <a16:creationId xmlns:a16="http://schemas.microsoft.com/office/drawing/2014/main" id="{E4F8D261-B5BE-4A6A-7375-927D9A477ECA}"/>
              </a:ext>
            </a:extLst>
          </p:cNvPr>
          <p:cNvSpPr txBox="1"/>
          <p:nvPr/>
        </p:nvSpPr>
        <p:spPr>
          <a:xfrm>
            <a:off x="2374288" y="5341243"/>
            <a:ext cx="3752192" cy="261610"/>
          </a:xfrm>
          <a:prstGeom prst="rect">
            <a:avLst/>
          </a:prstGeom>
          <a:noFill/>
        </p:spPr>
        <p:txBody>
          <a:bodyPr wrap="square" rtlCol="0">
            <a:spAutoFit/>
          </a:bodyPr>
          <a:lstStyle/>
          <a:p>
            <a:pPr algn="ctr"/>
            <a:r>
              <a:rPr lang="en-US" sz="1100" b="1">
                <a:solidFill>
                  <a:srgbClr val="653C87"/>
                </a:solidFill>
                <a:latin typeface="Figtree" pitchFamily="2" charset="0"/>
              </a:rPr>
              <a:t>11,492 total RPUs existed between 2007 to 2025</a:t>
            </a:r>
          </a:p>
        </p:txBody>
      </p:sp>
      <p:sp>
        <p:nvSpPr>
          <p:cNvPr id="15" name="TextBox 14">
            <a:extLst>
              <a:ext uri="{FF2B5EF4-FFF2-40B4-BE49-F238E27FC236}">
                <a16:creationId xmlns:a16="http://schemas.microsoft.com/office/drawing/2014/main" id="{EF4725B6-5032-B9C6-896A-B1ACB5A975F9}"/>
              </a:ext>
            </a:extLst>
          </p:cNvPr>
          <p:cNvSpPr txBox="1"/>
          <p:nvPr/>
        </p:nvSpPr>
        <p:spPr>
          <a:xfrm>
            <a:off x="2374288" y="5513527"/>
            <a:ext cx="3752192" cy="261610"/>
          </a:xfrm>
          <a:prstGeom prst="rect">
            <a:avLst/>
          </a:prstGeom>
          <a:noFill/>
        </p:spPr>
        <p:txBody>
          <a:bodyPr wrap="square" rtlCol="0">
            <a:spAutoFit/>
          </a:bodyPr>
          <a:lstStyle/>
          <a:p>
            <a:pPr algn="ctr"/>
            <a:r>
              <a:rPr lang="en-US" sz="1100" b="1">
                <a:solidFill>
                  <a:srgbClr val="653C87"/>
                </a:solidFill>
                <a:latin typeface="Figtree" pitchFamily="2" charset="0"/>
              </a:rPr>
              <a:t>7%</a:t>
            </a:r>
            <a:r>
              <a:rPr lang="en-US" sz="1100">
                <a:solidFill>
                  <a:srgbClr val="653C87"/>
                </a:solidFill>
                <a:latin typeface="Figtree" pitchFamily="2" charset="0"/>
              </a:rPr>
              <a:t> (794 RPUs) with ≥ 1 flag</a:t>
            </a:r>
          </a:p>
        </p:txBody>
      </p:sp>
      <p:pic>
        <p:nvPicPr>
          <p:cNvPr id="21" name="Picture 20">
            <a:extLst>
              <a:ext uri="{FF2B5EF4-FFF2-40B4-BE49-F238E27FC236}">
                <a16:creationId xmlns:a16="http://schemas.microsoft.com/office/drawing/2014/main" id="{4721F488-5A9E-5324-87AF-77E327055268}"/>
              </a:ext>
            </a:extLst>
          </p:cNvPr>
          <p:cNvPicPr>
            <a:picLocks noChangeAspect="1"/>
          </p:cNvPicPr>
          <p:nvPr/>
        </p:nvPicPr>
        <p:blipFill>
          <a:blip r:embed="rId5"/>
          <a:stretch>
            <a:fillRect/>
          </a:stretch>
        </p:blipFill>
        <p:spPr>
          <a:xfrm>
            <a:off x="2629770" y="2065580"/>
            <a:ext cx="2829320" cy="266737"/>
          </a:xfrm>
          <a:prstGeom prst="rect">
            <a:avLst/>
          </a:prstGeom>
        </p:spPr>
      </p:pic>
    </p:spTree>
    <p:extLst>
      <p:ext uri="{BB962C8B-B14F-4D97-AF65-F5344CB8AC3E}">
        <p14:creationId xmlns:p14="http://schemas.microsoft.com/office/powerpoint/2010/main" val="179798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A46E8-82DC-0C8D-0E31-F23CC986D481}"/>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BC5091C0-75BF-0498-666A-E0F3921FD7DF}"/>
              </a:ext>
            </a:extLst>
          </p:cNvPr>
          <p:cNvPicPr>
            <a:picLocks noChangeAspect="1"/>
          </p:cNvPicPr>
          <p:nvPr/>
        </p:nvPicPr>
        <p:blipFill>
          <a:blip r:embed="rId2"/>
          <a:stretch>
            <a:fillRect/>
          </a:stretch>
        </p:blipFill>
        <p:spPr>
          <a:xfrm>
            <a:off x="111245" y="1886833"/>
            <a:ext cx="7450783" cy="3867912"/>
          </a:xfrm>
          <a:prstGeom prst="rect">
            <a:avLst/>
          </a:prstGeom>
        </p:spPr>
      </p:pic>
      <p:sp>
        <p:nvSpPr>
          <p:cNvPr id="2" name="Text Placeholder 1">
            <a:extLst>
              <a:ext uri="{FF2B5EF4-FFF2-40B4-BE49-F238E27FC236}">
                <a16:creationId xmlns:a16="http://schemas.microsoft.com/office/drawing/2014/main" id="{B39A86BD-4EE7-CB24-05A1-7CBB7E0DD6F1}"/>
              </a:ext>
            </a:extLst>
          </p:cNvPr>
          <p:cNvSpPr>
            <a:spLocks noGrp="1"/>
          </p:cNvSpPr>
          <p:nvPr>
            <p:ph type="body" sz="quarter" idx="13"/>
          </p:nvPr>
        </p:nvSpPr>
        <p:spPr/>
        <p:txBody>
          <a:bodyPr>
            <a:noAutofit/>
          </a:bodyPr>
          <a:lstStyle/>
          <a:p>
            <a:r>
              <a:rPr lang="en-US"/>
              <a:t>Holistic view:</a:t>
            </a:r>
            <a:br>
              <a:rPr lang="en-US"/>
            </a:br>
            <a:r>
              <a:rPr lang="en-US">
                <a:latin typeface="Figtree" pitchFamily="2" charset="0"/>
              </a:rPr>
              <a:t>Targeted treatment</a:t>
            </a:r>
          </a:p>
        </p:txBody>
      </p:sp>
      <p:sp>
        <p:nvSpPr>
          <p:cNvPr id="4" name="Rectangle 3">
            <a:extLst>
              <a:ext uri="{FF2B5EF4-FFF2-40B4-BE49-F238E27FC236}">
                <a16:creationId xmlns:a16="http://schemas.microsoft.com/office/drawing/2014/main" id="{67186DD3-05C0-ABC3-3EA5-FE3BF1B27F4F}"/>
              </a:ext>
            </a:extLst>
          </p:cNvPr>
          <p:cNvSpPr/>
          <p:nvPr/>
        </p:nvSpPr>
        <p:spPr>
          <a:xfrm>
            <a:off x="170237" y="1349906"/>
            <a:ext cx="7366701" cy="53692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latin typeface="Figtree" pitchFamily="2" charset="0"/>
              </a:rPr>
              <a:t>Categorical Stability Flag Counts by Variable – Undisclosed site</a:t>
            </a:r>
          </a:p>
        </p:txBody>
      </p:sp>
      <p:sp>
        <p:nvSpPr>
          <p:cNvPr id="5" name="Rectangle 4">
            <a:extLst>
              <a:ext uri="{FF2B5EF4-FFF2-40B4-BE49-F238E27FC236}">
                <a16:creationId xmlns:a16="http://schemas.microsoft.com/office/drawing/2014/main" id="{D0D75966-47C8-BF49-0746-E4A7FF3C8536}"/>
              </a:ext>
            </a:extLst>
          </p:cNvPr>
          <p:cNvSpPr/>
          <p:nvPr/>
        </p:nvSpPr>
        <p:spPr>
          <a:xfrm>
            <a:off x="7666442" y="4259443"/>
            <a:ext cx="4312198" cy="142206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6" name="Content Placeholder 2">
            <a:extLst>
              <a:ext uri="{FF2B5EF4-FFF2-40B4-BE49-F238E27FC236}">
                <a16:creationId xmlns:a16="http://schemas.microsoft.com/office/drawing/2014/main" id="{9234C1A1-4CF8-7DAE-B489-8F5AF7DBC992}"/>
              </a:ext>
            </a:extLst>
          </p:cNvPr>
          <p:cNvSpPr txBox="1">
            <a:spLocks/>
          </p:cNvSpPr>
          <p:nvPr/>
        </p:nvSpPr>
        <p:spPr>
          <a:xfrm>
            <a:off x="7621020" y="1338039"/>
            <a:ext cx="4357620" cy="4351338"/>
          </a:xfrm>
          <a:prstGeom prst="rect">
            <a:avLst/>
          </a:prstGeom>
        </p:spPr>
        <p:txBody>
          <a:bodyPr vert="horz" lIns="91440" tIns="45720" rIns="91440" bIns="45720" rtlCol="0">
            <a:normAutofit/>
          </a:bodyPr>
          <a:lstStyle>
            <a:lvl1pPr marL="347663" indent="-338138" algn="l" defTabSz="914400" rtl="0" eaLnBrk="1" latinLnBrk="0" hangingPunct="1">
              <a:lnSpc>
                <a:spcPct val="90000"/>
              </a:lnSpc>
              <a:spcBef>
                <a:spcPts val="1000"/>
              </a:spcBef>
              <a:buFontTx/>
              <a:buBlip>
                <a:blip r:embed="rId3"/>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1600">
                <a:latin typeface="Figtree" pitchFamily="2" charset="0"/>
              </a:rPr>
              <a:t>Holistic view is the </a:t>
            </a:r>
            <a:r>
              <a:rPr lang="en-US" sz="1600" b="1">
                <a:latin typeface="Figtree" pitchFamily="2" charset="0"/>
              </a:rPr>
              <a:t>bird’s eye view </a:t>
            </a:r>
            <a:r>
              <a:rPr lang="en-US" sz="1600">
                <a:latin typeface="Figtree" pitchFamily="2" charset="0"/>
              </a:rPr>
              <a:t>by </a:t>
            </a:r>
            <a:r>
              <a:rPr lang="en-US" sz="1600" b="1">
                <a:latin typeface="Figtree" pitchFamily="2" charset="0"/>
              </a:rPr>
              <a:t>variables, time, sites</a:t>
            </a:r>
            <a:r>
              <a:rPr lang="en-US" sz="1600">
                <a:latin typeface="Figtree" pitchFamily="2" charset="0"/>
              </a:rPr>
              <a:t>, and/or other categories</a:t>
            </a:r>
          </a:p>
          <a:p>
            <a:pPr>
              <a:buFont typeface="Arial" panose="020B0604020202020204" pitchFamily="34" charset="0"/>
              <a:buChar char="•"/>
            </a:pPr>
            <a:r>
              <a:rPr lang="en-US" sz="1600">
                <a:latin typeface="Figtree" pitchFamily="2" charset="0"/>
              </a:rPr>
              <a:t>This example drills into </a:t>
            </a:r>
            <a:r>
              <a:rPr lang="en-US" sz="1600" b="1">
                <a:latin typeface="Figtree" pitchFamily="2" charset="0"/>
              </a:rPr>
              <a:t>one site</a:t>
            </a:r>
            <a:r>
              <a:rPr lang="en-US" sz="1600">
                <a:latin typeface="Figtree" pitchFamily="2" charset="0"/>
              </a:rPr>
              <a:t> to observe unique patterns</a:t>
            </a:r>
          </a:p>
          <a:p>
            <a:pPr>
              <a:buFont typeface="Arial" panose="020B0604020202020204" pitchFamily="34" charset="0"/>
              <a:buChar char="•"/>
            </a:pPr>
            <a:r>
              <a:rPr lang="en-US" sz="1600">
                <a:latin typeface="Figtree" pitchFamily="2" charset="0"/>
              </a:rPr>
              <a:t>DOE Office of Inspector General </a:t>
            </a:r>
            <a:r>
              <a:rPr lang="en-US" sz="1600" b="1">
                <a:latin typeface="Figtree" pitchFamily="2" charset="0"/>
              </a:rPr>
              <a:t>audit report </a:t>
            </a:r>
            <a:r>
              <a:rPr lang="en-US" sz="1600">
                <a:latin typeface="Figtree" pitchFamily="2" charset="0"/>
              </a:rPr>
              <a:t>in early 2014 discussed variances in FIMS’ site-submitted data, emphasizing importance in </a:t>
            </a:r>
            <a:r>
              <a:rPr lang="en-US" sz="1600" b="1">
                <a:latin typeface="Figtree" pitchFamily="2" charset="0"/>
              </a:rPr>
              <a:t>accurate reporting</a:t>
            </a:r>
            <a:endParaRPr lang="en-US" sz="1600">
              <a:latin typeface="Figtree" pitchFamily="2" charset="0"/>
            </a:endParaRPr>
          </a:p>
          <a:p>
            <a:pPr>
              <a:buFont typeface="Arial" panose="020B0604020202020204" pitchFamily="34" charset="0"/>
              <a:buChar char="•"/>
            </a:pPr>
            <a:endParaRPr lang="en-US" sz="1600">
              <a:latin typeface="Figtree" pitchFamily="2" charset="0"/>
            </a:endParaRPr>
          </a:p>
          <a:p>
            <a:pPr lvl="1"/>
            <a:endParaRPr lang="en-US" sz="1600">
              <a:latin typeface="Figtree" pitchFamily="2" charset="0"/>
            </a:endParaRPr>
          </a:p>
          <a:p>
            <a:pPr lvl="1"/>
            <a:endParaRPr lang="en-US" sz="1600">
              <a:latin typeface="Figtree" pitchFamily="2" charset="0"/>
            </a:endParaRPr>
          </a:p>
        </p:txBody>
      </p:sp>
      <p:sp>
        <p:nvSpPr>
          <p:cNvPr id="7" name="TextBox 6">
            <a:extLst>
              <a:ext uri="{FF2B5EF4-FFF2-40B4-BE49-F238E27FC236}">
                <a16:creationId xmlns:a16="http://schemas.microsoft.com/office/drawing/2014/main" id="{7ABE4A31-2404-FAE4-0F2B-7EA41B8C42C4}"/>
              </a:ext>
            </a:extLst>
          </p:cNvPr>
          <p:cNvSpPr txBox="1"/>
          <p:nvPr/>
        </p:nvSpPr>
        <p:spPr>
          <a:xfrm>
            <a:off x="7551441" y="4677568"/>
            <a:ext cx="1214416" cy="584775"/>
          </a:xfrm>
          <a:prstGeom prst="rect">
            <a:avLst/>
          </a:prstGeom>
          <a:noFill/>
        </p:spPr>
        <p:txBody>
          <a:bodyPr wrap="square" rtlCol="0">
            <a:spAutoFit/>
          </a:bodyPr>
          <a:lstStyle/>
          <a:p>
            <a:pPr algn="ctr"/>
            <a:r>
              <a:rPr lang="en-US" sz="1600" b="1">
                <a:latin typeface="Figtree" pitchFamily="2" charset="0"/>
              </a:rPr>
              <a:t>Root Cause</a:t>
            </a:r>
          </a:p>
        </p:txBody>
      </p:sp>
      <p:sp>
        <p:nvSpPr>
          <p:cNvPr id="8" name="TextBox 7">
            <a:extLst>
              <a:ext uri="{FF2B5EF4-FFF2-40B4-BE49-F238E27FC236}">
                <a16:creationId xmlns:a16="http://schemas.microsoft.com/office/drawing/2014/main" id="{84248815-7AEF-8100-ED16-7F681A64E5B9}"/>
              </a:ext>
            </a:extLst>
          </p:cNvPr>
          <p:cNvSpPr txBox="1"/>
          <p:nvPr/>
        </p:nvSpPr>
        <p:spPr>
          <a:xfrm>
            <a:off x="8900413" y="4301477"/>
            <a:ext cx="2943671" cy="1077218"/>
          </a:xfrm>
          <a:prstGeom prst="rect">
            <a:avLst/>
          </a:prstGeom>
          <a:noFill/>
        </p:spPr>
        <p:txBody>
          <a:bodyPr wrap="square" rtlCol="0">
            <a:spAutoFit/>
          </a:bodyPr>
          <a:lstStyle/>
          <a:p>
            <a:pPr marL="342900" indent="-342900">
              <a:buFont typeface="+mj-lt"/>
              <a:buAutoNum type="alphaLcParenR"/>
            </a:pPr>
            <a:r>
              <a:rPr lang="en-US" sz="1600">
                <a:latin typeface="Figtree" pitchFamily="2" charset="0"/>
              </a:rPr>
              <a:t>Organizational inconsistency</a:t>
            </a:r>
          </a:p>
          <a:p>
            <a:pPr marL="342900" indent="-342900">
              <a:buFont typeface="+mj-lt"/>
              <a:buAutoNum type="alphaLcParenR"/>
            </a:pPr>
            <a:r>
              <a:rPr lang="en-US" sz="1600">
                <a:latin typeface="Figtree" pitchFamily="2" charset="0"/>
              </a:rPr>
              <a:t>Weak enforcement</a:t>
            </a:r>
          </a:p>
          <a:p>
            <a:pPr marL="342900" indent="-342900">
              <a:buFont typeface="+mj-lt"/>
              <a:buAutoNum type="alphaLcParenR"/>
            </a:pPr>
            <a:r>
              <a:rPr lang="en-US" sz="1600">
                <a:latin typeface="Figtree" pitchFamily="2" charset="0"/>
              </a:rPr>
              <a:t>Definition/structure drift</a:t>
            </a:r>
          </a:p>
        </p:txBody>
      </p:sp>
      <p:sp>
        <p:nvSpPr>
          <p:cNvPr id="9" name="Rectangle 8">
            <a:extLst>
              <a:ext uri="{FF2B5EF4-FFF2-40B4-BE49-F238E27FC236}">
                <a16:creationId xmlns:a16="http://schemas.microsoft.com/office/drawing/2014/main" id="{0E2A0077-78E1-A8F0-6E04-F21FF8B464D9}"/>
              </a:ext>
            </a:extLst>
          </p:cNvPr>
          <p:cNvSpPr/>
          <p:nvPr/>
        </p:nvSpPr>
        <p:spPr>
          <a:xfrm>
            <a:off x="8692920" y="4258923"/>
            <a:ext cx="72937" cy="14220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Figtree" pitchFamily="2" charset="0"/>
            </a:endParaRPr>
          </a:p>
        </p:txBody>
      </p:sp>
      <p:sp>
        <p:nvSpPr>
          <p:cNvPr id="10" name="Callout: Line 9">
            <a:extLst>
              <a:ext uri="{FF2B5EF4-FFF2-40B4-BE49-F238E27FC236}">
                <a16:creationId xmlns:a16="http://schemas.microsoft.com/office/drawing/2014/main" id="{AB4955B9-92BC-791B-8F30-B196BD16C92B}"/>
              </a:ext>
            </a:extLst>
          </p:cNvPr>
          <p:cNvSpPr/>
          <p:nvPr/>
        </p:nvSpPr>
        <p:spPr>
          <a:xfrm>
            <a:off x="917881" y="2098907"/>
            <a:ext cx="1644845" cy="649705"/>
          </a:xfrm>
          <a:prstGeom prst="borderCallout1">
            <a:avLst>
              <a:gd name="adj1" fmla="val 39120"/>
              <a:gd name="adj2" fmla="val 107971"/>
              <a:gd name="adj3" fmla="val 71759"/>
              <a:gd name="adj4" fmla="val 120397"/>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latin typeface="Figtree" pitchFamily="2" charset="0"/>
              </a:rPr>
              <a:t>Hazard category accounted for 49% of flags in 2014</a:t>
            </a:r>
          </a:p>
        </p:txBody>
      </p:sp>
      <p:sp>
        <p:nvSpPr>
          <p:cNvPr id="11" name="Callout: Line 10">
            <a:extLst>
              <a:ext uri="{FF2B5EF4-FFF2-40B4-BE49-F238E27FC236}">
                <a16:creationId xmlns:a16="http://schemas.microsoft.com/office/drawing/2014/main" id="{A2462BE4-0FCB-3F68-8C79-B8C9E6A11279}"/>
              </a:ext>
            </a:extLst>
          </p:cNvPr>
          <p:cNvSpPr/>
          <p:nvPr/>
        </p:nvSpPr>
        <p:spPr>
          <a:xfrm>
            <a:off x="3853587" y="2598995"/>
            <a:ext cx="1644845" cy="649705"/>
          </a:xfrm>
          <a:prstGeom prst="borderCallout1">
            <a:avLst>
              <a:gd name="adj1" fmla="val 50230"/>
              <a:gd name="adj2" fmla="val -6870"/>
              <a:gd name="adj3" fmla="val 116204"/>
              <a:gd name="adj4" fmla="val -25898"/>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solidFill>
                  <a:schemeClr val="tx1"/>
                </a:solidFill>
                <a:latin typeface="Figtree" pitchFamily="2" charset="0"/>
              </a:rPr>
              <a:t>2014 is still the year with the most flags, even when hazard category is omitted</a:t>
            </a:r>
          </a:p>
        </p:txBody>
      </p:sp>
    </p:spTree>
    <p:extLst>
      <p:ext uri="{BB962C8B-B14F-4D97-AF65-F5344CB8AC3E}">
        <p14:creationId xmlns:p14="http://schemas.microsoft.com/office/powerpoint/2010/main" val="217731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44AA9-35D3-5B4B-9569-18ACB3DB91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6DF2BE-F1C8-FF77-78F1-FB9A390EA3DE}"/>
              </a:ext>
            </a:extLst>
          </p:cNvPr>
          <p:cNvSpPr>
            <a:spLocks noGrp="1"/>
          </p:cNvSpPr>
          <p:nvPr>
            <p:ph type="body" sz="quarter" idx="13"/>
          </p:nvPr>
        </p:nvSpPr>
        <p:spPr/>
        <p:txBody>
          <a:bodyPr/>
          <a:lstStyle/>
          <a:p>
            <a:r>
              <a:rPr lang="en-US"/>
              <a:t>Analyst validation is a control – not the permanent fix</a:t>
            </a:r>
          </a:p>
        </p:txBody>
      </p:sp>
      <p:sp>
        <p:nvSpPr>
          <p:cNvPr id="3" name="Oval 2">
            <a:extLst>
              <a:ext uri="{FF2B5EF4-FFF2-40B4-BE49-F238E27FC236}">
                <a16:creationId xmlns:a16="http://schemas.microsoft.com/office/drawing/2014/main" id="{5E6B6795-3AE2-DFE5-6239-1CA638C6115B}"/>
              </a:ext>
            </a:extLst>
          </p:cNvPr>
          <p:cNvSpPr/>
          <p:nvPr/>
        </p:nvSpPr>
        <p:spPr>
          <a:xfrm>
            <a:off x="5784115" y="1560449"/>
            <a:ext cx="623767" cy="623767"/>
          </a:xfrm>
          <a:prstGeom prst="ellipse">
            <a:avLst/>
          </a:prstGeom>
          <a:noFill/>
          <a:ln w="76200">
            <a:solidFill>
              <a:srgbClr val="653C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653C87"/>
                </a:solidFill>
                <a:latin typeface="Figtree" pitchFamily="2" charset="0"/>
              </a:rPr>
              <a:t>?</a:t>
            </a:r>
          </a:p>
        </p:txBody>
      </p:sp>
      <p:sp>
        <p:nvSpPr>
          <p:cNvPr id="4" name="Text Placeholder 2">
            <a:extLst>
              <a:ext uri="{FF2B5EF4-FFF2-40B4-BE49-F238E27FC236}">
                <a16:creationId xmlns:a16="http://schemas.microsoft.com/office/drawing/2014/main" id="{51CB269C-CFB8-BACF-524A-EF28387A5595}"/>
              </a:ext>
            </a:extLst>
          </p:cNvPr>
          <p:cNvSpPr txBox="1">
            <a:spLocks/>
          </p:cNvSpPr>
          <p:nvPr/>
        </p:nvSpPr>
        <p:spPr>
          <a:xfrm>
            <a:off x="678649" y="2379124"/>
            <a:ext cx="3309937" cy="743505"/>
          </a:xfrm>
          <a:prstGeom prst="rect">
            <a:avLst/>
          </a:prstGeom>
        </p:spPr>
        <p:txBody>
          <a:bodyPr vert="horz" wrap="square" lIns="0" tIns="0" rIns="0" bIns="0" rtlCol="0" anchor="t">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200" b="1">
                <a:latin typeface="Figtree" pitchFamily="2" charset="0"/>
                <a:cs typeface="Arial"/>
              </a:rPr>
              <a:t>What does analyst validation do?</a:t>
            </a:r>
          </a:p>
          <a:p>
            <a:pPr marL="0" indent="0" algn="ctr">
              <a:buNone/>
            </a:pPr>
            <a:endParaRPr lang="en-US" sz="2400">
              <a:solidFill>
                <a:schemeClr val="tx2"/>
              </a:solidFill>
              <a:latin typeface="Figtree" pitchFamily="2" charset="0"/>
              <a:cs typeface="Arial"/>
            </a:endParaRPr>
          </a:p>
        </p:txBody>
      </p:sp>
      <p:sp>
        <p:nvSpPr>
          <p:cNvPr id="5" name="Rectangle 4">
            <a:extLst>
              <a:ext uri="{FF2B5EF4-FFF2-40B4-BE49-F238E27FC236}">
                <a16:creationId xmlns:a16="http://schemas.microsoft.com/office/drawing/2014/main" id="{8A2B74DC-DD50-8675-BE1E-B67128C6D7D1}"/>
              </a:ext>
            </a:extLst>
          </p:cNvPr>
          <p:cNvSpPr/>
          <p:nvPr/>
        </p:nvSpPr>
        <p:spPr>
          <a:xfrm>
            <a:off x="4343401" y="1305357"/>
            <a:ext cx="3505199" cy="4043715"/>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Figtree" pitchFamily="2" charset="0"/>
            </a:endParaRPr>
          </a:p>
        </p:txBody>
      </p:sp>
      <p:sp>
        <p:nvSpPr>
          <p:cNvPr id="6" name="Rectangle 5">
            <a:extLst>
              <a:ext uri="{FF2B5EF4-FFF2-40B4-BE49-F238E27FC236}">
                <a16:creationId xmlns:a16="http://schemas.microsoft.com/office/drawing/2014/main" id="{6E3A9C61-5C21-079F-EC5D-4F40789A92DE}"/>
              </a:ext>
            </a:extLst>
          </p:cNvPr>
          <p:cNvSpPr/>
          <p:nvPr/>
        </p:nvSpPr>
        <p:spPr>
          <a:xfrm>
            <a:off x="581023" y="1305357"/>
            <a:ext cx="3505199" cy="4043715"/>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Figtree" pitchFamily="2" charset="0"/>
            </a:endParaRPr>
          </a:p>
        </p:txBody>
      </p:sp>
      <p:sp>
        <p:nvSpPr>
          <p:cNvPr id="7" name="Rectangle 6">
            <a:extLst>
              <a:ext uri="{FF2B5EF4-FFF2-40B4-BE49-F238E27FC236}">
                <a16:creationId xmlns:a16="http://schemas.microsoft.com/office/drawing/2014/main" id="{0184A48A-A5F1-EA86-3C0C-C57366764DE5}"/>
              </a:ext>
            </a:extLst>
          </p:cNvPr>
          <p:cNvSpPr/>
          <p:nvPr/>
        </p:nvSpPr>
        <p:spPr>
          <a:xfrm>
            <a:off x="8105779" y="1305357"/>
            <a:ext cx="3505199" cy="4043715"/>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Figtree" pitchFamily="2" charset="0"/>
            </a:endParaRPr>
          </a:p>
        </p:txBody>
      </p:sp>
      <p:sp>
        <p:nvSpPr>
          <p:cNvPr id="8" name="Text Placeholder 2">
            <a:extLst>
              <a:ext uri="{FF2B5EF4-FFF2-40B4-BE49-F238E27FC236}">
                <a16:creationId xmlns:a16="http://schemas.microsoft.com/office/drawing/2014/main" id="{98686EFA-B596-A57C-49CC-4AEAD71A5197}"/>
              </a:ext>
            </a:extLst>
          </p:cNvPr>
          <p:cNvSpPr txBox="1">
            <a:spLocks/>
          </p:cNvSpPr>
          <p:nvPr/>
        </p:nvSpPr>
        <p:spPr>
          <a:xfrm>
            <a:off x="4441029" y="2379120"/>
            <a:ext cx="3309937" cy="3169979"/>
          </a:xfrm>
          <a:prstGeom prst="rect">
            <a:avLst/>
          </a:prstGeom>
        </p:spPr>
        <p:txBody>
          <a:bodyPr vert="horz" wrap="square" lIns="0" tIns="0" rIns="0" bIns="0" rtlCol="0" anchor="t">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200" b="1">
                <a:latin typeface="Figtree" pitchFamily="2" charset="0"/>
                <a:cs typeface="Arial"/>
              </a:rPr>
              <a:t>What does analyst validation not do?</a:t>
            </a:r>
          </a:p>
        </p:txBody>
      </p:sp>
      <p:pic>
        <p:nvPicPr>
          <p:cNvPr id="9" name="Graphic 8" descr="Race Flag with solid fill">
            <a:extLst>
              <a:ext uri="{FF2B5EF4-FFF2-40B4-BE49-F238E27FC236}">
                <a16:creationId xmlns:a16="http://schemas.microsoft.com/office/drawing/2014/main" id="{E6E8222C-DBD2-7B77-62CD-C450725D42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52284" y="1664317"/>
            <a:ext cx="419760" cy="419760"/>
          </a:xfrm>
          <a:prstGeom prst="rect">
            <a:avLst/>
          </a:prstGeom>
        </p:spPr>
      </p:pic>
      <p:sp>
        <p:nvSpPr>
          <p:cNvPr id="10" name="Oval 9">
            <a:extLst>
              <a:ext uri="{FF2B5EF4-FFF2-40B4-BE49-F238E27FC236}">
                <a16:creationId xmlns:a16="http://schemas.microsoft.com/office/drawing/2014/main" id="{3DAE027F-A5EC-1D66-294F-9FFCA020C07A}"/>
              </a:ext>
            </a:extLst>
          </p:cNvPr>
          <p:cNvSpPr/>
          <p:nvPr/>
        </p:nvSpPr>
        <p:spPr>
          <a:xfrm>
            <a:off x="9650282" y="1560449"/>
            <a:ext cx="623767" cy="623767"/>
          </a:xfrm>
          <a:prstGeom prst="ellipse">
            <a:avLst/>
          </a:prstGeom>
          <a:noFill/>
          <a:ln w="76200">
            <a:solidFill>
              <a:srgbClr val="653C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rgbClr val="033D91"/>
              </a:solidFill>
              <a:latin typeface="Figtree" pitchFamily="2" charset="0"/>
            </a:endParaRPr>
          </a:p>
        </p:txBody>
      </p:sp>
      <p:sp>
        <p:nvSpPr>
          <p:cNvPr id="11" name="Oval 10">
            <a:extLst>
              <a:ext uri="{FF2B5EF4-FFF2-40B4-BE49-F238E27FC236}">
                <a16:creationId xmlns:a16="http://schemas.microsoft.com/office/drawing/2014/main" id="{E4B3C501-084A-C021-E6AD-3905E1D05BD8}"/>
              </a:ext>
            </a:extLst>
          </p:cNvPr>
          <p:cNvSpPr/>
          <p:nvPr/>
        </p:nvSpPr>
        <p:spPr>
          <a:xfrm>
            <a:off x="1917953" y="1560449"/>
            <a:ext cx="623767" cy="623767"/>
          </a:xfrm>
          <a:prstGeom prst="ellipse">
            <a:avLst/>
          </a:prstGeom>
          <a:noFill/>
          <a:ln w="76200">
            <a:solidFill>
              <a:srgbClr val="653C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rgbClr val="033D91"/>
              </a:solidFill>
              <a:latin typeface="Figtree" pitchFamily="2" charset="0"/>
            </a:endParaRPr>
          </a:p>
        </p:txBody>
      </p:sp>
      <p:sp>
        <p:nvSpPr>
          <p:cNvPr id="12" name="TextBox 11">
            <a:extLst>
              <a:ext uri="{FF2B5EF4-FFF2-40B4-BE49-F238E27FC236}">
                <a16:creationId xmlns:a16="http://schemas.microsoft.com/office/drawing/2014/main" id="{EB50B123-D98C-C321-F0FE-F67F9CCF237E}"/>
              </a:ext>
            </a:extLst>
          </p:cNvPr>
          <p:cNvSpPr txBox="1"/>
          <p:nvPr/>
        </p:nvSpPr>
        <p:spPr>
          <a:xfrm>
            <a:off x="611100" y="3287934"/>
            <a:ext cx="3475120" cy="1392689"/>
          </a:xfrm>
          <a:prstGeom prst="rect">
            <a:avLst/>
          </a:prstGeom>
          <a:noFill/>
        </p:spPr>
        <p:txBody>
          <a:bodyPr wrap="square" lIns="121920" tIns="60960" rIns="121920" bIns="60960" anchor="t">
            <a:spAutoFit/>
          </a:bodyPr>
          <a:lstStyle/>
          <a:p>
            <a:pPr marL="285750" indent="-285750">
              <a:spcBef>
                <a:spcPts val="133"/>
              </a:spcBef>
              <a:buFont typeface="Wingdings" panose="05000000000000000000" pitchFamily="2" charset="2"/>
              <a:buChar char="§"/>
            </a:pPr>
            <a:r>
              <a:rPr lang="en-US" sz="1600">
                <a:latin typeface="Figtree" pitchFamily="2" charset="0"/>
                <a:cs typeface="Arial"/>
              </a:rPr>
              <a:t>Detects discrepancies</a:t>
            </a:r>
          </a:p>
          <a:p>
            <a:pPr marL="285750" indent="-285750">
              <a:spcBef>
                <a:spcPts val="133"/>
              </a:spcBef>
              <a:buFont typeface="Wingdings" panose="05000000000000000000" pitchFamily="2" charset="2"/>
              <a:buChar char="§"/>
            </a:pPr>
            <a:r>
              <a:rPr lang="en-US" sz="1600">
                <a:latin typeface="Figtree" pitchFamily="2" charset="0"/>
                <a:cs typeface="Arial"/>
              </a:rPr>
              <a:t>Separates reliable from unreliable data</a:t>
            </a:r>
          </a:p>
          <a:p>
            <a:pPr marL="285750" indent="-285750">
              <a:spcBef>
                <a:spcPts val="133"/>
              </a:spcBef>
              <a:buFont typeface="Wingdings" panose="05000000000000000000" pitchFamily="2" charset="2"/>
              <a:buChar char="§"/>
            </a:pPr>
            <a:r>
              <a:rPr lang="en-US" sz="1600">
                <a:latin typeface="Figtree" pitchFamily="2" charset="0"/>
                <a:cs typeface="Arial"/>
              </a:rPr>
              <a:t>Supports defensible estimates</a:t>
            </a:r>
          </a:p>
          <a:p>
            <a:pPr marL="285750" indent="-285750">
              <a:spcBef>
                <a:spcPts val="133"/>
              </a:spcBef>
              <a:buFont typeface="Wingdings" panose="05000000000000000000" pitchFamily="2" charset="2"/>
              <a:buChar char="§"/>
            </a:pPr>
            <a:r>
              <a:rPr lang="en-US" sz="1600">
                <a:latin typeface="Figtree" pitchFamily="2" charset="0"/>
                <a:cs typeface="Arial"/>
              </a:rPr>
              <a:t>Generates evidence for action</a:t>
            </a:r>
          </a:p>
        </p:txBody>
      </p:sp>
      <p:sp>
        <p:nvSpPr>
          <p:cNvPr id="13" name="Rectangle: Rounded Corners 12">
            <a:extLst>
              <a:ext uri="{FF2B5EF4-FFF2-40B4-BE49-F238E27FC236}">
                <a16:creationId xmlns:a16="http://schemas.microsoft.com/office/drawing/2014/main" id="{BCAEBEE4-5CEE-4FEE-8771-A760C246A93A}"/>
              </a:ext>
            </a:extLst>
          </p:cNvPr>
          <p:cNvSpPr/>
          <p:nvPr/>
        </p:nvSpPr>
        <p:spPr>
          <a:xfrm>
            <a:off x="1069642" y="5593591"/>
            <a:ext cx="10052716" cy="392306"/>
          </a:xfrm>
          <a:prstGeom prst="roundRect">
            <a:avLst>
              <a:gd name="adj" fmla="val 50000"/>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a:solidFill>
                  <a:srgbClr val="FFFFFF"/>
                </a:solidFill>
                <a:latin typeface="Figtree" pitchFamily="2" charset="0"/>
              </a:rPr>
              <a:t>Next step: </a:t>
            </a:r>
            <a:r>
              <a:rPr lang="en-US">
                <a:solidFill>
                  <a:srgbClr val="FFFFFF"/>
                </a:solidFill>
                <a:latin typeface="Figtree" pitchFamily="2" charset="0"/>
              </a:rPr>
              <a:t>Elevate findings to database owners for corrective action and re-validation</a:t>
            </a:r>
          </a:p>
        </p:txBody>
      </p:sp>
      <p:sp>
        <p:nvSpPr>
          <p:cNvPr id="14" name="Text Placeholder 2">
            <a:extLst>
              <a:ext uri="{FF2B5EF4-FFF2-40B4-BE49-F238E27FC236}">
                <a16:creationId xmlns:a16="http://schemas.microsoft.com/office/drawing/2014/main" id="{5A641F98-78B8-056E-C6F4-7F162FE9D4B9}"/>
              </a:ext>
            </a:extLst>
          </p:cNvPr>
          <p:cNvSpPr txBox="1">
            <a:spLocks/>
          </p:cNvSpPr>
          <p:nvPr/>
        </p:nvSpPr>
        <p:spPr>
          <a:xfrm>
            <a:off x="8203408" y="2379120"/>
            <a:ext cx="3309937" cy="3415192"/>
          </a:xfrm>
          <a:prstGeom prst="rect">
            <a:avLst/>
          </a:prstGeom>
        </p:spPr>
        <p:txBody>
          <a:bodyPr vert="horz" wrap="square" lIns="0" tIns="0" rIns="0" bIns="0" rtlCol="0" anchor="t">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200" b="1">
                <a:latin typeface="Figtree" pitchFamily="2" charset="0"/>
                <a:cs typeface="Arial"/>
              </a:rPr>
              <a:t>What is the goal?</a:t>
            </a:r>
          </a:p>
          <a:p>
            <a:pPr marL="0" indent="0" algn="ctr">
              <a:buNone/>
            </a:pPr>
            <a:endParaRPr lang="en-US" sz="800">
              <a:solidFill>
                <a:schemeClr val="tx2"/>
              </a:solidFill>
              <a:latin typeface="Figtree" pitchFamily="2" charset="0"/>
              <a:cs typeface="Arial"/>
            </a:endParaRPr>
          </a:p>
        </p:txBody>
      </p:sp>
      <p:sp>
        <p:nvSpPr>
          <p:cNvPr id="15" name="TextBox 14">
            <a:extLst>
              <a:ext uri="{FF2B5EF4-FFF2-40B4-BE49-F238E27FC236}">
                <a16:creationId xmlns:a16="http://schemas.microsoft.com/office/drawing/2014/main" id="{A384978D-0DEA-EC0C-471B-69EDF63E1AD2}"/>
              </a:ext>
            </a:extLst>
          </p:cNvPr>
          <p:cNvSpPr txBox="1"/>
          <p:nvPr/>
        </p:nvSpPr>
        <p:spPr>
          <a:xfrm>
            <a:off x="4388920" y="3287934"/>
            <a:ext cx="3475120" cy="1885131"/>
          </a:xfrm>
          <a:prstGeom prst="rect">
            <a:avLst/>
          </a:prstGeom>
          <a:noFill/>
        </p:spPr>
        <p:txBody>
          <a:bodyPr wrap="square" lIns="121920" tIns="60960" rIns="121920" bIns="60960" anchor="t">
            <a:spAutoFit/>
          </a:bodyPr>
          <a:lstStyle/>
          <a:p>
            <a:pPr marL="285750" indent="-285750">
              <a:spcBef>
                <a:spcPts val="133"/>
              </a:spcBef>
              <a:buFont typeface="Wingdings" panose="05000000000000000000" pitchFamily="2" charset="2"/>
              <a:buChar char="§"/>
            </a:pPr>
            <a:r>
              <a:rPr lang="en-US" sz="1600">
                <a:latin typeface="Figtree" pitchFamily="2" charset="0"/>
                <a:cs typeface="Arial"/>
              </a:rPr>
              <a:t>Fix upstream processes</a:t>
            </a:r>
          </a:p>
          <a:p>
            <a:pPr marL="285750" indent="-285750">
              <a:spcBef>
                <a:spcPts val="133"/>
              </a:spcBef>
              <a:buFont typeface="Wingdings" panose="05000000000000000000" pitchFamily="2" charset="2"/>
              <a:buChar char="§"/>
            </a:pPr>
            <a:r>
              <a:rPr lang="en-US" sz="1600">
                <a:latin typeface="Figtree" pitchFamily="2" charset="0"/>
                <a:cs typeface="Arial"/>
              </a:rPr>
              <a:t>Eliminate recurring issues by itself</a:t>
            </a:r>
          </a:p>
          <a:p>
            <a:pPr marL="285750" indent="-285750">
              <a:spcBef>
                <a:spcPts val="133"/>
              </a:spcBef>
              <a:buFont typeface="Wingdings" panose="05000000000000000000" pitchFamily="2" charset="2"/>
              <a:buChar char="§"/>
            </a:pPr>
            <a:r>
              <a:rPr lang="en-US" sz="1600">
                <a:latin typeface="Figtree" pitchFamily="2" charset="0"/>
                <a:cs typeface="Arial"/>
              </a:rPr>
              <a:t>Replace database-owner responsibility</a:t>
            </a:r>
          </a:p>
          <a:p>
            <a:pPr marL="285750" indent="-285750">
              <a:spcBef>
                <a:spcPts val="133"/>
              </a:spcBef>
              <a:buFont typeface="Wingdings" panose="05000000000000000000" pitchFamily="2" charset="2"/>
              <a:buChar char="§"/>
            </a:pPr>
            <a:r>
              <a:rPr lang="en-US" sz="1600">
                <a:latin typeface="Figtree" pitchFamily="2" charset="0"/>
                <a:cs typeface="Arial"/>
              </a:rPr>
              <a:t>Create durable governance change along</a:t>
            </a:r>
          </a:p>
        </p:txBody>
      </p:sp>
      <p:sp>
        <p:nvSpPr>
          <p:cNvPr id="16" name="TextBox 15">
            <a:extLst>
              <a:ext uri="{FF2B5EF4-FFF2-40B4-BE49-F238E27FC236}">
                <a16:creationId xmlns:a16="http://schemas.microsoft.com/office/drawing/2014/main" id="{F965B5D2-5CBC-E453-E9AF-D2650FAC2D85}"/>
              </a:ext>
            </a:extLst>
          </p:cNvPr>
          <p:cNvSpPr txBox="1"/>
          <p:nvPr/>
        </p:nvSpPr>
        <p:spPr>
          <a:xfrm>
            <a:off x="8133835" y="2731344"/>
            <a:ext cx="3475120" cy="2377574"/>
          </a:xfrm>
          <a:prstGeom prst="rect">
            <a:avLst/>
          </a:prstGeom>
          <a:noFill/>
        </p:spPr>
        <p:txBody>
          <a:bodyPr wrap="square" lIns="121920" tIns="60960" rIns="121920" bIns="60960" anchor="t">
            <a:spAutoFit/>
          </a:bodyPr>
          <a:lstStyle/>
          <a:p>
            <a:pPr>
              <a:spcBef>
                <a:spcPts val="133"/>
              </a:spcBef>
            </a:pPr>
            <a:r>
              <a:rPr lang="en-US" sz="1600">
                <a:latin typeface="Figtree" pitchFamily="2" charset="0"/>
                <a:cs typeface="Arial"/>
              </a:rPr>
              <a:t>Database owner uses analyst findings to: </a:t>
            </a:r>
          </a:p>
          <a:p>
            <a:pPr marL="342900" indent="-342900">
              <a:spcBef>
                <a:spcPts val="133"/>
              </a:spcBef>
              <a:buFont typeface="+mj-lt"/>
              <a:buAutoNum type="arabicPeriod"/>
            </a:pPr>
            <a:r>
              <a:rPr lang="en-US" sz="1600">
                <a:latin typeface="Figtree" pitchFamily="2" charset="0"/>
                <a:cs typeface="Arial"/>
              </a:rPr>
              <a:t>correct the underlying </a:t>
            </a:r>
            <a:r>
              <a:rPr lang="en-US" sz="1600" b="1">
                <a:latin typeface="Figtree" pitchFamily="2" charset="0"/>
                <a:cs typeface="Arial"/>
              </a:rPr>
              <a:t>discrepancies</a:t>
            </a:r>
          </a:p>
          <a:p>
            <a:pPr marL="342900" indent="-342900">
              <a:spcBef>
                <a:spcPts val="133"/>
              </a:spcBef>
              <a:buFont typeface="+mj-lt"/>
              <a:buAutoNum type="arabicPeriod"/>
            </a:pPr>
            <a:r>
              <a:rPr lang="en-US" sz="1600">
                <a:latin typeface="Figtree" pitchFamily="2" charset="0"/>
                <a:cs typeface="Arial"/>
              </a:rPr>
              <a:t>update </a:t>
            </a:r>
            <a:r>
              <a:rPr lang="en-US" sz="1600" b="1">
                <a:latin typeface="Figtree" pitchFamily="2" charset="0"/>
                <a:cs typeface="Arial"/>
              </a:rPr>
              <a:t>protocols</a:t>
            </a:r>
            <a:r>
              <a:rPr lang="en-US" sz="1600">
                <a:latin typeface="Figtree" pitchFamily="2" charset="0"/>
                <a:cs typeface="Arial"/>
              </a:rPr>
              <a:t> and </a:t>
            </a:r>
            <a:r>
              <a:rPr lang="en-US" sz="1600" b="1">
                <a:latin typeface="Figtree" pitchFamily="2" charset="0"/>
                <a:cs typeface="Arial"/>
              </a:rPr>
              <a:t>documentation</a:t>
            </a:r>
            <a:r>
              <a:rPr lang="en-US" sz="1600">
                <a:latin typeface="Figtree" pitchFamily="2" charset="0"/>
                <a:cs typeface="Arial"/>
              </a:rPr>
              <a:t> so expectations are consistent</a:t>
            </a:r>
          </a:p>
          <a:p>
            <a:pPr marL="342900" indent="-342900">
              <a:spcBef>
                <a:spcPts val="133"/>
              </a:spcBef>
              <a:buFont typeface="+mj-lt"/>
              <a:buAutoNum type="arabicPeriod"/>
            </a:pPr>
            <a:r>
              <a:rPr lang="en-US" sz="1600">
                <a:latin typeface="Figtree" pitchFamily="2" charset="0"/>
                <a:cs typeface="Arial"/>
              </a:rPr>
              <a:t>implement </a:t>
            </a:r>
            <a:r>
              <a:rPr lang="en-US" sz="1600" b="1">
                <a:latin typeface="Figtree" pitchFamily="2" charset="0"/>
                <a:cs typeface="Arial"/>
              </a:rPr>
              <a:t>controls</a:t>
            </a:r>
            <a:r>
              <a:rPr lang="en-US" sz="1600">
                <a:latin typeface="Figtree" pitchFamily="2" charset="0"/>
                <a:cs typeface="Arial"/>
              </a:rPr>
              <a:t> that reduce the likelihood of recurrence</a:t>
            </a:r>
          </a:p>
        </p:txBody>
      </p:sp>
      <p:pic>
        <p:nvPicPr>
          <p:cNvPr id="17" name="Graphic 16" descr="Checkmark with solid fill">
            <a:extLst>
              <a:ext uri="{FF2B5EF4-FFF2-40B4-BE49-F238E27FC236}">
                <a16:creationId xmlns:a16="http://schemas.microsoft.com/office/drawing/2014/main" id="{BE610440-0C9F-CA43-CD60-795B118376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37243" y="1699237"/>
            <a:ext cx="385186" cy="385186"/>
          </a:xfrm>
          <a:prstGeom prst="rect">
            <a:avLst/>
          </a:prstGeom>
        </p:spPr>
      </p:pic>
    </p:spTree>
    <p:extLst>
      <p:ext uri="{BB962C8B-B14F-4D97-AF65-F5344CB8AC3E}">
        <p14:creationId xmlns:p14="http://schemas.microsoft.com/office/powerpoint/2010/main" val="330532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2" grpId="0"/>
      <p:bldP spid="13" grpId="0" animBg="1"/>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4A0BF-E334-773D-EAB1-DF2E07A284D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4F81B9-44BD-AAB8-0A99-E8134205A49F}"/>
              </a:ext>
            </a:extLst>
          </p:cNvPr>
          <p:cNvSpPr>
            <a:spLocks noGrp="1"/>
          </p:cNvSpPr>
          <p:nvPr>
            <p:ph type="body" sz="quarter" idx="13"/>
          </p:nvPr>
        </p:nvSpPr>
        <p:spPr/>
        <p:txBody>
          <a:bodyPr/>
          <a:lstStyle/>
          <a:p>
            <a:r>
              <a:rPr lang="en-US"/>
              <a:t>Closing the loop on the data quality cycle</a:t>
            </a:r>
          </a:p>
        </p:txBody>
      </p:sp>
      <p:graphicFrame>
        <p:nvGraphicFramePr>
          <p:cNvPr id="3" name="Diagram 2">
            <a:extLst>
              <a:ext uri="{FF2B5EF4-FFF2-40B4-BE49-F238E27FC236}">
                <a16:creationId xmlns:a16="http://schemas.microsoft.com/office/drawing/2014/main" id="{C8B8F1A5-5382-6BA7-9C3C-786B02D3DD47}"/>
              </a:ext>
            </a:extLst>
          </p:cNvPr>
          <p:cNvGraphicFramePr/>
          <p:nvPr>
            <p:extLst>
              <p:ext uri="{D42A27DB-BD31-4B8C-83A1-F6EECF244321}">
                <p14:modId xmlns:p14="http://schemas.microsoft.com/office/powerpoint/2010/main" val="1461793056"/>
              </p:ext>
            </p:extLst>
          </p:nvPr>
        </p:nvGraphicFramePr>
        <p:xfrm>
          <a:off x="6025639" y="2232692"/>
          <a:ext cx="4529498" cy="3494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6C64F09-0A4A-1643-9392-51BC8A24ACFE}"/>
              </a:ext>
            </a:extLst>
          </p:cNvPr>
          <p:cNvSpPr txBox="1"/>
          <p:nvPr/>
        </p:nvSpPr>
        <p:spPr>
          <a:xfrm>
            <a:off x="9076221" y="2193844"/>
            <a:ext cx="1699592" cy="646331"/>
          </a:xfrm>
          <a:prstGeom prst="rect">
            <a:avLst/>
          </a:prstGeom>
          <a:noFill/>
        </p:spPr>
        <p:txBody>
          <a:bodyPr wrap="square" rtlCol="0">
            <a:spAutoFit/>
          </a:bodyPr>
          <a:lstStyle/>
          <a:p>
            <a:r>
              <a:rPr lang="en-US" sz="1200">
                <a:latin typeface="Figtree" pitchFamily="2" charset="0"/>
              </a:rPr>
              <a:t>Analyst detects and quantifies discrepancies</a:t>
            </a:r>
          </a:p>
        </p:txBody>
      </p:sp>
      <p:sp>
        <p:nvSpPr>
          <p:cNvPr id="5" name="TextBox 4">
            <a:extLst>
              <a:ext uri="{FF2B5EF4-FFF2-40B4-BE49-F238E27FC236}">
                <a16:creationId xmlns:a16="http://schemas.microsoft.com/office/drawing/2014/main" id="{4942EF84-D4A1-F9B2-D210-712D7A082CFA}"/>
              </a:ext>
            </a:extLst>
          </p:cNvPr>
          <p:cNvSpPr txBox="1"/>
          <p:nvPr/>
        </p:nvSpPr>
        <p:spPr>
          <a:xfrm>
            <a:off x="10365017" y="3259798"/>
            <a:ext cx="1563390" cy="830997"/>
          </a:xfrm>
          <a:prstGeom prst="rect">
            <a:avLst/>
          </a:prstGeom>
          <a:noFill/>
        </p:spPr>
        <p:txBody>
          <a:bodyPr wrap="square" rtlCol="0">
            <a:spAutoFit/>
          </a:bodyPr>
          <a:lstStyle/>
          <a:p>
            <a:r>
              <a:rPr lang="en-US" sz="1200">
                <a:latin typeface="Figtree" pitchFamily="2" charset="0"/>
              </a:rPr>
              <a:t>Provide evidence package with fields, records, clusters, root causes</a:t>
            </a:r>
          </a:p>
        </p:txBody>
      </p:sp>
      <p:sp>
        <p:nvSpPr>
          <p:cNvPr id="6" name="TextBox 5">
            <a:extLst>
              <a:ext uri="{FF2B5EF4-FFF2-40B4-BE49-F238E27FC236}">
                <a16:creationId xmlns:a16="http://schemas.microsoft.com/office/drawing/2014/main" id="{D912EB6A-3828-E176-BC9D-9BDFAC881DFC}"/>
              </a:ext>
            </a:extLst>
          </p:cNvPr>
          <p:cNvSpPr txBox="1"/>
          <p:nvPr/>
        </p:nvSpPr>
        <p:spPr>
          <a:xfrm>
            <a:off x="10108818" y="4976208"/>
            <a:ext cx="1699592" cy="461665"/>
          </a:xfrm>
          <a:prstGeom prst="rect">
            <a:avLst/>
          </a:prstGeom>
          <a:noFill/>
        </p:spPr>
        <p:txBody>
          <a:bodyPr wrap="square" rtlCol="0">
            <a:spAutoFit/>
          </a:bodyPr>
          <a:lstStyle/>
          <a:p>
            <a:r>
              <a:rPr lang="en-US" sz="1200">
                <a:latin typeface="Figtree" pitchFamily="2" charset="0"/>
              </a:rPr>
              <a:t>Training, protocols, enforcement, controls</a:t>
            </a:r>
          </a:p>
        </p:txBody>
      </p:sp>
      <p:sp>
        <p:nvSpPr>
          <p:cNvPr id="7" name="TextBox 6">
            <a:extLst>
              <a:ext uri="{FF2B5EF4-FFF2-40B4-BE49-F238E27FC236}">
                <a16:creationId xmlns:a16="http://schemas.microsoft.com/office/drawing/2014/main" id="{DFA5DD74-23A0-9AD9-1D2F-031DF86AEE24}"/>
              </a:ext>
            </a:extLst>
          </p:cNvPr>
          <p:cNvSpPr txBox="1"/>
          <p:nvPr/>
        </p:nvSpPr>
        <p:spPr>
          <a:xfrm>
            <a:off x="5293178" y="5079846"/>
            <a:ext cx="1489628" cy="461665"/>
          </a:xfrm>
          <a:prstGeom prst="rect">
            <a:avLst/>
          </a:prstGeom>
          <a:noFill/>
        </p:spPr>
        <p:txBody>
          <a:bodyPr wrap="square" rtlCol="0">
            <a:spAutoFit/>
          </a:bodyPr>
          <a:lstStyle/>
          <a:p>
            <a:pPr algn="r"/>
            <a:r>
              <a:rPr lang="en-US" sz="1200">
                <a:latin typeface="Figtree" pitchFamily="2" charset="0"/>
              </a:rPr>
              <a:t>Test whether issues decline</a:t>
            </a:r>
          </a:p>
        </p:txBody>
      </p:sp>
      <p:sp>
        <p:nvSpPr>
          <p:cNvPr id="8" name="TextBox 7">
            <a:extLst>
              <a:ext uri="{FF2B5EF4-FFF2-40B4-BE49-F238E27FC236}">
                <a16:creationId xmlns:a16="http://schemas.microsoft.com/office/drawing/2014/main" id="{166576F3-A974-64CA-6D15-94C59200966E}"/>
              </a:ext>
            </a:extLst>
          </p:cNvPr>
          <p:cNvSpPr txBox="1"/>
          <p:nvPr/>
        </p:nvSpPr>
        <p:spPr>
          <a:xfrm>
            <a:off x="4789833" y="3367169"/>
            <a:ext cx="1489628" cy="461665"/>
          </a:xfrm>
          <a:prstGeom prst="rect">
            <a:avLst/>
          </a:prstGeom>
          <a:noFill/>
        </p:spPr>
        <p:txBody>
          <a:bodyPr wrap="square" rtlCol="0">
            <a:spAutoFit/>
          </a:bodyPr>
          <a:lstStyle/>
          <a:p>
            <a:pPr algn="r"/>
            <a:r>
              <a:rPr lang="en-US" sz="1200">
                <a:latin typeface="Figtree" pitchFamily="2" charset="0"/>
              </a:rPr>
              <a:t>More trusted system of record</a:t>
            </a:r>
          </a:p>
        </p:txBody>
      </p:sp>
      <p:graphicFrame>
        <p:nvGraphicFramePr>
          <p:cNvPr id="9" name="Diagram 8">
            <a:extLst>
              <a:ext uri="{FF2B5EF4-FFF2-40B4-BE49-F238E27FC236}">
                <a16:creationId xmlns:a16="http://schemas.microsoft.com/office/drawing/2014/main" id="{A92DFF8C-463F-7E9F-7184-1C5873F2B617}"/>
              </a:ext>
            </a:extLst>
          </p:cNvPr>
          <p:cNvGraphicFramePr/>
          <p:nvPr>
            <p:extLst>
              <p:ext uri="{D42A27DB-BD31-4B8C-83A1-F6EECF244321}">
                <p14:modId xmlns:p14="http://schemas.microsoft.com/office/powerpoint/2010/main" val="720769542"/>
              </p:ext>
            </p:extLst>
          </p:nvPr>
        </p:nvGraphicFramePr>
        <p:xfrm>
          <a:off x="778484" y="2293405"/>
          <a:ext cx="3269020" cy="251295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FF1404AC-4FE9-7831-E479-59A48F12AAA5}"/>
              </a:ext>
            </a:extLst>
          </p:cNvPr>
          <p:cNvSpPr txBox="1"/>
          <p:nvPr/>
        </p:nvSpPr>
        <p:spPr>
          <a:xfrm>
            <a:off x="1254656" y="4835854"/>
            <a:ext cx="2316675" cy="646331"/>
          </a:xfrm>
          <a:prstGeom prst="rect">
            <a:avLst/>
          </a:prstGeom>
          <a:noFill/>
        </p:spPr>
        <p:txBody>
          <a:bodyPr wrap="square" rtlCol="0">
            <a:spAutoFit/>
          </a:bodyPr>
          <a:lstStyle/>
          <a:p>
            <a:r>
              <a:rPr lang="en-US" sz="1200">
                <a:latin typeface="Figtree" pitchFamily="2" charset="0"/>
              </a:rPr>
              <a:t>Repeated process without communication or intervention from database owner</a:t>
            </a:r>
          </a:p>
        </p:txBody>
      </p:sp>
      <p:sp>
        <p:nvSpPr>
          <p:cNvPr id="11" name="TextBox 10">
            <a:extLst>
              <a:ext uri="{FF2B5EF4-FFF2-40B4-BE49-F238E27FC236}">
                <a16:creationId xmlns:a16="http://schemas.microsoft.com/office/drawing/2014/main" id="{E51C0963-20C8-6BF2-93B3-686A2E94311D}"/>
              </a:ext>
            </a:extLst>
          </p:cNvPr>
          <p:cNvSpPr txBox="1"/>
          <p:nvPr/>
        </p:nvSpPr>
        <p:spPr>
          <a:xfrm>
            <a:off x="6073207" y="1324966"/>
            <a:ext cx="5677936" cy="677108"/>
          </a:xfrm>
          <a:prstGeom prst="rect">
            <a:avLst/>
          </a:prstGeom>
          <a:noFill/>
        </p:spPr>
        <p:txBody>
          <a:bodyPr wrap="square" rtlCol="0">
            <a:spAutoFit/>
          </a:bodyPr>
          <a:lstStyle/>
          <a:p>
            <a:r>
              <a:rPr lang="en-US" sz="2200" b="1">
                <a:latin typeface="Figtree" pitchFamily="2" charset="0"/>
              </a:rPr>
              <a:t>Desired state</a:t>
            </a:r>
          </a:p>
          <a:p>
            <a:r>
              <a:rPr lang="en-US" sz="1600">
                <a:latin typeface="Figtree" pitchFamily="2" charset="0"/>
              </a:rPr>
              <a:t>Corrective feedback loop</a:t>
            </a:r>
            <a:endParaRPr lang="en-US" sz="2000">
              <a:latin typeface="Figtree" pitchFamily="2" charset="0"/>
            </a:endParaRPr>
          </a:p>
        </p:txBody>
      </p:sp>
      <p:sp>
        <p:nvSpPr>
          <p:cNvPr id="12" name="TextBox 11">
            <a:extLst>
              <a:ext uri="{FF2B5EF4-FFF2-40B4-BE49-F238E27FC236}">
                <a16:creationId xmlns:a16="http://schemas.microsoft.com/office/drawing/2014/main" id="{B8EA5390-95EF-189A-F388-7B147C9916BD}"/>
              </a:ext>
            </a:extLst>
          </p:cNvPr>
          <p:cNvSpPr txBox="1"/>
          <p:nvPr/>
        </p:nvSpPr>
        <p:spPr>
          <a:xfrm>
            <a:off x="415520" y="1324966"/>
            <a:ext cx="5677936" cy="677108"/>
          </a:xfrm>
          <a:prstGeom prst="rect">
            <a:avLst/>
          </a:prstGeom>
          <a:noFill/>
        </p:spPr>
        <p:txBody>
          <a:bodyPr wrap="square" rtlCol="0">
            <a:spAutoFit/>
          </a:bodyPr>
          <a:lstStyle/>
          <a:p>
            <a:r>
              <a:rPr lang="en-US" sz="2200" b="1">
                <a:latin typeface="Figtree" pitchFamily="2" charset="0"/>
              </a:rPr>
              <a:t>Current state</a:t>
            </a:r>
          </a:p>
          <a:p>
            <a:r>
              <a:rPr lang="en-US" sz="1600">
                <a:latin typeface="Figtree" pitchFamily="2" charset="0"/>
              </a:rPr>
              <a:t>Re-discovery loop</a:t>
            </a:r>
            <a:endParaRPr lang="en-US" sz="2000">
              <a:latin typeface="Figtree" pitchFamily="2" charset="0"/>
            </a:endParaRPr>
          </a:p>
        </p:txBody>
      </p:sp>
    </p:spTree>
    <p:extLst>
      <p:ext uri="{BB962C8B-B14F-4D97-AF65-F5344CB8AC3E}">
        <p14:creationId xmlns:p14="http://schemas.microsoft.com/office/powerpoint/2010/main" val="399345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p:bldP spid="5" grpId="0"/>
      <p:bldP spid="6" grpId="0"/>
      <p:bldP spid="7" grpId="0"/>
      <p:bldP spid="8" grpId="0"/>
      <p:bldGraphic spid="9" grpId="0">
        <p:bldAsOne/>
      </p:bldGraphic>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AA4F8-EBDB-9864-4882-295658E4AB7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F98BB2-0C29-48BD-288E-3F8ED5B8E45E}"/>
              </a:ext>
            </a:extLst>
          </p:cNvPr>
          <p:cNvSpPr>
            <a:spLocks noGrp="1"/>
          </p:cNvSpPr>
          <p:nvPr>
            <p:ph type="body" sz="quarter" idx="13"/>
          </p:nvPr>
        </p:nvSpPr>
        <p:spPr/>
        <p:txBody>
          <a:bodyPr/>
          <a:lstStyle/>
          <a:p>
            <a:r>
              <a:rPr lang="en-US"/>
              <a:t>Applications – NNSA PPBE &amp; beyond!</a:t>
            </a:r>
          </a:p>
        </p:txBody>
      </p:sp>
      <p:pic>
        <p:nvPicPr>
          <p:cNvPr id="13" name="Picture 12" descr="A picture containing text, electronics, compact disk&#10;&#10;AI-generated content may be incorrect.">
            <a:extLst>
              <a:ext uri="{FF2B5EF4-FFF2-40B4-BE49-F238E27FC236}">
                <a16:creationId xmlns:a16="http://schemas.microsoft.com/office/drawing/2014/main" id="{059366AD-3928-2617-8A9C-A0DC4CD4802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8461" y="1761331"/>
            <a:ext cx="3939035" cy="3817552"/>
          </a:xfrm>
          <a:prstGeom prst="rect">
            <a:avLst/>
          </a:prstGeom>
          <a:noFill/>
        </p:spPr>
      </p:pic>
      <p:sp>
        <p:nvSpPr>
          <p:cNvPr id="14" name="TextBox 13">
            <a:extLst>
              <a:ext uri="{FF2B5EF4-FFF2-40B4-BE49-F238E27FC236}">
                <a16:creationId xmlns:a16="http://schemas.microsoft.com/office/drawing/2014/main" id="{BFFC8842-DB76-4FE5-B8CB-1E44D2C3CA77}"/>
              </a:ext>
            </a:extLst>
          </p:cNvPr>
          <p:cNvSpPr txBox="1"/>
          <p:nvPr/>
        </p:nvSpPr>
        <p:spPr>
          <a:xfrm>
            <a:off x="4191698" y="1528113"/>
            <a:ext cx="3289738" cy="430887"/>
          </a:xfrm>
          <a:prstGeom prst="rect">
            <a:avLst/>
          </a:prstGeom>
          <a:noFill/>
        </p:spPr>
        <p:txBody>
          <a:bodyPr wrap="square" rtlCol="0">
            <a:spAutoFit/>
          </a:bodyPr>
          <a:lstStyle/>
          <a:p>
            <a:r>
              <a:rPr lang="en-US" sz="2200" b="1">
                <a:latin typeface="Figtree" pitchFamily="2" charset="0"/>
              </a:rPr>
              <a:t>Challenge for PPBE</a:t>
            </a:r>
          </a:p>
        </p:txBody>
      </p:sp>
      <p:sp>
        <p:nvSpPr>
          <p:cNvPr id="15" name="TextBox 14">
            <a:extLst>
              <a:ext uri="{FF2B5EF4-FFF2-40B4-BE49-F238E27FC236}">
                <a16:creationId xmlns:a16="http://schemas.microsoft.com/office/drawing/2014/main" id="{9BA4F800-919C-19F3-FC56-5FE509DB6652}"/>
              </a:ext>
            </a:extLst>
          </p:cNvPr>
          <p:cNvSpPr txBox="1"/>
          <p:nvPr/>
        </p:nvSpPr>
        <p:spPr>
          <a:xfrm>
            <a:off x="8345251" y="1528113"/>
            <a:ext cx="3289738" cy="430887"/>
          </a:xfrm>
          <a:prstGeom prst="rect">
            <a:avLst/>
          </a:prstGeom>
          <a:noFill/>
        </p:spPr>
        <p:txBody>
          <a:bodyPr wrap="square" rtlCol="0">
            <a:spAutoFit/>
          </a:bodyPr>
          <a:lstStyle/>
          <a:p>
            <a:r>
              <a:rPr lang="en-US" sz="2200" b="1">
                <a:latin typeface="Figtree" pitchFamily="2" charset="0"/>
              </a:rPr>
              <a:t>Dashboard Solution</a:t>
            </a:r>
          </a:p>
        </p:txBody>
      </p:sp>
      <p:sp>
        <p:nvSpPr>
          <p:cNvPr id="16" name="TextBox 15">
            <a:extLst>
              <a:ext uri="{FF2B5EF4-FFF2-40B4-BE49-F238E27FC236}">
                <a16:creationId xmlns:a16="http://schemas.microsoft.com/office/drawing/2014/main" id="{CAA7BDE2-A928-1B4A-498F-01A394E39591}"/>
              </a:ext>
            </a:extLst>
          </p:cNvPr>
          <p:cNvSpPr txBox="1"/>
          <p:nvPr/>
        </p:nvSpPr>
        <p:spPr>
          <a:xfrm>
            <a:off x="4416356" y="2075738"/>
            <a:ext cx="3474720" cy="2185214"/>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en-US">
                <a:latin typeface="Figtree" pitchFamily="2" charset="0"/>
              </a:rPr>
              <a:t>Data flows are </a:t>
            </a:r>
            <a:r>
              <a:rPr lang="en-US" b="1">
                <a:latin typeface="Figtree" pitchFamily="2" charset="0"/>
              </a:rPr>
              <a:t>fragmented</a:t>
            </a:r>
            <a:r>
              <a:rPr lang="en-US">
                <a:latin typeface="Figtree" pitchFamily="2" charset="0"/>
              </a:rPr>
              <a:t> across many systems</a:t>
            </a:r>
          </a:p>
          <a:p>
            <a:pPr marL="285750" indent="-285750">
              <a:spcBef>
                <a:spcPts val="600"/>
              </a:spcBef>
              <a:buFont typeface="Wingdings" panose="05000000000000000000" pitchFamily="2" charset="2"/>
              <a:buChar char="§"/>
            </a:pPr>
            <a:r>
              <a:rPr lang="en-US">
                <a:latin typeface="Figtree" pitchFamily="2" charset="0"/>
              </a:rPr>
              <a:t>Information is </a:t>
            </a:r>
            <a:r>
              <a:rPr lang="en-US" b="1">
                <a:latin typeface="Figtree" pitchFamily="2" charset="0"/>
              </a:rPr>
              <a:t>manually re-entered </a:t>
            </a:r>
            <a:r>
              <a:rPr lang="en-US">
                <a:latin typeface="Figtree" pitchFamily="2" charset="0"/>
              </a:rPr>
              <a:t>between systems</a:t>
            </a:r>
          </a:p>
          <a:p>
            <a:pPr marL="285750" indent="-285750">
              <a:spcBef>
                <a:spcPts val="600"/>
              </a:spcBef>
              <a:buFont typeface="Wingdings" panose="05000000000000000000" pitchFamily="2" charset="2"/>
              <a:buChar char="§"/>
            </a:pPr>
            <a:r>
              <a:rPr lang="en-US">
                <a:latin typeface="Figtree" pitchFamily="2" charset="0"/>
              </a:rPr>
              <a:t>Errors </a:t>
            </a:r>
            <a:r>
              <a:rPr lang="en-US" b="1">
                <a:latin typeface="Figtree" pitchFamily="2" charset="0"/>
              </a:rPr>
              <a:t>propagate forward </a:t>
            </a:r>
            <a:r>
              <a:rPr lang="en-US">
                <a:latin typeface="Figtree" pitchFamily="2" charset="0"/>
              </a:rPr>
              <a:t>into decisions and budget estimates</a:t>
            </a:r>
          </a:p>
        </p:txBody>
      </p:sp>
      <p:sp>
        <p:nvSpPr>
          <p:cNvPr id="17" name="TextBox 16">
            <a:extLst>
              <a:ext uri="{FF2B5EF4-FFF2-40B4-BE49-F238E27FC236}">
                <a16:creationId xmlns:a16="http://schemas.microsoft.com/office/drawing/2014/main" id="{8300C28C-D354-4582-3577-9799070D0FD4}"/>
              </a:ext>
            </a:extLst>
          </p:cNvPr>
          <p:cNvSpPr txBox="1"/>
          <p:nvPr/>
        </p:nvSpPr>
        <p:spPr>
          <a:xfrm>
            <a:off x="8589429" y="2075738"/>
            <a:ext cx="3474720" cy="2108269"/>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en-US" b="1">
                <a:latin typeface="Figtree" pitchFamily="2" charset="0"/>
              </a:rPr>
              <a:t>Parameter governance</a:t>
            </a:r>
            <a:r>
              <a:rPr lang="en-US">
                <a:latin typeface="Figtree" pitchFamily="2" charset="0"/>
              </a:rPr>
              <a:t>: identifies stable, model-ready fields</a:t>
            </a:r>
          </a:p>
          <a:p>
            <a:pPr marL="285750" indent="-285750">
              <a:spcBef>
                <a:spcPts val="600"/>
              </a:spcBef>
              <a:buFont typeface="Wingdings" panose="05000000000000000000" pitchFamily="2" charset="2"/>
              <a:buChar char="§"/>
            </a:pPr>
            <a:r>
              <a:rPr lang="en-US" b="1">
                <a:latin typeface="Figtree" pitchFamily="2" charset="0"/>
              </a:rPr>
              <a:t>Selective reliability</a:t>
            </a:r>
            <a:r>
              <a:rPr lang="en-US">
                <a:latin typeface="Figtree" pitchFamily="2" charset="0"/>
              </a:rPr>
              <a:t>:</a:t>
            </a:r>
            <a:r>
              <a:rPr lang="en-US" b="1">
                <a:latin typeface="Figtree" pitchFamily="2" charset="0"/>
              </a:rPr>
              <a:t> </a:t>
            </a:r>
            <a:r>
              <a:rPr lang="en-US">
                <a:latin typeface="Figtree" pitchFamily="2" charset="0"/>
              </a:rPr>
              <a:t>identifies records defensible enough for planning and cost estimating</a:t>
            </a:r>
          </a:p>
        </p:txBody>
      </p:sp>
      <p:sp>
        <p:nvSpPr>
          <p:cNvPr id="18" name="Rectangle 17">
            <a:extLst>
              <a:ext uri="{FF2B5EF4-FFF2-40B4-BE49-F238E27FC236}">
                <a16:creationId xmlns:a16="http://schemas.microsoft.com/office/drawing/2014/main" id="{BC68D66A-A043-162C-F269-C3463B113CE2}"/>
              </a:ext>
            </a:extLst>
          </p:cNvPr>
          <p:cNvSpPr/>
          <p:nvPr/>
        </p:nvSpPr>
        <p:spPr>
          <a:xfrm>
            <a:off x="4267741" y="5102943"/>
            <a:ext cx="7555798" cy="6375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a:solidFill>
                  <a:schemeClr val="tx1"/>
                </a:solidFill>
                <a:latin typeface="Figtree" pitchFamily="2" charset="0"/>
              </a:rPr>
              <a:t>Applicable beyond NNSA PPBE:  DOW · DHS · NASA · HHS · VA</a:t>
            </a:r>
            <a:endParaRPr lang="en-US" sz="1600">
              <a:solidFill>
                <a:schemeClr val="tx1"/>
              </a:solidFill>
              <a:latin typeface="Figtree" pitchFamily="2" charset="0"/>
            </a:endParaRPr>
          </a:p>
        </p:txBody>
      </p:sp>
    </p:spTree>
    <p:extLst>
      <p:ext uri="{BB962C8B-B14F-4D97-AF65-F5344CB8AC3E}">
        <p14:creationId xmlns:p14="http://schemas.microsoft.com/office/powerpoint/2010/main" val="134436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797AA-0D16-EABE-E611-32DA4CBA006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114D85-263B-FBB5-206C-9769B3622C91}"/>
              </a:ext>
            </a:extLst>
          </p:cNvPr>
          <p:cNvSpPr>
            <a:spLocks noGrp="1"/>
          </p:cNvSpPr>
          <p:nvPr>
            <p:ph type="body" sz="quarter" idx="13"/>
          </p:nvPr>
        </p:nvSpPr>
        <p:spPr/>
        <p:txBody>
          <a:bodyPr/>
          <a:lstStyle/>
          <a:p>
            <a:r>
              <a:rPr lang="en-US"/>
              <a:t>Lessons learned</a:t>
            </a:r>
          </a:p>
        </p:txBody>
      </p:sp>
      <p:sp>
        <p:nvSpPr>
          <p:cNvPr id="3" name="L-Shape 2">
            <a:extLst>
              <a:ext uri="{FF2B5EF4-FFF2-40B4-BE49-F238E27FC236}">
                <a16:creationId xmlns:a16="http://schemas.microsoft.com/office/drawing/2014/main" id="{14F5CBCC-A2EC-76AD-449E-416BD18B66C0}"/>
              </a:ext>
            </a:extLst>
          </p:cNvPr>
          <p:cNvSpPr/>
          <p:nvPr/>
        </p:nvSpPr>
        <p:spPr>
          <a:xfrm rot="5400000">
            <a:off x="1898980" y="2540060"/>
            <a:ext cx="1759805" cy="2928276"/>
          </a:xfrm>
          <a:prstGeom prst="corner">
            <a:avLst>
              <a:gd name="adj1" fmla="val 16120"/>
              <a:gd name="adj2" fmla="val 16110"/>
            </a:avLst>
          </a:prstGeom>
          <a:solidFill>
            <a:srgbClr val="653C87"/>
          </a:solidFill>
          <a:ln>
            <a:solidFill>
              <a:srgbClr val="653C8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latin typeface="Figtree" pitchFamily="2" charset="0"/>
            </a:endParaRPr>
          </a:p>
        </p:txBody>
      </p:sp>
      <p:sp>
        <p:nvSpPr>
          <p:cNvPr id="4" name="Freeform: Shape 3">
            <a:extLst>
              <a:ext uri="{FF2B5EF4-FFF2-40B4-BE49-F238E27FC236}">
                <a16:creationId xmlns:a16="http://schemas.microsoft.com/office/drawing/2014/main" id="{7DB82692-BCF6-83F0-FB50-A6D7A9A68B11}"/>
              </a:ext>
            </a:extLst>
          </p:cNvPr>
          <p:cNvSpPr/>
          <p:nvPr/>
        </p:nvSpPr>
        <p:spPr>
          <a:xfrm>
            <a:off x="1605224" y="3414984"/>
            <a:ext cx="2643664" cy="2317326"/>
          </a:xfrm>
          <a:custGeom>
            <a:avLst/>
            <a:gdLst>
              <a:gd name="csX0" fmla="*/ 0 w 2643664"/>
              <a:gd name="csY0" fmla="*/ 0 h 2317326"/>
              <a:gd name="csX1" fmla="*/ 2643664 w 2643664"/>
              <a:gd name="csY1" fmla="*/ 0 h 2317326"/>
              <a:gd name="csX2" fmla="*/ 2643664 w 2643664"/>
              <a:gd name="csY2" fmla="*/ 2317326 h 2317326"/>
              <a:gd name="csX3" fmla="*/ 0 w 2643664"/>
              <a:gd name="csY3" fmla="*/ 2317326 h 2317326"/>
              <a:gd name="csX4" fmla="*/ 0 w 2643664"/>
              <a:gd name="csY4" fmla="*/ 0 h 2317326"/>
            </a:gdLst>
            <a:ahLst/>
            <a:cxnLst>
              <a:cxn ang="0">
                <a:pos x="csX0" y="csY0"/>
              </a:cxn>
              <a:cxn ang="0">
                <a:pos x="csX1" y="csY1"/>
              </a:cxn>
              <a:cxn ang="0">
                <a:pos x="csX2" y="csY2"/>
              </a:cxn>
              <a:cxn ang="0">
                <a:pos x="csX3" y="csY3"/>
              </a:cxn>
              <a:cxn ang="0">
                <a:pos x="csX4" y="csY4"/>
              </a:cxn>
            </a:cxnLst>
            <a:rect l="l" t="t" r="r" b="b"/>
            <a:pathLst>
              <a:path w="2643664" h="2317326">
                <a:moveTo>
                  <a:pt x="0" y="0"/>
                </a:moveTo>
                <a:lnTo>
                  <a:pt x="2643664" y="0"/>
                </a:lnTo>
                <a:lnTo>
                  <a:pt x="2643664" y="2317326"/>
                </a:lnTo>
                <a:lnTo>
                  <a:pt x="0" y="231732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latin typeface="Figtree" pitchFamily="2" charset="0"/>
              </a:rPr>
              <a:t>Customize</a:t>
            </a:r>
          </a:p>
          <a:p>
            <a:pPr marL="0" lvl="1" algn="l" defTabSz="800100">
              <a:lnSpc>
                <a:spcPct val="90000"/>
              </a:lnSpc>
              <a:spcBef>
                <a:spcPct val="0"/>
              </a:spcBef>
              <a:spcAft>
                <a:spcPct val="15000"/>
              </a:spcAft>
            </a:pPr>
            <a:r>
              <a:rPr lang="en-US" sz="1800" kern="1200">
                <a:latin typeface="Figtree" pitchFamily="2" charset="0"/>
              </a:rPr>
              <a:t>Tailor rules to your database and use case</a:t>
            </a:r>
          </a:p>
        </p:txBody>
      </p:sp>
      <p:sp>
        <p:nvSpPr>
          <p:cNvPr id="5" name="Isosceles Triangle 4">
            <a:extLst>
              <a:ext uri="{FF2B5EF4-FFF2-40B4-BE49-F238E27FC236}">
                <a16:creationId xmlns:a16="http://schemas.microsoft.com/office/drawing/2014/main" id="{88E1B2AF-D3F5-151F-3AF6-4595986DAC22}"/>
              </a:ext>
            </a:extLst>
          </p:cNvPr>
          <p:cNvSpPr/>
          <p:nvPr/>
        </p:nvSpPr>
        <p:spPr>
          <a:xfrm>
            <a:off x="3750084" y="2324477"/>
            <a:ext cx="498804" cy="498804"/>
          </a:xfrm>
          <a:prstGeom prst="triangle">
            <a:avLst>
              <a:gd name="adj" fmla="val 100000"/>
            </a:avLst>
          </a:prstGeom>
          <a:solidFill>
            <a:srgbClr val="653C87"/>
          </a:solidFill>
          <a:ln>
            <a:solidFill>
              <a:srgbClr val="653C8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latin typeface="Figtree" pitchFamily="2" charset="0"/>
            </a:endParaRPr>
          </a:p>
        </p:txBody>
      </p:sp>
      <p:sp>
        <p:nvSpPr>
          <p:cNvPr id="6" name="L-Shape 5">
            <a:extLst>
              <a:ext uri="{FF2B5EF4-FFF2-40B4-BE49-F238E27FC236}">
                <a16:creationId xmlns:a16="http://schemas.microsoft.com/office/drawing/2014/main" id="{895AC746-B3CE-A0A4-D3B9-DC183933B0DF}"/>
              </a:ext>
            </a:extLst>
          </p:cNvPr>
          <p:cNvSpPr/>
          <p:nvPr/>
        </p:nvSpPr>
        <p:spPr>
          <a:xfrm rot="5400000">
            <a:off x="5135341" y="1739219"/>
            <a:ext cx="1759805" cy="2928276"/>
          </a:xfrm>
          <a:prstGeom prst="corner">
            <a:avLst>
              <a:gd name="adj1" fmla="val 16120"/>
              <a:gd name="adj2" fmla="val 16110"/>
            </a:avLst>
          </a:prstGeom>
          <a:solidFill>
            <a:srgbClr val="653C87"/>
          </a:solidFill>
          <a:ln>
            <a:solidFill>
              <a:srgbClr val="653C8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latin typeface="Figtree" pitchFamily="2" charset="0"/>
            </a:endParaRPr>
          </a:p>
        </p:txBody>
      </p:sp>
      <p:sp>
        <p:nvSpPr>
          <p:cNvPr id="7" name="Freeform: Shape 6">
            <a:extLst>
              <a:ext uri="{FF2B5EF4-FFF2-40B4-BE49-F238E27FC236}">
                <a16:creationId xmlns:a16="http://schemas.microsoft.com/office/drawing/2014/main" id="{05FD388B-155C-1C15-B056-2222B898EF27}"/>
              </a:ext>
            </a:extLst>
          </p:cNvPr>
          <p:cNvSpPr/>
          <p:nvPr/>
        </p:nvSpPr>
        <p:spPr>
          <a:xfrm>
            <a:off x="4841586" y="2614143"/>
            <a:ext cx="2643664" cy="2317326"/>
          </a:xfrm>
          <a:custGeom>
            <a:avLst/>
            <a:gdLst>
              <a:gd name="csX0" fmla="*/ 0 w 2643664"/>
              <a:gd name="csY0" fmla="*/ 0 h 2317326"/>
              <a:gd name="csX1" fmla="*/ 2643664 w 2643664"/>
              <a:gd name="csY1" fmla="*/ 0 h 2317326"/>
              <a:gd name="csX2" fmla="*/ 2643664 w 2643664"/>
              <a:gd name="csY2" fmla="*/ 2317326 h 2317326"/>
              <a:gd name="csX3" fmla="*/ 0 w 2643664"/>
              <a:gd name="csY3" fmla="*/ 2317326 h 2317326"/>
              <a:gd name="csX4" fmla="*/ 0 w 2643664"/>
              <a:gd name="csY4" fmla="*/ 0 h 2317326"/>
            </a:gdLst>
            <a:ahLst/>
            <a:cxnLst>
              <a:cxn ang="0">
                <a:pos x="csX0" y="csY0"/>
              </a:cxn>
              <a:cxn ang="0">
                <a:pos x="csX1" y="csY1"/>
              </a:cxn>
              <a:cxn ang="0">
                <a:pos x="csX2" y="csY2"/>
              </a:cxn>
              <a:cxn ang="0">
                <a:pos x="csX3" y="csY3"/>
              </a:cxn>
              <a:cxn ang="0">
                <a:pos x="csX4" y="csY4"/>
              </a:cxn>
            </a:cxnLst>
            <a:rect l="l" t="t" r="r" b="b"/>
            <a:pathLst>
              <a:path w="2643664" h="2317326">
                <a:moveTo>
                  <a:pt x="0" y="0"/>
                </a:moveTo>
                <a:lnTo>
                  <a:pt x="2643664" y="0"/>
                </a:lnTo>
                <a:lnTo>
                  <a:pt x="2643664" y="2317326"/>
                </a:lnTo>
                <a:lnTo>
                  <a:pt x="0" y="231732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latin typeface="Figtree" pitchFamily="2" charset="0"/>
              </a:rPr>
              <a:t>Contextualize</a:t>
            </a:r>
          </a:p>
          <a:p>
            <a:pPr marL="0" lvl="1" algn="l" defTabSz="800100">
              <a:lnSpc>
                <a:spcPct val="90000"/>
              </a:lnSpc>
              <a:spcBef>
                <a:spcPct val="0"/>
              </a:spcBef>
              <a:spcAft>
                <a:spcPct val="15000"/>
              </a:spcAft>
            </a:pPr>
            <a:r>
              <a:rPr lang="en-US" sz="1800" kern="1200">
                <a:latin typeface="Figtree" pitchFamily="2" charset="0"/>
              </a:rPr>
              <a:t>Pair flags with human judgement and domain knowledge</a:t>
            </a:r>
          </a:p>
        </p:txBody>
      </p:sp>
      <p:sp>
        <p:nvSpPr>
          <p:cNvPr id="8" name="Isosceles Triangle 7">
            <a:extLst>
              <a:ext uri="{FF2B5EF4-FFF2-40B4-BE49-F238E27FC236}">
                <a16:creationId xmlns:a16="http://schemas.microsoft.com/office/drawing/2014/main" id="{F3546EFA-EC57-FB06-7E3F-5FD0149E1E00}"/>
              </a:ext>
            </a:extLst>
          </p:cNvPr>
          <p:cNvSpPr/>
          <p:nvPr/>
        </p:nvSpPr>
        <p:spPr>
          <a:xfrm>
            <a:off x="6986446" y="1523636"/>
            <a:ext cx="498804" cy="498804"/>
          </a:xfrm>
          <a:prstGeom prst="triangle">
            <a:avLst>
              <a:gd name="adj" fmla="val 100000"/>
            </a:avLst>
          </a:prstGeom>
          <a:solidFill>
            <a:srgbClr val="653C87"/>
          </a:solidFill>
          <a:ln>
            <a:solidFill>
              <a:srgbClr val="653C8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latin typeface="Figtree" pitchFamily="2" charset="0"/>
            </a:endParaRPr>
          </a:p>
        </p:txBody>
      </p:sp>
      <p:sp>
        <p:nvSpPr>
          <p:cNvPr id="9" name="L-Shape 8">
            <a:extLst>
              <a:ext uri="{FF2B5EF4-FFF2-40B4-BE49-F238E27FC236}">
                <a16:creationId xmlns:a16="http://schemas.microsoft.com/office/drawing/2014/main" id="{FD4FA3C2-5815-0B19-9BB8-AA54C6CCE2F5}"/>
              </a:ext>
            </a:extLst>
          </p:cNvPr>
          <p:cNvSpPr/>
          <p:nvPr/>
        </p:nvSpPr>
        <p:spPr>
          <a:xfrm rot="5400000">
            <a:off x="8371703" y="938378"/>
            <a:ext cx="1759805" cy="2928276"/>
          </a:xfrm>
          <a:prstGeom prst="corner">
            <a:avLst>
              <a:gd name="adj1" fmla="val 16120"/>
              <a:gd name="adj2" fmla="val 16110"/>
            </a:avLst>
          </a:prstGeom>
          <a:solidFill>
            <a:srgbClr val="653C87"/>
          </a:solidFill>
          <a:ln>
            <a:solidFill>
              <a:srgbClr val="653C87"/>
            </a:solidFill>
          </a:ln>
        </p:spPr>
        <p:style>
          <a:lnRef idx="2">
            <a:schemeClr val="dk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lstStyle/>
          <a:p>
            <a:endParaRPr lang="en-US">
              <a:latin typeface="Figtree" pitchFamily="2" charset="0"/>
            </a:endParaRPr>
          </a:p>
        </p:txBody>
      </p:sp>
      <p:sp>
        <p:nvSpPr>
          <p:cNvPr id="10" name="Freeform: Shape 9">
            <a:extLst>
              <a:ext uri="{FF2B5EF4-FFF2-40B4-BE49-F238E27FC236}">
                <a16:creationId xmlns:a16="http://schemas.microsoft.com/office/drawing/2014/main" id="{37DDC40E-879B-BAD8-6438-FE14DB1F8970}"/>
              </a:ext>
            </a:extLst>
          </p:cNvPr>
          <p:cNvSpPr/>
          <p:nvPr/>
        </p:nvSpPr>
        <p:spPr>
          <a:xfrm>
            <a:off x="8077948" y="1813302"/>
            <a:ext cx="2643664" cy="2317326"/>
          </a:xfrm>
          <a:custGeom>
            <a:avLst/>
            <a:gdLst>
              <a:gd name="csX0" fmla="*/ 0 w 2643664"/>
              <a:gd name="csY0" fmla="*/ 0 h 2317326"/>
              <a:gd name="csX1" fmla="*/ 2643664 w 2643664"/>
              <a:gd name="csY1" fmla="*/ 0 h 2317326"/>
              <a:gd name="csX2" fmla="*/ 2643664 w 2643664"/>
              <a:gd name="csY2" fmla="*/ 2317326 h 2317326"/>
              <a:gd name="csX3" fmla="*/ 0 w 2643664"/>
              <a:gd name="csY3" fmla="*/ 2317326 h 2317326"/>
              <a:gd name="csX4" fmla="*/ 0 w 2643664"/>
              <a:gd name="csY4" fmla="*/ 0 h 2317326"/>
            </a:gdLst>
            <a:ahLst/>
            <a:cxnLst>
              <a:cxn ang="0">
                <a:pos x="csX0" y="csY0"/>
              </a:cxn>
              <a:cxn ang="0">
                <a:pos x="csX1" y="csY1"/>
              </a:cxn>
              <a:cxn ang="0">
                <a:pos x="csX2" y="csY2"/>
              </a:cxn>
              <a:cxn ang="0">
                <a:pos x="csX3" y="csY3"/>
              </a:cxn>
              <a:cxn ang="0">
                <a:pos x="csX4" y="csY4"/>
              </a:cxn>
            </a:cxnLst>
            <a:rect l="l" t="t" r="r" b="b"/>
            <a:pathLst>
              <a:path w="2643664" h="2317326">
                <a:moveTo>
                  <a:pt x="0" y="0"/>
                </a:moveTo>
                <a:lnTo>
                  <a:pt x="2643664" y="0"/>
                </a:lnTo>
                <a:lnTo>
                  <a:pt x="2643664" y="2317326"/>
                </a:lnTo>
                <a:lnTo>
                  <a:pt x="0" y="231732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a:latin typeface="Figtree" pitchFamily="2" charset="0"/>
              </a:rPr>
              <a:t>Escalate</a:t>
            </a:r>
          </a:p>
          <a:p>
            <a:pPr marL="0" lvl="1" algn="l" defTabSz="800100">
              <a:lnSpc>
                <a:spcPct val="90000"/>
              </a:lnSpc>
              <a:spcBef>
                <a:spcPct val="0"/>
              </a:spcBef>
              <a:spcAft>
                <a:spcPct val="15000"/>
              </a:spcAft>
            </a:pPr>
            <a:r>
              <a:rPr lang="en-US" sz="1800" kern="1200">
                <a:latin typeface="Figtree" pitchFamily="2" charset="0"/>
              </a:rPr>
              <a:t>Direct findings to database owners for durable change</a:t>
            </a:r>
          </a:p>
        </p:txBody>
      </p:sp>
      <p:sp>
        <p:nvSpPr>
          <p:cNvPr id="11" name="Rectangle 10">
            <a:extLst>
              <a:ext uri="{FF2B5EF4-FFF2-40B4-BE49-F238E27FC236}">
                <a16:creationId xmlns:a16="http://schemas.microsoft.com/office/drawing/2014/main" id="{674100B2-4FD7-E085-16DC-1F6517CA82F4}"/>
              </a:ext>
            </a:extLst>
          </p:cNvPr>
          <p:cNvSpPr/>
          <p:nvPr/>
        </p:nvSpPr>
        <p:spPr>
          <a:xfrm>
            <a:off x="1069642" y="5165075"/>
            <a:ext cx="10052716" cy="80107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a:solidFill>
                  <a:schemeClr val="tx1"/>
                </a:solidFill>
                <a:latin typeface="Figtree" pitchFamily="2" charset="0"/>
              </a:rPr>
              <a:t>The dashboard will not fix a database, but it can quickly show where the data is </a:t>
            </a:r>
            <a:r>
              <a:rPr lang="en-US" sz="1600" b="1">
                <a:solidFill>
                  <a:schemeClr val="tx1"/>
                </a:solidFill>
                <a:latin typeface="Figtree" pitchFamily="2" charset="0"/>
              </a:rPr>
              <a:t>dependable</a:t>
            </a:r>
            <a:r>
              <a:rPr lang="en-US" sz="1600">
                <a:solidFill>
                  <a:schemeClr val="tx1"/>
                </a:solidFill>
                <a:latin typeface="Figtree" pitchFamily="2" charset="0"/>
              </a:rPr>
              <a:t>, where it is </a:t>
            </a:r>
            <a:r>
              <a:rPr lang="en-US" sz="1600" b="1">
                <a:solidFill>
                  <a:schemeClr val="tx1"/>
                </a:solidFill>
                <a:latin typeface="Figtree" pitchFamily="2" charset="0"/>
              </a:rPr>
              <a:t>not</a:t>
            </a:r>
            <a:r>
              <a:rPr lang="en-US" sz="1600">
                <a:solidFill>
                  <a:schemeClr val="tx1"/>
                </a:solidFill>
                <a:latin typeface="Figtree" pitchFamily="2" charset="0"/>
              </a:rPr>
              <a:t>, and what to </a:t>
            </a:r>
            <a:r>
              <a:rPr lang="en-US" sz="1600" b="1">
                <a:solidFill>
                  <a:schemeClr val="tx1"/>
                </a:solidFill>
                <a:latin typeface="Figtree" pitchFamily="2" charset="0"/>
              </a:rPr>
              <a:t>investigate</a:t>
            </a:r>
            <a:r>
              <a:rPr lang="en-US" sz="1600">
                <a:solidFill>
                  <a:schemeClr val="tx1"/>
                </a:solidFill>
                <a:latin typeface="Figtree" pitchFamily="2" charset="0"/>
              </a:rPr>
              <a:t> further.</a:t>
            </a:r>
            <a:endParaRPr lang="en-US" sz="1400">
              <a:solidFill>
                <a:schemeClr val="tx1"/>
              </a:solidFill>
              <a:latin typeface="Figtree" pitchFamily="2" charset="0"/>
            </a:endParaRPr>
          </a:p>
        </p:txBody>
      </p:sp>
    </p:spTree>
    <p:extLst>
      <p:ext uri="{BB962C8B-B14F-4D97-AF65-F5344CB8AC3E}">
        <p14:creationId xmlns:p14="http://schemas.microsoft.com/office/powerpoint/2010/main" val="87182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p:bldP spid="8" grpId="0" animBg="1"/>
      <p:bldP spid="9" grpId="0" animBg="1"/>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C6420-38C6-6B9A-2863-5833C99CE50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C077413-3761-6967-4732-AF49B4C6CFAB}"/>
              </a:ext>
            </a:extLst>
          </p:cNvPr>
          <p:cNvSpPr>
            <a:spLocks noGrp="1"/>
          </p:cNvSpPr>
          <p:nvPr>
            <p:ph type="body" sz="quarter" idx="13"/>
          </p:nvPr>
        </p:nvSpPr>
        <p:spPr/>
        <p:txBody>
          <a:bodyPr>
            <a:noAutofit/>
          </a:bodyPr>
          <a:lstStyle/>
          <a:p>
            <a:r>
              <a:rPr lang="en-US"/>
              <a:t>The Diagnosis is in: </a:t>
            </a:r>
            <a:br>
              <a:rPr lang="en-US"/>
            </a:br>
            <a:r>
              <a:rPr lang="en-US">
                <a:latin typeface="Figtree" pitchFamily="2" charset="0"/>
              </a:rPr>
              <a:t>From symptoms to solutions</a:t>
            </a:r>
          </a:p>
        </p:txBody>
      </p:sp>
      <p:sp>
        <p:nvSpPr>
          <p:cNvPr id="3" name="Rectangle: Rounded Corners 2">
            <a:extLst>
              <a:ext uri="{FF2B5EF4-FFF2-40B4-BE49-F238E27FC236}">
                <a16:creationId xmlns:a16="http://schemas.microsoft.com/office/drawing/2014/main" id="{E077705F-7994-68AC-9F0D-B311DC748A76}"/>
              </a:ext>
            </a:extLst>
          </p:cNvPr>
          <p:cNvSpPr/>
          <p:nvPr/>
        </p:nvSpPr>
        <p:spPr>
          <a:xfrm>
            <a:off x="1069642" y="4780807"/>
            <a:ext cx="10052716" cy="1188719"/>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solidFill>
                <a:srgbClr val="653C87"/>
              </a:solidFill>
              <a:latin typeface="Figtree" pitchFamily="2" charset="0"/>
            </a:endParaRPr>
          </a:p>
          <a:p>
            <a:pPr algn="ctr"/>
            <a:r>
              <a:rPr lang="en-US" sz="2000" b="1">
                <a:solidFill>
                  <a:srgbClr val="653C87"/>
                </a:solidFill>
                <a:latin typeface="Figtree" pitchFamily="2" charset="0"/>
              </a:rPr>
              <a:t>A validation a day keeps the errors away!</a:t>
            </a:r>
          </a:p>
        </p:txBody>
      </p:sp>
      <p:sp>
        <p:nvSpPr>
          <p:cNvPr id="4" name="Text Placeholder 2">
            <a:extLst>
              <a:ext uri="{FF2B5EF4-FFF2-40B4-BE49-F238E27FC236}">
                <a16:creationId xmlns:a16="http://schemas.microsoft.com/office/drawing/2014/main" id="{8539EB12-D461-0260-B92C-39E98EE9CE5D}"/>
              </a:ext>
            </a:extLst>
          </p:cNvPr>
          <p:cNvSpPr txBox="1">
            <a:spLocks/>
          </p:cNvSpPr>
          <p:nvPr/>
        </p:nvSpPr>
        <p:spPr>
          <a:xfrm>
            <a:off x="1120330" y="2602782"/>
            <a:ext cx="1723435" cy="369865"/>
          </a:xfrm>
          <a:prstGeom prst="rect">
            <a:avLst/>
          </a:prstGeom>
        </p:spPr>
        <p:txBody>
          <a:bodyPr/>
          <a:lstStyle>
            <a:lvl1pPr marL="347663" indent="-338138" algn="l" defTabSz="914400" rtl="0" eaLnBrk="1" latinLnBrk="0" hangingPunct="1">
              <a:lnSpc>
                <a:spcPct val="90000"/>
              </a:lnSpc>
              <a:spcBef>
                <a:spcPts val="1000"/>
              </a:spcBef>
              <a:buFontTx/>
              <a:buBlip>
                <a:blip r:embed="rId2"/>
              </a:buBlip>
              <a:tabLst/>
              <a:defRPr sz="2400" kern="1200">
                <a:solidFill>
                  <a:schemeClr val="tx1"/>
                </a:solidFill>
                <a:latin typeface="Montserrat"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en-US" b="1">
                <a:latin typeface="Figtree" pitchFamily="2" charset="0"/>
              </a:rPr>
              <a:t>Symptoms</a:t>
            </a:r>
          </a:p>
        </p:txBody>
      </p:sp>
      <p:sp>
        <p:nvSpPr>
          <p:cNvPr id="5" name="Oval 4">
            <a:extLst>
              <a:ext uri="{FF2B5EF4-FFF2-40B4-BE49-F238E27FC236}">
                <a16:creationId xmlns:a16="http://schemas.microsoft.com/office/drawing/2014/main" id="{5346C480-A2E7-7449-7977-EA0AFF012C80}"/>
              </a:ext>
            </a:extLst>
          </p:cNvPr>
          <p:cNvSpPr/>
          <p:nvPr/>
        </p:nvSpPr>
        <p:spPr>
          <a:xfrm>
            <a:off x="1773919" y="2015795"/>
            <a:ext cx="410369" cy="410369"/>
          </a:xfrm>
          <a:prstGeom prst="ellipse">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Figtree" pitchFamily="2" charset="0"/>
            </a:endParaRPr>
          </a:p>
        </p:txBody>
      </p:sp>
      <p:sp>
        <p:nvSpPr>
          <p:cNvPr id="6" name="Text Placeholder 2">
            <a:extLst>
              <a:ext uri="{FF2B5EF4-FFF2-40B4-BE49-F238E27FC236}">
                <a16:creationId xmlns:a16="http://schemas.microsoft.com/office/drawing/2014/main" id="{EFD29902-F785-6BA3-A056-FEA0D75C77F0}"/>
              </a:ext>
            </a:extLst>
          </p:cNvPr>
          <p:cNvSpPr txBox="1">
            <a:spLocks/>
          </p:cNvSpPr>
          <p:nvPr/>
        </p:nvSpPr>
        <p:spPr>
          <a:xfrm>
            <a:off x="1229107" y="2070307"/>
            <a:ext cx="1490093" cy="369865"/>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000" b="1">
                <a:solidFill>
                  <a:schemeClr val="bg1"/>
                </a:solidFill>
                <a:latin typeface="Figtree" pitchFamily="2" charset="0"/>
              </a:rPr>
              <a:t>1</a:t>
            </a:r>
          </a:p>
        </p:txBody>
      </p:sp>
      <p:sp>
        <p:nvSpPr>
          <p:cNvPr id="7" name="Text Placeholder 2">
            <a:extLst>
              <a:ext uri="{FF2B5EF4-FFF2-40B4-BE49-F238E27FC236}">
                <a16:creationId xmlns:a16="http://schemas.microsoft.com/office/drawing/2014/main" id="{4A8F67DF-98EA-866A-410F-24353A81FFC2}"/>
              </a:ext>
            </a:extLst>
          </p:cNvPr>
          <p:cNvSpPr txBox="1">
            <a:spLocks/>
          </p:cNvSpPr>
          <p:nvPr/>
        </p:nvSpPr>
        <p:spPr>
          <a:xfrm>
            <a:off x="699829" y="3348227"/>
            <a:ext cx="2839079" cy="1406062"/>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solidFill>
                  <a:schemeClr val="bg1">
                    <a:lumMod val="50000"/>
                  </a:schemeClr>
                </a:solidFill>
                <a:latin typeface="Figtree" pitchFamily="2" charset="0"/>
              </a:rPr>
              <a:t>A database with </a:t>
            </a:r>
            <a:r>
              <a:rPr lang="en-US" b="1">
                <a:solidFill>
                  <a:schemeClr val="bg1">
                    <a:lumMod val="50000"/>
                  </a:schemeClr>
                </a:solidFill>
                <a:latin typeface="Figtree" pitchFamily="2" charset="0"/>
              </a:rPr>
              <a:t>unchecked errors </a:t>
            </a:r>
            <a:r>
              <a:rPr lang="en-US">
                <a:solidFill>
                  <a:schemeClr val="bg1">
                    <a:lumMod val="50000"/>
                  </a:schemeClr>
                </a:solidFill>
                <a:latin typeface="Figtree" pitchFamily="2" charset="0"/>
              </a:rPr>
              <a:t>is like a patient with undiagnosed symptoms</a:t>
            </a:r>
          </a:p>
        </p:txBody>
      </p:sp>
      <p:sp>
        <p:nvSpPr>
          <p:cNvPr id="8" name="Text Placeholder 2">
            <a:extLst>
              <a:ext uri="{FF2B5EF4-FFF2-40B4-BE49-F238E27FC236}">
                <a16:creationId xmlns:a16="http://schemas.microsoft.com/office/drawing/2014/main" id="{8222085A-C2ED-94BE-E9E1-B33B31AA5B90}"/>
              </a:ext>
            </a:extLst>
          </p:cNvPr>
          <p:cNvSpPr txBox="1">
            <a:spLocks/>
          </p:cNvSpPr>
          <p:nvPr/>
        </p:nvSpPr>
        <p:spPr>
          <a:xfrm>
            <a:off x="4439256" y="2602782"/>
            <a:ext cx="3417437" cy="332081"/>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a:latin typeface="Figtree" pitchFamily="2" charset="0"/>
              </a:rPr>
              <a:t>Diagnosis</a:t>
            </a:r>
          </a:p>
        </p:txBody>
      </p:sp>
      <p:grpSp>
        <p:nvGrpSpPr>
          <p:cNvPr id="9" name="Group 8">
            <a:extLst>
              <a:ext uri="{FF2B5EF4-FFF2-40B4-BE49-F238E27FC236}">
                <a16:creationId xmlns:a16="http://schemas.microsoft.com/office/drawing/2014/main" id="{5720D3C4-D1D7-565F-49E7-AB8925066CF1}"/>
              </a:ext>
            </a:extLst>
          </p:cNvPr>
          <p:cNvGrpSpPr/>
          <p:nvPr/>
        </p:nvGrpSpPr>
        <p:grpSpPr>
          <a:xfrm>
            <a:off x="5361669" y="1992755"/>
            <a:ext cx="1490093" cy="415431"/>
            <a:chOff x="4013215" y="1339106"/>
            <a:chExt cx="1117570" cy="311573"/>
          </a:xfrm>
        </p:grpSpPr>
        <p:sp>
          <p:nvSpPr>
            <p:cNvPr id="10" name="Oval 9">
              <a:extLst>
                <a:ext uri="{FF2B5EF4-FFF2-40B4-BE49-F238E27FC236}">
                  <a16:creationId xmlns:a16="http://schemas.microsoft.com/office/drawing/2014/main" id="{E6AFD74B-0E5B-59C6-E1B5-0A6D7315F28A}"/>
                </a:ext>
              </a:extLst>
            </p:cNvPr>
            <p:cNvSpPr/>
            <p:nvPr/>
          </p:nvSpPr>
          <p:spPr>
            <a:xfrm>
              <a:off x="4421594" y="1339106"/>
              <a:ext cx="307777" cy="307777"/>
            </a:xfrm>
            <a:prstGeom prst="ellipse">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Figtree" pitchFamily="2" charset="0"/>
              </a:endParaRPr>
            </a:p>
          </p:txBody>
        </p:sp>
        <p:sp>
          <p:nvSpPr>
            <p:cNvPr id="11" name="Text Placeholder 2">
              <a:extLst>
                <a:ext uri="{FF2B5EF4-FFF2-40B4-BE49-F238E27FC236}">
                  <a16:creationId xmlns:a16="http://schemas.microsoft.com/office/drawing/2014/main" id="{743219D4-40DA-5052-8D0C-FC077B3C0C26}"/>
                </a:ext>
              </a:extLst>
            </p:cNvPr>
            <p:cNvSpPr txBox="1">
              <a:spLocks/>
            </p:cNvSpPr>
            <p:nvPr/>
          </p:nvSpPr>
          <p:spPr>
            <a:xfrm>
              <a:off x="4013215" y="1373280"/>
              <a:ext cx="1117570" cy="27739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000" b="1">
                  <a:solidFill>
                    <a:schemeClr val="bg1"/>
                  </a:solidFill>
                  <a:latin typeface="Figtree" pitchFamily="2" charset="0"/>
                </a:rPr>
                <a:t>2</a:t>
              </a:r>
            </a:p>
          </p:txBody>
        </p:sp>
      </p:grpSp>
      <p:sp>
        <p:nvSpPr>
          <p:cNvPr id="12" name="Text Placeholder 2">
            <a:extLst>
              <a:ext uri="{FF2B5EF4-FFF2-40B4-BE49-F238E27FC236}">
                <a16:creationId xmlns:a16="http://schemas.microsoft.com/office/drawing/2014/main" id="{96C246FD-2855-5E70-9C46-A554FEB56F44}"/>
              </a:ext>
            </a:extLst>
          </p:cNvPr>
          <p:cNvSpPr txBox="1">
            <a:spLocks/>
          </p:cNvSpPr>
          <p:nvPr/>
        </p:nvSpPr>
        <p:spPr>
          <a:xfrm>
            <a:off x="4640433" y="3348227"/>
            <a:ext cx="3119313" cy="1406062"/>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solidFill>
                  <a:schemeClr val="bg1">
                    <a:lumMod val="50000"/>
                  </a:schemeClr>
                </a:solidFill>
                <a:latin typeface="Figtree" pitchFamily="2" charset="0"/>
              </a:rPr>
              <a:t>Routine checks catch common issues, but </a:t>
            </a:r>
            <a:r>
              <a:rPr lang="en-US" b="1">
                <a:solidFill>
                  <a:schemeClr val="bg1">
                    <a:lumMod val="50000"/>
                  </a:schemeClr>
                </a:solidFill>
                <a:latin typeface="Figtree" pitchFamily="2" charset="0"/>
              </a:rPr>
              <a:t>targeted diagnostics </a:t>
            </a:r>
            <a:r>
              <a:rPr lang="en-US">
                <a:solidFill>
                  <a:schemeClr val="bg1">
                    <a:lumMod val="50000"/>
                  </a:schemeClr>
                </a:solidFill>
                <a:latin typeface="Figtree" pitchFamily="2" charset="0"/>
              </a:rPr>
              <a:t>find root causes</a:t>
            </a:r>
          </a:p>
        </p:txBody>
      </p:sp>
      <p:cxnSp>
        <p:nvCxnSpPr>
          <p:cNvPr id="13" name="Straight Connector 12">
            <a:extLst>
              <a:ext uri="{FF2B5EF4-FFF2-40B4-BE49-F238E27FC236}">
                <a16:creationId xmlns:a16="http://schemas.microsoft.com/office/drawing/2014/main" id="{1E6B38D1-0858-9426-6631-ECFDC41234B1}"/>
              </a:ext>
            </a:extLst>
          </p:cNvPr>
          <p:cNvCxnSpPr>
            <a:cxnSpLocks/>
          </p:cNvCxnSpPr>
          <p:nvPr/>
        </p:nvCxnSpPr>
        <p:spPr>
          <a:xfrm>
            <a:off x="4058327" y="1738772"/>
            <a:ext cx="0" cy="319112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EB553902-17A0-BF6E-C761-628B53B1D62E}"/>
              </a:ext>
            </a:extLst>
          </p:cNvPr>
          <p:cNvSpPr txBox="1">
            <a:spLocks/>
          </p:cNvSpPr>
          <p:nvPr/>
        </p:nvSpPr>
        <p:spPr>
          <a:xfrm>
            <a:off x="8827012" y="2602782"/>
            <a:ext cx="2635568" cy="35859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a:latin typeface="Figtree" pitchFamily="2" charset="0"/>
              </a:rPr>
              <a:t>Treatment</a:t>
            </a:r>
          </a:p>
        </p:txBody>
      </p:sp>
      <p:grpSp>
        <p:nvGrpSpPr>
          <p:cNvPr id="15" name="Group 14">
            <a:extLst>
              <a:ext uri="{FF2B5EF4-FFF2-40B4-BE49-F238E27FC236}">
                <a16:creationId xmlns:a16="http://schemas.microsoft.com/office/drawing/2014/main" id="{E898261A-3D7B-0A26-A0BC-AE1AF2255F00}"/>
              </a:ext>
            </a:extLst>
          </p:cNvPr>
          <p:cNvGrpSpPr/>
          <p:nvPr/>
        </p:nvGrpSpPr>
        <p:grpSpPr>
          <a:xfrm>
            <a:off x="9397991" y="1992755"/>
            <a:ext cx="1490093" cy="424377"/>
            <a:chOff x="4020359" y="1339106"/>
            <a:chExt cx="1117570" cy="318283"/>
          </a:xfrm>
        </p:grpSpPr>
        <p:sp>
          <p:nvSpPr>
            <p:cNvPr id="16" name="Oval 15">
              <a:extLst>
                <a:ext uri="{FF2B5EF4-FFF2-40B4-BE49-F238E27FC236}">
                  <a16:creationId xmlns:a16="http://schemas.microsoft.com/office/drawing/2014/main" id="{343C5270-4DA7-1EEF-D8C8-6BC7734AAF1A}"/>
                </a:ext>
              </a:extLst>
            </p:cNvPr>
            <p:cNvSpPr/>
            <p:nvPr/>
          </p:nvSpPr>
          <p:spPr>
            <a:xfrm>
              <a:off x="4421594" y="1339106"/>
              <a:ext cx="307777" cy="307777"/>
            </a:xfrm>
            <a:prstGeom prst="ellipse">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latin typeface="Figtree" pitchFamily="2" charset="0"/>
              </a:endParaRPr>
            </a:p>
          </p:txBody>
        </p:sp>
        <p:sp>
          <p:nvSpPr>
            <p:cNvPr id="17" name="Text Placeholder 2">
              <a:extLst>
                <a:ext uri="{FF2B5EF4-FFF2-40B4-BE49-F238E27FC236}">
                  <a16:creationId xmlns:a16="http://schemas.microsoft.com/office/drawing/2014/main" id="{B1E1044A-CE0A-7AAA-69C2-1FD43A4D0F5C}"/>
                </a:ext>
              </a:extLst>
            </p:cNvPr>
            <p:cNvSpPr txBox="1">
              <a:spLocks/>
            </p:cNvSpPr>
            <p:nvPr/>
          </p:nvSpPr>
          <p:spPr>
            <a:xfrm>
              <a:off x="4020359" y="1379990"/>
              <a:ext cx="1117570" cy="27739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000" b="1">
                  <a:solidFill>
                    <a:schemeClr val="bg1"/>
                  </a:solidFill>
                  <a:latin typeface="Figtree" pitchFamily="2" charset="0"/>
                </a:rPr>
                <a:t>3</a:t>
              </a:r>
            </a:p>
          </p:txBody>
        </p:sp>
      </p:grpSp>
      <p:sp>
        <p:nvSpPr>
          <p:cNvPr id="18" name="Text Placeholder 2">
            <a:extLst>
              <a:ext uri="{FF2B5EF4-FFF2-40B4-BE49-F238E27FC236}">
                <a16:creationId xmlns:a16="http://schemas.microsoft.com/office/drawing/2014/main" id="{3E76D6B2-BEBA-B770-2B5A-AE1B981D438D}"/>
              </a:ext>
            </a:extLst>
          </p:cNvPr>
          <p:cNvSpPr txBox="1">
            <a:spLocks/>
          </p:cNvSpPr>
          <p:nvPr/>
        </p:nvSpPr>
        <p:spPr>
          <a:xfrm>
            <a:off x="8822717" y="3348227"/>
            <a:ext cx="2970003" cy="845308"/>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solidFill>
                  <a:schemeClr val="bg1">
                    <a:lumMod val="50000"/>
                  </a:schemeClr>
                </a:solidFill>
                <a:latin typeface="Figtree" pitchFamily="2" charset="0"/>
              </a:rPr>
              <a:t>The dashboard is the tool that moves us from </a:t>
            </a:r>
            <a:r>
              <a:rPr lang="en-US" b="1">
                <a:solidFill>
                  <a:schemeClr val="bg1">
                    <a:lumMod val="50000"/>
                  </a:schemeClr>
                </a:solidFill>
                <a:latin typeface="Figtree" pitchFamily="2" charset="0"/>
              </a:rPr>
              <a:t>symptom management to treatment</a:t>
            </a:r>
          </a:p>
        </p:txBody>
      </p:sp>
      <p:cxnSp>
        <p:nvCxnSpPr>
          <p:cNvPr id="19" name="Straight Connector 18">
            <a:extLst>
              <a:ext uri="{FF2B5EF4-FFF2-40B4-BE49-F238E27FC236}">
                <a16:creationId xmlns:a16="http://schemas.microsoft.com/office/drawing/2014/main" id="{D680CC4A-76F5-CBD3-CC20-6AD01C338B2B}"/>
              </a:ext>
            </a:extLst>
          </p:cNvPr>
          <p:cNvCxnSpPr>
            <a:cxnSpLocks/>
          </p:cNvCxnSpPr>
          <p:nvPr/>
        </p:nvCxnSpPr>
        <p:spPr>
          <a:xfrm>
            <a:off x="8341852" y="1738773"/>
            <a:ext cx="0" cy="3191119"/>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20" name="Graphic 19" descr="Magnifying glass with solid fill">
            <a:extLst>
              <a:ext uri="{FF2B5EF4-FFF2-40B4-BE49-F238E27FC236}">
                <a16:creationId xmlns:a16="http://schemas.microsoft.com/office/drawing/2014/main" id="{00EE6816-5871-7356-068A-7F942E632F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99791" y="2009087"/>
            <a:ext cx="914400" cy="914400"/>
          </a:xfrm>
          <a:prstGeom prst="rect">
            <a:avLst/>
          </a:prstGeom>
        </p:spPr>
      </p:pic>
      <p:pic>
        <p:nvPicPr>
          <p:cNvPr id="21" name="Graphic 20" descr="Stethoscope with solid fill">
            <a:extLst>
              <a:ext uri="{FF2B5EF4-FFF2-40B4-BE49-F238E27FC236}">
                <a16:creationId xmlns:a16="http://schemas.microsoft.com/office/drawing/2014/main" id="{7797CE21-0CD8-60AA-6697-A80E2A062A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44204" y="2045778"/>
            <a:ext cx="914400" cy="914400"/>
          </a:xfrm>
          <a:prstGeom prst="rect">
            <a:avLst/>
          </a:prstGeom>
        </p:spPr>
      </p:pic>
      <p:pic>
        <p:nvPicPr>
          <p:cNvPr id="22" name="Graphic 21" descr="Medical with solid fill">
            <a:extLst>
              <a:ext uri="{FF2B5EF4-FFF2-40B4-BE49-F238E27FC236}">
                <a16:creationId xmlns:a16="http://schemas.microsoft.com/office/drawing/2014/main" id="{D22766A0-D6AC-1E5B-0C80-1B6099BF0F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58442" y="1939147"/>
            <a:ext cx="914400" cy="914400"/>
          </a:xfrm>
          <a:prstGeom prst="rect">
            <a:avLst/>
          </a:prstGeom>
        </p:spPr>
      </p:pic>
      <p:sp>
        <p:nvSpPr>
          <p:cNvPr id="23" name="TextBox 22">
            <a:extLst>
              <a:ext uri="{FF2B5EF4-FFF2-40B4-BE49-F238E27FC236}">
                <a16:creationId xmlns:a16="http://schemas.microsoft.com/office/drawing/2014/main" id="{BE46588C-01B6-69FC-5FB9-7FC4A967F98D}"/>
              </a:ext>
            </a:extLst>
          </p:cNvPr>
          <p:cNvSpPr txBox="1"/>
          <p:nvPr/>
        </p:nvSpPr>
        <p:spPr>
          <a:xfrm>
            <a:off x="9783096" y="5544463"/>
            <a:ext cx="2290917" cy="523220"/>
          </a:xfrm>
          <a:prstGeom prst="rect">
            <a:avLst/>
          </a:prstGeom>
          <a:noFill/>
        </p:spPr>
        <p:txBody>
          <a:bodyPr wrap="square">
            <a:spAutoFit/>
          </a:bodyPr>
          <a:lstStyle/>
          <a:p>
            <a:r>
              <a:rPr lang="en-US" sz="2800" b="1">
                <a:latin typeface="Figtree" pitchFamily="2" charset="0"/>
              </a:rPr>
              <a:t>Questions?</a:t>
            </a:r>
          </a:p>
        </p:txBody>
      </p:sp>
    </p:spTree>
    <p:extLst>
      <p:ext uri="{BB962C8B-B14F-4D97-AF65-F5344CB8AC3E}">
        <p14:creationId xmlns:p14="http://schemas.microsoft.com/office/powerpoint/2010/main" val="275979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12" grpId="0"/>
      <p:bldP spid="14" grpId="0"/>
      <p:bldP spid="18"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2C9FD-493A-3F7E-A0B9-21363887FC6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DA88FAB-DEF8-98EB-0EE2-7E40A3224BB8}"/>
              </a:ext>
            </a:extLst>
          </p:cNvPr>
          <p:cNvSpPr>
            <a:spLocks noGrp="1"/>
          </p:cNvSpPr>
          <p:nvPr>
            <p:ph type="body" sz="quarter" idx="13"/>
          </p:nvPr>
        </p:nvSpPr>
        <p:spPr/>
        <p:txBody>
          <a:bodyPr/>
          <a:lstStyle/>
          <a:p>
            <a:r>
              <a:rPr lang="en-US"/>
              <a:t>Thank you!</a:t>
            </a:r>
          </a:p>
        </p:txBody>
      </p:sp>
      <p:sp>
        <p:nvSpPr>
          <p:cNvPr id="4" name="Title 15">
            <a:extLst>
              <a:ext uri="{FF2B5EF4-FFF2-40B4-BE49-F238E27FC236}">
                <a16:creationId xmlns:a16="http://schemas.microsoft.com/office/drawing/2014/main" id="{07D25EE0-1424-7926-135E-E17DA5F88155}"/>
              </a:ext>
            </a:extLst>
          </p:cNvPr>
          <p:cNvSpPr txBox="1">
            <a:spLocks/>
          </p:cNvSpPr>
          <p:nvPr/>
        </p:nvSpPr>
        <p:spPr>
          <a:xfrm>
            <a:off x="838200" y="1456450"/>
            <a:ext cx="10260724" cy="411567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0" kern="1200">
                <a:solidFill>
                  <a:schemeClr val="bg1"/>
                </a:solidFill>
                <a:latin typeface="Montserrat" pitchFamily="2" charset="0"/>
                <a:ea typeface="+mj-ea"/>
                <a:cs typeface="Arial" panose="020B0604020202020204" pitchFamily="34" charset="0"/>
              </a:defRPr>
            </a:lvl1pPr>
          </a:lstStyle>
          <a:p>
            <a:pPr>
              <a:lnSpc>
                <a:spcPct val="100000"/>
              </a:lnSpc>
              <a:spcBef>
                <a:spcPts val="600"/>
              </a:spcBef>
            </a:pPr>
            <a:r>
              <a:rPr lang="en-US" sz="2000">
                <a:solidFill>
                  <a:schemeClr val="bg1">
                    <a:lumMod val="50000"/>
                  </a:schemeClr>
                </a:solidFill>
                <a:latin typeface="Figtree" pitchFamily="2" charset="0"/>
              </a:rPr>
              <a:t>If you have any additional questions, please reach out to: </a:t>
            </a:r>
            <a:br>
              <a:rPr lang="en-US" sz="2000">
                <a:solidFill>
                  <a:schemeClr val="bg1">
                    <a:lumMod val="50000"/>
                  </a:schemeClr>
                </a:solidFill>
                <a:latin typeface="Figtree" pitchFamily="2" charset="0"/>
              </a:rPr>
            </a:br>
            <a:endParaRPr lang="en-US" sz="2000">
              <a:solidFill>
                <a:schemeClr val="bg1">
                  <a:lumMod val="50000"/>
                </a:schemeClr>
              </a:solidFill>
              <a:latin typeface="Figtree" pitchFamily="2" charset="0"/>
            </a:endParaRPr>
          </a:p>
          <a:p>
            <a:pPr marL="285750" indent="-285750">
              <a:lnSpc>
                <a:spcPct val="100000"/>
              </a:lnSpc>
              <a:spcBef>
                <a:spcPts val="600"/>
              </a:spcBef>
              <a:buFont typeface="Wingdings" panose="05000000000000000000" pitchFamily="2" charset="2"/>
              <a:buChar char="§"/>
            </a:pPr>
            <a:r>
              <a:rPr lang="es-ES" sz="2000" b="1">
                <a:solidFill>
                  <a:srgbClr val="01132D"/>
                </a:solidFill>
                <a:latin typeface="Figtree" pitchFamily="2" charset="0"/>
              </a:rPr>
              <a:t>Emily Van Hoose</a:t>
            </a:r>
            <a:r>
              <a:rPr lang="es-ES" sz="1600" b="1">
                <a:solidFill>
                  <a:srgbClr val="01132D"/>
                </a:solidFill>
                <a:latin typeface="Figtree" pitchFamily="2" charset="0"/>
              </a:rPr>
              <a:t> </a:t>
            </a:r>
            <a:r>
              <a:rPr lang="es-ES" sz="2000">
                <a:solidFill>
                  <a:schemeClr val="bg1">
                    <a:lumMod val="50000"/>
                  </a:schemeClr>
                </a:solidFill>
                <a:latin typeface="Figtree" pitchFamily="2" charset="0"/>
                <a:hlinkClick r:id="rId2">
                  <a:extLst>
                    <a:ext uri="{A12FA001-AC4F-418D-AE19-62706E023703}">
                      <ahyp:hlinkClr xmlns:ahyp="http://schemas.microsoft.com/office/drawing/2018/hyperlinkcolor" val="tx"/>
                    </a:ext>
                  </a:extLst>
                </a:hlinkClick>
              </a:rPr>
              <a:t>emily.vanhoose@nnsa.doe.gov</a:t>
            </a:r>
            <a:r>
              <a:rPr lang="es-ES" sz="2000">
                <a:solidFill>
                  <a:schemeClr val="bg1">
                    <a:lumMod val="50000"/>
                  </a:schemeClr>
                </a:solidFill>
                <a:latin typeface="Figtree" pitchFamily="2" charset="0"/>
              </a:rPr>
              <a:t>   </a:t>
            </a:r>
          </a:p>
          <a:p>
            <a:pPr marL="285750" indent="-285750">
              <a:lnSpc>
                <a:spcPct val="100000"/>
              </a:lnSpc>
              <a:spcBef>
                <a:spcPts val="600"/>
              </a:spcBef>
              <a:buFont typeface="Wingdings" panose="05000000000000000000" pitchFamily="2" charset="2"/>
              <a:buChar char="§"/>
            </a:pPr>
            <a:r>
              <a:rPr lang="es-ES" sz="2000" b="1">
                <a:solidFill>
                  <a:srgbClr val="01132D"/>
                </a:solidFill>
                <a:latin typeface="Figtree" pitchFamily="2" charset="0"/>
                <a:cs typeface="Arial"/>
              </a:rPr>
              <a:t>Daniel Puentes </a:t>
            </a:r>
            <a:r>
              <a:rPr lang="es-ES" sz="2000">
                <a:solidFill>
                  <a:schemeClr val="bg1">
                    <a:lumMod val="50000"/>
                  </a:schemeClr>
                </a:solidFill>
                <a:latin typeface="Figtree" pitchFamily="2" charset="0"/>
                <a:cs typeface="Arial"/>
                <a:hlinkClick r:id="rId3">
                  <a:extLst>
                    <a:ext uri="{A12FA001-AC4F-418D-AE19-62706E023703}">
                      <ahyp:hlinkClr xmlns:ahyp="http://schemas.microsoft.com/office/drawing/2018/hyperlinkcolor" val="tx"/>
                    </a:ext>
                  </a:extLst>
                </a:hlinkClick>
              </a:rPr>
              <a:t>daniel.puentes@nnsa.doe.gov</a:t>
            </a:r>
            <a:r>
              <a:rPr lang="es-ES" sz="2000">
                <a:solidFill>
                  <a:schemeClr val="bg1">
                    <a:lumMod val="50000"/>
                  </a:schemeClr>
                </a:solidFill>
                <a:latin typeface="Figtree" pitchFamily="2" charset="0"/>
                <a:cs typeface="Arial"/>
              </a:rPr>
              <a:t> </a:t>
            </a:r>
            <a:endParaRPr lang="es-ES" sz="2000">
              <a:solidFill>
                <a:schemeClr val="bg1">
                  <a:lumMod val="50000"/>
                </a:schemeClr>
              </a:solidFill>
              <a:latin typeface="Figtree" pitchFamily="2" charset="0"/>
            </a:endParaRPr>
          </a:p>
          <a:p>
            <a:pPr marL="285750" indent="-285750">
              <a:lnSpc>
                <a:spcPct val="100000"/>
              </a:lnSpc>
              <a:spcBef>
                <a:spcPts val="600"/>
              </a:spcBef>
              <a:buFont typeface="Wingdings" panose="05000000000000000000" pitchFamily="2" charset="2"/>
              <a:buChar char="§"/>
            </a:pPr>
            <a:endParaRPr lang="en-US" sz="2000">
              <a:solidFill>
                <a:srgbClr val="01132D"/>
              </a:solidFill>
              <a:latin typeface="Figtree" pitchFamily="2" charset="0"/>
              <a:cs typeface="Arial"/>
            </a:endParaRPr>
          </a:p>
          <a:p>
            <a:pPr>
              <a:lnSpc>
                <a:spcPct val="100000"/>
              </a:lnSpc>
              <a:spcBef>
                <a:spcPts val="600"/>
              </a:spcBef>
            </a:pPr>
            <a:endParaRPr lang="en-US" sz="2000">
              <a:solidFill>
                <a:schemeClr val="bg1">
                  <a:lumMod val="50000"/>
                </a:schemeClr>
              </a:solidFill>
              <a:latin typeface="Figtree" pitchFamily="2" charset="0"/>
            </a:endParaRPr>
          </a:p>
        </p:txBody>
      </p:sp>
    </p:spTree>
    <p:extLst>
      <p:ext uri="{BB962C8B-B14F-4D97-AF65-F5344CB8AC3E}">
        <p14:creationId xmlns:p14="http://schemas.microsoft.com/office/powerpoint/2010/main" val="1085449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975279"/>
      </p:ext>
    </p:extLst>
  </p:cSld>
  <p:clrMapOvr>
    <a:masterClrMapping/>
  </p:clrMapOvr>
</p:sld>
</file>

<file path=ppt/theme/theme1.xml><?xml version="1.0" encoding="utf-8"?>
<a:theme xmlns:a="http://schemas.openxmlformats.org/drawingml/2006/main" name="Light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Pictur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FFDA78FB360847ADB98A04EBDAA893" ma:contentTypeVersion="25" ma:contentTypeDescription="Create a new document." ma:contentTypeScope="" ma:versionID="5fbfa123828cb30ffc3b24c215855f53">
  <xsd:schema xmlns:xsd="http://www.w3.org/2001/XMLSchema" xmlns:xs="http://www.w3.org/2001/XMLSchema" xmlns:p="http://schemas.microsoft.com/office/2006/metadata/properties" xmlns:ns1="http://schemas.microsoft.com/sharepoint/v3" xmlns:ns2="33b7c0c5-003e-4b19-a9f0-2bdaa7684dfd" xmlns:ns3="939ae3aa-5a0c-41c3-b3c7-e1a67748af54" targetNamespace="http://schemas.microsoft.com/office/2006/metadata/properties" ma:root="true" ma:fieldsID="0fbd5911ed023305ee0e489ae1dd1e4e" ns1:_="" ns2:_="" ns3:_="">
    <xsd:import namespace="http://schemas.microsoft.com/sharepoint/v3"/>
    <xsd:import namespace="33b7c0c5-003e-4b19-a9f0-2bdaa7684dfd"/>
    <xsd:import namespace="939ae3aa-5a0c-41c3-b3c7-e1a67748af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FileType" minOccurs="0"/>
                <xsd:element ref="ns2:RecommendedReferences" minOccurs="0"/>
                <xsd:element ref="ns2:InO_x003a_Drive" minOccurs="0"/>
                <xsd:element ref="ns2:MediaServiceBillingMetadata" minOccurs="0"/>
                <xsd:element ref="ns2:Notes"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b7c0c5-003e-4b19-a9f0-2bdaa7684d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FileType" ma:index="22" nillable="true" ma:displayName="File Type" ma:description="Type of eDOCS File" ma:format="Dropdown" ma:internalName="FileType">
      <xsd:simpleType>
        <xsd:union memberTypes="dms:Text">
          <xsd:simpleType>
            <xsd:restriction base="dms:Choice">
              <xsd:enumeration value="Action Doc"/>
              <xsd:enumeration value="Background"/>
              <xsd:enumeration value="Comment Doc"/>
              <xsd:enumeration value="Response"/>
            </xsd:restriction>
          </xsd:simpleType>
        </xsd:union>
      </xsd:simpleType>
    </xsd:element>
    <xsd:element name="RecommendedReferences" ma:index="23" nillable="true" ma:displayName="Recommended References" ma:format="Dropdown" ma:internalName="RecommendedReferences">
      <xsd:simpleType>
        <xsd:restriction base="dms:Choice">
          <xsd:enumeration value="Recommended"/>
          <xsd:enumeration value="Choice 2"/>
          <xsd:enumeration value="Choice 3"/>
        </xsd:restriction>
      </xsd:simpleType>
    </xsd:element>
    <xsd:element name="InO_x003a_Drive" ma:index="24" nillable="true" ma:displayName="In O: Drive" ma:default="1" ma:format="Dropdown" ma:internalName="InO_x003a_Drive">
      <xsd:simpleType>
        <xsd:restriction base="dms:Boolea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Notes" ma:index="26" nillable="true" ma:displayName="Notes" ma:format="Dropdown" ma:internalName="Notes">
      <xsd:simpleType>
        <xsd:restriction base="dms:Note">
          <xsd:maxLength value="255"/>
        </xsd:restriction>
      </xsd:simpleType>
    </xsd:element>
    <xsd:element name="MediaServiceLocation" ma:index="2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9ae3aa-5a0c-41c3-b3c7-e1a67748af5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d62177-fa1c-4147-bdfe-1d72b77a6d91}" ma:internalName="TaxCatchAll" ma:showField="CatchAllData" ma:web="939ae3aa-5a0c-41c3-b3c7-e1a67748af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ileType xmlns="33b7c0c5-003e-4b19-a9f0-2bdaa7684dfd" xsi:nil="true"/>
    <InO_x003a_Drive xmlns="33b7c0c5-003e-4b19-a9f0-2bdaa7684dfd">true</InO_x003a_Drive>
    <_ip_UnifiedCompliancePolicyUIAction xmlns="http://schemas.microsoft.com/sharepoint/v3" xsi:nil="true"/>
    <lcf76f155ced4ddcb4097134ff3c332f xmlns="33b7c0c5-003e-4b19-a9f0-2bdaa7684dfd">
      <Terms xmlns="http://schemas.microsoft.com/office/infopath/2007/PartnerControls"/>
    </lcf76f155ced4ddcb4097134ff3c332f>
    <_ip_UnifiedCompliancePolicyProperties xmlns="http://schemas.microsoft.com/sharepoint/v3" xsi:nil="true"/>
    <RecommendedReferences xmlns="33b7c0c5-003e-4b19-a9f0-2bdaa7684dfd" xsi:nil="true"/>
    <TaxCatchAll xmlns="939ae3aa-5a0c-41c3-b3c7-e1a67748af54" xsi:nil="true"/>
    <Notes xmlns="33b7c0c5-003e-4b19-a9f0-2bdaa7684dfd" xsi:nil="true"/>
  </documentManagement>
</p:properties>
</file>

<file path=customXml/itemProps1.xml><?xml version="1.0" encoding="utf-8"?>
<ds:datastoreItem xmlns:ds="http://schemas.openxmlformats.org/officeDocument/2006/customXml" ds:itemID="{1F0EE80A-602D-4C4B-B124-EF855722B3DC}">
  <ds:schemaRefs>
    <ds:schemaRef ds:uri="33b7c0c5-003e-4b19-a9f0-2bdaa7684dfd"/>
    <ds:schemaRef ds:uri="939ae3aa-5a0c-41c3-b3c7-e1a67748af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9026F4F-7531-40DF-A658-709CD62CA4C9}">
  <ds:schemaRefs>
    <ds:schemaRef ds:uri="http://schemas.microsoft.com/sharepoint/v3/contenttype/forms"/>
  </ds:schemaRefs>
</ds:datastoreItem>
</file>

<file path=customXml/itemProps3.xml><?xml version="1.0" encoding="utf-8"?>
<ds:datastoreItem xmlns:ds="http://schemas.openxmlformats.org/officeDocument/2006/customXml" ds:itemID="{18ECCBA7-0D04-4722-9A7E-90DD9CE2F9E6}">
  <ds:schemaRefs>
    <ds:schemaRef ds:uri="33b7c0c5-003e-4b19-a9f0-2bdaa7684dfd"/>
    <ds:schemaRef ds:uri="939ae3aa-5a0c-41c3-b3c7-e1a67748af5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22</Slides>
  <Notes>0</Notes>
  <HiddenSlides>0</HiddenSlides>
  <ScaleCrop>false</ScaleCrop>
  <HeadingPairs>
    <vt:vector size="4" baseType="variant">
      <vt:variant>
        <vt:lpstr>Theme</vt:lpstr>
      </vt:variant>
      <vt:variant>
        <vt:i4>3</vt:i4>
      </vt:variant>
      <vt:variant>
        <vt:lpstr>Slide Titles</vt:lpstr>
      </vt:variant>
      <vt:variant>
        <vt:i4>22</vt:i4>
      </vt:variant>
    </vt:vector>
  </HeadingPairs>
  <TitlesOfParts>
    <vt:vector size="25" baseType="lpstr">
      <vt:lpstr>Light Theme</vt:lpstr>
      <vt:lpstr>Dark Theme</vt:lpstr>
      <vt:lpstr>Custom Picture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cp:revision>
  <dcterms:created xsi:type="dcterms:W3CDTF">2025-12-19T15:57:02Z</dcterms:created>
  <dcterms:modified xsi:type="dcterms:W3CDTF">2026-08-28T19:50:19Z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0x01010054FFDA78FB360847ADB98A04EBDAA893</vt:lpwstr>
  </property>
  <property fmtid="{D5CDD505-2E9C-101B-9397-08002B2CF9AE}" pid="3" name="MediaServiceImageTags">
    <vt:lpwstr/>
  </property>
</Properties>
</file>