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6" r:id="rId5"/>
    <p:sldMasterId id="2147483687" r:id="rId6"/>
  </p:sldMasterIdLst>
  <p:notesMasterIdLst>
    <p:notesMasterId r:id="rId20"/>
  </p:notesMasterIdLst>
  <p:sldIdLst>
    <p:sldId id="285" r:id="rId7"/>
    <p:sldId id="306" r:id="rId8"/>
    <p:sldId id="297" r:id="rId9"/>
    <p:sldId id="286" r:id="rId10"/>
    <p:sldId id="300" r:id="rId11"/>
    <p:sldId id="298" r:id="rId12"/>
    <p:sldId id="299" r:id="rId13"/>
    <p:sldId id="305" r:id="rId14"/>
    <p:sldId id="302" r:id="rId15"/>
    <p:sldId id="303" r:id="rId16"/>
    <p:sldId id="289" r:id="rId17"/>
    <p:sldId id="412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ight Theme" id="{0CC3B6C7-D165-44E5-96E3-4D49537B6DF6}">
          <p14:sldIdLst>
            <p14:sldId id="285"/>
            <p14:sldId id="306"/>
            <p14:sldId id="297"/>
            <p14:sldId id="286"/>
            <p14:sldId id="300"/>
            <p14:sldId id="298"/>
            <p14:sldId id="299"/>
            <p14:sldId id="305"/>
            <p14:sldId id="302"/>
            <p14:sldId id="303"/>
            <p14:sldId id="289"/>
            <p14:sldId id="412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7E7F44C-0425-A8B2-9302-87CBC25008C0}" name="Switz, Megan (CONTR)" initials="MS" userId="S::megan.switz@nnsa.doe.gov::0799c2f5-c58e-499a-a691-a6c0569448c7" providerId="AD"/>
  <p188:author id="{3E53165F-7E2D-6BEB-5326-F7B75106ACC2}" name="Deeney, Payton (CONTR)" initials="PD" userId="S::payton.deeney@nnsa.doe.gov::44ae866e-5032-442c-b708-7f80602fdb87" providerId="AD"/>
  <p188:author id="{1515A4D6-9720-01CC-A2EE-BF4426D23D68}" name="Cindrich, Ryan (CONTR)" initials="RC" userId="S::ryan.cindrich@nnsa.doe.gov::60e4ffd6-98f2-4df5-a424-682a869d28fb" providerId="AD"/>
  <p188:author id="{73370CE7-9BEE-CB6D-2491-1ED6D4BA830C}" name="Marlette, Xander (CONTR)" initials="XM" userId="S::xander.marlette@nnsa.doe.gov::03f18b7d-746d-4323-b6ac-1a04d7942a44" providerId="AD"/>
  <p188:author id="{9BD8B4F0-EA94-7350-DE3E-B7B221BACC7B}" name="Van Hoose, Emily (CONTR)" initials="EV" userId="S::emily.vanhoose@nnsa.doe.gov::99cdecea-a039-46e2-89e2-8a7e823c4b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8AB7"/>
    <a:srgbClr val="FFFFFF"/>
    <a:srgbClr val="A38AB7"/>
    <a:srgbClr val="775395"/>
    <a:srgbClr val="755194"/>
    <a:srgbClr val="BFBFBF"/>
    <a:srgbClr val="653C87"/>
    <a:srgbClr val="C2A1E7"/>
    <a:srgbClr val="3A3A3A"/>
    <a:srgbClr val="6C3B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6EB114-D08E-40BC-9AD3-D98989B17547}" v="14" dt="2026-08-07T20:15:48.9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138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indrich, Ryan (CONTR)" userId="60e4ffd6-98f2-4df5-a424-682a869d28fb" providerId="ADAL" clId="{967B42B6-EF8C-4B76-9C26-95CACBF70E2F}"/>
    <pc:docChg chg="undo custSel modSld modMainMaster">
      <pc:chgData name="Cindrich, Ryan (CONTR)" userId="60e4ffd6-98f2-4df5-a424-682a869d28fb" providerId="ADAL" clId="{967B42B6-EF8C-4B76-9C26-95CACBF70E2F}" dt="2026-08-07T20:17:13.591" v="90" actId="1076"/>
      <pc:docMkLst>
        <pc:docMk/>
      </pc:docMkLst>
      <pc:sldChg chg="modSp mod modAnim">
        <pc:chgData name="Cindrich, Ryan (CONTR)" userId="60e4ffd6-98f2-4df5-a424-682a869d28fb" providerId="ADAL" clId="{967B42B6-EF8C-4B76-9C26-95CACBF70E2F}" dt="2026-08-06T13:12:34.920" v="6" actId="14100"/>
        <pc:sldMkLst>
          <pc:docMk/>
          <pc:sldMk cId="352925223" sldId="285"/>
        </pc:sldMkLst>
        <pc:spChg chg="mod">
          <ac:chgData name="Cindrich, Ryan (CONTR)" userId="60e4ffd6-98f2-4df5-a424-682a869d28fb" providerId="ADAL" clId="{967B42B6-EF8C-4B76-9C26-95CACBF70E2F}" dt="2026-08-06T13:12:34.920" v="6" actId="14100"/>
          <ac:spMkLst>
            <pc:docMk/>
            <pc:sldMk cId="352925223" sldId="285"/>
            <ac:spMk id="4" creationId="{F9ADD893-8873-455C-6BB0-846C0479A64B}"/>
          </ac:spMkLst>
        </pc:spChg>
      </pc:sldChg>
      <pc:sldChg chg="modTransition modAnim">
        <pc:chgData name="Cindrich, Ryan (CONTR)" userId="60e4ffd6-98f2-4df5-a424-682a869d28fb" providerId="ADAL" clId="{967B42B6-EF8C-4B76-9C26-95CACBF70E2F}" dt="2026-08-07T15:43:06.691" v="18"/>
        <pc:sldMkLst>
          <pc:docMk/>
          <pc:sldMk cId="2691069025" sldId="299"/>
        </pc:sldMkLst>
      </pc:sldChg>
      <pc:sldChg chg="modSp mod">
        <pc:chgData name="Cindrich, Ryan (CONTR)" userId="60e4ffd6-98f2-4df5-a424-682a869d28fb" providerId="ADAL" clId="{967B42B6-EF8C-4B76-9C26-95CACBF70E2F}" dt="2026-08-07T20:15:51.364" v="37" actId="20577"/>
        <pc:sldMkLst>
          <pc:docMk/>
          <pc:sldMk cId="3593782330" sldId="300"/>
        </pc:sldMkLst>
        <pc:spChg chg="mod">
          <ac:chgData name="Cindrich, Ryan (CONTR)" userId="60e4ffd6-98f2-4df5-a424-682a869d28fb" providerId="ADAL" clId="{967B42B6-EF8C-4B76-9C26-95CACBF70E2F}" dt="2026-08-07T20:15:51.364" v="37" actId="20577"/>
          <ac:spMkLst>
            <pc:docMk/>
            <pc:sldMk cId="3593782330" sldId="300"/>
            <ac:spMk id="26" creationId="{2C7B0690-D526-AC57-D56B-80309501E071}"/>
          </ac:spMkLst>
        </pc:spChg>
      </pc:sldChg>
      <pc:sldChg chg="modSp mod">
        <pc:chgData name="Cindrich, Ryan (CONTR)" userId="60e4ffd6-98f2-4df5-a424-682a869d28fb" providerId="ADAL" clId="{967B42B6-EF8C-4B76-9C26-95CACBF70E2F}" dt="2026-08-07T20:17:13.591" v="90" actId="1076"/>
        <pc:sldMkLst>
          <pc:docMk/>
          <pc:sldMk cId="2007913396" sldId="303"/>
        </pc:sldMkLst>
        <pc:spChg chg="mod">
          <ac:chgData name="Cindrich, Ryan (CONTR)" userId="60e4ffd6-98f2-4df5-a424-682a869d28fb" providerId="ADAL" clId="{967B42B6-EF8C-4B76-9C26-95CACBF70E2F}" dt="2026-08-07T20:17:07.029" v="88" actId="313"/>
          <ac:spMkLst>
            <pc:docMk/>
            <pc:sldMk cId="2007913396" sldId="303"/>
            <ac:spMk id="3" creationId="{57586D71-D2B2-3641-6E8C-DFC36568707F}"/>
          </ac:spMkLst>
        </pc:spChg>
        <pc:picChg chg="mod">
          <ac:chgData name="Cindrich, Ryan (CONTR)" userId="60e4ffd6-98f2-4df5-a424-682a869d28fb" providerId="ADAL" clId="{967B42B6-EF8C-4B76-9C26-95CACBF70E2F}" dt="2026-08-07T20:17:13.591" v="90" actId="1076"/>
          <ac:picMkLst>
            <pc:docMk/>
            <pc:sldMk cId="2007913396" sldId="303"/>
            <ac:picMk id="5" creationId="{51685858-DBF7-ECC8-CF8A-8795D05990C2}"/>
          </ac:picMkLst>
        </pc:picChg>
      </pc:sldChg>
      <pc:sldChg chg="modSp">
        <pc:chgData name="Cindrich, Ryan (CONTR)" userId="60e4ffd6-98f2-4df5-a424-682a869d28fb" providerId="ADAL" clId="{967B42B6-EF8C-4B76-9C26-95CACBF70E2F}" dt="2026-08-04T21:38:56.284" v="0" actId="2085"/>
        <pc:sldMkLst>
          <pc:docMk/>
          <pc:sldMk cId="1833456929" sldId="305"/>
        </pc:sldMkLst>
        <pc:graphicFrameChg chg="mod">
          <ac:chgData name="Cindrich, Ryan (CONTR)" userId="60e4ffd6-98f2-4df5-a424-682a869d28fb" providerId="ADAL" clId="{967B42B6-EF8C-4B76-9C26-95CACBF70E2F}" dt="2026-08-04T21:38:56.284" v="0" actId="2085"/>
          <ac:graphicFrameMkLst>
            <pc:docMk/>
            <pc:sldMk cId="1833456929" sldId="305"/>
            <ac:graphicFrameMk id="19" creationId="{8896FFBF-D6F9-B4F1-C468-6584DB6EB746}"/>
          </ac:graphicFrameMkLst>
        </pc:graphicFrameChg>
      </pc:sldChg>
      <pc:sldChg chg="modSp mod modAnim">
        <pc:chgData name="Cindrich, Ryan (CONTR)" userId="60e4ffd6-98f2-4df5-a424-682a869d28fb" providerId="ADAL" clId="{967B42B6-EF8C-4B76-9C26-95CACBF70E2F}" dt="2026-08-07T16:10:55.556" v="21"/>
        <pc:sldMkLst>
          <pc:docMk/>
          <pc:sldMk cId="4098896649" sldId="412"/>
        </pc:sldMkLst>
        <pc:graphicFrameChg chg="modGraphic">
          <ac:chgData name="Cindrich, Ryan (CONTR)" userId="60e4ffd6-98f2-4df5-a424-682a869d28fb" providerId="ADAL" clId="{967B42B6-EF8C-4B76-9C26-95CACBF70E2F}" dt="2026-08-07T16:10:51.037" v="20" actId="20577"/>
          <ac:graphicFrameMkLst>
            <pc:docMk/>
            <pc:sldMk cId="4098896649" sldId="412"/>
            <ac:graphicFrameMk id="9" creationId="{E7F689CB-F0F6-3F83-D002-F7B74493D3B3}"/>
          </ac:graphicFrameMkLst>
        </pc:graphicFrameChg>
      </pc:sldChg>
      <pc:sldMasterChg chg="addSp delSp mod">
        <pc:chgData name="Cindrich, Ryan (CONTR)" userId="60e4ffd6-98f2-4df5-a424-682a869d28fb" providerId="ADAL" clId="{967B42B6-EF8C-4B76-9C26-95CACBF70E2F}" dt="2026-08-07T17:40:01.513" v="32" actId="478"/>
        <pc:sldMasterMkLst>
          <pc:docMk/>
          <pc:sldMasterMk cId="2460954070" sldId="2147483660"/>
        </pc:sldMasterMkLst>
        <pc:spChg chg="add del">
          <ac:chgData name="Cindrich, Ryan (CONTR)" userId="60e4ffd6-98f2-4df5-a424-682a869d28fb" providerId="ADAL" clId="{967B42B6-EF8C-4B76-9C26-95CACBF70E2F}" dt="2026-08-07T17:40:01.513" v="32" actId="478"/>
          <ac:spMkLst>
            <pc:docMk/>
            <pc:sldMasterMk cId="2460954070" sldId="2147483660"/>
            <ac:spMk id="4" creationId="{00000000-0000-0000-0000-000000000000}"/>
          </ac:spMkLst>
        </pc:spChg>
      </pc:sldMasterChg>
    </pc:docChg>
  </pc:docChgLst>
  <pc:docChgLst>
    <pc:chgData name="Cindrich, Ryan (CONTR)" userId="60e4ffd6-98f2-4df5-a424-682a869d28fb" providerId="ADAL" clId="{173585F3-2C9E-4727-9C34-FB372419425C}"/>
    <pc:docChg chg="modSld">
      <pc:chgData name="Cindrich, Ryan (CONTR)" userId="60e4ffd6-98f2-4df5-a424-682a869d28fb" providerId="ADAL" clId="{173585F3-2C9E-4727-9C34-FB372419425C}" dt="2026-08-06T15:03:03.541" v="5"/>
      <pc:docMkLst>
        <pc:docMk/>
      </pc:docMkLst>
      <pc:sldChg chg="addSp modSp modTransition modAnim">
        <pc:chgData name="Cindrich, Ryan (CONTR)" userId="60e4ffd6-98f2-4df5-a424-682a869d28fb" providerId="ADAL" clId="{173585F3-2C9E-4727-9C34-FB372419425C}" dt="2026-08-06T15:03:03.541" v="5"/>
        <pc:sldMkLst>
          <pc:docMk/>
          <pc:sldMk cId="3554626206" sldId="286"/>
        </pc:sldMkLst>
        <pc:spChg chg="add mod">
          <ac:chgData name="Cindrich, Ryan (CONTR)" userId="60e4ffd6-98f2-4df5-a424-682a869d28fb" providerId="ADAL" clId="{173585F3-2C9E-4727-9C34-FB372419425C}" dt="2026-08-06T15:01:30.057" v="0"/>
          <ac:spMkLst>
            <pc:docMk/>
            <pc:sldMk cId="3554626206" sldId="286"/>
            <ac:spMk id="4" creationId="{03CB0B0A-B698-60FB-C981-19B39C81E03E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Observed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EV exceeds Budget</c:v>
                </c:pt>
                <c:pt idx="1">
                  <c:v>Negative Budget (BAC)</c:v>
                </c:pt>
                <c:pt idx="2">
                  <c:v>Negative Earned Value</c:v>
                </c:pt>
                <c:pt idx="3">
                  <c:v>EV recorded w/no Actuals</c:v>
                </c:pt>
                <c:pt idx="4">
                  <c:v>Actuals on completed work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8</c:v>
                </c:pt>
                <c:pt idx="2">
                  <c:v>8</c:v>
                </c:pt>
                <c:pt idx="3">
                  <c:v>10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7E-4711-AEFA-3A4BA406A3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Not observed</c:v>
                </c:pt>
              </c:strCache>
            </c:strRef>
          </c:tx>
          <c:spPr>
            <a:solidFill>
              <a:srgbClr val="DCE3EA"/>
            </a:solidFill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EV exceeds Budget</c:v>
                </c:pt>
                <c:pt idx="1">
                  <c:v>Negative Budget (BAC)</c:v>
                </c:pt>
                <c:pt idx="2">
                  <c:v>Negative Earned Value</c:v>
                </c:pt>
                <c:pt idx="3">
                  <c:v>EV recorded w/no Actuals</c:v>
                </c:pt>
                <c:pt idx="4">
                  <c:v>Actuals on completed work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7E-4711-AEFA-3A4BA406A3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10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"/>
          <c:min val="0"/>
        </c:scaling>
        <c:delete val="0"/>
        <c:axPos val="b"/>
        <c:majorGridlines>
          <c:spPr>
            <a:ln w="6350" cap="flat">
              <a:solidFill>
                <a:srgbClr val="D0D7DF"/>
              </a:solidFill>
              <a:prstDash val="solid"/>
              <a:round/>
            </a:ln>
          </c:spPr>
        </c:majorGridlines>
        <c:numFmt formatCode="0%" sourceLinked="0"/>
        <c:majorTickMark val="none"/>
        <c:minorTickMark val="none"/>
        <c:tickLblPos val="low"/>
        <c:spPr>
          <a:ln w="12700" cap="flat">
            <a:noFill/>
            <a:prstDash val="solid"/>
            <a:round/>
          </a:ln>
        </c:spPr>
        <c:crossAx val="2094734554"/>
        <c:crosses val="autoZero"/>
        <c:crossBetween val="between"/>
        <c:majorUnit val="0.2"/>
      </c:valAx>
      <c:spPr>
        <a:solidFill>
          <a:srgbClr val="F7F8FA">
            <a:alpha val="0"/>
          </a:srgbClr>
        </a:solidFill>
        <a:ln w="12700" cap="flat">
          <a:solidFill>
            <a:srgbClr val="F7F8FA"/>
          </a:solidFill>
        </a:ln>
        <a:effectLst/>
      </c:spPr>
    </c:plotArea>
    <c:legend>
      <c:legendPos val="b"/>
      <c:overlay val="0"/>
    </c:legend>
    <c:plotVisOnly val="1"/>
    <c:dispBlanksAs val="span"/>
    <c:showDLblsOverMax val="1"/>
  </c:chart>
  <c:spPr>
    <a:solidFill>
      <a:srgbClr val="F7F8FA">
        <a:alpha val="0"/>
      </a:srgbClr>
    </a:solidFill>
    <a:ln w="12700" cap="flat">
      <a:noFill/>
    </a:ln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FAB4D4-D890-4345-9349-1F03CC91C40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5332A4-07FC-4DB8-B541-14BCE01A8D04}">
      <dgm:prSet/>
      <dgm:spPr>
        <a:solidFill>
          <a:srgbClr val="A38AB7"/>
        </a:solidFill>
      </dgm:spPr>
      <dgm:t>
        <a:bodyPr/>
        <a:lstStyle/>
        <a:p>
          <a:pPr algn="ctr"/>
          <a:r>
            <a:rPr lang="en-US" dirty="0"/>
            <a:t>These issues force a reactive management style, hindering early intervention and the ability to manage risks proactively</a:t>
          </a:r>
        </a:p>
      </dgm:t>
    </dgm:pt>
    <dgm:pt modelId="{86B7ED86-D886-4180-8067-43BB0911BEBD}" type="parTrans" cxnId="{79534FC7-9385-4C84-AA6E-612124571857}">
      <dgm:prSet/>
      <dgm:spPr/>
      <dgm:t>
        <a:bodyPr/>
        <a:lstStyle/>
        <a:p>
          <a:endParaRPr lang="en-US"/>
        </a:p>
      </dgm:t>
    </dgm:pt>
    <dgm:pt modelId="{9B71B6D2-6D8D-466C-8394-17FCA81B43D4}" type="sibTrans" cxnId="{79534FC7-9385-4C84-AA6E-612124571857}">
      <dgm:prSet/>
      <dgm:spPr/>
      <dgm:t>
        <a:bodyPr/>
        <a:lstStyle/>
        <a:p>
          <a:endParaRPr lang="en-US"/>
        </a:p>
      </dgm:t>
    </dgm:pt>
    <dgm:pt modelId="{C8DBF3EB-44A4-4EE0-98C6-5D9ED7C40F5D}" type="pres">
      <dgm:prSet presAssocID="{49FAB4D4-D890-4345-9349-1F03CC91C40D}" presName="linear" presStyleCnt="0">
        <dgm:presLayoutVars>
          <dgm:animLvl val="lvl"/>
          <dgm:resizeHandles val="exact"/>
        </dgm:presLayoutVars>
      </dgm:prSet>
      <dgm:spPr/>
    </dgm:pt>
    <dgm:pt modelId="{B9117F5D-3F27-4B33-B06D-2B0758EEF465}" type="pres">
      <dgm:prSet presAssocID="{515332A4-07FC-4DB8-B541-14BCE01A8D04}" presName="parentText" presStyleLbl="node1" presStyleIdx="0" presStyleCnt="1" custLinFactNeighborX="-3642" custLinFactNeighborY="56340">
        <dgm:presLayoutVars>
          <dgm:chMax val="0"/>
          <dgm:bulletEnabled val="1"/>
        </dgm:presLayoutVars>
      </dgm:prSet>
      <dgm:spPr/>
    </dgm:pt>
  </dgm:ptLst>
  <dgm:cxnLst>
    <dgm:cxn modelId="{3CFB1B19-5088-4F98-81D4-768D58E6D6C5}" type="presOf" srcId="{515332A4-07FC-4DB8-B541-14BCE01A8D04}" destId="{B9117F5D-3F27-4B33-B06D-2B0758EEF465}" srcOrd="0" destOrd="0" presId="urn:microsoft.com/office/officeart/2005/8/layout/vList2"/>
    <dgm:cxn modelId="{79534FC7-9385-4C84-AA6E-612124571857}" srcId="{49FAB4D4-D890-4345-9349-1F03CC91C40D}" destId="{515332A4-07FC-4DB8-B541-14BCE01A8D04}" srcOrd="0" destOrd="0" parTransId="{86B7ED86-D886-4180-8067-43BB0911BEBD}" sibTransId="{9B71B6D2-6D8D-466C-8394-17FCA81B43D4}"/>
    <dgm:cxn modelId="{D89E21D3-00FE-4060-B5A1-7E8D203042A5}" type="presOf" srcId="{49FAB4D4-D890-4345-9349-1F03CC91C40D}" destId="{C8DBF3EB-44A4-4EE0-98C6-5D9ED7C40F5D}" srcOrd="0" destOrd="0" presId="urn:microsoft.com/office/officeart/2005/8/layout/vList2"/>
    <dgm:cxn modelId="{5AF4757C-459B-4D4C-A386-F9D859ADF9E3}" type="presParOf" srcId="{C8DBF3EB-44A4-4EE0-98C6-5D9ED7C40F5D}" destId="{B9117F5D-3F27-4B33-B06D-2B0758EEF46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2F56F3-C730-484A-BEC6-ACB12CCC323B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78E3AA2D-2D7B-4BE6-8DCC-39D54FB2788C}">
      <dgm:prSet/>
      <dgm:spPr>
        <a:solidFill>
          <a:srgbClr val="A28AB7"/>
        </a:solidFill>
      </dgm:spPr>
      <dgm:t>
        <a:bodyPr/>
        <a:lstStyle/>
        <a:p>
          <a:pPr algn="ctr"/>
          <a:r>
            <a:rPr lang="en-US" dirty="0"/>
            <a:t>The Data Quality Report and associated Data Quality Indicators allow stakeholders to identify EVM pain points and solve systemic data quality issues.</a:t>
          </a:r>
        </a:p>
      </dgm:t>
    </dgm:pt>
    <dgm:pt modelId="{6FD75246-0D9F-42AA-80D6-6B544C3BE57C}" type="parTrans" cxnId="{901F1DEE-9D30-48A0-BBB8-31F661649D19}">
      <dgm:prSet/>
      <dgm:spPr/>
      <dgm:t>
        <a:bodyPr/>
        <a:lstStyle/>
        <a:p>
          <a:endParaRPr lang="en-US"/>
        </a:p>
      </dgm:t>
    </dgm:pt>
    <dgm:pt modelId="{503CD1DB-423D-41DF-8AEA-ED784456C4A6}" type="sibTrans" cxnId="{901F1DEE-9D30-48A0-BBB8-31F661649D19}">
      <dgm:prSet/>
      <dgm:spPr/>
      <dgm:t>
        <a:bodyPr/>
        <a:lstStyle/>
        <a:p>
          <a:endParaRPr lang="en-US"/>
        </a:p>
      </dgm:t>
    </dgm:pt>
    <dgm:pt modelId="{21B0B84A-784C-4C0D-BDBA-8E51B5206A34}" type="pres">
      <dgm:prSet presAssocID="{F32F56F3-C730-484A-BEC6-ACB12CCC323B}" presName="linear" presStyleCnt="0">
        <dgm:presLayoutVars>
          <dgm:animLvl val="lvl"/>
          <dgm:resizeHandles val="exact"/>
        </dgm:presLayoutVars>
      </dgm:prSet>
      <dgm:spPr/>
    </dgm:pt>
    <dgm:pt modelId="{20D166D4-D8DD-42BB-83B9-256A189BD49B}" type="pres">
      <dgm:prSet presAssocID="{78E3AA2D-2D7B-4BE6-8DCC-39D54FB2788C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3A957B16-25AD-4563-876A-2F0A471F2E47}" type="presOf" srcId="{F32F56F3-C730-484A-BEC6-ACB12CCC323B}" destId="{21B0B84A-784C-4C0D-BDBA-8E51B5206A34}" srcOrd="0" destOrd="0" presId="urn:microsoft.com/office/officeart/2005/8/layout/vList2"/>
    <dgm:cxn modelId="{F1799B8F-AC50-4472-B629-27DA4E33B059}" type="presOf" srcId="{78E3AA2D-2D7B-4BE6-8DCC-39D54FB2788C}" destId="{20D166D4-D8DD-42BB-83B9-256A189BD49B}" srcOrd="0" destOrd="0" presId="urn:microsoft.com/office/officeart/2005/8/layout/vList2"/>
    <dgm:cxn modelId="{901F1DEE-9D30-48A0-BBB8-31F661649D19}" srcId="{F32F56F3-C730-484A-BEC6-ACB12CCC323B}" destId="{78E3AA2D-2D7B-4BE6-8DCC-39D54FB2788C}" srcOrd="0" destOrd="0" parTransId="{6FD75246-0D9F-42AA-80D6-6B544C3BE57C}" sibTransId="{503CD1DB-423D-41DF-8AEA-ED784456C4A6}"/>
    <dgm:cxn modelId="{AEA30D69-395B-4948-863E-685EBD35C8EF}" type="presParOf" srcId="{21B0B84A-784C-4C0D-BDBA-8E51B5206A34}" destId="{20D166D4-D8DD-42BB-83B9-256A189BD4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117F5D-3F27-4B33-B06D-2B0758EEF465}">
      <dsp:nvSpPr>
        <dsp:cNvPr id="0" name=""/>
        <dsp:cNvSpPr/>
      </dsp:nvSpPr>
      <dsp:spPr>
        <a:xfrm>
          <a:off x="0" y="8389"/>
          <a:ext cx="11917943" cy="914940"/>
        </a:xfrm>
        <a:prstGeom prst="roundRect">
          <a:avLst/>
        </a:prstGeom>
        <a:solidFill>
          <a:srgbClr val="A38AB7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These issues force a reactive management style, hindering early intervention and the ability to manage risks proactively</a:t>
          </a:r>
        </a:p>
      </dsp:txBody>
      <dsp:txXfrm>
        <a:off x="44664" y="53053"/>
        <a:ext cx="11828615" cy="8256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D166D4-D8DD-42BB-83B9-256A189BD49B}">
      <dsp:nvSpPr>
        <dsp:cNvPr id="0" name=""/>
        <dsp:cNvSpPr/>
      </dsp:nvSpPr>
      <dsp:spPr>
        <a:xfrm>
          <a:off x="0" y="13064"/>
          <a:ext cx="11776997" cy="954719"/>
        </a:xfrm>
        <a:prstGeom prst="roundRect">
          <a:avLst/>
        </a:prstGeom>
        <a:solidFill>
          <a:srgbClr val="A28AB7"/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The Data Quality Report and associated Data Quality Indicators allow stakeholders to identify EVM pain points and solve systemic data quality issues.</a:t>
          </a:r>
        </a:p>
      </dsp:txBody>
      <dsp:txXfrm>
        <a:off x="46606" y="59670"/>
        <a:ext cx="11683785" cy="8615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F3FEF9-F508-4CAA-8F64-0458F56109FF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336698-38D0-46AB-8CC4-A87F7FFFF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586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36698-38D0-46AB-8CC4-A87F7FFFFF8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828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36698-38D0-46AB-8CC4-A87F7FFFFF8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257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36698-38D0-46AB-8CC4-A87F7FFFFF8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063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36698-38D0-46AB-8CC4-A87F7FFFFF8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375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336698-38D0-46AB-8CC4-A87F7FFFFF8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50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6CE7D5-CF57-46EF-B807-FDD0502418D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DD5B0AD-8280-0EF2-30D5-09D93B0D46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F1FC7E3-C809-DE7D-D66F-EBED0EB166D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2E2AD3-F39E-8630-13A0-1FC7E0F33160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A0570D-28E8-4595-A2CB-70B234BA01E6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C00F4CB-556C-FD76-51E2-174C24D3276F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A4D9443-517F-60D3-9476-A993783A93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00491"/>
            <a:ext cx="1116469" cy="103686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EE85B32-3506-E1DF-ED86-BD9E5C507609}"/>
              </a:ext>
            </a:extLst>
          </p:cNvPr>
          <p:cNvSpPr/>
          <p:nvPr userDrawn="1"/>
        </p:nvSpPr>
        <p:spPr>
          <a:xfrm>
            <a:off x="737731" y="612481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6">
            <a:extLst>
              <a:ext uri="{FF2B5EF4-FFF2-40B4-BE49-F238E27FC236}">
                <a16:creationId xmlns:a16="http://schemas.microsoft.com/office/drawing/2014/main" id="{606B6154-2C69-E907-40A7-4AB0280B6A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A196AC30-F01E-0E62-E1CF-7F21E1185A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7730" y="3756403"/>
            <a:ext cx="6759575" cy="87097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C2A1E7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solidFill>
                  <a:srgbClr val="C2A1E7"/>
                </a:solidFill>
              </a:rPr>
              <a:t>Click to add presenter or presenting org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CB6E3125-D518-CB81-23A1-A175E8E38F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7730" y="4910980"/>
            <a:ext cx="6759575" cy="43497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C2A1E7"/>
                </a:solidFill>
              </a:defRPr>
            </a:lvl1pPr>
          </a:lstStyle>
          <a:p>
            <a:r>
              <a:rPr lang="en-US" sz="2800">
                <a:solidFill>
                  <a:srgbClr val="C2A1E7"/>
                </a:solidFill>
              </a:rPr>
              <a:t>Click to add presentation date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F7DC350-11DC-CE43-11B3-9711B9BF89B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8188" y="2030413"/>
            <a:ext cx="6759575" cy="144303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latin typeface="Figtree ExtraBold" pitchFamily="2" charset="0"/>
              </a:rPr>
              <a:t>Click to add title of presentation</a:t>
            </a:r>
          </a:p>
        </p:txBody>
      </p:sp>
      <p:pic>
        <p:nvPicPr>
          <p:cNvPr id="12" name="Picture 11" descr="Logo&#10;&#10;AI-generated content may be incorrect.">
            <a:extLst>
              <a:ext uri="{FF2B5EF4-FFF2-40B4-BE49-F238E27FC236}">
                <a16:creationId xmlns:a16="http://schemas.microsoft.com/office/drawing/2014/main" id="{4BE11ADF-44DA-14EB-1956-B8A3E9414A5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r>
              <a:rPr lang="en-US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E55804-321A-74CF-A94B-1BF5C9F6E374}"/>
              </a:ext>
            </a:extLst>
          </p:cNvPr>
          <p:cNvSpPr/>
          <p:nvPr userDrawn="1"/>
        </p:nvSpPr>
        <p:spPr>
          <a:xfrm>
            <a:off x="0" y="0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2" y="88964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48105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F6B7EA0D-EBB2-AAB7-37D3-06B57647CD73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70AEC771-634F-9E32-34C2-BEB876FA9AFC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8/7/2026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72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E65B9C9-DD58-6101-5B93-89C076039231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A51057C-32A8-4696-C3CF-86B951E772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E02D647-6F84-BEC1-00FE-413131304E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1064" y="1112340"/>
            <a:ext cx="5900737" cy="49689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FF2C9A1-9DDE-3BBE-6C42-AEEC42C005D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12407" y="710214"/>
            <a:ext cx="5659438" cy="5630664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28E1E2-E791-2185-BEBC-F6334AC78084}"/>
              </a:ext>
            </a:extLst>
          </p:cNvPr>
          <p:cNvSpPr/>
          <p:nvPr userDrawn="1"/>
        </p:nvSpPr>
        <p:spPr>
          <a:xfrm>
            <a:off x="0" y="-63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A278FDA8-0F15-794A-D70A-F28897EB7C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302" y="86969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57EA998-EA4A-9197-840C-111B768A93A9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826933A-59DE-7B2C-DBE5-0B70BC884305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8/7/2026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84139AE-AA5E-1B06-3466-1B2AE9139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2040" y="6356348"/>
            <a:ext cx="2743200" cy="365125"/>
          </a:xfrm>
          <a:prstGeom prst="rect">
            <a:avLst/>
          </a:prstGeom>
        </p:spPr>
        <p:txBody>
          <a:bodyPr/>
          <a:lstStyle/>
          <a:p>
            <a:fld id="{846CE7D5-CF57-46EF-B807-FDD0502418D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EFEFE49-6DFE-0696-BA90-451C55003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1648" y="6356349"/>
            <a:ext cx="399288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173EA224-60CA-4405-1AFC-E9009EA84226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EC34147C-1597-2FAE-FB1F-310C899B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69961E7-8118-B1EA-7E23-373FC05CB8C2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7" name="Picture 16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F99208BA-4568-AA31-DAD1-504C5B5EB8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129010-32DE-1271-0B31-9BAE7739862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CFB537-B7D8-4F25-3F9A-A10A39955AD4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2678C54-50D6-964C-CA4F-FD7B6635837C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A284AF1-4B0B-0194-5571-18707FD26D96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1EC3A0B0-6B0A-AA85-B297-E5C486EFA6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31334"/>
            <a:ext cx="1116469" cy="103686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CAB904F-E08E-006C-EEFD-5F3E7E57706C}"/>
              </a:ext>
            </a:extLst>
          </p:cNvPr>
          <p:cNvSpPr/>
          <p:nvPr userDrawn="1"/>
        </p:nvSpPr>
        <p:spPr>
          <a:xfrm>
            <a:off x="737731" y="631335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6">
            <a:extLst>
              <a:ext uri="{FF2B5EF4-FFF2-40B4-BE49-F238E27FC236}">
                <a16:creationId xmlns:a16="http://schemas.microsoft.com/office/drawing/2014/main" id="{FD0902C5-5AC4-5905-5794-69B7AED59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451086-930A-62C9-0BAE-2BD6DB50C3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3051" y="2297112"/>
            <a:ext cx="6465887" cy="21748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 sz="2800" b="1">
                <a:latin typeface="Figtree ExtraBold" pitchFamily="2" charset="0"/>
              </a:rPr>
              <a:t>Insert Section Name Here</a:t>
            </a:r>
            <a:endParaRPr lang="en-US"/>
          </a:p>
        </p:txBody>
      </p:sp>
      <p:pic>
        <p:nvPicPr>
          <p:cNvPr id="2" name="Picture 1" descr="Logo&#10;&#10;AI-generated content may be incorrect.">
            <a:extLst>
              <a:ext uri="{FF2B5EF4-FFF2-40B4-BE49-F238E27FC236}">
                <a16:creationId xmlns:a16="http://schemas.microsoft.com/office/drawing/2014/main" id="{469C1C3F-D0CC-2EA7-2AA7-27F7F15482C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463680B-8792-65C8-079C-610A68EA0E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12340"/>
            <a:ext cx="5787323" cy="49841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3F1302C4-FF3A-B06D-80E0-88CEC67625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09414" y="1112340"/>
            <a:ext cx="5787323" cy="498411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47C84E-C66E-6F73-8B2F-C23ADC51FFF7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80C781-D886-F3F7-D8C8-AEC62093B6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C14F3A2-5D23-8339-3B89-10EA171CF562}"/>
              </a:ext>
            </a:extLst>
          </p:cNvPr>
          <p:cNvSpPr/>
          <p:nvPr userDrawn="1"/>
        </p:nvSpPr>
        <p:spPr>
          <a:xfrm>
            <a:off x="0" y="-63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375FC8C8-B45D-6E85-FE32-7C44D9974CE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263" y="100842"/>
            <a:ext cx="11801474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708CADC-AEA2-422E-47F2-F8B178203B75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7EB1AF2-7ADB-3610-5161-6AB4BF963CBB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8/7/2026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03B4286-563F-D1EE-49E0-71CA94B9FB92}"/>
              </a:ext>
            </a:extLst>
          </p:cNvPr>
          <p:cNvSpPr/>
          <p:nvPr userDrawn="1"/>
        </p:nvSpPr>
        <p:spPr>
          <a:xfrm>
            <a:off x="0" y="2656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B2C759F7-CB06-0F9B-9A93-2536177DD1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027" y="136526"/>
            <a:ext cx="5787323" cy="73977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E37D4D9-2A5F-EC59-16F1-4151EF5C0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44040"/>
            <a:ext cx="5787323" cy="49162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42B7D06-C118-BE1A-1F60-E965FB5A892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09414" y="1144040"/>
            <a:ext cx="5787323" cy="491356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7D7FC36B-5570-9687-45DC-1091C183D0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17166" y="136526"/>
            <a:ext cx="5787323" cy="73977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70E439-A379-BA5F-8849-2A8D73D3B027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B1A8D3-52E0-8117-9757-E896F3AE4C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261C953-8CBE-3E3A-E788-C9B0ABA3BE5E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78AAD7E-A8FF-7986-509B-1C998B5C206C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8/7/2026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8644D82-C319-2FD1-27E0-21F2B8DF5CB7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B55233-3CE7-F2C1-CC63-1E9FB5CF90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0D24E0-CB63-2F94-B07B-646180A78D23}"/>
              </a:ext>
            </a:extLst>
          </p:cNvPr>
          <p:cNvSpPr/>
          <p:nvPr userDrawn="1"/>
        </p:nvSpPr>
        <p:spPr>
          <a:xfrm>
            <a:off x="0" y="-63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216E214-D0B1-0CCA-CF40-85D4CE5960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7501" y="97675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8C5A113-328C-BE7F-5D1C-DF72A8C0F614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B4B15DB-8D24-B7C1-CB2E-096D32E3292E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8/7/2026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22DDDE1-885F-64EB-9C8A-3D603BCF75DD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12250F-7791-4E10-A986-D26E6A059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3C19A4B-F554-21E4-CB47-974030749D11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CBCFD27-206D-1F8E-E6C3-103836B0BFFB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8/7/2026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A4C8AC0-0033-500B-0148-1F8D7444B4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2" y="1149689"/>
            <a:ext cx="4164084" cy="4902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51DB95B-DF88-27BC-68BF-F34AEF78E1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93266" y="1149689"/>
            <a:ext cx="7403472" cy="49021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7D124B-72B7-1E37-9F92-96D32332E4FB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BD61CD-C932-5191-81C0-035ED257C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AD5350C-5F05-0BE9-B383-5DF4DF01732D}"/>
              </a:ext>
            </a:extLst>
          </p:cNvPr>
          <p:cNvSpPr/>
          <p:nvPr userDrawn="1"/>
        </p:nvSpPr>
        <p:spPr>
          <a:xfrm>
            <a:off x="0" y="-63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6C469126-D9EA-2AED-A371-42D4824D13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262" y="97675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DACACCA-C574-92EE-1019-357CCC45194B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A1D7423-9910-2AD5-48EE-937DD7901394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8/7/2026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9397D9D3-5317-2E66-B651-BFE16A714F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A681DDB-DD4B-06ED-0ED0-4F736859A69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chemeClr val="bg1"/>
                </a:solidFill>
              </a:rPr>
              <a:t>	</a:t>
            </a:r>
            <a:r>
              <a:rPr lang="en-US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rgbClr val="C2A1E7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50413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65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89EEC9-3C0A-0696-8975-80767EC95DDE}"/>
              </a:ext>
            </a:extLst>
          </p:cNvPr>
          <p:cNvSpPr/>
          <p:nvPr userDrawn="1"/>
        </p:nvSpPr>
        <p:spPr>
          <a:xfrm>
            <a:off x="0" y="0"/>
            <a:ext cx="12192000" cy="1020726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600">
                <a:latin typeface="Bahnschrift SemiCondensed" panose="020B0502040204020203" pitchFamily="34" charset="0"/>
              </a:rPr>
              <a:t>	SLIDES COLOR PALETTE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071802D-484F-AA48-64FC-1E4ED5B998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2040" y="6356348"/>
            <a:ext cx="2743200" cy="365125"/>
          </a:xfrm>
          <a:prstGeom prst="rect">
            <a:avLst/>
          </a:prstGeom>
        </p:spPr>
        <p:txBody>
          <a:bodyPr/>
          <a:lstStyle/>
          <a:p>
            <a:fld id="{846CE7D5-CF57-46EF-B807-FDD0502418D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DECFEFB-529D-E8B1-F7D3-7575853ED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1648" y="6356349"/>
            <a:ext cx="399288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3F7AF6B-55C9-D724-CA7A-CE7DC1EE79FF}"/>
              </a:ext>
            </a:extLst>
          </p:cNvPr>
          <p:cNvSpPr/>
          <p:nvPr userDrawn="1"/>
        </p:nvSpPr>
        <p:spPr>
          <a:xfrm>
            <a:off x="-1" y="1398936"/>
            <a:ext cx="923407" cy="2725091"/>
          </a:xfrm>
          <a:prstGeom prst="rect">
            <a:avLst/>
          </a:prstGeom>
          <a:solidFill>
            <a:srgbClr val="653C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10%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E6BF08A-7947-4713-3C46-EC8862C7C9A2}"/>
              </a:ext>
            </a:extLst>
          </p:cNvPr>
          <p:cNvSpPr/>
          <p:nvPr userDrawn="1"/>
        </p:nvSpPr>
        <p:spPr>
          <a:xfrm>
            <a:off x="914394" y="1398933"/>
            <a:ext cx="925128" cy="2725092"/>
          </a:xfrm>
          <a:prstGeom prst="rect">
            <a:avLst/>
          </a:prstGeom>
          <a:solidFill>
            <a:srgbClr val="653C8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20%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61D0450-64CA-2EEA-F48D-496D890579EA}"/>
              </a:ext>
            </a:extLst>
          </p:cNvPr>
          <p:cNvSpPr/>
          <p:nvPr userDrawn="1"/>
        </p:nvSpPr>
        <p:spPr>
          <a:xfrm>
            <a:off x="1835183" y="1398934"/>
            <a:ext cx="923407" cy="2725092"/>
          </a:xfrm>
          <a:prstGeom prst="rect">
            <a:avLst/>
          </a:prstGeom>
          <a:solidFill>
            <a:srgbClr val="653C8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40%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1993D6-4D15-EA86-A20A-6F1717500F94}"/>
              </a:ext>
            </a:extLst>
          </p:cNvPr>
          <p:cNvSpPr/>
          <p:nvPr userDrawn="1"/>
        </p:nvSpPr>
        <p:spPr>
          <a:xfrm>
            <a:off x="2756266" y="1398932"/>
            <a:ext cx="923407" cy="2725092"/>
          </a:xfrm>
          <a:prstGeom prst="rect">
            <a:avLst/>
          </a:prstGeom>
          <a:solidFill>
            <a:srgbClr val="653C87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70%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3EDFF01-ECE9-49E8-C6CA-E09F9ABBD88A}"/>
              </a:ext>
            </a:extLst>
          </p:cNvPr>
          <p:cNvSpPr txBox="1"/>
          <p:nvPr userDrawn="1"/>
        </p:nvSpPr>
        <p:spPr>
          <a:xfrm>
            <a:off x="-1" y="1020726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Background Color Scale: </a:t>
            </a:r>
            <a:r>
              <a:rPr lang="en-US" sz="1400"/>
              <a:t>Hex Code #653C87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A07950-9A0C-C7FA-9C19-5A310D6EA326}"/>
              </a:ext>
            </a:extLst>
          </p:cNvPr>
          <p:cNvSpPr/>
          <p:nvPr userDrawn="1"/>
        </p:nvSpPr>
        <p:spPr>
          <a:xfrm>
            <a:off x="3951013" y="1390061"/>
            <a:ext cx="923407" cy="2725091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0%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25C7F1-0E49-865F-ED04-48930F1A1D60}"/>
              </a:ext>
            </a:extLst>
          </p:cNvPr>
          <p:cNvSpPr/>
          <p:nvPr userDrawn="1"/>
        </p:nvSpPr>
        <p:spPr>
          <a:xfrm>
            <a:off x="4874420" y="1390063"/>
            <a:ext cx="923407" cy="2725092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20%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77A34B-E949-5ACD-AAB0-62C910E5790B}"/>
              </a:ext>
            </a:extLst>
          </p:cNvPr>
          <p:cNvSpPr/>
          <p:nvPr userDrawn="1"/>
        </p:nvSpPr>
        <p:spPr>
          <a:xfrm>
            <a:off x="5786625" y="1390065"/>
            <a:ext cx="923407" cy="2725092"/>
          </a:xfrm>
          <a:prstGeom prst="rect">
            <a:avLst/>
          </a:prstGeom>
          <a:solidFill>
            <a:schemeClr val="bg2">
              <a:lumMod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40%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9D6D223-F934-3755-6C54-F122F787837D}"/>
              </a:ext>
            </a:extLst>
          </p:cNvPr>
          <p:cNvSpPr/>
          <p:nvPr userDrawn="1"/>
        </p:nvSpPr>
        <p:spPr>
          <a:xfrm>
            <a:off x="6698830" y="1390060"/>
            <a:ext cx="923407" cy="2725092"/>
          </a:xfrm>
          <a:prstGeom prst="rect">
            <a:avLst/>
          </a:prstGeom>
          <a:solidFill>
            <a:schemeClr val="bg2">
              <a:lumMod val="2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90%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F3C9CE2-7FD2-BC73-D2AB-0A3883E2DB14}"/>
              </a:ext>
            </a:extLst>
          </p:cNvPr>
          <p:cNvSpPr txBox="1"/>
          <p:nvPr userDrawn="1"/>
        </p:nvSpPr>
        <p:spPr>
          <a:xfrm>
            <a:off x="3951014" y="1020721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Banner Color Scale: </a:t>
            </a:r>
            <a:r>
              <a:rPr lang="en-US" sz="1400"/>
              <a:t>Hex Code #423781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45603A8-A5A1-8581-71A9-BA1C2A5318C0}"/>
              </a:ext>
            </a:extLst>
          </p:cNvPr>
          <p:cNvSpPr txBox="1"/>
          <p:nvPr userDrawn="1"/>
        </p:nvSpPr>
        <p:spPr>
          <a:xfrm>
            <a:off x="7893576" y="686673"/>
            <a:ext cx="4298423" cy="203132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Font: Figtree </a:t>
            </a:r>
            <a:r>
              <a:rPr lang="en-US" sz="1400" b="1" err="1">
                <a:solidFill>
                  <a:srgbClr val="C2A1E7"/>
                </a:solidFill>
                <a:latin typeface="Figtree ExtraBold" pitchFamily="2" charset="0"/>
              </a:rPr>
              <a:t>ExtraBold</a:t>
            </a:r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 </a:t>
            </a:r>
          </a:p>
          <a:p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Format: Bold, Normal Spacing</a:t>
            </a:r>
            <a:br>
              <a:rPr lang="en-US" sz="1400" b="1">
                <a:solidFill>
                  <a:srgbClr val="C2A1E7"/>
                </a:solidFill>
                <a:latin typeface="Figtree ExtraBold" pitchFamily="2" charset="0"/>
              </a:rPr>
            </a:br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Hex Code: #C2A1E7</a:t>
            </a:r>
          </a:p>
          <a:p>
            <a:endParaRPr lang="en-US" sz="1400" b="1">
              <a:latin typeface="Figtree ExtraBold" pitchFamily="2" charset="0"/>
            </a:endParaRP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FONT: BAHNSCHRIFT SEMICONDENSED</a:t>
            </a: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FORMAT: CAPITALIZED, BOLD, VERY LOOSE SPACING</a:t>
            </a: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HEX CODE: #FFFFFF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05689E3-0C2D-4D32-AB5E-74CCB79DEB4E}"/>
              </a:ext>
            </a:extLst>
          </p:cNvPr>
          <p:cNvSpPr/>
          <p:nvPr userDrawn="1"/>
        </p:nvSpPr>
        <p:spPr>
          <a:xfrm>
            <a:off x="7909318" y="3159086"/>
            <a:ext cx="4298423" cy="301224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C2FD1DB-5CCF-D354-C47D-879ED7A23D23}"/>
              </a:ext>
            </a:extLst>
          </p:cNvPr>
          <p:cNvSpPr txBox="1"/>
          <p:nvPr userDrawn="1"/>
        </p:nvSpPr>
        <p:spPr>
          <a:xfrm>
            <a:off x="8020470" y="266567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Text Settings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812C458-F649-73AE-A8AA-8CC19B57F424}"/>
              </a:ext>
            </a:extLst>
          </p:cNvPr>
          <p:cNvSpPr txBox="1"/>
          <p:nvPr userDrawn="1"/>
        </p:nvSpPr>
        <p:spPr>
          <a:xfrm>
            <a:off x="8020470" y="2753876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Logos</a:t>
            </a:r>
            <a:endParaRPr lang="en-US"/>
          </a:p>
        </p:txBody>
      </p:sp>
      <p:pic>
        <p:nvPicPr>
          <p:cNvPr id="40" name="Picture 6">
            <a:extLst>
              <a:ext uri="{FF2B5EF4-FFF2-40B4-BE49-F238E27FC236}">
                <a16:creationId xmlns:a16="http://schemas.microsoft.com/office/drawing/2014/main" id="{30A1F5B6-3457-1BFE-7B3D-52BD3204E4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279" y="322673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C4ECB25-2ABE-2F5F-2E0E-CF62AEB6B1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0424982" y="4124023"/>
            <a:ext cx="1705247" cy="1583664"/>
          </a:xfrm>
          <a:prstGeom prst="rect">
            <a:avLst/>
          </a:prstGeom>
        </p:spPr>
      </p:pic>
      <p:pic>
        <p:nvPicPr>
          <p:cNvPr id="45" name="Picture 2" descr="Nevada National Security Site">
            <a:extLst>
              <a:ext uri="{FF2B5EF4-FFF2-40B4-BE49-F238E27FC236}">
                <a16:creationId xmlns:a16="http://schemas.microsoft.com/office/drawing/2014/main" id="{9412384D-8067-F43D-1162-8AFC84FE22A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3667"/>
          <a:stretch>
            <a:fillRect/>
          </a:stretch>
        </p:blipFill>
        <p:spPr bwMode="auto">
          <a:xfrm>
            <a:off x="8229111" y="5002621"/>
            <a:ext cx="1989533" cy="79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C4005D18-0816-17FF-0ED0-CFFFFEBA108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073" y="4350005"/>
            <a:ext cx="1803881" cy="50635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F6EA6D-5443-9DCB-2D8F-EA4128ECC47F}"/>
              </a:ext>
            </a:extLst>
          </p:cNvPr>
          <p:cNvSpPr/>
          <p:nvPr userDrawn="1"/>
        </p:nvSpPr>
        <p:spPr>
          <a:xfrm>
            <a:off x="3545" y="4350005"/>
            <a:ext cx="7618692" cy="2268343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TO ADD A CUSTOM LOGO TO THIS DECK: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1. Navigate to ‘View’ in the top ribbon.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2. Under ‘Master Views’, select ‘Slide Master’.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3. Add your preferred logo (as an image) to the intended slide.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4. Select ‘Close Master View’.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5. In the top ribbon under ‘Home’ select ‘New Slide’ and reimport the slide with the added logo. </a:t>
            </a:r>
          </a:p>
        </p:txBody>
      </p:sp>
    </p:spTree>
    <p:extLst>
      <p:ext uri="{BB962C8B-B14F-4D97-AF65-F5344CB8AC3E}">
        <p14:creationId xmlns:p14="http://schemas.microsoft.com/office/powerpoint/2010/main" val="54535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DD5B0AD-8280-0EF2-30D5-09D93B0D46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AC49AC4-B722-32F6-DF29-80A0787BE70D}"/>
              </a:ext>
            </a:extLst>
          </p:cNvPr>
          <p:cNvSpPr/>
          <p:nvPr userDrawn="1"/>
        </p:nvSpPr>
        <p:spPr>
          <a:xfrm>
            <a:off x="0" y="1"/>
            <a:ext cx="12192001" cy="6866710"/>
          </a:xfrm>
          <a:prstGeom prst="rect">
            <a:avLst/>
          </a:prstGeom>
          <a:gradFill>
            <a:gsLst>
              <a:gs pos="31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5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2E2AD3-F39E-8630-13A0-1FC7E0F33160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A0570D-28E8-4595-A2CB-70B234BA01E6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C00F4CB-556C-FD76-51E2-174C24D3276F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A4D9443-517F-60D3-9476-A993783A93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00491"/>
            <a:ext cx="1116469" cy="103686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EE85B32-3506-E1DF-ED86-BD9E5C507609}"/>
              </a:ext>
            </a:extLst>
          </p:cNvPr>
          <p:cNvSpPr/>
          <p:nvPr userDrawn="1"/>
        </p:nvSpPr>
        <p:spPr>
          <a:xfrm>
            <a:off x="737731" y="612481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6">
            <a:extLst>
              <a:ext uri="{FF2B5EF4-FFF2-40B4-BE49-F238E27FC236}">
                <a16:creationId xmlns:a16="http://schemas.microsoft.com/office/drawing/2014/main" id="{606B6154-2C69-E907-40A7-4AB0280B6A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A196AC30-F01E-0E62-E1CF-7F21E1185A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7730" y="3756403"/>
            <a:ext cx="6759575" cy="87097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C2A1E7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solidFill>
                  <a:srgbClr val="C2A1E7"/>
                </a:solidFill>
              </a:rPr>
              <a:t>Click to add presenter or presenting org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CB6E3125-D518-CB81-23A1-A175E8E38F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7730" y="4910980"/>
            <a:ext cx="6759575" cy="43497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C2A1E7"/>
                </a:solidFill>
              </a:defRPr>
            </a:lvl1pPr>
          </a:lstStyle>
          <a:p>
            <a:r>
              <a:rPr lang="en-US" sz="2800">
                <a:solidFill>
                  <a:srgbClr val="C2A1E7"/>
                </a:solidFill>
              </a:rPr>
              <a:t>Click to add presentation date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F7DC350-11DC-CE43-11B3-9711B9BF89B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8188" y="2030413"/>
            <a:ext cx="6759575" cy="144303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latin typeface="Figtree ExtraBold" pitchFamily="2" charset="0"/>
              </a:rPr>
              <a:t>Click to add title of presentation</a:t>
            </a:r>
          </a:p>
        </p:txBody>
      </p:sp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A7C34A17-E09E-81F2-BD46-92E5C514212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501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AE01359-AFDF-3A1C-9888-18A295C85609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67DCEF-A486-3BBD-F05E-0EDD1AD12202}"/>
              </a:ext>
            </a:extLst>
          </p:cNvPr>
          <p:cNvSpPr/>
          <p:nvPr userDrawn="1"/>
        </p:nvSpPr>
        <p:spPr>
          <a:xfrm>
            <a:off x="0" y="1039784"/>
            <a:ext cx="12192001" cy="5818216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5014310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C88108A-0EEC-8122-903F-AB8B18917CF2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52CF0D3-17E1-9815-0178-174741994001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8/7/2026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73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and Content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8D28DEC-A608-0D7C-0816-25650FC58C95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E01359-AFDF-3A1C-9888-18A295C85609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67DCEF-A486-3BBD-F05E-0EDD1AD12202}"/>
              </a:ext>
            </a:extLst>
          </p:cNvPr>
          <p:cNvSpPr/>
          <p:nvPr userDrawn="1"/>
        </p:nvSpPr>
        <p:spPr>
          <a:xfrm>
            <a:off x="0" y="1039784"/>
            <a:ext cx="12192001" cy="5133627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4810580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E67450-788F-F436-678F-43E0146B312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chemeClr val="bg1"/>
                </a:solidFill>
              </a:rPr>
              <a:t>	</a:t>
            </a:r>
            <a:r>
              <a:rPr lang="en-US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9A3506-2EA1-33D1-CFF7-9AAC44DA46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33B841A-55AE-31D2-4A27-6D73AB611BC1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‹#›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4EAE6EC-DA4E-D09B-71A5-AF4950BC3CB4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8/7/2026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9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and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BF60CA-F18C-EE86-2233-07AE32E8AC1B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141361-1216-F28B-C468-25A37D5AE3BD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6DA441-E26E-D956-56A9-5BE1A8375BCB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29D1F4CC-E773-A63B-4CC1-E0786A518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B2710B4E-18D6-9016-6CFA-001B6FED9F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7500" y="1152751"/>
            <a:ext cx="5722783" cy="5068057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FCC2FD-5339-873C-1141-6829799E2611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BA0479-4AA3-8439-5737-F228CBA7EC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F24BDEB-0F66-AB62-24DE-5309A310D9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61718" y="825622"/>
            <a:ext cx="5722780" cy="552577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CF0714C-F200-DC1C-092C-7A4A6980FDC3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632335C-EBA8-B446-C011-196E03842DD7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8/7/2026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99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F99208BA-4568-AA31-DAD1-504C5B5EB8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477A03A-F527-9D8A-BF8D-649AFF2AA965}"/>
              </a:ext>
            </a:extLst>
          </p:cNvPr>
          <p:cNvSpPr/>
          <p:nvPr userDrawn="1"/>
        </p:nvSpPr>
        <p:spPr>
          <a:xfrm>
            <a:off x="0" y="0"/>
            <a:ext cx="12192001" cy="6866710"/>
          </a:xfrm>
          <a:prstGeom prst="rect">
            <a:avLst/>
          </a:prstGeom>
          <a:gradFill>
            <a:gsLst>
              <a:gs pos="31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5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69961E7-8118-B1EA-7E23-373FC05CB8C2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CFB537-B7D8-4F25-3F9A-A10A39955AD4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2678C54-50D6-964C-CA4F-FD7B6635837C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A284AF1-4B0B-0194-5571-18707FD26D96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1EC3A0B0-6B0A-AA85-B297-E5C486EFA6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31334"/>
            <a:ext cx="1116469" cy="103686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CAB904F-E08E-006C-EEFD-5F3E7E57706C}"/>
              </a:ext>
            </a:extLst>
          </p:cNvPr>
          <p:cNvSpPr/>
          <p:nvPr userDrawn="1"/>
        </p:nvSpPr>
        <p:spPr>
          <a:xfrm>
            <a:off x="737731" y="631335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6">
            <a:extLst>
              <a:ext uri="{FF2B5EF4-FFF2-40B4-BE49-F238E27FC236}">
                <a16:creationId xmlns:a16="http://schemas.microsoft.com/office/drawing/2014/main" id="{FD0902C5-5AC4-5905-5794-69B7AED59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451086-930A-62C9-0BAE-2BD6DB50C3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3051" y="2297112"/>
            <a:ext cx="6465887" cy="21748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 sz="2800" b="1">
                <a:latin typeface="Figtree ExtraBold" pitchFamily="2" charset="0"/>
              </a:rPr>
              <a:t>Insert Section Name Here</a:t>
            </a:r>
            <a:endParaRPr lang="en-US"/>
          </a:p>
        </p:txBody>
      </p:sp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3E4355C3-9AFA-74E1-D54D-2748EED3BE9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4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CCCC1F-D963-9672-11D5-69EB6A36EA81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7A32B3-E6EF-D900-DF41-1FC0CD45EAB9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7DA944-E4A0-C756-6F09-4AB3EF1BF07C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C77ECE13-C4AE-1862-0E7B-424F72AE6C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9BA1642D-1F12-6DE4-93F1-86EECB88B5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7501" y="1201307"/>
            <a:ext cx="5690632" cy="4972922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2D4D50-9523-6936-2562-3F7BCE14F149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5D6CE47-56A2-CA84-FA46-ED70D4E915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C60244B-4CC8-77DE-E2EF-80B8D909EC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64084" y="1201157"/>
            <a:ext cx="5690632" cy="4972254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D4BBD7B-CB31-8567-E3E4-5DD5DBC22E05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D75024-6F36-6254-FDA7-E538FAFB3C29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8/7/2026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22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E690C2-3341-3862-0749-B8AEBB98D75B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B48B13-D69F-618C-8E40-66A7388210F5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D61098-6780-10DF-CC10-DD923899A51D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7052B37E-729E-F095-5D8B-B5354FF57F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2" y="129191"/>
            <a:ext cx="5690632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01E43ED0-A914-4653-4501-898D396E88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7501" y="1201307"/>
            <a:ext cx="5690632" cy="4972921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FBD70-E636-46FF-457A-5ABC265E575E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CF810D5-9FC0-CF8B-CB45-C2C7C12D22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97782A20-0077-B968-26CA-579C0A2E75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64084" y="1201157"/>
            <a:ext cx="5690632" cy="4972922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8F2524A8-70EE-787C-11EE-0173F342A78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3283" y="140664"/>
            <a:ext cx="5690632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FACA377-A138-C639-0121-BFCA6349B16B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1B6AA7F-947E-C831-C6A7-DA51207B4411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8/7/2026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91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72F171-FBC3-89F0-E8F7-1BEF06309171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24CB5F-329D-3951-D8BA-3870E5EFA994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48916A-0920-82AF-CA61-A71A4F3D970B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237DF11E-F3EA-8342-D010-F9C496693A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2881A0-63A3-4F40-2EB7-D6B1934F55CE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9B1CE19-5096-9510-BDC3-DE1400E166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8F8E4F6-F2CF-B089-2E34-9588678EAC2D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E437282-BBD4-B964-0C10-4928FA8B0F83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8/7/2026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14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6AAEE3-81A6-D66D-D090-5E799916B708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CF4781-C232-712D-7C8B-964ED59DF35B}"/>
              </a:ext>
            </a:extLst>
          </p:cNvPr>
          <p:cNvSpPr/>
          <p:nvPr userDrawn="1"/>
        </p:nvSpPr>
        <p:spPr>
          <a:xfrm>
            <a:off x="0" y="0"/>
            <a:ext cx="12192001" cy="6173411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80F6A1-EDBA-6561-FD12-5AD0CA832507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chemeClr val="bg1"/>
                </a:solidFill>
              </a:rPr>
              <a:t>	</a:t>
            </a:r>
            <a:r>
              <a:rPr lang="en-US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A8E307-1501-E2FD-A74E-DD6962A648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8052968-B79E-7EF7-35B8-1A9911DC5C98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‹#›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7C2876A-AEA2-F505-C9B0-78DD52979061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8/7/2026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63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AA4D0E-153D-11B3-5397-AA57FE0B6F57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00337A-E250-613A-0B9B-9735B7FA45A7}"/>
              </a:ext>
            </a:extLst>
          </p:cNvPr>
          <p:cNvSpPr/>
          <p:nvPr userDrawn="1"/>
        </p:nvSpPr>
        <p:spPr>
          <a:xfrm>
            <a:off x="0" y="0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9D094F-EEFB-415B-1B86-603EA22EC3BE}"/>
              </a:ext>
            </a:extLst>
          </p:cNvPr>
          <p:cNvSpPr/>
          <p:nvPr userDrawn="1"/>
        </p:nvSpPr>
        <p:spPr>
          <a:xfrm>
            <a:off x="0" y="1039784"/>
            <a:ext cx="12192001" cy="5133627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644B8C2-A2DF-78B7-AF9F-93117CE073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3C9340-D837-4AD3-18F7-E618E59EBC88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chemeClr val="bg1"/>
                </a:solidFill>
              </a:rPr>
              <a:t>	</a:t>
            </a:r>
            <a:r>
              <a:rPr lang="en-US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0F96F9-2F1A-B80C-16A9-B918F3619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A4C8AC0-0033-500B-0148-1F8D7444B4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2" y="1149689"/>
            <a:ext cx="4164084" cy="4902199"/>
          </a:xfrm>
        </p:spPr>
        <p:txBody>
          <a:bodyPr>
            <a:normAutofit/>
          </a:bodyPr>
          <a:lstStyle>
            <a:lvl1pPr>
              <a:defRPr sz="1800">
                <a:solidFill>
                  <a:srgbClr val="C2A1E7"/>
                </a:solidFill>
              </a:defRPr>
            </a:lvl1pPr>
            <a:lvl2pPr>
              <a:defRPr sz="1600">
                <a:solidFill>
                  <a:srgbClr val="C2A1E7"/>
                </a:solidFill>
              </a:defRPr>
            </a:lvl2pPr>
            <a:lvl3pPr>
              <a:defRPr sz="1400">
                <a:solidFill>
                  <a:srgbClr val="C2A1E7"/>
                </a:solidFill>
              </a:defRPr>
            </a:lvl3pPr>
            <a:lvl4pPr>
              <a:defRPr sz="1200"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51DB95B-DF88-27BC-68BF-F34AEF78E1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93266" y="1149689"/>
            <a:ext cx="7403472" cy="4902199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6A5B709-1899-8DDC-4F37-07D1829FDEC6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‹#›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BFB2C2D-D2AD-BE92-CE7A-4BB1EB5A22B6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8/7/2026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59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9397D9D3-5317-2E66-B651-BFE16A714F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A15BDCB-3882-1C8E-55CD-82597D3AD9D8}"/>
              </a:ext>
            </a:extLst>
          </p:cNvPr>
          <p:cNvSpPr/>
          <p:nvPr userDrawn="1"/>
        </p:nvSpPr>
        <p:spPr>
          <a:xfrm>
            <a:off x="0" y="1"/>
            <a:ext cx="12192001" cy="6866710"/>
          </a:xfrm>
          <a:prstGeom prst="rect">
            <a:avLst/>
          </a:prstGeom>
          <a:gradFill>
            <a:gsLst>
              <a:gs pos="31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5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rgbClr val="C2A1E7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50413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89DF35-5435-BB2C-3A6F-D6C7CE03A4CD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8886AC9-AF00-8189-3A27-741214D9EBF5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8/7/2026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02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Colo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89EEC9-3C0A-0696-8975-80767EC95DDE}"/>
              </a:ext>
            </a:extLst>
          </p:cNvPr>
          <p:cNvSpPr/>
          <p:nvPr userDrawn="1"/>
        </p:nvSpPr>
        <p:spPr>
          <a:xfrm>
            <a:off x="0" y="0"/>
            <a:ext cx="12192000" cy="1020726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600">
                <a:latin typeface="Bahnschrift SemiCondensed" panose="020B0502040204020203" pitchFamily="34" charset="0"/>
              </a:rPr>
              <a:t>	SLIDES COLOR PALETTE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071802D-484F-AA48-64FC-1E4ED5B998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2040" y="6356348"/>
            <a:ext cx="2743200" cy="365125"/>
          </a:xfrm>
        </p:spPr>
        <p:txBody>
          <a:bodyPr/>
          <a:lstStyle/>
          <a:p>
            <a:fld id="{846CE7D5-CF57-46EF-B807-FDD0502418D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DECFEFB-529D-E8B1-F7D3-7575853ED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1648" y="6356349"/>
            <a:ext cx="399288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3F7AF6B-55C9-D724-CA7A-CE7DC1EE79FF}"/>
              </a:ext>
            </a:extLst>
          </p:cNvPr>
          <p:cNvSpPr/>
          <p:nvPr userDrawn="1"/>
        </p:nvSpPr>
        <p:spPr>
          <a:xfrm>
            <a:off x="-1" y="1398936"/>
            <a:ext cx="923407" cy="2725091"/>
          </a:xfrm>
          <a:prstGeom prst="rect">
            <a:avLst/>
          </a:prstGeom>
          <a:solidFill>
            <a:srgbClr val="653C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10%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E6BF08A-7947-4713-3C46-EC8862C7C9A2}"/>
              </a:ext>
            </a:extLst>
          </p:cNvPr>
          <p:cNvSpPr/>
          <p:nvPr userDrawn="1"/>
        </p:nvSpPr>
        <p:spPr>
          <a:xfrm>
            <a:off x="914394" y="1398933"/>
            <a:ext cx="925128" cy="2725092"/>
          </a:xfrm>
          <a:prstGeom prst="rect">
            <a:avLst/>
          </a:prstGeom>
          <a:solidFill>
            <a:srgbClr val="653C8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20%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61D0450-64CA-2EEA-F48D-496D890579EA}"/>
              </a:ext>
            </a:extLst>
          </p:cNvPr>
          <p:cNvSpPr/>
          <p:nvPr userDrawn="1"/>
        </p:nvSpPr>
        <p:spPr>
          <a:xfrm>
            <a:off x="1835183" y="1398933"/>
            <a:ext cx="923407" cy="2725092"/>
          </a:xfrm>
          <a:prstGeom prst="rect">
            <a:avLst/>
          </a:prstGeom>
          <a:solidFill>
            <a:srgbClr val="653C8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40%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1993D6-4D15-EA86-A20A-6F1717500F94}"/>
              </a:ext>
            </a:extLst>
          </p:cNvPr>
          <p:cNvSpPr/>
          <p:nvPr userDrawn="1"/>
        </p:nvSpPr>
        <p:spPr>
          <a:xfrm>
            <a:off x="2756266" y="1398931"/>
            <a:ext cx="923407" cy="2725092"/>
          </a:xfrm>
          <a:prstGeom prst="rect">
            <a:avLst/>
          </a:prstGeom>
          <a:solidFill>
            <a:srgbClr val="653C87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70%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3EDFF01-ECE9-49E8-C6CA-E09F9ABBD88A}"/>
              </a:ext>
            </a:extLst>
          </p:cNvPr>
          <p:cNvSpPr txBox="1"/>
          <p:nvPr userDrawn="1"/>
        </p:nvSpPr>
        <p:spPr>
          <a:xfrm>
            <a:off x="-1" y="1020726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Background Color Scale: </a:t>
            </a:r>
            <a:r>
              <a:rPr lang="en-US" sz="1400"/>
              <a:t>Hex Code #653C87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A07950-9A0C-C7FA-9C19-5A310D6EA326}"/>
              </a:ext>
            </a:extLst>
          </p:cNvPr>
          <p:cNvSpPr/>
          <p:nvPr userDrawn="1"/>
        </p:nvSpPr>
        <p:spPr>
          <a:xfrm>
            <a:off x="3951013" y="1390061"/>
            <a:ext cx="923407" cy="2725091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0%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25C7F1-0E49-865F-ED04-48930F1A1D60}"/>
              </a:ext>
            </a:extLst>
          </p:cNvPr>
          <p:cNvSpPr/>
          <p:nvPr userDrawn="1"/>
        </p:nvSpPr>
        <p:spPr>
          <a:xfrm>
            <a:off x="4874420" y="1390063"/>
            <a:ext cx="923407" cy="2725092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20%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77A34B-E949-5ACD-AAB0-62C910E5790B}"/>
              </a:ext>
            </a:extLst>
          </p:cNvPr>
          <p:cNvSpPr/>
          <p:nvPr userDrawn="1"/>
        </p:nvSpPr>
        <p:spPr>
          <a:xfrm>
            <a:off x="5786625" y="1390064"/>
            <a:ext cx="923407" cy="2725092"/>
          </a:xfrm>
          <a:prstGeom prst="rect">
            <a:avLst/>
          </a:prstGeom>
          <a:solidFill>
            <a:schemeClr val="bg2">
              <a:lumMod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40%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9D6D223-F934-3755-6C54-F122F787837D}"/>
              </a:ext>
            </a:extLst>
          </p:cNvPr>
          <p:cNvSpPr/>
          <p:nvPr userDrawn="1"/>
        </p:nvSpPr>
        <p:spPr>
          <a:xfrm>
            <a:off x="6698830" y="1390059"/>
            <a:ext cx="923407" cy="2725092"/>
          </a:xfrm>
          <a:prstGeom prst="rect">
            <a:avLst/>
          </a:prstGeom>
          <a:solidFill>
            <a:schemeClr val="bg2">
              <a:lumMod val="2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90%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F3C9CE2-7FD2-BC73-D2AB-0A3883E2DB14}"/>
              </a:ext>
            </a:extLst>
          </p:cNvPr>
          <p:cNvSpPr txBox="1"/>
          <p:nvPr userDrawn="1"/>
        </p:nvSpPr>
        <p:spPr>
          <a:xfrm>
            <a:off x="3951014" y="1020721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Banner Color Scale: </a:t>
            </a:r>
            <a:r>
              <a:rPr lang="en-US" sz="1400"/>
              <a:t>Hex Code #423781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45603A8-A5A1-8581-71A9-BA1C2A5318C0}"/>
              </a:ext>
            </a:extLst>
          </p:cNvPr>
          <p:cNvSpPr txBox="1"/>
          <p:nvPr userDrawn="1"/>
        </p:nvSpPr>
        <p:spPr>
          <a:xfrm>
            <a:off x="7893576" y="686673"/>
            <a:ext cx="4298423" cy="203132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Font: Figtree </a:t>
            </a:r>
            <a:r>
              <a:rPr lang="en-US" sz="1400" b="1" err="1">
                <a:solidFill>
                  <a:srgbClr val="C2A1E7"/>
                </a:solidFill>
                <a:latin typeface="Figtree ExtraBold" pitchFamily="2" charset="0"/>
              </a:rPr>
              <a:t>ExtraBold</a:t>
            </a:r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 </a:t>
            </a:r>
          </a:p>
          <a:p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Format: Bold, Normal Spacing</a:t>
            </a:r>
            <a:br>
              <a:rPr lang="en-US" sz="1400" b="1">
                <a:solidFill>
                  <a:srgbClr val="C2A1E7"/>
                </a:solidFill>
                <a:latin typeface="Figtree ExtraBold" pitchFamily="2" charset="0"/>
              </a:rPr>
            </a:br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Hex Code: #C2A1E7</a:t>
            </a:r>
          </a:p>
          <a:p>
            <a:endParaRPr lang="en-US" sz="1400" b="1">
              <a:latin typeface="Figtree ExtraBold" pitchFamily="2" charset="0"/>
            </a:endParaRP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FONT: BAHNSCHRIFT SEMICONDENSED</a:t>
            </a: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FORMAT: CAPITALIZED, BOLD, VERY LOOSE SPACING</a:t>
            </a: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HEX CODE: #FFFFFF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05689E3-0C2D-4D32-AB5E-74CCB79DEB4E}"/>
              </a:ext>
            </a:extLst>
          </p:cNvPr>
          <p:cNvSpPr/>
          <p:nvPr userDrawn="1"/>
        </p:nvSpPr>
        <p:spPr>
          <a:xfrm>
            <a:off x="7909318" y="3159086"/>
            <a:ext cx="4298423" cy="301224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C2FD1DB-5CCF-D354-C47D-879ED7A23D23}"/>
              </a:ext>
            </a:extLst>
          </p:cNvPr>
          <p:cNvSpPr txBox="1"/>
          <p:nvPr userDrawn="1"/>
        </p:nvSpPr>
        <p:spPr>
          <a:xfrm>
            <a:off x="8020470" y="266567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Text Settings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812C458-F649-73AE-A8AA-8CC19B57F424}"/>
              </a:ext>
            </a:extLst>
          </p:cNvPr>
          <p:cNvSpPr txBox="1"/>
          <p:nvPr userDrawn="1"/>
        </p:nvSpPr>
        <p:spPr>
          <a:xfrm>
            <a:off x="8020470" y="2753876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Logos</a:t>
            </a:r>
            <a:endParaRPr lang="en-US"/>
          </a:p>
        </p:txBody>
      </p:sp>
      <p:pic>
        <p:nvPicPr>
          <p:cNvPr id="40" name="Picture 6">
            <a:extLst>
              <a:ext uri="{FF2B5EF4-FFF2-40B4-BE49-F238E27FC236}">
                <a16:creationId xmlns:a16="http://schemas.microsoft.com/office/drawing/2014/main" id="{30A1F5B6-3457-1BFE-7B3D-52BD3204E4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279" y="322673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C4ECB25-2ABE-2F5F-2E0E-CF62AEB6B1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0424982" y="4124023"/>
            <a:ext cx="1705247" cy="1583664"/>
          </a:xfrm>
          <a:prstGeom prst="rect">
            <a:avLst/>
          </a:prstGeom>
        </p:spPr>
      </p:pic>
      <p:pic>
        <p:nvPicPr>
          <p:cNvPr id="45" name="Picture 2" descr="Nevada National Security Site">
            <a:extLst>
              <a:ext uri="{FF2B5EF4-FFF2-40B4-BE49-F238E27FC236}">
                <a16:creationId xmlns:a16="http://schemas.microsoft.com/office/drawing/2014/main" id="{9412384D-8067-F43D-1162-8AFC84FE22A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3667"/>
          <a:stretch>
            <a:fillRect/>
          </a:stretch>
        </p:blipFill>
        <p:spPr bwMode="auto">
          <a:xfrm>
            <a:off x="8229111" y="5002621"/>
            <a:ext cx="1989533" cy="79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C4005D18-0816-17FF-0ED0-CFFFFEBA108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073" y="4350005"/>
            <a:ext cx="1803881" cy="50635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266A57A-C491-CD97-7975-7280BE0192B3}"/>
              </a:ext>
            </a:extLst>
          </p:cNvPr>
          <p:cNvSpPr/>
          <p:nvPr userDrawn="1"/>
        </p:nvSpPr>
        <p:spPr>
          <a:xfrm>
            <a:off x="3545" y="4350005"/>
            <a:ext cx="7618692" cy="2268343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TO ADD A CUSTOM LOGO TO THIS DECK: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1. Navigate to ‘View’ in the top ribbon.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2. Under ‘Master Views’, select ‘Slide Master’.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3. Add your preferred logo (as an image) to the intended slide.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4. Select ‘Close Master View’.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5. In the top ribbon under ‘Home’ select ‘New Slide’ and reimport the slide with the added logo. </a:t>
            </a:r>
          </a:p>
        </p:txBody>
      </p:sp>
    </p:spTree>
    <p:extLst>
      <p:ext uri="{BB962C8B-B14F-4D97-AF65-F5344CB8AC3E}">
        <p14:creationId xmlns:p14="http://schemas.microsoft.com/office/powerpoint/2010/main" val="228828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31DF538F-C1F8-0DB4-45E9-EA97141E51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172ACA7-BB15-2DEF-7C04-1789CB044074}"/>
              </a:ext>
            </a:extLst>
          </p:cNvPr>
          <p:cNvSpPr/>
          <p:nvPr userDrawn="1"/>
        </p:nvSpPr>
        <p:spPr>
          <a:xfrm>
            <a:off x="0" y="1103626"/>
            <a:ext cx="12192000" cy="5003462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4376746-790A-AD28-8C0B-AD1299BCB8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-1"/>
            <a:ext cx="12192001" cy="1020726"/>
          </a:xfrm>
          <a:prstGeom prst="rect">
            <a:avLst/>
          </a:prstGeom>
        </p:spPr>
      </p:pic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5E02027-49D0-D04F-C1F1-D53B2ADC6D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3" y="1212851"/>
            <a:ext cx="4164085" cy="839234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95000"/>
                  </a:schemeClr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A4C8AC0-0033-500B-0148-1F8D7444B4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4" y="2256356"/>
            <a:ext cx="4164084" cy="3725344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16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14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200">
                <a:solidFill>
                  <a:schemeClr val="bg1">
                    <a:lumMod val="95000"/>
                  </a:schemeClr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A4CE19-F039-0F0F-364E-7C7803564E74}"/>
              </a:ext>
            </a:extLst>
          </p:cNvPr>
          <p:cNvSpPr/>
          <p:nvPr userDrawn="1"/>
        </p:nvSpPr>
        <p:spPr>
          <a:xfrm>
            <a:off x="4737252" y="1014797"/>
            <a:ext cx="7454747" cy="5179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9CA40B-4C62-DDE8-738E-297A3E6DE6CA}"/>
              </a:ext>
            </a:extLst>
          </p:cNvPr>
          <p:cNvSpPr/>
          <p:nvPr userDrawn="1"/>
        </p:nvSpPr>
        <p:spPr>
          <a:xfrm>
            <a:off x="-2" y="620283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65EA540-F311-F88C-0167-F927D560AD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3" y="6299015"/>
            <a:ext cx="496727" cy="46131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0300981-B7C1-2CCD-AC83-F0BB75D4C8FB}"/>
              </a:ext>
            </a:extLst>
          </p:cNvPr>
          <p:cNvSpPr/>
          <p:nvPr userDrawn="1"/>
        </p:nvSpPr>
        <p:spPr>
          <a:xfrm>
            <a:off x="-2" y="0"/>
            <a:ext cx="12192000" cy="1020725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6E9EE242-C622-3E10-5D9E-30671789BF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263" y="111418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308656-BD74-F293-8975-8E511CA0444B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D659035-FF39-F372-6CD6-0741A0F5B9D8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3" name="Picture Placeholder 19">
            <a:extLst>
              <a:ext uri="{FF2B5EF4-FFF2-40B4-BE49-F238E27FC236}">
                <a16:creationId xmlns:a16="http://schemas.microsoft.com/office/drawing/2014/main" id="{7EF86FA9-C340-F9E9-F7F4-BA7E3D35D5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14900" y="1102936"/>
            <a:ext cx="7145338" cy="500305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54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C5EE5684-CF8A-BDF0-6AB2-FC77627AE6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pic>
        <p:nvPicPr>
          <p:cNvPr id="7" name="Picture 6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41E667D-445B-0DA1-B8F5-CEE74798BC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-1"/>
            <a:ext cx="12192001" cy="102072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-12240" y="6213237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r>
              <a:rPr lang="en-US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E55804-321A-74CF-A94B-1BF5C9F6E374}"/>
              </a:ext>
            </a:extLst>
          </p:cNvPr>
          <p:cNvSpPr/>
          <p:nvPr userDrawn="1"/>
        </p:nvSpPr>
        <p:spPr>
          <a:xfrm>
            <a:off x="-12240" y="-1"/>
            <a:ext cx="12192000" cy="1020725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2" y="88964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A46598F7-3754-BF4D-8CFD-7E0DF3B279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48105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071BC59-F615-E95D-3E26-6EF67AC0AF53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EF21B81-07B4-9247-421B-149B01A9C719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8/7/2026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2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31DF538F-C1F8-0DB4-45E9-EA97141E51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172ACA7-BB15-2DEF-7C04-1789CB044074}"/>
              </a:ext>
            </a:extLst>
          </p:cNvPr>
          <p:cNvSpPr/>
          <p:nvPr userDrawn="1"/>
        </p:nvSpPr>
        <p:spPr>
          <a:xfrm>
            <a:off x="0" y="1103626"/>
            <a:ext cx="12192000" cy="5003462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4376746-790A-AD28-8C0B-AD1299BCB8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-1"/>
            <a:ext cx="12192001" cy="1020726"/>
          </a:xfrm>
          <a:prstGeom prst="rect">
            <a:avLst/>
          </a:prstGeom>
        </p:spPr>
      </p:pic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5E02027-49D0-D04F-C1F1-D53B2ADC6D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3" y="1212851"/>
            <a:ext cx="4164085" cy="839234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95000"/>
                  </a:schemeClr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A4C8AC0-0033-500B-0148-1F8D7444B4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4" y="2256356"/>
            <a:ext cx="4164084" cy="3725344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16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14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200">
                <a:solidFill>
                  <a:schemeClr val="bg1">
                    <a:lumMod val="95000"/>
                  </a:schemeClr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A4CE19-F039-0F0F-364E-7C7803564E74}"/>
              </a:ext>
            </a:extLst>
          </p:cNvPr>
          <p:cNvSpPr/>
          <p:nvPr userDrawn="1"/>
        </p:nvSpPr>
        <p:spPr>
          <a:xfrm>
            <a:off x="4737252" y="1014797"/>
            <a:ext cx="7454747" cy="5179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51DB95B-DF88-27BC-68BF-F34AEF78E1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14900" y="1107763"/>
            <a:ext cx="7081838" cy="49993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9CA40B-4C62-DDE8-738E-297A3E6DE6CA}"/>
              </a:ext>
            </a:extLst>
          </p:cNvPr>
          <p:cNvSpPr/>
          <p:nvPr userDrawn="1"/>
        </p:nvSpPr>
        <p:spPr>
          <a:xfrm>
            <a:off x="-2" y="620283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65EA540-F311-F88C-0167-F927D560AD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3" y="6299015"/>
            <a:ext cx="496727" cy="46131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0300981-B7C1-2CCD-AC83-F0BB75D4C8FB}"/>
              </a:ext>
            </a:extLst>
          </p:cNvPr>
          <p:cNvSpPr/>
          <p:nvPr userDrawn="1"/>
        </p:nvSpPr>
        <p:spPr>
          <a:xfrm>
            <a:off x="-2" y="0"/>
            <a:ext cx="12192000" cy="1020725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6E9EE242-C622-3E10-5D9E-30671789BF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263" y="111418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308656-BD74-F293-8975-8E511CA0444B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D659035-FF39-F372-6CD6-0741A0F5B9D8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8/7/2026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71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C5EE5684-CF8A-BDF0-6AB2-FC77627AE6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pic>
        <p:nvPicPr>
          <p:cNvPr id="7" name="Picture 6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41E667D-445B-0DA1-B8F5-CEE74798BC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-1"/>
            <a:ext cx="12192001" cy="102072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r>
              <a:rPr lang="en-US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E55804-321A-74CF-A94B-1BF5C9F6E374}"/>
              </a:ext>
            </a:extLst>
          </p:cNvPr>
          <p:cNvSpPr/>
          <p:nvPr userDrawn="1"/>
        </p:nvSpPr>
        <p:spPr>
          <a:xfrm>
            <a:off x="-12240" y="-1"/>
            <a:ext cx="12192000" cy="1020725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2" y="88964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579852B2-C489-50CB-3401-D35AC77766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12340"/>
            <a:ext cx="5787323" cy="49841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543F879-1028-E974-5312-FA9499343F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09414" y="1112340"/>
            <a:ext cx="5787323" cy="498411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57C334D-4920-140F-4FAC-2C15CAA8F5BF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AF3588D2-08C3-C2EE-252E-32B14F0DF0A2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8/7/2026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5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83979CA-C42D-3EF9-D3FC-230DFFE11B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r>
              <a:rPr lang="en-US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6E65437-7DDA-0D18-852C-FEA14423E762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A568970-FDDF-C374-63D2-5B0FE6ECEAC6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8/7/2026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12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90" r:id="rId10"/>
    <p:sldLayoutId id="2147483672" r:id="rId11"/>
  </p:sldLayoutIdLst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8C3AEE-9E06-EB20-29E2-8C3DBE941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FD5FC-500B-F932-DC2C-46A355D96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E462BC-E286-9455-29C3-B85C4C6C43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30AF71-A241-4654-80ED-1B93EE329A3B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1D5E2-9725-0798-908F-C8CDAF18EB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A9BC6-B02C-902C-C56F-301B03009E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D7CC1C-B9D3-43A8-A8DE-E505C025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761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76" r:id="rId2"/>
    <p:sldLayoutId id="2147483679" r:id="rId3"/>
    <p:sldLayoutId id="2147483680" r:id="rId4"/>
    <p:sldLayoutId id="2147483689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78" r:id="rId11"/>
    <p:sldLayoutId id="2147483688" r:id="rId12"/>
  </p:sldLayoutIdLst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34B519-1448-C93C-18C8-EF5C67ED4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0EEC6-E2FF-79B5-B120-ED6993806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75A79-3C3D-ACDB-9BFE-8B6ABB8A5E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C4BA79-85BA-4806-AD3D-3E73EFA15933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5276E-60D6-D21D-95D2-5FF0F1BDD6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262F9-764B-825D-5541-8B7E3E2361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8B5BF8-0CAB-40DF-AFC7-EC780805B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043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3" r:id="rId2"/>
    <p:sldLayoutId id="2147483694" r:id="rId3"/>
    <p:sldLayoutId id="2147483692" r:id="rId4"/>
    <p:sldLayoutId id="2147483674" r:id="rId5"/>
  </p:sldLayoutIdLst>
  <mc:AlternateContent xmlns:mc="http://schemas.openxmlformats.org/markup-compatibility/2006" xmlns:p14="http://schemas.microsoft.com/office/powerpoint/2010/main">
    <mc:Choice Requires="p14">
      <p:transition p14:dur="10">
        <p:wipe/>
      </p:transition>
    </mc:Choice>
    <mc:Fallback xmlns="">
      <p:transition>
        <p:wip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hannah.lee@nnsa.doe.gov" TargetMode="External"/><Relationship Id="rId2" Type="http://schemas.openxmlformats.org/officeDocument/2006/relationships/hyperlink" Target="mailto:ryan.Cindrich@nnsa.doe.gov" TargetMode="External"/><Relationship Id="rId1" Type="http://schemas.openxmlformats.org/officeDocument/2006/relationships/slideLayout" Target="../slideLayouts/slideLayout16.xml"/><Relationship Id="rId4" Type="http://schemas.openxmlformats.org/officeDocument/2006/relationships/hyperlink" Target="mailto:julie.Anderson@nnsa.doe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88A7433-65E8-47A1-1EBD-0EDF046631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Ryan Cindrich, NA-BA-40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73E35C-5DCC-2952-8E8A-816575333A8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Thursday, August 13</a:t>
            </a:r>
            <a:r>
              <a:rPr lang="en-US" baseline="30000"/>
              <a:t>th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DD893-8873-455C-6BB0-846C0479A6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38188" y="2030413"/>
            <a:ext cx="6980135" cy="1443037"/>
          </a:xfrm>
        </p:spPr>
        <p:txBody>
          <a:bodyPr/>
          <a:lstStyle/>
          <a:p>
            <a:r>
              <a:rPr lang="en-US"/>
              <a:t>Unlocking EVM’s Potential: Data Speaks</a:t>
            </a:r>
          </a:p>
        </p:txBody>
      </p:sp>
    </p:spTree>
    <p:extLst>
      <p:ext uri="{BB962C8B-B14F-4D97-AF65-F5344CB8AC3E}">
        <p14:creationId xmlns:p14="http://schemas.microsoft.com/office/powerpoint/2010/main" val="35292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31034-8D9C-E2D1-BA95-2FD4C87F5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A0A080-70FB-7419-5A5C-BA8311A1C8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1030524" y="1048416"/>
            <a:ext cx="6465887" cy="2174875"/>
          </a:xfrm>
        </p:spPr>
        <p:txBody>
          <a:bodyPr>
            <a:normAutofit/>
          </a:bodyPr>
          <a:lstStyle/>
          <a:p>
            <a:r>
              <a:rPr lang="en-US" sz="4400"/>
              <a:t>Agenda</a:t>
            </a: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220C1639-6EDD-BD2F-A8E5-98D84368E34D}"/>
              </a:ext>
            </a:extLst>
          </p:cNvPr>
          <p:cNvSpPr txBox="1">
            <a:spLocks/>
          </p:cNvSpPr>
          <p:nvPr/>
        </p:nvSpPr>
        <p:spPr>
          <a:xfrm>
            <a:off x="1584857" y="3223291"/>
            <a:ext cx="6465887" cy="2174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bg1"/>
                </a:solidFill>
                <a:latin typeface="Figtree Extra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200" b="0">
                <a:latin typeface="+mn-lt"/>
              </a:rPr>
              <a:t>-Introduction</a:t>
            </a:r>
          </a:p>
          <a:p>
            <a:pPr algn="l"/>
            <a:r>
              <a:rPr lang="en-US" sz="4200" b="0">
                <a:latin typeface="+mn-lt"/>
              </a:rPr>
              <a:t>-Background</a:t>
            </a:r>
          </a:p>
          <a:p>
            <a:pPr algn="l"/>
            <a:r>
              <a:rPr lang="en-US" sz="4200" b="0">
                <a:latin typeface="+mn-lt"/>
              </a:rPr>
              <a:t>-Problem and Solution</a:t>
            </a:r>
          </a:p>
          <a:p>
            <a:pPr algn="l"/>
            <a:r>
              <a:rPr lang="en-US" sz="4200" b="0">
                <a:latin typeface="+mn-lt"/>
              </a:rPr>
              <a:t>-Demo</a:t>
            </a:r>
          </a:p>
          <a:p>
            <a:pPr algn="l"/>
            <a:r>
              <a:rPr lang="en-US" sz="4200" b="0">
                <a:latin typeface="+mn-lt"/>
              </a:rPr>
              <a:t>-Conclusion</a:t>
            </a:r>
          </a:p>
          <a:p>
            <a:pPr algn="l"/>
            <a:endParaRPr lang="en-US" sz="4400" b="0"/>
          </a:p>
          <a:p>
            <a:pPr marL="571500" indent="-571500">
              <a:buFontTx/>
              <a:buChar char="-"/>
            </a:pPr>
            <a:endParaRPr lang="en-US" sz="4400" b="0"/>
          </a:p>
        </p:txBody>
      </p:sp>
    </p:spTree>
    <p:extLst>
      <p:ext uri="{BB962C8B-B14F-4D97-AF65-F5344CB8AC3E}">
        <p14:creationId xmlns:p14="http://schemas.microsoft.com/office/powerpoint/2010/main" val="126466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EE96F-5F10-C2CF-E436-4E108E950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781F4B-7B89-7827-4DB9-7A782316BA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36F0ED-5013-8A44-79DA-B836B694C3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12766" y="3275242"/>
            <a:ext cx="4366463" cy="22762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Ryan is an analyst supporting the NNSA office of Programming, Analysis, and Evaluation (PA&amp;E). Ryan has a BS in Mechanical Engineering.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99FCD6-9D88-1942-796C-61EE81BD4B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675" y="1306510"/>
            <a:ext cx="1710647" cy="1710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125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343359-3F6A-F047-82B6-038DF56ECE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400"/>
              <a:t>NA-BA-40: Office of Programming, Analysis, and Evaluation (PA&amp;E)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A9601-E8C1-84D6-A3DC-FE31F86D3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5261" y="1391400"/>
            <a:ext cx="11776997" cy="3632776"/>
          </a:xfrm>
        </p:spPr>
        <p:txBody>
          <a:bodyPr>
            <a:normAutofit/>
          </a:bodyPr>
          <a:lstStyle/>
          <a:p>
            <a:r>
              <a:rPr lang="en-US"/>
              <a:t>PA&amp;E supports enterprise-level planning, programming, cost analysis, and program evaluation across the Nuclear Security Enterprise (NSE)</a:t>
            </a:r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B67A5E-ED5F-C70A-7FA0-5BB8D05679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89" y="2643101"/>
            <a:ext cx="11778493" cy="32067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4B2535-C5BD-0DF6-860C-092E154C749A}"/>
              </a:ext>
            </a:extLst>
          </p:cNvPr>
          <p:cNvSpPr txBox="1"/>
          <p:nvPr/>
        </p:nvSpPr>
        <p:spPr>
          <a:xfrm>
            <a:off x="2832620" y="5724944"/>
            <a:ext cx="6502278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  <a:latin typeface="+mj-lt"/>
                <a:cs typeface="Arial"/>
              </a:rPr>
              <a:t>Membership: NNSA P</a:t>
            </a:r>
            <a:r>
              <a:rPr lang="en-US" sz="1200" b="0" i="0" u="none" strike="noStrike" baseline="0">
                <a:solidFill>
                  <a:schemeClr val="tx2"/>
                </a:solidFill>
                <a:latin typeface="+mj-lt"/>
                <a:cs typeface="Arial"/>
              </a:rPr>
              <a:t>rograms</a:t>
            </a:r>
            <a:r>
              <a:rPr lang="en-US" sz="1200">
                <a:solidFill>
                  <a:schemeClr val="tx2"/>
                </a:solidFill>
                <a:latin typeface="+mj-lt"/>
                <a:cs typeface="Arial"/>
              </a:rPr>
              <a:t> (NA-10, NA-20, NA-40, NA-70,</a:t>
            </a:r>
            <a:r>
              <a:rPr lang="en-US" sz="1200" b="0" i="0" u="none" strike="noStrike" baseline="0">
                <a:solidFill>
                  <a:schemeClr val="tx2"/>
                </a:solidFill>
                <a:latin typeface="+mj-lt"/>
                <a:cs typeface="Arial"/>
              </a:rPr>
              <a:t> </a:t>
            </a:r>
            <a:r>
              <a:rPr lang="en-US" sz="1200">
                <a:solidFill>
                  <a:schemeClr val="tx2"/>
                </a:solidFill>
                <a:latin typeface="+mj-lt"/>
                <a:cs typeface="Arial"/>
              </a:rPr>
              <a:t>NA-80, NA-90), M</a:t>
            </a:r>
            <a:r>
              <a:rPr lang="en-US" sz="1200" b="0" i="0" u="none" strike="noStrike" baseline="0">
                <a:solidFill>
                  <a:schemeClr val="tx2"/>
                </a:solidFill>
                <a:latin typeface="+mj-lt"/>
                <a:cs typeface="Arial"/>
              </a:rPr>
              <a:t>ission Support Offices</a:t>
            </a:r>
            <a:r>
              <a:rPr lang="en-US" sz="1200">
                <a:solidFill>
                  <a:schemeClr val="tx2"/>
                </a:solidFill>
                <a:latin typeface="+mj-lt"/>
                <a:cs typeface="Arial"/>
              </a:rPr>
              <a:t> (ESH, IM, MB, Security),</a:t>
            </a:r>
            <a:r>
              <a:rPr lang="en-US" sz="1200" b="0" i="0" u="none" strike="noStrike" baseline="0">
                <a:solidFill>
                  <a:schemeClr val="tx2"/>
                </a:solidFill>
                <a:latin typeface="+mj-lt"/>
                <a:cs typeface="Arial"/>
              </a:rPr>
              <a:t> Field Offices, and Labs, Plants, and Sites (LPS) Partners.</a:t>
            </a:r>
            <a:endParaRPr lang="en-US" sz="1200">
              <a:solidFill>
                <a:schemeClr val="tx2"/>
              </a:solidFill>
              <a:latin typeface="+mj-lt"/>
              <a:cs typeface="Arial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3CB0B0A-B698-60FB-C981-19B39C81E03E}"/>
              </a:ext>
            </a:extLst>
          </p:cNvPr>
          <p:cNvSpPr txBox="1">
            <a:spLocks/>
          </p:cNvSpPr>
          <p:nvPr/>
        </p:nvSpPr>
        <p:spPr>
          <a:xfrm>
            <a:off x="219742" y="1213380"/>
            <a:ext cx="11776997" cy="3632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  <a:p>
            <a:endParaRPr lang="en-US"/>
          </a:p>
          <a:p>
            <a:r>
              <a:rPr lang="en-US"/>
              <a:t>PA&amp;E directly supports Integrated Infrastructure Planning (IIP):</a:t>
            </a:r>
          </a:p>
        </p:txBody>
      </p:sp>
    </p:spTree>
    <p:extLst>
      <p:ext uri="{BB962C8B-B14F-4D97-AF65-F5344CB8AC3E}">
        <p14:creationId xmlns:p14="http://schemas.microsoft.com/office/powerpoint/2010/main" val="3554626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D7F3F-7941-9313-16F9-F8B2DDAE4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E8A3B4-6A2F-3331-1053-94DFE02FBB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400"/>
              <a:t>Integrated Infrastructure Planning Sub-Team 5 (IIPS5)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B9260AB-14B0-62F6-9075-9275DEF9E7F3}"/>
              </a:ext>
            </a:extLst>
          </p:cNvPr>
          <p:cNvGrpSpPr/>
          <p:nvPr/>
        </p:nvGrpSpPr>
        <p:grpSpPr>
          <a:xfrm>
            <a:off x="716809" y="1330004"/>
            <a:ext cx="5557883" cy="4479363"/>
            <a:chOff x="3343703" y="984155"/>
            <a:chExt cx="5557883" cy="4479363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105CDAA-351F-E72F-BDC3-4A7B3331EBF0}"/>
                </a:ext>
              </a:extLst>
            </p:cNvPr>
            <p:cNvSpPr/>
            <p:nvPr/>
          </p:nvSpPr>
          <p:spPr>
            <a:xfrm>
              <a:off x="5249083" y="1972609"/>
              <a:ext cx="809517" cy="535098"/>
            </a:xfrm>
            <a:custGeom>
              <a:avLst/>
              <a:gdLst>
                <a:gd name="connsiteX0" fmla="*/ 402664 w 809517"/>
                <a:gd name="connsiteY0" fmla="*/ 143775 h 535098"/>
                <a:gd name="connsiteX1" fmla="*/ 361220 w 809517"/>
                <a:gd name="connsiteY1" fmla="*/ 57601 h 535098"/>
                <a:gd name="connsiteX2" fmla="*/ 347405 w 809517"/>
                <a:gd name="connsiteY2" fmla="*/ 29029 h 535098"/>
                <a:gd name="connsiteX3" fmla="*/ 333590 w 809517"/>
                <a:gd name="connsiteY3" fmla="*/ 343 h 535098"/>
                <a:gd name="connsiteX4" fmla="*/ 333364 w 809517"/>
                <a:gd name="connsiteY4" fmla="*/ 0 h 535098"/>
                <a:gd name="connsiteX5" fmla="*/ 304942 w 809517"/>
                <a:gd name="connsiteY5" fmla="*/ 13943 h 535098"/>
                <a:gd name="connsiteX6" fmla="*/ 276520 w 809517"/>
                <a:gd name="connsiteY6" fmla="*/ 27886 h 535098"/>
                <a:gd name="connsiteX7" fmla="*/ 276746 w 809517"/>
                <a:gd name="connsiteY7" fmla="*/ 28229 h 535098"/>
                <a:gd name="connsiteX8" fmla="*/ 290561 w 809517"/>
                <a:gd name="connsiteY8" fmla="*/ 56916 h 535098"/>
                <a:gd name="connsiteX9" fmla="*/ 345820 w 809517"/>
                <a:gd name="connsiteY9" fmla="*/ 171890 h 535098"/>
                <a:gd name="connsiteX10" fmla="*/ 345820 w 809517"/>
                <a:gd name="connsiteY10" fmla="*/ 171890 h 535098"/>
                <a:gd name="connsiteX11" fmla="*/ 345820 w 809517"/>
                <a:gd name="connsiteY11" fmla="*/ 171890 h 535098"/>
                <a:gd name="connsiteX12" fmla="*/ 16193 w 809517"/>
                <a:gd name="connsiteY12" fmla="*/ 428810 h 535098"/>
                <a:gd name="connsiteX13" fmla="*/ 0 w 809517"/>
                <a:gd name="connsiteY13" fmla="*/ 416124 h 535098"/>
                <a:gd name="connsiteX14" fmla="*/ 16193 w 809517"/>
                <a:gd name="connsiteY14" fmla="*/ 428810 h 535098"/>
                <a:gd name="connsiteX15" fmla="*/ 150942 w 809517"/>
                <a:gd name="connsiteY15" fmla="*/ 535098 h 535098"/>
                <a:gd name="connsiteX16" fmla="*/ 150942 w 809517"/>
                <a:gd name="connsiteY16" fmla="*/ 535098 h 535098"/>
                <a:gd name="connsiteX17" fmla="*/ 420328 w 809517"/>
                <a:gd name="connsiteY17" fmla="*/ 326865 h 535098"/>
                <a:gd name="connsiteX18" fmla="*/ 420328 w 809517"/>
                <a:gd name="connsiteY18" fmla="*/ 326865 h 535098"/>
                <a:gd name="connsiteX19" fmla="*/ 448411 w 809517"/>
                <a:gd name="connsiteY19" fmla="*/ 312350 h 535098"/>
                <a:gd name="connsiteX20" fmla="*/ 448411 w 809517"/>
                <a:gd name="connsiteY20" fmla="*/ 312350 h 535098"/>
                <a:gd name="connsiteX21" fmla="*/ 476946 w 809517"/>
                <a:gd name="connsiteY21" fmla="*/ 298864 h 535098"/>
                <a:gd name="connsiteX22" fmla="*/ 476946 w 809517"/>
                <a:gd name="connsiteY22" fmla="*/ 298864 h 535098"/>
                <a:gd name="connsiteX23" fmla="*/ 476946 w 809517"/>
                <a:gd name="connsiteY23" fmla="*/ 298864 h 535098"/>
                <a:gd name="connsiteX24" fmla="*/ 809517 w 809517"/>
                <a:gd name="connsiteY24" fmla="*/ 211776 h 535098"/>
                <a:gd name="connsiteX25" fmla="*/ 809517 w 809517"/>
                <a:gd name="connsiteY25" fmla="*/ 38972 h 535098"/>
                <a:gd name="connsiteX26" fmla="*/ 402437 w 809517"/>
                <a:gd name="connsiteY26" fmla="*/ 143775 h 53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09517" h="535098">
                  <a:moveTo>
                    <a:pt x="402664" y="143775"/>
                  </a:moveTo>
                  <a:lnTo>
                    <a:pt x="361220" y="57601"/>
                  </a:lnTo>
                  <a:lnTo>
                    <a:pt x="347405" y="29029"/>
                  </a:lnTo>
                  <a:lnTo>
                    <a:pt x="333590" y="343"/>
                  </a:lnTo>
                  <a:lnTo>
                    <a:pt x="333364" y="0"/>
                  </a:lnTo>
                  <a:lnTo>
                    <a:pt x="304942" y="13943"/>
                  </a:lnTo>
                  <a:lnTo>
                    <a:pt x="276520" y="27886"/>
                  </a:lnTo>
                  <a:lnTo>
                    <a:pt x="276746" y="28229"/>
                  </a:lnTo>
                  <a:lnTo>
                    <a:pt x="290561" y="56916"/>
                  </a:lnTo>
                  <a:lnTo>
                    <a:pt x="345820" y="171890"/>
                  </a:lnTo>
                  <a:cubicBezTo>
                    <a:pt x="345820" y="171890"/>
                    <a:pt x="345820" y="171890"/>
                    <a:pt x="345820" y="171890"/>
                  </a:cubicBezTo>
                  <a:lnTo>
                    <a:pt x="345820" y="171890"/>
                  </a:lnTo>
                  <a:cubicBezTo>
                    <a:pt x="221375" y="237606"/>
                    <a:pt x="109951" y="324922"/>
                    <a:pt x="16193" y="428810"/>
                  </a:cubicBezTo>
                  <a:lnTo>
                    <a:pt x="0" y="416124"/>
                  </a:lnTo>
                  <a:lnTo>
                    <a:pt x="16193" y="428810"/>
                  </a:lnTo>
                  <a:lnTo>
                    <a:pt x="150942" y="535098"/>
                  </a:lnTo>
                  <a:lnTo>
                    <a:pt x="150942" y="535098"/>
                  </a:lnTo>
                  <a:cubicBezTo>
                    <a:pt x="228282" y="451439"/>
                    <a:pt x="319323" y="380809"/>
                    <a:pt x="420328" y="326865"/>
                  </a:cubicBezTo>
                  <a:cubicBezTo>
                    <a:pt x="420328" y="326865"/>
                    <a:pt x="420328" y="326865"/>
                    <a:pt x="420328" y="326865"/>
                  </a:cubicBezTo>
                  <a:cubicBezTo>
                    <a:pt x="429614" y="321950"/>
                    <a:pt x="439012" y="317036"/>
                    <a:pt x="448411" y="312350"/>
                  </a:cubicBezTo>
                  <a:cubicBezTo>
                    <a:pt x="448411" y="312350"/>
                    <a:pt x="448411" y="312350"/>
                    <a:pt x="448411" y="312350"/>
                  </a:cubicBezTo>
                  <a:cubicBezTo>
                    <a:pt x="457809" y="307664"/>
                    <a:pt x="467434" y="303207"/>
                    <a:pt x="476946" y="298864"/>
                  </a:cubicBezTo>
                  <a:lnTo>
                    <a:pt x="476946" y="298864"/>
                  </a:lnTo>
                  <a:cubicBezTo>
                    <a:pt x="476946" y="298864"/>
                    <a:pt x="476946" y="298864"/>
                    <a:pt x="476946" y="298864"/>
                  </a:cubicBezTo>
                  <a:cubicBezTo>
                    <a:pt x="579877" y="251892"/>
                    <a:pt x="691866" y="221720"/>
                    <a:pt x="809517" y="211776"/>
                  </a:cubicBezTo>
                  <a:lnTo>
                    <a:pt x="809517" y="38972"/>
                  </a:lnTo>
                  <a:cubicBezTo>
                    <a:pt x="665256" y="49373"/>
                    <a:pt x="528015" y="85831"/>
                    <a:pt x="402437" y="143775"/>
                  </a:cubicBezTo>
                  <a:close/>
                </a:path>
              </a:pathLst>
            </a:custGeom>
            <a:solidFill>
              <a:srgbClr val="BFBFBF"/>
            </a:solidFill>
            <a:ln w="113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" name="Content Placeholder 6">
              <a:extLst>
                <a:ext uri="{FF2B5EF4-FFF2-40B4-BE49-F238E27FC236}">
                  <a16:creationId xmlns:a16="http://schemas.microsoft.com/office/drawing/2014/main" id="{054367D3-A4E1-3FA7-D6F6-81492892FC4B}"/>
                </a:ext>
              </a:extLst>
            </p:cNvPr>
            <p:cNvGrpSpPr/>
            <p:nvPr/>
          </p:nvGrpSpPr>
          <p:grpSpPr>
            <a:xfrm>
              <a:off x="5038012" y="3367956"/>
              <a:ext cx="629473" cy="735788"/>
              <a:chOff x="5038012" y="3367956"/>
              <a:chExt cx="629473" cy="735788"/>
            </a:xfrm>
            <a:solidFill>
              <a:srgbClr val="EF7725"/>
            </a:solidFill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A3051300-E974-3E0D-5D60-2DA89BE012AC}"/>
                  </a:ext>
                </a:extLst>
              </p:cNvPr>
              <p:cNvSpPr/>
              <p:nvPr/>
            </p:nvSpPr>
            <p:spPr>
              <a:xfrm>
                <a:off x="5595016" y="3947398"/>
                <a:ext cx="72244" cy="156346"/>
              </a:xfrm>
              <a:custGeom>
                <a:avLst/>
                <a:gdLst>
                  <a:gd name="connsiteX0" fmla="*/ 72244 w 72244"/>
                  <a:gd name="connsiteY0" fmla="*/ 0 h 156346"/>
                  <a:gd name="connsiteX1" fmla="*/ 0 w 72244"/>
                  <a:gd name="connsiteY1" fmla="*/ 156346 h 156346"/>
                  <a:gd name="connsiteX2" fmla="*/ 0 w 72244"/>
                  <a:gd name="connsiteY2" fmla="*/ 156346 h 156346"/>
                  <a:gd name="connsiteX3" fmla="*/ 72244 w 72244"/>
                  <a:gd name="connsiteY3" fmla="*/ 0 h 156346"/>
                  <a:gd name="connsiteX4" fmla="*/ 72244 w 72244"/>
                  <a:gd name="connsiteY4" fmla="*/ 0 h 156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2244" h="156346">
                    <a:moveTo>
                      <a:pt x="72244" y="0"/>
                    </a:moveTo>
                    <a:lnTo>
                      <a:pt x="0" y="156346"/>
                    </a:lnTo>
                    <a:lnTo>
                      <a:pt x="0" y="156346"/>
                    </a:lnTo>
                    <a:lnTo>
                      <a:pt x="72244" y="0"/>
                    </a:lnTo>
                    <a:lnTo>
                      <a:pt x="72244" y="0"/>
                    </a:lnTo>
                    <a:close/>
                  </a:path>
                </a:pathLst>
              </a:custGeom>
              <a:solidFill>
                <a:srgbClr val="EF7725"/>
              </a:solidFill>
              <a:ln w="113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AF3C9103-45AA-7F04-4D84-C7134DEDB41E}"/>
                  </a:ext>
                </a:extLst>
              </p:cNvPr>
              <p:cNvSpPr/>
              <p:nvPr/>
            </p:nvSpPr>
            <p:spPr>
              <a:xfrm>
                <a:off x="5038012" y="3367956"/>
                <a:ext cx="629473" cy="735788"/>
              </a:xfrm>
              <a:custGeom>
                <a:avLst/>
                <a:gdLst>
                  <a:gd name="connsiteX0" fmla="*/ 366429 w 629473"/>
                  <a:gd name="connsiteY0" fmla="*/ 359894 h 735788"/>
                  <a:gd name="connsiteX1" fmla="*/ 346160 w 629473"/>
                  <a:gd name="connsiteY1" fmla="*/ 335551 h 735788"/>
                  <a:gd name="connsiteX2" fmla="*/ 326683 w 629473"/>
                  <a:gd name="connsiteY2" fmla="*/ 310522 h 735788"/>
                  <a:gd name="connsiteX3" fmla="*/ 166569 w 629473"/>
                  <a:gd name="connsiteY3" fmla="*/ 0 h 735788"/>
                  <a:gd name="connsiteX4" fmla="*/ 166569 w 629473"/>
                  <a:gd name="connsiteY4" fmla="*/ 0 h 735788"/>
                  <a:gd name="connsiteX5" fmla="*/ 166569 w 629473"/>
                  <a:gd name="connsiteY5" fmla="*/ 0 h 735788"/>
                  <a:gd name="connsiteX6" fmla="*/ 0 w 629473"/>
                  <a:gd name="connsiteY6" fmla="*/ 38858 h 735788"/>
                  <a:gd name="connsiteX7" fmla="*/ 0 w 629473"/>
                  <a:gd name="connsiteY7" fmla="*/ 38858 h 735788"/>
                  <a:gd name="connsiteX8" fmla="*/ 194085 w 629473"/>
                  <a:gd name="connsiteY8" fmla="*/ 418524 h 735788"/>
                  <a:gd name="connsiteX9" fmla="*/ 115953 w 629473"/>
                  <a:gd name="connsiteY9" fmla="*/ 482183 h 735788"/>
                  <a:gd name="connsiteX10" fmla="*/ 91494 w 629473"/>
                  <a:gd name="connsiteY10" fmla="*/ 502183 h 735788"/>
                  <a:gd name="connsiteX11" fmla="*/ 66922 w 629473"/>
                  <a:gd name="connsiteY11" fmla="*/ 522184 h 735788"/>
                  <a:gd name="connsiteX12" fmla="*/ 66582 w 629473"/>
                  <a:gd name="connsiteY12" fmla="*/ 522412 h 735788"/>
                  <a:gd name="connsiteX13" fmla="*/ 86398 w 629473"/>
                  <a:gd name="connsiteY13" fmla="*/ 547213 h 735788"/>
                  <a:gd name="connsiteX14" fmla="*/ 106214 w 629473"/>
                  <a:gd name="connsiteY14" fmla="*/ 572014 h 735788"/>
                  <a:gd name="connsiteX15" fmla="*/ 106554 w 629473"/>
                  <a:gd name="connsiteY15" fmla="*/ 571785 h 735788"/>
                  <a:gd name="connsiteX16" fmla="*/ 131126 w 629473"/>
                  <a:gd name="connsiteY16" fmla="*/ 551785 h 735788"/>
                  <a:gd name="connsiteX17" fmla="*/ 233944 w 629473"/>
                  <a:gd name="connsiteY17" fmla="*/ 468011 h 735788"/>
                  <a:gd name="connsiteX18" fmla="*/ 557230 w 629473"/>
                  <a:gd name="connsiteY18" fmla="*/ 735789 h 735788"/>
                  <a:gd name="connsiteX19" fmla="*/ 629474 w 629473"/>
                  <a:gd name="connsiteY19" fmla="*/ 579442 h 735788"/>
                  <a:gd name="connsiteX20" fmla="*/ 366655 w 629473"/>
                  <a:gd name="connsiteY20" fmla="*/ 360009 h 735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629473" h="735788">
                    <a:moveTo>
                      <a:pt x="366429" y="359894"/>
                    </a:moveTo>
                    <a:cubicBezTo>
                      <a:pt x="359521" y="351894"/>
                      <a:pt x="352727" y="343780"/>
                      <a:pt x="346160" y="335551"/>
                    </a:cubicBezTo>
                    <a:cubicBezTo>
                      <a:pt x="339479" y="327322"/>
                      <a:pt x="333024" y="318979"/>
                      <a:pt x="326683" y="310522"/>
                    </a:cubicBezTo>
                    <a:cubicBezTo>
                      <a:pt x="256817" y="218062"/>
                      <a:pt x="202238" y="113260"/>
                      <a:pt x="166569" y="0"/>
                    </a:cubicBezTo>
                    <a:lnTo>
                      <a:pt x="166569" y="0"/>
                    </a:lnTo>
                    <a:cubicBezTo>
                      <a:pt x="166569" y="0"/>
                      <a:pt x="166569" y="0"/>
                      <a:pt x="166569" y="0"/>
                    </a:cubicBezTo>
                    <a:lnTo>
                      <a:pt x="0" y="38858"/>
                    </a:lnTo>
                    <a:cubicBezTo>
                      <a:pt x="0" y="38858"/>
                      <a:pt x="0" y="38858"/>
                      <a:pt x="0" y="38858"/>
                    </a:cubicBezTo>
                    <a:cubicBezTo>
                      <a:pt x="42010" y="177718"/>
                      <a:pt x="108366" y="306064"/>
                      <a:pt x="194085" y="418524"/>
                    </a:cubicBezTo>
                    <a:lnTo>
                      <a:pt x="115953" y="482183"/>
                    </a:lnTo>
                    <a:lnTo>
                      <a:pt x="91494" y="502183"/>
                    </a:lnTo>
                    <a:lnTo>
                      <a:pt x="66922" y="522184"/>
                    </a:lnTo>
                    <a:lnTo>
                      <a:pt x="66582" y="522412"/>
                    </a:lnTo>
                    <a:lnTo>
                      <a:pt x="86398" y="547213"/>
                    </a:lnTo>
                    <a:lnTo>
                      <a:pt x="106214" y="572014"/>
                    </a:lnTo>
                    <a:lnTo>
                      <a:pt x="106554" y="571785"/>
                    </a:lnTo>
                    <a:lnTo>
                      <a:pt x="131126" y="551785"/>
                    </a:lnTo>
                    <a:lnTo>
                      <a:pt x="233944" y="468011"/>
                    </a:lnTo>
                    <a:cubicBezTo>
                      <a:pt x="324985" y="575328"/>
                      <a:pt x="434370" y="666301"/>
                      <a:pt x="557230" y="735789"/>
                    </a:cubicBezTo>
                    <a:lnTo>
                      <a:pt x="629474" y="579442"/>
                    </a:lnTo>
                    <a:cubicBezTo>
                      <a:pt x="530053" y="521498"/>
                      <a:pt x="441277" y="447096"/>
                      <a:pt x="366655" y="360009"/>
                    </a:cubicBezTo>
                    <a:close/>
                  </a:path>
                </a:pathLst>
              </a:custGeom>
              <a:solidFill>
                <a:srgbClr val="BFBFBF"/>
              </a:solidFill>
              <a:ln w="113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ADEAE1E-00FB-B456-D8A3-E806BE677FFE}"/>
                </a:ext>
              </a:extLst>
            </p:cNvPr>
            <p:cNvSpPr/>
            <p:nvPr/>
          </p:nvSpPr>
          <p:spPr>
            <a:xfrm>
              <a:off x="6840601" y="2455477"/>
              <a:ext cx="480909" cy="848134"/>
            </a:xfrm>
            <a:custGeom>
              <a:avLst/>
              <a:gdLst>
                <a:gd name="connsiteX0" fmla="*/ 473775 w 480909"/>
                <a:gd name="connsiteY0" fmla="*/ 386981 h 848134"/>
                <a:gd name="connsiteX1" fmla="*/ 466755 w 480909"/>
                <a:gd name="connsiteY1" fmla="*/ 355894 h 848134"/>
                <a:gd name="connsiteX2" fmla="*/ 466415 w 480909"/>
                <a:gd name="connsiteY2" fmla="*/ 355894 h 848134"/>
                <a:gd name="connsiteX3" fmla="*/ 435615 w 480909"/>
                <a:gd name="connsiteY3" fmla="*/ 363094 h 848134"/>
                <a:gd name="connsiteX4" fmla="*/ 311510 w 480909"/>
                <a:gd name="connsiteY4" fmla="*/ 391781 h 848134"/>
                <a:gd name="connsiteX5" fmla="*/ 132825 w 480909"/>
                <a:gd name="connsiteY5" fmla="*/ 0 h 848134"/>
                <a:gd name="connsiteX6" fmla="*/ 78245 w 480909"/>
                <a:gd name="connsiteY6" fmla="*/ 44573 h 848134"/>
                <a:gd name="connsiteX7" fmla="*/ 0 w 480909"/>
                <a:gd name="connsiteY7" fmla="*/ 108460 h 848134"/>
                <a:gd name="connsiteX8" fmla="*/ 145280 w 480909"/>
                <a:gd name="connsiteY8" fmla="*/ 430067 h 848134"/>
                <a:gd name="connsiteX9" fmla="*/ 145280 w 480909"/>
                <a:gd name="connsiteY9" fmla="*/ 430067 h 848134"/>
                <a:gd name="connsiteX10" fmla="*/ 152754 w 480909"/>
                <a:gd name="connsiteY10" fmla="*/ 461039 h 848134"/>
                <a:gd name="connsiteX11" fmla="*/ 159322 w 480909"/>
                <a:gd name="connsiteY11" fmla="*/ 492240 h 848134"/>
                <a:gd name="connsiteX12" fmla="*/ 159322 w 480909"/>
                <a:gd name="connsiteY12" fmla="*/ 492240 h 848134"/>
                <a:gd name="connsiteX13" fmla="*/ 177779 w 480909"/>
                <a:gd name="connsiteY13" fmla="*/ 687445 h 848134"/>
                <a:gd name="connsiteX14" fmla="*/ 170305 w 480909"/>
                <a:gd name="connsiteY14" fmla="*/ 812248 h 848134"/>
                <a:gd name="connsiteX15" fmla="*/ 308226 w 480909"/>
                <a:gd name="connsiteY15" fmla="*/ 841849 h 848134"/>
                <a:gd name="connsiteX16" fmla="*/ 170305 w 480909"/>
                <a:gd name="connsiteY16" fmla="*/ 812248 h 848134"/>
                <a:gd name="connsiteX17" fmla="*/ 170305 w 480909"/>
                <a:gd name="connsiteY17" fmla="*/ 812248 h 848134"/>
                <a:gd name="connsiteX18" fmla="*/ 337554 w 480909"/>
                <a:gd name="connsiteY18" fmla="*/ 848134 h 848134"/>
                <a:gd name="connsiteX19" fmla="*/ 337554 w 480909"/>
                <a:gd name="connsiteY19" fmla="*/ 848134 h 848134"/>
                <a:gd name="connsiteX20" fmla="*/ 337554 w 480909"/>
                <a:gd name="connsiteY20" fmla="*/ 848134 h 848134"/>
                <a:gd name="connsiteX21" fmla="*/ 348198 w 480909"/>
                <a:gd name="connsiteY21" fmla="*/ 687445 h 848134"/>
                <a:gd name="connsiteX22" fmla="*/ 325551 w 480909"/>
                <a:gd name="connsiteY22" fmla="*/ 453725 h 848134"/>
                <a:gd name="connsiteX23" fmla="*/ 325551 w 480909"/>
                <a:gd name="connsiteY23" fmla="*/ 453725 h 848134"/>
                <a:gd name="connsiteX24" fmla="*/ 325551 w 480909"/>
                <a:gd name="connsiteY24" fmla="*/ 453725 h 848134"/>
                <a:gd name="connsiteX25" fmla="*/ 449770 w 480909"/>
                <a:gd name="connsiteY25" fmla="*/ 425039 h 848134"/>
                <a:gd name="connsiteX26" fmla="*/ 480569 w 480909"/>
                <a:gd name="connsiteY26" fmla="*/ 417953 h 848134"/>
                <a:gd name="connsiteX27" fmla="*/ 480909 w 480909"/>
                <a:gd name="connsiteY27" fmla="*/ 417953 h 848134"/>
                <a:gd name="connsiteX28" fmla="*/ 473889 w 480909"/>
                <a:gd name="connsiteY28" fmla="*/ 386866 h 848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0909" h="848134">
                  <a:moveTo>
                    <a:pt x="473775" y="386981"/>
                  </a:moveTo>
                  <a:lnTo>
                    <a:pt x="466755" y="355894"/>
                  </a:lnTo>
                  <a:lnTo>
                    <a:pt x="466415" y="355894"/>
                  </a:lnTo>
                  <a:cubicBezTo>
                    <a:pt x="466415" y="355894"/>
                    <a:pt x="435615" y="363094"/>
                    <a:pt x="435615" y="363094"/>
                  </a:cubicBezTo>
                  <a:lnTo>
                    <a:pt x="311510" y="391781"/>
                  </a:lnTo>
                  <a:cubicBezTo>
                    <a:pt x="275501" y="249377"/>
                    <a:pt x="214241" y="117031"/>
                    <a:pt x="132825" y="0"/>
                  </a:cubicBezTo>
                  <a:lnTo>
                    <a:pt x="78245" y="44573"/>
                  </a:lnTo>
                  <a:lnTo>
                    <a:pt x="0" y="108460"/>
                  </a:lnTo>
                  <a:cubicBezTo>
                    <a:pt x="65676" y="205148"/>
                    <a:pt x="115386" y="313607"/>
                    <a:pt x="145280" y="430067"/>
                  </a:cubicBezTo>
                  <a:lnTo>
                    <a:pt x="145280" y="430067"/>
                  </a:lnTo>
                  <a:cubicBezTo>
                    <a:pt x="147885" y="440353"/>
                    <a:pt x="150376" y="450639"/>
                    <a:pt x="152754" y="461039"/>
                  </a:cubicBezTo>
                  <a:cubicBezTo>
                    <a:pt x="155019" y="471325"/>
                    <a:pt x="157283" y="481726"/>
                    <a:pt x="159322" y="492240"/>
                  </a:cubicBezTo>
                  <a:lnTo>
                    <a:pt x="159322" y="492240"/>
                  </a:lnTo>
                  <a:cubicBezTo>
                    <a:pt x="171438" y="555442"/>
                    <a:pt x="177779" y="620700"/>
                    <a:pt x="177779" y="687445"/>
                  </a:cubicBezTo>
                  <a:cubicBezTo>
                    <a:pt x="177779" y="729617"/>
                    <a:pt x="175175" y="771333"/>
                    <a:pt x="170305" y="812248"/>
                  </a:cubicBezTo>
                  <a:lnTo>
                    <a:pt x="308226" y="841849"/>
                  </a:lnTo>
                  <a:lnTo>
                    <a:pt x="170305" y="812248"/>
                  </a:lnTo>
                  <a:lnTo>
                    <a:pt x="170305" y="812248"/>
                  </a:lnTo>
                  <a:cubicBezTo>
                    <a:pt x="170305" y="812248"/>
                    <a:pt x="337554" y="848134"/>
                    <a:pt x="337554" y="848134"/>
                  </a:cubicBezTo>
                  <a:cubicBezTo>
                    <a:pt x="337554" y="848134"/>
                    <a:pt x="337554" y="848134"/>
                    <a:pt x="337554" y="848134"/>
                  </a:cubicBezTo>
                  <a:lnTo>
                    <a:pt x="337554" y="848134"/>
                  </a:lnTo>
                  <a:cubicBezTo>
                    <a:pt x="344574" y="795562"/>
                    <a:pt x="348198" y="741960"/>
                    <a:pt x="348198" y="687445"/>
                  </a:cubicBezTo>
                  <a:cubicBezTo>
                    <a:pt x="348198" y="607557"/>
                    <a:pt x="340385" y="529384"/>
                    <a:pt x="325551" y="453725"/>
                  </a:cubicBezTo>
                  <a:cubicBezTo>
                    <a:pt x="325551" y="453725"/>
                    <a:pt x="325551" y="453725"/>
                    <a:pt x="325551" y="453725"/>
                  </a:cubicBezTo>
                  <a:lnTo>
                    <a:pt x="325551" y="453725"/>
                  </a:lnTo>
                  <a:cubicBezTo>
                    <a:pt x="325551" y="453725"/>
                    <a:pt x="449770" y="425039"/>
                    <a:pt x="449770" y="425039"/>
                  </a:cubicBezTo>
                  <a:lnTo>
                    <a:pt x="480569" y="417953"/>
                  </a:lnTo>
                  <a:lnTo>
                    <a:pt x="480909" y="417953"/>
                  </a:lnTo>
                  <a:cubicBezTo>
                    <a:pt x="480909" y="417953"/>
                    <a:pt x="473889" y="386866"/>
                    <a:pt x="473889" y="386866"/>
                  </a:cubicBezTo>
                  <a:close/>
                </a:path>
              </a:pathLst>
            </a:custGeom>
            <a:solidFill>
              <a:srgbClr val="BFBFBF"/>
            </a:solidFill>
            <a:ln w="113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DE94721-EA57-BD85-0848-A0B5C6D22844}"/>
                </a:ext>
              </a:extLst>
            </p:cNvPr>
            <p:cNvSpPr/>
            <p:nvPr/>
          </p:nvSpPr>
          <p:spPr>
            <a:xfrm>
              <a:off x="6141601" y="1974895"/>
              <a:ext cx="778943" cy="520240"/>
            </a:xfrm>
            <a:custGeom>
              <a:avLst/>
              <a:gdLst>
                <a:gd name="connsiteX0" fmla="*/ 465623 w 778943"/>
                <a:gd name="connsiteY0" fmla="*/ 171204 h 520240"/>
                <a:gd name="connsiteX1" fmla="*/ 465623 w 778943"/>
                <a:gd name="connsiteY1" fmla="*/ 171204 h 520240"/>
                <a:gd name="connsiteX2" fmla="*/ 520994 w 778943"/>
                <a:gd name="connsiteY2" fmla="*/ 57030 h 520240"/>
                <a:gd name="connsiteX3" fmla="*/ 534922 w 778943"/>
                <a:gd name="connsiteY3" fmla="*/ 28458 h 520240"/>
                <a:gd name="connsiteX4" fmla="*/ 535149 w 778943"/>
                <a:gd name="connsiteY4" fmla="*/ 28115 h 520240"/>
                <a:gd name="connsiteX5" fmla="*/ 506840 w 778943"/>
                <a:gd name="connsiteY5" fmla="*/ 14057 h 520240"/>
                <a:gd name="connsiteX6" fmla="*/ 478531 w 778943"/>
                <a:gd name="connsiteY6" fmla="*/ 0 h 520240"/>
                <a:gd name="connsiteX7" fmla="*/ 478305 w 778943"/>
                <a:gd name="connsiteY7" fmla="*/ 343 h 520240"/>
                <a:gd name="connsiteX8" fmla="*/ 464377 w 778943"/>
                <a:gd name="connsiteY8" fmla="*/ 28915 h 520240"/>
                <a:gd name="connsiteX9" fmla="*/ 409005 w 778943"/>
                <a:gd name="connsiteY9" fmla="*/ 142975 h 520240"/>
                <a:gd name="connsiteX10" fmla="*/ 0 w 778943"/>
                <a:gd name="connsiteY10" fmla="*/ 37144 h 520240"/>
                <a:gd name="connsiteX11" fmla="*/ 0 w 778943"/>
                <a:gd name="connsiteY11" fmla="*/ 209719 h 520240"/>
                <a:gd name="connsiteX12" fmla="*/ 333930 w 778943"/>
                <a:gd name="connsiteY12" fmla="*/ 297493 h 520240"/>
                <a:gd name="connsiteX13" fmla="*/ 333930 w 778943"/>
                <a:gd name="connsiteY13" fmla="*/ 297493 h 520240"/>
                <a:gd name="connsiteX14" fmla="*/ 362465 w 778943"/>
                <a:gd name="connsiteY14" fmla="*/ 311207 h 520240"/>
                <a:gd name="connsiteX15" fmla="*/ 390548 w 778943"/>
                <a:gd name="connsiteY15" fmla="*/ 325722 h 520240"/>
                <a:gd name="connsiteX16" fmla="*/ 390548 w 778943"/>
                <a:gd name="connsiteY16" fmla="*/ 325722 h 520240"/>
                <a:gd name="connsiteX17" fmla="*/ 646119 w 778943"/>
                <a:gd name="connsiteY17" fmla="*/ 520241 h 520240"/>
                <a:gd name="connsiteX18" fmla="*/ 646119 w 778943"/>
                <a:gd name="connsiteY18" fmla="*/ 520241 h 520240"/>
                <a:gd name="connsiteX19" fmla="*/ 721194 w 778943"/>
                <a:gd name="connsiteY19" fmla="*/ 458868 h 520240"/>
                <a:gd name="connsiteX20" fmla="*/ 778944 w 778943"/>
                <a:gd name="connsiteY20" fmla="*/ 411667 h 520240"/>
                <a:gd name="connsiteX21" fmla="*/ 465509 w 778943"/>
                <a:gd name="connsiteY21" fmla="*/ 171090 h 52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78943" h="520240">
                  <a:moveTo>
                    <a:pt x="465623" y="171204"/>
                  </a:moveTo>
                  <a:lnTo>
                    <a:pt x="465623" y="171204"/>
                  </a:lnTo>
                  <a:cubicBezTo>
                    <a:pt x="465623" y="171204"/>
                    <a:pt x="520994" y="57030"/>
                    <a:pt x="520994" y="57030"/>
                  </a:cubicBezTo>
                  <a:lnTo>
                    <a:pt x="534922" y="28458"/>
                  </a:lnTo>
                  <a:lnTo>
                    <a:pt x="535149" y="28115"/>
                  </a:lnTo>
                  <a:lnTo>
                    <a:pt x="506840" y="14057"/>
                  </a:lnTo>
                  <a:lnTo>
                    <a:pt x="478531" y="0"/>
                  </a:lnTo>
                  <a:lnTo>
                    <a:pt x="478305" y="343"/>
                  </a:lnTo>
                  <a:lnTo>
                    <a:pt x="464377" y="28915"/>
                  </a:lnTo>
                  <a:lnTo>
                    <a:pt x="409005" y="142975"/>
                  </a:lnTo>
                  <a:cubicBezTo>
                    <a:pt x="282974" y="84459"/>
                    <a:pt x="145054" y="47544"/>
                    <a:pt x="0" y="37144"/>
                  </a:cubicBezTo>
                  <a:lnTo>
                    <a:pt x="0" y="209719"/>
                  </a:lnTo>
                  <a:cubicBezTo>
                    <a:pt x="118217" y="219662"/>
                    <a:pt x="230660" y="250177"/>
                    <a:pt x="333930" y="297493"/>
                  </a:cubicBezTo>
                  <a:cubicBezTo>
                    <a:pt x="333930" y="297493"/>
                    <a:pt x="333930" y="297493"/>
                    <a:pt x="333930" y="297493"/>
                  </a:cubicBezTo>
                  <a:cubicBezTo>
                    <a:pt x="343555" y="301950"/>
                    <a:pt x="353067" y="306522"/>
                    <a:pt x="362465" y="311207"/>
                  </a:cubicBezTo>
                  <a:cubicBezTo>
                    <a:pt x="371864" y="315893"/>
                    <a:pt x="381262" y="320693"/>
                    <a:pt x="390548" y="325722"/>
                  </a:cubicBezTo>
                  <a:lnTo>
                    <a:pt x="390548" y="325722"/>
                  </a:lnTo>
                  <a:cubicBezTo>
                    <a:pt x="485665" y="376809"/>
                    <a:pt x="571950" y="442639"/>
                    <a:pt x="646119" y="520241"/>
                  </a:cubicBezTo>
                  <a:lnTo>
                    <a:pt x="646119" y="520241"/>
                  </a:lnTo>
                  <a:cubicBezTo>
                    <a:pt x="646119" y="520241"/>
                    <a:pt x="721194" y="458868"/>
                    <a:pt x="721194" y="458868"/>
                  </a:cubicBezTo>
                  <a:lnTo>
                    <a:pt x="778944" y="411667"/>
                  </a:lnTo>
                  <a:cubicBezTo>
                    <a:pt x="688809" y="314979"/>
                    <a:pt x="582934" y="233491"/>
                    <a:pt x="465509" y="17109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13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7C5E86D-C62F-3E95-DF4A-BF527C6F8711}"/>
                </a:ext>
              </a:extLst>
            </p:cNvPr>
            <p:cNvSpPr/>
            <p:nvPr/>
          </p:nvSpPr>
          <p:spPr>
            <a:xfrm>
              <a:off x="5673714" y="3969913"/>
              <a:ext cx="868965" cy="407323"/>
            </a:xfrm>
            <a:custGeom>
              <a:avLst/>
              <a:gdLst>
                <a:gd name="connsiteX0" fmla="*/ 794117 w 868965"/>
                <a:gd name="connsiteY0" fmla="*/ 228 h 407323"/>
                <a:gd name="connsiteX1" fmla="*/ 794117 w 868965"/>
                <a:gd name="connsiteY1" fmla="*/ 228 h 407323"/>
                <a:gd name="connsiteX2" fmla="*/ 453846 w 868965"/>
                <a:gd name="connsiteY2" fmla="*/ 69830 h 407323"/>
                <a:gd name="connsiteX3" fmla="*/ 453846 w 868965"/>
                <a:gd name="connsiteY3" fmla="*/ 69830 h 407323"/>
                <a:gd name="connsiteX4" fmla="*/ 424745 w 868965"/>
                <a:gd name="connsiteY4" fmla="*/ 70287 h 407323"/>
                <a:gd name="connsiteX5" fmla="*/ 422253 w 868965"/>
                <a:gd name="connsiteY5" fmla="*/ 70287 h 407323"/>
                <a:gd name="connsiteX6" fmla="*/ 390661 w 868965"/>
                <a:gd name="connsiteY6" fmla="*/ 69716 h 407323"/>
                <a:gd name="connsiteX7" fmla="*/ 390661 w 868965"/>
                <a:gd name="connsiteY7" fmla="*/ 69716 h 407323"/>
                <a:gd name="connsiteX8" fmla="*/ 72244 w 868965"/>
                <a:gd name="connsiteY8" fmla="*/ 6743 h 407323"/>
                <a:gd name="connsiteX9" fmla="*/ 72244 w 868965"/>
                <a:gd name="connsiteY9" fmla="*/ 6743 h 407323"/>
                <a:gd name="connsiteX10" fmla="*/ 0 w 868965"/>
                <a:gd name="connsiteY10" fmla="*/ 163089 h 407323"/>
                <a:gd name="connsiteX11" fmla="*/ 0 w 868965"/>
                <a:gd name="connsiteY11" fmla="*/ 163089 h 407323"/>
                <a:gd name="connsiteX12" fmla="*/ 390321 w 868965"/>
                <a:gd name="connsiteY12" fmla="*/ 241834 h 407323"/>
                <a:gd name="connsiteX13" fmla="*/ 390321 w 868965"/>
                <a:gd name="connsiteY13" fmla="*/ 343322 h 407323"/>
                <a:gd name="connsiteX14" fmla="*/ 390095 w 868965"/>
                <a:gd name="connsiteY14" fmla="*/ 375095 h 407323"/>
                <a:gd name="connsiteX15" fmla="*/ 390095 w 868965"/>
                <a:gd name="connsiteY15" fmla="*/ 406981 h 407323"/>
                <a:gd name="connsiteX16" fmla="*/ 390095 w 868965"/>
                <a:gd name="connsiteY16" fmla="*/ 407324 h 407323"/>
                <a:gd name="connsiteX17" fmla="*/ 421687 w 868965"/>
                <a:gd name="connsiteY17" fmla="*/ 407324 h 407323"/>
                <a:gd name="connsiteX18" fmla="*/ 453280 w 868965"/>
                <a:gd name="connsiteY18" fmla="*/ 407324 h 407323"/>
                <a:gd name="connsiteX19" fmla="*/ 453280 w 868965"/>
                <a:gd name="connsiteY19" fmla="*/ 406867 h 407323"/>
                <a:gd name="connsiteX20" fmla="*/ 453280 w 868965"/>
                <a:gd name="connsiteY20" fmla="*/ 374980 h 407323"/>
                <a:gd name="connsiteX21" fmla="*/ 453506 w 868965"/>
                <a:gd name="connsiteY21" fmla="*/ 241834 h 407323"/>
                <a:gd name="connsiteX22" fmla="*/ 868966 w 868965"/>
                <a:gd name="connsiteY22" fmla="*/ 155089 h 407323"/>
                <a:gd name="connsiteX23" fmla="*/ 868966 w 868965"/>
                <a:gd name="connsiteY23" fmla="*/ 155089 h 407323"/>
                <a:gd name="connsiteX24" fmla="*/ 794004 w 868965"/>
                <a:gd name="connsiteY24" fmla="*/ 0 h 407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8965" h="407323">
                  <a:moveTo>
                    <a:pt x="794117" y="228"/>
                  </a:moveTo>
                  <a:lnTo>
                    <a:pt x="794117" y="228"/>
                  </a:lnTo>
                  <a:cubicBezTo>
                    <a:pt x="688129" y="42058"/>
                    <a:pt x="573535" y="66516"/>
                    <a:pt x="453846" y="69830"/>
                  </a:cubicBezTo>
                  <a:lnTo>
                    <a:pt x="453846" y="69830"/>
                  </a:lnTo>
                  <a:cubicBezTo>
                    <a:pt x="444221" y="70059"/>
                    <a:pt x="434483" y="70287"/>
                    <a:pt x="424745" y="70287"/>
                  </a:cubicBezTo>
                  <a:cubicBezTo>
                    <a:pt x="423952" y="70287"/>
                    <a:pt x="423159" y="70287"/>
                    <a:pt x="422253" y="70287"/>
                  </a:cubicBezTo>
                  <a:cubicBezTo>
                    <a:pt x="411723" y="70287"/>
                    <a:pt x="401192" y="70059"/>
                    <a:pt x="390661" y="69716"/>
                  </a:cubicBezTo>
                  <a:lnTo>
                    <a:pt x="390661" y="69716"/>
                  </a:lnTo>
                  <a:cubicBezTo>
                    <a:pt x="279124" y="65944"/>
                    <a:pt x="172004" y="44115"/>
                    <a:pt x="72244" y="6743"/>
                  </a:cubicBezTo>
                  <a:cubicBezTo>
                    <a:pt x="72244" y="6743"/>
                    <a:pt x="72244" y="6743"/>
                    <a:pt x="72244" y="6743"/>
                  </a:cubicBezTo>
                  <a:lnTo>
                    <a:pt x="0" y="163089"/>
                  </a:lnTo>
                  <a:cubicBezTo>
                    <a:pt x="0" y="163089"/>
                    <a:pt x="0" y="163089"/>
                    <a:pt x="0" y="163089"/>
                  </a:cubicBezTo>
                  <a:cubicBezTo>
                    <a:pt x="121841" y="210291"/>
                    <a:pt x="253194" y="237834"/>
                    <a:pt x="390321" y="241834"/>
                  </a:cubicBezTo>
                  <a:lnTo>
                    <a:pt x="390321" y="343322"/>
                  </a:lnTo>
                  <a:cubicBezTo>
                    <a:pt x="390321" y="343322"/>
                    <a:pt x="390095" y="375095"/>
                    <a:pt x="390095" y="375095"/>
                  </a:cubicBezTo>
                  <a:lnTo>
                    <a:pt x="390095" y="406981"/>
                  </a:lnTo>
                  <a:cubicBezTo>
                    <a:pt x="390095" y="406981"/>
                    <a:pt x="390095" y="407324"/>
                    <a:pt x="390095" y="407324"/>
                  </a:cubicBezTo>
                  <a:lnTo>
                    <a:pt x="421687" y="407324"/>
                  </a:lnTo>
                  <a:cubicBezTo>
                    <a:pt x="421687" y="407324"/>
                    <a:pt x="453280" y="407324"/>
                    <a:pt x="453280" y="407324"/>
                  </a:cubicBezTo>
                  <a:lnTo>
                    <a:pt x="453280" y="406867"/>
                  </a:lnTo>
                  <a:cubicBezTo>
                    <a:pt x="453280" y="406867"/>
                    <a:pt x="453280" y="374980"/>
                    <a:pt x="453280" y="374980"/>
                  </a:cubicBezTo>
                  <a:lnTo>
                    <a:pt x="453506" y="241834"/>
                  </a:lnTo>
                  <a:cubicBezTo>
                    <a:pt x="600033" y="238291"/>
                    <a:pt x="740104" y="207776"/>
                    <a:pt x="868966" y="155089"/>
                  </a:cubicBezTo>
                  <a:lnTo>
                    <a:pt x="868966" y="155089"/>
                  </a:lnTo>
                  <a:cubicBezTo>
                    <a:pt x="868966" y="155089"/>
                    <a:pt x="794004" y="0"/>
                    <a:pt x="794004" y="0"/>
                  </a:cubicBezTo>
                  <a:close/>
                </a:path>
              </a:pathLst>
            </a:custGeom>
            <a:solidFill>
              <a:schemeClr val="accent1"/>
            </a:solidFill>
            <a:ln w="113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0" name="Content Placeholder 6">
              <a:extLst>
                <a:ext uri="{FF2B5EF4-FFF2-40B4-BE49-F238E27FC236}">
                  <a16:creationId xmlns:a16="http://schemas.microsoft.com/office/drawing/2014/main" id="{E388839B-D102-BAAF-167D-06AE1BDE24A6}"/>
                </a:ext>
              </a:extLst>
            </p:cNvPr>
            <p:cNvGrpSpPr/>
            <p:nvPr/>
          </p:nvGrpSpPr>
          <p:grpSpPr>
            <a:xfrm>
              <a:off x="4877105" y="2470792"/>
              <a:ext cx="471737" cy="852248"/>
              <a:chOff x="4877105" y="2470792"/>
              <a:chExt cx="471737" cy="852248"/>
            </a:xfrm>
            <a:solidFill>
              <a:srgbClr val="297F56"/>
            </a:solidFill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E50BC500-D8F5-A577-58AB-D323E5F90F98}"/>
                  </a:ext>
                </a:extLst>
              </p:cNvPr>
              <p:cNvSpPr/>
              <p:nvPr/>
            </p:nvSpPr>
            <p:spPr>
              <a:xfrm>
                <a:off x="5023971" y="3284068"/>
                <a:ext cx="166681" cy="38743"/>
              </a:xfrm>
              <a:custGeom>
                <a:avLst/>
                <a:gdLst>
                  <a:gd name="connsiteX0" fmla="*/ 166682 w 166681"/>
                  <a:gd name="connsiteY0" fmla="*/ 0 h 38743"/>
                  <a:gd name="connsiteX1" fmla="*/ 0 w 166681"/>
                  <a:gd name="connsiteY1" fmla="*/ 38744 h 38743"/>
                  <a:gd name="connsiteX2" fmla="*/ 0 w 166681"/>
                  <a:gd name="connsiteY2" fmla="*/ 38744 h 38743"/>
                  <a:gd name="connsiteX3" fmla="*/ 166682 w 166681"/>
                  <a:gd name="connsiteY3" fmla="*/ 0 h 38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6681" h="38743">
                    <a:moveTo>
                      <a:pt x="166682" y="0"/>
                    </a:moveTo>
                    <a:lnTo>
                      <a:pt x="0" y="38744"/>
                    </a:lnTo>
                    <a:lnTo>
                      <a:pt x="0" y="38744"/>
                    </a:lnTo>
                    <a:lnTo>
                      <a:pt x="166682" y="0"/>
                    </a:lnTo>
                    <a:close/>
                  </a:path>
                </a:pathLst>
              </a:custGeom>
              <a:solidFill>
                <a:srgbClr val="297F56"/>
              </a:solidFill>
              <a:ln w="113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517C619-5D5C-5FCE-1C83-008857CB8665}"/>
                  </a:ext>
                </a:extLst>
              </p:cNvPr>
              <p:cNvSpPr/>
              <p:nvPr/>
            </p:nvSpPr>
            <p:spPr>
              <a:xfrm>
                <a:off x="4877105" y="2470792"/>
                <a:ext cx="471737" cy="852248"/>
              </a:xfrm>
              <a:custGeom>
                <a:avLst/>
                <a:gdLst>
                  <a:gd name="connsiteX0" fmla="*/ 336987 w 471737"/>
                  <a:gd name="connsiteY0" fmla="*/ 0 h 852248"/>
                  <a:gd name="connsiteX1" fmla="*/ 336987 w 471737"/>
                  <a:gd name="connsiteY1" fmla="*/ 0 h 852248"/>
                  <a:gd name="connsiteX2" fmla="*/ 170758 w 471737"/>
                  <a:gd name="connsiteY2" fmla="*/ 371323 h 852248"/>
                  <a:gd name="connsiteX3" fmla="*/ 170758 w 471737"/>
                  <a:gd name="connsiteY3" fmla="*/ 371323 h 852248"/>
                  <a:gd name="connsiteX4" fmla="*/ 45407 w 471737"/>
                  <a:gd name="connsiteY4" fmla="*/ 341837 h 852248"/>
                  <a:gd name="connsiteX5" fmla="*/ 14607 w 471737"/>
                  <a:gd name="connsiteY5" fmla="*/ 334636 h 852248"/>
                  <a:gd name="connsiteX6" fmla="*/ 14268 w 471737"/>
                  <a:gd name="connsiteY6" fmla="*/ 334636 h 852248"/>
                  <a:gd name="connsiteX7" fmla="*/ 7134 w 471737"/>
                  <a:gd name="connsiteY7" fmla="*/ 365609 h 852248"/>
                  <a:gd name="connsiteX8" fmla="*/ 0 w 471737"/>
                  <a:gd name="connsiteY8" fmla="*/ 396695 h 852248"/>
                  <a:gd name="connsiteX9" fmla="*/ 453 w 471737"/>
                  <a:gd name="connsiteY9" fmla="*/ 396695 h 852248"/>
                  <a:gd name="connsiteX10" fmla="*/ 31253 w 471737"/>
                  <a:gd name="connsiteY10" fmla="*/ 404010 h 852248"/>
                  <a:gd name="connsiteX11" fmla="*/ 61940 w 471737"/>
                  <a:gd name="connsiteY11" fmla="*/ 411210 h 852248"/>
                  <a:gd name="connsiteX12" fmla="*/ 156717 w 471737"/>
                  <a:gd name="connsiteY12" fmla="*/ 433496 h 852248"/>
                  <a:gd name="connsiteX13" fmla="*/ 133278 w 471737"/>
                  <a:gd name="connsiteY13" fmla="*/ 670759 h 852248"/>
                  <a:gd name="connsiteX14" fmla="*/ 146866 w 471737"/>
                  <a:gd name="connsiteY14" fmla="*/ 852249 h 852248"/>
                  <a:gd name="connsiteX15" fmla="*/ 313548 w 471737"/>
                  <a:gd name="connsiteY15" fmla="*/ 813391 h 852248"/>
                  <a:gd name="connsiteX16" fmla="*/ 303696 w 471737"/>
                  <a:gd name="connsiteY16" fmla="*/ 670759 h 852248"/>
                  <a:gd name="connsiteX17" fmla="*/ 322833 w 471737"/>
                  <a:gd name="connsiteY17" fmla="*/ 472468 h 852248"/>
                  <a:gd name="connsiteX18" fmla="*/ 322833 w 471737"/>
                  <a:gd name="connsiteY18" fmla="*/ 472468 h 852248"/>
                  <a:gd name="connsiteX19" fmla="*/ 322833 w 471737"/>
                  <a:gd name="connsiteY19" fmla="*/ 472468 h 852248"/>
                  <a:gd name="connsiteX20" fmla="*/ 329401 w 471737"/>
                  <a:gd name="connsiteY20" fmla="*/ 441268 h 852248"/>
                  <a:gd name="connsiteX21" fmla="*/ 329401 w 471737"/>
                  <a:gd name="connsiteY21" fmla="*/ 441268 h 852248"/>
                  <a:gd name="connsiteX22" fmla="*/ 336987 w 471737"/>
                  <a:gd name="connsiteY22" fmla="*/ 410410 h 852248"/>
                  <a:gd name="connsiteX23" fmla="*/ 336987 w 471737"/>
                  <a:gd name="connsiteY23" fmla="*/ 410410 h 852248"/>
                  <a:gd name="connsiteX24" fmla="*/ 471737 w 471737"/>
                  <a:gd name="connsiteY24" fmla="*/ 106288 h 852248"/>
                  <a:gd name="connsiteX25" fmla="*/ 471737 w 471737"/>
                  <a:gd name="connsiteY25" fmla="*/ 106288 h 852248"/>
                  <a:gd name="connsiteX26" fmla="*/ 336987 w 471737"/>
                  <a:gd name="connsiteY26" fmla="*/ 114 h 852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71737" h="852248">
                    <a:moveTo>
                      <a:pt x="336987" y="0"/>
                    </a:moveTo>
                    <a:cubicBezTo>
                      <a:pt x="336987" y="0"/>
                      <a:pt x="336987" y="0"/>
                      <a:pt x="336987" y="0"/>
                    </a:cubicBezTo>
                    <a:cubicBezTo>
                      <a:pt x="261913" y="111774"/>
                      <a:pt x="205069" y="237034"/>
                      <a:pt x="170758" y="371323"/>
                    </a:cubicBezTo>
                    <a:cubicBezTo>
                      <a:pt x="170758" y="371323"/>
                      <a:pt x="170758" y="371323"/>
                      <a:pt x="170758" y="371323"/>
                    </a:cubicBezTo>
                    <a:lnTo>
                      <a:pt x="45407" y="341837"/>
                    </a:lnTo>
                    <a:lnTo>
                      <a:pt x="14607" y="334636"/>
                    </a:lnTo>
                    <a:lnTo>
                      <a:pt x="14268" y="334636"/>
                    </a:lnTo>
                    <a:cubicBezTo>
                      <a:pt x="14268" y="334636"/>
                      <a:pt x="7134" y="365609"/>
                      <a:pt x="7134" y="365609"/>
                    </a:cubicBezTo>
                    <a:lnTo>
                      <a:pt x="0" y="396695"/>
                    </a:lnTo>
                    <a:lnTo>
                      <a:pt x="453" y="396695"/>
                    </a:lnTo>
                    <a:cubicBezTo>
                      <a:pt x="453" y="396695"/>
                      <a:pt x="31253" y="404010"/>
                      <a:pt x="31253" y="404010"/>
                    </a:cubicBezTo>
                    <a:lnTo>
                      <a:pt x="61940" y="411210"/>
                    </a:lnTo>
                    <a:lnTo>
                      <a:pt x="156717" y="433496"/>
                    </a:lnTo>
                    <a:cubicBezTo>
                      <a:pt x="141431" y="510184"/>
                      <a:pt x="133278" y="589500"/>
                      <a:pt x="133278" y="670759"/>
                    </a:cubicBezTo>
                    <a:cubicBezTo>
                      <a:pt x="133278" y="732475"/>
                      <a:pt x="137920" y="793047"/>
                      <a:pt x="146866" y="852249"/>
                    </a:cubicBezTo>
                    <a:lnTo>
                      <a:pt x="313548" y="813391"/>
                    </a:lnTo>
                    <a:cubicBezTo>
                      <a:pt x="307093" y="766761"/>
                      <a:pt x="303696" y="719217"/>
                      <a:pt x="303696" y="670759"/>
                    </a:cubicBezTo>
                    <a:cubicBezTo>
                      <a:pt x="303696" y="602986"/>
                      <a:pt x="310264" y="536698"/>
                      <a:pt x="322833" y="472468"/>
                    </a:cubicBezTo>
                    <a:lnTo>
                      <a:pt x="322833" y="472468"/>
                    </a:lnTo>
                    <a:cubicBezTo>
                      <a:pt x="322833" y="472468"/>
                      <a:pt x="322833" y="472468"/>
                      <a:pt x="322833" y="472468"/>
                    </a:cubicBezTo>
                    <a:cubicBezTo>
                      <a:pt x="324871" y="462068"/>
                      <a:pt x="327023" y="451668"/>
                      <a:pt x="329401" y="441268"/>
                    </a:cubicBezTo>
                    <a:cubicBezTo>
                      <a:pt x="329401" y="441268"/>
                      <a:pt x="329401" y="441268"/>
                      <a:pt x="329401" y="441268"/>
                    </a:cubicBezTo>
                    <a:cubicBezTo>
                      <a:pt x="331779" y="430867"/>
                      <a:pt x="334270" y="420581"/>
                      <a:pt x="336987" y="410410"/>
                    </a:cubicBezTo>
                    <a:cubicBezTo>
                      <a:pt x="336987" y="410410"/>
                      <a:pt x="336987" y="410410"/>
                      <a:pt x="336987" y="410410"/>
                    </a:cubicBezTo>
                    <a:cubicBezTo>
                      <a:pt x="365523" y="300921"/>
                      <a:pt x="411496" y="198405"/>
                      <a:pt x="471737" y="106288"/>
                    </a:cubicBezTo>
                    <a:cubicBezTo>
                      <a:pt x="471737" y="106288"/>
                      <a:pt x="471737" y="106288"/>
                      <a:pt x="471737" y="106288"/>
                    </a:cubicBezTo>
                    <a:lnTo>
                      <a:pt x="336987" y="11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13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" name="Content Placeholder 6">
              <a:extLst>
                <a:ext uri="{FF2B5EF4-FFF2-40B4-BE49-F238E27FC236}">
                  <a16:creationId xmlns:a16="http://schemas.microsoft.com/office/drawing/2014/main" id="{87B6C65A-46A3-8913-7E16-88AFBDADDCEA}"/>
                </a:ext>
              </a:extLst>
            </p:cNvPr>
            <p:cNvGrpSpPr/>
            <p:nvPr/>
          </p:nvGrpSpPr>
          <p:grpSpPr>
            <a:xfrm>
              <a:off x="6546077" y="3351956"/>
              <a:ext cx="619622" cy="742417"/>
              <a:chOff x="6546077" y="3351956"/>
              <a:chExt cx="619622" cy="742417"/>
            </a:xfrm>
            <a:solidFill>
              <a:srgbClr val="244579"/>
            </a:solidFill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E9D0A0A9-4D50-0050-0C3E-C698F78598CD}"/>
                  </a:ext>
                </a:extLst>
              </p:cNvPr>
              <p:cNvSpPr/>
              <p:nvPr/>
            </p:nvSpPr>
            <p:spPr>
              <a:xfrm>
                <a:off x="6546077" y="3939284"/>
                <a:ext cx="74961" cy="155089"/>
              </a:xfrm>
              <a:custGeom>
                <a:avLst/>
                <a:gdLst>
                  <a:gd name="connsiteX0" fmla="*/ 0 w 74961"/>
                  <a:gd name="connsiteY0" fmla="*/ 0 h 155089"/>
                  <a:gd name="connsiteX1" fmla="*/ 74962 w 74961"/>
                  <a:gd name="connsiteY1" fmla="*/ 155089 h 155089"/>
                  <a:gd name="connsiteX2" fmla="*/ 74962 w 74961"/>
                  <a:gd name="connsiteY2" fmla="*/ 155089 h 155089"/>
                  <a:gd name="connsiteX3" fmla="*/ 0 w 74961"/>
                  <a:gd name="connsiteY3" fmla="*/ 0 h 155089"/>
                  <a:gd name="connsiteX4" fmla="*/ 0 w 74961"/>
                  <a:gd name="connsiteY4" fmla="*/ 0 h 155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961" h="155089">
                    <a:moveTo>
                      <a:pt x="0" y="0"/>
                    </a:moveTo>
                    <a:lnTo>
                      <a:pt x="74962" y="155089"/>
                    </a:lnTo>
                    <a:lnTo>
                      <a:pt x="74962" y="15508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579"/>
              </a:solidFill>
              <a:ln w="113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B92A84AF-1F23-9E64-70B1-83AC31F8B44B}"/>
                  </a:ext>
                </a:extLst>
              </p:cNvPr>
              <p:cNvSpPr/>
              <p:nvPr/>
            </p:nvSpPr>
            <p:spPr>
              <a:xfrm>
                <a:off x="6546077" y="3351956"/>
                <a:ext cx="619622" cy="742417"/>
              </a:xfrm>
              <a:custGeom>
                <a:avLst/>
                <a:gdLst>
                  <a:gd name="connsiteX0" fmla="*/ 619622 w 619622"/>
                  <a:gd name="connsiteY0" fmla="*/ 35887 h 742417"/>
                  <a:gd name="connsiteX1" fmla="*/ 619622 w 619622"/>
                  <a:gd name="connsiteY1" fmla="*/ 35887 h 742417"/>
                  <a:gd name="connsiteX2" fmla="*/ 452374 w 619622"/>
                  <a:gd name="connsiteY2" fmla="*/ 0 h 742417"/>
                  <a:gd name="connsiteX3" fmla="*/ 294977 w 619622"/>
                  <a:gd name="connsiteY3" fmla="*/ 316922 h 742417"/>
                  <a:gd name="connsiteX4" fmla="*/ 275727 w 619622"/>
                  <a:gd name="connsiteY4" fmla="*/ 342180 h 742417"/>
                  <a:gd name="connsiteX5" fmla="*/ 275727 w 619622"/>
                  <a:gd name="connsiteY5" fmla="*/ 342180 h 742417"/>
                  <a:gd name="connsiteX6" fmla="*/ 255798 w 619622"/>
                  <a:gd name="connsiteY6" fmla="*/ 366866 h 742417"/>
                  <a:gd name="connsiteX7" fmla="*/ 0 w 619622"/>
                  <a:gd name="connsiteY7" fmla="*/ 587328 h 742417"/>
                  <a:gd name="connsiteX8" fmla="*/ 74962 w 619622"/>
                  <a:gd name="connsiteY8" fmla="*/ 742418 h 742417"/>
                  <a:gd name="connsiteX9" fmla="*/ 389982 w 619622"/>
                  <a:gd name="connsiteY9" fmla="*/ 473040 h 742417"/>
                  <a:gd name="connsiteX10" fmla="*/ 493025 w 619622"/>
                  <a:gd name="connsiteY10" fmla="*/ 554527 h 742417"/>
                  <a:gd name="connsiteX11" fmla="*/ 517824 w 619622"/>
                  <a:gd name="connsiteY11" fmla="*/ 574185 h 742417"/>
                  <a:gd name="connsiteX12" fmla="*/ 518164 w 619622"/>
                  <a:gd name="connsiteY12" fmla="*/ 574414 h 742417"/>
                  <a:gd name="connsiteX13" fmla="*/ 537640 w 619622"/>
                  <a:gd name="connsiteY13" fmla="*/ 549385 h 742417"/>
                  <a:gd name="connsiteX14" fmla="*/ 557116 w 619622"/>
                  <a:gd name="connsiteY14" fmla="*/ 524355 h 742417"/>
                  <a:gd name="connsiteX15" fmla="*/ 556777 w 619622"/>
                  <a:gd name="connsiteY15" fmla="*/ 524127 h 742417"/>
                  <a:gd name="connsiteX16" fmla="*/ 531978 w 619622"/>
                  <a:gd name="connsiteY16" fmla="*/ 504469 h 742417"/>
                  <a:gd name="connsiteX17" fmla="*/ 429161 w 619622"/>
                  <a:gd name="connsiteY17" fmla="*/ 423096 h 742417"/>
                  <a:gd name="connsiteX18" fmla="*/ 619622 w 619622"/>
                  <a:gd name="connsiteY18" fmla="*/ 35887 h 742417"/>
                  <a:gd name="connsiteX19" fmla="*/ 619622 w 619622"/>
                  <a:gd name="connsiteY19" fmla="*/ 35887 h 7424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19622" h="742417">
                    <a:moveTo>
                      <a:pt x="619622" y="35887"/>
                    </a:moveTo>
                    <a:lnTo>
                      <a:pt x="619622" y="35887"/>
                    </a:lnTo>
                    <a:cubicBezTo>
                      <a:pt x="619622" y="35887"/>
                      <a:pt x="452374" y="0"/>
                      <a:pt x="452374" y="0"/>
                    </a:cubicBezTo>
                    <a:cubicBezTo>
                      <a:pt x="418290" y="115431"/>
                      <a:pt x="364504" y="222405"/>
                      <a:pt x="294977" y="316922"/>
                    </a:cubicBezTo>
                    <a:cubicBezTo>
                      <a:pt x="288749" y="325493"/>
                      <a:pt x="282295" y="333837"/>
                      <a:pt x="275727" y="342180"/>
                    </a:cubicBezTo>
                    <a:cubicBezTo>
                      <a:pt x="275727" y="342180"/>
                      <a:pt x="275727" y="342180"/>
                      <a:pt x="275727" y="342180"/>
                    </a:cubicBezTo>
                    <a:cubicBezTo>
                      <a:pt x="269160" y="350523"/>
                      <a:pt x="262592" y="358751"/>
                      <a:pt x="255798" y="366866"/>
                    </a:cubicBezTo>
                    <a:cubicBezTo>
                      <a:pt x="183328" y="453725"/>
                      <a:pt x="96929" y="528470"/>
                      <a:pt x="0" y="587328"/>
                    </a:cubicBezTo>
                    <a:lnTo>
                      <a:pt x="74962" y="742418"/>
                    </a:lnTo>
                    <a:cubicBezTo>
                      <a:pt x="194991" y="671673"/>
                      <a:pt x="301545" y="580242"/>
                      <a:pt x="389982" y="473040"/>
                    </a:cubicBezTo>
                    <a:lnTo>
                      <a:pt x="493025" y="554527"/>
                    </a:lnTo>
                    <a:lnTo>
                      <a:pt x="517824" y="574185"/>
                    </a:lnTo>
                    <a:lnTo>
                      <a:pt x="518164" y="574414"/>
                    </a:lnTo>
                    <a:lnTo>
                      <a:pt x="537640" y="549385"/>
                    </a:lnTo>
                    <a:lnTo>
                      <a:pt x="557116" y="524355"/>
                    </a:lnTo>
                    <a:lnTo>
                      <a:pt x="556777" y="524127"/>
                    </a:lnTo>
                    <a:lnTo>
                      <a:pt x="531978" y="504469"/>
                    </a:lnTo>
                    <a:lnTo>
                      <a:pt x="429161" y="423096"/>
                    </a:lnTo>
                    <a:cubicBezTo>
                      <a:pt x="514314" y="308122"/>
                      <a:pt x="579537" y="177376"/>
                      <a:pt x="619622" y="35887"/>
                    </a:cubicBezTo>
                    <a:lnTo>
                      <a:pt x="619622" y="3588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13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D3710F0-2F3D-9AB4-9497-BED5F7DB0282}"/>
                </a:ext>
              </a:extLst>
            </p:cNvPr>
            <p:cNvSpPr txBox="1"/>
            <p:nvPr/>
          </p:nvSpPr>
          <p:spPr>
            <a:xfrm>
              <a:off x="5287104" y="2716526"/>
              <a:ext cx="1670669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700" b="1">
                  <a:solidFill>
                    <a:schemeClr val="tx2">
                      <a:lumMod val="75000"/>
                    </a:schemeClr>
                  </a:solidFill>
                </a:rPr>
                <a:t>IIP</a:t>
              </a:r>
              <a:br>
                <a:rPr lang="en-US" sz="1700" b="1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en-US" sz="1700" b="1">
                  <a:solidFill>
                    <a:schemeClr val="tx2">
                      <a:lumMod val="75000"/>
                    </a:schemeClr>
                  </a:solidFill>
                </a:rPr>
                <a:t>Sub-Teams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41CC725-543A-A18D-4049-E857DC91EBE3}"/>
                </a:ext>
              </a:extLst>
            </p:cNvPr>
            <p:cNvSpPr/>
            <p:nvPr/>
          </p:nvSpPr>
          <p:spPr>
            <a:xfrm>
              <a:off x="6331598" y="1019435"/>
              <a:ext cx="1799968" cy="10972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2. Programming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82FC361-2282-E49A-70D7-389E690B8DD3}"/>
                </a:ext>
              </a:extLst>
            </p:cNvPr>
            <p:cNvSpPr/>
            <p:nvPr/>
          </p:nvSpPr>
          <p:spPr>
            <a:xfrm>
              <a:off x="4247702" y="984155"/>
              <a:ext cx="1691930" cy="109728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b="1" spc="-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1. Visualization Models &amp; Tools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82D1023-8954-3763-F169-94A278FC8E6F}"/>
                </a:ext>
              </a:extLst>
            </p:cNvPr>
            <p:cNvSpPr/>
            <p:nvPr/>
          </p:nvSpPr>
          <p:spPr>
            <a:xfrm>
              <a:off x="7297817" y="2185603"/>
              <a:ext cx="1603769" cy="109728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1400" b="1" spc="-6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3.  Prioritization Criteria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397C626-6A26-CE64-E2F7-8649519BC6BA}"/>
                </a:ext>
              </a:extLst>
            </p:cNvPr>
            <p:cNvSpPr/>
            <p:nvPr/>
          </p:nvSpPr>
          <p:spPr>
            <a:xfrm>
              <a:off x="3343703" y="2204075"/>
              <a:ext cx="1554480" cy="109728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7. Minor Construction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C5BBE70-BAC2-2DBE-3D32-0077D8C4FD0A}"/>
                </a:ext>
              </a:extLst>
            </p:cNvPr>
            <p:cNvSpPr/>
            <p:nvPr/>
          </p:nvSpPr>
          <p:spPr>
            <a:xfrm>
              <a:off x="6933425" y="3654025"/>
              <a:ext cx="1727522" cy="109728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4. Planning</a:t>
              </a:r>
            </a:p>
            <a:p>
              <a:pPr algn="ctr"/>
              <a:r>
                <a:rPr lang="en-US" sz="1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Enhancements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7103C05-8B65-C424-F4BD-D92B155FB866}"/>
                </a:ext>
              </a:extLst>
            </p:cNvPr>
            <p:cNvSpPr/>
            <p:nvPr/>
          </p:nvSpPr>
          <p:spPr>
            <a:xfrm>
              <a:off x="5324557" y="4366238"/>
              <a:ext cx="1554480" cy="10972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5. Cost Estimating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FF2044C-F45A-3A43-C4C3-8A16D28EB023}"/>
                </a:ext>
              </a:extLst>
            </p:cNvPr>
            <p:cNvSpPr/>
            <p:nvPr/>
          </p:nvSpPr>
          <p:spPr>
            <a:xfrm>
              <a:off x="3702374" y="3649908"/>
              <a:ext cx="1554480" cy="1097280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6. Data Management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2C7B0690-D526-AC57-D56B-80309501E071}"/>
              </a:ext>
            </a:extLst>
          </p:cNvPr>
          <p:cNvSpPr txBox="1"/>
          <p:nvPr/>
        </p:nvSpPr>
        <p:spPr>
          <a:xfrm>
            <a:off x="6911741" y="1382286"/>
            <a:ext cx="4865781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Each team is responsible for ensuring enterprise level planning is integrated into every aspect of decision making</a:t>
            </a:r>
          </a:p>
          <a:p>
            <a:endParaRPr lang="en-US" sz="1600" dirty="0"/>
          </a:p>
          <a:p>
            <a:r>
              <a:rPr lang="en-US" sz="1600" b="1" dirty="0">
                <a:solidFill>
                  <a:schemeClr val="accent3"/>
                </a:solidFill>
              </a:rPr>
              <a:t>Sub-team 5: Cost Estimating</a:t>
            </a:r>
          </a:p>
          <a:p>
            <a:r>
              <a:rPr lang="en-US" sz="1400" dirty="0"/>
              <a:t>Lead by Julie Anderson (PA&amp;E) &amp; Tyler Wean (NA-90)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Tasked to improve and standardize enterprise-wide cost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Responsible for overseeing “</a:t>
            </a:r>
            <a:r>
              <a:rPr lang="en-US" sz="1600" i="1" dirty="0"/>
              <a:t>Implementation Plan to Improve Line-Item Cost Estimate Quality</a:t>
            </a:r>
            <a:r>
              <a:rPr lang="en-US" sz="1600" dirty="0"/>
              <a:t>”</a:t>
            </a:r>
          </a:p>
          <a:p>
            <a:endParaRPr lang="en-US" sz="1600" dirty="0"/>
          </a:p>
          <a:p>
            <a:r>
              <a:rPr lang="en-US" sz="1600" b="1" dirty="0">
                <a:solidFill>
                  <a:schemeClr val="accent2"/>
                </a:solidFill>
              </a:rPr>
              <a:t>FY26 IIPS5 Focus Areas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Schedule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Earned Value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9378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1E727-B968-E386-94EF-ABDA786C0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F4A03F9-19CF-F733-E0F5-522A82E1A4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400"/>
              <a:t>What is Earned Value Management?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DEA625B-A9D6-12BC-5879-4A7E318181C0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195262" y="1075610"/>
            <a:ext cx="11281025" cy="5047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Arial"/>
                <a:cs typeface="Arial"/>
              </a:rPr>
              <a:t>Earned Value Management</a:t>
            </a:r>
            <a:r>
              <a:rPr lang="en-US" altLang="en-US" sz="2000">
                <a:latin typeface="Arial"/>
                <a:cs typeface="Arial"/>
              </a:rPr>
              <a:t> (EVM)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Arial"/>
                <a:cs typeface="Arial"/>
              </a:rPr>
              <a:t> integrates </a:t>
            </a:r>
            <a:r>
              <a:rPr kumimoji="0" lang="en-US" altLang="en-US" sz="2000" b="1" i="0" u="none" strike="noStrike" cap="none" normalizeH="0" baseline="0">
                <a:ln>
                  <a:noFill/>
                </a:ln>
                <a:effectLst/>
                <a:latin typeface="Arial"/>
                <a:cs typeface="Arial"/>
              </a:rPr>
              <a:t>scope, schedule, and cost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Arial"/>
                <a:cs typeface="Arial"/>
              </a:rPr>
              <a:t> into a single project performance framework. </a:t>
            </a:r>
            <a:endParaRPr lang="en-US" altLang="en-US" sz="2000" b="0" i="0" u="none" strike="noStrike" cap="none" normalizeH="0" baseline="0">
              <a:ln>
                <a:noFill/>
              </a:ln>
              <a:effectLst/>
              <a:latin typeface="Arial"/>
              <a:cs typeface="Arial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EVM compares: 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Planned Value: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work planned to be completed 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Earned Value: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budgeted value of work completed 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Actual Cost: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cost incurred to complete the work 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EVM helps answer: 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Are we accomplishing the work we planned? 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Are we spending more or less than expected? 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Are current trends indicating future cost or schedule problems?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DOE Order 413.3B, Program and Project Management for the Acquisition of Capital Assets, establishes project management direction for DOE and NNSA capital acquisition projects.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DAD434-79A6-F0A7-7928-A0FF7D7E34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504" t="29364" r="6593" b="11464"/>
          <a:stretch>
            <a:fillRect/>
          </a:stretch>
        </p:blipFill>
        <p:spPr>
          <a:xfrm>
            <a:off x="7445286" y="2067096"/>
            <a:ext cx="4551452" cy="27238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845C38-1565-5BAF-B2F5-D6C4E00E64DC}"/>
              </a:ext>
            </a:extLst>
          </p:cNvPr>
          <p:cNvSpPr txBox="1"/>
          <p:nvPr/>
        </p:nvSpPr>
        <p:spPr>
          <a:xfrm>
            <a:off x="10972800" y="6007730"/>
            <a:ext cx="16849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/>
              <a:t>Image from Six Sigma</a:t>
            </a:r>
          </a:p>
        </p:txBody>
      </p:sp>
    </p:spTree>
    <p:extLst>
      <p:ext uri="{BB962C8B-B14F-4D97-AF65-F5344CB8AC3E}">
        <p14:creationId xmlns:p14="http://schemas.microsoft.com/office/powerpoint/2010/main" val="253511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FA6E8-621B-9A18-82C1-6D5831139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3E4264B-CD85-5638-C876-A8D1233EBE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400"/>
              <a:t>Where Does EVM Fall Short?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D687F9-8879-2A1E-31CF-9D23F2B33F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7501" y="1379391"/>
            <a:ext cx="11776997" cy="3084951"/>
          </a:xfrm>
        </p:spPr>
        <p:txBody>
          <a:bodyPr>
            <a:normAutofit lnSpcReduction="10000"/>
          </a:bodyPr>
          <a:lstStyle/>
          <a:p>
            <a:pPr fontAlgn="base"/>
            <a:r>
              <a:rPr lang="en-US" dirty="0"/>
              <a:t>IIPS5 has observed </a:t>
            </a:r>
            <a:r>
              <a:rPr lang="en-US" u="sng" dirty="0"/>
              <a:t>systemic challenges in project health visibility</a:t>
            </a:r>
            <a:r>
              <a:rPr lang="en-US" dirty="0"/>
              <a:t>:</a:t>
            </a:r>
          </a:p>
          <a:p>
            <a:pPr fontAlgn="base"/>
            <a:endParaRPr lang="en-US" dirty="0"/>
          </a:p>
          <a:p>
            <a:pPr marL="914400" lvl="1" indent="-457200" fontAlgn="base">
              <a:buFont typeface="+mj-lt"/>
              <a:buAutoNum type="arabicPeriod"/>
            </a:pPr>
            <a:r>
              <a:rPr lang="en-US" sz="2800" dirty="0"/>
              <a:t>Lack of engagement</a:t>
            </a:r>
          </a:p>
          <a:p>
            <a:pPr marL="914400" lvl="1" indent="-457200" fontAlgn="base">
              <a:buFont typeface="+mj-lt"/>
              <a:buAutoNum type="arabicPeriod"/>
            </a:pPr>
            <a:endParaRPr lang="en-US" sz="2800" dirty="0"/>
          </a:p>
          <a:p>
            <a:pPr marL="914400" lvl="1" indent="-457200" fontAlgn="base">
              <a:buFont typeface="+mj-lt"/>
              <a:buAutoNum type="arabicPeriod"/>
            </a:pPr>
            <a:r>
              <a:rPr lang="en-US" sz="2800" dirty="0"/>
              <a:t>Ineffective EVM Metrics</a:t>
            </a:r>
          </a:p>
          <a:p>
            <a:pPr marL="914400" lvl="1" indent="-457200" fontAlgn="base">
              <a:buFont typeface="+mj-lt"/>
              <a:buAutoNum type="arabicPeriod"/>
            </a:pPr>
            <a:endParaRPr lang="en-US" sz="2800" b="1" dirty="0"/>
          </a:p>
          <a:p>
            <a:pPr marL="914400" lvl="1" indent="-457200" fontAlgn="base">
              <a:buFont typeface="+mj-lt"/>
              <a:buAutoNum type="arabicPeriod"/>
            </a:pPr>
            <a:r>
              <a:rPr lang="en-US" sz="2800" b="1" i="1" dirty="0"/>
              <a:t>Data Quality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9AFF1948-08B3-7DFB-1513-68B7DA3E2A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8876525"/>
              </p:ext>
            </p:extLst>
          </p:nvPr>
        </p:nvGraphicFramePr>
        <p:xfrm>
          <a:off x="124788" y="4949065"/>
          <a:ext cx="11917943" cy="923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9106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FC08097-D983-BA13-631C-0BC84FE647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400"/>
              <a:t>False EVM Data Delivers False Confidence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5430F-6626-60AC-050C-D4111C44FA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5262" y="1331428"/>
            <a:ext cx="6363192" cy="4810580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sz="2400"/>
              <a:t>Inadequate, or incorrect EVM data undermines decision-making:​</a:t>
            </a:r>
          </a:p>
          <a:p>
            <a:pPr lvl="1" fontAlgn="base"/>
            <a:r>
              <a:rPr lang="en-US" sz="1800"/>
              <a:t>Control Accounts showing above 100% completion​</a:t>
            </a:r>
          </a:p>
          <a:p>
            <a:pPr lvl="1" fontAlgn="base"/>
            <a:r>
              <a:rPr lang="en-US" sz="1800"/>
              <a:t>Data driven by a single Work Package​</a:t>
            </a:r>
          </a:p>
          <a:p>
            <a:pPr lvl="1" fontAlgn="base"/>
            <a:r>
              <a:rPr lang="en-US" sz="1800"/>
              <a:t>Large BAC decreases</a:t>
            </a:r>
          </a:p>
          <a:p>
            <a:pPr lvl="1" fontAlgn="base"/>
            <a:r>
              <a:rPr lang="en-US" sz="1800"/>
              <a:t>Gaining performance without associated costs</a:t>
            </a:r>
          </a:p>
          <a:p>
            <a:pPr fontAlgn="base"/>
            <a:endParaRPr lang="en-US"/>
          </a:p>
          <a:p>
            <a:pPr marL="0" indent="0" fontAlgn="base">
              <a:buNone/>
            </a:pPr>
            <a:r>
              <a:rPr lang="en-US" sz="2400"/>
              <a:t>Distorted EV feeds into the Estimate at Complete (EAC), making certain projections </a:t>
            </a:r>
            <a:r>
              <a:rPr lang="en-US" sz="2400" i="1" u="sng"/>
              <a:t>unreliable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361DA2-3479-A35D-E7FE-913B5B10A165}"/>
              </a:ext>
            </a:extLst>
          </p:cNvPr>
          <p:cNvSpPr txBox="1"/>
          <p:nvPr/>
        </p:nvSpPr>
        <p:spPr>
          <a:xfrm>
            <a:off x="7045602" y="1974899"/>
            <a:ext cx="4698860" cy="59420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indent="0" algn="ctr" rtl="0" fontAlgn="base">
              <a:buNone/>
            </a:pPr>
            <a:r>
              <a:rPr lang="en-US" b="0" i="0">
                <a:solidFill>
                  <a:srgbClr val="775395"/>
                </a:solidFill>
                <a:effectLst/>
                <a:latin typeface="Aptos" panose="020B0004020202020204" pitchFamily="34" charset="0"/>
              </a:rPr>
              <a:t>​</a:t>
            </a:r>
            <a:endParaRPr lang="en-US" sz="1100" b="0" i="0">
              <a:solidFill>
                <a:srgbClr val="775395"/>
              </a:solidFill>
              <a:effectLst/>
              <a:latin typeface="Segoe UI" panose="020B0502040204020203" pitchFamily="34" charset="0"/>
            </a:endParaRPr>
          </a:p>
          <a:p>
            <a:pPr marL="0" marR="0" indent="0" algn="ctr" rtl="0" fontAlgn="base">
              <a:lnSpc>
                <a:spcPts val="1650"/>
              </a:lnSpc>
              <a:buNone/>
            </a:pPr>
            <a:r>
              <a:rPr lang="en-US" b="0" i="0" u="none" strike="noStrike" spc="0">
                <a:solidFill>
                  <a:srgbClr val="775395"/>
                </a:solidFill>
                <a:effectLst/>
                <a:latin typeface="Aptos" panose="020B0004020202020204" pitchFamily="34" charset="0"/>
              </a:rPr>
              <a:t>Of 11 projects analyzed:</a:t>
            </a:r>
            <a:endParaRPr lang="en-US" sz="1100" b="0" i="0">
              <a:solidFill>
                <a:srgbClr val="775395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7" name="Graphic 6" descr="Warning outline">
            <a:extLst>
              <a:ext uri="{FF2B5EF4-FFF2-40B4-BE49-F238E27FC236}">
                <a16:creationId xmlns:a16="http://schemas.microsoft.com/office/drawing/2014/main" id="{661A1E52-D4CB-182F-33D1-48B64F2109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37832" y="1204337"/>
            <a:ext cx="914400" cy="914400"/>
          </a:xfrm>
          <a:prstGeom prst="rect">
            <a:avLst/>
          </a:prstGeom>
        </p:spPr>
      </p:pic>
      <p:graphicFrame>
        <p:nvGraphicFramePr>
          <p:cNvPr id="19" name="Chart 0" descr="100 percent stacked horizontal bar chart of five findings across 11 projects.">
            <a:extLst>
              <a:ext uri="{FF2B5EF4-FFF2-40B4-BE49-F238E27FC236}">
                <a16:creationId xmlns:a16="http://schemas.microsoft.com/office/drawing/2014/main" id="{8896FFBF-D6F9-B4F1-C468-6584DB6EB7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3116860"/>
              </p:ext>
            </p:extLst>
          </p:nvPr>
        </p:nvGraphicFramePr>
        <p:xfrm>
          <a:off x="6394079" y="2555497"/>
          <a:ext cx="5602659" cy="3001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3345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D8F7E-0F17-85D0-A91A-6E5D652AA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8068C7E-2281-8B96-D79E-3D4AA4AFA1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400"/>
              <a:t>Improving EVM Data Quality through IIPS5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DA3A98-B45E-6D16-C7AC-032CD2A4A6C0}"/>
              </a:ext>
            </a:extLst>
          </p:cNvPr>
          <p:cNvSpPr txBox="1"/>
          <p:nvPr/>
        </p:nvSpPr>
        <p:spPr>
          <a:xfrm>
            <a:off x="92519" y="1038569"/>
            <a:ext cx="119796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rgbClr val="755194"/>
                </a:solidFill>
              </a:rPr>
              <a:t>IIPS5 Solution: ​</a:t>
            </a:r>
            <a:r>
              <a:rPr lang="en-US" sz="2800">
                <a:solidFill>
                  <a:srgbClr val="755194"/>
                </a:solidFill>
              </a:rPr>
              <a:t>Collect, understand, and improve EVM data through improved reporting and collaboration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FC0A0B0-A22E-AFA0-ED8F-18E14BD0D3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5263" y="2376457"/>
            <a:ext cx="7424208" cy="2696286"/>
          </a:xfrm>
        </p:spPr>
        <p:txBody>
          <a:bodyPr>
            <a:normAutofit/>
          </a:bodyPr>
          <a:lstStyle/>
          <a:p>
            <a:pPr lvl="1" fontAlgn="base"/>
            <a:r>
              <a:rPr lang="en-US">
                <a:latin typeface="Arial"/>
                <a:cs typeface="Arial"/>
              </a:rPr>
              <a:t>Data Quality Indicators (DQIs) evaluate EVM data against DCMA guidelines and SME-developed rules</a:t>
            </a:r>
          </a:p>
          <a:p>
            <a:pPr lvl="1" fontAlgn="base"/>
            <a:endParaRPr lang="en-US">
              <a:latin typeface="Arial"/>
              <a:cs typeface="Arial"/>
            </a:endParaRPr>
          </a:p>
          <a:p>
            <a:pPr lvl="1" fontAlgn="base"/>
            <a:r>
              <a:rPr lang="en-US">
                <a:latin typeface="Arial"/>
                <a:cs typeface="Arial"/>
              </a:rPr>
              <a:t>The Data Quality Report (DQR) contains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Executive-level DQI results, from portfolio-level to individual WBS levels.</a:t>
            </a:r>
          </a:p>
          <a:p>
            <a:pPr lvl="1" fontAlgn="base"/>
            <a:endParaRPr lang="en-US">
              <a:latin typeface="Arial"/>
              <a:cs typeface="Arial"/>
            </a:endParaRPr>
          </a:p>
          <a:p>
            <a:pPr lvl="1" fontAlgn="base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DDA5E1F-25C9-44CE-0783-8EAD07C1B1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6823"/>
          <a:stretch>
            <a:fillRect/>
          </a:stretch>
        </p:blipFill>
        <p:spPr>
          <a:xfrm>
            <a:off x="8000470" y="1992676"/>
            <a:ext cx="3684115" cy="401665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9251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129A64D-5F8E-30C3-8C89-0BE8C9D77C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Data Quality Report (DQR)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586D71-D2B2-3641-6E8C-DFC3656870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DQR summarizes all DQI results into a standalone &amp; shareable HTML file at the project-level, site-level, or Program Office (PO)-level</a:t>
            </a:r>
          </a:p>
          <a:p>
            <a:pPr lvl="1"/>
            <a:r>
              <a:rPr lang="en-US" sz="2000" dirty="0"/>
              <a:t>Usage does not require access to NNSA Databases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685858-DBF7-ECC8-CF8A-8795D05990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564" t="17507" r="119" b="16604"/>
          <a:stretch>
            <a:fillRect/>
          </a:stretch>
        </p:blipFill>
        <p:spPr>
          <a:xfrm>
            <a:off x="2989942" y="2305212"/>
            <a:ext cx="6212116" cy="340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91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220A799-BC04-43AB-EE00-8D6280E0C2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1150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1763975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A4195-4583-BAF8-8232-9563D20E4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937DCB-6071-0A4D-1EFE-C1E5FC8A42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E7F689CB-F0F6-3F83-D002-F7B74493D3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0787435"/>
              </p:ext>
            </p:extLst>
          </p:nvPr>
        </p:nvGraphicFramePr>
        <p:xfrm>
          <a:off x="195262" y="1468032"/>
          <a:ext cx="11776997" cy="980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DB7F5D33-E4E4-1768-6C73-37A96022A91C}"/>
              </a:ext>
            </a:extLst>
          </p:cNvPr>
          <p:cNvSpPr txBox="1"/>
          <p:nvPr/>
        </p:nvSpPr>
        <p:spPr>
          <a:xfrm>
            <a:off x="3035760" y="3480405"/>
            <a:ext cx="6096000" cy="928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6000" kern="12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09889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6C1F9C-A220-0421-21F8-6A594E66DB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1865" y="2259868"/>
            <a:ext cx="10428269" cy="2829692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latin typeface="+mn-lt"/>
              </a:rPr>
              <a:t>Ryan Cindrich</a:t>
            </a:r>
            <a:r>
              <a:rPr lang="en-US" b="0">
                <a:solidFill>
                  <a:srgbClr val="FFFFFF"/>
                </a:solidFill>
                <a:latin typeface="+mn-lt"/>
              </a:rPr>
              <a:t>: </a:t>
            </a:r>
            <a:r>
              <a:rPr lang="en-US" b="0">
                <a:solidFill>
                  <a:srgbClr val="FFFFFF"/>
                </a:solidFill>
                <a:latin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ryan.cindrich@nnsa.doe.gov</a:t>
            </a:r>
            <a:endParaRPr lang="en-US" b="0">
              <a:solidFill>
                <a:srgbClr val="FFFFFF"/>
              </a:solidFill>
              <a:latin typeface="+mn-lt"/>
            </a:endParaRPr>
          </a:p>
          <a:p>
            <a:endParaRPr lang="en-US" b="0">
              <a:solidFill>
                <a:srgbClr val="FFFFFF"/>
              </a:solidFill>
              <a:latin typeface="+mn-lt"/>
            </a:endParaRPr>
          </a:p>
          <a:p>
            <a:r>
              <a:rPr lang="en-US">
                <a:solidFill>
                  <a:srgbClr val="FFFFFF"/>
                </a:solidFill>
                <a:latin typeface="+mn-lt"/>
              </a:rPr>
              <a:t>Hannah Lee</a:t>
            </a:r>
            <a:r>
              <a:rPr lang="en-US" b="0">
                <a:solidFill>
                  <a:srgbClr val="FFFFFF"/>
                </a:solidFill>
                <a:latin typeface="+mn-lt"/>
              </a:rPr>
              <a:t>: </a:t>
            </a:r>
            <a:r>
              <a:rPr lang="en-US" b="0">
                <a:solidFill>
                  <a:srgbClr val="FFFFFF"/>
                </a:solidFill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hannah.lee@nnsa.doe.gov</a:t>
            </a:r>
            <a:endParaRPr lang="en-US" b="0">
              <a:solidFill>
                <a:srgbClr val="FFFFFF"/>
              </a:solidFill>
              <a:latin typeface="+mn-lt"/>
            </a:endParaRPr>
          </a:p>
          <a:p>
            <a:endParaRPr lang="en-US" b="0">
              <a:solidFill>
                <a:srgbClr val="FFFFFF"/>
              </a:solidFill>
              <a:latin typeface="+mn-lt"/>
            </a:endParaRPr>
          </a:p>
          <a:p>
            <a:r>
              <a:rPr lang="en-US">
                <a:solidFill>
                  <a:srgbClr val="FFFFFF"/>
                </a:solidFill>
                <a:latin typeface="+mn-lt"/>
              </a:rPr>
              <a:t>Julie Anderson</a:t>
            </a:r>
            <a:r>
              <a:rPr lang="en-US" b="0">
                <a:solidFill>
                  <a:srgbClr val="FFFFFF"/>
                </a:solidFill>
                <a:latin typeface="+mn-lt"/>
              </a:rPr>
              <a:t>: </a:t>
            </a:r>
            <a:r>
              <a:rPr lang="en-US" b="0">
                <a:solidFill>
                  <a:srgbClr val="FFFFFF"/>
                </a:solidFill>
                <a:latin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julie.anderson@nnsa.doe.gov</a:t>
            </a:r>
            <a:endParaRPr lang="en-US" b="0">
              <a:solidFill>
                <a:srgbClr val="FFFFFF"/>
              </a:solidFill>
              <a:latin typeface="+mn-lt"/>
            </a:endParaRPr>
          </a:p>
          <a:p>
            <a:endParaRPr lang="en-US" b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80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Light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ark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ustom Pictur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FFDA78FB360847ADB98A04EBDAA893" ma:contentTypeVersion="25" ma:contentTypeDescription="Create a new document." ma:contentTypeScope="" ma:versionID="5fbfa123828cb30ffc3b24c215855f53">
  <xsd:schema xmlns:xsd="http://www.w3.org/2001/XMLSchema" xmlns:xs="http://www.w3.org/2001/XMLSchema" xmlns:p="http://schemas.microsoft.com/office/2006/metadata/properties" xmlns:ns1="http://schemas.microsoft.com/sharepoint/v3" xmlns:ns2="33b7c0c5-003e-4b19-a9f0-2bdaa7684dfd" xmlns:ns3="939ae3aa-5a0c-41c3-b3c7-e1a67748af54" targetNamespace="http://schemas.microsoft.com/office/2006/metadata/properties" ma:root="true" ma:fieldsID="0fbd5911ed023305ee0e489ae1dd1e4e" ns1:_="" ns2:_="" ns3:_="">
    <xsd:import namespace="http://schemas.microsoft.com/sharepoint/v3"/>
    <xsd:import namespace="33b7c0c5-003e-4b19-a9f0-2bdaa7684dfd"/>
    <xsd:import namespace="939ae3aa-5a0c-41c3-b3c7-e1a67748af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FileType" minOccurs="0"/>
                <xsd:element ref="ns2:RecommendedReferences" minOccurs="0"/>
                <xsd:element ref="ns2:InO_x003a_Drive" minOccurs="0"/>
                <xsd:element ref="ns2:MediaServiceBillingMetadata" minOccurs="0"/>
                <xsd:element ref="ns2:Notes" minOccurs="0"/>
                <xsd:element ref="ns1:_ip_UnifiedCompliancePolicyProperties" minOccurs="0"/>
                <xsd:element ref="ns1:_ip_UnifiedCompliancePolicyUIActio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b7c0c5-003e-4b19-a9f0-2bdaa7684d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26d46bd7-4a58-4bc0-a217-7245e6e704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FileType" ma:index="22" nillable="true" ma:displayName="File Type" ma:description="Type of eDOCS File" ma:format="Dropdown" ma:internalName="FileType">
      <xsd:simpleType>
        <xsd:union memberTypes="dms:Text">
          <xsd:simpleType>
            <xsd:restriction base="dms:Choice">
              <xsd:enumeration value="Action Doc"/>
              <xsd:enumeration value="Background"/>
              <xsd:enumeration value="Comment Doc"/>
              <xsd:enumeration value="Response"/>
            </xsd:restriction>
          </xsd:simpleType>
        </xsd:union>
      </xsd:simpleType>
    </xsd:element>
    <xsd:element name="RecommendedReferences" ma:index="23" nillable="true" ma:displayName="Recommended References" ma:format="Dropdown" ma:internalName="RecommendedReferences">
      <xsd:simpleType>
        <xsd:restriction base="dms:Choice">
          <xsd:enumeration value="Recommended"/>
          <xsd:enumeration value="Choice 2"/>
          <xsd:enumeration value="Choice 3"/>
        </xsd:restriction>
      </xsd:simpleType>
    </xsd:element>
    <xsd:element name="InO_x003a_Drive" ma:index="24" nillable="true" ma:displayName="In O: Drive" ma:default="1" ma:format="Dropdown" ma:internalName="InO_x003a_Drive">
      <xsd:simpleType>
        <xsd:restriction base="dms:Boolean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Notes" ma:index="26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MediaServiceLocation" ma:index="2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9ae3aa-5a0c-41c3-b3c7-e1a67748af5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bd62177-fa1c-4147-bdfe-1d72b77a6d91}" ma:internalName="TaxCatchAll" ma:showField="CatchAllData" ma:web="939ae3aa-5a0c-41c3-b3c7-e1a67748af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ileType xmlns="33b7c0c5-003e-4b19-a9f0-2bdaa7684dfd" xsi:nil="true"/>
    <InO_x003a_Drive xmlns="33b7c0c5-003e-4b19-a9f0-2bdaa7684dfd">true</InO_x003a_Drive>
    <_ip_UnifiedCompliancePolicyUIAction xmlns="http://schemas.microsoft.com/sharepoint/v3" xsi:nil="true"/>
    <lcf76f155ced4ddcb4097134ff3c332f xmlns="33b7c0c5-003e-4b19-a9f0-2bdaa7684dfd">
      <Terms xmlns="http://schemas.microsoft.com/office/infopath/2007/PartnerControls"/>
    </lcf76f155ced4ddcb4097134ff3c332f>
    <_ip_UnifiedCompliancePolicyProperties xmlns="http://schemas.microsoft.com/sharepoint/v3" xsi:nil="true"/>
    <RecommendedReferences xmlns="33b7c0c5-003e-4b19-a9f0-2bdaa7684dfd" xsi:nil="true"/>
    <TaxCatchAll xmlns="939ae3aa-5a0c-41c3-b3c7-e1a67748af54" xsi:nil="true"/>
    <Notes xmlns="33b7c0c5-003e-4b19-a9f0-2bdaa7684dfd" xsi:nil="true"/>
  </documentManagement>
</p:properties>
</file>

<file path=customXml/itemProps1.xml><?xml version="1.0" encoding="utf-8"?>
<ds:datastoreItem xmlns:ds="http://schemas.openxmlformats.org/officeDocument/2006/customXml" ds:itemID="{848B613B-B974-47E1-82ED-93381CB58AF8}">
  <ds:schemaRefs>
    <ds:schemaRef ds:uri="33b7c0c5-003e-4b19-a9f0-2bdaa7684dfd"/>
    <ds:schemaRef ds:uri="939ae3aa-5a0c-41c3-b3c7-e1a67748af5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1398670-7AF7-4791-B0F2-15162397E22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FD41C8-337A-497C-AF25-455A83C15260}">
  <ds:schemaRefs>
    <ds:schemaRef ds:uri="33b7c0c5-003e-4b19-a9f0-2bdaa7684dfd"/>
    <ds:schemaRef ds:uri="939ae3aa-5a0c-41c3-b3c7-e1a67748af5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</TotalTime>
  <Words>639</Words>
  <Application>Microsoft Office PowerPoint</Application>
  <PresentationFormat>Widescreen</PresentationFormat>
  <Paragraphs>94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Aptos</vt:lpstr>
      <vt:lpstr>Aptos Display</vt:lpstr>
      <vt:lpstr>Arial</vt:lpstr>
      <vt:lpstr>Bahnschrift SemiCondensed</vt:lpstr>
      <vt:lpstr>Figtree ExtraBold</vt:lpstr>
      <vt:lpstr>Segoe UI</vt:lpstr>
      <vt:lpstr>Light Theme</vt:lpstr>
      <vt:lpstr>Dark Theme</vt:lpstr>
      <vt:lpstr>Custom Picture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Cindrich, Ryan (CONTR)</cp:lastModifiedBy>
  <cp:revision>1</cp:revision>
  <dcterms:created xsi:type="dcterms:W3CDTF">2025-12-19T15:57:02Z</dcterms:created>
  <dcterms:modified xsi:type="dcterms:W3CDTF">2026-08-07T20:17:18Z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0x01010054FFDA78FB360847ADB98A04EBDAA893</vt:lpwstr>
  </property>
  <property fmtid="{D5CDD505-2E9C-101B-9397-08002B2CF9AE}" pid="3" name="MediaServiceImageTags">
    <vt:lpwstr/>
  </property>
</Properties>
</file>