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67" r:id="rId5"/>
    <p:sldMasterId id="2147483840" r:id="rId6"/>
    <p:sldMasterId id="2147483883" r:id="rId7"/>
    <p:sldMasterId id="2147483916" r:id="rId8"/>
    <p:sldMasterId id="2147483949" r:id="rId9"/>
    <p:sldMasterId id="2147483982" r:id="rId10"/>
  </p:sldMasterIdLst>
  <p:notesMasterIdLst>
    <p:notesMasterId r:id="rId31"/>
  </p:notesMasterIdLst>
  <p:handoutMasterIdLst>
    <p:handoutMasterId r:id="rId32"/>
  </p:handoutMasterIdLst>
  <p:sldIdLst>
    <p:sldId id="841" r:id="rId11"/>
    <p:sldId id="861" r:id="rId12"/>
    <p:sldId id="870" r:id="rId13"/>
    <p:sldId id="888" r:id="rId14"/>
    <p:sldId id="887" r:id="rId15"/>
    <p:sldId id="376" r:id="rId16"/>
    <p:sldId id="894" r:id="rId17"/>
    <p:sldId id="874" r:id="rId18"/>
    <p:sldId id="774" r:id="rId19"/>
    <p:sldId id="895" r:id="rId20"/>
    <p:sldId id="787" r:id="rId21"/>
    <p:sldId id="889" r:id="rId22"/>
    <p:sldId id="890" r:id="rId23"/>
    <p:sldId id="893" r:id="rId24"/>
    <p:sldId id="891" r:id="rId25"/>
    <p:sldId id="892" r:id="rId26"/>
    <p:sldId id="884" r:id="rId27"/>
    <p:sldId id="1359" r:id="rId28"/>
    <p:sldId id="1360" r:id="rId29"/>
    <p:sldId id="1350" r:id="rId3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lk, Steven" initials="CS" lastIdx="6" clrIdx="0">
    <p:extLst>
      <p:ext uri="{19B8F6BF-5375-455C-9EA6-DF929625EA0E}">
        <p15:presenceInfo xmlns:p15="http://schemas.microsoft.com/office/powerpoint/2012/main" userId="S-1-5-21-2844929807-1687724802-988633214-44026" providerId="AD"/>
      </p:ext>
    </p:extLst>
  </p:cmAuthor>
  <p:cmAuthor id="2" name="Lightner, Valri" initials="LV" lastIdx="13" clrIdx="1">
    <p:extLst>
      <p:ext uri="{19B8F6BF-5375-455C-9EA6-DF929625EA0E}">
        <p15:presenceInfo xmlns:p15="http://schemas.microsoft.com/office/powerpoint/2012/main" userId="S-1-5-21-2844929807-1687724802-988633214-45725" providerId="AD"/>
      </p:ext>
    </p:extLst>
  </p:cmAuthor>
  <p:cmAuthor id="3" name="Rachuri, Sudarsan" initials="RS" lastIdx="4" clrIdx="2">
    <p:extLst>
      <p:ext uri="{19B8F6BF-5375-455C-9EA6-DF929625EA0E}">
        <p15:presenceInfo xmlns:p15="http://schemas.microsoft.com/office/powerpoint/2012/main" userId="S-1-5-21-2844929807-1687724802-988633214-1996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0565C"/>
    <a:srgbClr val="007934"/>
    <a:srgbClr val="003366"/>
    <a:srgbClr val="000066"/>
    <a:srgbClr val="0D3C8C"/>
    <a:srgbClr val="005B82"/>
    <a:srgbClr val="BDD7EE"/>
    <a:srgbClr val="00853F"/>
    <a:srgbClr val="BED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2" autoAdjust="0"/>
    <p:restoredTop sz="86369" autoAdjust="0"/>
  </p:normalViewPr>
  <p:slideViewPr>
    <p:cSldViewPr>
      <p:cViewPr varScale="1">
        <p:scale>
          <a:sx n="75" d="100"/>
          <a:sy n="75" d="100"/>
        </p:scale>
        <p:origin x="1104" y="66"/>
      </p:cViewPr>
      <p:guideLst>
        <p:guide orient="horz" pos="30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1752"/>
    </p:cViewPr>
  </p:sorterViewPr>
  <p:notesViewPr>
    <p:cSldViewPr>
      <p:cViewPr varScale="1">
        <p:scale>
          <a:sx n="66" d="100"/>
          <a:sy n="66" d="100"/>
        </p:scale>
        <p:origin x="-3354" y="-114"/>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4662"/>
          </a:xfrm>
          <a:prstGeom prst="rect">
            <a:avLst/>
          </a:prstGeom>
        </p:spPr>
        <p:txBody>
          <a:bodyPr vert="horz" lIns="91323" tIns="45661" rIns="91323" bIns="45661" rtlCol="0"/>
          <a:lstStyle>
            <a:lvl1pPr algn="l">
              <a:defRPr sz="1200"/>
            </a:lvl1pPr>
          </a:lstStyle>
          <a:p>
            <a:endParaRPr lang="en-US" dirty="0"/>
          </a:p>
        </p:txBody>
      </p:sp>
      <p:sp>
        <p:nvSpPr>
          <p:cNvPr id="3" name="Date Placeholder 2"/>
          <p:cNvSpPr>
            <a:spLocks noGrp="1"/>
          </p:cNvSpPr>
          <p:nvPr>
            <p:ph type="dt" sz="quarter" idx="1"/>
          </p:nvPr>
        </p:nvSpPr>
        <p:spPr>
          <a:xfrm>
            <a:off x="3971293" y="1"/>
            <a:ext cx="3037523" cy="464662"/>
          </a:xfrm>
          <a:prstGeom prst="rect">
            <a:avLst/>
          </a:prstGeom>
        </p:spPr>
        <p:txBody>
          <a:bodyPr vert="horz" lIns="91323" tIns="45661" rIns="91323" bIns="45661" rtlCol="0"/>
          <a:lstStyle>
            <a:lvl1pPr algn="r">
              <a:defRPr sz="1200"/>
            </a:lvl1pPr>
          </a:lstStyle>
          <a:p>
            <a:fld id="{AC9F16DD-7689-4D4E-98CD-2B2C2458DAA4}" type="datetimeFigureOut">
              <a:rPr lang="en-US" smtClean="0"/>
              <a:pPr/>
              <a:t>5/29/2020</a:t>
            </a:fld>
            <a:endParaRPr lang="en-US" dirty="0"/>
          </a:p>
        </p:txBody>
      </p:sp>
      <p:sp>
        <p:nvSpPr>
          <p:cNvPr id="4" name="Footer Placeholder 3"/>
          <p:cNvSpPr>
            <a:spLocks noGrp="1"/>
          </p:cNvSpPr>
          <p:nvPr>
            <p:ph type="ftr" sz="quarter" idx="2"/>
          </p:nvPr>
        </p:nvSpPr>
        <p:spPr>
          <a:xfrm>
            <a:off x="0" y="8830153"/>
            <a:ext cx="3037523" cy="464662"/>
          </a:xfrm>
          <a:prstGeom prst="rect">
            <a:avLst/>
          </a:prstGeom>
        </p:spPr>
        <p:txBody>
          <a:bodyPr vert="horz" lIns="91323" tIns="45661" rIns="91323" bIns="4566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3" y="8830153"/>
            <a:ext cx="3037523" cy="464662"/>
          </a:xfrm>
          <a:prstGeom prst="rect">
            <a:avLst/>
          </a:prstGeom>
        </p:spPr>
        <p:txBody>
          <a:bodyPr vert="horz" lIns="91323" tIns="45661" rIns="91323" bIns="45661" rtlCol="0" anchor="b"/>
          <a:lstStyle>
            <a:lvl1pPr algn="r">
              <a:defRPr sz="1200"/>
            </a:lvl1pPr>
          </a:lstStyle>
          <a:p>
            <a:fld id="{9C6D537E-7B5E-4D65-9411-9AF92C69CD82}" type="slidenum">
              <a:rPr lang="en-US" smtClean="0"/>
              <a:pPr/>
              <a:t>‹#›</a:t>
            </a:fld>
            <a:endParaRPr lang="en-US" dirty="0"/>
          </a:p>
        </p:txBody>
      </p:sp>
    </p:spTree>
    <p:extLst>
      <p:ext uri="{BB962C8B-B14F-4D97-AF65-F5344CB8AC3E}">
        <p14:creationId xmlns:p14="http://schemas.microsoft.com/office/powerpoint/2010/main" val="1491914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fontAlgn="auto">
              <a:spcBef>
                <a:spcPts val="0"/>
              </a:spcBef>
              <a:spcAft>
                <a:spcPts val="0"/>
              </a:spcAft>
              <a:defRPr sz="1200" smtClean="0">
                <a:latin typeface="+mn-lt"/>
              </a:defRPr>
            </a:lvl1pPr>
          </a:lstStyle>
          <a:p>
            <a:pPr>
              <a:defRPr/>
            </a:pPr>
            <a:fld id="{8369CCE0-184C-4685-8528-10CBA3EC768B}" type="datetimeFigureOut">
              <a:rPr lang="en-US"/>
              <a:pPr>
                <a:defRPr/>
              </a:pPr>
              <a:t>5/29/2020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8" tIns="46580" rIns="93158" bIns="46580"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fontAlgn="auto">
              <a:spcBef>
                <a:spcPts val="0"/>
              </a:spcBef>
              <a:spcAft>
                <a:spcPts val="0"/>
              </a:spcAft>
              <a:defRPr sz="1200" smtClean="0">
                <a:latin typeface="+mn-lt"/>
              </a:defRPr>
            </a:lvl1pPr>
          </a:lstStyle>
          <a:p>
            <a:pPr>
              <a:defRPr/>
            </a:pPr>
            <a:fld id="{75F75D11-0079-4D42-8AE6-22398F6E9898}" type="slidenum">
              <a:rPr lang="en-US"/>
              <a:pPr>
                <a:defRPr/>
              </a:pPr>
              <a:t>‹#›</a:t>
            </a:fld>
            <a:endParaRPr lang="en-US" dirty="0"/>
          </a:p>
        </p:txBody>
      </p:sp>
    </p:spTree>
    <p:extLst>
      <p:ext uri="{BB962C8B-B14F-4D97-AF65-F5344CB8AC3E}">
        <p14:creationId xmlns:p14="http://schemas.microsoft.com/office/powerpoint/2010/main" val="4191974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64789">
              <a:defRPr/>
            </a:pPr>
            <a:fld id="{3E259B31-9835-4232-91D0-DACD3CA69458}" type="slidenum">
              <a:rPr lang="en-US">
                <a:solidFill>
                  <a:srgbClr val="000000"/>
                </a:solidFill>
              </a:rPr>
              <a:pPr defTabSz="464789">
                <a:defRPr/>
              </a:pPr>
              <a:t>1</a:t>
            </a:fld>
            <a:endParaRPr lang="en-US" dirty="0">
              <a:solidFill>
                <a:srgbClr val="000000"/>
              </a:solidFill>
            </a:endParaRPr>
          </a:p>
        </p:txBody>
      </p:sp>
      <p:sp>
        <p:nvSpPr>
          <p:cNvPr id="1843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Notes Placeholder 6"/>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400" dirty="0"/>
          </a:p>
        </p:txBody>
      </p:sp>
      <p:sp>
        <p:nvSpPr>
          <p:cNvPr id="24582" name="Date Placeholder 2"/>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464789">
              <a:defRPr/>
            </a:pPr>
            <a:r>
              <a:rPr lang="en-US" dirty="0">
                <a:solidFill>
                  <a:srgbClr val="000000"/>
                </a:solidFill>
              </a:rPr>
              <a:t>5/15/2013</a:t>
            </a:r>
          </a:p>
        </p:txBody>
      </p:sp>
      <p:sp>
        <p:nvSpPr>
          <p:cNvPr id="24583" name="Header Placeholder 1"/>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464789">
              <a:defRPr/>
            </a:pPr>
            <a:endParaRPr lang="en-US" dirty="0">
              <a:solidFill>
                <a:srgbClr val="000000"/>
              </a:solidFill>
            </a:endParaRPr>
          </a:p>
        </p:txBody>
      </p:sp>
      <p:sp>
        <p:nvSpPr>
          <p:cNvPr id="3" name="Footer Placeholder 2"/>
          <p:cNvSpPr>
            <a:spLocks noGrp="1"/>
          </p:cNvSpPr>
          <p:nvPr>
            <p:ph type="ftr" sz="quarter" idx="4"/>
          </p:nvPr>
        </p:nvSpPr>
        <p:spPr/>
        <p:txBody>
          <a:bodyPr/>
          <a:lstStyle/>
          <a:p>
            <a:pPr>
              <a:defRPr/>
            </a:pPr>
            <a:r>
              <a:rPr lang="en-US" dirty="0">
                <a:solidFill>
                  <a:prstClr val="black"/>
                </a:solidFill>
              </a:rPr>
              <a:t>AMO Overview</a:t>
            </a:r>
          </a:p>
        </p:txBody>
      </p:sp>
    </p:spTree>
    <p:extLst>
      <p:ext uri="{BB962C8B-B14F-4D97-AF65-F5344CB8AC3E}">
        <p14:creationId xmlns:p14="http://schemas.microsoft.com/office/powerpoint/2010/main" val="271913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None/>
              <a:tabLst/>
              <a:defRPr/>
            </a:pPr>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73452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9872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381598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808538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501374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0BB1-6E1F-4730-B193-C8C4A250D2A2}" type="slidenum">
              <a:rPr lang="en-US" smtClean="0"/>
              <a:t>18</a:t>
            </a:fld>
            <a:endParaRPr lang="en-US" dirty="0"/>
          </a:p>
        </p:txBody>
      </p:sp>
    </p:spTree>
    <p:extLst>
      <p:ext uri="{BB962C8B-B14F-4D97-AF65-F5344CB8AC3E}">
        <p14:creationId xmlns:p14="http://schemas.microsoft.com/office/powerpoint/2010/main" val="490820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0BB1-6E1F-4730-B193-C8C4A250D2A2}" type="slidenum">
              <a:rPr lang="en-US" smtClean="0"/>
              <a:t>19</a:t>
            </a:fld>
            <a:endParaRPr lang="en-US" dirty="0"/>
          </a:p>
        </p:txBody>
      </p:sp>
    </p:spTree>
    <p:extLst>
      <p:ext uri="{BB962C8B-B14F-4D97-AF65-F5344CB8AC3E}">
        <p14:creationId xmlns:p14="http://schemas.microsoft.com/office/powerpoint/2010/main" val="2946776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0BB1-6E1F-4730-B193-C8C4A250D2A2}" type="slidenum">
              <a:rPr lang="en-US" smtClean="0"/>
              <a:t>20</a:t>
            </a:fld>
            <a:endParaRPr lang="en-US" dirty="0"/>
          </a:p>
        </p:txBody>
      </p:sp>
    </p:spTree>
    <p:extLst>
      <p:ext uri="{BB962C8B-B14F-4D97-AF65-F5344CB8AC3E}">
        <p14:creationId xmlns:p14="http://schemas.microsoft.com/office/powerpoint/2010/main" val="362741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34315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58726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4</a:t>
            </a:fld>
            <a:endParaRPr lang="en-US" dirty="0"/>
          </a:p>
        </p:txBody>
      </p:sp>
    </p:spTree>
    <p:extLst>
      <p:ext uri="{BB962C8B-B14F-4D97-AF65-F5344CB8AC3E}">
        <p14:creationId xmlns:p14="http://schemas.microsoft.com/office/powerpoint/2010/main" val="249030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5</a:t>
            </a:fld>
            <a:endParaRPr lang="en-US" dirty="0"/>
          </a:p>
        </p:txBody>
      </p:sp>
    </p:spTree>
    <p:extLst>
      <p:ext uri="{BB962C8B-B14F-4D97-AF65-F5344CB8AC3E}">
        <p14:creationId xmlns:p14="http://schemas.microsoft.com/office/powerpoint/2010/main" val="1520365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6</a:t>
            </a:fld>
            <a:endParaRPr lang="en-US" dirty="0"/>
          </a:p>
        </p:txBody>
      </p:sp>
    </p:spTree>
    <p:extLst>
      <p:ext uri="{BB962C8B-B14F-4D97-AF65-F5344CB8AC3E}">
        <p14:creationId xmlns:p14="http://schemas.microsoft.com/office/powerpoint/2010/main" val="380243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895772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8</a:t>
            </a:fld>
            <a:endParaRPr lang="en-US" dirty="0"/>
          </a:p>
        </p:txBody>
      </p:sp>
    </p:spTree>
    <p:extLst>
      <p:ext uri="{BB962C8B-B14F-4D97-AF65-F5344CB8AC3E}">
        <p14:creationId xmlns:p14="http://schemas.microsoft.com/office/powerpoint/2010/main" val="2965352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10</a:t>
            </a:fld>
            <a:endParaRPr lang="en-US" dirty="0"/>
          </a:p>
        </p:txBody>
      </p:sp>
    </p:spTree>
    <p:extLst>
      <p:ext uri="{BB962C8B-B14F-4D97-AF65-F5344CB8AC3E}">
        <p14:creationId xmlns:p14="http://schemas.microsoft.com/office/powerpoint/2010/main" val="34854228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149623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3108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33128289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1159991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40907987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68020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9888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54605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0470949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2535737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0300237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147031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79496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https://twitter.com/SMCoalition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a:solidFill>
                  <a:srgbClr val="E7E6E6">
                    <a:lumMod val="25000"/>
                  </a:srgbClr>
                </a:solidFill>
                <a:latin typeface="Franklin Gothic Book"/>
                <a:cs typeface="Franklin Gothic Book"/>
              </a:rPr>
              <a:t>Facebook.com/SMLeadershipCoalition</a:t>
            </a: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http://www.linkedin.com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822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37203055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490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6927947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0057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7952810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dirty="0">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758044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248223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a:t>click to edit master title style</a:t>
            </a:r>
          </a:p>
        </p:txBody>
      </p:sp>
      <p:sp>
        <p:nvSpPr>
          <p:cNvPr id="19" name="Text Placeholder 2"/>
          <p:cNvSpPr>
            <a:spLocks noGrp="1"/>
          </p:cNvSpPr>
          <p:nvPr>
            <p:ph type="body" idx="28" hasCustomPrompt="1"/>
          </p:nvPr>
        </p:nvSpPr>
        <p:spPr>
          <a:xfrm>
            <a:off x="677863" y="691051"/>
            <a:ext cx="7780337" cy="451948"/>
          </a:xfrm>
          <a:prstGeom prst="rect">
            <a:avLst/>
          </a:prstGeom>
        </p:spPr>
        <p:txBody>
          <a:bodyPr anchor="t"/>
          <a:lstStyle>
            <a:lvl1pPr marL="0" indent="0">
              <a:lnSpc>
                <a:spcPct val="85000"/>
              </a:lnSpc>
              <a:spcBef>
                <a:spcPts val="0"/>
              </a:spcBef>
              <a:spcAft>
                <a:spcPts val="0"/>
              </a:spcAft>
              <a:buNone/>
              <a:defRPr sz="1700" b="0">
                <a:solidFill>
                  <a:schemeClr val="accent3"/>
                </a:solidFill>
                <a:latin typeface="+mn-lt"/>
                <a:cs typeface="Myriad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Slide Number Placeholder 3"/>
          <p:cNvSpPr>
            <a:spLocks noGrp="1"/>
          </p:cNvSpPr>
          <p:nvPr>
            <p:ph type="sldNum" sz="quarter" idx="4"/>
          </p:nvPr>
        </p:nvSpPr>
        <p:spPr>
          <a:xfrm>
            <a:off x="8095836" y="6016752"/>
            <a:ext cx="356013" cy="155448"/>
          </a:xfrm>
          <a:prstGeom prst="rect">
            <a:avLst/>
          </a:prstGeom>
        </p:spPr>
        <p:txBody>
          <a:bodyPr vert="horz" lIns="91440" tIns="45720" rIns="91440" bIns="45720" rtlCol="0" anchor="ctr"/>
          <a:lstStyle>
            <a:lvl1pPr algn="r">
              <a:defRPr sz="800">
                <a:solidFill>
                  <a:schemeClr val="tx1">
                    <a:tint val="75000"/>
                  </a:schemeClr>
                </a:solidFill>
                <a:latin typeface="+mn-lt"/>
                <a:cs typeface="Myriad Pro"/>
              </a:defRPr>
            </a:lvl1pPr>
          </a:lstStyle>
          <a:p>
            <a:fld id="{60D4F70A-A669-3540-8175-CEEA6DC5730E}" type="slidenum">
              <a:rPr lang="en-US" smtClean="0">
                <a:solidFill>
                  <a:srgbClr val="000000">
                    <a:tint val="75000"/>
                  </a:srgbClr>
                </a:solidFill>
                <a:latin typeface="Arial"/>
              </a:rPr>
              <a:pPr/>
              <a:t>‹#›</a:t>
            </a:fld>
            <a:endParaRPr lang="en-US" dirty="0">
              <a:solidFill>
                <a:srgbClr val="000000">
                  <a:tint val="75000"/>
                </a:srgbClr>
              </a:solidFill>
              <a:latin typeface="Arial"/>
            </a:endParaRPr>
          </a:p>
        </p:txBody>
      </p:sp>
      <p:sp>
        <p:nvSpPr>
          <p:cNvPr id="7" name="Text Placeholder 3"/>
          <p:cNvSpPr>
            <a:spLocks noGrp="1"/>
          </p:cNvSpPr>
          <p:nvPr>
            <p:ph type="body" sz="quarter" idx="29"/>
          </p:nvPr>
        </p:nvSpPr>
        <p:spPr>
          <a:xfrm>
            <a:off x="676376" y="6051946"/>
            <a:ext cx="4864100" cy="184150"/>
          </a:xfrm>
          <a:prstGeom prst="rect">
            <a:avLst/>
          </a:prstGeom>
        </p:spPr>
        <p:txBody>
          <a:bodyPr/>
          <a:lstStyle>
            <a:lvl1pPr>
              <a:defRPr sz="800">
                <a:solidFill>
                  <a:schemeClr val="tx2">
                    <a:lumMod val="60000"/>
                    <a:lumOff val="40000"/>
                  </a:schemeClr>
                </a:solidFill>
              </a:defRPr>
            </a:lvl1pPr>
          </a:lstStyle>
          <a:p>
            <a:pPr lvl="0"/>
            <a:r>
              <a:rPr lang="en-US"/>
              <a:t>Click to edit Master text styles</a:t>
            </a:r>
          </a:p>
        </p:txBody>
      </p:sp>
    </p:spTree>
    <p:extLst>
      <p:ext uri="{BB962C8B-B14F-4D97-AF65-F5344CB8AC3E}">
        <p14:creationId xmlns:p14="http://schemas.microsoft.com/office/powerpoint/2010/main" val="31832779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3484176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083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
        <p:nvSpPr>
          <p:cNvPr id="5" name="TextBox 4"/>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41669859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0" y="662970"/>
            <a:ext cx="9144000" cy="45719"/>
          </a:xfrm>
          <a:prstGeom prst="rect">
            <a:avLst/>
          </a:prstGeom>
        </p:spPr>
      </p:pic>
    </p:spTree>
    <p:extLst>
      <p:ext uri="{BB962C8B-B14F-4D97-AF65-F5344CB8AC3E}">
        <p14:creationId xmlns:p14="http://schemas.microsoft.com/office/powerpoint/2010/main" val="27645108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
        <p:nvSpPr>
          <p:cNvPr id="4" name="TextBox 3"/>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201654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
        <p:nvSpPr>
          <p:cNvPr id="2" name="TextBox 1"/>
          <p:cNvSpPr txBox="1"/>
          <p:nvPr userDrawn="1"/>
        </p:nvSpPr>
        <p:spPr>
          <a:xfrm>
            <a:off x="9144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4933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71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6" name="Content Placeholder 2"/>
          <p:cNvSpPr>
            <a:spLocks noGrp="1"/>
          </p:cNvSpPr>
          <p:nvPr>
            <p:ph idx="11"/>
          </p:nvPr>
        </p:nvSpPr>
        <p:spPr>
          <a:xfrm>
            <a:off x="4572000"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a:xfrm>
            <a:off x="0" y="6489365"/>
            <a:ext cx="381328" cy="370561"/>
          </a:xfrm>
          <a:prstGeom prst="rect">
            <a:avLst/>
          </a:prstGeom>
        </p:spPr>
        <p:txBody>
          <a:bodyPr/>
          <a:lstStyle/>
          <a:p>
            <a:pPr>
              <a:defRPr/>
            </a:pPr>
            <a:fld id="{4C119BEB-F095-4552-A9A7-AB58812D8D8D}" type="slidenum">
              <a:rPr lang="en-US" smtClean="0">
                <a:solidFill>
                  <a:srgbClr val="000000"/>
                </a:solidFill>
              </a:rPr>
              <a:pPr>
                <a:defRPr/>
              </a:pPr>
              <a:t>‹#›</a:t>
            </a:fld>
            <a:endParaRPr lang="en-US" dirty="0">
              <a:solidFill>
                <a:srgbClr val="000000"/>
              </a:solidFill>
            </a:endParaRPr>
          </a:p>
        </p:txBody>
      </p:sp>
      <p:sp>
        <p:nvSpPr>
          <p:cNvPr id="4" name="Content Placeholder 2"/>
          <p:cNvSpPr>
            <a:spLocks noGrp="1"/>
          </p:cNvSpPr>
          <p:nvPr>
            <p:ph idx="1"/>
          </p:nvPr>
        </p:nvSpPr>
        <p:spPr>
          <a:xfrm>
            <a:off x="152399"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98438" y="0"/>
            <a:ext cx="8724900" cy="81272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9057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77800" y="0"/>
            <a:ext cx="8813800" cy="901700"/>
          </a:xfrm>
        </p:spPr>
        <p:txBody>
          <a:bodyPr/>
          <a:lstStyle>
            <a:lvl1pPr>
              <a:defRPr>
                <a:latin typeface="Arial Narrow" pitchFamily="34" charset="0"/>
              </a:defRPr>
            </a:lvl1pPr>
          </a:lstStyle>
          <a:p>
            <a:r>
              <a:rPr lang="en-US" dirty="0"/>
              <a:t>Click to edit Master title style</a:t>
            </a:r>
          </a:p>
        </p:txBody>
      </p:sp>
    </p:spTree>
    <p:extLst>
      <p:ext uri="{BB962C8B-B14F-4D97-AF65-F5344CB8AC3E}">
        <p14:creationId xmlns:p14="http://schemas.microsoft.com/office/powerpoint/2010/main" val="116347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8103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209801"/>
            <a:ext cx="7772400" cy="2197100"/>
          </a:xfrm>
        </p:spPr>
        <p:txBody>
          <a:bodyPr anchor="ctr">
            <a:normAutofit/>
          </a:bodyPr>
          <a:lstStyle>
            <a:lvl1pPr marL="0" indent="0" algn="ctr">
              <a:buNone/>
              <a:defRPr sz="3000" b="0">
                <a:solidFill>
                  <a:srgbClr val="005C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4C4C4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4C4C4C"/>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01545C-FF7C-4876-A6D7-42F072A39C50}" type="slidenum">
              <a:rPr lang="en-US" smtClean="0">
                <a:solidFill>
                  <a:srgbClr val="4C4C4C"/>
                </a:solidFill>
              </a:rPr>
              <a:pPr/>
              <a:t>‹#›</a:t>
            </a:fld>
            <a:endParaRPr lang="en-US" dirty="0">
              <a:solidFill>
                <a:srgbClr val="4C4C4C"/>
              </a:solidFill>
            </a:endParaRPr>
          </a:p>
        </p:txBody>
      </p:sp>
    </p:spTree>
    <p:extLst>
      <p:ext uri="{BB962C8B-B14F-4D97-AF65-F5344CB8AC3E}">
        <p14:creationId xmlns:p14="http://schemas.microsoft.com/office/powerpoint/2010/main" val="2834633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2126041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9700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1152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817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914400"/>
            <a:ext cx="8229600" cy="51816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807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919D344-0F32-413F-B8EE-CD01EB5EAA44}" type="datetimeFigureOut">
              <a:rPr lang="en-US" smtClean="0">
                <a:solidFill>
                  <a:srgbClr val="50565C"/>
                </a:solidFill>
              </a:rPr>
              <a:pPr/>
              <a:t>5/29/2020</a:t>
            </a:fld>
            <a:endParaRPr lang="en-US" dirty="0">
              <a:solidFill>
                <a:srgbClr val="50565C"/>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solidFill>
                <a:srgbClr val="50565C"/>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7B6F4C-3AD0-4948-8DAA-C680EF4FE580}" type="slidenum">
              <a:rPr lang="en-US" smtClean="0">
                <a:solidFill>
                  <a:srgbClr val="50565C"/>
                </a:solidFill>
              </a:rPr>
              <a:pPr/>
              <a:t>‹#›</a:t>
            </a:fld>
            <a:endParaRPr lang="en-US" dirty="0">
              <a:solidFill>
                <a:srgbClr val="50565C"/>
              </a:solidFill>
            </a:endParaRPr>
          </a:p>
        </p:txBody>
      </p:sp>
    </p:spTree>
    <p:extLst>
      <p:ext uri="{BB962C8B-B14F-4D97-AF65-F5344CB8AC3E}">
        <p14:creationId xmlns:p14="http://schemas.microsoft.com/office/powerpoint/2010/main" val="4064847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69331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8184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dirty="0"/>
              <a:t>Click to edit Master title style</a:t>
            </a:r>
          </a:p>
        </p:txBody>
      </p:sp>
      <p:sp>
        <p:nvSpPr>
          <p:cNvPr id="3" name="Content Placeholder 2"/>
          <p:cNvSpPr>
            <a:spLocks noGrp="1"/>
          </p:cNvSpPr>
          <p:nvPr>
            <p:ph idx="1"/>
          </p:nvPr>
        </p:nvSpPr>
        <p:spPr>
          <a:xfrm>
            <a:off x="274638" y="1141413"/>
            <a:ext cx="8229600" cy="5110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2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8000" y="6356350"/>
            <a:ext cx="2133600" cy="365125"/>
          </a:xfrm>
          <a:prstGeom prst="rect">
            <a:avLst/>
          </a:prstGeom>
          <a:noFill/>
        </p:spPr>
        <p:txBody>
          <a:bodyPr/>
          <a:lstStyle>
            <a:lvl1pPr>
              <a:defRPr>
                <a:solidFill>
                  <a:srgbClr val="002060"/>
                </a:solidFill>
              </a:defRPr>
            </a:lvl1pPr>
          </a:lstStyle>
          <a:p>
            <a:fld id="{9B5E1708-F8A3-4564-8049-367EAB969392}" type="slidenum">
              <a:rPr lang="en-US" smtClean="0"/>
              <a:pPr/>
              <a:t>‹#›</a:t>
            </a:fld>
            <a:endParaRPr lang="en-US" dirty="0"/>
          </a:p>
        </p:txBody>
      </p:sp>
    </p:spTree>
    <p:extLst>
      <p:ext uri="{BB962C8B-B14F-4D97-AF65-F5344CB8AC3E}">
        <p14:creationId xmlns:p14="http://schemas.microsoft.com/office/powerpoint/2010/main" val="2174909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1536310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112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21016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2680" y="147797"/>
            <a:ext cx="5626620" cy="603505"/>
          </a:xfrm>
          <a:prstGeom prst="rect">
            <a:avLst/>
          </a:prstGeom>
        </p:spPr>
        <p:txBody>
          <a:bodyPr lIns="0" rIns="0" anchor="ctr" anchorCtr="0">
            <a:normAutofit/>
          </a:bodyPr>
          <a:lstStyle>
            <a:lvl1pPr algn="l">
              <a:defRPr sz="2000" b="0">
                <a:solidFill>
                  <a:srgbClr val="FFFFFF"/>
                </a:solidFill>
                <a:latin typeface="+mj-lt"/>
                <a:cs typeface="Arial"/>
              </a:defRPr>
            </a:lvl1pPr>
          </a:lstStyle>
          <a:p>
            <a:r>
              <a:rPr lang="en-US" dirty="0"/>
              <a:t>PROGRAM NAME (CAPS)</a:t>
            </a:r>
          </a:p>
        </p:txBody>
      </p:sp>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a:t>Presenter </a:t>
            </a:r>
            <a:r>
              <a:rPr lang="en-US" noProof="0" dirty="0" err="1"/>
              <a:t>Name(s</a:t>
            </a:r>
            <a:r>
              <a:rPr lang="en-US" noProof="0" dirty="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a:t>Date</a:t>
            </a:r>
          </a:p>
        </p:txBody>
      </p:sp>
      <p:grpSp>
        <p:nvGrpSpPr>
          <p:cNvPr id="23" name="Group 21"/>
          <p:cNvGrpSpPr>
            <a:grpSpLocks/>
          </p:cNvGrpSpPr>
          <p:nvPr userDrawn="1"/>
        </p:nvGrpSpPr>
        <p:grpSpPr bwMode="auto">
          <a:xfrm flipH="1" flipV="1">
            <a:off x="-4" y="870857"/>
            <a:ext cx="9144002" cy="80752"/>
            <a:chOff x="2" y="824063"/>
            <a:chExt cx="9144002" cy="62911"/>
          </a:xfrm>
        </p:grpSpPr>
        <p:sp>
          <p:nvSpPr>
            <p:cNvPr id="24" name="Rectangle 23"/>
            <p:cNvSpPr/>
            <p:nvPr userDrawn="1"/>
          </p:nvSpPr>
          <p:spPr>
            <a:xfrm>
              <a:off x="3018119" y="830556"/>
              <a:ext cx="6125885" cy="564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25" name="Rectangle 24"/>
            <p:cNvSpPr/>
            <p:nvPr userDrawn="1"/>
          </p:nvSpPr>
          <p:spPr>
            <a:xfrm>
              <a:off x="2" y="824063"/>
              <a:ext cx="3169632" cy="629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pic>
        <p:nvPicPr>
          <p:cNvPr id="7" name="Picture 13" descr="08616.jpg"/>
          <p:cNvPicPr>
            <a:picLocks noChangeAspect="1"/>
          </p:cNvPicPr>
          <p:nvPr userDrawn="1"/>
        </p:nvPicPr>
        <p:blipFill>
          <a:blip r:embed="rId3"/>
          <a:stretch>
            <a:fillRect/>
          </a:stretch>
        </p:blipFill>
        <p:spPr bwMode="auto">
          <a:xfrm>
            <a:off x="-7307" y="942657"/>
            <a:ext cx="9163564" cy="4144208"/>
          </a:xfrm>
          <a:prstGeom prst="rect">
            <a:avLst/>
          </a:prstGeom>
          <a:noFill/>
          <a:ln w="9525">
            <a:noFill/>
            <a:miter lim="800000"/>
            <a:headEnd/>
            <a:tailEnd/>
          </a:ln>
        </p:spPr>
      </p:pic>
    </p:spTree>
    <p:extLst>
      <p:ext uri="{BB962C8B-B14F-4D97-AF65-F5344CB8AC3E}">
        <p14:creationId xmlns:p14="http://schemas.microsoft.com/office/powerpoint/2010/main" val="158245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2391142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637335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5952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419338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4094872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dirty="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48894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4047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182040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80051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125095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382805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2"/>
            <a:ext cx="82296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4100429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2666120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064580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612307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98032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6168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35869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2443601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4160521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78882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000"/>
              </a:lnSpc>
              <a:defRPr/>
            </a:lvl1pPr>
          </a:lstStyle>
          <a:p>
            <a:r>
              <a:rPr lang="en-US" dirty="0"/>
              <a:t>Click to edit Master title style</a:t>
            </a:r>
          </a:p>
        </p:txBody>
      </p:sp>
      <p:sp>
        <p:nvSpPr>
          <p:cNvPr id="3" name="Content Placeholder 2"/>
          <p:cNvSpPr>
            <a:spLocks noGrp="1"/>
          </p:cNvSpPr>
          <p:nvPr>
            <p:ph idx="1"/>
          </p:nvPr>
        </p:nvSpPr>
        <p:spPr>
          <a:xfrm>
            <a:off x="152400" y="805032"/>
            <a:ext cx="8763000" cy="5638800"/>
          </a:xfrm>
        </p:spPr>
        <p:txBody>
          <a:bodyPr/>
          <a:lstStyle>
            <a:lvl1pPr>
              <a:defRPr sz="22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777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2234779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https://twitter.com/SMCoalition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a:solidFill>
                  <a:srgbClr val="E7E6E6">
                    <a:lumMod val="25000"/>
                  </a:srgbClr>
                </a:solidFill>
                <a:latin typeface="Franklin Gothic Book"/>
                <a:cs typeface="Franklin Gothic Book"/>
              </a:rPr>
              <a:t>Facebook.com/SMLeadershipCoalition</a:t>
            </a: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http://www.linkedin.com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2479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1652312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674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596420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368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164201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dirty="0">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470050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53426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22478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398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667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645837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2803796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5601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867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52847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3885680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dirty="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35997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032428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6990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3B43A780-09F6-984A-AEB5-6C103D61FC56}" type="datetimeFigureOut">
              <a:rPr lang="en-US" smtClean="0">
                <a:solidFill>
                  <a:srgbClr val="4C4C4C"/>
                </a:solidFill>
                <a:latin typeface="Arial" pitchFamily="-106" charset="0"/>
                <a:ea typeface="ＭＳ Ｐゴシック" pitchFamily="-106" charset="-128"/>
              </a:rPr>
              <a:pPr defTabSz="457200"/>
              <a:t>5/29/2020</a:t>
            </a:fld>
            <a:endParaRPr lang="en-US" dirty="0">
              <a:solidFill>
                <a:srgbClr val="4C4C4C"/>
              </a:solidFill>
              <a:latin typeface="Arial" pitchFamily="-106" charset="0"/>
              <a:ea typeface="ＭＳ Ｐゴシック" pitchFamily="-106"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dirty="0">
              <a:solidFill>
                <a:srgbClr val="4C4C4C"/>
              </a:solidFill>
              <a:latin typeface="Arial" pitchFamily="-106" charset="0"/>
              <a:ea typeface="ＭＳ Ｐゴシック" pitchFamily="-106" charset="-128"/>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B9D081FA-F989-6A4A-B2F0-0898E007A144}" type="slidenum">
              <a:rPr lang="en-US" smtClean="0">
                <a:solidFill>
                  <a:srgbClr val="4C4C4C"/>
                </a:solidFill>
                <a:latin typeface="Arial" pitchFamily="-106" charset="0"/>
                <a:ea typeface="ＭＳ Ｐゴシック" pitchFamily="-106" charset="-128"/>
              </a:rPr>
              <a:pPr defTabSz="457200"/>
              <a:t>‹#›</a:t>
            </a:fld>
            <a:endParaRPr lang="en-US" dirty="0">
              <a:solidFill>
                <a:srgbClr val="4C4C4C"/>
              </a:solidFill>
              <a:latin typeface="Arial" pitchFamily="-106" charset="0"/>
              <a:ea typeface="ＭＳ Ｐゴシック" pitchFamily="-106" charset="-128"/>
            </a:endParaRPr>
          </a:p>
        </p:txBody>
      </p:sp>
    </p:spTree>
    <p:extLst>
      <p:ext uri="{BB962C8B-B14F-4D97-AF65-F5344CB8AC3E}">
        <p14:creationId xmlns:p14="http://schemas.microsoft.com/office/powerpoint/2010/main" val="1216597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1993354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1505606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480920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1924119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19517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471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80767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230783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3919063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255923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6197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1249367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https://twitter.com/SMCoalition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a:solidFill>
                  <a:srgbClr val="E7E6E6">
                    <a:lumMod val="25000"/>
                  </a:srgbClr>
                </a:solidFill>
                <a:latin typeface="Franklin Gothic Book"/>
                <a:cs typeface="Franklin Gothic Book"/>
              </a:rPr>
              <a:t>Facebook.com/SMLeadershipCoalition</a:t>
            </a: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http://www.linkedin.com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337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18505747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406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060285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0412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105513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009843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941997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25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011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979551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30461375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382222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4428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27604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2503115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dirty="0">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177317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3318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109346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231094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2.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6.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image" Target="../media/image1.jpe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theme" Target="../theme/theme7.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2235464485"/>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763000" cy="6569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838200"/>
            <a:ext cx="8763000" cy="5562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21"/>
          <p:cNvGrpSpPr>
            <a:grpSpLocks/>
          </p:cNvGrpSpPr>
          <p:nvPr/>
        </p:nvGrpSpPr>
        <p:grpSpPr bwMode="auto">
          <a:xfrm flipH="1" flipV="1">
            <a:off x="-3" y="656983"/>
            <a:ext cx="9144003" cy="55568"/>
            <a:chOff x="0" y="832104"/>
            <a:chExt cx="9144003" cy="54869"/>
          </a:xfrm>
        </p:grpSpPr>
        <p:sp>
          <p:nvSpPr>
            <p:cNvPr id="11" name="Rectangle 10"/>
            <p:cNvSpPr/>
            <p:nvPr userDrawn="1"/>
          </p:nvSpPr>
          <p:spPr>
            <a:xfrm>
              <a:off x="3305300" y="832137"/>
              <a:ext cx="5838703" cy="54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smtClean="0">
                <a:solidFill>
                  <a:srgbClr val="4C4C4C"/>
                </a:solidFill>
                <a:latin typeface="Arial" pitchFamily="-106" charset="0"/>
                <a:ea typeface="Arial" pitchFamily="-106" charset="0"/>
                <a:cs typeface="Arial" pitchFamily="-106" charset="0"/>
              </a:rPr>
              <a:pPr marL="342900" indent="-342900" algn="ctr" defTabSz="457200">
                <a:lnSpc>
                  <a:spcPct val="90000"/>
                </a:lnSpc>
                <a:spcBef>
                  <a:spcPct val="20000"/>
                </a:spcBef>
                <a:buFont typeface="Arial" pitchFamily="-106" charset="0"/>
                <a:buNone/>
              </a:pPr>
              <a:t>‹#›</a:t>
            </a:fld>
            <a:endParaRPr lang="en-US" sz="1000" dirty="0">
              <a:solidFill>
                <a:srgbClr val="4C4C4C"/>
              </a:solidFill>
              <a:latin typeface="Arial" pitchFamily="-106" charset="0"/>
              <a:ea typeface="Arial" pitchFamily="-106" charset="0"/>
              <a:cs typeface="Arial" pitchFamily="-106" charset="0"/>
            </a:endParaRPr>
          </a:p>
        </p:txBody>
      </p:sp>
      <p:pic>
        <p:nvPicPr>
          <p:cNvPr id="15" name="Picture 14" descr="US-Department of Energy-hor-green.png"/>
          <p:cNvPicPr>
            <a:picLocks noChangeAspect="1"/>
          </p:cNvPicPr>
          <p:nvPr/>
        </p:nvPicPr>
        <p:blipFill>
          <a:blip r:embed="rId17"/>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78459657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xStyles>
    <p:titleStyle>
      <a:lvl1pPr algn="l" defTabSz="457200" rtl="0" eaLnBrk="1" latinLnBrk="0" hangingPunct="1">
        <a:lnSpc>
          <a:spcPts val="3000"/>
        </a:lnSpc>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44858512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5" r:id="rId4"/>
    <p:sldLayoutId id="2147483846" r:id="rId5"/>
    <p:sldLayoutId id="2147483847" r:id="rId6"/>
    <p:sldLayoutId id="2147483850" r:id="rId7"/>
    <p:sldLayoutId id="2147483851" r:id="rId8"/>
    <p:sldLayoutId id="2147483853" r:id="rId9"/>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18414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79031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7" r:id="rId10"/>
    <p:sldLayoutId id="2147483928" r:id="rId11"/>
    <p:sldLayoutId id="2147483929"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8" r:id="rId29"/>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63324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1" r:id="rId11"/>
    <p:sldLayoutId id="2147483962"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8" r:id="rId31"/>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315960067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hyperlink" Target="https://www.energy.gov/eere/amo/lab-embedded-entrepreneurship-programs" TargetMode="External"/><Relationship Id="rId2" Type="http://schemas.openxmlformats.org/officeDocument/2006/relationships/notesSlide" Target="../notesSlides/notesSlide9.xml"/><Relationship Id="rId1" Type="http://schemas.openxmlformats.org/officeDocument/2006/relationships/slideLayout" Target="../slideLayouts/slideLayout97.xml"/><Relationship Id="rId6" Type="http://schemas.openxmlformats.org/officeDocument/2006/relationships/hyperlink" Target="http://www.innovationcrossroads.ornl.gov/" TargetMode="External"/><Relationship Id="rId5" Type="http://schemas.openxmlformats.org/officeDocument/2006/relationships/hyperlink" Target="http://www.chainreaction.anl.gov/" TargetMode="External"/><Relationship Id="rId4" Type="http://schemas.openxmlformats.org/officeDocument/2006/relationships/hyperlink" Target="http://www.cyclotronroad.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97.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9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gif"/><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hyperlink" Target="https://www.energy.gov/sites/prod/files/2019/03/f60/sbir-eere-fe-analysis-howell-report-2019.pdf" TargetMode="External"/><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hyperlink" Target="https://www.energy.gov/eere/technology-to-market/sbir-successes-interviews-past-winners" TargetMode="External"/><Relationship Id="rId5" Type="http://schemas.openxmlformats.org/officeDocument/2006/relationships/image" Target="../media/image39.emf"/><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7.xml"/><Relationship Id="rId5" Type="http://schemas.openxmlformats.org/officeDocument/2006/relationships/image" Target="../media/image41.png"/><Relationship Id="rId4" Type="http://schemas.openxmlformats.org/officeDocument/2006/relationships/hyperlink" Target="https://science.osti.gov/bes/epsco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18.xml"/><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4471" y="1525972"/>
            <a:ext cx="8393106" cy="945085"/>
          </a:xfrm>
        </p:spPr>
        <p:txBody>
          <a:bodyPr>
            <a:normAutofit/>
          </a:bodyPr>
          <a:lstStyle/>
          <a:p>
            <a:r>
              <a:rPr lang="en-US" sz="2800" b="0" dirty="0"/>
              <a:t>Targeted Innovation &amp; Technology Transition </a:t>
            </a:r>
            <a:r>
              <a:rPr lang="en-US" sz="2400" b="0" dirty="0"/>
              <a:t>(SBIR/STTR, EPSCOR, LEEP, TCF, and Energy I-Corps)</a:t>
            </a:r>
          </a:p>
        </p:txBody>
      </p:sp>
      <p:sp>
        <p:nvSpPr>
          <p:cNvPr id="3" name="Text Placeholder 2"/>
          <p:cNvSpPr>
            <a:spLocks noGrp="1"/>
          </p:cNvSpPr>
          <p:nvPr>
            <p:ph type="body" sz="quarter" idx="10"/>
          </p:nvPr>
        </p:nvSpPr>
        <p:spPr>
          <a:xfrm>
            <a:off x="524471" y="2530928"/>
            <a:ext cx="5981000" cy="838200"/>
          </a:xfrm>
        </p:spPr>
        <p:txBody>
          <a:bodyPr/>
          <a:lstStyle/>
          <a:p>
            <a:r>
              <a:rPr lang="en-US" sz="1800" b="0" dirty="0"/>
              <a:t>Tina M. Kaarsberg and G. Jeremy Leong</a:t>
            </a:r>
          </a:p>
          <a:p>
            <a:r>
              <a:rPr lang="en-US" sz="1800" b="0" dirty="0"/>
              <a:t>Advanced Manufacturing Office</a:t>
            </a:r>
          </a:p>
        </p:txBody>
      </p:sp>
      <p:sp>
        <p:nvSpPr>
          <p:cNvPr id="4" name="Text Placeholder 3"/>
          <p:cNvSpPr>
            <a:spLocks noGrp="1"/>
          </p:cNvSpPr>
          <p:nvPr>
            <p:ph type="body" sz="quarter" idx="13"/>
          </p:nvPr>
        </p:nvSpPr>
        <p:spPr>
          <a:xfrm>
            <a:off x="524471" y="3429000"/>
            <a:ext cx="4448477" cy="478467"/>
          </a:xfrm>
        </p:spPr>
        <p:txBody>
          <a:bodyPr>
            <a:noAutofit/>
          </a:bodyPr>
          <a:lstStyle/>
          <a:p>
            <a:r>
              <a:rPr lang="en-US" sz="1800" dirty="0"/>
              <a:t>AMO Peer Review</a:t>
            </a:r>
          </a:p>
          <a:p>
            <a:r>
              <a:rPr lang="en-US" sz="1800" dirty="0"/>
              <a:t>June 2020  |  Washington, DC</a:t>
            </a:r>
          </a:p>
        </p:txBody>
      </p:sp>
      <p:sp>
        <p:nvSpPr>
          <p:cNvPr id="7" name="Text Placeholder 2"/>
          <p:cNvSpPr txBox="1">
            <a:spLocks/>
          </p:cNvSpPr>
          <p:nvPr/>
        </p:nvSpPr>
        <p:spPr bwMode="auto">
          <a:xfrm>
            <a:off x="4972948" y="3754547"/>
            <a:ext cx="4171052" cy="3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i="1" dirty="0">
                <a:solidFill>
                  <a:srgbClr val="005C82"/>
                </a:solidFill>
              </a:rPr>
              <a:t>manufacturing.energy.gov</a:t>
            </a:r>
          </a:p>
        </p:txBody>
      </p:sp>
    </p:spTree>
    <p:extLst>
      <p:ext uri="{BB962C8B-B14F-4D97-AF65-F5344CB8AC3E}">
        <p14:creationId xmlns:p14="http://schemas.microsoft.com/office/powerpoint/2010/main" val="301282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13E29-CECA-4DB2-935E-F9C7EDDD92BF}"/>
              </a:ext>
            </a:extLst>
          </p:cNvPr>
          <p:cNvSpPr>
            <a:spLocks noGrp="1"/>
          </p:cNvSpPr>
          <p:nvPr>
            <p:ph type="title"/>
          </p:nvPr>
        </p:nvSpPr>
        <p:spPr>
          <a:xfrm>
            <a:off x="838200" y="0"/>
            <a:ext cx="9009063" cy="812800"/>
          </a:xfrm>
        </p:spPr>
        <p:txBody>
          <a:bodyPr/>
          <a:lstStyle/>
          <a:p>
            <a:pPr fontAlgn="ctr"/>
            <a:r>
              <a:rPr lang="en-US" sz="3200" dirty="0"/>
              <a:t>Three Lab-embedded Nodes</a:t>
            </a:r>
          </a:p>
        </p:txBody>
      </p:sp>
      <p:sp>
        <p:nvSpPr>
          <p:cNvPr id="4" name="Rectangle 3">
            <a:extLst>
              <a:ext uri="{FF2B5EF4-FFF2-40B4-BE49-F238E27FC236}">
                <a16:creationId xmlns:a16="http://schemas.microsoft.com/office/drawing/2014/main" xmlns="" id="{FE7938FB-B7D1-456F-BF55-13CABCD871E8}"/>
              </a:ext>
            </a:extLst>
          </p:cNvPr>
          <p:cNvSpPr/>
          <p:nvPr/>
        </p:nvSpPr>
        <p:spPr>
          <a:xfrm>
            <a:off x="579120" y="5715355"/>
            <a:ext cx="8610600" cy="369332"/>
          </a:xfrm>
          <a:prstGeom prst="rect">
            <a:avLst/>
          </a:prstGeom>
        </p:spPr>
        <p:txBody>
          <a:bodyPr wrap="square">
            <a:spAutoFit/>
          </a:bodyPr>
          <a:lstStyle/>
          <a:p>
            <a:r>
              <a:rPr lang="en-US" dirty="0">
                <a:hlinkClick r:id="rId3"/>
              </a:rPr>
              <a:t>https://www.energy.gov/eere/amo/lab-embedded-entrepreneurship-programs</a:t>
            </a:r>
            <a:endParaRPr lang="en-US" dirty="0"/>
          </a:p>
        </p:txBody>
      </p:sp>
      <p:sp>
        <p:nvSpPr>
          <p:cNvPr id="5" name="Rectangle 1">
            <a:extLst>
              <a:ext uri="{FF2B5EF4-FFF2-40B4-BE49-F238E27FC236}">
                <a16:creationId xmlns:a16="http://schemas.microsoft.com/office/drawing/2014/main" xmlns="" id="{35EC1F32-F475-4742-A53E-EF960FE123E3}"/>
              </a:ext>
            </a:extLst>
          </p:cNvPr>
          <p:cNvSpPr>
            <a:spLocks noChangeArrowheads="1"/>
          </p:cNvSpPr>
          <p:nvPr/>
        </p:nvSpPr>
        <p:spPr bwMode="auto">
          <a:xfrm rot="10800000" flipV="1">
            <a:off x="838200" y="1541892"/>
            <a:ext cx="8300720" cy="39018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lnSpc>
                <a:spcPct val="150000"/>
              </a:lnSpc>
              <a:buFontTx/>
              <a:buChar char="•"/>
            </a:pPr>
            <a:r>
              <a:rPr lang="en-US" altLang="en-US" sz="2400" dirty="0">
                <a:hlinkClick r:id="rId4"/>
              </a:rPr>
              <a:t>cyclotronroad.org</a:t>
            </a:r>
            <a:r>
              <a:rPr lang="en-US" altLang="en-US" sz="2400" dirty="0"/>
              <a:t>, at Lawrence Berkeley National Laboratory, California</a:t>
            </a:r>
          </a:p>
          <a:p>
            <a:pPr lvl="0" eaLnBrk="0" hangingPunct="0">
              <a:lnSpc>
                <a:spcPct val="150000"/>
              </a:lnSpc>
              <a:buFontTx/>
              <a:buChar char="•"/>
            </a:pPr>
            <a:r>
              <a:rPr lang="en-US" altLang="en-US" sz="2400" dirty="0">
                <a:hlinkClick r:id="rId5"/>
              </a:rPr>
              <a:t>chainreaction.anl.gov</a:t>
            </a:r>
            <a:r>
              <a:rPr lang="en-US" altLang="en-US" sz="2400" dirty="0"/>
              <a:t>,  at Argonne National Laboratory,  Illinois </a:t>
            </a:r>
          </a:p>
          <a:p>
            <a:pPr lvl="0" eaLnBrk="0" hangingPunct="0">
              <a:lnSpc>
                <a:spcPct val="150000"/>
              </a:lnSpc>
              <a:buFontTx/>
              <a:buChar char="•"/>
            </a:pPr>
            <a:r>
              <a:rPr lang="en-US" altLang="en-US" sz="2400" dirty="0">
                <a:hlinkClick r:id="rId6"/>
              </a:rPr>
              <a:t>innovationcrossroads.ornl.gov</a:t>
            </a:r>
            <a:r>
              <a:rPr lang="en-US" altLang="en-US" sz="2400" dirty="0"/>
              <a:t>, at Oak Ridge National Laboratory in Tennessee. </a:t>
            </a:r>
          </a:p>
          <a:p>
            <a:pPr lvl="0" eaLnBrk="0" hangingPunct="0">
              <a:lnSpc>
                <a:spcPct val="150000"/>
              </a:lnSpc>
              <a:buFontTx/>
              <a:buChar char="•"/>
            </a:pPr>
            <a:endParaRPr kumimoji="0" lang="en-US"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22617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2018 LEEP Finalist Technologies (all 3 nodes)</a:t>
            </a:r>
          </a:p>
        </p:txBody>
      </p:sp>
      <p:sp>
        <p:nvSpPr>
          <p:cNvPr id="3" name="Content Placeholder 2"/>
          <p:cNvSpPr>
            <a:spLocks noGrp="1"/>
          </p:cNvSpPr>
          <p:nvPr>
            <p:ph sz="quarter" idx="10"/>
          </p:nvPr>
        </p:nvSpPr>
        <p:spPr>
          <a:xfrm>
            <a:off x="115617" y="914400"/>
            <a:ext cx="4393322" cy="5257800"/>
          </a:xfrm>
        </p:spPr>
        <p:txBody>
          <a:bodyPr/>
          <a:lstStyle/>
          <a:p>
            <a:pPr marL="457200" indent="-457200">
              <a:buFont typeface="+mj-lt"/>
              <a:buAutoNum type="arabicPeriod"/>
            </a:pPr>
            <a:r>
              <a:rPr lang="en-US" sz="1400" dirty="0">
                <a:latin typeface="Arial" panose="020B0604020202020204" pitchFamily="34" charset="0"/>
                <a:cs typeface="Arial" panose="020B0604020202020204" pitchFamily="34" charset="0"/>
              </a:rPr>
              <a:t>Advanced Capacitors</a:t>
            </a:r>
          </a:p>
          <a:p>
            <a:pPr marL="457200" indent="-457200">
              <a:buFont typeface="+mj-lt"/>
              <a:buAutoNum type="arabicPeriod"/>
            </a:pPr>
            <a:r>
              <a:rPr lang="en-US" sz="1400" dirty="0">
                <a:latin typeface="Arial" panose="020B0604020202020204" pitchFamily="34" charset="0"/>
                <a:cs typeface="Arial" panose="020B0604020202020204" pitchFamily="34" charset="0"/>
              </a:rPr>
              <a:t>Quantum Dot manufacturing for digital displays</a:t>
            </a:r>
          </a:p>
          <a:p>
            <a:pPr marL="457200" indent="-457200">
              <a:buFont typeface="+mj-lt"/>
              <a:buAutoNum type="arabicPeriod"/>
            </a:pPr>
            <a:r>
              <a:rPr lang="en-US" sz="1400" dirty="0">
                <a:latin typeface="Arial" panose="020B0604020202020204" pitchFamily="34" charset="0"/>
                <a:cs typeface="Arial" panose="020B0604020202020204" pitchFamily="34" charset="0"/>
              </a:rPr>
              <a:t>Advanced Absorbents for water treatment</a:t>
            </a:r>
          </a:p>
          <a:p>
            <a:pPr marL="457200" indent="-457200">
              <a:buFont typeface="+mj-lt"/>
              <a:buAutoNum type="arabicPeriod"/>
            </a:pPr>
            <a:r>
              <a:rPr lang="en-US" sz="1400" dirty="0">
                <a:latin typeface="Arial" panose="020B0604020202020204" pitchFamily="34" charset="0"/>
                <a:cs typeface="Arial" panose="020B0604020202020204" pitchFamily="34" charset="0"/>
              </a:rPr>
              <a:t>Advanced Flow batteries</a:t>
            </a:r>
          </a:p>
          <a:p>
            <a:pPr marL="457200" indent="-457200">
              <a:buFont typeface="+mj-lt"/>
              <a:buAutoNum type="arabicPeriod"/>
            </a:pPr>
            <a:r>
              <a:rPr lang="en-US" sz="1400" dirty="0">
                <a:latin typeface="Arial" panose="020B0604020202020204" pitchFamily="34" charset="0"/>
                <a:cs typeface="Arial" panose="020B0604020202020204" pitchFamily="34" charset="0"/>
              </a:rPr>
              <a:t>Low cost bio-sensors for water testing</a:t>
            </a:r>
          </a:p>
          <a:p>
            <a:pPr marL="457200" indent="-457200">
              <a:buFont typeface="+mj-lt"/>
              <a:buAutoNum type="arabicPeriod"/>
            </a:pPr>
            <a:r>
              <a:rPr lang="en-US" sz="1400" b="1" dirty="0">
                <a:latin typeface="Arial" panose="020B0604020202020204" pitchFamily="34" charset="0"/>
                <a:cs typeface="Arial" panose="020B0604020202020204" pitchFamily="34" charset="0"/>
              </a:rPr>
              <a:t>Advanced coatings for windows</a:t>
            </a:r>
          </a:p>
          <a:p>
            <a:pPr marL="457200" indent="-457200">
              <a:buFont typeface="+mj-lt"/>
              <a:buAutoNum type="arabicPeriod"/>
            </a:pPr>
            <a:r>
              <a:rPr lang="en-US" sz="1400" dirty="0">
                <a:latin typeface="Arial" panose="020B0604020202020204" pitchFamily="34" charset="0"/>
                <a:cs typeface="Arial" panose="020B0604020202020204" pitchFamily="34" charset="0"/>
              </a:rPr>
              <a:t>Advanced membranes for HFCs</a:t>
            </a:r>
          </a:p>
          <a:p>
            <a:pPr marL="457200" indent="-457200">
              <a:buFont typeface="+mj-lt"/>
              <a:buAutoNum type="arabicPeriod"/>
            </a:pPr>
            <a:r>
              <a:rPr lang="en-US" sz="1400" b="1" dirty="0">
                <a:latin typeface="Arial" panose="020B0604020202020204" pitchFamily="34" charset="0"/>
                <a:cs typeface="Arial" panose="020B0604020202020204" pitchFamily="34" charset="0"/>
              </a:rPr>
              <a:t>WBG electronics for motors</a:t>
            </a:r>
          </a:p>
          <a:p>
            <a:pPr marL="457200" indent="-457200">
              <a:buFont typeface="+mj-lt"/>
              <a:buAutoNum type="arabicPeriod"/>
            </a:pPr>
            <a:r>
              <a:rPr lang="en-US" sz="1400" dirty="0">
                <a:latin typeface="Arial" panose="020B0604020202020204" pitchFamily="34" charset="0"/>
                <a:cs typeface="Arial" panose="020B0604020202020204" pitchFamily="34" charset="0"/>
              </a:rPr>
              <a:t>Advanced imaging sensors</a:t>
            </a:r>
          </a:p>
          <a:p>
            <a:pPr marL="457200" indent="-457200">
              <a:buFont typeface="+mj-lt"/>
              <a:buAutoNum type="arabicPeriod"/>
            </a:pPr>
            <a:r>
              <a:rPr lang="en-US" sz="1400" dirty="0">
                <a:latin typeface="Arial" panose="020B0604020202020204" pitchFamily="34" charset="0"/>
                <a:cs typeface="Arial" panose="020B0604020202020204" pitchFamily="34" charset="0"/>
              </a:rPr>
              <a:t>High volume carbon nanotube separation</a:t>
            </a:r>
          </a:p>
          <a:p>
            <a:pPr marL="457200" indent="-457200">
              <a:buFont typeface="+mj-lt"/>
              <a:buAutoNum type="arabicPeriod"/>
            </a:pPr>
            <a:r>
              <a:rPr lang="en-US" sz="1400" dirty="0">
                <a:latin typeface="Arial" panose="020B0604020202020204" pitchFamily="34" charset="0"/>
                <a:cs typeface="Arial" panose="020B0604020202020204" pitchFamily="34" charset="0"/>
              </a:rPr>
              <a:t>Advanced carbon-fiber production</a:t>
            </a:r>
          </a:p>
          <a:p>
            <a:pPr marL="457200" indent="-457200">
              <a:buFont typeface="+mj-lt"/>
              <a:buAutoNum type="arabicPeriod"/>
            </a:pPr>
            <a:r>
              <a:rPr lang="en-US" sz="1400" dirty="0">
                <a:latin typeface="Arial" panose="020B0604020202020204" pitchFamily="34" charset="0"/>
                <a:cs typeface="Arial" panose="020B0604020202020204" pitchFamily="34" charset="0"/>
              </a:rPr>
              <a:t>New Nickel-Manganese-Cobalt cathode production</a:t>
            </a:r>
          </a:p>
          <a:p>
            <a:pPr marL="457200" indent="-457200">
              <a:buFont typeface="+mj-lt"/>
              <a:buAutoNum type="arabicPeriod"/>
            </a:pPr>
            <a:r>
              <a:rPr lang="en-US" sz="1400" dirty="0">
                <a:latin typeface="Arial" panose="020B0604020202020204" pitchFamily="34" charset="0"/>
                <a:cs typeface="Arial" panose="020B0604020202020204" pitchFamily="34" charset="0"/>
              </a:rPr>
              <a:t>Production of graphite from lignin products</a:t>
            </a:r>
          </a:p>
          <a:p>
            <a:pPr marL="457200" indent="-457200">
              <a:buFont typeface="+mj-lt"/>
              <a:buAutoNum type="arabicPeriod"/>
            </a:pPr>
            <a:r>
              <a:rPr lang="en-US" sz="1400" b="1" dirty="0">
                <a:latin typeface="Arial" panose="020B0604020202020204" pitchFamily="34" charset="0"/>
                <a:cs typeface="Arial" panose="020B0604020202020204" pitchFamily="34" charset="0"/>
              </a:rPr>
              <a:t>Hydrogen production from organic waste</a:t>
            </a:r>
          </a:p>
          <a:p>
            <a:pPr marL="457200" indent="-457200">
              <a:buFont typeface="+mj-lt"/>
              <a:buAutoNum type="arabicPeriod"/>
            </a:pPr>
            <a:r>
              <a:rPr lang="en-US" sz="1400" dirty="0">
                <a:latin typeface="Arial" panose="020B0604020202020204" pitchFamily="34" charset="0"/>
                <a:cs typeface="Arial" panose="020B0604020202020204" pitchFamily="34" charset="0"/>
              </a:rPr>
              <a:t>Advanced anodes for lithium batteries</a:t>
            </a:r>
          </a:p>
          <a:p>
            <a:pPr marL="457200" indent="-457200">
              <a:buFont typeface="+mj-lt"/>
              <a:buAutoNum type="arabicPeriod"/>
            </a:pPr>
            <a:r>
              <a:rPr lang="en-US" sz="1400" dirty="0">
                <a:latin typeface="Arial" panose="020B0604020202020204" pitchFamily="34" charset="0"/>
                <a:cs typeface="Arial" panose="020B0604020202020204" pitchFamily="34" charset="0"/>
              </a:rPr>
              <a:t>Advanced tools for Cryo-TEM devices</a:t>
            </a:r>
          </a:p>
          <a:p>
            <a:pPr marL="457200" indent="-457200">
              <a:buFont typeface="+mj-lt"/>
              <a:buAutoNum type="arabicPeriod"/>
            </a:pPr>
            <a:r>
              <a:rPr lang="en-US" sz="1400" dirty="0">
                <a:latin typeface="Arial" panose="020B0604020202020204" pitchFamily="34" charset="0"/>
                <a:cs typeface="Arial" panose="020B0604020202020204" pitchFamily="34" charset="0"/>
              </a:rPr>
              <a:t>Production of high-purity radio-isotopes for medical treatments</a:t>
            </a:r>
          </a:p>
          <a:p>
            <a:pPr marL="457200" indent="-457200">
              <a:buFont typeface="+mj-lt"/>
              <a:buAutoNum type="arabicPeriod"/>
            </a:pPr>
            <a:endParaRPr lang="en-US" sz="1400" dirty="0">
              <a:latin typeface="Arial" panose="020B0604020202020204" pitchFamily="34" charset="0"/>
              <a:cs typeface="Arial" panose="020B0604020202020204" pitchFamily="34" charset="0"/>
            </a:endParaRPr>
          </a:p>
          <a:p>
            <a:pPr marL="457200" indent="-457200">
              <a:buFont typeface="+mj-lt"/>
              <a:buAutoNum type="arabicPeriod"/>
            </a:pPr>
            <a:endParaRPr lang="en-US" sz="1400" dirty="0">
              <a:latin typeface="Arial" panose="020B0604020202020204" pitchFamily="34" charset="0"/>
              <a:cs typeface="Arial" panose="020B0604020202020204" pitchFamily="34" charset="0"/>
            </a:endParaRPr>
          </a:p>
        </p:txBody>
      </p:sp>
      <p:sp>
        <p:nvSpPr>
          <p:cNvPr id="4" name="Rectangle 3"/>
          <p:cNvSpPr/>
          <p:nvPr/>
        </p:nvSpPr>
        <p:spPr>
          <a:xfrm>
            <a:off x="4572000" y="914400"/>
            <a:ext cx="4361793" cy="5262979"/>
          </a:xfrm>
          <a:prstGeom prst="rect">
            <a:avLst/>
          </a:prstGeom>
        </p:spPr>
        <p:txBody>
          <a:bodyPr wrap="square">
            <a:spAutoFit/>
          </a:bodyPr>
          <a:lstStyle/>
          <a:p>
            <a:pPr marL="457200" indent="-457200">
              <a:buFont typeface="+mj-lt"/>
              <a:buAutoNum type="arabicPeriod" startAt="18"/>
            </a:pPr>
            <a:r>
              <a:rPr lang="en-US" sz="1400" dirty="0">
                <a:solidFill>
                  <a:schemeClr val="tx1">
                    <a:lumMod val="50000"/>
                  </a:schemeClr>
                </a:solidFill>
              </a:rPr>
              <a:t>Industrial scale production of lipid nanoparticles for pharmaceuticals</a:t>
            </a:r>
          </a:p>
          <a:p>
            <a:pPr marL="457200" indent="-457200">
              <a:buFont typeface="+mj-lt"/>
              <a:buAutoNum type="arabicPeriod" startAt="18"/>
            </a:pPr>
            <a:r>
              <a:rPr lang="en-US" sz="1400" b="1" dirty="0">
                <a:solidFill>
                  <a:schemeClr val="tx1">
                    <a:lumMod val="50000"/>
                  </a:schemeClr>
                </a:solidFill>
              </a:rPr>
              <a:t>ML-based temperature control for refrigeration systems </a:t>
            </a:r>
          </a:p>
          <a:p>
            <a:pPr marL="457200" indent="-457200">
              <a:buFont typeface="+mj-lt"/>
              <a:buAutoNum type="arabicPeriod" startAt="18"/>
            </a:pPr>
            <a:r>
              <a:rPr lang="en-US" sz="1400" b="1" dirty="0">
                <a:solidFill>
                  <a:schemeClr val="tx1">
                    <a:lumMod val="50000"/>
                  </a:schemeClr>
                </a:solidFill>
              </a:rPr>
              <a:t>New method for hydrogen generation</a:t>
            </a:r>
          </a:p>
          <a:p>
            <a:pPr marL="457200" indent="-457200">
              <a:buFont typeface="+mj-lt"/>
              <a:buAutoNum type="arabicPeriod" startAt="18"/>
            </a:pPr>
            <a:r>
              <a:rPr lang="en-US" sz="1400" dirty="0">
                <a:solidFill>
                  <a:schemeClr val="tx1">
                    <a:lumMod val="50000"/>
                  </a:schemeClr>
                </a:solidFill>
              </a:rPr>
              <a:t>New industrial enzyme production</a:t>
            </a:r>
          </a:p>
          <a:p>
            <a:pPr marL="457200" indent="-457200">
              <a:buFont typeface="+mj-lt"/>
              <a:buAutoNum type="arabicPeriod" startAt="18"/>
            </a:pPr>
            <a:r>
              <a:rPr lang="en-US" sz="1400" dirty="0">
                <a:solidFill>
                  <a:schemeClr val="tx1">
                    <a:lumMod val="50000"/>
                  </a:schemeClr>
                </a:solidFill>
              </a:rPr>
              <a:t>New method for advanced high-volume carbon nanotube production</a:t>
            </a:r>
          </a:p>
          <a:p>
            <a:pPr marL="457200" indent="-457200">
              <a:buFont typeface="+mj-lt"/>
              <a:buAutoNum type="arabicPeriod" startAt="18"/>
            </a:pPr>
            <a:r>
              <a:rPr lang="en-US" sz="1400" dirty="0">
                <a:solidFill>
                  <a:schemeClr val="tx1">
                    <a:lumMod val="50000"/>
                  </a:schemeClr>
                </a:solidFill>
              </a:rPr>
              <a:t>Industrial-scale DNA production</a:t>
            </a:r>
          </a:p>
          <a:p>
            <a:pPr marL="457200" indent="-457200">
              <a:buFont typeface="+mj-lt"/>
              <a:buAutoNum type="arabicPeriod" startAt="18"/>
            </a:pPr>
            <a:r>
              <a:rPr lang="en-US" sz="1400" dirty="0">
                <a:solidFill>
                  <a:schemeClr val="tx1">
                    <a:lumMod val="50000"/>
                  </a:schemeClr>
                </a:solidFill>
              </a:rPr>
              <a:t>Advanced production of textile-embedded sensors</a:t>
            </a:r>
          </a:p>
          <a:p>
            <a:pPr marL="457200" indent="-457200">
              <a:buFont typeface="+mj-lt"/>
              <a:buAutoNum type="arabicPeriod" startAt="18"/>
            </a:pPr>
            <a:r>
              <a:rPr lang="en-US" sz="1400" dirty="0">
                <a:solidFill>
                  <a:schemeClr val="tx1">
                    <a:lumMod val="50000"/>
                  </a:schemeClr>
                </a:solidFill>
              </a:rPr>
              <a:t>AI-enabled, physics-based meteorological modeling system for advanced weather prediction</a:t>
            </a:r>
          </a:p>
          <a:p>
            <a:pPr marL="457200" indent="-457200">
              <a:buFont typeface="+mj-lt"/>
              <a:buAutoNum type="arabicPeriod" startAt="18"/>
            </a:pPr>
            <a:r>
              <a:rPr lang="en-US" sz="1400" dirty="0">
                <a:solidFill>
                  <a:schemeClr val="tx1">
                    <a:lumMod val="50000"/>
                  </a:schemeClr>
                </a:solidFill>
              </a:rPr>
              <a:t>Modular semiconductor manufacturing process</a:t>
            </a:r>
          </a:p>
          <a:p>
            <a:pPr marL="457200" indent="-457200">
              <a:buFont typeface="+mj-lt"/>
              <a:buAutoNum type="arabicPeriod" startAt="18"/>
            </a:pPr>
            <a:r>
              <a:rPr lang="en-US" sz="1400" dirty="0">
                <a:solidFill>
                  <a:schemeClr val="tx1">
                    <a:lumMod val="50000"/>
                  </a:schemeClr>
                </a:solidFill>
              </a:rPr>
              <a:t>Lenseless imaging system</a:t>
            </a:r>
          </a:p>
          <a:p>
            <a:pPr marL="457200" indent="-457200">
              <a:buFont typeface="+mj-lt"/>
              <a:buAutoNum type="arabicPeriod" startAt="18"/>
            </a:pPr>
            <a:r>
              <a:rPr lang="en-US" sz="1400" dirty="0">
                <a:solidFill>
                  <a:schemeClr val="tx1">
                    <a:lumMod val="50000"/>
                  </a:schemeClr>
                </a:solidFill>
              </a:rPr>
              <a:t>Advanced electrocaloric cooling system</a:t>
            </a:r>
          </a:p>
          <a:p>
            <a:pPr marL="457200" indent="-457200">
              <a:buFont typeface="+mj-lt"/>
              <a:buAutoNum type="arabicPeriod" startAt="18"/>
            </a:pPr>
            <a:r>
              <a:rPr lang="en-US" sz="1400" dirty="0">
                <a:solidFill>
                  <a:schemeClr val="tx1">
                    <a:lumMod val="50000"/>
                  </a:schemeClr>
                </a:solidFill>
              </a:rPr>
              <a:t>Advanced sensors for emissions monitoring</a:t>
            </a:r>
          </a:p>
          <a:p>
            <a:pPr marL="457200" indent="-457200">
              <a:buFont typeface="+mj-lt"/>
              <a:buAutoNum type="arabicPeriod" startAt="18"/>
            </a:pPr>
            <a:r>
              <a:rPr lang="en-US" sz="1400" dirty="0">
                <a:solidFill>
                  <a:schemeClr val="tx1">
                    <a:lumMod val="50000"/>
                  </a:schemeClr>
                </a:solidFill>
              </a:rPr>
              <a:t>Embedded machine-learning systems for mixed-signal processing</a:t>
            </a:r>
          </a:p>
          <a:p>
            <a:pPr marL="457200" indent="-457200">
              <a:buFont typeface="+mj-lt"/>
              <a:buAutoNum type="arabicPeriod" startAt="18"/>
            </a:pPr>
            <a:r>
              <a:rPr lang="en-US" sz="1400" dirty="0">
                <a:solidFill>
                  <a:schemeClr val="tx1">
                    <a:lumMod val="50000"/>
                  </a:schemeClr>
                </a:solidFill>
              </a:rPr>
              <a:t>Advanced sensor systems for building thermal dynamics monitoring</a:t>
            </a:r>
          </a:p>
          <a:p>
            <a:pPr marL="457200" indent="-457200">
              <a:buFont typeface="+mj-lt"/>
              <a:buAutoNum type="arabicPeriod" startAt="18"/>
            </a:pPr>
            <a:r>
              <a:rPr lang="en-US" sz="1400" dirty="0">
                <a:solidFill>
                  <a:schemeClr val="tx1">
                    <a:lumMod val="50000"/>
                  </a:schemeClr>
                </a:solidFill>
              </a:rPr>
              <a:t>New optical transistor based systems</a:t>
            </a:r>
          </a:p>
          <a:p>
            <a:pPr marL="457200" indent="-457200">
              <a:buFont typeface="+mj-lt"/>
              <a:buAutoNum type="arabicPeriod" startAt="18"/>
            </a:pPr>
            <a:r>
              <a:rPr lang="en-US" sz="1400" dirty="0">
                <a:solidFill>
                  <a:schemeClr val="tx1">
                    <a:lumMod val="50000"/>
                  </a:schemeClr>
                </a:solidFill>
              </a:rPr>
              <a:t>Embedded energy-harvesting sensor systems</a:t>
            </a:r>
          </a:p>
        </p:txBody>
      </p:sp>
    </p:spTree>
    <p:extLst>
      <p:ext uri="{BB962C8B-B14F-4D97-AF65-F5344CB8AC3E}">
        <p14:creationId xmlns:p14="http://schemas.microsoft.com/office/powerpoint/2010/main" val="289593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t>Technology Commercialization Fund (TCF)</a:t>
            </a:r>
            <a:endParaRPr lang="en-US" sz="2800" dirty="0">
              <a:solidFill>
                <a:schemeClr val="accent5"/>
              </a:solidFill>
            </a:endParaRPr>
          </a:p>
        </p:txBody>
      </p:sp>
      <p:sp>
        <p:nvSpPr>
          <p:cNvPr id="5" name="Rectangle 4"/>
          <p:cNvSpPr/>
          <p:nvPr/>
        </p:nvSpPr>
        <p:spPr>
          <a:xfrm>
            <a:off x="152843" y="812800"/>
            <a:ext cx="8952614" cy="863600"/>
          </a:xfrm>
          <a:prstGeom prst="rect">
            <a:avLst/>
          </a:prstGeom>
        </p:spPr>
        <p:txBody>
          <a:bodyPr wrap="square">
            <a:noAutofit/>
          </a:bodyPr>
          <a:lstStyle/>
          <a:p>
            <a:pPr marL="342900" indent="-342900">
              <a:buFont typeface="Wingdings" panose="05000000000000000000" pitchFamily="2" charset="2"/>
              <a:buChar char="§"/>
            </a:pPr>
            <a:r>
              <a:rPr lang="en-US" sz="2000" dirty="0">
                <a:solidFill>
                  <a:srgbClr val="000000"/>
                </a:solidFill>
                <a:sym typeface="Wingdings" panose="05000000000000000000" pitchFamily="2" charset="2"/>
              </a:rPr>
              <a:t>Congressionally mandated (EPAct 2005, Section 1001e)</a:t>
            </a:r>
          </a:p>
          <a:p>
            <a:pPr marL="342900" indent="-342900">
              <a:buFont typeface="Wingdings" panose="05000000000000000000" pitchFamily="2" charset="2"/>
              <a:buChar char="§"/>
            </a:pPr>
            <a:r>
              <a:rPr lang="en-US" sz="2000" dirty="0">
                <a:solidFill>
                  <a:srgbClr val="000000"/>
                </a:solidFill>
                <a:sym typeface="Wingdings" panose="05000000000000000000" pitchFamily="2" charset="2"/>
              </a:rPr>
              <a:t>Run by the Department of Energy Office of Technology Transitions (OTT) </a:t>
            </a:r>
          </a:p>
        </p:txBody>
      </p:sp>
      <p:pic>
        <p:nvPicPr>
          <p:cNvPr id="6" name="Picture 5"/>
          <p:cNvPicPr>
            <a:picLocks noChangeAspect="1"/>
          </p:cNvPicPr>
          <p:nvPr/>
        </p:nvPicPr>
        <p:blipFill rotWithShape="1">
          <a:blip r:embed="rId3"/>
          <a:srcRect t="6114" r="54314" b="15946"/>
          <a:stretch/>
        </p:blipFill>
        <p:spPr>
          <a:xfrm>
            <a:off x="304800" y="1495165"/>
            <a:ext cx="3600664" cy="4219835"/>
          </a:xfrm>
          <a:prstGeom prst="rect">
            <a:avLst/>
          </a:prstGeom>
        </p:spPr>
      </p:pic>
      <p:sp>
        <p:nvSpPr>
          <p:cNvPr id="3" name="TextBox 2"/>
          <p:cNvSpPr txBox="1"/>
          <p:nvPr/>
        </p:nvSpPr>
        <p:spPr>
          <a:xfrm>
            <a:off x="3962400" y="1579580"/>
            <a:ext cx="4876800" cy="3877985"/>
          </a:xfrm>
          <a:prstGeom prst="rect">
            <a:avLst/>
          </a:prstGeom>
          <a:noFill/>
        </p:spPr>
        <p:txBody>
          <a:bodyPr wrap="square" rtlCol="0">
            <a:spAutoFit/>
          </a:bodyPr>
          <a:lstStyle/>
          <a:p>
            <a:pPr marL="342900" indent="-342900">
              <a:buFont typeface="Wingdings" panose="05000000000000000000" pitchFamily="2" charset="2"/>
              <a:buChar char="§"/>
            </a:pPr>
            <a:r>
              <a:rPr lang="en-US" sz="2000" dirty="0">
                <a:solidFill>
                  <a:srgbClr val="000000"/>
                </a:solidFill>
                <a:sym typeface="Wingdings" panose="05000000000000000000" pitchFamily="2" charset="2"/>
              </a:rPr>
              <a:t>Allocates 0.9% of AMO’s </a:t>
            </a:r>
            <a:r>
              <a:rPr lang="en-US" sz="2000" i="1" dirty="0">
                <a:solidFill>
                  <a:srgbClr val="000000"/>
                </a:solidFill>
              </a:rPr>
              <a:t>applied energy R&amp;D budget </a:t>
            </a:r>
            <a:r>
              <a:rPr lang="en-US" sz="2000" dirty="0">
                <a:solidFill>
                  <a:srgbClr val="000000"/>
                </a:solidFill>
              </a:rPr>
              <a:t>every fiscal year </a:t>
            </a:r>
          </a:p>
          <a:p>
            <a:pPr marL="800100" lvl="1" indent="-342900">
              <a:buFont typeface="Wingdings" panose="05000000000000000000" pitchFamily="2" charset="2"/>
              <a:buChar char="§"/>
            </a:pPr>
            <a:r>
              <a:rPr lang="en-US" sz="1600" i="1" dirty="0">
                <a:solidFill>
                  <a:srgbClr val="000000"/>
                </a:solidFill>
              </a:rPr>
              <a:t>To provide matching funds with private partners to promote promising energy technologies for commercial purposes</a:t>
            </a:r>
          </a:p>
          <a:p>
            <a:pPr marL="342900" indent="-342900">
              <a:buFont typeface="Wingdings" panose="05000000000000000000" pitchFamily="2" charset="2"/>
              <a:buChar char="§"/>
            </a:pPr>
            <a:endParaRPr lang="en-US" sz="1000"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000" dirty="0">
                <a:solidFill>
                  <a:srgbClr val="000000"/>
                </a:solidFill>
                <a:latin typeface="Arial" panose="020B0604020202020204" pitchFamily="34" charset="0"/>
                <a:cs typeface="Arial" panose="020B0604020202020204" pitchFamily="34" charset="0"/>
              </a:rPr>
              <a:t>AMO leverages TCF selections of successful, high impact, sun setting projects to complement and enhance our R&amp;D portfolio and span a wider TRL range </a:t>
            </a:r>
          </a:p>
          <a:p>
            <a:pPr marL="800100" lvl="1" indent="-342900">
              <a:buFont typeface="Wingdings" panose="05000000000000000000" pitchFamily="2" charset="2"/>
              <a:buChar char="§"/>
            </a:pPr>
            <a:r>
              <a:rPr lang="en-US" sz="1600" dirty="0">
                <a:solidFill>
                  <a:srgbClr val="000000"/>
                </a:solidFill>
              </a:rPr>
              <a:t>Increased potential to overcome additional “valleys of death” and to increase pipeline potential for commercial success</a:t>
            </a:r>
          </a:p>
        </p:txBody>
      </p:sp>
      <p:sp>
        <p:nvSpPr>
          <p:cNvPr id="7" name="Rectangle 6"/>
          <p:cNvSpPr/>
          <p:nvPr/>
        </p:nvSpPr>
        <p:spPr>
          <a:xfrm>
            <a:off x="114743" y="5511683"/>
            <a:ext cx="9067800" cy="1067034"/>
          </a:xfrm>
          <a:prstGeom prst="rect">
            <a:avLst/>
          </a:prstGeom>
        </p:spPr>
        <p:txBody>
          <a:bodyPr wrap="square">
            <a:noAutofit/>
          </a:bodyPr>
          <a:lstStyle/>
          <a:p>
            <a:pPr marL="342900" indent="-342900">
              <a:buFont typeface="Wingdings" panose="05000000000000000000" pitchFamily="2" charset="2"/>
              <a:buChar char="§"/>
            </a:pPr>
            <a:r>
              <a:rPr lang="en-US" sz="2000" dirty="0">
                <a:solidFill>
                  <a:srgbClr val="000000"/>
                </a:solidFill>
                <a:sym typeface="Wingdings" panose="05000000000000000000" pitchFamily="2" charset="2"/>
              </a:rPr>
              <a:t>Between FY16-19, AMO has funded 30 projects totaling over $9.3M in federal funding and over $21.2M in total funding (including cost share)</a:t>
            </a:r>
          </a:p>
          <a:p>
            <a:pPr marL="342900" indent="-342900">
              <a:buFont typeface="Wingdings" panose="05000000000000000000" pitchFamily="2" charset="2"/>
              <a:buChar char="§"/>
            </a:pPr>
            <a:r>
              <a:rPr lang="en-US" sz="2000" dirty="0">
                <a:solidFill>
                  <a:srgbClr val="000000"/>
                </a:solidFill>
                <a:sym typeface="Wingdings" panose="05000000000000000000" pitchFamily="2" charset="2"/>
              </a:rPr>
              <a:t>In FY20, AMO plans to fund 8 projects totaling over $3.5M in federal funding</a:t>
            </a:r>
            <a:endParaRPr lang="en-US" sz="2400" b="1" dirty="0">
              <a:solidFill>
                <a:srgbClr val="000000"/>
              </a:solidFill>
            </a:endParaRPr>
          </a:p>
        </p:txBody>
      </p:sp>
    </p:spTree>
    <p:extLst>
      <p:ext uri="{BB962C8B-B14F-4D97-AF65-F5344CB8AC3E}">
        <p14:creationId xmlns:p14="http://schemas.microsoft.com/office/powerpoint/2010/main" val="280805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TCF Success: Magnum Venus Products (MVP)</a:t>
            </a:r>
          </a:p>
        </p:txBody>
      </p:sp>
      <p:sp>
        <p:nvSpPr>
          <p:cNvPr id="3" name="TextBox 2"/>
          <p:cNvSpPr txBox="1"/>
          <p:nvPr/>
        </p:nvSpPr>
        <p:spPr>
          <a:xfrm>
            <a:off x="305594" y="2251800"/>
            <a:ext cx="3733800" cy="3785652"/>
          </a:xfrm>
          <a:prstGeom prst="rect">
            <a:avLst/>
          </a:prstGeom>
          <a:noFill/>
        </p:spPr>
        <p:txBody>
          <a:bodyPr wrap="square" rtlCol="0">
            <a:spAutoFit/>
          </a:bodyPr>
          <a:lstStyle/>
          <a:p>
            <a:pPr fontAlgn="ctr">
              <a:spcBef>
                <a:spcPts val="0"/>
              </a:spcBef>
              <a:spcAft>
                <a:spcPts val="600"/>
              </a:spcAft>
              <a:buClr>
                <a:srgbClr val="7AC143"/>
              </a:buClr>
            </a:pPr>
            <a:r>
              <a:rPr lang="en-US" sz="1600" dirty="0">
                <a:solidFill>
                  <a:srgbClr val="000000"/>
                </a:solidFill>
              </a:rPr>
              <a:t>Bloomberg New Energy Finance recently reported on the advancements in 3D printers that are enabling mass production, especially binder jetting. The article specifically called out the efforts of Cincinnati, Inc. (CI) and Magnum Venus Products (MVP) to push</a:t>
            </a:r>
            <a:r>
              <a:rPr lang="en-US" sz="1600" i="1" dirty="0">
                <a:solidFill>
                  <a:srgbClr val="000000"/>
                </a:solidFill>
              </a:rPr>
              <a:t> “3D printing into larger parts, hoping to cut into mass manufacturing by lowering the number of assembly steps and reducing material waste for objects like cars and kayaks. MVP has developed a system specifically for composites to address high labor costs for the material</a:t>
            </a:r>
            <a:r>
              <a:rPr lang="en-US" sz="1600" dirty="0">
                <a:solidFill>
                  <a:srgbClr val="000000"/>
                </a:solidFill>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5253" y="2159000"/>
            <a:ext cx="4916347" cy="3878452"/>
          </a:xfrm>
          <a:prstGeom prst="rect">
            <a:avLst/>
          </a:prstGeom>
        </p:spPr>
      </p:pic>
      <p:sp>
        <p:nvSpPr>
          <p:cNvPr id="6" name="Rectangle 5"/>
          <p:cNvSpPr/>
          <p:nvPr/>
        </p:nvSpPr>
        <p:spPr>
          <a:xfrm>
            <a:off x="152400" y="990600"/>
            <a:ext cx="8952614" cy="990600"/>
          </a:xfrm>
          <a:prstGeom prst="rect">
            <a:avLst/>
          </a:prstGeom>
        </p:spPr>
        <p:txBody>
          <a:bodyPr wrap="square">
            <a:noAutofit/>
          </a:bodyPr>
          <a:lstStyle/>
          <a:p>
            <a:pPr marL="342900" indent="-342900">
              <a:buFont typeface="Wingdings" panose="05000000000000000000" pitchFamily="2" charset="2"/>
              <a:buChar char="§"/>
            </a:pPr>
            <a:r>
              <a:rPr lang="en-US" sz="2000" dirty="0">
                <a:solidFill>
                  <a:srgbClr val="000000"/>
                </a:solidFill>
              </a:rPr>
              <a:t>MVP was the commercialization partner with ORNL on the FY16 TCF project called </a:t>
            </a:r>
            <a:r>
              <a:rPr lang="en-US" sz="2000" i="1" dirty="0">
                <a:solidFill>
                  <a:srgbClr val="000000"/>
                </a:solidFill>
              </a:rPr>
              <a:t>Additive Manufacturing of Thermoset Cellular Structures </a:t>
            </a:r>
            <a:r>
              <a:rPr lang="en-US" sz="2000" dirty="0">
                <a:solidFill>
                  <a:srgbClr val="000000"/>
                </a:solidFill>
              </a:rPr>
              <a:t>that developed the thermoset AM machine.</a:t>
            </a:r>
          </a:p>
          <a:p>
            <a:pPr marL="342900" indent="-342900">
              <a:buFont typeface="Wingdings" panose="05000000000000000000" pitchFamily="2" charset="2"/>
              <a:buChar char="§"/>
            </a:pPr>
            <a:endParaRPr lang="en-US" sz="2000" dirty="0">
              <a:solidFill>
                <a:srgbClr val="000000"/>
              </a:solidFill>
              <a:sym typeface="Wingdings" panose="05000000000000000000" pitchFamily="2" charset="2"/>
            </a:endParaRPr>
          </a:p>
        </p:txBody>
      </p:sp>
      <p:sp>
        <p:nvSpPr>
          <p:cNvPr id="5" name="Oval 4">
            <a:extLst>
              <a:ext uri="{FF2B5EF4-FFF2-40B4-BE49-F238E27FC236}">
                <a16:creationId xmlns:a16="http://schemas.microsoft.com/office/drawing/2014/main" xmlns="" id="{B67C0063-A427-4CEF-A8A7-0FFC563BF38C}"/>
              </a:ext>
            </a:extLst>
          </p:cNvPr>
          <p:cNvSpPr/>
          <p:nvPr/>
        </p:nvSpPr>
        <p:spPr>
          <a:xfrm>
            <a:off x="7772400" y="3886200"/>
            <a:ext cx="1066006" cy="9144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615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t>Energy I-Corps</a:t>
            </a:r>
            <a:endParaRPr lang="en-US" sz="2800" dirty="0">
              <a:solidFill>
                <a:schemeClr val="accent5"/>
              </a:solidFill>
            </a:endParaRPr>
          </a:p>
        </p:txBody>
      </p:sp>
      <p:sp>
        <p:nvSpPr>
          <p:cNvPr id="5" name="Rectangle 4"/>
          <p:cNvSpPr/>
          <p:nvPr/>
        </p:nvSpPr>
        <p:spPr>
          <a:xfrm>
            <a:off x="152843" y="812800"/>
            <a:ext cx="8952614" cy="863600"/>
          </a:xfrm>
          <a:prstGeom prst="rect">
            <a:avLst/>
          </a:prstGeom>
        </p:spPr>
        <p:txBody>
          <a:bodyPr wrap="square">
            <a:noAutofit/>
          </a:bodyPr>
          <a:lstStyle/>
          <a:p>
            <a:pPr marL="342900" indent="-342900">
              <a:buFont typeface="Wingdings" panose="05000000000000000000" pitchFamily="2" charset="2"/>
              <a:buChar char="§"/>
            </a:pPr>
            <a:r>
              <a:rPr lang="en-US" sz="2000" dirty="0">
                <a:solidFill>
                  <a:srgbClr val="000000"/>
                </a:solidFill>
                <a:sym typeface="Wingdings" panose="05000000000000000000" pitchFamily="2" charset="2"/>
              </a:rPr>
              <a:t>Run by the Department of Energy Office of Technology Transitions</a:t>
            </a:r>
          </a:p>
          <a:p>
            <a:pPr marL="800100" lvl="1" indent="-342900">
              <a:buFont typeface="Wingdings" panose="05000000000000000000" pitchFamily="2" charset="2"/>
              <a:buChar char="§"/>
            </a:pPr>
            <a:r>
              <a:rPr lang="en-US" dirty="0">
                <a:solidFill>
                  <a:srgbClr val="000000"/>
                </a:solidFill>
                <a:sym typeface="Wingdings" panose="05000000000000000000" pitchFamily="2" charset="2"/>
              </a:rPr>
              <a:t>Managed by National Renewable Energy Laboratory (NREL)</a:t>
            </a:r>
          </a:p>
          <a:p>
            <a:r>
              <a:rPr lang="en-US" sz="2000" dirty="0">
                <a:solidFill>
                  <a:srgbClr val="000000"/>
                </a:solidFill>
                <a:sym typeface="Wingdings" panose="05000000000000000000" pitchFamily="2" charset="2"/>
              </a:rPr>
              <a:t> </a:t>
            </a:r>
          </a:p>
        </p:txBody>
      </p:sp>
      <p:sp>
        <p:nvSpPr>
          <p:cNvPr id="3" name="TextBox 2"/>
          <p:cNvSpPr txBox="1"/>
          <p:nvPr/>
        </p:nvSpPr>
        <p:spPr>
          <a:xfrm>
            <a:off x="1" y="4953000"/>
            <a:ext cx="9010862" cy="1538883"/>
          </a:xfrm>
          <a:prstGeom prst="rect">
            <a:avLst/>
          </a:prstGeom>
          <a:noFill/>
        </p:spPr>
        <p:txBody>
          <a:bodyPr wrap="square" rtlCol="0">
            <a:spAutoFit/>
          </a:bodyPr>
          <a:lstStyle/>
          <a:p>
            <a:pPr marL="342900" indent="-342900">
              <a:buFont typeface="Wingdings" panose="05000000000000000000" pitchFamily="2" charset="2"/>
              <a:buChar char="§"/>
            </a:pPr>
            <a:r>
              <a:rPr lang="en-US" sz="2000" dirty="0">
                <a:solidFill>
                  <a:srgbClr val="000000"/>
                </a:solidFill>
                <a:sym typeface="Wingdings" panose="05000000000000000000" pitchFamily="2" charset="2"/>
              </a:rPr>
              <a:t>A rigorous 2-month training program for national lab performers t</a:t>
            </a:r>
            <a:r>
              <a:rPr lang="en-US" sz="2000" dirty="0">
                <a:solidFill>
                  <a:srgbClr val="000000"/>
                </a:solidFill>
              </a:rPr>
              <a:t>o evaluate industry needs and potential market applications for their technologies</a:t>
            </a:r>
          </a:p>
          <a:p>
            <a:pPr marL="800100" lvl="1" indent="-342900">
              <a:buFont typeface="Wingdings" panose="05000000000000000000" pitchFamily="2" charset="2"/>
              <a:buChar char="§"/>
            </a:pPr>
            <a:r>
              <a:rPr lang="en-US" dirty="0">
                <a:solidFill>
                  <a:srgbClr val="000000"/>
                </a:solidFill>
              </a:rPr>
              <a:t>Define technology value propositions</a:t>
            </a:r>
          </a:p>
          <a:p>
            <a:pPr marL="800100" lvl="1" indent="-342900">
              <a:buFont typeface="Wingdings" panose="05000000000000000000" pitchFamily="2" charset="2"/>
              <a:buChar char="§"/>
            </a:pPr>
            <a:r>
              <a:rPr lang="en-US" dirty="0">
                <a:solidFill>
                  <a:srgbClr val="000000"/>
                </a:solidFill>
              </a:rPr>
              <a:t>Conduct customer discovery interviews</a:t>
            </a:r>
          </a:p>
          <a:p>
            <a:pPr marL="800100" lvl="1" indent="-342900">
              <a:buFont typeface="Wingdings" panose="05000000000000000000" pitchFamily="2" charset="2"/>
              <a:buChar char="§"/>
            </a:pPr>
            <a:r>
              <a:rPr lang="en-US" dirty="0">
                <a:solidFill>
                  <a:srgbClr val="000000"/>
                </a:solidFill>
              </a:rPr>
              <a:t>Develop viable market pathways for their technologies</a:t>
            </a:r>
          </a:p>
        </p:txBody>
      </p:sp>
      <p:pic>
        <p:nvPicPr>
          <p:cNvPr id="4" name="Picture 3"/>
          <p:cNvPicPr>
            <a:picLocks noChangeAspect="1"/>
          </p:cNvPicPr>
          <p:nvPr/>
        </p:nvPicPr>
        <p:blipFill rotWithShape="1">
          <a:blip r:embed="rId3"/>
          <a:srcRect l="5485" r="5260"/>
          <a:stretch/>
        </p:blipFill>
        <p:spPr>
          <a:xfrm>
            <a:off x="152399" y="1531110"/>
            <a:ext cx="5524941" cy="3340488"/>
          </a:xfrm>
          <a:prstGeom prst="rect">
            <a:avLst/>
          </a:prstGeom>
        </p:spPr>
      </p:pic>
      <p:pic>
        <p:nvPicPr>
          <p:cNvPr id="8" name="Picture 7"/>
          <p:cNvPicPr>
            <a:picLocks noChangeAspect="1"/>
          </p:cNvPicPr>
          <p:nvPr/>
        </p:nvPicPr>
        <p:blipFill rotWithShape="1">
          <a:blip r:embed="rId4"/>
          <a:srcRect b="11815"/>
          <a:stretch/>
        </p:blipFill>
        <p:spPr>
          <a:xfrm>
            <a:off x="5728548" y="1531110"/>
            <a:ext cx="3291840" cy="1254034"/>
          </a:xfrm>
          <a:prstGeom prst="rect">
            <a:avLst/>
          </a:prstGeom>
        </p:spPr>
      </p:pic>
      <p:pic>
        <p:nvPicPr>
          <p:cNvPr id="10" name="Picture 9"/>
          <p:cNvPicPr>
            <a:picLocks noChangeAspect="1"/>
          </p:cNvPicPr>
          <p:nvPr/>
        </p:nvPicPr>
        <p:blipFill>
          <a:blip r:embed="rId5"/>
          <a:stretch>
            <a:fillRect/>
          </a:stretch>
        </p:blipFill>
        <p:spPr>
          <a:xfrm>
            <a:off x="5728548" y="2682444"/>
            <a:ext cx="3291840" cy="2189154"/>
          </a:xfrm>
          <a:prstGeom prst="rect">
            <a:avLst/>
          </a:prstGeom>
        </p:spPr>
      </p:pic>
    </p:spTree>
    <p:extLst>
      <p:ext uri="{BB962C8B-B14F-4D97-AF65-F5344CB8AC3E}">
        <p14:creationId xmlns:p14="http://schemas.microsoft.com/office/powerpoint/2010/main" val="300862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t>Energy I-Corps at a glance</a:t>
            </a:r>
            <a:endParaRPr lang="en-US" sz="2800" dirty="0">
              <a:solidFill>
                <a:schemeClr val="accent5"/>
              </a:solidFill>
            </a:endParaRPr>
          </a:p>
        </p:txBody>
      </p:sp>
      <p:sp>
        <p:nvSpPr>
          <p:cNvPr id="10" name="TextBox 9"/>
          <p:cNvSpPr txBox="1"/>
          <p:nvPr/>
        </p:nvSpPr>
        <p:spPr>
          <a:xfrm>
            <a:off x="2895600" y="6172200"/>
            <a:ext cx="3733800" cy="369332"/>
          </a:xfrm>
          <a:prstGeom prst="rect">
            <a:avLst/>
          </a:prstGeom>
          <a:noFill/>
        </p:spPr>
        <p:txBody>
          <a:bodyPr wrap="square" rtlCol="0">
            <a:spAutoFit/>
          </a:bodyPr>
          <a:lstStyle/>
          <a:p>
            <a:r>
              <a:rPr lang="en-US" dirty="0">
                <a:solidFill>
                  <a:srgbClr val="000000"/>
                </a:solidFill>
              </a:rPr>
              <a:t>https://energyicorps.energy.gov/</a:t>
            </a:r>
          </a:p>
        </p:txBody>
      </p:sp>
      <p:grpSp>
        <p:nvGrpSpPr>
          <p:cNvPr id="3" name="Group 2"/>
          <p:cNvGrpSpPr/>
          <p:nvPr/>
        </p:nvGrpSpPr>
        <p:grpSpPr>
          <a:xfrm>
            <a:off x="373949" y="914400"/>
            <a:ext cx="8541451" cy="5053013"/>
            <a:chOff x="373949" y="1143000"/>
            <a:chExt cx="8541451" cy="5053013"/>
          </a:xfrm>
        </p:grpSpPr>
        <p:pic>
          <p:nvPicPr>
            <p:cNvPr id="4" name="Picture 3"/>
            <p:cNvPicPr>
              <a:picLocks noChangeAspect="1"/>
            </p:cNvPicPr>
            <p:nvPr/>
          </p:nvPicPr>
          <p:blipFill rotWithShape="1">
            <a:blip r:embed="rId3"/>
            <a:srcRect t="4328" r="6895"/>
            <a:stretch/>
          </p:blipFill>
          <p:spPr>
            <a:xfrm>
              <a:off x="373949" y="1143000"/>
              <a:ext cx="8293801" cy="5053013"/>
            </a:xfrm>
            <a:prstGeom prst="rect">
              <a:avLst/>
            </a:prstGeom>
          </p:spPr>
        </p:pic>
        <p:pic>
          <p:nvPicPr>
            <p:cNvPr id="7" name="Picture 6"/>
            <p:cNvPicPr>
              <a:picLocks noChangeAspect="1"/>
            </p:cNvPicPr>
            <p:nvPr/>
          </p:nvPicPr>
          <p:blipFill rotWithShape="1">
            <a:blip r:embed="rId4"/>
            <a:srcRect t="9523"/>
            <a:stretch/>
          </p:blipFill>
          <p:spPr>
            <a:xfrm>
              <a:off x="4933950" y="1731196"/>
              <a:ext cx="3829050" cy="3231735"/>
            </a:xfrm>
            <a:prstGeom prst="rect">
              <a:avLst/>
            </a:prstGeom>
          </p:spPr>
        </p:pic>
        <p:pic>
          <p:nvPicPr>
            <p:cNvPr id="8" name="Picture 7"/>
            <p:cNvPicPr>
              <a:picLocks noChangeAspect="1"/>
            </p:cNvPicPr>
            <p:nvPr/>
          </p:nvPicPr>
          <p:blipFill rotWithShape="1">
            <a:blip r:embed="rId3"/>
            <a:srcRect l="50257" t="15870" b="23535"/>
            <a:stretch/>
          </p:blipFill>
          <p:spPr>
            <a:xfrm>
              <a:off x="409909" y="1752600"/>
              <a:ext cx="4431082" cy="3200400"/>
            </a:xfrm>
            <a:prstGeom prst="rect">
              <a:avLst/>
            </a:prstGeom>
          </p:spPr>
        </p:pic>
        <p:sp>
          <p:nvSpPr>
            <p:cNvPr id="11" name="TextBox 10"/>
            <p:cNvSpPr txBox="1"/>
            <p:nvPr/>
          </p:nvSpPr>
          <p:spPr>
            <a:xfrm>
              <a:off x="5791200" y="4859179"/>
              <a:ext cx="3124200" cy="246221"/>
            </a:xfrm>
            <a:prstGeom prst="rect">
              <a:avLst/>
            </a:prstGeom>
            <a:noFill/>
          </p:spPr>
          <p:txBody>
            <a:bodyPr wrap="square" rtlCol="0">
              <a:spAutoFit/>
            </a:bodyPr>
            <a:lstStyle/>
            <a:p>
              <a:r>
                <a:rPr lang="en-US" sz="1000" dirty="0">
                  <a:solidFill>
                    <a:srgbClr val="000000"/>
                  </a:solidFill>
                </a:rPr>
                <a:t>Each team is funded at $75K for time and travel</a:t>
              </a:r>
            </a:p>
          </p:txBody>
        </p:sp>
      </p:grpSp>
    </p:spTree>
    <p:extLst>
      <p:ext uri="{BB962C8B-B14F-4D97-AF65-F5344CB8AC3E}">
        <p14:creationId xmlns:p14="http://schemas.microsoft.com/office/powerpoint/2010/main" val="3571763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t>Energy I-Corps </a:t>
            </a:r>
            <a:r>
              <a:rPr lang="en-US" sz="2800" dirty="0">
                <a:solidFill>
                  <a:schemeClr val="accent5"/>
                </a:solidFill>
              </a:rPr>
              <a:t>Accomplishments/Successes</a:t>
            </a:r>
          </a:p>
        </p:txBody>
      </p:sp>
      <p:pic>
        <p:nvPicPr>
          <p:cNvPr id="5" name="Picture 4"/>
          <p:cNvPicPr>
            <a:picLocks noChangeAspect="1"/>
          </p:cNvPicPr>
          <p:nvPr/>
        </p:nvPicPr>
        <p:blipFill rotWithShape="1">
          <a:blip r:embed="rId3"/>
          <a:srcRect l="833"/>
          <a:stretch/>
        </p:blipFill>
        <p:spPr>
          <a:xfrm>
            <a:off x="0" y="846666"/>
            <a:ext cx="9144000" cy="3920470"/>
          </a:xfrm>
          <a:prstGeom prst="rect">
            <a:avLst/>
          </a:prstGeom>
        </p:spPr>
      </p:pic>
      <p:graphicFrame>
        <p:nvGraphicFramePr>
          <p:cNvPr id="3" name="Table 2"/>
          <p:cNvGraphicFramePr>
            <a:graphicFrameLocks noGrp="1"/>
          </p:cNvGraphicFramePr>
          <p:nvPr/>
        </p:nvGraphicFramePr>
        <p:xfrm>
          <a:off x="304800" y="1402080"/>
          <a:ext cx="5410200" cy="4846320"/>
        </p:xfrm>
        <a:graphic>
          <a:graphicData uri="http://schemas.openxmlformats.org/drawingml/2006/table">
            <a:tbl>
              <a:tblPr firstRow="1" bandRow="1">
                <a:tableStyleId>{F5AB1C69-6EDB-4FF4-983F-18BD219EF322}</a:tableStyleId>
              </a:tblPr>
              <a:tblGrid>
                <a:gridCol w="1981200">
                  <a:extLst>
                    <a:ext uri="{9D8B030D-6E8A-4147-A177-3AD203B41FA5}">
                      <a16:colId xmlns:a16="http://schemas.microsoft.com/office/drawing/2014/main" xmlns="" val="20000"/>
                    </a:ext>
                  </a:extLst>
                </a:gridCol>
                <a:gridCol w="8382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838200">
                  <a:extLst>
                    <a:ext uri="{9D8B030D-6E8A-4147-A177-3AD203B41FA5}">
                      <a16:colId xmlns:a16="http://schemas.microsoft.com/office/drawing/2014/main" xmlns="" val="20003"/>
                    </a:ext>
                  </a:extLst>
                </a:gridCol>
                <a:gridCol w="1066800">
                  <a:extLst>
                    <a:ext uri="{9D8B030D-6E8A-4147-A177-3AD203B41FA5}">
                      <a16:colId xmlns:a16="http://schemas.microsoft.com/office/drawing/2014/main" xmlns="" val="20004"/>
                    </a:ext>
                  </a:extLst>
                </a:gridCol>
              </a:tblGrid>
              <a:tr h="203200">
                <a:tc>
                  <a:txBody>
                    <a:bodyPr/>
                    <a:lstStyle/>
                    <a:p>
                      <a:pPr algn="ctr"/>
                      <a:r>
                        <a:rPr lang="en-US" sz="1200" b="1" dirty="0"/>
                        <a:t>Team</a:t>
                      </a:r>
                    </a:p>
                  </a:txBody>
                  <a:tcPr/>
                </a:tc>
                <a:tc>
                  <a:txBody>
                    <a:bodyPr/>
                    <a:lstStyle/>
                    <a:p>
                      <a:pPr algn="ctr"/>
                      <a:r>
                        <a:rPr lang="en-US" sz="1200" b="1" dirty="0"/>
                        <a:t>Lab</a:t>
                      </a:r>
                    </a:p>
                  </a:txBody>
                  <a:tcPr/>
                </a:tc>
                <a:tc>
                  <a:txBody>
                    <a:bodyPr/>
                    <a:lstStyle/>
                    <a:p>
                      <a:pPr algn="ctr"/>
                      <a:r>
                        <a:rPr lang="en-US" sz="1200" b="1" dirty="0"/>
                        <a:t>Cohort</a:t>
                      </a:r>
                    </a:p>
                  </a:txBody>
                  <a:tcPr/>
                </a:tc>
                <a:tc>
                  <a:txBody>
                    <a:bodyPr/>
                    <a:lstStyle/>
                    <a:p>
                      <a:pPr algn="ctr"/>
                      <a:r>
                        <a:rPr lang="en-US" sz="1200" b="1" dirty="0"/>
                        <a:t>Discovery Interviews</a:t>
                      </a:r>
                    </a:p>
                  </a:txBody>
                  <a:tcPr/>
                </a:tc>
                <a:tc>
                  <a:txBody>
                    <a:bodyPr/>
                    <a:lstStyle/>
                    <a:p>
                      <a:pPr algn="ctr"/>
                      <a:r>
                        <a:rPr lang="en-US" sz="1200" b="1" dirty="0"/>
                        <a:t>Follow-on</a:t>
                      </a:r>
                      <a:r>
                        <a:rPr lang="en-US" sz="1200" b="1" baseline="0" dirty="0"/>
                        <a:t> Funding</a:t>
                      </a:r>
                      <a:endParaRPr lang="en-US" sz="1200" b="1" dirty="0"/>
                    </a:p>
                  </a:txBody>
                  <a:tcPr/>
                </a:tc>
                <a:extLst>
                  <a:ext uri="{0D108BD9-81ED-4DB2-BD59-A6C34878D82A}">
                    <a16:rowId xmlns:a16="http://schemas.microsoft.com/office/drawing/2014/main" xmlns="" val="10000"/>
                  </a:ext>
                </a:extLst>
              </a:tr>
              <a:tr h="203200">
                <a:tc>
                  <a:txBody>
                    <a:bodyPr/>
                    <a:lstStyle/>
                    <a:p>
                      <a:r>
                        <a:rPr lang="en-US" sz="1200" b="1" dirty="0">
                          <a:solidFill>
                            <a:schemeClr val="accent4">
                              <a:lumMod val="60000"/>
                              <a:lumOff val="40000"/>
                            </a:schemeClr>
                          </a:solidFill>
                        </a:rPr>
                        <a:t>Micro Miners (Co-GTO)</a:t>
                      </a:r>
                    </a:p>
                  </a:txBody>
                  <a:tcPr/>
                </a:tc>
                <a:tc>
                  <a:txBody>
                    <a:bodyPr/>
                    <a:lstStyle/>
                    <a:p>
                      <a:pPr algn="ctr"/>
                      <a:r>
                        <a:rPr lang="en-US" sz="1200" b="1" dirty="0">
                          <a:solidFill>
                            <a:schemeClr val="accent4">
                              <a:lumMod val="60000"/>
                              <a:lumOff val="40000"/>
                            </a:schemeClr>
                          </a:solidFill>
                        </a:rPr>
                        <a:t>LLNL</a:t>
                      </a:r>
                    </a:p>
                  </a:txBody>
                  <a:tcPr/>
                </a:tc>
                <a:tc>
                  <a:txBody>
                    <a:bodyPr/>
                    <a:lstStyle/>
                    <a:p>
                      <a:pPr algn="ctr"/>
                      <a:r>
                        <a:rPr lang="en-US" sz="1200" b="1" dirty="0">
                          <a:solidFill>
                            <a:schemeClr val="accent4">
                              <a:lumMod val="60000"/>
                              <a:lumOff val="40000"/>
                            </a:schemeClr>
                          </a:solidFill>
                        </a:rPr>
                        <a:t>2</a:t>
                      </a:r>
                    </a:p>
                  </a:txBody>
                  <a:tcPr/>
                </a:tc>
                <a:tc>
                  <a:txBody>
                    <a:bodyPr/>
                    <a:lstStyle/>
                    <a:p>
                      <a:pPr algn="ctr"/>
                      <a:r>
                        <a:rPr lang="en-US" sz="1200" b="1" dirty="0">
                          <a:solidFill>
                            <a:schemeClr val="accent4">
                              <a:lumMod val="60000"/>
                              <a:lumOff val="40000"/>
                            </a:schemeClr>
                          </a:solidFill>
                        </a:rPr>
                        <a:t>59</a:t>
                      </a:r>
                    </a:p>
                  </a:txBody>
                  <a:tcPr/>
                </a:tc>
                <a:tc>
                  <a:txBody>
                    <a:bodyPr/>
                    <a:lstStyle/>
                    <a:p>
                      <a:r>
                        <a:rPr lang="en-US" sz="1200" b="1" dirty="0">
                          <a:solidFill>
                            <a:schemeClr val="accent4">
                              <a:lumMod val="60000"/>
                              <a:lumOff val="40000"/>
                            </a:schemeClr>
                          </a:solidFill>
                        </a:rPr>
                        <a:t>$1,200,000*</a:t>
                      </a:r>
                    </a:p>
                  </a:txBody>
                  <a:tcPr/>
                </a:tc>
                <a:extLst>
                  <a:ext uri="{0D108BD9-81ED-4DB2-BD59-A6C34878D82A}">
                    <a16:rowId xmlns:a16="http://schemas.microsoft.com/office/drawing/2014/main" xmlns="" val="10001"/>
                  </a:ext>
                </a:extLst>
              </a:tr>
              <a:tr h="203200">
                <a:tc>
                  <a:txBody>
                    <a:bodyPr/>
                    <a:lstStyle/>
                    <a:p>
                      <a:r>
                        <a:rPr lang="en-US" sz="1200" b="1" dirty="0">
                          <a:solidFill>
                            <a:schemeClr val="accent4">
                              <a:lumMod val="60000"/>
                              <a:lumOff val="40000"/>
                            </a:schemeClr>
                          </a:solidFill>
                        </a:rPr>
                        <a:t>NanoHeatBlock</a:t>
                      </a:r>
                    </a:p>
                  </a:txBody>
                  <a:tcPr/>
                </a:tc>
                <a:tc>
                  <a:txBody>
                    <a:bodyPr/>
                    <a:lstStyle/>
                    <a:p>
                      <a:pPr algn="ctr"/>
                      <a:r>
                        <a:rPr lang="en-US" sz="1200" b="1" dirty="0">
                          <a:solidFill>
                            <a:schemeClr val="accent4">
                              <a:lumMod val="60000"/>
                              <a:lumOff val="40000"/>
                            </a:schemeClr>
                          </a:solidFill>
                        </a:rPr>
                        <a:t>ANL</a:t>
                      </a:r>
                    </a:p>
                  </a:txBody>
                  <a:tcPr/>
                </a:tc>
                <a:tc>
                  <a:txBody>
                    <a:bodyPr/>
                    <a:lstStyle/>
                    <a:p>
                      <a:pPr algn="ctr"/>
                      <a:r>
                        <a:rPr lang="en-US" sz="1200" b="1" dirty="0">
                          <a:solidFill>
                            <a:schemeClr val="accent4">
                              <a:lumMod val="60000"/>
                              <a:lumOff val="40000"/>
                            </a:schemeClr>
                          </a:solidFill>
                        </a:rPr>
                        <a:t>2</a:t>
                      </a:r>
                    </a:p>
                  </a:txBody>
                  <a:tcPr/>
                </a:tc>
                <a:tc>
                  <a:txBody>
                    <a:bodyPr/>
                    <a:lstStyle/>
                    <a:p>
                      <a:pPr algn="ctr"/>
                      <a:r>
                        <a:rPr lang="en-US" sz="1200" b="1" dirty="0">
                          <a:solidFill>
                            <a:schemeClr val="accent4">
                              <a:lumMod val="60000"/>
                              <a:lumOff val="40000"/>
                            </a:schemeClr>
                          </a:solidFill>
                        </a:rPr>
                        <a:t>83</a:t>
                      </a:r>
                    </a:p>
                  </a:txBody>
                  <a:tcPr/>
                </a:tc>
                <a:tc>
                  <a:txBody>
                    <a:bodyPr/>
                    <a:lstStyle/>
                    <a:p>
                      <a:r>
                        <a:rPr lang="en-US" sz="1200" b="1" dirty="0">
                          <a:solidFill>
                            <a:schemeClr val="accent4">
                              <a:lumMod val="60000"/>
                              <a:lumOff val="40000"/>
                            </a:schemeClr>
                          </a:solidFill>
                        </a:rPr>
                        <a:t>$3,300,000</a:t>
                      </a:r>
                    </a:p>
                  </a:txBody>
                  <a:tcPr/>
                </a:tc>
                <a:extLst>
                  <a:ext uri="{0D108BD9-81ED-4DB2-BD59-A6C34878D82A}">
                    <a16:rowId xmlns:a16="http://schemas.microsoft.com/office/drawing/2014/main" xmlns="" val="10002"/>
                  </a:ext>
                </a:extLst>
              </a:tr>
              <a:tr h="203200">
                <a:tc>
                  <a:txBody>
                    <a:bodyPr/>
                    <a:lstStyle/>
                    <a:p>
                      <a:r>
                        <a:rPr lang="en-US" sz="1200" b="1" dirty="0">
                          <a:solidFill>
                            <a:schemeClr val="accent4">
                              <a:lumMod val="60000"/>
                              <a:lumOff val="40000"/>
                            </a:schemeClr>
                          </a:solidFill>
                        </a:rPr>
                        <a:t>Saline Solutions</a:t>
                      </a:r>
                    </a:p>
                  </a:txBody>
                  <a:tcPr/>
                </a:tc>
                <a:tc>
                  <a:txBody>
                    <a:bodyPr/>
                    <a:lstStyle/>
                    <a:p>
                      <a:pPr algn="ctr"/>
                      <a:r>
                        <a:rPr lang="en-US" sz="1200" b="1" dirty="0">
                          <a:solidFill>
                            <a:schemeClr val="accent4">
                              <a:lumMod val="60000"/>
                              <a:lumOff val="40000"/>
                            </a:schemeClr>
                          </a:solidFill>
                        </a:rPr>
                        <a:t>LLNL</a:t>
                      </a:r>
                    </a:p>
                  </a:txBody>
                  <a:tcPr/>
                </a:tc>
                <a:tc>
                  <a:txBody>
                    <a:bodyPr/>
                    <a:lstStyle/>
                    <a:p>
                      <a:pPr algn="ctr"/>
                      <a:r>
                        <a:rPr lang="en-US" sz="1200" b="1" dirty="0">
                          <a:solidFill>
                            <a:schemeClr val="accent4">
                              <a:lumMod val="60000"/>
                              <a:lumOff val="40000"/>
                            </a:schemeClr>
                          </a:solidFill>
                        </a:rPr>
                        <a:t>2</a:t>
                      </a:r>
                    </a:p>
                  </a:txBody>
                  <a:tcPr/>
                </a:tc>
                <a:tc>
                  <a:txBody>
                    <a:bodyPr/>
                    <a:lstStyle/>
                    <a:p>
                      <a:pPr algn="ctr"/>
                      <a:r>
                        <a:rPr lang="en-US" sz="1200" b="1" dirty="0">
                          <a:solidFill>
                            <a:schemeClr val="accent4">
                              <a:lumMod val="60000"/>
                              <a:lumOff val="40000"/>
                            </a:schemeClr>
                          </a:solidFill>
                        </a:rPr>
                        <a:t>50</a:t>
                      </a:r>
                    </a:p>
                  </a:txBody>
                  <a:tcPr/>
                </a:tc>
                <a:tc>
                  <a:txBody>
                    <a:bodyPr/>
                    <a:lstStyle/>
                    <a:p>
                      <a:r>
                        <a:rPr lang="en-US" sz="1200" b="1" dirty="0">
                          <a:solidFill>
                            <a:schemeClr val="accent4">
                              <a:lumMod val="60000"/>
                              <a:lumOff val="40000"/>
                            </a:schemeClr>
                          </a:solidFill>
                        </a:rPr>
                        <a:t>$999,040</a:t>
                      </a:r>
                    </a:p>
                  </a:txBody>
                  <a:tcPr/>
                </a:tc>
                <a:extLst>
                  <a:ext uri="{0D108BD9-81ED-4DB2-BD59-A6C34878D82A}">
                    <a16:rowId xmlns:a16="http://schemas.microsoft.com/office/drawing/2014/main" xmlns="" val="10003"/>
                  </a:ext>
                </a:extLst>
              </a:tr>
              <a:tr h="203200">
                <a:tc>
                  <a:txBody>
                    <a:bodyPr/>
                    <a:lstStyle/>
                    <a:p>
                      <a:r>
                        <a:rPr lang="en-US" sz="1200" b="1" dirty="0">
                          <a:solidFill>
                            <a:schemeClr val="accent4">
                              <a:lumMod val="60000"/>
                              <a:lumOff val="40000"/>
                            </a:schemeClr>
                          </a:solidFill>
                        </a:rPr>
                        <a:t>Fermians</a:t>
                      </a:r>
                    </a:p>
                  </a:txBody>
                  <a:tcPr/>
                </a:tc>
                <a:tc>
                  <a:txBody>
                    <a:bodyPr/>
                    <a:lstStyle/>
                    <a:p>
                      <a:pPr algn="ctr"/>
                      <a:r>
                        <a:rPr lang="en-US" sz="1200" b="1" dirty="0">
                          <a:solidFill>
                            <a:schemeClr val="accent4">
                              <a:lumMod val="60000"/>
                              <a:lumOff val="40000"/>
                            </a:schemeClr>
                          </a:solidFill>
                        </a:rPr>
                        <a:t>FNAL</a:t>
                      </a:r>
                    </a:p>
                  </a:txBody>
                  <a:tcPr/>
                </a:tc>
                <a:tc>
                  <a:txBody>
                    <a:bodyPr/>
                    <a:lstStyle/>
                    <a:p>
                      <a:pPr algn="ctr"/>
                      <a:r>
                        <a:rPr lang="en-US" sz="1200" b="1" dirty="0">
                          <a:solidFill>
                            <a:schemeClr val="accent4">
                              <a:lumMod val="60000"/>
                              <a:lumOff val="40000"/>
                            </a:schemeClr>
                          </a:solidFill>
                        </a:rPr>
                        <a:t>3</a:t>
                      </a:r>
                    </a:p>
                  </a:txBody>
                  <a:tcPr/>
                </a:tc>
                <a:tc>
                  <a:txBody>
                    <a:bodyPr/>
                    <a:lstStyle/>
                    <a:p>
                      <a:pPr algn="ctr"/>
                      <a:r>
                        <a:rPr lang="en-US" sz="1200" b="1" dirty="0">
                          <a:solidFill>
                            <a:schemeClr val="accent4">
                              <a:lumMod val="60000"/>
                              <a:lumOff val="40000"/>
                            </a:schemeClr>
                          </a:solidFill>
                        </a:rPr>
                        <a:t>48</a:t>
                      </a:r>
                    </a:p>
                  </a:txBody>
                  <a:tcPr/>
                </a:tc>
                <a:tc>
                  <a:txBody>
                    <a:bodyPr/>
                    <a:lstStyle/>
                    <a:p>
                      <a:r>
                        <a:rPr lang="en-US" sz="1200" b="1" dirty="0">
                          <a:solidFill>
                            <a:schemeClr val="accent4">
                              <a:lumMod val="60000"/>
                              <a:lumOff val="40000"/>
                            </a:schemeClr>
                          </a:solidFill>
                        </a:rPr>
                        <a:t>N/A</a:t>
                      </a:r>
                    </a:p>
                  </a:txBody>
                  <a:tcPr/>
                </a:tc>
                <a:extLst>
                  <a:ext uri="{0D108BD9-81ED-4DB2-BD59-A6C34878D82A}">
                    <a16:rowId xmlns:a16="http://schemas.microsoft.com/office/drawing/2014/main" xmlns="" val="10004"/>
                  </a:ext>
                </a:extLst>
              </a:tr>
              <a:tr h="203200">
                <a:tc>
                  <a:txBody>
                    <a:bodyPr/>
                    <a:lstStyle/>
                    <a:p>
                      <a:r>
                        <a:rPr lang="en-US" sz="1200" b="1" dirty="0">
                          <a:solidFill>
                            <a:schemeClr val="accent4">
                              <a:lumMod val="60000"/>
                              <a:lumOff val="40000"/>
                            </a:schemeClr>
                          </a:solidFill>
                        </a:rPr>
                        <a:t>E-RECOV</a:t>
                      </a:r>
                    </a:p>
                  </a:txBody>
                  <a:tcPr/>
                </a:tc>
                <a:tc>
                  <a:txBody>
                    <a:bodyPr/>
                    <a:lstStyle/>
                    <a:p>
                      <a:pPr algn="ctr"/>
                      <a:r>
                        <a:rPr lang="en-US" sz="1200" b="1" dirty="0">
                          <a:solidFill>
                            <a:schemeClr val="accent4">
                              <a:lumMod val="60000"/>
                              <a:lumOff val="40000"/>
                            </a:schemeClr>
                          </a:solidFill>
                        </a:rPr>
                        <a:t>INL</a:t>
                      </a:r>
                    </a:p>
                  </a:txBody>
                  <a:tcPr/>
                </a:tc>
                <a:tc>
                  <a:txBody>
                    <a:bodyPr/>
                    <a:lstStyle/>
                    <a:p>
                      <a:pPr algn="ctr"/>
                      <a:r>
                        <a:rPr lang="en-US" sz="1200" b="1" dirty="0">
                          <a:solidFill>
                            <a:schemeClr val="accent4">
                              <a:lumMod val="60000"/>
                              <a:lumOff val="40000"/>
                            </a:schemeClr>
                          </a:solidFill>
                        </a:rPr>
                        <a:t>4</a:t>
                      </a:r>
                    </a:p>
                  </a:txBody>
                  <a:tcPr/>
                </a:tc>
                <a:tc>
                  <a:txBody>
                    <a:bodyPr/>
                    <a:lstStyle/>
                    <a:p>
                      <a:pPr algn="ctr"/>
                      <a:r>
                        <a:rPr lang="en-US" sz="1200" b="1" dirty="0">
                          <a:solidFill>
                            <a:schemeClr val="accent4">
                              <a:lumMod val="60000"/>
                              <a:lumOff val="40000"/>
                            </a:schemeClr>
                          </a:solidFill>
                        </a:rPr>
                        <a:t>57</a:t>
                      </a:r>
                    </a:p>
                  </a:txBody>
                  <a:tcPr/>
                </a:tc>
                <a:tc>
                  <a:txBody>
                    <a:bodyPr/>
                    <a:lstStyle/>
                    <a:p>
                      <a:r>
                        <a:rPr lang="en-US" sz="1200" b="1" dirty="0">
                          <a:solidFill>
                            <a:schemeClr val="accent4">
                              <a:lumMod val="60000"/>
                              <a:lumOff val="40000"/>
                            </a:schemeClr>
                          </a:solidFill>
                        </a:rPr>
                        <a:t>N/A</a:t>
                      </a:r>
                    </a:p>
                  </a:txBody>
                  <a:tcPr/>
                </a:tc>
                <a:extLst>
                  <a:ext uri="{0D108BD9-81ED-4DB2-BD59-A6C34878D82A}">
                    <a16:rowId xmlns:a16="http://schemas.microsoft.com/office/drawing/2014/main" xmlns="" val="10005"/>
                  </a:ext>
                </a:extLst>
              </a:tr>
              <a:tr h="203200">
                <a:tc>
                  <a:txBody>
                    <a:bodyPr/>
                    <a:lstStyle/>
                    <a:p>
                      <a:r>
                        <a:rPr lang="en-US" sz="1200" b="1" dirty="0">
                          <a:solidFill>
                            <a:schemeClr val="accent4">
                              <a:lumMod val="60000"/>
                              <a:lumOff val="40000"/>
                            </a:schemeClr>
                          </a:solidFill>
                        </a:rPr>
                        <a:t>BASIC</a:t>
                      </a:r>
                    </a:p>
                  </a:txBody>
                  <a:tcPr/>
                </a:tc>
                <a:tc>
                  <a:txBody>
                    <a:bodyPr/>
                    <a:lstStyle/>
                    <a:p>
                      <a:pPr algn="ctr"/>
                      <a:r>
                        <a:rPr lang="en-US" sz="1200" b="1" dirty="0">
                          <a:solidFill>
                            <a:schemeClr val="accent4">
                              <a:lumMod val="60000"/>
                              <a:lumOff val="40000"/>
                            </a:schemeClr>
                          </a:solidFill>
                        </a:rPr>
                        <a:t>NREL</a:t>
                      </a:r>
                    </a:p>
                  </a:txBody>
                  <a:tcPr/>
                </a:tc>
                <a:tc>
                  <a:txBody>
                    <a:bodyPr/>
                    <a:lstStyle/>
                    <a:p>
                      <a:pPr algn="ctr"/>
                      <a:r>
                        <a:rPr lang="en-US" sz="1200" b="1" dirty="0">
                          <a:solidFill>
                            <a:schemeClr val="accent4">
                              <a:lumMod val="60000"/>
                              <a:lumOff val="40000"/>
                            </a:schemeClr>
                          </a:solidFill>
                        </a:rPr>
                        <a:t>5</a:t>
                      </a:r>
                    </a:p>
                  </a:txBody>
                  <a:tcPr/>
                </a:tc>
                <a:tc>
                  <a:txBody>
                    <a:bodyPr/>
                    <a:lstStyle/>
                    <a:p>
                      <a:pPr algn="ctr"/>
                      <a:r>
                        <a:rPr lang="en-US" sz="1200" b="1" dirty="0">
                          <a:solidFill>
                            <a:schemeClr val="accent4">
                              <a:lumMod val="60000"/>
                              <a:lumOff val="40000"/>
                            </a:schemeClr>
                          </a:solidFill>
                        </a:rPr>
                        <a:t>80</a:t>
                      </a:r>
                    </a:p>
                  </a:txBody>
                  <a:tcPr/>
                </a:tc>
                <a:tc>
                  <a:txBody>
                    <a:bodyPr/>
                    <a:lstStyle/>
                    <a:p>
                      <a:r>
                        <a:rPr lang="en-US" sz="1200" b="1" dirty="0">
                          <a:solidFill>
                            <a:schemeClr val="accent4">
                              <a:lumMod val="60000"/>
                              <a:lumOff val="40000"/>
                            </a:schemeClr>
                          </a:solidFill>
                        </a:rPr>
                        <a:t>$17,500</a:t>
                      </a:r>
                    </a:p>
                  </a:txBody>
                  <a:tcPr/>
                </a:tc>
                <a:extLst>
                  <a:ext uri="{0D108BD9-81ED-4DB2-BD59-A6C34878D82A}">
                    <a16:rowId xmlns:a16="http://schemas.microsoft.com/office/drawing/2014/main" xmlns="" val="10006"/>
                  </a:ext>
                </a:extLst>
              </a:tr>
              <a:tr h="203200">
                <a:tc>
                  <a:txBody>
                    <a:bodyPr/>
                    <a:lstStyle/>
                    <a:p>
                      <a:r>
                        <a:rPr lang="en-US" sz="1200" b="1" dirty="0">
                          <a:solidFill>
                            <a:schemeClr val="accent4">
                              <a:lumMod val="60000"/>
                              <a:lumOff val="40000"/>
                            </a:schemeClr>
                          </a:solidFill>
                        </a:rPr>
                        <a:t>Electroplate</a:t>
                      </a:r>
                    </a:p>
                  </a:txBody>
                  <a:tcPr/>
                </a:tc>
                <a:tc>
                  <a:txBody>
                    <a:bodyPr/>
                    <a:lstStyle/>
                    <a:p>
                      <a:pPr algn="ctr"/>
                      <a:r>
                        <a:rPr lang="en-US" sz="1200" b="1" dirty="0">
                          <a:solidFill>
                            <a:schemeClr val="accent4">
                              <a:lumMod val="60000"/>
                              <a:lumOff val="40000"/>
                            </a:schemeClr>
                          </a:solidFill>
                        </a:rPr>
                        <a:t>INL</a:t>
                      </a:r>
                    </a:p>
                  </a:txBody>
                  <a:tcPr/>
                </a:tc>
                <a:tc>
                  <a:txBody>
                    <a:bodyPr/>
                    <a:lstStyle/>
                    <a:p>
                      <a:pPr algn="ctr"/>
                      <a:r>
                        <a:rPr lang="en-US" sz="1200" b="1" dirty="0">
                          <a:solidFill>
                            <a:schemeClr val="accent4">
                              <a:lumMod val="60000"/>
                              <a:lumOff val="40000"/>
                            </a:schemeClr>
                          </a:solidFill>
                        </a:rPr>
                        <a:t>5</a:t>
                      </a:r>
                    </a:p>
                  </a:txBody>
                  <a:tcPr/>
                </a:tc>
                <a:tc>
                  <a:txBody>
                    <a:bodyPr/>
                    <a:lstStyle/>
                    <a:p>
                      <a:pPr algn="ctr"/>
                      <a:r>
                        <a:rPr lang="en-US" sz="1200" b="1" dirty="0">
                          <a:solidFill>
                            <a:schemeClr val="accent4">
                              <a:lumMod val="60000"/>
                              <a:lumOff val="40000"/>
                            </a:schemeClr>
                          </a:solidFill>
                        </a:rPr>
                        <a:t>56</a:t>
                      </a:r>
                    </a:p>
                  </a:txBody>
                  <a:tcPr/>
                </a:tc>
                <a:tc>
                  <a:txBody>
                    <a:bodyPr/>
                    <a:lstStyle/>
                    <a:p>
                      <a:r>
                        <a:rPr lang="en-US" sz="1200" b="1" dirty="0">
                          <a:solidFill>
                            <a:schemeClr val="accent4">
                              <a:lumMod val="60000"/>
                              <a:lumOff val="40000"/>
                            </a:schemeClr>
                          </a:solidFill>
                        </a:rPr>
                        <a:t>N/A</a:t>
                      </a:r>
                    </a:p>
                  </a:txBody>
                  <a:tcPr/>
                </a:tc>
                <a:extLst>
                  <a:ext uri="{0D108BD9-81ED-4DB2-BD59-A6C34878D82A}">
                    <a16:rowId xmlns:a16="http://schemas.microsoft.com/office/drawing/2014/main" xmlns="" val="10007"/>
                  </a:ext>
                </a:extLst>
              </a:tr>
              <a:tr h="203200">
                <a:tc>
                  <a:txBody>
                    <a:bodyPr/>
                    <a:lstStyle/>
                    <a:p>
                      <a:r>
                        <a:rPr lang="en-US" sz="1200" b="1" dirty="0">
                          <a:solidFill>
                            <a:schemeClr val="accent4">
                              <a:lumMod val="60000"/>
                              <a:lumOff val="40000"/>
                            </a:schemeClr>
                          </a:solidFill>
                        </a:rPr>
                        <a:t>Re-Light</a:t>
                      </a:r>
                    </a:p>
                  </a:txBody>
                  <a:tcPr/>
                </a:tc>
                <a:tc>
                  <a:txBody>
                    <a:bodyPr/>
                    <a:lstStyle/>
                    <a:p>
                      <a:pPr algn="ctr"/>
                      <a:r>
                        <a:rPr lang="en-US" sz="1200" b="1" dirty="0">
                          <a:solidFill>
                            <a:schemeClr val="accent4">
                              <a:lumMod val="60000"/>
                              <a:lumOff val="40000"/>
                            </a:schemeClr>
                          </a:solidFill>
                        </a:rPr>
                        <a:t>INL</a:t>
                      </a:r>
                    </a:p>
                  </a:txBody>
                  <a:tcPr/>
                </a:tc>
                <a:tc>
                  <a:txBody>
                    <a:bodyPr/>
                    <a:lstStyle/>
                    <a:p>
                      <a:pPr algn="ctr"/>
                      <a:r>
                        <a:rPr lang="en-US" sz="1200" b="1" dirty="0">
                          <a:solidFill>
                            <a:schemeClr val="accent4">
                              <a:lumMod val="60000"/>
                              <a:lumOff val="40000"/>
                            </a:schemeClr>
                          </a:solidFill>
                        </a:rPr>
                        <a:t>5</a:t>
                      </a:r>
                    </a:p>
                  </a:txBody>
                  <a:tcPr/>
                </a:tc>
                <a:tc>
                  <a:txBody>
                    <a:bodyPr/>
                    <a:lstStyle/>
                    <a:p>
                      <a:pPr algn="ctr"/>
                      <a:r>
                        <a:rPr lang="en-US" sz="1200" b="1" dirty="0">
                          <a:solidFill>
                            <a:schemeClr val="accent4">
                              <a:lumMod val="60000"/>
                              <a:lumOff val="40000"/>
                            </a:schemeClr>
                          </a:solidFill>
                        </a:rPr>
                        <a:t>75</a:t>
                      </a:r>
                    </a:p>
                  </a:txBody>
                  <a:tcPr/>
                </a:tc>
                <a:tc>
                  <a:txBody>
                    <a:bodyPr/>
                    <a:lstStyle/>
                    <a:p>
                      <a:r>
                        <a:rPr lang="en-US" sz="1200" b="1" dirty="0">
                          <a:solidFill>
                            <a:schemeClr val="accent4">
                              <a:lumMod val="60000"/>
                              <a:lumOff val="40000"/>
                            </a:schemeClr>
                          </a:solidFill>
                        </a:rPr>
                        <a:t>N/A</a:t>
                      </a:r>
                    </a:p>
                  </a:txBody>
                  <a:tcPr/>
                </a:tc>
                <a:extLst>
                  <a:ext uri="{0D108BD9-81ED-4DB2-BD59-A6C34878D82A}">
                    <a16:rowId xmlns:a16="http://schemas.microsoft.com/office/drawing/2014/main" xmlns="" val="10008"/>
                  </a:ext>
                </a:extLst>
              </a:tr>
              <a:tr h="203200">
                <a:tc>
                  <a:txBody>
                    <a:bodyPr/>
                    <a:lstStyle/>
                    <a:p>
                      <a:r>
                        <a:rPr lang="en-US" sz="1200" b="1" dirty="0">
                          <a:solidFill>
                            <a:schemeClr val="accent4">
                              <a:lumMod val="60000"/>
                              <a:lumOff val="40000"/>
                            </a:schemeClr>
                          </a:solidFill>
                        </a:rPr>
                        <a:t>COMBA</a:t>
                      </a:r>
                    </a:p>
                  </a:txBody>
                  <a:tcPr/>
                </a:tc>
                <a:tc>
                  <a:txBody>
                    <a:bodyPr/>
                    <a:lstStyle/>
                    <a:p>
                      <a:pPr algn="ctr"/>
                      <a:r>
                        <a:rPr lang="en-US" sz="1200" b="1" dirty="0">
                          <a:solidFill>
                            <a:schemeClr val="accent4">
                              <a:lumMod val="60000"/>
                              <a:lumOff val="40000"/>
                            </a:schemeClr>
                          </a:solidFill>
                        </a:rPr>
                        <a:t>LBNL</a:t>
                      </a:r>
                    </a:p>
                  </a:txBody>
                  <a:tcPr/>
                </a:tc>
                <a:tc>
                  <a:txBody>
                    <a:bodyPr/>
                    <a:lstStyle/>
                    <a:p>
                      <a:pPr algn="ctr"/>
                      <a:r>
                        <a:rPr lang="en-US" sz="1200" b="1" dirty="0">
                          <a:solidFill>
                            <a:schemeClr val="accent4">
                              <a:lumMod val="60000"/>
                              <a:lumOff val="40000"/>
                            </a:schemeClr>
                          </a:solidFill>
                        </a:rPr>
                        <a:t>7</a:t>
                      </a:r>
                    </a:p>
                  </a:txBody>
                  <a:tcPr/>
                </a:tc>
                <a:tc>
                  <a:txBody>
                    <a:bodyPr/>
                    <a:lstStyle/>
                    <a:p>
                      <a:pPr algn="ctr"/>
                      <a:r>
                        <a:rPr lang="en-US" sz="1200" b="1" dirty="0">
                          <a:solidFill>
                            <a:schemeClr val="accent4">
                              <a:lumMod val="60000"/>
                              <a:lumOff val="40000"/>
                            </a:schemeClr>
                          </a:solidFill>
                        </a:rPr>
                        <a:t>79</a:t>
                      </a:r>
                    </a:p>
                  </a:txBody>
                  <a:tcPr/>
                </a:tc>
                <a:tc>
                  <a:txBody>
                    <a:bodyPr/>
                    <a:lstStyle/>
                    <a:p>
                      <a:r>
                        <a:rPr lang="en-US" sz="1200" b="1" dirty="0">
                          <a:solidFill>
                            <a:schemeClr val="accent4">
                              <a:lumMod val="60000"/>
                              <a:lumOff val="40000"/>
                            </a:schemeClr>
                          </a:solidFill>
                        </a:rPr>
                        <a:t>$3,600,000</a:t>
                      </a:r>
                    </a:p>
                  </a:txBody>
                  <a:tcPr/>
                </a:tc>
                <a:extLst>
                  <a:ext uri="{0D108BD9-81ED-4DB2-BD59-A6C34878D82A}">
                    <a16:rowId xmlns:a16="http://schemas.microsoft.com/office/drawing/2014/main" xmlns="" val="10009"/>
                  </a:ext>
                </a:extLst>
              </a:tr>
              <a:tr h="203200">
                <a:tc>
                  <a:txBody>
                    <a:bodyPr/>
                    <a:lstStyle/>
                    <a:p>
                      <a:r>
                        <a:rPr lang="en-US" sz="1200" b="1" dirty="0">
                          <a:solidFill>
                            <a:schemeClr val="accent4">
                              <a:lumMod val="60000"/>
                              <a:lumOff val="40000"/>
                            </a:schemeClr>
                          </a:solidFill>
                        </a:rPr>
                        <a:t>FLO.materials</a:t>
                      </a:r>
                    </a:p>
                  </a:txBody>
                  <a:tcPr/>
                </a:tc>
                <a:tc>
                  <a:txBody>
                    <a:bodyPr/>
                    <a:lstStyle/>
                    <a:p>
                      <a:pPr algn="ctr"/>
                      <a:r>
                        <a:rPr lang="en-US" sz="1200" b="1" dirty="0">
                          <a:solidFill>
                            <a:schemeClr val="accent4">
                              <a:lumMod val="60000"/>
                              <a:lumOff val="40000"/>
                            </a:schemeClr>
                          </a:solidFill>
                        </a:rPr>
                        <a:t>LBNL</a:t>
                      </a:r>
                    </a:p>
                  </a:txBody>
                  <a:tcPr/>
                </a:tc>
                <a:tc>
                  <a:txBody>
                    <a:bodyPr/>
                    <a:lstStyle/>
                    <a:p>
                      <a:pPr algn="ctr"/>
                      <a:r>
                        <a:rPr lang="en-US" sz="1200" b="1" dirty="0">
                          <a:solidFill>
                            <a:schemeClr val="accent4">
                              <a:lumMod val="60000"/>
                              <a:lumOff val="40000"/>
                            </a:schemeClr>
                          </a:solidFill>
                        </a:rPr>
                        <a:t>7</a:t>
                      </a:r>
                    </a:p>
                  </a:txBody>
                  <a:tcPr/>
                </a:tc>
                <a:tc>
                  <a:txBody>
                    <a:bodyPr/>
                    <a:lstStyle/>
                    <a:p>
                      <a:pPr algn="ctr"/>
                      <a:r>
                        <a:rPr lang="en-US" sz="1200" b="1" dirty="0">
                          <a:solidFill>
                            <a:schemeClr val="accent4">
                              <a:lumMod val="60000"/>
                              <a:lumOff val="40000"/>
                            </a:schemeClr>
                          </a:solidFill>
                        </a:rPr>
                        <a:t>78</a:t>
                      </a:r>
                    </a:p>
                  </a:txBody>
                  <a:tcPr/>
                </a:tc>
                <a:tc>
                  <a:txBody>
                    <a:bodyPr/>
                    <a:lstStyle/>
                    <a:p>
                      <a:r>
                        <a:rPr lang="en-US" sz="1200" b="1" dirty="0">
                          <a:solidFill>
                            <a:schemeClr val="accent4">
                              <a:lumMod val="60000"/>
                              <a:lumOff val="40000"/>
                            </a:schemeClr>
                          </a:solidFill>
                        </a:rPr>
                        <a:t>$2,500,000</a:t>
                      </a:r>
                    </a:p>
                  </a:txBody>
                  <a:tcPr/>
                </a:tc>
                <a:extLst>
                  <a:ext uri="{0D108BD9-81ED-4DB2-BD59-A6C34878D82A}">
                    <a16:rowId xmlns:a16="http://schemas.microsoft.com/office/drawing/2014/main" xmlns="" val="10010"/>
                  </a:ext>
                </a:extLst>
              </a:tr>
              <a:tr h="203200">
                <a:tc>
                  <a:txBody>
                    <a:bodyPr/>
                    <a:lstStyle/>
                    <a:p>
                      <a:r>
                        <a:rPr lang="en-US" sz="1200" b="1" dirty="0">
                          <a:solidFill>
                            <a:schemeClr val="accent4">
                              <a:lumMod val="60000"/>
                              <a:lumOff val="40000"/>
                            </a:schemeClr>
                          </a:solidFill>
                        </a:rPr>
                        <a:t>Laser</a:t>
                      </a:r>
                      <a:r>
                        <a:rPr lang="en-US" sz="1200" b="1" baseline="0" dirty="0">
                          <a:solidFill>
                            <a:schemeClr val="accent4">
                              <a:lumMod val="60000"/>
                              <a:lumOff val="40000"/>
                            </a:schemeClr>
                          </a:solidFill>
                        </a:rPr>
                        <a:t> Sense</a:t>
                      </a:r>
                      <a:endParaRPr lang="en-US" sz="1200" b="1" dirty="0">
                        <a:solidFill>
                          <a:schemeClr val="accent4">
                            <a:lumMod val="60000"/>
                            <a:lumOff val="40000"/>
                          </a:schemeClr>
                        </a:solidFill>
                      </a:endParaRPr>
                    </a:p>
                  </a:txBody>
                  <a:tcPr/>
                </a:tc>
                <a:tc>
                  <a:txBody>
                    <a:bodyPr/>
                    <a:lstStyle/>
                    <a:p>
                      <a:pPr algn="ctr"/>
                      <a:r>
                        <a:rPr lang="en-US" sz="1200" b="1" dirty="0">
                          <a:solidFill>
                            <a:schemeClr val="accent4">
                              <a:lumMod val="60000"/>
                              <a:lumOff val="40000"/>
                            </a:schemeClr>
                          </a:solidFill>
                        </a:rPr>
                        <a:t>ANL</a:t>
                      </a:r>
                    </a:p>
                  </a:txBody>
                  <a:tcPr/>
                </a:tc>
                <a:tc>
                  <a:txBody>
                    <a:bodyPr/>
                    <a:lstStyle/>
                    <a:p>
                      <a:pPr algn="ctr"/>
                      <a:r>
                        <a:rPr lang="en-US" sz="1200" b="1" dirty="0">
                          <a:solidFill>
                            <a:schemeClr val="accent4">
                              <a:lumMod val="60000"/>
                              <a:lumOff val="40000"/>
                            </a:schemeClr>
                          </a:solidFill>
                        </a:rPr>
                        <a:t>7</a:t>
                      </a:r>
                    </a:p>
                  </a:txBody>
                  <a:tcPr/>
                </a:tc>
                <a:tc>
                  <a:txBody>
                    <a:bodyPr/>
                    <a:lstStyle/>
                    <a:p>
                      <a:pPr algn="ctr"/>
                      <a:r>
                        <a:rPr lang="en-US" sz="1200" b="1" dirty="0">
                          <a:solidFill>
                            <a:schemeClr val="accent4">
                              <a:lumMod val="60000"/>
                              <a:lumOff val="40000"/>
                            </a:schemeClr>
                          </a:solidFill>
                        </a:rPr>
                        <a:t>74</a:t>
                      </a:r>
                    </a:p>
                  </a:txBody>
                  <a:tcPr/>
                </a:tc>
                <a:tc>
                  <a:txBody>
                    <a:bodyPr/>
                    <a:lstStyle/>
                    <a:p>
                      <a:r>
                        <a:rPr lang="en-US" sz="1200" b="1" dirty="0">
                          <a:solidFill>
                            <a:schemeClr val="accent4">
                              <a:lumMod val="60000"/>
                              <a:lumOff val="40000"/>
                            </a:schemeClr>
                          </a:solidFill>
                        </a:rPr>
                        <a:t>$748,975</a:t>
                      </a:r>
                    </a:p>
                  </a:txBody>
                  <a:tcPr/>
                </a:tc>
                <a:extLst>
                  <a:ext uri="{0D108BD9-81ED-4DB2-BD59-A6C34878D82A}">
                    <a16:rowId xmlns:a16="http://schemas.microsoft.com/office/drawing/2014/main" xmlns="" val="10011"/>
                  </a:ext>
                </a:extLst>
              </a:tr>
              <a:tr h="203200">
                <a:tc>
                  <a:txBody>
                    <a:bodyPr/>
                    <a:lstStyle/>
                    <a:p>
                      <a:r>
                        <a:rPr lang="en-US" sz="1200" b="1" dirty="0">
                          <a:solidFill>
                            <a:schemeClr val="accent4">
                              <a:lumMod val="60000"/>
                              <a:lumOff val="40000"/>
                            </a:schemeClr>
                          </a:solidFill>
                        </a:rPr>
                        <a:t>HyMag (co-WPTO)</a:t>
                      </a:r>
                    </a:p>
                  </a:txBody>
                  <a:tcPr/>
                </a:tc>
                <a:tc>
                  <a:txBody>
                    <a:bodyPr/>
                    <a:lstStyle/>
                    <a:p>
                      <a:pPr algn="ctr"/>
                      <a:r>
                        <a:rPr lang="en-US" sz="1200" b="1" dirty="0">
                          <a:solidFill>
                            <a:schemeClr val="accent4">
                              <a:lumMod val="60000"/>
                              <a:lumOff val="40000"/>
                            </a:schemeClr>
                          </a:solidFill>
                        </a:rPr>
                        <a:t>ANL</a:t>
                      </a:r>
                    </a:p>
                  </a:txBody>
                  <a:tcPr/>
                </a:tc>
                <a:tc>
                  <a:txBody>
                    <a:bodyPr/>
                    <a:lstStyle/>
                    <a:p>
                      <a:pPr algn="ctr"/>
                      <a:r>
                        <a:rPr lang="en-US" sz="1200" b="1" dirty="0">
                          <a:solidFill>
                            <a:schemeClr val="accent4">
                              <a:lumMod val="60000"/>
                              <a:lumOff val="40000"/>
                            </a:schemeClr>
                          </a:solidFill>
                        </a:rPr>
                        <a:t>8</a:t>
                      </a:r>
                    </a:p>
                  </a:txBody>
                  <a:tcPr/>
                </a:tc>
                <a:tc>
                  <a:txBody>
                    <a:bodyPr/>
                    <a:lstStyle/>
                    <a:p>
                      <a:pPr algn="ctr"/>
                      <a:r>
                        <a:rPr lang="en-US" sz="1200" b="1" dirty="0">
                          <a:solidFill>
                            <a:schemeClr val="accent4">
                              <a:lumMod val="60000"/>
                              <a:lumOff val="40000"/>
                            </a:schemeClr>
                          </a:solidFill>
                        </a:rPr>
                        <a:t>107</a:t>
                      </a:r>
                    </a:p>
                  </a:txBody>
                  <a:tcPr/>
                </a:tc>
                <a:tc>
                  <a:txBody>
                    <a:bodyPr/>
                    <a:lstStyle/>
                    <a:p>
                      <a:r>
                        <a:rPr lang="en-US" sz="1200" b="1" dirty="0">
                          <a:solidFill>
                            <a:schemeClr val="accent4">
                              <a:lumMod val="60000"/>
                              <a:lumOff val="40000"/>
                            </a:schemeClr>
                          </a:solidFill>
                        </a:rPr>
                        <a:t>N/A</a:t>
                      </a:r>
                    </a:p>
                  </a:txBody>
                  <a:tcPr/>
                </a:tc>
                <a:extLst>
                  <a:ext uri="{0D108BD9-81ED-4DB2-BD59-A6C34878D82A}">
                    <a16:rowId xmlns:a16="http://schemas.microsoft.com/office/drawing/2014/main" xmlns="" val="10012"/>
                  </a:ext>
                </a:extLst>
              </a:tr>
              <a:tr h="203200">
                <a:tc>
                  <a:txBody>
                    <a:bodyPr/>
                    <a:lstStyle/>
                    <a:p>
                      <a:r>
                        <a:rPr lang="en-US" sz="1200" b="1" dirty="0">
                          <a:solidFill>
                            <a:schemeClr val="accent4">
                              <a:lumMod val="60000"/>
                              <a:lumOff val="40000"/>
                            </a:schemeClr>
                          </a:solidFill>
                        </a:rPr>
                        <a:t>CAN-Coatings</a:t>
                      </a:r>
                    </a:p>
                  </a:txBody>
                  <a:tcPr/>
                </a:tc>
                <a:tc>
                  <a:txBody>
                    <a:bodyPr/>
                    <a:lstStyle/>
                    <a:p>
                      <a:pPr algn="ctr"/>
                      <a:r>
                        <a:rPr lang="en-US" sz="1200" b="1" dirty="0">
                          <a:solidFill>
                            <a:schemeClr val="accent4">
                              <a:lumMod val="60000"/>
                              <a:lumOff val="40000"/>
                            </a:schemeClr>
                          </a:solidFill>
                        </a:rPr>
                        <a:t>ANL</a:t>
                      </a:r>
                    </a:p>
                  </a:txBody>
                  <a:tcPr/>
                </a:tc>
                <a:tc>
                  <a:txBody>
                    <a:bodyPr/>
                    <a:lstStyle/>
                    <a:p>
                      <a:pPr algn="ctr"/>
                      <a:r>
                        <a:rPr lang="en-US" sz="1200" b="1" dirty="0">
                          <a:solidFill>
                            <a:schemeClr val="accent4">
                              <a:lumMod val="60000"/>
                              <a:lumOff val="40000"/>
                            </a:schemeClr>
                          </a:solidFill>
                        </a:rPr>
                        <a:t>8</a:t>
                      </a:r>
                    </a:p>
                  </a:txBody>
                  <a:tcPr/>
                </a:tc>
                <a:tc>
                  <a:txBody>
                    <a:bodyPr/>
                    <a:lstStyle/>
                    <a:p>
                      <a:pPr algn="ctr"/>
                      <a:r>
                        <a:rPr lang="en-US" sz="1200" b="1" dirty="0">
                          <a:solidFill>
                            <a:schemeClr val="accent4">
                              <a:lumMod val="60000"/>
                              <a:lumOff val="40000"/>
                            </a:schemeClr>
                          </a:solidFill>
                        </a:rPr>
                        <a:t>72</a:t>
                      </a:r>
                    </a:p>
                  </a:txBody>
                  <a:tcPr/>
                </a:tc>
                <a:tc>
                  <a:txBody>
                    <a:bodyPr/>
                    <a:lstStyle/>
                    <a:p>
                      <a:r>
                        <a:rPr lang="en-US" sz="1200" b="1" dirty="0">
                          <a:solidFill>
                            <a:schemeClr val="accent4">
                              <a:lumMod val="60000"/>
                              <a:lumOff val="40000"/>
                            </a:schemeClr>
                          </a:solidFill>
                        </a:rPr>
                        <a:t>N/A</a:t>
                      </a:r>
                    </a:p>
                  </a:txBody>
                  <a:tcPr/>
                </a:tc>
                <a:extLst>
                  <a:ext uri="{0D108BD9-81ED-4DB2-BD59-A6C34878D82A}">
                    <a16:rowId xmlns:a16="http://schemas.microsoft.com/office/drawing/2014/main" xmlns="" val="10013"/>
                  </a:ext>
                </a:extLst>
              </a:tr>
              <a:tr h="203200">
                <a:tc>
                  <a:txBody>
                    <a:bodyPr/>
                    <a:lstStyle/>
                    <a:p>
                      <a:r>
                        <a:rPr lang="en-US" sz="1200" b="1" dirty="0">
                          <a:solidFill>
                            <a:schemeClr val="accent4">
                              <a:lumMod val="60000"/>
                              <a:lumOff val="40000"/>
                            </a:schemeClr>
                          </a:solidFill>
                        </a:rPr>
                        <a:t>Shakti Power Systems</a:t>
                      </a:r>
                    </a:p>
                  </a:txBody>
                  <a:tcPr/>
                </a:tc>
                <a:tc>
                  <a:txBody>
                    <a:bodyPr/>
                    <a:lstStyle/>
                    <a:p>
                      <a:pPr algn="ctr"/>
                      <a:r>
                        <a:rPr lang="en-US" sz="1200" b="1" dirty="0">
                          <a:solidFill>
                            <a:schemeClr val="accent4">
                              <a:lumMod val="60000"/>
                              <a:lumOff val="40000"/>
                            </a:schemeClr>
                          </a:solidFill>
                        </a:rPr>
                        <a:t>ANL</a:t>
                      </a:r>
                    </a:p>
                  </a:txBody>
                  <a:tcPr/>
                </a:tc>
                <a:tc>
                  <a:txBody>
                    <a:bodyPr/>
                    <a:lstStyle/>
                    <a:p>
                      <a:pPr algn="ctr"/>
                      <a:r>
                        <a:rPr lang="en-US" sz="1200" b="1" dirty="0">
                          <a:solidFill>
                            <a:schemeClr val="accent4">
                              <a:lumMod val="60000"/>
                              <a:lumOff val="40000"/>
                            </a:schemeClr>
                          </a:solidFill>
                        </a:rPr>
                        <a:t>9</a:t>
                      </a:r>
                    </a:p>
                  </a:txBody>
                  <a:tcPr/>
                </a:tc>
                <a:tc>
                  <a:txBody>
                    <a:bodyPr/>
                    <a:lstStyle/>
                    <a:p>
                      <a:pPr algn="ctr"/>
                      <a:r>
                        <a:rPr lang="en-US" sz="1200" b="1" dirty="0">
                          <a:solidFill>
                            <a:schemeClr val="accent4">
                              <a:lumMod val="60000"/>
                              <a:lumOff val="40000"/>
                            </a:schemeClr>
                          </a:solidFill>
                        </a:rPr>
                        <a:t>71</a:t>
                      </a:r>
                    </a:p>
                  </a:txBody>
                  <a:tcPr/>
                </a:tc>
                <a:tc>
                  <a:txBody>
                    <a:bodyPr/>
                    <a:lstStyle/>
                    <a:p>
                      <a:r>
                        <a:rPr lang="en-US" sz="1200" b="1" dirty="0">
                          <a:solidFill>
                            <a:schemeClr val="accent4">
                              <a:lumMod val="60000"/>
                              <a:lumOff val="40000"/>
                            </a:schemeClr>
                          </a:solidFill>
                        </a:rPr>
                        <a:t>N/A</a:t>
                      </a:r>
                    </a:p>
                  </a:txBody>
                  <a:tcPr/>
                </a:tc>
                <a:extLst>
                  <a:ext uri="{0D108BD9-81ED-4DB2-BD59-A6C34878D82A}">
                    <a16:rowId xmlns:a16="http://schemas.microsoft.com/office/drawing/2014/main" xmlns="" val="10014"/>
                  </a:ext>
                </a:extLst>
              </a:tr>
              <a:tr h="203200">
                <a:tc>
                  <a:txBody>
                    <a:bodyPr/>
                    <a:lstStyle/>
                    <a:p>
                      <a:r>
                        <a:rPr lang="en-US" sz="1200" dirty="0">
                          <a:solidFill>
                            <a:schemeClr val="bg1">
                              <a:lumMod val="50000"/>
                            </a:schemeClr>
                          </a:solidFill>
                        </a:rPr>
                        <a:t>2 teams underway</a:t>
                      </a:r>
                    </a:p>
                  </a:txBody>
                  <a:tcPr/>
                </a:tc>
                <a:tc>
                  <a:txBody>
                    <a:bodyPr/>
                    <a:lstStyle/>
                    <a:p>
                      <a:r>
                        <a:rPr lang="en-US" sz="1200" dirty="0">
                          <a:solidFill>
                            <a:schemeClr val="bg1">
                              <a:lumMod val="50000"/>
                            </a:schemeClr>
                          </a:solidFill>
                        </a:rPr>
                        <a:t>LLNL/ANL</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mn-lt"/>
                          <a:ea typeface="+mn-ea"/>
                          <a:cs typeface="+mn-cs"/>
                        </a:rPr>
                        <a:t>10</a:t>
                      </a:r>
                      <a:endParaRPr lang="en-US" sz="1200" dirty="0">
                        <a:solidFill>
                          <a:schemeClr val="bg1">
                            <a:lumMod val="50000"/>
                          </a:schemeClr>
                        </a:solidFill>
                      </a:endParaRPr>
                    </a:p>
                  </a:txBody>
                  <a:tcPr/>
                </a:tc>
                <a:tc>
                  <a:txBody>
                    <a:bodyPr/>
                    <a:lstStyle/>
                    <a:p>
                      <a:pPr algn="ctr"/>
                      <a:r>
                        <a:rPr lang="en-US" sz="1200" dirty="0">
                          <a:solidFill>
                            <a:schemeClr val="bg1">
                              <a:lumMod val="50000"/>
                            </a:schemeClr>
                          </a:solidFill>
                        </a:rPr>
                        <a:t>TBD</a:t>
                      </a:r>
                    </a:p>
                  </a:txBody>
                  <a:tcPr/>
                </a:tc>
                <a:tc>
                  <a:txBody>
                    <a:bodyPr/>
                    <a:lstStyle/>
                    <a:p>
                      <a:r>
                        <a:rPr lang="en-US" sz="1200" dirty="0">
                          <a:solidFill>
                            <a:schemeClr val="bg1">
                              <a:lumMod val="50000"/>
                            </a:schemeClr>
                          </a:solidFill>
                        </a:rPr>
                        <a:t>N/A</a:t>
                      </a:r>
                    </a:p>
                  </a:txBody>
                  <a:tcPr/>
                </a:tc>
                <a:extLst>
                  <a:ext uri="{0D108BD9-81ED-4DB2-BD59-A6C34878D82A}">
                    <a16:rowId xmlns:a16="http://schemas.microsoft.com/office/drawing/2014/main" xmlns="" val="10015"/>
                  </a:ext>
                </a:extLst>
              </a:tr>
              <a:tr h="203200">
                <a:tc>
                  <a:txBody>
                    <a:bodyPr/>
                    <a:lstStyle/>
                    <a:p>
                      <a:r>
                        <a:rPr lang="en-US" sz="1200" dirty="0">
                          <a:solidFill>
                            <a:schemeClr val="bg1">
                              <a:lumMod val="50000"/>
                            </a:schemeClr>
                          </a:solidFill>
                        </a:rPr>
                        <a:t>4 additional teams</a:t>
                      </a:r>
                      <a:r>
                        <a:rPr lang="en-US" sz="1200" baseline="0" dirty="0">
                          <a:solidFill>
                            <a:schemeClr val="bg1">
                              <a:lumMod val="50000"/>
                            </a:schemeClr>
                          </a:solidFill>
                        </a:rPr>
                        <a:t> selected</a:t>
                      </a:r>
                      <a:endParaRPr lang="en-US" sz="1200" dirty="0">
                        <a:solidFill>
                          <a:schemeClr val="bg1">
                            <a:lumMod val="50000"/>
                          </a:schemeClr>
                        </a:solidFill>
                      </a:endParaRPr>
                    </a:p>
                  </a:txBody>
                  <a:tcPr/>
                </a:tc>
                <a:tc>
                  <a:txBody>
                    <a:bodyPr/>
                    <a:lstStyle/>
                    <a:p>
                      <a:pPr algn="ctr"/>
                      <a:r>
                        <a:rPr lang="en-US" sz="1200" dirty="0">
                          <a:solidFill>
                            <a:schemeClr val="bg1">
                              <a:lumMod val="50000"/>
                            </a:schemeClr>
                          </a:solidFill>
                        </a:rPr>
                        <a:t>PNNL/INL</a:t>
                      </a:r>
                    </a:p>
                  </a:txBody>
                  <a:tcPr/>
                </a:tc>
                <a:tc>
                  <a:txBody>
                    <a:bodyPr/>
                    <a:lstStyle/>
                    <a:p>
                      <a:pPr algn="ctr"/>
                      <a:r>
                        <a:rPr lang="en-US" sz="1200" dirty="0">
                          <a:solidFill>
                            <a:schemeClr val="bg1">
                              <a:lumMod val="50000"/>
                            </a:schemeClr>
                          </a:solidFill>
                        </a:rPr>
                        <a:t>11/12</a:t>
                      </a:r>
                    </a:p>
                  </a:txBody>
                  <a:tcPr/>
                </a:tc>
                <a:tc>
                  <a:txBody>
                    <a:bodyPr/>
                    <a:lstStyle/>
                    <a:p>
                      <a:pPr algn="ctr"/>
                      <a:endParaRPr lang="en-US" sz="1200" dirty="0">
                        <a:solidFill>
                          <a:schemeClr val="bg1">
                            <a:lumMod val="50000"/>
                          </a:schemeClr>
                        </a:solidFill>
                      </a:endParaRPr>
                    </a:p>
                  </a:txBody>
                  <a:tcPr/>
                </a:tc>
                <a:tc>
                  <a:txBody>
                    <a:bodyPr/>
                    <a:lstStyle/>
                    <a:p>
                      <a:endParaRPr lang="en-US" sz="1200" dirty="0">
                        <a:solidFill>
                          <a:schemeClr val="bg1">
                            <a:lumMod val="50000"/>
                          </a:schemeClr>
                        </a:solidFill>
                      </a:endParaRPr>
                    </a:p>
                  </a:txBody>
                  <a:tcPr/>
                </a:tc>
                <a:extLst>
                  <a:ext uri="{0D108BD9-81ED-4DB2-BD59-A6C34878D82A}">
                    <a16:rowId xmlns:a16="http://schemas.microsoft.com/office/drawing/2014/main" xmlns="" val="10016"/>
                  </a:ext>
                </a:extLst>
              </a:tr>
            </a:tbl>
          </a:graphicData>
        </a:graphic>
      </p:graphicFrame>
      <p:sp>
        <p:nvSpPr>
          <p:cNvPr id="7" name="TextBox 6"/>
          <p:cNvSpPr txBox="1"/>
          <p:nvPr/>
        </p:nvSpPr>
        <p:spPr>
          <a:xfrm>
            <a:off x="5791200" y="4872335"/>
            <a:ext cx="3124200" cy="461665"/>
          </a:xfrm>
          <a:prstGeom prst="rect">
            <a:avLst/>
          </a:prstGeom>
          <a:noFill/>
        </p:spPr>
        <p:txBody>
          <a:bodyPr wrap="square" rtlCol="0">
            <a:spAutoFit/>
          </a:bodyPr>
          <a:lstStyle/>
          <a:p>
            <a:r>
              <a:rPr lang="en-US" sz="1200" dirty="0">
                <a:solidFill>
                  <a:srgbClr val="000000"/>
                </a:solidFill>
              </a:rPr>
              <a:t>*1/2 Follow-on Funding counted toward office total</a:t>
            </a:r>
          </a:p>
        </p:txBody>
      </p:sp>
      <p:sp>
        <p:nvSpPr>
          <p:cNvPr id="9" name="TextBox 8"/>
          <p:cNvSpPr txBox="1"/>
          <p:nvPr/>
        </p:nvSpPr>
        <p:spPr>
          <a:xfrm>
            <a:off x="5779008" y="4114800"/>
            <a:ext cx="3127248" cy="353943"/>
          </a:xfrm>
          <a:prstGeom prst="rect">
            <a:avLst/>
          </a:prstGeom>
          <a:solidFill>
            <a:srgbClr val="00B0F0"/>
          </a:solidFill>
        </p:spPr>
        <p:txBody>
          <a:bodyPr wrap="square" rtlCol="0">
            <a:spAutoFit/>
          </a:bodyPr>
          <a:lstStyle/>
          <a:p>
            <a:pPr algn="ctr"/>
            <a:r>
              <a:rPr lang="en-US" sz="1700" dirty="0">
                <a:solidFill>
                  <a:prstClr val="white"/>
                </a:solidFill>
              </a:rPr>
              <a:t>Summary of the first 9 cohorts</a:t>
            </a:r>
          </a:p>
        </p:txBody>
      </p:sp>
      <p:sp>
        <p:nvSpPr>
          <p:cNvPr id="8" name="TextBox 7"/>
          <p:cNvSpPr txBox="1"/>
          <p:nvPr/>
        </p:nvSpPr>
        <p:spPr>
          <a:xfrm>
            <a:off x="5782056" y="5562600"/>
            <a:ext cx="3124200" cy="830997"/>
          </a:xfrm>
          <a:prstGeom prst="rect">
            <a:avLst/>
          </a:prstGeom>
          <a:noFill/>
        </p:spPr>
        <p:txBody>
          <a:bodyPr wrap="square" rtlCol="0">
            <a:spAutoFit/>
          </a:bodyPr>
          <a:lstStyle/>
          <a:p>
            <a:pPr algn="ctr"/>
            <a:r>
              <a:rPr lang="en-US" sz="1200" b="1" dirty="0">
                <a:solidFill>
                  <a:srgbClr val="FF0000"/>
                </a:solidFill>
              </a:rPr>
              <a:t>AMO is largest technology office investor of this program with the highest amount of follow-on funding from our teams</a:t>
            </a:r>
          </a:p>
        </p:txBody>
      </p:sp>
    </p:spTree>
    <p:extLst>
      <p:ext uri="{BB962C8B-B14F-4D97-AF65-F5344CB8AC3E}">
        <p14:creationId xmlns:p14="http://schemas.microsoft.com/office/powerpoint/2010/main" val="513856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77"/>
            <a:ext cx="9029700" cy="812800"/>
          </a:xfrm>
        </p:spPr>
        <p:txBody>
          <a:bodyPr/>
          <a:lstStyle/>
          <a:p>
            <a:r>
              <a:rPr lang="en-US" sz="2800" dirty="0">
                <a:solidFill>
                  <a:schemeClr val="accent5"/>
                </a:solidFill>
              </a:rPr>
              <a:t>5 Programs Support AMO Projects and EERE\AMO</a:t>
            </a:r>
          </a:p>
        </p:txBody>
      </p:sp>
      <p:grpSp>
        <p:nvGrpSpPr>
          <p:cNvPr id="3" name="Group 2">
            <a:extLst>
              <a:ext uri="{FF2B5EF4-FFF2-40B4-BE49-F238E27FC236}">
                <a16:creationId xmlns:a16="http://schemas.microsoft.com/office/drawing/2014/main" xmlns="" id="{9A1FFD05-F6CB-4404-AEEB-626638F42174}"/>
              </a:ext>
            </a:extLst>
          </p:cNvPr>
          <p:cNvGrpSpPr/>
          <p:nvPr/>
        </p:nvGrpSpPr>
        <p:grpSpPr>
          <a:xfrm>
            <a:off x="3950277" y="922182"/>
            <a:ext cx="4001776" cy="1409159"/>
            <a:chOff x="1295400" y="930323"/>
            <a:chExt cx="6452765" cy="1416050"/>
          </a:xfrm>
        </p:grpSpPr>
        <p:sp>
          <p:nvSpPr>
            <p:cNvPr id="14" name="Trapezoid 13">
              <a:extLst>
                <a:ext uri="{FF2B5EF4-FFF2-40B4-BE49-F238E27FC236}">
                  <a16:creationId xmlns:a16="http://schemas.microsoft.com/office/drawing/2014/main" xmlns="" id="{94C6F2AE-21DA-445B-A506-ABFAF6EA4739}"/>
                </a:ext>
              </a:extLst>
            </p:cNvPr>
            <p:cNvSpPr/>
            <p:nvPr/>
          </p:nvSpPr>
          <p:spPr>
            <a:xfrm>
              <a:off x="3249366" y="1056173"/>
              <a:ext cx="2590800" cy="1231900"/>
            </a:xfrm>
            <a:prstGeom prst="trapezoid">
              <a:avLst>
                <a:gd name="adj" fmla="val 35263"/>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Mission,</a:t>
              </a:r>
            </a:p>
            <a:p>
              <a:pPr algn="ctr"/>
              <a:r>
                <a:rPr lang="en-US" sz="1200" dirty="0">
                  <a:solidFill>
                    <a:schemeClr val="tx1"/>
                  </a:solidFill>
                </a:rPr>
                <a:t>Goals</a:t>
              </a:r>
            </a:p>
          </p:txBody>
        </p:sp>
        <p:sp>
          <p:nvSpPr>
            <p:cNvPr id="16" name="Star: 10 Points 15">
              <a:extLst>
                <a:ext uri="{FF2B5EF4-FFF2-40B4-BE49-F238E27FC236}">
                  <a16:creationId xmlns:a16="http://schemas.microsoft.com/office/drawing/2014/main" xmlns="" id="{CF02128C-0329-4642-A09B-DB21A00E45EB}"/>
                </a:ext>
              </a:extLst>
            </p:cNvPr>
            <p:cNvSpPr/>
            <p:nvPr/>
          </p:nvSpPr>
          <p:spPr>
            <a:xfrm>
              <a:off x="1295400" y="930323"/>
              <a:ext cx="2117434" cy="1416050"/>
            </a:xfrm>
            <a:prstGeom prst="star1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Initiatives</a:t>
              </a:r>
            </a:p>
          </p:txBody>
        </p:sp>
        <p:sp>
          <p:nvSpPr>
            <p:cNvPr id="18" name="Scroll: Horizontal 17">
              <a:extLst>
                <a:ext uri="{FF2B5EF4-FFF2-40B4-BE49-F238E27FC236}">
                  <a16:creationId xmlns:a16="http://schemas.microsoft.com/office/drawing/2014/main" xmlns="" id="{1F4FBBB8-B579-4D3D-999F-B8E68CB5736C}"/>
                </a:ext>
              </a:extLst>
            </p:cNvPr>
            <p:cNvSpPr/>
            <p:nvPr/>
          </p:nvSpPr>
          <p:spPr>
            <a:xfrm>
              <a:off x="5988016" y="986704"/>
              <a:ext cx="1760149" cy="1295400"/>
            </a:xfrm>
            <a:prstGeom prst="horizontalScroll">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Priorities</a:t>
              </a:r>
            </a:p>
          </p:txBody>
        </p:sp>
      </p:grpSp>
      <p:sp>
        <p:nvSpPr>
          <p:cNvPr id="21" name="Arrow: Up 20">
            <a:extLst>
              <a:ext uri="{FF2B5EF4-FFF2-40B4-BE49-F238E27FC236}">
                <a16:creationId xmlns:a16="http://schemas.microsoft.com/office/drawing/2014/main" xmlns="" id="{513D1073-E355-45AE-BCAA-5535D96D248C}"/>
              </a:ext>
            </a:extLst>
          </p:cNvPr>
          <p:cNvSpPr/>
          <p:nvPr/>
        </p:nvSpPr>
        <p:spPr>
          <a:xfrm rot="18556024">
            <a:off x="3086583" y="2528009"/>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Arrow: Up 28">
            <a:extLst>
              <a:ext uri="{FF2B5EF4-FFF2-40B4-BE49-F238E27FC236}">
                <a16:creationId xmlns:a16="http://schemas.microsoft.com/office/drawing/2014/main" xmlns="" id="{D311F79B-DE2F-4A74-BE2A-5A8ABB99941C}"/>
              </a:ext>
            </a:extLst>
          </p:cNvPr>
          <p:cNvSpPr/>
          <p:nvPr/>
        </p:nvSpPr>
        <p:spPr>
          <a:xfrm rot="16739057">
            <a:off x="2770975" y="3547389"/>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Arrow: Up 30">
            <a:extLst>
              <a:ext uri="{FF2B5EF4-FFF2-40B4-BE49-F238E27FC236}">
                <a16:creationId xmlns:a16="http://schemas.microsoft.com/office/drawing/2014/main" xmlns="" id="{B18EA944-CF1F-4A68-8EDC-627517EC3441}"/>
              </a:ext>
            </a:extLst>
          </p:cNvPr>
          <p:cNvSpPr/>
          <p:nvPr/>
        </p:nvSpPr>
        <p:spPr>
          <a:xfrm rot="16023332">
            <a:off x="2778379" y="4228747"/>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Arrow: Up 31">
            <a:extLst>
              <a:ext uri="{FF2B5EF4-FFF2-40B4-BE49-F238E27FC236}">
                <a16:creationId xmlns:a16="http://schemas.microsoft.com/office/drawing/2014/main" xmlns="" id="{90B08D33-966A-42B3-98F4-952DDCDBDB3F}"/>
              </a:ext>
            </a:extLst>
          </p:cNvPr>
          <p:cNvSpPr/>
          <p:nvPr/>
        </p:nvSpPr>
        <p:spPr>
          <a:xfrm rot="15068623">
            <a:off x="2778380" y="5446133"/>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xmlns="" id="{23DA3A85-1AE8-49AC-9E3D-C3C71EFD4637}"/>
              </a:ext>
            </a:extLst>
          </p:cNvPr>
          <p:cNvGrpSpPr/>
          <p:nvPr/>
        </p:nvGrpSpPr>
        <p:grpSpPr>
          <a:xfrm>
            <a:off x="3200400" y="2899211"/>
            <a:ext cx="4736823" cy="3353204"/>
            <a:chOff x="2374766" y="1802124"/>
            <a:chExt cx="6002153" cy="3970415"/>
          </a:xfrm>
        </p:grpSpPr>
        <p:sp>
          <p:nvSpPr>
            <p:cNvPr id="34" name="Oval 33">
              <a:extLst>
                <a:ext uri="{FF2B5EF4-FFF2-40B4-BE49-F238E27FC236}">
                  <a16:creationId xmlns:a16="http://schemas.microsoft.com/office/drawing/2014/main" xmlns="" id="{6D3B4093-8224-4139-8542-F2B655ED385D}"/>
                </a:ext>
              </a:extLst>
            </p:cNvPr>
            <p:cNvSpPr/>
            <p:nvPr/>
          </p:nvSpPr>
          <p:spPr>
            <a:xfrm>
              <a:off x="2867336" y="4614744"/>
              <a:ext cx="1330820" cy="1157795"/>
            </a:xfrm>
            <a:prstGeom prst="ellipse">
              <a:avLst/>
            </a:prstGeom>
            <a:solidFill>
              <a:srgbClr val="00B0F0">
                <a:alpha val="8000"/>
              </a:srgbClr>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EPSCoR</a:t>
              </a:r>
            </a:p>
          </p:txBody>
        </p:sp>
        <p:sp>
          <p:nvSpPr>
            <p:cNvPr id="35" name="Oval 34">
              <a:extLst>
                <a:ext uri="{FF2B5EF4-FFF2-40B4-BE49-F238E27FC236}">
                  <a16:creationId xmlns:a16="http://schemas.microsoft.com/office/drawing/2014/main" xmlns="" id="{AC6BB29C-7B36-4517-ADBC-71776586026A}"/>
                </a:ext>
              </a:extLst>
            </p:cNvPr>
            <p:cNvSpPr/>
            <p:nvPr/>
          </p:nvSpPr>
          <p:spPr>
            <a:xfrm>
              <a:off x="2374766" y="1962522"/>
              <a:ext cx="3732528" cy="3403675"/>
            </a:xfrm>
            <a:prstGeom prst="ellipse">
              <a:avLst/>
            </a:prstGeom>
            <a:solidFill>
              <a:srgbClr val="92D050">
                <a:alpha val="12000"/>
              </a:srgb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SBIR</a:t>
              </a:r>
            </a:p>
          </p:txBody>
        </p:sp>
        <p:sp>
          <p:nvSpPr>
            <p:cNvPr id="36" name="Oval 35">
              <a:extLst>
                <a:ext uri="{FF2B5EF4-FFF2-40B4-BE49-F238E27FC236}">
                  <a16:creationId xmlns:a16="http://schemas.microsoft.com/office/drawing/2014/main" xmlns="" id="{10D52249-473D-49C5-9E5C-7D8CD9E07781}"/>
                </a:ext>
              </a:extLst>
            </p:cNvPr>
            <p:cNvSpPr/>
            <p:nvPr/>
          </p:nvSpPr>
          <p:spPr>
            <a:xfrm>
              <a:off x="4427511" y="4314291"/>
              <a:ext cx="1689943" cy="1458247"/>
            </a:xfrm>
            <a:prstGeom prst="ellipse">
              <a:avLst/>
            </a:prstGeom>
            <a:solidFill>
              <a:srgbClr val="7030A0">
                <a:alpha val="8000"/>
              </a:srgbClr>
            </a:solid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Energy I-Corps</a:t>
              </a:r>
            </a:p>
          </p:txBody>
        </p:sp>
        <p:sp>
          <p:nvSpPr>
            <p:cNvPr id="37" name="Oval 36">
              <a:extLst>
                <a:ext uri="{FF2B5EF4-FFF2-40B4-BE49-F238E27FC236}">
                  <a16:creationId xmlns:a16="http://schemas.microsoft.com/office/drawing/2014/main" xmlns="" id="{1BC8871F-1C15-4966-8CB2-B65F535735EF}"/>
                </a:ext>
              </a:extLst>
            </p:cNvPr>
            <p:cNvSpPr/>
            <p:nvPr/>
          </p:nvSpPr>
          <p:spPr>
            <a:xfrm>
              <a:off x="5536433" y="1802124"/>
              <a:ext cx="2131036" cy="1919740"/>
            </a:xfrm>
            <a:prstGeom prst="ellipse">
              <a:avLst/>
            </a:prstGeom>
            <a:solidFill>
              <a:srgbClr val="FF0000">
                <a:alpha val="8000"/>
              </a:srgbClr>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TCF</a:t>
              </a:r>
            </a:p>
          </p:txBody>
        </p:sp>
        <p:sp>
          <p:nvSpPr>
            <p:cNvPr id="38" name="Oval 37">
              <a:extLst>
                <a:ext uri="{FF2B5EF4-FFF2-40B4-BE49-F238E27FC236}">
                  <a16:creationId xmlns:a16="http://schemas.microsoft.com/office/drawing/2014/main" xmlns="" id="{F991010F-13E2-4657-9C42-6C4904AB8F74}"/>
                </a:ext>
              </a:extLst>
            </p:cNvPr>
            <p:cNvSpPr/>
            <p:nvPr/>
          </p:nvSpPr>
          <p:spPr>
            <a:xfrm>
              <a:off x="5328921" y="3159760"/>
              <a:ext cx="3047998" cy="2612778"/>
            </a:xfrm>
            <a:prstGeom prst="ellipse">
              <a:avLst/>
            </a:prstGeom>
            <a:solidFill>
              <a:srgbClr val="FFC000">
                <a:alpha val="8000"/>
              </a:srgbClr>
            </a:solid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LEEP</a:t>
              </a:r>
            </a:p>
          </p:txBody>
        </p:sp>
      </p:grpSp>
      <p:graphicFrame>
        <p:nvGraphicFramePr>
          <p:cNvPr id="4" name="Table 3">
            <a:extLst>
              <a:ext uri="{FF2B5EF4-FFF2-40B4-BE49-F238E27FC236}">
                <a16:creationId xmlns:a16="http://schemas.microsoft.com/office/drawing/2014/main" xmlns="" id="{35571EE9-2E68-4E44-B83C-4E61B4A5674F}"/>
              </a:ext>
            </a:extLst>
          </p:cNvPr>
          <p:cNvGraphicFramePr>
            <a:graphicFrameLocks noGrp="1"/>
          </p:cNvGraphicFramePr>
          <p:nvPr>
            <p:extLst>
              <p:ext uri="{D42A27DB-BD31-4B8C-83A1-F6EECF244321}">
                <p14:modId xmlns:p14="http://schemas.microsoft.com/office/powerpoint/2010/main" val="1253849604"/>
              </p:ext>
            </p:extLst>
          </p:nvPr>
        </p:nvGraphicFramePr>
        <p:xfrm>
          <a:off x="287932" y="916758"/>
          <a:ext cx="2206526" cy="5548567"/>
        </p:xfrm>
        <a:graphic>
          <a:graphicData uri="http://schemas.openxmlformats.org/drawingml/2006/table">
            <a:tbl>
              <a:tblPr firstRow="1" firstCol="1" bandRow="1">
                <a:tableStyleId>{5C22544A-7EE6-4342-B048-85BDC9FD1C3A}</a:tableStyleId>
              </a:tblPr>
              <a:tblGrid>
                <a:gridCol w="2206526">
                  <a:extLst>
                    <a:ext uri="{9D8B030D-6E8A-4147-A177-3AD203B41FA5}">
                      <a16:colId xmlns:a16="http://schemas.microsoft.com/office/drawing/2014/main" xmlns="" val="345963357"/>
                    </a:ext>
                  </a:extLst>
                </a:gridCol>
              </a:tblGrid>
              <a:tr h="602928">
                <a:tc>
                  <a:txBody>
                    <a:bodyPr/>
                    <a:lstStyle/>
                    <a:p>
                      <a:pPr marL="0" marR="0" lvl="0" indent="0">
                        <a:lnSpc>
                          <a:spcPct val="107000"/>
                        </a:lnSpc>
                        <a:spcBef>
                          <a:spcPts val="500"/>
                        </a:spcBef>
                        <a:spcAft>
                          <a:spcPts val="100"/>
                        </a:spcAft>
                        <a:buFontTx/>
                        <a:buNone/>
                      </a:pPr>
                      <a:r>
                        <a:rPr lang="en-US" sz="1200" b="0" dirty="0">
                          <a:solidFill>
                            <a:srgbClr val="000000"/>
                          </a:solidFill>
                          <a:effectLst/>
                        </a:rPr>
                        <a:t>Additive Manufacturing</a:t>
                      </a:r>
                    </a:p>
                    <a:p>
                      <a:pPr marL="0" marR="0" lvl="0" indent="0">
                        <a:lnSpc>
                          <a:spcPct val="107000"/>
                        </a:lnSpc>
                        <a:spcBef>
                          <a:spcPts val="500"/>
                        </a:spcBef>
                        <a:spcAft>
                          <a:spcPts val="100"/>
                        </a:spcAft>
                        <a:buFontTx/>
                        <a:buNone/>
                      </a:pPr>
                      <a:r>
                        <a:rPr lang="en-US" sz="1200" b="0" dirty="0">
                          <a:solidFill>
                            <a:srgbClr val="000000"/>
                          </a:solidFill>
                          <a:effectLst/>
                        </a:rPr>
                        <a:t>Composites</a:t>
                      </a:r>
                    </a:p>
                    <a:p>
                      <a:pPr marL="0" marR="0" lvl="0" indent="0">
                        <a:lnSpc>
                          <a:spcPct val="107000"/>
                        </a:lnSpc>
                        <a:spcBef>
                          <a:spcPts val="500"/>
                        </a:spcBef>
                        <a:spcAft>
                          <a:spcPts val="100"/>
                        </a:spcAft>
                        <a:buFontTx/>
                        <a:buNone/>
                      </a:pPr>
                      <a:r>
                        <a:rPr lang="en-US" sz="1200" b="0" dirty="0">
                          <a:solidFill>
                            <a:srgbClr val="000000"/>
                          </a:solidFill>
                          <a:effectLst/>
                        </a:rPr>
                        <a:t>Sustainable Manufacturing/ Circular Economy </a:t>
                      </a:r>
                      <a:endParaRPr lang="en-US" sz="1200" b="0" dirty="0">
                        <a:solidFill>
                          <a:srgbClr val="000000"/>
                        </a:solidFill>
                        <a:effectLst/>
                        <a:latin typeface="Calibri" panose="020F0502020204030204" pitchFamily="34" charset="0"/>
                        <a:ea typeface="Century Schoolbook,Times New Ro"/>
                        <a:cs typeface="Century Schoolbook,Times New Ro"/>
                      </a:endParaRPr>
                    </a:p>
                  </a:txBody>
                  <a:tcPr marL="52717" marR="52717" marT="0" marB="0">
                    <a:noFill/>
                  </a:tcPr>
                </a:tc>
                <a:extLst>
                  <a:ext uri="{0D108BD9-81ED-4DB2-BD59-A6C34878D82A}">
                    <a16:rowId xmlns:a16="http://schemas.microsoft.com/office/drawing/2014/main" xmlns="" val="3473379963"/>
                  </a:ext>
                </a:extLst>
              </a:tr>
              <a:tr h="760348">
                <a:tc>
                  <a:txBody>
                    <a:bodyPr/>
                    <a:lstStyle/>
                    <a:p>
                      <a:pPr marL="0" marR="0" lvl="0" indent="0">
                        <a:lnSpc>
                          <a:spcPct val="107000"/>
                        </a:lnSpc>
                        <a:spcBef>
                          <a:spcPts val="500"/>
                        </a:spcBef>
                        <a:spcAft>
                          <a:spcPts val="100"/>
                        </a:spcAft>
                        <a:buFontTx/>
                        <a:buNone/>
                      </a:pPr>
                      <a:r>
                        <a:rPr lang="en-US" sz="1200" b="0" dirty="0">
                          <a:solidFill>
                            <a:srgbClr val="000000"/>
                          </a:solidFill>
                          <a:effectLst/>
                        </a:rPr>
                        <a:t>Advanced Materials</a:t>
                      </a:r>
                    </a:p>
                    <a:p>
                      <a:pPr marL="0" marR="0" lvl="0" indent="0">
                        <a:lnSpc>
                          <a:spcPct val="107000"/>
                        </a:lnSpc>
                        <a:spcBef>
                          <a:spcPts val="500"/>
                        </a:spcBef>
                        <a:spcAft>
                          <a:spcPts val="100"/>
                        </a:spcAft>
                        <a:buFontTx/>
                        <a:buNone/>
                      </a:pPr>
                      <a:r>
                        <a:rPr lang="en-US" sz="1200" b="0" dirty="0">
                          <a:solidFill>
                            <a:srgbClr val="000000"/>
                          </a:solidFill>
                          <a:effectLst/>
                        </a:rPr>
                        <a:t>Materials for Harsh Conditions</a:t>
                      </a:r>
                    </a:p>
                    <a:p>
                      <a:pPr marL="0" marR="0" lvl="0" indent="0">
                        <a:lnSpc>
                          <a:spcPct val="107000"/>
                        </a:lnSpc>
                        <a:spcBef>
                          <a:spcPts val="500"/>
                        </a:spcBef>
                        <a:spcAft>
                          <a:spcPts val="100"/>
                        </a:spcAft>
                        <a:buFontTx/>
                        <a:buNone/>
                      </a:pPr>
                      <a:r>
                        <a:rPr lang="en-US" sz="1200" b="0" dirty="0">
                          <a:solidFill>
                            <a:srgbClr val="000000"/>
                          </a:solidFill>
                          <a:effectLst/>
                        </a:rPr>
                        <a:t>Critical Materials</a:t>
                      </a:r>
                    </a:p>
                    <a:p>
                      <a:pPr marL="0" marR="0" lvl="0" indent="0">
                        <a:lnSpc>
                          <a:spcPct val="107000"/>
                        </a:lnSpc>
                        <a:spcBef>
                          <a:spcPts val="500"/>
                        </a:spcBef>
                        <a:spcAft>
                          <a:spcPts val="100"/>
                        </a:spcAft>
                        <a:buFontTx/>
                        <a:buNone/>
                      </a:pPr>
                      <a:r>
                        <a:rPr lang="en-US" sz="1200" b="0" dirty="0">
                          <a:solidFill>
                            <a:srgbClr val="000000"/>
                          </a:solidFill>
                          <a:effectLst/>
                        </a:rPr>
                        <a:t>Energy Storage</a:t>
                      </a:r>
                      <a:endParaRPr lang="en-US" sz="1200" b="0" dirty="0">
                        <a:solidFill>
                          <a:srgbClr val="000000"/>
                        </a:solidFill>
                        <a:effectLst/>
                        <a:latin typeface="Calibri" panose="020F0502020204030204" pitchFamily="34" charset="0"/>
                        <a:ea typeface="Century Schoolbook,Times New Ro"/>
                        <a:cs typeface="Century Schoolbook,Times New Ro"/>
                      </a:endParaRPr>
                    </a:p>
                  </a:txBody>
                  <a:tcPr marL="52717" marR="52717" marT="0" marB="0">
                    <a:noFill/>
                  </a:tcPr>
                </a:tc>
                <a:extLst>
                  <a:ext uri="{0D108BD9-81ED-4DB2-BD59-A6C34878D82A}">
                    <a16:rowId xmlns:a16="http://schemas.microsoft.com/office/drawing/2014/main" xmlns="" val="4108770612"/>
                  </a:ext>
                </a:extLst>
              </a:tr>
              <a:tr h="760348">
                <a:tc>
                  <a:txBody>
                    <a:bodyPr/>
                    <a:lstStyle/>
                    <a:p>
                      <a:pPr marL="0" marR="0" lvl="0" indent="0">
                        <a:lnSpc>
                          <a:spcPct val="107000"/>
                        </a:lnSpc>
                        <a:spcBef>
                          <a:spcPts val="500"/>
                        </a:spcBef>
                        <a:spcAft>
                          <a:spcPts val="100"/>
                        </a:spcAft>
                        <a:buFontTx/>
                        <a:buNone/>
                      </a:pPr>
                      <a:r>
                        <a:rPr lang="en-US" sz="1200" b="0" dirty="0">
                          <a:solidFill>
                            <a:srgbClr val="000000"/>
                          </a:solidFill>
                          <a:effectLst/>
                        </a:rPr>
                        <a:t>Energy-Water Nexus/Water Security Grand Challenge</a:t>
                      </a:r>
                    </a:p>
                    <a:p>
                      <a:pPr marL="0" marR="0" lvl="0" indent="0">
                        <a:lnSpc>
                          <a:spcPct val="107000"/>
                        </a:lnSpc>
                        <a:spcBef>
                          <a:spcPts val="500"/>
                        </a:spcBef>
                        <a:spcAft>
                          <a:spcPts val="100"/>
                        </a:spcAft>
                        <a:buFontTx/>
                        <a:buNone/>
                      </a:pPr>
                      <a:r>
                        <a:rPr lang="en-US" sz="1200" b="0" dirty="0">
                          <a:solidFill>
                            <a:srgbClr val="000000"/>
                          </a:solidFill>
                          <a:effectLst/>
                        </a:rPr>
                        <a:t>Process Intensification/ Chemical Manufacturing </a:t>
                      </a:r>
                    </a:p>
                    <a:p>
                      <a:pPr marL="0" marR="0" lvl="0" indent="0">
                        <a:lnSpc>
                          <a:spcPct val="107000"/>
                        </a:lnSpc>
                        <a:spcBef>
                          <a:spcPts val="500"/>
                        </a:spcBef>
                        <a:spcAft>
                          <a:spcPts val="100"/>
                        </a:spcAft>
                        <a:buFontTx/>
                        <a:buNone/>
                      </a:pPr>
                      <a:r>
                        <a:rPr lang="en-US" sz="1200" b="0" dirty="0">
                          <a:solidFill>
                            <a:srgbClr val="000000"/>
                          </a:solidFill>
                          <a:effectLst/>
                        </a:rPr>
                        <a:t>Roll-to-Roll Manufacturing</a:t>
                      </a:r>
                      <a:endParaRPr lang="en-US" sz="1200" b="0" dirty="0">
                        <a:solidFill>
                          <a:srgbClr val="000000"/>
                        </a:solidFill>
                        <a:effectLst/>
                        <a:latin typeface="Calibri" panose="020F0502020204030204" pitchFamily="34" charset="0"/>
                        <a:ea typeface="Century Schoolbook,Times New Ro"/>
                        <a:cs typeface="Century Schoolbook,Times New Ro"/>
                      </a:endParaRPr>
                    </a:p>
                  </a:txBody>
                  <a:tcPr marL="52717" marR="52717" marT="0" marB="0">
                    <a:noFill/>
                  </a:tcPr>
                </a:tc>
                <a:extLst>
                  <a:ext uri="{0D108BD9-81ED-4DB2-BD59-A6C34878D82A}">
                    <a16:rowId xmlns:a16="http://schemas.microsoft.com/office/drawing/2014/main" xmlns="" val="27700346"/>
                  </a:ext>
                </a:extLst>
              </a:tr>
              <a:tr h="602928">
                <a:tc>
                  <a:txBody>
                    <a:bodyPr/>
                    <a:lstStyle/>
                    <a:p>
                      <a:pPr marL="0" marR="0" lvl="0" indent="0">
                        <a:lnSpc>
                          <a:spcPct val="107000"/>
                        </a:lnSpc>
                        <a:spcBef>
                          <a:spcPts val="500"/>
                        </a:spcBef>
                        <a:spcAft>
                          <a:spcPts val="100"/>
                        </a:spcAft>
                        <a:buFontTx/>
                        <a:buNone/>
                      </a:pPr>
                      <a:r>
                        <a:rPr lang="en-US" sz="1200" b="0" dirty="0">
                          <a:solidFill>
                            <a:srgbClr val="000000"/>
                          </a:solidFill>
                          <a:effectLst/>
                        </a:rPr>
                        <a:t>Power Electronics</a:t>
                      </a:r>
                    </a:p>
                    <a:p>
                      <a:pPr marL="0" marR="0" lvl="0" indent="0">
                        <a:lnSpc>
                          <a:spcPct val="107000"/>
                        </a:lnSpc>
                        <a:spcBef>
                          <a:spcPts val="500"/>
                        </a:spcBef>
                        <a:spcAft>
                          <a:spcPts val="100"/>
                        </a:spcAft>
                        <a:buFontTx/>
                        <a:buNone/>
                      </a:pPr>
                      <a:r>
                        <a:rPr lang="en-US" sz="1200" b="0" dirty="0">
                          <a:solidFill>
                            <a:srgbClr val="000000"/>
                          </a:solidFill>
                          <a:effectLst/>
                        </a:rPr>
                        <a:t>Combined Heat and Power</a:t>
                      </a:r>
                    </a:p>
                    <a:p>
                      <a:pPr marL="0" marR="0" lvl="0" indent="0">
                        <a:lnSpc>
                          <a:spcPct val="107000"/>
                        </a:lnSpc>
                        <a:spcBef>
                          <a:spcPts val="500"/>
                        </a:spcBef>
                        <a:spcAft>
                          <a:spcPts val="100"/>
                        </a:spcAft>
                        <a:buFontTx/>
                        <a:buNone/>
                      </a:pPr>
                      <a:r>
                        <a:rPr lang="en-US" sz="1200" b="0" dirty="0">
                          <a:solidFill>
                            <a:srgbClr val="000000"/>
                          </a:solidFill>
                          <a:effectLst/>
                        </a:rPr>
                        <a:t>Waste Heat Recovery/Process Heating</a:t>
                      </a:r>
                      <a:endParaRPr lang="en-US" sz="1200" b="0" dirty="0">
                        <a:solidFill>
                          <a:srgbClr val="000000"/>
                        </a:solidFill>
                        <a:effectLst/>
                        <a:latin typeface="Calibri" panose="020F0502020204030204" pitchFamily="34" charset="0"/>
                        <a:ea typeface="Century Schoolbook,Times New Ro"/>
                        <a:cs typeface="Century Schoolbook,Times New Ro"/>
                      </a:endParaRPr>
                    </a:p>
                  </a:txBody>
                  <a:tcPr marL="52717" marR="52717" marT="0" marB="0">
                    <a:noFill/>
                  </a:tcPr>
                </a:tc>
                <a:extLst>
                  <a:ext uri="{0D108BD9-81ED-4DB2-BD59-A6C34878D82A}">
                    <a16:rowId xmlns:a16="http://schemas.microsoft.com/office/drawing/2014/main" xmlns="" val="472084376"/>
                  </a:ext>
                </a:extLst>
              </a:tr>
              <a:tr h="602928">
                <a:tc>
                  <a:txBody>
                    <a:bodyPr/>
                    <a:lstStyle/>
                    <a:p>
                      <a:pPr marL="0" marR="0" lvl="0" indent="0">
                        <a:lnSpc>
                          <a:spcPct val="107000"/>
                        </a:lnSpc>
                        <a:spcBef>
                          <a:spcPts val="500"/>
                        </a:spcBef>
                        <a:spcAft>
                          <a:spcPts val="100"/>
                        </a:spcAft>
                        <a:buFontTx/>
                        <a:buNone/>
                      </a:pPr>
                      <a:r>
                        <a:rPr lang="en-US" sz="1200" b="0" dirty="0">
                          <a:solidFill>
                            <a:srgbClr val="000000"/>
                          </a:solidFill>
                          <a:effectLst/>
                        </a:rPr>
                        <a:t>Smart Manufacturing</a:t>
                      </a:r>
                    </a:p>
                    <a:p>
                      <a:pPr marL="0" marR="0" lvl="0" indent="0">
                        <a:lnSpc>
                          <a:spcPct val="107000"/>
                        </a:lnSpc>
                        <a:spcBef>
                          <a:spcPts val="500"/>
                        </a:spcBef>
                        <a:spcAft>
                          <a:spcPts val="100"/>
                        </a:spcAft>
                        <a:buFontTx/>
                        <a:buNone/>
                      </a:pPr>
                      <a:r>
                        <a:rPr lang="en-US" sz="1200" b="0" dirty="0">
                          <a:solidFill>
                            <a:srgbClr val="000000"/>
                          </a:solidFill>
                          <a:effectLst/>
                        </a:rPr>
                        <a:t>Cybersecurity</a:t>
                      </a:r>
                    </a:p>
                    <a:p>
                      <a:pPr marL="0" marR="0" lvl="0" indent="0">
                        <a:lnSpc>
                          <a:spcPct val="107000"/>
                        </a:lnSpc>
                        <a:spcBef>
                          <a:spcPts val="500"/>
                        </a:spcBef>
                        <a:spcAft>
                          <a:spcPts val="100"/>
                        </a:spcAft>
                        <a:buFontTx/>
                        <a:buNone/>
                      </a:pPr>
                      <a:r>
                        <a:rPr lang="en-US" sz="1200" b="0" dirty="0">
                          <a:solidFill>
                            <a:srgbClr val="000000"/>
                          </a:solidFill>
                          <a:effectLst/>
                        </a:rPr>
                        <a:t>High Performance Computing for Manufacturing</a:t>
                      </a:r>
                      <a:endParaRPr lang="en-US" sz="1200" b="0" dirty="0">
                        <a:solidFill>
                          <a:srgbClr val="000000"/>
                        </a:solidFill>
                        <a:effectLst/>
                        <a:latin typeface="Calibri" panose="020F0502020204030204" pitchFamily="34" charset="0"/>
                        <a:ea typeface="Century Schoolbook,Times New Ro"/>
                        <a:cs typeface="Century Schoolbook,Times New Ro"/>
                      </a:endParaRPr>
                    </a:p>
                  </a:txBody>
                  <a:tcPr marL="52717" marR="52717" marT="0" marB="0">
                    <a:noFill/>
                  </a:tcPr>
                </a:tc>
                <a:extLst>
                  <a:ext uri="{0D108BD9-81ED-4DB2-BD59-A6C34878D82A}">
                    <a16:rowId xmlns:a16="http://schemas.microsoft.com/office/drawing/2014/main" xmlns="" val="785333359"/>
                  </a:ext>
                </a:extLst>
              </a:tr>
              <a:tr h="602928">
                <a:tc>
                  <a:txBody>
                    <a:bodyPr/>
                    <a:lstStyle/>
                    <a:p>
                      <a:pPr marL="0" marR="0" lvl="0" indent="0">
                        <a:lnSpc>
                          <a:spcPct val="107000"/>
                        </a:lnSpc>
                        <a:spcBef>
                          <a:spcPts val="500"/>
                        </a:spcBef>
                        <a:spcAft>
                          <a:spcPts val="100"/>
                        </a:spcAft>
                        <a:buFontTx/>
                        <a:buNone/>
                      </a:pPr>
                      <a:r>
                        <a:rPr lang="en-US" sz="1200" b="0" dirty="0">
                          <a:solidFill>
                            <a:srgbClr val="000000"/>
                          </a:solidFill>
                          <a:effectLst/>
                        </a:rPr>
                        <a:t>Technical Partnerships</a:t>
                      </a:r>
                    </a:p>
                    <a:p>
                      <a:pPr marL="0" marR="0" lvl="0" indent="0">
                        <a:lnSpc>
                          <a:spcPct val="107000"/>
                        </a:lnSpc>
                        <a:spcBef>
                          <a:spcPts val="500"/>
                        </a:spcBef>
                        <a:spcAft>
                          <a:spcPts val="100"/>
                        </a:spcAft>
                        <a:buFontTx/>
                        <a:buNone/>
                      </a:pPr>
                      <a:r>
                        <a:rPr lang="en-US" sz="1200" b="0" dirty="0">
                          <a:solidFill>
                            <a:srgbClr val="000000"/>
                          </a:solidFill>
                          <a:effectLst/>
                        </a:rPr>
                        <a:t>Workforce Development/ Investing in People</a:t>
                      </a:r>
                    </a:p>
                  </a:txBody>
                  <a:tcPr marL="52717" marR="52717" marT="0" marB="0">
                    <a:noFill/>
                  </a:tcPr>
                </a:tc>
                <a:extLst>
                  <a:ext uri="{0D108BD9-81ED-4DB2-BD59-A6C34878D82A}">
                    <a16:rowId xmlns:a16="http://schemas.microsoft.com/office/drawing/2014/main" xmlns="" val="1382454223"/>
                  </a:ext>
                </a:extLst>
              </a:tr>
            </a:tbl>
          </a:graphicData>
        </a:graphic>
      </p:graphicFrame>
      <p:sp>
        <p:nvSpPr>
          <p:cNvPr id="39" name="Arrow: Up 38">
            <a:extLst>
              <a:ext uri="{FF2B5EF4-FFF2-40B4-BE49-F238E27FC236}">
                <a16:creationId xmlns:a16="http://schemas.microsoft.com/office/drawing/2014/main" xmlns="" id="{8E76EA24-BA39-412D-AB2A-522B5FDBEA81}"/>
              </a:ext>
            </a:extLst>
          </p:cNvPr>
          <p:cNvSpPr/>
          <p:nvPr/>
        </p:nvSpPr>
        <p:spPr>
          <a:xfrm>
            <a:off x="7310028" y="2394149"/>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Arrow: Up 39">
            <a:extLst>
              <a:ext uri="{FF2B5EF4-FFF2-40B4-BE49-F238E27FC236}">
                <a16:creationId xmlns:a16="http://schemas.microsoft.com/office/drawing/2014/main" xmlns="" id="{D5103EA0-6F9D-41C9-BFB3-EC3078590262}"/>
              </a:ext>
            </a:extLst>
          </p:cNvPr>
          <p:cNvSpPr/>
          <p:nvPr/>
        </p:nvSpPr>
        <p:spPr>
          <a:xfrm>
            <a:off x="5776856" y="2381926"/>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Arrow: Up 40">
            <a:extLst>
              <a:ext uri="{FF2B5EF4-FFF2-40B4-BE49-F238E27FC236}">
                <a16:creationId xmlns:a16="http://schemas.microsoft.com/office/drawing/2014/main" xmlns="" id="{361FA68E-AABA-4BF7-950A-DED3FD120BBA}"/>
              </a:ext>
            </a:extLst>
          </p:cNvPr>
          <p:cNvSpPr/>
          <p:nvPr/>
        </p:nvSpPr>
        <p:spPr>
          <a:xfrm>
            <a:off x="4448457" y="2430997"/>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xmlns="" id="{1CFD5ECC-A119-4378-9224-D8972534BC42}"/>
              </a:ext>
            </a:extLst>
          </p:cNvPr>
          <p:cNvSpPr/>
          <p:nvPr/>
        </p:nvSpPr>
        <p:spPr>
          <a:xfrm>
            <a:off x="3090233" y="2786562"/>
            <a:ext cx="4986967" cy="3598374"/>
          </a:xfrm>
          <a:prstGeom prst="roundRect">
            <a:avLst/>
          </a:prstGeom>
          <a:noFill/>
          <a:ln w="254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Arrow: Up 41">
            <a:extLst>
              <a:ext uri="{FF2B5EF4-FFF2-40B4-BE49-F238E27FC236}">
                <a16:creationId xmlns:a16="http://schemas.microsoft.com/office/drawing/2014/main" xmlns="" id="{8C694EE1-D045-4478-8454-C4D895055019}"/>
              </a:ext>
            </a:extLst>
          </p:cNvPr>
          <p:cNvSpPr/>
          <p:nvPr/>
        </p:nvSpPr>
        <p:spPr>
          <a:xfrm rot="15293636">
            <a:off x="2755809" y="4862059"/>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Arrow: Up 42">
            <a:extLst>
              <a:ext uri="{FF2B5EF4-FFF2-40B4-BE49-F238E27FC236}">
                <a16:creationId xmlns:a16="http://schemas.microsoft.com/office/drawing/2014/main" xmlns="" id="{78E7DE03-7077-40D1-9D57-D59D6FCA51AE}"/>
              </a:ext>
            </a:extLst>
          </p:cNvPr>
          <p:cNvSpPr/>
          <p:nvPr/>
        </p:nvSpPr>
        <p:spPr>
          <a:xfrm rot="17750107">
            <a:off x="2833197" y="2965521"/>
            <a:ext cx="2286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3995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after This</a:t>
            </a:r>
          </a:p>
        </p:txBody>
      </p:sp>
      <p:sp>
        <p:nvSpPr>
          <p:cNvPr id="3" name="Content Placeholder 2">
            <a:extLst>
              <a:ext uri="{FF2B5EF4-FFF2-40B4-BE49-F238E27FC236}">
                <a16:creationId xmlns:a16="http://schemas.microsoft.com/office/drawing/2014/main" xmlns="" id="{A169E4AF-5BE2-4B7C-A5A9-6B01EAB11310}"/>
              </a:ext>
            </a:extLst>
          </p:cNvPr>
          <p:cNvSpPr>
            <a:spLocks noGrp="1"/>
          </p:cNvSpPr>
          <p:nvPr>
            <p:ph idx="1"/>
          </p:nvPr>
        </p:nvSpPr>
        <p:spPr>
          <a:xfrm>
            <a:off x="3200400" y="2667000"/>
            <a:ext cx="6553200" cy="847725"/>
          </a:xfrm>
        </p:spPr>
        <p:txBody>
          <a:bodyPr/>
          <a:lstStyle/>
          <a:p>
            <a:pPr marL="0" indent="0">
              <a:buNone/>
            </a:pPr>
            <a:r>
              <a:rPr lang="en-US" sz="6600" dirty="0"/>
              <a:t>EXTRA</a:t>
            </a:r>
          </a:p>
        </p:txBody>
      </p:sp>
    </p:spTree>
    <p:extLst>
      <p:ext uri="{BB962C8B-B14F-4D97-AF65-F5344CB8AC3E}">
        <p14:creationId xmlns:p14="http://schemas.microsoft.com/office/powerpoint/2010/main" val="409124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SBIR/STTR Phases –Amount and Duration</a:t>
            </a:r>
          </a:p>
        </p:txBody>
      </p:sp>
      <p:pic>
        <p:nvPicPr>
          <p:cNvPr id="1026" name="Picture 2" descr="Infographic depicting the SBIR funding ladder"/>
          <p:cNvPicPr>
            <a:picLocks noGrp="1" noChangeAspect="1" noChangeArrowheads="1"/>
          </p:cNvPicPr>
          <p:nvPr>
            <p:ph idx="1"/>
          </p:nvPr>
        </p:nvPicPr>
        <p:blipFill rotWithShape="1">
          <a:blip r:embed="rId3" cstate="email">
            <a:extLst>
              <a:ext uri="{28A0092B-C50C-407E-A947-70E740481C1C}">
                <a14:useLocalDpi xmlns:a14="http://schemas.microsoft.com/office/drawing/2010/main" val="0"/>
              </a:ext>
            </a:extLst>
          </a:blip>
          <a:srcRect l="-122" t="11848" r="122" b="5431"/>
          <a:stretch/>
        </p:blipFill>
        <p:spPr bwMode="auto">
          <a:xfrm>
            <a:off x="0" y="812724"/>
            <a:ext cx="9144000" cy="554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75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Innovation and Technology Transition Abbreviations</a:t>
            </a:r>
          </a:p>
        </p:txBody>
      </p:sp>
      <p:sp>
        <p:nvSpPr>
          <p:cNvPr id="3" name="TextBox 2"/>
          <p:cNvSpPr txBox="1"/>
          <p:nvPr/>
        </p:nvSpPr>
        <p:spPr>
          <a:xfrm>
            <a:off x="3390900" y="1102360"/>
            <a:ext cx="5439093" cy="5242461"/>
          </a:xfrm>
          <a:prstGeom prst="rect">
            <a:avLst/>
          </a:prstGeom>
          <a:noFill/>
        </p:spPr>
        <p:txBody>
          <a:bodyPr wrap="square" rtlCol="0">
            <a:spAutoFit/>
          </a:bodyPr>
          <a:lstStyle/>
          <a:p>
            <a:pPr fontAlgn="ctr">
              <a:spcBef>
                <a:spcPts val="0"/>
              </a:spcBef>
              <a:spcAft>
                <a:spcPts val="800"/>
              </a:spcAft>
              <a:buClr>
                <a:srgbClr val="7AC143"/>
              </a:buClr>
            </a:pPr>
            <a:r>
              <a:rPr lang="en-US" sz="2800" dirty="0">
                <a:solidFill>
                  <a:srgbClr val="50565C"/>
                </a:solidFill>
                <a:latin typeface="Franklin Gothic Book"/>
              </a:rPr>
              <a:t>Small Business Innovation Research/Small Business Technology Transfer (</a:t>
            </a:r>
            <a:r>
              <a:rPr lang="en-US" sz="2800" b="1" dirty="0">
                <a:solidFill>
                  <a:srgbClr val="50565C"/>
                </a:solidFill>
                <a:latin typeface="Franklin Gothic Book"/>
              </a:rPr>
              <a:t>SBIR/STTR</a:t>
            </a:r>
            <a:r>
              <a:rPr lang="en-US" sz="2800" dirty="0">
                <a:solidFill>
                  <a:srgbClr val="50565C"/>
                </a:solidFill>
                <a:latin typeface="Franklin Gothic Book"/>
              </a:rPr>
              <a:t>) </a:t>
            </a:r>
          </a:p>
          <a:p>
            <a:pPr fontAlgn="ctr">
              <a:spcBef>
                <a:spcPts val="0"/>
              </a:spcBef>
              <a:spcAft>
                <a:spcPts val="800"/>
              </a:spcAft>
              <a:buClr>
                <a:srgbClr val="7AC143"/>
              </a:buClr>
            </a:pPr>
            <a:r>
              <a:rPr lang="en-US" sz="2800" dirty="0">
                <a:solidFill>
                  <a:srgbClr val="50565C"/>
                </a:solidFill>
                <a:latin typeface="Franklin Gothic Book"/>
              </a:rPr>
              <a:t>Experimental Program to Stimulate Competitive Research (</a:t>
            </a:r>
            <a:r>
              <a:rPr lang="en-US" sz="2800" b="1" dirty="0">
                <a:solidFill>
                  <a:srgbClr val="50565C"/>
                </a:solidFill>
                <a:latin typeface="Franklin Gothic Book"/>
              </a:rPr>
              <a:t>EPSCoR</a:t>
            </a:r>
            <a:r>
              <a:rPr lang="en-US" sz="2800" dirty="0">
                <a:solidFill>
                  <a:srgbClr val="50565C"/>
                </a:solidFill>
                <a:latin typeface="Franklin Gothic Book"/>
              </a:rPr>
              <a:t>) </a:t>
            </a:r>
          </a:p>
          <a:p>
            <a:pPr fontAlgn="ctr">
              <a:spcBef>
                <a:spcPts val="0"/>
              </a:spcBef>
              <a:spcAft>
                <a:spcPts val="800"/>
              </a:spcAft>
              <a:buClr>
                <a:srgbClr val="7AC143"/>
              </a:buClr>
            </a:pPr>
            <a:r>
              <a:rPr lang="en-US" sz="2800" dirty="0">
                <a:solidFill>
                  <a:srgbClr val="50565C"/>
                </a:solidFill>
                <a:latin typeface="Franklin Gothic Book"/>
              </a:rPr>
              <a:t>Lab-embedded entrepreneurship program (</a:t>
            </a:r>
            <a:r>
              <a:rPr lang="en-US" sz="2800" b="1" dirty="0">
                <a:solidFill>
                  <a:srgbClr val="50565C"/>
                </a:solidFill>
                <a:latin typeface="Franklin Gothic Book"/>
              </a:rPr>
              <a:t>LEEP</a:t>
            </a:r>
            <a:r>
              <a:rPr lang="en-US" sz="2800" dirty="0">
                <a:solidFill>
                  <a:srgbClr val="50565C"/>
                </a:solidFill>
                <a:latin typeface="Franklin Gothic Book"/>
              </a:rPr>
              <a:t>)</a:t>
            </a:r>
          </a:p>
          <a:p>
            <a:pPr fontAlgn="ctr">
              <a:spcBef>
                <a:spcPts val="0"/>
              </a:spcBef>
              <a:spcAft>
                <a:spcPts val="800"/>
              </a:spcAft>
              <a:buClr>
                <a:srgbClr val="7AC143"/>
              </a:buClr>
            </a:pPr>
            <a:r>
              <a:rPr lang="en-US" sz="2800" dirty="0">
                <a:solidFill>
                  <a:srgbClr val="50565C"/>
                </a:solidFill>
                <a:latin typeface="Franklin Gothic Book"/>
              </a:rPr>
              <a:t>Technology Commercialization Fund (</a:t>
            </a:r>
            <a:r>
              <a:rPr lang="en-US" sz="2800" b="1" dirty="0">
                <a:solidFill>
                  <a:srgbClr val="50565C"/>
                </a:solidFill>
                <a:latin typeface="Franklin Gothic Book"/>
              </a:rPr>
              <a:t>TCF</a:t>
            </a:r>
            <a:r>
              <a:rPr lang="en-US" sz="2800" dirty="0">
                <a:solidFill>
                  <a:srgbClr val="50565C"/>
                </a:solidFill>
                <a:latin typeface="Franklin Gothic Book"/>
              </a:rPr>
              <a:t>) </a:t>
            </a:r>
          </a:p>
          <a:p>
            <a:pPr fontAlgn="ctr">
              <a:spcBef>
                <a:spcPts val="0"/>
              </a:spcBef>
              <a:spcAft>
                <a:spcPts val="1000"/>
              </a:spcAft>
              <a:buClr>
                <a:srgbClr val="7AC143"/>
              </a:buClr>
            </a:pPr>
            <a:r>
              <a:rPr lang="en-US" sz="2800" dirty="0">
                <a:solidFill>
                  <a:srgbClr val="50565C"/>
                </a:solidFill>
                <a:latin typeface="Franklin Gothic Book"/>
              </a:rPr>
              <a:t>Energy Innovation Corps       (</a:t>
            </a:r>
            <a:r>
              <a:rPr lang="en-US" sz="2800" b="1" dirty="0">
                <a:solidFill>
                  <a:srgbClr val="50565C"/>
                </a:solidFill>
                <a:latin typeface="Franklin Gothic Book"/>
              </a:rPr>
              <a:t>Energy I-Corps</a:t>
            </a:r>
            <a:r>
              <a:rPr lang="en-US" sz="2800" dirty="0">
                <a:solidFill>
                  <a:srgbClr val="50565C"/>
                </a:solidFill>
                <a:latin typeface="Franklin Gothic Book"/>
              </a:rPr>
              <a:t>)</a:t>
            </a:r>
          </a:p>
        </p:txBody>
      </p:sp>
      <p:pic>
        <p:nvPicPr>
          <p:cNvPr id="4" name="Picture 3">
            <a:extLst>
              <a:ext uri="{FF2B5EF4-FFF2-40B4-BE49-F238E27FC236}">
                <a16:creationId xmlns:a16="http://schemas.microsoft.com/office/drawing/2014/main" xmlns="" id="{7A93BED3-5F9C-42AF-9F88-03B9BD74F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47" y="867532"/>
            <a:ext cx="3105953" cy="1266068"/>
          </a:xfrm>
          <a:prstGeom prst="roundRect">
            <a:avLst>
              <a:gd name="adj" fmla="val 8594"/>
            </a:avLst>
          </a:prstGeom>
          <a:solidFill>
            <a:schemeClr val="bg1"/>
          </a:solidFill>
          <a:ln>
            <a:noFill/>
          </a:ln>
          <a:effectLst>
            <a:reflection blurRad="12700" stA="38000" endPos="28000" dist="5000" dir="5400000" sy="-100000" algn="bl" rotWithShape="0"/>
          </a:effectLst>
        </p:spPr>
      </p:pic>
      <p:grpSp>
        <p:nvGrpSpPr>
          <p:cNvPr id="9" name="Group 8">
            <a:extLst>
              <a:ext uri="{FF2B5EF4-FFF2-40B4-BE49-F238E27FC236}">
                <a16:creationId xmlns:a16="http://schemas.microsoft.com/office/drawing/2014/main" xmlns="" id="{2AF045D5-589F-4A28-A191-F79977BFBC75}"/>
              </a:ext>
            </a:extLst>
          </p:cNvPr>
          <p:cNvGrpSpPr/>
          <p:nvPr/>
        </p:nvGrpSpPr>
        <p:grpSpPr>
          <a:xfrm>
            <a:off x="777704" y="3432866"/>
            <a:ext cx="2054394" cy="812571"/>
            <a:chOff x="94447" y="3205482"/>
            <a:chExt cx="2054394" cy="812571"/>
          </a:xfrm>
        </p:grpSpPr>
        <p:pic>
          <p:nvPicPr>
            <p:cNvPr id="6" name="Picture 5">
              <a:extLst>
                <a:ext uri="{FF2B5EF4-FFF2-40B4-BE49-F238E27FC236}">
                  <a16:creationId xmlns:a16="http://schemas.microsoft.com/office/drawing/2014/main" xmlns="" id="{DBF9E5CE-87C9-48ED-9CD2-B960FD89F8C6}"/>
                </a:ext>
              </a:extLst>
            </p:cNvPr>
            <p:cNvPicPr>
              <a:picLocks noChangeAspect="1"/>
            </p:cNvPicPr>
            <p:nvPr/>
          </p:nvPicPr>
          <p:blipFill>
            <a:blip r:embed="rId4"/>
            <a:stretch>
              <a:fillRect/>
            </a:stretch>
          </p:blipFill>
          <p:spPr>
            <a:xfrm>
              <a:off x="243840" y="3205482"/>
              <a:ext cx="1905000" cy="291210"/>
            </a:xfrm>
            <a:prstGeom prst="rect">
              <a:avLst/>
            </a:prstGeom>
          </p:spPr>
        </p:pic>
        <p:pic>
          <p:nvPicPr>
            <p:cNvPr id="7" name="Picture 6">
              <a:extLst>
                <a:ext uri="{FF2B5EF4-FFF2-40B4-BE49-F238E27FC236}">
                  <a16:creationId xmlns:a16="http://schemas.microsoft.com/office/drawing/2014/main" xmlns="" id="{E46F7096-3706-4842-8DCF-078C11E39800}"/>
                </a:ext>
              </a:extLst>
            </p:cNvPr>
            <p:cNvPicPr>
              <a:picLocks noChangeAspect="1"/>
            </p:cNvPicPr>
            <p:nvPr/>
          </p:nvPicPr>
          <p:blipFill>
            <a:blip r:embed="rId5"/>
            <a:stretch>
              <a:fillRect/>
            </a:stretch>
          </p:blipFill>
          <p:spPr>
            <a:xfrm>
              <a:off x="94447" y="3451063"/>
              <a:ext cx="2013754" cy="204789"/>
            </a:xfrm>
            <a:prstGeom prst="rect">
              <a:avLst/>
            </a:prstGeom>
          </p:spPr>
        </p:pic>
        <p:pic>
          <p:nvPicPr>
            <p:cNvPr id="8" name="Picture 7">
              <a:extLst>
                <a:ext uri="{FF2B5EF4-FFF2-40B4-BE49-F238E27FC236}">
                  <a16:creationId xmlns:a16="http://schemas.microsoft.com/office/drawing/2014/main" xmlns="" id="{F036893F-E071-49A5-BE7F-019EB7AF68A5}"/>
                </a:ext>
              </a:extLst>
            </p:cNvPr>
            <p:cNvPicPr>
              <a:picLocks noChangeAspect="1"/>
            </p:cNvPicPr>
            <p:nvPr/>
          </p:nvPicPr>
          <p:blipFill>
            <a:blip r:embed="rId6"/>
            <a:stretch>
              <a:fillRect/>
            </a:stretch>
          </p:blipFill>
          <p:spPr>
            <a:xfrm>
              <a:off x="355601" y="3677007"/>
              <a:ext cx="1793240" cy="341046"/>
            </a:xfrm>
            <a:prstGeom prst="rect">
              <a:avLst/>
            </a:prstGeom>
          </p:spPr>
        </p:pic>
      </p:grpSp>
      <p:pic>
        <p:nvPicPr>
          <p:cNvPr id="10" name="Picture 9">
            <a:extLst>
              <a:ext uri="{FF2B5EF4-FFF2-40B4-BE49-F238E27FC236}">
                <a16:creationId xmlns:a16="http://schemas.microsoft.com/office/drawing/2014/main" xmlns="" id="{F0BED83F-75B2-42FD-823D-43E9851DDEE9}"/>
              </a:ext>
            </a:extLst>
          </p:cNvPr>
          <p:cNvPicPr>
            <a:picLocks noChangeAspect="1"/>
          </p:cNvPicPr>
          <p:nvPr/>
        </p:nvPicPr>
        <p:blipFill>
          <a:blip r:embed="rId7"/>
          <a:stretch>
            <a:fillRect/>
          </a:stretch>
        </p:blipFill>
        <p:spPr>
          <a:xfrm>
            <a:off x="501215" y="2392122"/>
            <a:ext cx="2540870" cy="862710"/>
          </a:xfrm>
          <a:prstGeom prst="rect">
            <a:avLst/>
          </a:prstGeom>
        </p:spPr>
      </p:pic>
      <p:pic>
        <p:nvPicPr>
          <p:cNvPr id="11" name="Picture 10">
            <a:extLst>
              <a:ext uri="{FF2B5EF4-FFF2-40B4-BE49-F238E27FC236}">
                <a16:creationId xmlns:a16="http://schemas.microsoft.com/office/drawing/2014/main" xmlns="" id="{40B4024C-F568-4112-96CD-40CC7DB0ECEF}"/>
              </a:ext>
            </a:extLst>
          </p:cNvPr>
          <p:cNvPicPr>
            <a:picLocks noChangeAspect="1"/>
          </p:cNvPicPr>
          <p:nvPr/>
        </p:nvPicPr>
        <p:blipFill>
          <a:blip r:embed="rId8"/>
          <a:stretch>
            <a:fillRect/>
          </a:stretch>
        </p:blipFill>
        <p:spPr>
          <a:xfrm>
            <a:off x="614276" y="5289790"/>
            <a:ext cx="2381250" cy="1133475"/>
          </a:xfrm>
          <a:prstGeom prst="rect">
            <a:avLst/>
          </a:prstGeom>
        </p:spPr>
      </p:pic>
      <p:pic>
        <p:nvPicPr>
          <p:cNvPr id="12" name="Picture 11">
            <a:extLst>
              <a:ext uri="{FF2B5EF4-FFF2-40B4-BE49-F238E27FC236}">
                <a16:creationId xmlns:a16="http://schemas.microsoft.com/office/drawing/2014/main" xmlns="" id="{B4358DE5-A969-4EAB-9C49-D73183462836}"/>
              </a:ext>
            </a:extLst>
          </p:cNvPr>
          <p:cNvPicPr>
            <a:picLocks noChangeAspect="1"/>
          </p:cNvPicPr>
          <p:nvPr/>
        </p:nvPicPr>
        <p:blipFill>
          <a:blip r:embed="rId9"/>
          <a:stretch>
            <a:fillRect/>
          </a:stretch>
        </p:blipFill>
        <p:spPr>
          <a:xfrm>
            <a:off x="370726" y="4404597"/>
            <a:ext cx="2671359" cy="726033"/>
          </a:xfrm>
          <a:prstGeom prst="rect">
            <a:avLst/>
          </a:prstGeom>
        </p:spPr>
      </p:pic>
    </p:spTree>
    <p:extLst>
      <p:ext uri="{BB962C8B-B14F-4D97-AF65-F5344CB8AC3E}">
        <p14:creationId xmlns:p14="http://schemas.microsoft.com/office/powerpoint/2010/main" val="4266283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0" fontAlgn="base" hangingPunct="0"/>
            <a:r>
              <a:rPr lang="en-US" sz="2800" b="1" i="0" kern="1200" dirty="0">
                <a:solidFill>
                  <a:srgbClr val="00B050"/>
                </a:solidFill>
                <a:effectLst/>
                <a:ea typeface="+mj-ea"/>
                <a:cs typeface="+mj-cs"/>
              </a:rPr>
              <a:t>2019 Study Shows EERE SBIR Economic Impacts</a:t>
            </a:r>
            <a:endParaRPr lang="en-US" sz="2800" dirty="0">
              <a:solidFill>
                <a:srgbClr val="00B050"/>
              </a:solidFill>
            </a:endParaRPr>
          </a:p>
        </p:txBody>
      </p:sp>
      <p:sp>
        <p:nvSpPr>
          <p:cNvPr id="3" name="Content Placeholder 2"/>
          <p:cNvSpPr>
            <a:spLocks noGrp="1"/>
          </p:cNvSpPr>
          <p:nvPr>
            <p:ph sz="quarter" idx="10"/>
          </p:nvPr>
        </p:nvSpPr>
        <p:spPr>
          <a:xfrm>
            <a:off x="28254" y="1381898"/>
            <a:ext cx="8952927" cy="4164250"/>
          </a:xfrm>
        </p:spPr>
        <p:txBody>
          <a:bodyPr/>
          <a:lstStyle/>
          <a:p>
            <a:r>
              <a:rPr lang="en-US" b="1" dirty="0"/>
              <a:t>Economic Benefit</a:t>
            </a:r>
          </a:p>
          <a:p>
            <a:pPr marL="342900" indent="-342900">
              <a:buFont typeface="Arial" panose="020B0604020202020204" pitchFamily="34" charset="0"/>
              <a:buChar char="•"/>
            </a:pPr>
            <a:r>
              <a:rPr lang="en-US" dirty="0"/>
              <a:t>2017 study by Prof. Sabrina Howell of NYU Stern School of Economics showed that and EE Phase I grant </a:t>
            </a:r>
            <a:r>
              <a:rPr lang="en-US" b="1" dirty="0"/>
              <a:t>nearly doubles</a:t>
            </a:r>
            <a:r>
              <a:rPr lang="en-US" dirty="0"/>
              <a:t> a firms chance of getting VC funding.</a:t>
            </a:r>
          </a:p>
          <a:p>
            <a:r>
              <a:rPr lang="en-US" b="1" dirty="0"/>
              <a:t>Innovation Benefit</a:t>
            </a:r>
          </a:p>
          <a:p>
            <a:pPr marL="342900" indent="-342900">
              <a:buFont typeface="Arial" panose="020B0604020202020204" pitchFamily="34" charset="0"/>
              <a:buChar char="•"/>
            </a:pPr>
            <a:r>
              <a:rPr lang="en-US" dirty="0"/>
              <a:t>Latest study (Feb. 2019) by Dr. Howell shows that getting these grants increases a firm’s patenting by </a:t>
            </a:r>
            <a:r>
              <a:rPr lang="en-US" b="1" dirty="0"/>
              <a:t>nearly 250 percent-</a:t>
            </a:r>
            <a:r>
              <a:rPr lang="en-US" dirty="0"/>
              <a:t>- and even more for younger and smaller firms (startups) while also increasing jobs and firm revenue.</a:t>
            </a:r>
            <a:endParaRPr lang="en-US" b="1" dirty="0"/>
          </a:p>
        </p:txBody>
      </p:sp>
      <p:sp>
        <p:nvSpPr>
          <p:cNvPr id="4" name="Rectangle 3"/>
          <p:cNvSpPr/>
          <p:nvPr/>
        </p:nvSpPr>
        <p:spPr>
          <a:xfrm>
            <a:off x="142852" y="6153346"/>
            <a:ext cx="9159921" cy="338554"/>
          </a:xfrm>
          <a:prstGeom prst="rect">
            <a:avLst/>
          </a:prstGeom>
        </p:spPr>
        <p:txBody>
          <a:bodyPr wrap="square">
            <a:spAutoFit/>
          </a:bodyPr>
          <a:lstStyle/>
          <a:p>
            <a:r>
              <a:rPr lang="en-US" sz="1600" u="sng" dirty="0">
                <a:solidFill>
                  <a:srgbClr val="0000CC"/>
                </a:solidFill>
                <a:latin typeface="Calibri" panose="020F0502020204030204" pitchFamily="34" charset="0"/>
                <a:ea typeface="Times New Roman" panose="02020603050405020304" pitchFamily="18" charset="0"/>
                <a:cs typeface="Times New Roman" panose="02020603050405020304" pitchFamily="18" charset="0"/>
                <a:hlinkClick r:id="rId3"/>
              </a:rPr>
              <a:t>https://www.energy.gov/sites/prod/files/2019/03/f60/sbir-eere-fe-analysis-howell-report-2019.pdf</a:t>
            </a:r>
            <a:endParaRPr lang="en-US" sz="1600" dirty="0"/>
          </a:p>
        </p:txBody>
      </p:sp>
    </p:spTree>
    <p:extLst>
      <p:ext uri="{BB962C8B-B14F-4D97-AF65-F5344CB8AC3E}">
        <p14:creationId xmlns:p14="http://schemas.microsoft.com/office/powerpoint/2010/main" val="1967258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5 Program Portfolio Linked to AMO Goals</a:t>
            </a:r>
          </a:p>
        </p:txBody>
      </p:sp>
      <p:sp>
        <p:nvSpPr>
          <p:cNvPr id="13" name="Rectangle 12">
            <a:extLst>
              <a:ext uri="{FF2B5EF4-FFF2-40B4-BE49-F238E27FC236}">
                <a16:creationId xmlns:a16="http://schemas.microsoft.com/office/drawing/2014/main" xmlns="" id="{E172FE03-C929-4C51-BF69-5F226001182C}"/>
              </a:ext>
            </a:extLst>
          </p:cNvPr>
          <p:cNvSpPr/>
          <p:nvPr/>
        </p:nvSpPr>
        <p:spPr>
          <a:xfrm>
            <a:off x="5907573" y="1118362"/>
            <a:ext cx="3263321" cy="1200329"/>
          </a:xfrm>
          <a:prstGeom prst="rect">
            <a:avLst/>
          </a:prstGeom>
        </p:spPr>
        <p:txBody>
          <a:bodyPr wrap="square">
            <a:spAutoFit/>
          </a:bodyPr>
          <a:lstStyle/>
          <a:p>
            <a:pPr marL="0" lvl="1">
              <a:spcAft>
                <a:spcPts val="1200"/>
              </a:spcAft>
            </a:pPr>
            <a:r>
              <a:rPr lang="en-US" dirty="0">
                <a:latin typeface="Arial" pitchFamily="34" charset="0"/>
                <a:cs typeface="Arial" pitchFamily="34" charset="0"/>
              </a:rPr>
              <a:t>4.</a:t>
            </a:r>
            <a:r>
              <a:rPr lang="en-US" b="1" dirty="0">
                <a:latin typeface="Arial" pitchFamily="34" charset="0"/>
                <a:cs typeface="Arial" pitchFamily="34" charset="0"/>
              </a:rPr>
              <a:t>Transition</a:t>
            </a:r>
            <a:r>
              <a:rPr lang="en-US" dirty="0">
                <a:latin typeface="Arial" pitchFamily="34" charset="0"/>
                <a:cs typeface="Arial" pitchFamily="34" charset="0"/>
              </a:rPr>
              <a:t> DOE-supported innovative technologies and practices into U.S. manufacturing capabilities </a:t>
            </a:r>
          </a:p>
        </p:txBody>
      </p:sp>
      <p:sp>
        <p:nvSpPr>
          <p:cNvPr id="14" name="Rectangle 13">
            <a:extLst>
              <a:ext uri="{FF2B5EF4-FFF2-40B4-BE49-F238E27FC236}">
                <a16:creationId xmlns:a16="http://schemas.microsoft.com/office/drawing/2014/main" xmlns="" id="{3EEDA51E-DEC9-462B-BD5D-F6FC1FA146D7}"/>
              </a:ext>
            </a:extLst>
          </p:cNvPr>
          <p:cNvSpPr/>
          <p:nvPr/>
        </p:nvSpPr>
        <p:spPr>
          <a:xfrm>
            <a:off x="5907573" y="2951825"/>
            <a:ext cx="3263321" cy="584775"/>
          </a:xfrm>
          <a:prstGeom prst="rect">
            <a:avLst/>
          </a:prstGeom>
        </p:spPr>
        <p:txBody>
          <a:bodyPr wrap="square">
            <a:spAutoFit/>
          </a:bodyPr>
          <a:lstStyle/>
          <a:p>
            <a:pPr marL="0" lvl="1">
              <a:spcAft>
                <a:spcPts val="1200"/>
              </a:spcAft>
            </a:pPr>
            <a:r>
              <a:rPr lang="en-US" sz="1600" dirty="0">
                <a:latin typeface="Arial" pitchFamily="34" charset="0"/>
                <a:cs typeface="Arial" pitchFamily="34" charset="0"/>
              </a:rPr>
              <a:t>5.Strengthen and advance the U.S. manufacturing </a:t>
            </a:r>
            <a:r>
              <a:rPr lang="en-US" sz="1600" b="1" dirty="0">
                <a:latin typeface="Arial" pitchFamily="34" charset="0"/>
                <a:cs typeface="Arial" pitchFamily="34" charset="0"/>
              </a:rPr>
              <a:t>workforce</a:t>
            </a:r>
          </a:p>
        </p:txBody>
      </p:sp>
      <p:graphicFrame>
        <p:nvGraphicFramePr>
          <p:cNvPr id="15" name="Table 4">
            <a:extLst>
              <a:ext uri="{FF2B5EF4-FFF2-40B4-BE49-F238E27FC236}">
                <a16:creationId xmlns:a16="http://schemas.microsoft.com/office/drawing/2014/main" xmlns="" id="{AAB659E1-8C45-4D77-ABD3-578D2A1F7CD1}"/>
              </a:ext>
            </a:extLst>
          </p:cNvPr>
          <p:cNvGraphicFramePr>
            <a:graphicFrameLocks noGrp="1"/>
          </p:cNvGraphicFramePr>
          <p:nvPr>
            <p:extLst>
              <p:ext uri="{D42A27DB-BD31-4B8C-83A1-F6EECF244321}">
                <p14:modId xmlns:p14="http://schemas.microsoft.com/office/powerpoint/2010/main" val="2220824759"/>
              </p:ext>
            </p:extLst>
          </p:nvPr>
        </p:nvGraphicFramePr>
        <p:xfrm>
          <a:off x="856149" y="4898970"/>
          <a:ext cx="4227229" cy="1709391"/>
        </p:xfrm>
        <a:graphic>
          <a:graphicData uri="http://schemas.openxmlformats.org/drawingml/2006/table">
            <a:tbl>
              <a:tblPr firstRow="1" bandRow="1">
                <a:tableStyleId>{5C22544A-7EE6-4342-B048-85BDC9FD1C3A}</a:tableStyleId>
              </a:tblPr>
              <a:tblGrid>
                <a:gridCol w="1462746">
                  <a:extLst>
                    <a:ext uri="{9D8B030D-6E8A-4147-A177-3AD203B41FA5}">
                      <a16:colId xmlns:a16="http://schemas.microsoft.com/office/drawing/2014/main" xmlns="" val="3182924222"/>
                    </a:ext>
                  </a:extLst>
                </a:gridCol>
                <a:gridCol w="793678">
                  <a:extLst>
                    <a:ext uri="{9D8B030D-6E8A-4147-A177-3AD203B41FA5}">
                      <a16:colId xmlns:a16="http://schemas.microsoft.com/office/drawing/2014/main" xmlns="" val="2877363079"/>
                    </a:ext>
                  </a:extLst>
                </a:gridCol>
                <a:gridCol w="740407">
                  <a:extLst>
                    <a:ext uri="{9D8B030D-6E8A-4147-A177-3AD203B41FA5}">
                      <a16:colId xmlns:a16="http://schemas.microsoft.com/office/drawing/2014/main" xmlns="" val="2740799491"/>
                    </a:ext>
                  </a:extLst>
                </a:gridCol>
                <a:gridCol w="1230398">
                  <a:extLst>
                    <a:ext uri="{9D8B030D-6E8A-4147-A177-3AD203B41FA5}">
                      <a16:colId xmlns:a16="http://schemas.microsoft.com/office/drawing/2014/main" xmlns="" val="1396075820"/>
                    </a:ext>
                  </a:extLst>
                </a:gridCol>
              </a:tblGrid>
              <a:tr h="276654">
                <a:tc>
                  <a:txBody>
                    <a:bodyPr/>
                    <a:lstStyle/>
                    <a:p>
                      <a:r>
                        <a:rPr lang="en-US" sz="1200" dirty="0"/>
                        <a:t>Name</a:t>
                      </a:r>
                    </a:p>
                  </a:txBody>
                  <a:tcPr/>
                </a:tc>
                <a:tc>
                  <a:txBody>
                    <a:bodyPr/>
                    <a:lstStyle/>
                    <a:p>
                      <a:r>
                        <a:rPr lang="en-US" sz="1200" dirty="0"/>
                        <a:t>FY19 $</a:t>
                      </a:r>
                    </a:p>
                  </a:txBody>
                  <a:tcPr/>
                </a:tc>
                <a:tc>
                  <a:txBody>
                    <a:bodyPr/>
                    <a:lstStyle/>
                    <a:p>
                      <a:pPr algn="ctr"/>
                      <a:r>
                        <a:rPr lang="en-US" sz="1200" dirty="0"/>
                        <a:t>Since</a:t>
                      </a:r>
                    </a:p>
                  </a:txBody>
                  <a:tcPr/>
                </a:tc>
                <a:tc>
                  <a:txBody>
                    <a:bodyPr/>
                    <a:lstStyle/>
                    <a:p>
                      <a:r>
                        <a:rPr lang="en-US" sz="1200" dirty="0"/>
                        <a:t># projects</a:t>
                      </a:r>
                    </a:p>
                  </a:txBody>
                  <a:tcPr/>
                </a:tc>
                <a:extLst>
                  <a:ext uri="{0D108BD9-81ED-4DB2-BD59-A6C34878D82A}">
                    <a16:rowId xmlns:a16="http://schemas.microsoft.com/office/drawing/2014/main" xmlns="" val="3757806077"/>
                  </a:ext>
                </a:extLst>
              </a:tr>
              <a:tr h="245633">
                <a:tc>
                  <a:txBody>
                    <a:bodyPr/>
                    <a:lstStyle/>
                    <a:p>
                      <a:r>
                        <a:rPr lang="en-US" sz="1200" dirty="0"/>
                        <a:t>SBIR/STTR</a:t>
                      </a:r>
                    </a:p>
                  </a:txBody>
                  <a:tcPr/>
                </a:tc>
                <a:tc>
                  <a:txBody>
                    <a:bodyPr/>
                    <a:lstStyle/>
                    <a:p>
                      <a:pPr algn="r"/>
                      <a:r>
                        <a:rPr lang="en-US" sz="1200" dirty="0"/>
                        <a:t>~$12.8M</a:t>
                      </a:r>
                    </a:p>
                  </a:txBody>
                  <a:tcPr/>
                </a:tc>
                <a:tc>
                  <a:txBody>
                    <a:bodyPr/>
                    <a:lstStyle/>
                    <a:p>
                      <a:pPr algn="ctr"/>
                      <a:r>
                        <a:rPr lang="en-US" sz="1200" dirty="0"/>
                        <a:t>1983</a:t>
                      </a:r>
                    </a:p>
                  </a:txBody>
                  <a:tcPr/>
                </a:tc>
                <a:tc>
                  <a:txBody>
                    <a:bodyPr/>
                    <a:lstStyle/>
                    <a:p>
                      <a:pPr algn="ctr"/>
                      <a:r>
                        <a:rPr lang="en-US" sz="1200" dirty="0"/>
                        <a:t>68</a:t>
                      </a:r>
                    </a:p>
                  </a:txBody>
                  <a:tcPr/>
                </a:tc>
                <a:extLst>
                  <a:ext uri="{0D108BD9-81ED-4DB2-BD59-A6C34878D82A}">
                    <a16:rowId xmlns:a16="http://schemas.microsoft.com/office/drawing/2014/main" xmlns="" val="128638389"/>
                  </a:ext>
                </a:extLst>
              </a:tr>
              <a:tr h="245633">
                <a:tc>
                  <a:txBody>
                    <a:bodyPr/>
                    <a:lstStyle/>
                    <a:p>
                      <a:r>
                        <a:rPr lang="en-US" sz="1200" dirty="0"/>
                        <a:t>EPSCOR</a:t>
                      </a:r>
                    </a:p>
                  </a:txBody>
                  <a:tcPr/>
                </a:tc>
                <a:tc>
                  <a:txBody>
                    <a:bodyPr/>
                    <a:lstStyle/>
                    <a:p>
                      <a:pPr algn="r"/>
                      <a:r>
                        <a:rPr lang="en-US" sz="1200" dirty="0"/>
                        <a:t>~$0.5M</a:t>
                      </a:r>
                    </a:p>
                  </a:txBody>
                  <a:tcPr/>
                </a:tc>
                <a:tc>
                  <a:txBody>
                    <a:bodyPr/>
                    <a:lstStyle/>
                    <a:p>
                      <a:pPr algn="ctr"/>
                      <a:r>
                        <a:rPr lang="en-US" sz="1200" dirty="0"/>
                        <a:t>1992</a:t>
                      </a:r>
                    </a:p>
                  </a:txBody>
                  <a:tcPr/>
                </a:tc>
                <a:tc>
                  <a:txBody>
                    <a:bodyPr/>
                    <a:lstStyle/>
                    <a:p>
                      <a:pPr algn="ctr"/>
                      <a:r>
                        <a:rPr lang="en-US" sz="1200" dirty="0"/>
                        <a:t>2</a:t>
                      </a:r>
                    </a:p>
                  </a:txBody>
                  <a:tcPr/>
                </a:tc>
                <a:extLst>
                  <a:ext uri="{0D108BD9-81ED-4DB2-BD59-A6C34878D82A}">
                    <a16:rowId xmlns:a16="http://schemas.microsoft.com/office/drawing/2014/main" xmlns="" val="3472452326"/>
                  </a:ext>
                </a:extLst>
              </a:tr>
              <a:tr h="245633">
                <a:tc>
                  <a:txBody>
                    <a:bodyPr/>
                    <a:lstStyle/>
                    <a:p>
                      <a:r>
                        <a:rPr lang="en-US" sz="1200" dirty="0"/>
                        <a:t>LEEP</a:t>
                      </a:r>
                    </a:p>
                  </a:txBody>
                  <a:tcPr/>
                </a:tc>
                <a:tc>
                  <a:txBody>
                    <a:bodyPr/>
                    <a:lstStyle/>
                    <a:p>
                      <a:pPr algn="r"/>
                      <a:r>
                        <a:rPr lang="en-US" sz="1200" dirty="0"/>
                        <a:t>~$8.0M</a:t>
                      </a:r>
                    </a:p>
                  </a:txBody>
                  <a:tcPr/>
                </a:tc>
                <a:tc>
                  <a:txBody>
                    <a:bodyPr/>
                    <a:lstStyle/>
                    <a:p>
                      <a:pPr algn="ctr"/>
                      <a:r>
                        <a:rPr lang="en-US" sz="1200" dirty="0"/>
                        <a:t>2015</a:t>
                      </a:r>
                    </a:p>
                  </a:txBody>
                  <a:tcPr/>
                </a:tc>
                <a:tc>
                  <a:txBody>
                    <a:bodyPr/>
                    <a:lstStyle/>
                    <a:p>
                      <a:pPr algn="ctr"/>
                      <a:r>
                        <a:rPr lang="en-US" sz="1200" dirty="0"/>
                        <a:t>15</a:t>
                      </a:r>
                    </a:p>
                  </a:txBody>
                  <a:tcPr/>
                </a:tc>
                <a:extLst>
                  <a:ext uri="{0D108BD9-81ED-4DB2-BD59-A6C34878D82A}">
                    <a16:rowId xmlns:a16="http://schemas.microsoft.com/office/drawing/2014/main" xmlns="" val="2147263191"/>
                  </a:ext>
                </a:extLst>
              </a:tr>
              <a:tr h="245633">
                <a:tc>
                  <a:txBody>
                    <a:bodyPr/>
                    <a:lstStyle/>
                    <a:p>
                      <a:r>
                        <a:rPr lang="en-US" sz="1200" dirty="0"/>
                        <a:t>TCF </a:t>
                      </a:r>
                    </a:p>
                  </a:txBody>
                  <a:tcPr/>
                </a:tc>
                <a:tc>
                  <a:txBody>
                    <a:bodyPr/>
                    <a:lstStyle/>
                    <a:p>
                      <a:pPr algn="r"/>
                      <a:r>
                        <a:rPr lang="en-US" sz="1200" dirty="0"/>
                        <a:t>~$3.1M</a:t>
                      </a:r>
                    </a:p>
                  </a:txBody>
                  <a:tcPr/>
                </a:tc>
                <a:tc>
                  <a:txBody>
                    <a:bodyPr/>
                    <a:lstStyle/>
                    <a:p>
                      <a:pPr algn="ctr"/>
                      <a:r>
                        <a:rPr lang="en-US" sz="1200" dirty="0"/>
                        <a:t>2005</a:t>
                      </a:r>
                    </a:p>
                  </a:txBody>
                  <a:tcPr/>
                </a:tc>
                <a:tc>
                  <a:txBody>
                    <a:bodyPr/>
                    <a:lstStyle/>
                    <a:p>
                      <a:pPr algn="ctr"/>
                      <a:r>
                        <a:rPr lang="en-US" sz="1200" dirty="0"/>
                        <a:t>10</a:t>
                      </a:r>
                    </a:p>
                  </a:txBody>
                  <a:tcPr/>
                </a:tc>
                <a:extLst>
                  <a:ext uri="{0D108BD9-81ED-4DB2-BD59-A6C34878D82A}">
                    <a16:rowId xmlns:a16="http://schemas.microsoft.com/office/drawing/2014/main" xmlns="" val="3634008068"/>
                  </a:ext>
                </a:extLst>
              </a:tr>
              <a:tr h="335457">
                <a:tc>
                  <a:txBody>
                    <a:bodyPr/>
                    <a:lstStyle/>
                    <a:p>
                      <a:r>
                        <a:rPr lang="en-US" sz="1200" dirty="0"/>
                        <a:t>Energy I-Corps</a:t>
                      </a:r>
                    </a:p>
                  </a:txBody>
                  <a:tcPr/>
                </a:tc>
                <a:tc>
                  <a:txBody>
                    <a:bodyPr/>
                    <a:lstStyle/>
                    <a:p>
                      <a:pPr algn="r"/>
                      <a:r>
                        <a:rPr lang="en-US" sz="1200" dirty="0"/>
                        <a:t>~$1.0M</a:t>
                      </a:r>
                    </a:p>
                  </a:txBody>
                  <a:tcPr/>
                </a:tc>
                <a:tc>
                  <a:txBody>
                    <a:bodyPr/>
                    <a:lstStyle/>
                    <a:p>
                      <a:pPr algn="ctr"/>
                      <a:r>
                        <a:rPr lang="en-US" sz="1200" dirty="0"/>
                        <a:t>2016</a:t>
                      </a:r>
                    </a:p>
                  </a:txBody>
                  <a:tcPr/>
                </a:tc>
                <a:tc>
                  <a:txBody>
                    <a:bodyPr/>
                    <a:lstStyle/>
                    <a:p>
                      <a:pPr algn="ctr"/>
                      <a:r>
                        <a:rPr lang="en-US" sz="1200" dirty="0"/>
                        <a:t>13</a:t>
                      </a:r>
                    </a:p>
                  </a:txBody>
                  <a:tcPr/>
                </a:tc>
                <a:extLst>
                  <a:ext uri="{0D108BD9-81ED-4DB2-BD59-A6C34878D82A}">
                    <a16:rowId xmlns:a16="http://schemas.microsoft.com/office/drawing/2014/main" xmlns="" val="2304457248"/>
                  </a:ext>
                </a:extLst>
              </a:tr>
            </a:tbl>
          </a:graphicData>
        </a:graphic>
      </p:graphicFrame>
      <p:sp>
        <p:nvSpPr>
          <p:cNvPr id="4" name="Rectangle 3">
            <a:extLst>
              <a:ext uri="{FF2B5EF4-FFF2-40B4-BE49-F238E27FC236}">
                <a16:creationId xmlns:a16="http://schemas.microsoft.com/office/drawing/2014/main" xmlns="" id="{B9D7E0F6-55EE-4F8B-81EC-B25079FA3CC4}"/>
              </a:ext>
            </a:extLst>
          </p:cNvPr>
          <p:cNvSpPr/>
          <p:nvPr/>
        </p:nvSpPr>
        <p:spPr>
          <a:xfrm>
            <a:off x="5872412" y="4456492"/>
            <a:ext cx="3142632" cy="2062103"/>
          </a:xfrm>
          <a:prstGeom prst="rect">
            <a:avLst/>
          </a:prstGeom>
        </p:spPr>
        <p:txBody>
          <a:bodyPr wrap="square">
            <a:spAutoFit/>
          </a:bodyPr>
          <a:lstStyle/>
          <a:p>
            <a:pPr marL="0" lvl="1">
              <a:spcAft>
                <a:spcPts val="1200"/>
              </a:spcAft>
            </a:pPr>
            <a:r>
              <a:rPr lang="en-US" sz="1200" dirty="0">
                <a:latin typeface="Arial" pitchFamily="34" charset="0"/>
                <a:cs typeface="Arial" pitchFamily="34" charset="0"/>
              </a:rPr>
              <a:t>1.Improve the </a:t>
            </a:r>
            <a:r>
              <a:rPr lang="en-US" sz="1200" b="1" dirty="0">
                <a:latin typeface="Arial" pitchFamily="34" charset="0"/>
                <a:cs typeface="Arial" pitchFamily="34" charset="0"/>
              </a:rPr>
              <a:t>productivity, competitiveness, energy efficiency</a:t>
            </a:r>
            <a:r>
              <a:rPr lang="en-US" sz="1200" dirty="0">
                <a:latin typeface="Arial" pitchFamily="34" charset="0"/>
                <a:cs typeface="Arial" pitchFamily="34" charset="0"/>
              </a:rPr>
              <a:t>, and security of U.S. manufacturing</a:t>
            </a:r>
          </a:p>
          <a:p>
            <a:pPr marL="0" lvl="1">
              <a:spcAft>
                <a:spcPts val="1200"/>
              </a:spcAft>
            </a:pPr>
            <a:r>
              <a:rPr lang="en-US" sz="1200" dirty="0">
                <a:latin typeface="Arial" pitchFamily="34" charset="0"/>
                <a:cs typeface="Arial" pitchFamily="34" charset="0"/>
              </a:rPr>
              <a:t>2.</a:t>
            </a:r>
            <a:r>
              <a:rPr lang="en-US" sz="1200" b="1" dirty="0">
                <a:latin typeface="Arial" pitchFamily="34" charset="0"/>
                <a:cs typeface="Arial" pitchFamily="34" charset="0"/>
              </a:rPr>
              <a:t>Reduce the life cycle </a:t>
            </a:r>
            <a:r>
              <a:rPr lang="en-US" sz="1200" dirty="0">
                <a:latin typeface="Arial" pitchFamily="34" charset="0"/>
                <a:cs typeface="Arial" pitchFamily="34" charset="0"/>
              </a:rPr>
              <a:t>energy and resource impacts of manufactured goods</a:t>
            </a:r>
          </a:p>
          <a:p>
            <a:pPr marL="0" lvl="1">
              <a:spcAft>
                <a:spcPts val="1200"/>
              </a:spcAft>
            </a:pPr>
            <a:r>
              <a:rPr lang="en-US" sz="1200" dirty="0">
                <a:latin typeface="Arial" pitchFamily="34" charset="0"/>
                <a:cs typeface="Arial" pitchFamily="34" charset="0"/>
              </a:rPr>
              <a:t>3.Leverage diverse domestic energy resources and materials in U.S. manufacturing, while </a:t>
            </a:r>
            <a:r>
              <a:rPr lang="en-US" sz="1200" b="1" dirty="0">
                <a:latin typeface="Arial" pitchFamily="34" charset="0"/>
                <a:cs typeface="Arial" pitchFamily="34" charset="0"/>
              </a:rPr>
              <a:t>strengthening environmental stewardship</a:t>
            </a:r>
          </a:p>
        </p:txBody>
      </p:sp>
      <p:grpSp>
        <p:nvGrpSpPr>
          <p:cNvPr id="22" name="Group 21">
            <a:extLst>
              <a:ext uri="{FF2B5EF4-FFF2-40B4-BE49-F238E27FC236}">
                <a16:creationId xmlns:a16="http://schemas.microsoft.com/office/drawing/2014/main" xmlns="" id="{052CDFAF-043B-4F43-9D16-85EA2610F451}"/>
              </a:ext>
            </a:extLst>
          </p:cNvPr>
          <p:cNvGrpSpPr/>
          <p:nvPr/>
        </p:nvGrpSpPr>
        <p:grpSpPr>
          <a:xfrm>
            <a:off x="350644" y="954503"/>
            <a:ext cx="5321441" cy="3757907"/>
            <a:chOff x="2374766" y="1802124"/>
            <a:chExt cx="6002153" cy="3970415"/>
          </a:xfrm>
        </p:grpSpPr>
        <p:sp>
          <p:nvSpPr>
            <p:cNvPr id="23" name="Oval 22">
              <a:extLst>
                <a:ext uri="{FF2B5EF4-FFF2-40B4-BE49-F238E27FC236}">
                  <a16:creationId xmlns:a16="http://schemas.microsoft.com/office/drawing/2014/main" xmlns="" id="{448D7263-3D35-4FCE-9A2D-A86342C3F294}"/>
                </a:ext>
              </a:extLst>
            </p:cNvPr>
            <p:cNvSpPr/>
            <p:nvPr/>
          </p:nvSpPr>
          <p:spPr>
            <a:xfrm>
              <a:off x="2867336" y="4614744"/>
              <a:ext cx="1330820" cy="1157795"/>
            </a:xfrm>
            <a:prstGeom prst="ellipse">
              <a:avLst/>
            </a:prstGeom>
            <a:solidFill>
              <a:srgbClr val="00B0F0">
                <a:alpha val="8000"/>
              </a:srgbClr>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EPSCoR</a:t>
              </a:r>
            </a:p>
          </p:txBody>
        </p:sp>
        <p:sp>
          <p:nvSpPr>
            <p:cNvPr id="24" name="Oval 23">
              <a:extLst>
                <a:ext uri="{FF2B5EF4-FFF2-40B4-BE49-F238E27FC236}">
                  <a16:creationId xmlns:a16="http://schemas.microsoft.com/office/drawing/2014/main" xmlns="" id="{755A7325-CA4B-4395-821A-2292F0DFB13F}"/>
                </a:ext>
              </a:extLst>
            </p:cNvPr>
            <p:cNvSpPr/>
            <p:nvPr/>
          </p:nvSpPr>
          <p:spPr>
            <a:xfrm>
              <a:off x="2374766" y="1962522"/>
              <a:ext cx="3732528" cy="3403675"/>
            </a:xfrm>
            <a:prstGeom prst="ellipse">
              <a:avLst/>
            </a:prstGeom>
            <a:solidFill>
              <a:srgbClr val="92D050">
                <a:alpha val="12000"/>
              </a:srgb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SBIR</a:t>
              </a:r>
            </a:p>
          </p:txBody>
        </p:sp>
        <p:sp>
          <p:nvSpPr>
            <p:cNvPr id="25" name="Oval 24">
              <a:extLst>
                <a:ext uri="{FF2B5EF4-FFF2-40B4-BE49-F238E27FC236}">
                  <a16:creationId xmlns:a16="http://schemas.microsoft.com/office/drawing/2014/main" xmlns="" id="{53F23F8E-85C9-4B82-B3D6-B69CABF14B6C}"/>
                </a:ext>
              </a:extLst>
            </p:cNvPr>
            <p:cNvSpPr/>
            <p:nvPr/>
          </p:nvSpPr>
          <p:spPr>
            <a:xfrm>
              <a:off x="4427511" y="4314291"/>
              <a:ext cx="1689943" cy="1458247"/>
            </a:xfrm>
            <a:prstGeom prst="ellipse">
              <a:avLst/>
            </a:prstGeom>
            <a:solidFill>
              <a:srgbClr val="7030A0">
                <a:alpha val="8000"/>
              </a:srgbClr>
            </a:solid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Energy I-Corps</a:t>
              </a:r>
            </a:p>
          </p:txBody>
        </p:sp>
        <p:sp>
          <p:nvSpPr>
            <p:cNvPr id="26" name="Oval 25">
              <a:extLst>
                <a:ext uri="{FF2B5EF4-FFF2-40B4-BE49-F238E27FC236}">
                  <a16:creationId xmlns:a16="http://schemas.microsoft.com/office/drawing/2014/main" xmlns="" id="{3788820C-3D1D-4B0A-8E3F-E75E00AAF160}"/>
                </a:ext>
              </a:extLst>
            </p:cNvPr>
            <p:cNvSpPr/>
            <p:nvPr/>
          </p:nvSpPr>
          <p:spPr>
            <a:xfrm>
              <a:off x="5536433" y="1802124"/>
              <a:ext cx="2131036" cy="1919740"/>
            </a:xfrm>
            <a:prstGeom prst="ellipse">
              <a:avLst/>
            </a:prstGeom>
            <a:solidFill>
              <a:srgbClr val="FF0000">
                <a:alpha val="8000"/>
              </a:srgbClr>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TCF</a:t>
              </a:r>
            </a:p>
          </p:txBody>
        </p:sp>
        <p:sp>
          <p:nvSpPr>
            <p:cNvPr id="27" name="Oval 26">
              <a:extLst>
                <a:ext uri="{FF2B5EF4-FFF2-40B4-BE49-F238E27FC236}">
                  <a16:creationId xmlns:a16="http://schemas.microsoft.com/office/drawing/2014/main" xmlns="" id="{40414381-511B-4F35-84C3-D1004F824364}"/>
                </a:ext>
              </a:extLst>
            </p:cNvPr>
            <p:cNvSpPr/>
            <p:nvPr/>
          </p:nvSpPr>
          <p:spPr>
            <a:xfrm>
              <a:off x="5328921" y="3159760"/>
              <a:ext cx="3047998" cy="2612778"/>
            </a:xfrm>
            <a:prstGeom prst="ellipse">
              <a:avLst/>
            </a:prstGeom>
            <a:solidFill>
              <a:srgbClr val="FFC000">
                <a:alpha val="8000"/>
              </a:srgbClr>
            </a:solid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LEEP</a:t>
              </a:r>
            </a:p>
          </p:txBody>
        </p:sp>
      </p:grpSp>
      <p:sp>
        <p:nvSpPr>
          <p:cNvPr id="3" name="Rectangle: Rounded Corners 2">
            <a:extLst>
              <a:ext uri="{FF2B5EF4-FFF2-40B4-BE49-F238E27FC236}">
                <a16:creationId xmlns:a16="http://schemas.microsoft.com/office/drawing/2014/main" xmlns="" id="{072D458D-4FF3-4464-8AC7-33961171B7BA}"/>
              </a:ext>
            </a:extLst>
          </p:cNvPr>
          <p:cNvSpPr/>
          <p:nvPr/>
        </p:nvSpPr>
        <p:spPr>
          <a:xfrm>
            <a:off x="266700" y="866587"/>
            <a:ext cx="5524500" cy="3911600"/>
          </a:xfrm>
          <a:prstGeom prst="roundRect">
            <a:avLst/>
          </a:prstGeom>
          <a:noFill/>
          <a:ln w="254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78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5D454-303D-4A8A-9A6D-7B722D59C4AD}"/>
              </a:ext>
            </a:extLst>
          </p:cNvPr>
          <p:cNvSpPr>
            <a:spLocks noGrp="1"/>
          </p:cNvSpPr>
          <p:nvPr>
            <p:ph type="title"/>
          </p:nvPr>
        </p:nvSpPr>
        <p:spPr/>
        <p:txBody>
          <a:bodyPr/>
          <a:lstStyle/>
          <a:p>
            <a:r>
              <a:rPr lang="en-US" sz="2800" dirty="0"/>
              <a:t>Innovation Pipeline-&gt; Ecosystem</a:t>
            </a:r>
          </a:p>
        </p:txBody>
      </p:sp>
      <p:sp>
        <p:nvSpPr>
          <p:cNvPr id="4" name="Flowchart: Direct Access Storage 3">
            <a:extLst>
              <a:ext uri="{FF2B5EF4-FFF2-40B4-BE49-F238E27FC236}">
                <a16:creationId xmlns:a16="http://schemas.microsoft.com/office/drawing/2014/main" xmlns="" id="{8D8E897D-9D12-4B88-A741-4433F3CEB6B4}"/>
              </a:ext>
            </a:extLst>
          </p:cNvPr>
          <p:cNvSpPr/>
          <p:nvPr/>
        </p:nvSpPr>
        <p:spPr>
          <a:xfrm>
            <a:off x="637936" y="1311910"/>
            <a:ext cx="990600" cy="685800"/>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 Basic R&amp;D</a:t>
            </a:r>
          </a:p>
        </p:txBody>
      </p:sp>
      <p:sp>
        <p:nvSpPr>
          <p:cNvPr id="9" name="Flowchart: Direct Access Storage 8">
            <a:extLst>
              <a:ext uri="{FF2B5EF4-FFF2-40B4-BE49-F238E27FC236}">
                <a16:creationId xmlns:a16="http://schemas.microsoft.com/office/drawing/2014/main" xmlns="" id="{25DD250E-FB0E-44E5-BB41-867973B5729D}"/>
              </a:ext>
            </a:extLst>
          </p:cNvPr>
          <p:cNvSpPr/>
          <p:nvPr/>
        </p:nvSpPr>
        <p:spPr>
          <a:xfrm>
            <a:off x="1915557" y="1311910"/>
            <a:ext cx="1161651" cy="685800"/>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Applied R&amp;D</a:t>
            </a:r>
          </a:p>
        </p:txBody>
      </p:sp>
      <p:sp>
        <p:nvSpPr>
          <p:cNvPr id="10" name="Flowchart: Direct Access Storage 9">
            <a:extLst>
              <a:ext uri="{FF2B5EF4-FFF2-40B4-BE49-F238E27FC236}">
                <a16:creationId xmlns:a16="http://schemas.microsoft.com/office/drawing/2014/main" xmlns="" id="{D48EBF1F-1C18-4D0E-ACAA-783E7E093D7D}"/>
              </a:ext>
            </a:extLst>
          </p:cNvPr>
          <p:cNvSpPr/>
          <p:nvPr/>
        </p:nvSpPr>
        <p:spPr>
          <a:xfrm>
            <a:off x="3273664" y="1292860"/>
            <a:ext cx="1831736" cy="685800"/>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Demonstration</a:t>
            </a:r>
          </a:p>
        </p:txBody>
      </p:sp>
      <p:sp>
        <p:nvSpPr>
          <p:cNvPr id="12" name="Text Placeholder 11">
            <a:extLst>
              <a:ext uri="{FF2B5EF4-FFF2-40B4-BE49-F238E27FC236}">
                <a16:creationId xmlns:a16="http://schemas.microsoft.com/office/drawing/2014/main" xmlns="" id="{954143F8-DE82-409D-B026-311FAD377C4F}"/>
              </a:ext>
            </a:extLst>
          </p:cNvPr>
          <p:cNvSpPr>
            <a:spLocks noGrp="1"/>
          </p:cNvSpPr>
          <p:nvPr>
            <p:ph type="body" idx="4294967295"/>
          </p:nvPr>
        </p:nvSpPr>
        <p:spPr>
          <a:xfrm>
            <a:off x="360363" y="789004"/>
            <a:ext cx="8229600" cy="2106596"/>
          </a:xfrm>
        </p:spPr>
        <p:txBody>
          <a:bodyPr/>
          <a:lstStyle/>
          <a:p>
            <a:pPr marL="0" lvl="0" indent="0">
              <a:buNone/>
            </a:pPr>
            <a:r>
              <a:rPr lang="en-US" dirty="0"/>
              <a:t>Old Linear View</a:t>
            </a:r>
          </a:p>
          <a:p>
            <a:pPr marL="0" lvl="0" indent="0">
              <a:buNone/>
            </a:pPr>
            <a:endParaRPr lang="en-US" dirty="0"/>
          </a:p>
          <a:p>
            <a:pPr marL="0" lvl="0" indent="0">
              <a:buNone/>
            </a:pPr>
            <a:endParaRPr lang="en-US" dirty="0"/>
          </a:p>
          <a:p>
            <a:pPr marL="0" lvl="0" indent="0">
              <a:buNone/>
            </a:pPr>
            <a:r>
              <a:rPr lang="en-US" dirty="0"/>
              <a:t>New Innovation Ecosystem View</a:t>
            </a:r>
          </a:p>
          <a:p>
            <a:pPr marL="0" lvl="0" indent="0">
              <a:buNone/>
            </a:pPr>
            <a:r>
              <a:rPr lang="en-US" dirty="0"/>
              <a:t>        </a:t>
            </a:r>
          </a:p>
        </p:txBody>
      </p:sp>
      <p:sp>
        <p:nvSpPr>
          <p:cNvPr id="13" name="Arrow: Right 12">
            <a:extLst>
              <a:ext uri="{FF2B5EF4-FFF2-40B4-BE49-F238E27FC236}">
                <a16:creationId xmlns:a16="http://schemas.microsoft.com/office/drawing/2014/main" xmlns="" id="{D46A799B-364E-48DA-BA4E-C0433E71BE30}"/>
              </a:ext>
            </a:extLst>
          </p:cNvPr>
          <p:cNvSpPr/>
          <p:nvPr/>
        </p:nvSpPr>
        <p:spPr>
          <a:xfrm>
            <a:off x="1567178" y="1479550"/>
            <a:ext cx="457200" cy="342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xmlns="" id="{E369374C-B385-4304-818E-35CAD3D9A421}"/>
              </a:ext>
            </a:extLst>
          </p:cNvPr>
          <p:cNvSpPr/>
          <p:nvPr/>
        </p:nvSpPr>
        <p:spPr>
          <a:xfrm>
            <a:off x="2926872" y="1464310"/>
            <a:ext cx="457200" cy="342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xmlns="" id="{5B1B521D-9896-40EB-B3B0-45E024A7224F}"/>
              </a:ext>
            </a:extLst>
          </p:cNvPr>
          <p:cNvSpPr/>
          <p:nvPr/>
        </p:nvSpPr>
        <p:spPr>
          <a:xfrm>
            <a:off x="4876800" y="1461770"/>
            <a:ext cx="457200" cy="342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Explosion: 14 Points 17">
            <a:extLst>
              <a:ext uri="{FF2B5EF4-FFF2-40B4-BE49-F238E27FC236}">
                <a16:creationId xmlns:a16="http://schemas.microsoft.com/office/drawing/2014/main" xmlns="" id="{E76CC9E9-0C79-496C-9815-CE416319B87B}"/>
              </a:ext>
            </a:extLst>
          </p:cNvPr>
          <p:cNvSpPr/>
          <p:nvPr/>
        </p:nvSpPr>
        <p:spPr>
          <a:xfrm>
            <a:off x="5482904" y="905448"/>
            <a:ext cx="2037477" cy="139065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Manufactured Product</a:t>
            </a:r>
          </a:p>
        </p:txBody>
      </p:sp>
      <p:grpSp>
        <p:nvGrpSpPr>
          <p:cNvPr id="34" name="Group 33">
            <a:extLst>
              <a:ext uri="{FF2B5EF4-FFF2-40B4-BE49-F238E27FC236}">
                <a16:creationId xmlns:a16="http://schemas.microsoft.com/office/drawing/2014/main" xmlns="" id="{5DA7ED1E-962B-4C45-A8B2-6DA7DCC49137}"/>
              </a:ext>
            </a:extLst>
          </p:cNvPr>
          <p:cNvGrpSpPr/>
          <p:nvPr/>
        </p:nvGrpSpPr>
        <p:grpSpPr>
          <a:xfrm>
            <a:off x="360363" y="1922316"/>
            <a:ext cx="6539081" cy="4124047"/>
            <a:chOff x="380928" y="1970082"/>
            <a:chExt cx="6539081" cy="4124047"/>
          </a:xfrm>
        </p:grpSpPr>
        <p:sp>
          <p:nvSpPr>
            <p:cNvPr id="30" name="Arrow: Circular 29">
              <a:extLst>
                <a:ext uri="{FF2B5EF4-FFF2-40B4-BE49-F238E27FC236}">
                  <a16:creationId xmlns:a16="http://schemas.microsoft.com/office/drawing/2014/main" xmlns="" id="{5300B21D-284B-4CB0-9F23-668DE8B8677F}"/>
                </a:ext>
              </a:extLst>
            </p:cNvPr>
            <p:cNvSpPr/>
            <p:nvPr/>
          </p:nvSpPr>
          <p:spPr>
            <a:xfrm rot="10443825" flipV="1">
              <a:off x="825289" y="2939431"/>
              <a:ext cx="2890662" cy="2911948"/>
            </a:xfrm>
            <a:prstGeom prst="circularArrow">
              <a:avLst>
                <a:gd name="adj1" fmla="val 2271"/>
                <a:gd name="adj2" fmla="val 273786"/>
                <a:gd name="adj3" fmla="val 19550703"/>
                <a:gd name="adj4" fmla="val 12575511"/>
                <a:gd name="adj5" fmla="val 26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grpSp>
          <p:nvGrpSpPr>
            <p:cNvPr id="21" name="Group 20">
              <a:extLst>
                <a:ext uri="{FF2B5EF4-FFF2-40B4-BE49-F238E27FC236}">
                  <a16:creationId xmlns:a16="http://schemas.microsoft.com/office/drawing/2014/main" xmlns="" id="{752367B1-1104-485A-9EF3-F3B255603029}"/>
                </a:ext>
              </a:extLst>
            </p:cNvPr>
            <p:cNvGrpSpPr/>
            <p:nvPr/>
          </p:nvGrpSpPr>
          <p:grpSpPr>
            <a:xfrm>
              <a:off x="380928" y="1970082"/>
              <a:ext cx="6539081" cy="4124047"/>
              <a:chOff x="1083398" y="2127389"/>
              <a:chExt cx="5016823" cy="3838542"/>
            </a:xfrm>
          </p:grpSpPr>
          <p:sp>
            <p:nvSpPr>
              <p:cNvPr id="22" name="Freeform: Shape 21">
                <a:extLst>
                  <a:ext uri="{FF2B5EF4-FFF2-40B4-BE49-F238E27FC236}">
                    <a16:creationId xmlns:a16="http://schemas.microsoft.com/office/drawing/2014/main" xmlns="" id="{3B668538-3BC7-4E0F-B96E-EF898323DD59}"/>
                  </a:ext>
                </a:extLst>
              </p:cNvPr>
              <p:cNvSpPr/>
              <p:nvPr/>
            </p:nvSpPr>
            <p:spPr>
              <a:xfrm>
                <a:off x="1083398" y="3906976"/>
                <a:ext cx="1290820" cy="1009535"/>
              </a:xfrm>
              <a:custGeom>
                <a:avLst/>
                <a:gdLst>
                  <a:gd name="connsiteX0" fmla="*/ 0 w 1699969"/>
                  <a:gd name="connsiteY0" fmla="*/ 140212 h 1402119"/>
                  <a:gd name="connsiteX1" fmla="*/ 140212 w 1699969"/>
                  <a:gd name="connsiteY1" fmla="*/ 0 h 1402119"/>
                  <a:gd name="connsiteX2" fmla="*/ 1559757 w 1699969"/>
                  <a:gd name="connsiteY2" fmla="*/ 0 h 1402119"/>
                  <a:gd name="connsiteX3" fmla="*/ 1699969 w 1699969"/>
                  <a:gd name="connsiteY3" fmla="*/ 140212 h 1402119"/>
                  <a:gd name="connsiteX4" fmla="*/ 1699969 w 1699969"/>
                  <a:gd name="connsiteY4" fmla="*/ 1261907 h 1402119"/>
                  <a:gd name="connsiteX5" fmla="*/ 1559757 w 1699969"/>
                  <a:gd name="connsiteY5" fmla="*/ 1402119 h 1402119"/>
                  <a:gd name="connsiteX6" fmla="*/ 140212 w 1699969"/>
                  <a:gd name="connsiteY6" fmla="*/ 1402119 h 1402119"/>
                  <a:gd name="connsiteX7" fmla="*/ 0 w 1699969"/>
                  <a:gd name="connsiteY7" fmla="*/ 1261907 h 1402119"/>
                  <a:gd name="connsiteX8" fmla="*/ 0 w 1699969"/>
                  <a:gd name="connsiteY8" fmla="*/ 140212 h 140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69" h="1402119">
                    <a:moveTo>
                      <a:pt x="0" y="140212"/>
                    </a:moveTo>
                    <a:cubicBezTo>
                      <a:pt x="0" y="62775"/>
                      <a:pt x="62775" y="0"/>
                      <a:pt x="140212" y="0"/>
                    </a:cubicBezTo>
                    <a:lnTo>
                      <a:pt x="1559757" y="0"/>
                    </a:lnTo>
                    <a:cubicBezTo>
                      <a:pt x="1637194" y="0"/>
                      <a:pt x="1699969" y="62775"/>
                      <a:pt x="1699969" y="140212"/>
                    </a:cubicBezTo>
                    <a:lnTo>
                      <a:pt x="1699969" y="1261907"/>
                    </a:lnTo>
                    <a:cubicBezTo>
                      <a:pt x="1699969" y="1339344"/>
                      <a:pt x="1637194" y="1402119"/>
                      <a:pt x="1559757" y="1402119"/>
                    </a:cubicBezTo>
                    <a:lnTo>
                      <a:pt x="140212" y="1402119"/>
                    </a:lnTo>
                    <a:cubicBezTo>
                      <a:pt x="62775" y="1402119"/>
                      <a:pt x="0" y="1339344"/>
                      <a:pt x="0" y="1261907"/>
                    </a:cubicBezTo>
                    <a:lnTo>
                      <a:pt x="0" y="14021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227" tIns="93227" rIns="93227" bIns="393681" numCol="1" spcCol="1270" anchor="t" anchorCtr="0">
                <a:noAutofit/>
              </a:bodyPr>
              <a:lstStyle/>
              <a:p>
                <a:pPr marL="0" lvl="1" algn="l" defTabSz="1422400">
                  <a:lnSpc>
                    <a:spcPct val="90000"/>
                  </a:lnSpc>
                  <a:spcBef>
                    <a:spcPct val="0"/>
                  </a:spcBef>
                  <a:spcAft>
                    <a:spcPct val="15000"/>
                  </a:spcAft>
                </a:pPr>
                <a:r>
                  <a:rPr lang="en-US" kern="1200" dirty="0"/>
                  <a:t>Fundamental</a:t>
                </a:r>
              </a:p>
              <a:p>
                <a:pPr marL="0" lvl="1" algn="l" defTabSz="1422400">
                  <a:lnSpc>
                    <a:spcPct val="90000"/>
                  </a:lnSpc>
                  <a:spcBef>
                    <a:spcPct val="0"/>
                  </a:spcBef>
                  <a:spcAft>
                    <a:spcPct val="15000"/>
                  </a:spcAft>
                </a:pPr>
                <a:r>
                  <a:rPr lang="en-US" kern="1200" dirty="0"/>
                  <a:t>R&amp;D</a:t>
                </a:r>
              </a:p>
            </p:txBody>
          </p:sp>
          <p:sp>
            <p:nvSpPr>
              <p:cNvPr id="23" name="Shape 22">
                <a:extLst>
                  <a:ext uri="{FF2B5EF4-FFF2-40B4-BE49-F238E27FC236}">
                    <a16:creationId xmlns:a16="http://schemas.microsoft.com/office/drawing/2014/main" xmlns="" id="{730DC6F2-8A64-42CD-A59D-33425681A0F3}"/>
                  </a:ext>
                </a:extLst>
              </p:cNvPr>
              <p:cNvSpPr/>
              <p:nvPr/>
            </p:nvSpPr>
            <p:spPr>
              <a:xfrm>
                <a:off x="1922681" y="2127389"/>
                <a:ext cx="3819441" cy="3676566"/>
              </a:xfrm>
              <a:prstGeom prst="leftCircularArrow">
                <a:avLst>
                  <a:gd name="adj1" fmla="val 2550"/>
                  <a:gd name="adj2" fmla="val 309429"/>
                  <a:gd name="adj3" fmla="val 2084940"/>
                  <a:gd name="adj4" fmla="val 9024489"/>
                  <a:gd name="adj5" fmla="val 297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4" name="Freeform: Shape 23">
                <a:extLst>
                  <a:ext uri="{FF2B5EF4-FFF2-40B4-BE49-F238E27FC236}">
                    <a16:creationId xmlns:a16="http://schemas.microsoft.com/office/drawing/2014/main" xmlns="" id="{B026E5F0-8E78-4C86-A312-C5C496E08A5B}"/>
                  </a:ext>
                </a:extLst>
              </p:cNvPr>
              <p:cNvSpPr/>
              <p:nvPr/>
            </p:nvSpPr>
            <p:spPr>
              <a:xfrm>
                <a:off x="3521325" y="5535794"/>
                <a:ext cx="968114" cy="430137"/>
              </a:xfrm>
              <a:custGeom>
                <a:avLst/>
                <a:gdLst>
                  <a:gd name="connsiteX0" fmla="*/ 0 w 1511084"/>
                  <a:gd name="connsiteY0" fmla="*/ 60091 h 600908"/>
                  <a:gd name="connsiteX1" fmla="*/ 60091 w 1511084"/>
                  <a:gd name="connsiteY1" fmla="*/ 0 h 600908"/>
                  <a:gd name="connsiteX2" fmla="*/ 1450993 w 1511084"/>
                  <a:gd name="connsiteY2" fmla="*/ 0 h 600908"/>
                  <a:gd name="connsiteX3" fmla="*/ 1511084 w 1511084"/>
                  <a:gd name="connsiteY3" fmla="*/ 60091 h 600908"/>
                  <a:gd name="connsiteX4" fmla="*/ 1511084 w 1511084"/>
                  <a:gd name="connsiteY4" fmla="*/ 540817 h 600908"/>
                  <a:gd name="connsiteX5" fmla="*/ 1450993 w 1511084"/>
                  <a:gd name="connsiteY5" fmla="*/ 600908 h 600908"/>
                  <a:gd name="connsiteX6" fmla="*/ 60091 w 1511084"/>
                  <a:gd name="connsiteY6" fmla="*/ 600908 h 600908"/>
                  <a:gd name="connsiteX7" fmla="*/ 0 w 1511084"/>
                  <a:gd name="connsiteY7" fmla="*/ 540817 h 600908"/>
                  <a:gd name="connsiteX8" fmla="*/ 0 w 1511084"/>
                  <a:gd name="connsiteY8" fmla="*/ 60091 h 6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084" h="600908">
                    <a:moveTo>
                      <a:pt x="0" y="60091"/>
                    </a:moveTo>
                    <a:cubicBezTo>
                      <a:pt x="0" y="26904"/>
                      <a:pt x="26904" y="0"/>
                      <a:pt x="60091" y="0"/>
                    </a:cubicBezTo>
                    <a:lnTo>
                      <a:pt x="1450993" y="0"/>
                    </a:lnTo>
                    <a:cubicBezTo>
                      <a:pt x="1484180" y="0"/>
                      <a:pt x="1511084" y="26904"/>
                      <a:pt x="1511084" y="60091"/>
                    </a:cubicBezTo>
                    <a:lnTo>
                      <a:pt x="1511084" y="540817"/>
                    </a:lnTo>
                    <a:cubicBezTo>
                      <a:pt x="1511084" y="574004"/>
                      <a:pt x="1484180" y="600908"/>
                      <a:pt x="1450993" y="600908"/>
                    </a:cubicBezTo>
                    <a:lnTo>
                      <a:pt x="60091" y="600908"/>
                    </a:lnTo>
                    <a:cubicBezTo>
                      <a:pt x="26904" y="600908"/>
                      <a:pt x="0" y="574004"/>
                      <a:pt x="0" y="540817"/>
                    </a:cubicBezTo>
                    <a:lnTo>
                      <a:pt x="0" y="600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180" tIns="63320" rIns="86180" bIns="63320" numCol="1" spcCol="1270" anchor="ctr" anchorCtr="0">
                <a:noAutofit/>
              </a:bodyPr>
              <a:lstStyle/>
              <a:p>
                <a:pPr marL="0" lvl="0" indent="0" algn="ctr" defTabSz="1600200">
                  <a:lnSpc>
                    <a:spcPct val="90000"/>
                  </a:lnSpc>
                  <a:spcBef>
                    <a:spcPct val="0"/>
                  </a:spcBef>
                  <a:spcAft>
                    <a:spcPct val="35000"/>
                  </a:spcAft>
                  <a:buNone/>
                </a:pPr>
                <a:r>
                  <a:rPr lang="en-US" sz="1600" kern="1200" dirty="0"/>
                  <a:t>New R&amp;D</a:t>
                </a:r>
              </a:p>
            </p:txBody>
          </p:sp>
          <p:sp>
            <p:nvSpPr>
              <p:cNvPr id="25" name="Freeform: Shape 24">
                <a:extLst>
                  <a:ext uri="{FF2B5EF4-FFF2-40B4-BE49-F238E27FC236}">
                    <a16:creationId xmlns:a16="http://schemas.microsoft.com/office/drawing/2014/main" xmlns="" id="{91103B64-9A81-452E-9EC5-8D46A9FC8AA0}"/>
                  </a:ext>
                </a:extLst>
              </p:cNvPr>
              <p:cNvSpPr/>
              <p:nvPr/>
            </p:nvSpPr>
            <p:spPr>
              <a:xfrm>
                <a:off x="3445446" y="4531714"/>
                <a:ext cx="1290820" cy="840278"/>
              </a:xfrm>
              <a:custGeom>
                <a:avLst/>
                <a:gdLst>
                  <a:gd name="connsiteX0" fmla="*/ 0 w 1699969"/>
                  <a:gd name="connsiteY0" fmla="*/ 140212 h 1402119"/>
                  <a:gd name="connsiteX1" fmla="*/ 140212 w 1699969"/>
                  <a:gd name="connsiteY1" fmla="*/ 0 h 1402119"/>
                  <a:gd name="connsiteX2" fmla="*/ 1559757 w 1699969"/>
                  <a:gd name="connsiteY2" fmla="*/ 0 h 1402119"/>
                  <a:gd name="connsiteX3" fmla="*/ 1699969 w 1699969"/>
                  <a:gd name="connsiteY3" fmla="*/ 140212 h 1402119"/>
                  <a:gd name="connsiteX4" fmla="*/ 1699969 w 1699969"/>
                  <a:gd name="connsiteY4" fmla="*/ 1261907 h 1402119"/>
                  <a:gd name="connsiteX5" fmla="*/ 1559757 w 1699969"/>
                  <a:gd name="connsiteY5" fmla="*/ 1402119 h 1402119"/>
                  <a:gd name="connsiteX6" fmla="*/ 140212 w 1699969"/>
                  <a:gd name="connsiteY6" fmla="*/ 1402119 h 1402119"/>
                  <a:gd name="connsiteX7" fmla="*/ 0 w 1699969"/>
                  <a:gd name="connsiteY7" fmla="*/ 1261907 h 1402119"/>
                  <a:gd name="connsiteX8" fmla="*/ 0 w 1699969"/>
                  <a:gd name="connsiteY8" fmla="*/ 140212 h 140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69" h="1402119">
                    <a:moveTo>
                      <a:pt x="0" y="140212"/>
                    </a:moveTo>
                    <a:cubicBezTo>
                      <a:pt x="0" y="62775"/>
                      <a:pt x="62775" y="0"/>
                      <a:pt x="140212" y="0"/>
                    </a:cubicBezTo>
                    <a:lnTo>
                      <a:pt x="1559757" y="0"/>
                    </a:lnTo>
                    <a:cubicBezTo>
                      <a:pt x="1637194" y="0"/>
                      <a:pt x="1699969" y="62775"/>
                      <a:pt x="1699969" y="140212"/>
                    </a:cubicBezTo>
                    <a:lnTo>
                      <a:pt x="1699969" y="1261907"/>
                    </a:lnTo>
                    <a:cubicBezTo>
                      <a:pt x="1699969" y="1339344"/>
                      <a:pt x="1637194" y="1402119"/>
                      <a:pt x="1559757" y="1402119"/>
                    </a:cubicBezTo>
                    <a:lnTo>
                      <a:pt x="140212" y="1402119"/>
                    </a:lnTo>
                    <a:cubicBezTo>
                      <a:pt x="62775" y="1402119"/>
                      <a:pt x="0" y="1339344"/>
                      <a:pt x="0" y="1261907"/>
                    </a:cubicBezTo>
                    <a:lnTo>
                      <a:pt x="0" y="14021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227" tIns="393681" rIns="93227" bIns="93227" numCol="1" spcCol="1270" anchor="t" anchorCtr="0">
                <a:noAutofit/>
              </a:bodyPr>
              <a:lstStyle/>
              <a:p>
                <a:pPr marL="0" lvl="1" algn="l" defTabSz="1422400">
                  <a:lnSpc>
                    <a:spcPct val="90000"/>
                  </a:lnSpc>
                  <a:spcBef>
                    <a:spcPct val="0"/>
                  </a:spcBef>
                  <a:spcAft>
                    <a:spcPct val="15000"/>
                  </a:spcAft>
                </a:pPr>
                <a:r>
                  <a:rPr lang="en-US" dirty="0"/>
                  <a:t>T</a:t>
                </a:r>
                <a:r>
                  <a:rPr lang="en-US" kern="1200" dirty="0"/>
                  <a:t>echnology R&amp;D</a:t>
                </a:r>
              </a:p>
            </p:txBody>
          </p:sp>
          <p:sp>
            <p:nvSpPr>
              <p:cNvPr id="28" name="Freeform: Shape 27">
                <a:extLst>
                  <a:ext uri="{FF2B5EF4-FFF2-40B4-BE49-F238E27FC236}">
                    <a16:creationId xmlns:a16="http://schemas.microsoft.com/office/drawing/2014/main" xmlns="" id="{64F54349-5257-4142-98F3-A4CA819E5886}"/>
                  </a:ext>
                </a:extLst>
              </p:cNvPr>
              <p:cNvSpPr/>
              <p:nvPr/>
            </p:nvSpPr>
            <p:spPr>
              <a:xfrm>
                <a:off x="5238571" y="3622655"/>
                <a:ext cx="861650" cy="1402119"/>
              </a:xfrm>
              <a:custGeom>
                <a:avLst/>
                <a:gdLst>
                  <a:gd name="connsiteX0" fmla="*/ 0 w 1699969"/>
                  <a:gd name="connsiteY0" fmla="*/ 140212 h 1402119"/>
                  <a:gd name="connsiteX1" fmla="*/ 140212 w 1699969"/>
                  <a:gd name="connsiteY1" fmla="*/ 0 h 1402119"/>
                  <a:gd name="connsiteX2" fmla="*/ 1559757 w 1699969"/>
                  <a:gd name="connsiteY2" fmla="*/ 0 h 1402119"/>
                  <a:gd name="connsiteX3" fmla="*/ 1699969 w 1699969"/>
                  <a:gd name="connsiteY3" fmla="*/ 140212 h 1402119"/>
                  <a:gd name="connsiteX4" fmla="*/ 1699969 w 1699969"/>
                  <a:gd name="connsiteY4" fmla="*/ 1261907 h 1402119"/>
                  <a:gd name="connsiteX5" fmla="*/ 1559757 w 1699969"/>
                  <a:gd name="connsiteY5" fmla="*/ 1402119 h 1402119"/>
                  <a:gd name="connsiteX6" fmla="*/ 140212 w 1699969"/>
                  <a:gd name="connsiteY6" fmla="*/ 1402119 h 1402119"/>
                  <a:gd name="connsiteX7" fmla="*/ 0 w 1699969"/>
                  <a:gd name="connsiteY7" fmla="*/ 1261907 h 1402119"/>
                  <a:gd name="connsiteX8" fmla="*/ 0 w 1699969"/>
                  <a:gd name="connsiteY8" fmla="*/ 140212 h 140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69" h="1402119">
                    <a:moveTo>
                      <a:pt x="0" y="140212"/>
                    </a:moveTo>
                    <a:cubicBezTo>
                      <a:pt x="0" y="62775"/>
                      <a:pt x="62775" y="0"/>
                      <a:pt x="140212" y="0"/>
                    </a:cubicBezTo>
                    <a:lnTo>
                      <a:pt x="1559757" y="0"/>
                    </a:lnTo>
                    <a:cubicBezTo>
                      <a:pt x="1637194" y="0"/>
                      <a:pt x="1699969" y="62775"/>
                      <a:pt x="1699969" y="140212"/>
                    </a:cubicBezTo>
                    <a:lnTo>
                      <a:pt x="1699969" y="1261907"/>
                    </a:lnTo>
                    <a:cubicBezTo>
                      <a:pt x="1699969" y="1339344"/>
                      <a:pt x="1637194" y="1402119"/>
                      <a:pt x="1559757" y="1402119"/>
                    </a:cubicBezTo>
                    <a:lnTo>
                      <a:pt x="140212" y="1402119"/>
                    </a:lnTo>
                    <a:cubicBezTo>
                      <a:pt x="62775" y="1402119"/>
                      <a:pt x="0" y="1339344"/>
                      <a:pt x="0" y="1261907"/>
                    </a:cubicBezTo>
                    <a:lnTo>
                      <a:pt x="0" y="14021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227" tIns="93227" rIns="93227" bIns="393681" numCol="1" spcCol="1270" anchor="t" anchorCtr="0">
                <a:noAutofit/>
              </a:bodyPr>
              <a:lstStyle/>
              <a:p>
                <a:pPr marL="0" lvl="1" algn="l" defTabSz="1422400">
                  <a:lnSpc>
                    <a:spcPct val="90000"/>
                  </a:lnSpc>
                  <a:spcBef>
                    <a:spcPct val="0"/>
                  </a:spcBef>
                  <a:spcAft>
                    <a:spcPct val="15000"/>
                  </a:spcAft>
                </a:pPr>
                <a:endParaRPr lang="en-US" kern="1200" dirty="0"/>
              </a:p>
              <a:p>
                <a:pPr marL="0" lvl="1" algn="l" defTabSz="1422400">
                  <a:lnSpc>
                    <a:spcPct val="90000"/>
                  </a:lnSpc>
                  <a:spcBef>
                    <a:spcPct val="0"/>
                  </a:spcBef>
                  <a:spcAft>
                    <a:spcPct val="15000"/>
                  </a:spcAft>
                </a:pPr>
                <a:r>
                  <a:rPr lang="en-US" kern="1200" dirty="0"/>
                  <a:t>Scale-up/ Scale-out</a:t>
                </a:r>
              </a:p>
            </p:txBody>
          </p:sp>
          <p:sp>
            <p:nvSpPr>
              <p:cNvPr id="27" name="Freeform: Shape 26">
                <a:extLst>
                  <a:ext uri="{FF2B5EF4-FFF2-40B4-BE49-F238E27FC236}">
                    <a16:creationId xmlns:a16="http://schemas.microsoft.com/office/drawing/2014/main" xmlns="" id="{CC3D4C46-CAB3-4583-AA76-95BC215F5A26}"/>
                  </a:ext>
                </a:extLst>
              </p:cNvPr>
              <p:cNvSpPr/>
              <p:nvPr/>
            </p:nvSpPr>
            <p:spPr>
              <a:xfrm>
                <a:off x="2168517" y="2898513"/>
                <a:ext cx="868144" cy="430136"/>
              </a:xfrm>
              <a:custGeom>
                <a:avLst/>
                <a:gdLst>
                  <a:gd name="connsiteX0" fmla="*/ 0 w 1511084"/>
                  <a:gd name="connsiteY0" fmla="*/ 60091 h 600908"/>
                  <a:gd name="connsiteX1" fmla="*/ 60091 w 1511084"/>
                  <a:gd name="connsiteY1" fmla="*/ 0 h 600908"/>
                  <a:gd name="connsiteX2" fmla="*/ 1450993 w 1511084"/>
                  <a:gd name="connsiteY2" fmla="*/ 0 h 600908"/>
                  <a:gd name="connsiteX3" fmla="*/ 1511084 w 1511084"/>
                  <a:gd name="connsiteY3" fmla="*/ 60091 h 600908"/>
                  <a:gd name="connsiteX4" fmla="*/ 1511084 w 1511084"/>
                  <a:gd name="connsiteY4" fmla="*/ 540817 h 600908"/>
                  <a:gd name="connsiteX5" fmla="*/ 1450993 w 1511084"/>
                  <a:gd name="connsiteY5" fmla="*/ 600908 h 600908"/>
                  <a:gd name="connsiteX6" fmla="*/ 60091 w 1511084"/>
                  <a:gd name="connsiteY6" fmla="*/ 600908 h 600908"/>
                  <a:gd name="connsiteX7" fmla="*/ 0 w 1511084"/>
                  <a:gd name="connsiteY7" fmla="*/ 540817 h 600908"/>
                  <a:gd name="connsiteX8" fmla="*/ 0 w 1511084"/>
                  <a:gd name="connsiteY8" fmla="*/ 60091 h 6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084" h="600908">
                    <a:moveTo>
                      <a:pt x="0" y="60091"/>
                    </a:moveTo>
                    <a:cubicBezTo>
                      <a:pt x="0" y="26904"/>
                      <a:pt x="26904" y="0"/>
                      <a:pt x="60091" y="0"/>
                    </a:cubicBezTo>
                    <a:lnTo>
                      <a:pt x="1450993" y="0"/>
                    </a:lnTo>
                    <a:cubicBezTo>
                      <a:pt x="1484180" y="0"/>
                      <a:pt x="1511084" y="26904"/>
                      <a:pt x="1511084" y="60091"/>
                    </a:cubicBezTo>
                    <a:lnTo>
                      <a:pt x="1511084" y="540817"/>
                    </a:lnTo>
                    <a:cubicBezTo>
                      <a:pt x="1511084" y="574004"/>
                      <a:pt x="1484180" y="600908"/>
                      <a:pt x="1450993" y="600908"/>
                    </a:cubicBezTo>
                    <a:lnTo>
                      <a:pt x="60091" y="600908"/>
                    </a:lnTo>
                    <a:cubicBezTo>
                      <a:pt x="26904" y="600908"/>
                      <a:pt x="0" y="574004"/>
                      <a:pt x="0" y="540817"/>
                    </a:cubicBezTo>
                    <a:lnTo>
                      <a:pt x="0" y="600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180" tIns="63320" rIns="86180" bIns="63320" numCol="1" spcCol="1270" anchor="ctr" anchorCtr="0">
                <a:noAutofit/>
              </a:bodyPr>
              <a:lstStyle/>
              <a:p>
                <a:pPr marL="0" lvl="0" indent="0" algn="ctr" defTabSz="1600200">
                  <a:lnSpc>
                    <a:spcPct val="90000"/>
                  </a:lnSpc>
                  <a:spcBef>
                    <a:spcPct val="0"/>
                  </a:spcBef>
                  <a:spcAft>
                    <a:spcPct val="35000"/>
                  </a:spcAft>
                  <a:buNone/>
                </a:pPr>
                <a:r>
                  <a:rPr lang="en-US" sz="1400" kern="1200" dirty="0"/>
                  <a:t>New R&amp;D</a:t>
                </a:r>
              </a:p>
            </p:txBody>
          </p:sp>
        </p:grpSp>
      </p:grpSp>
      <p:sp>
        <p:nvSpPr>
          <p:cNvPr id="31" name="Arrow: Circular 30">
            <a:extLst>
              <a:ext uri="{FF2B5EF4-FFF2-40B4-BE49-F238E27FC236}">
                <a16:creationId xmlns:a16="http://schemas.microsoft.com/office/drawing/2014/main" xmlns="" id="{73E656A2-E10E-4CB3-9B94-87703240EB5B}"/>
              </a:ext>
            </a:extLst>
          </p:cNvPr>
          <p:cNvSpPr/>
          <p:nvPr/>
        </p:nvSpPr>
        <p:spPr>
          <a:xfrm rot="10575776" flipV="1">
            <a:off x="1249676" y="2934611"/>
            <a:ext cx="5361115" cy="3747883"/>
          </a:xfrm>
          <a:prstGeom prst="circularArrow">
            <a:avLst>
              <a:gd name="adj1" fmla="val 2271"/>
              <a:gd name="adj2" fmla="val 273786"/>
              <a:gd name="adj3" fmla="val 19550703"/>
              <a:gd name="adj4" fmla="val 12575511"/>
              <a:gd name="adj5" fmla="val 26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2" name="Arrow: Right 31">
            <a:extLst>
              <a:ext uri="{FF2B5EF4-FFF2-40B4-BE49-F238E27FC236}">
                <a16:creationId xmlns:a16="http://schemas.microsoft.com/office/drawing/2014/main" xmlns="" id="{E7F74E90-8529-4083-B15D-2DAC0203FD13}"/>
              </a:ext>
            </a:extLst>
          </p:cNvPr>
          <p:cNvSpPr/>
          <p:nvPr/>
        </p:nvSpPr>
        <p:spPr>
          <a:xfrm>
            <a:off x="2131304" y="3911601"/>
            <a:ext cx="761896" cy="2764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Arrow: Right 32">
            <a:extLst>
              <a:ext uri="{FF2B5EF4-FFF2-40B4-BE49-F238E27FC236}">
                <a16:creationId xmlns:a16="http://schemas.microsoft.com/office/drawing/2014/main" xmlns="" id="{CB2954B5-EB5F-4AA1-90D9-A3C5406F2193}"/>
              </a:ext>
            </a:extLst>
          </p:cNvPr>
          <p:cNvSpPr/>
          <p:nvPr/>
        </p:nvSpPr>
        <p:spPr>
          <a:xfrm>
            <a:off x="5022953" y="4531281"/>
            <a:ext cx="697612" cy="2906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xmlns="" id="{DFE36217-B46B-4256-988D-8D5439D10D3A}"/>
              </a:ext>
            </a:extLst>
          </p:cNvPr>
          <p:cNvSpPr/>
          <p:nvPr/>
        </p:nvSpPr>
        <p:spPr>
          <a:xfrm>
            <a:off x="922515" y="5423368"/>
            <a:ext cx="1175617" cy="988955"/>
          </a:xfrm>
          <a:prstGeom prst="ellipse">
            <a:avLst/>
          </a:prstGeom>
          <a:no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Other discipline</a:t>
            </a:r>
          </a:p>
        </p:txBody>
      </p:sp>
      <p:sp>
        <p:nvSpPr>
          <p:cNvPr id="37" name="Freeform: Shape 36">
            <a:extLst>
              <a:ext uri="{FF2B5EF4-FFF2-40B4-BE49-F238E27FC236}">
                <a16:creationId xmlns:a16="http://schemas.microsoft.com/office/drawing/2014/main" xmlns="" id="{496935CD-0C21-4F8F-9DD1-06AF4157F5B6}"/>
              </a:ext>
            </a:extLst>
          </p:cNvPr>
          <p:cNvSpPr/>
          <p:nvPr/>
        </p:nvSpPr>
        <p:spPr>
          <a:xfrm>
            <a:off x="3108485" y="3427072"/>
            <a:ext cx="1856676" cy="919172"/>
          </a:xfrm>
          <a:custGeom>
            <a:avLst/>
            <a:gdLst>
              <a:gd name="connsiteX0" fmla="*/ 0 w 1699969"/>
              <a:gd name="connsiteY0" fmla="*/ 140212 h 1402119"/>
              <a:gd name="connsiteX1" fmla="*/ 140212 w 1699969"/>
              <a:gd name="connsiteY1" fmla="*/ 0 h 1402119"/>
              <a:gd name="connsiteX2" fmla="*/ 1559757 w 1699969"/>
              <a:gd name="connsiteY2" fmla="*/ 0 h 1402119"/>
              <a:gd name="connsiteX3" fmla="*/ 1699969 w 1699969"/>
              <a:gd name="connsiteY3" fmla="*/ 140212 h 1402119"/>
              <a:gd name="connsiteX4" fmla="*/ 1699969 w 1699969"/>
              <a:gd name="connsiteY4" fmla="*/ 1261907 h 1402119"/>
              <a:gd name="connsiteX5" fmla="*/ 1559757 w 1699969"/>
              <a:gd name="connsiteY5" fmla="*/ 1402119 h 1402119"/>
              <a:gd name="connsiteX6" fmla="*/ 140212 w 1699969"/>
              <a:gd name="connsiteY6" fmla="*/ 1402119 h 1402119"/>
              <a:gd name="connsiteX7" fmla="*/ 0 w 1699969"/>
              <a:gd name="connsiteY7" fmla="*/ 1261907 h 1402119"/>
              <a:gd name="connsiteX8" fmla="*/ 0 w 1699969"/>
              <a:gd name="connsiteY8" fmla="*/ 140212 h 140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69" h="1402119">
                <a:moveTo>
                  <a:pt x="0" y="140212"/>
                </a:moveTo>
                <a:cubicBezTo>
                  <a:pt x="0" y="62775"/>
                  <a:pt x="62775" y="0"/>
                  <a:pt x="140212" y="0"/>
                </a:cubicBezTo>
                <a:lnTo>
                  <a:pt x="1559757" y="0"/>
                </a:lnTo>
                <a:cubicBezTo>
                  <a:pt x="1637194" y="0"/>
                  <a:pt x="1699969" y="62775"/>
                  <a:pt x="1699969" y="140212"/>
                </a:cubicBezTo>
                <a:lnTo>
                  <a:pt x="1699969" y="1261907"/>
                </a:lnTo>
                <a:cubicBezTo>
                  <a:pt x="1699969" y="1339344"/>
                  <a:pt x="1637194" y="1402119"/>
                  <a:pt x="1559757" y="1402119"/>
                </a:cubicBezTo>
                <a:lnTo>
                  <a:pt x="140212" y="1402119"/>
                </a:lnTo>
                <a:cubicBezTo>
                  <a:pt x="62775" y="1402119"/>
                  <a:pt x="0" y="1339344"/>
                  <a:pt x="0" y="1261907"/>
                </a:cubicBezTo>
                <a:lnTo>
                  <a:pt x="0" y="14021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227" tIns="393681" rIns="93227" bIns="93227" numCol="1" spcCol="1270" anchor="t" anchorCtr="0">
            <a:noAutofit/>
          </a:bodyPr>
          <a:lstStyle/>
          <a:p>
            <a:pPr marL="0" lvl="1" algn="l" defTabSz="1422400">
              <a:lnSpc>
                <a:spcPct val="90000"/>
              </a:lnSpc>
              <a:spcBef>
                <a:spcPct val="0"/>
              </a:spcBef>
              <a:spcAft>
                <a:spcPct val="15000"/>
              </a:spcAft>
            </a:pPr>
            <a:r>
              <a:rPr lang="en-US" dirty="0"/>
              <a:t>Manufacturing R&amp;D</a:t>
            </a:r>
            <a:endParaRPr lang="en-US" kern="1200" dirty="0"/>
          </a:p>
        </p:txBody>
      </p:sp>
      <p:sp>
        <p:nvSpPr>
          <p:cNvPr id="38" name="Oval 37">
            <a:extLst>
              <a:ext uri="{FF2B5EF4-FFF2-40B4-BE49-F238E27FC236}">
                <a16:creationId xmlns:a16="http://schemas.microsoft.com/office/drawing/2014/main" xmlns="" id="{6329775F-79FA-4BF1-B7BA-DD62329F9B1F}"/>
              </a:ext>
            </a:extLst>
          </p:cNvPr>
          <p:cNvSpPr/>
          <p:nvPr/>
        </p:nvSpPr>
        <p:spPr>
          <a:xfrm>
            <a:off x="5177121" y="5512165"/>
            <a:ext cx="1314089" cy="1034896"/>
          </a:xfrm>
          <a:prstGeom prst="ellipse">
            <a:avLst/>
          </a:prstGeom>
          <a:no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Other technology</a:t>
            </a:r>
          </a:p>
        </p:txBody>
      </p:sp>
      <p:sp>
        <p:nvSpPr>
          <p:cNvPr id="39" name="Arrow: Right 38">
            <a:extLst>
              <a:ext uri="{FF2B5EF4-FFF2-40B4-BE49-F238E27FC236}">
                <a16:creationId xmlns:a16="http://schemas.microsoft.com/office/drawing/2014/main" xmlns="" id="{F111637B-E91D-4BD8-AA15-77BEF16AB788}"/>
              </a:ext>
            </a:extLst>
          </p:cNvPr>
          <p:cNvSpPr/>
          <p:nvPr/>
        </p:nvSpPr>
        <p:spPr>
          <a:xfrm>
            <a:off x="4926350" y="3787986"/>
            <a:ext cx="761896" cy="2844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Explosion: 14 Points 39">
            <a:extLst>
              <a:ext uri="{FF2B5EF4-FFF2-40B4-BE49-F238E27FC236}">
                <a16:creationId xmlns:a16="http://schemas.microsoft.com/office/drawing/2014/main" xmlns="" id="{26E4357F-A5ED-4400-915C-435A36433BEC}"/>
              </a:ext>
            </a:extLst>
          </p:cNvPr>
          <p:cNvSpPr/>
          <p:nvPr/>
        </p:nvSpPr>
        <p:spPr>
          <a:xfrm>
            <a:off x="7072215" y="3609309"/>
            <a:ext cx="2071785" cy="1425896"/>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Manufactured Product</a:t>
            </a:r>
          </a:p>
        </p:txBody>
      </p:sp>
      <p:sp>
        <p:nvSpPr>
          <p:cNvPr id="41" name="Arrow: Down 40">
            <a:extLst>
              <a:ext uri="{FF2B5EF4-FFF2-40B4-BE49-F238E27FC236}">
                <a16:creationId xmlns:a16="http://schemas.microsoft.com/office/drawing/2014/main" xmlns="" id="{7932A08F-3D00-441C-95D4-BC4E5F3ED8BD}"/>
              </a:ext>
            </a:extLst>
          </p:cNvPr>
          <p:cNvSpPr/>
          <p:nvPr/>
        </p:nvSpPr>
        <p:spPr>
          <a:xfrm>
            <a:off x="-381000" y="2849881"/>
            <a:ext cx="45719" cy="457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Arrow: Up 41">
            <a:extLst>
              <a:ext uri="{FF2B5EF4-FFF2-40B4-BE49-F238E27FC236}">
                <a16:creationId xmlns:a16="http://schemas.microsoft.com/office/drawing/2014/main" xmlns="" id="{EEF460E2-F85D-47FC-8673-9DFB4CF9D345}"/>
              </a:ext>
            </a:extLst>
          </p:cNvPr>
          <p:cNvSpPr/>
          <p:nvPr/>
        </p:nvSpPr>
        <p:spPr>
          <a:xfrm rot="20311275">
            <a:off x="988080" y="4976887"/>
            <a:ext cx="177955" cy="505026"/>
          </a:xfrm>
          <a:prstGeom prst="upArrow">
            <a:avLst>
              <a:gd name="adj1" fmla="val 50000"/>
              <a:gd name="adj2" fmla="val 393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Arrow: Up 42">
            <a:extLst>
              <a:ext uri="{FF2B5EF4-FFF2-40B4-BE49-F238E27FC236}">
                <a16:creationId xmlns:a16="http://schemas.microsoft.com/office/drawing/2014/main" xmlns="" id="{ACEE0D39-A700-49EA-9B82-D7AE10BD3E95}"/>
              </a:ext>
            </a:extLst>
          </p:cNvPr>
          <p:cNvSpPr/>
          <p:nvPr/>
        </p:nvSpPr>
        <p:spPr>
          <a:xfrm rot="20311275">
            <a:off x="5177706" y="5332659"/>
            <a:ext cx="111412" cy="505026"/>
          </a:xfrm>
          <a:prstGeom prst="upArrow">
            <a:avLst>
              <a:gd name="adj1" fmla="val 50000"/>
              <a:gd name="adj2" fmla="val 393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Arrow: Up 43">
            <a:extLst>
              <a:ext uri="{FF2B5EF4-FFF2-40B4-BE49-F238E27FC236}">
                <a16:creationId xmlns:a16="http://schemas.microsoft.com/office/drawing/2014/main" xmlns="" id="{5DA40A69-D1BF-4F0A-A5D6-A78209307993}"/>
              </a:ext>
            </a:extLst>
          </p:cNvPr>
          <p:cNvSpPr/>
          <p:nvPr/>
        </p:nvSpPr>
        <p:spPr>
          <a:xfrm rot="20311275">
            <a:off x="5062382" y="4252592"/>
            <a:ext cx="215294" cy="1453012"/>
          </a:xfrm>
          <a:prstGeom prst="upArrow">
            <a:avLst>
              <a:gd name="adj1" fmla="val 50000"/>
              <a:gd name="adj2" fmla="val 393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Arrow: Up 44">
            <a:extLst>
              <a:ext uri="{FF2B5EF4-FFF2-40B4-BE49-F238E27FC236}">
                <a16:creationId xmlns:a16="http://schemas.microsoft.com/office/drawing/2014/main" xmlns="" id="{0FF83665-2631-4ADC-ABE1-3DB09C449F7E}"/>
              </a:ext>
            </a:extLst>
          </p:cNvPr>
          <p:cNvSpPr/>
          <p:nvPr/>
        </p:nvSpPr>
        <p:spPr>
          <a:xfrm rot="3941560" flipH="1">
            <a:off x="2697824" y="4716513"/>
            <a:ext cx="129850" cy="1445090"/>
          </a:xfrm>
          <a:prstGeom prst="upArrow">
            <a:avLst>
              <a:gd name="adj1" fmla="val 50000"/>
              <a:gd name="adj2" fmla="val 393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Arrow: Up 45">
            <a:extLst>
              <a:ext uri="{FF2B5EF4-FFF2-40B4-BE49-F238E27FC236}">
                <a16:creationId xmlns:a16="http://schemas.microsoft.com/office/drawing/2014/main" xmlns="" id="{37A99B0F-E439-4F88-8FC2-9E7B17033ADD}"/>
              </a:ext>
            </a:extLst>
          </p:cNvPr>
          <p:cNvSpPr/>
          <p:nvPr/>
        </p:nvSpPr>
        <p:spPr>
          <a:xfrm rot="2189768">
            <a:off x="2558867" y="4130459"/>
            <a:ext cx="161144" cy="1722752"/>
          </a:xfrm>
          <a:prstGeom prst="upArrow">
            <a:avLst>
              <a:gd name="adj1" fmla="val 50000"/>
              <a:gd name="adj2" fmla="val 393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Arrow: Right 46">
            <a:extLst>
              <a:ext uri="{FF2B5EF4-FFF2-40B4-BE49-F238E27FC236}">
                <a16:creationId xmlns:a16="http://schemas.microsoft.com/office/drawing/2014/main" xmlns="" id="{53AAA97A-60A4-4397-BBB1-F153ED49CD2C}"/>
              </a:ext>
            </a:extLst>
          </p:cNvPr>
          <p:cNvSpPr/>
          <p:nvPr/>
        </p:nvSpPr>
        <p:spPr>
          <a:xfrm>
            <a:off x="2145520" y="4505472"/>
            <a:ext cx="1235086" cy="2595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Arrow: Right 47">
            <a:extLst>
              <a:ext uri="{FF2B5EF4-FFF2-40B4-BE49-F238E27FC236}">
                <a16:creationId xmlns:a16="http://schemas.microsoft.com/office/drawing/2014/main" xmlns="" id="{EAC619CD-7CE0-4B2C-8114-737CCB78FE20}"/>
              </a:ext>
            </a:extLst>
          </p:cNvPr>
          <p:cNvSpPr/>
          <p:nvPr/>
        </p:nvSpPr>
        <p:spPr>
          <a:xfrm>
            <a:off x="6843615" y="4110551"/>
            <a:ext cx="457200" cy="342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Arrow: Circular 49">
            <a:extLst>
              <a:ext uri="{FF2B5EF4-FFF2-40B4-BE49-F238E27FC236}">
                <a16:creationId xmlns:a16="http://schemas.microsoft.com/office/drawing/2014/main" xmlns="" id="{F0EE27CA-25FD-46A3-AD43-9F83928C529D}"/>
              </a:ext>
            </a:extLst>
          </p:cNvPr>
          <p:cNvSpPr/>
          <p:nvPr/>
        </p:nvSpPr>
        <p:spPr>
          <a:xfrm rot="11137658" flipV="1">
            <a:off x="3918202" y="2857954"/>
            <a:ext cx="2474310" cy="2347336"/>
          </a:xfrm>
          <a:prstGeom prst="circularArrow">
            <a:avLst>
              <a:gd name="adj1" fmla="val 2271"/>
              <a:gd name="adj2" fmla="val 273786"/>
              <a:gd name="adj3" fmla="val 19550703"/>
              <a:gd name="adj4" fmla="val 12575511"/>
              <a:gd name="adj5" fmla="val 26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54" name="Arrow: Circular 53">
            <a:extLst>
              <a:ext uri="{FF2B5EF4-FFF2-40B4-BE49-F238E27FC236}">
                <a16:creationId xmlns:a16="http://schemas.microsoft.com/office/drawing/2014/main" xmlns="" id="{36A660CA-151C-4952-A72D-3A58686974D2}"/>
              </a:ext>
            </a:extLst>
          </p:cNvPr>
          <p:cNvSpPr/>
          <p:nvPr/>
        </p:nvSpPr>
        <p:spPr>
          <a:xfrm rot="11137658" flipV="1">
            <a:off x="6140772" y="3006990"/>
            <a:ext cx="2120279" cy="2347336"/>
          </a:xfrm>
          <a:prstGeom prst="circularArrow">
            <a:avLst>
              <a:gd name="adj1" fmla="val 2271"/>
              <a:gd name="adj2" fmla="val 273786"/>
              <a:gd name="adj3" fmla="val 19550703"/>
              <a:gd name="adj4" fmla="val 12575511"/>
              <a:gd name="adj5" fmla="val 26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55" name="Arrow: Circular 54">
            <a:extLst>
              <a:ext uri="{FF2B5EF4-FFF2-40B4-BE49-F238E27FC236}">
                <a16:creationId xmlns:a16="http://schemas.microsoft.com/office/drawing/2014/main" xmlns="" id="{3861B4F0-9443-4B4D-8B26-9C9F48C76BD0}"/>
              </a:ext>
            </a:extLst>
          </p:cNvPr>
          <p:cNvSpPr/>
          <p:nvPr/>
        </p:nvSpPr>
        <p:spPr>
          <a:xfrm rot="11272456" flipV="1">
            <a:off x="3443156" y="2450830"/>
            <a:ext cx="5175902" cy="4245061"/>
          </a:xfrm>
          <a:prstGeom prst="circularArrow">
            <a:avLst>
              <a:gd name="adj1" fmla="val 2271"/>
              <a:gd name="adj2" fmla="val 273786"/>
              <a:gd name="adj3" fmla="val 19550703"/>
              <a:gd name="adj4" fmla="val 12575511"/>
              <a:gd name="adj5" fmla="val 26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412297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0B28C6-9EE1-43EB-A5F7-E531156A92A0}"/>
              </a:ext>
            </a:extLst>
          </p:cNvPr>
          <p:cNvSpPr>
            <a:spLocks noGrp="1"/>
          </p:cNvSpPr>
          <p:nvPr>
            <p:ph type="title"/>
          </p:nvPr>
        </p:nvSpPr>
        <p:spPr/>
        <p:txBody>
          <a:bodyPr/>
          <a:lstStyle/>
          <a:p>
            <a:pPr rtl="0" fontAlgn="ctr"/>
            <a:r>
              <a:rPr lang="en-US" sz="2800" b="1" kern="1200" dirty="0">
                <a:solidFill>
                  <a:srgbClr val="007934"/>
                </a:solidFill>
                <a:effectLst/>
                <a:latin typeface="+mj-lt"/>
                <a:ea typeface="ヒラギノ角ゴ Pro W3" charset="0"/>
                <a:cs typeface="Franklin Gothic Book"/>
              </a:rPr>
              <a:t>SBIR/STTR Goals</a:t>
            </a:r>
            <a:r>
              <a:rPr lang="en-US" sz="2800" dirty="0"/>
              <a:t>, </a:t>
            </a:r>
            <a:r>
              <a:rPr lang="en-US" sz="2800" b="1" kern="1200" dirty="0">
                <a:solidFill>
                  <a:srgbClr val="007934"/>
                </a:solidFill>
                <a:effectLst/>
                <a:latin typeface="+mj-lt"/>
                <a:ea typeface="ヒラギノ角ゴ Pro W3" charset="0"/>
                <a:cs typeface="Franklin Gothic Book"/>
              </a:rPr>
              <a:t>Process, Websites</a:t>
            </a:r>
            <a:endParaRPr lang="en-US" sz="2800" dirty="0"/>
          </a:p>
        </p:txBody>
      </p:sp>
      <p:sp>
        <p:nvSpPr>
          <p:cNvPr id="3" name="TextBox 2">
            <a:extLst>
              <a:ext uri="{FF2B5EF4-FFF2-40B4-BE49-F238E27FC236}">
                <a16:creationId xmlns:a16="http://schemas.microsoft.com/office/drawing/2014/main" xmlns="" id="{B4E47EA2-5449-41CE-A6A5-3D66A4045D49}"/>
              </a:ext>
            </a:extLst>
          </p:cNvPr>
          <p:cNvSpPr txBox="1"/>
          <p:nvPr/>
        </p:nvSpPr>
        <p:spPr>
          <a:xfrm>
            <a:off x="360363" y="5105400"/>
            <a:ext cx="9067800" cy="1431161"/>
          </a:xfrm>
          <a:prstGeom prst="rect">
            <a:avLst/>
          </a:prstGeom>
          <a:noFill/>
        </p:spPr>
        <p:txBody>
          <a:bodyPr wrap="square" rtlCol="0">
            <a:spAutoFit/>
          </a:bodyPr>
          <a:lstStyle/>
          <a:p>
            <a:pPr>
              <a:spcAft>
                <a:spcPts val="600"/>
              </a:spcAft>
            </a:pPr>
            <a:r>
              <a:rPr lang="en-US" dirty="0"/>
              <a:t>AMO SBIR      energy.gov/eere/amo/small-business-innovation-research-sbir-0</a:t>
            </a:r>
          </a:p>
          <a:p>
            <a:pPr>
              <a:spcAft>
                <a:spcPts val="600"/>
              </a:spcAft>
            </a:pPr>
            <a:r>
              <a:rPr lang="en-US" dirty="0"/>
              <a:t>EERE SBIR    energy.gov/eere/sbir</a:t>
            </a:r>
          </a:p>
          <a:p>
            <a:pPr>
              <a:spcAft>
                <a:spcPts val="600"/>
              </a:spcAft>
            </a:pPr>
            <a:r>
              <a:rPr lang="en-US" dirty="0"/>
              <a:t>DOE SBIR      science.energy.gov/sbir</a:t>
            </a:r>
          </a:p>
          <a:p>
            <a:pPr>
              <a:spcAft>
                <a:spcPts val="600"/>
              </a:spcAft>
            </a:pPr>
            <a:r>
              <a:rPr lang="en-US" dirty="0"/>
              <a:t>USG SBIR      sbir.gov</a:t>
            </a:r>
          </a:p>
        </p:txBody>
      </p:sp>
      <p:sp>
        <p:nvSpPr>
          <p:cNvPr id="11" name="Rectangle 10">
            <a:extLst>
              <a:ext uri="{FF2B5EF4-FFF2-40B4-BE49-F238E27FC236}">
                <a16:creationId xmlns:a16="http://schemas.microsoft.com/office/drawing/2014/main" xmlns="" id="{3137DF35-86B1-46BB-A7AC-C956D8BD5DF4}"/>
              </a:ext>
            </a:extLst>
          </p:cNvPr>
          <p:cNvSpPr/>
          <p:nvPr/>
        </p:nvSpPr>
        <p:spPr>
          <a:xfrm>
            <a:off x="0" y="880067"/>
            <a:ext cx="9372600" cy="1747338"/>
          </a:xfrm>
          <a:prstGeom prst="rect">
            <a:avLst/>
          </a:prstGeom>
        </p:spPr>
        <p:txBody>
          <a:bodyPr wrap="square">
            <a:spAutoFit/>
          </a:bodyPr>
          <a:lstStyle/>
          <a:p>
            <a:pPr marL="342900" indent="-342900">
              <a:lnSpc>
                <a:spcPts val="2550"/>
              </a:lnSpc>
              <a:spcAft>
                <a:spcPts val="900"/>
              </a:spcAft>
              <a:buClr>
                <a:schemeClr val="accent1">
                  <a:lumMod val="60000"/>
                  <a:lumOff val="40000"/>
                </a:schemeClr>
              </a:buClr>
              <a:buFont typeface="LucidaGrande" charset="0"/>
              <a:buChar char="→"/>
            </a:pPr>
            <a:r>
              <a:rPr lang="en-US" sz="2000" dirty="0">
                <a:latin typeface="Helvetica" charset="0"/>
                <a:ea typeface="Helvetica" charset="0"/>
                <a:cs typeface="Helvetica" charset="0"/>
              </a:rPr>
              <a:t>Get small business innovation INTO federal government</a:t>
            </a:r>
            <a:endParaRPr lang="en-US" sz="2000" b="1" dirty="0">
              <a:latin typeface="Helvetica" charset="0"/>
              <a:ea typeface="Helvetica" charset="0"/>
              <a:cs typeface="Helvetica" charset="0"/>
            </a:endParaRPr>
          </a:p>
          <a:p>
            <a:pPr marL="342900" indent="-342900">
              <a:lnSpc>
                <a:spcPts val="2550"/>
              </a:lnSpc>
              <a:spcAft>
                <a:spcPts val="900"/>
              </a:spcAft>
              <a:buClr>
                <a:schemeClr val="accent1">
                  <a:lumMod val="60000"/>
                  <a:lumOff val="40000"/>
                </a:schemeClr>
              </a:buClr>
              <a:buFont typeface="LucidaGrande" charset="0"/>
              <a:buChar char="→"/>
            </a:pPr>
            <a:r>
              <a:rPr lang="en-US" sz="2000" dirty="0">
                <a:latin typeface="Helvetica" charset="0"/>
                <a:ea typeface="Helvetica" charset="0"/>
                <a:cs typeface="Helvetica" charset="0"/>
              </a:rPr>
              <a:t>Use small business innovation to get technologies out of the government</a:t>
            </a:r>
          </a:p>
          <a:p>
            <a:pPr marL="342900" indent="-342900">
              <a:lnSpc>
                <a:spcPts val="2550"/>
              </a:lnSpc>
              <a:spcAft>
                <a:spcPts val="900"/>
              </a:spcAft>
              <a:buClr>
                <a:schemeClr val="accent1">
                  <a:lumMod val="60000"/>
                  <a:lumOff val="40000"/>
                </a:schemeClr>
              </a:buClr>
              <a:buFont typeface="LucidaGrande" charset="0"/>
              <a:buChar char="→"/>
            </a:pPr>
            <a:r>
              <a:rPr lang="en-US" sz="2000" dirty="0">
                <a:latin typeface="Helvetica" charset="0"/>
                <a:ea typeface="Helvetica" charset="0"/>
                <a:cs typeface="Helvetica" charset="0"/>
              </a:rPr>
              <a:t>Stimulate U.S. technological </a:t>
            </a:r>
            <a:r>
              <a:rPr lang="en-US" sz="2000" b="1" dirty="0">
                <a:latin typeface="Helvetica" charset="0"/>
                <a:ea typeface="Helvetica" charset="0"/>
                <a:cs typeface="Helvetica" charset="0"/>
              </a:rPr>
              <a:t>innovation</a:t>
            </a:r>
          </a:p>
          <a:p>
            <a:pPr marL="342900" indent="-342900">
              <a:lnSpc>
                <a:spcPts val="2550"/>
              </a:lnSpc>
              <a:spcAft>
                <a:spcPts val="900"/>
              </a:spcAft>
              <a:buClr>
                <a:schemeClr val="accent1">
                  <a:lumMod val="60000"/>
                  <a:lumOff val="40000"/>
                </a:schemeClr>
              </a:buClr>
              <a:buFont typeface="LucidaGrande" charset="0"/>
              <a:buChar char="→"/>
            </a:pPr>
            <a:r>
              <a:rPr lang="en-US" sz="2000" dirty="0">
                <a:latin typeface="Helvetica" charset="0"/>
                <a:ea typeface="Helvetica" charset="0"/>
                <a:cs typeface="Helvetica" charset="0"/>
              </a:rPr>
              <a:t>Encourage innovation in </a:t>
            </a:r>
            <a:r>
              <a:rPr lang="en-US" sz="2000" b="1" dirty="0">
                <a:latin typeface="Helvetica" charset="0"/>
                <a:ea typeface="Helvetica" charset="0"/>
                <a:cs typeface="Helvetica" charset="0"/>
              </a:rPr>
              <a:t>socially &amp; economically disadvantaged persons</a:t>
            </a:r>
          </a:p>
        </p:txBody>
      </p:sp>
      <p:sp>
        <p:nvSpPr>
          <p:cNvPr id="12" name="TextBox 11">
            <a:extLst>
              <a:ext uri="{FF2B5EF4-FFF2-40B4-BE49-F238E27FC236}">
                <a16:creationId xmlns:a16="http://schemas.microsoft.com/office/drawing/2014/main" xmlns="" id="{0105DE8F-D175-451D-8C56-E7C55E59A729}"/>
              </a:ext>
            </a:extLst>
          </p:cNvPr>
          <p:cNvSpPr txBox="1"/>
          <p:nvPr/>
        </p:nvSpPr>
        <p:spPr>
          <a:xfrm>
            <a:off x="649259" y="2894445"/>
            <a:ext cx="8494741" cy="547073"/>
          </a:xfrm>
          <a:prstGeom prst="rect">
            <a:avLst/>
          </a:prstGeom>
          <a:noFill/>
        </p:spPr>
        <p:txBody>
          <a:bodyPr wrap="square" rtlCol="0">
            <a:spAutoFit/>
          </a:bodyPr>
          <a:lstStyle/>
          <a:p>
            <a:pPr>
              <a:lnSpc>
                <a:spcPts val="4000"/>
              </a:lnSpc>
            </a:pPr>
            <a:r>
              <a:rPr lang="en-US" sz="2400" b="1" dirty="0">
                <a:latin typeface="Helvetica" charset="0"/>
                <a:ea typeface="Helvetica" charset="0"/>
                <a:cs typeface="Helvetica" charset="0"/>
              </a:rPr>
              <a:t>SBIR/STTR is a Gated Process w/ 3 Funding Phases</a:t>
            </a:r>
          </a:p>
        </p:txBody>
      </p:sp>
      <p:grpSp>
        <p:nvGrpSpPr>
          <p:cNvPr id="16" name="Group 15">
            <a:extLst>
              <a:ext uri="{FF2B5EF4-FFF2-40B4-BE49-F238E27FC236}">
                <a16:creationId xmlns:a16="http://schemas.microsoft.com/office/drawing/2014/main" xmlns="" id="{631D11FE-FD99-4E45-A061-1680D81AB37A}"/>
              </a:ext>
            </a:extLst>
          </p:cNvPr>
          <p:cNvGrpSpPr/>
          <p:nvPr/>
        </p:nvGrpSpPr>
        <p:grpSpPr>
          <a:xfrm>
            <a:off x="503901" y="3441518"/>
            <a:ext cx="8136198" cy="1370965"/>
            <a:chOff x="1236402" y="2953298"/>
            <a:chExt cx="9080844" cy="1752505"/>
          </a:xfrm>
        </p:grpSpPr>
        <p:sp>
          <p:nvSpPr>
            <p:cNvPr id="13" name="Pentagon 8">
              <a:extLst>
                <a:ext uri="{FF2B5EF4-FFF2-40B4-BE49-F238E27FC236}">
                  <a16:creationId xmlns:a16="http://schemas.microsoft.com/office/drawing/2014/main" xmlns="" id="{7C05EEDA-4ADB-48C0-8B3E-8EDADAB3C4FA}"/>
                </a:ext>
              </a:extLst>
            </p:cNvPr>
            <p:cNvSpPr/>
            <p:nvPr/>
          </p:nvSpPr>
          <p:spPr>
            <a:xfrm>
              <a:off x="1236402" y="2953298"/>
              <a:ext cx="3313557" cy="1752503"/>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tIns="274320" rtlCol="0" anchor="t" anchorCtr="0"/>
            <a:lstStyle/>
            <a:p>
              <a:r>
                <a:rPr lang="en-US" sz="2400" b="1" dirty="0">
                  <a:solidFill>
                    <a:schemeClr val="tx1"/>
                  </a:solidFill>
                  <a:latin typeface="Helvetica" charset="0"/>
                  <a:ea typeface="Helvetica" charset="0"/>
                  <a:cs typeface="Helvetica" charset="0"/>
                </a:rPr>
                <a:t>Phase I</a:t>
              </a:r>
            </a:p>
            <a:p>
              <a:r>
                <a:rPr lang="en-US" sz="1600" dirty="0">
                  <a:solidFill>
                    <a:schemeClr val="tx1"/>
                  </a:solidFill>
                  <a:latin typeface="Helvetica" charset="0"/>
                  <a:ea typeface="Helvetica" charset="0"/>
                  <a:cs typeface="Helvetica" charset="0"/>
                </a:rPr>
                <a:t>Concept Development</a:t>
              </a:r>
            </a:p>
            <a:p>
              <a:r>
                <a:rPr lang="en-US" sz="1600" dirty="0">
                  <a:solidFill>
                    <a:schemeClr val="tx1"/>
                  </a:solidFill>
                  <a:latin typeface="Helvetica" charset="0"/>
                  <a:ea typeface="Helvetica" charset="0"/>
                  <a:cs typeface="Helvetica" charset="0"/>
                </a:rPr>
                <a:t>6 months</a:t>
              </a:r>
            </a:p>
            <a:p>
              <a:r>
                <a:rPr lang="en-US" sz="1600" dirty="0">
                  <a:solidFill>
                    <a:schemeClr val="tx1"/>
                  </a:solidFill>
                  <a:latin typeface="Helvetica" charset="0"/>
                  <a:ea typeface="Helvetica" charset="0"/>
                  <a:cs typeface="Helvetica" charset="0"/>
                </a:rPr>
                <a:t>&gt; $200,000 </a:t>
              </a:r>
            </a:p>
          </p:txBody>
        </p:sp>
        <p:sp>
          <p:nvSpPr>
            <p:cNvPr id="14" name="Pentagon 9">
              <a:extLst>
                <a:ext uri="{FF2B5EF4-FFF2-40B4-BE49-F238E27FC236}">
                  <a16:creationId xmlns:a16="http://schemas.microsoft.com/office/drawing/2014/main" xmlns="" id="{27FAA0B3-F14D-4C89-98C6-EF6B9673F1B4}"/>
                </a:ext>
              </a:extLst>
            </p:cNvPr>
            <p:cNvSpPr/>
            <p:nvPr/>
          </p:nvSpPr>
          <p:spPr>
            <a:xfrm>
              <a:off x="4544293" y="2953298"/>
              <a:ext cx="3298830" cy="1752503"/>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tIns="274320" rtlCol="0" anchor="t" anchorCtr="0"/>
            <a:lstStyle/>
            <a:p>
              <a:r>
                <a:rPr lang="en-US" sz="2400" b="1" dirty="0">
                  <a:solidFill>
                    <a:schemeClr val="tx1"/>
                  </a:solidFill>
                  <a:latin typeface="Helvetica" charset="0"/>
                  <a:ea typeface="Helvetica" charset="0"/>
                  <a:cs typeface="Helvetica" charset="0"/>
                </a:rPr>
                <a:t>Phase II</a:t>
              </a:r>
            </a:p>
            <a:p>
              <a:r>
                <a:rPr lang="en-US" sz="1600" dirty="0">
                  <a:solidFill>
                    <a:schemeClr val="tx1"/>
                  </a:solidFill>
                  <a:latin typeface="Helvetica" charset="0"/>
                  <a:ea typeface="Helvetica" charset="0"/>
                  <a:cs typeface="Helvetica" charset="0"/>
                </a:rPr>
                <a:t>Prototype Development</a:t>
              </a:r>
            </a:p>
            <a:p>
              <a:r>
                <a:rPr lang="en-US" sz="1600" dirty="0">
                  <a:solidFill>
                    <a:schemeClr val="tx1"/>
                  </a:solidFill>
                  <a:latin typeface="Helvetica" charset="0"/>
                  <a:ea typeface="Helvetica" charset="0"/>
                  <a:cs typeface="Helvetica" charset="0"/>
                </a:rPr>
                <a:t>24 months</a:t>
              </a:r>
            </a:p>
            <a:p>
              <a:r>
                <a:rPr lang="en-US" sz="1600" dirty="0">
                  <a:solidFill>
                    <a:schemeClr val="tx1"/>
                  </a:solidFill>
                  <a:latin typeface="Helvetica" charset="0"/>
                  <a:ea typeface="Helvetica" charset="0"/>
                  <a:cs typeface="Helvetica" charset="0"/>
                </a:rPr>
                <a:t>&gt;$1,150,000</a:t>
              </a:r>
            </a:p>
          </p:txBody>
        </p:sp>
        <p:sp>
          <p:nvSpPr>
            <p:cNvPr id="15" name="Rectangle 14">
              <a:extLst>
                <a:ext uri="{FF2B5EF4-FFF2-40B4-BE49-F238E27FC236}">
                  <a16:creationId xmlns:a16="http://schemas.microsoft.com/office/drawing/2014/main" xmlns="" id="{F160752D-6027-4F31-9CBA-9B905A37EF4D}"/>
                </a:ext>
              </a:extLst>
            </p:cNvPr>
            <p:cNvSpPr/>
            <p:nvPr/>
          </p:nvSpPr>
          <p:spPr>
            <a:xfrm>
              <a:off x="7857850" y="2953299"/>
              <a:ext cx="2459396" cy="17525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tIns="274320" rtlCol="0" anchor="t" anchorCtr="0"/>
            <a:lstStyle/>
            <a:p>
              <a:r>
                <a:rPr lang="en-US" sz="2400" b="1" dirty="0">
                  <a:solidFill>
                    <a:schemeClr val="tx1"/>
                  </a:solidFill>
                  <a:latin typeface="Helvetica" charset="0"/>
                  <a:ea typeface="Helvetica" charset="0"/>
                  <a:cs typeface="Helvetica" charset="0"/>
                </a:rPr>
                <a:t>Phase III</a:t>
              </a:r>
            </a:p>
            <a:p>
              <a:r>
                <a:rPr lang="en-US" sz="1600" dirty="0">
                  <a:solidFill>
                    <a:schemeClr val="tx1"/>
                  </a:solidFill>
                  <a:latin typeface="Helvetica" charset="0"/>
                  <a:ea typeface="Helvetica" charset="0"/>
                  <a:cs typeface="Helvetica" charset="0"/>
                </a:rPr>
                <a:t>Commercialization</a:t>
              </a:r>
            </a:p>
            <a:p>
              <a:r>
                <a:rPr lang="en-US" sz="1600" dirty="0">
                  <a:solidFill>
                    <a:schemeClr val="tx1"/>
                  </a:solidFill>
                  <a:latin typeface="Helvetica" charset="0"/>
                  <a:ea typeface="Helvetica" charset="0"/>
                  <a:cs typeface="Helvetica" charset="0"/>
                </a:rPr>
                <a:t>SBIR data rules but No SBIR funding</a:t>
              </a:r>
            </a:p>
          </p:txBody>
        </p:sp>
      </p:grpSp>
    </p:spTree>
    <p:extLst>
      <p:ext uri="{BB962C8B-B14F-4D97-AF65-F5344CB8AC3E}">
        <p14:creationId xmlns:p14="http://schemas.microsoft.com/office/powerpoint/2010/main" val="2928948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812C3-80CA-4144-8223-A6F66AA7D6A2}"/>
              </a:ext>
            </a:extLst>
          </p:cNvPr>
          <p:cNvSpPr>
            <a:spLocks noGrp="1"/>
          </p:cNvSpPr>
          <p:nvPr>
            <p:ph type="title"/>
          </p:nvPr>
        </p:nvSpPr>
        <p:spPr>
          <a:xfrm>
            <a:off x="381000" y="0"/>
            <a:ext cx="8942494" cy="812800"/>
          </a:xfrm>
        </p:spPr>
        <p:txBody>
          <a:bodyPr/>
          <a:lstStyle/>
          <a:p>
            <a:r>
              <a:rPr lang="en-US" sz="2800" dirty="0"/>
              <a:t>SBIR/STTR Phase I:  Announced 5/21/20</a:t>
            </a:r>
          </a:p>
        </p:txBody>
      </p:sp>
      <p:graphicFrame>
        <p:nvGraphicFramePr>
          <p:cNvPr id="3" name="Table 2">
            <a:extLst>
              <a:ext uri="{FF2B5EF4-FFF2-40B4-BE49-F238E27FC236}">
                <a16:creationId xmlns:a16="http://schemas.microsoft.com/office/drawing/2014/main" xmlns="" id="{DCDDC493-2467-4F4B-86E9-58A05AC0E881}"/>
              </a:ext>
            </a:extLst>
          </p:cNvPr>
          <p:cNvGraphicFramePr>
            <a:graphicFrameLocks noGrp="1"/>
          </p:cNvGraphicFramePr>
          <p:nvPr>
            <p:extLst>
              <p:ext uri="{D42A27DB-BD31-4B8C-83A1-F6EECF244321}">
                <p14:modId xmlns:p14="http://schemas.microsoft.com/office/powerpoint/2010/main" val="2199116453"/>
              </p:ext>
            </p:extLst>
          </p:nvPr>
        </p:nvGraphicFramePr>
        <p:xfrm>
          <a:off x="23177" y="1038223"/>
          <a:ext cx="7772400" cy="5368114"/>
        </p:xfrm>
        <a:graphic>
          <a:graphicData uri="http://schemas.openxmlformats.org/drawingml/2006/table">
            <a:tbl>
              <a:tblPr firstRow="1" firstCol="1" bandRow="1">
                <a:tableStyleId>{5C22544A-7EE6-4342-B048-85BDC9FD1C3A}</a:tableStyleId>
              </a:tblPr>
              <a:tblGrid>
                <a:gridCol w="3786823">
                  <a:extLst>
                    <a:ext uri="{9D8B030D-6E8A-4147-A177-3AD203B41FA5}">
                      <a16:colId xmlns:a16="http://schemas.microsoft.com/office/drawing/2014/main" xmlns="" val="3319760266"/>
                    </a:ext>
                  </a:extLst>
                </a:gridCol>
                <a:gridCol w="3985577">
                  <a:extLst>
                    <a:ext uri="{9D8B030D-6E8A-4147-A177-3AD203B41FA5}">
                      <a16:colId xmlns:a16="http://schemas.microsoft.com/office/drawing/2014/main" xmlns="" val="660290913"/>
                    </a:ext>
                  </a:extLst>
                </a:gridCol>
              </a:tblGrid>
              <a:tr h="271578">
                <a:tc>
                  <a:txBody>
                    <a:bodyPr/>
                    <a:lstStyle/>
                    <a:p>
                      <a:pPr marL="0" marR="0">
                        <a:lnSpc>
                          <a:spcPct val="12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Subtopic/ Topic</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Award Details</a:t>
                      </a:r>
                    </a:p>
                  </a:txBody>
                  <a:tcPr marL="68580" marR="68580" marT="0" marB="0" anchor="ctr"/>
                </a:tc>
                <a:extLst>
                  <a:ext uri="{0D108BD9-81ED-4DB2-BD59-A6C34878D82A}">
                    <a16:rowId xmlns:a16="http://schemas.microsoft.com/office/drawing/2014/main" xmlns="" val="3654437984"/>
                  </a:ext>
                </a:extLst>
              </a:tr>
              <a:tr h="813088">
                <a:tc>
                  <a:txBody>
                    <a:bodyPr/>
                    <a:lstStyle/>
                    <a:p>
                      <a:pPr marL="0" marR="0">
                        <a:lnSpc>
                          <a:spcPct val="120000"/>
                        </a:lnSpc>
                        <a:spcBef>
                          <a:spcPts val="0"/>
                        </a:spcBef>
                        <a:spcAft>
                          <a:spcPts val="800"/>
                        </a:spcAft>
                      </a:pPr>
                      <a:r>
                        <a:rPr lang="en-US" sz="1800" dirty="0">
                          <a:effectLst/>
                        </a:rPr>
                        <a:t>6a: </a:t>
                      </a:r>
                      <a:r>
                        <a:rPr lang="en-US" sz="1800" b="0" dirty="0">
                          <a:effectLst/>
                        </a:rPr>
                        <a:t>Atomic Precision for Energy Efficient and Clean Energy-Related </a:t>
                      </a:r>
                      <a:r>
                        <a:rPr lang="en-US" sz="1800" dirty="0">
                          <a:effectLst/>
                        </a:rPr>
                        <a:t>Microelectronics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baseline="0" dirty="0">
                          <a:effectLst/>
                        </a:rPr>
                        <a:t>2D transistors, CNT FETs for 5G, quantum metrology, AP opto-electronics, AP phase change memory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56713210"/>
                  </a:ext>
                </a:extLst>
              </a:tr>
              <a:tr h="537467">
                <a:tc>
                  <a:txBody>
                    <a:bodyPr/>
                    <a:lstStyle/>
                    <a:p>
                      <a:pPr marL="0" marR="0">
                        <a:lnSpc>
                          <a:spcPct val="120000"/>
                        </a:lnSpc>
                        <a:spcBef>
                          <a:spcPts val="0"/>
                        </a:spcBef>
                        <a:spcAft>
                          <a:spcPts val="800"/>
                        </a:spcAft>
                      </a:pPr>
                      <a:r>
                        <a:rPr lang="en-US" sz="1800" dirty="0">
                          <a:effectLst/>
                        </a:rPr>
                        <a:t>6b: Sensors </a:t>
                      </a:r>
                      <a:r>
                        <a:rPr lang="en-US" sz="1800" b="0" dirty="0">
                          <a:effectLst/>
                        </a:rPr>
                        <a:t>for Harsh and Corrosive Environments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Fiberoptic pressure, ultrasonic waveguides, Wireless sensors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59854677"/>
                  </a:ext>
                </a:extLst>
              </a:tr>
              <a:tr h="777801">
                <a:tc>
                  <a:txBody>
                    <a:bodyPr/>
                    <a:lstStyle/>
                    <a:p>
                      <a:pPr marL="0" marR="0">
                        <a:lnSpc>
                          <a:spcPct val="120000"/>
                        </a:lnSpc>
                        <a:spcBef>
                          <a:spcPts val="0"/>
                        </a:spcBef>
                        <a:spcAft>
                          <a:spcPts val="800"/>
                        </a:spcAft>
                      </a:pPr>
                      <a:r>
                        <a:rPr lang="en-US" sz="1800" dirty="0">
                          <a:effectLst/>
                        </a:rPr>
                        <a:t>6c: Critical Materials </a:t>
                      </a:r>
                      <a:r>
                        <a:rPr lang="en-US" sz="1800" b="0" dirty="0">
                          <a:effectLst/>
                        </a:rPr>
                        <a:t>Supply Chain Enabling Research</a:t>
                      </a:r>
                    </a:p>
                  </a:txBody>
                  <a:tcPr marL="68580" marR="68580" marT="0" marB="0" anchor="ctr"/>
                </a:tc>
                <a:tc>
                  <a:txBody>
                    <a:bodyPr/>
                    <a:lstStyle/>
                    <a:p>
                      <a:pPr marL="0" marR="0" algn="ctr">
                        <a:lnSpc>
                          <a:spcPct val="107000"/>
                        </a:lnSpc>
                        <a:spcBef>
                          <a:spcPts val="0"/>
                        </a:spcBef>
                        <a:spcAft>
                          <a:spcPts val="800"/>
                        </a:spcAft>
                      </a:pPr>
                      <a:r>
                        <a:rPr lang="en-US" sz="1800" dirty="0">
                          <a:effectLst/>
                        </a:rPr>
                        <a:t>Recycling rare earth elements, cobalt, extrusion of Mg alloy, high throughput sorting, spark plasma sintering,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381436600"/>
                  </a:ext>
                </a:extLst>
              </a:tr>
              <a:tr h="549822">
                <a:tc>
                  <a:txBody>
                    <a:bodyPr/>
                    <a:lstStyle/>
                    <a:p>
                      <a:pPr marL="0" marR="0">
                        <a:lnSpc>
                          <a:spcPct val="120000"/>
                        </a:lnSpc>
                        <a:spcBef>
                          <a:spcPts val="0"/>
                        </a:spcBef>
                        <a:spcAft>
                          <a:spcPts val="800"/>
                        </a:spcAft>
                      </a:pPr>
                      <a:r>
                        <a:rPr lang="en-US" sz="1800" dirty="0">
                          <a:effectLst/>
                        </a:rPr>
                        <a:t>6d: Water: </a:t>
                      </a:r>
                      <a:r>
                        <a:rPr lang="en-US" sz="1800" b="0" dirty="0">
                          <a:effectLst/>
                        </a:rPr>
                        <a:t>Cost-effective Energy Recovery for Modular Desalination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Sliding Element ERD, Micro-Hydro Scroll Turbine  ERD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11417454"/>
                  </a:ext>
                </a:extLst>
              </a:tr>
              <a:tr h="537467">
                <a:tc>
                  <a:txBody>
                    <a:bodyPr/>
                    <a:lstStyle/>
                    <a:p>
                      <a:pPr marL="0" marR="0">
                        <a:lnSpc>
                          <a:spcPct val="120000"/>
                        </a:lnSpc>
                        <a:spcBef>
                          <a:spcPts val="0"/>
                        </a:spcBef>
                        <a:spcAft>
                          <a:spcPts val="800"/>
                        </a:spcAft>
                      </a:pPr>
                      <a:r>
                        <a:rPr lang="en-US" sz="1800" b="0" dirty="0">
                          <a:effectLst/>
                        </a:rPr>
                        <a:t>15a: Novel Utilization Strategies for </a:t>
                      </a:r>
                      <a:r>
                        <a:rPr lang="en-US" sz="1800" dirty="0">
                          <a:effectLst/>
                        </a:rPr>
                        <a:t>Ocean Plastic Waste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Upcycling Material, Compact Catalytic Membrane Reactor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56767011"/>
                  </a:ext>
                </a:extLst>
              </a:tr>
              <a:tr h="526792">
                <a:tc>
                  <a:txBody>
                    <a:bodyPr/>
                    <a:lstStyle/>
                    <a:p>
                      <a:pPr marL="0" marR="0">
                        <a:lnSpc>
                          <a:spcPct val="120000"/>
                        </a:lnSpc>
                        <a:spcBef>
                          <a:spcPts val="0"/>
                        </a:spcBef>
                        <a:spcAft>
                          <a:spcPts val="800"/>
                        </a:spcAft>
                      </a:pPr>
                      <a:r>
                        <a:rPr lang="en-US" sz="1800" dirty="0">
                          <a:effectLst/>
                        </a:rPr>
                        <a:t>16b: Thermal Energy Storage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Nano particles for thermochemical energy storage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56332385"/>
                  </a:ext>
                </a:extLst>
              </a:tr>
              <a:tr h="754584">
                <a:tc>
                  <a:txBody>
                    <a:bodyPr/>
                    <a:lstStyle/>
                    <a:p>
                      <a:pPr marL="0" marR="0">
                        <a:lnSpc>
                          <a:spcPct val="120000"/>
                        </a:lnSpc>
                        <a:spcBef>
                          <a:spcPts val="0"/>
                        </a:spcBef>
                        <a:spcAft>
                          <a:spcPts val="800"/>
                        </a:spcAft>
                      </a:pPr>
                      <a:r>
                        <a:rPr lang="en-US" sz="1800" dirty="0">
                          <a:effectLst/>
                        </a:rPr>
                        <a:t>17a: </a:t>
                      </a:r>
                      <a:r>
                        <a:rPr lang="en-US" sz="1800" b="0" dirty="0">
                          <a:effectLst/>
                        </a:rPr>
                        <a:t>Compact Power Conditioning Systems for </a:t>
                      </a:r>
                      <a:r>
                        <a:rPr lang="en-US" sz="1800" dirty="0">
                          <a:effectLst/>
                        </a:rPr>
                        <a:t>High-Torque, Low-Speed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Direct-drive wind/water generators, MV SiC Based PCS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358792008"/>
                  </a:ext>
                </a:extLst>
              </a:tr>
            </a:tbl>
          </a:graphicData>
        </a:graphic>
      </p:graphicFrame>
      <p:sp>
        <p:nvSpPr>
          <p:cNvPr id="4" name="TextBox 3">
            <a:extLst>
              <a:ext uri="{FF2B5EF4-FFF2-40B4-BE49-F238E27FC236}">
                <a16:creationId xmlns:a16="http://schemas.microsoft.com/office/drawing/2014/main" xmlns="" id="{35787A0D-F337-487B-9230-562B7C63FF86}"/>
              </a:ext>
            </a:extLst>
          </p:cNvPr>
          <p:cNvSpPr txBox="1"/>
          <p:nvPr/>
        </p:nvSpPr>
        <p:spPr>
          <a:xfrm>
            <a:off x="7020560" y="1178250"/>
            <a:ext cx="2100263" cy="705834"/>
          </a:xfrm>
          <a:prstGeom prst="rect">
            <a:avLst/>
          </a:prstGeom>
          <a:noFill/>
        </p:spPr>
        <p:txBody>
          <a:bodyPr wrap="square" rtlCol="0">
            <a:spAutoFit/>
          </a:bodyPr>
          <a:lstStyle/>
          <a:p>
            <a:pPr algn="r">
              <a:lnSpc>
                <a:spcPct val="270000"/>
              </a:lnSpc>
              <a:spcAft>
                <a:spcPts val="600"/>
              </a:spcAft>
            </a:pPr>
            <a:r>
              <a:rPr lang="en-US" dirty="0"/>
              <a:t>APM</a:t>
            </a:r>
          </a:p>
        </p:txBody>
      </p:sp>
      <p:sp>
        <p:nvSpPr>
          <p:cNvPr id="5" name="TextBox 4">
            <a:extLst>
              <a:ext uri="{FF2B5EF4-FFF2-40B4-BE49-F238E27FC236}">
                <a16:creationId xmlns:a16="http://schemas.microsoft.com/office/drawing/2014/main" xmlns="" id="{BC66A0D8-D420-43A9-ABF0-A14EBA11D1CB}"/>
              </a:ext>
            </a:extLst>
          </p:cNvPr>
          <p:cNvSpPr txBox="1"/>
          <p:nvPr/>
        </p:nvSpPr>
        <p:spPr>
          <a:xfrm>
            <a:off x="7420933" y="5712598"/>
            <a:ext cx="1620957" cy="584775"/>
          </a:xfrm>
          <a:prstGeom prst="rect">
            <a:avLst/>
          </a:prstGeom>
          <a:noFill/>
        </p:spPr>
        <p:txBody>
          <a:bodyPr wrap="square" rtlCol="0">
            <a:spAutoFit/>
          </a:bodyPr>
          <a:lstStyle/>
          <a:p>
            <a:pPr algn="r">
              <a:spcAft>
                <a:spcPts val="0"/>
              </a:spcAft>
            </a:pPr>
            <a:r>
              <a:rPr lang="en-US" sz="1600" dirty="0"/>
              <a:t>Power Electronics</a:t>
            </a:r>
          </a:p>
        </p:txBody>
      </p:sp>
      <p:sp>
        <p:nvSpPr>
          <p:cNvPr id="6" name="Rectangle 5">
            <a:extLst>
              <a:ext uri="{FF2B5EF4-FFF2-40B4-BE49-F238E27FC236}">
                <a16:creationId xmlns:a16="http://schemas.microsoft.com/office/drawing/2014/main" xmlns="" id="{FF809236-E037-4DAC-93EA-8A2E1EDF38C1}"/>
              </a:ext>
            </a:extLst>
          </p:cNvPr>
          <p:cNvSpPr/>
          <p:nvPr/>
        </p:nvSpPr>
        <p:spPr>
          <a:xfrm>
            <a:off x="7627938" y="2184736"/>
            <a:ext cx="1457325" cy="584775"/>
          </a:xfrm>
          <a:prstGeom prst="rect">
            <a:avLst/>
          </a:prstGeom>
        </p:spPr>
        <p:txBody>
          <a:bodyPr wrap="square">
            <a:spAutoFit/>
          </a:bodyPr>
          <a:lstStyle/>
          <a:p>
            <a:pPr algn="r">
              <a:spcAft>
                <a:spcPts val="600"/>
              </a:spcAft>
            </a:pPr>
            <a:r>
              <a:rPr lang="en-US" sz="1600" dirty="0"/>
              <a:t>Materials HSC</a:t>
            </a:r>
          </a:p>
        </p:txBody>
      </p:sp>
      <p:sp>
        <p:nvSpPr>
          <p:cNvPr id="7" name="Rectangle 6">
            <a:extLst>
              <a:ext uri="{FF2B5EF4-FFF2-40B4-BE49-F238E27FC236}">
                <a16:creationId xmlns:a16="http://schemas.microsoft.com/office/drawing/2014/main" xmlns="" id="{D6AF5C74-C57B-46C4-A817-2F54C91C7295}"/>
              </a:ext>
            </a:extLst>
          </p:cNvPr>
          <p:cNvSpPr/>
          <p:nvPr/>
        </p:nvSpPr>
        <p:spPr>
          <a:xfrm>
            <a:off x="7517190" y="3026056"/>
            <a:ext cx="1649103" cy="646331"/>
          </a:xfrm>
          <a:prstGeom prst="rect">
            <a:avLst/>
          </a:prstGeom>
        </p:spPr>
        <p:txBody>
          <a:bodyPr wrap="square">
            <a:spAutoFit/>
          </a:bodyPr>
          <a:lstStyle/>
          <a:p>
            <a:pPr algn="r">
              <a:spcAft>
                <a:spcPts val="0"/>
              </a:spcAft>
            </a:pPr>
            <a:r>
              <a:rPr lang="en-US" dirty="0"/>
              <a:t>Critical Materials</a:t>
            </a:r>
          </a:p>
        </p:txBody>
      </p:sp>
      <p:sp>
        <p:nvSpPr>
          <p:cNvPr id="8" name="Rectangle 7">
            <a:extLst>
              <a:ext uri="{FF2B5EF4-FFF2-40B4-BE49-F238E27FC236}">
                <a16:creationId xmlns:a16="http://schemas.microsoft.com/office/drawing/2014/main" xmlns="" id="{C4AFEF67-80E2-45E3-881E-EC184DAEF82C}"/>
              </a:ext>
            </a:extLst>
          </p:cNvPr>
          <p:cNvSpPr/>
          <p:nvPr/>
        </p:nvSpPr>
        <p:spPr>
          <a:xfrm>
            <a:off x="8168820" y="3652877"/>
            <a:ext cx="791627" cy="705834"/>
          </a:xfrm>
          <a:prstGeom prst="rect">
            <a:avLst/>
          </a:prstGeom>
        </p:spPr>
        <p:txBody>
          <a:bodyPr wrap="none">
            <a:spAutoFit/>
          </a:bodyPr>
          <a:lstStyle/>
          <a:p>
            <a:pPr algn="r">
              <a:lnSpc>
                <a:spcPct val="270000"/>
              </a:lnSpc>
              <a:spcAft>
                <a:spcPts val="600"/>
              </a:spcAft>
            </a:pPr>
            <a:r>
              <a:rPr lang="en-US" dirty="0"/>
              <a:t>Water</a:t>
            </a:r>
          </a:p>
        </p:txBody>
      </p:sp>
      <p:sp>
        <p:nvSpPr>
          <p:cNvPr id="9" name="Rectangle 8">
            <a:extLst>
              <a:ext uri="{FF2B5EF4-FFF2-40B4-BE49-F238E27FC236}">
                <a16:creationId xmlns:a16="http://schemas.microsoft.com/office/drawing/2014/main" xmlns="" id="{2C9FF360-E99C-490A-8E39-462FD7356E5F}"/>
              </a:ext>
            </a:extLst>
          </p:cNvPr>
          <p:cNvSpPr/>
          <p:nvPr/>
        </p:nvSpPr>
        <p:spPr>
          <a:xfrm>
            <a:off x="8105508" y="4177993"/>
            <a:ext cx="979755" cy="705834"/>
          </a:xfrm>
          <a:prstGeom prst="rect">
            <a:avLst/>
          </a:prstGeom>
        </p:spPr>
        <p:txBody>
          <a:bodyPr wrap="none">
            <a:spAutoFit/>
          </a:bodyPr>
          <a:lstStyle/>
          <a:p>
            <a:pPr algn="r">
              <a:lnSpc>
                <a:spcPct val="270000"/>
              </a:lnSpc>
              <a:spcAft>
                <a:spcPts val="600"/>
              </a:spcAft>
            </a:pPr>
            <a:r>
              <a:rPr lang="en-US" dirty="0"/>
              <a:t>Plastics</a:t>
            </a:r>
          </a:p>
        </p:txBody>
      </p:sp>
      <p:sp>
        <p:nvSpPr>
          <p:cNvPr id="10" name="Rectangle 9">
            <a:extLst>
              <a:ext uri="{FF2B5EF4-FFF2-40B4-BE49-F238E27FC236}">
                <a16:creationId xmlns:a16="http://schemas.microsoft.com/office/drawing/2014/main" xmlns="" id="{B0127AC5-56E9-4597-8174-5B975FE79B7C}"/>
              </a:ext>
            </a:extLst>
          </p:cNvPr>
          <p:cNvSpPr/>
          <p:nvPr/>
        </p:nvSpPr>
        <p:spPr>
          <a:xfrm>
            <a:off x="7704424" y="5018859"/>
            <a:ext cx="1337466" cy="584775"/>
          </a:xfrm>
          <a:prstGeom prst="rect">
            <a:avLst/>
          </a:prstGeom>
        </p:spPr>
        <p:txBody>
          <a:bodyPr wrap="square">
            <a:spAutoFit/>
          </a:bodyPr>
          <a:lstStyle/>
          <a:p>
            <a:pPr algn="r">
              <a:spcAft>
                <a:spcPts val="0"/>
              </a:spcAft>
            </a:pPr>
            <a:r>
              <a:rPr lang="en-US" sz="1600" dirty="0"/>
              <a:t>Energy Storage</a:t>
            </a:r>
          </a:p>
        </p:txBody>
      </p:sp>
    </p:spTree>
    <p:extLst>
      <p:ext uri="{BB962C8B-B14F-4D97-AF65-F5344CB8AC3E}">
        <p14:creationId xmlns:p14="http://schemas.microsoft.com/office/powerpoint/2010/main" val="424059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SBIR Success: Flash Steel Phase III</a:t>
            </a:r>
          </a:p>
        </p:txBody>
      </p:sp>
      <p:sp>
        <p:nvSpPr>
          <p:cNvPr id="3" name="TextBox 2"/>
          <p:cNvSpPr txBox="1"/>
          <p:nvPr/>
        </p:nvSpPr>
        <p:spPr>
          <a:xfrm>
            <a:off x="41447" y="885682"/>
            <a:ext cx="8812658" cy="338554"/>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altLang="en-US" sz="1600" dirty="0">
                <a:ea typeface="Calibri" panose="020F0502020204030204" pitchFamily="34" charset="0"/>
                <a:cs typeface="Times New Roman" panose="02020603050405020304" pitchFamily="18" charset="0"/>
              </a:rPr>
              <a:t>FY 2013  Flash Steel (Bainite) wins Phase I</a:t>
            </a:r>
          </a:p>
        </p:txBody>
      </p:sp>
      <p:pic>
        <p:nvPicPr>
          <p:cNvPr id="5" name="Picture 4"/>
          <p:cNvPicPr>
            <a:picLocks noChangeAspect="1"/>
          </p:cNvPicPr>
          <p:nvPr/>
        </p:nvPicPr>
        <p:blipFill>
          <a:blip r:embed="rId3"/>
          <a:stretch>
            <a:fillRect/>
          </a:stretch>
        </p:blipFill>
        <p:spPr>
          <a:xfrm>
            <a:off x="4250102" y="5064880"/>
            <a:ext cx="2088166" cy="1330614"/>
          </a:xfrm>
          <a:prstGeom prst="rect">
            <a:avLst/>
          </a:prstGeom>
        </p:spPr>
      </p:pic>
      <p:pic>
        <p:nvPicPr>
          <p:cNvPr id="6" name="Picture 5"/>
          <p:cNvPicPr>
            <a:picLocks noChangeAspect="1"/>
          </p:cNvPicPr>
          <p:nvPr/>
        </p:nvPicPr>
        <p:blipFill>
          <a:blip r:embed="rId4"/>
          <a:stretch>
            <a:fillRect/>
          </a:stretch>
        </p:blipFill>
        <p:spPr>
          <a:xfrm>
            <a:off x="6326281" y="5056987"/>
            <a:ext cx="2880111" cy="1515282"/>
          </a:xfrm>
          <a:prstGeom prst="rect">
            <a:avLst/>
          </a:prstGeom>
        </p:spPr>
      </p:pic>
      <p:sp>
        <p:nvSpPr>
          <p:cNvPr id="7" name="TextBox 6">
            <a:extLst>
              <a:ext uri="{FF2B5EF4-FFF2-40B4-BE49-F238E27FC236}">
                <a16:creationId xmlns:a16="http://schemas.microsoft.com/office/drawing/2014/main" xmlns="" id="{24B69B5D-6A87-4EBB-B49A-D7CD2DD0C966}"/>
              </a:ext>
            </a:extLst>
          </p:cNvPr>
          <p:cNvSpPr txBox="1"/>
          <p:nvPr/>
        </p:nvSpPr>
        <p:spPr>
          <a:xfrm>
            <a:off x="152400" y="5580678"/>
            <a:ext cx="3958970" cy="907941"/>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a:cs typeface="Times New Roman" panose="02020603050405020304" pitchFamily="18" charset="0"/>
              </a:rPr>
              <a:t>FY 2018 Phase III: Full-scale prototype heat treating line completed</a:t>
            </a:r>
          </a:p>
          <a:p>
            <a:pPr marL="285750"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p:txBody>
      </p:sp>
      <p:pic>
        <p:nvPicPr>
          <p:cNvPr id="8" name="Picture 7">
            <a:extLst>
              <a:ext uri="{FF2B5EF4-FFF2-40B4-BE49-F238E27FC236}">
                <a16:creationId xmlns:a16="http://schemas.microsoft.com/office/drawing/2014/main" xmlns="" id="{4B7B4477-6BC6-471F-B17F-E6BDC066001F}"/>
              </a:ext>
            </a:extLst>
          </p:cNvPr>
          <p:cNvPicPr>
            <a:picLocks noChangeAspect="1"/>
          </p:cNvPicPr>
          <p:nvPr/>
        </p:nvPicPr>
        <p:blipFill>
          <a:blip r:embed="rId5"/>
          <a:stretch>
            <a:fillRect/>
          </a:stretch>
        </p:blipFill>
        <p:spPr>
          <a:xfrm>
            <a:off x="4489154" y="916404"/>
            <a:ext cx="4389317" cy="2636272"/>
          </a:xfrm>
          <a:prstGeom prst="rect">
            <a:avLst/>
          </a:prstGeom>
        </p:spPr>
      </p:pic>
      <p:sp>
        <p:nvSpPr>
          <p:cNvPr id="4" name="Rectangle 3">
            <a:extLst>
              <a:ext uri="{FF2B5EF4-FFF2-40B4-BE49-F238E27FC236}">
                <a16:creationId xmlns:a16="http://schemas.microsoft.com/office/drawing/2014/main" xmlns="" id="{1B347BE4-7C02-494B-9783-46F745CFB4FF}"/>
              </a:ext>
            </a:extLst>
          </p:cNvPr>
          <p:cNvSpPr/>
          <p:nvPr/>
        </p:nvSpPr>
        <p:spPr>
          <a:xfrm>
            <a:off x="41447" y="1297118"/>
            <a:ext cx="4267200" cy="2569934"/>
          </a:xfrm>
          <a:prstGeom prst="rect">
            <a:avLst/>
          </a:prstGeom>
        </p:spPr>
        <p:txBody>
          <a:bodyPr wrap="square">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a:cs typeface="Times New Roman" panose="02020603050405020304" pitchFamily="18" charset="0"/>
              </a:rPr>
              <a:t>FY 2014-17 Phase II and Phase IIB process R&amp;D and pilot plant</a:t>
            </a:r>
          </a:p>
          <a:p>
            <a:pPr marL="285750" indent="-285750" fontAlgn="ctr">
              <a:spcBef>
                <a:spcPts val="0"/>
              </a:spcBef>
              <a:spcAft>
                <a:spcPts val="600"/>
              </a:spcAft>
              <a:buClr>
                <a:srgbClr val="7AC143"/>
              </a:buClr>
              <a:buFont typeface="Wingdings" panose="05000000000000000000" pitchFamily="2" charset="2"/>
              <a:buChar char="Ø"/>
            </a:pPr>
            <a:r>
              <a:rPr lang="en-US" sz="1600" dirty="0">
                <a:cs typeface="Times New Roman" panose="02020603050405020304" pitchFamily="18" charset="0"/>
              </a:rPr>
              <a:t>Related  FY15 Lab Call with ANL/ORNL: to investigate microstructure—grain size reduction </a:t>
            </a:r>
            <a:r>
              <a:rPr lang="en-US" sz="1600" dirty="0">
                <a:cs typeface="Times New Roman" panose="02020603050405020304" pitchFamily="18" charset="0"/>
                <a:sym typeface="Wingdings" panose="05000000000000000000" pitchFamily="2" charset="2"/>
              </a:rPr>
              <a:t>m</a:t>
            </a:r>
            <a:r>
              <a:rPr lang="en-US" sz="1600" dirty="0">
                <a:cs typeface="Times New Roman" panose="02020603050405020304" pitchFamily="18" charset="0"/>
              </a:rPr>
              <a:t>echanical strength (Hall Petch strengthening (figure at right)</a:t>
            </a:r>
          </a:p>
          <a:p>
            <a:pPr marL="285750" indent="-285750" fontAlgn="ctr">
              <a:spcBef>
                <a:spcPts val="0"/>
              </a:spcBef>
              <a:spcAft>
                <a:spcPts val="600"/>
              </a:spcAft>
              <a:buClr>
                <a:srgbClr val="7AC143"/>
              </a:buClr>
              <a:buFont typeface="Wingdings" panose="05000000000000000000" pitchFamily="2" charset="2"/>
              <a:buChar char="Ø"/>
            </a:pPr>
            <a:r>
              <a:rPr lang="en-US" sz="1600" dirty="0">
                <a:cs typeface="Times New Roman" panose="02020603050405020304" pitchFamily="18" charset="0"/>
                <a:sym typeface="Wingdings" panose="05000000000000000000" pitchFamily="2" charset="2"/>
              </a:rPr>
              <a:t>FY 2017 DOE’s SBIR Small Business of the year</a:t>
            </a:r>
          </a:p>
          <a:p>
            <a:pPr marL="285750" indent="-285750" fontAlgn="ctr">
              <a:spcBef>
                <a:spcPts val="0"/>
              </a:spcBef>
              <a:spcAft>
                <a:spcPts val="600"/>
              </a:spcAft>
              <a:buClr>
                <a:srgbClr val="7AC143"/>
              </a:buClr>
              <a:buFont typeface="Wingdings" panose="05000000000000000000" pitchFamily="2" charset="2"/>
              <a:buChar char="Ø"/>
            </a:pPr>
            <a:endParaRPr lang="en-US" dirty="0">
              <a:solidFill>
                <a:srgbClr val="50565C"/>
              </a:solidFill>
              <a:latin typeface="Franklin Gothic Book"/>
            </a:endParaRPr>
          </a:p>
        </p:txBody>
      </p:sp>
      <p:sp>
        <p:nvSpPr>
          <p:cNvPr id="10" name="Speech Bubble: Oval 9">
            <a:extLst>
              <a:ext uri="{FF2B5EF4-FFF2-40B4-BE49-F238E27FC236}">
                <a16:creationId xmlns:a16="http://schemas.microsoft.com/office/drawing/2014/main" xmlns="" id="{DCBD4E30-55B6-4C7A-91B9-3FB390FEBBFB}"/>
              </a:ext>
            </a:extLst>
          </p:cNvPr>
          <p:cNvSpPr/>
          <p:nvPr/>
        </p:nvSpPr>
        <p:spPr>
          <a:xfrm>
            <a:off x="30017" y="3342711"/>
            <a:ext cx="6194286" cy="1753648"/>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chemeClr val="tx1"/>
                </a:solidFill>
              </a:rPr>
              <a:t>Getting an SBIR really put us on the map …but the biggest benefit was the ability to interact with world class metallurgists like those at  DOE &amp; Oak Ridge National Laboratory.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…Gary Cola Founder and CTO</a:t>
            </a:r>
            <a:endParaRPr lang="en-US" dirty="0">
              <a:solidFill>
                <a:schemeClr val="tx1"/>
              </a:solidFill>
            </a:endParaRPr>
          </a:p>
        </p:txBody>
      </p:sp>
      <p:sp>
        <p:nvSpPr>
          <p:cNvPr id="11" name="TextBox 10">
            <a:extLst>
              <a:ext uri="{FF2B5EF4-FFF2-40B4-BE49-F238E27FC236}">
                <a16:creationId xmlns:a16="http://schemas.microsoft.com/office/drawing/2014/main" xmlns="" id="{9134FA66-2D7A-4625-98EF-347F0550FE95}"/>
              </a:ext>
            </a:extLst>
          </p:cNvPr>
          <p:cNvSpPr txBox="1"/>
          <p:nvPr/>
        </p:nvSpPr>
        <p:spPr>
          <a:xfrm>
            <a:off x="5962194" y="3643140"/>
            <a:ext cx="3221115" cy="1646605"/>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a:cs typeface="Times New Roman" panose="02020603050405020304" pitchFamily="18" charset="0"/>
              </a:rPr>
              <a:t>Full Interview at:  </a:t>
            </a:r>
            <a:r>
              <a:rPr lang="en-US" sz="1600" dirty="0">
                <a:cs typeface="Times New Roman" panose="02020603050405020304" pitchFamily="18" charset="0"/>
                <a:hlinkClick r:id="rId6"/>
              </a:rPr>
              <a:t>https://www.energy.gov/eere/technology-to-market/sbir-successes-interviews-past-winners</a:t>
            </a:r>
            <a:r>
              <a:rPr lang="en-US" sz="1600" dirty="0">
                <a:cs typeface="Times New Roman" panose="02020603050405020304" pitchFamily="18" charset="0"/>
              </a:rPr>
              <a:t> </a:t>
            </a:r>
          </a:p>
          <a:p>
            <a:pPr marL="285750"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p:txBody>
      </p:sp>
    </p:spTree>
    <p:extLst>
      <p:ext uri="{BB962C8B-B14F-4D97-AF65-F5344CB8AC3E}">
        <p14:creationId xmlns:p14="http://schemas.microsoft.com/office/powerpoint/2010/main" val="967570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83F4920-4596-4B9B-A070-B5BBB8913793}"/>
              </a:ext>
            </a:extLst>
          </p:cNvPr>
          <p:cNvPicPr>
            <a:picLocks noChangeAspect="1"/>
          </p:cNvPicPr>
          <p:nvPr/>
        </p:nvPicPr>
        <p:blipFill>
          <a:blip r:embed="rId3"/>
          <a:stretch>
            <a:fillRect/>
          </a:stretch>
        </p:blipFill>
        <p:spPr>
          <a:xfrm>
            <a:off x="3048000" y="846654"/>
            <a:ext cx="6549959" cy="4981794"/>
          </a:xfrm>
          <a:prstGeom prst="rect">
            <a:avLst/>
          </a:prstGeom>
        </p:spPr>
      </p:pic>
      <p:sp>
        <p:nvSpPr>
          <p:cNvPr id="2" name="Title 1">
            <a:extLst>
              <a:ext uri="{FF2B5EF4-FFF2-40B4-BE49-F238E27FC236}">
                <a16:creationId xmlns:a16="http://schemas.microsoft.com/office/drawing/2014/main" xmlns="" id="{02CFC9F7-E9B9-4F6F-8E5E-3088624D50B4}"/>
              </a:ext>
            </a:extLst>
          </p:cNvPr>
          <p:cNvSpPr>
            <a:spLocks noGrp="1"/>
          </p:cNvSpPr>
          <p:nvPr>
            <p:ph type="title"/>
          </p:nvPr>
        </p:nvSpPr>
        <p:spPr/>
        <p:txBody>
          <a:bodyPr/>
          <a:lstStyle/>
          <a:p>
            <a:pPr rtl="0" fontAlgn="ctr"/>
            <a:r>
              <a:rPr lang="en-US" sz="2400" dirty="0"/>
              <a:t>Experimental Program to Stimulate Competitive Research</a:t>
            </a:r>
          </a:p>
        </p:txBody>
      </p:sp>
      <p:sp>
        <p:nvSpPr>
          <p:cNvPr id="4" name="TextBox 3">
            <a:extLst>
              <a:ext uri="{FF2B5EF4-FFF2-40B4-BE49-F238E27FC236}">
                <a16:creationId xmlns:a16="http://schemas.microsoft.com/office/drawing/2014/main" xmlns="" id="{54D92390-FC61-4782-9D5B-451B8C6B6B8F}"/>
              </a:ext>
            </a:extLst>
          </p:cNvPr>
          <p:cNvSpPr txBox="1"/>
          <p:nvPr/>
        </p:nvSpPr>
        <p:spPr>
          <a:xfrm>
            <a:off x="387820" y="2092106"/>
            <a:ext cx="2711367" cy="3970318"/>
          </a:xfrm>
          <a:prstGeom prst="rect">
            <a:avLst/>
          </a:prstGeom>
          <a:noFill/>
        </p:spPr>
        <p:txBody>
          <a:bodyPr wrap="square" rtlCol="0">
            <a:spAutoFit/>
          </a:bodyPr>
          <a:lstStyle/>
          <a:p>
            <a:r>
              <a:rPr lang="en-US" dirty="0"/>
              <a:t>Originally an NSF R&amp;D program for underserved institutions and states.  </a:t>
            </a:r>
          </a:p>
          <a:p>
            <a:endParaRPr lang="en-US" dirty="0"/>
          </a:p>
          <a:p>
            <a:r>
              <a:rPr lang="en-US" dirty="0"/>
              <a:t>DOE EPSCOR was established  by Section 2203 of the Energy Policy Act of 1992 (P.L. 102-486)</a:t>
            </a:r>
          </a:p>
          <a:p>
            <a:endParaRPr lang="en-US" dirty="0"/>
          </a:p>
          <a:p>
            <a:r>
              <a:rPr lang="en-US" dirty="0"/>
              <a:t>AMO seeking to expand program (now AM for superalloys and Materials for HSC).</a:t>
            </a:r>
          </a:p>
        </p:txBody>
      </p:sp>
      <p:sp>
        <p:nvSpPr>
          <p:cNvPr id="7" name="Rectangle 6">
            <a:extLst>
              <a:ext uri="{FF2B5EF4-FFF2-40B4-BE49-F238E27FC236}">
                <a16:creationId xmlns:a16="http://schemas.microsoft.com/office/drawing/2014/main" xmlns="" id="{F5D828E3-658B-4644-B0DA-DC26EA1652F0}"/>
              </a:ext>
            </a:extLst>
          </p:cNvPr>
          <p:cNvSpPr/>
          <p:nvPr/>
        </p:nvSpPr>
        <p:spPr>
          <a:xfrm>
            <a:off x="416074" y="6045200"/>
            <a:ext cx="4889480" cy="461665"/>
          </a:xfrm>
          <a:prstGeom prst="rect">
            <a:avLst/>
          </a:prstGeom>
        </p:spPr>
        <p:txBody>
          <a:bodyPr wrap="none">
            <a:spAutoFit/>
          </a:bodyPr>
          <a:lstStyle/>
          <a:p>
            <a:r>
              <a:rPr lang="en-US" sz="2400" dirty="0">
                <a:hlinkClick r:id="rId4"/>
              </a:rPr>
              <a:t>https://science.osti.gov/bes/epscor</a:t>
            </a:r>
            <a:endParaRPr lang="en-US" sz="2400" dirty="0"/>
          </a:p>
        </p:txBody>
      </p:sp>
      <p:pic>
        <p:nvPicPr>
          <p:cNvPr id="8" name="Picture 7">
            <a:extLst>
              <a:ext uri="{FF2B5EF4-FFF2-40B4-BE49-F238E27FC236}">
                <a16:creationId xmlns:a16="http://schemas.microsoft.com/office/drawing/2014/main" xmlns="" id="{48366D70-253E-4D22-8617-B0FF52C29E2C}"/>
              </a:ext>
            </a:extLst>
          </p:cNvPr>
          <p:cNvPicPr>
            <a:picLocks noChangeAspect="1"/>
          </p:cNvPicPr>
          <p:nvPr/>
        </p:nvPicPr>
        <p:blipFill>
          <a:blip r:embed="rId5"/>
          <a:stretch>
            <a:fillRect/>
          </a:stretch>
        </p:blipFill>
        <p:spPr>
          <a:xfrm>
            <a:off x="374540" y="1029552"/>
            <a:ext cx="2762250" cy="990600"/>
          </a:xfrm>
          <a:prstGeom prst="rect">
            <a:avLst/>
          </a:prstGeom>
        </p:spPr>
      </p:pic>
    </p:spTree>
    <p:extLst>
      <p:ext uri="{BB962C8B-B14F-4D97-AF65-F5344CB8AC3E}">
        <p14:creationId xmlns:p14="http://schemas.microsoft.com/office/powerpoint/2010/main" val="336209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37" y="-22414"/>
            <a:ext cx="9310288" cy="914400"/>
          </a:xfrm>
        </p:spPr>
        <p:txBody>
          <a:bodyPr>
            <a:normAutofit/>
          </a:bodyPr>
          <a:lstStyle/>
          <a:p>
            <a:r>
              <a:rPr lang="en-US" sz="2800" dirty="0"/>
              <a:t>The idea behind Lab-Embedded Entrepreneurs</a:t>
            </a:r>
            <a:endParaRPr lang="en-US" sz="2800" dirty="0">
              <a:solidFill>
                <a:schemeClr val="tx1">
                  <a:lumMod val="50000"/>
                </a:schemeClr>
              </a:solidFill>
            </a:endParaRPr>
          </a:p>
        </p:txBody>
      </p:sp>
      <p:sp>
        <p:nvSpPr>
          <p:cNvPr id="3" name="Text Placeholder 2"/>
          <p:cNvSpPr>
            <a:spLocks noGrp="1"/>
          </p:cNvSpPr>
          <p:nvPr>
            <p:ph type="body" idx="28"/>
          </p:nvPr>
        </p:nvSpPr>
        <p:spPr>
          <a:xfrm>
            <a:off x="762001" y="982588"/>
            <a:ext cx="7696200" cy="383760"/>
          </a:xfrm>
        </p:spPr>
        <p:txBody>
          <a:bodyPr/>
          <a:lstStyle/>
          <a:p>
            <a:r>
              <a:rPr lang="en-US" sz="2400" dirty="0">
                <a:solidFill>
                  <a:schemeClr val="tx1">
                    <a:lumMod val="50000"/>
                  </a:schemeClr>
                </a:solidFill>
              </a:rPr>
              <a:t>Spin the nation’s top innovators “in” to the National Labs</a:t>
            </a:r>
            <a:endParaRPr lang="en-US" sz="2200" b="1" dirty="0">
              <a:solidFill>
                <a:srgbClr val="02542C"/>
              </a:solidFill>
            </a:endParaRPr>
          </a:p>
        </p:txBody>
      </p:sp>
      <p:sp>
        <p:nvSpPr>
          <p:cNvPr id="60" name="Isosceles Triangle 59"/>
          <p:cNvSpPr/>
          <p:nvPr/>
        </p:nvSpPr>
        <p:spPr>
          <a:xfrm rot="16200000">
            <a:off x="3829266" y="1593481"/>
            <a:ext cx="569276" cy="2426363"/>
          </a:xfrm>
          <a:prstGeom prst="triangle">
            <a:avLst/>
          </a:prstGeom>
          <a:solidFill>
            <a:srgbClr val="CAC8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61" name="Picture 60" descr="LBL_logo_bl_notex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393" y="2481145"/>
            <a:ext cx="858505" cy="651033"/>
          </a:xfrm>
          <a:prstGeom prst="rect">
            <a:avLst/>
          </a:prstGeom>
          <a:ln>
            <a:noFill/>
          </a:ln>
          <a:effectLst>
            <a:outerShdw blurRad="190500" algn="tl" rotWithShape="0">
              <a:srgbClr val="000000">
                <a:alpha val="70000"/>
              </a:srgbClr>
            </a:outerShdw>
          </a:effectLst>
        </p:spPr>
      </p:pic>
      <p:sp>
        <p:nvSpPr>
          <p:cNvPr id="62" name="TextBox 61"/>
          <p:cNvSpPr txBox="1"/>
          <p:nvPr/>
        </p:nvSpPr>
        <p:spPr>
          <a:xfrm>
            <a:off x="1409404" y="3872805"/>
            <a:ext cx="1231723" cy="1107996"/>
          </a:xfrm>
          <a:prstGeom prst="rect">
            <a:avLst/>
          </a:prstGeom>
          <a:noFill/>
        </p:spPr>
        <p:txBody>
          <a:bodyPr wrap="square" lIns="0" tIns="0" rIns="0" bIns="0" rtlCol="0">
            <a:spAutoFit/>
          </a:bodyPr>
          <a:lstStyle/>
          <a:p>
            <a:pPr eaLnBrk="1" fontAlgn="auto" hangingPunct="1">
              <a:spcBef>
                <a:spcPts val="0"/>
              </a:spcBef>
              <a:spcAft>
                <a:spcPts val="0"/>
              </a:spcAft>
            </a:pPr>
            <a:r>
              <a:rPr lang="en-US" sz="1800" b="1" dirty="0">
                <a:solidFill>
                  <a:schemeClr val="tx1">
                    <a:lumMod val="50000"/>
                  </a:schemeClr>
                </a:solidFill>
                <a:latin typeface="Arial"/>
                <a:cs typeface="Myriad Pro"/>
              </a:rPr>
              <a:t>Recruit</a:t>
            </a:r>
            <a:r>
              <a:rPr lang="en-US" sz="1800" dirty="0">
                <a:solidFill>
                  <a:schemeClr val="tx1">
                    <a:lumMod val="50000"/>
                  </a:schemeClr>
                </a:solidFill>
                <a:latin typeface="Arial"/>
                <a:cs typeface="Myriad Pro"/>
              </a:rPr>
              <a:t> the </a:t>
            </a:r>
          </a:p>
          <a:p>
            <a:pPr eaLnBrk="1" fontAlgn="auto" hangingPunct="1">
              <a:spcBef>
                <a:spcPts val="0"/>
              </a:spcBef>
              <a:spcAft>
                <a:spcPts val="0"/>
              </a:spcAft>
            </a:pPr>
            <a:r>
              <a:rPr lang="en-US" sz="1800" dirty="0">
                <a:solidFill>
                  <a:schemeClr val="tx1">
                    <a:lumMod val="50000"/>
                  </a:schemeClr>
                </a:solidFill>
                <a:latin typeface="Arial"/>
                <a:cs typeface="Myriad Pro"/>
              </a:rPr>
              <a:t>best energy technology innovators</a:t>
            </a:r>
            <a:endParaRPr lang="en-US" sz="1800" b="1" dirty="0">
              <a:solidFill>
                <a:schemeClr val="tx1">
                  <a:lumMod val="50000"/>
                </a:schemeClr>
              </a:solidFill>
              <a:latin typeface="Arial"/>
              <a:cs typeface="Myriad Pro"/>
            </a:endParaRPr>
          </a:p>
        </p:txBody>
      </p:sp>
      <p:sp>
        <p:nvSpPr>
          <p:cNvPr id="66" name="TextBox 65"/>
          <p:cNvSpPr txBox="1"/>
          <p:nvPr/>
        </p:nvSpPr>
        <p:spPr>
          <a:xfrm>
            <a:off x="3805823" y="3872805"/>
            <a:ext cx="2159954" cy="1384995"/>
          </a:xfrm>
          <a:prstGeom prst="rect">
            <a:avLst/>
          </a:prstGeom>
          <a:noFill/>
        </p:spPr>
        <p:txBody>
          <a:bodyPr wrap="square" lIns="0" tIns="0" rIns="0" bIns="0" rtlCol="0">
            <a:spAutoFit/>
          </a:bodyPr>
          <a:lstStyle/>
          <a:p>
            <a:pPr eaLnBrk="1" fontAlgn="auto" hangingPunct="1">
              <a:spcBef>
                <a:spcPts val="0"/>
              </a:spcBef>
              <a:spcAft>
                <a:spcPts val="0"/>
              </a:spcAft>
            </a:pPr>
            <a:r>
              <a:rPr lang="en-US" sz="1800" b="1" dirty="0">
                <a:solidFill>
                  <a:schemeClr val="tx1">
                    <a:lumMod val="50000"/>
                  </a:schemeClr>
                </a:solidFill>
                <a:latin typeface="Arial"/>
                <a:cs typeface="Myriad Pro"/>
              </a:rPr>
              <a:t>Leverage </a:t>
            </a:r>
            <a:r>
              <a:rPr lang="en-US" sz="1800" dirty="0">
                <a:solidFill>
                  <a:schemeClr val="tx1">
                    <a:lumMod val="50000"/>
                  </a:schemeClr>
                </a:solidFill>
                <a:latin typeface="Arial"/>
                <a:cs typeface="Myriad Pro"/>
              </a:rPr>
              <a:t>expert mentorship and world-class facilities at the national labs on a win-win basis</a:t>
            </a:r>
            <a:endParaRPr lang="en-US" sz="1800" b="1" dirty="0">
              <a:solidFill>
                <a:schemeClr val="tx1">
                  <a:lumMod val="50000"/>
                </a:schemeClr>
              </a:solidFill>
              <a:latin typeface="Arial"/>
              <a:cs typeface="Myriad Pro"/>
            </a:endParaRPr>
          </a:p>
        </p:txBody>
      </p:sp>
      <p:sp>
        <p:nvSpPr>
          <p:cNvPr id="67" name="TextBox 66"/>
          <p:cNvSpPr txBox="1"/>
          <p:nvPr/>
        </p:nvSpPr>
        <p:spPr>
          <a:xfrm>
            <a:off x="6629400" y="3872805"/>
            <a:ext cx="1240035" cy="1107996"/>
          </a:xfrm>
          <a:prstGeom prst="rect">
            <a:avLst/>
          </a:prstGeom>
          <a:noFill/>
        </p:spPr>
        <p:txBody>
          <a:bodyPr wrap="square" lIns="0" tIns="0" rIns="0" bIns="0" rtlCol="0">
            <a:spAutoFit/>
          </a:bodyPr>
          <a:lstStyle/>
          <a:p>
            <a:pPr eaLnBrk="1" fontAlgn="auto" hangingPunct="1">
              <a:spcBef>
                <a:spcPts val="0"/>
              </a:spcBef>
              <a:spcAft>
                <a:spcPts val="0"/>
              </a:spcAft>
            </a:pPr>
            <a:r>
              <a:rPr lang="en-US" sz="1800" b="1" dirty="0">
                <a:solidFill>
                  <a:schemeClr val="tx1">
                    <a:lumMod val="50000"/>
                  </a:schemeClr>
                </a:solidFill>
                <a:latin typeface="Arial"/>
                <a:cs typeface="Myriad Pro"/>
              </a:rPr>
              <a:t>Position</a:t>
            </a:r>
          </a:p>
          <a:p>
            <a:pPr eaLnBrk="1" fontAlgn="auto" hangingPunct="1">
              <a:spcBef>
                <a:spcPts val="0"/>
              </a:spcBef>
              <a:spcAft>
                <a:spcPts val="0"/>
              </a:spcAft>
            </a:pPr>
            <a:r>
              <a:rPr lang="en-US" dirty="0">
                <a:solidFill>
                  <a:schemeClr val="tx1">
                    <a:lumMod val="50000"/>
                  </a:schemeClr>
                </a:solidFill>
                <a:latin typeface="Arial"/>
                <a:cs typeface="Myriad Pro"/>
              </a:rPr>
              <a:t>p</a:t>
            </a:r>
            <a:r>
              <a:rPr lang="en-US" sz="1800" dirty="0">
                <a:solidFill>
                  <a:schemeClr val="tx1">
                    <a:lumMod val="50000"/>
                  </a:schemeClr>
                </a:solidFill>
                <a:latin typeface="Arial"/>
                <a:cs typeface="Myriad Pro"/>
              </a:rPr>
              <a:t>eople and technology </a:t>
            </a:r>
            <a:r>
              <a:rPr lang="en-US" dirty="0">
                <a:solidFill>
                  <a:schemeClr val="tx1">
                    <a:lumMod val="50000"/>
                  </a:schemeClr>
                </a:solidFill>
                <a:latin typeface="Arial"/>
                <a:cs typeface="Myriad Pro"/>
              </a:rPr>
              <a:t>for</a:t>
            </a:r>
            <a:r>
              <a:rPr lang="en-US" sz="1800" dirty="0">
                <a:solidFill>
                  <a:schemeClr val="tx1">
                    <a:lumMod val="50000"/>
                  </a:schemeClr>
                </a:solidFill>
                <a:latin typeface="Arial"/>
                <a:cs typeface="Myriad Pro"/>
              </a:rPr>
              <a:t> market</a:t>
            </a:r>
            <a:endParaRPr lang="en-US" sz="1800" b="1" dirty="0">
              <a:solidFill>
                <a:schemeClr val="tx1">
                  <a:lumMod val="50000"/>
                </a:schemeClr>
              </a:solidFill>
              <a:latin typeface="Arial"/>
              <a:cs typeface="Myriad Pro"/>
            </a:endParaRPr>
          </a:p>
        </p:txBody>
      </p:sp>
      <p:sp>
        <p:nvSpPr>
          <p:cNvPr id="71" name="TextBox 70"/>
          <p:cNvSpPr txBox="1"/>
          <p:nvPr/>
        </p:nvSpPr>
        <p:spPr>
          <a:xfrm>
            <a:off x="928058" y="3828350"/>
            <a:ext cx="481346" cy="369332"/>
          </a:xfrm>
          <a:prstGeom prst="rect">
            <a:avLst/>
          </a:prstGeom>
          <a:noFill/>
        </p:spPr>
        <p:txBody>
          <a:bodyPr wrap="square" lIns="0" tIns="0" rIns="0" bIns="0" rtlCol="0">
            <a:spAutoFit/>
          </a:bodyPr>
          <a:lstStyle/>
          <a:p>
            <a:pPr marL="342900" indent="-342900" algn="ctr" eaLnBrk="1" fontAlgn="auto" hangingPunct="1">
              <a:spcBef>
                <a:spcPts val="0"/>
              </a:spcBef>
              <a:spcAft>
                <a:spcPts val="0"/>
              </a:spcAft>
              <a:buFont typeface="+mj-ea"/>
              <a:buAutoNum type="circleNumDbPlain"/>
            </a:pPr>
            <a:r>
              <a:rPr lang="en-US" sz="2400" dirty="0">
                <a:solidFill>
                  <a:srgbClr val="4F4944"/>
                </a:solidFill>
                <a:latin typeface="Arial"/>
                <a:cs typeface="Myriad Pro"/>
              </a:rPr>
              <a:t> </a:t>
            </a:r>
          </a:p>
        </p:txBody>
      </p:sp>
      <p:sp>
        <p:nvSpPr>
          <p:cNvPr id="72" name="TextBox 71"/>
          <p:cNvSpPr txBox="1"/>
          <p:nvPr/>
        </p:nvSpPr>
        <p:spPr>
          <a:xfrm>
            <a:off x="3318585" y="3828350"/>
            <a:ext cx="481346" cy="369332"/>
          </a:xfrm>
          <a:prstGeom prst="rect">
            <a:avLst/>
          </a:prstGeom>
          <a:noFill/>
        </p:spPr>
        <p:txBody>
          <a:bodyPr wrap="square" lIns="0" tIns="0" rIns="0" bIns="0" rtlCol="0">
            <a:spAutoFit/>
          </a:bodyPr>
          <a:lstStyle/>
          <a:p>
            <a:pPr marL="457200" indent="-457200" algn="ctr" eaLnBrk="1" fontAlgn="auto" hangingPunct="1">
              <a:spcBef>
                <a:spcPts val="0"/>
              </a:spcBef>
              <a:spcAft>
                <a:spcPts val="0"/>
              </a:spcAft>
              <a:buFont typeface="+mj-ea"/>
              <a:buAutoNum type="circleNumDbPlain" startAt="2"/>
            </a:pPr>
            <a:r>
              <a:rPr lang="en-US" sz="2400" dirty="0">
                <a:solidFill>
                  <a:srgbClr val="4F4944"/>
                </a:solidFill>
                <a:latin typeface="Arial"/>
                <a:cs typeface="Myriad Pro"/>
              </a:rPr>
              <a:t> </a:t>
            </a:r>
          </a:p>
        </p:txBody>
      </p:sp>
      <p:sp>
        <p:nvSpPr>
          <p:cNvPr id="73" name="TextBox 72"/>
          <p:cNvSpPr txBox="1"/>
          <p:nvPr/>
        </p:nvSpPr>
        <p:spPr>
          <a:xfrm>
            <a:off x="6152939" y="3828350"/>
            <a:ext cx="481346" cy="369332"/>
          </a:xfrm>
          <a:prstGeom prst="rect">
            <a:avLst/>
          </a:prstGeom>
          <a:noFill/>
        </p:spPr>
        <p:txBody>
          <a:bodyPr wrap="square" lIns="0" tIns="0" rIns="0" bIns="0" rtlCol="0">
            <a:spAutoFit/>
          </a:bodyPr>
          <a:lstStyle/>
          <a:p>
            <a:pPr marL="457200" indent="-457200" algn="ctr" eaLnBrk="1" fontAlgn="auto" hangingPunct="1">
              <a:spcBef>
                <a:spcPts val="0"/>
              </a:spcBef>
              <a:spcAft>
                <a:spcPts val="0"/>
              </a:spcAft>
              <a:buFont typeface="+mj-ea"/>
              <a:buAutoNum type="circleNumDbPlain" startAt="3"/>
            </a:pPr>
            <a:r>
              <a:rPr lang="en-US" sz="2400" dirty="0">
                <a:solidFill>
                  <a:srgbClr val="4F4944"/>
                </a:solidFill>
                <a:latin typeface="Arial"/>
                <a:cs typeface="Myriad Pro"/>
              </a:rPr>
              <a:t> </a:t>
            </a:r>
          </a:p>
        </p:txBody>
      </p:sp>
      <p:pic>
        <p:nvPicPr>
          <p:cNvPr id="74" name="Picture 73" descr="peop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280" y="2317516"/>
            <a:ext cx="1739097" cy="1081833"/>
          </a:xfrm>
          <a:prstGeom prst="rect">
            <a:avLst/>
          </a:prstGeom>
        </p:spPr>
      </p:pic>
      <p:sp>
        <p:nvSpPr>
          <p:cNvPr id="75" name="Trapezoid 74"/>
          <p:cNvSpPr/>
          <p:nvPr/>
        </p:nvSpPr>
        <p:spPr>
          <a:xfrm rot="16200000">
            <a:off x="6376070" y="1986016"/>
            <a:ext cx="1511762" cy="1657241"/>
          </a:xfrm>
          <a:prstGeom prst="trapezoid">
            <a:avLst>
              <a:gd name="adj" fmla="val 29755"/>
            </a:avLst>
          </a:prstGeom>
          <a:gradFill flip="none" rotWithShape="1">
            <a:gsLst>
              <a:gs pos="0">
                <a:schemeClr val="accent3">
                  <a:lumMod val="60000"/>
                  <a:lumOff val="40000"/>
                </a:schemeClr>
              </a:gs>
              <a:gs pos="60000">
                <a:schemeClr val="bg2"/>
              </a:gs>
              <a:gs pos="100000">
                <a:schemeClr val="accent3">
                  <a:lumMod val="60000"/>
                  <a:lumOff val="40000"/>
                </a:schemeClr>
              </a:gs>
              <a:gs pos="4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4" name="AutoShape 2" descr="Image result for argonne national laboratory"/>
          <p:cNvSpPr>
            <a:spLocks noChangeAspect="1" noChangeArrowheads="1"/>
          </p:cNvSpPr>
          <p:nvPr/>
        </p:nvSpPr>
        <p:spPr bwMode="auto">
          <a:xfrm>
            <a:off x="2900722" y="3026284"/>
            <a:ext cx="97790" cy="977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257290" y="5451896"/>
            <a:ext cx="8824911" cy="646331"/>
          </a:xfrm>
          <a:prstGeom prst="rect">
            <a:avLst/>
          </a:prstGeom>
        </p:spPr>
        <p:txBody>
          <a:bodyPr wrap="square">
            <a:spAutoFit/>
          </a:bodyPr>
          <a:lstStyle/>
          <a:p>
            <a:r>
              <a:rPr lang="en-US" dirty="0">
                <a:solidFill>
                  <a:srgbClr val="000000"/>
                </a:solidFill>
                <a:latin typeface="+mj-lt"/>
              </a:rPr>
              <a:t>Goal: Empower innovators to mature their ideas from concept to first product, positioning them to align with the most suitable commercial path to bring their technology to scale.</a:t>
            </a:r>
          </a:p>
        </p:txBody>
      </p:sp>
      <p:sp>
        <p:nvSpPr>
          <p:cNvPr id="6" name="Curved Down Arrow 5"/>
          <p:cNvSpPr/>
          <p:nvPr/>
        </p:nvSpPr>
        <p:spPr>
          <a:xfrm>
            <a:off x="1780083" y="1611939"/>
            <a:ext cx="2019848" cy="553151"/>
          </a:xfrm>
          <a:prstGeom prst="curvedDownArrow">
            <a:avLst/>
          </a:prstGeom>
          <a:ln w="3175">
            <a:solidFill>
              <a:schemeClr val="bg1">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ln>
                <a:solidFill>
                  <a:schemeClr val="bg1">
                    <a:lumMod val="95000"/>
                  </a:schemeClr>
                </a:solidFill>
              </a:ln>
              <a:solidFill>
                <a:schemeClr val="tx1"/>
              </a:solidFill>
            </a:endParaRPr>
          </a:p>
        </p:txBody>
      </p:sp>
      <p:pic>
        <p:nvPicPr>
          <p:cNvPr id="1030" name="Picture 6" descr="Image result for oak ridge national laborato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27" t="10944" r="8750" b="15936"/>
          <a:stretch/>
        </p:blipFill>
        <p:spPr bwMode="auto">
          <a:xfrm>
            <a:off x="3935181" y="2883853"/>
            <a:ext cx="1066800" cy="533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argonne national laborator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473" b="24481"/>
          <a:stretch/>
        </p:blipFill>
        <p:spPr bwMode="auto">
          <a:xfrm>
            <a:off x="4013412" y="2055445"/>
            <a:ext cx="1044935" cy="533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6" name="Curved Down Arrow 25"/>
          <p:cNvSpPr/>
          <p:nvPr/>
        </p:nvSpPr>
        <p:spPr>
          <a:xfrm>
            <a:off x="5349772" y="1613930"/>
            <a:ext cx="2019848" cy="553151"/>
          </a:xfrm>
          <a:prstGeom prst="curvedDownArrow">
            <a:avLst/>
          </a:prstGeom>
          <a:ln w="3175">
            <a:solidFill>
              <a:schemeClr val="bg1">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ln>
                <a:solidFill>
                  <a:schemeClr val="bg1">
                    <a:lumMod val="95000"/>
                  </a:schemeClr>
                </a:solidFill>
              </a:ln>
              <a:solidFill>
                <a:schemeClr val="tx1"/>
              </a:solidFill>
            </a:endParaRPr>
          </a:p>
        </p:txBody>
      </p:sp>
      <p:sp>
        <p:nvSpPr>
          <p:cNvPr id="63" name="TextBox 62"/>
          <p:cNvSpPr txBox="1"/>
          <p:nvPr/>
        </p:nvSpPr>
        <p:spPr>
          <a:xfrm>
            <a:off x="7359136" y="2311846"/>
            <a:ext cx="340746" cy="276999"/>
          </a:xfrm>
          <a:prstGeom prst="rect">
            <a:avLst/>
          </a:prstGeom>
          <a:noFill/>
        </p:spPr>
        <p:txBody>
          <a:bodyPr wrap="square" lIns="0" tIns="0" rIns="0" bIns="0" rtlCol="0">
            <a:spAutoFit/>
          </a:bodyPr>
          <a:lstStyle/>
          <a:p>
            <a:pPr eaLnBrk="1" fontAlgn="auto" hangingPunct="1">
              <a:spcBef>
                <a:spcPts val="0"/>
              </a:spcBef>
              <a:spcAft>
                <a:spcPts val="0"/>
              </a:spcAft>
            </a:pPr>
            <a:r>
              <a:rPr lang="en-US" sz="1800" b="1" dirty="0">
                <a:solidFill>
                  <a:schemeClr val="accent5">
                    <a:lumMod val="50000"/>
                  </a:schemeClr>
                </a:solidFill>
                <a:latin typeface="Arial"/>
                <a:cs typeface="Myriad Pro"/>
              </a:rPr>
              <a:t>VC</a:t>
            </a:r>
          </a:p>
        </p:txBody>
      </p:sp>
      <p:sp>
        <p:nvSpPr>
          <p:cNvPr id="64" name="TextBox 63"/>
          <p:cNvSpPr txBox="1"/>
          <p:nvPr/>
        </p:nvSpPr>
        <p:spPr>
          <a:xfrm>
            <a:off x="6955194" y="2692588"/>
            <a:ext cx="1148631" cy="276999"/>
          </a:xfrm>
          <a:prstGeom prst="rect">
            <a:avLst/>
          </a:prstGeom>
          <a:noFill/>
        </p:spPr>
        <p:txBody>
          <a:bodyPr wrap="square" lIns="0" tIns="0" rIns="0" bIns="0" rtlCol="0">
            <a:spAutoFit/>
          </a:bodyPr>
          <a:lstStyle/>
          <a:p>
            <a:pPr eaLnBrk="1" fontAlgn="auto" hangingPunct="1">
              <a:spcBef>
                <a:spcPts val="0"/>
              </a:spcBef>
              <a:spcAft>
                <a:spcPts val="0"/>
              </a:spcAft>
            </a:pPr>
            <a:r>
              <a:rPr lang="en-US" sz="1800" b="1" dirty="0">
                <a:solidFill>
                  <a:schemeClr val="accent5">
                    <a:lumMod val="50000"/>
                  </a:schemeClr>
                </a:solidFill>
                <a:latin typeface="Arial"/>
                <a:cs typeface="Myriad Pro"/>
              </a:rPr>
              <a:t>Non-VC</a:t>
            </a:r>
          </a:p>
        </p:txBody>
      </p:sp>
      <p:sp>
        <p:nvSpPr>
          <p:cNvPr id="65" name="TextBox 64"/>
          <p:cNvSpPr txBox="1"/>
          <p:nvPr/>
        </p:nvSpPr>
        <p:spPr>
          <a:xfrm>
            <a:off x="7301838" y="3084178"/>
            <a:ext cx="1460722" cy="276999"/>
          </a:xfrm>
          <a:prstGeom prst="rect">
            <a:avLst/>
          </a:prstGeom>
          <a:noFill/>
        </p:spPr>
        <p:txBody>
          <a:bodyPr wrap="square" lIns="0" tIns="0" rIns="0" bIns="0" rtlCol="0">
            <a:spAutoFit/>
          </a:bodyPr>
          <a:lstStyle/>
          <a:p>
            <a:pPr eaLnBrk="1" fontAlgn="auto" hangingPunct="1">
              <a:spcBef>
                <a:spcPts val="0"/>
              </a:spcBef>
              <a:spcAft>
                <a:spcPts val="0"/>
              </a:spcAft>
            </a:pPr>
            <a:r>
              <a:rPr lang="en-US" sz="1800" b="1" dirty="0">
                <a:solidFill>
                  <a:schemeClr val="accent5">
                    <a:lumMod val="50000"/>
                  </a:schemeClr>
                </a:solidFill>
                <a:latin typeface="Arial"/>
                <a:cs typeface="Myriad Pro"/>
              </a:rPr>
              <a:t>M&amp;A</a:t>
            </a:r>
          </a:p>
        </p:txBody>
      </p:sp>
    </p:spTree>
    <p:extLst>
      <p:ext uri="{BB962C8B-B14F-4D97-AF65-F5344CB8AC3E}">
        <p14:creationId xmlns:p14="http://schemas.microsoft.com/office/powerpoint/2010/main" val="125017413"/>
      </p:ext>
    </p:extLst>
  </p:cSld>
  <p:clrMapOvr>
    <a:masterClrMapping/>
  </p:clrMapOvr>
</p:sld>
</file>

<file path=ppt/theme/theme1.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Additional IETC Slides (SS v1)">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2453FF7554DA4F9291B03EBD8A47F3" ma:contentTypeVersion="3" ma:contentTypeDescription="Create a new document." ma:contentTypeScope="" ma:versionID="c5f87d83da031da738e88df1fdb78700">
  <xsd:schema xmlns:xsd="http://www.w3.org/2001/XMLSchema" xmlns:xs="http://www.w3.org/2001/XMLSchema" xmlns:p="http://schemas.microsoft.com/office/2006/metadata/properties" xmlns:ns3="aae98916-b8dd-4dc4-bcb8-76c8688f57f5" targetNamespace="http://schemas.microsoft.com/office/2006/metadata/properties" ma:root="true" ma:fieldsID="e799d22cebaa1f8397274e29e3fc86c3" ns3:_="">
    <xsd:import namespace="aae98916-b8dd-4dc4-bcb8-76c8688f57f5"/>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98916-b8dd-4dc4-bcb8-76c8688f57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C6EAF0-3C59-4CCB-85C4-00BFABD32CCC}">
  <ds:schemaRefs>
    <ds:schemaRef ds:uri="http://schemas.microsoft.com/sharepoint/v3/contenttype/forms"/>
  </ds:schemaRefs>
</ds:datastoreItem>
</file>

<file path=customXml/itemProps2.xml><?xml version="1.0" encoding="utf-8"?>
<ds:datastoreItem xmlns:ds="http://schemas.openxmlformats.org/officeDocument/2006/customXml" ds:itemID="{4C755BD2-1C8E-4830-A9D3-4394BA87E297}">
  <ds:schemaRef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aae98916-b8dd-4dc4-bcb8-76c8688f57f5"/>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5228F76F-EE04-426A-9810-3AA1022BF0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e98916-b8dd-4dc4-bcb8-76c8688f5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29282</TotalTime>
  <Words>1617</Words>
  <Application>Microsoft Office PowerPoint</Application>
  <PresentationFormat>On-screen Show (4:3)</PresentationFormat>
  <Paragraphs>348</Paragraphs>
  <Slides>20</Slides>
  <Notes>17</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20</vt:i4>
      </vt:variant>
    </vt:vector>
  </HeadingPairs>
  <TitlesOfParts>
    <vt:vector size="42" baseType="lpstr">
      <vt:lpstr>ＭＳ Ｐゴシック</vt:lpstr>
      <vt:lpstr>Arial</vt:lpstr>
      <vt:lpstr>Arial Narrow</vt:lpstr>
      <vt:lpstr>Calibri</vt:lpstr>
      <vt:lpstr>Century Schoolbook,Times New Ro</vt:lpstr>
      <vt:lpstr>Courier New</vt:lpstr>
      <vt:lpstr>Franklin Gothic Book</vt:lpstr>
      <vt:lpstr>Franklin Gothic Demi Cond</vt:lpstr>
      <vt:lpstr>Franklin Gothic Medium</vt:lpstr>
      <vt:lpstr>Helvetica</vt:lpstr>
      <vt:lpstr>LucidaGrande</vt:lpstr>
      <vt:lpstr>Myriad Pro</vt:lpstr>
      <vt:lpstr>Times New Roman</vt:lpstr>
      <vt:lpstr>Wingdings</vt:lpstr>
      <vt:lpstr>ヒラギノ角ゴ Pro W3</vt:lpstr>
      <vt:lpstr>2_EERE Black</vt:lpstr>
      <vt:lpstr>Additional IETC Slides (SS v1)</vt:lpstr>
      <vt:lpstr>3_EERE Black</vt:lpstr>
      <vt:lpstr>EERE PPT</vt:lpstr>
      <vt:lpstr>1_EERE PPT</vt:lpstr>
      <vt:lpstr>2_EERE PPT</vt:lpstr>
      <vt:lpstr>4_EERE Black</vt:lpstr>
      <vt:lpstr>PowerPoint Presentation</vt:lpstr>
      <vt:lpstr>Innovation and Technology Transition Abbreviations</vt:lpstr>
      <vt:lpstr>5 Program Portfolio Linked to AMO Goals</vt:lpstr>
      <vt:lpstr>Innovation Pipeline-&gt; Ecosystem</vt:lpstr>
      <vt:lpstr>SBIR/STTR Goals, Process, Websites</vt:lpstr>
      <vt:lpstr>SBIR/STTR Phase I:  Announced 5/21/20</vt:lpstr>
      <vt:lpstr>SBIR Success: Flash Steel Phase III</vt:lpstr>
      <vt:lpstr>Experimental Program to Stimulate Competitive Research</vt:lpstr>
      <vt:lpstr>The idea behind Lab-Embedded Entrepreneurs</vt:lpstr>
      <vt:lpstr>Three Lab-embedded Nodes</vt:lpstr>
      <vt:lpstr>2018 LEEP Finalist Technologies (all 3 nodes)</vt:lpstr>
      <vt:lpstr>Technology Commercialization Fund (TCF)</vt:lpstr>
      <vt:lpstr>TCF Success: Magnum Venus Products (MVP)</vt:lpstr>
      <vt:lpstr>Energy I-Corps</vt:lpstr>
      <vt:lpstr>Energy I-Corps at a glance</vt:lpstr>
      <vt:lpstr>Energy I-Corps Accomplishments/Successes</vt:lpstr>
      <vt:lpstr>5 Programs Support AMO Projects and EERE\AMO</vt:lpstr>
      <vt:lpstr>EXTRA after This</vt:lpstr>
      <vt:lpstr>SBIR/STTR Phases –Amount and Duration</vt:lpstr>
      <vt:lpstr>2019 Study Shows EERE SBIR Economic Impacts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Isaac</dc:creator>
  <cp:lastModifiedBy>Klembara, Melissa</cp:lastModifiedBy>
  <cp:revision>1151</cp:revision>
  <cp:lastPrinted>2019-10-30T16:02:12Z</cp:lastPrinted>
  <dcterms:created xsi:type="dcterms:W3CDTF">2011-06-04T16:38:42Z</dcterms:created>
  <dcterms:modified xsi:type="dcterms:W3CDTF">2020-05-29T20:42:51Z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0x010100762453FF7554DA4F9291B03EBD8A47F3</vt:lpwstr>
  </property>
</Properties>
</file>