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86" r:id="rId2"/>
    <p:sldMasterId id="2147483687" r:id="rId3"/>
  </p:sldMasterIdLst>
  <p:sldIdLst>
    <p:sldId id="285" r:id="rId4"/>
    <p:sldId id="297" r:id="rId5"/>
    <p:sldId id="299" r:id="rId6"/>
    <p:sldId id="286" r:id="rId7"/>
    <p:sldId id="307" r:id="rId8"/>
    <p:sldId id="314" r:id="rId9"/>
    <p:sldId id="319" r:id="rId10"/>
    <p:sldId id="318" r:id="rId11"/>
    <p:sldId id="311" r:id="rId12"/>
    <p:sldId id="288" r:id="rId13"/>
    <p:sldId id="290" r:id="rId14"/>
    <p:sldId id="308" r:id="rId15"/>
    <p:sldId id="315" r:id="rId16"/>
    <p:sldId id="313" r:id="rId17"/>
    <p:sldId id="294" r:id="rId18"/>
    <p:sldId id="316" r:id="rId19"/>
    <p:sldId id="304" r:id="rId20"/>
    <p:sldId id="312" r:id="rId21"/>
    <p:sldId id="305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Main Brief" id="{0CC3B6C7-D165-44E5-96E3-4D49537B6DF6}">
          <p14:sldIdLst>
            <p14:sldId id="285"/>
            <p14:sldId id="297"/>
            <p14:sldId id="299"/>
            <p14:sldId id="286"/>
            <p14:sldId id="307"/>
            <p14:sldId id="314"/>
            <p14:sldId id="319"/>
            <p14:sldId id="318"/>
            <p14:sldId id="311"/>
            <p14:sldId id="288"/>
            <p14:sldId id="290"/>
            <p14:sldId id="308"/>
            <p14:sldId id="315"/>
            <p14:sldId id="313"/>
            <p14:sldId id="294"/>
            <p14:sldId id="316"/>
            <p14:sldId id="304"/>
            <p14:sldId id="312"/>
            <p14:sldId id="305"/>
          </p14:sldIdLst>
        </p14:section>
        <p14:section name="Backup" id="{6CCDFBB2-C589-4C7C-863C-0FA8A563C185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3E53165F-7E2D-6BEB-5326-F7B75106ACC2}" name="Deeney, Payton (CONTR)" initials="PD" userId="S::payton.deeney@nnsa.doe.gov::44ae866e-5032-442c-b708-7f80602fdb87" providerId="AD"/>
  <p188:author id="{73370CE7-9BEE-CB6D-2491-1ED6D4BA830C}" name="Marlette, Xander (CONTR)" initials="XM" userId="S::xander.marlette@nnsa.doe.gov::03f18b7d-746d-4323-b6ac-1a04d7942a44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53C87"/>
    <a:srgbClr val="CFC2DA"/>
    <a:srgbClr val="A38AB7"/>
    <a:srgbClr val="C2A1E7"/>
    <a:srgbClr val="3A3A3A"/>
    <a:srgbClr val="6C3BAA"/>
    <a:srgbClr val="660066"/>
    <a:srgbClr val="6600FF"/>
    <a:srgbClr val="42378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7" d="100"/>
          <a:sy n="97" d="100"/>
        </p:scale>
        <p:origin x="1074" y="3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microsoft.com/office/2018/10/relationships/authors" Target="author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usdoe-my.sharepoint.com/personal/abby_schendt_nnsa_doe_gov/Documents/Documents/CEPE%20Folder/FY25%20Work/W93/(CUI)%20W93%20Charts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https://usdoe-my.sharepoint.com/personal/abby_schendt_nnsa_doe_gov/Documents/Documents/2026%20CECOP%20MRL%20TRL%20Charts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https://usdoe-my.sharepoint.com/personal/abby_schendt_nnsa_doe_gov/Documents/Documents/2026%20CECOP%20MRL%20TRL%20Charts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https://usdoe-my.sharepoint.com/personal/abby_schendt_nnsa_doe_gov/Documents/Documents/CEPE%20Folder/FY25%20Work/SLCM/Charts%20for%20Memo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https://usdoe-my.sharepoint.com/personal/abby_schendt_nnsa_doe_gov/Documents/Documents/2026%20CECOP%20MRL%20TRL%20Charts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https://usdoe-my.sharepoint.com/personal/abby_schendt_nnsa_doe_gov/Documents/Documents/2026%20CECOP%20MRL%20TRL%20Charts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Starting TRL to Component FPU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'Raw Data'!$M$23</c:f>
              <c:strCache>
                <c:ptCount val="1"/>
                <c:pt idx="0">
                  <c:v>20%</c:v>
                </c:pt>
              </c:strCache>
            </c:strRef>
          </c:tx>
          <c:spPr>
            <a:solidFill>
              <a:schemeClr val="accent5">
                <a:shade val="58000"/>
              </a:schemeClr>
            </a:solidFill>
            <a:ln>
              <a:noFill/>
            </a:ln>
            <a:effectLst/>
          </c:spPr>
          <c:invertIfNegative val="0"/>
          <c:cat>
            <c:numRef>
              <c:f>'Raw Data'!$N$8:$T$8</c:f>
              <c:numCache>
                <c:formatCode>General</c:formatCode>
                <c:ptCount val="7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</c:numCache>
            </c:numRef>
          </c:cat>
          <c:val>
            <c:numRef>
              <c:f>'Raw Data'!$N$23:$T$23</c:f>
              <c:numCache>
                <c:formatCode>General</c:formatCode>
                <c:ptCount val="7"/>
                <c:pt idx="0">
                  <c:v>6.6627032148429191</c:v>
                </c:pt>
                <c:pt idx="1">
                  <c:v>5.6202494930865612</c:v>
                </c:pt>
                <c:pt idx="2">
                  <c:v>4.5483639622997174</c:v>
                </c:pt>
                <c:pt idx="3">
                  <c:v>3.5362601945807728</c:v>
                </c:pt>
                <c:pt idx="4">
                  <c:v>2.397211005411648</c:v>
                </c:pt>
                <c:pt idx="5">
                  <c:v>1.2098518530881823</c:v>
                </c:pt>
                <c:pt idx="6">
                  <c:v>0.20401648371309022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02C-431B-98F8-6DD4D71EB692}"/>
            </c:ext>
          </c:extLst>
        </c:ser>
        <c:ser>
          <c:idx val="1"/>
          <c:order val="1"/>
          <c:tx>
            <c:strRef>
              <c:f>'Raw Data'!$M$24</c:f>
              <c:strCache>
                <c:ptCount val="1"/>
                <c:pt idx="0">
                  <c:v>50%</c:v>
                </c:pt>
              </c:strCache>
            </c:strRef>
          </c:tx>
          <c:spPr>
            <a:solidFill>
              <a:schemeClr val="accent5">
                <a:shade val="86000"/>
              </a:schemeClr>
            </a:solidFill>
            <a:ln>
              <a:noFill/>
            </a:ln>
            <a:effectLst/>
          </c:spPr>
          <c:invertIfNegative val="0"/>
          <c:cat>
            <c:numRef>
              <c:f>'Raw Data'!$N$8:$T$8</c:f>
              <c:numCache>
                <c:formatCode>General</c:formatCode>
                <c:ptCount val="7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</c:numCache>
            </c:numRef>
          </c:cat>
          <c:val>
            <c:numRef>
              <c:f>'Raw Data'!$N$24:$T$24</c:f>
              <c:numCache>
                <c:formatCode>General</c:formatCode>
                <c:ptCount val="7"/>
                <c:pt idx="0">
                  <c:v>2.1626244601570814</c:v>
                </c:pt>
                <c:pt idx="1">
                  <c:v>2.1384115069134388</c:v>
                </c:pt>
                <c:pt idx="2">
                  <c:v>2.0993662877002821</c:v>
                </c:pt>
                <c:pt idx="3">
                  <c:v>1.9223608054192272</c:v>
                </c:pt>
                <c:pt idx="4">
                  <c:v>1.6669502445883517</c:v>
                </c:pt>
                <c:pt idx="5">
                  <c:v>1.4022378969118177</c:v>
                </c:pt>
                <c:pt idx="6">
                  <c:v>1.1191515162869097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02C-431B-98F8-6DD4D71EB692}"/>
            </c:ext>
          </c:extLst>
        </c:ser>
        <c:ser>
          <c:idx val="2"/>
          <c:order val="2"/>
          <c:tx>
            <c:strRef>
              <c:f>'Raw Data'!$M$25</c:f>
              <c:strCache>
                <c:ptCount val="1"/>
                <c:pt idx="0">
                  <c:v>80%</c:v>
                </c:pt>
              </c:strCache>
            </c:strRef>
          </c:tx>
          <c:spPr>
            <a:solidFill>
              <a:schemeClr val="accent5">
                <a:tint val="86000"/>
              </a:schemeClr>
            </a:solidFill>
            <a:ln>
              <a:noFill/>
            </a:ln>
            <a:effectLst/>
          </c:spPr>
          <c:invertIfNegative val="0"/>
          <c:cat>
            <c:numRef>
              <c:f>'Raw Data'!$N$8:$T$8</c:f>
              <c:numCache>
                <c:formatCode>General</c:formatCode>
                <c:ptCount val="7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</c:numCache>
            </c:numRef>
          </c:cat>
          <c:val>
            <c:numRef>
              <c:f>'Raw Data'!$N$25:$T$25</c:f>
              <c:numCache>
                <c:formatCode>General</c:formatCode>
                <c:ptCount val="7"/>
                <c:pt idx="0">
                  <c:v>2.1626244601570814</c:v>
                </c:pt>
                <c:pt idx="1">
                  <c:v>2.1384115069134388</c:v>
                </c:pt>
                <c:pt idx="2">
                  <c:v>2.0993662877002821</c:v>
                </c:pt>
                <c:pt idx="3">
                  <c:v>1.9223608054192276</c:v>
                </c:pt>
                <c:pt idx="4">
                  <c:v>1.6669502445883522</c:v>
                </c:pt>
                <c:pt idx="5">
                  <c:v>1.4022378969118181</c:v>
                </c:pt>
                <c:pt idx="6">
                  <c:v>1.1191515162869101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02C-431B-98F8-6DD4D71EB692}"/>
            </c:ext>
          </c:extLst>
        </c:ser>
        <c:ser>
          <c:idx val="3"/>
          <c:order val="3"/>
          <c:tx>
            <c:strRef>
              <c:f>'Raw Data'!$M$26</c:f>
              <c:strCache>
                <c:ptCount val="1"/>
                <c:pt idx="0">
                  <c:v>95%</c:v>
                </c:pt>
              </c:strCache>
            </c:strRef>
          </c:tx>
          <c:spPr>
            <a:solidFill>
              <a:schemeClr val="accent5">
                <a:tint val="58000"/>
              </a:schemeClr>
            </a:solidFill>
            <a:ln>
              <a:noFill/>
            </a:ln>
            <a:effectLst/>
          </c:spPr>
          <c:invertIfNegative val="0"/>
          <c:cat>
            <c:numRef>
              <c:f>'Raw Data'!$N$8:$T$8</c:f>
              <c:numCache>
                <c:formatCode>General</c:formatCode>
                <c:ptCount val="7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</c:numCache>
            </c:numRef>
          </c:cat>
          <c:val>
            <c:numRef>
              <c:f>'Raw Data'!$N$26:$T$26</c:f>
              <c:numCache>
                <c:formatCode>General</c:formatCode>
                <c:ptCount val="7"/>
                <c:pt idx="0">
                  <c:v>2.0639807455148844</c:v>
                </c:pt>
                <c:pt idx="1">
                  <c:v>2.0408722168694169</c:v>
                </c:pt>
                <c:pt idx="2">
                  <c:v>2.0036079658886852</c:v>
                </c:pt>
                <c:pt idx="3">
                  <c:v>1.8346762285438958</c:v>
                </c:pt>
                <c:pt idx="4">
                  <c:v>1.5909157007831976</c:v>
                </c:pt>
                <c:pt idx="5">
                  <c:v>1.338277668258252</c:v>
                </c:pt>
                <c:pt idx="6">
                  <c:v>1.0681036969137909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02C-431B-98F8-6DD4D71EB6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41464352"/>
        <c:axId val="141450432"/>
      </c:barChart>
      <c:catAx>
        <c:axId val="14146435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1450432"/>
        <c:crosses val="autoZero"/>
        <c:auto val="1"/>
        <c:lblAlgn val="ctr"/>
        <c:lblOffset val="100"/>
        <c:noMultiLvlLbl val="0"/>
      </c:catAx>
      <c:valAx>
        <c:axId val="14145043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1464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From</a:t>
            </a:r>
            <a:r>
              <a:rPr lang="en-US" baseline="0"/>
              <a:t> TRL 5 to Component FPU</a:t>
            </a:r>
            <a:endParaRPr lang="en-US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'TRL Design Maturity'!$K$8</c:f>
              <c:strCache>
                <c:ptCount val="1"/>
                <c:pt idx="0">
                  <c:v>20%</c:v>
                </c:pt>
              </c:strCache>
            </c:strRef>
          </c:tx>
          <c:spPr>
            <a:solidFill>
              <a:schemeClr val="accent2">
                <a:shade val="58000"/>
              </a:schemeClr>
            </a:solidFill>
            <a:ln>
              <a:noFill/>
            </a:ln>
            <a:effectLst/>
          </c:spPr>
          <c:invertIfNegative val="0"/>
          <c:cat>
            <c:strRef>
              <c:f>'TRL Design Maturity'!$A$9:$A$11</c:f>
              <c:strCache>
                <c:ptCount val="3"/>
                <c:pt idx="0">
                  <c:v>New Design</c:v>
                </c:pt>
                <c:pt idx="1">
                  <c:v>Redesign</c:v>
                </c:pt>
                <c:pt idx="2">
                  <c:v>Remanufacture</c:v>
                </c:pt>
              </c:strCache>
            </c:strRef>
          </c:cat>
          <c:val>
            <c:numRef>
              <c:f>'TRL Design Maturity'!$K$9:$K$11</c:f>
              <c:numCache>
                <c:formatCode>General</c:formatCode>
                <c:ptCount val="3"/>
                <c:pt idx="0">
                  <c:v>8.5669489999999993</c:v>
                </c:pt>
                <c:pt idx="1">
                  <c:v>12.42281</c:v>
                </c:pt>
                <c:pt idx="2">
                  <c:v>7.7690270000000003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E63-4EA5-9C2F-CC050149F66B}"/>
            </c:ext>
          </c:extLst>
        </c:ser>
        <c:ser>
          <c:idx val="1"/>
          <c:order val="1"/>
          <c:tx>
            <c:strRef>
              <c:f>'TRL Design Maturity'!$L$8</c:f>
              <c:strCache>
                <c:ptCount val="1"/>
                <c:pt idx="0">
                  <c:v>50%</c:v>
                </c:pt>
              </c:strCache>
            </c:strRef>
          </c:tx>
          <c:spPr>
            <a:solidFill>
              <a:schemeClr val="accent2">
                <a:shade val="86000"/>
              </a:schemeClr>
            </a:solidFill>
            <a:ln>
              <a:noFill/>
            </a:ln>
            <a:effectLst/>
          </c:spPr>
          <c:invertIfNegative val="0"/>
          <c:cat>
            <c:strRef>
              <c:f>'TRL Design Maturity'!$A$9:$A$11</c:f>
              <c:strCache>
                <c:ptCount val="3"/>
                <c:pt idx="0">
                  <c:v>New Design</c:v>
                </c:pt>
                <c:pt idx="1">
                  <c:v>Redesign</c:v>
                </c:pt>
                <c:pt idx="2">
                  <c:v>Remanufacture</c:v>
                </c:pt>
              </c:strCache>
            </c:strRef>
          </c:cat>
          <c:val>
            <c:numRef>
              <c:f>'TRL Design Maturity'!$L$9:$L$11</c:f>
              <c:numCache>
                <c:formatCode>General</c:formatCode>
                <c:ptCount val="3"/>
                <c:pt idx="0">
                  <c:v>8.6600009999999994</c:v>
                </c:pt>
                <c:pt idx="1">
                  <c:v>6.6580700000000004</c:v>
                </c:pt>
                <c:pt idx="2">
                  <c:v>3.5807729999999998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E63-4EA5-9C2F-CC050149F66B}"/>
            </c:ext>
          </c:extLst>
        </c:ser>
        <c:ser>
          <c:idx val="2"/>
          <c:order val="2"/>
          <c:tx>
            <c:strRef>
              <c:f>'TRL Design Maturity'!$M$8</c:f>
              <c:strCache>
                <c:ptCount val="1"/>
                <c:pt idx="0">
                  <c:v>80%</c:v>
                </c:pt>
              </c:strCache>
            </c:strRef>
          </c:tx>
          <c:spPr>
            <a:solidFill>
              <a:schemeClr val="accent2">
                <a:tint val="86000"/>
              </a:schemeClr>
            </a:solidFill>
            <a:ln>
              <a:noFill/>
            </a:ln>
            <a:effectLst/>
          </c:spPr>
          <c:invertIfNegative val="0"/>
          <c:cat>
            <c:strRef>
              <c:f>'TRL Design Maturity'!$A$9:$A$11</c:f>
              <c:strCache>
                <c:ptCount val="3"/>
                <c:pt idx="0">
                  <c:v>New Design</c:v>
                </c:pt>
                <c:pt idx="1">
                  <c:v>Redesign</c:v>
                </c:pt>
                <c:pt idx="2">
                  <c:v>Remanufacture</c:v>
                </c:pt>
              </c:strCache>
            </c:strRef>
          </c:cat>
          <c:val>
            <c:numRef>
              <c:f>'TRL Design Maturity'!$M$9:$M$11</c:f>
              <c:numCache>
                <c:formatCode>General</c:formatCode>
                <c:ptCount val="3"/>
                <c:pt idx="0">
                  <c:v>8.6599900000000005</c:v>
                </c:pt>
                <c:pt idx="1">
                  <c:v>6.658059999999999</c:v>
                </c:pt>
                <c:pt idx="2">
                  <c:v>3.5807800000000007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E63-4EA5-9C2F-CC050149F66B}"/>
            </c:ext>
          </c:extLst>
        </c:ser>
        <c:ser>
          <c:idx val="3"/>
          <c:order val="3"/>
          <c:tx>
            <c:strRef>
              <c:f>'TRL Design Maturity'!$N$8</c:f>
              <c:strCache>
                <c:ptCount val="1"/>
                <c:pt idx="0">
                  <c:v>95%</c:v>
                </c:pt>
              </c:strCache>
            </c:strRef>
          </c:tx>
          <c:spPr>
            <a:solidFill>
              <a:schemeClr val="accent2">
                <a:tint val="58000"/>
              </a:schemeClr>
            </a:solidFill>
            <a:ln>
              <a:noFill/>
            </a:ln>
            <a:effectLst/>
          </c:spPr>
          <c:invertIfNegative val="0"/>
          <c:cat>
            <c:strRef>
              <c:f>'TRL Design Maturity'!$A$9:$A$11</c:f>
              <c:strCache>
                <c:ptCount val="3"/>
                <c:pt idx="0">
                  <c:v>New Design</c:v>
                </c:pt>
                <c:pt idx="1">
                  <c:v>Redesign</c:v>
                </c:pt>
                <c:pt idx="2">
                  <c:v>Remanufacture</c:v>
                </c:pt>
              </c:strCache>
            </c:strRef>
          </c:cat>
          <c:val>
            <c:numRef>
              <c:f>'TRL Design Maturity'!$N$9:$N$11</c:f>
              <c:numCache>
                <c:formatCode>General</c:formatCode>
                <c:ptCount val="3"/>
                <c:pt idx="0">
                  <c:v>8.2649900000000009</c:v>
                </c:pt>
                <c:pt idx="1">
                  <c:v>6.354370000000003</c:v>
                </c:pt>
                <c:pt idx="2">
                  <c:v>3.4174500000000005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E63-4EA5-9C2F-CC050149F66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576500079"/>
        <c:axId val="1576504399"/>
      </c:barChart>
      <c:catAx>
        <c:axId val="1576500079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76504399"/>
        <c:crosses val="autoZero"/>
        <c:auto val="1"/>
        <c:lblAlgn val="ctr"/>
        <c:lblOffset val="100"/>
        <c:noMultiLvlLbl val="0"/>
      </c:catAx>
      <c:valAx>
        <c:axId val="1576504399"/>
        <c:scaling>
          <c:orientation val="minMax"/>
          <c:max val="6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Quarters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7650007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solidFill>
        <a:schemeClr val="tx1"/>
      </a:solidFill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From</a:t>
            </a:r>
            <a:r>
              <a:rPr lang="en-US" baseline="0"/>
              <a:t> TRL 5 to Component FPU</a:t>
            </a:r>
            <a:endParaRPr lang="en-US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'TRL Design Maturity'!$K$8</c:f>
              <c:strCache>
                <c:ptCount val="1"/>
                <c:pt idx="0">
                  <c:v>20%</c:v>
                </c:pt>
              </c:strCache>
            </c:strRef>
          </c:tx>
          <c:spPr>
            <a:solidFill>
              <a:schemeClr val="accent1">
                <a:shade val="58000"/>
              </a:schemeClr>
            </a:solidFill>
            <a:ln>
              <a:noFill/>
            </a:ln>
            <a:effectLst/>
          </c:spPr>
          <c:invertIfNegative val="0"/>
          <c:cat>
            <c:strRef>
              <c:f>'TRL Design Maturity'!$A$9:$A$11</c:f>
              <c:strCache>
                <c:ptCount val="3"/>
                <c:pt idx="0">
                  <c:v>New Design</c:v>
                </c:pt>
                <c:pt idx="1">
                  <c:v>Redesign</c:v>
                </c:pt>
                <c:pt idx="2">
                  <c:v>Remanufacture</c:v>
                </c:pt>
              </c:strCache>
            </c:strRef>
          </c:cat>
          <c:val>
            <c:numRef>
              <c:f>'TRL Design Maturity'!$K$9:$K$11</c:f>
              <c:numCache>
                <c:formatCode>General</c:formatCode>
                <c:ptCount val="3"/>
                <c:pt idx="0">
                  <c:v>8.5669489999999993</c:v>
                </c:pt>
                <c:pt idx="1">
                  <c:v>12.42281</c:v>
                </c:pt>
                <c:pt idx="2">
                  <c:v>7.7690270000000003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50C-4439-89BD-7AFDFD5AF66B}"/>
            </c:ext>
          </c:extLst>
        </c:ser>
        <c:ser>
          <c:idx val="1"/>
          <c:order val="1"/>
          <c:tx>
            <c:strRef>
              <c:f>'TRL Design Maturity'!$L$8</c:f>
              <c:strCache>
                <c:ptCount val="1"/>
                <c:pt idx="0">
                  <c:v>50%</c:v>
                </c:pt>
              </c:strCache>
            </c:strRef>
          </c:tx>
          <c:spPr>
            <a:solidFill>
              <a:schemeClr val="accent1">
                <a:shade val="86000"/>
              </a:schemeClr>
            </a:solidFill>
            <a:ln>
              <a:noFill/>
            </a:ln>
            <a:effectLst/>
          </c:spPr>
          <c:invertIfNegative val="0"/>
          <c:cat>
            <c:strRef>
              <c:f>'TRL Design Maturity'!$A$9:$A$11</c:f>
              <c:strCache>
                <c:ptCount val="3"/>
                <c:pt idx="0">
                  <c:v>New Design</c:v>
                </c:pt>
                <c:pt idx="1">
                  <c:v>Redesign</c:v>
                </c:pt>
                <c:pt idx="2">
                  <c:v>Remanufacture</c:v>
                </c:pt>
              </c:strCache>
            </c:strRef>
          </c:cat>
          <c:val>
            <c:numRef>
              <c:f>'TRL Design Maturity'!$L$9:$L$11</c:f>
              <c:numCache>
                <c:formatCode>General</c:formatCode>
                <c:ptCount val="3"/>
                <c:pt idx="0">
                  <c:v>8.6600009999999994</c:v>
                </c:pt>
                <c:pt idx="1">
                  <c:v>6.6580700000000004</c:v>
                </c:pt>
                <c:pt idx="2">
                  <c:v>3.5807729999999998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50C-4439-89BD-7AFDFD5AF66B}"/>
            </c:ext>
          </c:extLst>
        </c:ser>
        <c:ser>
          <c:idx val="2"/>
          <c:order val="2"/>
          <c:tx>
            <c:strRef>
              <c:f>'TRL Design Maturity'!$M$8</c:f>
              <c:strCache>
                <c:ptCount val="1"/>
                <c:pt idx="0">
                  <c:v>80%</c:v>
                </c:pt>
              </c:strCache>
            </c:strRef>
          </c:tx>
          <c:spPr>
            <a:solidFill>
              <a:schemeClr val="accent1">
                <a:tint val="86000"/>
              </a:schemeClr>
            </a:solidFill>
            <a:ln>
              <a:noFill/>
            </a:ln>
            <a:effectLst/>
          </c:spPr>
          <c:invertIfNegative val="0"/>
          <c:cat>
            <c:strRef>
              <c:f>'TRL Design Maturity'!$A$9:$A$11</c:f>
              <c:strCache>
                <c:ptCount val="3"/>
                <c:pt idx="0">
                  <c:v>New Design</c:v>
                </c:pt>
                <c:pt idx="1">
                  <c:v>Redesign</c:v>
                </c:pt>
                <c:pt idx="2">
                  <c:v>Remanufacture</c:v>
                </c:pt>
              </c:strCache>
            </c:strRef>
          </c:cat>
          <c:val>
            <c:numRef>
              <c:f>'TRL Design Maturity'!$M$9:$M$11</c:f>
              <c:numCache>
                <c:formatCode>General</c:formatCode>
                <c:ptCount val="3"/>
                <c:pt idx="0">
                  <c:v>8.6599900000000005</c:v>
                </c:pt>
                <c:pt idx="1">
                  <c:v>6.658059999999999</c:v>
                </c:pt>
                <c:pt idx="2">
                  <c:v>3.5807800000000007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50C-4439-89BD-7AFDFD5AF66B}"/>
            </c:ext>
          </c:extLst>
        </c:ser>
        <c:ser>
          <c:idx val="3"/>
          <c:order val="3"/>
          <c:tx>
            <c:strRef>
              <c:f>'TRL Design Maturity'!$N$8</c:f>
              <c:strCache>
                <c:ptCount val="1"/>
                <c:pt idx="0">
                  <c:v>95%</c:v>
                </c:pt>
              </c:strCache>
            </c:strRef>
          </c:tx>
          <c:spPr>
            <a:solidFill>
              <a:schemeClr val="accent1">
                <a:tint val="58000"/>
              </a:schemeClr>
            </a:solidFill>
            <a:ln>
              <a:noFill/>
            </a:ln>
            <a:effectLst/>
          </c:spPr>
          <c:invertIfNegative val="0"/>
          <c:cat>
            <c:strRef>
              <c:f>'TRL Design Maturity'!$A$9:$A$11</c:f>
              <c:strCache>
                <c:ptCount val="3"/>
                <c:pt idx="0">
                  <c:v>New Design</c:v>
                </c:pt>
                <c:pt idx="1">
                  <c:v>Redesign</c:v>
                </c:pt>
                <c:pt idx="2">
                  <c:v>Remanufacture</c:v>
                </c:pt>
              </c:strCache>
            </c:strRef>
          </c:cat>
          <c:val>
            <c:numRef>
              <c:f>'TRL Design Maturity'!$N$9:$N$11</c:f>
              <c:numCache>
                <c:formatCode>General</c:formatCode>
                <c:ptCount val="3"/>
                <c:pt idx="0">
                  <c:v>8.2649900000000009</c:v>
                </c:pt>
                <c:pt idx="1">
                  <c:v>6.354370000000003</c:v>
                </c:pt>
                <c:pt idx="2">
                  <c:v>3.4174500000000005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50C-4439-89BD-7AFDFD5AF66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576500079"/>
        <c:axId val="1576504399"/>
      </c:barChart>
      <c:catAx>
        <c:axId val="1576500079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76504399"/>
        <c:crosses val="autoZero"/>
        <c:auto val="1"/>
        <c:lblAlgn val="ctr"/>
        <c:lblOffset val="100"/>
        <c:noMultiLvlLbl val="0"/>
      </c:catAx>
      <c:valAx>
        <c:axId val="1576504399"/>
        <c:scaling>
          <c:orientation val="minMax"/>
          <c:max val="6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Quarters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7650007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solidFill>
        <a:schemeClr val="tx1"/>
      </a:solidFill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Starting MRL to MRL 8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en-US"/>
        </a:p>
      </c:txPr>
    </c:title>
    <c:autoTitleDeleted val="0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'MRL Chart'!$N$23</c:f>
              <c:strCache>
                <c:ptCount val="1"/>
                <c:pt idx="0">
                  <c:v>20%</c:v>
                </c:pt>
              </c:strCache>
            </c:strRef>
          </c:tx>
          <c:spPr>
            <a:solidFill>
              <a:schemeClr val="accent5">
                <a:shade val="58000"/>
              </a:schemeClr>
            </a:solidFill>
            <a:ln>
              <a:noFill/>
            </a:ln>
            <a:effectLst/>
          </c:spPr>
          <c:invertIfNegative val="0"/>
          <c:cat>
            <c:numRef>
              <c:f>'MRL Chart'!$O$8:$V$8</c:f>
              <c:numCache>
                <c:formatCode>General</c:formatCode>
                <c:ptCount val="8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</c:numCache>
            </c:numRef>
          </c:cat>
          <c:val>
            <c:numRef>
              <c:f>'MRL Chart'!$O$23:$V$23</c:f>
              <c:numCache>
                <c:formatCode>General</c:formatCode>
                <c:ptCount val="8"/>
                <c:pt idx="0">
                  <c:v>7.8422449644725232</c:v>
                </c:pt>
                <c:pt idx="1">
                  <c:v>6.642705094194258</c:v>
                </c:pt>
                <c:pt idx="2">
                  <c:v>5.5507252625898067</c:v>
                </c:pt>
                <c:pt idx="3">
                  <c:v>4.5707711665414124</c:v>
                </c:pt>
                <c:pt idx="4">
                  <c:v>3.027430773103192</c:v>
                </c:pt>
                <c:pt idx="5">
                  <c:v>2.0101030067754291</c:v>
                </c:pt>
                <c:pt idx="6">
                  <c:v>1.2225466326137999</c:v>
                </c:pt>
                <c:pt idx="7">
                  <c:v>0.51129487350205838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CD1-432A-AAFA-BE0B350A3953}"/>
            </c:ext>
          </c:extLst>
        </c:ser>
        <c:ser>
          <c:idx val="1"/>
          <c:order val="1"/>
          <c:tx>
            <c:strRef>
              <c:f>'MRL Chart'!$N$24</c:f>
              <c:strCache>
                <c:ptCount val="1"/>
                <c:pt idx="0">
                  <c:v>50%</c:v>
                </c:pt>
              </c:strCache>
            </c:strRef>
          </c:tx>
          <c:spPr>
            <a:solidFill>
              <a:schemeClr val="accent5">
                <a:shade val="86000"/>
              </a:schemeClr>
            </a:solidFill>
            <a:ln>
              <a:noFill/>
            </a:ln>
            <a:effectLst/>
          </c:spPr>
          <c:invertIfNegative val="0"/>
          <c:cat>
            <c:numRef>
              <c:f>'MRL Chart'!$O$8:$V$8</c:f>
              <c:numCache>
                <c:formatCode>General</c:formatCode>
                <c:ptCount val="8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</c:numCache>
            </c:numRef>
          </c:cat>
          <c:val>
            <c:numRef>
              <c:f>'MRL Chart'!$O$24:$V$24</c:f>
              <c:numCache>
                <c:formatCode>General</c:formatCode>
                <c:ptCount val="8"/>
                <c:pt idx="0">
                  <c:v>1.557030035527478</c:v>
                </c:pt>
                <c:pt idx="1">
                  <c:v>1.4351449058057417</c:v>
                </c:pt>
                <c:pt idx="2">
                  <c:v>1.3687997374101943</c:v>
                </c:pt>
                <c:pt idx="3">
                  <c:v>1.2654288334585884</c:v>
                </c:pt>
                <c:pt idx="4">
                  <c:v>0.94626922689680804</c:v>
                </c:pt>
                <c:pt idx="5">
                  <c:v>0.64087199322457078</c:v>
                </c:pt>
                <c:pt idx="6">
                  <c:v>0.51355336738620005</c:v>
                </c:pt>
                <c:pt idx="7">
                  <c:v>0.34113012649794161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CD1-432A-AAFA-BE0B350A3953}"/>
            </c:ext>
          </c:extLst>
        </c:ser>
        <c:ser>
          <c:idx val="2"/>
          <c:order val="2"/>
          <c:tx>
            <c:strRef>
              <c:f>'MRL Chart'!$N$25</c:f>
              <c:strCache>
                <c:ptCount val="1"/>
                <c:pt idx="0">
                  <c:v>80%</c:v>
                </c:pt>
              </c:strCache>
            </c:strRef>
          </c:tx>
          <c:spPr>
            <a:solidFill>
              <a:schemeClr val="accent5">
                <a:tint val="86000"/>
              </a:schemeClr>
            </a:solidFill>
            <a:ln>
              <a:noFill/>
            </a:ln>
            <a:effectLst/>
          </c:spPr>
          <c:invertIfNegative val="0"/>
          <c:cat>
            <c:numRef>
              <c:f>'MRL Chart'!$O$8:$V$8</c:f>
              <c:numCache>
                <c:formatCode>General</c:formatCode>
                <c:ptCount val="8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</c:numCache>
            </c:numRef>
          </c:cat>
          <c:val>
            <c:numRef>
              <c:f>'MRL Chart'!$O$25:$V$25</c:f>
              <c:numCache>
                <c:formatCode>General</c:formatCode>
                <c:ptCount val="8"/>
                <c:pt idx="0">
                  <c:v>1.5570300355274789</c:v>
                </c:pt>
                <c:pt idx="1">
                  <c:v>1.4351449058057426</c:v>
                </c:pt>
                <c:pt idx="2">
                  <c:v>1.3687997374101952</c:v>
                </c:pt>
                <c:pt idx="3">
                  <c:v>1.2654288334585884</c:v>
                </c:pt>
                <c:pt idx="4">
                  <c:v>0.94626922689680804</c:v>
                </c:pt>
                <c:pt idx="5">
                  <c:v>0.64087199322457078</c:v>
                </c:pt>
                <c:pt idx="6">
                  <c:v>0.51355336738620005</c:v>
                </c:pt>
                <c:pt idx="7">
                  <c:v>0.34113012649794161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CD1-432A-AAFA-BE0B350A3953}"/>
            </c:ext>
          </c:extLst>
        </c:ser>
        <c:ser>
          <c:idx val="3"/>
          <c:order val="3"/>
          <c:tx>
            <c:strRef>
              <c:f>'MRL Chart'!$N$26</c:f>
              <c:strCache>
                <c:ptCount val="1"/>
                <c:pt idx="0">
                  <c:v>95%</c:v>
                </c:pt>
              </c:strCache>
            </c:strRef>
          </c:tx>
          <c:spPr>
            <a:solidFill>
              <a:schemeClr val="accent5">
                <a:tint val="58000"/>
              </a:schemeClr>
            </a:solidFill>
            <a:ln>
              <a:noFill/>
            </a:ln>
            <a:effectLst/>
          </c:spPr>
          <c:invertIfNegative val="0"/>
          <c:cat>
            <c:numRef>
              <c:f>'MRL Chart'!$O$8:$V$8</c:f>
              <c:numCache>
                <c:formatCode>General</c:formatCode>
                <c:ptCount val="8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</c:numCache>
            </c:numRef>
          </c:cat>
          <c:val>
            <c:numRef>
              <c:f>'MRL Chart'!$O$26:$V$26</c:f>
              <c:numCache>
                <c:formatCode>General</c:formatCode>
                <c:ptCount val="8"/>
                <c:pt idx="0">
                  <c:v>1.4860092784133432</c:v>
                </c:pt>
                <c:pt idx="1">
                  <c:v>1.3696836908945684</c:v>
                </c:pt>
                <c:pt idx="2">
                  <c:v>1.3063647223685173</c:v>
                </c:pt>
                <c:pt idx="3">
                  <c:v>1.207708871880687</c:v>
                </c:pt>
                <c:pt idx="4">
                  <c:v>0.90310708140534324</c:v>
                </c:pt>
                <c:pt idx="5">
                  <c:v>0.61163992118131461</c:v>
                </c:pt>
                <c:pt idx="6">
                  <c:v>0.49012867541619265</c:v>
                </c:pt>
                <c:pt idx="7">
                  <c:v>0.32557016984616349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CD1-432A-AAFA-BE0B350A39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41464352"/>
        <c:axId val="141450432"/>
      </c:barChart>
      <c:catAx>
        <c:axId val="141464352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Starting MRL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141450432"/>
        <c:crosses val="autoZero"/>
        <c:auto val="1"/>
        <c:lblAlgn val="ctr"/>
        <c:lblOffset val="100"/>
        <c:noMultiLvlLbl val="0"/>
      </c:catAx>
      <c:valAx>
        <c:axId val="14145043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en-US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Years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en-US"/>
          </a:p>
        </c:txPr>
        <c:crossAx val="141464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New/Redesign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'MRL Design Mat'!$I$1</c:f>
              <c:strCache>
                <c:ptCount val="1"/>
                <c:pt idx="0">
                  <c:v>20%</c:v>
                </c:pt>
              </c:strCache>
            </c:strRef>
          </c:tx>
          <c:spPr>
            <a:solidFill>
              <a:schemeClr val="accent2">
                <a:shade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'MRL Design Mat'!$H$2:$H$3</c:f>
              <c:strCache>
                <c:ptCount val="2"/>
                <c:pt idx="0">
                  <c:v>From MRL 1</c:v>
                </c:pt>
                <c:pt idx="1">
                  <c:v>From MRL 4</c:v>
                </c:pt>
              </c:strCache>
            </c:strRef>
          </c:cat>
          <c:val>
            <c:numRef>
              <c:f>'MRL Design Mat'!$I$2:$I$3</c:f>
              <c:numCache>
                <c:formatCode>General</c:formatCode>
                <c:ptCount val="2"/>
                <c:pt idx="0">
                  <c:v>26.570976909999999</c:v>
                </c:pt>
                <c:pt idx="1">
                  <c:v>12.10982939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80A-4917-9EED-5CC3CB6D9926}"/>
            </c:ext>
          </c:extLst>
        </c:ser>
        <c:ser>
          <c:idx val="1"/>
          <c:order val="1"/>
          <c:tx>
            <c:strRef>
              <c:f>'MRL Design Mat'!$J$1</c:f>
              <c:strCache>
                <c:ptCount val="1"/>
                <c:pt idx="0">
                  <c:v>50%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'MRL Design Mat'!$H$2:$H$3</c:f>
              <c:strCache>
                <c:ptCount val="2"/>
                <c:pt idx="0">
                  <c:v>From MRL 1</c:v>
                </c:pt>
                <c:pt idx="1">
                  <c:v>From MRL 4</c:v>
                </c:pt>
              </c:strCache>
            </c:strRef>
          </c:cat>
          <c:val>
            <c:numRef>
              <c:f>'MRL Design Mat'!$J$2:$J$3</c:f>
              <c:numCache>
                <c:formatCode>General</c:formatCode>
                <c:ptCount val="2"/>
                <c:pt idx="0">
                  <c:v>5.5444230900000022</c:v>
                </c:pt>
                <c:pt idx="1">
                  <c:v>3.7850506100000008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80A-4917-9EED-5CC3CB6D9926}"/>
            </c:ext>
          </c:extLst>
        </c:ser>
        <c:ser>
          <c:idx val="2"/>
          <c:order val="2"/>
          <c:tx>
            <c:strRef>
              <c:f>'MRL Design Mat'!$K$1</c:f>
              <c:strCache>
                <c:ptCount val="1"/>
                <c:pt idx="0">
                  <c:v>80%</c:v>
                </c:pt>
              </c:strCache>
            </c:strRef>
          </c:tx>
          <c:spPr>
            <a:solidFill>
              <a:schemeClr val="accent2">
                <a:tint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'MRL Design Mat'!$H$2:$H$3</c:f>
              <c:strCache>
                <c:ptCount val="2"/>
                <c:pt idx="0">
                  <c:v>From MRL 1</c:v>
                </c:pt>
                <c:pt idx="1">
                  <c:v>From MRL 4</c:v>
                </c:pt>
              </c:strCache>
            </c:strRef>
          </c:cat>
          <c:val>
            <c:numRef>
              <c:f>'MRL Design Mat'!$K$2:$K$3</c:f>
              <c:numCache>
                <c:formatCode>General</c:formatCode>
                <c:ptCount val="2"/>
                <c:pt idx="0">
                  <c:v>5.9367099999999979</c:v>
                </c:pt>
                <c:pt idx="1">
                  <c:v>3.7850499999999982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80A-4917-9EED-5CC3CB6D992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571585183"/>
        <c:axId val="1571589023"/>
      </c:barChart>
      <c:catAx>
        <c:axId val="1571585183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71589023"/>
        <c:crosses val="autoZero"/>
        <c:auto val="1"/>
        <c:lblAlgn val="ctr"/>
        <c:lblOffset val="100"/>
        <c:noMultiLvlLbl val="0"/>
      </c:catAx>
      <c:valAx>
        <c:axId val="1571589023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Quarters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7158518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solidFill>
        <a:schemeClr val="tx1"/>
      </a:solidFill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Reuse/Remanufacture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'MRL Design Mat'!$I$1</c:f>
              <c:strCache>
                <c:ptCount val="1"/>
                <c:pt idx="0">
                  <c:v>20%</c:v>
                </c:pt>
              </c:strCache>
            </c:strRef>
          </c:tx>
          <c:spPr>
            <a:solidFill>
              <a:schemeClr val="accent1">
                <a:shade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'MRL Design Mat'!$H$7:$H$8</c:f>
              <c:strCache>
                <c:ptCount val="2"/>
                <c:pt idx="0">
                  <c:v>From MRL 1</c:v>
                </c:pt>
                <c:pt idx="1">
                  <c:v>From MRL 4</c:v>
                </c:pt>
              </c:strCache>
            </c:strRef>
          </c:cat>
          <c:val>
            <c:numRef>
              <c:f>'MRL Design Mat'!$I$7:$I$8</c:f>
              <c:numCache>
                <c:formatCode>General</c:formatCode>
                <c:ptCount val="2"/>
                <c:pt idx="0">
                  <c:v>20.411155589900002</c:v>
                </c:pt>
                <c:pt idx="1">
                  <c:v>7.8785666424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32D-49EA-AFA9-AFE2E185DF59}"/>
            </c:ext>
          </c:extLst>
        </c:ser>
        <c:ser>
          <c:idx val="1"/>
          <c:order val="1"/>
          <c:tx>
            <c:strRef>
              <c:f>'MRL Design Mat'!$J$1</c:f>
              <c:strCache>
                <c:ptCount val="1"/>
                <c:pt idx="0">
                  <c:v>50%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'MRL Design Mat'!$H$7:$H$8</c:f>
              <c:strCache>
                <c:ptCount val="2"/>
                <c:pt idx="0">
                  <c:v>From MRL 1</c:v>
                </c:pt>
                <c:pt idx="1">
                  <c:v>From MRL 4</c:v>
                </c:pt>
              </c:strCache>
            </c:strRef>
          </c:cat>
          <c:val>
            <c:numRef>
              <c:f>'MRL Design Mat'!$J$7:$J$8</c:f>
              <c:numCache>
                <c:formatCode>General</c:formatCode>
                <c:ptCount val="2"/>
                <c:pt idx="0">
                  <c:v>6.0580544100999987</c:v>
                </c:pt>
                <c:pt idx="1">
                  <c:v>4.7492533575999998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32D-49EA-AFA9-AFE2E185DF59}"/>
            </c:ext>
          </c:extLst>
        </c:ser>
        <c:ser>
          <c:idx val="2"/>
          <c:order val="2"/>
          <c:tx>
            <c:strRef>
              <c:f>'MRL Design Mat'!$K$1</c:f>
              <c:strCache>
                <c:ptCount val="1"/>
                <c:pt idx="0">
                  <c:v>80%</c:v>
                </c:pt>
              </c:strCache>
            </c:strRef>
          </c:tx>
          <c:spPr>
            <a:solidFill>
              <a:schemeClr val="accent1">
                <a:tint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'MRL Design Mat'!$H$7:$H$8</c:f>
              <c:strCache>
                <c:ptCount val="2"/>
                <c:pt idx="0">
                  <c:v>From MRL 1</c:v>
                </c:pt>
                <c:pt idx="1">
                  <c:v>From MRL 4</c:v>
                </c:pt>
              </c:strCache>
            </c:strRef>
          </c:cat>
          <c:val>
            <c:numRef>
              <c:f>'MRL Design Mat'!$K$7:$K$8</c:f>
              <c:numCache>
                <c:formatCode>General</c:formatCode>
                <c:ptCount val="2"/>
                <c:pt idx="0">
                  <c:v>6.0576400000000028</c:v>
                </c:pt>
                <c:pt idx="1">
                  <c:v>4.74925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32D-49EA-AFA9-AFE2E185DF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571585183"/>
        <c:axId val="1571589023"/>
      </c:barChart>
      <c:catAx>
        <c:axId val="1571585183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71589023"/>
        <c:crosses val="autoZero"/>
        <c:auto val="1"/>
        <c:lblAlgn val="ctr"/>
        <c:lblOffset val="100"/>
        <c:noMultiLvlLbl val="0"/>
      </c:catAx>
      <c:valAx>
        <c:axId val="1571589023"/>
        <c:scaling>
          <c:orientation val="minMax"/>
          <c:max val="4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Quarters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7158518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solidFill>
        <a:schemeClr val="tx1"/>
      </a:solidFill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colors2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colors3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4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colors5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colors6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png"/><Relationship Id="rId5" Type="http://schemas.microsoft.com/office/2007/relationships/hdphoto" Target="../media/hdphoto1.wdp"/><Relationship Id="rId4" Type="http://schemas.openxmlformats.org/officeDocument/2006/relationships/image" Target="../media/image7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8.png"/><Relationship Id="rId5" Type="http://schemas.microsoft.com/office/2007/relationships/hdphoto" Target="../media/hdphoto1.wdp"/><Relationship Id="rId4" Type="http://schemas.openxmlformats.org/officeDocument/2006/relationships/image" Target="../media/image7.pn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 descr="A picture containing outdoor, sky, mountain, grass&#10;&#10;AI-generated content may be incorrect.">
            <a:extLst>
              <a:ext uri="{FF2B5EF4-FFF2-40B4-BE49-F238E27FC236}">
                <a16:creationId xmlns:a16="http://schemas.microsoft.com/office/drawing/2014/main" id="{DDD5B0AD-8280-0EF2-30D5-09D93B0D46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84" b="9941"/>
          <a:stretch>
            <a:fillRect/>
          </a:stretch>
        </p:blipFill>
        <p:spPr>
          <a:xfrm>
            <a:off x="-10" y="0"/>
            <a:ext cx="12192001" cy="685800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F1FC7E3-C809-DE7D-D66F-EBED0EB166D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E2E2AD3-F39E-8630-13A0-1FC7E0F33160}"/>
              </a:ext>
            </a:extLst>
          </p:cNvPr>
          <p:cNvSpPr/>
          <p:nvPr userDrawn="1"/>
        </p:nvSpPr>
        <p:spPr>
          <a:xfrm>
            <a:off x="0" y="729071"/>
            <a:ext cx="12192001" cy="782973"/>
          </a:xfrm>
          <a:prstGeom prst="rect">
            <a:avLst/>
          </a:prstGeom>
          <a:gradFill>
            <a:gsLst>
              <a:gs pos="15000">
                <a:schemeClr val="bg2">
                  <a:lumMod val="25000"/>
                  <a:alpha val="80000"/>
                </a:schemeClr>
              </a:gs>
              <a:gs pos="0">
                <a:schemeClr val="bg2">
                  <a:lumMod val="25000"/>
                </a:schemeClr>
              </a:gs>
              <a:gs pos="43000">
                <a:schemeClr val="bg2">
                  <a:lumMod val="25000"/>
                  <a:alpha val="60000"/>
                </a:schemeClr>
              </a:gs>
              <a:gs pos="100000">
                <a:schemeClr val="bg2">
                  <a:lumMod val="25000"/>
                  <a:alpha val="10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spc="300">
                <a:latin typeface="Bahnschrift SemiCondensed" panose="020B0502040204020203" pitchFamily="34" charset="0"/>
              </a:rPr>
              <a:t>		   2026 CECOP SYMPOSIUM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9DA0570D-28E8-4595-A2CB-70B234BA01E6}"/>
              </a:ext>
            </a:extLst>
          </p:cNvPr>
          <p:cNvCxnSpPr>
            <a:cxnSpLocks/>
          </p:cNvCxnSpPr>
          <p:nvPr userDrawn="1"/>
        </p:nvCxnSpPr>
        <p:spPr>
          <a:xfrm>
            <a:off x="-5" y="729071"/>
            <a:ext cx="12192001" cy="0"/>
          </a:xfrm>
          <a:prstGeom prst="line">
            <a:avLst/>
          </a:prstGeom>
          <a:ln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74000">
                  <a:srgbClr val="C2A1E7"/>
                </a:gs>
                <a:gs pos="83000">
                  <a:srgbClr val="C2A1E7"/>
                </a:gs>
                <a:gs pos="100000">
                  <a:srgbClr val="C2A1E7"/>
                </a:gs>
              </a:gsLst>
              <a:lin ang="1080000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8C00F4CB-556C-FD76-51E2-174C24D3276F}"/>
              </a:ext>
            </a:extLst>
          </p:cNvPr>
          <p:cNvCxnSpPr>
            <a:cxnSpLocks/>
          </p:cNvCxnSpPr>
          <p:nvPr userDrawn="1"/>
        </p:nvCxnSpPr>
        <p:spPr>
          <a:xfrm>
            <a:off x="0" y="1512044"/>
            <a:ext cx="12192001" cy="0"/>
          </a:xfrm>
          <a:prstGeom prst="line">
            <a:avLst/>
          </a:prstGeom>
          <a:ln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74000">
                  <a:srgbClr val="C2A1E7"/>
                </a:gs>
                <a:gs pos="83000">
                  <a:srgbClr val="C2A1E7"/>
                </a:gs>
                <a:gs pos="100000">
                  <a:srgbClr val="C2A1E7"/>
                </a:gs>
              </a:gsLst>
              <a:lin ang="1080000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Picture 10">
            <a:extLst>
              <a:ext uri="{FF2B5EF4-FFF2-40B4-BE49-F238E27FC236}">
                <a16:creationId xmlns:a16="http://schemas.microsoft.com/office/drawing/2014/main" id="{7A4D9443-517F-60D3-9476-A993783A937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83"/>
          <a:stretch>
            <a:fillRect/>
          </a:stretch>
        </p:blipFill>
        <p:spPr>
          <a:xfrm>
            <a:off x="737730" y="600491"/>
            <a:ext cx="1116469" cy="1036865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BEE85B32-3506-E1DF-ED86-BD9E5C507609}"/>
              </a:ext>
            </a:extLst>
          </p:cNvPr>
          <p:cNvSpPr/>
          <p:nvPr userDrawn="1"/>
        </p:nvSpPr>
        <p:spPr>
          <a:xfrm>
            <a:off x="737731" y="612481"/>
            <a:ext cx="1116468" cy="1036864"/>
          </a:xfrm>
          <a:prstGeom prst="rect">
            <a:avLst/>
          </a:prstGeom>
          <a:noFill/>
          <a:ln>
            <a:gradFill>
              <a:gsLst>
                <a:gs pos="0">
                  <a:schemeClr val="bg1"/>
                </a:gs>
                <a:gs pos="74000">
                  <a:srgbClr val="C2A1E7"/>
                </a:gs>
                <a:gs pos="83000">
                  <a:srgbClr val="C2A1E7"/>
                </a:gs>
                <a:gs pos="100000">
                  <a:srgbClr val="C2A1E7"/>
                </a:gs>
              </a:gsLst>
              <a:lin ang="54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6" name="Picture 6">
            <a:extLst>
              <a:ext uri="{FF2B5EF4-FFF2-40B4-BE49-F238E27FC236}">
                <a16:creationId xmlns:a16="http://schemas.microsoft.com/office/drawing/2014/main" id="{606B6154-2C69-E907-40A7-4AB0280B6AD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9983" y="5919043"/>
            <a:ext cx="2912735" cy="834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Text Placeholder 35">
            <a:extLst>
              <a:ext uri="{FF2B5EF4-FFF2-40B4-BE49-F238E27FC236}">
                <a16:creationId xmlns:a16="http://schemas.microsoft.com/office/drawing/2014/main" id="{A196AC30-F01E-0E62-E1CF-7F21E1185A0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37730" y="3756403"/>
            <a:ext cx="6759575" cy="870975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rgbClr val="C2A1E7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2800">
                <a:solidFill>
                  <a:srgbClr val="C2A1E7"/>
                </a:solidFill>
              </a:rPr>
              <a:t>Click to add presenter or presenting org</a:t>
            </a:r>
          </a:p>
        </p:txBody>
      </p:sp>
      <p:sp>
        <p:nvSpPr>
          <p:cNvPr id="38" name="Text Placeholder 37">
            <a:extLst>
              <a:ext uri="{FF2B5EF4-FFF2-40B4-BE49-F238E27FC236}">
                <a16:creationId xmlns:a16="http://schemas.microsoft.com/office/drawing/2014/main" id="{CB6E3125-D518-CB81-23A1-A175E8E38F9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37730" y="4910980"/>
            <a:ext cx="6759575" cy="434976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rgbClr val="C2A1E7"/>
                </a:solidFill>
              </a:defRPr>
            </a:lvl1pPr>
          </a:lstStyle>
          <a:p>
            <a:r>
              <a:rPr lang="en-US" sz="2800">
                <a:solidFill>
                  <a:srgbClr val="C2A1E7"/>
                </a:solidFill>
              </a:rPr>
              <a:t>Click to add presentation date</a:t>
            </a:r>
          </a:p>
        </p:txBody>
      </p:sp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DF7DC350-11DC-CE43-11B3-9711B9BF89B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38188" y="2030413"/>
            <a:ext cx="6759575" cy="1443037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800" b="0">
                <a:solidFill>
                  <a:schemeClr val="bg1"/>
                </a:solidFill>
                <a:latin typeface="Figtree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2800">
                <a:latin typeface="Figtree ExtraBold" pitchFamily="2" charset="0"/>
              </a:rPr>
              <a:t>Click to add title of presentation</a:t>
            </a:r>
          </a:p>
        </p:txBody>
      </p:sp>
      <p:pic>
        <p:nvPicPr>
          <p:cNvPr id="12" name="Picture 11" descr="Logo&#10;&#10;AI-generated content may be incorrect.">
            <a:extLst>
              <a:ext uri="{FF2B5EF4-FFF2-40B4-BE49-F238E27FC236}">
                <a16:creationId xmlns:a16="http://schemas.microsoft.com/office/drawing/2014/main" id="{4BE11ADF-44DA-14EB-1956-B8A3E9414A5A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6292" y="6037288"/>
            <a:ext cx="2132134" cy="598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D5298C5-244C-8380-F145-4700F6E2086B}"/>
              </a:ext>
            </a:extLst>
          </p:cNvPr>
          <p:cNvSpPr/>
          <p:nvPr userDrawn="1"/>
        </p:nvSpPr>
        <p:spPr>
          <a:xfrm>
            <a:off x="0" y="6202837"/>
            <a:ext cx="12192000" cy="663874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/>
              <a:t>	</a:t>
            </a:r>
            <a:r>
              <a:rPr lang="en-US" spc="600">
                <a:latin typeface="Bahnschrift SemiCondensed" panose="020B0502040204020203" pitchFamily="34" charset="0"/>
              </a:rPr>
              <a:t>2026 CECOP SYMPOSIUM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CE55804-321A-74CF-A94B-1BF5C9F6E374}"/>
              </a:ext>
            </a:extLst>
          </p:cNvPr>
          <p:cNvSpPr/>
          <p:nvPr userDrawn="1"/>
        </p:nvSpPr>
        <p:spPr>
          <a:xfrm>
            <a:off x="0" y="0"/>
            <a:ext cx="12192000" cy="1007514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/>
              <a:t>	</a:t>
            </a:r>
            <a:endParaRPr lang="en-US" spc="600">
              <a:latin typeface="Bahnschrift SemiCondensed" panose="020B0502040204020203" pitchFamily="34" charset="0"/>
            </a:endParaRP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1B4C4EB1-2CA3-D862-6A5F-988F070036F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5262" y="88964"/>
            <a:ext cx="11776997" cy="805704"/>
          </a:xfrm>
        </p:spPr>
        <p:txBody>
          <a:bodyPr anchor="ctr"/>
          <a:lstStyle>
            <a:lvl1pPr marL="0" indent="0">
              <a:buNone/>
              <a:defRPr>
                <a:solidFill>
                  <a:schemeClr val="bg1"/>
                </a:solidFill>
                <a:latin typeface="Figtree ExtraBold" pitchFamily="2" charset="0"/>
              </a:defRPr>
            </a:lvl1pPr>
          </a:lstStyle>
          <a:p>
            <a:pPr lvl="0"/>
            <a:r>
              <a:rPr lang="en-US"/>
              <a:t>Click to add a brief slide title</a:t>
            </a:r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0036369E-249C-3181-E77E-467D1C92796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5263" y="1152752"/>
            <a:ext cx="11776997" cy="481058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first bullet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CF5E033-43C7-C0FD-6998-A6A10B10FA9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83"/>
          <a:stretch>
            <a:fillRect/>
          </a:stretch>
        </p:blipFill>
        <p:spPr>
          <a:xfrm>
            <a:off x="131064" y="6307726"/>
            <a:ext cx="496727" cy="461310"/>
          </a:xfrm>
          <a:prstGeom prst="rect">
            <a:avLst/>
          </a:prstGeom>
        </p:spPr>
      </p:pic>
      <p:sp>
        <p:nvSpPr>
          <p:cNvPr id="18" name="Slide Number Placeholder 5">
            <a:extLst>
              <a:ext uri="{FF2B5EF4-FFF2-40B4-BE49-F238E27FC236}">
                <a16:creationId xmlns:a16="http://schemas.microsoft.com/office/drawing/2014/main" id="{F6B7EA0D-EBB2-AAB7-37D3-06B57647CD73}"/>
              </a:ext>
            </a:extLst>
          </p:cNvPr>
          <p:cNvSpPr txBox="1">
            <a:spLocks/>
          </p:cNvSpPr>
          <p:nvPr userDrawn="1"/>
        </p:nvSpPr>
        <p:spPr>
          <a:xfrm>
            <a:off x="11555428" y="6352211"/>
            <a:ext cx="3992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30EA680-D336-4FF7-8B7A-9848BB0A1C32}" type="slidenum">
              <a:rPr lang="en-US" smtClean="0">
                <a:solidFill>
                  <a:schemeClr val="bg1"/>
                </a:solidFill>
              </a:rPr>
              <a:pPr/>
              <a:t>‹#›</a:t>
            </a:fld>
            <a:endParaRPr lang="en-US">
              <a:solidFill>
                <a:schemeClr val="bg1"/>
              </a:solidFill>
            </a:endParaRPr>
          </a:p>
        </p:txBody>
      </p:sp>
      <p:sp>
        <p:nvSpPr>
          <p:cNvPr id="19" name="Date Placeholder 3">
            <a:extLst>
              <a:ext uri="{FF2B5EF4-FFF2-40B4-BE49-F238E27FC236}">
                <a16:creationId xmlns:a16="http://schemas.microsoft.com/office/drawing/2014/main" id="{70AEC771-634F-9E32-34C2-BEB876FA9AFC}"/>
              </a:ext>
            </a:extLst>
          </p:cNvPr>
          <p:cNvSpPr txBox="1">
            <a:spLocks/>
          </p:cNvSpPr>
          <p:nvPr userDrawn="1"/>
        </p:nvSpPr>
        <p:spPr>
          <a:xfrm>
            <a:off x="9118599" y="6352211"/>
            <a:ext cx="2199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46CE7D5-CF57-46EF-B807-FDD0502418D4}" type="datetimeFigureOut">
              <a:rPr lang="en-US" smtClean="0">
                <a:solidFill>
                  <a:schemeClr val="bg1"/>
                </a:solidFill>
              </a:rPr>
              <a:pPr/>
              <a:t>7/29/2026</a:t>
            </a:fld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27287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E65B9C9-DD58-6101-5B93-89C076039231}"/>
              </a:ext>
            </a:extLst>
          </p:cNvPr>
          <p:cNvSpPr/>
          <p:nvPr userDrawn="1"/>
        </p:nvSpPr>
        <p:spPr>
          <a:xfrm>
            <a:off x="0" y="6194126"/>
            <a:ext cx="12192000" cy="663874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i="0"/>
              <a:t>	</a:t>
            </a:r>
            <a:r>
              <a:rPr lang="en-US" i="0" spc="600">
                <a:latin typeface="Bahnschrift SemiCondensed" panose="020B0502040204020203" pitchFamily="34" charset="0"/>
              </a:rPr>
              <a:t>2026 CECOP SYMPOSIUM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9A51057C-32A8-4696-C3CF-86B951E772D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83"/>
          <a:stretch>
            <a:fillRect/>
          </a:stretch>
        </p:blipFill>
        <p:spPr>
          <a:xfrm>
            <a:off x="131064" y="6299015"/>
            <a:ext cx="496727" cy="461310"/>
          </a:xfrm>
          <a:prstGeom prst="rect">
            <a:avLst/>
          </a:prstGeom>
        </p:spPr>
      </p:pic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2E02D647-6F84-BEC1-00FE-413131304E3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1064" y="1112340"/>
            <a:ext cx="5900737" cy="496894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first bullet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7FF2C9A1-9DDE-3BBE-6C42-AEEC42C005D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312407" y="710214"/>
            <a:ext cx="5659438" cy="5630664"/>
          </a:xfrm>
        </p:spPr>
        <p:txBody>
          <a:bodyPr/>
          <a:lstStyle/>
          <a:p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C28E1E2-E791-2185-BEBC-F6334AC78084}"/>
              </a:ext>
            </a:extLst>
          </p:cNvPr>
          <p:cNvSpPr/>
          <p:nvPr userDrawn="1"/>
        </p:nvSpPr>
        <p:spPr>
          <a:xfrm>
            <a:off x="0" y="-63"/>
            <a:ext cx="12192000" cy="1007514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/>
              <a:t>	</a:t>
            </a:r>
            <a:endParaRPr lang="en-US" spc="600">
              <a:latin typeface="Bahnschrift SemiCondensed" panose="020B0502040204020203" pitchFamily="34" charset="0"/>
            </a:endParaRPr>
          </a:p>
        </p:txBody>
      </p: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A278FDA8-0F15-794A-D70A-F28897EB7CA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3302" y="86969"/>
            <a:ext cx="11776997" cy="805704"/>
          </a:xfrm>
        </p:spPr>
        <p:txBody>
          <a:bodyPr anchor="ctr"/>
          <a:lstStyle>
            <a:lvl1pPr marL="0" indent="0">
              <a:buNone/>
              <a:defRPr>
                <a:solidFill>
                  <a:schemeClr val="bg1"/>
                </a:solidFill>
                <a:latin typeface="Figtree ExtraBold" pitchFamily="2" charset="0"/>
              </a:defRPr>
            </a:lvl1pPr>
          </a:lstStyle>
          <a:p>
            <a:pPr lvl="0"/>
            <a:r>
              <a:rPr lang="en-US"/>
              <a:t>Click to add a brief slide title</a:t>
            </a:r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757EA998-EA4A-9197-840C-111B768A93A9}"/>
              </a:ext>
            </a:extLst>
          </p:cNvPr>
          <p:cNvSpPr txBox="1">
            <a:spLocks/>
          </p:cNvSpPr>
          <p:nvPr userDrawn="1"/>
        </p:nvSpPr>
        <p:spPr>
          <a:xfrm>
            <a:off x="11555428" y="6352211"/>
            <a:ext cx="3992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30EA680-D336-4FF7-8B7A-9848BB0A1C32}" type="slidenum">
              <a:rPr lang="en-US" smtClean="0">
                <a:solidFill>
                  <a:schemeClr val="bg1"/>
                </a:solidFill>
              </a:rPr>
              <a:pPr/>
              <a:t>‹#›</a:t>
            </a:fld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A826933A-59DE-7B2C-DBE5-0B70BC884305}"/>
              </a:ext>
            </a:extLst>
          </p:cNvPr>
          <p:cNvSpPr txBox="1">
            <a:spLocks/>
          </p:cNvSpPr>
          <p:nvPr userDrawn="1"/>
        </p:nvSpPr>
        <p:spPr>
          <a:xfrm>
            <a:off x="9118599" y="6352211"/>
            <a:ext cx="2199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46CE7D5-CF57-46EF-B807-FDD0502418D4}" type="datetimeFigureOut">
              <a:rPr lang="en-US" smtClean="0">
                <a:solidFill>
                  <a:schemeClr val="bg1"/>
                </a:solidFill>
              </a:rPr>
              <a:pPr/>
              <a:t>7/29/2026</a:t>
            </a:fld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484139AE-AA5E-1B06-3466-1B2AE9139C5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702040" y="6356348"/>
            <a:ext cx="2743200" cy="365125"/>
          </a:xfrm>
        </p:spPr>
        <p:txBody>
          <a:bodyPr/>
          <a:lstStyle/>
          <a:p>
            <a:fld id="{846CE7D5-CF57-46EF-B807-FDD0502418D4}" type="datetimeFigureOut">
              <a:rPr lang="en-US" smtClean="0"/>
              <a:t>7/29/2026</a:t>
            </a:fld>
            <a:endParaRPr lang="en-US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EEFEFE49-6DFE-0696-BA90-451C55003A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61648" y="6356349"/>
            <a:ext cx="399288" cy="365125"/>
          </a:xfrm>
        </p:spPr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Date Placeholder 3">
            <a:extLst>
              <a:ext uri="{FF2B5EF4-FFF2-40B4-BE49-F238E27FC236}">
                <a16:creationId xmlns:a16="http://schemas.microsoft.com/office/drawing/2014/main" id="{173EA224-60CA-4405-1AFC-E9009EA84226}"/>
              </a:ext>
            </a:extLst>
          </p:cNvPr>
          <p:cNvSpPr txBox="1">
            <a:spLocks/>
          </p:cNvSpPr>
          <p:nvPr userDrawn="1"/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46CE7D5-CF57-46EF-B807-FDD0502418D4}" type="datetimeFigureOut">
              <a:rPr lang="en-US" smtClean="0"/>
              <a:pPr/>
              <a:t>7/29/2026</a:t>
            </a:fld>
            <a:endParaRPr lang="en-US"/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EC34147C-1597-2FAE-FB1F-310C899B65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E69961E7-8118-B1EA-7E23-373FC05CB8C2}"/>
              </a:ext>
            </a:extLst>
          </p:cNvPr>
          <p:cNvSpPr txBox="1">
            <a:spLocks/>
          </p:cNvSpPr>
          <p:nvPr userDrawn="1"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30EA680-D336-4FF7-8B7A-9848BB0A1C32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7" name="Picture 16" descr="A picture containing outdoor, sky, mountain, grass&#10;&#10;AI-generated content may be incorrect.">
            <a:extLst>
              <a:ext uri="{FF2B5EF4-FFF2-40B4-BE49-F238E27FC236}">
                <a16:creationId xmlns:a16="http://schemas.microsoft.com/office/drawing/2014/main" id="{F99208BA-4568-AA31-DAD1-504C5B5EB8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84" b="9941"/>
          <a:stretch>
            <a:fillRect/>
          </a:stretch>
        </p:blipFill>
        <p:spPr>
          <a:xfrm>
            <a:off x="0" y="0"/>
            <a:ext cx="12192001" cy="6858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6129010-32DE-1271-0B31-9BAE77398620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FCFB537-B7D8-4F25-3F9A-A10A39955AD4}"/>
              </a:ext>
            </a:extLst>
          </p:cNvPr>
          <p:cNvSpPr/>
          <p:nvPr userDrawn="1"/>
        </p:nvSpPr>
        <p:spPr>
          <a:xfrm>
            <a:off x="0" y="729071"/>
            <a:ext cx="12192001" cy="782973"/>
          </a:xfrm>
          <a:prstGeom prst="rect">
            <a:avLst/>
          </a:prstGeom>
          <a:gradFill>
            <a:gsLst>
              <a:gs pos="15000">
                <a:schemeClr val="bg2">
                  <a:lumMod val="25000"/>
                  <a:alpha val="80000"/>
                </a:schemeClr>
              </a:gs>
              <a:gs pos="0">
                <a:schemeClr val="bg2">
                  <a:lumMod val="25000"/>
                </a:schemeClr>
              </a:gs>
              <a:gs pos="43000">
                <a:schemeClr val="bg2">
                  <a:lumMod val="25000"/>
                  <a:alpha val="60000"/>
                </a:schemeClr>
              </a:gs>
              <a:gs pos="100000">
                <a:schemeClr val="bg2">
                  <a:lumMod val="25000"/>
                  <a:alpha val="10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spc="300">
                <a:latin typeface="Bahnschrift SemiCondensed" panose="020B0502040204020203" pitchFamily="34" charset="0"/>
              </a:rPr>
              <a:t>		   2026 CECOP SYMPOSIUM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B2678C54-50D6-964C-CA4F-FD7B6635837C}"/>
              </a:ext>
            </a:extLst>
          </p:cNvPr>
          <p:cNvCxnSpPr>
            <a:cxnSpLocks/>
          </p:cNvCxnSpPr>
          <p:nvPr userDrawn="1"/>
        </p:nvCxnSpPr>
        <p:spPr>
          <a:xfrm>
            <a:off x="-5" y="729071"/>
            <a:ext cx="12192001" cy="0"/>
          </a:xfrm>
          <a:prstGeom prst="line">
            <a:avLst/>
          </a:prstGeom>
          <a:ln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74000">
                  <a:srgbClr val="C2A1E7"/>
                </a:gs>
                <a:gs pos="83000">
                  <a:srgbClr val="C2A1E7"/>
                </a:gs>
                <a:gs pos="100000">
                  <a:srgbClr val="C2A1E7"/>
                </a:gs>
              </a:gsLst>
              <a:lin ang="1080000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FA284AF1-4B0B-0194-5571-18707FD26D96}"/>
              </a:ext>
            </a:extLst>
          </p:cNvPr>
          <p:cNvCxnSpPr>
            <a:cxnSpLocks/>
          </p:cNvCxnSpPr>
          <p:nvPr userDrawn="1"/>
        </p:nvCxnSpPr>
        <p:spPr>
          <a:xfrm>
            <a:off x="0" y="1512044"/>
            <a:ext cx="12192001" cy="0"/>
          </a:xfrm>
          <a:prstGeom prst="line">
            <a:avLst/>
          </a:prstGeom>
          <a:ln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74000">
                  <a:srgbClr val="C2A1E7"/>
                </a:gs>
                <a:gs pos="83000">
                  <a:srgbClr val="C2A1E7"/>
                </a:gs>
                <a:gs pos="100000">
                  <a:srgbClr val="C2A1E7"/>
                </a:gs>
              </a:gsLst>
              <a:lin ang="1080000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2" name="Picture 21">
            <a:extLst>
              <a:ext uri="{FF2B5EF4-FFF2-40B4-BE49-F238E27FC236}">
                <a16:creationId xmlns:a16="http://schemas.microsoft.com/office/drawing/2014/main" id="{1EC3A0B0-6B0A-AA85-B297-E5C486EFA67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83"/>
          <a:stretch>
            <a:fillRect/>
          </a:stretch>
        </p:blipFill>
        <p:spPr>
          <a:xfrm>
            <a:off x="737730" y="631334"/>
            <a:ext cx="1116469" cy="1036865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1CAB904F-E08E-006C-EEFD-5F3E7E57706C}"/>
              </a:ext>
            </a:extLst>
          </p:cNvPr>
          <p:cNvSpPr/>
          <p:nvPr userDrawn="1"/>
        </p:nvSpPr>
        <p:spPr>
          <a:xfrm>
            <a:off x="737731" y="631335"/>
            <a:ext cx="1116468" cy="1036864"/>
          </a:xfrm>
          <a:prstGeom prst="rect">
            <a:avLst/>
          </a:prstGeom>
          <a:noFill/>
          <a:ln>
            <a:gradFill>
              <a:gsLst>
                <a:gs pos="0">
                  <a:schemeClr val="bg1"/>
                </a:gs>
                <a:gs pos="74000">
                  <a:srgbClr val="C2A1E7"/>
                </a:gs>
                <a:gs pos="83000">
                  <a:srgbClr val="C2A1E7"/>
                </a:gs>
                <a:gs pos="100000">
                  <a:srgbClr val="C2A1E7"/>
                </a:gs>
              </a:gsLst>
              <a:lin ang="54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4" name="Picture 6">
            <a:extLst>
              <a:ext uri="{FF2B5EF4-FFF2-40B4-BE49-F238E27FC236}">
                <a16:creationId xmlns:a16="http://schemas.microsoft.com/office/drawing/2014/main" id="{FD0902C5-5AC4-5905-5794-69B7AED59F7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9983" y="5919043"/>
            <a:ext cx="2912735" cy="834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451086-930A-62C9-0BAE-2BD6DB50C3A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863051" y="2297112"/>
            <a:ext cx="6465887" cy="21748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2800" b="1">
                <a:solidFill>
                  <a:schemeClr val="bg1"/>
                </a:solidFill>
                <a:latin typeface="Figtree ExtraBold" pitchFamily="2" charset="0"/>
              </a:defRPr>
            </a:lvl1pPr>
          </a:lstStyle>
          <a:p>
            <a:pPr lvl="0"/>
            <a:r>
              <a:rPr lang="en-US" sz="2800" b="1">
                <a:latin typeface="Figtree ExtraBold" pitchFamily="2" charset="0"/>
              </a:rPr>
              <a:t>Insert Section Name Here</a:t>
            </a:r>
            <a:endParaRPr lang="en-US"/>
          </a:p>
        </p:txBody>
      </p:sp>
      <p:pic>
        <p:nvPicPr>
          <p:cNvPr id="2" name="Picture 1" descr="Logo&#10;&#10;AI-generated content may be incorrect.">
            <a:extLst>
              <a:ext uri="{FF2B5EF4-FFF2-40B4-BE49-F238E27FC236}">
                <a16:creationId xmlns:a16="http://schemas.microsoft.com/office/drawing/2014/main" id="{469C1C3F-D0CC-2EA7-2AA7-27F7F15482C3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6292" y="6037288"/>
            <a:ext cx="2132134" cy="598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9463680B-8792-65C8-079C-610A68EA0EC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5263" y="1112340"/>
            <a:ext cx="5787323" cy="4984111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first bullet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3F1302C4-FF3A-B06D-80E0-88CEC676250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09414" y="1112340"/>
            <a:ext cx="5787323" cy="498411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first bullet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347C84E-C66E-6F73-8B2F-C23ADC51FFF7}"/>
              </a:ext>
            </a:extLst>
          </p:cNvPr>
          <p:cNvSpPr/>
          <p:nvPr userDrawn="1"/>
        </p:nvSpPr>
        <p:spPr>
          <a:xfrm>
            <a:off x="0" y="6194126"/>
            <a:ext cx="12192000" cy="663874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i="0"/>
              <a:t>	</a:t>
            </a:r>
            <a:r>
              <a:rPr lang="en-US" i="0" spc="600">
                <a:latin typeface="Bahnschrift SemiCondensed" panose="020B0502040204020203" pitchFamily="34" charset="0"/>
              </a:rPr>
              <a:t>2026 CECOP SYMPOSIUM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B80C781-D886-F3F7-D8C8-AEC62093B62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83"/>
          <a:stretch>
            <a:fillRect/>
          </a:stretch>
        </p:blipFill>
        <p:spPr>
          <a:xfrm>
            <a:off x="131064" y="6299015"/>
            <a:ext cx="496727" cy="46131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EC14F3A2-5D23-8339-3B89-10EA171CF562}"/>
              </a:ext>
            </a:extLst>
          </p:cNvPr>
          <p:cNvSpPr/>
          <p:nvPr userDrawn="1"/>
        </p:nvSpPr>
        <p:spPr>
          <a:xfrm>
            <a:off x="0" y="-63"/>
            <a:ext cx="12192000" cy="1007514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/>
              <a:t>	</a:t>
            </a:r>
            <a:endParaRPr lang="en-US" spc="600">
              <a:latin typeface="Bahnschrift SemiCondensed" panose="020B0502040204020203" pitchFamily="34" charset="0"/>
            </a:endParaRPr>
          </a:p>
        </p:txBody>
      </p:sp>
      <p:sp>
        <p:nvSpPr>
          <p:cNvPr id="16" name="Text Placeholder 9">
            <a:extLst>
              <a:ext uri="{FF2B5EF4-FFF2-40B4-BE49-F238E27FC236}">
                <a16:creationId xmlns:a16="http://schemas.microsoft.com/office/drawing/2014/main" id="{375FC8C8-B45D-6E85-FE32-7C44D9974CE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95263" y="100842"/>
            <a:ext cx="11801474" cy="805704"/>
          </a:xfrm>
        </p:spPr>
        <p:txBody>
          <a:bodyPr anchor="ctr"/>
          <a:lstStyle>
            <a:lvl1pPr marL="0" indent="0">
              <a:buNone/>
              <a:defRPr>
                <a:solidFill>
                  <a:schemeClr val="bg1"/>
                </a:solidFill>
                <a:latin typeface="Figtree ExtraBold" pitchFamily="2" charset="0"/>
              </a:defRPr>
            </a:lvl1pPr>
          </a:lstStyle>
          <a:p>
            <a:pPr lvl="0"/>
            <a:r>
              <a:rPr lang="en-US"/>
              <a:t>Click to add a brief slide title</a:t>
            </a:r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8708CADC-AEA2-422E-47F2-F8B178203B75}"/>
              </a:ext>
            </a:extLst>
          </p:cNvPr>
          <p:cNvSpPr txBox="1">
            <a:spLocks/>
          </p:cNvSpPr>
          <p:nvPr userDrawn="1"/>
        </p:nvSpPr>
        <p:spPr>
          <a:xfrm>
            <a:off x="11555428" y="6352211"/>
            <a:ext cx="3992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30EA680-D336-4FF7-8B7A-9848BB0A1C32}" type="slidenum">
              <a:rPr lang="en-US" smtClean="0">
                <a:solidFill>
                  <a:schemeClr val="bg1"/>
                </a:solidFill>
              </a:rPr>
              <a:pPr/>
              <a:t>‹#›</a:t>
            </a:fld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47EB1AF2-7ADB-3610-5161-6AB4BF963CBB}"/>
              </a:ext>
            </a:extLst>
          </p:cNvPr>
          <p:cNvSpPr txBox="1">
            <a:spLocks/>
          </p:cNvSpPr>
          <p:nvPr userDrawn="1"/>
        </p:nvSpPr>
        <p:spPr>
          <a:xfrm>
            <a:off x="9118599" y="6352211"/>
            <a:ext cx="2199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46CE7D5-CF57-46EF-B807-FDD0502418D4}" type="datetimeFigureOut">
              <a:rPr lang="en-US" smtClean="0">
                <a:solidFill>
                  <a:schemeClr val="bg1"/>
                </a:solidFill>
              </a:rPr>
              <a:pPr/>
              <a:t>7/29/2026</a:t>
            </a:fld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E03B4286-563F-D1EE-49E0-71CA94B9FB92}"/>
              </a:ext>
            </a:extLst>
          </p:cNvPr>
          <p:cNvSpPr/>
          <p:nvPr userDrawn="1"/>
        </p:nvSpPr>
        <p:spPr>
          <a:xfrm>
            <a:off x="0" y="2656"/>
            <a:ext cx="12192000" cy="1007514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/>
              <a:t>	</a:t>
            </a:r>
            <a:endParaRPr lang="en-US" spc="600">
              <a:latin typeface="Bahnschrift SemiCondensed" panose="020B0502040204020203" pitchFamily="34" charset="0"/>
            </a:endParaRPr>
          </a:p>
        </p:txBody>
      </p:sp>
      <p:sp>
        <p:nvSpPr>
          <p:cNvPr id="14" name="Text Placeholder 9">
            <a:extLst>
              <a:ext uri="{FF2B5EF4-FFF2-40B4-BE49-F238E27FC236}">
                <a16:creationId xmlns:a16="http://schemas.microsoft.com/office/drawing/2014/main" id="{B2C759F7-CB06-0F9B-9A93-2536177DD18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12027" y="136526"/>
            <a:ext cx="5787323" cy="739774"/>
          </a:xfrm>
        </p:spPr>
        <p:txBody>
          <a:bodyPr anchor="ctr"/>
          <a:lstStyle>
            <a:lvl1pPr marL="0" indent="0">
              <a:buNone/>
              <a:defRPr>
                <a:solidFill>
                  <a:schemeClr val="bg1"/>
                </a:solidFill>
                <a:latin typeface="Figtree ExtraBold" pitchFamily="2" charset="0"/>
              </a:defRPr>
            </a:lvl1pPr>
          </a:lstStyle>
          <a:p>
            <a:pPr lvl="0"/>
            <a:r>
              <a:rPr lang="en-US"/>
              <a:t>Click to add a brief slide title</a:t>
            </a:r>
          </a:p>
        </p:txBody>
      </p:sp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BE37D4D9-2A5F-EC59-16F1-4151EF5C0D4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5263" y="1144040"/>
            <a:ext cx="5787323" cy="491621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first bullet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6" name="Text Placeholder 11">
            <a:extLst>
              <a:ext uri="{FF2B5EF4-FFF2-40B4-BE49-F238E27FC236}">
                <a16:creationId xmlns:a16="http://schemas.microsoft.com/office/drawing/2014/main" id="{242B7D06-C118-BE1A-1F60-E965FB5A892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09414" y="1144040"/>
            <a:ext cx="5787323" cy="491356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first bullet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7" name="Text Placeholder 9">
            <a:extLst>
              <a:ext uri="{FF2B5EF4-FFF2-40B4-BE49-F238E27FC236}">
                <a16:creationId xmlns:a16="http://schemas.microsoft.com/office/drawing/2014/main" id="{7D7FC36B-5570-9687-45DC-1091C183D05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17166" y="136526"/>
            <a:ext cx="5787323" cy="739774"/>
          </a:xfrm>
        </p:spPr>
        <p:txBody>
          <a:bodyPr anchor="ctr"/>
          <a:lstStyle>
            <a:lvl1pPr marL="0" indent="0">
              <a:buNone/>
              <a:defRPr>
                <a:solidFill>
                  <a:schemeClr val="bg1"/>
                </a:solidFill>
                <a:latin typeface="Figtree ExtraBold" pitchFamily="2" charset="0"/>
              </a:defRPr>
            </a:lvl1pPr>
          </a:lstStyle>
          <a:p>
            <a:pPr lvl="0"/>
            <a:r>
              <a:rPr lang="en-US"/>
              <a:t>Click to add a brief slide title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170E439-A379-BA5F-8849-2A8D73D3B027}"/>
              </a:ext>
            </a:extLst>
          </p:cNvPr>
          <p:cNvSpPr/>
          <p:nvPr userDrawn="1"/>
        </p:nvSpPr>
        <p:spPr>
          <a:xfrm>
            <a:off x="0" y="6194126"/>
            <a:ext cx="12192000" cy="663874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i="0"/>
              <a:t>	</a:t>
            </a:r>
            <a:r>
              <a:rPr lang="en-US" i="0" spc="600">
                <a:latin typeface="Bahnschrift SemiCondensed" panose="020B0502040204020203" pitchFamily="34" charset="0"/>
              </a:rPr>
              <a:t>2026 CECOP SYMPOSIUM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5B1A8D3-52E0-8117-9757-E896F3AE4CA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83"/>
          <a:stretch>
            <a:fillRect/>
          </a:stretch>
        </p:blipFill>
        <p:spPr>
          <a:xfrm>
            <a:off x="131064" y="6299015"/>
            <a:ext cx="496727" cy="461310"/>
          </a:xfrm>
          <a:prstGeom prst="rect">
            <a:avLst/>
          </a:prstGeom>
        </p:spPr>
      </p:pic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C261C953-8CBE-3E3A-E788-C9B0ABA3BE5E}"/>
              </a:ext>
            </a:extLst>
          </p:cNvPr>
          <p:cNvSpPr txBox="1">
            <a:spLocks/>
          </p:cNvSpPr>
          <p:nvPr userDrawn="1"/>
        </p:nvSpPr>
        <p:spPr>
          <a:xfrm>
            <a:off x="11555428" y="6352211"/>
            <a:ext cx="3992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30EA680-D336-4FF7-8B7A-9848BB0A1C32}" type="slidenum">
              <a:rPr lang="en-US" smtClean="0">
                <a:solidFill>
                  <a:schemeClr val="bg1"/>
                </a:solidFill>
              </a:rPr>
              <a:pPr/>
              <a:t>‹#›</a:t>
            </a:fld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D78AAD7E-A8FF-7986-509B-1C998B5C206C}"/>
              </a:ext>
            </a:extLst>
          </p:cNvPr>
          <p:cNvSpPr txBox="1">
            <a:spLocks/>
          </p:cNvSpPr>
          <p:nvPr userDrawn="1"/>
        </p:nvSpPr>
        <p:spPr>
          <a:xfrm>
            <a:off x="9118599" y="6352211"/>
            <a:ext cx="2199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46CE7D5-CF57-46EF-B807-FDD0502418D4}" type="datetimeFigureOut">
              <a:rPr lang="en-US" smtClean="0">
                <a:solidFill>
                  <a:schemeClr val="bg1"/>
                </a:solidFill>
              </a:rPr>
              <a:pPr/>
              <a:t>7/29/2026</a:t>
            </a:fld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8644D82-C319-2FD1-27E0-21F2B8DF5CB7}"/>
              </a:ext>
            </a:extLst>
          </p:cNvPr>
          <p:cNvSpPr/>
          <p:nvPr userDrawn="1"/>
        </p:nvSpPr>
        <p:spPr>
          <a:xfrm>
            <a:off x="0" y="6194126"/>
            <a:ext cx="12192000" cy="663874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i="0"/>
              <a:t>	</a:t>
            </a:r>
            <a:r>
              <a:rPr lang="en-US" i="0" spc="600">
                <a:latin typeface="Bahnschrift SemiCondensed" panose="020B0502040204020203" pitchFamily="34" charset="0"/>
              </a:rPr>
              <a:t>2026 CECOP SYMPOSIUM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DB55233-3CE7-F2C1-CC63-1E9FB5CF90E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83"/>
          <a:stretch>
            <a:fillRect/>
          </a:stretch>
        </p:blipFill>
        <p:spPr>
          <a:xfrm>
            <a:off x="131064" y="6299015"/>
            <a:ext cx="496727" cy="46131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20D24E0-CB63-2F94-B07B-646180A78D23}"/>
              </a:ext>
            </a:extLst>
          </p:cNvPr>
          <p:cNvSpPr/>
          <p:nvPr userDrawn="1"/>
        </p:nvSpPr>
        <p:spPr>
          <a:xfrm>
            <a:off x="0" y="-63"/>
            <a:ext cx="12192000" cy="1007514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/>
              <a:t>	</a:t>
            </a:r>
            <a:endParaRPr lang="en-US" spc="600">
              <a:latin typeface="Bahnschrift SemiCondensed" panose="020B0502040204020203" pitchFamily="34" charset="0"/>
            </a:endParaRPr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3216E214-D0B1-0CCA-CF40-85D4CE5960E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07501" y="97675"/>
            <a:ext cx="11776997" cy="805704"/>
          </a:xfrm>
        </p:spPr>
        <p:txBody>
          <a:bodyPr anchor="ctr"/>
          <a:lstStyle>
            <a:lvl1pPr marL="0" indent="0">
              <a:buNone/>
              <a:defRPr>
                <a:solidFill>
                  <a:schemeClr val="bg1"/>
                </a:solidFill>
                <a:latin typeface="Figtree ExtraBold" pitchFamily="2" charset="0"/>
              </a:defRPr>
            </a:lvl1pPr>
          </a:lstStyle>
          <a:p>
            <a:pPr lvl="0"/>
            <a:r>
              <a:rPr lang="en-US"/>
              <a:t>Click to add a brief slide title</a:t>
            </a:r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B8C5A113-328C-BE7F-5D1C-DF72A8C0F614}"/>
              </a:ext>
            </a:extLst>
          </p:cNvPr>
          <p:cNvSpPr txBox="1">
            <a:spLocks/>
          </p:cNvSpPr>
          <p:nvPr userDrawn="1"/>
        </p:nvSpPr>
        <p:spPr>
          <a:xfrm>
            <a:off x="11555428" y="6352211"/>
            <a:ext cx="3992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30EA680-D336-4FF7-8B7A-9848BB0A1C32}" type="slidenum">
              <a:rPr lang="en-US" smtClean="0">
                <a:solidFill>
                  <a:schemeClr val="bg1"/>
                </a:solidFill>
              </a:rPr>
              <a:pPr/>
              <a:t>‹#›</a:t>
            </a:fld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8B4B15DB-8D24-B7C1-CB2E-096D32E3292E}"/>
              </a:ext>
            </a:extLst>
          </p:cNvPr>
          <p:cNvSpPr txBox="1">
            <a:spLocks/>
          </p:cNvSpPr>
          <p:nvPr userDrawn="1"/>
        </p:nvSpPr>
        <p:spPr>
          <a:xfrm>
            <a:off x="9118599" y="6352211"/>
            <a:ext cx="2199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46CE7D5-CF57-46EF-B807-FDD0502418D4}" type="datetimeFigureOut">
              <a:rPr lang="en-US" smtClean="0">
                <a:solidFill>
                  <a:schemeClr val="bg1"/>
                </a:solidFill>
              </a:rPr>
              <a:pPr/>
              <a:t>7/29/2026</a:t>
            </a:fld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C22DDDE1-885F-64EB-9C8A-3D603BCF75DD}"/>
              </a:ext>
            </a:extLst>
          </p:cNvPr>
          <p:cNvSpPr/>
          <p:nvPr userDrawn="1"/>
        </p:nvSpPr>
        <p:spPr>
          <a:xfrm>
            <a:off x="0" y="6194126"/>
            <a:ext cx="12192000" cy="663874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i="0"/>
              <a:t>	</a:t>
            </a:r>
            <a:r>
              <a:rPr lang="en-US" i="0" spc="600">
                <a:latin typeface="Bahnschrift SemiCondensed" panose="020B0502040204020203" pitchFamily="34" charset="0"/>
              </a:rPr>
              <a:t>2026 CECOP SYMPOSIUM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6112250F-7791-4E10-A986-D26E6A0593A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83"/>
          <a:stretch>
            <a:fillRect/>
          </a:stretch>
        </p:blipFill>
        <p:spPr>
          <a:xfrm>
            <a:off x="131064" y="6299015"/>
            <a:ext cx="496727" cy="461310"/>
          </a:xfrm>
          <a:prstGeom prst="rect">
            <a:avLst/>
          </a:prstGeom>
        </p:spPr>
      </p:pic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53C19A4B-F554-21E4-CB47-974030749D11}"/>
              </a:ext>
            </a:extLst>
          </p:cNvPr>
          <p:cNvSpPr txBox="1">
            <a:spLocks/>
          </p:cNvSpPr>
          <p:nvPr userDrawn="1"/>
        </p:nvSpPr>
        <p:spPr>
          <a:xfrm>
            <a:off x="11555428" y="6352211"/>
            <a:ext cx="3992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30EA680-D336-4FF7-8B7A-9848BB0A1C32}" type="slidenum">
              <a:rPr lang="en-US" smtClean="0">
                <a:solidFill>
                  <a:schemeClr val="bg1"/>
                </a:solidFill>
              </a:rPr>
              <a:pPr/>
              <a:t>‹#›</a:t>
            </a:fld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CBCFD27-206D-1F8E-E6C3-103836B0BFFB}"/>
              </a:ext>
            </a:extLst>
          </p:cNvPr>
          <p:cNvSpPr txBox="1">
            <a:spLocks/>
          </p:cNvSpPr>
          <p:nvPr userDrawn="1"/>
        </p:nvSpPr>
        <p:spPr>
          <a:xfrm>
            <a:off x="9118599" y="6352211"/>
            <a:ext cx="2199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46CE7D5-CF57-46EF-B807-FDD0502418D4}" type="datetimeFigureOut">
              <a:rPr lang="en-US" smtClean="0">
                <a:solidFill>
                  <a:schemeClr val="bg1"/>
                </a:solidFill>
              </a:rPr>
              <a:pPr/>
              <a:t>7/29/2026</a:t>
            </a:fld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8A4C8AC0-0033-500B-0148-1F8D7444B47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5262" y="1149689"/>
            <a:ext cx="4164084" cy="490219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</a:lstStyle>
          <a:p>
            <a:pPr lvl="0"/>
            <a:r>
              <a:rPr lang="en-US"/>
              <a:t>Click to add first bullet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C51DB95B-DF88-27BC-68BF-F34AEF78E10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593266" y="1149689"/>
            <a:ext cx="7403472" cy="490219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first bullet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27D124B-72B7-1E37-9F92-96D32332E4FB}"/>
              </a:ext>
            </a:extLst>
          </p:cNvPr>
          <p:cNvSpPr/>
          <p:nvPr userDrawn="1"/>
        </p:nvSpPr>
        <p:spPr>
          <a:xfrm>
            <a:off x="0" y="6194126"/>
            <a:ext cx="12192000" cy="663874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i="0"/>
              <a:t>	</a:t>
            </a:r>
            <a:r>
              <a:rPr lang="en-US" i="0" spc="600">
                <a:latin typeface="Bahnschrift SemiCondensed" panose="020B0502040204020203" pitchFamily="34" charset="0"/>
              </a:rPr>
              <a:t>2026 CECOP SYMPOSIUM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2BD61CD-C932-5191-81C0-035ED257CFD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83"/>
          <a:stretch>
            <a:fillRect/>
          </a:stretch>
        </p:blipFill>
        <p:spPr>
          <a:xfrm>
            <a:off x="131064" y="6299015"/>
            <a:ext cx="496727" cy="46131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9AD5350C-5F05-0BE9-B383-5DF4DF01732D}"/>
              </a:ext>
            </a:extLst>
          </p:cNvPr>
          <p:cNvSpPr/>
          <p:nvPr userDrawn="1"/>
        </p:nvSpPr>
        <p:spPr>
          <a:xfrm>
            <a:off x="0" y="-63"/>
            <a:ext cx="12192000" cy="1007514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/>
              <a:t>	</a:t>
            </a:r>
            <a:endParaRPr lang="en-US" spc="600">
              <a:latin typeface="Bahnschrift SemiCondensed" panose="020B0502040204020203" pitchFamily="34" charset="0"/>
            </a:endParaRPr>
          </a:p>
        </p:txBody>
      </p:sp>
      <p:sp>
        <p:nvSpPr>
          <p:cNvPr id="16" name="Text Placeholder 9">
            <a:extLst>
              <a:ext uri="{FF2B5EF4-FFF2-40B4-BE49-F238E27FC236}">
                <a16:creationId xmlns:a16="http://schemas.microsoft.com/office/drawing/2014/main" id="{6C469126-D9EA-2AED-A371-42D4824D13B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95262" y="97675"/>
            <a:ext cx="11776997" cy="805704"/>
          </a:xfrm>
        </p:spPr>
        <p:txBody>
          <a:bodyPr anchor="ctr"/>
          <a:lstStyle>
            <a:lvl1pPr marL="0" indent="0">
              <a:buNone/>
              <a:defRPr>
                <a:solidFill>
                  <a:schemeClr val="bg1"/>
                </a:solidFill>
                <a:latin typeface="Figtree ExtraBold" pitchFamily="2" charset="0"/>
              </a:defRPr>
            </a:lvl1pPr>
          </a:lstStyle>
          <a:p>
            <a:pPr lvl="0"/>
            <a:r>
              <a:rPr lang="en-US"/>
              <a:t>Click to add a brief slide title</a:t>
            </a:r>
          </a:p>
        </p:txBody>
      </p:sp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FDACACCA-C574-92EE-1019-357CCC45194B}"/>
              </a:ext>
            </a:extLst>
          </p:cNvPr>
          <p:cNvSpPr txBox="1">
            <a:spLocks/>
          </p:cNvSpPr>
          <p:nvPr userDrawn="1"/>
        </p:nvSpPr>
        <p:spPr>
          <a:xfrm>
            <a:off x="11555428" y="6352211"/>
            <a:ext cx="3992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30EA680-D336-4FF7-8B7A-9848BB0A1C32}" type="slidenum">
              <a:rPr lang="en-US" smtClean="0">
                <a:solidFill>
                  <a:schemeClr val="bg1"/>
                </a:solidFill>
              </a:rPr>
              <a:pPr/>
              <a:t>‹#›</a:t>
            </a:fld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AA1D7423-9910-2AD5-48EE-937DD7901394}"/>
              </a:ext>
            </a:extLst>
          </p:cNvPr>
          <p:cNvSpPr txBox="1">
            <a:spLocks/>
          </p:cNvSpPr>
          <p:nvPr userDrawn="1"/>
        </p:nvSpPr>
        <p:spPr>
          <a:xfrm>
            <a:off x="9118599" y="6352211"/>
            <a:ext cx="2199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46CE7D5-CF57-46EF-B807-FDD0502418D4}" type="datetimeFigureOut">
              <a:rPr lang="en-US" smtClean="0">
                <a:solidFill>
                  <a:schemeClr val="bg1"/>
                </a:solidFill>
              </a:rPr>
              <a:pPr/>
              <a:t>7/29/2026</a:t>
            </a:fld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&amp;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outdoor, sky, mountain, grass&#10;&#10;AI-generated content may be incorrect.">
            <a:extLst>
              <a:ext uri="{FF2B5EF4-FFF2-40B4-BE49-F238E27FC236}">
                <a16:creationId xmlns:a16="http://schemas.microsoft.com/office/drawing/2014/main" id="{9397D9D3-5317-2E66-B651-BFE16A714F3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84" b="9941"/>
          <a:stretch>
            <a:fillRect/>
          </a:stretch>
        </p:blipFill>
        <p:spPr>
          <a:xfrm>
            <a:off x="-10" y="0"/>
            <a:ext cx="12192001" cy="68580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A681DDB-DD4B-06ED-0ED0-4F736859A690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D5298C5-244C-8380-F145-4700F6E2086B}"/>
              </a:ext>
            </a:extLst>
          </p:cNvPr>
          <p:cNvSpPr/>
          <p:nvPr userDrawn="1"/>
        </p:nvSpPr>
        <p:spPr>
          <a:xfrm>
            <a:off x="0" y="6202837"/>
            <a:ext cx="12192000" cy="6638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>
                <a:solidFill>
                  <a:schemeClr val="bg1"/>
                </a:solidFill>
              </a:rPr>
              <a:t>	</a:t>
            </a:r>
            <a:r>
              <a:rPr lang="en-US" spc="600">
                <a:solidFill>
                  <a:schemeClr val="bg1"/>
                </a:solidFill>
                <a:latin typeface="Bahnschrift SemiCondensed" panose="020B0502040204020203" pitchFamily="34" charset="0"/>
              </a:rPr>
              <a:t>2026 CECOP SYMPOSIUM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1B4C4EB1-2CA3-D862-6A5F-988F070036F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07501" y="129191"/>
            <a:ext cx="11776997" cy="805704"/>
          </a:xfrm>
        </p:spPr>
        <p:txBody>
          <a:bodyPr anchor="ctr"/>
          <a:lstStyle>
            <a:lvl1pPr marL="0" indent="0">
              <a:buNone/>
              <a:defRPr>
                <a:solidFill>
                  <a:srgbClr val="C2A1E7"/>
                </a:solidFill>
                <a:latin typeface="Figtree ExtraBold" pitchFamily="2" charset="0"/>
              </a:defRPr>
            </a:lvl1pPr>
          </a:lstStyle>
          <a:p>
            <a:pPr lvl="0"/>
            <a:r>
              <a:rPr lang="en-US"/>
              <a:t>Click to add a brief slide title</a:t>
            </a:r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0036369E-249C-3181-E77E-467D1C92796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5263" y="1152752"/>
            <a:ext cx="11776997" cy="504137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</a:lstStyle>
          <a:p>
            <a:pPr lvl="0"/>
            <a:r>
              <a:rPr lang="en-US"/>
              <a:t>Click to add first bullet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CF5E033-43C7-C0FD-6998-A6A10B10FA9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83"/>
          <a:stretch>
            <a:fillRect/>
          </a:stretch>
        </p:blipFill>
        <p:spPr>
          <a:xfrm>
            <a:off x="131064" y="6307726"/>
            <a:ext cx="496727" cy="461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26534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or Pale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489EEC9-3C0A-0696-8975-80767EC95DDE}"/>
              </a:ext>
            </a:extLst>
          </p:cNvPr>
          <p:cNvSpPr/>
          <p:nvPr userDrawn="1"/>
        </p:nvSpPr>
        <p:spPr>
          <a:xfrm>
            <a:off x="0" y="0"/>
            <a:ext cx="12192000" cy="1020726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spc="600">
                <a:latin typeface="Bahnschrift SemiCondensed" panose="020B0502040204020203" pitchFamily="34" charset="0"/>
              </a:rPr>
              <a:t>	SLIDES COLOR PALETTE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C071802D-484F-AA48-64FC-1E4ED5B9985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702040" y="6356348"/>
            <a:ext cx="2743200" cy="365125"/>
          </a:xfrm>
        </p:spPr>
        <p:txBody>
          <a:bodyPr/>
          <a:lstStyle/>
          <a:p>
            <a:fld id="{846CE7D5-CF57-46EF-B807-FDD0502418D4}" type="datetimeFigureOut">
              <a:rPr lang="en-US" smtClean="0"/>
              <a:t>7/29/2026</a:t>
            </a:fld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DECFEFB-529D-E8B1-F7D3-7575853ED3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61648" y="6356349"/>
            <a:ext cx="399288" cy="365125"/>
          </a:xfrm>
        </p:spPr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3F7AF6B-55C9-D724-CA7A-CE7DC1EE79FF}"/>
              </a:ext>
            </a:extLst>
          </p:cNvPr>
          <p:cNvSpPr/>
          <p:nvPr userDrawn="1"/>
        </p:nvSpPr>
        <p:spPr>
          <a:xfrm>
            <a:off x="-1" y="1398936"/>
            <a:ext cx="923407" cy="2725091"/>
          </a:xfrm>
          <a:prstGeom prst="rect">
            <a:avLst/>
          </a:prstGeom>
          <a:solidFill>
            <a:srgbClr val="653C8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10%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E6BF08A-7947-4713-3C46-EC8862C7C9A2}"/>
              </a:ext>
            </a:extLst>
          </p:cNvPr>
          <p:cNvSpPr/>
          <p:nvPr userDrawn="1"/>
        </p:nvSpPr>
        <p:spPr>
          <a:xfrm>
            <a:off x="914394" y="1398933"/>
            <a:ext cx="925128" cy="2725092"/>
          </a:xfrm>
          <a:prstGeom prst="rect">
            <a:avLst/>
          </a:prstGeom>
          <a:solidFill>
            <a:srgbClr val="653C87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20%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61D0450-64CA-2EEA-F48D-496D890579EA}"/>
              </a:ext>
            </a:extLst>
          </p:cNvPr>
          <p:cNvSpPr/>
          <p:nvPr userDrawn="1"/>
        </p:nvSpPr>
        <p:spPr>
          <a:xfrm>
            <a:off x="1835183" y="1398934"/>
            <a:ext cx="923407" cy="2725092"/>
          </a:xfrm>
          <a:prstGeom prst="rect">
            <a:avLst/>
          </a:prstGeom>
          <a:solidFill>
            <a:srgbClr val="653C87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40%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B1993D6-4D15-EA86-A20A-6F1717500F94}"/>
              </a:ext>
            </a:extLst>
          </p:cNvPr>
          <p:cNvSpPr/>
          <p:nvPr userDrawn="1"/>
        </p:nvSpPr>
        <p:spPr>
          <a:xfrm>
            <a:off x="2756266" y="1398932"/>
            <a:ext cx="923407" cy="2725092"/>
          </a:xfrm>
          <a:prstGeom prst="rect">
            <a:avLst/>
          </a:prstGeom>
          <a:solidFill>
            <a:srgbClr val="653C87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70%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3EDFF01-ECE9-49E8-C6CA-E09F9ABBD88A}"/>
              </a:ext>
            </a:extLst>
          </p:cNvPr>
          <p:cNvSpPr txBox="1"/>
          <p:nvPr userDrawn="1"/>
        </p:nvSpPr>
        <p:spPr>
          <a:xfrm>
            <a:off x="-1" y="1020726"/>
            <a:ext cx="46551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/>
              <a:t>Background Color Scale: </a:t>
            </a:r>
            <a:r>
              <a:rPr lang="en-US" sz="1400"/>
              <a:t>Hex Code #653C87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E8A07950-9A0C-C7FA-9C19-5A310D6EA326}"/>
              </a:ext>
            </a:extLst>
          </p:cNvPr>
          <p:cNvSpPr/>
          <p:nvPr userDrawn="1"/>
        </p:nvSpPr>
        <p:spPr>
          <a:xfrm>
            <a:off x="3951013" y="1390061"/>
            <a:ext cx="923407" cy="2725091"/>
          </a:xfrm>
          <a:prstGeom prst="rect">
            <a:avLst/>
          </a:prstGeom>
          <a:solidFill>
            <a:srgbClr val="3A3A3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0%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4325C7F1-0E49-865F-ED04-48930F1A1D60}"/>
              </a:ext>
            </a:extLst>
          </p:cNvPr>
          <p:cNvSpPr/>
          <p:nvPr userDrawn="1"/>
        </p:nvSpPr>
        <p:spPr>
          <a:xfrm>
            <a:off x="4874420" y="1390063"/>
            <a:ext cx="923407" cy="2725092"/>
          </a:xfrm>
          <a:prstGeom prst="rect">
            <a:avLst/>
          </a:prstGeom>
          <a:solidFill>
            <a:schemeClr val="bg2">
              <a:lumMod val="2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20%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0477A34B-E949-5ACD-AAB0-62C910E5790B}"/>
              </a:ext>
            </a:extLst>
          </p:cNvPr>
          <p:cNvSpPr/>
          <p:nvPr userDrawn="1"/>
        </p:nvSpPr>
        <p:spPr>
          <a:xfrm>
            <a:off x="5786625" y="1390065"/>
            <a:ext cx="923407" cy="2725092"/>
          </a:xfrm>
          <a:prstGeom prst="rect">
            <a:avLst/>
          </a:prstGeom>
          <a:solidFill>
            <a:schemeClr val="bg2">
              <a:lumMod val="2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40%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29D6D223-F934-3755-6C54-F122F787837D}"/>
              </a:ext>
            </a:extLst>
          </p:cNvPr>
          <p:cNvSpPr/>
          <p:nvPr userDrawn="1"/>
        </p:nvSpPr>
        <p:spPr>
          <a:xfrm>
            <a:off x="6698830" y="1390060"/>
            <a:ext cx="923407" cy="2725092"/>
          </a:xfrm>
          <a:prstGeom prst="rect">
            <a:avLst/>
          </a:prstGeom>
          <a:solidFill>
            <a:schemeClr val="bg2">
              <a:lumMod val="25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90%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AF3C9CE2-7FD2-BC73-D2AB-0A3883E2DB14}"/>
              </a:ext>
            </a:extLst>
          </p:cNvPr>
          <p:cNvSpPr txBox="1"/>
          <p:nvPr userDrawn="1"/>
        </p:nvSpPr>
        <p:spPr>
          <a:xfrm>
            <a:off x="3951014" y="1020721"/>
            <a:ext cx="46551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/>
              <a:t>Banner Color Scale: </a:t>
            </a:r>
            <a:r>
              <a:rPr lang="en-US" sz="1400"/>
              <a:t>Hex Code #423781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545603A8-A5A1-8581-71A9-BA1C2A5318C0}"/>
              </a:ext>
            </a:extLst>
          </p:cNvPr>
          <p:cNvSpPr txBox="1"/>
          <p:nvPr userDrawn="1"/>
        </p:nvSpPr>
        <p:spPr>
          <a:xfrm>
            <a:off x="7893576" y="686673"/>
            <a:ext cx="4298423" cy="2031325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400" b="1">
                <a:solidFill>
                  <a:srgbClr val="C2A1E7"/>
                </a:solidFill>
                <a:latin typeface="Figtree ExtraBold" pitchFamily="2" charset="0"/>
              </a:rPr>
              <a:t>Font: Figtree </a:t>
            </a:r>
            <a:r>
              <a:rPr lang="en-US" sz="1400" b="1" err="1">
                <a:solidFill>
                  <a:srgbClr val="C2A1E7"/>
                </a:solidFill>
                <a:latin typeface="Figtree ExtraBold" pitchFamily="2" charset="0"/>
              </a:rPr>
              <a:t>ExtraBold</a:t>
            </a:r>
            <a:r>
              <a:rPr lang="en-US" sz="1400" b="1">
                <a:solidFill>
                  <a:srgbClr val="C2A1E7"/>
                </a:solidFill>
                <a:latin typeface="Figtree ExtraBold" pitchFamily="2" charset="0"/>
              </a:rPr>
              <a:t> </a:t>
            </a:r>
          </a:p>
          <a:p>
            <a:r>
              <a:rPr lang="en-US" sz="1400" b="1">
                <a:solidFill>
                  <a:srgbClr val="C2A1E7"/>
                </a:solidFill>
                <a:latin typeface="Figtree ExtraBold" pitchFamily="2" charset="0"/>
              </a:rPr>
              <a:t>Format: Bold, Normal Spacing</a:t>
            </a:r>
            <a:br>
              <a:rPr lang="en-US" sz="1400" b="1">
                <a:solidFill>
                  <a:srgbClr val="C2A1E7"/>
                </a:solidFill>
                <a:latin typeface="Figtree ExtraBold" pitchFamily="2" charset="0"/>
              </a:rPr>
            </a:br>
            <a:r>
              <a:rPr lang="en-US" sz="1400" b="1">
                <a:solidFill>
                  <a:srgbClr val="C2A1E7"/>
                </a:solidFill>
                <a:latin typeface="Figtree ExtraBold" pitchFamily="2" charset="0"/>
              </a:rPr>
              <a:t>Hex Code: #C2A1E7</a:t>
            </a:r>
          </a:p>
          <a:p>
            <a:endParaRPr lang="en-US" sz="1400" b="1">
              <a:latin typeface="Figtree ExtraBold" pitchFamily="2" charset="0"/>
            </a:endParaRPr>
          </a:p>
          <a:p>
            <a:r>
              <a:rPr lang="en-US" sz="1400" b="1" spc="600">
                <a:solidFill>
                  <a:schemeClr val="bg1"/>
                </a:solidFill>
                <a:latin typeface="Bahnschrift SemiCondensed" panose="020B0502040204020203" pitchFamily="34" charset="0"/>
              </a:rPr>
              <a:t>FONT: BAHNSCHRIFT SEMICONDENSED</a:t>
            </a:r>
          </a:p>
          <a:p>
            <a:r>
              <a:rPr lang="en-US" sz="1400" b="1" spc="600">
                <a:solidFill>
                  <a:schemeClr val="bg1"/>
                </a:solidFill>
                <a:latin typeface="Bahnschrift SemiCondensed" panose="020B0502040204020203" pitchFamily="34" charset="0"/>
              </a:rPr>
              <a:t>FORMAT: CAPITALIZED, BOLD, VERY LOOSE SPACING</a:t>
            </a:r>
          </a:p>
          <a:p>
            <a:r>
              <a:rPr lang="en-US" sz="1400" b="1" spc="600">
                <a:solidFill>
                  <a:schemeClr val="bg1"/>
                </a:solidFill>
                <a:latin typeface="Bahnschrift SemiCondensed" panose="020B0502040204020203" pitchFamily="34" charset="0"/>
              </a:rPr>
              <a:t>HEX CODE: #FFFFFF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805689E3-0C2D-4D32-AB5E-74CCB79DEB4E}"/>
              </a:ext>
            </a:extLst>
          </p:cNvPr>
          <p:cNvSpPr/>
          <p:nvPr userDrawn="1"/>
        </p:nvSpPr>
        <p:spPr>
          <a:xfrm>
            <a:off x="7909318" y="3159086"/>
            <a:ext cx="4298423" cy="3012241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CC2FD1DB-5CCF-D354-C47D-879ED7A23D23}"/>
              </a:ext>
            </a:extLst>
          </p:cNvPr>
          <p:cNvSpPr txBox="1"/>
          <p:nvPr userDrawn="1"/>
        </p:nvSpPr>
        <p:spPr>
          <a:xfrm>
            <a:off x="8020470" y="266567"/>
            <a:ext cx="41589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/>
              <a:t>Text Settings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C812C458-F649-73AE-A8AA-8CC19B57F424}"/>
              </a:ext>
            </a:extLst>
          </p:cNvPr>
          <p:cNvSpPr txBox="1"/>
          <p:nvPr userDrawn="1"/>
        </p:nvSpPr>
        <p:spPr>
          <a:xfrm>
            <a:off x="8020470" y="2753876"/>
            <a:ext cx="41589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/>
              <a:t>Logos</a:t>
            </a:r>
            <a:endParaRPr lang="en-US"/>
          </a:p>
        </p:txBody>
      </p:sp>
      <p:pic>
        <p:nvPicPr>
          <p:cNvPr id="40" name="Picture 6">
            <a:extLst>
              <a:ext uri="{FF2B5EF4-FFF2-40B4-BE49-F238E27FC236}">
                <a16:creationId xmlns:a16="http://schemas.microsoft.com/office/drawing/2014/main" id="{30A1F5B6-3457-1BFE-7B3D-52BD3204E43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0279" y="3226733"/>
            <a:ext cx="2912735" cy="834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2C4ECB25-2ABE-2F5F-2E0E-CF62AEB6B1D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83"/>
          <a:stretch>
            <a:fillRect/>
          </a:stretch>
        </p:blipFill>
        <p:spPr>
          <a:xfrm>
            <a:off x="10424982" y="4124023"/>
            <a:ext cx="1705247" cy="1583664"/>
          </a:xfrm>
          <a:prstGeom prst="rect">
            <a:avLst/>
          </a:prstGeom>
        </p:spPr>
      </p:pic>
      <p:pic>
        <p:nvPicPr>
          <p:cNvPr id="45" name="Picture 2" descr="Nevada National Security Site">
            <a:extLst>
              <a:ext uri="{FF2B5EF4-FFF2-40B4-BE49-F238E27FC236}">
                <a16:creationId xmlns:a16="http://schemas.microsoft.com/office/drawing/2014/main" id="{9412384D-8067-F43D-1162-8AFC84FE22A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4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33667"/>
          <a:stretch>
            <a:fillRect/>
          </a:stretch>
        </p:blipFill>
        <p:spPr bwMode="auto">
          <a:xfrm>
            <a:off x="8229111" y="5002621"/>
            <a:ext cx="1989533" cy="791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Logo&#10;&#10;AI-generated content may be incorrect.">
            <a:extLst>
              <a:ext uri="{FF2B5EF4-FFF2-40B4-BE49-F238E27FC236}">
                <a16:creationId xmlns:a16="http://schemas.microsoft.com/office/drawing/2014/main" id="{C4005D18-0816-17FF-0ED0-CFFFFEBA1081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6073" y="4350005"/>
            <a:ext cx="1803881" cy="506353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2F6EA6D-5443-9DCB-2D8F-EA4128ECC47F}"/>
              </a:ext>
            </a:extLst>
          </p:cNvPr>
          <p:cNvSpPr/>
          <p:nvPr userDrawn="1"/>
        </p:nvSpPr>
        <p:spPr>
          <a:xfrm>
            <a:off x="3545" y="4350005"/>
            <a:ext cx="7618692" cy="2268343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800" kern="120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TO ADD A CUSTOM LOGO TO THIS DECK:</a:t>
            </a:r>
          </a:p>
          <a:p>
            <a:r>
              <a:rPr lang="en-US" sz="1800" kern="120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en-US" sz="1800" kern="120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1. Navigate to ‘View’ in the top ribbon.</a:t>
            </a:r>
          </a:p>
          <a:p>
            <a:r>
              <a:rPr lang="en-US" sz="1800" kern="120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2. Under ‘Master Views’, select ‘Slide Master’.</a:t>
            </a:r>
          </a:p>
          <a:p>
            <a:r>
              <a:rPr lang="en-US" sz="1800" kern="120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3. Add your preferred logo (as an image) to the intended slide.</a:t>
            </a:r>
          </a:p>
          <a:p>
            <a:r>
              <a:rPr lang="en-US" sz="1800" kern="120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4. Select ‘Close Master View’.</a:t>
            </a:r>
          </a:p>
          <a:p>
            <a:r>
              <a:rPr lang="en-US" sz="1800" kern="120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5. In the top ribbon under ‘Home’ select ‘New Slide’ and reimport the slide with the added logo. </a:t>
            </a:r>
          </a:p>
        </p:txBody>
      </p:sp>
    </p:spTree>
    <p:extLst>
      <p:ext uri="{BB962C8B-B14F-4D97-AF65-F5344CB8AC3E}">
        <p14:creationId xmlns:p14="http://schemas.microsoft.com/office/powerpoint/2010/main" val="5453504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outdoor, sky, mountain, grass&#10;&#10;AI-generated content may be incorrect.">
            <a:extLst>
              <a:ext uri="{FF2B5EF4-FFF2-40B4-BE49-F238E27FC236}">
                <a16:creationId xmlns:a16="http://schemas.microsoft.com/office/drawing/2014/main" id="{DDD5B0AD-8280-0EF2-30D5-09D93B0D46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84" b="9941"/>
          <a:stretch>
            <a:fillRect/>
          </a:stretch>
        </p:blipFill>
        <p:spPr>
          <a:xfrm>
            <a:off x="-10" y="0"/>
            <a:ext cx="12192001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AC49AC4-B722-32F6-DF29-80A0787BE70D}"/>
              </a:ext>
            </a:extLst>
          </p:cNvPr>
          <p:cNvSpPr/>
          <p:nvPr userDrawn="1"/>
        </p:nvSpPr>
        <p:spPr>
          <a:xfrm>
            <a:off x="0" y="1"/>
            <a:ext cx="12192001" cy="6866710"/>
          </a:xfrm>
          <a:prstGeom prst="rect">
            <a:avLst/>
          </a:prstGeom>
          <a:gradFill>
            <a:gsLst>
              <a:gs pos="31000">
                <a:schemeClr val="bg2">
                  <a:lumMod val="25000"/>
                  <a:alpha val="80000"/>
                </a:schemeClr>
              </a:gs>
              <a:gs pos="0">
                <a:schemeClr val="bg2">
                  <a:lumMod val="25000"/>
                </a:schemeClr>
              </a:gs>
              <a:gs pos="53000">
                <a:schemeClr val="bg2">
                  <a:lumMod val="25000"/>
                  <a:alpha val="60000"/>
                </a:schemeClr>
              </a:gs>
              <a:gs pos="100000">
                <a:schemeClr val="bg2">
                  <a:lumMod val="25000"/>
                  <a:alpha val="50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pc="300">
              <a:latin typeface="Bahnschrift SemiCondensed" panose="020B0502040204020203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E2E2AD3-F39E-8630-13A0-1FC7E0F33160}"/>
              </a:ext>
            </a:extLst>
          </p:cNvPr>
          <p:cNvSpPr/>
          <p:nvPr userDrawn="1"/>
        </p:nvSpPr>
        <p:spPr>
          <a:xfrm>
            <a:off x="0" y="729071"/>
            <a:ext cx="12192001" cy="782973"/>
          </a:xfrm>
          <a:prstGeom prst="rect">
            <a:avLst/>
          </a:prstGeom>
          <a:gradFill>
            <a:gsLst>
              <a:gs pos="15000">
                <a:schemeClr val="bg2">
                  <a:lumMod val="25000"/>
                  <a:alpha val="80000"/>
                </a:schemeClr>
              </a:gs>
              <a:gs pos="0">
                <a:schemeClr val="bg2">
                  <a:lumMod val="25000"/>
                </a:schemeClr>
              </a:gs>
              <a:gs pos="43000">
                <a:schemeClr val="bg2">
                  <a:lumMod val="25000"/>
                  <a:alpha val="60000"/>
                </a:schemeClr>
              </a:gs>
              <a:gs pos="100000">
                <a:schemeClr val="bg2">
                  <a:lumMod val="25000"/>
                  <a:alpha val="10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spc="300">
                <a:latin typeface="Bahnschrift SemiCondensed" panose="020B0502040204020203" pitchFamily="34" charset="0"/>
              </a:rPr>
              <a:t>		   2026 CECOP SYMPOSIUM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9DA0570D-28E8-4595-A2CB-70B234BA01E6}"/>
              </a:ext>
            </a:extLst>
          </p:cNvPr>
          <p:cNvCxnSpPr>
            <a:cxnSpLocks/>
          </p:cNvCxnSpPr>
          <p:nvPr userDrawn="1"/>
        </p:nvCxnSpPr>
        <p:spPr>
          <a:xfrm>
            <a:off x="-5" y="729071"/>
            <a:ext cx="12192001" cy="0"/>
          </a:xfrm>
          <a:prstGeom prst="line">
            <a:avLst/>
          </a:prstGeom>
          <a:ln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74000">
                  <a:srgbClr val="C2A1E7"/>
                </a:gs>
                <a:gs pos="83000">
                  <a:srgbClr val="C2A1E7"/>
                </a:gs>
                <a:gs pos="100000">
                  <a:srgbClr val="C2A1E7"/>
                </a:gs>
              </a:gsLst>
              <a:lin ang="1080000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8C00F4CB-556C-FD76-51E2-174C24D3276F}"/>
              </a:ext>
            </a:extLst>
          </p:cNvPr>
          <p:cNvCxnSpPr>
            <a:cxnSpLocks/>
          </p:cNvCxnSpPr>
          <p:nvPr userDrawn="1"/>
        </p:nvCxnSpPr>
        <p:spPr>
          <a:xfrm>
            <a:off x="0" y="1512044"/>
            <a:ext cx="12192001" cy="0"/>
          </a:xfrm>
          <a:prstGeom prst="line">
            <a:avLst/>
          </a:prstGeom>
          <a:ln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74000">
                  <a:srgbClr val="C2A1E7"/>
                </a:gs>
                <a:gs pos="83000">
                  <a:srgbClr val="C2A1E7"/>
                </a:gs>
                <a:gs pos="100000">
                  <a:srgbClr val="C2A1E7"/>
                </a:gs>
              </a:gsLst>
              <a:lin ang="1080000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Picture 10">
            <a:extLst>
              <a:ext uri="{FF2B5EF4-FFF2-40B4-BE49-F238E27FC236}">
                <a16:creationId xmlns:a16="http://schemas.microsoft.com/office/drawing/2014/main" id="{7A4D9443-517F-60D3-9476-A993783A937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83"/>
          <a:stretch>
            <a:fillRect/>
          </a:stretch>
        </p:blipFill>
        <p:spPr>
          <a:xfrm>
            <a:off x="737730" y="600491"/>
            <a:ext cx="1116469" cy="1036865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BEE85B32-3506-E1DF-ED86-BD9E5C507609}"/>
              </a:ext>
            </a:extLst>
          </p:cNvPr>
          <p:cNvSpPr/>
          <p:nvPr userDrawn="1"/>
        </p:nvSpPr>
        <p:spPr>
          <a:xfrm>
            <a:off x="737731" y="612481"/>
            <a:ext cx="1116468" cy="1036864"/>
          </a:xfrm>
          <a:prstGeom prst="rect">
            <a:avLst/>
          </a:prstGeom>
          <a:noFill/>
          <a:ln>
            <a:gradFill>
              <a:gsLst>
                <a:gs pos="0">
                  <a:schemeClr val="bg1"/>
                </a:gs>
                <a:gs pos="74000">
                  <a:srgbClr val="C2A1E7"/>
                </a:gs>
                <a:gs pos="83000">
                  <a:srgbClr val="C2A1E7"/>
                </a:gs>
                <a:gs pos="100000">
                  <a:srgbClr val="C2A1E7"/>
                </a:gs>
              </a:gsLst>
              <a:lin ang="54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6" name="Picture 6">
            <a:extLst>
              <a:ext uri="{FF2B5EF4-FFF2-40B4-BE49-F238E27FC236}">
                <a16:creationId xmlns:a16="http://schemas.microsoft.com/office/drawing/2014/main" id="{606B6154-2C69-E907-40A7-4AB0280B6AD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9983" y="5919043"/>
            <a:ext cx="2912735" cy="834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Text Placeholder 35">
            <a:extLst>
              <a:ext uri="{FF2B5EF4-FFF2-40B4-BE49-F238E27FC236}">
                <a16:creationId xmlns:a16="http://schemas.microsoft.com/office/drawing/2014/main" id="{A196AC30-F01E-0E62-E1CF-7F21E1185A0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37730" y="3756403"/>
            <a:ext cx="6759575" cy="870975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rgbClr val="C2A1E7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2800">
                <a:solidFill>
                  <a:srgbClr val="C2A1E7"/>
                </a:solidFill>
              </a:rPr>
              <a:t>Click to add presenter or presenting org</a:t>
            </a:r>
          </a:p>
        </p:txBody>
      </p:sp>
      <p:sp>
        <p:nvSpPr>
          <p:cNvPr id="38" name="Text Placeholder 37">
            <a:extLst>
              <a:ext uri="{FF2B5EF4-FFF2-40B4-BE49-F238E27FC236}">
                <a16:creationId xmlns:a16="http://schemas.microsoft.com/office/drawing/2014/main" id="{CB6E3125-D518-CB81-23A1-A175E8E38F9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37730" y="4910980"/>
            <a:ext cx="6759575" cy="434976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rgbClr val="C2A1E7"/>
                </a:solidFill>
              </a:defRPr>
            </a:lvl1pPr>
          </a:lstStyle>
          <a:p>
            <a:r>
              <a:rPr lang="en-US" sz="2800">
                <a:solidFill>
                  <a:srgbClr val="C2A1E7"/>
                </a:solidFill>
              </a:rPr>
              <a:t>Click to add presentation date</a:t>
            </a:r>
          </a:p>
        </p:txBody>
      </p:sp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DF7DC350-11DC-CE43-11B3-9711B9BF89B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38188" y="2030413"/>
            <a:ext cx="6759575" cy="1443037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800" b="0">
                <a:solidFill>
                  <a:schemeClr val="bg1"/>
                </a:solidFill>
                <a:latin typeface="Figtree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2800">
                <a:latin typeface="Figtree ExtraBold" pitchFamily="2" charset="0"/>
              </a:rPr>
              <a:t>Click to add title of presentation</a:t>
            </a:r>
          </a:p>
        </p:txBody>
      </p:sp>
      <p:pic>
        <p:nvPicPr>
          <p:cNvPr id="4" name="Picture 3" descr="Logo&#10;&#10;AI-generated content may be incorrect.">
            <a:extLst>
              <a:ext uri="{FF2B5EF4-FFF2-40B4-BE49-F238E27FC236}">
                <a16:creationId xmlns:a16="http://schemas.microsoft.com/office/drawing/2014/main" id="{A7C34A17-E09E-81F2-BD46-92E5C5142128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6292" y="6037288"/>
            <a:ext cx="2132134" cy="598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5010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Title and 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0AE01359-AFDF-3A1C-9888-18A295C85609}"/>
              </a:ext>
            </a:extLst>
          </p:cNvPr>
          <p:cNvSpPr/>
          <p:nvPr userDrawn="1"/>
        </p:nvSpPr>
        <p:spPr>
          <a:xfrm>
            <a:off x="0" y="2047"/>
            <a:ext cx="12192000" cy="1094221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pc="600">
              <a:latin typeface="Bahnschrift SemiCondensed" panose="020B0502040204020203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367DCEF-A486-3BBD-F05E-0EDD1AD12202}"/>
              </a:ext>
            </a:extLst>
          </p:cNvPr>
          <p:cNvSpPr/>
          <p:nvPr userDrawn="1"/>
        </p:nvSpPr>
        <p:spPr>
          <a:xfrm>
            <a:off x="0" y="1039784"/>
            <a:ext cx="12192001" cy="5818216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pc="300">
              <a:latin typeface="Bahnschrift SemiCondensed" panose="020B0502040204020203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D5298C5-244C-8380-F145-4700F6E2086B}"/>
              </a:ext>
            </a:extLst>
          </p:cNvPr>
          <p:cNvSpPr/>
          <p:nvPr userDrawn="1"/>
        </p:nvSpPr>
        <p:spPr>
          <a:xfrm>
            <a:off x="0" y="6202837"/>
            <a:ext cx="12192000" cy="6638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>
                <a:solidFill>
                  <a:srgbClr val="C2A1E7"/>
                </a:solidFill>
              </a:rPr>
              <a:t>	</a:t>
            </a:r>
            <a:r>
              <a:rPr lang="en-US" spc="600">
                <a:solidFill>
                  <a:srgbClr val="C2A1E7"/>
                </a:solidFill>
                <a:latin typeface="Bahnschrift SemiCondensed" panose="020B0502040204020203" pitchFamily="34" charset="0"/>
              </a:rPr>
              <a:t>2026 CECOP SYMPOSIUM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1B4C4EB1-2CA3-D862-6A5F-988F070036F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07501" y="129191"/>
            <a:ext cx="11776997" cy="805704"/>
          </a:xfrm>
        </p:spPr>
        <p:txBody>
          <a:bodyPr anchor="ctr"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>
                <a:solidFill>
                  <a:schemeClr val="bg1"/>
                </a:solidFill>
                <a:latin typeface="Figtree ExtraBold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add a brief slide title</a:t>
            </a:r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0036369E-249C-3181-E77E-467D1C92796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5263" y="1152752"/>
            <a:ext cx="11776997" cy="5014310"/>
          </a:xfrm>
        </p:spPr>
        <p:txBody>
          <a:bodyPr/>
          <a:lstStyle>
            <a:lvl1pPr>
              <a:defRPr>
                <a:solidFill>
                  <a:srgbClr val="C2A1E7"/>
                </a:solidFill>
              </a:defRPr>
            </a:lvl1pPr>
            <a:lvl2pPr>
              <a:defRPr>
                <a:solidFill>
                  <a:srgbClr val="C2A1E7"/>
                </a:solidFill>
              </a:defRPr>
            </a:lvl2pPr>
            <a:lvl3pPr>
              <a:defRPr>
                <a:solidFill>
                  <a:srgbClr val="C2A1E7"/>
                </a:solidFill>
              </a:defRPr>
            </a:lvl3pPr>
            <a:lvl4pPr>
              <a:defRPr>
                <a:solidFill>
                  <a:srgbClr val="C2A1E7"/>
                </a:solidFill>
              </a:defRPr>
            </a:lvl4pPr>
          </a:lstStyle>
          <a:p>
            <a:pPr lvl="0"/>
            <a:r>
              <a:rPr lang="en-US"/>
              <a:t>Click to add first bullet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CF5E033-43C7-C0FD-6998-A6A10B10FA9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83"/>
          <a:stretch>
            <a:fillRect/>
          </a:stretch>
        </p:blipFill>
        <p:spPr>
          <a:xfrm>
            <a:off x="131064" y="6307726"/>
            <a:ext cx="496727" cy="461310"/>
          </a:xfrm>
          <a:prstGeom prst="rect">
            <a:avLst/>
          </a:prstGeom>
        </p:spPr>
      </p:pic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FC88108A-0EEC-8122-903F-AB8B18917CF2}"/>
              </a:ext>
            </a:extLst>
          </p:cNvPr>
          <p:cNvSpPr txBox="1">
            <a:spLocks/>
          </p:cNvSpPr>
          <p:nvPr userDrawn="1"/>
        </p:nvSpPr>
        <p:spPr>
          <a:xfrm>
            <a:off x="11555428" y="6352211"/>
            <a:ext cx="3992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30EA680-D336-4FF7-8B7A-9848BB0A1C32}" type="slidenum">
              <a:rPr lang="en-US" smtClean="0">
                <a:solidFill>
                  <a:srgbClr val="C2A1E7"/>
                </a:solidFill>
              </a:rPr>
              <a:pPr/>
              <a:t>‹#›</a:t>
            </a:fld>
            <a:endParaRPr lang="en-US">
              <a:solidFill>
                <a:srgbClr val="C2A1E7"/>
              </a:solidFill>
            </a:endParaRPr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F52CF0D3-17E1-9815-0178-174741994001}"/>
              </a:ext>
            </a:extLst>
          </p:cNvPr>
          <p:cNvSpPr txBox="1">
            <a:spLocks/>
          </p:cNvSpPr>
          <p:nvPr userDrawn="1"/>
        </p:nvSpPr>
        <p:spPr>
          <a:xfrm>
            <a:off x="9118599" y="6352211"/>
            <a:ext cx="2199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46CE7D5-CF57-46EF-B807-FDD0502418D4}" type="datetimeFigureOut">
              <a:rPr lang="en-US" smtClean="0">
                <a:solidFill>
                  <a:srgbClr val="C2A1E7"/>
                </a:solidFill>
              </a:rPr>
              <a:pPr/>
              <a:t>7/29/2026</a:t>
            </a:fld>
            <a:endParaRPr lang="en-US">
              <a:solidFill>
                <a:srgbClr val="C2A1E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973355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Title and Content Layou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58D28DEC-A608-0D7C-0816-25650FC58C95}"/>
              </a:ext>
            </a:extLst>
          </p:cNvPr>
          <p:cNvSpPr/>
          <p:nvPr userDrawn="1"/>
        </p:nvSpPr>
        <p:spPr>
          <a:xfrm>
            <a:off x="0" y="6174228"/>
            <a:ext cx="12192000" cy="693300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pc="600">
              <a:latin typeface="Bahnschrift SemiCondensed" panose="020B0502040204020203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AE01359-AFDF-3A1C-9888-18A295C85609}"/>
              </a:ext>
            </a:extLst>
          </p:cNvPr>
          <p:cNvSpPr/>
          <p:nvPr userDrawn="1"/>
        </p:nvSpPr>
        <p:spPr>
          <a:xfrm>
            <a:off x="0" y="2047"/>
            <a:ext cx="12192000" cy="1094221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pc="600">
              <a:latin typeface="Bahnschrift SemiCondensed" panose="020B0502040204020203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367DCEF-A486-3BBD-F05E-0EDD1AD12202}"/>
              </a:ext>
            </a:extLst>
          </p:cNvPr>
          <p:cNvSpPr/>
          <p:nvPr userDrawn="1"/>
        </p:nvSpPr>
        <p:spPr>
          <a:xfrm>
            <a:off x="0" y="1039784"/>
            <a:ext cx="12192001" cy="5133627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pc="300">
              <a:latin typeface="Bahnschrift SemiCondensed" panose="020B0502040204020203" pitchFamily="34" charset="0"/>
            </a:endParaRP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1B4C4EB1-2CA3-D862-6A5F-988F070036F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07501" y="129191"/>
            <a:ext cx="11776997" cy="805704"/>
          </a:xfrm>
        </p:spPr>
        <p:txBody>
          <a:bodyPr anchor="ctr"/>
          <a:lstStyle>
            <a:lvl1pPr marL="0" indent="0">
              <a:buNone/>
              <a:defRPr>
                <a:solidFill>
                  <a:schemeClr val="bg1"/>
                </a:solidFill>
                <a:latin typeface="Figtree ExtraBold" pitchFamily="2" charset="0"/>
              </a:defRPr>
            </a:lvl1pPr>
          </a:lstStyle>
          <a:p>
            <a:pPr lvl="0"/>
            <a:r>
              <a:rPr lang="en-US"/>
              <a:t>Click to add a brief slide title</a:t>
            </a:r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0036369E-249C-3181-E77E-467D1C92796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5263" y="1152752"/>
            <a:ext cx="11776997" cy="4810580"/>
          </a:xfrm>
        </p:spPr>
        <p:txBody>
          <a:bodyPr/>
          <a:lstStyle>
            <a:lvl1pPr>
              <a:defRPr>
                <a:solidFill>
                  <a:srgbClr val="C2A1E7"/>
                </a:solidFill>
              </a:defRPr>
            </a:lvl1pPr>
            <a:lvl2pPr>
              <a:defRPr>
                <a:solidFill>
                  <a:srgbClr val="C2A1E7"/>
                </a:solidFill>
              </a:defRPr>
            </a:lvl2pPr>
            <a:lvl3pPr>
              <a:defRPr>
                <a:solidFill>
                  <a:srgbClr val="C2A1E7"/>
                </a:solidFill>
              </a:defRPr>
            </a:lvl3pPr>
            <a:lvl4pPr>
              <a:defRPr>
                <a:solidFill>
                  <a:srgbClr val="C2A1E7"/>
                </a:solidFill>
              </a:defRPr>
            </a:lvl4pPr>
          </a:lstStyle>
          <a:p>
            <a:pPr lvl="0"/>
            <a:r>
              <a:rPr lang="en-US"/>
              <a:t>Click to add first bullet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EE67450-788F-F436-678F-43E0146B312B}"/>
              </a:ext>
            </a:extLst>
          </p:cNvPr>
          <p:cNvSpPr/>
          <p:nvPr userDrawn="1"/>
        </p:nvSpPr>
        <p:spPr>
          <a:xfrm>
            <a:off x="0" y="6202837"/>
            <a:ext cx="12192000" cy="6638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>
                <a:solidFill>
                  <a:schemeClr val="bg1"/>
                </a:solidFill>
              </a:rPr>
              <a:t>	</a:t>
            </a:r>
            <a:r>
              <a:rPr lang="en-US" spc="600">
                <a:solidFill>
                  <a:schemeClr val="bg1"/>
                </a:solidFill>
                <a:latin typeface="Bahnschrift SemiCondensed" panose="020B0502040204020203" pitchFamily="34" charset="0"/>
              </a:rPr>
              <a:t>2026 CECOP SYMPOSIUM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69A3506-2EA1-33D1-CFF7-9AAC44DA463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83"/>
          <a:stretch>
            <a:fillRect/>
          </a:stretch>
        </p:blipFill>
        <p:spPr>
          <a:xfrm>
            <a:off x="131064" y="6307726"/>
            <a:ext cx="496727" cy="461310"/>
          </a:xfrm>
          <a:prstGeom prst="rect">
            <a:avLst/>
          </a:prstGeom>
        </p:spPr>
      </p:pic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F33B841A-55AE-31D2-4A27-6D73AB611BC1}"/>
              </a:ext>
            </a:extLst>
          </p:cNvPr>
          <p:cNvSpPr txBox="1">
            <a:spLocks/>
          </p:cNvSpPr>
          <p:nvPr userDrawn="1"/>
        </p:nvSpPr>
        <p:spPr>
          <a:xfrm>
            <a:off x="11555428" y="6352211"/>
            <a:ext cx="3992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30EA680-D336-4FF7-8B7A-9848BB0A1C32}" type="slidenum">
              <a:rPr lang="en-US" smtClean="0">
                <a:solidFill>
                  <a:schemeClr val="bg2">
                    <a:lumMod val="25000"/>
                  </a:schemeClr>
                </a:solidFill>
              </a:rPr>
              <a:pPr/>
              <a:t>‹#›</a:t>
            </a:fld>
            <a:endParaRPr 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A4EAE6EC-DA4E-D09B-71A5-AF4950BC3CB4}"/>
              </a:ext>
            </a:extLst>
          </p:cNvPr>
          <p:cNvSpPr txBox="1">
            <a:spLocks/>
          </p:cNvSpPr>
          <p:nvPr userDrawn="1"/>
        </p:nvSpPr>
        <p:spPr>
          <a:xfrm>
            <a:off x="9118599" y="6352211"/>
            <a:ext cx="2199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46CE7D5-CF57-46EF-B807-FDD0502418D4}" type="datetimeFigureOut">
              <a:rPr lang="en-US" smtClean="0">
                <a:solidFill>
                  <a:schemeClr val="bg2">
                    <a:lumMod val="25000"/>
                  </a:schemeClr>
                </a:solidFill>
              </a:rPr>
              <a:pPr/>
              <a:t>7/29/2026</a:t>
            </a:fld>
            <a:endParaRPr lang="en-US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5960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Title and 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ABF60CA-F18C-EE86-2233-07AE32E8AC1B}"/>
              </a:ext>
            </a:extLst>
          </p:cNvPr>
          <p:cNvSpPr/>
          <p:nvPr userDrawn="1"/>
        </p:nvSpPr>
        <p:spPr>
          <a:xfrm>
            <a:off x="0" y="6174228"/>
            <a:ext cx="12192000" cy="6933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pc="600">
              <a:latin typeface="Bahnschrift SemiCondensed" panose="020B0502040204020203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D141361-1216-F28B-C468-25A37D5AE3BD}"/>
              </a:ext>
            </a:extLst>
          </p:cNvPr>
          <p:cNvSpPr/>
          <p:nvPr userDrawn="1"/>
        </p:nvSpPr>
        <p:spPr>
          <a:xfrm>
            <a:off x="0" y="2047"/>
            <a:ext cx="12192000" cy="1094221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pc="600">
              <a:latin typeface="Bahnschrift SemiCondensed" panose="020B0502040204020203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C6DA441-E26E-D956-56A9-5BE1A8375BCB}"/>
              </a:ext>
            </a:extLst>
          </p:cNvPr>
          <p:cNvSpPr/>
          <p:nvPr userDrawn="1"/>
        </p:nvSpPr>
        <p:spPr>
          <a:xfrm>
            <a:off x="0" y="1039784"/>
            <a:ext cx="12192001" cy="5816169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pc="300">
              <a:latin typeface="Bahnschrift SemiCondensed" panose="020B0502040204020203" pitchFamily="34" charset="0"/>
            </a:endParaRPr>
          </a:p>
        </p:txBody>
      </p:sp>
      <p:sp>
        <p:nvSpPr>
          <p:cNvPr id="6" name="Text Placeholder 9">
            <a:extLst>
              <a:ext uri="{FF2B5EF4-FFF2-40B4-BE49-F238E27FC236}">
                <a16:creationId xmlns:a16="http://schemas.microsoft.com/office/drawing/2014/main" id="{29D1F4CC-E773-A63B-4CC1-E0786A51872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07501" y="129191"/>
            <a:ext cx="11776997" cy="805704"/>
          </a:xfrm>
        </p:spPr>
        <p:txBody>
          <a:bodyPr anchor="ctr"/>
          <a:lstStyle>
            <a:lvl1pPr marL="0" indent="0">
              <a:buNone/>
              <a:defRPr>
                <a:solidFill>
                  <a:schemeClr val="bg1"/>
                </a:solidFill>
                <a:latin typeface="Figtree ExtraBold" pitchFamily="2" charset="0"/>
              </a:defRPr>
            </a:lvl1pPr>
          </a:lstStyle>
          <a:p>
            <a:pPr lvl="0"/>
            <a:r>
              <a:rPr lang="en-US"/>
              <a:t>Click to add a brief slide title</a:t>
            </a:r>
          </a:p>
        </p:txBody>
      </p:sp>
      <p:sp>
        <p:nvSpPr>
          <p:cNvPr id="7" name="Text Placeholder 11">
            <a:extLst>
              <a:ext uri="{FF2B5EF4-FFF2-40B4-BE49-F238E27FC236}">
                <a16:creationId xmlns:a16="http://schemas.microsoft.com/office/drawing/2014/main" id="{B2710B4E-18D6-9016-6CFA-001B6FED9F1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07500" y="1152751"/>
            <a:ext cx="5722783" cy="5068057"/>
          </a:xfrm>
        </p:spPr>
        <p:txBody>
          <a:bodyPr/>
          <a:lstStyle>
            <a:lvl1pPr>
              <a:defRPr>
                <a:solidFill>
                  <a:srgbClr val="C2A1E7"/>
                </a:solidFill>
              </a:defRPr>
            </a:lvl1pPr>
            <a:lvl2pPr>
              <a:defRPr>
                <a:solidFill>
                  <a:srgbClr val="C2A1E7"/>
                </a:solidFill>
              </a:defRPr>
            </a:lvl2pPr>
            <a:lvl3pPr>
              <a:defRPr>
                <a:solidFill>
                  <a:srgbClr val="C2A1E7"/>
                </a:solidFill>
              </a:defRPr>
            </a:lvl3pPr>
            <a:lvl4pPr>
              <a:defRPr>
                <a:solidFill>
                  <a:srgbClr val="C2A1E7"/>
                </a:solidFill>
              </a:defRPr>
            </a:lvl4pPr>
          </a:lstStyle>
          <a:p>
            <a:pPr lvl="0"/>
            <a:r>
              <a:rPr lang="en-US"/>
              <a:t>Click to add first bullet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0FCC2FD-5339-873C-1141-6829799E2611}"/>
              </a:ext>
            </a:extLst>
          </p:cNvPr>
          <p:cNvSpPr/>
          <p:nvPr userDrawn="1"/>
        </p:nvSpPr>
        <p:spPr>
          <a:xfrm>
            <a:off x="0" y="6202837"/>
            <a:ext cx="12192000" cy="6638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>
                <a:solidFill>
                  <a:srgbClr val="C2A1E7"/>
                </a:solidFill>
              </a:rPr>
              <a:t>	</a:t>
            </a:r>
            <a:r>
              <a:rPr lang="en-US" spc="600">
                <a:solidFill>
                  <a:srgbClr val="C2A1E7"/>
                </a:solidFill>
                <a:latin typeface="Bahnschrift SemiCondensed" panose="020B0502040204020203" pitchFamily="34" charset="0"/>
              </a:rPr>
              <a:t>2026 CECOP SYMPOSIUM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3BA0479-4AA3-8439-5737-F228CBA7EC3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83"/>
          <a:stretch>
            <a:fillRect/>
          </a:stretch>
        </p:blipFill>
        <p:spPr>
          <a:xfrm>
            <a:off x="131064" y="6307726"/>
            <a:ext cx="496727" cy="461310"/>
          </a:xfrm>
          <a:prstGeom prst="rect">
            <a:avLst/>
          </a:prstGeom>
        </p:spPr>
      </p:pic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EF24BDEB-0F66-AB62-24DE-5309A310D9D4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261718" y="825622"/>
            <a:ext cx="5722780" cy="5525772"/>
          </a:xfr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7CF0714C-F200-DC1C-092C-7A4A6980FDC3}"/>
              </a:ext>
            </a:extLst>
          </p:cNvPr>
          <p:cNvSpPr txBox="1">
            <a:spLocks/>
          </p:cNvSpPr>
          <p:nvPr userDrawn="1"/>
        </p:nvSpPr>
        <p:spPr>
          <a:xfrm>
            <a:off x="11555428" y="6352211"/>
            <a:ext cx="3992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30EA680-D336-4FF7-8B7A-9848BB0A1C32}" type="slidenum">
              <a:rPr lang="en-US" smtClean="0">
                <a:solidFill>
                  <a:srgbClr val="C2A1E7"/>
                </a:solidFill>
              </a:rPr>
              <a:pPr/>
              <a:t>‹#›</a:t>
            </a:fld>
            <a:endParaRPr lang="en-US">
              <a:solidFill>
                <a:srgbClr val="C2A1E7"/>
              </a:solidFill>
            </a:endParaRPr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7632335C-EBA8-B446-C011-196E03842DD7}"/>
              </a:ext>
            </a:extLst>
          </p:cNvPr>
          <p:cNvSpPr txBox="1">
            <a:spLocks/>
          </p:cNvSpPr>
          <p:nvPr userDrawn="1"/>
        </p:nvSpPr>
        <p:spPr>
          <a:xfrm>
            <a:off x="9118599" y="6352211"/>
            <a:ext cx="2199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46CE7D5-CF57-46EF-B807-FDD0502418D4}" type="datetimeFigureOut">
              <a:rPr lang="en-US" smtClean="0">
                <a:solidFill>
                  <a:srgbClr val="C2A1E7"/>
                </a:solidFill>
              </a:rPr>
              <a:pPr/>
              <a:t>7/29/2026</a:t>
            </a:fld>
            <a:endParaRPr lang="en-US">
              <a:solidFill>
                <a:srgbClr val="C2A1E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79921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A picture containing outdoor, sky, mountain, grass&#10;&#10;AI-generated content may be incorrect.">
            <a:extLst>
              <a:ext uri="{FF2B5EF4-FFF2-40B4-BE49-F238E27FC236}">
                <a16:creationId xmlns:a16="http://schemas.microsoft.com/office/drawing/2014/main" id="{F99208BA-4568-AA31-DAD1-504C5B5EB8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84" b="9941"/>
          <a:stretch>
            <a:fillRect/>
          </a:stretch>
        </p:blipFill>
        <p:spPr>
          <a:xfrm>
            <a:off x="0" y="0"/>
            <a:ext cx="12192001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477A03A-F527-9D8A-BF8D-649AFF2AA965}"/>
              </a:ext>
            </a:extLst>
          </p:cNvPr>
          <p:cNvSpPr/>
          <p:nvPr userDrawn="1"/>
        </p:nvSpPr>
        <p:spPr>
          <a:xfrm>
            <a:off x="0" y="0"/>
            <a:ext cx="12192001" cy="6866710"/>
          </a:xfrm>
          <a:prstGeom prst="rect">
            <a:avLst/>
          </a:prstGeom>
          <a:gradFill>
            <a:gsLst>
              <a:gs pos="31000">
                <a:schemeClr val="bg2">
                  <a:lumMod val="25000"/>
                  <a:alpha val="80000"/>
                </a:schemeClr>
              </a:gs>
              <a:gs pos="0">
                <a:schemeClr val="bg2">
                  <a:lumMod val="25000"/>
                </a:schemeClr>
              </a:gs>
              <a:gs pos="53000">
                <a:schemeClr val="bg2">
                  <a:lumMod val="25000"/>
                  <a:alpha val="60000"/>
                </a:schemeClr>
              </a:gs>
              <a:gs pos="100000">
                <a:schemeClr val="bg2">
                  <a:lumMod val="25000"/>
                  <a:alpha val="50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pc="300">
              <a:latin typeface="Bahnschrift SemiCondensed" panose="020B0502040204020203" pitchFamily="34" charset="0"/>
            </a:endParaRP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E69961E7-8118-B1EA-7E23-373FC05CB8C2}"/>
              </a:ext>
            </a:extLst>
          </p:cNvPr>
          <p:cNvSpPr txBox="1">
            <a:spLocks/>
          </p:cNvSpPr>
          <p:nvPr userDrawn="1"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30EA680-D336-4FF7-8B7A-9848BB0A1C3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FCFB537-B7D8-4F25-3F9A-A10A39955AD4}"/>
              </a:ext>
            </a:extLst>
          </p:cNvPr>
          <p:cNvSpPr/>
          <p:nvPr userDrawn="1"/>
        </p:nvSpPr>
        <p:spPr>
          <a:xfrm>
            <a:off x="0" y="729071"/>
            <a:ext cx="12192001" cy="782973"/>
          </a:xfrm>
          <a:prstGeom prst="rect">
            <a:avLst/>
          </a:prstGeom>
          <a:gradFill>
            <a:gsLst>
              <a:gs pos="15000">
                <a:schemeClr val="bg2">
                  <a:lumMod val="25000"/>
                  <a:alpha val="80000"/>
                </a:schemeClr>
              </a:gs>
              <a:gs pos="0">
                <a:schemeClr val="bg2">
                  <a:lumMod val="25000"/>
                </a:schemeClr>
              </a:gs>
              <a:gs pos="43000">
                <a:schemeClr val="bg2">
                  <a:lumMod val="25000"/>
                  <a:alpha val="60000"/>
                </a:schemeClr>
              </a:gs>
              <a:gs pos="100000">
                <a:schemeClr val="bg2">
                  <a:lumMod val="25000"/>
                  <a:alpha val="10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spc="300">
                <a:latin typeface="Bahnschrift SemiCondensed" panose="020B0502040204020203" pitchFamily="34" charset="0"/>
              </a:rPr>
              <a:t>		   2026 CECOP SYMPOSIUM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B2678C54-50D6-964C-CA4F-FD7B6635837C}"/>
              </a:ext>
            </a:extLst>
          </p:cNvPr>
          <p:cNvCxnSpPr>
            <a:cxnSpLocks/>
          </p:cNvCxnSpPr>
          <p:nvPr userDrawn="1"/>
        </p:nvCxnSpPr>
        <p:spPr>
          <a:xfrm>
            <a:off x="-5" y="729071"/>
            <a:ext cx="12192001" cy="0"/>
          </a:xfrm>
          <a:prstGeom prst="line">
            <a:avLst/>
          </a:prstGeom>
          <a:ln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74000">
                  <a:srgbClr val="C2A1E7"/>
                </a:gs>
                <a:gs pos="83000">
                  <a:srgbClr val="C2A1E7"/>
                </a:gs>
                <a:gs pos="100000">
                  <a:srgbClr val="C2A1E7"/>
                </a:gs>
              </a:gsLst>
              <a:lin ang="1080000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FA284AF1-4B0B-0194-5571-18707FD26D96}"/>
              </a:ext>
            </a:extLst>
          </p:cNvPr>
          <p:cNvCxnSpPr>
            <a:cxnSpLocks/>
          </p:cNvCxnSpPr>
          <p:nvPr userDrawn="1"/>
        </p:nvCxnSpPr>
        <p:spPr>
          <a:xfrm>
            <a:off x="0" y="1512044"/>
            <a:ext cx="12192001" cy="0"/>
          </a:xfrm>
          <a:prstGeom prst="line">
            <a:avLst/>
          </a:prstGeom>
          <a:ln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74000">
                  <a:srgbClr val="C2A1E7"/>
                </a:gs>
                <a:gs pos="83000">
                  <a:srgbClr val="C2A1E7"/>
                </a:gs>
                <a:gs pos="100000">
                  <a:srgbClr val="C2A1E7"/>
                </a:gs>
              </a:gsLst>
              <a:lin ang="10800000" scaled="1"/>
              <a:tileRect/>
            </a:gra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2" name="Picture 21">
            <a:extLst>
              <a:ext uri="{FF2B5EF4-FFF2-40B4-BE49-F238E27FC236}">
                <a16:creationId xmlns:a16="http://schemas.microsoft.com/office/drawing/2014/main" id="{1EC3A0B0-6B0A-AA85-B297-E5C486EFA67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83"/>
          <a:stretch>
            <a:fillRect/>
          </a:stretch>
        </p:blipFill>
        <p:spPr>
          <a:xfrm>
            <a:off x="737730" y="631334"/>
            <a:ext cx="1116469" cy="1036865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1CAB904F-E08E-006C-EEFD-5F3E7E57706C}"/>
              </a:ext>
            </a:extLst>
          </p:cNvPr>
          <p:cNvSpPr/>
          <p:nvPr userDrawn="1"/>
        </p:nvSpPr>
        <p:spPr>
          <a:xfrm>
            <a:off x="737731" y="631335"/>
            <a:ext cx="1116468" cy="1036864"/>
          </a:xfrm>
          <a:prstGeom prst="rect">
            <a:avLst/>
          </a:prstGeom>
          <a:noFill/>
          <a:ln>
            <a:gradFill>
              <a:gsLst>
                <a:gs pos="0">
                  <a:schemeClr val="bg1"/>
                </a:gs>
                <a:gs pos="74000">
                  <a:srgbClr val="C2A1E7"/>
                </a:gs>
                <a:gs pos="83000">
                  <a:srgbClr val="C2A1E7"/>
                </a:gs>
                <a:gs pos="100000">
                  <a:srgbClr val="C2A1E7"/>
                </a:gs>
              </a:gsLst>
              <a:lin ang="5400000" scaled="1"/>
            </a:gra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4" name="Picture 6">
            <a:extLst>
              <a:ext uri="{FF2B5EF4-FFF2-40B4-BE49-F238E27FC236}">
                <a16:creationId xmlns:a16="http://schemas.microsoft.com/office/drawing/2014/main" id="{FD0902C5-5AC4-5905-5794-69B7AED59F7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9983" y="5919043"/>
            <a:ext cx="2912735" cy="834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451086-930A-62C9-0BAE-2BD6DB50C3A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863051" y="2297112"/>
            <a:ext cx="6465887" cy="2174875"/>
          </a:xfrm>
        </p:spPr>
        <p:txBody>
          <a:bodyPr anchor="ctr">
            <a:normAutofit/>
          </a:bodyPr>
          <a:lstStyle>
            <a:lvl1pPr marL="0" indent="0" algn="ctr">
              <a:buNone/>
              <a:defRPr sz="2800" b="1">
                <a:solidFill>
                  <a:schemeClr val="bg1"/>
                </a:solidFill>
                <a:latin typeface="Figtree ExtraBold" pitchFamily="2" charset="0"/>
              </a:defRPr>
            </a:lvl1pPr>
          </a:lstStyle>
          <a:p>
            <a:pPr lvl="0"/>
            <a:r>
              <a:rPr lang="en-US" sz="2800" b="1">
                <a:latin typeface="Figtree ExtraBold" pitchFamily="2" charset="0"/>
              </a:rPr>
              <a:t>Insert Section Name Here</a:t>
            </a:r>
            <a:endParaRPr lang="en-US"/>
          </a:p>
        </p:txBody>
      </p:sp>
      <p:pic>
        <p:nvPicPr>
          <p:cNvPr id="4" name="Picture 3" descr="Logo&#10;&#10;AI-generated content may be incorrect.">
            <a:extLst>
              <a:ext uri="{FF2B5EF4-FFF2-40B4-BE49-F238E27FC236}">
                <a16:creationId xmlns:a16="http://schemas.microsoft.com/office/drawing/2014/main" id="{3E4355C3-9AFA-74E1-D54D-2748EED3BE9F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6292" y="6037288"/>
            <a:ext cx="2132134" cy="598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044140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5CCCC1F-D963-9672-11D5-69EB6A36EA81}"/>
              </a:ext>
            </a:extLst>
          </p:cNvPr>
          <p:cNvSpPr/>
          <p:nvPr userDrawn="1"/>
        </p:nvSpPr>
        <p:spPr>
          <a:xfrm>
            <a:off x="0" y="6174228"/>
            <a:ext cx="12192000" cy="6933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pc="600">
              <a:latin typeface="Bahnschrift SemiCondensed" panose="020B0502040204020203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E7A32B3-E6EF-D900-DF41-1FC0CD45EAB9}"/>
              </a:ext>
            </a:extLst>
          </p:cNvPr>
          <p:cNvSpPr/>
          <p:nvPr userDrawn="1"/>
        </p:nvSpPr>
        <p:spPr>
          <a:xfrm>
            <a:off x="0" y="2047"/>
            <a:ext cx="12192000" cy="1094221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pc="600">
              <a:latin typeface="Bahnschrift SemiCondensed" panose="020B0502040204020203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F7DA944-E4A0-C756-6F09-4AB3EF1BF07C}"/>
              </a:ext>
            </a:extLst>
          </p:cNvPr>
          <p:cNvSpPr/>
          <p:nvPr userDrawn="1"/>
        </p:nvSpPr>
        <p:spPr>
          <a:xfrm>
            <a:off x="0" y="1039784"/>
            <a:ext cx="12192001" cy="5816169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pc="300">
              <a:latin typeface="Bahnschrift SemiCondensed" panose="020B0502040204020203" pitchFamily="34" charset="0"/>
            </a:endParaRPr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C77ECE13-C4AE-1862-0E7B-424F72AE6C5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07501" y="129191"/>
            <a:ext cx="11776997" cy="805704"/>
          </a:xfrm>
        </p:spPr>
        <p:txBody>
          <a:bodyPr anchor="ctr"/>
          <a:lstStyle>
            <a:lvl1pPr marL="0" indent="0">
              <a:buNone/>
              <a:defRPr>
                <a:solidFill>
                  <a:schemeClr val="bg1"/>
                </a:solidFill>
                <a:latin typeface="Figtree ExtraBold" pitchFamily="2" charset="0"/>
              </a:defRPr>
            </a:lvl1pPr>
          </a:lstStyle>
          <a:p>
            <a:pPr lvl="0"/>
            <a:r>
              <a:rPr lang="en-US"/>
              <a:t>Click to add a brief slide title</a:t>
            </a:r>
          </a:p>
        </p:txBody>
      </p:sp>
      <p:sp>
        <p:nvSpPr>
          <p:cNvPr id="8" name="Text Placeholder 11">
            <a:extLst>
              <a:ext uri="{FF2B5EF4-FFF2-40B4-BE49-F238E27FC236}">
                <a16:creationId xmlns:a16="http://schemas.microsoft.com/office/drawing/2014/main" id="{9BA1642D-1F12-6DE4-93F1-86EECB88B58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07501" y="1201307"/>
            <a:ext cx="5690632" cy="4972922"/>
          </a:xfrm>
        </p:spPr>
        <p:txBody>
          <a:bodyPr/>
          <a:lstStyle>
            <a:lvl1pPr>
              <a:defRPr>
                <a:solidFill>
                  <a:srgbClr val="C2A1E7"/>
                </a:solidFill>
              </a:defRPr>
            </a:lvl1pPr>
            <a:lvl2pPr>
              <a:defRPr>
                <a:solidFill>
                  <a:srgbClr val="C2A1E7"/>
                </a:solidFill>
              </a:defRPr>
            </a:lvl2pPr>
            <a:lvl3pPr>
              <a:defRPr>
                <a:solidFill>
                  <a:srgbClr val="C2A1E7"/>
                </a:solidFill>
              </a:defRPr>
            </a:lvl3pPr>
            <a:lvl4pPr>
              <a:defRPr>
                <a:solidFill>
                  <a:srgbClr val="C2A1E7"/>
                </a:solidFill>
              </a:defRPr>
            </a:lvl4pPr>
          </a:lstStyle>
          <a:p>
            <a:pPr lvl="0"/>
            <a:r>
              <a:rPr lang="en-US"/>
              <a:t>Click to add first bullet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A2D4D50-9523-6936-2562-3F7BCE14F149}"/>
              </a:ext>
            </a:extLst>
          </p:cNvPr>
          <p:cNvSpPr/>
          <p:nvPr userDrawn="1"/>
        </p:nvSpPr>
        <p:spPr>
          <a:xfrm>
            <a:off x="0" y="6202837"/>
            <a:ext cx="12192000" cy="6638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>
                <a:solidFill>
                  <a:srgbClr val="C2A1E7"/>
                </a:solidFill>
              </a:rPr>
              <a:t>	</a:t>
            </a:r>
            <a:r>
              <a:rPr lang="en-US" spc="600">
                <a:solidFill>
                  <a:srgbClr val="C2A1E7"/>
                </a:solidFill>
                <a:latin typeface="Bahnschrift SemiCondensed" panose="020B0502040204020203" pitchFamily="34" charset="0"/>
              </a:rPr>
              <a:t>2026 CECOP SYMPOSIUM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5D6CE47-56A2-CA84-FA46-ED70D4E915D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83"/>
          <a:stretch>
            <a:fillRect/>
          </a:stretch>
        </p:blipFill>
        <p:spPr>
          <a:xfrm>
            <a:off x="131064" y="6307726"/>
            <a:ext cx="496727" cy="461310"/>
          </a:xfrm>
          <a:prstGeom prst="rect">
            <a:avLst/>
          </a:prstGeom>
        </p:spPr>
      </p:pic>
      <p:sp>
        <p:nvSpPr>
          <p:cNvPr id="17" name="Text Placeholder 11">
            <a:extLst>
              <a:ext uri="{FF2B5EF4-FFF2-40B4-BE49-F238E27FC236}">
                <a16:creationId xmlns:a16="http://schemas.microsoft.com/office/drawing/2014/main" id="{0C60244B-4CC8-77DE-E2EF-80B8D909EC9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64084" y="1201157"/>
            <a:ext cx="5690632" cy="4972254"/>
          </a:xfrm>
        </p:spPr>
        <p:txBody>
          <a:bodyPr/>
          <a:lstStyle>
            <a:lvl1pPr>
              <a:defRPr>
                <a:solidFill>
                  <a:srgbClr val="C2A1E7"/>
                </a:solidFill>
              </a:defRPr>
            </a:lvl1pPr>
            <a:lvl2pPr>
              <a:defRPr>
                <a:solidFill>
                  <a:srgbClr val="C2A1E7"/>
                </a:solidFill>
              </a:defRPr>
            </a:lvl2pPr>
            <a:lvl3pPr>
              <a:defRPr>
                <a:solidFill>
                  <a:srgbClr val="C2A1E7"/>
                </a:solidFill>
              </a:defRPr>
            </a:lvl3pPr>
            <a:lvl4pPr>
              <a:defRPr>
                <a:solidFill>
                  <a:srgbClr val="C2A1E7"/>
                </a:solidFill>
              </a:defRPr>
            </a:lvl4pPr>
          </a:lstStyle>
          <a:p>
            <a:pPr lvl="0"/>
            <a:r>
              <a:rPr lang="en-US"/>
              <a:t>Click to add first bullet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6D4BBD7B-CB31-8567-E3E4-5DD5DBC22E05}"/>
              </a:ext>
            </a:extLst>
          </p:cNvPr>
          <p:cNvSpPr txBox="1">
            <a:spLocks/>
          </p:cNvSpPr>
          <p:nvPr userDrawn="1"/>
        </p:nvSpPr>
        <p:spPr>
          <a:xfrm>
            <a:off x="11555428" y="6352211"/>
            <a:ext cx="3992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30EA680-D336-4FF7-8B7A-9848BB0A1C32}" type="slidenum">
              <a:rPr lang="en-US" smtClean="0">
                <a:solidFill>
                  <a:srgbClr val="C2A1E7"/>
                </a:solidFill>
              </a:rPr>
              <a:pPr/>
              <a:t>‹#›</a:t>
            </a:fld>
            <a:endParaRPr lang="en-US">
              <a:solidFill>
                <a:srgbClr val="C2A1E7"/>
              </a:solidFill>
            </a:endParaRP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4CD75024-6F36-6254-FDA7-E538FAFB3C29}"/>
              </a:ext>
            </a:extLst>
          </p:cNvPr>
          <p:cNvSpPr txBox="1">
            <a:spLocks/>
          </p:cNvSpPr>
          <p:nvPr userDrawn="1"/>
        </p:nvSpPr>
        <p:spPr>
          <a:xfrm>
            <a:off x="9118599" y="6352211"/>
            <a:ext cx="2199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46CE7D5-CF57-46EF-B807-FDD0502418D4}" type="datetimeFigureOut">
              <a:rPr lang="en-US" smtClean="0">
                <a:solidFill>
                  <a:srgbClr val="C2A1E7"/>
                </a:solidFill>
              </a:rPr>
              <a:pPr/>
              <a:t>7/29/2026</a:t>
            </a:fld>
            <a:endParaRPr lang="en-US">
              <a:solidFill>
                <a:srgbClr val="C2A1E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222207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EE690C2-3341-3862-0749-B8AEBB98D75B}"/>
              </a:ext>
            </a:extLst>
          </p:cNvPr>
          <p:cNvSpPr/>
          <p:nvPr userDrawn="1"/>
        </p:nvSpPr>
        <p:spPr>
          <a:xfrm>
            <a:off x="0" y="6174228"/>
            <a:ext cx="12192000" cy="6933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pc="600">
              <a:latin typeface="Bahnschrift SemiCondensed" panose="020B0502040204020203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CB48B13-D69F-618C-8E40-66A7388210F5}"/>
              </a:ext>
            </a:extLst>
          </p:cNvPr>
          <p:cNvSpPr/>
          <p:nvPr userDrawn="1"/>
        </p:nvSpPr>
        <p:spPr>
          <a:xfrm>
            <a:off x="0" y="2047"/>
            <a:ext cx="12192000" cy="1094221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pc="600">
              <a:latin typeface="Bahnschrift SemiCondensed" panose="020B0502040204020203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7D61098-6780-10DF-CC10-DD923899A51D}"/>
              </a:ext>
            </a:extLst>
          </p:cNvPr>
          <p:cNvSpPr/>
          <p:nvPr userDrawn="1"/>
        </p:nvSpPr>
        <p:spPr>
          <a:xfrm>
            <a:off x="0" y="1039784"/>
            <a:ext cx="12192001" cy="5816169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pc="300">
              <a:latin typeface="Bahnschrift SemiCondensed" panose="020B0502040204020203" pitchFamily="34" charset="0"/>
            </a:endParaRPr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7052B37E-729E-F095-5D8B-B5354FF57FB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07502" y="129191"/>
            <a:ext cx="5690632" cy="805704"/>
          </a:xfrm>
        </p:spPr>
        <p:txBody>
          <a:bodyPr anchor="ctr"/>
          <a:lstStyle>
            <a:lvl1pPr marL="0" indent="0">
              <a:buNone/>
              <a:defRPr>
                <a:solidFill>
                  <a:schemeClr val="bg1"/>
                </a:solidFill>
                <a:latin typeface="Figtree ExtraBold" pitchFamily="2" charset="0"/>
              </a:defRPr>
            </a:lvl1pPr>
          </a:lstStyle>
          <a:p>
            <a:pPr lvl="0"/>
            <a:r>
              <a:rPr lang="en-US"/>
              <a:t>Click to add a brief slide title</a:t>
            </a:r>
          </a:p>
        </p:txBody>
      </p:sp>
      <p:sp>
        <p:nvSpPr>
          <p:cNvPr id="9" name="Text Placeholder 11">
            <a:extLst>
              <a:ext uri="{FF2B5EF4-FFF2-40B4-BE49-F238E27FC236}">
                <a16:creationId xmlns:a16="http://schemas.microsoft.com/office/drawing/2014/main" id="{01E43ED0-A914-4653-4501-898D396E887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07501" y="1201307"/>
            <a:ext cx="5690632" cy="4972921"/>
          </a:xfrm>
        </p:spPr>
        <p:txBody>
          <a:bodyPr/>
          <a:lstStyle>
            <a:lvl1pPr>
              <a:defRPr>
                <a:solidFill>
                  <a:srgbClr val="C2A1E7"/>
                </a:solidFill>
              </a:defRPr>
            </a:lvl1pPr>
            <a:lvl2pPr>
              <a:defRPr>
                <a:solidFill>
                  <a:srgbClr val="C2A1E7"/>
                </a:solidFill>
              </a:defRPr>
            </a:lvl2pPr>
            <a:lvl3pPr>
              <a:defRPr>
                <a:solidFill>
                  <a:srgbClr val="C2A1E7"/>
                </a:solidFill>
              </a:defRPr>
            </a:lvl3pPr>
            <a:lvl4pPr>
              <a:defRPr>
                <a:solidFill>
                  <a:srgbClr val="C2A1E7"/>
                </a:solidFill>
              </a:defRPr>
            </a:lvl4pPr>
          </a:lstStyle>
          <a:p>
            <a:pPr lvl="0"/>
            <a:r>
              <a:rPr lang="en-US"/>
              <a:t>Click to add first bullet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3FBD70-E636-46FF-457A-5ABC265E575E}"/>
              </a:ext>
            </a:extLst>
          </p:cNvPr>
          <p:cNvSpPr/>
          <p:nvPr userDrawn="1"/>
        </p:nvSpPr>
        <p:spPr>
          <a:xfrm>
            <a:off x="0" y="6202837"/>
            <a:ext cx="12192000" cy="6638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>
                <a:solidFill>
                  <a:srgbClr val="C2A1E7"/>
                </a:solidFill>
              </a:rPr>
              <a:t>	</a:t>
            </a:r>
            <a:r>
              <a:rPr lang="en-US" spc="600">
                <a:solidFill>
                  <a:srgbClr val="C2A1E7"/>
                </a:solidFill>
                <a:latin typeface="Bahnschrift SemiCondensed" panose="020B0502040204020203" pitchFamily="34" charset="0"/>
              </a:rPr>
              <a:t>2026 CECOP SYMPOSIUM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CF810D5-9FC0-CF8B-CB45-C2C7C12D22C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83"/>
          <a:stretch>
            <a:fillRect/>
          </a:stretch>
        </p:blipFill>
        <p:spPr>
          <a:xfrm>
            <a:off x="131064" y="6307726"/>
            <a:ext cx="496727" cy="461310"/>
          </a:xfrm>
          <a:prstGeom prst="rect">
            <a:avLst/>
          </a:prstGeom>
        </p:spPr>
      </p:pic>
      <p:sp>
        <p:nvSpPr>
          <p:cNvPr id="18" name="Text Placeholder 11">
            <a:extLst>
              <a:ext uri="{FF2B5EF4-FFF2-40B4-BE49-F238E27FC236}">
                <a16:creationId xmlns:a16="http://schemas.microsoft.com/office/drawing/2014/main" id="{97782A20-0077-B968-26CA-579C0A2E751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64084" y="1201157"/>
            <a:ext cx="5690632" cy="4972922"/>
          </a:xfrm>
        </p:spPr>
        <p:txBody>
          <a:bodyPr/>
          <a:lstStyle>
            <a:lvl1pPr>
              <a:defRPr>
                <a:solidFill>
                  <a:srgbClr val="C2A1E7"/>
                </a:solidFill>
              </a:defRPr>
            </a:lvl1pPr>
            <a:lvl2pPr>
              <a:defRPr>
                <a:solidFill>
                  <a:srgbClr val="C2A1E7"/>
                </a:solidFill>
              </a:defRPr>
            </a:lvl2pPr>
            <a:lvl3pPr>
              <a:defRPr>
                <a:solidFill>
                  <a:srgbClr val="C2A1E7"/>
                </a:solidFill>
              </a:defRPr>
            </a:lvl3pPr>
            <a:lvl4pPr>
              <a:defRPr>
                <a:solidFill>
                  <a:srgbClr val="C2A1E7"/>
                </a:solidFill>
              </a:defRPr>
            </a:lvl4pPr>
          </a:lstStyle>
          <a:p>
            <a:pPr lvl="0"/>
            <a:r>
              <a:rPr lang="en-US"/>
              <a:t>Click to add first bullet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21" name="Text Placeholder 9">
            <a:extLst>
              <a:ext uri="{FF2B5EF4-FFF2-40B4-BE49-F238E27FC236}">
                <a16:creationId xmlns:a16="http://schemas.microsoft.com/office/drawing/2014/main" id="{8F2524A8-70EE-787C-11EE-0173F342A78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73283" y="140664"/>
            <a:ext cx="5690632" cy="805704"/>
          </a:xfrm>
        </p:spPr>
        <p:txBody>
          <a:bodyPr anchor="ctr"/>
          <a:lstStyle>
            <a:lvl1pPr marL="0" indent="0">
              <a:buNone/>
              <a:defRPr>
                <a:solidFill>
                  <a:schemeClr val="bg1"/>
                </a:solidFill>
                <a:latin typeface="Figtree ExtraBold" pitchFamily="2" charset="0"/>
              </a:defRPr>
            </a:lvl1pPr>
          </a:lstStyle>
          <a:p>
            <a:pPr lvl="0"/>
            <a:r>
              <a:rPr lang="en-US"/>
              <a:t>Click to add a brief slide title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FACA377-A138-C639-0121-BFCA6349B16B}"/>
              </a:ext>
            </a:extLst>
          </p:cNvPr>
          <p:cNvSpPr txBox="1">
            <a:spLocks/>
          </p:cNvSpPr>
          <p:nvPr userDrawn="1"/>
        </p:nvSpPr>
        <p:spPr>
          <a:xfrm>
            <a:off x="11555428" y="6352211"/>
            <a:ext cx="3992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30EA680-D336-4FF7-8B7A-9848BB0A1C32}" type="slidenum">
              <a:rPr lang="en-US" smtClean="0">
                <a:solidFill>
                  <a:srgbClr val="C2A1E7"/>
                </a:solidFill>
              </a:rPr>
              <a:pPr/>
              <a:t>‹#›</a:t>
            </a:fld>
            <a:endParaRPr lang="en-US">
              <a:solidFill>
                <a:srgbClr val="C2A1E7"/>
              </a:solidFill>
            </a:endParaRP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C1B6AA7F-947E-C831-C6A7-DA51207B4411}"/>
              </a:ext>
            </a:extLst>
          </p:cNvPr>
          <p:cNvSpPr txBox="1">
            <a:spLocks/>
          </p:cNvSpPr>
          <p:nvPr userDrawn="1"/>
        </p:nvSpPr>
        <p:spPr>
          <a:xfrm>
            <a:off x="9118599" y="6352211"/>
            <a:ext cx="2199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46CE7D5-CF57-46EF-B807-FDD0502418D4}" type="datetimeFigureOut">
              <a:rPr lang="en-US" smtClean="0">
                <a:solidFill>
                  <a:srgbClr val="C2A1E7"/>
                </a:solidFill>
              </a:rPr>
              <a:pPr/>
              <a:t>7/29/2026</a:t>
            </a:fld>
            <a:endParaRPr lang="en-US">
              <a:solidFill>
                <a:srgbClr val="C2A1E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191492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C72F171-FBC3-89F0-E8F7-1BEF06309171}"/>
              </a:ext>
            </a:extLst>
          </p:cNvPr>
          <p:cNvSpPr/>
          <p:nvPr userDrawn="1"/>
        </p:nvSpPr>
        <p:spPr>
          <a:xfrm>
            <a:off x="0" y="6174228"/>
            <a:ext cx="12192000" cy="6933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pc="600">
              <a:latin typeface="Bahnschrift SemiCondensed" panose="020B0502040204020203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A24CB5F-329D-3951-D8BA-3870E5EFA994}"/>
              </a:ext>
            </a:extLst>
          </p:cNvPr>
          <p:cNvSpPr/>
          <p:nvPr userDrawn="1"/>
        </p:nvSpPr>
        <p:spPr>
          <a:xfrm>
            <a:off x="0" y="2047"/>
            <a:ext cx="12192000" cy="1094221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pc="600">
              <a:latin typeface="Bahnschrift SemiCondensed" panose="020B0502040204020203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E48916A-0920-82AF-CA61-A71A4F3D970B}"/>
              </a:ext>
            </a:extLst>
          </p:cNvPr>
          <p:cNvSpPr/>
          <p:nvPr userDrawn="1"/>
        </p:nvSpPr>
        <p:spPr>
          <a:xfrm>
            <a:off x="0" y="1039784"/>
            <a:ext cx="12192001" cy="5816169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pc="300">
              <a:latin typeface="Bahnschrift SemiCondensed" panose="020B0502040204020203" pitchFamily="34" charset="0"/>
            </a:endParaRPr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237DF11E-F3EA-8342-D010-F9C496693AC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07501" y="129191"/>
            <a:ext cx="11776997" cy="805704"/>
          </a:xfrm>
        </p:spPr>
        <p:txBody>
          <a:bodyPr anchor="ctr"/>
          <a:lstStyle>
            <a:lvl1pPr marL="0" indent="0">
              <a:buNone/>
              <a:defRPr>
                <a:solidFill>
                  <a:schemeClr val="bg1"/>
                </a:solidFill>
                <a:latin typeface="Figtree ExtraBold" pitchFamily="2" charset="0"/>
              </a:defRPr>
            </a:lvl1pPr>
          </a:lstStyle>
          <a:p>
            <a:pPr lvl="0"/>
            <a:r>
              <a:rPr lang="en-US"/>
              <a:t>Click to add a brief slide title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02881A0-63A3-4F40-2EB7-D6B1934F55CE}"/>
              </a:ext>
            </a:extLst>
          </p:cNvPr>
          <p:cNvSpPr/>
          <p:nvPr userDrawn="1"/>
        </p:nvSpPr>
        <p:spPr>
          <a:xfrm>
            <a:off x="0" y="6202837"/>
            <a:ext cx="12192000" cy="6638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>
                <a:solidFill>
                  <a:srgbClr val="C2A1E7"/>
                </a:solidFill>
              </a:rPr>
              <a:t>	</a:t>
            </a:r>
            <a:r>
              <a:rPr lang="en-US" spc="600">
                <a:solidFill>
                  <a:srgbClr val="C2A1E7"/>
                </a:solidFill>
                <a:latin typeface="Bahnschrift SemiCondensed" panose="020B0502040204020203" pitchFamily="34" charset="0"/>
              </a:rPr>
              <a:t>2026 CECOP SYMPOSIUM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79B1CE19-5096-9510-BDC3-DE1400E1663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83"/>
          <a:stretch>
            <a:fillRect/>
          </a:stretch>
        </p:blipFill>
        <p:spPr>
          <a:xfrm>
            <a:off x="131064" y="6307726"/>
            <a:ext cx="496727" cy="461310"/>
          </a:xfrm>
          <a:prstGeom prst="rect">
            <a:avLst/>
          </a:prstGeom>
        </p:spPr>
      </p:pic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E8F8E4F6-F2CF-B089-2E34-9588678EAC2D}"/>
              </a:ext>
            </a:extLst>
          </p:cNvPr>
          <p:cNvSpPr txBox="1">
            <a:spLocks/>
          </p:cNvSpPr>
          <p:nvPr userDrawn="1"/>
        </p:nvSpPr>
        <p:spPr>
          <a:xfrm>
            <a:off x="11555428" y="6352211"/>
            <a:ext cx="3992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30EA680-D336-4FF7-8B7A-9848BB0A1C32}" type="slidenum">
              <a:rPr lang="en-US" smtClean="0">
                <a:solidFill>
                  <a:srgbClr val="C2A1E7"/>
                </a:solidFill>
              </a:rPr>
              <a:pPr/>
              <a:t>‹#›</a:t>
            </a:fld>
            <a:endParaRPr lang="en-US">
              <a:solidFill>
                <a:srgbClr val="C2A1E7"/>
              </a:solidFill>
            </a:endParaRP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DE437282-BBD4-B964-0C10-4928FA8B0F83}"/>
              </a:ext>
            </a:extLst>
          </p:cNvPr>
          <p:cNvSpPr txBox="1">
            <a:spLocks/>
          </p:cNvSpPr>
          <p:nvPr userDrawn="1"/>
        </p:nvSpPr>
        <p:spPr>
          <a:xfrm>
            <a:off x="9118599" y="6352211"/>
            <a:ext cx="2199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46CE7D5-CF57-46EF-B807-FDD0502418D4}" type="datetimeFigureOut">
              <a:rPr lang="en-US" smtClean="0">
                <a:solidFill>
                  <a:srgbClr val="C2A1E7"/>
                </a:solidFill>
              </a:rPr>
              <a:pPr/>
              <a:t>7/29/2026</a:t>
            </a:fld>
            <a:endParaRPr lang="en-US">
              <a:solidFill>
                <a:srgbClr val="C2A1E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414090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F6AAEE3-81A6-D66D-D090-5E799916B708}"/>
              </a:ext>
            </a:extLst>
          </p:cNvPr>
          <p:cNvSpPr/>
          <p:nvPr userDrawn="1"/>
        </p:nvSpPr>
        <p:spPr>
          <a:xfrm>
            <a:off x="0" y="6174228"/>
            <a:ext cx="12192000" cy="693300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pc="600">
              <a:latin typeface="Bahnschrift SemiCondensed" panose="020B0502040204020203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5CF4781-C232-712D-7C8B-964ED59DF35B}"/>
              </a:ext>
            </a:extLst>
          </p:cNvPr>
          <p:cNvSpPr/>
          <p:nvPr userDrawn="1"/>
        </p:nvSpPr>
        <p:spPr>
          <a:xfrm>
            <a:off x="0" y="0"/>
            <a:ext cx="12192001" cy="6173411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pc="300">
              <a:latin typeface="Bahnschrift SemiCondensed" panose="020B0502040204020203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180F6A1-EDBA-6561-FD12-5AD0CA832507}"/>
              </a:ext>
            </a:extLst>
          </p:cNvPr>
          <p:cNvSpPr/>
          <p:nvPr userDrawn="1"/>
        </p:nvSpPr>
        <p:spPr>
          <a:xfrm>
            <a:off x="0" y="6202837"/>
            <a:ext cx="12192000" cy="6638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>
                <a:solidFill>
                  <a:schemeClr val="bg1"/>
                </a:solidFill>
              </a:rPr>
              <a:t>	</a:t>
            </a:r>
            <a:r>
              <a:rPr lang="en-US" spc="600">
                <a:solidFill>
                  <a:schemeClr val="bg1"/>
                </a:solidFill>
                <a:latin typeface="Bahnschrift SemiCondensed" panose="020B0502040204020203" pitchFamily="34" charset="0"/>
              </a:rPr>
              <a:t>2026 CECOP SYMPOSIUM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6A8E307-1501-E2FD-A74E-DD6962A6489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83"/>
          <a:stretch>
            <a:fillRect/>
          </a:stretch>
        </p:blipFill>
        <p:spPr>
          <a:xfrm>
            <a:off x="131064" y="6307726"/>
            <a:ext cx="496727" cy="461310"/>
          </a:xfrm>
          <a:prstGeom prst="rect">
            <a:avLst/>
          </a:prstGeom>
        </p:spPr>
      </p:pic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28052968-B79E-7EF7-35B8-1A9911DC5C98}"/>
              </a:ext>
            </a:extLst>
          </p:cNvPr>
          <p:cNvSpPr txBox="1">
            <a:spLocks/>
          </p:cNvSpPr>
          <p:nvPr userDrawn="1"/>
        </p:nvSpPr>
        <p:spPr>
          <a:xfrm>
            <a:off x="11555428" y="6352211"/>
            <a:ext cx="3992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30EA680-D336-4FF7-8B7A-9848BB0A1C32}" type="slidenum">
              <a:rPr lang="en-US" smtClean="0">
                <a:solidFill>
                  <a:schemeClr val="bg2">
                    <a:lumMod val="25000"/>
                  </a:schemeClr>
                </a:solidFill>
              </a:rPr>
              <a:pPr/>
              <a:t>‹#›</a:t>
            </a:fld>
            <a:endParaRPr 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67C2876A-AEA2-F505-C9B0-78DD52979061}"/>
              </a:ext>
            </a:extLst>
          </p:cNvPr>
          <p:cNvSpPr txBox="1">
            <a:spLocks/>
          </p:cNvSpPr>
          <p:nvPr userDrawn="1"/>
        </p:nvSpPr>
        <p:spPr>
          <a:xfrm>
            <a:off x="9118599" y="6352211"/>
            <a:ext cx="2199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46CE7D5-CF57-46EF-B807-FDD0502418D4}" type="datetimeFigureOut">
              <a:rPr lang="en-US" smtClean="0">
                <a:solidFill>
                  <a:schemeClr val="bg2">
                    <a:lumMod val="25000"/>
                  </a:schemeClr>
                </a:solidFill>
              </a:rPr>
              <a:pPr/>
              <a:t>7/29/2026</a:t>
            </a:fld>
            <a:endParaRPr lang="en-US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263356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9AA4D0E-153D-11B3-5397-AA57FE0B6F57}"/>
              </a:ext>
            </a:extLst>
          </p:cNvPr>
          <p:cNvSpPr/>
          <p:nvPr userDrawn="1"/>
        </p:nvSpPr>
        <p:spPr>
          <a:xfrm>
            <a:off x="0" y="6174228"/>
            <a:ext cx="12192000" cy="693300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pc="600">
              <a:latin typeface="Bahnschrift SemiCondensed" panose="020B0502040204020203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700337A-E250-613A-0B9B-9735B7FA45A7}"/>
              </a:ext>
            </a:extLst>
          </p:cNvPr>
          <p:cNvSpPr/>
          <p:nvPr userDrawn="1"/>
        </p:nvSpPr>
        <p:spPr>
          <a:xfrm>
            <a:off x="0" y="0"/>
            <a:ext cx="12192000" cy="1094221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pc="600">
              <a:latin typeface="Bahnschrift SemiCondensed" panose="020B0502040204020203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19D094F-EEFB-415B-1B86-603EA22EC3BE}"/>
              </a:ext>
            </a:extLst>
          </p:cNvPr>
          <p:cNvSpPr/>
          <p:nvPr userDrawn="1"/>
        </p:nvSpPr>
        <p:spPr>
          <a:xfrm>
            <a:off x="0" y="1039784"/>
            <a:ext cx="12192001" cy="5133627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pc="300">
              <a:latin typeface="Bahnschrift SemiCondensed" panose="020B0502040204020203" pitchFamily="34" charset="0"/>
            </a:endParaRPr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E644B8C2-A2DF-78B7-AF9F-93117CE073E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07501" y="129191"/>
            <a:ext cx="11776997" cy="805704"/>
          </a:xfrm>
        </p:spPr>
        <p:txBody>
          <a:bodyPr anchor="ctr"/>
          <a:lstStyle>
            <a:lvl1pPr marL="0" indent="0">
              <a:buNone/>
              <a:defRPr>
                <a:solidFill>
                  <a:schemeClr val="bg1"/>
                </a:solidFill>
                <a:latin typeface="Figtree ExtraBold" pitchFamily="2" charset="0"/>
              </a:defRPr>
            </a:lvl1pPr>
          </a:lstStyle>
          <a:p>
            <a:pPr lvl="0"/>
            <a:r>
              <a:rPr lang="en-US"/>
              <a:t>Click to add a brief slide title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43C9340-D837-4AD3-18F7-E618E59EBC88}"/>
              </a:ext>
            </a:extLst>
          </p:cNvPr>
          <p:cNvSpPr/>
          <p:nvPr userDrawn="1"/>
        </p:nvSpPr>
        <p:spPr>
          <a:xfrm>
            <a:off x="0" y="6202837"/>
            <a:ext cx="12192000" cy="6638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>
                <a:solidFill>
                  <a:schemeClr val="bg1"/>
                </a:solidFill>
              </a:rPr>
              <a:t>	</a:t>
            </a:r>
            <a:r>
              <a:rPr lang="en-US" spc="600">
                <a:solidFill>
                  <a:schemeClr val="bg1"/>
                </a:solidFill>
                <a:latin typeface="Bahnschrift SemiCondensed" panose="020B0502040204020203" pitchFamily="34" charset="0"/>
              </a:rPr>
              <a:t>2026 CECOP SYMPOSIUM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30F96F9-2F1A-B80C-16A9-B918F36195B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83"/>
          <a:stretch>
            <a:fillRect/>
          </a:stretch>
        </p:blipFill>
        <p:spPr>
          <a:xfrm>
            <a:off x="131064" y="6307726"/>
            <a:ext cx="496727" cy="461310"/>
          </a:xfrm>
          <a:prstGeom prst="rect">
            <a:avLst/>
          </a:prstGeom>
        </p:spPr>
      </p:pic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8A4C8AC0-0033-500B-0148-1F8D7444B47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5262" y="1149689"/>
            <a:ext cx="4164084" cy="4902199"/>
          </a:xfrm>
        </p:spPr>
        <p:txBody>
          <a:bodyPr>
            <a:normAutofit/>
          </a:bodyPr>
          <a:lstStyle>
            <a:lvl1pPr>
              <a:defRPr sz="1800">
                <a:solidFill>
                  <a:srgbClr val="C2A1E7"/>
                </a:solidFill>
              </a:defRPr>
            </a:lvl1pPr>
            <a:lvl2pPr>
              <a:defRPr sz="1600">
                <a:solidFill>
                  <a:srgbClr val="C2A1E7"/>
                </a:solidFill>
              </a:defRPr>
            </a:lvl2pPr>
            <a:lvl3pPr>
              <a:defRPr sz="1400">
                <a:solidFill>
                  <a:srgbClr val="C2A1E7"/>
                </a:solidFill>
              </a:defRPr>
            </a:lvl3pPr>
            <a:lvl4pPr>
              <a:defRPr sz="1200">
                <a:solidFill>
                  <a:srgbClr val="C2A1E7"/>
                </a:solidFill>
              </a:defRPr>
            </a:lvl4pPr>
          </a:lstStyle>
          <a:p>
            <a:pPr lvl="0"/>
            <a:r>
              <a:rPr lang="en-US"/>
              <a:t>Click to add first bullet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C51DB95B-DF88-27BC-68BF-F34AEF78E10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593266" y="1149689"/>
            <a:ext cx="7403472" cy="4902199"/>
          </a:xfrm>
        </p:spPr>
        <p:txBody>
          <a:bodyPr/>
          <a:lstStyle>
            <a:lvl1pPr>
              <a:defRPr>
                <a:solidFill>
                  <a:srgbClr val="C2A1E7"/>
                </a:solidFill>
              </a:defRPr>
            </a:lvl1pPr>
            <a:lvl2pPr>
              <a:defRPr>
                <a:solidFill>
                  <a:srgbClr val="C2A1E7"/>
                </a:solidFill>
              </a:defRPr>
            </a:lvl2pPr>
            <a:lvl3pPr>
              <a:defRPr>
                <a:solidFill>
                  <a:srgbClr val="C2A1E7"/>
                </a:solidFill>
              </a:defRPr>
            </a:lvl3pPr>
            <a:lvl4pPr>
              <a:defRPr>
                <a:solidFill>
                  <a:srgbClr val="C2A1E7"/>
                </a:solidFill>
              </a:defRPr>
            </a:lvl4pPr>
          </a:lstStyle>
          <a:p>
            <a:pPr lvl="0"/>
            <a:r>
              <a:rPr lang="en-US"/>
              <a:t>Click to add first bullet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86A5B709-1899-8DDC-4F37-07D1829FDEC6}"/>
              </a:ext>
            </a:extLst>
          </p:cNvPr>
          <p:cNvSpPr txBox="1">
            <a:spLocks/>
          </p:cNvSpPr>
          <p:nvPr userDrawn="1"/>
        </p:nvSpPr>
        <p:spPr>
          <a:xfrm>
            <a:off x="11555428" y="6352211"/>
            <a:ext cx="3992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30EA680-D336-4FF7-8B7A-9848BB0A1C32}" type="slidenum">
              <a:rPr lang="en-US" smtClean="0">
                <a:solidFill>
                  <a:schemeClr val="bg2">
                    <a:lumMod val="25000"/>
                  </a:schemeClr>
                </a:solidFill>
              </a:rPr>
              <a:pPr/>
              <a:t>‹#›</a:t>
            </a:fld>
            <a:endParaRPr 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BFB2C2D-D2AD-BE92-CE7A-4BB1EB5A22B6}"/>
              </a:ext>
            </a:extLst>
          </p:cNvPr>
          <p:cNvSpPr txBox="1">
            <a:spLocks/>
          </p:cNvSpPr>
          <p:nvPr userDrawn="1"/>
        </p:nvSpPr>
        <p:spPr>
          <a:xfrm>
            <a:off x="9118599" y="6352211"/>
            <a:ext cx="2199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46CE7D5-CF57-46EF-B807-FDD0502418D4}" type="datetimeFigureOut">
              <a:rPr lang="en-US" smtClean="0">
                <a:solidFill>
                  <a:schemeClr val="bg2">
                    <a:lumMod val="25000"/>
                  </a:schemeClr>
                </a:solidFill>
              </a:rPr>
              <a:pPr/>
              <a:t>7/29/2026</a:t>
            </a:fld>
            <a:endParaRPr lang="en-US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359226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Q&amp;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outdoor, sky, mountain, grass&#10;&#10;AI-generated content may be incorrect.">
            <a:extLst>
              <a:ext uri="{FF2B5EF4-FFF2-40B4-BE49-F238E27FC236}">
                <a16:creationId xmlns:a16="http://schemas.microsoft.com/office/drawing/2014/main" id="{9397D9D3-5317-2E66-B651-BFE16A714F3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84" b="9941"/>
          <a:stretch>
            <a:fillRect/>
          </a:stretch>
        </p:blipFill>
        <p:spPr>
          <a:xfrm>
            <a:off x="-10" y="0"/>
            <a:ext cx="12192001" cy="68580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AA15BDCB-3882-1C8E-55CD-82597D3AD9D8}"/>
              </a:ext>
            </a:extLst>
          </p:cNvPr>
          <p:cNvSpPr/>
          <p:nvPr userDrawn="1"/>
        </p:nvSpPr>
        <p:spPr>
          <a:xfrm>
            <a:off x="0" y="1"/>
            <a:ext cx="12192001" cy="6866710"/>
          </a:xfrm>
          <a:prstGeom prst="rect">
            <a:avLst/>
          </a:prstGeom>
          <a:gradFill>
            <a:gsLst>
              <a:gs pos="31000">
                <a:schemeClr val="bg2">
                  <a:lumMod val="25000"/>
                  <a:alpha val="80000"/>
                </a:schemeClr>
              </a:gs>
              <a:gs pos="0">
                <a:schemeClr val="bg2">
                  <a:lumMod val="25000"/>
                </a:schemeClr>
              </a:gs>
              <a:gs pos="53000">
                <a:schemeClr val="bg2">
                  <a:lumMod val="25000"/>
                  <a:alpha val="60000"/>
                </a:schemeClr>
              </a:gs>
              <a:gs pos="100000">
                <a:schemeClr val="bg2">
                  <a:lumMod val="25000"/>
                  <a:alpha val="5000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pc="300">
              <a:latin typeface="Bahnschrift SemiCondensed" panose="020B0502040204020203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D5298C5-244C-8380-F145-4700F6E2086B}"/>
              </a:ext>
            </a:extLst>
          </p:cNvPr>
          <p:cNvSpPr/>
          <p:nvPr userDrawn="1"/>
        </p:nvSpPr>
        <p:spPr>
          <a:xfrm>
            <a:off x="0" y="6202837"/>
            <a:ext cx="12192000" cy="66387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>
                <a:solidFill>
                  <a:srgbClr val="C2A1E7"/>
                </a:solidFill>
              </a:rPr>
              <a:t>	</a:t>
            </a:r>
            <a:r>
              <a:rPr lang="en-US" spc="600">
                <a:solidFill>
                  <a:srgbClr val="C2A1E7"/>
                </a:solidFill>
                <a:latin typeface="Bahnschrift SemiCondensed" panose="020B0502040204020203" pitchFamily="34" charset="0"/>
              </a:rPr>
              <a:t>2026 CECOP SYMPOSIUM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1B4C4EB1-2CA3-D862-6A5F-988F070036F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07501" y="129191"/>
            <a:ext cx="11776997" cy="805704"/>
          </a:xfrm>
        </p:spPr>
        <p:txBody>
          <a:bodyPr anchor="ctr"/>
          <a:lstStyle>
            <a:lvl1pPr marL="0" indent="0">
              <a:buNone/>
              <a:defRPr>
                <a:solidFill>
                  <a:srgbClr val="C2A1E7"/>
                </a:solidFill>
                <a:latin typeface="Figtree ExtraBold" pitchFamily="2" charset="0"/>
              </a:defRPr>
            </a:lvl1pPr>
          </a:lstStyle>
          <a:p>
            <a:pPr lvl="0"/>
            <a:r>
              <a:rPr lang="en-US"/>
              <a:t>Click to add a brief slide title</a:t>
            </a:r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0036369E-249C-3181-E77E-467D1C92796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5263" y="1152752"/>
            <a:ext cx="11776997" cy="504137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</a:lstStyle>
          <a:p>
            <a:pPr lvl="0"/>
            <a:r>
              <a:rPr lang="en-US"/>
              <a:t>Click to add first bullet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CF5E033-43C7-C0FD-6998-A6A10B10FA9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83"/>
          <a:stretch>
            <a:fillRect/>
          </a:stretch>
        </p:blipFill>
        <p:spPr>
          <a:xfrm>
            <a:off x="131064" y="6307726"/>
            <a:ext cx="496727" cy="461310"/>
          </a:xfrm>
          <a:prstGeom prst="rect">
            <a:avLst/>
          </a:prstGeom>
        </p:spPr>
      </p:pic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7F89DF35-5435-BB2C-3A6F-D6C7CE03A4CD}"/>
              </a:ext>
            </a:extLst>
          </p:cNvPr>
          <p:cNvSpPr txBox="1">
            <a:spLocks/>
          </p:cNvSpPr>
          <p:nvPr userDrawn="1"/>
        </p:nvSpPr>
        <p:spPr>
          <a:xfrm>
            <a:off x="11555428" y="6352211"/>
            <a:ext cx="3992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30EA680-D336-4FF7-8B7A-9848BB0A1C32}" type="slidenum">
              <a:rPr lang="en-US" smtClean="0">
                <a:solidFill>
                  <a:srgbClr val="C2A1E7"/>
                </a:solidFill>
              </a:rPr>
              <a:pPr/>
              <a:t>‹#›</a:t>
            </a:fld>
            <a:endParaRPr lang="en-US">
              <a:solidFill>
                <a:srgbClr val="C2A1E7"/>
              </a:solidFill>
            </a:endParaRPr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58886AC9-AF00-8189-3A27-741214D9EBF5}"/>
              </a:ext>
            </a:extLst>
          </p:cNvPr>
          <p:cNvSpPr txBox="1">
            <a:spLocks/>
          </p:cNvSpPr>
          <p:nvPr userDrawn="1"/>
        </p:nvSpPr>
        <p:spPr>
          <a:xfrm>
            <a:off x="9118599" y="6352211"/>
            <a:ext cx="2199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46CE7D5-CF57-46EF-B807-FDD0502418D4}" type="datetimeFigureOut">
              <a:rPr lang="en-US" smtClean="0">
                <a:solidFill>
                  <a:srgbClr val="C2A1E7"/>
                </a:solidFill>
              </a:rPr>
              <a:pPr/>
              <a:t>7/29/2026</a:t>
            </a:fld>
            <a:endParaRPr lang="en-US">
              <a:solidFill>
                <a:srgbClr val="C2A1E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402794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Color Pale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489EEC9-3C0A-0696-8975-80767EC95DDE}"/>
              </a:ext>
            </a:extLst>
          </p:cNvPr>
          <p:cNvSpPr/>
          <p:nvPr userDrawn="1"/>
        </p:nvSpPr>
        <p:spPr>
          <a:xfrm>
            <a:off x="0" y="0"/>
            <a:ext cx="12192000" cy="1020726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spc="600">
                <a:latin typeface="Bahnschrift SemiCondensed" panose="020B0502040204020203" pitchFamily="34" charset="0"/>
              </a:rPr>
              <a:t>	SLIDES COLOR PALETTE</a:t>
            </a:r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C071802D-484F-AA48-64FC-1E4ED5B9985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702040" y="6356348"/>
            <a:ext cx="2743200" cy="365125"/>
          </a:xfrm>
        </p:spPr>
        <p:txBody>
          <a:bodyPr/>
          <a:lstStyle/>
          <a:p>
            <a:fld id="{846CE7D5-CF57-46EF-B807-FDD0502418D4}" type="datetimeFigureOut">
              <a:rPr lang="en-US" smtClean="0"/>
              <a:t>7/29/2026</a:t>
            </a:fld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DECFEFB-529D-E8B1-F7D3-7575853ED3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61648" y="6356349"/>
            <a:ext cx="399288" cy="365125"/>
          </a:xfrm>
        </p:spPr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3F7AF6B-55C9-D724-CA7A-CE7DC1EE79FF}"/>
              </a:ext>
            </a:extLst>
          </p:cNvPr>
          <p:cNvSpPr/>
          <p:nvPr userDrawn="1"/>
        </p:nvSpPr>
        <p:spPr>
          <a:xfrm>
            <a:off x="-1" y="1398936"/>
            <a:ext cx="923407" cy="2725091"/>
          </a:xfrm>
          <a:prstGeom prst="rect">
            <a:avLst/>
          </a:prstGeom>
          <a:solidFill>
            <a:srgbClr val="653C8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10%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E6BF08A-7947-4713-3C46-EC8862C7C9A2}"/>
              </a:ext>
            </a:extLst>
          </p:cNvPr>
          <p:cNvSpPr/>
          <p:nvPr userDrawn="1"/>
        </p:nvSpPr>
        <p:spPr>
          <a:xfrm>
            <a:off x="914394" y="1398933"/>
            <a:ext cx="925128" cy="2725092"/>
          </a:xfrm>
          <a:prstGeom prst="rect">
            <a:avLst/>
          </a:prstGeom>
          <a:solidFill>
            <a:srgbClr val="653C87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20%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61D0450-64CA-2EEA-F48D-496D890579EA}"/>
              </a:ext>
            </a:extLst>
          </p:cNvPr>
          <p:cNvSpPr/>
          <p:nvPr userDrawn="1"/>
        </p:nvSpPr>
        <p:spPr>
          <a:xfrm>
            <a:off x="1835183" y="1398933"/>
            <a:ext cx="923407" cy="2725092"/>
          </a:xfrm>
          <a:prstGeom prst="rect">
            <a:avLst/>
          </a:prstGeom>
          <a:solidFill>
            <a:srgbClr val="653C87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40%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B1993D6-4D15-EA86-A20A-6F1717500F94}"/>
              </a:ext>
            </a:extLst>
          </p:cNvPr>
          <p:cNvSpPr/>
          <p:nvPr userDrawn="1"/>
        </p:nvSpPr>
        <p:spPr>
          <a:xfrm>
            <a:off x="2756266" y="1398931"/>
            <a:ext cx="923407" cy="2725092"/>
          </a:xfrm>
          <a:prstGeom prst="rect">
            <a:avLst/>
          </a:prstGeom>
          <a:solidFill>
            <a:srgbClr val="653C87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70%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3EDFF01-ECE9-49E8-C6CA-E09F9ABBD88A}"/>
              </a:ext>
            </a:extLst>
          </p:cNvPr>
          <p:cNvSpPr txBox="1"/>
          <p:nvPr userDrawn="1"/>
        </p:nvSpPr>
        <p:spPr>
          <a:xfrm>
            <a:off x="-1" y="1020726"/>
            <a:ext cx="46551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/>
              <a:t>Background Color Scale: </a:t>
            </a:r>
            <a:r>
              <a:rPr lang="en-US" sz="1400"/>
              <a:t>Hex Code #653C87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E8A07950-9A0C-C7FA-9C19-5A310D6EA326}"/>
              </a:ext>
            </a:extLst>
          </p:cNvPr>
          <p:cNvSpPr/>
          <p:nvPr userDrawn="1"/>
        </p:nvSpPr>
        <p:spPr>
          <a:xfrm>
            <a:off x="3951013" y="1390061"/>
            <a:ext cx="923407" cy="2725091"/>
          </a:xfrm>
          <a:prstGeom prst="rect">
            <a:avLst/>
          </a:prstGeom>
          <a:solidFill>
            <a:srgbClr val="3A3A3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0%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4325C7F1-0E49-865F-ED04-48930F1A1D60}"/>
              </a:ext>
            </a:extLst>
          </p:cNvPr>
          <p:cNvSpPr/>
          <p:nvPr userDrawn="1"/>
        </p:nvSpPr>
        <p:spPr>
          <a:xfrm>
            <a:off x="4874420" y="1390063"/>
            <a:ext cx="923407" cy="2725092"/>
          </a:xfrm>
          <a:prstGeom prst="rect">
            <a:avLst/>
          </a:prstGeom>
          <a:solidFill>
            <a:schemeClr val="bg2">
              <a:lumMod val="2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20%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0477A34B-E949-5ACD-AAB0-62C910E5790B}"/>
              </a:ext>
            </a:extLst>
          </p:cNvPr>
          <p:cNvSpPr/>
          <p:nvPr userDrawn="1"/>
        </p:nvSpPr>
        <p:spPr>
          <a:xfrm>
            <a:off x="5786625" y="1390064"/>
            <a:ext cx="923407" cy="2725092"/>
          </a:xfrm>
          <a:prstGeom prst="rect">
            <a:avLst/>
          </a:prstGeom>
          <a:solidFill>
            <a:schemeClr val="bg2">
              <a:lumMod val="2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40%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29D6D223-F934-3755-6C54-F122F787837D}"/>
              </a:ext>
            </a:extLst>
          </p:cNvPr>
          <p:cNvSpPr/>
          <p:nvPr userDrawn="1"/>
        </p:nvSpPr>
        <p:spPr>
          <a:xfrm>
            <a:off x="6698830" y="1390059"/>
            <a:ext cx="923407" cy="2725092"/>
          </a:xfrm>
          <a:prstGeom prst="rect">
            <a:avLst/>
          </a:prstGeom>
          <a:solidFill>
            <a:schemeClr val="bg2">
              <a:lumMod val="25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90%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AF3C9CE2-7FD2-BC73-D2AB-0A3883E2DB14}"/>
              </a:ext>
            </a:extLst>
          </p:cNvPr>
          <p:cNvSpPr txBox="1"/>
          <p:nvPr userDrawn="1"/>
        </p:nvSpPr>
        <p:spPr>
          <a:xfrm>
            <a:off x="3951014" y="1020721"/>
            <a:ext cx="465513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/>
              <a:t>Banner Color Scale: </a:t>
            </a:r>
            <a:r>
              <a:rPr lang="en-US" sz="1400"/>
              <a:t>Hex Code #423781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545603A8-A5A1-8581-71A9-BA1C2A5318C0}"/>
              </a:ext>
            </a:extLst>
          </p:cNvPr>
          <p:cNvSpPr txBox="1"/>
          <p:nvPr userDrawn="1"/>
        </p:nvSpPr>
        <p:spPr>
          <a:xfrm>
            <a:off x="7893576" y="686673"/>
            <a:ext cx="4298423" cy="2031325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400" b="1">
                <a:solidFill>
                  <a:srgbClr val="C2A1E7"/>
                </a:solidFill>
                <a:latin typeface="Figtree ExtraBold" pitchFamily="2" charset="0"/>
              </a:rPr>
              <a:t>Font: Figtree </a:t>
            </a:r>
            <a:r>
              <a:rPr lang="en-US" sz="1400" b="1" err="1">
                <a:solidFill>
                  <a:srgbClr val="C2A1E7"/>
                </a:solidFill>
                <a:latin typeface="Figtree ExtraBold" pitchFamily="2" charset="0"/>
              </a:rPr>
              <a:t>ExtraBold</a:t>
            </a:r>
            <a:r>
              <a:rPr lang="en-US" sz="1400" b="1">
                <a:solidFill>
                  <a:srgbClr val="C2A1E7"/>
                </a:solidFill>
                <a:latin typeface="Figtree ExtraBold" pitchFamily="2" charset="0"/>
              </a:rPr>
              <a:t> </a:t>
            </a:r>
          </a:p>
          <a:p>
            <a:r>
              <a:rPr lang="en-US" sz="1400" b="1">
                <a:solidFill>
                  <a:srgbClr val="C2A1E7"/>
                </a:solidFill>
                <a:latin typeface="Figtree ExtraBold" pitchFamily="2" charset="0"/>
              </a:rPr>
              <a:t>Format: Bold, Normal Spacing</a:t>
            </a:r>
            <a:br>
              <a:rPr lang="en-US" sz="1400" b="1">
                <a:solidFill>
                  <a:srgbClr val="C2A1E7"/>
                </a:solidFill>
                <a:latin typeface="Figtree ExtraBold" pitchFamily="2" charset="0"/>
              </a:rPr>
            </a:br>
            <a:r>
              <a:rPr lang="en-US" sz="1400" b="1">
                <a:solidFill>
                  <a:srgbClr val="C2A1E7"/>
                </a:solidFill>
                <a:latin typeface="Figtree ExtraBold" pitchFamily="2" charset="0"/>
              </a:rPr>
              <a:t>Hex Code: #C2A1E7</a:t>
            </a:r>
          </a:p>
          <a:p>
            <a:endParaRPr lang="en-US" sz="1400" b="1">
              <a:latin typeface="Figtree ExtraBold" pitchFamily="2" charset="0"/>
            </a:endParaRPr>
          </a:p>
          <a:p>
            <a:r>
              <a:rPr lang="en-US" sz="1400" b="1" spc="600">
                <a:solidFill>
                  <a:schemeClr val="bg1"/>
                </a:solidFill>
                <a:latin typeface="Bahnschrift SemiCondensed" panose="020B0502040204020203" pitchFamily="34" charset="0"/>
              </a:rPr>
              <a:t>FONT: BAHNSCHRIFT SEMICONDENSED</a:t>
            </a:r>
          </a:p>
          <a:p>
            <a:r>
              <a:rPr lang="en-US" sz="1400" b="1" spc="600">
                <a:solidFill>
                  <a:schemeClr val="bg1"/>
                </a:solidFill>
                <a:latin typeface="Bahnschrift SemiCondensed" panose="020B0502040204020203" pitchFamily="34" charset="0"/>
              </a:rPr>
              <a:t>FORMAT: CAPITALIZED, BOLD, VERY LOOSE SPACING</a:t>
            </a:r>
          </a:p>
          <a:p>
            <a:r>
              <a:rPr lang="en-US" sz="1400" b="1" spc="600">
                <a:solidFill>
                  <a:schemeClr val="bg1"/>
                </a:solidFill>
                <a:latin typeface="Bahnschrift SemiCondensed" panose="020B0502040204020203" pitchFamily="34" charset="0"/>
              </a:rPr>
              <a:t>HEX CODE: #FFFFFF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805689E3-0C2D-4D32-AB5E-74CCB79DEB4E}"/>
              </a:ext>
            </a:extLst>
          </p:cNvPr>
          <p:cNvSpPr/>
          <p:nvPr userDrawn="1"/>
        </p:nvSpPr>
        <p:spPr>
          <a:xfrm>
            <a:off x="7909318" y="3159086"/>
            <a:ext cx="4298423" cy="3012241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CC2FD1DB-5CCF-D354-C47D-879ED7A23D23}"/>
              </a:ext>
            </a:extLst>
          </p:cNvPr>
          <p:cNvSpPr txBox="1"/>
          <p:nvPr userDrawn="1"/>
        </p:nvSpPr>
        <p:spPr>
          <a:xfrm>
            <a:off x="8020470" y="266567"/>
            <a:ext cx="41589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/>
              <a:t>Text Settings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C812C458-F649-73AE-A8AA-8CC19B57F424}"/>
              </a:ext>
            </a:extLst>
          </p:cNvPr>
          <p:cNvSpPr txBox="1"/>
          <p:nvPr userDrawn="1"/>
        </p:nvSpPr>
        <p:spPr>
          <a:xfrm>
            <a:off x="8020470" y="2753876"/>
            <a:ext cx="41589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/>
              <a:t>Logos</a:t>
            </a:r>
            <a:endParaRPr lang="en-US"/>
          </a:p>
        </p:txBody>
      </p:sp>
      <p:pic>
        <p:nvPicPr>
          <p:cNvPr id="40" name="Picture 6">
            <a:extLst>
              <a:ext uri="{FF2B5EF4-FFF2-40B4-BE49-F238E27FC236}">
                <a16:creationId xmlns:a16="http://schemas.microsoft.com/office/drawing/2014/main" id="{30A1F5B6-3457-1BFE-7B3D-52BD3204E43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0279" y="3226733"/>
            <a:ext cx="2912735" cy="834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2C4ECB25-2ABE-2F5F-2E0E-CF62AEB6B1D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83"/>
          <a:stretch>
            <a:fillRect/>
          </a:stretch>
        </p:blipFill>
        <p:spPr>
          <a:xfrm>
            <a:off x="10424982" y="4124023"/>
            <a:ext cx="1705247" cy="1583664"/>
          </a:xfrm>
          <a:prstGeom prst="rect">
            <a:avLst/>
          </a:prstGeom>
        </p:spPr>
      </p:pic>
      <p:pic>
        <p:nvPicPr>
          <p:cNvPr id="45" name="Picture 2" descr="Nevada National Security Site">
            <a:extLst>
              <a:ext uri="{FF2B5EF4-FFF2-40B4-BE49-F238E27FC236}">
                <a16:creationId xmlns:a16="http://schemas.microsoft.com/office/drawing/2014/main" id="{9412384D-8067-F43D-1162-8AFC84FE22A1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4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33667"/>
          <a:stretch>
            <a:fillRect/>
          </a:stretch>
        </p:blipFill>
        <p:spPr bwMode="auto">
          <a:xfrm>
            <a:off x="8229111" y="5002621"/>
            <a:ext cx="1989533" cy="791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Logo&#10;&#10;AI-generated content may be incorrect.">
            <a:extLst>
              <a:ext uri="{FF2B5EF4-FFF2-40B4-BE49-F238E27FC236}">
                <a16:creationId xmlns:a16="http://schemas.microsoft.com/office/drawing/2014/main" id="{C4005D18-0816-17FF-0ED0-CFFFFEBA1081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6073" y="4350005"/>
            <a:ext cx="1803881" cy="506353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266A57A-C491-CD97-7975-7280BE0192B3}"/>
              </a:ext>
            </a:extLst>
          </p:cNvPr>
          <p:cNvSpPr/>
          <p:nvPr userDrawn="1"/>
        </p:nvSpPr>
        <p:spPr>
          <a:xfrm>
            <a:off x="3545" y="4350005"/>
            <a:ext cx="7618692" cy="2268343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800" kern="120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TO ADD A CUSTOM LOGO TO THIS DECK:</a:t>
            </a:r>
          </a:p>
          <a:p>
            <a:r>
              <a:rPr lang="en-US" sz="1800" kern="120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en-US" sz="1800" kern="120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1. Navigate to ‘View’ in the top ribbon.</a:t>
            </a:r>
          </a:p>
          <a:p>
            <a:r>
              <a:rPr lang="en-US" sz="1800" kern="120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2. Under ‘Master Views’, select ‘Slide Master’.</a:t>
            </a:r>
          </a:p>
          <a:p>
            <a:r>
              <a:rPr lang="en-US" sz="1800" kern="120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3. Add your preferred logo (as an image) to the intended slide.</a:t>
            </a:r>
          </a:p>
          <a:p>
            <a:r>
              <a:rPr lang="en-US" sz="1800" kern="120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4. Select ‘Close Master View’.</a:t>
            </a:r>
          </a:p>
          <a:p>
            <a:r>
              <a:rPr lang="en-US" sz="1800" kern="1200">
                <a:solidFill>
                  <a:schemeClr val="lt1"/>
                </a:solidFill>
                <a:effectLst/>
                <a:latin typeface="+mn-lt"/>
                <a:ea typeface="+mn-ea"/>
                <a:cs typeface="+mn-cs"/>
              </a:rPr>
              <a:t>5. In the top ribbon under ‘Home’ select ‘New Slide’ and reimport the slide with the added logo. </a:t>
            </a:r>
          </a:p>
        </p:txBody>
      </p:sp>
    </p:spTree>
    <p:extLst>
      <p:ext uri="{BB962C8B-B14F-4D97-AF65-F5344CB8AC3E}">
        <p14:creationId xmlns:p14="http://schemas.microsoft.com/office/powerpoint/2010/main" val="228828165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outdoor, sky, mountain, grass&#10;&#10;AI-generated content may be incorrect.">
            <a:extLst>
              <a:ext uri="{FF2B5EF4-FFF2-40B4-BE49-F238E27FC236}">
                <a16:creationId xmlns:a16="http://schemas.microsoft.com/office/drawing/2014/main" id="{31DF538F-C1F8-0DB4-45E9-EA97141E512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500" b="9942"/>
          <a:stretch>
            <a:fillRect/>
          </a:stretch>
        </p:blipFill>
        <p:spPr>
          <a:xfrm>
            <a:off x="0" y="6202835"/>
            <a:ext cx="12192001" cy="663875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1172ACA7-BB15-2DEF-7C04-1789CB044074}"/>
              </a:ext>
            </a:extLst>
          </p:cNvPr>
          <p:cNvSpPr/>
          <p:nvPr userDrawn="1"/>
        </p:nvSpPr>
        <p:spPr>
          <a:xfrm>
            <a:off x="0" y="1103626"/>
            <a:ext cx="12192000" cy="5003462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A picture containing outdoor, sky, mountain, grass&#10;&#10;AI-generated content may be incorrect.">
            <a:extLst>
              <a:ext uri="{FF2B5EF4-FFF2-40B4-BE49-F238E27FC236}">
                <a16:creationId xmlns:a16="http://schemas.microsoft.com/office/drawing/2014/main" id="{D4376746-790A-AD28-8C0B-AD1299BCB81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500" b="9942"/>
          <a:stretch>
            <a:fillRect/>
          </a:stretch>
        </p:blipFill>
        <p:spPr>
          <a:xfrm>
            <a:off x="0" y="-1"/>
            <a:ext cx="12192001" cy="1020726"/>
          </a:xfrm>
          <a:prstGeom prst="rect">
            <a:avLst/>
          </a:prstGeom>
        </p:spPr>
      </p:pic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E5E02027-49D0-D04F-C1F1-D53B2ADC6DE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5263" y="1212851"/>
            <a:ext cx="4164085" cy="839234"/>
          </a:xfrm>
        </p:spPr>
        <p:txBody>
          <a:bodyPr/>
          <a:lstStyle>
            <a:lvl1pPr marL="0" indent="0">
              <a:buNone/>
              <a:defRPr>
                <a:solidFill>
                  <a:schemeClr val="bg1">
                    <a:lumMod val="95000"/>
                  </a:schemeClr>
                </a:solidFill>
                <a:latin typeface="Figtree ExtraBold" pitchFamily="2" charset="0"/>
              </a:defRPr>
            </a:lvl1pPr>
          </a:lstStyle>
          <a:p>
            <a:pPr lvl="0"/>
            <a:r>
              <a:rPr lang="en-US"/>
              <a:t>Click to add a brief slide title</a:t>
            </a:r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8A4C8AC0-0033-500B-0148-1F8D7444B47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5264" y="2256356"/>
            <a:ext cx="4164084" cy="3725344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bg1">
                    <a:lumMod val="95000"/>
                  </a:schemeClr>
                </a:solidFill>
              </a:defRPr>
            </a:lvl1pPr>
            <a:lvl2pPr>
              <a:defRPr sz="1600">
                <a:solidFill>
                  <a:schemeClr val="bg1">
                    <a:lumMod val="95000"/>
                  </a:schemeClr>
                </a:solidFill>
              </a:defRPr>
            </a:lvl2pPr>
            <a:lvl3pPr>
              <a:defRPr sz="1400">
                <a:solidFill>
                  <a:schemeClr val="bg1">
                    <a:lumMod val="95000"/>
                  </a:schemeClr>
                </a:solidFill>
              </a:defRPr>
            </a:lvl3pPr>
            <a:lvl4pPr>
              <a:defRPr sz="1200">
                <a:solidFill>
                  <a:schemeClr val="bg1">
                    <a:lumMod val="95000"/>
                  </a:schemeClr>
                </a:solidFill>
              </a:defRPr>
            </a:lvl4pPr>
          </a:lstStyle>
          <a:p>
            <a:pPr lvl="0"/>
            <a:r>
              <a:rPr lang="en-US"/>
              <a:t>Click to add first bullet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5A4CE19-F039-0F0F-364E-7C7803564E74}"/>
              </a:ext>
            </a:extLst>
          </p:cNvPr>
          <p:cNvSpPr/>
          <p:nvPr userDrawn="1"/>
        </p:nvSpPr>
        <p:spPr>
          <a:xfrm>
            <a:off x="4737252" y="1014797"/>
            <a:ext cx="7454747" cy="51793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pc="600">
              <a:latin typeface="Bahnschrift SemiCondensed" panose="020B0502040204020203" pitchFamily="34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29CA40B-4C62-DDE8-738E-297A3E6DE6CA}"/>
              </a:ext>
            </a:extLst>
          </p:cNvPr>
          <p:cNvSpPr/>
          <p:nvPr userDrawn="1"/>
        </p:nvSpPr>
        <p:spPr>
          <a:xfrm>
            <a:off x="-2" y="6202836"/>
            <a:ext cx="12192000" cy="663874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i="0"/>
              <a:t>	</a:t>
            </a:r>
            <a:r>
              <a:rPr lang="en-US" i="0" spc="600">
                <a:latin typeface="Bahnschrift SemiCondensed" panose="020B0502040204020203" pitchFamily="34" charset="0"/>
              </a:rPr>
              <a:t>2026 CECOP SYMPOSIUM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065EA540-F311-F88C-0167-F927D560AD6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83"/>
          <a:stretch>
            <a:fillRect/>
          </a:stretch>
        </p:blipFill>
        <p:spPr>
          <a:xfrm>
            <a:off x="131063" y="6299015"/>
            <a:ext cx="496727" cy="461310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40300981-B7C1-2CCD-AC83-F0BB75D4C8FB}"/>
              </a:ext>
            </a:extLst>
          </p:cNvPr>
          <p:cNvSpPr/>
          <p:nvPr userDrawn="1"/>
        </p:nvSpPr>
        <p:spPr>
          <a:xfrm>
            <a:off x="-2" y="0"/>
            <a:ext cx="12192000" cy="1020725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/>
              <a:t>	</a:t>
            </a:r>
            <a:endParaRPr lang="en-US" spc="600">
              <a:latin typeface="Bahnschrift SemiCondensed" panose="020B0502040204020203" pitchFamily="34" charset="0"/>
            </a:endParaRPr>
          </a:p>
        </p:txBody>
      </p:sp>
      <p:sp>
        <p:nvSpPr>
          <p:cNvPr id="22" name="Text Placeholder 9">
            <a:extLst>
              <a:ext uri="{FF2B5EF4-FFF2-40B4-BE49-F238E27FC236}">
                <a16:creationId xmlns:a16="http://schemas.microsoft.com/office/drawing/2014/main" id="{6E9EE242-C622-3E10-5D9E-30671789BFC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95263" y="111418"/>
            <a:ext cx="11776997" cy="805704"/>
          </a:xfrm>
        </p:spPr>
        <p:txBody>
          <a:bodyPr anchor="ctr"/>
          <a:lstStyle>
            <a:lvl1pPr marL="0" indent="0">
              <a:buNone/>
              <a:defRPr>
                <a:solidFill>
                  <a:schemeClr val="bg1"/>
                </a:solidFill>
                <a:latin typeface="Figtree ExtraBold" pitchFamily="2" charset="0"/>
              </a:defRPr>
            </a:lvl1pPr>
          </a:lstStyle>
          <a:p>
            <a:pPr lvl="0"/>
            <a:r>
              <a:rPr lang="en-US"/>
              <a:t>Click to add a brief slide title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3308656-BD74-F293-8975-8E511CA0444B}"/>
              </a:ext>
            </a:extLst>
          </p:cNvPr>
          <p:cNvSpPr txBox="1">
            <a:spLocks/>
          </p:cNvSpPr>
          <p:nvPr userDrawn="1"/>
        </p:nvSpPr>
        <p:spPr>
          <a:xfrm>
            <a:off x="11555428" y="6352211"/>
            <a:ext cx="3992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30EA680-D336-4FF7-8B7A-9848BB0A1C3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1D659035-FF39-F372-6CD6-0741A0F5B9D8}"/>
              </a:ext>
            </a:extLst>
          </p:cNvPr>
          <p:cNvSpPr txBox="1">
            <a:spLocks/>
          </p:cNvSpPr>
          <p:nvPr userDrawn="1"/>
        </p:nvSpPr>
        <p:spPr>
          <a:xfrm>
            <a:off x="9118599" y="6352211"/>
            <a:ext cx="2199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46CE7D5-CF57-46EF-B807-FDD0502418D4}" type="datetimeFigureOut">
              <a:rPr lang="en-US" smtClean="0"/>
              <a:pPr/>
              <a:t>7/29/2026</a:t>
            </a:fld>
            <a:endParaRPr lang="en-US"/>
          </a:p>
        </p:txBody>
      </p:sp>
      <p:sp>
        <p:nvSpPr>
          <p:cNvPr id="3" name="Picture Placeholder 19">
            <a:extLst>
              <a:ext uri="{FF2B5EF4-FFF2-40B4-BE49-F238E27FC236}">
                <a16:creationId xmlns:a16="http://schemas.microsoft.com/office/drawing/2014/main" id="{7EF86FA9-C340-F9E9-F7F4-BA7E3D35D57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914900" y="1102936"/>
            <a:ext cx="7145338" cy="5003051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054989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Title and 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outdoor, sky, mountain, grass&#10;&#10;AI-generated content may be incorrect.">
            <a:extLst>
              <a:ext uri="{FF2B5EF4-FFF2-40B4-BE49-F238E27FC236}">
                <a16:creationId xmlns:a16="http://schemas.microsoft.com/office/drawing/2014/main" id="{C5EE5684-CF8A-BDF0-6AB2-FC77627AE6B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500" b="9942"/>
          <a:stretch>
            <a:fillRect/>
          </a:stretch>
        </p:blipFill>
        <p:spPr>
          <a:xfrm>
            <a:off x="0" y="6202835"/>
            <a:ext cx="12192001" cy="663875"/>
          </a:xfrm>
          <a:prstGeom prst="rect">
            <a:avLst/>
          </a:prstGeom>
        </p:spPr>
      </p:pic>
      <p:pic>
        <p:nvPicPr>
          <p:cNvPr id="7" name="Picture 6" descr="A picture containing outdoor, sky, mountain, grass&#10;&#10;AI-generated content may be incorrect.">
            <a:extLst>
              <a:ext uri="{FF2B5EF4-FFF2-40B4-BE49-F238E27FC236}">
                <a16:creationId xmlns:a16="http://schemas.microsoft.com/office/drawing/2014/main" id="{D41E667D-445B-0DA1-B8F5-CEE74798BC7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500" b="9942"/>
          <a:stretch>
            <a:fillRect/>
          </a:stretch>
        </p:blipFill>
        <p:spPr>
          <a:xfrm>
            <a:off x="0" y="-1"/>
            <a:ext cx="12192001" cy="1020726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D5298C5-244C-8380-F145-4700F6E2086B}"/>
              </a:ext>
            </a:extLst>
          </p:cNvPr>
          <p:cNvSpPr/>
          <p:nvPr userDrawn="1"/>
        </p:nvSpPr>
        <p:spPr>
          <a:xfrm>
            <a:off x="-12240" y="6213237"/>
            <a:ext cx="12192000" cy="663874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/>
              <a:t>	</a:t>
            </a:r>
            <a:r>
              <a:rPr lang="en-US" spc="600">
                <a:latin typeface="Bahnschrift SemiCondensed" panose="020B0502040204020203" pitchFamily="34" charset="0"/>
              </a:rPr>
              <a:t>2026 CECOP SYMPOSIUM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CE55804-321A-74CF-A94B-1BF5C9F6E374}"/>
              </a:ext>
            </a:extLst>
          </p:cNvPr>
          <p:cNvSpPr/>
          <p:nvPr userDrawn="1"/>
        </p:nvSpPr>
        <p:spPr>
          <a:xfrm>
            <a:off x="-12240" y="-1"/>
            <a:ext cx="12192000" cy="1020725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/>
              <a:t>	</a:t>
            </a:r>
            <a:endParaRPr lang="en-US" spc="600">
              <a:latin typeface="Bahnschrift SemiCondensed" panose="020B0502040204020203" pitchFamily="34" charset="0"/>
            </a:endParaRP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1B4C4EB1-2CA3-D862-6A5F-988F070036F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5262" y="88964"/>
            <a:ext cx="11776997" cy="805704"/>
          </a:xfrm>
        </p:spPr>
        <p:txBody>
          <a:bodyPr anchor="ctr"/>
          <a:lstStyle>
            <a:lvl1pPr marL="0" indent="0">
              <a:buNone/>
              <a:defRPr>
                <a:solidFill>
                  <a:schemeClr val="bg1"/>
                </a:solidFill>
                <a:latin typeface="Figtree ExtraBold" pitchFamily="2" charset="0"/>
              </a:defRPr>
            </a:lvl1pPr>
          </a:lstStyle>
          <a:p>
            <a:pPr lvl="0"/>
            <a:r>
              <a:rPr lang="en-US"/>
              <a:t>Click to add a brief slide title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CF5E033-43C7-C0FD-6998-A6A10B10FA9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83"/>
          <a:stretch>
            <a:fillRect/>
          </a:stretch>
        </p:blipFill>
        <p:spPr>
          <a:xfrm>
            <a:off x="131064" y="6307726"/>
            <a:ext cx="496727" cy="461310"/>
          </a:xfrm>
          <a:prstGeom prst="rect">
            <a:avLst/>
          </a:prstGeom>
        </p:spPr>
      </p:pic>
      <p:sp>
        <p:nvSpPr>
          <p:cNvPr id="9" name="Text Placeholder 11">
            <a:extLst>
              <a:ext uri="{FF2B5EF4-FFF2-40B4-BE49-F238E27FC236}">
                <a16:creationId xmlns:a16="http://schemas.microsoft.com/office/drawing/2014/main" id="{A46598F7-3754-BF4D-8CFD-7E0DF3B279E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5263" y="1152752"/>
            <a:ext cx="11776997" cy="481058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first bullet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5071BC59-F615-E95D-3E26-6EF67AC0AF53}"/>
              </a:ext>
            </a:extLst>
          </p:cNvPr>
          <p:cNvSpPr txBox="1">
            <a:spLocks/>
          </p:cNvSpPr>
          <p:nvPr userDrawn="1"/>
        </p:nvSpPr>
        <p:spPr>
          <a:xfrm>
            <a:off x="11555428" y="6352211"/>
            <a:ext cx="3992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30EA680-D336-4FF7-8B7A-9848BB0A1C3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4EF21B81-07B4-9247-421B-149B01A9C719}"/>
              </a:ext>
            </a:extLst>
          </p:cNvPr>
          <p:cNvSpPr txBox="1">
            <a:spLocks/>
          </p:cNvSpPr>
          <p:nvPr userDrawn="1"/>
        </p:nvSpPr>
        <p:spPr>
          <a:xfrm>
            <a:off x="9118599" y="6352211"/>
            <a:ext cx="2199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46CE7D5-CF57-46EF-B807-FDD0502418D4}" type="datetimeFigureOut">
              <a:rPr lang="en-US" smtClean="0"/>
              <a:pPr/>
              <a:t>7/29/2026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702467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outdoor, sky, mountain, grass&#10;&#10;AI-generated content may be incorrect.">
            <a:extLst>
              <a:ext uri="{FF2B5EF4-FFF2-40B4-BE49-F238E27FC236}">
                <a16:creationId xmlns:a16="http://schemas.microsoft.com/office/drawing/2014/main" id="{31DF538F-C1F8-0DB4-45E9-EA97141E512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500" b="9942"/>
          <a:stretch>
            <a:fillRect/>
          </a:stretch>
        </p:blipFill>
        <p:spPr>
          <a:xfrm>
            <a:off x="0" y="6202835"/>
            <a:ext cx="12192001" cy="663875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1172ACA7-BB15-2DEF-7C04-1789CB044074}"/>
              </a:ext>
            </a:extLst>
          </p:cNvPr>
          <p:cNvSpPr/>
          <p:nvPr userDrawn="1"/>
        </p:nvSpPr>
        <p:spPr>
          <a:xfrm>
            <a:off x="0" y="1103626"/>
            <a:ext cx="12192000" cy="5003462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A picture containing outdoor, sky, mountain, grass&#10;&#10;AI-generated content may be incorrect.">
            <a:extLst>
              <a:ext uri="{FF2B5EF4-FFF2-40B4-BE49-F238E27FC236}">
                <a16:creationId xmlns:a16="http://schemas.microsoft.com/office/drawing/2014/main" id="{D4376746-790A-AD28-8C0B-AD1299BCB81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500" b="9942"/>
          <a:stretch>
            <a:fillRect/>
          </a:stretch>
        </p:blipFill>
        <p:spPr>
          <a:xfrm>
            <a:off x="0" y="-1"/>
            <a:ext cx="12192001" cy="1020726"/>
          </a:xfrm>
          <a:prstGeom prst="rect">
            <a:avLst/>
          </a:prstGeom>
        </p:spPr>
      </p:pic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E5E02027-49D0-D04F-C1F1-D53B2ADC6DE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5263" y="1212851"/>
            <a:ext cx="4164085" cy="839234"/>
          </a:xfrm>
        </p:spPr>
        <p:txBody>
          <a:bodyPr/>
          <a:lstStyle>
            <a:lvl1pPr marL="0" indent="0">
              <a:buNone/>
              <a:defRPr>
                <a:solidFill>
                  <a:schemeClr val="bg1">
                    <a:lumMod val="95000"/>
                  </a:schemeClr>
                </a:solidFill>
                <a:latin typeface="Figtree ExtraBold" pitchFamily="2" charset="0"/>
              </a:defRPr>
            </a:lvl1pPr>
          </a:lstStyle>
          <a:p>
            <a:pPr lvl="0"/>
            <a:r>
              <a:rPr lang="en-US"/>
              <a:t>Click to add a brief slide title</a:t>
            </a:r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8A4C8AC0-0033-500B-0148-1F8D7444B47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5264" y="2256356"/>
            <a:ext cx="4164084" cy="3725344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bg1">
                    <a:lumMod val="95000"/>
                  </a:schemeClr>
                </a:solidFill>
              </a:defRPr>
            </a:lvl1pPr>
            <a:lvl2pPr>
              <a:defRPr sz="1600">
                <a:solidFill>
                  <a:schemeClr val="bg1">
                    <a:lumMod val="95000"/>
                  </a:schemeClr>
                </a:solidFill>
              </a:defRPr>
            </a:lvl2pPr>
            <a:lvl3pPr>
              <a:defRPr sz="1400">
                <a:solidFill>
                  <a:schemeClr val="bg1">
                    <a:lumMod val="95000"/>
                  </a:schemeClr>
                </a:solidFill>
              </a:defRPr>
            </a:lvl3pPr>
            <a:lvl4pPr>
              <a:defRPr sz="1200">
                <a:solidFill>
                  <a:schemeClr val="bg1">
                    <a:lumMod val="95000"/>
                  </a:schemeClr>
                </a:solidFill>
              </a:defRPr>
            </a:lvl4pPr>
          </a:lstStyle>
          <a:p>
            <a:pPr lvl="0"/>
            <a:r>
              <a:rPr lang="en-US"/>
              <a:t>Click to add first bullet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5A4CE19-F039-0F0F-364E-7C7803564E74}"/>
              </a:ext>
            </a:extLst>
          </p:cNvPr>
          <p:cNvSpPr/>
          <p:nvPr userDrawn="1"/>
        </p:nvSpPr>
        <p:spPr>
          <a:xfrm>
            <a:off x="4737252" y="1014797"/>
            <a:ext cx="7454747" cy="51793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en-US" spc="600">
              <a:latin typeface="Bahnschrift SemiCondensed" panose="020B0502040204020203" pitchFamily="34" charset="0"/>
            </a:endParaRPr>
          </a:p>
        </p:txBody>
      </p:sp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C51DB95B-DF88-27BC-68BF-F34AEF78E10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914900" y="1107763"/>
            <a:ext cx="7081838" cy="49993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first bullet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29CA40B-4C62-DDE8-738E-297A3E6DE6CA}"/>
              </a:ext>
            </a:extLst>
          </p:cNvPr>
          <p:cNvSpPr/>
          <p:nvPr userDrawn="1"/>
        </p:nvSpPr>
        <p:spPr>
          <a:xfrm>
            <a:off x="-2" y="6202836"/>
            <a:ext cx="12192000" cy="663874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i="0"/>
              <a:t>	</a:t>
            </a:r>
            <a:r>
              <a:rPr lang="en-US" i="0" spc="600">
                <a:latin typeface="Bahnschrift SemiCondensed" panose="020B0502040204020203" pitchFamily="34" charset="0"/>
              </a:rPr>
              <a:t>2026 CECOP SYMPOSIUM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065EA540-F311-F88C-0167-F927D560AD6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83"/>
          <a:stretch>
            <a:fillRect/>
          </a:stretch>
        </p:blipFill>
        <p:spPr>
          <a:xfrm>
            <a:off x="131063" y="6299015"/>
            <a:ext cx="496727" cy="461310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40300981-B7C1-2CCD-AC83-F0BB75D4C8FB}"/>
              </a:ext>
            </a:extLst>
          </p:cNvPr>
          <p:cNvSpPr/>
          <p:nvPr userDrawn="1"/>
        </p:nvSpPr>
        <p:spPr>
          <a:xfrm>
            <a:off x="-2" y="0"/>
            <a:ext cx="12192000" cy="1020725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/>
              <a:t>	</a:t>
            </a:r>
            <a:endParaRPr lang="en-US" spc="600">
              <a:latin typeface="Bahnschrift SemiCondensed" panose="020B0502040204020203" pitchFamily="34" charset="0"/>
            </a:endParaRPr>
          </a:p>
        </p:txBody>
      </p:sp>
      <p:sp>
        <p:nvSpPr>
          <p:cNvPr id="22" name="Text Placeholder 9">
            <a:extLst>
              <a:ext uri="{FF2B5EF4-FFF2-40B4-BE49-F238E27FC236}">
                <a16:creationId xmlns:a16="http://schemas.microsoft.com/office/drawing/2014/main" id="{6E9EE242-C622-3E10-5D9E-30671789BFC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95263" y="111418"/>
            <a:ext cx="11776997" cy="805704"/>
          </a:xfrm>
        </p:spPr>
        <p:txBody>
          <a:bodyPr anchor="ctr"/>
          <a:lstStyle>
            <a:lvl1pPr marL="0" indent="0">
              <a:buNone/>
              <a:defRPr>
                <a:solidFill>
                  <a:schemeClr val="bg1"/>
                </a:solidFill>
                <a:latin typeface="Figtree ExtraBold" pitchFamily="2" charset="0"/>
              </a:defRPr>
            </a:lvl1pPr>
          </a:lstStyle>
          <a:p>
            <a:pPr lvl="0"/>
            <a:r>
              <a:rPr lang="en-US"/>
              <a:t>Click to add a brief slide title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3308656-BD74-F293-8975-8E511CA0444B}"/>
              </a:ext>
            </a:extLst>
          </p:cNvPr>
          <p:cNvSpPr txBox="1">
            <a:spLocks/>
          </p:cNvSpPr>
          <p:nvPr userDrawn="1"/>
        </p:nvSpPr>
        <p:spPr>
          <a:xfrm>
            <a:off x="11555428" y="6352211"/>
            <a:ext cx="3992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30EA680-D336-4FF7-8B7A-9848BB0A1C3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1D659035-FF39-F372-6CD6-0741A0F5B9D8}"/>
              </a:ext>
            </a:extLst>
          </p:cNvPr>
          <p:cNvSpPr txBox="1">
            <a:spLocks/>
          </p:cNvSpPr>
          <p:nvPr userDrawn="1"/>
        </p:nvSpPr>
        <p:spPr>
          <a:xfrm>
            <a:off x="9118599" y="6352211"/>
            <a:ext cx="2199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46CE7D5-CF57-46EF-B807-FDD0502418D4}" type="datetimeFigureOut">
              <a:rPr lang="en-US" smtClean="0"/>
              <a:pPr/>
              <a:t>7/29/2026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371867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outdoor, sky, mountain, grass&#10;&#10;AI-generated content may be incorrect.">
            <a:extLst>
              <a:ext uri="{FF2B5EF4-FFF2-40B4-BE49-F238E27FC236}">
                <a16:creationId xmlns:a16="http://schemas.microsoft.com/office/drawing/2014/main" id="{C5EE5684-CF8A-BDF0-6AB2-FC77627AE6B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500" b="9942"/>
          <a:stretch>
            <a:fillRect/>
          </a:stretch>
        </p:blipFill>
        <p:spPr>
          <a:xfrm>
            <a:off x="0" y="6202835"/>
            <a:ext cx="12192001" cy="663875"/>
          </a:xfrm>
          <a:prstGeom prst="rect">
            <a:avLst/>
          </a:prstGeom>
        </p:spPr>
      </p:pic>
      <p:pic>
        <p:nvPicPr>
          <p:cNvPr id="7" name="Picture 6" descr="A picture containing outdoor, sky, mountain, grass&#10;&#10;AI-generated content may be incorrect.">
            <a:extLst>
              <a:ext uri="{FF2B5EF4-FFF2-40B4-BE49-F238E27FC236}">
                <a16:creationId xmlns:a16="http://schemas.microsoft.com/office/drawing/2014/main" id="{D41E667D-445B-0DA1-B8F5-CEE74798BC7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500" b="9942"/>
          <a:stretch>
            <a:fillRect/>
          </a:stretch>
        </p:blipFill>
        <p:spPr>
          <a:xfrm>
            <a:off x="0" y="-1"/>
            <a:ext cx="12192001" cy="1020726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D5298C5-244C-8380-F145-4700F6E2086B}"/>
              </a:ext>
            </a:extLst>
          </p:cNvPr>
          <p:cNvSpPr/>
          <p:nvPr userDrawn="1"/>
        </p:nvSpPr>
        <p:spPr>
          <a:xfrm>
            <a:off x="0" y="6202836"/>
            <a:ext cx="12192000" cy="663874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/>
              <a:t>	</a:t>
            </a:r>
            <a:r>
              <a:rPr lang="en-US" spc="600">
                <a:latin typeface="Bahnschrift SemiCondensed" panose="020B0502040204020203" pitchFamily="34" charset="0"/>
              </a:rPr>
              <a:t>2026 CECOP SYMPOSIUM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CE55804-321A-74CF-A94B-1BF5C9F6E374}"/>
              </a:ext>
            </a:extLst>
          </p:cNvPr>
          <p:cNvSpPr/>
          <p:nvPr userDrawn="1"/>
        </p:nvSpPr>
        <p:spPr>
          <a:xfrm>
            <a:off x="-12240" y="-1"/>
            <a:ext cx="12192000" cy="1020725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/>
              <a:t>	</a:t>
            </a:r>
            <a:endParaRPr lang="en-US" spc="600">
              <a:latin typeface="Bahnschrift SemiCondensed" panose="020B0502040204020203" pitchFamily="34" charset="0"/>
            </a:endParaRP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1B4C4EB1-2CA3-D862-6A5F-988F070036F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5262" y="88964"/>
            <a:ext cx="11776997" cy="805704"/>
          </a:xfrm>
        </p:spPr>
        <p:txBody>
          <a:bodyPr anchor="ctr"/>
          <a:lstStyle>
            <a:lvl1pPr marL="0" indent="0">
              <a:buNone/>
              <a:defRPr>
                <a:solidFill>
                  <a:schemeClr val="bg1"/>
                </a:solidFill>
                <a:latin typeface="Figtree ExtraBold" pitchFamily="2" charset="0"/>
              </a:defRPr>
            </a:lvl1pPr>
          </a:lstStyle>
          <a:p>
            <a:pPr lvl="0"/>
            <a:r>
              <a:rPr lang="en-US"/>
              <a:t>Click to add a brief slide title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CF5E033-43C7-C0FD-6998-A6A10B10FA9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83"/>
          <a:stretch>
            <a:fillRect/>
          </a:stretch>
        </p:blipFill>
        <p:spPr>
          <a:xfrm>
            <a:off x="131064" y="6307726"/>
            <a:ext cx="496727" cy="461310"/>
          </a:xfrm>
          <a:prstGeom prst="rect">
            <a:avLst/>
          </a:prstGeom>
        </p:spPr>
      </p:pic>
      <p:sp>
        <p:nvSpPr>
          <p:cNvPr id="9" name="Text Placeholder 11">
            <a:extLst>
              <a:ext uri="{FF2B5EF4-FFF2-40B4-BE49-F238E27FC236}">
                <a16:creationId xmlns:a16="http://schemas.microsoft.com/office/drawing/2014/main" id="{579852B2-C489-50CB-3401-D35AC77766A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95263" y="1112340"/>
            <a:ext cx="5787323" cy="4984111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first bullet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5543F879-1028-E974-5312-FA9499343FD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09414" y="1112340"/>
            <a:ext cx="5787323" cy="498411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add first bullet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F57C334D-4920-140F-4FAC-2C15CAA8F5BF}"/>
              </a:ext>
            </a:extLst>
          </p:cNvPr>
          <p:cNvSpPr txBox="1">
            <a:spLocks/>
          </p:cNvSpPr>
          <p:nvPr userDrawn="1"/>
        </p:nvSpPr>
        <p:spPr>
          <a:xfrm>
            <a:off x="11555428" y="6352211"/>
            <a:ext cx="3992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30EA680-D336-4FF7-8B7A-9848BB0A1C3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AF3588D2-08C3-C2EE-252E-32B14F0DF0A2}"/>
              </a:ext>
            </a:extLst>
          </p:cNvPr>
          <p:cNvSpPr txBox="1">
            <a:spLocks/>
          </p:cNvSpPr>
          <p:nvPr userDrawn="1"/>
        </p:nvSpPr>
        <p:spPr>
          <a:xfrm>
            <a:off x="9118599" y="6352211"/>
            <a:ext cx="2199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46CE7D5-CF57-46EF-B807-FDD0502418D4}" type="datetimeFigureOut">
              <a:rPr lang="en-US" smtClean="0"/>
              <a:pPr/>
              <a:t>7/29/2026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856460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Blan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outdoor, sky, mountain, grass&#10;&#10;AI-generated content may be incorrect.">
            <a:extLst>
              <a:ext uri="{FF2B5EF4-FFF2-40B4-BE49-F238E27FC236}">
                <a16:creationId xmlns:a16="http://schemas.microsoft.com/office/drawing/2014/main" id="{D83979CA-C42D-3EF9-D3FC-230DFFE11BB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500" b="9942"/>
          <a:stretch>
            <a:fillRect/>
          </a:stretch>
        </p:blipFill>
        <p:spPr>
          <a:xfrm>
            <a:off x="0" y="6202835"/>
            <a:ext cx="12192001" cy="663875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D5298C5-244C-8380-F145-4700F6E2086B}"/>
              </a:ext>
            </a:extLst>
          </p:cNvPr>
          <p:cNvSpPr/>
          <p:nvPr userDrawn="1"/>
        </p:nvSpPr>
        <p:spPr>
          <a:xfrm>
            <a:off x="0" y="6202836"/>
            <a:ext cx="12192000" cy="663874"/>
          </a:xfrm>
          <a:prstGeom prst="rect">
            <a:avLst/>
          </a:prstGeom>
          <a:gradFill flip="none" rotWithShape="1">
            <a:gsLst>
              <a:gs pos="15000">
                <a:srgbClr val="653C87">
                  <a:alpha val="80000"/>
                </a:srgbClr>
              </a:gs>
              <a:gs pos="0">
                <a:srgbClr val="653C87">
                  <a:alpha val="89804"/>
                </a:srgbClr>
              </a:gs>
              <a:gs pos="43000">
                <a:srgbClr val="653C87">
                  <a:alpha val="60000"/>
                </a:srgbClr>
              </a:gs>
              <a:gs pos="100000">
                <a:srgbClr val="653C87">
                  <a:alpha val="29804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/>
              <a:t>	</a:t>
            </a:r>
            <a:r>
              <a:rPr lang="en-US" spc="600">
                <a:latin typeface="Bahnschrift SemiCondensed" panose="020B0502040204020203" pitchFamily="34" charset="0"/>
              </a:rPr>
              <a:t>2026 CECOP SYMPOSIUM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CF5E033-43C7-C0FD-6998-A6A10B10FA9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83"/>
          <a:stretch>
            <a:fillRect/>
          </a:stretch>
        </p:blipFill>
        <p:spPr>
          <a:xfrm>
            <a:off x="131064" y="6307726"/>
            <a:ext cx="496727" cy="461310"/>
          </a:xfrm>
          <a:prstGeom prst="rect">
            <a:avLst/>
          </a:prstGeom>
        </p:spPr>
      </p:pic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06E65437-7DDA-0D18-852C-FEA14423E762}"/>
              </a:ext>
            </a:extLst>
          </p:cNvPr>
          <p:cNvSpPr txBox="1">
            <a:spLocks/>
          </p:cNvSpPr>
          <p:nvPr userDrawn="1"/>
        </p:nvSpPr>
        <p:spPr>
          <a:xfrm>
            <a:off x="11555428" y="6352211"/>
            <a:ext cx="3992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30EA680-D336-4FF7-8B7A-9848BB0A1C3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DA568970-FDDF-C374-63D2-5B0FE6ECEAC6}"/>
              </a:ext>
            </a:extLst>
          </p:cNvPr>
          <p:cNvSpPr txBox="1">
            <a:spLocks/>
          </p:cNvSpPr>
          <p:nvPr userDrawn="1"/>
        </p:nvSpPr>
        <p:spPr>
          <a:xfrm>
            <a:off x="9118599" y="6352211"/>
            <a:ext cx="2199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46CE7D5-CF57-46EF-B807-FDD0502418D4}" type="datetimeFigureOut">
              <a:rPr lang="en-US" smtClean="0"/>
              <a:pPr/>
              <a:t>7/29/2026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11208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6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7/29/2026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5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90" r:id="rId10"/>
    <p:sldLayoutId id="214748367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C8C3AEE-9E06-EB20-29E2-8C3DBE941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3FD5FC-500B-F932-DC2C-46A355D96C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E462BC-E286-9455-29C3-B85C4C6C43A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130AF71-A241-4654-80ED-1B93EE329A3B}" type="datetimeFigureOut">
              <a:rPr lang="en-US" smtClean="0"/>
              <a:t>7/29/2026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B1D5E2-9725-0798-908F-C8CDAF18EB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CA9BC6-B02C-902C-C56F-301B03009E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FD7CC1C-B9D3-43A8-A8DE-E505C02562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57611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76" r:id="rId2"/>
    <p:sldLayoutId id="2147483679" r:id="rId3"/>
    <p:sldLayoutId id="2147483680" r:id="rId4"/>
    <p:sldLayoutId id="2147483689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78" r:id="rId11"/>
    <p:sldLayoutId id="2147483688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D34B519-1448-C93C-18C8-EF5C67ED42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90EEC6-E2FF-79B5-B120-ED69938063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475A79-3C3D-ACDB-9BFE-8B6ABB8A5E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BC4BA79-85BA-4806-AD3D-3E73EFA15933}" type="datetimeFigureOut">
              <a:rPr lang="en-US" smtClean="0"/>
              <a:t>7/29/2026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05276E-60D6-D21D-95D2-5FF0F1BDD6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262F9-764B-825D-5541-8B7E3E23616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78B5BF8-0CAB-40DF-AFC7-EC780805BA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20438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3" r:id="rId2"/>
    <p:sldLayoutId id="2147483694" r:id="rId3"/>
    <p:sldLayoutId id="2147483692" r:id="rId4"/>
    <p:sldLayoutId id="2147483674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88A7433-65E8-47A1-1EBD-0EDF0466319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dirty="0"/>
              <a:t>Abby Schendt, NA-BA-44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73E35C-5DCC-2952-8E8A-816575333A8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August 2026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ADD893-8873-455C-6BB0-846C0479A64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US" dirty="0"/>
              <a:t>Observations of Manufacturing Readiness Levels and Technology Readiness Levels</a:t>
            </a:r>
          </a:p>
        </p:txBody>
      </p:sp>
    </p:spTree>
    <p:extLst>
      <p:ext uri="{BB962C8B-B14F-4D97-AF65-F5344CB8AC3E}">
        <p14:creationId xmlns:p14="http://schemas.microsoft.com/office/powerpoint/2010/main" val="3529252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0A4392-4477-01B6-9026-D629FF6F75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AA26212-4E59-B6F8-B5B8-62AE62D780C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Who has attended one of my prior TRL presentations?</a:t>
            </a:r>
          </a:p>
        </p:txBody>
      </p:sp>
    </p:spTree>
    <p:extLst>
      <p:ext uri="{BB962C8B-B14F-4D97-AF65-F5344CB8AC3E}">
        <p14:creationId xmlns:p14="http://schemas.microsoft.com/office/powerpoint/2010/main" val="38499199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82400B-5192-E015-DCE2-951E74BADC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31D91E9-3DD3-D047-A0FF-E99FA031FBF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B593EF-8F6C-CD16-6EB3-332EC82F23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  <a:p>
            <a:r>
              <a:rPr lang="en-US" dirty="0"/>
              <a:t>Data and Statistics</a:t>
            </a:r>
          </a:p>
          <a:p>
            <a:r>
              <a:rPr lang="en-US" dirty="0"/>
              <a:t>TRLs and MRLs: Are they Correlated?</a:t>
            </a:r>
          </a:p>
          <a:p>
            <a:r>
              <a:rPr lang="en-US" dirty="0"/>
              <a:t>Conclusion and Future Work</a:t>
            </a:r>
          </a:p>
        </p:txBody>
      </p:sp>
    </p:spTree>
    <p:extLst>
      <p:ext uri="{BB962C8B-B14F-4D97-AF65-F5344CB8AC3E}">
        <p14:creationId xmlns:p14="http://schemas.microsoft.com/office/powerpoint/2010/main" val="24995157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4343359-3F6A-F047-82B6-038DF56ECEA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Introduction to Technology Readiness Levels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8A9601-E8C1-84D6-A3DC-FE31F86D3F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95263" y="1152752"/>
            <a:ext cx="7220521" cy="4810580"/>
          </a:xfrm>
        </p:spPr>
        <p:txBody>
          <a:bodyPr>
            <a:normAutofit lnSpcReduction="10000"/>
          </a:bodyPr>
          <a:lstStyle/>
          <a:p>
            <a:r>
              <a:rPr lang="en-US" dirty="0">
                <a:latin typeface="Arial"/>
                <a:cs typeface="Arial"/>
              </a:rPr>
              <a:t>TRLs provide a rubric, most often graded 1 through 9, that standardize the measure of maturity for a technology, component, process, or system</a:t>
            </a:r>
            <a:endParaRPr lang="en-US" dirty="0"/>
          </a:p>
          <a:p>
            <a:r>
              <a:rPr lang="en-US" dirty="0">
                <a:latin typeface="Arial"/>
                <a:cs typeface="Arial"/>
              </a:rPr>
              <a:t>Each TRL has a defined set of criteria for entry and exit, demonstrating progression; guides for TRL definition exist from GAO, NASA, DoD, NNSA, and other organizations</a:t>
            </a:r>
          </a:p>
          <a:p>
            <a:r>
              <a:rPr lang="en-US" dirty="0">
                <a:latin typeface="Arial"/>
                <a:cs typeface="Arial"/>
              </a:rPr>
              <a:t>Collecting the TRL also allows us to build a data-informed risk assessment of a program's schedule while accounting for the scope of technology maturity</a:t>
            </a:r>
          </a:p>
        </p:txBody>
      </p:sp>
      <p:pic>
        <p:nvPicPr>
          <p:cNvPr id="4" name="Picture 10">
            <a:extLst>
              <a:ext uri="{FF2B5EF4-FFF2-40B4-BE49-F238E27FC236}">
                <a16:creationId xmlns:a16="http://schemas.microsoft.com/office/drawing/2014/main" id="{6724355A-4B37-C9D0-F9E8-4ACF518F9E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66100" y="1086685"/>
            <a:ext cx="3294066" cy="5329237"/>
          </a:xfrm>
          <a:prstGeom prst="rect">
            <a:avLst/>
          </a:prstGeom>
        </p:spPr>
      </p:pic>
      <p:sp>
        <p:nvSpPr>
          <p:cNvPr id="5" name="Arrow: Left 4">
            <a:extLst>
              <a:ext uri="{FF2B5EF4-FFF2-40B4-BE49-F238E27FC236}">
                <a16:creationId xmlns:a16="http://schemas.microsoft.com/office/drawing/2014/main" id="{88B1799E-516D-03A3-1E33-9A8994C87DD7}"/>
              </a:ext>
            </a:extLst>
          </p:cNvPr>
          <p:cNvSpPr/>
          <p:nvPr/>
        </p:nvSpPr>
        <p:spPr>
          <a:xfrm rot="16200000" flipH="1">
            <a:off x="6260074" y="3125230"/>
            <a:ext cx="4252782" cy="607540"/>
          </a:xfrm>
          <a:prstGeom prst="leftArrow">
            <a:avLst/>
          </a:prstGeom>
          <a:solidFill>
            <a:srgbClr val="CFC2DA"/>
          </a:solidFill>
          <a:ln>
            <a:solidFill>
              <a:srgbClr val="653C8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US" dirty="0">
                <a:solidFill>
                  <a:srgbClr val="653C87"/>
                </a:solidFill>
                <a:cs typeface="Calibri"/>
              </a:rPr>
              <a:t>Increasing Technology Maturity</a:t>
            </a:r>
          </a:p>
        </p:txBody>
      </p:sp>
    </p:spTree>
    <p:extLst>
      <p:ext uri="{BB962C8B-B14F-4D97-AF65-F5344CB8AC3E}">
        <p14:creationId xmlns:p14="http://schemas.microsoft.com/office/powerpoint/2010/main" val="35546262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1DC2B5-159F-EDE1-0924-1B4FE4DC52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17FBE9F-6AAA-26BD-AEBF-BC3F6018F30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Introduction to Manufacturing Readiness Levels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2EEB3E-DD7C-34DB-06AF-86BE8F73B5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95263" y="1152752"/>
            <a:ext cx="5592889" cy="4810580"/>
          </a:xfrm>
        </p:spPr>
        <p:txBody>
          <a:bodyPr>
            <a:normAutofit/>
          </a:bodyPr>
          <a:lstStyle/>
          <a:p>
            <a:r>
              <a:rPr lang="en-US" dirty="0">
                <a:latin typeface="Arial"/>
                <a:cs typeface="Arial"/>
              </a:rPr>
              <a:t>MRLs provide a rubric, most often graded 1 through 9, that standardize the measure of maturity for a technology, component, process, or system</a:t>
            </a:r>
          </a:p>
          <a:p>
            <a:r>
              <a:rPr lang="en-US" dirty="0">
                <a:latin typeface="Arial"/>
                <a:cs typeface="Arial"/>
              </a:rPr>
              <a:t>Understanding and implementation of MRLs is less mature than TRLs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8266043-A4EF-26AD-6C25-6B3211B3DC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108591"/>
            <a:ext cx="5592888" cy="4854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46863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43D8E68-A9F0-5E20-9EF2-E94B33817CA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Why are TRLs and MRLs Important?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DC68B6-866B-08C4-D67A-005A46BD2C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b="1" dirty="0"/>
              <a:t>Risk Mitigation and Management </a:t>
            </a:r>
            <a:r>
              <a:rPr lang="en-US" dirty="0"/>
              <a:t>– helps managers </a:t>
            </a:r>
            <a:r>
              <a:rPr lang="en-US" b="1" dirty="0"/>
              <a:t>identify</a:t>
            </a:r>
            <a:r>
              <a:rPr lang="en-US" dirty="0"/>
              <a:t> at-risk technologies early on prior to integration</a:t>
            </a:r>
          </a:p>
          <a:p>
            <a:r>
              <a:rPr lang="en-US" b="1" dirty="0"/>
              <a:t>Standardized Assessment </a:t>
            </a:r>
            <a:r>
              <a:rPr lang="en-US" dirty="0"/>
              <a:t>– different areas of experience/practice use different terms to communicate. TRL/MRLs offer a </a:t>
            </a:r>
            <a:r>
              <a:rPr lang="en-US" b="1" dirty="0"/>
              <a:t>common definition </a:t>
            </a:r>
            <a:r>
              <a:rPr lang="en-US" dirty="0"/>
              <a:t>across multiple areas</a:t>
            </a:r>
          </a:p>
          <a:p>
            <a:r>
              <a:rPr lang="en-US" b="1" dirty="0"/>
              <a:t>Guides Funding and Allocation of Resources </a:t>
            </a:r>
            <a:r>
              <a:rPr lang="en-US" dirty="0"/>
              <a:t>– lower TRL/MRLs may be more appropriate for </a:t>
            </a:r>
            <a:r>
              <a:rPr lang="en-US" b="1" dirty="0"/>
              <a:t>early R&amp;D</a:t>
            </a:r>
            <a:r>
              <a:rPr lang="en-US" dirty="0"/>
              <a:t> funding rather than program/project funding</a:t>
            </a:r>
          </a:p>
          <a:p>
            <a:r>
              <a:rPr lang="en-US" b="1" dirty="0"/>
              <a:t>Allows for Maturation Planning </a:t>
            </a:r>
            <a:r>
              <a:rPr lang="en-US" dirty="0"/>
              <a:t>– if a low maturity technology is deemed irreplaceable to a system, the program manager can </a:t>
            </a:r>
            <a:r>
              <a:rPr lang="en-US" b="1" dirty="0"/>
              <a:t>plan schedules </a:t>
            </a:r>
            <a:r>
              <a:rPr lang="en-US" dirty="0"/>
              <a:t>to the lagging component</a:t>
            </a:r>
          </a:p>
        </p:txBody>
      </p:sp>
    </p:spTree>
    <p:extLst>
      <p:ext uri="{BB962C8B-B14F-4D97-AF65-F5344CB8AC3E}">
        <p14:creationId xmlns:p14="http://schemas.microsoft.com/office/powerpoint/2010/main" val="8860989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CCE1D6-0CB2-B8DA-91EC-C48C26B0CE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95B37C5-A84C-ABAA-BCF4-6AB77B846C4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Schedule Analysis Methodologies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F005F8-4549-FF65-8590-3A3C642291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027416" y="1753028"/>
            <a:ext cx="10397447" cy="1943100"/>
          </a:xfrm>
        </p:spPr>
        <p:txBody>
          <a:bodyPr>
            <a:normAutofit/>
          </a:bodyPr>
          <a:lstStyle/>
          <a:p>
            <a:r>
              <a:rPr lang="en-US" sz="2200" b="1" dirty="0"/>
              <a:t>Milestone Analysis- </a:t>
            </a:r>
            <a:r>
              <a:rPr lang="en-US" sz="2200" dirty="0"/>
              <a:t>uses historical data</a:t>
            </a:r>
            <a:endParaRPr lang="en-US" sz="2200" b="1" dirty="0"/>
          </a:p>
          <a:p>
            <a:r>
              <a:rPr lang="en-US" sz="2200" b="1" dirty="0"/>
              <a:t>Schedule Estimating Relationships- </a:t>
            </a:r>
            <a:r>
              <a:rPr lang="en-US" sz="2200" dirty="0"/>
              <a:t>uses historical data</a:t>
            </a:r>
            <a:endParaRPr lang="en-US" sz="2200" b="1" dirty="0"/>
          </a:p>
          <a:p>
            <a:r>
              <a:rPr lang="en-US" sz="2200" b="1" dirty="0"/>
              <a:t>Bottoms Up- </a:t>
            </a:r>
            <a:r>
              <a:rPr lang="en-US" sz="2200" dirty="0"/>
              <a:t>Relies on SME input</a:t>
            </a:r>
          </a:p>
          <a:p>
            <a:endParaRPr lang="en-US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CDBE985-746F-FFDD-A850-FD63EEECE8E3}"/>
              </a:ext>
            </a:extLst>
          </p:cNvPr>
          <p:cNvSpPr txBox="1"/>
          <p:nvPr/>
        </p:nvSpPr>
        <p:spPr>
          <a:xfrm>
            <a:off x="513708" y="1138102"/>
            <a:ext cx="11024171" cy="523220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Standard Methodologies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0A7F347-5CF8-DFB0-4E3C-0B32E5CDF708}"/>
              </a:ext>
            </a:extLst>
          </p:cNvPr>
          <p:cNvSpPr txBox="1"/>
          <p:nvPr/>
        </p:nvSpPr>
        <p:spPr>
          <a:xfrm>
            <a:off x="513708" y="3142131"/>
            <a:ext cx="11024171" cy="52322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6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Newly Developed Methodologies for NNSA Projects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059A0811-3578-0DD3-87C1-F0054FF44EA6}"/>
              </a:ext>
            </a:extLst>
          </p:cNvPr>
          <p:cNvSpPr txBox="1">
            <a:spLocks/>
          </p:cNvSpPr>
          <p:nvPr/>
        </p:nvSpPr>
        <p:spPr>
          <a:xfrm>
            <a:off x="1027416" y="3787834"/>
            <a:ext cx="10674850" cy="1943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200" b="1" dirty="0"/>
              <a:t>Independent Chain Analysis of Risk and Uncertainty in Scheduling (</a:t>
            </a:r>
            <a:r>
              <a:rPr lang="en-US" sz="2200" b="1"/>
              <a:t>ICARUS)</a:t>
            </a:r>
            <a:r>
              <a:rPr lang="en-US" sz="2200" b="1" baseline="30000"/>
              <a:t>1 </a:t>
            </a:r>
            <a:r>
              <a:rPr lang="en-US" sz="2200" b="1"/>
              <a:t>-</a:t>
            </a:r>
            <a:r>
              <a:rPr lang="en-US" sz="2200"/>
              <a:t> </a:t>
            </a:r>
            <a:r>
              <a:rPr lang="en-US" sz="2200" dirty="0"/>
              <a:t>Uses SME input and adds historical performance </a:t>
            </a:r>
          </a:p>
          <a:p>
            <a:r>
              <a:rPr lang="en-US" sz="2200" b="1" dirty="0"/>
              <a:t>TRL/MRL - </a:t>
            </a:r>
            <a:r>
              <a:rPr lang="en-US" sz="2200" dirty="0"/>
              <a:t>Time to completion based on technology and manufacturing maturity; uses SME input and adds historical performance</a:t>
            </a:r>
            <a:endParaRPr lang="en-US" sz="2200" b="1" dirty="0"/>
          </a:p>
          <a:p>
            <a:r>
              <a:rPr lang="en-US" sz="2200" b="1" dirty="0"/>
              <a:t>NIMS adjusted earned value estimate (NAEVE) </a:t>
            </a:r>
            <a:r>
              <a:rPr lang="en-US" sz="2200" b="1" baseline="30000" dirty="0"/>
              <a:t>2   </a:t>
            </a:r>
            <a:r>
              <a:rPr lang="en-US" sz="2200" b="1" dirty="0"/>
              <a:t>- </a:t>
            </a:r>
            <a:r>
              <a:rPr lang="en-US" sz="2200" dirty="0"/>
              <a:t>uses historical data</a:t>
            </a:r>
            <a:endParaRPr lang="en-US" sz="2200" b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FEAB4BF-E6DD-C60F-D011-BF56A537FFE9}"/>
              </a:ext>
            </a:extLst>
          </p:cNvPr>
          <p:cNvSpPr txBox="1"/>
          <p:nvPr/>
        </p:nvSpPr>
        <p:spPr>
          <a:xfrm>
            <a:off x="400692" y="5730934"/>
            <a:ext cx="106748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AutoNum type="arabicPeriod"/>
            </a:pPr>
            <a:r>
              <a:rPr lang="en-US" sz="1200" dirty="0"/>
              <a:t>Presented in in a different brief</a:t>
            </a:r>
          </a:p>
          <a:p>
            <a:pPr marL="228600" indent="-228600">
              <a:buAutoNum type="arabicPeriod"/>
            </a:pPr>
            <a:r>
              <a:rPr lang="en-US" sz="1200" dirty="0"/>
              <a:t>Still in development</a:t>
            </a:r>
          </a:p>
        </p:txBody>
      </p:sp>
    </p:spTree>
    <p:extLst>
      <p:ext uri="{BB962C8B-B14F-4D97-AF65-F5344CB8AC3E}">
        <p14:creationId xmlns:p14="http://schemas.microsoft.com/office/powerpoint/2010/main" val="9950005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760DE40-AF5A-C8BE-53EC-F5D710516A3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Advantages of Using TRLs for Schedule Analysis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17C1F8B-EED3-0266-08DD-1886E754B934}"/>
              </a:ext>
            </a:extLst>
          </p:cNvPr>
          <p:cNvSpPr txBox="1"/>
          <p:nvPr/>
        </p:nvSpPr>
        <p:spPr>
          <a:xfrm>
            <a:off x="120035" y="1091380"/>
            <a:ext cx="11852224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b="1" dirty="0">
                <a:latin typeface="Arial"/>
                <a:cs typeface="Arial"/>
              </a:rPr>
              <a:t>Does not rely on a critical path analysis or an IMS </a:t>
            </a:r>
            <a:r>
              <a:rPr lang="en-US" sz="2400" dirty="0">
                <a:latin typeface="Arial"/>
                <a:cs typeface="Arial"/>
              </a:rPr>
              <a:t>- Allows for </a:t>
            </a:r>
            <a:r>
              <a:rPr lang="en-US" sz="2400" i="1" dirty="0">
                <a:latin typeface="Arial"/>
                <a:cs typeface="Arial"/>
              </a:rPr>
              <a:t>early program analysis before critical path </a:t>
            </a:r>
            <a:r>
              <a:rPr lang="en-US" sz="2400" dirty="0">
                <a:latin typeface="Arial"/>
                <a:cs typeface="Arial"/>
              </a:rPr>
              <a:t>or schedule is defined and allows for a detailed schedule analysis ahead of the heavy investment of an IMS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b="1" dirty="0"/>
              <a:t>Other metrics like milestones are internal and not tied to specific technical, production, or other achievements </a:t>
            </a:r>
            <a:r>
              <a:rPr lang="en-US" sz="2400" dirty="0"/>
              <a:t>- Programs can take out “liens” on items that have faced technical or </a:t>
            </a:r>
            <a:r>
              <a:rPr lang="en-US" sz="2400" i="1" dirty="0"/>
              <a:t>schedule risk </a:t>
            </a:r>
            <a:r>
              <a:rPr lang="en-US" sz="2400" dirty="0"/>
              <a:t>and requirements for entry to specific milestones can change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b="1" dirty="0">
                <a:latin typeface="Arial"/>
                <a:cs typeface="Arial"/>
              </a:rPr>
              <a:t>Clearly demonstrates the impact of the outliers in technology maturation </a:t>
            </a:r>
            <a:r>
              <a:rPr lang="en-US" sz="2400" dirty="0">
                <a:latin typeface="Arial"/>
                <a:cs typeface="Arial"/>
              </a:rPr>
              <a:t>- It doesn't matter if 80% of components are complete; if one component is incomplete the </a:t>
            </a:r>
            <a:r>
              <a:rPr lang="en-US" sz="2400" i="1" dirty="0">
                <a:latin typeface="Arial"/>
                <a:cs typeface="Arial"/>
              </a:rPr>
              <a:t>program cannot proceed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b="1" dirty="0">
                <a:latin typeface="Arial"/>
                <a:cs typeface="Arial"/>
              </a:rPr>
              <a:t>Helps focus program on higher risk technologies </a:t>
            </a:r>
            <a:r>
              <a:rPr lang="en-US" sz="2400" dirty="0">
                <a:latin typeface="Arial"/>
                <a:cs typeface="Arial"/>
              </a:rPr>
              <a:t>–</a:t>
            </a:r>
            <a:r>
              <a:rPr lang="en-US" sz="2400" b="1" dirty="0">
                <a:latin typeface="Arial"/>
                <a:cs typeface="Arial"/>
              </a:rPr>
              <a:t> </a:t>
            </a:r>
            <a:r>
              <a:rPr lang="en-US" sz="2400" dirty="0">
                <a:latin typeface="Arial"/>
                <a:cs typeface="Arial"/>
              </a:rPr>
              <a:t>communicates the specific risk of individual technologies to allow for programs to make trade-off decisions and </a:t>
            </a:r>
            <a:r>
              <a:rPr lang="en-US" sz="2400" i="1" dirty="0">
                <a:latin typeface="Arial"/>
                <a:cs typeface="Arial"/>
              </a:rPr>
              <a:t>focus effort on schedule drivers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2030284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A82206-308C-D580-D793-26DBA65267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DA6FACF-9C31-8218-C575-9F07F79066E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TRL/MRLs and the 6.X/Phase X Process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73DB8D39-2046-C591-7C7A-497C56B23C50}"/>
              </a:ext>
            </a:extLst>
          </p:cNvPr>
          <p:cNvGrpSpPr/>
          <p:nvPr/>
        </p:nvGrpSpPr>
        <p:grpSpPr>
          <a:xfrm>
            <a:off x="489521" y="1228806"/>
            <a:ext cx="11212958" cy="3999241"/>
            <a:chOff x="1094251" y="2575169"/>
            <a:chExt cx="9734668" cy="2896082"/>
          </a:xfrm>
        </p:grpSpPr>
        <p:pic>
          <p:nvPicPr>
            <p:cNvPr id="5" name="Picture 6">
              <a:extLst>
                <a:ext uri="{FF2B5EF4-FFF2-40B4-BE49-F238E27FC236}">
                  <a16:creationId xmlns:a16="http://schemas.microsoft.com/office/drawing/2014/main" id="{4B1A1FEE-EC19-0B4F-67F0-31BC45B89EE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r="-132" b="72390"/>
            <a:stretch/>
          </p:blipFill>
          <p:spPr>
            <a:xfrm>
              <a:off x="1360396" y="2575169"/>
              <a:ext cx="9468523" cy="1319005"/>
            </a:xfrm>
            <a:prstGeom prst="rect">
              <a:avLst/>
            </a:prstGeom>
          </p:spPr>
        </p:pic>
        <p:pic>
          <p:nvPicPr>
            <p:cNvPr id="6" name="Picture 9">
              <a:extLst>
                <a:ext uri="{FF2B5EF4-FFF2-40B4-BE49-F238E27FC236}">
                  <a16:creationId xmlns:a16="http://schemas.microsoft.com/office/drawing/2014/main" id="{67141EB3-1F24-B0DD-9705-55FAC28073A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-11" t="66995" r="41" b="89"/>
            <a:stretch/>
          </p:blipFill>
          <p:spPr>
            <a:xfrm>
              <a:off x="1094251" y="3867410"/>
              <a:ext cx="9470770" cy="1603841"/>
            </a:xfrm>
            <a:prstGeom prst="rect">
              <a:avLst/>
            </a:prstGeom>
          </p:spPr>
        </p:pic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69408AE8-1426-E7AC-980D-2195B3ADF906}"/>
              </a:ext>
            </a:extLst>
          </p:cNvPr>
          <p:cNvSpPr txBox="1"/>
          <p:nvPr/>
        </p:nvSpPr>
        <p:spPr>
          <a:xfrm>
            <a:off x="1909828" y="5228047"/>
            <a:ext cx="88191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Note: While the above graphic from C019 is not reflective of the most recent DP TRL policy, it demonstrates the alignment of TRLs and MRLs and the 6.X Process</a:t>
            </a:r>
          </a:p>
        </p:txBody>
      </p:sp>
    </p:spTree>
    <p:extLst>
      <p:ext uri="{BB962C8B-B14F-4D97-AF65-F5344CB8AC3E}">
        <p14:creationId xmlns:p14="http://schemas.microsoft.com/office/powerpoint/2010/main" val="35124678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8F31A92-277D-197A-3D97-DD3F6936D4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1065" y="1112340"/>
            <a:ext cx="4009136" cy="496894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Chart updated based on new data</a:t>
            </a:r>
          </a:p>
          <a:p>
            <a:r>
              <a:rPr lang="en-US" dirty="0"/>
              <a:t>Uses normal distributions to add durations and statistics together</a:t>
            </a:r>
          </a:p>
          <a:p>
            <a:pPr lvl="1"/>
            <a:r>
              <a:rPr lang="en-US" dirty="0"/>
              <a:t>Note the model itself does not assume normality!</a:t>
            </a:r>
          </a:p>
          <a:p>
            <a:r>
              <a:rPr lang="en-US" dirty="0"/>
              <a:t>Getting 80% of components is within the program schedules, but something always goes wrong!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4AB942-5614-8D18-18E7-863009E65D3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Time to Component FPU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C87AFE11-57E9-0EC5-2C69-40D430C75D3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92206785"/>
              </p:ext>
            </p:extLst>
          </p:nvPr>
        </p:nvGraphicFramePr>
        <p:xfrm>
          <a:off x="4357306" y="1377516"/>
          <a:ext cx="7562993" cy="42826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8058398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953F82-0310-6E89-1C6E-B0F18BC9BAC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Design Maturity as a Predictor of Duration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6ABADA0-2E9C-E0CF-EB3D-CD261FB62F22}"/>
              </a:ext>
            </a:extLst>
          </p:cNvPr>
          <p:cNvSpPr/>
          <p:nvPr/>
        </p:nvSpPr>
        <p:spPr>
          <a:xfrm>
            <a:off x="123406" y="4487703"/>
            <a:ext cx="5972594" cy="60005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New Design components starting at 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TRL 2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will take 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11-14 years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to complete 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Component FPU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19957E3-4917-145F-DA3D-889793AF404B}"/>
              </a:ext>
            </a:extLst>
          </p:cNvPr>
          <p:cNvSpPr/>
          <p:nvPr/>
        </p:nvSpPr>
        <p:spPr>
          <a:xfrm>
            <a:off x="6153988" y="4487703"/>
            <a:ext cx="5943600" cy="600059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New Design components starting at 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TRL 5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will take 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6.5-8.5 years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to complete 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Component FPU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34114C4-9ABE-533B-EEEB-D788D7C95700}"/>
              </a:ext>
            </a:extLst>
          </p:cNvPr>
          <p:cNvSpPr/>
          <p:nvPr/>
        </p:nvSpPr>
        <p:spPr>
          <a:xfrm>
            <a:off x="86845" y="5254049"/>
            <a:ext cx="12056416" cy="600059"/>
          </a:xfrm>
          <a:prstGeom prst="rect">
            <a:avLst/>
          </a:prstGeom>
          <a:solidFill>
            <a:srgbClr val="653C87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New Design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components take approximately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4-6 years longer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to reach component FPU compared to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remanufactured components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D7BDD5BD-57CD-4C6C-BF51-7F9E438EF64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96786302"/>
              </p:ext>
            </p:extLst>
          </p:nvPr>
        </p:nvGraphicFramePr>
        <p:xfrm>
          <a:off x="6153988" y="1072938"/>
          <a:ext cx="5881685" cy="32484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D7BDD5BD-57CD-4C6C-BF51-7F9E438EF64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69860947"/>
              </p:ext>
            </p:extLst>
          </p:nvPr>
        </p:nvGraphicFramePr>
        <p:xfrm>
          <a:off x="123406" y="1072833"/>
          <a:ext cx="5914607" cy="32485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4574016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B5C7D1-801C-40EA-4BA7-1FFFDB4DC2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23F0BC6-A1C2-8C2F-39C1-132CB2EB5D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1065" y="1112340"/>
            <a:ext cx="4009136" cy="4968940"/>
          </a:xfrm>
        </p:spPr>
        <p:txBody>
          <a:bodyPr>
            <a:normAutofit/>
          </a:bodyPr>
          <a:lstStyle/>
          <a:p>
            <a:r>
              <a:rPr lang="en-US" dirty="0"/>
              <a:t>Uses normal distributions to add durations and statistics together</a:t>
            </a:r>
          </a:p>
          <a:p>
            <a:pPr lvl="1"/>
            <a:r>
              <a:rPr lang="en-US" dirty="0"/>
              <a:t>Note the model itself does not assume normality!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33F771-8BCD-D533-C0C7-D7C8EC5975C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Time to Component FPU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538BB082-F70E-4C92-BF73-03D7CA9E0AC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40560687"/>
              </p:ext>
            </p:extLst>
          </p:nvPr>
        </p:nvGraphicFramePr>
        <p:xfrm>
          <a:off x="4278686" y="1359228"/>
          <a:ext cx="7546229" cy="42917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6181967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EAEC39-173E-B552-6044-F919C06547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8AE4C6-E81E-B53B-4350-FE16BA88AA8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Design Maturity as a Predictor of Duration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49D3599-75A4-3AA4-CC39-9808B64221BF}"/>
              </a:ext>
            </a:extLst>
          </p:cNvPr>
          <p:cNvSpPr/>
          <p:nvPr/>
        </p:nvSpPr>
        <p:spPr>
          <a:xfrm>
            <a:off x="67792" y="4595287"/>
            <a:ext cx="12056416" cy="600059"/>
          </a:xfrm>
          <a:prstGeom prst="rect">
            <a:avLst/>
          </a:prstGeom>
          <a:solidFill>
            <a:srgbClr val="653C87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Reuse/Remanufacture components take 0.5-1.25 years longer than new design components to reach manufacturing maturity.</a:t>
            </a:r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8024DCA7-D308-2727-148A-D59D0B1D309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10830378"/>
              </p:ext>
            </p:extLst>
          </p:nvPr>
        </p:nvGraphicFramePr>
        <p:xfrm>
          <a:off x="6153988" y="1157887"/>
          <a:ext cx="5900737" cy="32567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ED3CB97C-7AB8-4569-9FC4-A57C9BDD482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25062736"/>
              </p:ext>
            </p:extLst>
          </p:nvPr>
        </p:nvGraphicFramePr>
        <p:xfrm>
          <a:off x="137275" y="1157887"/>
          <a:ext cx="5900738" cy="32567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7335830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62BA79-2CF9-184E-247D-32D1928008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A133542-A3B4-AEC2-AE5F-7C6D329B0D8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TRL/MRLs and the 6.X/Phase X Process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A03F3EB3-C18D-90EF-9BA5-9E01975F2DA7}"/>
              </a:ext>
            </a:extLst>
          </p:cNvPr>
          <p:cNvGrpSpPr/>
          <p:nvPr/>
        </p:nvGrpSpPr>
        <p:grpSpPr>
          <a:xfrm>
            <a:off x="489521" y="1228806"/>
            <a:ext cx="11212958" cy="3999241"/>
            <a:chOff x="1094251" y="2575169"/>
            <a:chExt cx="9734668" cy="2896082"/>
          </a:xfrm>
        </p:grpSpPr>
        <p:pic>
          <p:nvPicPr>
            <p:cNvPr id="5" name="Picture 6">
              <a:extLst>
                <a:ext uri="{FF2B5EF4-FFF2-40B4-BE49-F238E27FC236}">
                  <a16:creationId xmlns:a16="http://schemas.microsoft.com/office/drawing/2014/main" id="{284382A9-C6BE-5D73-7560-4664349C3CC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r="-132" b="72390"/>
            <a:stretch/>
          </p:blipFill>
          <p:spPr>
            <a:xfrm>
              <a:off x="1360396" y="2575169"/>
              <a:ext cx="9468523" cy="1319005"/>
            </a:xfrm>
            <a:prstGeom prst="rect">
              <a:avLst/>
            </a:prstGeom>
          </p:spPr>
        </p:pic>
        <p:pic>
          <p:nvPicPr>
            <p:cNvPr id="6" name="Picture 9">
              <a:extLst>
                <a:ext uri="{FF2B5EF4-FFF2-40B4-BE49-F238E27FC236}">
                  <a16:creationId xmlns:a16="http://schemas.microsoft.com/office/drawing/2014/main" id="{03447BB7-F28E-9EAD-B322-E1E2B882D2A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-11" t="66995" r="41" b="89"/>
            <a:stretch/>
          </p:blipFill>
          <p:spPr>
            <a:xfrm>
              <a:off x="1094251" y="3867410"/>
              <a:ext cx="9470770" cy="1603841"/>
            </a:xfrm>
            <a:prstGeom prst="rect">
              <a:avLst/>
            </a:prstGeom>
          </p:spPr>
        </p:pic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FFDB69F5-7028-C011-2D54-81849E3F593B}"/>
              </a:ext>
            </a:extLst>
          </p:cNvPr>
          <p:cNvSpPr txBox="1"/>
          <p:nvPr/>
        </p:nvSpPr>
        <p:spPr>
          <a:xfrm>
            <a:off x="1909828" y="5228047"/>
            <a:ext cx="88191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Note: While the above graphic from C019 is not reflective of the most recent DP TRL policy, it demonstrates the alignment of TRLs and MRLs and the 6.X Process</a:t>
            </a:r>
          </a:p>
        </p:txBody>
      </p:sp>
    </p:spTree>
    <p:extLst>
      <p:ext uri="{BB962C8B-B14F-4D97-AF65-F5344CB8AC3E}">
        <p14:creationId xmlns:p14="http://schemas.microsoft.com/office/powerpoint/2010/main" val="17485526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F6EB10B-4E1A-9199-3250-7B4A3C35B4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fontAlgn="base"/>
            <a:r>
              <a:rPr lang="en-US" dirty="0"/>
              <a:t>Of all the records for components with a TRL and MRL in the same quarter, ~2% of all components had an  or a TRL more than 4 higher of the MRL at any point in the development timeline​</a:t>
            </a:r>
          </a:p>
          <a:p>
            <a:pPr fontAlgn="base"/>
            <a:r>
              <a:rPr lang="en-US" dirty="0"/>
              <a:t>We can see that the levels closely follow the trajectory laid out by C019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27E75C-E7D2-1DBB-E44F-A438FE691AC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TRLs and MRLs are Highly Correlated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D0B1084-C6DF-FD74-30E0-06FE7600CC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95743" y="1534791"/>
            <a:ext cx="5214476" cy="3788418"/>
          </a:xfrm>
          <a:prstGeom prst="rect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8BBECE19-4770-BC86-2DD2-077CF3D43E42}"/>
              </a:ext>
            </a:extLst>
          </p:cNvPr>
          <p:cNvSpPr/>
          <p:nvPr/>
        </p:nvSpPr>
        <p:spPr>
          <a:xfrm>
            <a:off x="6495742" y="1533832"/>
            <a:ext cx="865239" cy="589936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75650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8D01C5-C12A-F069-63EC-700EE001B3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D2A007C-EFB3-CF76-0B8D-6DE09AA8086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fontAlgn="base"/>
            <a:r>
              <a:rPr lang="en-US" dirty="0"/>
              <a:t>Of all the records for components with a TRL and MRL in the same quarter, ~2% of all components had an  or a TRL more than 4 higher of the MRL at any point in the development timeline​</a:t>
            </a:r>
          </a:p>
          <a:p>
            <a:pPr fontAlgn="base"/>
            <a:r>
              <a:rPr lang="en-US" dirty="0"/>
              <a:t>We can see that the levels closely follow the trajectory laid out by C019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4C1C50-18EB-7048-04F1-020A5670BE1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TRLs and MRLs are Highly Correlated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DC11DA5-4F29-FD39-A24C-669685FA9C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95743" y="1534791"/>
            <a:ext cx="5214476" cy="3788418"/>
          </a:xfrm>
          <a:prstGeom prst="rect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24EE13F0-51FD-CFFA-5737-80F3D226A1BA}"/>
              </a:ext>
            </a:extLst>
          </p:cNvPr>
          <p:cNvSpPr/>
          <p:nvPr/>
        </p:nvSpPr>
        <p:spPr>
          <a:xfrm>
            <a:off x="6495742" y="1533832"/>
            <a:ext cx="865239" cy="589936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E866ED1-3D7E-72C2-AFCC-90AF3492EF74}"/>
              </a:ext>
            </a:extLst>
          </p:cNvPr>
          <p:cNvSpPr/>
          <p:nvPr/>
        </p:nvSpPr>
        <p:spPr>
          <a:xfrm>
            <a:off x="9144000" y="2772696"/>
            <a:ext cx="363794" cy="656304"/>
          </a:xfrm>
          <a:prstGeom prst="rect">
            <a:avLst/>
          </a:prstGeom>
          <a:noFill/>
          <a:ln w="57150">
            <a:solidFill>
              <a:srgbClr val="653C8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4549147-E745-F773-F99A-FE09728A8FB6}"/>
              </a:ext>
            </a:extLst>
          </p:cNvPr>
          <p:cNvCxnSpPr>
            <a:cxnSpLocks/>
            <a:stCxn id="3" idx="1"/>
          </p:cNvCxnSpPr>
          <p:nvPr/>
        </p:nvCxnSpPr>
        <p:spPr>
          <a:xfrm flipH="1" flipV="1">
            <a:off x="6131949" y="3069629"/>
            <a:ext cx="3012051" cy="31219"/>
          </a:xfrm>
          <a:prstGeom prst="line">
            <a:avLst/>
          </a:prstGeom>
          <a:ln w="57150">
            <a:solidFill>
              <a:srgbClr val="653C8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6E5C2724-3C53-A9C6-D9AF-FA8B255CF26C}"/>
              </a:ext>
            </a:extLst>
          </p:cNvPr>
          <p:cNvSpPr txBox="1"/>
          <p:nvPr/>
        </p:nvSpPr>
        <p:spPr>
          <a:xfrm>
            <a:off x="5112774" y="2847964"/>
            <a:ext cx="1022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6.2/6.2A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30F268A-AAEC-5E61-20CC-23DA97F6F709}"/>
              </a:ext>
            </a:extLst>
          </p:cNvPr>
          <p:cNvSpPr/>
          <p:nvPr/>
        </p:nvSpPr>
        <p:spPr>
          <a:xfrm>
            <a:off x="9507793" y="3087329"/>
            <a:ext cx="452283" cy="656304"/>
          </a:xfrm>
          <a:prstGeom prst="rect">
            <a:avLst/>
          </a:prstGeom>
          <a:noFill/>
          <a:ln w="57150">
            <a:solidFill>
              <a:srgbClr val="653C8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0508F5D-A209-1270-E9C8-D6C4561CF45C}"/>
              </a:ext>
            </a:extLst>
          </p:cNvPr>
          <p:cNvCxnSpPr>
            <a:cxnSpLocks/>
            <a:stCxn id="15" idx="1"/>
          </p:cNvCxnSpPr>
          <p:nvPr/>
        </p:nvCxnSpPr>
        <p:spPr>
          <a:xfrm flipH="1" flipV="1">
            <a:off x="6135329" y="3401962"/>
            <a:ext cx="3372464" cy="13519"/>
          </a:xfrm>
          <a:prstGeom prst="line">
            <a:avLst/>
          </a:prstGeom>
          <a:ln w="57150">
            <a:solidFill>
              <a:srgbClr val="653C8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F6AEFC38-3F4A-9448-CFD1-BB03F0B7921A}"/>
              </a:ext>
            </a:extLst>
          </p:cNvPr>
          <p:cNvSpPr txBox="1"/>
          <p:nvPr/>
        </p:nvSpPr>
        <p:spPr>
          <a:xfrm>
            <a:off x="5624051" y="3217296"/>
            <a:ext cx="5112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6.3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42C127B-2AE9-0F3F-2F84-C3621A311E12}"/>
              </a:ext>
            </a:extLst>
          </p:cNvPr>
          <p:cNvSpPr/>
          <p:nvPr/>
        </p:nvSpPr>
        <p:spPr>
          <a:xfrm>
            <a:off x="10379484" y="4047952"/>
            <a:ext cx="452283" cy="656304"/>
          </a:xfrm>
          <a:prstGeom prst="rect">
            <a:avLst/>
          </a:prstGeom>
          <a:noFill/>
          <a:ln w="57150">
            <a:solidFill>
              <a:srgbClr val="653C8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35513841-B977-CEB4-F409-271FD1B1186D}"/>
              </a:ext>
            </a:extLst>
          </p:cNvPr>
          <p:cNvCxnSpPr>
            <a:cxnSpLocks/>
            <a:stCxn id="20" idx="1"/>
            <a:endCxn id="22" idx="3"/>
          </p:cNvCxnSpPr>
          <p:nvPr/>
        </p:nvCxnSpPr>
        <p:spPr>
          <a:xfrm flipH="1" flipV="1">
            <a:off x="6240104" y="4362585"/>
            <a:ext cx="4139380" cy="13519"/>
          </a:xfrm>
          <a:prstGeom prst="line">
            <a:avLst/>
          </a:prstGeom>
          <a:ln w="57150">
            <a:solidFill>
              <a:srgbClr val="653C8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808C974C-08BA-E4E5-7FB3-CF42F39B34A5}"/>
              </a:ext>
            </a:extLst>
          </p:cNvPr>
          <p:cNvSpPr txBox="1"/>
          <p:nvPr/>
        </p:nvSpPr>
        <p:spPr>
          <a:xfrm>
            <a:off x="5728827" y="4177919"/>
            <a:ext cx="5112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6.4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53FD947-271A-EE7E-CF47-195DADD47CD5}"/>
              </a:ext>
            </a:extLst>
          </p:cNvPr>
          <p:cNvSpPr/>
          <p:nvPr/>
        </p:nvSpPr>
        <p:spPr>
          <a:xfrm>
            <a:off x="10818709" y="4704255"/>
            <a:ext cx="452283" cy="309477"/>
          </a:xfrm>
          <a:prstGeom prst="rect">
            <a:avLst/>
          </a:prstGeom>
          <a:noFill/>
          <a:ln w="57150">
            <a:solidFill>
              <a:srgbClr val="653C8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FDC58DCC-2B75-114F-42AD-E464442C835E}"/>
              </a:ext>
            </a:extLst>
          </p:cNvPr>
          <p:cNvCxnSpPr>
            <a:cxnSpLocks/>
            <a:endCxn id="27" idx="3"/>
          </p:cNvCxnSpPr>
          <p:nvPr/>
        </p:nvCxnSpPr>
        <p:spPr>
          <a:xfrm flipH="1" flipV="1">
            <a:off x="6306132" y="5005370"/>
            <a:ext cx="4399936" cy="6759"/>
          </a:xfrm>
          <a:prstGeom prst="line">
            <a:avLst/>
          </a:prstGeom>
          <a:ln w="57150">
            <a:solidFill>
              <a:srgbClr val="653C8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D2FF10D7-C3B2-F251-ED24-24F68AA14CB8}"/>
              </a:ext>
            </a:extLst>
          </p:cNvPr>
          <p:cNvSpPr txBox="1"/>
          <p:nvPr/>
        </p:nvSpPr>
        <p:spPr>
          <a:xfrm>
            <a:off x="4323673" y="4820704"/>
            <a:ext cx="19824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Component FPU</a:t>
            </a:r>
          </a:p>
        </p:txBody>
      </p:sp>
    </p:spTree>
    <p:extLst>
      <p:ext uri="{BB962C8B-B14F-4D97-AF65-F5344CB8AC3E}">
        <p14:creationId xmlns:p14="http://schemas.microsoft.com/office/powerpoint/2010/main" val="9850151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978C4D-0B2A-E98F-B014-E240F49ADB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1016F7-7364-F0B4-8F81-CDB96625C8F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19741" y="1149689"/>
            <a:ext cx="11776997" cy="4902199"/>
          </a:xfrm>
        </p:spPr>
        <p:txBody>
          <a:bodyPr/>
          <a:lstStyle/>
          <a:p>
            <a:r>
              <a:rPr lang="en-US" dirty="0"/>
              <a:t>Design maturity impacts schedule for technical maturity</a:t>
            </a:r>
          </a:p>
          <a:p>
            <a:r>
              <a:rPr lang="en-US" dirty="0"/>
              <a:t>Once you set up a manufacturing line, there is no difference in design maturity, but if you have not recently manufactured (measured by design maturity), design maturity is a driver of schedules</a:t>
            </a:r>
          </a:p>
          <a:p>
            <a:r>
              <a:rPr lang="en-US" dirty="0"/>
              <a:t>Manufacturing maturity is tied to design maturity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A76632-46FB-2526-A866-2693AA4AD22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Conclusions</a:t>
            </a:r>
          </a:p>
        </p:txBody>
      </p:sp>
    </p:spTree>
    <p:extLst>
      <p:ext uri="{BB962C8B-B14F-4D97-AF65-F5344CB8AC3E}">
        <p14:creationId xmlns:p14="http://schemas.microsoft.com/office/powerpoint/2010/main" val="31855465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1F2C51-8B71-3978-E57D-D82FEF7A8E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3D7E2D-1497-EBF3-E8A3-56BD0D21FFC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19741" y="1149689"/>
            <a:ext cx="11776997" cy="4902199"/>
          </a:xfrm>
        </p:spPr>
        <p:txBody>
          <a:bodyPr/>
          <a:lstStyle/>
          <a:p>
            <a:r>
              <a:rPr lang="en-US" dirty="0"/>
              <a:t>Need to keep collecting data </a:t>
            </a:r>
          </a:p>
          <a:p>
            <a:pPr lvl="1"/>
            <a:r>
              <a:rPr lang="en-US" dirty="0"/>
              <a:t>It’s a never ending goal</a:t>
            </a:r>
          </a:p>
          <a:p>
            <a:pPr lvl="1"/>
            <a:r>
              <a:rPr lang="en-US" dirty="0"/>
              <a:t>Construction Projects provide TRLs, but not consistently</a:t>
            </a:r>
          </a:p>
          <a:p>
            <a:r>
              <a:rPr lang="en-US" dirty="0"/>
              <a:t>Mapping data to lower levels</a:t>
            </a:r>
          </a:p>
          <a:p>
            <a:pPr lvl="1"/>
            <a:r>
              <a:rPr lang="en-US" dirty="0"/>
              <a:t>Components get mapped to various categories based on descriptions, but some are judgement calls and need SME review</a:t>
            </a:r>
          </a:p>
          <a:p>
            <a:pPr lvl="1"/>
            <a:r>
              <a:rPr lang="en-US" dirty="0"/>
              <a:t>Category reviews focus on design maturity, but should grow to collect electrical/mechanical, and DA</a:t>
            </a:r>
          </a:p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2227B7-1C2B-DB49-A4B3-CF94B5ABFC9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Future Work</a:t>
            </a:r>
          </a:p>
        </p:txBody>
      </p:sp>
    </p:spTree>
    <p:extLst>
      <p:ext uri="{BB962C8B-B14F-4D97-AF65-F5344CB8AC3E}">
        <p14:creationId xmlns:p14="http://schemas.microsoft.com/office/powerpoint/2010/main" val="24874291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2F4614-AD05-CE81-0DE1-452F3A41CB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B9B2BF1-11D2-F61E-343D-894A098148B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764065258"/>
      </p:ext>
    </p:extLst>
  </p:cSld>
  <p:clrMapOvr>
    <a:masterClrMapping/>
  </p:clrMapOvr>
</p:sld>
</file>

<file path=ppt/theme/theme1.xml><?xml version="1.0" encoding="utf-8"?>
<a:theme xmlns:a="http://schemas.openxmlformats.org/drawingml/2006/main" name="Light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Dark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Custom Pictur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915</TotalTime>
  <Words>1039</Words>
  <Application>Microsoft Office PowerPoint</Application>
  <PresentationFormat>Widescreen</PresentationFormat>
  <Paragraphs>90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19</vt:i4>
      </vt:variant>
    </vt:vector>
  </HeadingPairs>
  <TitlesOfParts>
    <vt:vector size="29" baseType="lpstr">
      <vt:lpstr>Aptos</vt:lpstr>
      <vt:lpstr>Aptos Display</vt:lpstr>
      <vt:lpstr>Arial</vt:lpstr>
      <vt:lpstr>Bahnschrift SemiCondensed</vt:lpstr>
      <vt:lpstr>Calibri</vt:lpstr>
      <vt:lpstr>Figtree ExtraBold</vt:lpstr>
      <vt:lpstr>Times New Roman</vt:lpstr>
      <vt:lpstr>Light Theme</vt:lpstr>
      <vt:lpstr>Dark Theme</vt:lpstr>
      <vt:lpstr>Custom Picture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Schendt, Abby</dc:creator>
  <cp:lastModifiedBy>Schendt, Abby</cp:lastModifiedBy>
  <cp:revision>17</cp:revision>
  <dcterms:created xsi:type="dcterms:W3CDTF">2025-12-19T15:57:02Z</dcterms:created>
  <dcterms:modified xsi:type="dcterms:W3CDTF">2026-07-29T18:49:33Z</dcterms:modified>
</cp:coreProperties>
</file>