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handoutMasters/handoutMaster1.xml" ContentType="application/vnd.openxmlformats-officedocument.presentationml.handout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authors.xml" ContentType="application/vnd.ms-powerpoint.authors+xml"/>
  <Override PartName="/ppt/commentAuthors.xml" ContentType="application/vnd.openxmlformats-officedocument.presentationml.commentAuthors+xml"/>
  <Override PartName="/ppt/slides/slide17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16" r:id="rId1"/>
  </p:sldMasterIdLst>
  <p:notesMasterIdLst>
    <p:notesMasterId r:id="rId24"/>
  </p:notesMasterIdLst>
  <p:handoutMasterIdLst>
    <p:handoutMasterId r:id="rId25"/>
  </p:handoutMasterIdLst>
  <p:sldIdLst>
    <p:sldId id="653" r:id="rId2"/>
    <p:sldId id="746" r:id="rId3"/>
    <p:sldId id="745" r:id="rId4"/>
    <p:sldId id="753" r:id="rId5"/>
    <p:sldId id="642" r:id="rId6"/>
    <p:sldId id="639" r:id="rId7"/>
    <p:sldId id="651" r:id="rId8"/>
    <p:sldId id="644" r:id="rId9"/>
    <p:sldId id="652" r:id="rId10"/>
    <p:sldId id="647" r:id="rId11"/>
    <p:sldId id="747" r:id="rId12"/>
    <p:sldId id="655" r:id="rId13"/>
    <p:sldId id="654" r:id="rId14"/>
    <p:sldId id="754" r:id="rId15"/>
    <p:sldId id="750" r:id="rId16"/>
    <p:sldId id="657" r:id="rId17"/>
    <p:sldId id="755" r:id="rId18"/>
    <p:sldId id="756" r:id="rId19"/>
    <p:sldId id="658" r:id="rId20"/>
    <p:sldId id="752" r:id="rId21"/>
    <p:sldId id="748" r:id="rId22"/>
    <p:sldId id="643" r:id="rId23"/>
  </p:sldIdLst>
  <p:sldSz cx="12192000" cy="6858000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156100A-91CF-C06B-211B-09A9102B8035}" name="Runner, Samuel (CONTR)" initials="SR" userId="S::samuel.runner@hq.doe.gov::6a5a54f6-705c-431e-8757-f1f3c2e2a111" providerId="AD"/>
  <p188:author id="{3DD6357A-F39B-D283-0491-BE56833E2A08}" name="Ogrodnik, Robert (CONTR)" initials="RO" userId="S::robert.ogrodnik@hq.doe.gov::9d02841d-5727-47c1-b4eb-272720f6bce3" providerId="AD"/>
  <p188:author id="{748898F7-FBBA-170B-BE38-79A41F0275F9}" name="Young, Amber" initials="AY" userId="S::amber.young@hq.doe.gov::d8cb3f30-9dd4-4f06-b8de-b219b70623f5" providerId="AD"/>
  <p188:author id="{AE4EE8FE-A362-F881-E665-8B6F0BFA607C}" name="Sam Runner" initials="SR" userId="ec69fe8a54535d32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brace" initials="k" lastIdx="7" clrIdx="0"/>
  <p:cmAuthor id="1" name="Fernandez, Ted [USA]" initials="FT[" lastIdx="1" clrIdx="1"/>
  <p:cmAuthor id="2" name="Penny.Mefford" initials="PLM" lastIdx="3" clrIdx="2"/>
  <p:cmAuthor id="3" name="johnsc" initials="csj" lastIdx="2" clrIdx="3"/>
  <p:cmAuthor id="4" name="Jenkins, Daniel (CONTR)" initials="JD(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FF"/>
    <a:srgbClr val="000000"/>
    <a:srgbClr val="00CC99"/>
    <a:srgbClr val="0E1130"/>
    <a:srgbClr val="293340"/>
    <a:srgbClr val="213E9A"/>
    <a:srgbClr val="19204C"/>
    <a:srgbClr val="FEF5E8"/>
    <a:srgbClr val="595959"/>
    <a:srgbClr val="7793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9F7F3F-9C71-4447-A921-06DCB91CD488}" v="46" dt="2026-08-03T18:16:31.037"/>
    <p1510:client id="{6316EBE4-85B6-4C04-BE1C-3B625F8A8628}" v="13" dt="2026-08-03T19:54:44.806"/>
  </p1510:revLst>
</p1510:revInfo>
</file>

<file path=ppt/tableStyles.xml><?xml version="1.0" encoding="utf-8"?>
<a:tblStyleLst xmlns:a="http://schemas.openxmlformats.org/drawingml/2006/main" def="{5C22544A-7EE6-4342-B048-85BDC9FD1C3A}"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9" d="100"/>
          <a:sy n="149" d="100"/>
        </p:scale>
        <p:origin x="644" y="72"/>
      </p:cViewPr>
      <p:guideLst>
        <p:guide orient="horz" pos="2160"/>
        <p:guide pos="2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72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DF602F7B-3C60-0340-8F65-5D706F0CD99D}" type="datetime1">
              <a:rPr lang="en-US"/>
              <a:pPr>
                <a:defRPr/>
              </a:pPr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90FB65A-D16E-9F49-BD9B-8D220ECCC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10717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51A9E42-4B87-E94B-8E06-D88E87E2D8B6}" type="datetime1">
              <a:rPr lang="en-US"/>
              <a:pPr>
                <a:defRPr/>
              </a:pPr>
              <a:t>8/3/2026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6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6"/>
            <a:ext cx="3037840" cy="464820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2188366-2947-D844-B46D-D483AF8F98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8158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4572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2pPr>
    <a:lvl3pPr marL="9144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3pPr>
    <a:lvl4pPr marL="13716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4pPr>
    <a:lvl5pPr marL="1828800" algn="l" defTabSz="457200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2188366-2947-D844-B46D-D483AF8F9817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66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1468430"/>
          </a:xfrm>
          <a:prstGeom prst="rect">
            <a:avLst/>
          </a:prstGeom>
        </p:spPr>
        <p:txBody>
          <a:bodyPr anchor="b"/>
          <a:lstStyle>
            <a:lvl1pPr algn="ctr">
              <a:defRPr sz="4500" b="1" i="0">
                <a:solidFill>
                  <a:srgbClr val="0E1130"/>
                </a:solidFill>
                <a:latin typeface="STIX Two Tex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124211"/>
            <a:ext cx="9144000" cy="213358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9334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EFCF92-EBE6-32A1-D990-38D7E6F22D4E}"/>
              </a:ext>
            </a:extLst>
          </p:cNvPr>
          <p:cNvSpPr/>
          <p:nvPr userDrawn="1"/>
        </p:nvSpPr>
        <p:spPr>
          <a:xfrm>
            <a:off x="-30480" y="5741239"/>
            <a:ext cx="12252960" cy="1192956"/>
          </a:xfrm>
          <a:prstGeom prst="rect">
            <a:avLst/>
          </a:prstGeom>
          <a:solidFill>
            <a:srgbClr val="0E113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ine 2">
            <a:extLst>
              <a:ext uri="{FF2B5EF4-FFF2-40B4-BE49-F238E27FC236}">
                <a16:creationId xmlns:a16="http://schemas.microsoft.com/office/drawing/2014/main" id="{05E38AC4-98C1-815B-7629-81B62C5926C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524000" y="2895600"/>
            <a:ext cx="9144000" cy="0"/>
          </a:xfrm>
          <a:prstGeom prst="line">
            <a:avLst/>
          </a:prstGeom>
          <a:noFill/>
          <a:ln w="12700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3" name="Line 2">
            <a:extLst>
              <a:ext uri="{FF2B5EF4-FFF2-40B4-BE49-F238E27FC236}">
                <a16:creationId xmlns:a16="http://schemas.microsoft.com/office/drawing/2014/main" id="{AED6D91E-DE09-E4DD-FFE1-FE3558F5475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30480" y="5741239"/>
            <a:ext cx="12252960" cy="0"/>
          </a:xfrm>
          <a:prstGeom prst="line">
            <a:avLst/>
          </a:prstGeom>
          <a:noFill/>
          <a:ln w="85725">
            <a:solidFill>
              <a:srgbClr val="213E9A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8D551BE-F105-63E5-4C06-8E1FB4F51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372600" y="5905827"/>
            <a:ext cx="2428194" cy="913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81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Bar and Heavy Bulle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09D2714-32F1-2C75-6C7B-6B85ACA64B95}"/>
              </a:ext>
            </a:extLst>
          </p:cNvPr>
          <p:cNvSpPr/>
          <p:nvPr userDrawn="1"/>
        </p:nvSpPr>
        <p:spPr>
          <a:xfrm>
            <a:off x="-30480" y="0"/>
            <a:ext cx="12252960" cy="1139952"/>
          </a:xfrm>
          <a:prstGeom prst="rect">
            <a:avLst/>
          </a:prstGeom>
          <a:solidFill>
            <a:srgbClr val="0E1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Line 2">
            <a:extLst>
              <a:ext uri="{FF2B5EF4-FFF2-40B4-BE49-F238E27FC236}">
                <a16:creationId xmlns:a16="http://schemas.microsoft.com/office/drawing/2014/main" id="{C416BF7B-F06A-A578-776E-3959D80B723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30480" y="1139952"/>
            <a:ext cx="12252960" cy="0"/>
          </a:xfrm>
          <a:prstGeom prst="line">
            <a:avLst/>
          </a:prstGeom>
          <a:noFill/>
          <a:ln w="85725">
            <a:solidFill>
              <a:srgbClr val="213E9A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5" name="Line 2">
            <a:extLst>
              <a:ext uri="{FF2B5EF4-FFF2-40B4-BE49-F238E27FC236}">
                <a16:creationId xmlns:a16="http://schemas.microsoft.com/office/drawing/2014/main" id="{A8E532BE-093B-B577-CA70-D67C8F555A80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30480" y="6248400"/>
            <a:ext cx="12252960" cy="1"/>
          </a:xfrm>
          <a:prstGeom prst="line">
            <a:avLst/>
          </a:prstGeom>
          <a:noFill/>
          <a:ln w="12700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11684000" cy="6858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2"/>
          </p:nvPr>
        </p:nvSpPr>
        <p:spPr>
          <a:xfrm>
            <a:off x="406400" y="1447800"/>
            <a:ext cx="11379200" cy="4876800"/>
          </a:xfrm>
          <a:prstGeom prst="rect">
            <a:avLst/>
          </a:prstGeom>
        </p:spPr>
        <p:txBody>
          <a:bodyPr vert="horz" lIns="0" tIns="0" rIns="0" bIns="0"/>
          <a:lstStyle>
            <a:lvl1pPr>
              <a:buClr>
                <a:srgbClr val="213E9A"/>
              </a:buClr>
              <a:defRPr sz="2400"/>
            </a:lvl1pPr>
            <a:lvl2pPr>
              <a:buClr>
                <a:srgbClr val="213E9A"/>
              </a:buClr>
              <a:defRPr sz="2000"/>
            </a:lvl2pPr>
            <a:lvl3pPr>
              <a:buClr>
                <a:srgbClr val="213E9A"/>
              </a:buClr>
              <a:defRPr sz="1800"/>
            </a:lvl3pPr>
            <a:lvl4pPr>
              <a:buClr>
                <a:srgbClr val="213E9A"/>
              </a:buClr>
              <a:defRPr sz="1600"/>
            </a:lvl4pPr>
            <a:lvl5pPr>
              <a:buClr>
                <a:srgbClr val="213E9A"/>
              </a:buCl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 descr="Logo&#10;&#10;AI-generated content may be incorrect.">
            <a:extLst>
              <a:ext uri="{FF2B5EF4-FFF2-40B4-BE49-F238E27FC236}">
                <a16:creationId xmlns:a16="http://schemas.microsoft.com/office/drawing/2014/main" id="{4A32A62A-B62C-F6AC-0BAA-67E044C98A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04678" y="6019800"/>
            <a:ext cx="2834922" cy="1066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Bulle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C7EADAE-8594-EC72-DE2A-4885274AA11B}"/>
              </a:ext>
            </a:extLst>
          </p:cNvPr>
          <p:cNvSpPr/>
          <p:nvPr userDrawn="1"/>
        </p:nvSpPr>
        <p:spPr>
          <a:xfrm>
            <a:off x="-30480" y="0"/>
            <a:ext cx="12252960" cy="1139952"/>
          </a:xfrm>
          <a:prstGeom prst="rect">
            <a:avLst/>
          </a:prstGeom>
          <a:solidFill>
            <a:srgbClr val="0E1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ine 2">
            <a:extLst>
              <a:ext uri="{FF2B5EF4-FFF2-40B4-BE49-F238E27FC236}">
                <a16:creationId xmlns:a16="http://schemas.microsoft.com/office/drawing/2014/main" id="{C7E97753-7AE7-61CD-C28E-CC4B727FC36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-30480" y="1139952"/>
            <a:ext cx="12252960" cy="0"/>
          </a:xfrm>
          <a:prstGeom prst="line">
            <a:avLst/>
          </a:prstGeom>
          <a:noFill/>
          <a:ln w="85725">
            <a:solidFill>
              <a:srgbClr val="213E9A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371601"/>
            <a:ext cx="5181600" cy="4754563"/>
          </a:xfrm>
          <a:prstGeom prst="rect">
            <a:avLst/>
          </a:prstGeom>
        </p:spPr>
        <p:txBody>
          <a:bodyPr lIns="0" tIns="0" rIns="0" bIns="0"/>
          <a:lstStyle>
            <a:lvl1pPr marL="287338" marR="0" indent="-2873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2600"/>
            </a:lvl1pPr>
            <a:lvl2pPr marL="576263" marR="0" indent="-2889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2300"/>
            </a:lvl2pPr>
            <a:lvl3pPr marL="804863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2000"/>
            </a:lvl3pPr>
            <a:lvl4pPr marL="1033463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1800"/>
            </a:lvl4pPr>
            <a:lvl5pPr marL="1262063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6604000" y="1371601"/>
            <a:ext cx="5181600" cy="4754563"/>
          </a:xfrm>
          <a:prstGeom prst="rect">
            <a:avLst/>
          </a:prstGeom>
        </p:spPr>
        <p:txBody>
          <a:bodyPr lIns="0" tIns="0" rIns="0" bIns="0"/>
          <a:lstStyle>
            <a:lvl1pPr marL="287338" marR="0" indent="-287338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2600"/>
            </a:lvl1pPr>
            <a:lvl2pPr marL="576263" marR="0" indent="-288925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2300"/>
            </a:lvl2pPr>
            <a:lvl3pPr marL="804863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2000"/>
            </a:lvl3pPr>
            <a:lvl4pPr marL="1033463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1800"/>
            </a:lvl4pPr>
            <a:lvl5pPr marL="1262063" marR="0" indent="-2286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Tx/>
              <a:buFont typeface="Arial"/>
              <a:buChar char="•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Line 2">
            <a:extLst>
              <a:ext uri="{FF2B5EF4-FFF2-40B4-BE49-F238E27FC236}">
                <a16:creationId xmlns:a16="http://schemas.microsoft.com/office/drawing/2014/main" id="{ADD3603B-CE0D-5A82-2851-F47C38B2B77D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30480" y="6248400"/>
            <a:ext cx="12252960" cy="1"/>
          </a:xfrm>
          <a:prstGeom prst="line">
            <a:avLst/>
          </a:prstGeom>
          <a:noFill/>
          <a:ln w="12700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14" name="Picture 13" descr="Logo&#10;&#10;AI-generated content may be incorrect.">
            <a:extLst>
              <a:ext uri="{FF2B5EF4-FFF2-40B4-BE49-F238E27FC236}">
                <a16:creationId xmlns:a16="http://schemas.microsoft.com/office/drawing/2014/main" id="{84D093E5-8B0D-CA3E-E3BB-99AD8422F1E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204678" y="6019800"/>
            <a:ext cx="2834922" cy="1066800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0C99B006-F632-9E65-CB2A-F169604EB6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400" y="378378"/>
            <a:ext cx="8705513" cy="68580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3200" b="1" i="1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 b="1" i="1">
                <a:solidFill>
                  <a:srgbClr val="213E9A"/>
                </a:solidFill>
                <a:latin typeface="STIX Two Text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>
                <a:solidFill>
                  <a:srgbClr val="293340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B84424-0633-27DC-4907-DE6BFA0159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220200" y="6019800"/>
            <a:ext cx="2834922" cy="1066799"/>
          </a:xfrm>
          <a:prstGeom prst="rect">
            <a:avLst/>
          </a:prstGeom>
        </p:spPr>
      </p:pic>
      <p:sp>
        <p:nvSpPr>
          <p:cNvPr id="4" name="Line 2">
            <a:extLst>
              <a:ext uri="{FF2B5EF4-FFF2-40B4-BE49-F238E27FC236}">
                <a16:creationId xmlns:a16="http://schemas.microsoft.com/office/drawing/2014/main" id="{E5EC7BA6-D672-B8C9-9175-950211E07275}"/>
              </a:ext>
            </a:extLst>
          </p:cNvPr>
          <p:cNvSpPr>
            <a:spLocks noChangeShapeType="1"/>
          </p:cNvSpPr>
          <p:nvPr userDrawn="1"/>
        </p:nvSpPr>
        <p:spPr bwMode="auto">
          <a:xfrm flipV="1">
            <a:off x="-30480" y="6248400"/>
            <a:ext cx="12252960" cy="1"/>
          </a:xfrm>
          <a:prstGeom prst="line">
            <a:avLst/>
          </a:prstGeom>
          <a:noFill/>
          <a:ln w="12700">
            <a:solidFill>
              <a:srgbClr val="595959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176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931AE54-B5A4-3758-D0DB-69AFAAD6AB7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1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ine 2">
            <a:extLst>
              <a:ext uri="{FF2B5EF4-FFF2-40B4-BE49-F238E27FC236}">
                <a16:creationId xmlns:a16="http://schemas.microsoft.com/office/drawing/2014/main" id="{AAB36105-C5D0-246E-1CE9-223BB52DAB62}"/>
              </a:ext>
            </a:extLst>
          </p:cNvPr>
          <p:cNvSpPr>
            <a:spLocks noChangeAspect="1" noChangeShapeType="1"/>
          </p:cNvSpPr>
          <p:nvPr userDrawn="1"/>
        </p:nvSpPr>
        <p:spPr bwMode="auto">
          <a:xfrm>
            <a:off x="-38100" y="5715001"/>
            <a:ext cx="12268200" cy="0"/>
          </a:xfrm>
          <a:prstGeom prst="line">
            <a:avLst/>
          </a:prstGeom>
          <a:noFill/>
          <a:ln w="12700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>
            <a:prstTxWarp prst="textNoShape">
              <a:avLst/>
            </a:prstTxWarp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 descr="Text&#10;&#10;AI-generated content may be incorrect.">
            <a:extLst>
              <a:ext uri="{FF2B5EF4-FFF2-40B4-BE49-F238E27FC236}">
                <a16:creationId xmlns:a16="http://schemas.microsoft.com/office/drawing/2014/main" id="{B8BBB60C-10C0-3540-4CD4-A2A1937DFB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47989" y="1753075"/>
            <a:ext cx="7896022" cy="2971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356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477000"/>
            <a:ext cx="121920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477001"/>
            <a:ext cx="3048000" cy="244475"/>
          </a:xfrm>
          <a:prstGeom prst="rect">
            <a:avLst/>
          </a:prstGeom>
        </p:spPr>
        <p:txBody>
          <a:bodyPr lIns="0" tIns="0" rIns="0" bIns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00230B3-7374-E847-8B17-66836C494C7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05" r:id="rId2"/>
    <p:sldLayoutId id="2147483715" r:id="rId3"/>
    <p:sldLayoutId id="2147483731" r:id="rId4"/>
    <p:sldLayoutId id="2147483732" r:id="rId5"/>
  </p:sldLayoutIdLst>
  <p:hf hdr="0" ft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4000" kern="1200">
          <a:solidFill>
            <a:schemeClr val="accent1"/>
          </a:solidFill>
          <a:latin typeface="+mj-lt"/>
          <a:ea typeface="ヒラギノ角ゴ Pro W3" charset="-128"/>
          <a:cs typeface="ヒラギノ角ゴ Pro W3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accent1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87338" indent="-287338" algn="l" defTabSz="457200" rtl="0" eaLnBrk="1" fontAlgn="base" hangingPunct="1">
        <a:spcBef>
          <a:spcPct val="0"/>
        </a:spcBef>
        <a:spcAft>
          <a:spcPts val="1200"/>
        </a:spcAft>
        <a:buClr>
          <a:schemeClr val="accent1"/>
        </a:buClr>
        <a:buFont typeface="Arial" charset="0"/>
        <a:buChar char="•"/>
        <a:defRPr sz="2600" kern="1200">
          <a:solidFill>
            <a:srgbClr val="595959"/>
          </a:solidFill>
          <a:latin typeface="+mn-lt"/>
          <a:ea typeface="ヒラギノ角ゴ Pro W3" charset="-128"/>
          <a:cs typeface="ヒラギノ角ゴ Pro W3" charset="-128"/>
        </a:defRPr>
      </a:lvl1pPr>
      <a:lvl2pPr marL="576263" indent="-288925" algn="l" defTabSz="457200" rtl="0" eaLnBrk="1" fontAlgn="base" hangingPunct="1">
        <a:spcBef>
          <a:spcPct val="0"/>
        </a:spcBef>
        <a:spcAft>
          <a:spcPts val="1200"/>
        </a:spcAft>
        <a:buClr>
          <a:schemeClr val="accent1"/>
        </a:buClr>
        <a:buFont typeface="Arial"/>
        <a:buChar char="•"/>
        <a:defRPr sz="24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2pPr>
      <a:lvl3pPr marL="855663" indent="-279400" algn="l" defTabSz="457200" rtl="0" eaLnBrk="1" fontAlgn="base" hangingPunct="1">
        <a:spcBef>
          <a:spcPct val="0"/>
        </a:spcBef>
        <a:spcAft>
          <a:spcPts val="1200"/>
        </a:spcAft>
        <a:buClr>
          <a:schemeClr val="accent1"/>
        </a:buClr>
        <a:buFont typeface="Arial" charset="0"/>
        <a:buChar char="•"/>
        <a:defRPr sz="23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3pPr>
      <a:lvl4pPr marL="1143000" indent="-287338" algn="l" defTabSz="457200" rtl="0" eaLnBrk="1" fontAlgn="base" hangingPunct="1">
        <a:spcBef>
          <a:spcPct val="0"/>
        </a:spcBef>
        <a:spcAft>
          <a:spcPts val="1200"/>
        </a:spcAft>
        <a:buClr>
          <a:schemeClr val="accent1"/>
        </a:buClr>
        <a:buFont typeface="Arial"/>
        <a:buChar char="•"/>
        <a:defRPr sz="22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4pPr>
      <a:lvl5pPr marL="1430338" indent="-287338" algn="l" defTabSz="457200" rtl="0" eaLnBrk="1" fontAlgn="base" hangingPunct="1">
        <a:spcBef>
          <a:spcPct val="0"/>
        </a:spcBef>
        <a:spcAft>
          <a:spcPts val="1200"/>
        </a:spcAft>
        <a:buClr>
          <a:schemeClr val="accent1"/>
        </a:buClr>
        <a:buFont typeface="Arial" charset="0"/>
        <a:buChar char="•"/>
        <a:defRPr sz="2100" kern="1200">
          <a:solidFill>
            <a:srgbClr val="595959"/>
          </a:solidFill>
          <a:latin typeface="+mn-lt"/>
          <a:ea typeface="ヒラギノ角ゴ Pro W3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e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54D52-7FFD-32C9-F8D0-4EF04DE2D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6464" y="1132195"/>
            <a:ext cx="10019071" cy="1468430"/>
          </a:xfrm>
        </p:spPr>
        <p:txBody>
          <a:bodyPr anchor="b">
            <a:normAutofit fontScale="90000"/>
          </a:bodyPr>
          <a:lstStyle/>
          <a:p>
            <a:r>
              <a:rPr lang="en-US" dirty="0"/>
              <a:t>Teaching AI to Think Like a Cost Estimator: </a:t>
            </a:r>
            <a:br>
              <a:rPr lang="en-US" dirty="0"/>
            </a:br>
            <a:r>
              <a:rPr lang="en-US" dirty="0"/>
              <a:t>Custom Skills and Agents in PARS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E3D022-7417-B585-AABB-4EB27AA26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24211"/>
            <a:ext cx="9144000" cy="2514589"/>
          </a:xfrm>
        </p:spPr>
        <p:txBody>
          <a:bodyPr>
            <a:normAutofit/>
          </a:bodyPr>
          <a:lstStyle/>
          <a:p>
            <a:r>
              <a:rPr lang="en-US"/>
              <a:t>Cost Estimating Community of Practice (CECOP)</a:t>
            </a:r>
          </a:p>
          <a:p>
            <a:r>
              <a:rPr lang="en-US"/>
              <a:t>August 12, 2026</a:t>
            </a:r>
          </a:p>
          <a:p>
            <a:endParaRPr lang="en-US"/>
          </a:p>
          <a:p>
            <a:pPr>
              <a:spcAft>
                <a:spcPts val="600"/>
              </a:spcAft>
            </a:pPr>
            <a:endParaRPr lang="en-US" sz="1400"/>
          </a:p>
          <a:p>
            <a:pPr>
              <a:spcAft>
                <a:spcPts val="600"/>
              </a:spcAft>
            </a:pPr>
            <a:endParaRPr lang="en-US" sz="1400"/>
          </a:p>
          <a:p>
            <a:pPr>
              <a:spcAft>
                <a:spcPts val="600"/>
              </a:spcAft>
            </a:pPr>
            <a:endParaRPr lang="en-US" sz="1400"/>
          </a:p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EAA4E3E-8EF8-7852-B2D4-0308C4BF2217}"/>
              </a:ext>
            </a:extLst>
          </p:cNvPr>
          <p:cNvGrpSpPr/>
          <p:nvPr/>
        </p:nvGrpSpPr>
        <p:grpSpPr>
          <a:xfrm>
            <a:off x="1524000" y="4234457"/>
            <a:ext cx="9067797" cy="1243995"/>
            <a:chOff x="1670784" y="4572000"/>
            <a:chExt cx="9067797" cy="936828"/>
          </a:xfrm>
        </p:grpSpPr>
        <p:sp>
          <p:nvSpPr>
            <p:cNvPr id="5" name="Subtitle 2">
              <a:extLst>
                <a:ext uri="{FF2B5EF4-FFF2-40B4-BE49-F238E27FC236}">
                  <a16:creationId xmlns:a16="http://schemas.microsoft.com/office/drawing/2014/main" id="{342AE5CA-9269-C61B-57D7-D005BE7D4F46}"/>
                </a:ext>
              </a:extLst>
            </p:cNvPr>
            <p:cNvSpPr txBox="1">
              <a:spLocks/>
            </p:cNvSpPr>
            <p:nvPr/>
          </p:nvSpPr>
          <p:spPr>
            <a:xfrm>
              <a:off x="1670784" y="4579221"/>
              <a:ext cx="4621732" cy="929607"/>
            </a:xfrm>
            <a:prstGeom prst="rect">
              <a:avLst/>
            </a:prstGeom>
          </p:spPr>
          <p:txBody>
            <a:bodyPr/>
            <a:lstStyle>
              <a:lvl1pPr marL="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 charset="0"/>
                <a:buNone/>
                <a:defRPr sz="1800" kern="1200">
                  <a:solidFill>
                    <a:srgbClr val="293340"/>
                  </a:solidFill>
                  <a:latin typeface="+mn-lt"/>
                  <a:ea typeface="ヒラギノ角ゴ Pro W3" charset="-128"/>
                  <a:cs typeface="ヒラギノ角ゴ Pro W3" charset="-128"/>
                </a:defRPr>
              </a:lvl1pPr>
              <a:lvl2pPr marL="3429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/>
                <a:buNone/>
                <a:defRPr sz="150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2pPr>
              <a:lvl3pPr marL="6858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 charset="0"/>
                <a:buNone/>
                <a:defRPr sz="135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3pPr>
              <a:lvl4pPr marL="10287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/>
                <a:buNone/>
                <a:defRPr sz="120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4pPr>
              <a:lvl5pPr marL="13716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 charset="0"/>
                <a:buNone/>
                <a:defRPr sz="120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5pPr>
              <a:lvl6pPr marL="17145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Aft>
                  <a:spcPts val="600"/>
                </a:spcAft>
              </a:pPr>
              <a:r>
                <a:rPr lang="en-US" dirty="0"/>
                <a:t>Amber Young</a:t>
              </a:r>
            </a:p>
            <a:p>
              <a:pPr algn="r">
                <a:spcAft>
                  <a:spcPts val="600"/>
                </a:spcAft>
              </a:pPr>
              <a:r>
                <a:rPr lang="en-US" sz="1400" dirty="0"/>
                <a:t>Project Assessment &amp; Reporting System (PARS) Owner</a:t>
              </a:r>
            </a:p>
            <a:p>
              <a:pPr algn="r">
                <a:spcAft>
                  <a:spcPts val="600"/>
                </a:spcAft>
              </a:pPr>
              <a:r>
                <a:rPr lang="en-US" sz="1400" dirty="0"/>
                <a:t>DOE Office of Project Management</a:t>
              </a:r>
            </a:p>
            <a:p>
              <a:endParaRPr lang="en-US" dirty="0"/>
            </a:p>
          </p:txBody>
        </p:sp>
        <p:sp>
          <p:nvSpPr>
            <p:cNvPr id="6" name="Subtitle 2">
              <a:extLst>
                <a:ext uri="{FF2B5EF4-FFF2-40B4-BE49-F238E27FC236}">
                  <a16:creationId xmlns:a16="http://schemas.microsoft.com/office/drawing/2014/main" id="{5642FFC6-3A83-7E8D-654D-B46D6A1B2EE4}"/>
                </a:ext>
              </a:extLst>
            </p:cNvPr>
            <p:cNvSpPr txBox="1">
              <a:spLocks/>
            </p:cNvSpPr>
            <p:nvPr/>
          </p:nvSpPr>
          <p:spPr>
            <a:xfrm>
              <a:off x="6809068" y="4572000"/>
              <a:ext cx="3929513" cy="929607"/>
            </a:xfrm>
            <a:prstGeom prst="rect">
              <a:avLst/>
            </a:prstGeom>
          </p:spPr>
          <p:txBody>
            <a:bodyPr/>
            <a:lstStyle>
              <a:lvl1pPr marL="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 charset="0"/>
                <a:buNone/>
                <a:defRPr sz="1800" kern="1200">
                  <a:solidFill>
                    <a:srgbClr val="293340"/>
                  </a:solidFill>
                  <a:latin typeface="+mn-lt"/>
                  <a:ea typeface="ヒラギノ角ゴ Pro W3" charset="-128"/>
                  <a:cs typeface="ヒラギノ角ゴ Pro W3" charset="-128"/>
                </a:defRPr>
              </a:lvl1pPr>
              <a:lvl2pPr marL="3429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/>
                <a:buNone/>
                <a:defRPr sz="150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2pPr>
              <a:lvl3pPr marL="6858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 charset="0"/>
                <a:buNone/>
                <a:defRPr sz="135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3pPr>
              <a:lvl4pPr marL="10287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/>
                <a:buNone/>
                <a:defRPr sz="120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4pPr>
              <a:lvl5pPr marL="1371600" indent="0" algn="ctr" defTabSz="457200" rtl="0" eaLnBrk="1" fontAlgn="base" hangingPunct="1"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" charset="0"/>
                <a:buNone/>
                <a:defRPr sz="1200" kern="1200">
                  <a:solidFill>
                    <a:srgbClr val="595959"/>
                  </a:solidFill>
                  <a:latin typeface="+mn-lt"/>
                  <a:ea typeface="ヒラギノ角ゴ Pro W3" charset="-128"/>
                  <a:cs typeface="+mn-cs"/>
                </a:defRPr>
              </a:lvl5pPr>
              <a:lvl6pPr marL="17145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457200" rtl="0" eaLnBrk="1" latinLnBrk="0" hangingPunct="1">
                <a:spcBef>
                  <a:spcPct val="20000"/>
                </a:spcBef>
                <a:buFont typeface="Arial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spcAft>
                  <a:spcPts val="600"/>
                </a:spcAft>
              </a:pPr>
              <a:r>
                <a:rPr lang="en-US" dirty="0"/>
                <a:t>Sam Runner</a:t>
              </a:r>
            </a:p>
            <a:p>
              <a:pPr algn="l">
                <a:spcAft>
                  <a:spcPts val="600"/>
                </a:spcAft>
              </a:pPr>
              <a:r>
                <a:rPr lang="en-US" sz="1400" dirty="0"/>
                <a:t>PARS Deputy Project Manager</a:t>
              </a:r>
            </a:p>
            <a:p>
              <a:pPr algn="l">
                <a:spcAft>
                  <a:spcPts val="600"/>
                </a:spcAft>
              </a:pPr>
              <a:r>
                <a:rPr lang="en-US" sz="1400" dirty="0" err="1"/>
                <a:t>TechSource</a:t>
              </a:r>
              <a:r>
                <a:rPr lang="en-US" sz="1400" dirty="0"/>
                <a:t>, Inc. supporting DOE PM</a:t>
              </a:r>
            </a:p>
            <a:p>
              <a:endParaRPr lang="en-US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B08EF8BC-AFDC-E6BC-8B9C-84049359A877}"/>
                </a:ext>
              </a:extLst>
            </p:cNvPr>
            <p:cNvCxnSpPr>
              <a:cxnSpLocks/>
            </p:cNvCxnSpPr>
            <p:nvPr/>
          </p:nvCxnSpPr>
          <p:spPr>
            <a:xfrm>
              <a:off x="6550792" y="4585847"/>
              <a:ext cx="0" cy="655312"/>
            </a:xfrm>
            <a:prstGeom prst="line">
              <a:avLst/>
            </a:prstGeom>
            <a:ln w="9525"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DBFAF542-6D14-84D2-B773-1A0C3B1F8936}"/>
              </a:ext>
            </a:extLst>
          </p:cNvPr>
          <p:cNvSpPr txBox="1"/>
          <p:nvPr/>
        </p:nvSpPr>
        <p:spPr>
          <a:xfrm>
            <a:off x="0" y="5380041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US" sz="1400" dirty="0"/>
              <a:t>DOE Office of Project Management, Project Controls and Policy Division (PM-30)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A73501-570E-59F9-5121-26437336F8FE}"/>
              </a:ext>
            </a:extLst>
          </p:cNvPr>
          <p:cNvSpPr txBox="1"/>
          <p:nvPr/>
        </p:nvSpPr>
        <p:spPr>
          <a:xfrm>
            <a:off x="49732" y="6470147"/>
            <a:ext cx="1219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>
                <a:solidFill>
                  <a:schemeClr val="bg1"/>
                </a:solidFill>
              </a:rPr>
              <a:t>Demo by Derek Gunter, Consolidated Nuclear Security (CNS)</a:t>
            </a:r>
          </a:p>
        </p:txBody>
      </p:sp>
    </p:spTree>
    <p:extLst>
      <p:ext uri="{BB962C8B-B14F-4D97-AF65-F5344CB8AC3E}">
        <p14:creationId xmlns:p14="http://schemas.microsoft.com/office/powerpoint/2010/main" val="275868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Agenda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Footer"/>
          <p:cNvSpPr txBox="1"/>
          <p:nvPr/>
        </p:nvSpPr>
        <p:spPr>
          <a:xfrm>
            <a:off x="409575" y="5991225"/>
            <a:ext cx="11334750" cy="4191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200" i="1" dirty="0">
                <a:solidFill>
                  <a:srgbClr val="466373"/>
                </a:solidFill>
              </a:rPr>
              <a:t>We’ll take questions and comments at the end, via an open feedback board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4097DB3B-5F75-7A03-62C3-227A72654B76}"/>
              </a:ext>
            </a:extLst>
          </p:cNvPr>
          <p:cNvGrpSpPr/>
          <p:nvPr/>
        </p:nvGrpSpPr>
        <p:grpSpPr>
          <a:xfrm>
            <a:off x="6628745" y="1398482"/>
            <a:ext cx="5100566" cy="4135336"/>
            <a:chOff x="6628745" y="1433163"/>
            <a:chExt cx="5100566" cy="4135336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D1023965-F030-3A14-318D-85F1A8E12AC0}"/>
                </a:ext>
              </a:extLst>
            </p:cNvPr>
            <p:cNvGrpSpPr/>
            <p:nvPr/>
          </p:nvGrpSpPr>
          <p:grpSpPr>
            <a:xfrm>
              <a:off x="6629903" y="3643556"/>
              <a:ext cx="4824105" cy="637984"/>
              <a:chOff x="308333" y="3735406"/>
              <a:chExt cx="4824105" cy="637984"/>
            </a:xfrm>
          </p:grpSpPr>
          <p:sp>
            <p:nvSpPr>
              <p:cNvPr id="48" name="Text 6">
                <a:extLst>
                  <a:ext uri="{FF2B5EF4-FFF2-40B4-BE49-F238E27FC236}">
                    <a16:creationId xmlns:a16="http://schemas.microsoft.com/office/drawing/2014/main" id="{DB56BF94-D26F-A8DF-2CE6-BE730DB69EB2}"/>
                  </a:ext>
                </a:extLst>
              </p:cNvPr>
              <p:cNvSpPr/>
              <p:nvPr/>
            </p:nvSpPr>
            <p:spPr>
              <a:xfrm>
                <a:off x="308333" y="3788791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7</a:t>
                </a:r>
              </a:p>
            </p:txBody>
          </p:sp>
          <p:sp>
            <p:nvSpPr>
              <p:cNvPr id="15" name="Text 14">
                <a:extLst>
                  <a:ext uri="{FF2B5EF4-FFF2-40B4-BE49-F238E27FC236}">
                    <a16:creationId xmlns:a16="http://schemas.microsoft.com/office/drawing/2014/main" id="{047CFA65-4277-A2D1-25E2-3C35EE4E625B}"/>
                  </a:ext>
                </a:extLst>
              </p:cNvPr>
              <p:cNvSpPr/>
              <p:nvPr/>
            </p:nvSpPr>
            <p:spPr>
              <a:xfrm>
                <a:off x="958582" y="3735406"/>
                <a:ext cx="4173856" cy="6379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AI models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BWC &amp; CAEF 2.0 WBS standardization</a:t>
                </a:r>
                <a:endParaRPr lang="en-US" dirty="0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912EAC0-3455-4595-5032-59A5E7AC6FC9}"/>
                </a:ext>
              </a:extLst>
            </p:cNvPr>
            <p:cNvGrpSpPr/>
            <p:nvPr/>
          </p:nvGrpSpPr>
          <p:grpSpPr>
            <a:xfrm>
              <a:off x="6631861" y="1433163"/>
              <a:ext cx="4949966" cy="602762"/>
              <a:chOff x="310291" y="1452068"/>
              <a:chExt cx="4949966" cy="602762"/>
            </a:xfrm>
          </p:grpSpPr>
          <p:sp>
            <p:nvSpPr>
              <p:cNvPr id="9" name="Text 8">
                <a:extLst>
                  <a:ext uri="{FF2B5EF4-FFF2-40B4-BE49-F238E27FC236}">
                    <a16:creationId xmlns:a16="http://schemas.microsoft.com/office/drawing/2014/main" id="{0E14B8EB-5B93-9A7E-9B18-4CE60C9CC7DB}"/>
                  </a:ext>
                </a:extLst>
              </p:cNvPr>
              <p:cNvSpPr/>
              <p:nvPr/>
            </p:nvSpPr>
            <p:spPr>
              <a:xfrm>
                <a:off x="958582" y="1521430"/>
                <a:ext cx="4301675" cy="5334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Meet Walt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PARS’s secure LLM &amp; skills</a:t>
                </a:r>
                <a:endParaRPr lang="en-US" dirty="0"/>
              </a:p>
            </p:txBody>
          </p:sp>
          <p:sp>
            <p:nvSpPr>
              <p:cNvPr id="19" name="Text 6">
                <a:extLst>
                  <a:ext uri="{FF2B5EF4-FFF2-40B4-BE49-F238E27FC236}">
                    <a16:creationId xmlns:a16="http://schemas.microsoft.com/office/drawing/2014/main" id="{9936967E-AD6C-45F2-3216-207CFC487FC6}"/>
                  </a:ext>
                </a:extLst>
              </p:cNvPr>
              <p:cNvSpPr/>
              <p:nvPr/>
            </p:nvSpPr>
            <p:spPr>
              <a:xfrm>
                <a:off x="310291" y="1452068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5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C4588A9F-61B3-A54F-B72A-236BA082B9D6}"/>
                </a:ext>
              </a:extLst>
            </p:cNvPr>
            <p:cNvGrpSpPr/>
            <p:nvPr/>
          </p:nvGrpSpPr>
          <p:grpSpPr>
            <a:xfrm>
              <a:off x="6629903" y="2545053"/>
              <a:ext cx="5099408" cy="614230"/>
              <a:chOff x="308333" y="2440559"/>
              <a:chExt cx="5099408" cy="614230"/>
            </a:xfrm>
          </p:grpSpPr>
          <p:sp>
            <p:nvSpPr>
              <p:cNvPr id="12" name="Text 11">
                <a:extLst>
                  <a:ext uri="{FF2B5EF4-FFF2-40B4-BE49-F238E27FC236}">
                    <a16:creationId xmlns:a16="http://schemas.microsoft.com/office/drawing/2014/main" id="{4601947A-4474-1F83-3363-EF844C963956}"/>
                  </a:ext>
                </a:extLst>
              </p:cNvPr>
              <p:cNvSpPr/>
              <p:nvPr/>
            </p:nvSpPr>
            <p:spPr>
              <a:xfrm>
                <a:off x="958582" y="2521389"/>
                <a:ext cx="4449159" cy="5334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AI Dashboards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Your data, your way (demo)</a:t>
                </a:r>
                <a:endParaRPr lang="en-US" dirty="0"/>
              </a:p>
            </p:txBody>
          </p:sp>
          <p:sp>
            <p:nvSpPr>
              <p:cNvPr id="46" name="Text 6">
                <a:extLst>
                  <a:ext uri="{FF2B5EF4-FFF2-40B4-BE49-F238E27FC236}">
                    <a16:creationId xmlns:a16="http://schemas.microsoft.com/office/drawing/2014/main" id="{C4D33F90-CD09-82B5-D1E1-36D680CB1603}"/>
                  </a:ext>
                </a:extLst>
              </p:cNvPr>
              <p:cNvSpPr/>
              <p:nvPr/>
            </p:nvSpPr>
            <p:spPr>
              <a:xfrm>
                <a:off x="308333" y="2440559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6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06C692A1-6785-A0C8-3818-C52958533EC7}"/>
                </a:ext>
              </a:extLst>
            </p:cNvPr>
            <p:cNvGrpSpPr/>
            <p:nvPr/>
          </p:nvGrpSpPr>
          <p:grpSpPr>
            <a:xfrm>
              <a:off x="6628745" y="4922844"/>
              <a:ext cx="4825263" cy="645655"/>
              <a:chOff x="307175" y="4941749"/>
              <a:chExt cx="4825263" cy="645655"/>
            </a:xfrm>
          </p:grpSpPr>
          <p:sp>
            <p:nvSpPr>
              <p:cNvPr id="18" name="Text 17">
                <a:extLst>
                  <a:ext uri="{FF2B5EF4-FFF2-40B4-BE49-F238E27FC236}">
                    <a16:creationId xmlns:a16="http://schemas.microsoft.com/office/drawing/2014/main" id="{DF594B5E-9C24-DC21-6774-E30BD7FAA9BB}"/>
                  </a:ext>
                </a:extLst>
              </p:cNvPr>
              <p:cNvSpPr/>
              <p:nvPr/>
            </p:nvSpPr>
            <p:spPr>
              <a:xfrm>
                <a:off x="958582" y="4949420"/>
                <a:ext cx="4173856" cy="6379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Walt for cost estimating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Real examples from CNS Y-12</a:t>
                </a:r>
                <a:endParaRPr lang="en-US" dirty="0"/>
              </a:p>
            </p:txBody>
          </p:sp>
          <p:sp>
            <p:nvSpPr>
              <p:cNvPr id="50" name="Text 6">
                <a:extLst>
                  <a:ext uri="{FF2B5EF4-FFF2-40B4-BE49-F238E27FC236}">
                    <a16:creationId xmlns:a16="http://schemas.microsoft.com/office/drawing/2014/main" id="{C7067695-A290-C232-8B2A-619165507ACF}"/>
                  </a:ext>
                </a:extLst>
              </p:cNvPr>
              <p:cNvSpPr/>
              <p:nvPr/>
            </p:nvSpPr>
            <p:spPr>
              <a:xfrm>
                <a:off x="307175" y="4941749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8</a:t>
                </a:r>
              </a:p>
            </p:txBody>
          </p:sp>
        </p:grp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045A0EF0-206E-D307-6F28-890E43EDDCB0}"/>
              </a:ext>
            </a:extLst>
          </p:cNvPr>
          <p:cNvGrpSpPr/>
          <p:nvPr/>
        </p:nvGrpSpPr>
        <p:grpSpPr>
          <a:xfrm>
            <a:off x="459572" y="1398482"/>
            <a:ext cx="5636427" cy="4135336"/>
            <a:chOff x="459573" y="1363801"/>
            <a:chExt cx="5100566" cy="4135336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B902EA23-F75B-1D86-619F-1A3D1A789FED}"/>
                </a:ext>
              </a:extLst>
            </p:cNvPr>
            <p:cNvGrpSpPr/>
            <p:nvPr/>
          </p:nvGrpSpPr>
          <p:grpSpPr>
            <a:xfrm>
              <a:off x="460731" y="3574194"/>
              <a:ext cx="4824105" cy="637984"/>
              <a:chOff x="308333" y="3735406"/>
              <a:chExt cx="4824105" cy="637984"/>
            </a:xfrm>
          </p:grpSpPr>
          <p:sp>
            <p:nvSpPr>
              <p:cNvPr id="78" name="Text 6">
                <a:extLst>
                  <a:ext uri="{FF2B5EF4-FFF2-40B4-BE49-F238E27FC236}">
                    <a16:creationId xmlns:a16="http://schemas.microsoft.com/office/drawing/2014/main" id="{5A5EE398-1B96-BC7E-01DC-6C303F9677E9}"/>
                  </a:ext>
                </a:extLst>
              </p:cNvPr>
              <p:cNvSpPr/>
              <p:nvPr/>
            </p:nvSpPr>
            <p:spPr>
              <a:xfrm>
                <a:off x="308333" y="3788791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3</a:t>
                </a:r>
              </a:p>
            </p:txBody>
          </p:sp>
          <p:sp>
            <p:nvSpPr>
              <p:cNvPr id="79" name="Text 14">
                <a:extLst>
                  <a:ext uri="{FF2B5EF4-FFF2-40B4-BE49-F238E27FC236}">
                    <a16:creationId xmlns:a16="http://schemas.microsoft.com/office/drawing/2014/main" id="{54FE9FD2-5585-7E18-6E23-6166D9906672}"/>
                  </a:ext>
                </a:extLst>
              </p:cNvPr>
              <p:cNvSpPr/>
              <p:nvPr/>
            </p:nvSpPr>
            <p:spPr>
              <a:xfrm>
                <a:off x="958582" y="3735406"/>
                <a:ext cx="4173856" cy="6379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The data foundation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JSON DID, quality checks, integrated data</a:t>
                </a:r>
                <a:endParaRPr lang="en-US" dirty="0"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B8118CA2-6CBC-0360-5849-1EED585DA5CB}"/>
                </a:ext>
              </a:extLst>
            </p:cNvPr>
            <p:cNvGrpSpPr/>
            <p:nvPr/>
          </p:nvGrpSpPr>
          <p:grpSpPr>
            <a:xfrm>
              <a:off x="462689" y="1363801"/>
              <a:ext cx="4949966" cy="602762"/>
              <a:chOff x="310291" y="1452068"/>
              <a:chExt cx="4949966" cy="602762"/>
            </a:xfrm>
          </p:grpSpPr>
          <p:sp>
            <p:nvSpPr>
              <p:cNvPr id="76" name="Text 8">
                <a:extLst>
                  <a:ext uri="{FF2B5EF4-FFF2-40B4-BE49-F238E27FC236}">
                    <a16:creationId xmlns:a16="http://schemas.microsoft.com/office/drawing/2014/main" id="{1953464D-EF8A-3353-8D7B-64897EF6B0CA}"/>
                  </a:ext>
                </a:extLst>
              </p:cNvPr>
              <p:cNvSpPr/>
              <p:nvPr/>
            </p:nvSpPr>
            <p:spPr>
              <a:xfrm>
                <a:off x="958582" y="1521430"/>
                <a:ext cx="4301675" cy="5334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Pulse check</a:t>
                </a:r>
                <a:endParaRPr lang="en-US" dirty="0">
                  <a:solidFill>
                    <a:srgbClr val="12294D"/>
                  </a:solidFill>
                  <a:latin typeface="Arial" pitchFamily="34" charset="0"/>
                  <a:ea typeface="Arial" pitchFamily="34" charset="-122"/>
                  <a:cs typeface="Arial" pitchFamily="34" charset="-120"/>
                </a:endParaRP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Opening poll</a:t>
                </a:r>
                <a:endParaRPr lang="en-US" dirty="0"/>
              </a:p>
            </p:txBody>
          </p:sp>
          <p:sp>
            <p:nvSpPr>
              <p:cNvPr id="77" name="Text 6">
                <a:extLst>
                  <a:ext uri="{FF2B5EF4-FFF2-40B4-BE49-F238E27FC236}">
                    <a16:creationId xmlns:a16="http://schemas.microsoft.com/office/drawing/2014/main" id="{6BA1EF45-AE40-F465-4F7B-F20531CA3AB2}"/>
                  </a:ext>
                </a:extLst>
              </p:cNvPr>
              <p:cNvSpPr/>
              <p:nvPr/>
            </p:nvSpPr>
            <p:spPr>
              <a:xfrm>
                <a:off x="310291" y="1452068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1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32DFB7AB-F1CD-D99B-969E-705B6B94EE07}"/>
                </a:ext>
              </a:extLst>
            </p:cNvPr>
            <p:cNvGrpSpPr/>
            <p:nvPr/>
          </p:nvGrpSpPr>
          <p:grpSpPr>
            <a:xfrm>
              <a:off x="460731" y="2475691"/>
              <a:ext cx="5099408" cy="457200"/>
              <a:chOff x="308333" y="2440559"/>
              <a:chExt cx="5099408" cy="457200"/>
            </a:xfrm>
          </p:grpSpPr>
          <p:sp>
            <p:nvSpPr>
              <p:cNvPr id="74" name="Text 11">
                <a:extLst>
                  <a:ext uri="{FF2B5EF4-FFF2-40B4-BE49-F238E27FC236}">
                    <a16:creationId xmlns:a16="http://schemas.microsoft.com/office/drawing/2014/main" id="{8FAB3C08-A522-A5BA-DD78-5187E2A11A8F}"/>
                  </a:ext>
                </a:extLst>
              </p:cNvPr>
              <p:cNvSpPr/>
              <p:nvPr/>
            </p:nvSpPr>
            <p:spPr>
              <a:xfrm>
                <a:off x="958582" y="2521389"/>
                <a:ext cx="4449159" cy="37637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PARS in brief</a:t>
                </a: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What it is, how it got here</a:t>
                </a:r>
                <a:endParaRPr lang="en-US" dirty="0"/>
              </a:p>
            </p:txBody>
          </p:sp>
          <p:sp>
            <p:nvSpPr>
              <p:cNvPr id="75" name="Text 6">
                <a:extLst>
                  <a:ext uri="{FF2B5EF4-FFF2-40B4-BE49-F238E27FC236}">
                    <a16:creationId xmlns:a16="http://schemas.microsoft.com/office/drawing/2014/main" id="{A56CEEAC-05D7-AD23-A4AC-D5F1B1EE5A33}"/>
                  </a:ext>
                </a:extLst>
              </p:cNvPr>
              <p:cNvSpPr/>
              <p:nvPr/>
            </p:nvSpPr>
            <p:spPr>
              <a:xfrm>
                <a:off x="308333" y="2440559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2</a:t>
                </a:r>
              </a:p>
            </p:txBody>
          </p:sp>
        </p:grpSp>
        <p:grpSp>
          <p:nvGrpSpPr>
            <p:cNvPr id="71" name="Group 70">
              <a:extLst>
                <a:ext uri="{FF2B5EF4-FFF2-40B4-BE49-F238E27FC236}">
                  <a16:creationId xmlns:a16="http://schemas.microsoft.com/office/drawing/2014/main" id="{A0BEFFB8-2280-FF9B-B0C7-7265DC79BD62}"/>
                </a:ext>
              </a:extLst>
            </p:cNvPr>
            <p:cNvGrpSpPr/>
            <p:nvPr/>
          </p:nvGrpSpPr>
          <p:grpSpPr>
            <a:xfrm>
              <a:off x="459573" y="4853482"/>
              <a:ext cx="4825263" cy="645655"/>
              <a:chOff x="307175" y="4941749"/>
              <a:chExt cx="4825263" cy="645655"/>
            </a:xfrm>
          </p:grpSpPr>
          <p:sp>
            <p:nvSpPr>
              <p:cNvPr id="72" name="Text 17">
                <a:extLst>
                  <a:ext uri="{FF2B5EF4-FFF2-40B4-BE49-F238E27FC236}">
                    <a16:creationId xmlns:a16="http://schemas.microsoft.com/office/drawing/2014/main" id="{ED52E563-8CA2-83BA-3A98-695599250A26}"/>
                  </a:ext>
                </a:extLst>
              </p:cNvPr>
              <p:cNvSpPr/>
              <p:nvPr/>
            </p:nvSpPr>
            <p:spPr>
              <a:xfrm>
                <a:off x="958582" y="4949420"/>
                <a:ext cx="4173856" cy="637984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b="1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AI in PARS today</a:t>
                </a:r>
              </a:p>
              <a:p>
                <a:pPr marL="0" indent="0" algn="l">
                  <a:spcBef>
                    <a:spcPts val="0"/>
                  </a:spcBef>
                  <a:buNone/>
                </a:pP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Three</a:t>
                </a:r>
                <a:r>
                  <a:rPr lang="en-US" dirty="0">
                    <a:solidFill>
                      <a:srgbClr val="12294D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 initiatives, maturity focus</a:t>
                </a:r>
                <a:endParaRPr lang="en-US" dirty="0"/>
              </a:p>
            </p:txBody>
          </p:sp>
          <p:sp>
            <p:nvSpPr>
              <p:cNvPr id="73" name="Text 6">
                <a:extLst>
                  <a:ext uri="{FF2B5EF4-FFF2-40B4-BE49-F238E27FC236}">
                    <a16:creationId xmlns:a16="http://schemas.microsoft.com/office/drawing/2014/main" id="{91902F69-675D-3273-5452-ADA17AD031F7}"/>
                  </a:ext>
                </a:extLst>
              </p:cNvPr>
              <p:cNvSpPr/>
              <p:nvPr/>
            </p:nvSpPr>
            <p:spPr>
              <a:xfrm>
                <a:off x="307175" y="4941749"/>
                <a:ext cx="457200" cy="457200"/>
              </a:xfrm>
              <a:prstGeom prst="roundRect">
                <a:avLst>
                  <a:gd name="adj" fmla="val 327331"/>
                </a:avLst>
              </a:prstGeom>
              <a:solidFill>
                <a:srgbClr val="C9A227"/>
              </a:solidFill>
              <a:ln/>
            </p:spPr>
            <p:txBody>
              <a:bodyPr wrap="square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12294D"/>
                    </a:solidFill>
                    <a:latin typeface="Arial" pitchFamily="34" charset="0"/>
                    <a:cs typeface="Arial" pitchFamily="34" charset="-120"/>
                  </a:rPr>
                  <a:t>4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609600" y="952500"/>
            <a:ext cx="7239000" cy="3048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spc="300" dirty="0">
                <a:solidFill>
                  <a:srgbClr val="FFC416"/>
                </a:solidFill>
              </a:rPr>
              <a:t>INTERACTIVITY · 01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609600" y="1314450"/>
            <a:ext cx="7429500" cy="6096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3000" b="1" dirty="0">
                <a:solidFill>
                  <a:srgbClr val="FFFFFF"/>
                </a:solidFill>
              </a:rPr>
              <a:t>Pulse check: who’s in the room?</a:t>
            </a:r>
          </a:p>
        </p:txBody>
      </p:sp>
      <p:sp>
        <p:nvSpPr>
          <p:cNvPr id="4" name="Question 1"/>
          <p:cNvSpPr/>
          <p:nvPr/>
        </p:nvSpPr>
        <p:spPr>
          <a:xfrm>
            <a:off x="609600" y="2209800"/>
            <a:ext cx="6858000" cy="74295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How familiar are you with PARS?</a:t>
            </a:r>
          </a:p>
          <a:p>
            <a:r>
              <a:rPr lang="en-US" sz="1400" dirty="0">
                <a:solidFill>
                  <a:srgbClr val="D2DBE0"/>
                </a:solidFill>
              </a:rPr>
              <a:t>never opened it  →  daily user</a:t>
            </a:r>
          </a:p>
        </p:txBody>
      </p:sp>
      <p:sp>
        <p:nvSpPr>
          <p:cNvPr id="5" name="Question 2"/>
          <p:cNvSpPr/>
          <p:nvPr/>
        </p:nvSpPr>
        <p:spPr>
          <a:xfrm>
            <a:off x="609600" y="3067050"/>
            <a:ext cx="6858000" cy="74295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Have you met Walt?</a:t>
            </a:r>
          </a:p>
          <a:p>
            <a:r>
              <a:rPr lang="en-US" sz="1400" dirty="0">
                <a:solidFill>
                  <a:srgbClr val="D2DBE0"/>
                </a:solidFill>
              </a:rPr>
              <a:t>who?  →  we talk every day</a:t>
            </a:r>
          </a:p>
        </p:txBody>
      </p:sp>
      <p:sp>
        <p:nvSpPr>
          <p:cNvPr id="6" name="Question 3"/>
          <p:cNvSpPr/>
          <p:nvPr/>
        </p:nvSpPr>
        <p:spPr>
          <a:xfrm>
            <a:off x="609600" y="3924300"/>
            <a:ext cx="6858000" cy="74295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How comfortable are you with GenAI tools?</a:t>
            </a:r>
          </a:p>
          <a:p>
            <a:r>
              <a:rPr lang="en-US" sz="1400" dirty="0">
                <a:solidFill>
                  <a:srgbClr val="D2DBE0"/>
                </a:solidFill>
              </a:rPr>
              <a:t>skeptical  →  power user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9A7138E-6647-D115-5248-26C347C11037}"/>
              </a:ext>
            </a:extLst>
          </p:cNvPr>
          <p:cNvGrpSpPr/>
          <p:nvPr/>
        </p:nvGrpSpPr>
        <p:grpSpPr>
          <a:xfrm>
            <a:off x="8724900" y="209550"/>
            <a:ext cx="2857500" cy="5798428"/>
            <a:chOff x="8724900" y="209550"/>
            <a:chExt cx="2857500" cy="5798428"/>
          </a:xfrm>
        </p:grpSpPr>
        <p:pic>
          <p:nvPicPr>
            <p:cNvPr id="8" name="Walt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82050" y="209550"/>
              <a:ext cx="2743200" cy="2743200"/>
            </a:xfrm>
            <a:prstGeom prst="rect">
              <a:avLst/>
            </a:prstGeom>
          </p:spPr>
        </p:pic>
        <p:sp>
          <p:nvSpPr>
            <p:cNvPr id="9" name="Menti Join Chip"/>
            <p:cNvSpPr/>
            <p:nvPr/>
          </p:nvSpPr>
          <p:spPr>
            <a:xfrm>
              <a:off x="8724900" y="3301169"/>
              <a:ext cx="2857500" cy="438150"/>
            </a:xfrm>
            <a:prstGeom prst="roundRect">
              <a:avLst>
                <a:gd name="adj" fmla="val 50000"/>
              </a:avLst>
            </a:prstGeom>
            <a:solidFill>
              <a:srgbClr val="FFC416"/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003066"/>
                  </a:solidFill>
                </a:rPr>
                <a:t>join at menti.com</a:t>
              </a:r>
            </a:p>
            <a:p>
              <a:pPr algn="ctr">
                <a:buNone/>
              </a:pPr>
              <a:r>
                <a:rPr lang="en-US" sz="1200" b="1" dirty="0">
                  <a:solidFill>
                    <a:srgbClr val="003066"/>
                  </a:solidFill>
                </a:rPr>
                <a:t>5853 9874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D5BF33CF-192C-2E24-A5E6-938F0270B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93530" y="4087738"/>
              <a:ext cx="1920240" cy="1920240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28575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What is PARS?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Overview"/>
          <p:cNvSpPr txBox="1"/>
          <p:nvPr/>
        </p:nvSpPr>
        <p:spPr>
          <a:xfrm>
            <a:off x="183433" y="1262062"/>
            <a:ext cx="6000750" cy="44767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>
              <a:spcAft>
                <a:spcPts val="1400"/>
              </a:spcAft>
              <a:buNone/>
            </a:pPr>
            <a:r>
              <a:rPr lang="en-US" sz="2000" b="1" dirty="0">
                <a:solidFill>
                  <a:srgbClr val="003066"/>
                </a:solidFill>
              </a:rPr>
              <a:t>The Project Assessment and Reporting System</a:t>
            </a:r>
            <a:r>
              <a:rPr lang="en-US" sz="2000" b="1" dirty="0">
                <a:solidFill>
                  <a:srgbClr val="333333"/>
                </a:solidFill>
              </a:rPr>
              <a:t>:</a:t>
            </a:r>
            <a:r>
              <a:rPr lang="en-US" sz="2000" dirty="0">
                <a:solidFill>
                  <a:srgbClr val="333333"/>
                </a:solidFill>
              </a:rPr>
              <a:t> DOE’s system of record for capital asset project performance, as required by DOE Order 413.3B.</a:t>
            </a:r>
          </a:p>
          <a:p>
            <a:pPr marL="228600" indent="-228600"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Projects ≥ $50M TPC report earned value after CD-2; the portfolio is tracked from CD-0 through closeout</a:t>
            </a:r>
          </a:p>
          <a:p>
            <a:pPr marL="228600" indent="-228600">
              <a:spcAft>
                <a:spcPts val="1000"/>
              </a:spcAft>
              <a:buFont typeface="Arial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One shared view for contractors, FPDs, program offices, and HQ analysts</a:t>
            </a:r>
          </a:p>
        </p:txBody>
      </p:sp>
      <p:sp>
        <p:nvSpPr>
          <p:cNvPr id="5" name="Estimator Header"/>
          <p:cNvSpPr txBox="1"/>
          <p:nvPr/>
        </p:nvSpPr>
        <p:spPr>
          <a:xfrm>
            <a:off x="6667500" y="1262062"/>
            <a:ext cx="5114925" cy="2857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spc="200" dirty="0">
                <a:solidFill>
                  <a:srgbClr val="466373"/>
                </a:solidFill>
              </a:rPr>
              <a:t>WHY IT MATTERS FOR COST ESTIMATORS</a:t>
            </a:r>
          </a:p>
        </p:txBody>
      </p:sp>
      <p:sp>
        <p:nvSpPr>
          <p:cNvPr id="6" name="Value 1"/>
          <p:cNvSpPr/>
          <p:nvPr/>
        </p:nvSpPr>
        <p:spPr>
          <a:xfrm>
            <a:off x="6667499" y="1833562"/>
            <a:ext cx="5114925" cy="9334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003066"/>
                </a:solidFill>
              </a:rPr>
              <a:t>Historical actuals</a:t>
            </a:r>
          </a:p>
          <a:p>
            <a:r>
              <a:rPr lang="en-US" sz="1600" dirty="0">
                <a:solidFill>
                  <a:srgbClr val="333333"/>
                </a:solidFill>
              </a:rPr>
              <a:t>6+ years of monthly EVMS history across over 500 projects; 300+ closed out, 200+ in active execution</a:t>
            </a:r>
          </a:p>
        </p:txBody>
      </p:sp>
      <p:sp>
        <p:nvSpPr>
          <p:cNvPr id="7" name="Value 2"/>
          <p:cNvSpPr/>
          <p:nvPr/>
        </p:nvSpPr>
        <p:spPr>
          <a:xfrm>
            <a:off x="6667500" y="3293268"/>
            <a:ext cx="5114925" cy="9334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003066"/>
                </a:solidFill>
              </a:rPr>
              <a:t>Comparable by construction</a:t>
            </a:r>
          </a:p>
          <a:p>
            <a:r>
              <a:rPr lang="en-US" sz="1600" dirty="0">
                <a:solidFill>
                  <a:srgbClr val="333333"/>
                </a:solidFill>
              </a:rPr>
              <a:t>Creating BWC mappings for projects’ WBS to a common EPCC structure for future benchmarking</a:t>
            </a:r>
          </a:p>
        </p:txBody>
      </p:sp>
      <p:sp>
        <p:nvSpPr>
          <p:cNvPr id="8" name="Value 3"/>
          <p:cNvSpPr/>
          <p:nvPr/>
        </p:nvSpPr>
        <p:spPr>
          <a:xfrm>
            <a:off x="6667500" y="4752975"/>
            <a:ext cx="5114925" cy="9334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003066"/>
                </a:solidFill>
              </a:rPr>
              <a:t>Quality-checked at the gate</a:t>
            </a:r>
          </a:p>
          <a:p>
            <a:r>
              <a:rPr lang="en-US" sz="1600" dirty="0">
                <a:solidFill>
                  <a:srgbClr val="333333"/>
                </a:solidFill>
              </a:rPr>
              <a:t>600+ automated DIQ checks validate data before it reaches your estimate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0286CE3-212B-F598-9732-3AB925490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itchFamily="34" charset="0"/>
                <a:ea typeface="Arial" pitchFamily="34" charset="-122"/>
                <a:cs typeface="Arial" pitchFamily="34" charset="-120"/>
              </a:rPr>
              <a:t>PARS History Timeline: From Origins to Modernization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ECE86610-DDDF-632C-7A03-73EB728F13BA}"/>
              </a:ext>
            </a:extLst>
          </p:cNvPr>
          <p:cNvSpPr/>
          <p:nvPr/>
        </p:nvSpPr>
        <p:spPr>
          <a:xfrm>
            <a:off x="592535" y="1481535"/>
            <a:ext cx="11006931" cy="101600"/>
          </a:xfrm>
          <a:prstGeom prst="roundRect">
            <a:avLst>
              <a:gd name="adj" fmla="val 50000"/>
            </a:avLst>
          </a:prstGeom>
          <a:solidFill>
            <a:srgbClr val="CCCCCC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63535501-D36F-78B6-1F84-8F174D53CDAF}"/>
              </a:ext>
            </a:extLst>
          </p:cNvPr>
          <p:cNvSpPr/>
          <p:nvPr/>
        </p:nvSpPr>
        <p:spPr>
          <a:xfrm>
            <a:off x="1583928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005496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956AB49-CC24-9AAF-0230-E7A6D3D86EBD}"/>
              </a:ext>
            </a:extLst>
          </p:cNvPr>
          <p:cNvSpPr/>
          <p:nvPr/>
        </p:nvSpPr>
        <p:spPr>
          <a:xfrm>
            <a:off x="997938" y="1735337"/>
            <a:ext cx="1442849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1990s</a:t>
            </a:r>
            <a:endParaRPr lang="en-US" sz="1467"/>
          </a:p>
        </p:txBody>
      </p:sp>
      <p:sp>
        <p:nvSpPr>
          <p:cNvPr id="10" name="Text 6">
            <a:extLst>
              <a:ext uri="{FF2B5EF4-FFF2-40B4-BE49-F238E27FC236}">
                <a16:creationId xmlns:a16="http://schemas.microsoft.com/office/drawing/2014/main" id="{477EA85B-4F28-0521-7885-6242BDC3EE60}"/>
              </a:ext>
            </a:extLst>
          </p:cNvPr>
          <p:cNvSpPr/>
          <p:nvPr/>
        </p:nvSpPr>
        <p:spPr>
          <a:xfrm>
            <a:off x="806688" y="2094289"/>
            <a:ext cx="1554480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PARS Established</a:t>
            </a:r>
            <a:endParaRPr lang="en-US" sz="1200"/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75AF26A1-1187-C831-44C9-0D11B2FECBE0}"/>
              </a:ext>
            </a:extLst>
          </p:cNvPr>
          <p:cNvSpPr/>
          <p:nvPr/>
        </p:nvSpPr>
        <p:spPr>
          <a:xfrm>
            <a:off x="2887067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005496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12" name="Text 8">
            <a:extLst>
              <a:ext uri="{FF2B5EF4-FFF2-40B4-BE49-F238E27FC236}">
                <a16:creationId xmlns:a16="http://schemas.microsoft.com/office/drawing/2014/main" id="{8402C1F4-5FF8-AC7D-ED4A-E5D7DD25D6F2}"/>
              </a:ext>
            </a:extLst>
          </p:cNvPr>
          <p:cNvSpPr/>
          <p:nvPr/>
        </p:nvSpPr>
        <p:spPr>
          <a:xfrm>
            <a:off x="2564759" y="1735337"/>
            <a:ext cx="91548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2005</a:t>
            </a:r>
            <a:endParaRPr lang="en-US" sz="1467"/>
          </a:p>
        </p:txBody>
      </p:sp>
      <p:sp>
        <p:nvSpPr>
          <p:cNvPr id="13" name="Text 9">
            <a:extLst>
              <a:ext uri="{FF2B5EF4-FFF2-40B4-BE49-F238E27FC236}">
                <a16:creationId xmlns:a16="http://schemas.microsoft.com/office/drawing/2014/main" id="{FFA88CE8-5F47-CCED-047A-05DC6B76483E}"/>
              </a:ext>
            </a:extLst>
          </p:cNvPr>
          <p:cNvSpPr/>
          <p:nvPr/>
        </p:nvSpPr>
        <p:spPr>
          <a:xfrm>
            <a:off x="2220693" y="2094289"/>
            <a:ext cx="1554480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GAO Report</a:t>
            </a:r>
            <a:endParaRPr lang="en-US" sz="1200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07139E35-7B23-6075-882E-3D4564133C43}"/>
              </a:ext>
            </a:extLst>
          </p:cNvPr>
          <p:cNvSpPr/>
          <p:nvPr/>
        </p:nvSpPr>
        <p:spPr>
          <a:xfrm>
            <a:off x="4427935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005496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92713F50-175F-35C6-106D-89913B4BC32B}"/>
              </a:ext>
            </a:extLst>
          </p:cNvPr>
          <p:cNvSpPr/>
          <p:nvPr/>
        </p:nvSpPr>
        <p:spPr>
          <a:xfrm>
            <a:off x="4105627" y="1735337"/>
            <a:ext cx="91548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</a:t>
            </a:r>
            <a:endParaRPr lang="en-US" sz="1467"/>
          </a:p>
        </p:txBody>
      </p:sp>
      <p:sp>
        <p:nvSpPr>
          <p:cNvPr id="16" name="Text 12">
            <a:extLst>
              <a:ext uri="{FF2B5EF4-FFF2-40B4-BE49-F238E27FC236}">
                <a16:creationId xmlns:a16="http://schemas.microsoft.com/office/drawing/2014/main" id="{FCC9638F-A5A8-F764-72A9-2B107DE45664}"/>
              </a:ext>
            </a:extLst>
          </p:cNvPr>
          <p:cNvSpPr/>
          <p:nvPr/>
        </p:nvSpPr>
        <p:spPr>
          <a:xfrm>
            <a:off x="3671007" y="2094289"/>
            <a:ext cx="1554480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Root Cause Analysis</a:t>
            </a:r>
            <a:endParaRPr lang="en-US" sz="120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C9579980-C6D7-83F6-8976-9C5939B5EF39}"/>
              </a:ext>
            </a:extLst>
          </p:cNvPr>
          <p:cNvSpPr/>
          <p:nvPr/>
        </p:nvSpPr>
        <p:spPr>
          <a:xfrm>
            <a:off x="5858867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005496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18" name="Text 14">
            <a:extLst>
              <a:ext uri="{FF2B5EF4-FFF2-40B4-BE49-F238E27FC236}">
                <a16:creationId xmlns:a16="http://schemas.microsoft.com/office/drawing/2014/main" id="{2AFE3A52-8D7E-B913-70E4-AD409E44064F}"/>
              </a:ext>
            </a:extLst>
          </p:cNvPr>
          <p:cNvSpPr/>
          <p:nvPr/>
        </p:nvSpPr>
        <p:spPr>
          <a:xfrm>
            <a:off x="5536559" y="1735337"/>
            <a:ext cx="91548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</a:t>
            </a:r>
            <a:endParaRPr lang="en-US" sz="1467"/>
          </a:p>
        </p:txBody>
      </p:sp>
      <p:sp>
        <p:nvSpPr>
          <p:cNvPr id="19" name="Text 15">
            <a:extLst>
              <a:ext uri="{FF2B5EF4-FFF2-40B4-BE49-F238E27FC236}">
                <a16:creationId xmlns:a16="http://schemas.microsoft.com/office/drawing/2014/main" id="{43DE6759-91A7-4B60-11CB-0E138C8B9D31}"/>
              </a:ext>
            </a:extLst>
          </p:cNvPr>
          <p:cNvSpPr/>
          <p:nvPr/>
        </p:nvSpPr>
        <p:spPr>
          <a:xfrm>
            <a:off x="5300876" y="2094289"/>
            <a:ext cx="1554480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PARS Implementation</a:t>
            </a:r>
            <a:endParaRPr lang="en-US" sz="1200"/>
          </a:p>
        </p:txBody>
      </p:sp>
      <p:sp>
        <p:nvSpPr>
          <p:cNvPr id="20" name="Text 16">
            <a:extLst>
              <a:ext uri="{FF2B5EF4-FFF2-40B4-BE49-F238E27FC236}">
                <a16:creationId xmlns:a16="http://schemas.microsoft.com/office/drawing/2014/main" id="{F174CBA1-A4ED-5368-BD06-3EEC85191257}"/>
              </a:ext>
            </a:extLst>
          </p:cNvPr>
          <p:cNvSpPr/>
          <p:nvPr/>
        </p:nvSpPr>
        <p:spPr>
          <a:xfrm>
            <a:off x="7509867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003066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21" name="Text 17">
            <a:extLst>
              <a:ext uri="{FF2B5EF4-FFF2-40B4-BE49-F238E27FC236}">
                <a16:creationId xmlns:a16="http://schemas.microsoft.com/office/drawing/2014/main" id="{A105B574-DED2-65E9-9C7E-9D1C155167A3}"/>
              </a:ext>
            </a:extLst>
          </p:cNvPr>
          <p:cNvSpPr/>
          <p:nvPr/>
        </p:nvSpPr>
        <p:spPr>
          <a:xfrm>
            <a:off x="7187559" y="1735337"/>
            <a:ext cx="91548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</a:t>
            </a:r>
            <a:endParaRPr lang="en-US" sz="1467"/>
          </a:p>
        </p:txBody>
      </p:sp>
      <p:sp>
        <p:nvSpPr>
          <p:cNvPr id="22" name="Text 18">
            <a:extLst>
              <a:ext uri="{FF2B5EF4-FFF2-40B4-BE49-F238E27FC236}">
                <a16:creationId xmlns:a16="http://schemas.microsoft.com/office/drawing/2014/main" id="{852F6AE5-022F-D66D-3533-5E3CD04732CD}"/>
              </a:ext>
            </a:extLst>
          </p:cNvPr>
          <p:cNvSpPr/>
          <p:nvPr/>
        </p:nvSpPr>
        <p:spPr>
          <a:xfrm>
            <a:off x="6848236" y="2094289"/>
            <a:ext cx="1554480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PARS II Launch</a:t>
            </a:r>
            <a:endParaRPr lang="en-US" sz="1200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AABC2E0D-98FC-5720-7DA6-02929395A5DD}"/>
              </a:ext>
            </a:extLst>
          </p:cNvPr>
          <p:cNvSpPr/>
          <p:nvPr/>
        </p:nvSpPr>
        <p:spPr>
          <a:xfrm>
            <a:off x="9161065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003066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24" name="Text 20">
            <a:extLst>
              <a:ext uri="{FF2B5EF4-FFF2-40B4-BE49-F238E27FC236}">
                <a16:creationId xmlns:a16="http://schemas.microsoft.com/office/drawing/2014/main" id="{52410BE8-CB7E-DAA7-E64F-D7500C52699B}"/>
              </a:ext>
            </a:extLst>
          </p:cNvPr>
          <p:cNvSpPr/>
          <p:nvPr/>
        </p:nvSpPr>
        <p:spPr>
          <a:xfrm>
            <a:off x="8838758" y="1735337"/>
            <a:ext cx="91548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</a:t>
            </a:r>
            <a:endParaRPr lang="en-US" sz="1467"/>
          </a:p>
        </p:txBody>
      </p:sp>
      <p:sp>
        <p:nvSpPr>
          <p:cNvPr id="25" name="Text 21">
            <a:extLst>
              <a:ext uri="{FF2B5EF4-FFF2-40B4-BE49-F238E27FC236}">
                <a16:creationId xmlns:a16="http://schemas.microsoft.com/office/drawing/2014/main" id="{465D5172-9296-A2E0-EC9C-B9A8C1A80A88}"/>
              </a:ext>
            </a:extLst>
          </p:cNvPr>
          <p:cNvSpPr/>
          <p:nvPr/>
        </p:nvSpPr>
        <p:spPr>
          <a:xfrm>
            <a:off x="8654692" y="2094289"/>
            <a:ext cx="1554480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 Integration</a:t>
            </a:r>
            <a:endParaRPr lang="en-US" sz="1200"/>
          </a:p>
        </p:txBody>
      </p:sp>
      <p:sp>
        <p:nvSpPr>
          <p:cNvPr id="26" name="Text 22">
            <a:extLst>
              <a:ext uri="{FF2B5EF4-FFF2-40B4-BE49-F238E27FC236}">
                <a16:creationId xmlns:a16="http://schemas.microsoft.com/office/drawing/2014/main" id="{E315DE6F-8495-6314-03D9-6FD7702A378B}"/>
              </a:ext>
            </a:extLst>
          </p:cNvPr>
          <p:cNvSpPr/>
          <p:nvPr/>
        </p:nvSpPr>
        <p:spPr>
          <a:xfrm>
            <a:off x="10812065" y="1371600"/>
            <a:ext cx="270867" cy="270867"/>
          </a:xfrm>
          <a:prstGeom prst="roundRect">
            <a:avLst>
              <a:gd name="adj" fmla="val 450111"/>
            </a:avLst>
          </a:prstGeom>
          <a:solidFill>
            <a:srgbClr val="466373"/>
          </a:solidFill>
          <a:ln/>
        </p:spPr>
        <p:txBody>
          <a:bodyPr wrap="square" rtlCol="0" anchor="ctr"/>
          <a:lstStyle/>
          <a:p>
            <a:endParaRPr lang="en-US"/>
          </a:p>
        </p:txBody>
      </p:sp>
      <p:sp>
        <p:nvSpPr>
          <p:cNvPr id="27" name="Text 23">
            <a:extLst>
              <a:ext uri="{FF2B5EF4-FFF2-40B4-BE49-F238E27FC236}">
                <a16:creationId xmlns:a16="http://schemas.microsoft.com/office/drawing/2014/main" id="{38D9FEF7-435D-149B-CB2C-DF0D8E51B5B9}"/>
              </a:ext>
            </a:extLst>
          </p:cNvPr>
          <p:cNvSpPr/>
          <p:nvPr/>
        </p:nvSpPr>
        <p:spPr>
          <a:xfrm>
            <a:off x="10489758" y="1735337"/>
            <a:ext cx="915484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2023-25</a:t>
            </a:r>
            <a:endParaRPr lang="en-US" sz="1467"/>
          </a:p>
        </p:txBody>
      </p:sp>
      <p:sp>
        <p:nvSpPr>
          <p:cNvPr id="28" name="Text 24">
            <a:extLst>
              <a:ext uri="{FF2B5EF4-FFF2-40B4-BE49-F238E27FC236}">
                <a16:creationId xmlns:a16="http://schemas.microsoft.com/office/drawing/2014/main" id="{39362334-A656-6961-06EE-57E6DE590AEA}"/>
              </a:ext>
            </a:extLst>
          </p:cNvPr>
          <p:cNvSpPr/>
          <p:nvPr/>
        </p:nvSpPr>
        <p:spPr>
          <a:xfrm>
            <a:off x="10170258" y="2094289"/>
            <a:ext cx="1554480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JSON Migration</a:t>
            </a:r>
            <a:endParaRPr lang="en-US" sz="1200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7534FEE-BB31-9CB5-7D6A-E4575AA95204}"/>
              </a:ext>
            </a:extLst>
          </p:cNvPr>
          <p:cNvGrpSpPr/>
          <p:nvPr/>
        </p:nvGrpSpPr>
        <p:grpSpPr>
          <a:xfrm>
            <a:off x="617935" y="2667000"/>
            <a:ext cx="3572025" cy="571103"/>
            <a:chOff x="544832" y="3337978"/>
            <a:chExt cx="3572025" cy="571103"/>
          </a:xfrm>
        </p:grpSpPr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467D9D65-EB97-431B-01EA-E3BFCE412B5D}"/>
                </a:ext>
              </a:extLst>
            </p:cNvPr>
            <p:cNvSpPr/>
            <p:nvPr/>
          </p:nvSpPr>
          <p:spPr>
            <a:xfrm>
              <a:off x="544832" y="3337978"/>
              <a:ext cx="3572025" cy="571103"/>
            </a:xfrm>
            <a:prstGeom prst="roundRect">
              <a:avLst/>
            </a:prstGeom>
            <a:solidFill>
              <a:srgbClr val="90C853">
                <a:alpha val="16863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68AE57C-A1CE-260C-9757-6506D46AF4D2}"/>
                </a:ext>
              </a:extLst>
            </p:cNvPr>
            <p:cNvGrpSpPr/>
            <p:nvPr/>
          </p:nvGrpSpPr>
          <p:grpSpPr>
            <a:xfrm>
              <a:off x="1023953" y="3530601"/>
              <a:ext cx="2613782" cy="215900"/>
              <a:chOff x="1218533" y="3530601"/>
              <a:chExt cx="2613782" cy="215900"/>
            </a:xfrm>
          </p:grpSpPr>
          <p:sp>
            <p:nvSpPr>
              <p:cNvPr id="32" name="Text 25">
                <a:extLst>
                  <a:ext uri="{FF2B5EF4-FFF2-40B4-BE49-F238E27FC236}">
                    <a16:creationId xmlns:a16="http://schemas.microsoft.com/office/drawing/2014/main" id="{894E7AC8-C54A-3B88-C41D-A02AB4353F24}"/>
                  </a:ext>
                </a:extLst>
              </p:cNvPr>
              <p:cNvSpPr/>
              <p:nvPr/>
            </p:nvSpPr>
            <p:spPr>
              <a:xfrm>
                <a:off x="1218533" y="3536950"/>
                <a:ext cx="203200" cy="203200"/>
              </a:xfrm>
              <a:prstGeom prst="roundRect">
                <a:avLst>
                  <a:gd name="adj" fmla="val 600000"/>
                </a:avLst>
              </a:prstGeom>
              <a:solidFill>
                <a:srgbClr val="005496"/>
              </a:solidFill>
              <a:ln/>
            </p:spPr>
            <p:txBody>
              <a:bodyPr wrap="square" rtlCol="0" anchor="ctr"/>
              <a:lstStyle/>
              <a:p>
                <a:endParaRPr lang="en-US"/>
              </a:p>
            </p:txBody>
          </p:sp>
          <p:sp>
            <p:nvSpPr>
              <p:cNvPr id="33" name="Text 26">
                <a:extLst>
                  <a:ext uri="{FF2B5EF4-FFF2-40B4-BE49-F238E27FC236}">
                    <a16:creationId xmlns:a16="http://schemas.microsoft.com/office/drawing/2014/main" id="{2BC0AF0A-3A9B-1DBA-C2CD-BFD277C839F7}"/>
                  </a:ext>
                </a:extLst>
              </p:cNvPr>
              <p:cNvSpPr/>
              <p:nvPr/>
            </p:nvSpPr>
            <p:spPr>
              <a:xfrm>
                <a:off x="1557067" y="3530601"/>
                <a:ext cx="2275248" cy="2159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spcBef>
                    <a:spcPts val="1467"/>
                  </a:spcBef>
                  <a:spcAft>
                    <a:spcPts val="1467"/>
                  </a:spcAft>
                </a:pPr>
                <a:r>
                  <a:rPr lang="en-US" sz="1467" b="1" dirty="0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Origins &amp; Foundation</a:t>
                </a:r>
                <a:endParaRPr lang="en-US" sz="1467" dirty="0"/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B9ACCDB-4E61-6FAF-D0B7-152592D1772C}"/>
              </a:ext>
            </a:extLst>
          </p:cNvPr>
          <p:cNvGrpSpPr/>
          <p:nvPr/>
        </p:nvGrpSpPr>
        <p:grpSpPr>
          <a:xfrm>
            <a:off x="4427935" y="2667000"/>
            <a:ext cx="3572025" cy="571103"/>
            <a:chOff x="4413794" y="3343850"/>
            <a:chExt cx="3572025" cy="571103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1E4C6607-BA11-9DF7-7A2B-FF9C43487C3D}"/>
                </a:ext>
              </a:extLst>
            </p:cNvPr>
            <p:cNvSpPr/>
            <p:nvPr/>
          </p:nvSpPr>
          <p:spPr>
            <a:xfrm>
              <a:off x="4413794" y="3343850"/>
              <a:ext cx="3572025" cy="571103"/>
            </a:xfrm>
            <a:prstGeom prst="roundRect">
              <a:avLst/>
            </a:prstGeom>
            <a:solidFill>
              <a:srgbClr val="003066">
                <a:alpha val="16863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74D4DAD-8B6B-089D-57AE-CBECB999AAFE}"/>
                </a:ext>
              </a:extLst>
            </p:cNvPr>
            <p:cNvGrpSpPr/>
            <p:nvPr/>
          </p:nvGrpSpPr>
          <p:grpSpPr>
            <a:xfrm>
              <a:off x="5099267" y="3521451"/>
              <a:ext cx="2201078" cy="215900"/>
              <a:chOff x="5336733" y="3526610"/>
              <a:chExt cx="2201078" cy="215900"/>
            </a:xfrm>
          </p:grpSpPr>
          <p:sp>
            <p:nvSpPr>
              <p:cNvPr id="37" name="Text 27">
                <a:extLst>
                  <a:ext uri="{FF2B5EF4-FFF2-40B4-BE49-F238E27FC236}">
                    <a16:creationId xmlns:a16="http://schemas.microsoft.com/office/drawing/2014/main" id="{39F23DCD-3D25-17F2-B744-2FA7FCC3E041}"/>
                  </a:ext>
                </a:extLst>
              </p:cNvPr>
              <p:cNvSpPr/>
              <p:nvPr/>
            </p:nvSpPr>
            <p:spPr>
              <a:xfrm>
                <a:off x="5336733" y="3532959"/>
                <a:ext cx="203200" cy="203200"/>
              </a:xfrm>
              <a:prstGeom prst="roundRect">
                <a:avLst>
                  <a:gd name="adj" fmla="val 600000"/>
                </a:avLst>
              </a:prstGeom>
              <a:solidFill>
                <a:srgbClr val="003066"/>
              </a:solidFill>
              <a:ln/>
            </p:spPr>
            <p:txBody>
              <a:bodyPr wrap="square" rtlCol="0" anchor="ctr"/>
              <a:lstStyle/>
              <a:p>
                <a:endParaRPr lang="en-US"/>
              </a:p>
            </p:txBody>
          </p:sp>
          <p:sp>
            <p:nvSpPr>
              <p:cNvPr id="38" name="Text 28">
                <a:extLst>
                  <a:ext uri="{FF2B5EF4-FFF2-40B4-BE49-F238E27FC236}">
                    <a16:creationId xmlns:a16="http://schemas.microsoft.com/office/drawing/2014/main" id="{F015AEAC-FA80-43FF-E61C-ADFB251DD881}"/>
                  </a:ext>
                </a:extLst>
              </p:cNvPr>
              <p:cNvSpPr/>
              <p:nvPr/>
            </p:nvSpPr>
            <p:spPr>
              <a:xfrm>
                <a:off x="5675268" y="3526610"/>
                <a:ext cx="1862543" cy="2159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spcBef>
                    <a:spcPts val="1467"/>
                  </a:spcBef>
                  <a:spcAft>
                    <a:spcPts val="1467"/>
                  </a:spcAft>
                </a:pPr>
                <a:r>
                  <a:rPr lang="en-US" sz="1467" b="1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System Evolution</a:t>
                </a:r>
                <a:endParaRPr lang="en-US" sz="1467"/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C731F7C-95B6-0EBD-A20B-FF96EF3FBAD5}"/>
              </a:ext>
            </a:extLst>
          </p:cNvPr>
          <p:cNvGrpSpPr/>
          <p:nvPr/>
        </p:nvGrpSpPr>
        <p:grpSpPr>
          <a:xfrm>
            <a:off x="8185590" y="2667000"/>
            <a:ext cx="3572025" cy="571103"/>
            <a:chOff x="8181579" y="3332621"/>
            <a:chExt cx="3572025" cy="571103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78569ACA-00E9-7337-B90D-C870303B18FA}"/>
                </a:ext>
              </a:extLst>
            </p:cNvPr>
            <p:cNvSpPr/>
            <p:nvPr/>
          </p:nvSpPr>
          <p:spPr>
            <a:xfrm>
              <a:off x="8181579" y="3332621"/>
              <a:ext cx="3572025" cy="571103"/>
            </a:xfrm>
            <a:prstGeom prst="roundRect">
              <a:avLst/>
            </a:prstGeom>
            <a:solidFill>
              <a:srgbClr val="004424">
                <a:alpha val="16863"/>
              </a:srgb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35AA420-D415-CC65-07B2-3597E1965C29}"/>
                </a:ext>
              </a:extLst>
            </p:cNvPr>
            <p:cNvGrpSpPr/>
            <p:nvPr/>
          </p:nvGrpSpPr>
          <p:grpSpPr>
            <a:xfrm>
              <a:off x="9029281" y="3504761"/>
              <a:ext cx="1876620" cy="215900"/>
              <a:chOff x="9012233" y="3504761"/>
              <a:chExt cx="1876620" cy="215900"/>
            </a:xfrm>
          </p:grpSpPr>
          <p:sp>
            <p:nvSpPr>
              <p:cNvPr id="42" name="Text 29">
                <a:extLst>
                  <a:ext uri="{FF2B5EF4-FFF2-40B4-BE49-F238E27FC236}">
                    <a16:creationId xmlns:a16="http://schemas.microsoft.com/office/drawing/2014/main" id="{0D5D4610-D9DE-3B48-34B6-E78F9957DD24}"/>
                  </a:ext>
                </a:extLst>
              </p:cNvPr>
              <p:cNvSpPr/>
              <p:nvPr/>
            </p:nvSpPr>
            <p:spPr>
              <a:xfrm>
                <a:off x="9012233" y="3511110"/>
                <a:ext cx="203200" cy="203200"/>
              </a:xfrm>
              <a:prstGeom prst="roundRect">
                <a:avLst>
                  <a:gd name="adj" fmla="val 600000"/>
                </a:avLst>
              </a:prstGeom>
              <a:solidFill>
                <a:srgbClr val="466373"/>
              </a:solidFill>
              <a:ln/>
            </p:spPr>
            <p:txBody>
              <a:bodyPr wrap="square" rtlCol="0" anchor="ctr"/>
              <a:lstStyle/>
              <a:p>
                <a:endParaRPr lang="en-US"/>
              </a:p>
            </p:txBody>
          </p:sp>
          <p:sp>
            <p:nvSpPr>
              <p:cNvPr id="43" name="Text 30">
                <a:extLst>
                  <a:ext uri="{FF2B5EF4-FFF2-40B4-BE49-F238E27FC236}">
                    <a16:creationId xmlns:a16="http://schemas.microsoft.com/office/drawing/2014/main" id="{DA63B51E-6142-B48A-5E84-ABB15DCAE8F8}"/>
                  </a:ext>
                </a:extLst>
              </p:cNvPr>
              <p:cNvSpPr/>
              <p:nvPr/>
            </p:nvSpPr>
            <p:spPr>
              <a:xfrm>
                <a:off x="9350768" y="3504761"/>
                <a:ext cx="1538085" cy="2159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>
                  <a:spcBef>
                    <a:spcPts val="1467"/>
                  </a:spcBef>
                  <a:spcAft>
                    <a:spcPts val="1467"/>
                  </a:spcAft>
                </a:pPr>
                <a:r>
                  <a:rPr lang="en-US" sz="1467" b="1">
                    <a:solidFill>
                      <a:srgbClr val="333333"/>
                    </a:solidFill>
                    <a:latin typeface="Arial" pitchFamily="34" charset="0"/>
                    <a:ea typeface="Arial" pitchFamily="34" charset="-122"/>
                    <a:cs typeface="Arial" pitchFamily="34" charset="-120"/>
                  </a:rPr>
                  <a:t>Modernization</a:t>
                </a:r>
                <a:endParaRPr lang="en-US" sz="1467"/>
              </a:p>
            </p:txBody>
          </p:sp>
        </p:grpSp>
      </p:grpSp>
      <p:sp>
        <p:nvSpPr>
          <p:cNvPr id="44" name="Shape 31">
            <a:extLst>
              <a:ext uri="{FF2B5EF4-FFF2-40B4-BE49-F238E27FC236}">
                <a16:creationId xmlns:a16="http://schemas.microsoft.com/office/drawing/2014/main" id="{175D2102-EBCD-0048-F126-6DC26C2553C2}"/>
              </a:ext>
            </a:extLst>
          </p:cNvPr>
          <p:cNvSpPr/>
          <p:nvPr/>
        </p:nvSpPr>
        <p:spPr>
          <a:xfrm>
            <a:off x="617935" y="3368217"/>
            <a:ext cx="0" cy="733821"/>
          </a:xfrm>
          <a:prstGeom prst="line">
            <a:avLst/>
          </a:prstGeom>
          <a:noFill/>
          <a:ln w="38100">
            <a:solidFill>
              <a:srgbClr val="0054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5" name="Text 32">
            <a:extLst>
              <a:ext uri="{FF2B5EF4-FFF2-40B4-BE49-F238E27FC236}">
                <a16:creationId xmlns:a16="http://schemas.microsoft.com/office/drawing/2014/main" id="{87B39A1C-0573-E9D9-DD6C-93DD84A2CA62}"/>
              </a:ext>
            </a:extLst>
          </p:cNvPr>
          <p:cNvSpPr/>
          <p:nvPr/>
        </p:nvSpPr>
        <p:spPr>
          <a:xfrm>
            <a:off x="846536" y="3368217"/>
            <a:ext cx="325307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Late 1990s-2005</a:t>
            </a:r>
            <a:endParaRPr lang="en-US" sz="1467"/>
          </a:p>
        </p:txBody>
      </p:sp>
      <p:sp>
        <p:nvSpPr>
          <p:cNvPr id="46" name="Text 33">
            <a:extLst>
              <a:ext uri="{FF2B5EF4-FFF2-40B4-BE49-F238E27FC236}">
                <a16:creationId xmlns:a16="http://schemas.microsoft.com/office/drawing/2014/main" id="{18D25A97-9BA8-DEFD-C95D-7A3151B86060}"/>
              </a:ext>
            </a:extLst>
          </p:cNvPr>
          <p:cNvSpPr/>
          <p:nvPr/>
        </p:nvSpPr>
        <p:spPr>
          <a:xfrm>
            <a:off x="846536" y="3736517"/>
            <a:ext cx="3253073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PARS established for earned value reporting. GAO assessed data reliability</a:t>
            </a:r>
            <a:endParaRPr lang="en-US" sz="1200" dirty="0"/>
          </a:p>
        </p:txBody>
      </p:sp>
      <p:sp>
        <p:nvSpPr>
          <p:cNvPr id="47" name="Shape 34">
            <a:extLst>
              <a:ext uri="{FF2B5EF4-FFF2-40B4-BE49-F238E27FC236}">
                <a16:creationId xmlns:a16="http://schemas.microsoft.com/office/drawing/2014/main" id="{81B26080-10A6-4241-B694-5E87B4A095CB}"/>
              </a:ext>
            </a:extLst>
          </p:cNvPr>
          <p:cNvSpPr/>
          <p:nvPr/>
        </p:nvSpPr>
        <p:spPr>
          <a:xfrm>
            <a:off x="617935" y="4288173"/>
            <a:ext cx="0" cy="733821"/>
          </a:xfrm>
          <a:prstGeom prst="line">
            <a:avLst/>
          </a:prstGeom>
          <a:noFill/>
          <a:ln w="38100">
            <a:solidFill>
              <a:srgbClr val="00549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35">
            <a:extLst>
              <a:ext uri="{FF2B5EF4-FFF2-40B4-BE49-F238E27FC236}">
                <a16:creationId xmlns:a16="http://schemas.microsoft.com/office/drawing/2014/main" id="{9E6773DD-71B0-ECCA-4A06-A09597D2BE3B}"/>
              </a:ext>
            </a:extLst>
          </p:cNvPr>
          <p:cNvSpPr/>
          <p:nvPr/>
        </p:nvSpPr>
        <p:spPr>
          <a:xfrm>
            <a:off x="846536" y="4288173"/>
            <a:ext cx="325307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2008-2010</a:t>
            </a:r>
            <a:endParaRPr lang="en-US" sz="1467"/>
          </a:p>
        </p:txBody>
      </p:sp>
      <p:sp>
        <p:nvSpPr>
          <p:cNvPr id="49" name="Text 36">
            <a:extLst>
              <a:ext uri="{FF2B5EF4-FFF2-40B4-BE49-F238E27FC236}">
                <a16:creationId xmlns:a16="http://schemas.microsoft.com/office/drawing/2014/main" id="{B4BD6D52-0BA0-FE62-06A9-AA39DAA35D17}"/>
              </a:ext>
            </a:extLst>
          </p:cNvPr>
          <p:cNvSpPr/>
          <p:nvPr/>
        </p:nvSpPr>
        <p:spPr>
          <a:xfrm>
            <a:off x="846536" y="4656473"/>
            <a:ext cx="3253073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RCA identified PM gaps. CAP drove corrective action. Formal implementation</a:t>
            </a:r>
            <a:endParaRPr lang="en-US" sz="1200"/>
          </a:p>
        </p:txBody>
      </p:sp>
      <p:sp>
        <p:nvSpPr>
          <p:cNvPr id="50" name="Shape 37">
            <a:extLst>
              <a:ext uri="{FF2B5EF4-FFF2-40B4-BE49-F238E27FC236}">
                <a16:creationId xmlns:a16="http://schemas.microsoft.com/office/drawing/2014/main" id="{EB976F36-C7FB-3F38-1934-36C4E563D4D9}"/>
              </a:ext>
            </a:extLst>
          </p:cNvPr>
          <p:cNvSpPr/>
          <p:nvPr/>
        </p:nvSpPr>
        <p:spPr>
          <a:xfrm>
            <a:off x="4399756" y="3368217"/>
            <a:ext cx="0" cy="733821"/>
          </a:xfrm>
          <a:prstGeom prst="line">
            <a:avLst/>
          </a:prstGeom>
          <a:noFill/>
          <a:ln w="38100">
            <a:solidFill>
              <a:srgbClr val="003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38">
            <a:extLst>
              <a:ext uri="{FF2B5EF4-FFF2-40B4-BE49-F238E27FC236}">
                <a16:creationId xmlns:a16="http://schemas.microsoft.com/office/drawing/2014/main" id="{18863980-D84E-90CD-D004-AF62AE84D235}"/>
              </a:ext>
            </a:extLst>
          </p:cNvPr>
          <p:cNvSpPr/>
          <p:nvPr/>
        </p:nvSpPr>
        <p:spPr>
          <a:xfrm>
            <a:off x="4628357" y="3368217"/>
            <a:ext cx="325307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</a:t>
            </a:r>
            <a:endParaRPr lang="en-US" sz="1467"/>
          </a:p>
        </p:txBody>
      </p:sp>
      <p:sp>
        <p:nvSpPr>
          <p:cNvPr id="52" name="Text 39">
            <a:extLst>
              <a:ext uri="{FF2B5EF4-FFF2-40B4-BE49-F238E27FC236}">
                <a16:creationId xmlns:a16="http://schemas.microsoft.com/office/drawing/2014/main" id="{96201B12-D269-B005-0BEC-39C44C9ACD56}"/>
              </a:ext>
            </a:extLst>
          </p:cNvPr>
          <p:cNvSpPr/>
          <p:nvPr/>
        </p:nvSpPr>
        <p:spPr>
          <a:xfrm>
            <a:off x="4628357" y="3736517"/>
            <a:ext cx="3253073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PARS II: automated uploads, web-based COTS platform, direct EV extraction</a:t>
            </a:r>
            <a:endParaRPr lang="en-US" sz="1200"/>
          </a:p>
        </p:txBody>
      </p:sp>
      <p:sp>
        <p:nvSpPr>
          <p:cNvPr id="53" name="Shape 40">
            <a:extLst>
              <a:ext uri="{FF2B5EF4-FFF2-40B4-BE49-F238E27FC236}">
                <a16:creationId xmlns:a16="http://schemas.microsoft.com/office/drawing/2014/main" id="{8AF3C49D-CFE3-2052-BF3F-B36A7D10F6BD}"/>
              </a:ext>
            </a:extLst>
          </p:cNvPr>
          <p:cNvSpPr/>
          <p:nvPr/>
        </p:nvSpPr>
        <p:spPr>
          <a:xfrm>
            <a:off x="4399756" y="4288173"/>
            <a:ext cx="0" cy="733821"/>
          </a:xfrm>
          <a:prstGeom prst="line">
            <a:avLst/>
          </a:prstGeom>
          <a:noFill/>
          <a:ln w="38100">
            <a:solidFill>
              <a:srgbClr val="00306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41">
            <a:extLst>
              <a:ext uri="{FF2B5EF4-FFF2-40B4-BE49-F238E27FC236}">
                <a16:creationId xmlns:a16="http://schemas.microsoft.com/office/drawing/2014/main" id="{A02BFA07-EA4D-ACFE-18B8-6E8C61A8A972}"/>
              </a:ext>
            </a:extLst>
          </p:cNvPr>
          <p:cNvSpPr/>
          <p:nvPr/>
        </p:nvSpPr>
        <p:spPr>
          <a:xfrm>
            <a:off x="4628357" y="4288173"/>
            <a:ext cx="325307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2018</a:t>
            </a:r>
            <a:endParaRPr lang="en-US" sz="1467"/>
          </a:p>
        </p:txBody>
      </p:sp>
      <p:sp>
        <p:nvSpPr>
          <p:cNvPr id="55" name="Text 42">
            <a:extLst>
              <a:ext uri="{FF2B5EF4-FFF2-40B4-BE49-F238E27FC236}">
                <a16:creationId xmlns:a16="http://schemas.microsoft.com/office/drawing/2014/main" id="{60222D0A-637C-352A-38A4-B6131C91CCFF}"/>
              </a:ext>
            </a:extLst>
          </p:cNvPr>
          <p:cNvSpPr/>
          <p:nvPr/>
        </p:nvSpPr>
        <p:spPr>
          <a:xfrm>
            <a:off x="4628357" y="4656473"/>
            <a:ext cx="3253073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Empower® integrated for advanced EVMS analysis and custom dashboards</a:t>
            </a:r>
            <a:endParaRPr lang="en-US" sz="1200"/>
          </a:p>
        </p:txBody>
      </p:sp>
      <p:sp>
        <p:nvSpPr>
          <p:cNvPr id="56" name="Shape 43">
            <a:extLst>
              <a:ext uri="{FF2B5EF4-FFF2-40B4-BE49-F238E27FC236}">
                <a16:creationId xmlns:a16="http://schemas.microsoft.com/office/drawing/2014/main" id="{4224AFE3-F038-2179-E9AD-A363777F9C15}"/>
              </a:ext>
            </a:extLst>
          </p:cNvPr>
          <p:cNvSpPr/>
          <p:nvPr/>
        </p:nvSpPr>
        <p:spPr>
          <a:xfrm>
            <a:off x="8181579" y="3368217"/>
            <a:ext cx="0" cy="733821"/>
          </a:xfrm>
          <a:prstGeom prst="line">
            <a:avLst/>
          </a:prstGeom>
          <a:noFill/>
          <a:ln w="38100">
            <a:solidFill>
              <a:srgbClr val="466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44">
            <a:extLst>
              <a:ext uri="{FF2B5EF4-FFF2-40B4-BE49-F238E27FC236}">
                <a16:creationId xmlns:a16="http://schemas.microsoft.com/office/drawing/2014/main" id="{67461D8E-0F00-A77D-2985-9AB014E15CF9}"/>
              </a:ext>
            </a:extLst>
          </p:cNvPr>
          <p:cNvSpPr/>
          <p:nvPr/>
        </p:nvSpPr>
        <p:spPr>
          <a:xfrm>
            <a:off x="8410180" y="3368217"/>
            <a:ext cx="325307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2023-2025</a:t>
            </a:r>
            <a:endParaRPr lang="en-US" sz="1467"/>
          </a:p>
        </p:txBody>
      </p:sp>
      <p:sp>
        <p:nvSpPr>
          <p:cNvPr id="58" name="Text 45">
            <a:extLst>
              <a:ext uri="{FF2B5EF4-FFF2-40B4-BE49-F238E27FC236}">
                <a16:creationId xmlns:a16="http://schemas.microsoft.com/office/drawing/2014/main" id="{9522CF24-90BB-165A-B65E-33E2B7214C44}"/>
              </a:ext>
            </a:extLst>
          </p:cNvPr>
          <p:cNvSpPr/>
          <p:nvPr/>
        </p:nvSpPr>
        <p:spPr>
          <a:xfrm>
            <a:off x="8410180" y="3736517"/>
            <a:ext cx="3253073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to JSON migration. Enhanced DIQ checks. Software tool integration</a:t>
            </a:r>
            <a:endParaRPr lang="en-US" sz="1200" dirty="0"/>
          </a:p>
        </p:txBody>
      </p:sp>
      <p:sp>
        <p:nvSpPr>
          <p:cNvPr id="59" name="Shape 46">
            <a:extLst>
              <a:ext uri="{FF2B5EF4-FFF2-40B4-BE49-F238E27FC236}">
                <a16:creationId xmlns:a16="http://schemas.microsoft.com/office/drawing/2014/main" id="{5A4C5D6F-27B6-86D1-0E7B-54638F74934A}"/>
              </a:ext>
            </a:extLst>
          </p:cNvPr>
          <p:cNvSpPr/>
          <p:nvPr/>
        </p:nvSpPr>
        <p:spPr>
          <a:xfrm>
            <a:off x="8181579" y="4288173"/>
            <a:ext cx="0" cy="733821"/>
          </a:xfrm>
          <a:prstGeom prst="line">
            <a:avLst/>
          </a:prstGeom>
          <a:noFill/>
          <a:ln w="38100">
            <a:solidFill>
              <a:srgbClr val="46637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47">
            <a:extLst>
              <a:ext uri="{FF2B5EF4-FFF2-40B4-BE49-F238E27FC236}">
                <a16:creationId xmlns:a16="http://schemas.microsoft.com/office/drawing/2014/main" id="{0D0AB533-9A82-95D8-EC63-52A8B6AAE511}"/>
              </a:ext>
            </a:extLst>
          </p:cNvPr>
          <p:cNvSpPr/>
          <p:nvPr/>
        </p:nvSpPr>
        <p:spPr>
          <a:xfrm>
            <a:off x="8410180" y="4288173"/>
            <a:ext cx="3253073" cy="2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Bef>
                <a:spcPts val="1467"/>
              </a:spcBef>
              <a:spcAft>
                <a:spcPts val="267"/>
              </a:spcAft>
            </a:pPr>
            <a:r>
              <a:rPr lang="en-US" sz="1467" b="1">
                <a:solidFill>
                  <a:srgbClr val="1C2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Impact</a:t>
            </a:r>
            <a:endParaRPr lang="en-US" sz="1467"/>
          </a:p>
        </p:txBody>
      </p:sp>
      <p:sp>
        <p:nvSpPr>
          <p:cNvPr id="61" name="Text 48">
            <a:extLst>
              <a:ext uri="{FF2B5EF4-FFF2-40B4-BE49-F238E27FC236}">
                <a16:creationId xmlns:a16="http://schemas.microsoft.com/office/drawing/2014/main" id="{85EE12B9-060F-02FA-C2D3-C2A4D301873A}"/>
              </a:ext>
            </a:extLst>
          </p:cNvPr>
          <p:cNvSpPr/>
          <p:nvPr/>
        </p:nvSpPr>
        <p:spPr>
          <a:xfrm>
            <a:off x="8410180" y="4656473"/>
            <a:ext cx="3253073" cy="365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440"/>
              </a:lnSpc>
              <a:spcBef>
                <a:spcPts val="1200"/>
              </a:spcBef>
              <a:spcAft>
                <a:spcPts val="1200"/>
              </a:spcAft>
            </a:pPr>
            <a:r>
              <a:rPr lang="en-US" sz="120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Standardized reporting, improved data quality, enhanced accountability</a:t>
            </a:r>
            <a:endParaRPr lang="en-US" sz="1200"/>
          </a:p>
        </p:txBody>
      </p:sp>
      <p:sp>
        <p:nvSpPr>
          <p:cNvPr id="62" name="Text 34">
            <a:extLst>
              <a:ext uri="{FF2B5EF4-FFF2-40B4-BE49-F238E27FC236}">
                <a16:creationId xmlns:a16="http://schemas.microsoft.com/office/drawing/2014/main" id="{B62F5788-A48B-6F06-4683-070015616D0A}"/>
              </a:ext>
            </a:extLst>
          </p:cNvPr>
          <p:cNvSpPr/>
          <p:nvPr/>
        </p:nvSpPr>
        <p:spPr>
          <a:xfrm>
            <a:off x="103237" y="5308759"/>
            <a:ext cx="2777609" cy="482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2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150+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Text 35">
            <a:extLst>
              <a:ext uri="{FF2B5EF4-FFF2-40B4-BE49-F238E27FC236}">
                <a16:creationId xmlns:a16="http://schemas.microsoft.com/office/drawing/2014/main" id="{B18C831D-6A96-67C2-56B8-979BD52D8839}"/>
              </a:ext>
            </a:extLst>
          </p:cNvPr>
          <p:cNvSpPr/>
          <p:nvPr/>
        </p:nvSpPr>
        <p:spPr>
          <a:xfrm>
            <a:off x="578177" y="5800544"/>
            <a:ext cx="1827728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b="1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Projects with CPP data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4" name="Text 36">
            <a:extLst>
              <a:ext uri="{FF2B5EF4-FFF2-40B4-BE49-F238E27FC236}">
                <a16:creationId xmlns:a16="http://schemas.microsoft.com/office/drawing/2014/main" id="{6E9C1E26-41BE-E932-ED4D-51997730CB72}"/>
              </a:ext>
            </a:extLst>
          </p:cNvPr>
          <p:cNvSpPr/>
          <p:nvPr/>
        </p:nvSpPr>
        <p:spPr>
          <a:xfrm>
            <a:off x="-644595" y="6019800"/>
            <a:ext cx="4273391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 dirty="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~60 actively uploading JSON · 100+ Historical</a:t>
            </a:r>
            <a:endParaRPr lang="en-US" sz="115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xt 37">
            <a:extLst>
              <a:ext uri="{FF2B5EF4-FFF2-40B4-BE49-F238E27FC236}">
                <a16:creationId xmlns:a16="http://schemas.microsoft.com/office/drawing/2014/main" id="{32B16652-FA71-1126-131F-6463E11D85E5}"/>
              </a:ext>
            </a:extLst>
          </p:cNvPr>
          <p:cNvSpPr/>
          <p:nvPr/>
        </p:nvSpPr>
        <p:spPr>
          <a:xfrm>
            <a:off x="4494381" y="5308759"/>
            <a:ext cx="2777728" cy="482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2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600+</a:t>
            </a:r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Text 38">
            <a:extLst>
              <a:ext uri="{FF2B5EF4-FFF2-40B4-BE49-F238E27FC236}">
                <a16:creationId xmlns:a16="http://schemas.microsoft.com/office/drawing/2014/main" id="{3709A321-C6EA-B1FD-121B-D1DE72D9430A}"/>
              </a:ext>
            </a:extLst>
          </p:cNvPr>
          <p:cNvSpPr/>
          <p:nvPr/>
        </p:nvSpPr>
        <p:spPr>
          <a:xfrm>
            <a:off x="4846330" y="5800544"/>
            <a:ext cx="2073831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Automated DIQ Checks</a:t>
            </a:r>
            <a:endParaRPr lang="en-US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7" name="Text 39">
            <a:extLst>
              <a:ext uri="{FF2B5EF4-FFF2-40B4-BE49-F238E27FC236}">
                <a16:creationId xmlns:a16="http://schemas.microsoft.com/office/drawing/2014/main" id="{803E3F8E-3827-629C-EE03-D24339C57702}"/>
              </a:ext>
            </a:extLst>
          </p:cNvPr>
          <p:cNvSpPr/>
          <p:nvPr/>
        </p:nvSpPr>
        <p:spPr>
          <a:xfrm>
            <a:off x="3746549" y="6019800"/>
            <a:ext cx="4273510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~40 critical real-time DIQs preventing import, ensuring quality</a:t>
            </a:r>
          </a:p>
        </p:txBody>
      </p:sp>
      <p:sp>
        <p:nvSpPr>
          <p:cNvPr id="68" name="Text 40">
            <a:extLst>
              <a:ext uri="{FF2B5EF4-FFF2-40B4-BE49-F238E27FC236}">
                <a16:creationId xmlns:a16="http://schemas.microsoft.com/office/drawing/2014/main" id="{73D64AE5-EC8A-F435-C70C-ED4493E2B328}"/>
              </a:ext>
            </a:extLst>
          </p:cNvPr>
          <p:cNvSpPr/>
          <p:nvPr/>
        </p:nvSpPr>
        <p:spPr>
          <a:xfrm>
            <a:off x="8885644" y="5308759"/>
            <a:ext cx="2777609" cy="4824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750"/>
              </a:lnSpc>
              <a:buNone/>
            </a:pPr>
            <a:r>
              <a:rPr lang="en-US" sz="32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3wks→2d</a:t>
            </a:r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9" name="Text 41">
            <a:extLst>
              <a:ext uri="{FF2B5EF4-FFF2-40B4-BE49-F238E27FC236}">
                <a16:creationId xmlns:a16="http://schemas.microsoft.com/office/drawing/2014/main" id="{3D683688-1DAF-2B2B-8BC5-77AC36799777}"/>
              </a:ext>
            </a:extLst>
          </p:cNvPr>
          <p:cNvSpPr/>
          <p:nvPr/>
        </p:nvSpPr>
        <p:spPr>
          <a:xfrm>
            <a:off x="9294624" y="5800544"/>
            <a:ext cx="1959650" cy="2283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400" b="1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Data Validation Speed</a:t>
            </a:r>
            <a:endParaRPr lang="en-US" sz="1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0" name="Text 42">
            <a:extLst>
              <a:ext uri="{FF2B5EF4-FFF2-40B4-BE49-F238E27FC236}">
                <a16:creationId xmlns:a16="http://schemas.microsoft.com/office/drawing/2014/main" id="{248C3983-E2CC-2051-2556-D45C31BC7234}"/>
              </a:ext>
            </a:extLst>
          </p:cNvPr>
          <p:cNvSpPr/>
          <p:nvPr/>
        </p:nvSpPr>
        <p:spPr>
          <a:xfrm>
            <a:off x="8137812" y="6019800"/>
            <a:ext cx="4273391" cy="1922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150">
                <a:solidFill>
                  <a:srgbClr val="27252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3-week manual review to 2-day automated pipeline</a:t>
            </a:r>
            <a:endParaRPr lang="en-US" sz="115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527254F2-FB88-B477-E5EC-4EEE90AA6F2E}"/>
              </a:ext>
            </a:extLst>
          </p:cNvPr>
          <p:cNvCxnSpPr/>
          <p:nvPr/>
        </p:nvCxnSpPr>
        <p:spPr>
          <a:xfrm>
            <a:off x="89718" y="5257800"/>
            <a:ext cx="1201256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Accent Bar">
            <a:extLst>
              <a:ext uri="{FF2B5EF4-FFF2-40B4-BE49-F238E27FC236}">
                <a16:creationId xmlns:a16="http://schemas.microsoft.com/office/drawing/2014/main" id="{E6209A9D-F2F4-5B87-B139-6324DE035112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436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sz="2800" b="1" dirty="0">
                <a:solidFill>
                  <a:schemeClr val="bg1"/>
                </a:solidFill>
              </a:rPr>
              <a:t>Data-Driven EVMS at DOE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C274D1F-B6E3-3921-0C1F-DF765775774D}"/>
              </a:ext>
            </a:extLst>
          </p:cNvPr>
          <p:cNvGrpSpPr/>
          <p:nvPr/>
        </p:nvGrpSpPr>
        <p:grpSpPr>
          <a:xfrm>
            <a:off x="409575" y="1396679"/>
            <a:ext cx="11372850" cy="3457267"/>
            <a:chOff x="409575" y="1396679"/>
            <a:chExt cx="11372850" cy="3457267"/>
          </a:xfrm>
        </p:grpSpPr>
        <p:sp>
          <p:nvSpPr>
            <p:cNvPr id="4" name="Intro"/>
            <p:cNvSpPr txBox="1"/>
            <p:nvPr/>
          </p:nvSpPr>
          <p:spPr>
            <a:xfrm>
              <a:off x="409575" y="1396679"/>
              <a:ext cx="952500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dirty="0">
                  <a:solidFill>
                    <a:srgbClr val="466373"/>
                  </a:solidFill>
                </a:rPr>
                <a:t>Three questions every agency faces, and where DOE started from:</a:t>
              </a:r>
            </a:p>
          </p:txBody>
        </p:sp>
        <p:sp>
          <p:nvSpPr>
            <p:cNvPr id="5" name="Q Card 1"/>
            <p:cNvSpPr/>
            <p:nvPr/>
          </p:nvSpPr>
          <p:spPr>
            <a:xfrm>
              <a:off x="409575" y="1945439"/>
              <a:ext cx="3657600" cy="1362495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2DBE0"/>
              </a:solidFill>
            </a:ln>
          </p:spPr>
          <p:txBody>
            <a:bodyPr wrap="square" lIns="114300" tIns="114300" rIns="114300" bIns="114300">
              <a:noAutofit/>
            </a:bodyPr>
            <a:lstStyle/>
            <a:p>
              <a:pPr>
                <a:spcAft>
                  <a:spcPts val="400"/>
                </a:spcAft>
                <a:buNone/>
              </a:pPr>
              <a:r>
                <a:rPr lang="en-US" sz="2000" b="1" dirty="0">
                  <a:solidFill>
                    <a:srgbClr val="003066"/>
                  </a:solidFill>
                </a:rPr>
                <a:t>“Where is your data?”</a:t>
              </a:r>
            </a:p>
            <a:p>
              <a:r>
                <a:rPr lang="en-US" sz="1600" dirty="0">
                  <a:solidFill>
                    <a:srgbClr val="333333"/>
                  </a:solidFill>
                </a:rPr>
                <a:t>Siloed across contractors, formats, and systems, no single source of truth</a:t>
              </a:r>
            </a:p>
          </p:txBody>
        </p:sp>
        <p:sp>
          <p:nvSpPr>
            <p:cNvPr id="6" name="Q Card 2"/>
            <p:cNvSpPr/>
            <p:nvPr/>
          </p:nvSpPr>
          <p:spPr>
            <a:xfrm>
              <a:off x="4267200" y="1945440"/>
              <a:ext cx="3657600" cy="136249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2DBE0"/>
              </a:solidFill>
            </a:ln>
          </p:spPr>
          <p:txBody>
            <a:bodyPr wrap="square" lIns="114300" tIns="114300" rIns="114300" bIns="114300">
              <a:noAutofit/>
            </a:bodyPr>
            <a:lstStyle/>
            <a:p>
              <a:pPr>
                <a:spcAft>
                  <a:spcPts val="400"/>
                </a:spcAft>
                <a:buNone/>
              </a:pPr>
              <a:r>
                <a:rPr lang="en-US" sz="2000" b="1" dirty="0">
                  <a:solidFill>
                    <a:srgbClr val="003066"/>
                  </a:solidFill>
                </a:rPr>
                <a:t>“Can you trust it?”</a:t>
              </a:r>
            </a:p>
            <a:p>
              <a:r>
                <a:rPr lang="en-US" sz="1600" dirty="0">
                  <a:solidFill>
                    <a:srgbClr val="333333"/>
                  </a:solidFill>
                </a:rPr>
                <a:t>Manual checks and inconsistent standards delayed validation</a:t>
              </a:r>
            </a:p>
          </p:txBody>
        </p:sp>
        <p:sp>
          <p:nvSpPr>
            <p:cNvPr id="7" name="Q Card 3"/>
            <p:cNvSpPr/>
            <p:nvPr/>
          </p:nvSpPr>
          <p:spPr>
            <a:xfrm>
              <a:off x="8124825" y="1945439"/>
              <a:ext cx="3657600" cy="1362493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2DBE0"/>
              </a:solidFill>
            </a:ln>
          </p:spPr>
          <p:txBody>
            <a:bodyPr wrap="square" lIns="114300" tIns="114300" rIns="114300" bIns="114300">
              <a:noAutofit/>
            </a:bodyPr>
            <a:lstStyle/>
            <a:p>
              <a:pPr>
                <a:spcAft>
                  <a:spcPts val="400"/>
                </a:spcAft>
                <a:buNone/>
              </a:pPr>
              <a:r>
                <a:rPr lang="en-US" sz="2000" b="1" dirty="0">
                  <a:solidFill>
                    <a:srgbClr val="003066"/>
                  </a:solidFill>
                </a:rPr>
                <a:t>“Can you act on it?”</a:t>
              </a:r>
            </a:p>
            <a:p>
              <a:r>
                <a:rPr lang="en-US" sz="1600" dirty="0">
                  <a:solidFill>
                    <a:srgbClr val="333333"/>
                  </a:solidFill>
                </a:rPr>
                <a:t>Weeks from submission to insight force reactive management</a:t>
              </a:r>
            </a:p>
          </p:txBody>
        </p:sp>
        <p:sp>
          <p:nvSpPr>
            <p:cNvPr id="8" name="Stage 1"/>
            <p:cNvSpPr txBox="1"/>
            <p:nvPr/>
          </p:nvSpPr>
          <p:spPr>
            <a:xfrm>
              <a:off x="571500" y="3806196"/>
              <a:ext cx="2857500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spcAft>
                  <a:spcPts val="300"/>
                </a:spcAft>
                <a:buNone/>
              </a:pPr>
              <a:r>
                <a:rPr lang="en-US" sz="2000" b="1" dirty="0">
                  <a:solidFill>
                    <a:srgbClr val="003066"/>
                  </a:solidFill>
                </a:rPr>
                <a:t>Fragmented data</a:t>
              </a:r>
            </a:p>
            <a:p>
              <a:pPr algn="ctr">
                <a:buNone/>
              </a:pPr>
              <a:r>
                <a:rPr lang="en-US" sz="1400" dirty="0">
                  <a:solidFill>
                    <a:srgbClr val="466373"/>
                  </a:solidFill>
                </a:rPr>
                <a:t>fragmented sources, inconsistent formats</a:t>
              </a:r>
            </a:p>
          </p:txBody>
        </p:sp>
        <p:sp>
          <p:nvSpPr>
            <p:cNvPr id="9" name="Arrow 1"/>
            <p:cNvSpPr/>
            <p:nvPr/>
          </p:nvSpPr>
          <p:spPr>
            <a:xfrm>
              <a:off x="3657600" y="4139571"/>
              <a:ext cx="571500" cy="247650"/>
            </a:xfrm>
            <a:prstGeom prst="rightArrow">
              <a:avLst/>
            </a:prstGeom>
            <a:solidFill>
              <a:srgbClr val="FFC416"/>
            </a:solidFill>
            <a:ln>
              <a:noFill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0" name="Stage 2"/>
            <p:cNvSpPr txBox="1"/>
            <p:nvPr/>
          </p:nvSpPr>
          <p:spPr>
            <a:xfrm>
              <a:off x="4457700" y="3806196"/>
              <a:ext cx="2857500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spcAft>
                  <a:spcPts val="300"/>
                </a:spcAft>
                <a:buNone/>
              </a:pPr>
              <a:r>
                <a:rPr lang="en-US" sz="2000" b="1" dirty="0">
                  <a:solidFill>
                    <a:srgbClr val="003066"/>
                  </a:solidFill>
                </a:rPr>
                <a:t>Common foundation</a:t>
              </a:r>
            </a:p>
            <a:p>
              <a:pPr algn="ctr">
                <a:buNone/>
              </a:pPr>
              <a:r>
                <a:rPr lang="en-US" sz="1400" dirty="0">
                  <a:solidFill>
                    <a:srgbClr val="466373"/>
                  </a:solidFill>
                </a:rPr>
                <a:t>one repository, one schema</a:t>
              </a:r>
            </a:p>
          </p:txBody>
        </p:sp>
        <p:sp>
          <p:nvSpPr>
            <p:cNvPr id="11" name="Arrow 2"/>
            <p:cNvSpPr/>
            <p:nvPr/>
          </p:nvSpPr>
          <p:spPr>
            <a:xfrm>
              <a:off x="7543800" y="4139571"/>
              <a:ext cx="571500" cy="247650"/>
            </a:xfrm>
            <a:prstGeom prst="rightArrow">
              <a:avLst/>
            </a:prstGeom>
            <a:solidFill>
              <a:srgbClr val="FFC416"/>
            </a:solidFill>
            <a:ln>
              <a:noFill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2" name="Stage 3"/>
            <p:cNvSpPr txBox="1"/>
            <p:nvPr/>
          </p:nvSpPr>
          <p:spPr>
            <a:xfrm>
              <a:off x="8343900" y="3806196"/>
              <a:ext cx="2857500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spcAft>
                  <a:spcPts val="300"/>
                </a:spcAft>
                <a:buNone/>
              </a:pPr>
              <a:r>
                <a:rPr lang="en-US" sz="2000" b="1" dirty="0">
                  <a:solidFill>
                    <a:srgbClr val="003066"/>
                  </a:solidFill>
                </a:rPr>
                <a:t>Faster decisions</a:t>
              </a:r>
            </a:p>
            <a:p>
              <a:pPr algn="ctr">
                <a:buNone/>
              </a:pPr>
              <a:r>
                <a:rPr lang="en-US" sz="1400" dirty="0">
                  <a:solidFill>
                    <a:srgbClr val="466373"/>
                  </a:solidFill>
                </a:rPr>
                <a:t>analysis runs on live, trusted data</a:t>
              </a:r>
            </a:p>
          </p:txBody>
        </p:sp>
      </p:grpSp>
      <p:sp>
        <p:nvSpPr>
          <p:cNvPr id="13" name="Core Message Bar"/>
          <p:cNvSpPr/>
          <p:nvPr/>
        </p:nvSpPr>
        <p:spPr>
          <a:xfrm>
            <a:off x="409575" y="5218858"/>
            <a:ext cx="11372850" cy="914400"/>
          </a:xfrm>
          <a:prstGeom prst="roundRect">
            <a:avLst>
              <a:gd name="adj" fmla="val 12000"/>
            </a:avLst>
          </a:prstGeom>
          <a:solidFill>
            <a:srgbClr val="003066"/>
          </a:solidFill>
          <a:ln>
            <a:noFill/>
          </a:ln>
        </p:spPr>
        <p:txBody>
          <a:bodyPr wrap="square" lIns="171450" tIns="171450" rIns="171450" bIns="171450" anchor="ctr">
            <a:noAutofit/>
          </a:bodyPr>
          <a:lstStyle/>
          <a:p>
            <a:r>
              <a:rPr lang="en-US" sz="2000" b="1" dirty="0">
                <a:solidFill>
                  <a:srgbClr val="FFC416"/>
                </a:solidFill>
              </a:rPr>
              <a:t>Core message:  </a:t>
            </a:r>
            <a:r>
              <a:rPr lang="en-US" sz="2000" dirty="0">
                <a:solidFill>
                  <a:srgbClr val="FFFFFF"/>
                </a:solidFill>
              </a:rPr>
              <a:t>DOE has addressed its data problems with a centralized repository, standardized format, automated quality checks, and maturity-based assistance.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4" y="247650"/>
            <a:ext cx="11782425" cy="8001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sz="2800" b="1" dirty="0">
                <a:solidFill>
                  <a:schemeClr val="bg1"/>
                </a:solidFill>
              </a:rPr>
              <a:t>The Foundation: JSON Data Item Description (DID) &amp; Automated QA</a:t>
            </a:r>
          </a:p>
        </p:txBody>
      </p:sp>
      <p:sp>
        <p:nvSpPr>
          <p:cNvPr id="4" name="JSON Header"/>
          <p:cNvSpPr txBox="1"/>
          <p:nvPr/>
        </p:nvSpPr>
        <p:spPr>
          <a:xfrm>
            <a:off x="409575" y="1333500"/>
            <a:ext cx="5334000" cy="4762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dirty="0">
                <a:solidFill>
                  <a:srgbClr val="003066"/>
                </a:solidFill>
              </a:rPr>
              <a:t>The JSON DID: DOE’s machine-readable EVMS standard</a:t>
            </a:r>
          </a:p>
        </p:txBody>
      </p:sp>
      <p:sp>
        <p:nvSpPr>
          <p:cNvPr id="5" name="JSON Card 1"/>
          <p:cNvSpPr/>
          <p:nvPr/>
        </p:nvSpPr>
        <p:spPr>
          <a:xfrm>
            <a:off x="409575" y="1866900"/>
            <a:ext cx="2590800" cy="1104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BE0"/>
            </a:solidFill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b="1" dirty="0">
                <a:solidFill>
                  <a:srgbClr val="003066"/>
                </a:solidFill>
              </a:rPr>
              <a:t>Machine-readable</a:t>
            </a:r>
          </a:p>
          <a:p>
            <a:r>
              <a:rPr lang="en-US" sz="1400" dirty="0">
                <a:solidFill>
                  <a:srgbClr val="333333"/>
                </a:solidFill>
              </a:rPr>
              <a:t>API-ready; validated against schema on arrival</a:t>
            </a:r>
          </a:p>
        </p:txBody>
      </p:sp>
      <p:sp>
        <p:nvSpPr>
          <p:cNvPr id="6" name="JSON Card 2"/>
          <p:cNvSpPr/>
          <p:nvPr/>
        </p:nvSpPr>
        <p:spPr>
          <a:xfrm>
            <a:off x="3152775" y="1866900"/>
            <a:ext cx="2590800" cy="1104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BE0"/>
            </a:solidFill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b="1" dirty="0">
                <a:solidFill>
                  <a:srgbClr val="003066"/>
                </a:solidFill>
              </a:rPr>
              <a:t>Comprehensive</a:t>
            </a:r>
          </a:p>
          <a:p>
            <a:r>
              <a:rPr lang="en-US" sz="1400" dirty="0">
                <a:solidFill>
                  <a:srgbClr val="333333"/>
                </a:solidFill>
              </a:rPr>
              <a:t>Full field definitions for every EVMS element, version-controlled</a:t>
            </a:r>
          </a:p>
        </p:txBody>
      </p:sp>
      <p:sp>
        <p:nvSpPr>
          <p:cNvPr id="7" name="JSON Card 3"/>
          <p:cNvSpPr/>
          <p:nvPr/>
        </p:nvSpPr>
        <p:spPr>
          <a:xfrm>
            <a:off x="409574" y="3238500"/>
            <a:ext cx="5334000" cy="110490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BE0"/>
            </a:solidFill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400"/>
              </a:spcAft>
              <a:buNone/>
            </a:pPr>
            <a:r>
              <a:rPr lang="en-US" b="1" dirty="0">
                <a:solidFill>
                  <a:srgbClr val="003066"/>
                </a:solidFill>
              </a:rPr>
              <a:t>Interoperable</a:t>
            </a:r>
          </a:p>
          <a:p>
            <a:r>
              <a:rPr lang="en-US" sz="1400" dirty="0">
                <a:solidFill>
                  <a:srgbClr val="333333"/>
                </a:solidFill>
              </a:rPr>
              <a:t>Powers real-time exchange between tools, including the AI tools being shown today</a:t>
            </a:r>
          </a:p>
        </p:txBody>
      </p:sp>
      <p:sp>
        <p:nvSpPr>
          <p:cNvPr id="8" name="Estimator Callout"/>
          <p:cNvSpPr/>
          <p:nvPr/>
        </p:nvSpPr>
        <p:spPr>
          <a:xfrm>
            <a:off x="409574" y="4610100"/>
            <a:ext cx="5334000" cy="1307592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 anchor="ctr">
            <a:noAutofit/>
          </a:bodyPr>
          <a:lstStyle/>
          <a:p>
            <a:r>
              <a:rPr lang="en-US" sz="1600" b="1" dirty="0">
                <a:solidFill>
                  <a:srgbClr val="003066"/>
                </a:solidFill>
              </a:rPr>
              <a:t>For estimators</a:t>
            </a:r>
          </a:p>
          <a:p>
            <a:endParaRPr lang="en-US" sz="1600" dirty="0">
              <a:solidFill>
                <a:srgbClr val="333333"/>
              </a:solidFill>
            </a:endParaRPr>
          </a:p>
          <a:p>
            <a:r>
              <a:rPr lang="en-US" sz="1600" dirty="0">
                <a:solidFill>
                  <a:srgbClr val="333333"/>
                </a:solidFill>
              </a:rPr>
              <a:t>One standard format is what makes 150+ projects’ history comparable, the requisite material for benchmarking and parametric work.</a:t>
            </a:r>
          </a:p>
        </p:txBody>
      </p:sp>
      <p:sp>
        <p:nvSpPr>
          <p:cNvPr id="9" name="DIQ Header"/>
          <p:cNvSpPr txBox="1"/>
          <p:nvPr/>
        </p:nvSpPr>
        <p:spPr>
          <a:xfrm>
            <a:off x="6238875" y="1333500"/>
            <a:ext cx="5543550" cy="4762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dirty="0">
                <a:solidFill>
                  <a:srgbClr val="003066"/>
                </a:solidFill>
              </a:rPr>
              <a:t>600+ automated DIQ checks so errors are caught in minutes, rather than weeks</a:t>
            </a:r>
          </a:p>
        </p:txBody>
      </p:sp>
      <p:sp>
        <p:nvSpPr>
          <p:cNvPr id="10" name="DIQ Structural"/>
          <p:cNvSpPr/>
          <p:nvPr/>
        </p:nvSpPr>
        <p:spPr>
          <a:xfrm>
            <a:off x="6238875" y="1866900"/>
            <a:ext cx="2695575" cy="8572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003066"/>
                </a:solidFill>
              </a:rPr>
              <a:t>Structural</a:t>
            </a:r>
          </a:p>
          <a:p>
            <a:r>
              <a:rPr lang="en-US" sz="1100" dirty="0">
                <a:solidFill>
                  <a:srgbClr val="333333"/>
                </a:solidFill>
              </a:rPr>
              <a:t>CA or SLPP below a WP in the WBS hierarchy</a:t>
            </a:r>
          </a:p>
        </p:txBody>
      </p:sp>
      <p:sp>
        <p:nvSpPr>
          <p:cNvPr id="11" name="DIQ Completeness"/>
          <p:cNvSpPr/>
          <p:nvPr/>
        </p:nvSpPr>
        <p:spPr>
          <a:xfrm>
            <a:off x="9086850" y="1866900"/>
            <a:ext cx="2695575" cy="8572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003066"/>
                </a:solidFill>
              </a:rPr>
              <a:t>Completeness</a:t>
            </a:r>
          </a:p>
          <a:p>
            <a:r>
              <a:rPr lang="en-US" sz="1100" dirty="0">
                <a:solidFill>
                  <a:srgbClr val="333333"/>
                </a:solidFill>
              </a:rPr>
              <a:t>Activity missing an earned value technique</a:t>
            </a:r>
          </a:p>
        </p:txBody>
      </p:sp>
      <p:sp>
        <p:nvSpPr>
          <p:cNvPr id="12" name="DIQ Threshold"/>
          <p:cNvSpPr/>
          <p:nvPr/>
        </p:nvSpPr>
        <p:spPr>
          <a:xfrm>
            <a:off x="6238875" y="2838450"/>
            <a:ext cx="2695575" cy="8572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003066"/>
                </a:solidFill>
              </a:rPr>
              <a:t>Threshold</a:t>
            </a:r>
          </a:p>
          <a:p>
            <a:r>
              <a:rPr lang="en-US" sz="1100" dirty="0">
                <a:solidFill>
                  <a:srgbClr val="333333"/>
                </a:solidFill>
              </a:rPr>
              <a:t>Unfavorable CV beyond threshold needs a root-cause narrative</a:t>
            </a:r>
          </a:p>
        </p:txBody>
      </p:sp>
      <p:sp>
        <p:nvSpPr>
          <p:cNvPr id="13" name="DIQ Cross Dataset"/>
          <p:cNvSpPr/>
          <p:nvPr/>
        </p:nvSpPr>
        <p:spPr>
          <a:xfrm>
            <a:off x="9086850" y="2838450"/>
            <a:ext cx="2695575" cy="857250"/>
          </a:xfrm>
          <a:prstGeom prst="rect">
            <a:avLst/>
          </a:prstGeom>
          <a:solidFill>
            <a:srgbClr val="F0F4F8"/>
          </a:solidFill>
          <a:ln>
            <a:noFill/>
          </a:ln>
        </p:spPr>
        <p:txBody>
          <a:bodyPr wrap="square" lIns="114300" tIns="114300" rIns="114300" bIns="114300">
            <a:noAutofit/>
          </a:bodyPr>
          <a:lstStyle/>
          <a:p>
            <a:pPr>
              <a:spcAft>
                <a:spcPts val="200"/>
              </a:spcAft>
              <a:buNone/>
            </a:pPr>
            <a:r>
              <a:rPr lang="en-US" sz="1600" b="1" dirty="0">
                <a:solidFill>
                  <a:srgbClr val="003066"/>
                </a:solidFill>
              </a:rPr>
              <a:t>Cross-dataset</a:t>
            </a:r>
          </a:p>
          <a:p>
            <a:r>
              <a:rPr lang="en-US" sz="1100" dirty="0">
                <a:solidFill>
                  <a:srgbClr val="333333"/>
                </a:solidFill>
              </a:rPr>
              <a:t>Schedule predecessor missing between datasets</a:t>
            </a:r>
          </a:p>
        </p:txBody>
      </p:sp>
      <p:sp>
        <p:nvSpPr>
          <p:cNvPr id="14" name="Tier Note"/>
          <p:cNvSpPr txBox="1"/>
          <p:nvPr/>
        </p:nvSpPr>
        <p:spPr>
          <a:xfrm>
            <a:off x="6238875" y="3810000"/>
            <a:ext cx="55435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dirty="0">
                <a:solidFill>
                  <a:srgbClr val="003066"/>
                </a:solidFill>
              </a:rPr>
              <a:t>Critical</a:t>
            </a:r>
            <a:r>
              <a:rPr lang="en-US" sz="1400" dirty="0">
                <a:solidFill>
                  <a:srgbClr val="333333"/>
                </a:solidFill>
              </a:rPr>
              <a:t> checks block acceptance at import</a:t>
            </a:r>
          </a:p>
          <a:p>
            <a:r>
              <a:rPr lang="en-US" sz="1400" b="1" dirty="0">
                <a:solidFill>
                  <a:srgbClr val="003066"/>
                </a:solidFill>
              </a:rPr>
              <a:t>Major / Minor</a:t>
            </a:r>
            <a:r>
              <a:rPr lang="en-US" sz="1400" dirty="0">
                <a:solidFill>
                  <a:srgbClr val="333333"/>
                </a:solidFill>
              </a:rPr>
              <a:t> flag data-quality concerns for follow-up</a:t>
            </a:r>
          </a:p>
        </p:txBody>
      </p:sp>
      <p:sp>
        <p:nvSpPr>
          <p:cNvPr id="15" name="Stat Bar"/>
          <p:cNvSpPr/>
          <p:nvPr/>
        </p:nvSpPr>
        <p:spPr>
          <a:xfrm>
            <a:off x="6238875" y="4610100"/>
            <a:ext cx="5543550" cy="1307592"/>
          </a:xfrm>
          <a:prstGeom prst="rect">
            <a:avLst/>
          </a:prstGeom>
          <a:solidFill>
            <a:srgbClr val="003066"/>
          </a:solidFill>
          <a:ln>
            <a:noFill/>
          </a:ln>
        </p:spPr>
        <p:txBody>
          <a:bodyPr wrap="square" lIns="171450" tIns="171450" rIns="171450" bIns="171450" anchor="ctr">
            <a:noAutofit/>
          </a:bodyPr>
          <a:lstStyle/>
          <a:p>
            <a:r>
              <a:rPr lang="en-US" sz="2000" b="1" dirty="0">
                <a:solidFill>
                  <a:srgbClr val="FFC416"/>
                </a:solidFill>
              </a:rPr>
              <a:t>5 → 0   	</a:t>
            </a:r>
            <a:r>
              <a:rPr lang="en-US" sz="1600" b="1" dirty="0">
                <a:solidFill>
                  <a:srgbClr val="FFFFFF"/>
                </a:solidFill>
              </a:rPr>
              <a:t>When we started the transition in 2022, we had an average of 5 DIQ failures per project.</a:t>
            </a:r>
          </a:p>
          <a:p>
            <a:endParaRPr lang="en-US" sz="1600" b="1" dirty="0">
              <a:solidFill>
                <a:srgbClr val="FFFFFF"/>
              </a:solidFill>
            </a:endParaRPr>
          </a:p>
          <a:p>
            <a:r>
              <a:rPr lang="en-US" sz="1600" b="1" dirty="0">
                <a:solidFill>
                  <a:srgbClr val="FFFFFF"/>
                </a:solidFill>
              </a:rPr>
              <a:t>After working with sites, production now has </a:t>
            </a:r>
            <a:r>
              <a:rPr lang="en-US" sz="1600" b="1" i="1" dirty="0">
                <a:solidFill>
                  <a:srgbClr val="FFFFFF"/>
                </a:solidFill>
              </a:rPr>
              <a:t>zero</a:t>
            </a:r>
            <a:r>
              <a:rPr lang="en-US" sz="1600" b="1" dirty="0">
                <a:solidFill>
                  <a:srgbClr val="FFFFFF"/>
                </a:solidFill>
              </a:rPr>
              <a:t>.</a:t>
            </a:r>
            <a:endParaRPr lang="en-US" sz="1200" dirty="0">
              <a:solidFill>
                <a:srgbClr val="FFFFFF"/>
              </a:solidFill>
            </a:endParaRPr>
          </a:p>
        </p:txBody>
      </p:sp>
      <p:sp>
        <p:nvSpPr>
          <p:cNvPr id="17" name="Accent Bar">
            <a:extLst>
              <a:ext uri="{FF2B5EF4-FFF2-40B4-BE49-F238E27FC236}">
                <a16:creationId xmlns:a16="http://schemas.microsoft.com/office/drawing/2014/main" id="{DCB3B54E-8C5C-2BE5-E354-916142E844F2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One Integrated Platform = Comprehensive Insight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B80D2D8F-CF5F-A360-6CC1-7B241FBA2CAD}"/>
              </a:ext>
            </a:extLst>
          </p:cNvPr>
          <p:cNvGrpSpPr/>
          <p:nvPr/>
        </p:nvGrpSpPr>
        <p:grpSpPr>
          <a:xfrm>
            <a:off x="409575" y="1422874"/>
            <a:ext cx="11585780" cy="4514850"/>
            <a:chOff x="409575" y="1009921"/>
            <a:chExt cx="11585780" cy="45148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7851FC0-202A-D243-399D-330682766BAB}"/>
                </a:ext>
              </a:extLst>
            </p:cNvPr>
            <p:cNvGrpSpPr/>
            <p:nvPr/>
          </p:nvGrpSpPr>
          <p:grpSpPr>
            <a:xfrm>
              <a:off x="409575" y="1009921"/>
              <a:ext cx="11585780" cy="3790950"/>
              <a:chOff x="409575" y="1009921"/>
              <a:chExt cx="11585780" cy="3790950"/>
            </a:xfrm>
          </p:grpSpPr>
          <p:sp>
            <p:nvSpPr>
              <p:cNvPr id="4" name="Intro"/>
              <p:cNvSpPr txBox="1"/>
              <p:nvPr/>
            </p:nvSpPr>
            <p:spPr>
              <a:xfrm>
                <a:off x="409575" y="1009921"/>
                <a:ext cx="11585780" cy="285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noAutofit/>
              </a:bodyPr>
              <a:lstStyle/>
              <a:p>
                <a:r>
                  <a:rPr lang="en-US" dirty="0">
                    <a:solidFill>
                      <a:srgbClr val="466373"/>
                    </a:solidFill>
                  </a:rPr>
                  <a:t>The PARS database undergirds our System of Record, powering our various tools for data view and analysis.</a:t>
                </a:r>
              </a:p>
            </p:txBody>
          </p:sp>
          <p:sp>
            <p:nvSpPr>
              <p:cNvPr id="5" name="Domain OA"/>
              <p:cNvSpPr/>
              <p:nvPr/>
            </p:nvSpPr>
            <p:spPr>
              <a:xfrm>
                <a:off x="409575" y="1543321"/>
                <a:ext cx="3657600" cy="112395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2DBE0"/>
                </a:solidFill>
              </a:ln>
            </p:spPr>
            <p:txBody>
              <a:bodyPr wrap="square" lIns="114300" tIns="114300" rIns="114300" bIns="114300">
                <a:noAutofit/>
              </a:bodyPr>
              <a:lstStyle/>
              <a:p>
                <a:pPr>
                  <a:spcAft>
                    <a:spcPts val="400"/>
                  </a:spcAft>
                  <a:buNone/>
                </a:pPr>
                <a:r>
                  <a:rPr lang="en-US" sz="1600" b="1" dirty="0">
                    <a:solidFill>
                      <a:srgbClr val="003066"/>
                    </a:solidFill>
                  </a:rPr>
                  <a:t>OA: Overview and Assessment</a:t>
                </a:r>
              </a:p>
              <a:p>
                <a:r>
                  <a:rPr lang="en-US" sz="1400" dirty="0">
                    <a:solidFill>
                      <a:srgbClr val="333333"/>
                    </a:solidFill>
                  </a:rPr>
                  <a:t>Federal foundation: projects, WBS, budgets, contract &amp; financial reference data</a:t>
                </a:r>
              </a:p>
            </p:txBody>
          </p:sp>
          <p:sp>
            <p:nvSpPr>
              <p:cNvPr id="6" name="Domain CPP"/>
              <p:cNvSpPr/>
              <p:nvPr/>
            </p:nvSpPr>
            <p:spPr>
              <a:xfrm>
                <a:off x="4267200" y="1543321"/>
                <a:ext cx="3657600" cy="112395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2DBE0"/>
                </a:solidFill>
              </a:ln>
            </p:spPr>
            <p:txBody>
              <a:bodyPr wrap="square" lIns="114300" tIns="114300" rIns="114300" bIns="114300">
                <a:noAutofit/>
              </a:bodyPr>
              <a:lstStyle/>
              <a:p>
                <a:pPr>
                  <a:spcAft>
                    <a:spcPts val="400"/>
                  </a:spcAft>
                  <a:buNone/>
                </a:pPr>
                <a:r>
                  <a:rPr lang="en-US" sz="1600" b="1" dirty="0">
                    <a:solidFill>
                      <a:srgbClr val="003066"/>
                    </a:solidFill>
                  </a:rPr>
                  <a:t>CPP: Contractor Performance</a:t>
                </a:r>
              </a:p>
              <a:p>
                <a:r>
                  <a:rPr lang="en-US" sz="1400" dirty="0">
                    <a:solidFill>
                      <a:srgbClr val="333333"/>
                    </a:solidFill>
                  </a:rPr>
                  <a:t>Monthly JSON submissions; 6+ years of EVMS history, queryable in real time</a:t>
                </a:r>
              </a:p>
            </p:txBody>
          </p:sp>
          <p:sp>
            <p:nvSpPr>
              <p:cNvPr id="7" name="Domain DMS"/>
              <p:cNvSpPr/>
              <p:nvPr/>
            </p:nvSpPr>
            <p:spPr>
              <a:xfrm>
                <a:off x="8124825" y="1543321"/>
                <a:ext cx="3657600" cy="1123950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2DBE0"/>
                </a:solidFill>
              </a:ln>
            </p:spPr>
            <p:txBody>
              <a:bodyPr wrap="square" lIns="114300" tIns="114300" rIns="114300" bIns="114300">
                <a:noAutofit/>
              </a:bodyPr>
              <a:lstStyle/>
              <a:p>
                <a:pPr>
                  <a:spcAft>
                    <a:spcPts val="400"/>
                  </a:spcAft>
                  <a:buNone/>
                </a:pPr>
                <a:r>
                  <a:rPr lang="en-US" sz="1600" b="1" dirty="0">
                    <a:solidFill>
                      <a:srgbClr val="003066"/>
                    </a:solidFill>
                  </a:rPr>
                  <a:t>DMS: Document Management</a:t>
                </a:r>
              </a:p>
              <a:p>
                <a:r>
                  <a:rPr lang="en-US" sz="1400" dirty="0">
                    <a:solidFill>
                      <a:srgbClr val="333333"/>
                    </a:solidFill>
                  </a:rPr>
                  <a:t>AI semantic search across Narratives, IBRs, reports, and other documents</a:t>
                </a:r>
              </a:p>
            </p:txBody>
          </p:sp>
          <p:sp>
            <p:nvSpPr>
              <p:cNvPr id="8" name="Lens Header"/>
              <p:cNvSpPr txBox="1"/>
              <p:nvPr/>
            </p:nvSpPr>
            <p:spPr>
              <a:xfrm>
                <a:off x="409575" y="2876821"/>
                <a:ext cx="8572500" cy="3238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noAutofit/>
              </a:bodyPr>
              <a:lstStyle/>
              <a:p>
                <a:r>
                  <a:rPr lang="en-US" b="1" dirty="0">
                    <a:solidFill>
                      <a:srgbClr val="003066"/>
                    </a:solidFill>
                  </a:rPr>
                  <a:t>…and the ways you already see it:</a:t>
                </a:r>
              </a:p>
            </p:txBody>
          </p:sp>
          <p:sp>
            <p:nvSpPr>
              <p:cNvPr id="9" name="Lens Reports"/>
              <p:cNvSpPr/>
              <p:nvPr/>
            </p:nvSpPr>
            <p:spPr>
              <a:xfrm>
                <a:off x="409575" y="3276871"/>
                <a:ext cx="3657600" cy="1524000"/>
              </a:xfrm>
              <a:prstGeom prst="rect">
                <a:avLst/>
              </a:prstGeom>
              <a:solidFill>
                <a:srgbClr val="F0F4F8"/>
              </a:solidFill>
              <a:ln>
                <a:noFill/>
              </a:ln>
            </p:spPr>
            <p:txBody>
              <a:bodyPr wrap="square" lIns="114300" tIns="114300" rIns="114300" bIns="114300">
                <a:noAutofit/>
              </a:bodyPr>
              <a:lstStyle/>
              <a:p>
                <a:pPr>
                  <a:spcAft>
                    <a:spcPts val="300"/>
                  </a:spcAft>
                  <a:buNone/>
                </a:pPr>
                <a:r>
                  <a:rPr lang="en-US" sz="1600" b="1" dirty="0">
                    <a:solidFill>
                      <a:srgbClr val="003066"/>
                    </a:solidFill>
                  </a:rPr>
                  <a:t>Leadership reporting</a:t>
                </a:r>
              </a:p>
              <a:p>
                <a:r>
                  <a:rPr lang="en-US" sz="1400" dirty="0">
                    <a:solidFill>
                      <a:srgbClr val="333333"/>
                    </a:solidFill>
                  </a:rPr>
                  <a:t>The monthly analyst reports briefed up the chain draw on this same backbone</a:t>
                </a:r>
              </a:p>
            </p:txBody>
          </p:sp>
          <p:sp>
            <p:nvSpPr>
              <p:cNvPr id="10" name="Lens Walt"/>
              <p:cNvSpPr/>
              <p:nvPr/>
            </p:nvSpPr>
            <p:spPr>
              <a:xfrm>
                <a:off x="4267200" y="3276871"/>
                <a:ext cx="3657600" cy="1524000"/>
              </a:xfrm>
              <a:prstGeom prst="rect">
                <a:avLst/>
              </a:prstGeom>
              <a:solidFill>
                <a:srgbClr val="F0F4F8"/>
              </a:solidFill>
              <a:ln>
                <a:noFill/>
              </a:ln>
            </p:spPr>
            <p:txBody>
              <a:bodyPr wrap="square" lIns="114300" tIns="114300" rIns="114300" bIns="114300">
                <a:noAutofit/>
              </a:bodyPr>
              <a:lstStyle/>
              <a:p>
                <a:pPr>
                  <a:spcAft>
                    <a:spcPts val="300"/>
                  </a:spcAft>
                  <a:buNone/>
                </a:pPr>
                <a:r>
                  <a:rPr lang="en-US" sz="1600" b="1" dirty="0">
                    <a:solidFill>
                      <a:srgbClr val="003066"/>
                    </a:solidFill>
                  </a:rPr>
                  <a:t>Walt</a:t>
                </a:r>
              </a:p>
              <a:p>
                <a:r>
                  <a:rPr lang="en-US" sz="1400" dirty="0">
                    <a:solidFill>
                      <a:srgbClr val="333333"/>
                    </a:solidFill>
                  </a:rPr>
                  <a:t>Guided analysis in a secure chat. Can explain EVMS concepts, summarize documents, run scripted deep-dives on project data, execute skill playbooks</a:t>
                </a:r>
              </a:p>
            </p:txBody>
          </p:sp>
          <p:sp>
            <p:nvSpPr>
              <p:cNvPr id="11" name="Lens Dashboards"/>
              <p:cNvSpPr/>
              <p:nvPr/>
            </p:nvSpPr>
            <p:spPr>
              <a:xfrm>
                <a:off x="8124825" y="3276871"/>
                <a:ext cx="3657600" cy="1524000"/>
              </a:xfrm>
              <a:prstGeom prst="rect">
                <a:avLst/>
              </a:prstGeom>
              <a:solidFill>
                <a:srgbClr val="F0F4F8"/>
              </a:solidFill>
              <a:ln>
                <a:noFill/>
              </a:ln>
            </p:spPr>
            <p:txBody>
              <a:bodyPr wrap="square" lIns="114300" tIns="114300" rIns="114300" bIns="114300">
                <a:noAutofit/>
              </a:bodyPr>
              <a:lstStyle/>
              <a:p>
                <a:pPr>
                  <a:spcAft>
                    <a:spcPts val="300"/>
                  </a:spcAft>
                  <a:buNone/>
                </a:pPr>
                <a:r>
                  <a:rPr lang="en-US" sz="1600" b="1" dirty="0">
                    <a:solidFill>
                      <a:srgbClr val="003066"/>
                    </a:solidFill>
                  </a:rPr>
                  <a:t>AI Dashboards</a:t>
                </a:r>
              </a:p>
              <a:p>
                <a:r>
                  <a:rPr lang="en-US" sz="1400" dirty="0">
                    <a:solidFill>
                      <a:srgbClr val="333333"/>
                    </a:solidFill>
                  </a:rPr>
                  <a:t>Self-serve project &amp; portfolio dashboards. A user can start in plain English, refine, then save. A saved dashboard reruns the same deterministic queries every time, ready to export</a:t>
                </a:r>
              </a:p>
            </p:txBody>
          </p:sp>
        </p:grpSp>
        <p:sp>
          <p:nvSpPr>
            <p:cNvPr id="15" name="Philosophy">
              <a:extLst>
                <a:ext uri="{FF2B5EF4-FFF2-40B4-BE49-F238E27FC236}">
                  <a16:creationId xmlns:a16="http://schemas.microsoft.com/office/drawing/2014/main" id="{4A5767D1-5ABF-E1C9-A65E-7903DCFF24DB}"/>
                </a:ext>
              </a:extLst>
            </p:cNvPr>
            <p:cNvSpPr txBox="1"/>
            <p:nvPr/>
          </p:nvSpPr>
          <p:spPr>
            <a:xfrm>
              <a:off x="409575" y="5105671"/>
              <a:ext cx="113728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b="1" dirty="0">
                  <a:solidFill>
                    <a:srgbClr val="003066"/>
                  </a:solidFill>
                </a:rPr>
                <a:t>One database, many perspectives.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Optimization Through AI: Three Current Initiatives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7899E7F-F07A-0433-D192-6D0F626DEA23}"/>
              </a:ext>
            </a:extLst>
          </p:cNvPr>
          <p:cNvGrpSpPr/>
          <p:nvPr/>
        </p:nvGrpSpPr>
        <p:grpSpPr>
          <a:xfrm>
            <a:off x="409575" y="1260887"/>
            <a:ext cx="11372850" cy="4884785"/>
            <a:chOff x="409575" y="1123950"/>
            <a:chExt cx="11372850" cy="4884785"/>
          </a:xfrm>
        </p:grpSpPr>
        <p:sp>
          <p:nvSpPr>
            <p:cNvPr id="4" name="Principle Bar"/>
            <p:cNvSpPr/>
            <p:nvPr/>
          </p:nvSpPr>
          <p:spPr>
            <a:xfrm>
              <a:off x="409575" y="1123950"/>
              <a:ext cx="11372850" cy="533400"/>
            </a:xfrm>
            <a:prstGeom prst="roundRect">
              <a:avLst>
                <a:gd name="adj" fmla="val 16000"/>
              </a:avLst>
            </a:prstGeom>
            <a:solidFill>
              <a:srgbClr val="003066"/>
            </a:solidFill>
            <a:ln>
              <a:noFill/>
            </a:ln>
          </p:spPr>
          <p:txBody>
            <a:bodyPr wrap="square" lIns="171450" tIns="171450" rIns="171450" bIns="171450" anchor="ctr">
              <a:noAutofit/>
            </a:bodyPr>
            <a:lstStyle/>
            <a:p>
              <a:r>
                <a:rPr lang="en-US" sz="1400" b="1" dirty="0">
                  <a:solidFill>
                    <a:srgbClr val="FFC416"/>
                  </a:solidFill>
                </a:rPr>
                <a:t>Design principle:  </a:t>
              </a:r>
              <a:r>
                <a:rPr lang="en-US" sz="1400" dirty="0">
                  <a:solidFill>
                    <a:srgbClr val="FFFFFF"/>
                  </a:solidFill>
                </a:rPr>
                <a:t>AI augments human judgment rather than replacing it. Every initiative pairs AI capability with a defined human role.</a:t>
              </a:r>
            </a:p>
          </p:txBody>
        </p:sp>
        <p:sp>
          <p:nvSpPr>
            <p:cNvPr id="5" name="Init DMS"/>
            <p:cNvSpPr/>
            <p:nvPr/>
          </p:nvSpPr>
          <p:spPr>
            <a:xfrm>
              <a:off x="409575" y="1866900"/>
              <a:ext cx="3657600" cy="2247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2DBE0"/>
              </a:solidFill>
            </a:ln>
          </p:spPr>
          <p:txBody>
            <a:bodyPr wrap="square" lIns="114300" tIns="114300" rIns="114300" bIns="114300">
              <a:noAutofit/>
            </a:bodyPr>
            <a:lstStyle/>
            <a:p>
              <a:pPr>
                <a:spcAft>
                  <a:spcPts val="200"/>
                </a:spcAft>
                <a:buNone/>
              </a:pPr>
              <a:r>
                <a:rPr lang="en-US" sz="1600" b="1" dirty="0">
                  <a:solidFill>
                    <a:srgbClr val="003066"/>
                  </a:solidFill>
                </a:rPr>
                <a:t>DMS Semantic Search</a:t>
              </a:r>
            </a:p>
            <a:p>
              <a:pPr>
                <a:spcAft>
                  <a:spcPts val="500"/>
                </a:spcAft>
                <a:buNone/>
              </a:pPr>
              <a:r>
                <a:rPr lang="en-US" sz="1100" b="1" spc="150" dirty="0">
                  <a:solidFill>
                    <a:srgbClr val="0E5A2B"/>
                  </a:solidFill>
                </a:rPr>
                <a:t>OPERATIONAL</a:t>
              </a:r>
            </a:p>
            <a:p>
              <a:pPr>
                <a:spcAft>
                  <a:spcPts val="600"/>
                </a:spcAft>
                <a:buNone/>
              </a:pPr>
              <a:r>
                <a:rPr lang="en-US" sz="1400" dirty="0">
                  <a:solidFill>
                    <a:srgbClr val="333333"/>
                  </a:solidFill>
                </a:rPr>
                <a:t>“Show variance narratives mentioning supply-chain delays” for instant pattern recognition across every project document.</a:t>
              </a:r>
            </a:p>
            <a:p>
              <a:pPr>
                <a:spcAft>
                  <a:spcPts val="600"/>
                </a:spcAft>
                <a:buNone/>
              </a:pPr>
              <a:endParaRPr lang="en-US" sz="1400" dirty="0">
                <a:solidFill>
                  <a:srgbClr val="333333"/>
                </a:solidFill>
              </a:endParaRPr>
            </a:p>
            <a:p>
              <a:r>
                <a:rPr lang="en-US" sz="1200" b="1" dirty="0">
                  <a:solidFill>
                    <a:srgbClr val="466373"/>
                  </a:solidFill>
                </a:rPr>
                <a:t>Human role: </a:t>
              </a:r>
              <a:r>
                <a:rPr lang="en-US" sz="1200" dirty="0">
                  <a:solidFill>
                    <a:srgbClr val="466373"/>
                  </a:solidFill>
                </a:rPr>
                <a:t>interpret patterns, identify systemic issues</a:t>
              </a:r>
            </a:p>
          </p:txBody>
        </p:sp>
        <p:sp>
          <p:nvSpPr>
            <p:cNvPr id="6" name="Init Walt"/>
            <p:cNvSpPr/>
            <p:nvPr/>
          </p:nvSpPr>
          <p:spPr>
            <a:xfrm>
              <a:off x="4267200" y="1866900"/>
              <a:ext cx="3657600" cy="2247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2DBE0"/>
              </a:solidFill>
            </a:ln>
          </p:spPr>
          <p:txBody>
            <a:bodyPr wrap="square" lIns="114300" tIns="114300" rIns="114300" bIns="114300">
              <a:noAutofit/>
            </a:bodyPr>
            <a:lstStyle/>
            <a:p>
              <a:pPr>
                <a:spcAft>
                  <a:spcPts val="200"/>
                </a:spcAft>
                <a:buNone/>
              </a:pPr>
              <a:r>
                <a:rPr lang="en-US" sz="1600" b="1" dirty="0">
                  <a:solidFill>
                    <a:srgbClr val="003066"/>
                  </a:solidFill>
                </a:rPr>
                <a:t>Walt’s Assessment Suggestions</a:t>
              </a:r>
            </a:p>
            <a:p>
              <a:pPr>
                <a:spcAft>
                  <a:spcPts val="500"/>
                </a:spcAft>
                <a:buNone/>
              </a:pPr>
              <a:r>
                <a:rPr lang="en-US" sz="1100" b="1" spc="150" dirty="0">
                  <a:solidFill>
                    <a:srgbClr val="0E5A2B"/>
                  </a:solidFill>
                </a:rPr>
                <a:t>OPERATIONAL</a:t>
              </a:r>
            </a:p>
            <a:p>
              <a:pPr>
                <a:spcAft>
                  <a:spcPts val="600"/>
                </a:spcAft>
                <a:buNone/>
              </a:pPr>
              <a:r>
                <a:rPr lang="en-US" sz="1400" dirty="0">
                  <a:solidFill>
                    <a:srgbClr val="333333"/>
                  </a:solidFill>
                </a:rPr>
                <a:t>Compares project data against historical patterns; suggests assessment focus areas from leading indicators.</a:t>
              </a:r>
            </a:p>
            <a:p>
              <a:pPr>
                <a:spcAft>
                  <a:spcPts val="600"/>
                </a:spcAft>
                <a:buNone/>
              </a:pPr>
              <a:endParaRPr lang="en-US" sz="1400" dirty="0">
                <a:solidFill>
                  <a:srgbClr val="333333"/>
                </a:solidFill>
              </a:endParaRPr>
            </a:p>
            <a:p>
              <a:r>
                <a:rPr lang="en-US" sz="1200" b="1" dirty="0">
                  <a:solidFill>
                    <a:srgbClr val="466373"/>
                  </a:solidFill>
                </a:rPr>
                <a:t>Human role: </a:t>
              </a:r>
              <a:r>
                <a:rPr lang="en-US" sz="1200" dirty="0">
                  <a:solidFill>
                    <a:srgbClr val="466373"/>
                  </a:solidFill>
                </a:rPr>
                <a:t>final assessment decisions and context</a:t>
              </a:r>
            </a:p>
          </p:txBody>
        </p:sp>
        <p:sp>
          <p:nvSpPr>
            <p:cNvPr id="7" name="Init COACH"/>
            <p:cNvSpPr/>
            <p:nvPr/>
          </p:nvSpPr>
          <p:spPr>
            <a:xfrm>
              <a:off x="8124825" y="1866900"/>
              <a:ext cx="3657600" cy="2247900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D2DBE0"/>
              </a:solidFill>
            </a:ln>
          </p:spPr>
          <p:txBody>
            <a:bodyPr wrap="square" lIns="114300" tIns="114300" rIns="114300" bIns="114300">
              <a:noAutofit/>
            </a:bodyPr>
            <a:lstStyle/>
            <a:p>
              <a:pPr>
                <a:spcAft>
                  <a:spcPts val="200"/>
                </a:spcAft>
                <a:buNone/>
              </a:pPr>
              <a:r>
                <a:rPr lang="en-US" sz="1600" b="1" dirty="0">
                  <a:solidFill>
                    <a:srgbClr val="003066"/>
                  </a:solidFill>
                </a:rPr>
                <a:t>COACH Training Program</a:t>
              </a:r>
            </a:p>
            <a:p>
              <a:pPr>
                <a:spcAft>
                  <a:spcPts val="500"/>
                </a:spcAft>
                <a:buNone/>
              </a:pPr>
              <a:r>
                <a:rPr lang="en-US" sz="1100" b="1" spc="150" dirty="0">
                  <a:solidFill>
                    <a:srgbClr val="8A6A00"/>
                  </a:solidFill>
                </a:rPr>
                <a:t>LAUNCH WINTER 2026</a:t>
              </a:r>
            </a:p>
            <a:p>
              <a:pPr>
                <a:spcAft>
                  <a:spcPts val="600"/>
                </a:spcAft>
                <a:buNone/>
              </a:pPr>
              <a:r>
                <a:rPr lang="en-US" sz="1400" dirty="0">
                  <a:solidFill>
                    <a:srgbClr val="333333"/>
                  </a:solidFill>
                </a:rPr>
                <a:t>AI-powered onboarding for contractor EVMS teams: plain-language DIQ explainers plus a hands-on sandbox.</a:t>
              </a:r>
            </a:p>
            <a:p>
              <a:pPr>
                <a:spcAft>
                  <a:spcPts val="600"/>
                </a:spcAft>
                <a:buNone/>
              </a:pPr>
              <a:endParaRPr lang="en-US" sz="1400" dirty="0">
                <a:solidFill>
                  <a:srgbClr val="333333"/>
                </a:solidFill>
              </a:endParaRPr>
            </a:p>
            <a:p>
              <a:r>
                <a:rPr lang="en-US" sz="1200" b="1" dirty="0">
                  <a:solidFill>
                    <a:srgbClr val="466373"/>
                  </a:solidFill>
                </a:rPr>
                <a:t>Human role: </a:t>
              </a:r>
              <a:r>
                <a:rPr lang="en-US" sz="1200" dirty="0">
                  <a:solidFill>
                    <a:srgbClr val="466373"/>
                  </a:solidFill>
                </a:rPr>
                <a:t>complex problem-solving and relationships</a:t>
              </a:r>
            </a:p>
          </p:txBody>
        </p:sp>
        <p:sp>
          <p:nvSpPr>
            <p:cNvPr id="8" name="Flywheel Header"/>
            <p:cNvSpPr txBox="1"/>
            <p:nvPr/>
          </p:nvSpPr>
          <p:spPr>
            <a:xfrm>
              <a:off x="409575" y="4332802"/>
              <a:ext cx="571500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sz="1600" b="1" dirty="0">
                  <a:solidFill>
                    <a:srgbClr val="003066"/>
                  </a:solidFill>
                </a:rPr>
                <a:t>How it compounds</a:t>
              </a:r>
            </a:p>
          </p:txBody>
        </p:sp>
        <p:sp>
          <p:nvSpPr>
            <p:cNvPr id="9" name="Chevron 1"/>
            <p:cNvSpPr/>
            <p:nvPr/>
          </p:nvSpPr>
          <p:spPr>
            <a:xfrm>
              <a:off x="409575" y="4719996"/>
              <a:ext cx="2609850" cy="514350"/>
            </a:xfrm>
            <a:prstGeom prst="homePlate">
              <a:avLst>
                <a:gd name="adj" fmla="val 60000"/>
              </a:avLst>
            </a:prstGeom>
            <a:solidFill>
              <a:srgbClr val="003066"/>
            </a:solidFill>
            <a:ln>
              <a:noFill/>
            </a:ln>
          </p:spPr>
          <p:txBody>
            <a:bodyPr wrap="square" lIns="80000" tIns="80000" rIns="80000" bIns="80000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JSON DID standardization</a:t>
              </a:r>
            </a:p>
          </p:txBody>
        </p:sp>
        <p:sp>
          <p:nvSpPr>
            <p:cNvPr id="10" name="Chevron 2"/>
            <p:cNvSpPr/>
            <p:nvPr/>
          </p:nvSpPr>
          <p:spPr>
            <a:xfrm>
              <a:off x="3143250" y="4719996"/>
              <a:ext cx="2609850" cy="514350"/>
            </a:xfrm>
            <a:prstGeom prst="homePlate">
              <a:avLst>
                <a:gd name="adj" fmla="val 60000"/>
              </a:avLst>
            </a:prstGeom>
            <a:solidFill>
              <a:srgbClr val="003066"/>
            </a:solidFill>
            <a:ln>
              <a:noFill/>
            </a:ln>
          </p:spPr>
          <p:txBody>
            <a:bodyPr wrap="square" lIns="80000" tIns="80000" rIns="80000" bIns="80000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Automated DIQ checks</a:t>
              </a:r>
            </a:p>
          </p:txBody>
        </p:sp>
        <p:sp>
          <p:nvSpPr>
            <p:cNvPr id="11" name="Chevron 3"/>
            <p:cNvSpPr/>
            <p:nvPr/>
          </p:nvSpPr>
          <p:spPr>
            <a:xfrm>
              <a:off x="5876925" y="4719996"/>
              <a:ext cx="2609850" cy="514350"/>
            </a:xfrm>
            <a:prstGeom prst="homePlate">
              <a:avLst>
                <a:gd name="adj" fmla="val 60000"/>
              </a:avLst>
            </a:prstGeom>
            <a:solidFill>
              <a:srgbClr val="005496"/>
            </a:solidFill>
            <a:ln>
              <a:noFill/>
            </a:ln>
          </p:spPr>
          <p:txBody>
            <a:bodyPr wrap="square" lIns="80000" tIns="80000" rIns="80000" bIns="80000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Deep analysis</a:t>
              </a:r>
            </a:p>
          </p:txBody>
        </p:sp>
        <p:sp>
          <p:nvSpPr>
            <p:cNvPr id="12" name="Chevron 4"/>
            <p:cNvSpPr/>
            <p:nvPr/>
          </p:nvSpPr>
          <p:spPr>
            <a:xfrm>
              <a:off x="8610600" y="4719996"/>
              <a:ext cx="2609850" cy="514350"/>
            </a:xfrm>
            <a:prstGeom prst="homePlate">
              <a:avLst>
                <a:gd name="adj" fmla="val 60000"/>
              </a:avLst>
            </a:prstGeom>
            <a:solidFill>
              <a:srgbClr val="005496"/>
            </a:solidFill>
            <a:ln>
              <a:noFill/>
            </a:ln>
          </p:spPr>
          <p:txBody>
            <a:bodyPr wrap="square" lIns="80000" tIns="80000" rIns="80000" bIns="80000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FFFFFF"/>
                  </a:solidFill>
                </a:rPr>
                <a:t>Actionable insights</a:t>
              </a:r>
            </a:p>
          </p:txBody>
        </p:sp>
        <p:sp>
          <p:nvSpPr>
            <p:cNvPr id="13" name="Flywheel Caption"/>
            <p:cNvSpPr txBox="1"/>
            <p:nvPr/>
          </p:nvSpPr>
          <p:spPr>
            <a:xfrm>
              <a:off x="409575" y="5437235"/>
              <a:ext cx="11372850" cy="5715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buNone/>
              </a:pPr>
              <a:r>
                <a:rPr lang="en-US" sz="1600" dirty="0">
                  <a:solidFill>
                    <a:srgbClr val="466373"/>
                  </a:solidFill>
                </a:rPr>
                <a:t>Cleaner submissions each cycle mean better analysis and less time between data and decision. </a:t>
              </a:r>
            </a:p>
            <a:p>
              <a:pPr algn="ctr">
                <a:buNone/>
              </a:pPr>
              <a:r>
                <a:rPr lang="en-US" sz="1600" b="1" dirty="0">
                  <a:solidFill>
                    <a:srgbClr val="003066"/>
                  </a:solidFill>
                </a:rPr>
                <a:t>Optimization = shrinking the data-to-insight pipeline.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Reframing the Conversation: Maturity Over Compliance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D85A398-1FDD-75AE-28D4-1D75DA8DB011}"/>
              </a:ext>
            </a:extLst>
          </p:cNvPr>
          <p:cNvGrpSpPr/>
          <p:nvPr/>
        </p:nvGrpSpPr>
        <p:grpSpPr>
          <a:xfrm>
            <a:off x="214465" y="1438927"/>
            <a:ext cx="5449959" cy="3803817"/>
            <a:chOff x="361949" y="1408816"/>
            <a:chExt cx="5449959" cy="3803817"/>
          </a:xfrm>
        </p:grpSpPr>
        <p:sp>
          <p:nvSpPr>
            <p:cNvPr id="4" name="Intro"/>
            <p:cNvSpPr txBox="1"/>
            <p:nvPr/>
          </p:nvSpPr>
          <p:spPr>
            <a:xfrm>
              <a:off x="409575" y="1408816"/>
              <a:ext cx="533400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sz="1600" dirty="0">
                  <a:solidFill>
                    <a:srgbClr val="466373"/>
                  </a:solidFill>
                </a:rPr>
                <a:t>The most powerful shift DOE made was psychological:</a:t>
              </a:r>
            </a:p>
          </p:txBody>
        </p:sp>
        <p:sp>
          <p:nvSpPr>
            <p:cNvPr id="5" name="Old Model"/>
            <p:cNvSpPr/>
            <p:nvPr/>
          </p:nvSpPr>
          <p:spPr>
            <a:xfrm>
              <a:off x="409575" y="1874657"/>
              <a:ext cx="5334000" cy="11811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8B1E1E"/>
              </a:solidFill>
            </a:ln>
          </p:spPr>
          <p:txBody>
            <a:bodyPr wrap="square" lIns="114300" tIns="114300" rIns="114300" bIns="114300" anchor="ctr">
              <a:no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600" b="1" dirty="0">
                  <a:solidFill>
                    <a:srgbClr val="8B1E1E"/>
                  </a:solidFill>
                </a:rPr>
                <a:t>Old model: “Did you comply?”</a:t>
              </a:r>
            </a:p>
            <a:p>
              <a:r>
                <a:rPr lang="en-US" sz="1200" dirty="0">
                  <a:solidFill>
                    <a:srgbClr val="333333"/>
                  </a:solidFill>
                </a:rPr>
                <a:t>Punitive, checkbox mentality. Adversarial contractor relationships. Stagnant improvement.</a:t>
              </a:r>
            </a:p>
          </p:txBody>
        </p:sp>
        <p:sp>
          <p:nvSpPr>
            <p:cNvPr id="6" name="New Model"/>
            <p:cNvSpPr/>
            <p:nvPr/>
          </p:nvSpPr>
          <p:spPr>
            <a:xfrm>
              <a:off x="409575" y="3362325"/>
              <a:ext cx="5334000" cy="1181100"/>
            </a:xfrm>
            <a:prstGeom prst="rect">
              <a:avLst/>
            </a:prstGeom>
            <a:solidFill>
              <a:srgbClr val="FFFFFF"/>
            </a:solidFill>
            <a:ln w="19050">
              <a:solidFill>
                <a:srgbClr val="0E5A2B"/>
              </a:solidFill>
            </a:ln>
          </p:spPr>
          <p:txBody>
            <a:bodyPr wrap="square" lIns="114300" tIns="114300" rIns="114300" bIns="114300" anchor="ctr">
              <a:noAutofit/>
            </a:bodyPr>
            <a:lstStyle/>
            <a:p>
              <a:pPr>
                <a:spcAft>
                  <a:spcPts val="300"/>
                </a:spcAft>
                <a:buNone/>
              </a:pPr>
              <a:r>
                <a:rPr lang="en-US" sz="1600" b="1" dirty="0">
                  <a:solidFill>
                    <a:srgbClr val="0E5A2B"/>
                  </a:solidFill>
                </a:rPr>
                <a:t>New model: “Where are you on the maturity curve?”</a:t>
              </a:r>
            </a:p>
            <a:p>
              <a:r>
                <a:rPr lang="en-US" sz="1200" dirty="0">
                  <a:solidFill>
                    <a:srgbClr val="333333"/>
                  </a:solidFill>
                </a:rPr>
                <a:t>Developmental, growth mindset. Contractors engage as partners. Continuous improvement.</a:t>
              </a:r>
            </a:p>
          </p:txBody>
        </p:sp>
        <p:sp>
          <p:nvSpPr>
            <p:cNvPr id="7" name="IP2M Note"/>
            <p:cNvSpPr txBox="1"/>
            <p:nvPr/>
          </p:nvSpPr>
          <p:spPr>
            <a:xfrm>
              <a:off x="361949" y="4736383"/>
              <a:ext cx="5449959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sz="1200" i="1" dirty="0">
                  <a:solidFill>
                    <a:srgbClr val="466373"/>
                  </a:solidFill>
                </a:rPr>
                <a:t>Assessed with the IP2M METRR framework (DOE + Arizona State University)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C40A1E-CCA5-3AF0-FCED-1D5613AC13F2}"/>
              </a:ext>
            </a:extLst>
          </p:cNvPr>
          <p:cNvGrpSpPr/>
          <p:nvPr/>
        </p:nvGrpSpPr>
        <p:grpSpPr>
          <a:xfrm>
            <a:off x="6143625" y="1438927"/>
            <a:ext cx="5638800" cy="4667714"/>
            <a:chOff x="6143625" y="1761893"/>
            <a:chExt cx="5638800" cy="4667714"/>
          </a:xfrm>
        </p:grpSpPr>
        <p:sp>
          <p:nvSpPr>
            <p:cNvPr id="8" name="Scale Header"/>
            <p:cNvSpPr txBox="1"/>
            <p:nvPr/>
          </p:nvSpPr>
          <p:spPr>
            <a:xfrm>
              <a:off x="6143625" y="1761893"/>
              <a:ext cx="554355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sz="1600" b="1" dirty="0">
                  <a:solidFill>
                    <a:srgbClr val="003066"/>
                  </a:solidFill>
                </a:rPr>
                <a:t>IP2M METRR maturity scale: DOE application</a:t>
              </a:r>
            </a:p>
          </p:txBody>
        </p:sp>
        <p:sp>
          <p:nvSpPr>
            <p:cNvPr id="9" name="Level 1 Bar"/>
            <p:cNvSpPr/>
            <p:nvPr/>
          </p:nvSpPr>
          <p:spPr>
            <a:xfrm>
              <a:off x="6238875" y="4476750"/>
              <a:ext cx="857250" cy="857250"/>
            </a:xfrm>
            <a:prstGeom prst="rect">
              <a:avLst/>
            </a:prstGeom>
            <a:solidFill>
              <a:srgbClr val="D2DBE0"/>
            </a:solidFill>
            <a:ln>
              <a:noFill/>
            </a:ln>
          </p:spPr>
          <p:txBody>
            <a:bodyPr wrap="square" lIns="45720" tIns="45720" rIns="45720" bIns="45720" anchor="ctr">
              <a:noAutofit/>
            </a:bodyPr>
            <a:lstStyle/>
            <a:p>
              <a:endParaRPr lang="en-US"/>
            </a:p>
          </p:txBody>
        </p:sp>
        <p:sp>
          <p:nvSpPr>
            <p:cNvPr id="10" name="Level 1 Label"/>
            <p:cNvSpPr txBox="1"/>
            <p:nvPr/>
          </p:nvSpPr>
          <p:spPr>
            <a:xfrm>
              <a:off x="6143625" y="5372100"/>
              <a:ext cx="104775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buNone/>
              </a:pPr>
              <a:r>
                <a:rPr lang="en-US" sz="1000" b="1" dirty="0">
                  <a:solidFill>
                    <a:srgbClr val="333333"/>
                  </a:solidFill>
                </a:rPr>
                <a:t>1</a:t>
              </a:r>
              <a:r>
                <a:rPr lang="en-US" sz="950" dirty="0">
                  <a:solidFill>
                    <a:srgbClr val="333333"/>
                  </a:solidFill>
                </a:rPr>
                <a:t> No EVMS</a:t>
              </a:r>
            </a:p>
          </p:txBody>
        </p:sp>
        <p:sp>
          <p:nvSpPr>
            <p:cNvPr id="11" name="Level 2 Bar"/>
            <p:cNvSpPr/>
            <p:nvPr/>
          </p:nvSpPr>
          <p:spPr>
            <a:xfrm>
              <a:off x="7210425" y="4191000"/>
              <a:ext cx="857250" cy="1143000"/>
            </a:xfrm>
            <a:prstGeom prst="rect">
              <a:avLst/>
            </a:prstGeom>
            <a:solidFill>
              <a:srgbClr val="D2DBE0"/>
            </a:solidFill>
            <a:ln>
              <a:noFill/>
            </a:ln>
          </p:spPr>
          <p:txBody>
            <a:bodyPr wrap="square" lIns="45720" tIns="45720" rIns="45720" bIns="45720" anchor="ctr">
              <a:noAutofit/>
            </a:bodyPr>
            <a:lstStyle/>
            <a:p>
              <a:endParaRPr lang="en-US"/>
            </a:p>
          </p:txBody>
        </p:sp>
        <p:sp>
          <p:nvSpPr>
            <p:cNvPr id="12" name="Level 2 Label"/>
            <p:cNvSpPr txBox="1"/>
            <p:nvPr/>
          </p:nvSpPr>
          <p:spPr>
            <a:xfrm>
              <a:off x="7210425" y="5372100"/>
              <a:ext cx="85725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buNone/>
              </a:pPr>
              <a:r>
                <a:rPr lang="en-US" sz="1000" b="1" dirty="0">
                  <a:solidFill>
                    <a:srgbClr val="8A94A0"/>
                  </a:solidFill>
                </a:rPr>
                <a:t>2</a:t>
              </a:r>
            </a:p>
          </p:txBody>
        </p:sp>
        <p:sp>
          <p:nvSpPr>
            <p:cNvPr id="13" name="Level 3 Bar"/>
            <p:cNvSpPr/>
            <p:nvPr/>
          </p:nvSpPr>
          <p:spPr>
            <a:xfrm>
              <a:off x="8181975" y="3857625"/>
              <a:ext cx="857250" cy="1476375"/>
            </a:xfrm>
            <a:prstGeom prst="rect">
              <a:avLst/>
            </a:prstGeom>
            <a:solidFill>
              <a:srgbClr val="D2DBE0"/>
            </a:solidFill>
            <a:ln>
              <a:noFill/>
            </a:ln>
          </p:spPr>
          <p:txBody>
            <a:bodyPr wrap="square" lIns="45720" tIns="45720" rIns="45720" bIns="45720" anchor="ctr">
              <a:noAutofit/>
            </a:bodyPr>
            <a:lstStyle/>
            <a:p>
              <a:endParaRPr lang="en-US"/>
            </a:p>
          </p:txBody>
        </p:sp>
        <p:sp>
          <p:nvSpPr>
            <p:cNvPr id="14" name="Level 3 Label"/>
            <p:cNvSpPr txBox="1"/>
            <p:nvPr/>
          </p:nvSpPr>
          <p:spPr>
            <a:xfrm>
              <a:off x="8181975" y="5372100"/>
              <a:ext cx="857250" cy="2857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buNone/>
              </a:pPr>
              <a:r>
                <a:rPr lang="en-US" sz="1000" b="1" dirty="0">
                  <a:solidFill>
                    <a:srgbClr val="8A94A0"/>
                  </a:solidFill>
                </a:rPr>
                <a:t>3</a:t>
              </a:r>
            </a:p>
          </p:txBody>
        </p:sp>
        <p:sp>
          <p:nvSpPr>
            <p:cNvPr id="15" name="Level 4 Bar"/>
            <p:cNvSpPr/>
            <p:nvPr/>
          </p:nvSpPr>
          <p:spPr>
            <a:xfrm>
              <a:off x="9153525" y="3143250"/>
              <a:ext cx="1219200" cy="2190750"/>
            </a:xfrm>
            <a:prstGeom prst="rect">
              <a:avLst/>
            </a:prstGeom>
            <a:solidFill>
              <a:srgbClr val="005496"/>
            </a:solidFill>
            <a:ln>
              <a:noFill/>
            </a:ln>
          </p:spPr>
          <p:txBody>
            <a:bodyPr wrap="square" lIns="45720" tIns="45720" rIns="45720" bIns="45720" anchor="ctr">
              <a:noAutofit/>
            </a:bodyPr>
            <a:lstStyle/>
            <a:p>
              <a:pPr algn="ctr">
                <a:buNone/>
              </a:pPr>
              <a:r>
                <a:rPr lang="en-US" sz="1100" dirty="0">
                  <a:solidFill>
                    <a:srgbClr val="FFFFFF"/>
                  </a:solidFill>
                </a:rPr>
                <a:t>Integrated processes, proactive risk management, root-cause analysis</a:t>
              </a:r>
            </a:p>
          </p:txBody>
        </p:sp>
        <p:sp>
          <p:nvSpPr>
            <p:cNvPr id="16" name="Level 4 Label"/>
            <p:cNvSpPr txBox="1"/>
            <p:nvPr/>
          </p:nvSpPr>
          <p:spPr>
            <a:xfrm>
              <a:off x="9153525" y="5372100"/>
              <a:ext cx="12192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buNone/>
              </a:pPr>
              <a:r>
                <a:rPr lang="en-US" sz="1000" b="1" dirty="0">
                  <a:solidFill>
                    <a:srgbClr val="333333"/>
                  </a:solidFill>
                </a:rPr>
                <a:t>4</a:t>
              </a:r>
              <a:r>
                <a:rPr lang="en-US" sz="950" dirty="0">
                  <a:solidFill>
                    <a:srgbClr val="333333"/>
                  </a:solidFill>
                </a:rPr>
                <a:t> Compliant</a:t>
              </a:r>
            </a:p>
          </p:txBody>
        </p:sp>
        <p:sp>
          <p:nvSpPr>
            <p:cNvPr id="17" name="Level 5 Bar"/>
            <p:cNvSpPr/>
            <p:nvPr/>
          </p:nvSpPr>
          <p:spPr>
            <a:xfrm>
              <a:off x="10487025" y="2571750"/>
              <a:ext cx="1219200" cy="2762250"/>
            </a:xfrm>
            <a:prstGeom prst="rect">
              <a:avLst/>
            </a:prstGeom>
            <a:solidFill>
              <a:srgbClr val="003066"/>
            </a:solidFill>
            <a:ln>
              <a:noFill/>
            </a:ln>
          </p:spPr>
          <p:txBody>
            <a:bodyPr wrap="square" lIns="45720" tIns="45720" rIns="45720" bIns="45720" anchor="ctr">
              <a:noAutofit/>
            </a:bodyPr>
            <a:lstStyle/>
            <a:p>
              <a:pPr algn="ctr">
                <a:buNone/>
              </a:pPr>
              <a:r>
                <a:rPr lang="en-US" sz="1100" dirty="0">
                  <a:solidFill>
                    <a:srgbClr val="FFFFFF"/>
                  </a:solidFill>
                </a:rPr>
                <a:t>Predictive analytics, real-time CAM dashboards, portfolio lessons learned</a:t>
              </a:r>
            </a:p>
          </p:txBody>
        </p:sp>
        <p:sp>
          <p:nvSpPr>
            <p:cNvPr id="18" name="Level 5 Label"/>
            <p:cNvSpPr txBox="1"/>
            <p:nvPr/>
          </p:nvSpPr>
          <p:spPr>
            <a:xfrm>
              <a:off x="10487025" y="5372100"/>
              <a:ext cx="1219200" cy="41910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pPr algn="ctr">
                <a:buNone/>
              </a:pPr>
              <a:r>
                <a:rPr lang="en-US" sz="1000" b="1" dirty="0">
                  <a:solidFill>
                    <a:srgbClr val="333333"/>
                  </a:solidFill>
                </a:rPr>
                <a:t>5</a:t>
              </a:r>
              <a:r>
                <a:rPr lang="en-US" sz="950" dirty="0">
                  <a:solidFill>
                    <a:srgbClr val="333333"/>
                  </a:solidFill>
                </a:rPr>
                <a:t> Optimized</a:t>
              </a:r>
            </a:p>
          </p:txBody>
        </p:sp>
        <p:sp>
          <p:nvSpPr>
            <p:cNvPr id="19" name="Takeaway"/>
            <p:cNvSpPr txBox="1"/>
            <p:nvPr/>
          </p:nvSpPr>
          <p:spPr>
            <a:xfrm>
              <a:off x="6238875" y="5953357"/>
              <a:ext cx="5543550" cy="47625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noAutofit/>
            </a:bodyPr>
            <a:lstStyle/>
            <a:p>
              <a:r>
                <a:rPr lang="en-US" sz="1600" dirty="0">
                  <a:solidFill>
                    <a:srgbClr val="466373"/>
                  </a:solidFill>
                </a:rPr>
                <a:t>Compliance is the floor (Level 4) </a:t>
              </a:r>
            </a:p>
            <a:p>
              <a:r>
                <a:rPr lang="en-US" sz="1600" b="1" dirty="0">
                  <a:solidFill>
                    <a:srgbClr val="466373"/>
                  </a:solidFill>
                </a:rPr>
                <a:t>O</a:t>
              </a:r>
              <a:r>
                <a:rPr lang="en-US" sz="1600" b="1" dirty="0">
                  <a:solidFill>
                    <a:srgbClr val="003066"/>
                  </a:solidFill>
                </a:rPr>
                <a:t>ptimization (Level 5) is where AI tooling pays off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609600" y="952500"/>
            <a:ext cx="7239000" cy="3048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spc="300" dirty="0">
                <a:solidFill>
                  <a:srgbClr val="FFC416"/>
                </a:solidFill>
              </a:rPr>
              <a:t>INTERACTIVITY · 02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609600" y="1314450"/>
            <a:ext cx="7429500" cy="6096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3000" b="1" dirty="0">
                <a:solidFill>
                  <a:srgbClr val="FFFFFF"/>
                </a:solidFill>
              </a:rPr>
              <a:t>Before we introduce him…</a:t>
            </a:r>
          </a:p>
        </p:txBody>
      </p:sp>
      <p:sp>
        <p:nvSpPr>
          <p:cNvPr id="4" name="Prompt"/>
          <p:cNvSpPr/>
          <p:nvPr/>
        </p:nvSpPr>
        <p:spPr>
          <a:xfrm>
            <a:off x="609599" y="2381250"/>
            <a:ext cx="7239000" cy="114300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dirty="0">
                <a:solidFill>
                  <a:srgbClr val="FFFFFF"/>
                </a:solidFill>
              </a:rPr>
              <a:t>If you could ask an assistant </a:t>
            </a:r>
            <a:r>
              <a:rPr lang="en-US" b="1" dirty="0">
                <a:solidFill>
                  <a:srgbClr val="FFFFFF"/>
                </a:solidFill>
              </a:rPr>
              <a:t>one question about your project’s data</a:t>
            </a:r>
            <a:r>
              <a:rPr lang="en-US" dirty="0">
                <a:solidFill>
                  <a:srgbClr val="FFFFFF"/>
                </a:solidFill>
              </a:rPr>
              <a:t>, what would it be?</a:t>
            </a:r>
          </a:p>
          <a:p>
            <a:r>
              <a:rPr lang="en-US" sz="1400" dirty="0">
                <a:solidFill>
                  <a:srgbClr val="D2DBE0"/>
                </a:solidFill>
              </a:rPr>
              <a:t>Answers show live as a word cloud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FD7A836-FE8A-C6E8-928C-72BD94DD2366}"/>
              </a:ext>
            </a:extLst>
          </p:cNvPr>
          <p:cNvGrpSpPr/>
          <p:nvPr/>
        </p:nvGrpSpPr>
        <p:grpSpPr>
          <a:xfrm>
            <a:off x="8724900" y="209550"/>
            <a:ext cx="2857500" cy="5798428"/>
            <a:chOff x="8724900" y="209550"/>
            <a:chExt cx="2857500" cy="5798428"/>
          </a:xfrm>
        </p:grpSpPr>
        <p:pic>
          <p:nvPicPr>
            <p:cNvPr id="8" name="Walt">
              <a:extLst>
                <a:ext uri="{FF2B5EF4-FFF2-40B4-BE49-F238E27FC236}">
                  <a16:creationId xmlns:a16="http://schemas.microsoft.com/office/drawing/2014/main" id="{F7B343E6-AE9D-68A2-9AC1-888C003F8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782050" y="209550"/>
              <a:ext cx="2743200" cy="2743200"/>
            </a:xfrm>
            <a:prstGeom prst="rect">
              <a:avLst/>
            </a:prstGeom>
          </p:spPr>
        </p:pic>
        <p:sp>
          <p:nvSpPr>
            <p:cNvPr id="9" name="Menti Join Chip">
              <a:extLst>
                <a:ext uri="{FF2B5EF4-FFF2-40B4-BE49-F238E27FC236}">
                  <a16:creationId xmlns:a16="http://schemas.microsoft.com/office/drawing/2014/main" id="{6C02E3CF-4AAA-E851-2753-5DBADE7141BB}"/>
                </a:ext>
              </a:extLst>
            </p:cNvPr>
            <p:cNvSpPr/>
            <p:nvPr/>
          </p:nvSpPr>
          <p:spPr>
            <a:xfrm>
              <a:off x="8724900" y="3301169"/>
              <a:ext cx="2857500" cy="438150"/>
            </a:xfrm>
            <a:prstGeom prst="roundRect">
              <a:avLst>
                <a:gd name="adj" fmla="val 50000"/>
              </a:avLst>
            </a:prstGeom>
            <a:solidFill>
              <a:srgbClr val="FFC416"/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003066"/>
                  </a:solidFill>
                </a:rPr>
                <a:t>join at menti.com</a:t>
              </a:r>
            </a:p>
            <a:p>
              <a:pPr algn="ctr">
                <a:buNone/>
              </a:pPr>
              <a:r>
                <a:rPr lang="en-US" sz="1200" b="1" dirty="0">
                  <a:solidFill>
                    <a:srgbClr val="003066"/>
                  </a:solidFill>
                </a:rPr>
                <a:t>5853 9874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07209DD-EE01-6551-8291-B6B6CEF47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93530" y="4087738"/>
              <a:ext cx="1920240" cy="1920240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28575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CAA1A-DDB4-F691-3315-8E9E4C565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0DC4FD2-B69E-1AA6-74FE-EBE9763FB0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117" y="1645762"/>
            <a:ext cx="6397323" cy="4206240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3F406-FFDF-4661-64B3-C9F8C998576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732572" y="1371601"/>
            <a:ext cx="5053027" cy="4754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400" dirty="0">
                <a:latin typeface="+mj-lt"/>
              </a:rPr>
              <a:t>Walt was originally launched as PARSGPT in mid-2023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+mj-lt"/>
              </a:rPr>
              <a:t>Provides all PARS users access to a secure LLM hosted on Microsoft Azure Gov cloud (Currently OpenAI GPT-5.1)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+mj-lt"/>
              </a:rPr>
              <a:t>Secure sandboxed workspaces allow for basic data-analysis within chat</a:t>
            </a:r>
          </a:p>
          <a:p>
            <a:pPr>
              <a:lnSpc>
                <a:spcPct val="90000"/>
              </a:lnSpc>
            </a:pPr>
            <a:r>
              <a:rPr lang="en-US" sz="2400" dirty="0">
                <a:latin typeface="+mj-lt"/>
              </a:rPr>
              <a:t>Targeted skills and prompts to empower EVMS analysis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7D20465-0973-0105-423D-B33B1F2E9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dirty="0">
                <a:solidFill>
                  <a:schemeClr val="bg1"/>
                </a:solidFill>
              </a:rPr>
              <a:t>Meet Walt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0" name="Accent Bar">
            <a:extLst>
              <a:ext uri="{FF2B5EF4-FFF2-40B4-BE49-F238E27FC236}">
                <a16:creationId xmlns:a16="http://schemas.microsoft.com/office/drawing/2014/main" id="{B970AD23-9E43-0060-A551-C819100ADB8E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Walt’s Skills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Skills Overview"/>
          <p:cNvSpPr txBox="1"/>
          <p:nvPr/>
        </p:nvSpPr>
        <p:spPr>
          <a:xfrm>
            <a:off x="409575" y="1333500"/>
            <a:ext cx="5810250" cy="20955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marL="228600" indent="-228600">
              <a:spcAft>
                <a:spcPts val="1000"/>
              </a:spcAft>
              <a:buFont typeface="Arial" pitchFamily="34" charset="0"/>
              <a:buChar char="•"/>
            </a:pPr>
            <a:r>
              <a:rPr lang="en-US" b="1" dirty="0">
                <a:solidFill>
                  <a:srgbClr val="003066"/>
                </a:solidFill>
              </a:rPr>
              <a:t>9 default skills</a:t>
            </a:r>
            <a:r>
              <a:rPr lang="en-US" dirty="0">
                <a:solidFill>
                  <a:srgbClr val="333333"/>
                </a:solidFill>
              </a:rPr>
              <a:t> built by the PARS team + </a:t>
            </a:r>
            <a:r>
              <a:rPr lang="en-US" b="1" dirty="0">
                <a:solidFill>
                  <a:srgbClr val="003066"/>
                </a:solidFill>
              </a:rPr>
              <a:t>9 community skills</a:t>
            </a:r>
            <a:r>
              <a:rPr lang="en-US" dirty="0">
                <a:solidFill>
                  <a:srgbClr val="333333"/>
                </a:solidFill>
              </a:rPr>
              <a:t> and growing</a:t>
            </a:r>
          </a:p>
          <a:p>
            <a:pPr marL="228600" indent="-228600"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333333"/>
                </a:solidFill>
              </a:rPr>
              <a:t>Skills are reusable instructions that extend Walt’s capabilities</a:t>
            </a:r>
          </a:p>
          <a:p>
            <a:pPr marL="228600" indent="-228600">
              <a:spcAft>
                <a:spcPts val="1000"/>
              </a:spcAft>
              <a:buFont typeface="Arial" pitchFamily="34" charset="0"/>
              <a:buChar char="•"/>
            </a:pPr>
            <a:r>
              <a:rPr lang="en-US" dirty="0">
                <a:solidFill>
                  <a:srgbClr val="333333"/>
                </a:solidFill>
              </a:rPr>
              <a:t>Use them to create repeatable workflows and share them with your colleagues</a:t>
            </a:r>
          </a:p>
        </p:txBody>
      </p:sp>
      <p:sp>
        <p:nvSpPr>
          <p:cNvPr id="5" name="Community Note"/>
          <p:cNvSpPr txBox="1"/>
          <p:nvPr/>
        </p:nvSpPr>
        <p:spPr>
          <a:xfrm>
            <a:off x="285750" y="3838574"/>
            <a:ext cx="5810250" cy="1492046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r>
              <a:rPr lang="en-US" sz="2000" i="1" dirty="0">
                <a:solidFill>
                  <a:schemeClr val="bg1"/>
                </a:solidFill>
              </a:rPr>
              <a:t>Community skills are built by users like you, enabling org-wide collaboration as analysts iterate and refine what prompts and workflows yield the best results.</a:t>
            </a:r>
          </a:p>
        </p:txBody>
      </p:sp>
      <p:sp>
        <p:nvSpPr>
          <p:cNvPr id="6" name="Default Skills Panel"/>
          <p:cNvSpPr/>
          <p:nvPr/>
        </p:nvSpPr>
        <p:spPr>
          <a:xfrm>
            <a:off x="6667500" y="1524000"/>
            <a:ext cx="5114925" cy="1905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2DBE0"/>
            </a:solidFill>
          </a:ln>
        </p:spPr>
        <p:txBody>
          <a:bodyPr wrap="square" lIns="137160" tIns="137160" rIns="137160" bIns="137160"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b="1" spc="200" dirty="0">
                <a:solidFill>
                  <a:srgbClr val="466373"/>
                </a:solidFill>
              </a:rPr>
              <a:t>PARS TEAM DEFAULT SKILLS</a:t>
            </a:r>
          </a:p>
          <a:p>
            <a:pPr>
              <a:lnSpc>
                <a:spcPct val="130000"/>
              </a:lnSpc>
              <a:buNone/>
            </a:pPr>
            <a:r>
              <a:rPr lang="en-US" dirty="0">
                <a:solidFill>
                  <a:srgbClr val="333333"/>
                </a:solidFill>
              </a:rPr>
              <a:t>PARS JSON Tools · Empower · Excel Sheets · Word Docx · PowerPoint Slides · PDF Tools · DOE Branding · Custom Skills Creator</a:t>
            </a:r>
          </a:p>
        </p:txBody>
      </p:sp>
      <p:sp>
        <p:nvSpPr>
          <p:cNvPr id="7" name="Community Skills Panel"/>
          <p:cNvSpPr/>
          <p:nvPr/>
        </p:nvSpPr>
        <p:spPr>
          <a:xfrm>
            <a:off x="6667500" y="3838573"/>
            <a:ext cx="5114925" cy="2010833"/>
          </a:xfrm>
          <a:prstGeom prst="rect">
            <a:avLst/>
          </a:prstGeom>
          <a:solidFill>
            <a:srgbClr val="FFFFFF"/>
          </a:solidFill>
          <a:ln w="12700">
            <a:solidFill>
              <a:srgbClr val="D2DBE0"/>
            </a:solidFill>
          </a:ln>
        </p:spPr>
        <p:txBody>
          <a:bodyPr wrap="square" lIns="137160" tIns="137160" rIns="137160" bIns="137160">
            <a:noAutofit/>
          </a:bodyPr>
          <a:lstStyle/>
          <a:p>
            <a:pPr>
              <a:spcAft>
                <a:spcPts val="600"/>
              </a:spcAft>
              <a:buNone/>
            </a:pPr>
            <a:r>
              <a:rPr lang="en-US" b="1" spc="200" dirty="0">
                <a:solidFill>
                  <a:srgbClr val="466373"/>
                </a:solidFill>
              </a:rPr>
              <a:t>SHARED COMMUNITY SKILLS</a:t>
            </a:r>
          </a:p>
          <a:p>
            <a:pPr>
              <a:lnSpc>
                <a:spcPct val="130000"/>
              </a:lnSpc>
              <a:spcAft>
                <a:spcPts val="600"/>
              </a:spcAft>
              <a:buNone/>
            </a:pPr>
            <a:r>
              <a:rPr lang="en-US" dirty="0">
                <a:solidFill>
                  <a:srgbClr val="333333"/>
                </a:solidFill>
              </a:rPr>
              <a:t>Basis of Estimate Generation · Parametric Model Development · Cost of Quality Estimate · Risk Root Cause Analysis · Risk Register Governance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Walt </a:t>
            </a:r>
            <a:r>
              <a:rPr lang="en-US" i="1" dirty="0">
                <a:solidFill>
                  <a:schemeClr val="bg1"/>
                </a:solidFill>
              </a:rPr>
              <a:t>vs</a:t>
            </a:r>
            <a:r>
              <a:rPr lang="en-US" b="1" dirty="0">
                <a:solidFill>
                  <a:schemeClr val="bg1"/>
                </a:solidFill>
              </a:rPr>
              <a:t> Joulix</a:t>
            </a:r>
          </a:p>
        </p:txBody>
      </p:sp>
      <p:sp>
        <p:nvSpPr>
          <p:cNvPr id="3" name="Accent Bar"/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graphicFrame>
        <p:nvGraphicFramePr>
          <p:cNvPr id="30" name="Comparison Table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6741458"/>
              </p:ext>
            </p:extLst>
          </p:nvPr>
        </p:nvGraphicFramePr>
        <p:xfrm>
          <a:off x="409575" y="1428750"/>
          <a:ext cx="11372850" cy="405765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03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150">
                <a:tc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solidFill>
                      <a:srgbClr val="003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Walt</a:t>
                      </a:r>
                    </a:p>
                  </a:txBody>
                  <a:tcPr anchor="ctr">
                    <a:solidFill>
                      <a:srgbClr val="0030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</a:rPr>
                        <a:t>Joulix</a:t>
                      </a:r>
                    </a:p>
                  </a:txBody>
                  <a:tcPr anchor="ctr">
                    <a:solidFill>
                      <a:srgbClr val="003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1250" b="1" dirty="0">
                          <a:solidFill>
                            <a:srgbClr val="003066"/>
                          </a:solidFill>
                        </a:rPr>
                        <a:t>Access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Requires a PARS account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Accessible to most of DOE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1250" b="1" dirty="0">
                          <a:solidFill>
                            <a:srgbClr val="003066"/>
                          </a:solidFill>
                        </a:rPr>
                        <a:t>Data integration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Native to your PARS data, with specialized EVMS tools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DOE memos &amp; some org data built in; needs careful prompting for EVMS work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1250" b="1" dirty="0">
                          <a:solidFill>
                            <a:srgbClr val="003066"/>
                          </a:solidFill>
                        </a:rPr>
                        <a:t>Collaboration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Prompts can be shared; chats are solo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Collaborative projects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1250" b="1" dirty="0">
                          <a:solidFill>
                            <a:srgbClr val="003066"/>
                          </a:solidFill>
                        </a:rPr>
                        <a:t>Best at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Understanding and working with EVMS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General-purpose work across DOE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r>
                        <a:rPr lang="en-US" sz="1250" b="1" dirty="0">
                          <a:solidFill>
                            <a:srgbClr val="003066"/>
                          </a:solidFill>
                        </a:rPr>
                        <a:t>Data governance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Safe for PARS-UCNI*, data stays in the PARS environment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Most CUI &amp; DOE data acceptable (</a:t>
                      </a:r>
                      <a:r>
                        <a:rPr lang="en-US" sz="1200" b="1" u="sng" dirty="0">
                          <a:solidFill>
                            <a:srgbClr val="333333"/>
                          </a:solidFill>
                        </a:rPr>
                        <a:t>not</a:t>
                      </a:r>
                      <a:r>
                        <a:rPr lang="en-US" sz="1200" dirty="0">
                          <a:solidFill>
                            <a:srgbClr val="333333"/>
                          </a:solidFill>
                        </a:rPr>
                        <a:t> EXPT, ITAR, NNPI, UCNI)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Verdict Bar"/>
          <p:cNvSpPr/>
          <p:nvPr/>
        </p:nvSpPr>
        <p:spPr>
          <a:xfrm>
            <a:off x="1762125" y="5600700"/>
            <a:ext cx="8667750" cy="495300"/>
          </a:xfrm>
          <a:prstGeom prst="roundRect">
            <a:avLst>
              <a:gd name="adj" fmla="val 16000"/>
            </a:avLst>
          </a:prstGeom>
          <a:solidFill>
            <a:srgbClr val="003066"/>
          </a:solidFill>
          <a:ln>
            <a:noFill/>
          </a:ln>
        </p:spPr>
        <p:txBody>
          <a:bodyPr wrap="square" anchor="ctr">
            <a:noAutofit/>
          </a:bodyPr>
          <a:lstStyle/>
          <a:p>
            <a:pPr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Not competitors, but different tools for different situations.</a:t>
            </a:r>
          </a:p>
        </p:txBody>
      </p:sp>
      <p:sp>
        <p:nvSpPr>
          <p:cNvPr id="6" name="Footer Links">
            <a:extLst>
              <a:ext uri="{FF2B5EF4-FFF2-40B4-BE49-F238E27FC236}">
                <a16:creationId xmlns:a16="http://schemas.microsoft.com/office/drawing/2014/main" id="{3206929A-E071-6469-C073-9129EF471119}"/>
              </a:ext>
            </a:extLst>
          </p:cNvPr>
          <p:cNvSpPr txBox="1"/>
          <p:nvPr/>
        </p:nvSpPr>
        <p:spPr>
          <a:xfrm>
            <a:off x="0" y="6470622"/>
            <a:ext cx="5835510" cy="38737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000" i="1" dirty="0">
                <a:solidFill>
                  <a:srgbClr val="8FA3B8"/>
                </a:solidFill>
              </a:rPr>
              <a:t>* None of the PARS environment is approved for EXPT, ITAR, NNPI, or any classified materials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9E251-E46B-0805-5111-8CBA156B20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Additional PARS AI Features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12A0C5-9D00-940A-83F4-222B50D26B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Dashboards, models, and what’s next</a:t>
            </a:r>
          </a:p>
        </p:txBody>
      </p:sp>
    </p:spTree>
    <p:extLst>
      <p:ext uri="{BB962C8B-B14F-4D97-AF65-F5344CB8AC3E}">
        <p14:creationId xmlns:p14="http://schemas.microsoft.com/office/powerpoint/2010/main" val="4013365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9B998E-3EA7-1B46-554C-5D514DBC1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585565"/>
            <a:ext cx="5181600" cy="4326635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9C800-D9B5-91F6-3952-3B0D25194D5C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6096000" y="1371601"/>
            <a:ext cx="5869858" cy="47545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Currently in beta testing, </a:t>
            </a:r>
            <a:r>
              <a:rPr lang="en-US" sz="2000" u="sng" dirty="0">
                <a:latin typeface="Arial" panose="020B0604020202020204" pitchFamily="34" charset="0"/>
                <a:cs typeface="Arial" panose="020B0604020202020204" pitchFamily="34" charset="0"/>
              </a:rPr>
              <a:t>coming soon!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Empowers all PARS users to create their own custom dashboards, to slice and view their data how they like it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 secure LLM can take your natural-language query and transform it into an interactive dashboard</a:t>
            </a:r>
          </a:p>
          <a:p>
            <a:pPr>
              <a:lnSpc>
                <a:spcPct val="90000"/>
              </a:lnSpc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AI doesn’t see your data without you asking it to</a:t>
            </a:r>
          </a:p>
          <a:p>
            <a:pPr>
              <a:lnSpc>
                <a:spcPct val="90000"/>
              </a:lnSpc>
            </a:pP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What would </a:t>
            </a:r>
            <a:r>
              <a:rPr lang="en-US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 perfect PARS report be? If you can think it, you can make it!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1C27DFD-2F0E-DAE8-1B15-0077EF57EB6A}"/>
              </a:ext>
            </a:extLst>
          </p:cNvPr>
          <p:cNvSpPr txBox="1">
            <a:spLocks/>
          </p:cNvSpPr>
          <p:nvPr/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i="1" kern="1200">
                <a:solidFill>
                  <a:srgbClr val="FFFFFF"/>
                </a:solidFill>
                <a:latin typeface="+mj-lt"/>
                <a:ea typeface="ヒラギノ角ゴ Pro W3" charset="-128"/>
                <a:cs typeface="ヒラギノ角ゴ Pro W3" charset="-12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dirty="0"/>
              <a:t>AI Dashboard – Build Custom PARS Reports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Accent Bar">
            <a:extLst>
              <a:ext uri="{FF2B5EF4-FFF2-40B4-BE49-F238E27FC236}">
                <a16:creationId xmlns:a16="http://schemas.microsoft.com/office/drawing/2014/main" id="{8C6B1864-ADD8-2069-B7DF-31A74BEA309A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2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RS_AI_Dashboard_Demo_Custom_Instructions">
            <a:hlinkClick r:id="" action="ppaction://media"/>
            <a:extLst>
              <a:ext uri="{FF2B5EF4-FFF2-40B4-BE49-F238E27FC236}">
                <a16:creationId xmlns:a16="http://schemas.microsoft.com/office/drawing/2014/main" id="{7D05DBE9-28B7-B374-617E-925196CB0971}"/>
              </a:ext>
            </a:extLst>
          </p:cNvPr>
          <p:cNvPicPr>
            <a:picLocks noGrp="1" noChangeAspect="1"/>
          </p:cNvPicPr>
          <p:nvPr>
            <p:ph sz="quarter" idx="12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7554" y="1242976"/>
            <a:ext cx="10708927" cy="4873752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1C93811F-5519-3720-BEF2-410B18760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AI Dashboard – Demo</a:t>
            </a:r>
          </a:p>
        </p:txBody>
      </p:sp>
      <p:sp>
        <p:nvSpPr>
          <p:cNvPr id="9" name="Accent Bar">
            <a:extLst>
              <a:ext uri="{FF2B5EF4-FFF2-40B4-BE49-F238E27FC236}">
                <a16:creationId xmlns:a16="http://schemas.microsoft.com/office/drawing/2014/main" id="{31FDD03C-14A9-67CA-03EC-02BE1FE7BC3C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900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58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8D36A6-456B-ADEF-6CF6-64BBBC1A5CC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6401" y="1447800"/>
            <a:ext cx="5689600" cy="4876800"/>
          </a:xfrm>
        </p:spPr>
        <p:txBody>
          <a:bodyPr/>
          <a:lstStyle/>
          <a:p>
            <a:r>
              <a:rPr lang="en-US" sz="2000" dirty="0"/>
              <a:t>The PARS AI Dashboard empowers users to create and share data dashboards, enhanced by LLM natural-language queries</a:t>
            </a:r>
          </a:p>
          <a:p>
            <a:r>
              <a:rPr lang="en-US" sz="2000" dirty="0"/>
              <a:t>All customizable dashboard elements can be tweaked within the UI, no chat required</a:t>
            </a:r>
          </a:p>
          <a:p>
            <a:r>
              <a:rPr lang="en-US" sz="2000" dirty="0"/>
              <a:t>Adjust as needed, the user is fully in control</a:t>
            </a:r>
          </a:p>
          <a:p>
            <a:r>
              <a:rPr lang="en-US" sz="2000" dirty="0"/>
              <a:t>Full manual or AI assisted? You decide!</a:t>
            </a:r>
          </a:p>
          <a:p>
            <a:r>
              <a:rPr lang="en-US" sz="2000" dirty="0"/>
              <a:t>Saved dashboards are deterministic and reproducible</a:t>
            </a:r>
          </a:p>
          <a:p>
            <a:r>
              <a:rPr lang="en-US" sz="2000" dirty="0"/>
              <a:t>Export to: PDF, PowerPoint, Word, Excel, or PNG, for all your data portability needs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50AD4-D5B1-A88D-AB8F-C19352FDFE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6509" y="1198358"/>
            <a:ext cx="5255491" cy="1928236"/>
          </a:xfrm>
          <a:prstGeom prst="rect">
            <a:avLst/>
          </a:prstGeom>
        </p:spPr>
      </p:pic>
      <p:pic>
        <p:nvPicPr>
          <p:cNvPr id="6" name="PARS_AI_Dashboard_Demo_Customize_View">
            <a:hlinkClick r:id="" action="ppaction://media"/>
            <a:extLst>
              <a:ext uri="{FF2B5EF4-FFF2-40B4-BE49-F238E27FC236}">
                <a16:creationId xmlns:a16="http://schemas.microsoft.com/office/drawing/2014/main" id="{20144BF4-5EFF-5805-5CAA-DE654D30DA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15613"/>
          <a:stretch>
            <a:fillRect/>
          </a:stretch>
        </p:blipFill>
        <p:spPr>
          <a:xfrm>
            <a:off x="7827048" y="3375891"/>
            <a:ext cx="3474412" cy="2595503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B8A8F63-C36E-EBF9-F4EF-A76AF2DD3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 algn="l">
              <a:buNone/>
            </a:pPr>
            <a:r>
              <a:rPr lang="en-US" b="1" dirty="0">
                <a:solidFill>
                  <a:schemeClr val="bg1"/>
                </a:solidFill>
              </a:rPr>
              <a:t>AI Dashboard – Your Data, Your Way</a:t>
            </a:r>
          </a:p>
        </p:txBody>
      </p:sp>
      <p:sp>
        <p:nvSpPr>
          <p:cNvPr id="9" name="Accent Bar">
            <a:extLst>
              <a:ext uri="{FF2B5EF4-FFF2-40B4-BE49-F238E27FC236}">
                <a16:creationId xmlns:a16="http://schemas.microsoft.com/office/drawing/2014/main" id="{B5ED7232-6C93-BA0A-5F0C-4B9110579E6C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187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7DF24576-C002-9899-1BBD-F3E1B0903125}"/>
              </a:ext>
            </a:extLst>
          </p:cNvPr>
          <p:cNvPicPr>
            <a:picLocks noGrp="1" noChangeAspect="1"/>
          </p:cNvPicPr>
          <p:nvPr>
            <p:ph sz="half" idx="12"/>
          </p:nvPr>
        </p:nvPicPr>
        <p:blipFill>
          <a:blip r:embed="rId2"/>
          <a:stretch>
            <a:fillRect/>
          </a:stretch>
        </p:blipFill>
        <p:spPr>
          <a:xfrm>
            <a:off x="409575" y="1333500"/>
            <a:ext cx="5334000" cy="3962400"/>
          </a:xfrm>
          <a:prstGeom prst="rect">
            <a:avLst/>
          </a:prstGeom>
        </p:spPr>
      </p:pic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13F06EF-1CF8-E6D4-BA3F-B7EF7572BF7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617202"/>
              </p:ext>
            </p:extLst>
          </p:nvPr>
        </p:nvGraphicFramePr>
        <p:xfrm>
          <a:off x="6191249" y="3695699"/>
          <a:ext cx="5872932" cy="25840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341580" imgH="2392751" progId="Excel.Sheet.12">
                  <p:embed/>
                </p:oleObj>
              </mc:Choice>
              <mc:Fallback>
                <p:oleObj name="Worksheet" r:id="rId3" imgW="5341580" imgH="2392751" progId="Excel.Sheet.12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13F06EF-1CF8-E6D4-BA3F-B7EF7572BF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191249" y="3695699"/>
                        <a:ext cx="5872932" cy="25840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BWC Narrative"/>
          <p:cNvSpPr txBox="1"/>
          <p:nvPr/>
        </p:nvSpPr>
        <p:spPr>
          <a:xfrm>
            <a:off x="6191250" y="1333500"/>
            <a:ext cx="5591175" cy="11049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dirty="0">
                <a:solidFill>
                  <a:srgbClr val="333333"/>
                </a:solidFill>
              </a:rPr>
              <a:t>The </a:t>
            </a:r>
            <a:r>
              <a:rPr lang="en-US" sz="1400" b="1" dirty="0">
                <a:solidFill>
                  <a:srgbClr val="003066"/>
                </a:solidFill>
              </a:rPr>
              <a:t>Base Work Construct</a:t>
            </a:r>
            <a:r>
              <a:rPr lang="en-US" sz="1400" dirty="0">
                <a:solidFill>
                  <a:srgbClr val="333333"/>
                </a:solidFill>
              </a:rPr>
              <a:t> crosswalks every project’s WBS to a common 2-level EPCC framework — Support · Engineering · Procurement · Construction · SU-Cx — normalizing work for benchmarking and baseline-realism checks.</a:t>
            </a:r>
          </a:p>
        </p:txBody>
      </p:sp>
      <p:sp>
        <p:nvSpPr>
          <p:cNvPr id="42" name="AI Model Narrative"/>
          <p:cNvSpPr txBox="1"/>
          <p:nvPr/>
        </p:nvSpPr>
        <p:spPr>
          <a:xfrm>
            <a:off x="6191249" y="2543174"/>
            <a:ext cx="5591175" cy="10477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dirty="0">
                <a:solidFill>
                  <a:srgbClr val="333333"/>
                </a:solidFill>
              </a:rPr>
              <a:t>AI models in PARS use this standardization to </a:t>
            </a:r>
            <a:r>
              <a:rPr lang="en-US" sz="1400" b="1" dirty="0">
                <a:solidFill>
                  <a:srgbClr val="003066"/>
                </a:solidFill>
              </a:rPr>
              <a:t>map contractor WBS elements to BWC &amp; CAEF categories automatically</a:t>
            </a:r>
            <a:r>
              <a:rPr lang="en-US" sz="1400" b="1" dirty="0">
                <a:solidFill>
                  <a:srgbClr val="333333"/>
                </a:solidFill>
              </a:rPr>
              <a:t>,</a:t>
            </a:r>
            <a:r>
              <a:rPr lang="en-US" sz="1400" dirty="0">
                <a:solidFill>
                  <a:srgbClr val="333333"/>
                </a:solidFill>
              </a:rPr>
              <a:t> creating consistent groupings without manual </a:t>
            </a:r>
            <a:r>
              <a:rPr lang="en-US" sz="1400" dirty="0" err="1">
                <a:solidFill>
                  <a:srgbClr val="333333"/>
                </a:solidFill>
              </a:rPr>
              <a:t>crosswalking</a:t>
            </a:r>
            <a:r>
              <a:rPr lang="en-US" sz="1400" dirty="0">
                <a:solidFill>
                  <a:srgbClr val="333333"/>
                </a:solidFill>
              </a:rPr>
              <a:t>.</a:t>
            </a:r>
          </a:p>
          <a:p>
            <a:r>
              <a:rPr lang="en-US" sz="1400" i="1" dirty="0">
                <a:solidFill>
                  <a:srgbClr val="333333"/>
                </a:solidFill>
              </a:rPr>
              <a:t>Coming soon</a:t>
            </a:r>
            <a:endParaRPr lang="en-US" sz="1400" dirty="0">
              <a:solidFill>
                <a:srgbClr val="333333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9DF05B1D-2A58-92C1-054C-93B436A9D766}"/>
              </a:ext>
            </a:extLst>
          </p:cNvPr>
          <p:cNvSpPr txBox="1">
            <a:spLocks/>
          </p:cNvSpPr>
          <p:nvPr/>
        </p:nvSpPr>
        <p:spPr>
          <a:xfrm>
            <a:off x="409575" y="247650"/>
            <a:ext cx="1137285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 b="1" i="1" kern="1200">
                <a:solidFill>
                  <a:srgbClr val="FFFFFF"/>
                </a:solidFill>
                <a:latin typeface="+mj-lt"/>
                <a:ea typeface="ヒラギノ角ゴ Pro W3" charset="-128"/>
                <a:cs typeface="ヒラギノ角ゴ Pro W3" charset="-12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4000">
                <a:solidFill>
                  <a:schemeClr val="accent1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r>
              <a:rPr lang="en-US" dirty="0"/>
              <a:t>AI Models – BWC &amp; CAEF 2.0 WBS Standardization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Accent Bar">
            <a:extLst>
              <a:ext uri="{FF2B5EF4-FFF2-40B4-BE49-F238E27FC236}">
                <a16:creationId xmlns:a16="http://schemas.microsoft.com/office/drawing/2014/main" id="{BE6894D0-FAE0-51A1-2068-F82EA99AF6B0}"/>
              </a:ext>
            </a:extLst>
          </p:cNvPr>
          <p:cNvSpPr/>
          <p:nvPr/>
        </p:nvSpPr>
        <p:spPr>
          <a:xfrm>
            <a:off x="409575" y="876300"/>
            <a:ext cx="571500" cy="47625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BWC Caption">
            <a:extLst>
              <a:ext uri="{FF2B5EF4-FFF2-40B4-BE49-F238E27FC236}">
                <a16:creationId xmlns:a16="http://schemas.microsoft.com/office/drawing/2014/main" id="{F4360B10-31F4-5FA8-EB16-839ECBE76AEA}"/>
              </a:ext>
            </a:extLst>
          </p:cNvPr>
          <p:cNvSpPr txBox="1"/>
          <p:nvPr/>
        </p:nvSpPr>
        <p:spPr>
          <a:xfrm>
            <a:off x="409575" y="5391150"/>
            <a:ext cx="5334000" cy="5143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100" i="1" dirty="0">
                <a:solidFill>
                  <a:srgbClr val="466373"/>
                </a:solidFill>
              </a:rPr>
              <a:t>Notional time-phased BWC — DOE PM Newsletter, March 2023 (Kong, Ogrodnik, Franks, Young)</a:t>
            </a:r>
          </a:p>
        </p:txBody>
      </p:sp>
    </p:spTree>
    <p:extLst>
      <p:ext uri="{BB962C8B-B14F-4D97-AF65-F5344CB8AC3E}">
        <p14:creationId xmlns:p14="http://schemas.microsoft.com/office/powerpoint/2010/main" val="377636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34321-DB3A-C42A-D40C-3966E1B3A8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Demo: Walt Cost Estimating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E7EA03-A6AA-0D47-1031-C8BA0A70548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Real-world cost estimating examples from CNS, Y-12 by Derek Gunter</a:t>
            </a:r>
          </a:p>
        </p:txBody>
      </p:sp>
    </p:spTree>
    <p:extLst>
      <p:ext uri="{BB962C8B-B14F-4D97-AF65-F5344CB8AC3E}">
        <p14:creationId xmlns:p14="http://schemas.microsoft.com/office/powerpoint/2010/main" val="159142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yebrow"/>
          <p:cNvSpPr txBox="1"/>
          <p:nvPr/>
        </p:nvSpPr>
        <p:spPr>
          <a:xfrm>
            <a:off x="609600" y="952500"/>
            <a:ext cx="7239000" cy="3048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b="1" spc="300" dirty="0">
                <a:solidFill>
                  <a:srgbClr val="FFC416"/>
                </a:solidFill>
              </a:rPr>
              <a:t>INTERACTIVITY · Q&amp;A</a:t>
            </a:r>
          </a:p>
        </p:txBody>
      </p:sp>
      <p:sp>
        <p:nvSpPr>
          <p:cNvPr id="3" name="Title"/>
          <p:cNvSpPr txBox="1"/>
          <p:nvPr/>
        </p:nvSpPr>
        <p:spPr>
          <a:xfrm>
            <a:off x="609600" y="1314450"/>
            <a:ext cx="9525000" cy="6096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2800" b="1" dirty="0">
                <a:solidFill>
                  <a:srgbClr val="FFFFFF"/>
                </a:solidFill>
              </a:rPr>
              <a:t>Your turn</a:t>
            </a:r>
          </a:p>
        </p:txBody>
      </p:sp>
      <p:sp>
        <p:nvSpPr>
          <p:cNvPr id="4" name="Card Questions"/>
          <p:cNvSpPr/>
          <p:nvPr/>
        </p:nvSpPr>
        <p:spPr>
          <a:xfrm>
            <a:off x="609600" y="2286000"/>
            <a:ext cx="3505200" cy="180975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Questions you have</a:t>
            </a:r>
          </a:p>
          <a:p>
            <a:pPr>
              <a:spcAft>
                <a:spcPts val="300"/>
              </a:spcAft>
              <a:buNone/>
            </a:pPr>
            <a:endParaRPr lang="en-US" b="1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D2DBE0"/>
                </a:solidFill>
              </a:rPr>
              <a:t>Anything from today, answered live</a:t>
            </a:r>
          </a:p>
        </p:txBody>
      </p:sp>
      <p:sp>
        <p:nvSpPr>
          <p:cNvPr id="5" name="Card More Of"/>
          <p:cNvSpPr/>
          <p:nvPr/>
        </p:nvSpPr>
        <p:spPr>
          <a:xfrm>
            <a:off x="4381500" y="2286000"/>
            <a:ext cx="3505200" cy="180975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“I’d like to see more of…”</a:t>
            </a:r>
          </a:p>
          <a:p>
            <a:pPr>
              <a:spcAft>
                <a:spcPts val="300"/>
              </a:spcAft>
              <a:buNone/>
            </a:pPr>
            <a:endParaRPr lang="en-US" b="1" dirty="0">
              <a:solidFill>
                <a:srgbClr val="FFFFFF"/>
              </a:solidFill>
            </a:endParaRPr>
          </a:p>
          <a:p>
            <a:r>
              <a:rPr lang="en-US" sz="1400" dirty="0">
                <a:solidFill>
                  <a:srgbClr val="D2DBE0"/>
                </a:solidFill>
              </a:rPr>
              <a:t>Features, training, data, use cases. Tell us where to go deeper</a:t>
            </a:r>
          </a:p>
        </p:txBody>
      </p:sp>
      <p:sp>
        <p:nvSpPr>
          <p:cNvPr id="6" name="Card Concerns"/>
          <p:cNvSpPr/>
          <p:nvPr/>
        </p:nvSpPr>
        <p:spPr>
          <a:xfrm>
            <a:off x="609600" y="4332717"/>
            <a:ext cx="3505200" cy="1809750"/>
          </a:xfrm>
          <a:prstGeom prst="roundRect">
            <a:avLst>
              <a:gd name="adj" fmla="val 8000"/>
            </a:avLst>
          </a:prstGeom>
          <a:solidFill>
            <a:srgbClr val="FFFFFF">
              <a:alpha val="8000"/>
            </a:srgbClr>
          </a:solidFill>
          <a:ln w="9525">
            <a:solidFill>
              <a:srgbClr val="FFC416"/>
            </a:solidFill>
          </a:ln>
        </p:spPr>
        <p:txBody>
          <a:bodyPr wrap="square" lIns="171450" tIns="45720" rIns="171450" bIns="45720" anchor="ctr">
            <a:noAutofit/>
          </a:bodyPr>
          <a:lstStyle/>
          <a:p>
            <a:pPr>
              <a:spcAft>
                <a:spcPts val="3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“I’m still concerned about…”</a:t>
            </a:r>
          </a:p>
          <a:p>
            <a:r>
              <a:rPr lang="en-US" sz="1400" dirty="0">
                <a:solidFill>
                  <a:srgbClr val="D2DBE0"/>
                </a:solidFill>
              </a:rPr>
              <a:t>Security, accuracy, workflow. Your </a:t>
            </a:r>
            <a:r>
              <a:rPr lang="en-US" sz="1400">
                <a:solidFill>
                  <a:srgbClr val="D2DBE0"/>
                </a:solidFill>
              </a:rPr>
              <a:t>honest feedback</a:t>
            </a:r>
            <a:endParaRPr lang="en-US" sz="1400" dirty="0">
              <a:solidFill>
                <a:srgbClr val="D2DBE0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5A71AA-881A-5B6E-6A08-98E5949FD9C4}"/>
              </a:ext>
            </a:extLst>
          </p:cNvPr>
          <p:cNvGrpSpPr/>
          <p:nvPr/>
        </p:nvGrpSpPr>
        <p:grpSpPr>
          <a:xfrm>
            <a:off x="8724900" y="209550"/>
            <a:ext cx="2857500" cy="5798428"/>
            <a:chOff x="8724900" y="209550"/>
            <a:chExt cx="2857500" cy="5798428"/>
          </a:xfrm>
        </p:grpSpPr>
        <p:pic>
          <p:nvPicPr>
            <p:cNvPr id="10" name="Walt">
              <a:extLst>
                <a:ext uri="{FF2B5EF4-FFF2-40B4-BE49-F238E27FC236}">
                  <a16:creationId xmlns:a16="http://schemas.microsoft.com/office/drawing/2014/main" id="{FCEA9598-D412-FFCB-5E7D-3F356C465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782050" y="209550"/>
              <a:ext cx="2743200" cy="2743200"/>
            </a:xfrm>
            <a:prstGeom prst="rect">
              <a:avLst/>
            </a:prstGeom>
          </p:spPr>
        </p:pic>
        <p:sp>
          <p:nvSpPr>
            <p:cNvPr id="11" name="Menti Join Chip">
              <a:extLst>
                <a:ext uri="{FF2B5EF4-FFF2-40B4-BE49-F238E27FC236}">
                  <a16:creationId xmlns:a16="http://schemas.microsoft.com/office/drawing/2014/main" id="{18A70A08-4658-CFC5-A42B-07EE664E8F98}"/>
                </a:ext>
              </a:extLst>
            </p:cNvPr>
            <p:cNvSpPr/>
            <p:nvPr/>
          </p:nvSpPr>
          <p:spPr>
            <a:xfrm>
              <a:off x="8724900" y="3301169"/>
              <a:ext cx="2857500" cy="438150"/>
            </a:xfrm>
            <a:prstGeom prst="roundRect">
              <a:avLst>
                <a:gd name="adj" fmla="val 50000"/>
              </a:avLst>
            </a:prstGeom>
            <a:solidFill>
              <a:srgbClr val="FFC416"/>
            </a:solidFill>
            <a:ln>
              <a:noFill/>
            </a:ln>
          </p:spPr>
          <p:txBody>
            <a:bodyPr wrap="square" anchor="ctr">
              <a:noAutofit/>
            </a:bodyPr>
            <a:lstStyle/>
            <a:p>
              <a:pPr algn="ctr">
                <a:buNone/>
              </a:pPr>
              <a:r>
                <a:rPr lang="en-US" sz="1200" b="1" dirty="0">
                  <a:solidFill>
                    <a:srgbClr val="003066"/>
                  </a:solidFill>
                </a:rPr>
                <a:t>join at menti.com</a:t>
              </a:r>
            </a:p>
            <a:p>
              <a:pPr algn="ctr">
                <a:buNone/>
              </a:pPr>
              <a:r>
                <a:rPr lang="en-US" sz="1200" b="1" dirty="0">
                  <a:solidFill>
                    <a:srgbClr val="003066"/>
                  </a:solidFill>
                </a:rPr>
                <a:t>5853 9874</a:t>
              </a:r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8D10C602-C093-5546-258A-47E192CB7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93530" y="4087738"/>
              <a:ext cx="1920240" cy="1920240"/>
            </a:xfrm>
            <a:prstGeom prst="rect">
              <a:avLst/>
            </a:prstGeom>
            <a:solidFill>
              <a:srgbClr val="000000">
                <a:shade val="95000"/>
              </a:srgbClr>
            </a:solidFill>
            <a:ln w="28575" cap="sq">
              <a:solidFill>
                <a:srgbClr val="000000"/>
              </a:solidFill>
              <a:miter lim="800000"/>
            </a:ln>
            <a:effectLst>
              <a:outerShdw blurRad="254000" dist="190500" dir="2700000" sy="90000" algn="bl" rotWithShape="0">
                <a:srgbClr val="000000">
                  <a:alpha val="40000"/>
                </a:srgbClr>
              </a:outerShdw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ank You"/>
          <p:cNvSpPr txBox="1"/>
          <p:nvPr/>
        </p:nvSpPr>
        <p:spPr>
          <a:xfrm>
            <a:off x="609600" y="1333500"/>
            <a:ext cx="6667500" cy="85725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4400" b="1" dirty="0">
                <a:solidFill>
                  <a:srgbClr val="FFFFFF"/>
                </a:solidFill>
              </a:rPr>
              <a:t>Thank you</a:t>
            </a:r>
          </a:p>
        </p:txBody>
      </p:sp>
      <p:sp>
        <p:nvSpPr>
          <p:cNvPr id="3" name="Gold Rule"/>
          <p:cNvSpPr/>
          <p:nvPr/>
        </p:nvSpPr>
        <p:spPr>
          <a:xfrm>
            <a:off x="628650" y="2343150"/>
            <a:ext cx="857250" cy="57150"/>
          </a:xfrm>
          <a:prstGeom prst="rect">
            <a:avLst/>
          </a:prstGeom>
          <a:solidFill>
            <a:srgbClr val="FFC416"/>
          </a:solidFill>
          <a:ln>
            <a:noFill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Closer Subtitle"/>
          <p:cNvSpPr txBox="1"/>
          <p:nvPr/>
        </p:nvSpPr>
        <p:spPr>
          <a:xfrm>
            <a:off x="609600" y="2667000"/>
            <a:ext cx="6667500" cy="3810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dirty="0">
                <a:solidFill>
                  <a:srgbClr val="D2DBE0"/>
                </a:solidFill>
              </a:rPr>
              <a:t>Questions after today? We’d love them.</a:t>
            </a:r>
          </a:p>
        </p:txBody>
      </p:sp>
      <p:sp>
        <p:nvSpPr>
          <p:cNvPr id="5" name="Contacts"/>
          <p:cNvSpPr txBox="1"/>
          <p:nvPr/>
        </p:nvSpPr>
        <p:spPr>
          <a:xfrm>
            <a:off x="609600" y="3352800"/>
            <a:ext cx="7962900" cy="24765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pPr>
              <a:spcAft>
                <a:spcPts val="1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Amber Young:  </a:t>
            </a:r>
            <a:r>
              <a:rPr lang="en-US" sz="1600" dirty="0">
                <a:solidFill>
                  <a:srgbClr val="D2DBE0"/>
                </a:solidFill>
              </a:rPr>
              <a:t>PARS Owner · DOE Office of Project Management (PM-30)</a:t>
            </a:r>
          </a:p>
          <a:p>
            <a:pPr>
              <a:spcAft>
                <a:spcPts val="1100"/>
              </a:spcAft>
              <a:buNone/>
            </a:pPr>
            <a:r>
              <a:rPr lang="en-US" sz="1600" b="1" dirty="0">
                <a:solidFill>
                  <a:srgbClr val="FFC416"/>
                </a:solidFill>
              </a:rPr>
              <a:t>amber.young@hq.doe.gov</a:t>
            </a:r>
          </a:p>
          <a:p>
            <a:pPr>
              <a:spcAft>
                <a:spcPts val="1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Sam Runner:  </a:t>
            </a:r>
            <a:r>
              <a:rPr lang="en-US" sz="1600" dirty="0">
                <a:solidFill>
                  <a:srgbClr val="D2DBE0"/>
                </a:solidFill>
              </a:rPr>
              <a:t>PARS Deputy Project Manager · TechSource, supporting DOE PM</a:t>
            </a:r>
          </a:p>
          <a:p>
            <a:pPr>
              <a:spcAft>
                <a:spcPts val="1100"/>
              </a:spcAft>
              <a:buNone/>
            </a:pPr>
            <a:r>
              <a:rPr lang="en-US" sz="1600" b="1" dirty="0">
                <a:solidFill>
                  <a:srgbClr val="FFC416"/>
                </a:solidFill>
              </a:rPr>
              <a:t>samuel.runner@hq.doe.gov</a:t>
            </a:r>
          </a:p>
          <a:p>
            <a:pPr>
              <a:spcAft>
                <a:spcPts val="100"/>
              </a:spcAft>
              <a:buNone/>
            </a:pPr>
            <a:r>
              <a:rPr lang="en-US" b="1" dirty="0">
                <a:solidFill>
                  <a:srgbClr val="FFFFFF"/>
                </a:solidFill>
              </a:rPr>
              <a:t>PARS Support:</a:t>
            </a:r>
            <a:r>
              <a:rPr lang="en-US" sz="1600" b="1" dirty="0">
                <a:solidFill>
                  <a:srgbClr val="D2DBE0"/>
                </a:solidFill>
              </a:rPr>
              <a:t>  </a:t>
            </a:r>
            <a:r>
              <a:rPr lang="en-US" sz="1600" dirty="0">
                <a:solidFill>
                  <a:srgbClr val="D2DBE0"/>
                </a:solidFill>
              </a:rPr>
              <a:t>General inquiries, or request a PARS account for Walt access</a:t>
            </a:r>
          </a:p>
          <a:p>
            <a:pPr>
              <a:spcAft>
                <a:spcPts val="1100"/>
              </a:spcAft>
              <a:buNone/>
            </a:pPr>
            <a:r>
              <a:rPr lang="en-US" sz="1600" b="1" dirty="0">
                <a:solidFill>
                  <a:srgbClr val="FFC416"/>
                </a:solidFill>
              </a:rPr>
              <a:t>support@pars.doe.gov</a:t>
            </a:r>
          </a:p>
        </p:txBody>
      </p:sp>
      <p:sp>
        <p:nvSpPr>
          <p:cNvPr id="6" name="Footer Links"/>
          <p:cNvSpPr txBox="1"/>
          <p:nvPr/>
        </p:nvSpPr>
        <p:spPr>
          <a:xfrm>
            <a:off x="609600" y="5867400"/>
            <a:ext cx="11582400" cy="38100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/>
          <a:p>
            <a:r>
              <a:rPr lang="en-US" sz="1400" dirty="0">
                <a:solidFill>
                  <a:srgbClr val="8FA3B8"/>
                </a:solidFill>
              </a:rPr>
              <a:t>pars.doe.gov · wiki.pars.doe.gov · json.pars.doe.gov · DOE Office of Project Management, Project Controls &amp; Policy (PM-30)</a:t>
            </a:r>
          </a:p>
        </p:txBody>
      </p:sp>
      <p:pic>
        <p:nvPicPr>
          <p:cNvPr id="7" name="Wal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7800" y="1809750"/>
            <a:ext cx="3048000" cy="304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OE Theme Colors">
  <a:themeElements>
    <a:clrScheme name="EITS Color Scheme">
      <a:dk1>
        <a:sysClr val="windowText" lastClr="000000"/>
      </a:dk1>
      <a:lt1>
        <a:sysClr val="window" lastClr="FFFFFF"/>
      </a:lt1>
      <a:dk2>
        <a:srgbClr val="121A1D"/>
      </a:dk2>
      <a:lt2>
        <a:srgbClr val="D2DBE0"/>
      </a:lt2>
      <a:accent1>
        <a:srgbClr val="003066"/>
      </a:accent1>
      <a:accent2>
        <a:srgbClr val="FFC416"/>
      </a:accent2>
      <a:accent3>
        <a:srgbClr val="004424"/>
      </a:accent3>
      <a:accent4>
        <a:srgbClr val="005496"/>
      </a:accent4>
      <a:accent5>
        <a:srgbClr val="90C853"/>
      </a:accent5>
      <a:accent6>
        <a:srgbClr val="466373"/>
      </a:accent6>
      <a:hlink>
        <a:srgbClr val="003279"/>
      </a:hlink>
      <a:folHlink>
        <a:srgbClr val="004BBA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796F626DBA47348B1A1B577D0EF6BEF" ma:contentTypeVersion="16" ma:contentTypeDescription="Create a new document." ma:contentTypeScope="" ma:versionID="549976fc15e9d571c34b29ffa1ae376a">
  <xsd:schema xmlns:xsd="http://www.w3.org/2001/XMLSchema" xmlns:xs="http://www.w3.org/2001/XMLSchema" xmlns:p="http://schemas.microsoft.com/office/2006/metadata/properties" xmlns:ns2="450098af-9fc9-43df-b668-d5a974689e71" xmlns:ns3="f539c0d8-4052-4b3e-af30-921f22a4910a" targetNamespace="http://schemas.microsoft.com/office/2006/metadata/properties" ma:root="true" ma:fieldsID="e3bf627b8f12b49eb2e8e4bf21efb2dc" ns2:_="" ns3:_="">
    <xsd:import namespace="450098af-9fc9-43df-b668-d5a974689e71"/>
    <xsd:import namespace="f539c0d8-4052-4b3e-af30-921f22a491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SignedbyAmber"/>
                <xsd:element ref="ns2:SignedbyGarrett"/>
                <xsd:element ref="ns2:Issuesneedfixing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0098af-9fc9-43df-b668-d5a974689e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6d46bd7-4a58-4bc0-a217-7245e6e7041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SignedbyAmber" ma:index="19" ma:displayName="RF Reviewed" ma:default="0" ma:format="Dropdown" ma:internalName="SignedbyAmber">
      <xsd:simpleType>
        <xsd:restriction base="dms:Boolean"/>
      </xsd:simpleType>
    </xsd:element>
    <xsd:element name="SignedbyGarrett" ma:index="20" ma:displayName="AMY Reviewed" ma:default="0" ma:format="Dropdown" ma:internalName="SignedbyGarrett">
      <xsd:simpleType>
        <xsd:restriction base="dms:Boolean"/>
      </xsd:simpleType>
    </xsd:element>
    <xsd:element name="Issuesneedfixing" ma:index="21" nillable="true" ma:displayName="Issues need fixing" ma:default="0" ma:format="Dropdown" ma:internalName="Issuesneedfixing">
      <xsd:simpleType>
        <xsd:restriction base="dms:Boolean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39c0d8-4052-4b3e-af30-921f22a4910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ad0f9a71-1541-496d-9ecd-1b41c7aa714f}" ma:internalName="TaxCatchAll" ma:showField="CatchAllData" ma:web="f539c0d8-4052-4b3e-af30-921f22a491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ignedbyAmber xmlns="450098af-9fc9-43df-b668-d5a974689e71">false</SignedbyAmber>
    <Issuesneedfixing xmlns="450098af-9fc9-43df-b668-d5a974689e71">false</Issuesneedfixing>
    <SignedbyGarrett xmlns="450098af-9fc9-43df-b668-d5a974689e71">false</SignedbyGarrett>
    <lcf76f155ced4ddcb4097134ff3c332f xmlns="450098af-9fc9-43df-b668-d5a974689e71">
      <Terms xmlns="http://schemas.microsoft.com/office/infopath/2007/PartnerControls"/>
    </lcf76f155ced4ddcb4097134ff3c332f>
    <TaxCatchAll xmlns="f539c0d8-4052-4b3e-af30-921f22a4910a" xsi:nil="true"/>
  </documentManagement>
</p:properties>
</file>

<file path=customXml/itemProps1.xml><?xml version="1.0" encoding="utf-8"?>
<ds:datastoreItem xmlns:ds="http://schemas.openxmlformats.org/officeDocument/2006/customXml" ds:itemID="{93CFC2DF-F162-4A24-AE02-A194377D4226}"/>
</file>

<file path=customXml/itemProps2.xml><?xml version="1.0" encoding="utf-8"?>
<ds:datastoreItem xmlns:ds="http://schemas.openxmlformats.org/officeDocument/2006/customXml" ds:itemID="{AE753D78-9BC3-45E6-93B9-925DABE9C8DE}"/>
</file>

<file path=customXml/itemProps3.xml><?xml version="1.0" encoding="utf-8"?>
<ds:datastoreItem xmlns:ds="http://schemas.openxmlformats.org/officeDocument/2006/customXml" ds:itemID="{3BD98EA0-66D0-4B4D-AEBA-F75C18A10A7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</TotalTime>
  <Words>2027</Words>
  <Application>Microsoft Office PowerPoint</Application>
  <PresentationFormat>Widescreen</PresentationFormat>
  <Paragraphs>282</Paragraphs>
  <Slides>22</Slides>
  <Notes>1</Notes>
  <HiddenSlides>0</HiddenSlides>
  <MMClips>2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STIX Two Text</vt:lpstr>
      <vt:lpstr>DOE Theme Colors</vt:lpstr>
      <vt:lpstr>Worksheet</vt:lpstr>
      <vt:lpstr>Teaching AI to Think Like a Cost Estimator:  Custom Skills and Agents in PARS</vt:lpstr>
      <vt:lpstr>Agenda</vt:lpstr>
      <vt:lpstr>PowerPoint Presentation</vt:lpstr>
      <vt:lpstr>What is PARS?</vt:lpstr>
      <vt:lpstr>PARS History Timeline: From Origins to Modernization </vt:lpstr>
      <vt:lpstr>Data-Driven EVMS at DOE</vt:lpstr>
      <vt:lpstr>The Foundation: JSON Data Item Description (DID) &amp; Automated QA</vt:lpstr>
      <vt:lpstr>One Integrated Platform = Comprehensive Insight</vt:lpstr>
      <vt:lpstr>Optimization Through AI: Three Current Initiatives</vt:lpstr>
      <vt:lpstr>Reframing the Conversation: Maturity Over Compliance</vt:lpstr>
      <vt:lpstr>PowerPoint Presentation</vt:lpstr>
      <vt:lpstr>Meet Walt</vt:lpstr>
      <vt:lpstr>Walt’s Skills</vt:lpstr>
      <vt:lpstr>Walt vs Joulix</vt:lpstr>
      <vt:lpstr>Additional PARS AI Features</vt:lpstr>
      <vt:lpstr>PowerPoint Presentation</vt:lpstr>
      <vt:lpstr>AI Dashboard – Demo</vt:lpstr>
      <vt:lpstr>AI Dashboard – Your Data, Your Way</vt:lpstr>
      <vt:lpstr>PowerPoint Presentation</vt:lpstr>
      <vt:lpstr>Demo: Walt Cost Estimating</vt:lpstr>
      <vt:lpstr>PowerPoint Presentation</vt:lpstr>
      <vt:lpstr>PowerPoint Presentation</vt:lpstr>
    </vt:vector>
  </TitlesOfParts>
  <Company>DOE PM-30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Teaching AI to Think Like a Cost Estimator</dc:title>
  <dc:subject>DOE PM-30's CECOP 2026 Presentation</dc:subject>
  <dc:creator>amber.young@hq.doe.gov;samuel.runner@hq.doe.gov;PM-30@doe.gov</dc:creator>
  <cp:lastModifiedBy>Runner, Samuel (CONTR)</cp:lastModifiedBy>
  <cp:revision>65</cp:revision>
  <cp:lastPrinted>2018-02-05T23:05:47Z</cp:lastPrinted>
  <dcterms:created xsi:type="dcterms:W3CDTF">2013-06-03T19:45:25Z</dcterms:created>
  <dcterms:modified xsi:type="dcterms:W3CDTF">2026-08-03T19:55:47Z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0x0101000796F626DBA47348B1A1B577D0EF6BEF</vt:lpwstr>
  </property>
  <property fmtid="{D5CDD505-2E9C-101B-9397-08002B2CF9AE}" pid="3" name="MediaServiceImageTags">
    <vt:lpwstr/>
  </property>
</Properties>
</file>