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 id="2147483684" r:id="rId6"/>
    <p:sldMasterId id="2147483672" r:id="rId7"/>
    <p:sldMasterId id="2147483696" r:id="rId8"/>
    <p:sldMasterId id="2147483708" r:id="rId9"/>
  </p:sldMasterIdLst>
  <p:notesMasterIdLst>
    <p:notesMasterId r:id="rId41"/>
  </p:notesMasterIdLst>
  <p:sldIdLst>
    <p:sldId id="863" r:id="rId10"/>
    <p:sldId id="303" r:id="rId11"/>
    <p:sldId id="258" r:id="rId12"/>
    <p:sldId id="279" r:id="rId13"/>
    <p:sldId id="263" r:id="rId14"/>
    <p:sldId id="869" r:id="rId15"/>
    <p:sldId id="1955" r:id="rId16"/>
    <p:sldId id="1958" r:id="rId17"/>
    <p:sldId id="413" r:id="rId18"/>
    <p:sldId id="1959" r:id="rId19"/>
    <p:sldId id="1960" r:id="rId20"/>
    <p:sldId id="289" r:id="rId21"/>
    <p:sldId id="297" r:id="rId22"/>
    <p:sldId id="1961" r:id="rId23"/>
    <p:sldId id="1963" r:id="rId24"/>
    <p:sldId id="277" r:id="rId25"/>
    <p:sldId id="264" r:id="rId26"/>
    <p:sldId id="1956" r:id="rId27"/>
    <p:sldId id="281" r:id="rId28"/>
    <p:sldId id="282" r:id="rId29"/>
    <p:sldId id="283" r:id="rId30"/>
    <p:sldId id="266" r:id="rId31"/>
    <p:sldId id="280" r:id="rId32"/>
    <p:sldId id="285" r:id="rId33"/>
    <p:sldId id="1954" r:id="rId34"/>
    <p:sldId id="284" r:id="rId35"/>
    <p:sldId id="287" r:id="rId36"/>
    <p:sldId id="301" r:id="rId37"/>
    <p:sldId id="1964" r:id="rId38"/>
    <p:sldId id="1965" r:id="rId39"/>
    <p:sldId id="1962"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8303E-4CE4-46F4-8426-8FBA66F2065F}">
          <p14:sldIdLst>
            <p14:sldId id="863"/>
            <p14:sldId id="303"/>
            <p14:sldId id="258"/>
            <p14:sldId id="279"/>
            <p14:sldId id="263"/>
            <p14:sldId id="869"/>
            <p14:sldId id="1955"/>
            <p14:sldId id="1958"/>
            <p14:sldId id="413"/>
            <p14:sldId id="1959"/>
            <p14:sldId id="1960"/>
            <p14:sldId id="289"/>
            <p14:sldId id="297"/>
            <p14:sldId id="1961"/>
            <p14:sldId id="1963"/>
            <p14:sldId id="277"/>
            <p14:sldId id="264"/>
            <p14:sldId id="1956"/>
            <p14:sldId id="281"/>
            <p14:sldId id="282"/>
            <p14:sldId id="283"/>
            <p14:sldId id="266"/>
            <p14:sldId id="280"/>
            <p14:sldId id="285"/>
            <p14:sldId id="1954"/>
            <p14:sldId id="284"/>
            <p14:sldId id="287"/>
            <p14:sldId id="301"/>
            <p14:sldId id="1964"/>
            <p14:sldId id="1965"/>
            <p14:sldId id="1962"/>
          </p14:sldIdLst>
        </p14:section>
        <p14:section name="Untitled Section" id="{30D4ABA2-F171-41E3-B027-B0007709DA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57280-D7B6-0C7E-DC93-1D89B6CA3D63}" name="Prather, Darlene" initials="PD" userId="S::Darlene.Prather@em.doe.gov::55666c61-0d93-4104-94f0-4090813f0cdf" providerId="AD"/>
  <p188:author id="{7E7AF99E-B124-1940-8171-C5449C102743}" name="Howard, Carly (CONTR)" initials="HC(" userId="S::carly.howard@em.doe.gov::7550f71f-ed26-41f3-8f61-a45d0b6cef16" providerId="AD"/>
  <p188:author id="{B816FCBE-ACC5-4186-9120-F7CA365BD686}" name="Hendrix, Kyle" initials="HK" userId="S::kyle.hendrix@em.doe.gov::f4806aa6-d916-40a0-a3e6-8f34203bc5a0" providerId="AD"/>
  <p188:author id="{47628BC8-D4EE-C011-7BE8-A39110A2762C}" name="Simon, Melissa" initials="SM" userId="Simon, Meliss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D67"/>
    <a:srgbClr val="96C38F"/>
    <a:srgbClr val="003088"/>
    <a:srgbClr val="3D404E"/>
    <a:srgbClr val="9EB0AC"/>
    <a:srgbClr val="717B85"/>
    <a:srgbClr val="499157"/>
    <a:srgbClr val="53884A"/>
    <a:srgbClr val="3E6637"/>
    <a:srgbClr val="BB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530F93-3EA1-4942-867A-8C20B8B2CD78}" v="2" dt="2025-03-06T20:54:24.05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43" autoAdjust="0"/>
  </p:normalViewPr>
  <p:slideViewPr>
    <p:cSldViewPr snapToGrid="0">
      <p:cViewPr varScale="1">
        <p:scale>
          <a:sx n="151" d="100"/>
          <a:sy n="151" d="100"/>
        </p:scale>
        <p:origin x="108" y="14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DB71F-1864-4D5C-9BA1-4092D1DA16E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B380350-F68B-46C8-BD60-8C45C098438A}">
      <dgm:prSet phldrT="[Text]" custT="1"/>
      <dgm:spPr/>
      <dgm:t>
        <a:bodyPr/>
        <a:lstStyle/>
        <a:p>
          <a:r>
            <a:rPr lang="en-US" sz="2800" b="1" dirty="0"/>
            <a:t>Updated Look-Up-Table Values</a:t>
          </a:r>
        </a:p>
      </dgm:t>
    </dgm:pt>
    <dgm:pt modelId="{B1B64F75-CC51-41FF-9A26-5766BCBD434A}" type="parTrans" cxnId="{A4B8DE4C-9875-4BC7-B7C7-4E2B7EF1F6CB}">
      <dgm:prSet/>
      <dgm:spPr/>
      <dgm:t>
        <a:bodyPr/>
        <a:lstStyle/>
        <a:p>
          <a:endParaRPr lang="en-US"/>
        </a:p>
      </dgm:t>
    </dgm:pt>
    <dgm:pt modelId="{FD13EC56-CAF9-4288-A866-7F6CA40D5A8A}" type="sibTrans" cxnId="{A4B8DE4C-9875-4BC7-B7C7-4E2B7EF1F6CB}">
      <dgm:prSet/>
      <dgm:spPr/>
      <dgm:t>
        <a:bodyPr/>
        <a:lstStyle/>
        <a:p>
          <a:endParaRPr lang="en-US"/>
        </a:p>
      </dgm:t>
    </dgm:pt>
    <dgm:pt modelId="{144BDCC8-4DBB-4212-B39B-BEDE8092375D}">
      <dgm:prSet phldrT="[Text]" custT="1"/>
      <dgm:spPr/>
      <dgm:t>
        <a:bodyPr/>
        <a:lstStyle/>
        <a:p>
          <a:r>
            <a:rPr lang="en-US" sz="2800" b="1" dirty="0"/>
            <a:t>Multiple Lines of Evidence</a:t>
          </a:r>
        </a:p>
      </dgm:t>
    </dgm:pt>
    <dgm:pt modelId="{C2F3A9BA-032C-429C-9E75-2EDA840AE915}" type="parTrans" cxnId="{3DD5E376-9811-4A0F-876D-49A29AD76F1E}">
      <dgm:prSet/>
      <dgm:spPr/>
      <dgm:t>
        <a:bodyPr/>
        <a:lstStyle/>
        <a:p>
          <a:endParaRPr lang="en-US"/>
        </a:p>
      </dgm:t>
    </dgm:pt>
    <dgm:pt modelId="{A7B261F3-FBBE-4541-BEB0-DD89734A419C}" type="sibTrans" cxnId="{3DD5E376-9811-4A0F-876D-49A29AD76F1E}">
      <dgm:prSet/>
      <dgm:spPr/>
      <dgm:t>
        <a:bodyPr/>
        <a:lstStyle/>
        <a:p>
          <a:endParaRPr lang="en-US"/>
        </a:p>
      </dgm:t>
    </dgm:pt>
    <dgm:pt modelId="{0292DD71-7ED7-4D1A-B75D-B9FEA30D60D4}">
      <dgm:prSet phldrT="[Text]" custT="1"/>
      <dgm:spPr/>
      <dgm:t>
        <a:bodyPr/>
        <a:lstStyle/>
        <a:p>
          <a:r>
            <a:rPr lang="en-US" sz="2800" b="1" dirty="0"/>
            <a:t>Resident With Garden Risk-Based</a:t>
          </a:r>
        </a:p>
      </dgm:t>
    </dgm:pt>
    <dgm:pt modelId="{71292AB4-48D2-4B1E-A48F-388F89F12F31}" type="parTrans" cxnId="{3BE2E263-9741-4304-892D-DEA651878271}">
      <dgm:prSet/>
      <dgm:spPr/>
      <dgm:t>
        <a:bodyPr/>
        <a:lstStyle/>
        <a:p>
          <a:endParaRPr lang="en-US"/>
        </a:p>
      </dgm:t>
    </dgm:pt>
    <dgm:pt modelId="{939F65D9-FF50-4C54-9571-B918A027392D}" type="sibTrans" cxnId="{3BE2E263-9741-4304-892D-DEA651878271}">
      <dgm:prSet/>
      <dgm:spPr/>
      <dgm:t>
        <a:bodyPr/>
        <a:lstStyle/>
        <a:p>
          <a:endParaRPr lang="en-US"/>
        </a:p>
      </dgm:t>
    </dgm:pt>
    <dgm:pt modelId="{3C79A292-D2A1-489C-844D-79DCD13085BC}" type="pres">
      <dgm:prSet presAssocID="{42EDB71F-1864-4D5C-9BA1-4092D1DA16EE}" presName="diagram" presStyleCnt="0">
        <dgm:presLayoutVars>
          <dgm:dir/>
          <dgm:resizeHandles val="exact"/>
        </dgm:presLayoutVars>
      </dgm:prSet>
      <dgm:spPr/>
    </dgm:pt>
    <dgm:pt modelId="{E87E787F-DA86-49F5-B5EB-02BC4C1EB817}" type="pres">
      <dgm:prSet presAssocID="{4B380350-F68B-46C8-BD60-8C45C098438A}" presName="node" presStyleLbl="node1" presStyleIdx="0" presStyleCnt="3">
        <dgm:presLayoutVars>
          <dgm:bulletEnabled val="1"/>
        </dgm:presLayoutVars>
      </dgm:prSet>
      <dgm:spPr/>
    </dgm:pt>
    <dgm:pt modelId="{14BF349E-69DD-4B02-B51A-B2D4CCB246A5}" type="pres">
      <dgm:prSet presAssocID="{FD13EC56-CAF9-4288-A866-7F6CA40D5A8A}" presName="sibTrans" presStyleCnt="0"/>
      <dgm:spPr/>
    </dgm:pt>
    <dgm:pt modelId="{B42AFE43-DA0B-4E8C-BE39-4F83565B460B}" type="pres">
      <dgm:prSet presAssocID="{144BDCC8-4DBB-4212-B39B-BEDE8092375D}" presName="node" presStyleLbl="node1" presStyleIdx="1" presStyleCnt="3">
        <dgm:presLayoutVars>
          <dgm:bulletEnabled val="1"/>
        </dgm:presLayoutVars>
      </dgm:prSet>
      <dgm:spPr/>
    </dgm:pt>
    <dgm:pt modelId="{40694947-B73A-48A4-86C5-B27B7B10F5D2}" type="pres">
      <dgm:prSet presAssocID="{A7B261F3-FBBE-4541-BEB0-DD89734A419C}" presName="sibTrans" presStyleCnt="0"/>
      <dgm:spPr/>
    </dgm:pt>
    <dgm:pt modelId="{6C1964B7-0965-4386-8F3E-120862AF904E}" type="pres">
      <dgm:prSet presAssocID="{0292DD71-7ED7-4D1A-B75D-B9FEA30D60D4}" presName="node" presStyleLbl="node1" presStyleIdx="2" presStyleCnt="3">
        <dgm:presLayoutVars>
          <dgm:bulletEnabled val="1"/>
        </dgm:presLayoutVars>
      </dgm:prSet>
      <dgm:spPr/>
    </dgm:pt>
  </dgm:ptLst>
  <dgm:cxnLst>
    <dgm:cxn modelId="{A608FA18-2DEB-443F-B325-3BC7A1987056}" type="presOf" srcId="{144BDCC8-4DBB-4212-B39B-BEDE8092375D}" destId="{B42AFE43-DA0B-4E8C-BE39-4F83565B460B}" srcOrd="0" destOrd="0" presId="urn:microsoft.com/office/officeart/2005/8/layout/default"/>
    <dgm:cxn modelId="{76D0C021-E999-4E98-AF16-9281B146B98D}" type="presOf" srcId="{0292DD71-7ED7-4D1A-B75D-B9FEA30D60D4}" destId="{6C1964B7-0965-4386-8F3E-120862AF904E}" srcOrd="0" destOrd="0" presId="urn:microsoft.com/office/officeart/2005/8/layout/default"/>
    <dgm:cxn modelId="{9651DF3C-F730-45FC-B676-8A7EC9F053AF}" type="presOf" srcId="{42EDB71F-1864-4D5C-9BA1-4092D1DA16EE}" destId="{3C79A292-D2A1-489C-844D-79DCD13085BC}" srcOrd="0" destOrd="0" presId="urn:microsoft.com/office/officeart/2005/8/layout/default"/>
    <dgm:cxn modelId="{3681013F-FB25-45C4-A17B-0896F341C0CE}" type="presOf" srcId="{4B380350-F68B-46C8-BD60-8C45C098438A}" destId="{E87E787F-DA86-49F5-B5EB-02BC4C1EB817}" srcOrd="0" destOrd="0" presId="urn:microsoft.com/office/officeart/2005/8/layout/default"/>
    <dgm:cxn modelId="{3BE2E263-9741-4304-892D-DEA651878271}" srcId="{42EDB71F-1864-4D5C-9BA1-4092D1DA16EE}" destId="{0292DD71-7ED7-4D1A-B75D-B9FEA30D60D4}" srcOrd="2" destOrd="0" parTransId="{71292AB4-48D2-4B1E-A48F-388F89F12F31}" sibTransId="{939F65D9-FF50-4C54-9571-B918A027392D}"/>
    <dgm:cxn modelId="{A4B8DE4C-9875-4BC7-B7C7-4E2B7EF1F6CB}" srcId="{42EDB71F-1864-4D5C-9BA1-4092D1DA16EE}" destId="{4B380350-F68B-46C8-BD60-8C45C098438A}" srcOrd="0" destOrd="0" parTransId="{B1B64F75-CC51-41FF-9A26-5766BCBD434A}" sibTransId="{FD13EC56-CAF9-4288-A866-7F6CA40D5A8A}"/>
    <dgm:cxn modelId="{3DD5E376-9811-4A0F-876D-49A29AD76F1E}" srcId="{42EDB71F-1864-4D5C-9BA1-4092D1DA16EE}" destId="{144BDCC8-4DBB-4212-B39B-BEDE8092375D}" srcOrd="1" destOrd="0" parTransId="{C2F3A9BA-032C-429C-9E75-2EDA840AE915}" sibTransId="{A7B261F3-FBBE-4541-BEB0-DD89734A419C}"/>
    <dgm:cxn modelId="{EA1464A3-BCC9-4FFB-9E17-46533F6D650F}" type="presParOf" srcId="{3C79A292-D2A1-489C-844D-79DCD13085BC}" destId="{E87E787F-DA86-49F5-B5EB-02BC4C1EB817}" srcOrd="0" destOrd="0" presId="urn:microsoft.com/office/officeart/2005/8/layout/default"/>
    <dgm:cxn modelId="{20820891-3E30-4489-872F-B1A2DCF918E7}" type="presParOf" srcId="{3C79A292-D2A1-489C-844D-79DCD13085BC}" destId="{14BF349E-69DD-4B02-B51A-B2D4CCB246A5}" srcOrd="1" destOrd="0" presId="urn:microsoft.com/office/officeart/2005/8/layout/default"/>
    <dgm:cxn modelId="{FA742FA5-9E93-448E-B56B-18486A413C5B}" type="presParOf" srcId="{3C79A292-D2A1-489C-844D-79DCD13085BC}" destId="{B42AFE43-DA0B-4E8C-BE39-4F83565B460B}" srcOrd="2" destOrd="0" presId="urn:microsoft.com/office/officeart/2005/8/layout/default"/>
    <dgm:cxn modelId="{7085C969-7B76-48F4-B35C-970747672EF6}" type="presParOf" srcId="{3C79A292-D2A1-489C-844D-79DCD13085BC}" destId="{40694947-B73A-48A4-86C5-B27B7B10F5D2}" srcOrd="3" destOrd="0" presId="urn:microsoft.com/office/officeart/2005/8/layout/default"/>
    <dgm:cxn modelId="{BBE50BC1-1619-458C-9530-B5F2F4E83518}" type="presParOf" srcId="{3C79A292-D2A1-489C-844D-79DCD13085BC}" destId="{6C1964B7-0965-4386-8F3E-120862AF904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EDB71F-1864-4D5C-9BA1-4092D1DA16EE}" type="doc">
      <dgm:prSet loTypeId="urn:microsoft.com/office/officeart/2005/8/layout/default" loCatId="list" qsTypeId="urn:microsoft.com/office/officeart/2005/8/quickstyle/simple1" qsCatId="simple" csTypeId="urn:microsoft.com/office/officeart/2005/8/colors/accent5_1" csCatId="accent5" phldr="1"/>
      <dgm:spPr/>
      <dgm:t>
        <a:bodyPr/>
        <a:lstStyle/>
        <a:p>
          <a:endParaRPr lang="en-US"/>
        </a:p>
      </dgm:t>
    </dgm:pt>
    <dgm:pt modelId="{4B380350-F68B-46C8-BD60-8C45C098438A}">
      <dgm:prSet phldrT="[Text]" custT="1"/>
      <dgm:spPr/>
      <dgm:t>
        <a:bodyPr/>
        <a:lstStyle/>
        <a:p>
          <a:r>
            <a:rPr lang="en-US" sz="1400" dirty="0"/>
            <a:t>Updated LUT values that reduce the false positive rate. </a:t>
          </a:r>
        </a:p>
        <a:p>
          <a:r>
            <a:rPr lang="en-US" sz="1400" dirty="0"/>
            <a:t>Retains the other provisions of the AOC</a:t>
          </a:r>
          <a:r>
            <a:rPr lang="en-US" sz="1400" b="1" dirty="0">
              <a:ea typeface="Lato"/>
              <a:cs typeface="Arial" panose="020B0604020202020204" pitchFamily="34" charset="0"/>
              <a:sym typeface="Lato"/>
            </a:rPr>
            <a:t> </a:t>
          </a:r>
          <a:endParaRPr lang="en-US" sz="1400" dirty="0"/>
        </a:p>
      </dgm:t>
    </dgm:pt>
    <dgm:pt modelId="{B1B64F75-CC51-41FF-9A26-5766BCBD434A}" type="parTrans" cxnId="{A4B8DE4C-9875-4BC7-B7C7-4E2B7EF1F6CB}">
      <dgm:prSet/>
      <dgm:spPr/>
      <dgm:t>
        <a:bodyPr/>
        <a:lstStyle/>
        <a:p>
          <a:endParaRPr lang="en-US"/>
        </a:p>
      </dgm:t>
    </dgm:pt>
    <dgm:pt modelId="{FD13EC56-CAF9-4288-A866-7F6CA40D5A8A}" type="sibTrans" cxnId="{A4B8DE4C-9875-4BC7-B7C7-4E2B7EF1F6CB}">
      <dgm:prSet/>
      <dgm:spPr/>
      <dgm:t>
        <a:bodyPr/>
        <a:lstStyle/>
        <a:p>
          <a:endParaRPr lang="en-US"/>
        </a:p>
      </dgm:t>
    </dgm:pt>
    <dgm:pt modelId="{144BDCC8-4DBB-4212-B39B-BEDE8092375D}">
      <dgm:prSet phldrT="[Text]" custT="1"/>
      <dgm:spPr/>
      <dgm:t>
        <a:bodyPr/>
        <a:lstStyle/>
        <a:p>
          <a:r>
            <a:rPr lang="en-US" sz="1400" dirty="0"/>
            <a:t>Background cleanup using risk assessment to protect human health </a:t>
          </a:r>
        </a:p>
        <a:p>
          <a:r>
            <a:rPr lang="en-US" sz="1400" dirty="0"/>
            <a:t>+ minimize removal of clean soil </a:t>
          </a:r>
        </a:p>
        <a:p>
          <a:r>
            <a:rPr lang="en-US" sz="1400" dirty="0"/>
            <a:t>+ minimize the unnecessary destruction of critical habitats and cultural resources</a:t>
          </a:r>
          <a:endParaRPr lang="en-US" sz="1300" dirty="0"/>
        </a:p>
      </dgm:t>
    </dgm:pt>
    <dgm:pt modelId="{C2F3A9BA-032C-429C-9E75-2EDA840AE915}" type="parTrans" cxnId="{3DD5E376-9811-4A0F-876D-49A29AD76F1E}">
      <dgm:prSet/>
      <dgm:spPr/>
      <dgm:t>
        <a:bodyPr/>
        <a:lstStyle/>
        <a:p>
          <a:endParaRPr lang="en-US"/>
        </a:p>
      </dgm:t>
    </dgm:pt>
    <dgm:pt modelId="{A7B261F3-FBBE-4541-BEB0-DD89734A419C}" type="sibTrans" cxnId="{3DD5E376-9811-4A0F-876D-49A29AD76F1E}">
      <dgm:prSet/>
      <dgm:spPr/>
      <dgm:t>
        <a:bodyPr/>
        <a:lstStyle/>
        <a:p>
          <a:endParaRPr lang="en-US"/>
        </a:p>
      </dgm:t>
    </dgm:pt>
    <dgm:pt modelId="{0292DD71-7ED7-4D1A-B75D-B9FEA30D60D4}">
      <dgm:prSet phldrT="[Text]" custT="1"/>
      <dgm:spPr/>
      <dgm:t>
        <a:bodyPr/>
        <a:lstStyle/>
        <a:p>
          <a:r>
            <a:rPr lang="en-US" sz="1400" dirty="0"/>
            <a:t>Follows standard risk assessment protocols in identifying locations for soil cleanup action. </a:t>
          </a:r>
        </a:p>
        <a:p>
          <a:r>
            <a:rPr lang="en-US" sz="1400" dirty="0"/>
            <a:t>Remediated areas would be safe for people to live onsite and eat homegrown produce from a backyard</a:t>
          </a:r>
          <a:r>
            <a:rPr lang="en-US" sz="1300" dirty="0"/>
            <a:t>.</a:t>
          </a:r>
        </a:p>
      </dgm:t>
    </dgm:pt>
    <dgm:pt modelId="{71292AB4-48D2-4B1E-A48F-388F89F12F31}" type="parTrans" cxnId="{3BE2E263-9741-4304-892D-DEA651878271}">
      <dgm:prSet/>
      <dgm:spPr/>
      <dgm:t>
        <a:bodyPr/>
        <a:lstStyle/>
        <a:p>
          <a:endParaRPr lang="en-US"/>
        </a:p>
      </dgm:t>
    </dgm:pt>
    <dgm:pt modelId="{939F65D9-FF50-4C54-9571-B918A027392D}" type="sibTrans" cxnId="{3BE2E263-9741-4304-892D-DEA651878271}">
      <dgm:prSet/>
      <dgm:spPr/>
      <dgm:t>
        <a:bodyPr/>
        <a:lstStyle/>
        <a:p>
          <a:endParaRPr lang="en-US"/>
        </a:p>
      </dgm:t>
    </dgm:pt>
    <dgm:pt modelId="{3C79A292-D2A1-489C-844D-79DCD13085BC}" type="pres">
      <dgm:prSet presAssocID="{42EDB71F-1864-4D5C-9BA1-4092D1DA16EE}" presName="diagram" presStyleCnt="0">
        <dgm:presLayoutVars>
          <dgm:dir/>
          <dgm:resizeHandles val="exact"/>
        </dgm:presLayoutVars>
      </dgm:prSet>
      <dgm:spPr/>
    </dgm:pt>
    <dgm:pt modelId="{E87E787F-DA86-49F5-B5EB-02BC4C1EB817}" type="pres">
      <dgm:prSet presAssocID="{4B380350-F68B-46C8-BD60-8C45C098438A}" presName="node" presStyleLbl="node1" presStyleIdx="0" presStyleCnt="3">
        <dgm:presLayoutVars>
          <dgm:bulletEnabled val="1"/>
        </dgm:presLayoutVars>
      </dgm:prSet>
      <dgm:spPr/>
    </dgm:pt>
    <dgm:pt modelId="{14BF349E-69DD-4B02-B51A-B2D4CCB246A5}" type="pres">
      <dgm:prSet presAssocID="{FD13EC56-CAF9-4288-A866-7F6CA40D5A8A}" presName="sibTrans" presStyleCnt="0"/>
      <dgm:spPr/>
    </dgm:pt>
    <dgm:pt modelId="{B42AFE43-DA0B-4E8C-BE39-4F83565B460B}" type="pres">
      <dgm:prSet presAssocID="{144BDCC8-4DBB-4212-B39B-BEDE8092375D}" presName="node" presStyleLbl="node1" presStyleIdx="1" presStyleCnt="3">
        <dgm:presLayoutVars>
          <dgm:bulletEnabled val="1"/>
        </dgm:presLayoutVars>
      </dgm:prSet>
      <dgm:spPr/>
    </dgm:pt>
    <dgm:pt modelId="{40694947-B73A-48A4-86C5-B27B7B10F5D2}" type="pres">
      <dgm:prSet presAssocID="{A7B261F3-FBBE-4541-BEB0-DD89734A419C}" presName="sibTrans" presStyleCnt="0"/>
      <dgm:spPr/>
    </dgm:pt>
    <dgm:pt modelId="{6C1964B7-0965-4386-8F3E-120862AF904E}" type="pres">
      <dgm:prSet presAssocID="{0292DD71-7ED7-4D1A-B75D-B9FEA30D60D4}" presName="node" presStyleLbl="node1" presStyleIdx="2" presStyleCnt="3">
        <dgm:presLayoutVars>
          <dgm:bulletEnabled val="1"/>
        </dgm:presLayoutVars>
      </dgm:prSet>
      <dgm:spPr/>
    </dgm:pt>
  </dgm:ptLst>
  <dgm:cxnLst>
    <dgm:cxn modelId="{A608FA18-2DEB-443F-B325-3BC7A1987056}" type="presOf" srcId="{144BDCC8-4DBB-4212-B39B-BEDE8092375D}" destId="{B42AFE43-DA0B-4E8C-BE39-4F83565B460B}" srcOrd="0" destOrd="0" presId="urn:microsoft.com/office/officeart/2005/8/layout/default"/>
    <dgm:cxn modelId="{76D0C021-E999-4E98-AF16-9281B146B98D}" type="presOf" srcId="{0292DD71-7ED7-4D1A-B75D-B9FEA30D60D4}" destId="{6C1964B7-0965-4386-8F3E-120862AF904E}" srcOrd="0" destOrd="0" presId="urn:microsoft.com/office/officeart/2005/8/layout/default"/>
    <dgm:cxn modelId="{9651DF3C-F730-45FC-B676-8A7EC9F053AF}" type="presOf" srcId="{42EDB71F-1864-4D5C-9BA1-4092D1DA16EE}" destId="{3C79A292-D2A1-489C-844D-79DCD13085BC}" srcOrd="0" destOrd="0" presId="urn:microsoft.com/office/officeart/2005/8/layout/default"/>
    <dgm:cxn modelId="{3681013F-FB25-45C4-A17B-0896F341C0CE}" type="presOf" srcId="{4B380350-F68B-46C8-BD60-8C45C098438A}" destId="{E87E787F-DA86-49F5-B5EB-02BC4C1EB817}" srcOrd="0" destOrd="0" presId="urn:microsoft.com/office/officeart/2005/8/layout/default"/>
    <dgm:cxn modelId="{3BE2E263-9741-4304-892D-DEA651878271}" srcId="{42EDB71F-1864-4D5C-9BA1-4092D1DA16EE}" destId="{0292DD71-7ED7-4D1A-B75D-B9FEA30D60D4}" srcOrd="2" destOrd="0" parTransId="{71292AB4-48D2-4B1E-A48F-388F89F12F31}" sibTransId="{939F65D9-FF50-4C54-9571-B918A027392D}"/>
    <dgm:cxn modelId="{A4B8DE4C-9875-4BC7-B7C7-4E2B7EF1F6CB}" srcId="{42EDB71F-1864-4D5C-9BA1-4092D1DA16EE}" destId="{4B380350-F68B-46C8-BD60-8C45C098438A}" srcOrd="0" destOrd="0" parTransId="{B1B64F75-CC51-41FF-9A26-5766BCBD434A}" sibTransId="{FD13EC56-CAF9-4288-A866-7F6CA40D5A8A}"/>
    <dgm:cxn modelId="{3DD5E376-9811-4A0F-876D-49A29AD76F1E}" srcId="{42EDB71F-1864-4D5C-9BA1-4092D1DA16EE}" destId="{144BDCC8-4DBB-4212-B39B-BEDE8092375D}" srcOrd="1" destOrd="0" parTransId="{C2F3A9BA-032C-429C-9E75-2EDA840AE915}" sibTransId="{A7B261F3-FBBE-4541-BEB0-DD89734A419C}"/>
    <dgm:cxn modelId="{EA1464A3-BCC9-4FFB-9E17-46533F6D650F}" type="presParOf" srcId="{3C79A292-D2A1-489C-844D-79DCD13085BC}" destId="{E87E787F-DA86-49F5-B5EB-02BC4C1EB817}" srcOrd="0" destOrd="0" presId="urn:microsoft.com/office/officeart/2005/8/layout/default"/>
    <dgm:cxn modelId="{20820891-3E30-4489-872F-B1A2DCF918E7}" type="presParOf" srcId="{3C79A292-D2A1-489C-844D-79DCD13085BC}" destId="{14BF349E-69DD-4B02-B51A-B2D4CCB246A5}" srcOrd="1" destOrd="0" presId="urn:microsoft.com/office/officeart/2005/8/layout/default"/>
    <dgm:cxn modelId="{FA742FA5-9E93-448E-B56B-18486A413C5B}" type="presParOf" srcId="{3C79A292-D2A1-489C-844D-79DCD13085BC}" destId="{B42AFE43-DA0B-4E8C-BE39-4F83565B460B}" srcOrd="2" destOrd="0" presId="urn:microsoft.com/office/officeart/2005/8/layout/default"/>
    <dgm:cxn modelId="{7085C969-7B76-48F4-B35C-970747672EF6}" type="presParOf" srcId="{3C79A292-D2A1-489C-844D-79DCD13085BC}" destId="{40694947-B73A-48A4-86C5-B27B7B10F5D2}" srcOrd="3" destOrd="0" presId="urn:microsoft.com/office/officeart/2005/8/layout/default"/>
    <dgm:cxn modelId="{BBE50BC1-1619-458C-9530-B5F2F4E83518}" type="presParOf" srcId="{3C79A292-D2A1-489C-844D-79DCD13085BC}" destId="{6C1964B7-0965-4386-8F3E-120862AF904E}"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787F-DA86-49F5-B5EB-02BC4C1EB817}">
      <dsp:nvSpPr>
        <dsp:cNvPr id="0" name=""/>
        <dsp:cNvSpPr/>
      </dsp:nvSpPr>
      <dsp:spPr>
        <a:xfrm>
          <a:off x="0" y="204559"/>
          <a:ext cx="2811596" cy="168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Updated Look-Up-Table Values</a:t>
          </a:r>
        </a:p>
      </dsp:txBody>
      <dsp:txXfrm>
        <a:off x="0" y="204559"/>
        <a:ext cx="2811596" cy="1686958"/>
      </dsp:txXfrm>
    </dsp:sp>
    <dsp:sp modelId="{B42AFE43-DA0B-4E8C-BE39-4F83565B460B}">
      <dsp:nvSpPr>
        <dsp:cNvPr id="0" name=""/>
        <dsp:cNvSpPr/>
      </dsp:nvSpPr>
      <dsp:spPr>
        <a:xfrm>
          <a:off x="3092756" y="204559"/>
          <a:ext cx="2811596" cy="168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Multiple Lines of Evidence</a:t>
          </a:r>
        </a:p>
      </dsp:txBody>
      <dsp:txXfrm>
        <a:off x="3092756" y="204559"/>
        <a:ext cx="2811596" cy="1686958"/>
      </dsp:txXfrm>
    </dsp:sp>
    <dsp:sp modelId="{6C1964B7-0965-4386-8F3E-120862AF904E}">
      <dsp:nvSpPr>
        <dsp:cNvPr id="0" name=""/>
        <dsp:cNvSpPr/>
      </dsp:nvSpPr>
      <dsp:spPr>
        <a:xfrm>
          <a:off x="6185513" y="204559"/>
          <a:ext cx="2811596" cy="168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Resident With Garden Risk-Based</a:t>
          </a:r>
        </a:p>
      </dsp:txBody>
      <dsp:txXfrm>
        <a:off x="6185513" y="204559"/>
        <a:ext cx="2811596" cy="1686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787F-DA86-49F5-B5EB-02BC4C1EB817}">
      <dsp:nvSpPr>
        <dsp:cNvPr id="0" name=""/>
        <dsp:cNvSpPr/>
      </dsp:nvSpPr>
      <dsp:spPr>
        <a:xfrm>
          <a:off x="0" y="123686"/>
          <a:ext cx="2811596" cy="168695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Updated LUT values that reduce the false positive rate. </a:t>
          </a:r>
        </a:p>
        <a:p>
          <a:pPr marL="0" lvl="0" indent="0" algn="ctr" defTabSz="622300">
            <a:lnSpc>
              <a:spcPct val="90000"/>
            </a:lnSpc>
            <a:spcBef>
              <a:spcPct val="0"/>
            </a:spcBef>
            <a:spcAft>
              <a:spcPct val="35000"/>
            </a:spcAft>
            <a:buNone/>
          </a:pPr>
          <a:r>
            <a:rPr lang="en-US" sz="1400" kern="1200" dirty="0"/>
            <a:t>Retains the other provisions of the AOC</a:t>
          </a:r>
          <a:r>
            <a:rPr lang="en-US" sz="1400" b="1" kern="1200" dirty="0">
              <a:ea typeface="Lato"/>
              <a:cs typeface="Arial" panose="020B0604020202020204" pitchFamily="34" charset="0"/>
              <a:sym typeface="Lato"/>
            </a:rPr>
            <a:t> </a:t>
          </a:r>
          <a:endParaRPr lang="en-US" sz="1400" kern="1200" dirty="0"/>
        </a:p>
      </dsp:txBody>
      <dsp:txXfrm>
        <a:off x="0" y="123686"/>
        <a:ext cx="2811596" cy="1686958"/>
      </dsp:txXfrm>
    </dsp:sp>
    <dsp:sp modelId="{B42AFE43-DA0B-4E8C-BE39-4F83565B460B}">
      <dsp:nvSpPr>
        <dsp:cNvPr id="0" name=""/>
        <dsp:cNvSpPr/>
      </dsp:nvSpPr>
      <dsp:spPr>
        <a:xfrm>
          <a:off x="3092756" y="123686"/>
          <a:ext cx="2811596" cy="168695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Background cleanup using risk assessment to protect human health </a:t>
          </a:r>
        </a:p>
        <a:p>
          <a:pPr marL="0" lvl="0" indent="0" algn="ctr" defTabSz="622300">
            <a:lnSpc>
              <a:spcPct val="90000"/>
            </a:lnSpc>
            <a:spcBef>
              <a:spcPct val="0"/>
            </a:spcBef>
            <a:spcAft>
              <a:spcPct val="35000"/>
            </a:spcAft>
            <a:buNone/>
          </a:pPr>
          <a:r>
            <a:rPr lang="en-US" sz="1400" kern="1200" dirty="0"/>
            <a:t>+ minimize removal of clean soil </a:t>
          </a:r>
        </a:p>
        <a:p>
          <a:pPr marL="0" lvl="0" indent="0" algn="ctr" defTabSz="622300">
            <a:lnSpc>
              <a:spcPct val="90000"/>
            </a:lnSpc>
            <a:spcBef>
              <a:spcPct val="0"/>
            </a:spcBef>
            <a:spcAft>
              <a:spcPct val="35000"/>
            </a:spcAft>
            <a:buNone/>
          </a:pPr>
          <a:r>
            <a:rPr lang="en-US" sz="1400" kern="1200" dirty="0"/>
            <a:t>+ minimize the unnecessary destruction of critical habitats and cultural resources</a:t>
          </a:r>
          <a:endParaRPr lang="en-US" sz="1300" kern="1200" dirty="0"/>
        </a:p>
      </dsp:txBody>
      <dsp:txXfrm>
        <a:off x="3092756" y="123686"/>
        <a:ext cx="2811596" cy="1686958"/>
      </dsp:txXfrm>
    </dsp:sp>
    <dsp:sp modelId="{6C1964B7-0965-4386-8F3E-120862AF904E}">
      <dsp:nvSpPr>
        <dsp:cNvPr id="0" name=""/>
        <dsp:cNvSpPr/>
      </dsp:nvSpPr>
      <dsp:spPr>
        <a:xfrm>
          <a:off x="6185513" y="123686"/>
          <a:ext cx="2811596" cy="168695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Follows standard risk assessment protocols in identifying locations for soil cleanup action. </a:t>
          </a:r>
        </a:p>
        <a:p>
          <a:pPr marL="0" lvl="0" indent="0" algn="ctr" defTabSz="622300">
            <a:lnSpc>
              <a:spcPct val="90000"/>
            </a:lnSpc>
            <a:spcBef>
              <a:spcPct val="0"/>
            </a:spcBef>
            <a:spcAft>
              <a:spcPct val="35000"/>
            </a:spcAft>
            <a:buNone/>
          </a:pPr>
          <a:r>
            <a:rPr lang="en-US" sz="1400" kern="1200" dirty="0"/>
            <a:t>Remediated areas would be safe for people to live onsite and eat homegrown produce from a backyard</a:t>
          </a:r>
          <a:r>
            <a:rPr lang="en-US" sz="1300" kern="1200" dirty="0"/>
            <a:t>.</a:t>
          </a:r>
        </a:p>
      </dsp:txBody>
      <dsp:txXfrm>
        <a:off x="6185513" y="123686"/>
        <a:ext cx="2811596" cy="16869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9CDF87AB-CF25-EB44-AD36-1ADFB4C5A0B6}" type="datetimeFigureOut">
              <a:rPr lang="en-US" smtClean="0"/>
              <a:t>2/10/2026</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571A400B-D204-FD43-B8D0-D8C2C41B88FC}" type="slidenum">
              <a:rPr lang="en-US" smtClean="0"/>
              <a:t>‹#›</a:t>
            </a:fld>
            <a:endParaRPr lang="en-US" dirty="0"/>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a:t>
            </a:fld>
            <a:endParaRPr lang="en-US" dirty="0"/>
          </a:p>
        </p:txBody>
      </p:sp>
    </p:spTree>
    <p:extLst>
      <p:ext uri="{BB962C8B-B14F-4D97-AF65-F5344CB8AC3E}">
        <p14:creationId xmlns:p14="http://schemas.microsoft.com/office/powerpoint/2010/main" val="230826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368"/>
              </a:lnSpc>
            </a:pPr>
            <a:r>
              <a:rPr lang="en-US" sz="1400" b="1" dirty="0">
                <a:solidFill>
                  <a:schemeClr val="tx2"/>
                </a:solidFill>
              </a:rPr>
              <a:t>What is the National Environmental Policy Act (NEPA)?</a:t>
            </a:r>
          </a:p>
          <a:p>
            <a:pPr>
              <a:lnSpc>
                <a:spcPts val="2368"/>
              </a:lnSpc>
            </a:pPr>
            <a:r>
              <a:rPr lang="en-US" dirty="0"/>
              <a:t>NEPA is a federal law that requires federal agencies to identify and consider the environmental consequences of implementing projects.</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11</a:t>
            </a:fld>
            <a:endParaRPr lang="en-US" dirty="0"/>
          </a:p>
        </p:txBody>
      </p:sp>
    </p:spTree>
    <p:extLst>
      <p:ext uri="{BB962C8B-B14F-4D97-AF65-F5344CB8AC3E}">
        <p14:creationId xmlns:p14="http://schemas.microsoft.com/office/powerpoint/2010/main" val="1021502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FAE89-DD37-52C2-046B-AEF6D0B6C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70C85-296D-DD97-A709-E9F3B06A2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C8B4E-1570-C993-28F8-2C9422DB7D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E5F792-9AEC-9D52-EDF1-F4ABA6DD4B46}"/>
              </a:ext>
            </a:extLst>
          </p:cNvPr>
          <p:cNvSpPr>
            <a:spLocks noGrp="1"/>
          </p:cNvSpPr>
          <p:nvPr>
            <p:ph type="sldNum" sz="quarter" idx="5"/>
          </p:nvPr>
        </p:nvSpPr>
        <p:spPr/>
        <p:txBody>
          <a:bodyPr/>
          <a:lstStyle/>
          <a:p>
            <a:fld id="{22AD7D8C-8D9D-4741-9BCD-AE587D85E019}" type="slidenum">
              <a:rPr lang="en-US" smtClean="0"/>
              <a:pPr/>
              <a:t>12</a:t>
            </a:fld>
            <a:endParaRPr lang="en-US" dirty="0"/>
          </a:p>
        </p:txBody>
      </p:sp>
    </p:spTree>
    <p:extLst>
      <p:ext uri="{BB962C8B-B14F-4D97-AF65-F5344CB8AC3E}">
        <p14:creationId xmlns:p14="http://schemas.microsoft.com/office/powerpoint/2010/main" val="93355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5B0F-EB55-1F15-94C5-FFEE6194C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AE096-47C5-EA45-F992-EFD5317CD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0F92C-1D8A-AB7C-A0A9-E6F452DF9177}"/>
              </a:ext>
            </a:extLst>
          </p:cNvPr>
          <p:cNvSpPr>
            <a:spLocks noGrp="1"/>
          </p:cNvSpPr>
          <p:nvPr>
            <p:ph type="body" idx="1"/>
          </p:nvPr>
        </p:nvSpPr>
        <p:spPr/>
        <p:txBody>
          <a:bodyPr/>
          <a:lstStyle/>
          <a:p>
            <a:pPr defTabSz="933237">
              <a:lnSpc>
                <a:spcPts val="2368"/>
              </a:lnSpc>
              <a:defRPr/>
            </a:pPr>
            <a:r>
              <a:rPr lang="en-US" dirty="0">
                <a:latin typeface="Calibri" panose="020F0502020204030204" pitchFamily="34" charset="0"/>
                <a:ea typeface="Times New Roman" panose="02020603050405020304" pitchFamily="18" charset="0"/>
              </a:rPr>
              <a:t>DOE encourages community participation during the public scoping period and looks forward to hearing feedback on the proposed alternatives. </a:t>
            </a:r>
          </a:p>
          <a:p>
            <a:pPr defTabSz="933237">
              <a:lnSpc>
                <a:spcPts val="2368"/>
              </a:lnSpc>
              <a:defRPr/>
            </a:pPr>
            <a:endParaRPr lang="en-US" dirty="0">
              <a:latin typeface="Calibri" panose="020F0502020204030204" pitchFamily="34" charset="0"/>
              <a:ea typeface="Times New Roman" panose="02020603050405020304" pitchFamily="18" charset="0"/>
            </a:endParaRPr>
          </a:p>
          <a:p>
            <a:pPr marL="0" marR="0" lvl="0" indent="0" algn="l" defTabSz="933237" rtl="0" eaLnBrk="1" fontAlgn="auto" latinLnBrk="0" hangingPunct="1">
              <a:lnSpc>
                <a:spcPts val="2368"/>
              </a:lnSpc>
              <a:spcBef>
                <a:spcPts val="0"/>
              </a:spcBef>
              <a:spcAft>
                <a:spcPts val="0"/>
              </a:spcAft>
              <a:buClrTx/>
              <a:buSzTx/>
              <a:buFontTx/>
              <a:buNone/>
              <a:tabLst/>
              <a:defRPr/>
            </a:pPr>
            <a:r>
              <a:rPr lang="en-US" dirty="0">
                <a:latin typeface="Calibri" panose="020F0502020204030204" pitchFamily="34" charset="0"/>
                <a:ea typeface="Times New Roman" panose="02020603050405020304" pitchFamily="18" charset="0"/>
              </a:rPr>
              <a:t>The scoping period was extended to March 27 due to the wildfires that impacted the LA area. While none of the fires impacted SSFL, DOE wanted to provide additional time for the public to participate in the scoping period.</a:t>
            </a:r>
          </a:p>
          <a:p>
            <a:pPr defTabSz="933237">
              <a:lnSpc>
                <a:spcPts val="2368"/>
              </a:lnSpc>
              <a:defRPr/>
            </a:pPr>
            <a:endParaRPr lang="en-US" dirty="0">
              <a:latin typeface="Courier New" panose="02070309020205020404" pitchFamily="49" charset="0"/>
              <a:ea typeface="Times New Roman" panose="02020603050405020304" pitchFamily="18" charset="0"/>
            </a:endParaRPr>
          </a:p>
          <a:p>
            <a:pPr>
              <a:lnSpc>
                <a:spcPts val="2368"/>
              </a:lnSpc>
            </a:pPr>
            <a:endParaRPr lang="en-US" dirty="0"/>
          </a:p>
        </p:txBody>
      </p:sp>
      <p:sp>
        <p:nvSpPr>
          <p:cNvPr id="4" name="Slide Number Placeholder 3">
            <a:extLst>
              <a:ext uri="{FF2B5EF4-FFF2-40B4-BE49-F238E27FC236}">
                <a16:creationId xmlns:a16="http://schemas.microsoft.com/office/drawing/2014/main" id="{29E888BE-C76B-A9A1-6BBD-6693F75D1EAA}"/>
              </a:ext>
            </a:extLst>
          </p:cNvPr>
          <p:cNvSpPr>
            <a:spLocks noGrp="1"/>
          </p:cNvSpPr>
          <p:nvPr>
            <p:ph type="sldNum" sz="quarter" idx="5"/>
          </p:nvPr>
        </p:nvSpPr>
        <p:spPr/>
        <p:txBody>
          <a:bodyPr/>
          <a:lstStyle/>
          <a:p>
            <a:fld id="{22AD7D8C-8D9D-4741-9BCD-AE587D85E019}" type="slidenum">
              <a:rPr lang="en-US" smtClean="0"/>
              <a:pPr/>
              <a:t>13</a:t>
            </a:fld>
            <a:endParaRPr lang="en-US" dirty="0"/>
          </a:p>
        </p:txBody>
      </p:sp>
    </p:spTree>
    <p:extLst>
      <p:ext uri="{BB962C8B-B14F-4D97-AF65-F5344CB8AC3E}">
        <p14:creationId xmlns:p14="http://schemas.microsoft.com/office/powerpoint/2010/main" val="269748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14</a:t>
            </a:fld>
            <a:endParaRPr lang="en-US" dirty="0"/>
          </a:p>
        </p:txBody>
      </p:sp>
    </p:spTree>
    <p:extLst>
      <p:ext uri="{BB962C8B-B14F-4D97-AF65-F5344CB8AC3E}">
        <p14:creationId xmlns:p14="http://schemas.microsoft.com/office/powerpoint/2010/main" val="393661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2AD7D8C-8D9D-4741-9BCD-AE587D85E019}" type="slidenum">
              <a:rPr lang="en-US" smtClean="0"/>
              <a:pPr/>
              <a:t>15</a:t>
            </a:fld>
            <a:endParaRPr lang="en-US" dirty="0"/>
          </a:p>
        </p:txBody>
      </p:sp>
    </p:spTree>
    <p:extLst>
      <p:ext uri="{BB962C8B-B14F-4D97-AF65-F5344CB8AC3E}">
        <p14:creationId xmlns:p14="http://schemas.microsoft.com/office/powerpoint/2010/main" val="2566894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Section 2.3.3.1 of the Final EIS: </a:t>
            </a:r>
            <a:r>
              <a:rPr lang="en-US" b="1" u="sng" dirty="0">
                <a:solidFill>
                  <a:srgbClr val="000000"/>
                </a:solidFill>
              </a:rPr>
              <a:t>Implementability of the 2010 AOC Requirements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High Level of Uncertainty in Cleanup Decisions</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Acceptable Error Rate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Background Data AOC LUT Failures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Total Petroleum Hydrocarbon AOC LUT Value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Changes in Site Knowledge Since the Signing of the 2010 AOC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2010 AOC Backfill Soil Requirements </a:t>
            </a:r>
          </a:p>
          <a:p>
            <a:pPr marL="291636" indent="-291636">
              <a:buFont typeface="Arial" panose="020B0604020202020204" pitchFamily="34" charset="0"/>
              <a:buChar char="•"/>
            </a:pPr>
            <a:endParaRPr lang="en-US" b="1" dirty="0">
              <a:solidFill>
                <a:srgbClr val="000000"/>
              </a:solidFill>
              <a:latin typeface="Garamond" panose="02020404030301010803" pitchFamily="18" charset="0"/>
            </a:endParaRPr>
          </a:p>
          <a:p>
            <a:pPr marL="0" indent="0">
              <a:buFont typeface="Arial" panose="020B0604020202020204" pitchFamily="34" charset="0"/>
              <a:buNone/>
            </a:pPr>
            <a:r>
              <a:rPr lang="en-US" b="1" dirty="0">
                <a:solidFill>
                  <a:srgbClr val="000000"/>
                </a:solidFill>
                <a:latin typeface="Garamond" panose="02020404030301010803" pitchFamily="18" charset="0"/>
              </a:rPr>
              <a:t>From DTSC’s Feb 3, 2025 MLE Tech Memo :</a:t>
            </a:r>
          </a:p>
          <a:p>
            <a:pPr marL="0" indent="0">
              <a:buFont typeface="Arial" panose="020B0604020202020204" pitchFamily="34" charset="0"/>
              <a:buNone/>
            </a:pPr>
            <a:r>
              <a:rPr lang="en-US" b="0" dirty="0">
                <a:solidFill>
                  <a:srgbClr val="000000"/>
                </a:solidFill>
                <a:latin typeface="Garamond" panose="02020404030301010803" pitchFamily="18" charset="0"/>
              </a:rPr>
              <a:t>The </a:t>
            </a:r>
            <a:r>
              <a:rPr lang="en-US" b="0" u="sng" dirty="0">
                <a:solidFill>
                  <a:srgbClr val="000000"/>
                </a:solidFill>
                <a:latin typeface="Garamond" panose="02020404030301010803" pitchFamily="18" charset="0"/>
              </a:rPr>
              <a:t>Problem Statement</a:t>
            </a:r>
            <a:r>
              <a:rPr lang="en-US" b="0" u="none" dirty="0">
                <a:solidFill>
                  <a:srgbClr val="000000"/>
                </a:solidFill>
                <a:latin typeface="Garamond" panose="02020404030301010803" pitchFamily="18" charset="0"/>
              </a:rPr>
              <a:t> </a:t>
            </a:r>
            <a:r>
              <a:rPr lang="en-US" b="0" dirty="0">
                <a:solidFill>
                  <a:srgbClr val="000000"/>
                </a:solidFill>
                <a:latin typeface="Garamond" panose="02020404030301010803" pitchFamily="18" charset="0"/>
              </a:rPr>
              <a:t>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simple comparison approach in the 2010 Administrative Orders on Consent (AOCs) does not accurately determine when soil is consistent with local background. Specifically, the ‘not to exceed’ approach misidentifies soil as contaminated when it is not, which is known as a false positive error”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technically inaccurate approach is not remedied by adopting a new approach, </a:t>
            </a:r>
            <a:r>
              <a:rPr lang="en-US" i="0" dirty="0">
                <a:solidFill>
                  <a:schemeClr val="bg1">
                    <a:lumMod val="75000"/>
                  </a:schemeClr>
                </a:solidFill>
              </a:rPr>
              <a:t>such as the proposed MLE approach</a:t>
            </a:r>
            <a:r>
              <a:rPr lang="en-US" dirty="0"/>
              <a:t>, DTSC is forecasting the non-beneficial removal of soils and the inability to find backfill soil in sufficient quantity and quality to meet the required standards for site restoration. The AOCs authorize DTSC to determine the best option available if confirmation sample laboratory results exceed the 2013 Chemical Look-Up Table (LUT) values.”</a:t>
            </a:r>
          </a:p>
          <a:p>
            <a:pPr marL="0" indent="0">
              <a:buFont typeface="Arial" panose="020B0604020202020204" pitchFamily="34" charset="0"/>
              <a:buNone/>
            </a:pPr>
            <a:endParaRPr lang="en-US" b="1" dirty="0">
              <a:solidFill>
                <a:srgbClr val="00000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2AD7D8C-8D9D-4741-9BCD-AE587D85E019}" type="slidenum">
              <a:rPr lang="en-US" smtClean="0"/>
              <a:pPr/>
              <a:t>16</a:t>
            </a:fld>
            <a:endParaRPr lang="en-US" dirty="0"/>
          </a:p>
        </p:txBody>
      </p:sp>
    </p:spTree>
    <p:extLst>
      <p:ext uri="{BB962C8B-B14F-4D97-AF65-F5344CB8AC3E}">
        <p14:creationId xmlns:p14="http://schemas.microsoft.com/office/powerpoint/2010/main" val="345771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DOE wants to identify cleanup plans that are protective but would avoid doing more harm than good as we execute DOE’s mission at SSFL.  </a:t>
            </a:r>
          </a:p>
          <a:p>
            <a:endParaRPr lang="en-US" b="0" i="0" dirty="0">
              <a:solidFill>
                <a:srgbClr val="242424"/>
              </a:solidFill>
              <a:effectLst/>
              <a:highlight>
                <a:srgbClr val="FFFFFF"/>
              </a:highlight>
              <a:latin typeface="Figtree"/>
            </a:endParaRPr>
          </a:p>
          <a:p>
            <a:r>
              <a:rPr lang="en-US" b="0" i="0" dirty="0">
                <a:solidFill>
                  <a:srgbClr val="242424"/>
                </a:solidFill>
                <a:effectLst/>
                <a:highlight>
                  <a:srgbClr val="FFFFFF"/>
                </a:highlight>
                <a:latin typeface="Figtree"/>
              </a:rPr>
              <a:t>We are focused on getting the levels right to avoid unnecessary soil removal and execute the final stretch of DOE’s mission at SSFL</a:t>
            </a:r>
          </a:p>
          <a:p>
            <a:endParaRPr lang="en-US" b="0" i="0" dirty="0">
              <a:solidFill>
                <a:srgbClr val="242424"/>
              </a:solidFill>
              <a:effectLst/>
              <a:highlight>
                <a:srgbClr val="FFFFFF"/>
              </a:highlight>
              <a:latin typeface="Figtree"/>
            </a:endParaRPr>
          </a:p>
          <a:p>
            <a:r>
              <a:rPr lang="en-US" b="0" i="0" dirty="0">
                <a:solidFill>
                  <a:srgbClr val="242424"/>
                </a:solidFill>
                <a:effectLst/>
                <a:highlight>
                  <a:srgbClr val="FFFFFF"/>
                </a:highlight>
                <a:latin typeface="Figtree"/>
              </a:rPr>
              <a:t>We are also re-evaluating whether each of the alternatives from the EIS is still reasonable and should be evaluated.</a:t>
            </a:r>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17</a:t>
            </a:fld>
            <a:endParaRPr lang="en-US" dirty="0"/>
          </a:p>
        </p:txBody>
      </p:sp>
    </p:spTree>
    <p:extLst>
      <p:ext uri="{BB962C8B-B14F-4D97-AF65-F5344CB8AC3E}">
        <p14:creationId xmlns:p14="http://schemas.microsoft.com/office/powerpoint/2010/main" val="12688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18</a:t>
            </a:fld>
            <a:endParaRPr lang="en-US" dirty="0"/>
          </a:p>
        </p:txBody>
      </p:sp>
    </p:spTree>
    <p:extLst>
      <p:ext uri="{BB962C8B-B14F-4D97-AF65-F5344CB8AC3E}">
        <p14:creationId xmlns:p14="http://schemas.microsoft.com/office/powerpoint/2010/main" val="3971396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90B0-46F1-3D29-30BD-9B7B5FD7F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7D2EC-5FDC-512C-10AE-4A6F39C78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1E5ED-3875-9450-C282-51AAA71144F3}"/>
              </a:ext>
            </a:extLst>
          </p:cNvPr>
          <p:cNvSpPr>
            <a:spLocks noGrp="1"/>
          </p:cNvSpPr>
          <p:nvPr>
            <p:ph type="body" idx="1"/>
          </p:nvPr>
        </p:nvSpPr>
        <p:spPr/>
        <p:txBody>
          <a:bodyPr/>
          <a:lstStyle/>
          <a:p>
            <a:r>
              <a:rPr lang="en-US" dirty="0"/>
              <a:t>The MLE alternative: DOE is analyzing DTSC’s newly proposed approach.  </a:t>
            </a:r>
          </a:p>
          <a:p>
            <a:endParaRPr lang="en-US" dirty="0"/>
          </a:p>
          <a:p>
            <a:r>
              <a:rPr lang="en-US" dirty="0"/>
              <a:t>From DTSC’s Feb 3, 2025 Tech Memo:</a:t>
            </a:r>
          </a:p>
          <a:p>
            <a:pPr marL="171450" indent="-171450">
              <a:buFont typeface="Arial" panose="020B0604020202020204" pitchFamily="34" charset="0"/>
              <a:buChar char="•"/>
            </a:pPr>
            <a:r>
              <a:rPr lang="en-US" dirty="0"/>
              <a:t>“The proposed MLE approach is intended to reduce the false positive error rate to a rate closer to the project-wide goal of 5% or less, while also consistent with the 2010 AOCs required clean up to background.”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the sole objective of ensuring the final remedy is protective of human health, risk is considered in the proposed MLE approach. Accordingly, any concentrations left in place would not represent an increased risk over background levels.”</a:t>
            </a:r>
            <a:br>
              <a:rPr lang="en-US" dirty="0"/>
            </a:br>
            <a:endParaRPr lang="en-US" dirty="0"/>
          </a:p>
          <a:p>
            <a:pPr marL="171450" indent="-171450">
              <a:buFont typeface="Arial" panose="020B0604020202020204" pitchFamily="34" charset="0"/>
              <a:buChar char="•"/>
            </a:pPr>
            <a:r>
              <a:rPr lang="en-US" dirty="0"/>
              <a:t>“When DTSC is referring to risk in reference to the proposed MLE approach the word ‘risk’ is distinct and separate from what is referred to as a ‘risk-based’ cleanup approach.”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“proposed MLE approach would be applied on a sample-by-sample basis, consistent with the AOCs”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DTSC has a ‘Soil Smarts Learning Series’ website https://dtsc.ca.gov/santa_susana_field_lab-soilsmartsbackgroundcleanup/ with additional information about their MLE alternative </a:t>
            </a:r>
          </a:p>
        </p:txBody>
      </p:sp>
      <p:sp>
        <p:nvSpPr>
          <p:cNvPr id="4" name="Slide Number Placeholder 3">
            <a:extLst>
              <a:ext uri="{FF2B5EF4-FFF2-40B4-BE49-F238E27FC236}">
                <a16:creationId xmlns:a16="http://schemas.microsoft.com/office/drawing/2014/main" id="{3CE4A716-C679-4033-5324-9C99CD7D1498}"/>
              </a:ext>
            </a:extLst>
          </p:cNvPr>
          <p:cNvSpPr>
            <a:spLocks noGrp="1"/>
          </p:cNvSpPr>
          <p:nvPr>
            <p:ph type="sldNum" sz="quarter" idx="5"/>
          </p:nvPr>
        </p:nvSpPr>
        <p:spPr/>
        <p:txBody>
          <a:bodyPr/>
          <a:lstStyle/>
          <a:p>
            <a:fld id="{22AD7D8C-8D9D-4741-9BCD-AE587D85E019}" type="slidenum">
              <a:rPr lang="en-US" smtClean="0"/>
              <a:pPr/>
              <a:t>19</a:t>
            </a:fld>
            <a:endParaRPr lang="en-US" dirty="0"/>
          </a:p>
        </p:txBody>
      </p:sp>
    </p:spTree>
    <p:extLst>
      <p:ext uri="{BB962C8B-B14F-4D97-AF65-F5344CB8AC3E}">
        <p14:creationId xmlns:p14="http://schemas.microsoft.com/office/powerpoint/2010/main" val="375806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77340-F601-1908-D5E9-5272265B1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9229B-100B-2877-1D80-1F5E05560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D58D4-241A-6D1C-B67C-5259EACE85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CC9D5E-FAD6-D2C9-0FB9-4DAF8D594481}"/>
              </a:ext>
            </a:extLst>
          </p:cNvPr>
          <p:cNvSpPr>
            <a:spLocks noGrp="1"/>
          </p:cNvSpPr>
          <p:nvPr>
            <p:ph type="sldNum" sz="quarter" idx="5"/>
          </p:nvPr>
        </p:nvSpPr>
        <p:spPr/>
        <p:txBody>
          <a:bodyPr/>
          <a:lstStyle/>
          <a:p>
            <a:fld id="{22AD7D8C-8D9D-4741-9BCD-AE587D85E019}" type="slidenum">
              <a:rPr lang="en-US" smtClean="0"/>
              <a:pPr/>
              <a:t>20</a:t>
            </a:fld>
            <a:endParaRPr lang="en-US" dirty="0"/>
          </a:p>
        </p:txBody>
      </p:sp>
    </p:spTree>
    <p:extLst>
      <p:ext uri="{BB962C8B-B14F-4D97-AF65-F5344CB8AC3E}">
        <p14:creationId xmlns:p14="http://schemas.microsoft.com/office/powerpoint/2010/main" val="225841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a:t>
            </a:fld>
            <a:endParaRPr lang="en-US" dirty="0"/>
          </a:p>
        </p:txBody>
      </p:sp>
    </p:spTree>
    <p:extLst>
      <p:ext uri="{BB962C8B-B14F-4D97-AF65-F5344CB8AC3E}">
        <p14:creationId xmlns:p14="http://schemas.microsoft.com/office/powerpoint/2010/main" val="7956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9737-1EBF-C174-CD29-43077DE3F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E2B53-D555-02D9-77DF-5D58945F3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8796A-A9B9-6AB0-F74C-248838AC6B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315F9A-9440-C433-DE84-39B5AF5002F2}"/>
              </a:ext>
            </a:extLst>
          </p:cNvPr>
          <p:cNvSpPr>
            <a:spLocks noGrp="1"/>
          </p:cNvSpPr>
          <p:nvPr>
            <p:ph type="sldNum" sz="quarter" idx="5"/>
          </p:nvPr>
        </p:nvSpPr>
        <p:spPr/>
        <p:txBody>
          <a:bodyPr/>
          <a:lstStyle/>
          <a:p>
            <a:fld id="{22AD7D8C-8D9D-4741-9BCD-AE587D85E019}" type="slidenum">
              <a:rPr lang="en-US" smtClean="0"/>
              <a:pPr/>
              <a:t>21</a:t>
            </a:fld>
            <a:endParaRPr lang="en-US" dirty="0"/>
          </a:p>
        </p:txBody>
      </p:sp>
    </p:spTree>
    <p:extLst>
      <p:ext uri="{BB962C8B-B14F-4D97-AF65-F5344CB8AC3E}">
        <p14:creationId xmlns:p14="http://schemas.microsoft.com/office/powerpoint/2010/main" val="109746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GB" b="1" dirty="0">
                <a:solidFill>
                  <a:schemeClr val="tx2"/>
                </a:solidFill>
                <a:ea typeface="Lato"/>
                <a:cs typeface="Arial" panose="020B0604020202020204" pitchFamily="34" charset="0"/>
                <a:sym typeface="Lato"/>
              </a:rPr>
              <a:t>Updated Look Up Table (LUT) Values Alternative</a:t>
            </a:r>
          </a:p>
          <a:p>
            <a:pPr marL="291636" indent="-291636">
              <a:lnSpc>
                <a:spcPct val="115000"/>
              </a:lnSpc>
              <a:spcAft>
                <a:spcPts val="1633"/>
              </a:spcAft>
              <a:buClr>
                <a:srgbClr val="000000"/>
              </a:buClr>
              <a:buSzPts val="1100"/>
              <a:buFont typeface="Arial" panose="020B0604020202020204" pitchFamily="34" charset="0"/>
              <a:buChar char="•"/>
            </a:pPr>
            <a:r>
              <a:rPr lang="en-US" sz="1800" dirty="0"/>
              <a:t>DOE identified issues with the Administrative Order on Consent (AOC) Look Up Table (LUT) values and method reporting limits, to include: </a:t>
            </a:r>
          </a:p>
          <a:p>
            <a:pPr lvl="1">
              <a:lnSpc>
                <a:spcPct val="115000"/>
              </a:lnSpc>
              <a:spcAft>
                <a:spcPts val="612"/>
              </a:spcAft>
              <a:buClr>
                <a:srgbClr val="000000"/>
              </a:buClr>
              <a:buSzPts val="1100"/>
            </a:pPr>
            <a:r>
              <a:rPr lang="en-US" dirty="0"/>
              <a:t>1. 	Provisional LUT values developed to define background 	are not implementable. </a:t>
            </a:r>
          </a:p>
          <a:p>
            <a:pPr lvl="1">
              <a:lnSpc>
                <a:spcPct val="115000"/>
              </a:lnSpc>
              <a:spcAft>
                <a:spcPts val="612"/>
              </a:spcAft>
              <a:buClr>
                <a:srgbClr val="000000"/>
              </a:buClr>
              <a:buSzPts val="1100"/>
            </a:pPr>
            <a:r>
              <a:rPr lang="en-US" dirty="0"/>
              <a:t>2. 	Backfill soils needed to restore the site are not available. </a:t>
            </a:r>
          </a:p>
          <a:p>
            <a:pPr lvl="1">
              <a:lnSpc>
                <a:spcPct val="115000"/>
              </a:lnSpc>
              <a:spcAft>
                <a:spcPts val="612"/>
              </a:spcAft>
              <a:buClr>
                <a:srgbClr val="000000"/>
              </a:buClr>
              <a:buSzPts val="1100"/>
            </a:pPr>
            <a:r>
              <a:rPr lang="en-US" dirty="0"/>
              <a:t>3. 	Provisional cleanup standards set for some contaminants 	are lower than laboratory detection capabilities.</a:t>
            </a:r>
          </a:p>
          <a:p>
            <a:pPr lvl="1">
              <a:lnSpc>
                <a:spcPct val="115000"/>
              </a:lnSpc>
              <a:spcAft>
                <a:spcPts val="612"/>
              </a:spcAft>
              <a:buClr>
                <a:srgbClr val="000000"/>
              </a:buClr>
              <a:buSzPts val="1100"/>
            </a:pPr>
            <a:r>
              <a:rPr lang="en-US" dirty="0"/>
              <a:t>4. 	The undeveloped sites used to develop the provisional 	LUT values would not pass as clean.</a:t>
            </a:r>
            <a:endParaRPr lang="en-US" sz="1800" dirty="0"/>
          </a:p>
          <a:p>
            <a:pPr marL="291636" indent="-291636">
              <a:lnSpc>
                <a:spcPct val="115000"/>
              </a:lnSpc>
              <a:spcAft>
                <a:spcPts val="1633"/>
              </a:spcAft>
              <a:buClr>
                <a:srgbClr val="000000"/>
              </a:buClr>
              <a:buSzPts val="1100"/>
              <a:buFont typeface="Arial" panose="020B0604020202020204" pitchFamily="34" charset="0"/>
              <a:buChar char="•"/>
            </a:pPr>
            <a:r>
              <a:rPr lang="en-US" dirty="0"/>
              <a:t>In response, DOE </a:t>
            </a:r>
            <a:r>
              <a:rPr lang="en-US" sz="1800" dirty="0"/>
              <a:t>developed proposed ‘‘Updated’’ LUT values that reduce the false positive decision error rate. The proposed Updated LUT Alternative would retain the other provisions of the AOC. </a:t>
            </a:r>
            <a:r>
              <a:rPr lang="en-US" sz="1800" b="1" dirty="0">
                <a:solidFill>
                  <a:schemeClr val="tx2"/>
                </a:solidFill>
                <a:ea typeface="Lato"/>
                <a:cs typeface="Arial" panose="020B0604020202020204" pitchFamily="34" charset="0"/>
                <a:sym typeface="Lato"/>
              </a:rPr>
              <a:t> </a:t>
            </a:r>
          </a:p>
          <a:p>
            <a:endParaRPr lang="en-US" dirty="0"/>
          </a:p>
          <a:p>
            <a:endParaRPr lang="en-US" dirty="0"/>
          </a:p>
          <a:p>
            <a:r>
              <a:rPr lang="en-US" b="1" dirty="0"/>
              <a:t>Multiple Lines of Evidence Alternative</a:t>
            </a:r>
          </a:p>
          <a:p>
            <a:endParaRPr lang="en-US" b="1" dirty="0"/>
          </a:p>
          <a:p>
            <a:pPr marL="291636" indent="-291636">
              <a:buFont typeface="Arial" panose="020B0604020202020204" pitchFamily="34" charset="0"/>
              <a:buChar char="•"/>
            </a:pPr>
            <a:r>
              <a:rPr lang="en-US" dirty="0"/>
              <a:t>DTSC developed a soil cleanup option termed the Multiple Lines of Evidence (MLE) approach </a:t>
            </a:r>
            <a:r>
              <a:rPr lang="en-US" dirty="0">
                <a:effectLst/>
                <a:ea typeface="Times New Roman" panose="02020603050405020304" pitchFamily="18" charset="0"/>
              </a:rPr>
              <a:t>that maintains a background cleanup by </a:t>
            </a:r>
            <a:r>
              <a:rPr lang="en-US" dirty="0">
                <a:effectLst/>
                <a:ea typeface="Aptos" panose="020B0004020202020204" pitchFamily="34" charset="0"/>
              </a:rPr>
              <a:t>using risk assessment to ensure the protection of human health while minimizing unnecessary removal of clean soil and destruction of critical habitats and cultural </a:t>
            </a:r>
            <a:r>
              <a:rPr lang="en-US" dirty="0">
                <a:effectLst/>
                <a:ea typeface="Times New Roman" panose="02020603050405020304" pitchFamily="18" charset="0"/>
              </a:rPr>
              <a:t>resources.</a:t>
            </a:r>
          </a:p>
          <a:p>
            <a:endParaRPr lang="en-US" dirty="0"/>
          </a:p>
          <a:p>
            <a:pPr marL="291636" indent="-291636">
              <a:buFont typeface="Arial" panose="020B0604020202020204" pitchFamily="34" charset="0"/>
              <a:buChar char="•"/>
            </a:pPr>
            <a:r>
              <a:rPr lang="en-US" dirty="0"/>
              <a:t>The use of MLE makes the argument stronger and more reliable by requiring different types of proof to support an idea. </a:t>
            </a:r>
          </a:p>
          <a:p>
            <a:pPr marL="291636" indent="-291636">
              <a:buFont typeface="Arial" panose="020B0604020202020204" pitchFamily="34" charset="0"/>
              <a:buChar char="•"/>
            </a:pPr>
            <a:endParaRPr lang="en-US" dirty="0"/>
          </a:p>
          <a:p>
            <a:pPr marL="291636" indent="-291636">
              <a:buFont typeface="Arial" panose="020B0604020202020204" pitchFamily="34" charset="0"/>
              <a:buChar char="•"/>
            </a:pPr>
            <a:r>
              <a:rPr lang="en-US" dirty="0"/>
              <a:t>The U.S. Environmental Protection Agency identifies the use of MLE as a best practice in environmental cleanup. </a:t>
            </a:r>
          </a:p>
          <a:p>
            <a:pPr marL="291636" indent="-291636">
              <a:buFont typeface="Arial" panose="020B0604020202020204" pitchFamily="34" charset="0"/>
              <a:buChar char="•"/>
            </a:pPr>
            <a:endParaRPr lang="en-US" dirty="0"/>
          </a:p>
          <a:p>
            <a:r>
              <a:rPr lang="en-US" b="1" dirty="0"/>
              <a:t>Resident With Garden Risk-Based Alternative</a:t>
            </a:r>
          </a:p>
          <a:p>
            <a:endParaRPr lang="en-US" b="1" dirty="0"/>
          </a:p>
          <a:p>
            <a:pPr defTabSz="933237">
              <a:defRPr/>
            </a:pPr>
            <a:r>
              <a:rPr lang="en-US" dirty="0">
                <a:latin typeface="Calibri" panose="020F0502020204030204" pitchFamily="34" charset="0"/>
                <a:ea typeface="Times New Roman" panose="02020603050405020304" pitchFamily="18" charset="0"/>
              </a:rPr>
              <a:t>This alternative follows s</a:t>
            </a:r>
            <a:r>
              <a:rPr lang="en-US" dirty="0">
                <a:latin typeface="Calibri" panose="020F0502020204030204" pitchFamily="34" charset="0"/>
                <a:ea typeface="Aptos" panose="020B0004020202020204" pitchFamily="34" charset="0"/>
              </a:rPr>
              <a:t>tandard risk assessment protocols in identifying locations for a soil cleanup action and </a:t>
            </a:r>
            <a:r>
              <a:rPr lang="en-US" dirty="0">
                <a:latin typeface="Calibri" panose="020F0502020204030204" pitchFamily="34" charset="0"/>
                <a:ea typeface="Times New Roman" panose="02020603050405020304" pitchFamily="18" charset="0"/>
              </a:rPr>
              <a:t>is being considered for areas where Boeing is responsible for cleanup</a:t>
            </a:r>
            <a:r>
              <a:rPr lang="en-US" dirty="0">
                <a:latin typeface="Calibri" panose="020F0502020204030204" pitchFamily="34" charset="0"/>
                <a:ea typeface="Aptos" panose="020B0004020202020204" pitchFamily="34" charset="0"/>
              </a:rPr>
              <a:t>. This alternative requires that the remediated areas would be safe for people to live onsite and eat homegrown produce from a backyard garden</a:t>
            </a:r>
            <a:r>
              <a:rPr lang="en-US" dirty="0">
                <a:latin typeface="Calibri" panose="020F0502020204030204" pitchFamily="34" charset="0"/>
                <a:ea typeface="Times New Roman" panose="02020603050405020304" pitchFamily="18" charset="0"/>
              </a:rPr>
              <a:t>. </a:t>
            </a:r>
            <a:endParaRPr lang="en-US" sz="1100" dirty="0"/>
          </a:p>
          <a:p>
            <a:endParaRPr lang="en-US" dirty="0"/>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22</a:t>
            </a:fld>
            <a:endParaRPr lang="en-US" dirty="0"/>
          </a:p>
        </p:txBody>
      </p:sp>
    </p:spTree>
    <p:extLst>
      <p:ext uri="{BB962C8B-B14F-4D97-AF65-F5344CB8AC3E}">
        <p14:creationId xmlns:p14="http://schemas.microsoft.com/office/powerpoint/2010/main" val="267337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23</a:t>
            </a:fld>
            <a:endParaRPr lang="en-US" dirty="0"/>
          </a:p>
        </p:txBody>
      </p:sp>
    </p:spTree>
    <p:extLst>
      <p:ext uri="{BB962C8B-B14F-4D97-AF65-F5344CB8AC3E}">
        <p14:creationId xmlns:p14="http://schemas.microsoft.com/office/powerpoint/2010/main" val="2946467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FE41-7214-F397-5B33-E14C6F37E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EC34-2B09-A90C-7264-1448D4C9F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48544-58F3-FE5C-3135-CE6C1502E5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8DE5F5-C471-3D8C-6F5A-A06B06AE0B47}"/>
              </a:ext>
            </a:extLst>
          </p:cNvPr>
          <p:cNvSpPr>
            <a:spLocks noGrp="1"/>
          </p:cNvSpPr>
          <p:nvPr>
            <p:ph type="sldNum" sz="quarter" idx="5"/>
          </p:nvPr>
        </p:nvSpPr>
        <p:spPr/>
        <p:txBody>
          <a:bodyPr/>
          <a:lstStyle/>
          <a:p>
            <a:fld id="{22AD7D8C-8D9D-4741-9BCD-AE587D85E019}" type="slidenum">
              <a:rPr lang="en-US" smtClean="0"/>
              <a:pPr/>
              <a:t>24</a:t>
            </a:fld>
            <a:endParaRPr lang="en-US" dirty="0"/>
          </a:p>
        </p:txBody>
      </p:sp>
    </p:spTree>
    <p:extLst>
      <p:ext uri="{BB962C8B-B14F-4D97-AF65-F5344CB8AC3E}">
        <p14:creationId xmlns:p14="http://schemas.microsoft.com/office/powerpoint/2010/main" val="1913064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25</a:t>
            </a:fld>
            <a:endParaRPr lang="en-US" dirty="0"/>
          </a:p>
        </p:txBody>
      </p:sp>
    </p:spTree>
    <p:extLst>
      <p:ext uri="{BB962C8B-B14F-4D97-AF65-F5344CB8AC3E}">
        <p14:creationId xmlns:p14="http://schemas.microsoft.com/office/powerpoint/2010/main" val="1885487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07AC-D573-B766-E21D-7F52F1CF5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F8BE9-34D0-C052-151B-DEA2436EB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42A85-B361-287C-A9CD-F42FAD50893E}"/>
              </a:ext>
            </a:extLst>
          </p:cNvPr>
          <p:cNvSpPr>
            <a:spLocks noGrp="1"/>
          </p:cNvSpPr>
          <p:nvPr>
            <p:ph type="body" idx="1"/>
          </p:nvPr>
        </p:nvSpPr>
        <p:spPr/>
        <p:txBody>
          <a:bodyPr/>
          <a:lstStyle/>
          <a:p>
            <a:r>
              <a:rPr lang="en-US" dirty="0"/>
              <a:t>These dates are estimates and are subject to change</a:t>
            </a:r>
          </a:p>
        </p:txBody>
      </p:sp>
      <p:sp>
        <p:nvSpPr>
          <p:cNvPr id="4" name="Slide Number Placeholder 3">
            <a:extLst>
              <a:ext uri="{FF2B5EF4-FFF2-40B4-BE49-F238E27FC236}">
                <a16:creationId xmlns:a16="http://schemas.microsoft.com/office/drawing/2014/main" id="{9682BEE5-C750-0FB6-CAE8-02DFDF2D889C}"/>
              </a:ext>
            </a:extLst>
          </p:cNvPr>
          <p:cNvSpPr>
            <a:spLocks noGrp="1"/>
          </p:cNvSpPr>
          <p:nvPr>
            <p:ph type="sldNum" sz="quarter" idx="5"/>
          </p:nvPr>
        </p:nvSpPr>
        <p:spPr/>
        <p:txBody>
          <a:bodyPr/>
          <a:lstStyle/>
          <a:p>
            <a:fld id="{22AD7D8C-8D9D-4741-9BCD-AE587D85E019}" type="slidenum">
              <a:rPr lang="en-US" smtClean="0"/>
              <a:pPr/>
              <a:t>26</a:t>
            </a:fld>
            <a:endParaRPr lang="en-US" dirty="0"/>
          </a:p>
        </p:txBody>
      </p:sp>
    </p:spTree>
    <p:extLst>
      <p:ext uri="{BB962C8B-B14F-4D97-AF65-F5344CB8AC3E}">
        <p14:creationId xmlns:p14="http://schemas.microsoft.com/office/powerpoint/2010/main" val="376050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27</a:t>
            </a:fld>
            <a:endParaRPr lang="en-US" dirty="0"/>
          </a:p>
        </p:txBody>
      </p:sp>
    </p:spTree>
    <p:extLst>
      <p:ext uri="{BB962C8B-B14F-4D97-AF65-F5344CB8AC3E}">
        <p14:creationId xmlns:p14="http://schemas.microsoft.com/office/powerpoint/2010/main" val="175391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DOE will prioritize commenters who expressed interest in providing oral comments over email first</a:t>
            </a:r>
          </a:p>
          <a:p>
            <a:endParaRPr lang="en-US" b="0" i="0" dirty="0"/>
          </a:p>
          <a:p>
            <a:r>
              <a:rPr lang="en-US" b="0" i="0" dirty="0"/>
              <a:t>If you are unable to finish your comment in the allotted time, you can submit it in writing by sending an email to</a:t>
            </a:r>
            <a:r>
              <a:rPr lang="en-US" b="0" i="0" dirty="0">
                <a:solidFill>
                  <a:srgbClr val="FFFFFF"/>
                </a:solidFill>
              </a:rPr>
              <a:t> </a:t>
            </a:r>
            <a:r>
              <a:rPr lang="en-US" dirty="0">
                <a:solidFill>
                  <a:schemeClr val="bg1"/>
                </a:solidFill>
              </a:rPr>
              <a:t>SSFL_DOE_SEIS@emcbc.doe.gov (use subject line “Scoping Comments”)</a:t>
            </a:r>
          </a:p>
          <a:p>
            <a:endParaRPr lang="en-US" dirty="0">
              <a:solidFill>
                <a:schemeClr val="bg1"/>
              </a:solidFill>
            </a:endParaRPr>
          </a:p>
          <a:p>
            <a:r>
              <a:rPr lang="en-US" dirty="0">
                <a:solidFill>
                  <a:schemeClr val="bg1"/>
                </a:solidFill>
              </a:rPr>
              <a:t>**If needed: Each person who speaks will have 3 minutes. In order to ensure that everyone commenting receives the same amount of time, you will not be able to yield your time to another attendee.</a:t>
            </a:r>
            <a:endParaRPr lang="en-US" b="0" i="0"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28</a:t>
            </a:fld>
            <a:endParaRPr lang="en-US" dirty="0"/>
          </a:p>
        </p:txBody>
      </p:sp>
    </p:spTree>
    <p:extLst>
      <p:ext uri="{BB962C8B-B14F-4D97-AF65-F5344CB8AC3E}">
        <p14:creationId xmlns:p14="http://schemas.microsoft.com/office/powerpoint/2010/main" val="3801612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0916-00DE-9494-C1FE-A16E5695B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C232A-9654-62A0-88E9-19F5DD9DB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D3DE9-8641-E3CD-0822-67142766895F}"/>
              </a:ext>
            </a:extLst>
          </p:cNvPr>
          <p:cNvSpPr>
            <a:spLocks noGrp="1"/>
          </p:cNvSpPr>
          <p:nvPr>
            <p:ph type="body" idx="1"/>
          </p:nvPr>
        </p:nvSpPr>
        <p:spPr/>
        <p:txBody>
          <a:bodyPr/>
          <a:lstStyle/>
          <a:p>
            <a:r>
              <a:rPr lang="en-US" dirty="0"/>
              <a:t>These dates are estimates and are subject to change</a:t>
            </a:r>
          </a:p>
        </p:txBody>
      </p:sp>
      <p:sp>
        <p:nvSpPr>
          <p:cNvPr id="4" name="Slide Number Placeholder 3">
            <a:extLst>
              <a:ext uri="{FF2B5EF4-FFF2-40B4-BE49-F238E27FC236}">
                <a16:creationId xmlns:a16="http://schemas.microsoft.com/office/drawing/2014/main" id="{7DA58136-EE45-EE65-CB5F-B7A928E6FDC6}"/>
              </a:ext>
            </a:extLst>
          </p:cNvPr>
          <p:cNvSpPr>
            <a:spLocks noGrp="1"/>
          </p:cNvSpPr>
          <p:nvPr>
            <p:ph type="sldNum" sz="quarter" idx="5"/>
          </p:nvPr>
        </p:nvSpPr>
        <p:spPr/>
        <p:txBody>
          <a:bodyPr/>
          <a:lstStyle/>
          <a:p>
            <a:fld id="{22AD7D8C-8D9D-4741-9BCD-AE587D85E019}" type="slidenum">
              <a:rPr lang="en-US" smtClean="0"/>
              <a:pPr/>
              <a:t>29</a:t>
            </a:fld>
            <a:endParaRPr lang="en-US" dirty="0"/>
          </a:p>
        </p:txBody>
      </p:sp>
    </p:spTree>
    <p:extLst>
      <p:ext uri="{BB962C8B-B14F-4D97-AF65-F5344CB8AC3E}">
        <p14:creationId xmlns:p14="http://schemas.microsoft.com/office/powerpoint/2010/main" val="419008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58FE-E700-CD41-2B1A-6566B195D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404BD-39FC-4B36-DE64-2F423D1E66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057DC-9D1B-53D8-3BD4-4A986E43114F}"/>
              </a:ext>
            </a:extLst>
          </p:cNvPr>
          <p:cNvSpPr>
            <a:spLocks noGrp="1"/>
          </p:cNvSpPr>
          <p:nvPr>
            <p:ph type="body" idx="1"/>
          </p:nvPr>
        </p:nvSpPr>
        <p:spPr/>
        <p:txBody>
          <a:bodyPr/>
          <a:lstStyle/>
          <a:p>
            <a:r>
              <a:rPr lang="en-US" dirty="0"/>
              <a:t>*REMINDER* DOE will prioritize commenters who expressed interest in providing oral comments over email first</a:t>
            </a:r>
          </a:p>
          <a:p>
            <a:endParaRPr lang="en-US" b="0" i="0" dirty="0"/>
          </a:p>
          <a:p>
            <a:r>
              <a:rPr lang="en-US" b="0" i="0" dirty="0"/>
              <a:t>If you are unable to finish your comment in the allotted time, you can submit it in writing by sending an email to</a:t>
            </a:r>
            <a:r>
              <a:rPr lang="en-US" b="0" i="0" dirty="0">
                <a:solidFill>
                  <a:srgbClr val="FFFFFF"/>
                </a:solidFill>
              </a:rPr>
              <a:t> </a:t>
            </a:r>
            <a:r>
              <a:rPr lang="en-US" dirty="0">
                <a:solidFill>
                  <a:schemeClr val="bg1"/>
                </a:solidFill>
              </a:rPr>
              <a:t>SSFL_DOE_SEIS@emcbc.doe.gov (use subject line “Scoping Comments”)</a:t>
            </a:r>
          </a:p>
          <a:p>
            <a:endParaRPr lang="en-US" dirty="0">
              <a:solidFill>
                <a:schemeClr val="bg1"/>
              </a:solidFill>
            </a:endParaRPr>
          </a:p>
          <a:p>
            <a:r>
              <a:rPr lang="en-US" dirty="0">
                <a:solidFill>
                  <a:schemeClr val="bg1"/>
                </a:solidFill>
              </a:rPr>
              <a:t>**If needed: Each person who speaks will have 3 minutes. In order to ensure that everyone commenting receives the same amount of time, you will not be able to yield your time to another attendee.</a:t>
            </a:r>
            <a:endParaRPr lang="en-US" b="0" i="0" dirty="0"/>
          </a:p>
        </p:txBody>
      </p:sp>
      <p:sp>
        <p:nvSpPr>
          <p:cNvPr id="4" name="Slide Number Placeholder 3">
            <a:extLst>
              <a:ext uri="{FF2B5EF4-FFF2-40B4-BE49-F238E27FC236}">
                <a16:creationId xmlns:a16="http://schemas.microsoft.com/office/drawing/2014/main" id="{69EDF8D9-5201-F757-2392-3A64DFDB1BD7}"/>
              </a:ext>
            </a:extLst>
          </p:cNvPr>
          <p:cNvSpPr>
            <a:spLocks noGrp="1"/>
          </p:cNvSpPr>
          <p:nvPr>
            <p:ph type="sldNum" sz="quarter" idx="5"/>
          </p:nvPr>
        </p:nvSpPr>
        <p:spPr/>
        <p:txBody>
          <a:bodyPr/>
          <a:lstStyle/>
          <a:p>
            <a:fld id="{22AD7D8C-8D9D-4741-9BCD-AE587D85E019}" type="slidenum">
              <a:rPr lang="en-US" smtClean="0"/>
              <a:pPr/>
              <a:t>30</a:t>
            </a:fld>
            <a:endParaRPr lang="en-US" dirty="0"/>
          </a:p>
        </p:txBody>
      </p:sp>
    </p:spTree>
    <p:extLst>
      <p:ext uri="{BB962C8B-B14F-4D97-AF65-F5344CB8AC3E}">
        <p14:creationId xmlns:p14="http://schemas.microsoft.com/office/powerpoint/2010/main" val="2613043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3</a:t>
            </a:fld>
            <a:endParaRPr lang="en-US" dirty="0"/>
          </a:p>
        </p:txBody>
      </p:sp>
    </p:spTree>
    <p:extLst>
      <p:ext uri="{BB962C8B-B14F-4D97-AF65-F5344CB8AC3E}">
        <p14:creationId xmlns:p14="http://schemas.microsoft.com/office/powerpoint/2010/main" val="1227461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31</a:t>
            </a:fld>
            <a:endParaRPr lang="en-US" dirty="0"/>
          </a:p>
        </p:txBody>
      </p:sp>
    </p:spTree>
    <p:extLst>
      <p:ext uri="{BB962C8B-B14F-4D97-AF65-F5344CB8AC3E}">
        <p14:creationId xmlns:p14="http://schemas.microsoft.com/office/powerpoint/2010/main" val="289602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4</a:t>
            </a:fld>
            <a:endParaRPr lang="en-US" dirty="0"/>
          </a:p>
        </p:txBody>
      </p:sp>
    </p:spTree>
    <p:extLst>
      <p:ext uri="{BB962C8B-B14F-4D97-AF65-F5344CB8AC3E}">
        <p14:creationId xmlns:p14="http://schemas.microsoft.com/office/powerpoint/2010/main" val="260478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5</a:t>
            </a:fld>
            <a:endParaRPr lang="en-US" dirty="0"/>
          </a:p>
        </p:txBody>
      </p:sp>
    </p:spTree>
    <p:extLst>
      <p:ext uri="{BB962C8B-B14F-4D97-AF65-F5344CB8AC3E}">
        <p14:creationId xmlns:p14="http://schemas.microsoft.com/office/powerpoint/2010/main" val="225345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6</a:t>
            </a:fld>
            <a:endParaRPr lang="en-US" dirty="0"/>
          </a:p>
        </p:txBody>
      </p:sp>
    </p:spTree>
    <p:extLst>
      <p:ext uri="{BB962C8B-B14F-4D97-AF65-F5344CB8AC3E}">
        <p14:creationId xmlns:p14="http://schemas.microsoft.com/office/powerpoint/2010/main" val="184424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Final EIS DOE included Building Demolition, Groundwater Remediation, and Soil Remediation.</a:t>
            </a:r>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7</a:t>
            </a:fld>
            <a:endParaRPr lang="en-US" dirty="0"/>
          </a:p>
        </p:txBody>
      </p:sp>
    </p:spTree>
    <p:extLst>
      <p:ext uri="{BB962C8B-B14F-4D97-AF65-F5344CB8AC3E}">
        <p14:creationId xmlns:p14="http://schemas.microsoft.com/office/powerpoint/2010/main" val="267788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The automated system pumped an estimated 1,500 gallons in January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Therefore, as of the end of January 2025, approximately 58,000 gallons have been removed by the GWIM.</a:t>
            </a:r>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8</a:t>
            </a:fld>
            <a:endParaRPr lang="en-US" dirty="0"/>
          </a:p>
        </p:txBody>
      </p:sp>
    </p:spTree>
    <p:extLst>
      <p:ext uri="{BB962C8B-B14F-4D97-AF65-F5344CB8AC3E}">
        <p14:creationId xmlns:p14="http://schemas.microsoft.com/office/powerpoint/2010/main" val="138330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a:defRPr/>
            </a:pPr>
            <a:endParaRPr lang="en-US" b="1" dirty="0">
              <a:ea typeface="ＭＳ Ｐゴシック"/>
              <a:cs typeface="Calibri"/>
            </a:endParaRPr>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E430755-8B19-424C-9B02-97C3ADFAA6CF}" type="slidenum">
              <a:rPr lang="en-US" smtClean="0"/>
              <a:pPr>
                <a:defRPr/>
              </a:pPr>
              <a:t>9</a:t>
            </a:fld>
            <a:endParaRPr lang="en-US" dirty="0"/>
          </a:p>
        </p:txBody>
      </p:sp>
    </p:spTree>
    <p:extLst>
      <p:ext uri="{BB962C8B-B14F-4D97-AF65-F5344CB8AC3E}">
        <p14:creationId xmlns:p14="http://schemas.microsoft.com/office/powerpoint/2010/main" val="3954018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82" y="5843546"/>
            <a:ext cx="3272589" cy="474288"/>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370082" y="6294684"/>
            <a:ext cx="5670882" cy="365125"/>
          </a:xfrm>
          <a:prstGeom prst="rect">
            <a:avLst/>
          </a:prstGeom>
        </p:spPr>
        <p:txBody>
          <a:bodyPr lIns="0" tIns="91440" rIns="0" bIns="91440" anchor="ctr" anchorCtr="0"/>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0" i="0" u="none" strike="noStrike" kern="1200" dirty="0">
                <a:solidFill>
                  <a:schemeClr val="bg1"/>
                </a:solidFill>
                <a:effectLst/>
                <a:latin typeface="+mn-lt"/>
                <a:ea typeface="+mn-ea"/>
                <a:cs typeface="+mn-cs"/>
              </a:rPr>
              <a:t>Dedicated to safety. Committed to the environment. </a:t>
            </a:r>
            <a:r>
              <a:rPr lang="en-US" sz="1000" b="1" i="0" u="none" strike="noStrike" kern="1200" dirty="0">
                <a:solidFill>
                  <a:schemeClr val="accent3"/>
                </a:solidFill>
                <a:effectLst/>
                <a:latin typeface="+mn-lt"/>
                <a:ea typeface="+mn-ea"/>
                <a:cs typeface="+mn-cs"/>
              </a:rPr>
              <a:t>|</a:t>
            </a:r>
            <a:r>
              <a:rPr lang="en-US" sz="1000" b="0" i="0" u="none" strike="noStrike" kern="1200" dirty="0">
                <a:solidFill>
                  <a:schemeClr val="bg1"/>
                </a:solidFill>
                <a:effectLst/>
                <a:latin typeface="+mn-lt"/>
                <a:ea typeface="+mn-ea"/>
                <a:cs typeface="+mn-cs"/>
              </a:rPr>
              <a:t> </a:t>
            </a:r>
            <a:r>
              <a:rPr lang="en-US" sz="1000" b="0" dirty="0">
                <a:solidFill>
                  <a:schemeClr val="bg1"/>
                </a:solidFill>
              </a:rPr>
              <a:t>energy.gov/EM</a:t>
            </a:r>
          </a:p>
        </p:txBody>
      </p:sp>
      <p:sp>
        <p:nvSpPr>
          <p:cNvPr id="4" name="Slide Number Placeholder 3">
            <a:extLst>
              <a:ext uri="{FF2B5EF4-FFF2-40B4-BE49-F238E27FC236}">
                <a16:creationId xmlns:a16="http://schemas.microsoft.com/office/drawing/2014/main" id="{E5ECB15A-1897-5B0A-59BE-5DB8834D9629}"/>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42286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22079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0529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838200" y="238759"/>
            <a:ext cx="10515600" cy="837687"/>
          </a:xfrm>
        </p:spPr>
        <p:txBody>
          <a:bodyPr anchor="ctr" anchorCtr="0">
            <a:normAutofit/>
          </a:bodyPr>
          <a:lstStyle>
            <a:lvl1pPr>
              <a:defRPr sz="4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5" name="Text Placeholder 2">
            <a:extLst>
              <a:ext uri="{FF2B5EF4-FFF2-40B4-BE49-F238E27FC236}">
                <a16:creationId xmlns:a16="http://schemas.microsoft.com/office/drawing/2014/main" id="{65F1D489-09DE-1872-08D1-1C9FB0EF8B95}"/>
              </a:ext>
            </a:extLst>
          </p:cNvPr>
          <p:cNvSpPr>
            <a:spLocks noGrp="1"/>
          </p:cNvSpPr>
          <p:nvPr>
            <p:ph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2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088"/>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82" y="5843546"/>
            <a:ext cx="3272589" cy="474288"/>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370082" y="6294684"/>
            <a:ext cx="5670882" cy="365125"/>
          </a:xfrm>
          <a:prstGeom prst="rect">
            <a:avLst/>
          </a:prstGeom>
        </p:spPr>
        <p:txBody>
          <a:bodyPr lIns="0" tIns="91440" rIns="0" bIns="91440" anchor="ctr" anchorCtr="0"/>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0" i="0" u="none" strike="noStrike" kern="1200" dirty="0">
                <a:solidFill>
                  <a:schemeClr val="bg1"/>
                </a:solidFill>
                <a:effectLst/>
                <a:latin typeface="+mn-lt"/>
                <a:ea typeface="+mn-ea"/>
                <a:cs typeface="+mn-cs"/>
              </a:rPr>
              <a:t>Dedicated to safety. Committed to the environment. </a:t>
            </a:r>
            <a:r>
              <a:rPr lang="en-US" sz="1000" b="1" i="0" u="none" strike="noStrike" kern="1200" dirty="0">
                <a:solidFill>
                  <a:schemeClr val="accent3"/>
                </a:solidFill>
                <a:effectLst/>
                <a:latin typeface="+mn-lt"/>
                <a:ea typeface="+mn-ea"/>
                <a:cs typeface="+mn-cs"/>
              </a:rPr>
              <a:t>|</a:t>
            </a:r>
            <a:r>
              <a:rPr lang="en-US" sz="1000" b="0" i="0" u="none" strike="noStrike" kern="1200" dirty="0">
                <a:solidFill>
                  <a:schemeClr val="bg1"/>
                </a:solidFill>
                <a:effectLst/>
                <a:latin typeface="+mn-lt"/>
                <a:ea typeface="+mn-ea"/>
                <a:cs typeface="+mn-cs"/>
              </a:rPr>
              <a:t> </a:t>
            </a:r>
            <a:r>
              <a:rPr lang="en-US" sz="1000" b="0" dirty="0">
                <a:solidFill>
                  <a:schemeClr val="bg1"/>
                </a:solidFill>
              </a:rPr>
              <a:t>energy.gov/EM</a:t>
            </a:r>
          </a:p>
        </p:txBody>
      </p:sp>
    </p:spTree>
    <p:extLst>
      <p:ext uri="{BB962C8B-B14F-4D97-AF65-F5344CB8AC3E}">
        <p14:creationId xmlns:p14="http://schemas.microsoft.com/office/powerpoint/2010/main" val="3665558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118870"/>
            <a:ext cx="10515600" cy="4560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a:xfrm>
            <a:off x="5747084" y="6344948"/>
            <a:ext cx="697833" cy="365125"/>
          </a:xfrm>
        </p:spPr>
        <p:txBody>
          <a:bodyPr/>
          <a:lstStyle>
            <a:lvl1pPr algn="ctr">
              <a:defRPr/>
            </a:lvl1p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2102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950056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16322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00297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6963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4354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763394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03358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01365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96717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293968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284141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817273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34179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76790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687716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8852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2876786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7454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30088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49174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71231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540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838200" y="238759"/>
            <a:ext cx="10515600" cy="837687"/>
          </a:xfrm>
        </p:spPr>
        <p:txBody>
          <a:bodyPr anchor="ctr" anchorCtr="0">
            <a:normAutofit/>
          </a:bodyPr>
          <a:lstStyle>
            <a:lvl1pPr>
              <a:defRPr sz="4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5" name="Text Placeholder 2">
            <a:extLst>
              <a:ext uri="{FF2B5EF4-FFF2-40B4-BE49-F238E27FC236}">
                <a16:creationId xmlns:a16="http://schemas.microsoft.com/office/drawing/2014/main" id="{65F1D489-09DE-1872-08D1-1C9FB0EF8B95}"/>
              </a:ext>
            </a:extLst>
          </p:cNvPr>
          <p:cNvSpPr>
            <a:spLocks noGrp="1"/>
          </p:cNvSpPr>
          <p:nvPr>
            <p:ph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9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088"/>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3784290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906848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581360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01710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84244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405048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167335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51097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728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481033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8408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84847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normAutofit/>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F04C2B28-D913-4DCD-9CF5-F7D951D22168}" type="slidenum">
              <a:rPr/>
              <a:pPr>
                <a:defRPr/>
              </a:pPr>
              <a:t>‹#›</a:t>
            </a:fld>
            <a:endParaRPr dirty="0"/>
          </a:p>
        </p:txBody>
      </p:sp>
      <p:sp>
        <p:nvSpPr>
          <p:cNvPr id="5" name="Title 4">
            <a:extLst>
              <a:ext uri="{FF2B5EF4-FFF2-40B4-BE49-F238E27FC236}">
                <a16:creationId xmlns:a16="http://schemas.microsoft.com/office/drawing/2014/main" id="{7B10B35D-5B01-4354-A881-3757FB9A0BF4}"/>
              </a:ext>
            </a:extLst>
          </p:cNvPr>
          <p:cNvSpPr>
            <a:spLocks noGrp="1"/>
          </p:cNvSpPr>
          <p:nvPr>
            <p:ph type="title"/>
          </p:nvPr>
        </p:nvSpPr>
        <p:spPr>
          <a:xfrm>
            <a:off x="609600" y="274639"/>
            <a:ext cx="10972800" cy="712333"/>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8872600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D4EBD7CD-2776-4AE8-9F2D-BE5F085DCC59}" type="slidenum">
              <a:rPr/>
              <a:pPr>
                <a:defRPr/>
              </a:pPr>
              <a:t>‹#›</a:t>
            </a:fld>
            <a:endParaRPr dirty="0"/>
          </a:p>
        </p:txBody>
      </p:sp>
      <p:sp>
        <p:nvSpPr>
          <p:cNvPr id="5" name="Title 4">
            <a:extLst>
              <a:ext uri="{FF2B5EF4-FFF2-40B4-BE49-F238E27FC236}">
                <a16:creationId xmlns:a16="http://schemas.microsoft.com/office/drawing/2014/main" id="{8884558B-3976-415B-8E61-348E70A6A058}"/>
              </a:ext>
            </a:extLst>
          </p:cNvPr>
          <p:cNvSpPr>
            <a:spLocks noGrp="1"/>
          </p:cNvSpPr>
          <p:nvPr>
            <p:ph type="title"/>
          </p:nvPr>
        </p:nvSpPr>
        <p:spPr>
          <a:xfrm>
            <a:off x="609600" y="274638"/>
            <a:ext cx="10972800" cy="713232"/>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8013154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DDBEF45-2ACE-4150-83B3-7991621ECD78}" type="slidenum">
              <a:rPr lang="en-US"/>
              <a:pPr>
                <a:defRPr/>
              </a:pPr>
              <a:t>‹#›</a:t>
            </a:fld>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258" t="69167" r="18564" b="1368"/>
          <a:stretch>
            <a:fillRect/>
          </a:stretch>
        </p:blipFill>
        <p:spPr bwMode="auto">
          <a:xfrm>
            <a:off x="369116" y="6644081"/>
            <a:ext cx="3389152"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a:extLst>
              <a:ext uri="{FF2B5EF4-FFF2-40B4-BE49-F238E27FC236}">
                <a16:creationId xmlns:a16="http://schemas.microsoft.com/office/drawing/2014/main" id="{83B7919B-2598-42BD-85D9-BA08E6A95AD9}"/>
              </a:ext>
            </a:extLst>
          </p:cNvPr>
          <p:cNvSpPr>
            <a:spLocks noGrp="1"/>
          </p:cNvSpPr>
          <p:nvPr>
            <p:ph type="title"/>
          </p:nvPr>
        </p:nvSpPr>
        <p:spPr>
          <a:xfrm>
            <a:off x="609600" y="274638"/>
            <a:ext cx="10972800" cy="713232"/>
          </a:xfrm>
        </p:spPr>
        <p:txBody>
          <a:bodyPr/>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5227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52823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CDD117AA-DEAA-4D9C-A3F2-04686B8AE5FE}" type="slidenum">
              <a:rPr/>
              <a:pPr>
                <a:defRPr/>
              </a:pPr>
              <a:t>‹#›</a:t>
            </a:fld>
            <a:endParaRPr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258" t="69167" r="18564" b="1368"/>
          <a:stretch>
            <a:fillRect/>
          </a:stretch>
        </p:blipFill>
        <p:spPr bwMode="auto">
          <a:xfrm>
            <a:off x="369116" y="6644081"/>
            <a:ext cx="3389152"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06024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82CEC2-F88B-487D-A0B7-249F01F1E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624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xfrm>
            <a:off x="2935817" y="4170364"/>
            <a:ext cx="2844800" cy="365125"/>
          </a:xfrm>
          <a:prstGeom prst="rect">
            <a:avLst/>
          </a:prstGeom>
        </p:spPr>
        <p:txBody>
          <a:bodyPr/>
          <a:lstStyle>
            <a:lvl1pPr>
              <a:defRPr dirty="0"/>
            </a:lvl1pPr>
          </a:lstStyle>
          <a:p>
            <a:pPr fontAlgn="base">
              <a:spcBef>
                <a:spcPct val="0"/>
              </a:spcBef>
              <a:spcAft>
                <a:spcPct val="0"/>
              </a:spcAft>
              <a:defRPr/>
            </a:pPr>
            <a:endParaRPr dirty="0">
              <a:solidFill>
                <a:prstClr val="black"/>
              </a:solidFill>
              <a:latin typeface="Arial" pitchFamily="34" charset="0"/>
            </a:endParaRPr>
          </a:p>
        </p:txBody>
      </p:sp>
      <p:sp>
        <p:nvSpPr>
          <p:cNvPr id="3" name="Footer Placeholder 4"/>
          <p:cNvSpPr txBox="1">
            <a:spLocks noGrp="1"/>
          </p:cNvSpPr>
          <p:nvPr>
            <p:ph type="ftr" sz="quarter" idx="11"/>
          </p:nvPr>
        </p:nvSpPr>
        <p:spPr>
          <a:xfrm>
            <a:off x="4165600" y="6356351"/>
            <a:ext cx="3860800" cy="365125"/>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dirty="0">
                <a:solidFill>
                  <a:srgbClr val="000000"/>
                </a:solidFill>
                <a:uFillTx/>
                <a:latin typeface="Arial"/>
              </a:defRPr>
            </a:lvl1pPr>
          </a:lstStyle>
          <a:p>
            <a:pPr>
              <a:defRPr/>
            </a:pPr>
            <a:endParaRPr dirty="0"/>
          </a:p>
        </p:txBody>
      </p:sp>
      <p:sp>
        <p:nvSpPr>
          <p:cNvPr id="4" name="Slide Number Placeholder 5"/>
          <p:cNvSpPr txBox="1">
            <a:spLocks noGrp="1"/>
          </p:cNvSpPr>
          <p:nvPr>
            <p:ph type="sldNum" sz="quarter" idx="12"/>
          </p:nvPr>
        </p:nvSpPr>
        <p:spPr>
          <a:xfrm>
            <a:off x="8737600" y="6356351"/>
            <a:ext cx="2844800" cy="365125"/>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AE00E00B-D318-4394-8D01-D02D949EB308}" type="slidenum">
              <a:rPr/>
              <a:pPr>
                <a:defRPr/>
              </a:pPr>
              <a:t>‹#›</a:t>
            </a:fld>
            <a:endParaRPr dirty="0"/>
          </a:p>
        </p:txBody>
      </p:sp>
      <p:sp>
        <p:nvSpPr>
          <p:cNvPr id="5" name="Title 1"/>
          <p:cNvSpPr txBox="1">
            <a:spLocks noGrp="1"/>
          </p:cNvSpPr>
          <p:nvPr>
            <p:ph type="title"/>
          </p:nvPr>
        </p:nvSpPr>
        <p:spPr>
          <a:xfrm>
            <a:off x="3889829" y="266698"/>
            <a:ext cx="7895772" cy="560614"/>
          </a:xfrm>
          <a:prstGeom prst="rect">
            <a:avLst/>
          </a:prstGeom>
          <a:noFill/>
          <a:ln>
            <a:noFill/>
          </a:ln>
        </p:spPr>
        <p:txBody>
          <a:bodyPr vert="horz" wrap="square" lIns="82296" tIns="41148" rIns="82296" bIns="41148" anchor="t" anchorCtr="1" compatLnSpc="1"/>
          <a:lstStyle>
            <a:lvl1pPr marL="0" marR="0" lvl="0" indent="0" algn="r" defTabSz="914400" rtl="0" fontAlgn="auto" hangingPunct="0">
              <a:lnSpc>
                <a:spcPct val="100000"/>
              </a:lnSpc>
              <a:spcBef>
                <a:spcPts val="0"/>
              </a:spcBef>
              <a:spcAft>
                <a:spcPts val="0"/>
              </a:spcAft>
              <a:buNone/>
              <a:tabLst/>
              <a:defRPr lang="en-US" sz="2800" b="1" i="0" u="none" strike="noStrike" kern="1200" cap="none" spc="0" baseline="0">
                <a:solidFill>
                  <a:schemeClr val="bg1"/>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40150250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3831769" y="310241"/>
            <a:ext cx="7837715" cy="517071"/>
          </a:xfrm>
          <a:prstGeom prst="rect">
            <a:avLst/>
          </a:prstGeom>
          <a:noFill/>
          <a:ln>
            <a:noFill/>
          </a:ln>
        </p:spPr>
        <p:txBody>
          <a:bodyPr vert="horz" wrap="square" lIns="82296" tIns="41148" rIns="82296" bIns="41148" anchor="t" anchorCtr="1" compatLnSpc="1"/>
          <a:lstStyle>
            <a:lvl1pPr marL="0" marR="0" lvl="0" indent="0" algn="r" defTabSz="914400" rtl="0" fontAlgn="auto" hangingPunct="0">
              <a:lnSpc>
                <a:spcPct val="90000"/>
              </a:lnSpc>
              <a:spcBef>
                <a:spcPts val="0"/>
              </a:spcBef>
              <a:spcAft>
                <a:spcPts val="0"/>
              </a:spcAft>
              <a:buNone/>
              <a:tabLst/>
              <a:defRPr lang="en-US" sz="2800" b="1" i="0" u="none" strike="noStrike" kern="1200" cap="none" spc="0" baseline="0">
                <a:solidFill>
                  <a:schemeClr val="bg1"/>
                </a:solidFill>
                <a:uFillTx/>
                <a:latin typeface="Calibri"/>
              </a:defRPr>
            </a:lvl1pPr>
          </a:lstStyle>
          <a:p>
            <a:pPr lvl="0"/>
            <a:r>
              <a:rPr lang="en-US"/>
              <a:t>Click to edit Master title style</a:t>
            </a:r>
          </a:p>
        </p:txBody>
      </p:sp>
      <p:sp>
        <p:nvSpPr>
          <p:cNvPr id="3" name="Content Placeholder 2"/>
          <p:cNvSpPr txBox="1">
            <a:spLocks noGrp="1"/>
          </p:cNvSpPr>
          <p:nvPr>
            <p:ph idx="1"/>
          </p:nvPr>
        </p:nvSpPr>
        <p:spPr>
          <a:xfrm>
            <a:off x="914400" y="1485901"/>
            <a:ext cx="10363200" cy="4697729"/>
          </a:xfrm>
          <a:prstGeom prst="rect">
            <a:avLst/>
          </a:prstGeom>
          <a:noFill/>
          <a:ln>
            <a:noFill/>
          </a:ln>
        </p:spPr>
        <p:txBody>
          <a:bodyPr vert="horz" wrap="square" lIns="91440" tIns="45720" rIns="91440" bIns="45720" anchor="t" anchorCtr="0" compatLnSpc="1"/>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2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None/>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269504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16ED539-1620-4C97-BA0A-66FA1A89D0A6}" type="slidenum">
              <a:rPr lang="en-US" smtClean="0"/>
              <a:pPr/>
              <a:t>‹#›</a:t>
            </a:fld>
            <a:endParaRPr lang="en-US" dirty="0"/>
          </a:p>
        </p:txBody>
      </p:sp>
    </p:spTree>
    <p:extLst>
      <p:ext uri="{BB962C8B-B14F-4D97-AF65-F5344CB8AC3E}">
        <p14:creationId xmlns:p14="http://schemas.microsoft.com/office/powerpoint/2010/main" val="4316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821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53293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22200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8783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4.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sv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7.png"/><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7" name="Graphic 6">
            <a:extLst>
              <a:ext uri="{FF2B5EF4-FFF2-40B4-BE49-F238E27FC236}">
                <a16:creationId xmlns:a16="http://schemas.microsoft.com/office/drawing/2014/main" id="{1942DACD-6454-1143-B6FF-967586DBCFBA}"/>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0429590" y="6125006"/>
            <a:ext cx="1553705" cy="621482"/>
          </a:xfrm>
          <a:prstGeom prst="rect">
            <a:avLst/>
          </a:prstGeom>
        </p:spPr>
      </p:pic>
      <p:cxnSp>
        <p:nvCxnSpPr>
          <p:cNvPr id="9" name="Straight Connector 8">
            <a:extLst>
              <a:ext uri="{FF2B5EF4-FFF2-40B4-BE49-F238E27FC236}">
                <a16:creationId xmlns:a16="http://schemas.microsoft.com/office/drawing/2014/main" id="{6C132365-9AFB-1E4A-A34C-1A3581DDE969}"/>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653E15C-5124-AE4D-8B8A-D04817939D0D}"/>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3895391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hf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14045"/>
            <a:ext cx="10515600" cy="90482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18871"/>
            <a:ext cx="10515600" cy="4820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7" name="Graphic 6">
            <a:extLst>
              <a:ext uri="{FF2B5EF4-FFF2-40B4-BE49-F238E27FC236}">
                <a16:creationId xmlns:a16="http://schemas.microsoft.com/office/drawing/2014/main" id="{D312E8D8-21BC-AA43-8C7E-8583E24F0C7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429590" y="6125006"/>
            <a:ext cx="1553705" cy="621482"/>
          </a:xfrm>
          <a:prstGeom prst="rect">
            <a:avLst/>
          </a:prstGeom>
        </p:spPr>
      </p:pic>
      <p:pic>
        <p:nvPicPr>
          <p:cNvPr id="10" name="Graphic 9">
            <a:extLst>
              <a:ext uri="{FF2B5EF4-FFF2-40B4-BE49-F238E27FC236}">
                <a16:creationId xmlns:a16="http://schemas.microsoft.com/office/drawing/2014/main" id="{15B5E09D-C1C1-614E-90E2-FEE1220AC789}"/>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332899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BCE21D-3B79-2D46-BF34-98F46C997FED}"/>
              </a:ext>
            </a:extLst>
          </p:cNvPr>
          <p:cNvSpPr/>
          <p:nvPr userDrawn="1"/>
        </p:nvSpPr>
        <p:spPr>
          <a:xfrm>
            <a:off x="0" y="1"/>
            <a:ext cx="12192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3C3C0A-CAC4-2546-8B51-4D0AB74CE73D}"/>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29061"/>
            <a:ext cx="10515600" cy="907259"/>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65380"/>
            <a:ext cx="10515600" cy="5011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758903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9" r:id="rId1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BA29FD-3ECF-4443-8D9B-D8B549C3724A}"/>
              </a:ext>
            </a:extLst>
          </p:cNvPr>
          <p:cNvSpPr/>
          <p:nvPr userDrawn="1"/>
        </p:nvSpPr>
        <p:spPr>
          <a:xfrm>
            <a:off x="0" y="1"/>
            <a:ext cx="12192000" cy="103632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8F9B10-B073-BB45-8F59-F84D04BB3C35}"/>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11760"/>
            <a:ext cx="10515600" cy="9219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91210"/>
            <a:ext cx="10515600" cy="4985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30314678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0B6F0BB-A364-43EE-84EF-2ECAF07E07B2}" type="slidenum">
              <a:rPr lang="en-US"/>
              <a:pPr>
                <a:defRPr/>
              </a:pPr>
              <a:t>‹#›</a:t>
            </a:fld>
            <a:endParaRPr lang="en-US" dirty="0"/>
          </a:p>
        </p:txBody>
      </p:sp>
      <p:sp>
        <p:nvSpPr>
          <p:cNvPr id="7" name="Title 1"/>
          <p:cNvSpPr txBox="1">
            <a:spLocks/>
          </p:cNvSpPr>
          <p:nvPr userDrawn="1"/>
        </p:nvSpPr>
        <p:spPr>
          <a:xfrm>
            <a:off x="914400" y="2058989"/>
            <a:ext cx="10363200" cy="1470025"/>
          </a:xfrm>
          <a:prstGeom prst="rect">
            <a:avLst/>
          </a:prstGeom>
        </p:spPr>
        <p:txBody>
          <a:bodyPr/>
          <a:lstStyle>
            <a:lvl1pPr algn="l">
              <a:lnSpc>
                <a:spcPct val="90000"/>
              </a:lnSpc>
              <a:defRPr sz="3200"/>
            </a:lvl1pPr>
          </a:lstStyle>
          <a:p>
            <a:pPr fontAlgn="auto">
              <a:spcAft>
                <a:spcPts val="0"/>
              </a:spcAft>
              <a:defRPr/>
            </a:pPr>
            <a:r>
              <a:rPr lang="en-US" sz="3200" dirty="0">
                <a:latin typeface="+mj-lt"/>
                <a:ea typeface="+mj-ea"/>
                <a:cs typeface="+mj-cs"/>
              </a:rPr>
              <a:t>Click to edit </a:t>
            </a:r>
            <a:br>
              <a:rPr lang="en-US" sz="3200" dirty="0">
                <a:latin typeface="+mj-lt"/>
                <a:ea typeface="+mj-ea"/>
                <a:cs typeface="+mj-cs"/>
              </a:rPr>
            </a:br>
            <a:r>
              <a:rPr lang="en-US" sz="3200" dirty="0">
                <a:latin typeface="+mj-lt"/>
                <a:ea typeface="+mj-ea"/>
                <a:cs typeface="+mj-cs"/>
              </a:rPr>
              <a:t>Master title style</a:t>
            </a:r>
          </a:p>
        </p:txBody>
      </p:sp>
      <p:sp>
        <p:nvSpPr>
          <p:cNvPr id="8" name="Subtitle 2"/>
          <p:cNvSpPr txBox="1">
            <a:spLocks/>
          </p:cNvSpPr>
          <p:nvPr userDrawn="1"/>
        </p:nvSpPr>
        <p:spPr>
          <a:xfrm>
            <a:off x="927100" y="3478214"/>
            <a:ext cx="8534400" cy="604837"/>
          </a:xfrm>
          <a:prstGeom prst="rect">
            <a:avLst/>
          </a:prstGeom>
        </p:spPr>
        <p:txBody>
          <a:bodyPr anchor="ctr"/>
          <a:lstStyle>
            <a:lvl1pPr marL="0" indent="0" algn="l">
              <a:buNone/>
              <a:defRPr sz="2400" b="1" i="1">
                <a:solidFill>
                  <a:schemeClr val="tx1">
                    <a:lumMod val="50000"/>
                    <a:lumOff val="50000"/>
                  </a:schemeClr>
                </a:solidFill>
              </a:defRPr>
            </a:lvl1pPr>
          </a:lstStyle>
          <a:p>
            <a:pPr fontAlgn="auto">
              <a:spcBef>
                <a:spcPct val="20000"/>
              </a:spcBef>
              <a:spcAft>
                <a:spcPts val="0"/>
              </a:spcAft>
              <a:buFont typeface="Arial" pitchFamily="34" charset="0"/>
              <a:buNone/>
              <a:defRPr/>
            </a:pPr>
            <a:r>
              <a:rPr lang="en-US" sz="2400" dirty="0">
                <a:latin typeface="+mn-lt"/>
              </a:rPr>
              <a:t>Click to edit Master subtitle style</a:t>
            </a:r>
          </a:p>
        </p:txBody>
      </p:sp>
      <p:pic>
        <p:nvPicPr>
          <p:cNvPr id="1033" name="Picture 8" descr="Iinside header with EM written out.png"/>
          <p:cNvPicPr>
            <a:picLocks noChangeAspect="1"/>
          </p:cNvPicPr>
          <p:nvPr userDrawn="1"/>
        </p:nvPicPr>
        <p:blipFill>
          <a:blip r:embed="rId10" cstate="print"/>
          <a:srcRect b="2367"/>
          <a:stretch>
            <a:fillRect/>
          </a:stretch>
        </p:blipFill>
        <p:spPr bwMode="auto">
          <a:xfrm>
            <a:off x="0" y="0"/>
            <a:ext cx="12192000" cy="6858000"/>
          </a:xfrm>
          <a:prstGeom prst="rect">
            <a:avLst/>
          </a:prstGeom>
          <a:noFill/>
          <a:ln w="9525">
            <a:noFill/>
            <a:miter lim="800000"/>
            <a:headEnd/>
            <a:tailEnd/>
          </a:ln>
        </p:spPr>
      </p:pic>
      <p:sp>
        <p:nvSpPr>
          <p:cNvPr id="10" name="Rectangle 2"/>
          <p:cNvSpPr>
            <a:spLocks noChangeArrowheads="1"/>
          </p:cNvSpPr>
          <p:nvPr userDrawn="1"/>
        </p:nvSpPr>
        <p:spPr bwMode="auto">
          <a:xfrm flipH="1">
            <a:off x="0" y="6642100"/>
            <a:ext cx="12192000" cy="215900"/>
          </a:xfrm>
          <a:prstGeom prst="rect">
            <a:avLst/>
          </a:prstGeom>
          <a:solidFill>
            <a:srgbClr val="285C12"/>
          </a:solidFill>
          <a:ln w="9525">
            <a:noFill/>
            <a:miter lim="800000"/>
            <a:headEnd/>
            <a:tailEnd/>
          </a:ln>
        </p:spPr>
        <p:txBody>
          <a:bodyPr lIns="0" tIns="0" rIns="0" bIns="0"/>
          <a:lstStyle/>
          <a:p>
            <a:pPr>
              <a:defRPr/>
            </a:pPr>
            <a:endParaRPr lang="en-US" sz="1800" dirty="0">
              <a:solidFill>
                <a:srgbClr val="000000"/>
              </a:solidFill>
              <a:ea typeface="ヒラギノ角ゴ ProN W3"/>
              <a:cs typeface="ヒラギノ角ゴ ProN W3"/>
            </a:endParaRPr>
          </a:p>
        </p:txBody>
      </p:sp>
      <p:sp>
        <p:nvSpPr>
          <p:cNvPr id="11" name="Title 1"/>
          <p:cNvSpPr txBox="1">
            <a:spLocks noChangeArrowheads="1"/>
          </p:cNvSpPr>
          <p:nvPr userDrawn="1"/>
        </p:nvSpPr>
        <p:spPr bwMode="auto">
          <a:xfrm>
            <a:off x="0" y="1"/>
            <a:ext cx="9958917" cy="1725613"/>
          </a:xfrm>
          <a:prstGeom prst="rect">
            <a:avLst/>
          </a:prstGeom>
          <a:noFill/>
          <a:ln>
            <a:noFill/>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a:defRPr/>
            </a:pPr>
            <a:endParaRPr lang="en-US" sz="2800" dirty="0">
              <a:solidFill>
                <a:srgbClr val="FFFFFF"/>
              </a:solidFill>
              <a:latin typeface="Helvetica Neue"/>
            </a:endParaRPr>
          </a:p>
        </p:txBody>
      </p:sp>
      <p:sp>
        <p:nvSpPr>
          <p:cNvPr id="12" name="TextBox 1"/>
          <p:cNvSpPr txBox="1">
            <a:spLocks noChangeArrowheads="1"/>
          </p:cNvSpPr>
          <p:nvPr userDrawn="1"/>
        </p:nvSpPr>
        <p:spPr bwMode="auto">
          <a:xfrm>
            <a:off x="9884833" y="6619875"/>
            <a:ext cx="1828800" cy="236538"/>
          </a:xfrm>
          <a:prstGeom prst="rect">
            <a:avLst/>
          </a:prstGeom>
          <a:noFill/>
          <a:ln>
            <a:noFill/>
          </a:ln>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000" b="1" dirty="0">
                <a:solidFill>
                  <a:srgbClr val="FFE8A6"/>
                </a:solidFill>
                <a:latin typeface="+mj-lt"/>
                <a:ea typeface="ヒラギノ角ゴ ProN W3"/>
                <a:cs typeface="ヒラギノ角ゴ ProN W3"/>
              </a:rPr>
              <a:t>www.energy.gov/EM</a:t>
            </a:r>
          </a:p>
        </p:txBody>
      </p:sp>
      <p:sp>
        <p:nvSpPr>
          <p:cNvPr id="13" name="TextBox 2"/>
          <p:cNvSpPr txBox="1">
            <a:spLocks noChangeArrowheads="1"/>
          </p:cNvSpPr>
          <p:nvPr userDrawn="1"/>
        </p:nvSpPr>
        <p:spPr bwMode="auto">
          <a:xfrm>
            <a:off x="10378017" y="6618288"/>
            <a:ext cx="1727200" cy="24606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fld id="{20CFFCF0-9D86-41D2-814B-6A0FA88C0F69}" type="slidenum">
              <a:rPr lang="en-US" sz="1000" smtClean="0">
                <a:solidFill>
                  <a:srgbClr val="FFFFFF"/>
                </a:solidFill>
                <a:latin typeface="+mn-lt"/>
                <a:ea typeface="ヒラギノ角ゴ ProN W3"/>
                <a:cs typeface="ヒラギノ角ゴ ProN W3"/>
              </a:rPr>
              <a:pPr algn="r" eaLnBrk="1" hangingPunct="1">
                <a:defRPr/>
              </a:pPr>
              <a:t>‹#›</a:t>
            </a:fld>
            <a:endParaRPr lang="en-US" sz="1000" dirty="0">
              <a:solidFill>
                <a:srgbClr val="FFFFFF"/>
              </a:solidFill>
              <a:latin typeface="+mn-lt"/>
              <a:ea typeface="ヒラギノ角ゴ ProN W3"/>
              <a:cs typeface="ヒラギノ角ゴ ProN W3"/>
            </a:endParaRPr>
          </a:p>
        </p:txBody>
      </p:sp>
    </p:spTree>
    <p:extLst>
      <p:ext uri="{BB962C8B-B14F-4D97-AF65-F5344CB8AC3E}">
        <p14:creationId xmlns:p14="http://schemas.microsoft.com/office/powerpoint/2010/main" val="23796352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5" r:id="rId6"/>
    <p:sldLayoutId id="2147483716" r:id="rId7"/>
    <p:sldLayoutId id="2147483717"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sflareaiveis.com/seis/"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sflareaiveis.com/seis/"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2.png"/><Relationship Id="rId2" Type="http://schemas.openxmlformats.org/officeDocument/2006/relationships/notesSlide" Target="../notesSlides/notesSlide21.xml"/><Relationship Id="rId16" Type="http://schemas.openxmlformats.org/officeDocument/2006/relationships/image" Target="../media/image31.svg"/><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0.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www.ssflareaiveis.com/seis/"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3BAD-C8D8-3F3E-62E9-679BCCB13AEE}"/>
              </a:ext>
            </a:extLst>
          </p:cNvPr>
          <p:cNvSpPr>
            <a:spLocks noGrp="1"/>
          </p:cNvSpPr>
          <p:nvPr>
            <p:ph type="ctrTitle"/>
          </p:nvPr>
        </p:nvSpPr>
        <p:spPr>
          <a:xfrm>
            <a:off x="1206219" y="2824556"/>
            <a:ext cx="9364107" cy="2489531"/>
          </a:xfrm>
        </p:spPr>
        <p:txBody>
          <a:bodyPr>
            <a:noAutofit/>
          </a:bodyPr>
          <a:lstStyle/>
          <a:p>
            <a:r>
              <a:rPr lang="en-US" sz="3600" dirty="0"/>
              <a:t>Scoping Meeting </a:t>
            </a:r>
            <a:br>
              <a:rPr lang="en-US" sz="3600" dirty="0"/>
            </a:br>
            <a:br>
              <a:rPr lang="en-US" sz="3600" dirty="0"/>
            </a:br>
            <a:r>
              <a:rPr lang="en-US" sz="3600" b="1" dirty="0">
                <a:latin typeface="+mn-lt"/>
              </a:rPr>
              <a:t>ETEC Supplemental Environmental Impact Statement</a:t>
            </a:r>
          </a:p>
        </p:txBody>
      </p:sp>
      <p:sp>
        <p:nvSpPr>
          <p:cNvPr id="3" name="Subtitle 2">
            <a:extLst>
              <a:ext uri="{FF2B5EF4-FFF2-40B4-BE49-F238E27FC236}">
                <a16:creationId xmlns:a16="http://schemas.microsoft.com/office/drawing/2014/main" id="{34DDA3E1-F3CE-00DE-A65A-A792C3361A78}"/>
              </a:ext>
            </a:extLst>
          </p:cNvPr>
          <p:cNvSpPr>
            <a:spLocks noGrp="1"/>
          </p:cNvSpPr>
          <p:nvPr>
            <p:ph type="subTitle" idx="1"/>
          </p:nvPr>
        </p:nvSpPr>
        <p:spPr>
          <a:xfrm>
            <a:off x="3590541" y="5464813"/>
            <a:ext cx="4595461" cy="857228"/>
          </a:xfrm>
        </p:spPr>
        <p:txBody>
          <a:bodyPr/>
          <a:lstStyle/>
          <a:p>
            <a:pPr algn="ctr"/>
            <a:r>
              <a:rPr lang="en-US" dirty="0"/>
              <a:t>March 6, 2025</a:t>
            </a:r>
          </a:p>
        </p:txBody>
      </p:sp>
    </p:spTree>
    <p:extLst>
      <p:ext uri="{BB962C8B-B14F-4D97-AF65-F5344CB8AC3E}">
        <p14:creationId xmlns:p14="http://schemas.microsoft.com/office/powerpoint/2010/main" val="307009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245B4A-E1C8-0199-2CA6-005C1630E36F}"/>
              </a:ext>
            </a:extLst>
          </p:cNvPr>
          <p:cNvSpPr>
            <a:spLocks noGrp="1"/>
          </p:cNvSpPr>
          <p:nvPr>
            <p:ph type="ctrTitle"/>
          </p:nvPr>
        </p:nvSpPr>
        <p:spPr/>
        <p:txBody>
          <a:bodyPr/>
          <a:lstStyle/>
          <a:p>
            <a:pPr algn="ctr"/>
            <a:r>
              <a:rPr lang="en-US" dirty="0"/>
              <a:t>NEPA Process</a:t>
            </a:r>
          </a:p>
        </p:txBody>
      </p:sp>
    </p:spTree>
    <p:extLst>
      <p:ext uri="{BB962C8B-B14F-4D97-AF65-F5344CB8AC3E}">
        <p14:creationId xmlns:p14="http://schemas.microsoft.com/office/powerpoint/2010/main" val="173935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6B00F9-5ECE-F6BC-F35B-D5F8CA472C4D}"/>
              </a:ext>
            </a:extLst>
          </p:cNvPr>
          <p:cNvSpPr>
            <a:spLocks noGrp="1"/>
          </p:cNvSpPr>
          <p:nvPr>
            <p:ph type="title"/>
          </p:nvPr>
        </p:nvSpPr>
        <p:spPr>
          <a:xfrm>
            <a:off x="780794" y="200758"/>
            <a:ext cx="6062457" cy="679862"/>
          </a:xfrm>
        </p:spPr>
        <p:txBody>
          <a:bodyPr>
            <a:noAutofit/>
          </a:bodyPr>
          <a:lstStyle/>
          <a:p>
            <a:pPr>
              <a:lnSpc>
                <a:spcPts val="2320"/>
              </a:lnSpc>
              <a:spcBef>
                <a:spcPts val="0"/>
              </a:spcBef>
            </a:pPr>
            <a:r>
              <a:rPr lang="en-US" dirty="0"/>
              <a:t>NEPA &amp; the SEIS Process</a:t>
            </a:r>
          </a:p>
        </p:txBody>
      </p:sp>
      <p:sp>
        <p:nvSpPr>
          <p:cNvPr id="9" name="Content Placeholder 8">
            <a:extLst>
              <a:ext uri="{FF2B5EF4-FFF2-40B4-BE49-F238E27FC236}">
                <a16:creationId xmlns:a16="http://schemas.microsoft.com/office/drawing/2014/main" id="{8890C9EF-EA9A-EB0E-F527-D216B5FED567}"/>
              </a:ext>
            </a:extLst>
          </p:cNvPr>
          <p:cNvSpPr>
            <a:spLocks noGrp="1"/>
          </p:cNvSpPr>
          <p:nvPr>
            <p:ph type="body" sz="half" idx="2"/>
          </p:nvPr>
        </p:nvSpPr>
        <p:spPr>
          <a:xfrm>
            <a:off x="891714" y="1337187"/>
            <a:ext cx="6185980" cy="4714700"/>
          </a:xfrm>
        </p:spPr>
        <p:txBody>
          <a:bodyPr>
            <a:normAutofit/>
          </a:bodyPr>
          <a:lstStyle/>
          <a:p>
            <a:pPr>
              <a:lnSpc>
                <a:spcPts val="2320"/>
              </a:lnSpc>
              <a:spcBef>
                <a:spcPts val="0"/>
              </a:spcBef>
            </a:pPr>
            <a:r>
              <a:rPr lang="en-US" sz="2400" dirty="0"/>
              <a:t>In accordance with the National Environmental Policy Act (NEPA), DOE is preparing a SEIS for </a:t>
            </a:r>
            <a:r>
              <a:rPr lang="en-US" sz="2400" b="1" dirty="0">
                <a:solidFill>
                  <a:schemeClr val="accent1"/>
                </a:solidFill>
              </a:rPr>
              <a:t>soil remediation </a:t>
            </a:r>
            <a:r>
              <a:rPr lang="en-US" sz="2400" dirty="0"/>
              <a:t>at SSFL.</a:t>
            </a:r>
          </a:p>
          <a:p>
            <a:pPr>
              <a:lnSpc>
                <a:spcPts val="2320"/>
              </a:lnSpc>
              <a:spcBef>
                <a:spcPts val="0"/>
              </a:spcBef>
            </a:pPr>
            <a:endParaRPr lang="en-US" sz="1800" b="1" dirty="0">
              <a:solidFill>
                <a:schemeClr val="tx2"/>
              </a:solidFill>
            </a:endParaRPr>
          </a:p>
          <a:p>
            <a:pPr>
              <a:lnSpc>
                <a:spcPts val="2320"/>
              </a:lnSpc>
              <a:spcBef>
                <a:spcPts val="0"/>
              </a:spcBef>
            </a:pPr>
            <a:r>
              <a:rPr lang="en-US" sz="1800" b="1" dirty="0">
                <a:solidFill>
                  <a:schemeClr val="accent1"/>
                </a:solidFill>
              </a:rPr>
              <a:t>A SEIS is prepared when:</a:t>
            </a:r>
          </a:p>
          <a:p>
            <a:pPr marL="342900" indent="-342900">
              <a:buFont typeface="+mj-lt"/>
              <a:buAutoNum type="arabicPeriod"/>
            </a:pPr>
            <a:r>
              <a:rPr lang="en-US" sz="1800" b="0" i="0" dirty="0">
                <a:solidFill>
                  <a:srgbClr val="1B1B1B"/>
                </a:solidFill>
                <a:effectLst/>
              </a:rPr>
              <a:t>An agency makes substantial changes to the proposed action that are relevant to its environmental concerns</a:t>
            </a:r>
            <a:r>
              <a:rPr lang="en-US" sz="1800" dirty="0">
                <a:solidFill>
                  <a:srgbClr val="1B1B1B"/>
                </a:solidFill>
              </a:rPr>
              <a:t>.</a:t>
            </a:r>
            <a:endParaRPr lang="en-US" sz="1800" b="0" i="0" dirty="0">
              <a:solidFill>
                <a:srgbClr val="1B1B1B"/>
              </a:solidFill>
              <a:effectLst/>
            </a:endParaRPr>
          </a:p>
          <a:p>
            <a:pPr marL="342900" indent="-342900">
              <a:buFont typeface="+mj-lt"/>
              <a:buAutoNum type="arabicPeriod"/>
            </a:pPr>
            <a:r>
              <a:rPr lang="en-US" sz="1800" b="0" i="0" dirty="0">
                <a:solidFill>
                  <a:srgbClr val="1B1B1B"/>
                </a:solidFill>
                <a:effectLst/>
              </a:rPr>
              <a:t>There are substantial new circumstances or information about the significance of adverse effects that bear on the analysis</a:t>
            </a:r>
            <a:r>
              <a:rPr lang="en-US" sz="1800" dirty="0">
                <a:solidFill>
                  <a:srgbClr val="1B1B1B"/>
                </a:solidFill>
              </a:rPr>
              <a:t>.</a:t>
            </a:r>
            <a:endParaRPr lang="en-US" sz="1800" b="0" i="0" dirty="0">
              <a:solidFill>
                <a:srgbClr val="1B1B1B"/>
              </a:solidFill>
              <a:effectLst/>
            </a:endParaRPr>
          </a:p>
          <a:p>
            <a:pPr marL="342900" indent="-342900">
              <a:buFont typeface="+mj-lt"/>
              <a:buAutoNum type="arabicPeriod"/>
            </a:pPr>
            <a:r>
              <a:rPr lang="en-US" sz="1800" b="0" i="0" dirty="0">
                <a:solidFill>
                  <a:srgbClr val="000000"/>
                </a:solidFill>
                <a:effectLst/>
              </a:rPr>
              <a:t>The agency determines that the purposes of NEPA will be furthered by doing so.</a:t>
            </a:r>
            <a:endParaRPr lang="en-US" sz="1800" b="0" i="0" dirty="0">
              <a:solidFill>
                <a:srgbClr val="1B1B1B"/>
              </a:solidFill>
              <a:effectLst/>
            </a:endParaRPr>
          </a:p>
        </p:txBody>
      </p:sp>
      <p:sp>
        <p:nvSpPr>
          <p:cNvPr id="5" name="Slide Number Placeholder 4">
            <a:extLst>
              <a:ext uri="{FF2B5EF4-FFF2-40B4-BE49-F238E27FC236}">
                <a16:creationId xmlns:a16="http://schemas.microsoft.com/office/drawing/2014/main" id="{C9A2D06C-2049-2D95-629C-CC2FD711EE70}"/>
              </a:ext>
            </a:extLst>
          </p:cNvPr>
          <p:cNvSpPr>
            <a:spLocks noGrp="1"/>
          </p:cNvSpPr>
          <p:nvPr>
            <p:ph type="sldNum" sz="quarter" idx="12"/>
          </p:nvPr>
        </p:nvSpPr>
        <p:spPr/>
        <p:txBody>
          <a:bodyPr/>
          <a:lstStyle/>
          <a:p>
            <a:fld id="{BCB0D119-7A02-8E46-84C5-2C2227451327}" type="slidenum">
              <a:rPr lang="en-US" smtClean="0"/>
              <a:pPr/>
              <a:t>11</a:t>
            </a:fld>
            <a:endParaRPr lang="en-US" dirty="0"/>
          </a:p>
        </p:txBody>
      </p:sp>
      <p:sp>
        <p:nvSpPr>
          <p:cNvPr id="4" name="Rectangle 3">
            <a:extLst>
              <a:ext uri="{FF2B5EF4-FFF2-40B4-BE49-F238E27FC236}">
                <a16:creationId xmlns:a16="http://schemas.microsoft.com/office/drawing/2014/main" id="{8ED6FEF8-043B-9DF7-21C4-7ECD15EDB572}"/>
              </a:ext>
              <a:ext uri="{C183D7F6-B498-43B3-948B-1728B52AA6E4}">
                <adec:decorative xmlns:adec="http://schemas.microsoft.com/office/drawing/2017/decorative" val="1"/>
              </a:ext>
            </a:extLst>
          </p:cNvPr>
          <p:cNvSpPr/>
          <p:nvPr/>
        </p:nvSpPr>
        <p:spPr>
          <a:xfrm>
            <a:off x="7853082" y="0"/>
            <a:ext cx="4338918" cy="61108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Lightbulb and gear icon">
            <a:extLst>
              <a:ext uri="{FF2B5EF4-FFF2-40B4-BE49-F238E27FC236}">
                <a16:creationId xmlns:a16="http://schemas.microsoft.com/office/drawing/2014/main" id="{BCE9890C-3D2E-E1CD-EA1B-777B2228F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9330" y="747165"/>
            <a:ext cx="1506415" cy="1506415"/>
          </a:xfrm>
          <a:prstGeom prst="rect">
            <a:avLst/>
          </a:prstGeom>
        </p:spPr>
      </p:pic>
      <p:cxnSp>
        <p:nvCxnSpPr>
          <p:cNvPr id="14" name="Straight Connector 13">
            <a:extLst>
              <a:ext uri="{FF2B5EF4-FFF2-40B4-BE49-F238E27FC236}">
                <a16:creationId xmlns:a16="http://schemas.microsoft.com/office/drawing/2014/main" id="{509A9D64-D1FE-8425-36FB-362E34848A6D}"/>
              </a:ext>
              <a:ext uri="{C183D7F6-B498-43B3-948B-1728B52AA6E4}">
                <adec:decorative xmlns:adec="http://schemas.microsoft.com/office/drawing/2017/decorative" val="1"/>
              </a:ext>
            </a:extLst>
          </p:cNvPr>
          <p:cNvCxnSpPr>
            <a:cxnSpLocks/>
          </p:cNvCxnSpPr>
          <p:nvPr/>
        </p:nvCxnSpPr>
        <p:spPr>
          <a:xfrm>
            <a:off x="9660797" y="2602135"/>
            <a:ext cx="723483" cy="0"/>
          </a:xfrm>
          <a:prstGeom prst="line">
            <a:avLst/>
          </a:prstGeom>
          <a:ln w="28575">
            <a:solidFill>
              <a:schemeClr val="accent5">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51EDBBDD-3E09-E788-4300-8C84AB7163ED}"/>
              </a:ext>
            </a:extLst>
          </p:cNvPr>
          <p:cNvSpPr txBox="1"/>
          <p:nvPr/>
        </p:nvSpPr>
        <p:spPr>
          <a:xfrm>
            <a:off x="8071104" y="2984382"/>
            <a:ext cx="3864864" cy="3067506"/>
          </a:xfrm>
          <a:prstGeom prst="rect">
            <a:avLst/>
          </a:prstGeom>
          <a:noFill/>
        </p:spPr>
        <p:txBody>
          <a:bodyPr wrap="square">
            <a:spAutoFit/>
          </a:bodyPr>
          <a:lstStyle/>
          <a:p>
            <a:pPr algn="ctr">
              <a:lnSpc>
                <a:spcPts val="2400"/>
              </a:lnSpc>
              <a:spcBef>
                <a:spcPts val="800"/>
              </a:spcBef>
            </a:pPr>
            <a:r>
              <a:rPr kumimoji="0" lang="en-US" sz="2400" b="1" i="0" u="none" strike="noStrike" kern="1200" cap="none" spc="0" normalizeH="0" baseline="0" noProof="0" dirty="0">
                <a:ln>
                  <a:noFill/>
                </a:ln>
                <a:solidFill>
                  <a:schemeClr val="bg1"/>
                </a:solidFill>
                <a:effectLst/>
                <a:uLnTx/>
                <a:uFillTx/>
                <a:ea typeface="+mn-ea"/>
                <a:cs typeface="+mn-cs"/>
              </a:rPr>
              <a:t>What is a Supplemental Environmental Impact Statement (SEIS)?</a:t>
            </a:r>
          </a:p>
          <a:p>
            <a:pPr algn="ctr">
              <a:lnSpc>
                <a:spcPts val="2400"/>
              </a:lnSpc>
              <a:spcBef>
                <a:spcPts val="800"/>
              </a:spcBef>
            </a:pPr>
            <a:r>
              <a:rPr kumimoji="0" lang="en-US" sz="2400" i="0" u="none" strike="noStrike" kern="1200" cap="none" spc="0" normalizeH="0" baseline="0" noProof="0" dirty="0">
                <a:ln>
                  <a:noFill/>
                </a:ln>
                <a:solidFill>
                  <a:schemeClr val="bg1"/>
                </a:solidFill>
                <a:effectLst/>
                <a:uLnTx/>
                <a:uFillTx/>
                <a:ea typeface="+mn-ea"/>
                <a:cs typeface="+mn-cs"/>
              </a:rPr>
              <a:t>A NEPA process that provides additional analysis for an existing or ongoing Environmental Impact Statement.</a:t>
            </a:r>
          </a:p>
          <a:p>
            <a:pPr algn="ctr">
              <a:lnSpc>
                <a:spcPts val="2400"/>
              </a:lnSpc>
              <a:spcBef>
                <a:spcPts val="800"/>
              </a:spcBef>
            </a:pPr>
            <a:endParaRPr kumimoji="0" lang="en-US" sz="240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178043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DA6C-02D5-9B00-FDEF-5CFBE70EE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60DB0-4BF5-69FA-5E95-4EF7E6DBABAF}"/>
              </a:ext>
            </a:extLst>
          </p:cNvPr>
          <p:cNvSpPr>
            <a:spLocks noGrp="1"/>
          </p:cNvSpPr>
          <p:nvPr>
            <p:ph type="title"/>
          </p:nvPr>
        </p:nvSpPr>
        <p:spPr>
          <a:xfrm>
            <a:off x="839788" y="-774148"/>
            <a:ext cx="10014259" cy="1600200"/>
          </a:xfrm>
        </p:spPr>
        <p:txBody>
          <a:bodyPr/>
          <a:lstStyle/>
          <a:p>
            <a:r>
              <a:rPr lang="en-US" dirty="0"/>
              <a:t>Changes Since the 2018 SSFL Area IV FEIS</a:t>
            </a:r>
          </a:p>
        </p:txBody>
      </p:sp>
      <p:sp>
        <p:nvSpPr>
          <p:cNvPr id="9" name="Content Placeholder 2">
            <a:extLst>
              <a:ext uri="{FF2B5EF4-FFF2-40B4-BE49-F238E27FC236}">
                <a16:creationId xmlns:a16="http://schemas.microsoft.com/office/drawing/2014/main" id="{45966F18-0CBC-3F82-6A42-32F51B27F94F}"/>
              </a:ext>
            </a:extLst>
          </p:cNvPr>
          <p:cNvSpPr>
            <a:spLocks noGrp="1"/>
          </p:cNvSpPr>
          <p:nvPr>
            <p:ph type="body" sz="half" idx="2"/>
          </p:nvPr>
        </p:nvSpPr>
        <p:spPr>
          <a:xfrm>
            <a:off x="8248550" y="1564387"/>
            <a:ext cx="3486060" cy="3811588"/>
          </a:xfrm>
        </p:spPr>
        <p:txBody>
          <a:bodyPr vert="horz" lIns="91440" tIns="45720" rIns="91440" bIns="45720" rtlCol="0" anchor="t">
            <a:noAutofit/>
          </a:bodyPr>
          <a:lstStyle/>
          <a:p>
            <a:pPr algn="ctr">
              <a:lnSpc>
                <a:spcPts val="2320"/>
              </a:lnSpc>
              <a:spcBef>
                <a:spcPts val="0"/>
              </a:spcBef>
            </a:pPr>
            <a:r>
              <a:rPr lang="en-US" sz="2800" b="1" dirty="0">
                <a:solidFill>
                  <a:schemeClr val="accent1"/>
                </a:solidFill>
              </a:rPr>
              <a:t>Laws, Regulations, and Permits</a:t>
            </a:r>
          </a:p>
          <a:p>
            <a:pPr marL="342900" indent="-342900">
              <a:buFont typeface="Arial" panose="020B0604020202020204" pitchFamily="34" charset="0"/>
              <a:buChar char="•"/>
            </a:pPr>
            <a:r>
              <a:rPr lang="en-US" sz="1800" dirty="0"/>
              <a:t>NEPA - Fiscal Responsibility Act of 2023</a:t>
            </a:r>
          </a:p>
          <a:p>
            <a:pPr marL="342900" indent="-342900">
              <a:buFont typeface="Arial" panose="020B0604020202020204" pitchFamily="34" charset="0"/>
              <a:buChar char="•"/>
            </a:pPr>
            <a:r>
              <a:rPr lang="en-US" sz="1800" dirty="0"/>
              <a:t>DOE NEPA Implementing Regulations (10 CFR 1021)</a:t>
            </a:r>
          </a:p>
        </p:txBody>
      </p:sp>
      <p:sp>
        <p:nvSpPr>
          <p:cNvPr id="5" name="Slide Number Placeholder 4">
            <a:extLst>
              <a:ext uri="{FF2B5EF4-FFF2-40B4-BE49-F238E27FC236}">
                <a16:creationId xmlns:a16="http://schemas.microsoft.com/office/drawing/2014/main" id="{D462E33A-9209-3ED5-C560-480CD54D03F4}"/>
              </a:ext>
            </a:extLst>
          </p:cNvPr>
          <p:cNvSpPr>
            <a:spLocks noGrp="1"/>
          </p:cNvSpPr>
          <p:nvPr>
            <p:ph type="sldNum" sz="quarter" idx="12"/>
          </p:nvPr>
        </p:nvSpPr>
        <p:spPr/>
        <p:txBody>
          <a:bodyPr/>
          <a:lstStyle/>
          <a:p>
            <a:fld id="{BCB0D119-7A02-8E46-84C5-2C2227451327}" type="slidenum">
              <a:rPr lang="en-US" smtClean="0"/>
              <a:pPr/>
              <a:t>12</a:t>
            </a:fld>
            <a:endParaRPr lang="en-US" dirty="0"/>
          </a:p>
        </p:txBody>
      </p:sp>
      <p:cxnSp>
        <p:nvCxnSpPr>
          <p:cNvPr id="7" name="Google Shape;592;p31">
            <a:extLst>
              <a:ext uri="{FF2B5EF4-FFF2-40B4-BE49-F238E27FC236}">
                <a16:creationId xmlns:a16="http://schemas.microsoft.com/office/drawing/2014/main" id="{1F17A611-0F3B-ECF5-1D8F-1DDEBADC379F}"/>
              </a:ext>
              <a:ext uri="{C183D7F6-B498-43B3-948B-1728B52AA6E4}">
                <adec:decorative xmlns:adec="http://schemas.microsoft.com/office/drawing/2017/decorative" val="1"/>
              </a:ext>
            </a:extLst>
          </p:cNvPr>
          <p:cNvCxnSpPr>
            <a:cxnSpLocks/>
          </p:cNvCxnSpPr>
          <p:nvPr/>
        </p:nvCxnSpPr>
        <p:spPr>
          <a:xfrm>
            <a:off x="7976337" y="2286000"/>
            <a:ext cx="0" cy="2198076"/>
          </a:xfrm>
          <a:prstGeom prst="straightConnector1">
            <a:avLst/>
          </a:prstGeom>
          <a:noFill/>
          <a:ln w="12700" cap="flat" cmpd="sng">
            <a:solidFill>
              <a:schemeClr val="bg2"/>
            </a:solidFill>
            <a:prstDash val="solid"/>
            <a:round/>
            <a:headEnd type="none" w="med" len="med"/>
            <a:tailEnd type="none" w="med" len="med"/>
          </a:ln>
        </p:spPr>
      </p:cxnSp>
      <p:cxnSp>
        <p:nvCxnSpPr>
          <p:cNvPr id="8" name="Google Shape;592;p31">
            <a:extLst>
              <a:ext uri="{FF2B5EF4-FFF2-40B4-BE49-F238E27FC236}">
                <a16:creationId xmlns:a16="http://schemas.microsoft.com/office/drawing/2014/main" id="{70C2C6EB-98EF-F8A0-B0A6-B80A6F5364D1}"/>
              </a:ext>
              <a:ext uri="{C183D7F6-B498-43B3-948B-1728B52AA6E4}">
                <adec:decorative xmlns:adec="http://schemas.microsoft.com/office/drawing/2017/decorative" val="1"/>
              </a:ext>
            </a:extLst>
          </p:cNvPr>
          <p:cNvCxnSpPr>
            <a:cxnSpLocks/>
          </p:cNvCxnSpPr>
          <p:nvPr/>
        </p:nvCxnSpPr>
        <p:spPr>
          <a:xfrm>
            <a:off x="3417338" y="2286000"/>
            <a:ext cx="0" cy="2198076"/>
          </a:xfrm>
          <a:prstGeom prst="straightConnector1">
            <a:avLst/>
          </a:prstGeom>
          <a:noFill/>
          <a:ln w="12700" cap="flat" cmpd="sng">
            <a:solidFill>
              <a:schemeClr val="bg2"/>
            </a:solidFill>
            <a:prstDash val="solid"/>
            <a:round/>
            <a:headEnd type="none" w="med" len="med"/>
            <a:tailEnd type="none" w="med" len="med"/>
          </a:ln>
        </p:spPr>
      </p:cxnSp>
      <p:sp>
        <p:nvSpPr>
          <p:cNvPr id="10" name="Content Placeholder 2">
            <a:extLst>
              <a:ext uri="{FF2B5EF4-FFF2-40B4-BE49-F238E27FC236}">
                <a16:creationId xmlns:a16="http://schemas.microsoft.com/office/drawing/2014/main" id="{794DE38A-DD9B-1A4B-49FF-899A214BE9E5}"/>
              </a:ext>
            </a:extLst>
          </p:cNvPr>
          <p:cNvSpPr txBox="1">
            <a:spLocks/>
          </p:cNvSpPr>
          <p:nvPr/>
        </p:nvSpPr>
        <p:spPr>
          <a:xfrm>
            <a:off x="290934" y="1564387"/>
            <a:ext cx="3080933" cy="4648161"/>
          </a:xfrm>
          <a:prstGeom prst="rect">
            <a:avLst/>
          </a:prstGeom>
        </p:spPr>
        <p:txBody>
          <a:bodyPr vert="horz" lIns="91440" tIns="45720" rIns="91440" bIns="45720" rtlCol="0">
            <a:noAutofit/>
          </a:bodyPr>
          <a:lstStyle>
            <a:lvl1pPr marL="0" indent="0" algn="l" defTabSz="914400" rtl="0" eaLnBrk="1" latinLnBrk="0" hangingPunct="1">
              <a:lnSpc>
                <a:spcPts val="2300"/>
              </a:lnSpc>
              <a:spcBef>
                <a:spcPts val="1000"/>
              </a:spcBef>
              <a:buFontTx/>
              <a:buNone/>
              <a:defRPr sz="1500" b="0" kern="1200">
                <a:solidFill>
                  <a:schemeClr val="tx1"/>
                </a:solidFill>
                <a:latin typeface="+mn-lt"/>
                <a:ea typeface="+mn-ea"/>
                <a:cs typeface="+mn-cs"/>
              </a:defRPr>
            </a:lvl1pPr>
            <a:lvl2pPr marL="7429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2pPr>
            <a:lvl3pPr marL="12001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3pPr>
            <a:lvl4pPr marL="16573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4pPr>
            <a:lvl5pPr marL="21145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20"/>
              </a:lnSpc>
              <a:spcBef>
                <a:spcPts val="0"/>
              </a:spcBef>
            </a:pPr>
            <a:r>
              <a:rPr lang="en-US" sz="2800" b="1" dirty="0">
                <a:solidFill>
                  <a:schemeClr val="accent1"/>
                </a:solidFill>
              </a:rPr>
              <a:t>Environmental Conditions</a:t>
            </a:r>
          </a:p>
          <a:p>
            <a:pPr marL="342900" indent="-342900">
              <a:buFont typeface="Arial" panose="020B0604020202020204" pitchFamily="34" charset="0"/>
              <a:buChar char="•"/>
            </a:pPr>
            <a:r>
              <a:rPr lang="en-US" sz="2000" dirty="0"/>
              <a:t>Woolsey Fire</a:t>
            </a:r>
          </a:p>
          <a:p>
            <a:pPr marL="342900" indent="-342900">
              <a:buFont typeface="Arial" panose="020B0604020202020204" pitchFamily="34" charset="0"/>
              <a:buChar char="•"/>
            </a:pPr>
            <a:r>
              <a:rPr lang="en-US" sz="2000" dirty="0"/>
              <a:t>Biological and Cultural Resources</a:t>
            </a:r>
          </a:p>
          <a:p>
            <a:pPr marL="342900" indent="-342900">
              <a:buFont typeface="Arial" panose="020B0604020202020204" pitchFamily="34" charset="0"/>
              <a:buChar char="•"/>
            </a:pPr>
            <a:r>
              <a:rPr lang="en-US" sz="2000" dirty="0"/>
              <a:t>Socioeconomic Data</a:t>
            </a:r>
          </a:p>
          <a:p>
            <a:pPr marL="342900" indent="-342900">
              <a:buFont typeface="Arial" panose="020B0604020202020204" pitchFamily="34" charset="0"/>
              <a:buChar char="•"/>
            </a:pPr>
            <a:r>
              <a:rPr lang="en-US" sz="2000" dirty="0"/>
              <a:t>Disposal Facilities</a:t>
            </a:r>
          </a:p>
        </p:txBody>
      </p:sp>
      <p:sp>
        <p:nvSpPr>
          <p:cNvPr id="6" name="TextBox 5">
            <a:extLst>
              <a:ext uri="{FF2B5EF4-FFF2-40B4-BE49-F238E27FC236}">
                <a16:creationId xmlns:a16="http://schemas.microsoft.com/office/drawing/2014/main" id="{92024B0F-BF2B-7000-F20C-2384F0816739}"/>
              </a:ext>
            </a:extLst>
          </p:cNvPr>
          <p:cNvSpPr txBox="1"/>
          <p:nvPr/>
        </p:nvSpPr>
        <p:spPr>
          <a:xfrm>
            <a:off x="3613581" y="1564387"/>
            <a:ext cx="4393255" cy="4560223"/>
          </a:xfrm>
          <a:prstGeom prst="rect">
            <a:avLst/>
          </a:prstGeom>
          <a:noFill/>
        </p:spPr>
        <p:txBody>
          <a:bodyPr wrap="square">
            <a:spAutoFit/>
          </a:bodyPr>
          <a:lstStyle/>
          <a:p>
            <a:pPr algn="ctr">
              <a:lnSpc>
                <a:spcPts val="2320"/>
              </a:lnSpc>
              <a:spcBef>
                <a:spcPts val="0"/>
              </a:spcBef>
            </a:pPr>
            <a:r>
              <a:rPr lang="en-US" sz="2800" b="1" dirty="0">
                <a:solidFill>
                  <a:schemeClr val="accent1"/>
                </a:solidFill>
              </a:rPr>
              <a:t>Project Status + </a:t>
            </a:r>
          </a:p>
          <a:p>
            <a:pPr algn="ctr">
              <a:lnSpc>
                <a:spcPts val="2320"/>
              </a:lnSpc>
              <a:spcBef>
                <a:spcPts val="0"/>
              </a:spcBef>
            </a:pPr>
            <a:r>
              <a:rPr lang="en-US" sz="2800" b="1" dirty="0">
                <a:solidFill>
                  <a:schemeClr val="accent1"/>
                </a:solidFill>
              </a:rPr>
              <a:t>New Information</a:t>
            </a:r>
          </a:p>
          <a:p>
            <a:pPr marL="342900" indent="-342900">
              <a:buFont typeface="Arial" panose="020B0604020202020204" pitchFamily="34" charset="0"/>
              <a:buChar char="•"/>
            </a:pPr>
            <a:r>
              <a:rPr lang="en-US" sz="1800" dirty="0"/>
              <a:t>Buildings ROD and demolition</a:t>
            </a:r>
          </a:p>
          <a:p>
            <a:endParaRPr lang="en-US" sz="1800" dirty="0"/>
          </a:p>
          <a:p>
            <a:pPr marL="342900" indent="-342900">
              <a:buFont typeface="Arial" panose="020B0604020202020204" pitchFamily="34" charset="0"/>
              <a:buChar char="•"/>
            </a:pPr>
            <a:r>
              <a:rPr lang="en-US" sz="1800" dirty="0"/>
              <a:t>Groundwater ROD and remediation progress</a:t>
            </a:r>
          </a:p>
          <a:p>
            <a:endParaRPr lang="en-US" sz="1800" dirty="0"/>
          </a:p>
          <a:p>
            <a:pPr marL="342900" indent="-342900">
              <a:buFont typeface="Arial" panose="020B0604020202020204" pitchFamily="34" charset="0"/>
              <a:buChar char="•"/>
            </a:pPr>
            <a:r>
              <a:rPr lang="en-US" sz="1800" dirty="0">
                <a:cs typeface="Arial"/>
              </a:rPr>
              <a:t>Laboratory Method Reporting Limits (MRL) and backfill availability data</a:t>
            </a:r>
          </a:p>
          <a:p>
            <a:endParaRPr lang="en-US" sz="1800" dirty="0">
              <a:cs typeface="Arial"/>
            </a:endParaRPr>
          </a:p>
          <a:p>
            <a:pPr marL="342900" indent="-342900">
              <a:buFont typeface="Arial" panose="020B0604020202020204" pitchFamily="34" charset="0"/>
              <a:buChar char="•"/>
            </a:pPr>
            <a:r>
              <a:rPr lang="en-US" dirty="0"/>
              <a:t>Department of Toxic Substances Control’s proposed Multiple Lines of Evidence (MLE) approach</a:t>
            </a:r>
          </a:p>
          <a:p>
            <a:endParaRPr lang="en-US" dirty="0"/>
          </a:p>
          <a:p>
            <a:pPr marL="342900" indent="-342900">
              <a:buFont typeface="Arial" panose="020B0604020202020204" pitchFamily="34" charset="0"/>
              <a:buChar char="•"/>
            </a:pPr>
            <a:r>
              <a:rPr lang="en-US" sz="1800" dirty="0"/>
              <a:t>Boeing Settlement Agreement</a:t>
            </a:r>
            <a:endParaRPr lang="en-US" sz="1800" dirty="0">
              <a:cs typeface="Arial"/>
            </a:endParaRPr>
          </a:p>
          <a:p>
            <a:pPr marL="342900" indent="-342900">
              <a:buFont typeface="Arial" panose="020B0604020202020204" pitchFamily="34" charset="0"/>
              <a:buChar char="•"/>
            </a:pPr>
            <a:endParaRPr lang="en-US" dirty="0">
              <a:cs typeface="Arial"/>
            </a:endParaRPr>
          </a:p>
        </p:txBody>
      </p:sp>
    </p:spTree>
    <p:extLst>
      <p:ext uri="{BB962C8B-B14F-4D97-AF65-F5344CB8AC3E}">
        <p14:creationId xmlns:p14="http://schemas.microsoft.com/office/powerpoint/2010/main" val="333296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205A-3A71-DF84-89E4-09616C598E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9B8F09-CB59-C9F4-33E3-3B858D47FC24}"/>
              </a:ext>
            </a:extLst>
          </p:cNvPr>
          <p:cNvSpPr/>
          <p:nvPr/>
        </p:nvSpPr>
        <p:spPr>
          <a:xfrm>
            <a:off x="7393854" y="0"/>
            <a:ext cx="479814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3224D3F-6946-0B20-4BDF-72329D5357FF}"/>
              </a:ext>
            </a:extLst>
          </p:cNvPr>
          <p:cNvSpPr>
            <a:spLocks noGrp="1"/>
          </p:cNvSpPr>
          <p:nvPr>
            <p:ph type="title"/>
          </p:nvPr>
        </p:nvSpPr>
        <p:spPr>
          <a:xfrm>
            <a:off x="836612" y="-734618"/>
            <a:ext cx="3932237" cy="1600200"/>
          </a:xfrm>
        </p:spPr>
        <p:txBody>
          <a:bodyPr>
            <a:normAutofit/>
          </a:bodyPr>
          <a:lstStyle/>
          <a:p>
            <a:pPr>
              <a:lnSpc>
                <a:spcPts val="2320"/>
              </a:lnSpc>
              <a:spcBef>
                <a:spcPts val="0"/>
              </a:spcBef>
            </a:pPr>
            <a:r>
              <a:rPr lang="en-US" dirty="0"/>
              <a:t>SEIS Steps</a:t>
            </a:r>
          </a:p>
        </p:txBody>
      </p:sp>
      <p:sp>
        <p:nvSpPr>
          <p:cNvPr id="9" name="Content Placeholder 8">
            <a:extLst>
              <a:ext uri="{FF2B5EF4-FFF2-40B4-BE49-F238E27FC236}">
                <a16:creationId xmlns:a16="http://schemas.microsoft.com/office/drawing/2014/main" id="{086CF607-F87F-0032-174D-AAA79835CD40}"/>
              </a:ext>
            </a:extLst>
          </p:cNvPr>
          <p:cNvSpPr>
            <a:spLocks noGrp="1"/>
          </p:cNvSpPr>
          <p:nvPr>
            <p:ph type="body" sz="half" idx="2"/>
          </p:nvPr>
        </p:nvSpPr>
        <p:spPr>
          <a:xfrm>
            <a:off x="595982" y="1553496"/>
            <a:ext cx="6469624" cy="4326193"/>
          </a:xfrm>
        </p:spPr>
        <p:txBody>
          <a:bodyPr vert="horz" lIns="91440" tIns="45720" rIns="91440" bIns="45720" rtlCol="0" anchor="t">
            <a:noAutofit/>
          </a:bodyPr>
          <a:lstStyle/>
          <a:p>
            <a:pPr>
              <a:lnSpc>
                <a:spcPts val="2320"/>
              </a:lnSpc>
              <a:spcBef>
                <a:spcPts val="0"/>
              </a:spcBef>
            </a:pPr>
            <a:r>
              <a:rPr lang="en-US" sz="1800" b="1" dirty="0">
                <a:solidFill>
                  <a:schemeClr val="accent1"/>
                </a:solidFill>
              </a:rPr>
              <a:t>DOE Published a Notice of Intent to Prepare a SEIS on December 27, 2024 (</a:t>
            </a:r>
            <a:r>
              <a:rPr lang="en-US" sz="1800" b="1" i="0" dirty="0">
                <a:solidFill>
                  <a:schemeClr val="accent1"/>
                </a:solidFill>
                <a:effectLst/>
              </a:rPr>
              <a:t>89 FR 105555) in the Federal Register </a:t>
            </a:r>
            <a:endParaRPr lang="en-US" sz="1800" b="1" dirty="0">
              <a:solidFill>
                <a:schemeClr val="accent1"/>
              </a:solidFill>
            </a:endParaRPr>
          </a:p>
          <a:p>
            <a:pPr marL="285750" indent="-285750">
              <a:spcAft>
                <a:spcPts val="18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This publication initiated a 60-day public scoping period, extended 30 days: December 27, 2024, to </a:t>
            </a:r>
            <a:r>
              <a:rPr lang="en-US" sz="1800" dirty="0">
                <a:latin typeface="Calibri" panose="020F0502020204030204" pitchFamily="34" charset="0"/>
                <a:ea typeface="Times New Roman" panose="02020603050405020304" pitchFamily="18" charset="0"/>
              </a:rPr>
              <a:t>March 27</a:t>
            </a:r>
            <a:r>
              <a:rPr lang="en-US" sz="1800" dirty="0">
                <a:effectLst/>
                <a:latin typeface="Calibri" panose="020F0502020204030204" pitchFamily="34" charset="0"/>
                <a:ea typeface="Times New Roman" panose="02020603050405020304" pitchFamily="18" charset="0"/>
              </a:rPr>
              <a:t>, 2025.</a:t>
            </a:r>
          </a:p>
          <a:p>
            <a:pPr marL="285750" indent="-285750">
              <a:spcAft>
                <a:spcPts val="18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DOE is hosting 2 public scoping meetings to </a:t>
            </a:r>
            <a:r>
              <a:rPr lang="en-US" sz="1800" dirty="0">
                <a:latin typeface="Calibri" panose="020F0502020204030204" pitchFamily="34" charset="0"/>
                <a:ea typeface="Times New Roman" panose="02020603050405020304" pitchFamily="18" charset="0"/>
              </a:rPr>
              <a:t>get </a:t>
            </a:r>
            <a:r>
              <a:rPr lang="en-US" sz="1800" dirty="0">
                <a:effectLst/>
                <a:latin typeface="Calibri" panose="020F0502020204030204" pitchFamily="34" charset="0"/>
                <a:ea typeface="Times New Roman" panose="02020603050405020304" pitchFamily="18" charset="0"/>
              </a:rPr>
              <a:t>community feedback that will help DOE with proposing final, implementable cleanup plans at SSFL.</a:t>
            </a:r>
          </a:p>
          <a:p>
            <a:r>
              <a:rPr lang="en-US" sz="2000" dirty="0">
                <a:effectLst/>
                <a:latin typeface="Calibri" panose="020F0502020204030204" pitchFamily="34" charset="0"/>
                <a:ea typeface="Times New Roman" panose="02020603050405020304" pitchFamily="18" charset="0"/>
              </a:rPr>
              <a:t>The second </a:t>
            </a:r>
            <a:r>
              <a:rPr lang="en-US" sz="2000" dirty="0">
                <a:latin typeface="Calibri" panose="020F0502020204030204" pitchFamily="34" charset="0"/>
                <a:ea typeface="Times New Roman" panose="02020603050405020304" pitchFamily="18" charset="0"/>
              </a:rPr>
              <a:t>public scoping meeting will be an in-person, open house on </a:t>
            </a:r>
            <a:r>
              <a:rPr lang="en-US" sz="2000" b="1" dirty="0">
                <a:solidFill>
                  <a:schemeClr val="accent1"/>
                </a:solidFill>
                <a:latin typeface="Calibri" panose="020F0502020204030204" pitchFamily="34" charset="0"/>
                <a:ea typeface="Times New Roman" panose="02020603050405020304" pitchFamily="18" charset="0"/>
              </a:rPr>
              <a:t>Tuesday, March 18, 2025, at 6 pm at the Grand Vista Hotel</a:t>
            </a:r>
            <a:r>
              <a:rPr lang="en-US" sz="2000" dirty="0">
                <a:latin typeface="Calibri" panose="020F0502020204030204" pitchFamily="34" charset="0"/>
                <a:ea typeface="Times New Roman" panose="02020603050405020304" pitchFamily="18" charset="0"/>
              </a:rPr>
              <a:t>, 999 Enchanted Way, Simi Valley, CA 93065</a:t>
            </a:r>
          </a:p>
        </p:txBody>
      </p:sp>
      <p:sp>
        <p:nvSpPr>
          <p:cNvPr id="4" name="Slide Number Placeholder 4">
            <a:extLst>
              <a:ext uri="{FF2B5EF4-FFF2-40B4-BE49-F238E27FC236}">
                <a16:creationId xmlns:a16="http://schemas.microsoft.com/office/drawing/2014/main" id="{ED8CD5BE-55A6-1A2A-CA23-6C669DAFDD5A}"/>
              </a:ext>
            </a:extLst>
          </p:cNvPr>
          <p:cNvSpPr>
            <a:spLocks noGrp="1"/>
          </p:cNvSpPr>
          <p:nvPr>
            <p:ph type="sldNum" sz="quarter" idx="12"/>
          </p:nvPr>
        </p:nvSpPr>
        <p:spPr/>
        <p:txBody>
          <a:bodyPr/>
          <a:lstStyle/>
          <a:p>
            <a:fld id="{BCB0D119-7A02-8E46-84C5-2C2227451327}" type="slidenum">
              <a:rPr lang="en-US" smtClean="0">
                <a:solidFill>
                  <a:schemeClr val="accent1"/>
                </a:solidFill>
              </a:rPr>
              <a:pPr/>
              <a:t>13</a:t>
            </a:fld>
            <a:endParaRPr lang="en-US" dirty="0">
              <a:solidFill>
                <a:schemeClr val="accent1"/>
              </a:solidFill>
            </a:endParaRPr>
          </a:p>
        </p:txBody>
      </p:sp>
      <p:sp>
        <p:nvSpPr>
          <p:cNvPr id="3" name="TextBox 2">
            <a:extLst>
              <a:ext uri="{FF2B5EF4-FFF2-40B4-BE49-F238E27FC236}">
                <a16:creationId xmlns:a16="http://schemas.microsoft.com/office/drawing/2014/main" id="{73BFA374-A72A-312C-55F3-E629BDD3FC80}"/>
              </a:ext>
            </a:extLst>
          </p:cNvPr>
          <p:cNvSpPr txBox="1"/>
          <p:nvPr/>
        </p:nvSpPr>
        <p:spPr>
          <a:xfrm>
            <a:off x="8653282" y="3069945"/>
            <a:ext cx="2738518" cy="1938992"/>
          </a:xfrm>
          <a:prstGeom prst="rect">
            <a:avLst/>
          </a:prstGeom>
          <a:noFill/>
        </p:spPr>
        <p:txBody>
          <a:bodyPr wrap="square">
            <a:spAutoFit/>
          </a:bodyPr>
          <a:lstStyle/>
          <a:p>
            <a:pPr algn="ctr">
              <a:lnSpc>
                <a:spcPts val="2400"/>
              </a:lnSpc>
              <a:spcBef>
                <a:spcPts val="800"/>
              </a:spcBef>
            </a:pPr>
            <a:r>
              <a:rPr kumimoji="0" lang="en-US" sz="2400" i="0" u="none" strike="noStrike" kern="1200" cap="none" spc="0" normalizeH="0" baseline="0" noProof="0" dirty="0">
                <a:ln>
                  <a:noFill/>
                </a:ln>
                <a:solidFill>
                  <a:schemeClr val="bg1"/>
                </a:solidFill>
                <a:effectLst/>
                <a:uLnTx/>
                <a:uFillTx/>
                <a:ea typeface="+mn-ea"/>
                <a:cs typeface="+mn-cs"/>
              </a:rPr>
              <a:t>The main driver of this SEIS is to analyze updated alternatives than those prepared in the 2018 EIS.</a:t>
            </a:r>
            <a:endParaRPr kumimoji="0" lang="en-US" i="0" u="none" strike="noStrike" kern="1200" cap="none" spc="0" normalizeH="0" baseline="0" noProof="0" dirty="0">
              <a:ln>
                <a:noFill/>
              </a:ln>
              <a:solidFill>
                <a:srgbClr val="FFFFFF"/>
              </a:solidFill>
              <a:effectLst/>
              <a:uLnTx/>
              <a:uFillTx/>
              <a:ea typeface="+mn-ea"/>
              <a:cs typeface="+mn-cs"/>
            </a:endParaRPr>
          </a:p>
        </p:txBody>
      </p:sp>
      <p:pic>
        <p:nvPicPr>
          <p:cNvPr id="17" name="Picture 16" descr="Diagram&#10;&#10;Description automatically generated">
            <a:extLst>
              <a:ext uri="{FF2B5EF4-FFF2-40B4-BE49-F238E27FC236}">
                <a16:creationId xmlns:a16="http://schemas.microsoft.com/office/drawing/2014/main" id="{C3CC2617-88F5-86B5-517A-5428CD10EAD3}"/>
              </a:ext>
            </a:extLst>
          </p:cNvPr>
          <p:cNvPicPr>
            <a:picLocks noChangeAspect="1"/>
          </p:cNvPicPr>
          <p:nvPr/>
        </p:nvPicPr>
        <p:blipFill>
          <a:blip r:embed="rId3"/>
          <a:stretch>
            <a:fillRect/>
          </a:stretch>
        </p:blipFill>
        <p:spPr>
          <a:xfrm>
            <a:off x="7865806" y="1"/>
            <a:ext cx="4326194" cy="6862350"/>
          </a:xfrm>
          <a:prstGeom prst="rect">
            <a:avLst/>
          </a:prstGeom>
        </p:spPr>
      </p:pic>
    </p:spTree>
    <p:extLst>
      <p:ext uri="{BB962C8B-B14F-4D97-AF65-F5344CB8AC3E}">
        <p14:creationId xmlns:p14="http://schemas.microsoft.com/office/powerpoint/2010/main" val="257430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4226E1-BFE4-1B13-A673-F9FCF5282AF3}"/>
              </a:ext>
            </a:extLst>
          </p:cNvPr>
          <p:cNvSpPr txBox="1"/>
          <p:nvPr/>
        </p:nvSpPr>
        <p:spPr>
          <a:xfrm>
            <a:off x="7498690" y="3429000"/>
            <a:ext cx="3116040" cy="188851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oAutofit/>
          </a:bodyPr>
          <a:lstStyle/>
          <a:p>
            <a:pPr marR="0" lvl="0" algn="ctr">
              <a:lnSpc>
                <a:spcPct val="107000"/>
              </a:lnSpc>
            </a:pPr>
            <a:r>
              <a:rPr lang="en-US" sz="2000" b="1" dirty="0">
                <a:solidFill>
                  <a:schemeClr val="accent1"/>
                </a:solidFill>
                <a:ea typeface="Times New Roman" panose="02020603050405020304" pitchFamily="18" charset="0"/>
              </a:rPr>
              <a:t>P</a:t>
            </a:r>
            <a:r>
              <a:rPr lang="en-US" sz="2000" b="1" dirty="0">
                <a:solidFill>
                  <a:schemeClr val="accent1"/>
                </a:solidFill>
                <a:effectLst/>
                <a:ea typeface="Times New Roman" panose="02020603050405020304" pitchFamily="18" charset="0"/>
              </a:rPr>
              <a:t>ublic safety, </a:t>
            </a:r>
          </a:p>
          <a:p>
            <a:pPr marR="0" lvl="0" algn="ctr">
              <a:lnSpc>
                <a:spcPct val="107000"/>
              </a:lnSpc>
            </a:pPr>
            <a:r>
              <a:rPr lang="en-US" sz="2000" b="1" dirty="0">
                <a:solidFill>
                  <a:schemeClr val="accent1"/>
                </a:solidFill>
                <a:effectLst/>
                <a:ea typeface="Times New Roman" panose="02020603050405020304" pitchFamily="18" charset="0"/>
              </a:rPr>
              <a:t>the protection of human health and the environment is DOE’s foremost priority.</a:t>
            </a:r>
          </a:p>
        </p:txBody>
      </p:sp>
      <p:cxnSp>
        <p:nvCxnSpPr>
          <p:cNvPr id="9" name="Straight Connector 8">
            <a:extLst>
              <a:ext uri="{FF2B5EF4-FFF2-40B4-BE49-F238E27FC236}">
                <a16:creationId xmlns:a16="http://schemas.microsoft.com/office/drawing/2014/main" id="{BC496201-F083-943A-13E1-4F8E1CE121F9}"/>
              </a:ext>
              <a:ext uri="{C183D7F6-B498-43B3-948B-1728B52AA6E4}">
                <adec:decorative xmlns:adec="http://schemas.microsoft.com/office/drawing/2017/decorative" val="1"/>
              </a:ext>
            </a:extLst>
          </p:cNvPr>
          <p:cNvCxnSpPr>
            <a:cxnSpLocks/>
          </p:cNvCxnSpPr>
          <p:nvPr/>
        </p:nvCxnSpPr>
        <p:spPr>
          <a:xfrm>
            <a:off x="8694969" y="3181890"/>
            <a:ext cx="723483" cy="0"/>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B28D5D4B-C04A-B7AC-02CD-1B39F9DF4A92}"/>
              </a:ext>
            </a:extLst>
          </p:cNvPr>
          <p:cNvSpPr>
            <a:spLocks noGrp="1"/>
          </p:cNvSpPr>
          <p:nvPr>
            <p:ph type="title"/>
          </p:nvPr>
        </p:nvSpPr>
        <p:spPr>
          <a:xfrm>
            <a:off x="836198" y="-800100"/>
            <a:ext cx="5256212" cy="1600200"/>
          </a:xfrm>
        </p:spPr>
        <p:txBody>
          <a:bodyPr/>
          <a:lstStyle/>
          <a:p>
            <a:r>
              <a:rPr lang="en-US" dirty="0"/>
              <a:t>Purpose &amp; Need </a:t>
            </a:r>
          </a:p>
        </p:txBody>
      </p:sp>
      <p:sp>
        <p:nvSpPr>
          <p:cNvPr id="4" name="Content Placeholder 3">
            <a:extLst>
              <a:ext uri="{FF2B5EF4-FFF2-40B4-BE49-F238E27FC236}">
                <a16:creationId xmlns:a16="http://schemas.microsoft.com/office/drawing/2014/main" id="{924CBD62-A478-0D66-5BA1-1D0664ECABAE}"/>
              </a:ext>
            </a:extLst>
          </p:cNvPr>
          <p:cNvSpPr>
            <a:spLocks noGrp="1"/>
          </p:cNvSpPr>
          <p:nvPr>
            <p:ph type="body" sz="half" idx="2"/>
          </p:nvPr>
        </p:nvSpPr>
        <p:spPr>
          <a:xfrm>
            <a:off x="837993" y="1523206"/>
            <a:ext cx="5254417" cy="3811588"/>
          </a:xfrm>
        </p:spPr>
        <p:txBody>
          <a:bodyPr>
            <a:noAutofit/>
          </a:bodyPr>
          <a:lstStyle/>
          <a:p>
            <a:pPr>
              <a:lnSpc>
                <a:spcPts val="2320"/>
              </a:lnSpc>
              <a:spcBef>
                <a:spcPts val="0"/>
              </a:spcBef>
            </a:pPr>
            <a:r>
              <a:rPr lang="en-US" sz="1800" dirty="0"/>
              <a:t>DOE needs to complete remediation of SSFL Area IV and the Northern Buffer Zone to comply with applicable requirements for cleanup of radiological and hazardous substances.  </a:t>
            </a:r>
          </a:p>
          <a:p>
            <a:pPr>
              <a:lnSpc>
                <a:spcPts val="2320"/>
              </a:lnSpc>
              <a:spcBef>
                <a:spcPts val="0"/>
              </a:spcBef>
            </a:pPr>
            <a:endParaRPr lang="en-US" sz="1800" dirty="0"/>
          </a:p>
          <a:p>
            <a:pPr>
              <a:lnSpc>
                <a:spcPts val="2320"/>
              </a:lnSpc>
              <a:spcBef>
                <a:spcPts val="0"/>
              </a:spcBef>
            </a:pPr>
            <a:r>
              <a:rPr lang="en-US" sz="1800" dirty="0"/>
              <a:t>These requirements include laws, regulations, orders, and agreements.  </a:t>
            </a:r>
          </a:p>
          <a:p>
            <a:pPr>
              <a:lnSpc>
                <a:spcPts val="2320"/>
              </a:lnSpc>
              <a:spcBef>
                <a:spcPts val="0"/>
              </a:spcBef>
            </a:pPr>
            <a:endParaRPr lang="en-US" sz="1800" dirty="0"/>
          </a:p>
          <a:p>
            <a:pPr>
              <a:lnSpc>
                <a:spcPts val="2320"/>
              </a:lnSpc>
              <a:spcBef>
                <a:spcPts val="0"/>
              </a:spcBef>
            </a:pPr>
            <a:r>
              <a:rPr lang="en-US" sz="1800" dirty="0"/>
              <a:t>To this end, DOE proposes to clean up the affected environment in Area IV and the NBZ in a manner that is protective of the environment and the health and safety of the public and workers.</a:t>
            </a:r>
          </a:p>
        </p:txBody>
      </p:sp>
      <p:sp>
        <p:nvSpPr>
          <p:cNvPr id="6" name="Footer Placeholder 4">
            <a:extLst>
              <a:ext uri="{FF2B5EF4-FFF2-40B4-BE49-F238E27FC236}">
                <a16:creationId xmlns:a16="http://schemas.microsoft.com/office/drawing/2014/main" id="{12E6ADD3-9223-6151-8C4B-5C45B6360E1E}"/>
              </a:ext>
            </a:extLst>
          </p:cNvPr>
          <p:cNvSpPr>
            <a:spLocks noGrp="1"/>
          </p:cNvSpPr>
          <p:nvPr>
            <p:ph type="ftr" sz="quarter" idx="11"/>
          </p:nvPr>
        </p:nvSpPr>
        <p:spPr>
          <a:xfrm>
            <a:off x="2986967" y="6137568"/>
            <a:ext cx="6214476" cy="601930"/>
          </a:xfrm>
        </p:spPr>
        <p:txBody>
          <a:bodyPr/>
          <a:lstStyle/>
          <a:p>
            <a:r>
              <a:rPr lang="en-US" sz="1400" dirty="0">
                <a:solidFill>
                  <a:schemeClr val="bg1"/>
                </a:solidFill>
              </a:rPr>
              <a:t>For individual copies of this presentation, please visit the project website: </a:t>
            </a:r>
            <a:r>
              <a:rPr lang="en-US" sz="1400" dirty="0">
                <a:solidFill>
                  <a:schemeClr val="bg1"/>
                </a:solidFill>
                <a:hlinkClick r:id="rId3">
                  <a:extLst>
                    <a:ext uri="{A12FA001-AC4F-418D-AE19-62706E023703}">
                      <ahyp:hlinkClr xmlns:ahyp="http://schemas.microsoft.com/office/drawing/2018/hyperlinkcolor" val="tx"/>
                    </a:ext>
                  </a:extLst>
                </a:hlinkClick>
              </a:rPr>
              <a:t>https://www.ssflareaiveis.com/seis/</a:t>
            </a:r>
            <a:r>
              <a:rPr lang="en-US" sz="1400" dirty="0">
                <a:solidFill>
                  <a:schemeClr val="bg1"/>
                </a:solidFill>
              </a:rPr>
              <a:t>  </a:t>
            </a:r>
          </a:p>
        </p:txBody>
      </p:sp>
      <p:sp>
        <p:nvSpPr>
          <p:cNvPr id="2" name="Slide Number Placeholder 4">
            <a:extLst>
              <a:ext uri="{FF2B5EF4-FFF2-40B4-BE49-F238E27FC236}">
                <a16:creationId xmlns:a16="http://schemas.microsoft.com/office/drawing/2014/main" id="{23FA11F6-BC48-E2E3-0BF1-A459A7FB04DE}"/>
              </a:ext>
            </a:extLst>
          </p:cNvPr>
          <p:cNvSpPr>
            <a:spLocks noGrp="1"/>
          </p:cNvSpPr>
          <p:nvPr>
            <p:ph type="sldNum" sz="quarter" idx="12"/>
          </p:nvPr>
        </p:nvSpPr>
        <p:spPr/>
        <p:txBody>
          <a:bodyPr/>
          <a:lstStyle/>
          <a:p>
            <a:fld id="{BCB0D119-7A02-8E46-84C5-2C2227451327}" type="slidenum">
              <a:rPr lang="en-US" smtClean="0"/>
              <a:pPr/>
              <a:t>14</a:t>
            </a:fld>
            <a:endParaRPr lang="en-US" dirty="0"/>
          </a:p>
        </p:txBody>
      </p:sp>
      <p:pic>
        <p:nvPicPr>
          <p:cNvPr id="19" name="Graphic 18" descr="Presentation with checklist outline">
            <a:extLst>
              <a:ext uri="{FF2B5EF4-FFF2-40B4-BE49-F238E27FC236}">
                <a16:creationId xmlns:a16="http://schemas.microsoft.com/office/drawing/2014/main" id="{046B7FEC-4BA3-B5EA-D671-AACE03BF7D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03502" y="1512559"/>
            <a:ext cx="1506415" cy="1506415"/>
          </a:xfrm>
          <a:prstGeom prst="rect">
            <a:avLst/>
          </a:prstGeom>
        </p:spPr>
      </p:pic>
      <p:cxnSp>
        <p:nvCxnSpPr>
          <p:cNvPr id="10" name="Google Shape;592;p31">
            <a:extLst>
              <a:ext uri="{FF2B5EF4-FFF2-40B4-BE49-F238E27FC236}">
                <a16:creationId xmlns:a16="http://schemas.microsoft.com/office/drawing/2014/main" id="{FFBFD571-395F-FF7F-8317-8AE6E804248D}"/>
              </a:ext>
              <a:ext uri="{C183D7F6-B498-43B3-948B-1728B52AA6E4}">
                <adec:decorative xmlns:adec="http://schemas.microsoft.com/office/drawing/2017/decorative" val="1"/>
              </a:ext>
            </a:extLst>
          </p:cNvPr>
          <p:cNvCxnSpPr>
            <a:cxnSpLocks/>
          </p:cNvCxnSpPr>
          <p:nvPr/>
        </p:nvCxnSpPr>
        <p:spPr>
          <a:xfrm>
            <a:off x="6710720" y="2246835"/>
            <a:ext cx="0" cy="2198076"/>
          </a:xfrm>
          <a:prstGeom prst="straightConnector1">
            <a:avLst/>
          </a:prstGeom>
          <a:noFill/>
          <a:ln w="12700" cap="flat" cmpd="sng">
            <a:solidFill>
              <a:schemeClr val="bg2"/>
            </a:solidFill>
            <a:prstDash val="solid"/>
            <a:round/>
            <a:headEnd type="none" w="med" len="med"/>
            <a:tailEnd type="none" w="med" len="med"/>
          </a:ln>
        </p:spPr>
      </p:cxnSp>
    </p:spTree>
    <p:extLst>
      <p:ext uri="{BB962C8B-B14F-4D97-AF65-F5344CB8AC3E}">
        <p14:creationId xmlns:p14="http://schemas.microsoft.com/office/powerpoint/2010/main" val="71354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DD59F6-32EC-52ED-284D-E3C5746C8526}"/>
              </a:ext>
            </a:extLst>
          </p:cNvPr>
          <p:cNvSpPr>
            <a:spLocks noGrp="1"/>
          </p:cNvSpPr>
          <p:nvPr>
            <p:ph type="title"/>
          </p:nvPr>
        </p:nvSpPr>
        <p:spPr>
          <a:xfrm>
            <a:off x="839788" y="221228"/>
            <a:ext cx="5718328" cy="673510"/>
          </a:xfrm>
        </p:spPr>
        <p:txBody>
          <a:bodyPr anchor="t">
            <a:noAutofit/>
          </a:bodyPr>
          <a:lstStyle/>
          <a:p>
            <a:r>
              <a:rPr lang="en-US" dirty="0"/>
              <a:t>FEIS Soils Alternatives</a:t>
            </a:r>
          </a:p>
        </p:txBody>
      </p:sp>
      <p:sp>
        <p:nvSpPr>
          <p:cNvPr id="9" name="Content Placeholder 8">
            <a:extLst>
              <a:ext uri="{FF2B5EF4-FFF2-40B4-BE49-F238E27FC236}">
                <a16:creationId xmlns:a16="http://schemas.microsoft.com/office/drawing/2014/main" id="{E179DD65-12DC-F067-D07B-26E1D4747C5E}"/>
              </a:ext>
            </a:extLst>
          </p:cNvPr>
          <p:cNvSpPr>
            <a:spLocks noGrp="1"/>
          </p:cNvSpPr>
          <p:nvPr>
            <p:ph type="body" sz="half" idx="2"/>
          </p:nvPr>
        </p:nvSpPr>
        <p:spPr>
          <a:xfrm>
            <a:off x="397337" y="1406013"/>
            <a:ext cx="7330818" cy="4256497"/>
          </a:xfrm>
        </p:spPr>
        <p:txBody>
          <a:bodyPr anchor="ctr">
            <a:normAutofit/>
          </a:bodyPr>
          <a:lstStyle/>
          <a:p>
            <a:r>
              <a:rPr lang="en-US" sz="2600" dirty="0"/>
              <a:t>Soils remediation alternatives considered in DOE’s 2018 FEIS included:</a:t>
            </a:r>
          </a:p>
          <a:p>
            <a:pPr marL="342900" indent="-342900">
              <a:buFont typeface="Arial" panose="020B0604020202020204" pitchFamily="34" charset="0"/>
              <a:buChar char="•"/>
            </a:pPr>
            <a:r>
              <a:rPr lang="en-US" sz="2600" dirty="0"/>
              <a:t>Cleanup to AOC Look-Up Table (LUT) Values </a:t>
            </a:r>
          </a:p>
          <a:p>
            <a:pPr marL="342900" indent="-342900">
              <a:buFont typeface="Arial" panose="020B0604020202020204" pitchFamily="34" charset="0"/>
              <a:buChar char="•"/>
            </a:pPr>
            <a:r>
              <a:rPr lang="en-US" sz="2600" dirty="0"/>
              <a:t>Cleanup to Revised LUT Values</a:t>
            </a:r>
          </a:p>
          <a:p>
            <a:pPr marL="342900" indent="-342900">
              <a:buFont typeface="Arial" panose="020B0604020202020204" pitchFamily="34" charset="0"/>
              <a:buChar char="•"/>
            </a:pPr>
            <a:r>
              <a:rPr lang="en-US" sz="2600" dirty="0"/>
              <a:t>Conservation of Natural Resources</a:t>
            </a:r>
          </a:p>
          <a:p>
            <a:pPr marL="1085850" lvl="1" indent="-342900">
              <a:buFont typeface="Courier New" panose="02070309020205020404" pitchFamily="49" charset="0"/>
              <a:buChar char="o"/>
            </a:pPr>
            <a:r>
              <a:rPr lang="en-US" sz="2600" dirty="0"/>
              <a:t>Residential Scenario</a:t>
            </a:r>
          </a:p>
          <a:p>
            <a:pPr marL="1085850" lvl="1" indent="-342900">
              <a:buFont typeface="Courier New" panose="02070309020205020404" pitchFamily="49" charset="0"/>
              <a:buChar char="o"/>
            </a:pPr>
            <a:r>
              <a:rPr lang="en-US" sz="2600" dirty="0"/>
              <a:t>Open Space Scenario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panose="020B0604020202020204"/>
                <a:ea typeface="+mn-ea"/>
                <a:cs typeface="+mn-cs"/>
              </a:rPr>
              <a:t>No Action Alternative</a:t>
            </a:r>
            <a:endParaRPr lang="en-US" sz="2200" dirty="0"/>
          </a:p>
        </p:txBody>
      </p:sp>
      <p:sp>
        <p:nvSpPr>
          <p:cNvPr id="5" name="Slide Number Placeholder 4">
            <a:extLst>
              <a:ext uri="{FF2B5EF4-FFF2-40B4-BE49-F238E27FC236}">
                <a16:creationId xmlns:a16="http://schemas.microsoft.com/office/drawing/2014/main" id="{7A9C598A-C49C-FC23-B0C5-CD858624439B}"/>
              </a:ext>
            </a:extLst>
          </p:cNvPr>
          <p:cNvSpPr>
            <a:spLocks noGrp="1"/>
          </p:cNvSpPr>
          <p:nvPr>
            <p:ph type="sldNum" sz="quarter" idx="12"/>
          </p:nvPr>
        </p:nvSpPr>
        <p:spPr/>
        <p:txBody>
          <a:bodyPr/>
          <a:lstStyle/>
          <a:p>
            <a:fld id="{BCB0D119-7A02-8E46-84C5-2C2227451327}" type="slidenum">
              <a:rPr lang="en-US" smtClean="0"/>
              <a:pPr/>
              <a:t>15</a:t>
            </a:fld>
            <a:endParaRPr lang="en-US" dirty="0"/>
          </a:p>
        </p:txBody>
      </p:sp>
      <p:pic>
        <p:nvPicPr>
          <p:cNvPr id="13" name="Picture 12">
            <a:extLst>
              <a:ext uri="{FF2B5EF4-FFF2-40B4-BE49-F238E27FC236}">
                <a16:creationId xmlns:a16="http://schemas.microsoft.com/office/drawing/2014/main" id="{CB5B7ABD-B6FD-1A66-E34F-6E14AC27EB76}"/>
              </a:ext>
            </a:extLst>
          </p:cNvPr>
          <p:cNvPicPr>
            <a:picLocks noChangeAspect="1"/>
          </p:cNvPicPr>
          <p:nvPr/>
        </p:nvPicPr>
        <p:blipFill rotWithShape="1">
          <a:blip r:embed="rId3"/>
          <a:srcRect l="54292" t="8682" r="3074" b="465"/>
          <a:stretch/>
        </p:blipFill>
        <p:spPr>
          <a:xfrm>
            <a:off x="7897091" y="-1"/>
            <a:ext cx="4294909" cy="6864251"/>
          </a:xfrm>
          <a:prstGeom prst="rect">
            <a:avLst/>
          </a:prstGeom>
          <a:noFill/>
        </p:spPr>
      </p:pic>
    </p:spTree>
    <p:extLst>
      <p:ext uri="{BB962C8B-B14F-4D97-AF65-F5344CB8AC3E}">
        <p14:creationId xmlns:p14="http://schemas.microsoft.com/office/powerpoint/2010/main" val="11328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4226E1-BFE4-1B13-A673-F9FCF5282AF3}"/>
              </a:ext>
            </a:extLst>
          </p:cNvPr>
          <p:cNvSpPr txBox="1"/>
          <p:nvPr/>
        </p:nvSpPr>
        <p:spPr>
          <a:xfrm>
            <a:off x="7972964" y="3429000"/>
            <a:ext cx="3257357" cy="188851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oAutofit/>
          </a:bodyPr>
          <a:lstStyle/>
          <a:p>
            <a:pPr algn="ctr">
              <a:lnSpc>
                <a:spcPts val="2320"/>
              </a:lnSpc>
              <a:spcBef>
                <a:spcPts val="0"/>
              </a:spcBef>
            </a:pPr>
            <a:r>
              <a:rPr lang="en-US" sz="2000" b="1" dirty="0">
                <a:solidFill>
                  <a:schemeClr val="accent1"/>
                </a:solidFill>
                <a:effectLst/>
                <a:ea typeface="Times New Roman" panose="02020603050405020304" pitchFamily="18" charset="0"/>
              </a:rPr>
              <a:t>Preservation of natural and cultural resources remains key goal for DOE in our </a:t>
            </a:r>
            <a:r>
              <a:rPr lang="en-US" sz="2000" b="1" dirty="0">
                <a:solidFill>
                  <a:schemeClr val="accent1"/>
                </a:solidFill>
                <a:ea typeface="Times New Roman" panose="02020603050405020304" pitchFamily="18" charset="0"/>
              </a:rPr>
              <a:t>cleanup at SSFL</a:t>
            </a:r>
            <a:endParaRPr lang="en-US" sz="1800" dirty="0">
              <a:solidFill>
                <a:schemeClr val="accent1"/>
              </a:solidFill>
            </a:endParaRPr>
          </a:p>
          <a:p>
            <a:pPr>
              <a:lnSpc>
                <a:spcPts val="2320"/>
              </a:lnSpc>
              <a:spcBef>
                <a:spcPts val="0"/>
              </a:spcBef>
            </a:pPr>
            <a:endParaRPr lang="en-US" sz="2400" b="1" dirty="0">
              <a:solidFill>
                <a:schemeClr val="tx2"/>
              </a:solidFill>
            </a:endParaRPr>
          </a:p>
        </p:txBody>
      </p:sp>
      <p:cxnSp>
        <p:nvCxnSpPr>
          <p:cNvPr id="9" name="Straight Connector 8">
            <a:extLst>
              <a:ext uri="{FF2B5EF4-FFF2-40B4-BE49-F238E27FC236}">
                <a16:creationId xmlns:a16="http://schemas.microsoft.com/office/drawing/2014/main" id="{BC496201-F083-943A-13E1-4F8E1CE121F9}"/>
              </a:ext>
              <a:ext uri="{C183D7F6-B498-43B3-948B-1728B52AA6E4}">
                <adec:decorative xmlns:adec="http://schemas.microsoft.com/office/drawing/2017/decorative" val="1"/>
              </a:ext>
            </a:extLst>
          </p:cNvPr>
          <p:cNvCxnSpPr>
            <a:cxnSpLocks/>
          </p:cNvCxnSpPr>
          <p:nvPr/>
        </p:nvCxnSpPr>
        <p:spPr>
          <a:xfrm>
            <a:off x="9239902" y="3109755"/>
            <a:ext cx="723483" cy="0"/>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B28D5D4B-C04A-B7AC-02CD-1B39F9DF4A92}"/>
              </a:ext>
            </a:extLst>
          </p:cNvPr>
          <p:cNvSpPr>
            <a:spLocks noGrp="1"/>
          </p:cNvSpPr>
          <p:nvPr>
            <p:ph type="title"/>
          </p:nvPr>
        </p:nvSpPr>
        <p:spPr>
          <a:xfrm>
            <a:off x="695489" y="-800100"/>
            <a:ext cx="5398716" cy="1600200"/>
          </a:xfrm>
        </p:spPr>
        <p:txBody>
          <a:bodyPr>
            <a:normAutofit/>
          </a:bodyPr>
          <a:lstStyle/>
          <a:p>
            <a:r>
              <a:rPr lang="en-US" dirty="0">
                <a:cs typeface="Calibri" panose="020F0502020204030204" pitchFamily="34" charset="0"/>
              </a:rPr>
              <a:t>Issues with AOC LUT</a:t>
            </a:r>
          </a:p>
        </p:txBody>
      </p:sp>
      <p:sp>
        <p:nvSpPr>
          <p:cNvPr id="4" name="Content Placeholder 3">
            <a:extLst>
              <a:ext uri="{FF2B5EF4-FFF2-40B4-BE49-F238E27FC236}">
                <a16:creationId xmlns:a16="http://schemas.microsoft.com/office/drawing/2014/main" id="{924CBD62-A478-0D66-5BA1-1D0664ECABAE}"/>
              </a:ext>
            </a:extLst>
          </p:cNvPr>
          <p:cNvSpPr>
            <a:spLocks noGrp="1"/>
          </p:cNvSpPr>
          <p:nvPr>
            <p:ph type="body" sz="half" idx="2"/>
          </p:nvPr>
        </p:nvSpPr>
        <p:spPr>
          <a:xfrm>
            <a:off x="827913" y="1343956"/>
            <a:ext cx="6047900" cy="4569953"/>
          </a:xfrm>
        </p:spPr>
        <p:txBody>
          <a:bodyPr anchor="ctr">
            <a:normAutofit/>
          </a:bodyPr>
          <a:lstStyle/>
          <a:p>
            <a:pPr>
              <a:lnSpc>
                <a:spcPts val="2320"/>
              </a:lnSpc>
              <a:spcBef>
                <a:spcPts val="0"/>
              </a:spcBef>
              <a:spcAft>
                <a:spcPts val="1200"/>
              </a:spcAft>
            </a:pPr>
            <a:r>
              <a:rPr lang="en-US" sz="2400" dirty="0"/>
              <a:t>Provisional Look-Up Table (LUT) values developed to define background are not implementable.  </a:t>
            </a:r>
          </a:p>
          <a:p>
            <a:pPr marL="342900" indent="-342900">
              <a:lnSpc>
                <a:spcPts val="2320"/>
              </a:lnSpc>
              <a:spcBef>
                <a:spcPts val="0"/>
              </a:spcBef>
              <a:spcAft>
                <a:spcPts val="1200"/>
              </a:spcAft>
              <a:buFont typeface="Arial" panose="020B0604020202020204" pitchFamily="34" charset="0"/>
              <a:buChar char="•"/>
            </a:pPr>
            <a:r>
              <a:rPr lang="en-US" sz="2400" dirty="0"/>
              <a:t>Backfill soils needed to restore the site are not available at the established cleanup standards.  </a:t>
            </a:r>
          </a:p>
          <a:p>
            <a:pPr marL="342900" indent="-342900">
              <a:lnSpc>
                <a:spcPts val="2320"/>
              </a:lnSpc>
              <a:spcBef>
                <a:spcPts val="0"/>
              </a:spcBef>
              <a:spcAft>
                <a:spcPts val="1200"/>
              </a:spcAft>
              <a:buFont typeface="Arial" panose="020B0604020202020204" pitchFamily="34" charset="0"/>
              <a:buChar char="•"/>
            </a:pPr>
            <a:r>
              <a:rPr lang="en-US" sz="2400" dirty="0"/>
              <a:t>The LUT values for some contaminants are lower than laboratory detection capabilities.  </a:t>
            </a:r>
          </a:p>
          <a:p>
            <a:pPr marL="342900" indent="-342900">
              <a:lnSpc>
                <a:spcPts val="2320"/>
              </a:lnSpc>
              <a:spcBef>
                <a:spcPts val="0"/>
              </a:spcBef>
              <a:spcAft>
                <a:spcPts val="1200"/>
              </a:spcAft>
              <a:buFont typeface="Arial" panose="020B0604020202020204" pitchFamily="34" charset="0"/>
              <a:buChar char="•"/>
            </a:pPr>
            <a:r>
              <a:rPr lang="en-US" sz="2400" dirty="0"/>
              <a:t>The pristine sites used to develop the provisional LUT values would not pass as clean. </a:t>
            </a:r>
            <a:endParaRPr lang="en-US" sz="2400" b="1" dirty="0">
              <a:solidFill>
                <a:schemeClr val="tx2"/>
              </a:solidFill>
            </a:endParaRPr>
          </a:p>
        </p:txBody>
      </p:sp>
      <p:sp>
        <p:nvSpPr>
          <p:cNvPr id="6" name="Footer Placeholder 4">
            <a:extLst>
              <a:ext uri="{FF2B5EF4-FFF2-40B4-BE49-F238E27FC236}">
                <a16:creationId xmlns:a16="http://schemas.microsoft.com/office/drawing/2014/main" id="{8544C285-270C-E0DD-4BA1-9E81F3CF12D6}"/>
              </a:ext>
            </a:extLst>
          </p:cNvPr>
          <p:cNvSpPr>
            <a:spLocks noGrp="1"/>
          </p:cNvSpPr>
          <p:nvPr>
            <p:ph type="ftr" sz="quarter" idx="11"/>
          </p:nvPr>
        </p:nvSpPr>
        <p:spPr>
          <a:xfrm>
            <a:off x="2986967" y="6137568"/>
            <a:ext cx="6214476" cy="601930"/>
          </a:xfrm>
        </p:spPr>
        <p:txBody>
          <a:bodyPr/>
          <a:lstStyle/>
          <a:p>
            <a:r>
              <a:rPr lang="en-US" sz="1400" dirty="0">
                <a:solidFill>
                  <a:schemeClr val="bg1"/>
                </a:solidFill>
              </a:rPr>
              <a:t>For individual copies of this presentation, please visit the project website: </a:t>
            </a:r>
            <a:r>
              <a:rPr lang="en-US" sz="1400" dirty="0">
                <a:solidFill>
                  <a:schemeClr val="bg1"/>
                </a:solidFill>
                <a:hlinkClick r:id="rId3">
                  <a:extLst>
                    <a:ext uri="{A12FA001-AC4F-418D-AE19-62706E023703}">
                      <ahyp:hlinkClr xmlns:ahyp="http://schemas.microsoft.com/office/drawing/2018/hyperlinkcolor" val="tx"/>
                    </a:ext>
                  </a:extLst>
                </a:hlinkClick>
              </a:rPr>
              <a:t>https://www.ssflareaiveis.com/seis/</a:t>
            </a:r>
            <a:r>
              <a:rPr lang="en-US" sz="1400" dirty="0">
                <a:solidFill>
                  <a:schemeClr val="bg1"/>
                </a:solidFill>
              </a:rPr>
              <a:t>  </a:t>
            </a:r>
          </a:p>
        </p:txBody>
      </p:sp>
      <p:sp>
        <p:nvSpPr>
          <p:cNvPr id="2" name="Slide Number Placeholder 4">
            <a:extLst>
              <a:ext uri="{FF2B5EF4-FFF2-40B4-BE49-F238E27FC236}">
                <a16:creationId xmlns:a16="http://schemas.microsoft.com/office/drawing/2014/main" id="{23FA11F6-BC48-E2E3-0BF1-A459A7FB04DE}"/>
              </a:ext>
            </a:extLst>
          </p:cNvPr>
          <p:cNvSpPr>
            <a:spLocks noGrp="1"/>
          </p:cNvSpPr>
          <p:nvPr>
            <p:ph type="sldNum" sz="quarter" idx="12"/>
          </p:nvPr>
        </p:nvSpPr>
        <p:spPr/>
        <p:txBody>
          <a:bodyPr/>
          <a:lstStyle/>
          <a:p>
            <a:fld id="{BCB0D119-7A02-8E46-84C5-2C2227451327}" type="slidenum">
              <a:rPr lang="en-US" smtClean="0"/>
              <a:pPr/>
              <a:t>16</a:t>
            </a:fld>
            <a:endParaRPr lang="en-US" dirty="0"/>
          </a:p>
        </p:txBody>
      </p:sp>
      <p:pic>
        <p:nvPicPr>
          <p:cNvPr id="19" name="Graphic 18" descr="Open hand with plant outline">
            <a:extLst>
              <a:ext uri="{FF2B5EF4-FFF2-40B4-BE49-F238E27FC236}">
                <a16:creationId xmlns:a16="http://schemas.microsoft.com/office/drawing/2014/main" id="{046B7FEC-4BA3-B5EA-D671-AACE03BF7D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48437" y="1472206"/>
            <a:ext cx="1506415" cy="1506415"/>
          </a:xfrm>
          <a:prstGeom prst="rect">
            <a:avLst/>
          </a:prstGeom>
        </p:spPr>
      </p:pic>
      <p:cxnSp>
        <p:nvCxnSpPr>
          <p:cNvPr id="10" name="Google Shape;592;p31">
            <a:extLst>
              <a:ext uri="{FF2B5EF4-FFF2-40B4-BE49-F238E27FC236}">
                <a16:creationId xmlns:a16="http://schemas.microsoft.com/office/drawing/2014/main" id="{83956BD0-C755-375B-400D-88947D3A3C54}"/>
              </a:ext>
              <a:ext uri="{C183D7F6-B498-43B3-948B-1728B52AA6E4}">
                <adec:decorative xmlns:adec="http://schemas.microsoft.com/office/drawing/2017/decorative" val="1"/>
              </a:ext>
            </a:extLst>
          </p:cNvPr>
          <p:cNvCxnSpPr>
            <a:cxnSpLocks/>
          </p:cNvCxnSpPr>
          <p:nvPr/>
        </p:nvCxnSpPr>
        <p:spPr>
          <a:xfrm>
            <a:off x="7161983" y="2329962"/>
            <a:ext cx="0" cy="2198076"/>
          </a:xfrm>
          <a:prstGeom prst="straightConnector1">
            <a:avLst/>
          </a:prstGeom>
          <a:noFill/>
          <a:ln w="12700" cap="flat" cmpd="sng">
            <a:solidFill>
              <a:schemeClr val="bg2"/>
            </a:solidFill>
            <a:prstDash val="solid"/>
            <a:round/>
            <a:headEnd type="none" w="med" len="med"/>
            <a:tailEnd type="none" w="med" len="med"/>
          </a:ln>
        </p:spPr>
      </p:cxnSp>
    </p:spTree>
    <p:extLst>
      <p:ext uri="{BB962C8B-B14F-4D97-AF65-F5344CB8AC3E}">
        <p14:creationId xmlns:p14="http://schemas.microsoft.com/office/powerpoint/2010/main" val="281117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6B00F9-5ECE-F6BC-F35B-D5F8CA472C4D}"/>
              </a:ext>
            </a:extLst>
          </p:cNvPr>
          <p:cNvSpPr>
            <a:spLocks noGrp="1"/>
          </p:cNvSpPr>
          <p:nvPr>
            <p:ph type="title"/>
          </p:nvPr>
        </p:nvSpPr>
        <p:spPr/>
        <p:txBody>
          <a:bodyPr>
            <a:normAutofit/>
          </a:bodyPr>
          <a:lstStyle/>
          <a:p>
            <a:r>
              <a:rPr lang="en-US" sz="3200" dirty="0">
                <a:latin typeface="+mj-lt"/>
              </a:rPr>
              <a:t>Proposed Action</a:t>
            </a:r>
          </a:p>
        </p:txBody>
      </p:sp>
      <p:sp>
        <p:nvSpPr>
          <p:cNvPr id="5" name="Slide Number Placeholder 4">
            <a:extLst>
              <a:ext uri="{FF2B5EF4-FFF2-40B4-BE49-F238E27FC236}">
                <a16:creationId xmlns:a16="http://schemas.microsoft.com/office/drawing/2014/main" id="{C9A2D06C-2049-2D95-629C-CC2FD711EE70}"/>
              </a:ext>
            </a:extLst>
          </p:cNvPr>
          <p:cNvSpPr>
            <a:spLocks noGrp="1"/>
          </p:cNvSpPr>
          <p:nvPr>
            <p:ph type="sldNum" sz="quarter" idx="10"/>
          </p:nvPr>
        </p:nvSpPr>
        <p:spPr/>
        <p:txBody>
          <a:bodyPr/>
          <a:lstStyle/>
          <a:p>
            <a:fld id="{BCB0D119-7A02-8E46-84C5-2C2227451327}" type="slidenum">
              <a:rPr lang="en-US" smtClean="0"/>
              <a:pPr/>
              <a:t>17</a:t>
            </a:fld>
            <a:endParaRPr lang="en-US" dirty="0"/>
          </a:p>
        </p:txBody>
      </p:sp>
      <p:sp>
        <p:nvSpPr>
          <p:cNvPr id="4" name="Title 7">
            <a:extLst>
              <a:ext uri="{FF2B5EF4-FFF2-40B4-BE49-F238E27FC236}">
                <a16:creationId xmlns:a16="http://schemas.microsoft.com/office/drawing/2014/main" id="{3E85065A-B68E-5A2D-D787-F8D7920C2BC9}"/>
              </a:ext>
            </a:extLst>
          </p:cNvPr>
          <p:cNvSpPr txBox="1">
            <a:spLocks/>
          </p:cNvSpPr>
          <p:nvPr/>
        </p:nvSpPr>
        <p:spPr>
          <a:xfrm>
            <a:off x="661965" y="3041869"/>
            <a:ext cx="6410738" cy="5382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500" b="1" i="0" kern="1200" cap="all" baseline="0">
                <a:solidFill>
                  <a:schemeClr val="accent1"/>
                </a:solidFill>
                <a:latin typeface="Arial Black" panose="020B0604020202020204" pitchFamily="34" charset="0"/>
                <a:ea typeface="+mj-ea"/>
                <a:cs typeface="Arial Black" panose="020B0604020202020204" pitchFamily="34" charset="0"/>
              </a:defRPr>
            </a:lvl1pPr>
          </a:lstStyle>
          <a:p>
            <a:r>
              <a:rPr lang="en-US" dirty="0"/>
              <a:t>Preliminary Alternatives </a:t>
            </a:r>
          </a:p>
        </p:txBody>
      </p:sp>
      <p:sp>
        <p:nvSpPr>
          <p:cNvPr id="11" name="TextBox 10">
            <a:extLst>
              <a:ext uri="{FF2B5EF4-FFF2-40B4-BE49-F238E27FC236}">
                <a16:creationId xmlns:a16="http://schemas.microsoft.com/office/drawing/2014/main" id="{6E818A7A-E847-C78B-F8F4-E9CC66878E12}"/>
              </a:ext>
            </a:extLst>
          </p:cNvPr>
          <p:cNvSpPr txBox="1"/>
          <p:nvPr/>
        </p:nvSpPr>
        <p:spPr>
          <a:xfrm>
            <a:off x="661965" y="3580162"/>
            <a:ext cx="6889208" cy="2246769"/>
          </a:xfrm>
          <a:prstGeom prst="rect">
            <a:avLst/>
          </a:prstGeom>
          <a:noFill/>
        </p:spPr>
        <p:txBody>
          <a:bodyPr wrap="square">
            <a:spAutoFit/>
          </a:bodyPr>
          <a:lstStyle/>
          <a:p>
            <a:r>
              <a:rPr lang="en-US" sz="2000" dirty="0"/>
              <a:t>In addition to the NEPA required </a:t>
            </a:r>
            <a:r>
              <a:rPr lang="en-US" sz="2000" i="1" dirty="0"/>
              <a:t>No Action Alternative</a:t>
            </a:r>
            <a:r>
              <a:rPr lang="en-US" sz="2000" dirty="0"/>
              <a:t>, DOE proposes to evaluate three new soil cleanup alternatives in the SEIS:</a:t>
            </a:r>
          </a:p>
          <a:p>
            <a:endParaRPr lang="en-US" sz="2000" dirty="0"/>
          </a:p>
          <a:p>
            <a:pPr lvl="1"/>
            <a:r>
              <a:rPr lang="en-US" sz="2000" dirty="0"/>
              <a:t>1. Updated Look Up Table (LUT) Values</a:t>
            </a:r>
          </a:p>
          <a:p>
            <a:pPr lvl="1"/>
            <a:r>
              <a:rPr lang="en-US" sz="2000" dirty="0"/>
              <a:t>2. Multiple Lines of Evidence (MLE) </a:t>
            </a:r>
          </a:p>
          <a:p>
            <a:pPr lvl="1"/>
            <a:r>
              <a:rPr lang="en-US" sz="2000" dirty="0"/>
              <a:t>3. Resident with Garden </a:t>
            </a:r>
          </a:p>
        </p:txBody>
      </p:sp>
      <p:sp>
        <p:nvSpPr>
          <p:cNvPr id="3" name="Rectangle 2">
            <a:extLst>
              <a:ext uri="{FF2B5EF4-FFF2-40B4-BE49-F238E27FC236}">
                <a16:creationId xmlns:a16="http://schemas.microsoft.com/office/drawing/2014/main" id="{CCD314F8-1F08-4779-02F6-78D7C541879A}"/>
              </a:ext>
              <a:ext uri="{C183D7F6-B498-43B3-948B-1728B52AA6E4}">
                <adec:decorative xmlns:adec="http://schemas.microsoft.com/office/drawing/2017/decorative" val="1"/>
              </a:ext>
            </a:extLst>
          </p:cNvPr>
          <p:cNvSpPr/>
          <p:nvPr/>
        </p:nvSpPr>
        <p:spPr>
          <a:xfrm>
            <a:off x="7887803" y="-1"/>
            <a:ext cx="4338918" cy="60682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7" name="Graphic 6" descr="Lightbulb and gear icon">
            <a:extLst>
              <a:ext uri="{FF2B5EF4-FFF2-40B4-BE49-F238E27FC236}">
                <a16:creationId xmlns:a16="http://schemas.microsoft.com/office/drawing/2014/main" id="{1230C5E7-DA2F-98E6-88B0-CE16EC78F3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9330" y="1214047"/>
            <a:ext cx="1506415" cy="1506415"/>
          </a:xfrm>
          <a:prstGeom prst="rect">
            <a:avLst/>
          </a:prstGeom>
        </p:spPr>
      </p:pic>
      <p:cxnSp>
        <p:nvCxnSpPr>
          <p:cNvPr id="12" name="Straight Connector 11">
            <a:extLst>
              <a:ext uri="{FF2B5EF4-FFF2-40B4-BE49-F238E27FC236}">
                <a16:creationId xmlns:a16="http://schemas.microsoft.com/office/drawing/2014/main" id="{87A1BE87-D2CB-FED2-91A7-001ABC8EC3E2}"/>
              </a:ext>
              <a:ext uri="{C183D7F6-B498-43B3-948B-1728B52AA6E4}">
                <adec:decorative xmlns:adec="http://schemas.microsoft.com/office/drawing/2017/decorative" val="1"/>
              </a:ext>
            </a:extLst>
          </p:cNvPr>
          <p:cNvCxnSpPr>
            <a:cxnSpLocks/>
          </p:cNvCxnSpPr>
          <p:nvPr/>
        </p:nvCxnSpPr>
        <p:spPr>
          <a:xfrm>
            <a:off x="9660797" y="3069017"/>
            <a:ext cx="723483" cy="0"/>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30FD3C9-8F3C-14F5-EC6D-67154BF7C9B2}"/>
              </a:ext>
            </a:extLst>
          </p:cNvPr>
          <p:cNvSpPr txBox="1"/>
          <p:nvPr/>
        </p:nvSpPr>
        <p:spPr>
          <a:xfrm>
            <a:off x="8365524" y="3344670"/>
            <a:ext cx="3293671" cy="1938992"/>
          </a:xfrm>
          <a:prstGeom prst="rect">
            <a:avLst/>
          </a:prstGeom>
          <a:noFill/>
        </p:spPr>
        <p:txBody>
          <a:bodyPr wrap="square">
            <a:spAutoFit/>
          </a:bodyPr>
          <a:lstStyle/>
          <a:p>
            <a:pPr algn="ctr"/>
            <a:r>
              <a:rPr lang="en-US" sz="2400" dirty="0">
                <a:solidFill>
                  <a:schemeClr val="bg1"/>
                </a:solidFill>
                <a:effectLst/>
                <a:ea typeface="Aptos" panose="020B0004020202020204" pitchFamily="34" charset="0"/>
              </a:rPr>
              <a:t>DOE has no Preferred Alternative at this time, </a:t>
            </a:r>
            <a:br>
              <a:rPr lang="en-US" sz="2400" dirty="0">
                <a:solidFill>
                  <a:schemeClr val="bg1"/>
                </a:solidFill>
                <a:effectLst/>
                <a:ea typeface="Aptos" panose="020B0004020202020204" pitchFamily="34" charset="0"/>
              </a:rPr>
            </a:br>
            <a:r>
              <a:rPr lang="en-US" sz="2400" dirty="0">
                <a:solidFill>
                  <a:schemeClr val="bg1"/>
                </a:solidFill>
                <a:effectLst/>
                <a:ea typeface="Aptos" panose="020B0004020202020204" pitchFamily="34" charset="0"/>
              </a:rPr>
              <a:t>but will identify a Preferred Alternative in the Final SEIS.</a:t>
            </a:r>
            <a:endParaRPr lang="en-US" sz="2400" dirty="0">
              <a:solidFill>
                <a:schemeClr val="bg1"/>
              </a:solidFill>
            </a:endParaRPr>
          </a:p>
        </p:txBody>
      </p:sp>
      <p:sp>
        <p:nvSpPr>
          <p:cNvPr id="14" name="TextBox 13">
            <a:extLst>
              <a:ext uri="{FF2B5EF4-FFF2-40B4-BE49-F238E27FC236}">
                <a16:creationId xmlns:a16="http://schemas.microsoft.com/office/drawing/2014/main" id="{6629843B-3F7E-A257-6A32-410C2A05431A}"/>
              </a:ext>
            </a:extLst>
          </p:cNvPr>
          <p:cNvSpPr txBox="1"/>
          <p:nvPr/>
        </p:nvSpPr>
        <p:spPr>
          <a:xfrm>
            <a:off x="661964" y="1204022"/>
            <a:ext cx="6889209" cy="1567096"/>
          </a:xfrm>
          <a:prstGeom prst="rect">
            <a:avLst/>
          </a:prstGeom>
          <a:noFill/>
        </p:spPr>
        <p:txBody>
          <a:bodyPr wrap="square" rtlCol="0">
            <a:spAutoFit/>
          </a:bodyPr>
          <a:lstStyle/>
          <a:p>
            <a:pPr>
              <a:lnSpc>
                <a:spcPts val="2320"/>
              </a:lnSpc>
              <a:spcBef>
                <a:spcPts val="0"/>
              </a:spcBef>
            </a:pPr>
            <a:r>
              <a:rPr lang="en-US" sz="2000" dirty="0"/>
              <a:t>DOE proposes to remediate chemically and radiologically impacted soil in Area IV and the NBZ; dispose of resulting material; and restore the affected environment in accordance with applicable laws, orders, regulations, and agreements with the State of California. </a:t>
            </a:r>
          </a:p>
        </p:txBody>
      </p:sp>
    </p:spTree>
    <p:extLst>
      <p:ext uri="{BB962C8B-B14F-4D97-AF65-F5344CB8AC3E}">
        <p14:creationId xmlns:p14="http://schemas.microsoft.com/office/powerpoint/2010/main" val="259349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7BD-8D66-13BC-48F8-848CF4D505BB}"/>
              </a:ext>
            </a:extLst>
          </p:cNvPr>
          <p:cNvSpPr>
            <a:spLocks noGrp="1"/>
          </p:cNvSpPr>
          <p:nvPr>
            <p:ph type="title"/>
          </p:nvPr>
        </p:nvSpPr>
        <p:spPr>
          <a:xfrm>
            <a:off x="828368" y="140439"/>
            <a:ext cx="10515600" cy="837687"/>
          </a:xfrm>
        </p:spPr>
        <p:txBody>
          <a:bodyPr>
            <a:normAutofit/>
          </a:bodyPr>
          <a:lstStyle/>
          <a:p>
            <a:r>
              <a:rPr lang="en-US" sz="3200" dirty="0">
                <a:latin typeface="+mj-lt"/>
              </a:rPr>
              <a:t>Preliminary Description of Alternatives</a:t>
            </a:r>
          </a:p>
        </p:txBody>
      </p:sp>
      <p:sp>
        <p:nvSpPr>
          <p:cNvPr id="13" name="TextBox 12">
            <a:extLst>
              <a:ext uri="{FF2B5EF4-FFF2-40B4-BE49-F238E27FC236}">
                <a16:creationId xmlns:a16="http://schemas.microsoft.com/office/drawing/2014/main" id="{FA1CBC7E-6888-F896-FDF4-DA15592AF92F}"/>
              </a:ext>
            </a:extLst>
          </p:cNvPr>
          <p:cNvSpPr txBox="1"/>
          <p:nvPr/>
        </p:nvSpPr>
        <p:spPr>
          <a:xfrm>
            <a:off x="4050792" y="2153287"/>
            <a:ext cx="7571232" cy="2862322"/>
          </a:xfrm>
          <a:prstGeom prst="rect">
            <a:avLst/>
          </a:prstGeom>
          <a:noFill/>
        </p:spPr>
        <p:txBody>
          <a:bodyPr wrap="square" anchor="ctr">
            <a:spAutoFit/>
          </a:bodyPr>
          <a:lstStyle/>
          <a:p>
            <a:pPr marL="285750" indent="-285750">
              <a:spcAft>
                <a:spcPts val="1200"/>
              </a:spcAft>
              <a:buFont typeface="Arial" panose="020B0604020202020204" pitchFamily="34" charset="0"/>
              <a:buChar char="•"/>
            </a:pPr>
            <a:r>
              <a:rPr lang="en-US" sz="2000" dirty="0"/>
              <a:t>DOE will propose updated Look Up Table (LUT) values.</a:t>
            </a:r>
          </a:p>
          <a:p>
            <a:pPr marL="285750" indent="-285750">
              <a:spcAft>
                <a:spcPts val="1200"/>
              </a:spcAft>
              <a:buFont typeface="Arial" panose="020B0604020202020204" pitchFamily="34" charset="0"/>
              <a:buChar char="•"/>
            </a:pPr>
            <a:r>
              <a:rPr lang="en-US" sz="2000" dirty="0"/>
              <a:t>Resolves issues DOE identified with the LUT values to reduce false positives by:</a:t>
            </a:r>
          </a:p>
          <a:p>
            <a:pPr marL="742950" lvl="1" indent="-285750">
              <a:spcAft>
                <a:spcPts val="1200"/>
              </a:spcAft>
              <a:buFont typeface="Courier New" panose="02070309020205020404" pitchFamily="49" charset="0"/>
              <a:buChar char="o"/>
            </a:pPr>
            <a:r>
              <a:rPr lang="en-US" sz="2000" dirty="0"/>
              <a:t>Accounting for laboratory detection capabilities,</a:t>
            </a:r>
          </a:p>
          <a:p>
            <a:pPr marL="742950" lvl="1" indent="-285750">
              <a:spcAft>
                <a:spcPts val="1200"/>
              </a:spcAft>
              <a:buFont typeface="Courier New" panose="02070309020205020404" pitchFamily="49" charset="0"/>
              <a:buChar char="o"/>
            </a:pPr>
            <a:r>
              <a:rPr lang="en-US" sz="2000" dirty="0"/>
              <a:t>Incorporating data from the pristine background site. </a:t>
            </a:r>
          </a:p>
          <a:p>
            <a:pPr marL="285750" indent="-285750">
              <a:spcAft>
                <a:spcPts val="1200"/>
              </a:spcAft>
              <a:buFont typeface="Arial" panose="020B0604020202020204" pitchFamily="34" charset="0"/>
              <a:buChar char="•"/>
            </a:pPr>
            <a:r>
              <a:rPr lang="en-US" sz="2000" dirty="0"/>
              <a:t>The proposed alternative would retain the other provisions of the AOC. </a:t>
            </a:r>
          </a:p>
        </p:txBody>
      </p:sp>
      <p:sp>
        <p:nvSpPr>
          <p:cNvPr id="12" name="Google Shape;591;p31">
            <a:extLst>
              <a:ext uri="{FF2B5EF4-FFF2-40B4-BE49-F238E27FC236}">
                <a16:creationId xmlns:a16="http://schemas.microsoft.com/office/drawing/2014/main" id="{E1D5408F-963F-DE90-FFAD-8F58A5809376}"/>
              </a:ext>
            </a:extLst>
          </p:cNvPr>
          <p:cNvSpPr txBox="1"/>
          <p:nvPr/>
        </p:nvSpPr>
        <p:spPr>
          <a:xfrm>
            <a:off x="576072" y="2926080"/>
            <a:ext cx="3035808" cy="132588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2400" b="1" dirty="0">
                <a:solidFill>
                  <a:schemeClr val="accent1"/>
                </a:solidFill>
                <a:ea typeface="Lato"/>
                <a:cs typeface="Arial" panose="020B0604020202020204" pitchFamily="34" charset="0"/>
                <a:sym typeface="Lato"/>
              </a:rPr>
              <a:t>Updated Look Up Table (LUT) Values Alternative</a:t>
            </a:r>
          </a:p>
        </p:txBody>
      </p:sp>
      <p:cxnSp>
        <p:nvCxnSpPr>
          <p:cNvPr id="15" name="Google Shape;592;p31">
            <a:extLst>
              <a:ext uri="{FF2B5EF4-FFF2-40B4-BE49-F238E27FC236}">
                <a16:creationId xmlns:a16="http://schemas.microsoft.com/office/drawing/2014/main" id="{99A61DBE-26A3-FC96-9C02-E455225FC072}"/>
              </a:ext>
              <a:ext uri="{C183D7F6-B498-43B3-948B-1728B52AA6E4}">
                <adec:decorative xmlns:adec="http://schemas.microsoft.com/office/drawing/2017/decorative" val="1"/>
              </a:ext>
            </a:extLst>
          </p:cNvPr>
          <p:cNvCxnSpPr>
            <a:cxnSpLocks/>
          </p:cNvCxnSpPr>
          <p:nvPr/>
        </p:nvCxnSpPr>
        <p:spPr>
          <a:xfrm>
            <a:off x="3685032" y="2441448"/>
            <a:ext cx="0" cy="2198076"/>
          </a:xfrm>
          <a:prstGeom prst="straightConnector1">
            <a:avLst/>
          </a:prstGeom>
          <a:noFill/>
          <a:ln w="12700" cap="flat" cmpd="sng">
            <a:solidFill>
              <a:schemeClr val="bg2"/>
            </a:solidFill>
            <a:prstDash val="solid"/>
            <a:round/>
            <a:headEnd type="none" w="med" len="med"/>
            <a:tailEnd type="none" w="med" len="med"/>
          </a:ln>
        </p:spPr>
      </p:cxnSp>
      <p:sp>
        <p:nvSpPr>
          <p:cNvPr id="7" name="Slide Number Placeholder 4">
            <a:extLst>
              <a:ext uri="{FF2B5EF4-FFF2-40B4-BE49-F238E27FC236}">
                <a16:creationId xmlns:a16="http://schemas.microsoft.com/office/drawing/2014/main" id="{427A36B2-1B9C-7E8E-1F6A-8B58F0339D18}"/>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18</a:t>
            </a:fld>
            <a:endParaRPr lang="en-US" dirty="0"/>
          </a:p>
        </p:txBody>
      </p:sp>
    </p:spTree>
    <p:extLst>
      <p:ext uri="{BB962C8B-B14F-4D97-AF65-F5344CB8AC3E}">
        <p14:creationId xmlns:p14="http://schemas.microsoft.com/office/powerpoint/2010/main" val="241802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F7BDE-3A12-89D7-9E04-BDF2BC289CE6}"/>
            </a:ext>
          </a:extLst>
        </p:cNvPr>
        <p:cNvGrpSpPr/>
        <p:nvPr/>
      </p:nvGrpSpPr>
      <p:grpSpPr>
        <a:xfrm>
          <a:off x="0" y="0"/>
          <a:ext cx="0" cy="0"/>
          <a:chOff x="0" y="0"/>
          <a:chExt cx="0" cy="0"/>
        </a:xfrm>
      </p:grpSpPr>
      <p:sp>
        <p:nvSpPr>
          <p:cNvPr id="37" name="Google Shape;591;p31">
            <a:extLst>
              <a:ext uri="{FF2B5EF4-FFF2-40B4-BE49-F238E27FC236}">
                <a16:creationId xmlns:a16="http://schemas.microsoft.com/office/drawing/2014/main" id="{E4A4661A-C75C-72EE-218D-ED8FB2BF13F6}"/>
              </a:ext>
            </a:extLst>
          </p:cNvPr>
          <p:cNvSpPr txBox="1"/>
          <p:nvPr/>
        </p:nvSpPr>
        <p:spPr>
          <a:xfrm>
            <a:off x="572857" y="2921872"/>
            <a:ext cx="2956197" cy="1329965"/>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buClr>
                <a:srgbClr val="000000"/>
              </a:buClr>
              <a:buSzPts val="1100"/>
              <a:buFont typeface="Arial"/>
              <a:buNone/>
            </a:pPr>
            <a:r>
              <a:rPr lang="en-GB" sz="2400" b="1" dirty="0">
                <a:solidFill>
                  <a:schemeClr val="accent1"/>
                </a:solidFill>
                <a:ea typeface="Lato"/>
                <a:cs typeface="Arial" panose="020B0604020202020204" pitchFamily="34" charset="0"/>
                <a:sym typeface="Lato"/>
              </a:rPr>
              <a:t>Multiple Lines of </a:t>
            </a:r>
          </a:p>
          <a:p>
            <a:pPr marL="0" lvl="0" indent="0" algn="ctr" rtl="0">
              <a:lnSpc>
                <a:spcPct val="115000"/>
              </a:lnSpc>
              <a:spcBef>
                <a:spcPts val="0"/>
              </a:spcBef>
              <a:buClr>
                <a:srgbClr val="000000"/>
              </a:buClr>
              <a:buSzPts val="1100"/>
              <a:buFont typeface="Arial"/>
              <a:buNone/>
            </a:pPr>
            <a:r>
              <a:rPr lang="en-GB" sz="2400" b="1" dirty="0">
                <a:solidFill>
                  <a:schemeClr val="accent1"/>
                </a:solidFill>
                <a:ea typeface="Lato"/>
                <a:cs typeface="Arial" panose="020B0604020202020204" pitchFamily="34" charset="0"/>
                <a:sym typeface="Lato"/>
              </a:rPr>
              <a:t>Evidence            Alternative</a:t>
            </a: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r>
              <a:rPr lang="en-GB" sz="2000" b="1" dirty="0">
                <a:solidFill>
                  <a:schemeClr val="tx2"/>
                </a:solidFill>
                <a:ea typeface="Lato"/>
                <a:cs typeface="Arial" panose="020B0604020202020204" pitchFamily="34" charset="0"/>
                <a:sym typeface="Lato"/>
              </a:rPr>
              <a:t> </a:t>
            </a:r>
            <a:endParaRPr sz="2000" b="1" dirty="0">
              <a:solidFill>
                <a:schemeClr val="tx2"/>
              </a:solidFill>
              <a:ea typeface="Lato"/>
              <a:cs typeface="Arial" panose="020B0604020202020204" pitchFamily="34" charset="0"/>
              <a:sym typeface="Lato"/>
            </a:endParaRPr>
          </a:p>
        </p:txBody>
      </p:sp>
      <p:cxnSp>
        <p:nvCxnSpPr>
          <p:cNvPr id="7" name="Google Shape;592;p31">
            <a:extLst>
              <a:ext uri="{FF2B5EF4-FFF2-40B4-BE49-F238E27FC236}">
                <a16:creationId xmlns:a16="http://schemas.microsoft.com/office/drawing/2014/main" id="{8B6F0370-9988-7FE6-99EE-7BE5C483DA5D}"/>
              </a:ext>
              <a:ext uri="{C183D7F6-B498-43B3-948B-1728B52AA6E4}">
                <adec:decorative xmlns:adec="http://schemas.microsoft.com/office/drawing/2017/decorative" val="1"/>
              </a:ext>
            </a:extLst>
          </p:cNvPr>
          <p:cNvCxnSpPr>
            <a:cxnSpLocks/>
          </p:cNvCxnSpPr>
          <p:nvPr/>
        </p:nvCxnSpPr>
        <p:spPr>
          <a:xfrm>
            <a:off x="3682342" y="2442965"/>
            <a:ext cx="0" cy="2198076"/>
          </a:xfrm>
          <a:prstGeom prst="straightConnector1">
            <a:avLst/>
          </a:prstGeom>
          <a:noFill/>
          <a:ln w="12700" cap="flat" cmpd="sng">
            <a:solidFill>
              <a:schemeClr val="bg2"/>
            </a:solidFill>
            <a:prstDash val="solid"/>
            <a:round/>
            <a:headEnd type="none" w="med" len="med"/>
            <a:tailEnd type="none" w="med" len="med"/>
          </a:ln>
        </p:spPr>
      </p:cxnSp>
      <p:sp>
        <p:nvSpPr>
          <p:cNvPr id="2" name="Title 1">
            <a:extLst>
              <a:ext uri="{FF2B5EF4-FFF2-40B4-BE49-F238E27FC236}">
                <a16:creationId xmlns:a16="http://schemas.microsoft.com/office/drawing/2014/main" id="{0C6EFAE9-6BB0-6F3E-6208-27F0361DD519}"/>
              </a:ext>
            </a:extLst>
          </p:cNvPr>
          <p:cNvSpPr>
            <a:spLocks noGrp="1"/>
          </p:cNvSpPr>
          <p:nvPr>
            <p:ph type="title"/>
          </p:nvPr>
        </p:nvSpPr>
        <p:spPr>
          <a:xfrm>
            <a:off x="828368" y="150271"/>
            <a:ext cx="10515600" cy="837687"/>
          </a:xfrm>
        </p:spPr>
        <p:txBody>
          <a:bodyPr>
            <a:normAutofit/>
          </a:bodyPr>
          <a:lstStyle/>
          <a:p>
            <a:r>
              <a:rPr lang="en-US" sz="3200" dirty="0">
                <a:latin typeface="+mj-lt"/>
              </a:rPr>
              <a:t>Preliminary Description of Alternatives</a:t>
            </a:r>
          </a:p>
        </p:txBody>
      </p:sp>
      <p:sp>
        <p:nvSpPr>
          <p:cNvPr id="12" name="TextBox 11">
            <a:extLst>
              <a:ext uri="{FF2B5EF4-FFF2-40B4-BE49-F238E27FC236}">
                <a16:creationId xmlns:a16="http://schemas.microsoft.com/office/drawing/2014/main" id="{8A15D12C-5426-2C2E-1CDB-474AADDCA4EA}"/>
              </a:ext>
            </a:extLst>
          </p:cNvPr>
          <p:cNvSpPr txBox="1"/>
          <p:nvPr/>
        </p:nvSpPr>
        <p:spPr>
          <a:xfrm>
            <a:off x="4049354" y="1740194"/>
            <a:ext cx="7569789" cy="3693319"/>
          </a:xfrm>
          <a:prstGeom prst="rect">
            <a:avLst/>
          </a:prstGeom>
          <a:noFill/>
        </p:spPr>
        <p:txBody>
          <a:bodyPr wrap="square" rtlCol="0" anchor="ctr">
            <a:spAutoFit/>
          </a:bodyPr>
          <a:lstStyle/>
          <a:p>
            <a:pPr marL="285750" indent="-285750">
              <a:buFont typeface="Arial" panose="020B0604020202020204" pitchFamily="34" charset="0"/>
              <a:buChar char="•"/>
            </a:pPr>
            <a:r>
              <a:rPr lang="en-US" dirty="0"/>
              <a:t>DTSC proposed a soil cleanup approach that uses Multiple Lines of Evidence (MLE) for soil remediation that</a:t>
            </a:r>
            <a:r>
              <a:rPr lang="en-US" dirty="0">
                <a:effectLst/>
                <a:ea typeface="Times New Roman" panose="02020603050405020304" pitchFamily="18" charset="0"/>
              </a:rPr>
              <a:t> would be consistent with the 2010 AOC required clean up to background.</a:t>
            </a:r>
          </a:p>
          <a:p>
            <a:pPr marL="285750" indent="-285750">
              <a:buFont typeface="Arial" panose="020B0604020202020204" pitchFamily="34" charset="0"/>
              <a:buChar char="•"/>
            </a:pPr>
            <a:endParaRPr lang="en-US" dirty="0">
              <a:ea typeface="Times New Roman" panose="02020603050405020304" pitchFamily="18" charset="0"/>
            </a:endParaRPr>
          </a:p>
          <a:p>
            <a:pPr marL="285750" indent="-285750">
              <a:buFont typeface="Arial" panose="020B0604020202020204" pitchFamily="34" charset="0"/>
              <a:buChar char="•"/>
            </a:pPr>
            <a:r>
              <a:rPr lang="en-US" dirty="0">
                <a:effectLst/>
                <a:ea typeface="Times New Roman" panose="02020603050405020304" pitchFamily="18" charset="0"/>
              </a:rPr>
              <a:t>The MLE approach uses </a:t>
            </a:r>
            <a:r>
              <a:rPr lang="en-US" dirty="0">
                <a:effectLst/>
                <a:ea typeface="Aptos" panose="020B0004020202020204" pitchFamily="34" charset="0"/>
              </a:rPr>
              <a:t>risk assessment to ensure the protection of human health while minimizing unnecessary removal of clean soil and destruction of critical habitats and cultural </a:t>
            </a:r>
            <a:r>
              <a:rPr lang="en-US" dirty="0">
                <a:effectLst/>
                <a:ea typeface="Times New Roman" panose="02020603050405020304" pitchFamily="18" charset="0"/>
              </a:rPr>
              <a:t>resources.</a:t>
            </a:r>
          </a:p>
          <a:p>
            <a:pPr marL="285750" indent="-285750">
              <a:buFont typeface="Arial" panose="020B0604020202020204" pitchFamily="34" charset="0"/>
              <a:buChar char="•"/>
            </a:pPr>
            <a:endParaRPr lang="en-US" dirty="0">
              <a:ea typeface="Times New Roman" panose="02020603050405020304" pitchFamily="18" charset="0"/>
            </a:endParaRPr>
          </a:p>
          <a:p>
            <a:pPr marL="285750" indent="-285750">
              <a:buFont typeface="Arial" panose="020B0604020202020204" pitchFamily="34" charset="0"/>
              <a:buChar char="•"/>
            </a:pPr>
            <a:r>
              <a:rPr lang="en-US" dirty="0"/>
              <a:t>The use of MLE enables a more reliable decision making by requiring different types of supporting evidence. </a:t>
            </a:r>
          </a:p>
          <a:p>
            <a:endParaRPr lang="en-US" dirty="0"/>
          </a:p>
          <a:p>
            <a:pPr marL="285750" indent="-285750">
              <a:buFont typeface="Arial" panose="020B0604020202020204" pitchFamily="34" charset="0"/>
              <a:buChar char="•"/>
            </a:pPr>
            <a:r>
              <a:rPr lang="en-US" dirty="0"/>
              <a:t>The U.S. Environmental Protection Agency identifies the use of multiple lines of evidence as a best practice in environmental cleanup. </a:t>
            </a:r>
          </a:p>
        </p:txBody>
      </p:sp>
      <p:sp>
        <p:nvSpPr>
          <p:cNvPr id="4" name="Slide Number Placeholder 4">
            <a:extLst>
              <a:ext uri="{FF2B5EF4-FFF2-40B4-BE49-F238E27FC236}">
                <a16:creationId xmlns:a16="http://schemas.microsoft.com/office/drawing/2014/main" id="{2C5858D3-9436-A4ED-07FD-72B8BD835E5C}"/>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19</a:t>
            </a:fld>
            <a:endParaRPr lang="en-US" dirty="0"/>
          </a:p>
        </p:txBody>
      </p:sp>
    </p:spTree>
    <p:extLst>
      <p:ext uri="{BB962C8B-B14F-4D97-AF65-F5344CB8AC3E}">
        <p14:creationId xmlns:p14="http://schemas.microsoft.com/office/powerpoint/2010/main" val="187335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718F-535A-AC27-9387-7A1DFF25A958}"/>
              </a:ext>
            </a:extLst>
          </p:cNvPr>
          <p:cNvSpPr>
            <a:spLocks noGrp="1"/>
          </p:cNvSpPr>
          <p:nvPr>
            <p:ph type="title"/>
          </p:nvPr>
        </p:nvSpPr>
        <p:spPr>
          <a:xfrm>
            <a:off x="859453" y="216542"/>
            <a:ext cx="3932237" cy="594560"/>
          </a:xfrm>
        </p:spPr>
        <p:txBody>
          <a:bodyPr/>
          <a:lstStyle/>
          <a:p>
            <a:r>
              <a:rPr lang="en-US" dirty="0"/>
              <a:t>With You Today</a:t>
            </a:r>
          </a:p>
        </p:txBody>
      </p:sp>
      <p:sp>
        <p:nvSpPr>
          <p:cNvPr id="5" name="Slide Number Placeholder 4">
            <a:extLst>
              <a:ext uri="{FF2B5EF4-FFF2-40B4-BE49-F238E27FC236}">
                <a16:creationId xmlns:a16="http://schemas.microsoft.com/office/drawing/2014/main" id="{939F0EB3-CD88-2AC7-451D-8E1C6F9831B0}"/>
              </a:ext>
            </a:extLst>
          </p:cNvPr>
          <p:cNvSpPr>
            <a:spLocks noGrp="1"/>
          </p:cNvSpPr>
          <p:nvPr>
            <p:ph type="sldNum" sz="quarter" idx="12"/>
          </p:nvPr>
        </p:nvSpPr>
        <p:spPr/>
        <p:txBody>
          <a:bodyPr/>
          <a:lstStyle/>
          <a:p>
            <a:fld id="{BCB0D119-7A02-8E46-84C5-2C2227451327}" type="slidenum">
              <a:rPr lang="en-US" smtClean="0"/>
              <a:t>2</a:t>
            </a:fld>
            <a:endParaRPr lang="en-US" dirty="0"/>
          </a:p>
        </p:txBody>
      </p:sp>
      <p:pic>
        <p:nvPicPr>
          <p:cNvPr id="7" name="Content Placeholder 6" descr="A person smiling at the camera&#10;&#10;Description automatically generated with low confidence">
            <a:extLst>
              <a:ext uri="{FF2B5EF4-FFF2-40B4-BE49-F238E27FC236}">
                <a16:creationId xmlns:a16="http://schemas.microsoft.com/office/drawing/2014/main" id="{4EA3C3D0-A82B-9F4A-DBFE-70FD6794F772}"/>
              </a:ext>
            </a:extLst>
          </p:cNvPr>
          <p:cNvPicPr>
            <a:picLocks noChangeAspect="1"/>
          </p:cNvPicPr>
          <p:nvPr/>
        </p:nvPicPr>
        <p:blipFill rotWithShape="1">
          <a:blip r:embed="rId3"/>
          <a:srcRect l="-4865" t="-4970" r="10247" b="8998"/>
          <a:stretch/>
        </p:blipFill>
        <p:spPr>
          <a:xfrm>
            <a:off x="680720" y="1518369"/>
            <a:ext cx="2834640" cy="2834640"/>
          </a:xfrm>
          <a:prstGeom prst="rect">
            <a:avLst/>
          </a:prstGeom>
        </p:spPr>
      </p:pic>
      <p:sp>
        <p:nvSpPr>
          <p:cNvPr id="9" name="Rectangle 8">
            <a:extLst>
              <a:ext uri="{FF2B5EF4-FFF2-40B4-BE49-F238E27FC236}">
                <a16:creationId xmlns:a16="http://schemas.microsoft.com/office/drawing/2014/main" id="{507CA7F2-890E-A49D-113E-86473ED58E1F}"/>
              </a:ext>
            </a:extLst>
          </p:cNvPr>
          <p:cNvSpPr/>
          <p:nvPr/>
        </p:nvSpPr>
        <p:spPr>
          <a:xfrm>
            <a:off x="7955280" y="1645920"/>
            <a:ext cx="2651760" cy="2743200"/>
          </a:xfrm>
          <a:prstGeom prst="rect">
            <a:avLst/>
          </a:prstGeom>
          <a:blipFill>
            <a:blip r:embed="rId4"/>
            <a:stretch>
              <a:fillRect l="-6490" t="-4647" r="-2046" b="-302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28C58B8-0B5D-0084-84D0-CECB8B75A43E}"/>
              </a:ext>
            </a:extLst>
          </p:cNvPr>
          <p:cNvSpPr txBox="1"/>
          <p:nvPr/>
        </p:nvSpPr>
        <p:spPr>
          <a:xfrm>
            <a:off x="542135" y="4613130"/>
            <a:ext cx="3300413" cy="923330"/>
          </a:xfrm>
          <a:prstGeom prst="rect">
            <a:avLst/>
          </a:prstGeom>
          <a:noFill/>
        </p:spPr>
        <p:txBody>
          <a:bodyPr wrap="square" rtlCol="0">
            <a:spAutoFit/>
          </a:bodyPr>
          <a:lstStyle/>
          <a:p>
            <a:pPr algn="ctr"/>
            <a:r>
              <a:rPr lang="en-US" b="1" dirty="0"/>
              <a:t>Wendy Green Lowe</a:t>
            </a:r>
          </a:p>
          <a:p>
            <a:pPr algn="ctr"/>
            <a:r>
              <a:rPr lang="en-US" dirty="0"/>
              <a:t>P2 Solutions</a:t>
            </a:r>
          </a:p>
          <a:p>
            <a:pPr algn="ctr"/>
            <a:r>
              <a:rPr lang="en-US" dirty="0"/>
              <a:t>Meeting Facilitator</a:t>
            </a:r>
          </a:p>
        </p:txBody>
      </p:sp>
      <p:sp>
        <p:nvSpPr>
          <p:cNvPr id="11" name="TextBox 10">
            <a:extLst>
              <a:ext uri="{FF2B5EF4-FFF2-40B4-BE49-F238E27FC236}">
                <a16:creationId xmlns:a16="http://schemas.microsoft.com/office/drawing/2014/main" id="{21B56BEB-5DBF-A859-6BB1-DA10B7B2822B}"/>
              </a:ext>
            </a:extLst>
          </p:cNvPr>
          <p:cNvSpPr txBox="1"/>
          <p:nvPr/>
        </p:nvSpPr>
        <p:spPr>
          <a:xfrm>
            <a:off x="4038577" y="4613130"/>
            <a:ext cx="3300413" cy="1200329"/>
          </a:xfrm>
          <a:prstGeom prst="rect">
            <a:avLst/>
          </a:prstGeom>
          <a:noFill/>
        </p:spPr>
        <p:txBody>
          <a:bodyPr wrap="square" rtlCol="0">
            <a:spAutoFit/>
          </a:bodyPr>
          <a:lstStyle/>
          <a:p>
            <a:pPr algn="ctr"/>
            <a:r>
              <a:rPr lang="en-US" b="1" dirty="0"/>
              <a:t>Dr. Josh Mengers</a:t>
            </a:r>
          </a:p>
          <a:p>
            <a:pPr algn="ctr"/>
            <a:r>
              <a:rPr lang="en-US" dirty="0"/>
              <a:t>DOE-EM</a:t>
            </a:r>
          </a:p>
          <a:p>
            <a:pPr algn="ctr"/>
            <a:r>
              <a:rPr lang="en-US" dirty="0"/>
              <a:t>Federal Project Director, ETEC</a:t>
            </a:r>
          </a:p>
        </p:txBody>
      </p:sp>
      <p:sp>
        <p:nvSpPr>
          <p:cNvPr id="12" name="TextBox 11">
            <a:extLst>
              <a:ext uri="{FF2B5EF4-FFF2-40B4-BE49-F238E27FC236}">
                <a16:creationId xmlns:a16="http://schemas.microsoft.com/office/drawing/2014/main" id="{B021D4EE-5C46-9222-5194-E08AB4C0FBB6}"/>
              </a:ext>
            </a:extLst>
          </p:cNvPr>
          <p:cNvSpPr txBox="1"/>
          <p:nvPr/>
        </p:nvSpPr>
        <p:spPr>
          <a:xfrm>
            <a:off x="7540397" y="4613130"/>
            <a:ext cx="3481525" cy="1200329"/>
          </a:xfrm>
          <a:prstGeom prst="rect">
            <a:avLst/>
          </a:prstGeom>
          <a:noFill/>
        </p:spPr>
        <p:txBody>
          <a:bodyPr wrap="square" rtlCol="0">
            <a:spAutoFit/>
          </a:bodyPr>
          <a:lstStyle/>
          <a:p>
            <a:pPr algn="ctr"/>
            <a:r>
              <a:rPr lang="en-US" b="1" dirty="0"/>
              <a:t>Pamela Hartman</a:t>
            </a:r>
          </a:p>
          <a:p>
            <a:pPr algn="ctr"/>
            <a:r>
              <a:rPr lang="en-US" dirty="0"/>
              <a:t>DOE-EM</a:t>
            </a:r>
          </a:p>
          <a:p>
            <a:pPr algn="ctr"/>
            <a:r>
              <a:rPr lang="en-US" dirty="0"/>
              <a:t>Federal Project Deputy Director, ETEC</a:t>
            </a:r>
          </a:p>
        </p:txBody>
      </p:sp>
      <p:pic>
        <p:nvPicPr>
          <p:cNvPr id="4" name="Picture 3" descr="A person wearing glasses and a vest&#10;&#10;Description automatically generated">
            <a:extLst>
              <a:ext uri="{FF2B5EF4-FFF2-40B4-BE49-F238E27FC236}">
                <a16:creationId xmlns:a16="http://schemas.microsoft.com/office/drawing/2014/main" id="{3DD74F63-A9FE-4326-C9CB-93B47B71C944}"/>
              </a:ext>
            </a:extLst>
          </p:cNvPr>
          <p:cNvPicPr>
            <a:picLocks noChangeAspect="1"/>
          </p:cNvPicPr>
          <p:nvPr/>
        </p:nvPicPr>
        <p:blipFill rotWithShape="1">
          <a:blip r:embed="rId5"/>
          <a:srcRect l="2691" t="-4318" r="2691" b="8346"/>
          <a:stretch/>
        </p:blipFill>
        <p:spPr>
          <a:xfrm>
            <a:off x="4271463" y="1518369"/>
            <a:ext cx="2834640" cy="2834640"/>
          </a:xfrm>
          <a:prstGeom prst="rect">
            <a:avLst/>
          </a:prstGeom>
        </p:spPr>
      </p:pic>
    </p:spTree>
    <p:extLst>
      <p:ext uri="{BB962C8B-B14F-4D97-AF65-F5344CB8AC3E}">
        <p14:creationId xmlns:p14="http://schemas.microsoft.com/office/powerpoint/2010/main" val="335896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21E27-A5AB-449D-4E59-56782D653E06}"/>
            </a:ext>
          </a:extLst>
        </p:cNvPr>
        <p:cNvGrpSpPr/>
        <p:nvPr/>
      </p:nvGrpSpPr>
      <p:grpSpPr>
        <a:xfrm>
          <a:off x="0" y="0"/>
          <a:ext cx="0" cy="0"/>
          <a:chOff x="0" y="0"/>
          <a:chExt cx="0" cy="0"/>
        </a:xfrm>
      </p:grpSpPr>
      <p:sp>
        <p:nvSpPr>
          <p:cNvPr id="39" name="Google Shape;591;p31">
            <a:extLst>
              <a:ext uri="{FF2B5EF4-FFF2-40B4-BE49-F238E27FC236}">
                <a16:creationId xmlns:a16="http://schemas.microsoft.com/office/drawing/2014/main" id="{EF4B55A8-3B0B-2779-6D2F-624A10F36FCA}"/>
              </a:ext>
            </a:extLst>
          </p:cNvPr>
          <p:cNvSpPr txBox="1"/>
          <p:nvPr/>
        </p:nvSpPr>
        <p:spPr>
          <a:xfrm>
            <a:off x="4050792" y="1600200"/>
            <a:ext cx="7571232" cy="3968496"/>
          </a:xfrm>
          <a:prstGeom prst="rect">
            <a:avLst/>
          </a:prstGeom>
          <a:noFill/>
          <a:ln>
            <a:noFill/>
          </a:ln>
        </p:spPr>
        <p:txBody>
          <a:bodyPr spcFirstLastPara="1" wrap="square" lIns="91425" tIns="91425" rIns="91425" bIns="91425" anchor="ctr" anchorCtr="0">
            <a:noAutofit/>
          </a:bodyPr>
          <a:lstStyle/>
          <a:p>
            <a:pPr lvl="1">
              <a:lnSpc>
                <a:spcPct val="115000"/>
              </a:lnSpc>
              <a:spcAft>
                <a:spcPts val="1600"/>
              </a:spcAft>
              <a:buClr>
                <a:srgbClr val="000000"/>
              </a:buClr>
              <a:buSzPts val="1100"/>
            </a:pPr>
            <a:r>
              <a:rPr lang="en-US" sz="2000" dirty="0">
                <a:ea typeface="Times New Roman" panose="02020603050405020304" pitchFamily="18" charset="0"/>
              </a:rPr>
              <a:t>This</a:t>
            </a:r>
            <a:r>
              <a:rPr lang="en-US" sz="2000" dirty="0">
                <a:effectLst/>
                <a:ea typeface="Times New Roman" panose="02020603050405020304" pitchFamily="18" charset="0"/>
              </a:rPr>
              <a:t> alternative follows s</a:t>
            </a:r>
            <a:r>
              <a:rPr lang="en-US" sz="2000" dirty="0">
                <a:effectLst/>
                <a:ea typeface="Aptos" panose="020B0004020202020204" pitchFamily="34" charset="0"/>
              </a:rPr>
              <a:t>tandard risk assessment protocols in identifying locations for a soil cleanup action and </a:t>
            </a:r>
            <a:r>
              <a:rPr lang="en-US" sz="2000" dirty="0">
                <a:ea typeface="Times New Roman" panose="02020603050405020304" pitchFamily="18" charset="0"/>
              </a:rPr>
              <a:t>is being considered for areas where Boeing is responsible for cleanup</a:t>
            </a:r>
            <a:r>
              <a:rPr lang="en-US" sz="2000" dirty="0">
                <a:effectLst/>
                <a:ea typeface="Aptos" panose="020B0004020202020204" pitchFamily="34" charset="0"/>
              </a:rPr>
              <a:t>. This alternative requires that the remediated areas would be safe for people to live onsite and eat homegrown produce from a backyard garden</a:t>
            </a:r>
            <a:r>
              <a:rPr lang="en-US" sz="2000" dirty="0">
                <a:effectLst/>
                <a:ea typeface="Times New Roman" panose="02020603050405020304" pitchFamily="18" charset="0"/>
              </a:rPr>
              <a:t>. </a:t>
            </a:r>
            <a:r>
              <a:rPr lang="en-US" sz="1600" dirty="0"/>
              <a:t> </a:t>
            </a:r>
            <a:endParaRPr sz="1600" b="1" dirty="0">
              <a:solidFill>
                <a:schemeClr val="tx2"/>
              </a:solidFill>
              <a:ea typeface="Lato"/>
              <a:cs typeface="Arial" panose="020B0604020202020204" pitchFamily="34" charset="0"/>
              <a:sym typeface="Lato"/>
            </a:endParaRPr>
          </a:p>
        </p:txBody>
      </p:sp>
      <p:cxnSp>
        <p:nvCxnSpPr>
          <p:cNvPr id="7" name="Google Shape;592;p31">
            <a:extLst>
              <a:ext uri="{FF2B5EF4-FFF2-40B4-BE49-F238E27FC236}">
                <a16:creationId xmlns:a16="http://schemas.microsoft.com/office/drawing/2014/main" id="{C3FBB6E2-03AE-9764-74E8-44793C0A5CFF}"/>
              </a:ext>
              <a:ext uri="{C183D7F6-B498-43B3-948B-1728B52AA6E4}">
                <adec:decorative xmlns:adec="http://schemas.microsoft.com/office/drawing/2017/decorative" val="1"/>
              </a:ext>
            </a:extLst>
          </p:cNvPr>
          <p:cNvCxnSpPr>
            <a:cxnSpLocks/>
          </p:cNvCxnSpPr>
          <p:nvPr/>
        </p:nvCxnSpPr>
        <p:spPr>
          <a:xfrm>
            <a:off x="3685032" y="2441448"/>
            <a:ext cx="0" cy="2198076"/>
          </a:xfrm>
          <a:prstGeom prst="straightConnector1">
            <a:avLst/>
          </a:prstGeom>
          <a:noFill/>
          <a:ln w="12700" cap="flat" cmpd="sng">
            <a:solidFill>
              <a:schemeClr val="bg2"/>
            </a:solidFill>
            <a:prstDash val="solid"/>
            <a:round/>
            <a:headEnd type="none" w="med" len="med"/>
            <a:tailEnd type="none" w="med" len="med"/>
          </a:ln>
        </p:spPr>
      </p:cxnSp>
      <p:sp>
        <p:nvSpPr>
          <p:cNvPr id="2" name="Title 1">
            <a:extLst>
              <a:ext uri="{FF2B5EF4-FFF2-40B4-BE49-F238E27FC236}">
                <a16:creationId xmlns:a16="http://schemas.microsoft.com/office/drawing/2014/main" id="{0515A333-4141-C9E3-574A-1468CE487F63}"/>
              </a:ext>
            </a:extLst>
          </p:cNvPr>
          <p:cNvSpPr>
            <a:spLocks noGrp="1"/>
          </p:cNvSpPr>
          <p:nvPr>
            <p:ph type="title"/>
          </p:nvPr>
        </p:nvSpPr>
        <p:spPr>
          <a:xfrm>
            <a:off x="828368" y="150268"/>
            <a:ext cx="10515600" cy="837687"/>
          </a:xfrm>
        </p:spPr>
        <p:txBody>
          <a:bodyPr>
            <a:normAutofit/>
          </a:bodyPr>
          <a:lstStyle/>
          <a:p>
            <a:r>
              <a:rPr lang="en-US" sz="3200" dirty="0">
                <a:latin typeface="+mj-lt"/>
              </a:rPr>
              <a:t>Preliminary Description of Alternatives</a:t>
            </a:r>
          </a:p>
        </p:txBody>
      </p:sp>
      <p:sp>
        <p:nvSpPr>
          <p:cNvPr id="13" name="TextBox 12">
            <a:extLst>
              <a:ext uri="{FF2B5EF4-FFF2-40B4-BE49-F238E27FC236}">
                <a16:creationId xmlns:a16="http://schemas.microsoft.com/office/drawing/2014/main" id="{7ECD551E-96A4-24E2-62E1-418C4E850B1E}"/>
              </a:ext>
            </a:extLst>
          </p:cNvPr>
          <p:cNvSpPr txBox="1"/>
          <p:nvPr/>
        </p:nvSpPr>
        <p:spPr>
          <a:xfrm>
            <a:off x="576072" y="2926080"/>
            <a:ext cx="2953512" cy="1325880"/>
          </a:xfrm>
          <a:prstGeom prst="rect">
            <a:avLst/>
          </a:prstGeom>
          <a:noFill/>
        </p:spPr>
        <p:txBody>
          <a:bodyPr wrap="square">
            <a:spAutoFit/>
          </a:bodyPr>
          <a:lstStyle/>
          <a:p>
            <a:pPr marL="0" lvl="0" indent="0" algn="ctr" rtl="0">
              <a:lnSpc>
                <a:spcPct val="115000"/>
              </a:lnSpc>
              <a:spcBef>
                <a:spcPts val="0"/>
              </a:spcBef>
              <a:spcAft>
                <a:spcPts val="1600"/>
              </a:spcAft>
              <a:buClr>
                <a:srgbClr val="000000"/>
              </a:buClr>
              <a:buSzPts val="1100"/>
              <a:buFont typeface="Arial"/>
              <a:buNone/>
            </a:pPr>
            <a:r>
              <a:rPr lang="en-GB" sz="2400" b="1" dirty="0">
                <a:solidFill>
                  <a:schemeClr val="accent1"/>
                </a:solidFill>
                <a:ea typeface="Lato"/>
                <a:cs typeface="Arial" panose="020B0604020202020204" pitchFamily="34" charset="0"/>
                <a:sym typeface="Lato"/>
              </a:rPr>
              <a:t>Resident with Garden Risk-Based Alternative </a:t>
            </a:r>
          </a:p>
        </p:txBody>
      </p:sp>
      <p:sp>
        <p:nvSpPr>
          <p:cNvPr id="4" name="Slide Number Placeholder 4">
            <a:extLst>
              <a:ext uri="{FF2B5EF4-FFF2-40B4-BE49-F238E27FC236}">
                <a16:creationId xmlns:a16="http://schemas.microsoft.com/office/drawing/2014/main" id="{79DA5369-D959-A0AF-99E2-7A8BE38409D2}"/>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20</a:t>
            </a:fld>
            <a:endParaRPr lang="en-US" dirty="0"/>
          </a:p>
        </p:txBody>
      </p:sp>
    </p:spTree>
    <p:extLst>
      <p:ext uri="{BB962C8B-B14F-4D97-AF65-F5344CB8AC3E}">
        <p14:creationId xmlns:p14="http://schemas.microsoft.com/office/powerpoint/2010/main" val="243423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71195-2A19-BD51-26BD-DF698808A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F8D95-A349-1F4E-B7C4-81A6F534FCB5}"/>
              </a:ext>
            </a:extLst>
          </p:cNvPr>
          <p:cNvSpPr>
            <a:spLocks noGrp="1"/>
          </p:cNvSpPr>
          <p:nvPr>
            <p:ph type="title"/>
          </p:nvPr>
        </p:nvSpPr>
        <p:spPr>
          <a:xfrm>
            <a:off x="828368" y="160103"/>
            <a:ext cx="10515600" cy="837687"/>
          </a:xfrm>
        </p:spPr>
        <p:txBody>
          <a:bodyPr>
            <a:normAutofit/>
          </a:bodyPr>
          <a:lstStyle/>
          <a:p>
            <a:r>
              <a:rPr lang="en-US" sz="3200" dirty="0">
                <a:latin typeface="+mj-lt"/>
              </a:rPr>
              <a:t>Potential Environmental Effects</a:t>
            </a:r>
          </a:p>
        </p:txBody>
      </p:sp>
      <p:sp>
        <p:nvSpPr>
          <p:cNvPr id="3" name="Content Placeholder 2">
            <a:extLst>
              <a:ext uri="{FF2B5EF4-FFF2-40B4-BE49-F238E27FC236}">
                <a16:creationId xmlns:a16="http://schemas.microsoft.com/office/drawing/2014/main" id="{C0678E42-CBCC-F85E-D099-6E94B39146EB}"/>
              </a:ext>
            </a:extLst>
          </p:cNvPr>
          <p:cNvSpPr>
            <a:spLocks noGrp="1"/>
          </p:cNvSpPr>
          <p:nvPr>
            <p:ph idx="1"/>
          </p:nvPr>
        </p:nvSpPr>
        <p:spPr>
          <a:xfrm>
            <a:off x="838200" y="1320170"/>
            <a:ext cx="10761410" cy="4906202"/>
          </a:xfrm>
        </p:spPr>
        <p:txBody>
          <a:bodyPr>
            <a:normAutofit/>
          </a:bodyPr>
          <a:lstStyle/>
          <a:p>
            <a:pPr marL="285750" indent="-285750">
              <a:lnSpc>
                <a:spcPts val="2320"/>
              </a:lnSpc>
              <a:spcBef>
                <a:spcPts val="0"/>
              </a:spcBef>
              <a:buFont typeface="Arial" panose="020B0604020202020204" pitchFamily="34" charset="0"/>
              <a:buChar char="•"/>
            </a:pPr>
            <a:r>
              <a:rPr lang="en-US" sz="1400" b="1" dirty="0">
                <a:solidFill>
                  <a:schemeClr val="accent1"/>
                </a:solidFill>
              </a:rPr>
              <a:t>Land Resources </a:t>
            </a:r>
            <a:r>
              <a:rPr lang="en-US" sz="1400" dirty="0"/>
              <a:t>including land use, recreation, infrastructure, and aesthetics and visual quality </a:t>
            </a:r>
          </a:p>
          <a:p>
            <a:pPr marL="285750" indent="-285750">
              <a:lnSpc>
                <a:spcPts val="2320"/>
              </a:lnSpc>
              <a:spcBef>
                <a:spcPts val="0"/>
              </a:spcBef>
              <a:buFont typeface="Arial" panose="020B0604020202020204" pitchFamily="34" charset="0"/>
              <a:buChar char="•"/>
            </a:pPr>
            <a:r>
              <a:rPr lang="en-US" sz="1400" b="1" dirty="0">
                <a:solidFill>
                  <a:schemeClr val="accent1"/>
                </a:solidFill>
              </a:rPr>
              <a:t>Geology and Soils </a:t>
            </a:r>
            <a:r>
              <a:rPr lang="en-US" sz="1400" dirty="0"/>
              <a:t>including mineral and paleontological resources </a:t>
            </a:r>
          </a:p>
          <a:p>
            <a:pPr marL="285750" indent="-285750">
              <a:lnSpc>
                <a:spcPts val="2320"/>
              </a:lnSpc>
              <a:spcBef>
                <a:spcPts val="0"/>
              </a:spcBef>
              <a:buFont typeface="Arial" panose="020B0604020202020204" pitchFamily="34" charset="0"/>
              <a:buChar char="•"/>
            </a:pPr>
            <a:r>
              <a:rPr lang="en-US" sz="1400" b="1" dirty="0">
                <a:solidFill>
                  <a:schemeClr val="accent1"/>
                </a:solidFill>
              </a:rPr>
              <a:t>Surface Water </a:t>
            </a:r>
            <a:r>
              <a:rPr lang="en-US" sz="1400" dirty="0"/>
              <a:t>including floodplains and wetlands</a:t>
            </a:r>
          </a:p>
          <a:p>
            <a:pPr marL="285750" indent="-285750">
              <a:lnSpc>
                <a:spcPts val="2320"/>
              </a:lnSpc>
              <a:spcBef>
                <a:spcPts val="0"/>
              </a:spcBef>
              <a:buFont typeface="Arial" panose="020B0604020202020204" pitchFamily="34" charset="0"/>
              <a:buChar char="•"/>
            </a:pPr>
            <a:r>
              <a:rPr lang="en-US" sz="1400" b="1" dirty="0">
                <a:solidFill>
                  <a:schemeClr val="accent1"/>
                </a:solidFill>
              </a:rPr>
              <a:t>Groundwater Resources</a:t>
            </a:r>
          </a:p>
          <a:p>
            <a:pPr marL="285750" indent="-285750">
              <a:lnSpc>
                <a:spcPts val="2320"/>
              </a:lnSpc>
              <a:spcBef>
                <a:spcPts val="0"/>
              </a:spcBef>
              <a:buFont typeface="Arial" panose="020B0604020202020204" pitchFamily="34" charset="0"/>
              <a:buChar char="•"/>
            </a:pPr>
            <a:r>
              <a:rPr lang="en-US" sz="1400" b="1" dirty="0">
                <a:solidFill>
                  <a:schemeClr val="accent1"/>
                </a:solidFill>
              </a:rPr>
              <a:t>Biological Resources </a:t>
            </a:r>
            <a:r>
              <a:rPr lang="en-US" sz="1400" dirty="0"/>
              <a:t>including vegetation, wildlife, and threated, endangered, and rare species </a:t>
            </a:r>
          </a:p>
          <a:p>
            <a:pPr marL="285750" indent="-285750">
              <a:lnSpc>
                <a:spcPts val="2320"/>
              </a:lnSpc>
              <a:spcBef>
                <a:spcPts val="0"/>
              </a:spcBef>
              <a:buFont typeface="Arial" panose="020B0604020202020204" pitchFamily="34" charset="0"/>
              <a:buChar char="•"/>
            </a:pPr>
            <a:r>
              <a:rPr lang="en-US" sz="1400" b="1" dirty="0">
                <a:solidFill>
                  <a:schemeClr val="accent1"/>
                </a:solidFill>
              </a:rPr>
              <a:t>Air Quality</a:t>
            </a:r>
            <a:endParaRPr lang="en-US" sz="1400" b="1" strike="sngStrike" dirty="0">
              <a:solidFill>
                <a:schemeClr val="accent1"/>
              </a:solidFill>
            </a:endParaRPr>
          </a:p>
          <a:p>
            <a:pPr marL="285750" indent="-285750">
              <a:lnSpc>
                <a:spcPts val="2320"/>
              </a:lnSpc>
              <a:spcBef>
                <a:spcPts val="0"/>
              </a:spcBef>
              <a:buFont typeface="Arial" panose="020B0604020202020204" pitchFamily="34" charset="0"/>
              <a:buChar char="•"/>
            </a:pPr>
            <a:r>
              <a:rPr lang="en-US" sz="1400" b="1" dirty="0">
                <a:solidFill>
                  <a:schemeClr val="accent1"/>
                </a:solidFill>
              </a:rPr>
              <a:t>Noise</a:t>
            </a:r>
          </a:p>
          <a:p>
            <a:pPr marL="285750" indent="-285750">
              <a:lnSpc>
                <a:spcPts val="2320"/>
              </a:lnSpc>
              <a:spcBef>
                <a:spcPts val="0"/>
              </a:spcBef>
              <a:buFont typeface="Arial" panose="020B0604020202020204" pitchFamily="34" charset="0"/>
              <a:buChar char="•"/>
            </a:pPr>
            <a:r>
              <a:rPr lang="en-US" sz="1400" b="1" dirty="0">
                <a:solidFill>
                  <a:schemeClr val="accent1"/>
                </a:solidFill>
              </a:rPr>
              <a:t>Transportation and Traffic </a:t>
            </a:r>
            <a:r>
              <a:rPr lang="en-US" sz="1400" dirty="0"/>
              <a:t>including radiological and non-radiological wastes to disposal sites and clean replacement soil to SSFL</a:t>
            </a:r>
            <a:endParaRPr lang="en-US" sz="1400" b="1" dirty="0">
              <a:solidFill>
                <a:schemeClr val="tx2"/>
              </a:solidFill>
            </a:endParaRPr>
          </a:p>
          <a:p>
            <a:pPr marL="285750" indent="-285750">
              <a:lnSpc>
                <a:spcPts val="2320"/>
              </a:lnSpc>
              <a:spcBef>
                <a:spcPts val="0"/>
              </a:spcBef>
              <a:buFont typeface="Arial" panose="020B0604020202020204" pitchFamily="34" charset="0"/>
              <a:buChar char="•"/>
            </a:pPr>
            <a:r>
              <a:rPr lang="en-US" sz="1400" b="1" dirty="0">
                <a:solidFill>
                  <a:schemeClr val="accent1"/>
                </a:solidFill>
              </a:rPr>
              <a:t>Human Health and Safety </a:t>
            </a:r>
            <a:r>
              <a:rPr lang="en-US" sz="1400" dirty="0"/>
              <a:t>including occupational and public health and safety, and site accidents including from natural disasters and intentional destructive acts </a:t>
            </a:r>
          </a:p>
          <a:p>
            <a:pPr marL="285750" indent="-285750">
              <a:lnSpc>
                <a:spcPts val="2320"/>
              </a:lnSpc>
              <a:spcBef>
                <a:spcPts val="0"/>
              </a:spcBef>
              <a:buFont typeface="Arial" panose="020B0604020202020204" pitchFamily="34" charset="0"/>
              <a:buChar char="•"/>
            </a:pPr>
            <a:r>
              <a:rPr lang="en-US" sz="1400" b="1" dirty="0">
                <a:solidFill>
                  <a:schemeClr val="accent1"/>
                </a:solidFill>
              </a:rPr>
              <a:t>Waste Management</a:t>
            </a:r>
          </a:p>
          <a:p>
            <a:pPr marL="285750" indent="-285750">
              <a:lnSpc>
                <a:spcPts val="2320"/>
              </a:lnSpc>
              <a:spcBef>
                <a:spcPts val="0"/>
              </a:spcBef>
              <a:buFont typeface="Arial" panose="020B0604020202020204" pitchFamily="34" charset="0"/>
              <a:buChar char="•"/>
            </a:pPr>
            <a:r>
              <a:rPr lang="en-US" sz="1400" b="1" dirty="0">
                <a:solidFill>
                  <a:schemeClr val="accent1"/>
                </a:solidFill>
              </a:rPr>
              <a:t>Cultural Resources </a:t>
            </a:r>
            <a:r>
              <a:rPr lang="en-US" sz="1400" dirty="0"/>
              <a:t>including archeological, historical, and Native American culturally important sites and consultations </a:t>
            </a:r>
            <a:endParaRPr lang="en-US" sz="1400" b="1" dirty="0">
              <a:solidFill>
                <a:schemeClr val="tx2"/>
              </a:solidFill>
            </a:endParaRPr>
          </a:p>
          <a:p>
            <a:pPr marL="285750" indent="-285750">
              <a:lnSpc>
                <a:spcPts val="2320"/>
              </a:lnSpc>
              <a:spcBef>
                <a:spcPts val="0"/>
              </a:spcBef>
              <a:buFont typeface="Arial" panose="020B0604020202020204" pitchFamily="34" charset="0"/>
              <a:buChar char="•"/>
            </a:pPr>
            <a:r>
              <a:rPr lang="en-US" sz="1400" b="1" dirty="0">
                <a:solidFill>
                  <a:schemeClr val="accent1"/>
                </a:solidFill>
              </a:rPr>
              <a:t>Socioeconomics</a:t>
            </a:r>
          </a:p>
          <a:p>
            <a:pPr marL="285750" indent="-285750">
              <a:lnSpc>
                <a:spcPts val="2320"/>
              </a:lnSpc>
              <a:spcBef>
                <a:spcPts val="0"/>
              </a:spcBef>
              <a:buFont typeface="Arial" panose="020B0604020202020204" pitchFamily="34" charset="0"/>
              <a:buChar char="•"/>
            </a:pPr>
            <a:r>
              <a:rPr lang="en-US" sz="1400" b="1" dirty="0">
                <a:solidFill>
                  <a:schemeClr val="accent1"/>
                </a:solidFill>
              </a:rPr>
              <a:t>Cumulative Effects</a:t>
            </a:r>
          </a:p>
        </p:txBody>
      </p:sp>
      <p:sp>
        <p:nvSpPr>
          <p:cNvPr id="4" name="Slide Number Placeholder 4">
            <a:extLst>
              <a:ext uri="{FF2B5EF4-FFF2-40B4-BE49-F238E27FC236}">
                <a16:creationId xmlns:a16="http://schemas.microsoft.com/office/drawing/2014/main" id="{52F3D0A3-15A9-DAFA-D5F5-D13C822A5EF3}"/>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21</a:t>
            </a:fld>
            <a:endParaRPr lang="en-US" dirty="0"/>
          </a:p>
        </p:txBody>
      </p:sp>
    </p:spTree>
    <p:extLst>
      <p:ext uri="{BB962C8B-B14F-4D97-AF65-F5344CB8AC3E}">
        <p14:creationId xmlns:p14="http://schemas.microsoft.com/office/powerpoint/2010/main" val="233007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7BD-8D66-13BC-48F8-848CF4D505BB}"/>
              </a:ext>
            </a:extLst>
          </p:cNvPr>
          <p:cNvSpPr>
            <a:spLocks noGrp="1"/>
          </p:cNvSpPr>
          <p:nvPr>
            <p:ph type="title"/>
          </p:nvPr>
        </p:nvSpPr>
        <p:spPr>
          <a:xfrm>
            <a:off x="828368" y="130606"/>
            <a:ext cx="10515600" cy="837687"/>
          </a:xfrm>
        </p:spPr>
        <p:txBody>
          <a:bodyPr>
            <a:normAutofit/>
          </a:bodyPr>
          <a:lstStyle/>
          <a:p>
            <a:r>
              <a:rPr lang="en-US" sz="3200" dirty="0">
                <a:latin typeface="+mj-lt"/>
              </a:rPr>
              <a:t>Summary of Preliminary Alternatives</a:t>
            </a:r>
          </a:p>
        </p:txBody>
      </p:sp>
      <p:sp>
        <p:nvSpPr>
          <p:cNvPr id="3" name="Slide Number Placeholder 4">
            <a:extLst>
              <a:ext uri="{FF2B5EF4-FFF2-40B4-BE49-F238E27FC236}">
                <a16:creationId xmlns:a16="http://schemas.microsoft.com/office/drawing/2014/main" id="{68DF175A-B15A-908E-75D6-C3F9D5F9DA20}"/>
              </a:ext>
            </a:extLst>
          </p:cNvPr>
          <p:cNvSpPr>
            <a:spLocks noGrp="1"/>
          </p:cNvSpPr>
          <p:nvPr>
            <p:ph type="sldNum" sz="quarter" idx="10"/>
          </p:nvPr>
        </p:nvSpPr>
        <p:spPr/>
        <p:txBody>
          <a:bodyPr/>
          <a:lstStyle/>
          <a:p>
            <a:fld id="{BCB0D119-7A02-8E46-84C5-2C2227451327}" type="slidenum">
              <a:rPr lang="en-US" smtClean="0"/>
              <a:pPr/>
              <a:t>22</a:t>
            </a:fld>
            <a:endParaRPr lang="en-US" dirty="0"/>
          </a:p>
        </p:txBody>
      </p:sp>
      <p:graphicFrame>
        <p:nvGraphicFramePr>
          <p:cNvPr id="16" name="Diagram 15">
            <a:extLst>
              <a:ext uri="{FF2B5EF4-FFF2-40B4-BE49-F238E27FC236}">
                <a16:creationId xmlns:a16="http://schemas.microsoft.com/office/drawing/2014/main" id="{1FFC90AA-2B78-E047-2DD9-BB53A8B89168}"/>
              </a:ext>
            </a:extLst>
          </p:cNvPr>
          <p:cNvGraphicFramePr/>
          <p:nvPr>
            <p:extLst>
              <p:ext uri="{D42A27DB-BD31-4B8C-83A1-F6EECF244321}">
                <p14:modId xmlns:p14="http://schemas.microsoft.com/office/powerpoint/2010/main" val="1187632972"/>
              </p:ext>
            </p:extLst>
          </p:nvPr>
        </p:nvGraphicFramePr>
        <p:xfrm>
          <a:off x="1488163" y="1562697"/>
          <a:ext cx="8997110" cy="2096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1CF8AD4F-8881-EF5D-41C1-ADF9E53F65E3}"/>
              </a:ext>
            </a:extLst>
          </p:cNvPr>
          <p:cNvGraphicFramePr/>
          <p:nvPr>
            <p:extLst>
              <p:ext uri="{D42A27DB-BD31-4B8C-83A1-F6EECF244321}">
                <p14:modId xmlns:p14="http://schemas.microsoft.com/office/powerpoint/2010/main" val="974371784"/>
              </p:ext>
            </p:extLst>
          </p:nvPr>
        </p:nvGraphicFramePr>
        <p:xfrm>
          <a:off x="1488163" y="3861153"/>
          <a:ext cx="8997110" cy="1934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Arrow: Down 18">
            <a:extLst>
              <a:ext uri="{FF2B5EF4-FFF2-40B4-BE49-F238E27FC236}">
                <a16:creationId xmlns:a16="http://schemas.microsoft.com/office/drawing/2014/main" id="{BBD32EE0-9EF5-8793-F012-B4D733AEED26}"/>
              </a:ext>
            </a:extLst>
          </p:cNvPr>
          <p:cNvSpPr/>
          <p:nvPr/>
        </p:nvSpPr>
        <p:spPr>
          <a:xfrm>
            <a:off x="2701325" y="3455220"/>
            <a:ext cx="401543" cy="436161"/>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85685CAC-34DD-02DD-C583-322F7506621B}"/>
              </a:ext>
            </a:extLst>
          </p:cNvPr>
          <p:cNvSpPr/>
          <p:nvPr/>
        </p:nvSpPr>
        <p:spPr>
          <a:xfrm>
            <a:off x="5783951" y="3455220"/>
            <a:ext cx="405533" cy="404756"/>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Down 26">
            <a:extLst>
              <a:ext uri="{FF2B5EF4-FFF2-40B4-BE49-F238E27FC236}">
                <a16:creationId xmlns:a16="http://schemas.microsoft.com/office/drawing/2014/main" id="{550EBA47-09FB-E64B-407A-C9CA12E303BA}"/>
              </a:ext>
            </a:extLst>
          </p:cNvPr>
          <p:cNvSpPr/>
          <p:nvPr/>
        </p:nvSpPr>
        <p:spPr>
          <a:xfrm>
            <a:off x="8888615" y="3455220"/>
            <a:ext cx="405533" cy="404756"/>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Badge 1 with solid fill">
            <a:extLst>
              <a:ext uri="{FF2B5EF4-FFF2-40B4-BE49-F238E27FC236}">
                <a16:creationId xmlns:a16="http://schemas.microsoft.com/office/drawing/2014/main" id="{53C0C044-55D0-DD95-1E29-DB6D696DDD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44896" y="1136293"/>
            <a:ext cx="914400" cy="914400"/>
          </a:xfrm>
          <a:prstGeom prst="rect">
            <a:avLst/>
          </a:prstGeom>
        </p:spPr>
      </p:pic>
      <p:pic>
        <p:nvPicPr>
          <p:cNvPr id="31" name="Graphic 30" descr="Badge with solid fill">
            <a:extLst>
              <a:ext uri="{FF2B5EF4-FFF2-40B4-BE49-F238E27FC236}">
                <a16:creationId xmlns:a16="http://schemas.microsoft.com/office/drawing/2014/main" id="{C942B952-F924-8927-4799-27BDBE7493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800" y="1136293"/>
            <a:ext cx="914400" cy="914400"/>
          </a:xfrm>
          <a:prstGeom prst="rect">
            <a:avLst/>
          </a:prstGeom>
        </p:spPr>
      </p:pic>
      <p:pic>
        <p:nvPicPr>
          <p:cNvPr id="33" name="Graphic 32" descr="Badge 3 with solid fill">
            <a:extLst>
              <a:ext uri="{FF2B5EF4-FFF2-40B4-BE49-F238E27FC236}">
                <a16:creationId xmlns:a16="http://schemas.microsoft.com/office/drawing/2014/main" id="{BBAD2433-BD0D-0837-E620-0C72ECDD14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34181" y="1136293"/>
            <a:ext cx="914400" cy="914400"/>
          </a:xfrm>
          <a:prstGeom prst="rect">
            <a:avLst/>
          </a:prstGeom>
        </p:spPr>
      </p:pic>
    </p:spTree>
    <p:extLst>
      <p:ext uri="{BB962C8B-B14F-4D97-AF65-F5344CB8AC3E}">
        <p14:creationId xmlns:p14="http://schemas.microsoft.com/office/powerpoint/2010/main" val="41137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CA46-4BCB-4DED-D84C-CC76E78AA8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F8256-C0DF-2E00-21A9-F0B2B859FF61}"/>
              </a:ext>
            </a:extLst>
          </p:cNvPr>
          <p:cNvSpPr>
            <a:spLocks noGrp="1"/>
          </p:cNvSpPr>
          <p:nvPr>
            <p:ph type="ctrTitle"/>
          </p:nvPr>
        </p:nvSpPr>
        <p:spPr/>
        <p:txBody>
          <a:bodyPr/>
          <a:lstStyle/>
          <a:p>
            <a:pPr algn="ctr"/>
            <a:r>
              <a:rPr lang="en-US" dirty="0"/>
              <a:t>Comment Submission</a:t>
            </a:r>
          </a:p>
        </p:txBody>
      </p:sp>
    </p:spTree>
    <p:extLst>
      <p:ext uri="{BB962C8B-B14F-4D97-AF65-F5344CB8AC3E}">
        <p14:creationId xmlns:p14="http://schemas.microsoft.com/office/powerpoint/2010/main" val="1297647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82E1-38DC-841B-7926-7E5241256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05EA5-58DC-FCF5-BB4F-38D312C018B4}"/>
              </a:ext>
            </a:extLst>
          </p:cNvPr>
          <p:cNvSpPr>
            <a:spLocks noGrp="1"/>
          </p:cNvSpPr>
          <p:nvPr>
            <p:ph type="title"/>
          </p:nvPr>
        </p:nvSpPr>
        <p:spPr>
          <a:xfrm>
            <a:off x="724408" y="158885"/>
            <a:ext cx="10515600" cy="837687"/>
          </a:xfrm>
        </p:spPr>
        <p:txBody>
          <a:bodyPr>
            <a:normAutofit/>
          </a:bodyPr>
          <a:lstStyle/>
          <a:p>
            <a:r>
              <a:rPr lang="en-US" sz="3200" dirty="0">
                <a:latin typeface="+mj-lt"/>
              </a:rPr>
              <a:t>Make Your Comments Count</a:t>
            </a:r>
            <a:endParaRPr lang="en-US" sz="3200" dirty="0">
              <a:solidFill>
                <a:srgbClr val="FF0000"/>
              </a:solidFill>
              <a:latin typeface="+mj-lt"/>
            </a:endParaRPr>
          </a:p>
        </p:txBody>
      </p:sp>
      <p:sp>
        <p:nvSpPr>
          <p:cNvPr id="3" name="Content Placeholder 2">
            <a:extLst>
              <a:ext uri="{FF2B5EF4-FFF2-40B4-BE49-F238E27FC236}">
                <a16:creationId xmlns:a16="http://schemas.microsoft.com/office/drawing/2014/main" id="{43058157-9AA7-B57E-0CF2-2AA4344CBB88}"/>
              </a:ext>
            </a:extLst>
          </p:cNvPr>
          <p:cNvSpPr>
            <a:spLocks noGrp="1"/>
          </p:cNvSpPr>
          <p:nvPr>
            <p:ph idx="1"/>
          </p:nvPr>
        </p:nvSpPr>
        <p:spPr>
          <a:xfrm>
            <a:off x="680884" y="1280842"/>
            <a:ext cx="6583878" cy="4715419"/>
          </a:xfrm>
        </p:spPr>
        <p:txBody>
          <a:bodyPr/>
          <a:lstStyle/>
          <a:p>
            <a:pPr marL="0" indent="0">
              <a:lnSpc>
                <a:spcPts val="2320"/>
              </a:lnSpc>
              <a:spcBef>
                <a:spcPts val="0"/>
              </a:spcBef>
              <a:buNone/>
            </a:pPr>
            <a:r>
              <a:rPr lang="en-US" sz="2000" b="1" dirty="0">
                <a:solidFill>
                  <a:schemeClr val="accent1"/>
                </a:solidFill>
              </a:rPr>
              <a:t>All Scoping Comments Will be Part of the Official Project Record</a:t>
            </a:r>
          </a:p>
          <a:p>
            <a:pPr>
              <a:lnSpc>
                <a:spcPts val="2320"/>
              </a:lnSpc>
              <a:spcBef>
                <a:spcPts val="0"/>
              </a:spcBef>
            </a:pPr>
            <a:endParaRPr lang="en-US" sz="2000" dirty="0"/>
          </a:p>
          <a:p>
            <a:pPr marL="342900" indent="-342900">
              <a:lnSpc>
                <a:spcPts val="2320"/>
              </a:lnSpc>
              <a:spcBef>
                <a:spcPts val="0"/>
              </a:spcBef>
              <a:buFont typeface="Arial" panose="020B0604020202020204" pitchFamily="34" charset="0"/>
              <a:buChar char="•"/>
            </a:pPr>
            <a:r>
              <a:rPr lang="en-US" sz="2000" dirty="0"/>
              <a:t>DOE invites comments on the identification of reasonable alternatives, information and analyses relevant to the Proposed Action, and specific environmental issues to be addressed.</a:t>
            </a:r>
          </a:p>
          <a:p>
            <a:pPr marL="342900" indent="-342900">
              <a:lnSpc>
                <a:spcPts val="2320"/>
              </a:lnSpc>
              <a:spcBef>
                <a:spcPts val="0"/>
              </a:spcBef>
              <a:buFont typeface="Arial" panose="020B0604020202020204" pitchFamily="34" charset="0"/>
              <a:buChar char="•"/>
            </a:pPr>
            <a:endParaRPr lang="en-US" sz="2000" dirty="0"/>
          </a:p>
          <a:p>
            <a:pPr marL="342900" indent="-342900">
              <a:lnSpc>
                <a:spcPts val="2320"/>
              </a:lnSpc>
              <a:spcBef>
                <a:spcPts val="0"/>
              </a:spcBef>
              <a:buFont typeface="Arial" panose="020B0604020202020204" pitchFamily="34" charset="0"/>
              <a:buChar char="•"/>
            </a:pPr>
            <a:r>
              <a:rPr lang="en-US" sz="2000" dirty="0"/>
              <a:t>It is important to understand that commenting on a proposal is not a “vote” on whether the Proposed Action should take place. </a:t>
            </a:r>
          </a:p>
          <a:p>
            <a:pPr marL="342900" indent="-342900">
              <a:lnSpc>
                <a:spcPts val="2320"/>
              </a:lnSpc>
              <a:spcBef>
                <a:spcPts val="0"/>
              </a:spcBef>
              <a:buFont typeface="Arial" panose="020B0604020202020204" pitchFamily="34" charset="0"/>
              <a:buChar char="•"/>
            </a:pPr>
            <a:endParaRPr lang="en-US" sz="2000" dirty="0"/>
          </a:p>
          <a:p>
            <a:pPr marL="342900" indent="-342900">
              <a:lnSpc>
                <a:spcPts val="2320"/>
              </a:lnSpc>
              <a:spcBef>
                <a:spcPts val="0"/>
              </a:spcBef>
              <a:buFont typeface="Arial" panose="020B0604020202020204" pitchFamily="34" charset="0"/>
              <a:buChar char="•"/>
            </a:pPr>
            <a:r>
              <a:rPr lang="en-US" sz="2000" dirty="0"/>
              <a:t>Keep comments specific to the scope of the Proposed Action and alternatives and give examples of how these may affect you and / or the community.</a:t>
            </a:r>
          </a:p>
          <a:p>
            <a:pPr marL="342900" indent="-342900">
              <a:lnSpc>
                <a:spcPts val="2320"/>
              </a:lnSpc>
              <a:spcBef>
                <a:spcPts val="0"/>
              </a:spcBef>
              <a:buFont typeface="Arial" panose="020B0604020202020204" pitchFamily="34" charset="0"/>
              <a:buChar char="•"/>
            </a:pPr>
            <a:endParaRPr lang="en-US" sz="1600" dirty="0"/>
          </a:p>
        </p:txBody>
      </p:sp>
      <p:pic>
        <p:nvPicPr>
          <p:cNvPr id="15" name="Picture Placeholder 14" descr="A picture containing sky, outdoor, grass, nature&#10;&#10;Description automatically generated">
            <a:extLst>
              <a:ext uri="{FF2B5EF4-FFF2-40B4-BE49-F238E27FC236}">
                <a16:creationId xmlns:a16="http://schemas.microsoft.com/office/drawing/2014/main" id="{52B69635-44D3-F646-A620-DC57D9308D4C}"/>
              </a:ext>
            </a:extLst>
          </p:cNvPr>
          <p:cNvPicPr>
            <a:picLocks noGrp="1" noChangeAspect="1"/>
          </p:cNvPicPr>
          <p:nvPr>
            <p:ph type="pic" sz="quarter" idx="4294967295"/>
          </p:nvPr>
        </p:nvPicPr>
        <p:blipFill rotWithShape="1">
          <a:blip r:embed="rId3"/>
          <a:srcRect l="22987" r="32493"/>
          <a:stretch/>
        </p:blipFill>
        <p:spPr>
          <a:xfrm>
            <a:off x="7626699" y="0"/>
            <a:ext cx="4565301" cy="6858000"/>
          </a:xfrm>
        </p:spPr>
      </p:pic>
      <p:sp>
        <p:nvSpPr>
          <p:cNvPr id="4" name="Slide Number Placeholder 4">
            <a:extLst>
              <a:ext uri="{FF2B5EF4-FFF2-40B4-BE49-F238E27FC236}">
                <a16:creationId xmlns:a16="http://schemas.microsoft.com/office/drawing/2014/main" id="{3F0C0CCE-DB2E-2D4E-D0F6-5E01FC9F34F4}"/>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24</a:t>
            </a:fld>
            <a:endParaRPr lang="en-US" dirty="0"/>
          </a:p>
        </p:txBody>
      </p:sp>
    </p:spTree>
    <p:extLst>
      <p:ext uri="{BB962C8B-B14F-4D97-AF65-F5344CB8AC3E}">
        <p14:creationId xmlns:p14="http://schemas.microsoft.com/office/powerpoint/2010/main" val="131650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6E90-737F-870C-D966-2F3079CE4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B17BD-1083-3DEF-D6C0-C737AE20F314}"/>
              </a:ext>
            </a:extLst>
          </p:cNvPr>
          <p:cNvSpPr>
            <a:spLocks noGrp="1"/>
          </p:cNvSpPr>
          <p:nvPr>
            <p:ph type="title"/>
          </p:nvPr>
        </p:nvSpPr>
        <p:spPr>
          <a:xfrm>
            <a:off x="703727" y="270947"/>
            <a:ext cx="10515600" cy="631316"/>
          </a:xfrm>
        </p:spPr>
        <p:txBody>
          <a:bodyPr>
            <a:normAutofit/>
          </a:bodyPr>
          <a:lstStyle/>
          <a:p>
            <a:r>
              <a:rPr lang="en-US" sz="3200" dirty="0">
                <a:latin typeface="+mj-lt"/>
              </a:rPr>
              <a:t>How Comments Will be Used </a:t>
            </a:r>
            <a:endParaRPr lang="en-US" sz="3200" dirty="0">
              <a:highlight>
                <a:srgbClr val="FF00FF"/>
              </a:highlight>
              <a:latin typeface="+mj-lt"/>
            </a:endParaRPr>
          </a:p>
        </p:txBody>
      </p:sp>
      <p:sp>
        <p:nvSpPr>
          <p:cNvPr id="4" name="Slide Number Placeholder 4">
            <a:extLst>
              <a:ext uri="{FF2B5EF4-FFF2-40B4-BE49-F238E27FC236}">
                <a16:creationId xmlns:a16="http://schemas.microsoft.com/office/drawing/2014/main" id="{5AAC3F1F-DAA1-9FA2-A58F-80FB85CAD9E2}"/>
              </a:ext>
            </a:extLst>
          </p:cNvPr>
          <p:cNvSpPr>
            <a:spLocks noGrp="1"/>
          </p:cNvSpPr>
          <p:nvPr>
            <p:ph type="sldNum" sz="quarter" idx="10"/>
          </p:nvPr>
        </p:nvSpPr>
        <p:spPr/>
        <p:txBody>
          <a:bodyPr/>
          <a:lstStyle/>
          <a:p>
            <a:fld id="{BCB0D119-7A02-8E46-84C5-2C2227451327}" type="slidenum">
              <a:rPr lang="en-US" smtClean="0"/>
              <a:pPr/>
              <a:t>25</a:t>
            </a:fld>
            <a:endParaRPr lang="en-US" dirty="0"/>
          </a:p>
        </p:txBody>
      </p:sp>
      <p:sp>
        <p:nvSpPr>
          <p:cNvPr id="3" name="Content Placeholder 2">
            <a:extLst>
              <a:ext uri="{FF2B5EF4-FFF2-40B4-BE49-F238E27FC236}">
                <a16:creationId xmlns:a16="http://schemas.microsoft.com/office/drawing/2014/main" id="{5D15AD0F-B04A-1DC8-B67C-527496CBAA3C}"/>
              </a:ext>
            </a:extLst>
          </p:cNvPr>
          <p:cNvSpPr>
            <a:spLocks noGrp="1"/>
          </p:cNvSpPr>
          <p:nvPr>
            <p:ph idx="1"/>
          </p:nvPr>
        </p:nvSpPr>
        <p:spPr>
          <a:xfrm>
            <a:off x="766375" y="1324477"/>
            <a:ext cx="6536377" cy="4715419"/>
          </a:xfrm>
        </p:spPr>
        <p:txBody>
          <a:bodyPr>
            <a:normAutofit fontScale="92500"/>
          </a:bodyPr>
          <a:lstStyle/>
          <a:p>
            <a:pPr marL="342900" indent="-342900">
              <a:lnSpc>
                <a:spcPts val="2320"/>
              </a:lnSpc>
              <a:spcBef>
                <a:spcPts val="0"/>
              </a:spcBef>
              <a:buFont typeface="Arial" panose="020B0604020202020204" pitchFamily="34" charset="0"/>
              <a:buChar char="•"/>
            </a:pPr>
            <a:r>
              <a:rPr lang="en-US" sz="2000" dirty="0"/>
              <a:t>When the scoping period is finished, DOE will analyze comments, determine if changes to the scope of the SEIS are necessary, and prepare</a:t>
            </a:r>
            <a:r>
              <a:rPr lang="en-US" sz="2000" dirty="0">
                <a:solidFill>
                  <a:srgbClr val="FF0000"/>
                </a:solidFill>
              </a:rPr>
              <a:t> </a:t>
            </a:r>
            <a:r>
              <a:rPr lang="en-US" sz="2000" dirty="0"/>
              <a:t>the Draft SEIS. </a:t>
            </a:r>
          </a:p>
          <a:p>
            <a:pPr marL="342900" indent="-342900">
              <a:lnSpc>
                <a:spcPts val="2320"/>
              </a:lnSpc>
              <a:spcBef>
                <a:spcPts val="0"/>
              </a:spcBef>
              <a:buFont typeface="Arial" panose="020B0604020202020204" pitchFamily="34" charset="0"/>
              <a:buChar char="•"/>
            </a:pPr>
            <a:endParaRPr lang="en-US" sz="2000" dirty="0"/>
          </a:p>
          <a:p>
            <a:pPr marL="342900" indent="-342900">
              <a:lnSpc>
                <a:spcPts val="2320"/>
              </a:lnSpc>
              <a:spcBef>
                <a:spcPts val="0"/>
              </a:spcBef>
              <a:buFont typeface="Arial" panose="020B0604020202020204" pitchFamily="34" charset="0"/>
              <a:buChar char="•"/>
            </a:pPr>
            <a:r>
              <a:rPr lang="en-US" sz="2000" dirty="0"/>
              <a:t>The Draft SEIS will also include a summary that identifies all relevant alternatives, information, and analyses submitted by commenters for consideration by the lead and cooperating agencies.</a:t>
            </a:r>
            <a:endParaRPr lang="en-US" sz="1800" dirty="0"/>
          </a:p>
          <a:p>
            <a:pPr marL="342900" indent="-342900">
              <a:lnSpc>
                <a:spcPts val="2320"/>
              </a:lnSpc>
              <a:spcBef>
                <a:spcPts val="0"/>
              </a:spcBef>
              <a:buFont typeface="Arial" panose="020B0604020202020204" pitchFamily="34" charset="0"/>
              <a:buChar char="•"/>
            </a:pPr>
            <a:endParaRPr lang="en-US" sz="1600" dirty="0"/>
          </a:p>
          <a:p>
            <a:pPr marL="342900" indent="-342900">
              <a:lnSpc>
                <a:spcPts val="2320"/>
              </a:lnSpc>
              <a:spcBef>
                <a:spcPts val="0"/>
              </a:spcBef>
              <a:buFont typeface="Arial" panose="020B0604020202020204" pitchFamily="34" charset="0"/>
              <a:buChar char="•"/>
            </a:pPr>
            <a:r>
              <a:rPr lang="en-US" sz="2000" dirty="0"/>
              <a:t>DOE may respond to individual comments or groups of comments by making changes to the Proposed Action or alternatives, developing new alternatives, modifying its analyses, making factual corrections, or explaining why a comment does not require a change.</a:t>
            </a:r>
            <a:endParaRPr lang="en-US" sz="2000" strike="sngStrike" dirty="0"/>
          </a:p>
          <a:p>
            <a:pPr marL="342900" indent="-342900">
              <a:lnSpc>
                <a:spcPts val="2320"/>
              </a:lnSpc>
              <a:spcBef>
                <a:spcPts val="0"/>
              </a:spcBef>
              <a:buFont typeface="Arial" panose="020B0604020202020204" pitchFamily="34" charset="0"/>
              <a:buChar char="•"/>
            </a:pPr>
            <a:endParaRPr lang="en-US" sz="2000" dirty="0"/>
          </a:p>
        </p:txBody>
      </p:sp>
      <p:pic>
        <p:nvPicPr>
          <p:cNvPr id="11" name="Picture Placeholder 10">
            <a:extLst>
              <a:ext uri="{FF2B5EF4-FFF2-40B4-BE49-F238E27FC236}">
                <a16:creationId xmlns:a16="http://schemas.microsoft.com/office/drawing/2014/main" id="{52D28393-254D-5A49-25CF-2EFA530E3D5B}"/>
              </a:ext>
            </a:extLst>
          </p:cNvPr>
          <p:cNvPicPr>
            <a:picLocks noGrp="1" noChangeAspect="1"/>
          </p:cNvPicPr>
          <p:nvPr>
            <p:ph type="pic" sz="quarter" idx="4294967295"/>
          </p:nvPr>
        </p:nvPicPr>
        <p:blipFill rotWithShape="1">
          <a:blip r:embed="rId3"/>
          <a:srcRect l="34064" r="31909"/>
          <a:stretch/>
        </p:blipFill>
        <p:spPr>
          <a:xfrm>
            <a:off x="7968342" y="0"/>
            <a:ext cx="4223657" cy="6858000"/>
          </a:xfrm>
        </p:spPr>
      </p:pic>
    </p:spTree>
    <p:extLst>
      <p:ext uri="{BB962C8B-B14F-4D97-AF65-F5344CB8AC3E}">
        <p14:creationId xmlns:p14="http://schemas.microsoft.com/office/powerpoint/2010/main" val="366607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BEC6E-2081-DFB9-70AB-7DE0F8BC4C0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1DF5F77-E1F8-C6F5-CFE8-8DD819F04025}"/>
              </a:ext>
            </a:extLst>
          </p:cNvPr>
          <p:cNvSpPr>
            <a:spLocks noGrp="1"/>
          </p:cNvSpPr>
          <p:nvPr>
            <p:ph type="title"/>
          </p:nvPr>
        </p:nvSpPr>
        <p:spPr>
          <a:xfrm>
            <a:off x="743196" y="194439"/>
            <a:ext cx="10515600" cy="884555"/>
          </a:xfrm>
        </p:spPr>
        <p:txBody>
          <a:bodyPr>
            <a:normAutofit/>
          </a:bodyPr>
          <a:lstStyle/>
          <a:p>
            <a:pPr>
              <a:lnSpc>
                <a:spcPts val="2320"/>
              </a:lnSpc>
              <a:spcBef>
                <a:spcPts val="0"/>
              </a:spcBef>
            </a:pPr>
            <a:r>
              <a:rPr lang="en-US" sz="3200" dirty="0"/>
              <a:t>SEIS Timeline</a:t>
            </a:r>
          </a:p>
        </p:txBody>
      </p:sp>
      <p:sp>
        <p:nvSpPr>
          <p:cNvPr id="5" name="Slide Number Placeholder 4">
            <a:extLst>
              <a:ext uri="{FF2B5EF4-FFF2-40B4-BE49-F238E27FC236}">
                <a16:creationId xmlns:a16="http://schemas.microsoft.com/office/drawing/2014/main" id="{0AD6D3F5-F90C-4A57-F706-C9107259F00B}"/>
              </a:ext>
            </a:extLst>
          </p:cNvPr>
          <p:cNvSpPr>
            <a:spLocks noGrp="1"/>
          </p:cNvSpPr>
          <p:nvPr>
            <p:ph type="sldNum" sz="quarter" idx="12"/>
          </p:nvPr>
        </p:nvSpPr>
        <p:spPr/>
        <p:txBody>
          <a:bodyPr/>
          <a:lstStyle/>
          <a:p>
            <a:fld id="{BCB0D119-7A02-8E46-84C5-2C2227451327}" type="slidenum">
              <a:rPr lang="en-US" smtClean="0"/>
              <a:pPr/>
              <a:t>26</a:t>
            </a:fld>
            <a:endParaRPr lang="en-US" dirty="0"/>
          </a:p>
        </p:txBody>
      </p:sp>
      <p:cxnSp>
        <p:nvCxnSpPr>
          <p:cNvPr id="14" name="Straight Connector 13">
            <a:extLst>
              <a:ext uri="{FF2B5EF4-FFF2-40B4-BE49-F238E27FC236}">
                <a16:creationId xmlns:a16="http://schemas.microsoft.com/office/drawing/2014/main" id="{36ACBF53-1B5D-1DA0-62B0-1E58AB7B2CA7}"/>
              </a:ext>
            </a:extLst>
          </p:cNvPr>
          <p:cNvCxnSpPr/>
          <p:nvPr/>
        </p:nvCxnSpPr>
        <p:spPr>
          <a:xfrm>
            <a:off x="743196" y="1128154"/>
            <a:ext cx="73676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AF2B292-0EE8-B80E-D71E-A80BF06131C9}"/>
              </a:ext>
            </a:extLst>
          </p:cNvPr>
          <p:cNvGrpSpPr/>
          <p:nvPr/>
        </p:nvGrpSpPr>
        <p:grpSpPr>
          <a:xfrm>
            <a:off x="1638346" y="1167482"/>
            <a:ext cx="5290288" cy="4645870"/>
            <a:chOff x="1596347" y="1088826"/>
            <a:chExt cx="5290288" cy="4645870"/>
          </a:xfrm>
        </p:grpSpPr>
        <p:sp>
          <p:nvSpPr>
            <p:cNvPr id="7" name="Rectangle 6">
              <a:extLst>
                <a:ext uri="{FF2B5EF4-FFF2-40B4-BE49-F238E27FC236}">
                  <a16:creationId xmlns:a16="http://schemas.microsoft.com/office/drawing/2014/main" id="{FADBDEA3-5FD2-410F-DFAA-8D55A17692BF}"/>
                </a:ext>
              </a:extLst>
            </p:cNvPr>
            <p:cNvSpPr/>
            <p:nvPr/>
          </p:nvSpPr>
          <p:spPr>
            <a:xfrm>
              <a:off x="1600200" y="209397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Public Scoping Meetings</a:t>
              </a:r>
            </a:p>
            <a:p>
              <a:pPr algn="ctr"/>
              <a:r>
                <a:rPr lang="en-US" dirty="0"/>
                <a:t>March 6 and 18, 2025</a:t>
              </a:r>
            </a:p>
          </p:txBody>
        </p:sp>
        <p:sp>
          <p:nvSpPr>
            <p:cNvPr id="13" name="Rectangle 12">
              <a:extLst>
                <a:ext uri="{FF2B5EF4-FFF2-40B4-BE49-F238E27FC236}">
                  <a16:creationId xmlns:a16="http://schemas.microsoft.com/office/drawing/2014/main" id="{78AF5FC3-275C-14ED-F89D-518D4254FED1}"/>
                </a:ext>
              </a:extLst>
            </p:cNvPr>
            <p:cNvSpPr/>
            <p:nvPr/>
          </p:nvSpPr>
          <p:spPr>
            <a:xfrm>
              <a:off x="1596347" y="309981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Comment Period Ends</a:t>
              </a:r>
            </a:p>
            <a:p>
              <a:pPr algn="ctr"/>
              <a:r>
                <a:rPr lang="en-US" dirty="0">
                  <a:solidFill>
                    <a:schemeClr val="bg1"/>
                  </a:solidFill>
                </a:rPr>
                <a:t>March 27, 2025</a:t>
              </a:r>
            </a:p>
          </p:txBody>
        </p:sp>
        <p:sp>
          <p:nvSpPr>
            <p:cNvPr id="15" name="Rectangle 14">
              <a:extLst>
                <a:ext uri="{FF2B5EF4-FFF2-40B4-BE49-F238E27FC236}">
                  <a16:creationId xmlns:a16="http://schemas.microsoft.com/office/drawing/2014/main" id="{5208B51F-CE6E-21CF-A400-60B7F77CCB73}"/>
                </a:ext>
              </a:extLst>
            </p:cNvPr>
            <p:cNvSpPr/>
            <p:nvPr/>
          </p:nvSpPr>
          <p:spPr>
            <a:xfrm>
              <a:off x="1596347" y="410565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Draft SEIS</a:t>
              </a:r>
            </a:p>
            <a:p>
              <a:pPr algn="ctr"/>
              <a:r>
                <a:rPr lang="en-US" dirty="0"/>
                <a:t>Summer 2026</a:t>
              </a:r>
            </a:p>
          </p:txBody>
        </p:sp>
        <p:sp>
          <p:nvSpPr>
            <p:cNvPr id="16" name="Rectangle 15">
              <a:extLst>
                <a:ext uri="{FF2B5EF4-FFF2-40B4-BE49-F238E27FC236}">
                  <a16:creationId xmlns:a16="http://schemas.microsoft.com/office/drawing/2014/main" id="{D4A454CB-9926-1E32-19FD-98B77A6F308B}"/>
                </a:ext>
              </a:extLst>
            </p:cNvPr>
            <p:cNvSpPr/>
            <p:nvPr/>
          </p:nvSpPr>
          <p:spPr>
            <a:xfrm>
              <a:off x="1596347" y="511149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Final SEIS</a:t>
              </a:r>
            </a:p>
            <a:p>
              <a:pPr algn="ctr"/>
              <a:r>
                <a:rPr lang="en-US" dirty="0"/>
                <a:t>Spring 2027</a:t>
              </a:r>
            </a:p>
          </p:txBody>
        </p:sp>
        <p:sp>
          <p:nvSpPr>
            <p:cNvPr id="18" name="Arrow: Down 17">
              <a:extLst>
                <a:ext uri="{FF2B5EF4-FFF2-40B4-BE49-F238E27FC236}">
                  <a16:creationId xmlns:a16="http://schemas.microsoft.com/office/drawing/2014/main" id="{82966157-D324-E0FF-E6A8-059470B523CF}"/>
                </a:ext>
              </a:extLst>
            </p:cNvPr>
            <p:cNvSpPr/>
            <p:nvPr/>
          </p:nvSpPr>
          <p:spPr>
            <a:xfrm>
              <a:off x="4043641" y="377647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879C434C-C14D-6CB8-C2AB-A7B48FCF9FC2}"/>
                </a:ext>
              </a:extLst>
            </p:cNvPr>
            <p:cNvSpPr/>
            <p:nvPr/>
          </p:nvSpPr>
          <p:spPr>
            <a:xfrm>
              <a:off x="4040946" y="277063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81553BDB-F6A9-2634-4D9C-2852C8F94486}"/>
                </a:ext>
              </a:extLst>
            </p:cNvPr>
            <p:cNvSpPr/>
            <p:nvPr/>
          </p:nvSpPr>
          <p:spPr>
            <a:xfrm>
              <a:off x="4040946" y="478231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8425D32-766D-3344-2E5F-92F0356F40C5}"/>
                </a:ext>
              </a:extLst>
            </p:cNvPr>
            <p:cNvSpPr/>
            <p:nvPr/>
          </p:nvSpPr>
          <p:spPr>
            <a:xfrm>
              <a:off x="1600200" y="108882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a:t>
              </a:r>
              <a:r>
                <a:rPr lang="en-US" b="1" dirty="0"/>
                <a:t>Comment Period Began</a:t>
              </a:r>
            </a:p>
            <a:p>
              <a:pPr algn="ctr"/>
              <a:r>
                <a:rPr lang="en-US" dirty="0"/>
                <a:t>December 19, 2024</a:t>
              </a:r>
            </a:p>
          </p:txBody>
        </p:sp>
        <p:sp>
          <p:nvSpPr>
            <p:cNvPr id="17" name="Arrow: Down 16">
              <a:extLst>
                <a:ext uri="{FF2B5EF4-FFF2-40B4-BE49-F238E27FC236}">
                  <a16:creationId xmlns:a16="http://schemas.microsoft.com/office/drawing/2014/main" id="{A481216E-E713-F620-2409-99E50D7D4762}"/>
                </a:ext>
              </a:extLst>
            </p:cNvPr>
            <p:cNvSpPr/>
            <p:nvPr/>
          </p:nvSpPr>
          <p:spPr>
            <a:xfrm>
              <a:off x="4040946" y="1761186"/>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043970A6-CFCD-5743-5FF1-71BC608F2BEE}"/>
              </a:ext>
              <a:ext uri="{C183D7F6-B498-43B3-948B-1728B52AA6E4}">
                <adec:decorative xmlns:adec="http://schemas.microsoft.com/office/drawing/2017/decorative" val="1"/>
              </a:ext>
            </a:extLst>
          </p:cNvPr>
          <p:cNvSpPr/>
          <p:nvPr/>
        </p:nvSpPr>
        <p:spPr>
          <a:xfrm>
            <a:off x="7853082" y="0"/>
            <a:ext cx="433891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B5F2FC5-D902-254E-497C-F95D58BB7FFB}"/>
              </a:ext>
            </a:extLst>
          </p:cNvPr>
          <p:cNvSpPr txBox="1"/>
          <p:nvPr/>
        </p:nvSpPr>
        <p:spPr>
          <a:xfrm>
            <a:off x="7823784" y="82691"/>
            <a:ext cx="4294356" cy="66989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oAutofit/>
          </a:bodyPr>
          <a:lstStyle/>
          <a:p>
            <a:pPr algn="ctr">
              <a:lnSpc>
                <a:spcPts val="2400"/>
              </a:lnSpc>
              <a:spcBef>
                <a:spcPts val="800"/>
              </a:spcBef>
            </a:pPr>
            <a:endParaRPr lang="en-US" sz="2400" dirty="0">
              <a:solidFill>
                <a:schemeClr val="bg1"/>
              </a:solidFill>
            </a:endParaRPr>
          </a:p>
          <a:p>
            <a:pPr algn="ctr">
              <a:lnSpc>
                <a:spcPts val="2400"/>
              </a:lnSpc>
              <a:spcBef>
                <a:spcPts val="800"/>
              </a:spcBef>
            </a:pPr>
            <a:r>
              <a:rPr lang="en-US" sz="2400" dirty="0">
                <a:solidFill>
                  <a:schemeClr val="bg1"/>
                </a:solidFill>
              </a:rPr>
              <a:t>Provide Comments </a:t>
            </a:r>
            <a:r>
              <a:rPr lang="en-US" sz="2400" b="1" u="sng" dirty="0">
                <a:solidFill>
                  <a:schemeClr val="bg1"/>
                </a:solidFill>
              </a:rPr>
              <a:t>TODAY</a:t>
            </a:r>
            <a:r>
              <a:rPr lang="en-US" sz="2400" dirty="0">
                <a:solidFill>
                  <a:schemeClr val="bg1"/>
                </a:solidFill>
              </a:rPr>
              <a:t>:</a:t>
            </a:r>
          </a:p>
          <a:p>
            <a:pPr marL="285750" marR="0" lvl="0" indent="-174625" algn="l" defTabSz="914400" rtl="0" eaLnBrk="1" fontAlgn="auto" latinLnBrk="0" hangingPunct="1">
              <a:spcBef>
                <a:spcPts val="1000"/>
              </a:spcBef>
              <a:spcAft>
                <a:spcPts val="0"/>
              </a:spcAft>
              <a:buClrTx/>
              <a:buSzTx/>
              <a:buFont typeface="Arial" panose="020B0604020202020204" pitchFamily="34" charset="0"/>
              <a:buChar char="•"/>
              <a:tabLst/>
              <a:defRPr/>
            </a:pPr>
            <a:r>
              <a:rPr lang="en-US" dirty="0">
                <a:solidFill>
                  <a:srgbClr val="FFFFFF"/>
                </a:solidFill>
                <a:cs typeface="Times New Roman" panose="02020603050405020304" pitchFamily="18" charset="0"/>
              </a:rPr>
              <a:t>Use Zoom’s “raise your hand” feature to enter the queue to make an oral comment </a:t>
            </a:r>
            <a:endParaRPr kumimoji="0" lang="en-US" b="1" i="0" u="none" strike="noStrike" kern="1200" cap="none" spc="0" normalizeH="0" baseline="0" noProof="0" dirty="0">
              <a:ln>
                <a:noFill/>
              </a:ln>
              <a:solidFill>
                <a:srgbClr val="FFFFFF"/>
              </a:solidFill>
              <a:effectLst/>
              <a:uLnTx/>
              <a:uFillTx/>
              <a:ea typeface="+mn-ea"/>
              <a:cs typeface="+mn-cs"/>
            </a:endParaRPr>
          </a:p>
          <a:p>
            <a:pPr marL="285750" marR="0" lvl="0" indent="-174625"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srgbClr val="FFFFFF"/>
              </a:solidFill>
            </a:endParaRPr>
          </a:p>
          <a:p>
            <a:pPr marL="285750" marR="0" lvl="0" indent="-174625"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FFFFFF"/>
                </a:solidFill>
                <a:effectLst/>
                <a:uLnTx/>
                <a:uFillTx/>
                <a:ea typeface="+mn-ea"/>
                <a:cs typeface="+mn-cs"/>
              </a:rPr>
              <a:t>Submit comments </a:t>
            </a:r>
            <a:r>
              <a:rPr kumimoji="0" lang="en-US" sz="2400" b="1" i="0" u="sng" strike="noStrike" kern="1200" cap="none" spc="0" normalizeH="0" baseline="0" noProof="0" dirty="0">
                <a:ln>
                  <a:noFill/>
                </a:ln>
                <a:solidFill>
                  <a:srgbClr val="FFFFFF"/>
                </a:solidFill>
                <a:effectLst/>
                <a:uLnTx/>
                <a:uFillTx/>
                <a:ea typeface="+mn-ea"/>
                <a:cs typeface="+mn-cs"/>
              </a:rPr>
              <a:t>LATER</a:t>
            </a:r>
            <a:r>
              <a:rPr kumimoji="0" lang="en-US" sz="2400" i="0" u="none" strike="noStrike" kern="1200" cap="none" spc="0" normalizeH="0" baseline="0" noProof="0" dirty="0">
                <a:ln>
                  <a:noFill/>
                </a:ln>
                <a:solidFill>
                  <a:srgbClr val="FFFFFF"/>
                </a:solidFill>
                <a:effectLst/>
                <a:uLnTx/>
                <a:uFillTx/>
                <a:ea typeface="+mn-ea"/>
                <a:cs typeface="+mn-cs"/>
              </a:rPr>
              <a:t>:</a:t>
            </a:r>
          </a:p>
          <a:p>
            <a:pPr marL="285750" marR="0" lvl="0" indent="-1746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Send an email with “</a:t>
            </a:r>
            <a:r>
              <a:rPr lang="en-US" dirty="0">
                <a:solidFill>
                  <a:srgbClr val="FFFFFF"/>
                </a:solidFill>
              </a:rPr>
              <a:t>Scoping Comments</a:t>
            </a:r>
            <a:r>
              <a:rPr kumimoji="0" lang="en-US" sz="1800" b="0" i="0" u="none" strike="noStrike" kern="1200" cap="none" spc="0" normalizeH="0" baseline="0" noProof="0" dirty="0">
                <a:ln>
                  <a:noFill/>
                </a:ln>
                <a:solidFill>
                  <a:srgbClr val="FFFFFF"/>
                </a:solidFill>
                <a:effectLst/>
                <a:uLnTx/>
                <a:uFillTx/>
                <a:ea typeface="+mn-ea"/>
                <a:cs typeface="+mn-cs"/>
              </a:rPr>
              <a:t>” in the subject line to: </a:t>
            </a:r>
          </a:p>
          <a:p>
            <a:pPr marL="111125">
              <a:lnSpc>
                <a:spcPct val="90000"/>
              </a:lnSpc>
              <a:spcBef>
                <a:spcPts val="1000"/>
              </a:spcBef>
              <a:defRPr/>
            </a:pPr>
            <a:r>
              <a:rPr lang="en-US" dirty="0">
                <a:solidFill>
                  <a:srgbClr val="FFFFFF"/>
                </a:solidFill>
              </a:rPr>
              <a:t>   </a:t>
            </a:r>
            <a:r>
              <a:rPr lang="en-US" sz="2000" b="1" i="1" u="none" strike="noStrike" dirty="0">
                <a:solidFill>
                  <a:schemeClr val="bg1"/>
                </a:solidFill>
                <a:effectLst/>
              </a:rPr>
              <a:t>SSFL_DOE_SEIS@emcbc.doe.gov</a:t>
            </a:r>
          </a:p>
          <a:p>
            <a:pPr marL="111125">
              <a:lnSpc>
                <a:spcPct val="90000"/>
              </a:lnSpc>
              <a:spcBef>
                <a:spcPts val="1000"/>
              </a:spcBef>
              <a:defRPr/>
            </a:pPr>
            <a:endParaRPr lang="en-US" b="1" i="1" u="none" strike="noStrike" dirty="0">
              <a:solidFill>
                <a:schemeClr val="bg1"/>
              </a:solidFill>
              <a:effectLst/>
            </a:endParaRPr>
          </a:p>
          <a:p>
            <a:pPr marL="396875" indent="-285750">
              <a:lnSpc>
                <a:spcPct val="90000"/>
              </a:lnSpc>
              <a:spcBef>
                <a:spcPts val="1000"/>
              </a:spcBef>
              <a:buFont typeface="Arial" panose="020B0604020202020204" pitchFamily="34" charset="0"/>
              <a:buChar char="•"/>
              <a:defRPr/>
            </a:pPr>
            <a:r>
              <a:rPr kumimoji="0" lang="en-US" sz="1800" b="0" i="0" u="none" strike="noStrike" kern="1200" cap="none" spc="0" normalizeH="0" baseline="0" noProof="0" dirty="0">
                <a:ln>
                  <a:noFill/>
                </a:ln>
                <a:solidFill>
                  <a:srgbClr val="FFFFFF"/>
                </a:solidFill>
                <a:effectLst/>
                <a:uLnTx/>
                <a:uFillTx/>
                <a:ea typeface="+mn-ea"/>
                <a:cs typeface="+mn-cs"/>
              </a:rPr>
              <a:t>Send comments by </a:t>
            </a:r>
            <a:r>
              <a:rPr lang="en-US" dirty="0">
                <a:solidFill>
                  <a:srgbClr val="FFFFFF"/>
                </a:solidFill>
              </a:rPr>
              <a:t>US Mail </a:t>
            </a:r>
            <a:r>
              <a:rPr kumimoji="0" lang="en-US" sz="1800" b="0" i="0" u="none" strike="noStrike" kern="1200" cap="none" spc="0" normalizeH="0" baseline="0" noProof="0" dirty="0">
                <a:ln>
                  <a:noFill/>
                </a:ln>
                <a:solidFill>
                  <a:srgbClr val="FFFFFF"/>
                </a:solidFill>
                <a:effectLst/>
                <a:uLnTx/>
                <a:uFillTx/>
                <a:ea typeface="+mn-ea"/>
                <a:cs typeface="+mn-cs"/>
              </a:rPr>
              <a:t>to: </a:t>
            </a:r>
            <a:endParaRPr lang="en-US" b="1" i="1" dirty="0">
              <a:solidFill>
                <a:schemeClr val="accent2"/>
              </a:solidFill>
              <a:ea typeface="Times New Roman" panose="02020603050405020304" pitchFamily="18" charset="0"/>
            </a:endParaRPr>
          </a:p>
          <a:p>
            <a:pPr marL="568325" lvl="1">
              <a:lnSpc>
                <a:spcPct val="90000"/>
              </a:lnSpc>
              <a:spcBef>
                <a:spcPts val="1000"/>
              </a:spcBef>
              <a:defRPr/>
            </a:pPr>
            <a:r>
              <a:rPr lang="en-US" sz="2000" b="1" i="1" dirty="0">
                <a:solidFill>
                  <a:schemeClr val="bg1"/>
                </a:solidFill>
                <a:effectLst/>
              </a:rPr>
              <a:t>Dr. Joshua Mengers,</a:t>
            </a:r>
            <a:br>
              <a:rPr lang="en-US" sz="2000" b="1" i="1" dirty="0">
                <a:solidFill>
                  <a:schemeClr val="bg1"/>
                </a:solidFill>
                <a:effectLst/>
              </a:rPr>
            </a:br>
            <a:r>
              <a:rPr lang="en-US" sz="2000" b="1" i="1" dirty="0">
                <a:solidFill>
                  <a:schemeClr val="bg1"/>
                </a:solidFill>
                <a:effectLst/>
              </a:rPr>
              <a:t>NEPA Document Manager,</a:t>
            </a:r>
            <a:br>
              <a:rPr lang="en-US" sz="2000" b="1" i="1" dirty="0">
                <a:solidFill>
                  <a:schemeClr val="bg1"/>
                </a:solidFill>
                <a:effectLst/>
              </a:rPr>
            </a:br>
            <a:r>
              <a:rPr lang="en-US" sz="2000" b="1" i="1" dirty="0">
                <a:solidFill>
                  <a:schemeClr val="bg1"/>
                </a:solidFill>
                <a:effectLst/>
              </a:rPr>
              <a:t>c/o Leidos</a:t>
            </a:r>
            <a:br>
              <a:rPr lang="en-US" sz="2000" b="1" i="1" dirty="0">
                <a:solidFill>
                  <a:schemeClr val="bg1"/>
                </a:solidFill>
                <a:effectLst/>
              </a:rPr>
            </a:br>
            <a:r>
              <a:rPr lang="en-US" sz="2000" b="1" i="1" dirty="0">
                <a:solidFill>
                  <a:schemeClr val="bg1"/>
                </a:solidFill>
                <a:effectLst/>
              </a:rPr>
              <a:t>2109 Air Park Road SE,</a:t>
            </a:r>
            <a:br>
              <a:rPr lang="en-US" sz="2000" b="1" i="1" dirty="0">
                <a:solidFill>
                  <a:schemeClr val="bg1"/>
                </a:solidFill>
                <a:effectLst/>
              </a:rPr>
            </a:br>
            <a:r>
              <a:rPr lang="en-US" sz="2000" b="1" i="1" dirty="0">
                <a:solidFill>
                  <a:schemeClr val="bg1"/>
                </a:solidFill>
                <a:effectLst/>
              </a:rPr>
              <a:t>Suite 200</a:t>
            </a:r>
            <a:br>
              <a:rPr lang="en-US" sz="2000" b="1" i="1" dirty="0">
                <a:solidFill>
                  <a:schemeClr val="bg1"/>
                </a:solidFill>
                <a:effectLst/>
              </a:rPr>
            </a:br>
            <a:r>
              <a:rPr lang="en-US" sz="2000" b="1" i="1" dirty="0">
                <a:solidFill>
                  <a:schemeClr val="bg1"/>
                </a:solidFill>
                <a:effectLst/>
              </a:rPr>
              <a:t>Albuquerque, NM 87106</a:t>
            </a:r>
            <a:endParaRPr kumimoji="0" lang="en-US" sz="2000" b="1"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381201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DE3-8C53-E9AB-037A-31E673B4E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78EB0-5F8F-0F82-F07F-0061270EF3DC}"/>
              </a:ext>
            </a:extLst>
          </p:cNvPr>
          <p:cNvSpPr>
            <a:spLocks noGrp="1"/>
          </p:cNvSpPr>
          <p:nvPr>
            <p:ph type="ctrTitle"/>
          </p:nvPr>
        </p:nvSpPr>
        <p:spPr/>
        <p:txBody>
          <a:bodyPr/>
          <a:lstStyle/>
          <a:p>
            <a:pPr algn="ctr"/>
            <a:r>
              <a:rPr lang="en-US" dirty="0"/>
              <a:t>Thank you for your attention</a:t>
            </a:r>
          </a:p>
        </p:txBody>
      </p:sp>
      <p:sp>
        <p:nvSpPr>
          <p:cNvPr id="3" name="Text Placeholder 2">
            <a:extLst>
              <a:ext uri="{FF2B5EF4-FFF2-40B4-BE49-F238E27FC236}">
                <a16:creationId xmlns:a16="http://schemas.microsoft.com/office/drawing/2014/main" id="{BAC02986-93A2-54F9-FA19-1A550B26867A}"/>
              </a:ext>
            </a:extLst>
          </p:cNvPr>
          <p:cNvSpPr>
            <a:spLocks noGrp="1"/>
          </p:cNvSpPr>
          <p:nvPr>
            <p:ph type="subTitle" idx="1"/>
          </p:nvPr>
        </p:nvSpPr>
        <p:spPr/>
        <p:txBody>
          <a:bodyPr/>
          <a:lstStyle/>
          <a:p>
            <a:pPr algn="ctr"/>
            <a:r>
              <a:rPr lang="en-US" b="1" dirty="0"/>
              <a:t>Next Segment: Oral Comment Period</a:t>
            </a:r>
          </a:p>
        </p:txBody>
      </p:sp>
    </p:spTree>
    <p:extLst>
      <p:ext uri="{BB962C8B-B14F-4D97-AF65-F5344CB8AC3E}">
        <p14:creationId xmlns:p14="http://schemas.microsoft.com/office/powerpoint/2010/main" val="8901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58C563-A5ED-2331-65D5-84493542DCDB}"/>
              </a:ext>
            </a:extLst>
          </p:cNvPr>
          <p:cNvSpPr>
            <a:spLocks noGrp="1"/>
          </p:cNvSpPr>
          <p:nvPr>
            <p:ph type="title"/>
          </p:nvPr>
        </p:nvSpPr>
        <p:spPr>
          <a:xfrm>
            <a:off x="838200" y="160103"/>
            <a:ext cx="10515600" cy="837687"/>
          </a:xfrm>
        </p:spPr>
        <p:txBody>
          <a:bodyPr>
            <a:normAutofit/>
          </a:bodyPr>
          <a:lstStyle/>
          <a:p>
            <a:r>
              <a:rPr lang="en-US" sz="3200" dirty="0">
                <a:latin typeface="+mj-lt"/>
              </a:rPr>
              <a:t>Protocols</a:t>
            </a:r>
          </a:p>
        </p:txBody>
      </p:sp>
      <p:sp>
        <p:nvSpPr>
          <p:cNvPr id="7" name="Slide Number Placeholder 6">
            <a:extLst>
              <a:ext uri="{FF2B5EF4-FFF2-40B4-BE49-F238E27FC236}">
                <a16:creationId xmlns:a16="http://schemas.microsoft.com/office/drawing/2014/main" id="{02182832-C0A3-DF9D-8771-B1C80EB5DDCA}"/>
              </a:ext>
            </a:extLst>
          </p:cNvPr>
          <p:cNvSpPr>
            <a:spLocks noGrp="1"/>
          </p:cNvSpPr>
          <p:nvPr>
            <p:ph type="sldNum" sz="quarter" idx="10"/>
          </p:nvPr>
        </p:nvSpPr>
        <p:spPr/>
        <p:txBody>
          <a:bodyPr/>
          <a:lstStyle/>
          <a:p>
            <a:fld id="{BCB0D119-7A02-8E46-84C5-2C2227451327}" type="slidenum">
              <a:rPr lang="en-US" smtClean="0"/>
              <a:t>28</a:t>
            </a:fld>
            <a:endParaRPr lang="en-US" dirty="0"/>
          </a:p>
        </p:txBody>
      </p:sp>
      <p:sp>
        <p:nvSpPr>
          <p:cNvPr id="5" name="Content Placeholder 4">
            <a:extLst>
              <a:ext uri="{FF2B5EF4-FFF2-40B4-BE49-F238E27FC236}">
                <a16:creationId xmlns:a16="http://schemas.microsoft.com/office/drawing/2014/main" id="{63AC353C-A1E2-B64A-B848-15F263B0F4C1}"/>
              </a:ext>
            </a:extLst>
          </p:cNvPr>
          <p:cNvSpPr>
            <a:spLocks noGrp="1"/>
          </p:cNvSpPr>
          <p:nvPr>
            <p:ph idx="1"/>
          </p:nvPr>
        </p:nvSpPr>
        <p:spPr>
          <a:xfrm>
            <a:off x="727587" y="1315204"/>
            <a:ext cx="6243483" cy="4871839"/>
          </a:xfrm>
        </p:spPr>
        <p:txBody>
          <a:bodyPr>
            <a:normAutofit fontScale="55000" lnSpcReduction="20000"/>
          </a:bodyPr>
          <a:lstStyle/>
          <a:p>
            <a:pPr marL="0" indent="0">
              <a:buNone/>
            </a:pPr>
            <a:r>
              <a:rPr lang="en-US" sz="3400" b="1" dirty="0">
                <a:solidFill>
                  <a:schemeClr val="accent1"/>
                </a:solidFill>
              </a:rPr>
              <a:t>To Submit an Oral Comment at Tonight’s Meeting: </a:t>
            </a:r>
            <a:endParaRPr lang="en-US" sz="3400" b="1" dirty="0">
              <a:solidFill>
                <a:schemeClr val="accent1"/>
              </a:solidFill>
              <a:latin typeface="+mn-lt"/>
            </a:endParaRPr>
          </a:p>
          <a:p>
            <a:pPr marL="342900" indent="-342900">
              <a:lnSpc>
                <a:spcPct val="120000"/>
              </a:lnSpc>
              <a:spcAft>
                <a:spcPts val="1000"/>
              </a:spcAft>
              <a:buFont typeface="+mj-lt"/>
              <a:buAutoNum type="arabicPeriod"/>
            </a:pPr>
            <a:r>
              <a:rPr lang="en-US" sz="2900" dirty="0"/>
              <a:t>Locate Zoom’s “Raise Hand” feature at the bottom of your screen, click “Reactions,” and “Raise Hand” to alert a member of our team to unmute you.</a:t>
            </a:r>
          </a:p>
          <a:p>
            <a:pPr marL="342900" indent="-342900">
              <a:lnSpc>
                <a:spcPct val="120000"/>
              </a:lnSpc>
              <a:spcAft>
                <a:spcPts val="1000"/>
              </a:spcAft>
              <a:buFont typeface="+mj-lt"/>
              <a:buAutoNum type="arabicPeriod"/>
            </a:pPr>
            <a:r>
              <a:rPr lang="en-US" sz="2900" dirty="0"/>
              <a:t>Comments are limited to 3 minutes. Time will not be yielded. </a:t>
            </a:r>
          </a:p>
          <a:p>
            <a:pPr marL="342900" indent="-342900">
              <a:lnSpc>
                <a:spcPct val="120000"/>
              </a:lnSpc>
              <a:spcAft>
                <a:spcPts val="1000"/>
              </a:spcAft>
              <a:buFont typeface="+mj-lt"/>
              <a:buAutoNum type="arabicPeriod"/>
            </a:pPr>
            <a:r>
              <a:rPr lang="en-US" sz="2900" dirty="0"/>
              <a:t>State your name and any affiliation you may be representing.</a:t>
            </a:r>
          </a:p>
          <a:p>
            <a:pPr marL="342900" indent="-342900">
              <a:lnSpc>
                <a:spcPct val="120000"/>
              </a:lnSpc>
              <a:spcAft>
                <a:spcPts val="1000"/>
              </a:spcAft>
              <a:buFont typeface="+mj-lt"/>
              <a:buAutoNum type="arabicPeriod"/>
            </a:pPr>
            <a:r>
              <a:rPr lang="en-US" sz="2900" dirty="0"/>
              <a:t>Phrase your comments in the form of a statement. DOE will not be responding to questions at this meeting.</a:t>
            </a:r>
          </a:p>
          <a:p>
            <a:pPr marL="342900" indent="-342900">
              <a:lnSpc>
                <a:spcPct val="120000"/>
              </a:lnSpc>
              <a:spcAft>
                <a:spcPts val="1000"/>
              </a:spcAft>
              <a:buFont typeface="+mj-lt"/>
              <a:buAutoNum type="arabicPeriod"/>
            </a:pPr>
            <a:r>
              <a:rPr lang="en-US" sz="2900" dirty="0"/>
              <a:t>Please be respectful of other commenters.</a:t>
            </a:r>
          </a:p>
          <a:p>
            <a:pPr marL="342900" indent="-342900">
              <a:lnSpc>
                <a:spcPct val="120000"/>
              </a:lnSpc>
              <a:spcAft>
                <a:spcPts val="1000"/>
              </a:spcAft>
              <a:buFont typeface="+mj-lt"/>
              <a:buAutoNum type="arabicPeriod"/>
            </a:pPr>
            <a:r>
              <a:rPr lang="en-US" sz="2900" dirty="0"/>
              <a:t>Additional comments can be submitted in writing by sending an email to SSFL_DOE_SEIS@emcbc.doe.gov (use subject line “Scoping Comments”)</a:t>
            </a:r>
          </a:p>
        </p:txBody>
      </p:sp>
      <p:pic>
        <p:nvPicPr>
          <p:cNvPr id="9" name="Picture Placeholder 8">
            <a:extLst>
              <a:ext uri="{FF2B5EF4-FFF2-40B4-BE49-F238E27FC236}">
                <a16:creationId xmlns:a16="http://schemas.microsoft.com/office/drawing/2014/main" id="{A764F039-C22B-8754-2999-C707F466FAA4}"/>
              </a:ext>
            </a:extLst>
          </p:cNvPr>
          <p:cNvPicPr>
            <a:picLocks noGrp="1" noChangeAspect="1"/>
          </p:cNvPicPr>
          <p:nvPr>
            <p:ph type="pic" sz="quarter" idx="4294967295"/>
          </p:nvPr>
        </p:nvPicPr>
        <p:blipFill rotWithShape="1">
          <a:blip r:embed="rId3"/>
          <a:srcRect l="18803" r="21730"/>
          <a:stretch/>
        </p:blipFill>
        <p:spPr>
          <a:xfrm>
            <a:off x="7236118" y="0"/>
            <a:ext cx="4955881" cy="6046839"/>
          </a:xfrm>
        </p:spPr>
      </p:pic>
    </p:spTree>
    <p:extLst>
      <p:ext uri="{BB962C8B-B14F-4D97-AF65-F5344CB8AC3E}">
        <p14:creationId xmlns:p14="http://schemas.microsoft.com/office/powerpoint/2010/main" val="4636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997D-0774-29B1-8466-EB18F40A551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3BC6B6E-8745-359A-7927-969A1A781ED3}"/>
              </a:ext>
            </a:extLst>
          </p:cNvPr>
          <p:cNvSpPr>
            <a:spLocks noGrp="1"/>
          </p:cNvSpPr>
          <p:nvPr>
            <p:ph type="title"/>
          </p:nvPr>
        </p:nvSpPr>
        <p:spPr>
          <a:xfrm>
            <a:off x="743196" y="194439"/>
            <a:ext cx="10515600" cy="884555"/>
          </a:xfrm>
        </p:spPr>
        <p:txBody>
          <a:bodyPr>
            <a:normAutofit/>
          </a:bodyPr>
          <a:lstStyle/>
          <a:p>
            <a:pPr>
              <a:lnSpc>
                <a:spcPts val="2320"/>
              </a:lnSpc>
              <a:spcBef>
                <a:spcPts val="0"/>
              </a:spcBef>
            </a:pPr>
            <a:r>
              <a:rPr lang="en-US" sz="3200" dirty="0"/>
              <a:t>SEIS Timeline</a:t>
            </a:r>
          </a:p>
        </p:txBody>
      </p:sp>
      <p:sp>
        <p:nvSpPr>
          <p:cNvPr id="5" name="Slide Number Placeholder 4">
            <a:extLst>
              <a:ext uri="{FF2B5EF4-FFF2-40B4-BE49-F238E27FC236}">
                <a16:creationId xmlns:a16="http://schemas.microsoft.com/office/drawing/2014/main" id="{849D5AED-5D56-EEC7-1929-E5B14F308094}"/>
              </a:ext>
            </a:extLst>
          </p:cNvPr>
          <p:cNvSpPr>
            <a:spLocks noGrp="1"/>
          </p:cNvSpPr>
          <p:nvPr>
            <p:ph type="sldNum" sz="quarter" idx="12"/>
          </p:nvPr>
        </p:nvSpPr>
        <p:spPr/>
        <p:txBody>
          <a:bodyPr/>
          <a:lstStyle/>
          <a:p>
            <a:fld id="{BCB0D119-7A02-8E46-84C5-2C2227451327}" type="slidenum">
              <a:rPr lang="en-US" smtClean="0"/>
              <a:pPr/>
              <a:t>29</a:t>
            </a:fld>
            <a:endParaRPr lang="en-US" dirty="0"/>
          </a:p>
        </p:txBody>
      </p:sp>
      <p:cxnSp>
        <p:nvCxnSpPr>
          <p:cNvPr id="14" name="Straight Connector 13">
            <a:extLst>
              <a:ext uri="{FF2B5EF4-FFF2-40B4-BE49-F238E27FC236}">
                <a16:creationId xmlns:a16="http://schemas.microsoft.com/office/drawing/2014/main" id="{38930ED6-4C75-E1FA-3EE0-6F304EAEC431}"/>
              </a:ext>
            </a:extLst>
          </p:cNvPr>
          <p:cNvCxnSpPr/>
          <p:nvPr/>
        </p:nvCxnSpPr>
        <p:spPr>
          <a:xfrm>
            <a:off x="743196" y="1128154"/>
            <a:ext cx="73676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BFED808-028C-1096-871F-EFFC3E66A6EB}"/>
              </a:ext>
            </a:extLst>
          </p:cNvPr>
          <p:cNvGrpSpPr/>
          <p:nvPr/>
        </p:nvGrpSpPr>
        <p:grpSpPr>
          <a:xfrm>
            <a:off x="1638346" y="1167482"/>
            <a:ext cx="5290288" cy="4645870"/>
            <a:chOff x="1596347" y="1088826"/>
            <a:chExt cx="5290288" cy="4645870"/>
          </a:xfrm>
        </p:grpSpPr>
        <p:sp>
          <p:nvSpPr>
            <p:cNvPr id="7" name="Rectangle 6">
              <a:extLst>
                <a:ext uri="{FF2B5EF4-FFF2-40B4-BE49-F238E27FC236}">
                  <a16:creationId xmlns:a16="http://schemas.microsoft.com/office/drawing/2014/main" id="{D91FD7E8-6FA6-C7AE-FC26-A4DDFB71448A}"/>
                </a:ext>
              </a:extLst>
            </p:cNvPr>
            <p:cNvSpPr/>
            <p:nvPr/>
          </p:nvSpPr>
          <p:spPr>
            <a:xfrm>
              <a:off x="1600200" y="209397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Public Scoping Meetings</a:t>
              </a:r>
            </a:p>
            <a:p>
              <a:pPr algn="ctr"/>
              <a:r>
                <a:rPr lang="en-US" dirty="0"/>
                <a:t>March 6 and 18, 2025</a:t>
              </a:r>
            </a:p>
          </p:txBody>
        </p:sp>
        <p:sp>
          <p:nvSpPr>
            <p:cNvPr id="13" name="Rectangle 12">
              <a:extLst>
                <a:ext uri="{FF2B5EF4-FFF2-40B4-BE49-F238E27FC236}">
                  <a16:creationId xmlns:a16="http://schemas.microsoft.com/office/drawing/2014/main" id="{2A09C202-AAE4-C7A3-40DF-C31D60E46A28}"/>
                </a:ext>
              </a:extLst>
            </p:cNvPr>
            <p:cNvSpPr/>
            <p:nvPr/>
          </p:nvSpPr>
          <p:spPr>
            <a:xfrm>
              <a:off x="1596347" y="309981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Comment Period Ends</a:t>
              </a:r>
            </a:p>
            <a:p>
              <a:pPr algn="ctr"/>
              <a:r>
                <a:rPr lang="en-US" dirty="0">
                  <a:solidFill>
                    <a:schemeClr val="bg1"/>
                  </a:solidFill>
                </a:rPr>
                <a:t>March 27, 2025</a:t>
              </a:r>
            </a:p>
          </p:txBody>
        </p:sp>
        <p:sp>
          <p:nvSpPr>
            <p:cNvPr id="15" name="Rectangle 14">
              <a:extLst>
                <a:ext uri="{FF2B5EF4-FFF2-40B4-BE49-F238E27FC236}">
                  <a16:creationId xmlns:a16="http://schemas.microsoft.com/office/drawing/2014/main" id="{A67C134C-3744-4F54-E5ED-5377594B25CE}"/>
                </a:ext>
              </a:extLst>
            </p:cNvPr>
            <p:cNvSpPr/>
            <p:nvPr/>
          </p:nvSpPr>
          <p:spPr>
            <a:xfrm>
              <a:off x="1596347" y="410565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Draft SEIS</a:t>
              </a:r>
            </a:p>
            <a:p>
              <a:pPr algn="ctr"/>
              <a:r>
                <a:rPr lang="en-US" dirty="0"/>
                <a:t>Summer 2026</a:t>
              </a:r>
            </a:p>
          </p:txBody>
        </p:sp>
        <p:sp>
          <p:nvSpPr>
            <p:cNvPr id="16" name="Rectangle 15">
              <a:extLst>
                <a:ext uri="{FF2B5EF4-FFF2-40B4-BE49-F238E27FC236}">
                  <a16:creationId xmlns:a16="http://schemas.microsoft.com/office/drawing/2014/main" id="{9C9BD861-8C90-394E-58DA-B5C6E5B89F47}"/>
                </a:ext>
              </a:extLst>
            </p:cNvPr>
            <p:cNvSpPr/>
            <p:nvPr/>
          </p:nvSpPr>
          <p:spPr>
            <a:xfrm>
              <a:off x="1596347" y="511149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Final SEIS</a:t>
              </a:r>
            </a:p>
            <a:p>
              <a:pPr algn="ctr"/>
              <a:r>
                <a:rPr lang="en-US" dirty="0"/>
                <a:t>Spring 2027</a:t>
              </a:r>
            </a:p>
          </p:txBody>
        </p:sp>
        <p:sp>
          <p:nvSpPr>
            <p:cNvPr id="18" name="Arrow: Down 17">
              <a:extLst>
                <a:ext uri="{FF2B5EF4-FFF2-40B4-BE49-F238E27FC236}">
                  <a16:creationId xmlns:a16="http://schemas.microsoft.com/office/drawing/2014/main" id="{3BEE3917-FAD0-C55B-B98F-FD488ECA7107}"/>
                </a:ext>
              </a:extLst>
            </p:cNvPr>
            <p:cNvSpPr/>
            <p:nvPr/>
          </p:nvSpPr>
          <p:spPr>
            <a:xfrm>
              <a:off x="4043641" y="377647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B0F26D46-1849-3574-FE4B-F0930A493763}"/>
                </a:ext>
              </a:extLst>
            </p:cNvPr>
            <p:cNvSpPr/>
            <p:nvPr/>
          </p:nvSpPr>
          <p:spPr>
            <a:xfrm>
              <a:off x="4040946" y="277063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0ED71272-D4C7-E454-28AC-26EE1DD0B05E}"/>
                </a:ext>
              </a:extLst>
            </p:cNvPr>
            <p:cNvSpPr/>
            <p:nvPr/>
          </p:nvSpPr>
          <p:spPr>
            <a:xfrm>
              <a:off x="4040946" y="478231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76E0E70-D0DF-632C-6441-71A256C57BE6}"/>
                </a:ext>
              </a:extLst>
            </p:cNvPr>
            <p:cNvSpPr/>
            <p:nvPr/>
          </p:nvSpPr>
          <p:spPr>
            <a:xfrm>
              <a:off x="1600200" y="108882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a:t>
              </a:r>
              <a:r>
                <a:rPr lang="en-US" b="1" dirty="0"/>
                <a:t>Comment Period Began</a:t>
              </a:r>
            </a:p>
            <a:p>
              <a:pPr algn="ctr"/>
              <a:r>
                <a:rPr lang="en-US" dirty="0"/>
                <a:t>December 19, 2024</a:t>
              </a:r>
            </a:p>
          </p:txBody>
        </p:sp>
        <p:sp>
          <p:nvSpPr>
            <p:cNvPr id="17" name="Arrow: Down 16">
              <a:extLst>
                <a:ext uri="{FF2B5EF4-FFF2-40B4-BE49-F238E27FC236}">
                  <a16:creationId xmlns:a16="http://schemas.microsoft.com/office/drawing/2014/main" id="{D3483C35-48C6-5380-CDD9-CFE05C933797}"/>
                </a:ext>
              </a:extLst>
            </p:cNvPr>
            <p:cNvSpPr/>
            <p:nvPr/>
          </p:nvSpPr>
          <p:spPr>
            <a:xfrm>
              <a:off x="4040946" y="1761186"/>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8ABCCF41-037F-C708-74D5-70B3BB0EAFA0}"/>
              </a:ext>
              <a:ext uri="{C183D7F6-B498-43B3-948B-1728B52AA6E4}">
                <adec:decorative xmlns:adec="http://schemas.microsoft.com/office/drawing/2017/decorative" val="1"/>
              </a:ext>
            </a:extLst>
          </p:cNvPr>
          <p:cNvSpPr/>
          <p:nvPr/>
        </p:nvSpPr>
        <p:spPr>
          <a:xfrm>
            <a:off x="7853082" y="0"/>
            <a:ext cx="433891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9F46A85-022B-CCE1-2109-9C39DA266CB8}"/>
              </a:ext>
            </a:extLst>
          </p:cNvPr>
          <p:cNvSpPr txBox="1"/>
          <p:nvPr/>
        </p:nvSpPr>
        <p:spPr>
          <a:xfrm>
            <a:off x="7823784" y="82691"/>
            <a:ext cx="4294356" cy="66989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oAutofit/>
          </a:bodyPr>
          <a:lstStyle/>
          <a:p>
            <a:pPr algn="ctr">
              <a:lnSpc>
                <a:spcPts val="2400"/>
              </a:lnSpc>
              <a:spcBef>
                <a:spcPts val="800"/>
              </a:spcBef>
            </a:pPr>
            <a:endParaRPr lang="en-US" sz="2400" dirty="0">
              <a:solidFill>
                <a:schemeClr val="bg1"/>
              </a:solidFill>
            </a:endParaRPr>
          </a:p>
          <a:p>
            <a:pPr algn="ctr">
              <a:lnSpc>
                <a:spcPts val="2400"/>
              </a:lnSpc>
              <a:spcBef>
                <a:spcPts val="800"/>
              </a:spcBef>
            </a:pPr>
            <a:r>
              <a:rPr lang="en-US" sz="2400" dirty="0">
                <a:solidFill>
                  <a:schemeClr val="bg1"/>
                </a:solidFill>
              </a:rPr>
              <a:t>Provide Comments </a:t>
            </a:r>
            <a:r>
              <a:rPr lang="en-US" sz="2400" b="1" u="sng" dirty="0">
                <a:solidFill>
                  <a:schemeClr val="bg1"/>
                </a:solidFill>
              </a:rPr>
              <a:t>TODAY</a:t>
            </a:r>
            <a:r>
              <a:rPr lang="en-US" sz="2400" dirty="0">
                <a:solidFill>
                  <a:schemeClr val="bg1"/>
                </a:solidFill>
              </a:rPr>
              <a:t>:</a:t>
            </a:r>
          </a:p>
          <a:p>
            <a:pPr marL="285750" marR="0" lvl="0" indent="-174625" algn="l" defTabSz="914400" rtl="0" eaLnBrk="1" fontAlgn="auto" latinLnBrk="0" hangingPunct="1">
              <a:spcBef>
                <a:spcPts val="1000"/>
              </a:spcBef>
              <a:spcAft>
                <a:spcPts val="0"/>
              </a:spcAft>
              <a:buClrTx/>
              <a:buSzTx/>
              <a:buFont typeface="Arial" panose="020B0604020202020204" pitchFamily="34" charset="0"/>
              <a:buChar char="•"/>
              <a:tabLst/>
              <a:defRPr/>
            </a:pPr>
            <a:r>
              <a:rPr lang="en-US" dirty="0">
                <a:solidFill>
                  <a:srgbClr val="FFFFFF"/>
                </a:solidFill>
                <a:cs typeface="Times New Roman" panose="02020603050405020304" pitchFamily="18" charset="0"/>
              </a:rPr>
              <a:t>Use Zoom’s “raise your hand” feature to enter the queue to make an oral comment </a:t>
            </a:r>
            <a:endParaRPr kumimoji="0" lang="en-US" b="1" i="0" u="none" strike="noStrike" kern="1200" cap="none" spc="0" normalizeH="0" baseline="0" noProof="0" dirty="0">
              <a:ln>
                <a:noFill/>
              </a:ln>
              <a:solidFill>
                <a:srgbClr val="FFFFFF"/>
              </a:solidFill>
              <a:effectLst/>
              <a:uLnTx/>
              <a:uFillTx/>
              <a:ea typeface="+mn-ea"/>
              <a:cs typeface="+mn-cs"/>
            </a:endParaRPr>
          </a:p>
          <a:p>
            <a:pPr marL="285750" marR="0" lvl="0" indent="-174625"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srgbClr val="FFFFFF"/>
              </a:solidFill>
            </a:endParaRPr>
          </a:p>
          <a:p>
            <a:pPr marL="285750" marR="0" lvl="0" indent="-174625"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FFFFFF"/>
                </a:solidFill>
                <a:effectLst/>
                <a:uLnTx/>
                <a:uFillTx/>
                <a:ea typeface="+mn-ea"/>
                <a:cs typeface="+mn-cs"/>
              </a:rPr>
              <a:t>Submit comments </a:t>
            </a:r>
            <a:r>
              <a:rPr kumimoji="0" lang="en-US" sz="2400" b="1" i="0" u="sng" strike="noStrike" kern="1200" cap="none" spc="0" normalizeH="0" baseline="0" noProof="0" dirty="0">
                <a:ln>
                  <a:noFill/>
                </a:ln>
                <a:solidFill>
                  <a:srgbClr val="FFFFFF"/>
                </a:solidFill>
                <a:effectLst/>
                <a:uLnTx/>
                <a:uFillTx/>
                <a:ea typeface="+mn-ea"/>
                <a:cs typeface="+mn-cs"/>
              </a:rPr>
              <a:t>LATER</a:t>
            </a:r>
            <a:r>
              <a:rPr kumimoji="0" lang="en-US" sz="2400" i="0" u="none" strike="noStrike" kern="1200" cap="none" spc="0" normalizeH="0" baseline="0" noProof="0" dirty="0">
                <a:ln>
                  <a:noFill/>
                </a:ln>
                <a:solidFill>
                  <a:srgbClr val="FFFFFF"/>
                </a:solidFill>
                <a:effectLst/>
                <a:uLnTx/>
                <a:uFillTx/>
                <a:ea typeface="+mn-ea"/>
                <a:cs typeface="+mn-cs"/>
              </a:rPr>
              <a:t>:</a:t>
            </a:r>
          </a:p>
          <a:p>
            <a:pPr marL="285750" marR="0" lvl="0" indent="-1746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Send an email with “</a:t>
            </a:r>
            <a:r>
              <a:rPr lang="en-US" dirty="0">
                <a:solidFill>
                  <a:srgbClr val="FFFFFF"/>
                </a:solidFill>
              </a:rPr>
              <a:t>Scoping Comments</a:t>
            </a:r>
            <a:r>
              <a:rPr kumimoji="0" lang="en-US" sz="1800" b="0" i="0" u="none" strike="noStrike" kern="1200" cap="none" spc="0" normalizeH="0" baseline="0" noProof="0" dirty="0">
                <a:ln>
                  <a:noFill/>
                </a:ln>
                <a:solidFill>
                  <a:srgbClr val="FFFFFF"/>
                </a:solidFill>
                <a:effectLst/>
                <a:uLnTx/>
                <a:uFillTx/>
                <a:ea typeface="+mn-ea"/>
                <a:cs typeface="+mn-cs"/>
              </a:rPr>
              <a:t>” in the subject line to: </a:t>
            </a:r>
          </a:p>
          <a:p>
            <a:pPr marL="111125">
              <a:lnSpc>
                <a:spcPct val="90000"/>
              </a:lnSpc>
              <a:spcBef>
                <a:spcPts val="1000"/>
              </a:spcBef>
              <a:defRPr/>
            </a:pPr>
            <a:r>
              <a:rPr lang="en-US" dirty="0">
                <a:solidFill>
                  <a:srgbClr val="FFFFFF"/>
                </a:solidFill>
              </a:rPr>
              <a:t>   </a:t>
            </a:r>
            <a:r>
              <a:rPr lang="en-US" sz="2000" b="1" i="1" u="none" strike="noStrike" dirty="0">
                <a:solidFill>
                  <a:schemeClr val="bg1"/>
                </a:solidFill>
                <a:effectLst/>
              </a:rPr>
              <a:t>SSFL_DOE_SEIS@emcbc.doe.gov</a:t>
            </a:r>
          </a:p>
          <a:p>
            <a:pPr marL="111125">
              <a:lnSpc>
                <a:spcPct val="90000"/>
              </a:lnSpc>
              <a:spcBef>
                <a:spcPts val="1000"/>
              </a:spcBef>
              <a:defRPr/>
            </a:pPr>
            <a:endParaRPr lang="en-US" b="1" i="1" u="none" strike="noStrike" dirty="0">
              <a:solidFill>
                <a:schemeClr val="bg1"/>
              </a:solidFill>
              <a:effectLst/>
            </a:endParaRPr>
          </a:p>
          <a:p>
            <a:pPr marL="396875" indent="-285750">
              <a:lnSpc>
                <a:spcPct val="90000"/>
              </a:lnSpc>
              <a:spcBef>
                <a:spcPts val="1000"/>
              </a:spcBef>
              <a:buFont typeface="Arial" panose="020B0604020202020204" pitchFamily="34" charset="0"/>
              <a:buChar char="•"/>
              <a:defRPr/>
            </a:pPr>
            <a:r>
              <a:rPr kumimoji="0" lang="en-US" sz="1800" b="0" i="0" u="none" strike="noStrike" kern="1200" cap="none" spc="0" normalizeH="0" baseline="0" noProof="0" dirty="0">
                <a:ln>
                  <a:noFill/>
                </a:ln>
                <a:solidFill>
                  <a:srgbClr val="FFFFFF"/>
                </a:solidFill>
                <a:effectLst/>
                <a:uLnTx/>
                <a:uFillTx/>
                <a:ea typeface="+mn-ea"/>
                <a:cs typeface="+mn-cs"/>
              </a:rPr>
              <a:t>Send comments by </a:t>
            </a:r>
            <a:r>
              <a:rPr lang="en-US" dirty="0">
                <a:solidFill>
                  <a:srgbClr val="FFFFFF"/>
                </a:solidFill>
              </a:rPr>
              <a:t>US Mail </a:t>
            </a:r>
            <a:r>
              <a:rPr kumimoji="0" lang="en-US" sz="1800" b="0" i="0" u="none" strike="noStrike" kern="1200" cap="none" spc="0" normalizeH="0" baseline="0" noProof="0" dirty="0">
                <a:ln>
                  <a:noFill/>
                </a:ln>
                <a:solidFill>
                  <a:srgbClr val="FFFFFF"/>
                </a:solidFill>
                <a:effectLst/>
                <a:uLnTx/>
                <a:uFillTx/>
                <a:ea typeface="+mn-ea"/>
                <a:cs typeface="+mn-cs"/>
              </a:rPr>
              <a:t>to: </a:t>
            </a:r>
            <a:endParaRPr lang="en-US" b="1" i="1" dirty="0">
              <a:solidFill>
                <a:schemeClr val="accent2"/>
              </a:solidFill>
              <a:ea typeface="Times New Roman" panose="02020603050405020304" pitchFamily="18" charset="0"/>
            </a:endParaRPr>
          </a:p>
          <a:p>
            <a:pPr marL="568325" lvl="1">
              <a:lnSpc>
                <a:spcPct val="90000"/>
              </a:lnSpc>
              <a:spcBef>
                <a:spcPts val="1000"/>
              </a:spcBef>
              <a:defRPr/>
            </a:pPr>
            <a:r>
              <a:rPr lang="en-US" sz="2000" b="1" i="1" dirty="0">
                <a:solidFill>
                  <a:schemeClr val="bg1"/>
                </a:solidFill>
                <a:effectLst/>
              </a:rPr>
              <a:t>Dr. Joshua Mengers,</a:t>
            </a:r>
            <a:br>
              <a:rPr lang="en-US" sz="2000" b="1" i="1" dirty="0">
                <a:solidFill>
                  <a:schemeClr val="bg1"/>
                </a:solidFill>
                <a:effectLst/>
              </a:rPr>
            </a:br>
            <a:r>
              <a:rPr lang="en-US" sz="2000" b="1" i="1" dirty="0">
                <a:solidFill>
                  <a:schemeClr val="bg1"/>
                </a:solidFill>
                <a:effectLst/>
              </a:rPr>
              <a:t>NEPA Document Manager,</a:t>
            </a:r>
            <a:br>
              <a:rPr lang="en-US" sz="2000" b="1" i="1" dirty="0">
                <a:solidFill>
                  <a:schemeClr val="bg1"/>
                </a:solidFill>
                <a:effectLst/>
              </a:rPr>
            </a:br>
            <a:r>
              <a:rPr lang="en-US" sz="2000" b="1" i="1" dirty="0">
                <a:solidFill>
                  <a:schemeClr val="bg1"/>
                </a:solidFill>
                <a:effectLst/>
              </a:rPr>
              <a:t>c/o Leidos</a:t>
            </a:r>
            <a:br>
              <a:rPr lang="en-US" sz="2000" b="1" i="1" dirty="0">
                <a:solidFill>
                  <a:schemeClr val="bg1"/>
                </a:solidFill>
                <a:effectLst/>
              </a:rPr>
            </a:br>
            <a:r>
              <a:rPr lang="en-US" sz="2000" b="1" i="1" dirty="0">
                <a:solidFill>
                  <a:schemeClr val="bg1"/>
                </a:solidFill>
                <a:effectLst/>
              </a:rPr>
              <a:t>2109 Air Park Road SE,</a:t>
            </a:r>
            <a:br>
              <a:rPr lang="en-US" sz="2000" b="1" i="1" dirty="0">
                <a:solidFill>
                  <a:schemeClr val="bg1"/>
                </a:solidFill>
                <a:effectLst/>
              </a:rPr>
            </a:br>
            <a:r>
              <a:rPr lang="en-US" sz="2000" b="1" i="1" dirty="0">
                <a:solidFill>
                  <a:schemeClr val="bg1"/>
                </a:solidFill>
                <a:effectLst/>
              </a:rPr>
              <a:t>Suite 200</a:t>
            </a:r>
            <a:br>
              <a:rPr lang="en-US" sz="2000" b="1" i="1" dirty="0">
                <a:solidFill>
                  <a:schemeClr val="bg1"/>
                </a:solidFill>
                <a:effectLst/>
              </a:rPr>
            </a:br>
            <a:r>
              <a:rPr lang="en-US" sz="2000" b="1" i="1" dirty="0">
                <a:solidFill>
                  <a:schemeClr val="bg1"/>
                </a:solidFill>
                <a:effectLst/>
              </a:rPr>
              <a:t>Albuquerque, NM 87106</a:t>
            </a:r>
            <a:endParaRPr kumimoji="0" lang="en-US" sz="2000" b="1"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154751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BDF9-44C4-8B0F-7980-B62378560174}"/>
              </a:ext>
            </a:extLst>
          </p:cNvPr>
          <p:cNvSpPr>
            <a:spLocks noGrp="1"/>
          </p:cNvSpPr>
          <p:nvPr>
            <p:ph type="title"/>
          </p:nvPr>
        </p:nvSpPr>
        <p:spPr>
          <a:xfrm>
            <a:off x="839788" y="-180279"/>
            <a:ext cx="5605129" cy="1069975"/>
          </a:xfrm>
        </p:spPr>
        <p:txBody>
          <a:bodyPr/>
          <a:lstStyle/>
          <a:p>
            <a:r>
              <a:rPr lang="en-US" dirty="0"/>
              <a:t>Presentation Overview</a:t>
            </a:r>
          </a:p>
        </p:txBody>
      </p:sp>
      <p:sp>
        <p:nvSpPr>
          <p:cNvPr id="3" name="Content Placeholder 2">
            <a:extLst>
              <a:ext uri="{FF2B5EF4-FFF2-40B4-BE49-F238E27FC236}">
                <a16:creationId xmlns:a16="http://schemas.microsoft.com/office/drawing/2014/main" id="{C97C6FD5-E690-35A6-2A6B-5458E8020422}"/>
              </a:ext>
            </a:extLst>
          </p:cNvPr>
          <p:cNvSpPr>
            <a:spLocks noGrp="1"/>
          </p:cNvSpPr>
          <p:nvPr>
            <p:ph type="body" sz="half" idx="2"/>
          </p:nvPr>
        </p:nvSpPr>
        <p:spPr>
          <a:xfrm>
            <a:off x="3780965" y="1651000"/>
            <a:ext cx="3932237" cy="3811588"/>
          </a:xfrm>
        </p:spPr>
        <p:txBody>
          <a:bodyPr vert="horz" lIns="91440" tIns="45720" rIns="91440" bIns="45720" rtlCol="0" anchor="t">
            <a:noAutofit/>
          </a:bodyPr>
          <a:lstStyle/>
          <a:p>
            <a:pPr algn="ctr">
              <a:lnSpc>
                <a:spcPts val="2320"/>
              </a:lnSpc>
              <a:spcBef>
                <a:spcPts val="0"/>
              </a:spcBef>
            </a:pPr>
            <a:r>
              <a:rPr lang="en-US" sz="2800" b="1" dirty="0">
                <a:solidFill>
                  <a:schemeClr val="tx2"/>
                </a:solidFill>
              </a:rPr>
              <a:t>NEPA </a:t>
            </a:r>
          </a:p>
          <a:p>
            <a:pPr algn="ctr">
              <a:lnSpc>
                <a:spcPts val="2320"/>
              </a:lnSpc>
              <a:spcBef>
                <a:spcPts val="0"/>
              </a:spcBef>
            </a:pPr>
            <a:r>
              <a:rPr lang="en-US" sz="2800" b="1" dirty="0">
                <a:solidFill>
                  <a:schemeClr val="tx2"/>
                </a:solidFill>
              </a:rPr>
              <a:t>PROCESS</a:t>
            </a:r>
            <a:endParaRPr lang="en-US" sz="2200" dirty="0">
              <a:cs typeface="Arial"/>
            </a:endParaRPr>
          </a:p>
          <a:p>
            <a:pPr algn="ctr">
              <a:lnSpc>
                <a:spcPts val="2320"/>
              </a:lnSpc>
              <a:spcBef>
                <a:spcPts val="0"/>
              </a:spcBef>
            </a:pPr>
            <a:endParaRPr lang="en-US" sz="2200" dirty="0">
              <a:cs typeface="Arial"/>
            </a:endParaRPr>
          </a:p>
          <a:p>
            <a:pPr algn="ctr">
              <a:lnSpc>
                <a:spcPts val="2320"/>
              </a:lnSpc>
              <a:spcBef>
                <a:spcPts val="0"/>
              </a:spcBef>
            </a:pPr>
            <a:r>
              <a:rPr lang="en-US" sz="2200" dirty="0">
                <a:cs typeface="Arial"/>
              </a:rPr>
              <a:t>Changes since FEIS</a:t>
            </a:r>
          </a:p>
          <a:p>
            <a:pPr algn="ctr">
              <a:lnSpc>
                <a:spcPts val="2320"/>
              </a:lnSpc>
              <a:spcBef>
                <a:spcPts val="0"/>
              </a:spcBef>
            </a:pPr>
            <a:endParaRPr lang="en-US" sz="2200" dirty="0">
              <a:cs typeface="Arial"/>
            </a:endParaRPr>
          </a:p>
          <a:p>
            <a:pPr algn="ctr">
              <a:lnSpc>
                <a:spcPts val="2320"/>
              </a:lnSpc>
              <a:spcBef>
                <a:spcPts val="0"/>
              </a:spcBef>
            </a:pPr>
            <a:r>
              <a:rPr lang="en-US" sz="2200" dirty="0"/>
              <a:t>SEIS </a:t>
            </a:r>
            <a:r>
              <a:rPr lang="en-US" sz="2200" dirty="0">
                <a:cs typeface="Arial"/>
              </a:rPr>
              <a:t>Steps</a:t>
            </a:r>
          </a:p>
          <a:p>
            <a:pPr algn="ctr">
              <a:lnSpc>
                <a:spcPts val="2320"/>
              </a:lnSpc>
              <a:spcBef>
                <a:spcPts val="0"/>
              </a:spcBef>
            </a:pPr>
            <a:endParaRPr lang="en-US" sz="2200" dirty="0">
              <a:cs typeface="Arial"/>
            </a:endParaRPr>
          </a:p>
          <a:p>
            <a:pPr algn="ctr">
              <a:lnSpc>
                <a:spcPts val="2320"/>
              </a:lnSpc>
              <a:spcBef>
                <a:spcPts val="0"/>
              </a:spcBef>
            </a:pPr>
            <a:r>
              <a:rPr lang="en-US" sz="2200" dirty="0">
                <a:cs typeface="Arial"/>
              </a:rPr>
              <a:t>Purpose and Need</a:t>
            </a:r>
          </a:p>
          <a:p>
            <a:pPr algn="ctr">
              <a:lnSpc>
                <a:spcPts val="2320"/>
              </a:lnSpc>
              <a:spcBef>
                <a:spcPts val="0"/>
              </a:spcBef>
            </a:pPr>
            <a:endParaRPr lang="en-US" sz="2200" dirty="0">
              <a:cs typeface="Arial"/>
            </a:endParaRPr>
          </a:p>
          <a:p>
            <a:pPr algn="ctr">
              <a:lnSpc>
                <a:spcPts val="2320"/>
              </a:lnSpc>
              <a:spcBef>
                <a:spcPts val="0"/>
              </a:spcBef>
            </a:pPr>
            <a:r>
              <a:rPr lang="en-US" sz="2200" dirty="0">
                <a:cs typeface="Arial"/>
              </a:rPr>
              <a:t>Proposed Alternatives</a:t>
            </a:r>
          </a:p>
        </p:txBody>
      </p:sp>
      <p:sp>
        <p:nvSpPr>
          <p:cNvPr id="5" name="Footer Placeholder 4">
            <a:extLst>
              <a:ext uri="{FF2B5EF4-FFF2-40B4-BE49-F238E27FC236}">
                <a16:creationId xmlns:a16="http://schemas.microsoft.com/office/drawing/2014/main" id="{A707BB6F-2110-BE29-1547-481DFE56B3A9}"/>
              </a:ext>
            </a:extLst>
          </p:cNvPr>
          <p:cNvSpPr>
            <a:spLocks noGrp="1"/>
          </p:cNvSpPr>
          <p:nvPr>
            <p:ph type="ftr" sz="quarter" idx="11"/>
          </p:nvPr>
        </p:nvSpPr>
        <p:spPr>
          <a:xfrm>
            <a:off x="2986967" y="6137568"/>
            <a:ext cx="6214476" cy="601930"/>
          </a:xfrm>
        </p:spPr>
        <p:txBody>
          <a:bodyPr/>
          <a:lstStyle/>
          <a:p>
            <a:r>
              <a:rPr lang="en-US" sz="1400" dirty="0">
                <a:solidFill>
                  <a:schemeClr val="bg1"/>
                </a:solidFill>
              </a:rPr>
              <a:t>For individual copies of this presentation, please visit the project website: </a:t>
            </a:r>
            <a:r>
              <a:rPr lang="en-US" sz="1400" dirty="0">
                <a:solidFill>
                  <a:schemeClr val="bg1"/>
                </a:solidFill>
                <a:hlinkClick r:id="rId3">
                  <a:extLst>
                    <a:ext uri="{A12FA001-AC4F-418D-AE19-62706E023703}">
                      <ahyp:hlinkClr xmlns:ahyp="http://schemas.microsoft.com/office/drawing/2018/hyperlinkcolor" val="tx"/>
                    </a:ext>
                  </a:extLst>
                </a:hlinkClick>
              </a:rPr>
              <a:t>https://www.ssflareaiveis.com/seis/</a:t>
            </a:r>
            <a:r>
              <a:rPr lang="en-US" sz="1400" dirty="0">
                <a:solidFill>
                  <a:schemeClr val="bg1"/>
                </a:solidFill>
              </a:rPr>
              <a:t>  </a:t>
            </a:r>
          </a:p>
        </p:txBody>
      </p:sp>
      <p:sp>
        <p:nvSpPr>
          <p:cNvPr id="6" name="Slide Number Placeholder 5">
            <a:extLst>
              <a:ext uri="{FF2B5EF4-FFF2-40B4-BE49-F238E27FC236}">
                <a16:creationId xmlns:a16="http://schemas.microsoft.com/office/drawing/2014/main" id="{91F35443-1EE7-972D-9290-6178B2478D6C}"/>
              </a:ext>
            </a:extLst>
          </p:cNvPr>
          <p:cNvSpPr>
            <a:spLocks noGrp="1"/>
          </p:cNvSpPr>
          <p:nvPr>
            <p:ph type="sldNum" sz="quarter" idx="12"/>
          </p:nvPr>
        </p:nvSpPr>
        <p:spPr/>
        <p:txBody>
          <a:bodyPr/>
          <a:lstStyle/>
          <a:p>
            <a:fld id="{BCB0D119-7A02-8E46-84C5-2C2227451327}" type="slidenum">
              <a:rPr lang="en-US" smtClean="0"/>
              <a:t>3</a:t>
            </a:fld>
            <a:endParaRPr lang="en-US" dirty="0"/>
          </a:p>
        </p:txBody>
      </p:sp>
      <p:sp>
        <p:nvSpPr>
          <p:cNvPr id="14" name="TextBox 13">
            <a:extLst>
              <a:ext uri="{FF2B5EF4-FFF2-40B4-BE49-F238E27FC236}">
                <a16:creationId xmlns:a16="http://schemas.microsoft.com/office/drawing/2014/main" id="{094354A5-E04A-1130-C9EE-B94465A1C999}"/>
              </a:ext>
            </a:extLst>
          </p:cNvPr>
          <p:cNvSpPr txBox="1"/>
          <p:nvPr/>
        </p:nvSpPr>
        <p:spPr>
          <a:xfrm>
            <a:off x="7613104" y="1651000"/>
            <a:ext cx="4114799" cy="2746906"/>
          </a:xfrm>
          <a:prstGeom prst="rect">
            <a:avLst/>
          </a:prstGeom>
          <a:noFill/>
        </p:spPr>
        <p:txBody>
          <a:bodyPr wrap="square">
            <a:spAutoFit/>
          </a:bodyPr>
          <a:lstStyle/>
          <a:p>
            <a:pPr algn="ctr">
              <a:lnSpc>
                <a:spcPts val="2320"/>
              </a:lnSpc>
              <a:spcBef>
                <a:spcPts val="0"/>
              </a:spcBef>
            </a:pPr>
            <a:r>
              <a:rPr lang="en-US" sz="2800" b="1" dirty="0">
                <a:solidFill>
                  <a:schemeClr val="tx2"/>
                </a:solidFill>
              </a:rPr>
              <a:t>COMMENT SUBMISSION</a:t>
            </a:r>
          </a:p>
          <a:p>
            <a:pPr>
              <a:lnSpc>
                <a:spcPts val="2320"/>
              </a:lnSpc>
              <a:spcBef>
                <a:spcPts val="0"/>
              </a:spcBef>
            </a:pPr>
            <a:endParaRPr lang="en-US" sz="2400" b="1" dirty="0"/>
          </a:p>
          <a:p>
            <a:pPr algn="ctr">
              <a:lnSpc>
                <a:spcPts val="2320"/>
              </a:lnSpc>
              <a:spcBef>
                <a:spcPts val="0"/>
              </a:spcBef>
            </a:pPr>
            <a:r>
              <a:rPr lang="en-US" sz="2200" dirty="0"/>
              <a:t>Timeline</a:t>
            </a:r>
          </a:p>
          <a:p>
            <a:pPr algn="ctr">
              <a:lnSpc>
                <a:spcPts val="2320"/>
              </a:lnSpc>
              <a:spcBef>
                <a:spcPts val="0"/>
              </a:spcBef>
            </a:pPr>
            <a:endParaRPr lang="en-US" sz="2200" dirty="0"/>
          </a:p>
          <a:p>
            <a:pPr algn="ctr">
              <a:lnSpc>
                <a:spcPts val="2320"/>
              </a:lnSpc>
              <a:spcBef>
                <a:spcPts val="0"/>
              </a:spcBef>
            </a:pPr>
            <a:r>
              <a:rPr lang="en-US" sz="2200" dirty="0"/>
              <a:t>How to make comments count</a:t>
            </a:r>
          </a:p>
          <a:p>
            <a:pPr algn="ctr">
              <a:lnSpc>
                <a:spcPts val="2320"/>
              </a:lnSpc>
              <a:spcBef>
                <a:spcPts val="0"/>
              </a:spcBef>
            </a:pPr>
            <a:endParaRPr lang="en-US" sz="2200" dirty="0"/>
          </a:p>
          <a:p>
            <a:pPr algn="ctr">
              <a:lnSpc>
                <a:spcPts val="2320"/>
              </a:lnSpc>
              <a:spcBef>
                <a:spcPts val="0"/>
              </a:spcBef>
            </a:pPr>
            <a:r>
              <a:rPr lang="en-US" sz="2200" dirty="0"/>
              <a:t>How comments will be used</a:t>
            </a:r>
          </a:p>
          <a:p>
            <a:pPr marL="285750" indent="-285750">
              <a:lnSpc>
                <a:spcPts val="2320"/>
              </a:lnSpc>
              <a:spcBef>
                <a:spcPts val="0"/>
              </a:spcBef>
              <a:buFont typeface="Arial" panose="020B0604020202020204" pitchFamily="34" charset="0"/>
              <a:buChar char="•"/>
            </a:pPr>
            <a:endParaRPr lang="en-US" sz="2200" dirty="0"/>
          </a:p>
        </p:txBody>
      </p:sp>
      <p:sp>
        <p:nvSpPr>
          <p:cNvPr id="4" name="TextBox 3">
            <a:extLst>
              <a:ext uri="{FF2B5EF4-FFF2-40B4-BE49-F238E27FC236}">
                <a16:creationId xmlns:a16="http://schemas.microsoft.com/office/drawing/2014/main" id="{7EADE15E-40E4-01A5-3D14-7CB2080D34A4}"/>
              </a:ext>
            </a:extLst>
          </p:cNvPr>
          <p:cNvSpPr txBox="1"/>
          <p:nvPr/>
        </p:nvSpPr>
        <p:spPr>
          <a:xfrm>
            <a:off x="268607" y="1759527"/>
            <a:ext cx="3932237" cy="3041858"/>
          </a:xfrm>
          <a:prstGeom prst="rect">
            <a:avLst/>
          </a:prstGeom>
          <a:noFill/>
        </p:spPr>
        <p:txBody>
          <a:bodyPr wrap="square">
            <a:spAutoFit/>
          </a:bodyPr>
          <a:lstStyle/>
          <a:p>
            <a:pPr algn="ctr">
              <a:lnSpc>
                <a:spcPts val="2320"/>
              </a:lnSpc>
              <a:spcBef>
                <a:spcPts val="0"/>
              </a:spcBef>
            </a:pPr>
            <a:r>
              <a:rPr lang="en-US" sz="2800" b="1" dirty="0">
                <a:solidFill>
                  <a:schemeClr val="tx2"/>
                </a:solidFill>
              </a:rPr>
              <a:t>PROJECT BACKGROUND</a:t>
            </a:r>
          </a:p>
          <a:p>
            <a:pPr>
              <a:lnSpc>
                <a:spcPts val="2320"/>
              </a:lnSpc>
              <a:spcBef>
                <a:spcPts val="0"/>
              </a:spcBef>
            </a:pPr>
            <a:endParaRPr lang="en-US" sz="2800" b="1" dirty="0"/>
          </a:p>
          <a:p>
            <a:pPr algn="ctr">
              <a:lnSpc>
                <a:spcPts val="2320"/>
              </a:lnSpc>
              <a:spcBef>
                <a:spcPts val="0"/>
              </a:spcBef>
            </a:pPr>
            <a:r>
              <a:rPr lang="en-US" sz="2200" dirty="0"/>
              <a:t>Site Overview</a:t>
            </a:r>
            <a:br>
              <a:rPr lang="en-US" sz="2200" dirty="0"/>
            </a:br>
            <a:endParaRPr lang="en-US" sz="2200" dirty="0"/>
          </a:p>
          <a:p>
            <a:pPr algn="ctr">
              <a:lnSpc>
                <a:spcPts val="2320"/>
              </a:lnSpc>
              <a:spcBef>
                <a:spcPts val="0"/>
              </a:spcBef>
            </a:pPr>
            <a:r>
              <a:rPr lang="en-US" sz="2200" dirty="0"/>
              <a:t>Project Scope</a:t>
            </a:r>
          </a:p>
          <a:p>
            <a:pPr algn="ctr">
              <a:lnSpc>
                <a:spcPts val="2320"/>
              </a:lnSpc>
              <a:spcBef>
                <a:spcPts val="0"/>
              </a:spcBef>
            </a:pPr>
            <a:endParaRPr lang="en-US" sz="2200" dirty="0"/>
          </a:p>
          <a:p>
            <a:pPr algn="ctr">
              <a:lnSpc>
                <a:spcPts val="2320"/>
              </a:lnSpc>
              <a:spcBef>
                <a:spcPts val="0"/>
              </a:spcBef>
            </a:pPr>
            <a:r>
              <a:rPr lang="en-US" sz="2200" dirty="0"/>
              <a:t>NEPA Status</a:t>
            </a:r>
          </a:p>
          <a:p>
            <a:pPr algn="ctr">
              <a:lnSpc>
                <a:spcPts val="2320"/>
              </a:lnSpc>
              <a:spcBef>
                <a:spcPts val="0"/>
              </a:spcBef>
            </a:pPr>
            <a:endParaRPr lang="en-US" sz="2200" dirty="0"/>
          </a:p>
          <a:p>
            <a:pPr algn="ctr">
              <a:lnSpc>
                <a:spcPts val="2320"/>
              </a:lnSpc>
              <a:spcBef>
                <a:spcPts val="0"/>
              </a:spcBef>
            </a:pPr>
            <a:r>
              <a:rPr lang="en-US" sz="2200" dirty="0"/>
              <a:t>Recent Progress</a:t>
            </a:r>
          </a:p>
        </p:txBody>
      </p:sp>
    </p:spTree>
    <p:extLst>
      <p:ext uri="{BB962C8B-B14F-4D97-AF65-F5344CB8AC3E}">
        <p14:creationId xmlns:p14="http://schemas.microsoft.com/office/powerpoint/2010/main" val="21502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5B8AD-7828-2BC9-60B1-F94B9FE771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CC0BAC-F551-B9ED-97BE-7FBB466F6EB8}"/>
              </a:ext>
            </a:extLst>
          </p:cNvPr>
          <p:cNvSpPr>
            <a:spLocks noGrp="1"/>
          </p:cNvSpPr>
          <p:nvPr>
            <p:ph type="title"/>
          </p:nvPr>
        </p:nvSpPr>
        <p:spPr>
          <a:xfrm>
            <a:off x="838200" y="160103"/>
            <a:ext cx="10515600" cy="837687"/>
          </a:xfrm>
        </p:spPr>
        <p:txBody>
          <a:bodyPr>
            <a:normAutofit/>
          </a:bodyPr>
          <a:lstStyle/>
          <a:p>
            <a:r>
              <a:rPr lang="en-US" sz="3200" dirty="0">
                <a:latin typeface="+mj-lt"/>
              </a:rPr>
              <a:t>Protocols</a:t>
            </a:r>
          </a:p>
        </p:txBody>
      </p:sp>
      <p:sp>
        <p:nvSpPr>
          <p:cNvPr id="7" name="Slide Number Placeholder 6">
            <a:extLst>
              <a:ext uri="{FF2B5EF4-FFF2-40B4-BE49-F238E27FC236}">
                <a16:creationId xmlns:a16="http://schemas.microsoft.com/office/drawing/2014/main" id="{8D1374EB-D7FA-3E3F-9EDF-696A1D6729B3}"/>
              </a:ext>
            </a:extLst>
          </p:cNvPr>
          <p:cNvSpPr>
            <a:spLocks noGrp="1"/>
          </p:cNvSpPr>
          <p:nvPr>
            <p:ph type="sldNum" sz="quarter" idx="10"/>
          </p:nvPr>
        </p:nvSpPr>
        <p:spPr/>
        <p:txBody>
          <a:bodyPr/>
          <a:lstStyle/>
          <a:p>
            <a:fld id="{BCB0D119-7A02-8E46-84C5-2C2227451327}" type="slidenum">
              <a:rPr lang="en-US" smtClean="0"/>
              <a:t>30</a:t>
            </a:fld>
            <a:endParaRPr lang="en-US" dirty="0"/>
          </a:p>
        </p:txBody>
      </p:sp>
      <p:sp>
        <p:nvSpPr>
          <p:cNvPr id="5" name="Content Placeholder 4">
            <a:extLst>
              <a:ext uri="{FF2B5EF4-FFF2-40B4-BE49-F238E27FC236}">
                <a16:creationId xmlns:a16="http://schemas.microsoft.com/office/drawing/2014/main" id="{EE5B119D-6D69-C5F9-3F07-151C053AF2AB}"/>
              </a:ext>
            </a:extLst>
          </p:cNvPr>
          <p:cNvSpPr>
            <a:spLocks noGrp="1"/>
          </p:cNvSpPr>
          <p:nvPr>
            <p:ph idx="1"/>
          </p:nvPr>
        </p:nvSpPr>
        <p:spPr>
          <a:xfrm>
            <a:off x="727587" y="1315204"/>
            <a:ext cx="6243483" cy="4871839"/>
          </a:xfrm>
        </p:spPr>
        <p:txBody>
          <a:bodyPr>
            <a:normAutofit fontScale="55000" lnSpcReduction="20000"/>
          </a:bodyPr>
          <a:lstStyle/>
          <a:p>
            <a:pPr marL="0" indent="0">
              <a:buNone/>
            </a:pPr>
            <a:r>
              <a:rPr lang="en-US" sz="3400" b="1" dirty="0">
                <a:solidFill>
                  <a:schemeClr val="accent1"/>
                </a:solidFill>
              </a:rPr>
              <a:t>To Submit an Oral Comment at Tonight’s Meeting: </a:t>
            </a:r>
            <a:endParaRPr lang="en-US" sz="3400" b="1" dirty="0">
              <a:solidFill>
                <a:schemeClr val="accent1"/>
              </a:solidFill>
              <a:latin typeface="+mn-lt"/>
            </a:endParaRPr>
          </a:p>
          <a:p>
            <a:pPr marL="342900" indent="-342900">
              <a:lnSpc>
                <a:spcPct val="120000"/>
              </a:lnSpc>
              <a:spcAft>
                <a:spcPts val="1000"/>
              </a:spcAft>
              <a:buFont typeface="+mj-lt"/>
              <a:buAutoNum type="arabicPeriod"/>
            </a:pPr>
            <a:r>
              <a:rPr lang="en-US" sz="2900" dirty="0"/>
              <a:t>Locate Zoom’s “Raise Hand” feature at the bottom of your screen, click “Reactions,” and “Raise Hand” to alert a member of our team to unmute you.</a:t>
            </a:r>
          </a:p>
          <a:p>
            <a:pPr marL="342900" indent="-342900">
              <a:lnSpc>
                <a:spcPct val="120000"/>
              </a:lnSpc>
              <a:spcAft>
                <a:spcPts val="1000"/>
              </a:spcAft>
              <a:buFont typeface="+mj-lt"/>
              <a:buAutoNum type="arabicPeriod"/>
            </a:pPr>
            <a:r>
              <a:rPr lang="en-US" sz="2900" dirty="0"/>
              <a:t>Comments are limited to 3 minutes. Time will not be yielded. </a:t>
            </a:r>
          </a:p>
          <a:p>
            <a:pPr marL="342900" indent="-342900">
              <a:lnSpc>
                <a:spcPct val="120000"/>
              </a:lnSpc>
              <a:spcAft>
                <a:spcPts val="1000"/>
              </a:spcAft>
              <a:buFont typeface="+mj-lt"/>
              <a:buAutoNum type="arabicPeriod"/>
            </a:pPr>
            <a:r>
              <a:rPr lang="en-US" sz="2900" dirty="0"/>
              <a:t>State your name and any affiliation you may be representing.</a:t>
            </a:r>
          </a:p>
          <a:p>
            <a:pPr marL="342900" indent="-342900">
              <a:lnSpc>
                <a:spcPct val="120000"/>
              </a:lnSpc>
              <a:spcAft>
                <a:spcPts val="1000"/>
              </a:spcAft>
              <a:buFont typeface="+mj-lt"/>
              <a:buAutoNum type="arabicPeriod"/>
            </a:pPr>
            <a:r>
              <a:rPr lang="en-US" sz="2900" dirty="0"/>
              <a:t>Phrase your comments in the form of a statement. DOE will not be responding to questions at this meeting.</a:t>
            </a:r>
          </a:p>
          <a:p>
            <a:pPr marL="342900" indent="-342900">
              <a:lnSpc>
                <a:spcPct val="120000"/>
              </a:lnSpc>
              <a:spcAft>
                <a:spcPts val="1000"/>
              </a:spcAft>
              <a:buFont typeface="+mj-lt"/>
              <a:buAutoNum type="arabicPeriod"/>
            </a:pPr>
            <a:r>
              <a:rPr lang="en-US" sz="2900" dirty="0"/>
              <a:t>Please be respectful of other commenters.</a:t>
            </a:r>
          </a:p>
          <a:p>
            <a:pPr marL="342900" indent="-342900">
              <a:lnSpc>
                <a:spcPct val="120000"/>
              </a:lnSpc>
              <a:spcAft>
                <a:spcPts val="1000"/>
              </a:spcAft>
              <a:buFont typeface="+mj-lt"/>
              <a:buAutoNum type="arabicPeriod"/>
            </a:pPr>
            <a:r>
              <a:rPr lang="en-US" sz="2900" dirty="0"/>
              <a:t>Additional comments can be submitted in writing by sending an email to SSFL_DOE_SEIS@emcbc.doe.gov (use subject line “Scoping Comments”)</a:t>
            </a:r>
          </a:p>
        </p:txBody>
      </p:sp>
      <p:pic>
        <p:nvPicPr>
          <p:cNvPr id="9" name="Picture Placeholder 8">
            <a:extLst>
              <a:ext uri="{FF2B5EF4-FFF2-40B4-BE49-F238E27FC236}">
                <a16:creationId xmlns:a16="http://schemas.microsoft.com/office/drawing/2014/main" id="{4B7E0CA9-4515-7456-9DF2-F49DA95E8033}"/>
              </a:ext>
            </a:extLst>
          </p:cNvPr>
          <p:cNvPicPr>
            <a:picLocks noGrp="1" noChangeAspect="1"/>
          </p:cNvPicPr>
          <p:nvPr>
            <p:ph type="pic" sz="quarter" idx="4294967295"/>
          </p:nvPr>
        </p:nvPicPr>
        <p:blipFill rotWithShape="1">
          <a:blip r:embed="rId3"/>
          <a:srcRect l="18803" r="21730"/>
          <a:stretch/>
        </p:blipFill>
        <p:spPr>
          <a:xfrm>
            <a:off x="7236118" y="0"/>
            <a:ext cx="4955881" cy="6046839"/>
          </a:xfrm>
        </p:spPr>
      </p:pic>
    </p:spTree>
    <p:extLst>
      <p:ext uri="{BB962C8B-B14F-4D97-AF65-F5344CB8AC3E}">
        <p14:creationId xmlns:p14="http://schemas.microsoft.com/office/powerpoint/2010/main" val="342388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DE3-8C53-E9AB-037A-31E673B4E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78EB0-5F8F-0F82-F07F-0061270EF3DC}"/>
              </a:ext>
            </a:extLst>
          </p:cNvPr>
          <p:cNvSpPr>
            <a:spLocks noGrp="1"/>
          </p:cNvSpPr>
          <p:nvPr>
            <p:ph type="ctrTitle"/>
          </p:nvPr>
        </p:nvSpPr>
        <p:spPr/>
        <p:txBody>
          <a:bodyPr/>
          <a:lstStyle/>
          <a:p>
            <a:pPr algn="ctr"/>
            <a:r>
              <a:rPr lang="en-US" dirty="0"/>
              <a:t>Thank you for attending</a:t>
            </a:r>
          </a:p>
        </p:txBody>
      </p:sp>
      <p:sp>
        <p:nvSpPr>
          <p:cNvPr id="3" name="Text Placeholder 2">
            <a:extLst>
              <a:ext uri="{FF2B5EF4-FFF2-40B4-BE49-F238E27FC236}">
                <a16:creationId xmlns:a16="http://schemas.microsoft.com/office/drawing/2014/main" id="{BAC02986-93A2-54F9-FA19-1A550B26867A}"/>
              </a:ext>
            </a:extLst>
          </p:cNvPr>
          <p:cNvSpPr>
            <a:spLocks noGrp="1"/>
          </p:cNvSpPr>
          <p:nvPr>
            <p:ph type="subTitle" idx="1"/>
          </p:nvPr>
        </p:nvSpPr>
        <p:spPr>
          <a:xfrm>
            <a:off x="834189" y="3706311"/>
            <a:ext cx="10523621" cy="2183850"/>
          </a:xfrm>
        </p:spPr>
        <p:txBody>
          <a:bodyPr>
            <a:normAutofit/>
          </a:bodyPr>
          <a:lstStyle/>
          <a:p>
            <a:pPr algn="ctr"/>
            <a:r>
              <a:rPr lang="en-US" b="1" dirty="0">
                <a:solidFill>
                  <a:schemeClr val="bg1"/>
                </a:solidFill>
              </a:rPr>
              <a:t>We look forward to seeing everyone in person at the open house:</a:t>
            </a:r>
          </a:p>
          <a:p>
            <a:pPr algn="ctr"/>
            <a:r>
              <a:rPr lang="en-US" sz="1400" b="1" dirty="0"/>
              <a:t> </a:t>
            </a:r>
          </a:p>
          <a:p>
            <a:pPr algn="ctr">
              <a:spcBef>
                <a:spcPts val="600"/>
              </a:spcBef>
            </a:pPr>
            <a:r>
              <a:rPr lang="en-US" sz="2000" b="1" dirty="0">
                <a:solidFill>
                  <a:srgbClr val="FFC000"/>
                </a:solidFill>
              </a:rPr>
              <a:t>Tuesday, March 18, 2025, at 6 p.m. </a:t>
            </a:r>
          </a:p>
          <a:p>
            <a:pPr algn="ctr">
              <a:spcBef>
                <a:spcPts val="600"/>
              </a:spcBef>
            </a:pPr>
            <a:r>
              <a:rPr lang="en-US" sz="2000" b="1" dirty="0">
                <a:solidFill>
                  <a:srgbClr val="FFC000"/>
                </a:solidFill>
              </a:rPr>
              <a:t>Grand Vista Hotel, 999 Enchanted Way, Simi Valley, CA 93065</a:t>
            </a:r>
          </a:p>
        </p:txBody>
      </p:sp>
    </p:spTree>
    <p:extLst>
      <p:ext uri="{BB962C8B-B14F-4D97-AF65-F5344CB8AC3E}">
        <p14:creationId xmlns:p14="http://schemas.microsoft.com/office/powerpoint/2010/main" val="429524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E005B-E294-1276-6945-80016805D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D939F-C128-BE57-C730-509D5EE4248D}"/>
              </a:ext>
            </a:extLst>
          </p:cNvPr>
          <p:cNvSpPr>
            <a:spLocks noGrp="1"/>
          </p:cNvSpPr>
          <p:nvPr>
            <p:ph type="ctrTitle"/>
          </p:nvPr>
        </p:nvSpPr>
        <p:spPr/>
        <p:txBody>
          <a:bodyPr/>
          <a:lstStyle/>
          <a:p>
            <a:pPr algn="ctr"/>
            <a:r>
              <a:rPr lang="en-US" dirty="0"/>
              <a:t>Project Background</a:t>
            </a:r>
          </a:p>
        </p:txBody>
      </p:sp>
    </p:spTree>
    <p:extLst>
      <p:ext uri="{BB962C8B-B14F-4D97-AF65-F5344CB8AC3E}">
        <p14:creationId xmlns:p14="http://schemas.microsoft.com/office/powerpoint/2010/main" val="359400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9807-2328-3647-2529-5692302286A1}"/>
              </a:ext>
            </a:extLst>
          </p:cNvPr>
          <p:cNvSpPr>
            <a:spLocks noGrp="1"/>
          </p:cNvSpPr>
          <p:nvPr>
            <p:ph type="title"/>
          </p:nvPr>
        </p:nvSpPr>
        <p:spPr>
          <a:xfrm>
            <a:off x="839786" y="-761999"/>
            <a:ext cx="3932237" cy="1600200"/>
          </a:xfrm>
        </p:spPr>
        <p:txBody>
          <a:bodyPr/>
          <a:lstStyle/>
          <a:p>
            <a:r>
              <a:rPr lang="en-US" dirty="0"/>
              <a:t>Site Overview</a:t>
            </a:r>
          </a:p>
        </p:txBody>
      </p:sp>
      <p:sp>
        <p:nvSpPr>
          <p:cNvPr id="3" name="Content Placeholder 2">
            <a:extLst>
              <a:ext uri="{FF2B5EF4-FFF2-40B4-BE49-F238E27FC236}">
                <a16:creationId xmlns:a16="http://schemas.microsoft.com/office/drawing/2014/main" id="{6BA73C4A-E2A5-A346-65E4-6A41E2396B89}"/>
              </a:ext>
            </a:extLst>
          </p:cNvPr>
          <p:cNvSpPr>
            <a:spLocks noGrp="1"/>
          </p:cNvSpPr>
          <p:nvPr>
            <p:ph type="body" sz="half" idx="2"/>
          </p:nvPr>
        </p:nvSpPr>
        <p:spPr>
          <a:xfrm>
            <a:off x="839786" y="1445341"/>
            <a:ext cx="4663181" cy="4613787"/>
          </a:xfrm>
        </p:spPr>
        <p:txBody>
          <a:bodyPr/>
          <a:lstStyle/>
          <a:p>
            <a:pPr marL="342900" indent="-342900">
              <a:lnSpc>
                <a:spcPts val="2320"/>
              </a:lnSpc>
              <a:spcBef>
                <a:spcPts val="0"/>
              </a:spcBef>
              <a:buFont typeface="Arial" panose="020B0604020202020204" pitchFamily="34" charset="0"/>
              <a:buChar char="•"/>
            </a:pPr>
            <a:r>
              <a:rPr lang="en-US" sz="2400" dirty="0"/>
              <a:t>SSFL is a 2,850-acre site located in eastern Ventura County, adjacent to Los Angeles County.</a:t>
            </a:r>
          </a:p>
          <a:p>
            <a:pPr marL="342900" indent="-342900">
              <a:lnSpc>
                <a:spcPts val="2320"/>
              </a:lnSpc>
              <a:spcBef>
                <a:spcPts val="0"/>
              </a:spcBef>
              <a:buFont typeface="Arial" panose="020B0604020202020204" pitchFamily="34" charset="0"/>
              <a:buChar char="•"/>
            </a:pPr>
            <a:endParaRPr lang="en-US" sz="2400" dirty="0"/>
          </a:p>
          <a:p>
            <a:pPr marL="342900" indent="-342900">
              <a:lnSpc>
                <a:spcPts val="2320"/>
              </a:lnSpc>
              <a:spcBef>
                <a:spcPts val="0"/>
              </a:spcBef>
              <a:buFont typeface="Arial" panose="020B0604020202020204" pitchFamily="34" charset="0"/>
              <a:buChar char="•"/>
            </a:pPr>
            <a:r>
              <a:rPr lang="en-US" sz="2400" dirty="0"/>
              <a:t>DOE conducted nuclear energy and liquid metals research in Area IV of SSFL starting in the 1950s</a:t>
            </a:r>
          </a:p>
          <a:p>
            <a:pPr marL="342900" indent="-342900">
              <a:lnSpc>
                <a:spcPts val="2320"/>
              </a:lnSpc>
              <a:spcBef>
                <a:spcPts val="0"/>
              </a:spcBef>
              <a:buFont typeface="Arial" panose="020B0604020202020204" pitchFamily="34" charset="0"/>
              <a:buChar char="•"/>
            </a:pPr>
            <a:endParaRPr lang="en-US" sz="2400" dirty="0"/>
          </a:p>
          <a:p>
            <a:pPr marL="342900" indent="-342900">
              <a:lnSpc>
                <a:spcPts val="2320"/>
              </a:lnSpc>
              <a:spcBef>
                <a:spcPts val="0"/>
              </a:spcBef>
              <a:buFont typeface="Arial" panose="020B0604020202020204" pitchFamily="34" charset="0"/>
              <a:buChar char="•"/>
            </a:pPr>
            <a:r>
              <a:rPr lang="en-US" sz="2400" dirty="0"/>
              <a:t>DOE has been remediating Area IV since before R&amp;D operations ceased in 1998.</a:t>
            </a:r>
            <a:endParaRPr lang="en-US" sz="2000" dirty="0">
              <a:highlight>
                <a:srgbClr val="FFFF00"/>
              </a:highlight>
            </a:endParaRPr>
          </a:p>
        </p:txBody>
      </p:sp>
      <p:sp>
        <p:nvSpPr>
          <p:cNvPr id="4" name="Slide Number Placeholder 3">
            <a:extLst>
              <a:ext uri="{FF2B5EF4-FFF2-40B4-BE49-F238E27FC236}">
                <a16:creationId xmlns:a16="http://schemas.microsoft.com/office/drawing/2014/main" id="{6491DAD4-486B-C97D-9FCB-0FDABDC7C1B0}"/>
              </a:ext>
            </a:extLst>
          </p:cNvPr>
          <p:cNvSpPr>
            <a:spLocks noGrp="1"/>
          </p:cNvSpPr>
          <p:nvPr>
            <p:ph type="sldNum" sz="quarter" idx="12"/>
          </p:nvPr>
        </p:nvSpPr>
        <p:spPr/>
        <p:txBody>
          <a:bodyPr/>
          <a:lstStyle/>
          <a:p>
            <a:fld id="{E773C8E2-B35B-254F-A137-6F2F570DAACB}" type="slidenum">
              <a:rPr lang="en-US" smtClean="0"/>
              <a:t>5</a:t>
            </a:fld>
            <a:endParaRPr lang="en-US" dirty="0"/>
          </a:p>
        </p:txBody>
      </p:sp>
      <p:pic>
        <p:nvPicPr>
          <p:cNvPr id="24" name="Picture 23" descr="Diagram&#10;&#10;Description automatically generated">
            <a:extLst>
              <a:ext uri="{FF2B5EF4-FFF2-40B4-BE49-F238E27FC236}">
                <a16:creationId xmlns:a16="http://schemas.microsoft.com/office/drawing/2014/main" id="{0FC81926-200D-A57E-C237-EB421A65629D}"/>
              </a:ext>
            </a:extLst>
          </p:cNvPr>
          <p:cNvPicPr>
            <a:picLocks noChangeAspect="1"/>
          </p:cNvPicPr>
          <p:nvPr/>
        </p:nvPicPr>
        <p:blipFill>
          <a:blip r:embed="rId3"/>
          <a:stretch>
            <a:fillRect/>
          </a:stretch>
        </p:blipFill>
        <p:spPr>
          <a:xfrm>
            <a:off x="5502968" y="1714120"/>
            <a:ext cx="6020632" cy="3811588"/>
          </a:xfrm>
          <a:prstGeom prst="rect">
            <a:avLst/>
          </a:prstGeom>
        </p:spPr>
      </p:pic>
    </p:spTree>
    <p:extLst>
      <p:ext uri="{BB962C8B-B14F-4D97-AF65-F5344CB8AC3E}">
        <p14:creationId xmlns:p14="http://schemas.microsoft.com/office/powerpoint/2010/main" val="366885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90DFC5-DF79-2A1B-A60F-FAB43C83020A}"/>
              </a:ext>
            </a:extLst>
          </p:cNvPr>
          <p:cNvSpPr>
            <a:spLocks noGrp="1"/>
          </p:cNvSpPr>
          <p:nvPr>
            <p:ph type="title"/>
          </p:nvPr>
        </p:nvSpPr>
        <p:spPr>
          <a:xfrm>
            <a:off x="836612" y="-196645"/>
            <a:ext cx="3706811" cy="1016000"/>
          </a:xfrm>
        </p:spPr>
        <p:txBody>
          <a:bodyPr>
            <a:normAutofit/>
          </a:bodyPr>
          <a:lstStyle/>
          <a:p>
            <a:r>
              <a:rPr lang="en-US" dirty="0"/>
              <a:t>Project Scope</a:t>
            </a:r>
          </a:p>
        </p:txBody>
      </p:sp>
      <p:pic>
        <p:nvPicPr>
          <p:cNvPr id="22" name="Picture Placeholder 21">
            <a:extLst>
              <a:ext uri="{FF2B5EF4-FFF2-40B4-BE49-F238E27FC236}">
                <a16:creationId xmlns:a16="http://schemas.microsoft.com/office/drawing/2014/main" id="{D06036C7-E247-30FD-E27D-83A35D67FF73}"/>
              </a:ext>
            </a:extLst>
          </p:cNvPr>
          <p:cNvPicPr>
            <a:picLocks noGrp="1" noChangeAspect="1"/>
          </p:cNvPicPr>
          <p:nvPr>
            <p:ph type="pic" idx="1"/>
          </p:nvPr>
        </p:nvPicPr>
        <p:blipFill rotWithShape="1">
          <a:blip r:embed="rId3"/>
          <a:srcRect l="2508" r="2508"/>
          <a:stretch/>
        </p:blipFill>
        <p:spPr>
          <a:xfrm>
            <a:off x="5971565" y="1295401"/>
            <a:ext cx="5629629" cy="4445206"/>
          </a:xfrm>
        </p:spPr>
      </p:pic>
      <p:sp>
        <p:nvSpPr>
          <p:cNvPr id="2" name="Content Placeholder 1">
            <a:extLst>
              <a:ext uri="{FF2B5EF4-FFF2-40B4-BE49-F238E27FC236}">
                <a16:creationId xmlns:a16="http://schemas.microsoft.com/office/drawing/2014/main" id="{90E9C4FE-8181-2926-CDFB-FEE08FC7151B}"/>
              </a:ext>
            </a:extLst>
          </p:cNvPr>
          <p:cNvSpPr>
            <a:spLocks noGrp="1"/>
          </p:cNvSpPr>
          <p:nvPr>
            <p:ph type="body" sz="half" idx="2"/>
          </p:nvPr>
        </p:nvSpPr>
        <p:spPr>
          <a:xfrm>
            <a:off x="836612" y="1415844"/>
            <a:ext cx="4910472" cy="4146755"/>
          </a:xfrm>
        </p:spPr>
        <p:txBody>
          <a:bodyPr anchor="ctr">
            <a:normAutofit fontScale="47500" lnSpcReduction="20000"/>
          </a:bodyPr>
          <a:lstStyle/>
          <a:p>
            <a:pPr>
              <a:lnSpc>
                <a:spcPct val="100000"/>
              </a:lnSpc>
              <a:spcBef>
                <a:spcPct val="20000"/>
              </a:spcBef>
              <a:spcAft>
                <a:spcPts val="1200"/>
              </a:spcAft>
              <a:defRPr/>
            </a:pPr>
            <a:r>
              <a:rPr lang="en-US" sz="5100" dirty="0"/>
              <a:t>Remediate groundwater and soils:</a:t>
            </a:r>
          </a:p>
          <a:p>
            <a:pPr marL="342900" indent="-342900">
              <a:lnSpc>
                <a:spcPct val="100000"/>
              </a:lnSpc>
              <a:spcBef>
                <a:spcPct val="20000"/>
              </a:spcBef>
              <a:spcAft>
                <a:spcPts val="1200"/>
              </a:spcAft>
              <a:buFont typeface="Arial" pitchFamily="34" charset="0"/>
              <a:buChar char="•"/>
              <a:defRPr/>
            </a:pPr>
            <a:r>
              <a:rPr lang="en-US" sz="5100" dirty="0"/>
              <a:t>Groundwater cleanup governed by 2007 Consent Order.</a:t>
            </a:r>
          </a:p>
          <a:p>
            <a:pPr marL="342900" indent="-342900">
              <a:lnSpc>
                <a:spcPct val="100000"/>
              </a:lnSpc>
              <a:spcBef>
                <a:spcPct val="20000"/>
              </a:spcBef>
              <a:spcAft>
                <a:spcPts val="1200"/>
              </a:spcAft>
              <a:buFont typeface="Arial" pitchFamily="34" charset="0"/>
              <a:buChar char="•"/>
              <a:defRPr/>
            </a:pPr>
            <a:r>
              <a:rPr lang="en-US" sz="5100" dirty="0"/>
              <a:t>Soils to background per 2010 Administrative Order on Consent (AOC).</a:t>
            </a:r>
          </a:p>
          <a:p>
            <a:pPr marL="342900" indent="-342900">
              <a:lnSpc>
                <a:spcPct val="100000"/>
              </a:lnSpc>
              <a:spcBef>
                <a:spcPct val="20000"/>
              </a:spcBef>
              <a:spcAft>
                <a:spcPts val="1200"/>
              </a:spcAft>
              <a:buFont typeface="Arial" pitchFamily="34" charset="0"/>
              <a:buChar char="•"/>
              <a:defRPr/>
            </a:pPr>
            <a:r>
              <a:rPr lang="en-US" sz="5100" dirty="0"/>
              <a:t>Removal of remaining DOE-owned below-grade structures in Area IV. </a:t>
            </a:r>
            <a:endParaRPr lang="en-US" sz="2400" dirty="0"/>
          </a:p>
        </p:txBody>
      </p:sp>
      <p:sp>
        <p:nvSpPr>
          <p:cNvPr id="4" name="Slide Number Placeholder 3">
            <a:extLst>
              <a:ext uri="{FF2B5EF4-FFF2-40B4-BE49-F238E27FC236}">
                <a16:creationId xmlns:a16="http://schemas.microsoft.com/office/drawing/2014/main" id="{D599C830-B6F6-F099-7C8D-29E21BD28C31}"/>
              </a:ext>
            </a:extLst>
          </p:cNvPr>
          <p:cNvSpPr>
            <a:spLocks noGrp="1"/>
          </p:cNvSpPr>
          <p:nvPr>
            <p:ph type="sldNum" sz="quarter" idx="12"/>
          </p:nvPr>
        </p:nvSpPr>
        <p:spPr/>
        <p:txBody>
          <a:bodyPr/>
          <a:lstStyle/>
          <a:p>
            <a:fld id="{E773C8E2-B35B-254F-A137-6F2F570DAACB}" type="slidenum">
              <a:rPr lang="en-US" smtClean="0"/>
              <a:t>6</a:t>
            </a:fld>
            <a:endParaRPr lang="en-US" dirty="0"/>
          </a:p>
        </p:txBody>
      </p:sp>
    </p:spTree>
    <p:extLst>
      <p:ext uri="{BB962C8B-B14F-4D97-AF65-F5344CB8AC3E}">
        <p14:creationId xmlns:p14="http://schemas.microsoft.com/office/powerpoint/2010/main" val="22296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AC7D7-EA6B-48FF-8C55-43AFD64DDA00}"/>
              </a:ext>
            </a:extLst>
          </p:cNvPr>
          <p:cNvSpPr>
            <a:spLocks noGrp="1"/>
          </p:cNvSpPr>
          <p:nvPr>
            <p:ph type="title"/>
          </p:nvPr>
        </p:nvSpPr>
        <p:spPr>
          <a:xfrm>
            <a:off x="829954" y="240783"/>
            <a:ext cx="3932237" cy="633412"/>
          </a:xfrm>
        </p:spPr>
        <p:txBody>
          <a:bodyPr>
            <a:normAutofit/>
          </a:bodyPr>
          <a:lstStyle/>
          <a:p>
            <a:pPr>
              <a:lnSpc>
                <a:spcPts val="2320"/>
              </a:lnSpc>
              <a:spcBef>
                <a:spcPts val="0"/>
              </a:spcBef>
            </a:pPr>
            <a:r>
              <a:rPr lang="en-US" dirty="0"/>
              <a:t>NEPA Status</a:t>
            </a:r>
          </a:p>
        </p:txBody>
      </p:sp>
      <p:pic>
        <p:nvPicPr>
          <p:cNvPr id="12" name="Picture Placeholder 11" descr="A picture containing sky, plant, outdoor, flower&#10;&#10;Description automatically generated">
            <a:extLst>
              <a:ext uri="{FF2B5EF4-FFF2-40B4-BE49-F238E27FC236}">
                <a16:creationId xmlns:a16="http://schemas.microsoft.com/office/drawing/2014/main" id="{B6A22854-8DEF-0A6D-0D5D-055A46AE4E21}"/>
              </a:ext>
            </a:extLst>
          </p:cNvPr>
          <p:cNvPicPr>
            <a:picLocks noGrp="1" noChangeAspect="1"/>
          </p:cNvPicPr>
          <p:nvPr>
            <p:ph type="pic" idx="1"/>
          </p:nvPr>
        </p:nvPicPr>
        <p:blipFill rotWithShape="1">
          <a:blip r:embed="rId3"/>
          <a:srcRect l="7785" r="7785"/>
          <a:stretch/>
        </p:blipFill>
        <p:spPr>
          <a:xfrm>
            <a:off x="6809767" y="1285463"/>
            <a:ext cx="4533908" cy="3580016"/>
          </a:xfrm>
        </p:spPr>
      </p:pic>
      <p:sp>
        <p:nvSpPr>
          <p:cNvPr id="4" name="Content Placeholder 3">
            <a:extLst>
              <a:ext uri="{FF2B5EF4-FFF2-40B4-BE49-F238E27FC236}">
                <a16:creationId xmlns:a16="http://schemas.microsoft.com/office/drawing/2014/main" id="{5FD05AE6-2E78-32B6-E371-6A1C9D2B71A1}"/>
              </a:ext>
            </a:extLst>
          </p:cNvPr>
          <p:cNvSpPr>
            <a:spLocks noGrp="1"/>
          </p:cNvSpPr>
          <p:nvPr>
            <p:ph type="body" sz="half" idx="2"/>
          </p:nvPr>
        </p:nvSpPr>
        <p:spPr>
          <a:xfrm>
            <a:off x="353136" y="1510946"/>
            <a:ext cx="5969005" cy="3811588"/>
          </a:xfrm>
        </p:spPr>
        <p:txBody>
          <a:bodyPr vert="horz" lIns="91440" tIns="45720" rIns="91440" bIns="45720" rtlCol="0" anchor="t">
            <a:noAutofit/>
          </a:bodyPr>
          <a:lstStyle/>
          <a:p>
            <a:pPr marL="285750" indent="-285750">
              <a:lnSpc>
                <a:spcPts val="2320"/>
              </a:lnSpc>
              <a:spcBef>
                <a:spcPts val="0"/>
              </a:spcBef>
              <a:buFont typeface="Arial" panose="020B0604020202020204" pitchFamily="34" charset="0"/>
              <a:buChar char="•"/>
            </a:pPr>
            <a:r>
              <a:rPr lang="en-US" sz="2000" b="1" dirty="0">
                <a:cs typeface="Arial"/>
              </a:rPr>
              <a:t>November 2018 </a:t>
            </a:r>
            <a:r>
              <a:rPr lang="en-US" sz="2000" dirty="0">
                <a:cs typeface="Arial"/>
              </a:rPr>
              <a:t>– </a:t>
            </a:r>
            <a:r>
              <a:rPr lang="en-US" sz="2000" i="1" dirty="0">
                <a:cs typeface="Arial"/>
              </a:rPr>
              <a:t>Final Environmental Impact Statement (FEIS) for Remediation of Area IV and the Northern Buffer Zone of the Santa Susana Field Laboratory </a:t>
            </a:r>
            <a:r>
              <a:rPr lang="en-US" sz="2000" dirty="0">
                <a:cs typeface="Arial"/>
              </a:rPr>
              <a:t>(</a:t>
            </a:r>
            <a:r>
              <a:rPr lang="en-US" sz="2000" i="1" dirty="0">
                <a:cs typeface="Arial"/>
              </a:rPr>
              <a:t>DOE/EIS-0402</a:t>
            </a:r>
            <a:r>
              <a:rPr lang="en-US" sz="2000" dirty="0">
                <a:cs typeface="Arial"/>
              </a:rPr>
              <a:t>)</a:t>
            </a:r>
          </a:p>
          <a:p>
            <a:pPr marL="285750" indent="-285750">
              <a:lnSpc>
                <a:spcPts val="2320"/>
              </a:lnSpc>
              <a:spcBef>
                <a:spcPts val="0"/>
              </a:spcBef>
              <a:buFont typeface="Arial" panose="020B0604020202020204" pitchFamily="34" charset="0"/>
              <a:buChar char="•"/>
            </a:pPr>
            <a:endParaRPr lang="en-US" sz="2000" dirty="0">
              <a:cs typeface="Arial"/>
            </a:endParaRPr>
          </a:p>
          <a:p>
            <a:pPr marL="285750" indent="-285750">
              <a:lnSpc>
                <a:spcPts val="2320"/>
              </a:lnSpc>
              <a:spcBef>
                <a:spcPts val="0"/>
              </a:spcBef>
              <a:buFont typeface="Arial" panose="020B0604020202020204" pitchFamily="34" charset="0"/>
              <a:buChar char="•"/>
            </a:pPr>
            <a:r>
              <a:rPr lang="en-US" sz="2000" b="1" dirty="0"/>
              <a:t>September 2019 </a:t>
            </a:r>
            <a:r>
              <a:rPr lang="en-US" sz="2000" dirty="0"/>
              <a:t>– Record of Decision (ROD) for Building Demolition (</a:t>
            </a:r>
            <a:r>
              <a:rPr lang="en-US" sz="2000" i="1" dirty="0"/>
              <a:t>84 FR 51150</a:t>
            </a:r>
            <a:r>
              <a:rPr lang="en-US" sz="2000" dirty="0"/>
              <a:t>) </a:t>
            </a:r>
          </a:p>
          <a:p>
            <a:pPr marL="285750" indent="-285750">
              <a:lnSpc>
                <a:spcPts val="2320"/>
              </a:lnSpc>
              <a:spcBef>
                <a:spcPts val="0"/>
              </a:spcBef>
              <a:buFont typeface="Arial" panose="020B0604020202020204" pitchFamily="34" charset="0"/>
              <a:buChar char="•"/>
            </a:pPr>
            <a:endParaRPr lang="en-US" sz="2000" dirty="0">
              <a:cs typeface="Arial"/>
            </a:endParaRPr>
          </a:p>
          <a:p>
            <a:pPr marL="285750" indent="-285750">
              <a:lnSpc>
                <a:spcPts val="2320"/>
              </a:lnSpc>
              <a:spcBef>
                <a:spcPts val="0"/>
              </a:spcBef>
              <a:buFont typeface="Arial" panose="020B0604020202020204" pitchFamily="34" charset="0"/>
              <a:buChar char="•"/>
            </a:pPr>
            <a:r>
              <a:rPr lang="en-US" sz="2000" b="1" dirty="0"/>
              <a:t>November 2020 </a:t>
            </a:r>
            <a:r>
              <a:rPr lang="en-US" sz="2000" dirty="0"/>
              <a:t>– ROD for Groundwater Remediation (</a:t>
            </a:r>
            <a:r>
              <a:rPr lang="en-US" sz="2000" i="1" dirty="0"/>
              <a:t>85 FR 71640</a:t>
            </a:r>
            <a:r>
              <a:rPr lang="en-US" sz="2000" dirty="0"/>
              <a:t>)</a:t>
            </a:r>
            <a:endParaRPr lang="en-US" sz="2000" dirty="0">
              <a:cs typeface="Arial"/>
            </a:endParaRPr>
          </a:p>
        </p:txBody>
      </p:sp>
      <p:sp>
        <p:nvSpPr>
          <p:cNvPr id="7" name="Slide Number Placeholder 6">
            <a:extLst>
              <a:ext uri="{FF2B5EF4-FFF2-40B4-BE49-F238E27FC236}">
                <a16:creationId xmlns:a16="http://schemas.microsoft.com/office/drawing/2014/main" id="{C471F602-E959-95AD-BEF0-512E86FE9441}"/>
              </a:ext>
            </a:extLst>
          </p:cNvPr>
          <p:cNvSpPr>
            <a:spLocks noGrp="1"/>
          </p:cNvSpPr>
          <p:nvPr>
            <p:ph type="sldNum" sz="quarter" idx="12"/>
          </p:nvPr>
        </p:nvSpPr>
        <p:spPr/>
        <p:txBody>
          <a:bodyPr/>
          <a:lstStyle/>
          <a:p>
            <a:fld id="{BCB0D119-7A02-8E46-84C5-2C2227451327}" type="slidenum">
              <a:rPr lang="en-US" smtClean="0"/>
              <a:t>7</a:t>
            </a:fld>
            <a:endParaRPr lang="en-US" dirty="0"/>
          </a:p>
        </p:txBody>
      </p:sp>
      <p:sp>
        <p:nvSpPr>
          <p:cNvPr id="2" name="Rectangle 1">
            <a:extLst>
              <a:ext uri="{FF2B5EF4-FFF2-40B4-BE49-F238E27FC236}">
                <a16:creationId xmlns:a16="http://schemas.microsoft.com/office/drawing/2014/main" id="{3C85BDF5-7B0B-2F91-193D-A65DD004F152}"/>
              </a:ext>
            </a:extLst>
          </p:cNvPr>
          <p:cNvSpPr/>
          <p:nvPr/>
        </p:nvSpPr>
        <p:spPr>
          <a:xfrm>
            <a:off x="1" y="5079475"/>
            <a:ext cx="12192000" cy="9813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0" tIns="91440" rIns="914400" bIns="91440" rtlCol="0" anchor="ctr"/>
          <a:lstStyle/>
          <a:p>
            <a:pPr algn="just">
              <a:lnSpc>
                <a:spcPts val="2320"/>
              </a:lnSpc>
              <a:spcBef>
                <a:spcPts val="0"/>
              </a:spcBef>
            </a:pPr>
            <a:r>
              <a:rPr lang="en-US" dirty="0"/>
              <a:t>National Environmental Policy Act (NEPA) is a federal law that requires federal agencies to identify and consider the environmental consequences of implementing projects.</a:t>
            </a:r>
            <a:endParaRPr lang="en-US" dirty="0">
              <a:highlight>
                <a:srgbClr val="FFFF00"/>
              </a:highlight>
            </a:endParaRPr>
          </a:p>
        </p:txBody>
      </p:sp>
      <p:pic>
        <p:nvPicPr>
          <p:cNvPr id="6" name="Graphic 5" descr="Lightbulb and gear outline">
            <a:extLst>
              <a:ext uri="{FF2B5EF4-FFF2-40B4-BE49-F238E27FC236}">
                <a16:creationId xmlns:a16="http://schemas.microsoft.com/office/drawing/2014/main" id="{531C77C6-93AF-476F-37CE-8DEFBF4BAF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862" y="5207292"/>
            <a:ext cx="672412" cy="712665"/>
          </a:xfrm>
          <a:prstGeom prst="rect">
            <a:avLst/>
          </a:prstGeom>
        </p:spPr>
      </p:pic>
    </p:spTree>
    <p:extLst>
      <p:ext uri="{BB962C8B-B14F-4D97-AF65-F5344CB8AC3E}">
        <p14:creationId xmlns:p14="http://schemas.microsoft.com/office/powerpoint/2010/main" val="385114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3B957D1-2AFA-E5EC-5886-099BEEB2DFAF}"/>
              </a:ext>
            </a:extLst>
          </p:cNvPr>
          <p:cNvSpPr>
            <a:spLocks noGrp="1"/>
          </p:cNvSpPr>
          <p:nvPr>
            <p:ph type="title"/>
          </p:nvPr>
        </p:nvSpPr>
        <p:spPr>
          <a:xfrm>
            <a:off x="761948" y="-760772"/>
            <a:ext cx="3932237" cy="1600200"/>
          </a:xfrm>
        </p:spPr>
        <p:txBody>
          <a:bodyPr/>
          <a:lstStyle/>
          <a:p>
            <a:r>
              <a:rPr lang="en-US" dirty="0"/>
              <a:t>Recent Progress</a:t>
            </a:r>
            <a:endParaRPr lang="en-US" dirty="0">
              <a:solidFill>
                <a:srgbClr val="FF0000"/>
              </a:solidFill>
              <a:effectLst>
                <a:outerShdw blurRad="38100" dist="38100" dir="2700000" algn="tl">
                  <a:srgbClr val="000000">
                    <a:alpha val="43137"/>
                  </a:srgbClr>
                </a:outerShdw>
              </a:effectLst>
            </a:endParaRPr>
          </a:p>
        </p:txBody>
      </p:sp>
      <p:pic>
        <p:nvPicPr>
          <p:cNvPr id="6" name="Picture Placeholder 5" descr="A group of men working on a machine&#10;&#10;Description automatically generated">
            <a:extLst>
              <a:ext uri="{FF2B5EF4-FFF2-40B4-BE49-F238E27FC236}">
                <a16:creationId xmlns:a16="http://schemas.microsoft.com/office/drawing/2014/main" id="{295F165D-6B01-1E52-FD4B-D8D517D5290A}"/>
              </a:ext>
            </a:extLst>
          </p:cNvPr>
          <p:cNvPicPr>
            <a:picLocks noGrp="1" noChangeAspect="1"/>
          </p:cNvPicPr>
          <p:nvPr>
            <p:ph type="pic" idx="1"/>
          </p:nvPr>
        </p:nvPicPr>
        <p:blipFill rotWithShape="1">
          <a:blip r:embed="rId3"/>
          <a:srcRect l="2508" r="2508"/>
          <a:stretch/>
        </p:blipFill>
        <p:spPr>
          <a:xfrm>
            <a:off x="6862916" y="1375796"/>
            <a:ext cx="5064076" cy="4233504"/>
          </a:xfrm>
        </p:spPr>
      </p:pic>
      <p:sp>
        <p:nvSpPr>
          <p:cNvPr id="7" name="Content Placeholder 2">
            <a:extLst>
              <a:ext uri="{FF2B5EF4-FFF2-40B4-BE49-F238E27FC236}">
                <a16:creationId xmlns:a16="http://schemas.microsoft.com/office/drawing/2014/main" id="{40393D51-5E02-C2C0-CE44-3C17ABEF2ED0}"/>
              </a:ext>
            </a:extLst>
          </p:cNvPr>
          <p:cNvSpPr>
            <a:spLocks noGrp="1"/>
          </p:cNvSpPr>
          <p:nvPr>
            <p:ph type="body" sz="half" idx="2"/>
          </p:nvPr>
        </p:nvSpPr>
        <p:spPr>
          <a:xfrm>
            <a:off x="416685" y="1248700"/>
            <a:ext cx="6564218" cy="3709984"/>
          </a:xfrm>
        </p:spPr>
        <p:txBody>
          <a:bodyPr vert="horz" lIns="91440" tIns="45720" rIns="91440" bIns="45720" rtlCol="0" anchor="t">
            <a:noAutofit/>
          </a:bodyPr>
          <a:lstStyle/>
          <a:p>
            <a:pPr>
              <a:lnSpc>
                <a:spcPts val="2320"/>
              </a:lnSpc>
              <a:spcBef>
                <a:spcPts val="0"/>
              </a:spcBef>
            </a:pPr>
            <a:r>
              <a:rPr lang="en-US" sz="2000" b="1" dirty="0">
                <a:solidFill>
                  <a:schemeClr val="accent1"/>
                </a:solidFill>
              </a:rPr>
              <a:t>Cleanup Highlights: </a:t>
            </a:r>
          </a:p>
          <a:p>
            <a:pPr marL="285750" indent="-285750">
              <a:lnSpc>
                <a:spcPts val="2320"/>
              </a:lnSpc>
              <a:spcBef>
                <a:spcPts val="600"/>
              </a:spcBef>
              <a:spcAft>
                <a:spcPts val="1200"/>
              </a:spcAft>
              <a:buFont typeface="Arial" panose="020B0604020202020204" pitchFamily="34" charset="0"/>
              <a:buChar char="•"/>
            </a:pPr>
            <a:r>
              <a:rPr lang="en-US" sz="1800" b="1" dirty="0">
                <a:solidFill>
                  <a:schemeClr val="accent1"/>
                </a:solidFill>
              </a:rPr>
              <a:t>Since 2017: </a:t>
            </a:r>
            <a:r>
              <a:rPr lang="en-US" sz="1800" dirty="0"/>
              <a:t>More than 60,000 gallons of contaminated groundwater have been removed from the site.</a:t>
            </a:r>
          </a:p>
          <a:p>
            <a:pPr marL="285750" indent="-285750">
              <a:lnSpc>
                <a:spcPts val="2320"/>
              </a:lnSpc>
              <a:spcBef>
                <a:spcPts val="600"/>
              </a:spcBef>
              <a:spcAft>
                <a:spcPts val="1200"/>
              </a:spcAft>
              <a:buFont typeface="Arial" panose="020B0604020202020204" pitchFamily="34" charset="0"/>
              <a:buChar char="•"/>
            </a:pPr>
            <a:r>
              <a:rPr lang="en-US" sz="1800" b="1" dirty="0">
                <a:solidFill>
                  <a:schemeClr val="accent1"/>
                </a:solidFill>
              </a:rPr>
              <a:t>2021: </a:t>
            </a:r>
            <a:r>
              <a:rPr lang="en-US" sz="1800" dirty="0"/>
              <a:t>Completed demolition of all remaining above-ground DOE-owned buildings.</a:t>
            </a:r>
            <a:endParaRPr lang="en-US" sz="700" dirty="0"/>
          </a:p>
          <a:p>
            <a:pPr marL="285750" indent="-285750">
              <a:lnSpc>
                <a:spcPts val="2320"/>
              </a:lnSpc>
              <a:spcBef>
                <a:spcPts val="600"/>
              </a:spcBef>
              <a:spcAft>
                <a:spcPts val="1200"/>
              </a:spcAft>
              <a:buFont typeface="Arial" panose="020B0604020202020204" pitchFamily="34" charset="0"/>
              <a:buChar char="•"/>
            </a:pPr>
            <a:r>
              <a:rPr lang="en-US" sz="1800" b="1" dirty="0">
                <a:solidFill>
                  <a:schemeClr val="accent1"/>
                </a:solidFill>
              </a:rPr>
              <a:t>2024: </a:t>
            </a:r>
            <a:r>
              <a:rPr lang="en-US" sz="1800" dirty="0">
                <a:cs typeface="Arial" panose="020B0604020202020204"/>
              </a:rPr>
              <a:t>DOE installed an automated pumping system at the Former Sodium Disposal Facility, which allows DOE to continue the groundwater interim measures more effectively.</a:t>
            </a:r>
          </a:p>
          <a:p>
            <a:r>
              <a:rPr lang="en-US" sz="2000" b="1" dirty="0">
                <a:solidFill>
                  <a:schemeClr val="accent1"/>
                </a:solidFill>
              </a:rPr>
              <a:t>Future Cleanup Plans: </a:t>
            </a:r>
          </a:p>
          <a:p>
            <a:pPr>
              <a:spcBef>
                <a:spcPts val="600"/>
              </a:spcBef>
            </a:pPr>
            <a:r>
              <a:rPr lang="en-US" sz="1800" dirty="0"/>
              <a:t>Next steps include ramping up groundwater remediation, completing building demolition, completing a ROD for soils, and begin soil remediation.</a:t>
            </a:r>
          </a:p>
        </p:txBody>
      </p:sp>
      <p:sp>
        <p:nvSpPr>
          <p:cNvPr id="4" name="Slide Number Placeholder 3">
            <a:extLst>
              <a:ext uri="{FF2B5EF4-FFF2-40B4-BE49-F238E27FC236}">
                <a16:creationId xmlns:a16="http://schemas.microsoft.com/office/drawing/2014/main" id="{B50E621B-6A76-20B0-D9CB-8123A16301CF}"/>
              </a:ext>
            </a:extLst>
          </p:cNvPr>
          <p:cNvSpPr>
            <a:spLocks noGrp="1"/>
          </p:cNvSpPr>
          <p:nvPr>
            <p:ph type="sldNum" sz="quarter" idx="12"/>
          </p:nvPr>
        </p:nvSpPr>
        <p:spPr/>
        <p:txBody>
          <a:bodyPr/>
          <a:lstStyle/>
          <a:p>
            <a:fld id="{E773C8E2-B35B-254F-A137-6F2F570DAACB}" type="slidenum">
              <a:rPr lang="en-US" smtClean="0"/>
              <a:pPr/>
              <a:t>8</a:t>
            </a:fld>
            <a:endParaRPr lang="en-US" dirty="0"/>
          </a:p>
        </p:txBody>
      </p:sp>
    </p:spTree>
    <p:extLst>
      <p:ext uri="{BB962C8B-B14F-4D97-AF65-F5344CB8AC3E}">
        <p14:creationId xmlns:p14="http://schemas.microsoft.com/office/powerpoint/2010/main" val="4162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03" y="-808110"/>
            <a:ext cx="5605129" cy="1600200"/>
          </a:xfrm>
        </p:spPr>
        <p:txBody>
          <a:bodyPr/>
          <a:lstStyle/>
          <a:p>
            <a:r>
              <a:rPr lang="en-US" dirty="0">
                <a:ea typeface="ＭＳ Ｐゴシック"/>
              </a:rPr>
              <a:t>Building Demolition</a:t>
            </a:r>
            <a:endParaRPr lang="en-US" dirty="0"/>
          </a:p>
        </p:txBody>
      </p:sp>
      <p:sp>
        <p:nvSpPr>
          <p:cNvPr id="3" name="Content Placeholder 2"/>
          <p:cNvSpPr>
            <a:spLocks noGrp="1"/>
          </p:cNvSpPr>
          <p:nvPr>
            <p:ph type="body" sz="half" idx="2"/>
          </p:nvPr>
        </p:nvSpPr>
        <p:spPr>
          <a:xfrm>
            <a:off x="442125" y="1324653"/>
            <a:ext cx="11233464" cy="512205"/>
          </a:xfrm>
        </p:spPr>
        <p:txBody>
          <a:bodyPr>
            <a:normAutofit fontScale="92500"/>
          </a:bodyPr>
          <a:lstStyle/>
          <a:p>
            <a:pPr marL="0" indent="0" algn="ctr">
              <a:buNone/>
            </a:pPr>
            <a:r>
              <a:rPr lang="en-US" sz="1900" dirty="0">
                <a:ea typeface="ＭＳ Ｐゴシック"/>
              </a:rPr>
              <a:t>The FEIS and Buildings ROD allowed DOE to demolish 18 buildings between July 2020 and October 2021. </a:t>
            </a:r>
            <a:endParaRPr lang="en-US" sz="1900" dirty="0"/>
          </a:p>
          <a:p>
            <a:pPr marL="457182" lvl="1" indent="0">
              <a:buNone/>
            </a:pPr>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40F6AD53-879A-4BAC-A676-BC841C51ED49}" type="slidenum">
              <a:rPr lang="en-US" smtClean="0"/>
              <a:pPr>
                <a:defRPr/>
              </a:pPr>
              <a:t>9</a:t>
            </a:fld>
            <a:endParaRPr lang="en-US" dirty="0"/>
          </a:p>
        </p:txBody>
      </p:sp>
      <p:pic>
        <p:nvPicPr>
          <p:cNvPr id="6" name="Picture 5">
            <a:extLst>
              <a:ext uri="{FF2B5EF4-FFF2-40B4-BE49-F238E27FC236}">
                <a16:creationId xmlns:a16="http://schemas.microsoft.com/office/drawing/2014/main" id="{321820D0-4343-966D-8004-26FFD4F4C47A}"/>
              </a:ext>
            </a:extLst>
          </p:cNvPr>
          <p:cNvPicPr>
            <a:picLocks noChangeAspect="1"/>
          </p:cNvPicPr>
          <p:nvPr/>
        </p:nvPicPr>
        <p:blipFill rotWithShape="1">
          <a:blip r:embed="rId3"/>
          <a:srcRect t="4205" r="53627"/>
          <a:stretch/>
        </p:blipFill>
        <p:spPr>
          <a:xfrm>
            <a:off x="673081" y="1935178"/>
            <a:ext cx="4861926" cy="3720149"/>
          </a:xfrm>
          <a:prstGeom prst="rect">
            <a:avLst/>
          </a:prstGeom>
        </p:spPr>
      </p:pic>
      <p:pic>
        <p:nvPicPr>
          <p:cNvPr id="7" name="Picture 6">
            <a:extLst>
              <a:ext uri="{FF2B5EF4-FFF2-40B4-BE49-F238E27FC236}">
                <a16:creationId xmlns:a16="http://schemas.microsoft.com/office/drawing/2014/main" id="{C26A274B-9066-6575-7E56-29F40C229B0F}"/>
              </a:ext>
            </a:extLst>
          </p:cNvPr>
          <p:cNvPicPr>
            <a:picLocks noChangeAspect="1"/>
          </p:cNvPicPr>
          <p:nvPr/>
        </p:nvPicPr>
        <p:blipFill rotWithShape="1">
          <a:blip r:embed="rId3"/>
          <a:srcRect l="53574" t="3870" r="53" b="1210"/>
          <a:stretch/>
        </p:blipFill>
        <p:spPr>
          <a:xfrm>
            <a:off x="6518758" y="1935178"/>
            <a:ext cx="4861926" cy="3686191"/>
          </a:xfrm>
          <a:prstGeom prst="rect">
            <a:avLst/>
          </a:prstGeom>
        </p:spPr>
      </p:pic>
      <p:sp>
        <p:nvSpPr>
          <p:cNvPr id="5" name="L-Shape 4">
            <a:extLst>
              <a:ext uri="{FF2B5EF4-FFF2-40B4-BE49-F238E27FC236}">
                <a16:creationId xmlns:a16="http://schemas.microsoft.com/office/drawing/2014/main" id="{4FCD34C7-1C8E-255F-C868-BD54433A9CED}"/>
              </a:ext>
            </a:extLst>
          </p:cNvPr>
          <p:cNvSpPr/>
          <p:nvPr/>
        </p:nvSpPr>
        <p:spPr>
          <a:xfrm rot="13311643">
            <a:off x="5614195" y="3555777"/>
            <a:ext cx="621792" cy="622481"/>
          </a:xfrm>
          <a:prstGeom prst="corner">
            <a:avLst>
              <a:gd name="adj1" fmla="val 26610"/>
              <a:gd name="adj2" fmla="val 26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11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E EM Template Option 1">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EM Template Option 2">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E EM Template Option 3">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E EM Template Option 4">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BDAFCBC1B5E84288163E5FBC498DBE" ma:contentTypeVersion="17" ma:contentTypeDescription="Create a new document." ma:contentTypeScope="" ma:versionID="9baf78894cc414e649da20bc2725d620">
  <xsd:schema xmlns:xsd="http://www.w3.org/2001/XMLSchema" xmlns:xs="http://www.w3.org/2001/XMLSchema" xmlns:p="http://schemas.microsoft.com/office/2006/metadata/properties" xmlns:ns1="http://schemas.microsoft.com/sharepoint/v3" xmlns:ns2="e1c74cfd-b649-4c37-b86b-536fbf87245a" xmlns:ns3="b4a81ec0-0553-4cf3-bab2-aa3a39ad4ec8" targetNamespace="http://schemas.microsoft.com/office/2006/metadata/properties" ma:root="true" ma:fieldsID="688b29415f7496b8f566f7394035ea86" ns1:_="" ns2:_="" ns3:_="">
    <xsd:import namespace="http://schemas.microsoft.com/sharepoint/v3"/>
    <xsd:import namespace="e1c74cfd-b649-4c37-b86b-536fbf87245a"/>
    <xsd:import namespace="b4a81ec0-0553-4cf3-bab2-aa3a39ad4ec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c74cfd-b649-4c37-b86b-536fbf87245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list="UserInfo" ma:SearchPeopleOnly="false" ma:internalName="SharedWithUsers"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c4eff8f-842e-428c-b2df-def845ab42f8}" ma:internalName="TaxCatchAll" ma:showField="CatchAllData" ma:web="e1c74cfd-b649-4c37-b86b-536fbf8724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a81ec0-0553-4cf3-bab2-aa3a39ad4ec8"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15f4282-0f09-4c14-9bce-6349117fe285"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a81ec0-0553-4cf3-bab2-aa3a39ad4ec8">
      <Terms xmlns="http://schemas.microsoft.com/office/infopath/2007/PartnerControls"/>
    </lcf76f155ced4ddcb4097134ff3c332f>
    <PublishingExpirationDate xmlns="http://schemas.microsoft.com/sharepoint/v3" xsi:nil="true"/>
    <TaxCatchAll xmlns="e1c74cfd-b649-4c37-b86b-536fbf87245a" xsi:nil="true"/>
    <PublishingStartDate xmlns="http://schemas.microsoft.com/sharepoint/v3" xsi:nil="true"/>
    <_dlc_DocId xmlns="e1c74cfd-b649-4c37-b86b-536fbf87245a">Q44XTXCCSJEK-1043400928-1978</_dlc_DocId>
    <_dlc_DocIdUrl xmlns="e1c74cfd-b649-4c37-b86b-536fbf87245a">
      <Url>https://emcbc.sharepoint.com/sites/ETEC/_layouts/15/DocIdRedir.aspx?ID=Q44XTXCCSJEK-1043400928-1978</Url>
      <Description>Q44XTXCCSJEK-1043400928-1978</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8AA79C-B201-48B0-9BAC-17F69000F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1c74cfd-b649-4c37-b86b-536fbf87245a"/>
    <ds:schemaRef ds:uri="b4a81ec0-0553-4cf3-bab2-aa3a39ad4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85D09F-B964-4F20-B0DD-FADA1A877084}">
  <ds:schemaRefs>
    <ds:schemaRef ds:uri="http://schemas.microsoft.com/office/2006/metadata/properties"/>
    <ds:schemaRef ds:uri="http://schemas.microsoft.com/office/infopath/2007/PartnerControls"/>
    <ds:schemaRef ds:uri="b4a81ec0-0553-4cf3-bab2-aa3a39ad4ec8"/>
    <ds:schemaRef ds:uri="http://schemas.microsoft.com/sharepoint/v3"/>
    <ds:schemaRef ds:uri="e1c74cfd-b649-4c37-b86b-536fbf87245a"/>
  </ds:schemaRefs>
</ds:datastoreItem>
</file>

<file path=customXml/itemProps3.xml><?xml version="1.0" encoding="utf-8"?>
<ds:datastoreItem xmlns:ds="http://schemas.openxmlformats.org/officeDocument/2006/customXml" ds:itemID="{ABC7D9D0-F4C3-43AF-8838-850F2350F1B5}">
  <ds:schemaRefs>
    <ds:schemaRef ds:uri="http://schemas.microsoft.com/sharepoint/events"/>
  </ds:schemaRefs>
</ds:datastoreItem>
</file>

<file path=customXml/itemProps4.xml><?xml version="1.0" encoding="utf-8"?>
<ds:datastoreItem xmlns:ds="http://schemas.openxmlformats.org/officeDocument/2006/customXml" ds:itemID="{229BAABE-E735-4D3D-9E60-0D32AE530C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8450</TotalTime>
  <Words>3471</Words>
  <Application>Microsoft Office PowerPoint</Application>
  <PresentationFormat>Widescreen</PresentationFormat>
  <Paragraphs>390</Paragraphs>
  <Slides>31</Slides>
  <Notes>30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ＭＳ Ｐゴシック</vt:lpstr>
      <vt:lpstr>Aptos</vt:lpstr>
      <vt:lpstr>Arial</vt:lpstr>
      <vt:lpstr>Arial Black</vt:lpstr>
      <vt:lpstr>Calibri</vt:lpstr>
      <vt:lpstr>Courier New</vt:lpstr>
      <vt:lpstr>Figtree</vt:lpstr>
      <vt:lpstr>Garamond</vt:lpstr>
      <vt:lpstr>Helvetica Neue</vt:lpstr>
      <vt:lpstr>Lato</vt:lpstr>
      <vt:lpstr>Times New Roman</vt:lpstr>
      <vt:lpstr>DOE EM Template Option 1</vt:lpstr>
      <vt:lpstr>DOE EM Template Option 2</vt:lpstr>
      <vt:lpstr>DOE EM Template Option 3</vt:lpstr>
      <vt:lpstr>DOE EM Template Option 4</vt:lpstr>
      <vt:lpstr>1_Custom Design</vt:lpstr>
      <vt:lpstr>Scoping Meeting   ETEC Supplemental Environmental Impact Statement</vt:lpstr>
      <vt:lpstr>With You Today</vt:lpstr>
      <vt:lpstr>Presentation Overview</vt:lpstr>
      <vt:lpstr>Project Background</vt:lpstr>
      <vt:lpstr>Site Overview</vt:lpstr>
      <vt:lpstr>Project Scope</vt:lpstr>
      <vt:lpstr>NEPA Status</vt:lpstr>
      <vt:lpstr>Recent Progress</vt:lpstr>
      <vt:lpstr>Building Demolition</vt:lpstr>
      <vt:lpstr>NEPA Process</vt:lpstr>
      <vt:lpstr>NEPA &amp; the SEIS Process</vt:lpstr>
      <vt:lpstr>Changes Since the 2018 SSFL Area IV FEIS</vt:lpstr>
      <vt:lpstr>SEIS Steps</vt:lpstr>
      <vt:lpstr>Purpose &amp; Need </vt:lpstr>
      <vt:lpstr>FEIS Soils Alternatives</vt:lpstr>
      <vt:lpstr>Issues with AOC LUT</vt:lpstr>
      <vt:lpstr>Proposed Action</vt:lpstr>
      <vt:lpstr>Preliminary Description of Alternatives</vt:lpstr>
      <vt:lpstr>Preliminary Description of Alternatives</vt:lpstr>
      <vt:lpstr>Preliminary Description of Alternatives</vt:lpstr>
      <vt:lpstr>Potential Environmental Effects</vt:lpstr>
      <vt:lpstr>Summary of Preliminary Alternatives</vt:lpstr>
      <vt:lpstr>Comment Submission</vt:lpstr>
      <vt:lpstr>Make Your Comments Count</vt:lpstr>
      <vt:lpstr>How Comments Will be Used </vt:lpstr>
      <vt:lpstr>SEIS Timeline</vt:lpstr>
      <vt:lpstr>Thank you for your attention</vt:lpstr>
      <vt:lpstr>Protocols</vt:lpstr>
      <vt:lpstr>SEIS Timeline</vt:lpstr>
      <vt:lpstr>Protocols</vt:lpstr>
      <vt:lpstr>Thank you for attending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rita.hollins@em.doe.gov</dc:creator>
  <cp:keywords/>
  <dc:description/>
  <cp:lastModifiedBy>Camacho, Chris</cp:lastModifiedBy>
  <cp:revision>320</cp:revision>
  <cp:lastPrinted>2023-02-10T15:53:34Z</cp:lastPrinted>
  <dcterms:created xsi:type="dcterms:W3CDTF">2021-04-26T15:24:38Z</dcterms:created>
  <dcterms:modified xsi:type="dcterms:W3CDTF">2026-02-10T16:24:27Z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968a81f-7ed4-4faa-9408-9652e001dd96_Enabled">
    <vt:lpwstr>true</vt:lpwstr>
  </property>
  <property fmtid="{D5CDD505-2E9C-101B-9397-08002B2CF9AE}" pid="3" name="MSIP_Label_c968a81f-7ed4-4faa-9408-9652e001dd96_SetDate">
    <vt:lpwstr>2025-02-11T16:15:57Z</vt:lpwstr>
  </property>
  <property fmtid="{D5CDD505-2E9C-101B-9397-08002B2CF9AE}" pid="4" name="MSIP_Label_c968a81f-7ed4-4faa-9408-9652e001dd96_Method">
    <vt:lpwstr>Privileged</vt:lpwstr>
  </property>
  <property fmtid="{D5CDD505-2E9C-101B-9397-08002B2CF9AE}" pid="5" name="MSIP_Label_c968a81f-7ed4-4faa-9408-9652e001dd96_Name">
    <vt:lpwstr>Unrestricted</vt:lpwstr>
  </property>
  <property fmtid="{D5CDD505-2E9C-101B-9397-08002B2CF9AE}" pid="6" name="MSIP_Label_c968a81f-7ed4-4faa-9408-9652e001dd96_SiteId">
    <vt:lpwstr>b64da4ac-e800-4cfc-8931-e607f720a1b8</vt:lpwstr>
  </property>
  <property fmtid="{D5CDD505-2E9C-101B-9397-08002B2CF9AE}" pid="7" name="MSIP_Label_c968a81f-7ed4-4faa-9408-9652e001dd96_ActionId">
    <vt:lpwstr>a2d20be8-56a7-4967-a8cc-26c0a7c8d5e3</vt:lpwstr>
  </property>
  <property fmtid="{D5CDD505-2E9C-101B-9397-08002B2CF9AE}" pid="8" name="MSIP_Label_c968a81f-7ed4-4faa-9408-9652e001dd96_ContentBits">
    <vt:lpwstr>0</vt:lpwstr>
  </property>
  <property fmtid="{D5CDD505-2E9C-101B-9397-08002B2CF9AE}" pid="9" name="ContentTypeId">
    <vt:lpwstr>0x0101000FBDAFCBC1B5E84288163E5FBC498DBE</vt:lpwstr>
  </property>
  <property fmtid="{D5CDD505-2E9C-101B-9397-08002B2CF9AE}" pid="10" name="_dlc_DocIdItemGuid">
    <vt:lpwstr>df3991c0-57cf-4273-91df-f617ea07bd61</vt:lpwstr>
  </property>
  <property fmtid="{D5CDD505-2E9C-101B-9397-08002B2CF9AE}" pid="11" name="MediaServiceImageTags">
    <vt:lpwstr/>
  </property>
</Properties>
</file>