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63" r:id="rId3"/>
    <p:sldId id="264" r:id="rId4"/>
    <p:sldId id="265" r:id="rId5"/>
    <p:sldId id="313" r:id="rId6"/>
    <p:sldId id="266" r:id="rId7"/>
    <p:sldId id="294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5" r:id="rId22"/>
    <p:sldId id="296" r:id="rId23"/>
    <p:sldId id="297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8" r:id="rId33"/>
    <p:sldId id="299" r:id="rId34"/>
    <p:sldId id="300" r:id="rId35"/>
    <p:sldId id="312" r:id="rId36"/>
    <p:sldId id="301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>
      <p:cViewPr varScale="1">
        <p:scale>
          <a:sx n="88" d="100"/>
          <a:sy n="88" d="100"/>
        </p:scale>
        <p:origin x="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B39ADC6-EB74-4A83-BF97-2981DAEC98F5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35670F-3DF0-4A0D-B93A-B4335122B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3023A0-E29A-4D7D-8005-780A230DF02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9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134A3B-A9A9-45CC-8B7D-7B336526630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0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53981-C10D-4389-9644-D38E45662AA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60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CA71C1-A6F7-417A-8291-CAFFBCBB3ED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44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F374B5-FD68-4C78-8404-A465E114CFE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7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220090-638C-41A3-9864-9D54C72886C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5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8BA5B-AEC5-433F-B5B1-8AAD28E27B0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6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B4AA17-85E4-451C-A307-C12381C2C3F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8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FFF132-0A49-4DF0-B8C1-D01B423EF23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9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C15294-895D-4EF4-B2EC-EA0FFFB5B24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A1D9A-1158-406C-B07B-520F8023956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9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E72CC0-F13A-4B56-843D-B8F2EC1744E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03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66ED0-32CC-4C75-ACD8-5E59A358FBA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58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3A9E2-27F1-49E3-A67A-B1037A7E584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83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DD57C5-1034-4976-AC62-FA72962546E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84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25A2FD-25E0-4AC1-AFB3-65655FE9F4B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63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63E5A-D336-4958-BEBB-2365F81DB54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8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B8D40-FE52-4CB4-86BA-4D9462CA82B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40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A9CB5-E374-4640-81D9-E2888FEECF9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33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F286B7-BD5F-4A51-AA02-4D6AFDFA5F4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84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1BDBE-E4EB-4617-ADDF-6A03785417A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3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22D10-8B15-4AC8-94F5-6525F7307B8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6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798818-D7D4-4EA9-BFAE-47311212488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50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409C8-4ED2-4C27-B9C2-4BCB3A74979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26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A88C9E-0BC2-447D-ACF3-1D24A88F09E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67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4A258-7736-4DF9-B152-404D0A0B867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126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23D8C-E5D6-41C7-A470-400B6436223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6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BF0CDC-DF2C-43F3-BFB7-206843BA78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73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0C69F6-5660-4FBA-B516-ED0C96FDE85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65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0D7C1-1149-4F75-AEC4-93B4CECE6AD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89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5496E-DA9B-447B-8C8B-1EE1F12D43E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65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9C79A-9D14-4D77-8738-4C7E9AE2EB2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99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2D14C-A6AE-4605-9997-DCDDC70AEBC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793B25-2160-4AC0-83A3-BDAA6CEBB2C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4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2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4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6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28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00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3F7D08-1657-47AB-A247-7B2FF3CD05D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89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E16DC7-A592-4D5A-A318-D0FD7337ADD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50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288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F0F082-8363-41B7-A439-4F1B45C6836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95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2E8A80-5EAB-4C36-BA91-60566EDF8A2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48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6BD699-DF3E-4E04-8D21-24DA2A3FCAC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62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0868A-F552-4187-9515-56F06B1C67C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081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0725" indent="-276225" defTabSz="8842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9663" indent="-220663" defTabSz="8842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4163" indent="-220663" defTabSz="8842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8663" indent="-220663" defTabSz="8842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5863" indent="-220663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3063" indent="-220663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0263" indent="-220663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7463" indent="-220663" defTabSz="884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938177-5B9C-4815-8867-45A9EB01385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564614-2D93-43FD-8500-5FA71E4AFEA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6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B86AA9-C664-4842-BF85-90CEE0D51D0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DDB42-76E4-4B46-ADAD-5FC4397ED7C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1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998610-8040-44AE-B105-B01594E01B8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9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92D5B-EC56-4189-8AE0-A999E454C67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2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4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7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74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7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41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75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5588" cy="68595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 flipV="1">
            <a:off x="0" y="6705600"/>
            <a:ext cx="9144000" cy="36513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11"/>
          <p:cNvSpPr>
            <a:spLocks noChangeArrowheads="1"/>
          </p:cNvSpPr>
          <p:nvPr userDrawn="1"/>
        </p:nvSpPr>
        <p:spPr bwMode="auto">
          <a:xfrm flipV="1">
            <a:off x="0" y="-114300"/>
            <a:ext cx="9144000" cy="55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0" name="Picture 22" descr="OSHA_LOGORGB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silica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5875" y="0"/>
            <a:ext cx="9128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OSHA’s Final Rule on</a:t>
            </a:r>
          </a:p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Occupational Exposure to</a:t>
            </a:r>
          </a:p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Respirable Crystalline Silica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David O’Connor</a:t>
            </a:r>
          </a:p>
          <a:p>
            <a:r>
              <a:rPr lang="en-US" altLang="en-US" smtClean="0"/>
              <a:t>May 12, 2016</a:t>
            </a:r>
            <a:endParaRPr lang="en-US" altLang="en-US" smtClean="0"/>
          </a:p>
        </p:txBody>
      </p:sp>
      <p:pic>
        <p:nvPicPr>
          <p:cNvPr id="3076" name="Picture 5" descr="Image of man using 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0"/>
          <a:stretch>
            <a:fillRect/>
          </a:stretch>
        </p:blipFill>
        <p:spPr bwMode="auto">
          <a:xfrm>
            <a:off x="1881188" y="1728788"/>
            <a:ext cx="539750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Respirable Crystalline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Silica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219200" y="1905000"/>
            <a:ext cx="6400800" cy="34750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Two </a:t>
            </a:r>
            <a:r>
              <a:rPr lang="en-US" altLang="en-US" dirty="0" smtClean="0"/>
              <a:t>standards</a:t>
            </a:r>
            <a:r>
              <a:rPr lang="en-US" alt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One for </a:t>
            </a:r>
            <a:r>
              <a:rPr lang="en-US" altLang="en-US" dirty="0" smtClean="0"/>
              <a:t>general </a:t>
            </a:r>
            <a:r>
              <a:rPr lang="en-US" altLang="en-US" dirty="0"/>
              <a:t>i</a:t>
            </a:r>
            <a:r>
              <a:rPr lang="en-US" altLang="en-US" dirty="0" smtClean="0"/>
              <a:t>ndustry </a:t>
            </a:r>
            <a:r>
              <a:rPr lang="en-US" altLang="en-US" dirty="0"/>
              <a:t>and </a:t>
            </a:r>
            <a:r>
              <a:rPr lang="en-US" altLang="en-US" dirty="0" smtClean="0"/>
              <a:t>maritime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One for </a:t>
            </a:r>
            <a:r>
              <a:rPr lang="en-US" altLang="en-US" dirty="0" smtClean="0"/>
              <a:t>construction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Similar to other OSHA health </a:t>
            </a:r>
            <a:r>
              <a:rPr lang="en-US" altLang="en-US" dirty="0" smtClean="0"/>
              <a:t>standards and </a:t>
            </a:r>
            <a:r>
              <a:rPr lang="en-US" altLang="en-US" dirty="0"/>
              <a:t>ASTM consensus </a:t>
            </a:r>
            <a:r>
              <a:rPr lang="en-US" altLang="en-US" dirty="0" smtClean="0"/>
              <a:t>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>
                <a:solidFill>
                  <a:srgbClr val="0070C0"/>
                </a:solidFill>
              </a:rPr>
              <a:t>General Industry/Maritime Standard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71600" y="1066800"/>
            <a:ext cx="6400800" cy="5638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(a) Scope</a:t>
            </a:r>
            <a:endParaRPr lang="en-US" altLang="en-US" sz="2600" dirty="0"/>
          </a:p>
          <a:p>
            <a:pPr marL="45720" indent="0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(b) Definitions</a:t>
            </a:r>
            <a:endParaRPr lang="en-US" altLang="en-US" sz="2600" dirty="0"/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(c) Permissible exposure limit (PEL)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(d) Exposure assessment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(e) Regulated areas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(f) Methods of compliance</a:t>
            </a:r>
          </a:p>
          <a:p>
            <a:pPr marL="365760" lvl="1" indent="0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(1) Engineering and work practice controls</a:t>
            </a:r>
          </a:p>
          <a:p>
            <a:pPr marL="365760" lvl="1" indent="0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(2) Written exposure control plan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(g) Respiratory protection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(h) Housekeeping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</a:t>
            </a:r>
            <a:r>
              <a:rPr lang="en-US" altLang="en-US" sz="2600" dirty="0" err="1" smtClean="0"/>
              <a:t>i</a:t>
            </a:r>
            <a:r>
              <a:rPr lang="en-US" altLang="en-US" sz="2600" dirty="0" smtClean="0"/>
              <a:t>) Medical surveillance 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(j) Communication of silica </a:t>
            </a:r>
            <a:r>
              <a:rPr lang="en-US" altLang="en-US" sz="2600" dirty="0"/>
              <a:t>h</a:t>
            </a:r>
            <a:r>
              <a:rPr lang="en-US" altLang="en-US" sz="2600" dirty="0" smtClean="0"/>
              <a:t>azards 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(k) Recordkeeping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600" dirty="0" smtClean="0"/>
              <a:t>(l) Dates</a:t>
            </a:r>
          </a:p>
          <a:p>
            <a:pPr marL="45720" indent="0" eaLnBrk="1" hangingPunct="1">
              <a:spcBef>
                <a:spcPts val="600"/>
              </a:spcBef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General Industry/Maritime -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Scope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828800"/>
            <a:ext cx="8534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/>
              <a:t>All occupational exposures to </a:t>
            </a:r>
            <a:r>
              <a:rPr lang="en-US" altLang="en-US" sz="2800" dirty="0" err="1" smtClean="0"/>
              <a:t>respirable</a:t>
            </a:r>
            <a:r>
              <a:rPr lang="en-US" altLang="en-US" sz="2800" dirty="0" smtClean="0"/>
              <a:t> crystalline silica are covered, unless objective data shows exposures remain below 25 µg/m</a:t>
            </a:r>
            <a:r>
              <a:rPr lang="en-US" altLang="en-US" sz="2800" baseline="30000" dirty="0" smtClean="0"/>
              <a:t>3  </a:t>
            </a:r>
            <a:r>
              <a:rPr lang="en-US" altLang="en-US" sz="2800" dirty="0" smtClean="0"/>
              <a:t>as an 8-hr TWA under any foreseeable conditions.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 smtClean="0"/>
              <a:t>Agricultural </a:t>
            </a:r>
            <a:r>
              <a:rPr lang="en-US" altLang="en-US" sz="2800" dirty="0"/>
              <a:t>operations and exposures resulting from processing of </a:t>
            </a:r>
            <a:r>
              <a:rPr lang="en-US" altLang="en-US" sz="2800" dirty="0" err="1"/>
              <a:t>sorptive</a:t>
            </a:r>
            <a:r>
              <a:rPr lang="en-US" altLang="en-US" sz="2800" dirty="0"/>
              <a:t> clays are not covered.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/>
              <a:t>General industry employers can follow the construction standard in some very limited circumstances.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Permissible Exposure Limit (PEL)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914400" y="2286000"/>
            <a:ext cx="731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PEL = 50 µg/m</a:t>
            </a:r>
            <a:r>
              <a:rPr lang="en-US" altLang="en-US" baseline="30000" smtClean="0"/>
              <a:t>3</a:t>
            </a:r>
            <a:r>
              <a:rPr lang="en-US" altLang="en-US" smtClean="0"/>
              <a:t> as an 8-hour TWA</a:t>
            </a:r>
          </a:p>
          <a:p>
            <a:r>
              <a:rPr lang="en-US" altLang="en-US" smtClean="0"/>
              <a:t>Action Level = 25 µg/m</a:t>
            </a:r>
            <a:r>
              <a:rPr lang="en-US" altLang="en-US" baseline="30000" smtClean="0"/>
              <a:t>3</a:t>
            </a:r>
            <a:r>
              <a:rPr lang="en-US" altLang="en-US" smtClean="0"/>
              <a:t> as an 8-hour TWA</a:t>
            </a:r>
          </a:p>
          <a:p>
            <a:pPr eaLnBrk="1" hangingPunct="1"/>
            <a:endParaRPr lang="en-US" altLang="en-US" sz="3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Exposure Assessment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762000" y="1676400"/>
            <a:ext cx="7543800" cy="43434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Required if exposures are or may reasonably be expected to be at or above action level of 25 µg/m</a:t>
            </a:r>
            <a:r>
              <a:rPr lang="en-US" altLang="en-US" baseline="30000" dirty="0" smtClean="0"/>
              <a:t>3</a:t>
            </a:r>
          </a:p>
          <a:p>
            <a:pPr eaLnBrk="1" hangingPunct="1">
              <a:defRPr/>
            </a:pPr>
            <a:r>
              <a:rPr lang="en-US" altLang="en-US" dirty="0" smtClean="0"/>
              <a:t>Exposures assessments can be done following: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The </a:t>
            </a:r>
            <a:r>
              <a:rPr lang="en-US" altLang="en-US" dirty="0"/>
              <a:t>p</a:t>
            </a:r>
            <a:r>
              <a:rPr lang="en-US" altLang="en-US" dirty="0" smtClean="0"/>
              <a:t>erformance option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The scheduled monitoring option</a:t>
            </a:r>
          </a:p>
          <a:p>
            <a:pPr marL="365760" lvl="1" indent="0" eaLnBrk="1" hangingPunct="1"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Performance Option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2057400"/>
            <a:ext cx="7162800" cy="2971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Exposures assessed using any combination of air monitoring data or objective data sufficient to accurately characterize employee exposure to </a:t>
            </a:r>
            <a:r>
              <a:rPr lang="en-US" altLang="en-US" dirty="0" err="1" smtClean="0"/>
              <a:t>respirable</a:t>
            </a:r>
            <a:r>
              <a:rPr lang="en-US" altLang="en-US" dirty="0" smtClean="0"/>
              <a:t> crystalline silica</a:t>
            </a:r>
          </a:p>
          <a:p>
            <a:pPr eaLnBrk="1" hangingPunct="1">
              <a:defRPr/>
            </a:pPr>
            <a:endParaRPr lang="en-US" altLang="en-US" sz="2800" dirty="0" smtClean="0"/>
          </a:p>
          <a:p>
            <a:pPr marL="4572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Objective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" y="1219200"/>
            <a:ext cx="81534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 smtClean="0"/>
              <a:t>Includes air monitoring data from industry-wide surveys or calculations based on the composition of a substance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/>
              <a:t>D</a:t>
            </a:r>
            <a:r>
              <a:rPr lang="en-US" altLang="en-US" sz="2800" dirty="0" smtClean="0"/>
              <a:t>emonstrates employee exposure associated with a particular product or material or a specific process, task, or activity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/>
              <a:t>M</a:t>
            </a:r>
            <a:r>
              <a:rPr lang="en-US" altLang="en-US" sz="2800" dirty="0" smtClean="0"/>
              <a:t>ust reflect workplace conditions closely resembling or with a higher exposure potential than the processes, types of material, control methods, work practices, and environmental conditions in the employer's current operations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Scheduled Monitoring Option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143000"/>
            <a:ext cx="8229600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smtClean="0"/>
              <a:t>Prescribes a schedule for performing initial and periodic personal monitoring</a:t>
            </a:r>
          </a:p>
          <a:p>
            <a:pPr eaLnBrk="1" hangingPunct="1"/>
            <a:r>
              <a:rPr lang="en-US" altLang="en-US" sz="2800" smtClean="0"/>
              <a:t>If monitoring indicates: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Initial below the AL: no additional monitoring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Most recent at or above the AL: repeat within 6 months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Most recent above the PEL: repeat within 3 months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When two consecutive non-initial results, taken 7 or more days apart, are below the AL, monitoring can be discontinued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Reassess if circumstances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Appendix A – Methods of Sample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" y="1905000"/>
            <a:ext cx="8229600" cy="4267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Employers must ensure that samples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analyzed by a laboratory that follows the procedures in Appendix A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Appendix A specifies methods of sample analysis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Allows for use of OSHA, NIOSH, or MSHA </a:t>
            </a:r>
            <a:r>
              <a:rPr lang="en-US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nalysis must be conducted by accredited laboratories that follow specified quality control procedures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400" dirty="0" smtClean="0"/>
          </a:p>
          <a:p>
            <a:pPr lvl="1"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General Industry/Maritime – Regulated Areas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" y="2133600"/>
            <a:ext cx="7848600" cy="3733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Required where exposures can reasonably be expected to exceed the PEL</a:t>
            </a:r>
          </a:p>
          <a:p>
            <a:pPr eaLnBrk="1" hangingPunct="1">
              <a:defRPr/>
            </a:pPr>
            <a:r>
              <a:rPr lang="en-US" altLang="en-US" sz="2800" dirty="0" smtClean="0"/>
              <a:t>Must be demarcated in any manner that limits workers in the area</a:t>
            </a:r>
          </a:p>
          <a:p>
            <a:pPr eaLnBrk="1" hangingPunct="1">
              <a:defRPr/>
            </a:pPr>
            <a:r>
              <a:rPr lang="en-US" altLang="en-US" sz="2800" dirty="0" smtClean="0"/>
              <a:t>Must post warning signs at entrances</a:t>
            </a:r>
          </a:p>
          <a:p>
            <a:pPr eaLnBrk="1" hangingPunct="1">
              <a:defRPr/>
            </a:pPr>
            <a:r>
              <a:rPr lang="en-US" altLang="en-US" sz="2800" dirty="0" smtClean="0"/>
              <a:t>Respirator use required </a:t>
            </a:r>
          </a:p>
          <a:p>
            <a:pPr eaLnBrk="1" hangingPunct="1">
              <a:defRPr/>
            </a:pPr>
            <a:endParaRPr lang="en-US" altLang="en-US" sz="2800" dirty="0" smtClean="0"/>
          </a:p>
          <a:p>
            <a:pPr marL="365760" lvl="1" indent="0" eaLnBrk="1" hangingPunct="1"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45720" indent="0" eaLnBrk="1" hangingPunct="1"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27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smtClean="0">
                <a:solidFill>
                  <a:srgbClr val="0070C0"/>
                </a:solidFill>
              </a:rPr>
              <a:t>Final Rule Published</a:t>
            </a:r>
            <a:br>
              <a:rPr lang="en-US" altLang="en-US" sz="4400" smtClean="0">
                <a:solidFill>
                  <a:srgbClr val="0070C0"/>
                </a:solidFill>
              </a:rPr>
            </a:br>
            <a:r>
              <a:rPr lang="en-US" altLang="en-US" sz="4400" smtClean="0">
                <a:solidFill>
                  <a:srgbClr val="0070C0"/>
                </a:solidFill>
              </a:rPr>
              <a:t>on March 25, 2016</a:t>
            </a:r>
          </a:p>
        </p:txBody>
      </p:sp>
      <p:sp>
        <p:nvSpPr>
          <p:cNvPr id="5123" name="Content Placeholder 3" descr="Image of Federal Register document"/>
          <p:cNvSpPr>
            <a:spLocks noGrp="1"/>
          </p:cNvSpPr>
          <p:nvPr>
            <p:ph sz="quarter" idx="4294967295"/>
          </p:nvPr>
        </p:nvSpPr>
        <p:spPr bwMode="auto">
          <a:xfrm>
            <a:off x="1066800" y="2057400"/>
            <a:ext cx="6934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7" name="Picture 6" descr="Image of Federal Register docume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047365" cy="39598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Methods of Compliance –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Hierarchy of Controls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2209800"/>
            <a:ext cx="822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smtClean="0"/>
              <a:t>Employers can use any engineering or work practice controls to limit exposures to the PEL</a:t>
            </a:r>
          </a:p>
          <a:p>
            <a:r>
              <a:rPr lang="en-US" altLang="en-US" sz="3000" smtClean="0"/>
              <a:t>Respirators permitted where PEL cannot be achieved with engineering and work practice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 bwMode="auto">
          <a:xfrm>
            <a:off x="525463" y="3048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Engineering Controls</a:t>
            </a:r>
          </a:p>
        </p:txBody>
      </p:sp>
      <p:sp>
        <p:nvSpPr>
          <p:cNvPr id="44035" name="AutoShape 7" descr="Man grinding stone without engineering controls"/>
          <p:cNvSpPr>
            <a:spLocks noChangeArrowheads="1"/>
          </p:cNvSpPr>
          <p:nvPr/>
        </p:nvSpPr>
        <p:spPr bwMode="auto">
          <a:xfrm>
            <a:off x="6643688" y="4600575"/>
            <a:ext cx="228600" cy="454025"/>
          </a:xfrm>
          <a:prstGeom prst="upArrow">
            <a:avLst>
              <a:gd name="adj1" fmla="val 50000"/>
              <a:gd name="adj2" fmla="val 6666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606925" y="5054600"/>
            <a:ext cx="43021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/>
              <a:t>Polishing stone using water to control the dust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88950" y="1225550"/>
            <a:ext cx="37020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/>
              <a:t>Grinding stone</a:t>
            </a:r>
          </a:p>
          <a:p>
            <a:pPr algn="ctr" eaLnBrk="1" hangingPunct="1"/>
            <a:r>
              <a:rPr lang="en-US" altLang="en-US" sz="2200"/>
              <a:t>without engineering controls</a:t>
            </a:r>
          </a:p>
        </p:txBody>
      </p:sp>
      <p:pic>
        <p:nvPicPr>
          <p:cNvPr id="44038" name="Picture 12" descr="Image of a man polishing stone using water to control dus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2285" r="33994" b="27818"/>
          <a:stretch>
            <a:fillRect/>
          </a:stretch>
        </p:blipFill>
        <p:spPr bwMode="auto">
          <a:xfrm>
            <a:off x="446088" y="2638425"/>
            <a:ext cx="3868737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3" descr="Image of a man polishing stone using water to control the d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18658" r="39069" b="28452"/>
          <a:stretch>
            <a:fillRect/>
          </a:stretch>
        </p:blipFill>
        <p:spPr bwMode="auto">
          <a:xfrm>
            <a:off x="4826000" y="1398588"/>
            <a:ext cx="386556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AutoShape 7" descr="image of errow pointing down"/>
          <p:cNvSpPr>
            <a:spLocks noChangeArrowheads="1"/>
          </p:cNvSpPr>
          <p:nvPr/>
        </p:nvSpPr>
        <p:spPr bwMode="auto">
          <a:xfrm rot="10800000">
            <a:off x="2159000" y="1995488"/>
            <a:ext cx="228600" cy="454025"/>
          </a:xfrm>
          <a:prstGeom prst="upArrow">
            <a:avLst>
              <a:gd name="adj1" fmla="val 50000"/>
              <a:gd name="adj2" fmla="val 6666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 bwMode="auto">
          <a:xfrm>
            <a:off x="525463" y="3048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Engineering Controls (cont.)</a:t>
            </a:r>
          </a:p>
        </p:txBody>
      </p:sp>
      <p:sp>
        <p:nvSpPr>
          <p:cNvPr id="46083" name="AutoShape 7" descr="image of errow pointing up"/>
          <p:cNvSpPr>
            <a:spLocks noChangeArrowheads="1"/>
          </p:cNvSpPr>
          <p:nvPr/>
        </p:nvSpPr>
        <p:spPr bwMode="auto">
          <a:xfrm>
            <a:off x="6565900" y="4565650"/>
            <a:ext cx="228600" cy="454025"/>
          </a:xfrm>
          <a:prstGeom prst="upArrow">
            <a:avLst>
              <a:gd name="adj1" fmla="val 50000"/>
              <a:gd name="adj2" fmla="val 6666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865688" y="5045075"/>
            <a:ext cx="38084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/>
              <a:t>Grinding using a vacuum</a:t>
            </a:r>
          </a:p>
          <a:p>
            <a:pPr algn="ctr" eaLnBrk="1" hangingPunct="1"/>
            <a:r>
              <a:rPr lang="en-US" altLang="en-US" sz="2200"/>
              <a:t>dust collector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0663" y="1317625"/>
            <a:ext cx="41005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/>
              <a:t>Grinding without engineering controls</a:t>
            </a:r>
          </a:p>
        </p:txBody>
      </p:sp>
      <p:sp>
        <p:nvSpPr>
          <p:cNvPr id="46086" name="AutoShape 7" descr="Image pointing down"/>
          <p:cNvSpPr>
            <a:spLocks noChangeArrowheads="1"/>
          </p:cNvSpPr>
          <p:nvPr/>
        </p:nvSpPr>
        <p:spPr bwMode="auto">
          <a:xfrm rot="10800000">
            <a:off x="2163763" y="2087563"/>
            <a:ext cx="228600" cy="454025"/>
          </a:xfrm>
          <a:prstGeom prst="upArrow">
            <a:avLst>
              <a:gd name="adj1" fmla="val 50000"/>
              <a:gd name="adj2" fmla="val 6666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7" name="Picture 8" descr="Image of a man grinding without engineering contr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540" r="7512" b="1686"/>
          <a:stretch>
            <a:fillRect/>
          </a:stretch>
        </p:blipFill>
        <p:spPr bwMode="auto">
          <a:xfrm>
            <a:off x="452438" y="2651125"/>
            <a:ext cx="3868737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9" descr="Image of a man grinding using a cacuum dust coll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1805" r="-282" b="1805"/>
          <a:stretch>
            <a:fillRect/>
          </a:stretch>
        </p:blipFill>
        <p:spPr bwMode="auto">
          <a:xfrm>
            <a:off x="4797425" y="1368425"/>
            <a:ext cx="386715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 bwMode="auto">
          <a:xfrm>
            <a:off x="525463" y="3048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Engineering Controls (cont.)</a:t>
            </a:r>
          </a:p>
        </p:txBody>
      </p:sp>
      <p:sp>
        <p:nvSpPr>
          <p:cNvPr id="48131" name="AutoShape 7" descr="image of errow pointing up"/>
          <p:cNvSpPr>
            <a:spLocks noChangeArrowheads="1"/>
          </p:cNvSpPr>
          <p:nvPr/>
        </p:nvSpPr>
        <p:spPr bwMode="auto">
          <a:xfrm>
            <a:off x="6589713" y="4605338"/>
            <a:ext cx="228600" cy="454025"/>
          </a:xfrm>
          <a:prstGeom prst="upArrow">
            <a:avLst>
              <a:gd name="adj1" fmla="val 50000"/>
              <a:gd name="adj2" fmla="val 6666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841875" y="5059363"/>
            <a:ext cx="380841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/>
              <a:t>Jackhammer use with water spray to control dust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34963" y="1238250"/>
            <a:ext cx="41005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/>
              <a:t>Jackhammer use without engineering controls</a:t>
            </a:r>
          </a:p>
        </p:txBody>
      </p:sp>
      <p:sp>
        <p:nvSpPr>
          <p:cNvPr id="48134" name="AutoShape 7" descr="image of an errow pointing down"/>
          <p:cNvSpPr>
            <a:spLocks noChangeArrowheads="1"/>
          </p:cNvSpPr>
          <p:nvPr/>
        </p:nvSpPr>
        <p:spPr bwMode="auto">
          <a:xfrm rot="10800000">
            <a:off x="2270125" y="1995488"/>
            <a:ext cx="228600" cy="454025"/>
          </a:xfrm>
          <a:prstGeom prst="upArrow">
            <a:avLst>
              <a:gd name="adj1" fmla="val 50000"/>
              <a:gd name="adj2" fmla="val 6666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8135" name="Picture 10" descr="Image of men using a jackhammer without engineering contr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542"/>
          <a:stretch>
            <a:fillRect/>
          </a:stretch>
        </p:blipFill>
        <p:spPr bwMode="auto">
          <a:xfrm>
            <a:off x="450850" y="2590800"/>
            <a:ext cx="386715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1" descr="image of a man using a jackhammer with water spray to control d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5193"/>
          <a:stretch>
            <a:fillRect/>
          </a:stretch>
        </p:blipFill>
        <p:spPr bwMode="auto">
          <a:xfrm>
            <a:off x="4770438" y="1371600"/>
            <a:ext cx="3868737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General Industry/Maritime – Written Exposure Control Plan</a:t>
            </a:r>
            <a:br>
              <a:rPr lang="en-US" altLang="en-US" smtClean="0">
                <a:solidFill>
                  <a:srgbClr val="0070C0"/>
                </a:solidFill>
              </a:rPr>
            </a:br>
            <a:endParaRPr lang="en-US" altLang="en-US" smtClean="0">
              <a:solidFill>
                <a:srgbClr val="0070C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981200"/>
            <a:ext cx="8229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plan must describe: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Tasks involving exposure to respirable crystalline silica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Engineering controls, work practices, and respiratory protection for each task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Housekeeping measures used to limit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Respiratory Protection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09600" y="1447800"/>
            <a:ext cx="78486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Must comply with 29 CFR 1910.134</a:t>
            </a:r>
          </a:p>
          <a:p>
            <a:pPr>
              <a:defRPr/>
            </a:pPr>
            <a:r>
              <a:rPr lang="en-US" dirty="0" smtClean="0"/>
              <a:t>Respirators required for exposures above the PEL: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While installing or implementing controls or work practices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For tasks where controls or work practices are not feasible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When </a:t>
            </a:r>
            <a:r>
              <a:rPr lang="en-US" sz="2600" dirty="0"/>
              <a:t>f</a:t>
            </a:r>
            <a:r>
              <a:rPr lang="en-US" sz="2600" dirty="0" smtClean="0"/>
              <a:t>easible controls cannot reduce exposures to the PEL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While in a regulated area (General Industry/Maritime)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Housekeeping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219200"/>
            <a:ext cx="8610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>
              <a:defRPr/>
            </a:pPr>
            <a:r>
              <a:rPr lang="en-US" altLang="en-US" sz="2800" dirty="0" smtClean="0"/>
              <a:t>When it can contribute to exposure, employers must not allow:</a:t>
            </a:r>
          </a:p>
          <a:p>
            <a:pPr marL="77724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D</a:t>
            </a:r>
            <a:r>
              <a:rPr lang="en-US" altLang="en-US" sz="2600" dirty="0" smtClean="0"/>
              <a:t>ry sweeping or brushing</a:t>
            </a:r>
          </a:p>
          <a:p>
            <a:pPr marL="777240" lvl="1"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/>
              <a:t>Use of compressed air for cleaning surfaces or clothing, unless it is used with ventilation to capture the dust</a:t>
            </a:r>
          </a:p>
          <a:p>
            <a:pPr>
              <a:defRPr/>
            </a:pPr>
            <a:r>
              <a:rPr lang="en-US" altLang="en-US" sz="2800" dirty="0" smtClean="0"/>
              <a:t>Those methods can be used if no other methods like HEPA vacuums, wet sweeping, or use of ventilation with compressed air are feasible</a:t>
            </a:r>
          </a:p>
          <a:p>
            <a:pPr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endParaRPr lang="en-US" altLang="en-US" sz="2400" dirty="0" smtClean="0"/>
          </a:p>
          <a:p>
            <a:pPr marL="4572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General Industry/Maritime –Medical Surveillance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" y="1752600"/>
            <a:ext cx="80010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Employers must offer medical examinations to workers who will be exposed above the action level for 30 or more days a year </a:t>
            </a:r>
          </a:p>
          <a:p>
            <a:pPr>
              <a:defRPr/>
            </a:pPr>
            <a:r>
              <a:rPr lang="en-US" altLang="en-US" sz="2800" dirty="0" smtClean="0"/>
              <a:t>Employers must offer examinations every three years to workers who continue to be exposed above the trigger</a:t>
            </a:r>
          </a:p>
          <a:p>
            <a:pPr>
              <a:defRPr/>
            </a:pPr>
            <a:r>
              <a:rPr lang="en-US" altLang="en-US" sz="2800" dirty="0" smtClean="0"/>
              <a:t>Exam </a:t>
            </a:r>
            <a:r>
              <a:rPr lang="en-US" altLang="en-US" sz="2800" dirty="0"/>
              <a:t>includes medical and work history, physical exam, chest X-ray, and pulmonary function test (TB test on initial exam only)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Medical Opinion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47800"/>
            <a:ext cx="8001000" cy="4648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>
              <a:defRPr/>
            </a:pPr>
            <a:r>
              <a:rPr lang="en-US" altLang="en-US" sz="2800" dirty="0" smtClean="0"/>
              <a:t>Worker receives </a:t>
            </a:r>
            <a:r>
              <a:rPr lang="en-US" altLang="en-US" sz="2800" b="1" i="1" dirty="0" smtClean="0"/>
              <a:t>report</a:t>
            </a:r>
            <a:r>
              <a:rPr lang="en-US" altLang="en-US" sz="2800" dirty="0" smtClean="0"/>
              <a:t> with detailed medical findings, any work restrictions, and recommendations concerning any further evaluation or treatment </a:t>
            </a:r>
          </a:p>
          <a:p>
            <a:pPr marL="457200">
              <a:defRPr/>
            </a:pPr>
            <a:r>
              <a:rPr lang="en-US" altLang="en-US" sz="2800" dirty="0"/>
              <a:t>Employer receives an </a:t>
            </a:r>
            <a:r>
              <a:rPr lang="en-US" altLang="en-US" sz="2800" b="1" i="1" dirty="0"/>
              <a:t>opinion</a:t>
            </a:r>
            <a:r>
              <a:rPr lang="en-US" altLang="en-US" sz="2800" dirty="0"/>
              <a:t> that only describes limitations on respirator use, and if the worker gives written consent, recommendations on: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Limitations </a:t>
            </a:r>
            <a:r>
              <a:rPr lang="en-US" altLang="en-US" sz="2400" dirty="0"/>
              <a:t>on exposure to </a:t>
            </a:r>
            <a:r>
              <a:rPr lang="en-US" altLang="en-US" sz="2400" dirty="0" err="1"/>
              <a:t>respirable</a:t>
            </a:r>
            <a:r>
              <a:rPr lang="en-US" altLang="en-US" sz="2400" dirty="0"/>
              <a:t> crystalline silica, and/or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Examination by a specialist</a:t>
            </a:r>
          </a:p>
          <a:p>
            <a:pPr marL="66294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400" dirty="0" smtClean="0"/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Communication of Hazards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533400" y="1524000"/>
            <a:ext cx="822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smtClean="0"/>
              <a:t>Employers required to comply with hazard communication standard (HCS) (29 CFR 1910.1200)</a:t>
            </a:r>
          </a:p>
          <a:p>
            <a:r>
              <a:rPr lang="en-US" altLang="en-US" sz="2800" smtClean="0"/>
              <a:t>Address: Cancer, lung effects, immune system effects, and kidney effects as part of HCS </a:t>
            </a:r>
          </a:p>
          <a:p>
            <a:pPr eaLnBrk="1" hangingPunct="1"/>
            <a:r>
              <a:rPr lang="en-US" altLang="en-US" sz="2800" smtClean="0"/>
              <a:t>Train workers on health hazards, tasks resulting in exposure, workplace protections, and medical surveillance.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Reasons for the Rule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685800" y="1600200"/>
            <a:ext cx="7696200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smtClean="0"/>
              <a:t>Previous permissible exposure limits (PELs) are formulas that many find hard to understand</a:t>
            </a:r>
          </a:p>
          <a:p>
            <a:r>
              <a:rPr lang="en-US" altLang="en-US" sz="2800" smtClean="0"/>
              <a:t>Construction/shipyard PELs are obsolete particle count limits</a:t>
            </a:r>
          </a:p>
          <a:p>
            <a:r>
              <a:rPr lang="en-US" altLang="en-US" sz="2800" smtClean="0"/>
              <a:t>General industry formula PEL is about equal to 100 µg/m</a:t>
            </a:r>
            <a:r>
              <a:rPr lang="en-US" altLang="en-US" sz="2800" baseline="30000" smtClean="0"/>
              <a:t>3</a:t>
            </a:r>
            <a:r>
              <a:rPr lang="en-US" altLang="en-US" sz="2800" smtClean="0"/>
              <a:t>; construction/shipyard formulas are about 250 µg/m</a:t>
            </a:r>
            <a:r>
              <a:rPr lang="en-US" altLang="en-US" sz="2800" baseline="30000" smtClean="0"/>
              <a:t>3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Recordkeeping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81000" y="1676400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000" smtClean="0"/>
              <a:t>Must maintain records per 29 CFR 1910.1020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smtClean="0"/>
              <a:t>Air monitoring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smtClean="0"/>
              <a:t>Objective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smtClean="0"/>
              <a:t>Medical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General Industry/Maritime –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Compliance Dates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1600200"/>
            <a:ext cx="84582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Employers </a:t>
            </a:r>
            <a:r>
              <a:rPr lang="en-US" sz="2800" dirty="0"/>
              <a:t>must comply with all requirements of the standard by </a:t>
            </a:r>
            <a:r>
              <a:rPr lang="en-US" sz="2800" dirty="0" smtClean="0"/>
              <a:t>June 23, 2018, except: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For tasks where controls or work practices are not feasible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Employers must comply with the action level trigger for medical surveillance by </a:t>
            </a:r>
            <a:r>
              <a:rPr lang="en-US" sz="2400" dirty="0"/>
              <a:t>June 23, </a:t>
            </a:r>
            <a:r>
              <a:rPr lang="en-US" sz="2400" dirty="0" smtClean="0"/>
              <a:t>2020. (The PEL is the trigger from </a:t>
            </a:r>
            <a:r>
              <a:rPr lang="en-US" sz="2400" dirty="0"/>
              <a:t>June 23, 2018</a:t>
            </a:r>
            <a:r>
              <a:rPr lang="en-US" sz="2400" dirty="0" smtClean="0"/>
              <a:t> through </a:t>
            </a:r>
            <a:r>
              <a:rPr lang="en-US" sz="2400" dirty="0"/>
              <a:t>June 23, </a:t>
            </a:r>
            <a:r>
              <a:rPr lang="en-US" sz="2400" dirty="0" smtClean="0"/>
              <a:t>2020.)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Hydraulic </a:t>
            </a:r>
            <a:r>
              <a:rPr lang="en-US" sz="2400" dirty="0"/>
              <a:t>fracturing operations in the oil and gas industry must implement engineering controls to limit exposures to the new </a:t>
            </a:r>
            <a:r>
              <a:rPr lang="en-US" sz="2400" dirty="0" smtClean="0"/>
              <a:t>PEL by </a:t>
            </a:r>
            <a:r>
              <a:rPr lang="en-US" sz="2400" dirty="0"/>
              <a:t>June 23, </a:t>
            </a:r>
            <a:r>
              <a:rPr lang="en-US" sz="2400" dirty="0" smtClean="0"/>
              <a:t>2021.</a:t>
            </a:r>
            <a:endParaRPr lang="en-US" sz="2400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rgbClr val="0070C0"/>
                </a:solidFill>
              </a:rPr>
              <a:t>Construction Standard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447800" y="990600"/>
            <a:ext cx="6400800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(a) Scope</a:t>
            </a:r>
          </a:p>
          <a:p>
            <a:pPr marL="44450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(b) Definitions</a:t>
            </a:r>
          </a:p>
          <a:p>
            <a:pPr marL="4445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(c) Specified exposure control methods</a:t>
            </a:r>
          </a:p>
          <a:p>
            <a:pPr marL="4445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	</a:t>
            </a:r>
            <a:r>
              <a:rPr lang="en-US" altLang="en-US" sz="2400" b="1" smtClean="0">
                <a:solidFill>
                  <a:srgbClr val="FF0000"/>
                </a:solidFill>
              </a:rPr>
              <a:t>OR</a:t>
            </a:r>
          </a:p>
          <a:p>
            <a:pPr marL="44450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(d) Alternative exposure control methods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(1) PEL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(2) Exposure Assessment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(3) Methods of Compliance</a:t>
            </a:r>
          </a:p>
          <a:p>
            <a:pPr marL="44450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(e) Respiratory protection</a:t>
            </a:r>
          </a:p>
          <a:p>
            <a:pPr marL="44450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(f) Housekeeping</a:t>
            </a:r>
          </a:p>
          <a:p>
            <a:pPr marL="44450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(g) Written exposure control plan</a:t>
            </a:r>
          </a:p>
          <a:p>
            <a:pPr marL="44450" indent="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(h) Medical surveillance </a:t>
            </a:r>
          </a:p>
          <a:p>
            <a:pPr marL="4445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(i) Communication of silica hazards </a:t>
            </a:r>
          </a:p>
          <a:p>
            <a:pPr marL="4445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(j) Recordkeeping</a:t>
            </a:r>
          </a:p>
          <a:p>
            <a:pPr marL="4445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2400" smtClean="0"/>
              <a:t>(k)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Construction – Scope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914400" y="1447800"/>
            <a:ext cx="708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en-US" smtClean="0"/>
              <a:t>All occupational exposures to respirable crystalline silica are covered, unless employee exposure will remain below 25 μg/m</a:t>
            </a:r>
            <a:r>
              <a:rPr lang="en-US" altLang="en-US" baseline="30000" smtClean="0"/>
              <a:t>3</a:t>
            </a:r>
            <a:r>
              <a:rPr lang="en-US" altLang="en-US" smtClean="0"/>
              <a:t> as an 8-hr TWA under any foreseeable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3048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rgbClr val="0070C0"/>
                </a:solidFill>
              </a:rPr>
              <a:t>Construction –</a:t>
            </a:r>
            <a:br>
              <a:rPr lang="en-US" altLang="en-US" sz="3600" smtClean="0">
                <a:solidFill>
                  <a:srgbClr val="0070C0"/>
                </a:solidFill>
              </a:rPr>
            </a:br>
            <a:r>
              <a:rPr lang="en-US" altLang="en-US" sz="3600" smtClean="0">
                <a:solidFill>
                  <a:srgbClr val="0070C0"/>
                </a:solidFill>
              </a:rPr>
              <a:t>Specified Exposure Control Methods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dirty="0"/>
              <a:t>Table 1 in the construction standard matches 18 tasks with effective dust control methods and, in some cases, respirator </a:t>
            </a:r>
            <a:r>
              <a:rPr lang="en-US" altLang="en-US" sz="2800" dirty="0" smtClean="0"/>
              <a:t>requirements.</a:t>
            </a:r>
          </a:p>
          <a:p>
            <a:pPr>
              <a:defRPr/>
            </a:pPr>
            <a:r>
              <a:rPr lang="en-US" altLang="en-US" sz="2800" kern="0" dirty="0" smtClean="0"/>
              <a:t>Employers </a:t>
            </a:r>
            <a:r>
              <a:rPr lang="en-US" altLang="en-US" sz="2800" kern="0" dirty="0"/>
              <a:t>that fully and properly implement controls on Table 1 do not have to</a:t>
            </a:r>
            <a:r>
              <a:rPr lang="en-US" altLang="en-US" sz="2800" kern="0" dirty="0" smtClean="0"/>
              <a:t>: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/>
              <a:t>Comply with the PEL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/>
              <a:t>Conduct exposure assessments for employees engaged in those tasks</a:t>
            </a: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smtClean="0">
                <a:solidFill>
                  <a:srgbClr val="0070C0"/>
                </a:solidFill>
              </a:rPr>
              <a:t>Example of a Table 1 Entry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 descr="Example of a table 1 Entry -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44490"/>
              </p:ext>
            </p:extLst>
          </p:nvPr>
        </p:nvGraphicFramePr>
        <p:xfrm>
          <a:off x="381000" y="685800"/>
          <a:ext cx="830580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985"/>
                <a:gridCol w="4058815"/>
                <a:gridCol w="1295400"/>
                <a:gridCol w="1371600"/>
              </a:tblGrid>
              <a:tr h="129611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Equipment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/ Task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Engineering and Work Practice Control Methods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Required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Respiratory Protection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Minimum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APF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≤ 4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&gt; 4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</a:tr>
              <a:tr h="3961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Stationary masonry saws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saw equipped with integrated water delivery system that continuously feeds water to the blade. 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Operate and maintain tool in accordance with manufacturer’s instructions to minimize dust emissions.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None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smtClean="0">
                <a:solidFill>
                  <a:srgbClr val="0070C0"/>
                </a:solidFill>
              </a:rPr>
              <a:t>Example of a Table 1 Entry</a:t>
            </a:r>
            <a:endParaRPr lang="en-US" altLang="en-US" sz="3200" smtClean="0">
              <a:solidFill>
                <a:srgbClr val="0070C0"/>
              </a:solidFill>
            </a:endParaRPr>
          </a:p>
        </p:txBody>
      </p:sp>
      <p:graphicFrame>
        <p:nvGraphicFramePr>
          <p:cNvPr id="4" name="Table 3" descr="Example of a Table 1 Entry -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10147"/>
              </p:ext>
            </p:extLst>
          </p:nvPr>
        </p:nvGraphicFramePr>
        <p:xfrm>
          <a:off x="304800" y="685800"/>
          <a:ext cx="845820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975"/>
                <a:gridCol w="4133289"/>
                <a:gridCol w="1319169"/>
                <a:gridCol w="1396767"/>
              </a:tblGrid>
              <a:tr h="12781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Equipment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/ Task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Engineering and Work Practice Control Methods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Required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Respiratory Protection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Minimum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APF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≤ 4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&gt; 4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</a:tr>
              <a:tr h="3988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Handheld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power saws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(any blade diameter)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Use saw equipped with integrated water delivery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system</a:t>
                      </a:r>
                      <a:r>
                        <a:rPr lang="en-US" sz="2000" baseline="0" dirty="0" smtClean="0">
                          <a:effectLst/>
                          <a:latin typeface="+mj-lt"/>
                        </a:rPr>
                        <a:t> that continuously feeds water to the blade.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/>
                        </a:rPr>
                        <a:t>Operate and maintain tool in accordance with manufacturers’ instruction to minimize dust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 baseline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/>
                        </a:rPr>
                        <a:t>When used outdoors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/>
                        </a:rPr>
                        <a:t>When used indoors or in an enclosed area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None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APF 10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APF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APF 10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smtClean="0">
                <a:solidFill>
                  <a:srgbClr val="0070C0"/>
                </a:solidFill>
              </a:rPr>
              <a:t>List of Table 1 Entries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28600" y="1143000"/>
            <a:ext cx="4343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Stationary masonry saws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Handheld power saws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Handheld power saws for fiber cement board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Walk-behind saws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Drivable saws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Rig-mounted core saws or drills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Handheld and stand-mounted drills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Dowel drilling rigs for concrete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Vehicle-mounted drilling rigs for rock and concrete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smtClean="0"/>
              <a:t>Jackhammers and handheld powered chipping tools</a:t>
            </a:r>
          </a:p>
        </p:txBody>
      </p:sp>
      <p:sp>
        <p:nvSpPr>
          <p:cNvPr id="1946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648200" y="1143000"/>
            <a:ext cx="4343400" cy="5029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Handheld grinders for mortar removal (</a:t>
            </a:r>
            <a:r>
              <a:rPr lang="en-US" altLang="en-US" sz="2200" dirty="0" err="1" smtClean="0"/>
              <a:t>tuckpointing</a:t>
            </a:r>
            <a:r>
              <a:rPr lang="en-US" altLang="en-US" sz="2200" dirty="0" smtClean="0"/>
              <a:t>)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Handheld grinders for other than mortar removal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Walk-behind milling machines and floor grinders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Small drivable milling machines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Large drivable milling machines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Crushing machines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Heavy equipment and utility vehicles to abrade or fracture silica materials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200" dirty="0" smtClean="0"/>
              <a:t>Heavy equipment and utility vehicles for grading and excavating</a:t>
            </a:r>
            <a:endParaRPr lang="en-US" altLang="en-US" sz="2200" dirty="0"/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v"/>
              <a:defRPr/>
            </a:pPr>
            <a:endParaRPr lang="en-US" altLang="en-US" sz="1600" dirty="0" smtClean="0"/>
          </a:p>
          <a:p>
            <a:pPr>
              <a:spcBef>
                <a:spcPct val="0"/>
              </a:spcBef>
              <a:defRPr/>
            </a:pPr>
            <a:endParaRPr lang="en-US" altLang="en-US" sz="2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3810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rgbClr val="0070C0"/>
                </a:solidFill>
              </a:rPr>
              <a:t>Fully and Properly Implementing Controls Specified on Table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Presence of controls is not sufficient.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prstClr val="black"/>
                </a:solidFill>
              </a:rPr>
              <a:t>Employers are required to ensure that:</a:t>
            </a:r>
            <a:endParaRPr lang="en-US" sz="26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>
                <a:solidFill>
                  <a:prstClr val="black"/>
                </a:solidFill>
              </a:rPr>
              <a:t>Controls are present and maintained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>
                <a:solidFill>
                  <a:prstClr val="black"/>
                </a:solidFill>
              </a:rPr>
              <a:t>Employees understand the </a:t>
            </a:r>
            <a:r>
              <a:rPr lang="en-US" sz="2400" dirty="0" smtClean="0">
                <a:solidFill>
                  <a:prstClr val="black"/>
                </a:solidFill>
              </a:rPr>
              <a:t>proper </a:t>
            </a:r>
            <a:r>
              <a:rPr lang="en-US" sz="2400" dirty="0">
                <a:solidFill>
                  <a:prstClr val="black"/>
                </a:solidFill>
              </a:rPr>
              <a:t>use of those controls and use them </a:t>
            </a:r>
            <a:r>
              <a:rPr lang="en-US" sz="2400" dirty="0" smtClean="0">
                <a:solidFill>
                  <a:prstClr val="black"/>
                </a:solidFill>
              </a:rPr>
              <a:t>accordingly</a:t>
            </a:r>
            <a:endParaRPr lang="en-US" altLang="en-US" sz="2400" kern="0" dirty="0" smtClean="0">
              <a:solidFill>
                <a:prstClr val="black"/>
              </a:solidFill>
            </a:endParaRP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3810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rgbClr val="0070C0"/>
                </a:solidFill>
              </a:rPr>
              <a:t>Employees Engaged in Table 1 Tasks</a:t>
            </a:r>
          </a:p>
        </p:txBody>
      </p:sp>
      <p:sp>
        <p:nvSpPr>
          <p:cNvPr id="80899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Employees </a:t>
            </a:r>
            <a:r>
              <a:rPr lang="en-US" altLang="en-US" sz="2800" u="sng">
                <a:solidFill>
                  <a:srgbClr val="000000"/>
                </a:solidFill>
              </a:rPr>
              <a:t>are</a:t>
            </a:r>
            <a:r>
              <a:rPr lang="en-US" altLang="en-US" sz="2800">
                <a:solidFill>
                  <a:srgbClr val="000000"/>
                </a:solidFill>
              </a:rPr>
              <a:t> “engaged in the task” when operating the listed equipment, assisting with the task, or have some responsibility for the completion of the task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Employees </a:t>
            </a:r>
            <a:r>
              <a:rPr lang="en-US" altLang="en-US" sz="2800" u="sng">
                <a:solidFill>
                  <a:srgbClr val="000000"/>
                </a:solidFill>
              </a:rPr>
              <a:t>are not</a:t>
            </a:r>
            <a:r>
              <a:rPr lang="en-US" altLang="en-US" sz="2800">
                <a:solidFill>
                  <a:srgbClr val="000000"/>
                </a:solidFill>
              </a:rPr>
              <a:t> “engaged in the task” if they are only in the vicinity of a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Most Important Reason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for the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8382000" cy="3048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z="2800" b="1" dirty="0" smtClean="0"/>
              <a:t>Previous </a:t>
            </a:r>
            <a:r>
              <a:rPr lang="en-US" altLang="en-US" sz="2800" b="1" dirty="0"/>
              <a:t>PELs do not adequately protect </a:t>
            </a:r>
            <a:r>
              <a:rPr lang="en-US" altLang="en-US" sz="2800" b="1" dirty="0" smtClean="0"/>
              <a:t>workers</a:t>
            </a:r>
          </a:p>
          <a:p>
            <a:pPr>
              <a:defRPr/>
            </a:pPr>
            <a:r>
              <a:rPr lang="en-US" altLang="en-US" sz="2800" dirty="0" smtClean="0"/>
              <a:t>Exposure to </a:t>
            </a:r>
            <a:r>
              <a:rPr lang="en-US" altLang="en-US" sz="2800" dirty="0" err="1" smtClean="0"/>
              <a:t>respirable</a:t>
            </a:r>
            <a:r>
              <a:rPr lang="en-US" altLang="en-US" sz="2800" dirty="0" smtClean="0"/>
              <a:t> crystalline silica has been linked to:</a:t>
            </a:r>
          </a:p>
          <a:p>
            <a:pPr marL="694944">
              <a:spcBef>
                <a:spcPts val="0"/>
              </a:spcBef>
              <a:defRPr/>
            </a:pPr>
            <a:r>
              <a:rPr lang="en-US" altLang="en-US" sz="2400" dirty="0" smtClean="0"/>
              <a:t>Silicosis</a:t>
            </a:r>
          </a:p>
          <a:p>
            <a:pPr marL="694944">
              <a:spcBef>
                <a:spcPts val="0"/>
              </a:spcBef>
              <a:defRPr/>
            </a:pPr>
            <a:r>
              <a:rPr lang="en-US" altLang="en-US" sz="2400" dirty="0" smtClean="0"/>
              <a:t>Lung cancer</a:t>
            </a:r>
          </a:p>
          <a:p>
            <a:pPr marL="694944">
              <a:spcBef>
                <a:spcPts val="0"/>
              </a:spcBef>
              <a:defRPr/>
            </a:pPr>
            <a:r>
              <a:rPr lang="en-US" altLang="en-US" sz="2400" dirty="0" smtClean="0"/>
              <a:t>Chronic </a:t>
            </a:r>
            <a:r>
              <a:rPr lang="en-US" altLang="en-US" sz="2400" dirty="0"/>
              <a:t>obstructive pulmonary </a:t>
            </a:r>
            <a:r>
              <a:rPr lang="en-US" altLang="en-US" sz="2400" dirty="0" smtClean="0"/>
              <a:t>disease</a:t>
            </a:r>
          </a:p>
          <a:p>
            <a:pPr marL="694944">
              <a:spcBef>
                <a:spcPts val="0"/>
              </a:spcBef>
              <a:defRPr/>
            </a:pPr>
            <a:r>
              <a:rPr lang="en-US" altLang="en-US" sz="2400" dirty="0" smtClean="0"/>
              <a:t>Kidney disease</a:t>
            </a:r>
            <a:endParaRPr lang="en-US" altLang="en-US" sz="2400" dirty="0"/>
          </a:p>
          <a:p>
            <a:pPr>
              <a:defRPr/>
            </a:pPr>
            <a:r>
              <a:rPr lang="en-US" altLang="en-US" sz="2800" dirty="0"/>
              <a:t>Extensive epidemiologic evidence that lung cancer and silicosis occur at exposure levels below 100 µg/m</a:t>
            </a:r>
            <a:r>
              <a:rPr lang="en-US" altLang="en-US" sz="2800" baseline="30000" dirty="0"/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286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solidFill>
                  <a:srgbClr val="0070C0"/>
                </a:solidFill>
              </a:rPr>
              <a:t>Respiratory Protection Requirements on Table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Respirators required where exposures above the PEL are likely to persist despite full and proper implementation of the specified engineering and work practice controls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prstClr val="black"/>
                </a:solidFill>
              </a:rPr>
              <a:t>Where respirators required, must be used by all employees engaged in the task for entire duration of the task</a:t>
            </a:r>
          </a:p>
          <a:p>
            <a:pPr>
              <a:defRPr/>
            </a:pPr>
            <a:r>
              <a:rPr lang="en-US" altLang="en-US" sz="2800" kern="0" dirty="0" smtClean="0">
                <a:solidFill>
                  <a:prstClr val="black"/>
                </a:solidFill>
              </a:rPr>
              <a:t>Provisions specify how to determine when respirators are required for an employee engaged in more than one task</a:t>
            </a:r>
            <a:endParaRPr lang="en-US" altLang="en-US" sz="2400" kern="0" dirty="0" smtClean="0">
              <a:solidFill>
                <a:prstClr val="black"/>
              </a:solidFill>
            </a:endParaRP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Construction –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Written Exposure Control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1905000"/>
            <a:ext cx="64008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The </a:t>
            </a:r>
            <a:r>
              <a:rPr lang="en-US" altLang="en-US" sz="2800" dirty="0" smtClean="0"/>
              <a:t>plan </a:t>
            </a:r>
            <a:r>
              <a:rPr lang="en-US" altLang="en-US" sz="2800" dirty="0"/>
              <a:t>must describe:</a:t>
            </a:r>
            <a:endParaRPr lang="en-US" altLang="en-US" sz="28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Tasks </a:t>
            </a:r>
            <a:r>
              <a:rPr lang="en-US" altLang="en-US" sz="2400" dirty="0"/>
              <a:t>involving exposure to </a:t>
            </a:r>
            <a:r>
              <a:rPr lang="en-US" altLang="en-US" sz="2400" dirty="0" err="1" smtClean="0"/>
              <a:t>respirable</a:t>
            </a:r>
            <a:r>
              <a:rPr lang="en-US" altLang="en-US" sz="2400" dirty="0" smtClean="0"/>
              <a:t> crystalline silica</a:t>
            </a:r>
            <a:endParaRPr lang="en-US" alt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Engineering controls, work practices, and respiratory protection for each task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Housekeeping measures used to limit </a:t>
            </a:r>
            <a:r>
              <a:rPr lang="en-US" altLang="en-US" sz="2400" dirty="0" smtClean="0"/>
              <a:t>exposure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Procedures used to restrict access, when necessary to limit exposures</a:t>
            </a:r>
          </a:p>
          <a:p>
            <a:pPr marL="365760" lvl="1" indent="0">
              <a:buFontTx/>
              <a:buNone/>
              <a:defRPr/>
            </a:pPr>
            <a:endParaRPr lang="en-US" altLang="en-US" sz="24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Construction –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Competent Person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81000" y="1676400"/>
            <a:ext cx="838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smtClean="0"/>
              <a:t>Construction employers must designate a competent person to implement the written exposure control plan</a:t>
            </a:r>
          </a:p>
          <a:p>
            <a:r>
              <a:rPr lang="en-US" altLang="en-US" sz="2800" i="1" smtClean="0"/>
              <a:t>Competent person</a:t>
            </a:r>
            <a:r>
              <a:rPr lang="en-US" altLang="en-US" sz="2800" smtClean="0"/>
              <a:t> is an individual capable of identifying existing and foreseeable respirable crystalline silica hazards, who has authorization to take prompt corrective measures</a:t>
            </a:r>
          </a:p>
          <a:p>
            <a:r>
              <a:rPr lang="en-US" altLang="en-US" sz="2800" smtClean="0"/>
              <a:t>Makes frequent and regular inspection of job sites, materials, and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Construction –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Medical Surveillance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" y="1676400"/>
            <a:ext cx="79248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 smtClean="0"/>
              <a:t>Employers must offer medical examinations to workers </a:t>
            </a:r>
            <a:r>
              <a:rPr lang="en-US" altLang="en-US" sz="2400" dirty="0" smtClean="0">
                <a:solidFill>
                  <a:srgbClr val="FF0000"/>
                </a:solidFill>
              </a:rPr>
              <a:t>who will be required to wear a respirator under the standard</a:t>
            </a:r>
            <a:r>
              <a:rPr lang="en-US" altLang="en-US" sz="2400" dirty="0" smtClean="0"/>
              <a:t> for 30 or more days a year.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 smtClean="0"/>
              <a:t>Employers must offer examinations every three years to workers who continue to be exposed above the trigger</a:t>
            </a:r>
          </a:p>
          <a:p>
            <a:pPr>
              <a:defRPr/>
            </a:pPr>
            <a:r>
              <a:rPr lang="en-US" altLang="en-US" sz="2400" dirty="0"/>
              <a:t>Exam includes medical and work history, physical exam, chest X-ray, and pulmonary function test (TB test on initial exam only)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2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Construction –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Compliance 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66800" y="2057400"/>
            <a:ext cx="6934200" cy="3475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 smtClean="0"/>
              <a:t>Employers must comply with all requirements (except methods of sample analysis) by June 23, 2017</a:t>
            </a:r>
          </a:p>
          <a:p>
            <a:pPr>
              <a:defRPr/>
            </a:pPr>
            <a:r>
              <a:rPr lang="en-US" sz="3600" dirty="0" smtClean="0"/>
              <a:t>Compliance with methods of sample analysis required by June </a:t>
            </a:r>
            <a:r>
              <a:rPr lang="en-US" sz="3600" dirty="0"/>
              <a:t>23, </a:t>
            </a:r>
            <a:r>
              <a:rPr lang="en-US" sz="3600" dirty="0" smtClean="0"/>
              <a:t>2018</a:t>
            </a:r>
            <a:endParaRPr lang="en-US" sz="3600" dirty="0"/>
          </a:p>
          <a:p>
            <a:pPr marL="45720" indent="0">
              <a:buFontTx/>
              <a:buNone/>
              <a:defRPr/>
            </a:pPr>
            <a:endParaRPr lang="en-US" sz="3500" b="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Guidance and Outreach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524000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 smtClean="0"/>
              <a:t>Silica Rulemaking Webpage: </a:t>
            </a:r>
            <a:r>
              <a:rPr lang="en-US" altLang="en-US" sz="2800" dirty="0" smtClean="0">
                <a:solidFill>
                  <a:srgbClr val="0070C0"/>
                </a:solidFill>
                <a:hlinkClick r:id="rId3"/>
              </a:rPr>
              <a:t>www.osha.gov/silica</a:t>
            </a:r>
            <a:endParaRPr lang="en-US" altLang="en-US" sz="2800" dirty="0" smtClean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Fact sheets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FAQs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Video</a:t>
            </a:r>
          </a:p>
          <a:p>
            <a:r>
              <a:rPr lang="en-US" altLang="en-US" sz="2800" dirty="0" smtClean="0"/>
              <a:t>Appendix B – Medical Surveillance Guidelines</a:t>
            </a:r>
          </a:p>
          <a:p>
            <a:r>
              <a:rPr lang="en-US" altLang="en-US" sz="2800" dirty="0" smtClean="0"/>
              <a:t>Coming soon - Small Entity Compliance Guides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Questions?</a:t>
            </a:r>
          </a:p>
        </p:txBody>
      </p:sp>
      <p:pic>
        <p:nvPicPr>
          <p:cNvPr id="95235" name="Picture 4" descr="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3766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5875" y="0"/>
            <a:ext cx="9128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rgbClr val="0070C0"/>
                </a:solidFill>
              </a:rPr>
              <a:t>Most Important Reason</a:t>
            </a:r>
            <a:br>
              <a:rPr lang="en-US" altLang="en-US" sz="4000" b="1" dirty="0" smtClean="0">
                <a:solidFill>
                  <a:srgbClr val="0070C0"/>
                </a:solidFill>
              </a:rPr>
            </a:br>
            <a:r>
              <a:rPr lang="en-US" altLang="en-US" sz="4000" b="1" dirty="0" smtClean="0">
                <a:solidFill>
                  <a:srgbClr val="0070C0"/>
                </a:solidFill>
              </a:rPr>
              <a:t>for the Rule (cont.)</a:t>
            </a:r>
            <a:endParaRPr lang="en-US" altLang="en-US" sz="40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Bill Ellis</a:t>
            </a:r>
            <a:endParaRPr lang="en-US" altLang="en-US" smtClean="0"/>
          </a:p>
        </p:txBody>
      </p:sp>
      <p:pic>
        <p:nvPicPr>
          <p:cNvPr id="11268" name="Picture 4" descr="Image of Bill E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7" t="5643" r="2937" b="8064"/>
          <a:stretch>
            <a:fillRect/>
          </a:stretch>
        </p:blipFill>
        <p:spPr bwMode="auto">
          <a:xfrm>
            <a:off x="1406525" y="1447800"/>
            <a:ext cx="6353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Health Benefits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" y="1447800"/>
            <a:ext cx="8077200" cy="4008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buFontTx/>
              <a:buNone/>
              <a:defRPr/>
            </a:pPr>
            <a:r>
              <a:rPr lang="en-US" altLang="en-US" sz="2800" dirty="0" smtClean="0"/>
              <a:t>OSHA estimates that once the effects of the rule are fully realized, it will prevent:</a:t>
            </a:r>
          </a:p>
          <a:p>
            <a:pPr eaLnBrk="1" hangingPunct="1">
              <a:defRPr/>
            </a:pPr>
            <a:r>
              <a:rPr lang="en-US" altLang="en-US" sz="2800" dirty="0" smtClean="0"/>
              <a:t>More than 600 deaths per year</a:t>
            </a:r>
            <a:r>
              <a:rPr lang="en-US" altLang="en-US" sz="2800" b="1" dirty="0" smtClean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Lung cancer:				124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Silicosis and other non-cancer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400" dirty="0" smtClean="0"/>
              <a:t>    lung diseases:		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325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End-stage kidney disease:		193</a:t>
            </a:r>
          </a:p>
          <a:p>
            <a:pPr eaLnBrk="1" hangingPunct="1">
              <a:defRPr/>
            </a:pPr>
            <a:r>
              <a:rPr lang="en-US" altLang="en-US" sz="2800" dirty="0" smtClean="0"/>
              <a:t>More than 900 new silicosis cases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Scope of Coverage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304800" y="1143000"/>
            <a:ext cx="4724400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smtClean="0"/>
              <a:t>Three forms of silica: quartz, cristobalite and tridymite</a:t>
            </a:r>
          </a:p>
          <a:p>
            <a:r>
              <a:rPr lang="en-US" altLang="en-US" sz="2400" smtClean="0"/>
              <a:t>Exposures from chipping, cutting, sawing, drilling, grinding, sanding, and crushing of concrete, brick, block, rock, and stone products (such as in construction operations)</a:t>
            </a:r>
          </a:p>
          <a:p>
            <a:r>
              <a:rPr lang="en-US" altLang="en-US" sz="2400" smtClean="0"/>
              <a:t>Exposures from using sand products (such as glass manufacturing, foundries, and sand blasting)</a:t>
            </a:r>
          </a:p>
        </p:txBody>
      </p:sp>
      <p:pic>
        <p:nvPicPr>
          <p:cNvPr id="15364" name="Picture 4" descr="Man using a jack ha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85863"/>
            <a:ext cx="3490913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0070C0"/>
                </a:solidFill>
              </a:rPr>
              <a:t>Industries and Operations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mtClean="0">
                <a:solidFill>
                  <a:srgbClr val="0070C0"/>
                </a:solidFill>
              </a:rPr>
              <a:t>with Exposures</a:t>
            </a:r>
            <a:br>
              <a:rPr lang="en-US" altLang="en-US" smtClean="0">
                <a:solidFill>
                  <a:srgbClr val="0070C0"/>
                </a:solidFill>
              </a:rPr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graphicFrame>
        <p:nvGraphicFramePr>
          <p:cNvPr id="3" name="Table 2" descr="Industries and Operations with Exposures -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73485"/>
              </p:ext>
            </p:extLst>
          </p:nvPr>
        </p:nvGraphicFramePr>
        <p:xfrm>
          <a:off x="609600" y="1524000"/>
          <a:ext cx="7924800" cy="4754880"/>
        </p:xfrm>
        <a:graphic>
          <a:graphicData uri="http://schemas.openxmlformats.org/drawingml/2006/table">
            <a:tbl>
              <a:tblPr firstRow="1"/>
              <a:tblGrid>
                <a:gridCol w="3741738"/>
                <a:gridCol w="4183062"/>
              </a:tblGrid>
              <a:tr h="475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Construction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Glass manufacturing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Pottery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Structural clay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Concrete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Foundries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Dental laboratories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Paintings and coatings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Jewelry production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Refractory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Asphalt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Landscaping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Ready-mix concrete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Cut stone and stone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Abrasive blasting in: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Courier New" panose="02070309020205020404" pitchFamily="49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○  Maritime work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Courier New" panose="02070309020205020404" pitchFamily="49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○  Construction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Courier New" panose="02070309020205020404" pitchFamily="49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○  General industry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Refractory furnace installation and repair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Railroads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●  Hydraulic fracturing for gas and oil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Workers and Industries Affected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295400" y="1524000"/>
            <a:ext cx="6553200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2.3 million workers:  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smtClean="0"/>
              <a:t>Construction:	2 million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smtClean="0"/>
              <a:t>GI/Maritime:	300,000</a:t>
            </a:r>
          </a:p>
          <a:p>
            <a:pPr eaLnBrk="1" hangingPunct="1"/>
            <a:r>
              <a:rPr lang="en-US" altLang="en-US" smtClean="0"/>
              <a:t>676,000 establishments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smtClean="0"/>
              <a:t>Construction:   	600,000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smtClean="0"/>
              <a:t>GI/Maritime:	  76,000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2053</Words>
  <Application>Microsoft Office PowerPoint</Application>
  <PresentationFormat>On-screen Show (4:3)</PresentationFormat>
  <Paragraphs>356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Courier New</vt:lpstr>
      <vt:lpstr>Trebuchet MS</vt:lpstr>
      <vt:lpstr>Default Design</vt:lpstr>
      <vt:lpstr> </vt:lpstr>
      <vt:lpstr>Final Rule Published on March 25, 2016</vt:lpstr>
      <vt:lpstr>Reasons for the Rule</vt:lpstr>
      <vt:lpstr>Most Important Reason for the Rule</vt:lpstr>
      <vt:lpstr> </vt:lpstr>
      <vt:lpstr>Health Benefits</vt:lpstr>
      <vt:lpstr>Scope of Coverage</vt:lpstr>
      <vt:lpstr>Industries and Operations with Exposures  </vt:lpstr>
      <vt:lpstr>Workers and Industries Affected</vt:lpstr>
      <vt:lpstr>Respirable Crystalline Silica Rule</vt:lpstr>
      <vt:lpstr>General Industry/Maritime Standard</vt:lpstr>
      <vt:lpstr>General Industry/Maritime - Scope</vt:lpstr>
      <vt:lpstr>Permissible Exposure Limit (PEL)</vt:lpstr>
      <vt:lpstr>Exposure Assessment</vt:lpstr>
      <vt:lpstr>Performance Option</vt:lpstr>
      <vt:lpstr>Objective Data</vt:lpstr>
      <vt:lpstr>Scheduled Monitoring Option</vt:lpstr>
      <vt:lpstr>Appendix A – Methods of Sample Analysis</vt:lpstr>
      <vt:lpstr>General Industry/Maritime – Regulated Areas</vt:lpstr>
      <vt:lpstr>Methods of Compliance – Hierarchy of Controls</vt:lpstr>
      <vt:lpstr>Engineering Controls</vt:lpstr>
      <vt:lpstr>Engineering Controls (cont.)</vt:lpstr>
      <vt:lpstr>Engineering Controls (cont.)</vt:lpstr>
      <vt:lpstr>General Industry/Maritime – Written Exposure Control Plan </vt:lpstr>
      <vt:lpstr>Respiratory Protection</vt:lpstr>
      <vt:lpstr>Housekeeping</vt:lpstr>
      <vt:lpstr>General Industry/Maritime –Medical Surveillance </vt:lpstr>
      <vt:lpstr>Medical Opinion</vt:lpstr>
      <vt:lpstr>Communication of Hazards</vt:lpstr>
      <vt:lpstr>Recordkeeping</vt:lpstr>
      <vt:lpstr>General Industry/Maritime – Compliance Dates</vt:lpstr>
      <vt:lpstr>Construction Standard</vt:lpstr>
      <vt:lpstr>Construction – Scope</vt:lpstr>
      <vt:lpstr>Construction – Specified Exposure Control Methods</vt:lpstr>
      <vt:lpstr>Example of a Table 1 Entry</vt:lpstr>
      <vt:lpstr>Example of a Table 1 Entry</vt:lpstr>
      <vt:lpstr>List of Table 1 Entries</vt:lpstr>
      <vt:lpstr>Fully and Properly Implementing Controls Specified on Table 1</vt:lpstr>
      <vt:lpstr>Employees Engaged in Table 1 Tasks</vt:lpstr>
      <vt:lpstr>Respiratory Protection Requirements on Table 1</vt:lpstr>
      <vt:lpstr>Construction – Written Exposure Control Plan</vt:lpstr>
      <vt:lpstr>Construction – Competent Person</vt:lpstr>
      <vt:lpstr>Construction – Medical Surveillance </vt:lpstr>
      <vt:lpstr>Construction – Compliance Dates</vt:lpstr>
      <vt:lpstr>Guidance and Outreach </vt:lpstr>
      <vt:lpstr>Questions?</vt:lpstr>
    </vt:vector>
  </TitlesOfParts>
  <Company>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Template - White</dc:title>
  <dc:creator>Office of Communications</dc:creator>
  <cp:lastModifiedBy>Coven, Abraham (CONTR)</cp:lastModifiedBy>
  <cp:revision>104</cp:revision>
  <dcterms:created xsi:type="dcterms:W3CDTF">2006-10-02T15:43:52Z</dcterms:created>
  <dcterms:modified xsi:type="dcterms:W3CDTF">2016-05-13T18:16:48Z</dcterms:modified>
</cp:coreProperties>
</file>