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6"/>
  </p:sldMasterIdLst>
  <p:notesMasterIdLst>
    <p:notesMasterId r:id="rId12"/>
  </p:notesMasterIdLst>
  <p:sldIdLst>
    <p:sldId id="264" r:id="rId7"/>
    <p:sldId id="268" r:id="rId8"/>
    <p:sldId id="265" r:id="rId9"/>
    <p:sldId id="266" r:id="rId10"/>
    <p:sldId id="267" r:id="rId11"/>
  </p:sldIdLst>
  <p:sldSz cx="42062400" cy="27432000"/>
  <p:notesSz cx="6858000" cy="9144000"/>
  <p:defaultTextStyle>
    <a:defPPr>
      <a:defRPr lang="en-US"/>
    </a:defPPr>
    <a:lvl1pPr marL="0" algn="l" defTabSz="3598903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1pPr>
    <a:lvl2pPr marL="1799451" algn="l" defTabSz="3598903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2pPr>
    <a:lvl3pPr marL="3598903" algn="l" defTabSz="3598903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3pPr>
    <a:lvl4pPr marL="5398354" algn="l" defTabSz="3598903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4pPr>
    <a:lvl5pPr marL="7197806" algn="l" defTabSz="3598903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5pPr>
    <a:lvl6pPr marL="8997257" algn="l" defTabSz="3598903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6pPr>
    <a:lvl7pPr marL="10796709" algn="l" defTabSz="3598903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7pPr>
    <a:lvl8pPr marL="12596160" algn="l" defTabSz="3598903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8pPr>
    <a:lvl9pPr marL="14395611" algn="l" defTabSz="3598903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132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nker, Lenny" initials="TL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7481"/>
    <a:srgbClr val="0D6EA0"/>
    <a:srgbClr val="0C6898"/>
    <a:srgbClr val="0B5E89"/>
    <a:srgbClr val="00567D"/>
    <a:srgbClr val="15735C"/>
    <a:srgbClr val="094D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29" d="100"/>
          <a:sy n="29" d="100"/>
        </p:scale>
        <p:origin x="1044" y="138"/>
      </p:cViewPr>
      <p:guideLst>
        <p:guide orient="horz" pos="8640"/>
        <p:guide pos="132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BAAA1C-FC4B-4893-AC3F-1228F57F086D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25" y="1143000"/>
            <a:ext cx="4730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7E4D7-4893-4D04-AA93-029FAA36C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9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98903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799451" algn="l" defTabSz="3598903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598903" algn="l" defTabSz="3598903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398354" algn="l" defTabSz="3598903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197806" algn="l" defTabSz="3598903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8997257" algn="l" defTabSz="3598903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0796709" algn="l" defTabSz="3598903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596160" algn="l" defTabSz="3598903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395611" algn="l" defTabSz="3598903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3625" y="1143000"/>
            <a:ext cx="47307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</a:t>
            </a:r>
            <a:r>
              <a:rPr lang="en-US" dirty="0" err="1"/>
              <a:t>Powerpoint</a:t>
            </a:r>
            <a:r>
              <a:rPr lang="en-US" dirty="0"/>
              <a:t>, click View &gt; Guides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Keep text within gutter guides.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Author list: Don’t split names onto two lines (e.g., “Jimmy [break] Smith”). If that happens, use a new line, unless you need the space. </a:t>
            </a:r>
            <a:r>
              <a:rPr lang="en-US" b="1" dirty="0"/>
              <a:t>Bold the first names of anybody who’s presenting</a:t>
            </a:r>
            <a:r>
              <a:rPr lang="en-US" dirty="0"/>
              <a:t> in person.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Intro/methods/result: </a:t>
            </a:r>
            <a:r>
              <a:rPr lang="en-US" b="1" dirty="0"/>
              <a:t>Do not drop below font size 28</a:t>
            </a:r>
            <a:r>
              <a:rPr lang="en-US" dirty="0"/>
              <a:t>, but if you have extra space, jack up the font size until the space is full.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Do not use color in the sidebars except in graphs/figures. It’ll pull attention from the center and slow interpretation for passersby.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6C2670-3342-473C-969D-FDFF399F205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681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3625" y="1143000"/>
            <a:ext cx="47307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</a:t>
            </a:r>
            <a:r>
              <a:rPr lang="en-US" dirty="0" err="1"/>
              <a:t>Powerpoint</a:t>
            </a:r>
            <a:r>
              <a:rPr lang="en-US" dirty="0"/>
              <a:t>, click View &gt; Guides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Keep text within gutter guides.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Author list: Don’t split names onto two lines (e.g., “Jimmy [break] Smith”). If that happens, use a new line, unless you need the space. </a:t>
            </a:r>
            <a:r>
              <a:rPr lang="en-US" b="1" dirty="0"/>
              <a:t>Bold the first names of anybody who’s presenting</a:t>
            </a:r>
            <a:r>
              <a:rPr lang="en-US" dirty="0"/>
              <a:t> in person.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Intro/methods/result: </a:t>
            </a:r>
            <a:r>
              <a:rPr lang="en-US" b="1" dirty="0"/>
              <a:t>Do not drop below font size 28</a:t>
            </a:r>
            <a:r>
              <a:rPr lang="en-US" dirty="0"/>
              <a:t>, but if you have extra space, jack up the font size until the space is full.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Do not use color in the sidebars except in graphs/figures. It’ll pull attention from the center and slow interpretation for passersby.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6C2670-3342-473C-969D-FDFF399F2050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122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3625" y="1143000"/>
            <a:ext cx="47307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</a:t>
            </a:r>
            <a:r>
              <a:rPr lang="en-US" dirty="0" err="1"/>
              <a:t>Powerpoint</a:t>
            </a:r>
            <a:r>
              <a:rPr lang="en-US" dirty="0"/>
              <a:t>, click View &gt; Guides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Keep text within gutter guides.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Author list: Don’t split names onto two lines (e.g., “Jimmy [break] Smith”). If that happens, use a new line, unless you need the space. </a:t>
            </a:r>
            <a:r>
              <a:rPr lang="en-US" b="1" dirty="0"/>
              <a:t>Bold the first names of anybody who’s presenting</a:t>
            </a:r>
            <a:r>
              <a:rPr lang="en-US" dirty="0"/>
              <a:t> in person.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Intro/methods/result: </a:t>
            </a:r>
            <a:r>
              <a:rPr lang="en-US" b="1" dirty="0"/>
              <a:t>Do not drop below font size 28</a:t>
            </a:r>
            <a:r>
              <a:rPr lang="en-US" dirty="0"/>
              <a:t>, but if you have extra space, jack up the font size until the space is full.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Do not use color in the sidebars except in graphs/figures. It’ll pull attention from the center and slow interpretation for passersby.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6C2670-3342-473C-969D-FDFF399F2050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607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3625" y="1143000"/>
            <a:ext cx="47307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</a:t>
            </a:r>
            <a:r>
              <a:rPr lang="en-US" dirty="0" err="1"/>
              <a:t>Powerpoint</a:t>
            </a:r>
            <a:r>
              <a:rPr lang="en-US" dirty="0"/>
              <a:t>, click View &gt; Guides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Keep text within gutter guides.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Author list: Don’t split names onto two lines (e.g., “Jimmy [break] Smith”). If that happens, use a new line, unless you need the space. </a:t>
            </a:r>
            <a:r>
              <a:rPr lang="en-US" b="1" dirty="0"/>
              <a:t>Bold the first names of anybody who’s presenting</a:t>
            </a:r>
            <a:r>
              <a:rPr lang="en-US" dirty="0"/>
              <a:t> in person.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Intro/methods/result: </a:t>
            </a:r>
            <a:r>
              <a:rPr lang="en-US" b="1" dirty="0"/>
              <a:t>Do not drop below font size 28</a:t>
            </a:r>
            <a:r>
              <a:rPr lang="en-US" dirty="0"/>
              <a:t>, but if you have extra space, jack up the font size until the space is full.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Do not use color in the sidebars except in graphs/figures. It’ll pull attention from the center and slow interpretation for passersby.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6C2670-3342-473C-969D-FDFF399F2050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002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3625" y="1143000"/>
            <a:ext cx="47307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</a:t>
            </a:r>
            <a:r>
              <a:rPr lang="en-US" dirty="0" err="1"/>
              <a:t>Powerpoint</a:t>
            </a:r>
            <a:r>
              <a:rPr lang="en-US" dirty="0"/>
              <a:t>, click View &gt; Guides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Keep text within gutter guides.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Author list: Don’t split names onto two lines (e.g., “Jimmy [break] Smith”). If that happens, use a new line, unless you need the space. </a:t>
            </a:r>
            <a:r>
              <a:rPr lang="en-US" b="1" dirty="0"/>
              <a:t>Bold the first names of anybody who’s presenting</a:t>
            </a:r>
            <a:r>
              <a:rPr lang="en-US" dirty="0"/>
              <a:t> in person.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Intro/methods/result: </a:t>
            </a:r>
            <a:r>
              <a:rPr lang="en-US" b="1" dirty="0"/>
              <a:t>Do not drop below font size 28</a:t>
            </a:r>
            <a:r>
              <a:rPr lang="en-US" dirty="0"/>
              <a:t>, but if you have extra space, jack up the font size until the space is full.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Do not use color in the sidebars except in graphs/figures. It’ll pull attention from the center and slow interpretation for passersby.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6C2670-3342-473C-969D-FDFF399F2050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045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unShot &#10;U.S. Department of Energ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420624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133570" y="7982862"/>
            <a:ext cx="23774155" cy="6805948"/>
          </a:xfrm>
          <a:prstGeom prst="rect">
            <a:avLst/>
          </a:prstGeom>
        </p:spPr>
        <p:txBody>
          <a:bodyPr lIns="444761" tIns="222379" rIns="444761" bIns="222379" anchor="b">
            <a:normAutofit/>
          </a:bodyPr>
          <a:lstStyle>
            <a:lvl1pPr algn="l">
              <a:defRPr sz="17500" b="1" i="0">
                <a:solidFill>
                  <a:srgbClr val="ED902F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33559" y="15302836"/>
            <a:ext cx="23774162" cy="5210688"/>
          </a:xfrm>
          <a:prstGeom prst="rect">
            <a:avLst/>
          </a:prstGeom>
        </p:spPr>
        <p:txBody>
          <a:bodyPr lIns="444761" tIns="222379" rIns="444761" bIns="222379">
            <a:normAutofit/>
          </a:bodyPr>
          <a:lstStyle>
            <a:lvl1pPr marL="0" indent="0" algn="l">
              <a:buNone/>
              <a:defRPr sz="11700" b="0" i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  <a:lvl2pPr marL="2223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447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671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895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11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342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566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79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5133573" y="22045932"/>
            <a:ext cx="26928836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5133563" y="22782194"/>
            <a:ext cx="14766495" cy="3639084"/>
          </a:xfrm>
          <a:prstGeom prst="rect">
            <a:avLst/>
          </a:prstGeom>
        </p:spPr>
        <p:txBody>
          <a:bodyPr lIns="444761" tIns="222379" rIns="444761" bIns="222379" anchor="ctr">
            <a:noAutofit/>
          </a:bodyPr>
          <a:lstStyle>
            <a:lvl1pPr marL="0" indent="0">
              <a:buNone/>
              <a:defRPr sz="7700">
                <a:solidFill>
                  <a:srgbClr val="8D98A3"/>
                </a:solidFill>
              </a:defRPr>
            </a:lvl1pPr>
            <a:lvl2pPr marL="2223796" indent="0">
              <a:buNone/>
              <a:defRPr sz="7700"/>
            </a:lvl2pPr>
            <a:lvl3pPr marL="4447596" indent="0">
              <a:buNone/>
              <a:defRPr sz="7700"/>
            </a:lvl3pPr>
            <a:lvl4pPr marL="6671392" indent="0">
              <a:buNone/>
              <a:defRPr sz="7700"/>
            </a:lvl4pPr>
            <a:lvl5pPr marL="8895188" indent="0">
              <a:buNone/>
              <a:defRPr sz="7700"/>
            </a:lvl5pPr>
          </a:lstStyle>
          <a:p>
            <a:pPr lvl="0"/>
            <a:r>
              <a:rPr lang="en-US" dirty="0" smtClean="0"/>
              <a:t>Click to edit Author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919" y="2428866"/>
            <a:ext cx="16083983" cy="3263412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382183" y="24055074"/>
            <a:ext cx="7078875" cy="1233932"/>
          </a:xfrm>
          <a:prstGeom prst="rect">
            <a:avLst/>
          </a:prstGeom>
        </p:spPr>
        <p:txBody>
          <a:bodyPr wrap="none" lIns="444761" tIns="222379" rIns="444761" bIns="222379">
            <a:spAutoFit/>
          </a:bodyPr>
          <a:lstStyle/>
          <a:p>
            <a:r>
              <a:rPr lang="en-US" sz="5100" b="0" i="0" dirty="0" err="1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Calibri"/>
              </a:rPr>
              <a:t>energy.gov</a:t>
            </a:r>
            <a:r>
              <a:rPr lang="en-US" sz="5100" b="0" i="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Calibri"/>
              </a:rPr>
              <a:t>/solar-office</a:t>
            </a:r>
            <a:endParaRPr lang="en-US" sz="5100" b="0" i="0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7131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103121" y="4514854"/>
            <a:ext cx="37856162" cy="18192748"/>
          </a:xfrm>
          <a:prstGeom prst="rect">
            <a:avLst/>
          </a:prstGeom>
        </p:spPr>
        <p:txBody>
          <a:bodyPr vert="horz" lIns="444761" tIns="222379" rIns="444761" bIns="222379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03121" y="59958"/>
            <a:ext cx="37856162" cy="3546020"/>
          </a:xfrm>
          <a:prstGeom prst="rect">
            <a:avLst/>
          </a:prstGeom>
        </p:spPr>
        <p:txBody>
          <a:bodyPr lIns="444761" tIns="222379" rIns="444761" bIns="222379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0346620" y="25194046"/>
            <a:ext cx="1715787" cy="1460500"/>
          </a:xfrm>
          <a:prstGeom prst="rect">
            <a:avLst/>
          </a:prstGeom>
        </p:spPr>
        <p:txBody>
          <a:bodyPr vert="horz" lIns="444761" tIns="222379" rIns="444761" bIns="222379" rtlCol="0" anchor="ctr"/>
          <a:lstStyle>
            <a:lvl1pPr algn="ctr">
              <a:defRPr sz="4700">
                <a:solidFill>
                  <a:srgbClr val="4B545D"/>
                </a:solidFill>
              </a:defRPr>
            </a:lvl1pPr>
          </a:lstStyle>
          <a:p>
            <a:pPr defTabSz="374827"/>
            <a:fld id="{63FC52CE-B062-47D6-A8CB-AF6B214D1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7482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54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_No R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" y="0"/>
            <a:ext cx="42062400" cy="27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44761" tIns="222379" rIns="444761" bIns="222379"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0275468" y="25175344"/>
            <a:ext cx="1786934" cy="1452928"/>
          </a:xfrm>
          <a:prstGeom prst="rect">
            <a:avLst/>
          </a:prstGeom>
          <a:solidFill>
            <a:srgbClr val="F38F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44761" tIns="222379" rIns="444761" bIns="222379"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6342" y="25210366"/>
            <a:ext cx="6922934" cy="14046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1" y="59958"/>
            <a:ext cx="37856162" cy="3546020"/>
          </a:xfrm>
          <a:prstGeom prst="rect">
            <a:avLst/>
          </a:prstGeom>
        </p:spPr>
        <p:txBody>
          <a:bodyPr lIns="444761" tIns="222379" rIns="444761" bIns="222379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103117" y="3593916"/>
            <a:ext cx="37856162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103121" y="4514854"/>
            <a:ext cx="37856162" cy="18192748"/>
          </a:xfrm>
          <a:prstGeom prst="rect">
            <a:avLst/>
          </a:prstGeom>
        </p:spPr>
        <p:txBody>
          <a:bodyPr vert="horz" lIns="444761" tIns="222379" rIns="444761" bIns="222379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0346620" y="25194046"/>
            <a:ext cx="1715787" cy="1460500"/>
          </a:xfrm>
          <a:prstGeom prst="rect">
            <a:avLst/>
          </a:prstGeom>
        </p:spPr>
        <p:txBody>
          <a:bodyPr vert="horz" lIns="444761" tIns="222379" rIns="444761" bIns="222379" rtlCol="0" anchor="ctr"/>
          <a:lstStyle>
            <a:lvl1pPr algn="ctr">
              <a:defRPr sz="4700">
                <a:solidFill>
                  <a:schemeClr val="tx1"/>
                </a:solidFill>
              </a:defRPr>
            </a:lvl1pPr>
          </a:lstStyle>
          <a:p>
            <a:pPr defTabSz="374827"/>
            <a:fld id="{63FC52CE-B062-47D6-A8CB-AF6B214D1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7482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5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119" y="5868626"/>
            <a:ext cx="18577561" cy="18103852"/>
          </a:xfrm>
          <a:prstGeom prst="rect">
            <a:avLst/>
          </a:prstGeom>
        </p:spPr>
        <p:txBody>
          <a:bodyPr lIns="444761" tIns="222379" rIns="444761" bIns="222379"/>
          <a:lstStyle>
            <a:lvl1pPr>
              <a:defRPr sz="12800"/>
            </a:lvl1pPr>
            <a:lvl2pPr>
              <a:defRPr sz="117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81720" y="5868626"/>
            <a:ext cx="18577561" cy="18103852"/>
          </a:xfrm>
          <a:prstGeom prst="rect">
            <a:avLst/>
          </a:prstGeom>
        </p:spPr>
        <p:txBody>
          <a:bodyPr lIns="444761" tIns="222379" rIns="444761" bIns="222379"/>
          <a:lstStyle>
            <a:lvl1pPr>
              <a:defRPr sz="12800"/>
            </a:lvl1pPr>
            <a:lvl2pPr>
              <a:defRPr sz="117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03121" y="59958"/>
            <a:ext cx="37856162" cy="3546020"/>
          </a:xfrm>
          <a:prstGeom prst="rect">
            <a:avLst/>
          </a:prstGeom>
        </p:spPr>
        <p:txBody>
          <a:bodyPr lIns="444761" tIns="222379" rIns="444761" bIns="222379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311623" y="25175344"/>
            <a:ext cx="1750782" cy="1452928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44761" tIns="222379" rIns="444761" bIns="222379"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0346620" y="25194046"/>
            <a:ext cx="1715787" cy="1460500"/>
          </a:xfrm>
          <a:prstGeom prst="rect">
            <a:avLst/>
          </a:prstGeom>
        </p:spPr>
        <p:txBody>
          <a:bodyPr vert="horz" lIns="444761" tIns="222379" rIns="444761" bIns="222379" rtlCol="0" anchor="ctr"/>
          <a:lstStyle>
            <a:lvl1pPr algn="ctr">
              <a:defRPr sz="4700">
                <a:solidFill>
                  <a:srgbClr val="4B545D"/>
                </a:solidFill>
              </a:defRPr>
            </a:lvl1pPr>
          </a:lstStyle>
          <a:p>
            <a:pPr defTabSz="374827"/>
            <a:fld id="{63FC52CE-B062-47D6-A8CB-AF6B214D1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7482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28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" y="0"/>
            <a:ext cx="42062400" cy="27432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44761" tIns="222379" rIns="444761" bIns="222379"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6342" y="25210366"/>
            <a:ext cx="6922934" cy="140465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0311623" y="25175344"/>
            <a:ext cx="1750782" cy="1452928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44761" tIns="222379" rIns="444761" bIns="222379"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23984" y="25671266"/>
            <a:ext cx="7078875" cy="1233932"/>
          </a:xfrm>
          <a:prstGeom prst="rect">
            <a:avLst/>
          </a:prstGeom>
        </p:spPr>
        <p:txBody>
          <a:bodyPr wrap="none" lIns="444761" tIns="222379" rIns="444761" bIns="222379">
            <a:spAutoFit/>
          </a:bodyPr>
          <a:lstStyle/>
          <a:p>
            <a:r>
              <a:rPr lang="en-US" sz="5100" b="0" i="0" dirty="0" err="1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Calibri"/>
              </a:rPr>
              <a:t>energy.gov</a:t>
            </a:r>
            <a:r>
              <a:rPr lang="en-US" sz="5100" b="0" i="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Calibri"/>
              </a:rPr>
              <a:t>/solar-office</a:t>
            </a:r>
            <a:endParaRPr lang="en-US" sz="5100" b="0" i="0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cs typeface="Calibri"/>
            </a:endParaRP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0346620" y="25194046"/>
            <a:ext cx="1715787" cy="1460500"/>
          </a:xfrm>
          <a:prstGeom prst="rect">
            <a:avLst/>
          </a:prstGeom>
        </p:spPr>
        <p:txBody>
          <a:bodyPr vert="horz" lIns="444761" tIns="222379" rIns="444761" bIns="222379" rtlCol="0" anchor="ctr"/>
          <a:lstStyle>
            <a:lvl1pPr algn="ctr">
              <a:defRPr sz="4700">
                <a:solidFill>
                  <a:srgbClr val="4B545D"/>
                </a:solidFill>
              </a:defRPr>
            </a:lvl1pPr>
          </a:lstStyle>
          <a:p>
            <a:fld id="{63FC52CE-B062-47D6-A8CB-AF6B214D1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74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_w_R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2" y="0"/>
            <a:ext cx="42062400" cy="27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44761" tIns="222379" rIns="444761" bIns="222379" rtlCol="0" anchor="ctr"/>
          <a:lstStyle/>
          <a:p>
            <a:pPr algn="ctr"/>
            <a:endParaRPr lang="en-US"/>
          </a:p>
        </p:txBody>
      </p:sp>
      <p:pic>
        <p:nvPicPr>
          <p:cNvPr id="7" name="Picture 6" descr="SunShot &#10;U.S. Department of Energ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42062400" cy="274320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6342" y="25210366"/>
            <a:ext cx="6922934" cy="1404652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40311623" y="25175344"/>
            <a:ext cx="1750782" cy="1452928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44761" tIns="222379" rIns="444761" bIns="222379"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23984" y="25671266"/>
            <a:ext cx="7078875" cy="1233932"/>
          </a:xfrm>
          <a:prstGeom prst="rect">
            <a:avLst/>
          </a:prstGeom>
        </p:spPr>
        <p:txBody>
          <a:bodyPr wrap="none" lIns="444761" tIns="222379" rIns="444761" bIns="222379">
            <a:spAutoFit/>
          </a:bodyPr>
          <a:lstStyle/>
          <a:p>
            <a:r>
              <a:rPr lang="en-US" sz="5100" b="0" i="0" dirty="0" err="1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Calibri"/>
              </a:rPr>
              <a:t>energy.gov</a:t>
            </a:r>
            <a:r>
              <a:rPr lang="en-US" sz="5100" b="0" i="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Calibri"/>
              </a:rPr>
              <a:t>/solar-office</a:t>
            </a:r>
            <a:endParaRPr lang="en-US" sz="5100" b="0" i="0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cs typeface="Calibri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0346620" y="25194046"/>
            <a:ext cx="1715787" cy="1460500"/>
          </a:xfrm>
          <a:prstGeom prst="rect">
            <a:avLst/>
          </a:prstGeom>
        </p:spPr>
        <p:txBody>
          <a:bodyPr vert="horz" lIns="444761" tIns="222379" rIns="444761" bIns="222379" rtlCol="0" anchor="ctr"/>
          <a:lstStyle>
            <a:lvl1pPr algn="ctr">
              <a:defRPr sz="4700">
                <a:solidFill>
                  <a:srgbClr val="4B545D"/>
                </a:solidFill>
              </a:defRPr>
            </a:lvl1pPr>
          </a:lstStyle>
          <a:p>
            <a:pPr defTabSz="374827"/>
            <a:fld id="{63FC52CE-B062-47D6-A8CB-AF6B214D1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7482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244526" y="5825070"/>
            <a:ext cx="25237440" cy="16086668"/>
          </a:xfrm>
          <a:prstGeom prst="rect">
            <a:avLst/>
          </a:prstGeom>
        </p:spPr>
        <p:txBody>
          <a:bodyPr lIns="444761" tIns="222379" rIns="444761" bIns="222379"/>
          <a:lstStyle>
            <a:lvl1pPr marL="0" indent="0">
              <a:buNone/>
              <a:defRPr sz="15700"/>
            </a:lvl1pPr>
            <a:lvl2pPr marL="2223796" indent="0">
              <a:buNone/>
              <a:defRPr sz="13500"/>
            </a:lvl2pPr>
            <a:lvl3pPr marL="4447596" indent="0">
              <a:buNone/>
              <a:defRPr sz="11700"/>
            </a:lvl3pPr>
            <a:lvl4pPr marL="6671392" indent="0">
              <a:buNone/>
              <a:defRPr sz="9900"/>
            </a:lvl4pPr>
            <a:lvl5pPr marL="8895188" indent="0">
              <a:buNone/>
              <a:defRPr sz="9900"/>
            </a:lvl5pPr>
            <a:lvl6pPr marL="11118988" indent="0">
              <a:buNone/>
              <a:defRPr sz="9900"/>
            </a:lvl6pPr>
            <a:lvl7pPr marL="13342784" indent="0">
              <a:buNone/>
              <a:defRPr sz="9900"/>
            </a:lvl7pPr>
            <a:lvl8pPr marL="15566580" indent="0">
              <a:buNone/>
              <a:defRPr sz="9900"/>
            </a:lvl8pPr>
            <a:lvl9pPr marL="17790380" indent="0">
              <a:buNone/>
              <a:defRPr sz="99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44526" y="22487470"/>
            <a:ext cx="25237440" cy="2201332"/>
          </a:xfrm>
          <a:prstGeom prst="rect">
            <a:avLst/>
          </a:prstGeom>
        </p:spPr>
        <p:txBody>
          <a:bodyPr lIns="444761" tIns="222379" rIns="444761" bIns="222379"/>
          <a:lstStyle>
            <a:lvl1pPr marL="0" indent="0">
              <a:buNone/>
              <a:defRPr sz="6900"/>
            </a:lvl1pPr>
            <a:lvl2pPr marL="2223796" indent="0">
              <a:buNone/>
              <a:defRPr sz="5800"/>
            </a:lvl2pPr>
            <a:lvl3pPr marL="4447596" indent="0">
              <a:buNone/>
              <a:defRPr sz="4700"/>
            </a:lvl3pPr>
            <a:lvl4pPr marL="6671392" indent="0">
              <a:buNone/>
              <a:defRPr sz="4400"/>
            </a:lvl4pPr>
            <a:lvl5pPr marL="8895188" indent="0">
              <a:buNone/>
              <a:defRPr sz="4400"/>
            </a:lvl5pPr>
            <a:lvl6pPr marL="11118988" indent="0">
              <a:buNone/>
              <a:defRPr sz="4400"/>
            </a:lvl6pPr>
            <a:lvl7pPr marL="13342784" indent="0">
              <a:buNone/>
              <a:defRPr sz="4400"/>
            </a:lvl7pPr>
            <a:lvl8pPr marL="15566580" indent="0">
              <a:buNone/>
              <a:defRPr sz="4400"/>
            </a:lvl8pPr>
            <a:lvl9pPr marL="17790380" indent="0">
              <a:buNone/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03121" y="59958"/>
            <a:ext cx="37856162" cy="3546020"/>
          </a:xfrm>
          <a:prstGeom prst="rect">
            <a:avLst/>
          </a:prstGeom>
        </p:spPr>
        <p:txBody>
          <a:bodyPr lIns="444761" tIns="222379" rIns="444761" bIns="222379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311623" y="25175344"/>
            <a:ext cx="1750782" cy="1452928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44761" tIns="222379" rIns="444761" bIns="222379"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0346620" y="25194046"/>
            <a:ext cx="1715787" cy="1460500"/>
          </a:xfrm>
          <a:prstGeom prst="rect">
            <a:avLst/>
          </a:prstGeom>
        </p:spPr>
        <p:txBody>
          <a:bodyPr vert="horz" lIns="444761" tIns="222379" rIns="444761" bIns="222379" rtlCol="0" anchor="ctr"/>
          <a:lstStyle>
            <a:lvl1pPr algn="ctr">
              <a:defRPr sz="4700">
                <a:solidFill>
                  <a:srgbClr val="4B545D"/>
                </a:solidFill>
              </a:defRPr>
            </a:lvl1pPr>
          </a:lstStyle>
          <a:p>
            <a:pPr defTabSz="374827"/>
            <a:fld id="{63FC52CE-B062-47D6-A8CB-AF6B214D1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7482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8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r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2103119" y="4437158"/>
            <a:ext cx="18584863" cy="2559052"/>
          </a:xfrm>
          <a:prstGeom prst="rect">
            <a:avLst/>
          </a:prstGeom>
        </p:spPr>
        <p:txBody>
          <a:bodyPr lIns="444761" tIns="222379" rIns="444761" bIns="222379" anchor="b"/>
          <a:lstStyle>
            <a:lvl1pPr marL="0" indent="0">
              <a:buNone/>
              <a:defRPr sz="11700" b="1"/>
            </a:lvl1pPr>
            <a:lvl2pPr marL="2223796" indent="0">
              <a:buNone/>
              <a:defRPr sz="9900" b="1"/>
            </a:lvl2pPr>
            <a:lvl3pPr marL="4447596" indent="0">
              <a:buNone/>
              <a:defRPr sz="8800" b="1"/>
            </a:lvl3pPr>
            <a:lvl4pPr marL="6671392" indent="0">
              <a:buNone/>
              <a:defRPr sz="7700" b="1"/>
            </a:lvl4pPr>
            <a:lvl5pPr marL="8895188" indent="0">
              <a:buNone/>
              <a:defRPr sz="7700" b="1"/>
            </a:lvl5pPr>
            <a:lvl6pPr marL="11118988" indent="0">
              <a:buNone/>
              <a:defRPr sz="7700" b="1"/>
            </a:lvl6pPr>
            <a:lvl7pPr marL="13342784" indent="0">
              <a:buNone/>
              <a:defRPr sz="7700" b="1"/>
            </a:lvl7pPr>
            <a:lvl8pPr marL="15566580" indent="0">
              <a:buNone/>
              <a:defRPr sz="7700" b="1"/>
            </a:lvl8pPr>
            <a:lvl9pPr marL="177903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103119" y="7220292"/>
            <a:ext cx="18584863" cy="15805152"/>
          </a:xfrm>
          <a:prstGeom prst="rect">
            <a:avLst/>
          </a:prstGeom>
        </p:spPr>
        <p:txBody>
          <a:bodyPr lIns="444761" tIns="222379" rIns="444761" bIns="222379"/>
          <a:lstStyle>
            <a:lvl1pPr>
              <a:defRPr sz="11700"/>
            </a:lvl1pPr>
            <a:lvl2pPr>
              <a:defRPr sz="9900"/>
            </a:lvl2pPr>
            <a:lvl3pPr>
              <a:defRPr sz="88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367123" y="4437158"/>
            <a:ext cx="18592165" cy="2559052"/>
          </a:xfrm>
          <a:prstGeom prst="rect">
            <a:avLst/>
          </a:prstGeom>
        </p:spPr>
        <p:txBody>
          <a:bodyPr lIns="444761" tIns="222379" rIns="444761" bIns="222379" anchor="b"/>
          <a:lstStyle>
            <a:lvl1pPr marL="0" indent="0">
              <a:buNone/>
              <a:defRPr sz="11700" b="1"/>
            </a:lvl1pPr>
            <a:lvl2pPr marL="2223796" indent="0">
              <a:buNone/>
              <a:defRPr sz="9900" b="1"/>
            </a:lvl2pPr>
            <a:lvl3pPr marL="4447596" indent="0">
              <a:buNone/>
              <a:defRPr sz="8800" b="1"/>
            </a:lvl3pPr>
            <a:lvl4pPr marL="6671392" indent="0">
              <a:buNone/>
              <a:defRPr sz="7700" b="1"/>
            </a:lvl4pPr>
            <a:lvl5pPr marL="8895188" indent="0">
              <a:buNone/>
              <a:defRPr sz="7700" b="1"/>
            </a:lvl5pPr>
            <a:lvl6pPr marL="11118988" indent="0">
              <a:buNone/>
              <a:defRPr sz="7700" b="1"/>
            </a:lvl6pPr>
            <a:lvl7pPr marL="13342784" indent="0">
              <a:buNone/>
              <a:defRPr sz="7700" b="1"/>
            </a:lvl7pPr>
            <a:lvl8pPr marL="15566580" indent="0">
              <a:buNone/>
              <a:defRPr sz="7700" b="1"/>
            </a:lvl8pPr>
            <a:lvl9pPr marL="177903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quarter" idx="10"/>
          </p:nvPr>
        </p:nvSpPr>
        <p:spPr>
          <a:xfrm>
            <a:off x="21367123" y="7220292"/>
            <a:ext cx="18592165" cy="15805152"/>
          </a:xfrm>
          <a:prstGeom prst="rect">
            <a:avLst/>
          </a:prstGeom>
        </p:spPr>
        <p:txBody>
          <a:bodyPr lIns="444761" tIns="222379" rIns="444761" bIns="222379"/>
          <a:lstStyle>
            <a:lvl1pPr>
              <a:defRPr sz="11700"/>
            </a:lvl1pPr>
            <a:lvl2pPr>
              <a:defRPr sz="9900"/>
            </a:lvl2pPr>
            <a:lvl3pPr>
              <a:defRPr sz="88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103117" y="3593916"/>
            <a:ext cx="37856162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03121" y="59958"/>
            <a:ext cx="37856162" cy="3546020"/>
          </a:xfrm>
          <a:prstGeom prst="rect">
            <a:avLst/>
          </a:prstGeom>
        </p:spPr>
        <p:txBody>
          <a:bodyPr lIns="444761" tIns="222379" rIns="444761" bIns="222379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0311623" y="25175344"/>
            <a:ext cx="1750782" cy="1452928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44761" tIns="222379" rIns="444761" bIns="222379"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0346620" y="25194046"/>
            <a:ext cx="1715787" cy="1460500"/>
          </a:xfrm>
          <a:prstGeom prst="rect">
            <a:avLst/>
          </a:prstGeom>
        </p:spPr>
        <p:txBody>
          <a:bodyPr vert="horz" lIns="444761" tIns="222379" rIns="444761" bIns="222379" rtlCol="0" anchor="ctr"/>
          <a:lstStyle>
            <a:lvl1pPr algn="ctr">
              <a:defRPr sz="4700">
                <a:solidFill>
                  <a:srgbClr val="4B545D"/>
                </a:solidFill>
              </a:defRPr>
            </a:lvl1pPr>
          </a:lstStyle>
          <a:p>
            <a:pPr defTabSz="374827"/>
            <a:fld id="{63FC52CE-B062-47D6-A8CB-AF6B214D1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7482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495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4680" y="4489453"/>
            <a:ext cx="35753040" cy="9550400"/>
          </a:xfrm>
          <a:prstGeom prst="rect">
            <a:avLst/>
          </a:prstGeom>
        </p:spPr>
        <p:txBody>
          <a:bodyPr anchor="b"/>
          <a:lstStyle>
            <a:lvl1pPr algn="ctr">
              <a:defRPr sz="2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14408153"/>
            <a:ext cx="31546800" cy="6623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400"/>
            </a:lvl1pPr>
            <a:lvl2pPr marL="1799164" indent="0" algn="ctr">
              <a:buNone/>
              <a:defRPr sz="7900"/>
            </a:lvl2pPr>
            <a:lvl3pPr marL="3598329" indent="0" algn="ctr">
              <a:buNone/>
              <a:defRPr sz="7100"/>
            </a:lvl3pPr>
            <a:lvl4pPr marL="5397492" indent="0" algn="ctr">
              <a:buNone/>
              <a:defRPr sz="6300"/>
            </a:lvl4pPr>
            <a:lvl5pPr marL="7196652" indent="0" algn="ctr">
              <a:buNone/>
              <a:defRPr sz="6300"/>
            </a:lvl5pPr>
            <a:lvl6pPr marL="8995817" indent="0" algn="ctr">
              <a:buNone/>
              <a:defRPr sz="6300"/>
            </a:lvl6pPr>
            <a:lvl7pPr marL="10794981" indent="0" algn="ctr">
              <a:buNone/>
              <a:defRPr sz="6300"/>
            </a:lvl7pPr>
            <a:lvl8pPr marL="12594144" indent="0" algn="ctr">
              <a:buNone/>
              <a:defRPr sz="6300"/>
            </a:lvl8pPr>
            <a:lvl9pPr marL="14393309" indent="0" algn="ctr">
              <a:buNone/>
              <a:defRPr sz="6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91790" y="25425407"/>
            <a:ext cx="9464040" cy="1460500"/>
          </a:xfrm>
          <a:prstGeom prst="rect">
            <a:avLst/>
          </a:prstGeom>
        </p:spPr>
        <p:txBody>
          <a:bodyPr/>
          <a:lstStyle/>
          <a:p>
            <a:fld id="{3F135061-2F74-46D4-9F8F-C77EF30485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933170" y="25425407"/>
            <a:ext cx="14196060" cy="1460500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52CE-B062-47D6-A8CB-AF6B214D1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6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SunShot &#10;U.S. Department of Energy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42062400" cy="27432000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>
            <a:off x="2103117" y="3593916"/>
            <a:ext cx="37856162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0275468" y="25175344"/>
            <a:ext cx="1786934" cy="1452928"/>
          </a:xfrm>
          <a:prstGeom prst="rect">
            <a:avLst/>
          </a:prstGeom>
          <a:solidFill>
            <a:srgbClr val="F38F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44761" tIns="222379" rIns="444761" bIns="222379" rtlCol="0" anchor="ctr"/>
          <a:lstStyle/>
          <a:p>
            <a:pPr algn="ctr"/>
            <a:endParaRPr lang="en-US" dirty="0">
              <a:solidFill>
                <a:srgbClr val="4B545D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23984" y="25671266"/>
            <a:ext cx="7078875" cy="1233932"/>
          </a:xfrm>
          <a:prstGeom prst="rect">
            <a:avLst/>
          </a:prstGeom>
        </p:spPr>
        <p:txBody>
          <a:bodyPr wrap="none" lIns="444761" tIns="222379" rIns="444761" bIns="222379">
            <a:spAutoFit/>
          </a:bodyPr>
          <a:lstStyle/>
          <a:p>
            <a:r>
              <a:rPr lang="en-US" sz="5100" b="0" i="0" dirty="0" err="1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Calibri"/>
              </a:rPr>
              <a:t>energy.gov</a:t>
            </a:r>
            <a:r>
              <a:rPr lang="en-US" sz="5100" b="0" i="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cs typeface="Calibri"/>
              </a:rPr>
              <a:t>/solar-office</a:t>
            </a:r>
            <a:endParaRPr lang="en-US" sz="5100" b="0" i="0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cs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6342" y="25210366"/>
            <a:ext cx="6922934" cy="140465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0275470" y="25194046"/>
            <a:ext cx="1786937" cy="1460500"/>
          </a:xfrm>
          <a:prstGeom prst="rect">
            <a:avLst/>
          </a:prstGeom>
        </p:spPr>
        <p:txBody>
          <a:bodyPr vert="horz" lIns="444761" tIns="222379" rIns="444761" bIns="222379" rtlCol="0" anchor="ctr">
            <a:noAutofit/>
          </a:bodyPr>
          <a:lstStyle>
            <a:lvl1pPr algn="ctr">
              <a:defRPr sz="4700">
                <a:solidFill>
                  <a:srgbClr val="4B545D"/>
                </a:solidFill>
              </a:defRPr>
            </a:lvl1pPr>
          </a:lstStyle>
          <a:p>
            <a:pPr defTabSz="374827"/>
            <a:fld id="{63FC52CE-B062-47D6-A8CB-AF6B214D1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7482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616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2223796" rtl="0" eaLnBrk="1" latinLnBrk="0" hangingPunct="1">
        <a:spcBef>
          <a:spcPct val="0"/>
        </a:spcBef>
        <a:buNone/>
        <a:defRPr sz="13500" b="1" i="0" kern="1200">
          <a:solidFill>
            <a:srgbClr val="F38F26"/>
          </a:solidFill>
          <a:latin typeface="Calibri"/>
          <a:ea typeface="+mj-ea"/>
          <a:cs typeface="Calibri"/>
        </a:defRPr>
      </a:lvl1pPr>
    </p:titleStyle>
    <p:bodyStyle>
      <a:lvl1pPr marL="1667848" indent="-1667848" algn="l" defTabSz="2223796" rtl="0" eaLnBrk="1" latinLnBrk="0" hangingPunct="1">
        <a:spcBef>
          <a:spcPct val="20000"/>
        </a:spcBef>
        <a:buClr>
          <a:srgbClr val="F38F26"/>
        </a:buClr>
        <a:buSzPct val="100000"/>
        <a:buFont typeface="Arial"/>
        <a:buChar char="•"/>
        <a:defRPr sz="12800" kern="1200">
          <a:solidFill>
            <a:schemeClr val="tx1"/>
          </a:solidFill>
          <a:latin typeface="Calibri"/>
          <a:ea typeface="+mn-ea"/>
          <a:cs typeface="Calibri"/>
        </a:defRPr>
      </a:lvl1pPr>
      <a:lvl2pPr marL="3613672" indent="-1389872" algn="l" defTabSz="2223796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1700" kern="1200">
          <a:solidFill>
            <a:schemeClr val="tx1"/>
          </a:solidFill>
          <a:latin typeface="Calibri"/>
          <a:ea typeface="+mn-ea"/>
          <a:cs typeface="Calibri"/>
        </a:defRPr>
      </a:lvl2pPr>
      <a:lvl3pPr marL="5559492" indent="-1111900" algn="l" defTabSz="2223796" rtl="0" eaLnBrk="1" latinLnBrk="0" hangingPunct="1">
        <a:spcBef>
          <a:spcPct val="20000"/>
        </a:spcBef>
        <a:buClr>
          <a:srgbClr val="F38F26"/>
        </a:buClr>
        <a:buFont typeface="Arial"/>
        <a:buChar char="•"/>
        <a:defRPr sz="10600" kern="1200">
          <a:solidFill>
            <a:schemeClr val="tx1"/>
          </a:solidFill>
          <a:latin typeface="Calibri"/>
          <a:ea typeface="+mn-ea"/>
          <a:cs typeface="Calibri"/>
        </a:defRPr>
      </a:lvl3pPr>
      <a:lvl4pPr marL="7783292" indent="-1111900" algn="l" defTabSz="2223796" rtl="0" eaLnBrk="1" latinLnBrk="0" hangingPunct="1">
        <a:spcBef>
          <a:spcPct val="20000"/>
        </a:spcBef>
        <a:buClr>
          <a:srgbClr val="F38F26"/>
        </a:buClr>
        <a:buFont typeface="Arial"/>
        <a:buChar char="–"/>
        <a:defRPr sz="88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007088" indent="-1111900" algn="l" defTabSz="2223796" rtl="0" eaLnBrk="1" latinLnBrk="0" hangingPunct="1">
        <a:spcBef>
          <a:spcPct val="20000"/>
        </a:spcBef>
        <a:buClr>
          <a:srgbClr val="F38F26"/>
        </a:buClr>
        <a:buFont typeface="Arial"/>
        <a:buChar char="»"/>
        <a:defRPr sz="8800" kern="1200">
          <a:solidFill>
            <a:schemeClr val="tx1"/>
          </a:solidFill>
          <a:latin typeface="Calibri"/>
          <a:ea typeface="+mn-ea"/>
          <a:cs typeface="Calibri"/>
        </a:defRPr>
      </a:lvl5pPr>
      <a:lvl6pPr marL="12230884" indent="-1111900" algn="l" defTabSz="2223796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4454684" indent="-1111900" algn="l" defTabSz="2223796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6678480" indent="-1111900" algn="l" defTabSz="2223796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18902276" indent="-1111900" algn="l" defTabSz="2223796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23796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223796" algn="l" defTabSz="2223796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4447596" algn="l" defTabSz="2223796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6671392" algn="l" defTabSz="2223796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8895188" algn="l" defTabSz="2223796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118988" algn="l" defTabSz="2223796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342784" algn="l" defTabSz="2223796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566580" algn="l" defTabSz="2223796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790380" algn="l" defTabSz="2223796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42062400" cy="27432000"/>
          </a:xfrm>
          <a:prstGeom prst="rect">
            <a:avLst/>
          </a:prstGeom>
          <a:solidFill>
            <a:srgbClr val="00567D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341266" y="11737614"/>
            <a:ext cx="2863709" cy="277171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220707" y="648478"/>
            <a:ext cx="31841693" cy="769825"/>
          </a:xfrm>
          <a:prstGeom prst="rect">
            <a:avLst/>
          </a:prstGeom>
          <a:solidFill>
            <a:srgbClr val="0D6EA0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4320" tIns="0" bIns="45720" rtlCol="0" anchor="ctr"/>
          <a:lstStyle/>
          <a:p>
            <a:r>
              <a:rPr lang="en-US" sz="3600" b="1" dirty="0" smtClean="0">
                <a:solidFill>
                  <a:srgbClr val="FFFFFF"/>
                </a:solidFill>
                <a:latin typeface="Lato Regular"/>
                <a:cs typeface="Lato Regular"/>
              </a:rPr>
              <a:t>PHOTOVOLTAICS TRACK </a:t>
            </a:r>
            <a:r>
              <a:rPr lang="en-US" sz="3600" dirty="0" smtClean="0">
                <a:solidFill>
                  <a:srgbClr val="FFFFFF"/>
                </a:solidFill>
                <a:latin typeface="Lato Regular"/>
                <a:cs typeface="Lato Regular"/>
              </a:rPr>
              <a:t>(Topic name goes here </a:t>
            </a:r>
            <a:r>
              <a:rPr lang="en-US" sz="3600" i="1" dirty="0" smtClean="0">
                <a:solidFill>
                  <a:srgbClr val="FFFFFF"/>
                </a:solidFill>
                <a:latin typeface="Lato Regular"/>
                <a:cs typeface="Lato Regular"/>
              </a:rPr>
              <a:t>ex. New </a:t>
            </a:r>
            <a:r>
              <a:rPr lang="en-US" sz="3600" i="1" dirty="0">
                <a:solidFill>
                  <a:srgbClr val="FFFFFF"/>
                </a:solidFill>
                <a:latin typeface="Lato Regular"/>
                <a:cs typeface="Lato Regular"/>
              </a:rPr>
              <a:t>Cell and Module Structures/Designs/</a:t>
            </a:r>
            <a:r>
              <a:rPr lang="en-US" sz="3600" i="1" dirty="0" smtClean="0">
                <a:solidFill>
                  <a:srgbClr val="FFFFFF"/>
                </a:solidFill>
                <a:latin typeface="Lato Regular"/>
                <a:cs typeface="Lato Regular"/>
              </a:rPr>
              <a:t>Processes Topic</a:t>
            </a:r>
            <a:r>
              <a:rPr lang="en-US" sz="3600" dirty="0" smtClean="0">
                <a:solidFill>
                  <a:srgbClr val="FFFFFF"/>
                </a:solidFill>
                <a:latin typeface="Lato Regular"/>
                <a:cs typeface="Lato Regular"/>
              </a:rPr>
              <a:t>)  </a:t>
            </a:r>
            <a:endParaRPr lang="en-US" sz="3600" dirty="0">
              <a:solidFill>
                <a:srgbClr val="FFFFFF"/>
              </a:solidFill>
              <a:latin typeface="Lato Regular"/>
              <a:cs typeface="Lato Regular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78733BE-059C-47B7-9415-5ADF2F3024F1}"/>
              </a:ext>
            </a:extLst>
          </p:cNvPr>
          <p:cNvSpPr/>
          <p:nvPr/>
        </p:nvSpPr>
        <p:spPr>
          <a:xfrm>
            <a:off x="10437018" y="14509334"/>
            <a:ext cx="31425358" cy="12922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DC4359A-7BBB-495A-96DE-65574C0C8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94840" y="2995613"/>
            <a:ext cx="28878004" cy="8646272"/>
          </a:xfrm>
        </p:spPr>
        <p:txBody>
          <a:bodyPr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finding 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(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or </a:t>
            </a:r>
            <a:r>
              <a:rPr lang="en-US" sz="9600" i="1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objective if your project has just 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started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)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goes </a:t>
            </a: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here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</a:t>
            </a:r>
            <a:r>
              <a:rPr lang="en-US" sz="11300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plain English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. </a:t>
            </a:r>
            <a:r>
              <a:rPr lang="en-US" sz="11300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Emphasize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the important 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words. </a:t>
            </a:r>
            <a:endParaRPr lang="en-US" sz="7200" dirty="0">
              <a:solidFill>
                <a:schemeClr val="bg1"/>
              </a:solidFill>
              <a:latin typeface="Lato" panose="020F0502020204030203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0C5B857-0E51-4898-BAEF-B471D5E63813}"/>
              </a:ext>
            </a:extLst>
          </p:cNvPr>
          <p:cNvSpPr/>
          <p:nvPr/>
        </p:nvSpPr>
        <p:spPr>
          <a:xfrm>
            <a:off x="1" y="0"/>
            <a:ext cx="10220706" cy="27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3007250" y="12055303"/>
            <a:ext cx="5062048" cy="1656068"/>
            <a:chOff x="17475375" y="23516447"/>
            <a:chExt cx="6289776" cy="2057724"/>
          </a:xfrm>
        </p:grpSpPr>
        <p:sp>
          <p:nvSpPr>
            <p:cNvPr id="9" name="Graphic 7">
              <a:extLst>
                <a:ext uri="{FF2B5EF4-FFF2-40B4-BE49-F238E27FC236}">
                  <a16:creationId xmlns:a16="http://schemas.microsoft.com/office/drawing/2014/main" xmlns="" id="{9914F9AF-0FB9-4924-8DCA-B46EEB713FE9}"/>
                </a:ext>
              </a:extLst>
            </p:cNvPr>
            <p:cNvSpPr/>
            <p:nvPr/>
          </p:nvSpPr>
          <p:spPr>
            <a:xfrm>
              <a:off x="21092001" y="23678855"/>
              <a:ext cx="903328" cy="1811607"/>
            </a:xfrm>
            <a:custGeom>
              <a:avLst/>
              <a:gdLst>
                <a:gd name="connsiteX0" fmla="*/ 321256 w 2089376"/>
                <a:gd name="connsiteY0" fmla="*/ 0 h 3614056"/>
                <a:gd name="connsiteX1" fmla="*/ 0 w 2089376"/>
                <a:gd name="connsiteY1" fmla="*/ 321256 h 3614056"/>
                <a:gd name="connsiteX2" fmla="*/ 0 w 2089376"/>
                <a:gd name="connsiteY2" fmla="*/ 3292801 h 3614056"/>
                <a:gd name="connsiteX3" fmla="*/ 321256 w 2089376"/>
                <a:gd name="connsiteY3" fmla="*/ 3614057 h 3614056"/>
                <a:gd name="connsiteX4" fmla="*/ 1815047 w 2089376"/>
                <a:gd name="connsiteY4" fmla="*/ 3614057 h 3614056"/>
                <a:gd name="connsiteX5" fmla="*/ 2136303 w 2089376"/>
                <a:gd name="connsiteY5" fmla="*/ 3292801 h 3614056"/>
                <a:gd name="connsiteX6" fmla="*/ 2136303 w 2089376"/>
                <a:gd name="connsiteY6" fmla="*/ 321256 h 3614056"/>
                <a:gd name="connsiteX7" fmla="*/ 1815047 w 2089376"/>
                <a:gd name="connsiteY7" fmla="*/ 0 h 3614056"/>
                <a:gd name="connsiteX8" fmla="*/ 321256 w 2089376"/>
                <a:gd name="connsiteY8" fmla="*/ 0 h 3614056"/>
                <a:gd name="connsiteX9" fmla="*/ 889115 w 2089376"/>
                <a:gd name="connsiteY9" fmla="*/ 309397 h 3614056"/>
                <a:gd name="connsiteX10" fmla="*/ 1247302 w 2089376"/>
                <a:gd name="connsiteY10" fmla="*/ 309397 h 3614056"/>
                <a:gd name="connsiteX11" fmla="*/ 1289936 w 2089376"/>
                <a:gd name="connsiteY11" fmla="*/ 369650 h 3614056"/>
                <a:gd name="connsiteX12" fmla="*/ 1247302 w 2089376"/>
                <a:gd name="connsiteY12" fmla="*/ 429903 h 3614056"/>
                <a:gd name="connsiteX13" fmla="*/ 889115 w 2089376"/>
                <a:gd name="connsiteY13" fmla="*/ 429903 h 3614056"/>
                <a:gd name="connsiteX14" fmla="*/ 846480 w 2089376"/>
                <a:gd name="connsiteY14" fmla="*/ 369650 h 3614056"/>
                <a:gd name="connsiteX15" fmla="*/ 889115 w 2089376"/>
                <a:gd name="connsiteY15" fmla="*/ 309397 h 3614056"/>
                <a:gd name="connsiteX16" fmla="*/ 176468 w 2089376"/>
                <a:gd name="connsiteY16" fmla="*/ 738905 h 3614056"/>
                <a:gd name="connsiteX17" fmla="*/ 1959892 w 2089376"/>
                <a:gd name="connsiteY17" fmla="*/ 738905 h 3614056"/>
                <a:gd name="connsiteX18" fmla="*/ 1959892 w 2089376"/>
                <a:gd name="connsiteY18" fmla="*/ 2875208 h 3614056"/>
                <a:gd name="connsiteX19" fmla="*/ 176468 w 2089376"/>
                <a:gd name="connsiteY19" fmla="*/ 2875208 h 3614056"/>
                <a:gd name="connsiteX20" fmla="*/ 176468 w 2089376"/>
                <a:gd name="connsiteY20" fmla="*/ 738905 h 3614056"/>
                <a:gd name="connsiteX21" fmla="*/ 1068180 w 2089376"/>
                <a:gd name="connsiteY21" fmla="*/ 3045747 h 3614056"/>
                <a:gd name="connsiteX22" fmla="*/ 1068180 w 2089376"/>
                <a:gd name="connsiteY22" fmla="*/ 3045747 h 3614056"/>
                <a:gd name="connsiteX23" fmla="*/ 1267066 w 2089376"/>
                <a:gd name="connsiteY23" fmla="*/ 3244633 h 3614056"/>
                <a:gd name="connsiteX24" fmla="*/ 1267066 w 2089376"/>
                <a:gd name="connsiteY24" fmla="*/ 3244633 h 3614056"/>
                <a:gd name="connsiteX25" fmla="*/ 1267066 w 2089376"/>
                <a:gd name="connsiteY25" fmla="*/ 3244633 h 3614056"/>
                <a:gd name="connsiteX26" fmla="*/ 1267066 w 2089376"/>
                <a:gd name="connsiteY26" fmla="*/ 3244633 h 3614056"/>
                <a:gd name="connsiteX27" fmla="*/ 1068180 w 2089376"/>
                <a:gd name="connsiteY27" fmla="*/ 3443519 h 3614056"/>
                <a:gd name="connsiteX28" fmla="*/ 1068180 w 2089376"/>
                <a:gd name="connsiteY28" fmla="*/ 3443519 h 3614056"/>
                <a:gd name="connsiteX29" fmla="*/ 1068180 w 2089376"/>
                <a:gd name="connsiteY29" fmla="*/ 3443519 h 3614056"/>
                <a:gd name="connsiteX30" fmla="*/ 1068180 w 2089376"/>
                <a:gd name="connsiteY30" fmla="*/ 3443519 h 3614056"/>
                <a:gd name="connsiteX31" fmla="*/ 869294 w 2089376"/>
                <a:gd name="connsiteY31" fmla="*/ 3244633 h 3614056"/>
                <a:gd name="connsiteX32" fmla="*/ 869294 w 2089376"/>
                <a:gd name="connsiteY32" fmla="*/ 3244633 h 3614056"/>
                <a:gd name="connsiteX33" fmla="*/ 869294 w 2089376"/>
                <a:gd name="connsiteY33" fmla="*/ 3244633 h 3614056"/>
                <a:gd name="connsiteX34" fmla="*/ 869294 w 2089376"/>
                <a:gd name="connsiteY34" fmla="*/ 3244633 h 3614056"/>
                <a:gd name="connsiteX35" fmla="*/ 1068180 w 2089376"/>
                <a:gd name="connsiteY35" fmla="*/ 3045747 h 3614056"/>
                <a:gd name="connsiteX36" fmla="*/ 1068180 w 2089376"/>
                <a:gd name="connsiteY36" fmla="*/ 3045747 h 3614056"/>
                <a:gd name="connsiteX37" fmla="*/ 1068180 w 2089376"/>
                <a:gd name="connsiteY37" fmla="*/ 3045747 h 361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089376" h="3614056">
                  <a:moveTo>
                    <a:pt x="321256" y="0"/>
                  </a:moveTo>
                  <a:cubicBezTo>
                    <a:pt x="144562" y="0"/>
                    <a:pt x="0" y="144562"/>
                    <a:pt x="0" y="321256"/>
                  </a:cubicBezTo>
                  <a:lnTo>
                    <a:pt x="0" y="3292801"/>
                  </a:lnTo>
                  <a:cubicBezTo>
                    <a:pt x="0" y="3469495"/>
                    <a:pt x="144562" y="3614057"/>
                    <a:pt x="321256" y="3614057"/>
                  </a:cubicBezTo>
                  <a:lnTo>
                    <a:pt x="1815047" y="3614057"/>
                  </a:lnTo>
                  <a:cubicBezTo>
                    <a:pt x="1991741" y="3614057"/>
                    <a:pt x="2136303" y="3469495"/>
                    <a:pt x="2136303" y="3292801"/>
                  </a:cubicBezTo>
                  <a:lnTo>
                    <a:pt x="2136303" y="321256"/>
                  </a:lnTo>
                  <a:cubicBezTo>
                    <a:pt x="2136303" y="144562"/>
                    <a:pt x="1991741" y="0"/>
                    <a:pt x="1815047" y="0"/>
                  </a:cubicBezTo>
                  <a:lnTo>
                    <a:pt x="321256" y="0"/>
                  </a:lnTo>
                  <a:close/>
                  <a:moveTo>
                    <a:pt x="889115" y="309397"/>
                  </a:moveTo>
                  <a:lnTo>
                    <a:pt x="1247302" y="309397"/>
                  </a:lnTo>
                  <a:cubicBezTo>
                    <a:pt x="1270849" y="309397"/>
                    <a:pt x="1289936" y="336390"/>
                    <a:pt x="1289936" y="369650"/>
                  </a:cubicBezTo>
                  <a:cubicBezTo>
                    <a:pt x="1289936" y="402911"/>
                    <a:pt x="1270849" y="429903"/>
                    <a:pt x="1247302" y="429903"/>
                  </a:cubicBezTo>
                  <a:lnTo>
                    <a:pt x="889115" y="429903"/>
                  </a:lnTo>
                  <a:cubicBezTo>
                    <a:pt x="865567" y="429903"/>
                    <a:pt x="846480" y="402911"/>
                    <a:pt x="846480" y="369650"/>
                  </a:cubicBezTo>
                  <a:cubicBezTo>
                    <a:pt x="846480" y="336390"/>
                    <a:pt x="865567" y="309397"/>
                    <a:pt x="889115" y="309397"/>
                  </a:cubicBezTo>
                  <a:close/>
                  <a:moveTo>
                    <a:pt x="176468" y="738905"/>
                  </a:moveTo>
                  <a:lnTo>
                    <a:pt x="1959892" y="738905"/>
                  </a:lnTo>
                  <a:lnTo>
                    <a:pt x="1959892" y="2875208"/>
                  </a:lnTo>
                  <a:lnTo>
                    <a:pt x="176468" y="2875208"/>
                  </a:lnTo>
                  <a:lnTo>
                    <a:pt x="176468" y="738905"/>
                  </a:lnTo>
                  <a:close/>
                  <a:moveTo>
                    <a:pt x="1068180" y="3045747"/>
                  </a:moveTo>
                  <a:cubicBezTo>
                    <a:pt x="1068180" y="3045747"/>
                    <a:pt x="1068180" y="3045747"/>
                    <a:pt x="1068180" y="3045747"/>
                  </a:cubicBezTo>
                  <a:cubicBezTo>
                    <a:pt x="1178013" y="3045747"/>
                    <a:pt x="1267066" y="3134799"/>
                    <a:pt x="1267066" y="3244633"/>
                  </a:cubicBezTo>
                  <a:cubicBezTo>
                    <a:pt x="1267066" y="3244633"/>
                    <a:pt x="1267066" y="3244633"/>
                    <a:pt x="1267066" y="3244633"/>
                  </a:cubicBezTo>
                  <a:lnTo>
                    <a:pt x="1267066" y="3244633"/>
                  </a:lnTo>
                  <a:cubicBezTo>
                    <a:pt x="1267066" y="3244633"/>
                    <a:pt x="1267066" y="3244633"/>
                    <a:pt x="1267066" y="3244633"/>
                  </a:cubicBezTo>
                  <a:cubicBezTo>
                    <a:pt x="1267066" y="3354466"/>
                    <a:pt x="1178013" y="3443519"/>
                    <a:pt x="1068180" y="3443519"/>
                  </a:cubicBezTo>
                  <a:cubicBezTo>
                    <a:pt x="1068180" y="3443519"/>
                    <a:pt x="1068180" y="3443519"/>
                    <a:pt x="1068180" y="3443519"/>
                  </a:cubicBezTo>
                  <a:lnTo>
                    <a:pt x="1068180" y="3443519"/>
                  </a:lnTo>
                  <a:cubicBezTo>
                    <a:pt x="1068180" y="3443519"/>
                    <a:pt x="1068180" y="3443519"/>
                    <a:pt x="1068180" y="3443519"/>
                  </a:cubicBezTo>
                  <a:cubicBezTo>
                    <a:pt x="958346" y="3443519"/>
                    <a:pt x="869294" y="3354466"/>
                    <a:pt x="869294" y="3244633"/>
                  </a:cubicBezTo>
                  <a:cubicBezTo>
                    <a:pt x="869294" y="3244633"/>
                    <a:pt x="869294" y="3244633"/>
                    <a:pt x="869294" y="3244633"/>
                  </a:cubicBezTo>
                  <a:lnTo>
                    <a:pt x="869294" y="3244633"/>
                  </a:lnTo>
                  <a:cubicBezTo>
                    <a:pt x="869294" y="3244633"/>
                    <a:pt x="869294" y="3244633"/>
                    <a:pt x="869294" y="3244633"/>
                  </a:cubicBezTo>
                  <a:cubicBezTo>
                    <a:pt x="869294" y="3134799"/>
                    <a:pt x="958346" y="3045747"/>
                    <a:pt x="1068180" y="3045747"/>
                  </a:cubicBezTo>
                  <a:cubicBezTo>
                    <a:pt x="1068180" y="3045747"/>
                    <a:pt x="1068180" y="3045747"/>
                    <a:pt x="1068180" y="3045747"/>
                  </a:cubicBezTo>
                  <a:lnTo>
                    <a:pt x="1068180" y="3045747"/>
                  </a:lnTo>
                  <a:close/>
                </a:path>
              </a:pathLst>
            </a:custGeom>
            <a:solidFill>
              <a:srgbClr val="FFFFFF"/>
            </a:solidFill>
            <a:ln w="56406" cap="flat">
              <a:noFill/>
              <a:prstDash val="solid"/>
              <a:miter/>
            </a:ln>
          </p:spPr>
          <p:txBody>
            <a:bodyPr lIns="359890" tIns="179946" rIns="359890" bIns="179946" rtlCol="0" anchor="ctr"/>
            <a:lstStyle/>
            <a:p>
              <a:pPr defTabSz="374827"/>
              <a:endParaRPr lang="en-US" sz="1500">
                <a:solidFill>
                  <a:prstClr val="white">
                    <a:lumMod val="85000"/>
                  </a:prst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315520EB-0F65-403D-A973-B17B2A4C2E9D}"/>
                </a:ext>
              </a:extLst>
            </p:cNvPr>
            <p:cNvSpPr txBox="1"/>
            <p:nvPr/>
          </p:nvSpPr>
          <p:spPr>
            <a:xfrm>
              <a:off x="17475375" y="23516447"/>
              <a:ext cx="3616624" cy="2057724"/>
            </a:xfrm>
            <a:prstGeom prst="rect">
              <a:avLst/>
            </a:prstGeom>
            <a:noFill/>
          </p:spPr>
          <p:txBody>
            <a:bodyPr wrap="square" lIns="359890" tIns="179946" rIns="359890" bIns="179946" rtlCol="0">
              <a:spAutoFit/>
            </a:bodyPr>
            <a:lstStyle/>
            <a:p>
              <a:pPr algn="ctr" defTabSz="374827"/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Take a picture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to </a:t>
              </a:r>
              <a:r>
                <a:rPr lang="en-US" sz="2800" dirty="0" smtClean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download</a:t>
              </a:r>
              <a:r>
                <a:rPr lang="en-US" sz="2800" dirty="0" smtClean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the</a:t>
              </a:r>
              <a:r>
                <a:rPr lang="en-US" sz="2800" b="1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full paper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xmlns="" id="{32B70FBA-A2DF-453C-9792-CA6E8DB0D343}"/>
                </a:ext>
              </a:extLst>
            </p:cNvPr>
            <p:cNvCxnSpPr>
              <a:cxnSpLocks/>
            </p:cNvCxnSpPr>
            <p:nvPr/>
          </p:nvCxnSpPr>
          <p:spPr>
            <a:xfrm>
              <a:off x="22378706" y="24605803"/>
              <a:ext cx="1386445" cy="0"/>
            </a:xfrm>
            <a:prstGeom prst="straightConnector1">
              <a:avLst/>
            </a:prstGeom>
            <a:ln w="66675">
              <a:solidFill>
                <a:schemeClr val="bg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Graphic 25">
            <a:extLst>
              <a:ext uri="{FF2B5EF4-FFF2-40B4-BE49-F238E27FC236}">
                <a16:creationId xmlns:a16="http://schemas.microsoft.com/office/drawing/2014/main" xmlns="" id="{3F6FAB3B-B12A-4813-B623-754F8AAB0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8573397" y="11928959"/>
            <a:ext cx="2399447" cy="238902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AC155C6-7E35-4156-B9B3-271571AF60CC}"/>
              </a:ext>
            </a:extLst>
          </p:cNvPr>
          <p:cNvSpPr txBox="1"/>
          <p:nvPr/>
        </p:nvSpPr>
        <p:spPr>
          <a:xfrm>
            <a:off x="433228" y="391886"/>
            <a:ext cx="9601200" cy="3622277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normAutofit/>
          </a:bodyPr>
          <a:lstStyle/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NAME: Project name goes 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here</a:t>
            </a:r>
          </a:p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nd here</a:t>
            </a:r>
            <a:endParaRPr lang="en-US" sz="4000" b="1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Last 5 digits of project number: </a:t>
            </a:r>
            <a:r>
              <a:rPr lang="en-US" sz="3300" b="1" dirty="0">
                <a:latin typeface="Lato" panose="020F0502020204030203" pitchFamily="34" charset="0"/>
                <a:cs typeface="Lato" panose="020F0502020204030203" pitchFamily="34" charset="0"/>
              </a:rPr>
              <a:t>XXXXX</a:t>
            </a: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Principal Investigator (PI): </a:t>
            </a:r>
            <a:r>
              <a:rPr lang="en-US" sz="3300" b="1" dirty="0" smtClean="0">
                <a:latin typeface="Lato" panose="020F0502020204030203" pitchFamily="34" charset="0"/>
                <a:cs typeface="Lato" panose="020F0502020204030203" pitchFamily="34" charset="0"/>
              </a:rPr>
              <a:t>First and Last Name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PI Email: </a:t>
            </a:r>
            <a:r>
              <a:rPr lang="en-US" sz="3300" b="1" dirty="0" err="1" smtClean="0">
                <a:latin typeface="Lato" panose="020F0502020204030203" pitchFamily="34" charset="0"/>
                <a:cs typeface="Lato" panose="020F0502020204030203" pitchFamily="34" charset="0"/>
              </a:rPr>
              <a:t>example@website.solar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3F61B32-8F5A-4CA2-B549-F3CD26098007}"/>
              </a:ext>
            </a:extLst>
          </p:cNvPr>
          <p:cNvSpPr txBox="1"/>
          <p:nvPr/>
        </p:nvSpPr>
        <p:spPr>
          <a:xfrm>
            <a:off x="11469155" y="26253413"/>
            <a:ext cx="29972759" cy="917404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defTabSz="374827"/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Additional </a:t>
            </a:r>
            <a:r>
              <a:rPr lang="en-US" sz="36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</a:t>
            </a:r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contributors:</a:t>
            </a:r>
            <a:r>
              <a:rPr lang="en-US" sz="3600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endParaRPr lang="en-US" sz="3600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Graphic 18">
            <a:extLst>
              <a:ext uri="{FF2B5EF4-FFF2-40B4-BE49-F238E27FC236}">
                <a16:creationId xmlns:a16="http://schemas.microsoft.com/office/drawing/2014/main" xmlns="" id="{1B355378-8069-4F41-9F33-76FF52B1D680}"/>
              </a:ext>
            </a:extLst>
          </p:cNvPr>
          <p:cNvSpPr/>
          <p:nvPr/>
        </p:nvSpPr>
        <p:spPr>
          <a:xfrm>
            <a:off x="10891588" y="26384040"/>
            <a:ext cx="590886" cy="637123"/>
          </a:xfrm>
          <a:custGeom>
            <a:avLst/>
            <a:gdLst>
              <a:gd name="connsiteX0" fmla="*/ 310594 w 327663"/>
              <a:gd name="connsiteY0" fmla="*/ 219906 h 335196"/>
              <a:gd name="connsiteX1" fmla="*/ 246568 w 327663"/>
              <a:gd name="connsiteY1" fmla="*/ 176217 h 335196"/>
              <a:gd name="connsiteX2" fmla="*/ 212295 w 327663"/>
              <a:gd name="connsiteY2" fmla="*/ 176217 h 335196"/>
              <a:gd name="connsiteX3" fmla="*/ 165217 w 327663"/>
              <a:gd name="connsiteY3" fmla="*/ 189022 h 335196"/>
              <a:gd name="connsiteX4" fmla="*/ 118138 w 327663"/>
              <a:gd name="connsiteY4" fmla="*/ 176217 h 335196"/>
              <a:gd name="connsiteX5" fmla="*/ 83866 w 327663"/>
              <a:gd name="connsiteY5" fmla="*/ 176217 h 335196"/>
              <a:gd name="connsiteX6" fmla="*/ 19839 w 327663"/>
              <a:gd name="connsiteY6" fmla="*/ 219906 h 335196"/>
              <a:gd name="connsiteX7" fmla="*/ 1385 w 327663"/>
              <a:gd name="connsiteY7" fmla="*/ 299750 h 335196"/>
              <a:gd name="connsiteX8" fmla="*/ 165970 w 327663"/>
              <a:gd name="connsiteY8" fmla="*/ 335529 h 335196"/>
              <a:gd name="connsiteX9" fmla="*/ 329802 w 327663"/>
              <a:gd name="connsiteY9" fmla="*/ 299750 h 335196"/>
              <a:gd name="connsiteX10" fmla="*/ 310594 w 327663"/>
              <a:gd name="connsiteY10" fmla="*/ 219906 h 335196"/>
              <a:gd name="connsiteX11" fmla="*/ 165593 w 327663"/>
              <a:gd name="connsiteY11" fmla="*/ 154749 h 335196"/>
              <a:gd name="connsiteX12" fmla="*/ 242425 w 327663"/>
              <a:gd name="connsiteY12" fmla="*/ 77918 h 335196"/>
              <a:gd name="connsiteX13" fmla="*/ 165593 w 327663"/>
              <a:gd name="connsiteY13" fmla="*/ 1086 h 335196"/>
              <a:gd name="connsiteX14" fmla="*/ 88762 w 327663"/>
              <a:gd name="connsiteY14" fmla="*/ 77918 h 335196"/>
              <a:gd name="connsiteX15" fmla="*/ 165593 w 327663"/>
              <a:gd name="connsiteY15" fmla="*/ 154749 h 335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7663" h="335196">
                <a:moveTo>
                  <a:pt x="310594" y="219906"/>
                </a:moveTo>
                <a:cubicBezTo>
                  <a:pt x="287243" y="179983"/>
                  <a:pt x="246568" y="176217"/>
                  <a:pt x="246568" y="176217"/>
                </a:cubicBezTo>
                <a:lnTo>
                  <a:pt x="212295" y="176217"/>
                </a:lnTo>
                <a:cubicBezTo>
                  <a:pt x="198360" y="184126"/>
                  <a:pt x="182541" y="189022"/>
                  <a:pt x="165217" y="189022"/>
                </a:cubicBezTo>
                <a:cubicBezTo>
                  <a:pt x="147892" y="189022"/>
                  <a:pt x="132074" y="184503"/>
                  <a:pt x="118138" y="176217"/>
                </a:cubicBezTo>
                <a:lnTo>
                  <a:pt x="83866" y="176217"/>
                </a:lnTo>
                <a:cubicBezTo>
                  <a:pt x="83866" y="176217"/>
                  <a:pt x="43190" y="179983"/>
                  <a:pt x="19839" y="219906"/>
                </a:cubicBezTo>
                <a:cubicBezTo>
                  <a:pt x="-2758" y="259828"/>
                  <a:pt x="1385" y="299750"/>
                  <a:pt x="1385" y="299750"/>
                </a:cubicBezTo>
                <a:cubicBezTo>
                  <a:pt x="1385" y="299750"/>
                  <a:pt x="37164" y="335529"/>
                  <a:pt x="165970" y="335529"/>
                </a:cubicBezTo>
                <a:cubicBezTo>
                  <a:pt x="294776" y="335529"/>
                  <a:pt x="329802" y="299750"/>
                  <a:pt x="329802" y="299750"/>
                </a:cubicBezTo>
                <a:cubicBezTo>
                  <a:pt x="329802" y="299750"/>
                  <a:pt x="333945" y="259828"/>
                  <a:pt x="310594" y="219906"/>
                </a:cubicBezTo>
                <a:close/>
                <a:moveTo>
                  <a:pt x="165593" y="154749"/>
                </a:moveTo>
                <a:cubicBezTo>
                  <a:pt x="208152" y="154749"/>
                  <a:pt x="242425" y="120477"/>
                  <a:pt x="242425" y="77918"/>
                </a:cubicBezTo>
                <a:cubicBezTo>
                  <a:pt x="242425" y="35359"/>
                  <a:pt x="208152" y="1086"/>
                  <a:pt x="165593" y="1086"/>
                </a:cubicBezTo>
                <a:cubicBezTo>
                  <a:pt x="123035" y="1086"/>
                  <a:pt x="88762" y="35736"/>
                  <a:pt x="88762" y="77918"/>
                </a:cubicBezTo>
                <a:cubicBezTo>
                  <a:pt x="88762" y="120477"/>
                  <a:pt x="123035" y="154749"/>
                  <a:pt x="165593" y="15474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3663" cap="flat">
            <a:noFill/>
            <a:prstDash val="solid"/>
            <a:miter/>
          </a:ln>
        </p:spPr>
        <p:txBody>
          <a:bodyPr lIns="359890" tIns="179946" rIns="359890" bIns="179946" rtlCol="0" anchor="ctr"/>
          <a:lstStyle/>
          <a:p>
            <a:pPr defTabSz="374827"/>
            <a:endParaRPr lang="en-US" sz="1500">
              <a:solidFill>
                <a:prstClr val="black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FCAC4B58-8623-4DBE-951A-DDF821787031}"/>
              </a:ext>
            </a:extLst>
          </p:cNvPr>
          <p:cNvSpPr txBox="1"/>
          <p:nvPr/>
        </p:nvSpPr>
        <p:spPr>
          <a:xfrm>
            <a:off x="19463167" y="17963161"/>
            <a:ext cx="13356772" cy="4836426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Use this white space for larger </a:t>
            </a:r>
            <a:r>
              <a:rPr lang="en-US" sz="4400" b="1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supporting graphics, figures, and photos </a:t>
            </a: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with captions. </a:t>
            </a:r>
          </a:p>
          <a:p>
            <a:pPr algn="ctr" defTabSz="374827">
              <a:spcAft>
                <a:spcPts val="820"/>
              </a:spcAft>
            </a:pPr>
            <a:endParaRPr lang="en-US" sz="44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Answer 	the question: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did you do (or plan to do if just starting)?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All text and figures should be legible from 5 feet away</a:t>
            </a:r>
            <a:endParaRPr lang="en-US" sz="44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 descr="Office Identifier_reversed_Solar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7496" y="12590755"/>
            <a:ext cx="6099344" cy="12117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094839" y="10978193"/>
            <a:ext cx="10937674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smaller than size 100 font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8132457"/>
            <a:ext cx="9601200" cy="336200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your project objectives address the specific problem your trying to solve?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466238" y="15826790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66238" y="7307146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66238" y="4053164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4882805"/>
            <a:ext cx="9601200" cy="235183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does your research fit into the bigger picture of industry and the world at large?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22287856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the outcomes relate to your overall goal and industry impact?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gone wrong or what in your approach needs to change?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</a:p>
          <a:p>
            <a:pPr defTabSz="374827">
              <a:lnSpc>
                <a:spcPct val="120000"/>
              </a:lnSpc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66238" y="21458212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12392277"/>
            <a:ext cx="9601200" cy="3362001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did you attack your objectives (what do you plan to do)?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466238" y="11566968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7379657"/>
            <a:ext cx="9601200" cy="757130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chemeClr val="tx2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PROJECT </a:t>
            </a:r>
            <a:r>
              <a:rPr lang="en-US" sz="3600" b="1" dirty="0" smtClean="0">
                <a:solidFill>
                  <a:schemeClr val="tx2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OVERVIEW / OBJECTIVES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4125675"/>
            <a:ext cx="9601200" cy="757130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tx2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BACKGROUND / INDUSTRY IMPACT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21530726"/>
            <a:ext cx="9601200" cy="757130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rgbClr val="005A7C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CONCLUSION / REMAINING RISK</a:t>
            </a: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1639479"/>
            <a:ext cx="9601200" cy="757130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rgbClr val="005A7C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METHODS</a:t>
            </a:r>
            <a:endParaRPr lang="en-US" sz="3600" b="1" dirty="0">
              <a:solidFill>
                <a:srgbClr val="005A7C"/>
              </a:solidFill>
              <a:latin typeface="Lato Black" panose="020F0A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40" y="15894970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rgbClr val="005A7C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KEY OUTCOMES / MILESTONES</a:t>
            </a: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6652100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happened, what have you achieved to this </a:t>
            </a: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point?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11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42062400" cy="27432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341266" y="11737614"/>
            <a:ext cx="2863709" cy="277171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220707" y="649412"/>
            <a:ext cx="31811213" cy="7698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4320" tIns="0" bIns="45720" rtlCol="0" anchor="ctr"/>
          <a:lstStyle/>
          <a:p>
            <a:r>
              <a:rPr lang="en-US" sz="3600" b="1" dirty="0" smtClean="0">
                <a:solidFill>
                  <a:srgbClr val="FFFFFF"/>
                </a:solidFill>
                <a:latin typeface="Lato Regular"/>
                <a:cs typeface="Lato Regular"/>
              </a:rPr>
              <a:t>CONCENTRATING SOLAR-THERMAL POWER TRACK </a:t>
            </a:r>
            <a:r>
              <a:rPr lang="en-US" sz="3600" dirty="0" smtClean="0">
                <a:solidFill>
                  <a:srgbClr val="FFFFFF"/>
                </a:solidFill>
                <a:latin typeface="Lato Regular"/>
                <a:cs typeface="Lato Regular"/>
              </a:rPr>
              <a:t>(Topic name goes here)</a:t>
            </a:r>
            <a:endParaRPr lang="en-US" sz="3600" dirty="0">
              <a:solidFill>
                <a:srgbClr val="FFFFFF"/>
              </a:solidFill>
              <a:latin typeface="Lato Regular"/>
              <a:cs typeface="Lato Regular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78733BE-059C-47B7-9415-5ADF2F3024F1}"/>
              </a:ext>
            </a:extLst>
          </p:cNvPr>
          <p:cNvSpPr/>
          <p:nvPr/>
        </p:nvSpPr>
        <p:spPr>
          <a:xfrm>
            <a:off x="10437018" y="14509334"/>
            <a:ext cx="31425358" cy="12922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DC4359A-7BBB-495A-96DE-65574C0C8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94840" y="2995613"/>
            <a:ext cx="28878004" cy="8646272"/>
          </a:xfrm>
        </p:spPr>
        <p:txBody>
          <a:bodyPr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finding 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(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or </a:t>
            </a:r>
            <a:r>
              <a:rPr lang="en-US" sz="9600" i="1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objective if your project has just 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started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)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goes </a:t>
            </a: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here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</a:t>
            </a:r>
            <a:r>
              <a:rPr lang="en-US" sz="11300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plain English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. </a:t>
            </a:r>
            <a:r>
              <a:rPr lang="en-US" sz="11300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Emphasize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the important 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words. </a:t>
            </a:r>
            <a:endParaRPr lang="en-US" sz="7200" dirty="0">
              <a:solidFill>
                <a:schemeClr val="bg1"/>
              </a:solidFill>
              <a:latin typeface="Lato" panose="020F0502020204030203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0C5B857-0E51-4898-BAEF-B471D5E63813}"/>
              </a:ext>
            </a:extLst>
          </p:cNvPr>
          <p:cNvSpPr/>
          <p:nvPr/>
        </p:nvSpPr>
        <p:spPr>
          <a:xfrm>
            <a:off x="1" y="0"/>
            <a:ext cx="10220706" cy="27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3007250" y="12055303"/>
            <a:ext cx="5062048" cy="1656068"/>
            <a:chOff x="17475375" y="23516447"/>
            <a:chExt cx="6289776" cy="2057724"/>
          </a:xfrm>
        </p:grpSpPr>
        <p:sp>
          <p:nvSpPr>
            <p:cNvPr id="9" name="Graphic 7">
              <a:extLst>
                <a:ext uri="{FF2B5EF4-FFF2-40B4-BE49-F238E27FC236}">
                  <a16:creationId xmlns:a16="http://schemas.microsoft.com/office/drawing/2014/main" xmlns="" id="{9914F9AF-0FB9-4924-8DCA-B46EEB713FE9}"/>
                </a:ext>
              </a:extLst>
            </p:cNvPr>
            <p:cNvSpPr/>
            <p:nvPr/>
          </p:nvSpPr>
          <p:spPr>
            <a:xfrm>
              <a:off x="21092001" y="23678855"/>
              <a:ext cx="903328" cy="1811607"/>
            </a:xfrm>
            <a:custGeom>
              <a:avLst/>
              <a:gdLst>
                <a:gd name="connsiteX0" fmla="*/ 321256 w 2089376"/>
                <a:gd name="connsiteY0" fmla="*/ 0 h 3614056"/>
                <a:gd name="connsiteX1" fmla="*/ 0 w 2089376"/>
                <a:gd name="connsiteY1" fmla="*/ 321256 h 3614056"/>
                <a:gd name="connsiteX2" fmla="*/ 0 w 2089376"/>
                <a:gd name="connsiteY2" fmla="*/ 3292801 h 3614056"/>
                <a:gd name="connsiteX3" fmla="*/ 321256 w 2089376"/>
                <a:gd name="connsiteY3" fmla="*/ 3614057 h 3614056"/>
                <a:gd name="connsiteX4" fmla="*/ 1815047 w 2089376"/>
                <a:gd name="connsiteY4" fmla="*/ 3614057 h 3614056"/>
                <a:gd name="connsiteX5" fmla="*/ 2136303 w 2089376"/>
                <a:gd name="connsiteY5" fmla="*/ 3292801 h 3614056"/>
                <a:gd name="connsiteX6" fmla="*/ 2136303 w 2089376"/>
                <a:gd name="connsiteY6" fmla="*/ 321256 h 3614056"/>
                <a:gd name="connsiteX7" fmla="*/ 1815047 w 2089376"/>
                <a:gd name="connsiteY7" fmla="*/ 0 h 3614056"/>
                <a:gd name="connsiteX8" fmla="*/ 321256 w 2089376"/>
                <a:gd name="connsiteY8" fmla="*/ 0 h 3614056"/>
                <a:gd name="connsiteX9" fmla="*/ 889115 w 2089376"/>
                <a:gd name="connsiteY9" fmla="*/ 309397 h 3614056"/>
                <a:gd name="connsiteX10" fmla="*/ 1247302 w 2089376"/>
                <a:gd name="connsiteY10" fmla="*/ 309397 h 3614056"/>
                <a:gd name="connsiteX11" fmla="*/ 1289936 w 2089376"/>
                <a:gd name="connsiteY11" fmla="*/ 369650 h 3614056"/>
                <a:gd name="connsiteX12" fmla="*/ 1247302 w 2089376"/>
                <a:gd name="connsiteY12" fmla="*/ 429903 h 3614056"/>
                <a:gd name="connsiteX13" fmla="*/ 889115 w 2089376"/>
                <a:gd name="connsiteY13" fmla="*/ 429903 h 3614056"/>
                <a:gd name="connsiteX14" fmla="*/ 846480 w 2089376"/>
                <a:gd name="connsiteY14" fmla="*/ 369650 h 3614056"/>
                <a:gd name="connsiteX15" fmla="*/ 889115 w 2089376"/>
                <a:gd name="connsiteY15" fmla="*/ 309397 h 3614056"/>
                <a:gd name="connsiteX16" fmla="*/ 176468 w 2089376"/>
                <a:gd name="connsiteY16" fmla="*/ 738905 h 3614056"/>
                <a:gd name="connsiteX17" fmla="*/ 1959892 w 2089376"/>
                <a:gd name="connsiteY17" fmla="*/ 738905 h 3614056"/>
                <a:gd name="connsiteX18" fmla="*/ 1959892 w 2089376"/>
                <a:gd name="connsiteY18" fmla="*/ 2875208 h 3614056"/>
                <a:gd name="connsiteX19" fmla="*/ 176468 w 2089376"/>
                <a:gd name="connsiteY19" fmla="*/ 2875208 h 3614056"/>
                <a:gd name="connsiteX20" fmla="*/ 176468 w 2089376"/>
                <a:gd name="connsiteY20" fmla="*/ 738905 h 3614056"/>
                <a:gd name="connsiteX21" fmla="*/ 1068180 w 2089376"/>
                <a:gd name="connsiteY21" fmla="*/ 3045747 h 3614056"/>
                <a:gd name="connsiteX22" fmla="*/ 1068180 w 2089376"/>
                <a:gd name="connsiteY22" fmla="*/ 3045747 h 3614056"/>
                <a:gd name="connsiteX23" fmla="*/ 1267066 w 2089376"/>
                <a:gd name="connsiteY23" fmla="*/ 3244633 h 3614056"/>
                <a:gd name="connsiteX24" fmla="*/ 1267066 w 2089376"/>
                <a:gd name="connsiteY24" fmla="*/ 3244633 h 3614056"/>
                <a:gd name="connsiteX25" fmla="*/ 1267066 w 2089376"/>
                <a:gd name="connsiteY25" fmla="*/ 3244633 h 3614056"/>
                <a:gd name="connsiteX26" fmla="*/ 1267066 w 2089376"/>
                <a:gd name="connsiteY26" fmla="*/ 3244633 h 3614056"/>
                <a:gd name="connsiteX27" fmla="*/ 1068180 w 2089376"/>
                <a:gd name="connsiteY27" fmla="*/ 3443519 h 3614056"/>
                <a:gd name="connsiteX28" fmla="*/ 1068180 w 2089376"/>
                <a:gd name="connsiteY28" fmla="*/ 3443519 h 3614056"/>
                <a:gd name="connsiteX29" fmla="*/ 1068180 w 2089376"/>
                <a:gd name="connsiteY29" fmla="*/ 3443519 h 3614056"/>
                <a:gd name="connsiteX30" fmla="*/ 1068180 w 2089376"/>
                <a:gd name="connsiteY30" fmla="*/ 3443519 h 3614056"/>
                <a:gd name="connsiteX31" fmla="*/ 869294 w 2089376"/>
                <a:gd name="connsiteY31" fmla="*/ 3244633 h 3614056"/>
                <a:gd name="connsiteX32" fmla="*/ 869294 w 2089376"/>
                <a:gd name="connsiteY32" fmla="*/ 3244633 h 3614056"/>
                <a:gd name="connsiteX33" fmla="*/ 869294 w 2089376"/>
                <a:gd name="connsiteY33" fmla="*/ 3244633 h 3614056"/>
                <a:gd name="connsiteX34" fmla="*/ 869294 w 2089376"/>
                <a:gd name="connsiteY34" fmla="*/ 3244633 h 3614056"/>
                <a:gd name="connsiteX35" fmla="*/ 1068180 w 2089376"/>
                <a:gd name="connsiteY35" fmla="*/ 3045747 h 3614056"/>
                <a:gd name="connsiteX36" fmla="*/ 1068180 w 2089376"/>
                <a:gd name="connsiteY36" fmla="*/ 3045747 h 3614056"/>
                <a:gd name="connsiteX37" fmla="*/ 1068180 w 2089376"/>
                <a:gd name="connsiteY37" fmla="*/ 3045747 h 361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089376" h="3614056">
                  <a:moveTo>
                    <a:pt x="321256" y="0"/>
                  </a:moveTo>
                  <a:cubicBezTo>
                    <a:pt x="144562" y="0"/>
                    <a:pt x="0" y="144562"/>
                    <a:pt x="0" y="321256"/>
                  </a:cubicBezTo>
                  <a:lnTo>
                    <a:pt x="0" y="3292801"/>
                  </a:lnTo>
                  <a:cubicBezTo>
                    <a:pt x="0" y="3469495"/>
                    <a:pt x="144562" y="3614057"/>
                    <a:pt x="321256" y="3614057"/>
                  </a:cubicBezTo>
                  <a:lnTo>
                    <a:pt x="1815047" y="3614057"/>
                  </a:lnTo>
                  <a:cubicBezTo>
                    <a:pt x="1991741" y="3614057"/>
                    <a:pt x="2136303" y="3469495"/>
                    <a:pt x="2136303" y="3292801"/>
                  </a:cubicBezTo>
                  <a:lnTo>
                    <a:pt x="2136303" y="321256"/>
                  </a:lnTo>
                  <a:cubicBezTo>
                    <a:pt x="2136303" y="144562"/>
                    <a:pt x="1991741" y="0"/>
                    <a:pt x="1815047" y="0"/>
                  </a:cubicBezTo>
                  <a:lnTo>
                    <a:pt x="321256" y="0"/>
                  </a:lnTo>
                  <a:close/>
                  <a:moveTo>
                    <a:pt x="889115" y="309397"/>
                  </a:moveTo>
                  <a:lnTo>
                    <a:pt x="1247302" y="309397"/>
                  </a:lnTo>
                  <a:cubicBezTo>
                    <a:pt x="1270849" y="309397"/>
                    <a:pt x="1289936" y="336390"/>
                    <a:pt x="1289936" y="369650"/>
                  </a:cubicBezTo>
                  <a:cubicBezTo>
                    <a:pt x="1289936" y="402911"/>
                    <a:pt x="1270849" y="429903"/>
                    <a:pt x="1247302" y="429903"/>
                  </a:cubicBezTo>
                  <a:lnTo>
                    <a:pt x="889115" y="429903"/>
                  </a:lnTo>
                  <a:cubicBezTo>
                    <a:pt x="865567" y="429903"/>
                    <a:pt x="846480" y="402911"/>
                    <a:pt x="846480" y="369650"/>
                  </a:cubicBezTo>
                  <a:cubicBezTo>
                    <a:pt x="846480" y="336390"/>
                    <a:pt x="865567" y="309397"/>
                    <a:pt x="889115" y="309397"/>
                  </a:cubicBezTo>
                  <a:close/>
                  <a:moveTo>
                    <a:pt x="176468" y="738905"/>
                  </a:moveTo>
                  <a:lnTo>
                    <a:pt x="1959892" y="738905"/>
                  </a:lnTo>
                  <a:lnTo>
                    <a:pt x="1959892" y="2875208"/>
                  </a:lnTo>
                  <a:lnTo>
                    <a:pt x="176468" y="2875208"/>
                  </a:lnTo>
                  <a:lnTo>
                    <a:pt x="176468" y="738905"/>
                  </a:lnTo>
                  <a:close/>
                  <a:moveTo>
                    <a:pt x="1068180" y="3045747"/>
                  </a:moveTo>
                  <a:cubicBezTo>
                    <a:pt x="1068180" y="3045747"/>
                    <a:pt x="1068180" y="3045747"/>
                    <a:pt x="1068180" y="3045747"/>
                  </a:cubicBezTo>
                  <a:cubicBezTo>
                    <a:pt x="1178013" y="3045747"/>
                    <a:pt x="1267066" y="3134799"/>
                    <a:pt x="1267066" y="3244633"/>
                  </a:cubicBezTo>
                  <a:cubicBezTo>
                    <a:pt x="1267066" y="3244633"/>
                    <a:pt x="1267066" y="3244633"/>
                    <a:pt x="1267066" y="3244633"/>
                  </a:cubicBezTo>
                  <a:lnTo>
                    <a:pt x="1267066" y="3244633"/>
                  </a:lnTo>
                  <a:cubicBezTo>
                    <a:pt x="1267066" y="3244633"/>
                    <a:pt x="1267066" y="3244633"/>
                    <a:pt x="1267066" y="3244633"/>
                  </a:cubicBezTo>
                  <a:cubicBezTo>
                    <a:pt x="1267066" y="3354466"/>
                    <a:pt x="1178013" y="3443519"/>
                    <a:pt x="1068180" y="3443519"/>
                  </a:cubicBezTo>
                  <a:cubicBezTo>
                    <a:pt x="1068180" y="3443519"/>
                    <a:pt x="1068180" y="3443519"/>
                    <a:pt x="1068180" y="3443519"/>
                  </a:cubicBezTo>
                  <a:lnTo>
                    <a:pt x="1068180" y="3443519"/>
                  </a:lnTo>
                  <a:cubicBezTo>
                    <a:pt x="1068180" y="3443519"/>
                    <a:pt x="1068180" y="3443519"/>
                    <a:pt x="1068180" y="3443519"/>
                  </a:cubicBezTo>
                  <a:cubicBezTo>
                    <a:pt x="958346" y="3443519"/>
                    <a:pt x="869294" y="3354466"/>
                    <a:pt x="869294" y="3244633"/>
                  </a:cubicBezTo>
                  <a:cubicBezTo>
                    <a:pt x="869294" y="3244633"/>
                    <a:pt x="869294" y="3244633"/>
                    <a:pt x="869294" y="3244633"/>
                  </a:cubicBezTo>
                  <a:lnTo>
                    <a:pt x="869294" y="3244633"/>
                  </a:lnTo>
                  <a:cubicBezTo>
                    <a:pt x="869294" y="3244633"/>
                    <a:pt x="869294" y="3244633"/>
                    <a:pt x="869294" y="3244633"/>
                  </a:cubicBezTo>
                  <a:cubicBezTo>
                    <a:pt x="869294" y="3134799"/>
                    <a:pt x="958346" y="3045747"/>
                    <a:pt x="1068180" y="3045747"/>
                  </a:cubicBezTo>
                  <a:cubicBezTo>
                    <a:pt x="1068180" y="3045747"/>
                    <a:pt x="1068180" y="3045747"/>
                    <a:pt x="1068180" y="3045747"/>
                  </a:cubicBezTo>
                  <a:lnTo>
                    <a:pt x="1068180" y="3045747"/>
                  </a:lnTo>
                  <a:close/>
                </a:path>
              </a:pathLst>
            </a:custGeom>
            <a:solidFill>
              <a:srgbClr val="FFFFFF"/>
            </a:solidFill>
            <a:ln w="56406" cap="flat">
              <a:noFill/>
              <a:prstDash val="solid"/>
              <a:miter/>
            </a:ln>
          </p:spPr>
          <p:txBody>
            <a:bodyPr lIns="359890" tIns="179946" rIns="359890" bIns="179946" rtlCol="0" anchor="ctr"/>
            <a:lstStyle/>
            <a:p>
              <a:pPr defTabSz="374827"/>
              <a:endParaRPr lang="en-US" sz="1500">
                <a:solidFill>
                  <a:prstClr val="white">
                    <a:lumMod val="85000"/>
                  </a:prst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315520EB-0F65-403D-A973-B17B2A4C2E9D}"/>
                </a:ext>
              </a:extLst>
            </p:cNvPr>
            <p:cNvSpPr txBox="1"/>
            <p:nvPr/>
          </p:nvSpPr>
          <p:spPr>
            <a:xfrm>
              <a:off x="17475375" y="23516447"/>
              <a:ext cx="3616624" cy="2057724"/>
            </a:xfrm>
            <a:prstGeom prst="rect">
              <a:avLst/>
            </a:prstGeom>
            <a:noFill/>
          </p:spPr>
          <p:txBody>
            <a:bodyPr wrap="square" lIns="359890" tIns="179946" rIns="359890" bIns="179946" rtlCol="0">
              <a:spAutoFit/>
            </a:bodyPr>
            <a:lstStyle/>
            <a:p>
              <a:pPr algn="ctr" defTabSz="374827"/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Take a picture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to </a:t>
              </a:r>
              <a:r>
                <a:rPr lang="en-US" sz="2800" dirty="0" smtClean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download</a:t>
              </a:r>
              <a:r>
                <a:rPr lang="en-US" sz="2800" dirty="0" smtClean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the</a:t>
              </a:r>
              <a:r>
                <a:rPr lang="en-US" sz="2800" b="1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full paper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xmlns="" id="{32B70FBA-A2DF-453C-9792-CA6E8DB0D343}"/>
                </a:ext>
              </a:extLst>
            </p:cNvPr>
            <p:cNvCxnSpPr>
              <a:cxnSpLocks/>
            </p:cNvCxnSpPr>
            <p:nvPr/>
          </p:nvCxnSpPr>
          <p:spPr>
            <a:xfrm>
              <a:off x="22378706" y="24605803"/>
              <a:ext cx="1386445" cy="0"/>
            </a:xfrm>
            <a:prstGeom prst="straightConnector1">
              <a:avLst/>
            </a:prstGeom>
            <a:ln w="66675">
              <a:solidFill>
                <a:schemeClr val="bg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Graphic 25">
            <a:extLst>
              <a:ext uri="{FF2B5EF4-FFF2-40B4-BE49-F238E27FC236}">
                <a16:creationId xmlns:a16="http://schemas.microsoft.com/office/drawing/2014/main" xmlns="" id="{3F6FAB3B-B12A-4813-B623-754F8AAB0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8573397" y="11928959"/>
            <a:ext cx="2399447" cy="238902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AC155C6-7E35-4156-B9B3-271571AF60CC}"/>
              </a:ext>
            </a:extLst>
          </p:cNvPr>
          <p:cNvSpPr txBox="1"/>
          <p:nvPr/>
        </p:nvSpPr>
        <p:spPr>
          <a:xfrm>
            <a:off x="433228" y="391886"/>
            <a:ext cx="9601200" cy="3622277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normAutofit/>
          </a:bodyPr>
          <a:lstStyle/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NAME: Project name goes 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here</a:t>
            </a:r>
          </a:p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nd here</a:t>
            </a:r>
            <a:endParaRPr lang="en-US" sz="4000" b="1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Last 5 digits of project number: </a:t>
            </a:r>
            <a:r>
              <a:rPr lang="en-US" sz="3300" b="1" dirty="0">
                <a:latin typeface="Lato" panose="020F0502020204030203" pitchFamily="34" charset="0"/>
                <a:cs typeface="Lato" panose="020F0502020204030203" pitchFamily="34" charset="0"/>
              </a:rPr>
              <a:t>XXXXX</a:t>
            </a: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Principal Investigator (PI): </a:t>
            </a:r>
            <a:r>
              <a:rPr lang="en-US" sz="3300" b="1" dirty="0" smtClean="0">
                <a:latin typeface="Lato" panose="020F0502020204030203" pitchFamily="34" charset="0"/>
                <a:cs typeface="Lato" panose="020F0502020204030203" pitchFamily="34" charset="0"/>
              </a:rPr>
              <a:t>First and Last Name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PI Email: </a:t>
            </a:r>
            <a:r>
              <a:rPr lang="en-US" sz="3300" b="1" dirty="0" err="1" smtClean="0">
                <a:latin typeface="Lato" panose="020F0502020204030203" pitchFamily="34" charset="0"/>
                <a:cs typeface="Lato" panose="020F0502020204030203" pitchFamily="34" charset="0"/>
              </a:rPr>
              <a:t>example@website.solar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3F61B32-8F5A-4CA2-B549-F3CD26098007}"/>
              </a:ext>
            </a:extLst>
          </p:cNvPr>
          <p:cNvSpPr txBox="1"/>
          <p:nvPr/>
        </p:nvSpPr>
        <p:spPr>
          <a:xfrm>
            <a:off x="11469155" y="26253413"/>
            <a:ext cx="29972759" cy="917404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defTabSz="374827"/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Additional </a:t>
            </a:r>
            <a:r>
              <a:rPr lang="en-US" sz="36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</a:t>
            </a:r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contributors:</a:t>
            </a:r>
            <a:r>
              <a:rPr lang="en-US" sz="3600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endParaRPr lang="en-US" sz="3600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Graphic 18">
            <a:extLst>
              <a:ext uri="{FF2B5EF4-FFF2-40B4-BE49-F238E27FC236}">
                <a16:creationId xmlns:a16="http://schemas.microsoft.com/office/drawing/2014/main" xmlns="" id="{1B355378-8069-4F41-9F33-76FF52B1D680}"/>
              </a:ext>
            </a:extLst>
          </p:cNvPr>
          <p:cNvSpPr/>
          <p:nvPr/>
        </p:nvSpPr>
        <p:spPr>
          <a:xfrm>
            <a:off x="10891588" y="26384040"/>
            <a:ext cx="590886" cy="637123"/>
          </a:xfrm>
          <a:custGeom>
            <a:avLst/>
            <a:gdLst>
              <a:gd name="connsiteX0" fmla="*/ 310594 w 327663"/>
              <a:gd name="connsiteY0" fmla="*/ 219906 h 335196"/>
              <a:gd name="connsiteX1" fmla="*/ 246568 w 327663"/>
              <a:gd name="connsiteY1" fmla="*/ 176217 h 335196"/>
              <a:gd name="connsiteX2" fmla="*/ 212295 w 327663"/>
              <a:gd name="connsiteY2" fmla="*/ 176217 h 335196"/>
              <a:gd name="connsiteX3" fmla="*/ 165217 w 327663"/>
              <a:gd name="connsiteY3" fmla="*/ 189022 h 335196"/>
              <a:gd name="connsiteX4" fmla="*/ 118138 w 327663"/>
              <a:gd name="connsiteY4" fmla="*/ 176217 h 335196"/>
              <a:gd name="connsiteX5" fmla="*/ 83866 w 327663"/>
              <a:gd name="connsiteY5" fmla="*/ 176217 h 335196"/>
              <a:gd name="connsiteX6" fmla="*/ 19839 w 327663"/>
              <a:gd name="connsiteY6" fmla="*/ 219906 h 335196"/>
              <a:gd name="connsiteX7" fmla="*/ 1385 w 327663"/>
              <a:gd name="connsiteY7" fmla="*/ 299750 h 335196"/>
              <a:gd name="connsiteX8" fmla="*/ 165970 w 327663"/>
              <a:gd name="connsiteY8" fmla="*/ 335529 h 335196"/>
              <a:gd name="connsiteX9" fmla="*/ 329802 w 327663"/>
              <a:gd name="connsiteY9" fmla="*/ 299750 h 335196"/>
              <a:gd name="connsiteX10" fmla="*/ 310594 w 327663"/>
              <a:gd name="connsiteY10" fmla="*/ 219906 h 335196"/>
              <a:gd name="connsiteX11" fmla="*/ 165593 w 327663"/>
              <a:gd name="connsiteY11" fmla="*/ 154749 h 335196"/>
              <a:gd name="connsiteX12" fmla="*/ 242425 w 327663"/>
              <a:gd name="connsiteY12" fmla="*/ 77918 h 335196"/>
              <a:gd name="connsiteX13" fmla="*/ 165593 w 327663"/>
              <a:gd name="connsiteY13" fmla="*/ 1086 h 335196"/>
              <a:gd name="connsiteX14" fmla="*/ 88762 w 327663"/>
              <a:gd name="connsiteY14" fmla="*/ 77918 h 335196"/>
              <a:gd name="connsiteX15" fmla="*/ 165593 w 327663"/>
              <a:gd name="connsiteY15" fmla="*/ 154749 h 335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7663" h="335196">
                <a:moveTo>
                  <a:pt x="310594" y="219906"/>
                </a:moveTo>
                <a:cubicBezTo>
                  <a:pt x="287243" y="179983"/>
                  <a:pt x="246568" y="176217"/>
                  <a:pt x="246568" y="176217"/>
                </a:cubicBezTo>
                <a:lnTo>
                  <a:pt x="212295" y="176217"/>
                </a:lnTo>
                <a:cubicBezTo>
                  <a:pt x="198360" y="184126"/>
                  <a:pt x="182541" y="189022"/>
                  <a:pt x="165217" y="189022"/>
                </a:cubicBezTo>
                <a:cubicBezTo>
                  <a:pt x="147892" y="189022"/>
                  <a:pt x="132074" y="184503"/>
                  <a:pt x="118138" y="176217"/>
                </a:cubicBezTo>
                <a:lnTo>
                  <a:pt x="83866" y="176217"/>
                </a:lnTo>
                <a:cubicBezTo>
                  <a:pt x="83866" y="176217"/>
                  <a:pt x="43190" y="179983"/>
                  <a:pt x="19839" y="219906"/>
                </a:cubicBezTo>
                <a:cubicBezTo>
                  <a:pt x="-2758" y="259828"/>
                  <a:pt x="1385" y="299750"/>
                  <a:pt x="1385" y="299750"/>
                </a:cubicBezTo>
                <a:cubicBezTo>
                  <a:pt x="1385" y="299750"/>
                  <a:pt x="37164" y="335529"/>
                  <a:pt x="165970" y="335529"/>
                </a:cubicBezTo>
                <a:cubicBezTo>
                  <a:pt x="294776" y="335529"/>
                  <a:pt x="329802" y="299750"/>
                  <a:pt x="329802" y="299750"/>
                </a:cubicBezTo>
                <a:cubicBezTo>
                  <a:pt x="329802" y="299750"/>
                  <a:pt x="333945" y="259828"/>
                  <a:pt x="310594" y="219906"/>
                </a:cubicBezTo>
                <a:close/>
                <a:moveTo>
                  <a:pt x="165593" y="154749"/>
                </a:moveTo>
                <a:cubicBezTo>
                  <a:pt x="208152" y="154749"/>
                  <a:pt x="242425" y="120477"/>
                  <a:pt x="242425" y="77918"/>
                </a:cubicBezTo>
                <a:cubicBezTo>
                  <a:pt x="242425" y="35359"/>
                  <a:pt x="208152" y="1086"/>
                  <a:pt x="165593" y="1086"/>
                </a:cubicBezTo>
                <a:cubicBezTo>
                  <a:pt x="123035" y="1086"/>
                  <a:pt x="88762" y="35736"/>
                  <a:pt x="88762" y="77918"/>
                </a:cubicBezTo>
                <a:cubicBezTo>
                  <a:pt x="88762" y="120477"/>
                  <a:pt x="123035" y="154749"/>
                  <a:pt x="165593" y="15474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3663" cap="flat">
            <a:noFill/>
            <a:prstDash val="solid"/>
            <a:miter/>
          </a:ln>
        </p:spPr>
        <p:txBody>
          <a:bodyPr lIns="359890" tIns="179946" rIns="359890" bIns="179946" rtlCol="0" anchor="ctr"/>
          <a:lstStyle/>
          <a:p>
            <a:pPr defTabSz="374827"/>
            <a:endParaRPr lang="en-US" sz="1500">
              <a:solidFill>
                <a:prstClr val="black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FCAC4B58-8623-4DBE-951A-DDF821787031}"/>
              </a:ext>
            </a:extLst>
          </p:cNvPr>
          <p:cNvSpPr txBox="1"/>
          <p:nvPr/>
        </p:nvSpPr>
        <p:spPr>
          <a:xfrm>
            <a:off x="19463167" y="17963161"/>
            <a:ext cx="13356772" cy="4836426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Use this white space for larger </a:t>
            </a:r>
            <a:r>
              <a:rPr lang="en-US" sz="4400" b="1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supporting graphics, figures, and photos </a:t>
            </a: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with captions. </a:t>
            </a:r>
          </a:p>
          <a:p>
            <a:pPr algn="ctr" defTabSz="374827">
              <a:spcAft>
                <a:spcPts val="820"/>
              </a:spcAft>
            </a:pPr>
            <a:endParaRPr lang="en-US" sz="44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Answer 	the question: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did you do (or plan to do if just starting)?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All text and figures should be legible from 5 feet away</a:t>
            </a:r>
            <a:endParaRPr lang="en-US" sz="44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 descr="Office Identifier_reversed_Solar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7496" y="12590755"/>
            <a:ext cx="6099344" cy="12117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094839" y="10978193"/>
            <a:ext cx="10937674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smaller than size 100 font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8132457"/>
            <a:ext cx="9601200" cy="336200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your project objectives address the specific problem your trying to solve?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466238" y="15826790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66238" y="7307146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66238" y="4053164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4882805"/>
            <a:ext cx="9601200" cy="235183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does your research fit into the bigger picture of industry and the world at large?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22287856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the outcomes relate to your overall goal and industry impact?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gone wrong or what in your approach needs to change?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</a:p>
          <a:p>
            <a:pPr defTabSz="374827">
              <a:lnSpc>
                <a:spcPct val="120000"/>
              </a:lnSpc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66238" y="21458212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12392277"/>
            <a:ext cx="9601200" cy="3362001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did you attack your objectives (what do you plan to do)?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466238" y="11566968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7379657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chemeClr val="accent4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PROJECT </a:t>
            </a:r>
            <a:r>
              <a:rPr lang="en-US" sz="3600" b="1" dirty="0" smtClean="0">
                <a:solidFill>
                  <a:schemeClr val="accent4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OVERVIEW / OBJECTIVES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4125675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accent4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BACKGROUND / INDUSTRY IMPACT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21530726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accent4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CONCLUSION / REMAINING RISK</a:t>
            </a:r>
            <a:endParaRPr lang="en-US" sz="3200" dirty="0">
              <a:solidFill>
                <a:schemeClr val="accent4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1639479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accent4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METHODS</a:t>
            </a:r>
            <a:endParaRPr lang="en-US" sz="3600" b="1" dirty="0">
              <a:solidFill>
                <a:schemeClr val="accent4"/>
              </a:solidFill>
              <a:latin typeface="Lato Black" panose="020F0A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40" y="15894970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chemeClr val="accent4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KEY OUTCOMES / MILESTONES</a:t>
            </a:r>
            <a:endParaRPr lang="en-US" sz="3200" dirty="0">
              <a:solidFill>
                <a:schemeClr val="accent4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6652100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happened, what have you achieved to this </a:t>
            </a: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point?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55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42062400" cy="27432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341266" y="11737614"/>
            <a:ext cx="2863709" cy="277171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220707" y="648478"/>
            <a:ext cx="31841693" cy="7698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4320" tIns="0" bIns="45720" rtlCol="0" anchor="ctr"/>
          <a:lstStyle/>
          <a:p>
            <a:r>
              <a:rPr lang="en-US" sz="3600" b="1" dirty="0" smtClean="0">
                <a:solidFill>
                  <a:srgbClr val="FFFFFF"/>
                </a:solidFill>
                <a:latin typeface="Lato Regular"/>
                <a:cs typeface="Lato Regular"/>
              </a:rPr>
              <a:t>SYSTEMS INTEGRATION TRACK </a:t>
            </a:r>
            <a:r>
              <a:rPr lang="en-US" sz="3600" dirty="0" smtClean="0">
                <a:solidFill>
                  <a:srgbClr val="FFFFFF"/>
                </a:solidFill>
                <a:latin typeface="Lato Regular"/>
                <a:cs typeface="Lato Regular"/>
              </a:rPr>
              <a:t>(Topic name goes here </a:t>
            </a:r>
            <a:r>
              <a:rPr lang="en-US" sz="3600" i="1" dirty="0" smtClean="0">
                <a:solidFill>
                  <a:srgbClr val="FFFFFF"/>
                </a:solidFill>
                <a:latin typeface="Lato Regular"/>
                <a:cs typeface="Lato Regular"/>
              </a:rPr>
              <a:t>ex. </a:t>
            </a:r>
            <a:r>
              <a:rPr lang="en-US" sz="3600" i="1" dirty="0">
                <a:solidFill>
                  <a:srgbClr val="FFFFFF"/>
                </a:solidFill>
                <a:latin typeface="Lato Regular"/>
                <a:cs typeface="Lato Regular"/>
              </a:rPr>
              <a:t>Power Electronic Devices and Control Topic</a:t>
            </a:r>
            <a:r>
              <a:rPr lang="en-US" sz="3600" dirty="0" smtClean="0">
                <a:solidFill>
                  <a:srgbClr val="FFFFFF"/>
                </a:solidFill>
                <a:latin typeface="Lato Regular"/>
                <a:cs typeface="Lato Regular"/>
              </a:rPr>
              <a:t>)  </a:t>
            </a:r>
            <a:endParaRPr lang="en-US" sz="3600" dirty="0">
              <a:solidFill>
                <a:srgbClr val="FFFFFF"/>
              </a:solidFill>
              <a:latin typeface="Lato Regular"/>
              <a:cs typeface="Lato Regular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78733BE-059C-47B7-9415-5ADF2F3024F1}"/>
              </a:ext>
            </a:extLst>
          </p:cNvPr>
          <p:cNvSpPr/>
          <p:nvPr/>
        </p:nvSpPr>
        <p:spPr>
          <a:xfrm>
            <a:off x="10437018" y="14509334"/>
            <a:ext cx="31425358" cy="12922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DC4359A-7BBB-495A-96DE-65574C0C8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94840" y="2995613"/>
            <a:ext cx="28878004" cy="8646272"/>
          </a:xfrm>
        </p:spPr>
        <p:txBody>
          <a:bodyPr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finding 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(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or </a:t>
            </a:r>
            <a:r>
              <a:rPr lang="en-US" sz="9600" i="1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objective if your project has just 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started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)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goes </a:t>
            </a: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here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</a:t>
            </a:r>
            <a:r>
              <a:rPr lang="en-US" sz="11300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plain English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. </a:t>
            </a:r>
            <a:r>
              <a:rPr lang="en-US" sz="11300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Emphasize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the important 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words. </a:t>
            </a:r>
            <a:endParaRPr lang="en-US" sz="7200" dirty="0">
              <a:solidFill>
                <a:schemeClr val="bg1"/>
              </a:solidFill>
              <a:latin typeface="Lato" panose="020F0502020204030203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0C5B857-0E51-4898-BAEF-B471D5E63813}"/>
              </a:ext>
            </a:extLst>
          </p:cNvPr>
          <p:cNvSpPr/>
          <p:nvPr/>
        </p:nvSpPr>
        <p:spPr>
          <a:xfrm>
            <a:off x="1" y="0"/>
            <a:ext cx="10220706" cy="27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3007250" y="12055303"/>
            <a:ext cx="5062048" cy="1656068"/>
            <a:chOff x="17475375" y="23516447"/>
            <a:chExt cx="6289776" cy="2057724"/>
          </a:xfrm>
        </p:grpSpPr>
        <p:sp>
          <p:nvSpPr>
            <p:cNvPr id="9" name="Graphic 7">
              <a:extLst>
                <a:ext uri="{FF2B5EF4-FFF2-40B4-BE49-F238E27FC236}">
                  <a16:creationId xmlns:a16="http://schemas.microsoft.com/office/drawing/2014/main" xmlns="" id="{9914F9AF-0FB9-4924-8DCA-B46EEB713FE9}"/>
                </a:ext>
              </a:extLst>
            </p:cNvPr>
            <p:cNvSpPr/>
            <p:nvPr/>
          </p:nvSpPr>
          <p:spPr>
            <a:xfrm>
              <a:off x="21092001" y="23678855"/>
              <a:ext cx="903328" cy="1811607"/>
            </a:xfrm>
            <a:custGeom>
              <a:avLst/>
              <a:gdLst>
                <a:gd name="connsiteX0" fmla="*/ 321256 w 2089376"/>
                <a:gd name="connsiteY0" fmla="*/ 0 h 3614056"/>
                <a:gd name="connsiteX1" fmla="*/ 0 w 2089376"/>
                <a:gd name="connsiteY1" fmla="*/ 321256 h 3614056"/>
                <a:gd name="connsiteX2" fmla="*/ 0 w 2089376"/>
                <a:gd name="connsiteY2" fmla="*/ 3292801 h 3614056"/>
                <a:gd name="connsiteX3" fmla="*/ 321256 w 2089376"/>
                <a:gd name="connsiteY3" fmla="*/ 3614057 h 3614056"/>
                <a:gd name="connsiteX4" fmla="*/ 1815047 w 2089376"/>
                <a:gd name="connsiteY4" fmla="*/ 3614057 h 3614056"/>
                <a:gd name="connsiteX5" fmla="*/ 2136303 w 2089376"/>
                <a:gd name="connsiteY5" fmla="*/ 3292801 h 3614056"/>
                <a:gd name="connsiteX6" fmla="*/ 2136303 w 2089376"/>
                <a:gd name="connsiteY6" fmla="*/ 321256 h 3614056"/>
                <a:gd name="connsiteX7" fmla="*/ 1815047 w 2089376"/>
                <a:gd name="connsiteY7" fmla="*/ 0 h 3614056"/>
                <a:gd name="connsiteX8" fmla="*/ 321256 w 2089376"/>
                <a:gd name="connsiteY8" fmla="*/ 0 h 3614056"/>
                <a:gd name="connsiteX9" fmla="*/ 889115 w 2089376"/>
                <a:gd name="connsiteY9" fmla="*/ 309397 h 3614056"/>
                <a:gd name="connsiteX10" fmla="*/ 1247302 w 2089376"/>
                <a:gd name="connsiteY10" fmla="*/ 309397 h 3614056"/>
                <a:gd name="connsiteX11" fmla="*/ 1289936 w 2089376"/>
                <a:gd name="connsiteY11" fmla="*/ 369650 h 3614056"/>
                <a:gd name="connsiteX12" fmla="*/ 1247302 w 2089376"/>
                <a:gd name="connsiteY12" fmla="*/ 429903 h 3614056"/>
                <a:gd name="connsiteX13" fmla="*/ 889115 w 2089376"/>
                <a:gd name="connsiteY13" fmla="*/ 429903 h 3614056"/>
                <a:gd name="connsiteX14" fmla="*/ 846480 w 2089376"/>
                <a:gd name="connsiteY14" fmla="*/ 369650 h 3614056"/>
                <a:gd name="connsiteX15" fmla="*/ 889115 w 2089376"/>
                <a:gd name="connsiteY15" fmla="*/ 309397 h 3614056"/>
                <a:gd name="connsiteX16" fmla="*/ 176468 w 2089376"/>
                <a:gd name="connsiteY16" fmla="*/ 738905 h 3614056"/>
                <a:gd name="connsiteX17" fmla="*/ 1959892 w 2089376"/>
                <a:gd name="connsiteY17" fmla="*/ 738905 h 3614056"/>
                <a:gd name="connsiteX18" fmla="*/ 1959892 w 2089376"/>
                <a:gd name="connsiteY18" fmla="*/ 2875208 h 3614056"/>
                <a:gd name="connsiteX19" fmla="*/ 176468 w 2089376"/>
                <a:gd name="connsiteY19" fmla="*/ 2875208 h 3614056"/>
                <a:gd name="connsiteX20" fmla="*/ 176468 w 2089376"/>
                <a:gd name="connsiteY20" fmla="*/ 738905 h 3614056"/>
                <a:gd name="connsiteX21" fmla="*/ 1068180 w 2089376"/>
                <a:gd name="connsiteY21" fmla="*/ 3045747 h 3614056"/>
                <a:gd name="connsiteX22" fmla="*/ 1068180 w 2089376"/>
                <a:gd name="connsiteY22" fmla="*/ 3045747 h 3614056"/>
                <a:gd name="connsiteX23" fmla="*/ 1267066 w 2089376"/>
                <a:gd name="connsiteY23" fmla="*/ 3244633 h 3614056"/>
                <a:gd name="connsiteX24" fmla="*/ 1267066 w 2089376"/>
                <a:gd name="connsiteY24" fmla="*/ 3244633 h 3614056"/>
                <a:gd name="connsiteX25" fmla="*/ 1267066 w 2089376"/>
                <a:gd name="connsiteY25" fmla="*/ 3244633 h 3614056"/>
                <a:gd name="connsiteX26" fmla="*/ 1267066 w 2089376"/>
                <a:gd name="connsiteY26" fmla="*/ 3244633 h 3614056"/>
                <a:gd name="connsiteX27" fmla="*/ 1068180 w 2089376"/>
                <a:gd name="connsiteY27" fmla="*/ 3443519 h 3614056"/>
                <a:gd name="connsiteX28" fmla="*/ 1068180 w 2089376"/>
                <a:gd name="connsiteY28" fmla="*/ 3443519 h 3614056"/>
                <a:gd name="connsiteX29" fmla="*/ 1068180 w 2089376"/>
                <a:gd name="connsiteY29" fmla="*/ 3443519 h 3614056"/>
                <a:gd name="connsiteX30" fmla="*/ 1068180 w 2089376"/>
                <a:gd name="connsiteY30" fmla="*/ 3443519 h 3614056"/>
                <a:gd name="connsiteX31" fmla="*/ 869294 w 2089376"/>
                <a:gd name="connsiteY31" fmla="*/ 3244633 h 3614056"/>
                <a:gd name="connsiteX32" fmla="*/ 869294 w 2089376"/>
                <a:gd name="connsiteY32" fmla="*/ 3244633 h 3614056"/>
                <a:gd name="connsiteX33" fmla="*/ 869294 w 2089376"/>
                <a:gd name="connsiteY33" fmla="*/ 3244633 h 3614056"/>
                <a:gd name="connsiteX34" fmla="*/ 869294 w 2089376"/>
                <a:gd name="connsiteY34" fmla="*/ 3244633 h 3614056"/>
                <a:gd name="connsiteX35" fmla="*/ 1068180 w 2089376"/>
                <a:gd name="connsiteY35" fmla="*/ 3045747 h 3614056"/>
                <a:gd name="connsiteX36" fmla="*/ 1068180 w 2089376"/>
                <a:gd name="connsiteY36" fmla="*/ 3045747 h 3614056"/>
                <a:gd name="connsiteX37" fmla="*/ 1068180 w 2089376"/>
                <a:gd name="connsiteY37" fmla="*/ 3045747 h 361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089376" h="3614056">
                  <a:moveTo>
                    <a:pt x="321256" y="0"/>
                  </a:moveTo>
                  <a:cubicBezTo>
                    <a:pt x="144562" y="0"/>
                    <a:pt x="0" y="144562"/>
                    <a:pt x="0" y="321256"/>
                  </a:cubicBezTo>
                  <a:lnTo>
                    <a:pt x="0" y="3292801"/>
                  </a:lnTo>
                  <a:cubicBezTo>
                    <a:pt x="0" y="3469495"/>
                    <a:pt x="144562" y="3614057"/>
                    <a:pt x="321256" y="3614057"/>
                  </a:cubicBezTo>
                  <a:lnTo>
                    <a:pt x="1815047" y="3614057"/>
                  </a:lnTo>
                  <a:cubicBezTo>
                    <a:pt x="1991741" y="3614057"/>
                    <a:pt x="2136303" y="3469495"/>
                    <a:pt x="2136303" y="3292801"/>
                  </a:cubicBezTo>
                  <a:lnTo>
                    <a:pt x="2136303" y="321256"/>
                  </a:lnTo>
                  <a:cubicBezTo>
                    <a:pt x="2136303" y="144562"/>
                    <a:pt x="1991741" y="0"/>
                    <a:pt x="1815047" y="0"/>
                  </a:cubicBezTo>
                  <a:lnTo>
                    <a:pt x="321256" y="0"/>
                  </a:lnTo>
                  <a:close/>
                  <a:moveTo>
                    <a:pt x="889115" y="309397"/>
                  </a:moveTo>
                  <a:lnTo>
                    <a:pt x="1247302" y="309397"/>
                  </a:lnTo>
                  <a:cubicBezTo>
                    <a:pt x="1270849" y="309397"/>
                    <a:pt x="1289936" y="336390"/>
                    <a:pt x="1289936" y="369650"/>
                  </a:cubicBezTo>
                  <a:cubicBezTo>
                    <a:pt x="1289936" y="402911"/>
                    <a:pt x="1270849" y="429903"/>
                    <a:pt x="1247302" y="429903"/>
                  </a:cubicBezTo>
                  <a:lnTo>
                    <a:pt x="889115" y="429903"/>
                  </a:lnTo>
                  <a:cubicBezTo>
                    <a:pt x="865567" y="429903"/>
                    <a:pt x="846480" y="402911"/>
                    <a:pt x="846480" y="369650"/>
                  </a:cubicBezTo>
                  <a:cubicBezTo>
                    <a:pt x="846480" y="336390"/>
                    <a:pt x="865567" y="309397"/>
                    <a:pt x="889115" y="309397"/>
                  </a:cubicBezTo>
                  <a:close/>
                  <a:moveTo>
                    <a:pt x="176468" y="738905"/>
                  </a:moveTo>
                  <a:lnTo>
                    <a:pt x="1959892" y="738905"/>
                  </a:lnTo>
                  <a:lnTo>
                    <a:pt x="1959892" y="2875208"/>
                  </a:lnTo>
                  <a:lnTo>
                    <a:pt x="176468" y="2875208"/>
                  </a:lnTo>
                  <a:lnTo>
                    <a:pt x="176468" y="738905"/>
                  </a:lnTo>
                  <a:close/>
                  <a:moveTo>
                    <a:pt x="1068180" y="3045747"/>
                  </a:moveTo>
                  <a:cubicBezTo>
                    <a:pt x="1068180" y="3045747"/>
                    <a:pt x="1068180" y="3045747"/>
                    <a:pt x="1068180" y="3045747"/>
                  </a:cubicBezTo>
                  <a:cubicBezTo>
                    <a:pt x="1178013" y="3045747"/>
                    <a:pt x="1267066" y="3134799"/>
                    <a:pt x="1267066" y="3244633"/>
                  </a:cubicBezTo>
                  <a:cubicBezTo>
                    <a:pt x="1267066" y="3244633"/>
                    <a:pt x="1267066" y="3244633"/>
                    <a:pt x="1267066" y="3244633"/>
                  </a:cubicBezTo>
                  <a:lnTo>
                    <a:pt x="1267066" y="3244633"/>
                  </a:lnTo>
                  <a:cubicBezTo>
                    <a:pt x="1267066" y="3244633"/>
                    <a:pt x="1267066" y="3244633"/>
                    <a:pt x="1267066" y="3244633"/>
                  </a:cubicBezTo>
                  <a:cubicBezTo>
                    <a:pt x="1267066" y="3354466"/>
                    <a:pt x="1178013" y="3443519"/>
                    <a:pt x="1068180" y="3443519"/>
                  </a:cubicBezTo>
                  <a:cubicBezTo>
                    <a:pt x="1068180" y="3443519"/>
                    <a:pt x="1068180" y="3443519"/>
                    <a:pt x="1068180" y="3443519"/>
                  </a:cubicBezTo>
                  <a:lnTo>
                    <a:pt x="1068180" y="3443519"/>
                  </a:lnTo>
                  <a:cubicBezTo>
                    <a:pt x="1068180" y="3443519"/>
                    <a:pt x="1068180" y="3443519"/>
                    <a:pt x="1068180" y="3443519"/>
                  </a:cubicBezTo>
                  <a:cubicBezTo>
                    <a:pt x="958346" y="3443519"/>
                    <a:pt x="869294" y="3354466"/>
                    <a:pt x="869294" y="3244633"/>
                  </a:cubicBezTo>
                  <a:cubicBezTo>
                    <a:pt x="869294" y="3244633"/>
                    <a:pt x="869294" y="3244633"/>
                    <a:pt x="869294" y="3244633"/>
                  </a:cubicBezTo>
                  <a:lnTo>
                    <a:pt x="869294" y="3244633"/>
                  </a:lnTo>
                  <a:cubicBezTo>
                    <a:pt x="869294" y="3244633"/>
                    <a:pt x="869294" y="3244633"/>
                    <a:pt x="869294" y="3244633"/>
                  </a:cubicBezTo>
                  <a:cubicBezTo>
                    <a:pt x="869294" y="3134799"/>
                    <a:pt x="958346" y="3045747"/>
                    <a:pt x="1068180" y="3045747"/>
                  </a:cubicBezTo>
                  <a:cubicBezTo>
                    <a:pt x="1068180" y="3045747"/>
                    <a:pt x="1068180" y="3045747"/>
                    <a:pt x="1068180" y="3045747"/>
                  </a:cubicBezTo>
                  <a:lnTo>
                    <a:pt x="1068180" y="3045747"/>
                  </a:lnTo>
                  <a:close/>
                </a:path>
              </a:pathLst>
            </a:custGeom>
            <a:solidFill>
              <a:srgbClr val="FFFFFF"/>
            </a:solidFill>
            <a:ln w="56406" cap="flat">
              <a:noFill/>
              <a:prstDash val="solid"/>
              <a:miter/>
            </a:ln>
          </p:spPr>
          <p:txBody>
            <a:bodyPr lIns="359890" tIns="179946" rIns="359890" bIns="179946" rtlCol="0" anchor="ctr"/>
            <a:lstStyle/>
            <a:p>
              <a:pPr defTabSz="374827"/>
              <a:endParaRPr lang="en-US" sz="1500">
                <a:solidFill>
                  <a:prstClr val="white">
                    <a:lumMod val="85000"/>
                  </a:prst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315520EB-0F65-403D-A973-B17B2A4C2E9D}"/>
                </a:ext>
              </a:extLst>
            </p:cNvPr>
            <p:cNvSpPr txBox="1"/>
            <p:nvPr/>
          </p:nvSpPr>
          <p:spPr>
            <a:xfrm>
              <a:off x="17475375" y="23516447"/>
              <a:ext cx="3616624" cy="2057724"/>
            </a:xfrm>
            <a:prstGeom prst="rect">
              <a:avLst/>
            </a:prstGeom>
            <a:noFill/>
          </p:spPr>
          <p:txBody>
            <a:bodyPr wrap="square" lIns="359890" tIns="179946" rIns="359890" bIns="179946" rtlCol="0">
              <a:spAutoFit/>
            </a:bodyPr>
            <a:lstStyle/>
            <a:p>
              <a:pPr algn="ctr" defTabSz="374827"/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Take a picture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to </a:t>
              </a:r>
              <a:r>
                <a:rPr lang="en-US" sz="2800" dirty="0" smtClean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download</a:t>
              </a:r>
              <a:r>
                <a:rPr lang="en-US" sz="2800" dirty="0" smtClean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the</a:t>
              </a:r>
              <a:r>
                <a:rPr lang="en-US" sz="2800" b="1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full paper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xmlns="" id="{32B70FBA-A2DF-453C-9792-CA6E8DB0D343}"/>
                </a:ext>
              </a:extLst>
            </p:cNvPr>
            <p:cNvCxnSpPr>
              <a:cxnSpLocks/>
            </p:cNvCxnSpPr>
            <p:nvPr/>
          </p:nvCxnSpPr>
          <p:spPr>
            <a:xfrm>
              <a:off x="22378706" y="24605803"/>
              <a:ext cx="1386445" cy="0"/>
            </a:xfrm>
            <a:prstGeom prst="straightConnector1">
              <a:avLst/>
            </a:prstGeom>
            <a:ln w="66675">
              <a:solidFill>
                <a:schemeClr val="bg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Graphic 25">
            <a:extLst>
              <a:ext uri="{FF2B5EF4-FFF2-40B4-BE49-F238E27FC236}">
                <a16:creationId xmlns:a16="http://schemas.microsoft.com/office/drawing/2014/main" xmlns="" id="{3F6FAB3B-B12A-4813-B623-754F8AAB0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8573397" y="11928959"/>
            <a:ext cx="2399447" cy="238902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AC155C6-7E35-4156-B9B3-271571AF60CC}"/>
              </a:ext>
            </a:extLst>
          </p:cNvPr>
          <p:cNvSpPr txBox="1"/>
          <p:nvPr/>
        </p:nvSpPr>
        <p:spPr>
          <a:xfrm>
            <a:off x="433228" y="391886"/>
            <a:ext cx="9601200" cy="3622277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normAutofit/>
          </a:bodyPr>
          <a:lstStyle/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NAME: Project name goes 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here</a:t>
            </a:r>
          </a:p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nd here</a:t>
            </a:r>
            <a:endParaRPr lang="en-US" sz="4000" b="1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Last 5 digits of project number: </a:t>
            </a:r>
            <a:r>
              <a:rPr lang="en-US" sz="3300" b="1" dirty="0">
                <a:latin typeface="Lato" panose="020F0502020204030203" pitchFamily="34" charset="0"/>
                <a:cs typeface="Lato" panose="020F0502020204030203" pitchFamily="34" charset="0"/>
              </a:rPr>
              <a:t>XXXXX</a:t>
            </a: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Principal Investigator (PI): </a:t>
            </a:r>
            <a:r>
              <a:rPr lang="en-US" sz="3300" b="1" dirty="0" smtClean="0">
                <a:latin typeface="Lato" panose="020F0502020204030203" pitchFamily="34" charset="0"/>
                <a:cs typeface="Lato" panose="020F0502020204030203" pitchFamily="34" charset="0"/>
              </a:rPr>
              <a:t>First and Last Name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PI Email: </a:t>
            </a:r>
            <a:r>
              <a:rPr lang="en-US" sz="3300" b="1" dirty="0" err="1" smtClean="0">
                <a:latin typeface="Lato" panose="020F0502020204030203" pitchFamily="34" charset="0"/>
                <a:cs typeface="Lato" panose="020F0502020204030203" pitchFamily="34" charset="0"/>
              </a:rPr>
              <a:t>example@website.solar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3F61B32-8F5A-4CA2-B549-F3CD26098007}"/>
              </a:ext>
            </a:extLst>
          </p:cNvPr>
          <p:cNvSpPr txBox="1"/>
          <p:nvPr/>
        </p:nvSpPr>
        <p:spPr>
          <a:xfrm>
            <a:off x="11469155" y="26253413"/>
            <a:ext cx="29972759" cy="917404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defTabSz="374827"/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Additional </a:t>
            </a:r>
            <a:r>
              <a:rPr lang="en-US" sz="36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</a:t>
            </a:r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contributors:</a:t>
            </a:r>
            <a:r>
              <a:rPr lang="en-US" sz="3600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endParaRPr lang="en-US" sz="3600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Graphic 18">
            <a:extLst>
              <a:ext uri="{FF2B5EF4-FFF2-40B4-BE49-F238E27FC236}">
                <a16:creationId xmlns:a16="http://schemas.microsoft.com/office/drawing/2014/main" xmlns="" id="{1B355378-8069-4F41-9F33-76FF52B1D680}"/>
              </a:ext>
            </a:extLst>
          </p:cNvPr>
          <p:cNvSpPr/>
          <p:nvPr/>
        </p:nvSpPr>
        <p:spPr>
          <a:xfrm>
            <a:off x="10891588" y="26384040"/>
            <a:ext cx="590886" cy="637123"/>
          </a:xfrm>
          <a:custGeom>
            <a:avLst/>
            <a:gdLst>
              <a:gd name="connsiteX0" fmla="*/ 310594 w 327663"/>
              <a:gd name="connsiteY0" fmla="*/ 219906 h 335196"/>
              <a:gd name="connsiteX1" fmla="*/ 246568 w 327663"/>
              <a:gd name="connsiteY1" fmla="*/ 176217 h 335196"/>
              <a:gd name="connsiteX2" fmla="*/ 212295 w 327663"/>
              <a:gd name="connsiteY2" fmla="*/ 176217 h 335196"/>
              <a:gd name="connsiteX3" fmla="*/ 165217 w 327663"/>
              <a:gd name="connsiteY3" fmla="*/ 189022 h 335196"/>
              <a:gd name="connsiteX4" fmla="*/ 118138 w 327663"/>
              <a:gd name="connsiteY4" fmla="*/ 176217 h 335196"/>
              <a:gd name="connsiteX5" fmla="*/ 83866 w 327663"/>
              <a:gd name="connsiteY5" fmla="*/ 176217 h 335196"/>
              <a:gd name="connsiteX6" fmla="*/ 19839 w 327663"/>
              <a:gd name="connsiteY6" fmla="*/ 219906 h 335196"/>
              <a:gd name="connsiteX7" fmla="*/ 1385 w 327663"/>
              <a:gd name="connsiteY7" fmla="*/ 299750 h 335196"/>
              <a:gd name="connsiteX8" fmla="*/ 165970 w 327663"/>
              <a:gd name="connsiteY8" fmla="*/ 335529 h 335196"/>
              <a:gd name="connsiteX9" fmla="*/ 329802 w 327663"/>
              <a:gd name="connsiteY9" fmla="*/ 299750 h 335196"/>
              <a:gd name="connsiteX10" fmla="*/ 310594 w 327663"/>
              <a:gd name="connsiteY10" fmla="*/ 219906 h 335196"/>
              <a:gd name="connsiteX11" fmla="*/ 165593 w 327663"/>
              <a:gd name="connsiteY11" fmla="*/ 154749 h 335196"/>
              <a:gd name="connsiteX12" fmla="*/ 242425 w 327663"/>
              <a:gd name="connsiteY12" fmla="*/ 77918 h 335196"/>
              <a:gd name="connsiteX13" fmla="*/ 165593 w 327663"/>
              <a:gd name="connsiteY13" fmla="*/ 1086 h 335196"/>
              <a:gd name="connsiteX14" fmla="*/ 88762 w 327663"/>
              <a:gd name="connsiteY14" fmla="*/ 77918 h 335196"/>
              <a:gd name="connsiteX15" fmla="*/ 165593 w 327663"/>
              <a:gd name="connsiteY15" fmla="*/ 154749 h 335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7663" h="335196">
                <a:moveTo>
                  <a:pt x="310594" y="219906"/>
                </a:moveTo>
                <a:cubicBezTo>
                  <a:pt x="287243" y="179983"/>
                  <a:pt x="246568" y="176217"/>
                  <a:pt x="246568" y="176217"/>
                </a:cubicBezTo>
                <a:lnTo>
                  <a:pt x="212295" y="176217"/>
                </a:lnTo>
                <a:cubicBezTo>
                  <a:pt x="198360" y="184126"/>
                  <a:pt x="182541" y="189022"/>
                  <a:pt x="165217" y="189022"/>
                </a:cubicBezTo>
                <a:cubicBezTo>
                  <a:pt x="147892" y="189022"/>
                  <a:pt x="132074" y="184503"/>
                  <a:pt x="118138" y="176217"/>
                </a:cubicBezTo>
                <a:lnTo>
                  <a:pt x="83866" y="176217"/>
                </a:lnTo>
                <a:cubicBezTo>
                  <a:pt x="83866" y="176217"/>
                  <a:pt x="43190" y="179983"/>
                  <a:pt x="19839" y="219906"/>
                </a:cubicBezTo>
                <a:cubicBezTo>
                  <a:pt x="-2758" y="259828"/>
                  <a:pt x="1385" y="299750"/>
                  <a:pt x="1385" y="299750"/>
                </a:cubicBezTo>
                <a:cubicBezTo>
                  <a:pt x="1385" y="299750"/>
                  <a:pt x="37164" y="335529"/>
                  <a:pt x="165970" y="335529"/>
                </a:cubicBezTo>
                <a:cubicBezTo>
                  <a:pt x="294776" y="335529"/>
                  <a:pt x="329802" y="299750"/>
                  <a:pt x="329802" y="299750"/>
                </a:cubicBezTo>
                <a:cubicBezTo>
                  <a:pt x="329802" y="299750"/>
                  <a:pt x="333945" y="259828"/>
                  <a:pt x="310594" y="219906"/>
                </a:cubicBezTo>
                <a:close/>
                <a:moveTo>
                  <a:pt x="165593" y="154749"/>
                </a:moveTo>
                <a:cubicBezTo>
                  <a:pt x="208152" y="154749"/>
                  <a:pt x="242425" y="120477"/>
                  <a:pt x="242425" y="77918"/>
                </a:cubicBezTo>
                <a:cubicBezTo>
                  <a:pt x="242425" y="35359"/>
                  <a:pt x="208152" y="1086"/>
                  <a:pt x="165593" y="1086"/>
                </a:cubicBezTo>
                <a:cubicBezTo>
                  <a:pt x="123035" y="1086"/>
                  <a:pt x="88762" y="35736"/>
                  <a:pt x="88762" y="77918"/>
                </a:cubicBezTo>
                <a:cubicBezTo>
                  <a:pt x="88762" y="120477"/>
                  <a:pt x="123035" y="154749"/>
                  <a:pt x="165593" y="15474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3663" cap="flat">
            <a:noFill/>
            <a:prstDash val="solid"/>
            <a:miter/>
          </a:ln>
        </p:spPr>
        <p:txBody>
          <a:bodyPr lIns="359890" tIns="179946" rIns="359890" bIns="179946" rtlCol="0" anchor="ctr"/>
          <a:lstStyle/>
          <a:p>
            <a:pPr defTabSz="374827"/>
            <a:endParaRPr lang="en-US" sz="1500">
              <a:solidFill>
                <a:prstClr val="black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FCAC4B58-8623-4DBE-951A-DDF821787031}"/>
              </a:ext>
            </a:extLst>
          </p:cNvPr>
          <p:cNvSpPr txBox="1"/>
          <p:nvPr/>
        </p:nvSpPr>
        <p:spPr>
          <a:xfrm>
            <a:off x="19463167" y="17963161"/>
            <a:ext cx="13356772" cy="4836426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Use this white space for larger </a:t>
            </a:r>
            <a:r>
              <a:rPr lang="en-US" sz="4400" b="1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supporting graphics, figures, and photos </a:t>
            </a: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with captions. </a:t>
            </a:r>
          </a:p>
          <a:p>
            <a:pPr algn="ctr" defTabSz="374827">
              <a:spcAft>
                <a:spcPts val="820"/>
              </a:spcAft>
            </a:pPr>
            <a:endParaRPr lang="en-US" sz="44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Answer 	the question: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did you do (or plan to do if just starting)?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All text and figures should be legible from 5 feet away</a:t>
            </a:r>
            <a:endParaRPr lang="en-US" sz="44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 descr="Office Identifier_reversed_Solar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7496" y="12590755"/>
            <a:ext cx="6099344" cy="12117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094839" y="10978193"/>
            <a:ext cx="10937674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smaller than size 100 font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8132457"/>
            <a:ext cx="9601200" cy="336200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your project objectives address the specific problem your trying to solve?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466238" y="15826790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66238" y="7307146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66238" y="4053164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4882805"/>
            <a:ext cx="9601200" cy="235183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does your research fit into the bigger picture of industry and the world at large?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22287856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the outcomes relate to your overall goal and industry impact?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gone wrong or what in your approach needs to change?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</a:p>
          <a:p>
            <a:pPr defTabSz="374827">
              <a:lnSpc>
                <a:spcPct val="120000"/>
              </a:lnSpc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66238" y="21458212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12392277"/>
            <a:ext cx="9601200" cy="3362001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did you attack your objectives (what do you plan to do)?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466238" y="11566968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7379657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PROJECT 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OVERVIEW / OBJECTIVES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4125675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BACKGROUND / INDUSTRY IMPACT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21530726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CONCLUSION / REMAINING RISK</a:t>
            </a:r>
            <a:endParaRPr lang="en-US" sz="3200" dirty="0">
              <a:solidFill>
                <a:schemeClr val="accent5">
                  <a:lumMod val="75000"/>
                </a:schemeClr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1639479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METHODS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Lato Black" panose="020F0A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40" y="15894970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KEY OUTCOMES / MILESTONES</a:t>
            </a:r>
            <a:endParaRPr lang="en-US" sz="3200" dirty="0">
              <a:solidFill>
                <a:schemeClr val="accent5">
                  <a:lumMod val="75000"/>
                </a:schemeClr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6652100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happened, what have you achieved to this </a:t>
            </a: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point?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63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42062400" cy="27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341266" y="11737614"/>
            <a:ext cx="2863709" cy="277171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220707" y="648478"/>
            <a:ext cx="31841693" cy="7698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4320" tIns="0" bIns="45720" rtlCol="0" anchor="ctr"/>
          <a:lstStyle/>
          <a:p>
            <a:r>
              <a:rPr lang="en-US" sz="3600" b="1" dirty="0" smtClean="0">
                <a:solidFill>
                  <a:srgbClr val="FFFFFF"/>
                </a:solidFill>
                <a:latin typeface="Lato Regular"/>
                <a:cs typeface="Lato Regular"/>
              </a:rPr>
              <a:t>SOFT COSTS TRACK </a:t>
            </a:r>
            <a:r>
              <a:rPr lang="en-US" sz="3600" dirty="0" smtClean="0">
                <a:solidFill>
                  <a:srgbClr val="FFFFFF"/>
                </a:solidFill>
                <a:latin typeface="Lato Regular"/>
                <a:cs typeface="Lato Regular"/>
              </a:rPr>
              <a:t>(Topic name goes here </a:t>
            </a:r>
            <a:r>
              <a:rPr lang="en-US" sz="3600" i="1" dirty="0" smtClean="0">
                <a:solidFill>
                  <a:srgbClr val="FFFFFF"/>
                </a:solidFill>
                <a:latin typeface="Lato Regular"/>
                <a:cs typeface="Lato Regular"/>
              </a:rPr>
              <a:t>ex. </a:t>
            </a:r>
            <a:r>
              <a:rPr lang="en-US" sz="3600" i="1" dirty="0">
                <a:solidFill>
                  <a:srgbClr val="FFFFFF"/>
                </a:solidFill>
                <a:latin typeface="Lato Regular"/>
                <a:cs typeface="Lato Regular"/>
              </a:rPr>
              <a:t>PV Markets and Regulation Topic</a:t>
            </a:r>
            <a:r>
              <a:rPr lang="en-US" sz="3600" dirty="0" smtClean="0">
                <a:solidFill>
                  <a:srgbClr val="FFFFFF"/>
                </a:solidFill>
                <a:latin typeface="Lato Regular"/>
                <a:cs typeface="Lato Regular"/>
              </a:rPr>
              <a:t>)  </a:t>
            </a:r>
            <a:endParaRPr lang="en-US" sz="3600" dirty="0">
              <a:solidFill>
                <a:srgbClr val="FFFFFF"/>
              </a:solidFill>
              <a:latin typeface="Lato Regular"/>
              <a:cs typeface="Lato Regular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78733BE-059C-47B7-9415-5ADF2F3024F1}"/>
              </a:ext>
            </a:extLst>
          </p:cNvPr>
          <p:cNvSpPr/>
          <p:nvPr/>
        </p:nvSpPr>
        <p:spPr>
          <a:xfrm>
            <a:off x="10437018" y="14509334"/>
            <a:ext cx="31425358" cy="12922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DC4359A-7BBB-495A-96DE-65574C0C8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94840" y="2995613"/>
            <a:ext cx="28878004" cy="8646272"/>
          </a:xfrm>
        </p:spPr>
        <p:txBody>
          <a:bodyPr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finding 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(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or </a:t>
            </a:r>
            <a:r>
              <a:rPr lang="en-US" sz="9600" i="1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objective if your project has just 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started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)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goes </a:t>
            </a: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here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</a:t>
            </a:r>
            <a:r>
              <a:rPr lang="en-US" sz="11300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plain English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. </a:t>
            </a:r>
            <a:r>
              <a:rPr lang="en-US" sz="11300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Emphasize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the important 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words. </a:t>
            </a:r>
            <a:endParaRPr lang="en-US" sz="7200" dirty="0">
              <a:solidFill>
                <a:schemeClr val="bg1"/>
              </a:solidFill>
              <a:latin typeface="Lato" panose="020F0502020204030203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0C5B857-0E51-4898-BAEF-B471D5E63813}"/>
              </a:ext>
            </a:extLst>
          </p:cNvPr>
          <p:cNvSpPr/>
          <p:nvPr/>
        </p:nvSpPr>
        <p:spPr>
          <a:xfrm>
            <a:off x="1" y="0"/>
            <a:ext cx="10220706" cy="27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3007250" y="12055303"/>
            <a:ext cx="5062048" cy="1656068"/>
            <a:chOff x="17475375" y="23516447"/>
            <a:chExt cx="6289776" cy="2057724"/>
          </a:xfrm>
        </p:grpSpPr>
        <p:sp>
          <p:nvSpPr>
            <p:cNvPr id="9" name="Graphic 7">
              <a:extLst>
                <a:ext uri="{FF2B5EF4-FFF2-40B4-BE49-F238E27FC236}">
                  <a16:creationId xmlns:a16="http://schemas.microsoft.com/office/drawing/2014/main" xmlns="" id="{9914F9AF-0FB9-4924-8DCA-B46EEB713FE9}"/>
                </a:ext>
              </a:extLst>
            </p:cNvPr>
            <p:cNvSpPr/>
            <p:nvPr/>
          </p:nvSpPr>
          <p:spPr>
            <a:xfrm>
              <a:off x="21092001" y="23678855"/>
              <a:ext cx="903328" cy="1811607"/>
            </a:xfrm>
            <a:custGeom>
              <a:avLst/>
              <a:gdLst>
                <a:gd name="connsiteX0" fmla="*/ 321256 w 2089376"/>
                <a:gd name="connsiteY0" fmla="*/ 0 h 3614056"/>
                <a:gd name="connsiteX1" fmla="*/ 0 w 2089376"/>
                <a:gd name="connsiteY1" fmla="*/ 321256 h 3614056"/>
                <a:gd name="connsiteX2" fmla="*/ 0 w 2089376"/>
                <a:gd name="connsiteY2" fmla="*/ 3292801 h 3614056"/>
                <a:gd name="connsiteX3" fmla="*/ 321256 w 2089376"/>
                <a:gd name="connsiteY3" fmla="*/ 3614057 h 3614056"/>
                <a:gd name="connsiteX4" fmla="*/ 1815047 w 2089376"/>
                <a:gd name="connsiteY4" fmla="*/ 3614057 h 3614056"/>
                <a:gd name="connsiteX5" fmla="*/ 2136303 w 2089376"/>
                <a:gd name="connsiteY5" fmla="*/ 3292801 h 3614056"/>
                <a:gd name="connsiteX6" fmla="*/ 2136303 w 2089376"/>
                <a:gd name="connsiteY6" fmla="*/ 321256 h 3614056"/>
                <a:gd name="connsiteX7" fmla="*/ 1815047 w 2089376"/>
                <a:gd name="connsiteY7" fmla="*/ 0 h 3614056"/>
                <a:gd name="connsiteX8" fmla="*/ 321256 w 2089376"/>
                <a:gd name="connsiteY8" fmla="*/ 0 h 3614056"/>
                <a:gd name="connsiteX9" fmla="*/ 889115 w 2089376"/>
                <a:gd name="connsiteY9" fmla="*/ 309397 h 3614056"/>
                <a:gd name="connsiteX10" fmla="*/ 1247302 w 2089376"/>
                <a:gd name="connsiteY10" fmla="*/ 309397 h 3614056"/>
                <a:gd name="connsiteX11" fmla="*/ 1289936 w 2089376"/>
                <a:gd name="connsiteY11" fmla="*/ 369650 h 3614056"/>
                <a:gd name="connsiteX12" fmla="*/ 1247302 w 2089376"/>
                <a:gd name="connsiteY12" fmla="*/ 429903 h 3614056"/>
                <a:gd name="connsiteX13" fmla="*/ 889115 w 2089376"/>
                <a:gd name="connsiteY13" fmla="*/ 429903 h 3614056"/>
                <a:gd name="connsiteX14" fmla="*/ 846480 w 2089376"/>
                <a:gd name="connsiteY14" fmla="*/ 369650 h 3614056"/>
                <a:gd name="connsiteX15" fmla="*/ 889115 w 2089376"/>
                <a:gd name="connsiteY15" fmla="*/ 309397 h 3614056"/>
                <a:gd name="connsiteX16" fmla="*/ 176468 w 2089376"/>
                <a:gd name="connsiteY16" fmla="*/ 738905 h 3614056"/>
                <a:gd name="connsiteX17" fmla="*/ 1959892 w 2089376"/>
                <a:gd name="connsiteY17" fmla="*/ 738905 h 3614056"/>
                <a:gd name="connsiteX18" fmla="*/ 1959892 w 2089376"/>
                <a:gd name="connsiteY18" fmla="*/ 2875208 h 3614056"/>
                <a:gd name="connsiteX19" fmla="*/ 176468 w 2089376"/>
                <a:gd name="connsiteY19" fmla="*/ 2875208 h 3614056"/>
                <a:gd name="connsiteX20" fmla="*/ 176468 w 2089376"/>
                <a:gd name="connsiteY20" fmla="*/ 738905 h 3614056"/>
                <a:gd name="connsiteX21" fmla="*/ 1068180 w 2089376"/>
                <a:gd name="connsiteY21" fmla="*/ 3045747 h 3614056"/>
                <a:gd name="connsiteX22" fmla="*/ 1068180 w 2089376"/>
                <a:gd name="connsiteY22" fmla="*/ 3045747 h 3614056"/>
                <a:gd name="connsiteX23" fmla="*/ 1267066 w 2089376"/>
                <a:gd name="connsiteY23" fmla="*/ 3244633 h 3614056"/>
                <a:gd name="connsiteX24" fmla="*/ 1267066 w 2089376"/>
                <a:gd name="connsiteY24" fmla="*/ 3244633 h 3614056"/>
                <a:gd name="connsiteX25" fmla="*/ 1267066 w 2089376"/>
                <a:gd name="connsiteY25" fmla="*/ 3244633 h 3614056"/>
                <a:gd name="connsiteX26" fmla="*/ 1267066 w 2089376"/>
                <a:gd name="connsiteY26" fmla="*/ 3244633 h 3614056"/>
                <a:gd name="connsiteX27" fmla="*/ 1068180 w 2089376"/>
                <a:gd name="connsiteY27" fmla="*/ 3443519 h 3614056"/>
                <a:gd name="connsiteX28" fmla="*/ 1068180 w 2089376"/>
                <a:gd name="connsiteY28" fmla="*/ 3443519 h 3614056"/>
                <a:gd name="connsiteX29" fmla="*/ 1068180 w 2089376"/>
                <a:gd name="connsiteY29" fmla="*/ 3443519 h 3614056"/>
                <a:gd name="connsiteX30" fmla="*/ 1068180 w 2089376"/>
                <a:gd name="connsiteY30" fmla="*/ 3443519 h 3614056"/>
                <a:gd name="connsiteX31" fmla="*/ 869294 w 2089376"/>
                <a:gd name="connsiteY31" fmla="*/ 3244633 h 3614056"/>
                <a:gd name="connsiteX32" fmla="*/ 869294 w 2089376"/>
                <a:gd name="connsiteY32" fmla="*/ 3244633 h 3614056"/>
                <a:gd name="connsiteX33" fmla="*/ 869294 w 2089376"/>
                <a:gd name="connsiteY33" fmla="*/ 3244633 h 3614056"/>
                <a:gd name="connsiteX34" fmla="*/ 869294 w 2089376"/>
                <a:gd name="connsiteY34" fmla="*/ 3244633 h 3614056"/>
                <a:gd name="connsiteX35" fmla="*/ 1068180 w 2089376"/>
                <a:gd name="connsiteY35" fmla="*/ 3045747 h 3614056"/>
                <a:gd name="connsiteX36" fmla="*/ 1068180 w 2089376"/>
                <a:gd name="connsiteY36" fmla="*/ 3045747 h 3614056"/>
                <a:gd name="connsiteX37" fmla="*/ 1068180 w 2089376"/>
                <a:gd name="connsiteY37" fmla="*/ 3045747 h 361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089376" h="3614056">
                  <a:moveTo>
                    <a:pt x="321256" y="0"/>
                  </a:moveTo>
                  <a:cubicBezTo>
                    <a:pt x="144562" y="0"/>
                    <a:pt x="0" y="144562"/>
                    <a:pt x="0" y="321256"/>
                  </a:cubicBezTo>
                  <a:lnTo>
                    <a:pt x="0" y="3292801"/>
                  </a:lnTo>
                  <a:cubicBezTo>
                    <a:pt x="0" y="3469495"/>
                    <a:pt x="144562" y="3614057"/>
                    <a:pt x="321256" y="3614057"/>
                  </a:cubicBezTo>
                  <a:lnTo>
                    <a:pt x="1815047" y="3614057"/>
                  </a:lnTo>
                  <a:cubicBezTo>
                    <a:pt x="1991741" y="3614057"/>
                    <a:pt x="2136303" y="3469495"/>
                    <a:pt x="2136303" y="3292801"/>
                  </a:cubicBezTo>
                  <a:lnTo>
                    <a:pt x="2136303" y="321256"/>
                  </a:lnTo>
                  <a:cubicBezTo>
                    <a:pt x="2136303" y="144562"/>
                    <a:pt x="1991741" y="0"/>
                    <a:pt x="1815047" y="0"/>
                  </a:cubicBezTo>
                  <a:lnTo>
                    <a:pt x="321256" y="0"/>
                  </a:lnTo>
                  <a:close/>
                  <a:moveTo>
                    <a:pt x="889115" y="309397"/>
                  </a:moveTo>
                  <a:lnTo>
                    <a:pt x="1247302" y="309397"/>
                  </a:lnTo>
                  <a:cubicBezTo>
                    <a:pt x="1270849" y="309397"/>
                    <a:pt x="1289936" y="336390"/>
                    <a:pt x="1289936" y="369650"/>
                  </a:cubicBezTo>
                  <a:cubicBezTo>
                    <a:pt x="1289936" y="402911"/>
                    <a:pt x="1270849" y="429903"/>
                    <a:pt x="1247302" y="429903"/>
                  </a:cubicBezTo>
                  <a:lnTo>
                    <a:pt x="889115" y="429903"/>
                  </a:lnTo>
                  <a:cubicBezTo>
                    <a:pt x="865567" y="429903"/>
                    <a:pt x="846480" y="402911"/>
                    <a:pt x="846480" y="369650"/>
                  </a:cubicBezTo>
                  <a:cubicBezTo>
                    <a:pt x="846480" y="336390"/>
                    <a:pt x="865567" y="309397"/>
                    <a:pt x="889115" y="309397"/>
                  </a:cubicBezTo>
                  <a:close/>
                  <a:moveTo>
                    <a:pt x="176468" y="738905"/>
                  </a:moveTo>
                  <a:lnTo>
                    <a:pt x="1959892" y="738905"/>
                  </a:lnTo>
                  <a:lnTo>
                    <a:pt x="1959892" y="2875208"/>
                  </a:lnTo>
                  <a:lnTo>
                    <a:pt x="176468" y="2875208"/>
                  </a:lnTo>
                  <a:lnTo>
                    <a:pt x="176468" y="738905"/>
                  </a:lnTo>
                  <a:close/>
                  <a:moveTo>
                    <a:pt x="1068180" y="3045747"/>
                  </a:moveTo>
                  <a:cubicBezTo>
                    <a:pt x="1068180" y="3045747"/>
                    <a:pt x="1068180" y="3045747"/>
                    <a:pt x="1068180" y="3045747"/>
                  </a:cubicBezTo>
                  <a:cubicBezTo>
                    <a:pt x="1178013" y="3045747"/>
                    <a:pt x="1267066" y="3134799"/>
                    <a:pt x="1267066" y="3244633"/>
                  </a:cubicBezTo>
                  <a:cubicBezTo>
                    <a:pt x="1267066" y="3244633"/>
                    <a:pt x="1267066" y="3244633"/>
                    <a:pt x="1267066" y="3244633"/>
                  </a:cubicBezTo>
                  <a:lnTo>
                    <a:pt x="1267066" y="3244633"/>
                  </a:lnTo>
                  <a:cubicBezTo>
                    <a:pt x="1267066" y="3244633"/>
                    <a:pt x="1267066" y="3244633"/>
                    <a:pt x="1267066" y="3244633"/>
                  </a:cubicBezTo>
                  <a:cubicBezTo>
                    <a:pt x="1267066" y="3354466"/>
                    <a:pt x="1178013" y="3443519"/>
                    <a:pt x="1068180" y="3443519"/>
                  </a:cubicBezTo>
                  <a:cubicBezTo>
                    <a:pt x="1068180" y="3443519"/>
                    <a:pt x="1068180" y="3443519"/>
                    <a:pt x="1068180" y="3443519"/>
                  </a:cubicBezTo>
                  <a:lnTo>
                    <a:pt x="1068180" y="3443519"/>
                  </a:lnTo>
                  <a:cubicBezTo>
                    <a:pt x="1068180" y="3443519"/>
                    <a:pt x="1068180" y="3443519"/>
                    <a:pt x="1068180" y="3443519"/>
                  </a:cubicBezTo>
                  <a:cubicBezTo>
                    <a:pt x="958346" y="3443519"/>
                    <a:pt x="869294" y="3354466"/>
                    <a:pt x="869294" y="3244633"/>
                  </a:cubicBezTo>
                  <a:cubicBezTo>
                    <a:pt x="869294" y="3244633"/>
                    <a:pt x="869294" y="3244633"/>
                    <a:pt x="869294" y="3244633"/>
                  </a:cubicBezTo>
                  <a:lnTo>
                    <a:pt x="869294" y="3244633"/>
                  </a:lnTo>
                  <a:cubicBezTo>
                    <a:pt x="869294" y="3244633"/>
                    <a:pt x="869294" y="3244633"/>
                    <a:pt x="869294" y="3244633"/>
                  </a:cubicBezTo>
                  <a:cubicBezTo>
                    <a:pt x="869294" y="3134799"/>
                    <a:pt x="958346" y="3045747"/>
                    <a:pt x="1068180" y="3045747"/>
                  </a:cubicBezTo>
                  <a:cubicBezTo>
                    <a:pt x="1068180" y="3045747"/>
                    <a:pt x="1068180" y="3045747"/>
                    <a:pt x="1068180" y="3045747"/>
                  </a:cubicBezTo>
                  <a:lnTo>
                    <a:pt x="1068180" y="3045747"/>
                  </a:lnTo>
                  <a:close/>
                </a:path>
              </a:pathLst>
            </a:custGeom>
            <a:solidFill>
              <a:srgbClr val="FFFFFF"/>
            </a:solidFill>
            <a:ln w="56406" cap="flat">
              <a:noFill/>
              <a:prstDash val="solid"/>
              <a:miter/>
            </a:ln>
          </p:spPr>
          <p:txBody>
            <a:bodyPr lIns="359890" tIns="179946" rIns="359890" bIns="179946" rtlCol="0" anchor="ctr"/>
            <a:lstStyle/>
            <a:p>
              <a:pPr defTabSz="374827"/>
              <a:endParaRPr lang="en-US" sz="1500">
                <a:solidFill>
                  <a:prstClr val="white">
                    <a:lumMod val="85000"/>
                  </a:prst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315520EB-0F65-403D-A973-B17B2A4C2E9D}"/>
                </a:ext>
              </a:extLst>
            </p:cNvPr>
            <p:cNvSpPr txBox="1"/>
            <p:nvPr/>
          </p:nvSpPr>
          <p:spPr>
            <a:xfrm>
              <a:off x="17475375" y="23516447"/>
              <a:ext cx="3616624" cy="2057724"/>
            </a:xfrm>
            <a:prstGeom prst="rect">
              <a:avLst/>
            </a:prstGeom>
            <a:noFill/>
          </p:spPr>
          <p:txBody>
            <a:bodyPr wrap="square" lIns="359890" tIns="179946" rIns="359890" bIns="179946" rtlCol="0">
              <a:spAutoFit/>
            </a:bodyPr>
            <a:lstStyle/>
            <a:p>
              <a:pPr algn="ctr" defTabSz="374827"/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Take a picture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to </a:t>
              </a:r>
              <a:r>
                <a:rPr lang="en-US" sz="2800" dirty="0" smtClean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download</a:t>
              </a:r>
              <a:r>
                <a:rPr lang="en-US" sz="2800" dirty="0" smtClean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the</a:t>
              </a:r>
              <a:r>
                <a:rPr lang="en-US" sz="2800" b="1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full paper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xmlns="" id="{32B70FBA-A2DF-453C-9792-CA6E8DB0D343}"/>
                </a:ext>
              </a:extLst>
            </p:cNvPr>
            <p:cNvCxnSpPr>
              <a:cxnSpLocks/>
            </p:cNvCxnSpPr>
            <p:nvPr/>
          </p:nvCxnSpPr>
          <p:spPr>
            <a:xfrm>
              <a:off x="22378706" y="24605803"/>
              <a:ext cx="1386445" cy="0"/>
            </a:xfrm>
            <a:prstGeom prst="straightConnector1">
              <a:avLst/>
            </a:prstGeom>
            <a:ln w="66675">
              <a:solidFill>
                <a:schemeClr val="bg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Graphic 25">
            <a:extLst>
              <a:ext uri="{FF2B5EF4-FFF2-40B4-BE49-F238E27FC236}">
                <a16:creationId xmlns:a16="http://schemas.microsoft.com/office/drawing/2014/main" xmlns="" id="{3F6FAB3B-B12A-4813-B623-754F8AAB0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8573397" y="11928959"/>
            <a:ext cx="2399447" cy="238902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AC155C6-7E35-4156-B9B3-271571AF60CC}"/>
              </a:ext>
            </a:extLst>
          </p:cNvPr>
          <p:cNvSpPr txBox="1"/>
          <p:nvPr/>
        </p:nvSpPr>
        <p:spPr>
          <a:xfrm>
            <a:off x="433228" y="391886"/>
            <a:ext cx="9601200" cy="3622277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normAutofit/>
          </a:bodyPr>
          <a:lstStyle/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NAME: Project name goes 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here</a:t>
            </a:r>
          </a:p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nd here</a:t>
            </a:r>
            <a:endParaRPr lang="en-US" sz="4000" b="1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Last 5 digits of project number: </a:t>
            </a:r>
            <a:r>
              <a:rPr lang="en-US" sz="3300" b="1" dirty="0">
                <a:latin typeface="Lato" panose="020F0502020204030203" pitchFamily="34" charset="0"/>
                <a:cs typeface="Lato" panose="020F0502020204030203" pitchFamily="34" charset="0"/>
              </a:rPr>
              <a:t>XXXXX</a:t>
            </a: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Principal Investigator (PI): </a:t>
            </a:r>
            <a:r>
              <a:rPr lang="en-US" sz="3300" b="1" dirty="0" smtClean="0">
                <a:latin typeface="Lato" panose="020F0502020204030203" pitchFamily="34" charset="0"/>
                <a:cs typeface="Lato" panose="020F0502020204030203" pitchFamily="34" charset="0"/>
              </a:rPr>
              <a:t>First and Last Name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PI Email: </a:t>
            </a:r>
            <a:r>
              <a:rPr lang="en-US" sz="3300" b="1" dirty="0" err="1" smtClean="0">
                <a:latin typeface="Lato" panose="020F0502020204030203" pitchFamily="34" charset="0"/>
                <a:cs typeface="Lato" panose="020F0502020204030203" pitchFamily="34" charset="0"/>
              </a:rPr>
              <a:t>example@website.solar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3F61B32-8F5A-4CA2-B549-F3CD26098007}"/>
              </a:ext>
            </a:extLst>
          </p:cNvPr>
          <p:cNvSpPr txBox="1"/>
          <p:nvPr/>
        </p:nvSpPr>
        <p:spPr>
          <a:xfrm>
            <a:off x="11469155" y="26253413"/>
            <a:ext cx="29972759" cy="917404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defTabSz="374827"/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Additional </a:t>
            </a:r>
            <a:r>
              <a:rPr lang="en-US" sz="36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</a:t>
            </a:r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contributors:</a:t>
            </a:r>
            <a:r>
              <a:rPr lang="en-US" sz="3600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endParaRPr lang="en-US" sz="3600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Graphic 18">
            <a:extLst>
              <a:ext uri="{FF2B5EF4-FFF2-40B4-BE49-F238E27FC236}">
                <a16:creationId xmlns:a16="http://schemas.microsoft.com/office/drawing/2014/main" xmlns="" id="{1B355378-8069-4F41-9F33-76FF52B1D680}"/>
              </a:ext>
            </a:extLst>
          </p:cNvPr>
          <p:cNvSpPr/>
          <p:nvPr/>
        </p:nvSpPr>
        <p:spPr>
          <a:xfrm>
            <a:off x="10891588" y="26384040"/>
            <a:ext cx="590886" cy="637123"/>
          </a:xfrm>
          <a:custGeom>
            <a:avLst/>
            <a:gdLst>
              <a:gd name="connsiteX0" fmla="*/ 310594 w 327663"/>
              <a:gd name="connsiteY0" fmla="*/ 219906 h 335196"/>
              <a:gd name="connsiteX1" fmla="*/ 246568 w 327663"/>
              <a:gd name="connsiteY1" fmla="*/ 176217 h 335196"/>
              <a:gd name="connsiteX2" fmla="*/ 212295 w 327663"/>
              <a:gd name="connsiteY2" fmla="*/ 176217 h 335196"/>
              <a:gd name="connsiteX3" fmla="*/ 165217 w 327663"/>
              <a:gd name="connsiteY3" fmla="*/ 189022 h 335196"/>
              <a:gd name="connsiteX4" fmla="*/ 118138 w 327663"/>
              <a:gd name="connsiteY4" fmla="*/ 176217 h 335196"/>
              <a:gd name="connsiteX5" fmla="*/ 83866 w 327663"/>
              <a:gd name="connsiteY5" fmla="*/ 176217 h 335196"/>
              <a:gd name="connsiteX6" fmla="*/ 19839 w 327663"/>
              <a:gd name="connsiteY6" fmla="*/ 219906 h 335196"/>
              <a:gd name="connsiteX7" fmla="*/ 1385 w 327663"/>
              <a:gd name="connsiteY7" fmla="*/ 299750 h 335196"/>
              <a:gd name="connsiteX8" fmla="*/ 165970 w 327663"/>
              <a:gd name="connsiteY8" fmla="*/ 335529 h 335196"/>
              <a:gd name="connsiteX9" fmla="*/ 329802 w 327663"/>
              <a:gd name="connsiteY9" fmla="*/ 299750 h 335196"/>
              <a:gd name="connsiteX10" fmla="*/ 310594 w 327663"/>
              <a:gd name="connsiteY10" fmla="*/ 219906 h 335196"/>
              <a:gd name="connsiteX11" fmla="*/ 165593 w 327663"/>
              <a:gd name="connsiteY11" fmla="*/ 154749 h 335196"/>
              <a:gd name="connsiteX12" fmla="*/ 242425 w 327663"/>
              <a:gd name="connsiteY12" fmla="*/ 77918 h 335196"/>
              <a:gd name="connsiteX13" fmla="*/ 165593 w 327663"/>
              <a:gd name="connsiteY13" fmla="*/ 1086 h 335196"/>
              <a:gd name="connsiteX14" fmla="*/ 88762 w 327663"/>
              <a:gd name="connsiteY14" fmla="*/ 77918 h 335196"/>
              <a:gd name="connsiteX15" fmla="*/ 165593 w 327663"/>
              <a:gd name="connsiteY15" fmla="*/ 154749 h 335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7663" h="335196">
                <a:moveTo>
                  <a:pt x="310594" y="219906"/>
                </a:moveTo>
                <a:cubicBezTo>
                  <a:pt x="287243" y="179983"/>
                  <a:pt x="246568" y="176217"/>
                  <a:pt x="246568" y="176217"/>
                </a:cubicBezTo>
                <a:lnTo>
                  <a:pt x="212295" y="176217"/>
                </a:lnTo>
                <a:cubicBezTo>
                  <a:pt x="198360" y="184126"/>
                  <a:pt x="182541" y="189022"/>
                  <a:pt x="165217" y="189022"/>
                </a:cubicBezTo>
                <a:cubicBezTo>
                  <a:pt x="147892" y="189022"/>
                  <a:pt x="132074" y="184503"/>
                  <a:pt x="118138" y="176217"/>
                </a:cubicBezTo>
                <a:lnTo>
                  <a:pt x="83866" y="176217"/>
                </a:lnTo>
                <a:cubicBezTo>
                  <a:pt x="83866" y="176217"/>
                  <a:pt x="43190" y="179983"/>
                  <a:pt x="19839" y="219906"/>
                </a:cubicBezTo>
                <a:cubicBezTo>
                  <a:pt x="-2758" y="259828"/>
                  <a:pt x="1385" y="299750"/>
                  <a:pt x="1385" y="299750"/>
                </a:cubicBezTo>
                <a:cubicBezTo>
                  <a:pt x="1385" y="299750"/>
                  <a:pt x="37164" y="335529"/>
                  <a:pt x="165970" y="335529"/>
                </a:cubicBezTo>
                <a:cubicBezTo>
                  <a:pt x="294776" y="335529"/>
                  <a:pt x="329802" y="299750"/>
                  <a:pt x="329802" y="299750"/>
                </a:cubicBezTo>
                <a:cubicBezTo>
                  <a:pt x="329802" y="299750"/>
                  <a:pt x="333945" y="259828"/>
                  <a:pt x="310594" y="219906"/>
                </a:cubicBezTo>
                <a:close/>
                <a:moveTo>
                  <a:pt x="165593" y="154749"/>
                </a:moveTo>
                <a:cubicBezTo>
                  <a:pt x="208152" y="154749"/>
                  <a:pt x="242425" y="120477"/>
                  <a:pt x="242425" y="77918"/>
                </a:cubicBezTo>
                <a:cubicBezTo>
                  <a:pt x="242425" y="35359"/>
                  <a:pt x="208152" y="1086"/>
                  <a:pt x="165593" y="1086"/>
                </a:cubicBezTo>
                <a:cubicBezTo>
                  <a:pt x="123035" y="1086"/>
                  <a:pt x="88762" y="35736"/>
                  <a:pt x="88762" y="77918"/>
                </a:cubicBezTo>
                <a:cubicBezTo>
                  <a:pt x="88762" y="120477"/>
                  <a:pt x="123035" y="154749"/>
                  <a:pt x="165593" y="15474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3663" cap="flat">
            <a:noFill/>
            <a:prstDash val="solid"/>
            <a:miter/>
          </a:ln>
        </p:spPr>
        <p:txBody>
          <a:bodyPr lIns="359890" tIns="179946" rIns="359890" bIns="179946" rtlCol="0" anchor="ctr"/>
          <a:lstStyle/>
          <a:p>
            <a:pPr defTabSz="374827"/>
            <a:endParaRPr lang="en-US" sz="1500">
              <a:solidFill>
                <a:prstClr val="black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FCAC4B58-8623-4DBE-951A-DDF821787031}"/>
              </a:ext>
            </a:extLst>
          </p:cNvPr>
          <p:cNvSpPr txBox="1"/>
          <p:nvPr/>
        </p:nvSpPr>
        <p:spPr>
          <a:xfrm>
            <a:off x="19463167" y="17963161"/>
            <a:ext cx="13356772" cy="4836426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Use this white space for larger </a:t>
            </a:r>
            <a:r>
              <a:rPr lang="en-US" sz="4400" b="1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supporting graphics, figures, and photos </a:t>
            </a: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with captions. </a:t>
            </a:r>
          </a:p>
          <a:p>
            <a:pPr algn="ctr" defTabSz="374827">
              <a:spcAft>
                <a:spcPts val="820"/>
              </a:spcAft>
            </a:pPr>
            <a:endParaRPr lang="en-US" sz="44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Answer 	the question: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did you do (or plan to do if just starting)?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All text and figures should be legible from 5 feet away</a:t>
            </a:r>
            <a:endParaRPr lang="en-US" sz="44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 descr="Office Identifier_reversed_Solar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7496" y="12590755"/>
            <a:ext cx="6099344" cy="12117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094839" y="10978193"/>
            <a:ext cx="10937674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smaller than size 100 font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8132457"/>
            <a:ext cx="9601200" cy="336200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your project objectives address the specific problem your trying to solve?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466238" y="15826790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66238" y="7307146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66238" y="4053164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4882805"/>
            <a:ext cx="9601200" cy="235183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does your research fit into the bigger picture of industry and the world at large?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22287856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the outcomes relate to your overall goal and industry impact?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gone wrong or what in your approach needs to change?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</a:p>
          <a:p>
            <a:pPr defTabSz="374827">
              <a:lnSpc>
                <a:spcPct val="120000"/>
              </a:lnSpc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66238" y="21458212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12392277"/>
            <a:ext cx="9601200" cy="3362001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did you attack your objectives (what do you plan to do)?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466238" y="11566968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7379657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chemeClr val="accent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PROJECT </a:t>
            </a:r>
            <a:r>
              <a:rPr lang="en-US" sz="3600" b="1" dirty="0" smtClean="0">
                <a:solidFill>
                  <a:schemeClr val="accent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OVERVIEW / OBJECTIVES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4125675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accent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BACKGROUND / INDUSTRY IMPACT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21530726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accent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CONCLUSION / REMAINING RISK</a:t>
            </a:r>
            <a:endParaRPr lang="en-US" sz="3200" dirty="0">
              <a:solidFill>
                <a:schemeClr val="accent1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1639479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chemeClr val="accent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METHODS</a:t>
            </a:r>
            <a:endParaRPr lang="en-US" sz="3600" b="1" dirty="0">
              <a:solidFill>
                <a:schemeClr val="accent1"/>
              </a:solidFill>
              <a:latin typeface="Lato Black" panose="020F0A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40" y="15894970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chemeClr val="accent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KEY OUTCOMES / MILESTONES</a:t>
            </a:r>
            <a:endParaRPr lang="en-US" sz="3200" dirty="0">
              <a:solidFill>
                <a:schemeClr val="accent1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6652100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happened, what have you achieved to this </a:t>
            </a: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point?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9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42062400" cy="2743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341266" y="11737614"/>
            <a:ext cx="2863709" cy="277171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220707" y="648478"/>
            <a:ext cx="31841693" cy="769825"/>
          </a:xfrm>
          <a:prstGeom prst="rect">
            <a:avLst/>
          </a:prstGeom>
          <a:solidFill>
            <a:srgbClr val="66748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74320" tIns="0" bIns="45720" rtlCol="0" anchor="ctr"/>
          <a:lstStyle/>
          <a:p>
            <a:r>
              <a:rPr lang="en-US" sz="3600" b="1" dirty="0">
                <a:solidFill>
                  <a:srgbClr val="FFFFFF"/>
                </a:solidFill>
                <a:latin typeface="Lato Regular"/>
                <a:cs typeface="Lato Regular"/>
              </a:rPr>
              <a:t>PLANNING AND STRATEGY TRACK </a:t>
            </a:r>
            <a:r>
              <a:rPr lang="en-US" sz="3600" dirty="0" smtClean="0">
                <a:solidFill>
                  <a:srgbClr val="FFFFFF"/>
                </a:solidFill>
                <a:latin typeface="Lato Regular"/>
                <a:cs typeface="Lato Regular"/>
              </a:rPr>
              <a:t>(Topic name goes here </a:t>
            </a:r>
            <a:r>
              <a:rPr lang="en-US" sz="3600" i="1" dirty="0" smtClean="0">
                <a:solidFill>
                  <a:srgbClr val="FFFFFF"/>
                </a:solidFill>
                <a:latin typeface="Lato Regular"/>
                <a:cs typeface="Lato Regular"/>
              </a:rPr>
              <a:t>ex. </a:t>
            </a:r>
            <a:r>
              <a:rPr lang="en-US" sz="3600" i="1" dirty="0">
                <a:solidFill>
                  <a:srgbClr val="FFFFFF"/>
                </a:solidFill>
                <a:latin typeface="Lato Regular"/>
                <a:cs typeface="Lato Regular"/>
              </a:rPr>
              <a:t>Visioning, Strategic Positioning &amp; Evaluation Topic</a:t>
            </a:r>
            <a:r>
              <a:rPr lang="en-US" sz="3600" dirty="0" smtClean="0">
                <a:solidFill>
                  <a:srgbClr val="FFFFFF"/>
                </a:solidFill>
                <a:latin typeface="Lato Regular"/>
                <a:cs typeface="Lato Regular"/>
              </a:rPr>
              <a:t>)  </a:t>
            </a:r>
            <a:endParaRPr lang="en-US" sz="3600" dirty="0">
              <a:solidFill>
                <a:srgbClr val="FFFFFF"/>
              </a:solidFill>
              <a:latin typeface="Lato Regular"/>
              <a:cs typeface="Lato Regular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78733BE-059C-47B7-9415-5ADF2F3024F1}"/>
              </a:ext>
            </a:extLst>
          </p:cNvPr>
          <p:cNvSpPr/>
          <p:nvPr/>
        </p:nvSpPr>
        <p:spPr>
          <a:xfrm>
            <a:off x="10437018" y="14509334"/>
            <a:ext cx="31425358" cy="12922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DC4359A-7BBB-495A-96DE-65574C0C8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94840" y="2995613"/>
            <a:ext cx="28878004" cy="8646272"/>
          </a:xfrm>
        </p:spPr>
        <p:txBody>
          <a:bodyPr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finding 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(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or </a:t>
            </a:r>
            <a:r>
              <a:rPr lang="en-US" sz="9600" i="1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objective if your project has just </a:t>
            </a:r>
            <a:r>
              <a:rPr lang="en-US" sz="9600" i="1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started</a:t>
            </a:r>
            <a:r>
              <a:rPr lang="en-US" sz="96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) </a:t>
            </a:r>
            <a:r>
              <a:rPr lang="en-US" sz="11300" b="1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goes </a:t>
            </a:r>
            <a:r>
              <a:rPr lang="en-US" sz="11300" b="1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here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</a:t>
            </a:r>
            <a:r>
              <a:rPr lang="en-US" sz="11300" dirty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plain English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. </a:t>
            </a:r>
            <a:r>
              <a:rPr lang="en-US" sz="11300" dirty="0" smtClean="0">
                <a:solidFill>
                  <a:schemeClr val="bg1"/>
                </a:solidFill>
                <a:latin typeface="Lato Black" panose="020F0A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Emphasize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1300" dirty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the important </a:t>
            </a:r>
            <a:r>
              <a:rPr lang="en-US" sz="11300" dirty="0" smtClean="0">
                <a:solidFill>
                  <a:schemeClr val="bg1"/>
                </a:solidFill>
                <a:latin typeface="Lato" panose="020F0502020204030203" pitchFamily="34" charset="0"/>
                <a:ea typeface="Roboto" panose="02000000000000000000" pitchFamily="2" charset="0"/>
                <a:cs typeface="Arial" panose="020B0604020202020204" pitchFamily="34" charset="0"/>
              </a:rPr>
              <a:t>words. </a:t>
            </a:r>
            <a:endParaRPr lang="en-US" sz="7200" dirty="0">
              <a:solidFill>
                <a:schemeClr val="bg1"/>
              </a:solidFill>
              <a:latin typeface="Lato" panose="020F0502020204030203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0C5B857-0E51-4898-BAEF-B471D5E63813}"/>
              </a:ext>
            </a:extLst>
          </p:cNvPr>
          <p:cNvSpPr/>
          <p:nvPr/>
        </p:nvSpPr>
        <p:spPr>
          <a:xfrm>
            <a:off x="1" y="0"/>
            <a:ext cx="10220706" cy="27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890" tIns="179946" rIns="359890" bIns="179946" rtlCol="0" anchor="ctr"/>
          <a:lstStyle/>
          <a:p>
            <a:pPr defTabSz="374827"/>
            <a:r>
              <a:rPr lang="en-US" sz="1500" b="1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Non-Cognitive Predictors of Student Success:</a:t>
            </a: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US" sz="1500" i="1" dirty="0">
                <a:solidFill>
                  <a:prstClr val="whit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 Predictive Validity Comparison Between Domestic and International Students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3007250" y="12055303"/>
            <a:ext cx="5062048" cy="1656068"/>
            <a:chOff x="17475375" y="23516447"/>
            <a:chExt cx="6289776" cy="2057724"/>
          </a:xfrm>
        </p:grpSpPr>
        <p:sp>
          <p:nvSpPr>
            <p:cNvPr id="9" name="Graphic 7">
              <a:extLst>
                <a:ext uri="{FF2B5EF4-FFF2-40B4-BE49-F238E27FC236}">
                  <a16:creationId xmlns:a16="http://schemas.microsoft.com/office/drawing/2014/main" xmlns="" id="{9914F9AF-0FB9-4924-8DCA-B46EEB713FE9}"/>
                </a:ext>
              </a:extLst>
            </p:cNvPr>
            <p:cNvSpPr/>
            <p:nvPr/>
          </p:nvSpPr>
          <p:spPr>
            <a:xfrm>
              <a:off x="21092001" y="23678855"/>
              <a:ext cx="903328" cy="1811607"/>
            </a:xfrm>
            <a:custGeom>
              <a:avLst/>
              <a:gdLst>
                <a:gd name="connsiteX0" fmla="*/ 321256 w 2089376"/>
                <a:gd name="connsiteY0" fmla="*/ 0 h 3614056"/>
                <a:gd name="connsiteX1" fmla="*/ 0 w 2089376"/>
                <a:gd name="connsiteY1" fmla="*/ 321256 h 3614056"/>
                <a:gd name="connsiteX2" fmla="*/ 0 w 2089376"/>
                <a:gd name="connsiteY2" fmla="*/ 3292801 h 3614056"/>
                <a:gd name="connsiteX3" fmla="*/ 321256 w 2089376"/>
                <a:gd name="connsiteY3" fmla="*/ 3614057 h 3614056"/>
                <a:gd name="connsiteX4" fmla="*/ 1815047 w 2089376"/>
                <a:gd name="connsiteY4" fmla="*/ 3614057 h 3614056"/>
                <a:gd name="connsiteX5" fmla="*/ 2136303 w 2089376"/>
                <a:gd name="connsiteY5" fmla="*/ 3292801 h 3614056"/>
                <a:gd name="connsiteX6" fmla="*/ 2136303 w 2089376"/>
                <a:gd name="connsiteY6" fmla="*/ 321256 h 3614056"/>
                <a:gd name="connsiteX7" fmla="*/ 1815047 w 2089376"/>
                <a:gd name="connsiteY7" fmla="*/ 0 h 3614056"/>
                <a:gd name="connsiteX8" fmla="*/ 321256 w 2089376"/>
                <a:gd name="connsiteY8" fmla="*/ 0 h 3614056"/>
                <a:gd name="connsiteX9" fmla="*/ 889115 w 2089376"/>
                <a:gd name="connsiteY9" fmla="*/ 309397 h 3614056"/>
                <a:gd name="connsiteX10" fmla="*/ 1247302 w 2089376"/>
                <a:gd name="connsiteY10" fmla="*/ 309397 h 3614056"/>
                <a:gd name="connsiteX11" fmla="*/ 1289936 w 2089376"/>
                <a:gd name="connsiteY11" fmla="*/ 369650 h 3614056"/>
                <a:gd name="connsiteX12" fmla="*/ 1247302 w 2089376"/>
                <a:gd name="connsiteY12" fmla="*/ 429903 h 3614056"/>
                <a:gd name="connsiteX13" fmla="*/ 889115 w 2089376"/>
                <a:gd name="connsiteY13" fmla="*/ 429903 h 3614056"/>
                <a:gd name="connsiteX14" fmla="*/ 846480 w 2089376"/>
                <a:gd name="connsiteY14" fmla="*/ 369650 h 3614056"/>
                <a:gd name="connsiteX15" fmla="*/ 889115 w 2089376"/>
                <a:gd name="connsiteY15" fmla="*/ 309397 h 3614056"/>
                <a:gd name="connsiteX16" fmla="*/ 176468 w 2089376"/>
                <a:gd name="connsiteY16" fmla="*/ 738905 h 3614056"/>
                <a:gd name="connsiteX17" fmla="*/ 1959892 w 2089376"/>
                <a:gd name="connsiteY17" fmla="*/ 738905 h 3614056"/>
                <a:gd name="connsiteX18" fmla="*/ 1959892 w 2089376"/>
                <a:gd name="connsiteY18" fmla="*/ 2875208 h 3614056"/>
                <a:gd name="connsiteX19" fmla="*/ 176468 w 2089376"/>
                <a:gd name="connsiteY19" fmla="*/ 2875208 h 3614056"/>
                <a:gd name="connsiteX20" fmla="*/ 176468 w 2089376"/>
                <a:gd name="connsiteY20" fmla="*/ 738905 h 3614056"/>
                <a:gd name="connsiteX21" fmla="*/ 1068180 w 2089376"/>
                <a:gd name="connsiteY21" fmla="*/ 3045747 h 3614056"/>
                <a:gd name="connsiteX22" fmla="*/ 1068180 w 2089376"/>
                <a:gd name="connsiteY22" fmla="*/ 3045747 h 3614056"/>
                <a:gd name="connsiteX23" fmla="*/ 1267066 w 2089376"/>
                <a:gd name="connsiteY23" fmla="*/ 3244633 h 3614056"/>
                <a:gd name="connsiteX24" fmla="*/ 1267066 w 2089376"/>
                <a:gd name="connsiteY24" fmla="*/ 3244633 h 3614056"/>
                <a:gd name="connsiteX25" fmla="*/ 1267066 w 2089376"/>
                <a:gd name="connsiteY25" fmla="*/ 3244633 h 3614056"/>
                <a:gd name="connsiteX26" fmla="*/ 1267066 w 2089376"/>
                <a:gd name="connsiteY26" fmla="*/ 3244633 h 3614056"/>
                <a:gd name="connsiteX27" fmla="*/ 1068180 w 2089376"/>
                <a:gd name="connsiteY27" fmla="*/ 3443519 h 3614056"/>
                <a:gd name="connsiteX28" fmla="*/ 1068180 w 2089376"/>
                <a:gd name="connsiteY28" fmla="*/ 3443519 h 3614056"/>
                <a:gd name="connsiteX29" fmla="*/ 1068180 w 2089376"/>
                <a:gd name="connsiteY29" fmla="*/ 3443519 h 3614056"/>
                <a:gd name="connsiteX30" fmla="*/ 1068180 w 2089376"/>
                <a:gd name="connsiteY30" fmla="*/ 3443519 h 3614056"/>
                <a:gd name="connsiteX31" fmla="*/ 869294 w 2089376"/>
                <a:gd name="connsiteY31" fmla="*/ 3244633 h 3614056"/>
                <a:gd name="connsiteX32" fmla="*/ 869294 w 2089376"/>
                <a:gd name="connsiteY32" fmla="*/ 3244633 h 3614056"/>
                <a:gd name="connsiteX33" fmla="*/ 869294 w 2089376"/>
                <a:gd name="connsiteY33" fmla="*/ 3244633 h 3614056"/>
                <a:gd name="connsiteX34" fmla="*/ 869294 w 2089376"/>
                <a:gd name="connsiteY34" fmla="*/ 3244633 h 3614056"/>
                <a:gd name="connsiteX35" fmla="*/ 1068180 w 2089376"/>
                <a:gd name="connsiteY35" fmla="*/ 3045747 h 3614056"/>
                <a:gd name="connsiteX36" fmla="*/ 1068180 w 2089376"/>
                <a:gd name="connsiteY36" fmla="*/ 3045747 h 3614056"/>
                <a:gd name="connsiteX37" fmla="*/ 1068180 w 2089376"/>
                <a:gd name="connsiteY37" fmla="*/ 3045747 h 361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089376" h="3614056">
                  <a:moveTo>
                    <a:pt x="321256" y="0"/>
                  </a:moveTo>
                  <a:cubicBezTo>
                    <a:pt x="144562" y="0"/>
                    <a:pt x="0" y="144562"/>
                    <a:pt x="0" y="321256"/>
                  </a:cubicBezTo>
                  <a:lnTo>
                    <a:pt x="0" y="3292801"/>
                  </a:lnTo>
                  <a:cubicBezTo>
                    <a:pt x="0" y="3469495"/>
                    <a:pt x="144562" y="3614057"/>
                    <a:pt x="321256" y="3614057"/>
                  </a:cubicBezTo>
                  <a:lnTo>
                    <a:pt x="1815047" y="3614057"/>
                  </a:lnTo>
                  <a:cubicBezTo>
                    <a:pt x="1991741" y="3614057"/>
                    <a:pt x="2136303" y="3469495"/>
                    <a:pt x="2136303" y="3292801"/>
                  </a:cubicBezTo>
                  <a:lnTo>
                    <a:pt x="2136303" y="321256"/>
                  </a:lnTo>
                  <a:cubicBezTo>
                    <a:pt x="2136303" y="144562"/>
                    <a:pt x="1991741" y="0"/>
                    <a:pt x="1815047" y="0"/>
                  </a:cubicBezTo>
                  <a:lnTo>
                    <a:pt x="321256" y="0"/>
                  </a:lnTo>
                  <a:close/>
                  <a:moveTo>
                    <a:pt x="889115" y="309397"/>
                  </a:moveTo>
                  <a:lnTo>
                    <a:pt x="1247302" y="309397"/>
                  </a:lnTo>
                  <a:cubicBezTo>
                    <a:pt x="1270849" y="309397"/>
                    <a:pt x="1289936" y="336390"/>
                    <a:pt x="1289936" y="369650"/>
                  </a:cubicBezTo>
                  <a:cubicBezTo>
                    <a:pt x="1289936" y="402911"/>
                    <a:pt x="1270849" y="429903"/>
                    <a:pt x="1247302" y="429903"/>
                  </a:cubicBezTo>
                  <a:lnTo>
                    <a:pt x="889115" y="429903"/>
                  </a:lnTo>
                  <a:cubicBezTo>
                    <a:pt x="865567" y="429903"/>
                    <a:pt x="846480" y="402911"/>
                    <a:pt x="846480" y="369650"/>
                  </a:cubicBezTo>
                  <a:cubicBezTo>
                    <a:pt x="846480" y="336390"/>
                    <a:pt x="865567" y="309397"/>
                    <a:pt x="889115" y="309397"/>
                  </a:cubicBezTo>
                  <a:close/>
                  <a:moveTo>
                    <a:pt x="176468" y="738905"/>
                  </a:moveTo>
                  <a:lnTo>
                    <a:pt x="1959892" y="738905"/>
                  </a:lnTo>
                  <a:lnTo>
                    <a:pt x="1959892" y="2875208"/>
                  </a:lnTo>
                  <a:lnTo>
                    <a:pt x="176468" y="2875208"/>
                  </a:lnTo>
                  <a:lnTo>
                    <a:pt x="176468" y="738905"/>
                  </a:lnTo>
                  <a:close/>
                  <a:moveTo>
                    <a:pt x="1068180" y="3045747"/>
                  </a:moveTo>
                  <a:cubicBezTo>
                    <a:pt x="1068180" y="3045747"/>
                    <a:pt x="1068180" y="3045747"/>
                    <a:pt x="1068180" y="3045747"/>
                  </a:cubicBezTo>
                  <a:cubicBezTo>
                    <a:pt x="1178013" y="3045747"/>
                    <a:pt x="1267066" y="3134799"/>
                    <a:pt x="1267066" y="3244633"/>
                  </a:cubicBezTo>
                  <a:cubicBezTo>
                    <a:pt x="1267066" y="3244633"/>
                    <a:pt x="1267066" y="3244633"/>
                    <a:pt x="1267066" y="3244633"/>
                  </a:cubicBezTo>
                  <a:lnTo>
                    <a:pt x="1267066" y="3244633"/>
                  </a:lnTo>
                  <a:cubicBezTo>
                    <a:pt x="1267066" y="3244633"/>
                    <a:pt x="1267066" y="3244633"/>
                    <a:pt x="1267066" y="3244633"/>
                  </a:cubicBezTo>
                  <a:cubicBezTo>
                    <a:pt x="1267066" y="3354466"/>
                    <a:pt x="1178013" y="3443519"/>
                    <a:pt x="1068180" y="3443519"/>
                  </a:cubicBezTo>
                  <a:cubicBezTo>
                    <a:pt x="1068180" y="3443519"/>
                    <a:pt x="1068180" y="3443519"/>
                    <a:pt x="1068180" y="3443519"/>
                  </a:cubicBezTo>
                  <a:lnTo>
                    <a:pt x="1068180" y="3443519"/>
                  </a:lnTo>
                  <a:cubicBezTo>
                    <a:pt x="1068180" y="3443519"/>
                    <a:pt x="1068180" y="3443519"/>
                    <a:pt x="1068180" y="3443519"/>
                  </a:cubicBezTo>
                  <a:cubicBezTo>
                    <a:pt x="958346" y="3443519"/>
                    <a:pt x="869294" y="3354466"/>
                    <a:pt x="869294" y="3244633"/>
                  </a:cubicBezTo>
                  <a:cubicBezTo>
                    <a:pt x="869294" y="3244633"/>
                    <a:pt x="869294" y="3244633"/>
                    <a:pt x="869294" y="3244633"/>
                  </a:cubicBezTo>
                  <a:lnTo>
                    <a:pt x="869294" y="3244633"/>
                  </a:lnTo>
                  <a:cubicBezTo>
                    <a:pt x="869294" y="3244633"/>
                    <a:pt x="869294" y="3244633"/>
                    <a:pt x="869294" y="3244633"/>
                  </a:cubicBezTo>
                  <a:cubicBezTo>
                    <a:pt x="869294" y="3134799"/>
                    <a:pt x="958346" y="3045747"/>
                    <a:pt x="1068180" y="3045747"/>
                  </a:cubicBezTo>
                  <a:cubicBezTo>
                    <a:pt x="1068180" y="3045747"/>
                    <a:pt x="1068180" y="3045747"/>
                    <a:pt x="1068180" y="3045747"/>
                  </a:cubicBezTo>
                  <a:lnTo>
                    <a:pt x="1068180" y="3045747"/>
                  </a:lnTo>
                  <a:close/>
                </a:path>
              </a:pathLst>
            </a:custGeom>
            <a:solidFill>
              <a:srgbClr val="FFFFFF"/>
            </a:solidFill>
            <a:ln w="56406" cap="flat">
              <a:noFill/>
              <a:prstDash val="solid"/>
              <a:miter/>
            </a:ln>
          </p:spPr>
          <p:txBody>
            <a:bodyPr lIns="359890" tIns="179946" rIns="359890" bIns="179946" rtlCol="0" anchor="ctr"/>
            <a:lstStyle/>
            <a:p>
              <a:pPr defTabSz="374827"/>
              <a:endParaRPr lang="en-US" sz="1500">
                <a:solidFill>
                  <a:prstClr val="white">
                    <a:lumMod val="85000"/>
                  </a:prst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315520EB-0F65-403D-A973-B17B2A4C2E9D}"/>
                </a:ext>
              </a:extLst>
            </p:cNvPr>
            <p:cNvSpPr txBox="1"/>
            <p:nvPr/>
          </p:nvSpPr>
          <p:spPr>
            <a:xfrm>
              <a:off x="17475375" y="23516447"/>
              <a:ext cx="3616624" cy="2057724"/>
            </a:xfrm>
            <a:prstGeom prst="rect">
              <a:avLst/>
            </a:prstGeom>
            <a:noFill/>
          </p:spPr>
          <p:txBody>
            <a:bodyPr wrap="square" lIns="359890" tIns="179946" rIns="359890" bIns="179946" rtlCol="0">
              <a:spAutoFit/>
            </a:bodyPr>
            <a:lstStyle/>
            <a:p>
              <a:pPr algn="ctr" defTabSz="374827"/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Take a picture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to </a:t>
              </a:r>
              <a:r>
                <a:rPr lang="en-US" sz="2800" dirty="0" smtClean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download</a:t>
              </a:r>
              <a:r>
                <a:rPr lang="en-US" sz="2800" dirty="0" smtClean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the</a:t>
              </a:r>
              <a:r>
                <a:rPr lang="en-US" sz="2800" b="1" dirty="0">
                  <a:solidFill>
                    <a:schemeClr val="bg1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Lato Black" panose="020F0A02020204030203" pitchFamily="34" charset="0"/>
                  <a:cs typeface="Arial" panose="020B0604020202020204" pitchFamily="34" charset="0"/>
                </a:rPr>
                <a:t>full paper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xmlns="" id="{32B70FBA-A2DF-453C-9792-CA6E8DB0D343}"/>
                </a:ext>
              </a:extLst>
            </p:cNvPr>
            <p:cNvCxnSpPr>
              <a:cxnSpLocks/>
            </p:cNvCxnSpPr>
            <p:nvPr/>
          </p:nvCxnSpPr>
          <p:spPr>
            <a:xfrm>
              <a:off x="22378706" y="24605803"/>
              <a:ext cx="1386445" cy="0"/>
            </a:xfrm>
            <a:prstGeom prst="straightConnector1">
              <a:avLst/>
            </a:prstGeom>
            <a:ln w="66675">
              <a:solidFill>
                <a:schemeClr val="bg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Graphic 25">
            <a:extLst>
              <a:ext uri="{FF2B5EF4-FFF2-40B4-BE49-F238E27FC236}">
                <a16:creationId xmlns:a16="http://schemas.microsoft.com/office/drawing/2014/main" xmlns="" id="{3F6FAB3B-B12A-4813-B623-754F8AAB0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8573397" y="11928959"/>
            <a:ext cx="2399447" cy="238902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AC155C6-7E35-4156-B9B3-271571AF60CC}"/>
              </a:ext>
            </a:extLst>
          </p:cNvPr>
          <p:cNvSpPr txBox="1"/>
          <p:nvPr/>
        </p:nvSpPr>
        <p:spPr>
          <a:xfrm>
            <a:off x="433228" y="391886"/>
            <a:ext cx="9601200" cy="3622277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normAutofit/>
          </a:bodyPr>
          <a:lstStyle/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NAME: Project name goes 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here</a:t>
            </a:r>
          </a:p>
          <a:p>
            <a:pPr defTabSz="374827">
              <a:spcAft>
                <a:spcPts val="820"/>
              </a:spcAft>
            </a:pPr>
            <a:r>
              <a:rPr lang="en-US" sz="40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</a:t>
            </a:r>
            <a:r>
              <a:rPr lang="en-US" sz="40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nd here</a:t>
            </a:r>
            <a:endParaRPr lang="en-US" sz="4000" b="1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Last 5 digits of project number: </a:t>
            </a:r>
            <a:r>
              <a:rPr lang="en-US" sz="3300" b="1" dirty="0">
                <a:latin typeface="Lato" panose="020F0502020204030203" pitchFamily="34" charset="0"/>
                <a:cs typeface="Lato" panose="020F0502020204030203" pitchFamily="34" charset="0"/>
              </a:rPr>
              <a:t>XXXXX</a:t>
            </a: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Principal Investigator (PI): </a:t>
            </a:r>
            <a:r>
              <a:rPr lang="en-US" sz="3300" b="1" dirty="0" smtClean="0">
                <a:latin typeface="Lato" panose="020F0502020204030203" pitchFamily="34" charset="0"/>
                <a:cs typeface="Lato" panose="020F0502020204030203" pitchFamily="34" charset="0"/>
              </a:rPr>
              <a:t>First and Last Name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  <a:p>
            <a:pPr defTabSz="374827">
              <a:spcAft>
                <a:spcPts val="820"/>
              </a:spcAft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  <a:cs typeface="Lato" panose="020F0502020204030203" pitchFamily="34" charset="0"/>
              </a:rPr>
              <a:t>PI Email: </a:t>
            </a:r>
            <a:r>
              <a:rPr lang="en-US" sz="3300" b="1" dirty="0" err="1" smtClean="0">
                <a:latin typeface="Lato" panose="020F0502020204030203" pitchFamily="34" charset="0"/>
                <a:cs typeface="Lato" panose="020F0502020204030203" pitchFamily="34" charset="0"/>
              </a:rPr>
              <a:t>example@website.solar</a:t>
            </a:r>
            <a:endParaRPr lang="en-US" sz="3300" b="1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3F61B32-8F5A-4CA2-B549-F3CD26098007}"/>
              </a:ext>
            </a:extLst>
          </p:cNvPr>
          <p:cNvSpPr txBox="1"/>
          <p:nvPr/>
        </p:nvSpPr>
        <p:spPr>
          <a:xfrm>
            <a:off x="11469155" y="26253413"/>
            <a:ext cx="29972759" cy="917404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defTabSz="374827"/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Additional </a:t>
            </a:r>
            <a:r>
              <a:rPr lang="en-US" sz="3600" b="1" dirty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project </a:t>
            </a:r>
            <a:r>
              <a:rPr lang="en-US" sz="3600" b="1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contributors:</a:t>
            </a:r>
            <a:r>
              <a:rPr lang="en-US" sz="3600" dirty="0" smtClean="0">
                <a:solidFill>
                  <a:prstClr val="black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endParaRPr lang="en-US" sz="3600" dirty="0">
              <a:solidFill>
                <a:prstClr val="black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Graphic 18">
            <a:extLst>
              <a:ext uri="{FF2B5EF4-FFF2-40B4-BE49-F238E27FC236}">
                <a16:creationId xmlns:a16="http://schemas.microsoft.com/office/drawing/2014/main" xmlns="" id="{1B355378-8069-4F41-9F33-76FF52B1D680}"/>
              </a:ext>
            </a:extLst>
          </p:cNvPr>
          <p:cNvSpPr/>
          <p:nvPr/>
        </p:nvSpPr>
        <p:spPr>
          <a:xfrm>
            <a:off x="10891588" y="26384040"/>
            <a:ext cx="590886" cy="637123"/>
          </a:xfrm>
          <a:custGeom>
            <a:avLst/>
            <a:gdLst>
              <a:gd name="connsiteX0" fmla="*/ 310594 w 327663"/>
              <a:gd name="connsiteY0" fmla="*/ 219906 h 335196"/>
              <a:gd name="connsiteX1" fmla="*/ 246568 w 327663"/>
              <a:gd name="connsiteY1" fmla="*/ 176217 h 335196"/>
              <a:gd name="connsiteX2" fmla="*/ 212295 w 327663"/>
              <a:gd name="connsiteY2" fmla="*/ 176217 h 335196"/>
              <a:gd name="connsiteX3" fmla="*/ 165217 w 327663"/>
              <a:gd name="connsiteY3" fmla="*/ 189022 h 335196"/>
              <a:gd name="connsiteX4" fmla="*/ 118138 w 327663"/>
              <a:gd name="connsiteY4" fmla="*/ 176217 h 335196"/>
              <a:gd name="connsiteX5" fmla="*/ 83866 w 327663"/>
              <a:gd name="connsiteY5" fmla="*/ 176217 h 335196"/>
              <a:gd name="connsiteX6" fmla="*/ 19839 w 327663"/>
              <a:gd name="connsiteY6" fmla="*/ 219906 h 335196"/>
              <a:gd name="connsiteX7" fmla="*/ 1385 w 327663"/>
              <a:gd name="connsiteY7" fmla="*/ 299750 h 335196"/>
              <a:gd name="connsiteX8" fmla="*/ 165970 w 327663"/>
              <a:gd name="connsiteY8" fmla="*/ 335529 h 335196"/>
              <a:gd name="connsiteX9" fmla="*/ 329802 w 327663"/>
              <a:gd name="connsiteY9" fmla="*/ 299750 h 335196"/>
              <a:gd name="connsiteX10" fmla="*/ 310594 w 327663"/>
              <a:gd name="connsiteY10" fmla="*/ 219906 h 335196"/>
              <a:gd name="connsiteX11" fmla="*/ 165593 w 327663"/>
              <a:gd name="connsiteY11" fmla="*/ 154749 h 335196"/>
              <a:gd name="connsiteX12" fmla="*/ 242425 w 327663"/>
              <a:gd name="connsiteY12" fmla="*/ 77918 h 335196"/>
              <a:gd name="connsiteX13" fmla="*/ 165593 w 327663"/>
              <a:gd name="connsiteY13" fmla="*/ 1086 h 335196"/>
              <a:gd name="connsiteX14" fmla="*/ 88762 w 327663"/>
              <a:gd name="connsiteY14" fmla="*/ 77918 h 335196"/>
              <a:gd name="connsiteX15" fmla="*/ 165593 w 327663"/>
              <a:gd name="connsiteY15" fmla="*/ 154749 h 335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7663" h="335196">
                <a:moveTo>
                  <a:pt x="310594" y="219906"/>
                </a:moveTo>
                <a:cubicBezTo>
                  <a:pt x="287243" y="179983"/>
                  <a:pt x="246568" y="176217"/>
                  <a:pt x="246568" y="176217"/>
                </a:cubicBezTo>
                <a:lnTo>
                  <a:pt x="212295" y="176217"/>
                </a:lnTo>
                <a:cubicBezTo>
                  <a:pt x="198360" y="184126"/>
                  <a:pt x="182541" y="189022"/>
                  <a:pt x="165217" y="189022"/>
                </a:cubicBezTo>
                <a:cubicBezTo>
                  <a:pt x="147892" y="189022"/>
                  <a:pt x="132074" y="184503"/>
                  <a:pt x="118138" y="176217"/>
                </a:cubicBezTo>
                <a:lnTo>
                  <a:pt x="83866" y="176217"/>
                </a:lnTo>
                <a:cubicBezTo>
                  <a:pt x="83866" y="176217"/>
                  <a:pt x="43190" y="179983"/>
                  <a:pt x="19839" y="219906"/>
                </a:cubicBezTo>
                <a:cubicBezTo>
                  <a:pt x="-2758" y="259828"/>
                  <a:pt x="1385" y="299750"/>
                  <a:pt x="1385" y="299750"/>
                </a:cubicBezTo>
                <a:cubicBezTo>
                  <a:pt x="1385" y="299750"/>
                  <a:pt x="37164" y="335529"/>
                  <a:pt x="165970" y="335529"/>
                </a:cubicBezTo>
                <a:cubicBezTo>
                  <a:pt x="294776" y="335529"/>
                  <a:pt x="329802" y="299750"/>
                  <a:pt x="329802" y="299750"/>
                </a:cubicBezTo>
                <a:cubicBezTo>
                  <a:pt x="329802" y="299750"/>
                  <a:pt x="333945" y="259828"/>
                  <a:pt x="310594" y="219906"/>
                </a:cubicBezTo>
                <a:close/>
                <a:moveTo>
                  <a:pt x="165593" y="154749"/>
                </a:moveTo>
                <a:cubicBezTo>
                  <a:pt x="208152" y="154749"/>
                  <a:pt x="242425" y="120477"/>
                  <a:pt x="242425" y="77918"/>
                </a:cubicBezTo>
                <a:cubicBezTo>
                  <a:pt x="242425" y="35359"/>
                  <a:pt x="208152" y="1086"/>
                  <a:pt x="165593" y="1086"/>
                </a:cubicBezTo>
                <a:cubicBezTo>
                  <a:pt x="123035" y="1086"/>
                  <a:pt x="88762" y="35736"/>
                  <a:pt x="88762" y="77918"/>
                </a:cubicBezTo>
                <a:cubicBezTo>
                  <a:pt x="88762" y="120477"/>
                  <a:pt x="123035" y="154749"/>
                  <a:pt x="165593" y="15474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3663" cap="flat">
            <a:noFill/>
            <a:prstDash val="solid"/>
            <a:miter/>
          </a:ln>
        </p:spPr>
        <p:txBody>
          <a:bodyPr lIns="359890" tIns="179946" rIns="359890" bIns="179946" rtlCol="0" anchor="ctr"/>
          <a:lstStyle/>
          <a:p>
            <a:pPr defTabSz="374827"/>
            <a:endParaRPr lang="en-US" sz="1500">
              <a:solidFill>
                <a:prstClr val="black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FCAC4B58-8623-4DBE-951A-DDF821787031}"/>
              </a:ext>
            </a:extLst>
          </p:cNvPr>
          <p:cNvSpPr txBox="1"/>
          <p:nvPr/>
        </p:nvSpPr>
        <p:spPr>
          <a:xfrm>
            <a:off x="19463167" y="17963161"/>
            <a:ext cx="13356772" cy="4836426"/>
          </a:xfrm>
          <a:prstGeom prst="rect">
            <a:avLst/>
          </a:prstGeom>
          <a:noFill/>
        </p:spPr>
        <p:txBody>
          <a:bodyPr wrap="square" lIns="359890" tIns="179946" rIns="359890" bIns="179946" rtlCol="0">
            <a:spAutoFit/>
          </a:bodyPr>
          <a:lstStyle/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Use this white space for larger </a:t>
            </a:r>
            <a:r>
              <a:rPr lang="en-US" sz="4400" b="1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supporting graphics, figures, and photos </a:t>
            </a: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with captions. </a:t>
            </a:r>
          </a:p>
          <a:p>
            <a:pPr algn="ctr" defTabSz="374827">
              <a:spcAft>
                <a:spcPts val="820"/>
              </a:spcAft>
            </a:pPr>
            <a:endParaRPr lang="en-US" sz="44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Answer 	the question: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did you do (or plan to do if just starting)? </a:t>
            </a:r>
          </a:p>
          <a:p>
            <a:pPr algn="ctr" defTabSz="374827">
              <a:spcAft>
                <a:spcPts val="820"/>
              </a:spcAft>
            </a:pPr>
            <a:r>
              <a:rPr lang="en-US" sz="44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All text and figures should be legible from 5 feet away</a:t>
            </a:r>
            <a:endParaRPr lang="en-US" sz="44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 descr="Office Identifier_reversed_Solar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7496" y="12590755"/>
            <a:ext cx="6099344" cy="12117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094839" y="10978193"/>
            <a:ext cx="10937674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smaller than size 100 font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8132457"/>
            <a:ext cx="9601200" cy="336200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your project objectives address the specific problem your trying to solve?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466238" y="15826790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66238" y="7307146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66238" y="4053164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4882805"/>
            <a:ext cx="9601200" cy="2351830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does your research fit into the bigger picture of industry and the world at large?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22287856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do the outcomes relate to your overall goal and industry impact?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gone wrong or what in your approach needs to change?</a:t>
            </a: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</a:t>
            </a: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</a:p>
          <a:p>
            <a:pPr defTabSz="374827">
              <a:lnSpc>
                <a:spcPct val="120000"/>
              </a:lnSpc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66238" y="21458212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8" y="12392277"/>
            <a:ext cx="9601200" cy="3362001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How did you attack your objectives (what do you plan to do)?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28 type font</a:t>
            </a:r>
            <a:endParaRPr lang="en-US" sz="3200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466238" y="11566968"/>
            <a:ext cx="937260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7379657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rgbClr val="66748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PROJECT </a:t>
            </a:r>
            <a:r>
              <a:rPr lang="en-US" sz="3600" b="1" dirty="0" smtClean="0">
                <a:solidFill>
                  <a:srgbClr val="66748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OVERVIEW / OBJECTIVES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4125675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rgbClr val="66748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BACKGROUND / INDUSTRY IMPACT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21530726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rgbClr val="66748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CONCLUSION / REMAINING RISK</a:t>
            </a:r>
            <a:endParaRPr lang="en-US" sz="3200" dirty="0">
              <a:solidFill>
                <a:srgbClr val="667481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1639479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 smtClean="0">
                <a:solidFill>
                  <a:srgbClr val="66748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METHODS</a:t>
            </a:r>
            <a:endParaRPr lang="en-US" sz="3600" b="1" dirty="0">
              <a:solidFill>
                <a:srgbClr val="667481"/>
              </a:solidFill>
              <a:latin typeface="Lato Black" panose="020F0A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40" y="15894970"/>
            <a:ext cx="9601200" cy="712824"/>
          </a:xfrm>
          <a:prstGeom prst="rect">
            <a:avLst/>
          </a:prstGeom>
          <a:noFill/>
        </p:spPr>
        <p:txBody>
          <a:bodyPr wrap="square" lIns="182880" tIns="91440" rIns="182880" bIns="0" rtlCol="0">
            <a:spAutoFit/>
          </a:bodyPr>
          <a:lstStyle/>
          <a:p>
            <a:pPr defTabSz="374827">
              <a:lnSpc>
                <a:spcPct val="120000"/>
              </a:lnSpc>
            </a:pPr>
            <a:r>
              <a:rPr lang="en-US" sz="3600" b="1" dirty="0">
                <a:solidFill>
                  <a:srgbClr val="667481"/>
                </a:solidFill>
                <a:latin typeface="Lato Black" panose="020F0A02020204030203" pitchFamily="34" charset="0"/>
                <a:cs typeface="Arial" panose="020B0604020202020204" pitchFamily="34" charset="0"/>
              </a:rPr>
              <a:t>KEY OUTCOMES / MILESTONES</a:t>
            </a:r>
            <a:endParaRPr lang="en-US" sz="3200" dirty="0">
              <a:solidFill>
                <a:srgbClr val="667481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351939" y="16652100"/>
            <a:ext cx="9601200" cy="4729269"/>
          </a:xfrm>
          <a:prstGeom prst="rect">
            <a:avLst/>
          </a:prstGeom>
          <a:noFill/>
        </p:spPr>
        <p:txBody>
          <a:bodyPr wrap="square" lIns="182880" tIns="0" rIns="182880" bIns="91440" rtlCol="0">
            <a:normAutofit/>
          </a:bodyPr>
          <a:lstStyle/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has happened, what have you achieved to this </a:t>
            </a:r>
            <a:r>
              <a:rPr lang="en-US" sz="3200" dirty="0" smtClean="0">
                <a:solidFill>
                  <a:prstClr val="black"/>
                </a:solidFill>
                <a:latin typeface="Lato" panose="020F0502020204030203" pitchFamily="34" charset="0"/>
                <a:cs typeface="Arial" panose="020B0604020202020204" pitchFamily="34" charset="0"/>
              </a:rPr>
              <a:t>point?</a:t>
            </a: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571500" indent="-571500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No smaller than size 28 type </a:t>
            </a:r>
            <a:r>
              <a:rPr lang="en-US" sz="3200" dirty="0" smtClean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font</a:t>
            </a: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  <a:p>
            <a:pPr marL="468531" indent="-468531" defTabSz="374827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81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4B545D"/>
      </a:dk1>
      <a:lt1>
        <a:srgbClr val="FFFFFF"/>
      </a:lt1>
      <a:dk2>
        <a:srgbClr val="005A7C"/>
      </a:dk2>
      <a:lt2>
        <a:srgbClr val="E3E4E5"/>
      </a:lt2>
      <a:accent1>
        <a:srgbClr val="F18F25"/>
      </a:accent1>
      <a:accent2>
        <a:srgbClr val="EE6525"/>
      </a:accent2>
      <a:accent3>
        <a:srgbClr val="FDC125"/>
      </a:accent3>
      <a:accent4>
        <a:srgbClr val="C10B1E"/>
      </a:accent4>
      <a:accent5>
        <a:srgbClr val="1C997B"/>
      </a:accent5>
      <a:accent6>
        <a:srgbClr val="1B8EB4"/>
      </a:accent6>
      <a:hlink>
        <a:srgbClr val="1A7CA5"/>
      </a:hlink>
      <a:folHlink>
        <a:srgbClr val="14537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FF950510C7D14786E05055F71F7F5A" ma:contentTypeVersion="6" ma:contentTypeDescription="Create a new document." ma:contentTypeScope="" ma:versionID="4a77df79b602b543a8f0b78fb99a98e3">
  <xsd:schema xmlns:xsd="http://www.w3.org/2001/XMLSchema" xmlns:xs="http://www.w3.org/2001/XMLSchema" xmlns:p="http://schemas.microsoft.com/office/2006/metadata/properties" xmlns:ns2="c6d9b406-8ab6-4e35-b189-c607f551e6ff" xmlns:ns3="8df1a368-12c3-4a9c-b33c-eedb2fa087d9" targetNamespace="http://schemas.microsoft.com/office/2006/metadata/properties" ma:root="true" ma:fieldsID="afd29565e01793b28138915738f27be0" ns2:_="" ns3:_="">
    <xsd:import namespace="c6d9b406-8ab6-4e35-b189-c607f551e6ff"/>
    <xsd:import namespace="8df1a368-12c3-4a9c-b33c-eedb2fa087d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9b406-8ab6-4e35-b189-c607f551e6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69333788-9a68-4e46-93ca-b5f670fef09a}" ma:internalName="TaxCatchAll" ma:showField="CatchAllData" ma:web="8df1a368-12c3-4a9c-b33c-eedb2fa08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69333788-9a68-4e46-93ca-b5f670fef09a}" ma:internalName="TaxCatchAllLabel" ma:readOnly="true" ma:showField="CatchAllDataLabel" ma:web="8df1a368-12c3-4a9c-b33c-eedb2fa08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f1a368-12c3-4a9c-b33c-eedb2fa087d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d9b406-8ab6-4e35-b189-c607f551e6ff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7bbd8d32-57eb-4c25-a7af-abe0816fa3e8" ContentTypeId="0x0101" PreviousValue="false"/>
</file>

<file path=customXml/itemProps1.xml><?xml version="1.0" encoding="utf-8"?>
<ds:datastoreItem xmlns:ds="http://schemas.openxmlformats.org/officeDocument/2006/customXml" ds:itemID="{E20A89F8-C6A7-4135-8186-FD59F26A66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d9b406-8ab6-4e35-b189-c607f551e6ff"/>
    <ds:schemaRef ds:uri="8df1a368-12c3-4a9c-b33c-eedb2fa087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4266DA-A11F-4197-9A66-DE0268CF014F}">
  <ds:schemaRefs>
    <ds:schemaRef ds:uri="http://purl.org/dc/terms/"/>
    <ds:schemaRef ds:uri="8df1a368-12c3-4a9c-b33c-eedb2fa087d9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c6d9b406-8ab6-4e35-b189-c607f551e6ff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0B01CC0-9E1F-4F1E-9A2B-E9570302192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B0A04BF-B58A-49A4-9949-675E9714027B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3ACB921E-B57D-4376-8DF2-9945D942CCAF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533</TotalTime>
  <Words>1823</Words>
  <Application>Microsoft Office PowerPoint</Application>
  <PresentationFormat>Custom</PresentationFormat>
  <Paragraphs>235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Lato</vt:lpstr>
      <vt:lpstr>Lato Black</vt:lpstr>
      <vt:lpstr>Lato Regular</vt:lpstr>
      <vt:lpstr>Roboto</vt:lpstr>
      <vt:lpstr>Default Theme</vt:lpstr>
      <vt:lpstr>Main finding (or objective if your project has just started) goes here, translated into plain English. Emphasize the important words. </vt:lpstr>
      <vt:lpstr>Main finding (or objective if your project has just started) goes here, translated into plain English. Emphasize the important words. </vt:lpstr>
      <vt:lpstr>Main finding (or objective if your project has just started) goes here, translated into plain English. Emphasize the important words. </vt:lpstr>
      <vt:lpstr>Main finding (or objective if your project has just started) goes here, translated into plain English. Emphasize the important words. </vt:lpstr>
      <vt:lpstr>Main finding (or objective if your project has just started) goes here, translated into plain English. Emphasize the important words. </vt:lpstr>
    </vt:vector>
  </TitlesOfParts>
  <Company>U.S. Department of Energy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finding goes here, translated into plain English. Emphasize the important words.</dc:title>
  <dc:creator>O'Brien, Gregory (CONTR)</dc:creator>
  <cp:lastModifiedBy>Washelesky, Dawn (CONTR)</cp:lastModifiedBy>
  <cp:revision>108</cp:revision>
  <dcterms:created xsi:type="dcterms:W3CDTF">2019-09-23T20:17:06Z</dcterms:created>
  <dcterms:modified xsi:type="dcterms:W3CDTF">2020-01-29T20:17:01Z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0x0101002DFF950510C7D14786E05055F71F7F5A</vt:lpwstr>
  </property>
</Properties>
</file>