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2" r:id="rId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 Gilroy" initials="JG" lastIdx="1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5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2457" autoAdjust="0"/>
  </p:normalViewPr>
  <p:slideViewPr>
    <p:cSldViewPr>
      <p:cViewPr varScale="1">
        <p:scale>
          <a:sx n="117" d="100"/>
          <a:sy n="117" d="100"/>
        </p:scale>
        <p:origin x="1296" y="96"/>
      </p:cViewPr>
      <p:guideLst>
        <p:guide orient="horz" pos="3072"/>
        <p:guide pos="292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598" tIns="48300" rIns="96598" bIns="48300" numCol="1" anchor="t" anchorCtr="0" compatLnSpc="1">
            <a:prstTxWarp prst="textNoShape">
              <a:avLst/>
            </a:prstTxWarp>
          </a:bodyPr>
          <a:lstStyle>
            <a:lvl1pPr defTabSz="966698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598" tIns="48300" rIns="96598" bIns="48300" numCol="1" anchor="t" anchorCtr="0" compatLnSpc="1">
            <a:prstTxWarp prst="textNoShape">
              <a:avLst/>
            </a:prstTxWarp>
          </a:bodyPr>
          <a:lstStyle>
            <a:lvl1pPr algn="r" defTabSz="966698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40" y="4560890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598" tIns="48300" rIns="96598" bIns="483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860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598" tIns="48300" rIns="96598" bIns="48300" numCol="1" anchor="b" anchorCtr="0" compatLnSpc="1">
            <a:prstTxWarp prst="textNoShape">
              <a:avLst/>
            </a:prstTxWarp>
          </a:bodyPr>
          <a:lstStyle>
            <a:lvl1pPr defTabSz="966698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598" tIns="48300" rIns="96598" bIns="48300" numCol="1" anchor="b" anchorCtr="0" compatLnSpc="1">
            <a:prstTxWarp prst="textNoShape">
              <a:avLst/>
            </a:prstTxWarp>
          </a:bodyPr>
          <a:lstStyle>
            <a:lvl1pPr algn="r" defTabSz="966698">
              <a:defRPr sz="1200"/>
            </a:lvl1pPr>
          </a:lstStyle>
          <a:p>
            <a:pPr>
              <a:defRPr/>
            </a:pPr>
            <a:fld id="{0776F12C-EE97-48A8-A4F3-F19D7568F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317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CCFDCC18-4655-60A6-0EC8-4ADFD36E46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3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3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3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3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62313A-499A-436C-B919-B348FD906B26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E347396E-FCCA-22D0-0BEF-E832879E97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0772484-E6B8-289D-6824-0E07DDD819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432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4ADEB-B1C7-43E5-87F4-CA2A85ACE3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5486400" y="0"/>
            <a:ext cx="3581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00" b="1" dirty="0"/>
              <a:t>September 10, 2023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 userDrawn="1"/>
        </p:nvSpPr>
        <p:spPr bwMode="auto">
          <a:xfrm>
            <a:off x="5900057" y="0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00" b="1" baseline="0" dirty="0"/>
              <a:t>December 2021</a:t>
            </a:r>
            <a:endParaRPr lang="en-US" sz="1000" b="1" dirty="0"/>
          </a:p>
        </p:txBody>
      </p:sp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CBD7-B083-4F77-8C02-764E681932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4000" t="-8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D1F22D5-A2DC-4637-93E6-120DB7895E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6" r:id="rId1"/>
    <p:sldLayoutId id="21474841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56A13B1F-607E-7D44-7091-4197F7E56183}"/>
              </a:ext>
            </a:extLst>
          </p:cNvPr>
          <p:cNvCxnSpPr/>
          <p:nvPr/>
        </p:nvCxnSpPr>
        <p:spPr>
          <a:xfrm>
            <a:off x="1620837" y="1201282"/>
            <a:ext cx="4763" cy="13883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3C7F9FCD-8124-7C94-63A1-33422A0C851F}"/>
              </a:ext>
            </a:extLst>
          </p:cNvPr>
          <p:cNvCxnSpPr/>
          <p:nvPr/>
        </p:nvCxnSpPr>
        <p:spPr>
          <a:xfrm>
            <a:off x="790575" y="1747838"/>
            <a:ext cx="0" cy="204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0BEF31DC-D39E-2AB3-992A-53489AC9843E}"/>
              </a:ext>
            </a:extLst>
          </p:cNvPr>
          <p:cNvCxnSpPr/>
          <p:nvPr/>
        </p:nvCxnSpPr>
        <p:spPr>
          <a:xfrm>
            <a:off x="2488961" y="1747838"/>
            <a:ext cx="0" cy="204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1821711C-330B-103F-47FE-A7D04CF75ED1}"/>
              </a:ext>
            </a:extLst>
          </p:cNvPr>
          <p:cNvCxnSpPr/>
          <p:nvPr/>
        </p:nvCxnSpPr>
        <p:spPr>
          <a:xfrm>
            <a:off x="6308725" y="1943100"/>
            <a:ext cx="3968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F2975C94-64CF-9398-C993-5F4F0CBA0895}"/>
              </a:ext>
            </a:extLst>
          </p:cNvPr>
          <p:cNvCxnSpPr/>
          <p:nvPr/>
        </p:nvCxnSpPr>
        <p:spPr>
          <a:xfrm>
            <a:off x="6257925" y="1311275"/>
            <a:ext cx="3968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C737391-D7D9-59C5-C348-FBF2E90235E1}"/>
              </a:ext>
            </a:extLst>
          </p:cNvPr>
          <p:cNvCxnSpPr>
            <a:cxnSpLocks/>
            <a:stCxn id="116" idx="2"/>
          </p:cNvCxnSpPr>
          <p:nvPr/>
        </p:nvCxnSpPr>
        <p:spPr>
          <a:xfrm flipH="1" flipV="1">
            <a:off x="2455863" y="1244600"/>
            <a:ext cx="1125537" cy="28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D6114EDC-4636-BAC2-22D2-CCC498DFF8B9}"/>
              </a:ext>
            </a:extLst>
          </p:cNvPr>
          <p:cNvCxnSpPr/>
          <p:nvPr/>
        </p:nvCxnSpPr>
        <p:spPr>
          <a:xfrm>
            <a:off x="712788" y="3216275"/>
            <a:ext cx="751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974430B-445E-485E-95DC-3C35CD6DC234}"/>
              </a:ext>
            </a:extLst>
          </p:cNvPr>
          <p:cNvCxnSpPr/>
          <p:nvPr/>
        </p:nvCxnSpPr>
        <p:spPr>
          <a:xfrm>
            <a:off x="693738" y="3216275"/>
            <a:ext cx="751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DF26BF0-9BBA-A6A9-FF2F-CF834291E031}"/>
              </a:ext>
            </a:extLst>
          </p:cNvPr>
          <p:cNvCxnSpPr/>
          <p:nvPr/>
        </p:nvCxnSpPr>
        <p:spPr>
          <a:xfrm flipH="1">
            <a:off x="690563" y="3216275"/>
            <a:ext cx="3175" cy="23764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9FCE347-8DD0-DE3F-366B-5B78F29858A1}"/>
              </a:ext>
            </a:extLst>
          </p:cNvPr>
          <p:cNvCxnSpPr/>
          <p:nvPr/>
        </p:nvCxnSpPr>
        <p:spPr>
          <a:xfrm>
            <a:off x="2309813" y="3216275"/>
            <a:ext cx="25400" cy="28860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0AAB719-A7DF-0461-1D24-B1849057B880}"/>
              </a:ext>
            </a:extLst>
          </p:cNvPr>
          <p:cNvCxnSpPr/>
          <p:nvPr/>
        </p:nvCxnSpPr>
        <p:spPr>
          <a:xfrm>
            <a:off x="3740150" y="3216275"/>
            <a:ext cx="38100" cy="25971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65090D7-ECD6-FF43-50B2-49DCB88EA72B}"/>
              </a:ext>
            </a:extLst>
          </p:cNvPr>
          <p:cNvCxnSpPr>
            <a:cxnSpLocks/>
            <a:endCxn id="22" idx="2"/>
          </p:cNvCxnSpPr>
          <p:nvPr/>
        </p:nvCxnSpPr>
        <p:spPr>
          <a:xfrm>
            <a:off x="5281613" y="3216275"/>
            <a:ext cx="23812" cy="3065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31E5E3C7-FF8F-C2AD-2E27-9D73B847E91A}"/>
              </a:ext>
            </a:extLst>
          </p:cNvPr>
          <p:cNvCxnSpPr/>
          <p:nvPr/>
        </p:nvCxnSpPr>
        <p:spPr>
          <a:xfrm>
            <a:off x="6805613" y="3216275"/>
            <a:ext cx="0" cy="333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F9CDF6C7-C2DE-6F2A-838A-F6A03A942B9B}"/>
              </a:ext>
            </a:extLst>
          </p:cNvPr>
          <p:cNvCxnSpPr/>
          <p:nvPr/>
        </p:nvCxnSpPr>
        <p:spPr>
          <a:xfrm flipH="1">
            <a:off x="8175625" y="3216275"/>
            <a:ext cx="36513" cy="3022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5" name="Line 4">
            <a:extLst>
              <a:ext uri="{FF2B5EF4-FFF2-40B4-BE49-F238E27FC236}">
                <a16:creationId xmlns:a16="http://schemas.microsoft.com/office/drawing/2014/main" id="{16BBD526-5283-9637-DE9B-91AB72378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873125"/>
            <a:ext cx="8458200" cy="0"/>
          </a:xfrm>
          <a:prstGeom prst="line">
            <a:avLst/>
          </a:prstGeom>
          <a:noFill/>
          <a:ln w="38100">
            <a:solidFill>
              <a:srgbClr val="1B552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36" name="Group 14340">
            <a:extLst>
              <a:ext uri="{FF2B5EF4-FFF2-40B4-BE49-F238E27FC236}">
                <a16:creationId xmlns:a16="http://schemas.microsoft.com/office/drawing/2014/main" id="{1A79FB3D-2578-54FA-D6CE-2ED32E7426CD}"/>
              </a:ext>
            </a:extLst>
          </p:cNvPr>
          <p:cNvGrpSpPr>
            <a:grpSpLocks/>
          </p:cNvGrpSpPr>
          <p:nvPr/>
        </p:nvGrpSpPr>
        <p:grpSpPr bwMode="auto">
          <a:xfrm>
            <a:off x="95250" y="3521075"/>
            <a:ext cx="1371600" cy="1096963"/>
            <a:chOff x="96700" y="3200400"/>
            <a:chExt cx="1351100" cy="838200"/>
          </a:xfrm>
        </p:grpSpPr>
        <p:sp>
          <p:nvSpPr>
            <p:cNvPr id="14339" name="Rectangle 14338">
              <a:extLst>
                <a:ext uri="{FF2B5EF4-FFF2-40B4-BE49-F238E27FC236}">
                  <a16:creationId xmlns:a16="http://schemas.microsoft.com/office/drawing/2014/main" id="{C7FFFED1-FC4B-D305-42BA-8D05942DF225}"/>
                </a:ext>
              </a:extLst>
            </p:cNvPr>
            <p:cNvSpPr/>
            <p:nvPr/>
          </p:nvSpPr>
          <p:spPr>
            <a:xfrm>
              <a:off x="104519" y="3200400"/>
              <a:ext cx="1343281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340" name="TextBox 14339">
              <a:hlinkClick r:id="" action="ppaction://noaction"/>
              <a:extLst>
                <a:ext uri="{FF2B5EF4-FFF2-40B4-BE49-F238E27FC236}">
                  <a16:creationId xmlns:a16="http://schemas.microsoft.com/office/drawing/2014/main" id="{BC3BD8EB-97CB-865C-D00C-FFB3448487DA}"/>
                </a:ext>
              </a:extLst>
            </p:cNvPr>
            <p:cNvSpPr txBox="1"/>
            <p:nvPr/>
          </p:nvSpPr>
          <p:spPr>
            <a:xfrm>
              <a:off x="96700" y="3319276"/>
              <a:ext cx="1343282" cy="6865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Deputy Assistant Secretary for Nuclear Infrastructure Programs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Tracey Bishop</a:t>
              </a:r>
            </a:p>
          </p:txBody>
        </p:sp>
      </p:grpSp>
      <p:grpSp>
        <p:nvGrpSpPr>
          <p:cNvPr id="5137" name="Group 143">
            <a:extLst>
              <a:ext uri="{FF2B5EF4-FFF2-40B4-BE49-F238E27FC236}">
                <a16:creationId xmlns:a16="http://schemas.microsoft.com/office/drawing/2014/main" id="{C87416E9-7017-9503-D024-32A2E8E7E89E}"/>
              </a:ext>
            </a:extLst>
          </p:cNvPr>
          <p:cNvGrpSpPr>
            <a:grpSpLocks/>
          </p:cNvGrpSpPr>
          <p:nvPr/>
        </p:nvGrpSpPr>
        <p:grpSpPr bwMode="auto">
          <a:xfrm>
            <a:off x="1566863" y="3521075"/>
            <a:ext cx="1414462" cy="1096963"/>
            <a:chOff x="960884" y="3066990"/>
            <a:chExt cx="1497671" cy="838200"/>
          </a:xfrm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88E1506F-52D7-D9D8-444A-5A7A83ACBB49}"/>
                </a:ext>
              </a:extLst>
            </p:cNvPr>
            <p:cNvSpPr/>
            <p:nvPr/>
          </p:nvSpPr>
          <p:spPr>
            <a:xfrm>
              <a:off x="1056694" y="3066990"/>
              <a:ext cx="134303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8" name="TextBox 147">
              <a:hlinkClick r:id="" action="ppaction://noaction"/>
              <a:extLst>
                <a:ext uri="{FF2B5EF4-FFF2-40B4-BE49-F238E27FC236}">
                  <a16:creationId xmlns:a16="http://schemas.microsoft.com/office/drawing/2014/main" id="{7CF233F2-C358-16C5-AA98-CBC6960E736B}"/>
                </a:ext>
              </a:extLst>
            </p:cNvPr>
            <p:cNvSpPr txBox="1"/>
            <p:nvPr/>
          </p:nvSpPr>
          <p:spPr>
            <a:xfrm>
              <a:off x="960884" y="3194358"/>
              <a:ext cx="1497671" cy="68778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Deputy Assistant Secretary for Nuclear Fuel Cycle and Supply Chain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Jon Carmack</a:t>
              </a:r>
            </a:p>
          </p:txBody>
        </p:sp>
      </p:grpSp>
      <p:grpSp>
        <p:nvGrpSpPr>
          <p:cNvPr id="5138" name="Group 148">
            <a:extLst>
              <a:ext uri="{FF2B5EF4-FFF2-40B4-BE49-F238E27FC236}">
                <a16:creationId xmlns:a16="http://schemas.microsoft.com/office/drawing/2014/main" id="{35EB6588-8085-D8DC-7FE6-F5507BA36AAF}"/>
              </a:ext>
            </a:extLst>
          </p:cNvPr>
          <p:cNvGrpSpPr>
            <a:grpSpLocks/>
          </p:cNvGrpSpPr>
          <p:nvPr/>
        </p:nvGrpSpPr>
        <p:grpSpPr bwMode="auto">
          <a:xfrm>
            <a:off x="6115050" y="3521075"/>
            <a:ext cx="1371600" cy="1096963"/>
            <a:chOff x="104775" y="3200400"/>
            <a:chExt cx="1343025" cy="838200"/>
          </a:xfrm>
        </p:grpSpPr>
        <p:sp>
          <p:nvSpPr>
            <p:cNvPr id="150" name="Rectangle 149">
              <a:hlinkClick r:id="" action="ppaction://noaction"/>
              <a:extLst>
                <a:ext uri="{FF2B5EF4-FFF2-40B4-BE49-F238E27FC236}">
                  <a16:creationId xmlns:a16="http://schemas.microsoft.com/office/drawing/2014/main" id="{AEDD1C48-5339-9AE4-5CD2-9ACCDA9AAFF6}"/>
                </a:ext>
              </a:extLst>
            </p:cNvPr>
            <p:cNvSpPr/>
            <p:nvPr/>
          </p:nvSpPr>
          <p:spPr>
            <a:xfrm>
              <a:off x="104775" y="3200400"/>
              <a:ext cx="1343025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2" name="TextBox 151">
              <a:hlinkClick r:id="" action="ppaction://noaction"/>
              <a:extLst>
                <a:ext uri="{FF2B5EF4-FFF2-40B4-BE49-F238E27FC236}">
                  <a16:creationId xmlns:a16="http://schemas.microsoft.com/office/drawing/2014/main" id="{39D9E860-96C6-ABE7-949E-057422B5A7FF}"/>
                </a:ext>
              </a:extLst>
            </p:cNvPr>
            <p:cNvSpPr txBox="1"/>
            <p:nvPr/>
          </p:nvSpPr>
          <p:spPr>
            <a:xfrm>
              <a:off x="104775" y="3341111"/>
              <a:ext cx="1343025" cy="4415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Manager, Idaho Operations Office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Lance LaCroix</a:t>
              </a:r>
            </a:p>
          </p:txBody>
        </p:sp>
      </p:grpSp>
      <p:sp>
        <p:nvSpPr>
          <p:cNvPr id="157" name="Rectangle 156">
            <a:extLst>
              <a:ext uri="{FF2B5EF4-FFF2-40B4-BE49-F238E27FC236}">
                <a16:creationId xmlns:a16="http://schemas.microsoft.com/office/drawing/2014/main" id="{1611DCA5-121E-D1E4-4C24-F2852FC62D4A}"/>
              </a:ext>
            </a:extLst>
          </p:cNvPr>
          <p:cNvSpPr/>
          <p:nvPr/>
        </p:nvSpPr>
        <p:spPr>
          <a:xfrm>
            <a:off x="4610100" y="3521075"/>
            <a:ext cx="1371600" cy="1096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58" name="TextBox 157">
            <a:hlinkClick r:id="" action="ppaction://noaction"/>
            <a:extLst>
              <a:ext uri="{FF2B5EF4-FFF2-40B4-BE49-F238E27FC236}">
                <a16:creationId xmlns:a16="http://schemas.microsoft.com/office/drawing/2014/main" id="{CEE74022-2A1E-DB9E-DBA1-6C1B8E82F3B4}"/>
              </a:ext>
            </a:extLst>
          </p:cNvPr>
          <p:cNvSpPr txBox="1"/>
          <p:nvPr/>
        </p:nvSpPr>
        <p:spPr>
          <a:xfrm>
            <a:off x="4633913" y="3702050"/>
            <a:ext cx="1358900" cy="900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 for International Nuclear Energy Policy and Cooperation</a:t>
            </a:r>
            <a:endParaRPr lang="en-US" sz="105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Aleshia Duncan</a:t>
            </a:r>
            <a:endParaRPr lang="en-US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41" name="Group 158">
            <a:extLst>
              <a:ext uri="{FF2B5EF4-FFF2-40B4-BE49-F238E27FC236}">
                <a16:creationId xmlns:a16="http://schemas.microsoft.com/office/drawing/2014/main" id="{675AB70C-DB88-B519-AABD-D5EEA313CBA0}"/>
              </a:ext>
            </a:extLst>
          </p:cNvPr>
          <p:cNvGrpSpPr>
            <a:grpSpLocks/>
          </p:cNvGrpSpPr>
          <p:nvPr/>
        </p:nvGrpSpPr>
        <p:grpSpPr bwMode="auto">
          <a:xfrm>
            <a:off x="7596188" y="3521075"/>
            <a:ext cx="1371600" cy="1096963"/>
            <a:chOff x="123420" y="2984547"/>
            <a:chExt cx="1401717" cy="914231"/>
          </a:xfrm>
        </p:grpSpPr>
        <p:sp>
          <p:nvSpPr>
            <p:cNvPr id="161" name="Rectangle 160">
              <a:hlinkClick r:id="" action="ppaction://noaction"/>
              <a:extLst>
                <a:ext uri="{FF2B5EF4-FFF2-40B4-BE49-F238E27FC236}">
                  <a16:creationId xmlns:a16="http://schemas.microsoft.com/office/drawing/2014/main" id="{32DE15EA-08BF-8BD1-5025-7B441BF374DA}"/>
                </a:ext>
              </a:extLst>
            </p:cNvPr>
            <p:cNvSpPr/>
            <p:nvPr/>
          </p:nvSpPr>
          <p:spPr>
            <a:xfrm>
              <a:off x="172091" y="2984547"/>
              <a:ext cx="1353046" cy="9142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3" name="TextBox 162">
              <a:hlinkClick r:id="" action="ppaction://noaction"/>
              <a:extLst>
                <a:ext uri="{FF2B5EF4-FFF2-40B4-BE49-F238E27FC236}">
                  <a16:creationId xmlns:a16="http://schemas.microsoft.com/office/drawing/2014/main" id="{09025A32-CAEF-1A3D-E27A-9E1860DE4FDA}"/>
                </a:ext>
              </a:extLst>
            </p:cNvPr>
            <p:cNvSpPr txBox="1"/>
            <p:nvPr/>
          </p:nvSpPr>
          <p:spPr>
            <a:xfrm>
              <a:off x="123420" y="3038793"/>
              <a:ext cx="1401717" cy="7501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Deputy Assistant Secretary for Spent Fuel &amp; Waste Disposition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Brian Smith, Acting</a:t>
              </a:r>
            </a:p>
          </p:txBody>
        </p:sp>
      </p:grpSp>
      <p:grpSp>
        <p:nvGrpSpPr>
          <p:cNvPr id="5142" name="Group 163">
            <a:extLst>
              <a:ext uri="{FF2B5EF4-FFF2-40B4-BE49-F238E27FC236}">
                <a16:creationId xmlns:a16="http://schemas.microsoft.com/office/drawing/2014/main" id="{E92DE703-58F9-E740-2C5D-5A4FF4E29D93}"/>
              </a:ext>
            </a:extLst>
          </p:cNvPr>
          <p:cNvGrpSpPr>
            <a:grpSpLocks/>
          </p:cNvGrpSpPr>
          <p:nvPr/>
        </p:nvGrpSpPr>
        <p:grpSpPr bwMode="auto">
          <a:xfrm>
            <a:off x="3046413" y="3521075"/>
            <a:ext cx="1406525" cy="1096963"/>
            <a:chOff x="46171" y="3200400"/>
            <a:chExt cx="1401629" cy="838200"/>
          </a:xfrm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F180E69F-8800-5039-FF98-73CCFF162A09}"/>
                </a:ext>
              </a:extLst>
            </p:cNvPr>
            <p:cNvSpPr/>
            <p:nvPr/>
          </p:nvSpPr>
          <p:spPr>
            <a:xfrm>
              <a:off x="104704" y="3200400"/>
              <a:ext cx="1343096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7" name="TextBox 166">
              <a:hlinkClick r:id="" action="ppaction://noaction"/>
              <a:extLst>
                <a:ext uri="{FF2B5EF4-FFF2-40B4-BE49-F238E27FC236}">
                  <a16:creationId xmlns:a16="http://schemas.microsoft.com/office/drawing/2014/main" id="{B765B64C-7C18-0E2D-20A4-06EEB4C84E34}"/>
                </a:ext>
              </a:extLst>
            </p:cNvPr>
            <p:cNvSpPr txBox="1"/>
            <p:nvPr/>
          </p:nvSpPr>
          <p:spPr>
            <a:xfrm>
              <a:off x="46171" y="3322916"/>
              <a:ext cx="1401629" cy="68778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Deputy Assistant Secretary for Reactor Fleet and Advanced Reactor Deployment 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Alice Caponiti</a:t>
              </a:r>
            </a:p>
          </p:txBody>
        </p:sp>
      </p:grpSp>
      <p:grpSp>
        <p:nvGrpSpPr>
          <p:cNvPr id="5143" name="Group 167">
            <a:extLst>
              <a:ext uri="{FF2B5EF4-FFF2-40B4-BE49-F238E27FC236}">
                <a16:creationId xmlns:a16="http://schemas.microsoft.com/office/drawing/2014/main" id="{17FF3509-BAC3-6BA2-F198-E675CAEF4B9F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993775"/>
            <a:ext cx="2082800" cy="557213"/>
            <a:chOff x="96700" y="3200401"/>
            <a:chExt cx="1351100" cy="838200"/>
          </a:xfrm>
        </p:grpSpPr>
        <p:sp>
          <p:nvSpPr>
            <p:cNvPr id="169" name="Rectangle 168">
              <a:hlinkClick r:id="" action="ppaction://noaction"/>
              <a:extLst>
                <a:ext uri="{FF2B5EF4-FFF2-40B4-BE49-F238E27FC236}">
                  <a16:creationId xmlns:a16="http://schemas.microsoft.com/office/drawing/2014/main" id="{197370EE-0B0F-B853-7C78-08128E25175E}"/>
                </a:ext>
              </a:extLst>
            </p:cNvPr>
            <p:cNvSpPr/>
            <p:nvPr/>
          </p:nvSpPr>
          <p:spPr>
            <a:xfrm>
              <a:off x="104432" y="3200401"/>
              <a:ext cx="1343368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0" name="TextBox 169">
              <a:hlinkClick r:id="" action="ppaction://noaction"/>
              <a:extLst>
                <a:ext uri="{FF2B5EF4-FFF2-40B4-BE49-F238E27FC236}">
                  <a16:creationId xmlns:a16="http://schemas.microsoft.com/office/drawing/2014/main" id="{EF08EAE5-92C7-A13E-C07A-DF0FB1C30FBD}"/>
                </a:ext>
              </a:extLst>
            </p:cNvPr>
            <p:cNvSpPr txBox="1"/>
            <p:nvPr/>
          </p:nvSpPr>
          <p:spPr>
            <a:xfrm>
              <a:off x="96700" y="3377115"/>
              <a:ext cx="1343368" cy="4417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Chief Operating Officer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Dennis </a:t>
              </a:r>
              <a:r>
                <a:rPr lang="en-US" sz="105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Miotla</a:t>
              </a:r>
              <a:endPara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44" name="Group 170">
            <a:extLst>
              <a:ext uri="{FF2B5EF4-FFF2-40B4-BE49-F238E27FC236}">
                <a16:creationId xmlns:a16="http://schemas.microsoft.com/office/drawing/2014/main" id="{432C62F8-0665-6374-618D-5DA5F5F1EC33}"/>
              </a:ext>
            </a:extLst>
          </p:cNvPr>
          <p:cNvGrpSpPr>
            <a:grpSpLocks/>
          </p:cNvGrpSpPr>
          <p:nvPr/>
        </p:nvGrpSpPr>
        <p:grpSpPr bwMode="auto">
          <a:xfrm>
            <a:off x="6692900" y="1055688"/>
            <a:ext cx="2233613" cy="517525"/>
            <a:chOff x="96700" y="3200400"/>
            <a:chExt cx="1351100" cy="838200"/>
          </a:xfrm>
        </p:grpSpPr>
        <p:sp>
          <p:nvSpPr>
            <p:cNvPr id="172" name="Rectangle 171">
              <a:hlinkClick r:id="" action="ppaction://noaction"/>
              <a:extLst>
                <a:ext uri="{FF2B5EF4-FFF2-40B4-BE49-F238E27FC236}">
                  <a16:creationId xmlns:a16="http://schemas.microsoft.com/office/drawing/2014/main" id="{912921B9-3005-4B88-BA88-2599DF837A0D}"/>
                </a:ext>
              </a:extLst>
            </p:cNvPr>
            <p:cNvSpPr/>
            <p:nvPr/>
          </p:nvSpPr>
          <p:spPr>
            <a:xfrm>
              <a:off x="104382" y="3200400"/>
              <a:ext cx="1343418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3" name="TextBox 172">
              <a:hlinkClick r:id="" action="ppaction://noaction"/>
              <a:extLst>
                <a:ext uri="{FF2B5EF4-FFF2-40B4-BE49-F238E27FC236}">
                  <a16:creationId xmlns:a16="http://schemas.microsoft.com/office/drawing/2014/main" id="{7CC3C521-A77A-53B4-CEA0-074A3C710533}"/>
                </a:ext>
              </a:extLst>
            </p:cNvPr>
            <p:cNvSpPr txBox="1"/>
            <p:nvPr/>
          </p:nvSpPr>
          <p:spPr>
            <a:xfrm>
              <a:off x="96700" y="3413806"/>
              <a:ext cx="1343418" cy="4782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Stakeholder Advisory Groups</a:t>
              </a:r>
              <a:endPara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45" name="Group 173">
            <a:extLst>
              <a:ext uri="{FF2B5EF4-FFF2-40B4-BE49-F238E27FC236}">
                <a16:creationId xmlns:a16="http://schemas.microsoft.com/office/drawing/2014/main" id="{A22B439B-50C5-E632-58A7-20D309885A08}"/>
              </a:ext>
            </a:extLst>
          </p:cNvPr>
          <p:cNvGrpSpPr>
            <a:grpSpLocks/>
          </p:cNvGrpSpPr>
          <p:nvPr/>
        </p:nvGrpSpPr>
        <p:grpSpPr bwMode="auto">
          <a:xfrm>
            <a:off x="3292475" y="998538"/>
            <a:ext cx="3260725" cy="1304925"/>
            <a:chOff x="59928" y="3200400"/>
            <a:chExt cx="1637351" cy="745231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38D90C70-D3BF-DC7D-7910-F856B25211BA}"/>
                </a:ext>
              </a:extLst>
            </p:cNvPr>
            <p:cNvSpPr/>
            <p:nvPr/>
          </p:nvSpPr>
          <p:spPr>
            <a:xfrm>
              <a:off x="88625" y="3200400"/>
              <a:ext cx="1570390" cy="7452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200" name="TextBox 175">
              <a:hlinkClick r:id="" action="ppaction://noaction"/>
              <a:extLst>
                <a:ext uri="{FF2B5EF4-FFF2-40B4-BE49-F238E27FC236}">
                  <a16:creationId xmlns:a16="http://schemas.microsoft.com/office/drawing/2014/main" id="{8A18CBC3-A8A6-1FC2-3C02-AF12E7E1D6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928" y="3246979"/>
              <a:ext cx="1637351" cy="5800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Assistant Secretary for Nuclear Energy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Dr. Kathryn Huff, Assistant Secretary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Mike Goff, Principal Deputy Assistant Secretary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Rory Stanley, Chief of Staff</a:t>
              </a:r>
            </a:p>
          </p:txBody>
        </p:sp>
      </p:grpSp>
      <p:grpSp>
        <p:nvGrpSpPr>
          <p:cNvPr id="5146" name="Group 178">
            <a:extLst>
              <a:ext uri="{FF2B5EF4-FFF2-40B4-BE49-F238E27FC236}">
                <a16:creationId xmlns:a16="http://schemas.microsoft.com/office/drawing/2014/main" id="{90EADEA0-A525-8F29-6B8F-167D6260E81F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1654175"/>
            <a:ext cx="2222500" cy="582613"/>
            <a:chOff x="104125" y="3200400"/>
            <a:chExt cx="1343675" cy="838200"/>
          </a:xfrm>
        </p:grpSpPr>
        <p:sp>
          <p:nvSpPr>
            <p:cNvPr id="180" name="Rectangle 179">
              <a:hlinkClick r:id="" action="ppaction://noaction"/>
              <a:extLst>
                <a:ext uri="{FF2B5EF4-FFF2-40B4-BE49-F238E27FC236}">
                  <a16:creationId xmlns:a16="http://schemas.microsoft.com/office/drawing/2014/main" id="{A34BEF41-6A64-2A7E-539C-566C55FBD8CC}"/>
                </a:ext>
              </a:extLst>
            </p:cNvPr>
            <p:cNvSpPr/>
            <p:nvPr/>
          </p:nvSpPr>
          <p:spPr>
            <a:xfrm>
              <a:off x="105085" y="3200400"/>
              <a:ext cx="1342715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1" name="TextBox 180">
              <a:hlinkClick r:id="" action="ppaction://noaction"/>
              <a:extLst>
                <a:ext uri="{FF2B5EF4-FFF2-40B4-BE49-F238E27FC236}">
                  <a16:creationId xmlns:a16="http://schemas.microsoft.com/office/drawing/2014/main" id="{EB45407C-1770-8AB7-FC15-E723CD32F6A0}"/>
                </a:ext>
              </a:extLst>
            </p:cNvPr>
            <p:cNvSpPr txBox="1"/>
            <p:nvPr/>
          </p:nvSpPr>
          <p:spPr>
            <a:xfrm>
              <a:off x="104125" y="3481323"/>
              <a:ext cx="1342716" cy="246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Senior Advisor Staff</a:t>
              </a:r>
              <a:endPara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47" name="Group 34">
            <a:extLst>
              <a:ext uri="{FF2B5EF4-FFF2-40B4-BE49-F238E27FC236}">
                <a16:creationId xmlns:a16="http://schemas.microsoft.com/office/drawing/2014/main" id="{92297714-D76E-F019-1234-E55FA5131276}"/>
              </a:ext>
            </a:extLst>
          </p:cNvPr>
          <p:cNvGrpSpPr>
            <a:grpSpLocks/>
          </p:cNvGrpSpPr>
          <p:nvPr/>
        </p:nvGrpSpPr>
        <p:grpSpPr bwMode="auto">
          <a:xfrm>
            <a:off x="66675" y="4740275"/>
            <a:ext cx="1400175" cy="671513"/>
            <a:chOff x="67891" y="3261836"/>
            <a:chExt cx="1379910" cy="767446"/>
          </a:xfrm>
        </p:grpSpPr>
        <p:sp>
          <p:nvSpPr>
            <p:cNvPr id="36" name="Rectangle 35">
              <a:hlinkClick r:id="" action="ppaction://noaction"/>
              <a:extLst>
                <a:ext uri="{FF2B5EF4-FFF2-40B4-BE49-F238E27FC236}">
                  <a16:creationId xmlns:a16="http://schemas.microsoft.com/office/drawing/2014/main" id="{A0F6DE5C-E944-98FB-7080-00F5317258BE}"/>
                </a:ext>
              </a:extLst>
            </p:cNvPr>
            <p:cNvSpPr/>
            <p:nvPr/>
          </p:nvSpPr>
          <p:spPr>
            <a:xfrm>
              <a:off x="105440" y="3261836"/>
              <a:ext cx="1342361" cy="7674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TextBox 36">
              <a:hlinkClick r:id="" action="ppaction://noaction"/>
              <a:extLst>
                <a:ext uri="{FF2B5EF4-FFF2-40B4-BE49-F238E27FC236}">
                  <a16:creationId xmlns:a16="http://schemas.microsoft.com/office/drawing/2014/main" id="{7A46D53D-864E-C0B4-7632-E02C7B9CE262}"/>
                </a:ext>
              </a:extLst>
            </p:cNvPr>
            <p:cNvSpPr txBox="1"/>
            <p:nvPr/>
          </p:nvSpPr>
          <p:spPr>
            <a:xfrm>
              <a:off x="67891" y="3298122"/>
              <a:ext cx="1379910" cy="6585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Nuclear Facilities Management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Michael </a:t>
              </a:r>
              <a:r>
                <a:rPr lang="en-US" sz="105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McCoppin</a:t>
              </a:r>
              <a:endPara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48" name="Group 37">
            <a:extLst>
              <a:ext uri="{FF2B5EF4-FFF2-40B4-BE49-F238E27FC236}">
                <a16:creationId xmlns:a16="http://schemas.microsoft.com/office/drawing/2014/main" id="{35BE3F34-7049-461F-8720-178B44490A63}"/>
              </a:ext>
            </a:extLst>
          </p:cNvPr>
          <p:cNvGrpSpPr>
            <a:grpSpLocks/>
          </p:cNvGrpSpPr>
          <p:nvPr/>
        </p:nvGrpSpPr>
        <p:grpSpPr bwMode="auto">
          <a:xfrm>
            <a:off x="103188" y="5538788"/>
            <a:ext cx="1371600" cy="914400"/>
            <a:chOff x="96700" y="3200400"/>
            <a:chExt cx="1351100" cy="873233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C1BE24A-992B-E920-F77D-D0B3D51EF775}"/>
                </a:ext>
              </a:extLst>
            </p:cNvPr>
            <p:cNvSpPr/>
            <p:nvPr/>
          </p:nvSpPr>
          <p:spPr>
            <a:xfrm>
              <a:off x="104518" y="3200400"/>
              <a:ext cx="1343282" cy="8383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0" name="TextBox 39">
              <a:hlinkClick r:id="" action="ppaction://noaction"/>
              <a:extLst>
                <a:ext uri="{FF2B5EF4-FFF2-40B4-BE49-F238E27FC236}">
                  <a16:creationId xmlns:a16="http://schemas.microsoft.com/office/drawing/2014/main" id="{12B95177-AB16-459B-D7F3-11D2DDDEE321}"/>
                </a:ext>
              </a:extLst>
            </p:cNvPr>
            <p:cNvSpPr txBox="1"/>
            <p:nvPr/>
          </p:nvSpPr>
          <p:spPr>
            <a:xfrm>
              <a:off x="96700" y="3214044"/>
              <a:ext cx="1343281" cy="8595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Nuclear Materials Production, Management &amp; Protection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Jon Higdon</a:t>
              </a:r>
            </a:p>
          </p:txBody>
        </p:sp>
      </p:grpSp>
      <p:grpSp>
        <p:nvGrpSpPr>
          <p:cNvPr id="5149" name="Group 43">
            <a:extLst>
              <a:ext uri="{FF2B5EF4-FFF2-40B4-BE49-F238E27FC236}">
                <a16:creationId xmlns:a16="http://schemas.microsoft.com/office/drawing/2014/main" id="{640177A2-7BA8-F4A8-D561-C35CC4BC5835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778375"/>
            <a:ext cx="1249363" cy="671513"/>
            <a:chOff x="104775" y="3261836"/>
            <a:chExt cx="1343026" cy="767446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4EE3768-19C3-4C54-B411-98343AD20E28}"/>
                </a:ext>
              </a:extLst>
            </p:cNvPr>
            <p:cNvSpPr/>
            <p:nvPr/>
          </p:nvSpPr>
          <p:spPr>
            <a:xfrm>
              <a:off x="104775" y="3261836"/>
              <a:ext cx="1343026" cy="7674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6" name="TextBox 45">
              <a:hlinkClick r:id="" action="ppaction://noaction"/>
              <a:extLst>
                <a:ext uri="{FF2B5EF4-FFF2-40B4-BE49-F238E27FC236}">
                  <a16:creationId xmlns:a16="http://schemas.microsoft.com/office/drawing/2014/main" id="{1F5B5151-7ACC-15D4-29C6-B4200A8AB27A}"/>
                </a:ext>
              </a:extLst>
            </p:cNvPr>
            <p:cNvSpPr txBox="1"/>
            <p:nvPr/>
          </p:nvSpPr>
          <p:spPr>
            <a:xfrm>
              <a:off x="104775" y="3294493"/>
              <a:ext cx="1343026" cy="6585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Advanced Fuels Technologies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Bill McCaughey</a:t>
              </a:r>
            </a:p>
          </p:txBody>
        </p:sp>
      </p:grpSp>
      <p:grpSp>
        <p:nvGrpSpPr>
          <p:cNvPr id="5150" name="Group 49">
            <a:extLst>
              <a:ext uri="{FF2B5EF4-FFF2-40B4-BE49-F238E27FC236}">
                <a16:creationId xmlns:a16="http://schemas.microsoft.com/office/drawing/2014/main" id="{83CF32C1-1AEB-B495-1A51-C89BBB58A151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5530850"/>
            <a:ext cx="1293813" cy="876300"/>
            <a:chOff x="104775" y="3228741"/>
            <a:chExt cx="1343026" cy="844306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891514F-2A64-A163-089F-0B5EC0CA771A}"/>
                </a:ext>
              </a:extLst>
            </p:cNvPr>
            <p:cNvSpPr/>
            <p:nvPr/>
          </p:nvSpPr>
          <p:spPr>
            <a:xfrm>
              <a:off x="104775" y="3260862"/>
              <a:ext cx="1343026" cy="7693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2" name="TextBox 51">
              <a:hlinkClick r:id="" action="ppaction://noaction"/>
              <a:extLst>
                <a:ext uri="{FF2B5EF4-FFF2-40B4-BE49-F238E27FC236}">
                  <a16:creationId xmlns:a16="http://schemas.microsoft.com/office/drawing/2014/main" id="{E13029D7-525D-9FD8-29E4-3795D371C4D1}"/>
                </a:ext>
              </a:extLst>
            </p:cNvPr>
            <p:cNvSpPr txBox="1"/>
            <p:nvPr/>
          </p:nvSpPr>
          <p:spPr>
            <a:xfrm>
              <a:off x="104775" y="3228741"/>
              <a:ext cx="1343026" cy="8443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Materials and Chemical Technologies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Stephen Kung</a:t>
              </a:r>
            </a:p>
          </p:txBody>
        </p:sp>
      </p:grpSp>
      <p:grpSp>
        <p:nvGrpSpPr>
          <p:cNvPr id="5151" name="Group 52">
            <a:extLst>
              <a:ext uri="{FF2B5EF4-FFF2-40B4-BE49-F238E27FC236}">
                <a16:creationId xmlns:a16="http://schemas.microsoft.com/office/drawing/2014/main" id="{E0D61006-C7B5-0FFE-088A-B77694035F65}"/>
              </a:ext>
            </a:extLst>
          </p:cNvPr>
          <p:cNvGrpSpPr>
            <a:grpSpLocks/>
          </p:cNvGrpSpPr>
          <p:nvPr/>
        </p:nvGrpSpPr>
        <p:grpSpPr bwMode="auto">
          <a:xfrm>
            <a:off x="3016250" y="4722813"/>
            <a:ext cx="1506538" cy="738187"/>
            <a:chOff x="16157" y="3240897"/>
            <a:chExt cx="1501575" cy="844306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0370003-CF43-00F1-A547-C54C8F533C9F}"/>
                </a:ext>
              </a:extLst>
            </p:cNvPr>
            <p:cNvSpPr/>
            <p:nvPr/>
          </p:nvSpPr>
          <p:spPr>
            <a:xfrm>
              <a:off x="104764" y="3262686"/>
              <a:ext cx="1343348" cy="7662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5" name="TextBox 54">
              <a:hlinkClick r:id="" action="ppaction://noaction"/>
              <a:extLst>
                <a:ext uri="{FF2B5EF4-FFF2-40B4-BE49-F238E27FC236}">
                  <a16:creationId xmlns:a16="http://schemas.microsoft.com/office/drawing/2014/main" id="{53BFC2CE-D6BB-506C-6DF7-4579366A9D58}"/>
                </a:ext>
              </a:extLst>
            </p:cNvPr>
            <p:cNvSpPr txBox="1"/>
            <p:nvPr/>
          </p:nvSpPr>
          <p:spPr>
            <a:xfrm>
              <a:off x="16157" y="3240897"/>
              <a:ext cx="1501575" cy="8443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Nuclear Energy Technologies</a:t>
              </a:r>
            </a:p>
            <a:p>
              <a:pPr algn="ctr" eaLnBrk="1" hangingPunct="1">
                <a:defRPr/>
              </a:pPr>
              <a:r>
                <a:rPr lang="en-US" sz="105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Suibel</a:t>
              </a: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5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Schuppner</a:t>
              </a:r>
              <a:endPara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>
                <a:defRPr/>
              </a:pPr>
              <a:endParaRPr lang="en-US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52" name="Group 55">
            <a:extLst>
              <a:ext uri="{FF2B5EF4-FFF2-40B4-BE49-F238E27FC236}">
                <a16:creationId xmlns:a16="http://schemas.microsoft.com/office/drawing/2014/main" id="{368576DD-866E-FACF-A7BA-B764621420C1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543550"/>
            <a:ext cx="1347788" cy="815975"/>
            <a:chOff x="104775" y="3249236"/>
            <a:chExt cx="1343026" cy="780046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D0A49E0-9544-E2A4-950E-41B9BCC02AEE}"/>
                </a:ext>
              </a:extLst>
            </p:cNvPr>
            <p:cNvSpPr/>
            <p:nvPr/>
          </p:nvSpPr>
          <p:spPr>
            <a:xfrm>
              <a:off x="104775" y="3261377"/>
              <a:ext cx="1343026" cy="76790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8" name="TextBox 57">
              <a:hlinkClick r:id="" action="ppaction://noaction"/>
              <a:extLst>
                <a:ext uri="{FF2B5EF4-FFF2-40B4-BE49-F238E27FC236}">
                  <a16:creationId xmlns:a16="http://schemas.microsoft.com/office/drawing/2014/main" id="{A684BB69-CF06-7216-C34A-40B6D7641817}"/>
                </a:ext>
              </a:extLst>
            </p:cNvPr>
            <p:cNvSpPr txBox="1"/>
            <p:nvPr/>
          </p:nvSpPr>
          <p:spPr>
            <a:xfrm>
              <a:off x="104775" y="3249236"/>
              <a:ext cx="1343026" cy="66015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Nuclear Reactor Deployment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Alison Hahn</a:t>
              </a:r>
            </a:p>
          </p:txBody>
        </p:sp>
      </p:grpSp>
      <p:grpSp>
        <p:nvGrpSpPr>
          <p:cNvPr id="5153" name="Group 64">
            <a:extLst>
              <a:ext uri="{FF2B5EF4-FFF2-40B4-BE49-F238E27FC236}">
                <a16:creationId xmlns:a16="http://schemas.microsoft.com/office/drawing/2014/main" id="{13478A39-F68A-14FE-D406-975028225FAA}"/>
              </a:ext>
            </a:extLst>
          </p:cNvPr>
          <p:cNvGrpSpPr>
            <a:grpSpLocks/>
          </p:cNvGrpSpPr>
          <p:nvPr/>
        </p:nvGrpSpPr>
        <p:grpSpPr bwMode="auto">
          <a:xfrm>
            <a:off x="7643813" y="4740275"/>
            <a:ext cx="1347787" cy="739775"/>
            <a:chOff x="104775" y="3228742"/>
            <a:chExt cx="1343026" cy="844306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12112F0-8200-14C5-656D-C29C26782205}"/>
                </a:ext>
              </a:extLst>
            </p:cNvPr>
            <p:cNvSpPr/>
            <p:nvPr/>
          </p:nvSpPr>
          <p:spPr>
            <a:xfrm>
              <a:off x="104775" y="3261355"/>
              <a:ext cx="1343026" cy="76821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7" name="TextBox 66">
              <a:hlinkClick r:id="" action="ppaction://noaction"/>
              <a:extLst>
                <a:ext uri="{FF2B5EF4-FFF2-40B4-BE49-F238E27FC236}">
                  <a16:creationId xmlns:a16="http://schemas.microsoft.com/office/drawing/2014/main" id="{ECF4CF28-BF5B-E5B4-2F4C-C26C875D9F21}"/>
                </a:ext>
              </a:extLst>
            </p:cNvPr>
            <p:cNvSpPr txBox="1"/>
            <p:nvPr/>
          </p:nvSpPr>
          <p:spPr>
            <a:xfrm>
              <a:off x="104775" y="3228742"/>
              <a:ext cx="1343026" cy="8443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Spent Fuel and Waste Science and Technology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William Boyle</a:t>
              </a:r>
            </a:p>
          </p:txBody>
        </p:sp>
      </p:grpSp>
      <p:grpSp>
        <p:nvGrpSpPr>
          <p:cNvPr id="5154" name="Group 67">
            <a:extLst>
              <a:ext uri="{FF2B5EF4-FFF2-40B4-BE49-F238E27FC236}">
                <a16:creationId xmlns:a16="http://schemas.microsoft.com/office/drawing/2014/main" id="{1D66E3F7-D14A-E438-1485-11BAC42124F7}"/>
              </a:ext>
            </a:extLst>
          </p:cNvPr>
          <p:cNvGrpSpPr>
            <a:grpSpLocks/>
          </p:cNvGrpSpPr>
          <p:nvPr/>
        </p:nvGrpSpPr>
        <p:grpSpPr bwMode="auto">
          <a:xfrm>
            <a:off x="7531100" y="5567363"/>
            <a:ext cx="1577975" cy="671512"/>
            <a:chOff x="-8028" y="3261836"/>
            <a:chExt cx="1572175" cy="767446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AABD060-5269-692C-7803-B4CA30CB98B0}"/>
                </a:ext>
              </a:extLst>
            </p:cNvPr>
            <p:cNvSpPr/>
            <p:nvPr/>
          </p:nvSpPr>
          <p:spPr>
            <a:xfrm>
              <a:off x="104271" y="3261836"/>
              <a:ext cx="1342833" cy="7674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0" name="TextBox 69">
              <a:hlinkClick r:id="" action="ppaction://noaction"/>
              <a:extLst>
                <a:ext uri="{FF2B5EF4-FFF2-40B4-BE49-F238E27FC236}">
                  <a16:creationId xmlns:a16="http://schemas.microsoft.com/office/drawing/2014/main" id="{2125C2A8-B2BB-2D8A-9F6E-DC1D049D39F6}"/>
                </a:ext>
              </a:extLst>
            </p:cNvPr>
            <p:cNvSpPr txBox="1"/>
            <p:nvPr/>
          </p:nvSpPr>
          <p:spPr>
            <a:xfrm>
              <a:off x="-8028" y="3310821"/>
              <a:ext cx="1572175" cy="66040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Integrated Waste Management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Erica Bickford</a:t>
              </a:r>
            </a:p>
          </p:txBody>
        </p:sp>
      </p:grpSp>
      <p:grpSp>
        <p:nvGrpSpPr>
          <p:cNvPr id="5155" name="Group 73">
            <a:extLst>
              <a:ext uri="{FF2B5EF4-FFF2-40B4-BE49-F238E27FC236}">
                <a16:creationId xmlns:a16="http://schemas.microsoft.com/office/drawing/2014/main" id="{996BD9AB-A3C4-05CA-225C-C0F339350E19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820068"/>
            <a:ext cx="1495425" cy="677863"/>
            <a:chOff x="71184" y="3149987"/>
            <a:chExt cx="1401580" cy="779382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9F93B92-C4D6-FBDA-71D2-4026FB86CDDC}"/>
                </a:ext>
              </a:extLst>
            </p:cNvPr>
            <p:cNvSpPr/>
            <p:nvPr/>
          </p:nvSpPr>
          <p:spPr>
            <a:xfrm>
              <a:off x="105406" y="3201094"/>
              <a:ext cx="1367358" cy="6607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6" name="TextBox 75">
              <a:hlinkClick r:id="" action="ppaction://noaction"/>
              <a:extLst>
                <a:ext uri="{FF2B5EF4-FFF2-40B4-BE49-F238E27FC236}">
                  <a16:creationId xmlns:a16="http://schemas.microsoft.com/office/drawing/2014/main" id="{6ED31513-3F21-88EC-C9D5-376C74FA661B}"/>
                </a:ext>
              </a:extLst>
            </p:cNvPr>
            <p:cNvSpPr txBox="1"/>
            <p:nvPr/>
          </p:nvSpPr>
          <p:spPr>
            <a:xfrm>
              <a:off x="71184" y="3149987"/>
              <a:ext cx="1342065" cy="77938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Budget &amp; Planning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Patrick Edgerton</a:t>
              </a:r>
            </a:p>
          </p:txBody>
        </p:sp>
      </p:grpSp>
      <p:grpSp>
        <p:nvGrpSpPr>
          <p:cNvPr id="5156" name="Group 76">
            <a:extLst>
              <a:ext uri="{FF2B5EF4-FFF2-40B4-BE49-F238E27FC236}">
                <a16:creationId xmlns:a16="http://schemas.microsoft.com/office/drawing/2014/main" id="{8283C926-F57F-2277-245F-4315DFCBC482}"/>
              </a:ext>
            </a:extLst>
          </p:cNvPr>
          <p:cNvGrpSpPr>
            <a:grpSpLocks/>
          </p:cNvGrpSpPr>
          <p:nvPr/>
        </p:nvGrpSpPr>
        <p:grpSpPr bwMode="auto">
          <a:xfrm>
            <a:off x="1" y="1839913"/>
            <a:ext cx="1549400" cy="681037"/>
            <a:chOff x="77494" y="3166438"/>
            <a:chExt cx="1370306" cy="998669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66B31260-E47D-209F-724A-CFDF29CE4B9D}"/>
                </a:ext>
              </a:extLst>
            </p:cNvPr>
            <p:cNvSpPr/>
            <p:nvPr/>
          </p:nvSpPr>
          <p:spPr>
            <a:xfrm>
              <a:off x="105488" y="3199029"/>
              <a:ext cx="1342312" cy="8403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9" name="TextBox 78">
              <a:hlinkClick r:id="" action="ppaction://noaction"/>
              <a:extLst>
                <a:ext uri="{FF2B5EF4-FFF2-40B4-BE49-F238E27FC236}">
                  <a16:creationId xmlns:a16="http://schemas.microsoft.com/office/drawing/2014/main" id="{DFA24376-EA31-6CF3-C961-7AA266112087}"/>
                </a:ext>
              </a:extLst>
            </p:cNvPr>
            <p:cNvSpPr txBox="1"/>
            <p:nvPr/>
          </p:nvSpPr>
          <p:spPr>
            <a:xfrm>
              <a:off x="77494" y="3166438"/>
              <a:ext cx="1352109" cy="99866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Human Capital &amp; Business Services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Deborah Sharpe</a:t>
              </a: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A76A25A-4E38-2DE3-B03B-695E5E19B4B9}"/>
              </a:ext>
            </a:extLst>
          </p:cNvPr>
          <p:cNvCxnSpPr/>
          <p:nvPr/>
        </p:nvCxnSpPr>
        <p:spPr>
          <a:xfrm>
            <a:off x="784462" y="1747204"/>
            <a:ext cx="1709579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697132-4C9B-9FE0-65C6-49DC28674AFE}"/>
              </a:ext>
            </a:extLst>
          </p:cNvPr>
          <p:cNvCxnSpPr>
            <a:endCxn id="169" idx="2"/>
          </p:cNvCxnSpPr>
          <p:nvPr/>
        </p:nvCxnSpPr>
        <p:spPr>
          <a:xfrm flipV="1">
            <a:off x="1452563" y="1550988"/>
            <a:ext cx="128197" cy="6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A1008B66-A504-3EF8-0150-08143B583C17}"/>
              </a:ext>
            </a:extLst>
          </p:cNvPr>
          <p:cNvSpPr txBox="1"/>
          <p:nvPr/>
        </p:nvSpPr>
        <p:spPr>
          <a:xfrm>
            <a:off x="47625" y="3468688"/>
            <a:ext cx="6096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NE-3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4798DD7D-37C4-81D6-1B38-3BE32C8BFEB4}"/>
              </a:ext>
            </a:extLst>
          </p:cNvPr>
          <p:cNvSpPr txBox="1"/>
          <p:nvPr/>
        </p:nvSpPr>
        <p:spPr>
          <a:xfrm>
            <a:off x="1595438" y="3467100"/>
            <a:ext cx="6096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NE-4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DA5DDB13-7203-C3C9-0B0B-F6BD9FB94437}"/>
              </a:ext>
            </a:extLst>
          </p:cNvPr>
          <p:cNvSpPr txBox="1"/>
          <p:nvPr/>
        </p:nvSpPr>
        <p:spPr>
          <a:xfrm>
            <a:off x="3046413" y="3467100"/>
            <a:ext cx="609600" cy="252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NE-5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E64FBA9-AB3B-AC5A-4D63-54E49F754733}"/>
              </a:ext>
            </a:extLst>
          </p:cNvPr>
          <p:cNvSpPr txBox="1"/>
          <p:nvPr/>
        </p:nvSpPr>
        <p:spPr>
          <a:xfrm>
            <a:off x="4562475" y="3452813"/>
            <a:ext cx="609600" cy="252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NE-6</a:t>
            </a:r>
          </a:p>
        </p:txBody>
      </p:sp>
      <p:sp>
        <p:nvSpPr>
          <p:cNvPr id="115" name="TextBox 114">
            <a:hlinkClick r:id="" action="ppaction://noaction"/>
            <a:extLst>
              <a:ext uri="{FF2B5EF4-FFF2-40B4-BE49-F238E27FC236}">
                <a16:creationId xmlns:a16="http://schemas.microsoft.com/office/drawing/2014/main" id="{AD6692B3-18B6-B62D-779D-A4F86203DF98}"/>
              </a:ext>
            </a:extLst>
          </p:cNvPr>
          <p:cNvSpPr txBox="1"/>
          <p:nvPr/>
        </p:nvSpPr>
        <p:spPr>
          <a:xfrm>
            <a:off x="7566025" y="3467100"/>
            <a:ext cx="609600" cy="252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NE-8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E897386-39AA-0825-262B-5A3F788006B6}"/>
              </a:ext>
            </a:extLst>
          </p:cNvPr>
          <p:cNvSpPr txBox="1"/>
          <p:nvPr/>
        </p:nvSpPr>
        <p:spPr>
          <a:xfrm>
            <a:off x="3276600" y="1019175"/>
            <a:ext cx="6096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NE-1/2</a:t>
            </a:r>
          </a:p>
        </p:txBody>
      </p:sp>
      <p:sp>
        <p:nvSpPr>
          <p:cNvPr id="117" name="TextBox 116">
            <a:hlinkClick r:id="" action="ppaction://noaction"/>
            <a:extLst>
              <a:ext uri="{FF2B5EF4-FFF2-40B4-BE49-F238E27FC236}">
                <a16:creationId xmlns:a16="http://schemas.microsoft.com/office/drawing/2014/main" id="{7B4713AB-C6A2-7405-A2A2-A129DA3663E7}"/>
              </a:ext>
            </a:extLst>
          </p:cNvPr>
          <p:cNvSpPr txBox="1"/>
          <p:nvPr/>
        </p:nvSpPr>
        <p:spPr>
          <a:xfrm>
            <a:off x="533400" y="990600"/>
            <a:ext cx="6096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NE-20</a:t>
            </a:r>
          </a:p>
        </p:txBody>
      </p:sp>
      <p:grpSp>
        <p:nvGrpSpPr>
          <p:cNvPr id="5168" name="Group 73">
            <a:extLst>
              <a:ext uri="{FF2B5EF4-FFF2-40B4-BE49-F238E27FC236}">
                <a16:creationId xmlns:a16="http://schemas.microsoft.com/office/drawing/2014/main" id="{5FBB6EB6-4DBE-050F-4034-AEC3B9E892E1}"/>
              </a:ext>
            </a:extLst>
          </p:cNvPr>
          <p:cNvGrpSpPr>
            <a:grpSpLocks/>
          </p:cNvGrpSpPr>
          <p:nvPr/>
        </p:nvGrpSpPr>
        <p:grpSpPr bwMode="auto">
          <a:xfrm>
            <a:off x="811449" y="2514600"/>
            <a:ext cx="1626951" cy="623888"/>
            <a:chOff x="96700" y="3200400"/>
            <a:chExt cx="1351100" cy="836928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D04B6EA6-BFF7-ECF4-70AF-EC255C9FBAA4}"/>
                </a:ext>
              </a:extLst>
            </p:cNvPr>
            <p:cNvSpPr/>
            <p:nvPr/>
          </p:nvSpPr>
          <p:spPr>
            <a:xfrm>
              <a:off x="105498" y="3200400"/>
              <a:ext cx="1342302" cy="8369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4" name="TextBox 93">
              <a:hlinkClick r:id="" action="ppaction://noaction"/>
              <a:extLst>
                <a:ext uri="{FF2B5EF4-FFF2-40B4-BE49-F238E27FC236}">
                  <a16:creationId xmlns:a16="http://schemas.microsoft.com/office/drawing/2014/main" id="{8D7D5A0E-F655-C176-0BAD-50A0ABB7CA55}"/>
                </a:ext>
              </a:extLst>
            </p:cNvPr>
            <p:cNvSpPr txBox="1"/>
            <p:nvPr/>
          </p:nvSpPr>
          <p:spPr>
            <a:xfrm>
              <a:off x="96700" y="3262159"/>
              <a:ext cx="1342302" cy="77303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Communications and Engagement</a:t>
              </a:r>
            </a:p>
            <a:p>
              <a:pPr algn="ctr" eaLnBrk="1" hangingPunct="1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Alisa Trunzo</a:t>
              </a:r>
            </a:p>
          </p:txBody>
        </p:sp>
      </p:grpSp>
      <p:grpSp>
        <p:nvGrpSpPr>
          <p:cNvPr id="5169" name="Group 58">
            <a:extLst>
              <a:ext uri="{FF2B5EF4-FFF2-40B4-BE49-F238E27FC236}">
                <a16:creationId xmlns:a16="http://schemas.microsoft.com/office/drawing/2014/main" id="{0DA0B147-E415-9817-79E5-0554A61CF99D}"/>
              </a:ext>
            </a:extLst>
          </p:cNvPr>
          <p:cNvGrpSpPr>
            <a:grpSpLocks/>
          </p:cNvGrpSpPr>
          <p:nvPr/>
        </p:nvGrpSpPr>
        <p:grpSpPr bwMode="auto">
          <a:xfrm>
            <a:off x="4621213" y="4711700"/>
            <a:ext cx="1349375" cy="900113"/>
            <a:chOff x="104775" y="3228742"/>
            <a:chExt cx="1343026" cy="84628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ECB1126-5BEE-9A28-721C-95A5A6BFFA91}"/>
                </a:ext>
              </a:extLst>
            </p:cNvPr>
            <p:cNvSpPr/>
            <p:nvPr/>
          </p:nvSpPr>
          <p:spPr>
            <a:xfrm>
              <a:off x="104775" y="3261578"/>
              <a:ext cx="1343026" cy="7671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TextBox 17">
              <a:hlinkClick r:id="" action="ppaction://noaction"/>
              <a:extLst>
                <a:ext uri="{FF2B5EF4-FFF2-40B4-BE49-F238E27FC236}">
                  <a16:creationId xmlns:a16="http://schemas.microsoft.com/office/drawing/2014/main" id="{F3E32BC1-F1FB-D0C5-AA93-7F3FD976D612}"/>
                </a:ext>
              </a:extLst>
            </p:cNvPr>
            <p:cNvSpPr txBox="1"/>
            <p:nvPr/>
          </p:nvSpPr>
          <p:spPr>
            <a:xfrm>
              <a:off x="104775" y="3228742"/>
              <a:ext cx="1343026" cy="84628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Bilateral, Multilateral and Commercial Cooperation</a:t>
              </a:r>
            </a:p>
            <a:p>
              <a:pPr algn="ctr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Vacant</a:t>
              </a:r>
            </a:p>
          </p:txBody>
        </p:sp>
      </p:grpSp>
      <p:grpSp>
        <p:nvGrpSpPr>
          <p:cNvPr id="5170" name="Group 61">
            <a:extLst>
              <a:ext uri="{FF2B5EF4-FFF2-40B4-BE49-F238E27FC236}">
                <a16:creationId xmlns:a16="http://schemas.microsoft.com/office/drawing/2014/main" id="{FC6ED74E-8199-252C-CEA4-DD8BC08FD46E}"/>
              </a:ext>
            </a:extLst>
          </p:cNvPr>
          <p:cNvGrpSpPr>
            <a:grpSpLocks/>
          </p:cNvGrpSpPr>
          <p:nvPr/>
        </p:nvGrpSpPr>
        <p:grpSpPr bwMode="auto">
          <a:xfrm>
            <a:off x="4630738" y="5607050"/>
            <a:ext cx="1347787" cy="777875"/>
            <a:chOff x="104775" y="3228742"/>
            <a:chExt cx="1343026" cy="80054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8FC9300-D186-E8C4-D20C-7896C5812AF6}"/>
                </a:ext>
              </a:extLst>
            </p:cNvPr>
            <p:cNvSpPr/>
            <p:nvPr/>
          </p:nvSpPr>
          <p:spPr>
            <a:xfrm>
              <a:off x="104775" y="3261417"/>
              <a:ext cx="1343026" cy="7678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TextBox 21">
              <a:hlinkClick r:id="" action="ppaction://noaction"/>
              <a:extLst>
                <a:ext uri="{FF2B5EF4-FFF2-40B4-BE49-F238E27FC236}">
                  <a16:creationId xmlns:a16="http://schemas.microsoft.com/office/drawing/2014/main" id="{8B9AD5B4-6F0D-B2FA-8A68-6351DB29901B}"/>
                </a:ext>
              </a:extLst>
            </p:cNvPr>
            <p:cNvSpPr txBox="1"/>
            <p:nvPr/>
          </p:nvSpPr>
          <p:spPr>
            <a:xfrm>
              <a:off x="104775" y="3228742"/>
              <a:ext cx="1343026" cy="69434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 of International Nuclear Safety</a:t>
              </a:r>
            </a:p>
            <a:p>
              <a:pPr algn="ctr">
                <a:defRPr/>
              </a:pPr>
              <a:r>
                <a:rPr lang="en-US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Vacant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9500</TotalTime>
  <Words>210</Words>
  <Application>Microsoft Office PowerPoint</Application>
  <PresentationFormat>On-screen Show (4:3)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U.S. Department of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eXCITE</dc:creator>
  <cp:lastModifiedBy>Sharpe, Deborah</cp:lastModifiedBy>
  <cp:revision>942</cp:revision>
  <cp:lastPrinted>2019-02-27T15:14:14Z</cp:lastPrinted>
  <dcterms:created xsi:type="dcterms:W3CDTF">2009-11-19T16:13:48Z</dcterms:created>
  <dcterms:modified xsi:type="dcterms:W3CDTF">2023-09-08T17:36:00Z</dcterms:modified>
</cp:coreProperties>
</file>