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ommentAuthors.xml" ContentType="application/vnd.openxmlformats-officedocument.presentationml.commentAuthor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s/comment6.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1.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5.xml" ContentType="application/vnd.openxmlformats-officedocument.presentationml.comments+xml"/>
  <Override PartName="/ppt/comments/comment4.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5"/>
  </p:notesMasterIdLst>
  <p:handoutMasterIdLst>
    <p:handoutMasterId r:id="rId16"/>
  </p:handoutMasterIdLst>
  <p:sldIdLst>
    <p:sldId id="256" r:id="rId2"/>
    <p:sldId id="258" r:id="rId3"/>
    <p:sldId id="267" r:id="rId4"/>
    <p:sldId id="270" r:id="rId5"/>
    <p:sldId id="273" r:id="rId6"/>
    <p:sldId id="271" r:id="rId7"/>
    <p:sldId id="274" r:id="rId8"/>
    <p:sldId id="272" r:id="rId9"/>
    <p:sldId id="276" r:id="rId10"/>
    <p:sldId id="277" r:id="rId11"/>
    <p:sldId id="262" r:id="rId12"/>
    <p:sldId id="266" r:id="rId13"/>
    <p:sldId id="28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EUSER" initials="DOE" lastIdx="9" clrIdx="0">
    <p:extLst>
      <p:ext uri="{19B8F6BF-5375-455C-9EA6-DF929625EA0E}">
        <p15:presenceInfo xmlns:p15="http://schemas.microsoft.com/office/powerpoint/2012/main" userId="DOE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B1E"/>
    <a:srgbClr val="EE6525"/>
    <a:srgbClr val="4B545D"/>
    <a:srgbClr val="F38F26"/>
    <a:srgbClr val="FFFFFF"/>
    <a:srgbClr val="ED90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20" autoAdjust="0"/>
    <p:restoredTop sz="94660"/>
  </p:normalViewPr>
  <p:slideViewPr>
    <p:cSldViewPr snapToGrid="0" snapToObjects="1">
      <p:cViewPr varScale="1">
        <p:scale>
          <a:sx n="84" d="100"/>
          <a:sy n="84" d="100"/>
        </p:scale>
        <p:origin x="6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5.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13T08:36:34.578" idx="2">
    <p:pos x="3845" y="713"/>
    <p:text>Is this the University of Arizona Salt?  If so it is (Zn, Na, K) Cl.</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04-13T08:39:02.265" idx="3">
    <p:pos x="1260" y="3600"/>
    <p:text>Is this right, mole to the power of -e?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6-04-13T08:41:51.823" idx="5">
    <p:pos x="29" y="1465"/>
    <p:text>What temperature of salt exposure for the first and third entries?</p:text>
    <p:extLst>
      <p:ext uri="{C676402C-5697-4E1C-873F-D02D1690AC5C}">
        <p15:threadingInfo xmlns:p15="http://schemas.microsoft.com/office/powerpoint/2012/main" timeZoneBias="240"/>
      </p:ext>
    </p:extLst>
  </p:cm>
  <p:cm authorId="1" dt="2016-04-13T08:46:18.429" idx="6">
    <p:pos x="29" y="1561"/>
    <p:text>Also, it's kind of hard to read any trends from this.  There are three dimensions: 1) Temperature; 2) Gas; 3) Alloy.  You might want to consider grouping the plot differently to drive home some points.  It's at your discretion.</p:text>
    <p:extLst>
      <p:ext uri="{C676402C-5697-4E1C-873F-D02D1690AC5C}">
        <p15:threadingInfo xmlns:p15="http://schemas.microsoft.com/office/powerpoint/2012/main" timeZoneBias="240">
          <p15:parentCm authorId="1"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04-13T08:50:05.086" idx="7">
    <p:pos x="22" y="1066"/>
    <p:text>It may be worth grouping these according to the question you were asking when you decided to include them in the experiment.  For example, you might have asked ‘Do pre-oxidation processing conditions matter?’  By breaking out A9, A5, and SMP4 plots we can easily see that they only matter for A9.  You might consider multiple plots, one for each group of questions.  You could have a 'control' set, and then a set subjected to the question.  Such side-by-side comparison might help the audience see if the question mattered or not.  This is at your discretion.</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6-04-13T08:58:27.627" idx="8">
    <p:pos x="5501" y="1879"/>
    <p:text>This is awesome!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6-04-13T09:00:20.666" idx="9">
    <p:pos x="3773" y="194"/>
    <p:text>This is not going to be easy for people to see...too crowded, too small.</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B97EC7-4B9C-E847-93EE-C93EA4B2CBE0}" type="datetimeFigureOut">
              <a:rPr lang="en-US" smtClean="0"/>
              <a:t>4/13/2016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0FCA75-A02E-114C-AC38-11AD2DDD6967}" type="slidenum">
              <a:rPr lang="en-US" smtClean="0"/>
              <a:t>‹#›</a:t>
            </a:fld>
            <a:endParaRPr lang="en-US"/>
          </a:p>
        </p:txBody>
      </p:sp>
    </p:spTree>
    <p:extLst>
      <p:ext uri="{BB962C8B-B14F-4D97-AF65-F5344CB8AC3E}">
        <p14:creationId xmlns:p14="http://schemas.microsoft.com/office/powerpoint/2010/main" val="24289894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1A6FD-07CC-3D4F-8EE0-CE25793C9AC8}" type="datetimeFigureOut">
              <a:rPr lang="en-US" smtClean="0"/>
              <a:t>4/13/2016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7508B-E454-1C48-9A1A-9DCCB2D17B66}" type="slidenum">
              <a:rPr lang="en-US" smtClean="0"/>
              <a:t>‹#›</a:t>
            </a:fld>
            <a:endParaRPr lang="en-US"/>
          </a:p>
        </p:txBody>
      </p:sp>
    </p:spTree>
    <p:extLst>
      <p:ext uri="{BB962C8B-B14F-4D97-AF65-F5344CB8AC3E}">
        <p14:creationId xmlns:p14="http://schemas.microsoft.com/office/powerpoint/2010/main" val="34004681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289904" y="1995715"/>
            <a:ext cx="5168295" cy="1701486"/>
          </a:xfrm>
        </p:spPr>
        <p:txBody>
          <a:bodyPr anchor="b">
            <a:normAutofit/>
          </a:bodyPr>
          <a:lstStyle>
            <a:lvl1pPr algn="l">
              <a:defRPr sz="3600" b="1" i="0">
                <a:solidFill>
                  <a:srgbClr val="ED902F"/>
                </a:solidFill>
                <a:latin typeface="Calibri"/>
                <a:cs typeface="Calibri"/>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89904" y="3825709"/>
            <a:ext cx="5168296" cy="1302672"/>
          </a:xfrm>
        </p:spPr>
        <p:txBody>
          <a:bodyPr>
            <a:normAutofit/>
          </a:bodyPr>
          <a:lstStyle>
            <a:lvl1pPr marL="0" indent="0" algn="l">
              <a:buNone/>
              <a:defRPr sz="2400" b="0" i="0">
                <a:solidFill>
                  <a:schemeClr val="bg2">
                    <a:lumMod val="50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2" name="Straight Connector 11"/>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sp>
        <p:nvSpPr>
          <p:cNvPr id="5" name="Text Placeholder 4"/>
          <p:cNvSpPr>
            <a:spLocks noGrp="1"/>
          </p:cNvSpPr>
          <p:nvPr>
            <p:ph type="body" sz="quarter" idx="10" hasCustomPrompt="1"/>
          </p:nvPr>
        </p:nvSpPr>
        <p:spPr>
          <a:xfrm>
            <a:off x="5248092" y="5695548"/>
            <a:ext cx="3210108" cy="909770"/>
          </a:xfrm>
        </p:spPr>
        <p:txBody>
          <a:bodyPr anchor="ctr">
            <a:noAutofit/>
          </a:bodyPr>
          <a:lstStyle>
            <a:lvl1pPr marL="0" indent="0">
              <a:buNone/>
              <a:defRPr sz="1600">
                <a:solidFill>
                  <a:srgbClr val="8D98A3"/>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smtClean="0"/>
              <a:t>Click to edit Author</a:t>
            </a:r>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13" name="Straight Connector 12"/>
          <p:cNvCxnSpPr/>
          <p:nvPr/>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6" name="Picture 15"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7" name="Picture 16"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sp>
        <p:nvSpPr>
          <p:cNvPr id="18" name="Rectangle 17"/>
          <p:cNvSpPr/>
          <p:nvPr userDrawn="1"/>
        </p:nvSpPr>
        <p:spPr>
          <a:xfrm>
            <a:off x="436626" y="6048320"/>
            <a:ext cx="1431401" cy="276999"/>
          </a:xfrm>
          <a:prstGeom prst="rect">
            <a:avLst/>
          </a:prstGeom>
        </p:spPr>
        <p:txBody>
          <a:bodyPr wrap="none">
            <a:spAutoFit/>
          </a:bodyPr>
          <a:lstStyle/>
          <a:p>
            <a:r>
              <a:rPr lang="en-US" sz="1200" b="0" i="0" dirty="0" smtClean="0">
                <a:solidFill>
                  <a:srgbClr val="8D98A3"/>
                </a:solidFill>
                <a:latin typeface="Calibri"/>
                <a:cs typeface="Calibri"/>
              </a:rPr>
              <a:t>energy.gov/sunshot</a:t>
            </a:r>
            <a:endParaRPr lang="en-US" sz="1200" b="0" i="0" dirty="0">
              <a:solidFill>
                <a:srgbClr val="8D98A3"/>
              </a:solidFill>
              <a:latin typeface="Calibri"/>
              <a:cs typeface="Calibri"/>
            </a:endParaRPr>
          </a:p>
        </p:txBody>
      </p:sp>
      <p:pic>
        <p:nvPicPr>
          <p:cNvPr id="19" name="Picture 18"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pic>
        <p:nvPicPr>
          <p:cNvPr id="20" name="Picture 19" descr="SunShot &#10;U.S. Department of Energ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877938"/>
            <a:ext cx="4160762" cy="792856"/>
          </a:xfrm>
          <a:prstGeom prst="rect">
            <a:avLst/>
          </a:prstGeom>
        </p:spPr>
      </p:pic>
      <p:cxnSp>
        <p:nvCxnSpPr>
          <p:cNvPr id="21" name="Straight Connector 20"/>
          <p:cNvCxnSpPr/>
          <p:nvPr userDrawn="1"/>
        </p:nvCxnSpPr>
        <p:spPr>
          <a:xfrm>
            <a:off x="3289905" y="5511483"/>
            <a:ext cx="5854095"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userDrawn="1"/>
        </p:nvSpPr>
        <p:spPr>
          <a:xfrm>
            <a:off x="0" y="1992993"/>
            <a:ext cx="4244331" cy="523220"/>
          </a:xfrm>
          <a:prstGeom prst="rect">
            <a:avLst/>
          </a:prstGeom>
          <a:solidFill>
            <a:schemeClr val="accent2"/>
          </a:solidFill>
        </p:spPr>
        <p:txBody>
          <a:bodyPr wrap="square" rtlCol="0">
            <a:spAutoFit/>
          </a:bodyPr>
          <a:lstStyle/>
          <a:p>
            <a:pPr algn="ctr"/>
            <a:r>
              <a:rPr lang="en-US" sz="2800" dirty="0" smtClean="0">
                <a:solidFill>
                  <a:schemeClr val="bg1"/>
                </a:solidFill>
              </a:rPr>
              <a:t>CSP Program Summit 2016</a:t>
            </a:r>
            <a:endParaRPr lang="en-US" sz="2800" dirty="0">
              <a:solidFill>
                <a:schemeClr val="bg1"/>
              </a:solidFill>
            </a:endParaRPr>
          </a:p>
        </p:txBody>
      </p:sp>
    </p:spTree>
    <p:extLst>
      <p:ext uri="{BB962C8B-B14F-4D97-AF65-F5344CB8AC3E}">
        <p14:creationId xmlns:p14="http://schemas.microsoft.com/office/powerpoint/2010/main" val="747131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w rays">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4" name="Title 3"/>
          <p:cNvSpPr>
            <a:spLocks noGrp="1"/>
          </p:cNvSpPr>
          <p:nvPr>
            <p:ph type="title"/>
          </p:nvPr>
        </p:nvSpPr>
        <p:spPr>
          <a:xfrm>
            <a:off x="457200" y="0"/>
            <a:ext cx="8229600" cy="886505"/>
          </a:xfrm>
        </p:spPr>
        <p:txBody>
          <a:bodyPr/>
          <a:lstStyle/>
          <a:p>
            <a:r>
              <a:rPr lang="en-US" dirty="0" smtClean="0"/>
              <a:t>Click to edit Master title style</a:t>
            </a:r>
            <a:endParaRPr lang="en-US" dirty="0"/>
          </a:p>
        </p:txBody>
      </p:sp>
      <p:cxnSp>
        <p:nvCxnSpPr>
          <p:cNvPr id="5" name="Straight Connector 4"/>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7"/>
          <p:cNvSpPr>
            <a:spLocks noGrp="1"/>
          </p:cNvSpPr>
          <p:nvPr>
            <p:ph sz="quarter" idx="10"/>
          </p:nvPr>
        </p:nvSpPr>
        <p:spPr>
          <a:xfrm>
            <a:off x="457200" y="1090613"/>
            <a:ext cx="8229600" cy="477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854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w rays">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4" name="Title 3"/>
          <p:cNvSpPr>
            <a:spLocks noGrp="1"/>
          </p:cNvSpPr>
          <p:nvPr>
            <p:ph type="title"/>
          </p:nvPr>
        </p:nvSpPr>
        <p:spPr>
          <a:xfrm>
            <a:off x="457200" y="0"/>
            <a:ext cx="8229600" cy="886505"/>
          </a:xfrm>
        </p:spPr>
        <p:txBody>
          <a:bodyPr/>
          <a:lstStyle/>
          <a:p>
            <a:r>
              <a:rPr lang="en-US" dirty="0" smtClean="0"/>
              <a:t>Click to edit Master title style</a:t>
            </a:r>
            <a:endParaRPr lang="en-US" dirty="0"/>
          </a:p>
        </p:txBody>
      </p:sp>
      <p:cxnSp>
        <p:nvCxnSpPr>
          <p:cNvPr id="5" name="Straight Connector 4"/>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0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w rays">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pic>
        <p:nvPicPr>
          <p:cNvPr id="8" name="Picture 7" descr="SunShot &#10;U.S. Department of Ener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9" name="Rectangle 8"/>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0" name="Rectangle 9"/>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2"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3"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1" name="Rectangle 10"/>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 y="0"/>
            <a:ext cx="9144000" cy="6858000"/>
          </a:xfrm>
          <a:prstGeom prst="rect">
            <a:avLst/>
          </a:prstGeom>
        </p:spPr>
      </p:pic>
      <p:sp>
        <p:nvSpPr>
          <p:cNvPr id="17" name="Rectangle 16"/>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23" name="Rectangle 22"/>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59874833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a:spLocks noGrp="1"/>
          </p:cNvSpPr>
          <p:nvPr>
            <p:ph type="title"/>
          </p:nvPr>
        </p:nvSpPr>
        <p:spPr>
          <a:xfrm>
            <a:off x="457200" y="235"/>
            <a:ext cx="8229600" cy="886505"/>
          </a:xfrm>
          <a:prstGeom prst="rect">
            <a:avLst/>
          </a:prstGeom>
        </p:spPr>
        <p:txBody>
          <a:bodyPr/>
          <a:lstStyle/>
          <a:p>
            <a:r>
              <a:rPr lang="en-US" dirty="0" smtClean="0"/>
              <a:t>Click to edit Master title style</a:t>
            </a:r>
            <a:endParaRPr lang="en-US" dirty="0"/>
          </a:p>
        </p:txBody>
      </p:sp>
      <p:sp>
        <p:nvSpPr>
          <p:cNvPr id="15" name="Rectangle 14"/>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userDrawn="1"/>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sp>
        <p:nvSpPr>
          <p:cNvPr id="30" name="Rectangle 29"/>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cxnSp>
        <p:nvCxnSpPr>
          <p:cNvPr id="33" name="Straight Connector 32"/>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27537EE1-6FBD-BC4E-9F2D-4B8DCA5BB3F0}" type="slidenum">
              <a:rPr lang="en-US" smtClean="0"/>
              <a:pPr/>
              <a:t>‹#›</a:t>
            </a:fld>
            <a:endParaRPr lang="en-US" dirty="0"/>
          </a:p>
        </p:txBody>
      </p:sp>
      <p:sp>
        <p:nvSpPr>
          <p:cNvPr id="18" name="Rectangle 17"/>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
        <p:nvSpPr>
          <p:cNvPr id="20" name="Content Placeholder 7"/>
          <p:cNvSpPr>
            <a:spLocks noGrp="1"/>
          </p:cNvSpPr>
          <p:nvPr>
            <p:ph sz="quarter" idx="10"/>
          </p:nvPr>
        </p:nvSpPr>
        <p:spPr>
          <a:xfrm>
            <a:off x="457200" y="1090613"/>
            <a:ext cx="8229600" cy="477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320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 Picture">
    <p:spTree>
      <p:nvGrpSpPr>
        <p:cNvPr id="1" name=""/>
        <p:cNvGrpSpPr/>
        <p:nvPr/>
      </p:nvGrpSpPr>
      <p:grpSpPr>
        <a:xfrm>
          <a:off x="0" y="0"/>
          <a:ext cx="0" cy="0"/>
          <a:chOff x="0" y="0"/>
          <a:chExt cx="0" cy="0"/>
        </a:xfrm>
      </p:grpSpPr>
      <p:sp>
        <p:nvSpPr>
          <p:cNvPr id="15" name="Rectangle 14"/>
          <p:cNvSpPr/>
          <p:nvPr userDrawn="1"/>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6"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mtClean="0"/>
              <a:pPr>
                <a:defRPr/>
              </a:pPr>
              <a:t>‹#›</a:t>
            </a:fld>
            <a:endParaRPr lang="uk-UA" dirty="0"/>
          </a:p>
        </p:txBody>
      </p:sp>
      <p:cxnSp>
        <p:nvCxnSpPr>
          <p:cNvPr id="33" name="Straight Connector 32"/>
          <p:cNvCxnSpPr/>
          <p:nvPr userDrawn="1"/>
        </p:nvCxnSpPr>
        <p:spPr>
          <a:xfrm>
            <a:off x="457199" y="898479"/>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4503"/>
            <a:ext cx="8229600" cy="886505"/>
          </a:xfrm>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457200" y="1322294"/>
            <a:ext cx="8229599" cy="4557059"/>
          </a:xfrm>
        </p:spPr>
        <p:txBody>
          <a:bodyPr/>
          <a:lstStyle/>
          <a:p>
            <a:endParaRPr lang="en-US"/>
          </a:p>
        </p:txBody>
      </p:sp>
      <p:sp>
        <p:nvSpPr>
          <p:cNvPr id="10" name="Rectangle 9"/>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2466976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1" name="Rectangle 10"/>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2" name="Rectangle 11"/>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3"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6"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sp>
        <p:nvSpPr>
          <p:cNvPr id="10" name="Rectangle 9"/>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7" name="Rectangle 16"/>
          <p:cNvSpPr/>
          <p:nvPr/>
        </p:nvSpPr>
        <p:spPr>
          <a:xfrm>
            <a:off x="8763394" y="6304785"/>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18" name="Slide Number Placeholder 5"/>
          <p:cNvSpPr txBox="1">
            <a:spLocks/>
          </p:cNvSpPr>
          <p:nvPr/>
        </p:nvSpPr>
        <p:spPr>
          <a:xfrm>
            <a:off x="8763395" y="6309329"/>
            <a:ext cx="380605"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uk-UA" dirty="0"/>
          </a:p>
        </p:txBody>
      </p:sp>
      <p:sp>
        <p:nvSpPr>
          <p:cNvPr id="19" name="Slide Number Placeholder 1"/>
          <p:cNvSpPr txBox="1">
            <a:spLocks/>
          </p:cNvSpPr>
          <p:nvPr/>
        </p:nvSpPr>
        <p:spPr>
          <a:xfrm>
            <a:off x="8771003" y="6285005"/>
            <a:ext cx="37299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18F691-EA95-6046-80B7-51AACA2B9C03}" type="slidenum">
              <a:rPr lang="en-US" smtClean="0"/>
              <a:pPr/>
              <a:t>‹#›</a:t>
            </a:fld>
            <a:endParaRPr lang="en-US" dirty="0"/>
          </a:p>
        </p:txBody>
      </p:sp>
      <p:sp>
        <p:nvSpPr>
          <p:cNvPr id="20" name="Rectangle 19"/>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8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7138"/>
            <a:ext cx="8229600" cy="8865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46715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SunShot &#10;U.S. Department of Energy"/>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5579" y="6149985"/>
            <a:ext cx="2047816" cy="646213"/>
          </a:xfrm>
          <a:prstGeom prst="rect">
            <a:avLst/>
          </a:prstGeom>
        </p:spPr>
      </p:pic>
      <p:sp>
        <p:nvSpPr>
          <p:cNvPr id="4" name="Rectangle 3"/>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sp>
        <p:nvSpPr>
          <p:cNvPr id="11" name="Rectangle 10"/>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5" name="Slide Number Placeholder 4"/>
          <p:cNvSpPr>
            <a:spLocks noGrp="1"/>
          </p:cNvSpPr>
          <p:nvPr>
            <p:ph type="sldNum" sz="quarter" idx="4"/>
          </p:nvPr>
        </p:nvSpPr>
        <p:spPr>
          <a:xfrm>
            <a:off x="8771003" y="6298510"/>
            <a:ext cx="372997" cy="365125"/>
          </a:xfrm>
          <a:prstGeom prst="rect">
            <a:avLst/>
          </a:prstGeom>
        </p:spPr>
        <p:txBody>
          <a:bodyPr vert="horz" lIns="91440" tIns="45720" rIns="91440" bIns="45720" rtlCol="0" anchor="ctr"/>
          <a:lstStyle>
            <a:lvl1pPr algn="r">
              <a:defRPr sz="1200">
                <a:solidFill>
                  <a:schemeClr val="tx2"/>
                </a:solidFill>
              </a:defRPr>
            </a:lvl1pPr>
          </a:lstStyle>
          <a:p>
            <a:fld id="{6C18F691-EA95-6046-80B7-51AACA2B9C03}" type="slidenum">
              <a:rPr lang="en-US" smtClean="0"/>
              <a:pPr/>
              <a:t>‹#›</a:t>
            </a:fld>
            <a:endParaRPr lang="en-US" dirty="0"/>
          </a:p>
        </p:txBody>
      </p:sp>
      <p:cxnSp>
        <p:nvCxnSpPr>
          <p:cNvPr id="14" name="Straight Connector 13"/>
          <p:cNvCxnSpPr/>
          <p:nvPr/>
        </p:nvCxnSpPr>
        <p:spPr>
          <a:xfrm>
            <a:off x="457200" y="972723"/>
            <a:ext cx="82296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57200" y="6444476"/>
            <a:ext cx="1431401" cy="276999"/>
          </a:xfrm>
          <a:prstGeom prst="rect">
            <a:avLst/>
          </a:prstGeom>
        </p:spPr>
        <p:txBody>
          <a:bodyPr wrap="none">
            <a:spAutoFit/>
          </a:bodyPr>
          <a:lstStyle/>
          <a:p>
            <a:r>
              <a:rPr lang="en-US" sz="1200" b="0" i="0" dirty="0" smtClean="0">
                <a:solidFill>
                  <a:schemeClr val="tx1">
                    <a:lumMod val="60000"/>
                    <a:lumOff val="40000"/>
                  </a:schemeClr>
                </a:solidFill>
                <a:latin typeface="Calibri"/>
                <a:cs typeface="Calibri"/>
              </a:rPr>
              <a:t>energy.gov/sunshot</a:t>
            </a:r>
            <a:endParaRPr lang="en-US" sz="1200" b="0" i="0" dirty="0">
              <a:solidFill>
                <a:schemeClr val="tx1">
                  <a:lumMod val="60000"/>
                  <a:lumOff val="40000"/>
                </a:schemeClr>
              </a:solidFill>
              <a:latin typeface="Calibri"/>
              <a:cs typeface="Calibri"/>
            </a:endParaRPr>
          </a:p>
        </p:txBody>
      </p:sp>
      <p:pic>
        <p:nvPicPr>
          <p:cNvPr id="10" name="Picture 9" descr="SunShot &#10;U.S. Department of Energy"/>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p:nvSpPr>
        <p:spPr>
          <a:xfrm>
            <a:off x="8763394" y="6293836"/>
            <a:ext cx="380605"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38F26"/>
              </a:solidFill>
            </a:endParaRPr>
          </a:p>
        </p:txBody>
      </p:sp>
      <p:sp>
        <p:nvSpPr>
          <p:cNvPr id="6" name="Rectangle 5"/>
          <p:cNvSpPr/>
          <p:nvPr userDrawn="1"/>
        </p:nvSpPr>
        <p:spPr>
          <a:xfrm>
            <a:off x="2" y="6444476"/>
            <a:ext cx="2976124" cy="212592"/>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1" y="6382921"/>
            <a:ext cx="2976124" cy="307777"/>
          </a:xfrm>
          <a:prstGeom prst="rect">
            <a:avLst/>
          </a:prstGeom>
          <a:noFill/>
        </p:spPr>
        <p:txBody>
          <a:bodyPr wrap="square" rtlCol="0">
            <a:spAutoFit/>
          </a:bodyPr>
          <a:lstStyle/>
          <a:p>
            <a:pPr algn="ctr"/>
            <a:r>
              <a:rPr lang="en-US" sz="1400" dirty="0" smtClean="0">
                <a:solidFill>
                  <a:schemeClr val="bg1"/>
                </a:solidFill>
              </a:rPr>
              <a:t>CSP Program Summit 2016</a:t>
            </a:r>
            <a:endParaRPr lang="en-US" sz="1400" dirty="0">
              <a:solidFill>
                <a:schemeClr val="bg1"/>
              </a:solidFill>
            </a:endParaRPr>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742" r:id="rId1"/>
    <p:sldLayoutId id="2147483771" r:id="rId2"/>
    <p:sldLayoutId id="2147483775" r:id="rId3"/>
    <p:sldLayoutId id="2147483750" r:id="rId4"/>
    <p:sldLayoutId id="2147483666" r:id="rId5"/>
    <p:sldLayoutId id="2147483774" r:id="rId6"/>
    <p:sldLayoutId id="2147483751" r:id="rId7"/>
  </p:sldLayoutIdLst>
  <p:hf hdr="0" ftr="0" dt="0"/>
  <p:txStyles>
    <p:titleStyle>
      <a:lvl1pPr algn="l" defTabSz="457200" rtl="0" eaLnBrk="1" latinLnBrk="0" hangingPunct="1">
        <a:spcBef>
          <a:spcPct val="0"/>
        </a:spcBef>
        <a:buNone/>
        <a:defRPr sz="2800" b="1" i="0" kern="1200">
          <a:solidFill>
            <a:srgbClr val="F38F26"/>
          </a:solidFill>
          <a:latin typeface="Calibri"/>
          <a:ea typeface="+mj-ea"/>
          <a:cs typeface="Calibri"/>
        </a:defRPr>
      </a:lvl1pPr>
    </p:titleStyle>
    <p:body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comments" Target="../comments/comment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tiff"/><Relationship Id="rId5" Type="http://schemas.openxmlformats.org/officeDocument/2006/relationships/image" Target="../media/image21.tiff"/><Relationship Id="rId4" Type="http://schemas.openxmlformats.org/officeDocument/2006/relationships/image" Target="../media/image20.tif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emf"/><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comments" Target="../comments/comment6.xml"/><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tif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170" y="2796232"/>
            <a:ext cx="5422231" cy="1701486"/>
          </a:xfrm>
        </p:spPr>
        <p:txBody>
          <a:bodyPr>
            <a:normAutofit fontScale="90000"/>
          </a:bodyPr>
          <a:lstStyle/>
          <a:p>
            <a:r>
              <a:rPr lang="en-US" dirty="0"/>
              <a:t>Degradation Mechanisms and Development of Protective Coatings for TES and HTF Containment Materials</a:t>
            </a:r>
            <a:endParaRPr lang="en-US" dirty="0">
              <a:solidFill>
                <a:schemeClr val="bg2">
                  <a:lumMod val="50000"/>
                </a:schemeClr>
              </a:solidFill>
            </a:endParaRPr>
          </a:p>
        </p:txBody>
      </p:sp>
      <p:sp>
        <p:nvSpPr>
          <p:cNvPr id="3" name="Subtitle 2"/>
          <p:cNvSpPr>
            <a:spLocks noGrp="1"/>
          </p:cNvSpPr>
          <p:nvPr>
            <p:ph type="subTitle" idx="1"/>
          </p:nvPr>
        </p:nvSpPr>
        <p:spPr>
          <a:xfrm>
            <a:off x="3112168" y="4501710"/>
            <a:ext cx="6031832" cy="986808"/>
          </a:xfrm>
        </p:spPr>
        <p:txBody>
          <a:bodyPr>
            <a:normAutofit fontScale="92500"/>
          </a:bodyPr>
          <a:lstStyle/>
          <a:p>
            <a:r>
              <a:rPr lang="en-US" dirty="0">
                <a:solidFill>
                  <a:srgbClr val="6E7276"/>
                </a:solidFill>
              </a:rPr>
              <a:t>National Renewable Energy </a:t>
            </a:r>
            <a:r>
              <a:rPr lang="en-US" dirty="0" smtClean="0">
                <a:solidFill>
                  <a:srgbClr val="6E7276"/>
                </a:solidFill>
              </a:rPr>
              <a:t>Laboratory (NREL)</a:t>
            </a:r>
            <a:endParaRPr lang="en-US" dirty="0">
              <a:solidFill>
                <a:srgbClr val="6E7276"/>
              </a:solidFill>
            </a:endParaRPr>
          </a:p>
          <a:p>
            <a:r>
              <a:rPr lang="en-US" dirty="0">
                <a:solidFill>
                  <a:srgbClr val="6E7276"/>
                </a:solidFill>
              </a:rPr>
              <a:t>SunShot Lab Proposal Development Process (LPDP)</a:t>
            </a:r>
          </a:p>
        </p:txBody>
      </p:sp>
      <p:sp>
        <p:nvSpPr>
          <p:cNvPr id="4" name="Text Placeholder 3"/>
          <p:cNvSpPr>
            <a:spLocks noGrp="1"/>
          </p:cNvSpPr>
          <p:nvPr>
            <p:ph type="body" sz="quarter" idx="10"/>
          </p:nvPr>
        </p:nvSpPr>
        <p:spPr>
          <a:xfrm>
            <a:off x="3177610" y="5695548"/>
            <a:ext cx="5871140" cy="909770"/>
          </a:xfrm>
        </p:spPr>
        <p:txBody>
          <a:bodyPr/>
          <a:lstStyle/>
          <a:p>
            <a:r>
              <a:rPr lang="en-US" dirty="0" smtClean="0"/>
              <a:t>Dr. Judith Gomez (Vidal), NREL - Materials Engineer IV</a:t>
            </a:r>
          </a:p>
          <a:p>
            <a:r>
              <a:rPr lang="en-US" dirty="0" smtClean="0"/>
              <a:t>Profs. M. Anderson </a:t>
            </a:r>
            <a:r>
              <a:rPr lang="en-US" dirty="0"/>
              <a:t>and </a:t>
            </a:r>
            <a:r>
              <a:rPr lang="en-US" dirty="0" smtClean="0"/>
              <a:t>K. Sridharan from University </a:t>
            </a:r>
            <a:r>
              <a:rPr lang="en-US" dirty="0"/>
              <a:t>of Wisconsin</a:t>
            </a:r>
            <a:br>
              <a:rPr lang="en-US" dirty="0"/>
            </a:br>
            <a:endParaRPr lang="en-US" dirty="0"/>
          </a:p>
        </p:txBody>
      </p:sp>
    </p:spTree>
    <p:extLst>
      <p:ext uri="{BB962C8B-B14F-4D97-AF65-F5344CB8AC3E}">
        <p14:creationId xmlns:p14="http://schemas.microsoft.com/office/powerpoint/2010/main" val="228986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10</a:t>
            </a:fld>
            <a:endParaRPr lang="en-US" dirty="0"/>
          </a:p>
        </p:txBody>
      </p:sp>
      <p:sp>
        <p:nvSpPr>
          <p:cNvPr id="3" name="Title 2"/>
          <p:cNvSpPr>
            <a:spLocks noGrp="1"/>
          </p:cNvSpPr>
          <p:nvPr>
            <p:ph type="title"/>
          </p:nvPr>
        </p:nvSpPr>
        <p:spPr>
          <a:xfrm>
            <a:off x="457200" y="285750"/>
            <a:ext cx="8229600" cy="886505"/>
          </a:xfrm>
        </p:spPr>
        <p:txBody>
          <a:bodyPr>
            <a:noAutofit/>
          </a:bodyPr>
          <a:lstStyle/>
          <a:p>
            <a:r>
              <a:rPr lang="en-US" sz="2400" u="sng" dirty="0">
                <a:solidFill>
                  <a:srgbClr val="C10B1E"/>
                </a:solidFill>
              </a:rPr>
              <a:t>AFA exposed to Molten Chlorides in an Oxidizing </a:t>
            </a:r>
            <a:r>
              <a:rPr lang="en-US" sz="2400" u="sng" dirty="0" smtClean="0">
                <a:solidFill>
                  <a:srgbClr val="C10B1E"/>
                </a:solidFill>
              </a:rPr>
              <a:t>Atmosphere</a:t>
            </a:r>
            <a:endParaRPr lang="en-US" sz="2400" dirty="0">
              <a:solidFill>
                <a:srgbClr val="C10B1E"/>
              </a:solidFill>
            </a:endParaRPr>
          </a:p>
        </p:txBody>
      </p:sp>
      <p:sp>
        <p:nvSpPr>
          <p:cNvPr id="4" name="Content Placeholder 3"/>
          <p:cNvSpPr>
            <a:spLocks noGrp="1"/>
          </p:cNvSpPr>
          <p:nvPr>
            <p:ph sz="quarter" idx="10"/>
          </p:nvPr>
        </p:nvSpPr>
        <p:spPr>
          <a:xfrm>
            <a:off x="419099" y="4686300"/>
            <a:ext cx="8543926" cy="1836738"/>
          </a:xfrm>
        </p:spPr>
        <p:txBody>
          <a:bodyPr>
            <a:normAutofit fontScale="85000" lnSpcReduction="10000"/>
          </a:bodyPr>
          <a:lstStyle/>
          <a:p>
            <a:pPr>
              <a:buClr>
                <a:srgbClr val="C10B1E"/>
              </a:buClr>
              <a:buSzPct val="120000"/>
            </a:pPr>
            <a:r>
              <a:rPr lang="en-US" dirty="0" smtClean="0"/>
              <a:t>Oxidizing atmospheres could be allowed if molten chlorides are exposed to pre-oxidized AFA alloys because alumina scales remained stable which did not occur in </a:t>
            </a:r>
            <a:r>
              <a:rPr lang="en-US" dirty="0" err="1" smtClean="0"/>
              <a:t>Ar</a:t>
            </a:r>
            <a:r>
              <a:rPr lang="en-US" dirty="0" smtClean="0"/>
              <a:t> atmospheres.</a:t>
            </a:r>
          </a:p>
          <a:p>
            <a:pPr>
              <a:buClr>
                <a:srgbClr val="C10B1E"/>
              </a:buClr>
              <a:buSzPct val="120000"/>
            </a:pPr>
            <a:r>
              <a:rPr lang="en-US" dirty="0" smtClean="0"/>
              <a:t>Long-term weight change corrosion tests will be required to determine corrosion rates and change of corrosion mechanism with time.</a:t>
            </a:r>
            <a:endParaRPr lang="en-US" dirty="0"/>
          </a:p>
        </p:txBody>
      </p:sp>
      <p:grpSp>
        <p:nvGrpSpPr>
          <p:cNvPr id="5" name="Group 4"/>
          <p:cNvGrpSpPr/>
          <p:nvPr/>
        </p:nvGrpSpPr>
        <p:grpSpPr>
          <a:xfrm>
            <a:off x="457200" y="1059476"/>
            <a:ext cx="5916631" cy="3541099"/>
            <a:chOff x="29797218" y="5896053"/>
            <a:chExt cx="8746483" cy="5234762"/>
          </a:xfrm>
        </p:grpSpPr>
        <p:pic>
          <p:nvPicPr>
            <p:cNvPr id="6" name="Picture 5" descr="C:\Users\jgomez\Desktop\AOP FY13-15_TES\Phase 3 FY15\Characterization\NREL FESEM\In702-ZA, 1050, 4, EIS-ZA\In702-ZA, 1050, 4, EIS-ZA, Map1-1.bmp"/>
            <p:cNvPicPr/>
            <p:nvPr/>
          </p:nvPicPr>
          <p:blipFill>
            <a:blip r:embed="rId2">
              <a:extLst>
                <a:ext uri="{28A0092B-C50C-407E-A947-70E740481C1C}">
                  <a14:useLocalDpi xmlns:a14="http://schemas.microsoft.com/office/drawing/2010/main" val="0"/>
                </a:ext>
              </a:extLst>
            </a:blip>
            <a:srcRect/>
            <a:stretch>
              <a:fillRect/>
            </a:stretch>
          </p:blipFill>
          <p:spPr bwMode="auto">
            <a:xfrm>
              <a:off x="32788188" y="8897301"/>
              <a:ext cx="5755513" cy="2233514"/>
            </a:xfrm>
            <a:prstGeom prst="rect">
              <a:avLst/>
            </a:prstGeom>
            <a:noFill/>
            <a:ln>
              <a:noFill/>
            </a:ln>
          </p:spPr>
        </p:pic>
        <p:pic>
          <p:nvPicPr>
            <p:cNvPr id="7" name="Picture 6" descr="C:\Users\jgomez\Desktop\AOP FY13-15_TES\Phase 3 FY15\Characterization\NREL FESEM Corroded\In702-ZA, 1050, 4, EIS-ZA-040\Puck02-25_Additional SEM\Immersed area\In702-2A_E-S-2A, Area1_Immersed, Linescan.bmp"/>
            <p:cNvPicPr/>
            <p:nvPr/>
          </p:nvPicPr>
          <p:blipFill>
            <a:blip r:embed="rId3">
              <a:extLst>
                <a:ext uri="{28A0092B-C50C-407E-A947-70E740481C1C}">
                  <a14:useLocalDpi xmlns:a14="http://schemas.microsoft.com/office/drawing/2010/main" val="0"/>
                </a:ext>
              </a:extLst>
            </a:blip>
            <a:srcRect/>
            <a:stretch>
              <a:fillRect/>
            </a:stretch>
          </p:blipFill>
          <p:spPr bwMode="auto">
            <a:xfrm>
              <a:off x="29797218" y="8897301"/>
              <a:ext cx="2857622" cy="2233514"/>
            </a:xfrm>
            <a:prstGeom prst="rect">
              <a:avLst/>
            </a:prstGeom>
            <a:noFill/>
            <a:ln>
              <a:noFill/>
            </a:ln>
          </p:spPr>
        </p:pic>
        <p:pic>
          <p:nvPicPr>
            <p:cNvPr id="8" name="Picture 7" descr="C:\Users\jgomez\Desktop\AOP FY13-15_TES\Phase 3 FY15\Characterization\NREL FESEM Corroded\In702-ZA, 1050, 4, EIS-ZA-040\Puck02-25_Additional SEM\Immersed area\In702-2A_E-S-2A_Area1_Immersed, 5K, X5-Measured.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97218" y="5896055"/>
              <a:ext cx="2772468" cy="2915595"/>
            </a:xfrm>
            <a:prstGeom prst="rect">
              <a:avLst/>
            </a:prstGeom>
            <a:noFill/>
            <a:ln>
              <a:noFill/>
            </a:ln>
          </p:spPr>
        </p:pic>
        <p:pic>
          <p:nvPicPr>
            <p:cNvPr id="9" name="Picture 8" descr="C:\Users\jgomez\Desktop\AOP FY13-15_TES\Phase 3 FY15\Characterization\NREL FESEM Corroded\In702-ZA, 1050, 4, EIS-ZA-040\Puck02-25_Additional SEM\Immersed area\In702-2A_E-S-2A_Area1_Immersed, 5K, X6-Measured.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91331" y="5896054"/>
              <a:ext cx="2752370" cy="2915594"/>
            </a:xfrm>
            <a:prstGeom prst="rect">
              <a:avLst/>
            </a:prstGeom>
            <a:noFill/>
            <a:ln>
              <a:noFill/>
            </a:ln>
          </p:spPr>
        </p:pic>
        <p:pic>
          <p:nvPicPr>
            <p:cNvPr id="10" name="Picture 9" descr="C:\Users\jgomez\Desktop\AOP FY13-15_TES\Phase 3 FY15\Characterization\NREL FESEM Corroded\In702-ZA, 1050, 4, EIS-ZA-040\Puck02-25_Additional SEM\Immersed area\In702-2A_E-S-2A_Area1_Immersed, 5K, X7-Measured.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64832" y="5896053"/>
              <a:ext cx="2690425" cy="2915595"/>
            </a:xfrm>
            <a:prstGeom prst="rect">
              <a:avLst/>
            </a:prstGeom>
            <a:noFill/>
            <a:ln>
              <a:noFill/>
            </a:ln>
          </p:spPr>
        </p:pic>
      </p:grpSp>
      <p:sp>
        <p:nvSpPr>
          <p:cNvPr id="11" name="Rectangle 10"/>
          <p:cNvSpPr/>
          <p:nvPr/>
        </p:nvSpPr>
        <p:spPr>
          <a:xfrm>
            <a:off x="6545282" y="1473726"/>
            <a:ext cx="2512993" cy="2800767"/>
          </a:xfrm>
          <a:prstGeom prst="rect">
            <a:avLst/>
          </a:prstGeom>
        </p:spPr>
        <p:txBody>
          <a:bodyPr wrap="square">
            <a:spAutoFit/>
          </a:bodyPr>
          <a:lstStyle/>
          <a:p>
            <a:r>
              <a:rPr lang="en-US" sz="1600" i="1" dirty="0">
                <a:solidFill>
                  <a:srgbClr val="EE6525"/>
                </a:solidFill>
              </a:rPr>
              <a:t>In702 (ZA, </a:t>
            </a:r>
            <a:r>
              <a:rPr lang="en-US" sz="1600" i="1" dirty="0" smtClean="0">
                <a:solidFill>
                  <a:srgbClr val="EE6525"/>
                </a:solidFill>
              </a:rPr>
              <a:t>1050°C</a:t>
            </a:r>
            <a:r>
              <a:rPr lang="en-US" sz="1600" i="1" dirty="0">
                <a:solidFill>
                  <a:srgbClr val="EE6525"/>
                </a:solidFill>
              </a:rPr>
              <a:t>, 4h) exposed to MgCl</a:t>
            </a:r>
            <a:r>
              <a:rPr lang="en-US" sz="1600" i="1" baseline="-25000" dirty="0">
                <a:solidFill>
                  <a:srgbClr val="EE6525"/>
                </a:solidFill>
              </a:rPr>
              <a:t>2</a:t>
            </a:r>
            <a:r>
              <a:rPr lang="en-US" sz="1600" i="1" dirty="0">
                <a:solidFill>
                  <a:srgbClr val="EE6525"/>
                </a:solidFill>
              </a:rPr>
              <a:t> – </a:t>
            </a:r>
            <a:r>
              <a:rPr lang="en-US" sz="1600" i="1" dirty="0" err="1">
                <a:solidFill>
                  <a:srgbClr val="EE6525"/>
                </a:solidFill>
              </a:rPr>
              <a:t>KCl</a:t>
            </a:r>
            <a:r>
              <a:rPr lang="en-US" sz="1600" i="1" dirty="0">
                <a:solidFill>
                  <a:srgbClr val="EE6525"/>
                </a:solidFill>
              </a:rPr>
              <a:t> thermally cycled (550 – </a:t>
            </a:r>
            <a:r>
              <a:rPr lang="en-US" sz="1600" i="1" dirty="0" smtClean="0">
                <a:solidFill>
                  <a:srgbClr val="EE6525"/>
                </a:solidFill>
              </a:rPr>
              <a:t>700°C</a:t>
            </a:r>
            <a:r>
              <a:rPr lang="en-US" sz="1600" i="1" dirty="0">
                <a:solidFill>
                  <a:srgbClr val="EE6525"/>
                </a:solidFill>
              </a:rPr>
              <a:t>) under static ZA during 185 </a:t>
            </a:r>
            <a:r>
              <a:rPr lang="en-US" sz="1600" i="1" dirty="0" smtClean="0">
                <a:solidFill>
                  <a:srgbClr val="EE6525"/>
                </a:solidFill>
              </a:rPr>
              <a:t>h.</a:t>
            </a:r>
          </a:p>
          <a:p>
            <a:endParaRPr lang="en-US" sz="1600" i="1" dirty="0" smtClean="0">
              <a:solidFill>
                <a:srgbClr val="EE6525"/>
              </a:solidFill>
            </a:endParaRPr>
          </a:p>
          <a:p>
            <a:r>
              <a:rPr lang="en-US" sz="1600" i="1" dirty="0">
                <a:solidFill>
                  <a:srgbClr val="EE6525"/>
                </a:solidFill>
              </a:rPr>
              <a:t>Alumina remained stable and grew from ~5 to ~13 µm. There is no sign of localized intergranular corrosion</a:t>
            </a:r>
            <a:r>
              <a:rPr lang="en-US" sz="1600" i="1" dirty="0" smtClean="0">
                <a:solidFill>
                  <a:srgbClr val="EE6525"/>
                </a:solidFill>
              </a:rPr>
              <a:t>.</a:t>
            </a:r>
            <a:endParaRPr lang="en-US" sz="1600" i="1" dirty="0">
              <a:solidFill>
                <a:srgbClr val="EE6525"/>
              </a:solidFill>
            </a:endParaRPr>
          </a:p>
        </p:txBody>
      </p:sp>
    </p:spTree>
    <p:extLst>
      <p:ext uri="{BB962C8B-B14F-4D97-AF65-F5344CB8AC3E}">
        <p14:creationId xmlns:p14="http://schemas.microsoft.com/office/powerpoint/2010/main" val="4010568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latin typeface="Arial" panose="020B0604020202020204" pitchFamily="34" charset="0"/>
                <a:cs typeface="Arial" panose="020B0604020202020204" pitchFamily="34" charset="0"/>
              </a:rPr>
              <a:t>Supercritical 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Testing Facilities</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University of Wisconsin - Madison</a:t>
            </a:r>
            <a:endParaRPr lang="en-US" dirty="0"/>
          </a:p>
        </p:txBody>
      </p:sp>
      <p:pic>
        <p:nvPicPr>
          <p:cNvPr id="4" name="Content Placeholder 4"/>
          <p:cNvPicPr>
            <a:picLocks noChangeAspect="1"/>
          </p:cNvPicPr>
          <p:nvPr/>
        </p:nvPicPr>
        <p:blipFill>
          <a:blip r:embed="rId2"/>
          <a:stretch>
            <a:fillRect/>
          </a:stretch>
        </p:blipFill>
        <p:spPr>
          <a:xfrm>
            <a:off x="143769" y="1018161"/>
            <a:ext cx="3060973" cy="3843164"/>
          </a:xfrm>
          <a:prstGeom prst="rect">
            <a:avLst/>
          </a:prstGeom>
        </p:spPr>
      </p:pic>
      <p:sp>
        <p:nvSpPr>
          <p:cNvPr id="7" name="TextBox 6"/>
          <p:cNvSpPr txBox="1"/>
          <p:nvPr/>
        </p:nvSpPr>
        <p:spPr>
          <a:xfrm>
            <a:off x="3220784" y="1307653"/>
            <a:ext cx="5891131" cy="1569660"/>
          </a:xfrm>
          <a:prstGeom prst="rect">
            <a:avLst/>
          </a:prstGeom>
          <a:noFill/>
        </p:spPr>
        <p:txBody>
          <a:bodyPr wrap="square" rtlCol="0">
            <a:spAutoFit/>
          </a:bodyPr>
          <a:lstStyle/>
          <a:p>
            <a:pPr marL="160735" indent="-160735" defTabSz="457200">
              <a:buFont typeface="Arial" panose="020B0604020202020204" pitchFamily="34" charset="0"/>
              <a:buChar char="•"/>
            </a:pPr>
            <a:r>
              <a:rPr lang="en-US" sz="1600" dirty="0">
                <a:solidFill>
                  <a:srgbClr val="4B545D"/>
                </a:solidFill>
                <a:latin typeface="Arial" panose="020B0604020202020204" pitchFamily="34" charset="0"/>
                <a:cs typeface="Arial" panose="020B0604020202020204" pitchFamily="34" charset="0"/>
              </a:rPr>
              <a:t>Four systems with five total autoclaves</a:t>
            </a:r>
          </a:p>
          <a:p>
            <a:pPr marL="160735" indent="-160735" defTabSz="457200">
              <a:buFont typeface="Arial" panose="020B0604020202020204" pitchFamily="34" charset="0"/>
              <a:buChar char="•"/>
            </a:pPr>
            <a:r>
              <a:rPr lang="en-US" sz="1600" dirty="0">
                <a:solidFill>
                  <a:srgbClr val="4B545D"/>
                </a:solidFill>
                <a:latin typeface="Arial" panose="020B0604020202020204" pitchFamily="34" charset="0"/>
                <a:cs typeface="Arial" panose="020B0604020202020204" pitchFamily="34" charset="0"/>
              </a:rPr>
              <a:t>Temperature control allows system to operate within </a:t>
            </a:r>
            <a:r>
              <a:rPr lang="en-US" sz="1600" dirty="0" smtClean="0">
                <a:solidFill>
                  <a:srgbClr val="4B545D"/>
                </a:solidFill>
                <a:latin typeface="Arial" panose="020B0604020202020204" pitchFamily="34" charset="0"/>
                <a:cs typeface="Arial" panose="020B0604020202020204" pitchFamily="34" charset="0"/>
              </a:rPr>
              <a:t>± 1ºC</a:t>
            </a:r>
            <a:endParaRPr lang="en-US" sz="1600" dirty="0">
              <a:solidFill>
                <a:srgbClr val="4B545D"/>
              </a:solidFill>
              <a:latin typeface="Arial" panose="020B0604020202020204" pitchFamily="34" charset="0"/>
              <a:cs typeface="Arial" panose="020B0604020202020204" pitchFamily="34" charset="0"/>
            </a:endParaRPr>
          </a:p>
          <a:p>
            <a:pPr marL="160735" indent="-160735" defTabSz="457200">
              <a:buFont typeface="Arial" panose="020B0604020202020204" pitchFamily="34" charset="0"/>
              <a:buChar char="•"/>
            </a:pPr>
            <a:r>
              <a:rPr lang="en-US" sz="1600" dirty="0">
                <a:solidFill>
                  <a:srgbClr val="4B545D"/>
                </a:solidFill>
                <a:latin typeface="Arial" panose="020B0604020202020204" pitchFamily="34" charset="0"/>
                <a:cs typeface="Arial" panose="020B0604020202020204" pitchFamily="34" charset="0"/>
              </a:rPr>
              <a:t>Testing temperature up to 750ºC for IN625 autoclave</a:t>
            </a:r>
          </a:p>
          <a:p>
            <a:pPr marL="160735" indent="-160735" defTabSz="457200">
              <a:buFont typeface="Arial" panose="020B0604020202020204" pitchFamily="34" charset="0"/>
              <a:buChar char="•"/>
            </a:pPr>
            <a:r>
              <a:rPr lang="en-US" sz="1600" dirty="0">
                <a:solidFill>
                  <a:srgbClr val="4B545D"/>
                </a:solidFill>
                <a:latin typeface="Arial" panose="020B0604020202020204" pitchFamily="34" charset="0"/>
                <a:cs typeface="Arial" panose="020B0604020202020204" pitchFamily="34" charset="0"/>
              </a:rPr>
              <a:t>Pressures up to </a:t>
            </a:r>
            <a:r>
              <a:rPr lang="en-US" sz="1600" dirty="0" smtClean="0">
                <a:solidFill>
                  <a:srgbClr val="4B545D"/>
                </a:solidFill>
                <a:latin typeface="Arial" panose="020B0604020202020204" pitchFamily="34" charset="0"/>
                <a:cs typeface="Arial" panose="020B0604020202020204" pitchFamily="34" charset="0"/>
              </a:rPr>
              <a:t>3600 ± 2 </a:t>
            </a:r>
            <a:r>
              <a:rPr lang="en-US" sz="1600" dirty="0">
                <a:solidFill>
                  <a:srgbClr val="4B545D"/>
                </a:solidFill>
                <a:latin typeface="Arial" panose="020B0604020202020204" pitchFamily="34" charset="0"/>
                <a:cs typeface="Arial" panose="020B0604020202020204" pitchFamily="34" charset="0"/>
              </a:rPr>
              <a:t>psi for </a:t>
            </a:r>
            <a:r>
              <a:rPr lang="en-US" sz="1600" dirty="0" smtClean="0">
                <a:solidFill>
                  <a:srgbClr val="4B545D"/>
                </a:solidFill>
                <a:latin typeface="Arial" panose="020B0604020202020204" pitchFamily="34" charset="0"/>
                <a:cs typeface="Arial" panose="020B0604020202020204" pitchFamily="34" charset="0"/>
              </a:rPr>
              <a:t>IN625 </a:t>
            </a:r>
            <a:r>
              <a:rPr lang="en-US" sz="1600" dirty="0">
                <a:solidFill>
                  <a:srgbClr val="4B545D"/>
                </a:solidFill>
                <a:latin typeface="Arial" panose="020B0604020202020204" pitchFamily="34" charset="0"/>
                <a:cs typeface="Arial" panose="020B0604020202020204" pitchFamily="34" charset="0"/>
              </a:rPr>
              <a:t>autoclave</a:t>
            </a:r>
          </a:p>
          <a:p>
            <a:pPr marL="160735" indent="-160735" defTabSz="457200">
              <a:buFont typeface="Arial" panose="020B0604020202020204" pitchFamily="34" charset="0"/>
              <a:buChar char="•"/>
            </a:pPr>
            <a:r>
              <a:rPr lang="en-US" sz="1600" dirty="0">
                <a:solidFill>
                  <a:srgbClr val="4B545D"/>
                </a:solidFill>
                <a:latin typeface="Arial" panose="020B0604020202020204" pitchFamily="34" charset="0"/>
                <a:cs typeface="Arial" panose="020B0604020202020204" pitchFamily="34" charset="0"/>
              </a:rPr>
              <a:t>System operates at an average flow rate range of ~</a:t>
            </a:r>
            <a:r>
              <a:rPr lang="en-US" sz="1600" dirty="0" smtClean="0">
                <a:solidFill>
                  <a:srgbClr val="4B545D"/>
                </a:solidFill>
                <a:latin typeface="Arial" panose="020B0604020202020204" pitchFamily="34" charset="0"/>
                <a:cs typeface="Arial" panose="020B0604020202020204" pitchFamily="34" charset="0"/>
              </a:rPr>
              <a:t>0.1 kg/h</a:t>
            </a:r>
            <a:endParaRPr lang="en-US" sz="1600" dirty="0">
              <a:solidFill>
                <a:srgbClr val="4B545D"/>
              </a:solidFill>
              <a:latin typeface="Arial" panose="020B0604020202020204" pitchFamily="34" charset="0"/>
              <a:cs typeface="Arial" panose="020B0604020202020204" pitchFamily="34" charset="0"/>
            </a:endParaRPr>
          </a:p>
          <a:p>
            <a:pPr marL="176213" lvl="1" indent="-160338" defTabSz="457200">
              <a:buFont typeface="Arial" panose="020B0604020202020204" pitchFamily="34" charset="0"/>
              <a:buChar char="•"/>
            </a:pPr>
            <a:r>
              <a:rPr lang="en-US" sz="1600" dirty="0">
                <a:solidFill>
                  <a:srgbClr val="4B545D"/>
                </a:solidFill>
                <a:latin typeface="Arial" panose="020B0604020202020204" pitchFamily="34" charset="0"/>
                <a:cs typeface="Arial" panose="020B0604020202020204" pitchFamily="34" charset="0"/>
              </a:rPr>
              <a:t>CO</a:t>
            </a:r>
            <a:r>
              <a:rPr lang="en-US" sz="1600" baseline="-25000" dirty="0">
                <a:solidFill>
                  <a:srgbClr val="4B545D"/>
                </a:solidFill>
                <a:latin typeface="Arial" panose="020B0604020202020204" pitchFamily="34" charset="0"/>
                <a:cs typeface="Arial" panose="020B0604020202020204" pitchFamily="34" charset="0"/>
              </a:rPr>
              <a:t>2</a:t>
            </a:r>
            <a:r>
              <a:rPr lang="en-US" sz="1600" dirty="0">
                <a:solidFill>
                  <a:srgbClr val="4B545D"/>
                </a:solidFill>
                <a:latin typeface="Arial" panose="020B0604020202020204" pitchFamily="34" charset="0"/>
                <a:cs typeface="Arial" panose="020B0604020202020204" pitchFamily="34" charset="0"/>
              </a:rPr>
              <a:t> refresh rate ~ 2 </a:t>
            </a:r>
            <a:r>
              <a:rPr lang="en-US" sz="1600" dirty="0" smtClean="0">
                <a:solidFill>
                  <a:srgbClr val="4B545D"/>
                </a:solidFill>
                <a:latin typeface="Arial" panose="020B0604020202020204" pitchFamily="34" charset="0"/>
                <a:cs typeface="Arial" panose="020B0604020202020204" pitchFamily="34" charset="0"/>
              </a:rPr>
              <a:t>h</a:t>
            </a:r>
            <a:endParaRPr lang="en-US" sz="1600" dirty="0">
              <a:solidFill>
                <a:srgbClr val="4B545D"/>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3333251" y="2939743"/>
            <a:ext cx="2852848" cy="1712468"/>
          </a:xfrm>
          <a:prstGeom prst="rect">
            <a:avLst/>
          </a:prstGeom>
        </p:spPr>
      </p:pic>
      <p:pic>
        <p:nvPicPr>
          <p:cNvPr id="9" name="Picture 8"/>
          <p:cNvPicPr>
            <a:picLocks noChangeAspect="1"/>
          </p:cNvPicPr>
          <p:nvPr/>
        </p:nvPicPr>
        <p:blipFill>
          <a:blip r:embed="rId4"/>
          <a:stretch>
            <a:fillRect/>
          </a:stretch>
        </p:blipFill>
        <p:spPr>
          <a:xfrm>
            <a:off x="6218182" y="2939743"/>
            <a:ext cx="2849059" cy="1712468"/>
          </a:xfrm>
          <a:prstGeom prst="rect">
            <a:avLst/>
          </a:prstGeom>
        </p:spPr>
      </p:pic>
      <p:sp>
        <p:nvSpPr>
          <p:cNvPr id="10" name="TextBox 9"/>
          <p:cNvSpPr txBox="1"/>
          <p:nvPr/>
        </p:nvSpPr>
        <p:spPr>
          <a:xfrm>
            <a:off x="3377275" y="967122"/>
            <a:ext cx="1697901" cy="369332"/>
          </a:xfrm>
          <a:prstGeom prst="rect">
            <a:avLst/>
          </a:prstGeom>
          <a:noFill/>
        </p:spPr>
        <p:txBody>
          <a:bodyPr wrap="none" rtlCol="0">
            <a:spAutoFit/>
          </a:bodyPr>
          <a:lstStyle/>
          <a:p>
            <a:pPr defTabSz="457200"/>
            <a:r>
              <a:rPr lang="en-US" b="1" i="1" dirty="0">
                <a:solidFill>
                  <a:srgbClr val="4B545D"/>
                </a:solidFill>
                <a:latin typeface="Arial" panose="020B0604020202020204" pitchFamily="34" charset="0"/>
                <a:cs typeface="Arial" panose="020B0604020202020204" pitchFamily="34" charset="0"/>
              </a:rPr>
              <a:t>Key </a:t>
            </a:r>
            <a:r>
              <a:rPr lang="en-US" b="1" i="1" dirty="0" smtClean="0">
                <a:solidFill>
                  <a:srgbClr val="4B545D"/>
                </a:solidFill>
                <a:latin typeface="Arial" panose="020B0604020202020204" pitchFamily="34" charset="0"/>
                <a:cs typeface="Arial" panose="020B0604020202020204" pitchFamily="34" charset="0"/>
              </a:rPr>
              <a:t>Features </a:t>
            </a:r>
            <a:endParaRPr lang="en-US" b="1" i="1" dirty="0">
              <a:solidFill>
                <a:srgbClr val="4B545D"/>
              </a:solidFill>
              <a:latin typeface="Arial" panose="020B0604020202020204" pitchFamily="34" charset="0"/>
              <a:cs typeface="Arial" panose="020B0604020202020204" pitchFamily="34" charset="0"/>
            </a:endParaRPr>
          </a:p>
        </p:txBody>
      </p:sp>
      <p:pic>
        <p:nvPicPr>
          <p:cNvPr id="11" name="Picture 10" descr="E:\Box Sync\SCO2\20150115_184658.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6749" y="5150199"/>
            <a:ext cx="895515" cy="1143000"/>
          </a:xfrm>
          <a:prstGeom prst="rect">
            <a:avLst/>
          </a:prstGeom>
          <a:noFill/>
          <a:ln>
            <a:noFill/>
          </a:ln>
        </p:spPr>
      </p:pic>
      <p:pic>
        <p:nvPicPr>
          <p:cNvPr id="12" name="Picture 11"/>
          <p:cNvPicPr>
            <a:picLocks noChangeAspect="1"/>
          </p:cNvPicPr>
          <p:nvPr/>
        </p:nvPicPr>
        <p:blipFill>
          <a:blip r:embed="rId6"/>
          <a:stretch>
            <a:fillRect/>
          </a:stretch>
        </p:blipFill>
        <p:spPr>
          <a:xfrm>
            <a:off x="76924" y="5150199"/>
            <a:ext cx="1184479" cy="1143000"/>
          </a:xfrm>
          <a:prstGeom prst="rect">
            <a:avLst/>
          </a:prstGeom>
        </p:spPr>
      </p:pic>
      <p:sp>
        <p:nvSpPr>
          <p:cNvPr id="13" name="TextBox 12"/>
          <p:cNvSpPr txBox="1"/>
          <p:nvPr/>
        </p:nvSpPr>
        <p:spPr>
          <a:xfrm>
            <a:off x="1212874" y="5145819"/>
            <a:ext cx="1983242" cy="1015663"/>
          </a:xfrm>
          <a:prstGeom prst="rect">
            <a:avLst/>
          </a:prstGeom>
          <a:noFill/>
        </p:spPr>
        <p:txBody>
          <a:bodyPr wrap="square" rtlCol="0">
            <a:spAutoFit/>
          </a:bodyPr>
          <a:lstStyle/>
          <a:p>
            <a:pPr defTabSz="457200"/>
            <a:r>
              <a:rPr lang="en-US" sz="1200" i="1" dirty="0">
                <a:solidFill>
                  <a:prstClr val="black"/>
                </a:solidFill>
                <a:latin typeface="Arial" panose="020B0604020202020204" pitchFamily="34" charset="0"/>
                <a:cs typeface="Arial" panose="020B0604020202020204" pitchFamily="34" charset="0"/>
              </a:rPr>
              <a:t>Mass </a:t>
            </a:r>
            <a:r>
              <a:rPr lang="en-US" sz="1200" i="1" dirty="0" smtClean="0">
                <a:solidFill>
                  <a:prstClr val="black"/>
                </a:solidFill>
                <a:latin typeface="Arial" panose="020B0604020202020204" pitchFamily="34" charset="0"/>
                <a:cs typeface="Arial" panose="020B0604020202020204" pitchFamily="34" charset="0"/>
              </a:rPr>
              <a:t>spectrometer used </a:t>
            </a:r>
            <a:r>
              <a:rPr lang="en-US" sz="1200" i="1" dirty="0">
                <a:solidFill>
                  <a:prstClr val="black"/>
                </a:solidFill>
                <a:latin typeface="Arial" panose="020B0604020202020204" pitchFamily="34" charset="0"/>
                <a:cs typeface="Arial" panose="020B0604020202020204" pitchFamily="34" charset="0"/>
              </a:rPr>
              <a:t>for </a:t>
            </a:r>
            <a:r>
              <a:rPr lang="en-US" sz="1200" i="1" dirty="0" smtClean="0">
                <a:solidFill>
                  <a:prstClr val="black"/>
                </a:solidFill>
                <a:latin typeface="Arial" panose="020B0604020202020204" pitchFamily="34" charset="0"/>
                <a:cs typeface="Arial" panose="020B0604020202020204" pitchFamily="34" charset="0"/>
              </a:rPr>
              <a:t>impurities other </a:t>
            </a:r>
            <a:r>
              <a:rPr lang="en-US" sz="1200" i="1" dirty="0">
                <a:solidFill>
                  <a:prstClr val="black"/>
                </a:solidFill>
                <a:latin typeface="Arial" panose="020B0604020202020204" pitchFamily="34" charset="0"/>
                <a:cs typeface="Arial" panose="020B0604020202020204" pitchFamily="34" charset="0"/>
              </a:rPr>
              <a:t>than O</a:t>
            </a:r>
            <a:r>
              <a:rPr lang="en-US" sz="1200" i="1" baseline="-25000" dirty="0">
                <a:solidFill>
                  <a:prstClr val="black"/>
                </a:solidFill>
                <a:latin typeface="Arial" panose="020B0604020202020204" pitchFamily="34" charset="0"/>
                <a:cs typeface="Arial" panose="020B0604020202020204" pitchFamily="34" charset="0"/>
              </a:rPr>
              <a:t>2</a:t>
            </a:r>
            <a:r>
              <a:rPr lang="en-US" sz="1200" i="1" dirty="0">
                <a:solidFill>
                  <a:prstClr val="black"/>
                </a:solidFill>
                <a:latin typeface="Arial" panose="020B0604020202020204" pitchFamily="34" charset="0"/>
                <a:cs typeface="Arial" panose="020B0604020202020204" pitchFamily="34" charset="0"/>
              </a:rPr>
              <a:t>/CO</a:t>
            </a:r>
          </a:p>
          <a:p>
            <a:pPr marL="287338" lvl="1" indent="-160338" defTabSz="457200">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LLD: 10 ppm</a:t>
            </a:r>
          </a:p>
          <a:p>
            <a:pPr marL="287338" lvl="1" indent="-160338" defTabSz="457200">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Accuracy: ± 5 ppm</a:t>
            </a:r>
          </a:p>
        </p:txBody>
      </p:sp>
      <p:sp>
        <p:nvSpPr>
          <p:cNvPr id="14" name="TextBox 13"/>
          <p:cNvSpPr txBox="1"/>
          <p:nvPr/>
        </p:nvSpPr>
        <p:spPr>
          <a:xfrm>
            <a:off x="3973523" y="5145592"/>
            <a:ext cx="1960415" cy="830997"/>
          </a:xfrm>
          <a:prstGeom prst="rect">
            <a:avLst/>
          </a:prstGeom>
          <a:noFill/>
        </p:spPr>
        <p:txBody>
          <a:bodyPr wrap="square" rtlCol="0">
            <a:spAutoFit/>
          </a:bodyPr>
          <a:lstStyle/>
          <a:p>
            <a:r>
              <a:rPr lang="en-US" sz="1200" i="1" dirty="0">
                <a:solidFill>
                  <a:prstClr val="black"/>
                </a:solidFill>
                <a:latin typeface="Arial" panose="020B0604020202020204" pitchFamily="34" charset="0"/>
                <a:cs typeface="Arial" panose="020B0604020202020204" pitchFamily="34" charset="0"/>
              </a:rPr>
              <a:t>Oxygen </a:t>
            </a:r>
            <a:r>
              <a:rPr lang="en-US" sz="1200" i="1" dirty="0" smtClean="0">
                <a:solidFill>
                  <a:prstClr val="black"/>
                </a:solidFill>
                <a:latin typeface="Arial" panose="020B0604020202020204" pitchFamily="34" charset="0"/>
                <a:cs typeface="Arial" panose="020B0604020202020204" pitchFamily="34" charset="0"/>
              </a:rPr>
              <a:t>Sensor to </a:t>
            </a:r>
            <a:r>
              <a:rPr lang="en-US" sz="1200" i="1" dirty="0">
                <a:solidFill>
                  <a:prstClr val="black"/>
                </a:solidFill>
                <a:latin typeface="Arial" panose="020B0604020202020204" pitchFamily="34" charset="0"/>
                <a:cs typeface="Arial" panose="020B0604020202020204" pitchFamily="34" charset="0"/>
              </a:rPr>
              <a:t>measures </a:t>
            </a:r>
            <a:r>
              <a:rPr lang="en-US" sz="1200" i="1" dirty="0" smtClean="0">
                <a:solidFill>
                  <a:prstClr val="black"/>
                </a:solidFill>
                <a:latin typeface="Arial" panose="020B0604020202020204" pitchFamily="34" charset="0"/>
                <a:cs typeface="Arial" panose="020B0604020202020204" pitchFamily="34" charset="0"/>
              </a:rPr>
              <a:t>concentration of O</a:t>
            </a:r>
            <a:r>
              <a:rPr lang="en-US" sz="1200" i="1" baseline="-25000" dirty="0" smtClean="0">
                <a:solidFill>
                  <a:prstClr val="black"/>
                </a:solidFill>
                <a:latin typeface="Arial" panose="020B0604020202020204" pitchFamily="34" charset="0"/>
                <a:cs typeface="Arial" panose="020B0604020202020204" pitchFamily="34" charset="0"/>
              </a:rPr>
              <a:t>2 </a:t>
            </a:r>
            <a:r>
              <a:rPr lang="en-US" sz="1200" i="1" dirty="0" smtClean="0">
                <a:solidFill>
                  <a:prstClr val="black"/>
                </a:solidFill>
                <a:latin typeface="Arial" panose="020B0604020202020204" pitchFamily="34" charset="0"/>
                <a:cs typeface="Arial" panose="020B0604020202020204" pitchFamily="34" charset="0"/>
              </a:rPr>
              <a:t>in </a:t>
            </a:r>
            <a:r>
              <a:rPr lang="en-US" sz="1200" i="1" dirty="0">
                <a:solidFill>
                  <a:prstClr val="black"/>
                </a:solidFill>
                <a:latin typeface="Arial" panose="020B0604020202020204" pitchFamily="34" charset="0"/>
                <a:cs typeface="Arial" panose="020B0604020202020204" pitchFamily="34" charset="0"/>
              </a:rPr>
              <a:t>CO</a:t>
            </a:r>
            <a:r>
              <a:rPr lang="en-US" sz="1200" i="1" baseline="-25000" dirty="0">
                <a:solidFill>
                  <a:prstClr val="black"/>
                </a:solidFill>
                <a:latin typeface="Arial" panose="020B0604020202020204" pitchFamily="34" charset="0"/>
                <a:cs typeface="Arial" panose="020B0604020202020204" pitchFamily="34" charset="0"/>
              </a:rPr>
              <a:t>2</a:t>
            </a:r>
            <a:r>
              <a:rPr lang="en-US" sz="1200" i="1" dirty="0">
                <a:solidFill>
                  <a:prstClr val="black"/>
                </a:solidFill>
                <a:latin typeface="Arial" panose="020B0604020202020204" pitchFamily="34" charset="0"/>
                <a:cs typeface="Arial" panose="020B0604020202020204" pitchFamily="34" charset="0"/>
              </a:rPr>
              <a:t> bulk gas</a:t>
            </a:r>
          </a:p>
          <a:p>
            <a:pPr marL="287338" lvl="1" indent="-160338" defTabSz="457200">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Accuracy: ± 1 ppm</a:t>
            </a:r>
          </a:p>
        </p:txBody>
      </p:sp>
      <p:pic>
        <p:nvPicPr>
          <p:cNvPr id="15" name="Picture 14"/>
          <p:cNvPicPr>
            <a:picLocks noChangeAspect="1"/>
          </p:cNvPicPr>
          <p:nvPr/>
        </p:nvPicPr>
        <p:blipFill>
          <a:blip r:embed="rId7"/>
          <a:stretch>
            <a:fillRect/>
          </a:stretch>
        </p:blipFill>
        <p:spPr>
          <a:xfrm>
            <a:off x="5933938" y="5150199"/>
            <a:ext cx="1326150" cy="1143000"/>
          </a:xfrm>
          <a:prstGeom prst="rect">
            <a:avLst/>
          </a:prstGeom>
        </p:spPr>
      </p:pic>
      <p:sp>
        <p:nvSpPr>
          <p:cNvPr id="16" name="Rectangle 15"/>
          <p:cNvSpPr/>
          <p:nvPr/>
        </p:nvSpPr>
        <p:spPr>
          <a:xfrm>
            <a:off x="7199705" y="5150199"/>
            <a:ext cx="2108199" cy="1015663"/>
          </a:xfrm>
          <a:prstGeom prst="rect">
            <a:avLst/>
          </a:prstGeom>
        </p:spPr>
        <p:txBody>
          <a:bodyPr wrap="square">
            <a:spAutoFit/>
          </a:bodyPr>
          <a:lstStyle/>
          <a:p>
            <a:pPr defTabSz="457200"/>
            <a:r>
              <a:rPr lang="en-US" sz="1200" i="1" dirty="0">
                <a:solidFill>
                  <a:prstClr val="black"/>
                </a:solidFill>
                <a:latin typeface="Arial" panose="020B0604020202020204" pitchFamily="34" charset="0"/>
                <a:cs typeface="Arial" panose="020B0604020202020204" pitchFamily="34" charset="0"/>
              </a:rPr>
              <a:t>Gas </a:t>
            </a:r>
            <a:r>
              <a:rPr lang="en-US" sz="1200" i="1" dirty="0" smtClean="0">
                <a:solidFill>
                  <a:prstClr val="black"/>
                </a:solidFill>
                <a:latin typeface="Arial" panose="020B0604020202020204" pitchFamily="34" charset="0"/>
                <a:cs typeface="Arial" panose="020B0604020202020204" pitchFamily="34" charset="0"/>
              </a:rPr>
              <a:t>Chromatograph for low </a:t>
            </a:r>
            <a:r>
              <a:rPr lang="en-US" sz="1200" i="1" dirty="0">
                <a:solidFill>
                  <a:prstClr val="black"/>
                </a:solidFill>
                <a:latin typeface="Arial" panose="020B0604020202020204" pitchFamily="34" charset="0"/>
                <a:cs typeface="Arial" panose="020B0604020202020204" pitchFamily="34" charset="0"/>
              </a:rPr>
              <a:t>levels of CO in CO</a:t>
            </a:r>
            <a:r>
              <a:rPr lang="en-US" sz="1200" i="1" baseline="-25000" dirty="0">
                <a:solidFill>
                  <a:prstClr val="black"/>
                </a:solidFill>
                <a:latin typeface="Arial" panose="020B0604020202020204" pitchFamily="34" charset="0"/>
                <a:cs typeface="Arial" panose="020B0604020202020204" pitchFamily="34" charset="0"/>
              </a:rPr>
              <a:t>2</a:t>
            </a:r>
            <a:r>
              <a:rPr lang="en-US" sz="1200" i="1" dirty="0">
                <a:solidFill>
                  <a:prstClr val="black"/>
                </a:solidFill>
                <a:latin typeface="Arial" panose="020B0604020202020204" pitchFamily="34" charset="0"/>
                <a:cs typeface="Arial" panose="020B0604020202020204" pitchFamily="34" charset="0"/>
              </a:rPr>
              <a:t> bulk gas</a:t>
            </a:r>
          </a:p>
          <a:p>
            <a:pPr marL="233363" lvl="1" indent="-112713" defTabSz="457200">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LLD: 50 ppb</a:t>
            </a:r>
          </a:p>
          <a:p>
            <a:pPr marL="233363" lvl="1" indent="-112713" defTabSz="457200">
              <a:buFont typeface="Arial" panose="020B0604020202020204" pitchFamily="34" charset="0"/>
              <a:buChar char="•"/>
            </a:pPr>
            <a:r>
              <a:rPr lang="en-US" sz="1200" i="1" dirty="0">
                <a:solidFill>
                  <a:prstClr val="black"/>
                </a:solidFill>
                <a:latin typeface="Arial" panose="020B0604020202020204" pitchFamily="34" charset="0"/>
                <a:cs typeface="Arial" panose="020B0604020202020204" pitchFamily="34" charset="0"/>
              </a:rPr>
              <a:t>Accuracy: ± 2.5 ppb</a:t>
            </a:r>
          </a:p>
        </p:txBody>
      </p:sp>
    </p:spTree>
    <p:extLst>
      <p:ext uri="{BB962C8B-B14F-4D97-AF65-F5344CB8AC3E}">
        <p14:creationId xmlns:p14="http://schemas.microsoft.com/office/powerpoint/2010/main" val="457792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771003" y="6298510"/>
            <a:ext cx="372997" cy="365125"/>
          </a:xfrm>
        </p:spPr>
        <p:txBody>
          <a:bodyPr/>
          <a:lstStyle/>
          <a:p>
            <a:pPr algn="ctr"/>
            <a:fld id="{27537EE1-6FBD-BC4E-9F2D-4B8DCA5BB3F0}" type="slidenum">
              <a:rPr lang="en-US" smtClean="0"/>
              <a:pPr algn="ctr"/>
              <a:t>12</a:t>
            </a:fld>
            <a:endParaRPr lang="en-US" dirty="0"/>
          </a:p>
        </p:txBody>
      </p:sp>
      <p:pic>
        <p:nvPicPr>
          <p:cNvPr id="6" name="Picture 5"/>
          <p:cNvPicPr>
            <a:picLocks noChangeAspect="1"/>
          </p:cNvPicPr>
          <p:nvPr/>
        </p:nvPicPr>
        <p:blipFill>
          <a:blip r:embed="rId2"/>
          <a:stretch>
            <a:fillRect/>
          </a:stretch>
        </p:blipFill>
        <p:spPr>
          <a:xfrm>
            <a:off x="2101331" y="904052"/>
            <a:ext cx="3012179" cy="1810512"/>
          </a:xfrm>
          <a:prstGeom prst="rect">
            <a:avLst/>
          </a:prstGeom>
          <a:ln w="3175">
            <a:solidFill>
              <a:schemeClr val="tx1"/>
            </a:solidFill>
          </a:ln>
        </p:spPr>
      </p:pic>
      <p:pic>
        <p:nvPicPr>
          <p:cNvPr id="7" name="Picture 6"/>
          <p:cNvPicPr>
            <a:picLocks noChangeAspect="1"/>
          </p:cNvPicPr>
          <p:nvPr/>
        </p:nvPicPr>
        <p:blipFill>
          <a:blip r:embed="rId3"/>
          <a:stretch>
            <a:fillRect/>
          </a:stretch>
        </p:blipFill>
        <p:spPr>
          <a:xfrm>
            <a:off x="246576" y="901112"/>
            <a:ext cx="1828800" cy="1828800"/>
          </a:xfrm>
          <a:prstGeom prst="rect">
            <a:avLst/>
          </a:prstGeom>
          <a:ln>
            <a:noFill/>
          </a:ln>
        </p:spPr>
      </p:pic>
      <p:pic>
        <p:nvPicPr>
          <p:cNvPr id="8" name="Picture 7"/>
          <p:cNvPicPr>
            <a:picLocks noChangeAspect="1"/>
          </p:cNvPicPr>
          <p:nvPr/>
        </p:nvPicPr>
        <p:blipFill>
          <a:blip r:embed="rId4"/>
          <a:stretch>
            <a:fillRect/>
          </a:stretch>
        </p:blipFill>
        <p:spPr>
          <a:xfrm>
            <a:off x="5393030" y="5031001"/>
            <a:ext cx="2716271" cy="1584771"/>
          </a:xfrm>
          <a:prstGeom prst="rect">
            <a:avLst/>
          </a:prstGeom>
        </p:spPr>
      </p:pic>
      <p:grpSp>
        <p:nvGrpSpPr>
          <p:cNvPr id="9" name="Group 8"/>
          <p:cNvGrpSpPr/>
          <p:nvPr/>
        </p:nvGrpSpPr>
        <p:grpSpPr>
          <a:xfrm>
            <a:off x="177911" y="2745567"/>
            <a:ext cx="4584589" cy="1015663"/>
            <a:chOff x="5159043" y="1098962"/>
            <a:chExt cx="3517694" cy="1268753"/>
          </a:xfrm>
        </p:grpSpPr>
        <p:sp>
          <p:nvSpPr>
            <p:cNvPr id="10" name="TextBox 9"/>
            <p:cNvSpPr txBox="1"/>
            <p:nvPr/>
          </p:nvSpPr>
          <p:spPr>
            <a:xfrm>
              <a:off x="5159043" y="1098962"/>
              <a:ext cx="3517694" cy="1268753"/>
            </a:xfrm>
            <a:prstGeom prst="rect">
              <a:avLst/>
            </a:prstGeom>
            <a:noFill/>
          </p:spPr>
          <p:txBody>
            <a:bodyPr wrap="square" rtlCol="0">
              <a:spAutoFit/>
            </a:bodyPr>
            <a:lstStyle/>
            <a:p>
              <a:pPr marL="285750" indent="-182880">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Based </a:t>
              </a:r>
              <a:r>
                <a:rPr lang="en-US" sz="1200" dirty="0">
                  <a:solidFill>
                    <a:srgbClr val="4B545D"/>
                  </a:solidFill>
                  <a:latin typeface="Arial" panose="020B0604020202020204" pitchFamily="34" charset="0"/>
                  <a:cs typeface="Arial" panose="020B0604020202020204" pitchFamily="34" charset="0"/>
                </a:rPr>
                <a:t>on power fit equation</a:t>
              </a:r>
              <a:r>
                <a:rPr lang="en-US" sz="1200" dirty="0" smtClean="0">
                  <a:solidFill>
                    <a:srgbClr val="4B545D"/>
                  </a:solidFill>
                  <a:latin typeface="Arial" panose="020B0604020202020204" pitchFamily="34" charset="0"/>
                  <a:cs typeface="Arial" panose="020B0604020202020204" pitchFamily="34" charset="0"/>
                </a:rPr>
                <a:t>:</a:t>
              </a:r>
            </a:p>
            <a:p>
              <a:pPr marL="285750" indent="-182880">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Used </a:t>
              </a:r>
              <a:r>
                <a:rPr lang="en-US" sz="1200" dirty="0">
                  <a:solidFill>
                    <a:srgbClr val="4B545D"/>
                  </a:solidFill>
                  <a:latin typeface="Arial" panose="020B0604020202020204" pitchFamily="34" charset="0"/>
                  <a:cs typeface="Arial" panose="020B0604020202020204" pitchFamily="34" charset="0"/>
                </a:rPr>
                <a:t>time dependent data out to </a:t>
              </a:r>
              <a:r>
                <a:rPr lang="en-US" sz="1200" dirty="0" smtClean="0">
                  <a:solidFill>
                    <a:srgbClr val="4B545D"/>
                  </a:solidFill>
                  <a:latin typeface="Arial" panose="020B0604020202020204" pitchFamily="34" charset="0"/>
                  <a:cs typeface="Arial" panose="020B0604020202020204" pitchFamily="34" charset="0"/>
                </a:rPr>
                <a:t>1000 hours</a:t>
              </a:r>
              <a:endParaRPr lang="en-US" sz="1200" dirty="0">
                <a:solidFill>
                  <a:srgbClr val="4B545D"/>
                </a:solidFill>
                <a:latin typeface="Arial" panose="020B0604020202020204" pitchFamily="34" charset="0"/>
                <a:cs typeface="Arial" panose="020B0604020202020204" pitchFamily="34" charset="0"/>
              </a:endParaRPr>
            </a:p>
            <a:p>
              <a:pPr marL="285750" indent="-182880">
                <a:buFont typeface="Arial" panose="020B0604020202020204" pitchFamily="34" charset="0"/>
                <a:buChar char="•"/>
              </a:pPr>
              <a:r>
                <a:rPr lang="en-US" sz="1200" dirty="0">
                  <a:solidFill>
                    <a:srgbClr val="4B545D"/>
                  </a:solidFill>
                  <a:latin typeface="Arial" panose="020B0604020202020204" pitchFamily="34" charset="0"/>
                  <a:cs typeface="Arial" panose="020B0604020202020204" pitchFamily="34" charset="0"/>
                </a:rPr>
                <a:t>Used </a:t>
              </a:r>
              <a:r>
                <a:rPr lang="en-US" sz="1200" dirty="0" smtClean="0">
                  <a:solidFill>
                    <a:srgbClr val="4B545D"/>
                  </a:solidFill>
                  <a:latin typeface="Arial" panose="020B0604020202020204" pitchFamily="34" charset="0"/>
                  <a:cs typeface="Arial" panose="020B0604020202020204" pitchFamily="34" charset="0"/>
                </a:rPr>
                <a:t>ratio of thickness to weight change </a:t>
              </a:r>
              <a:r>
                <a:rPr lang="en-US" sz="1200" dirty="0">
                  <a:solidFill>
                    <a:srgbClr val="4B545D"/>
                  </a:solidFill>
                  <a:latin typeface="Arial" panose="020B0604020202020204" pitchFamily="34" charset="0"/>
                  <a:cs typeface="Arial" panose="020B0604020202020204" pitchFamily="34" charset="0"/>
                </a:rPr>
                <a:t>from SEM to </a:t>
              </a:r>
              <a:r>
                <a:rPr lang="en-US" sz="1200" dirty="0" smtClean="0">
                  <a:solidFill>
                    <a:srgbClr val="4B545D"/>
                  </a:solidFill>
                  <a:latin typeface="Arial" panose="020B0604020202020204" pitchFamily="34" charset="0"/>
                  <a:cs typeface="Arial" panose="020B0604020202020204" pitchFamily="34" charset="0"/>
                </a:rPr>
                <a:t>determine </a:t>
              </a:r>
              <a:r>
                <a:rPr lang="en-US" sz="1200" dirty="0">
                  <a:solidFill>
                    <a:srgbClr val="4B545D"/>
                  </a:solidFill>
                  <a:latin typeface="Arial" panose="020B0604020202020204" pitchFamily="34" charset="0"/>
                  <a:cs typeface="Arial" panose="020B0604020202020204" pitchFamily="34" charset="0"/>
                </a:rPr>
                <a:t>approximate thickness of oxide after 1 </a:t>
              </a:r>
              <a:r>
                <a:rPr lang="en-US" sz="1200" dirty="0" smtClean="0">
                  <a:solidFill>
                    <a:srgbClr val="4B545D"/>
                  </a:solidFill>
                  <a:latin typeface="Arial" panose="020B0604020202020204" pitchFamily="34" charset="0"/>
                  <a:cs typeface="Arial" panose="020B0604020202020204" pitchFamily="34" charset="0"/>
                </a:rPr>
                <a:t>year</a:t>
              </a:r>
            </a:p>
            <a:p>
              <a:pPr marL="285750" indent="-285750">
                <a:buFont typeface="Arial" panose="020B0604020202020204" pitchFamily="34" charset="0"/>
                <a:buChar char="•"/>
              </a:pPr>
              <a:endParaRPr lang="en-US" sz="1200" dirty="0">
                <a:solidFill>
                  <a:srgbClr val="4B545D"/>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7008066" y="1149614"/>
                  <a:ext cx="593334" cy="234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solidFill>
                              <a:srgbClr val="4B545D"/>
                            </a:solidFill>
                            <a:latin typeface="Cambria Math" panose="02040503050406030204" pitchFamily="18" charset="0"/>
                          </a:rPr>
                          <m:t>𝑊</m:t>
                        </m:r>
                        <m:r>
                          <a:rPr lang="en-US" sz="1200" i="1" smtClean="0">
                            <a:solidFill>
                              <a:srgbClr val="4B545D"/>
                            </a:solidFill>
                            <a:latin typeface="Cambria Math" panose="02040503050406030204" pitchFamily="18" charset="0"/>
                          </a:rPr>
                          <m:t>=</m:t>
                        </m:r>
                        <m:r>
                          <a:rPr lang="en-US" sz="1200" i="1" smtClean="0">
                            <a:solidFill>
                              <a:srgbClr val="4B545D"/>
                            </a:solidFill>
                            <a:latin typeface="Cambria Math" panose="02040503050406030204" pitchFamily="18" charset="0"/>
                          </a:rPr>
                          <m:t>𝑎</m:t>
                        </m:r>
                        <m:r>
                          <a:rPr lang="en-US" sz="1200" i="1" smtClean="0">
                            <a:solidFill>
                              <a:srgbClr val="4B545D"/>
                            </a:solidFill>
                            <a:latin typeface="Cambria Math" panose="02040503050406030204" pitchFamily="18" charset="0"/>
                          </a:rPr>
                          <m:t>∗</m:t>
                        </m:r>
                        <m:sSup>
                          <m:sSupPr>
                            <m:ctrlPr>
                              <a:rPr lang="en-US" sz="1200" i="1">
                                <a:solidFill>
                                  <a:srgbClr val="4B545D"/>
                                </a:solidFill>
                                <a:latin typeface="Cambria Math" panose="02040503050406030204" pitchFamily="18" charset="0"/>
                              </a:rPr>
                            </m:ctrlPr>
                          </m:sSupPr>
                          <m:e>
                            <m:r>
                              <a:rPr lang="en-US" sz="1200" i="1">
                                <a:solidFill>
                                  <a:srgbClr val="4B545D"/>
                                </a:solidFill>
                                <a:latin typeface="Cambria Math" panose="02040503050406030204" pitchFamily="18" charset="0"/>
                              </a:rPr>
                              <m:t>𝑡</m:t>
                            </m:r>
                          </m:e>
                          <m:sup>
                            <m:r>
                              <a:rPr lang="en-US" sz="1200" i="1">
                                <a:solidFill>
                                  <a:srgbClr val="4B545D"/>
                                </a:solidFill>
                                <a:latin typeface="Cambria Math" panose="02040503050406030204" pitchFamily="18" charset="0"/>
                              </a:rPr>
                              <m:t>𝑏</m:t>
                            </m:r>
                          </m:sup>
                        </m:sSup>
                      </m:oMath>
                    </m:oMathPara>
                  </a14:m>
                  <a:endParaRPr lang="en-US" sz="1200" dirty="0">
                    <a:solidFill>
                      <a:srgbClr val="4B545D"/>
                    </a:solidFill>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008066" y="1149614"/>
                  <a:ext cx="593334" cy="234847"/>
                </a:xfrm>
                <a:prstGeom prst="rect">
                  <a:avLst/>
                </a:prstGeom>
                <a:blipFill rotWithShape="1">
                  <a:blip r:embed="rId5"/>
                  <a:stretch>
                    <a:fillRect l="-3150" r="-1575" b="-9677"/>
                  </a:stretch>
                </a:blipFill>
              </p:spPr>
              <p:txBody>
                <a:bodyPr/>
                <a:lstStyle/>
                <a:p>
                  <a:r>
                    <a:rPr lang="en-US">
                      <a:noFill/>
                    </a:rPr>
                    <a:t> </a:t>
                  </a:r>
                </a:p>
              </p:txBody>
            </p:sp>
          </mc:Fallback>
        </mc:AlternateContent>
      </p:grpSp>
      <p:sp>
        <p:nvSpPr>
          <p:cNvPr id="12" name="TextBox 11"/>
          <p:cNvSpPr txBox="1"/>
          <p:nvPr/>
        </p:nvSpPr>
        <p:spPr>
          <a:xfrm>
            <a:off x="4743451" y="3693874"/>
            <a:ext cx="4467224" cy="1200329"/>
          </a:xfrm>
          <a:prstGeom prst="rect">
            <a:avLst/>
          </a:prstGeom>
          <a:noFill/>
        </p:spPr>
        <p:txBody>
          <a:bodyPr wrap="square" rtlCol="0">
            <a:spAutoFit/>
          </a:bodyPr>
          <a:lstStyle/>
          <a:p>
            <a:pPr marL="71438" indent="-71438">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The presence of C suggests that adding O</a:t>
            </a:r>
            <a:r>
              <a:rPr lang="en-US" sz="1200" baseline="-25000" dirty="0" smtClean="0">
                <a:solidFill>
                  <a:srgbClr val="4B545D"/>
                </a:solidFill>
                <a:latin typeface="Arial" panose="020B0604020202020204" pitchFamily="34" charset="0"/>
                <a:cs typeface="Arial" panose="020B0604020202020204" pitchFamily="34" charset="0"/>
              </a:rPr>
              <a:t>2</a:t>
            </a:r>
            <a:r>
              <a:rPr lang="en-US" sz="1200" dirty="0" smtClean="0">
                <a:solidFill>
                  <a:srgbClr val="4B545D"/>
                </a:solidFill>
                <a:latin typeface="Arial" panose="020B0604020202020204" pitchFamily="34" charset="0"/>
                <a:cs typeface="Arial" panose="020B0604020202020204" pitchFamily="34" charset="0"/>
              </a:rPr>
              <a:t> does not completely stop  the deposition of C during the oxidation.</a:t>
            </a:r>
            <a:endParaRPr lang="en-US" sz="1200" dirty="0">
              <a:solidFill>
                <a:srgbClr val="4B545D"/>
              </a:solidFill>
              <a:latin typeface="Arial" panose="020B0604020202020204" pitchFamily="34" charset="0"/>
              <a:cs typeface="Arial" panose="020B0604020202020204" pitchFamily="34" charset="0"/>
            </a:endParaRPr>
          </a:p>
          <a:p>
            <a:pPr marL="71438" indent="-71438">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Increase in Cr along grain boundary suggests presence of Cr-carbide. </a:t>
            </a:r>
            <a:endParaRPr lang="en-US" sz="1200" dirty="0">
              <a:solidFill>
                <a:srgbClr val="4B545D"/>
              </a:solidFill>
              <a:latin typeface="Arial" panose="020B0604020202020204" pitchFamily="34" charset="0"/>
              <a:cs typeface="Arial" panose="020B0604020202020204" pitchFamily="34" charset="0"/>
            </a:endParaRPr>
          </a:p>
          <a:p>
            <a:pPr marL="71438" indent="-71438">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Also resolved : </a:t>
            </a:r>
            <a:r>
              <a:rPr lang="en-US" sz="1200" dirty="0" err="1">
                <a:solidFill>
                  <a:srgbClr val="4B545D"/>
                </a:solidFill>
                <a:latin typeface="Arial" panose="020B0604020202020204" pitchFamily="34" charset="0"/>
                <a:cs typeface="Arial" panose="020B0604020202020204" pitchFamily="34" charset="0"/>
              </a:rPr>
              <a:t>i</a:t>
            </a:r>
            <a:r>
              <a:rPr lang="en-US" sz="1200" dirty="0">
                <a:solidFill>
                  <a:srgbClr val="4B545D"/>
                </a:solidFill>
                <a:latin typeface="Arial" panose="020B0604020202020204" pitchFamily="34" charset="0"/>
                <a:cs typeface="Arial" panose="020B0604020202020204" pitchFamily="34" charset="0"/>
              </a:rPr>
              <a:t>) void formation and Cr-depletion, ii) formation of Cr, and Fe-rich oxides, and iii) Al increase beneath </a:t>
            </a:r>
            <a:r>
              <a:rPr lang="en-US" sz="1200" dirty="0" smtClean="0">
                <a:solidFill>
                  <a:srgbClr val="4B545D"/>
                </a:solidFill>
                <a:latin typeface="Arial" panose="020B0604020202020204" pitchFamily="34" charset="0"/>
                <a:cs typeface="Arial" panose="020B0604020202020204" pitchFamily="34" charset="0"/>
              </a:rPr>
              <a:t>oxide.</a:t>
            </a:r>
          </a:p>
        </p:txBody>
      </p:sp>
      <p:grpSp>
        <p:nvGrpSpPr>
          <p:cNvPr id="13" name="Group 12"/>
          <p:cNvGrpSpPr/>
          <p:nvPr/>
        </p:nvGrpSpPr>
        <p:grpSpPr>
          <a:xfrm>
            <a:off x="736171" y="3911510"/>
            <a:ext cx="2624848" cy="1631665"/>
            <a:chOff x="471436" y="4041793"/>
            <a:chExt cx="3028080" cy="1882323"/>
          </a:xfrm>
        </p:grpSpPr>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143" t="2763" r="1"/>
            <a:stretch/>
          </p:blipFill>
          <p:spPr bwMode="auto">
            <a:xfrm>
              <a:off x="650334" y="4041793"/>
              <a:ext cx="1233252" cy="914400"/>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a:blip r:embed="rId7"/>
            <a:stretch>
              <a:fillRect/>
            </a:stretch>
          </p:blipFill>
          <p:spPr>
            <a:xfrm>
              <a:off x="677086" y="5009716"/>
              <a:ext cx="1219199" cy="914400"/>
            </a:xfrm>
            <a:prstGeom prst="rect">
              <a:avLst/>
            </a:prstGeom>
          </p:spPr>
        </p:pic>
        <p:pic>
          <p:nvPicPr>
            <p:cNvPr id="16" name="Picture 15"/>
            <p:cNvPicPr>
              <a:picLocks noChangeAspect="1"/>
            </p:cNvPicPr>
            <p:nvPr/>
          </p:nvPicPr>
          <p:blipFill>
            <a:blip r:embed="rId8"/>
            <a:stretch>
              <a:fillRect/>
            </a:stretch>
          </p:blipFill>
          <p:spPr>
            <a:xfrm>
              <a:off x="1966282" y="4993814"/>
              <a:ext cx="1496292" cy="914400"/>
            </a:xfrm>
            <a:prstGeom prst="rect">
              <a:avLst/>
            </a:prstGeom>
          </p:spPr>
        </p:pic>
        <p:pic>
          <p:nvPicPr>
            <p:cNvPr id="17" name="Picture 16"/>
            <p:cNvPicPr>
              <a:picLocks noChangeAspect="1"/>
            </p:cNvPicPr>
            <p:nvPr/>
          </p:nvPicPr>
          <p:blipFill>
            <a:blip r:embed="rId9"/>
            <a:stretch>
              <a:fillRect/>
            </a:stretch>
          </p:blipFill>
          <p:spPr>
            <a:xfrm>
              <a:off x="1964268" y="4041793"/>
              <a:ext cx="1535248" cy="914400"/>
            </a:xfrm>
            <a:prstGeom prst="rect">
              <a:avLst/>
            </a:prstGeom>
          </p:spPr>
        </p:pic>
        <p:sp>
          <p:nvSpPr>
            <p:cNvPr id="18" name="TextBox 17"/>
            <p:cNvSpPr txBox="1"/>
            <p:nvPr/>
          </p:nvSpPr>
          <p:spPr>
            <a:xfrm rot="16200000">
              <a:off x="-274185" y="4894322"/>
              <a:ext cx="1722029" cy="230788"/>
            </a:xfrm>
            <a:prstGeom prst="rect">
              <a:avLst/>
            </a:prstGeom>
            <a:noFill/>
          </p:spPr>
          <p:txBody>
            <a:bodyPr wrap="none" rtlCol="0">
              <a:spAutoFit/>
            </a:bodyPr>
            <a:lstStyle/>
            <a:p>
              <a:r>
                <a:rPr lang="en-US" sz="700" dirty="0" smtClean="0">
                  <a:solidFill>
                    <a:schemeClr val="tx1">
                      <a:lumMod val="50000"/>
                    </a:schemeClr>
                  </a:solidFill>
                  <a:latin typeface="Arial" panose="020B0604020202020204" pitchFamily="34" charset="0"/>
                  <a:cs typeface="Arial" panose="020B0604020202020204" pitchFamily="34" charset="0"/>
                </a:rPr>
                <a:t>750ºC, 100ppm          750ºC</a:t>
              </a:r>
              <a:r>
                <a:rPr lang="en-US" sz="700" dirty="0">
                  <a:solidFill>
                    <a:schemeClr val="tx1">
                      <a:lumMod val="50000"/>
                    </a:schemeClr>
                  </a:solidFill>
                  <a:latin typeface="Arial" panose="020B0604020202020204" pitchFamily="34" charset="0"/>
                  <a:cs typeface="Arial" panose="020B0604020202020204" pitchFamily="34" charset="0"/>
                </a:rPr>
                <a:t>, </a:t>
              </a:r>
              <a:r>
                <a:rPr lang="en-US" sz="700" dirty="0" smtClean="0">
                  <a:solidFill>
                    <a:schemeClr val="tx1">
                      <a:lumMod val="50000"/>
                    </a:schemeClr>
                  </a:solidFill>
                  <a:latin typeface="Arial" panose="020B0604020202020204" pitchFamily="34" charset="0"/>
                  <a:cs typeface="Arial" panose="020B0604020202020204" pitchFamily="34" charset="0"/>
                </a:rPr>
                <a:t>RG</a:t>
              </a:r>
              <a:endParaRPr lang="en-US" sz="700" dirty="0">
                <a:solidFill>
                  <a:schemeClr val="tx1">
                    <a:lumMod val="50000"/>
                  </a:schemeClr>
                </a:solidFill>
                <a:latin typeface="Arial" panose="020B0604020202020204" pitchFamily="34" charset="0"/>
                <a:cs typeface="Arial" panose="020B0604020202020204" pitchFamily="34" charset="0"/>
              </a:endParaRPr>
            </a:p>
          </p:txBody>
        </p:sp>
      </p:grpSp>
      <p:sp>
        <p:nvSpPr>
          <p:cNvPr id="19" name="TextBox 18"/>
          <p:cNvSpPr txBox="1"/>
          <p:nvPr/>
        </p:nvSpPr>
        <p:spPr>
          <a:xfrm>
            <a:off x="643199" y="3655774"/>
            <a:ext cx="2951449" cy="246221"/>
          </a:xfrm>
          <a:prstGeom prst="rect">
            <a:avLst/>
          </a:prstGeom>
          <a:noFill/>
        </p:spPr>
        <p:txBody>
          <a:bodyPr wrap="none" rtlCol="0">
            <a:spAutoFit/>
          </a:bodyPr>
          <a:lstStyle/>
          <a:p>
            <a:r>
              <a:rPr lang="en-US" sz="1000" b="1" dirty="0" smtClean="0">
                <a:solidFill>
                  <a:schemeClr val="tx1">
                    <a:lumMod val="50000"/>
                  </a:schemeClr>
                </a:solidFill>
                <a:latin typeface="Arial" panose="020B0604020202020204" pitchFamily="34" charset="0"/>
                <a:cs typeface="Arial" panose="020B0604020202020204" pitchFamily="34" charset="0"/>
              </a:rPr>
              <a:t>H230 Cross-sections after 1000 h of exposure</a:t>
            </a:r>
            <a:endParaRPr lang="en-US" sz="1000" b="1" dirty="0">
              <a:solidFill>
                <a:schemeClr val="tx1">
                  <a:lumMod val="5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4762500" y="4833706"/>
            <a:ext cx="4384534" cy="246221"/>
          </a:xfrm>
          <a:prstGeom prst="rect">
            <a:avLst/>
          </a:prstGeom>
          <a:noFill/>
        </p:spPr>
        <p:txBody>
          <a:bodyPr wrap="none" rtlCol="0">
            <a:spAutoFit/>
          </a:bodyPr>
          <a:lstStyle/>
          <a:p>
            <a:r>
              <a:rPr lang="en-US" sz="1000" b="1" dirty="0" smtClean="0">
                <a:solidFill>
                  <a:schemeClr val="tx1">
                    <a:lumMod val="50000"/>
                  </a:schemeClr>
                </a:solidFill>
                <a:latin typeface="Arial" panose="020B0604020202020204" pitchFamily="34" charset="0"/>
                <a:cs typeface="Arial" panose="020B0604020202020204" pitchFamily="34" charset="0"/>
              </a:rPr>
              <a:t>EDS cross-sections of H230 after 1000 h of exposure in O</a:t>
            </a:r>
            <a:r>
              <a:rPr lang="en-US" sz="1000" b="1" baseline="-25000" dirty="0" smtClean="0">
                <a:solidFill>
                  <a:schemeClr val="tx1">
                    <a:lumMod val="50000"/>
                  </a:schemeClr>
                </a:solidFill>
                <a:latin typeface="Arial" panose="020B0604020202020204" pitchFamily="34" charset="0"/>
                <a:cs typeface="Arial" panose="020B0604020202020204" pitchFamily="34" charset="0"/>
              </a:rPr>
              <a:t>2</a:t>
            </a:r>
            <a:r>
              <a:rPr lang="en-US" sz="1000" b="1" dirty="0" smtClean="0">
                <a:solidFill>
                  <a:schemeClr val="tx1">
                    <a:lumMod val="50000"/>
                  </a:schemeClr>
                </a:solidFill>
                <a:latin typeface="Arial" panose="020B0604020202020204" pitchFamily="34" charset="0"/>
                <a:cs typeface="Arial" panose="020B0604020202020204" pitchFamily="34" charset="0"/>
              </a:rPr>
              <a:t>-doped CO</a:t>
            </a:r>
            <a:r>
              <a:rPr lang="en-US" sz="1000" b="1" baseline="-25000" dirty="0" smtClean="0">
                <a:solidFill>
                  <a:schemeClr val="tx1">
                    <a:lumMod val="50000"/>
                  </a:schemeClr>
                </a:solidFill>
                <a:latin typeface="Arial" panose="020B0604020202020204" pitchFamily="34" charset="0"/>
                <a:cs typeface="Arial" panose="020B0604020202020204" pitchFamily="34" charset="0"/>
              </a:rPr>
              <a:t>2</a:t>
            </a:r>
            <a:endParaRPr lang="en-US" sz="1000" b="1" dirty="0">
              <a:solidFill>
                <a:schemeClr val="tx1">
                  <a:lumMod val="50000"/>
                </a:schemeClr>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10"/>
          <a:stretch>
            <a:fillRect/>
          </a:stretch>
        </p:blipFill>
        <p:spPr>
          <a:xfrm>
            <a:off x="5741700" y="963535"/>
            <a:ext cx="2762936" cy="1828800"/>
          </a:xfrm>
          <a:prstGeom prst="rect">
            <a:avLst/>
          </a:prstGeom>
        </p:spPr>
      </p:pic>
      <p:sp>
        <p:nvSpPr>
          <p:cNvPr id="22" name="Rectangle 21"/>
          <p:cNvSpPr/>
          <p:nvPr/>
        </p:nvSpPr>
        <p:spPr>
          <a:xfrm>
            <a:off x="5389617" y="2792335"/>
            <a:ext cx="3962401" cy="830997"/>
          </a:xfrm>
          <a:prstGeom prst="rect">
            <a:avLst/>
          </a:prstGeom>
        </p:spPr>
        <p:txBody>
          <a:bodyPr wrap="square">
            <a:spAutoFit/>
          </a:bodyPr>
          <a:lstStyle/>
          <a:p>
            <a:r>
              <a:rPr lang="en-US" sz="1200" dirty="0" smtClean="0">
                <a:solidFill>
                  <a:srgbClr val="4B545D"/>
                </a:solidFill>
                <a:latin typeface="Arial" panose="020B0604020202020204" pitchFamily="34" charset="0"/>
                <a:cs typeface="Arial" panose="020B0604020202020204" pitchFamily="34" charset="0"/>
              </a:rPr>
              <a:t>Oxygen levels were recorded in CO</a:t>
            </a:r>
            <a:r>
              <a:rPr lang="en-US" sz="1200" baseline="-25000" dirty="0" smtClean="0">
                <a:solidFill>
                  <a:srgbClr val="4B545D"/>
                </a:solidFill>
                <a:latin typeface="Arial" panose="020B0604020202020204" pitchFamily="34" charset="0"/>
                <a:cs typeface="Arial" panose="020B0604020202020204" pitchFamily="34" charset="0"/>
              </a:rPr>
              <a:t>2</a:t>
            </a:r>
            <a:r>
              <a:rPr lang="en-US" sz="1200" dirty="0" smtClean="0">
                <a:solidFill>
                  <a:srgbClr val="4B545D"/>
                </a:solidFill>
                <a:latin typeface="Arial" panose="020B0604020202020204" pitchFamily="34" charset="0"/>
                <a:cs typeface="Arial" panose="020B0604020202020204" pitchFamily="34" charset="0"/>
              </a:rPr>
              <a:t> gas before entering the testing autoclave (inlet), as well as at the exit of the autoclave for 650 and 750ºC tests. (Plotted for 100ppm test above)</a:t>
            </a:r>
          </a:p>
        </p:txBody>
      </p:sp>
      <p:cxnSp>
        <p:nvCxnSpPr>
          <p:cNvPr id="23" name="Straight Connector 22"/>
          <p:cNvCxnSpPr/>
          <p:nvPr/>
        </p:nvCxnSpPr>
        <p:spPr>
          <a:xfrm>
            <a:off x="147422" y="3659333"/>
            <a:ext cx="9148978"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762500" y="3691517"/>
            <a:ext cx="0" cy="2817168"/>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5273488" y="909276"/>
            <a:ext cx="0" cy="273661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47422" y="5487006"/>
            <a:ext cx="4615077" cy="1015663"/>
          </a:xfrm>
          <a:prstGeom prst="rect">
            <a:avLst/>
          </a:prstGeom>
          <a:noFill/>
        </p:spPr>
        <p:txBody>
          <a:bodyPr wrap="square" rtlCol="0">
            <a:spAutoFit/>
          </a:bodyPr>
          <a:lstStyle/>
          <a:p>
            <a:pPr marL="60325" indent="-60325">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Sample exposed to RG-CO</a:t>
            </a:r>
            <a:r>
              <a:rPr lang="en-US" sz="1200" baseline="-25000" dirty="0" smtClean="0">
                <a:solidFill>
                  <a:srgbClr val="4B545D"/>
                </a:solidFill>
                <a:latin typeface="Arial" panose="020B0604020202020204" pitchFamily="34" charset="0"/>
                <a:cs typeface="Arial" panose="020B0604020202020204" pitchFamily="34" charset="0"/>
              </a:rPr>
              <a:t>2</a:t>
            </a:r>
            <a:r>
              <a:rPr lang="en-US" sz="1200" dirty="0" smtClean="0">
                <a:solidFill>
                  <a:srgbClr val="4B545D"/>
                </a:solidFill>
                <a:latin typeface="Arial" panose="020B0604020202020204" pitchFamily="34" charset="0"/>
                <a:cs typeface="Arial" panose="020B0604020202020204" pitchFamily="34" charset="0"/>
              </a:rPr>
              <a:t> showed no observable Cr-depletion zone.</a:t>
            </a:r>
            <a:endParaRPr lang="en-US" sz="1200" dirty="0">
              <a:solidFill>
                <a:srgbClr val="4B545D"/>
              </a:solidFill>
              <a:latin typeface="Arial" panose="020B0604020202020204" pitchFamily="34" charset="0"/>
              <a:cs typeface="Arial" panose="020B0604020202020204" pitchFamily="34" charset="0"/>
            </a:endParaRPr>
          </a:p>
          <a:p>
            <a:pPr marL="60325" indent="-60325">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Cr-depletion zone for O</a:t>
            </a:r>
            <a:r>
              <a:rPr lang="en-US" sz="1200" baseline="-25000" dirty="0" smtClean="0">
                <a:solidFill>
                  <a:srgbClr val="4B545D"/>
                </a:solidFill>
                <a:latin typeface="Arial" panose="020B0604020202020204" pitchFamily="34" charset="0"/>
                <a:cs typeface="Arial" panose="020B0604020202020204" pitchFamily="34" charset="0"/>
              </a:rPr>
              <a:t>2</a:t>
            </a:r>
            <a:r>
              <a:rPr lang="en-US" sz="1200" dirty="0" smtClean="0">
                <a:solidFill>
                  <a:srgbClr val="4B545D"/>
                </a:solidFill>
                <a:latin typeface="Arial" panose="020B0604020202020204" pitchFamily="34" charset="0"/>
                <a:cs typeface="Arial" panose="020B0604020202020204" pitchFamily="34" charset="0"/>
              </a:rPr>
              <a:t>-doped exposure in red box on right.</a:t>
            </a:r>
            <a:endParaRPr lang="en-US" sz="1200" dirty="0">
              <a:solidFill>
                <a:srgbClr val="4B545D"/>
              </a:solidFill>
              <a:latin typeface="Arial" panose="020B0604020202020204" pitchFamily="34" charset="0"/>
              <a:cs typeface="Arial" panose="020B0604020202020204" pitchFamily="34" charset="0"/>
            </a:endParaRPr>
          </a:p>
          <a:p>
            <a:pPr marL="60325" indent="-60325">
              <a:buFont typeface="Arial" panose="020B0604020202020204" pitchFamily="34" charset="0"/>
              <a:buChar char="•"/>
            </a:pPr>
            <a:r>
              <a:rPr lang="en-US" sz="1200" dirty="0" smtClean="0">
                <a:solidFill>
                  <a:srgbClr val="4B545D"/>
                </a:solidFill>
                <a:latin typeface="Arial" panose="020B0604020202020204" pitchFamily="34" charset="0"/>
                <a:cs typeface="Arial" panose="020B0604020202020204" pitchFamily="34" charset="0"/>
              </a:rPr>
              <a:t>Cr-carbides found in both samples (indicated by red boxes on left side of both line scans).</a:t>
            </a:r>
            <a:endParaRPr lang="en-US" sz="1200" dirty="0">
              <a:solidFill>
                <a:srgbClr val="4B545D"/>
              </a:solidFill>
              <a:latin typeface="Arial" panose="020B0604020202020204" pitchFamily="34" charset="0"/>
              <a:cs typeface="Arial" panose="020B0604020202020204" pitchFamily="34" charset="0"/>
            </a:endParaRPr>
          </a:p>
        </p:txBody>
      </p:sp>
      <p:sp>
        <p:nvSpPr>
          <p:cNvPr id="27" name="Title 2"/>
          <p:cNvSpPr txBox="1">
            <a:spLocks/>
          </p:cNvSpPr>
          <p:nvPr/>
        </p:nvSpPr>
        <p:spPr>
          <a:xfrm>
            <a:off x="609600" y="152400"/>
            <a:ext cx="8229600" cy="88650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sz="3600" dirty="0" smtClean="0">
                <a:latin typeface="Arial" panose="020B0604020202020204" pitchFamily="34" charset="0"/>
                <a:cs typeface="Arial" panose="020B0604020202020204" pitchFamily="34" charset="0"/>
              </a:rPr>
              <a:t>sCO</a:t>
            </a:r>
            <a:r>
              <a:rPr lang="en-US" sz="3600" baseline="-25000" dirty="0" smtClean="0">
                <a:latin typeface="Arial" panose="020B0604020202020204" pitchFamily="34" charset="0"/>
                <a:cs typeface="Arial" panose="020B0604020202020204" pitchFamily="34" charset="0"/>
              </a:rPr>
              <a:t>2</a:t>
            </a:r>
            <a:r>
              <a:rPr lang="en-US" sz="3600" dirty="0" smtClean="0">
                <a:latin typeface="Arial" panose="020B0604020202020204" pitchFamily="34" charset="0"/>
                <a:cs typeface="Arial" panose="020B0604020202020204" pitchFamily="34" charset="0"/>
              </a:rPr>
              <a:t> Corrosion Results</a:t>
            </a:r>
            <a:endParaRPr lang="en-US" sz="3600" dirty="0"/>
          </a:p>
        </p:txBody>
      </p:sp>
    </p:spTree>
    <p:extLst>
      <p:ext uri="{BB962C8B-B14F-4D97-AF65-F5344CB8AC3E}">
        <p14:creationId xmlns:p14="http://schemas.microsoft.com/office/powerpoint/2010/main" val="4287657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13</a:t>
            </a:fld>
            <a:endParaRPr lang="en-US" dirty="0"/>
          </a:p>
        </p:txBody>
      </p:sp>
      <p:sp>
        <p:nvSpPr>
          <p:cNvPr id="3" name="Title 2"/>
          <p:cNvSpPr>
            <a:spLocks noGrp="1"/>
          </p:cNvSpPr>
          <p:nvPr>
            <p:ph type="title"/>
          </p:nvPr>
        </p:nvSpPr>
        <p:spPr/>
        <p:txBody>
          <a:bodyPr>
            <a:noAutofit/>
          </a:bodyPr>
          <a:lstStyle/>
          <a:p>
            <a:r>
              <a:rPr lang="en-US" sz="3400" dirty="0"/>
              <a:t>Future of Corrosion Mitigation </a:t>
            </a:r>
            <a:r>
              <a:rPr lang="en-US" sz="3400" dirty="0" smtClean="0"/>
              <a:t>Approaches</a:t>
            </a:r>
            <a:endParaRPr lang="en-US" sz="3400" dirty="0"/>
          </a:p>
        </p:txBody>
      </p:sp>
      <p:sp>
        <p:nvSpPr>
          <p:cNvPr id="4" name="Content Placeholder 3"/>
          <p:cNvSpPr>
            <a:spLocks noGrp="1"/>
          </p:cNvSpPr>
          <p:nvPr>
            <p:ph sz="quarter" idx="10"/>
          </p:nvPr>
        </p:nvSpPr>
        <p:spPr>
          <a:xfrm>
            <a:off x="457199" y="1090613"/>
            <a:ext cx="8458201" cy="4775200"/>
          </a:xfrm>
        </p:spPr>
        <p:txBody>
          <a:bodyPr>
            <a:normAutofit fontScale="92500" lnSpcReduction="10000"/>
          </a:bodyPr>
          <a:lstStyle/>
          <a:p>
            <a:pPr>
              <a:buClr>
                <a:srgbClr val="C10B1E"/>
              </a:buClr>
              <a:buSzPct val="120000"/>
            </a:pPr>
            <a:r>
              <a:rPr lang="en-US" sz="2800" dirty="0" smtClean="0"/>
              <a:t>Kinetic </a:t>
            </a:r>
            <a:r>
              <a:rPr lang="en-US" sz="2800" dirty="0"/>
              <a:t>and corrosion mechanisms must be studied under higher oxidation potentials </a:t>
            </a:r>
            <a:r>
              <a:rPr lang="en-US" sz="2800" dirty="0" smtClean="0"/>
              <a:t>to </a:t>
            </a:r>
            <a:r>
              <a:rPr lang="en-US" sz="2800" dirty="0"/>
              <a:t>determine if the </a:t>
            </a:r>
            <a:r>
              <a:rPr lang="en-US" sz="2800" dirty="0" smtClean="0"/>
              <a:t>AFAs can </a:t>
            </a:r>
            <a:r>
              <a:rPr lang="en-US" sz="2800" dirty="0"/>
              <a:t>be used </a:t>
            </a:r>
            <a:r>
              <a:rPr lang="en-US" sz="2800" dirty="0" smtClean="0"/>
              <a:t>in </a:t>
            </a:r>
            <a:r>
              <a:rPr lang="en-US" sz="2800" dirty="0"/>
              <a:t>chloride molten </a:t>
            </a:r>
            <a:r>
              <a:rPr lang="en-US" sz="2800" dirty="0" smtClean="0"/>
              <a:t>salts since it seems </a:t>
            </a:r>
            <a:r>
              <a:rPr lang="en-US" sz="2800" dirty="0"/>
              <a:t>alumina protective layers </a:t>
            </a:r>
            <a:r>
              <a:rPr lang="en-US" sz="2800" dirty="0" smtClean="0"/>
              <a:t>are stable and could re-heal.</a:t>
            </a:r>
            <a:endParaRPr lang="en-US" sz="2800" dirty="0"/>
          </a:p>
          <a:p>
            <a:pPr>
              <a:buClr>
                <a:srgbClr val="C10B1E"/>
              </a:buClr>
              <a:buSzPct val="120000"/>
            </a:pPr>
            <a:r>
              <a:rPr lang="en-US" sz="2800" dirty="0" smtClean="0"/>
              <a:t>Vapor phase with oxidizing atmospheres are very aggressive to chromia forming alloys.</a:t>
            </a:r>
          </a:p>
          <a:p>
            <a:pPr>
              <a:buClr>
                <a:srgbClr val="C10B1E"/>
              </a:buClr>
              <a:buSzPct val="120000"/>
            </a:pPr>
            <a:r>
              <a:rPr lang="en-US" sz="2800" dirty="0"/>
              <a:t>Samples exposed to </a:t>
            </a:r>
            <a:r>
              <a:rPr lang="en-US" sz="2800" dirty="0" smtClean="0"/>
              <a:t>CO</a:t>
            </a:r>
            <a:r>
              <a:rPr lang="en-US" sz="2800" baseline="-25000" dirty="0" smtClean="0"/>
              <a:t>2</a:t>
            </a:r>
            <a:r>
              <a:rPr lang="en-US" sz="2800" dirty="0" smtClean="0"/>
              <a:t> without O</a:t>
            </a:r>
            <a:r>
              <a:rPr lang="en-US" sz="2800" baseline="-25000" dirty="0" smtClean="0"/>
              <a:t>2</a:t>
            </a:r>
            <a:r>
              <a:rPr lang="en-US" sz="2800" dirty="0" smtClean="0"/>
              <a:t>-doping produced  </a:t>
            </a:r>
            <a:r>
              <a:rPr lang="en-US" sz="2800" dirty="0"/>
              <a:t>less than 5 µm/year of extrapolated oxide</a:t>
            </a:r>
            <a:r>
              <a:rPr lang="en-US" sz="2800" dirty="0" smtClean="0"/>
              <a:t>.</a:t>
            </a:r>
            <a:r>
              <a:rPr lang="en-US" sz="2800" dirty="0"/>
              <a:t> </a:t>
            </a:r>
            <a:r>
              <a:rPr lang="en-US" sz="2800" dirty="0" smtClean="0"/>
              <a:t>Significantly </a:t>
            </a:r>
            <a:r>
              <a:rPr lang="en-US" sz="2800" dirty="0"/>
              <a:t>thicker </a:t>
            </a:r>
            <a:r>
              <a:rPr lang="en-US" sz="2800" dirty="0" smtClean="0"/>
              <a:t>oxides with evidence </a:t>
            </a:r>
            <a:r>
              <a:rPr lang="en-US" sz="2800" dirty="0"/>
              <a:t>of </a:t>
            </a:r>
            <a:r>
              <a:rPr lang="en-US" sz="2800" dirty="0" smtClean="0"/>
              <a:t>spallation was obtained in O</a:t>
            </a:r>
            <a:r>
              <a:rPr lang="en-US" sz="2800" baseline="-25000" dirty="0" smtClean="0"/>
              <a:t>2</a:t>
            </a:r>
            <a:r>
              <a:rPr lang="en-US" sz="2800" dirty="0" smtClean="0"/>
              <a:t>-doped CO</a:t>
            </a:r>
            <a:r>
              <a:rPr lang="en-US" sz="2800" baseline="-25000" dirty="0" smtClean="0"/>
              <a:t>2</a:t>
            </a:r>
            <a:r>
              <a:rPr lang="en-US" sz="2800" dirty="0" smtClean="0"/>
              <a:t>.</a:t>
            </a:r>
            <a:r>
              <a:rPr lang="en-US" sz="2800" dirty="0"/>
              <a:t> </a:t>
            </a:r>
            <a:r>
              <a:rPr lang="en-US" sz="2800" dirty="0" smtClean="0"/>
              <a:t>Adding </a:t>
            </a:r>
            <a:r>
              <a:rPr lang="en-US" sz="2800" dirty="0"/>
              <a:t>O</a:t>
            </a:r>
            <a:r>
              <a:rPr lang="en-US" sz="2800" baseline="-25000" dirty="0"/>
              <a:t>2</a:t>
            </a:r>
            <a:r>
              <a:rPr lang="en-US" sz="2800" dirty="0"/>
              <a:t> does not completely stop  the deposition of C during the oxidation process</a:t>
            </a:r>
            <a:r>
              <a:rPr lang="en-US" sz="2800" dirty="0" smtClean="0"/>
              <a:t>. Carburization of the alloys exposed to sCO</a:t>
            </a:r>
            <a:r>
              <a:rPr lang="en-US" sz="2800" baseline="-25000" dirty="0" smtClean="0"/>
              <a:t>2</a:t>
            </a:r>
            <a:r>
              <a:rPr lang="en-US" sz="2800" dirty="0" smtClean="0"/>
              <a:t> must be evaluated.</a:t>
            </a:r>
          </a:p>
        </p:txBody>
      </p:sp>
    </p:spTree>
    <p:extLst>
      <p:ext uri="{BB962C8B-B14F-4D97-AF65-F5344CB8AC3E}">
        <p14:creationId xmlns:p14="http://schemas.microsoft.com/office/powerpoint/2010/main" val="400591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lgn="ctr"/>
            <a:fld id="{27537EE1-6FBD-BC4E-9F2D-4B8DCA5BB3F0}" type="slidenum">
              <a:rPr lang="en-US" smtClean="0"/>
              <a:pPr algn="ctr"/>
              <a:t>2</a:t>
            </a:fld>
            <a:endParaRPr lang="en-US" dirty="0"/>
          </a:p>
        </p:txBody>
      </p:sp>
      <p:sp>
        <p:nvSpPr>
          <p:cNvPr id="5" name="Text Placeholder 4"/>
          <p:cNvSpPr>
            <a:spLocks noGrp="1"/>
          </p:cNvSpPr>
          <p:nvPr>
            <p:ph type="body" sz="quarter" idx="4294967295"/>
          </p:nvPr>
        </p:nvSpPr>
        <p:spPr>
          <a:xfrm>
            <a:off x="457200" y="1128713"/>
            <a:ext cx="8229600" cy="4548187"/>
          </a:xfrm>
        </p:spPr>
        <p:txBody>
          <a:bodyPr>
            <a:noAutofit/>
          </a:bodyPr>
          <a:lstStyle/>
          <a:p>
            <a:pPr>
              <a:buClr>
                <a:srgbClr val="C10B1E"/>
              </a:buClr>
              <a:buSzPct val="120000"/>
            </a:pPr>
            <a:r>
              <a:rPr lang="en-US" sz="2800" dirty="0" smtClean="0"/>
              <a:t>Acquire </a:t>
            </a:r>
            <a:r>
              <a:rPr lang="en-US" sz="2800" dirty="0"/>
              <a:t>understanding of fundamental degradation mechanisms of materials in molten salts (MS) and supercritical CO</a:t>
            </a:r>
            <a:r>
              <a:rPr lang="en-US" sz="2800" baseline="-25000" dirty="0"/>
              <a:t>2</a:t>
            </a:r>
            <a:r>
              <a:rPr lang="en-US" sz="2800" dirty="0"/>
              <a:t> (sCO</a:t>
            </a:r>
            <a:r>
              <a:rPr lang="en-US" sz="2800" baseline="-25000" dirty="0"/>
              <a:t>2</a:t>
            </a:r>
            <a:r>
              <a:rPr lang="en-US" sz="2800" dirty="0"/>
              <a:t>) to extend their lifetime to 30 years at the SunShot relevant temperatures of 600 to </a:t>
            </a:r>
            <a:r>
              <a:rPr lang="en-US" sz="2800" dirty="0" smtClean="0"/>
              <a:t>800°C </a:t>
            </a:r>
            <a:r>
              <a:rPr lang="en-US" sz="2800" dirty="0"/>
              <a:t>using corrosion mitigation approaches.</a:t>
            </a:r>
          </a:p>
          <a:p>
            <a:pPr>
              <a:buClr>
                <a:srgbClr val="C10B1E"/>
              </a:buClr>
              <a:buSzPct val="120000"/>
            </a:pPr>
            <a:endParaRPr lang="en-US" sz="2800" dirty="0" smtClean="0"/>
          </a:p>
          <a:p>
            <a:pPr marL="0" indent="0">
              <a:buClr>
                <a:srgbClr val="C10B1E"/>
              </a:buClr>
              <a:buSzPct val="120000"/>
              <a:buNone/>
            </a:pPr>
            <a:r>
              <a:rPr lang="en-US" sz="3200" dirty="0">
                <a:solidFill>
                  <a:srgbClr val="C10B1E"/>
                </a:solidFill>
              </a:rPr>
              <a:t>Project </a:t>
            </a:r>
            <a:r>
              <a:rPr lang="en-US" sz="3200" dirty="0" smtClean="0">
                <a:solidFill>
                  <a:srgbClr val="C10B1E"/>
                </a:solidFill>
              </a:rPr>
              <a:t>Duration: </a:t>
            </a:r>
          </a:p>
          <a:p>
            <a:pPr lvl="2">
              <a:buClr>
                <a:srgbClr val="C10B1E"/>
              </a:buClr>
              <a:buSzPct val="120000"/>
            </a:pPr>
            <a:r>
              <a:rPr lang="en-US" sz="2600" dirty="0" smtClean="0"/>
              <a:t>3 years and 5 months</a:t>
            </a:r>
            <a:endParaRPr lang="en-US" sz="2600" dirty="0"/>
          </a:p>
          <a:p>
            <a:pPr marL="0" indent="0">
              <a:buClr>
                <a:srgbClr val="C10B1E"/>
              </a:buClr>
              <a:buSzPct val="120000"/>
              <a:buNone/>
            </a:pPr>
            <a:r>
              <a:rPr lang="en-US" sz="3200" dirty="0">
                <a:solidFill>
                  <a:srgbClr val="C10B1E"/>
                </a:solidFill>
              </a:rPr>
              <a:t>Project </a:t>
            </a:r>
            <a:r>
              <a:rPr lang="en-US" sz="3200" dirty="0" smtClean="0">
                <a:solidFill>
                  <a:srgbClr val="C10B1E"/>
                </a:solidFill>
              </a:rPr>
              <a:t>Budget:</a:t>
            </a:r>
            <a:endParaRPr lang="en-US" sz="3200" dirty="0">
              <a:solidFill>
                <a:srgbClr val="C10B1E"/>
              </a:solidFill>
            </a:endParaRPr>
          </a:p>
          <a:p>
            <a:pPr lvl="2">
              <a:buClr>
                <a:srgbClr val="C10B1E"/>
              </a:buClr>
              <a:buSzPct val="120000"/>
            </a:pPr>
            <a:r>
              <a:rPr lang="en-US" sz="2600" dirty="0" smtClean="0"/>
              <a:t>$2,610,145</a:t>
            </a:r>
            <a:endParaRPr lang="en-US" sz="2600" dirty="0"/>
          </a:p>
          <a:p>
            <a:pPr>
              <a:buClr>
                <a:srgbClr val="C10B1E"/>
              </a:buClr>
              <a:buSzPct val="120000"/>
            </a:pPr>
            <a:endParaRPr lang="en-US" sz="2800" dirty="0"/>
          </a:p>
        </p:txBody>
      </p:sp>
      <p:sp>
        <p:nvSpPr>
          <p:cNvPr id="4" name="Title 3"/>
          <p:cNvSpPr>
            <a:spLocks noGrp="1"/>
          </p:cNvSpPr>
          <p:nvPr>
            <p:ph type="title"/>
          </p:nvPr>
        </p:nvSpPr>
        <p:spPr>
          <a:xfrm>
            <a:off x="457200" y="14448"/>
            <a:ext cx="8229600" cy="886505"/>
          </a:xfrm>
        </p:spPr>
        <p:txBody>
          <a:bodyPr>
            <a:normAutofit/>
          </a:bodyPr>
          <a:lstStyle/>
          <a:p>
            <a:r>
              <a:rPr lang="en-US" sz="3600" dirty="0" smtClean="0"/>
              <a:t>Project Objective</a:t>
            </a:r>
            <a:endParaRPr lang="en-US" sz="3600" dirty="0"/>
          </a:p>
        </p:txBody>
      </p:sp>
    </p:spTree>
    <p:extLst>
      <p:ext uri="{BB962C8B-B14F-4D97-AF65-F5344CB8AC3E}">
        <p14:creationId xmlns:p14="http://schemas.microsoft.com/office/powerpoint/2010/main" val="198495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3</a:t>
            </a:fld>
            <a:endParaRPr lang="en-US" dirty="0"/>
          </a:p>
        </p:txBody>
      </p:sp>
      <p:sp>
        <p:nvSpPr>
          <p:cNvPr id="3" name="Title 2"/>
          <p:cNvSpPr>
            <a:spLocks noGrp="1"/>
          </p:cNvSpPr>
          <p:nvPr>
            <p:ph type="title"/>
          </p:nvPr>
        </p:nvSpPr>
        <p:spPr/>
        <p:txBody>
          <a:bodyPr>
            <a:normAutofit/>
          </a:bodyPr>
          <a:lstStyle/>
          <a:p>
            <a:r>
              <a:rPr lang="en-US" sz="3600" dirty="0"/>
              <a:t>Corrosion in Molten Salts (MS)</a:t>
            </a:r>
          </a:p>
        </p:txBody>
      </p:sp>
      <p:sp>
        <p:nvSpPr>
          <p:cNvPr id="4" name="Content Placeholder 3"/>
          <p:cNvSpPr>
            <a:spLocks noGrp="1"/>
          </p:cNvSpPr>
          <p:nvPr>
            <p:ph sz="quarter" idx="10"/>
          </p:nvPr>
        </p:nvSpPr>
        <p:spPr/>
        <p:txBody>
          <a:bodyPr/>
          <a:lstStyle/>
          <a:p>
            <a:pPr>
              <a:buClr>
                <a:srgbClr val="C10B1E"/>
              </a:buClr>
              <a:buSzPct val="120000"/>
            </a:pPr>
            <a:r>
              <a:rPr lang="en-US" dirty="0"/>
              <a:t>Eutectics MS evaluated: (</a:t>
            </a:r>
            <a:r>
              <a:rPr lang="en-US" dirty="0" err="1"/>
              <a:t>Na,Li</a:t>
            </a:r>
            <a:r>
              <a:rPr lang="en-US" dirty="0"/>
              <a:t>)Cl, (</a:t>
            </a:r>
            <a:r>
              <a:rPr lang="en-US" dirty="0" err="1"/>
              <a:t>Zn,K</a:t>
            </a:r>
            <a:r>
              <a:rPr lang="en-US" dirty="0"/>
              <a:t>)Cl, (</a:t>
            </a:r>
            <a:r>
              <a:rPr lang="en-US" dirty="0" err="1"/>
              <a:t>Na,K</a:t>
            </a:r>
            <a:r>
              <a:rPr lang="en-US" dirty="0"/>
              <a:t>)Cl, (</a:t>
            </a:r>
            <a:r>
              <a:rPr lang="en-US" dirty="0" err="1"/>
              <a:t>Mg,K</a:t>
            </a:r>
            <a:r>
              <a:rPr lang="en-US" dirty="0"/>
              <a:t>)Cl, (</a:t>
            </a:r>
            <a:r>
              <a:rPr lang="en-US" dirty="0" err="1"/>
              <a:t>Na,K</a:t>
            </a:r>
            <a:r>
              <a:rPr lang="en-US" dirty="0"/>
              <a:t>)CO</a:t>
            </a:r>
            <a:r>
              <a:rPr lang="en-US" baseline="-25000" dirty="0"/>
              <a:t>3</a:t>
            </a:r>
            <a:r>
              <a:rPr lang="en-US" dirty="0"/>
              <a:t>, and (</a:t>
            </a:r>
            <a:r>
              <a:rPr lang="en-US" dirty="0" err="1"/>
              <a:t>Na,K,Li</a:t>
            </a:r>
            <a:r>
              <a:rPr lang="en-US" dirty="0"/>
              <a:t>)CO</a:t>
            </a:r>
            <a:r>
              <a:rPr lang="en-US" baseline="-25000" dirty="0"/>
              <a:t>3</a:t>
            </a:r>
            <a:r>
              <a:rPr lang="en-US" dirty="0"/>
              <a:t> in N</a:t>
            </a:r>
            <a:r>
              <a:rPr lang="en-US" baseline="-25000" dirty="0"/>
              <a:t>2</a:t>
            </a:r>
            <a:r>
              <a:rPr lang="en-US" dirty="0"/>
              <a:t>, </a:t>
            </a:r>
            <a:r>
              <a:rPr lang="en-US" dirty="0" err="1"/>
              <a:t>Ar</a:t>
            </a:r>
            <a:r>
              <a:rPr lang="en-US" dirty="0"/>
              <a:t>, CO</a:t>
            </a:r>
            <a:r>
              <a:rPr lang="en-US" baseline="-25000" dirty="0"/>
              <a:t>2</a:t>
            </a:r>
            <a:r>
              <a:rPr lang="en-US" dirty="0"/>
              <a:t>, or ZA atmospheres</a:t>
            </a:r>
            <a:r>
              <a:rPr lang="en-US" dirty="0" smtClean="0"/>
              <a:t>.</a:t>
            </a:r>
          </a:p>
          <a:p>
            <a:pPr>
              <a:buClr>
                <a:srgbClr val="C10B1E"/>
              </a:buClr>
              <a:buSzPct val="120000"/>
            </a:pPr>
            <a:endParaRPr lang="en-US" dirty="0"/>
          </a:p>
          <a:p>
            <a:pPr>
              <a:buClr>
                <a:srgbClr val="C10B1E"/>
              </a:buClr>
              <a:buSzPct val="120000"/>
            </a:pPr>
            <a:r>
              <a:rPr lang="en-US" dirty="0"/>
              <a:t>Probabilistic cost analyses probed that there is a clear cost benefit for using protective coatings to tanks and other CSP components</a:t>
            </a:r>
            <a:r>
              <a:rPr lang="en-US" dirty="0" smtClean="0"/>
              <a:t>.</a:t>
            </a:r>
          </a:p>
          <a:p>
            <a:pPr>
              <a:buClr>
                <a:srgbClr val="C10B1E"/>
              </a:buClr>
              <a:buSzPct val="120000"/>
            </a:pPr>
            <a:endParaRPr lang="en-US" dirty="0"/>
          </a:p>
          <a:p>
            <a:pPr>
              <a:buClr>
                <a:srgbClr val="C10B1E"/>
              </a:buClr>
              <a:buSzPct val="120000"/>
            </a:pPr>
            <a:r>
              <a:rPr lang="en-US" dirty="0"/>
              <a:t>Conventional long-term weight-change and electrochemical techniques were employed for MS.</a:t>
            </a:r>
          </a:p>
          <a:p>
            <a:pPr>
              <a:buClr>
                <a:srgbClr val="C10B1E"/>
              </a:buClr>
              <a:buSzPct val="120000"/>
            </a:pPr>
            <a:endParaRPr lang="en-US" dirty="0"/>
          </a:p>
        </p:txBody>
      </p:sp>
    </p:spTree>
    <p:extLst>
      <p:ext uri="{BB962C8B-B14F-4D97-AF65-F5344CB8AC3E}">
        <p14:creationId xmlns:p14="http://schemas.microsoft.com/office/powerpoint/2010/main" val="531965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4</a:t>
            </a:fld>
            <a:endParaRPr lang="en-US" dirty="0"/>
          </a:p>
        </p:txBody>
      </p:sp>
      <p:sp>
        <p:nvSpPr>
          <p:cNvPr id="3" name="Title 2"/>
          <p:cNvSpPr>
            <a:spLocks noGrp="1"/>
          </p:cNvSpPr>
          <p:nvPr>
            <p:ph type="title"/>
          </p:nvPr>
        </p:nvSpPr>
        <p:spPr/>
        <p:txBody>
          <a:bodyPr>
            <a:normAutofit/>
          </a:bodyPr>
          <a:lstStyle/>
          <a:p>
            <a:r>
              <a:rPr lang="en-US" sz="3600" dirty="0"/>
              <a:t>Electrochemical Techniques</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0"/>
              </p:nvPr>
            </p:nvSpPr>
            <p:spPr>
              <a:xfrm>
                <a:off x="233123" y="3900864"/>
                <a:ext cx="4138852" cy="2357437"/>
              </a:xfrm>
            </p:spPr>
            <p:txBody>
              <a:bodyPr>
                <a:normAutofit lnSpcReduction="10000"/>
              </a:bodyPr>
              <a:lstStyle/>
              <a:p>
                <a:pPr>
                  <a:buClr>
                    <a:srgbClr val="C10B1E"/>
                  </a:buClr>
                  <a:buSzPct val="120000"/>
                </a:pPr>
                <a:r>
                  <a:rPr lang="en-US" sz="1600" dirty="0" smtClean="0">
                    <a:solidFill>
                      <a:srgbClr val="4B545D"/>
                    </a:solidFill>
                  </a:rPr>
                  <a:t>The </a:t>
                </a:r>
                <a:r>
                  <a:rPr lang="en-US" sz="1600" dirty="0">
                    <a:solidFill>
                      <a:srgbClr val="4B545D"/>
                    </a:solidFill>
                  </a:rPr>
                  <a:t>corrosion rate (CR), is calculated using the Stern-Geary equation through Faraday’s Law:</a:t>
                </a:r>
              </a:p>
              <a:p>
                <a:pPr marL="0" indent="0" algn="ctr">
                  <a:buClr>
                    <a:srgbClr val="C10B1E"/>
                  </a:buClr>
                  <a:buSzPct val="120000"/>
                  <a:buNone/>
                </a:pPr>
                <a14:m>
                  <m:oMath xmlns:m="http://schemas.openxmlformats.org/officeDocument/2006/math">
                    <m:r>
                      <a:rPr lang="en-US" sz="1600" i="1">
                        <a:solidFill>
                          <a:srgbClr val="4B545D"/>
                        </a:solidFill>
                        <a:latin typeface="Cambria Math"/>
                      </a:rPr>
                      <m:t>𝐶𝑅</m:t>
                    </m:r>
                    <m:r>
                      <a:rPr lang="en-US" sz="1600" i="0">
                        <a:solidFill>
                          <a:srgbClr val="4B545D"/>
                        </a:solidFill>
                        <a:latin typeface="Cambria Math"/>
                      </a:rPr>
                      <m:t>=</m:t>
                    </m:r>
                    <m:f>
                      <m:fPr>
                        <m:ctrlPr>
                          <a:rPr lang="en-US" sz="1600" i="1">
                            <a:solidFill>
                              <a:srgbClr val="4B545D"/>
                            </a:solidFill>
                            <a:latin typeface="Cambria Math" panose="02040503050406030204" pitchFamily="18" charset="0"/>
                          </a:rPr>
                        </m:ctrlPr>
                      </m:fPr>
                      <m:num>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𝐼</m:t>
                            </m:r>
                          </m:e>
                          <m:sub>
                            <m:r>
                              <a:rPr lang="en-US" sz="1600" i="1">
                                <a:solidFill>
                                  <a:srgbClr val="4B545D"/>
                                </a:solidFill>
                                <a:latin typeface="Cambria Math"/>
                              </a:rPr>
                              <m:t>𝑐𝑜𝑟𝑟</m:t>
                            </m:r>
                          </m:sub>
                        </m:sSub>
                        <m:r>
                          <a:rPr lang="en-US" sz="1600" i="1">
                            <a:solidFill>
                              <a:srgbClr val="4B545D"/>
                            </a:solidFill>
                            <a:latin typeface="Cambria Math"/>
                          </a:rPr>
                          <m:t>∙</m:t>
                        </m:r>
                        <m:r>
                          <a:rPr lang="en-US" sz="1600" i="1">
                            <a:solidFill>
                              <a:srgbClr val="4B545D"/>
                            </a:solidFill>
                            <a:latin typeface="Cambria Math"/>
                          </a:rPr>
                          <m:t>𝐾</m:t>
                        </m:r>
                        <m:r>
                          <a:rPr lang="en-US" sz="1600" i="1">
                            <a:solidFill>
                              <a:srgbClr val="4B545D"/>
                            </a:solidFill>
                            <a:latin typeface="Cambria Math"/>
                          </a:rPr>
                          <m:t>∙</m:t>
                        </m:r>
                        <m:r>
                          <a:rPr lang="en-US" sz="1600" i="1">
                            <a:solidFill>
                              <a:srgbClr val="4B545D"/>
                            </a:solidFill>
                            <a:latin typeface="Cambria Math"/>
                          </a:rPr>
                          <m:t>𝐸𝑊</m:t>
                        </m:r>
                      </m:num>
                      <m:den>
                        <m:r>
                          <a:rPr lang="en-US" sz="1600" i="1">
                            <a:solidFill>
                              <a:srgbClr val="4B545D"/>
                            </a:solidFill>
                            <a:latin typeface="Cambria Math"/>
                          </a:rPr>
                          <m:t>𝜌</m:t>
                        </m:r>
                      </m:den>
                    </m:f>
                    <m:r>
                      <a:rPr lang="en-US" sz="1600" i="1">
                        <a:solidFill>
                          <a:srgbClr val="4B545D"/>
                        </a:solidFill>
                        <a:latin typeface="Cambria Math"/>
                      </a:rPr>
                      <m:t> </m:t>
                    </m:r>
                  </m:oMath>
                </a14:m>
                <a:r>
                  <a:rPr lang="en-US" sz="1600" i="1" dirty="0">
                    <a:solidFill>
                      <a:srgbClr val="4B545D"/>
                    </a:solidFill>
                  </a:rPr>
                  <a:t>	</a:t>
                </a:r>
                <a:r>
                  <a:rPr lang="en-US" sz="1600" dirty="0" smtClean="0">
                    <a:solidFill>
                      <a:srgbClr val="4B545D"/>
                    </a:solidFill>
                  </a:rPr>
                  <a:t>          (</a:t>
                </a:r>
                <a:r>
                  <a:rPr lang="en-US" sz="1600" dirty="0">
                    <a:solidFill>
                      <a:srgbClr val="4B545D"/>
                    </a:solidFill>
                  </a:rPr>
                  <a:t>1)</a:t>
                </a:r>
              </a:p>
              <a:p>
                <a:pPr marL="914400" indent="-571500">
                  <a:buClr>
                    <a:srgbClr val="C10B1E"/>
                  </a:buClr>
                  <a:buSzPct val="120000"/>
                  <a:buNone/>
                </a:pPr>
                <a:r>
                  <a:rPr lang="en-US" sz="1600" dirty="0">
                    <a:solidFill>
                      <a:srgbClr val="4B545D"/>
                    </a:solidFill>
                  </a:rPr>
                  <a:t>where K is a constant equal to 3272 [mm/(</a:t>
                </a:r>
                <a:r>
                  <a:rPr lang="en-US" sz="1600" dirty="0" err="1">
                    <a:solidFill>
                      <a:srgbClr val="4B545D"/>
                    </a:solidFill>
                  </a:rPr>
                  <a:t>A·cm·year</a:t>
                </a:r>
                <a:r>
                  <a:rPr lang="en-US" sz="1600" dirty="0">
                    <a:solidFill>
                      <a:srgbClr val="4B545D"/>
                    </a:solidFill>
                  </a:rPr>
                  <a:t>)], EW is the equivalent weight of the alloy (g/mole</a:t>
                </a:r>
                <a:r>
                  <a:rPr lang="en-US" sz="1600" baseline="30000" dirty="0">
                    <a:solidFill>
                      <a:srgbClr val="4B545D"/>
                    </a:solidFill>
                  </a:rPr>
                  <a:t>-e</a:t>
                </a:r>
                <a:r>
                  <a:rPr lang="en-US" sz="1600" dirty="0">
                    <a:solidFill>
                      <a:srgbClr val="4B545D"/>
                    </a:solidFill>
                  </a:rPr>
                  <a:t>), and ρ is the alloy density (g/cm</a:t>
                </a:r>
                <a:r>
                  <a:rPr lang="en-US" sz="1600" baseline="30000" dirty="0">
                    <a:solidFill>
                      <a:srgbClr val="4B545D"/>
                    </a:solidFill>
                  </a:rPr>
                  <a:t>3</a:t>
                </a:r>
                <a:r>
                  <a:rPr lang="en-US" sz="1600" dirty="0" smtClean="0">
                    <a:solidFill>
                      <a:srgbClr val="4B545D"/>
                    </a:solidFill>
                  </a:rPr>
                  <a:t>).</a:t>
                </a:r>
              </a:p>
              <a:p>
                <a:pPr>
                  <a:buClr>
                    <a:srgbClr val="C10B1E"/>
                  </a:buClr>
                  <a:buSzPct val="120000"/>
                </a:pPr>
                <a:endParaRPr lang="en-US" sz="1600" dirty="0">
                  <a:solidFill>
                    <a:srgbClr val="4B545D"/>
                  </a:solidFill>
                </a:endParaRPr>
              </a:p>
            </p:txBody>
          </p:sp>
        </mc:Choice>
        <mc:Fallback xmlns="">
          <p:sp>
            <p:nvSpPr>
              <p:cNvPr id="4" name="Content Placeholder 3"/>
              <p:cNvSpPr>
                <a:spLocks noGrp="1" noRot="1" noChangeAspect="1" noMove="1" noResize="1" noEditPoints="1" noAdjustHandles="1" noChangeArrowheads="1" noChangeShapeType="1" noTextEdit="1"/>
              </p:cNvSpPr>
              <p:nvPr>
                <p:ph sz="quarter" idx="10"/>
              </p:nvPr>
            </p:nvSpPr>
            <p:spPr>
              <a:xfrm>
                <a:off x="233123" y="3900864"/>
                <a:ext cx="4138852" cy="2357437"/>
              </a:xfrm>
              <a:blipFill rotWithShape="1">
                <a:blip r:embed="rId2"/>
                <a:stretch>
                  <a:fillRect l="-1031" t="-3359" b="-1292"/>
                </a:stretch>
              </a:blipFill>
            </p:spPr>
            <p:txBody>
              <a:bodyPr/>
              <a:lstStyle/>
              <a:p>
                <a:r>
                  <a:rPr lang="en-US">
                    <a:noFill/>
                  </a:rPr>
                  <a:t> </a:t>
                </a:r>
              </a:p>
            </p:txBody>
          </p:sp>
        </mc:Fallback>
      </mc:AlternateContent>
      <p:grpSp>
        <p:nvGrpSpPr>
          <p:cNvPr id="13" name="Group 12"/>
          <p:cNvGrpSpPr/>
          <p:nvPr/>
        </p:nvGrpSpPr>
        <p:grpSpPr>
          <a:xfrm>
            <a:off x="80204" y="986374"/>
            <a:ext cx="3744365" cy="2387588"/>
            <a:chOff x="585029" y="986374"/>
            <a:chExt cx="3744365" cy="2387588"/>
          </a:xfrm>
        </p:grpSpPr>
        <p:pic>
          <p:nvPicPr>
            <p:cNvPr id="5" name="Picture 4" descr="C:\Users\jgomez\Desktop\Administrative\NREL\My NREL Publications\2015 My Papers and Presentations\Alloys in Na-K Carbonates in Corrosion Science Journal\Tafle Extrapolation-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788" y="1294151"/>
              <a:ext cx="2567745" cy="2079811"/>
            </a:xfrm>
            <a:prstGeom prst="rect">
              <a:avLst/>
            </a:prstGeom>
            <a:noFill/>
            <a:ln>
              <a:noFill/>
            </a:ln>
          </p:spPr>
        </p:pic>
        <p:sp>
          <p:nvSpPr>
            <p:cNvPr id="8" name="Rectangle 7"/>
            <p:cNvSpPr/>
            <p:nvPr/>
          </p:nvSpPr>
          <p:spPr>
            <a:xfrm>
              <a:off x="585029" y="986374"/>
              <a:ext cx="3744365" cy="338554"/>
            </a:xfrm>
            <a:prstGeom prst="rect">
              <a:avLst/>
            </a:prstGeom>
          </p:spPr>
          <p:txBody>
            <a:bodyPr wrap="square">
              <a:spAutoFit/>
            </a:bodyPr>
            <a:lstStyle/>
            <a:p>
              <a:r>
                <a:rPr lang="en-US" sz="1600" b="1" i="1" dirty="0">
                  <a:solidFill>
                    <a:srgbClr val="EE6525"/>
                  </a:solidFill>
                </a:rPr>
                <a:t>Potentiodynamic </a:t>
              </a:r>
              <a:r>
                <a:rPr lang="en-US" sz="1600" b="1" i="1" dirty="0" smtClean="0">
                  <a:solidFill>
                    <a:srgbClr val="EE6525"/>
                  </a:solidFill>
                </a:rPr>
                <a:t>polarization sweep </a:t>
              </a:r>
              <a:r>
                <a:rPr lang="en-US" sz="1600" b="1" i="1" dirty="0">
                  <a:solidFill>
                    <a:srgbClr val="EE6525"/>
                  </a:solidFill>
                </a:rPr>
                <a:t>(PPS</a:t>
              </a:r>
              <a:r>
                <a:rPr lang="en-US" sz="1600" b="1" i="1" dirty="0" smtClean="0">
                  <a:solidFill>
                    <a:srgbClr val="EE6525"/>
                  </a:solidFill>
                </a:rPr>
                <a:t>)</a:t>
              </a:r>
              <a:endParaRPr lang="en-US" sz="1600" b="1" dirty="0">
                <a:solidFill>
                  <a:srgbClr val="EE6525"/>
                </a:solidFill>
              </a:endParaRPr>
            </a:p>
          </p:txBody>
        </p:sp>
      </p:grpSp>
      <p:grpSp>
        <p:nvGrpSpPr>
          <p:cNvPr id="14" name="Group 13"/>
          <p:cNvGrpSpPr/>
          <p:nvPr/>
        </p:nvGrpSpPr>
        <p:grpSpPr>
          <a:xfrm>
            <a:off x="3929344" y="993344"/>
            <a:ext cx="5122243" cy="2595488"/>
            <a:chOff x="3919819" y="1174319"/>
            <a:chExt cx="5122243" cy="2595488"/>
          </a:xfrm>
        </p:grpSpPr>
        <p:pic>
          <p:nvPicPr>
            <p:cNvPr id="6" name="Picture 5" descr="C:\Users\jgomez\Desktop\AOP FY13-15_TES\Reporting\Phase 3 Reports\Q3Phase3\EIS Plots protective layers.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819" y="1483778"/>
              <a:ext cx="2582012" cy="1762809"/>
            </a:xfrm>
            <a:prstGeom prst="rect">
              <a:avLst/>
            </a:prstGeom>
            <a:noFill/>
            <a:ln>
              <a:noFill/>
            </a:ln>
          </p:spPr>
        </p:pic>
        <p:pic>
          <p:nvPicPr>
            <p:cNvPr id="7" name="Picture 6" descr="C:\Users\jgomez\Desktop\AOP FY13-15_TES\Reporting\Phase 3 Reports\Q3Phase3\EIS Plots localized corrosion.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1831" y="1479893"/>
              <a:ext cx="2540231" cy="1734284"/>
            </a:xfrm>
            <a:prstGeom prst="rect">
              <a:avLst/>
            </a:prstGeom>
            <a:noFill/>
            <a:ln>
              <a:noFill/>
            </a:ln>
          </p:spPr>
        </p:pic>
        <p:sp>
          <p:nvSpPr>
            <p:cNvPr id="9" name="Rectangle 8"/>
            <p:cNvSpPr/>
            <p:nvPr/>
          </p:nvSpPr>
          <p:spPr>
            <a:xfrm>
              <a:off x="4019550" y="3246587"/>
              <a:ext cx="4993937" cy="523220"/>
            </a:xfrm>
            <a:prstGeom prst="rect">
              <a:avLst/>
            </a:prstGeom>
          </p:spPr>
          <p:txBody>
            <a:bodyPr wrap="square">
              <a:spAutoFit/>
            </a:bodyPr>
            <a:lstStyle/>
            <a:p>
              <a:r>
                <a:rPr lang="en-US" sz="1400" i="1" dirty="0">
                  <a:solidFill>
                    <a:srgbClr val="EE6525"/>
                  </a:solidFill>
                </a:rPr>
                <a:t>Nyquist plots (schematic impedance spectrum</a:t>
              </a:r>
              <a:r>
                <a:rPr lang="en-US" sz="1400" i="1" dirty="0" smtClean="0">
                  <a:solidFill>
                    <a:srgbClr val="EE6525"/>
                  </a:solidFill>
                </a:rPr>
                <a:t>) with equivalent circuit models for (a) Protective  scale, and (b) Localized corrosion</a:t>
              </a:r>
              <a:endParaRPr lang="en-US" sz="1400" dirty="0">
                <a:solidFill>
                  <a:srgbClr val="EE6525"/>
                </a:solidFill>
              </a:endParaRPr>
            </a:p>
          </p:txBody>
        </p:sp>
        <p:sp>
          <p:nvSpPr>
            <p:cNvPr id="10" name="Rectangle 9"/>
            <p:cNvSpPr/>
            <p:nvPr/>
          </p:nvSpPr>
          <p:spPr>
            <a:xfrm>
              <a:off x="4573397" y="1174319"/>
              <a:ext cx="4126771" cy="338554"/>
            </a:xfrm>
            <a:prstGeom prst="rect">
              <a:avLst/>
            </a:prstGeom>
          </p:spPr>
          <p:txBody>
            <a:bodyPr wrap="none">
              <a:spAutoFit/>
            </a:bodyPr>
            <a:lstStyle/>
            <a:p>
              <a:r>
                <a:rPr lang="en-US" sz="1600" b="1" i="1" dirty="0" smtClean="0">
                  <a:solidFill>
                    <a:srgbClr val="EE6525"/>
                  </a:solidFill>
                </a:rPr>
                <a:t>Electrochemical </a:t>
              </a:r>
              <a:r>
                <a:rPr lang="en-US" sz="1600" b="1" i="1" dirty="0">
                  <a:solidFill>
                    <a:srgbClr val="EE6525"/>
                  </a:solidFill>
                </a:rPr>
                <a:t>impedance spectroscopy (EIS) </a:t>
              </a:r>
              <a:endParaRPr lang="en-US" sz="1600" dirty="0">
                <a:solidFill>
                  <a:srgbClr val="EE6525"/>
                </a:solidFill>
              </a:endParaRPr>
            </a:p>
          </p:txBody>
        </p:sp>
        <p:sp>
          <p:nvSpPr>
            <p:cNvPr id="11" name="TextBox 10"/>
            <p:cNvSpPr txBox="1"/>
            <p:nvPr/>
          </p:nvSpPr>
          <p:spPr>
            <a:xfrm>
              <a:off x="6072469" y="2698902"/>
              <a:ext cx="362600" cy="276999"/>
            </a:xfrm>
            <a:prstGeom prst="rect">
              <a:avLst/>
            </a:prstGeom>
            <a:noFill/>
          </p:spPr>
          <p:txBody>
            <a:bodyPr wrap="none" rtlCol="0">
              <a:spAutoFit/>
            </a:bodyPr>
            <a:lstStyle/>
            <a:p>
              <a:r>
                <a:rPr lang="en-US" sz="1200" i="1" dirty="0" smtClean="0"/>
                <a:t>(a)</a:t>
              </a:r>
              <a:endParaRPr lang="en-US" sz="1200" i="1" dirty="0"/>
            </a:p>
          </p:txBody>
        </p:sp>
        <p:sp>
          <p:nvSpPr>
            <p:cNvPr id="12" name="TextBox 11"/>
            <p:cNvSpPr txBox="1"/>
            <p:nvPr/>
          </p:nvSpPr>
          <p:spPr>
            <a:xfrm>
              <a:off x="8589703" y="2670326"/>
              <a:ext cx="356188" cy="276999"/>
            </a:xfrm>
            <a:prstGeom prst="rect">
              <a:avLst/>
            </a:prstGeom>
            <a:noFill/>
          </p:spPr>
          <p:txBody>
            <a:bodyPr wrap="none" rtlCol="0">
              <a:spAutoFit/>
            </a:bodyPr>
            <a:lstStyle/>
            <a:p>
              <a:r>
                <a:rPr lang="en-US" sz="1200" i="1" dirty="0" smtClean="0"/>
                <a:t>(b)</a:t>
              </a:r>
              <a:endParaRPr lang="en-US" sz="1200" i="1" dirty="0"/>
            </a:p>
          </p:txBody>
        </p:sp>
      </p:grpSp>
      <mc:AlternateContent xmlns:mc="http://schemas.openxmlformats.org/markup-compatibility/2006" xmlns:a14="http://schemas.microsoft.com/office/drawing/2010/main">
        <mc:Choice Requires="a14">
          <p:sp>
            <p:nvSpPr>
              <p:cNvPr id="15" name="Rectangle 14"/>
              <p:cNvSpPr/>
              <p:nvPr/>
            </p:nvSpPr>
            <p:spPr>
              <a:xfrm>
                <a:off x="4797554" y="3906003"/>
                <a:ext cx="3427604" cy="1795876"/>
              </a:xfrm>
              <a:prstGeom prst="rect">
                <a:avLst/>
              </a:prstGeom>
            </p:spPr>
            <p:txBody>
              <a:bodyPr wrap="square">
                <a:spAutoFit/>
              </a:bodyPr>
              <a:lstStyle/>
              <a:p>
                <a:pPr marL="285750" indent="-285750">
                  <a:buClr>
                    <a:srgbClr val="C10B1E"/>
                  </a:buClr>
                  <a:buSzPct val="120000"/>
                  <a:buFont typeface="Arial" panose="020B0604020202020204" pitchFamily="34" charset="0"/>
                  <a:buChar char="•"/>
                </a:pPr>
                <a:r>
                  <a:rPr lang="en-US" sz="1600" dirty="0" smtClean="0">
                    <a:solidFill>
                      <a:srgbClr val="4B545D"/>
                    </a:solidFill>
                  </a:rPr>
                  <a:t>EIS does not disturb the equilibrium of the sample</a:t>
                </a:r>
              </a:p>
              <a:p>
                <a:pPr marL="285750" indent="-285750">
                  <a:buClr>
                    <a:srgbClr val="C10B1E"/>
                  </a:buClr>
                  <a:buSzPct val="120000"/>
                  <a:buFont typeface="Arial" panose="020B0604020202020204" pitchFamily="34" charset="0"/>
                  <a:buChar char="•"/>
                </a:pPr>
                <a:r>
                  <a:rPr lang="en-US" sz="1600" dirty="0" smtClean="0">
                    <a:solidFill>
                      <a:srgbClr val="4B545D"/>
                    </a:solidFill>
                  </a:rPr>
                  <a:t>Using the Tafel slopes (anodic: </a:t>
                </a:r>
                <a:r>
                  <a:rPr lang="en-US" sz="1600" i="1" dirty="0">
                    <a:solidFill>
                      <a:srgbClr val="4B545D"/>
                    </a:solidFill>
                  </a:rPr>
                  <a:t>β</a:t>
                </a:r>
                <a:r>
                  <a:rPr lang="en-US" sz="1600" i="1" baseline="-25000" dirty="0">
                    <a:solidFill>
                      <a:srgbClr val="4B545D"/>
                    </a:solidFill>
                  </a:rPr>
                  <a:t>a</a:t>
                </a:r>
                <a:r>
                  <a:rPr lang="en-US" sz="1600" dirty="0">
                    <a:solidFill>
                      <a:srgbClr val="4B545D"/>
                    </a:solidFill>
                  </a:rPr>
                  <a:t> and cathodic: </a:t>
                </a:r>
                <a:r>
                  <a:rPr lang="en-US" sz="1600" i="1" dirty="0">
                    <a:solidFill>
                      <a:srgbClr val="4B545D"/>
                    </a:solidFill>
                  </a:rPr>
                  <a:t>β</a:t>
                </a:r>
                <a:r>
                  <a:rPr lang="en-US" sz="1600" i="1" baseline="-25000" dirty="0">
                    <a:solidFill>
                      <a:srgbClr val="4B545D"/>
                    </a:solidFill>
                  </a:rPr>
                  <a:t>c</a:t>
                </a:r>
                <a:r>
                  <a:rPr lang="en-US" sz="1600" dirty="0" smtClean="0">
                    <a:solidFill>
                      <a:srgbClr val="4B545D"/>
                    </a:solidFill>
                  </a:rPr>
                  <a:t>) from PPS curves, </a:t>
                </a:r>
                <a:r>
                  <a:rPr lang="en-US" sz="1600" i="1" dirty="0" err="1" smtClean="0">
                    <a:solidFill>
                      <a:srgbClr val="4B545D"/>
                    </a:solidFill>
                  </a:rPr>
                  <a:t>I</a:t>
                </a:r>
                <a:r>
                  <a:rPr lang="en-US" sz="1600" i="1" baseline="-25000" dirty="0" err="1" smtClean="0">
                    <a:solidFill>
                      <a:srgbClr val="4B545D"/>
                    </a:solidFill>
                  </a:rPr>
                  <a:t>corr</a:t>
                </a:r>
                <a:r>
                  <a:rPr lang="en-US" sz="1600" dirty="0" smtClean="0">
                    <a:solidFill>
                      <a:srgbClr val="4B545D"/>
                    </a:solidFill>
                  </a:rPr>
                  <a:t> is determined:</a:t>
                </a:r>
                <a:endParaRPr lang="en-US" sz="1600" dirty="0">
                  <a:solidFill>
                    <a:srgbClr val="4B545D"/>
                  </a:solidFill>
                </a:endParaRPr>
              </a:p>
              <a:p>
                <a:pPr>
                  <a:buClr>
                    <a:srgbClr val="C10B1E"/>
                  </a:buClr>
                  <a:buSzPct val="120000"/>
                </a:pPr>
                <a:r>
                  <a:rPr lang="en-US" sz="1600" dirty="0">
                    <a:solidFill>
                      <a:srgbClr val="4B545D"/>
                    </a:solidFill>
                  </a:rPr>
                  <a:t>	</a:t>
                </a:r>
                <a14:m>
                  <m:oMath xmlns:m="http://schemas.openxmlformats.org/officeDocument/2006/math">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𝐼</m:t>
                        </m:r>
                      </m:e>
                      <m:sub>
                        <m:r>
                          <a:rPr lang="en-US" sz="1600" i="1">
                            <a:solidFill>
                              <a:srgbClr val="4B545D"/>
                            </a:solidFill>
                            <a:latin typeface="Cambria Math"/>
                          </a:rPr>
                          <m:t>𝑐𝑜𝑟𝑟</m:t>
                        </m:r>
                      </m:sub>
                    </m:sSub>
                    <m:r>
                      <a:rPr lang="en-US" sz="1600" i="1">
                        <a:solidFill>
                          <a:srgbClr val="4B545D"/>
                        </a:solidFill>
                        <a:latin typeface="Cambria Math"/>
                      </a:rPr>
                      <m:t>=</m:t>
                    </m:r>
                    <m:f>
                      <m:fPr>
                        <m:ctrlPr>
                          <a:rPr lang="en-US" sz="1600" i="1">
                            <a:solidFill>
                              <a:srgbClr val="4B545D"/>
                            </a:solidFill>
                            <a:latin typeface="Cambria Math" panose="02040503050406030204" pitchFamily="18" charset="0"/>
                          </a:rPr>
                        </m:ctrlPr>
                      </m:fPr>
                      <m:num>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𝛽</m:t>
                            </m:r>
                          </m:e>
                          <m:sub>
                            <m:r>
                              <a:rPr lang="en-US" sz="1600" i="1">
                                <a:solidFill>
                                  <a:srgbClr val="4B545D"/>
                                </a:solidFill>
                                <a:latin typeface="Cambria Math"/>
                              </a:rPr>
                              <m:t>𝑎</m:t>
                            </m:r>
                          </m:sub>
                        </m:sSub>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 </m:t>
                            </m:r>
                            <m:r>
                              <a:rPr lang="en-US" sz="1600" i="1">
                                <a:solidFill>
                                  <a:srgbClr val="4B545D"/>
                                </a:solidFill>
                                <a:latin typeface="Cambria Math"/>
                              </a:rPr>
                              <m:t>𝛽</m:t>
                            </m:r>
                          </m:e>
                          <m:sub>
                            <m:r>
                              <a:rPr lang="en-US" sz="1600" i="1">
                                <a:solidFill>
                                  <a:srgbClr val="4B545D"/>
                                </a:solidFill>
                                <a:latin typeface="Cambria Math"/>
                              </a:rPr>
                              <m:t>𝑐</m:t>
                            </m:r>
                          </m:sub>
                        </m:sSub>
                      </m:num>
                      <m:den>
                        <m:r>
                          <a:rPr lang="en-US" sz="1600" i="1">
                            <a:solidFill>
                              <a:srgbClr val="4B545D"/>
                            </a:solidFill>
                            <a:latin typeface="Cambria Math"/>
                          </a:rPr>
                          <m:t>2.303 </m:t>
                        </m:r>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𝑅</m:t>
                            </m:r>
                          </m:e>
                          <m:sub>
                            <m:r>
                              <a:rPr lang="en-US" sz="1600" i="1">
                                <a:solidFill>
                                  <a:srgbClr val="4B545D"/>
                                </a:solidFill>
                                <a:latin typeface="Cambria Math"/>
                              </a:rPr>
                              <m:t>𝑝</m:t>
                            </m:r>
                            <m:r>
                              <a:rPr lang="en-US" sz="1600" i="1">
                                <a:solidFill>
                                  <a:srgbClr val="4B545D"/>
                                </a:solidFill>
                                <a:latin typeface="Cambria Math"/>
                              </a:rPr>
                              <m:t> </m:t>
                            </m:r>
                            <m:d>
                              <m:dPr>
                                <m:ctrlPr>
                                  <a:rPr lang="en-US" sz="1600" i="1">
                                    <a:solidFill>
                                      <a:srgbClr val="4B545D"/>
                                    </a:solidFill>
                                    <a:latin typeface="Cambria Math" panose="02040503050406030204" pitchFamily="18" charset="0"/>
                                  </a:rPr>
                                </m:ctrlPr>
                              </m:dPr>
                              <m:e>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𝛽</m:t>
                                    </m:r>
                                  </m:e>
                                  <m:sub>
                                    <m:r>
                                      <a:rPr lang="en-US" sz="1600" i="1">
                                        <a:solidFill>
                                          <a:srgbClr val="4B545D"/>
                                        </a:solidFill>
                                        <a:latin typeface="Cambria Math"/>
                                      </a:rPr>
                                      <m:t>𝑎</m:t>
                                    </m:r>
                                  </m:sub>
                                </m:sSub>
                                <m:r>
                                  <a:rPr lang="en-US" sz="1600" i="1">
                                    <a:solidFill>
                                      <a:srgbClr val="4B545D"/>
                                    </a:solidFill>
                                    <a:latin typeface="Cambria Math"/>
                                  </a:rPr>
                                  <m:t>+</m:t>
                                </m:r>
                                <m:sSub>
                                  <m:sSubPr>
                                    <m:ctrlPr>
                                      <a:rPr lang="en-US" sz="1600" i="1">
                                        <a:solidFill>
                                          <a:srgbClr val="4B545D"/>
                                        </a:solidFill>
                                        <a:latin typeface="Cambria Math" panose="02040503050406030204" pitchFamily="18" charset="0"/>
                                      </a:rPr>
                                    </m:ctrlPr>
                                  </m:sSubPr>
                                  <m:e>
                                    <m:r>
                                      <a:rPr lang="en-US" sz="1600" i="1">
                                        <a:solidFill>
                                          <a:srgbClr val="4B545D"/>
                                        </a:solidFill>
                                        <a:latin typeface="Cambria Math"/>
                                      </a:rPr>
                                      <m:t>𝛽</m:t>
                                    </m:r>
                                  </m:e>
                                  <m:sub>
                                    <m:r>
                                      <a:rPr lang="en-US" sz="1600" i="1">
                                        <a:solidFill>
                                          <a:srgbClr val="4B545D"/>
                                        </a:solidFill>
                                        <a:latin typeface="Cambria Math"/>
                                      </a:rPr>
                                      <m:t>𝑐</m:t>
                                    </m:r>
                                  </m:sub>
                                </m:sSub>
                              </m:e>
                            </m:d>
                          </m:sub>
                        </m:sSub>
                      </m:den>
                    </m:f>
                  </m:oMath>
                </a14:m>
                <a:r>
                  <a:rPr lang="en-US" sz="1600" dirty="0">
                    <a:solidFill>
                      <a:srgbClr val="4B545D"/>
                    </a:solidFill>
                  </a:rPr>
                  <a:t>		</a:t>
                </a:r>
                <a:r>
                  <a:rPr lang="en-US" sz="1600" dirty="0" smtClean="0">
                    <a:solidFill>
                      <a:srgbClr val="4B545D"/>
                    </a:solidFill>
                  </a:rPr>
                  <a:t>(2)</a:t>
                </a:r>
                <a:endParaRPr lang="en-US" sz="1600" dirty="0">
                  <a:solidFill>
                    <a:srgbClr val="4B545D"/>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4797554" y="3906003"/>
                <a:ext cx="3427604" cy="1795876"/>
              </a:xfrm>
              <a:prstGeom prst="rect">
                <a:avLst/>
              </a:prstGeom>
              <a:blipFill rotWithShape="1">
                <a:blip r:embed="rId6"/>
                <a:stretch>
                  <a:fillRect l="-1246" t="-3061" r="-2135"/>
                </a:stretch>
              </a:blipFill>
            </p:spPr>
            <p:txBody>
              <a:bodyPr/>
              <a:lstStyle/>
              <a:p>
                <a:r>
                  <a:rPr lang="en-US">
                    <a:noFill/>
                  </a:rPr>
                  <a:t> </a:t>
                </a:r>
              </a:p>
            </p:txBody>
          </p:sp>
        </mc:Fallback>
      </mc:AlternateContent>
      <p:sp>
        <p:nvSpPr>
          <p:cNvPr id="16" name="TextBox 15"/>
          <p:cNvSpPr txBox="1"/>
          <p:nvPr/>
        </p:nvSpPr>
        <p:spPr>
          <a:xfrm>
            <a:off x="2238375" y="1731457"/>
            <a:ext cx="344966" cy="276999"/>
          </a:xfrm>
          <a:prstGeom prst="rect">
            <a:avLst/>
          </a:prstGeom>
          <a:noFill/>
        </p:spPr>
        <p:txBody>
          <a:bodyPr wrap="none" rtlCol="0">
            <a:spAutoFit/>
          </a:bodyPr>
          <a:lstStyle/>
          <a:p>
            <a:r>
              <a:rPr lang="el-GR" sz="1200" i="1" dirty="0" smtClean="0"/>
              <a:t>β</a:t>
            </a:r>
            <a:r>
              <a:rPr lang="en-US" sz="1200" i="1" dirty="0" smtClean="0"/>
              <a:t>a</a:t>
            </a:r>
            <a:endParaRPr lang="en-US" sz="1200" i="1" dirty="0"/>
          </a:p>
        </p:txBody>
      </p:sp>
      <p:sp>
        <p:nvSpPr>
          <p:cNvPr id="17" name="TextBox 16"/>
          <p:cNvSpPr txBox="1"/>
          <p:nvPr/>
        </p:nvSpPr>
        <p:spPr>
          <a:xfrm>
            <a:off x="2173766" y="2329708"/>
            <a:ext cx="330540" cy="276999"/>
          </a:xfrm>
          <a:prstGeom prst="rect">
            <a:avLst/>
          </a:prstGeom>
          <a:noFill/>
        </p:spPr>
        <p:txBody>
          <a:bodyPr wrap="none" rtlCol="0">
            <a:spAutoFit/>
          </a:bodyPr>
          <a:lstStyle/>
          <a:p>
            <a:r>
              <a:rPr lang="el-GR" sz="1200" i="1" dirty="0" smtClean="0"/>
              <a:t>β</a:t>
            </a:r>
            <a:r>
              <a:rPr lang="en-US" sz="1200" i="1" dirty="0"/>
              <a:t>c</a:t>
            </a:r>
          </a:p>
        </p:txBody>
      </p:sp>
    </p:spTree>
    <p:extLst>
      <p:ext uri="{BB962C8B-B14F-4D97-AF65-F5344CB8AC3E}">
        <p14:creationId xmlns:p14="http://schemas.microsoft.com/office/powerpoint/2010/main" val="4220965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5</a:t>
            </a:fld>
            <a:endParaRPr lang="en-US" dirty="0"/>
          </a:p>
        </p:txBody>
      </p:sp>
      <p:sp>
        <p:nvSpPr>
          <p:cNvPr id="3" name="Title 2"/>
          <p:cNvSpPr>
            <a:spLocks noGrp="1"/>
          </p:cNvSpPr>
          <p:nvPr>
            <p:ph type="title"/>
          </p:nvPr>
        </p:nvSpPr>
        <p:spPr>
          <a:xfrm>
            <a:off x="457200" y="19051"/>
            <a:ext cx="8229600" cy="590550"/>
          </a:xfrm>
        </p:spPr>
        <p:txBody>
          <a:bodyPr>
            <a:noAutofit/>
          </a:bodyPr>
          <a:lstStyle/>
          <a:p>
            <a:r>
              <a:rPr lang="en-US" sz="3600" dirty="0"/>
              <a:t>Corrosion in Molten </a:t>
            </a:r>
            <a:r>
              <a:rPr lang="en-US" sz="3600" dirty="0" smtClean="0"/>
              <a:t>Carbonates</a:t>
            </a:r>
            <a:endParaRPr lang="en-US" sz="3600" dirty="0"/>
          </a:p>
        </p:txBody>
      </p:sp>
      <p:sp>
        <p:nvSpPr>
          <p:cNvPr id="4" name="Content Placeholder 3"/>
          <p:cNvSpPr>
            <a:spLocks noGrp="1"/>
          </p:cNvSpPr>
          <p:nvPr>
            <p:ph sz="quarter" idx="10"/>
          </p:nvPr>
        </p:nvSpPr>
        <p:spPr>
          <a:xfrm>
            <a:off x="457199" y="451230"/>
            <a:ext cx="5019675" cy="481012"/>
          </a:xfrm>
        </p:spPr>
        <p:txBody>
          <a:bodyPr>
            <a:noAutofit/>
          </a:bodyPr>
          <a:lstStyle/>
          <a:p>
            <a:pPr marL="0" indent="0">
              <a:buNone/>
            </a:pPr>
            <a:r>
              <a:rPr lang="en-US" sz="2800" u="sng" dirty="0">
                <a:solidFill>
                  <a:srgbClr val="C10B1E"/>
                </a:solidFill>
              </a:rPr>
              <a:t>Pre-oxidized Ni-Base </a:t>
            </a:r>
            <a:r>
              <a:rPr lang="en-US" sz="2800" u="sng" dirty="0" smtClean="0">
                <a:solidFill>
                  <a:srgbClr val="C10B1E"/>
                </a:solidFill>
              </a:rPr>
              <a:t>Coatings</a:t>
            </a:r>
            <a:endParaRPr lang="en-US" sz="2800" u="sng" dirty="0">
              <a:solidFill>
                <a:srgbClr val="C10B1E"/>
              </a:solidFill>
            </a:endParaRPr>
          </a:p>
        </p:txBody>
      </p:sp>
      <p:sp>
        <p:nvSpPr>
          <p:cNvPr id="7" name="Content Placeholder 3"/>
          <p:cNvSpPr txBox="1">
            <a:spLocks/>
          </p:cNvSpPr>
          <p:nvPr/>
        </p:nvSpPr>
        <p:spPr>
          <a:xfrm>
            <a:off x="244606" y="4940419"/>
            <a:ext cx="8526397" cy="135731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10B1E"/>
              </a:buClr>
              <a:buSzPct val="120000"/>
              <a:buFont typeface="Arial" panose="020B0604020202020204" pitchFamily="34" charset="0"/>
              <a:buChar char="•"/>
            </a:pPr>
            <a:r>
              <a:rPr lang="en-US" sz="2000" dirty="0" smtClean="0"/>
              <a:t>There is no indication </a:t>
            </a:r>
            <a:r>
              <a:rPr lang="en-US" sz="2000" dirty="0"/>
              <a:t>of relatively coarse pitting or corrosion attack. </a:t>
            </a:r>
            <a:endParaRPr lang="en-US" sz="2000" dirty="0" smtClean="0"/>
          </a:p>
          <a:p>
            <a:pPr>
              <a:buClr>
                <a:srgbClr val="C10B1E"/>
              </a:buClr>
              <a:buSzPct val="120000"/>
              <a:buFont typeface="Arial" panose="020B0604020202020204" pitchFamily="34" charset="0"/>
              <a:buChar char="•"/>
            </a:pPr>
            <a:r>
              <a:rPr lang="en-US" sz="2000" dirty="0" smtClean="0"/>
              <a:t>The </a:t>
            </a:r>
            <a:r>
              <a:rPr lang="en-US" sz="2000" dirty="0"/>
              <a:t>spheroidal porosity (not connected) </a:t>
            </a:r>
            <a:r>
              <a:rPr lang="en-US" sz="2000" dirty="0" smtClean="0"/>
              <a:t>did </a:t>
            </a:r>
            <a:r>
              <a:rPr lang="en-US" sz="2000" dirty="0"/>
              <a:t>not allow the penetration/permeation of the molten </a:t>
            </a:r>
            <a:r>
              <a:rPr lang="en-US" sz="2000" dirty="0" smtClean="0"/>
              <a:t>salt. </a:t>
            </a:r>
            <a:endParaRPr lang="en-US" sz="2000" dirty="0" smtClean="0">
              <a:solidFill>
                <a:srgbClr val="4B545D"/>
              </a:solidFill>
            </a:endParaRPr>
          </a:p>
          <a:p>
            <a:pPr>
              <a:buFont typeface="Arial" panose="020B0604020202020204" pitchFamily="34" charset="0"/>
              <a:buChar char="•"/>
            </a:pP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001195565"/>
              </p:ext>
            </p:extLst>
          </p:nvPr>
        </p:nvGraphicFramePr>
        <p:xfrm>
          <a:off x="6782367" y="2953736"/>
          <a:ext cx="1404845" cy="1604897"/>
        </p:xfrm>
        <a:graphic>
          <a:graphicData uri="http://schemas.openxmlformats.org/drawingml/2006/table">
            <a:tbl>
              <a:tblPr firstRow="1" firstCol="1" bandRow="1">
                <a:tableStyleId>{21E4AEA4-8DFA-4A89-87EB-49C32662AFE0}</a:tableStyleId>
              </a:tblPr>
              <a:tblGrid>
                <a:gridCol w="417763"/>
                <a:gridCol w="380648"/>
                <a:gridCol w="294724"/>
                <a:gridCol w="311710"/>
              </a:tblGrid>
              <a:tr h="158557">
                <a:tc rowSpan="2">
                  <a:txBody>
                    <a:bodyPr/>
                    <a:lstStyle/>
                    <a:p>
                      <a:pPr marL="0" marR="0" algn="ctr">
                        <a:lnSpc>
                          <a:spcPct val="115000"/>
                        </a:lnSpc>
                        <a:spcBef>
                          <a:spcPts val="0"/>
                        </a:spcBef>
                        <a:spcAft>
                          <a:spcPts val="0"/>
                        </a:spcAft>
                      </a:pPr>
                      <a:r>
                        <a:rPr lang="en-US" sz="800" dirty="0">
                          <a:effectLst/>
                        </a:rPr>
                        <a:t>EDS [wt.%]</a:t>
                      </a:r>
                      <a:endParaRPr lang="en-US" sz="800" dirty="0">
                        <a:solidFill>
                          <a:srgbClr val="000000"/>
                        </a:solidFill>
                        <a:effectLst/>
                        <a:latin typeface="Calibri"/>
                        <a:ea typeface="Calibri"/>
                        <a:cs typeface="Times New Roman"/>
                      </a:endParaRPr>
                    </a:p>
                  </a:txBody>
                  <a:tcPr marL="40426" marR="40426" marT="0" marB="0" anchor="ctr"/>
                </a:tc>
                <a:tc gridSpan="3">
                  <a:txBody>
                    <a:bodyPr/>
                    <a:lstStyle/>
                    <a:p>
                      <a:pPr marL="0" marR="0" algn="ctr">
                        <a:lnSpc>
                          <a:spcPct val="115000"/>
                        </a:lnSpc>
                        <a:spcBef>
                          <a:spcPts val="0"/>
                        </a:spcBef>
                        <a:spcAft>
                          <a:spcPts val="0"/>
                        </a:spcAft>
                      </a:pPr>
                      <a:r>
                        <a:rPr lang="en-US" sz="800" dirty="0">
                          <a:effectLst/>
                        </a:rPr>
                        <a:t>Phase</a:t>
                      </a:r>
                      <a:endParaRPr lang="en-US" sz="800" dirty="0">
                        <a:solidFill>
                          <a:schemeClr val="bg1"/>
                        </a:solidFill>
                        <a:effectLst/>
                        <a:latin typeface="Calibri"/>
                        <a:ea typeface="Calibri"/>
                        <a:cs typeface="Times New Roman"/>
                      </a:endParaRPr>
                    </a:p>
                  </a:txBody>
                  <a:tcPr marL="40426" marR="40426" marT="0" marB="0" anchor="ctr"/>
                </a:tc>
                <a:tc hMerge="1">
                  <a:txBody>
                    <a:bodyPr/>
                    <a:lstStyle/>
                    <a:p>
                      <a:endParaRPr lang="en-US"/>
                    </a:p>
                  </a:txBody>
                  <a:tcPr/>
                </a:tc>
                <a:tc hMerge="1">
                  <a:txBody>
                    <a:bodyPr/>
                    <a:lstStyle/>
                    <a:p>
                      <a:endParaRPr lang="en-US"/>
                    </a:p>
                  </a:txBody>
                  <a:tcPr/>
                </a:tc>
              </a:tr>
              <a:tr h="144634">
                <a:tc vMerge="1">
                  <a:txBody>
                    <a:bodyPr/>
                    <a:lstStyle/>
                    <a:p>
                      <a:endParaRPr lang="en-US"/>
                    </a:p>
                  </a:txBody>
                  <a:tcPr/>
                </a:tc>
                <a:tc>
                  <a:txBody>
                    <a:bodyPr/>
                    <a:lstStyle/>
                    <a:p>
                      <a:pPr marL="0" marR="0" indent="16510" algn="ctr">
                        <a:lnSpc>
                          <a:spcPct val="115000"/>
                        </a:lnSpc>
                        <a:spcBef>
                          <a:spcPts val="0"/>
                        </a:spcBef>
                        <a:spcAft>
                          <a:spcPts val="0"/>
                        </a:spcAft>
                      </a:pPr>
                      <a:r>
                        <a:rPr lang="en-US" sz="800" dirty="0" smtClean="0">
                          <a:solidFill>
                            <a:srgbClr val="8D0920"/>
                          </a:solidFill>
                          <a:effectLst/>
                        </a:rPr>
                        <a:t>2a</a:t>
                      </a:r>
                      <a:endParaRPr lang="en-US" sz="800" dirty="0">
                        <a:solidFill>
                          <a:srgbClr val="8D0920"/>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solidFill>
                            <a:srgbClr val="8D0920"/>
                          </a:solidFill>
                          <a:effectLst/>
                        </a:rPr>
                        <a:t>2b</a:t>
                      </a:r>
                      <a:endParaRPr lang="en-US" sz="800" dirty="0">
                        <a:solidFill>
                          <a:srgbClr val="8D0920"/>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solidFill>
                            <a:srgbClr val="8D0920"/>
                          </a:solidFill>
                          <a:effectLst/>
                        </a:rPr>
                        <a:t>2c</a:t>
                      </a:r>
                      <a:endParaRPr lang="en-US" sz="800" dirty="0">
                        <a:solidFill>
                          <a:srgbClr val="8D0920"/>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smtClean="0">
                          <a:effectLst/>
                        </a:rPr>
                        <a:t>C</a:t>
                      </a:r>
                      <a:endParaRPr lang="en-US" sz="800" dirty="0">
                        <a:solidFill>
                          <a:schemeClr val="bg1"/>
                        </a:solidFill>
                        <a:effectLst/>
                        <a:latin typeface="+mj-lt"/>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0.9</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0.9</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4.4</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a:effectLst/>
                        </a:rPr>
                        <a:t>O</a:t>
                      </a:r>
                      <a:endParaRPr lang="en-US" sz="800" dirty="0">
                        <a:solidFill>
                          <a:srgbClr val="000000"/>
                        </a:solidFill>
                        <a:effectLst/>
                        <a:latin typeface="Calibri"/>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39.0</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2.3</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22.2</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a:effectLst/>
                        </a:rPr>
                        <a:t>Al</a:t>
                      </a:r>
                      <a:endParaRPr lang="en-US" sz="800" dirty="0">
                        <a:solidFill>
                          <a:srgbClr val="000000"/>
                        </a:solidFill>
                        <a:effectLst/>
                        <a:latin typeface="Calibri"/>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44.2</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9.8</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17.8</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a:effectLst/>
                        </a:rPr>
                        <a:t>Cr</a:t>
                      </a:r>
                      <a:endParaRPr lang="en-US" sz="800" dirty="0">
                        <a:solidFill>
                          <a:srgbClr val="000000"/>
                        </a:solidFill>
                        <a:effectLst/>
                        <a:latin typeface="Calibri"/>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1.4</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20.0</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12.0</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a:effectLst/>
                        </a:rPr>
                        <a:t>Co</a:t>
                      </a:r>
                      <a:endParaRPr lang="en-US" sz="800" dirty="0">
                        <a:solidFill>
                          <a:srgbClr val="000000"/>
                        </a:solidFill>
                        <a:effectLst/>
                        <a:latin typeface="Calibri"/>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1.9</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23.7</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13.3</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smtClean="0">
                          <a:effectLst/>
                        </a:rPr>
                        <a:t>Ni</a:t>
                      </a:r>
                      <a:endParaRPr lang="en-US" sz="800" dirty="0">
                        <a:solidFill>
                          <a:srgbClr val="000000"/>
                        </a:solidFill>
                        <a:effectLst/>
                        <a:latin typeface="Calibri"/>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2.7</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46.4</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21.9</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a:effectLst/>
                        </a:rPr>
                        <a:t>Y</a:t>
                      </a:r>
                      <a:endParaRPr lang="en-US" sz="800" dirty="0">
                        <a:solidFill>
                          <a:srgbClr val="000000"/>
                        </a:solidFill>
                        <a:effectLst/>
                        <a:latin typeface="Calibri"/>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9.9</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a:t>
                      </a:r>
                      <a:endParaRPr lang="en-US" sz="800" dirty="0">
                        <a:solidFill>
                          <a:schemeClr val="accent6">
                            <a:lumMod val="65000"/>
                            <a:lumOff val="35000"/>
                          </a:schemeClr>
                        </a:solidFill>
                        <a:effectLst/>
                        <a:latin typeface="Calibri"/>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smtClean="0">
                          <a:effectLst/>
                        </a:rPr>
                        <a:t>K</a:t>
                      </a:r>
                      <a:endParaRPr lang="en-US" sz="800" dirty="0">
                        <a:solidFill>
                          <a:schemeClr val="bg1"/>
                        </a:solidFill>
                        <a:effectLst/>
                        <a:latin typeface="+mj-lt"/>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1.1</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r>
              <a:tr h="144634">
                <a:tc>
                  <a:txBody>
                    <a:bodyPr/>
                    <a:lstStyle/>
                    <a:p>
                      <a:pPr marL="0" marR="0" algn="ctr">
                        <a:lnSpc>
                          <a:spcPct val="115000"/>
                        </a:lnSpc>
                        <a:spcBef>
                          <a:spcPts val="0"/>
                        </a:spcBef>
                        <a:spcAft>
                          <a:spcPts val="0"/>
                        </a:spcAft>
                      </a:pPr>
                      <a:r>
                        <a:rPr lang="en-US" sz="800" dirty="0" smtClean="0">
                          <a:effectLst/>
                        </a:rPr>
                        <a:t>Na</a:t>
                      </a:r>
                      <a:endParaRPr lang="en-US" sz="800" dirty="0">
                        <a:solidFill>
                          <a:schemeClr val="bg1"/>
                        </a:solidFill>
                        <a:effectLst/>
                        <a:latin typeface="+mj-lt"/>
                        <a:ea typeface="Calibri"/>
                        <a:cs typeface="Times New Roman"/>
                      </a:endParaRPr>
                    </a:p>
                  </a:txBody>
                  <a:tcPr marL="40426" marR="40426" marT="0" marB="0"/>
                </a:tc>
                <a:tc>
                  <a:txBody>
                    <a:bodyPr/>
                    <a:lstStyle/>
                    <a:p>
                      <a:pPr marL="0" marR="0" indent="16510" algn="ctr">
                        <a:lnSpc>
                          <a:spcPct val="115000"/>
                        </a:lnSpc>
                        <a:spcBef>
                          <a:spcPts val="0"/>
                        </a:spcBef>
                        <a:spcAft>
                          <a:spcPts val="0"/>
                        </a:spcAft>
                      </a:pPr>
                      <a:r>
                        <a:rPr lang="en-US" sz="800" dirty="0" smtClean="0">
                          <a:effectLst/>
                        </a:rPr>
                        <a:t>-</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c>
                  <a:txBody>
                    <a:bodyPr/>
                    <a:lstStyle/>
                    <a:p>
                      <a:pPr marL="0" marR="0" indent="16510" algn="ctr">
                        <a:lnSpc>
                          <a:spcPct val="115000"/>
                        </a:lnSpc>
                        <a:spcBef>
                          <a:spcPts val="0"/>
                        </a:spcBef>
                        <a:spcAft>
                          <a:spcPts val="0"/>
                        </a:spcAft>
                      </a:pPr>
                      <a:r>
                        <a:rPr lang="en-US" sz="800" dirty="0" smtClean="0">
                          <a:effectLst/>
                        </a:rPr>
                        <a:t>-</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c>
                  <a:txBody>
                    <a:bodyPr/>
                    <a:lstStyle/>
                    <a:p>
                      <a:pPr marL="0" marR="0" algn="ctr">
                        <a:lnSpc>
                          <a:spcPct val="115000"/>
                        </a:lnSpc>
                        <a:spcBef>
                          <a:spcPts val="0"/>
                        </a:spcBef>
                        <a:spcAft>
                          <a:spcPts val="0"/>
                        </a:spcAft>
                      </a:pPr>
                      <a:r>
                        <a:rPr lang="en-US" sz="800" dirty="0" smtClean="0">
                          <a:effectLst/>
                        </a:rPr>
                        <a:t>6.3</a:t>
                      </a:r>
                      <a:endParaRPr lang="en-US" sz="800" dirty="0">
                        <a:solidFill>
                          <a:schemeClr val="accent6">
                            <a:lumMod val="65000"/>
                            <a:lumOff val="35000"/>
                          </a:schemeClr>
                        </a:solidFill>
                        <a:effectLst/>
                        <a:latin typeface="+mj-lt"/>
                        <a:ea typeface="Calibri"/>
                        <a:cs typeface="Times New Roman"/>
                      </a:endParaRPr>
                    </a:p>
                  </a:txBody>
                  <a:tcPr marL="40426" marR="40426" marT="0" marB="0" anchor="ctr"/>
                </a:tc>
              </a:tr>
            </a:tbl>
          </a:graphicData>
        </a:graphic>
      </p:graphicFrame>
      <p:grpSp>
        <p:nvGrpSpPr>
          <p:cNvPr id="22" name="Group 21"/>
          <p:cNvGrpSpPr/>
          <p:nvPr/>
        </p:nvGrpSpPr>
        <p:grpSpPr>
          <a:xfrm>
            <a:off x="4877902" y="1159406"/>
            <a:ext cx="3970823" cy="3393606"/>
            <a:chOff x="4763602" y="1016531"/>
            <a:chExt cx="3970823" cy="3393606"/>
          </a:xfrm>
        </p:grpSpPr>
        <p:sp>
          <p:nvSpPr>
            <p:cNvPr id="5" name="Content Placeholder 3"/>
            <p:cNvSpPr txBox="1">
              <a:spLocks/>
            </p:cNvSpPr>
            <p:nvPr/>
          </p:nvSpPr>
          <p:spPr>
            <a:xfrm>
              <a:off x="6532925" y="1016531"/>
              <a:ext cx="2201500" cy="9239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i="1" dirty="0" smtClean="0">
                  <a:solidFill>
                    <a:srgbClr val="EE6525"/>
                  </a:solidFill>
                </a:rPr>
                <a:t>a) SE-SEM, (b) BSE-SEM of APS-</a:t>
              </a:r>
              <a:r>
                <a:rPr lang="en-US" sz="1600" i="1" dirty="0" err="1" smtClean="0">
                  <a:solidFill>
                    <a:srgbClr val="EE6525"/>
                  </a:solidFill>
                </a:rPr>
                <a:t>NiCoCrAlHfSiY</a:t>
              </a:r>
              <a:r>
                <a:rPr lang="en-US" sz="1600" i="1" dirty="0">
                  <a:solidFill>
                    <a:srgbClr val="EE6525"/>
                  </a:solidFill>
                </a:rPr>
                <a:t> </a:t>
              </a:r>
              <a:r>
                <a:rPr lang="en-US" sz="1600" i="1" dirty="0" smtClean="0">
                  <a:solidFill>
                    <a:srgbClr val="EE6525"/>
                  </a:solidFill>
                </a:rPr>
                <a:t>(CR </a:t>
              </a:r>
              <a:r>
                <a:rPr lang="en-US" sz="1600" i="1" dirty="0">
                  <a:solidFill>
                    <a:srgbClr val="EE6525"/>
                  </a:solidFill>
                </a:rPr>
                <a:t>= 34 </a:t>
              </a:r>
              <a:r>
                <a:rPr lang="en-US" sz="1600" i="1" dirty="0" smtClean="0">
                  <a:solidFill>
                    <a:srgbClr val="EE6525"/>
                  </a:solidFill>
                </a:rPr>
                <a:t>µm/year) pre-oxidized (air, 900°C, 24 h, 0.5°C /min) and exposed to molten carbonate at 700°C </a:t>
              </a:r>
            </a:p>
            <a:p>
              <a:endParaRPr lang="en-US" sz="2000" dirty="0">
                <a:solidFill>
                  <a:srgbClr val="EE6525"/>
                </a:solidFill>
              </a:endParaRPr>
            </a:p>
          </p:txBody>
        </p:sp>
        <p:grpSp>
          <p:nvGrpSpPr>
            <p:cNvPr id="15" name="Group 14"/>
            <p:cNvGrpSpPr/>
            <p:nvPr/>
          </p:nvGrpSpPr>
          <p:grpSpPr>
            <a:xfrm>
              <a:off x="4763602" y="1110276"/>
              <a:ext cx="1769322" cy="3299861"/>
              <a:chOff x="5156893" y="1125729"/>
              <a:chExt cx="1769322" cy="3299861"/>
            </a:xfrm>
          </p:grpSpPr>
          <p:grpSp>
            <p:nvGrpSpPr>
              <p:cNvPr id="9" name="Group 8"/>
              <p:cNvGrpSpPr/>
              <p:nvPr/>
            </p:nvGrpSpPr>
            <p:grpSpPr>
              <a:xfrm>
                <a:off x="5156893" y="1125729"/>
                <a:ext cx="1769322" cy="1634478"/>
                <a:chOff x="142407" y="27234689"/>
                <a:chExt cx="3603748" cy="3329097"/>
              </a:xfrm>
            </p:grpSpPr>
            <p:pic>
              <p:nvPicPr>
                <p:cNvPr id="10" name="Picture 9" descr="010215-2S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407" y="27234689"/>
                  <a:ext cx="3603748" cy="3329097"/>
                </a:xfrm>
                <a:prstGeom prst="rect">
                  <a:avLst/>
                </a:prstGeom>
                <a:noFill/>
                <a:ln>
                  <a:noFill/>
                </a:ln>
              </p:spPr>
            </p:pic>
            <p:sp>
              <p:nvSpPr>
                <p:cNvPr id="11" name="Rectangle 10"/>
                <p:cNvSpPr/>
                <p:nvPr/>
              </p:nvSpPr>
              <p:spPr>
                <a:xfrm>
                  <a:off x="3088416" y="29798252"/>
                  <a:ext cx="615135" cy="469915"/>
                </a:xfrm>
                <a:prstGeom prst="rect">
                  <a:avLst/>
                </a:prstGeom>
              </p:spPr>
              <p:txBody>
                <a:bodyPr wrap="none">
                  <a:spAutoFit/>
                </a:bodyPr>
                <a:lstStyle/>
                <a:p>
                  <a:r>
                    <a:rPr lang="en-US" sz="1200" b="1" i="1" dirty="0">
                      <a:solidFill>
                        <a:schemeClr val="bg1"/>
                      </a:solidFill>
                    </a:rPr>
                    <a:t>(a)</a:t>
                  </a:r>
                </a:p>
              </p:txBody>
            </p:sp>
          </p:grpSp>
          <p:grpSp>
            <p:nvGrpSpPr>
              <p:cNvPr id="12" name="Group 11"/>
              <p:cNvGrpSpPr/>
              <p:nvPr/>
            </p:nvGrpSpPr>
            <p:grpSpPr>
              <a:xfrm>
                <a:off x="5156893" y="2799535"/>
                <a:ext cx="1760205" cy="1626055"/>
                <a:chOff x="4142907" y="27231643"/>
                <a:chExt cx="3563417" cy="3291840"/>
              </a:xfrm>
            </p:grpSpPr>
            <p:pic>
              <p:nvPicPr>
                <p:cNvPr id="13" name="Picture 12" descr="010215-2bBS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2907" y="27231643"/>
                  <a:ext cx="3563417" cy="3291840"/>
                </a:xfrm>
                <a:prstGeom prst="rect">
                  <a:avLst/>
                </a:prstGeom>
                <a:noFill/>
                <a:ln>
                  <a:noFill/>
                </a:ln>
              </p:spPr>
            </p:pic>
            <p:sp>
              <p:nvSpPr>
                <p:cNvPr id="14" name="Rectangle 13"/>
                <p:cNvSpPr/>
                <p:nvPr/>
              </p:nvSpPr>
              <p:spPr>
                <a:xfrm>
                  <a:off x="7083744" y="29821837"/>
                  <a:ext cx="615134" cy="469916"/>
                </a:xfrm>
                <a:prstGeom prst="rect">
                  <a:avLst/>
                </a:prstGeom>
              </p:spPr>
              <p:txBody>
                <a:bodyPr wrap="none">
                  <a:spAutoFit/>
                </a:bodyPr>
                <a:lstStyle/>
                <a:p>
                  <a:r>
                    <a:rPr lang="en-US" sz="1200" b="1" i="1" dirty="0" smtClean="0"/>
                    <a:t>(b)</a:t>
                  </a:r>
                  <a:endParaRPr lang="en-US" sz="1200" b="1" i="1" dirty="0"/>
                </a:p>
              </p:txBody>
            </p:sp>
          </p:grpSp>
        </p:grpSp>
      </p:grpSp>
      <p:grpSp>
        <p:nvGrpSpPr>
          <p:cNvPr id="23" name="Group 22"/>
          <p:cNvGrpSpPr/>
          <p:nvPr/>
        </p:nvGrpSpPr>
        <p:grpSpPr>
          <a:xfrm>
            <a:off x="160403" y="1228660"/>
            <a:ext cx="4720397" cy="3513624"/>
            <a:chOff x="160403" y="990535"/>
            <a:chExt cx="4720397" cy="3513624"/>
          </a:xfrm>
        </p:grpSpPr>
        <p:sp>
          <p:nvSpPr>
            <p:cNvPr id="19" name="Rectangle 18"/>
            <p:cNvSpPr/>
            <p:nvPr/>
          </p:nvSpPr>
          <p:spPr>
            <a:xfrm>
              <a:off x="308800" y="990535"/>
              <a:ext cx="4572000" cy="830997"/>
            </a:xfrm>
            <a:prstGeom prst="rect">
              <a:avLst/>
            </a:prstGeom>
          </p:spPr>
          <p:txBody>
            <a:bodyPr>
              <a:spAutoFit/>
            </a:bodyPr>
            <a:lstStyle/>
            <a:p>
              <a:r>
                <a:rPr lang="en-US" sz="1600" i="1" dirty="0">
                  <a:solidFill>
                    <a:srgbClr val="EE6525"/>
                  </a:solidFill>
                </a:rPr>
                <a:t>Corrosion rates (CR) of bare and coated alloys in eutectic Na</a:t>
              </a:r>
              <a:r>
                <a:rPr lang="en-US" sz="1600" i="1" baseline="-25000" dirty="0">
                  <a:solidFill>
                    <a:srgbClr val="EE6525"/>
                  </a:solidFill>
                </a:rPr>
                <a:t>2</a:t>
              </a:r>
              <a:r>
                <a:rPr lang="en-US" sz="1600" i="1" dirty="0">
                  <a:solidFill>
                    <a:srgbClr val="EE6525"/>
                  </a:solidFill>
                </a:rPr>
                <a:t>CO</a:t>
              </a:r>
              <a:r>
                <a:rPr lang="en-US" sz="1600" i="1" baseline="-25000" dirty="0">
                  <a:solidFill>
                    <a:srgbClr val="EE6525"/>
                  </a:solidFill>
                </a:rPr>
                <a:t>3</a:t>
              </a:r>
              <a:r>
                <a:rPr lang="en-US" sz="1600" i="1" dirty="0">
                  <a:solidFill>
                    <a:srgbClr val="EE6525"/>
                  </a:solidFill>
                </a:rPr>
                <a:t> – K</a:t>
              </a:r>
              <a:r>
                <a:rPr lang="en-US" sz="1600" i="1" baseline="-25000" dirty="0">
                  <a:solidFill>
                    <a:srgbClr val="EE6525"/>
                  </a:solidFill>
                </a:rPr>
                <a:t>2</a:t>
              </a:r>
              <a:r>
                <a:rPr lang="en-US" sz="1600" i="1" dirty="0">
                  <a:solidFill>
                    <a:srgbClr val="EE6525"/>
                  </a:solidFill>
                </a:rPr>
                <a:t>CO</a:t>
              </a:r>
              <a:r>
                <a:rPr lang="en-US" sz="1600" i="1" baseline="-25000" dirty="0">
                  <a:solidFill>
                    <a:srgbClr val="EE6525"/>
                  </a:solidFill>
                </a:rPr>
                <a:t>3</a:t>
              </a:r>
              <a:r>
                <a:rPr lang="en-US" sz="1600" i="1" dirty="0">
                  <a:solidFill>
                    <a:srgbClr val="EE6525"/>
                  </a:solidFill>
                </a:rPr>
                <a:t> – Li</a:t>
              </a:r>
              <a:r>
                <a:rPr lang="en-US" sz="1600" i="1" baseline="-25000" dirty="0">
                  <a:solidFill>
                    <a:srgbClr val="EE6525"/>
                  </a:solidFill>
                </a:rPr>
                <a:t>2</a:t>
              </a:r>
              <a:r>
                <a:rPr lang="en-US" sz="1600" i="1" dirty="0">
                  <a:solidFill>
                    <a:srgbClr val="EE6525"/>
                  </a:solidFill>
                </a:rPr>
                <a:t>CO</a:t>
              </a:r>
              <a:r>
                <a:rPr lang="en-US" sz="1600" i="1" baseline="-25000" dirty="0">
                  <a:solidFill>
                    <a:srgbClr val="EE6525"/>
                  </a:solidFill>
                </a:rPr>
                <a:t>3 </a:t>
              </a:r>
              <a:r>
                <a:rPr lang="en-US" sz="1600" i="1" dirty="0">
                  <a:solidFill>
                    <a:srgbClr val="EE6525"/>
                  </a:solidFill>
                </a:rPr>
                <a:t>at 600º, 650º and 700ºC in N</a:t>
              </a:r>
              <a:r>
                <a:rPr lang="en-US" sz="1600" i="1" baseline="-25000" dirty="0">
                  <a:solidFill>
                    <a:srgbClr val="EE6525"/>
                  </a:solidFill>
                </a:rPr>
                <a:t>2</a:t>
              </a:r>
              <a:r>
                <a:rPr lang="en-US" sz="1600" i="1" dirty="0">
                  <a:solidFill>
                    <a:srgbClr val="EE6525"/>
                  </a:solidFill>
                </a:rPr>
                <a:t>(g) and CO</a:t>
              </a:r>
              <a:r>
                <a:rPr lang="en-US" sz="1600" i="1" baseline="-25000" dirty="0">
                  <a:solidFill>
                    <a:srgbClr val="EE6525"/>
                  </a:solidFill>
                </a:rPr>
                <a:t>2</a:t>
              </a:r>
              <a:r>
                <a:rPr lang="en-US" sz="1600" i="1" dirty="0">
                  <a:solidFill>
                    <a:srgbClr val="EE6525"/>
                  </a:solidFill>
                </a:rPr>
                <a:t>(g) </a:t>
              </a:r>
              <a:r>
                <a:rPr lang="en-US" sz="1600" i="1" dirty="0" smtClean="0">
                  <a:solidFill>
                    <a:srgbClr val="EE6525"/>
                  </a:solidFill>
                </a:rPr>
                <a:t>atmospheres</a:t>
              </a:r>
              <a:endParaRPr lang="en-US" sz="1600" i="1" dirty="0">
                <a:solidFill>
                  <a:srgbClr val="EE6525"/>
                </a:solidFill>
              </a:endParaRPr>
            </a:p>
          </p:txBody>
        </p:sp>
        <p:grpSp>
          <p:nvGrpSpPr>
            <p:cNvPr id="21" name="Group 20"/>
            <p:cNvGrpSpPr/>
            <p:nvPr/>
          </p:nvGrpSpPr>
          <p:grpSpPr>
            <a:xfrm>
              <a:off x="160403" y="1893744"/>
              <a:ext cx="4720397" cy="2610415"/>
              <a:chOff x="160403" y="1808019"/>
              <a:chExt cx="4720397" cy="2610415"/>
            </a:xfrm>
          </p:grpSpPr>
          <p:grpSp>
            <p:nvGrpSpPr>
              <p:cNvPr id="18" name="Group 17"/>
              <p:cNvGrpSpPr/>
              <p:nvPr/>
            </p:nvGrpSpPr>
            <p:grpSpPr>
              <a:xfrm>
                <a:off x="160403" y="1808019"/>
                <a:ext cx="4449474" cy="2610415"/>
                <a:chOff x="160403" y="1332320"/>
                <a:chExt cx="4449474" cy="2610415"/>
              </a:xfrm>
            </p:grpSpPr>
            <p:pic>
              <p:nvPicPr>
                <p:cNvPr id="6" name="Picture 4" descr="C:\Users\jgomez\Desktop\Picture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03" y="1352550"/>
                  <a:ext cx="4449474" cy="25901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385140" y="1332320"/>
                  <a:ext cx="2036135" cy="261610"/>
                </a:xfrm>
                <a:prstGeom prst="rect">
                  <a:avLst/>
                </a:prstGeom>
              </p:spPr>
              <p:txBody>
                <a:bodyPr wrap="none">
                  <a:spAutoFit/>
                </a:bodyPr>
                <a:lstStyle/>
                <a:p>
                  <a:pPr algn="ctr"/>
                  <a:r>
                    <a:rPr lang="en-US" sz="1050" dirty="0">
                      <a:solidFill>
                        <a:srgbClr val="FF0000"/>
                      </a:solidFill>
                    </a:rPr>
                    <a:t>34 </a:t>
                  </a:r>
                  <a:r>
                    <a:rPr lang="en-US" sz="1100" dirty="0">
                      <a:solidFill>
                        <a:srgbClr val="FF0000"/>
                      </a:solidFill>
                    </a:rPr>
                    <a:t>µm/year (APS-</a:t>
                  </a:r>
                  <a:r>
                    <a:rPr lang="en-US" sz="1100" dirty="0" err="1">
                      <a:solidFill>
                        <a:srgbClr val="FF0000"/>
                      </a:solidFill>
                    </a:rPr>
                    <a:t>NiCoCrAlHfSiY</a:t>
                  </a:r>
                  <a:r>
                    <a:rPr lang="en-US" sz="1100" dirty="0">
                      <a:solidFill>
                        <a:srgbClr val="FF0000"/>
                      </a:solidFill>
                    </a:rPr>
                    <a:t>)</a:t>
                  </a:r>
                  <a:endParaRPr lang="en-US" sz="1050" dirty="0">
                    <a:solidFill>
                      <a:srgbClr val="FF0000"/>
                    </a:solidFill>
                  </a:endParaRPr>
                </a:p>
              </p:txBody>
            </p:sp>
            <p:sp>
              <p:nvSpPr>
                <p:cNvPr id="17" name="Rectangle 16"/>
                <p:cNvSpPr/>
                <p:nvPr/>
              </p:nvSpPr>
              <p:spPr>
                <a:xfrm>
                  <a:off x="2365979" y="1673599"/>
                  <a:ext cx="1842171" cy="253916"/>
                </a:xfrm>
                <a:prstGeom prst="rect">
                  <a:avLst/>
                </a:prstGeom>
              </p:spPr>
              <p:txBody>
                <a:bodyPr wrap="none">
                  <a:spAutoFit/>
                </a:bodyPr>
                <a:lstStyle/>
                <a:p>
                  <a:pPr algn="ctr"/>
                  <a:r>
                    <a:rPr lang="en-US" sz="1050" dirty="0" smtClean="0">
                      <a:solidFill>
                        <a:srgbClr val="FF0000"/>
                      </a:solidFill>
                    </a:rPr>
                    <a:t>46 </a:t>
                  </a:r>
                  <a:r>
                    <a:rPr lang="en-US" sz="1050" dirty="0">
                      <a:solidFill>
                        <a:srgbClr val="FF0000"/>
                      </a:solidFill>
                    </a:rPr>
                    <a:t>µm/year (</a:t>
                  </a:r>
                  <a:r>
                    <a:rPr lang="en-US" sz="1050" dirty="0" smtClean="0">
                      <a:solidFill>
                        <a:srgbClr val="FF0000"/>
                      </a:solidFill>
                    </a:rPr>
                    <a:t>HVOF-</a:t>
                  </a:r>
                  <a:r>
                    <a:rPr lang="en-US" sz="1050" dirty="0" err="1" smtClean="0">
                      <a:solidFill>
                        <a:srgbClr val="FF0000"/>
                      </a:solidFill>
                    </a:rPr>
                    <a:t>CoNiCrAlY</a:t>
                  </a:r>
                  <a:r>
                    <a:rPr lang="en-US" sz="1050" dirty="0" smtClean="0">
                      <a:solidFill>
                        <a:srgbClr val="FF0000"/>
                      </a:solidFill>
                    </a:rPr>
                    <a:t>)</a:t>
                  </a:r>
                  <a:endParaRPr lang="en-US" sz="1050" dirty="0">
                    <a:solidFill>
                      <a:srgbClr val="FF0000"/>
                    </a:solidFill>
                  </a:endParaRPr>
                </a:p>
              </p:txBody>
            </p:sp>
          </p:grpSp>
          <p:sp>
            <p:nvSpPr>
              <p:cNvPr id="20" name="Rectangle 19"/>
              <p:cNvSpPr/>
              <p:nvPr/>
            </p:nvSpPr>
            <p:spPr>
              <a:xfrm>
                <a:off x="2850452" y="2379483"/>
                <a:ext cx="2030348" cy="430887"/>
              </a:xfrm>
              <a:prstGeom prst="rect">
                <a:avLst/>
              </a:prstGeom>
            </p:spPr>
            <p:txBody>
              <a:bodyPr wrap="square">
                <a:spAutoFit/>
              </a:bodyPr>
              <a:lstStyle/>
              <a:p>
                <a:r>
                  <a:rPr lang="en-US" sz="1100" i="1" dirty="0">
                    <a:solidFill>
                      <a:srgbClr val="0070C0"/>
                    </a:solidFill>
                  </a:rPr>
                  <a:t>Best two coatings exposed to MS in bone-dry CO</a:t>
                </a:r>
                <a:r>
                  <a:rPr lang="en-US" sz="1100" i="1" baseline="-25000" dirty="0">
                    <a:solidFill>
                      <a:srgbClr val="0070C0"/>
                    </a:solidFill>
                  </a:rPr>
                  <a:t>2</a:t>
                </a:r>
                <a:r>
                  <a:rPr lang="en-US" sz="1100" i="1" dirty="0">
                    <a:solidFill>
                      <a:srgbClr val="0070C0"/>
                    </a:solidFill>
                  </a:rPr>
                  <a:t> at 700°C.</a:t>
                </a:r>
              </a:p>
            </p:txBody>
          </p:sp>
        </p:grpSp>
      </p:grpSp>
    </p:spTree>
    <p:extLst>
      <p:ext uri="{BB962C8B-B14F-4D97-AF65-F5344CB8AC3E}">
        <p14:creationId xmlns:p14="http://schemas.microsoft.com/office/powerpoint/2010/main" val="138274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6</a:t>
            </a:fld>
            <a:endParaRPr lang="en-US" dirty="0"/>
          </a:p>
        </p:txBody>
      </p:sp>
      <p:sp>
        <p:nvSpPr>
          <p:cNvPr id="3" name="Title 2"/>
          <p:cNvSpPr>
            <a:spLocks noGrp="1"/>
          </p:cNvSpPr>
          <p:nvPr>
            <p:ph type="title"/>
          </p:nvPr>
        </p:nvSpPr>
        <p:spPr/>
        <p:txBody>
          <a:bodyPr>
            <a:normAutofit/>
          </a:bodyPr>
          <a:lstStyle/>
          <a:p>
            <a:r>
              <a:rPr lang="en-US" sz="3600" dirty="0"/>
              <a:t>Corrosion in Molten </a:t>
            </a:r>
            <a:r>
              <a:rPr lang="en-US" sz="3600" dirty="0" smtClean="0"/>
              <a:t>Chlorides</a:t>
            </a:r>
            <a:endParaRPr lang="en-US" sz="3600" dirty="0"/>
          </a:p>
        </p:txBody>
      </p:sp>
      <p:sp>
        <p:nvSpPr>
          <p:cNvPr id="4" name="Content Placeholder 3"/>
          <p:cNvSpPr>
            <a:spLocks noGrp="1"/>
          </p:cNvSpPr>
          <p:nvPr>
            <p:ph sz="quarter" idx="10"/>
          </p:nvPr>
        </p:nvSpPr>
        <p:spPr/>
        <p:txBody>
          <a:bodyPr/>
          <a:lstStyle/>
          <a:p>
            <a:pPr marL="0" indent="0">
              <a:spcBef>
                <a:spcPts val="600"/>
              </a:spcBef>
              <a:spcAft>
                <a:spcPts val="600"/>
              </a:spcAft>
              <a:buClr>
                <a:srgbClr val="C10B1E"/>
              </a:buClr>
              <a:buSzPct val="120000"/>
              <a:buNone/>
            </a:pPr>
            <a:r>
              <a:rPr lang="en-US" sz="2800" u="sng" dirty="0">
                <a:solidFill>
                  <a:srgbClr val="C10B1E"/>
                </a:solidFill>
              </a:rPr>
              <a:t>Castable Cements</a:t>
            </a:r>
          </a:p>
          <a:p>
            <a:pPr lvl="0">
              <a:spcBef>
                <a:spcPts val="600"/>
              </a:spcBef>
              <a:spcAft>
                <a:spcPts val="600"/>
              </a:spcAft>
              <a:buClr>
                <a:srgbClr val="C10B1E"/>
              </a:buClr>
              <a:buSzPct val="120000"/>
              <a:buFont typeface="Arial" panose="020B0604020202020204" pitchFamily="34" charset="0"/>
              <a:buChar char="•"/>
            </a:pPr>
            <a:r>
              <a:rPr lang="en-US" sz="2800" dirty="0"/>
              <a:t>Silica-based castable cements with BN films, to block the porosity, were capable of protecting containment metallic alloys from the attack of molten chlorides at high temperatures (650°C). The cements were not chemically stable in KNa-CO</a:t>
            </a:r>
            <a:r>
              <a:rPr lang="en-US" sz="2800" baseline="-25000" dirty="0"/>
              <a:t>3</a:t>
            </a:r>
            <a:r>
              <a:rPr lang="en-US" sz="2800" dirty="0"/>
              <a:t> at 750°C and KNaLi-CO</a:t>
            </a:r>
            <a:r>
              <a:rPr lang="en-US" sz="2800" baseline="-25000" dirty="0"/>
              <a:t>3</a:t>
            </a:r>
            <a:r>
              <a:rPr lang="en-US" sz="2800" dirty="0"/>
              <a:t> at 600°C. </a:t>
            </a:r>
          </a:p>
          <a:p>
            <a:pPr>
              <a:buClr>
                <a:srgbClr val="C10B1E"/>
              </a:buClr>
              <a:buSzPct val="120000"/>
            </a:pPr>
            <a:endParaRPr lang="en-US" dirty="0"/>
          </a:p>
        </p:txBody>
      </p:sp>
    </p:spTree>
    <p:extLst>
      <p:ext uri="{BB962C8B-B14F-4D97-AF65-F5344CB8AC3E}">
        <p14:creationId xmlns:p14="http://schemas.microsoft.com/office/powerpoint/2010/main" val="764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7</a:t>
            </a:fld>
            <a:endParaRPr lang="en-US" dirty="0"/>
          </a:p>
        </p:txBody>
      </p:sp>
      <p:sp>
        <p:nvSpPr>
          <p:cNvPr id="3" name="Title 2"/>
          <p:cNvSpPr>
            <a:spLocks noGrp="1"/>
          </p:cNvSpPr>
          <p:nvPr>
            <p:ph type="title"/>
          </p:nvPr>
        </p:nvSpPr>
        <p:spPr>
          <a:xfrm>
            <a:off x="457200" y="266700"/>
            <a:ext cx="8229600" cy="886505"/>
          </a:xfrm>
        </p:spPr>
        <p:txBody>
          <a:bodyPr>
            <a:normAutofit/>
          </a:bodyPr>
          <a:lstStyle/>
          <a:p>
            <a:r>
              <a:rPr lang="en-US" b="0" u="sng" dirty="0">
                <a:solidFill>
                  <a:srgbClr val="C10B1E"/>
                </a:solidFill>
              </a:rPr>
              <a:t>Pre-oxidized Ni-Base </a:t>
            </a:r>
            <a:r>
              <a:rPr lang="en-US" b="0" u="sng" dirty="0" smtClean="0">
                <a:solidFill>
                  <a:srgbClr val="C10B1E"/>
                </a:solidFill>
              </a:rPr>
              <a:t>Coatings</a:t>
            </a:r>
            <a:endParaRPr lang="en-US" b="0" u="sng" dirty="0">
              <a:solidFill>
                <a:srgbClr val="C10B1E"/>
              </a:solidFill>
            </a:endParaRPr>
          </a:p>
        </p:txBody>
      </p:sp>
      <p:sp>
        <p:nvSpPr>
          <p:cNvPr id="4" name="Content Placeholder 3"/>
          <p:cNvSpPr>
            <a:spLocks noGrp="1"/>
          </p:cNvSpPr>
          <p:nvPr>
            <p:ph sz="quarter" idx="10"/>
          </p:nvPr>
        </p:nvSpPr>
        <p:spPr>
          <a:xfrm>
            <a:off x="17652" y="4208168"/>
            <a:ext cx="9126347" cy="1928812"/>
          </a:xfrm>
        </p:spPr>
        <p:txBody>
          <a:bodyPr>
            <a:noAutofit/>
          </a:bodyPr>
          <a:lstStyle/>
          <a:p>
            <a:pPr>
              <a:buClr>
                <a:srgbClr val="C10B1E"/>
              </a:buClr>
              <a:buSzPct val="120000"/>
            </a:pPr>
            <a:r>
              <a:rPr lang="en-US" sz="1800" dirty="0"/>
              <a:t>The </a:t>
            </a:r>
            <a:r>
              <a:rPr lang="en-US" sz="1800" dirty="0" smtClean="0"/>
              <a:t>multiphase </a:t>
            </a:r>
            <a:r>
              <a:rPr lang="en-US" sz="1800" dirty="0"/>
              <a:t>dark "wavy" or "swirled" constituent in a light contrasted </a:t>
            </a:r>
            <a:r>
              <a:rPr lang="en-US" sz="1800" dirty="0" smtClean="0"/>
              <a:t>matrix is </a:t>
            </a:r>
            <a:r>
              <a:rPr lang="en-US" sz="1800" dirty="0"/>
              <a:t>consistent with those observed for thermally sprayed </a:t>
            </a:r>
            <a:r>
              <a:rPr lang="en-US" sz="1800" dirty="0" smtClean="0"/>
              <a:t>coatings. </a:t>
            </a:r>
            <a:r>
              <a:rPr lang="en-US" sz="1800" dirty="0"/>
              <a:t>T</a:t>
            </a:r>
            <a:r>
              <a:rPr lang="en-US" sz="1800" dirty="0" smtClean="0"/>
              <a:t>he </a:t>
            </a:r>
            <a:r>
              <a:rPr lang="en-US" sz="1800" dirty="0"/>
              <a:t>swirly dark phase is higher in Al and O, presumably alumina</a:t>
            </a:r>
            <a:r>
              <a:rPr lang="en-US" sz="1800" dirty="0" smtClean="0"/>
              <a:t>.  The surface is comprised by a </a:t>
            </a:r>
            <a:r>
              <a:rPr lang="en-US" sz="1800" dirty="0"/>
              <a:t>mixture of </a:t>
            </a:r>
            <a:r>
              <a:rPr lang="en-US" sz="1800" dirty="0" smtClean="0"/>
              <a:t>Al-rich, Cr-rich </a:t>
            </a:r>
            <a:r>
              <a:rPr lang="en-US" sz="1800" dirty="0"/>
              <a:t>and possibly Y-rich oxide </a:t>
            </a:r>
            <a:r>
              <a:rPr lang="en-US" sz="1800" dirty="0" smtClean="0"/>
              <a:t>phases. </a:t>
            </a:r>
          </a:p>
          <a:p>
            <a:pPr>
              <a:buClr>
                <a:srgbClr val="C10B1E"/>
              </a:buClr>
              <a:buSzPct val="120000"/>
            </a:pPr>
            <a:r>
              <a:rPr lang="en-US" sz="1800" dirty="0" smtClean="0"/>
              <a:t>Original flat </a:t>
            </a:r>
            <a:r>
              <a:rPr lang="en-US" sz="1800" dirty="0"/>
              <a:t>s</a:t>
            </a:r>
            <a:r>
              <a:rPr lang="en-US" sz="1800" dirty="0" smtClean="0"/>
              <a:t>urface is remaining after salt exposure characteristic of low corrosion obtained.</a:t>
            </a:r>
          </a:p>
          <a:p>
            <a:pPr>
              <a:buClr>
                <a:srgbClr val="C10B1E"/>
              </a:buClr>
              <a:buSzPct val="120000"/>
            </a:pPr>
            <a:r>
              <a:rPr lang="en-US" sz="1800" dirty="0" smtClean="0"/>
              <a:t>At </a:t>
            </a:r>
            <a:r>
              <a:rPr lang="en-US" sz="1800" dirty="0"/>
              <a:t>700°C </a:t>
            </a:r>
            <a:r>
              <a:rPr lang="en-US" sz="1800" dirty="0" smtClean="0"/>
              <a:t>the corrosion </a:t>
            </a:r>
            <a:r>
              <a:rPr lang="en-US" sz="1800" dirty="0"/>
              <a:t>of 310SS </a:t>
            </a:r>
            <a:r>
              <a:rPr lang="en-US" sz="1800" dirty="0" smtClean="0"/>
              <a:t>in </a:t>
            </a:r>
            <a:r>
              <a:rPr lang="en-US" sz="1800" dirty="0"/>
              <a:t>carbonates (2.456 mm/year) is less aggressive than in chlorides (4.589 mm/year). </a:t>
            </a:r>
          </a:p>
        </p:txBody>
      </p:sp>
      <p:sp>
        <p:nvSpPr>
          <p:cNvPr id="7" name="Rectangle 6"/>
          <p:cNvSpPr/>
          <p:nvPr/>
        </p:nvSpPr>
        <p:spPr>
          <a:xfrm>
            <a:off x="142875" y="986135"/>
            <a:ext cx="4572000" cy="584775"/>
          </a:xfrm>
          <a:prstGeom prst="rect">
            <a:avLst/>
          </a:prstGeom>
        </p:spPr>
        <p:txBody>
          <a:bodyPr>
            <a:spAutoFit/>
          </a:bodyPr>
          <a:lstStyle/>
          <a:p>
            <a:r>
              <a:rPr lang="en-US" sz="1600" i="1" dirty="0">
                <a:solidFill>
                  <a:srgbClr val="EE6525"/>
                </a:solidFill>
              </a:rPr>
              <a:t>Corrosion rates (CR) of bare and coated alloys in </a:t>
            </a:r>
            <a:r>
              <a:rPr lang="en-US" sz="1600" i="1" dirty="0" err="1">
                <a:solidFill>
                  <a:srgbClr val="EE6525"/>
                </a:solidFill>
              </a:rPr>
              <a:t>NaCl</a:t>
            </a:r>
            <a:r>
              <a:rPr lang="en-US" sz="1600" i="1" dirty="0">
                <a:solidFill>
                  <a:srgbClr val="EE6525"/>
                </a:solidFill>
              </a:rPr>
              <a:t> – 55.47 </a:t>
            </a:r>
            <a:r>
              <a:rPr lang="en-US" sz="1600" i="1" dirty="0" err="1">
                <a:solidFill>
                  <a:srgbClr val="EE6525"/>
                </a:solidFill>
              </a:rPr>
              <a:t>wt</a:t>
            </a:r>
            <a:r>
              <a:rPr lang="en-US" sz="1600" i="1" dirty="0">
                <a:solidFill>
                  <a:srgbClr val="EE6525"/>
                </a:solidFill>
              </a:rPr>
              <a:t>.%</a:t>
            </a:r>
            <a:r>
              <a:rPr lang="en-US" sz="1600" i="1" dirty="0" err="1">
                <a:solidFill>
                  <a:srgbClr val="EE6525"/>
                </a:solidFill>
              </a:rPr>
              <a:t>KCl</a:t>
            </a:r>
            <a:r>
              <a:rPr lang="en-US" sz="1600" i="1" dirty="0">
                <a:solidFill>
                  <a:srgbClr val="EE6525"/>
                </a:solidFill>
              </a:rPr>
              <a:t> at </a:t>
            </a:r>
            <a:r>
              <a:rPr lang="en-US" sz="1600" i="1" dirty="0" smtClean="0">
                <a:solidFill>
                  <a:srgbClr val="EE6525"/>
                </a:solidFill>
              </a:rPr>
              <a:t>700°C </a:t>
            </a:r>
            <a:r>
              <a:rPr lang="en-US" sz="1600" i="1" dirty="0">
                <a:solidFill>
                  <a:srgbClr val="EE6525"/>
                </a:solidFill>
              </a:rPr>
              <a:t>in N</a:t>
            </a:r>
            <a:r>
              <a:rPr lang="en-US" sz="1600" i="1" baseline="-25000" dirty="0">
                <a:solidFill>
                  <a:srgbClr val="EE6525"/>
                </a:solidFill>
              </a:rPr>
              <a:t>2</a:t>
            </a:r>
            <a:r>
              <a:rPr lang="en-US" sz="1600" i="1" dirty="0">
                <a:solidFill>
                  <a:srgbClr val="EE6525"/>
                </a:solidFill>
              </a:rPr>
              <a:t>(g) </a:t>
            </a:r>
            <a:r>
              <a:rPr lang="en-US" sz="1600" i="1" dirty="0" smtClean="0">
                <a:solidFill>
                  <a:srgbClr val="EE6525"/>
                </a:solidFill>
              </a:rPr>
              <a:t>atmosphere</a:t>
            </a:r>
            <a:endParaRPr lang="en-US" sz="1600" i="1" dirty="0">
              <a:solidFill>
                <a:srgbClr val="EE6525"/>
              </a:solidFill>
            </a:endParaRPr>
          </a:p>
        </p:txBody>
      </p:sp>
      <p:grpSp>
        <p:nvGrpSpPr>
          <p:cNvPr id="8" name="Group 7"/>
          <p:cNvGrpSpPr/>
          <p:nvPr/>
        </p:nvGrpSpPr>
        <p:grpSpPr>
          <a:xfrm>
            <a:off x="171450" y="1584334"/>
            <a:ext cx="3961003" cy="2598477"/>
            <a:chOff x="390525" y="1584334"/>
            <a:chExt cx="3961003" cy="2598477"/>
          </a:xfrm>
        </p:grpSpPr>
        <p:pic>
          <p:nvPicPr>
            <p:cNvPr id="6" name="Picture 5" descr="C:\Users\jgomez\Desktop\Picture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584334"/>
              <a:ext cx="3961003" cy="25984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19325" y="1818653"/>
              <a:ext cx="1980629" cy="253916"/>
            </a:xfrm>
            <a:prstGeom prst="rect">
              <a:avLst/>
            </a:prstGeom>
          </p:spPr>
          <p:txBody>
            <a:bodyPr wrap="square">
              <a:spAutoFit/>
            </a:bodyPr>
            <a:lstStyle/>
            <a:p>
              <a:pPr algn="ctr"/>
              <a:r>
                <a:rPr lang="en-US" sz="1050" dirty="0" smtClean="0">
                  <a:solidFill>
                    <a:srgbClr val="FF0000"/>
                  </a:solidFill>
                </a:rPr>
                <a:t>192 </a:t>
              </a:r>
              <a:r>
                <a:rPr lang="en-US" sz="1050" dirty="0">
                  <a:solidFill>
                    <a:srgbClr val="FF0000"/>
                  </a:solidFill>
                </a:rPr>
                <a:t>µm/year (</a:t>
              </a:r>
              <a:r>
                <a:rPr lang="en-US" sz="1050" dirty="0" smtClean="0">
                  <a:solidFill>
                    <a:srgbClr val="FF0000"/>
                  </a:solidFill>
                </a:rPr>
                <a:t>HVOF-</a:t>
              </a:r>
              <a:r>
                <a:rPr lang="en-US" sz="1050" dirty="0" err="1" smtClean="0">
                  <a:solidFill>
                    <a:srgbClr val="FF0000"/>
                  </a:solidFill>
                </a:rPr>
                <a:t>NiCoCrAlY</a:t>
              </a:r>
              <a:r>
                <a:rPr lang="en-US" sz="1050" dirty="0" smtClean="0">
                  <a:solidFill>
                    <a:srgbClr val="FF0000"/>
                  </a:solidFill>
                </a:rPr>
                <a:t>)</a:t>
              </a:r>
              <a:endParaRPr lang="en-US" sz="1050" dirty="0">
                <a:solidFill>
                  <a:srgbClr val="FF0000"/>
                </a:solidFill>
              </a:endParaRPr>
            </a:p>
          </p:txBody>
        </p:sp>
      </p:grpSp>
      <p:sp>
        <p:nvSpPr>
          <p:cNvPr id="9" name="Rectangle 8"/>
          <p:cNvSpPr/>
          <p:nvPr/>
        </p:nvSpPr>
        <p:spPr>
          <a:xfrm>
            <a:off x="6791324" y="920553"/>
            <a:ext cx="1895475" cy="1569660"/>
          </a:xfrm>
          <a:prstGeom prst="rect">
            <a:avLst/>
          </a:prstGeom>
        </p:spPr>
        <p:txBody>
          <a:bodyPr wrap="square">
            <a:spAutoFit/>
          </a:bodyPr>
          <a:lstStyle/>
          <a:p>
            <a:r>
              <a:rPr lang="en-US" sz="1600" i="1" dirty="0">
                <a:solidFill>
                  <a:srgbClr val="EE6525"/>
                </a:solidFill>
              </a:rPr>
              <a:t>BSE-SEM image of HVOF–</a:t>
            </a:r>
            <a:r>
              <a:rPr lang="en-US" sz="1600" i="1" dirty="0" err="1">
                <a:solidFill>
                  <a:srgbClr val="EE6525"/>
                </a:solidFill>
              </a:rPr>
              <a:t>NiCoCrAlY</a:t>
            </a:r>
            <a:r>
              <a:rPr lang="en-US" sz="1600" i="1" dirty="0">
                <a:solidFill>
                  <a:srgbClr val="EE6525"/>
                </a:solidFill>
              </a:rPr>
              <a:t> (air, </a:t>
            </a:r>
            <a:r>
              <a:rPr lang="en-US" sz="1600" i="1" dirty="0" smtClean="0">
                <a:solidFill>
                  <a:srgbClr val="EE6525"/>
                </a:solidFill>
              </a:rPr>
              <a:t>900°C</a:t>
            </a:r>
            <a:r>
              <a:rPr lang="en-US" sz="1600" i="1" dirty="0">
                <a:solidFill>
                  <a:srgbClr val="EE6525"/>
                </a:solidFill>
              </a:rPr>
              <a:t>, 24 h, </a:t>
            </a:r>
            <a:r>
              <a:rPr lang="en-US" sz="1600" i="1" dirty="0" smtClean="0">
                <a:solidFill>
                  <a:srgbClr val="EE6525"/>
                </a:solidFill>
              </a:rPr>
              <a:t>0.5°C </a:t>
            </a:r>
            <a:r>
              <a:rPr lang="en-US" sz="1600" i="1" dirty="0">
                <a:solidFill>
                  <a:srgbClr val="EE6525"/>
                </a:solidFill>
              </a:rPr>
              <a:t>/min) after </a:t>
            </a:r>
            <a:r>
              <a:rPr lang="en-US" sz="1600" i="1" dirty="0" smtClean="0">
                <a:solidFill>
                  <a:srgbClr val="EE6525"/>
                </a:solidFill>
              </a:rPr>
              <a:t>corrosion</a:t>
            </a:r>
            <a:r>
              <a:rPr lang="en-US" sz="1600" i="1" dirty="0">
                <a:solidFill>
                  <a:srgbClr val="EE6525"/>
                </a:solidFill>
              </a:rPr>
              <a:t> </a:t>
            </a:r>
            <a:endParaRPr lang="en-US" sz="1600" i="1" dirty="0" smtClean="0">
              <a:solidFill>
                <a:srgbClr val="EE6525"/>
              </a:solidFill>
            </a:endParaRPr>
          </a:p>
          <a:p>
            <a:r>
              <a:rPr lang="en-US" sz="1600" i="1" dirty="0" smtClean="0">
                <a:solidFill>
                  <a:srgbClr val="EE6525"/>
                </a:solidFill>
              </a:rPr>
              <a:t>(CR </a:t>
            </a:r>
            <a:r>
              <a:rPr lang="en-US" sz="1600" i="1" dirty="0">
                <a:solidFill>
                  <a:srgbClr val="EE6525"/>
                </a:solidFill>
              </a:rPr>
              <a:t>= 192 µm/year </a:t>
            </a:r>
            <a:r>
              <a:rPr lang="en-US" sz="1600" i="1" dirty="0" smtClean="0">
                <a:solidFill>
                  <a:srgbClr val="EE6525"/>
                </a:solidFill>
              </a:rPr>
              <a:t>)</a:t>
            </a:r>
            <a:endParaRPr lang="en-US" sz="1600" i="1" dirty="0">
              <a:solidFill>
                <a:srgbClr val="EE6525"/>
              </a:solidFill>
            </a:endParaRPr>
          </a:p>
        </p:txBody>
      </p:sp>
      <p:pic>
        <p:nvPicPr>
          <p:cNvPr id="10" name="Picture 9" descr="110614-12BS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1126" y="1629958"/>
            <a:ext cx="2470197" cy="2262185"/>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4200081050"/>
              </p:ext>
            </p:extLst>
          </p:nvPr>
        </p:nvGraphicFramePr>
        <p:xfrm>
          <a:off x="6872286" y="2484876"/>
          <a:ext cx="1733550" cy="1402080"/>
        </p:xfrm>
        <a:graphic>
          <a:graphicData uri="http://schemas.openxmlformats.org/drawingml/2006/table">
            <a:tbl>
              <a:tblPr firstRow="1" firstCol="1" bandRow="1">
                <a:tableStyleId>{21E4AEA4-8DFA-4A89-87EB-49C32662AFE0}</a:tableStyleId>
              </a:tblPr>
              <a:tblGrid>
                <a:gridCol w="476250"/>
                <a:gridCol w="409575"/>
                <a:gridCol w="409575"/>
                <a:gridCol w="438150"/>
              </a:tblGrid>
              <a:tr h="0">
                <a:tc rowSpan="2">
                  <a:txBody>
                    <a:bodyPr/>
                    <a:lstStyle/>
                    <a:p>
                      <a:pPr marL="0" marR="0" algn="ctr">
                        <a:lnSpc>
                          <a:spcPct val="115000"/>
                        </a:lnSpc>
                        <a:spcBef>
                          <a:spcPts val="0"/>
                        </a:spcBef>
                        <a:spcAft>
                          <a:spcPts val="0"/>
                        </a:spcAft>
                      </a:pPr>
                      <a:r>
                        <a:rPr lang="en-US" sz="800" dirty="0">
                          <a:effectLst/>
                        </a:rPr>
                        <a:t>EDS [wt.%]</a:t>
                      </a:r>
                      <a:endParaRPr lang="en-US" sz="800" dirty="0">
                        <a:solidFill>
                          <a:srgbClr val="000000"/>
                        </a:solidFill>
                        <a:effectLst/>
                        <a:latin typeface="Calibri"/>
                        <a:ea typeface="Calibri"/>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800" dirty="0">
                          <a:effectLst/>
                        </a:rPr>
                        <a:t>Phase</a:t>
                      </a:r>
                      <a:endParaRPr lang="en-US" sz="800" dirty="0">
                        <a:solidFill>
                          <a:schemeClr val="bg1"/>
                        </a:solidFill>
                        <a:effectLst/>
                        <a:latin typeface="Calibri"/>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r>
              <a:tr h="0">
                <a:tc vMerge="1">
                  <a:txBody>
                    <a:bodyPr/>
                    <a:lstStyle/>
                    <a:p>
                      <a:endParaRPr lang="en-US"/>
                    </a:p>
                  </a:txBody>
                  <a:tcPr/>
                </a:tc>
                <a:tc>
                  <a:txBody>
                    <a:bodyPr/>
                    <a:lstStyle/>
                    <a:p>
                      <a:pPr marL="0" marR="0" indent="16510" algn="ctr">
                        <a:lnSpc>
                          <a:spcPct val="115000"/>
                        </a:lnSpc>
                        <a:spcBef>
                          <a:spcPts val="0"/>
                        </a:spcBef>
                        <a:spcAft>
                          <a:spcPts val="0"/>
                        </a:spcAft>
                      </a:pPr>
                      <a:r>
                        <a:rPr lang="en-US" sz="800" dirty="0">
                          <a:solidFill>
                            <a:srgbClr val="8D0920"/>
                          </a:solidFill>
                          <a:effectLst/>
                        </a:rPr>
                        <a:t>12a</a:t>
                      </a:r>
                      <a:endParaRPr lang="en-US" sz="800" dirty="0">
                        <a:solidFill>
                          <a:srgbClr val="8D0920"/>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a:solidFill>
                            <a:srgbClr val="8D0920"/>
                          </a:solidFill>
                          <a:effectLst/>
                        </a:rPr>
                        <a:t>12b</a:t>
                      </a:r>
                      <a:endParaRPr lang="en-US" sz="800" dirty="0">
                        <a:solidFill>
                          <a:srgbClr val="8D0920"/>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a:solidFill>
                            <a:srgbClr val="8D0920"/>
                          </a:solidFill>
                          <a:effectLst/>
                        </a:rPr>
                        <a:t>12c</a:t>
                      </a:r>
                      <a:endParaRPr lang="en-US" sz="800" dirty="0">
                        <a:solidFill>
                          <a:srgbClr val="8D0920"/>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dirty="0">
                          <a:effectLst/>
                        </a:rPr>
                        <a:t>O</a:t>
                      </a:r>
                      <a:endParaRPr lang="en-US" sz="800" dirty="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22.8</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31.2</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20.2</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a:effectLst/>
                        </a:rPr>
                        <a:t>Al</a:t>
                      </a:r>
                      <a:endParaRPr lang="en-US" sz="80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0.3</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2.2</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26.1</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dirty="0">
                          <a:effectLst/>
                        </a:rPr>
                        <a:t>Si</a:t>
                      </a:r>
                      <a:endParaRPr lang="en-US" sz="800" dirty="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0.8</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1.0</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1.2</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a:effectLst/>
                        </a:rPr>
                        <a:t>Cr</a:t>
                      </a:r>
                      <a:endParaRPr lang="en-US" sz="80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48.2</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50.1</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116.8</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a:effectLst/>
                        </a:rPr>
                        <a:t>Fe</a:t>
                      </a:r>
                      <a:endParaRPr lang="en-US" sz="80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1.1</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1.2</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0.6</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a:effectLst/>
                        </a:rPr>
                        <a:t>Co</a:t>
                      </a:r>
                      <a:endParaRPr lang="en-US" sz="80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5.5</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2.3</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12.5</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a:effectLst/>
                        </a:rPr>
                        <a:t>Ni</a:t>
                      </a:r>
                      <a:endParaRPr lang="en-US" sz="80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10.8</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2.7</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20.6</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800" dirty="0">
                          <a:effectLst/>
                        </a:rPr>
                        <a:t>Y</a:t>
                      </a:r>
                      <a:endParaRPr lang="en-US" sz="800" dirty="0">
                        <a:solidFill>
                          <a:srgbClr val="000000"/>
                        </a:solidFill>
                        <a:effectLst/>
                        <a:latin typeface="Calibri"/>
                        <a:ea typeface="Calibri"/>
                        <a:cs typeface="Times New Roman"/>
                      </a:endParaRPr>
                    </a:p>
                  </a:txBody>
                  <a:tcPr marL="68580" marR="68580" marT="0" marB="0"/>
                </a:tc>
                <a:tc>
                  <a:txBody>
                    <a:bodyPr/>
                    <a:lstStyle/>
                    <a:p>
                      <a:pPr marL="0" marR="0" indent="16510" algn="ctr">
                        <a:lnSpc>
                          <a:spcPct val="115000"/>
                        </a:lnSpc>
                        <a:spcBef>
                          <a:spcPts val="0"/>
                        </a:spcBef>
                        <a:spcAft>
                          <a:spcPts val="0"/>
                        </a:spcAft>
                      </a:pPr>
                      <a:r>
                        <a:rPr lang="en-US" sz="800" dirty="0" smtClean="0">
                          <a:effectLst/>
                        </a:rPr>
                        <a:t>8.6</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indent="16510" algn="ctr">
                        <a:lnSpc>
                          <a:spcPct val="115000"/>
                        </a:lnSpc>
                        <a:spcBef>
                          <a:spcPts val="0"/>
                        </a:spcBef>
                        <a:spcAft>
                          <a:spcPts val="0"/>
                        </a:spcAft>
                      </a:pPr>
                      <a:r>
                        <a:rPr lang="en-US" sz="800" dirty="0" smtClean="0">
                          <a:effectLst/>
                        </a:rPr>
                        <a:t>7.1</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800" dirty="0" smtClean="0">
                          <a:effectLst/>
                        </a:rPr>
                        <a:t>0.5</a:t>
                      </a:r>
                      <a:endParaRPr lang="en-US" sz="800" dirty="0">
                        <a:solidFill>
                          <a:schemeClr val="accent6">
                            <a:lumMod val="65000"/>
                            <a:lumOff val="35000"/>
                          </a:schemeClr>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160771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8</a:t>
            </a:fld>
            <a:endParaRPr lang="en-US" dirty="0"/>
          </a:p>
        </p:txBody>
      </p:sp>
      <p:sp>
        <p:nvSpPr>
          <p:cNvPr id="3" name="Title 2"/>
          <p:cNvSpPr>
            <a:spLocks noGrp="1"/>
          </p:cNvSpPr>
          <p:nvPr>
            <p:ph type="title"/>
          </p:nvPr>
        </p:nvSpPr>
        <p:spPr>
          <a:xfrm>
            <a:off x="457200" y="266700"/>
            <a:ext cx="8229600" cy="886505"/>
          </a:xfrm>
        </p:spPr>
        <p:txBody>
          <a:bodyPr>
            <a:normAutofit/>
          </a:bodyPr>
          <a:lstStyle/>
          <a:p>
            <a:r>
              <a:rPr lang="en-US" u="sng" dirty="0">
                <a:solidFill>
                  <a:srgbClr val="C10B1E"/>
                </a:solidFill>
              </a:rPr>
              <a:t>Alumina Forming Alloys (AFA</a:t>
            </a:r>
            <a:r>
              <a:rPr lang="en-US" u="sng" dirty="0" smtClean="0">
                <a:solidFill>
                  <a:srgbClr val="C10B1E"/>
                </a:solidFill>
              </a:rPr>
              <a:t>)</a:t>
            </a:r>
            <a:endParaRPr lang="en-US" dirty="0">
              <a:solidFill>
                <a:srgbClr val="C10B1E"/>
              </a:solidFill>
            </a:endParaRPr>
          </a:p>
        </p:txBody>
      </p:sp>
      <p:grpSp>
        <p:nvGrpSpPr>
          <p:cNvPr id="13" name="Group 12"/>
          <p:cNvGrpSpPr/>
          <p:nvPr/>
        </p:nvGrpSpPr>
        <p:grpSpPr>
          <a:xfrm>
            <a:off x="288511" y="963327"/>
            <a:ext cx="2897488" cy="4609444"/>
            <a:chOff x="457200" y="1119494"/>
            <a:chExt cx="2897488" cy="4609444"/>
          </a:xfrm>
        </p:grpSpPr>
        <p:pic>
          <p:nvPicPr>
            <p:cNvPr id="6" name="Picture 5" descr="C:\Users\jgomez\Desktop\AOP FY13-15_TES\Phase 3 FY15\Characterization\Al2O3 cross-section\JG3_SEM\In702-1050-4h-ZA(2)\In702-1050-4hr-2A, Map1-2.bmp"/>
            <p:cNvPicPr/>
            <p:nvPr/>
          </p:nvPicPr>
          <p:blipFill>
            <a:blip r:embed="rId2">
              <a:extLst>
                <a:ext uri="{28A0092B-C50C-407E-A947-70E740481C1C}">
                  <a14:useLocalDpi xmlns:a14="http://schemas.microsoft.com/office/drawing/2010/main" val="0"/>
                </a:ext>
              </a:extLst>
            </a:blip>
            <a:srcRect/>
            <a:stretch>
              <a:fillRect/>
            </a:stretch>
          </p:blipFill>
          <p:spPr bwMode="auto">
            <a:xfrm>
              <a:off x="480153" y="1337587"/>
              <a:ext cx="2874535" cy="1206037"/>
            </a:xfrm>
            <a:prstGeom prst="rect">
              <a:avLst/>
            </a:prstGeom>
            <a:noFill/>
            <a:ln>
              <a:noFill/>
            </a:ln>
          </p:spPr>
        </p:pic>
        <p:sp>
          <p:nvSpPr>
            <p:cNvPr id="7" name="TextBox 6"/>
            <p:cNvSpPr txBox="1"/>
            <p:nvPr/>
          </p:nvSpPr>
          <p:spPr>
            <a:xfrm>
              <a:off x="1390915" y="1119494"/>
              <a:ext cx="1213794" cy="253916"/>
            </a:xfrm>
            <a:prstGeom prst="rect">
              <a:avLst/>
            </a:prstGeom>
            <a:noFill/>
          </p:spPr>
          <p:txBody>
            <a:bodyPr wrap="none" rtlCol="0">
              <a:spAutoFit/>
            </a:bodyPr>
            <a:lstStyle/>
            <a:p>
              <a:r>
                <a:rPr lang="en-US" sz="1050" dirty="0" smtClean="0">
                  <a:solidFill>
                    <a:srgbClr val="8D0920"/>
                  </a:solidFill>
                </a:rPr>
                <a:t>In702 (1050°C, 4h)</a:t>
              </a:r>
              <a:endParaRPr lang="en-US" sz="1050" dirty="0">
                <a:solidFill>
                  <a:srgbClr val="8D0920"/>
                </a:solidFill>
              </a:endParaRPr>
            </a:p>
          </p:txBody>
        </p:sp>
        <p:sp>
          <p:nvSpPr>
            <p:cNvPr id="8" name="TextBox 7"/>
            <p:cNvSpPr txBox="1"/>
            <p:nvPr/>
          </p:nvSpPr>
          <p:spPr>
            <a:xfrm>
              <a:off x="1359043" y="2552469"/>
              <a:ext cx="1151277" cy="253916"/>
            </a:xfrm>
            <a:prstGeom prst="rect">
              <a:avLst/>
            </a:prstGeom>
            <a:noFill/>
          </p:spPr>
          <p:txBody>
            <a:bodyPr wrap="none" rtlCol="0">
              <a:spAutoFit/>
            </a:bodyPr>
            <a:lstStyle/>
            <a:p>
              <a:r>
                <a:rPr lang="en-US" sz="1050" dirty="0" smtClean="0">
                  <a:solidFill>
                    <a:srgbClr val="8D0920"/>
                  </a:solidFill>
                </a:rPr>
                <a:t>APMT (950°C, 8h)</a:t>
              </a:r>
              <a:endParaRPr lang="en-US" sz="1050" dirty="0">
                <a:solidFill>
                  <a:srgbClr val="8D0920"/>
                </a:solidFill>
              </a:endParaRPr>
            </a:p>
          </p:txBody>
        </p:sp>
        <p:pic>
          <p:nvPicPr>
            <p:cNvPr id="9" name="Picture 8" descr="C:\Users\jgomez\Desktop\AOP FY13-15_TES\Phase 3 FY15\Characterization\NREL FESEM\Al2O3 cross-section-Sept-15\HR224-ZA-1050-4\HR224-ZA-1050-4hrs, Map1-2.bmp"/>
            <p:cNvPicPr/>
            <p:nvPr/>
          </p:nvPicPr>
          <p:blipFill>
            <a:blip r:embed="rId3">
              <a:extLst>
                <a:ext uri="{28A0092B-C50C-407E-A947-70E740481C1C}">
                  <a14:useLocalDpi xmlns:a14="http://schemas.microsoft.com/office/drawing/2010/main" val="0"/>
                </a:ext>
              </a:extLst>
            </a:blip>
            <a:srcRect/>
            <a:stretch>
              <a:fillRect/>
            </a:stretch>
          </p:blipFill>
          <p:spPr bwMode="auto">
            <a:xfrm>
              <a:off x="490686" y="4632113"/>
              <a:ext cx="2830515" cy="1096825"/>
            </a:xfrm>
            <a:prstGeom prst="rect">
              <a:avLst/>
            </a:prstGeom>
            <a:noFill/>
            <a:ln>
              <a:noFill/>
            </a:ln>
          </p:spPr>
        </p:pic>
        <p:sp>
          <p:nvSpPr>
            <p:cNvPr id="10" name="TextBox 9"/>
            <p:cNvSpPr txBox="1"/>
            <p:nvPr/>
          </p:nvSpPr>
          <p:spPr>
            <a:xfrm>
              <a:off x="1273459" y="4371975"/>
              <a:ext cx="1255472" cy="253916"/>
            </a:xfrm>
            <a:prstGeom prst="rect">
              <a:avLst/>
            </a:prstGeom>
            <a:noFill/>
          </p:spPr>
          <p:txBody>
            <a:bodyPr wrap="none" rtlCol="0">
              <a:spAutoFit/>
            </a:bodyPr>
            <a:lstStyle/>
            <a:p>
              <a:r>
                <a:rPr lang="en-US" sz="1050" dirty="0" smtClean="0">
                  <a:solidFill>
                    <a:srgbClr val="8D0920"/>
                  </a:solidFill>
                </a:rPr>
                <a:t>HR224 (1050°C, 4h)</a:t>
              </a:r>
              <a:endParaRPr lang="en-US" sz="1050" dirty="0">
                <a:solidFill>
                  <a:srgbClr val="8D0920"/>
                </a:solidFill>
              </a:endParaRPr>
            </a:p>
          </p:txBody>
        </p:sp>
        <p:pic>
          <p:nvPicPr>
            <p:cNvPr id="11" name="Picture 26" descr="C:\Users\jgomez\Desktop\AOP FY13-15_TES\Phase 3 FY15\Characterization\Al2O3 cross-section\APMT-ZA\APMT-950-8h-ZA\APMT-950-8h-2A, Map1-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06385"/>
              <a:ext cx="2897488" cy="1504559"/>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6" descr="C:\Users\jgomez\Desktop\pic.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6830" y="1610292"/>
            <a:ext cx="5207619" cy="325634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24433" y="5663211"/>
            <a:ext cx="2990329" cy="646331"/>
          </a:xfrm>
          <a:prstGeom prst="rect">
            <a:avLst/>
          </a:prstGeom>
        </p:spPr>
        <p:txBody>
          <a:bodyPr wrap="square">
            <a:spAutoFit/>
          </a:bodyPr>
          <a:lstStyle/>
          <a:p>
            <a:r>
              <a:rPr lang="en-US" i="1" dirty="0">
                <a:solidFill>
                  <a:srgbClr val="EE6525"/>
                </a:solidFill>
              </a:rPr>
              <a:t>FESEM-EDS of pre-oxidized AFA alloys in zero </a:t>
            </a:r>
            <a:r>
              <a:rPr lang="en-US" i="1" dirty="0" smtClean="0">
                <a:solidFill>
                  <a:srgbClr val="EE6525"/>
                </a:solidFill>
              </a:rPr>
              <a:t>air (ZA)</a:t>
            </a:r>
            <a:endParaRPr lang="en-US" i="1" dirty="0">
              <a:solidFill>
                <a:srgbClr val="EE6525"/>
              </a:solidFill>
            </a:endParaRPr>
          </a:p>
        </p:txBody>
      </p:sp>
      <p:sp>
        <p:nvSpPr>
          <p:cNvPr id="15" name="Rectangle 14"/>
          <p:cNvSpPr/>
          <p:nvPr/>
        </p:nvSpPr>
        <p:spPr>
          <a:xfrm>
            <a:off x="3953876" y="4852274"/>
            <a:ext cx="4980573" cy="923330"/>
          </a:xfrm>
          <a:prstGeom prst="rect">
            <a:avLst/>
          </a:prstGeom>
        </p:spPr>
        <p:txBody>
          <a:bodyPr wrap="square">
            <a:spAutoFit/>
          </a:bodyPr>
          <a:lstStyle/>
          <a:p>
            <a:r>
              <a:rPr lang="en-US" i="1" dirty="0">
                <a:solidFill>
                  <a:srgbClr val="EE6525"/>
                </a:solidFill>
              </a:rPr>
              <a:t>Mass and thickness losses of pre-oxidized alloys exposed to eutectic MgCl</a:t>
            </a:r>
            <a:r>
              <a:rPr lang="en-US" i="1" baseline="-25000" dirty="0">
                <a:solidFill>
                  <a:srgbClr val="EE6525"/>
                </a:solidFill>
              </a:rPr>
              <a:t>2</a:t>
            </a:r>
            <a:r>
              <a:rPr lang="en-US" i="1" dirty="0">
                <a:solidFill>
                  <a:srgbClr val="EE6525"/>
                </a:solidFill>
              </a:rPr>
              <a:t> – 64.41 wt.% </a:t>
            </a:r>
            <a:r>
              <a:rPr lang="en-US" i="1" dirty="0" err="1">
                <a:solidFill>
                  <a:srgbClr val="EE6525"/>
                </a:solidFill>
              </a:rPr>
              <a:t>KCl</a:t>
            </a:r>
            <a:r>
              <a:rPr lang="en-US" i="1" dirty="0">
                <a:solidFill>
                  <a:srgbClr val="EE6525"/>
                </a:solidFill>
              </a:rPr>
              <a:t> at </a:t>
            </a:r>
            <a:r>
              <a:rPr lang="en-US" i="1" dirty="0" smtClean="0">
                <a:solidFill>
                  <a:srgbClr val="EE6525"/>
                </a:solidFill>
              </a:rPr>
              <a:t>700°C </a:t>
            </a:r>
            <a:r>
              <a:rPr lang="en-US" i="1" dirty="0">
                <a:solidFill>
                  <a:srgbClr val="EE6525"/>
                </a:solidFill>
              </a:rPr>
              <a:t>in flowing Argon up to 500 hours</a:t>
            </a:r>
          </a:p>
        </p:txBody>
      </p:sp>
    </p:spTree>
    <p:extLst>
      <p:ext uri="{BB962C8B-B14F-4D97-AF65-F5344CB8AC3E}">
        <p14:creationId xmlns:p14="http://schemas.microsoft.com/office/powerpoint/2010/main" val="138274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7537EE1-6FBD-BC4E-9F2D-4B8DCA5BB3F0}" type="slidenum">
              <a:rPr lang="en-US" smtClean="0"/>
              <a:pPr/>
              <a:t>9</a:t>
            </a:fld>
            <a:endParaRPr lang="en-US" dirty="0"/>
          </a:p>
        </p:txBody>
      </p:sp>
      <p:pic>
        <p:nvPicPr>
          <p:cNvPr id="6"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49" y="918770"/>
            <a:ext cx="6672339" cy="347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746089" y="1172935"/>
            <a:ext cx="2493161" cy="1754326"/>
          </a:xfrm>
          <a:prstGeom prst="rect">
            <a:avLst/>
          </a:prstGeom>
        </p:spPr>
        <p:txBody>
          <a:bodyPr wrap="square">
            <a:spAutoFit/>
          </a:bodyPr>
          <a:lstStyle/>
          <a:p>
            <a:r>
              <a:rPr lang="en-US" i="1" dirty="0">
                <a:solidFill>
                  <a:srgbClr val="EE6525"/>
                </a:solidFill>
              </a:rPr>
              <a:t>Corrosion rates of pre-oxidized alloys exposed to eutectic MgCl</a:t>
            </a:r>
            <a:r>
              <a:rPr lang="en-US" i="1" baseline="-25000" dirty="0">
                <a:solidFill>
                  <a:srgbClr val="EE6525"/>
                </a:solidFill>
              </a:rPr>
              <a:t>2</a:t>
            </a:r>
            <a:r>
              <a:rPr lang="en-US" i="1" dirty="0">
                <a:solidFill>
                  <a:srgbClr val="EE6525"/>
                </a:solidFill>
              </a:rPr>
              <a:t> – </a:t>
            </a:r>
            <a:r>
              <a:rPr lang="en-US" i="1" dirty="0" err="1">
                <a:solidFill>
                  <a:srgbClr val="EE6525"/>
                </a:solidFill>
              </a:rPr>
              <a:t>KCl</a:t>
            </a:r>
            <a:r>
              <a:rPr lang="en-US" i="1" dirty="0">
                <a:solidFill>
                  <a:srgbClr val="EE6525"/>
                </a:solidFill>
              </a:rPr>
              <a:t> thermally cycled (</a:t>
            </a:r>
            <a:r>
              <a:rPr lang="en-US" i="1" dirty="0" smtClean="0">
                <a:solidFill>
                  <a:srgbClr val="EE6525"/>
                </a:solidFill>
              </a:rPr>
              <a:t>700–550°C</a:t>
            </a:r>
            <a:r>
              <a:rPr lang="en-US" i="1" dirty="0">
                <a:solidFill>
                  <a:srgbClr val="EE6525"/>
                </a:solidFill>
              </a:rPr>
              <a:t>) under flowing Argon up to 175 hours</a:t>
            </a:r>
          </a:p>
        </p:txBody>
      </p:sp>
      <p:sp>
        <p:nvSpPr>
          <p:cNvPr id="8" name="Title 2"/>
          <p:cNvSpPr>
            <a:spLocks noGrp="1"/>
          </p:cNvSpPr>
          <p:nvPr>
            <p:ph type="title"/>
          </p:nvPr>
        </p:nvSpPr>
        <p:spPr>
          <a:xfrm>
            <a:off x="457200" y="266700"/>
            <a:ext cx="8229600" cy="886505"/>
          </a:xfrm>
        </p:spPr>
        <p:txBody>
          <a:bodyPr>
            <a:normAutofit/>
          </a:bodyPr>
          <a:lstStyle/>
          <a:p>
            <a:r>
              <a:rPr lang="en-US" u="sng" dirty="0" smtClean="0">
                <a:solidFill>
                  <a:srgbClr val="C10B1E"/>
                </a:solidFill>
              </a:rPr>
              <a:t>Corrosion of AFAs with Thermal Cycling</a:t>
            </a:r>
            <a:endParaRPr lang="en-US" dirty="0">
              <a:solidFill>
                <a:srgbClr val="C10B1E"/>
              </a:solidFill>
            </a:endParaRPr>
          </a:p>
        </p:txBody>
      </p:sp>
      <p:sp>
        <p:nvSpPr>
          <p:cNvPr id="9" name="Content Placeholder 3"/>
          <p:cNvSpPr txBox="1">
            <a:spLocks/>
          </p:cNvSpPr>
          <p:nvPr/>
        </p:nvSpPr>
        <p:spPr>
          <a:xfrm>
            <a:off x="333375" y="4517275"/>
            <a:ext cx="8220076" cy="180918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50" indent="-285750" algn="l" defTabSz="457200"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3000" indent="-228600" algn="l" defTabSz="457200"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2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400" indent="-228600" algn="l" defTabSz="457200"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10B1E"/>
              </a:buClr>
              <a:buSzPct val="120000"/>
            </a:pPr>
            <a:r>
              <a:rPr lang="en-US" dirty="0" smtClean="0"/>
              <a:t>FESEM/EDS analyzes showed that oxide scales were not protective. </a:t>
            </a:r>
          </a:p>
          <a:p>
            <a:pPr>
              <a:buClr>
                <a:srgbClr val="C10B1E"/>
              </a:buClr>
              <a:buSzPct val="120000"/>
            </a:pPr>
            <a:r>
              <a:rPr lang="en-US" dirty="0" smtClean="0"/>
              <a:t>Cr-depletion was observed near the surface. </a:t>
            </a:r>
          </a:p>
          <a:p>
            <a:pPr>
              <a:buClr>
                <a:srgbClr val="C10B1E"/>
              </a:buClr>
              <a:buSzPct val="120000"/>
            </a:pPr>
            <a:r>
              <a:rPr lang="en-US" dirty="0" smtClean="0"/>
              <a:t>Alumina layers did not remain stable.</a:t>
            </a:r>
            <a:endParaRPr lang="en-US" dirty="0"/>
          </a:p>
        </p:txBody>
      </p:sp>
    </p:spTree>
    <p:extLst>
      <p:ext uri="{BB962C8B-B14F-4D97-AF65-F5344CB8AC3E}">
        <p14:creationId xmlns:p14="http://schemas.microsoft.com/office/powerpoint/2010/main" val="4010568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shot-PPT-template-light_FINAL2016">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mso-contentType ?>
<SharedContentType xmlns="Microsoft.SharePoint.Taxonomy.ContentTypeSync" SourceId="7bbd8d32-57eb-4c25-a7af-abe0816fa3e8"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4F74DC062CBB2344BE271DCDDCB427A3" ma:contentTypeVersion="2" ma:contentTypeDescription="Create a new document." ma:contentTypeScope="" ma:versionID="c4ef654ec1b710c5ba4b6efabb17258f">
  <xsd:schema xmlns:xsd="http://www.w3.org/2001/XMLSchema" xmlns:xs="http://www.w3.org/2001/XMLSchema" xmlns:p="http://schemas.microsoft.com/office/2006/metadata/properties" xmlns:ns2="c6d9b406-8ab6-4e35-b189-c607f551e6ff" targetNamespace="http://schemas.microsoft.com/office/2006/metadata/properties" ma:root="true" ma:fieldsID="8468fae96a8716c4eab3ed08b41d9d61" ns2:_="">
    <xsd:import namespace="c6d9b406-8ab6-4e35-b189-c607f551e6f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CatchAll xmlns="c6d9b406-8ab6-4e35-b189-c607f551e6ff"/>
  </documentManagement>
</p:properties>
</file>

<file path=customXml/itemProps1.xml><?xml version="1.0" encoding="utf-8"?>
<ds:datastoreItem xmlns:ds="http://schemas.openxmlformats.org/officeDocument/2006/customXml" ds:itemID="{98391A0B-2A68-48F6-AB24-A7E2DC4EA13C}"/>
</file>

<file path=customXml/itemProps2.xml><?xml version="1.0" encoding="utf-8"?>
<ds:datastoreItem xmlns:ds="http://schemas.openxmlformats.org/officeDocument/2006/customXml" ds:itemID="{3216DA73-E076-4F81-8D9D-6D60A6F58EDE}"/>
</file>

<file path=customXml/itemProps3.xml><?xml version="1.0" encoding="utf-8"?>
<ds:datastoreItem xmlns:ds="http://schemas.openxmlformats.org/officeDocument/2006/customXml" ds:itemID="{1F05BA16-DA8F-4472-8936-9DC423077EDF}"/>
</file>

<file path=customXml/itemProps4.xml><?xml version="1.0" encoding="utf-8"?>
<ds:datastoreItem xmlns:ds="http://schemas.openxmlformats.org/officeDocument/2006/customXml" ds:itemID="{2F6A705B-8860-4B1C-99AA-9BF98554815E}"/>
</file>

<file path=customXml/itemProps5.xml><?xml version="1.0" encoding="utf-8"?>
<ds:datastoreItem xmlns:ds="http://schemas.openxmlformats.org/officeDocument/2006/customXml" ds:itemID="{3BAFF560-87A4-4C56-9549-E85A27A7238F}"/>
</file>

<file path=docProps/app.xml><?xml version="1.0" encoding="utf-8"?>
<Properties xmlns="http://schemas.openxmlformats.org/officeDocument/2006/extended-properties" xmlns:vt="http://schemas.openxmlformats.org/officeDocument/2006/docPropsVTypes">
  <Template>Sunshot-PPT-template-light_FINAL2016.potx</Template>
  <TotalTime>766</TotalTime>
  <Words>1338</Words>
  <Application>Microsoft Office PowerPoint</Application>
  <PresentationFormat>On-screen Show (4:3)</PresentationFormat>
  <Paragraphs>195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Sunshot-PPT-template-light_FINAL2016</vt:lpstr>
      <vt:lpstr>Degradation Mechanisms and Development of Protective Coatings for TES and HTF Containment Materials</vt:lpstr>
      <vt:lpstr>Project Objective</vt:lpstr>
      <vt:lpstr>Corrosion in Molten Salts (MS)</vt:lpstr>
      <vt:lpstr>Electrochemical Techniques</vt:lpstr>
      <vt:lpstr>Corrosion in Molten Carbonates</vt:lpstr>
      <vt:lpstr>Corrosion in Molten Chlorides</vt:lpstr>
      <vt:lpstr>Pre-oxidized Ni-Base Coatings</vt:lpstr>
      <vt:lpstr>Alumina Forming Alloys (AFA)</vt:lpstr>
      <vt:lpstr>Corrosion of AFAs with Thermal Cycling</vt:lpstr>
      <vt:lpstr>AFA exposed to Molten Chlorides in an Oxidizing Atmosphere</vt:lpstr>
      <vt:lpstr>Supercritical CO2 Testing Facilities University of Wisconsin - Madison</vt:lpstr>
      <vt:lpstr>PowerPoint Presentation</vt:lpstr>
      <vt:lpstr>Future of Corrosion Mitigation Approaches</vt:lpstr>
    </vt:vector>
  </TitlesOfParts>
  <Company>Spire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Zeinab Mohtadi</dc:creator>
  <cp:lastModifiedBy>DOEUSER</cp:lastModifiedBy>
  <cp:revision>114</cp:revision>
  <dcterms:created xsi:type="dcterms:W3CDTF">2013-11-27T21:01:27Z</dcterms:created>
  <dcterms:modified xsi:type="dcterms:W3CDTF">2016-04-13T13:03:27Z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0x0101004F74DC062CBB2344BE271DCDDCB427A3</vt:lpwstr>
  </property>
</Properties>
</file>