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2"/>
  </p:notesMasterIdLst>
  <p:sldIdLst>
    <p:sldId id="263" r:id="rId5"/>
    <p:sldId id="327" r:id="rId6"/>
    <p:sldId id="328" r:id="rId7"/>
    <p:sldId id="329" r:id="rId8"/>
    <p:sldId id="330" r:id="rId9"/>
    <p:sldId id="331" r:id="rId10"/>
    <p:sldId id="341" r:id="rId11"/>
    <p:sldId id="332" r:id="rId12"/>
    <p:sldId id="346" r:id="rId13"/>
    <p:sldId id="342" r:id="rId14"/>
    <p:sldId id="347" r:id="rId15"/>
    <p:sldId id="334" r:id="rId16"/>
    <p:sldId id="348" r:id="rId17"/>
    <p:sldId id="343" r:id="rId18"/>
    <p:sldId id="337" r:id="rId19"/>
    <p:sldId id="340" r:id="rId20"/>
    <p:sldId id="338" r:id="rId21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7ABA16-BFEA-417F-FFD8-419E972F8171}" name="Fisher Rinderknecht" initials="FR" userId="S::frinderknecht@andrewmorganconsulting.com::b4d3cdfb-273a-4d83-88de-623ee568a4ed" providerId="AD"/>
  <p188:author id="{F0241637-D3A3-0B51-4F32-56D0B5028D6C}" name="Ken Helgren" initials="" userId="S::khelgren@andrewmorganconsulting.com::60affdcc-8bdd-48b8-ba30-1c0993983169" providerId="AD"/>
  <p188:author id="{72A5AA42-70D1-CFD9-0D3C-575EC960BA27}" name="Michael Sheedy" initials="MS" userId="S::msheedy@andrewmorganconsulting.com::20488f77-524c-4891-a046-48b685a154fc" providerId="AD"/>
  <p188:author id="{C4170959-830F-A1A5-E08F-5C115BAFD9C9}" name="Erin Puglisi" initials="EP" userId="S::erin.puglisi@andrewmorganconsulting.com::1e39da5f-1909-48a8-9d21-138c3d064335" providerId="AD"/>
  <p188:author id="{0D76CD77-B8C7-C1FC-285B-8A6416B8349B}" name="Jeremy Fisher" initials="JF" userId="S::jfisher@andrewmorganconsulting.com::a3fd8967-8868-44ba-b618-19e71121ae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22A"/>
    <a:srgbClr val="7F7F7F"/>
    <a:srgbClr val="70BBE0"/>
    <a:srgbClr val="45A6D7"/>
    <a:srgbClr val="424242"/>
    <a:srgbClr val="759222"/>
    <a:srgbClr val="52ADDA"/>
    <a:srgbClr val="0064A8"/>
    <a:srgbClr val="0073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680360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5145666C-DB9D-ACBA-B041-486EE83BE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411B0E23-BD75-F482-CF4C-082CA307E7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FA24B9AF-2110-E728-FA3D-1D303A7542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3568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E6F6384E-0D86-1B7F-8E05-5BDE14F60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>
            <a:extLst>
              <a:ext uri="{FF2B5EF4-FFF2-40B4-BE49-F238E27FC236}">
                <a16:creationId xmlns:a16="http://schemas.microsoft.com/office/drawing/2014/main" id="{5AFA6BED-F5E3-5EAA-5C5E-D9E209828A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" name="Shape 122">
            <a:extLst>
              <a:ext uri="{FF2B5EF4-FFF2-40B4-BE49-F238E27FC236}">
                <a16:creationId xmlns:a16="http://schemas.microsoft.com/office/drawing/2014/main" id="{8B884034-F44D-7FB6-4C3B-F121827EB6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9206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C3D2CC69-2827-8527-235F-5089334BC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416514C1-38E0-E1B5-1164-694E8A8819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ABABE187-B4AC-F45B-00EE-F72A75FA9E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841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F5164573-A04B-E0EA-F383-31F4516E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>
            <a:extLst>
              <a:ext uri="{FF2B5EF4-FFF2-40B4-BE49-F238E27FC236}">
                <a16:creationId xmlns:a16="http://schemas.microsoft.com/office/drawing/2014/main" id="{8646B0B0-F093-6F08-B6DC-A409D104DD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" name="Shape 122">
            <a:extLst>
              <a:ext uri="{FF2B5EF4-FFF2-40B4-BE49-F238E27FC236}">
                <a16:creationId xmlns:a16="http://schemas.microsoft.com/office/drawing/2014/main" id="{FFA5CFD7-A11D-66A7-BE19-6771ED600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7464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8394F47E-FA21-90B0-65E1-A772150CF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>
            <a:extLst>
              <a:ext uri="{FF2B5EF4-FFF2-40B4-BE49-F238E27FC236}">
                <a16:creationId xmlns:a16="http://schemas.microsoft.com/office/drawing/2014/main" id="{50F72EE4-973D-DF7A-B459-5850696C09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" name="Shape 122">
            <a:extLst>
              <a:ext uri="{FF2B5EF4-FFF2-40B4-BE49-F238E27FC236}">
                <a16:creationId xmlns:a16="http://schemas.microsoft.com/office/drawing/2014/main" id="{7E392BAC-FC95-E275-CE0A-7960A3713D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3883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B54F2713-80CF-62CE-6ED8-036C15A3E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A31232E9-F67C-0AD7-E20B-E67F44AE11B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r>
              <a:rPr lang="en-US"/>
              <a:t>How do we apply these concepts to cost Analysis?</a:t>
            </a: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776B7A38-8C57-7DA1-3E72-567CE51031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1734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34CF6CC6-CFD1-EEB6-644B-6532F8E3E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240FF317-764B-B333-5A68-4570EDF19E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r>
              <a:rPr lang="en-US"/>
              <a:t>How do we apply these concepts to cost Analysis?</a:t>
            </a: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5D8846BA-7395-4077-DB30-CBB04EA290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992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B0D67F30-7A85-B1F6-A373-553A69E78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4343B2AA-47C7-F1A3-2D61-309FB401BD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r>
              <a:rPr lang="en-US"/>
              <a:t>How do we apply these concepts to cost Analysis?</a:t>
            </a: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D589FA00-1306-64F6-EE38-E058199559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7331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11ECF132-B9F2-C675-BFED-3D8A06A41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B6CCCEAB-B33A-9CD4-CAC0-79432A3986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9BA46350-2965-825B-194B-48EC9D40D6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3822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B1064BAD-2EBE-E144-C5AD-1C1BE6413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F0BEB8F3-F7C5-33B3-5D8C-F20A3C4DA9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44F549AC-6453-81B7-9FB5-4D28842AC4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5905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CC6EC395-8570-6CD3-4F75-50A38F972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93F3510B-6B7E-0C15-8CF5-000E84FE46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74949E19-3FB3-08E0-7298-B768DA14AC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7587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DDF2A095-E14B-D855-DA2B-7267AF34B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77C411BB-32AE-F03C-73CA-5802E8832E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42569DB2-0F59-9F0D-31AD-F61E25730F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396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097DDC6E-585C-FA77-E0C7-9AD1FF83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>
            <a:extLst>
              <a:ext uri="{FF2B5EF4-FFF2-40B4-BE49-F238E27FC236}">
                <a16:creationId xmlns:a16="http://schemas.microsoft.com/office/drawing/2014/main" id="{B496CA8F-E304-1800-E2F3-A8A70756BD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" name="Shape 122">
            <a:extLst>
              <a:ext uri="{FF2B5EF4-FFF2-40B4-BE49-F238E27FC236}">
                <a16:creationId xmlns:a16="http://schemas.microsoft.com/office/drawing/2014/main" id="{473CEAE1-DF6B-41AD-4440-47BD6930DB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2817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8954547C-30D3-AB91-524D-30DEE4D91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>
            <a:extLst>
              <a:ext uri="{FF2B5EF4-FFF2-40B4-BE49-F238E27FC236}">
                <a16:creationId xmlns:a16="http://schemas.microsoft.com/office/drawing/2014/main" id="{2C37F824-804A-3AA5-C981-D4A0026C9A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22" name="Shape 122">
            <a:extLst>
              <a:ext uri="{FF2B5EF4-FFF2-40B4-BE49-F238E27FC236}">
                <a16:creationId xmlns:a16="http://schemas.microsoft.com/office/drawing/2014/main" id="{2C8FB6C4-E2D1-FCAA-28F5-359E981565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6211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A5DEA479-3E3E-E747-0F9C-C6F97AA3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C00B1A62-2FA8-36FC-1EB7-D5487AC38C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FCA51935-E14F-B140-3853-7DB0016506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31219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>
          <a:extLst>
            <a:ext uri="{FF2B5EF4-FFF2-40B4-BE49-F238E27FC236}">
              <a16:creationId xmlns:a16="http://schemas.microsoft.com/office/drawing/2014/main" id="{4F5E8420-D4E2-8A84-AB9B-EF6567FE7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>
            <a:extLst>
              <a:ext uri="{FF2B5EF4-FFF2-40B4-BE49-F238E27FC236}">
                <a16:creationId xmlns:a16="http://schemas.microsoft.com/office/drawing/2014/main" id="{42CE1393-91E3-318E-6EBF-C56234C052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wrap="square" lIns="93162" tIns="93162" rIns="93162" bIns="93162" anchor="ctr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147" name="Shape 147">
            <a:extLst>
              <a:ext uri="{FF2B5EF4-FFF2-40B4-BE49-F238E27FC236}">
                <a16:creationId xmlns:a16="http://schemas.microsoft.com/office/drawing/2014/main" id="{2768ECCB-C7E0-6362-D6D9-1F4BC03DF7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5816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10433" y="270938"/>
            <a:ext cx="10515600" cy="60421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81073" y="1284049"/>
            <a:ext cx="11468917" cy="483419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0" y="1"/>
            <a:ext cx="12192000" cy="185737"/>
          </a:xfrm>
          <a:prstGeom prst="rect">
            <a:avLst/>
          </a:prstGeom>
          <a:solidFill>
            <a:srgbClr val="989D9F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0" y="185738"/>
            <a:ext cx="12192000" cy="54031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Shape 25"/>
          <p:cNvSpPr/>
          <p:nvPr/>
        </p:nvSpPr>
        <p:spPr>
          <a:xfrm>
            <a:off x="-1" y="1"/>
            <a:ext cx="70641" cy="6857999"/>
          </a:xfrm>
          <a:prstGeom prst="rect">
            <a:avLst/>
          </a:prstGeom>
          <a:solidFill>
            <a:srgbClr val="77933C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Shape 26"/>
          <p:cNvPicPr preferRelativeResize="0"/>
          <p:nvPr/>
        </p:nvPicPr>
        <p:blipFill rotWithShape="1">
          <a:blip r:embed="rId2">
            <a:alphaModFix/>
          </a:blip>
          <a:srcRect t="23793" b="23742"/>
          <a:stretch/>
        </p:blipFill>
        <p:spPr>
          <a:xfrm>
            <a:off x="10823670" y="6411681"/>
            <a:ext cx="1204129" cy="38156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 txBox="1"/>
          <p:nvPr/>
        </p:nvSpPr>
        <p:spPr>
          <a:xfrm>
            <a:off x="4699811" y="6596390"/>
            <a:ext cx="2234907" cy="26161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www.andrewmorganconsulting.com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6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Shape 6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rial"/>
              <a:buNone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56889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 rot="5400000">
            <a:off x="3531435" y="-1645402"/>
            <a:ext cx="5129131" cy="1051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56889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38200" y="1047832"/>
            <a:ext cx="10515600" cy="512913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lexandria,_Virgini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ky, outdoor, city, nature&#10;&#10;Description automatically generated">
            <a:extLst>
              <a:ext uri="{FF2B5EF4-FFF2-40B4-BE49-F238E27FC236}">
                <a16:creationId xmlns:a16="http://schemas.microsoft.com/office/drawing/2014/main" id="{3CEF3EB5-FBDE-9AF2-5378-5D311A93C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9503"/>
            <a:ext cx="12192000" cy="6858000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18"/>
          <p:cNvSpPr txBox="1"/>
          <p:nvPr/>
        </p:nvSpPr>
        <p:spPr>
          <a:xfrm>
            <a:off x="3709395" y="3986724"/>
            <a:ext cx="4773211" cy="3693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pc="300">
                <a:solidFill>
                  <a:srgbClr val="8DB22A"/>
                </a:solidFill>
                <a:latin typeface="Lato" panose="020B0604020202020204" charset="0"/>
                <a:ea typeface="Times New Roman"/>
                <a:cs typeface="Times New Roman"/>
                <a:sym typeface="Times New Roman"/>
              </a:rPr>
              <a:t>www.Andrew-Morgan.com</a:t>
            </a:r>
            <a:endParaRPr sz="1100" spc="300">
              <a:solidFill>
                <a:srgbClr val="8DB22A"/>
              </a:solidFill>
              <a:latin typeface="Lato" panose="020B0604020202020204" charset="0"/>
            </a:endParaRPr>
          </a:p>
        </p:txBody>
      </p:sp>
      <p:sp>
        <p:nvSpPr>
          <p:cNvPr id="4" name="Shape 16"/>
          <p:cNvSpPr txBox="1"/>
          <p:nvPr/>
        </p:nvSpPr>
        <p:spPr>
          <a:xfrm>
            <a:off x="2666035" y="680036"/>
            <a:ext cx="6859930" cy="307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bg1"/>
                </a:solidFill>
                <a:latin typeface="Lato" panose="020B0604020202020204" charset="0"/>
                <a:ea typeface="Times New Roman"/>
                <a:cs typeface="Times New Roman"/>
                <a:sym typeface="Times New Roman"/>
              </a:rPr>
              <a:t>INNOVATIVE METHODS.  EXCEPTIONAL PEOPLE.</a:t>
            </a:r>
            <a:endParaRPr sz="2000" b="1">
              <a:solidFill>
                <a:schemeClr val="bg1"/>
              </a:solidFill>
              <a:latin typeface="Lato" panose="020B0604020202020204" charset="0"/>
            </a:endParaRP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5496583" y="1222365"/>
            <a:ext cx="1198834" cy="2118"/>
          </a:xfrm>
          <a:prstGeom prst="line">
            <a:avLst/>
          </a:prstGeom>
          <a:ln w="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2999018" y="5171398"/>
            <a:ext cx="6193963" cy="928474"/>
            <a:chOff x="4112871" y="5210175"/>
            <a:chExt cx="3966258" cy="928474"/>
          </a:xfrm>
        </p:grpSpPr>
        <p:sp>
          <p:nvSpPr>
            <p:cNvPr id="2" name="Rectangle 1"/>
            <p:cNvSpPr/>
            <p:nvPr/>
          </p:nvSpPr>
          <p:spPr>
            <a:xfrm>
              <a:off x="4112871" y="5210175"/>
              <a:ext cx="3966258" cy="928474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170156" y="5304775"/>
              <a:ext cx="3854422" cy="757073"/>
              <a:chOff x="4170156" y="5440950"/>
              <a:chExt cx="3854422" cy="757073"/>
            </a:xfrm>
          </p:grpSpPr>
          <p:sp>
            <p:nvSpPr>
              <p:cNvPr id="16" name="Shape 89"/>
              <p:cNvSpPr txBox="1"/>
              <p:nvPr/>
            </p:nvSpPr>
            <p:spPr>
              <a:xfrm>
                <a:off x="4170156" y="5440950"/>
                <a:ext cx="3854422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Lato" panose="020B0604020202020204" charset="0"/>
                  </a:rPr>
                  <a:t>Say What?! Prompting Large Language Models for Smarter Cost Analysis</a:t>
                </a: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>
                  <a:solidFill>
                    <a:schemeClr val="bg1"/>
                  </a:solidFill>
                  <a:latin typeface="Lato" panose="020B0604020202020204" charset="0"/>
                </a:endParaRPr>
              </a:p>
            </p:txBody>
          </p:sp>
          <p:sp>
            <p:nvSpPr>
              <p:cNvPr id="17" name="Shape 90"/>
              <p:cNvSpPr txBox="1"/>
              <p:nvPr/>
            </p:nvSpPr>
            <p:spPr>
              <a:xfrm>
                <a:off x="5277730" y="5892878"/>
                <a:ext cx="1636540" cy="3051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latin typeface="Lato"/>
                  </a:rPr>
                  <a:t>Anil Divvela</a:t>
                </a:r>
                <a:endParaRPr>
                  <a:solidFill>
                    <a:schemeClr val="bg1"/>
                  </a:solidFill>
                  <a:latin typeface="Lato" panose="020B0604020202020204" charset="0"/>
                </a:endParaRPr>
              </a:p>
            </p:txBody>
          </p:sp>
          <p:cxnSp>
            <p:nvCxnSpPr>
              <p:cNvPr id="19" name="Straight Connector 18"/>
              <p:cNvCxnSpPr/>
              <p:nvPr/>
            </p:nvCxnSpPr>
            <p:spPr>
              <a:xfrm>
                <a:off x="5577840" y="5841338"/>
                <a:ext cx="1043940" cy="0"/>
              </a:xfrm>
              <a:prstGeom prst="line">
                <a:avLst/>
              </a:prstGeom>
              <a:ln>
                <a:solidFill>
                  <a:srgbClr val="8DB22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Picture 7" descr="A logo with green circles and white text&#10;&#10;AI-generated content may be incorrect.">
            <a:extLst>
              <a:ext uri="{FF2B5EF4-FFF2-40B4-BE49-F238E27FC236}">
                <a16:creationId xmlns:a16="http://schemas.microsoft.com/office/drawing/2014/main" id="{AE1B2396-6E02-299B-3414-436CAC48F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499" y="1276022"/>
            <a:ext cx="4445000" cy="250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752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9C24D88E-3B08-401E-8478-05C4B4C10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35BC46-D741-AD5F-7919-82FBD9FBEA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545775C-35F6-B7B5-EC52-3E5A995E1A3C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F9625ED0-7C61-0C83-4400-10A8D001D4C4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Agenda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5EDF3C4-0D2B-BE5E-1D89-5CCCEA8F5B62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F84996A-567F-58BD-984B-F3953425BC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C97EFC-8F83-FC30-453E-D922BA63F9A3}"/>
              </a:ext>
            </a:extLst>
          </p:cNvPr>
          <p:cNvSpPr txBox="1"/>
          <p:nvPr/>
        </p:nvSpPr>
        <p:spPr>
          <a:xfrm>
            <a:off x="609358" y="1335735"/>
            <a:ext cx="5305586" cy="4186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Introduction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Prompting Overview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Prompting Checklist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Prompting in Practice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 Cases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Responsible Use &amp; Governance Guardrails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Conclusion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Questions</a:t>
            </a:r>
          </a:p>
          <a:p>
            <a:pPr marL="2857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473963-70D1-DF65-E5DD-618D5302FF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2125"/>
          <a:stretch>
            <a:fillRect/>
          </a:stretch>
        </p:blipFill>
        <p:spPr>
          <a:xfrm>
            <a:off x="6096000" y="1874913"/>
            <a:ext cx="5305586" cy="310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48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3F9DCEDC-210A-0A82-1B84-8B3235EC4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33FA0E2-DDA9-0288-CC4A-41A19627A6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3" b="5928"/>
          <a:stretch/>
        </p:blipFill>
        <p:spPr>
          <a:xfrm>
            <a:off x="0" y="-26359"/>
            <a:ext cx="12192000" cy="196493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83D90082-D43E-90C2-A4DF-61835FFED066}"/>
              </a:ext>
            </a:extLst>
          </p:cNvPr>
          <p:cNvGrpSpPr/>
          <p:nvPr/>
        </p:nvGrpSpPr>
        <p:grpSpPr>
          <a:xfrm>
            <a:off x="9574126" y="239486"/>
            <a:ext cx="2376068" cy="267252"/>
            <a:chOff x="1460094" y="3596337"/>
            <a:chExt cx="8202833" cy="922626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D5832035-44B2-9A4A-9402-C63E56B95C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58" b="24604"/>
            <a:stretch/>
          </p:blipFill>
          <p:spPr>
            <a:xfrm>
              <a:off x="3089849" y="3800475"/>
              <a:ext cx="6573078" cy="51435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D1285ECE-511C-5149-463D-F713704D22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2" t="23446" r="33335" b="39177"/>
            <a:stretch/>
          </p:blipFill>
          <p:spPr>
            <a:xfrm>
              <a:off x="1460094" y="3596337"/>
              <a:ext cx="1171026" cy="922626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76F9DDE-EC58-9DD8-5386-3CE3A9899DE2}"/>
                </a:ext>
              </a:extLst>
            </p:cNvPr>
            <p:cNvCxnSpPr/>
            <p:nvPr/>
          </p:nvCxnSpPr>
          <p:spPr>
            <a:xfrm>
              <a:off x="2860484" y="3742567"/>
              <a:ext cx="0" cy="630166"/>
            </a:xfrm>
            <a:prstGeom prst="line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9CA9624-43F4-18F3-121D-EC02AF2C1EBC}"/>
              </a:ext>
            </a:extLst>
          </p:cNvPr>
          <p:cNvSpPr/>
          <p:nvPr/>
        </p:nvSpPr>
        <p:spPr>
          <a:xfrm>
            <a:off x="0" y="-17248"/>
            <a:ext cx="12192000" cy="1955828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F106701-AE40-CA03-A5E0-4717D5859EE6}"/>
              </a:ext>
            </a:extLst>
          </p:cNvPr>
          <p:cNvCxnSpPr/>
          <p:nvPr/>
        </p:nvCxnSpPr>
        <p:spPr>
          <a:xfrm>
            <a:off x="469900" y="1079500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hape 96">
            <a:extLst>
              <a:ext uri="{FF2B5EF4-FFF2-40B4-BE49-F238E27FC236}">
                <a16:creationId xmlns:a16="http://schemas.microsoft.com/office/drawing/2014/main" id="{E08FCC70-0ED4-17A1-E89F-1A7DE2209078}"/>
              </a:ext>
            </a:extLst>
          </p:cNvPr>
          <p:cNvSpPr txBox="1">
            <a:spLocks/>
          </p:cNvSpPr>
          <p:nvPr/>
        </p:nvSpPr>
        <p:spPr>
          <a:xfrm>
            <a:off x="458268" y="1294047"/>
            <a:ext cx="11047932" cy="32314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bg1"/>
                </a:solidFill>
                <a:latin typeface="Lato" panose="020B0604020202020204" charset="0"/>
              </a:rPr>
              <a:t>A little on me and what we’re going to cover today</a:t>
            </a:r>
          </a:p>
        </p:txBody>
      </p:sp>
      <p:sp>
        <p:nvSpPr>
          <p:cNvPr id="31" name="Shape 95">
            <a:extLst>
              <a:ext uri="{FF2B5EF4-FFF2-40B4-BE49-F238E27FC236}">
                <a16:creationId xmlns:a16="http://schemas.microsoft.com/office/drawing/2014/main" id="{B652ABA7-985C-C8A6-94AD-AFC864086AF6}"/>
              </a:ext>
            </a:extLst>
          </p:cNvPr>
          <p:cNvSpPr txBox="1">
            <a:spLocks/>
          </p:cNvSpPr>
          <p:nvPr/>
        </p:nvSpPr>
        <p:spPr>
          <a:xfrm>
            <a:off x="342574" y="145982"/>
            <a:ext cx="11226652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Introduction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92B701-4F3D-9138-4C0D-6FEA911F65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16568" y="6409944"/>
            <a:ext cx="3081528" cy="482326"/>
          </a:xfrm>
          <a:prstGeom prst="rect">
            <a:avLst/>
          </a:prstGeom>
        </p:spPr>
      </p:pic>
      <p:pic>
        <p:nvPicPr>
          <p:cNvPr id="5" name="Picture 4" descr="A person in a suit and tie&#10;&#10;AI-generated content may be incorrect.">
            <a:extLst>
              <a:ext uri="{FF2B5EF4-FFF2-40B4-BE49-F238E27FC236}">
                <a16:creationId xmlns:a16="http://schemas.microsoft.com/office/drawing/2014/main" id="{5256D348-232C-3CB0-A509-EC2863ABCF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392" y="2101810"/>
            <a:ext cx="3093614" cy="41248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6ACF31-3A35-840F-3901-6543BBEE6B7E}"/>
              </a:ext>
            </a:extLst>
          </p:cNvPr>
          <p:cNvSpPr txBox="1"/>
          <p:nvPr/>
        </p:nvSpPr>
        <p:spPr>
          <a:xfrm>
            <a:off x="6140464" y="2517614"/>
            <a:ext cx="51273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Background: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18 years of experience (Cost / Data analysis)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B.S., Industrial Engineering, Purdue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M.B.A, Boston College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Certified Cost Estimator Analyst (CCEA)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Project Management Professional (PMP)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PEO Defense Healthcare Management Systems (DHMS)</a:t>
            </a:r>
          </a:p>
          <a:p>
            <a:endParaRPr lang="en-US" sz="1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Objective: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Discuss how to effectively deliver a prompt into a Large Language Model (LLM)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Discuss a few examples that might be helpful in the work we do</a:t>
            </a:r>
          </a:p>
          <a:p>
            <a:endParaRPr lang="en-US" sz="1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02D43E-6BB6-5DE0-4241-295BBE64B769}"/>
              </a:ext>
            </a:extLst>
          </p:cNvPr>
          <p:cNvSpPr txBox="1"/>
          <p:nvPr/>
        </p:nvSpPr>
        <p:spPr>
          <a:xfrm>
            <a:off x="1042392" y="6284388"/>
            <a:ext cx="31309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Anil Divvela, M.B.A., PMP®, CCEA®</a:t>
            </a:r>
          </a:p>
        </p:txBody>
      </p:sp>
    </p:spTree>
    <p:extLst>
      <p:ext uri="{BB962C8B-B14F-4D97-AF65-F5344CB8AC3E}">
        <p14:creationId xmlns:p14="http://schemas.microsoft.com/office/powerpoint/2010/main" val="4105068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94C2E98A-91F3-BD39-4BBE-CCDA018B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406FF0-2253-E6A4-0A26-E76C7EA7FE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E3BD559-9317-0A9B-59FB-32DD40551D99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484934D0-07B2-AA40-B19B-397A786C4303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Overview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1B0D4E-7501-B299-CF08-D3E8E9572AF4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8853CBA-B0F3-76B9-AB9B-B7B4E05FB2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87A34D-6FA0-D5AE-CB5D-F287B4B0F6C2}"/>
              </a:ext>
            </a:extLst>
          </p:cNvPr>
          <p:cNvSpPr txBox="1"/>
          <p:nvPr/>
        </p:nvSpPr>
        <p:spPr>
          <a:xfrm>
            <a:off x="375212" y="1727656"/>
            <a:ext cx="1144157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Intended Audience?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Someone that is interested in learning how to develop prompts in an LLM, or who is looking to add efficiency or refinement to their prompts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Anyone trying to get their work done faster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Prompting?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the context of AI or a Large Language Model (LLM) it is a question, command, or statement provided to an artificial intelligence model to guide its response generation (geeksforgeeks.com)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an LLM?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Large Language Model is an AI system trained on vast amounts of text to understand and generate human-like language, enabling it to answer questions, summarize information, reason over text, and assist with tasks through natural language.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to get started?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 to ChatGPT.com, Google Gemini, claude.ai, genai.mil, acqbot.mil (Consider your organizations restrictions)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AB50F9-68B3-07FF-9012-BA4FB56F00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954" t="12071" r="12028" b="14927"/>
          <a:stretch>
            <a:fillRect/>
          </a:stretch>
        </p:blipFill>
        <p:spPr>
          <a:xfrm>
            <a:off x="600322" y="5051643"/>
            <a:ext cx="1092631" cy="1077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7EECF5-632C-CF68-E906-7786579F0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4157" y="4975196"/>
            <a:ext cx="1230524" cy="12305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736DF1-3E38-BE47-3C99-A17EE8DC12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9186" y="4894992"/>
            <a:ext cx="1390928" cy="1390928"/>
          </a:xfrm>
          <a:prstGeom prst="rect">
            <a:avLst/>
          </a:prstGeom>
        </p:spPr>
      </p:pic>
      <p:pic>
        <p:nvPicPr>
          <p:cNvPr id="2050" name="Picture 2" descr="Acqbot Platform">
            <a:extLst>
              <a:ext uri="{FF2B5EF4-FFF2-40B4-BE49-F238E27FC236}">
                <a16:creationId xmlns:a16="http://schemas.microsoft.com/office/drawing/2014/main" id="{ABEE7D8D-7170-7DFC-4AF5-0D2E0091B1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4" t="25197" r="73869" b="29435"/>
          <a:stretch>
            <a:fillRect/>
          </a:stretch>
        </p:blipFill>
        <p:spPr bwMode="auto">
          <a:xfrm>
            <a:off x="7924348" y="5125661"/>
            <a:ext cx="943904" cy="92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F0B451-5620-8B1A-BA61-9829D894561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4559" t="12379" r="37806" b="36742"/>
          <a:stretch>
            <a:fillRect/>
          </a:stretch>
        </p:blipFill>
        <p:spPr>
          <a:xfrm>
            <a:off x="10092486" y="4975196"/>
            <a:ext cx="1192342" cy="122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780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BEBA8D0F-C8B1-C6F3-2FED-D4A9F26A1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E15738C-90C2-34A2-123B-506AB6B43B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3" b="5928"/>
          <a:stretch/>
        </p:blipFill>
        <p:spPr>
          <a:xfrm>
            <a:off x="0" y="-26359"/>
            <a:ext cx="12192000" cy="196493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2313A5D7-636E-5C27-4F45-AB81A65E95A0}"/>
              </a:ext>
            </a:extLst>
          </p:cNvPr>
          <p:cNvGrpSpPr/>
          <p:nvPr/>
        </p:nvGrpSpPr>
        <p:grpSpPr>
          <a:xfrm>
            <a:off x="9574126" y="239486"/>
            <a:ext cx="2376068" cy="267252"/>
            <a:chOff x="1460094" y="3596337"/>
            <a:chExt cx="8202833" cy="922626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69C0818-74A1-AA38-37D5-92AF3700C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58" b="24604"/>
            <a:stretch/>
          </p:blipFill>
          <p:spPr>
            <a:xfrm>
              <a:off x="3089849" y="3800475"/>
              <a:ext cx="6573078" cy="51435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9EBAC3A2-697D-6BB6-A61A-282A4C5CA9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2" t="23446" r="33335" b="39177"/>
            <a:stretch/>
          </p:blipFill>
          <p:spPr>
            <a:xfrm>
              <a:off x="1460094" y="3596337"/>
              <a:ext cx="1171026" cy="922626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9ED7895-C20D-3565-B5DE-125456CB144F}"/>
                </a:ext>
              </a:extLst>
            </p:cNvPr>
            <p:cNvCxnSpPr/>
            <p:nvPr/>
          </p:nvCxnSpPr>
          <p:spPr>
            <a:xfrm>
              <a:off x="2860484" y="3742567"/>
              <a:ext cx="0" cy="630166"/>
            </a:xfrm>
            <a:prstGeom prst="line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A4B91A8-9736-69D6-9D36-43D1E0E519A0}"/>
              </a:ext>
            </a:extLst>
          </p:cNvPr>
          <p:cNvSpPr/>
          <p:nvPr/>
        </p:nvSpPr>
        <p:spPr>
          <a:xfrm>
            <a:off x="0" y="-17248"/>
            <a:ext cx="12192000" cy="1955828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69E9FF-95AB-335C-8E15-22140D087383}"/>
              </a:ext>
            </a:extLst>
          </p:cNvPr>
          <p:cNvCxnSpPr/>
          <p:nvPr/>
        </p:nvCxnSpPr>
        <p:spPr>
          <a:xfrm>
            <a:off x="469900" y="1079500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hape 96">
            <a:extLst>
              <a:ext uri="{FF2B5EF4-FFF2-40B4-BE49-F238E27FC236}">
                <a16:creationId xmlns:a16="http://schemas.microsoft.com/office/drawing/2014/main" id="{F0FF6B11-330F-22E3-78BA-DFC095530329}"/>
              </a:ext>
            </a:extLst>
          </p:cNvPr>
          <p:cNvSpPr txBox="1">
            <a:spLocks/>
          </p:cNvSpPr>
          <p:nvPr/>
        </p:nvSpPr>
        <p:spPr>
          <a:xfrm>
            <a:off x="458268" y="1294047"/>
            <a:ext cx="11047932" cy="32314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bg1"/>
                </a:solidFill>
                <a:latin typeface="Lato" panose="020B0604020202020204" charset="0"/>
              </a:rPr>
              <a:t>What makes for a good prompt?</a:t>
            </a:r>
          </a:p>
        </p:txBody>
      </p:sp>
      <p:sp>
        <p:nvSpPr>
          <p:cNvPr id="31" name="Shape 95">
            <a:extLst>
              <a:ext uri="{FF2B5EF4-FFF2-40B4-BE49-F238E27FC236}">
                <a16:creationId xmlns:a16="http://schemas.microsoft.com/office/drawing/2014/main" id="{2F596034-A666-A4FA-5D17-080299D69B7B}"/>
              </a:ext>
            </a:extLst>
          </p:cNvPr>
          <p:cNvSpPr txBox="1">
            <a:spLocks/>
          </p:cNvSpPr>
          <p:nvPr/>
        </p:nvSpPr>
        <p:spPr>
          <a:xfrm>
            <a:off x="342574" y="145982"/>
            <a:ext cx="11226652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Prompting Checklist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05E65A-A0EB-69CA-4728-4392152C3C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16568" y="6409944"/>
            <a:ext cx="3081528" cy="4823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E836EB-9753-5DE4-A39C-DA9B09F2F9D8}"/>
              </a:ext>
            </a:extLst>
          </p:cNvPr>
          <p:cNvSpPr txBox="1"/>
          <p:nvPr/>
        </p:nvSpPr>
        <p:spPr>
          <a:xfrm>
            <a:off x="342574" y="1963260"/>
            <a:ext cx="1071008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Define a singular objective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one thing should this prompt accomplish?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 context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background, domain, or situation does the model need to understand?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Constrain scope and assumptions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is in bounds, out of bounds, and taken as given?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Specify output format and depth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should the answer be structured and how detailed should it be?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 example outputs (if available)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Anchor structure and expectations.</a:t>
            </a:r>
          </a:p>
          <a:p>
            <a:pPr lvl="1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Request verification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Ask the model to critique its own logic, assumptions, and limitations.</a:t>
            </a:r>
          </a:p>
          <a:p>
            <a:pPr lvl="4"/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4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Validate</a:t>
            </a:r>
          </a:p>
          <a:p>
            <a:pPr marL="285750" lvl="4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Review for reasonableness, traceability, and fitness for use.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5CB2FF-0554-BB12-EEF0-D78E3333B981}"/>
              </a:ext>
            </a:extLst>
          </p:cNvPr>
          <p:cNvSpPr txBox="1"/>
          <p:nvPr/>
        </p:nvSpPr>
        <p:spPr>
          <a:xfrm>
            <a:off x="1650875" y="6463171"/>
            <a:ext cx="8610049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Treat prompts like analytical models: define scope, state assumptions, control outputs, and validate results</a:t>
            </a:r>
          </a:p>
        </p:txBody>
      </p:sp>
    </p:spTree>
    <p:extLst>
      <p:ext uri="{BB962C8B-B14F-4D97-AF65-F5344CB8AC3E}">
        <p14:creationId xmlns:p14="http://schemas.microsoft.com/office/powerpoint/2010/main" val="3285768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E4C1C4AB-8F33-0867-47B5-0081FFF0F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79C4A99-7CD0-CDCA-6FE2-AF737E69D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3" b="5928"/>
          <a:stretch/>
        </p:blipFill>
        <p:spPr>
          <a:xfrm>
            <a:off x="0" y="-26359"/>
            <a:ext cx="12192000" cy="196493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37B89800-E054-F55E-7549-3D3C9DF8B579}"/>
              </a:ext>
            </a:extLst>
          </p:cNvPr>
          <p:cNvGrpSpPr/>
          <p:nvPr/>
        </p:nvGrpSpPr>
        <p:grpSpPr>
          <a:xfrm>
            <a:off x="9574126" y="239486"/>
            <a:ext cx="2376068" cy="267252"/>
            <a:chOff x="1460094" y="3596337"/>
            <a:chExt cx="8202833" cy="922626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4698EF5-3009-1436-B74C-5793B6C0D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58" b="24604"/>
            <a:stretch/>
          </p:blipFill>
          <p:spPr>
            <a:xfrm>
              <a:off x="3089849" y="3800475"/>
              <a:ext cx="6573078" cy="51435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7D806BB-E537-1459-078F-3218ADB0F5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2" t="23446" r="33335" b="39177"/>
            <a:stretch/>
          </p:blipFill>
          <p:spPr>
            <a:xfrm>
              <a:off x="1460094" y="3596337"/>
              <a:ext cx="1171026" cy="922626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D76BFEF-1F8A-7B83-72A3-138A7389DA4E}"/>
                </a:ext>
              </a:extLst>
            </p:cNvPr>
            <p:cNvCxnSpPr/>
            <p:nvPr/>
          </p:nvCxnSpPr>
          <p:spPr>
            <a:xfrm>
              <a:off x="2860484" y="3742567"/>
              <a:ext cx="0" cy="630166"/>
            </a:xfrm>
            <a:prstGeom prst="line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BBE8564-1CFE-707C-A644-9292712961C3}"/>
              </a:ext>
            </a:extLst>
          </p:cNvPr>
          <p:cNvSpPr/>
          <p:nvPr/>
        </p:nvSpPr>
        <p:spPr>
          <a:xfrm>
            <a:off x="0" y="-17248"/>
            <a:ext cx="12192000" cy="1955828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0F7D0E-9061-4DDC-0540-DC0E7CED2EBC}"/>
              </a:ext>
            </a:extLst>
          </p:cNvPr>
          <p:cNvCxnSpPr/>
          <p:nvPr/>
        </p:nvCxnSpPr>
        <p:spPr>
          <a:xfrm>
            <a:off x="469900" y="1079500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hape 96">
            <a:extLst>
              <a:ext uri="{FF2B5EF4-FFF2-40B4-BE49-F238E27FC236}">
                <a16:creationId xmlns:a16="http://schemas.microsoft.com/office/drawing/2014/main" id="{757B5BA8-0609-E0B0-0BF5-0DD030760BB9}"/>
              </a:ext>
            </a:extLst>
          </p:cNvPr>
          <p:cNvSpPr txBox="1">
            <a:spLocks/>
          </p:cNvSpPr>
          <p:nvPr/>
        </p:nvSpPr>
        <p:spPr>
          <a:xfrm>
            <a:off x="458268" y="1294047"/>
            <a:ext cx="11047932" cy="32314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bg1"/>
                </a:solidFill>
                <a:latin typeface="Lato" panose="020B0604020202020204" charset="0"/>
              </a:rPr>
              <a:t>How to Approach Prompting</a:t>
            </a:r>
          </a:p>
        </p:txBody>
      </p:sp>
      <p:sp>
        <p:nvSpPr>
          <p:cNvPr id="31" name="Shape 95">
            <a:extLst>
              <a:ext uri="{FF2B5EF4-FFF2-40B4-BE49-F238E27FC236}">
                <a16:creationId xmlns:a16="http://schemas.microsoft.com/office/drawing/2014/main" id="{1536025A-CA00-7639-1B89-32977BC4E6F0}"/>
              </a:ext>
            </a:extLst>
          </p:cNvPr>
          <p:cNvSpPr txBox="1">
            <a:spLocks/>
          </p:cNvSpPr>
          <p:nvPr/>
        </p:nvSpPr>
        <p:spPr>
          <a:xfrm>
            <a:off x="342574" y="145982"/>
            <a:ext cx="11226652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Prompting in Practice (1/2)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E9B8DE-4B57-775E-F3E4-E70D4C1ABE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16568" y="6409944"/>
            <a:ext cx="3081528" cy="4823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DEA4FD-6A8C-3999-E072-57D74192B65C}"/>
              </a:ext>
            </a:extLst>
          </p:cNvPr>
          <p:cNvSpPr txBox="1"/>
          <p:nvPr/>
        </p:nvSpPr>
        <p:spPr>
          <a:xfrm>
            <a:off x="4151560" y="6462718"/>
            <a:ext cx="3608680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Effective prompting yields insightful results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BD9C07-464B-6E30-7CB6-4DC85CCCF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7691"/>
            <a:ext cx="5157787" cy="557384"/>
          </a:xfrm>
        </p:spPr>
        <p:txBody>
          <a:bodyPr/>
          <a:lstStyle/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Basic Prompt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9D8189-40B1-C0D2-2824-58F9FFC0935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505074"/>
            <a:ext cx="5157787" cy="3273425"/>
          </a:xfrm>
          <a:ln w="12700">
            <a:solidFill>
              <a:schemeClr val="bg2"/>
            </a:solidFill>
          </a:ln>
        </p:spPr>
        <p:txBody>
          <a:bodyPr/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should I make for breakfast?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AE11732-4735-5DFB-98AA-CBB64651837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947689"/>
            <a:ext cx="5183188" cy="557385"/>
          </a:xfrm>
        </p:spPr>
        <p:txBody>
          <a:bodyPr/>
          <a:lstStyle/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Refined Prompt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C249224-4859-3D25-44BB-06DDCED853CB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172200" y="2505074"/>
            <a:ext cx="5183188" cy="3258915"/>
          </a:xfrm>
          <a:ln w="12700">
            <a:solidFill>
              <a:schemeClr val="bg2"/>
            </a:solidFill>
          </a:ln>
        </p:spPr>
        <p:txBody>
          <a:bodyPr/>
          <a:lstStyle/>
          <a:p>
            <a:pPr marL="76200" indent="0">
              <a:buNone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 am looking for a simple, quick breakfast option that I can prepare on a weekday morning.</a:t>
            </a:r>
          </a:p>
          <a:p>
            <a:pPr marL="76200" indent="0">
              <a:buNone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 a baked oatmeal recipe that: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Uses 5 or fewer ingredients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 be prepared in less than 30 minutes </a:t>
            </a:r>
          </a:p>
          <a:p>
            <a:pPr marL="76200" indent="0">
              <a:spcBef>
                <a:spcPts val="0"/>
              </a:spcBef>
              <a:buNone/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6200" indent="0">
              <a:spcBef>
                <a:spcPts val="0"/>
              </a:spcBef>
              <a:buNone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Format the output as a recipe card with: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Ingredients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Step-by-step instructions </a:t>
            </a:r>
          </a:p>
          <a:p>
            <a:pPr marL="76200" indent="0">
              <a:spcBef>
                <a:spcPts val="0"/>
              </a:spcBef>
              <a:buNone/>
            </a:pP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6200" indent="0">
              <a:spcBef>
                <a:spcPts val="0"/>
              </a:spcBef>
              <a:buNone/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Include: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Any assumptions (e.g., pantry items, serving size)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 validation check to confirm the recipe meets the stated constraints </a:t>
            </a:r>
          </a:p>
          <a:p>
            <a:pPr>
              <a:spcBef>
                <a:spcPts val="0"/>
              </a:spcBef>
            </a:pPr>
            <a:r>
              <a:rPr lang="en-US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Note any logical gaps or unsupported steps”</a:t>
            </a:r>
          </a:p>
        </p:txBody>
      </p:sp>
    </p:spTree>
    <p:extLst>
      <p:ext uri="{BB962C8B-B14F-4D97-AF65-F5344CB8AC3E}">
        <p14:creationId xmlns:p14="http://schemas.microsoft.com/office/powerpoint/2010/main" val="2721521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62780CB6-C726-1520-F6F9-6E099111B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07D750-3231-B6B6-4A4F-458247F2D5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5B53EDA-6647-0464-7892-02EA149D4AC3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CB6D30D0-14C6-322B-17C4-F70D26E017EA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Prompting in Practice (2/2)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192BF04-E39D-A9A5-B28C-CDA0712B93F1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426E82C-5EA9-DC1C-A46E-3EB3B56F42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F1177A-6891-766A-B1CE-32AF811A4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60208"/>
            <a:ext cx="5157787" cy="710316"/>
          </a:xfrm>
        </p:spPr>
        <p:txBody>
          <a:bodyPr/>
          <a:lstStyle/>
          <a:p>
            <a:pPr algn="ctr"/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Basic Prompt: </a:t>
            </a:r>
          </a:p>
          <a:p>
            <a:pPr algn="ctr"/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should I make for breakfast?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1ADC08-E966-AA31-A520-0992681D36A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1870523"/>
            <a:ext cx="5157787" cy="4136108"/>
          </a:xfrm>
          <a:ln w="12700">
            <a:solidFill>
              <a:schemeClr val="bg2"/>
            </a:solidFill>
          </a:ln>
        </p:spPr>
        <p:txBody>
          <a:bodyPr/>
          <a:lstStyle/>
          <a:p>
            <a:pPr marL="76200" indent="0">
              <a:buNone/>
            </a:pPr>
            <a:r>
              <a:rPr lang="en-US" sz="16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Output:</a:t>
            </a:r>
            <a:endParaRPr lang="en-US" sz="1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Pancakes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Scrambled eggs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Smoothie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Toast with avocado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Oatmeal </a:t>
            </a:r>
          </a:p>
          <a:p>
            <a:pPr marL="76200" indent="0">
              <a:buNone/>
            </a:pPr>
            <a:r>
              <a:rPr lang="en-US" sz="16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Observations:</a:t>
            </a:r>
            <a:endParaRPr lang="en-US" sz="1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Broad, generic ideas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structure or detail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directly actionable </a:t>
            </a:r>
          </a:p>
          <a:p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Requires follow-up questions</a:t>
            </a:r>
          </a:p>
          <a:p>
            <a:endParaRPr lang="en-US" sz="16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663671A-1C39-45A0-CF14-F48D8DF29F6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160208"/>
            <a:ext cx="5183188" cy="710316"/>
          </a:xfrm>
        </p:spPr>
        <p:txBody>
          <a:bodyPr/>
          <a:lstStyle/>
          <a:p>
            <a:pPr algn="ctr"/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Refined Prompt: </a:t>
            </a:r>
          </a:p>
          <a:p>
            <a:pPr algn="ctr"/>
            <a:r>
              <a:rPr lang="en-US" sz="16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~Baked Oatmeal Recipe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9D80ED9-C3C5-7C97-D688-043EC23E962E}"/>
              </a:ext>
            </a:extLst>
          </p:cNvPr>
          <p:cNvSpPr>
            <a:spLocks noGrp="1"/>
          </p:cNvSpPr>
          <p:nvPr>
            <p:ph type="body" idx="4"/>
          </p:nvPr>
        </p:nvSpPr>
        <p:spPr>
          <a:xfrm>
            <a:off x="6172200" y="1828584"/>
            <a:ext cx="2661407" cy="4136108"/>
          </a:xfrm>
        </p:spPr>
        <p:txBody>
          <a:bodyPr/>
          <a:lstStyle/>
          <a:p>
            <a:pPr marL="76200" indent="0">
              <a:buNone/>
            </a:pPr>
            <a:r>
              <a:rPr lang="en-US"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Output:</a:t>
            </a:r>
          </a:p>
          <a:p>
            <a:pPr marL="76200" indent="0">
              <a:buNone/>
            </a:pPr>
            <a:r>
              <a:rPr lang="en-US"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Baked Oatmeal Recipe</a:t>
            </a:r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6200" indent="0">
              <a:buNone/>
            </a:pPr>
            <a:r>
              <a:rPr lang="en-US"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Ingredients (5):</a:t>
            </a:r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Rolled oats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Milk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Banana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Maple syrup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Cinnamon </a:t>
            </a:r>
          </a:p>
          <a:p>
            <a:pPr marL="76200" indent="0">
              <a:buNone/>
            </a:pPr>
            <a:r>
              <a:rPr lang="en-US"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Instructions:</a:t>
            </a:r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Preheat oven to 375°F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Mix all ingredients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Pour into baking dish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Bake for 25 minutes </a:t>
            </a:r>
          </a:p>
          <a:p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11C4DF5-D08B-4C38-393B-C034BDACB63E}"/>
              </a:ext>
            </a:extLst>
          </p:cNvPr>
          <p:cNvSpPr txBox="1">
            <a:spLocks/>
          </p:cNvSpPr>
          <p:nvPr/>
        </p:nvSpPr>
        <p:spPr>
          <a:xfrm>
            <a:off x="8585433" y="2192596"/>
            <a:ext cx="2661407" cy="376509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76200" indent="0">
              <a:buNone/>
            </a:pPr>
            <a:r>
              <a:rPr lang="en-US"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Assumptions:</a:t>
            </a:r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Pantry staples available (e.g., baking dish)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Serving size: 2–3 </a:t>
            </a:r>
          </a:p>
          <a:p>
            <a:pPr marL="76200" indent="0">
              <a:buNone/>
            </a:pPr>
            <a:r>
              <a:rPr lang="en-US" sz="140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Validation Check:</a:t>
            </a:r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Meets ingredient and time constraints </a:t>
            </a:r>
          </a:p>
          <a:p>
            <a:r>
              <a:rPr lang="en-US" sz="1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unsupported steps</a:t>
            </a:r>
          </a:p>
          <a:p>
            <a:endParaRPr lang="en-US" sz="1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B320C0-A15D-A6BD-B9D0-7307FA6642AD}"/>
              </a:ext>
            </a:extLst>
          </p:cNvPr>
          <p:cNvSpPr txBox="1"/>
          <p:nvPr/>
        </p:nvSpPr>
        <p:spPr>
          <a:xfrm>
            <a:off x="4294239" y="6439188"/>
            <a:ext cx="3603521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>
                <a:solidFill>
                  <a:schemeClr val="bg1"/>
                </a:solidFill>
              </a:rPr>
              <a:t>Better questions → clearer, usable outputs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612FE2-6D73-8B35-122A-0C8F6893AF6E}"/>
              </a:ext>
            </a:extLst>
          </p:cNvPr>
          <p:cNvSpPr/>
          <p:nvPr/>
        </p:nvSpPr>
        <p:spPr>
          <a:xfrm>
            <a:off x="6172200" y="1870523"/>
            <a:ext cx="5157216" cy="4159252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66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0D3AD4F9-D0EA-94D5-272F-49670941A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584501-054E-0223-A217-7BDEFB71EB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20EEB5-EF1C-D413-5F18-239BECEE61AA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6D6C116D-2787-931E-52C1-3790724AB4EA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Professional Use Case 1 (1/2)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A861E9B-DC77-8296-A7EF-E3F1A30BE9C8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318BF9F-FEF9-0B92-2C96-FBFE9CA636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9BA224-0DD6-2F45-8C4E-23B2B65273C4}"/>
              </a:ext>
            </a:extLst>
          </p:cNvPr>
          <p:cNvSpPr txBox="1"/>
          <p:nvPr/>
        </p:nvSpPr>
        <p:spPr>
          <a:xfrm>
            <a:off x="193075" y="2007759"/>
            <a:ext cx="59029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Scenario: </a:t>
            </a: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Using LLMs to Support Data Collection &amp; Analogy Identification</a:t>
            </a:r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1"/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</a:t>
            </a:r>
          </a:p>
          <a:p>
            <a:pPr lvl="1"/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need to identify comparable programs or organizations to support a cost estimate, often with limited visibility into relevant data.</a:t>
            </a:r>
          </a:p>
          <a:p>
            <a:pPr lvl="1"/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Background / Context:</a:t>
            </a: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new to a program and tasked with developing a cost estimate. You have limited knowledge of where to find data or comparable efforts. Analysts often rely on identifying analogous programs across organizations (e.g., USAF, USN, Army).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Approach: Structured Research Prompting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 targeted prompts to identify analogous organizations and surface relevant data based on mission, scale, and operating environment.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8C30B4-07BD-E05D-93F5-7B8C169C50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356" y="2069024"/>
            <a:ext cx="5125350" cy="341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755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96F789A0-06AD-E657-8368-AF9BBDBDA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83DAD7-AC8E-E4B3-3710-DECCDFB54B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9F9C640-387F-3D71-649C-2A7030F23237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94EB1184-1FF7-C7F8-A838-45DB99EEA6B4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Professional Use Case 1 (2/2)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BB95661-E728-33E4-BBF4-4E813B82133C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B08CF2B-A897-ABF2-DE82-A1992A9E7A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2ADE2A-62F8-055B-B338-CF55329D65C2}"/>
              </a:ext>
            </a:extLst>
          </p:cNvPr>
          <p:cNvSpPr txBox="1"/>
          <p:nvPr/>
        </p:nvSpPr>
        <p:spPr>
          <a:xfrm>
            <a:off x="304450" y="920279"/>
            <a:ext cx="6155617" cy="564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Prompt Progression: From Vague to Actionable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Good: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Find similar organizations to DHA.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Better: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Identify organizations analogous to DHA. Include mission similarity, program characteristics, and data availability. Provide results in table format.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Best: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a cost analyst supporting a healthcare IT program.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Identify organizations analogous to DHA that operate in similar mission space, scale, and regulatory environments.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each organization, provide: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Mission/domain similarity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Program characteristics (especially software-intensive efforts)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availability (Public / Restricted / Unknown)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assumptions and any gaps in available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Present results in a structured table and flag any unsupported claims.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Faster identification of analogies and benchmarks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Structured comparison across organizations 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Flexibility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Adjustable by scope (Program, PEO, Agency)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Tailored to domain or data needs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BFC9DB-2512-6ECA-ABC8-CA44FDCE1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356" y="2069024"/>
            <a:ext cx="5125350" cy="341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5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EC530CD5-5588-A70A-AECB-E53889D19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F99D1B-C30A-4CBA-6E29-18A4B04DCB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0B2B06C-DEE8-FABF-D02D-037D210FBF6A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34279A71-619E-6625-CE2D-532B7E28C8D9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Professional Use Case 2 (1/2)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44C92A4-6640-69D4-40D7-982714401EA7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0287FA5-DC01-4210-5B0F-8B454D0D74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B40B98-786F-7E51-579B-4D30F84972F3}"/>
              </a:ext>
            </a:extLst>
          </p:cNvPr>
          <p:cNvSpPr txBox="1"/>
          <p:nvPr/>
        </p:nvSpPr>
        <p:spPr>
          <a:xfrm>
            <a:off x="193075" y="1835593"/>
            <a:ext cx="590292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Scenario: Generating SME Insight with LLM Role Prompting</a:t>
            </a:r>
          </a:p>
          <a:p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Cost estimates require SME judgment to validate assumptions, identify cost drivers, and surface risks, but SMEs may be unavailable, inaccessible, or nonexistent.</a:t>
            </a:r>
          </a:p>
          <a:p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Background / Context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developing a cost estimate and need input from subject matter experts. However, SMEs may be unavailable or difficult to engage early in the process. </a:t>
            </a:r>
          </a:p>
          <a:p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Approach: Role-Based Prompting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 structured prompts to simulate expert perspectives and generate initial insights on cost, risk, and program considerations.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F22B38-3749-85B0-034B-DE70C452D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7825" y="1900955"/>
            <a:ext cx="5211100" cy="347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663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05CF68D5-849F-60E2-8C5B-61CDA76A3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22343A-C337-8C64-B047-55BE1410196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DECDDAD-F144-C5D9-12D3-836D13853EE8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45ED8C93-7C21-7A27-813A-C3FC0EE7CD1F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Professional Use Case 2 (2/2)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EDC9DE6-17BE-0631-8E71-4AB613C79B87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B1029A3-21E5-223D-A285-2582CD89D5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BA5E13-FD1E-E3EE-3C20-4FEF9EBBC52B}"/>
              </a:ext>
            </a:extLst>
          </p:cNvPr>
          <p:cNvSpPr txBox="1"/>
          <p:nvPr/>
        </p:nvSpPr>
        <p:spPr>
          <a:xfrm>
            <a:off x="193075" y="869523"/>
            <a:ext cx="590292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Prompt Progression: From Vague to Analytical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Good</a:t>
            </a: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are the risks in this program?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Better</a:t>
            </a: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Identify potential risks in a software-intensive DoD program.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Include technical, schedule, and integration risks.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Best </a:t>
            </a:r>
            <a:r>
              <a:rPr lang="en-US" b="1" i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(Role-Based Prompting)</a:t>
            </a:r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a senior DoD Contracting Officer with experience supporting software-intensive acquisition programs.</a:t>
            </a: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Based on your experience, describe: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aspects of this program would raise concern early in the acquisition process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Where uncertainty or risk is most likely to emerge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information you would need to feel confident in proceeding </a:t>
            </a: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Explain your reasoning and highlight any assumptions or gaps that would require further validation.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Rapid perspective generation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Structured expert-style reasoning </a:t>
            </a:r>
          </a:p>
          <a:p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Flexibility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Applicable across roles (PM, Engineer, Scheduler, etc.)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Adaptable to different program types and domains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6E5EFA-8020-4EC9-BE06-324B1006D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7825" y="1900955"/>
            <a:ext cx="5211100" cy="347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700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D1EA05DD-61C7-B762-CA22-EE85E0306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BE8D10-1AD4-BB41-D6F1-2773F6B7A0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B90EE161-CC1E-1850-7A28-690651463675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6A67C9A4-E8C2-4F61-7F94-7BA48FAE0B06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Professional Use Case 3 (1/2)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FEF1CED-6B66-A52A-47BE-771BB93D3F64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8564429-9B8A-FEA1-D6C4-287BF7C618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59CC77-1AAB-67E6-4E7A-E6DACE5832E5}"/>
              </a:ext>
            </a:extLst>
          </p:cNvPr>
          <p:cNvSpPr txBox="1"/>
          <p:nvPr/>
        </p:nvSpPr>
        <p:spPr>
          <a:xfrm>
            <a:off x="260555" y="2091484"/>
            <a:ext cx="61571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Scenario: Using LLMs to Synthesize &amp; Review Large Document Sets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must review large volumes of material (~1,500 pages) to extract key insights, risks, assumptions, and decision points, often amid time constraints.</a:t>
            </a:r>
          </a:p>
          <a:p>
            <a:endParaRPr lang="en-US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Background / Context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Analysts frequently review technical documents, acquisition artifacts, or policy instructions. The challenge is identifying what matters without reading everything line-by-line.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Approach: Structured Document Synthesis Prompting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 targeted prompts to guide the LLM in analyzing, summarizing, and synthesizing large document sets into actionable insights.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F94053-7FA8-F043-64F9-C60D55747F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5380" y="1100501"/>
            <a:ext cx="3537302" cy="53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045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5874EDB6-2544-1E3F-E93C-19D1706C3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89DF17F-2A53-B5EB-647A-C053A3C7D4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229D812-BC74-39AA-3C97-74DB4DE80F10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EACC1D85-8CAB-320E-C939-F4A6D293B01F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Professional Use Case 3 (2/2)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CEA659-D75A-6332-12AC-FE5CBA869553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3CDF89F-AA64-F2C4-6F1D-EF2D65BC1D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B4B862-1619-5192-CE18-7E3BC0CF4FBE}"/>
              </a:ext>
            </a:extLst>
          </p:cNvPr>
          <p:cNvSpPr txBox="1"/>
          <p:nvPr/>
        </p:nvSpPr>
        <p:spPr>
          <a:xfrm>
            <a:off x="260556" y="897934"/>
            <a:ext cx="583544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Prompt Progression: From Vague to Actionable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Good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Summarize this document.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Better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Summarize this document and identify key themes and findings. Provide your response in bullet format.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Best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Based on your review of the provided documents, identify: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Key themes and findings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Cost drivers and assumptions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Areas of risk or ambiguity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Inconsistencies or gaps across sources </a:t>
            </a:r>
          </a:p>
          <a:p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Provide your response in a structured summary format.</a:t>
            </a:r>
            <a:b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Highlight any unsupported claims and note where additional validation is needed.</a:t>
            </a:r>
          </a:p>
          <a:p>
            <a:endParaRPr lang="en-US" sz="105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Value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Accelerated document review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Structured synthesis across sources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Pattern and inconsistency identification </a:t>
            </a:r>
          </a:p>
          <a:p>
            <a:endParaRPr lang="en-US" sz="1100" b="1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Security &amp; Governance Considerations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Confirm appropriate ATO for the LLM environment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Verify document classification level before upload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Ensure compliance with organizational data handling policies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37F1D5-3499-2548-89EF-ECC02BBA7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5380" y="1100501"/>
            <a:ext cx="3537302" cy="53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1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B81FB6CD-5C42-3603-FDC0-AAF7F468C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B9C14F1-DE9D-84CF-3A0B-70D86038F9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3" b="5928"/>
          <a:stretch/>
        </p:blipFill>
        <p:spPr>
          <a:xfrm>
            <a:off x="0" y="-26359"/>
            <a:ext cx="12192000" cy="196493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258EC1E2-8B38-A1AA-B233-89EDCEA9CD56}"/>
              </a:ext>
            </a:extLst>
          </p:cNvPr>
          <p:cNvGrpSpPr/>
          <p:nvPr/>
        </p:nvGrpSpPr>
        <p:grpSpPr>
          <a:xfrm>
            <a:off x="9574126" y="239486"/>
            <a:ext cx="2376068" cy="267252"/>
            <a:chOff x="1460094" y="3596337"/>
            <a:chExt cx="8202833" cy="922626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DDEED5DF-3311-F36A-401E-98A9ACAD5B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58" b="24604"/>
            <a:stretch/>
          </p:blipFill>
          <p:spPr>
            <a:xfrm>
              <a:off x="3089849" y="3800475"/>
              <a:ext cx="6573078" cy="51435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317B117-C1EF-E89E-83A8-FFD25B74CA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2" t="23446" r="33335" b="39177"/>
            <a:stretch/>
          </p:blipFill>
          <p:spPr>
            <a:xfrm>
              <a:off x="1460094" y="3596337"/>
              <a:ext cx="1171026" cy="922626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00C9EE8-6C06-5842-9412-0B7ED3AB6C73}"/>
                </a:ext>
              </a:extLst>
            </p:cNvPr>
            <p:cNvCxnSpPr/>
            <p:nvPr/>
          </p:nvCxnSpPr>
          <p:spPr>
            <a:xfrm>
              <a:off x="2860484" y="3742567"/>
              <a:ext cx="0" cy="630166"/>
            </a:xfrm>
            <a:prstGeom prst="line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FE327-B0E9-75BE-A08B-83DB1E1FE5D1}"/>
              </a:ext>
            </a:extLst>
          </p:cNvPr>
          <p:cNvSpPr/>
          <p:nvPr/>
        </p:nvSpPr>
        <p:spPr>
          <a:xfrm>
            <a:off x="0" y="-17248"/>
            <a:ext cx="12192000" cy="1955828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A756EA-9B93-FE2A-EF49-BDEB1A06B0EC}"/>
              </a:ext>
            </a:extLst>
          </p:cNvPr>
          <p:cNvCxnSpPr/>
          <p:nvPr/>
        </p:nvCxnSpPr>
        <p:spPr>
          <a:xfrm>
            <a:off x="469900" y="1079500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hape 96">
            <a:extLst>
              <a:ext uri="{FF2B5EF4-FFF2-40B4-BE49-F238E27FC236}">
                <a16:creationId xmlns:a16="http://schemas.microsoft.com/office/drawing/2014/main" id="{8CA652AF-0C1E-D9BF-563F-29C0B3A027E1}"/>
              </a:ext>
            </a:extLst>
          </p:cNvPr>
          <p:cNvSpPr txBox="1">
            <a:spLocks/>
          </p:cNvSpPr>
          <p:nvPr/>
        </p:nvSpPr>
        <p:spPr>
          <a:xfrm>
            <a:off x="458268" y="1294047"/>
            <a:ext cx="11047932" cy="32314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bg1"/>
                </a:solidFill>
                <a:latin typeface="Lato" panose="020B0604020202020204" charset="0"/>
              </a:rPr>
              <a:t>LLMs Augment Analysis — They Do Not Replace Analyst Judgment</a:t>
            </a:r>
          </a:p>
        </p:txBody>
      </p:sp>
      <p:sp>
        <p:nvSpPr>
          <p:cNvPr id="31" name="Shape 95">
            <a:extLst>
              <a:ext uri="{FF2B5EF4-FFF2-40B4-BE49-F238E27FC236}">
                <a16:creationId xmlns:a16="http://schemas.microsoft.com/office/drawing/2014/main" id="{8E4DB596-9024-4041-F5F5-F6A763D2812E}"/>
              </a:ext>
            </a:extLst>
          </p:cNvPr>
          <p:cNvSpPr txBox="1">
            <a:spLocks/>
          </p:cNvSpPr>
          <p:nvPr/>
        </p:nvSpPr>
        <p:spPr>
          <a:xfrm>
            <a:off x="342574" y="145982"/>
            <a:ext cx="11226652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Responsible Use &amp; Governance Guardrails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7C6727-6899-2F2B-DE66-408D877103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16568" y="6409944"/>
            <a:ext cx="3081528" cy="4823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856187-D64E-D5AD-4F98-096C253F83DB}"/>
              </a:ext>
            </a:extLst>
          </p:cNvPr>
          <p:cNvSpPr txBox="1"/>
          <p:nvPr/>
        </p:nvSpPr>
        <p:spPr>
          <a:xfrm>
            <a:off x="235112" y="2162007"/>
            <a:ext cx="586088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1. Maintain Accountability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You are responsible for all outputs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AI outputs must meet professional standards 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2. Verify Before Use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Validate facts, data, and claims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Distinguish sources vs. model interpretation 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3. Manage Risk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Treat confident outputs with caution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not use unverified information 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4. Protect Data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Confirm ATO and classification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Follow data handling policies </a:t>
            </a:r>
          </a:p>
          <a:p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5. Preserve Traceability</a:t>
            </a:r>
            <a:endParaRPr lang="en-US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Document prompts and assumptions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Ensure reproducibility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F7FE03-8BA0-4C75-A752-0B0E809E0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3595" y="2209441"/>
            <a:ext cx="5936960" cy="3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784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07ECF6A0-4CFA-93E2-9A5F-2E4F6306E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1BDF4CA-29B1-4C56-35FE-442F719388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3" b="5928"/>
          <a:stretch/>
        </p:blipFill>
        <p:spPr>
          <a:xfrm>
            <a:off x="0" y="-26359"/>
            <a:ext cx="12192000" cy="1964939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7ECDAE66-2069-C7CE-0077-8479A0425ABA}"/>
              </a:ext>
            </a:extLst>
          </p:cNvPr>
          <p:cNvGrpSpPr/>
          <p:nvPr/>
        </p:nvGrpSpPr>
        <p:grpSpPr>
          <a:xfrm>
            <a:off x="9574126" y="239486"/>
            <a:ext cx="2376068" cy="267252"/>
            <a:chOff x="1460094" y="3596337"/>
            <a:chExt cx="8202833" cy="922626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506B987A-B072-FED9-61F3-6460A1F3F5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58" b="24604"/>
            <a:stretch/>
          </p:blipFill>
          <p:spPr>
            <a:xfrm>
              <a:off x="3089849" y="3800475"/>
              <a:ext cx="6573078" cy="51435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DC87FF3C-6A0E-A675-F1D9-A85DA28033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72" t="23446" r="33335" b="39177"/>
            <a:stretch/>
          </p:blipFill>
          <p:spPr>
            <a:xfrm>
              <a:off x="1460094" y="3596337"/>
              <a:ext cx="1171026" cy="922626"/>
            </a:xfrm>
            <a:prstGeom prst="rect">
              <a:avLst/>
            </a:prstGeom>
          </p:spPr>
        </p:pic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79AC8B3-75FA-FBEF-FDB1-8E5184553A43}"/>
                </a:ext>
              </a:extLst>
            </p:cNvPr>
            <p:cNvCxnSpPr/>
            <p:nvPr/>
          </p:nvCxnSpPr>
          <p:spPr>
            <a:xfrm>
              <a:off x="2860484" y="3742567"/>
              <a:ext cx="0" cy="630166"/>
            </a:xfrm>
            <a:prstGeom prst="line">
              <a:avLst/>
            </a:prstGeom>
            <a:ln w="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9AC8667-2579-10AF-1697-6BC63EA66A9D}"/>
              </a:ext>
            </a:extLst>
          </p:cNvPr>
          <p:cNvSpPr/>
          <p:nvPr/>
        </p:nvSpPr>
        <p:spPr>
          <a:xfrm>
            <a:off x="0" y="-17248"/>
            <a:ext cx="12192000" cy="1955828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3B8F42F-9EC8-E4C4-2069-977F6F5FE7ED}"/>
              </a:ext>
            </a:extLst>
          </p:cNvPr>
          <p:cNvCxnSpPr/>
          <p:nvPr/>
        </p:nvCxnSpPr>
        <p:spPr>
          <a:xfrm>
            <a:off x="469900" y="1079500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hape 96">
            <a:extLst>
              <a:ext uri="{FF2B5EF4-FFF2-40B4-BE49-F238E27FC236}">
                <a16:creationId xmlns:a16="http://schemas.microsoft.com/office/drawing/2014/main" id="{BB538799-44C9-BD39-9281-88D415595EF1}"/>
              </a:ext>
            </a:extLst>
          </p:cNvPr>
          <p:cNvSpPr txBox="1">
            <a:spLocks/>
          </p:cNvSpPr>
          <p:nvPr/>
        </p:nvSpPr>
        <p:spPr>
          <a:xfrm>
            <a:off x="458268" y="1294047"/>
            <a:ext cx="11047932" cy="32314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bg1"/>
                </a:solidFill>
                <a:latin typeface="Lato" panose="020B0604020202020204" charset="0"/>
              </a:rPr>
              <a:t>Wrapping up </a:t>
            </a:r>
          </a:p>
        </p:txBody>
      </p:sp>
      <p:sp>
        <p:nvSpPr>
          <p:cNvPr id="31" name="Shape 95">
            <a:extLst>
              <a:ext uri="{FF2B5EF4-FFF2-40B4-BE49-F238E27FC236}">
                <a16:creationId xmlns:a16="http://schemas.microsoft.com/office/drawing/2014/main" id="{F9EC4BB9-6E19-8AD8-403F-C603D623E355}"/>
              </a:ext>
            </a:extLst>
          </p:cNvPr>
          <p:cNvSpPr txBox="1">
            <a:spLocks/>
          </p:cNvSpPr>
          <p:nvPr/>
        </p:nvSpPr>
        <p:spPr>
          <a:xfrm>
            <a:off x="342574" y="145982"/>
            <a:ext cx="11226652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Conclusions / Recommendations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AE41CC-028A-E52D-988B-ED3D281B23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116568" y="6409944"/>
            <a:ext cx="3081528" cy="4823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64F888-7238-F559-7F2D-621E3CFA8EC8}"/>
              </a:ext>
            </a:extLst>
          </p:cNvPr>
          <p:cNvSpPr txBox="1"/>
          <p:nvPr/>
        </p:nvSpPr>
        <p:spPr>
          <a:xfrm>
            <a:off x="6095999" y="2409960"/>
            <a:ext cx="57824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>
                <a:latin typeface="+mn-lt"/>
              </a:rPr>
              <a:t>Start small; prompting improves with practice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1800"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Detailed questions drive more usable outputs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180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/>
              <a:t>Structure and context make the biggest difference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1800"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>
                <a:latin typeface="+mn-lt"/>
                <a:ea typeface="Lato" panose="020F0502020204030203" pitchFamily="34" charset="0"/>
                <a:cs typeface="Lato" panose="020F0502020204030203" pitchFamily="34" charset="0"/>
              </a:rPr>
              <a:t>Document and validate outputs to maintain rigor</a:t>
            </a:r>
            <a:endParaRPr lang="en-US" sz="1800">
              <a:latin typeface="+mn-lt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endParaRPr lang="en-US" sz="1800"/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/>
              <a:t>These tools support your analysis; they don’t replace your judgment</a:t>
            </a:r>
            <a:endParaRPr lang="en-US" sz="1800"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0DC90-EEDB-5370-7A75-AF09DCE7CD5A}"/>
              </a:ext>
            </a:extLst>
          </p:cNvPr>
          <p:cNvSpPr txBox="1"/>
          <p:nvPr/>
        </p:nvSpPr>
        <p:spPr>
          <a:xfrm>
            <a:off x="3204755" y="6130500"/>
            <a:ext cx="5782491" cy="30777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Prompting doesn’t change what analysts do — it improves how we 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A56266-84CC-239D-7099-D89A96FF8F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00" y="2348820"/>
            <a:ext cx="4896464" cy="326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547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6C016439-3F8E-5C6C-00A2-FE96A4BD5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7492D5-3592-ED06-AAB2-3F9FC24E2B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9AB6030-3E75-D7B5-1FD9-A9E48EA5A08C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C3051E7-E616-8B07-77B5-892B0F2B3195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CCF4A56-FBC2-74CB-943B-824311D06E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D24505-DCEE-4C35-BA82-65698EA1A4DE}"/>
              </a:ext>
            </a:extLst>
          </p:cNvPr>
          <p:cNvSpPr txBox="1"/>
          <p:nvPr/>
        </p:nvSpPr>
        <p:spPr>
          <a:xfrm>
            <a:off x="193075" y="3075057"/>
            <a:ext cx="11441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400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982951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>
          <a:extLst>
            <a:ext uri="{FF2B5EF4-FFF2-40B4-BE49-F238E27FC236}">
              <a16:creationId xmlns:a16="http://schemas.microsoft.com/office/drawing/2014/main" id="{20B1D8EB-5FF5-C6D5-B148-F0C6D5B2A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DAB9BB-A866-F4BC-C4DA-140A64FA16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31" b="13960"/>
          <a:stretch/>
        </p:blipFill>
        <p:spPr>
          <a:xfrm>
            <a:off x="0" y="0"/>
            <a:ext cx="12192000" cy="8695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E294995-FFB6-02E8-F23C-AA45850C3B3C}"/>
              </a:ext>
            </a:extLst>
          </p:cNvPr>
          <p:cNvSpPr/>
          <p:nvPr/>
        </p:nvSpPr>
        <p:spPr>
          <a:xfrm>
            <a:off x="0" y="0"/>
            <a:ext cx="12192000" cy="870829"/>
          </a:xfrm>
          <a:prstGeom prst="rect">
            <a:avLst/>
          </a:prstGeom>
          <a:solidFill>
            <a:schemeClr val="bg2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95">
            <a:extLst>
              <a:ext uri="{FF2B5EF4-FFF2-40B4-BE49-F238E27FC236}">
                <a16:creationId xmlns:a16="http://schemas.microsoft.com/office/drawing/2014/main" id="{7370E988-E165-3F85-18F5-3D15362B7E83}"/>
              </a:ext>
            </a:extLst>
          </p:cNvPr>
          <p:cNvSpPr txBox="1">
            <a:spLocks/>
          </p:cNvSpPr>
          <p:nvPr/>
        </p:nvSpPr>
        <p:spPr>
          <a:xfrm>
            <a:off x="260556" y="28411"/>
            <a:ext cx="7542733" cy="603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Times New Roman"/>
              <a:buNone/>
              <a:defRPr sz="3200" b="0" i="0" u="none" strike="noStrike" cap="none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 b="1">
                <a:solidFill>
                  <a:schemeClr val="bg1"/>
                </a:solidFill>
                <a:latin typeface="Lato" panose="020B0604020202020204" charset="0"/>
              </a:rPr>
              <a:t>Resources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00C79B4-B279-FFA9-74EA-4F588FB71D59}"/>
              </a:ext>
            </a:extLst>
          </p:cNvPr>
          <p:cNvCxnSpPr/>
          <p:nvPr/>
        </p:nvCxnSpPr>
        <p:spPr>
          <a:xfrm>
            <a:off x="304450" y="683689"/>
            <a:ext cx="749300" cy="0"/>
          </a:xfrm>
          <a:prstGeom prst="line">
            <a:avLst/>
          </a:prstGeom>
          <a:ln w="63500" cap="rnd">
            <a:solidFill>
              <a:srgbClr val="8DB2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270112C-2A45-D44A-A2DC-838F3CF0EC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114031" y="6407761"/>
            <a:ext cx="3077968" cy="481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4B9918-A2DB-CDB8-45C1-324F7D6A1810}"/>
              </a:ext>
            </a:extLst>
          </p:cNvPr>
          <p:cNvSpPr txBox="1"/>
          <p:nvPr/>
        </p:nvSpPr>
        <p:spPr>
          <a:xfrm>
            <a:off x="679100" y="1884557"/>
            <a:ext cx="40203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/>
              <a:t>Learn the Basics</a:t>
            </a:r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LearnPrompting.org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Google AI Essentials (Coursera)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GenAI.mil (prompting basics)</a:t>
            </a:r>
          </a:p>
          <a:p>
            <a:endParaRPr lang="en-US" sz="1800" b="1"/>
          </a:p>
          <a:p>
            <a:r>
              <a:rPr lang="en-US" sz="1800" b="1"/>
              <a:t>Apply It in Practice</a:t>
            </a:r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OpenAI Prompting Guide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Anthropic Prompt Library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Microsoft AI Prompt Engineering </a:t>
            </a:r>
          </a:p>
          <a:p>
            <a:endParaRPr lang="en-US" sz="1800" b="1"/>
          </a:p>
          <a:p>
            <a:r>
              <a:rPr lang="en-US" sz="1800" b="1"/>
              <a:t>Use It Responsibly</a:t>
            </a:r>
            <a:endParaRPr lang="en-US" sz="18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NIST AI Risk Framework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/>
              <a:t>GAO AI Accountability Framework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558F50-7959-BFF8-7BAF-8F4BD53B0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912" y="1659887"/>
            <a:ext cx="6213988" cy="414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55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0402_ICEAA_Brief_Draft" id="{FF74A13B-74BA-434E-A3EE-B6553BA4243F}" vid="{EC0900F0-6BD0-490A-990E-FC6C0AEBDF97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a2009ce-f03d-4198-a4a0-948d42ee7248">
      <UserInfo>
        <DisplayName>Jeremy Fisher</DisplayName>
        <AccountId>31</AccountId>
        <AccountType/>
      </UserInfo>
    </SharedWithUsers>
    <MediaLengthInSeconds xmlns="17d4f1d2-0bd1-4da1-90da-72f6b0f0ef95" xsi:nil="true"/>
    <TaxCatchAll xmlns="ba2009ce-f03d-4198-a4a0-948d42ee7248" xsi:nil="true"/>
    <lcf76f155ced4ddcb4097134ff3c332f xmlns="17d4f1d2-0bd1-4da1-90da-72f6b0f0ef9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9F6AD9883F334FAD6914C42A116242" ma:contentTypeVersion="18" ma:contentTypeDescription="Create a new document." ma:contentTypeScope="" ma:versionID="0901ce3ec98b8ae0d71c96ec3a0097e0">
  <xsd:schema xmlns:xsd="http://www.w3.org/2001/XMLSchema" xmlns:xs="http://www.w3.org/2001/XMLSchema" xmlns:p="http://schemas.microsoft.com/office/2006/metadata/properties" xmlns:ns2="ba2009ce-f03d-4198-a4a0-948d42ee7248" xmlns:ns3="17d4f1d2-0bd1-4da1-90da-72f6b0f0ef95" targetNamespace="http://schemas.microsoft.com/office/2006/metadata/properties" ma:root="true" ma:fieldsID="ca2d9cebc77daf03bba4d48342c6d9e0" ns2:_="" ns3:_="">
    <xsd:import namespace="ba2009ce-f03d-4198-a4a0-948d42ee7248"/>
    <xsd:import namespace="17d4f1d2-0bd1-4da1-90da-72f6b0f0ef9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2009ce-f03d-4198-a4a0-948d42ee724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77e32b3-1453-4ad5-ac1d-1c5391afe2b4}" ma:internalName="TaxCatchAll" ma:showField="CatchAllData" ma:web="ba2009ce-f03d-4198-a4a0-948d42ee72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4f1d2-0bd1-4da1-90da-72f6b0f0ef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94f71c1-c3fd-4193-bbb2-1e8ad5e46f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6727E36-0043-4FA5-9C01-648968BD15D3}">
  <ds:schemaRefs>
    <ds:schemaRef ds:uri="17d4f1d2-0bd1-4da1-90da-72f6b0f0ef95"/>
    <ds:schemaRef ds:uri="ba2009ce-f03d-4198-a4a0-948d42ee724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142D538-4DF1-4A4A-B84F-52EAC60652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D359A6-A3C9-4E2F-9331-BAFE2FA9297A}">
  <ds:schemaRefs>
    <ds:schemaRef ds:uri="17d4f1d2-0bd1-4da1-90da-72f6b0f0ef95"/>
    <ds:schemaRef ds:uri="ba2009ce-f03d-4198-a4a0-948d42ee72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1638</Words>
  <Application>Microsoft Office PowerPoint</Application>
  <PresentationFormat>Widescreen</PresentationFormat>
  <Paragraphs>265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Lato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Fisher</dc:creator>
  <cp:lastModifiedBy>Anil Divvela</cp:lastModifiedBy>
  <cp:revision>3</cp:revision>
  <cp:lastPrinted>2018-11-13T16:07:13Z</cp:lastPrinted>
  <dcterms:modified xsi:type="dcterms:W3CDTF">2026-07-31T20:14:04Z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0x010100D69F6AD9883F334FAD6914C42A116242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