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86" r:id="rId5"/>
    <p:sldMasterId id="2147483687" r:id="rId6"/>
  </p:sldMasterIdLst>
  <p:notesMasterIdLst>
    <p:notesMasterId r:id="rId31"/>
  </p:notesMasterIdLst>
  <p:sldIdLst>
    <p:sldId id="285" r:id="rId7"/>
    <p:sldId id="270" r:id="rId8"/>
    <p:sldId id="4231" r:id="rId9"/>
    <p:sldId id="4232" r:id="rId10"/>
    <p:sldId id="4221" r:id="rId11"/>
    <p:sldId id="300" r:id="rId12"/>
    <p:sldId id="4243" r:id="rId13"/>
    <p:sldId id="4239" r:id="rId14"/>
    <p:sldId id="4244" r:id="rId15"/>
    <p:sldId id="299" r:id="rId16"/>
    <p:sldId id="4222" r:id="rId17"/>
    <p:sldId id="4238" r:id="rId18"/>
    <p:sldId id="4225" r:id="rId19"/>
    <p:sldId id="290" r:id="rId20"/>
    <p:sldId id="288" r:id="rId21"/>
    <p:sldId id="4223" r:id="rId22"/>
    <p:sldId id="289" r:id="rId23"/>
    <p:sldId id="4233" r:id="rId24"/>
    <p:sldId id="4234" r:id="rId25"/>
    <p:sldId id="2338" r:id="rId26"/>
    <p:sldId id="4237" r:id="rId27"/>
    <p:sldId id="4235" r:id="rId28"/>
    <p:sldId id="4247" r:id="rId29"/>
    <p:sldId id="4246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Light Theme" id="{0CC3B6C7-D165-44E5-96E3-4D49537B6DF6}">
          <p14:sldIdLst>
            <p14:sldId id="285"/>
            <p14:sldId id="270"/>
            <p14:sldId id="4231"/>
            <p14:sldId id="4232"/>
            <p14:sldId id="4221"/>
            <p14:sldId id="300"/>
            <p14:sldId id="4243"/>
            <p14:sldId id="4239"/>
            <p14:sldId id="4244"/>
            <p14:sldId id="299"/>
            <p14:sldId id="4222"/>
            <p14:sldId id="4238"/>
            <p14:sldId id="4225"/>
            <p14:sldId id="290"/>
            <p14:sldId id="288"/>
            <p14:sldId id="4223"/>
            <p14:sldId id="289"/>
            <p14:sldId id="4233"/>
            <p14:sldId id="4234"/>
            <p14:sldId id="2338"/>
            <p14:sldId id="4237"/>
            <p14:sldId id="4235"/>
            <p14:sldId id="4247"/>
            <p14:sldId id="4246"/>
          </p14:sldIdLst>
        </p14:section>
        <p14:section name="Dark Theme" id="{531BD2A1-FBD4-44B3-922E-A1953AE6A2B5}">
          <p14:sldIdLst/>
        </p14:section>
        <p14:section name="Custom Picture Theme" id="{6CCDFBB2-C589-4C7C-863C-0FA8A563C185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9663803-3FB3-FCB1-9427-7016DD9E9411}" name="Pompa, Courtney" initials="PC" userId="S::courtney.pompa@nnsa.doe.gov::01399050-7734-4f9c-97b9-d8ea831df01b" providerId="AD"/>
  <p188:author id="{4807E918-C302-F7F0-CD0D-FB0472D914F9}" name="Metcalf, Mike (CONTR)" initials="MM" userId="S::mike.metcalf@nnsa.doe.gov::65ebd48d-6da9-4161-b8ba-7b15836d9c8e" providerId="AD"/>
  <p188:author id="{3E53165F-7E2D-6BEB-5326-F7B75106ACC2}" name="Deeney, Payton (CONTR)" initials="PD" userId="S::payton.deeney@nnsa.doe.gov::44ae866e-5032-442c-b708-7f80602fdb87" providerId="AD"/>
  <p188:author id="{E649F38C-DC96-3445-ADB1-65E83935E679}" name="Metcalf, Mike (CONTR)" initials="" userId="S::Mike.Metcalf@NNSA.doe.gov::65ebd48d-6da9-4161-b8ba-7b15836d9c8e" providerId="AD"/>
  <p188:author id="{9877A1C7-329A-D09B-4B29-4A17FBC364B4}" name="Walter, Daniel (CONTR)" initials="DW" userId="S::daniel.walter@nnsa.doe.gov::22e0b71c-2ec4-4d84-bd78-74c16e01dc89" providerId="AD"/>
  <p188:author id="{73370CE7-9BEE-CB6D-2491-1ED6D4BA830C}" name="Marlette, Xander (CONTR)" initials="XM" userId="S::xander.marlette@nnsa.doe.gov::03f18b7d-746d-4323-b6ac-1a04d7942a44" providerId="AD"/>
  <p188:author id="{2A18FCF7-D61E-32E7-0EC2-8EC904545DFF}" name="Codding, Victoria (CONTR)" initials="VC" userId="S::Victoria.Codding@nnsa.doe.gov::2689c370-aad5-43fa-974e-832bf91b697f" providerId="AD"/>
  <p188:author id="{B855ADFE-7709-7E60-C75D-1C746B48D5F1}" name="Codding, Victoria (CONTR)" initials="CV" userId="S::victoria.codding@nnsa.doe.gov::2689c370-aad5-43fa-974e-832bf91b697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53C87"/>
    <a:srgbClr val="6C3BAA"/>
    <a:srgbClr val="A38AB7"/>
    <a:srgbClr val="C2A1E7"/>
    <a:srgbClr val="3A3A3A"/>
    <a:srgbClr val="660066"/>
    <a:srgbClr val="6600FF"/>
    <a:srgbClr val="4237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8A13BE-E3F8-A539-5908-CF8236901F59}" v="1" dt="2026-07-31T20:57:27.961"/>
    <p1510:client id="{41E2DED7-B107-4F3B-8B64-D11E81C17BC9}" v="450" dt="2026-07-31T19:38:11.928"/>
    <p1510:client id="{65CC4091-E04D-81F2-D496-9EECA0E50366}" v="6" dt="2026-07-31T18:22:41.555"/>
    <p1510:client id="{AB5B836A-9321-EABC-8D93-42C9EFB7A7C1}" v="1" dt="2026-07-31T21:50:59.539"/>
    <p1510:client id="{CA371606-2163-2927-FE2B-70193087CE2B}" v="1" dt="2026-07-31T20:56:31.249"/>
    <p1510:client id="{CC7C419C-63FB-447B-B62A-C5DE7495BD0F}" v="860" dt="2026-07-31T21:40:40.3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34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presProps" Target="presProps.xml"/><Relationship Id="rId37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microsoft.com/office/2015/10/relationships/revisionInfo" Target="revisionInfo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tableStyles" Target="tableStyle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A0241F-C7B9-4319-9EF5-6347B37F82C0}" type="datetimeFigureOut">
              <a:t>7/31/2026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6E8DE3-7EC2-4D8B-AC08-DB70D395DC7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0559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WDCR is an iterative process where LPS partners develop scope, cost, schedule, and risk inputs using defined requirements.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FPO consolidates into a report, undergoing a review and approval before informing the BCR. NNSA has used this process over a decade.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PA&amp;E streamlined execution through BOE, DIT, and SCURA training, standardized templates, and structured feedback.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strengthen defensibility, PA&amp;E created Component Benchmarking Tool enabled data driven, component level comparisons to validate estimates &amp; identify anomalies.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PA&amp;E expanded support by integrating EVM, historical data, and strategic planning as programs advance through BCR cycles &amp; will discuss process improvements that impacted the successful W93 WDCR.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6E8DE3-7EC2-4D8B-AC08-DB70D395DC7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7494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DDD5B0AD-8280-0EF2-30D5-09D93B0D46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4" b="9941"/>
          <a:stretch>
            <a:fillRect/>
          </a:stretch>
        </p:blipFill>
        <p:spPr>
          <a:xfrm>
            <a:off x="-10" y="0"/>
            <a:ext cx="12192001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F1FC7E3-C809-DE7D-D66F-EBED0EB166D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2E2AD3-F39E-8630-13A0-1FC7E0F33160}"/>
              </a:ext>
            </a:extLst>
          </p:cNvPr>
          <p:cNvSpPr/>
          <p:nvPr userDrawn="1"/>
        </p:nvSpPr>
        <p:spPr>
          <a:xfrm>
            <a:off x="0" y="729071"/>
            <a:ext cx="12192001" cy="782973"/>
          </a:xfrm>
          <a:prstGeom prst="rect">
            <a:avLst/>
          </a:prstGeom>
          <a:gradFill>
            <a:gsLst>
              <a:gs pos="15000">
                <a:schemeClr val="bg2">
                  <a:lumMod val="25000"/>
                  <a:alpha val="80000"/>
                </a:schemeClr>
              </a:gs>
              <a:gs pos="0">
                <a:schemeClr val="bg2">
                  <a:lumMod val="25000"/>
                </a:schemeClr>
              </a:gs>
              <a:gs pos="43000">
                <a:schemeClr val="bg2">
                  <a:lumMod val="25000"/>
                  <a:alpha val="60000"/>
                </a:schemeClr>
              </a:gs>
              <a:gs pos="100000">
                <a:schemeClr val="bg2">
                  <a:lumMod val="25000"/>
                  <a:alpha val="1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pc="300">
                <a:latin typeface="Bahnschrift SemiCondensed" panose="020B0502040204020203" pitchFamily="34" charset="0"/>
              </a:rPr>
              <a:t>		   2026 CECOP SYMPOSIUM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DA0570D-28E8-4595-A2CB-70B234BA01E6}"/>
              </a:ext>
            </a:extLst>
          </p:cNvPr>
          <p:cNvCxnSpPr>
            <a:cxnSpLocks/>
          </p:cNvCxnSpPr>
          <p:nvPr userDrawn="1"/>
        </p:nvCxnSpPr>
        <p:spPr>
          <a:xfrm>
            <a:off x="-5" y="729071"/>
            <a:ext cx="12192001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C00F4CB-556C-FD76-51E2-174C24D3276F}"/>
              </a:ext>
            </a:extLst>
          </p:cNvPr>
          <p:cNvCxnSpPr>
            <a:cxnSpLocks/>
          </p:cNvCxnSpPr>
          <p:nvPr userDrawn="1"/>
        </p:nvCxnSpPr>
        <p:spPr>
          <a:xfrm>
            <a:off x="0" y="1512044"/>
            <a:ext cx="12192001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7A4D9443-517F-60D3-9476-A993783A937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737730" y="600491"/>
            <a:ext cx="1116469" cy="1036865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EE85B32-3506-E1DF-ED86-BD9E5C507609}"/>
              </a:ext>
            </a:extLst>
          </p:cNvPr>
          <p:cNvSpPr/>
          <p:nvPr userDrawn="1"/>
        </p:nvSpPr>
        <p:spPr>
          <a:xfrm>
            <a:off x="737731" y="612481"/>
            <a:ext cx="1116468" cy="1036864"/>
          </a:xfrm>
          <a:prstGeom prst="rect">
            <a:avLst/>
          </a:prstGeom>
          <a:noFill/>
          <a:ln>
            <a:gradFill>
              <a:gsLst>
                <a:gs pos="0">
                  <a:schemeClr val="bg1"/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6">
            <a:extLst>
              <a:ext uri="{FF2B5EF4-FFF2-40B4-BE49-F238E27FC236}">
                <a16:creationId xmlns:a16="http://schemas.microsoft.com/office/drawing/2014/main" id="{606B6154-2C69-E907-40A7-4AB0280B6AD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983" y="5919043"/>
            <a:ext cx="2912735" cy="83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A196AC30-F01E-0E62-E1CF-7F21E1185A0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7730" y="3756403"/>
            <a:ext cx="6759575" cy="870975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C2A1E7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800">
                <a:solidFill>
                  <a:srgbClr val="C2A1E7"/>
                </a:solidFill>
              </a:rPr>
              <a:t>Click to add presenter or presenting org</a:t>
            </a: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CB6E3125-D518-CB81-23A1-A175E8E38F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7730" y="4910980"/>
            <a:ext cx="6759575" cy="434976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C2A1E7"/>
                </a:solidFill>
              </a:defRPr>
            </a:lvl1pPr>
          </a:lstStyle>
          <a:p>
            <a:r>
              <a:rPr lang="en-US" sz="2800">
                <a:solidFill>
                  <a:srgbClr val="C2A1E7"/>
                </a:solidFill>
              </a:rPr>
              <a:t>Click to add presentation date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F7DC350-11DC-CE43-11B3-9711B9BF89B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38188" y="2030413"/>
            <a:ext cx="6759575" cy="144303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b="0"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800">
                <a:latin typeface="Figtree ExtraBold" pitchFamily="2" charset="0"/>
              </a:rPr>
              <a:t>Click to add title of presentation</a:t>
            </a:r>
          </a:p>
        </p:txBody>
      </p:sp>
      <p:pic>
        <p:nvPicPr>
          <p:cNvPr id="12" name="Picture 11" descr="Logo&#10;&#10;AI-generated content may be incorrect.">
            <a:extLst>
              <a:ext uri="{FF2B5EF4-FFF2-40B4-BE49-F238E27FC236}">
                <a16:creationId xmlns:a16="http://schemas.microsoft.com/office/drawing/2014/main" id="{4BE11ADF-44DA-14EB-1956-B8A3E9414A5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6292" y="6037288"/>
            <a:ext cx="2132134" cy="598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D5298C5-244C-8380-F145-4700F6E2086B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r>
              <a:rPr lang="en-US" spc="600">
                <a:latin typeface="Bahnschrift SemiCondensed" panose="020B0502040204020203" pitchFamily="34" charset="0"/>
              </a:rPr>
              <a:t>2026 CECOP SYMPOSIUM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E55804-321A-74CF-A94B-1BF5C9F6E374}"/>
              </a:ext>
            </a:extLst>
          </p:cNvPr>
          <p:cNvSpPr/>
          <p:nvPr userDrawn="1"/>
        </p:nvSpPr>
        <p:spPr>
          <a:xfrm>
            <a:off x="0" y="0"/>
            <a:ext cx="12192000" cy="100751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B4C4EB1-2CA3-D862-6A5F-988F070036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262" y="88964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036369E-249C-3181-E77E-467D1C9279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3" y="1152752"/>
            <a:ext cx="11776997" cy="481058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F5E033-43C7-C0FD-6998-A6A10B10FA9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F6B7EA0D-EBB2-AAB7-37D3-06B57647CD73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70AEC771-634F-9E32-34C2-BEB876FA9AFC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chemeClr val="bg1"/>
                </a:solidFill>
              </a:rPr>
              <a:pPr/>
              <a:t>7/31/2026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728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E65B9C9-DD58-6101-5B93-89C076039231}"/>
              </a:ext>
            </a:extLst>
          </p:cNvPr>
          <p:cNvSpPr/>
          <p:nvPr userDrawn="1"/>
        </p:nvSpPr>
        <p:spPr>
          <a:xfrm>
            <a:off x="0" y="6194126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i="0"/>
              <a:t>	</a:t>
            </a:r>
            <a:r>
              <a:rPr lang="en-US" i="0" spc="600"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A51057C-32A8-4696-C3CF-86B951E772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299015"/>
            <a:ext cx="496727" cy="461310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E02D647-6F84-BEC1-00FE-413131304E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1064" y="1112340"/>
            <a:ext cx="5900737" cy="496894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7FF2C9A1-9DDE-3BBE-6C42-AEEC42C005D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12407" y="710214"/>
            <a:ext cx="5659438" cy="5630664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C28E1E2-E791-2185-BEBC-F6334AC78084}"/>
              </a:ext>
            </a:extLst>
          </p:cNvPr>
          <p:cNvSpPr/>
          <p:nvPr userDrawn="1"/>
        </p:nvSpPr>
        <p:spPr>
          <a:xfrm>
            <a:off x="0" y="-63"/>
            <a:ext cx="12192000" cy="100751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A278FDA8-0F15-794A-D70A-F28897EB7CA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3302" y="86969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757EA998-EA4A-9197-840C-111B768A93A9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826933A-59DE-7B2C-DBE5-0B70BC884305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chemeClr val="bg1"/>
                </a:solidFill>
              </a:rPr>
              <a:pPr/>
              <a:t>7/31/2026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84139AE-AA5E-1B06-3466-1B2AE9139C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02040" y="6356348"/>
            <a:ext cx="2743200" cy="365125"/>
          </a:xfrm>
        </p:spPr>
        <p:txBody>
          <a:bodyPr/>
          <a:lstStyle/>
          <a:p>
            <a:fld id="{846CE7D5-CF57-46EF-B807-FDD0502418D4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EFEFE49-6DFE-0696-BA90-451C55003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1648" y="6356349"/>
            <a:ext cx="399288" cy="365125"/>
          </a:xfrm>
        </p:spPr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173EA224-60CA-4405-1AFC-E9009EA84226}"/>
              </a:ext>
            </a:extLst>
          </p:cNvPr>
          <p:cNvSpPr txBox="1">
            <a:spLocks/>
          </p:cNvSpPr>
          <p:nvPr userDrawn="1"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EC34147C-1597-2FAE-FB1F-310C899B6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69961E7-8118-B1EA-7E23-373FC05CB8C2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7" name="Picture 16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F99208BA-4568-AA31-DAD1-504C5B5EB8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4" b="9941"/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6129010-32DE-1271-0B31-9BAE7739862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FCFB537-B7D8-4F25-3F9A-A10A39955AD4}"/>
              </a:ext>
            </a:extLst>
          </p:cNvPr>
          <p:cNvSpPr/>
          <p:nvPr userDrawn="1"/>
        </p:nvSpPr>
        <p:spPr>
          <a:xfrm>
            <a:off x="0" y="729071"/>
            <a:ext cx="12192001" cy="782973"/>
          </a:xfrm>
          <a:prstGeom prst="rect">
            <a:avLst/>
          </a:prstGeom>
          <a:gradFill>
            <a:gsLst>
              <a:gs pos="15000">
                <a:schemeClr val="bg2">
                  <a:lumMod val="25000"/>
                  <a:alpha val="80000"/>
                </a:schemeClr>
              </a:gs>
              <a:gs pos="0">
                <a:schemeClr val="bg2">
                  <a:lumMod val="25000"/>
                </a:schemeClr>
              </a:gs>
              <a:gs pos="43000">
                <a:schemeClr val="bg2">
                  <a:lumMod val="25000"/>
                  <a:alpha val="60000"/>
                </a:schemeClr>
              </a:gs>
              <a:gs pos="100000">
                <a:schemeClr val="bg2">
                  <a:lumMod val="25000"/>
                  <a:alpha val="1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pc="300">
                <a:latin typeface="Bahnschrift SemiCondensed" panose="020B0502040204020203" pitchFamily="34" charset="0"/>
              </a:rPr>
              <a:t>		   2026 CECOP SYMPOSIUM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2678C54-50D6-964C-CA4F-FD7B6635837C}"/>
              </a:ext>
            </a:extLst>
          </p:cNvPr>
          <p:cNvCxnSpPr>
            <a:cxnSpLocks/>
          </p:cNvCxnSpPr>
          <p:nvPr userDrawn="1"/>
        </p:nvCxnSpPr>
        <p:spPr>
          <a:xfrm>
            <a:off x="-5" y="729071"/>
            <a:ext cx="12192001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A284AF1-4B0B-0194-5571-18707FD26D96}"/>
              </a:ext>
            </a:extLst>
          </p:cNvPr>
          <p:cNvCxnSpPr>
            <a:cxnSpLocks/>
          </p:cNvCxnSpPr>
          <p:nvPr userDrawn="1"/>
        </p:nvCxnSpPr>
        <p:spPr>
          <a:xfrm>
            <a:off x="0" y="1512044"/>
            <a:ext cx="12192001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1EC3A0B0-6B0A-AA85-B297-E5C486EFA67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737730" y="631334"/>
            <a:ext cx="1116469" cy="103686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1CAB904F-E08E-006C-EEFD-5F3E7E57706C}"/>
              </a:ext>
            </a:extLst>
          </p:cNvPr>
          <p:cNvSpPr/>
          <p:nvPr userDrawn="1"/>
        </p:nvSpPr>
        <p:spPr>
          <a:xfrm>
            <a:off x="737731" y="631335"/>
            <a:ext cx="1116468" cy="1036864"/>
          </a:xfrm>
          <a:prstGeom prst="rect">
            <a:avLst/>
          </a:prstGeom>
          <a:noFill/>
          <a:ln>
            <a:gradFill>
              <a:gsLst>
                <a:gs pos="0">
                  <a:schemeClr val="bg1"/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6">
            <a:extLst>
              <a:ext uri="{FF2B5EF4-FFF2-40B4-BE49-F238E27FC236}">
                <a16:creationId xmlns:a16="http://schemas.microsoft.com/office/drawing/2014/main" id="{FD0902C5-5AC4-5905-5794-69B7AED59F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983" y="5919043"/>
            <a:ext cx="2912735" cy="83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451086-930A-62C9-0BAE-2BD6DB50C3A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63051" y="2297112"/>
            <a:ext cx="6465887" cy="21748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 sz="2800" b="1">
                <a:latin typeface="Figtree ExtraBold" pitchFamily="2" charset="0"/>
              </a:rPr>
              <a:t>Insert Section Name Here</a:t>
            </a:r>
            <a:endParaRPr lang="en-US"/>
          </a:p>
        </p:txBody>
      </p:sp>
      <p:pic>
        <p:nvPicPr>
          <p:cNvPr id="2" name="Picture 1" descr="Logo&#10;&#10;AI-generated content may be incorrect.">
            <a:extLst>
              <a:ext uri="{FF2B5EF4-FFF2-40B4-BE49-F238E27FC236}">
                <a16:creationId xmlns:a16="http://schemas.microsoft.com/office/drawing/2014/main" id="{469C1C3F-D0CC-2EA7-2AA7-27F7F15482C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6292" y="6037288"/>
            <a:ext cx="2132134" cy="598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463680B-8792-65C8-079C-610A68EA0EC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3" y="1112340"/>
            <a:ext cx="5787323" cy="498411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3F1302C4-FF3A-B06D-80E0-88CEC676250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09414" y="1112340"/>
            <a:ext cx="5787323" cy="498411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347C84E-C66E-6F73-8B2F-C23ADC51FFF7}"/>
              </a:ext>
            </a:extLst>
          </p:cNvPr>
          <p:cNvSpPr/>
          <p:nvPr userDrawn="1"/>
        </p:nvSpPr>
        <p:spPr>
          <a:xfrm>
            <a:off x="0" y="6194126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i="0"/>
              <a:t>	</a:t>
            </a:r>
            <a:r>
              <a:rPr lang="en-US" i="0" spc="600"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80C781-D886-F3F7-D8C8-AEC62093B62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299015"/>
            <a:ext cx="496727" cy="46131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C14F3A2-5D23-8339-3B89-10EA171CF562}"/>
              </a:ext>
            </a:extLst>
          </p:cNvPr>
          <p:cNvSpPr/>
          <p:nvPr userDrawn="1"/>
        </p:nvSpPr>
        <p:spPr>
          <a:xfrm>
            <a:off x="0" y="-63"/>
            <a:ext cx="12192000" cy="100751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375FC8C8-B45D-6E85-FE32-7C44D9974CE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5263" y="100842"/>
            <a:ext cx="11801474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8708CADC-AEA2-422E-47F2-F8B178203B75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7EB1AF2-7ADB-3610-5161-6AB4BF963CBB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chemeClr val="bg1"/>
                </a:solidFill>
              </a:rPr>
              <a:pPr/>
              <a:t>7/31/2026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03B4286-563F-D1EE-49E0-71CA94B9FB92}"/>
              </a:ext>
            </a:extLst>
          </p:cNvPr>
          <p:cNvSpPr/>
          <p:nvPr userDrawn="1"/>
        </p:nvSpPr>
        <p:spPr>
          <a:xfrm>
            <a:off x="0" y="2656"/>
            <a:ext cx="12192000" cy="100751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B2C759F7-CB06-0F9B-9A93-2536177DD1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027" y="136526"/>
            <a:ext cx="5787323" cy="73977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BE37D4D9-2A5F-EC59-16F1-4151EF5C0D4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3" y="1144040"/>
            <a:ext cx="5787323" cy="491621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242B7D06-C118-BE1A-1F60-E965FB5A892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09414" y="1144040"/>
            <a:ext cx="5787323" cy="491356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7D7FC36B-5570-9687-45DC-1091C183D0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17166" y="136526"/>
            <a:ext cx="5787323" cy="73977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170E439-A379-BA5F-8849-2A8D73D3B027}"/>
              </a:ext>
            </a:extLst>
          </p:cNvPr>
          <p:cNvSpPr/>
          <p:nvPr userDrawn="1"/>
        </p:nvSpPr>
        <p:spPr>
          <a:xfrm>
            <a:off x="0" y="6194126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i="0"/>
              <a:t>	</a:t>
            </a:r>
            <a:r>
              <a:rPr lang="en-US" i="0" spc="600"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B1A8D3-52E0-8117-9757-E896F3AE4CA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299015"/>
            <a:ext cx="496727" cy="461310"/>
          </a:xfrm>
          <a:prstGeom prst="rect">
            <a:avLst/>
          </a:prstGeom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C261C953-8CBE-3E3A-E788-C9B0ABA3BE5E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78AAD7E-A8FF-7986-509B-1C998B5C206C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chemeClr val="bg1"/>
                </a:solidFill>
              </a:rPr>
              <a:pPr/>
              <a:t>7/31/2026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8644D82-C319-2FD1-27E0-21F2B8DF5CB7}"/>
              </a:ext>
            </a:extLst>
          </p:cNvPr>
          <p:cNvSpPr/>
          <p:nvPr userDrawn="1"/>
        </p:nvSpPr>
        <p:spPr>
          <a:xfrm>
            <a:off x="0" y="6194126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i="0"/>
              <a:t>	</a:t>
            </a:r>
            <a:r>
              <a:rPr lang="en-US" i="0" spc="600"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B55233-3CE7-F2C1-CC63-1E9FB5CF90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299015"/>
            <a:ext cx="496727" cy="46131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20D24E0-CB63-2F94-B07B-646180A78D23}"/>
              </a:ext>
            </a:extLst>
          </p:cNvPr>
          <p:cNvSpPr/>
          <p:nvPr userDrawn="1"/>
        </p:nvSpPr>
        <p:spPr>
          <a:xfrm>
            <a:off x="0" y="-63"/>
            <a:ext cx="12192000" cy="100751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3216E214-D0B1-0CCA-CF40-85D4CE5960E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7501" y="97675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B8C5A113-328C-BE7F-5D1C-DF72A8C0F614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8B4B15DB-8D24-B7C1-CB2E-096D32E3292E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chemeClr val="bg1"/>
                </a:solidFill>
              </a:rPr>
              <a:pPr/>
              <a:t>7/31/2026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22DDDE1-885F-64EB-9C8A-3D603BCF75DD}"/>
              </a:ext>
            </a:extLst>
          </p:cNvPr>
          <p:cNvSpPr/>
          <p:nvPr userDrawn="1"/>
        </p:nvSpPr>
        <p:spPr>
          <a:xfrm>
            <a:off x="0" y="6194126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i="0"/>
              <a:t>	</a:t>
            </a:r>
            <a:r>
              <a:rPr lang="en-US" i="0" spc="600"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112250F-7791-4E10-A986-D26E6A0593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299015"/>
            <a:ext cx="496727" cy="461310"/>
          </a:xfrm>
          <a:prstGeom prst="rect">
            <a:avLst/>
          </a:prstGeom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53C19A4B-F554-21E4-CB47-974030749D11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CBCFD27-206D-1F8E-E6C3-103836B0BFFB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chemeClr val="bg1"/>
                </a:solidFill>
              </a:rPr>
              <a:pPr/>
              <a:t>7/31/2026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8A4C8AC0-0033-500B-0148-1F8D7444B4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2" y="1149689"/>
            <a:ext cx="4164084" cy="49021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C51DB95B-DF88-27BC-68BF-F34AEF78E10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93266" y="1149689"/>
            <a:ext cx="7403472" cy="490219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27D124B-72B7-1E37-9F92-96D32332E4FB}"/>
              </a:ext>
            </a:extLst>
          </p:cNvPr>
          <p:cNvSpPr/>
          <p:nvPr userDrawn="1"/>
        </p:nvSpPr>
        <p:spPr>
          <a:xfrm>
            <a:off x="0" y="6194126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i="0"/>
              <a:t>	</a:t>
            </a:r>
            <a:r>
              <a:rPr lang="en-US" i="0" spc="600"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BD61CD-C932-5191-81C0-035ED257CF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299015"/>
            <a:ext cx="496727" cy="46131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AD5350C-5F05-0BE9-B383-5DF4DF01732D}"/>
              </a:ext>
            </a:extLst>
          </p:cNvPr>
          <p:cNvSpPr/>
          <p:nvPr userDrawn="1"/>
        </p:nvSpPr>
        <p:spPr>
          <a:xfrm>
            <a:off x="0" y="-63"/>
            <a:ext cx="12192000" cy="100751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6C469126-D9EA-2AED-A371-42D4824D13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5262" y="97675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FDACACCA-C574-92EE-1019-357CCC45194B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A1D7423-9910-2AD5-48EE-937DD7901394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chemeClr val="bg1"/>
                </a:solidFill>
              </a:rPr>
              <a:pPr/>
              <a:t>7/31/2026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9397D9D3-5317-2E66-B651-BFE16A714F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4" b="9941"/>
          <a:stretch>
            <a:fillRect/>
          </a:stretch>
        </p:blipFill>
        <p:spPr>
          <a:xfrm>
            <a:off x="-10" y="0"/>
            <a:ext cx="121920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A681DDB-DD4B-06ED-0ED0-4F736859A69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D5298C5-244C-8380-F145-4700F6E2086B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>
                <a:solidFill>
                  <a:schemeClr val="bg1"/>
                </a:solidFill>
              </a:rPr>
              <a:t>	</a:t>
            </a:r>
            <a:r>
              <a:rPr lang="en-US" spc="600">
                <a:solidFill>
                  <a:schemeClr val="bg1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B4C4EB1-2CA3-D862-6A5F-988F070036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501" y="129191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rgbClr val="C2A1E7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036369E-249C-3181-E77E-467D1C9279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3" y="1152752"/>
            <a:ext cx="11776997" cy="50413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F5E033-43C7-C0FD-6998-A6A10B10FA9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653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r Pale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489EEC9-3C0A-0696-8975-80767EC95DDE}"/>
              </a:ext>
            </a:extLst>
          </p:cNvPr>
          <p:cNvSpPr/>
          <p:nvPr userDrawn="1"/>
        </p:nvSpPr>
        <p:spPr>
          <a:xfrm>
            <a:off x="0" y="0"/>
            <a:ext cx="12192000" cy="1020726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pc="600">
                <a:latin typeface="Bahnschrift SemiCondensed" panose="020B0502040204020203" pitchFamily="34" charset="0"/>
              </a:rPr>
              <a:t>	SLIDES COLOR PALETTE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C071802D-484F-AA48-64FC-1E4ED5B998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02040" y="6356348"/>
            <a:ext cx="2743200" cy="365125"/>
          </a:xfrm>
        </p:spPr>
        <p:txBody>
          <a:bodyPr/>
          <a:lstStyle/>
          <a:p>
            <a:fld id="{846CE7D5-CF57-46EF-B807-FDD0502418D4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DECFEFB-529D-E8B1-F7D3-7575853ED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1648" y="6356349"/>
            <a:ext cx="399288" cy="365125"/>
          </a:xfrm>
        </p:spPr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3F7AF6B-55C9-D724-CA7A-CE7DC1EE79FF}"/>
              </a:ext>
            </a:extLst>
          </p:cNvPr>
          <p:cNvSpPr/>
          <p:nvPr userDrawn="1"/>
        </p:nvSpPr>
        <p:spPr>
          <a:xfrm>
            <a:off x="-1" y="1398936"/>
            <a:ext cx="923407" cy="2725091"/>
          </a:xfrm>
          <a:prstGeom prst="rect">
            <a:avLst/>
          </a:prstGeom>
          <a:solidFill>
            <a:srgbClr val="653C8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10%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E6BF08A-7947-4713-3C46-EC8862C7C9A2}"/>
              </a:ext>
            </a:extLst>
          </p:cNvPr>
          <p:cNvSpPr/>
          <p:nvPr userDrawn="1"/>
        </p:nvSpPr>
        <p:spPr>
          <a:xfrm>
            <a:off x="914394" y="1398933"/>
            <a:ext cx="925128" cy="2725092"/>
          </a:xfrm>
          <a:prstGeom prst="rect">
            <a:avLst/>
          </a:prstGeom>
          <a:solidFill>
            <a:srgbClr val="653C8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20%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61D0450-64CA-2EEA-F48D-496D890579EA}"/>
              </a:ext>
            </a:extLst>
          </p:cNvPr>
          <p:cNvSpPr/>
          <p:nvPr userDrawn="1"/>
        </p:nvSpPr>
        <p:spPr>
          <a:xfrm>
            <a:off x="1835183" y="1398934"/>
            <a:ext cx="923407" cy="2725092"/>
          </a:xfrm>
          <a:prstGeom prst="rect">
            <a:avLst/>
          </a:prstGeom>
          <a:solidFill>
            <a:srgbClr val="653C87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40%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B1993D6-4D15-EA86-A20A-6F1717500F94}"/>
              </a:ext>
            </a:extLst>
          </p:cNvPr>
          <p:cNvSpPr/>
          <p:nvPr userDrawn="1"/>
        </p:nvSpPr>
        <p:spPr>
          <a:xfrm>
            <a:off x="2756266" y="1398932"/>
            <a:ext cx="923407" cy="2725092"/>
          </a:xfrm>
          <a:prstGeom prst="rect">
            <a:avLst/>
          </a:prstGeom>
          <a:solidFill>
            <a:srgbClr val="653C87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70%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3EDFF01-ECE9-49E8-C6CA-E09F9ABBD88A}"/>
              </a:ext>
            </a:extLst>
          </p:cNvPr>
          <p:cNvSpPr txBox="1"/>
          <p:nvPr userDrawn="1"/>
        </p:nvSpPr>
        <p:spPr>
          <a:xfrm>
            <a:off x="-1" y="1020726"/>
            <a:ext cx="4655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Background Color Scale: </a:t>
            </a:r>
            <a:r>
              <a:rPr lang="en-US" sz="1400"/>
              <a:t>Hex Code #653C87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8A07950-9A0C-C7FA-9C19-5A310D6EA326}"/>
              </a:ext>
            </a:extLst>
          </p:cNvPr>
          <p:cNvSpPr/>
          <p:nvPr userDrawn="1"/>
        </p:nvSpPr>
        <p:spPr>
          <a:xfrm>
            <a:off x="3951013" y="1390061"/>
            <a:ext cx="923407" cy="2725091"/>
          </a:xfrm>
          <a:prstGeom prst="rect">
            <a:avLst/>
          </a:prstGeom>
          <a:solidFill>
            <a:srgbClr val="3A3A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0%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325C7F1-0E49-865F-ED04-48930F1A1D60}"/>
              </a:ext>
            </a:extLst>
          </p:cNvPr>
          <p:cNvSpPr/>
          <p:nvPr userDrawn="1"/>
        </p:nvSpPr>
        <p:spPr>
          <a:xfrm>
            <a:off x="4874420" y="1390063"/>
            <a:ext cx="923407" cy="2725092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20%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477A34B-E949-5ACD-AAB0-62C910E5790B}"/>
              </a:ext>
            </a:extLst>
          </p:cNvPr>
          <p:cNvSpPr/>
          <p:nvPr userDrawn="1"/>
        </p:nvSpPr>
        <p:spPr>
          <a:xfrm>
            <a:off x="5786625" y="1390065"/>
            <a:ext cx="923407" cy="2725092"/>
          </a:xfrm>
          <a:prstGeom prst="rect">
            <a:avLst/>
          </a:prstGeom>
          <a:solidFill>
            <a:schemeClr val="bg2">
              <a:lumMod val="2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40%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9D6D223-F934-3755-6C54-F122F787837D}"/>
              </a:ext>
            </a:extLst>
          </p:cNvPr>
          <p:cNvSpPr/>
          <p:nvPr userDrawn="1"/>
        </p:nvSpPr>
        <p:spPr>
          <a:xfrm>
            <a:off x="6698830" y="1390060"/>
            <a:ext cx="923407" cy="2725092"/>
          </a:xfrm>
          <a:prstGeom prst="rect">
            <a:avLst/>
          </a:prstGeom>
          <a:solidFill>
            <a:schemeClr val="bg2">
              <a:lumMod val="2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90%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F3C9CE2-7FD2-BC73-D2AB-0A3883E2DB14}"/>
              </a:ext>
            </a:extLst>
          </p:cNvPr>
          <p:cNvSpPr txBox="1"/>
          <p:nvPr userDrawn="1"/>
        </p:nvSpPr>
        <p:spPr>
          <a:xfrm>
            <a:off x="3951014" y="1020721"/>
            <a:ext cx="4655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Banner Color Scale: </a:t>
            </a:r>
            <a:r>
              <a:rPr lang="en-US" sz="1400"/>
              <a:t>Hex Code #423781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45603A8-A5A1-8581-71A9-BA1C2A5318C0}"/>
              </a:ext>
            </a:extLst>
          </p:cNvPr>
          <p:cNvSpPr txBox="1"/>
          <p:nvPr userDrawn="1"/>
        </p:nvSpPr>
        <p:spPr>
          <a:xfrm>
            <a:off x="7893576" y="686673"/>
            <a:ext cx="4298423" cy="2031325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>
                <a:solidFill>
                  <a:srgbClr val="C2A1E7"/>
                </a:solidFill>
                <a:latin typeface="Figtree ExtraBold" pitchFamily="2" charset="0"/>
              </a:rPr>
              <a:t>Font: Figtree ExtraBold </a:t>
            </a:r>
          </a:p>
          <a:p>
            <a:r>
              <a:rPr lang="en-US" sz="1400" b="1">
                <a:solidFill>
                  <a:srgbClr val="C2A1E7"/>
                </a:solidFill>
                <a:latin typeface="Figtree ExtraBold" pitchFamily="2" charset="0"/>
              </a:rPr>
              <a:t>Format: Bold, Normal Spacing</a:t>
            </a:r>
            <a:br>
              <a:rPr lang="en-US" sz="1400" b="1">
                <a:solidFill>
                  <a:srgbClr val="C2A1E7"/>
                </a:solidFill>
                <a:latin typeface="Figtree ExtraBold" pitchFamily="2" charset="0"/>
              </a:rPr>
            </a:br>
            <a:r>
              <a:rPr lang="en-US" sz="1400" b="1">
                <a:solidFill>
                  <a:srgbClr val="C2A1E7"/>
                </a:solidFill>
                <a:latin typeface="Figtree ExtraBold" pitchFamily="2" charset="0"/>
              </a:rPr>
              <a:t>Hex Code: #C2A1E7</a:t>
            </a:r>
          </a:p>
          <a:p>
            <a:endParaRPr lang="en-US" sz="1400" b="1">
              <a:latin typeface="Figtree ExtraBold" pitchFamily="2" charset="0"/>
            </a:endParaRPr>
          </a:p>
          <a:p>
            <a:r>
              <a:rPr lang="en-US" sz="1400" b="1" spc="600">
                <a:solidFill>
                  <a:schemeClr val="bg1"/>
                </a:solidFill>
                <a:latin typeface="Bahnschrift SemiCondensed" panose="020B0502040204020203" pitchFamily="34" charset="0"/>
              </a:rPr>
              <a:t>FONT: BAHNSCHRIFT SEMICONDENSED</a:t>
            </a:r>
          </a:p>
          <a:p>
            <a:r>
              <a:rPr lang="en-US" sz="1400" b="1" spc="600">
                <a:solidFill>
                  <a:schemeClr val="bg1"/>
                </a:solidFill>
                <a:latin typeface="Bahnschrift SemiCondensed" panose="020B0502040204020203" pitchFamily="34" charset="0"/>
              </a:rPr>
              <a:t>FORMAT: CAPITALIZED, BOLD, VERY LOOSE SPACING</a:t>
            </a:r>
          </a:p>
          <a:p>
            <a:r>
              <a:rPr lang="en-US" sz="1400" b="1" spc="600">
                <a:solidFill>
                  <a:schemeClr val="bg1"/>
                </a:solidFill>
                <a:latin typeface="Bahnschrift SemiCondensed" panose="020B0502040204020203" pitchFamily="34" charset="0"/>
              </a:rPr>
              <a:t>HEX CODE: #FFFFFF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05689E3-0C2D-4D32-AB5E-74CCB79DEB4E}"/>
              </a:ext>
            </a:extLst>
          </p:cNvPr>
          <p:cNvSpPr/>
          <p:nvPr userDrawn="1"/>
        </p:nvSpPr>
        <p:spPr>
          <a:xfrm>
            <a:off x="7909318" y="3159086"/>
            <a:ext cx="4298423" cy="3012241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C2FD1DB-5CCF-D354-C47D-879ED7A23D23}"/>
              </a:ext>
            </a:extLst>
          </p:cNvPr>
          <p:cNvSpPr txBox="1"/>
          <p:nvPr userDrawn="1"/>
        </p:nvSpPr>
        <p:spPr>
          <a:xfrm>
            <a:off x="8020470" y="266567"/>
            <a:ext cx="4158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Text Settings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812C458-F649-73AE-A8AA-8CC19B57F424}"/>
              </a:ext>
            </a:extLst>
          </p:cNvPr>
          <p:cNvSpPr txBox="1"/>
          <p:nvPr userDrawn="1"/>
        </p:nvSpPr>
        <p:spPr>
          <a:xfrm>
            <a:off x="8020470" y="2753876"/>
            <a:ext cx="4158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Logos</a:t>
            </a:r>
            <a:endParaRPr lang="en-US"/>
          </a:p>
        </p:txBody>
      </p:sp>
      <p:pic>
        <p:nvPicPr>
          <p:cNvPr id="40" name="Picture 6">
            <a:extLst>
              <a:ext uri="{FF2B5EF4-FFF2-40B4-BE49-F238E27FC236}">
                <a16:creationId xmlns:a16="http://schemas.microsoft.com/office/drawing/2014/main" id="{30A1F5B6-3457-1BFE-7B3D-52BD3204E43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0279" y="3226733"/>
            <a:ext cx="2912735" cy="83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2C4ECB25-2ABE-2F5F-2E0E-CF62AEB6B1D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0424982" y="4124023"/>
            <a:ext cx="1705247" cy="1583664"/>
          </a:xfrm>
          <a:prstGeom prst="rect">
            <a:avLst/>
          </a:prstGeom>
        </p:spPr>
      </p:pic>
      <p:pic>
        <p:nvPicPr>
          <p:cNvPr id="45" name="Picture 2" descr="Nevada National Security Site">
            <a:extLst>
              <a:ext uri="{FF2B5EF4-FFF2-40B4-BE49-F238E27FC236}">
                <a16:creationId xmlns:a16="http://schemas.microsoft.com/office/drawing/2014/main" id="{9412384D-8067-F43D-1162-8AFC84FE22A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3667"/>
          <a:stretch>
            <a:fillRect/>
          </a:stretch>
        </p:blipFill>
        <p:spPr bwMode="auto">
          <a:xfrm>
            <a:off x="8229111" y="5002621"/>
            <a:ext cx="1989533" cy="791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Logo&#10;&#10;AI-generated content may be incorrect.">
            <a:extLst>
              <a:ext uri="{FF2B5EF4-FFF2-40B4-BE49-F238E27FC236}">
                <a16:creationId xmlns:a16="http://schemas.microsoft.com/office/drawing/2014/main" id="{C4005D18-0816-17FF-0ED0-CFFFFEBA108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073" y="4350005"/>
            <a:ext cx="1803881" cy="50635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2F6EA6D-5443-9DCB-2D8F-EA4128ECC47F}"/>
              </a:ext>
            </a:extLst>
          </p:cNvPr>
          <p:cNvSpPr/>
          <p:nvPr userDrawn="1"/>
        </p:nvSpPr>
        <p:spPr>
          <a:xfrm>
            <a:off x="3545" y="4350005"/>
            <a:ext cx="7618692" cy="2268343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TO ADD A CUSTOM LOGO TO THIS DECK: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1. Navigate to ‘View’ in the top ribbon.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2. Under ‘Master Views’, select ‘Slide Master’.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3. Add your preferred logo (as an image) to the intended slide.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4. Select ‘Close Master View’.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5. In the top ribbon under ‘Home’ select ‘New Slide’ and reimport the slide with the added logo. </a:t>
            </a:r>
          </a:p>
        </p:txBody>
      </p:sp>
    </p:spTree>
    <p:extLst>
      <p:ext uri="{BB962C8B-B14F-4D97-AF65-F5344CB8AC3E}">
        <p14:creationId xmlns:p14="http://schemas.microsoft.com/office/powerpoint/2010/main" val="5453504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9FEC8-5E1A-389F-CEB8-2545597C0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AC366E-3D17-A51C-6A23-E5FF033F64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B3F142-5014-6A49-BA68-F7767A20AF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A69DD-70B0-578A-4060-D0493714A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F1B48F-7AAC-CF8D-E05C-9302F2E92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7893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F40C3E3-6F10-ED4F-B1F0-532F7F1FF76C}"/>
              </a:ext>
            </a:extLst>
          </p:cNvPr>
          <p:cNvSpPr/>
          <p:nvPr/>
        </p:nvSpPr>
        <p:spPr>
          <a:xfrm>
            <a:off x="0" y="891251"/>
            <a:ext cx="12192000" cy="5966749"/>
          </a:xfrm>
          <a:prstGeom prst="rect">
            <a:avLst/>
          </a:prstGeom>
          <a:gradFill flip="none" rotWithShape="1">
            <a:gsLst>
              <a:gs pos="66000">
                <a:schemeClr val="bg1">
                  <a:lumMod val="85000"/>
                </a:schemeClr>
              </a:gs>
              <a:gs pos="0">
                <a:schemeClr val="bg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FBACFB-196F-1945-A63A-76819D05A4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7855"/>
            <a:ext cx="10515600" cy="4639108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4BC5ADE-0739-E04C-9624-640F44F9E51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5018" y="6342650"/>
            <a:ext cx="1237801" cy="35808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D1E1DFA-6ADD-8E44-9275-D3FCB68DACCA}"/>
              </a:ext>
            </a:extLst>
          </p:cNvPr>
          <p:cNvSpPr/>
          <p:nvPr/>
        </p:nvSpPr>
        <p:spPr>
          <a:xfrm>
            <a:off x="0" y="0"/>
            <a:ext cx="12192000" cy="892022"/>
          </a:xfrm>
          <a:prstGeom prst="rect">
            <a:avLst/>
          </a:prstGeom>
          <a:gradFill flip="none" rotWithShape="1">
            <a:gsLst>
              <a:gs pos="64000">
                <a:srgbClr val="28379C"/>
              </a:gs>
              <a:gs pos="0">
                <a:srgbClr val="28379C">
                  <a:alpha val="4997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E3BF0E7-C2CE-A244-B872-DB5F8E1CA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57902"/>
            <a:ext cx="10515600" cy="687820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9B6C39C-55B6-5449-83C9-9C9B498B6362}"/>
              </a:ext>
            </a:extLst>
          </p:cNvPr>
          <p:cNvSpPr/>
          <p:nvPr/>
        </p:nvSpPr>
        <p:spPr>
          <a:xfrm>
            <a:off x="0" y="891251"/>
            <a:ext cx="12192000" cy="45719"/>
          </a:xfrm>
          <a:prstGeom prst="rect">
            <a:avLst/>
          </a:prstGeom>
          <a:gradFill flip="none" rotWithShape="1">
            <a:gsLst>
              <a:gs pos="66000">
                <a:schemeClr val="accent6"/>
              </a:gs>
              <a:gs pos="0">
                <a:schemeClr val="bg1"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B7F428A-790F-8845-ACB0-2DACC13B6A73}"/>
              </a:ext>
            </a:extLst>
          </p:cNvPr>
          <p:cNvSpPr/>
          <p:nvPr/>
        </p:nvSpPr>
        <p:spPr>
          <a:xfrm>
            <a:off x="2971688" y="921578"/>
            <a:ext cx="9220310" cy="287516"/>
          </a:xfrm>
          <a:prstGeom prst="rect">
            <a:avLst/>
          </a:prstGeom>
          <a:gradFill flip="none" rotWithShape="1">
            <a:gsLst>
              <a:gs pos="79000">
                <a:srgbClr val="FF781A"/>
              </a:gs>
              <a:gs pos="28000">
                <a:schemeClr val="bg1">
                  <a:alpha val="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6C8D4AC-C05F-7C40-8AF8-BB9A9A2EB1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4429" y="1007888"/>
            <a:ext cx="3505200" cy="1143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467750D-177D-9E46-B549-0E4C06D5525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37"/>
          <a:stretch/>
        </p:blipFill>
        <p:spPr>
          <a:xfrm>
            <a:off x="0" y="0"/>
            <a:ext cx="12192000" cy="91411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66D4E70-BE68-AD48-88BE-3BC3E83700D3}"/>
              </a:ext>
            </a:extLst>
          </p:cNvPr>
          <p:cNvSpPr/>
          <p:nvPr/>
        </p:nvSpPr>
        <p:spPr>
          <a:xfrm>
            <a:off x="11425240" y="6394646"/>
            <a:ext cx="766757" cy="305452"/>
          </a:xfrm>
          <a:prstGeom prst="rect">
            <a:avLst/>
          </a:prstGeom>
          <a:gradFill flip="none" rotWithShape="1">
            <a:gsLst>
              <a:gs pos="79000">
                <a:schemeClr val="bg1">
                  <a:lumMod val="50000"/>
                </a:schemeClr>
              </a:gs>
              <a:gs pos="28000">
                <a:schemeClr val="bg1">
                  <a:alpha val="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85215506-D035-E740-A2C5-B1AC61DF8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60610" y="6415853"/>
            <a:ext cx="545431" cy="365125"/>
          </a:xfrm>
          <a:prstGeom prst="rect">
            <a:avLst/>
          </a:prstGeom>
        </p:spPr>
        <p:txBody>
          <a:bodyPr/>
          <a:lstStyle>
            <a:lvl1pPr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1300DEA-5D50-3E48-89ED-3C97A4BD0F95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6085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0520" y="822960"/>
            <a:ext cx="7305005" cy="972657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1613FF0-3917-A83C-848B-3D193239348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3493008" cy="6107204"/>
          </a:xfrm>
          <a:custGeom>
            <a:avLst/>
            <a:gdLst>
              <a:gd name="connsiteX0" fmla="*/ 0 w 3493008"/>
              <a:gd name="connsiteY0" fmla="*/ 0 h 6107204"/>
              <a:gd name="connsiteX1" fmla="*/ 3493008 w 3493008"/>
              <a:gd name="connsiteY1" fmla="*/ 0 h 6107204"/>
              <a:gd name="connsiteX2" fmla="*/ 3493008 w 3493008"/>
              <a:gd name="connsiteY2" fmla="*/ 5602161 h 6107204"/>
              <a:gd name="connsiteX3" fmla="*/ 2991486 w 3493008"/>
              <a:gd name="connsiteY3" fmla="*/ 6107204 h 6107204"/>
              <a:gd name="connsiteX4" fmla="*/ 0 w 3493008"/>
              <a:gd name="connsiteY4" fmla="*/ 6107204 h 6107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93008" h="6107204">
                <a:moveTo>
                  <a:pt x="0" y="0"/>
                </a:moveTo>
                <a:lnTo>
                  <a:pt x="3493008" y="0"/>
                </a:lnTo>
                <a:lnTo>
                  <a:pt x="3493008" y="5602161"/>
                </a:lnTo>
                <a:cubicBezTo>
                  <a:pt x="3493008" y="5881089"/>
                  <a:pt x="3268469" y="6107204"/>
                  <a:pt x="2991486" y="6107204"/>
                </a:cubicBezTo>
                <a:lnTo>
                  <a:pt x="0" y="6107204"/>
                </a:ln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63095" y="1993392"/>
            <a:ext cx="7305005" cy="41208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D7E3ECEC-7E7B-4FB9-BAE8-5C10F12795EA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406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34E77F-C65C-4681-626A-BBB8A06C5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E23AD9-C9EA-9CE7-2447-D72ACD914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60368F-D71F-474E-43B6-4796AE6D5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9932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DDD5B0AD-8280-0EF2-30D5-09D93B0D46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4" b="9941"/>
          <a:stretch>
            <a:fillRect/>
          </a:stretch>
        </p:blipFill>
        <p:spPr>
          <a:xfrm>
            <a:off x="-10" y="0"/>
            <a:ext cx="12192001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AC49AC4-B722-32F6-DF29-80A0787BE70D}"/>
              </a:ext>
            </a:extLst>
          </p:cNvPr>
          <p:cNvSpPr/>
          <p:nvPr userDrawn="1"/>
        </p:nvSpPr>
        <p:spPr>
          <a:xfrm>
            <a:off x="0" y="1"/>
            <a:ext cx="12192001" cy="6866710"/>
          </a:xfrm>
          <a:prstGeom prst="rect">
            <a:avLst/>
          </a:prstGeom>
          <a:gradFill>
            <a:gsLst>
              <a:gs pos="31000">
                <a:schemeClr val="bg2">
                  <a:lumMod val="25000"/>
                  <a:alpha val="80000"/>
                </a:schemeClr>
              </a:gs>
              <a:gs pos="0">
                <a:schemeClr val="bg2">
                  <a:lumMod val="25000"/>
                </a:schemeClr>
              </a:gs>
              <a:gs pos="53000">
                <a:schemeClr val="bg2">
                  <a:lumMod val="25000"/>
                  <a:alpha val="60000"/>
                </a:schemeClr>
              </a:gs>
              <a:gs pos="100000">
                <a:schemeClr val="bg2">
                  <a:lumMod val="2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2E2AD3-F39E-8630-13A0-1FC7E0F33160}"/>
              </a:ext>
            </a:extLst>
          </p:cNvPr>
          <p:cNvSpPr/>
          <p:nvPr userDrawn="1"/>
        </p:nvSpPr>
        <p:spPr>
          <a:xfrm>
            <a:off x="0" y="729071"/>
            <a:ext cx="12192001" cy="782973"/>
          </a:xfrm>
          <a:prstGeom prst="rect">
            <a:avLst/>
          </a:prstGeom>
          <a:gradFill>
            <a:gsLst>
              <a:gs pos="15000">
                <a:schemeClr val="bg2">
                  <a:lumMod val="25000"/>
                  <a:alpha val="80000"/>
                </a:schemeClr>
              </a:gs>
              <a:gs pos="0">
                <a:schemeClr val="bg2">
                  <a:lumMod val="25000"/>
                </a:schemeClr>
              </a:gs>
              <a:gs pos="43000">
                <a:schemeClr val="bg2">
                  <a:lumMod val="25000"/>
                  <a:alpha val="60000"/>
                </a:schemeClr>
              </a:gs>
              <a:gs pos="100000">
                <a:schemeClr val="bg2">
                  <a:lumMod val="25000"/>
                  <a:alpha val="1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pc="300">
                <a:latin typeface="Bahnschrift SemiCondensed" panose="020B0502040204020203" pitchFamily="34" charset="0"/>
              </a:rPr>
              <a:t>		   2026 CECOP SYMPOSIUM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DA0570D-28E8-4595-A2CB-70B234BA01E6}"/>
              </a:ext>
            </a:extLst>
          </p:cNvPr>
          <p:cNvCxnSpPr>
            <a:cxnSpLocks/>
          </p:cNvCxnSpPr>
          <p:nvPr userDrawn="1"/>
        </p:nvCxnSpPr>
        <p:spPr>
          <a:xfrm>
            <a:off x="-5" y="729071"/>
            <a:ext cx="12192001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C00F4CB-556C-FD76-51E2-174C24D3276F}"/>
              </a:ext>
            </a:extLst>
          </p:cNvPr>
          <p:cNvCxnSpPr>
            <a:cxnSpLocks/>
          </p:cNvCxnSpPr>
          <p:nvPr userDrawn="1"/>
        </p:nvCxnSpPr>
        <p:spPr>
          <a:xfrm>
            <a:off x="0" y="1512044"/>
            <a:ext cx="12192001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7A4D9443-517F-60D3-9476-A993783A937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737730" y="600491"/>
            <a:ext cx="1116469" cy="1036865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EE85B32-3506-E1DF-ED86-BD9E5C507609}"/>
              </a:ext>
            </a:extLst>
          </p:cNvPr>
          <p:cNvSpPr/>
          <p:nvPr userDrawn="1"/>
        </p:nvSpPr>
        <p:spPr>
          <a:xfrm>
            <a:off x="737731" y="612481"/>
            <a:ext cx="1116468" cy="1036864"/>
          </a:xfrm>
          <a:prstGeom prst="rect">
            <a:avLst/>
          </a:prstGeom>
          <a:noFill/>
          <a:ln>
            <a:gradFill>
              <a:gsLst>
                <a:gs pos="0">
                  <a:schemeClr val="bg1"/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6">
            <a:extLst>
              <a:ext uri="{FF2B5EF4-FFF2-40B4-BE49-F238E27FC236}">
                <a16:creationId xmlns:a16="http://schemas.microsoft.com/office/drawing/2014/main" id="{606B6154-2C69-E907-40A7-4AB0280B6AD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983" y="5919043"/>
            <a:ext cx="2912735" cy="83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A196AC30-F01E-0E62-E1CF-7F21E1185A0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7730" y="3756403"/>
            <a:ext cx="6759575" cy="870975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C2A1E7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800">
                <a:solidFill>
                  <a:srgbClr val="C2A1E7"/>
                </a:solidFill>
              </a:rPr>
              <a:t>Click to add presenter or presenting org</a:t>
            </a: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CB6E3125-D518-CB81-23A1-A175E8E38F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7730" y="4910980"/>
            <a:ext cx="6759575" cy="434976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C2A1E7"/>
                </a:solidFill>
              </a:defRPr>
            </a:lvl1pPr>
          </a:lstStyle>
          <a:p>
            <a:r>
              <a:rPr lang="en-US" sz="2800">
                <a:solidFill>
                  <a:srgbClr val="C2A1E7"/>
                </a:solidFill>
              </a:rPr>
              <a:t>Click to add presentation date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F7DC350-11DC-CE43-11B3-9711B9BF89B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38188" y="2030413"/>
            <a:ext cx="6759575" cy="144303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b="0"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800">
                <a:latin typeface="Figtree ExtraBold" pitchFamily="2" charset="0"/>
              </a:rPr>
              <a:t>Click to add title of presentation</a:t>
            </a:r>
          </a:p>
        </p:txBody>
      </p:sp>
      <p:pic>
        <p:nvPicPr>
          <p:cNvPr id="4" name="Picture 3" descr="Logo&#10;&#10;AI-generated content may be incorrect.">
            <a:extLst>
              <a:ext uri="{FF2B5EF4-FFF2-40B4-BE49-F238E27FC236}">
                <a16:creationId xmlns:a16="http://schemas.microsoft.com/office/drawing/2014/main" id="{A7C34A17-E09E-81F2-BD46-92E5C514212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6292" y="6037288"/>
            <a:ext cx="2132134" cy="598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5010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itle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AE01359-AFDF-3A1C-9888-18A295C85609}"/>
              </a:ext>
            </a:extLst>
          </p:cNvPr>
          <p:cNvSpPr/>
          <p:nvPr userDrawn="1"/>
        </p:nvSpPr>
        <p:spPr>
          <a:xfrm>
            <a:off x="0" y="2047"/>
            <a:ext cx="12192000" cy="1094221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367DCEF-A486-3BBD-F05E-0EDD1AD12202}"/>
              </a:ext>
            </a:extLst>
          </p:cNvPr>
          <p:cNvSpPr/>
          <p:nvPr userDrawn="1"/>
        </p:nvSpPr>
        <p:spPr>
          <a:xfrm>
            <a:off x="0" y="1039784"/>
            <a:ext cx="12192001" cy="5818216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D5298C5-244C-8380-F145-4700F6E2086B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>
                <a:solidFill>
                  <a:srgbClr val="C2A1E7"/>
                </a:solidFill>
              </a:rPr>
              <a:t>	</a:t>
            </a:r>
            <a:r>
              <a:rPr lang="en-US" spc="600">
                <a:solidFill>
                  <a:srgbClr val="C2A1E7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B4C4EB1-2CA3-D862-6A5F-988F070036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501" y="129191"/>
            <a:ext cx="11776997" cy="805704"/>
          </a:xfr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a brief slide title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036369E-249C-3181-E77E-467D1C9279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3" y="1152752"/>
            <a:ext cx="11776997" cy="5014310"/>
          </a:xfrm>
        </p:spPr>
        <p:txBody>
          <a:bodyPr/>
          <a:lstStyle>
            <a:lvl1pPr>
              <a:defRPr>
                <a:solidFill>
                  <a:srgbClr val="C2A1E7"/>
                </a:solidFill>
              </a:defRPr>
            </a:lvl1pPr>
            <a:lvl2pPr>
              <a:defRPr>
                <a:solidFill>
                  <a:srgbClr val="C2A1E7"/>
                </a:solidFill>
              </a:defRPr>
            </a:lvl2pPr>
            <a:lvl3pPr>
              <a:defRPr>
                <a:solidFill>
                  <a:srgbClr val="C2A1E7"/>
                </a:solidFill>
              </a:defRPr>
            </a:lvl3pPr>
            <a:lvl4pPr>
              <a:defRPr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F5E033-43C7-C0FD-6998-A6A10B10FA9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C88108A-0EEC-8122-903F-AB8B18917CF2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rgbClr val="C2A1E7"/>
                </a:solidFill>
              </a:rPr>
              <a:pPr/>
              <a:t>‹#›</a:t>
            </a:fld>
            <a:endParaRPr lang="en-US">
              <a:solidFill>
                <a:srgbClr val="C2A1E7"/>
              </a:solidFill>
            </a:endParaRP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F52CF0D3-17E1-9815-0178-174741994001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rgbClr val="C2A1E7"/>
                </a:solidFill>
              </a:rPr>
              <a:pPr/>
              <a:t>7/31/2026</a:t>
            </a:fld>
            <a:endParaRPr lang="en-US">
              <a:solidFill>
                <a:srgbClr val="C2A1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7335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itle and Content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8D28DEC-A608-0D7C-0816-25650FC58C95}"/>
              </a:ext>
            </a:extLst>
          </p:cNvPr>
          <p:cNvSpPr/>
          <p:nvPr userDrawn="1"/>
        </p:nvSpPr>
        <p:spPr>
          <a:xfrm>
            <a:off x="0" y="6174228"/>
            <a:ext cx="12192000" cy="693300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E01359-AFDF-3A1C-9888-18A295C85609}"/>
              </a:ext>
            </a:extLst>
          </p:cNvPr>
          <p:cNvSpPr/>
          <p:nvPr userDrawn="1"/>
        </p:nvSpPr>
        <p:spPr>
          <a:xfrm>
            <a:off x="0" y="2047"/>
            <a:ext cx="12192000" cy="1094221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367DCEF-A486-3BBD-F05E-0EDD1AD12202}"/>
              </a:ext>
            </a:extLst>
          </p:cNvPr>
          <p:cNvSpPr/>
          <p:nvPr userDrawn="1"/>
        </p:nvSpPr>
        <p:spPr>
          <a:xfrm>
            <a:off x="0" y="1039784"/>
            <a:ext cx="12192001" cy="5133627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B4C4EB1-2CA3-D862-6A5F-988F070036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501" y="129191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036369E-249C-3181-E77E-467D1C9279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3" y="1152752"/>
            <a:ext cx="11776997" cy="4810580"/>
          </a:xfrm>
        </p:spPr>
        <p:txBody>
          <a:bodyPr/>
          <a:lstStyle>
            <a:lvl1pPr>
              <a:defRPr>
                <a:solidFill>
                  <a:srgbClr val="C2A1E7"/>
                </a:solidFill>
              </a:defRPr>
            </a:lvl1pPr>
            <a:lvl2pPr>
              <a:defRPr>
                <a:solidFill>
                  <a:srgbClr val="C2A1E7"/>
                </a:solidFill>
              </a:defRPr>
            </a:lvl2pPr>
            <a:lvl3pPr>
              <a:defRPr>
                <a:solidFill>
                  <a:srgbClr val="C2A1E7"/>
                </a:solidFill>
              </a:defRPr>
            </a:lvl3pPr>
            <a:lvl4pPr>
              <a:defRPr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E67450-788F-F436-678F-43E0146B312B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>
                <a:solidFill>
                  <a:schemeClr val="bg1"/>
                </a:solidFill>
              </a:rPr>
              <a:t>	</a:t>
            </a:r>
            <a:r>
              <a:rPr lang="en-US" spc="600">
                <a:solidFill>
                  <a:schemeClr val="bg1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69A3506-2EA1-33D1-CFF7-9AAC44DA46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F33B841A-55AE-31D2-4A27-6D73AB611BC1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2">
                    <a:lumMod val="25000"/>
                  </a:schemeClr>
                </a:solidFill>
              </a:rPr>
              <a:pPr/>
              <a:t>‹#›</a:t>
            </a:fld>
            <a:endParaRPr 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4EAE6EC-DA4E-D09B-71A5-AF4950BC3CB4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chemeClr val="bg2">
                    <a:lumMod val="25000"/>
                  </a:schemeClr>
                </a:solidFill>
              </a:rPr>
              <a:pPr/>
              <a:t>7/31/2026</a:t>
            </a:fld>
            <a:endParaRPr lang="en-US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5960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itle and 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ABF60CA-F18C-EE86-2233-07AE32E8AC1B}"/>
              </a:ext>
            </a:extLst>
          </p:cNvPr>
          <p:cNvSpPr/>
          <p:nvPr userDrawn="1"/>
        </p:nvSpPr>
        <p:spPr>
          <a:xfrm>
            <a:off x="0" y="6174228"/>
            <a:ext cx="12192000" cy="693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D141361-1216-F28B-C468-25A37D5AE3BD}"/>
              </a:ext>
            </a:extLst>
          </p:cNvPr>
          <p:cNvSpPr/>
          <p:nvPr userDrawn="1"/>
        </p:nvSpPr>
        <p:spPr>
          <a:xfrm>
            <a:off x="0" y="2047"/>
            <a:ext cx="12192000" cy="1094221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C6DA441-E26E-D956-56A9-5BE1A8375BCB}"/>
              </a:ext>
            </a:extLst>
          </p:cNvPr>
          <p:cNvSpPr/>
          <p:nvPr userDrawn="1"/>
        </p:nvSpPr>
        <p:spPr>
          <a:xfrm>
            <a:off x="0" y="1039784"/>
            <a:ext cx="12192001" cy="5816169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29D1F4CC-E773-A63B-4CC1-E0786A51872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501" y="129191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B2710B4E-18D6-9016-6CFA-001B6FED9F1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7500" y="1152751"/>
            <a:ext cx="5722783" cy="5068057"/>
          </a:xfrm>
        </p:spPr>
        <p:txBody>
          <a:bodyPr/>
          <a:lstStyle>
            <a:lvl1pPr>
              <a:defRPr>
                <a:solidFill>
                  <a:srgbClr val="C2A1E7"/>
                </a:solidFill>
              </a:defRPr>
            </a:lvl1pPr>
            <a:lvl2pPr>
              <a:defRPr>
                <a:solidFill>
                  <a:srgbClr val="C2A1E7"/>
                </a:solidFill>
              </a:defRPr>
            </a:lvl2pPr>
            <a:lvl3pPr>
              <a:defRPr>
                <a:solidFill>
                  <a:srgbClr val="C2A1E7"/>
                </a:solidFill>
              </a:defRPr>
            </a:lvl3pPr>
            <a:lvl4pPr>
              <a:defRPr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FCC2FD-5339-873C-1141-6829799E2611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>
                <a:solidFill>
                  <a:srgbClr val="C2A1E7"/>
                </a:solidFill>
              </a:rPr>
              <a:t>	</a:t>
            </a:r>
            <a:r>
              <a:rPr lang="en-US" spc="600">
                <a:solidFill>
                  <a:srgbClr val="C2A1E7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3BA0479-4AA3-8439-5737-F228CBA7EC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EF24BDEB-0F66-AB62-24DE-5309A310D9D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61718" y="825622"/>
            <a:ext cx="5722780" cy="5525772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CF0714C-F200-DC1C-092C-7A4A6980FDC3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rgbClr val="C2A1E7"/>
                </a:solidFill>
              </a:rPr>
              <a:pPr/>
              <a:t>‹#›</a:t>
            </a:fld>
            <a:endParaRPr lang="en-US">
              <a:solidFill>
                <a:srgbClr val="C2A1E7"/>
              </a:solidFill>
            </a:endParaRP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7632335C-EBA8-B446-C011-196E03842DD7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rgbClr val="C2A1E7"/>
                </a:solidFill>
              </a:rPr>
              <a:pPr/>
              <a:t>7/31/2026</a:t>
            </a:fld>
            <a:endParaRPr lang="en-US">
              <a:solidFill>
                <a:srgbClr val="C2A1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9921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F99208BA-4568-AA31-DAD1-504C5B5EB8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4" b="9941"/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477A03A-F527-9D8A-BF8D-649AFF2AA965}"/>
              </a:ext>
            </a:extLst>
          </p:cNvPr>
          <p:cNvSpPr/>
          <p:nvPr userDrawn="1"/>
        </p:nvSpPr>
        <p:spPr>
          <a:xfrm>
            <a:off x="0" y="0"/>
            <a:ext cx="12192001" cy="6866710"/>
          </a:xfrm>
          <a:prstGeom prst="rect">
            <a:avLst/>
          </a:prstGeom>
          <a:gradFill>
            <a:gsLst>
              <a:gs pos="31000">
                <a:schemeClr val="bg2">
                  <a:lumMod val="25000"/>
                  <a:alpha val="80000"/>
                </a:schemeClr>
              </a:gs>
              <a:gs pos="0">
                <a:schemeClr val="bg2">
                  <a:lumMod val="25000"/>
                </a:schemeClr>
              </a:gs>
              <a:gs pos="53000">
                <a:schemeClr val="bg2">
                  <a:lumMod val="25000"/>
                  <a:alpha val="60000"/>
                </a:schemeClr>
              </a:gs>
              <a:gs pos="100000">
                <a:schemeClr val="bg2">
                  <a:lumMod val="2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69961E7-8118-B1EA-7E23-373FC05CB8C2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FCFB537-B7D8-4F25-3F9A-A10A39955AD4}"/>
              </a:ext>
            </a:extLst>
          </p:cNvPr>
          <p:cNvSpPr/>
          <p:nvPr userDrawn="1"/>
        </p:nvSpPr>
        <p:spPr>
          <a:xfrm>
            <a:off x="0" y="729071"/>
            <a:ext cx="12192001" cy="782973"/>
          </a:xfrm>
          <a:prstGeom prst="rect">
            <a:avLst/>
          </a:prstGeom>
          <a:gradFill>
            <a:gsLst>
              <a:gs pos="15000">
                <a:schemeClr val="bg2">
                  <a:lumMod val="25000"/>
                  <a:alpha val="80000"/>
                </a:schemeClr>
              </a:gs>
              <a:gs pos="0">
                <a:schemeClr val="bg2">
                  <a:lumMod val="25000"/>
                </a:schemeClr>
              </a:gs>
              <a:gs pos="43000">
                <a:schemeClr val="bg2">
                  <a:lumMod val="25000"/>
                  <a:alpha val="60000"/>
                </a:schemeClr>
              </a:gs>
              <a:gs pos="100000">
                <a:schemeClr val="bg2">
                  <a:lumMod val="25000"/>
                  <a:alpha val="1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pc="300">
                <a:latin typeface="Bahnschrift SemiCondensed" panose="020B0502040204020203" pitchFamily="34" charset="0"/>
              </a:rPr>
              <a:t>		   2026 CECOP SYMPOSIUM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2678C54-50D6-964C-CA4F-FD7B6635837C}"/>
              </a:ext>
            </a:extLst>
          </p:cNvPr>
          <p:cNvCxnSpPr>
            <a:cxnSpLocks/>
          </p:cNvCxnSpPr>
          <p:nvPr userDrawn="1"/>
        </p:nvCxnSpPr>
        <p:spPr>
          <a:xfrm>
            <a:off x="-5" y="729071"/>
            <a:ext cx="12192001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A284AF1-4B0B-0194-5571-18707FD26D96}"/>
              </a:ext>
            </a:extLst>
          </p:cNvPr>
          <p:cNvCxnSpPr>
            <a:cxnSpLocks/>
          </p:cNvCxnSpPr>
          <p:nvPr userDrawn="1"/>
        </p:nvCxnSpPr>
        <p:spPr>
          <a:xfrm>
            <a:off x="0" y="1512044"/>
            <a:ext cx="12192001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1EC3A0B0-6B0A-AA85-B297-E5C486EFA67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737730" y="631334"/>
            <a:ext cx="1116469" cy="103686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1CAB904F-E08E-006C-EEFD-5F3E7E57706C}"/>
              </a:ext>
            </a:extLst>
          </p:cNvPr>
          <p:cNvSpPr/>
          <p:nvPr userDrawn="1"/>
        </p:nvSpPr>
        <p:spPr>
          <a:xfrm>
            <a:off x="737731" y="631335"/>
            <a:ext cx="1116468" cy="1036864"/>
          </a:xfrm>
          <a:prstGeom prst="rect">
            <a:avLst/>
          </a:prstGeom>
          <a:noFill/>
          <a:ln>
            <a:gradFill>
              <a:gsLst>
                <a:gs pos="0">
                  <a:schemeClr val="bg1"/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6">
            <a:extLst>
              <a:ext uri="{FF2B5EF4-FFF2-40B4-BE49-F238E27FC236}">
                <a16:creationId xmlns:a16="http://schemas.microsoft.com/office/drawing/2014/main" id="{FD0902C5-5AC4-5905-5794-69B7AED59F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983" y="5919043"/>
            <a:ext cx="2912735" cy="83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451086-930A-62C9-0BAE-2BD6DB50C3A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63051" y="2297112"/>
            <a:ext cx="6465887" cy="21748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 sz="2800" b="1">
                <a:latin typeface="Figtree ExtraBold" pitchFamily="2" charset="0"/>
              </a:rPr>
              <a:t>Insert Section Name Here</a:t>
            </a:r>
            <a:endParaRPr lang="en-US"/>
          </a:p>
        </p:txBody>
      </p:sp>
      <p:pic>
        <p:nvPicPr>
          <p:cNvPr id="4" name="Picture 3" descr="Logo&#10;&#10;AI-generated content may be incorrect.">
            <a:extLst>
              <a:ext uri="{FF2B5EF4-FFF2-40B4-BE49-F238E27FC236}">
                <a16:creationId xmlns:a16="http://schemas.microsoft.com/office/drawing/2014/main" id="{3E4355C3-9AFA-74E1-D54D-2748EED3BE9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6292" y="6037288"/>
            <a:ext cx="2132134" cy="598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4414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5CCCC1F-D963-9672-11D5-69EB6A36EA81}"/>
              </a:ext>
            </a:extLst>
          </p:cNvPr>
          <p:cNvSpPr/>
          <p:nvPr userDrawn="1"/>
        </p:nvSpPr>
        <p:spPr>
          <a:xfrm>
            <a:off x="0" y="6174228"/>
            <a:ext cx="12192000" cy="693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E7A32B3-E6EF-D900-DF41-1FC0CD45EAB9}"/>
              </a:ext>
            </a:extLst>
          </p:cNvPr>
          <p:cNvSpPr/>
          <p:nvPr userDrawn="1"/>
        </p:nvSpPr>
        <p:spPr>
          <a:xfrm>
            <a:off x="0" y="2047"/>
            <a:ext cx="12192000" cy="1094221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7DA944-E4A0-C756-6F09-4AB3EF1BF07C}"/>
              </a:ext>
            </a:extLst>
          </p:cNvPr>
          <p:cNvSpPr/>
          <p:nvPr userDrawn="1"/>
        </p:nvSpPr>
        <p:spPr>
          <a:xfrm>
            <a:off x="0" y="1039784"/>
            <a:ext cx="12192001" cy="5816169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C77ECE13-C4AE-1862-0E7B-424F72AE6C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501" y="129191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9BA1642D-1F12-6DE4-93F1-86EECB88B58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7501" y="1201307"/>
            <a:ext cx="5690632" cy="4972922"/>
          </a:xfrm>
        </p:spPr>
        <p:txBody>
          <a:bodyPr/>
          <a:lstStyle>
            <a:lvl1pPr>
              <a:defRPr>
                <a:solidFill>
                  <a:srgbClr val="C2A1E7"/>
                </a:solidFill>
              </a:defRPr>
            </a:lvl1pPr>
            <a:lvl2pPr>
              <a:defRPr>
                <a:solidFill>
                  <a:srgbClr val="C2A1E7"/>
                </a:solidFill>
              </a:defRPr>
            </a:lvl2pPr>
            <a:lvl3pPr>
              <a:defRPr>
                <a:solidFill>
                  <a:srgbClr val="C2A1E7"/>
                </a:solidFill>
              </a:defRPr>
            </a:lvl3pPr>
            <a:lvl4pPr>
              <a:defRPr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2D4D50-9523-6936-2562-3F7BCE14F149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>
                <a:solidFill>
                  <a:srgbClr val="C2A1E7"/>
                </a:solidFill>
              </a:rPr>
              <a:t>	</a:t>
            </a:r>
            <a:r>
              <a:rPr lang="en-US" spc="600">
                <a:solidFill>
                  <a:srgbClr val="C2A1E7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5D6CE47-56A2-CA84-FA46-ED70D4E915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0C60244B-4CC8-77DE-E2EF-80B8D909EC9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64084" y="1201157"/>
            <a:ext cx="5690632" cy="4972254"/>
          </a:xfrm>
        </p:spPr>
        <p:txBody>
          <a:bodyPr/>
          <a:lstStyle>
            <a:lvl1pPr>
              <a:defRPr>
                <a:solidFill>
                  <a:srgbClr val="C2A1E7"/>
                </a:solidFill>
              </a:defRPr>
            </a:lvl1pPr>
            <a:lvl2pPr>
              <a:defRPr>
                <a:solidFill>
                  <a:srgbClr val="C2A1E7"/>
                </a:solidFill>
              </a:defRPr>
            </a:lvl2pPr>
            <a:lvl3pPr>
              <a:defRPr>
                <a:solidFill>
                  <a:srgbClr val="C2A1E7"/>
                </a:solidFill>
              </a:defRPr>
            </a:lvl3pPr>
            <a:lvl4pPr>
              <a:defRPr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D4BBD7B-CB31-8567-E3E4-5DD5DBC22E05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rgbClr val="C2A1E7"/>
                </a:solidFill>
              </a:rPr>
              <a:pPr/>
              <a:t>‹#›</a:t>
            </a:fld>
            <a:endParaRPr lang="en-US">
              <a:solidFill>
                <a:srgbClr val="C2A1E7"/>
              </a:solidFill>
            </a:endParaRP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CD75024-6F36-6254-FDA7-E538FAFB3C29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rgbClr val="C2A1E7"/>
                </a:solidFill>
              </a:rPr>
              <a:pPr/>
              <a:t>7/31/2026</a:t>
            </a:fld>
            <a:endParaRPr lang="en-US">
              <a:solidFill>
                <a:srgbClr val="C2A1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22220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EE690C2-3341-3862-0749-B8AEBB98D75B}"/>
              </a:ext>
            </a:extLst>
          </p:cNvPr>
          <p:cNvSpPr/>
          <p:nvPr userDrawn="1"/>
        </p:nvSpPr>
        <p:spPr>
          <a:xfrm>
            <a:off x="0" y="6174228"/>
            <a:ext cx="12192000" cy="693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B48B13-D69F-618C-8E40-66A7388210F5}"/>
              </a:ext>
            </a:extLst>
          </p:cNvPr>
          <p:cNvSpPr/>
          <p:nvPr userDrawn="1"/>
        </p:nvSpPr>
        <p:spPr>
          <a:xfrm>
            <a:off x="0" y="2047"/>
            <a:ext cx="12192000" cy="1094221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D61098-6780-10DF-CC10-DD923899A51D}"/>
              </a:ext>
            </a:extLst>
          </p:cNvPr>
          <p:cNvSpPr/>
          <p:nvPr userDrawn="1"/>
        </p:nvSpPr>
        <p:spPr>
          <a:xfrm>
            <a:off x="0" y="1039784"/>
            <a:ext cx="12192001" cy="5816169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7052B37E-729E-F095-5D8B-B5354FF57F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502" y="129191"/>
            <a:ext cx="5690632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01E43ED0-A914-4653-4501-898D396E887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7501" y="1201307"/>
            <a:ext cx="5690632" cy="4972921"/>
          </a:xfrm>
        </p:spPr>
        <p:txBody>
          <a:bodyPr/>
          <a:lstStyle>
            <a:lvl1pPr>
              <a:defRPr>
                <a:solidFill>
                  <a:srgbClr val="C2A1E7"/>
                </a:solidFill>
              </a:defRPr>
            </a:lvl1pPr>
            <a:lvl2pPr>
              <a:defRPr>
                <a:solidFill>
                  <a:srgbClr val="C2A1E7"/>
                </a:solidFill>
              </a:defRPr>
            </a:lvl2pPr>
            <a:lvl3pPr>
              <a:defRPr>
                <a:solidFill>
                  <a:srgbClr val="C2A1E7"/>
                </a:solidFill>
              </a:defRPr>
            </a:lvl3pPr>
            <a:lvl4pPr>
              <a:defRPr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3FBD70-E636-46FF-457A-5ABC265E575E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>
                <a:solidFill>
                  <a:srgbClr val="C2A1E7"/>
                </a:solidFill>
              </a:rPr>
              <a:t>	</a:t>
            </a:r>
            <a:r>
              <a:rPr lang="en-US" spc="600">
                <a:solidFill>
                  <a:srgbClr val="C2A1E7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CF810D5-9FC0-CF8B-CB45-C2C7C12D22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97782A20-0077-B968-26CA-579C0A2E751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64084" y="1201157"/>
            <a:ext cx="5690632" cy="4972922"/>
          </a:xfrm>
        </p:spPr>
        <p:txBody>
          <a:bodyPr/>
          <a:lstStyle>
            <a:lvl1pPr>
              <a:defRPr>
                <a:solidFill>
                  <a:srgbClr val="C2A1E7"/>
                </a:solidFill>
              </a:defRPr>
            </a:lvl1pPr>
            <a:lvl2pPr>
              <a:defRPr>
                <a:solidFill>
                  <a:srgbClr val="C2A1E7"/>
                </a:solidFill>
              </a:defRPr>
            </a:lvl2pPr>
            <a:lvl3pPr>
              <a:defRPr>
                <a:solidFill>
                  <a:srgbClr val="C2A1E7"/>
                </a:solidFill>
              </a:defRPr>
            </a:lvl3pPr>
            <a:lvl4pPr>
              <a:defRPr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8F2524A8-70EE-787C-11EE-0173F342A78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73283" y="140664"/>
            <a:ext cx="5690632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FACA377-A138-C639-0121-BFCA6349B16B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rgbClr val="C2A1E7"/>
                </a:solidFill>
              </a:rPr>
              <a:pPr/>
              <a:t>‹#›</a:t>
            </a:fld>
            <a:endParaRPr lang="en-US">
              <a:solidFill>
                <a:srgbClr val="C2A1E7"/>
              </a:solidFill>
            </a:endParaRP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1B6AA7F-947E-C831-C6A7-DA51207B4411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rgbClr val="C2A1E7"/>
                </a:solidFill>
              </a:rPr>
              <a:pPr/>
              <a:t>7/31/2026</a:t>
            </a:fld>
            <a:endParaRPr lang="en-US">
              <a:solidFill>
                <a:srgbClr val="C2A1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9149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C72F171-FBC3-89F0-E8F7-1BEF06309171}"/>
              </a:ext>
            </a:extLst>
          </p:cNvPr>
          <p:cNvSpPr/>
          <p:nvPr userDrawn="1"/>
        </p:nvSpPr>
        <p:spPr>
          <a:xfrm>
            <a:off x="0" y="6174228"/>
            <a:ext cx="12192000" cy="693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A24CB5F-329D-3951-D8BA-3870E5EFA994}"/>
              </a:ext>
            </a:extLst>
          </p:cNvPr>
          <p:cNvSpPr/>
          <p:nvPr userDrawn="1"/>
        </p:nvSpPr>
        <p:spPr>
          <a:xfrm>
            <a:off x="0" y="2047"/>
            <a:ext cx="12192000" cy="1094221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E48916A-0920-82AF-CA61-A71A4F3D970B}"/>
              </a:ext>
            </a:extLst>
          </p:cNvPr>
          <p:cNvSpPr/>
          <p:nvPr userDrawn="1"/>
        </p:nvSpPr>
        <p:spPr>
          <a:xfrm>
            <a:off x="0" y="1039784"/>
            <a:ext cx="12192001" cy="5816169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237DF11E-F3EA-8342-D010-F9C496693A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501" y="129191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02881A0-63A3-4F40-2EB7-D6B1934F55CE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>
                <a:solidFill>
                  <a:srgbClr val="C2A1E7"/>
                </a:solidFill>
              </a:rPr>
              <a:t>	</a:t>
            </a:r>
            <a:r>
              <a:rPr lang="en-US" spc="600">
                <a:solidFill>
                  <a:srgbClr val="C2A1E7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9B1CE19-5096-9510-BDC3-DE1400E166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8F8E4F6-F2CF-B089-2E34-9588678EAC2D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rgbClr val="C2A1E7"/>
                </a:solidFill>
              </a:rPr>
              <a:pPr/>
              <a:t>‹#›</a:t>
            </a:fld>
            <a:endParaRPr lang="en-US">
              <a:solidFill>
                <a:srgbClr val="C2A1E7"/>
              </a:solidFill>
            </a:endParaRP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E437282-BBD4-B964-0C10-4928FA8B0F83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rgbClr val="C2A1E7"/>
                </a:solidFill>
              </a:rPr>
              <a:pPr/>
              <a:t>7/31/2026</a:t>
            </a:fld>
            <a:endParaRPr lang="en-US">
              <a:solidFill>
                <a:srgbClr val="C2A1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1409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F6AAEE3-81A6-D66D-D090-5E799916B708}"/>
              </a:ext>
            </a:extLst>
          </p:cNvPr>
          <p:cNvSpPr/>
          <p:nvPr userDrawn="1"/>
        </p:nvSpPr>
        <p:spPr>
          <a:xfrm>
            <a:off x="0" y="6174228"/>
            <a:ext cx="12192000" cy="693300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5CF4781-C232-712D-7C8B-964ED59DF35B}"/>
              </a:ext>
            </a:extLst>
          </p:cNvPr>
          <p:cNvSpPr/>
          <p:nvPr userDrawn="1"/>
        </p:nvSpPr>
        <p:spPr>
          <a:xfrm>
            <a:off x="0" y="0"/>
            <a:ext cx="12192001" cy="6173411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80F6A1-EDBA-6561-FD12-5AD0CA832507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>
                <a:solidFill>
                  <a:schemeClr val="bg1"/>
                </a:solidFill>
              </a:rPr>
              <a:t>	</a:t>
            </a:r>
            <a:r>
              <a:rPr lang="en-US" spc="600">
                <a:solidFill>
                  <a:schemeClr val="bg1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6A8E307-1501-E2FD-A74E-DD6962A648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28052968-B79E-7EF7-35B8-1A9911DC5C98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2">
                    <a:lumMod val="25000"/>
                  </a:schemeClr>
                </a:solidFill>
              </a:rPr>
              <a:pPr/>
              <a:t>‹#›</a:t>
            </a:fld>
            <a:endParaRPr 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7C2876A-AEA2-F505-C9B0-78DD52979061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chemeClr val="bg2">
                    <a:lumMod val="25000"/>
                  </a:schemeClr>
                </a:solidFill>
              </a:rPr>
              <a:pPr/>
              <a:t>7/31/2026</a:t>
            </a:fld>
            <a:endParaRPr lang="en-US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6335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9AA4D0E-153D-11B3-5397-AA57FE0B6F57}"/>
              </a:ext>
            </a:extLst>
          </p:cNvPr>
          <p:cNvSpPr/>
          <p:nvPr userDrawn="1"/>
        </p:nvSpPr>
        <p:spPr>
          <a:xfrm>
            <a:off x="0" y="6174228"/>
            <a:ext cx="12192000" cy="693300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00337A-E250-613A-0B9B-9735B7FA45A7}"/>
              </a:ext>
            </a:extLst>
          </p:cNvPr>
          <p:cNvSpPr/>
          <p:nvPr userDrawn="1"/>
        </p:nvSpPr>
        <p:spPr>
          <a:xfrm>
            <a:off x="0" y="0"/>
            <a:ext cx="12192000" cy="1094221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9D094F-EEFB-415B-1B86-603EA22EC3BE}"/>
              </a:ext>
            </a:extLst>
          </p:cNvPr>
          <p:cNvSpPr/>
          <p:nvPr userDrawn="1"/>
        </p:nvSpPr>
        <p:spPr>
          <a:xfrm>
            <a:off x="0" y="1039784"/>
            <a:ext cx="12192001" cy="5133627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E644B8C2-A2DF-78B7-AF9F-93117CE073E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501" y="129191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43C9340-D837-4AD3-18F7-E618E59EBC88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>
                <a:solidFill>
                  <a:schemeClr val="bg1"/>
                </a:solidFill>
              </a:rPr>
              <a:t>	</a:t>
            </a:r>
            <a:r>
              <a:rPr lang="en-US" spc="600">
                <a:solidFill>
                  <a:schemeClr val="bg1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30F96F9-2F1A-B80C-16A9-B918F36195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8A4C8AC0-0033-500B-0148-1F8D7444B4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2" y="1149689"/>
            <a:ext cx="4164084" cy="4902199"/>
          </a:xfrm>
        </p:spPr>
        <p:txBody>
          <a:bodyPr>
            <a:normAutofit/>
          </a:bodyPr>
          <a:lstStyle>
            <a:lvl1pPr>
              <a:defRPr sz="1800">
                <a:solidFill>
                  <a:srgbClr val="C2A1E7"/>
                </a:solidFill>
              </a:defRPr>
            </a:lvl1pPr>
            <a:lvl2pPr>
              <a:defRPr sz="1600">
                <a:solidFill>
                  <a:srgbClr val="C2A1E7"/>
                </a:solidFill>
              </a:defRPr>
            </a:lvl2pPr>
            <a:lvl3pPr>
              <a:defRPr sz="1400">
                <a:solidFill>
                  <a:srgbClr val="C2A1E7"/>
                </a:solidFill>
              </a:defRPr>
            </a:lvl3pPr>
            <a:lvl4pPr>
              <a:defRPr sz="1200"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C51DB95B-DF88-27BC-68BF-F34AEF78E10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93266" y="1149689"/>
            <a:ext cx="7403472" cy="4902199"/>
          </a:xfrm>
        </p:spPr>
        <p:txBody>
          <a:bodyPr/>
          <a:lstStyle>
            <a:lvl1pPr>
              <a:defRPr>
                <a:solidFill>
                  <a:srgbClr val="C2A1E7"/>
                </a:solidFill>
              </a:defRPr>
            </a:lvl1pPr>
            <a:lvl2pPr>
              <a:defRPr>
                <a:solidFill>
                  <a:srgbClr val="C2A1E7"/>
                </a:solidFill>
              </a:defRPr>
            </a:lvl2pPr>
            <a:lvl3pPr>
              <a:defRPr>
                <a:solidFill>
                  <a:srgbClr val="C2A1E7"/>
                </a:solidFill>
              </a:defRPr>
            </a:lvl3pPr>
            <a:lvl4pPr>
              <a:defRPr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6A5B709-1899-8DDC-4F37-07D1829FDEC6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2">
                    <a:lumMod val="25000"/>
                  </a:schemeClr>
                </a:solidFill>
              </a:rPr>
              <a:pPr/>
              <a:t>‹#›</a:t>
            </a:fld>
            <a:endParaRPr 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BFB2C2D-D2AD-BE92-CE7A-4BB1EB5A22B6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chemeClr val="bg2">
                    <a:lumMod val="25000"/>
                  </a:schemeClr>
                </a:solidFill>
              </a:rPr>
              <a:pPr/>
              <a:t>7/31/2026</a:t>
            </a:fld>
            <a:endParaRPr lang="en-US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5922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Q&amp;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9397D9D3-5317-2E66-B651-BFE16A714F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4" b="9941"/>
          <a:stretch>
            <a:fillRect/>
          </a:stretch>
        </p:blipFill>
        <p:spPr>
          <a:xfrm>
            <a:off x="-10" y="0"/>
            <a:ext cx="12192001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A15BDCB-3882-1C8E-55CD-82597D3AD9D8}"/>
              </a:ext>
            </a:extLst>
          </p:cNvPr>
          <p:cNvSpPr/>
          <p:nvPr userDrawn="1"/>
        </p:nvSpPr>
        <p:spPr>
          <a:xfrm>
            <a:off x="0" y="1"/>
            <a:ext cx="12192001" cy="6866710"/>
          </a:xfrm>
          <a:prstGeom prst="rect">
            <a:avLst/>
          </a:prstGeom>
          <a:gradFill>
            <a:gsLst>
              <a:gs pos="31000">
                <a:schemeClr val="bg2">
                  <a:lumMod val="25000"/>
                  <a:alpha val="80000"/>
                </a:schemeClr>
              </a:gs>
              <a:gs pos="0">
                <a:schemeClr val="bg2">
                  <a:lumMod val="25000"/>
                </a:schemeClr>
              </a:gs>
              <a:gs pos="53000">
                <a:schemeClr val="bg2">
                  <a:lumMod val="25000"/>
                  <a:alpha val="60000"/>
                </a:schemeClr>
              </a:gs>
              <a:gs pos="100000">
                <a:schemeClr val="bg2">
                  <a:lumMod val="2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D5298C5-244C-8380-F145-4700F6E2086B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>
                <a:solidFill>
                  <a:srgbClr val="C2A1E7"/>
                </a:solidFill>
              </a:rPr>
              <a:t>	</a:t>
            </a:r>
            <a:r>
              <a:rPr lang="en-US" spc="600">
                <a:solidFill>
                  <a:srgbClr val="C2A1E7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B4C4EB1-2CA3-D862-6A5F-988F070036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501" y="129191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rgbClr val="C2A1E7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036369E-249C-3181-E77E-467D1C9279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3" y="1152752"/>
            <a:ext cx="11776997" cy="50413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F5E033-43C7-C0FD-6998-A6A10B10FA9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F89DF35-5435-BB2C-3A6F-D6C7CE03A4CD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rgbClr val="C2A1E7"/>
                </a:solidFill>
              </a:rPr>
              <a:pPr/>
              <a:t>‹#›</a:t>
            </a:fld>
            <a:endParaRPr lang="en-US">
              <a:solidFill>
                <a:srgbClr val="C2A1E7"/>
              </a:solidFill>
            </a:endParaRP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58886AC9-AF00-8189-3A27-741214D9EBF5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rgbClr val="C2A1E7"/>
                </a:solidFill>
              </a:rPr>
              <a:pPr/>
              <a:t>7/31/2026</a:t>
            </a:fld>
            <a:endParaRPr lang="en-US">
              <a:solidFill>
                <a:srgbClr val="C2A1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02794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Color Pale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489EEC9-3C0A-0696-8975-80767EC95DDE}"/>
              </a:ext>
            </a:extLst>
          </p:cNvPr>
          <p:cNvSpPr/>
          <p:nvPr userDrawn="1"/>
        </p:nvSpPr>
        <p:spPr>
          <a:xfrm>
            <a:off x="0" y="0"/>
            <a:ext cx="12192000" cy="1020726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pc="600">
                <a:latin typeface="Bahnschrift SemiCondensed" panose="020B0502040204020203" pitchFamily="34" charset="0"/>
              </a:rPr>
              <a:t>	SLIDES COLOR PALETTE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C071802D-484F-AA48-64FC-1E4ED5B998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02040" y="6356348"/>
            <a:ext cx="2743200" cy="365125"/>
          </a:xfrm>
        </p:spPr>
        <p:txBody>
          <a:bodyPr/>
          <a:lstStyle/>
          <a:p>
            <a:fld id="{846CE7D5-CF57-46EF-B807-FDD0502418D4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DECFEFB-529D-E8B1-F7D3-7575853ED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1648" y="6356349"/>
            <a:ext cx="399288" cy="365125"/>
          </a:xfrm>
        </p:spPr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3F7AF6B-55C9-D724-CA7A-CE7DC1EE79FF}"/>
              </a:ext>
            </a:extLst>
          </p:cNvPr>
          <p:cNvSpPr/>
          <p:nvPr userDrawn="1"/>
        </p:nvSpPr>
        <p:spPr>
          <a:xfrm>
            <a:off x="-1" y="1398936"/>
            <a:ext cx="923407" cy="2725091"/>
          </a:xfrm>
          <a:prstGeom prst="rect">
            <a:avLst/>
          </a:prstGeom>
          <a:solidFill>
            <a:srgbClr val="653C8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10%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E6BF08A-7947-4713-3C46-EC8862C7C9A2}"/>
              </a:ext>
            </a:extLst>
          </p:cNvPr>
          <p:cNvSpPr/>
          <p:nvPr userDrawn="1"/>
        </p:nvSpPr>
        <p:spPr>
          <a:xfrm>
            <a:off x="914394" y="1398933"/>
            <a:ext cx="925128" cy="2725092"/>
          </a:xfrm>
          <a:prstGeom prst="rect">
            <a:avLst/>
          </a:prstGeom>
          <a:solidFill>
            <a:srgbClr val="653C8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20%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61D0450-64CA-2EEA-F48D-496D890579EA}"/>
              </a:ext>
            </a:extLst>
          </p:cNvPr>
          <p:cNvSpPr/>
          <p:nvPr userDrawn="1"/>
        </p:nvSpPr>
        <p:spPr>
          <a:xfrm>
            <a:off x="1835183" y="1398933"/>
            <a:ext cx="923407" cy="2725092"/>
          </a:xfrm>
          <a:prstGeom prst="rect">
            <a:avLst/>
          </a:prstGeom>
          <a:solidFill>
            <a:srgbClr val="653C87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40%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B1993D6-4D15-EA86-A20A-6F1717500F94}"/>
              </a:ext>
            </a:extLst>
          </p:cNvPr>
          <p:cNvSpPr/>
          <p:nvPr userDrawn="1"/>
        </p:nvSpPr>
        <p:spPr>
          <a:xfrm>
            <a:off x="2756266" y="1398931"/>
            <a:ext cx="923407" cy="2725092"/>
          </a:xfrm>
          <a:prstGeom prst="rect">
            <a:avLst/>
          </a:prstGeom>
          <a:solidFill>
            <a:srgbClr val="653C87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70%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3EDFF01-ECE9-49E8-C6CA-E09F9ABBD88A}"/>
              </a:ext>
            </a:extLst>
          </p:cNvPr>
          <p:cNvSpPr txBox="1"/>
          <p:nvPr userDrawn="1"/>
        </p:nvSpPr>
        <p:spPr>
          <a:xfrm>
            <a:off x="-1" y="1020726"/>
            <a:ext cx="4655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Background Color Scale: </a:t>
            </a:r>
            <a:r>
              <a:rPr lang="en-US" sz="1400"/>
              <a:t>Hex Code #653C87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8A07950-9A0C-C7FA-9C19-5A310D6EA326}"/>
              </a:ext>
            </a:extLst>
          </p:cNvPr>
          <p:cNvSpPr/>
          <p:nvPr userDrawn="1"/>
        </p:nvSpPr>
        <p:spPr>
          <a:xfrm>
            <a:off x="3951013" y="1390061"/>
            <a:ext cx="923407" cy="2725091"/>
          </a:xfrm>
          <a:prstGeom prst="rect">
            <a:avLst/>
          </a:prstGeom>
          <a:solidFill>
            <a:srgbClr val="3A3A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0%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325C7F1-0E49-865F-ED04-48930F1A1D60}"/>
              </a:ext>
            </a:extLst>
          </p:cNvPr>
          <p:cNvSpPr/>
          <p:nvPr userDrawn="1"/>
        </p:nvSpPr>
        <p:spPr>
          <a:xfrm>
            <a:off x="4874420" y="1390063"/>
            <a:ext cx="923407" cy="2725092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20%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477A34B-E949-5ACD-AAB0-62C910E5790B}"/>
              </a:ext>
            </a:extLst>
          </p:cNvPr>
          <p:cNvSpPr/>
          <p:nvPr userDrawn="1"/>
        </p:nvSpPr>
        <p:spPr>
          <a:xfrm>
            <a:off x="5786625" y="1390064"/>
            <a:ext cx="923407" cy="2725092"/>
          </a:xfrm>
          <a:prstGeom prst="rect">
            <a:avLst/>
          </a:prstGeom>
          <a:solidFill>
            <a:schemeClr val="bg2">
              <a:lumMod val="2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40%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9D6D223-F934-3755-6C54-F122F787837D}"/>
              </a:ext>
            </a:extLst>
          </p:cNvPr>
          <p:cNvSpPr/>
          <p:nvPr userDrawn="1"/>
        </p:nvSpPr>
        <p:spPr>
          <a:xfrm>
            <a:off x="6698830" y="1390059"/>
            <a:ext cx="923407" cy="2725092"/>
          </a:xfrm>
          <a:prstGeom prst="rect">
            <a:avLst/>
          </a:prstGeom>
          <a:solidFill>
            <a:schemeClr val="bg2">
              <a:lumMod val="2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90%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F3C9CE2-7FD2-BC73-D2AB-0A3883E2DB14}"/>
              </a:ext>
            </a:extLst>
          </p:cNvPr>
          <p:cNvSpPr txBox="1"/>
          <p:nvPr userDrawn="1"/>
        </p:nvSpPr>
        <p:spPr>
          <a:xfrm>
            <a:off x="3951014" y="1020721"/>
            <a:ext cx="4655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Banner Color Scale: </a:t>
            </a:r>
            <a:r>
              <a:rPr lang="en-US" sz="1400"/>
              <a:t>Hex Code #423781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45603A8-A5A1-8581-71A9-BA1C2A5318C0}"/>
              </a:ext>
            </a:extLst>
          </p:cNvPr>
          <p:cNvSpPr txBox="1"/>
          <p:nvPr userDrawn="1"/>
        </p:nvSpPr>
        <p:spPr>
          <a:xfrm>
            <a:off x="7893576" y="686673"/>
            <a:ext cx="4298423" cy="2031325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>
                <a:solidFill>
                  <a:srgbClr val="C2A1E7"/>
                </a:solidFill>
                <a:latin typeface="Figtree ExtraBold" pitchFamily="2" charset="0"/>
              </a:rPr>
              <a:t>Font: Figtree ExtraBold </a:t>
            </a:r>
          </a:p>
          <a:p>
            <a:r>
              <a:rPr lang="en-US" sz="1400" b="1">
                <a:solidFill>
                  <a:srgbClr val="C2A1E7"/>
                </a:solidFill>
                <a:latin typeface="Figtree ExtraBold" pitchFamily="2" charset="0"/>
              </a:rPr>
              <a:t>Format: Bold, Normal Spacing</a:t>
            </a:r>
            <a:br>
              <a:rPr lang="en-US" sz="1400" b="1">
                <a:solidFill>
                  <a:srgbClr val="C2A1E7"/>
                </a:solidFill>
                <a:latin typeface="Figtree ExtraBold" pitchFamily="2" charset="0"/>
              </a:rPr>
            </a:br>
            <a:r>
              <a:rPr lang="en-US" sz="1400" b="1">
                <a:solidFill>
                  <a:srgbClr val="C2A1E7"/>
                </a:solidFill>
                <a:latin typeface="Figtree ExtraBold" pitchFamily="2" charset="0"/>
              </a:rPr>
              <a:t>Hex Code: #C2A1E7</a:t>
            </a:r>
          </a:p>
          <a:p>
            <a:endParaRPr lang="en-US" sz="1400" b="1">
              <a:latin typeface="Figtree ExtraBold" pitchFamily="2" charset="0"/>
            </a:endParaRPr>
          </a:p>
          <a:p>
            <a:r>
              <a:rPr lang="en-US" sz="1400" b="1" spc="600">
                <a:solidFill>
                  <a:schemeClr val="bg1"/>
                </a:solidFill>
                <a:latin typeface="Bahnschrift SemiCondensed" panose="020B0502040204020203" pitchFamily="34" charset="0"/>
              </a:rPr>
              <a:t>FONT: BAHNSCHRIFT SEMICONDENSED</a:t>
            </a:r>
          </a:p>
          <a:p>
            <a:r>
              <a:rPr lang="en-US" sz="1400" b="1" spc="600">
                <a:solidFill>
                  <a:schemeClr val="bg1"/>
                </a:solidFill>
                <a:latin typeface="Bahnschrift SemiCondensed" panose="020B0502040204020203" pitchFamily="34" charset="0"/>
              </a:rPr>
              <a:t>FORMAT: CAPITALIZED, BOLD, VERY LOOSE SPACING</a:t>
            </a:r>
          </a:p>
          <a:p>
            <a:r>
              <a:rPr lang="en-US" sz="1400" b="1" spc="600">
                <a:solidFill>
                  <a:schemeClr val="bg1"/>
                </a:solidFill>
                <a:latin typeface="Bahnschrift SemiCondensed" panose="020B0502040204020203" pitchFamily="34" charset="0"/>
              </a:rPr>
              <a:t>HEX CODE: #FFFFFF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05689E3-0C2D-4D32-AB5E-74CCB79DEB4E}"/>
              </a:ext>
            </a:extLst>
          </p:cNvPr>
          <p:cNvSpPr/>
          <p:nvPr userDrawn="1"/>
        </p:nvSpPr>
        <p:spPr>
          <a:xfrm>
            <a:off x="7909318" y="3159086"/>
            <a:ext cx="4298423" cy="3012241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C2FD1DB-5CCF-D354-C47D-879ED7A23D23}"/>
              </a:ext>
            </a:extLst>
          </p:cNvPr>
          <p:cNvSpPr txBox="1"/>
          <p:nvPr userDrawn="1"/>
        </p:nvSpPr>
        <p:spPr>
          <a:xfrm>
            <a:off x="8020470" y="266567"/>
            <a:ext cx="4158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Text Settings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812C458-F649-73AE-A8AA-8CC19B57F424}"/>
              </a:ext>
            </a:extLst>
          </p:cNvPr>
          <p:cNvSpPr txBox="1"/>
          <p:nvPr userDrawn="1"/>
        </p:nvSpPr>
        <p:spPr>
          <a:xfrm>
            <a:off x="8020470" y="2753876"/>
            <a:ext cx="4158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Logos</a:t>
            </a:r>
            <a:endParaRPr lang="en-US"/>
          </a:p>
        </p:txBody>
      </p:sp>
      <p:pic>
        <p:nvPicPr>
          <p:cNvPr id="40" name="Picture 6">
            <a:extLst>
              <a:ext uri="{FF2B5EF4-FFF2-40B4-BE49-F238E27FC236}">
                <a16:creationId xmlns:a16="http://schemas.microsoft.com/office/drawing/2014/main" id="{30A1F5B6-3457-1BFE-7B3D-52BD3204E43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0279" y="3226733"/>
            <a:ext cx="2912735" cy="83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2C4ECB25-2ABE-2F5F-2E0E-CF62AEB6B1D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0424982" y="4124023"/>
            <a:ext cx="1705247" cy="1583664"/>
          </a:xfrm>
          <a:prstGeom prst="rect">
            <a:avLst/>
          </a:prstGeom>
        </p:spPr>
      </p:pic>
      <p:pic>
        <p:nvPicPr>
          <p:cNvPr id="45" name="Picture 2" descr="Nevada National Security Site">
            <a:extLst>
              <a:ext uri="{FF2B5EF4-FFF2-40B4-BE49-F238E27FC236}">
                <a16:creationId xmlns:a16="http://schemas.microsoft.com/office/drawing/2014/main" id="{9412384D-8067-F43D-1162-8AFC84FE22A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3667"/>
          <a:stretch>
            <a:fillRect/>
          </a:stretch>
        </p:blipFill>
        <p:spPr bwMode="auto">
          <a:xfrm>
            <a:off x="8229111" y="5002621"/>
            <a:ext cx="1989533" cy="791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Logo&#10;&#10;AI-generated content may be incorrect.">
            <a:extLst>
              <a:ext uri="{FF2B5EF4-FFF2-40B4-BE49-F238E27FC236}">
                <a16:creationId xmlns:a16="http://schemas.microsoft.com/office/drawing/2014/main" id="{C4005D18-0816-17FF-0ED0-CFFFFEBA108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073" y="4350005"/>
            <a:ext cx="1803881" cy="50635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266A57A-C491-CD97-7975-7280BE0192B3}"/>
              </a:ext>
            </a:extLst>
          </p:cNvPr>
          <p:cNvSpPr/>
          <p:nvPr userDrawn="1"/>
        </p:nvSpPr>
        <p:spPr>
          <a:xfrm>
            <a:off x="3545" y="4350005"/>
            <a:ext cx="7618692" cy="2268343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TO ADD A CUSTOM LOGO TO THIS DECK: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1. Navigate to ‘View’ in the top ribbon.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2. Under ‘Master Views’, select ‘Slide Master’.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3. Add your preferred logo (as an image) to the intended slide.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4. Select ‘Close Master View’.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5. In the top ribbon under ‘Home’ select ‘New Slide’ and reimport the slide with the added logo. </a:t>
            </a:r>
          </a:p>
        </p:txBody>
      </p:sp>
    </p:spTree>
    <p:extLst>
      <p:ext uri="{BB962C8B-B14F-4D97-AF65-F5344CB8AC3E}">
        <p14:creationId xmlns:p14="http://schemas.microsoft.com/office/powerpoint/2010/main" val="22882816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31DF538F-C1F8-0DB4-45E9-EA97141E51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00" b="9942"/>
          <a:stretch>
            <a:fillRect/>
          </a:stretch>
        </p:blipFill>
        <p:spPr>
          <a:xfrm>
            <a:off x="0" y="6202835"/>
            <a:ext cx="12192001" cy="66387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172ACA7-BB15-2DEF-7C04-1789CB044074}"/>
              </a:ext>
            </a:extLst>
          </p:cNvPr>
          <p:cNvSpPr/>
          <p:nvPr userDrawn="1"/>
        </p:nvSpPr>
        <p:spPr>
          <a:xfrm>
            <a:off x="0" y="1103626"/>
            <a:ext cx="12192000" cy="5003462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D4376746-790A-AD28-8C0B-AD1299BCB8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00" b="9942"/>
          <a:stretch>
            <a:fillRect/>
          </a:stretch>
        </p:blipFill>
        <p:spPr>
          <a:xfrm>
            <a:off x="0" y="-1"/>
            <a:ext cx="12192001" cy="1020726"/>
          </a:xfrm>
          <a:prstGeom prst="rect">
            <a:avLst/>
          </a:prstGeom>
        </p:spPr>
      </p:pic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E5E02027-49D0-D04F-C1F1-D53B2ADC6DE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263" y="1212851"/>
            <a:ext cx="4164085" cy="839234"/>
          </a:xfrm>
        </p:spPr>
        <p:txBody>
          <a:bodyPr/>
          <a:lstStyle>
            <a:lvl1pPr marL="0" indent="0">
              <a:buNone/>
              <a:defRPr>
                <a:solidFill>
                  <a:schemeClr val="bg1">
                    <a:lumMod val="95000"/>
                  </a:schemeClr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8A4C8AC0-0033-500B-0148-1F8D7444B4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4" y="2256356"/>
            <a:ext cx="4164084" cy="3725344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16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14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1200">
                <a:solidFill>
                  <a:schemeClr val="bg1">
                    <a:lumMod val="95000"/>
                  </a:schemeClr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A4CE19-F039-0F0F-364E-7C7803564E74}"/>
              </a:ext>
            </a:extLst>
          </p:cNvPr>
          <p:cNvSpPr/>
          <p:nvPr userDrawn="1"/>
        </p:nvSpPr>
        <p:spPr>
          <a:xfrm>
            <a:off x="4737252" y="1014797"/>
            <a:ext cx="7454747" cy="5179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29CA40B-4C62-DDE8-738E-297A3E6DE6CA}"/>
              </a:ext>
            </a:extLst>
          </p:cNvPr>
          <p:cNvSpPr/>
          <p:nvPr userDrawn="1"/>
        </p:nvSpPr>
        <p:spPr>
          <a:xfrm>
            <a:off x="-2" y="6202836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i="0"/>
              <a:t>	</a:t>
            </a:r>
            <a:r>
              <a:rPr lang="en-US" i="0" spc="600"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65EA540-F311-F88C-0167-F927D560AD6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3" y="6299015"/>
            <a:ext cx="496727" cy="46131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40300981-B7C1-2CCD-AC83-F0BB75D4C8FB}"/>
              </a:ext>
            </a:extLst>
          </p:cNvPr>
          <p:cNvSpPr/>
          <p:nvPr userDrawn="1"/>
        </p:nvSpPr>
        <p:spPr>
          <a:xfrm>
            <a:off x="-2" y="0"/>
            <a:ext cx="12192000" cy="1020725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6E9EE242-C622-3E10-5D9E-30671789BFC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5263" y="111418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3308656-BD74-F293-8975-8E511CA0444B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D659035-FF39-F372-6CD6-0741A0F5B9D8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3" name="Picture Placeholder 19">
            <a:extLst>
              <a:ext uri="{FF2B5EF4-FFF2-40B4-BE49-F238E27FC236}">
                <a16:creationId xmlns:a16="http://schemas.microsoft.com/office/drawing/2014/main" id="{7EF86FA9-C340-F9E9-F7F4-BA7E3D35D57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914900" y="1102936"/>
            <a:ext cx="7145338" cy="5003051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54989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Title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C5EE5684-CF8A-BDF0-6AB2-FC77627AE6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00" b="9942"/>
          <a:stretch>
            <a:fillRect/>
          </a:stretch>
        </p:blipFill>
        <p:spPr>
          <a:xfrm>
            <a:off x="0" y="6202835"/>
            <a:ext cx="12192001" cy="663875"/>
          </a:xfrm>
          <a:prstGeom prst="rect">
            <a:avLst/>
          </a:prstGeom>
        </p:spPr>
      </p:pic>
      <p:pic>
        <p:nvPicPr>
          <p:cNvPr id="7" name="Picture 6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D41E667D-445B-0DA1-B8F5-CEE74798BC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00" b="9942"/>
          <a:stretch>
            <a:fillRect/>
          </a:stretch>
        </p:blipFill>
        <p:spPr>
          <a:xfrm>
            <a:off x="0" y="-1"/>
            <a:ext cx="12192001" cy="102072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D5298C5-244C-8380-F145-4700F6E2086B}"/>
              </a:ext>
            </a:extLst>
          </p:cNvPr>
          <p:cNvSpPr/>
          <p:nvPr userDrawn="1"/>
        </p:nvSpPr>
        <p:spPr>
          <a:xfrm>
            <a:off x="-12240" y="6213237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r>
              <a:rPr lang="en-US" spc="600">
                <a:latin typeface="Bahnschrift SemiCondensed" panose="020B0502040204020203" pitchFamily="34" charset="0"/>
              </a:rPr>
              <a:t>2026 CECOP SYMPOSIUM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E55804-321A-74CF-A94B-1BF5C9F6E374}"/>
              </a:ext>
            </a:extLst>
          </p:cNvPr>
          <p:cNvSpPr/>
          <p:nvPr userDrawn="1"/>
        </p:nvSpPr>
        <p:spPr>
          <a:xfrm>
            <a:off x="-12240" y="-1"/>
            <a:ext cx="12192000" cy="1020725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B4C4EB1-2CA3-D862-6A5F-988F070036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262" y="88964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F5E033-43C7-C0FD-6998-A6A10B10FA9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A46598F7-3754-BF4D-8CFD-7E0DF3B279E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3" y="1152752"/>
            <a:ext cx="11776997" cy="481058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5071BC59-F615-E95D-3E26-6EF67AC0AF53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4EF21B81-07B4-9247-421B-149B01A9C719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/>
              <a:pPr/>
              <a:t>7/31/2026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0246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31DF538F-C1F8-0DB4-45E9-EA97141E51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00" b="9942"/>
          <a:stretch>
            <a:fillRect/>
          </a:stretch>
        </p:blipFill>
        <p:spPr>
          <a:xfrm>
            <a:off x="0" y="6202835"/>
            <a:ext cx="12192001" cy="66387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172ACA7-BB15-2DEF-7C04-1789CB044074}"/>
              </a:ext>
            </a:extLst>
          </p:cNvPr>
          <p:cNvSpPr/>
          <p:nvPr userDrawn="1"/>
        </p:nvSpPr>
        <p:spPr>
          <a:xfrm>
            <a:off x="0" y="1103626"/>
            <a:ext cx="12192000" cy="5003462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D4376746-790A-AD28-8C0B-AD1299BCB8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00" b="9942"/>
          <a:stretch>
            <a:fillRect/>
          </a:stretch>
        </p:blipFill>
        <p:spPr>
          <a:xfrm>
            <a:off x="0" y="-1"/>
            <a:ext cx="12192001" cy="1020726"/>
          </a:xfrm>
          <a:prstGeom prst="rect">
            <a:avLst/>
          </a:prstGeom>
        </p:spPr>
      </p:pic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E5E02027-49D0-D04F-C1F1-D53B2ADC6DE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263" y="1212851"/>
            <a:ext cx="4164085" cy="839234"/>
          </a:xfrm>
        </p:spPr>
        <p:txBody>
          <a:bodyPr/>
          <a:lstStyle>
            <a:lvl1pPr marL="0" indent="0">
              <a:buNone/>
              <a:defRPr>
                <a:solidFill>
                  <a:schemeClr val="bg1">
                    <a:lumMod val="95000"/>
                  </a:schemeClr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8A4C8AC0-0033-500B-0148-1F8D7444B4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4" y="2256356"/>
            <a:ext cx="4164084" cy="3725344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16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14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1200">
                <a:solidFill>
                  <a:schemeClr val="bg1">
                    <a:lumMod val="95000"/>
                  </a:schemeClr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A4CE19-F039-0F0F-364E-7C7803564E74}"/>
              </a:ext>
            </a:extLst>
          </p:cNvPr>
          <p:cNvSpPr/>
          <p:nvPr userDrawn="1"/>
        </p:nvSpPr>
        <p:spPr>
          <a:xfrm>
            <a:off x="4737252" y="1014797"/>
            <a:ext cx="7454747" cy="5179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C51DB95B-DF88-27BC-68BF-F34AEF78E10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14900" y="1107763"/>
            <a:ext cx="7081838" cy="49993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29CA40B-4C62-DDE8-738E-297A3E6DE6CA}"/>
              </a:ext>
            </a:extLst>
          </p:cNvPr>
          <p:cNvSpPr/>
          <p:nvPr userDrawn="1"/>
        </p:nvSpPr>
        <p:spPr>
          <a:xfrm>
            <a:off x="-2" y="6202836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i="0"/>
              <a:t>	</a:t>
            </a:r>
            <a:r>
              <a:rPr lang="en-US" i="0" spc="600"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65EA540-F311-F88C-0167-F927D560AD6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3" y="6299015"/>
            <a:ext cx="496727" cy="46131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40300981-B7C1-2CCD-AC83-F0BB75D4C8FB}"/>
              </a:ext>
            </a:extLst>
          </p:cNvPr>
          <p:cNvSpPr/>
          <p:nvPr userDrawn="1"/>
        </p:nvSpPr>
        <p:spPr>
          <a:xfrm>
            <a:off x="-2" y="0"/>
            <a:ext cx="12192000" cy="1020725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6E9EE242-C622-3E10-5D9E-30671789BFC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5263" y="111418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3308656-BD74-F293-8975-8E511CA0444B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D659035-FF39-F372-6CD6-0741A0F5B9D8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/>
              <a:pPr/>
              <a:t>7/31/2026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7186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C5EE5684-CF8A-BDF0-6AB2-FC77627AE6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00" b="9942"/>
          <a:stretch>
            <a:fillRect/>
          </a:stretch>
        </p:blipFill>
        <p:spPr>
          <a:xfrm>
            <a:off x="0" y="6202835"/>
            <a:ext cx="12192001" cy="663875"/>
          </a:xfrm>
          <a:prstGeom prst="rect">
            <a:avLst/>
          </a:prstGeom>
        </p:spPr>
      </p:pic>
      <p:pic>
        <p:nvPicPr>
          <p:cNvPr id="7" name="Picture 6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D41E667D-445B-0DA1-B8F5-CEE74798BC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00" b="9942"/>
          <a:stretch>
            <a:fillRect/>
          </a:stretch>
        </p:blipFill>
        <p:spPr>
          <a:xfrm>
            <a:off x="0" y="-1"/>
            <a:ext cx="12192001" cy="102072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D5298C5-244C-8380-F145-4700F6E2086B}"/>
              </a:ext>
            </a:extLst>
          </p:cNvPr>
          <p:cNvSpPr/>
          <p:nvPr userDrawn="1"/>
        </p:nvSpPr>
        <p:spPr>
          <a:xfrm>
            <a:off x="0" y="6202836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r>
              <a:rPr lang="en-US" spc="600">
                <a:latin typeface="Bahnschrift SemiCondensed" panose="020B0502040204020203" pitchFamily="34" charset="0"/>
              </a:rPr>
              <a:t>2026 CECOP SYMPOSIUM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E55804-321A-74CF-A94B-1BF5C9F6E374}"/>
              </a:ext>
            </a:extLst>
          </p:cNvPr>
          <p:cNvSpPr/>
          <p:nvPr userDrawn="1"/>
        </p:nvSpPr>
        <p:spPr>
          <a:xfrm>
            <a:off x="-12240" y="-1"/>
            <a:ext cx="12192000" cy="1020725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B4C4EB1-2CA3-D862-6A5F-988F070036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262" y="88964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F5E033-43C7-C0FD-6998-A6A10B10FA9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579852B2-C489-50CB-3401-D35AC77766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3" y="1112340"/>
            <a:ext cx="5787323" cy="498411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543F879-1028-E974-5312-FA9499343F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09414" y="1112340"/>
            <a:ext cx="5787323" cy="498411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57C334D-4920-140F-4FAC-2C15CAA8F5BF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AF3588D2-08C3-C2EE-252E-32B14F0DF0A2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/>
              <a:pPr/>
              <a:t>7/31/2026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5646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D83979CA-C42D-3EF9-D3FC-230DFFE11B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00" b="9942"/>
          <a:stretch>
            <a:fillRect/>
          </a:stretch>
        </p:blipFill>
        <p:spPr>
          <a:xfrm>
            <a:off x="0" y="6202835"/>
            <a:ext cx="12192001" cy="66387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D5298C5-244C-8380-F145-4700F6E2086B}"/>
              </a:ext>
            </a:extLst>
          </p:cNvPr>
          <p:cNvSpPr/>
          <p:nvPr userDrawn="1"/>
        </p:nvSpPr>
        <p:spPr>
          <a:xfrm>
            <a:off x="0" y="6202836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r>
              <a:rPr lang="en-US" spc="600"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F5E033-43C7-C0FD-6998-A6A10B10FA9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06E65437-7DDA-0D18-852C-FEA14423E762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DA568970-FDDF-C374-63D2-5B0FE6ECEAC6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/>
              <a:pPr/>
              <a:t>7/31/2026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120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5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90" r:id="rId10"/>
    <p:sldLayoutId id="2147483672" r:id="rId11"/>
    <p:sldLayoutId id="2147483696" r:id="rId12"/>
    <p:sldLayoutId id="2147483697" r:id="rId13"/>
    <p:sldLayoutId id="2147483698" r:id="rId14"/>
    <p:sldLayoutId id="2147483699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8C3AEE-9E06-EB20-29E2-8C3DBE941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3FD5FC-500B-F932-DC2C-46A355D96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E462BC-E286-9455-29C3-B85C4C6C43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130AF71-A241-4654-80ED-1B93EE329A3B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B1D5E2-9725-0798-908F-C8CDAF18EB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A9BC6-B02C-902C-C56F-301B03009E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D7CC1C-B9D3-43A8-A8DE-E505C0256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761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76" r:id="rId2"/>
    <p:sldLayoutId id="2147483679" r:id="rId3"/>
    <p:sldLayoutId id="2147483680" r:id="rId4"/>
    <p:sldLayoutId id="2147483689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78" r:id="rId11"/>
    <p:sldLayoutId id="214748368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34B519-1448-C93C-18C8-EF5C67ED4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90EEC6-E2FF-79B5-B120-ED69938063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475A79-3C3D-ACDB-9BFE-8B6ABB8A5E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C4BA79-85BA-4806-AD3D-3E73EFA15933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05276E-60D6-D21D-95D2-5FF0F1BDD6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262F9-764B-825D-5541-8B7E3E2361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8B5BF8-0CAB-40DF-AFC7-EC780805B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043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3" r:id="rId2"/>
    <p:sldLayoutId id="2147483694" r:id="rId3"/>
    <p:sldLayoutId id="2147483692" r:id="rId4"/>
    <p:sldLayoutId id="214748367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88A7433-65E8-47A1-1EBD-0EDF0466319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37730" y="3756403"/>
            <a:ext cx="9781744" cy="870975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/>
              <a:t>Mike Metcalf and Victoria Codding</a:t>
            </a:r>
          </a:p>
          <a:p>
            <a:r>
              <a:rPr lang="en-US"/>
              <a:t>Technomics support to Program Analysis and Evaluation (PA&amp;E)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73E35C-5DCC-2952-8E8A-816575333A8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/>
              <a:t>August 12, 2026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ADD893-8873-455C-6BB0-846C0479A64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Reviews You Can Use:</a:t>
            </a:r>
          </a:p>
          <a:p>
            <a:r>
              <a:rPr lang="en-US" sz="2000">
                <a:latin typeface="Figtree ExtraBold"/>
              </a:rPr>
              <a:t>Process Improvements to the Weapons Design Cost Report (WDCR) and Baseline Cost Report (BCR)</a:t>
            </a:r>
          </a:p>
        </p:txBody>
      </p:sp>
    </p:spTree>
    <p:extLst>
      <p:ext uri="{BB962C8B-B14F-4D97-AF65-F5344CB8AC3E}">
        <p14:creationId xmlns:p14="http://schemas.microsoft.com/office/powerpoint/2010/main" val="352925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CB5A36E-126D-CBD1-8933-31DD2A53A80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E9FFEA-E083-21DB-D60D-F1E1CDD5F7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/>
              <a:t>WDCR/BCR Submission Process</a:t>
            </a:r>
          </a:p>
          <a:p>
            <a:pPr lvl="1"/>
            <a:r>
              <a:rPr lang="en-US"/>
              <a:t>Definitions</a:t>
            </a:r>
          </a:p>
          <a:p>
            <a:pPr lvl="1"/>
            <a:r>
              <a:rPr lang="en-US"/>
              <a:t>Phase X</a:t>
            </a:r>
          </a:p>
          <a:p>
            <a:pPr lvl="1"/>
            <a:r>
              <a:rPr lang="en-US"/>
              <a:t>BOE, DIT and SURA/SCURA</a:t>
            </a:r>
          </a:p>
          <a:p>
            <a:pPr marL="0" indent="0">
              <a:buNone/>
            </a:pPr>
            <a:r>
              <a:rPr lang="en-US"/>
              <a:t>PA&amp;E End-to-End Support </a:t>
            </a:r>
          </a:p>
          <a:p>
            <a:pPr lvl="1"/>
            <a:r>
              <a:rPr lang="en-US"/>
              <a:t>Building Capability &amp; Readiness</a:t>
            </a:r>
          </a:p>
          <a:p>
            <a:pPr lvl="1"/>
            <a:r>
              <a:rPr lang="en-US"/>
              <a:t>Lead Structured Reviews</a:t>
            </a:r>
          </a:p>
          <a:p>
            <a:pPr lvl="1"/>
            <a:r>
              <a:rPr lang="en-US"/>
              <a:t>Strengthening Program Defensibility</a:t>
            </a:r>
          </a:p>
        </p:txBody>
      </p:sp>
    </p:spTree>
    <p:extLst>
      <p:ext uri="{BB962C8B-B14F-4D97-AF65-F5344CB8AC3E}">
        <p14:creationId xmlns:p14="http://schemas.microsoft.com/office/powerpoint/2010/main" val="4096030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EC9D0A-6284-4DF8-6A14-57EE8A0CDC3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WDCR/BCR </a:t>
            </a:r>
          </a:p>
          <a:p>
            <a:r>
              <a:rPr lang="en-US"/>
              <a:t>Submission Process</a:t>
            </a:r>
          </a:p>
        </p:txBody>
      </p:sp>
    </p:spTree>
    <p:extLst>
      <p:ext uri="{BB962C8B-B14F-4D97-AF65-F5344CB8AC3E}">
        <p14:creationId xmlns:p14="http://schemas.microsoft.com/office/powerpoint/2010/main" val="736006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A0CC0F-8047-C0F7-D7A8-5ABAA69AE53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WDCR/BCR Definition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131BE5-5776-6E79-C0A6-3F10CB6DFD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The Weapons Design Cost Report (WDCR) provides a description of the option and preliminary cost estimates for design, qualification, and production activities</a:t>
            </a:r>
          </a:p>
          <a:p>
            <a:r>
              <a:rPr lang="en-US"/>
              <a:t>The Baseline Cost Report (BCR) formally updates the WDCR based on late development and pre-production activities </a:t>
            </a:r>
          </a:p>
          <a:p>
            <a:endParaRPr lang="en-US"/>
          </a:p>
        </p:txBody>
      </p:sp>
      <p:pic>
        <p:nvPicPr>
          <p:cNvPr id="7" name="Picture 6" descr="Table&#10;&#10;AI-generated content may be incorrect.">
            <a:extLst>
              <a:ext uri="{FF2B5EF4-FFF2-40B4-BE49-F238E27FC236}">
                <a16:creationId xmlns:a16="http://schemas.microsoft.com/office/drawing/2014/main" id="{489D0F7D-3E21-7C30-B6FB-28DEE0813C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9395" y="3272445"/>
            <a:ext cx="10237521" cy="2463504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D839770-DA8D-D33B-FB94-FBDED68BFC4D}"/>
              </a:ext>
            </a:extLst>
          </p:cNvPr>
          <p:cNvCxnSpPr>
            <a:cxnSpLocks/>
          </p:cNvCxnSpPr>
          <p:nvPr/>
        </p:nvCxnSpPr>
        <p:spPr>
          <a:xfrm>
            <a:off x="5435935" y="3441806"/>
            <a:ext cx="0" cy="2375527"/>
          </a:xfrm>
          <a:prstGeom prst="line">
            <a:avLst/>
          </a:prstGeom>
          <a:ln w="28575">
            <a:solidFill>
              <a:srgbClr val="653C8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4D32329-4333-FDCA-DE47-D903DE1BF7D9}"/>
              </a:ext>
            </a:extLst>
          </p:cNvPr>
          <p:cNvCxnSpPr>
            <a:cxnSpLocks/>
          </p:cNvCxnSpPr>
          <p:nvPr/>
        </p:nvCxnSpPr>
        <p:spPr>
          <a:xfrm>
            <a:off x="6501422" y="3441806"/>
            <a:ext cx="0" cy="2375527"/>
          </a:xfrm>
          <a:prstGeom prst="line">
            <a:avLst/>
          </a:prstGeom>
          <a:ln w="28575">
            <a:solidFill>
              <a:srgbClr val="653C8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1AB8A88F-4DD3-DBEC-7EC6-2B640CE24E67}"/>
              </a:ext>
            </a:extLst>
          </p:cNvPr>
          <p:cNvSpPr txBox="1"/>
          <p:nvPr/>
        </p:nvSpPr>
        <p:spPr>
          <a:xfrm>
            <a:off x="4922308" y="5779554"/>
            <a:ext cx="904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WDCR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7AA4DE2-B811-9963-AEE2-E7AA0C8304C0}"/>
              </a:ext>
            </a:extLst>
          </p:cNvPr>
          <p:cNvSpPr txBox="1"/>
          <p:nvPr/>
        </p:nvSpPr>
        <p:spPr>
          <a:xfrm>
            <a:off x="6154264" y="5779554"/>
            <a:ext cx="680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BCR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F7B51DE-A100-A2AA-276B-74DCA28CF3A2}"/>
              </a:ext>
            </a:extLst>
          </p:cNvPr>
          <p:cNvCxnSpPr>
            <a:cxnSpLocks/>
          </p:cNvCxnSpPr>
          <p:nvPr/>
        </p:nvCxnSpPr>
        <p:spPr>
          <a:xfrm>
            <a:off x="7608472" y="3441806"/>
            <a:ext cx="0" cy="2375527"/>
          </a:xfrm>
          <a:prstGeom prst="line">
            <a:avLst/>
          </a:prstGeom>
          <a:ln w="28575">
            <a:solidFill>
              <a:srgbClr val="653C8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02729E1-B5EA-0039-D883-BDFC3B2290EE}"/>
              </a:ext>
            </a:extLst>
          </p:cNvPr>
          <p:cNvSpPr txBox="1"/>
          <p:nvPr/>
        </p:nvSpPr>
        <p:spPr>
          <a:xfrm>
            <a:off x="6637703" y="5779554"/>
            <a:ext cx="243231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b="1"/>
              <a:t>BCR 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ECD9B96-9FA7-7F39-9A2B-F5C75D734878}"/>
              </a:ext>
            </a:extLst>
          </p:cNvPr>
          <p:cNvSpPr txBox="1"/>
          <p:nvPr/>
        </p:nvSpPr>
        <p:spPr>
          <a:xfrm>
            <a:off x="146656" y="3550951"/>
            <a:ext cx="1719442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u="sng"/>
              <a:t>Phase X Process </a:t>
            </a:r>
          </a:p>
          <a:p>
            <a:pPr algn="ctr"/>
            <a:r>
              <a:rPr lang="en-US" sz="1600" b="1"/>
              <a:t>(New weapons)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C02FC0-169C-B14C-7D8F-497BE64A63AD}"/>
              </a:ext>
            </a:extLst>
          </p:cNvPr>
          <p:cNvSpPr txBox="1"/>
          <p:nvPr/>
        </p:nvSpPr>
        <p:spPr>
          <a:xfrm>
            <a:off x="40607" y="4629569"/>
            <a:ext cx="19315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u="sng"/>
              <a:t>Phase 6.X Process </a:t>
            </a:r>
          </a:p>
          <a:p>
            <a:pPr algn="ctr"/>
            <a:r>
              <a:rPr lang="en-US" sz="1600" b="1"/>
              <a:t>(LEPs, Major Alts, Modifications)</a:t>
            </a:r>
          </a:p>
        </p:txBody>
      </p:sp>
    </p:spTree>
    <p:extLst>
      <p:ext uri="{BB962C8B-B14F-4D97-AF65-F5344CB8AC3E}">
        <p14:creationId xmlns:p14="http://schemas.microsoft.com/office/powerpoint/2010/main" val="757976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AB876AC-5391-5162-754C-FE15425237B6}"/>
              </a:ext>
            </a:extLst>
          </p:cNvPr>
          <p:cNvSpPr/>
          <p:nvPr/>
        </p:nvSpPr>
        <p:spPr>
          <a:xfrm>
            <a:off x="113016" y="2024009"/>
            <a:ext cx="11883721" cy="1869897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BBFE73-F484-6CC2-1959-D75E0B5D6C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/>
              <a:t>Summary of PA&amp;E Involvement in the WDCR/BCR Estimates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39B948-1D16-B266-4963-775FA01415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/>
              <a:t>Labs, Plants and Sites (LPS) develop and submit scope, cost, schedule, and risk inputs and other artifacts.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FPO and PA&amp;E each review and analyze the following artifacts:</a:t>
            </a:r>
          </a:p>
          <a:p>
            <a:pPr lvl="1">
              <a:buFont typeface="Arial"/>
            </a:pPr>
            <a:r>
              <a:rPr lang="en-US" sz="2800" b="1">
                <a:ea typeface="+mn-lt"/>
                <a:cs typeface="+mn-lt"/>
              </a:rPr>
              <a:t>Basis of Estimate (BOE)</a:t>
            </a:r>
          </a:p>
          <a:p>
            <a:pPr lvl="1">
              <a:buFont typeface="Arial" panose="020F0302020204030204"/>
              <a:buChar char="•"/>
            </a:pPr>
            <a:r>
              <a:rPr lang="en-US" sz="2800" b="1">
                <a:ea typeface="+mn-lt"/>
                <a:cs typeface="+mn-lt"/>
              </a:rPr>
              <a:t>Data Integration Template (DIT)</a:t>
            </a:r>
          </a:p>
          <a:p>
            <a:pPr lvl="1">
              <a:buFont typeface="Arial" panose="020F0302020204030204"/>
              <a:buChar char="•"/>
            </a:pPr>
            <a:r>
              <a:rPr lang="en-US" sz="2800" b="1">
                <a:ea typeface="+mn-lt"/>
                <a:cs typeface="+mn-lt"/>
              </a:rPr>
              <a:t>Schedule Cost Uncertainty Risk Analysis (SCURA)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ea typeface="+mn-lt"/>
                <a:cs typeface="+mn-lt"/>
              </a:rPr>
              <a:t>LPS partners update and finalize site inputs based on reviews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FPO consolidates all inputs into a report for WDCR or BCR.</a:t>
            </a:r>
          </a:p>
        </p:txBody>
      </p:sp>
    </p:spTree>
    <p:extLst>
      <p:ext uri="{BB962C8B-B14F-4D97-AF65-F5344CB8AC3E}">
        <p14:creationId xmlns:p14="http://schemas.microsoft.com/office/powerpoint/2010/main" val="555242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B4A409-A7FD-6103-527F-4E889A9B57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b="1"/>
              <a:t>BOE:</a:t>
            </a:r>
            <a:r>
              <a:rPr lang="en-US" sz="2400"/>
              <a:t> a justification of scope, assumptions, quantities, cost‑estimating methods, risks, and supporting documentation to develop a defensible cost estimate.</a:t>
            </a:r>
          </a:p>
          <a:p>
            <a:r>
              <a:rPr lang="en-US" sz="2400" b="1"/>
              <a:t>DIT: </a:t>
            </a:r>
            <a:r>
              <a:rPr lang="en-US" sz="2400"/>
              <a:t>a record of labor, material, and other cost elements derived from resource‑loaded schedules (RLS), capturing actuals and future projections for program estimating and review.</a:t>
            </a:r>
          </a:p>
          <a:p>
            <a:r>
              <a:rPr lang="en-US" sz="2400" b="1"/>
              <a:t>SCURA:</a:t>
            </a:r>
            <a:r>
              <a:rPr lang="en-US" sz="2400"/>
              <a:t> a schedule and cost integrated analysis that incorporates risk and uncertainty.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F81F511-B210-9665-E370-55C2E4E348A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WDCR/BCR Estimates Detail and Documentation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31E31B3-B866-DDAC-2077-DE6786638B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1435"/>
          <a:stretch>
            <a:fillRect/>
          </a:stretch>
        </p:blipFill>
        <p:spPr>
          <a:xfrm>
            <a:off x="6305550" y="1219200"/>
            <a:ext cx="5886450" cy="496894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04F1464-4C99-932B-C7BA-65D85DE6C5D7}"/>
              </a:ext>
            </a:extLst>
          </p:cNvPr>
          <p:cNvSpPr txBox="1"/>
          <p:nvPr/>
        </p:nvSpPr>
        <p:spPr>
          <a:xfrm>
            <a:off x="6681019" y="1325245"/>
            <a:ext cx="1189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Uncertainty Only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E473C20-D402-2EEA-70EC-2BFC17CCBA66}"/>
              </a:ext>
            </a:extLst>
          </p:cNvPr>
          <p:cNvCxnSpPr>
            <a:endCxn id="2" idx="3"/>
          </p:cNvCxnSpPr>
          <p:nvPr/>
        </p:nvCxnSpPr>
        <p:spPr>
          <a:xfrm flipV="1">
            <a:off x="7270955" y="1586855"/>
            <a:ext cx="599768" cy="2616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42A5AD3-CD00-E695-4E40-5B8C58A71D47}"/>
              </a:ext>
            </a:extLst>
          </p:cNvPr>
          <p:cNvCxnSpPr>
            <a:cxnSpLocks/>
          </p:cNvCxnSpPr>
          <p:nvPr/>
        </p:nvCxnSpPr>
        <p:spPr>
          <a:xfrm flipH="1" flipV="1">
            <a:off x="8008374" y="2320940"/>
            <a:ext cx="368710" cy="15678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4B55A62-C502-AB44-149B-EA85DACE8905}"/>
              </a:ext>
            </a:extLst>
          </p:cNvPr>
          <p:cNvSpPr txBox="1"/>
          <p:nvPr/>
        </p:nvSpPr>
        <p:spPr>
          <a:xfrm>
            <a:off x="7870723" y="2477729"/>
            <a:ext cx="1769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>
                <a:solidFill>
                  <a:srgbClr val="FF0000"/>
                </a:solidFill>
              </a:rPr>
              <a:t>Uncertainty </a:t>
            </a:r>
          </a:p>
          <a:p>
            <a:r>
              <a:rPr lang="en-US" sz="1400" b="1">
                <a:solidFill>
                  <a:srgbClr val="FF0000"/>
                </a:solidFill>
              </a:rPr>
              <a:t>+ Cost Risk Events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5059CBD-5B74-8915-E959-76D4A06149CC}"/>
              </a:ext>
            </a:extLst>
          </p:cNvPr>
          <p:cNvCxnSpPr/>
          <p:nvPr/>
        </p:nvCxnSpPr>
        <p:spPr>
          <a:xfrm flipH="1" flipV="1">
            <a:off x="10107562" y="4290909"/>
            <a:ext cx="383458" cy="43082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8D192ADA-DD03-1AF2-0614-878B26CF263E}"/>
              </a:ext>
            </a:extLst>
          </p:cNvPr>
          <p:cNvSpPr txBox="1"/>
          <p:nvPr/>
        </p:nvSpPr>
        <p:spPr>
          <a:xfrm>
            <a:off x="9847006" y="4676474"/>
            <a:ext cx="196153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>
                <a:solidFill>
                  <a:srgbClr val="6C3BAA"/>
                </a:solidFill>
              </a:rPr>
              <a:t>Uncertainty </a:t>
            </a:r>
          </a:p>
          <a:p>
            <a:r>
              <a:rPr lang="en-US" sz="1400" b="1">
                <a:solidFill>
                  <a:srgbClr val="6C3BAA"/>
                </a:solidFill>
              </a:rPr>
              <a:t>+Cost Risk Events</a:t>
            </a:r>
          </a:p>
          <a:p>
            <a:r>
              <a:rPr lang="en-US" sz="1400" b="1">
                <a:solidFill>
                  <a:srgbClr val="6C3BAA"/>
                </a:solidFill>
              </a:rPr>
              <a:t>+Cost of Schedule Ext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BBD6DCB-68E0-48F6-D1FA-9A6C458EC20D}"/>
              </a:ext>
            </a:extLst>
          </p:cNvPr>
          <p:cNvSpPr txBox="1"/>
          <p:nvPr/>
        </p:nvSpPr>
        <p:spPr>
          <a:xfrm>
            <a:off x="6754761" y="963561"/>
            <a:ext cx="5165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/>
              <a:t>*Example from SCURA Training</a:t>
            </a:r>
          </a:p>
        </p:txBody>
      </p:sp>
    </p:spTree>
    <p:extLst>
      <p:ext uri="{BB962C8B-B14F-4D97-AF65-F5344CB8AC3E}">
        <p14:creationId xmlns:p14="http://schemas.microsoft.com/office/powerpoint/2010/main" val="27344618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58432-872D-9AB4-259D-C27BEA7D5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D6A53E-E011-9D1A-86F2-F2FDDBB686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PA&amp;E: End‑to‑End Support </a:t>
            </a:r>
          </a:p>
        </p:txBody>
      </p:sp>
    </p:spTree>
    <p:extLst>
      <p:ext uri="{BB962C8B-B14F-4D97-AF65-F5344CB8AC3E}">
        <p14:creationId xmlns:p14="http://schemas.microsoft.com/office/powerpoint/2010/main" val="25471520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9D28B25-FC6D-E678-22CC-ED73E6996B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PA&amp;E Responsibilities Across the WDCR/BCR Process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A109CE-0F66-B2BD-D707-A5783A8648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5263" y="1017558"/>
            <a:ext cx="11875319" cy="482287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b="1">
                <a:latin typeface="Aptos"/>
              </a:rPr>
              <a:t>Build Capability &amp; Readiness</a:t>
            </a:r>
            <a:endParaRPr lang="en-US" sz="2400">
              <a:latin typeface="Aptos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800">
                <a:latin typeface="Aptos"/>
                <a:cs typeface="Segoe UI"/>
              </a:rPr>
              <a:t>Develop and deliver BOE, DIT, and SURA/SCURA training across programs.</a:t>
            </a:r>
            <a:endParaRPr lang="en-US" sz="1800">
              <a:latin typeface="Aptos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AutoNum type="arabicPeriod"/>
            </a:pPr>
            <a:r>
              <a:rPr lang="en-US" sz="1800">
                <a:cs typeface="Segoe UI"/>
              </a:rPr>
              <a:t>Support WDCR/BCR management with streamlined templates and requirements reflecting best practices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800">
                <a:latin typeface="Aptos"/>
                <a:cs typeface="Segoe UI"/>
              </a:rPr>
              <a:t>Integrate lessons learned to continuously improve program submission quality.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buAutoNum type="arabicPeriod"/>
            </a:pPr>
            <a:endParaRPr lang="en-US" sz="1800">
              <a:latin typeface="Aptos"/>
              <a:cs typeface="Segoe U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b="1">
                <a:latin typeface="Aptos"/>
              </a:rPr>
              <a:t>Lead Structured Reviews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800">
                <a:latin typeface="Aptos"/>
                <a:cs typeface="Segoe UI"/>
              </a:rPr>
              <a:t>Conduct formal reviews of BOE, DIT, SCURA artifacts and provide actionable feedback.</a:t>
            </a:r>
            <a:endParaRPr lang="en-US" sz="1800">
              <a:latin typeface="Aptos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800">
                <a:latin typeface="Aptos"/>
                <a:cs typeface="Segoe UI"/>
              </a:rPr>
              <a:t>Align reviewer inputs with standardized prompting questions and error language.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800">
                <a:latin typeface="Aptos"/>
                <a:cs typeface="Segoe UI"/>
              </a:rPr>
              <a:t>Implement CRM workflows for tracking comments, enforcing accountability, and providing traceability.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>
              <a:latin typeface="Aptos"/>
              <a:cs typeface="Segoe U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b="1">
                <a:latin typeface="Aptos"/>
              </a:rPr>
              <a:t>Strengthen Program Defensibility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AutoNum type="arabicPeriod"/>
            </a:pPr>
            <a:r>
              <a:rPr lang="en-US" sz="1800">
                <a:latin typeface="Aptos"/>
                <a:cs typeface="Segoe UI"/>
              </a:rPr>
              <a:t>Perform cross‑program comparisons with the Component Benchmarking Tool.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AutoNum type="arabicPeriod"/>
            </a:pPr>
            <a:r>
              <a:rPr lang="en-US" sz="1800">
                <a:latin typeface="Aptos"/>
                <a:cs typeface="Segoe UI"/>
              </a:rPr>
              <a:t>Identify anomalies, gaps, missing justification, or inconsistent metrics.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AutoNum type="arabicPeriod"/>
            </a:pPr>
            <a:r>
              <a:rPr lang="en-US" sz="1800">
                <a:latin typeface="Aptos"/>
                <a:cs typeface="Segoe UI"/>
              </a:rPr>
              <a:t>Provide analysis that confirms or challenges site inputs to </a:t>
            </a:r>
            <a:r>
              <a:rPr lang="en-US" sz="1800">
                <a:cs typeface="Segoe UI"/>
              </a:rPr>
              <a:t>ultimately enhance the estimate’s justification documentation </a:t>
            </a:r>
            <a:r>
              <a:rPr lang="en-US" sz="1800">
                <a:latin typeface="Aptos"/>
                <a:cs typeface="Segoe UI"/>
              </a:rPr>
              <a:t>and credibility</a:t>
            </a:r>
          </a:p>
        </p:txBody>
      </p:sp>
    </p:spTree>
    <p:extLst>
      <p:ext uri="{BB962C8B-B14F-4D97-AF65-F5344CB8AC3E}">
        <p14:creationId xmlns:p14="http://schemas.microsoft.com/office/powerpoint/2010/main" val="3456185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F2C1D20-ED41-4A13-3B7B-6F81BFE18E1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>
                <a:latin typeface="Figtree ExtraBold"/>
              </a:rPr>
              <a:t>PA&amp;E Support to Submission Process and Timeline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819D4DB-FB94-1108-B2F7-767094AD5CD6}"/>
              </a:ext>
            </a:extLst>
          </p:cNvPr>
          <p:cNvGrpSpPr/>
          <p:nvPr/>
        </p:nvGrpSpPr>
        <p:grpSpPr>
          <a:xfrm>
            <a:off x="207501" y="1224565"/>
            <a:ext cx="11802514" cy="4483367"/>
            <a:chOff x="149311" y="542374"/>
            <a:chExt cx="11736777" cy="4214915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9D91E91C-D3B8-980B-93F3-124560EACA2D}"/>
                </a:ext>
              </a:extLst>
            </p:cNvPr>
            <p:cNvCxnSpPr>
              <a:cxnSpLocks/>
            </p:cNvCxnSpPr>
            <p:nvPr/>
          </p:nvCxnSpPr>
          <p:spPr>
            <a:xfrm>
              <a:off x="152400" y="2114550"/>
              <a:ext cx="11483054" cy="0"/>
            </a:xfrm>
            <a:prstGeom prst="straightConnector1">
              <a:avLst/>
            </a:prstGeom>
            <a:ln w="38100">
              <a:headEnd type="oval"/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316742C-8415-B5CE-41E9-CAC7E520BFDD}"/>
                </a:ext>
              </a:extLst>
            </p:cNvPr>
            <p:cNvSpPr txBox="1"/>
            <p:nvPr/>
          </p:nvSpPr>
          <p:spPr>
            <a:xfrm>
              <a:off x="7780820" y="1287189"/>
              <a:ext cx="138112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1600" b="1"/>
              </a:lvl1pPr>
            </a:lstStyle>
            <a:p>
              <a:r>
                <a:rPr lang="en-US"/>
                <a:t>1 Month</a:t>
              </a: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DD9F0715-66FB-75E5-1280-8EC33AAF6576}"/>
                </a:ext>
              </a:extLst>
            </p:cNvPr>
            <p:cNvGrpSpPr/>
            <p:nvPr/>
          </p:nvGrpSpPr>
          <p:grpSpPr>
            <a:xfrm>
              <a:off x="149311" y="542374"/>
              <a:ext cx="11736777" cy="4214915"/>
              <a:chOff x="149311" y="542374"/>
              <a:chExt cx="11736777" cy="4214915"/>
            </a:xfrm>
          </p:grpSpPr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FF58758F-F02D-07F7-B7E1-E4CA6924AFF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54175" y="1702714"/>
                <a:ext cx="0" cy="94708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632DE18C-A9C9-8DA7-C8A4-F31DF5A2ADE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32586" y="1666738"/>
                <a:ext cx="0" cy="983056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9EB0787B-07AF-A94E-4B06-E0A6D8C9A3E2}"/>
                  </a:ext>
                </a:extLst>
              </p:cNvPr>
              <p:cNvSpPr/>
              <p:nvPr/>
            </p:nvSpPr>
            <p:spPr>
              <a:xfrm>
                <a:off x="872121" y="2674520"/>
                <a:ext cx="1076325" cy="790575"/>
              </a:xfrm>
              <a:prstGeom prst="rect">
                <a:avLst/>
              </a:prstGeom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B55EBFE-89CA-A60F-9D8A-72D61CA3B199}"/>
                  </a:ext>
                </a:extLst>
              </p:cNvPr>
              <p:cNvSpPr/>
              <p:nvPr/>
            </p:nvSpPr>
            <p:spPr>
              <a:xfrm>
                <a:off x="1024521" y="2826920"/>
                <a:ext cx="1076325" cy="790575"/>
              </a:xfrm>
              <a:prstGeom prst="rect">
                <a:avLst/>
              </a:prstGeom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2CDA5186-B5E7-1498-F683-76B4FC31386A}"/>
                  </a:ext>
                </a:extLst>
              </p:cNvPr>
              <p:cNvSpPr/>
              <p:nvPr/>
            </p:nvSpPr>
            <p:spPr>
              <a:xfrm>
                <a:off x="1176921" y="2979320"/>
                <a:ext cx="1076325" cy="790575"/>
              </a:xfrm>
              <a:prstGeom prst="rect">
                <a:avLst/>
              </a:prstGeom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87256A2D-51B4-CD9D-9C3F-6F9BFB1A6A0C}"/>
                  </a:ext>
                </a:extLst>
              </p:cNvPr>
              <p:cNvSpPr/>
              <p:nvPr/>
            </p:nvSpPr>
            <p:spPr>
              <a:xfrm>
                <a:off x="1329321" y="3131720"/>
                <a:ext cx="1076325" cy="790575"/>
              </a:xfrm>
              <a:prstGeom prst="rect">
                <a:avLst/>
              </a:prstGeom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/>
                  <a:t>Check-In #1 </a:t>
                </a:r>
                <a:r>
                  <a:rPr lang="en-US" sz="1200"/>
                  <a:t>Submissions</a:t>
                </a:r>
              </a:p>
            </p:txBody>
          </p: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EE32B33C-9F41-9496-2B21-DCFCEDF946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43370" y="1702714"/>
                <a:ext cx="0" cy="94708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483A254-29E9-E81F-E68A-1998E0BF70A6}"/>
                  </a:ext>
                </a:extLst>
              </p:cNvPr>
              <p:cNvSpPr txBox="1"/>
              <p:nvPr/>
            </p:nvSpPr>
            <p:spPr>
              <a:xfrm>
                <a:off x="209410" y="1189688"/>
                <a:ext cx="1381120" cy="5497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/>
                  <a:t>Deliverable Duration</a:t>
                </a: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C7FC8E1A-7ED9-C634-BEDE-BA057D1EFE48}"/>
                  </a:ext>
                </a:extLst>
              </p:cNvPr>
              <p:cNvSpPr/>
              <p:nvPr/>
            </p:nvSpPr>
            <p:spPr>
              <a:xfrm>
                <a:off x="2620868" y="2672513"/>
                <a:ext cx="1052512" cy="886059"/>
              </a:xfrm>
              <a:prstGeom prst="rect">
                <a:avLst/>
              </a:prstGeom>
            </p:spPr>
            <p:style>
              <a:lnRef idx="2">
                <a:schemeClr val="accent2">
                  <a:shade val="15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/>
                  <a:t>FPO provides feedback to LPSs</a:t>
                </a:r>
              </a:p>
            </p:txBody>
          </p:sp>
          <p:sp>
            <p:nvSpPr>
              <p:cNvPr id="27" name="Rectangle: Rounded Corners 26">
                <a:extLst>
                  <a:ext uri="{FF2B5EF4-FFF2-40B4-BE49-F238E27FC236}">
                    <a16:creationId xmlns:a16="http://schemas.microsoft.com/office/drawing/2014/main" id="{77A08FFB-C26B-8EFA-B02A-D7C0704B54E9}"/>
                  </a:ext>
                </a:extLst>
              </p:cNvPr>
              <p:cNvSpPr/>
              <p:nvPr/>
            </p:nvSpPr>
            <p:spPr>
              <a:xfrm>
                <a:off x="4794016" y="1683054"/>
                <a:ext cx="1263937" cy="380133"/>
              </a:xfrm>
              <a:prstGeom prst="roundRect">
                <a:avLst>
                  <a:gd name="adj" fmla="val 50000"/>
                </a:avLst>
              </a:prstGeom>
            </p:spPr>
            <p:style>
              <a:lnRef idx="2">
                <a:schemeClr val="accent2">
                  <a:shade val="15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/>
                  <a:t>Consolidate &amp; Review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EABB8A9C-6654-AAC3-A91D-A843FEC9E415}"/>
                  </a:ext>
                </a:extLst>
              </p:cNvPr>
              <p:cNvSpPr txBox="1"/>
              <p:nvPr/>
            </p:nvSpPr>
            <p:spPr>
              <a:xfrm>
                <a:off x="6420054" y="1297475"/>
                <a:ext cx="138112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>
                  <a:defRPr sz="1600" b="1"/>
                </a:lvl1pPr>
              </a:lstStyle>
              <a:p>
                <a:r>
                  <a:rPr lang="en-US"/>
                  <a:t>2 Month</a:t>
                </a: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E0DCF9BE-9310-16AF-18DA-6CF75BA703DD}"/>
                  </a:ext>
                </a:extLst>
              </p:cNvPr>
              <p:cNvSpPr/>
              <p:nvPr/>
            </p:nvSpPr>
            <p:spPr>
              <a:xfrm>
                <a:off x="5687039" y="2669594"/>
                <a:ext cx="1327453" cy="886059"/>
              </a:xfrm>
              <a:prstGeom prst="rect">
                <a:avLst/>
              </a:prstGeom>
            </p:spPr>
            <p:style>
              <a:lnRef idx="2">
                <a:schemeClr val="accent2">
                  <a:shade val="15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/>
                  <a:t>Provide consolidated feedback to LPSs</a:t>
                </a:r>
              </a:p>
            </p:txBody>
          </p:sp>
          <p:sp>
            <p:nvSpPr>
              <p:cNvPr id="35" name="Rectangle: Rounded Corners 34">
                <a:extLst>
                  <a:ext uri="{FF2B5EF4-FFF2-40B4-BE49-F238E27FC236}">
                    <a16:creationId xmlns:a16="http://schemas.microsoft.com/office/drawing/2014/main" id="{4C6D07CE-C44C-F749-2533-9C8038CDCBF7}"/>
                  </a:ext>
                </a:extLst>
              </p:cNvPr>
              <p:cNvSpPr/>
              <p:nvPr/>
            </p:nvSpPr>
            <p:spPr>
              <a:xfrm>
                <a:off x="4794016" y="2162263"/>
                <a:ext cx="1263937" cy="378245"/>
              </a:xfrm>
              <a:prstGeom prst="roundRect">
                <a:avLst>
                  <a:gd name="adj" fmla="val 49140"/>
                </a:avLst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/>
                  <a:t>Familiarization Review</a:t>
                </a:r>
              </a:p>
            </p:txBody>
          </p:sp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B9986320-3B8F-C702-AAA6-0E1C87EEFD78}"/>
                  </a:ext>
                </a:extLst>
              </p:cNvPr>
              <p:cNvSpPr/>
              <p:nvPr/>
            </p:nvSpPr>
            <p:spPr>
              <a:xfrm>
                <a:off x="336949" y="1862891"/>
                <a:ext cx="1257295" cy="577257"/>
              </a:xfrm>
              <a:prstGeom prst="roundRect">
                <a:avLst>
                  <a:gd name="adj" fmla="val 36467"/>
                </a:avLst>
              </a:prstGeom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/>
                  <a:t>Check-In #1 </a:t>
                </a:r>
                <a:r>
                  <a:rPr lang="en-US" sz="1200"/>
                  <a:t>Development</a:t>
                </a:r>
              </a:p>
            </p:txBody>
          </p: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4C3F985D-B187-C5F6-0322-0A7802B8711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34610" y="1702714"/>
                <a:ext cx="0" cy="94708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7A45C738-5FF5-9FCE-2ACE-1F3538AAFE94}"/>
                  </a:ext>
                </a:extLst>
              </p:cNvPr>
              <p:cNvSpPr txBox="1"/>
              <p:nvPr/>
            </p:nvSpPr>
            <p:spPr>
              <a:xfrm>
                <a:off x="1739082" y="1293137"/>
                <a:ext cx="138112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/>
                  <a:t>1 Month</a:t>
                </a:r>
              </a:p>
            </p:txBody>
          </p:sp>
          <p:sp>
            <p:nvSpPr>
              <p:cNvPr id="39" name="Rectangle: Rounded Corners 38">
                <a:extLst>
                  <a:ext uri="{FF2B5EF4-FFF2-40B4-BE49-F238E27FC236}">
                    <a16:creationId xmlns:a16="http://schemas.microsoft.com/office/drawing/2014/main" id="{75E16B09-C254-2668-F524-6845FC0FA5DB}"/>
                  </a:ext>
                </a:extLst>
              </p:cNvPr>
              <p:cNvSpPr/>
              <p:nvPr/>
            </p:nvSpPr>
            <p:spPr>
              <a:xfrm>
                <a:off x="3083593" y="1862891"/>
                <a:ext cx="1598696" cy="577257"/>
              </a:xfrm>
              <a:prstGeom prst="roundRect">
                <a:avLst>
                  <a:gd name="adj" fmla="val 36467"/>
                </a:avLst>
              </a:prstGeom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/>
                  <a:t>Check-In #2 </a:t>
                </a:r>
                <a:r>
                  <a:rPr lang="en-US" sz="1200"/>
                  <a:t>Development</a:t>
                </a: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8C02AB9F-22CE-7B7C-19D4-D9B6FF3C9604}"/>
                  </a:ext>
                </a:extLst>
              </p:cNvPr>
              <p:cNvSpPr/>
              <p:nvPr/>
            </p:nvSpPr>
            <p:spPr>
              <a:xfrm>
                <a:off x="3997883" y="2674520"/>
                <a:ext cx="1076325" cy="790575"/>
              </a:xfrm>
              <a:prstGeom prst="rect">
                <a:avLst/>
              </a:prstGeom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8ADCDF24-8D6C-52F4-77EA-E5A3BD84A8D7}"/>
                  </a:ext>
                </a:extLst>
              </p:cNvPr>
              <p:cNvSpPr/>
              <p:nvPr/>
            </p:nvSpPr>
            <p:spPr>
              <a:xfrm>
                <a:off x="4150283" y="2826920"/>
                <a:ext cx="1076325" cy="790575"/>
              </a:xfrm>
              <a:prstGeom prst="rect">
                <a:avLst/>
              </a:prstGeom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1CEB21A0-571E-EFFB-704A-45773FE6D7B0}"/>
                  </a:ext>
                </a:extLst>
              </p:cNvPr>
              <p:cNvSpPr/>
              <p:nvPr/>
            </p:nvSpPr>
            <p:spPr>
              <a:xfrm>
                <a:off x="4302683" y="2979320"/>
                <a:ext cx="1076325" cy="790575"/>
              </a:xfrm>
              <a:prstGeom prst="rect">
                <a:avLst/>
              </a:prstGeom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980B71DB-38B5-80DB-ACB5-70FC01D8349C}"/>
                  </a:ext>
                </a:extLst>
              </p:cNvPr>
              <p:cNvSpPr/>
              <p:nvPr/>
            </p:nvSpPr>
            <p:spPr>
              <a:xfrm>
                <a:off x="4455083" y="3131720"/>
                <a:ext cx="1076325" cy="790575"/>
              </a:xfrm>
              <a:prstGeom prst="rect">
                <a:avLst/>
              </a:prstGeom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/>
                  <a:t>Check-In #2 </a:t>
                </a:r>
                <a:r>
                  <a:rPr lang="en-US" sz="1200"/>
                  <a:t>Submissions</a:t>
                </a:r>
              </a:p>
            </p:txBody>
          </p: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CD9C8A16-7F21-0A16-ACCE-CA4B00A3965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45033" y="1666738"/>
                <a:ext cx="0" cy="94708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EB665A0-752A-4254-EE32-533FACA00FA4}"/>
                  </a:ext>
                </a:extLst>
              </p:cNvPr>
              <p:cNvSpPr txBox="1"/>
              <p:nvPr/>
            </p:nvSpPr>
            <p:spPr>
              <a:xfrm>
                <a:off x="3187578" y="1295290"/>
                <a:ext cx="144099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/>
                  <a:t>2 Month</a:t>
                </a:r>
              </a:p>
            </p:txBody>
          </p: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4D5A7569-9507-1E8F-7A08-D2AFA12A99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89881" y="1683054"/>
                <a:ext cx="0" cy="94708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A3CECCC0-D3E8-51E0-EDB5-06510B605BE2}"/>
                  </a:ext>
                </a:extLst>
              </p:cNvPr>
              <p:cNvSpPr txBox="1"/>
              <p:nvPr/>
            </p:nvSpPr>
            <p:spPr>
              <a:xfrm>
                <a:off x="4808447" y="1292107"/>
                <a:ext cx="138112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/>
                  <a:t>1 Month</a:t>
                </a:r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7DB7BD9D-78F9-A26D-53BB-E1E1F8BA268A}"/>
                  </a:ext>
                </a:extLst>
              </p:cNvPr>
              <p:cNvSpPr/>
              <p:nvPr/>
            </p:nvSpPr>
            <p:spPr>
              <a:xfrm>
                <a:off x="10558635" y="2672512"/>
                <a:ext cx="1327453" cy="886059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6"/>
                  </a:gs>
                  <a:gs pos="54000">
                    <a:schemeClr val="accent2"/>
                  </a:gs>
                  <a:gs pos="100000">
                    <a:schemeClr val="accent1"/>
                  </a:gs>
                </a:gsLst>
                <a:lin ang="2700000" scaled="1"/>
                <a:tileRect/>
              </a:gradFill>
            </p:spPr>
            <p:style>
              <a:lnRef idx="2">
                <a:schemeClr val="accent2">
                  <a:shade val="15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/>
                  <a:t>Review Summit</a:t>
                </a:r>
              </a:p>
            </p:txBody>
          </p: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B0252FB6-52A3-6692-CDE4-31326E353B3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524001" y="1702714"/>
                <a:ext cx="0" cy="94708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498D0BBA-C3EC-35DE-DE3E-2AD8531A73E8}"/>
                  </a:ext>
                </a:extLst>
              </p:cNvPr>
              <p:cNvSpPr txBox="1"/>
              <p:nvPr/>
            </p:nvSpPr>
            <p:spPr>
              <a:xfrm>
                <a:off x="9504798" y="1284193"/>
                <a:ext cx="138112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/>
                  <a:t>3 Month</a:t>
                </a:r>
              </a:p>
            </p:txBody>
          </p:sp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97E599F8-4A5C-2114-5713-06C62EACC46C}"/>
                  </a:ext>
                </a:extLst>
              </p:cNvPr>
              <p:cNvSpPr/>
              <p:nvPr/>
            </p:nvSpPr>
            <p:spPr>
              <a:xfrm>
                <a:off x="6135394" y="1851649"/>
                <a:ext cx="2663428" cy="577257"/>
              </a:xfrm>
              <a:prstGeom prst="roundRect">
                <a:avLst>
                  <a:gd name="adj" fmla="val 43539"/>
                </a:avLst>
              </a:prstGeom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/>
                  <a:t>Final</a:t>
                </a:r>
              </a:p>
              <a:p>
                <a:pPr algn="ctr"/>
                <a:r>
                  <a:rPr lang="en-US" sz="1200"/>
                  <a:t>Development</a:t>
                </a: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B559EAA5-B67C-E8F0-9544-94B72942F0A6}"/>
                  </a:ext>
                </a:extLst>
              </p:cNvPr>
              <p:cNvSpPr/>
              <p:nvPr/>
            </p:nvSpPr>
            <p:spPr>
              <a:xfrm>
                <a:off x="7277744" y="2671293"/>
                <a:ext cx="1076325" cy="790575"/>
              </a:xfrm>
              <a:prstGeom prst="rect">
                <a:avLst/>
              </a:prstGeom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7A10BC5-6599-9D56-E5DA-BB09B77D7B8B}"/>
                  </a:ext>
                </a:extLst>
              </p:cNvPr>
              <p:cNvSpPr/>
              <p:nvPr/>
            </p:nvSpPr>
            <p:spPr>
              <a:xfrm>
                <a:off x="7430144" y="2823567"/>
                <a:ext cx="1076325" cy="790575"/>
              </a:xfrm>
              <a:prstGeom prst="rect">
                <a:avLst/>
              </a:prstGeom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/>
                  <a:t>DRAFT Submission</a:t>
                </a:r>
                <a:endParaRPr lang="en-US" sz="1200"/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64C89136-36EE-F656-2771-091BF401110C}"/>
                  </a:ext>
                </a:extLst>
              </p:cNvPr>
              <p:cNvSpPr/>
              <p:nvPr/>
            </p:nvSpPr>
            <p:spPr>
              <a:xfrm>
                <a:off x="8683393" y="2676658"/>
                <a:ext cx="1076325" cy="790575"/>
              </a:xfrm>
              <a:prstGeom prst="rect">
                <a:avLst/>
              </a:prstGeom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169F1E12-122D-D0E0-8E35-42EB573DC65D}"/>
                  </a:ext>
                </a:extLst>
              </p:cNvPr>
              <p:cNvSpPr/>
              <p:nvPr/>
            </p:nvSpPr>
            <p:spPr>
              <a:xfrm>
                <a:off x="8812801" y="2822362"/>
                <a:ext cx="1076325" cy="790575"/>
              </a:xfrm>
              <a:prstGeom prst="rect">
                <a:avLst/>
              </a:prstGeom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/>
                  <a:t>FINAL Submission</a:t>
                </a:r>
                <a:endParaRPr lang="en-US" sz="1200"/>
              </a:p>
            </p:txBody>
          </p:sp>
          <p:sp>
            <p:nvSpPr>
              <p:cNvPr id="29" name="Rectangle: Rounded Corners 28">
                <a:extLst>
                  <a:ext uri="{FF2B5EF4-FFF2-40B4-BE49-F238E27FC236}">
                    <a16:creationId xmlns:a16="http://schemas.microsoft.com/office/drawing/2014/main" id="{8C194187-7345-9B25-C2FA-B806DBBB4985}"/>
                  </a:ext>
                </a:extLst>
              </p:cNvPr>
              <p:cNvSpPr/>
              <p:nvPr/>
            </p:nvSpPr>
            <p:spPr>
              <a:xfrm>
                <a:off x="8909528" y="1683054"/>
                <a:ext cx="2559121" cy="380133"/>
              </a:xfrm>
              <a:prstGeom prst="roundRect">
                <a:avLst>
                  <a:gd name="adj" fmla="val 50000"/>
                </a:avLst>
              </a:prstGeom>
            </p:spPr>
            <p:style>
              <a:lnRef idx="2">
                <a:schemeClr val="accent2">
                  <a:shade val="15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/>
                  <a:t>Consolidate &amp; Review</a:t>
                </a:r>
              </a:p>
            </p:txBody>
          </p:sp>
          <p:sp>
            <p:nvSpPr>
              <p:cNvPr id="30" name="Rectangle: Rounded Corners 29">
                <a:extLst>
                  <a:ext uri="{FF2B5EF4-FFF2-40B4-BE49-F238E27FC236}">
                    <a16:creationId xmlns:a16="http://schemas.microsoft.com/office/drawing/2014/main" id="{7310C001-0000-BE38-DEE7-C550A82F2E46}"/>
                  </a:ext>
                </a:extLst>
              </p:cNvPr>
              <p:cNvSpPr/>
              <p:nvPr/>
            </p:nvSpPr>
            <p:spPr>
              <a:xfrm>
                <a:off x="8909528" y="2162263"/>
                <a:ext cx="2559121" cy="378245"/>
              </a:xfrm>
              <a:prstGeom prst="roundRect">
                <a:avLst>
                  <a:gd name="adj" fmla="val 49140"/>
                </a:avLst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/>
                  <a:t>Other Reviews</a:t>
                </a:r>
              </a:p>
            </p:txBody>
          </p:sp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EFB9DA8A-3BFF-0760-84A2-9CDB864E7E88}"/>
                  </a:ext>
                </a:extLst>
              </p:cNvPr>
              <p:cNvSpPr/>
              <p:nvPr/>
            </p:nvSpPr>
            <p:spPr>
              <a:xfrm>
                <a:off x="2635946" y="3630696"/>
                <a:ext cx="1052512" cy="1126593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/>
                  <a:t>Additional BOE and DIT Training informed by submissions</a:t>
                </a: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85A7E9DB-205F-17CD-BFE4-8DBAF33F5331}"/>
                  </a:ext>
                </a:extLst>
              </p:cNvPr>
              <p:cNvSpPr/>
              <p:nvPr/>
            </p:nvSpPr>
            <p:spPr>
              <a:xfrm>
                <a:off x="149311" y="542374"/>
                <a:ext cx="1076325" cy="307042"/>
              </a:xfrm>
              <a:prstGeom prst="rect">
                <a:avLst/>
              </a:prstGeom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/>
                  <a:t>LPS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DC97948D-BE37-E0F8-BE2E-95C94CB7AA31}"/>
                  </a:ext>
                </a:extLst>
              </p:cNvPr>
              <p:cNvSpPr/>
              <p:nvPr/>
            </p:nvSpPr>
            <p:spPr>
              <a:xfrm>
                <a:off x="1344188" y="542374"/>
                <a:ext cx="1076325" cy="307042"/>
              </a:xfrm>
              <a:prstGeom prst="rect">
                <a:avLst/>
              </a:prstGeom>
            </p:spPr>
            <p:style>
              <a:lnRef idx="2">
                <a:schemeClr val="accent2">
                  <a:shade val="15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/>
                  <a:t>FPO</a:t>
                </a: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5208689D-3D2A-949B-6D0E-F049DCB81240}"/>
                  </a:ext>
                </a:extLst>
              </p:cNvPr>
              <p:cNvSpPr/>
              <p:nvPr/>
            </p:nvSpPr>
            <p:spPr>
              <a:xfrm>
                <a:off x="2513174" y="542374"/>
                <a:ext cx="1076325" cy="307042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algn="ctr"/>
                <a:r>
                  <a:rPr lang="en-US" sz="1200"/>
                  <a:t>PA&amp;E/CEAG</a:t>
                </a:r>
              </a:p>
            </p:txBody>
          </p:sp>
          <p:sp>
            <p:nvSpPr>
              <p:cNvPr id="36" name="Rectangle: Rounded Corners 35">
                <a:extLst>
                  <a:ext uri="{FF2B5EF4-FFF2-40B4-BE49-F238E27FC236}">
                    <a16:creationId xmlns:a16="http://schemas.microsoft.com/office/drawing/2014/main" id="{80DF8475-736F-411D-AA38-34E3DAC6AE59}"/>
                  </a:ext>
                </a:extLst>
              </p:cNvPr>
              <p:cNvSpPr/>
              <p:nvPr/>
            </p:nvSpPr>
            <p:spPr>
              <a:xfrm>
                <a:off x="1707930" y="1683054"/>
                <a:ext cx="1263937" cy="380133"/>
              </a:xfrm>
              <a:prstGeom prst="roundRect">
                <a:avLst>
                  <a:gd name="adj" fmla="val 50000"/>
                </a:avLst>
              </a:prstGeom>
            </p:spPr>
            <p:style>
              <a:lnRef idx="2">
                <a:schemeClr val="accent2">
                  <a:shade val="15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/>
                  <a:t>Consolidate </a:t>
                </a:r>
              </a:p>
              <a:p>
                <a:pPr algn="ctr"/>
                <a:r>
                  <a:rPr lang="en-US" sz="1200"/>
                  <a:t>&amp; Review</a:t>
                </a:r>
              </a:p>
            </p:txBody>
          </p:sp>
          <p:sp>
            <p:nvSpPr>
              <p:cNvPr id="49" name="Rectangle: Rounded Corners 48">
                <a:extLst>
                  <a:ext uri="{FF2B5EF4-FFF2-40B4-BE49-F238E27FC236}">
                    <a16:creationId xmlns:a16="http://schemas.microsoft.com/office/drawing/2014/main" id="{E69DA77A-8D4A-4413-CDB9-F2D03BD766E2}"/>
                  </a:ext>
                </a:extLst>
              </p:cNvPr>
              <p:cNvSpPr/>
              <p:nvPr/>
            </p:nvSpPr>
            <p:spPr>
              <a:xfrm>
                <a:off x="1725012" y="2162263"/>
                <a:ext cx="1263937" cy="378245"/>
              </a:xfrm>
              <a:prstGeom prst="roundRect">
                <a:avLst>
                  <a:gd name="adj" fmla="val 49140"/>
                </a:avLst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/>
                  <a:t>Familiarization Review</a:t>
                </a:r>
              </a:p>
            </p:txBody>
          </p:sp>
        </p:grp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BAE5A94E-35CE-5A38-7E9B-0818CF6CA11F}"/>
              </a:ext>
            </a:extLst>
          </p:cNvPr>
          <p:cNvSpPr txBox="1"/>
          <p:nvPr/>
        </p:nvSpPr>
        <p:spPr>
          <a:xfrm>
            <a:off x="3895748" y="1224565"/>
            <a:ext cx="5559829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b="1"/>
              <a:t>*Sample timeline from W80-5, varies by Program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5648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8FD6C6-A4DC-766D-B281-9CC6E48DEC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67C5A43-BB64-636B-113C-1C69A30F034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>
                <a:latin typeface="Figtree ExtraBold"/>
              </a:rPr>
              <a:t>PA&amp;E </a:t>
            </a:r>
          </a:p>
          <a:p>
            <a:r>
              <a:rPr lang="en-US">
                <a:latin typeface="Figtree ExtraBold"/>
              </a:rPr>
              <a:t>Build Capability &amp; Readiness</a:t>
            </a:r>
          </a:p>
        </p:txBody>
      </p:sp>
    </p:spTree>
    <p:extLst>
      <p:ext uri="{BB962C8B-B14F-4D97-AF65-F5344CB8AC3E}">
        <p14:creationId xmlns:p14="http://schemas.microsoft.com/office/powerpoint/2010/main" val="34460789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5A177F7-4F3B-ECF8-CFA3-62331B624F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BOE/DIT </a:t>
            </a:r>
          </a:p>
          <a:p>
            <a:pPr lvl="1"/>
            <a:r>
              <a:rPr lang="en-US"/>
              <a:t>PA&amp;E delivered training for W93 (2024 &amp; 2025) and W80-5 (2025)</a:t>
            </a:r>
          </a:p>
          <a:p>
            <a:pPr lvl="1"/>
            <a:r>
              <a:rPr lang="en-US"/>
              <a:t>Lessons from W93 were applied to W80-5 and continue to enhance data quality and submission continuity across programs</a:t>
            </a:r>
          </a:p>
          <a:p>
            <a:pPr lvl="1"/>
            <a:r>
              <a:rPr lang="en-US"/>
              <a:t>Training typically occurs ~1 year prior to Phase 3/6.3, 4/6.4 and 5/6.5 milestones​</a:t>
            </a:r>
          </a:p>
          <a:p>
            <a:pPr lvl="1"/>
            <a:r>
              <a:rPr lang="en-US"/>
              <a:t>Key References: </a:t>
            </a:r>
          </a:p>
          <a:p>
            <a:pPr lvl="2"/>
            <a:r>
              <a:rPr lang="en-US"/>
              <a:t>Training Session recordings/modules </a:t>
            </a:r>
          </a:p>
          <a:p>
            <a:pPr lvl="2"/>
            <a:r>
              <a:rPr lang="en-US"/>
              <a:t>Templates and requirements from FPO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167888-B35C-6FA3-BA4D-726E5E4E210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SURA/SCURA</a:t>
            </a:r>
          </a:p>
          <a:p>
            <a:pPr lvl="1"/>
            <a:r>
              <a:rPr lang="en-US"/>
              <a:t>PA&amp;E collaborated with the FPO to deliver stakeholder training and communicate program‑specific timelines and requirements for W93 WDCR and W80-5 BCR</a:t>
            </a:r>
          </a:p>
          <a:p>
            <a:pPr lvl="1"/>
            <a:r>
              <a:rPr lang="en-US"/>
              <a:t>Recurring Timeline: ~1 year prior to Phase 3/6.3, 4/6.4 and 5/6.5 </a:t>
            </a:r>
          </a:p>
          <a:p>
            <a:pPr lvl="1"/>
            <a:r>
              <a:rPr lang="en-US" sz="2200"/>
              <a:t>SCURA-thon 2024-2026 </a:t>
            </a:r>
            <a:endParaRPr lang="en-US"/>
          </a:p>
          <a:p>
            <a:pPr lvl="1"/>
            <a:r>
              <a:rPr lang="en-US"/>
              <a:t>Key References:</a:t>
            </a:r>
          </a:p>
          <a:p>
            <a:pPr lvl="2"/>
            <a:r>
              <a:rPr lang="en-US"/>
              <a:t>Training Session recordings/modules</a:t>
            </a:r>
          </a:p>
          <a:p>
            <a:pPr lvl="2"/>
            <a:r>
              <a:rPr lang="en-US"/>
              <a:t>Templates and requirements from FPO</a:t>
            </a:r>
          </a:p>
          <a:p>
            <a:pPr lvl="2"/>
            <a:r>
              <a:rPr lang="en-US"/>
              <a:t>SURA/SCURA Cookbook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188478-2B77-DB64-7914-B1ABFD65000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en-US">
                <a:latin typeface="Figtree ExtraBold"/>
                <a:cs typeface="Segoe UI"/>
              </a:rPr>
              <a:t>PA&amp;E Training &amp; Program Support</a:t>
            </a:r>
            <a:endParaRPr lang="en-US">
              <a:latin typeface="Figtree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31152254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189FF7-2472-7D83-EC29-384DCD28C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E4103AD-1814-927D-83FF-C30B366057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600"/>
              <a:t>W93 Lessons Learned</a:t>
            </a:r>
          </a:p>
          <a:p>
            <a:pPr marL="285750" indent="-285750"/>
            <a:r>
              <a:rPr lang="en-US" sz="1600" b="1">
                <a:latin typeface="Aptos"/>
                <a:cs typeface="Segoe UI"/>
              </a:rPr>
              <a:t>Early Practice Runs Improve Outcomes</a:t>
            </a:r>
            <a:endParaRPr lang="en-US" sz="1600">
              <a:latin typeface="Aptos"/>
              <a:cs typeface="Segoe UI"/>
            </a:endParaRPr>
          </a:p>
          <a:p>
            <a:pPr marL="457200" lvl="1" indent="0">
              <a:buNone/>
            </a:pPr>
            <a:r>
              <a:rPr lang="en-US" sz="1600">
                <a:latin typeface="Aptos"/>
                <a:cs typeface="Segoe UI"/>
              </a:rPr>
              <a:t>Early 30‑day practice reviews set clearer expectations and strengthened LPS partner coaching on required detail levels.</a:t>
            </a:r>
            <a:endParaRPr lang="en-US" sz="1600">
              <a:latin typeface="Aptos"/>
            </a:endParaRPr>
          </a:p>
          <a:p>
            <a:pPr marL="285750" indent="-285750"/>
            <a:r>
              <a:rPr lang="en-US" sz="1600" b="1">
                <a:latin typeface="Aptos"/>
                <a:cs typeface="Segoe UI"/>
              </a:rPr>
              <a:t>Cross‑Referencing Accuracy Is Critical</a:t>
            </a:r>
            <a:endParaRPr lang="en-US" sz="1600">
              <a:latin typeface="Aptos"/>
              <a:cs typeface="Segoe UI"/>
            </a:endParaRPr>
          </a:p>
          <a:p>
            <a:pPr marL="457200" lvl="1" indent="0">
              <a:buNone/>
            </a:pPr>
            <a:r>
              <a:rPr lang="en-US" sz="1600">
                <a:latin typeface="Aptos"/>
                <a:cs typeface="Segoe UI"/>
              </a:rPr>
              <a:t>Errors in referenced Data Integration Templates reduced BOE effectiveness as a comparative review tool.</a:t>
            </a:r>
            <a:endParaRPr lang="en-US" sz="1600">
              <a:latin typeface="Aptos"/>
            </a:endParaRPr>
          </a:p>
          <a:p>
            <a:pPr marL="285750" indent="-285750"/>
            <a:r>
              <a:rPr lang="en-US" sz="1600" b="1">
                <a:latin typeface="Aptos"/>
                <a:cs typeface="Segoe UI"/>
              </a:rPr>
              <a:t>Rigorous Justification Is Needed</a:t>
            </a:r>
            <a:endParaRPr lang="en-US" sz="1600">
              <a:latin typeface="Aptos"/>
              <a:cs typeface="Segoe UI"/>
            </a:endParaRPr>
          </a:p>
          <a:p>
            <a:pPr marL="457200" lvl="1" indent="0">
              <a:buNone/>
            </a:pPr>
            <a:r>
              <a:rPr lang="en-US" sz="1600">
                <a:latin typeface="Aptos"/>
                <a:cs typeface="Segoe UI"/>
              </a:rPr>
              <a:t>Unclear methodologies, missing metrics, and weak travel justifications highlighted the need for stronger analytic rigor.</a:t>
            </a:r>
            <a:endParaRPr lang="en-US" sz="1600">
              <a:latin typeface="Aptos"/>
            </a:endParaRPr>
          </a:p>
          <a:p>
            <a:pPr marL="285750" indent="-285750">
              <a:buFont typeface="Arial"/>
              <a:buChar char="•"/>
            </a:pPr>
            <a:r>
              <a:rPr lang="en-US" sz="1600" b="1">
                <a:ea typeface="+mn-lt"/>
                <a:cs typeface="+mn-lt"/>
              </a:rPr>
              <a:t>Process is More Iterative than Expected</a:t>
            </a:r>
            <a:endParaRPr lang="en-US" sz="1600">
              <a:ea typeface="+mn-lt"/>
              <a:cs typeface="+mn-lt"/>
            </a:endParaRPr>
          </a:p>
          <a:p>
            <a:pPr marL="457200" lvl="1" indent="0">
              <a:buNone/>
            </a:pPr>
            <a:r>
              <a:rPr lang="en-US" sz="1600">
                <a:ea typeface="+mn-lt"/>
                <a:cs typeface="+mn-lt"/>
              </a:rPr>
              <a:t>Updates driven by FPO requests or from LPS partners directly were more frequent and difficult to manage than expected.</a:t>
            </a:r>
          </a:p>
          <a:p>
            <a:pPr marL="0" indent="0">
              <a:lnSpc>
                <a:spcPct val="110000"/>
              </a:lnSpc>
              <a:spcBef>
                <a:spcPts val="2500"/>
              </a:spcBef>
              <a:buNone/>
            </a:pPr>
            <a:endParaRPr lang="en-US" sz="1200" b="1">
              <a:cs typeface="Segoe UI"/>
            </a:endParaRPr>
          </a:p>
          <a:p>
            <a:pPr marL="0" lv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1200" b="1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1200" b="1"/>
          </a:p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C5C920-3462-B4F2-FE62-7037E1388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/>
              <a:t>W80-5 Lessons Applied</a:t>
            </a:r>
          </a:p>
          <a:p>
            <a:pPr marL="285750" lvl="1" indent="-285750">
              <a:lnSpc>
                <a:spcPct val="110000"/>
              </a:lnSpc>
            </a:pPr>
            <a:r>
              <a:rPr lang="en-US" sz="1600" b="1">
                <a:latin typeface="Aptos"/>
                <a:cs typeface="Segoe UI"/>
              </a:rPr>
              <a:t>Reviewer Training and Selection</a:t>
            </a:r>
          </a:p>
          <a:p>
            <a:pPr marL="514350" lvl="2" indent="0">
              <a:lnSpc>
                <a:spcPct val="110000"/>
              </a:lnSpc>
              <a:buNone/>
            </a:pPr>
            <a:r>
              <a:rPr lang="en-US" sz="1600">
                <a:latin typeface="Aptos"/>
                <a:cs typeface="Segoe UI"/>
              </a:rPr>
              <a:t>Early reviewer selection and targeted training improved understanding of program context and strengthened the identification of technical risks.</a:t>
            </a:r>
          </a:p>
          <a:p>
            <a:pPr marL="285750" lvl="1" indent="-285750">
              <a:lnSpc>
                <a:spcPct val="110000"/>
              </a:lnSpc>
            </a:pPr>
            <a:r>
              <a:rPr lang="en-US" sz="1600" b="1">
                <a:latin typeface="Aptos"/>
                <a:cs typeface="Segoe UI"/>
              </a:rPr>
              <a:t>Structured Review Process</a:t>
            </a:r>
          </a:p>
          <a:p>
            <a:pPr marL="514350" lvl="2" indent="0">
              <a:lnSpc>
                <a:spcPct val="110000"/>
              </a:lnSpc>
              <a:buNone/>
            </a:pPr>
            <a:r>
              <a:rPr lang="en-US" sz="1600">
                <a:latin typeface="Aptos"/>
                <a:cs typeface="Segoe UI"/>
              </a:rPr>
              <a:t>Implementing a coordinated, structured workflow increased review consistency and reduced early‑stage errors across BOE, DIT, and SCURA products.</a:t>
            </a:r>
          </a:p>
          <a:p>
            <a:pPr marL="285750" lvl="1" indent="-285750">
              <a:lnSpc>
                <a:spcPct val="110000"/>
              </a:lnSpc>
            </a:pPr>
            <a:r>
              <a:rPr lang="en-US" sz="1600" b="1">
                <a:latin typeface="Aptos"/>
                <a:cs typeface="Segoe UI"/>
              </a:rPr>
              <a:t>Standardized Documentation</a:t>
            </a:r>
          </a:p>
          <a:p>
            <a:pPr marL="514350" lvl="2" indent="0">
              <a:lnSpc>
                <a:spcPct val="110000"/>
              </a:lnSpc>
              <a:buNone/>
            </a:pPr>
            <a:r>
              <a:rPr lang="en-US" sz="1600">
                <a:latin typeface="Aptos"/>
                <a:cs typeface="Segoe UI"/>
              </a:rPr>
              <a:t>Adopting uniform visuals, tables, and templates improved SCURA product validation and enhanced alignment across submissions.</a:t>
            </a:r>
          </a:p>
          <a:p>
            <a:pPr marL="285750" lvl="1" indent="-285750">
              <a:lnSpc>
                <a:spcPct val="110000"/>
              </a:lnSpc>
            </a:pPr>
            <a:r>
              <a:rPr lang="en-US" sz="1600" b="1">
                <a:latin typeface="Aptos"/>
                <a:cs typeface="Segoe UI"/>
              </a:rPr>
              <a:t>Component Benchmarking Tool</a:t>
            </a:r>
            <a:endParaRPr lang="en-US" sz="1600">
              <a:latin typeface="Aptos"/>
              <a:cs typeface="Segoe UI"/>
            </a:endParaRPr>
          </a:p>
          <a:p>
            <a:pPr marL="514350" lvl="2" indent="0">
              <a:lnSpc>
                <a:spcPct val="110000"/>
              </a:lnSpc>
              <a:buNone/>
            </a:pPr>
            <a:r>
              <a:rPr lang="en-US" sz="1600">
                <a:latin typeface="Aptos"/>
                <a:cs typeface="Segoe UI"/>
              </a:rPr>
              <a:t>Developing integrated benchmarking dashboards increased efficiency and supported comparative analysis across programs, improving defensibility and cross‑program consistency.</a:t>
            </a:r>
            <a:endParaRPr lang="en-US" sz="1600"/>
          </a:p>
          <a:p>
            <a:pPr marL="0" lvl="1" indent="0">
              <a:lnSpc>
                <a:spcPct val="110000"/>
              </a:lnSpc>
              <a:buNone/>
            </a:pPr>
            <a:endParaRPr lang="en-US" sz="140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371EF1-BC02-A49E-A64D-63222EAC51C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>
                <a:latin typeface="Figtree ExtraBold"/>
              </a:rPr>
              <a:t>Strengthening Reviews Through PA&amp;E Insights</a:t>
            </a:r>
          </a:p>
        </p:txBody>
      </p:sp>
    </p:spTree>
    <p:extLst>
      <p:ext uri="{BB962C8B-B14F-4D97-AF65-F5344CB8AC3E}">
        <p14:creationId xmlns:p14="http://schemas.microsoft.com/office/powerpoint/2010/main" val="3794414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526792-A54D-6430-44C9-3E4D1B75C1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D9B27C2-4B48-78F0-D72B-8458B0E130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>
                <a:latin typeface="Figtree ExtraBold"/>
              </a:rPr>
              <a:t>PA&amp;E </a:t>
            </a:r>
            <a:r>
              <a:rPr lang="en-US"/>
              <a:t>Lead </a:t>
            </a:r>
          </a:p>
          <a:p>
            <a:r>
              <a:rPr lang="en-US"/>
              <a:t>Structured Reviews</a:t>
            </a:r>
            <a:endParaRPr lang="en-US">
              <a:latin typeface="Figtree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19833443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D335230-9DCB-1C7A-C215-87CA8298C3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1065" y="1112340"/>
            <a:ext cx="5241036" cy="5066982"/>
          </a:xfrm>
        </p:spPr>
        <p:txBody>
          <a:bodyPr>
            <a:normAutofit/>
          </a:bodyPr>
          <a:lstStyle/>
          <a:p>
            <a:r>
              <a:rPr lang="en-US"/>
              <a:t>Developed standardized checklists and error language to ensure consistent, traceable alignment across BOE, DIT, and SURA/SCURA.</a:t>
            </a:r>
          </a:p>
          <a:p>
            <a:r>
              <a:rPr lang="en-US"/>
              <a:t>Coordinates review workflows across PA&amp;E, CEAG, and the FPO to strengthen quality assurance and streamline the review process.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2A10DDD8-A78C-9CC0-A76B-AB493284AC74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tretch/>
        </p:blipFill>
        <p:spPr>
          <a:xfrm>
            <a:off x="5519266" y="1014298"/>
            <a:ext cx="6672734" cy="5165024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953F82-0310-6E89-1C6E-B0F18BC9BAC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>
                <a:latin typeface="Figtree ExtraBold"/>
              </a:rPr>
              <a:t>PA&amp;E Reviewer Framework &amp; Implementation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4016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8F31A92-277D-197A-3D97-DD3F6936D4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1065" y="1112340"/>
            <a:ext cx="11929870" cy="4991280"/>
          </a:xfrm>
        </p:spPr>
        <p:txBody>
          <a:bodyPr>
            <a:normAutofit/>
          </a:bodyPr>
          <a:lstStyle/>
          <a:p>
            <a:r>
              <a:rPr lang="en-US" sz="2400"/>
              <a:t>Enhances reviewer effectiveness by aligning feedback with the structured prompting questions defined in the review framework</a:t>
            </a:r>
          </a:p>
          <a:p>
            <a:r>
              <a:rPr lang="en-US" sz="2400"/>
              <a:t>Streamlines and organizes reviewer comments, ensuring only actionable items are returned to the LPS for revision</a:t>
            </a:r>
          </a:p>
          <a:p>
            <a:r>
              <a:rPr lang="en-US" sz="2400"/>
              <a:t>Standardized error language to clearly identify issues, improve clarity and reduce ambiguity during reviews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4AB942-5614-8D18-18E7-863009E65D3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>
                <a:latin typeface="Figtree ExtraBold"/>
              </a:rPr>
              <a:t>PA&amp;E CRM Structured Feedback for BOEs, DITs, and SCURAs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3B97FE5-667B-549D-E98D-AC66255FE5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4342"/>
          <a:stretch>
            <a:fillRect/>
          </a:stretch>
        </p:blipFill>
        <p:spPr>
          <a:xfrm>
            <a:off x="1022793" y="3429000"/>
            <a:ext cx="10291460" cy="3342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8398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48198C1-0062-D8C4-804F-7BDA2E4A19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1064" y="1112340"/>
            <a:ext cx="11931982" cy="496894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/>
              <a:t>PA&amp;E allocates review resources based on program needs</a:t>
            </a:r>
          </a:p>
          <a:p>
            <a:r>
              <a:rPr lang="en-US" sz="2400"/>
              <a:t>Reviewers document progress and maintain visibility into review status</a:t>
            </a:r>
          </a:p>
          <a:p>
            <a:r>
              <a:rPr lang="en-US" sz="2400"/>
              <a:t>CEAG volunteers select reviews based on their availability / expertise and submit status updates upon completion.</a:t>
            </a:r>
          </a:p>
          <a:p>
            <a:r>
              <a:rPr lang="en-US" sz="2400"/>
              <a:t>Best practice is a minimum of two formal reviews conducted for each submission when possible</a:t>
            </a:r>
          </a:p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041F0E-B750-112D-145E-E474CF211F9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>
                <a:latin typeface="Figtree ExtraBold"/>
              </a:rPr>
              <a:t>PA&amp;E Resource Planning and Tracking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4213922-66A6-E29F-852D-86627D9BFF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5587"/>
          <a:stretch>
            <a:fillRect/>
          </a:stretch>
        </p:blipFill>
        <p:spPr>
          <a:xfrm>
            <a:off x="2163349" y="3262292"/>
            <a:ext cx="7865301" cy="2818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5596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220A799-BC04-43AB-EE00-8D6280E0C28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>
                <a:latin typeface="Aptos"/>
              </a:rPr>
              <a:t>Strengthen Program Defensibility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727E83-1827-26E2-0676-AB7F757AA4F4}"/>
              </a:ext>
            </a:extLst>
          </p:cNvPr>
          <p:cNvSpPr txBox="1"/>
          <p:nvPr/>
        </p:nvSpPr>
        <p:spPr>
          <a:xfrm>
            <a:off x="3016703" y="3244334"/>
            <a:ext cx="61313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639752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544DD89-D595-5246-9E98-378EA15B5DF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>
                <a:latin typeface="Figtree ExtraBold"/>
              </a:rPr>
              <a:t>Component Benchmarking Tool Background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C786CD-D6EE-D026-7FB6-7AE859972A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>
                <a:latin typeface="Arial"/>
                <a:cs typeface="Arial"/>
              </a:rPr>
              <a:t>Mission from W93 ahead of WDCR: help give context to site estimates, and help answer questions of "does it make sense?" and "is it defensible?"</a:t>
            </a:r>
          </a:p>
          <a:p>
            <a:endParaRPr lang="en-US" sz="2400"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2400">
                <a:latin typeface="Arial"/>
                <a:cs typeface="Arial"/>
              </a:rPr>
              <a:t>PA&amp;E implemented a study on behalf of the W93 to: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>
                <a:latin typeface="Arial"/>
                <a:cs typeface="Arial"/>
              </a:rPr>
              <a:t>Develop a tool that supports detailed WDCR review and cross-check.</a:t>
            </a:r>
            <a:endParaRPr lang="en-US"/>
          </a:p>
          <a:p>
            <a:pPr lvl="1"/>
            <a:r>
              <a:rPr lang="en-US" sz="1800">
                <a:latin typeface="Arial"/>
                <a:cs typeface="Arial"/>
              </a:rPr>
              <a:t>Generate automated comparisons of site DIT submissions and generate to normalized historical weapons programs</a:t>
            </a:r>
            <a:endParaRPr lang="en-US" sz="1800"/>
          </a:p>
          <a:p>
            <a:pPr lvl="1"/>
            <a:r>
              <a:rPr lang="en-US" sz="1800">
                <a:latin typeface="Arial"/>
                <a:cs typeface="Arial"/>
              </a:rPr>
              <a:t>Present analysis in hours and dollars, including detail of major components (or LOE), projections vs. actuals, and other measures to evaluate site inputs compared to recent programs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>
                <a:latin typeface="Arial"/>
                <a:cs typeface="Arial"/>
              </a:rPr>
              <a:t>Provide advanced component-level benchmark analysis to request further review or justification of site submissions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>
                <a:latin typeface="Arial"/>
                <a:cs typeface="Arial"/>
              </a:rPr>
              <a:t>Develop a repeatable process and documentation to support future WDCR and BCR reviews for other weapons programs.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8878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B26DAE4-A088-FAE3-2911-0892D0150E5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>
                <a:latin typeface="Figtree ExtraBold"/>
              </a:rPr>
              <a:t>Development Process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6A7AED-EA16-508B-9BCC-0574BC45B3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AutoNum type="arabicPeriod"/>
            </a:pPr>
            <a:r>
              <a:rPr lang="en-US" sz="2000"/>
              <a:t>Reviewed Data Sets for initial targets</a:t>
            </a:r>
          </a:p>
          <a:p>
            <a:pPr lvl="1"/>
            <a:r>
              <a:rPr lang="en-US" sz="1800"/>
              <a:t>Settled on CostEx (provides hours actuals) and EVM (provides initial and final EACs as first targets)</a:t>
            </a:r>
          </a:p>
          <a:p>
            <a:pPr lvl="1"/>
            <a:r>
              <a:rPr lang="en-US" sz="1800"/>
              <a:t>Second targets (in forthcoming updates) include historical DITs, SCORE inputs, and Charge Code Data</a:t>
            </a:r>
          </a:p>
          <a:p>
            <a:pPr marL="514350" indent="-514350">
              <a:buAutoNum type="arabicPeriod"/>
            </a:pPr>
            <a:r>
              <a:rPr lang="en-US" sz="2000"/>
              <a:t>Developed a Benchmarking Work Breakdown Structure (BWBS) for comparisons</a:t>
            </a:r>
          </a:p>
          <a:p>
            <a:pPr lvl="1"/>
            <a:r>
              <a:rPr lang="en-US" sz="1800"/>
              <a:t>Historical data and incoming program data have different levels of detail</a:t>
            </a:r>
            <a:endParaRPr lang="en-US"/>
          </a:p>
          <a:p>
            <a:pPr lvl="1"/>
            <a:r>
              <a:rPr lang="en-US" sz="1800">
                <a:ea typeface="+mn-lt"/>
                <a:cs typeface="+mn-lt"/>
              </a:rPr>
              <a:t>Allows for easy comparisons at the least common denominator level</a:t>
            </a:r>
          </a:p>
          <a:p>
            <a:pPr marL="514350" indent="-514350">
              <a:buAutoNum type="arabicPeriod"/>
            </a:pPr>
            <a:r>
              <a:rPr lang="en-US" sz="2000"/>
              <a:t>Built tool modules around WDCR Review use cases</a:t>
            </a:r>
          </a:p>
          <a:p>
            <a:pPr lvl="1"/>
            <a:r>
              <a:rPr lang="en-US" sz="1800" b="1"/>
              <a:t>Module 1: DIT Review Tool</a:t>
            </a:r>
            <a:r>
              <a:rPr lang="en-US" sz="1800"/>
              <a:t> (Unclassified CUI and ESN Secret/Restricted Data)</a:t>
            </a:r>
          </a:p>
          <a:p>
            <a:pPr lvl="1"/>
            <a:r>
              <a:rPr lang="en-US" sz="1800" b="1"/>
              <a:t>Module 2:</a:t>
            </a:r>
            <a:r>
              <a:rPr lang="en-US" sz="1800"/>
              <a:t> </a:t>
            </a:r>
            <a:r>
              <a:rPr lang="en-US" sz="1800" b="1"/>
              <a:t>WDCR/BCR comparison to CostEx </a:t>
            </a:r>
            <a:r>
              <a:rPr lang="en-US" sz="1800"/>
              <a:t>Hours and Dollars Actuals (Unclassified CUI)</a:t>
            </a:r>
          </a:p>
          <a:p>
            <a:pPr lvl="1"/>
            <a:r>
              <a:rPr lang="en-US" sz="1800" b="1"/>
              <a:t>Module 3: WDCR/BCR comparison to EVM </a:t>
            </a:r>
            <a:r>
              <a:rPr lang="en-US" sz="1800"/>
              <a:t>actuals and EACs (ESN Secret/Restricted Data)</a:t>
            </a:r>
          </a:p>
          <a:p>
            <a:pPr marL="514350" indent="-514350">
              <a:buAutoNum type="arabicPeriod"/>
            </a:pPr>
            <a:r>
              <a:rPr lang="en-US" sz="2000"/>
              <a:t>Developed methodology for Adjusted Dollars to improve comparisons</a:t>
            </a:r>
          </a:p>
          <a:p>
            <a:pPr lvl="1"/>
            <a:r>
              <a:rPr lang="en-US" sz="1800"/>
              <a:t>Aligns historical programs as if they started the same year as W93 (FY2021)</a:t>
            </a:r>
          </a:p>
          <a:p>
            <a:pPr lvl="1"/>
            <a:r>
              <a:rPr lang="en-US" sz="1800"/>
              <a:t>Enables reviewers to use W93 Then Year dollars but still have escalation-adjusted comparisons</a:t>
            </a:r>
          </a:p>
        </p:txBody>
      </p:sp>
    </p:spTree>
    <p:extLst>
      <p:ext uri="{BB962C8B-B14F-4D97-AF65-F5344CB8AC3E}">
        <p14:creationId xmlns:p14="http://schemas.microsoft.com/office/powerpoint/2010/main" val="33587224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DB3494-8307-C3F6-D2AC-9EC9901FF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B6CFD25-D945-7DE0-EA18-98EF8EE6F446}"/>
              </a:ext>
            </a:extLst>
          </p:cNvPr>
          <p:cNvSpPr/>
          <p:nvPr/>
        </p:nvSpPr>
        <p:spPr>
          <a:xfrm>
            <a:off x="5497384" y="4246997"/>
            <a:ext cx="6396611" cy="1845575"/>
          </a:xfrm>
          <a:prstGeom prst="roundRect">
            <a:avLst/>
          </a:prstGeom>
          <a:gradFill flip="none" rotWithShape="1">
            <a:gsLst>
              <a:gs pos="0">
                <a:srgbClr val="6C3BAA">
                  <a:shade val="30000"/>
                  <a:satMod val="115000"/>
                </a:srgbClr>
              </a:gs>
              <a:gs pos="50000">
                <a:srgbClr val="6C3BAA">
                  <a:shade val="67500"/>
                  <a:satMod val="115000"/>
                </a:srgbClr>
              </a:gs>
              <a:gs pos="100000">
                <a:srgbClr val="6C3BAA">
                  <a:shade val="100000"/>
                  <a:satMod val="115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>
                <a:solidFill>
                  <a:schemeClr val="bg1"/>
                </a:solidFill>
              </a:rPr>
              <a:t>Results: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B61-12 mapped to “Trainers Unmappable”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W88 and W93 mapped to known trainer detail</a:t>
            </a:r>
            <a:endParaRPr lang="en-US" b="1">
              <a:solidFill>
                <a:schemeClr val="bg1"/>
              </a:solidFill>
            </a:endParaRPr>
          </a:p>
          <a:p>
            <a:pPr lvl="1"/>
            <a:endParaRPr lang="en-US" sz="900">
              <a:solidFill>
                <a:schemeClr val="bg1"/>
              </a:solidFill>
            </a:endParaRPr>
          </a:p>
          <a:p>
            <a:pPr marL="0" lvl="1" indent="0" algn="ctr">
              <a:buNone/>
            </a:pPr>
            <a:r>
              <a:rPr lang="en-US">
                <a:solidFill>
                  <a:schemeClr val="bg1"/>
                </a:solidFill>
              </a:rPr>
              <a:t>W93 can be compared to </a:t>
            </a:r>
            <a:r>
              <a:rPr lang="en-US" u="sng">
                <a:solidFill>
                  <a:schemeClr val="bg1"/>
                </a:solidFill>
              </a:rPr>
              <a:t>W88 at component level </a:t>
            </a:r>
            <a:r>
              <a:rPr lang="en-US">
                <a:solidFill>
                  <a:schemeClr val="bg1"/>
                </a:solidFill>
              </a:rPr>
              <a:t>and </a:t>
            </a:r>
            <a:r>
              <a:rPr lang="en-US" u="sng">
                <a:solidFill>
                  <a:schemeClr val="bg1"/>
                </a:solidFill>
              </a:rPr>
              <a:t>both W88 and B61-12 at Trainer </a:t>
            </a:r>
            <a:r>
              <a:rPr lang="en-US">
                <a:solidFill>
                  <a:schemeClr val="bg1"/>
                </a:solidFill>
              </a:rPr>
              <a:t>BWBS Parent level and </a:t>
            </a:r>
            <a:r>
              <a:rPr lang="en-US" u="sng">
                <a:solidFill>
                  <a:schemeClr val="bg1"/>
                </a:solidFill>
              </a:rPr>
              <a:t>Trainers &amp; Ancillary Equipment </a:t>
            </a:r>
            <a:r>
              <a:rPr lang="en-US">
                <a:solidFill>
                  <a:schemeClr val="bg1"/>
                </a:solidFill>
              </a:rPr>
              <a:t>BWBS Grandparent level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5EFD9F-273C-92B6-8797-BF9E05E09E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>
                <a:solidFill>
                  <a:schemeClr val="bg1"/>
                </a:solidFill>
              </a:rPr>
              <a:t>UWBS Grandparent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EB163E20-9CE7-6149-20EF-E29C419532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691884" y="1112340"/>
            <a:ext cx="6304854" cy="3130778"/>
          </a:xfrm>
          <a:effectLst/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000" b="1"/>
              <a:t>Mapping occurs at marked </a:t>
            </a:r>
            <a:r>
              <a:rPr lang="en-US" sz="2000" b="1">
                <a:highlight>
                  <a:srgbClr val="FFFF00"/>
                </a:highlight>
              </a:rPr>
              <a:t>Yellow</a:t>
            </a:r>
            <a:r>
              <a:rPr lang="en-US" sz="2000" b="1"/>
              <a:t> levels, and can easily be summarized in </a:t>
            </a:r>
            <a:r>
              <a:rPr lang="en-US" sz="2000" b="1">
                <a:highlight>
                  <a:srgbClr val="C0C0C0"/>
                </a:highlight>
              </a:rPr>
              <a:t>White </a:t>
            </a:r>
            <a:r>
              <a:rPr lang="en-US" sz="2000" b="1"/>
              <a:t>parent elements</a:t>
            </a:r>
          </a:p>
          <a:p>
            <a:pPr marL="0" indent="0">
              <a:buNone/>
            </a:pPr>
            <a:r>
              <a:rPr lang="en-US" sz="2000" b="1"/>
              <a:t>“Unmappable” elements available at all levels to ensure cost data is maintained with as much detail as possible</a:t>
            </a:r>
          </a:p>
          <a:p>
            <a:pPr marL="0" indent="0">
              <a:buNone/>
            </a:pPr>
            <a:endParaRPr lang="en-US" sz="600" b="1"/>
          </a:p>
          <a:p>
            <a:pPr marL="0" indent="0">
              <a:buNone/>
            </a:pPr>
            <a:r>
              <a:rPr lang="en-US" sz="2000" b="1"/>
              <a:t>Example (representative) Mapping and Use:</a:t>
            </a:r>
            <a:r>
              <a:rPr lang="en-US" sz="2000"/>
              <a:t> </a:t>
            </a:r>
          </a:p>
          <a:p>
            <a:pPr marL="0" indent="0">
              <a:buNone/>
            </a:pPr>
            <a:r>
              <a:rPr lang="en-US" sz="2000"/>
              <a:t>W93 DIT has individual Trainer elements (Type 3 Trainer, Type 5 Trainer, Cutaways) as Summary Accounts;</a:t>
            </a:r>
          </a:p>
          <a:p>
            <a:pPr marL="0" indent="0">
              <a:buNone/>
            </a:pPr>
            <a:r>
              <a:rPr lang="en-US" sz="2000"/>
              <a:t>B61-12 historical data includes elements of “Trainers” with no further detail;</a:t>
            </a:r>
          </a:p>
          <a:p>
            <a:pPr marL="0" indent="0">
              <a:buNone/>
            </a:pPr>
            <a:r>
              <a:rPr lang="en-US" sz="2000"/>
              <a:t>W88 Alt 370 historical data includes detail for Type 3 Trainer, Type 5 Trainer, and Simulators; </a:t>
            </a:r>
          </a:p>
          <a:p>
            <a:pPr marL="0" indent="0">
              <a:buNone/>
            </a:pPr>
            <a:endParaRPr lang="en-US" sz="800" b="1"/>
          </a:p>
          <a:p>
            <a:pPr marL="0" indent="0">
              <a:buNone/>
            </a:pPr>
            <a:endParaRPr lang="en-US" sz="800" b="1"/>
          </a:p>
          <a:p>
            <a:pPr marL="0" indent="0">
              <a:buNone/>
            </a:pPr>
            <a:endParaRPr lang="en-US" sz="800" b="1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E035EA33-FFE6-84B6-2B36-AFA83FE0520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The Magic of the Benchmarking Work Breakdown Structure (BWBS)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8A7FDCE-5EF3-7278-9059-EE685DB9B325}"/>
              </a:ext>
            </a:extLst>
          </p:cNvPr>
          <p:cNvSpPr txBox="1"/>
          <p:nvPr/>
        </p:nvSpPr>
        <p:spPr>
          <a:xfrm>
            <a:off x="1224846" y="1306355"/>
            <a:ext cx="2783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/>
              <a:t>Example BWBS Detail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4BD47A3E-FDB7-BB50-3DDD-FF2F189E7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653" y="1675687"/>
            <a:ext cx="5059166" cy="3995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820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C3F2A83-7CD8-52D3-C67D-BADBD23BACE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>
                <a:latin typeface="Figtree ExtraBold"/>
              </a:rPr>
              <a:t>Module 2: Cost Ex Hours (Representative Values, not actuals)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F9D715-6D3A-EFF2-FC4F-028238B78F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D00D8E-22C3-38C2-A2FA-A0717BB93B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5719" y="968456"/>
            <a:ext cx="8905029" cy="5198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5088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5DA6AF9-5068-36BF-EC2E-2E91E62664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>
                <a:latin typeface="Figtree ExtraBold"/>
              </a:rPr>
              <a:t>Module 3: EVM Comparisons (Representative Values, not actuals)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6D1BA4-C935-AE8C-0486-630A65C699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814" y="1166877"/>
            <a:ext cx="11804543" cy="4821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7066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AA5752-A28E-D21B-A021-A9B2FC0D3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1474F5F-FEA7-13AE-88D8-D2EC637BAF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>
                <a:latin typeface="Aptos"/>
              </a:rPr>
              <a:t>Review Process Impact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E0935A-B427-64ED-FD21-70E81FB6B4DC}"/>
              </a:ext>
            </a:extLst>
          </p:cNvPr>
          <p:cNvSpPr txBox="1"/>
          <p:nvPr/>
        </p:nvSpPr>
        <p:spPr>
          <a:xfrm>
            <a:off x="3016703" y="3244334"/>
            <a:ext cx="61313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770732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8A3728-D712-AD2C-E867-3B5B53373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C72C2FC-F4EB-DD9E-7F4C-8E93164EF5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1064" y="1112339"/>
            <a:ext cx="5900737" cy="2030911"/>
          </a:xfrm>
        </p:spPr>
        <p:txBody>
          <a:bodyPr>
            <a:normAutofit/>
          </a:bodyPr>
          <a:lstStyle/>
          <a:p>
            <a:r>
              <a:rPr lang="en-US" sz="2400"/>
              <a:t>PA&amp;E completed a total of 786 reviews and facilitated 162 CEAG reviews in FY25/26</a:t>
            </a:r>
          </a:p>
          <a:p>
            <a:r>
              <a:rPr lang="en-US" sz="2400"/>
              <a:t>PA&amp;E and CEAG will conduct additional reviews for W80-5 during their BCR</a:t>
            </a:r>
          </a:p>
          <a:p>
            <a:endParaRPr lang="en-US" sz="2400"/>
          </a:p>
          <a:p>
            <a:pPr lvl="1"/>
            <a:endParaRPr lang="en-US" sz="20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97EAD1-C926-098B-3B48-43A3F63424C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PA&amp;E Review Process Results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B43C1B9-1CFB-6CFC-B50D-C21909EE992D}"/>
              </a:ext>
            </a:extLst>
          </p:cNvPr>
          <p:cNvGrpSpPr/>
          <p:nvPr/>
        </p:nvGrpSpPr>
        <p:grpSpPr>
          <a:xfrm>
            <a:off x="5945333" y="1116965"/>
            <a:ext cx="6207186" cy="4878254"/>
            <a:chOff x="5945333" y="1012190"/>
            <a:chExt cx="6207186" cy="4878254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C2349C94-3F39-530C-F4B6-7DB4B04748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45333" y="1012190"/>
              <a:ext cx="6207186" cy="4878254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66575F6-F7DA-ABDC-18C9-0C650B15EF35}"/>
                </a:ext>
              </a:extLst>
            </p:cNvPr>
            <p:cNvSpPr/>
            <p:nvPr/>
          </p:nvSpPr>
          <p:spPr>
            <a:xfrm>
              <a:off x="11183865" y="2261993"/>
              <a:ext cx="877071" cy="3416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/>
                <a:t>553</a:t>
              </a: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7FF5821B-28E4-FF94-BA59-25B78C537899}"/>
              </a:ext>
            </a:extLst>
          </p:cNvPr>
          <p:cNvSpPr/>
          <p:nvPr/>
        </p:nvSpPr>
        <p:spPr>
          <a:xfrm>
            <a:off x="6031800" y="2047875"/>
            <a:ext cx="1121475" cy="2124075"/>
          </a:xfrm>
          <a:prstGeom prst="rect">
            <a:avLst/>
          </a:prstGeom>
          <a:solidFill>
            <a:schemeClr val="accent3">
              <a:lumMod val="20000"/>
              <a:lumOff val="80000"/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5143842-C9A0-4E18-F7D1-886F18785CBC}"/>
              </a:ext>
            </a:extLst>
          </p:cNvPr>
          <p:cNvSpPr/>
          <p:nvPr/>
        </p:nvSpPr>
        <p:spPr>
          <a:xfrm>
            <a:off x="6031800" y="4171950"/>
            <a:ext cx="1121475" cy="1401077"/>
          </a:xfrm>
          <a:prstGeom prst="rect">
            <a:avLst/>
          </a:prstGeom>
          <a:solidFill>
            <a:schemeClr val="accent5">
              <a:lumMod val="20000"/>
              <a:lumOff val="80000"/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219F677B-C7C2-74AD-C983-01B3BB298D88}"/>
              </a:ext>
            </a:extLst>
          </p:cNvPr>
          <p:cNvSpPr/>
          <p:nvPr/>
        </p:nvSpPr>
        <p:spPr>
          <a:xfrm>
            <a:off x="268160" y="3226209"/>
            <a:ext cx="5465890" cy="2686050"/>
          </a:xfrm>
          <a:prstGeom prst="roundRect">
            <a:avLst/>
          </a:prstGeom>
          <a:gradFill flip="none" rotWithShape="1">
            <a:gsLst>
              <a:gs pos="0">
                <a:srgbClr val="6C3BAA">
                  <a:shade val="30000"/>
                  <a:satMod val="115000"/>
                </a:srgbClr>
              </a:gs>
              <a:gs pos="50000">
                <a:srgbClr val="6C3BAA">
                  <a:shade val="67500"/>
                  <a:satMod val="115000"/>
                </a:srgbClr>
              </a:gs>
              <a:gs pos="100000">
                <a:srgbClr val="6C3BAA">
                  <a:shade val="100000"/>
                  <a:satMod val="115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/>
              <a:t>The W93 Program Office noted that PA&amp;E's tools, reviews, and analysis were instrumental in completing the WDCR on time</a:t>
            </a:r>
          </a:p>
          <a:p>
            <a:endParaRPr lang="en-US" sz="2000"/>
          </a:p>
          <a:p>
            <a:r>
              <a:rPr lang="en-US" sz="2000"/>
              <a:t>PA&amp;E’s work reinforced the program’s confidence in presenting the WDCR to NNSA leadership and external stakeholders</a:t>
            </a:r>
          </a:p>
        </p:txBody>
      </p:sp>
    </p:spTree>
    <p:extLst>
      <p:ext uri="{BB962C8B-B14F-4D97-AF65-F5344CB8AC3E}">
        <p14:creationId xmlns:p14="http://schemas.microsoft.com/office/powerpoint/2010/main" val="206193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theme/theme1.xml><?xml version="1.0" encoding="utf-8"?>
<a:theme xmlns:a="http://schemas.openxmlformats.org/drawingml/2006/main" name="Light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Dark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Custom Pictur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4FFDA78FB360847ADB98A04EBDAA893" ma:contentTypeVersion="25" ma:contentTypeDescription="Create a new document." ma:contentTypeScope="" ma:versionID="5fbfa123828cb30ffc3b24c215855f53">
  <xsd:schema xmlns:xsd="http://www.w3.org/2001/XMLSchema" xmlns:xs="http://www.w3.org/2001/XMLSchema" xmlns:p="http://schemas.microsoft.com/office/2006/metadata/properties" xmlns:ns1="http://schemas.microsoft.com/sharepoint/v3" xmlns:ns2="33b7c0c5-003e-4b19-a9f0-2bdaa7684dfd" xmlns:ns3="939ae3aa-5a0c-41c3-b3c7-e1a67748af54" targetNamespace="http://schemas.microsoft.com/office/2006/metadata/properties" ma:root="true" ma:fieldsID="0fbd5911ed023305ee0e489ae1dd1e4e" ns1:_="" ns2:_="" ns3:_="">
    <xsd:import namespace="http://schemas.microsoft.com/sharepoint/v3"/>
    <xsd:import namespace="33b7c0c5-003e-4b19-a9f0-2bdaa7684dfd"/>
    <xsd:import namespace="939ae3aa-5a0c-41c3-b3c7-e1a67748af5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FileType" minOccurs="0"/>
                <xsd:element ref="ns2:RecommendedReferences" minOccurs="0"/>
                <xsd:element ref="ns2:InO_x003a_Drive" minOccurs="0"/>
                <xsd:element ref="ns2:MediaServiceBillingMetadata" minOccurs="0"/>
                <xsd:element ref="ns2:Notes" minOccurs="0"/>
                <xsd:element ref="ns1:_ip_UnifiedCompliancePolicyProperties" minOccurs="0"/>
                <xsd:element ref="ns1:_ip_UnifiedCompliancePolicyUIActio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7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8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b7c0c5-003e-4b19-a9f0-2bdaa7684df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26d46bd7-4a58-4bc0-a217-7245e6e704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FileType" ma:index="22" nillable="true" ma:displayName="File Type" ma:description="Type of eDOCS File" ma:format="Dropdown" ma:internalName="FileType">
      <xsd:simpleType>
        <xsd:union memberTypes="dms:Text">
          <xsd:simpleType>
            <xsd:restriction base="dms:Choice">
              <xsd:enumeration value="Action Doc"/>
              <xsd:enumeration value="Background"/>
              <xsd:enumeration value="Comment Doc"/>
              <xsd:enumeration value="Response"/>
            </xsd:restriction>
          </xsd:simpleType>
        </xsd:union>
      </xsd:simpleType>
    </xsd:element>
    <xsd:element name="RecommendedReferences" ma:index="23" nillable="true" ma:displayName="Recommended References" ma:format="Dropdown" ma:internalName="RecommendedReferences">
      <xsd:simpleType>
        <xsd:restriction base="dms:Choice">
          <xsd:enumeration value="Recommended"/>
          <xsd:enumeration value="Choice 2"/>
          <xsd:enumeration value="Choice 3"/>
        </xsd:restriction>
      </xsd:simpleType>
    </xsd:element>
    <xsd:element name="InO_x003a_Drive" ma:index="24" nillable="true" ma:displayName="In O: Drive" ma:default="1" ma:format="Dropdown" ma:internalName="InO_x003a_Drive">
      <xsd:simpleType>
        <xsd:restriction base="dms:Boolean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  <xsd:element name="Notes" ma:index="26" nillable="true" ma:displayName="Notes" ma:format="Dropdown" ma:internalName="Notes">
      <xsd:simpleType>
        <xsd:restriction base="dms:Note">
          <xsd:maxLength value="255"/>
        </xsd:restriction>
      </xsd:simpleType>
    </xsd:element>
    <xsd:element name="MediaServiceLocation" ma:index="29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9ae3aa-5a0c-41c3-b3c7-e1a67748af5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abd62177-fa1c-4147-bdfe-1d72b77a6d91}" ma:internalName="TaxCatchAll" ma:showField="CatchAllData" ma:web="939ae3aa-5a0c-41c3-b3c7-e1a67748af5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ileType xmlns="33b7c0c5-003e-4b19-a9f0-2bdaa7684dfd" xsi:nil="true"/>
    <InO_x003a_Drive xmlns="33b7c0c5-003e-4b19-a9f0-2bdaa7684dfd">true</InO_x003a_Drive>
    <_ip_UnifiedCompliancePolicyUIAction xmlns="http://schemas.microsoft.com/sharepoint/v3" xsi:nil="true"/>
    <lcf76f155ced4ddcb4097134ff3c332f xmlns="33b7c0c5-003e-4b19-a9f0-2bdaa7684dfd">
      <Terms xmlns="http://schemas.microsoft.com/office/infopath/2007/PartnerControls"/>
    </lcf76f155ced4ddcb4097134ff3c332f>
    <_ip_UnifiedCompliancePolicyProperties xmlns="http://schemas.microsoft.com/sharepoint/v3" xsi:nil="true"/>
    <RecommendedReferences xmlns="33b7c0c5-003e-4b19-a9f0-2bdaa7684dfd" xsi:nil="true"/>
    <TaxCatchAll xmlns="939ae3aa-5a0c-41c3-b3c7-e1a67748af54" xsi:nil="true"/>
    <Notes xmlns="33b7c0c5-003e-4b19-a9f0-2bdaa7684dfd" xsi:nil="true"/>
  </documentManagement>
</p:properties>
</file>

<file path=customXml/itemProps1.xml><?xml version="1.0" encoding="utf-8"?>
<ds:datastoreItem xmlns:ds="http://schemas.openxmlformats.org/officeDocument/2006/customXml" ds:itemID="{6B32C6B6-21AE-4799-A239-A61F28C81466}">
  <ds:schemaRefs>
    <ds:schemaRef ds:uri="33b7c0c5-003e-4b19-a9f0-2bdaa7684dfd"/>
    <ds:schemaRef ds:uri="939ae3aa-5a0c-41c3-b3c7-e1a67748af5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7D95E993-0908-49B9-A17C-6411025D199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9C40210-9BE5-4D15-9575-0694400B5331}">
  <ds:schemaRefs>
    <ds:schemaRef ds:uri="33b7c0c5-003e-4b19-a9f0-2bdaa7684dfd"/>
    <ds:schemaRef ds:uri="939ae3aa-5a0c-41c3-b3c7-e1a67748af5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24</Slides>
  <Notes>1</Notes>
  <HiddenSlides>0</HiddenSlide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Light Theme</vt:lpstr>
      <vt:lpstr>Dark Theme</vt:lpstr>
      <vt:lpstr>Custom Picture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Codding, Victoria (CONTR)</dc:creator>
  <cp:revision>5</cp:revision>
  <dcterms:created xsi:type="dcterms:W3CDTF">2025-12-19T15:57:02Z</dcterms:created>
  <dcterms:modified xsi:type="dcterms:W3CDTF">2026-07-31T21:52:18Z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0x01010054FFDA78FB360847ADB98A04EBDAA893</vt:lpwstr>
  </property>
  <property fmtid="{D5CDD505-2E9C-101B-9397-08002B2CF9AE}" pid="3" name="MediaServiceImageTags">
    <vt:lpwstr/>
  </property>
</Properties>
</file>