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slides/slide7.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129.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130.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19.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52.xml" ContentType="application/vnd.openxmlformats-officedocument.presentationml.slideLayout+xml"/>
  <Override PartName="/ppt/slideLayouts/slideLayout62.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96.xml" ContentType="application/vnd.openxmlformats-officedocument.presentationml.slideLayout+xml"/>
  <Override PartName="/ppt/slideLayouts/slideLayout104.xml" ContentType="application/vnd.openxmlformats-officedocument.presentationml.slideLayout+xml"/>
  <Override PartName="/ppt/slideLayouts/slideLayout94.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9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81.xml" ContentType="application/vnd.openxmlformats-officedocument.presentationml.slideLayout+xml"/>
  <Override PartName="/ppt/slideLayouts/slideLayout75.xml" ContentType="application/vnd.openxmlformats-officedocument.presentationml.slideLayout+xml"/>
  <Override PartName="/ppt/slideLayouts/slideLayout89.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92.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93.xml" ContentType="application/vnd.openxmlformats-officedocument.presentationml.slideLayout+xml"/>
  <Override PartName="/ppt/slideLayouts/slideLayout91.xml" ContentType="application/vnd.openxmlformats-officedocument.presentationml.slideLayout+xml"/>
  <Override PartName="/ppt/charts/style6.xml" ContentType="application/vnd.ms-office.chartstyle+xml"/>
  <Override PartName="/ppt/charts/chart6.xml" ContentType="application/vnd.openxmlformats-officedocument.drawingml.chart+xml"/>
  <Override PartName="/ppt/charts/colors6.xml" ContentType="application/vnd.ms-office.chartcolorstyle+xml"/>
  <Override PartName="/ppt/theme/theme4.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4094" r:id="rId5"/>
    <p:sldMasterId id="2147484117" r:id="rId6"/>
    <p:sldMasterId id="2147484149" r:id="rId7"/>
    <p:sldMasterId id="2147484166" r:id="rId8"/>
    <p:sldMasterId id="2147484206" r:id="rId9"/>
    <p:sldMasterId id="2147484217" r:id="rId10"/>
    <p:sldMasterId id="2147484233" r:id="rId11"/>
    <p:sldMasterId id="2147484265" r:id="rId12"/>
    <p:sldMasterId id="2147484281" r:id="rId13"/>
  </p:sldMasterIdLst>
  <p:notesMasterIdLst>
    <p:notesMasterId r:id="rId27"/>
  </p:notesMasterIdLst>
  <p:handoutMasterIdLst>
    <p:handoutMasterId r:id="rId28"/>
  </p:handoutMasterIdLst>
  <p:sldIdLst>
    <p:sldId id="564" r:id="rId14"/>
    <p:sldId id="356" r:id="rId15"/>
    <p:sldId id="4113" r:id="rId16"/>
    <p:sldId id="989" r:id="rId17"/>
    <p:sldId id="565" r:id="rId18"/>
    <p:sldId id="597" r:id="rId19"/>
    <p:sldId id="4152" r:id="rId20"/>
    <p:sldId id="4000" r:id="rId21"/>
    <p:sldId id="4148" r:id="rId22"/>
    <p:sldId id="4151" r:id="rId23"/>
    <p:sldId id="4117" r:id="rId24"/>
    <p:sldId id="784" r:id="rId25"/>
    <p:sldId id="4127" r:id="rId26"/>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a:srgbClr val="4472C4"/>
    <a:srgbClr val="00B050"/>
    <a:srgbClr val="D00000"/>
    <a:srgbClr val="29ABE2"/>
    <a:srgbClr val="243E81"/>
    <a:srgbClr val="366AC8"/>
    <a:srgbClr val="74B043"/>
    <a:srgbClr val="F293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9838A2-4B71-4911-ACE1-9030DC863A85}" v="167" dt="2020-05-12T02:14:10.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94660"/>
  </p:normalViewPr>
  <p:slideViewPr>
    <p:cSldViewPr snapToGrid="0">
      <p:cViewPr varScale="1">
        <p:scale>
          <a:sx n="89" d="100"/>
          <a:sy n="89"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customXml" Target="../customXml/item4.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5.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1-BAFF-4B5E-A857-736F1DC4BAF4}"/>
              </c:ext>
            </c:extLst>
          </c:dPt>
          <c:dPt>
            <c:idx val="1"/>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AFF-4B5E-A857-736F1DC4BAF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AFF-4B5E-A857-736F1DC4BAF4}"/>
              </c:ext>
            </c:extLst>
          </c:dPt>
          <c:cat>
            <c:strRef>
              <c:f>Sheet1!$A$2:$A$3</c:f>
              <c:strCache>
                <c:ptCount val="2"/>
                <c:pt idx="0">
                  <c:v>Item 01</c:v>
                </c:pt>
                <c:pt idx="1">
                  <c:v>Item 02</c:v>
                </c:pt>
              </c:strCache>
            </c:strRef>
          </c:cat>
          <c:val>
            <c:numRef>
              <c:f>Sheet1!$B$2:$B$3</c:f>
              <c:numCache>
                <c:formatCode>General</c:formatCode>
                <c:ptCount val="2"/>
                <c:pt idx="0">
                  <c:v>503</c:v>
                </c:pt>
                <c:pt idx="1">
                  <c:v>0</c:v>
                </c:pt>
              </c:numCache>
            </c:numRef>
          </c:val>
          <c:extLst xmlns:c16r2="http://schemas.microsoft.com/office/drawing/2015/06/chart">
            <c:ext xmlns:c16="http://schemas.microsoft.com/office/drawing/2014/chart" uri="{C3380CC4-5D6E-409C-BE32-E72D297353CC}">
              <c16:uniqueId val="{00000006-BAFF-4B5E-A857-736F1DC4BAF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B0F0"/>
            </a:solidFill>
          </c:spPr>
          <c:dPt>
            <c:idx val="0"/>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1-1CEA-4D3A-ABF2-B7E8B1510E38}"/>
              </c:ext>
            </c:extLst>
          </c:dPt>
          <c:dPt>
            <c:idx val="1"/>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1CEA-4D3A-ABF2-B7E8B1510E38}"/>
              </c:ext>
            </c:extLst>
          </c:dPt>
          <c:dPt>
            <c:idx val="2"/>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5-1CEA-4D3A-ABF2-B7E8B1510E38}"/>
              </c:ext>
            </c:extLst>
          </c:dPt>
          <c:cat>
            <c:strRef>
              <c:f>Sheet1!$A$2:$A$3</c:f>
              <c:strCache>
                <c:ptCount val="2"/>
                <c:pt idx="0">
                  <c:v>Item 01</c:v>
                </c:pt>
                <c:pt idx="1">
                  <c:v>Item 02</c:v>
                </c:pt>
              </c:strCache>
            </c:strRef>
          </c:cat>
          <c:val>
            <c:numRef>
              <c:f>Sheet1!$B$2:$B$3</c:f>
              <c:numCache>
                <c:formatCode>General</c:formatCode>
                <c:ptCount val="2"/>
                <c:pt idx="0">
                  <c:v>0.32400000000000001</c:v>
                </c:pt>
                <c:pt idx="1">
                  <c:v>0</c:v>
                </c:pt>
              </c:numCache>
            </c:numRef>
          </c:val>
          <c:extLst xmlns:c16r2="http://schemas.microsoft.com/office/drawing/2015/06/chart">
            <c:ext xmlns:c16="http://schemas.microsoft.com/office/drawing/2014/chart" uri="{C3380CC4-5D6E-409C-BE32-E72D297353CC}">
              <c16:uniqueId val="{00000006-1CEA-4D3A-ABF2-B7E8B1510E3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350E-4249-8456-CE320988A984}"/>
              </c:ext>
            </c:extLst>
          </c:dPt>
          <c:dPt>
            <c:idx val="1"/>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350E-4249-8456-CE320988A98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350E-4249-8456-CE320988A984}"/>
              </c:ext>
            </c:extLst>
          </c:dPt>
          <c:cat>
            <c:strRef>
              <c:f>Sheet1!$A$2:$A$3</c:f>
              <c:strCache>
                <c:ptCount val="2"/>
                <c:pt idx="0">
                  <c:v>Item 01</c:v>
                </c:pt>
                <c:pt idx="1">
                  <c:v>Item 02</c:v>
                </c:pt>
              </c:strCache>
            </c:strRef>
          </c:cat>
          <c:val>
            <c:numRef>
              <c:f>Sheet1!$B$2:$B$3</c:f>
              <c:numCache>
                <c:formatCode>General</c:formatCode>
                <c:ptCount val="2"/>
                <c:pt idx="0">
                  <c:v>0.30499999999999999</c:v>
                </c:pt>
                <c:pt idx="1">
                  <c:v>0</c:v>
                </c:pt>
              </c:numCache>
            </c:numRef>
          </c:val>
          <c:extLst xmlns:c16r2="http://schemas.microsoft.com/office/drawing/2015/06/chart">
            <c:ext xmlns:c16="http://schemas.microsoft.com/office/drawing/2014/chart" uri="{C3380CC4-5D6E-409C-BE32-E72D297353CC}">
              <c16:uniqueId val="{00000006-350E-4249-8456-CE320988A9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85000"/>
              </a:schemeClr>
            </a:solidFill>
          </c:spPr>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7E82-4147-BEBD-7F310650BD39}"/>
              </c:ext>
            </c:extLst>
          </c:dPt>
          <c:dPt>
            <c:idx val="1"/>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E82-4147-BEBD-7F310650BD39}"/>
              </c:ext>
            </c:extLst>
          </c:dPt>
          <c:dPt>
            <c:idx val="2"/>
            <c:bubble3D val="0"/>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E82-4147-BEBD-7F310650BD39}"/>
              </c:ext>
            </c:extLst>
          </c:dPt>
          <c:cat>
            <c:strRef>
              <c:f>Sheet1!$A$2:$A$3</c:f>
              <c:strCache>
                <c:ptCount val="2"/>
                <c:pt idx="0">
                  <c:v>Item 01</c:v>
                </c:pt>
                <c:pt idx="1">
                  <c:v>Item 02</c:v>
                </c:pt>
              </c:strCache>
            </c:strRef>
          </c:cat>
          <c:val>
            <c:numRef>
              <c:f>Sheet1!$B$2:$B$3</c:f>
              <c:numCache>
                <c:formatCode>0.00%</c:formatCode>
                <c:ptCount val="2"/>
                <c:pt idx="0">
                  <c:v>0.55700000000000005</c:v>
                </c:pt>
                <c:pt idx="1">
                  <c:v>0</c:v>
                </c:pt>
              </c:numCache>
            </c:numRef>
          </c:val>
          <c:extLst xmlns:c16r2="http://schemas.microsoft.com/office/drawing/2015/06/chart">
            <c:ext xmlns:c16="http://schemas.microsoft.com/office/drawing/2014/chart" uri="{C3380CC4-5D6E-409C-BE32-E72D297353CC}">
              <c16:uniqueId val="{00000006-7E82-4147-BEBD-7F310650BD3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77465412530656E-2"/>
          <c:y val="6.2743077123787933E-2"/>
          <c:w val="0.96777464674369384"/>
          <c:h val="0.70643712320314589"/>
        </c:manualLayout>
      </c:layout>
      <c:barChart>
        <c:barDir val="col"/>
        <c:grouping val="clustered"/>
        <c:varyColors val="0"/>
        <c:ser>
          <c:idx val="0"/>
          <c:order val="0"/>
          <c:tx>
            <c:strRef>
              <c:f>'3_27_29_Updated'!$AA$79</c:f>
              <c:strCache>
                <c:ptCount val="1"/>
                <c:pt idx="0">
                  <c:v>17-FP</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'3_27_29_Updated'!$AB$78:$AE$78</c:f>
              <c:strCache>
                <c:ptCount val="4"/>
                <c:pt idx="0">
                  <c:v>Embodied Energy Savings (PJ)</c:v>
                </c:pt>
                <c:pt idx="1">
                  <c:v>Decrease in Primary Material Consumption (million MT)</c:v>
                </c:pt>
                <c:pt idx="2">
                  <c:v>Increase in Secondary Material Consumption (million MT)</c:v>
                </c:pt>
                <c:pt idx="3">
                  <c:v>Reduction in CO2eq. (million MT) </c:v>
                </c:pt>
              </c:strCache>
            </c:strRef>
          </c:cat>
          <c:val>
            <c:numRef>
              <c:f>'3_27_29_Updated'!$AB$79:$AE$79</c:f>
              <c:numCache>
                <c:formatCode>0.0%</c:formatCode>
                <c:ptCount val="4"/>
                <c:pt idx="0">
                  <c:v>3.2907662082514735E-2</c:v>
                </c:pt>
                <c:pt idx="1">
                  <c:v>4.3689320388349507E-3</c:v>
                </c:pt>
                <c:pt idx="2">
                  <c:v>4.3689320388349507E-3</c:v>
                </c:pt>
                <c:pt idx="3">
                  <c:v>3.7109374999999993E-2</c:v>
                </c:pt>
              </c:numCache>
            </c:numRef>
          </c:val>
          <c:extLst xmlns:c16r2="http://schemas.microsoft.com/office/drawing/2015/06/chart">
            <c:ext xmlns:c16="http://schemas.microsoft.com/office/drawing/2014/chart" uri="{C3380CC4-5D6E-409C-BE32-E72D297353CC}">
              <c16:uniqueId val="{00000000-C0FB-4C35-8432-71C7663F1954}"/>
            </c:ext>
          </c:extLst>
        </c:ser>
        <c:ser>
          <c:idx val="1"/>
          <c:order val="1"/>
          <c:tx>
            <c:strRef>
              <c:f>'3_27_29_Updated'!$AA$80</c:f>
              <c:strCache>
                <c:ptCount val="1"/>
                <c:pt idx="0">
                  <c:v>18-01</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'3_27_29_Updated'!$AB$78:$AE$78</c:f>
              <c:strCache>
                <c:ptCount val="4"/>
                <c:pt idx="0">
                  <c:v>Embodied Energy Savings (PJ)</c:v>
                </c:pt>
                <c:pt idx="1">
                  <c:v>Decrease in Primary Material Consumption (million MT)</c:v>
                </c:pt>
                <c:pt idx="2">
                  <c:v>Increase in Secondary Material Consumption (million MT)</c:v>
                </c:pt>
                <c:pt idx="3">
                  <c:v>Reduction in CO2eq. (million MT) </c:v>
                </c:pt>
              </c:strCache>
            </c:strRef>
          </c:cat>
          <c:val>
            <c:numRef>
              <c:f>'3_27_29_Updated'!$AB$80:$AE$80</c:f>
              <c:numCache>
                <c:formatCode>0.0%</c:formatCode>
                <c:ptCount val="4"/>
                <c:pt idx="0">
                  <c:v>0.20407170923379175</c:v>
                </c:pt>
                <c:pt idx="1">
                  <c:v>0.15377843790754961</c:v>
                </c:pt>
                <c:pt idx="2">
                  <c:v>0.15280756412114183</c:v>
                </c:pt>
                <c:pt idx="3">
                  <c:v>0.212670263671875</c:v>
                </c:pt>
              </c:numCache>
            </c:numRef>
          </c:val>
          <c:extLst xmlns:c16r2="http://schemas.microsoft.com/office/drawing/2015/06/chart">
            <c:ext xmlns:c16="http://schemas.microsoft.com/office/drawing/2014/chart" uri="{C3380CC4-5D6E-409C-BE32-E72D297353CC}">
              <c16:uniqueId val="{00000001-C0FB-4C35-8432-71C7663F1954}"/>
            </c:ext>
          </c:extLst>
        </c:ser>
        <c:ser>
          <c:idx val="2"/>
          <c:order val="2"/>
          <c:tx>
            <c:strRef>
              <c:f>'3_27_29_Updated'!$AA$81</c:f>
              <c:strCache>
                <c:ptCount val="1"/>
                <c:pt idx="0">
                  <c:v>18-02</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'3_27_29_Updated'!$AB$78:$AE$78</c:f>
              <c:strCache>
                <c:ptCount val="4"/>
                <c:pt idx="0">
                  <c:v>Embodied Energy Savings (PJ)</c:v>
                </c:pt>
                <c:pt idx="1">
                  <c:v>Decrease in Primary Material Consumption (million MT)</c:v>
                </c:pt>
                <c:pt idx="2">
                  <c:v>Increase in Secondary Material Consumption (million MT)</c:v>
                </c:pt>
                <c:pt idx="3">
                  <c:v>Reduction in CO2eq. (million MT) </c:v>
                </c:pt>
              </c:strCache>
            </c:strRef>
          </c:cat>
          <c:val>
            <c:numRef>
              <c:f>'3_27_29_Updated'!$AB$81:$AE$81</c:f>
              <c:numCache>
                <c:formatCode>0.0%</c:formatCode>
                <c:ptCount val="4"/>
                <c:pt idx="0">
                  <c:v>0.36242141453831039</c:v>
                </c:pt>
                <c:pt idx="1">
                  <c:v>0.22180456938607926</c:v>
                </c:pt>
                <c:pt idx="2">
                  <c:v>0.20287253055112783</c:v>
                </c:pt>
                <c:pt idx="3">
                  <c:v>0.46936948242187498</c:v>
                </c:pt>
              </c:numCache>
            </c:numRef>
          </c:val>
          <c:extLst xmlns:c16r2="http://schemas.microsoft.com/office/drawing/2015/06/chart">
            <c:ext xmlns:c16="http://schemas.microsoft.com/office/drawing/2014/chart" uri="{C3380CC4-5D6E-409C-BE32-E72D297353CC}">
              <c16:uniqueId val="{00000002-C0FB-4C35-8432-71C7663F1954}"/>
            </c:ext>
          </c:extLst>
        </c:ser>
        <c:ser>
          <c:idx val="3"/>
          <c:order val="3"/>
          <c:tx>
            <c:strRef>
              <c:f>'3_27_29_Updated'!$AA$82</c:f>
              <c:strCache>
                <c:ptCount val="1"/>
                <c:pt idx="0">
                  <c:v>19-01</c:v>
                </c:pt>
              </c:strCache>
            </c:strRef>
          </c:tx>
          <c:spPr>
            <a:solidFill>
              <a:srgbClr val="00206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'3_27_29_Updated'!$AB$78:$AE$78</c:f>
              <c:strCache>
                <c:ptCount val="4"/>
                <c:pt idx="0">
                  <c:v>Embodied Energy Savings (PJ)</c:v>
                </c:pt>
                <c:pt idx="1">
                  <c:v>Decrease in Primary Material Consumption (million MT)</c:v>
                </c:pt>
                <c:pt idx="2">
                  <c:v>Increase in Secondary Material Consumption (million MT)</c:v>
                </c:pt>
                <c:pt idx="3">
                  <c:v>Reduction in CO2eq. (million MT) </c:v>
                </c:pt>
              </c:strCache>
            </c:strRef>
          </c:cat>
          <c:val>
            <c:numRef>
              <c:f>'3_27_29_Updated'!$AB$82:$AE$82</c:f>
              <c:numCache>
                <c:formatCode>0.0%</c:formatCode>
                <c:ptCount val="4"/>
                <c:pt idx="0">
                  <c:v>0.43172396856581535</c:v>
                </c:pt>
                <c:pt idx="1">
                  <c:v>0.27987501139931409</c:v>
                </c:pt>
                <c:pt idx="2">
                  <c:v>0.26094297256436261</c:v>
                </c:pt>
                <c:pt idx="3">
                  <c:v>0.52561948242187495</c:v>
                </c:pt>
              </c:numCache>
            </c:numRef>
          </c:val>
          <c:extLst xmlns:c16r2="http://schemas.microsoft.com/office/drawing/2015/06/chart">
            <c:ext xmlns:c16="http://schemas.microsoft.com/office/drawing/2014/chart" uri="{C3380CC4-5D6E-409C-BE32-E72D297353CC}">
              <c16:uniqueId val="{00000003-C0FB-4C35-8432-71C7663F1954}"/>
            </c:ext>
          </c:extLst>
        </c:ser>
        <c:dLbls>
          <c:showLegendKey val="0"/>
          <c:showVal val="0"/>
          <c:showCatName val="0"/>
          <c:showSerName val="0"/>
          <c:showPercent val="0"/>
          <c:showBubbleSize val="0"/>
        </c:dLbls>
        <c:gapWidth val="219"/>
        <c:overlap val="-27"/>
        <c:axId val="399260048"/>
        <c:axId val="264370984"/>
      </c:barChart>
      <c:catAx>
        <c:axId val="39926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64370984"/>
        <c:crosses val="autoZero"/>
        <c:auto val="1"/>
        <c:lblAlgn val="ctr"/>
        <c:lblOffset val="100"/>
        <c:noMultiLvlLbl val="0"/>
      </c:catAx>
      <c:valAx>
        <c:axId val="264370984"/>
        <c:scaling>
          <c:orientation val="minMax"/>
        </c:scaling>
        <c:delete val="1"/>
        <c:axPos val="l"/>
        <c:numFmt formatCode="0.0%" sourceLinked="1"/>
        <c:majorTickMark val="none"/>
        <c:minorTickMark val="none"/>
        <c:tickLblPos val="nextTo"/>
        <c:crossAx val="399260048"/>
        <c:crosses val="autoZero"/>
        <c:crossBetween val="between"/>
      </c:valAx>
      <c:spPr>
        <a:noFill/>
        <a:ln>
          <a:noFill/>
        </a:ln>
        <a:effectLst/>
      </c:spPr>
    </c:plotArea>
    <c:legend>
      <c:legendPos val="b"/>
      <c:layout>
        <c:manualLayout>
          <c:xMode val="edge"/>
          <c:yMode val="edge"/>
          <c:x val="0.23231679248178178"/>
          <c:y val="0.10944342090743886"/>
          <c:w val="0.53114394698525702"/>
          <c:h val="5.416324422021691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Funding Diversification</c:v>
                </c:pt>
              </c:strCache>
            </c:strRef>
          </c:tx>
          <c:dPt>
            <c:idx val="0"/>
            <c:bubble3D val="0"/>
            <c:spPr>
              <a:solidFill>
                <a:srgbClr val="5B9BD5"/>
              </a:solidFill>
              <a:ln w="19050">
                <a:solidFill>
                  <a:schemeClr val="lt1"/>
                </a:solidFill>
              </a:ln>
              <a:effectLst/>
            </c:spPr>
            <c:extLst xmlns:c16r2="http://schemas.microsoft.com/office/drawing/2015/06/chart">
              <c:ext xmlns:c16="http://schemas.microsoft.com/office/drawing/2014/chart" uri="{C3380CC4-5D6E-409C-BE32-E72D297353CC}">
                <c16:uniqueId val="{00000002-E581-4211-843C-FC09E3D30B1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581-4211-843C-FC09E3D30B1F}"/>
              </c:ext>
            </c:extLst>
          </c:dPt>
          <c:dPt>
            <c:idx val="2"/>
            <c:bubble3D val="0"/>
            <c:spPr>
              <a:solidFill>
                <a:schemeClr val="bg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581-4211-843C-FC09E3D30B1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4-E581-4211-843C-FC09E3D30B1F}"/>
              </c:ext>
            </c:extLst>
          </c:dPt>
          <c:dLbls>
            <c:dLbl>
              <c:idx val="0"/>
              <c:layout>
                <c:manualLayout>
                  <c:x val="-0.19513314066546972"/>
                  <c:y val="0.17922678316181351"/>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E581-4211-843C-FC09E3D30B1F}"/>
                </c:ext>
                <c:ext xmlns:c15="http://schemas.microsoft.com/office/drawing/2012/chart" uri="{CE6537A1-D6FC-4f65-9D91-7224C49458BB}">
                  <c15:layout/>
                </c:ext>
              </c:extLst>
            </c:dLbl>
            <c:dLbl>
              <c:idx val="1"/>
              <c:layout>
                <c:manualLayout>
                  <c:x val="-0.12936805542741131"/>
                  <c:y val="-0.1732723189192267"/>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E581-4211-843C-FC09E3D30B1F}"/>
                </c:ext>
                <c:ext xmlns:c15="http://schemas.microsoft.com/office/drawing/2012/chart" uri="{CE6537A1-D6FC-4f65-9D91-7224C49458BB}">
                  <c15:layout/>
                </c:ext>
              </c:extLst>
            </c:dLbl>
            <c:dLbl>
              <c:idx val="2"/>
              <c:layout>
                <c:manualLayout>
                  <c:x val="0.23919050443985432"/>
                  <c:y val="-1.273493297382394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E581-4211-843C-FC09E3D30B1F}"/>
                </c:ext>
                <c:ext xmlns:c15="http://schemas.microsoft.com/office/drawing/2012/chart" uri="{CE6537A1-D6FC-4f65-9D91-7224C49458BB}">
                  <c15:layout/>
                </c:ext>
              </c:extLst>
            </c:dLbl>
            <c:dLbl>
              <c:idx val="3"/>
              <c:layout>
                <c:manualLayout>
                  <c:x val="9.6491500143499692E-2"/>
                  <c:y val="0.14822071725037919"/>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E581-4211-843C-FC09E3D30B1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Federal Grants &amp; Contracts</c:v>
                </c:pt>
                <c:pt idx="1">
                  <c:v>State Consortia &amp; Economic Development</c:v>
                </c:pt>
                <c:pt idx="2">
                  <c:v>Memberships &amp; Industrial Funding</c:v>
                </c:pt>
                <c:pt idx="3">
                  <c:v>Technology Transfer &amp; IP</c:v>
                </c:pt>
              </c:strCache>
            </c:strRef>
          </c:cat>
          <c:val>
            <c:numRef>
              <c:f>Sheet1!$B$2:$B$5</c:f>
              <c:numCache>
                <c:formatCode>General</c:formatCode>
                <c:ptCount val="4"/>
                <c:pt idx="0">
                  <c:v>30</c:v>
                </c:pt>
                <c:pt idx="1">
                  <c:v>30</c:v>
                </c:pt>
                <c:pt idx="2">
                  <c:v>30</c:v>
                </c:pt>
                <c:pt idx="3">
                  <c:v>10</c:v>
                </c:pt>
              </c:numCache>
            </c:numRef>
          </c:val>
          <c:extLst xmlns:c16r2="http://schemas.microsoft.com/office/drawing/2015/06/chart">
            <c:ext xmlns:c16="http://schemas.microsoft.com/office/drawing/2014/chart" uri="{C3380CC4-5D6E-409C-BE32-E72D297353CC}">
              <c16:uniqueId val="{00000000-E581-4211-843C-FC09E3D30B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53809" cy="489619"/>
          </a:xfrm>
          <a:prstGeom prst="rect">
            <a:avLst/>
          </a:prstGeom>
        </p:spPr>
        <p:txBody>
          <a:bodyPr vert="horz" lIns="98822" tIns="49411" rIns="98822" bIns="49411" rtlCol="0"/>
          <a:lstStyle>
            <a:lvl1pPr algn="l" eaLnBrk="1" hangingPunct="1">
              <a:defRPr sz="13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4255634" y="0"/>
            <a:ext cx="3253809" cy="489619"/>
          </a:xfrm>
          <a:prstGeom prst="rect">
            <a:avLst/>
          </a:prstGeom>
        </p:spPr>
        <p:txBody>
          <a:bodyPr vert="horz" lIns="98822" tIns="49411" rIns="98822" bIns="49411" rtlCol="0"/>
          <a:lstStyle>
            <a:lvl1pPr algn="r" eaLnBrk="1" hangingPunct="1">
              <a:defRPr sz="1300">
                <a:latin typeface="Arial" charset="0"/>
                <a:cs typeface="Arial" charset="0"/>
              </a:defRPr>
            </a:lvl1pPr>
          </a:lstStyle>
          <a:p>
            <a:pPr>
              <a:defRPr/>
            </a:pPr>
            <a:fld id="{216A7D07-8472-46FC-BC58-C12AB2C194EB}" type="datetimeFigureOut">
              <a:rPr lang="en-US"/>
              <a:pPr>
                <a:defRPr/>
              </a:pPr>
              <a:t>5/12/2020</a:t>
            </a:fld>
            <a:endParaRPr lang="en-US" dirty="0"/>
          </a:p>
        </p:txBody>
      </p:sp>
      <p:sp>
        <p:nvSpPr>
          <p:cNvPr id="4" name="Footer Placeholder 3"/>
          <p:cNvSpPr>
            <a:spLocks noGrp="1"/>
          </p:cNvSpPr>
          <p:nvPr>
            <p:ph type="ftr" sz="quarter" idx="2"/>
          </p:nvPr>
        </p:nvSpPr>
        <p:spPr>
          <a:xfrm>
            <a:off x="0" y="9294395"/>
            <a:ext cx="3253809" cy="489619"/>
          </a:xfrm>
          <a:prstGeom prst="rect">
            <a:avLst/>
          </a:prstGeom>
        </p:spPr>
        <p:txBody>
          <a:bodyPr vert="horz" lIns="98822" tIns="49411" rIns="98822" bIns="49411" rtlCol="0" anchor="b"/>
          <a:lstStyle>
            <a:lvl1pPr algn="l" eaLnBrk="1" hangingPunct="1">
              <a:defRPr sz="13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4255634" y="9294395"/>
            <a:ext cx="3253809" cy="489619"/>
          </a:xfrm>
          <a:prstGeom prst="rect">
            <a:avLst/>
          </a:prstGeom>
        </p:spPr>
        <p:txBody>
          <a:bodyPr vert="horz" wrap="square" lIns="98822" tIns="49411" rIns="98822" bIns="49411" numCol="1" anchor="b" anchorCtr="0" compatLnSpc="1">
            <a:prstTxWarp prst="textNoShape">
              <a:avLst/>
            </a:prstTxWarp>
          </a:bodyPr>
          <a:lstStyle>
            <a:lvl1pPr algn="r" eaLnBrk="1" hangingPunct="1">
              <a:defRPr sz="1300"/>
            </a:lvl1pPr>
          </a:lstStyle>
          <a:p>
            <a:pPr>
              <a:defRPr/>
            </a:pPr>
            <a:fld id="{91E4D707-A4EF-4A4B-9B2A-DDA58D786277}" type="slidenum">
              <a:rPr lang="en-US" altLang="en-US"/>
              <a:pPr>
                <a:defRPr/>
              </a:pPr>
              <a:t>‹#›</a:t>
            </a:fld>
            <a:endParaRPr lang="en-US" altLang="en-US" dirty="0"/>
          </a:p>
        </p:txBody>
      </p:sp>
    </p:spTree>
    <p:extLst>
      <p:ext uri="{BB962C8B-B14F-4D97-AF65-F5344CB8AC3E}">
        <p14:creationId xmlns:p14="http://schemas.microsoft.com/office/powerpoint/2010/main" val="572655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53809" cy="489619"/>
          </a:xfrm>
          <a:prstGeom prst="rect">
            <a:avLst/>
          </a:prstGeom>
        </p:spPr>
        <p:txBody>
          <a:bodyPr vert="horz" lIns="98822" tIns="49411" rIns="98822" bIns="49411" rtlCol="0"/>
          <a:lstStyle>
            <a:lvl1pPr algn="l" eaLnBrk="1" fontAlgn="auto" hangingPunct="1">
              <a:spcBef>
                <a:spcPts val="0"/>
              </a:spcBef>
              <a:spcAft>
                <a:spcPts val="0"/>
              </a:spcAft>
              <a:defRPr sz="1300">
                <a:latin typeface="+mn-lt"/>
                <a:cs typeface="+mn-cs"/>
              </a:defRPr>
            </a:lvl1pPr>
          </a:lstStyle>
          <a:p>
            <a:pPr>
              <a:defRPr/>
            </a:pPr>
            <a:endParaRPr lang="en-US" dirty="0"/>
          </a:p>
        </p:txBody>
      </p:sp>
      <p:sp>
        <p:nvSpPr>
          <p:cNvPr id="3" name="Date Placeholder 2"/>
          <p:cNvSpPr>
            <a:spLocks noGrp="1"/>
          </p:cNvSpPr>
          <p:nvPr>
            <p:ph type="dt" idx="1"/>
          </p:nvPr>
        </p:nvSpPr>
        <p:spPr>
          <a:xfrm>
            <a:off x="4255634" y="0"/>
            <a:ext cx="3253809" cy="489619"/>
          </a:xfrm>
          <a:prstGeom prst="rect">
            <a:avLst/>
          </a:prstGeom>
        </p:spPr>
        <p:txBody>
          <a:bodyPr vert="horz" lIns="98822" tIns="49411" rIns="98822" bIns="49411" rtlCol="0"/>
          <a:lstStyle>
            <a:lvl1pPr algn="r" eaLnBrk="1" fontAlgn="auto" hangingPunct="1">
              <a:spcBef>
                <a:spcPts val="0"/>
              </a:spcBef>
              <a:spcAft>
                <a:spcPts val="0"/>
              </a:spcAft>
              <a:defRPr sz="1300">
                <a:latin typeface="+mn-lt"/>
                <a:cs typeface="+mn-cs"/>
              </a:defRPr>
            </a:lvl1pPr>
          </a:lstStyle>
          <a:p>
            <a:pPr>
              <a:defRPr/>
            </a:pPr>
            <a:fld id="{BDACF62B-1367-462A-B0B2-C4B820C9C093}" type="datetimeFigureOut">
              <a:rPr lang="en-US"/>
              <a:pPr>
                <a:defRPr/>
              </a:pPr>
              <a:t>5/12/2020</a:t>
            </a:fld>
            <a:endParaRPr lang="en-US" dirty="0"/>
          </a:p>
        </p:txBody>
      </p:sp>
      <p:sp>
        <p:nvSpPr>
          <p:cNvPr id="4" name="Slide Image Placeholder 3"/>
          <p:cNvSpPr>
            <a:spLocks noGrp="1" noRot="1" noChangeAspect="1"/>
          </p:cNvSpPr>
          <p:nvPr>
            <p:ph type="sldImg" idx="2"/>
          </p:nvPr>
        </p:nvSpPr>
        <p:spPr>
          <a:xfrm>
            <a:off x="492125" y="733425"/>
            <a:ext cx="6526213" cy="3670300"/>
          </a:xfrm>
          <a:prstGeom prst="rect">
            <a:avLst/>
          </a:prstGeom>
          <a:noFill/>
          <a:ln w="12700">
            <a:solidFill>
              <a:prstClr val="black"/>
            </a:solidFill>
          </a:ln>
        </p:spPr>
        <p:txBody>
          <a:bodyPr vert="horz" lIns="98822" tIns="49411" rIns="98822" bIns="49411" rtlCol="0" anchor="ctr"/>
          <a:lstStyle/>
          <a:p>
            <a:pPr lvl="0"/>
            <a:endParaRPr lang="en-US" noProof="0" dirty="0"/>
          </a:p>
        </p:txBody>
      </p:sp>
      <p:sp>
        <p:nvSpPr>
          <p:cNvPr id="5" name="Notes Placeholder 4"/>
          <p:cNvSpPr>
            <a:spLocks noGrp="1"/>
          </p:cNvSpPr>
          <p:nvPr>
            <p:ph type="body" sz="quarter" idx="3"/>
          </p:nvPr>
        </p:nvSpPr>
        <p:spPr>
          <a:xfrm>
            <a:off x="751794" y="4648869"/>
            <a:ext cx="6007554" cy="4403224"/>
          </a:xfrm>
          <a:prstGeom prst="rect">
            <a:avLst/>
          </a:prstGeom>
        </p:spPr>
        <p:txBody>
          <a:bodyPr vert="horz" lIns="98822" tIns="49411" rIns="98822" bIns="494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294395"/>
            <a:ext cx="3253809" cy="489619"/>
          </a:xfrm>
          <a:prstGeom prst="rect">
            <a:avLst/>
          </a:prstGeom>
        </p:spPr>
        <p:txBody>
          <a:bodyPr vert="horz" lIns="98822" tIns="49411" rIns="98822" bIns="49411" rtlCol="0" anchor="b"/>
          <a:lstStyle>
            <a:lvl1pPr algn="l" eaLnBrk="1" fontAlgn="auto" hangingPunct="1">
              <a:spcBef>
                <a:spcPts val="0"/>
              </a:spcBef>
              <a:spcAft>
                <a:spcPts val="0"/>
              </a:spcAft>
              <a:defRPr sz="13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255634" y="9294395"/>
            <a:ext cx="3253809" cy="489619"/>
          </a:xfrm>
          <a:prstGeom prst="rect">
            <a:avLst/>
          </a:prstGeom>
        </p:spPr>
        <p:txBody>
          <a:bodyPr vert="horz" wrap="square" lIns="98822" tIns="49411" rIns="98822" bIns="4941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16580CD6-F454-43A1-A27E-2DE49F2159ED}" type="slidenum">
              <a:rPr lang="en-US" altLang="en-US"/>
              <a:pPr>
                <a:defRPr/>
              </a:pPr>
              <a:t>‹#›</a:t>
            </a:fld>
            <a:endParaRPr lang="en-US" altLang="en-US" dirty="0"/>
          </a:p>
        </p:txBody>
      </p:sp>
    </p:spTree>
    <p:extLst>
      <p:ext uri="{BB962C8B-B14F-4D97-AF65-F5344CB8AC3E}">
        <p14:creationId xmlns:p14="http://schemas.microsoft.com/office/powerpoint/2010/main" val="26179152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0738" y="1223963"/>
            <a:ext cx="5868987" cy="3302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8034" fontAlgn="auto">
              <a:spcBef>
                <a:spcPts val="0"/>
              </a:spcBef>
              <a:spcAft>
                <a:spcPts val="0"/>
              </a:spcAft>
              <a:defRPr/>
            </a:pPr>
            <a:fld id="{587444CA-97E6-D94B-B4C7-C8485FE4EA35}" type="slidenum">
              <a:rPr lang="en-US">
                <a:solidFill>
                  <a:prstClr val="black"/>
                </a:solidFill>
                <a:latin typeface="Calibri" panose="020F0502020204030204"/>
                <a:cs typeface="+mn-cs"/>
              </a:rPr>
              <a:pPr defTabSz="988034" fontAlgn="auto">
                <a:spcBef>
                  <a:spcPts val="0"/>
                </a:spcBef>
                <a:spcAft>
                  <a:spcPts val="0"/>
                </a:spcAft>
                <a:defRPr/>
              </a:pPr>
              <a:t>1</a:t>
            </a:fld>
            <a:endParaRPr lang="en-US" dirty="0">
              <a:solidFill>
                <a:prstClr val="black"/>
              </a:solidFill>
              <a:latin typeface="Calibri" panose="020F0502020204030204"/>
              <a:cs typeface="+mn-cs"/>
            </a:endParaRPr>
          </a:p>
        </p:txBody>
      </p:sp>
    </p:spTree>
    <p:extLst>
      <p:ext uri="{BB962C8B-B14F-4D97-AF65-F5344CB8AC3E}">
        <p14:creationId xmlns:p14="http://schemas.microsoft.com/office/powerpoint/2010/main" val="363441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579438"/>
            <a:ext cx="5795962" cy="32607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87004" rtl="0" eaLnBrk="1" fontAlgn="base" latinLnBrk="0" hangingPunct="1">
              <a:lnSpc>
                <a:spcPct val="100000"/>
              </a:lnSpc>
              <a:spcBef>
                <a:spcPct val="0"/>
              </a:spcBef>
              <a:spcAft>
                <a:spcPct val="0"/>
              </a:spcAft>
              <a:buClrTx/>
              <a:buSzTx/>
              <a:buFontTx/>
              <a:buNone/>
              <a:tabLst/>
              <a:defRPr/>
            </a:pPr>
            <a:fld id="{16580CD6-F454-43A1-A27E-2DE49F2159ED}"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87004" rtl="0" eaLnBrk="1" fontAlgn="base" latinLnBrk="0" hangingPunct="1">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7500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2</a:t>
            </a:fld>
            <a:endParaRPr lang="en-US" altLang="en-US" dirty="0"/>
          </a:p>
        </p:txBody>
      </p:sp>
    </p:spTree>
    <p:extLst>
      <p:ext uri="{BB962C8B-B14F-4D97-AF65-F5344CB8AC3E}">
        <p14:creationId xmlns:p14="http://schemas.microsoft.com/office/powerpoint/2010/main" val="403254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8650" rtl="0" eaLnBrk="1" fontAlgn="base" latinLnBrk="0" hangingPunct="1">
              <a:lnSpc>
                <a:spcPct val="100000"/>
              </a:lnSpc>
              <a:spcBef>
                <a:spcPct val="0"/>
              </a:spcBef>
              <a:spcAft>
                <a:spcPct val="0"/>
              </a:spcAft>
              <a:buClrTx/>
              <a:buSzTx/>
              <a:buFontTx/>
              <a:buNone/>
              <a:tabLst/>
              <a:defRPr/>
            </a:pPr>
            <a:fld id="{587444CA-97E6-D94B-B4C7-C8485FE4EA35}" type="slidenum">
              <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4865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0119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6580CD6-F454-43A1-A27E-2DE49F2159E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6709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579438"/>
            <a:ext cx="5795962" cy="3260725"/>
          </a:xfrm>
        </p:spPr>
      </p:sp>
      <p:sp>
        <p:nvSpPr>
          <p:cNvPr id="3" name="Notes Placeholder 2"/>
          <p:cNvSpPr>
            <a:spLocks noGrp="1"/>
          </p:cNvSpPr>
          <p:nvPr>
            <p:ph type="body" idx="1"/>
          </p:nvPr>
        </p:nvSpPr>
        <p:spPr>
          <a:xfrm>
            <a:off x="416658" y="3933089"/>
            <a:ext cx="6549325" cy="5152052"/>
          </a:xfrm>
        </p:spPr>
        <p:txBody>
          <a:bodyPr>
            <a:normAutofit fontScale="92500" lnSpcReduction="10000"/>
          </a:bodyPr>
          <a:lstStyle/>
          <a:p>
            <a:r>
              <a:rPr lang="en-US" dirty="0"/>
              <a:t>The REMADE Institute, located in Rochester, NY, is part of a US-government sponsored program called Manufacturing USA that was created via an interagency initiative between the Department of Defense, Department of Energy, and Department of Commerce.  Today, there are 14 Institutes across the United States that are part of this program – each with a specialized technology focus and a goal of supporting the future of manufacturing in the US through innovation, collaboration, and education.  The Institutes serve as consortium of members from industry, academia, national labs, trade associations, and non-profit organizations that come together to collaborate on key industrial technology challenges and work on breakthrough initiatives and solutions that will advance the broader industry forward.</a:t>
            </a:r>
          </a:p>
          <a:p>
            <a:endParaRPr lang="en-US" dirty="0"/>
          </a:p>
          <a:p>
            <a:r>
              <a:rPr lang="en-US" dirty="0"/>
              <a:t>REMADE is comprised of 5 technology focus areas that are interconnected to address cross-cutting themes and challenges in the overall circular economy.  Four of the areas, or nodes, align to the material lifecycle stages: </a:t>
            </a:r>
          </a:p>
          <a:p>
            <a:endParaRPr lang="en-US" dirty="0"/>
          </a:p>
          <a:p>
            <a:pPr marL="182627" indent="-182627">
              <a:buFont typeface="Arial" panose="020B0604020202020204" pitchFamily="34" charset="0"/>
              <a:buChar char="•"/>
            </a:pPr>
            <a:r>
              <a:rPr lang="en-US" b="1" dirty="0"/>
              <a:t>Design for Re-X </a:t>
            </a:r>
            <a:r>
              <a:rPr lang="en-US" dirty="0"/>
              <a:t>– Involves the use of design tools to improve material utilization and promote reuse and recycling at product End-of-Life and disposition.  </a:t>
            </a:r>
          </a:p>
          <a:p>
            <a:pPr marL="182627" indent="-182627">
              <a:buFont typeface="Arial" panose="020B0604020202020204" pitchFamily="34" charset="0"/>
              <a:buChar char="•"/>
            </a:pPr>
            <a:r>
              <a:rPr lang="en-US" b="1" dirty="0"/>
              <a:t>Materials Optimization </a:t>
            </a:r>
            <a:r>
              <a:rPr lang="en-US" dirty="0"/>
              <a:t>– Covers technologies to reduce in-process losses, reuse scrap materials, and utilize secondary feedstocks in manufacturing processes.</a:t>
            </a:r>
          </a:p>
          <a:p>
            <a:pPr marL="182627" indent="-182627">
              <a:buFont typeface="Arial" panose="020B0604020202020204" pitchFamily="34" charset="0"/>
              <a:buChar char="•"/>
            </a:pPr>
            <a:r>
              <a:rPr lang="en-US" b="1" dirty="0"/>
              <a:t>Remanufacturing &amp; End-of-Life Reuse </a:t>
            </a:r>
            <a:r>
              <a:rPr lang="en-US" dirty="0"/>
              <a:t>– Focuses on improving technologies for assessing the remaining life and residual value of products and components, achieving cost parity for material reuse, and developing restoration methods to restore components to “like-new” condition.  </a:t>
            </a:r>
          </a:p>
          <a:p>
            <a:pPr marL="182627" indent="-182627">
              <a:buFont typeface="Arial" panose="020B0604020202020204" pitchFamily="34" charset="0"/>
              <a:buChar char="•"/>
            </a:pPr>
            <a:r>
              <a:rPr lang="en-US" b="1" dirty="0"/>
              <a:t>Recycling &amp; Recovery</a:t>
            </a:r>
            <a:r>
              <a:rPr lang="en-US" dirty="0"/>
              <a:t> – Corresponds to the rapid gathering, identification, sorting, separation, contaminant removal, reprocessing, and disposal of a wide variety of materials and substrates.  </a:t>
            </a:r>
          </a:p>
          <a:p>
            <a:endParaRPr lang="en-US" dirty="0"/>
          </a:p>
          <a:p>
            <a:r>
              <a:rPr lang="en-US" dirty="0"/>
              <a:t>The fifth node, </a:t>
            </a:r>
            <a:r>
              <a:rPr lang="en-US" b="1" dirty="0"/>
              <a:t>Systems Analysis &amp; Integration</a:t>
            </a:r>
            <a:r>
              <a:rPr lang="en-US" dirty="0"/>
              <a:t>, addresses systems level issues that are broader in scope than any one particular node and have the potential to impact the other 4.  Aspects like data collection, standardization, metrics, and tools for understanding material flow are captured in this focus area.</a:t>
            </a:r>
          </a:p>
          <a:p>
            <a:endParaRPr lang="en-US" dirty="0"/>
          </a:p>
          <a:p>
            <a:r>
              <a:rPr lang="en-US" dirty="0"/>
              <a:t>And within the REMADE technology focus areas, the Institute is honing in on addressing the needs of 4 primary material classes – metals, polymers, e-waste, and fibers.</a:t>
            </a:r>
          </a:p>
        </p:txBody>
      </p:sp>
      <p:sp>
        <p:nvSpPr>
          <p:cNvPr id="4" name="Slide Number Placeholder 3"/>
          <p:cNvSpPr>
            <a:spLocks noGrp="1"/>
          </p:cNvSpPr>
          <p:nvPr>
            <p:ph type="sldNum" sz="quarter" idx="5"/>
          </p:nvPr>
        </p:nvSpPr>
        <p:spPr/>
        <p:txBody>
          <a:bodyPr/>
          <a:lstStyle/>
          <a:p>
            <a:pPr defTabSz="969813" fontAlgn="auto">
              <a:spcBef>
                <a:spcPts val="0"/>
              </a:spcBef>
              <a:spcAft>
                <a:spcPts val="0"/>
              </a:spcAft>
              <a:defRPr/>
            </a:pPr>
            <a:fld id="{495EF838-5608-479B-9734-2D49F31A8E81}" type="slidenum">
              <a:rPr lang="en-US">
                <a:solidFill>
                  <a:prstClr val="black"/>
                </a:solidFill>
                <a:latin typeface="Calibri" panose="020F0502020204030204"/>
                <a:cs typeface="+mn-cs"/>
              </a:rPr>
              <a:pPr defTabSz="969813" fontAlgn="auto">
                <a:spcBef>
                  <a:spcPts val="0"/>
                </a:spcBef>
                <a:spcAft>
                  <a:spcPts val="0"/>
                </a:spcAft>
                <a:defRPr/>
              </a:pPr>
              <a:t>5</a:t>
            </a:fld>
            <a:endParaRPr lang="en-US" dirty="0">
              <a:solidFill>
                <a:prstClr val="black"/>
              </a:solidFill>
              <a:latin typeface="Calibri" panose="020F0502020204030204"/>
              <a:cs typeface="+mn-cs"/>
            </a:endParaRPr>
          </a:p>
        </p:txBody>
      </p:sp>
    </p:spTree>
    <p:extLst>
      <p:ext uri="{BB962C8B-B14F-4D97-AF65-F5344CB8AC3E}">
        <p14:creationId xmlns:p14="http://schemas.microsoft.com/office/powerpoint/2010/main" val="38688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22313"/>
            <a:ext cx="7219950" cy="4062412"/>
          </a:xfrm>
        </p:spPr>
      </p:sp>
      <p:sp>
        <p:nvSpPr>
          <p:cNvPr id="3" name="Notes Placeholder 2"/>
          <p:cNvSpPr>
            <a:spLocks noGrp="1"/>
          </p:cNvSpPr>
          <p:nvPr>
            <p:ph type="body" idx="1"/>
          </p:nvPr>
        </p:nvSpPr>
        <p:spPr>
          <a:xfrm>
            <a:off x="395418" y="4900072"/>
            <a:ext cx="6215449" cy="6418727"/>
          </a:xfrm>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EF838-5608-479B-9734-2D49F31A8E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7474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8650" rtl="0" eaLnBrk="1" fontAlgn="base" latinLnBrk="0" hangingPunct="1">
              <a:lnSpc>
                <a:spcPct val="100000"/>
              </a:lnSpc>
              <a:spcBef>
                <a:spcPct val="0"/>
              </a:spcBef>
              <a:spcAft>
                <a:spcPct val="0"/>
              </a:spcAft>
              <a:buClrTx/>
              <a:buSzTx/>
              <a:buFontTx/>
              <a:buNone/>
              <a:tabLst/>
              <a:defRPr/>
            </a:pPr>
            <a:fld id="{587444CA-97E6-D94B-B4C7-C8485FE4EA35}" type="slidenum">
              <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4865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32940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8650" rtl="0" eaLnBrk="1" fontAlgn="base" latinLnBrk="0" hangingPunct="1">
              <a:lnSpc>
                <a:spcPct val="100000"/>
              </a:lnSpc>
              <a:spcBef>
                <a:spcPct val="0"/>
              </a:spcBef>
              <a:spcAft>
                <a:spcPct val="0"/>
              </a:spcAft>
              <a:buClrTx/>
              <a:buSzTx/>
              <a:buFontTx/>
              <a:buNone/>
              <a:tabLst/>
              <a:defRPr/>
            </a:pPr>
            <a:fld id="{587444CA-97E6-D94B-B4C7-C8485FE4EA35}" type="slidenum">
              <a:rPr kumimoji="0" 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4865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36838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580CD6-F454-43A1-A27E-2DE49F2159ED}" type="slidenum">
              <a:rPr lang="en-US" altLang="en-US" smtClean="0"/>
              <a:pPr>
                <a:defRPr/>
              </a:pPr>
              <a:t>11</a:t>
            </a:fld>
            <a:endParaRPr lang="en-US" altLang="en-US" dirty="0"/>
          </a:p>
        </p:txBody>
      </p:sp>
    </p:spTree>
    <p:extLst>
      <p:ext uri="{BB962C8B-B14F-4D97-AF65-F5344CB8AC3E}">
        <p14:creationId xmlns:p14="http://schemas.microsoft.com/office/powerpoint/2010/main" val="1991763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203200" y="3276600"/>
            <a:ext cx="117856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9"/>
          <p:cNvSpPr>
            <a:spLocks noGrp="1"/>
          </p:cNvSpPr>
          <p:nvPr>
            <p:ph type="dt" sz="half" idx="10"/>
          </p:nvPr>
        </p:nvSpPr>
        <p:spPr/>
        <p:txBody>
          <a:bodyPr/>
          <a:lstStyle>
            <a:lvl1pPr>
              <a:defRPr/>
            </a:lvl1pPr>
          </a:lstStyle>
          <a:p>
            <a:pPr>
              <a:defRPr/>
            </a:pPr>
            <a:fld id="{93F75661-D703-434C-85E1-C113703EA47E}" type="datetimeFigureOut">
              <a:rPr lang="en-US"/>
              <a:pPr>
                <a:defRPr/>
              </a:pPr>
              <a:t>5/12/2020</a:t>
            </a:fld>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dirty="0"/>
          </a:p>
        </p:txBody>
      </p:sp>
      <p:sp>
        <p:nvSpPr>
          <p:cNvPr id="7" name="Slide Number Placeholder 26"/>
          <p:cNvSpPr>
            <a:spLocks noGrp="1"/>
          </p:cNvSpPr>
          <p:nvPr>
            <p:ph type="sldNum" sz="quarter" idx="12"/>
          </p:nvPr>
        </p:nvSpPr>
        <p:spPr/>
        <p:txBody>
          <a:bodyPr/>
          <a:lstStyle>
            <a:lvl1pPr>
              <a:defRPr/>
            </a:lvl1pPr>
          </a:lstStyle>
          <a:p>
            <a:pPr>
              <a:defRPr/>
            </a:pPr>
            <a:fld id="{4986AFDA-C767-4A0C-A867-D057A752C1BB}" type="slidenum">
              <a:rPr lang="en-US" altLang="en-US"/>
              <a:pPr>
                <a:defRPr/>
              </a:pPr>
              <a:t>‹#›</a:t>
            </a:fld>
            <a:endParaRPr lang="en-US" altLang="en-US" dirty="0"/>
          </a:p>
        </p:txBody>
      </p:sp>
    </p:spTree>
    <p:extLst>
      <p:ext uri="{BB962C8B-B14F-4D97-AF65-F5344CB8AC3E}">
        <p14:creationId xmlns:p14="http://schemas.microsoft.com/office/powerpoint/2010/main" val="279531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143000"/>
          </a:xfrm>
        </p:spPr>
        <p:txBody>
          <a:bodyPr>
            <a:normAutofit/>
          </a:bodyPr>
          <a:lstStyle>
            <a:lvl1pPr>
              <a:defRPr sz="4500" baseline="0"/>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C2D2818F-C607-40C3-9A28-042BAEAFF904}" type="datetimeFigureOut">
              <a:rPr lang="en-US"/>
              <a:pPr>
                <a:defRPr/>
              </a:pPr>
              <a:t>5/12/2020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72F5A7CB-5B1C-46F0-83DA-11D4178FB418}" type="slidenum">
              <a:rPr lang="en-US" altLang="en-US"/>
              <a:pPr>
                <a:defRPr/>
              </a:pPr>
              <a:t>‹#›</a:t>
            </a:fld>
            <a:endParaRPr lang="en-US" altLang="en-US" dirty="0"/>
          </a:p>
        </p:txBody>
      </p:sp>
    </p:spTree>
    <p:extLst>
      <p:ext uri="{BB962C8B-B14F-4D97-AF65-F5344CB8AC3E}">
        <p14:creationId xmlns:p14="http://schemas.microsoft.com/office/powerpoint/2010/main" val="11499264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036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289675"/>
            <a:ext cx="2743200" cy="365125"/>
          </a:xfrm>
        </p:spPr>
        <p:txBody>
          <a:bodyPr/>
          <a:lstStyle/>
          <a:p>
            <a:fld id="{99741F83-9D75-4355-B876-74A39890493D}" type="datetimeFigureOut">
              <a:rPr lang="en-US" smtClean="0"/>
              <a:t>5/12/2020</a:t>
            </a:fld>
            <a:endParaRPr lang="en-US" dirty="0"/>
          </a:p>
        </p:txBody>
      </p:sp>
      <p:sp>
        <p:nvSpPr>
          <p:cNvPr id="4" name="Footer Placeholder 3"/>
          <p:cNvSpPr>
            <a:spLocks noGrp="1"/>
          </p:cNvSpPr>
          <p:nvPr>
            <p:ph type="ftr" sz="quarter" idx="11"/>
          </p:nvPr>
        </p:nvSpPr>
        <p:spPr>
          <a:xfrm>
            <a:off x="4038600" y="6289675"/>
            <a:ext cx="4114800" cy="365125"/>
          </a:xfrm>
        </p:spPr>
        <p:txBody>
          <a:bodyPr/>
          <a:lstStyle/>
          <a:p>
            <a:endParaRPr lang="en-US" dirty="0"/>
          </a:p>
        </p:txBody>
      </p:sp>
      <p:sp>
        <p:nvSpPr>
          <p:cNvPr id="5" name="Slide Number Placeholder 4"/>
          <p:cNvSpPr>
            <a:spLocks noGrp="1"/>
          </p:cNvSpPr>
          <p:nvPr>
            <p:ph type="sldNum" sz="quarter" idx="12"/>
          </p:nvPr>
        </p:nvSpPr>
        <p:spPr>
          <a:xfrm>
            <a:off x="8610600" y="6289675"/>
            <a:ext cx="2743200" cy="365125"/>
          </a:xfrm>
        </p:spPr>
        <p:txBody>
          <a:bodyPr/>
          <a:lstStyle/>
          <a:p>
            <a:fld id="{FBD62D51-41F1-4350-B180-7D2FB5225631}" type="slidenum">
              <a:rPr lang="en-US" smtClean="0"/>
              <a:t>‹#›</a:t>
            </a:fld>
            <a:endParaRPr lang="en-US" dirty="0"/>
          </a:p>
        </p:txBody>
      </p:sp>
      <p:sp>
        <p:nvSpPr>
          <p:cNvPr id="7"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baseline="0" dirty="0">
                <a:solidFill>
                  <a:schemeClr val="accent1">
                    <a:lumMod val="75000"/>
                  </a:schemeClr>
                </a:solidFill>
                <a:latin typeface="Calibri" panose="020F0502020204030204" pitchFamily="34" charset="0"/>
                <a:cs typeface="Calibri" panose="020F0502020204030204" pitchFamily="34" charset="0"/>
                <a:sym typeface="Open Sans"/>
              </a:rPr>
              <a:t> </a:t>
            </a:r>
            <a:endParaRPr lang="en-US" sz="3200" dirty="0">
              <a:solidFill>
                <a:schemeClr val="accent1">
                  <a:lumMod val="75000"/>
                </a:schemeClr>
              </a:solidFill>
              <a:latin typeface="Calibri" panose="020F0502020204030204" pitchFamily="34" charset="0"/>
              <a:cs typeface="Calibri" panose="020F0502020204030204" pitchFamily="34" charset="0"/>
              <a:sym typeface="Open Sans"/>
            </a:endParaRPr>
          </a:p>
        </p:txBody>
      </p:sp>
      <p:sp>
        <p:nvSpPr>
          <p:cNvPr id="10"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dirty="0">
                <a:solidFill>
                  <a:schemeClr val="accent1">
                    <a:lumMod val="75000"/>
                  </a:schemeClr>
                </a:solidFill>
                <a:latin typeface="Calibri" panose="020F0502020204030204" pitchFamily="34" charset="0"/>
                <a:cs typeface="Calibri" panose="020F0502020204030204" pitchFamily="34" charset="0"/>
                <a:sym typeface="Open Sans"/>
              </a:rPr>
              <a:t>       </a:t>
            </a:r>
          </a:p>
        </p:txBody>
      </p:sp>
      <p:sp>
        <p:nvSpPr>
          <p:cNvPr id="13" name="Text Placeholder 12">
            <a:extLst>
              <a:ext uri="{FF2B5EF4-FFF2-40B4-BE49-F238E27FC236}">
                <a16:creationId xmlns:a16="http://schemas.microsoft.com/office/drawing/2014/main" xmlns="" id="{1B214436-9B85-F04F-B502-5DA45F9F515D}"/>
              </a:ext>
            </a:extLst>
          </p:cNvPr>
          <p:cNvSpPr>
            <a:spLocks noGrp="1"/>
          </p:cNvSpPr>
          <p:nvPr>
            <p:ph type="body" sz="quarter" idx="13" hasCustomPrompt="1"/>
          </p:nvPr>
        </p:nvSpPr>
        <p:spPr>
          <a:xfrm>
            <a:off x="838200" y="512064"/>
            <a:ext cx="10972800" cy="914400"/>
          </a:xfrm>
        </p:spPr>
        <p:txBody>
          <a:bodyPr anchor="ctr">
            <a:normAutofit/>
          </a:bodyPr>
          <a:lstStyle>
            <a:lvl1pPr marL="0" indent="0" algn="l">
              <a:buNone/>
              <a:defRPr sz="3600" b="1">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Slide Title Style</a:t>
            </a:r>
          </a:p>
        </p:txBody>
      </p:sp>
      <p:sp>
        <p:nvSpPr>
          <p:cNvPr id="9" name="Rectangle 8">
            <a:extLst>
              <a:ext uri="{FF2B5EF4-FFF2-40B4-BE49-F238E27FC236}">
                <a16:creationId xmlns:a16="http://schemas.microsoft.com/office/drawing/2014/main" xmlns="" id="{D28F70D0-EE1E-4805-99C3-A9111091898E}"/>
              </a:ext>
            </a:extLst>
          </p:cNvPr>
          <p:cNvSpPr/>
          <p:nvPr userDrawn="1"/>
        </p:nvSpPr>
        <p:spPr>
          <a:xfrm>
            <a:off x="458902" y="6681767"/>
            <a:ext cx="11286784"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2020 Sustainable Manufacturing Innovation Alliance. Funding provided by the U.S. Department of Energy’s Office of Energy Efficiency and Renewable Energy (EERE) under Advanced Manufacturing Office Award Number DE-EE0007897.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9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42BF5-2030-4088-9F55-35AEAD3E5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8D9ED3-D54C-44C0-9C87-4B8754888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68F039-D4A1-4559-9ABD-A037B4B27FC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F13C6356-B8BB-4B11-95B7-F9280C892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DD6A3D-A022-43BA-AD2B-A74F29F8F6A6}"/>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4099251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a:solidFill>
                  <a:schemeClr val="accent1">
                    <a:lumMod val="75000"/>
                  </a:schemeClr>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0911370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E75AE-DB5A-4F05-8674-C3B698EE4B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447A54C-23EC-4771-ABAD-6A95821B6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480E852-C1D0-44EB-8CA6-2C70099312AB}"/>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ABCD33B2-0A42-40AE-AB38-8FB43A51EE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41A792B-046E-40A4-A72E-B79060DD2EBD}"/>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7660171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1F5FB-C00C-482A-AD16-3E4A684D0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2960CD-C233-45F6-8167-89C5566DEE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151E43-DE9B-40DE-9319-B8256143E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DCBD66-8AE0-4AC8-928D-F92E5E08EE74}"/>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165C7C22-807D-4507-AACE-4DD4B00520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3DEDBC2-9E04-4885-91E9-E950962550F9}"/>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7934467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CE4F3-45CF-4279-B3F1-D670E9B6F9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6EBA01-C9E8-42D8-A281-9F2AE606F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499F874-6826-492E-A6BF-3AE49F1221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93ADE10-3AF1-4124-A006-D153C5081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F01466D-2482-4AEC-86A2-EB12D128FB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8AF290-816C-407C-A04A-AE9F9CB33A01}"/>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8" name="Footer Placeholder 7">
            <a:extLst>
              <a:ext uri="{FF2B5EF4-FFF2-40B4-BE49-F238E27FC236}">
                <a16:creationId xmlns:a16="http://schemas.microsoft.com/office/drawing/2014/main" xmlns="" id="{48976250-0287-46B6-A606-9443810289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CB2E530-C2E9-43EC-831D-08DD326A355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1758154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2635945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FFC7D-6013-492E-A177-EF37956A57D7}"/>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3" name="Footer Placeholder 2">
            <a:extLst>
              <a:ext uri="{FF2B5EF4-FFF2-40B4-BE49-F238E27FC236}">
                <a16:creationId xmlns:a16="http://schemas.microsoft.com/office/drawing/2014/main" xmlns="" id="{745B0F47-C448-425D-ADD8-504ED368C4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1D0778B0-2DE3-4CB6-BCFF-21809226A211}"/>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3947447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08168-7DE3-4593-BA97-DB6C1604C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9AD325-8E67-4F10-A0F1-6F1AEA0F4B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E4BDF2-2337-45AE-8CEB-CF0F471DF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D360D8B-556B-41F5-8034-C79E87AEA6BA}"/>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90D934A7-BE60-40E9-A9DF-6BCCEFFCA5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CA7E348-A3ED-4232-99FE-DBC70333DC80}"/>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17587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8511DCA5-EA22-43D8-AFE5-1053C1E85373}" type="datetimeFigureOut">
              <a:rPr lang="en-US"/>
              <a:pPr>
                <a:defRPr/>
              </a:pPr>
              <a:t>5/12/2020</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51E5DEAD-5BF0-427F-B1D5-13852BF69462}" type="slidenum">
              <a:rPr lang="en-US" altLang="en-US"/>
              <a:pPr>
                <a:defRPr/>
              </a:pPr>
              <a:t>‹#›</a:t>
            </a:fld>
            <a:endParaRPr lang="en-US" altLang="en-US" dirty="0"/>
          </a:p>
        </p:txBody>
      </p:sp>
    </p:spTree>
    <p:extLst>
      <p:ext uri="{BB962C8B-B14F-4D97-AF65-F5344CB8AC3E}">
        <p14:creationId xmlns:p14="http://schemas.microsoft.com/office/powerpoint/2010/main" val="1694920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E2CF2-B9A8-472C-944E-98E05B031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99F837-F1D9-472B-B9B5-33D25946E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FC299974-CC72-4780-B33A-E4BA7DA5D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F4AFEDD-2D1D-4700-BA1E-349BA460C603}"/>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AF3281BC-C67F-4571-8614-2D7BDC5754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03EE30A-BD1D-4D3F-A680-8F0A7AE8F77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41065192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3452F-7ADC-4C59-8756-29E68CA255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7846E73-7820-49CF-A501-56CD0D4A1C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9C2025-ED46-46C4-AB90-ECA1CCCC4BE2}"/>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B9296B95-7AED-4608-9880-518B7F4303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452C384-B18E-4310-A4D8-512051CD78EE}"/>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7184752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D29CB5-7813-49E4-AD03-8F8A3AC104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D59B6E-8B3E-40A1-8C98-A795E3DE6E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9A8C16-6654-4163-88B8-41C8E950E97D}"/>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9E9B3FAF-5D6C-4FC4-8702-3B1637DEBA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5C3A8D7-F546-405D-BE5D-A766D27F63AC}"/>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42501456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386203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4" name="Content Placeholder 3"/>
          <p:cNvSpPr>
            <a:spLocks noGrp="1"/>
          </p:cNvSpPr>
          <p:nvPr>
            <p:ph sz="half" idx="2"/>
          </p:nvPr>
        </p:nvSpPr>
        <p:spPr>
          <a:xfrm>
            <a:off x="6197600" y="1920085"/>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
        <p:nvSpPr>
          <p:cNvPr id="8" name="Rectangle 7">
            <a:extLst>
              <a:ext uri="{FF2B5EF4-FFF2-40B4-BE49-F238E27FC236}">
                <a16:creationId xmlns:a16="http://schemas.microsoft.com/office/drawing/2014/main" xmlns="" id="{41FA572E-2BA6-6A42-92D0-8D70D4ACE88F}"/>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
        <p:nvSpPr>
          <p:cNvPr id="6" name="Rectangle 5">
            <a:extLst>
              <a:ext uri="{FF2B5EF4-FFF2-40B4-BE49-F238E27FC236}">
                <a16:creationId xmlns:a16="http://schemas.microsoft.com/office/drawing/2014/main" xmlns="" id="{C094C6EB-363D-4625-ABF0-763119D1FE91}"/>
              </a:ext>
            </a:extLst>
          </p:cNvPr>
          <p:cNvSpPr/>
          <p:nvPr userDrawn="1"/>
        </p:nvSpPr>
        <p:spPr>
          <a:xfrm>
            <a:off x="10304646" y="6481712"/>
            <a:ext cx="2098308" cy="400110"/>
          </a:xfrm>
          <a:prstGeom prst="rect">
            <a:avLst/>
          </a:prstGeom>
        </p:spPr>
        <p:txBody>
          <a:bodyPr wrap="square">
            <a:spAutoFit/>
          </a:bodyPr>
          <a:lstStyle/>
          <a:p>
            <a:pPr marL="457200" marR="0" algn="ctr">
              <a:spcBef>
                <a:spcPts val="0"/>
              </a:spcBef>
              <a:spcAft>
                <a:spcPts val="0"/>
              </a:spcAft>
            </a:pPr>
            <a:r>
              <a:rPr lang="en-US" sz="1000" b="1" dirty="0">
                <a:latin typeface="Calibri" panose="020F0502020204030204" pitchFamily="34" charset="0"/>
                <a:ea typeface="Calibri" panose="020F0502020204030204" pitchFamily="34" charset="0"/>
              </a:rPr>
              <a:t>REMADE INSTITUTE CONFIDENTIAL DATA</a:t>
            </a:r>
            <a:endParaRPr lang="en-US" sz="1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752870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9D35D5-79F6-421B-9555-BA933A2B7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F9776E-2328-43D6-A7E5-EEE65BB37C73}"/>
              </a:ext>
            </a:extLst>
          </p:cNvPr>
          <p:cNvSpPr>
            <a:spLocks noGrp="1"/>
          </p:cNvSpPr>
          <p:nvPr>
            <p:ph type="dt" sz="half" idx="10"/>
          </p:nvPr>
        </p:nvSpPr>
        <p:spPr>
          <a:xfrm>
            <a:off x="609600" y="6356351"/>
            <a:ext cx="2844800" cy="365125"/>
          </a:xfrm>
          <a:prstGeom prst="rect">
            <a:avLst/>
          </a:prstGeom>
        </p:spPr>
        <p:txBody>
          <a:bodyPr/>
          <a:lstStyle/>
          <a:p>
            <a:pPr>
              <a:defRPr/>
            </a:pPr>
            <a:fld id="{4B688131-D324-4714-AA20-04B2362D479A}" type="datetimeFigureOut">
              <a:rPr lang="en-US" smtClean="0"/>
              <a:pPr>
                <a:defRPr/>
              </a:pPr>
              <a:t>5/12/2020</a:t>
            </a:fld>
            <a:endParaRPr lang="en-US" dirty="0"/>
          </a:p>
        </p:txBody>
      </p:sp>
      <p:sp>
        <p:nvSpPr>
          <p:cNvPr id="4" name="Footer Placeholder 3">
            <a:extLst>
              <a:ext uri="{FF2B5EF4-FFF2-40B4-BE49-F238E27FC236}">
                <a16:creationId xmlns:a16="http://schemas.microsoft.com/office/drawing/2014/main" xmlns="" id="{C9ED582A-86D3-4C7D-AA08-87F281CEF97E}"/>
              </a:ext>
            </a:extLst>
          </p:cNvPr>
          <p:cNvSpPr>
            <a:spLocks noGrp="1"/>
          </p:cNvSpPr>
          <p:nvPr>
            <p:ph type="ftr" sz="quarter" idx="11"/>
          </p:nvPr>
        </p:nvSpPr>
        <p:spPr>
          <a:xfrm>
            <a:off x="3556000" y="6356351"/>
            <a:ext cx="4470400" cy="365125"/>
          </a:xfrm>
          <a:prstGeom prst="rect">
            <a:avLst/>
          </a:prstGeom>
        </p:spPr>
        <p:txBody>
          <a:bodyPr/>
          <a:lstStyle/>
          <a:p>
            <a:pPr>
              <a:defRPr/>
            </a:pPr>
            <a:endParaRPr lang="en-US" dirty="0"/>
          </a:p>
        </p:txBody>
      </p:sp>
      <p:sp>
        <p:nvSpPr>
          <p:cNvPr id="5" name="Slide Number Placeholder 4">
            <a:extLst>
              <a:ext uri="{FF2B5EF4-FFF2-40B4-BE49-F238E27FC236}">
                <a16:creationId xmlns:a16="http://schemas.microsoft.com/office/drawing/2014/main" xmlns="" id="{BD7FA7FA-D9F6-476B-A439-4C66E486CF73}"/>
              </a:ext>
            </a:extLst>
          </p:cNvPr>
          <p:cNvSpPr>
            <a:spLocks noGrp="1"/>
          </p:cNvSpPr>
          <p:nvPr>
            <p:ph type="sldNum" sz="quarter" idx="12"/>
          </p:nvPr>
        </p:nvSpPr>
        <p:spPr/>
        <p:txBody>
          <a:bodyPr/>
          <a:lstStyle/>
          <a:p>
            <a:pPr>
              <a:defRPr/>
            </a:pPr>
            <a:fld id="{F567C765-1D86-454D-B3D7-01027622377D}" type="slidenum">
              <a:rPr lang="en-US" altLang="en-US" smtClean="0"/>
              <a:pPr>
                <a:defRPr/>
              </a:pPr>
              <a:t>‹#›</a:t>
            </a:fld>
            <a:endParaRPr lang="en-US" altLang="en-US" dirty="0"/>
          </a:p>
        </p:txBody>
      </p:sp>
    </p:spTree>
    <p:extLst>
      <p:ext uri="{BB962C8B-B14F-4D97-AF65-F5344CB8AC3E}">
        <p14:creationId xmlns:p14="http://schemas.microsoft.com/office/powerpoint/2010/main" val="25880217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4277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65688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828801"/>
            <a:ext cx="10972800" cy="42973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4267200" y="6553200"/>
            <a:ext cx="3454400" cy="304800"/>
          </a:xfrm>
          <a:prstGeom prst="rect">
            <a:avLst/>
          </a:prstGeom>
        </p:spPr>
        <p:txBody>
          <a:bodyPr/>
          <a:lstStyle>
            <a:lvl1pPr>
              <a:defRPr sz="1000">
                <a:solidFill>
                  <a:schemeClr val="bg1"/>
                </a:solidFill>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303671142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10"/>
          </p:nvPr>
        </p:nvSpPr>
        <p:spPr>
          <a:xfrm>
            <a:off x="203200" y="6553200"/>
            <a:ext cx="3454400" cy="304800"/>
          </a:xfrm>
          <a:prstGeom prst="rect">
            <a:avLst/>
          </a:prstGeom>
        </p:spPr>
        <p:txBody>
          <a:bodyPr/>
          <a:lstStyle>
            <a:lvl1pPr>
              <a:defRPr sz="1000">
                <a:solidFill>
                  <a:schemeClr val="bg1"/>
                </a:solidFill>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237778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7573075" y="3"/>
            <a:ext cx="4618925"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dirty="0">
              <a:solidFill>
                <a:prstClr val="black"/>
              </a:solidFill>
              <a:latin typeface="Arial" charset="0"/>
              <a:cs typeface="Arial" charset="0"/>
            </a:endParaRPr>
          </a:p>
        </p:txBody>
      </p:sp>
      <p:sp>
        <p:nvSpPr>
          <p:cNvPr id="12" name="Freeform 6"/>
          <p:cNvSpPr>
            <a:spLocks/>
          </p:cNvSpPr>
          <p:nvPr userDrawn="1"/>
        </p:nvSpPr>
        <p:spPr bwMode="auto">
          <a:xfrm>
            <a:off x="7169688" y="3"/>
            <a:ext cx="169704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dirty="0">
              <a:solidFill>
                <a:prstClr val="black"/>
              </a:solidFill>
              <a:latin typeface="Arial" charset="0"/>
              <a:cs typeface="Arial" charset="0"/>
            </a:endParaRPr>
          </a:p>
        </p:txBody>
      </p:sp>
      <p:pic>
        <p:nvPicPr>
          <p:cNvPr id="20" name="Picture 19"/>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534151" y="-534658"/>
            <a:ext cx="3519399" cy="4588036"/>
          </a:xfrm>
          <a:prstGeom prst="rect">
            <a:avLst/>
          </a:prstGeom>
        </p:spPr>
      </p:pic>
      <p:sp>
        <p:nvSpPr>
          <p:cNvPr id="8" name="AutoShape 3"/>
          <p:cNvSpPr>
            <a:spLocks noChangeAspect="1" noChangeArrowheads="1" noTextEdit="1"/>
          </p:cNvSpPr>
          <p:nvPr userDrawn="1"/>
        </p:nvSpPr>
        <p:spPr bwMode="auto">
          <a:xfrm rot="16200000">
            <a:off x="6210127" y="868053"/>
            <a:ext cx="6858003" cy="507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dirty="0">
              <a:solidFill>
                <a:prstClr val="black"/>
              </a:solidFill>
              <a:latin typeface="Arial" charset="0"/>
              <a:cs typeface="Arial" charset="0"/>
            </a:endParaRPr>
          </a:p>
        </p:txBody>
      </p:sp>
      <p:sp>
        <p:nvSpPr>
          <p:cNvPr id="2" name="Title 1"/>
          <p:cNvSpPr>
            <a:spLocks noGrp="1"/>
          </p:cNvSpPr>
          <p:nvPr userDrawn="1">
            <p:ph type="ctrTitle"/>
          </p:nvPr>
        </p:nvSpPr>
        <p:spPr>
          <a:xfrm>
            <a:off x="268224" y="235947"/>
            <a:ext cx="5546896" cy="484748"/>
          </a:xfrm>
        </p:spPr>
        <p:txBody>
          <a:bodyPr/>
          <a:lstStyle>
            <a:lvl1pPr algn="l">
              <a:defRPr sz="3000">
                <a:solidFill>
                  <a:schemeClr val="tx2"/>
                </a:solidFill>
              </a:defRPr>
            </a:lvl1pPr>
          </a:lstStyle>
          <a:p>
            <a:r>
              <a:rPr lang="en-US"/>
              <a:t>Click to edit Master title style</a:t>
            </a:r>
          </a:p>
        </p:txBody>
      </p:sp>
      <p:sp>
        <p:nvSpPr>
          <p:cNvPr id="3" name="Subtitle 2"/>
          <p:cNvSpPr>
            <a:spLocks noGrp="1"/>
          </p:cNvSpPr>
          <p:nvPr userDrawn="1">
            <p:ph type="subTitle" idx="1"/>
          </p:nvPr>
        </p:nvSpPr>
        <p:spPr>
          <a:xfrm>
            <a:off x="268227" y="1761404"/>
            <a:ext cx="4340396" cy="757131"/>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9" name="TextBox 18"/>
          <p:cNvSpPr txBox="1"/>
          <p:nvPr userDrawn="1"/>
        </p:nvSpPr>
        <p:spPr>
          <a:xfrm>
            <a:off x="281515" y="6313044"/>
            <a:ext cx="2114681" cy="400110"/>
          </a:xfrm>
          <a:prstGeom prst="rect">
            <a:avLst/>
          </a:prstGeom>
          <a:noFill/>
        </p:spPr>
        <p:txBody>
          <a:bodyPr wrap="none" rtlCol="0">
            <a:spAutoFit/>
          </a:bodyPr>
          <a:lstStyle/>
          <a:p>
            <a:pPr defTabSz="914400" eaLnBrk="1" hangingPunct="1"/>
            <a:r>
              <a:rPr lang="en-US" sz="1000" dirty="0">
                <a:solidFill>
                  <a:srgbClr val="1E7640"/>
                </a:solidFill>
                <a:latin typeface="Arial" charset="0"/>
                <a:cs typeface="Arial" charset="0"/>
              </a:rPr>
              <a:t>ORNL is managed by UT-Battelle </a:t>
            </a:r>
            <a:br>
              <a:rPr lang="en-US" sz="1000" dirty="0">
                <a:solidFill>
                  <a:srgbClr val="1E7640"/>
                </a:solidFill>
                <a:latin typeface="Arial" charset="0"/>
                <a:cs typeface="Arial" charset="0"/>
              </a:rPr>
            </a:br>
            <a:r>
              <a:rPr lang="en-US" sz="1000" dirty="0">
                <a:solidFill>
                  <a:srgbClr val="1E7640"/>
                </a:solidFill>
                <a:latin typeface="Arial" charset="0"/>
                <a:cs typeface="Arial" charset="0"/>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8240890" y="67"/>
            <a:ext cx="3938061" cy="6192917"/>
          </a:xfrm>
          <a:prstGeom prst="rect">
            <a:avLst/>
          </a:prstGeom>
        </p:spPr>
      </p:pic>
      <p:pic>
        <p:nvPicPr>
          <p:cNvPr id="24" name="Picture 23"/>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931400" y="6338372"/>
            <a:ext cx="1773200" cy="316767"/>
          </a:xfrm>
          <a:prstGeom prst="rect">
            <a:avLst/>
          </a:prstGeom>
        </p:spPr>
      </p:pic>
      <p:pic>
        <p:nvPicPr>
          <p:cNvPr id="15" name="Picture 14" descr="Big circle.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531566" y="1081264"/>
            <a:ext cx="3268133" cy="2381251"/>
          </a:xfrm>
          <a:prstGeom prst="rect">
            <a:avLst/>
          </a:prstGeom>
        </p:spPr>
      </p:pic>
      <p:pic>
        <p:nvPicPr>
          <p:cNvPr id="14" name="Picture 13" descr="medium circle .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8623300" y="1659821"/>
            <a:ext cx="3073400" cy="2127251"/>
          </a:xfrm>
          <a:prstGeom prst="rect">
            <a:avLst/>
          </a:prstGeom>
        </p:spPr>
      </p:pic>
      <p:pic>
        <p:nvPicPr>
          <p:cNvPr id="16" name="Picture 15" descr="small circle.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460075" y="2753429"/>
            <a:ext cx="2878667" cy="2254251"/>
          </a:xfrm>
          <a:prstGeom prst="rect">
            <a:avLst/>
          </a:prstGeom>
        </p:spPr>
      </p:pic>
    </p:spTree>
    <p:extLst>
      <p:ext uri="{BB962C8B-B14F-4D97-AF65-F5344CB8AC3E}">
        <p14:creationId xmlns:p14="http://schemas.microsoft.com/office/powerpoint/2010/main" val="25395242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4368800" y="6553200"/>
            <a:ext cx="3454400" cy="304800"/>
          </a:xfrm>
          <a:prstGeom prst="rect">
            <a:avLst/>
          </a:prstGeom>
        </p:spPr>
        <p:txBody>
          <a:bodyPr/>
          <a:lstStyle>
            <a:lvl1pPr>
              <a:defRPr sz="1000">
                <a:solidFill>
                  <a:schemeClr val="bg1"/>
                </a:solidFill>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36083013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fld id="{31201BE1-B44C-46EB-A81D-E78973BF7F4B}" type="slidenum">
              <a:rPr lang="en-US" smtClean="0"/>
              <a:t>‹#›</a:t>
            </a:fld>
            <a:endParaRPr lang="en-US" dirty="0"/>
          </a:p>
        </p:txBody>
      </p:sp>
    </p:spTree>
    <p:extLst>
      <p:ext uri="{BB962C8B-B14F-4D97-AF65-F5344CB8AC3E}">
        <p14:creationId xmlns:p14="http://schemas.microsoft.com/office/powerpoint/2010/main" val="35422297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a:xfrm>
            <a:off x="39624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10117398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2926751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5544634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634250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38157304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35307075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5_50-50 Right Photo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883588" y="1771794"/>
            <a:ext cx="10272093" cy="466281"/>
          </a:xfrm>
        </p:spPr>
        <p:txBody>
          <a:bodyPr anchor="t" anchorCtr="0"/>
          <a:lstStyle>
            <a:lvl1pPr marL="428625" indent="-428625" algn="l" defTabSz="685800" rtl="0" eaLnBrk="1" latinLnBrk="0" hangingPunct="1">
              <a:lnSpc>
                <a:spcPct val="90000"/>
              </a:lnSpc>
              <a:spcBef>
                <a:spcPct val="0"/>
              </a:spcBef>
              <a:spcAft>
                <a:spcPts val="0"/>
              </a:spcAft>
              <a:buFont typeface="Arial" charset="0"/>
              <a:buChar char="•"/>
              <a:defRPr lang="en-US" sz="2700" b="0" i="0" kern="1200" spc="-113" baseline="0" dirty="0">
                <a:solidFill>
                  <a:schemeClr val="tx1"/>
                </a:solidFill>
                <a:latin typeface="+mj-lt"/>
                <a:ea typeface="+mn-ea"/>
                <a:cs typeface="Segoe UI Semibold" panose="020B0702040204020203" pitchFamily="34" charset="0"/>
              </a:defRPr>
            </a:lvl1pPr>
            <a:lvl2pPr marL="342900" indent="-342900" algn="l">
              <a:buFont typeface="Arial" charset="0"/>
              <a:buChar char="•"/>
              <a:defRPr sz="2100">
                <a:latin typeface="+mj-lt"/>
              </a:defRPr>
            </a:lvl2pPr>
            <a:lvl3pPr marL="257175" indent="-257175" algn="l">
              <a:buFont typeface="Arial" charset="0"/>
              <a:buChar char="•"/>
              <a:defRPr lang="en-US" sz="1800" b="0" kern="1200" dirty="0">
                <a:solidFill>
                  <a:schemeClr val="tx1">
                    <a:lumMod val="85000"/>
                    <a:lumOff val="15000"/>
                  </a:schemeClr>
                </a:solidFill>
                <a:latin typeface="+mj-lt"/>
                <a:ea typeface="+mn-ea"/>
                <a:cs typeface="+mn-cs"/>
              </a:defRPr>
            </a:lvl3pPr>
            <a:lvl4pPr marL="257175" indent="-257175" algn="l">
              <a:buFont typeface="Arial" charset="0"/>
              <a:buChar char="•"/>
              <a:defRPr sz="1500" b="1">
                <a:latin typeface="+mj-lt"/>
              </a:defRPr>
            </a:lvl4pPr>
            <a:lvl5pPr marL="214313" indent="-214313" algn="l">
              <a:buFont typeface="Arial" charset="0"/>
              <a:buChar char="•"/>
              <a:defRPr sz="1350">
                <a:latin typeface="+mj-lt"/>
              </a:defRPr>
            </a:lvl5pPr>
          </a:lstStyle>
          <a:p>
            <a:pPr lvl="0"/>
            <a:r>
              <a:rPr lang="en-US"/>
              <a:t>Click to edit Master Slide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900">
                <a:solidFill>
                  <a:schemeClr val="bg1"/>
                </a:solidFill>
              </a:defRPr>
            </a:lvl1pPr>
          </a:lstStyle>
          <a:p>
            <a:fld id="{1366CF2D-75CC-5C46-87F4-620E0131BDEF}" type="slidenum">
              <a:rPr lang="en-US" smtClean="0"/>
              <a:t>‹#›</a:t>
            </a:fld>
            <a:endParaRPr lang="en-US" dirty="0"/>
          </a:p>
        </p:txBody>
      </p:sp>
      <p:sp>
        <p:nvSpPr>
          <p:cNvPr id="11" name="Title 1"/>
          <p:cNvSpPr>
            <a:spLocks noGrp="1"/>
          </p:cNvSpPr>
          <p:nvPr>
            <p:ph type="title"/>
          </p:nvPr>
        </p:nvSpPr>
        <p:spPr>
          <a:xfrm>
            <a:off x="265042" y="325481"/>
            <a:ext cx="8804365" cy="715581"/>
          </a:xfrm>
          <a:prstGeom prst="rect">
            <a:avLst/>
          </a:prstGeom>
        </p:spPr>
        <p:txBody>
          <a:bodyPr/>
          <a:lstStyle>
            <a:lvl1pPr algn="l">
              <a:defRPr lang="en-US" sz="4500" b="1" i="0" kern="1200" spc="75" dirty="0">
                <a:solidFill>
                  <a:schemeClr val="tx1"/>
                </a:solidFill>
                <a:latin typeface="+mn-lt"/>
                <a:ea typeface="+mn-ea"/>
                <a:cs typeface="Segoe UI Semilight" panose="020B0402040204020203" pitchFamily="34" charset="0"/>
              </a:defRPr>
            </a:lvl1pPr>
          </a:lstStyle>
          <a:p>
            <a:r>
              <a:rPr lang="en-US"/>
              <a:t>Click to edit</a:t>
            </a:r>
          </a:p>
        </p:txBody>
      </p:sp>
    </p:spTree>
    <p:extLst>
      <p:ext uri="{BB962C8B-B14F-4D97-AF65-F5344CB8AC3E}">
        <p14:creationId xmlns:p14="http://schemas.microsoft.com/office/powerpoint/2010/main" val="16696229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4285496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911" y="236983"/>
            <a:ext cx="11515053" cy="484748"/>
          </a:xfrm>
        </p:spPr>
        <p:txBody>
          <a:bodyPr/>
          <a:lstStyle>
            <a:lvl1pPr>
              <a:defRPr sz="3000"/>
            </a:lvl1pPr>
          </a:lstStyle>
          <a:p>
            <a:r>
              <a:rPr lang="en-US"/>
              <a:t>Click to edit Master title style</a:t>
            </a:r>
          </a:p>
        </p:txBody>
      </p:sp>
      <p:sp>
        <p:nvSpPr>
          <p:cNvPr id="3" name="Content Placeholder 2"/>
          <p:cNvSpPr>
            <a:spLocks noGrp="1"/>
          </p:cNvSpPr>
          <p:nvPr>
            <p:ph idx="1"/>
          </p:nvPr>
        </p:nvSpPr>
        <p:spPr>
          <a:xfrm>
            <a:off x="268224" y="1508760"/>
            <a:ext cx="1152352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688" indent="-22224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1969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5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8224" y="236983"/>
            <a:ext cx="11504904" cy="48474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2554" y="1402418"/>
            <a:ext cx="5590037"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72554" y="2228000"/>
            <a:ext cx="5590037" cy="3674611"/>
          </a:xfrm>
        </p:spPr>
        <p:txBody>
          <a:bodyPr/>
          <a:lstStyle>
            <a:lvl1pPr>
              <a:defRPr sz="2400"/>
            </a:lvl1pPr>
            <a:lvl2pPr>
              <a:defRPr sz="2000"/>
            </a:lvl2pPr>
            <a:lvl3pPr>
              <a:defRPr sz="1800"/>
            </a:lvl3pPr>
            <a:lvl4pPr>
              <a:defRPr sz="1600"/>
            </a:lvl4pPr>
            <a:lvl5pPr marL="1482688" indent="-222245">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660" y="1402418"/>
            <a:ext cx="5592233"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660" y="2228000"/>
            <a:ext cx="5592233" cy="3674611"/>
          </a:xfrm>
        </p:spPr>
        <p:txBody>
          <a:bodyPr/>
          <a:lstStyle>
            <a:lvl1pPr>
              <a:defRPr sz="2400"/>
            </a:lvl1pPr>
            <a:lvl2pPr>
              <a:defRPr sz="2000"/>
            </a:lvl2pPr>
            <a:lvl3pPr>
              <a:defRPr sz="1800"/>
            </a:lvl3pPr>
            <a:lvl4pPr>
              <a:defRPr sz="1600"/>
            </a:lvl4pPr>
            <a:lvl5pPr marL="1482688" indent="-222245">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90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Freeform 13"/>
          <p:cNvSpPr>
            <a:spLocks/>
          </p:cNvSpPr>
          <p:nvPr userDrawn="1"/>
        </p:nvSpPr>
        <p:spPr bwMode="auto">
          <a:xfrm>
            <a:off x="7169687" y="0"/>
            <a:ext cx="1648884"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pPr defTabSz="914400" eaLnBrk="1" hangingPunct="1"/>
            <a:endParaRPr lang="en-US" dirty="0">
              <a:solidFill>
                <a:prstClr val="black"/>
              </a:solidFill>
              <a:latin typeface="Arial" charset="0"/>
              <a:cs typeface="Arial" charset="0"/>
            </a:endParaRPr>
          </a:p>
        </p:txBody>
      </p:sp>
      <p:sp>
        <p:nvSpPr>
          <p:cNvPr id="2" name="Title 1"/>
          <p:cNvSpPr>
            <a:spLocks noGrp="1"/>
          </p:cNvSpPr>
          <p:nvPr>
            <p:ph type="title"/>
          </p:nvPr>
        </p:nvSpPr>
        <p:spPr>
          <a:xfrm>
            <a:off x="268224" y="237745"/>
            <a:ext cx="5215853" cy="907941"/>
          </a:xfrm>
        </p:spPr>
        <p:txBody>
          <a:bodyPr/>
          <a:lstStyle/>
          <a:p>
            <a:r>
              <a:rPr lang="en-US"/>
              <a:t>Click to edit Master 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53628" r="14333" b="9696"/>
          <a:stretch/>
        </p:blipFill>
        <p:spPr>
          <a:xfrm>
            <a:off x="8286045" y="67"/>
            <a:ext cx="3905955" cy="6192917"/>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31400" y="6338372"/>
            <a:ext cx="1773200" cy="316767"/>
          </a:xfrm>
          <a:prstGeom prst="rect">
            <a:avLst/>
          </a:prstGeom>
        </p:spPr>
      </p:pic>
    </p:spTree>
    <p:extLst>
      <p:ext uri="{BB962C8B-B14F-4D97-AF65-F5344CB8AC3E}">
        <p14:creationId xmlns:p14="http://schemas.microsoft.com/office/powerpoint/2010/main" val="293896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5147" y="244004"/>
            <a:ext cx="11504904" cy="484748"/>
          </a:xfrm>
        </p:spPr>
        <p:txBody>
          <a:bodyPr/>
          <a:lstStyle/>
          <a:p>
            <a:r>
              <a:rPr lang="en-US"/>
              <a:t>Click to edit Master title style</a:t>
            </a:r>
          </a:p>
        </p:txBody>
      </p:sp>
    </p:spTree>
    <p:extLst>
      <p:ext uri="{BB962C8B-B14F-4D97-AF65-F5344CB8AC3E}">
        <p14:creationId xmlns:p14="http://schemas.microsoft.com/office/powerpoint/2010/main" val="350893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0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eaLnBrk="1" hangingPunct="1">
              <a:defRPr/>
            </a:pPr>
            <a:endParaRPr lang="en-US" dirty="0">
              <a:solidFill>
                <a:prstClr val="black"/>
              </a:solidFill>
              <a:latin typeface="Arial" charset="0"/>
              <a:cs typeface="Arial" charset="0"/>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eaLnBrk="1" hangingPunct="1">
              <a:defRPr/>
            </a:pPr>
            <a:endParaRPr lang="en-US" dirty="0">
              <a:solidFill>
                <a:prstClr val="black"/>
              </a:solidFill>
              <a:latin typeface="Arial" charset="0"/>
              <a:cs typeface="Arial" charset="0"/>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eaLnBrk="1" hangingPunct="1">
              <a:defRPr/>
            </a:pPr>
            <a:fld id="{8DAF7110-3A19-4937-ACD5-6C167853B1AA}" type="slidenum">
              <a:rPr lang="en-US" altLang="en-US" smtClean="0">
                <a:solidFill>
                  <a:prstClr val="black"/>
                </a:solidFill>
                <a:latin typeface="Arial" charset="0"/>
                <a:cs typeface="Arial" charset="0"/>
              </a:rPr>
              <a:pPr defTabSz="914400" eaLnBrk="1" hangingPunct="1">
                <a:defRPr/>
              </a:pPr>
              <a:t>‹#›</a:t>
            </a:fld>
            <a:endParaRPr lang="en-US" altLang="en-US" dirty="0">
              <a:solidFill>
                <a:prstClr val="black"/>
              </a:solidFill>
              <a:latin typeface="Arial" charset="0"/>
              <a:cs typeface="Arial" charset="0"/>
            </a:endParaRPr>
          </a:p>
        </p:txBody>
      </p:sp>
    </p:spTree>
    <p:extLst>
      <p:ext uri="{BB962C8B-B14F-4D97-AF65-F5344CB8AC3E}">
        <p14:creationId xmlns:p14="http://schemas.microsoft.com/office/powerpoint/2010/main" val="3219162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42BF5-2030-4088-9F55-35AEAD3E5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8D9ED3-D54C-44C0-9C87-4B8754888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68F039-D4A1-4559-9ABD-A037B4B27FC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F13C6356-B8BB-4B11-95B7-F9280C892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DD6A3D-A022-43BA-AD2B-A74F29F8F6A6}"/>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94421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p:spPr>
        <p:txBody>
          <a:bodyPr>
            <a:normAutofit/>
          </a:bodyPr>
          <a:lstStyle>
            <a:lvl1pPr>
              <a:defRPr sz="4500"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
        <p:nvSpPr>
          <p:cNvPr id="6" name="Rectangle 5">
            <a:extLst>
              <a:ext uri="{FF2B5EF4-FFF2-40B4-BE49-F238E27FC236}">
                <a16:creationId xmlns:a16="http://schemas.microsoft.com/office/drawing/2014/main" xmlns="" id="{5747DD1E-B8F5-4115-8B13-FA05117BB64D}"/>
              </a:ext>
            </a:extLst>
          </p:cNvPr>
          <p:cNvSpPr/>
          <p:nvPr userDrawn="1"/>
        </p:nvSpPr>
        <p:spPr>
          <a:xfrm>
            <a:off x="458902" y="6681767"/>
            <a:ext cx="11286784"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2020 Sustainable Manufacturing Innovation Alliance. Funding provided by the U.S. Department of Energy’s Office of Energy Efficiency and Renewable Energy (EERE) under Advanced Manufacturing Office Award Number DE-EE0007897.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802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a:solidFill>
                  <a:schemeClr val="accent1">
                    <a:lumMod val="75000"/>
                  </a:schemeClr>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016178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0">
                <a:solidFill>
                  <a:schemeClr val="accent1">
                    <a:lumMod val="75000"/>
                  </a:schemeClr>
                </a:solidFill>
                <a:latin typeface="+mn-lt"/>
              </a:defRPr>
            </a:lvl1pPr>
          </a:lstStyle>
          <a:p>
            <a:r>
              <a:rPr lang="en-US"/>
              <a:t>Click to edit Master title style</a:t>
            </a:r>
          </a:p>
        </p:txBody>
      </p:sp>
      <p:sp>
        <p:nvSpPr>
          <p:cNvPr id="3" name="Date Placeholder 2"/>
          <p:cNvSpPr>
            <a:spLocks noGrp="1"/>
          </p:cNvSpPr>
          <p:nvPr>
            <p:ph type="dt" sz="half" idx="10"/>
          </p:nvPr>
        </p:nvSpPr>
        <p:spPr>
          <a:xfrm>
            <a:off x="838200" y="6289675"/>
            <a:ext cx="2743200" cy="365125"/>
          </a:xfrm>
        </p:spPr>
        <p:txBody>
          <a:bodyPr/>
          <a:lstStyle/>
          <a:p>
            <a:fld id="{99741F83-9D75-4355-B876-74A39890493D}" type="datetimeFigureOut">
              <a:rPr lang="en-US" smtClean="0"/>
              <a:t>5/12/2020</a:t>
            </a:fld>
            <a:endParaRPr lang="en-US" dirty="0"/>
          </a:p>
        </p:txBody>
      </p:sp>
      <p:sp>
        <p:nvSpPr>
          <p:cNvPr id="4" name="Footer Placeholder 3"/>
          <p:cNvSpPr>
            <a:spLocks noGrp="1"/>
          </p:cNvSpPr>
          <p:nvPr>
            <p:ph type="ftr" sz="quarter" idx="11"/>
          </p:nvPr>
        </p:nvSpPr>
        <p:spPr>
          <a:xfrm>
            <a:off x="4038600" y="6289675"/>
            <a:ext cx="4114800" cy="365125"/>
          </a:xfrm>
        </p:spPr>
        <p:txBody>
          <a:bodyPr/>
          <a:lstStyle/>
          <a:p>
            <a:endParaRPr lang="en-US" dirty="0"/>
          </a:p>
        </p:txBody>
      </p:sp>
      <p:sp>
        <p:nvSpPr>
          <p:cNvPr id="5" name="Slide Number Placeholder 4"/>
          <p:cNvSpPr>
            <a:spLocks noGrp="1"/>
          </p:cNvSpPr>
          <p:nvPr>
            <p:ph type="sldNum" sz="quarter" idx="12"/>
          </p:nvPr>
        </p:nvSpPr>
        <p:spPr>
          <a:xfrm>
            <a:off x="8610600" y="6289675"/>
            <a:ext cx="2743200" cy="365125"/>
          </a:xfrm>
        </p:spPr>
        <p:txBody>
          <a:bodyPr/>
          <a:lstStyle/>
          <a:p>
            <a:fld id="{FBD62D51-41F1-4350-B180-7D2FB5225631}" type="slidenum">
              <a:rPr lang="en-US" smtClean="0"/>
              <a:t>‹#›</a:t>
            </a:fld>
            <a:endParaRPr lang="en-US" dirty="0"/>
          </a:p>
        </p:txBody>
      </p:sp>
      <p:sp>
        <p:nvSpPr>
          <p:cNvPr id="6" name="Rectangle 5">
            <a:extLst>
              <a:ext uri="{FF2B5EF4-FFF2-40B4-BE49-F238E27FC236}">
                <a16:creationId xmlns:a16="http://schemas.microsoft.com/office/drawing/2014/main" xmlns="" id="{A8AA649F-C4C0-4B14-BAA1-4EE5F6DCF170}"/>
              </a:ext>
            </a:extLst>
          </p:cNvPr>
          <p:cNvSpPr/>
          <p:nvPr userDrawn="1"/>
        </p:nvSpPr>
        <p:spPr>
          <a:xfrm>
            <a:off x="458902" y="6681767"/>
            <a:ext cx="11286784"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2020 Sustainable Manufacturing Innovation Alliance. Funding provided by the U.S. Department of Energy’s Office of Energy Efficiency and Renewable Energy (EERE) under Advanced Manufacturing Office Award Number DE-EE0007897.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4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a:solidFill>
                  <a:schemeClr val="accent1">
                    <a:lumMod val="75000"/>
                  </a:schemeClr>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a:xfrm>
            <a:off x="838200" y="6289675"/>
            <a:ext cx="2743200" cy="365125"/>
          </a:xfrm>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a:xfrm>
            <a:off x="4038600" y="6289675"/>
            <a:ext cx="4114800" cy="365125"/>
          </a:xfrm>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a:xfrm>
            <a:off x="8610600" y="6289675"/>
            <a:ext cx="2743200" cy="365125"/>
          </a:xfrm>
        </p:spPr>
        <p:txBody>
          <a:bodyPr/>
          <a:lstStyle/>
          <a:p>
            <a:fld id="{AABB9F19-CBA3-459F-8F4E-688D51189457}" type="slidenum">
              <a:rPr lang="en-US" smtClean="0"/>
              <a:t>‹#›</a:t>
            </a:fld>
            <a:endParaRPr lang="en-US" dirty="0"/>
          </a:p>
        </p:txBody>
      </p:sp>
      <p:sp>
        <p:nvSpPr>
          <p:cNvPr id="7" name="Rectangle 6">
            <a:extLst>
              <a:ext uri="{FF2B5EF4-FFF2-40B4-BE49-F238E27FC236}">
                <a16:creationId xmlns:a16="http://schemas.microsoft.com/office/drawing/2014/main" xmlns="" id="{C5F1A53A-27F0-4689-951D-6769A91EF278}"/>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Tree>
    <p:extLst>
      <p:ext uri="{BB962C8B-B14F-4D97-AF65-F5344CB8AC3E}">
        <p14:creationId xmlns:p14="http://schemas.microsoft.com/office/powerpoint/2010/main" val="159618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289675"/>
            <a:ext cx="2743200" cy="365125"/>
          </a:xfrm>
        </p:spPr>
        <p:txBody>
          <a:bodyPr/>
          <a:lstStyle/>
          <a:p>
            <a:fld id="{99741F83-9D75-4355-B876-74A39890493D}" type="datetimeFigureOut">
              <a:rPr lang="en-US" smtClean="0"/>
              <a:t>5/12/2020</a:t>
            </a:fld>
            <a:endParaRPr lang="en-US" dirty="0"/>
          </a:p>
        </p:txBody>
      </p:sp>
      <p:sp>
        <p:nvSpPr>
          <p:cNvPr id="4" name="Footer Placeholder 3"/>
          <p:cNvSpPr>
            <a:spLocks noGrp="1"/>
          </p:cNvSpPr>
          <p:nvPr>
            <p:ph type="ftr" sz="quarter" idx="11"/>
          </p:nvPr>
        </p:nvSpPr>
        <p:spPr>
          <a:xfrm>
            <a:off x="4038600" y="6289675"/>
            <a:ext cx="4114800" cy="365125"/>
          </a:xfrm>
        </p:spPr>
        <p:txBody>
          <a:bodyPr/>
          <a:lstStyle/>
          <a:p>
            <a:endParaRPr lang="en-US" dirty="0"/>
          </a:p>
        </p:txBody>
      </p:sp>
      <p:sp>
        <p:nvSpPr>
          <p:cNvPr id="5" name="Slide Number Placeholder 4"/>
          <p:cNvSpPr>
            <a:spLocks noGrp="1"/>
          </p:cNvSpPr>
          <p:nvPr>
            <p:ph type="sldNum" sz="quarter" idx="12"/>
          </p:nvPr>
        </p:nvSpPr>
        <p:spPr>
          <a:xfrm>
            <a:off x="8610600" y="6289675"/>
            <a:ext cx="2743200" cy="365125"/>
          </a:xfrm>
        </p:spPr>
        <p:txBody>
          <a:bodyPr/>
          <a:lstStyle/>
          <a:p>
            <a:fld id="{FBD62D51-41F1-4350-B180-7D2FB5225631}" type="slidenum">
              <a:rPr lang="en-US" smtClean="0"/>
              <a:t>‹#›</a:t>
            </a:fld>
            <a:endParaRPr lang="en-US" dirty="0"/>
          </a:p>
        </p:txBody>
      </p:sp>
      <p:sp>
        <p:nvSpPr>
          <p:cNvPr id="6" name="Rectangle 5">
            <a:extLst>
              <a:ext uri="{FF2B5EF4-FFF2-40B4-BE49-F238E27FC236}">
                <a16:creationId xmlns:a16="http://schemas.microsoft.com/office/drawing/2014/main" xmlns="" id="{C5F1A53A-27F0-4689-951D-6769A91EF278}"/>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
        <p:nvSpPr>
          <p:cNvPr id="7"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baseline="0" dirty="0">
                <a:solidFill>
                  <a:schemeClr val="accent1">
                    <a:lumMod val="75000"/>
                  </a:schemeClr>
                </a:solidFill>
                <a:latin typeface="Calibri" panose="020F0502020204030204" pitchFamily="34" charset="0"/>
                <a:cs typeface="Calibri" panose="020F0502020204030204" pitchFamily="34" charset="0"/>
                <a:sym typeface="Open Sans"/>
              </a:rPr>
              <a:t> </a:t>
            </a:r>
            <a:endParaRPr lang="en-US" sz="3200" dirty="0">
              <a:solidFill>
                <a:schemeClr val="accent1">
                  <a:lumMod val="75000"/>
                </a:schemeClr>
              </a:solidFill>
              <a:latin typeface="Calibri" panose="020F0502020204030204" pitchFamily="34" charset="0"/>
              <a:cs typeface="Calibri" panose="020F0502020204030204" pitchFamily="34" charset="0"/>
              <a:sym typeface="Open Sans"/>
            </a:endParaRPr>
          </a:p>
        </p:txBody>
      </p:sp>
      <p:sp>
        <p:nvSpPr>
          <p:cNvPr id="10"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dirty="0">
                <a:solidFill>
                  <a:schemeClr val="accent1">
                    <a:lumMod val="75000"/>
                  </a:schemeClr>
                </a:solidFill>
                <a:latin typeface="Calibri" panose="020F0502020204030204" pitchFamily="34" charset="0"/>
                <a:cs typeface="Calibri" panose="020F0502020204030204" pitchFamily="34" charset="0"/>
                <a:sym typeface="Open Sans"/>
              </a:rPr>
              <a:t>       </a:t>
            </a:r>
          </a:p>
        </p:txBody>
      </p:sp>
      <p:cxnSp>
        <p:nvCxnSpPr>
          <p:cNvPr id="11" name="Shape 350">
            <a:extLst>
              <a:ext uri="{FF2B5EF4-FFF2-40B4-BE49-F238E27FC236}">
                <a16:creationId xmlns:a16="http://schemas.microsoft.com/office/drawing/2014/main" xmlns="" id="{80ED2893-0C0F-40B2-8BA2-930A66D89A3A}"/>
              </a:ext>
            </a:extLst>
          </p:cNvPr>
          <p:cNvCxnSpPr>
            <a:cxnSpLocks/>
          </p:cNvCxnSpPr>
          <p:nvPr userDrawn="1"/>
        </p:nvCxnSpPr>
        <p:spPr>
          <a:xfrm>
            <a:off x="0" y="426551"/>
            <a:ext cx="5397623" cy="0"/>
          </a:xfrm>
          <a:prstGeom prst="straightConnector1">
            <a:avLst/>
          </a:prstGeom>
          <a:noFill/>
          <a:ln w="9525" cap="flat" cmpd="sng">
            <a:solidFill>
              <a:srgbClr val="C0C0C0"/>
            </a:solidFill>
            <a:prstDash val="solid"/>
            <a:round/>
            <a:headEnd type="none" w="med" len="med"/>
            <a:tailEnd type="none" w="med" len="med"/>
          </a:ln>
        </p:spPr>
      </p:cxnSp>
      <p:cxnSp>
        <p:nvCxnSpPr>
          <p:cNvPr id="12" name="Shape 350">
            <a:extLst>
              <a:ext uri="{FF2B5EF4-FFF2-40B4-BE49-F238E27FC236}">
                <a16:creationId xmlns:a16="http://schemas.microsoft.com/office/drawing/2014/main" xmlns="" id="{06C52898-55C2-4ED0-91F3-9DDA54A42EC3}"/>
              </a:ext>
            </a:extLst>
          </p:cNvPr>
          <p:cNvCxnSpPr>
            <a:cxnSpLocks/>
          </p:cNvCxnSpPr>
          <p:nvPr userDrawn="1"/>
        </p:nvCxnSpPr>
        <p:spPr>
          <a:xfrm>
            <a:off x="0" y="1498702"/>
            <a:ext cx="5424256" cy="0"/>
          </a:xfrm>
          <a:prstGeom prst="straightConnector1">
            <a:avLst/>
          </a:prstGeom>
          <a:noFill/>
          <a:ln w="9525" cap="flat" cmpd="sng">
            <a:solidFill>
              <a:srgbClr val="C0C0C0"/>
            </a:solidFill>
            <a:prstDash val="solid"/>
            <a:round/>
            <a:headEnd type="none" w="med" len="med"/>
            <a:tailEnd type="none" w="med" len="med"/>
          </a:ln>
        </p:spPr>
      </p:cxnSp>
    </p:spTree>
    <p:extLst>
      <p:ext uri="{BB962C8B-B14F-4D97-AF65-F5344CB8AC3E}">
        <p14:creationId xmlns:p14="http://schemas.microsoft.com/office/powerpoint/2010/main" val="424753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E75AE-DB5A-4F05-8674-C3B698EE4B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447A54C-23EC-4771-ABAD-6A95821B6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480E852-C1D0-44EB-8CA6-2C70099312AB}"/>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ABCD33B2-0A42-40AE-AB38-8FB43A51EE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41A792B-046E-40A4-A72E-B79060DD2EBD}"/>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147058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1F5FB-C00C-482A-AD16-3E4A684D0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2960CD-C233-45F6-8167-89C5566DEE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151E43-DE9B-40DE-9319-B8256143E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DCBD66-8AE0-4AC8-928D-F92E5E08EE74}"/>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165C7C22-807D-4507-AACE-4DD4B00520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3DEDBC2-9E04-4885-91E9-E950962550F9}"/>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8" name="Rectangle 7">
            <a:extLst>
              <a:ext uri="{FF2B5EF4-FFF2-40B4-BE49-F238E27FC236}">
                <a16:creationId xmlns:a16="http://schemas.microsoft.com/office/drawing/2014/main" xmlns="" id="{84B96810-E881-4B4F-ADCE-58D8B23D65D4}"/>
              </a:ext>
            </a:extLst>
          </p:cNvPr>
          <p:cNvSpPr/>
          <p:nvPr userDrawn="1"/>
        </p:nvSpPr>
        <p:spPr>
          <a:xfrm>
            <a:off x="458902" y="6681767"/>
            <a:ext cx="11286784"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2020 Sustainable Manufacturing Innovation Alliance. Funding provided by the U.S. Department of Energy’s Office of Energy Efficiency and Renewable Energy (EERE) under Advanced Manufacturing Office Award Number DE-EE0007897.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CE4F3-45CF-4279-B3F1-D670E9B6F9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6EBA01-C9E8-42D8-A281-9F2AE606F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499F874-6826-492E-A6BF-3AE49F1221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93ADE10-3AF1-4124-A006-D153C5081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F01466D-2482-4AEC-86A2-EB12D128FB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8AF290-816C-407C-A04A-AE9F9CB33A01}"/>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8" name="Footer Placeholder 7">
            <a:extLst>
              <a:ext uri="{FF2B5EF4-FFF2-40B4-BE49-F238E27FC236}">
                <a16:creationId xmlns:a16="http://schemas.microsoft.com/office/drawing/2014/main" xmlns="" id="{48976250-0287-46B6-A606-9443810289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CB2E530-C2E9-43EC-831D-08DD326A355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383496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6" name="Rectangle 5">
            <a:extLst>
              <a:ext uri="{FF2B5EF4-FFF2-40B4-BE49-F238E27FC236}">
                <a16:creationId xmlns:a16="http://schemas.microsoft.com/office/drawing/2014/main" xmlns="" id="{84FE9EB6-7420-4D86-9A4C-1B8EC0E583EB}"/>
              </a:ext>
            </a:extLst>
          </p:cNvPr>
          <p:cNvSpPr/>
          <p:nvPr userDrawn="1"/>
        </p:nvSpPr>
        <p:spPr>
          <a:xfrm>
            <a:off x="458902" y="6681767"/>
            <a:ext cx="11286784"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2020 Sustainable Manufacturing Innovation Alliance. Funding provided by the U.S. Department of Energy’s Office of Energy Efficiency and Renewable Energy (EERE) under Advanced Manufacturing Office Award Number DE-EE0007897.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600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FFC7D-6013-492E-A177-EF37956A57D7}"/>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3" name="Footer Placeholder 2">
            <a:extLst>
              <a:ext uri="{FF2B5EF4-FFF2-40B4-BE49-F238E27FC236}">
                <a16:creationId xmlns:a16="http://schemas.microsoft.com/office/drawing/2014/main" xmlns="" id="{745B0F47-C448-425D-ADD8-504ED368C4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1D0778B0-2DE3-4CB6-BCFF-21809226A211}"/>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286120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08168-7DE3-4593-BA97-DB6C1604C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9AD325-8E67-4F10-A0F1-6F1AEA0F4B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E4BDF2-2337-45AE-8CEB-CF0F471DF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D360D8B-556B-41F5-8034-C79E87AEA6BA}"/>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90D934A7-BE60-40E9-A9DF-6BCCEFFCA5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CA7E348-A3ED-4232-99FE-DBC70333DC80}"/>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16311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9AF184-2201-4201-B3FE-5C87FC092490}" type="datetimeFigureOut">
              <a:rPr lang="en-US"/>
              <a:pPr>
                <a:defRPr/>
              </a:pPr>
              <a:t>5/12/2020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B953A6-6A82-4A56-B223-EBA5E95486C1}" type="slidenum">
              <a:rPr lang="en-US" altLang="en-US"/>
              <a:pPr>
                <a:defRPr/>
              </a:pPr>
              <a:t>‹#›</a:t>
            </a:fld>
            <a:endParaRPr lang="en-US" altLang="en-US" dirty="0"/>
          </a:p>
        </p:txBody>
      </p:sp>
    </p:spTree>
    <p:extLst>
      <p:ext uri="{BB962C8B-B14F-4D97-AF65-F5344CB8AC3E}">
        <p14:creationId xmlns:p14="http://schemas.microsoft.com/office/powerpoint/2010/main" val="3332759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E2CF2-B9A8-472C-944E-98E05B031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99F837-F1D9-472B-B9B5-33D25946E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FC299974-CC72-4780-B33A-E4BA7DA5D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F4AFEDD-2D1D-4700-BA1E-349BA460C603}"/>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AF3281BC-C67F-4571-8614-2D7BDC5754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03EE30A-BD1D-4D3F-A680-8F0A7AE8F77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416817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3452F-7ADC-4C59-8756-29E68CA255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7846E73-7820-49CF-A501-56CD0D4A1C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9C2025-ED46-46C4-AB90-ECA1CCCC4BE2}"/>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B9296B95-7AED-4608-9880-518B7F4303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452C384-B18E-4310-A4D8-512051CD78EE}"/>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033275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D29CB5-7813-49E4-AD03-8F8A3AC104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D59B6E-8B3E-40A1-8C98-A795E3DE6E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9A8C16-6654-4163-88B8-41C8E950E97D}"/>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9E9B3FAF-5D6C-4FC4-8702-3B1637DEBA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5C3A8D7-F546-405D-BE5D-A766D27F63AC}"/>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559202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3741583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42BF5-2030-4088-9F55-35AEAD3E5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8D9ED3-D54C-44C0-9C87-4B8754888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68F039-D4A1-4559-9ABD-A037B4B27FC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F13C6356-B8BB-4B11-95B7-F9280C892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DD6A3D-A022-43BA-AD2B-A74F29F8F6A6}"/>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64196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a:solidFill>
                  <a:schemeClr val="accent1">
                    <a:lumMod val="75000"/>
                  </a:schemeClr>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113496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E75AE-DB5A-4F05-8674-C3B698EE4B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447A54C-23EC-4771-ABAD-6A95821B6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480E852-C1D0-44EB-8CA6-2C70099312AB}"/>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ABCD33B2-0A42-40AE-AB38-8FB43A51EE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41A792B-046E-40A4-A72E-B79060DD2EBD}"/>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478672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1F5FB-C00C-482A-AD16-3E4A684D0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2960CD-C233-45F6-8167-89C5566DEE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151E43-DE9B-40DE-9319-B8256143E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DCBD66-8AE0-4AC8-928D-F92E5E08EE74}"/>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165C7C22-807D-4507-AACE-4DD4B00520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3DEDBC2-9E04-4885-91E9-E950962550F9}"/>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719953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CE4F3-45CF-4279-B3F1-D670E9B6F9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6EBA01-C9E8-42D8-A281-9F2AE606F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499F874-6826-492E-A6BF-3AE49F1221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93ADE10-3AF1-4124-A006-D153C5081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F01466D-2482-4AEC-86A2-EB12D128FB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8AF290-816C-407C-A04A-AE9F9CB33A01}"/>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8" name="Footer Placeholder 7">
            <a:extLst>
              <a:ext uri="{FF2B5EF4-FFF2-40B4-BE49-F238E27FC236}">
                <a16:creationId xmlns:a16="http://schemas.microsoft.com/office/drawing/2014/main" xmlns="" id="{48976250-0287-46B6-A606-9443810289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CB2E530-C2E9-43EC-831D-08DD326A355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89651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57678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DB443DA7-6015-4FC8-8236-7F44CA519289}" type="datetimeFigureOut">
              <a:rPr lang="en-US"/>
              <a:pPr>
                <a:defRPr/>
              </a:pPr>
              <a:t>5/12/2020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Tree>
    <p:extLst>
      <p:ext uri="{BB962C8B-B14F-4D97-AF65-F5344CB8AC3E}">
        <p14:creationId xmlns:p14="http://schemas.microsoft.com/office/powerpoint/2010/main" val="1111724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FFC7D-6013-492E-A177-EF37956A57D7}"/>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3" name="Footer Placeholder 2">
            <a:extLst>
              <a:ext uri="{FF2B5EF4-FFF2-40B4-BE49-F238E27FC236}">
                <a16:creationId xmlns:a16="http://schemas.microsoft.com/office/drawing/2014/main" xmlns="" id="{745B0F47-C448-425D-ADD8-504ED368C4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1D0778B0-2DE3-4CB6-BCFF-21809226A211}"/>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591443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08168-7DE3-4593-BA97-DB6C1604C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9AD325-8E67-4F10-A0F1-6F1AEA0F4B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E4BDF2-2337-45AE-8CEB-CF0F471DF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D360D8B-556B-41F5-8034-C79E87AEA6BA}"/>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90D934A7-BE60-40E9-A9DF-6BCCEFFCA5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CA7E348-A3ED-4232-99FE-DBC70333DC80}"/>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602113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E2CF2-B9A8-472C-944E-98E05B031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99F837-F1D9-472B-B9B5-33D25946E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FC299974-CC72-4780-B33A-E4BA7DA5D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F4AFEDD-2D1D-4700-BA1E-349BA460C603}"/>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AF3281BC-C67F-4571-8614-2D7BDC5754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03EE30A-BD1D-4D3F-A680-8F0A7AE8F77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194760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3452F-7ADC-4C59-8756-29E68CA255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7846E73-7820-49CF-A501-56CD0D4A1C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9C2025-ED46-46C4-AB90-ECA1CCCC4BE2}"/>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B9296B95-7AED-4608-9880-518B7F4303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452C384-B18E-4310-A4D8-512051CD78EE}"/>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754608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D29CB5-7813-49E4-AD03-8F8A3AC104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D59B6E-8B3E-40A1-8C98-A795E3DE6E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9A8C16-6654-4163-88B8-41C8E950E97D}"/>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9E9B3FAF-5D6C-4FC4-8702-3B1637DEBA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5C3A8D7-F546-405D-BE5D-A766D27F63AC}"/>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390957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1679524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5_50-50 Right Photo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883588" y="1771794"/>
            <a:ext cx="10272093" cy="466281"/>
          </a:xfrm>
        </p:spPr>
        <p:txBody>
          <a:bodyPr anchor="t" anchorCtr="0"/>
          <a:lstStyle>
            <a:lvl1pPr marL="428625" indent="-428625" algn="l" defTabSz="685800" rtl="0" eaLnBrk="1" latinLnBrk="0" hangingPunct="1">
              <a:lnSpc>
                <a:spcPct val="90000"/>
              </a:lnSpc>
              <a:spcBef>
                <a:spcPct val="0"/>
              </a:spcBef>
              <a:spcAft>
                <a:spcPts val="0"/>
              </a:spcAft>
              <a:buFont typeface="Arial" charset="0"/>
              <a:buChar char="•"/>
              <a:defRPr lang="en-US" sz="2700" b="0" i="0" kern="1200" spc="-113" baseline="0" dirty="0">
                <a:solidFill>
                  <a:schemeClr val="tx1"/>
                </a:solidFill>
                <a:latin typeface="+mj-lt"/>
                <a:ea typeface="+mn-ea"/>
                <a:cs typeface="Segoe UI Semibold" panose="020B0702040204020203" pitchFamily="34" charset="0"/>
              </a:defRPr>
            </a:lvl1pPr>
            <a:lvl2pPr marL="342900" indent="-342900" algn="l">
              <a:buFont typeface="Arial" charset="0"/>
              <a:buChar char="•"/>
              <a:defRPr sz="2100">
                <a:latin typeface="+mj-lt"/>
              </a:defRPr>
            </a:lvl2pPr>
            <a:lvl3pPr marL="257175" indent="-257175" algn="l">
              <a:buFont typeface="Arial" charset="0"/>
              <a:buChar char="•"/>
              <a:defRPr lang="en-US" sz="1800" b="0" kern="1200" dirty="0">
                <a:solidFill>
                  <a:schemeClr val="tx1">
                    <a:lumMod val="85000"/>
                    <a:lumOff val="15000"/>
                  </a:schemeClr>
                </a:solidFill>
                <a:latin typeface="+mj-lt"/>
                <a:ea typeface="+mn-ea"/>
                <a:cs typeface="+mn-cs"/>
              </a:defRPr>
            </a:lvl3pPr>
            <a:lvl4pPr marL="257175" indent="-257175" algn="l">
              <a:buFont typeface="Arial" charset="0"/>
              <a:buChar char="•"/>
              <a:defRPr sz="1500" b="1">
                <a:latin typeface="+mj-lt"/>
              </a:defRPr>
            </a:lvl4pPr>
            <a:lvl5pPr marL="214313" indent="-214313" algn="l">
              <a:buFont typeface="Arial" charset="0"/>
              <a:buChar char="•"/>
              <a:defRPr sz="1350">
                <a:latin typeface="+mj-lt"/>
              </a:defRPr>
            </a:lvl5pPr>
          </a:lstStyle>
          <a:p>
            <a:pPr lvl="0"/>
            <a:r>
              <a:rPr lang="en-US"/>
              <a:t>Click to edit Master Slide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900">
                <a:solidFill>
                  <a:schemeClr val="bg1"/>
                </a:solidFill>
              </a:defRPr>
            </a:lvl1pPr>
          </a:lstStyle>
          <a:p>
            <a:fld id="{1366CF2D-75CC-5C46-87F4-620E0131BDEF}" type="slidenum">
              <a:rPr lang="en-US" smtClean="0"/>
              <a:t>‹#›</a:t>
            </a:fld>
            <a:endParaRPr lang="en-US" dirty="0"/>
          </a:p>
        </p:txBody>
      </p:sp>
      <p:sp>
        <p:nvSpPr>
          <p:cNvPr id="11" name="Title 1"/>
          <p:cNvSpPr>
            <a:spLocks noGrp="1"/>
          </p:cNvSpPr>
          <p:nvPr>
            <p:ph type="title"/>
          </p:nvPr>
        </p:nvSpPr>
        <p:spPr>
          <a:xfrm>
            <a:off x="265042" y="325481"/>
            <a:ext cx="8804365" cy="715581"/>
          </a:xfrm>
          <a:prstGeom prst="rect">
            <a:avLst/>
          </a:prstGeom>
        </p:spPr>
        <p:txBody>
          <a:bodyPr/>
          <a:lstStyle>
            <a:lvl1pPr algn="l">
              <a:defRPr lang="en-US" sz="4500" b="1" i="0" kern="1200" spc="75" dirty="0">
                <a:solidFill>
                  <a:schemeClr val="tx1"/>
                </a:solidFill>
                <a:latin typeface="+mn-lt"/>
                <a:ea typeface="+mn-ea"/>
                <a:cs typeface="Segoe UI Semilight" panose="020B0402040204020203" pitchFamily="34" charset="0"/>
              </a:defRPr>
            </a:lvl1pPr>
          </a:lstStyle>
          <a:p>
            <a:r>
              <a:rPr lang="en-US"/>
              <a:t>Click to edit</a:t>
            </a:r>
          </a:p>
        </p:txBody>
      </p:sp>
    </p:spTree>
    <p:extLst>
      <p:ext uri="{BB962C8B-B14F-4D97-AF65-F5344CB8AC3E}">
        <p14:creationId xmlns:p14="http://schemas.microsoft.com/office/powerpoint/2010/main" val="35850398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4" name="Content Placeholder 3"/>
          <p:cNvSpPr>
            <a:spLocks noGrp="1"/>
          </p:cNvSpPr>
          <p:nvPr>
            <p:ph sz="half" idx="2"/>
          </p:nvPr>
        </p:nvSpPr>
        <p:spPr>
          <a:xfrm>
            <a:off x="6197600" y="1920085"/>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
        <p:nvSpPr>
          <p:cNvPr id="8" name="Rectangle 7">
            <a:extLst>
              <a:ext uri="{FF2B5EF4-FFF2-40B4-BE49-F238E27FC236}">
                <a16:creationId xmlns:a16="http://schemas.microsoft.com/office/drawing/2014/main" xmlns="" id="{41FA572E-2BA6-6A42-92D0-8D70D4ACE88F}"/>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3377580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9D35D5-79F6-421B-9555-BA933A2B7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F9776E-2328-43D6-A7E5-EEE65BB37C73}"/>
              </a:ext>
            </a:extLst>
          </p:cNvPr>
          <p:cNvSpPr>
            <a:spLocks noGrp="1"/>
          </p:cNvSpPr>
          <p:nvPr>
            <p:ph type="dt" sz="half" idx="10"/>
          </p:nvPr>
        </p:nvSpPr>
        <p:spPr>
          <a:xfrm>
            <a:off x="609600" y="6356351"/>
            <a:ext cx="2844800" cy="365125"/>
          </a:xfrm>
          <a:prstGeom prst="rect">
            <a:avLst/>
          </a:prstGeom>
        </p:spPr>
        <p:txBody>
          <a:bodyPr/>
          <a:lstStyle/>
          <a:p>
            <a:pPr>
              <a:defRPr/>
            </a:pPr>
            <a:fld id="{4B688131-D324-4714-AA20-04B2362D479A}" type="datetimeFigureOut">
              <a:rPr lang="en-US" smtClean="0"/>
              <a:pPr>
                <a:defRPr/>
              </a:pPr>
              <a:t>5/12/2020</a:t>
            </a:fld>
            <a:endParaRPr lang="en-US" dirty="0"/>
          </a:p>
        </p:txBody>
      </p:sp>
      <p:sp>
        <p:nvSpPr>
          <p:cNvPr id="4" name="Footer Placeholder 3">
            <a:extLst>
              <a:ext uri="{FF2B5EF4-FFF2-40B4-BE49-F238E27FC236}">
                <a16:creationId xmlns:a16="http://schemas.microsoft.com/office/drawing/2014/main" xmlns="" id="{C9ED582A-86D3-4C7D-AA08-87F281CEF97E}"/>
              </a:ext>
            </a:extLst>
          </p:cNvPr>
          <p:cNvSpPr>
            <a:spLocks noGrp="1"/>
          </p:cNvSpPr>
          <p:nvPr>
            <p:ph type="ftr" sz="quarter" idx="11"/>
          </p:nvPr>
        </p:nvSpPr>
        <p:spPr>
          <a:xfrm>
            <a:off x="3556000" y="6356351"/>
            <a:ext cx="4470400" cy="365125"/>
          </a:xfrm>
          <a:prstGeom prst="rect">
            <a:avLst/>
          </a:prstGeom>
        </p:spPr>
        <p:txBody>
          <a:bodyPr/>
          <a:lstStyle/>
          <a:p>
            <a:pPr>
              <a:defRPr/>
            </a:pPr>
            <a:endParaRPr lang="en-US" dirty="0"/>
          </a:p>
        </p:txBody>
      </p:sp>
      <p:sp>
        <p:nvSpPr>
          <p:cNvPr id="5" name="Slide Number Placeholder 4">
            <a:extLst>
              <a:ext uri="{FF2B5EF4-FFF2-40B4-BE49-F238E27FC236}">
                <a16:creationId xmlns:a16="http://schemas.microsoft.com/office/drawing/2014/main" xmlns="" id="{BD7FA7FA-D9F6-476B-A439-4C66E486CF73}"/>
              </a:ext>
            </a:extLst>
          </p:cNvPr>
          <p:cNvSpPr>
            <a:spLocks noGrp="1"/>
          </p:cNvSpPr>
          <p:nvPr>
            <p:ph type="sldNum" sz="quarter" idx="12"/>
          </p:nvPr>
        </p:nvSpPr>
        <p:spPr/>
        <p:txBody>
          <a:bodyPr/>
          <a:lstStyle/>
          <a:p>
            <a:pPr>
              <a:defRPr/>
            </a:pPr>
            <a:fld id="{F567C765-1D86-454D-B3D7-01027622377D}" type="slidenum">
              <a:rPr lang="en-US" altLang="en-US" smtClean="0"/>
              <a:pPr>
                <a:defRPr/>
              </a:pPr>
              <a:t>‹#›</a:t>
            </a:fld>
            <a:endParaRPr lang="en-US" altLang="en-US" dirty="0"/>
          </a:p>
        </p:txBody>
      </p:sp>
    </p:spTree>
    <p:extLst>
      <p:ext uri="{BB962C8B-B14F-4D97-AF65-F5344CB8AC3E}">
        <p14:creationId xmlns:p14="http://schemas.microsoft.com/office/powerpoint/2010/main" val="165478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6_50-50 Right Photo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883588" y="1771794"/>
            <a:ext cx="10272093" cy="466281"/>
          </a:xfrm>
          <a:prstGeom prst="rect">
            <a:avLst/>
          </a:prstGeom>
        </p:spPr>
        <p:txBody>
          <a:bodyPr anchor="t" anchorCtr="0"/>
          <a:lstStyle>
            <a:lvl1pPr marL="428625" indent="-428625" algn="l" defTabSz="685800" rtl="0" eaLnBrk="1" latinLnBrk="0" hangingPunct="1">
              <a:lnSpc>
                <a:spcPct val="90000"/>
              </a:lnSpc>
              <a:spcBef>
                <a:spcPct val="0"/>
              </a:spcBef>
              <a:spcAft>
                <a:spcPts val="0"/>
              </a:spcAft>
              <a:buFont typeface="Arial" charset="0"/>
              <a:buChar char="•"/>
              <a:defRPr lang="en-US" sz="2700" b="0" i="0" kern="1200" spc="-113" baseline="0" dirty="0">
                <a:solidFill>
                  <a:schemeClr val="tx1"/>
                </a:solidFill>
                <a:latin typeface="+mj-lt"/>
                <a:ea typeface="+mn-ea"/>
                <a:cs typeface="Segoe UI Semibold" panose="020B0702040204020203" pitchFamily="34" charset="0"/>
              </a:defRPr>
            </a:lvl1pPr>
            <a:lvl2pPr marL="342900" indent="-342900" algn="l">
              <a:buFont typeface="Arial" charset="0"/>
              <a:buChar char="•"/>
              <a:defRPr sz="2100">
                <a:latin typeface="+mj-lt"/>
              </a:defRPr>
            </a:lvl2pPr>
            <a:lvl3pPr marL="257175" indent="-257175" algn="l">
              <a:buFont typeface="Arial" charset="0"/>
              <a:buChar char="•"/>
              <a:defRPr lang="en-US" sz="1800" b="0" kern="1200" dirty="0">
                <a:solidFill>
                  <a:schemeClr val="tx1">
                    <a:lumMod val="85000"/>
                    <a:lumOff val="15000"/>
                  </a:schemeClr>
                </a:solidFill>
                <a:latin typeface="+mj-lt"/>
                <a:ea typeface="+mn-ea"/>
                <a:cs typeface="+mn-cs"/>
              </a:defRPr>
            </a:lvl3pPr>
            <a:lvl4pPr marL="257175" indent="-257175" algn="l">
              <a:buFont typeface="Arial" charset="0"/>
              <a:buChar char="•"/>
              <a:defRPr sz="1500" b="1">
                <a:latin typeface="+mj-lt"/>
              </a:defRPr>
            </a:lvl4pPr>
            <a:lvl5pPr marL="214313" indent="-214313" algn="l">
              <a:buFont typeface="Arial" charset="0"/>
              <a:buChar char="•"/>
              <a:defRPr sz="1350">
                <a:latin typeface="+mj-lt"/>
              </a:defRPr>
            </a:lvl5pPr>
          </a:lstStyle>
          <a:p>
            <a:pPr lvl="0"/>
            <a:r>
              <a:rPr lang="en-US"/>
              <a:t>Click to edit Master Slide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900">
                <a:solidFill>
                  <a:schemeClr val="bg1"/>
                </a:solidFill>
              </a:defRPr>
            </a:lvl1pPr>
          </a:lstStyle>
          <a:p>
            <a:fld id="{1366CF2D-75CC-5C46-87F4-620E0131BDEF}" type="slidenum">
              <a:rPr lang="en-US" smtClean="0"/>
              <a:t>‹#›</a:t>
            </a:fld>
            <a:endParaRPr lang="en-US" dirty="0"/>
          </a:p>
        </p:txBody>
      </p:sp>
      <p:sp>
        <p:nvSpPr>
          <p:cNvPr id="11" name="Title 1"/>
          <p:cNvSpPr>
            <a:spLocks noGrp="1"/>
          </p:cNvSpPr>
          <p:nvPr>
            <p:ph type="title"/>
          </p:nvPr>
        </p:nvSpPr>
        <p:spPr>
          <a:xfrm>
            <a:off x="265042" y="325481"/>
            <a:ext cx="8804365" cy="715581"/>
          </a:xfrm>
          <a:prstGeom prst="rect">
            <a:avLst/>
          </a:prstGeom>
        </p:spPr>
        <p:txBody>
          <a:bodyPr/>
          <a:lstStyle>
            <a:lvl1pPr algn="l">
              <a:defRPr lang="en-US" sz="4500" b="1" i="0" kern="1200" spc="75" dirty="0">
                <a:solidFill>
                  <a:schemeClr val="tx1"/>
                </a:solidFill>
                <a:latin typeface="+mn-lt"/>
                <a:ea typeface="+mn-ea"/>
                <a:cs typeface="Segoe UI Semilight" panose="020B0402040204020203" pitchFamily="34" charset="0"/>
              </a:defRPr>
            </a:lvl1pPr>
          </a:lstStyle>
          <a:p>
            <a:r>
              <a:rPr lang="en-US"/>
              <a:t>Click to edit</a:t>
            </a:r>
          </a:p>
        </p:txBody>
      </p:sp>
    </p:spTree>
    <p:extLst>
      <p:ext uri="{BB962C8B-B14F-4D97-AF65-F5344CB8AC3E}">
        <p14:creationId xmlns:p14="http://schemas.microsoft.com/office/powerpoint/2010/main" val="146414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203200" y="838200"/>
            <a:ext cx="117856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fld id="{21254972-2148-4639-978D-4C06DF09A15A}" type="datetimeFigureOut">
              <a:rPr lang="en-US"/>
              <a:pPr>
                <a:defRPr/>
              </a:pPr>
              <a:t>5/12/2020</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D20825E1-F80E-4235-AB07-F3D1B7508DEF}" type="slidenum">
              <a:rPr lang="en-US" altLang="en-US"/>
              <a:pPr>
                <a:defRPr/>
              </a:pPr>
              <a:t>‹#›</a:t>
            </a:fld>
            <a:endParaRPr lang="en-US" altLang="en-US" dirty="0"/>
          </a:p>
        </p:txBody>
      </p:sp>
    </p:spTree>
    <p:extLst>
      <p:ext uri="{BB962C8B-B14F-4D97-AF65-F5344CB8AC3E}">
        <p14:creationId xmlns:p14="http://schemas.microsoft.com/office/powerpoint/2010/main" val="2983885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b="1">
                <a:solidFill>
                  <a:schemeClr val="accent1">
                    <a:lumMod val="75000"/>
                  </a:schemeClr>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8" name="Rectangle 7">
            <a:extLst>
              <a:ext uri="{FF2B5EF4-FFF2-40B4-BE49-F238E27FC236}">
                <a16:creationId xmlns:a16="http://schemas.microsoft.com/office/drawing/2014/main" xmlns="" id="{EE3626E6-39A0-446B-80C5-6A2E2AA15C29}"/>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447458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accent1">
                    <a:lumMod val="75000"/>
                  </a:schemeClr>
                </a:solidFill>
                <a:latin typeface="+mj-lt"/>
              </a:defRPr>
            </a:lvl1pPr>
          </a:lstStyle>
          <a:p>
            <a:r>
              <a:rPr lang="en-US"/>
              <a:t>Click to edit Master title style</a:t>
            </a:r>
          </a:p>
        </p:txBody>
      </p:sp>
      <p:sp>
        <p:nvSpPr>
          <p:cNvPr id="3" name="Date Placeholder 2"/>
          <p:cNvSpPr>
            <a:spLocks noGrp="1"/>
          </p:cNvSpPr>
          <p:nvPr>
            <p:ph type="dt" sz="half" idx="10"/>
          </p:nvPr>
        </p:nvSpPr>
        <p:spPr>
          <a:xfrm>
            <a:off x="838200" y="6289675"/>
            <a:ext cx="2743200" cy="365125"/>
          </a:xfrm>
        </p:spPr>
        <p:txBody>
          <a:bodyPr/>
          <a:lstStyle/>
          <a:p>
            <a:fld id="{99741F83-9D75-4355-B876-74A39890493D}" type="datetimeFigureOut">
              <a:rPr lang="en-US" smtClean="0"/>
              <a:t>5/12/2020</a:t>
            </a:fld>
            <a:endParaRPr lang="en-US" dirty="0"/>
          </a:p>
        </p:txBody>
      </p:sp>
      <p:sp>
        <p:nvSpPr>
          <p:cNvPr id="4" name="Footer Placeholder 3"/>
          <p:cNvSpPr>
            <a:spLocks noGrp="1"/>
          </p:cNvSpPr>
          <p:nvPr>
            <p:ph type="ftr" sz="quarter" idx="11"/>
          </p:nvPr>
        </p:nvSpPr>
        <p:spPr>
          <a:xfrm>
            <a:off x="4038600" y="6289675"/>
            <a:ext cx="4114800" cy="365125"/>
          </a:xfrm>
        </p:spPr>
        <p:txBody>
          <a:bodyPr/>
          <a:lstStyle/>
          <a:p>
            <a:endParaRPr lang="en-US" dirty="0"/>
          </a:p>
        </p:txBody>
      </p:sp>
      <p:sp>
        <p:nvSpPr>
          <p:cNvPr id="5" name="Slide Number Placeholder 4"/>
          <p:cNvSpPr>
            <a:spLocks noGrp="1"/>
          </p:cNvSpPr>
          <p:nvPr>
            <p:ph type="sldNum" sz="quarter" idx="12"/>
          </p:nvPr>
        </p:nvSpPr>
        <p:spPr>
          <a:xfrm>
            <a:off x="8610600" y="6289675"/>
            <a:ext cx="2743200" cy="365125"/>
          </a:xfrm>
        </p:spPr>
        <p:txBody>
          <a:bodyPr/>
          <a:lstStyle/>
          <a:p>
            <a:fld id="{FBD62D51-41F1-4350-B180-7D2FB5225631}" type="slidenum">
              <a:rPr lang="en-US" smtClean="0"/>
              <a:t>‹#›</a:t>
            </a:fld>
            <a:endParaRPr lang="en-US" dirty="0"/>
          </a:p>
        </p:txBody>
      </p:sp>
      <p:sp>
        <p:nvSpPr>
          <p:cNvPr id="7" name="Rectangle 6">
            <a:extLst>
              <a:ext uri="{FF2B5EF4-FFF2-40B4-BE49-F238E27FC236}">
                <a16:creationId xmlns:a16="http://schemas.microsoft.com/office/drawing/2014/main" xmlns="" id="{EF5882CB-9D9C-4C20-BCDB-0D41036CEB73}"/>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11309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b="1">
                <a:solidFill>
                  <a:schemeClr val="accent1">
                    <a:lumMod val="75000"/>
                  </a:schemeClr>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a:xfrm>
            <a:off x="838200" y="6289675"/>
            <a:ext cx="2743200" cy="365125"/>
          </a:xfrm>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a:xfrm>
            <a:off x="4038600" y="6289675"/>
            <a:ext cx="4114800" cy="365125"/>
          </a:xfrm>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a:xfrm>
            <a:off x="8610600" y="6289675"/>
            <a:ext cx="2743200" cy="365125"/>
          </a:xfrm>
        </p:spPr>
        <p:txBody>
          <a:bodyPr/>
          <a:lstStyle/>
          <a:p>
            <a:fld id="{AABB9F19-CBA3-459F-8F4E-688D51189457}" type="slidenum">
              <a:rPr lang="en-US" smtClean="0"/>
              <a:t>‹#›</a:t>
            </a:fld>
            <a:endParaRPr lang="en-US" dirty="0"/>
          </a:p>
        </p:txBody>
      </p:sp>
      <p:sp>
        <p:nvSpPr>
          <p:cNvPr id="8" name="Rectangle 7">
            <a:extLst>
              <a:ext uri="{FF2B5EF4-FFF2-40B4-BE49-F238E27FC236}">
                <a16:creationId xmlns:a16="http://schemas.microsoft.com/office/drawing/2014/main" xmlns="" id="{4F6E3661-EFC4-4AEC-90C2-3A2987FFDE34}"/>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18517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289675"/>
            <a:ext cx="2743200" cy="365125"/>
          </a:xfrm>
        </p:spPr>
        <p:txBody>
          <a:bodyPr/>
          <a:lstStyle/>
          <a:p>
            <a:fld id="{99741F83-9D75-4355-B876-74A39890493D}" type="datetimeFigureOut">
              <a:rPr lang="en-US" smtClean="0"/>
              <a:t>5/12/2020</a:t>
            </a:fld>
            <a:endParaRPr lang="en-US" dirty="0"/>
          </a:p>
        </p:txBody>
      </p:sp>
      <p:sp>
        <p:nvSpPr>
          <p:cNvPr id="4" name="Footer Placeholder 3"/>
          <p:cNvSpPr>
            <a:spLocks noGrp="1"/>
          </p:cNvSpPr>
          <p:nvPr>
            <p:ph type="ftr" sz="quarter" idx="11"/>
          </p:nvPr>
        </p:nvSpPr>
        <p:spPr>
          <a:xfrm>
            <a:off x="4038600" y="6289675"/>
            <a:ext cx="4114800" cy="365125"/>
          </a:xfrm>
        </p:spPr>
        <p:txBody>
          <a:bodyPr/>
          <a:lstStyle/>
          <a:p>
            <a:endParaRPr lang="en-US" dirty="0"/>
          </a:p>
        </p:txBody>
      </p:sp>
      <p:sp>
        <p:nvSpPr>
          <p:cNvPr id="5" name="Slide Number Placeholder 4"/>
          <p:cNvSpPr>
            <a:spLocks noGrp="1"/>
          </p:cNvSpPr>
          <p:nvPr>
            <p:ph type="sldNum" sz="quarter" idx="12"/>
          </p:nvPr>
        </p:nvSpPr>
        <p:spPr>
          <a:xfrm>
            <a:off x="8610600" y="6289675"/>
            <a:ext cx="2743200" cy="365125"/>
          </a:xfrm>
        </p:spPr>
        <p:txBody>
          <a:bodyPr/>
          <a:lstStyle/>
          <a:p>
            <a:fld id="{FBD62D51-41F1-4350-B180-7D2FB5225631}" type="slidenum">
              <a:rPr lang="en-US" smtClean="0"/>
              <a:t>‹#›</a:t>
            </a:fld>
            <a:endParaRPr lang="en-US" dirty="0"/>
          </a:p>
        </p:txBody>
      </p:sp>
      <p:sp>
        <p:nvSpPr>
          <p:cNvPr id="7"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baseline="0" dirty="0">
                <a:solidFill>
                  <a:schemeClr val="accent1">
                    <a:lumMod val="75000"/>
                  </a:schemeClr>
                </a:solidFill>
                <a:latin typeface="Calibri" panose="020F0502020204030204" pitchFamily="34" charset="0"/>
                <a:cs typeface="Calibri" panose="020F0502020204030204" pitchFamily="34" charset="0"/>
                <a:sym typeface="Open Sans"/>
              </a:rPr>
              <a:t> </a:t>
            </a:r>
            <a:endParaRPr lang="en-US" sz="3200" dirty="0">
              <a:solidFill>
                <a:schemeClr val="accent1">
                  <a:lumMod val="75000"/>
                </a:schemeClr>
              </a:solidFill>
              <a:latin typeface="Calibri" panose="020F0502020204030204" pitchFamily="34" charset="0"/>
              <a:cs typeface="Calibri" panose="020F0502020204030204" pitchFamily="34" charset="0"/>
              <a:sym typeface="Open Sans"/>
            </a:endParaRPr>
          </a:p>
        </p:txBody>
      </p:sp>
      <p:sp>
        <p:nvSpPr>
          <p:cNvPr id="10"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dirty="0">
                <a:solidFill>
                  <a:schemeClr val="accent1">
                    <a:lumMod val="75000"/>
                  </a:schemeClr>
                </a:solidFill>
                <a:latin typeface="Calibri" panose="020F0502020204030204" pitchFamily="34" charset="0"/>
                <a:cs typeface="Calibri" panose="020F0502020204030204" pitchFamily="34" charset="0"/>
                <a:sym typeface="Open Sans"/>
              </a:rPr>
              <a:t>       </a:t>
            </a:r>
          </a:p>
        </p:txBody>
      </p:sp>
      <p:sp>
        <p:nvSpPr>
          <p:cNvPr id="13" name="Text Placeholder 12">
            <a:extLst>
              <a:ext uri="{FF2B5EF4-FFF2-40B4-BE49-F238E27FC236}">
                <a16:creationId xmlns:a16="http://schemas.microsoft.com/office/drawing/2014/main" xmlns="" id="{1B214436-9B85-F04F-B502-5DA45F9F515D}"/>
              </a:ext>
            </a:extLst>
          </p:cNvPr>
          <p:cNvSpPr>
            <a:spLocks noGrp="1"/>
          </p:cNvSpPr>
          <p:nvPr>
            <p:ph type="body" sz="quarter" idx="13" hasCustomPrompt="1"/>
          </p:nvPr>
        </p:nvSpPr>
        <p:spPr>
          <a:xfrm>
            <a:off x="838200" y="512064"/>
            <a:ext cx="10972800" cy="914400"/>
          </a:xfrm>
        </p:spPr>
        <p:txBody>
          <a:bodyPr anchor="ctr">
            <a:normAutofit/>
          </a:bodyPr>
          <a:lstStyle>
            <a:lvl1pPr marL="0" indent="0" algn="l">
              <a:buNone/>
              <a:defRPr sz="3600" b="1">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Slide Title Style</a:t>
            </a:r>
          </a:p>
        </p:txBody>
      </p:sp>
      <p:sp>
        <p:nvSpPr>
          <p:cNvPr id="14" name="Rectangle 13">
            <a:extLst>
              <a:ext uri="{FF2B5EF4-FFF2-40B4-BE49-F238E27FC236}">
                <a16:creationId xmlns:a16="http://schemas.microsoft.com/office/drawing/2014/main" xmlns="" id="{EE6F0A6B-CB4B-44AF-A84D-8DAAE717C1E2}"/>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195060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1F5FB-C00C-482A-AD16-3E4A684D07FE}"/>
              </a:ext>
            </a:extLst>
          </p:cNvPr>
          <p:cNvSpPr>
            <a:spLocks noGrp="1"/>
          </p:cNvSpPr>
          <p:nvPr>
            <p:ph type="title"/>
          </p:nvPr>
        </p:nvSpPr>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FF2960CD-C233-45F6-8167-89C5566DEE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151E43-DE9B-40DE-9319-B8256143E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DCBD66-8AE0-4AC8-928D-F92E5E08EE74}"/>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165C7C22-807D-4507-AACE-4DD4B00520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3DEDBC2-9E04-4885-91E9-E950962550F9}"/>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9" name="Rectangle 8">
            <a:extLst>
              <a:ext uri="{FF2B5EF4-FFF2-40B4-BE49-F238E27FC236}">
                <a16:creationId xmlns:a16="http://schemas.microsoft.com/office/drawing/2014/main" xmlns="" id="{EC11E74E-1202-4B00-8890-B90D77A7E67D}"/>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3823331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CE4F3-45CF-4279-B3F1-D670E9B6F916}"/>
              </a:ext>
            </a:extLst>
          </p:cNvPr>
          <p:cNvSpPr>
            <a:spLocks noGrp="1"/>
          </p:cNvSpPr>
          <p:nvPr>
            <p:ph type="title"/>
          </p:nvPr>
        </p:nvSpPr>
        <p:spPr>
          <a:xfrm>
            <a:off x="839788" y="365125"/>
            <a:ext cx="10515600" cy="1325563"/>
          </a:xfrm>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xmlns="" id="{9B6EBA01-C9E8-42D8-A281-9F2AE606F5D1}"/>
              </a:ext>
            </a:extLst>
          </p:cNvPr>
          <p:cNvSpPr>
            <a:spLocks noGrp="1"/>
          </p:cNvSpPr>
          <p:nvPr>
            <p:ph type="body" idx="1"/>
          </p:nvPr>
        </p:nvSpPr>
        <p:spPr>
          <a:xfrm>
            <a:off x="839788" y="1681163"/>
            <a:ext cx="5157787" cy="823912"/>
          </a:xfrm>
        </p:spPr>
        <p:txBody>
          <a:bodyPr anchor="ctr">
            <a:normAutofit/>
          </a:bodyPr>
          <a:lstStyle>
            <a:lvl1pPr marL="0" indent="0">
              <a:buNone/>
              <a:defRPr sz="28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499F874-6826-492E-A6BF-3AE49F1221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93ADE10-3AF1-4124-A006-D153C50812CF}"/>
              </a:ext>
            </a:extLst>
          </p:cNvPr>
          <p:cNvSpPr>
            <a:spLocks noGrp="1"/>
          </p:cNvSpPr>
          <p:nvPr>
            <p:ph type="body" sz="quarter" idx="3"/>
          </p:nvPr>
        </p:nvSpPr>
        <p:spPr>
          <a:xfrm>
            <a:off x="6172200" y="1681163"/>
            <a:ext cx="5183188" cy="823912"/>
          </a:xfrm>
        </p:spPr>
        <p:txBody>
          <a:bodyPr anchor="ctr">
            <a:normAutofit/>
          </a:bodyPr>
          <a:lstStyle>
            <a:lvl1pPr marL="0" indent="0">
              <a:buNone/>
              <a:defRPr sz="28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F01466D-2482-4AEC-86A2-EB12D128FB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8AF290-816C-407C-A04A-AE9F9CB33A01}"/>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8" name="Footer Placeholder 7">
            <a:extLst>
              <a:ext uri="{FF2B5EF4-FFF2-40B4-BE49-F238E27FC236}">
                <a16:creationId xmlns:a16="http://schemas.microsoft.com/office/drawing/2014/main" xmlns="" id="{48976250-0287-46B6-A606-9443810289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CB2E530-C2E9-43EC-831D-08DD326A355F}"/>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11" name="Rectangle 10">
            <a:extLst>
              <a:ext uri="{FF2B5EF4-FFF2-40B4-BE49-F238E27FC236}">
                <a16:creationId xmlns:a16="http://schemas.microsoft.com/office/drawing/2014/main" xmlns="" id="{CA753004-CF91-4F93-861F-AE840F7166AC}"/>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141701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a:xfrm>
            <a:off x="838200" y="228600"/>
            <a:ext cx="10515600" cy="1006475"/>
          </a:xfrm>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grpSp>
        <p:nvGrpSpPr>
          <p:cNvPr id="13" name="Group 12">
            <a:extLst>
              <a:ext uri="{FF2B5EF4-FFF2-40B4-BE49-F238E27FC236}">
                <a16:creationId xmlns:a16="http://schemas.microsoft.com/office/drawing/2014/main" xmlns="" id="{EB9796FB-DA5F-8241-BCF6-336E36EC84C5}"/>
              </a:ext>
            </a:extLst>
          </p:cNvPr>
          <p:cNvGrpSpPr/>
          <p:nvPr userDrawn="1"/>
        </p:nvGrpSpPr>
        <p:grpSpPr>
          <a:xfrm>
            <a:off x="838200" y="1371600"/>
            <a:ext cx="10515600" cy="4984750"/>
            <a:chOff x="876300" y="1371600"/>
            <a:chExt cx="10515600" cy="4984750"/>
          </a:xfrm>
        </p:grpSpPr>
        <p:cxnSp>
          <p:nvCxnSpPr>
            <p:cNvPr id="8" name="Straight Connector 7">
              <a:extLst>
                <a:ext uri="{FF2B5EF4-FFF2-40B4-BE49-F238E27FC236}">
                  <a16:creationId xmlns:a16="http://schemas.microsoft.com/office/drawing/2014/main" xmlns="" id="{5A35B11C-5BB8-C14E-AD5D-9E457DDC2032}"/>
                </a:ext>
              </a:extLst>
            </p:cNvPr>
            <p:cNvCxnSpPr>
              <a:cxnSpLocks/>
            </p:cNvCxnSpPr>
            <p:nvPr userDrawn="1"/>
          </p:nvCxnSpPr>
          <p:spPr>
            <a:xfrm>
              <a:off x="6134100" y="1371600"/>
              <a:ext cx="0" cy="49847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51988D9-0F4C-644A-BEAA-C8A1ABA173DF}"/>
                </a:ext>
              </a:extLst>
            </p:cNvPr>
            <p:cNvCxnSpPr>
              <a:cxnSpLocks/>
            </p:cNvCxnSpPr>
            <p:nvPr userDrawn="1"/>
          </p:nvCxnSpPr>
          <p:spPr>
            <a:xfrm flipH="1">
              <a:off x="876300" y="3863975"/>
              <a:ext cx="10515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xmlns="" id="{712330C2-48C4-4DEE-86D5-FDC02ED3D5BA}"/>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336402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a:xfrm>
            <a:off x="838200" y="228600"/>
            <a:ext cx="10515600" cy="1006475"/>
          </a:xfrm>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grpSp>
        <p:nvGrpSpPr>
          <p:cNvPr id="13" name="Group 12">
            <a:extLst>
              <a:ext uri="{FF2B5EF4-FFF2-40B4-BE49-F238E27FC236}">
                <a16:creationId xmlns:a16="http://schemas.microsoft.com/office/drawing/2014/main" xmlns="" id="{EB9796FB-DA5F-8241-BCF6-336E36EC84C5}"/>
              </a:ext>
            </a:extLst>
          </p:cNvPr>
          <p:cNvGrpSpPr/>
          <p:nvPr userDrawn="1"/>
        </p:nvGrpSpPr>
        <p:grpSpPr>
          <a:xfrm>
            <a:off x="838200" y="1235075"/>
            <a:ext cx="10515600" cy="5121275"/>
            <a:chOff x="876300" y="1235075"/>
            <a:chExt cx="10515600" cy="5121275"/>
          </a:xfrm>
        </p:grpSpPr>
        <p:cxnSp>
          <p:nvCxnSpPr>
            <p:cNvPr id="8" name="Straight Connector 7">
              <a:extLst>
                <a:ext uri="{FF2B5EF4-FFF2-40B4-BE49-F238E27FC236}">
                  <a16:creationId xmlns:a16="http://schemas.microsoft.com/office/drawing/2014/main" xmlns="" id="{5A35B11C-5BB8-C14E-AD5D-9E457DDC2032}"/>
                </a:ext>
              </a:extLst>
            </p:cNvPr>
            <p:cNvCxnSpPr>
              <a:cxnSpLocks/>
            </p:cNvCxnSpPr>
            <p:nvPr userDrawn="1"/>
          </p:nvCxnSpPr>
          <p:spPr>
            <a:xfrm>
              <a:off x="6134100" y="1235075"/>
              <a:ext cx="0" cy="51212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51988D9-0F4C-644A-BEAA-C8A1ABA173DF}"/>
                </a:ext>
              </a:extLst>
            </p:cNvPr>
            <p:cNvCxnSpPr>
              <a:cxnSpLocks/>
            </p:cNvCxnSpPr>
            <p:nvPr userDrawn="1"/>
          </p:nvCxnSpPr>
          <p:spPr>
            <a:xfrm flipH="1">
              <a:off x="876300" y="3795712"/>
              <a:ext cx="10515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Text Placeholder 26">
            <a:extLst>
              <a:ext uri="{FF2B5EF4-FFF2-40B4-BE49-F238E27FC236}">
                <a16:creationId xmlns:a16="http://schemas.microsoft.com/office/drawing/2014/main" xmlns="" id="{7BF21B33-13C0-7A44-8158-99E565B1BA89}"/>
              </a:ext>
            </a:extLst>
          </p:cNvPr>
          <p:cNvSpPr>
            <a:spLocks noGrp="1"/>
          </p:cNvSpPr>
          <p:nvPr>
            <p:ph type="body" sz="quarter" idx="13" hasCustomPrompt="1"/>
          </p:nvPr>
        </p:nvSpPr>
        <p:spPr>
          <a:xfrm>
            <a:off x="838200" y="1234440"/>
            <a:ext cx="4572000" cy="688374"/>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
        <p:nvSpPr>
          <p:cNvPr id="28" name="Text Placeholder 26">
            <a:extLst>
              <a:ext uri="{FF2B5EF4-FFF2-40B4-BE49-F238E27FC236}">
                <a16:creationId xmlns:a16="http://schemas.microsoft.com/office/drawing/2014/main" xmlns="" id="{FA8309D5-8E84-CD49-B453-1D75946B45F3}"/>
              </a:ext>
            </a:extLst>
          </p:cNvPr>
          <p:cNvSpPr>
            <a:spLocks noGrp="1"/>
          </p:cNvSpPr>
          <p:nvPr>
            <p:ph type="body" sz="quarter" idx="14" hasCustomPrompt="1"/>
          </p:nvPr>
        </p:nvSpPr>
        <p:spPr>
          <a:xfrm>
            <a:off x="841248" y="3794760"/>
            <a:ext cx="4572000" cy="688691"/>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
        <p:nvSpPr>
          <p:cNvPr id="30" name="Text Placeholder 26">
            <a:extLst>
              <a:ext uri="{FF2B5EF4-FFF2-40B4-BE49-F238E27FC236}">
                <a16:creationId xmlns:a16="http://schemas.microsoft.com/office/drawing/2014/main" xmlns="" id="{2302EBBD-6AD7-894F-9C15-5EF1FADA8804}"/>
              </a:ext>
            </a:extLst>
          </p:cNvPr>
          <p:cNvSpPr>
            <a:spLocks noGrp="1"/>
          </p:cNvSpPr>
          <p:nvPr>
            <p:ph type="body" sz="quarter" idx="15" hasCustomPrompt="1"/>
          </p:nvPr>
        </p:nvSpPr>
        <p:spPr>
          <a:xfrm>
            <a:off x="6096000" y="1234440"/>
            <a:ext cx="4572000" cy="688374"/>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
        <p:nvSpPr>
          <p:cNvPr id="31" name="Text Placeholder 26">
            <a:extLst>
              <a:ext uri="{FF2B5EF4-FFF2-40B4-BE49-F238E27FC236}">
                <a16:creationId xmlns:a16="http://schemas.microsoft.com/office/drawing/2014/main" xmlns="" id="{9E5AEA61-DEF1-0B44-BA0C-E9D7B495C4F2}"/>
              </a:ext>
            </a:extLst>
          </p:cNvPr>
          <p:cNvSpPr>
            <a:spLocks noGrp="1"/>
          </p:cNvSpPr>
          <p:nvPr>
            <p:ph type="body" sz="quarter" idx="16" hasCustomPrompt="1"/>
          </p:nvPr>
        </p:nvSpPr>
        <p:spPr>
          <a:xfrm>
            <a:off x="6099048" y="3794760"/>
            <a:ext cx="4572000" cy="688691"/>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
        <p:nvSpPr>
          <p:cNvPr id="14" name="Rectangle 13">
            <a:extLst>
              <a:ext uri="{FF2B5EF4-FFF2-40B4-BE49-F238E27FC236}">
                <a16:creationId xmlns:a16="http://schemas.microsoft.com/office/drawing/2014/main" xmlns="" id="{BC17E456-CF38-4788-9C8D-58B2B85B5F76}"/>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669842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2886242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FFC7D-6013-492E-A177-EF37956A57D7}"/>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3" name="Footer Placeholder 2">
            <a:extLst>
              <a:ext uri="{FF2B5EF4-FFF2-40B4-BE49-F238E27FC236}">
                <a16:creationId xmlns:a16="http://schemas.microsoft.com/office/drawing/2014/main" xmlns="" id="{745B0F47-C448-425D-ADD8-504ED368C4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1D0778B0-2DE3-4CB6-BCFF-21809226A211}"/>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877482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3EE4353F-0EA2-4C3D-A5D6-BBF112BFFA7C}" type="datetimeFigureOut">
              <a:rPr lang="en-US"/>
              <a:pPr>
                <a:defRPr/>
              </a:pPr>
              <a:t>5/12/2020</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C57FEA2D-C45D-40F2-8496-64C3303B0E58}" type="slidenum">
              <a:rPr lang="en-US" altLang="en-US"/>
              <a:pPr>
                <a:defRPr/>
              </a:pPr>
              <a:t>‹#›</a:t>
            </a:fld>
            <a:endParaRPr lang="en-US" altLang="en-US" dirty="0"/>
          </a:p>
        </p:txBody>
      </p:sp>
    </p:spTree>
    <p:extLst>
      <p:ext uri="{BB962C8B-B14F-4D97-AF65-F5344CB8AC3E}">
        <p14:creationId xmlns:p14="http://schemas.microsoft.com/office/powerpoint/2010/main" val="8738272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b="1">
                <a:solidFill>
                  <a:schemeClr val="accent1">
                    <a:lumMod val="75000"/>
                  </a:schemeClr>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7" name="Rectangle 6">
            <a:extLst>
              <a:ext uri="{FF2B5EF4-FFF2-40B4-BE49-F238E27FC236}">
                <a16:creationId xmlns:a16="http://schemas.microsoft.com/office/drawing/2014/main" xmlns="" id="{0C50242B-822A-CE4C-930B-66637DD949F0}"/>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Tree>
    <p:extLst>
      <p:ext uri="{BB962C8B-B14F-4D97-AF65-F5344CB8AC3E}">
        <p14:creationId xmlns:p14="http://schemas.microsoft.com/office/powerpoint/2010/main" val="1170324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accent1">
                    <a:lumMod val="75000"/>
                  </a:schemeClr>
                </a:solidFill>
                <a:latin typeface="+mj-lt"/>
              </a:defRPr>
            </a:lvl1pPr>
          </a:lstStyle>
          <a:p>
            <a:r>
              <a:rPr lang="en-US"/>
              <a:t>Click to edit Master title style</a:t>
            </a:r>
          </a:p>
        </p:txBody>
      </p:sp>
      <p:sp>
        <p:nvSpPr>
          <p:cNvPr id="3" name="Date Placeholder 2"/>
          <p:cNvSpPr>
            <a:spLocks noGrp="1"/>
          </p:cNvSpPr>
          <p:nvPr>
            <p:ph type="dt" sz="half" idx="10"/>
          </p:nvPr>
        </p:nvSpPr>
        <p:spPr>
          <a:xfrm>
            <a:off x="838200" y="6289675"/>
            <a:ext cx="2743200" cy="365125"/>
          </a:xfrm>
        </p:spPr>
        <p:txBody>
          <a:bodyPr/>
          <a:lstStyle/>
          <a:p>
            <a:fld id="{99741F83-9D75-4355-B876-74A39890493D}" type="datetimeFigureOut">
              <a:rPr lang="en-US" smtClean="0"/>
              <a:t>5/12/2020</a:t>
            </a:fld>
            <a:endParaRPr lang="en-US" dirty="0"/>
          </a:p>
        </p:txBody>
      </p:sp>
      <p:sp>
        <p:nvSpPr>
          <p:cNvPr id="4" name="Footer Placeholder 3"/>
          <p:cNvSpPr>
            <a:spLocks noGrp="1"/>
          </p:cNvSpPr>
          <p:nvPr>
            <p:ph type="ftr" sz="quarter" idx="11"/>
          </p:nvPr>
        </p:nvSpPr>
        <p:spPr>
          <a:xfrm>
            <a:off x="4038600" y="6289675"/>
            <a:ext cx="4114800" cy="365125"/>
          </a:xfrm>
        </p:spPr>
        <p:txBody>
          <a:bodyPr/>
          <a:lstStyle/>
          <a:p>
            <a:endParaRPr lang="en-US" dirty="0"/>
          </a:p>
        </p:txBody>
      </p:sp>
      <p:sp>
        <p:nvSpPr>
          <p:cNvPr id="5" name="Slide Number Placeholder 4"/>
          <p:cNvSpPr>
            <a:spLocks noGrp="1"/>
          </p:cNvSpPr>
          <p:nvPr>
            <p:ph type="sldNum" sz="quarter" idx="12"/>
          </p:nvPr>
        </p:nvSpPr>
        <p:spPr>
          <a:xfrm>
            <a:off x="8610600" y="6289675"/>
            <a:ext cx="2743200" cy="365125"/>
          </a:xfrm>
        </p:spPr>
        <p:txBody>
          <a:bodyPr/>
          <a:lstStyle/>
          <a:p>
            <a:fld id="{FBD62D51-41F1-4350-B180-7D2FB5225631}" type="slidenum">
              <a:rPr lang="en-US" smtClean="0"/>
              <a:t>‹#›</a:t>
            </a:fld>
            <a:endParaRPr lang="en-US" dirty="0"/>
          </a:p>
        </p:txBody>
      </p:sp>
      <p:sp>
        <p:nvSpPr>
          <p:cNvPr id="7" name="Rectangle 6">
            <a:extLst>
              <a:ext uri="{FF2B5EF4-FFF2-40B4-BE49-F238E27FC236}">
                <a16:creationId xmlns:a16="http://schemas.microsoft.com/office/drawing/2014/main" xmlns="" id="{1E13814F-CD68-4F16-B3CA-C68B0084295D}"/>
              </a:ext>
            </a:extLst>
          </p:cNvPr>
          <p:cNvSpPr/>
          <p:nvPr userDrawn="1"/>
        </p:nvSpPr>
        <p:spPr>
          <a:xfrm>
            <a:off x="458902" y="6681767"/>
            <a:ext cx="11286784"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2020 Sustainable Manufacturing Innovation Alliance. Funding provided by the U.S. Department of Energy’s Office of Energy Efficiency and Renewable Energy (EERE) under Advanced Manufacturing Office Award Number DE-EE0007897.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35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b="1">
                <a:solidFill>
                  <a:schemeClr val="accent1">
                    <a:lumMod val="75000"/>
                  </a:schemeClr>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a:xfrm>
            <a:off x="838200" y="6289675"/>
            <a:ext cx="2743200" cy="365125"/>
          </a:xfrm>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a:xfrm>
            <a:off x="4038600" y="6289675"/>
            <a:ext cx="4114800" cy="365125"/>
          </a:xfrm>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a:xfrm>
            <a:off x="8610600" y="6289675"/>
            <a:ext cx="2743200" cy="365125"/>
          </a:xfrm>
        </p:spPr>
        <p:txBody>
          <a:bodyPr/>
          <a:lstStyle/>
          <a:p>
            <a:fld id="{AABB9F19-CBA3-459F-8F4E-688D51189457}" type="slidenum">
              <a:rPr lang="en-US" smtClean="0"/>
              <a:t>‹#›</a:t>
            </a:fld>
            <a:endParaRPr lang="en-US" dirty="0"/>
          </a:p>
        </p:txBody>
      </p:sp>
      <p:sp>
        <p:nvSpPr>
          <p:cNvPr id="7" name="Rectangle 6">
            <a:extLst>
              <a:ext uri="{FF2B5EF4-FFF2-40B4-BE49-F238E27FC236}">
                <a16:creationId xmlns:a16="http://schemas.microsoft.com/office/drawing/2014/main" xmlns="" id="{C5F1A53A-27F0-4689-951D-6769A91EF278}"/>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Tree>
    <p:extLst>
      <p:ext uri="{BB962C8B-B14F-4D97-AF65-F5344CB8AC3E}">
        <p14:creationId xmlns:p14="http://schemas.microsoft.com/office/powerpoint/2010/main" val="37391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289675"/>
            <a:ext cx="2743200" cy="365125"/>
          </a:xfrm>
        </p:spPr>
        <p:txBody>
          <a:bodyPr/>
          <a:lstStyle/>
          <a:p>
            <a:fld id="{99741F83-9D75-4355-B876-74A39890493D}" type="datetimeFigureOut">
              <a:rPr lang="en-US" smtClean="0"/>
              <a:t>5/12/2020</a:t>
            </a:fld>
            <a:endParaRPr lang="en-US" dirty="0"/>
          </a:p>
        </p:txBody>
      </p:sp>
      <p:sp>
        <p:nvSpPr>
          <p:cNvPr id="4" name="Footer Placeholder 3"/>
          <p:cNvSpPr>
            <a:spLocks noGrp="1"/>
          </p:cNvSpPr>
          <p:nvPr>
            <p:ph type="ftr" sz="quarter" idx="11"/>
          </p:nvPr>
        </p:nvSpPr>
        <p:spPr>
          <a:xfrm>
            <a:off x="4038600" y="6289675"/>
            <a:ext cx="4114800" cy="365125"/>
          </a:xfrm>
        </p:spPr>
        <p:txBody>
          <a:bodyPr/>
          <a:lstStyle/>
          <a:p>
            <a:endParaRPr lang="en-US" dirty="0"/>
          </a:p>
        </p:txBody>
      </p:sp>
      <p:sp>
        <p:nvSpPr>
          <p:cNvPr id="5" name="Slide Number Placeholder 4"/>
          <p:cNvSpPr>
            <a:spLocks noGrp="1"/>
          </p:cNvSpPr>
          <p:nvPr>
            <p:ph type="sldNum" sz="quarter" idx="12"/>
          </p:nvPr>
        </p:nvSpPr>
        <p:spPr>
          <a:xfrm>
            <a:off x="8610600" y="6289675"/>
            <a:ext cx="2743200" cy="365125"/>
          </a:xfrm>
        </p:spPr>
        <p:txBody>
          <a:bodyPr/>
          <a:lstStyle/>
          <a:p>
            <a:fld id="{FBD62D51-41F1-4350-B180-7D2FB5225631}" type="slidenum">
              <a:rPr lang="en-US" smtClean="0"/>
              <a:t>‹#›</a:t>
            </a:fld>
            <a:endParaRPr lang="en-US" dirty="0"/>
          </a:p>
        </p:txBody>
      </p:sp>
      <p:sp>
        <p:nvSpPr>
          <p:cNvPr id="6" name="Rectangle 5">
            <a:extLst>
              <a:ext uri="{FF2B5EF4-FFF2-40B4-BE49-F238E27FC236}">
                <a16:creationId xmlns:a16="http://schemas.microsoft.com/office/drawing/2014/main" xmlns="" id="{C5F1A53A-27F0-4689-951D-6769A91EF278}"/>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
        <p:nvSpPr>
          <p:cNvPr id="7"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baseline="0" dirty="0">
                <a:solidFill>
                  <a:schemeClr val="accent1">
                    <a:lumMod val="75000"/>
                  </a:schemeClr>
                </a:solidFill>
                <a:latin typeface="Calibri" panose="020F0502020204030204" pitchFamily="34" charset="0"/>
                <a:cs typeface="Calibri" panose="020F0502020204030204" pitchFamily="34" charset="0"/>
                <a:sym typeface="Open Sans"/>
              </a:rPr>
              <a:t> </a:t>
            </a:r>
            <a:endParaRPr lang="en-US" sz="3200" dirty="0">
              <a:solidFill>
                <a:schemeClr val="accent1">
                  <a:lumMod val="75000"/>
                </a:schemeClr>
              </a:solidFill>
              <a:latin typeface="Calibri" panose="020F0502020204030204" pitchFamily="34" charset="0"/>
              <a:cs typeface="Calibri" panose="020F0502020204030204" pitchFamily="34" charset="0"/>
              <a:sym typeface="Open Sans"/>
            </a:endParaRPr>
          </a:p>
        </p:txBody>
      </p:sp>
      <p:sp>
        <p:nvSpPr>
          <p:cNvPr id="10" name="Shape 398">
            <a:extLst>
              <a:ext uri="{FF2B5EF4-FFF2-40B4-BE49-F238E27FC236}">
                <a16:creationId xmlns:a16="http://schemas.microsoft.com/office/drawing/2014/main" xmlns="" id="{AE117997-CDCE-4B4A-A633-F76086E372DE}"/>
              </a:ext>
            </a:extLst>
          </p:cNvPr>
          <p:cNvSpPr/>
          <p:nvPr userDrawn="1"/>
        </p:nvSpPr>
        <p:spPr>
          <a:xfrm>
            <a:off x="319596" y="684890"/>
            <a:ext cx="55929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B7ABF"/>
              </a:buClr>
              <a:buSzPct val="25000"/>
            </a:pPr>
            <a:r>
              <a:rPr lang="en-US" sz="3200" dirty="0">
                <a:solidFill>
                  <a:schemeClr val="accent1">
                    <a:lumMod val="75000"/>
                  </a:schemeClr>
                </a:solidFill>
                <a:latin typeface="Calibri" panose="020F0502020204030204" pitchFamily="34" charset="0"/>
                <a:cs typeface="Calibri" panose="020F0502020204030204" pitchFamily="34" charset="0"/>
                <a:sym typeface="Open Sans"/>
              </a:rPr>
              <a:t>       </a:t>
            </a:r>
          </a:p>
        </p:txBody>
      </p:sp>
      <p:cxnSp>
        <p:nvCxnSpPr>
          <p:cNvPr id="11" name="Shape 350">
            <a:extLst>
              <a:ext uri="{FF2B5EF4-FFF2-40B4-BE49-F238E27FC236}">
                <a16:creationId xmlns:a16="http://schemas.microsoft.com/office/drawing/2014/main" xmlns="" id="{80ED2893-0C0F-40B2-8BA2-930A66D89A3A}"/>
              </a:ext>
            </a:extLst>
          </p:cNvPr>
          <p:cNvCxnSpPr>
            <a:cxnSpLocks/>
          </p:cNvCxnSpPr>
          <p:nvPr userDrawn="1"/>
        </p:nvCxnSpPr>
        <p:spPr>
          <a:xfrm>
            <a:off x="0" y="426551"/>
            <a:ext cx="5397623" cy="0"/>
          </a:xfrm>
          <a:prstGeom prst="straightConnector1">
            <a:avLst/>
          </a:prstGeom>
          <a:noFill/>
          <a:ln w="9525" cap="flat" cmpd="sng">
            <a:solidFill>
              <a:srgbClr val="C0C0C0"/>
            </a:solidFill>
            <a:prstDash val="solid"/>
            <a:round/>
            <a:headEnd type="none" w="med" len="med"/>
            <a:tailEnd type="none" w="med" len="med"/>
          </a:ln>
        </p:spPr>
      </p:cxnSp>
      <p:cxnSp>
        <p:nvCxnSpPr>
          <p:cNvPr id="12" name="Shape 350">
            <a:extLst>
              <a:ext uri="{FF2B5EF4-FFF2-40B4-BE49-F238E27FC236}">
                <a16:creationId xmlns:a16="http://schemas.microsoft.com/office/drawing/2014/main" xmlns="" id="{06C52898-55C2-4ED0-91F3-9DDA54A42EC3}"/>
              </a:ext>
            </a:extLst>
          </p:cNvPr>
          <p:cNvCxnSpPr>
            <a:cxnSpLocks/>
          </p:cNvCxnSpPr>
          <p:nvPr userDrawn="1"/>
        </p:nvCxnSpPr>
        <p:spPr>
          <a:xfrm>
            <a:off x="0" y="1498702"/>
            <a:ext cx="5424256" cy="0"/>
          </a:xfrm>
          <a:prstGeom prst="straightConnector1">
            <a:avLst/>
          </a:prstGeom>
          <a:noFill/>
          <a:ln w="9525" cap="flat" cmpd="sng">
            <a:solidFill>
              <a:srgbClr val="C0C0C0"/>
            </a:solidFill>
            <a:prstDash val="solid"/>
            <a:round/>
            <a:headEnd type="none" w="med" len="med"/>
            <a:tailEnd type="none" w="med" len="med"/>
          </a:ln>
        </p:spPr>
      </p:cxnSp>
      <p:sp>
        <p:nvSpPr>
          <p:cNvPr id="13" name="Text Placeholder 12">
            <a:extLst>
              <a:ext uri="{FF2B5EF4-FFF2-40B4-BE49-F238E27FC236}">
                <a16:creationId xmlns:a16="http://schemas.microsoft.com/office/drawing/2014/main" xmlns="" id="{1B214436-9B85-F04F-B502-5DA45F9F515D}"/>
              </a:ext>
            </a:extLst>
          </p:cNvPr>
          <p:cNvSpPr>
            <a:spLocks noGrp="1"/>
          </p:cNvSpPr>
          <p:nvPr>
            <p:ph type="body" sz="quarter" idx="13" hasCustomPrompt="1"/>
          </p:nvPr>
        </p:nvSpPr>
        <p:spPr>
          <a:xfrm>
            <a:off x="838200" y="512064"/>
            <a:ext cx="10972800" cy="914400"/>
          </a:xfrm>
        </p:spPr>
        <p:txBody>
          <a:bodyPr anchor="ctr">
            <a:normAutofit/>
          </a:bodyPr>
          <a:lstStyle>
            <a:lvl1pPr marL="0" indent="0" algn="l">
              <a:buNone/>
              <a:defRPr sz="3600" b="1">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Slide Title Style</a:t>
            </a:r>
          </a:p>
        </p:txBody>
      </p:sp>
    </p:spTree>
    <p:extLst>
      <p:ext uri="{BB962C8B-B14F-4D97-AF65-F5344CB8AC3E}">
        <p14:creationId xmlns:p14="http://schemas.microsoft.com/office/powerpoint/2010/main" val="422058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1F5FB-C00C-482A-AD16-3E4A684D07FE}"/>
              </a:ext>
            </a:extLst>
          </p:cNvPr>
          <p:cNvSpPr>
            <a:spLocks noGrp="1"/>
          </p:cNvSpPr>
          <p:nvPr>
            <p:ph type="title"/>
          </p:nvPr>
        </p:nvSpPr>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xmlns="" id="{FF2960CD-C233-45F6-8167-89C5566DEE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151E43-DE9B-40DE-9319-B8256143E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DCBD66-8AE0-4AC8-928D-F92E5E08EE74}"/>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165C7C22-807D-4507-AACE-4DD4B00520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3DEDBC2-9E04-4885-91E9-E950962550F9}"/>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8" name="Rectangle 7">
            <a:extLst>
              <a:ext uri="{FF2B5EF4-FFF2-40B4-BE49-F238E27FC236}">
                <a16:creationId xmlns:a16="http://schemas.microsoft.com/office/drawing/2014/main" xmlns="" id="{BA749EB0-EB66-634A-86A3-D6032AC62817}"/>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Tree>
    <p:extLst>
      <p:ext uri="{BB962C8B-B14F-4D97-AF65-F5344CB8AC3E}">
        <p14:creationId xmlns:p14="http://schemas.microsoft.com/office/powerpoint/2010/main" val="24400629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CE4F3-45CF-4279-B3F1-D670E9B6F916}"/>
              </a:ext>
            </a:extLst>
          </p:cNvPr>
          <p:cNvSpPr>
            <a:spLocks noGrp="1"/>
          </p:cNvSpPr>
          <p:nvPr>
            <p:ph type="title"/>
          </p:nvPr>
        </p:nvSpPr>
        <p:spPr>
          <a:xfrm>
            <a:off x="839788" y="365125"/>
            <a:ext cx="10515600" cy="1325563"/>
          </a:xfrm>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xmlns="" id="{9B6EBA01-C9E8-42D8-A281-9F2AE606F5D1}"/>
              </a:ext>
            </a:extLst>
          </p:cNvPr>
          <p:cNvSpPr>
            <a:spLocks noGrp="1"/>
          </p:cNvSpPr>
          <p:nvPr>
            <p:ph type="body" idx="1"/>
          </p:nvPr>
        </p:nvSpPr>
        <p:spPr>
          <a:xfrm>
            <a:off x="839788" y="1681163"/>
            <a:ext cx="5157787" cy="823912"/>
          </a:xfrm>
        </p:spPr>
        <p:txBody>
          <a:bodyPr anchor="ctr">
            <a:normAutofit/>
          </a:bodyPr>
          <a:lstStyle>
            <a:lvl1pPr marL="0" indent="0">
              <a:buNone/>
              <a:defRPr sz="28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499F874-6826-492E-A6BF-3AE49F1221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93ADE10-3AF1-4124-A006-D153C50812CF}"/>
              </a:ext>
            </a:extLst>
          </p:cNvPr>
          <p:cNvSpPr>
            <a:spLocks noGrp="1"/>
          </p:cNvSpPr>
          <p:nvPr>
            <p:ph type="body" sz="quarter" idx="3"/>
          </p:nvPr>
        </p:nvSpPr>
        <p:spPr>
          <a:xfrm>
            <a:off x="6172200" y="1681163"/>
            <a:ext cx="5183188" cy="823912"/>
          </a:xfrm>
        </p:spPr>
        <p:txBody>
          <a:bodyPr anchor="ctr">
            <a:normAutofit/>
          </a:bodyPr>
          <a:lstStyle>
            <a:lvl1pPr marL="0" indent="0">
              <a:buNone/>
              <a:defRPr sz="2800" b="1">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F01466D-2482-4AEC-86A2-EB12D128FB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8AF290-816C-407C-A04A-AE9F9CB33A01}"/>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8" name="Footer Placeholder 7">
            <a:extLst>
              <a:ext uri="{FF2B5EF4-FFF2-40B4-BE49-F238E27FC236}">
                <a16:creationId xmlns:a16="http://schemas.microsoft.com/office/drawing/2014/main" xmlns="" id="{48976250-0287-46B6-A606-9443810289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CB2E530-C2E9-43EC-831D-08DD326A355F}"/>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10" name="Rectangle 9">
            <a:extLst>
              <a:ext uri="{FF2B5EF4-FFF2-40B4-BE49-F238E27FC236}">
                <a16:creationId xmlns:a16="http://schemas.microsoft.com/office/drawing/2014/main" xmlns="" id="{6099A1F1-9277-A842-8EA6-275E9415ED2A}"/>
              </a:ext>
            </a:extLst>
          </p:cNvPr>
          <p:cNvSpPr/>
          <p:nvPr userDrawn="1"/>
        </p:nvSpPr>
        <p:spPr>
          <a:xfrm>
            <a:off x="480873" y="6629400"/>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Tree>
    <p:extLst>
      <p:ext uri="{BB962C8B-B14F-4D97-AF65-F5344CB8AC3E}">
        <p14:creationId xmlns:p14="http://schemas.microsoft.com/office/powerpoint/2010/main" val="3753718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a:xfrm>
            <a:off x="838200" y="228600"/>
            <a:ext cx="10515600" cy="1006475"/>
          </a:xfrm>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6" name="Rectangle 5">
            <a:extLst>
              <a:ext uri="{FF2B5EF4-FFF2-40B4-BE49-F238E27FC236}">
                <a16:creationId xmlns:a16="http://schemas.microsoft.com/office/drawing/2014/main" xmlns="" id="{72483F46-CE3E-0A4B-9864-14CE23CCFE00}"/>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grpSp>
        <p:nvGrpSpPr>
          <p:cNvPr id="13" name="Group 12">
            <a:extLst>
              <a:ext uri="{FF2B5EF4-FFF2-40B4-BE49-F238E27FC236}">
                <a16:creationId xmlns:a16="http://schemas.microsoft.com/office/drawing/2014/main" xmlns="" id="{EB9796FB-DA5F-8241-BCF6-336E36EC84C5}"/>
              </a:ext>
            </a:extLst>
          </p:cNvPr>
          <p:cNvGrpSpPr/>
          <p:nvPr userDrawn="1"/>
        </p:nvGrpSpPr>
        <p:grpSpPr>
          <a:xfrm>
            <a:off x="838200" y="1371600"/>
            <a:ext cx="10515600" cy="4984750"/>
            <a:chOff x="876300" y="1371600"/>
            <a:chExt cx="10515600" cy="4984750"/>
          </a:xfrm>
        </p:grpSpPr>
        <p:cxnSp>
          <p:nvCxnSpPr>
            <p:cNvPr id="8" name="Straight Connector 7">
              <a:extLst>
                <a:ext uri="{FF2B5EF4-FFF2-40B4-BE49-F238E27FC236}">
                  <a16:creationId xmlns:a16="http://schemas.microsoft.com/office/drawing/2014/main" xmlns="" id="{5A35B11C-5BB8-C14E-AD5D-9E457DDC2032}"/>
                </a:ext>
              </a:extLst>
            </p:cNvPr>
            <p:cNvCxnSpPr>
              <a:cxnSpLocks/>
            </p:cNvCxnSpPr>
            <p:nvPr userDrawn="1"/>
          </p:nvCxnSpPr>
          <p:spPr>
            <a:xfrm>
              <a:off x="6134100" y="1371600"/>
              <a:ext cx="0" cy="498475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51988D9-0F4C-644A-BEAA-C8A1ABA173DF}"/>
                </a:ext>
              </a:extLst>
            </p:cNvPr>
            <p:cNvCxnSpPr>
              <a:cxnSpLocks/>
            </p:cNvCxnSpPr>
            <p:nvPr userDrawn="1"/>
          </p:nvCxnSpPr>
          <p:spPr>
            <a:xfrm flipH="1">
              <a:off x="876300" y="3863975"/>
              <a:ext cx="10515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03949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a:xfrm>
            <a:off x="838200" y="228600"/>
            <a:ext cx="10515600" cy="1006475"/>
          </a:xfrm>
        </p:spPr>
        <p:txBody>
          <a:bodyPr>
            <a:normAutofit/>
          </a:bodyPr>
          <a:lstStyle>
            <a:lvl1pPr>
              <a:defRPr sz="3600" b="1">
                <a:solidFill>
                  <a:schemeClr val="accent1">
                    <a:lumMod val="7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6" name="Rectangle 5">
            <a:extLst>
              <a:ext uri="{FF2B5EF4-FFF2-40B4-BE49-F238E27FC236}">
                <a16:creationId xmlns:a16="http://schemas.microsoft.com/office/drawing/2014/main" xmlns="" id="{72483F46-CE3E-0A4B-9864-14CE23CCFE00}"/>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grpSp>
        <p:nvGrpSpPr>
          <p:cNvPr id="13" name="Group 12">
            <a:extLst>
              <a:ext uri="{FF2B5EF4-FFF2-40B4-BE49-F238E27FC236}">
                <a16:creationId xmlns:a16="http://schemas.microsoft.com/office/drawing/2014/main" xmlns="" id="{EB9796FB-DA5F-8241-BCF6-336E36EC84C5}"/>
              </a:ext>
            </a:extLst>
          </p:cNvPr>
          <p:cNvGrpSpPr/>
          <p:nvPr userDrawn="1"/>
        </p:nvGrpSpPr>
        <p:grpSpPr>
          <a:xfrm>
            <a:off x="838200" y="1235075"/>
            <a:ext cx="10515600" cy="5121275"/>
            <a:chOff x="876300" y="1235075"/>
            <a:chExt cx="10515600" cy="5121275"/>
          </a:xfrm>
        </p:grpSpPr>
        <p:cxnSp>
          <p:nvCxnSpPr>
            <p:cNvPr id="8" name="Straight Connector 7">
              <a:extLst>
                <a:ext uri="{FF2B5EF4-FFF2-40B4-BE49-F238E27FC236}">
                  <a16:creationId xmlns:a16="http://schemas.microsoft.com/office/drawing/2014/main" xmlns="" id="{5A35B11C-5BB8-C14E-AD5D-9E457DDC2032}"/>
                </a:ext>
              </a:extLst>
            </p:cNvPr>
            <p:cNvCxnSpPr>
              <a:cxnSpLocks/>
            </p:cNvCxnSpPr>
            <p:nvPr userDrawn="1"/>
          </p:nvCxnSpPr>
          <p:spPr>
            <a:xfrm>
              <a:off x="6134100" y="1235075"/>
              <a:ext cx="0" cy="512127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51988D9-0F4C-644A-BEAA-C8A1ABA173DF}"/>
                </a:ext>
              </a:extLst>
            </p:cNvPr>
            <p:cNvCxnSpPr>
              <a:cxnSpLocks/>
            </p:cNvCxnSpPr>
            <p:nvPr userDrawn="1"/>
          </p:nvCxnSpPr>
          <p:spPr>
            <a:xfrm flipH="1">
              <a:off x="876300" y="3795712"/>
              <a:ext cx="10515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Text Placeholder 26">
            <a:extLst>
              <a:ext uri="{FF2B5EF4-FFF2-40B4-BE49-F238E27FC236}">
                <a16:creationId xmlns:a16="http://schemas.microsoft.com/office/drawing/2014/main" xmlns="" id="{7BF21B33-13C0-7A44-8158-99E565B1BA89}"/>
              </a:ext>
            </a:extLst>
          </p:cNvPr>
          <p:cNvSpPr>
            <a:spLocks noGrp="1"/>
          </p:cNvSpPr>
          <p:nvPr>
            <p:ph type="body" sz="quarter" idx="13" hasCustomPrompt="1"/>
          </p:nvPr>
        </p:nvSpPr>
        <p:spPr>
          <a:xfrm>
            <a:off x="838200" y="1234440"/>
            <a:ext cx="4572000" cy="688374"/>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
        <p:nvSpPr>
          <p:cNvPr id="28" name="Text Placeholder 26">
            <a:extLst>
              <a:ext uri="{FF2B5EF4-FFF2-40B4-BE49-F238E27FC236}">
                <a16:creationId xmlns:a16="http://schemas.microsoft.com/office/drawing/2014/main" xmlns="" id="{FA8309D5-8E84-CD49-B453-1D75946B45F3}"/>
              </a:ext>
            </a:extLst>
          </p:cNvPr>
          <p:cNvSpPr>
            <a:spLocks noGrp="1"/>
          </p:cNvSpPr>
          <p:nvPr>
            <p:ph type="body" sz="quarter" idx="14" hasCustomPrompt="1"/>
          </p:nvPr>
        </p:nvSpPr>
        <p:spPr>
          <a:xfrm>
            <a:off x="841248" y="3794760"/>
            <a:ext cx="4572000" cy="688691"/>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
        <p:nvSpPr>
          <p:cNvPr id="30" name="Text Placeholder 26">
            <a:extLst>
              <a:ext uri="{FF2B5EF4-FFF2-40B4-BE49-F238E27FC236}">
                <a16:creationId xmlns:a16="http://schemas.microsoft.com/office/drawing/2014/main" xmlns="" id="{2302EBBD-6AD7-894F-9C15-5EF1FADA8804}"/>
              </a:ext>
            </a:extLst>
          </p:cNvPr>
          <p:cNvSpPr>
            <a:spLocks noGrp="1"/>
          </p:cNvSpPr>
          <p:nvPr>
            <p:ph type="body" sz="quarter" idx="15" hasCustomPrompt="1"/>
          </p:nvPr>
        </p:nvSpPr>
        <p:spPr>
          <a:xfrm>
            <a:off x="6096000" y="1234440"/>
            <a:ext cx="4572000" cy="688374"/>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
        <p:nvSpPr>
          <p:cNvPr id="31" name="Text Placeholder 26">
            <a:extLst>
              <a:ext uri="{FF2B5EF4-FFF2-40B4-BE49-F238E27FC236}">
                <a16:creationId xmlns:a16="http://schemas.microsoft.com/office/drawing/2014/main" xmlns="" id="{9E5AEA61-DEF1-0B44-BA0C-E9D7B495C4F2}"/>
              </a:ext>
            </a:extLst>
          </p:cNvPr>
          <p:cNvSpPr>
            <a:spLocks noGrp="1"/>
          </p:cNvSpPr>
          <p:nvPr>
            <p:ph type="body" sz="quarter" idx="16" hasCustomPrompt="1"/>
          </p:nvPr>
        </p:nvSpPr>
        <p:spPr>
          <a:xfrm>
            <a:off x="6099048" y="3794760"/>
            <a:ext cx="4572000" cy="688691"/>
          </a:xfrm>
        </p:spPr>
        <p:txBody>
          <a:bodyPr>
            <a:normAutofit/>
          </a:bodyPr>
          <a:lstStyle>
            <a:lvl1pPr marL="0" indent="0">
              <a:lnSpc>
                <a:spcPct val="100000"/>
              </a:lnSpc>
              <a:spcBef>
                <a:spcPts val="0"/>
              </a:spcBef>
              <a:buNone/>
              <a:defRPr sz="1800" b="1">
                <a:solidFill>
                  <a:schemeClr val="accent1">
                    <a:lumMod val="75000"/>
                  </a:schemeClr>
                </a:solidFill>
                <a:latin typeface="Calibri" panose="020F0502020204030204" pitchFamily="34" charset="0"/>
                <a:cs typeface="Calibri" panose="020F0502020204030204" pitchFamily="34" charset="0"/>
              </a:defRPr>
            </a:lvl1pPr>
            <a:lvl3pPr marL="914400" indent="0">
              <a:buNone/>
              <a:defRPr/>
            </a:lvl3pPr>
          </a:lstStyle>
          <a:p>
            <a:pPr lvl="0"/>
            <a:r>
              <a:rPr lang="en-US"/>
              <a:t>Click to Edit Master Label styles</a:t>
            </a:r>
          </a:p>
        </p:txBody>
      </p:sp>
    </p:spTree>
    <p:extLst>
      <p:ext uri="{BB962C8B-B14F-4D97-AF65-F5344CB8AC3E}">
        <p14:creationId xmlns:p14="http://schemas.microsoft.com/office/powerpoint/2010/main" val="1970855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2192482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5_50-50 Right Photo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883588" y="1771794"/>
            <a:ext cx="10272093" cy="466281"/>
          </a:xfrm>
        </p:spPr>
        <p:txBody>
          <a:bodyPr anchor="t" anchorCtr="0"/>
          <a:lstStyle>
            <a:lvl1pPr marL="428625" indent="-428625" algn="l" defTabSz="685800" rtl="0" eaLnBrk="1" latinLnBrk="0" hangingPunct="1">
              <a:lnSpc>
                <a:spcPct val="90000"/>
              </a:lnSpc>
              <a:spcBef>
                <a:spcPct val="0"/>
              </a:spcBef>
              <a:spcAft>
                <a:spcPts val="0"/>
              </a:spcAft>
              <a:buFont typeface="Arial" charset="0"/>
              <a:buChar char="•"/>
              <a:defRPr lang="en-US" sz="2700" b="0" i="0" kern="1200" spc="-113" baseline="0" dirty="0">
                <a:solidFill>
                  <a:schemeClr val="tx1"/>
                </a:solidFill>
                <a:latin typeface="+mj-lt"/>
                <a:ea typeface="+mn-ea"/>
                <a:cs typeface="Segoe UI Semibold" panose="020B0702040204020203" pitchFamily="34" charset="0"/>
              </a:defRPr>
            </a:lvl1pPr>
            <a:lvl2pPr marL="342900" indent="-342900" algn="l">
              <a:buFont typeface="Arial" charset="0"/>
              <a:buChar char="•"/>
              <a:defRPr sz="2100">
                <a:latin typeface="+mj-lt"/>
              </a:defRPr>
            </a:lvl2pPr>
            <a:lvl3pPr marL="257175" indent="-257175" algn="l">
              <a:buFont typeface="Arial" charset="0"/>
              <a:buChar char="•"/>
              <a:defRPr lang="en-US" sz="1800" b="0" kern="1200" dirty="0">
                <a:solidFill>
                  <a:schemeClr val="tx1">
                    <a:lumMod val="85000"/>
                    <a:lumOff val="15000"/>
                  </a:schemeClr>
                </a:solidFill>
                <a:latin typeface="+mj-lt"/>
                <a:ea typeface="+mn-ea"/>
                <a:cs typeface="+mn-cs"/>
              </a:defRPr>
            </a:lvl3pPr>
            <a:lvl4pPr marL="257175" indent="-257175" algn="l">
              <a:buFont typeface="Arial" charset="0"/>
              <a:buChar char="•"/>
              <a:defRPr sz="1500" b="1">
                <a:latin typeface="+mj-lt"/>
              </a:defRPr>
            </a:lvl4pPr>
            <a:lvl5pPr marL="214313" indent="-214313" algn="l">
              <a:buFont typeface="Arial" charset="0"/>
              <a:buChar char="•"/>
              <a:defRPr sz="1350">
                <a:latin typeface="+mj-lt"/>
              </a:defRPr>
            </a:lvl5pPr>
          </a:lstStyle>
          <a:p>
            <a:pPr lvl="0"/>
            <a:r>
              <a:rPr lang="en-US"/>
              <a:t>Click to edit Master Slide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900">
                <a:solidFill>
                  <a:schemeClr val="bg1"/>
                </a:solidFill>
              </a:defRPr>
            </a:lvl1pPr>
          </a:lstStyle>
          <a:p>
            <a:fld id="{1366CF2D-75CC-5C46-87F4-620E0131BDEF}" type="slidenum">
              <a:rPr lang="en-US" smtClean="0"/>
              <a:t>‹#›</a:t>
            </a:fld>
            <a:endParaRPr lang="en-US" dirty="0"/>
          </a:p>
        </p:txBody>
      </p:sp>
      <p:sp>
        <p:nvSpPr>
          <p:cNvPr id="11" name="Title 1"/>
          <p:cNvSpPr>
            <a:spLocks noGrp="1"/>
          </p:cNvSpPr>
          <p:nvPr>
            <p:ph type="title"/>
          </p:nvPr>
        </p:nvSpPr>
        <p:spPr>
          <a:xfrm>
            <a:off x="265042" y="325481"/>
            <a:ext cx="8804365" cy="715581"/>
          </a:xfrm>
          <a:prstGeom prst="rect">
            <a:avLst/>
          </a:prstGeom>
        </p:spPr>
        <p:txBody>
          <a:bodyPr/>
          <a:lstStyle>
            <a:lvl1pPr algn="l">
              <a:defRPr lang="en-US" sz="4500" b="1" i="0" kern="1200" spc="75" dirty="0">
                <a:solidFill>
                  <a:schemeClr val="tx1"/>
                </a:solidFill>
                <a:latin typeface="+mn-lt"/>
                <a:ea typeface="+mn-ea"/>
                <a:cs typeface="Segoe UI Semilight" panose="020B0402040204020203" pitchFamily="34" charset="0"/>
              </a:defRPr>
            </a:lvl1pPr>
          </a:lstStyle>
          <a:p>
            <a:r>
              <a:rPr lang="en-US"/>
              <a:t>Click to edit</a:t>
            </a:r>
          </a:p>
        </p:txBody>
      </p:sp>
      <p:sp>
        <p:nvSpPr>
          <p:cNvPr id="5" name="Rectangle 4">
            <a:extLst>
              <a:ext uri="{FF2B5EF4-FFF2-40B4-BE49-F238E27FC236}">
                <a16:creationId xmlns:a16="http://schemas.microsoft.com/office/drawing/2014/main" xmlns="" id="{CB4C95E1-ACB9-4EEB-A8B1-0352F64F4B5E}"/>
              </a:ext>
            </a:extLst>
          </p:cNvPr>
          <p:cNvSpPr/>
          <p:nvPr userDrawn="1"/>
        </p:nvSpPr>
        <p:spPr>
          <a:xfrm>
            <a:off x="480873" y="6581106"/>
            <a:ext cx="12057321" cy="215444"/>
          </a:xfrm>
          <a:prstGeom prst="rect">
            <a:avLst/>
          </a:prstGeom>
        </p:spPr>
        <p:txBody>
          <a:bodyPr wrap="square">
            <a:spAutoFit/>
          </a:bodyPr>
          <a:lstStyle/>
          <a:p>
            <a:r>
              <a:rPr lang="en-US" sz="8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800" dirty="0"/>
          </a:p>
        </p:txBody>
      </p:sp>
    </p:spTree>
    <p:extLst>
      <p:ext uri="{BB962C8B-B14F-4D97-AF65-F5344CB8AC3E}">
        <p14:creationId xmlns:p14="http://schemas.microsoft.com/office/powerpoint/2010/main" val="4273939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203200" y="3276600"/>
            <a:ext cx="117856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Date Placeholder 1"/>
          <p:cNvSpPr>
            <a:spLocks noGrp="1"/>
          </p:cNvSpPr>
          <p:nvPr>
            <p:ph type="dt" sz="half" idx="10"/>
          </p:nvPr>
        </p:nvSpPr>
        <p:spPr/>
        <p:txBody>
          <a:bodyPr/>
          <a:lstStyle>
            <a:lvl1pPr>
              <a:defRPr/>
            </a:lvl1pPr>
          </a:lstStyle>
          <a:p>
            <a:pPr>
              <a:defRPr/>
            </a:pPr>
            <a:fld id="{118FB837-3781-4E1F-AF07-51ABDB842424}" type="datetimeFigureOut">
              <a:rPr lang="en-US"/>
              <a:pPr>
                <a:defRPr/>
              </a:pPr>
              <a:t>5/12/2020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3EC7C257-FE96-484D-B474-5DC765EE1E55}" type="slidenum">
              <a:rPr lang="en-US" altLang="en-US"/>
              <a:pPr>
                <a:defRPr/>
              </a:pPr>
              <a:t>‹#›</a:t>
            </a:fld>
            <a:endParaRPr lang="en-US" altLang="en-US" dirty="0"/>
          </a:p>
        </p:txBody>
      </p:sp>
    </p:spTree>
    <p:extLst>
      <p:ext uri="{BB962C8B-B14F-4D97-AF65-F5344CB8AC3E}">
        <p14:creationId xmlns:p14="http://schemas.microsoft.com/office/powerpoint/2010/main" val="3626349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76292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828801"/>
            <a:ext cx="10972800" cy="42973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4267200" y="6553200"/>
            <a:ext cx="3454400" cy="304800"/>
          </a:xfrm>
          <a:prstGeom prst="rect">
            <a:avLst/>
          </a:prstGeom>
        </p:spPr>
        <p:txBody>
          <a:bodyPr/>
          <a:lstStyle>
            <a:lvl1pPr>
              <a:defRPr sz="1000">
                <a:solidFill>
                  <a:schemeClr val="bg1"/>
                </a:solidFill>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1701926788"/>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10"/>
          </p:nvPr>
        </p:nvSpPr>
        <p:spPr>
          <a:xfrm>
            <a:off x="203200" y="6553200"/>
            <a:ext cx="3454400" cy="304800"/>
          </a:xfrm>
          <a:prstGeom prst="rect">
            <a:avLst/>
          </a:prstGeom>
        </p:spPr>
        <p:txBody>
          <a:bodyPr/>
          <a:lstStyle>
            <a:lvl1pPr>
              <a:defRPr sz="1000">
                <a:solidFill>
                  <a:schemeClr val="bg1"/>
                </a:solidFill>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719696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4368800" y="6553200"/>
            <a:ext cx="3454400" cy="304800"/>
          </a:xfrm>
          <a:prstGeom prst="rect">
            <a:avLst/>
          </a:prstGeom>
        </p:spPr>
        <p:txBody>
          <a:bodyPr/>
          <a:lstStyle>
            <a:lvl1pPr>
              <a:defRPr sz="1000">
                <a:solidFill>
                  <a:schemeClr val="bg1"/>
                </a:solidFill>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1143173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fld id="{31201BE1-B44C-46EB-A81D-E78973BF7F4B}" type="slidenum">
              <a:rPr lang="en-US" smtClean="0"/>
              <a:t>‹#›</a:t>
            </a:fld>
            <a:endParaRPr lang="en-US" dirty="0"/>
          </a:p>
        </p:txBody>
      </p:sp>
    </p:spTree>
    <p:extLst>
      <p:ext uri="{BB962C8B-B14F-4D97-AF65-F5344CB8AC3E}">
        <p14:creationId xmlns:p14="http://schemas.microsoft.com/office/powerpoint/2010/main" val="4105734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a:xfrm>
            <a:off x="39624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28604345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8132750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25346185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18308476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81551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660EC226-0693-4CCD-AF9D-436F38F8C2C5}" type="datetimeFigureOut">
              <a:rPr lang="en-US"/>
              <a:pPr>
                <a:defRPr/>
              </a:pPr>
              <a:t>5/12/2020</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443B708C-A0FD-4D63-96EF-7D1DA40CED71}" type="slidenum">
              <a:rPr lang="en-US" altLang="en-US"/>
              <a:pPr>
                <a:defRPr/>
              </a:pPr>
              <a:t>‹#›</a:t>
            </a:fld>
            <a:endParaRPr lang="en-US" altLang="en-US" dirty="0"/>
          </a:p>
        </p:txBody>
      </p:sp>
    </p:spTree>
    <p:extLst>
      <p:ext uri="{BB962C8B-B14F-4D97-AF65-F5344CB8AC3E}">
        <p14:creationId xmlns:p14="http://schemas.microsoft.com/office/powerpoint/2010/main" val="39731248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203200" y="6553200"/>
            <a:ext cx="3454400" cy="304800"/>
          </a:xfrm>
          <a:prstGeom prst="rect">
            <a:avLst/>
          </a:prstGeom>
        </p:spPr>
        <p:txBody>
          <a:bodyPr/>
          <a:lstStyle>
            <a:lvl1pPr>
              <a:defRPr/>
            </a:lvl1pPr>
          </a:lstStyle>
          <a:p>
            <a:pPr>
              <a:defRPr/>
            </a:pPr>
            <a:fld id="{8F086904-99E9-44B0-8AA0-FF2E6FFA5DF1}" type="slidenum">
              <a:rPr lang="en-US" smtClean="0"/>
              <a:pPr>
                <a:defRPr/>
              </a:pPr>
              <a:t>‹#›</a:t>
            </a:fld>
            <a:endParaRPr lang="en-US" dirty="0"/>
          </a:p>
        </p:txBody>
      </p:sp>
    </p:spTree>
    <p:extLst>
      <p:ext uri="{BB962C8B-B14F-4D97-AF65-F5344CB8AC3E}">
        <p14:creationId xmlns:p14="http://schemas.microsoft.com/office/powerpoint/2010/main" val="7158645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5_50-50 Right Photo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883588" y="1771794"/>
            <a:ext cx="10272093" cy="466281"/>
          </a:xfrm>
        </p:spPr>
        <p:txBody>
          <a:bodyPr anchor="t" anchorCtr="0"/>
          <a:lstStyle>
            <a:lvl1pPr marL="428625" indent="-428625" algn="l" defTabSz="685800" rtl="0" eaLnBrk="1" latinLnBrk="0" hangingPunct="1">
              <a:lnSpc>
                <a:spcPct val="90000"/>
              </a:lnSpc>
              <a:spcBef>
                <a:spcPct val="0"/>
              </a:spcBef>
              <a:spcAft>
                <a:spcPts val="0"/>
              </a:spcAft>
              <a:buFont typeface="Arial" charset="0"/>
              <a:buChar char="•"/>
              <a:defRPr lang="en-US" sz="2700" b="0" i="0" kern="1200" spc="-113" baseline="0" dirty="0">
                <a:solidFill>
                  <a:schemeClr val="tx1"/>
                </a:solidFill>
                <a:latin typeface="+mj-lt"/>
                <a:ea typeface="+mn-ea"/>
                <a:cs typeface="Segoe UI Semibold" panose="020B0702040204020203" pitchFamily="34" charset="0"/>
              </a:defRPr>
            </a:lvl1pPr>
            <a:lvl2pPr marL="342900" indent="-342900" algn="l">
              <a:buFont typeface="Arial" charset="0"/>
              <a:buChar char="•"/>
              <a:defRPr sz="2100">
                <a:latin typeface="+mj-lt"/>
              </a:defRPr>
            </a:lvl2pPr>
            <a:lvl3pPr marL="257175" indent="-257175" algn="l">
              <a:buFont typeface="Arial" charset="0"/>
              <a:buChar char="•"/>
              <a:defRPr lang="en-US" sz="1800" b="0" kern="1200" dirty="0">
                <a:solidFill>
                  <a:schemeClr val="tx1">
                    <a:lumMod val="85000"/>
                    <a:lumOff val="15000"/>
                  </a:schemeClr>
                </a:solidFill>
                <a:latin typeface="+mj-lt"/>
                <a:ea typeface="+mn-ea"/>
                <a:cs typeface="+mn-cs"/>
              </a:defRPr>
            </a:lvl3pPr>
            <a:lvl4pPr marL="257175" indent="-257175" algn="l">
              <a:buFont typeface="Arial" charset="0"/>
              <a:buChar char="•"/>
              <a:defRPr sz="1500" b="1">
                <a:latin typeface="+mj-lt"/>
              </a:defRPr>
            </a:lvl4pPr>
            <a:lvl5pPr marL="214313" indent="-214313" algn="l">
              <a:buFont typeface="Arial" charset="0"/>
              <a:buChar char="•"/>
              <a:defRPr sz="1350">
                <a:latin typeface="+mj-lt"/>
              </a:defRPr>
            </a:lvl5pPr>
          </a:lstStyle>
          <a:p>
            <a:pPr lvl="0"/>
            <a:r>
              <a:rPr lang="en-US"/>
              <a:t>Click to edit Master Slide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900">
                <a:solidFill>
                  <a:schemeClr val="bg1"/>
                </a:solidFill>
              </a:defRPr>
            </a:lvl1pPr>
          </a:lstStyle>
          <a:p>
            <a:fld id="{1366CF2D-75CC-5C46-87F4-620E0131BDEF}" type="slidenum">
              <a:rPr lang="en-US" smtClean="0"/>
              <a:t>‹#›</a:t>
            </a:fld>
            <a:endParaRPr lang="en-US" dirty="0"/>
          </a:p>
        </p:txBody>
      </p:sp>
      <p:sp>
        <p:nvSpPr>
          <p:cNvPr id="11" name="Title 1"/>
          <p:cNvSpPr>
            <a:spLocks noGrp="1"/>
          </p:cNvSpPr>
          <p:nvPr>
            <p:ph type="title"/>
          </p:nvPr>
        </p:nvSpPr>
        <p:spPr>
          <a:xfrm>
            <a:off x="265042" y="325481"/>
            <a:ext cx="8804365" cy="715581"/>
          </a:xfrm>
          <a:prstGeom prst="rect">
            <a:avLst/>
          </a:prstGeom>
        </p:spPr>
        <p:txBody>
          <a:bodyPr/>
          <a:lstStyle>
            <a:lvl1pPr algn="l">
              <a:defRPr lang="en-US" sz="4500" b="1" i="0" kern="1200" spc="75" dirty="0">
                <a:solidFill>
                  <a:schemeClr val="tx1"/>
                </a:solidFill>
                <a:latin typeface="+mn-lt"/>
                <a:ea typeface="+mn-ea"/>
                <a:cs typeface="Segoe UI Semilight" panose="020B0402040204020203" pitchFamily="34" charset="0"/>
              </a:defRPr>
            </a:lvl1pPr>
          </a:lstStyle>
          <a:p>
            <a:r>
              <a:rPr lang="en-US"/>
              <a:t>Click to edit</a:t>
            </a:r>
          </a:p>
        </p:txBody>
      </p:sp>
    </p:spTree>
    <p:extLst>
      <p:ext uri="{BB962C8B-B14F-4D97-AF65-F5344CB8AC3E}">
        <p14:creationId xmlns:p14="http://schemas.microsoft.com/office/powerpoint/2010/main" val="42472290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3296523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008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42BF5-2030-4088-9F55-35AEAD3E5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8D9ED3-D54C-44C0-9C87-4B8754888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68F039-D4A1-4559-9ABD-A037B4B27FC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F13C6356-B8BB-4B11-95B7-F9280C892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DD6A3D-A022-43BA-AD2B-A74F29F8F6A6}"/>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8512258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9C4C5-9B2F-4DA0-862F-FA16AD9D315A}"/>
              </a:ext>
            </a:extLst>
          </p:cNvPr>
          <p:cNvSpPr>
            <a:spLocks noGrp="1"/>
          </p:cNvSpPr>
          <p:nvPr>
            <p:ph type="title"/>
          </p:nvPr>
        </p:nvSpPr>
        <p:spPr/>
        <p:txBody>
          <a:bodyPr>
            <a:normAutofit/>
          </a:bodyPr>
          <a:lstStyle>
            <a:lvl1pPr>
              <a:defRPr sz="3600">
                <a:solidFill>
                  <a:schemeClr val="accent1">
                    <a:lumMod val="75000"/>
                  </a:schemeClr>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xmlns="" id="{5842E58D-BF3A-414D-A11F-306827C32B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79BE93-56B6-46A2-A132-D9672DEBACA6}"/>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0216D485-FEF4-4715-808A-366D8640A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5B5BB7A-E2E0-4C34-A5F0-76455E1E5913}"/>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35750224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E75AE-DB5A-4F05-8674-C3B698EE4B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447A54C-23EC-4771-ABAD-6A95821B6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480E852-C1D0-44EB-8CA6-2C70099312AB}"/>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ABCD33B2-0A42-40AE-AB38-8FB43A51EE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41A792B-046E-40A4-A72E-B79060DD2EBD}"/>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960547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1F5FB-C00C-482A-AD16-3E4A684D0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2960CD-C233-45F6-8167-89C5566DEE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0151E43-DE9B-40DE-9319-B8256143E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DCBD66-8AE0-4AC8-928D-F92E5E08EE74}"/>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165C7C22-807D-4507-AACE-4DD4B00520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3DEDBC2-9E04-4885-91E9-E950962550F9}"/>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395236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CE4F3-45CF-4279-B3F1-D670E9B6F9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6EBA01-C9E8-42D8-A281-9F2AE606F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499F874-6826-492E-A6BF-3AE49F1221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93ADE10-3AF1-4124-A006-D153C5081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F01466D-2482-4AEC-86A2-EB12D128FB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48AF290-816C-407C-A04A-AE9F9CB33A01}"/>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8" name="Footer Placeholder 7">
            <a:extLst>
              <a:ext uri="{FF2B5EF4-FFF2-40B4-BE49-F238E27FC236}">
                <a16:creationId xmlns:a16="http://schemas.microsoft.com/office/drawing/2014/main" xmlns="" id="{48976250-0287-46B6-A606-9443810289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CB2E530-C2E9-43EC-831D-08DD326A355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1742310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1CCEAF-F985-498E-B4B3-E4CA1A470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A3162A3-BE81-419C-A410-6565E0BF971C}"/>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4" name="Footer Placeholder 3">
            <a:extLst>
              <a:ext uri="{FF2B5EF4-FFF2-40B4-BE49-F238E27FC236}">
                <a16:creationId xmlns:a16="http://schemas.microsoft.com/office/drawing/2014/main" xmlns="" id="{41D8EF83-1E68-459F-B48F-FB5F3A0236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9364C5D-09AE-4AC2-BFE1-B00ABF64A1C3}"/>
              </a:ext>
            </a:extLst>
          </p:cNvPr>
          <p:cNvSpPr>
            <a:spLocks noGrp="1"/>
          </p:cNvSpPr>
          <p:nvPr>
            <p:ph type="sldNum" sz="quarter" idx="12"/>
          </p:nvPr>
        </p:nvSpPr>
        <p:spPr/>
        <p:txBody>
          <a:bodyPr/>
          <a:lstStyle/>
          <a:p>
            <a:fld id="{AABB9F19-CBA3-459F-8F4E-688D51189457}" type="slidenum">
              <a:rPr lang="en-US" smtClean="0"/>
              <a:t>‹#›</a:t>
            </a:fld>
            <a:endParaRPr lang="en-US" dirty="0"/>
          </a:p>
        </p:txBody>
      </p:sp>
      <p:sp>
        <p:nvSpPr>
          <p:cNvPr id="7" name="Rectangle 6">
            <a:extLst>
              <a:ext uri="{FF2B5EF4-FFF2-40B4-BE49-F238E27FC236}">
                <a16:creationId xmlns:a16="http://schemas.microsoft.com/office/drawing/2014/main" xmlns="" id="{0A8F126A-31DA-4CAD-9F52-DBD0E8A5AF5C}"/>
              </a:ext>
            </a:extLst>
          </p:cNvPr>
          <p:cNvSpPr/>
          <p:nvPr userDrawn="1"/>
        </p:nvSpPr>
        <p:spPr>
          <a:xfrm>
            <a:off x="10603021" y="6538912"/>
            <a:ext cx="1682317" cy="338554"/>
          </a:xfrm>
          <a:prstGeom prst="rect">
            <a:avLst/>
          </a:prstGeom>
        </p:spPr>
        <p:txBody>
          <a:bodyPr wrap="square">
            <a:spAutoFit/>
          </a:bodyPr>
          <a:lstStyle/>
          <a:p>
            <a:pPr marL="457200" marR="0" algn="ctr">
              <a:spcBef>
                <a:spcPts val="0"/>
              </a:spcBef>
              <a:spcAft>
                <a:spcPts val="0"/>
              </a:spcAft>
            </a:pPr>
            <a:r>
              <a:rPr lang="en-US" sz="800" b="1" dirty="0">
                <a:latin typeface="Calibri" panose="020F0502020204030204" pitchFamily="34" charset="0"/>
                <a:ea typeface="Calibri" panose="020F0502020204030204" pitchFamily="34" charset="0"/>
              </a:rPr>
              <a:t>REMADE INSTITUTE CONFIDENTIAL DATA</a:t>
            </a:r>
            <a:endParaRPr lang="en-US" sz="800" dirty="0">
              <a:latin typeface="Calibri" panose="020F05020202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xmlns="" id="{94B2B6AE-114D-4B6F-B0B7-1CBAA0FA8875}"/>
              </a:ext>
            </a:extLst>
          </p:cNvPr>
          <p:cNvSpPr/>
          <p:nvPr userDrawn="1"/>
        </p:nvSpPr>
        <p:spPr>
          <a:xfrm>
            <a:off x="1245935" y="6666303"/>
            <a:ext cx="9666481" cy="200055"/>
          </a:xfrm>
          <a:prstGeom prst="rect">
            <a:avLst/>
          </a:prstGeom>
        </p:spPr>
        <p:txBody>
          <a:bodyPr wrap="square">
            <a:spAutoFit/>
          </a:bodyPr>
          <a:lstStyle/>
          <a:p>
            <a:pPr algn="ctr"/>
            <a:r>
              <a:rPr lang="en-US" sz="700" dirty="0">
                <a:effectLst/>
                <a:latin typeface="Arial" panose="020B0604020202020204" pitchFamily="34" charset="0"/>
                <a:cs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22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F9E15751-2693-4714-952A-7B36B7035B9E}" type="datetimeFigureOut">
              <a:rPr lang="en-US"/>
              <a:pPr>
                <a:defRPr/>
              </a:pPr>
              <a:t>5/12/2020</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a:xfrm>
            <a:off x="10769600" y="6356351"/>
            <a:ext cx="812800" cy="365125"/>
          </a:xfrm>
        </p:spPr>
        <p:txBody>
          <a:bodyPr/>
          <a:lstStyle>
            <a:lvl1pPr>
              <a:defRPr/>
            </a:lvl1pPr>
          </a:lstStyle>
          <a:p>
            <a:pPr>
              <a:defRPr/>
            </a:pPr>
            <a:fld id="{51F990F9-3ADB-4691-BBA4-3E315A21D5CA}" type="slidenum">
              <a:rPr lang="en-US" altLang="en-US"/>
              <a:pPr>
                <a:defRPr/>
              </a:pPr>
              <a:t>‹#›</a:t>
            </a:fld>
            <a:endParaRPr lang="en-US" altLang="en-US" dirty="0"/>
          </a:p>
        </p:txBody>
      </p:sp>
    </p:spTree>
    <p:extLst>
      <p:ext uri="{BB962C8B-B14F-4D97-AF65-F5344CB8AC3E}">
        <p14:creationId xmlns:p14="http://schemas.microsoft.com/office/powerpoint/2010/main" val="10461840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B9FFC7D-6013-492E-A177-EF37956A57D7}"/>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3" name="Footer Placeholder 2">
            <a:extLst>
              <a:ext uri="{FF2B5EF4-FFF2-40B4-BE49-F238E27FC236}">
                <a16:creationId xmlns:a16="http://schemas.microsoft.com/office/drawing/2014/main" xmlns="" id="{745B0F47-C448-425D-ADD8-504ED368C4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1D0778B0-2DE3-4CB6-BCFF-21809226A211}"/>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065839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08168-7DE3-4593-BA97-DB6C1604C4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9AD325-8E67-4F10-A0F1-6F1AEA0F4B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E4BDF2-2337-45AE-8CEB-CF0F471DF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D360D8B-556B-41F5-8034-C79E87AEA6BA}"/>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90D934A7-BE60-40E9-A9DF-6BCCEFFCA5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CA7E348-A3ED-4232-99FE-DBC70333DC80}"/>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6053409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CE2CF2-B9A8-472C-944E-98E05B031B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99F837-F1D9-472B-B9B5-33D25946E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FC299974-CC72-4780-B33A-E4BA7DA5D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F4AFEDD-2D1D-4700-BA1E-349BA460C603}"/>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6" name="Footer Placeholder 5">
            <a:extLst>
              <a:ext uri="{FF2B5EF4-FFF2-40B4-BE49-F238E27FC236}">
                <a16:creationId xmlns:a16="http://schemas.microsoft.com/office/drawing/2014/main" xmlns="" id="{AF3281BC-C67F-4571-8614-2D7BDC5754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03EE30A-BD1D-4D3F-A680-8F0A7AE8F77F}"/>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9385176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03452F-7ADC-4C59-8756-29E68CA255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7846E73-7820-49CF-A501-56CD0D4A1C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9C2025-ED46-46C4-AB90-ECA1CCCC4BE2}"/>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B9296B95-7AED-4608-9880-518B7F4303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452C384-B18E-4310-A4D8-512051CD78EE}"/>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1433611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D29CB5-7813-49E4-AD03-8F8A3AC104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D59B6E-8B3E-40A1-8C98-A795E3DE6E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9A8C16-6654-4163-88B8-41C8E950E97D}"/>
              </a:ext>
            </a:extLst>
          </p:cNvPr>
          <p:cNvSpPr>
            <a:spLocks noGrp="1"/>
          </p:cNvSpPr>
          <p:nvPr>
            <p:ph type="dt" sz="half" idx="10"/>
          </p:nvPr>
        </p:nvSpPr>
        <p:spPr/>
        <p:txBody>
          <a:body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9E9B3FAF-5D6C-4FC4-8702-3B1637DEBA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5C3A8D7-F546-405D-BE5D-A766D27F63AC}"/>
              </a:ext>
            </a:extLst>
          </p:cNvPr>
          <p:cNvSpPr>
            <a:spLocks noGrp="1"/>
          </p:cNvSpPr>
          <p:nvPr>
            <p:ph type="sldNum" sz="quarter" idx="12"/>
          </p:nvPr>
        </p:nvSpPr>
        <p:spPr/>
        <p:txBody>
          <a:bodyPr/>
          <a:lstStyle/>
          <a:p>
            <a:fld id="{AABB9F19-CBA3-459F-8F4E-688D51189457}" type="slidenum">
              <a:rPr lang="en-US" smtClean="0"/>
              <a:t>‹#›</a:t>
            </a:fld>
            <a:endParaRPr lang="en-US" dirty="0"/>
          </a:p>
        </p:txBody>
      </p:sp>
    </p:spTree>
    <p:extLst>
      <p:ext uri="{BB962C8B-B14F-4D97-AF65-F5344CB8AC3E}">
        <p14:creationId xmlns:p14="http://schemas.microsoft.com/office/powerpoint/2010/main" val="27968383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00_TITLE OR TRANSI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649" y="2736344"/>
            <a:ext cx="5741440" cy="1754326"/>
          </a:xfrm>
          <a:prstGeom prst="rect">
            <a:avLst/>
          </a:prstGeom>
          <a:noFill/>
        </p:spPr>
        <p:txBody>
          <a:bodyPr anchor="b"/>
          <a:lstStyle>
            <a:lvl1pPr algn="l" defTabSz="685800" rtl="0" eaLnBrk="1" latinLnBrk="0" hangingPunct="1">
              <a:lnSpc>
                <a:spcPct val="90000"/>
              </a:lnSpc>
              <a:spcBef>
                <a:spcPct val="0"/>
              </a:spcBef>
              <a:buNone/>
              <a:defRPr lang="en-US" sz="6000" b="1" i="0" kern="1200" spc="-225" dirty="0">
                <a:solidFill>
                  <a:schemeClr val="tx1"/>
                </a:soli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1993935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5_50-50 Right Photo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883588" y="1771794"/>
            <a:ext cx="10272093" cy="466281"/>
          </a:xfrm>
        </p:spPr>
        <p:txBody>
          <a:bodyPr anchor="t" anchorCtr="0"/>
          <a:lstStyle>
            <a:lvl1pPr marL="428625" indent="-428625" algn="l" defTabSz="685800" rtl="0" eaLnBrk="1" latinLnBrk="0" hangingPunct="1">
              <a:lnSpc>
                <a:spcPct val="90000"/>
              </a:lnSpc>
              <a:spcBef>
                <a:spcPct val="0"/>
              </a:spcBef>
              <a:spcAft>
                <a:spcPts val="0"/>
              </a:spcAft>
              <a:buFont typeface="Arial" charset="0"/>
              <a:buChar char="•"/>
              <a:defRPr lang="en-US" sz="2700" b="0" i="0" kern="1200" spc="-113" baseline="0" dirty="0">
                <a:solidFill>
                  <a:schemeClr val="tx1"/>
                </a:solidFill>
                <a:latin typeface="+mj-lt"/>
                <a:ea typeface="+mn-ea"/>
                <a:cs typeface="Segoe UI Semibold" panose="020B0702040204020203" pitchFamily="34" charset="0"/>
              </a:defRPr>
            </a:lvl1pPr>
            <a:lvl2pPr marL="342900" indent="-342900" algn="l">
              <a:buFont typeface="Arial" charset="0"/>
              <a:buChar char="•"/>
              <a:defRPr sz="2100">
                <a:latin typeface="+mj-lt"/>
              </a:defRPr>
            </a:lvl2pPr>
            <a:lvl3pPr marL="257175" indent="-257175" algn="l">
              <a:buFont typeface="Arial" charset="0"/>
              <a:buChar char="•"/>
              <a:defRPr lang="en-US" sz="1800" b="0" kern="1200" dirty="0">
                <a:solidFill>
                  <a:schemeClr val="tx1">
                    <a:lumMod val="85000"/>
                    <a:lumOff val="15000"/>
                  </a:schemeClr>
                </a:solidFill>
                <a:latin typeface="+mj-lt"/>
                <a:ea typeface="+mn-ea"/>
                <a:cs typeface="+mn-cs"/>
              </a:defRPr>
            </a:lvl3pPr>
            <a:lvl4pPr marL="257175" indent="-257175" algn="l">
              <a:buFont typeface="Arial" charset="0"/>
              <a:buChar char="•"/>
              <a:defRPr sz="1500" b="1">
                <a:latin typeface="+mj-lt"/>
              </a:defRPr>
            </a:lvl4pPr>
            <a:lvl5pPr marL="214313" indent="-214313" algn="l">
              <a:buFont typeface="Arial" charset="0"/>
              <a:buChar char="•"/>
              <a:defRPr sz="1350">
                <a:latin typeface="+mj-lt"/>
              </a:defRPr>
            </a:lvl5pPr>
          </a:lstStyle>
          <a:p>
            <a:pPr lvl="0"/>
            <a:r>
              <a:rPr lang="en-US"/>
              <a:t>Click to edit Master Slide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900">
                <a:solidFill>
                  <a:schemeClr val="bg1"/>
                </a:solidFill>
              </a:defRPr>
            </a:lvl1pPr>
          </a:lstStyle>
          <a:p>
            <a:fld id="{1366CF2D-75CC-5C46-87F4-620E0131BDEF}" type="slidenum">
              <a:rPr lang="en-US" smtClean="0"/>
              <a:t>‹#›</a:t>
            </a:fld>
            <a:endParaRPr lang="en-US" dirty="0"/>
          </a:p>
        </p:txBody>
      </p:sp>
      <p:sp>
        <p:nvSpPr>
          <p:cNvPr id="11" name="Title 1"/>
          <p:cNvSpPr>
            <a:spLocks noGrp="1"/>
          </p:cNvSpPr>
          <p:nvPr>
            <p:ph type="title"/>
          </p:nvPr>
        </p:nvSpPr>
        <p:spPr>
          <a:xfrm>
            <a:off x="265042" y="325481"/>
            <a:ext cx="8804365" cy="715581"/>
          </a:xfrm>
          <a:prstGeom prst="rect">
            <a:avLst/>
          </a:prstGeom>
        </p:spPr>
        <p:txBody>
          <a:bodyPr/>
          <a:lstStyle>
            <a:lvl1pPr algn="l">
              <a:defRPr lang="en-US" sz="4500" b="1" i="0" kern="1200" spc="75" dirty="0">
                <a:solidFill>
                  <a:schemeClr val="tx1"/>
                </a:solidFill>
                <a:latin typeface="+mn-lt"/>
                <a:ea typeface="+mn-ea"/>
                <a:cs typeface="Segoe UI Semilight" panose="020B0402040204020203" pitchFamily="34" charset="0"/>
              </a:defRPr>
            </a:lvl1pPr>
          </a:lstStyle>
          <a:p>
            <a:r>
              <a:rPr lang="en-US"/>
              <a:t>Click to edit</a:t>
            </a:r>
          </a:p>
        </p:txBody>
      </p:sp>
      <p:sp>
        <p:nvSpPr>
          <p:cNvPr id="5" name="Rectangle 4">
            <a:extLst>
              <a:ext uri="{FF2B5EF4-FFF2-40B4-BE49-F238E27FC236}">
                <a16:creationId xmlns:a16="http://schemas.microsoft.com/office/drawing/2014/main" xmlns="" id="{9EE5C45A-D32A-428D-AFF2-954833426778}"/>
              </a:ext>
            </a:extLst>
          </p:cNvPr>
          <p:cNvSpPr/>
          <p:nvPr userDrawn="1"/>
        </p:nvSpPr>
        <p:spPr>
          <a:xfrm>
            <a:off x="10603021" y="6538912"/>
            <a:ext cx="1682317" cy="338554"/>
          </a:xfrm>
          <a:prstGeom prst="rect">
            <a:avLst/>
          </a:prstGeom>
        </p:spPr>
        <p:txBody>
          <a:bodyPr wrap="square">
            <a:spAutoFit/>
          </a:bodyPr>
          <a:lstStyle/>
          <a:p>
            <a:pPr marL="457200" marR="0" algn="ctr">
              <a:spcBef>
                <a:spcPts val="0"/>
              </a:spcBef>
              <a:spcAft>
                <a:spcPts val="0"/>
              </a:spcAft>
            </a:pPr>
            <a:r>
              <a:rPr lang="en-US" sz="800" b="1" dirty="0">
                <a:latin typeface="Calibri" panose="020F0502020204030204" pitchFamily="34" charset="0"/>
                <a:ea typeface="Calibri" panose="020F0502020204030204" pitchFamily="34" charset="0"/>
              </a:rPr>
              <a:t>REMADE INSTITUTE CONFIDENTIAL DATA</a:t>
            </a:r>
            <a:endParaRPr lang="en-US" sz="800" dirty="0">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xmlns="" id="{883067B5-DE02-4371-AE86-541D5CAA9C29}"/>
              </a:ext>
            </a:extLst>
          </p:cNvPr>
          <p:cNvSpPr/>
          <p:nvPr userDrawn="1"/>
        </p:nvSpPr>
        <p:spPr>
          <a:xfrm>
            <a:off x="1245935" y="6666303"/>
            <a:ext cx="9666481" cy="200055"/>
          </a:xfrm>
          <a:prstGeom prst="rect">
            <a:avLst/>
          </a:prstGeom>
        </p:spPr>
        <p:txBody>
          <a:bodyPr wrap="square">
            <a:spAutoFit/>
          </a:bodyPr>
          <a:lstStyle/>
          <a:p>
            <a:pPr algn="ctr"/>
            <a:r>
              <a:rPr lang="en-US" sz="700" dirty="0">
                <a:effectLst/>
                <a:latin typeface="Arial" panose="020B0604020202020204" pitchFamily="34" charset="0"/>
                <a:cs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276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4" name="Content Placeholder 3"/>
          <p:cNvSpPr>
            <a:spLocks noGrp="1"/>
          </p:cNvSpPr>
          <p:nvPr>
            <p:ph sz="half" idx="2"/>
          </p:nvPr>
        </p:nvSpPr>
        <p:spPr>
          <a:xfrm>
            <a:off x="6197600" y="1920085"/>
            <a:ext cx="5384800" cy="4434840"/>
          </a:xfrm>
          <a:prstGeom prst="rect">
            <a:avLst/>
          </a:prstGeo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
        <p:nvSpPr>
          <p:cNvPr id="8" name="Rectangle 7">
            <a:extLst>
              <a:ext uri="{FF2B5EF4-FFF2-40B4-BE49-F238E27FC236}">
                <a16:creationId xmlns:a16="http://schemas.microsoft.com/office/drawing/2014/main" xmlns="" id="{41FA572E-2BA6-6A42-92D0-8D70D4ACE88F}"/>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1835617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9D35D5-79F6-421B-9555-BA933A2B7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6F9776E-2328-43D6-A7E5-EEE65BB37C73}"/>
              </a:ext>
            </a:extLst>
          </p:cNvPr>
          <p:cNvSpPr>
            <a:spLocks noGrp="1"/>
          </p:cNvSpPr>
          <p:nvPr>
            <p:ph type="dt" sz="half" idx="10"/>
          </p:nvPr>
        </p:nvSpPr>
        <p:spPr>
          <a:xfrm>
            <a:off x="609600" y="6356351"/>
            <a:ext cx="2844800" cy="365125"/>
          </a:xfrm>
          <a:prstGeom prst="rect">
            <a:avLst/>
          </a:prstGeom>
        </p:spPr>
        <p:txBody>
          <a:bodyPr/>
          <a:lstStyle/>
          <a:p>
            <a:pPr>
              <a:defRPr/>
            </a:pPr>
            <a:fld id="{4B688131-D324-4714-AA20-04B2362D479A}" type="datetimeFigureOut">
              <a:rPr lang="en-US" smtClean="0"/>
              <a:pPr>
                <a:defRPr/>
              </a:pPr>
              <a:t>5/12/2020</a:t>
            </a:fld>
            <a:endParaRPr lang="en-US" dirty="0"/>
          </a:p>
        </p:txBody>
      </p:sp>
      <p:sp>
        <p:nvSpPr>
          <p:cNvPr id="4" name="Footer Placeholder 3">
            <a:extLst>
              <a:ext uri="{FF2B5EF4-FFF2-40B4-BE49-F238E27FC236}">
                <a16:creationId xmlns:a16="http://schemas.microsoft.com/office/drawing/2014/main" xmlns="" id="{C9ED582A-86D3-4C7D-AA08-87F281CEF97E}"/>
              </a:ext>
            </a:extLst>
          </p:cNvPr>
          <p:cNvSpPr>
            <a:spLocks noGrp="1"/>
          </p:cNvSpPr>
          <p:nvPr>
            <p:ph type="ftr" sz="quarter" idx="11"/>
          </p:nvPr>
        </p:nvSpPr>
        <p:spPr>
          <a:xfrm>
            <a:off x="3556000" y="6356351"/>
            <a:ext cx="4470400" cy="365125"/>
          </a:xfrm>
          <a:prstGeom prst="rect">
            <a:avLst/>
          </a:prstGeom>
        </p:spPr>
        <p:txBody>
          <a:bodyPr/>
          <a:lstStyle/>
          <a:p>
            <a:pPr>
              <a:defRPr/>
            </a:pPr>
            <a:endParaRPr lang="en-US" dirty="0"/>
          </a:p>
        </p:txBody>
      </p:sp>
      <p:sp>
        <p:nvSpPr>
          <p:cNvPr id="5" name="Slide Number Placeholder 4">
            <a:extLst>
              <a:ext uri="{FF2B5EF4-FFF2-40B4-BE49-F238E27FC236}">
                <a16:creationId xmlns:a16="http://schemas.microsoft.com/office/drawing/2014/main" xmlns="" id="{BD7FA7FA-D9F6-476B-A439-4C66E486CF73}"/>
              </a:ext>
            </a:extLst>
          </p:cNvPr>
          <p:cNvSpPr>
            <a:spLocks noGrp="1"/>
          </p:cNvSpPr>
          <p:nvPr>
            <p:ph type="sldNum" sz="quarter" idx="12"/>
          </p:nvPr>
        </p:nvSpPr>
        <p:spPr/>
        <p:txBody>
          <a:bodyPr/>
          <a:lstStyle/>
          <a:p>
            <a:pPr>
              <a:defRPr/>
            </a:pPr>
            <a:fld id="{F567C765-1D86-454D-B3D7-01027622377D}" type="slidenum">
              <a:rPr lang="en-US" altLang="en-US" smtClean="0"/>
              <a:pPr>
                <a:defRPr/>
              </a:pPr>
              <a:t>‹#›</a:t>
            </a:fld>
            <a:endParaRPr lang="en-US" altLang="en-US" dirty="0"/>
          </a:p>
        </p:txBody>
      </p:sp>
    </p:spTree>
    <p:extLst>
      <p:ext uri="{BB962C8B-B14F-4D97-AF65-F5344CB8AC3E}">
        <p14:creationId xmlns:p14="http://schemas.microsoft.com/office/powerpoint/2010/main" val="30451900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6_50-50 Right Photo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883588" y="1771794"/>
            <a:ext cx="10272093" cy="466281"/>
          </a:xfrm>
          <a:prstGeom prst="rect">
            <a:avLst/>
          </a:prstGeom>
        </p:spPr>
        <p:txBody>
          <a:bodyPr anchor="t" anchorCtr="0"/>
          <a:lstStyle>
            <a:lvl1pPr marL="428625" indent="-428625" algn="l" defTabSz="685800" rtl="0" eaLnBrk="1" latinLnBrk="0" hangingPunct="1">
              <a:lnSpc>
                <a:spcPct val="90000"/>
              </a:lnSpc>
              <a:spcBef>
                <a:spcPct val="0"/>
              </a:spcBef>
              <a:spcAft>
                <a:spcPts val="0"/>
              </a:spcAft>
              <a:buFont typeface="Arial" charset="0"/>
              <a:buChar char="•"/>
              <a:defRPr lang="en-US" sz="2700" b="0" i="0" kern="1200" spc="-113" baseline="0" dirty="0">
                <a:solidFill>
                  <a:schemeClr val="tx1"/>
                </a:solidFill>
                <a:latin typeface="+mj-lt"/>
                <a:ea typeface="+mn-ea"/>
                <a:cs typeface="Segoe UI Semibold" panose="020B0702040204020203" pitchFamily="34" charset="0"/>
              </a:defRPr>
            </a:lvl1pPr>
            <a:lvl2pPr marL="342900" indent="-342900" algn="l">
              <a:buFont typeface="Arial" charset="0"/>
              <a:buChar char="•"/>
              <a:defRPr sz="2100">
                <a:latin typeface="+mj-lt"/>
              </a:defRPr>
            </a:lvl2pPr>
            <a:lvl3pPr marL="257175" indent="-257175" algn="l">
              <a:buFont typeface="Arial" charset="0"/>
              <a:buChar char="•"/>
              <a:defRPr lang="en-US" sz="1800" b="0" kern="1200" dirty="0">
                <a:solidFill>
                  <a:schemeClr val="tx1">
                    <a:lumMod val="85000"/>
                    <a:lumOff val="15000"/>
                  </a:schemeClr>
                </a:solidFill>
                <a:latin typeface="+mj-lt"/>
                <a:ea typeface="+mn-ea"/>
                <a:cs typeface="+mn-cs"/>
              </a:defRPr>
            </a:lvl3pPr>
            <a:lvl4pPr marL="257175" indent="-257175" algn="l">
              <a:buFont typeface="Arial" charset="0"/>
              <a:buChar char="•"/>
              <a:defRPr sz="1500" b="1">
                <a:latin typeface="+mj-lt"/>
              </a:defRPr>
            </a:lvl4pPr>
            <a:lvl5pPr marL="214313" indent="-214313" algn="l">
              <a:buFont typeface="Arial" charset="0"/>
              <a:buChar char="•"/>
              <a:defRPr sz="1350">
                <a:latin typeface="+mj-lt"/>
              </a:defRPr>
            </a:lvl5pPr>
          </a:lstStyle>
          <a:p>
            <a:pPr lvl="0"/>
            <a:r>
              <a:rPr lang="en-US"/>
              <a:t>Click to edit Master Slide Styles</a:t>
            </a:r>
          </a:p>
        </p:txBody>
      </p:sp>
      <p:sp>
        <p:nvSpPr>
          <p:cNvPr id="10" name="Slide Number Placeholder 7"/>
          <p:cNvSpPr>
            <a:spLocks noGrp="1"/>
          </p:cNvSpPr>
          <p:nvPr>
            <p:ph type="sldNum" sz="quarter" idx="4"/>
          </p:nvPr>
        </p:nvSpPr>
        <p:spPr>
          <a:xfrm>
            <a:off x="11668594" y="6484939"/>
            <a:ext cx="523407" cy="365125"/>
          </a:xfrm>
          <a:prstGeom prst="rect">
            <a:avLst/>
          </a:prstGeom>
        </p:spPr>
        <p:txBody>
          <a:bodyPr vert="horz" wrap="none" lIns="91440" tIns="45720" rIns="91440" bIns="45720" rtlCol="0" anchor="ctr"/>
          <a:lstStyle>
            <a:lvl1pPr algn="r">
              <a:defRPr sz="900">
                <a:solidFill>
                  <a:schemeClr val="bg1"/>
                </a:solidFill>
              </a:defRPr>
            </a:lvl1pPr>
          </a:lstStyle>
          <a:p>
            <a:fld id="{1366CF2D-75CC-5C46-87F4-620E0131BDEF}" type="slidenum">
              <a:rPr lang="en-US" smtClean="0"/>
              <a:t>‹#›</a:t>
            </a:fld>
            <a:endParaRPr lang="en-US" dirty="0"/>
          </a:p>
        </p:txBody>
      </p:sp>
      <p:sp>
        <p:nvSpPr>
          <p:cNvPr id="11" name="Title 1"/>
          <p:cNvSpPr>
            <a:spLocks noGrp="1"/>
          </p:cNvSpPr>
          <p:nvPr>
            <p:ph type="title"/>
          </p:nvPr>
        </p:nvSpPr>
        <p:spPr>
          <a:xfrm>
            <a:off x="265042" y="325481"/>
            <a:ext cx="8804365" cy="715581"/>
          </a:xfrm>
          <a:prstGeom prst="rect">
            <a:avLst/>
          </a:prstGeom>
        </p:spPr>
        <p:txBody>
          <a:bodyPr/>
          <a:lstStyle>
            <a:lvl1pPr algn="l">
              <a:defRPr lang="en-US" sz="4500" b="1" i="0" kern="1200" spc="75" dirty="0">
                <a:solidFill>
                  <a:schemeClr val="tx1"/>
                </a:solidFill>
                <a:latin typeface="+mn-lt"/>
                <a:ea typeface="+mn-ea"/>
                <a:cs typeface="Segoe UI Semilight" panose="020B0402040204020203" pitchFamily="34" charset="0"/>
              </a:defRPr>
            </a:lvl1pPr>
          </a:lstStyle>
          <a:p>
            <a:r>
              <a:rPr lang="en-US"/>
              <a:t>Click to edit</a:t>
            </a:r>
          </a:p>
        </p:txBody>
      </p:sp>
    </p:spTree>
    <p:extLst>
      <p:ext uri="{BB962C8B-B14F-4D97-AF65-F5344CB8AC3E}">
        <p14:creationId xmlns:p14="http://schemas.microsoft.com/office/powerpoint/2010/main" val="1444844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0.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5.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6.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8.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9.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userDrawn="1"/>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userDrawn="1"/>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fld id="{4B688131-D324-4714-AA20-04B2362D479A}" type="datetimeFigureOut">
              <a:rPr lang="en-US"/>
              <a:pPr>
                <a:defRPr/>
              </a:pPr>
              <a:t>5/12/2020</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F567C765-1D86-454D-B3D7-01027622377D}" type="slidenum">
              <a:rPr lang="en-US" altLang="en-US"/>
              <a:pPr>
                <a:defRPr/>
              </a:pPr>
              <a:t>‹#›</a:t>
            </a:fld>
            <a:endParaRPr lang="en-US" altLang="en-US" dirty="0"/>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83" r:id="rId8"/>
    <p:sldLayoutId id="2147484093" r:id="rId9"/>
    <p:sldLayoutId id="2147484084" r:id="rId10"/>
    <p:sldLayoutId id="2147484085"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30" name="Title Placeholder 13"/>
          <p:cNvSpPr>
            <a:spLocks noGrp="1"/>
          </p:cNvSpPr>
          <p:nvPr>
            <p:ph type="title"/>
          </p:nvPr>
        </p:nvSpPr>
        <p:spPr bwMode="auto">
          <a:xfrm>
            <a:off x="609600" y="762000"/>
            <a:ext cx="812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Text Placeholder 14"/>
          <p:cNvSpPr>
            <a:spLocks noGrp="1"/>
          </p:cNvSpPr>
          <p:nvPr>
            <p:ph type="body" idx="1"/>
          </p:nvPr>
        </p:nvSpPr>
        <p:spPr bwMode="auto">
          <a:xfrm>
            <a:off x="609600" y="1676401"/>
            <a:ext cx="109728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xmlns="" id="{92B0D6E9-294C-4756-B90F-CDEE6EA0CAD6}"/>
              </a:ext>
            </a:extLst>
          </p:cNvPr>
          <p:cNvSpPr/>
          <p:nvPr userDrawn="1"/>
        </p:nvSpPr>
        <p:spPr>
          <a:xfrm>
            <a:off x="458902" y="6622133"/>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Tree>
    <p:extLst>
      <p:ext uri="{BB962C8B-B14F-4D97-AF65-F5344CB8AC3E}">
        <p14:creationId xmlns:p14="http://schemas.microsoft.com/office/powerpoint/2010/main" val="2077590737"/>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Lst>
  <p:hf sldNum="0" hdr="0" dt="0"/>
  <p:txStyles>
    <p:titleStyle>
      <a:lvl1pPr algn="ctr" rtl="0" eaLnBrk="1" fontAlgn="base" hangingPunct="1">
        <a:spcBef>
          <a:spcPct val="0"/>
        </a:spcBef>
        <a:spcAft>
          <a:spcPct val="0"/>
        </a:spcAft>
        <a:defRPr sz="3200" kern="1200">
          <a:solidFill>
            <a:schemeClr val="tx1"/>
          </a:solidFill>
          <a:latin typeface="Arial Bold" pitchFamily="34" charset="0"/>
          <a:ea typeface="+mj-ea"/>
          <a:cs typeface="Arial Bold" pitchFamily="34" charset="0"/>
        </a:defRPr>
      </a:lvl1pPr>
      <a:lvl2pPr algn="ctr" rtl="0" eaLnBrk="1" fontAlgn="base" hangingPunct="1">
        <a:spcBef>
          <a:spcPct val="0"/>
        </a:spcBef>
        <a:spcAft>
          <a:spcPct val="0"/>
        </a:spcAft>
        <a:defRPr sz="2800">
          <a:solidFill>
            <a:srgbClr val="324879"/>
          </a:solidFill>
          <a:latin typeface="Arial Bold" pitchFamily="34" charset="0"/>
          <a:cs typeface="Arial Bold" pitchFamily="34" charset="0"/>
        </a:defRPr>
      </a:lvl2pPr>
      <a:lvl3pPr algn="ctr" rtl="0" eaLnBrk="1" fontAlgn="base" hangingPunct="1">
        <a:spcBef>
          <a:spcPct val="0"/>
        </a:spcBef>
        <a:spcAft>
          <a:spcPct val="0"/>
        </a:spcAft>
        <a:defRPr sz="2800">
          <a:solidFill>
            <a:srgbClr val="324879"/>
          </a:solidFill>
          <a:latin typeface="Arial Bold" pitchFamily="34" charset="0"/>
          <a:cs typeface="Arial Bold" pitchFamily="34" charset="0"/>
        </a:defRPr>
      </a:lvl3pPr>
      <a:lvl4pPr algn="ctr" rtl="0" eaLnBrk="1" fontAlgn="base" hangingPunct="1">
        <a:spcBef>
          <a:spcPct val="0"/>
        </a:spcBef>
        <a:spcAft>
          <a:spcPct val="0"/>
        </a:spcAft>
        <a:defRPr sz="2800">
          <a:solidFill>
            <a:srgbClr val="324879"/>
          </a:solidFill>
          <a:latin typeface="Arial Bold" pitchFamily="34" charset="0"/>
          <a:cs typeface="Arial Bold" pitchFamily="34" charset="0"/>
        </a:defRPr>
      </a:lvl4pPr>
      <a:lvl5pPr algn="ctr" rtl="0" eaLnBrk="1" fontAlgn="base" hangingPunct="1">
        <a:spcBef>
          <a:spcPct val="0"/>
        </a:spcBef>
        <a:spcAft>
          <a:spcPct val="0"/>
        </a:spcAft>
        <a:defRPr sz="2800">
          <a:solidFill>
            <a:srgbClr val="324879"/>
          </a:solidFill>
          <a:latin typeface="Arial Bold" pitchFamily="34" charset="0"/>
          <a:cs typeface="Arial Bold" pitchFamily="34" charset="0"/>
        </a:defRPr>
      </a:lvl5pPr>
      <a:lvl6pPr marL="457200" algn="ctr" rtl="0" eaLnBrk="1" fontAlgn="base" hangingPunct="1">
        <a:spcBef>
          <a:spcPct val="0"/>
        </a:spcBef>
        <a:spcAft>
          <a:spcPct val="0"/>
        </a:spcAft>
        <a:defRPr sz="2800">
          <a:solidFill>
            <a:srgbClr val="324879"/>
          </a:solidFill>
          <a:latin typeface="Arial Bold" pitchFamily="34" charset="0"/>
          <a:cs typeface="Arial Bold" pitchFamily="34" charset="0"/>
        </a:defRPr>
      </a:lvl6pPr>
      <a:lvl7pPr marL="914400" algn="ctr" rtl="0" eaLnBrk="1" fontAlgn="base" hangingPunct="1">
        <a:spcBef>
          <a:spcPct val="0"/>
        </a:spcBef>
        <a:spcAft>
          <a:spcPct val="0"/>
        </a:spcAft>
        <a:defRPr sz="2800">
          <a:solidFill>
            <a:srgbClr val="324879"/>
          </a:solidFill>
          <a:latin typeface="Arial Bold" pitchFamily="34" charset="0"/>
          <a:cs typeface="Arial Bold" pitchFamily="34" charset="0"/>
        </a:defRPr>
      </a:lvl7pPr>
      <a:lvl8pPr marL="1371600" algn="ctr" rtl="0" eaLnBrk="1" fontAlgn="base" hangingPunct="1">
        <a:spcBef>
          <a:spcPct val="0"/>
        </a:spcBef>
        <a:spcAft>
          <a:spcPct val="0"/>
        </a:spcAft>
        <a:defRPr sz="2800">
          <a:solidFill>
            <a:srgbClr val="324879"/>
          </a:solidFill>
          <a:latin typeface="Arial Bold" pitchFamily="34" charset="0"/>
          <a:cs typeface="Arial Bold" pitchFamily="34" charset="0"/>
        </a:defRPr>
      </a:lvl8pPr>
      <a:lvl9pPr marL="1828800" algn="ctr" rtl="0" eaLnBrk="1" fontAlgn="base" hangingPunct="1">
        <a:spcBef>
          <a:spcPct val="0"/>
        </a:spcBef>
        <a:spcAft>
          <a:spcPct val="0"/>
        </a:spcAft>
        <a:defRPr sz="2800">
          <a:solidFill>
            <a:srgbClr val="324879"/>
          </a:solidFill>
          <a:latin typeface="Arial Bold" pitchFamily="34" charset="0"/>
          <a:cs typeface="Arial Bold"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9" cstate="hqprint">
            <a:extLst>
              <a:ext uri="{28A0092B-C50C-407E-A947-70E740481C1C}">
                <a14:useLocalDpi xmlns:a14="http://schemas.microsoft.com/office/drawing/2010/main"/>
              </a:ext>
            </a:extLst>
          </a:blip>
          <a:srcRect b="-1"/>
          <a:stretch/>
        </p:blipFill>
        <p:spPr>
          <a:xfrm>
            <a:off x="6778304" y="1812023"/>
            <a:ext cx="5413696" cy="5045847"/>
          </a:xfrm>
          <a:prstGeom prst="rect">
            <a:avLst/>
          </a:prstGeom>
        </p:spPr>
      </p:pic>
      <p:pic>
        <p:nvPicPr>
          <p:cNvPr id="13" name="Picture 1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931400" y="6338372"/>
            <a:ext cx="1773200" cy="316767"/>
          </a:xfrm>
          <a:prstGeom prst="rect">
            <a:avLst/>
          </a:prstGeom>
        </p:spPr>
      </p:pic>
      <p:pic>
        <p:nvPicPr>
          <p:cNvPr id="12" name="Picture 11"/>
          <p:cNvPicPr>
            <a:picLocks noChangeAspect="1"/>
          </p:cNvPicPr>
          <p:nvPr userDrawn="1"/>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534151" y="-534658"/>
            <a:ext cx="3519399" cy="4588036"/>
          </a:xfrm>
          <a:prstGeom prst="rect">
            <a:avLst/>
          </a:prstGeom>
        </p:spPr>
      </p:pic>
      <p:sp>
        <p:nvSpPr>
          <p:cNvPr id="1026" name="Title Placeholder 1"/>
          <p:cNvSpPr>
            <a:spLocks noGrp="1"/>
          </p:cNvSpPr>
          <p:nvPr>
            <p:ph type="title"/>
          </p:nvPr>
        </p:nvSpPr>
        <p:spPr bwMode="auto">
          <a:xfrm>
            <a:off x="268224" y="237744"/>
            <a:ext cx="11504904"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68224" y="1508762"/>
            <a:ext cx="1152352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43" name="Rectangle 14"/>
          <p:cNvSpPr>
            <a:spLocks noChangeArrowheads="1"/>
          </p:cNvSpPr>
          <p:nvPr userDrawn="1"/>
        </p:nvSpPr>
        <p:spPr bwMode="auto">
          <a:xfrm>
            <a:off x="-759884" y="-2814638"/>
            <a:ext cx="33867" cy="1588"/>
          </a:xfrm>
          <a:prstGeom prst="rect">
            <a:avLst/>
          </a:prstGeom>
          <a:solidFill>
            <a:srgbClr val="85B74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3397539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189" algn="l" rtl="0" eaLnBrk="1" fontAlgn="base" hangingPunct="1">
        <a:lnSpc>
          <a:spcPct val="85000"/>
        </a:lnSpc>
        <a:spcBef>
          <a:spcPct val="0"/>
        </a:spcBef>
        <a:spcAft>
          <a:spcPct val="0"/>
        </a:spcAft>
        <a:defRPr sz="3000">
          <a:solidFill>
            <a:srgbClr val="006C3A"/>
          </a:solidFill>
          <a:latin typeface="Arial Black" pitchFamily="34" charset="0"/>
        </a:defRPr>
      </a:lvl6pPr>
      <a:lvl7pPr marL="914377" algn="l" rtl="0" eaLnBrk="1" fontAlgn="base" hangingPunct="1">
        <a:lnSpc>
          <a:spcPct val="85000"/>
        </a:lnSpc>
        <a:spcBef>
          <a:spcPct val="0"/>
        </a:spcBef>
        <a:spcAft>
          <a:spcPct val="0"/>
        </a:spcAft>
        <a:defRPr sz="3000">
          <a:solidFill>
            <a:srgbClr val="006C3A"/>
          </a:solidFill>
          <a:latin typeface="Arial Black" pitchFamily="34" charset="0"/>
        </a:defRPr>
      </a:lvl7pPr>
      <a:lvl8pPr marL="1371566" algn="l" rtl="0" eaLnBrk="1" fontAlgn="base" hangingPunct="1">
        <a:lnSpc>
          <a:spcPct val="85000"/>
        </a:lnSpc>
        <a:spcBef>
          <a:spcPct val="0"/>
        </a:spcBef>
        <a:spcAft>
          <a:spcPct val="0"/>
        </a:spcAft>
        <a:defRPr sz="3000">
          <a:solidFill>
            <a:srgbClr val="006C3A"/>
          </a:solidFill>
          <a:latin typeface="Arial Black" pitchFamily="34" charset="0"/>
        </a:defRPr>
      </a:lvl8pPr>
      <a:lvl9pPr marL="1828754"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2" indent="-230182"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59" indent="-279393"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377" indent="-230182"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59" indent="-173034"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688" indent="-222245"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2FF515-75A9-4CEE-AEF9-7230B59C7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39DD90-F364-49CB-815A-02CFAD5EA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CEBA50-E7DD-4B04-8621-545A3639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225E206E-A67E-4A56-A4F6-F47690E5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49AEEB99-CA64-4204-B760-61F2C9D64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B9F19-CBA3-459F-8F4E-688D51189457}" type="slidenum">
              <a:rPr lang="en-US" smtClean="0"/>
              <a:t>‹#›</a:t>
            </a:fld>
            <a:endParaRPr lang="en-US" dirty="0"/>
          </a:p>
        </p:txBody>
      </p:sp>
    </p:spTree>
    <p:extLst>
      <p:ext uri="{BB962C8B-B14F-4D97-AF65-F5344CB8AC3E}">
        <p14:creationId xmlns:p14="http://schemas.microsoft.com/office/powerpoint/2010/main" val="386620608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2FF515-75A9-4CEE-AEF9-7230B59C7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39DD90-F364-49CB-815A-02CFAD5EA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CEBA50-E7DD-4B04-8621-545A3639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225E206E-A67E-4A56-A4F6-F47690E5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49AEEB99-CA64-4204-B760-61F2C9D64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B9F19-CBA3-459F-8F4E-688D51189457}" type="slidenum">
              <a:rPr lang="en-US" smtClean="0"/>
              <a:t>‹#›</a:t>
            </a:fld>
            <a:endParaRPr lang="en-US" dirty="0"/>
          </a:p>
        </p:txBody>
      </p:sp>
    </p:spTree>
    <p:extLst>
      <p:ext uri="{BB962C8B-B14F-4D97-AF65-F5344CB8AC3E}">
        <p14:creationId xmlns:p14="http://schemas.microsoft.com/office/powerpoint/2010/main" val="3567522897"/>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2FF515-75A9-4CEE-AEF9-7230B59C7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39DD90-F364-49CB-815A-02CFAD5EA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CEBA50-E7DD-4B04-8621-545A3639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225E206E-A67E-4A56-A4F6-F47690E5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49AEEB99-CA64-4204-B760-61F2C9D64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B9F19-CBA3-459F-8F4E-688D51189457}" type="slidenum">
              <a:rPr lang="en-US" smtClean="0"/>
              <a:t>‹#›</a:t>
            </a:fld>
            <a:endParaRPr lang="en-US" dirty="0"/>
          </a:p>
        </p:txBody>
      </p:sp>
    </p:spTree>
    <p:extLst>
      <p:ext uri="{BB962C8B-B14F-4D97-AF65-F5344CB8AC3E}">
        <p14:creationId xmlns:p14="http://schemas.microsoft.com/office/powerpoint/2010/main" val="334289140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23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2FF515-75A9-4CEE-AEF9-7230B59C7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39DD90-F364-49CB-815A-02CFAD5EA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CEBA50-E7DD-4B04-8621-545A3639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225E206E-A67E-4A56-A4F6-F47690E5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49AEEB99-CA64-4204-B760-61F2C9D64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B9F19-CBA3-459F-8F4E-688D51189457}" type="slidenum">
              <a:rPr lang="en-US" smtClean="0"/>
              <a:t>‹#›</a:t>
            </a:fld>
            <a:endParaRPr lang="en-US" dirty="0"/>
          </a:p>
        </p:txBody>
      </p:sp>
    </p:spTree>
    <p:extLst>
      <p:ext uri="{BB962C8B-B14F-4D97-AF65-F5344CB8AC3E}">
        <p14:creationId xmlns:p14="http://schemas.microsoft.com/office/powerpoint/2010/main" val="2341966465"/>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30" name="Title Placeholder 13"/>
          <p:cNvSpPr>
            <a:spLocks noGrp="1"/>
          </p:cNvSpPr>
          <p:nvPr>
            <p:ph type="title"/>
          </p:nvPr>
        </p:nvSpPr>
        <p:spPr bwMode="auto">
          <a:xfrm>
            <a:off x="609600" y="762000"/>
            <a:ext cx="812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Text Placeholder 14"/>
          <p:cNvSpPr>
            <a:spLocks noGrp="1"/>
          </p:cNvSpPr>
          <p:nvPr>
            <p:ph type="body" idx="1"/>
          </p:nvPr>
        </p:nvSpPr>
        <p:spPr bwMode="auto">
          <a:xfrm>
            <a:off x="609600" y="1676401"/>
            <a:ext cx="10972800" cy="4297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62CF0AFE-F341-42FB-87B0-B5E864A03871}"/>
              </a:ext>
            </a:extLst>
          </p:cNvPr>
          <p:cNvSpPr/>
          <p:nvPr userDrawn="1"/>
        </p:nvSpPr>
        <p:spPr>
          <a:xfrm>
            <a:off x="10603021" y="6538912"/>
            <a:ext cx="1682317" cy="338554"/>
          </a:xfrm>
          <a:prstGeom prst="rect">
            <a:avLst/>
          </a:prstGeom>
        </p:spPr>
        <p:txBody>
          <a:bodyPr wrap="square">
            <a:spAutoFit/>
          </a:bodyPr>
          <a:lstStyle/>
          <a:p>
            <a:pPr marL="457200" marR="0" algn="ctr">
              <a:spcBef>
                <a:spcPts val="0"/>
              </a:spcBef>
              <a:spcAft>
                <a:spcPts val="0"/>
              </a:spcAft>
            </a:pPr>
            <a:r>
              <a:rPr lang="en-US" sz="800" b="1" dirty="0">
                <a:latin typeface="Calibri" panose="020F0502020204030204" pitchFamily="34" charset="0"/>
                <a:ea typeface="Calibri" panose="020F0502020204030204" pitchFamily="34" charset="0"/>
              </a:rPr>
              <a:t>REMADE INSTITUTE CONFIDENTIAL DATA</a:t>
            </a:r>
            <a:endParaRPr lang="en-US" sz="800" dirty="0">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xmlns="" id="{A4FF5D3C-95EF-4012-A0E0-006186BC69A8}"/>
              </a:ext>
            </a:extLst>
          </p:cNvPr>
          <p:cNvSpPr/>
          <p:nvPr userDrawn="1"/>
        </p:nvSpPr>
        <p:spPr>
          <a:xfrm>
            <a:off x="1245935" y="6666303"/>
            <a:ext cx="9666481" cy="200055"/>
          </a:xfrm>
          <a:prstGeom prst="rect">
            <a:avLst/>
          </a:prstGeom>
        </p:spPr>
        <p:txBody>
          <a:bodyPr wrap="square">
            <a:spAutoFit/>
          </a:bodyPr>
          <a:lstStyle/>
          <a:p>
            <a:pPr algn="ctr"/>
            <a:r>
              <a:rPr lang="en-US" sz="700" dirty="0">
                <a:effectLst/>
                <a:latin typeface="Arial" panose="020B0604020202020204" pitchFamily="34" charset="0"/>
                <a:cs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715112"/>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Lst>
  <p:hf sldNum="0" hdr="0" dt="0"/>
  <p:txStyles>
    <p:titleStyle>
      <a:lvl1pPr algn="ctr" rtl="0" eaLnBrk="1" fontAlgn="base" hangingPunct="1">
        <a:spcBef>
          <a:spcPct val="0"/>
        </a:spcBef>
        <a:spcAft>
          <a:spcPct val="0"/>
        </a:spcAft>
        <a:defRPr sz="3200" kern="1200">
          <a:solidFill>
            <a:schemeClr val="tx1"/>
          </a:solidFill>
          <a:latin typeface="Arial Bold" pitchFamily="34" charset="0"/>
          <a:ea typeface="+mj-ea"/>
          <a:cs typeface="Arial Bold" pitchFamily="34" charset="0"/>
        </a:defRPr>
      </a:lvl1pPr>
      <a:lvl2pPr algn="ctr" rtl="0" eaLnBrk="1" fontAlgn="base" hangingPunct="1">
        <a:spcBef>
          <a:spcPct val="0"/>
        </a:spcBef>
        <a:spcAft>
          <a:spcPct val="0"/>
        </a:spcAft>
        <a:defRPr sz="2800">
          <a:solidFill>
            <a:srgbClr val="324879"/>
          </a:solidFill>
          <a:latin typeface="Arial Bold" pitchFamily="34" charset="0"/>
          <a:cs typeface="Arial Bold" pitchFamily="34" charset="0"/>
        </a:defRPr>
      </a:lvl2pPr>
      <a:lvl3pPr algn="ctr" rtl="0" eaLnBrk="1" fontAlgn="base" hangingPunct="1">
        <a:spcBef>
          <a:spcPct val="0"/>
        </a:spcBef>
        <a:spcAft>
          <a:spcPct val="0"/>
        </a:spcAft>
        <a:defRPr sz="2800">
          <a:solidFill>
            <a:srgbClr val="324879"/>
          </a:solidFill>
          <a:latin typeface="Arial Bold" pitchFamily="34" charset="0"/>
          <a:cs typeface="Arial Bold" pitchFamily="34" charset="0"/>
        </a:defRPr>
      </a:lvl3pPr>
      <a:lvl4pPr algn="ctr" rtl="0" eaLnBrk="1" fontAlgn="base" hangingPunct="1">
        <a:spcBef>
          <a:spcPct val="0"/>
        </a:spcBef>
        <a:spcAft>
          <a:spcPct val="0"/>
        </a:spcAft>
        <a:defRPr sz="2800">
          <a:solidFill>
            <a:srgbClr val="324879"/>
          </a:solidFill>
          <a:latin typeface="Arial Bold" pitchFamily="34" charset="0"/>
          <a:cs typeface="Arial Bold" pitchFamily="34" charset="0"/>
        </a:defRPr>
      </a:lvl4pPr>
      <a:lvl5pPr algn="ctr" rtl="0" eaLnBrk="1" fontAlgn="base" hangingPunct="1">
        <a:spcBef>
          <a:spcPct val="0"/>
        </a:spcBef>
        <a:spcAft>
          <a:spcPct val="0"/>
        </a:spcAft>
        <a:defRPr sz="2800">
          <a:solidFill>
            <a:srgbClr val="324879"/>
          </a:solidFill>
          <a:latin typeface="Arial Bold" pitchFamily="34" charset="0"/>
          <a:cs typeface="Arial Bold" pitchFamily="34" charset="0"/>
        </a:defRPr>
      </a:lvl5pPr>
      <a:lvl6pPr marL="457200" algn="ctr" rtl="0" eaLnBrk="1" fontAlgn="base" hangingPunct="1">
        <a:spcBef>
          <a:spcPct val="0"/>
        </a:spcBef>
        <a:spcAft>
          <a:spcPct val="0"/>
        </a:spcAft>
        <a:defRPr sz="2800">
          <a:solidFill>
            <a:srgbClr val="324879"/>
          </a:solidFill>
          <a:latin typeface="Arial Bold" pitchFamily="34" charset="0"/>
          <a:cs typeface="Arial Bold" pitchFamily="34" charset="0"/>
        </a:defRPr>
      </a:lvl6pPr>
      <a:lvl7pPr marL="914400" algn="ctr" rtl="0" eaLnBrk="1" fontAlgn="base" hangingPunct="1">
        <a:spcBef>
          <a:spcPct val="0"/>
        </a:spcBef>
        <a:spcAft>
          <a:spcPct val="0"/>
        </a:spcAft>
        <a:defRPr sz="2800">
          <a:solidFill>
            <a:srgbClr val="324879"/>
          </a:solidFill>
          <a:latin typeface="Arial Bold" pitchFamily="34" charset="0"/>
          <a:cs typeface="Arial Bold" pitchFamily="34" charset="0"/>
        </a:defRPr>
      </a:lvl7pPr>
      <a:lvl8pPr marL="1371600" algn="ctr" rtl="0" eaLnBrk="1" fontAlgn="base" hangingPunct="1">
        <a:spcBef>
          <a:spcPct val="0"/>
        </a:spcBef>
        <a:spcAft>
          <a:spcPct val="0"/>
        </a:spcAft>
        <a:defRPr sz="2800">
          <a:solidFill>
            <a:srgbClr val="324879"/>
          </a:solidFill>
          <a:latin typeface="Arial Bold" pitchFamily="34" charset="0"/>
          <a:cs typeface="Arial Bold" pitchFamily="34" charset="0"/>
        </a:defRPr>
      </a:lvl8pPr>
      <a:lvl9pPr marL="1828800" algn="ctr" rtl="0" eaLnBrk="1" fontAlgn="base" hangingPunct="1">
        <a:spcBef>
          <a:spcPct val="0"/>
        </a:spcBef>
        <a:spcAft>
          <a:spcPct val="0"/>
        </a:spcAft>
        <a:defRPr sz="2800">
          <a:solidFill>
            <a:srgbClr val="324879"/>
          </a:solidFill>
          <a:latin typeface="Arial Bold" pitchFamily="34" charset="0"/>
          <a:cs typeface="Arial Bold"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2FF515-75A9-4CEE-AEF9-7230B59C7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39DD90-F364-49CB-815A-02CFAD5EA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CEBA50-E7DD-4B04-8621-545A3639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225E206E-A67E-4A56-A4F6-F47690E5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49AEEB99-CA64-4204-B760-61F2C9D64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B9F19-CBA3-459F-8F4E-688D51189457}" type="slidenum">
              <a:rPr lang="en-US" smtClean="0"/>
              <a:t>‹#›</a:t>
            </a:fld>
            <a:endParaRPr lang="en-US" dirty="0"/>
          </a:p>
        </p:txBody>
      </p:sp>
    </p:spTree>
    <p:extLst>
      <p:ext uri="{BB962C8B-B14F-4D97-AF65-F5344CB8AC3E}">
        <p14:creationId xmlns:p14="http://schemas.microsoft.com/office/powerpoint/2010/main" val="2960631362"/>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 id="214748425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2FF515-75A9-4CEE-AEF9-7230B59C7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439DD90-F364-49CB-815A-02CFAD5EA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CEBA50-E7DD-4B04-8621-545A3639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73B15-458E-4D4F-9AFD-37F65D6B2704}" type="datetimeFigureOut">
              <a:rPr lang="en-US" smtClean="0"/>
              <a:t>5/12/2020</a:t>
            </a:fld>
            <a:endParaRPr lang="en-US" dirty="0"/>
          </a:p>
        </p:txBody>
      </p:sp>
      <p:sp>
        <p:nvSpPr>
          <p:cNvPr id="5" name="Footer Placeholder 4">
            <a:extLst>
              <a:ext uri="{FF2B5EF4-FFF2-40B4-BE49-F238E27FC236}">
                <a16:creationId xmlns:a16="http://schemas.microsoft.com/office/drawing/2014/main" xmlns="" id="{225E206E-A67E-4A56-A4F6-F47690E5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49AEEB99-CA64-4204-B760-61F2C9D64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B9F19-CBA3-459F-8F4E-688D51189457}" type="slidenum">
              <a:rPr lang="en-US" smtClean="0"/>
              <a:t>‹#›</a:t>
            </a:fld>
            <a:endParaRPr lang="en-US" dirty="0"/>
          </a:p>
        </p:txBody>
      </p:sp>
      <p:sp>
        <p:nvSpPr>
          <p:cNvPr id="7" name="Rectangle 6">
            <a:extLst>
              <a:ext uri="{FF2B5EF4-FFF2-40B4-BE49-F238E27FC236}">
                <a16:creationId xmlns:a16="http://schemas.microsoft.com/office/drawing/2014/main" xmlns="" id="{CAADD3A2-07DB-4DF7-91E9-76FA1E573571}"/>
              </a:ext>
            </a:extLst>
          </p:cNvPr>
          <p:cNvSpPr/>
          <p:nvPr userDrawn="1"/>
        </p:nvSpPr>
        <p:spPr>
          <a:xfrm>
            <a:off x="458902" y="6681767"/>
            <a:ext cx="11286784" cy="200055"/>
          </a:xfrm>
          <a:prstGeom prst="rect">
            <a:avLst/>
          </a:prstGeom>
        </p:spPr>
        <p:txBody>
          <a:bodyPr wrap="square">
            <a:spAutoFit/>
          </a:bodyPr>
          <a:lstStyle/>
          <a:p>
            <a:pPr algn="ctr"/>
            <a:r>
              <a:rPr lang="en-US" sz="700" dirty="0">
                <a:effectLst/>
                <a:latin typeface="Arial" panose="020B0604020202020204" pitchFamily="34" charset="0"/>
              </a:rPr>
              <a:t>© 2020 Sustainable Manufacturing Innovation Alliance. Funding provided by the U.S. Department of Energy’s Office of Energy Efficiency and Renewable Energy (EERE) under Advanced Manufacturing Office Award Number DE-EE0007897. </a:t>
            </a:r>
            <a:endParaRPr lang="en-US" sz="700" dirty="0"/>
          </a:p>
        </p:txBody>
      </p:sp>
      <p:sp>
        <p:nvSpPr>
          <p:cNvPr id="8" name="Rectangle 7">
            <a:extLst>
              <a:ext uri="{FF2B5EF4-FFF2-40B4-BE49-F238E27FC236}">
                <a16:creationId xmlns:a16="http://schemas.microsoft.com/office/drawing/2014/main" xmlns="" id="{BC6C1293-8308-4A5B-B35E-22A7DD815CD2}"/>
              </a:ext>
            </a:extLst>
          </p:cNvPr>
          <p:cNvSpPr/>
          <p:nvPr userDrawn="1"/>
        </p:nvSpPr>
        <p:spPr>
          <a:xfrm>
            <a:off x="10420952" y="6544144"/>
            <a:ext cx="1771048" cy="338554"/>
          </a:xfrm>
          <a:prstGeom prst="rect">
            <a:avLst/>
          </a:prstGeom>
        </p:spPr>
        <p:txBody>
          <a:bodyPr wrap="square">
            <a:spAutoFit/>
          </a:bodyPr>
          <a:lstStyle/>
          <a:p>
            <a:pPr marL="457200" marR="0" algn="ctr">
              <a:spcBef>
                <a:spcPts val="0"/>
              </a:spcBef>
              <a:spcAft>
                <a:spcPts val="0"/>
              </a:spcAft>
            </a:pPr>
            <a:r>
              <a:rPr lang="en-US" sz="800" b="1" dirty="0">
                <a:latin typeface="Calibri" panose="020F0502020204030204" pitchFamily="34" charset="0"/>
                <a:ea typeface="Calibri" panose="020F0502020204030204" pitchFamily="34" charset="0"/>
              </a:rPr>
              <a:t>REMADE INSTITUTE CONFIDENTIAL DATA</a:t>
            </a:r>
            <a:endParaRPr lang="en-US" sz="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76563892"/>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12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xml"/><Relationship Id="rId1" Type="http://schemas.openxmlformats.org/officeDocument/2006/relationships/slideLayout" Target="../slideLayouts/slideLayout105.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6.png"/><Relationship Id="rId7" Type="http://schemas.openxmlformats.org/officeDocument/2006/relationships/image" Target="../media/image121.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19.png"/><Relationship Id="rId10" Type="http://schemas.openxmlformats.org/officeDocument/2006/relationships/image" Target="../media/image120.png"/><Relationship Id="rId4" Type="http://schemas.openxmlformats.org/officeDocument/2006/relationships/image" Target="../media/image117.png"/><Relationship Id="rId9"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16.jpeg"/><Relationship Id="rId11" Type="http://schemas.openxmlformats.org/officeDocument/2006/relationships/image" Target="../media/image21.svg"/><Relationship Id="rId5" Type="http://schemas.openxmlformats.org/officeDocument/2006/relationships/image" Target="../media/image15.jpe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26" Type="http://schemas.openxmlformats.org/officeDocument/2006/relationships/image" Target="../media/image37.png"/><Relationship Id="rId21" Type="http://schemas.openxmlformats.org/officeDocument/2006/relationships/image" Target="../media/image32.jpeg"/><Relationship Id="rId34" Type="http://schemas.openxmlformats.org/officeDocument/2006/relationships/image" Target="../media/image45.jpeg"/><Relationship Id="rId42" Type="http://schemas.openxmlformats.org/officeDocument/2006/relationships/image" Target="../media/image53.gif"/><Relationship Id="rId47" Type="http://schemas.openxmlformats.org/officeDocument/2006/relationships/image" Target="../media/image58.png"/><Relationship Id="rId50" Type="http://schemas.openxmlformats.org/officeDocument/2006/relationships/image" Target="../media/image60.png"/><Relationship Id="rId55" Type="http://schemas.openxmlformats.org/officeDocument/2006/relationships/image" Target="../media/image64.jpeg"/><Relationship Id="rId63" Type="http://schemas.openxmlformats.org/officeDocument/2006/relationships/image" Target="../media/image72.png"/><Relationship Id="rId68" Type="http://schemas.openxmlformats.org/officeDocument/2006/relationships/image" Target="../media/image77.png"/><Relationship Id="rId76" Type="http://schemas.openxmlformats.org/officeDocument/2006/relationships/image" Target="../media/image85.png"/><Relationship Id="rId84" Type="http://schemas.openxmlformats.org/officeDocument/2006/relationships/image" Target="../media/image93.png"/><Relationship Id="rId89" Type="http://schemas.openxmlformats.org/officeDocument/2006/relationships/image" Target="../media/image98.png"/><Relationship Id="rId97" Type="http://schemas.openxmlformats.org/officeDocument/2006/relationships/image" Target="../media/image106.png"/><Relationship Id="rId7" Type="http://schemas.openxmlformats.org/officeDocument/2006/relationships/image" Target="../media/image20.jpeg"/><Relationship Id="rId71" Type="http://schemas.openxmlformats.org/officeDocument/2006/relationships/image" Target="../media/image80.jpeg"/><Relationship Id="rId92" Type="http://schemas.openxmlformats.org/officeDocument/2006/relationships/image" Target="../media/image101.png"/><Relationship Id="rId2" Type="http://schemas.openxmlformats.org/officeDocument/2006/relationships/slideLayout" Target="../slideLayouts/slideLayout59.xml"/><Relationship Id="rId16" Type="http://schemas.openxmlformats.org/officeDocument/2006/relationships/image" Target="../media/image31.svg"/><Relationship Id="rId29" Type="http://schemas.openxmlformats.org/officeDocument/2006/relationships/image" Target="../media/image40.png"/><Relationship Id="rId11" Type="http://schemas.openxmlformats.org/officeDocument/2006/relationships/image" Target="../media/image24.jpeg"/><Relationship Id="rId24" Type="http://schemas.openxmlformats.org/officeDocument/2006/relationships/image" Target="../media/image35.jpeg"/><Relationship Id="rId32" Type="http://schemas.openxmlformats.org/officeDocument/2006/relationships/image" Target="../media/image43.jpeg"/><Relationship Id="rId37" Type="http://schemas.openxmlformats.org/officeDocument/2006/relationships/image" Target="../media/image48.jpeg"/><Relationship Id="rId40" Type="http://schemas.openxmlformats.org/officeDocument/2006/relationships/image" Target="../media/image51.png"/><Relationship Id="rId45" Type="http://schemas.openxmlformats.org/officeDocument/2006/relationships/image" Target="../media/image56.jpeg"/><Relationship Id="rId53" Type="http://schemas.openxmlformats.org/officeDocument/2006/relationships/image" Target="../media/image68.svg"/><Relationship Id="rId58" Type="http://schemas.openxmlformats.org/officeDocument/2006/relationships/image" Target="../media/image67.jpeg"/><Relationship Id="rId66" Type="http://schemas.openxmlformats.org/officeDocument/2006/relationships/image" Target="../media/image75.png"/><Relationship Id="rId74" Type="http://schemas.openxmlformats.org/officeDocument/2006/relationships/image" Target="../media/image83.png"/><Relationship Id="rId79" Type="http://schemas.openxmlformats.org/officeDocument/2006/relationships/image" Target="../media/image88.png"/><Relationship Id="rId87" Type="http://schemas.openxmlformats.org/officeDocument/2006/relationships/image" Target="../media/image96.png"/><Relationship Id="rId102" Type="http://schemas.openxmlformats.org/officeDocument/2006/relationships/image" Target="../media/image111.png"/><Relationship Id="rId5" Type="http://schemas.openxmlformats.org/officeDocument/2006/relationships/package" Target="../embeddings/Microsoft_Excel_Worksheet2.xlsx"/><Relationship Id="rId61" Type="http://schemas.openxmlformats.org/officeDocument/2006/relationships/image" Target="../media/image70.png"/><Relationship Id="rId82" Type="http://schemas.openxmlformats.org/officeDocument/2006/relationships/image" Target="../media/image91.png"/><Relationship Id="rId90" Type="http://schemas.openxmlformats.org/officeDocument/2006/relationships/image" Target="../media/image99.jpg"/><Relationship Id="rId95" Type="http://schemas.openxmlformats.org/officeDocument/2006/relationships/image" Target="../media/image104.png"/><Relationship Id="rId19" Type="http://schemas.openxmlformats.org/officeDocument/2006/relationships/image" Target="../media/image30.jpeg"/><Relationship Id="rId14" Type="http://schemas.openxmlformats.org/officeDocument/2006/relationships/image" Target="../media/image26.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jpeg"/><Relationship Id="rId48" Type="http://schemas.openxmlformats.org/officeDocument/2006/relationships/image" Target="../media/image63.svg"/><Relationship Id="rId56" Type="http://schemas.openxmlformats.org/officeDocument/2006/relationships/image" Target="../media/image65.jpeg"/><Relationship Id="rId64" Type="http://schemas.openxmlformats.org/officeDocument/2006/relationships/image" Target="../media/image73.png"/><Relationship Id="rId69" Type="http://schemas.openxmlformats.org/officeDocument/2006/relationships/image" Target="../media/image78.png"/><Relationship Id="rId77" Type="http://schemas.openxmlformats.org/officeDocument/2006/relationships/image" Target="../media/image86.jpeg"/><Relationship Id="rId100" Type="http://schemas.openxmlformats.org/officeDocument/2006/relationships/image" Target="../media/image109.jpg"/><Relationship Id="rId8" Type="http://schemas.openxmlformats.org/officeDocument/2006/relationships/image" Target="../media/image21.png"/><Relationship Id="rId51" Type="http://schemas.openxmlformats.org/officeDocument/2006/relationships/image" Target="../media/image61.png"/><Relationship Id="rId72" Type="http://schemas.openxmlformats.org/officeDocument/2006/relationships/image" Target="../media/image81.jpeg"/><Relationship Id="rId80" Type="http://schemas.openxmlformats.org/officeDocument/2006/relationships/image" Target="../media/image89.png"/><Relationship Id="rId85" Type="http://schemas.openxmlformats.org/officeDocument/2006/relationships/image" Target="../media/image94.png"/><Relationship Id="rId93" Type="http://schemas.openxmlformats.org/officeDocument/2006/relationships/image" Target="../media/image102.png"/><Relationship Id="rId98" Type="http://schemas.openxmlformats.org/officeDocument/2006/relationships/image" Target="../media/image107.jpg"/><Relationship Id="rId3" Type="http://schemas.openxmlformats.org/officeDocument/2006/relationships/notesSlide" Target="../notesSlides/notesSlide4.xml"/><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image" Target="../media/image36.jpeg"/><Relationship Id="rId33" Type="http://schemas.openxmlformats.org/officeDocument/2006/relationships/image" Target="../media/image44.jpeg"/><Relationship Id="rId38" Type="http://schemas.openxmlformats.org/officeDocument/2006/relationships/image" Target="../media/image49.png"/><Relationship Id="rId46" Type="http://schemas.openxmlformats.org/officeDocument/2006/relationships/image" Target="../media/image57.jpg"/><Relationship Id="rId59" Type="http://schemas.openxmlformats.org/officeDocument/2006/relationships/image" Target="../media/image68.png"/><Relationship Id="rId67" Type="http://schemas.openxmlformats.org/officeDocument/2006/relationships/image" Target="../media/image76.png"/><Relationship Id="rId20" Type="http://schemas.openxmlformats.org/officeDocument/2006/relationships/image" Target="../media/image31.jpeg"/><Relationship Id="rId41" Type="http://schemas.openxmlformats.org/officeDocument/2006/relationships/image" Target="../media/image52.gif"/><Relationship Id="rId54" Type="http://schemas.openxmlformats.org/officeDocument/2006/relationships/image" Target="../media/image63.jpeg"/><Relationship Id="rId62" Type="http://schemas.openxmlformats.org/officeDocument/2006/relationships/image" Target="../media/image71.png"/><Relationship Id="rId70" Type="http://schemas.openxmlformats.org/officeDocument/2006/relationships/image" Target="../media/image79.png"/><Relationship Id="rId75" Type="http://schemas.openxmlformats.org/officeDocument/2006/relationships/image" Target="../media/image84.jpeg"/><Relationship Id="rId83" Type="http://schemas.openxmlformats.org/officeDocument/2006/relationships/image" Target="../media/image92.gif"/><Relationship Id="rId88" Type="http://schemas.openxmlformats.org/officeDocument/2006/relationships/image" Target="../media/image97.png"/><Relationship Id="rId91" Type="http://schemas.openxmlformats.org/officeDocument/2006/relationships/image" Target="../media/image100.png"/><Relationship Id="rId96" Type="http://schemas.openxmlformats.org/officeDocument/2006/relationships/image" Target="../media/image105.png"/><Relationship Id="rId1" Type="http://schemas.openxmlformats.org/officeDocument/2006/relationships/vmlDrawing" Target="../drawings/vmlDrawing2.vml"/><Relationship Id="rId6" Type="http://schemas.openxmlformats.org/officeDocument/2006/relationships/image" Target="../media/image12.emf"/><Relationship Id="rId15" Type="http://schemas.openxmlformats.org/officeDocument/2006/relationships/image" Target="../media/image27.png"/><Relationship Id="rId23" Type="http://schemas.openxmlformats.org/officeDocument/2006/relationships/image" Target="../media/image34.jpeg"/><Relationship Id="rId28" Type="http://schemas.openxmlformats.org/officeDocument/2006/relationships/image" Target="../media/image39.gif"/><Relationship Id="rId36" Type="http://schemas.openxmlformats.org/officeDocument/2006/relationships/image" Target="../media/image47.png"/><Relationship Id="rId49" Type="http://schemas.openxmlformats.org/officeDocument/2006/relationships/image" Target="../media/image59.png"/><Relationship Id="rId57" Type="http://schemas.openxmlformats.org/officeDocument/2006/relationships/image" Target="../media/image66.png"/><Relationship Id="rId10" Type="http://schemas.openxmlformats.org/officeDocument/2006/relationships/image" Target="../media/image23.png"/><Relationship Id="rId31" Type="http://schemas.openxmlformats.org/officeDocument/2006/relationships/image" Target="../media/image42.png"/><Relationship Id="rId44" Type="http://schemas.openxmlformats.org/officeDocument/2006/relationships/image" Target="../media/image55.png"/><Relationship Id="rId52" Type="http://schemas.openxmlformats.org/officeDocument/2006/relationships/image" Target="../media/image62.png"/><Relationship Id="rId60" Type="http://schemas.openxmlformats.org/officeDocument/2006/relationships/image" Target="../media/image69.jpeg"/><Relationship Id="rId65" Type="http://schemas.openxmlformats.org/officeDocument/2006/relationships/image" Target="../media/image74.png"/><Relationship Id="rId73" Type="http://schemas.openxmlformats.org/officeDocument/2006/relationships/image" Target="../media/image82.png"/><Relationship Id="rId78" Type="http://schemas.openxmlformats.org/officeDocument/2006/relationships/image" Target="../media/image87.png"/><Relationship Id="rId81" Type="http://schemas.openxmlformats.org/officeDocument/2006/relationships/image" Target="../media/image90.jpeg"/><Relationship Id="rId86" Type="http://schemas.openxmlformats.org/officeDocument/2006/relationships/image" Target="../media/image95.png"/><Relationship Id="rId94" Type="http://schemas.openxmlformats.org/officeDocument/2006/relationships/image" Target="../media/image103.png"/><Relationship Id="rId99" Type="http://schemas.openxmlformats.org/officeDocument/2006/relationships/image" Target="../media/image108.png"/><Relationship Id="rId101" Type="http://schemas.openxmlformats.org/officeDocument/2006/relationships/image" Target="../media/image110.png"/><Relationship Id="rId4" Type="http://schemas.openxmlformats.org/officeDocument/2006/relationships/oleObject" Target="../embeddings/oleObject2.bin"/><Relationship Id="rId9" Type="http://schemas.openxmlformats.org/officeDocument/2006/relationships/image" Target="../media/image22.png"/><Relationship Id="rId13" Type="http://schemas.openxmlformats.org/officeDocument/2006/relationships/image" Target="../media/image28.svg"/><Relationship Id="rId18" Type="http://schemas.openxmlformats.org/officeDocument/2006/relationships/image" Target="../media/image29.jpeg"/><Relationship Id="rId39" Type="http://schemas.openxmlformats.org/officeDocument/2006/relationships/image" Target="../media/image50.jpeg"/></Relationships>
</file>

<file path=ppt/slides/_rels/slide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2.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115.jpeg"/><Relationship Id="rId11" Type="http://schemas.openxmlformats.org/officeDocument/2006/relationships/image" Target="../media/image120.pn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png"/><Relationship Id="rId14" Type="http://schemas.openxmlformats.org/officeDocument/2006/relationships/image" Target="../media/image123.png"/></Relationships>
</file>

<file path=ppt/slides/_rels/slide6.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28.png"/><Relationship Id="rId26" Type="http://schemas.openxmlformats.org/officeDocument/2006/relationships/image" Target="../media/image40.png"/><Relationship Id="rId39" Type="http://schemas.openxmlformats.org/officeDocument/2006/relationships/image" Target="../media/image59.png"/><Relationship Id="rId21" Type="http://schemas.openxmlformats.org/officeDocument/2006/relationships/image" Target="../media/image124.jpeg"/><Relationship Id="rId34" Type="http://schemas.openxmlformats.org/officeDocument/2006/relationships/image" Target="../media/image51.png"/><Relationship Id="rId42" Type="http://schemas.openxmlformats.org/officeDocument/2006/relationships/image" Target="../media/image68.svg"/><Relationship Id="rId47" Type="http://schemas.openxmlformats.org/officeDocument/2006/relationships/image" Target="../media/image73.png"/><Relationship Id="rId50" Type="http://schemas.openxmlformats.org/officeDocument/2006/relationships/image" Target="../media/image83.png"/><Relationship Id="rId55" Type="http://schemas.openxmlformats.org/officeDocument/2006/relationships/image" Target="../media/image130.png"/><Relationship Id="rId63" Type="http://schemas.openxmlformats.org/officeDocument/2006/relationships/image" Target="../media/image75.png"/><Relationship Id="rId7" Type="http://schemas.openxmlformats.org/officeDocument/2006/relationships/image" Target="../media/image120.pn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30.jpeg"/><Relationship Id="rId29" Type="http://schemas.openxmlformats.org/officeDocument/2006/relationships/image" Target="../media/image43.jpeg"/><Relationship Id="rId41" Type="http://schemas.openxmlformats.org/officeDocument/2006/relationships/image" Target="../media/image62.png"/><Relationship Id="rId54" Type="http://schemas.openxmlformats.org/officeDocument/2006/relationships/image" Target="../media/image129.png"/><Relationship Id="rId62" Type="http://schemas.openxmlformats.org/officeDocument/2006/relationships/image" Target="../media/image132.png"/><Relationship Id="rId1" Type="http://schemas.openxmlformats.org/officeDocument/2006/relationships/slideLayout" Target="../slideLayouts/slideLayout96.xml"/><Relationship Id="rId6" Type="http://schemas.openxmlformats.org/officeDocument/2006/relationships/image" Target="../media/image119.png"/><Relationship Id="rId11" Type="http://schemas.openxmlformats.org/officeDocument/2006/relationships/image" Target="../media/image20.jpeg"/><Relationship Id="rId24" Type="http://schemas.openxmlformats.org/officeDocument/2006/relationships/image" Target="../media/image37.png"/><Relationship Id="rId32" Type="http://schemas.openxmlformats.org/officeDocument/2006/relationships/image" Target="../media/image125.png"/><Relationship Id="rId37" Type="http://schemas.openxmlformats.org/officeDocument/2006/relationships/image" Target="../media/image55.png"/><Relationship Id="rId40" Type="http://schemas.openxmlformats.org/officeDocument/2006/relationships/image" Target="../media/image61.png"/><Relationship Id="rId45" Type="http://schemas.openxmlformats.org/officeDocument/2006/relationships/image" Target="../media/image68.png"/><Relationship Id="rId53" Type="http://schemas.openxmlformats.org/officeDocument/2006/relationships/image" Target="../media/image128.png"/><Relationship Id="rId58" Type="http://schemas.openxmlformats.org/officeDocument/2006/relationships/image" Target="../media/image100.png"/><Relationship Id="rId5" Type="http://schemas.openxmlformats.org/officeDocument/2006/relationships/image" Target="../media/image118.png"/><Relationship Id="rId15" Type="http://schemas.openxmlformats.org/officeDocument/2006/relationships/image" Target="../media/image26.png"/><Relationship Id="rId23" Type="http://schemas.openxmlformats.org/officeDocument/2006/relationships/image" Target="../media/image35.jpeg"/><Relationship Id="rId28" Type="http://schemas.openxmlformats.org/officeDocument/2006/relationships/image" Target="../media/image42.png"/><Relationship Id="rId36" Type="http://schemas.openxmlformats.org/officeDocument/2006/relationships/image" Target="../media/image54.jpeg"/><Relationship Id="rId49" Type="http://schemas.openxmlformats.org/officeDocument/2006/relationships/image" Target="../media/image81.jpeg"/><Relationship Id="rId57" Type="http://schemas.openxmlformats.org/officeDocument/2006/relationships/image" Target="../media/image94.png"/><Relationship Id="rId61" Type="http://schemas.openxmlformats.org/officeDocument/2006/relationships/image" Target="../media/image93.png"/><Relationship Id="rId10" Type="http://schemas.openxmlformats.org/officeDocument/2006/relationships/image" Target="../media/image123.png"/><Relationship Id="rId19" Type="http://schemas.openxmlformats.org/officeDocument/2006/relationships/image" Target="../media/image29.jpeg"/><Relationship Id="rId31" Type="http://schemas.openxmlformats.org/officeDocument/2006/relationships/image" Target="../media/image47.png"/><Relationship Id="rId44" Type="http://schemas.openxmlformats.org/officeDocument/2006/relationships/image" Target="../media/image126.jpeg"/><Relationship Id="rId52" Type="http://schemas.openxmlformats.org/officeDocument/2006/relationships/image" Target="../media/image127.jpeg"/><Relationship Id="rId60" Type="http://schemas.openxmlformats.org/officeDocument/2006/relationships/image" Target="../media/image57.jp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28.svg"/><Relationship Id="rId22" Type="http://schemas.openxmlformats.org/officeDocument/2006/relationships/image" Target="../media/image34.jpeg"/><Relationship Id="rId27" Type="http://schemas.openxmlformats.org/officeDocument/2006/relationships/image" Target="../media/image41.png"/><Relationship Id="rId30" Type="http://schemas.openxmlformats.org/officeDocument/2006/relationships/image" Target="../media/image44.jpeg"/><Relationship Id="rId35" Type="http://schemas.openxmlformats.org/officeDocument/2006/relationships/image" Target="../media/image52.gif"/><Relationship Id="rId43" Type="http://schemas.openxmlformats.org/officeDocument/2006/relationships/image" Target="../media/image66.png"/><Relationship Id="rId48" Type="http://schemas.openxmlformats.org/officeDocument/2006/relationships/image" Target="../media/image76.png"/><Relationship Id="rId56" Type="http://schemas.openxmlformats.org/officeDocument/2006/relationships/image" Target="../media/image111.png"/><Relationship Id="rId64" Type="http://schemas.openxmlformats.org/officeDocument/2006/relationships/image" Target="../media/image103.png"/><Relationship Id="rId8" Type="http://schemas.openxmlformats.org/officeDocument/2006/relationships/image" Target="../media/image121.png"/><Relationship Id="rId51" Type="http://schemas.openxmlformats.org/officeDocument/2006/relationships/image" Target="../media/image21.png"/><Relationship Id="rId3" Type="http://schemas.openxmlformats.org/officeDocument/2006/relationships/image" Target="../media/image116.png"/><Relationship Id="rId12" Type="http://schemas.openxmlformats.org/officeDocument/2006/relationships/image" Target="../media/image24.jpeg"/><Relationship Id="rId17" Type="http://schemas.openxmlformats.org/officeDocument/2006/relationships/image" Target="../media/image130.svg"/><Relationship Id="rId25" Type="http://schemas.openxmlformats.org/officeDocument/2006/relationships/image" Target="../media/image38.png"/><Relationship Id="rId33" Type="http://schemas.openxmlformats.org/officeDocument/2006/relationships/image" Target="../media/image50.jpeg"/><Relationship Id="rId38" Type="http://schemas.openxmlformats.org/officeDocument/2006/relationships/image" Target="../media/image56.jpeg"/><Relationship Id="rId46" Type="http://schemas.openxmlformats.org/officeDocument/2006/relationships/image" Target="../media/image70.png"/><Relationship Id="rId59" Type="http://schemas.openxmlformats.org/officeDocument/2006/relationships/image" Target="../media/image131.jpg"/></Relationships>
</file>

<file path=ppt/slides/_rels/slide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34.png"/><Relationship Id="rId7" Type="http://schemas.openxmlformats.org/officeDocument/2006/relationships/image" Target="../media/image122.png"/><Relationship Id="rId2" Type="http://schemas.openxmlformats.org/officeDocument/2006/relationships/image" Target="../media/image133.png"/><Relationship Id="rId1" Type="http://schemas.openxmlformats.org/officeDocument/2006/relationships/slideLayout" Target="../slideLayouts/slideLayout61.xml"/><Relationship Id="rId6" Type="http://schemas.openxmlformats.org/officeDocument/2006/relationships/image" Target="../media/image119.png"/><Relationship Id="rId11" Type="http://schemas.openxmlformats.org/officeDocument/2006/relationships/image" Target="../media/image120.png"/><Relationship Id="rId5" Type="http://schemas.openxmlformats.org/officeDocument/2006/relationships/image" Target="../media/image117.png"/><Relationship Id="rId10" Type="http://schemas.openxmlformats.org/officeDocument/2006/relationships/image" Target="../media/image118.png"/><Relationship Id="rId4" Type="http://schemas.openxmlformats.org/officeDocument/2006/relationships/image" Target="../media/image116.png"/><Relationship Id="rId9"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xml"/><Relationship Id="rId1" Type="http://schemas.openxmlformats.org/officeDocument/2006/relationships/slideLayout" Target="../slideLayouts/slideLayout12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xmlns="" id="{BC223859-1D66-4848-8226-1F019869C252}"/>
              </a:ext>
            </a:extLst>
          </p:cNvPr>
          <p:cNvSpPr/>
          <p:nvPr/>
        </p:nvSpPr>
        <p:spPr>
          <a:xfrm flipH="1">
            <a:off x="0" y="3264310"/>
            <a:ext cx="12192000" cy="3593691"/>
          </a:xfrm>
          <a:prstGeom prst="rect">
            <a:avLst/>
          </a:prstGeom>
          <a:gradFill flip="none" rotWithShape="1">
            <a:gsLst>
              <a:gs pos="20000">
                <a:srgbClr val="B0B0B0"/>
              </a:gs>
              <a:gs pos="27000">
                <a:schemeClr val="bg1">
                  <a:lumMod val="85000"/>
                  <a:shade val="67500"/>
                  <a:satMod val="115000"/>
                </a:schemeClr>
              </a:gs>
              <a:gs pos="66000">
                <a:schemeClr val="bg1">
                  <a:lumMod val="85000"/>
                  <a:shade val="100000"/>
                  <a:satMod val="115000"/>
                  <a:alpha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B739C96-C417-43DA-BC56-5BD4EA8B9EF8}"/>
              </a:ext>
            </a:extLst>
          </p:cNvPr>
          <p:cNvPicPr>
            <a:picLocks noChangeAspect="1"/>
          </p:cNvPicPr>
          <p:nvPr/>
        </p:nvPicPr>
        <p:blipFill rotWithShape="1">
          <a:blip r:embed="rId3">
            <a:extLst>
              <a:ext uri="{28A0092B-C50C-407E-A947-70E740481C1C}">
                <a14:useLocalDpi xmlns:a14="http://schemas.microsoft.com/office/drawing/2010/main" val="0"/>
              </a:ext>
            </a:extLst>
          </a:blip>
          <a:srcRect t="54205"/>
          <a:stretch/>
        </p:blipFill>
        <p:spPr>
          <a:xfrm>
            <a:off x="-30480" y="-78658"/>
            <a:ext cx="12252960" cy="3740892"/>
          </a:xfrm>
          <a:prstGeom prst="rect">
            <a:avLst/>
          </a:prstGeom>
        </p:spPr>
      </p:pic>
      <p:sp>
        <p:nvSpPr>
          <p:cNvPr id="17" name="TextBox 16">
            <a:extLst>
              <a:ext uri="{FF2B5EF4-FFF2-40B4-BE49-F238E27FC236}">
                <a16:creationId xmlns:a16="http://schemas.microsoft.com/office/drawing/2014/main" xmlns="" id="{29E458A9-20FA-486A-BBD0-8462ADD04FAB}"/>
              </a:ext>
            </a:extLst>
          </p:cNvPr>
          <p:cNvSpPr txBox="1"/>
          <p:nvPr/>
        </p:nvSpPr>
        <p:spPr>
          <a:xfrm>
            <a:off x="2792361" y="577468"/>
            <a:ext cx="9430119" cy="141577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 </a:t>
            </a:r>
            <a:r>
              <a:rPr kumimoji="0" lang="en-US" sz="2400" b="0" i="1"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Reducing </a:t>
            </a:r>
            <a:r>
              <a:rPr lang="en-US" sz="2400" i="1" dirty="0">
                <a:solidFill>
                  <a:schemeClr val="bg1"/>
                </a:solidFill>
                <a:latin typeface="Calibri" panose="020F0502020204030204"/>
              </a:rPr>
              <a:t>E</a:t>
            </a:r>
            <a:r>
              <a:rPr kumimoji="0" lang="en-US" sz="2400" b="0" i="1"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Mbodied-energy And Decreasing Emissions (REMADE) Institute</a:t>
            </a:r>
            <a:endParaRPr kumimoji="0" lang="en-US" b="0" i="1"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500" b="0" i="0" u="none" strike="noStrike" kern="1200" cap="none" spc="0" normalizeH="0" baseline="0" noProof="0" dirty="0">
                <a:ln>
                  <a:noFill/>
                </a:ln>
                <a:solidFill>
                  <a:schemeClr val="bg1"/>
                </a:solidFill>
                <a:effectLst/>
                <a:uLnTx/>
                <a:uFillTx/>
                <a:latin typeface="Calibri" panose="020F0502020204030204"/>
                <a:ea typeface="+mn-ea"/>
                <a:cs typeface="+mn-cs"/>
              </a:rPr>
              <a:t/>
            </a:r>
            <a:br>
              <a:rPr kumimoji="0" lang="en-US" sz="5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ACCELERATING THE TRANSITION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rPr>
              <a:t>TO A CIRCULAR ECONOMY</a:t>
            </a:r>
          </a:p>
        </p:txBody>
      </p:sp>
      <p:sp>
        <p:nvSpPr>
          <p:cNvPr id="8" name="Subtitle 2">
            <a:extLst>
              <a:ext uri="{FF2B5EF4-FFF2-40B4-BE49-F238E27FC236}">
                <a16:creationId xmlns:a16="http://schemas.microsoft.com/office/drawing/2014/main" xmlns="" id="{56D1FD00-D16C-4914-9845-860E2F0621CF}"/>
              </a:ext>
            </a:extLst>
          </p:cNvPr>
          <p:cNvSpPr txBox="1">
            <a:spLocks/>
          </p:cNvSpPr>
          <p:nvPr/>
        </p:nvSpPr>
        <p:spPr>
          <a:xfrm>
            <a:off x="1900806" y="3786004"/>
            <a:ext cx="10214994" cy="2772110"/>
          </a:xfrm>
          <a:prstGeom prst="rect">
            <a:avLst/>
          </a:prstGeom>
        </p:spPr>
        <p:txBody>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defTabSz="914400" eaLnBrk="1" hangingPunct="1">
              <a:lnSpc>
                <a:spcPct val="90000"/>
              </a:lnSpc>
              <a:buNone/>
            </a:pPr>
            <a:r>
              <a:rPr lang="en-US" altLang="en-US" sz="1800" dirty="0">
                <a:latin typeface="Calibri" panose="020F0502020204030204" pitchFamily="34" charset="0"/>
                <a:cs typeface="Calibri" panose="020F0502020204030204" pitchFamily="34" charset="0"/>
              </a:rPr>
              <a:t>U.S. DOE Advanced Manufacturing Office Program Review Meeting  </a:t>
            </a:r>
          </a:p>
          <a:p>
            <a:pPr marL="0" indent="0" algn="r" defTabSz="914400" eaLnBrk="1" hangingPunct="1">
              <a:lnSpc>
                <a:spcPct val="90000"/>
              </a:lnSpc>
              <a:buNone/>
            </a:pPr>
            <a:r>
              <a:rPr lang="en-US" altLang="en-US" sz="1800" dirty="0">
                <a:latin typeface="Calibri" panose="020F0502020204030204" pitchFamily="34" charset="0"/>
                <a:cs typeface="Calibri" panose="020F0502020204030204" pitchFamily="34" charset="0"/>
              </a:rPr>
              <a:t>Washington, D.C. </a:t>
            </a:r>
          </a:p>
          <a:p>
            <a:pPr marL="0" indent="0" algn="r" defTabSz="914400" eaLnBrk="1" hangingPunct="1">
              <a:lnSpc>
                <a:spcPct val="90000"/>
              </a:lnSpc>
              <a:buNone/>
            </a:pPr>
            <a:r>
              <a:rPr lang="en-US" altLang="en-US" sz="1800" dirty="0">
                <a:latin typeface="Calibri" panose="020F0502020204030204" pitchFamily="34" charset="0"/>
                <a:cs typeface="Calibri" panose="020F0502020204030204" pitchFamily="34" charset="0"/>
              </a:rPr>
              <a:t>June 2-3, 2020</a:t>
            </a:r>
          </a:p>
          <a:p>
            <a:pPr marL="0" indent="0" algn="r" defTabSz="914400" eaLnBrk="1" hangingPunct="1">
              <a:lnSpc>
                <a:spcPct val="90000"/>
              </a:lnSpc>
              <a:buNone/>
            </a:pPr>
            <a:endParaRPr lang="en-US" altLang="en-US" sz="1800" dirty="0">
              <a:latin typeface="Calibri" panose="020F0502020204030204" pitchFamily="34" charset="0"/>
              <a:cs typeface="Calibri" panose="020F0502020204030204" pitchFamily="34" charset="0"/>
            </a:endParaRPr>
          </a:p>
          <a:p>
            <a:pPr marL="0" indent="0" algn="r" defTabSz="914400" eaLnBrk="1" hangingPunct="1">
              <a:lnSpc>
                <a:spcPct val="90000"/>
              </a:lnSpc>
              <a:buNone/>
            </a:pPr>
            <a:r>
              <a:rPr lang="en-US" altLang="en-US" sz="1800" dirty="0">
                <a:latin typeface="Calibri" panose="020F0502020204030204" pitchFamily="34" charset="0"/>
                <a:cs typeface="Calibri" panose="020F0502020204030204" pitchFamily="34" charset="0"/>
              </a:rPr>
              <a:t>Dr. Nabil Nasr</a:t>
            </a:r>
          </a:p>
          <a:p>
            <a:pPr marL="0" indent="0" algn="r" defTabSz="914400" eaLnBrk="1" hangingPunct="1">
              <a:lnSpc>
                <a:spcPct val="90000"/>
              </a:lnSpc>
              <a:buNone/>
            </a:pPr>
            <a:endParaRPr lang="en-US" altLang="en-US" sz="1800" dirty="0">
              <a:latin typeface="Calibri" panose="020F0502020204030204" pitchFamily="34" charset="0"/>
              <a:cs typeface="Calibri" panose="020F0502020204030204" pitchFamily="34" charset="0"/>
            </a:endParaRPr>
          </a:p>
          <a:p>
            <a:pPr marL="0" indent="0" algn="r" defTabSz="914400" eaLnBrk="1" hangingPunct="1">
              <a:lnSpc>
                <a:spcPct val="90000"/>
              </a:lnSpc>
              <a:buNone/>
            </a:pPr>
            <a:r>
              <a:rPr lang="en-US" altLang="en-US" sz="1800" dirty="0">
                <a:latin typeface="Calibri" panose="020F0502020204030204" pitchFamily="34" charset="0"/>
                <a:cs typeface="Calibri" panose="020F0502020204030204" pitchFamily="34" charset="0"/>
              </a:rPr>
              <a:t>Sustainable Manufacturing Innovation Alliance</a:t>
            </a:r>
          </a:p>
          <a:p>
            <a:pPr marL="0" indent="0" algn="r" defTabSz="914400" eaLnBrk="1" hangingPunct="1">
              <a:lnSpc>
                <a:spcPct val="90000"/>
              </a:lnSpc>
              <a:buNone/>
            </a:pPr>
            <a:r>
              <a:rPr lang="en-US" altLang="en-US" sz="1800" dirty="0">
                <a:latin typeface="Calibri" panose="020F0502020204030204" pitchFamily="34" charset="0"/>
                <a:cs typeface="Calibri" panose="020F0502020204030204" pitchFamily="34" charset="0"/>
              </a:rPr>
              <a:t>Award Number DE-EE0007897</a:t>
            </a:r>
          </a:p>
          <a:p>
            <a:pPr marL="0" indent="0" algn="r" defTabSz="914400" eaLnBrk="1" hangingPunct="1">
              <a:lnSpc>
                <a:spcPct val="90000"/>
              </a:lnSpc>
              <a:buNone/>
            </a:pPr>
            <a:r>
              <a:rPr lang="en-US" altLang="en-US" sz="1800" dirty="0">
                <a:latin typeface="Calibri" panose="020F0502020204030204" pitchFamily="34" charset="0"/>
                <a:cs typeface="Calibri" panose="020F0502020204030204" pitchFamily="34" charset="0"/>
              </a:rPr>
              <a:t>1/13/2020 – 12/31/2021</a:t>
            </a:r>
          </a:p>
        </p:txBody>
      </p:sp>
      <p:pic>
        <p:nvPicPr>
          <p:cNvPr id="12" name="Picture 11" descr="A close up of a sign&#10;&#10;Description generated with high confidence">
            <a:extLst>
              <a:ext uri="{FF2B5EF4-FFF2-40B4-BE49-F238E27FC236}">
                <a16:creationId xmlns:a16="http://schemas.microsoft.com/office/drawing/2014/main" xmlns="" id="{10D016BE-986D-4CC4-96E7-7772A1071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658" y="5438306"/>
            <a:ext cx="2186961" cy="999460"/>
          </a:xfrm>
          <a:prstGeom prst="rect">
            <a:avLst/>
          </a:prstGeom>
        </p:spPr>
      </p:pic>
      <p:sp>
        <p:nvSpPr>
          <p:cNvPr id="9" name="TextBox 8">
            <a:extLst>
              <a:ext uri="{FF2B5EF4-FFF2-40B4-BE49-F238E27FC236}">
                <a16:creationId xmlns:a16="http://schemas.microsoft.com/office/drawing/2014/main" xmlns="" id="{372DBB76-D819-4894-A180-A0E9A830E142}"/>
              </a:ext>
            </a:extLst>
          </p:cNvPr>
          <p:cNvSpPr txBox="1"/>
          <p:nvPr/>
        </p:nvSpPr>
        <p:spPr>
          <a:xfrm>
            <a:off x="1929584" y="6590438"/>
            <a:ext cx="8337456" cy="246221"/>
          </a:xfrm>
          <a:prstGeom prst="rect">
            <a:avLst/>
          </a:prstGeom>
          <a:noFill/>
        </p:spPr>
        <p:txBody>
          <a:bodyPr wrap="square" rtlCol="0">
            <a:spAutoFit/>
          </a:bodyPr>
          <a:lstStyle/>
          <a:p>
            <a:pPr algn="ctr"/>
            <a:r>
              <a:rPr lang="en-US" altLang="en-US" sz="1000" dirty="0">
                <a:latin typeface="Calibri" panose="020F0502020204030204" pitchFamily="34" charset="0"/>
                <a:cs typeface="Calibri" panose="020F0502020204030204" pitchFamily="34" charset="0"/>
              </a:rPr>
              <a:t>This presentation does not contain any proprietary, confidential, or otherwise restricted information</a:t>
            </a:r>
            <a:r>
              <a:rPr lang="en-US" altLang="en-US" sz="1000" i="1" dirty="0">
                <a:solidFill>
                  <a:schemeClr val="tx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3808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AAFACC4-7CC3-4B58-8F76-D971449C0209}"/>
              </a:ext>
            </a:extLst>
          </p:cNvPr>
          <p:cNvSpPr>
            <a:spLocks noGrp="1"/>
          </p:cNvSpPr>
          <p:nvPr>
            <p:ph type="title"/>
          </p:nvPr>
        </p:nvSpPr>
        <p:spPr>
          <a:xfrm>
            <a:off x="563160" y="0"/>
            <a:ext cx="11202186" cy="1228723"/>
          </a:xfrm>
        </p:spPr>
        <p:txBody>
          <a:bodyPr/>
          <a:lstStyle/>
          <a:p>
            <a:pPr lvl="0" algn="l" defTabSz="457200" eaLnBrk="0" hangingPunct="0">
              <a:spcBef>
                <a:spcPts val="200"/>
              </a:spcBef>
              <a:buClr>
                <a:prstClr val="white">
                  <a:lumMod val="50000"/>
                </a:prstClr>
              </a:buClr>
              <a:buSzPct val="100000"/>
              <a:defRPr/>
            </a:pPr>
            <a:r>
              <a:rPr lang="en-US" sz="3600" dirty="0">
                <a:solidFill>
                  <a:schemeClr val="tx2"/>
                </a:solidFill>
                <a:latin typeface="+mj-lt"/>
              </a:rPr>
              <a:t>Transformational Technologies for U.S. Manufacturers</a:t>
            </a:r>
            <a:r>
              <a:rPr lang="en-US" dirty="0">
                <a:solidFill>
                  <a:schemeClr val="tx2"/>
                </a:solidFill>
                <a:latin typeface="+mj-lt"/>
              </a:rPr>
              <a:t/>
            </a:r>
            <a:br>
              <a:rPr lang="en-US" dirty="0">
                <a:solidFill>
                  <a:schemeClr val="tx2"/>
                </a:solidFill>
                <a:latin typeface="+mj-lt"/>
              </a:rPr>
            </a:br>
            <a:r>
              <a:rPr lang="en-US" sz="2800" dirty="0">
                <a:solidFill>
                  <a:schemeClr val="tx2"/>
                </a:solidFill>
                <a:latin typeface="+mn-lt"/>
              </a:rPr>
              <a:t>(</a:t>
            </a:r>
            <a:r>
              <a:rPr lang="en-US" sz="2800" dirty="0">
                <a:solidFill>
                  <a:schemeClr val="tx2"/>
                </a:solidFill>
                <a:latin typeface="+mn-lt"/>
                <a:cs typeface="Arial" panose="020B0604020202020204" pitchFamily="34" charset="0"/>
              </a:rPr>
              <a:t>Results &amp; Accomplishments)</a:t>
            </a:r>
            <a:endParaRPr lang="en-US" sz="2800" dirty="0">
              <a:solidFill>
                <a:schemeClr val="tx2"/>
              </a:solidFill>
              <a:latin typeface="+mn-lt"/>
            </a:endParaRPr>
          </a:p>
        </p:txBody>
      </p:sp>
      <p:sp>
        <p:nvSpPr>
          <p:cNvPr id="12" name="Rectangle 11">
            <a:extLst>
              <a:ext uri="{FF2B5EF4-FFF2-40B4-BE49-F238E27FC236}">
                <a16:creationId xmlns:a16="http://schemas.microsoft.com/office/drawing/2014/main" xmlns="" id="{BEAC8DC3-4C50-49EB-9BD5-32945594C180}"/>
              </a:ext>
            </a:extLst>
          </p:cNvPr>
          <p:cNvSpPr/>
          <p:nvPr/>
        </p:nvSpPr>
        <p:spPr>
          <a:xfrm>
            <a:off x="150176" y="1157728"/>
            <a:ext cx="9559431" cy="2641736"/>
          </a:xfrm>
          <a:prstGeom prst="rect">
            <a:avLst/>
          </a:prstGeom>
        </p:spPr>
        <p:txBody>
          <a:bodyPr wrap="square">
            <a:noAutofit/>
          </a:bodyPr>
          <a:lstStyle/>
          <a:p>
            <a:pPr marL="227013" lvl="0" indent="-227013">
              <a:spcBef>
                <a:spcPts val="200"/>
              </a:spcBef>
              <a:buClr>
                <a:prstClr val="white">
                  <a:lumMod val="50000"/>
                </a:prstClr>
              </a:buClr>
              <a:buSzPct val="100000"/>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Lower</a:t>
            </a:r>
            <a:r>
              <a:rPr kumimoji="0" lang="en-US" sz="20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energy consumption and emissions </a:t>
            </a:r>
            <a:r>
              <a:rPr lang="en-US" sz="2400" dirty="0">
                <a:solidFill>
                  <a:srgbClr val="0B5395"/>
                </a:solidFill>
                <a:latin typeface="Calibri"/>
              </a:rPr>
              <a:t>(5-Year Goal – 1018 PJ)</a:t>
            </a:r>
            <a:endParaRPr lang="en-US" sz="2400" dirty="0">
              <a:solidFill>
                <a:prstClr val="black"/>
              </a:solidFill>
              <a:latin typeface="Calibri"/>
            </a:endParaRPr>
          </a:p>
          <a:p>
            <a:pPr marL="227013" marR="0" lvl="0" indent="-227013" algn="l" defTabSz="457200" rtl="0" eaLnBrk="0" fontAlgn="base" latinLnBrk="0" hangingPunct="0">
              <a:lnSpc>
                <a:spcPct val="100000"/>
              </a:lnSpc>
              <a:spcBef>
                <a:spcPts val="200"/>
              </a:spcBef>
              <a:spcAft>
                <a:spcPct val="0"/>
              </a:spcAft>
              <a:buClr>
                <a:prstClr val="white">
                  <a:lumMod val="50000"/>
                </a:prstClr>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R="0" lvl="0" algn="l" defTabSz="457200" rtl="0" eaLnBrk="0" fontAlgn="base" latinLnBrk="0" hangingPunct="0">
              <a:lnSpc>
                <a:spcPct val="100000"/>
              </a:lnSpc>
              <a:spcBef>
                <a:spcPts val="200"/>
              </a:spcBef>
              <a:spcAft>
                <a:spcPct val="0"/>
              </a:spcAft>
              <a:buClr>
                <a:prstClr val="white">
                  <a:lumMod val="50000"/>
                </a:prstClr>
              </a:buClr>
              <a:buSzPct val="100000"/>
              <a:tabLst/>
              <a:defRPr/>
            </a:pPr>
            <a:endParaRPr lang="en-US" sz="2000" dirty="0">
              <a:solidFill>
                <a:prstClr val="black"/>
              </a:solidFill>
              <a:latin typeface="Calibri"/>
            </a:endParaRPr>
          </a:p>
          <a:p>
            <a:pPr marR="0" lvl="0" algn="l" defTabSz="457200" rtl="0" eaLnBrk="0" fontAlgn="base" latinLnBrk="0" hangingPunct="0">
              <a:lnSpc>
                <a:spcPct val="100000"/>
              </a:lnSpc>
              <a:spcBef>
                <a:spcPts val="200"/>
              </a:spcBef>
              <a:spcAft>
                <a:spcPct val="0"/>
              </a:spcAft>
              <a:buClr>
                <a:prstClr val="white">
                  <a:lumMod val="50000"/>
                </a:prstClr>
              </a:buClr>
              <a:buSzPct val="100000"/>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R="0" lvl="0" algn="l" defTabSz="457200" rtl="0" eaLnBrk="0" fontAlgn="base" latinLnBrk="0" hangingPunct="0">
              <a:lnSpc>
                <a:spcPct val="100000"/>
              </a:lnSpc>
              <a:spcBef>
                <a:spcPts val="200"/>
              </a:spcBef>
              <a:spcAft>
                <a:spcPct val="0"/>
              </a:spcAft>
              <a:buClr>
                <a:prstClr val="white">
                  <a:lumMod val="50000"/>
                </a:prstClr>
              </a:buClr>
              <a:buSzPct val="100000"/>
              <a:tabLst/>
              <a:defRPr/>
            </a:pPr>
            <a:endParaRPr lang="en-US" sz="2000" dirty="0">
              <a:solidFill>
                <a:prstClr val="black"/>
              </a:solidFill>
              <a:latin typeface="Calibri"/>
            </a:endParaRPr>
          </a:p>
          <a:p>
            <a:pPr marR="0" lvl="0" algn="l" defTabSz="457200" rtl="0" eaLnBrk="0" fontAlgn="base" latinLnBrk="0" hangingPunct="0">
              <a:lnSpc>
                <a:spcPct val="100000"/>
              </a:lnSpc>
              <a:spcBef>
                <a:spcPts val="200"/>
              </a:spcBef>
              <a:spcAft>
                <a:spcPct val="0"/>
              </a:spcAft>
              <a:buClr>
                <a:prstClr val="white">
                  <a:lumMod val="50000"/>
                </a:prstClr>
              </a:buClr>
              <a:buSzPct val="100000"/>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R="0" lvl="0" algn="l" defTabSz="457200" rtl="0" eaLnBrk="0" fontAlgn="base" latinLnBrk="0" hangingPunct="0">
              <a:lnSpc>
                <a:spcPct val="100000"/>
              </a:lnSpc>
              <a:spcBef>
                <a:spcPts val="200"/>
              </a:spcBef>
              <a:spcAft>
                <a:spcPct val="0"/>
              </a:spcAft>
              <a:buClr>
                <a:prstClr val="white">
                  <a:lumMod val="50000"/>
                </a:prstClr>
              </a:buClr>
              <a:buSzPct val="100000"/>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R="0" lvl="0" algn="l" defTabSz="457200" rtl="0" eaLnBrk="0" fontAlgn="base" latinLnBrk="0" hangingPunct="0">
              <a:lnSpc>
                <a:spcPct val="100000"/>
              </a:lnSpc>
              <a:spcBef>
                <a:spcPts val="200"/>
              </a:spcBef>
              <a:spcAft>
                <a:spcPct val="0"/>
              </a:spcAft>
              <a:buClr>
                <a:prstClr val="white">
                  <a:lumMod val="50000"/>
                </a:prstClr>
              </a:buClr>
              <a:buSzPct val="100000"/>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227013" indent="-227013">
              <a:spcBef>
                <a:spcPts val="200"/>
              </a:spcBef>
              <a:buClr>
                <a:prstClr val="white">
                  <a:lumMod val="50000"/>
                </a:prstClr>
              </a:buClr>
              <a:buSzPct val="1000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Achieve </a:t>
            </a:r>
            <a:r>
              <a:rPr kumimoji="0" lang="en-US" sz="24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cost &amp; energy parity</a:t>
            </a:r>
            <a:r>
              <a:rPr kumimoji="0" lang="en-US" sz="2400" b="0"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between primary and secondary materials</a:t>
            </a:r>
            <a:endPar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07" name="Group 106">
            <a:extLst>
              <a:ext uri="{FF2B5EF4-FFF2-40B4-BE49-F238E27FC236}">
                <a16:creationId xmlns:a16="http://schemas.microsoft.com/office/drawing/2014/main" xmlns="" id="{DF83FDB9-BE9B-4DFF-9C1F-FEEBDF3E40B4}"/>
              </a:ext>
            </a:extLst>
          </p:cNvPr>
          <p:cNvGrpSpPr/>
          <p:nvPr/>
        </p:nvGrpSpPr>
        <p:grpSpPr>
          <a:xfrm>
            <a:off x="1290212" y="1530146"/>
            <a:ext cx="10102553" cy="2400655"/>
            <a:chOff x="839756" y="1530146"/>
            <a:chExt cx="9620061" cy="2286000"/>
          </a:xfrm>
        </p:grpSpPr>
        <p:pic>
          <p:nvPicPr>
            <p:cNvPr id="41" name="Picture 40">
              <a:extLst>
                <a:ext uri="{FF2B5EF4-FFF2-40B4-BE49-F238E27FC236}">
                  <a16:creationId xmlns:a16="http://schemas.microsoft.com/office/drawing/2014/main" xmlns="" id="{303579B8-4168-4936-9F88-6FDF50D1F017}"/>
                </a:ext>
              </a:extLst>
            </p:cNvPr>
            <p:cNvPicPr>
              <a:picLocks noChangeAspect="1"/>
            </p:cNvPicPr>
            <p:nvPr/>
          </p:nvPicPr>
          <p:blipFill>
            <a:blip r:embed="rId3"/>
            <a:stretch>
              <a:fillRect/>
            </a:stretch>
          </p:blipFill>
          <p:spPr>
            <a:xfrm>
              <a:off x="6439428" y="1530146"/>
              <a:ext cx="4020389" cy="2286000"/>
            </a:xfrm>
            <a:prstGeom prst="rect">
              <a:avLst/>
            </a:prstGeom>
          </p:spPr>
        </p:pic>
        <p:pic>
          <p:nvPicPr>
            <p:cNvPr id="51" name="Picture 50">
              <a:extLst>
                <a:ext uri="{FF2B5EF4-FFF2-40B4-BE49-F238E27FC236}">
                  <a16:creationId xmlns:a16="http://schemas.microsoft.com/office/drawing/2014/main" xmlns="" id="{EBE76494-492B-4C45-826E-8E2AB134C103}"/>
                </a:ext>
              </a:extLst>
            </p:cNvPr>
            <p:cNvPicPr>
              <a:picLocks noChangeAspect="1"/>
            </p:cNvPicPr>
            <p:nvPr/>
          </p:nvPicPr>
          <p:blipFill>
            <a:blip r:embed="rId4"/>
            <a:stretch>
              <a:fillRect/>
            </a:stretch>
          </p:blipFill>
          <p:spPr>
            <a:xfrm>
              <a:off x="839756" y="1530146"/>
              <a:ext cx="3813539" cy="2286000"/>
            </a:xfrm>
            <a:prstGeom prst="rect">
              <a:avLst/>
            </a:prstGeom>
          </p:spPr>
        </p:pic>
      </p:grpSp>
      <p:grpSp>
        <p:nvGrpSpPr>
          <p:cNvPr id="109" name="Group 108">
            <a:extLst>
              <a:ext uri="{FF2B5EF4-FFF2-40B4-BE49-F238E27FC236}">
                <a16:creationId xmlns:a16="http://schemas.microsoft.com/office/drawing/2014/main" xmlns="" id="{5AA884B1-9E54-4F26-A60F-04AFC0D22AEF}"/>
              </a:ext>
            </a:extLst>
          </p:cNvPr>
          <p:cNvGrpSpPr/>
          <p:nvPr/>
        </p:nvGrpSpPr>
        <p:grpSpPr>
          <a:xfrm>
            <a:off x="1201371" y="4286767"/>
            <a:ext cx="10280234" cy="2304630"/>
            <a:chOff x="691989" y="4092273"/>
            <a:chExt cx="9789256" cy="2194561"/>
          </a:xfrm>
        </p:grpSpPr>
        <p:pic>
          <p:nvPicPr>
            <p:cNvPr id="96" name="Picture 95">
              <a:extLst>
                <a:ext uri="{FF2B5EF4-FFF2-40B4-BE49-F238E27FC236}">
                  <a16:creationId xmlns:a16="http://schemas.microsoft.com/office/drawing/2014/main" xmlns="" id="{DF89963F-A9C7-413C-BB06-5CDBCEAF5C5C}"/>
                </a:ext>
              </a:extLst>
            </p:cNvPr>
            <p:cNvPicPr>
              <a:picLocks noChangeAspect="1"/>
            </p:cNvPicPr>
            <p:nvPr/>
          </p:nvPicPr>
          <p:blipFill>
            <a:blip r:embed="rId5"/>
            <a:stretch>
              <a:fillRect/>
            </a:stretch>
          </p:blipFill>
          <p:spPr>
            <a:xfrm>
              <a:off x="6418000" y="4092274"/>
              <a:ext cx="4063245" cy="2194560"/>
            </a:xfrm>
            <a:prstGeom prst="rect">
              <a:avLst/>
            </a:prstGeom>
          </p:spPr>
        </p:pic>
        <p:pic>
          <p:nvPicPr>
            <p:cNvPr id="104" name="Picture 103">
              <a:extLst>
                <a:ext uri="{FF2B5EF4-FFF2-40B4-BE49-F238E27FC236}">
                  <a16:creationId xmlns:a16="http://schemas.microsoft.com/office/drawing/2014/main" xmlns="" id="{FB357252-4B96-461D-B124-7CBD525BAA85}"/>
                </a:ext>
              </a:extLst>
            </p:cNvPr>
            <p:cNvPicPr>
              <a:picLocks noChangeAspect="1"/>
            </p:cNvPicPr>
            <p:nvPr/>
          </p:nvPicPr>
          <p:blipFill>
            <a:blip r:embed="rId6"/>
            <a:stretch>
              <a:fillRect/>
            </a:stretch>
          </p:blipFill>
          <p:spPr>
            <a:xfrm>
              <a:off x="691989" y="4092273"/>
              <a:ext cx="4109072" cy="2194560"/>
            </a:xfrm>
            <a:prstGeom prst="rect">
              <a:avLst/>
            </a:prstGeom>
          </p:spPr>
        </p:pic>
      </p:grpSp>
    </p:spTree>
    <p:extLst>
      <p:ext uri="{BB962C8B-B14F-4D97-AF65-F5344CB8AC3E}">
        <p14:creationId xmlns:p14="http://schemas.microsoft.com/office/powerpoint/2010/main" val="81216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D2962F9-DB2C-4164-AEEC-C373EF593FE0}"/>
              </a:ext>
            </a:extLst>
          </p:cNvPr>
          <p:cNvGrpSpPr/>
          <p:nvPr/>
        </p:nvGrpSpPr>
        <p:grpSpPr>
          <a:xfrm>
            <a:off x="157020" y="514087"/>
            <a:ext cx="8636001" cy="4550455"/>
            <a:chOff x="232768" y="1261987"/>
            <a:chExt cx="8829268" cy="4652291"/>
          </a:xfrm>
        </p:grpSpPr>
        <p:pic>
          <p:nvPicPr>
            <p:cNvPr id="8" name="Content Placeholder 3" descr="A screenshot of a cell phone&#10;&#10;Description automatically generated">
              <a:extLst>
                <a:ext uri="{FF2B5EF4-FFF2-40B4-BE49-F238E27FC236}">
                  <a16:creationId xmlns:a16="http://schemas.microsoft.com/office/drawing/2014/main" xmlns="" id="{22B6775D-97C2-4160-81B8-8723AF4561EF}"/>
                </a:ext>
              </a:extLst>
            </p:cNvPr>
            <p:cNvPicPr>
              <a:picLocks/>
            </p:cNvPicPr>
            <p:nvPr/>
          </p:nvPicPr>
          <p:blipFill rotWithShape="1">
            <a:blip r:embed="rId3" cstate="print">
              <a:extLst>
                <a:ext uri="{28A0092B-C50C-407E-A947-70E740481C1C}">
                  <a14:useLocalDpi xmlns:a14="http://schemas.microsoft.com/office/drawing/2010/main" val="0"/>
                </a:ext>
              </a:extLst>
            </a:blip>
            <a:srcRect l="5618" r="3346" b="3260"/>
            <a:stretch/>
          </p:blipFill>
          <p:spPr>
            <a:xfrm>
              <a:off x="232768" y="1261987"/>
              <a:ext cx="3425681" cy="4652291"/>
            </a:xfrm>
            <a:prstGeom prst="rect">
              <a:avLst/>
            </a:prstGeom>
            <a:noFill/>
            <a:effectLst/>
          </p:spPr>
        </p:pic>
        <p:sp>
          <p:nvSpPr>
            <p:cNvPr id="9" name="TextBox 8">
              <a:extLst>
                <a:ext uri="{FF2B5EF4-FFF2-40B4-BE49-F238E27FC236}">
                  <a16:creationId xmlns:a16="http://schemas.microsoft.com/office/drawing/2014/main" xmlns="" id="{42846F1F-8C99-4B56-B61C-03009D12657F}"/>
                </a:ext>
              </a:extLst>
            </p:cNvPr>
            <p:cNvSpPr txBox="1"/>
            <p:nvPr/>
          </p:nvSpPr>
          <p:spPr>
            <a:xfrm>
              <a:off x="3501433" y="2220775"/>
              <a:ext cx="5560603" cy="3650107"/>
            </a:xfrm>
            <a:prstGeom prst="rect">
              <a:avLst/>
            </a:prstGeom>
            <a:noFill/>
          </p:spPr>
          <p:txBody>
            <a:bodyPr wrap="square" rtlCol="0">
              <a:spAutoFit/>
            </a:bodyPr>
            <a:lstStyle/>
            <a:p>
              <a:pPr marL="180975" indent="-180975">
                <a:buFont typeface="Arial" panose="020B0604020202020204" pitchFamily="34" charset="0"/>
                <a:buChar char="•"/>
              </a:pPr>
              <a:r>
                <a:rPr lang="en-US" dirty="0">
                  <a:latin typeface="+mn-lt"/>
                </a:rPr>
                <a:t>Three (3) Certificates being developed</a:t>
              </a:r>
            </a:p>
            <a:p>
              <a:pPr marL="180975" indent="-180975">
                <a:buFont typeface="Arial" panose="020B0604020202020204" pitchFamily="34" charset="0"/>
                <a:buChar char="•"/>
              </a:pPr>
              <a:r>
                <a:rPr lang="en-US" dirty="0">
                  <a:latin typeface="+mn-lt"/>
                </a:rPr>
                <a:t>Plastic Recycling Certificate will launch by August 31</a:t>
              </a:r>
            </a:p>
            <a:p>
              <a:pPr marL="180975" indent="-180975">
                <a:buFont typeface="Arial" panose="020B0604020202020204" pitchFamily="34" charset="0"/>
                <a:buChar char="•"/>
              </a:pPr>
              <a:r>
                <a:rPr lang="en-US" dirty="0">
                  <a:latin typeface="+mn-lt"/>
                </a:rPr>
                <a:t>Content for Certificates will be developed August 31</a:t>
              </a:r>
            </a:p>
            <a:p>
              <a:pPr marL="180975" indent="-180975">
                <a:buFont typeface="Arial" panose="020B0604020202020204" pitchFamily="34" charset="0"/>
                <a:buChar char="•"/>
              </a:pPr>
              <a:endParaRPr lang="en-US" dirty="0">
                <a:latin typeface="+mn-lt"/>
              </a:endParaRPr>
            </a:p>
            <a:p>
              <a:pPr marL="180975" indent="-180975">
                <a:buFont typeface="Arial" panose="020B0604020202020204" pitchFamily="34" charset="0"/>
                <a:buChar char="•"/>
              </a:pPr>
              <a:endParaRPr lang="en-US" dirty="0">
                <a:latin typeface="+mn-lt"/>
              </a:endParaRPr>
            </a:p>
            <a:p>
              <a:pPr marL="230188" lvl="0" indent="-230188">
                <a:buFont typeface="Arial" panose="020B0604020202020204" pitchFamily="34" charset="0"/>
                <a:buChar char="•"/>
              </a:pPr>
              <a:r>
                <a:rPr lang="en-US" dirty="0">
                  <a:solidFill>
                    <a:prstClr val="black"/>
                  </a:solidFill>
                  <a:latin typeface="Calibri" panose="020F0502020204030204"/>
                </a:rPr>
                <a:t>Seven (7) Workshops held in this BP – 526 Attendees</a:t>
              </a:r>
            </a:p>
            <a:p>
              <a:pPr marL="230188" lvl="0" indent="-230188">
                <a:buFont typeface="Arial" panose="020B0604020202020204" pitchFamily="34" charset="0"/>
                <a:buChar char="•"/>
              </a:pPr>
              <a:r>
                <a:rPr lang="en-US" dirty="0">
                  <a:solidFill>
                    <a:prstClr val="black"/>
                  </a:solidFill>
                  <a:latin typeface="Calibri" panose="020F0502020204030204"/>
                </a:rPr>
                <a:t>Topics Covered included Recycling &amp; Recovery (2), Remanufacturing (4), and Manufacturing (1)</a:t>
              </a:r>
            </a:p>
            <a:p>
              <a:pPr marL="180975" indent="-180975">
                <a:buFont typeface="Arial" panose="020B0604020202020204" pitchFamily="34" charset="0"/>
                <a:buChar char="•"/>
              </a:pPr>
              <a:endParaRPr lang="en-US" sz="2800" dirty="0">
                <a:latin typeface="+mn-lt"/>
              </a:endParaRPr>
            </a:p>
            <a:p>
              <a:pPr marL="180975" lvl="0" indent="-180975">
                <a:buFont typeface="Arial" panose="020B0604020202020204" pitchFamily="34" charset="0"/>
                <a:buChar char="•"/>
              </a:pPr>
              <a:r>
                <a:rPr lang="en-US" dirty="0">
                  <a:solidFill>
                    <a:prstClr val="black"/>
                  </a:solidFill>
                  <a:latin typeface="Calibri" panose="020F0502020204030204"/>
                </a:rPr>
                <a:t>Seven (7) webinars held in this BP – 305 attendees</a:t>
              </a:r>
            </a:p>
            <a:p>
              <a:pPr marL="180975" lvl="0" indent="-180975">
                <a:buFont typeface="Arial" panose="020B0604020202020204" pitchFamily="34" charset="0"/>
                <a:buChar char="•"/>
              </a:pPr>
              <a:r>
                <a:rPr lang="en-US" dirty="0">
                  <a:solidFill>
                    <a:prstClr val="black"/>
                  </a:solidFill>
                  <a:latin typeface="Calibri" panose="020F0502020204030204"/>
                </a:rPr>
                <a:t>Two (2) additional webinars planned in June/July</a:t>
              </a:r>
            </a:p>
            <a:p>
              <a:pPr marL="180975" lvl="0" indent="-180975">
                <a:buFont typeface="Arial" panose="020B0604020202020204" pitchFamily="34" charset="0"/>
                <a:buChar char="•"/>
              </a:pPr>
              <a:r>
                <a:rPr lang="en-US" dirty="0">
                  <a:solidFill>
                    <a:prstClr val="black"/>
                  </a:solidFill>
                  <a:latin typeface="Calibri" panose="020F0502020204030204"/>
                </a:rPr>
                <a:t>All webinars based on REMADE projects</a:t>
              </a:r>
              <a:endParaRPr lang="en-US" dirty="0">
                <a:latin typeface="+mn-lt"/>
              </a:endParaRPr>
            </a:p>
          </p:txBody>
        </p:sp>
      </p:grpSp>
      <p:sp>
        <p:nvSpPr>
          <p:cNvPr id="12" name="Content Placeholder 3">
            <a:extLst>
              <a:ext uri="{FF2B5EF4-FFF2-40B4-BE49-F238E27FC236}">
                <a16:creationId xmlns:a16="http://schemas.microsoft.com/office/drawing/2014/main" xmlns="" id="{1C9FA5FA-78C1-41D1-858A-440321E46285}"/>
              </a:ext>
            </a:extLst>
          </p:cNvPr>
          <p:cNvSpPr txBox="1">
            <a:spLocks/>
          </p:cNvSpPr>
          <p:nvPr/>
        </p:nvSpPr>
        <p:spPr>
          <a:xfrm>
            <a:off x="434109" y="5120039"/>
            <a:ext cx="7019636" cy="1541000"/>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strike="noStrike" kern="1200" cap="none" spc="0" normalizeH="0" baseline="0" noProof="0" dirty="0">
                <a:ln>
                  <a:noFill/>
                </a:ln>
                <a:solidFill>
                  <a:prstClr val="black"/>
                </a:solidFill>
                <a:effectLst/>
                <a:uLnTx/>
                <a:uFillTx/>
                <a:ea typeface="+mn-ea"/>
                <a:cs typeface="+mn-cs"/>
              </a:rPr>
              <a:t>Online Training</a:t>
            </a:r>
          </a:p>
          <a:p>
            <a:pPr marL="228600" marR="0" lvl="0" indent="-2286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Online portal launched in May</a:t>
            </a:r>
          </a:p>
          <a:p>
            <a:pPr marL="228600" marR="0" lvl="0" indent="-2286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Four (4) plastic recycling modules will </a:t>
            </a:r>
            <a:r>
              <a:rPr lang="en-US" sz="1800" dirty="0">
                <a:solidFill>
                  <a:prstClr val="black"/>
                </a:solidFill>
              </a:rPr>
              <a:t> provide initial content</a:t>
            </a:r>
          </a:p>
          <a:p>
            <a:pPr marL="228600" marR="0" lvl="0" indent="-2286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Technical Leadership Committee developing modules (Summer ‘20)</a:t>
            </a:r>
          </a:p>
          <a:p>
            <a:pPr fontAlgn="auto">
              <a:lnSpc>
                <a:spcPct val="100000"/>
              </a:lnSpc>
              <a:spcBef>
                <a:spcPts val="0"/>
              </a:spcBef>
              <a:spcAft>
                <a:spcPts val="0"/>
              </a:spcAft>
            </a:pPr>
            <a:r>
              <a:rPr kumimoji="0" lang="en-US" sz="1800" b="0" i="0" u="none" strike="noStrike" kern="1200" cap="none" spc="0" normalizeH="0" baseline="0" noProof="0" dirty="0">
                <a:ln>
                  <a:noFill/>
                </a:ln>
                <a:solidFill>
                  <a:prstClr val="black"/>
                </a:solidFill>
                <a:effectLst/>
                <a:uLnTx/>
                <a:uFillTx/>
                <a:ea typeface="+mn-ea"/>
                <a:cs typeface="+mn-cs"/>
              </a:rPr>
              <a:t>First EWD project selected - fibers recycling </a:t>
            </a:r>
            <a:r>
              <a:rPr lang="en-US" sz="1800" dirty="0">
                <a:solidFill>
                  <a:prstClr val="black"/>
                </a:solidFill>
              </a:rPr>
              <a:t>(early 2021 launch)</a:t>
            </a:r>
          </a:p>
        </p:txBody>
      </p:sp>
      <p:pic>
        <p:nvPicPr>
          <p:cNvPr id="13" name="Content Placeholder 4" descr="A group of people standing in front of a flat screen tv&#10;&#10;Description automatically generated">
            <a:extLst>
              <a:ext uri="{FF2B5EF4-FFF2-40B4-BE49-F238E27FC236}">
                <a16:creationId xmlns:a16="http://schemas.microsoft.com/office/drawing/2014/main" xmlns="" id="{2F1F6122-F717-4A91-8262-0F6CA47AAF6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896669" y="655778"/>
            <a:ext cx="3047997" cy="1714498"/>
          </a:xfrm>
        </p:spPr>
      </p:pic>
      <p:sp>
        <p:nvSpPr>
          <p:cNvPr id="2" name="Title 1">
            <a:extLst>
              <a:ext uri="{FF2B5EF4-FFF2-40B4-BE49-F238E27FC236}">
                <a16:creationId xmlns:a16="http://schemas.microsoft.com/office/drawing/2014/main" xmlns="" id="{F06EE29E-E95C-49EE-A04F-08623F621FA3}"/>
              </a:ext>
            </a:extLst>
          </p:cNvPr>
          <p:cNvSpPr>
            <a:spLocks noGrp="1"/>
          </p:cNvSpPr>
          <p:nvPr>
            <p:ph type="title"/>
          </p:nvPr>
        </p:nvSpPr>
        <p:spPr>
          <a:xfrm>
            <a:off x="346842" y="123073"/>
            <a:ext cx="10515600" cy="591316"/>
          </a:xfrm>
        </p:spPr>
        <p:txBody>
          <a:bodyPr/>
          <a:lstStyle/>
          <a:p>
            <a:r>
              <a:rPr lang="en-US" sz="2800" dirty="0">
                <a:solidFill>
                  <a:srgbClr val="4472C4">
                    <a:lumMod val="75000"/>
                  </a:srgbClr>
                </a:solidFill>
                <a:latin typeface="Calibri" panose="020F0502020204030204" pitchFamily="34" charset="0"/>
                <a:cs typeface="Calibri" panose="020F0502020204030204" pitchFamily="34" charset="0"/>
              </a:rPr>
              <a:t>Results &amp; Accomplishments – Educ. &amp; Workforce Dev.</a:t>
            </a:r>
          </a:p>
        </p:txBody>
      </p:sp>
      <p:pic>
        <p:nvPicPr>
          <p:cNvPr id="14" name="Content Placeholder 4" descr="A picture containing indoor, person, sitting, computer&#10;&#10;Description automatically generated">
            <a:extLst>
              <a:ext uri="{FF2B5EF4-FFF2-40B4-BE49-F238E27FC236}">
                <a16:creationId xmlns:a16="http://schemas.microsoft.com/office/drawing/2014/main" xmlns="" id="{0F9DCF03-332C-4587-A3E4-B7749F0BB3D3}"/>
              </a:ext>
            </a:extLst>
          </p:cNvPr>
          <p:cNvPicPr>
            <a:picLocks noChangeAspect="1"/>
          </p:cNvPicPr>
          <p:nvPr/>
        </p:nvPicPr>
        <p:blipFill rotWithShape="1">
          <a:blip r:embed="rId5">
            <a:extLst>
              <a:ext uri="{28A0092B-C50C-407E-A947-70E740481C1C}">
                <a14:useLocalDpi xmlns:a14="http://schemas.microsoft.com/office/drawing/2010/main" val="0"/>
              </a:ext>
            </a:extLst>
          </a:blip>
          <a:srcRect l="20116" r="37696"/>
          <a:stretch/>
        </p:blipFill>
        <p:spPr>
          <a:xfrm rot="5400000">
            <a:off x="9563418" y="4115380"/>
            <a:ext cx="1714499" cy="3047999"/>
          </a:xfrm>
          <a:prstGeom prst="rect">
            <a:avLst/>
          </a:prstGeom>
        </p:spPr>
      </p:pic>
      <p:pic>
        <p:nvPicPr>
          <p:cNvPr id="15" name="Content Placeholder 4" descr="A group of people standing in front of a crowd&#10;&#10;Description automatically generated">
            <a:extLst>
              <a:ext uri="{FF2B5EF4-FFF2-40B4-BE49-F238E27FC236}">
                <a16:creationId xmlns:a16="http://schemas.microsoft.com/office/drawing/2014/main" xmlns="" id="{3E232276-FAF9-4516-B408-22950FDECD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668" y="2432180"/>
            <a:ext cx="3047999" cy="1714499"/>
          </a:xfrm>
          <a:prstGeom prst="rect">
            <a:avLst/>
          </a:prstGeom>
        </p:spPr>
      </p:pic>
      <p:sp>
        <p:nvSpPr>
          <p:cNvPr id="4" name="TextBox 3">
            <a:extLst>
              <a:ext uri="{FF2B5EF4-FFF2-40B4-BE49-F238E27FC236}">
                <a16:creationId xmlns:a16="http://schemas.microsoft.com/office/drawing/2014/main" xmlns="" id="{8EF75C0C-CA73-4229-B9FA-E45957367F0C}"/>
              </a:ext>
            </a:extLst>
          </p:cNvPr>
          <p:cNvSpPr txBox="1"/>
          <p:nvPr/>
        </p:nvSpPr>
        <p:spPr>
          <a:xfrm>
            <a:off x="8531496" y="40225"/>
            <a:ext cx="3778343" cy="615553"/>
          </a:xfrm>
          <a:prstGeom prst="rect">
            <a:avLst/>
          </a:prstGeom>
          <a:noFill/>
        </p:spPr>
        <p:txBody>
          <a:bodyPr wrap="none" rtlCol="0">
            <a:spAutoFit/>
          </a:bodyPr>
          <a:lstStyle/>
          <a:p>
            <a:pPr algn="ctr"/>
            <a:r>
              <a:rPr lang="en-US" b="1" dirty="0">
                <a:solidFill>
                  <a:schemeClr val="accent1">
                    <a:lumMod val="50000"/>
                  </a:schemeClr>
                </a:solidFill>
                <a:latin typeface="+mj-lt"/>
              </a:rPr>
              <a:t>Crash Course in Plastics Recycling</a:t>
            </a:r>
          </a:p>
          <a:p>
            <a:pPr algn="ctr"/>
            <a:r>
              <a:rPr lang="en-US" sz="1600" dirty="0">
                <a:solidFill>
                  <a:schemeClr val="accent1">
                    <a:lumMod val="50000"/>
                  </a:schemeClr>
                </a:solidFill>
                <a:latin typeface="+mn-lt"/>
              </a:rPr>
              <a:t>(Plastics Recycling Association Conference) </a:t>
            </a:r>
            <a:endParaRPr lang="en-US" dirty="0">
              <a:solidFill>
                <a:schemeClr val="accent1">
                  <a:lumMod val="50000"/>
                </a:schemeClr>
              </a:solidFill>
              <a:latin typeface="+mn-lt"/>
            </a:endParaRPr>
          </a:p>
        </p:txBody>
      </p:sp>
      <p:sp>
        <p:nvSpPr>
          <p:cNvPr id="16" name="TextBox 15">
            <a:extLst>
              <a:ext uri="{FF2B5EF4-FFF2-40B4-BE49-F238E27FC236}">
                <a16:creationId xmlns:a16="http://schemas.microsoft.com/office/drawing/2014/main" xmlns="" id="{C2D48BFF-6777-4EE7-9C33-C28A885BCD01}"/>
              </a:ext>
            </a:extLst>
          </p:cNvPr>
          <p:cNvSpPr txBox="1"/>
          <p:nvPr/>
        </p:nvSpPr>
        <p:spPr>
          <a:xfrm>
            <a:off x="8761174" y="4225188"/>
            <a:ext cx="3318987" cy="615553"/>
          </a:xfrm>
          <a:prstGeom prst="rect">
            <a:avLst/>
          </a:prstGeom>
          <a:noFill/>
        </p:spPr>
        <p:txBody>
          <a:bodyPr wrap="none" rtlCol="0">
            <a:spAutoFit/>
          </a:bodyPr>
          <a:lstStyle/>
          <a:p>
            <a:pPr algn="ctr"/>
            <a:r>
              <a:rPr lang="en-US" b="1" dirty="0">
                <a:solidFill>
                  <a:schemeClr val="accent1">
                    <a:lumMod val="50000"/>
                  </a:schemeClr>
                </a:solidFill>
                <a:latin typeface="+mj-lt"/>
              </a:rPr>
              <a:t>Plastics Recycling Modules</a:t>
            </a:r>
          </a:p>
          <a:p>
            <a:pPr algn="ctr"/>
            <a:r>
              <a:rPr lang="en-US" sz="1600" dirty="0">
                <a:solidFill>
                  <a:schemeClr val="accent1">
                    <a:lumMod val="50000"/>
                  </a:schemeClr>
                </a:solidFill>
                <a:latin typeface="+mn-lt"/>
              </a:rPr>
              <a:t>(Available on Online Portal – May ‘20)</a:t>
            </a:r>
          </a:p>
        </p:txBody>
      </p:sp>
    </p:spTree>
    <p:extLst>
      <p:ext uri="{BB962C8B-B14F-4D97-AF65-F5344CB8AC3E}">
        <p14:creationId xmlns:p14="http://schemas.microsoft.com/office/powerpoint/2010/main" val="2117081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BDBF169-B062-4B00-ADB0-618FE3FDED96}"/>
              </a:ext>
            </a:extLst>
          </p:cNvPr>
          <p:cNvSpPr txBox="1">
            <a:spLocks/>
          </p:cNvSpPr>
          <p:nvPr/>
        </p:nvSpPr>
        <p:spPr bwMode="auto">
          <a:xfrm>
            <a:off x="304800" y="133623"/>
            <a:ext cx="5181600" cy="50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Autofit/>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F6FC6">
                    <a:lumMod val="75000"/>
                  </a:srgbClr>
                </a:solidFill>
                <a:effectLst/>
                <a:uLnTx/>
                <a:uFillTx/>
                <a:latin typeface="Calibri" panose="020F0502020204030204" pitchFamily="34" charset="0"/>
                <a:ea typeface="+mj-ea"/>
                <a:cs typeface="Calibri" panose="020F0502020204030204" pitchFamily="34" charset="0"/>
              </a:rPr>
              <a:t>Results and Accomplishments</a:t>
            </a:r>
          </a:p>
        </p:txBody>
      </p:sp>
      <p:sp>
        <p:nvSpPr>
          <p:cNvPr id="5" name="TextBox 4">
            <a:extLst>
              <a:ext uri="{FF2B5EF4-FFF2-40B4-BE49-F238E27FC236}">
                <a16:creationId xmlns:a16="http://schemas.microsoft.com/office/drawing/2014/main" xmlns="" id="{86A36A26-E4A7-4D16-AAEA-6DE60EC246BD}"/>
              </a:ext>
            </a:extLst>
          </p:cNvPr>
          <p:cNvSpPr txBox="1"/>
          <p:nvPr/>
        </p:nvSpPr>
        <p:spPr>
          <a:xfrm>
            <a:off x="33314" y="631846"/>
            <a:ext cx="10449292" cy="6082197"/>
          </a:xfrm>
          <a:prstGeom prst="rect">
            <a:avLst/>
          </a:prstGeom>
        </p:spPr>
        <p:txBody>
          <a:bodyPr vert="horz" lIns="91440" tIns="45720" rIns="91440" bIns="45720" rtlCol="0" anchor="ctr">
            <a:noAutofit/>
          </a:bodyPr>
          <a:lstStyle/>
          <a:p>
            <a:pPr marL="227013" marR="0" lvl="0" indent="-227013" algn="l" defTabSz="457200" rtl="0" eaLnBrk="0" fontAlgn="base" latinLnBrk="0" hangingPunct="0">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Projects</a:t>
            </a:r>
          </a:p>
          <a:p>
            <a:pPr marL="461963" marR="0" lvl="1" indent="-2349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31 Projects recommended from first two project calls (Apr ‘19)</a:t>
            </a:r>
          </a:p>
          <a:p>
            <a:pPr marL="461963" marR="0" lvl="1" indent="-2349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First project completed (Dec’ 19), 28 Projects underway, 10 Projects in negotiation/</a:t>
            </a:r>
            <a:r>
              <a:rPr lang="en-US" dirty="0">
                <a:solidFill>
                  <a:prstClr val="black"/>
                </a:solidFill>
                <a:latin typeface="Calibri" panose="020F0502020204030204" pitchFamily="34" charset="0"/>
                <a:cs typeface="Calibri" panose="020F0502020204030204" pitchFamily="34" charset="0"/>
              </a:rPr>
              <a:t>or awaiting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sub-award</a:t>
            </a:r>
          </a:p>
          <a:p>
            <a:pPr marL="227013" marR="0" lvl="0" indent="-227013" algn="l" defTabSz="457200" rtl="0" eaLnBrk="0" fontAlgn="base" latinLnBrk="0" hangingPunct="0">
              <a:lnSpc>
                <a:spcPct val="100000"/>
              </a:lnSpc>
              <a:spcBef>
                <a:spcPts val="12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Portfolio Analysis</a:t>
            </a:r>
          </a:p>
          <a:p>
            <a:pPr marL="461963" marR="0" lvl="1" indent="-2349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Evaluated Impact of the Project Portfolio vs the TPMs – on track to achieve mid-term impacts</a:t>
            </a:r>
          </a:p>
          <a:p>
            <a:pPr marL="461963" marR="0" lvl="1" indent="-2349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Percent of the mid-term impacts the 39 projects projected are projected to achieve:</a:t>
            </a:r>
          </a:p>
          <a:p>
            <a:pPr marL="687388" lvl="2" indent="-234950">
              <a:spcBef>
                <a:spcPts val="0"/>
              </a:spcBef>
              <a:spcAft>
                <a:spcPts val="0"/>
              </a:spcAft>
              <a:buFont typeface="Arial" panose="020B0604020202020204" pitchFamily="34" charset="0"/>
              <a:buChar char="•"/>
              <a:defRPr/>
            </a:pPr>
            <a:r>
              <a:rPr lang="en-US" dirty="0">
                <a:solidFill>
                  <a:prstClr val="black"/>
                </a:solidFill>
                <a:latin typeface="Calibri" panose="020F0502020204030204" pitchFamily="34" charset="0"/>
                <a:cs typeface="Calibri" panose="020F0502020204030204" pitchFamily="34" charset="0"/>
              </a:rPr>
              <a:t>Embodied energy consumption (-43%), Emissions reduction (54%)</a:t>
            </a:r>
          </a:p>
          <a:p>
            <a:pPr marL="687388" lvl="2" indent="-234950">
              <a:spcBef>
                <a:spcPts val="0"/>
              </a:spcBef>
              <a:spcAft>
                <a:spcPts val="0"/>
              </a:spcAft>
              <a:buFont typeface="Arial" panose="020B0604020202020204" pitchFamily="34" charset="0"/>
              <a:buChar char="•"/>
              <a:defRPr/>
            </a:pPr>
            <a:r>
              <a:rPr lang="en-US" dirty="0">
                <a:solidFill>
                  <a:prstClr val="black"/>
                </a:solidFill>
                <a:latin typeface="Calibri" panose="020F0502020204030204" pitchFamily="34" charset="0"/>
                <a:cs typeface="Calibri" panose="020F0502020204030204" pitchFamily="34" charset="0"/>
              </a:rPr>
              <a:t>Primary material consumption (-28%), Secondary material consumption (+26%)</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7013" marR="0" lvl="0" indent="-227013" algn="l" defTabSz="457200" rtl="0" eaLnBrk="0" fontAlgn="base" latinLnBrk="0" hangingPunct="0">
              <a:lnSpc>
                <a:spcPct val="100000"/>
              </a:lnSpc>
              <a:spcBef>
                <a:spcPts val="12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Membership</a:t>
            </a:r>
          </a:p>
          <a:p>
            <a:pPr marL="461963" marR="0" lvl="1" indent="-2349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Growing Membership – Currently </a:t>
            </a:r>
            <a:r>
              <a:rPr lang="en-US" dirty="0">
                <a:solidFill>
                  <a:prstClr val="black"/>
                </a:solidFill>
                <a:latin typeface="Calibri" panose="020F0502020204030204" pitchFamily="34" charset="0"/>
                <a:cs typeface="Calibri" panose="020F0502020204030204" pitchFamily="34" charset="0"/>
              </a:rPr>
              <a:t>95</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Members - </a:t>
            </a:r>
            <a:r>
              <a:rPr lang="en-US" dirty="0">
                <a:solidFill>
                  <a:prstClr val="black"/>
                </a:solidFill>
                <a:latin typeface="Calibri" panose="020F0502020204030204" pitchFamily="34" charset="0"/>
                <a:cs typeface="Calibri" panose="020F0502020204030204" pitchFamily="34" charset="0"/>
              </a:rPr>
              <a:t>90% Retention Rate</a:t>
            </a:r>
          </a:p>
          <a:p>
            <a:pPr marL="461963" marR="0" lvl="1" indent="-2349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2</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 new Members in Q1 (11 industry, 5 Academic, 4 Affiliates) vs Three (3) Members who did not renew.</a:t>
            </a:r>
          </a:p>
          <a:p>
            <a:pPr marL="461963" marR="0" lvl="1" indent="-234950" algn="l" defTabSz="4572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88% of Member Orgs involved in REMADE, 50 Members involved in REMADE Projects</a:t>
            </a:r>
          </a:p>
          <a:p>
            <a:pPr marL="227013" marR="0" lvl="0" indent="-227013" algn="l" defTabSz="457200" rtl="0" eaLnBrk="0" fontAlgn="base" latinLnBrk="0" hangingPunct="0">
              <a:lnSpc>
                <a:spcPct val="100000"/>
              </a:lnSpc>
              <a:spcBef>
                <a:spcPts val="1200"/>
              </a:spcBef>
              <a:spcAft>
                <a:spcPts val="0"/>
              </a:spcAft>
              <a:buClrTx/>
              <a:buSzTx/>
              <a:buFont typeface="Wingdings" panose="05000000000000000000" pitchFamily="2" charset="2"/>
              <a:buChar char="ü"/>
              <a:tabLst/>
              <a:defRPr/>
            </a:pPr>
            <a:r>
              <a:rPr kumimoji="0" lang="en-US" sz="2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Education and Workforce Development</a:t>
            </a:r>
          </a:p>
          <a:p>
            <a:pPr marL="461963" marR="0" lvl="0" indent="-2349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EWD Training is well underway – 7 Webinars and 7 Workshops Attracted 831 Participants</a:t>
            </a:r>
          </a:p>
          <a:p>
            <a:pPr marL="461963" marR="0" lvl="0" indent="-2349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dirty="0">
                <a:solidFill>
                  <a:prstClr val="black"/>
                </a:solidFill>
                <a:latin typeface="Calibri"/>
              </a:rPr>
              <a:t>First EWD Project Selected – Pulp &amp; Paper Recycling</a:t>
            </a:r>
          </a:p>
          <a:p>
            <a:pPr marL="461963" marR="0" lvl="0" indent="-2349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Online portal has been launched and initial content in plastic recycling now available</a:t>
            </a:r>
          </a:p>
          <a:p>
            <a:pPr marL="461963" marR="0" lvl="0" indent="-2349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dirty="0">
                <a:solidFill>
                  <a:prstClr val="black"/>
                </a:solidFill>
                <a:latin typeface="Calibri"/>
              </a:rPr>
              <a:t>Pilot Certification will be launched by end of August</a:t>
            </a:r>
          </a:p>
          <a:p>
            <a:pPr marL="461963" marR="0" lvl="0" indent="-2349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dirty="0">
                <a:solidFill>
                  <a:prstClr val="black"/>
                </a:solidFill>
                <a:latin typeface="Calibri"/>
              </a:rPr>
              <a:t>Content for two additional certificates will be completed in August as well.</a:t>
            </a:r>
            <a:endParaRPr kumimoji="0" lang="en-US"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cxnSp>
        <p:nvCxnSpPr>
          <p:cNvPr id="10" name="Shape 350">
            <a:extLst>
              <a:ext uri="{FF2B5EF4-FFF2-40B4-BE49-F238E27FC236}">
                <a16:creationId xmlns:a16="http://schemas.microsoft.com/office/drawing/2014/main" xmlns="" id="{F450C49D-0B3B-4AE2-81ED-A6ADDD56A79C}"/>
              </a:ext>
            </a:extLst>
          </p:cNvPr>
          <p:cNvCxnSpPr>
            <a:cxnSpLocks/>
          </p:cNvCxnSpPr>
          <p:nvPr/>
        </p:nvCxnSpPr>
        <p:spPr>
          <a:xfrm>
            <a:off x="-1" y="133623"/>
            <a:ext cx="5303520" cy="0"/>
          </a:xfrm>
          <a:prstGeom prst="straightConnector1">
            <a:avLst/>
          </a:prstGeom>
          <a:noFill/>
          <a:ln w="9525" cap="flat" cmpd="sng">
            <a:solidFill>
              <a:srgbClr val="C0C0C0"/>
            </a:solidFill>
            <a:prstDash val="solid"/>
            <a:round/>
            <a:headEnd type="none" w="med" len="med"/>
            <a:tailEnd type="none" w="med" len="med"/>
          </a:ln>
        </p:spPr>
      </p:cxnSp>
      <p:cxnSp>
        <p:nvCxnSpPr>
          <p:cNvPr id="11" name="Shape 350">
            <a:extLst>
              <a:ext uri="{FF2B5EF4-FFF2-40B4-BE49-F238E27FC236}">
                <a16:creationId xmlns:a16="http://schemas.microsoft.com/office/drawing/2014/main" xmlns="" id="{0861EB30-D570-4A8B-B275-C97E8FB8784F}"/>
              </a:ext>
            </a:extLst>
          </p:cNvPr>
          <p:cNvCxnSpPr>
            <a:cxnSpLocks/>
          </p:cNvCxnSpPr>
          <p:nvPr/>
        </p:nvCxnSpPr>
        <p:spPr>
          <a:xfrm>
            <a:off x="-1" y="638804"/>
            <a:ext cx="5303520" cy="0"/>
          </a:xfrm>
          <a:prstGeom prst="straightConnector1">
            <a:avLst/>
          </a:prstGeom>
          <a:noFill/>
          <a:ln w="9525" cap="flat" cmpd="sng">
            <a:solidFill>
              <a:srgbClr val="C0C0C0"/>
            </a:solidFill>
            <a:prstDash val="solid"/>
            <a:round/>
            <a:headEnd type="none" w="med" len="med"/>
            <a:tailEnd type="none" w="med" len="med"/>
          </a:ln>
        </p:spPr>
      </p:cxnSp>
      <p:pic>
        <p:nvPicPr>
          <p:cNvPr id="13" name="Content Placeholder 3">
            <a:extLst>
              <a:ext uri="{FF2B5EF4-FFF2-40B4-BE49-F238E27FC236}">
                <a16:creationId xmlns:a16="http://schemas.microsoft.com/office/drawing/2014/main" xmlns="" id="{FA782603-5950-4F14-8017-757C47A837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69207" y="4485020"/>
            <a:ext cx="1567112" cy="1920240"/>
          </a:xfrm>
          <a:prstGeom prst="rect">
            <a:avLst/>
          </a:prstGeom>
        </p:spPr>
      </p:pic>
      <p:grpSp>
        <p:nvGrpSpPr>
          <p:cNvPr id="40" name="Group 39">
            <a:extLst>
              <a:ext uri="{FF2B5EF4-FFF2-40B4-BE49-F238E27FC236}">
                <a16:creationId xmlns:a16="http://schemas.microsoft.com/office/drawing/2014/main" xmlns="" id="{AAD6A304-FB46-4A2E-9CEF-E3E556F5CBE5}"/>
              </a:ext>
            </a:extLst>
          </p:cNvPr>
          <p:cNvGrpSpPr/>
          <p:nvPr/>
        </p:nvGrpSpPr>
        <p:grpSpPr>
          <a:xfrm>
            <a:off x="10401666" y="823060"/>
            <a:ext cx="1722140" cy="3542004"/>
            <a:chOff x="10401666" y="248021"/>
            <a:chExt cx="1722140" cy="3542004"/>
          </a:xfrm>
        </p:grpSpPr>
        <p:grpSp>
          <p:nvGrpSpPr>
            <p:cNvPr id="8" name="Group 7">
              <a:extLst>
                <a:ext uri="{FF2B5EF4-FFF2-40B4-BE49-F238E27FC236}">
                  <a16:creationId xmlns:a16="http://schemas.microsoft.com/office/drawing/2014/main" xmlns="" id="{DCBBD7C7-08C3-47C5-BA99-AFD62778A76C}"/>
                </a:ext>
              </a:extLst>
            </p:cNvPr>
            <p:cNvGrpSpPr/>
            <p:nvPr/>
          </p:nvGrpSpPr>
          <p:grpSpPr>
            <a:xfrm>
              <a:off x="10442442" y="248021"/>
              <a:ext cx="817244" cy="1188720"/>
              <a:chOff x="10442442" y="248021"/>
              <a:chExt cx="817244" cy="1188720"/>
            </a:xfrm>
          </p:grpSpPr>
          <p:pic>
            <p:nvPicPr>
              <p:cNvPr id="27" name="Picture 26">
                <a:extLst>
                  <a:ext uri="{FF2B5EF4-FFF2-40B4-BE49-F238E27FC236}">
                    <a16:creationId xmlns:a16="http://schemas.microsoft.com/office/drawing/2014/main" xmlns="" id="{075F2ED5-6BA5-424E-B72D-D3E3D394A7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442442" y="248021"/>
                <a:ext cx="817244" cy="419277"/>
              </a:xfrm>
              <a:prstGeom prst="rect">
                <a:avLst/>
              </a:prstGeom>
            </p:spPr>
          </p:pic>
          <p:pic>
            <p:nvPicPr>
              <p:cNvPr id="28" name="Picture 27">
                <a:extLst>
                  <a:ext uri="{FF2B5EF4-FFF2-40B4-BE49-F238E27FC236}">
                    <a16:creationId xmlns:a16="http://schemas.microsoft.com/office/drawing/2014/main" xmlns="" id="{3365D689-3ABF-451B-8C81-5FE7691B15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442442" y="656971"/>
                <a:ext cx="817244" cy="779770"/>
              </a:xfrm>
              <a:prstGeom prst="rect">
                <a:avLst/>
              </a:prstGeom>
            </p:spPr>
          </p:pic>
        </p:grpSp>
        <p:grpSp>
          <p:nvGrpSpPr>
            <p:cNvPr id="38" name="Group 37">
              <a:extLst>
                <a:ext uri="{FF2B5EF4-FFF2-40B4-BE49-F238E27FC236}">
                  <a16:creationId xmlns:a16="http://schemas.microsoft.com/office/drawing/2014/main" xmlns="" id="{D38F87C7-553E-4689-B707-10505D482A39}"/>
                </a:ext>
              </a:extLst>
            </p:cNvPr>
            <p:cNvGrpSpPr/>
            <p:nvPr/>
          </p:nvGrpSpPr>
          <p:grpSpPr>
            <a:xfrm>
              <a:off x="10441069" y="1429378"/>
              <a:ext cx="819990" cy="1188720"/>
              <a:chOff x="10441069" y="1476512"/>
              <a:chExt cx="819990" cy="1188720"/>
            </a:xfrm>
          </p:grpSpPr>
          <p:pic>
            <p:nvPicPr>
              <p:cNvPr id="30" name="Picture 29">
                <a:extLst>
                  <a:ext uri="{FF2B5EF4-FFF2-40B4-BE49-F238E27FC236}">
                    <a16:creationId xmlns:a16="http://schemas.microsoft.com/office/drawing/2014/main" xmlns="" id="{8F587DFC-139D-421B-A977-CCACEEEFCD8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441069" y="1882839"/>
                <a:ext cx="819990" cy="782393"/>
              </a:xfrm>
              <a:prstGeom prst="rect">
                <a:avLst/>
              </a:prstGeom>
            </p:spPr>
          </p:pic>
          <p:pic>
            <p:nvPicPr>
              <p:cNvPr id="31" name="Picture 30">
                <a:extLst>
                  <a:ext uri="{FF2B5EF4-FFF2-40B4-BE49-F238E27FC236}">
                    <a16:creationId xmlns:a16="http://schemas.microsoft.com/office/drawing/2014/main" xmlns="" id="{1637C625-9E36-4BDC-8521-7439759C766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441069" y="1476512"/>
                <a:ext cx="819990" cy="443630"/>
              </a:xfrm>
              <a:prstGeom prst="rect">
                <a:avLst/>
              </a:prstGeom>
            </p:spPr>
          </p:pic>
        </p:grpSp>
        <p:grpSp>
          <p:nvGrpSpPr>
            <p:cNvPr id="39" name="Group 38">
              <a:extLst>
                <a:ext uri="{FF2B5EF4-FFF2-40B4-BE49-F238E27FC236}">
                  <a16:creationId xmlns:a16="http://schemas.microsoft.com/office/drawing/2014/main" xmlns="" id="{8608E620-2033-4463-A99C-D2AAA87BAED4}"/>
                </a:ext>
              </a:extLst>
            </p:cNvPr>
            <p:cNvGrpSpPr/>
            <p:nvPr/>
          </p:nvGrpSpPr>
          <p:grpSpPr>
            <a:xfrm>
              <a:off x="10401666" y="2601305"/>
              <a:ext cx="898797" cy="1188720"/>
              <a:chOff x="10401666" y="2705002"/>
              <a:chExt cx="898797" cy="1188720"/>
            </a:xfrm>
          </p:grpSpPr>
          <p:pic>
            <p:nvPicPr>
              <p:cNvPr id="33" name="Picture 32">
                <a:extLst>
                  <a:ext uri="{FF2B5EF4-FFF2-40B4-BE49-F238E27FC236}">
                    <a16:creationId xmlns:a16="http://schemas.microsoft.com/office/drawing/2014/main" xmlns="" id="{58DB77B8-DC9C-413E-85B6-877345EEA26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401666" y="3031805"/>
                <a:ext cx="897988" cy="861917"/>
              </a:xfrm>
              <a:prstGeom prst="rect">
                <a:avLst/>
              </a:prstGeom>
            </p:spPr>
          </p:pic>
          <p:pic>
            <p:nvPicPr>
              <p:cNvPr id="34" name="Picture 33">
                <a:extLst>
                  <a:ext uri="{FF2B5EF4-FFF2-40B4-BE49-F238E27FC236}">
                    <a16:creationId xmlns:a16="http://schemas.microsoft.com/office/drawing/2014/main" xmlns="" id="{284F64D2-A70B-4E3A-810C-6EE87C05973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402475" y="2705002"/>
                <a:ext cx="897988" cy="357978"/>
              </a:xfrm>
              <a:prstGeom prst="rect">
                <a:avLst/>
              </a:prstGeom>
            </p:spPr>
          </p:pic>
        </p:grpSp>
        <p:pic>
          <p:nvPicPr>
            <p:cNvPr id="35" name="Picture 34">
              <a:extLst>
                <a:ext uri="{FF2B5EF4-FFF2-40B4-BE49-F238E27FC236}">
                  <a16:creationId xmlns:a16="http://schemas.microsoft.com/office/drawing/2014/main" xmlns="" id="{8E2DD7FF-001F-4CBB-A695-0DDBDD2558D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1188945" y="570032"/>
              <a:ext cx="931090" cy="1188720"/>
            </a:xfrm>
            <a:prstGeom prst="rect">
              <a:avLst/>
            </a:prstGeom>
          </p:spPr>
        </p:pic>
        <p:pic>
          <p:nvPicPr>
            <p:cNvPr id="36" name="Picture 35">
              <a:extLst>
                <a:ext uri="{FF2B5EF4-FFF2-40B4-BE49-F238E27FC236}">
                  <a16:creationId xmlns:a16="http://schemas.microsoft.com/office/drawing/2014/main" xmlns="" id="{655C617F-FD3D-41BE-9602-6FE97BC1013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1185174" y="1770241"/>
              <a:ext cx="938632" cy="1188720"/>
            </a:xfrm>
            <a:prstGeom prst="rect">
              <a:avLst/>
            </a:prstGeom>
          </p:spPr>
        </p:pic>
      </p:grpSp>
    </p:spTree>
    <p:extLst>
      <p:ext uri="{BB962C8B-B14F-4D97-AF65-F5344CB8AC3E}">
        <p14:creationId xmlns:p14="http://schemas.microsoft.com/office/powerpoint/2010/main" val="237658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398">
            <a:extLst>
              <a:ext uri="{FF2B5EF4-FFF2-40B4-BE49-F238E27FC236}">
                <a16:creationId xmlns:a16="http://schemas.microsoft.com/office/drawing/2014/main" xmlns="" id="{9AB68791-457A-4604-9F51-E72ED1D627CE}"/>
              </a:ext>
            </a:extLst>
          </p:cNvPr>
          <p:cNvSpPr/>
          <p:nvPr/>
        </p:nvSpPr>
        <p:spPr>
          <a:xfrm>
            <a:off x="331517" y="204856"/>
            <a:ext cx="11404854" cy="387798"/>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fontAlgn="base">
              <a:lnSpc>
                <a:spcPct val="90000"/>
              </a:lnSpc>
              <a:spcBef>
                <a:spcPct val="0"/>
              </a:spcBef>
              <a:spcAft>
                <a:spcPct val="0"/>
              </a:spcAft>
              <a:buClr>
                <a:srgbClr val="0B7ABF"/>
              </a:buClr>
              <a:buSzPct val="25000"/>
              <a:tabLst/>
              <a:defRPr/>
            </a:pPr>
            <a:r>
              <a:rPr lang="en-US" sz="2800" dirty="0">
                <a:solidFill>
                  <a:schemeClr val="accent1">
                    <a:lumMod val="75000"/>
                  </a:schemeClr>
                </a:solidFill>
                <a:ea typeface="+mj-ea"/>
                <a:cs typeface="+mj-cs"/>
                <a:sym typeface="Open Sans"/>
              </a:rPr>
              <a:t>Transition (beyond DOE Assistance) - Activities Supporting Sustainment Plan</a:t>
            </a:r>
          </a:p>
        </p:txBody>
      </p:sp>
      <p:graphicFrame>
        <p:nvGraphicFramePr>
          <p:cNvPr id="6" name="Chart 5">
            <a:extLst>
              <a:ext uri="{FF2B5EF4-FFF2-40B4-BE49-F238E27FC236}">
                <a16:creationId xmlns:a16="http://schemas.microsoft.com/office/drawing/2014/main" xmlns="" id="{EC2E2DD6-0D7A-4F0D-ACC7-634000E4D689}"/>
              </a:ext>
            </a:extLst>
          </p:cNvPr>
          <p:cNvGraphicFramePr/>
          <p:nvPr>
            <p:extLst>
              <p:ext uri="{D42A27DB-BD31-4B8C-83A1-F6EECF244321}">
                <p14:modId xmlns:p14="http://schemas.microsoft.com/office/powerpoint/2010/main" val="1615162335"/>
              </p:ext>
            </p:extLst>
          </p:nvPr>
        </p:nvGraphicFramePr>
        <p:xfrm>
          <a:off x="645867" y="747237"/>
          <a:ext cx="5094086" cy="3705791"/>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xmlns="" id="{4C3E1266-990D-4F9F-9A57-E6D89187EFF5}"/>
              </a:ext>
            </a:extLst>
          </p:cNvPr>
          <p:cNvGrpSpPr/>
          <p:nvPr/>
        </p:nvGrpSpPr>
        <p:grpSpPr>
          <a:xfrm>
            <a:off x="6474614" y="862095"/>
            <a:ext cx="5626331" cy="3476075"/>
            <a:chOff x="7370619" y="84822"/>
            <a:chExt cx="4703379" cy="3476075"/>
          </a:xfrm>
        </p:grpSpPr>
        <p:sp>
          <p:nvSpPr>
            <p:cNvPr id="8" name="TextBox 7">
              <a:extLst>
                <a:ext uri="{FF2B5EF4-FFF2-40B4-BE49-F238E27FC236}">
                  <a16:creationId xmlns:a16="http://schemas.microsoft.com/office/drawing/2014/main" xmlns="" id="{ED1F1263-54C8-4395-85FD-C86BD90EA655}"/>
                </a:ext>
              </a:extLst>
            </p:cNvPr>
            <p:cNvSpPr txBox="1"/>
            <p:nvPr/>
          </p:nvSpPr>
          <p:spPr>
            <a:xfrm>
              <a:off x="7370619" y="84822"/>
              <a:ext cx="4703377" cy="822960"/>
            </a:xfrm>
            <a:prstGeom prst="rect">
              <a:avLst/>
            </a:prstGeom>
            <a:solidFill>
              <a:srgbClr val="BFBFBF"/>
            </a:solidFill>
          </p:spPr>
          <p:txBody>
            <a:bodyPr wrap="square" rtlCol="0" anchor="ctr">
              <a:no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REMADE membership has increased by 30%</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Membership retention is &gt;88%</a:t>
              </a:r>
            </a:p>
            <a:p>
              <a:pPr marL="285750" marR="0" lvl="0" indent="-285750"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88% of members are actively engaged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(i.e. projects, LOI, committees)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3" name="TextBox 32">
              <a:extLst>
                <a:ext uri="{FF2B5EF4-FFF2-40B4-BE49-F238E27FC236}">
                  <a16:creationId xmlns:a16="http://schemas.microsoft.com/office/drawing/2014/main" xmlns="" id="{19C8F929-04F1-4AFD-9E79-C39D9D666066}"/>
                </a:ext>
              </a:extLst>
            </p:cNvPr>
            <p:cNvSpPr txBox="1"/>
            <p:nvPr/>
          </p:nvSpPr>
          <p:spPr>
            <a:xfrm>
              <a:off x="7370619" y="979453"/>
              <a:ext cx="4703377" cy="822960"/>
            </a:xfrm>
            <a:prstGeom prst="rect">
              <a:avLst/>
            </a:prstGeom>
            <a:solidFill>
              <a:srgbClr val="BFBFBF"/>
            </a:solidFill>
          </p:spPr>
          <p:txBody>
            <a:bodyPr wrap="square" rtlCol="0" anchor="ctr">
              <a:noAutofit/>
            </a:bodyPr>
            <a:lstStyle/>
            <a:p>
              <a:pPr marR="0" lvl="0" algn="l" defTabSz="457200" rtl="0" eaLnBrk="0" fontAlgn="base" latinLnBrk="0" hangingPunct="0">
                <a:lnSpc>
                  <a:spcPct val="100000"/>
                </a:lnSpc>
                <a:spcBef>
                  <a:spcPct val="0"/>
                </a:spcBef>
                <a:spcAft>
                  <a:spcPct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Announcing industry-led Grand Challenge Request For Proposal (RFP)</a:t>
              </a:r>
            </a:p>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Institute intends to award 2-3 projects up to $10M each</a:t>
              </a:r>
            </a:p>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First RFP f</a:t>
              </a:r>
              <a:r>
                <a:rPr lang="en-US" sz="1400" dirty="0">
                  <a:solidFill>
                    <a:prstClr val="black"/>
                  </a:solidFill>
                  <a:latin typeface="Calibri" panose="020F0502020204030204"/>
                </a:rPr>
                <a:t>focused on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transforming the plastics recycling industry</a:t>
              </a:r>
            </a:p>
          </p:txBody>
        </p:sp>
        <p:sp>
          <p:nvSpPr>
            <p:cNvPr id="7" name="TextBox 6">
              <a:extLst>
                <a:ext uri="{FF2B5EF4-FFF2-40B4-BE49-F238E27FC236}">
                  <a16:creationId xmlns:a16="http://schemas.microsoft.com/office/drawing/2014/main" xmlns="" id="{CEAD9A70-4C51-452B-9B7B-8F5B2DAD00A8}"/>
                </a:ext>
              </a:extLst>
            </p:cNvPr>
            <p:cNvSpPr txBox="1"/>
            <p:nvPr/>
          </p:nvSpPr>
          <p:spPr>
            <a:xfrm>
              <a:off x="7370620" y="1860365"/>
              <a:ext cx="4703378" cy="822960"/>
            </a:xfrm>
            <a:prstGeom prst="rect">
              <a:avLst/>
            </a:prstGeom>
            <a:solidFill>
              <a:srgbClr val="5B9BD5"/>
            </a:solidFill>
          </p:spPr>
          <p:txBody>
            <a:bodyPr wrap="square" rtlCol="0" anchor="ctr">
              <a:noAutofit/>
            </a:bodyPr>
            <a:lstStyle/>
            <a:p>
              <a:pPr marR="0" lvl="0" algn="l" defTabSz="457200" rtl="0" eaLnBrk="0" fontAlgn="base" latinLnBrk="0" hangingPunct="0">
                <a:lnSpc>
                  <a:spcPct val="100000"/>
                </a:lnSpc>
                <a:spcBef>
                  <a:spcPct val="0"/>
                </a:spcBef>
                <a:spcAft>
                  <a:spcPct val="0"/>
                </a:spcAft>
                <a:buClrTx/>
                <a:buSzTx/>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NIST funding opportunity for high impact projects to respond to COVID-19</a:t>
              </a:r>
            </a:p>
            <a:p>
              <a:pPr marL="285750" lvl="1" indent="-285750" defTabSz="457200"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Covers projects from $250k - $10M</a:t>
              </a:r>
            </a:p>
            <a:p>
              <a:pPr marL="285750" lvl="1" indent="-285750" defTabSz="457200" eaLnBrk="0" fontAlgn="base" hangingPunct="0">
                <a:spcBef>
                  <a:spcPct val="0"/>
                </a:spcBef>
                <a:spcAft>
                  <a:spcPct val="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Non-federal cost share is NOT required</a:t>
              </a:r>
            </a:p>
          </p:txBody>
        </p:sp>
        <p:sp>
          <p:nvSpPr>
            <p:cNvPr id="15" name="TextBox 14">
              <a:extLst>
                <a:ext uri="{FF2B5EF4-FFF2-40B4-BE49-F238E27FC236}">
                  <a16:creationId xmlns:a16="http://schemas.microsoft.com/office/drawing/2014/main" xmlns="" id="{6647C4C9-82D7-4FD6-A35C-6561355E1651}"/>
                </a:ext>
              </a:extLst>
            </p:cNvPr>
            <p:cNvSpPr txBox="1"/>
            <p:nvPr/>
          </p:nvSpPr>
          <p:spPr>
            <a:xfrm>
              <a:off x="7370619" y="2737937"/>
              <a:ext cx="4703378" cy="822960"/>
            </a:xfrm>
            <a:prstGeom prst="rect">
              <a:avLst/>
            </a:prstGeom>
            <a:solidFill>
              <a:srgbClr val="ED7D31"/>
            </a:solidFill>
          </p:spPr>
          <p:txBody>
            <a:bodyPr wrap="square" rtlCol="0" anchor="ctr">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$200k sponsorship </a:t>
              </a:r>
              <a:r>
                <a:rPr lang="en-US" sz="1400" dirty="0">
                  <a:solidFill>
                    <a:prstClr val="black"/>
                  </a:solidFill>
                  <a:latin typeface="Calibri" panose="020F0502020204030204"/>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NY Empire State Development</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Hosting 4 workshops for NY-based organizations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Funding technology projects within the state</a:t>
              </a:r>
            </a:p>
          </p:txBody>
        </p:sp>
      </p:grpSp>
      <p:pic>
        <p:nvPicPr>
          <p:cNvPr id="3" name="Picture 2">
            <a:extLst>
              <a:ext uri="{FF2B5EF4-FFF2-40B4-BE49-F238E27FC236}">
                <a16:creationId xmlns:a16="http://schemas.microsoft.com/office/drawing/2014/main" xmlns="" id="{0F7735B9-BB9F-4010-AA9F-C19E4428577F}"/>
              </a:ext>
            </a:extLst>
          </p:cNvPr>
          <p:cNvPicPr>
            <a:picLocks noChangeAspect="1"/>
          </p:cNvPicPr>
          <p:nvPr/>
        </p:nvPicPr>
        <p:blipFill>
          <a:blip r:embed="rId4"/>
          <a:stretch>
            <a:fillRect/>
          </a:stretch>
        </p:blipFill>
        <p:spPr>
          <a:xfrm>
            <a:off x="435619" y="4265282"/>
            <a:ext cx="5514582" cy="2199240"/>
          </a:xfrm>
          <a:prstGeom prst="rect">
            <a:avLst/>
          </a:prstGeom>
        </p:spPr>
      </p:pic>
      <p:sp>
        <p:nvSpPr>
          <p:cNvPr id="80" name="TextBox 79">
            <a:extLst>
              <a:ext uri="{FF2B5EF4-FFF2-40B4-BE49-F238E27FC236}">
                <a16:creationId xmlns:a16="http://schemas.microsoft.com/office/drawing/2014/main" xmlns="" id="{1310A969-9822-423F-93AE-F566349DFBF1}"/>
              </a:ext>
            </a:extLst>
          </p:cNvPr>
          <p:cNvSpPr txBox="1"/>
          <p:nvPr/>
        </p:nvSpPr>
        <p:spPr>
          <a:xfrm>
            <a:off x="6474613" y="4995570"/>
            <a:ext cx="5626330" cy="822960"/>
          </a:xfrm>
          <a:prstGeom prst="rect">
            <a:avLst/>
          </a:prstGeom>
          <a:solidFill>
            <a:srgbClr val="BFBFBF"/>
          </a:solidFill>
        </p:spPr>
        <p:txBody>
          <a:bodyPr wrap="square" rtlCol="0" anchor="ctr">
            <a:noAutofit/>
          </a:bodyPr>
          <a:lstStyle/>
          <a:p>
            <a:pPr marL="0" marR="0" lvl="0" indent="0" algn="just"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REMADE is exploring ways to cultivate a Special Interest Group comprised of member-based affiliate organizations who may have specific interest in accessing &amp; collaborating on technology-driven solutions &amp; innovation.</a:t>
            </a:r>
          </a:p>
        </p:txBody>
      </p:sp>
    </p:spTree>
    <p:extLst>
      <p:ext uri="{BB962C8B-B14F-4D97-AF65-F5344CB8AC3E}">
        <p14:creationId xmlns:p14="http://schemas.microsoft.com/office/powerpoint/2010/main" val="496030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5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BFED8C8-6D75-4CA0-A1AB-34AB297F8B51}"/>
              </a:ext>
            </a:extLst>
          </p:cNvPr>
          <p:cNvSpPr/>
          <p:nvPr/>
        </p:nvSpPr>
        <p:spPr>
          <a:xfrm>
            <a:off x="157094" y="15285"/>
            <a:ext cx="3271906" cy="523220"/>
          </a:xfrm>
          <a:prstGeom prst="rect">
            <a:avLst/>
          </a:prstGeom>
        </p:spPr>
        <p:txBody>
          <a:bodyPr wrap="square">
            <a:spAutoFit/>
          </a:bodyPr>
          <a:lstStyle/>
          <a:p>
            <a:r>
              <a:rPr lang="en-US" sz="2800" dirty="0">
                <a:solidFill>
                  <a:schemeClr val="accent1">
                    <a:lumMod val="75000"/>
                  </a:schemeClr>
                </a:solidFill>
                <a:latin typeface="+mj-lt"/>
                <a:cs typeface="Times New Roman" panose="02020603050405020304" pitchFamily="18" charset="0"/>
              </a:rPr>
              <a:t>Institute Overview</a:t>
            </a:r>
            <a:endParaRPr lang="en-US" sz="2800" dirty="0">
              <a:solidFill>
                <a:schemeClr val="accent1">
                  <a:lumMod val="75000"/>
                </a:schemeClr>
              </a:solidFill>
              <a:latin typeface="+mj-lt"/>
            </a:endParaRPr>
          </a:p>
        </p:txBody>
      </p:sp>
      <p:graphicFrame>
        <p:nvGraphicFramePr>
          <p:cNvPr id="8" name="Table 7">
            <a:extLst>
              <a:ext uri="{FF2B5EF4-FFF2-40B4-BE49-F238E27FC236}">
                <a16:creationId xmlns:a16="http://schemas.microsoft.com/office/drawing/2014/main" xmlns="" id="{CBAB8892-6329-49DE-B3F1-58E91A273818}"/>
              </a:ext>
            </a:extLst>
          </p:cNvPr>
          <p:cNvGraphicFramePr>
            <a:graphicFrameLocks noGrp="1"/>
          </p:cNvGraphicFramePr>
          <p:nvPr>
            <p:extLst>
              <p:ext uri="{D42A27DB-BD31-4B8C-83A1-F6EECF244321}">
                <p14:modId xmlns:p14="http://schemas.microsoft.com/office/powerpoint/2010/main" val="2047444172"/>
              </p:ext>
            </p:extLst>
          </p:nvPr>
        </p:nvGraphicFramePr>
        <p:xfrm>
          <a:off x="157093" y="4963525"/>
          <a:ext cx="5943600" cy="1690385"/>
        </p:xfrm>
        <a:graphic>
          <a:graphicData uri="http://schemas.openxmlformats.org/drawingml/2006/table">
            <a:tbl>
              <a:tblPr firstRow="1" firstCol="1" bandRow="1">
                <a:tableStyleId>{5C22544A-7EE6-4342-B048-85BDC9FD1C3A}</a:tableStyleId>
              </a:tblPr>
              <a:tblGrid>
                <a:gridCol w="1097280">
                  <a:extLst>
                    <a:ext uri="{9D8B030D-6E8A-4147-A177-3AD203B41FA5}">
                      <a16:colId xmlns:a16="http://schemas.microsoft.com/office/drawing/2014/main" xmlns="" val="20000"/>
                    </a:ext>
                  </a:extLst>
                </a:gridCol>
                <a:gridCol w="64008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1005840">
                  <a:extLst>
                    <a:ext uri="{9D8B030D-6E8A-4147-A177-3AD203B41FA5}">
                      <a16:colId xmlns:a16="http://schemas.microsoft.com/office/drawing/2014/main" xmlns="" val="710035742"/>
                    </a:ext>
                  </a:extLst>
                </a:gridCol>
                <a:gridCol w="1005840">
                  <a:extLst>
                    <a:ext uri="{9D8B030D-6E8A-4147-A177-3AD203B41FA5}">
                      <a16:colId xmlns:a16="http://schemas.microsoft.com/office/drawing/2014/main" xmlns="" val="1236990098"/>
                    </a:ext>
                  </a:extLst>
                </a:gridCol>
                <a:gridCol w="731520">
                  <a:extLst>
                    <a:ext uri="{9D8B030D-6E8A-4147-A177-3AD203B41FA5}">
                      <a16:colId xmlns:a16="http://schemas.microsoft.com/office/drawing/2014/main" xmlns="" val="312178533"/>
                    </a:ext>
                  </a:extLst>
                </a:gridCol>
              </a:tblGrid>
              <a:tr h="479744">
                <a:tc>
                  <a:txBody>
                    <a:bodyPr/>
                    <a:lstStyle/>
                    <a:p>
                      <a:endParaRPr lang="en-US" sz="1400" dirty="0">
                        <a:latin typeface="+mj-lt"/>
                        <a:cs typeface="Arial" panose="020B0604020202020204" pitchFamily="34" charset="0"/>
                      </a:endParaRPr>
                    </a:p>
                  </a:txBody>
                  <a:tcPr marT="45679" marB="45679" anchor="ctr"/>
                </a:tc>
                <a:tc>
                  <a:txBody>
                    <a:bodyPr/>
                    <a:lstStyle/>
                    <a:p>
                      <a:pPr algn="ctr"/>
                      <a:r>
                        <a:rPr lang="en-US" sz="1400" dirty="0">
                          <a:latin typeface="+mj-lt"/>
                          <a:cs typeface="Arial" panose="020B0604020202020204" pitchFamily="34" charset="0"/>
                        </a:rPr>
                        <a:t>FY 17 Costs</a:t>
                      </a:r>
                    </a:p>
                  </a:txBody>
                  <a:tcPr marT="45679" marB="45679" anchor="ctr"/>
                </a:tc>
                <a:tc>
                  <a:txBody>
                    <a:bodyPr/>
                    <a:lstStyle/>
                    <a:p>
                      <a:pPr algn="ctr"/>
                      <a:r>
                        <a:rPr lang="en-US" sz="1400" dirty="0">
                          <a:latin typeface="+mj-lt"/>
                          <a:cs typeface="Arial" panose="020B0604020202020204" pitchFamily="34" charset="0"/>
                        </a:rPr>
                        <a:t>FY 18 Costs</a:t>
                      </a:r>
                    </a:p>
                  </a:txBody>
                  <a:tcPr marT="45679" marB="45679" anchor="ctr"/>
                </a:tc>
                <a:tc>
                  <a:txBody>
                    <a:bodyPr/>
                    <a:lstStyle/>
                    <a:p>
                      <a:pPr algn="ctr"/>
                      <a:r>
                        <a:rPr lang="en-US" sz="1400" baseline="0" dirty="0">
                          <a:latin typeface="+mj-lt"/>
                          <a:cs typeface="Arial" panose="020B0604020202020204" pitchFamily="34" charset="0"/>
                        </a:rPr>
                        <a:t> FY19 Costs</a:t>
                      </a:r>
                      <a:endParaRPr lang="en-US" sz="1400" dirty="0">
                        <a:latin typeface="+mj-lt"/>
                        <a:cs typeface="Arial" panose="020B0604020202020204" pitchFamily="34" charset="0"/>
                      </a:endParaRPr>
                    </a:p>
                  </a:txBody>
                  <a:tcPr marT="45679" marB="45679" anchor="ctr"/>
                </a:tc>
                <a:tc>
                  <a:txBody>
                    <a:bodyPr/>
                    <a:lstStyle/>
                    <a:p>
                      <a:pPr algn="ctr"/>
                      <a:r>
                        <a:rPr lang="en-US" sz="1400" baseline="0" dirty="0">
                          <a:latin typeface="+mj-lt"/>
                          <a:cs typeface="Arial" panose="020B0604020202020204" pitchFamily="34" charset="0"/>
                        </a:rPr>
                        <a:t>FY20 Q1-Q2 Costs</a:t>
                      </a:r>
                      <a:endParaRPr lang="en-US" sz="1400" dirty="0">
                        <a:latin typeface="+mj-lt"/>
                        <a:cs typeface="Arial" panose="020B0604020202020204" pitchFamily="34" charset="0"/>
                      </a:endParaRPr>
                    </a:p>
                  </a:txBody>
                  <a:tcPr marT="45679" marB="45679" anchor="ctr"/>
                </a:tc>
                <a:tc>
                  <a:txBody>
                    <a:bodyPr/>
                    <a:lstStyle/>
                    <a:p>
                      <a:pPr algn="ctr"/>
                      <a:r>
                        <a:rPr lang="en-US" sz="1400" dirty="0">
                          <a:latin typeface="+mj-lt"/>
                          <a:cs typeface="Arial" panose="020B0604020202020204" pitchFamily="34" charset="0"/>
                        </a:rPr>
                        <a:t>FY20 Q3-FY21 Costs</a:t>
                      </a:r>
                    </a:p>
                  </a:txBody>
                  <a:tcPr marT="45679" marB="45679" anchor="ctr"/>
                </a:tc>
                <a:tc>
                  <a:txBody>
                    <a:bodyPr/>
                    <a:lstStyle/>
                    <a:p>
                      <a:pPr algn="ctr"/>
                      <a:r>
                        <a:rPr lang="en-US" sz="1400" dirty="0">
                          <a:latin typeface="+mj-lt"/>
                          <a:cs typeface="Arial" panose="020B0604020202020204" pitchFamily="34" charset="0"/>
                        </a:rPr>
                        <a:t>Totals</a:t>
                      </a:r>
                    </a:p>
                  </a:txBody>
                  <a:tcPr marT="45679" marB="45679" anchor="ctr"/>
                </a:tc>
                <a:extLst>
                  <a:ext uri="{0D108BD9-81ED-4DB2-BD59-A6C34878D82A}">
                    <a16:rowId xmlns:a16="http://schemas.microsoft.com/office/drawing/2014/main" xmlns="" val="10000"/>
                  </a:ext>
                </a:extLst>
              </a:tr>
              <a:tr h="342657">
                <a:tc>
                  <a:txBody>
                    <a:bodyPr/>
                    <a:lstStyle/>
                    <a:p>
                      <a:pPr marL="0" algn="l" defTabSz="914400" rtl="0" eaLnBrk="1" latinLnBrk="0" hangingPunct="1"/>
                      <a:r>
                        <a:rPr lang="en-US" sz="1400" kern="1200" dirty="0">
                          <a:latin typeface="+mj-lt"/>
                          <a:cs typeface="Arial" panose="020B0604020202020204" pitchFamily="34" charset="0"/>
                        </a:rPr>
                        <a:t>DOE Funded</a:t>
                      </a:r>
                      <a:endParaRPr lang="en-US" sz="1400" b="1" kern="1200" dirty="0">
                        <a:solidFill>
                          <a:schemeClr val="lt1"/>
                        </a:solidFill>
                        <a:latin typeface="+mj-lt"/>
                        <a:ea typeface="+mn-ea"/>
                        <a:cs typeface="Arial" panose="020B0604020202020204" pitchFamily="34" charset="0"/>
                      </a:endParaRPr>
                    </a:p>
                  </a:txBody>
                  <a:tcPr marT="45679" marB="45679" anchor="ctr"/>
                </a:tc>
                <a:tc>
                  <a:txBody>
                    <a:bodyPr/>
                    <a:lstStyle/>
                    <a:p>
                      <a:pPr algn="ctr"/>
                      <a:r>
                        <a:rPr lang="en-US" sz="1200" dirty="0">
                          <a:latin typeface="+mj-lt"/>
                          <a:cs typeface="Arial" panose="020B0604020202020204" pitchFamily="34" charset="0"/>
                        </a:rPr>
                        <a:t>$361K</a:t>
                      </a:r>
                    </a:p>
                  </a:txBody>
                  <a:tcPr marT="45679" marB="45679" anchor="ctr"/>
                </a:tc>
                <a:tc>
                  <a:txBody>
                    <a:bodyPr/>
                    <a:lstStyle/>
                    <a:p>
                      <a:pPr algn="ctr"/>
                      <a:r>
                        <a:rPr lang="en-US" sz="1200" dirty="0">
                          <a:latin typeface="+mj-lt"/>
                          <a:cs typeface="Arial" panose="020B0604020202020204" pitchFamily="34" charset="0"/>
                        </a:rPr>
                        <a:t>$1.5M</a:t>
                      </a:r>
                    </a:p>
                  </a:txBody>
                  <a:tcPr marT="45679" marB="45679" anchor="ctr"/>
                </a:tc>
                <a:tc>
                  <a:txBody>
                    <a:bodyPr/>
                    <a:lstStyle/>
                    <a:p>
                      <a:pPr algn="ctr"/>
                      <a:r>
                        <a:rPr lang="en-US" sz="1200" dirty="0">
                          <a:latin typeface="+mj-lt"/>
                          <a:cs typeface="Arial" panose="020B0604020202020204" pitchFamily="34" charset="0"/>
                        </a:rPr>
                        <a:t>$1.87M</a:t>
                      </a:r>
                    </a:p>
                  </a:txBody>
                  <a:tcPr marT="45679" marB="45679" anchor="ctr"/>
                </a:tc>
                <a:tc>
                  <a:txBody>
                    <a:bodyPr/>
                    <a:lstStyle/>
                    <a:p>
                      <a:pPr algn="ctr"/>
                      <a:r>
                        <a:rPr lang="en-US" sz="1200" dirty="0">
                          <a:latin typeface="+mj-lt"/>
                          <a:cs typeface="Arial" panose="020B0604020202020204" pitchFamily="34" charset="0"/>
                        </a:rPr>
                        <a:t>$1.58</a:t>
                      </a:r>
                    </a:p>
                  </a:txBody>
                  <a:tcPr marT="45679" marB="45679" anchor="ctr"/>
                </a:tc>
                <a:tc>
                  <a:txBody>
                    <a:bodyPr/>
                    <a:lstStyle/>
                    <a:p>
                      <a:pPr algn="ctr"/>
                      <a:r>
                        <a:rPr lang="en-US" sz="1200" dirty="0">
                          <a:latin typeface="+mj-lt"/>
                          <a:cs typeface="Arial" panose="020B0604020202020204" pitchFamily="34" charset="0"/>
                        </a:rPr>
                        <a:t>$62.4M</a:t>
                      </a:r>
                    </a:p>
                  </a:txBody>
                  <a:tcPr marT="45679" marB="45679" anchor="ctr"/>
                </a:tc>
                <a:tc>
                  <a:txBody>
                    <a:bodyPr/>
                    <a:lstStyle/>
                    <a:p>
                      <a:pPr algn="ctr"/>
                      <a:r>
                        <a:rPr lang="en-US" sz="1200" dirty="0">
                          <a:latin typeface="+mj-lt"/>
                          <a:cs typeface="Arial" panose="020B0604020202020204" pitchFamily="34" charset="0"/>
                        </a:rPr>
                        <a:t>$67.8M</a:t>
                      </a:r>
                    </a:p>
                  </a:txBody>
                  <a:tcPr marT="45679" marB="45679" anchor="ctr"/>
                </a:tc>
                <a:extLst>
                  <a:ext uri="{0D108BD9-81ED-4DB2-BD59-A6C34878D82A}">
                    <a16:rowId xmlns:a16="http://schemas.microsoft.com/office/drawing/2014/main" xmlns="" val="10001"/>
                  </a:ext>
                </a:extLst>
              </a:tr>
              <a:tr h="414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j-lt"/>
                          <a:cs typeface="Arial" panose="020B0604020202020204" pitchFamily="34" charset="0"/>
                        </a:rPr>
                        <a:t>Cost Share</a:t>
                      </a:r>
                      <a:endParaRPr lang="en-US" sz="1400" b="1" kern="1200" dirty="0">
                        <a:solidFill>
                          <a:schemeClr val="lt1"/>
                        </a:solidFill>
                        <a:latin typeface="+mj-lt"/>
                        <a:ea typeface="+mn-ea"/>
                        <a:cs typeface="Arial" panose="020B0604020202020204" pitchFamily="34" charset="0"/>
                      </a:endParaRPr>
                    </a:p>
                  </a:txBody>
                  <a:tcPr marT="45679" marB="45679" anchor="ctr"/>
                </a:tc>
                <a:tc>
                  <a:txBody>
                    <a:bodyPr/>
                    <a:lstStyle/>
                    <a:p>
                      <a:pPr algn="ctr"/>
                      <a:r>
                        <a:rPr lang="en-US" sz="1200" dirty="0">
                          <a:latin typeface="+mj-lt"/>
                          <a:cs typeface="Arial" panose="020B0604020202020204" pitchFamily="34" charset="0"/>
                        </a:rPr>
                        <a:t>$42.7K</a:t>
                      </a:r>
                    </a:p>
                  </a:txBody>
                  <a:tcPr marT="45679" marB="45679" anchor="ctr"/>
                </a:tc>
                <a:tc>
                  <a:txBody>
                    <a:bodyPr/>
                    <a:lstStyle/>
                    <a:p>
                      <a:pPr algn="ctr"/>
                      <a:r>
                        <a:rPr lang="en-US" sz="1200" dirty="0">
                          <a:latin typeface="+mj-lt"/>
                          <a:cs typeface="Arial" panose="020B0604020202020204" pitchFamily="34" charset="0"/>
                        </a:rPr>
                        <a:t>$2.23M</a:t>
                      </a:r>
                    </a:p>
                  </a:txBody>
                  <a:tcPr marT="45679" marB="45679" anchor="ctr"/>
                </a:tc>
                <a:tc>
                  <a:txBody>
                    <a:bodyPr/>
                    <a:lstStyle/>
                    <a:p>
                      <a:pPr algn="ctr"/>
                      <a:r>
                        <a:rPr lang="en-US" sz="1200" dirty="0">
                          <a:latin typeface="+mj-lt"/>
                          <a:cs typeface="Arial" panose="020B0604020202020204" pitchFamily="34" charset="0"/>
                        </a:rPr>
                        <a:t>$2.14M</a:t>
                      </a:r>
                    </a:p>
                  </a:txBody>
                  <a:tcPr marT="45679" marB="45679" anchor="ctr"/>
                </a:tc>
                <a:tc>
                  <a:txBody>
                    <a:bodyPr/>
                    <a:lstStyle/>
                    <a:p>
                      <a:pPr algn="ctr"/>
                      <a:r>
                        <a:rPr lang="en-US" sz="1200" dirty="0">
                          <a:latin typeface="+mj-lt"/>
                          <a:cs typeface="Arial" panose="020B0604020202020204" pitchFamily="34" charset="0"/>
                        </a:rPr>
                        <a:t>$1.71M</a:t>
                      </a:r>
                    </a:p>
                  </a:txBody>
                  <a:tcPr marT="45679" marB="45679" anchor="ctr"/>
                </a:tc>
                <a:tc>
                  <a:txBody>
                    <a:bodyPr/>
                    <a:lstStyle/>
                    <a:p>
                      <a:pPr algn="ctr"/>
                      <a:r>
                        <a:rPr lang="en-US" sz="1200" dirty="0">
                          <a:latin typeface="+mj-lt"/>
                          <a:cs typeface="Arial" panose="020B0604020202020204" pitchFamily="34" charset="0"/>
                        </a:rPr>
                        <a:t>$63.9M</a:t>
                      </a:r>
                    </a:p>
                  </a:txBody>
                  <a:tcPr marT="45679" marB="45679" anchor="ctr"/>
                </a:tc>
                <a:tc>
                  <a:txBody>
                    <a:bodyPr/>
                    <a:lstStyle/>
                    <a:p>
                      <a:pPr algn="ctr"/>
                      <a:r>
                        <a:rPr lang="en-US" sz="1200" dirty="0">
                          <a:latin typeface="+mj-lt"/>
                          <a:cs typeface="Arial" panose="020B0604020202020204" pitchFamily="34" charset="0"/>
                        </a:rPr>
                        <a:t>$170M</a:t>
                      </a:r>
                    </a:p>
                  </a:txBody>
                  <a:tcPr marT="45679" marB="45679" anchor="ctr"/>
                </a:tc>
                <a:extLst>
                  <a:ext uri="{0D108BD9-81ED-4DB2-BD59-A6C34878D82A}">
                    <a16:rowId xmlns:a16="http://schemas.microsoft.com/office/drawing/2014/main" xmlns="" val="10002"/>
                  </a:ext>
                </a:extLst>
              </a:tr>
              <a:tr h="414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latin typeface="+mj-lt"/>
                          <a:ea typeface="+mn-ea"/>
                          <a:cs typeface="Arial" panose="020B0604020202020204" pitchFamily="34" charset="0"/>
                        </a:rPr>
                        <a:t>FFRDC</a:t>
                      </a:r>
                    </a:p>
                  </a:txBody>
                  <a:tcPr marT="45679" marB="45679" anchor="ctr"/>
                </a:tc>
                <a:tc>
                  <a:txBody>
                    <a:bodyPr/>
                    <a:lstStyle/>
                    <a:p>
                      <a:pPr algn="ctr"/>
                      <a:r>
                        <a:rPr lang="en-US" sz="1200" dirty="0">
                          <a:latin typeface="+mj-lt"/>
                          <a:cs typeface="Arial" panose="020B0604020202020204" pitchFamily="34" charset="0"/>
                        </a:rPr>
                        <a:t>$59.4</a:t>
                      </a:r>
                    </a:p>
                  </a:txBody>
                  <a:tcPr marT="45679" marB="45679" anchor="ctr"/>
                </a:tc>
                <a:tc>
                  <a:txBody>
                    <a:bodyPr/>
                    <a:lstStyle/>
                    <a:p>
                      <a:pPr algn="ctr"/>
                      <a:r>
                        <a:rPr lang="en-US" sz="1200" dirty="0">
                          <a:latin typeface="+mj-lt"/>
                          <a:cs typeface="Arial" panose="020B0604020202020204" pitchFamily="34" charset="0"/>
                        </a:rPr>
                        <a:t>$343K</a:t>
                      </a:r>
                    </a:p>
                  </a:txBody>
                  <a:tcPr marT="45679" marB="45679" anchor="ctr"/>
                </a:tc>
                <a:tc>
                  <a:txBody>
                    <a:bodyPr/>
                    <a:lstStyle/>
                    <a:p>
                      <a:pPr algn="ctr"/>
                      <a:r>
                        <a:rPr lang="en-US" sz="1200" dirty="0">
                          <a:latin typeface="+mj-lt"/>
                          <a:cs typeface="Arial" panose="020B0604020202020204" pitchFamily="34" charset="0"/>
                        </a:rPr>
                        <a:t>$268K</a:t>
                      </a:r>
                    </a:p>
                  </a:txBody>
                  <a:tcPr marT="45679" marB="45679" anchor="ctr"/>
                </a:tc>
                <a:tc>
                  <a:txBody>
                    <a:bodyPr/>
                    <a:lstStyle/>
                    <a:p>
                      <a:pPr algn="ctr"/>
                      <a:r>
                        <a:rPr lang="en-US" sz="1200" dirty="0">
                          <a:latin typeface="+mj-lt"/>
                          <a:cs typeface="Arial" panose="020B0604020202020204" pitchFamily="34" charset="0"/>
                        </a:rPr>
                        <a:t>$130K</a:t>
                      </a:r>
                    </a:p>
                  </a:txBody>
                  <a:tcPr marT="45679" marB="45679" anchor="ctr"/>
                </a:tc>
                <a:tc>
                  <a:txBody>
                    <a:bodyPr/>
                    <a:lstStyle/>
                    <a:p>
                      <a:pPr algn="ctr"/>
                      <a:r>
                        <a:rPr lang="en-US" sz="1200" dirty="0">
                          <a:latin typeface="+mj-lt"/>
                          <a:cs typeface="Arial" panose="020B0604020202020204" pitchFamily="34" charset="0"/>
                        </a:rPr>
                        <a:t>$1.41M</a:t>
                      </a:r>
                    </a:p>
                  </a:txBody>
                  <a:tcPr marT="45679" marB="45679" anchor="ctr"/>
                </a:tc>
                <a:tc>
                  <a:txBody>
                    <a:bodyPr/>
                    <a:lstStyle/>
                    <a:p>
                      <a:pPr algn="ctr"/>
                      <a:r>
                        <a:rPr lang="en-US" sz="1200" dirty="0">
                          <a:latin typeface="+mj-lt"/>
                          <a:cs typeface="Arial" panose="020B0604020202020204" pitchFamily="34" charset="0"/>
                        </a:rPr>
                        <a:t>$2.25M</a:t>
                      </a:r>
                    </a:p>
                  </a:txBody>
                  <a:tcPr marT="45679" marB="45679" anchor="ctr"/>
                </a:tc>
                <a:extLst>
                  <a:ext uri="{0D108BD9-81ED-4DB2-BD59-A6C34878D82A}">
                    <a16:rowId xmlns:a16="http://schemas.microsoft.com/office/drawing/2014/main" xmlns="" val="1257490814"/>
                  </a:ext>
                </a:extLst>
              </a:tr>
            </a:tbl>
          </a:graphicData>
        </a:graphic>
      </p:graphicFrame>
      <p:cxnSp>
        <p:nvCxnSpPr>
          <p:cNvPr id="4" name="Straight Connector 3">
            <a:extLst>
              <a:ext uri="{FF2B5EF4-FFF2-40B4-BE49-F238E27FC236}">
                <a16:creationId xmlns:a16="http://schemas.microsoft.com/office/drawing/2014/main" xmlns="" id="{C42C0547-7CF9-4792-9BA6-23B9CBD401F2}"/>
              </a:ext>
            </a:extLst>
          </p:cNvPr>
          <p:cNvCxnSpPr>
            <a:cxnSpLocks/>
          </p:cNvCxnSpPr>
          <p:nvPr/>
        </p:nvCxnSpPr>
        <p:spPr>
          <a:xfrm>
            <a:off x="6191056" y="439992"/>
            <a:ext cx="0" cy="6217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D97CE8E-6F5C-4AA0-AF4F-72E20720AE30}"/>
              </a:ext>
            </a:extLst>
          </p:cNvPr>
          <p:cNvCxnSpPr/>
          <p:nvPr/>
        </p:nvCxnSpPr>
        <p:spPr>
          <a:xfrm>
            <a:off x="133382" y="3193024"/>
            <a:ext cx="1160141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1E8186B-21A4-44C6-B046-C36A336342D6}"/>
              </a:ext>
            </a:extLst>
          </p:cNvPr>
          <p:cNvSpPr txBox="1"/>
          <p:nvPr/>
        </p:nvSpPr>
        <p:spPr>
          <a:xfrm>
            <a:off x="157094" y="3193024"/>
            <a:ext cx="1487774"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Budget</a:t>
            </a:r>
          </a:p>
        </p:txBody>
      </p:sp>
      <p:sp>
        <p:nvSpPr>
          <p:cNvPr id="13" name="TextBox 12">
            <a:extLst>
              <a:ext uri="{FF2B5EF4-FFF2-40B4-BE49-F238E27FC236}">
                <a16:creationId xmlns:a16="http://schemas.microsoft.com/office/drawing/2014/main" xmlns="" id="{EDDF853B-1F44-4569-A264-D08C69834C0C}"/>
              </a:ext>
            </a:extLst>
          </p:cNvPr>
          <p:cNvSpPr txBox="1"/>
          <p:nvPr/>
        </p:nvSpPr>
        <p:spPr>
          <a:xfrm>
            <a:off x="157094" y="566770"/>
            <a:ext cx="1676397"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Schedule</a:t>
            </a:r>
          </a:p>
        </p:txBody>
      </p:sp>
      <p:sp>
        <p:nvSpPr>
          <p:cNvPr id="15" name="TextBox 14">
            <a:extLst>
              <a:ext uri="{FF2B5EF4-FFF2-40B4-BE49-F238E27FC236}">
                <a16:creationId xmlns:a16="http://schemas.microsoft.com/office/drawing/2014/main" xmlns="" id="{D9C9EEE5-A55A-478B-B444-2D17E01306EC}"/>
              </a:ext>
            </a:extLst>
          </p:cNvPr>
          <p:cNvSpPr txBox="1"/>
          <p:nvPr/>
        </p:nvSpPr>
        <p:spPr>
          <a:xfrm>
            <a:off x="6232998" y="566770"/>
            <a:ext cx="1676397"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Membership</a:t>
            </a:r>
          </a:p>
        </p:txBody>
      </p:sp>
      <p:sp>
        <p:nvSpPr>
          <p:cNvPr id="16" name="TextBox 15">
            <a:extLst>
              <a:ext uri="{FF2B5EF4-FFF2-40B4-BE49-F238E27FC236}">
                <a16:creationId xmlns:a16="http://schemas.microsoft.com/office/drawing/2014/main" xmlns="" id="{409ED8B9-458A-4337-A545-67602022F874}"/>
              </a:ext>
            </a:extLst>
          </p:cNvPr>
          <p:cNvSpPr txBox="1"/>
          <p:nvPr/>
        </p:nvSpPr>
        <p:spPr>
          <a:xfrm>
            <a:off x="-1" y="871570"/>
            <a:ext cx="6191053" cy="2331407"/>
          </a:xfrm>
          <a:prstGeom prst="rect">
            <a:avLst/>
          </a:prstGeom>
          <a:noFill/>
        </p:spPr>
        <p:txBody>
          <a:bodyPr wrap="square" rtlCol="0">
            <a:spAutoFit/>
          </a:bodyPr>
          <a:lstStyle/>
          <a:p>
            <a:pPr marL="169863" indent="-169863" algn="just" eaLnBrk="1" hangingPunct="1">
              <a:spcBef>
                <a:spcPts val="0"/>
              </a:spcBef>
              <a:spcAft>
                <a:spcPts val="300"/>
              </a:spcAft>
              <a:buFont typeface="Arial" panose="020B0604020202020204" pitchFamily="34" charset="0"/>
              <a:buChar char="•"/>
            </a:pPr>
            <a:r>
              <a:rPr lang="en-US" altLang="en-US" sz="1600" dirty="0">
                <a:latin typeface="+mj-lt"/>
              </a:rPr>
              <a:t>REMADE award issued Jan 2020 &amp; funding released in May 2020</a:t>
            </a:r>
          </a:p>
          <a:p>
            <a:pPr marL="169863" indent="-169863" algn="just" eaLnBrk="1" hangingPunct="1">
              <a:spcBef>
                <a:spcPts val="0"/>
              </a:spcBef>
              <a:spcAft>
                <a:spcPts val="300"/>
              </a:spcAft>
              <a:buFont typeface="Arial" panose="020B0604020202020204" pitchFamily="34" charset="0"/>
              <a:buChar char="•"/>
            </a:pPr>
            <a:r>
              <a:rPr lang="en-US" altLang="en-US" sz="1600" dirty="0">
                <a:latin typeface="+mj-lt"/>
              </a:rPr>
              <a:t>Projected end date December 2021</a:t>
            </a:r>
          </a:p>
          <a:p>
            <a:pPr marL="169863" indent="-169863" algn="just" eaLnBrk="1" hangingPunct="1">
              <a:spcBef>
                <a:spcPts val="0"/>
              </a:spcBef>
              <a:spcAft>
                <a:spcPts val="300"/>
              </a:spcAft>
              <a:buFont typeface="Arial" panose="020B0604020202020204" pitchFamily="34" charset="0"/>
              <a:buChar char="•"/>
            </a:pPr>
            <a:r>
              <a:rPr lang="en-US" altLang="en-US" sz="1600" dirty="0">
                <a:latin typeface="+mj-lt"/>
              </a:rPr>
              <a:t>BP1 – May ‘17- Mar ‘18.</a:t>
            </a:r>
          </a:p>
          <a:p>
            <a:pPr marL="169863" indent="-169863" algn="just" eaLnBrk="1" hangingPunct="1">
              <a:spcBef>
                <a:spcPts val="0"/>
              </a:spcBef>
              <a:spcAft>
                <a:spcPts val="300"/>
              </a:spcAft>
              <a:buFont typeface="Arial" panose="020B0604020202020204" pitchFamily="34" charset="0"/>
              <a:buChar char="•"/>
            </a:pPr>
            <a:r>
              <a:rPr lang="en-US" altLang="en-US" sz="1600" dirty="0">
                <a:latin typeface="+mj-lt"/>
              </a:rPr>
              <a:t>BP2 – Apr ‘18 – Sep ’19</a:t>
            </a:r>
          </a:p>
          <a:p>
            <a:pPr marL="169863" indent="-169863" algn="just" eaLnBrk="1" hangingPunct="1">
              <a:spcBef>
                <a:spcPts val="0"/>
              </a:spcBef>
              <a:spcAft>
                <a:spcPts val="300"/>
              </a:spcAft>
              <a:buFont typeface="Arial" panose="020B0604020202020204" pitchFamily="34" charset="0"/>
              <a:buChar char="•"/>
            </a:pPr>
            <a:r>
              <a:rPr lang="en-US" altLang="en-US" sz="1600" dirty="0">
                <a:latin typeface="+mj-lt"/>
              </a:rPr>
              <a:t>BP3 – Sep ’20 – Sep ‘21</a:t>
            </a:r>
          </a:p>
          <a:p>
            <a:pPr marL="169863" indent="-169863" algn="just" eaLnBrk="1" hangingPunct="1">
              <a:spcBef>
                <a:spcPts val="0"/>
              </a:spcBef>
              <a:spcAft>
                <a:spcPts val="300"/>
              </a:spcAft>
              <a:buFont typeface="Arial" panose="020B0604020202020204" pitchFamily="34" charset="0"/>
              <a:buChar char="•"/>
            </a:pPr>
            <a:r>
              <a:rPr lang="en-US" altLang="en-US" sz="1600" dirty="0">
                <a:latin typeface="+mj-lt"/>
              </a:rPr>
              <a:t>Working on BP4 continuation application.</a:t>
            </a:r>
          </a:p>
          <a:p>
            <a:pPr marL="169863" indent="-169863" algn="just" eaLnBrk="1" hangingPunct="1">
              <a:spcBef>
                <a:spcPts val="0"/>
              </a:spcBef>
              <a:spcAft>
                <a:spcPts val="300"/>
              </a:spcAft>
              <a:buFont typeface="Arial" panose="020B0604020202020204" pitchFamily="34" charset="0"/>
              <a:buChar char="•"/>
            </a:pPr>
            <a:r>
              <a:rPr lang="en-US" altLang="en-US" sz="1600" dirty="0">
                <a:latin typeface="+mj-lt"/>
              </a:rPr>
              <a:t>39 projects selected from first three project calls</a:t>
            </a:r>
          </a:p>
          <a:p>
            <a:pPr marL="339725" lvl="1" indent="-169863" eaLnBrk="1" hangingPunct="1">
              <a:spcBef>
                <a:spcPts val="0"/>
              </a:spcBef>
              <a:spcAft>
                <a:spcPts val="300"/>
              </a:spcAft>
              <a:buFont typeface="Arial" panose="020B0604020202020204" pitchFamily="34" charset="0"/>
              <a:buChar char="•"/>
            </a:pPr>
            <a:r>
              <a:rPr lang="en-US" altLang="en-US" sz="1600" dirty="0">
                <a:latin typeface="+mj-lt"/>
              </a:rPr>
              <a:t>Completed (1), Active (28), Awaiting Sub-award/In Negotiations (10)</a:t>
            </a:r>
          </a:p>
        </p:txBody>
      </p:sp>
      <p:sp>
        <p:nvSpPr>
          <p:cNvPr id="19" name="TextBox 18">
            <a:extLst>
              <a:ext uri="{FF2B5EF4-FFF2-40B4-BE49-F238E27FC236}">
                <a16:creationId xmlns:a16="http://schemas.microsoft.com/office/drawing/2014/main" xmlns="" id="{54AB19BB-E490-4384-995A-881978563455}"/>
              </a:ext>
            </a:extLst>
          </p:cNvPr>
          <p:cNvSpPr txBox="1"/>
          <p:nvPr/>
        </p:nvSpPr>
        <p:spPr>
          <a:xfrm>
            <a:off x="6232999" y="871570"/>
            <a:ext cx="6065256" cy="2192908"/>
          </a:xfrm>
          <a:prstGeom prst="rect">
            <a:avLst/>
          </a:prstGeom>
          <a:noFill/>
        </p:spPr>
        <p:txBody>
          <a:bodyPr wrap="square" rtlCol="0">
            <a:spAutoFit/>
          </a:bodyPr>
          <a:lstStyle/>
          <a:p>
            <a:pPr marL="228600" indent="-228600" eaLnBrk="1" hangingPunct="1">
              <a:spcBef>
                <a:spcPts val="0"/>
              </a:spcBef>
              <a:buFont typeface="Arial" panose="020B0604020202020204" pitchFamily="34" charset="0"/>
              <a:buChar char="•"/>
            </a:pPr>
            <a:r>
              <a:rPr lang="en-US" altLang="en-US" sz="1600" b="1" dirty="0">
                <a:latin typeface="+mj-lt"/>
              </a:rPr>
              <a:t>95 Members </a:t>
            </a:r>
            <a:r>
              <a:rPr lang="en-US" altLang="en-US" sz="1600" dirty="0">
                <a:latin typeface="+mj-lt"/>
              </a:rPr>
              <a:t>as of 5/11/20</a:t>
            </a:r>
          </a:p>
          <a:p>
            <a:pPr marL="457200" lvl="2" indent="-228600" eaLnBrk="1" hangingPunct="1">
              <a:spcBef>
                <a:spcPts val="0"/>
              </a:spcBef>
              <a:buFont typeface="Arial" panose="020B0604020202020204" pitchFamily="34" charset="0"/>
              <a:buChar char="•"/>
              <a:tabLst>
                <a:tab pos="1600200" algn="l"/>
                <a:tab pos="1828800" algn="l"/>
              </a:tabLst>
            </a:pPr>
            <a:r>
              <a:rPr lang="en-US" altLang="en-US" sz="1400" dirty="0">
                <a:latin typeface="+mj-lt"/>
              </a:rPr>
              <a:t>42 Industry	</a:t>
            </a:r>
            <a:r>
              <a:rPr lang="en-US" altLang="en-US" sz="1400" dirty="0">
                <a:latin typeface="+mj-lt"/>
                <a:sym typeface="Wingdings" panose="05000000000000000000" pitchFamily="2" charset="2"/>
              </a:rPr>
              <a:t>	</a:t>
            </a:r>
            <a:r>
              <a:rPr lang="en-US" altLang="en-US" sz="1400" dirty="0">
                <a:latin typeface="+mj-lt"/>
              </a:rPr>
              <a:t>27 Academic</a:t>
            </a:r>
          </a:p>
          <a:p>
            <a:pPr marL="457200" lvl="2" indent="-228600" eaLnBrk="1" hangingPunct="1">
              <a:spcBef>
                <a:spcPts val="0"/>
              </a:spcBef>
              <a:buFont typeface="Arial" panose="020B0604020202020204" pitchFamily="34" charset="0"/>
              <a:buChar char="•"/>
              <a:tabLst>
                <a:tab pos="1600200" algn="l"/>
                <a:tab pos="1828800" algn="l"/>
              </a:tabLst>
            </a:pPr>
            <a:r>
              <a:rPr lang="en-US" altLang="en-US" sz="1400" dirty="0">
                <a:latin typeface="+mj-lt"/>
              </a:rPr>
              <a:t>21 Affiliate	</a:t>
            </a:r>
            <a:r>
              <a:rPr lang="en-US" altLang="en-US" sz="1400" dirty="0">
                <a:sym typeface="Wingdings" panose="05000000000000000000" pitchFamily="2" charset="2"/>
              </a:rPr>
              <a:t> 	</a:t>
            </a:r>
            <a:r>
              <a:rPr lang="en-US" altLang="en-US" sz="1400" dirty="0">
                <a:latin typeface="+mj-lt"/>
              </a:rPr>
              <a:t>5 National Labs</a:t>
            </a:r>
          </a:p>
          <a:p>
            <a:pPr marL="285750" lvl="1" indent="-285750" eaLnBrk="1" hangingPunct="1">
              <a:spcBef>
                <a:spcPts val="300"/>
              </a:spcBef>
              <a:buFont typeface="Arial" panose="020B0604020202020204" pitchFamily="34" charset="0"/>
              <a:buChar char="•"/>
            </a:pPr>
            <a:r>
              <a:rPr lang="en-US" altLang="en-US" sz="1600" dirty="0">
                <a:latin typeface="+mj-lt"/>
              </a:rPr>
              <a:t>88% Involved in REMADE Activities</a:t>
            </a:r>
          </a:p>
          <a:p>
            <a:pPr marL="285750" lvl="1" indent="-285750" eaLnBrk="1" hangingPunct="1">
              <a:spcBef>
                <a:spcPts val="300"/>
              </a:spcBef>
              <a:buFont typeface="Arial" panose="020B0604020202020204" pitchFamily="34" charset="0"/>
              <a:buChar char="•"/>
            </a:pPr>
            <a:r>
              <a:rPr lang="en-US" altLang="en-US" sz="1600" dirty="0">
                <a:latin typeface="+mj-lt"/>
              </a:rPr>
              <a:t>50 Involved in Projects</a:t>
            </a:r>
          </a:p>
          <a:p>
            <a:pPr marL="285750" lvl="1" indent="-285750" eaLnBrk="1" hangingPunct="1">
              <a:spcBef>
                <a:spcPts val="300"/>
              </a:spcBef>
              <a:buFont typeface="Arial" panose="020B0604020202020204" pitchFamily="34" charset="0"/>
              <a:buChar char="•"/>
            </a:pPr>
            <a:r>
              <a:rPr lang="en-US" altLang="en-US" sz="1600" dirty="0">
                <a:latin typeface="+mj-lt"/>
              </a:rPr>
              <a:t>90% Retention Rate</a:t>
            </a:r>
          </a:p>
          <a:p>
            <a:pPr marL="285750" lvl="1" indent="-285750" eaLnBrk="1" hangingPunct="1">
              <a:spcBef>
                <a:spcPts val="300"/>
              </a:spcBef>
              <a:buFont typeface="Arial" panose="020B0604020202020204" pitchFamily="34" charset="0"/>
              <a:buChar char="•"/>
            </a:pPr>
            <a:endParaRPr lang="en-US" altLang="en-US" sz="1600" dirty="0">
              <a:latin typeface="+mj-lt"/>
            </a:endParaRPr>
          </a:p>
          <a:p>
            <a:pPr marL="57150" lvl="1" indent="-285750" eaLnBrk="1" hangingPunct="1">
              <a:spcBef>
                <a:spcPts val="300"/>
              </a:spcBef>
              <a:buFont typeface="Arial" panose="020B0604020202020204" pitchFamily="34" charset="0"/>
              <a:buChar char="•"/>
            </a:pPr>
            <a:r>
              <a:rPr lang="en-US" altLang="en-US" sz="1600" dirty="0">
                <a:latin typeface="+mj-lt"/>
              </a:rPr>
              <a:t>BP3 - </a:t>
            </a:r>
            <a:r>
              <a:rPr lang="en-US" altLang="en-US" sz="1600" b="1" dirty="0">
                <a:latin typeface="+mj-lt"/>
              </a:rPr>
              <a:t>20 New Members in BP3</a:t>
            </a:r>
            <a:r>
              <a:rPr lang="en-US" altLang="en-US" sz="1600" dirty="0">
                <a:latin typeface="+mj-lt"/>
              </a:rPr>
              <a:t>, 3 Members did not renew (BP3)</a:t>
            </a:r>
          </a:p>
        </p:txBody>
      </p:sp>
      <p:sp>
        <p:nvSpPr>
          <p:cNvPr id="28" name="TextBox 27">
            <a:extLst>
              <a:ext uri="{FF2B5EF4-FFF2-40B4-BE49-F238E27FC236}">
                <a16:creationId xmlns:a16="http://schemas.microsoft.com/office/drawing/2014/main" xmlns="" id="{38665D11-8278-4F39-844D-FB99BD3B73B7}"/>
              </a:ext>
            </a:extLst>
          </p:cNvPr>
          <p:cNvSpPr txBox="1"/>
          <p:nvPr/>
        </p:nvSpPr>
        <p:spPr>
          <a:xfrm>
            <a:off x="22419" y="3497824"/>
            <a:ext cx="6230071" cy="1477328"/>
          </a:xfrm>
          <a:prstGeom prst="rect">
            <a:avLst/>
          </a:prstGeom>
          <a:noFill/>
        </p:spPr>
        <p:txBody>
          <a:bodyPr wrap="square" rtlCol="0">
            <a:spAutoFit/>
          </a:bodyPr>
          <a:lstStyle/>
          <a:p>
            <a:pPr marL="114300" indent="-114300" eaLnBrk="1" hangingPunct="1">
              <a:spcBef>
                <a:spcPts val="0"/>
              </a:spcBef>
              <a:spcAft>
                <a:spcPts val="30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$140M award, $70M federal / $70 match</a:t>
            </a:r>
          </a:p>
          <a:p>
            <a:pPr marL="114300" indent="-114300" eaLnBrk="1" hangingPunct="1">
              <a:spcBef>
                <a:spcPts val="0"/>
              </a:spcBef>
              <a:spcAft>
                <a:spcPts val="30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Received $10M from New York State to support cost share</a:t>
            </a:r>
          </a:p>
          <a:p>
            <a:pPr marL="114300" indent="-114300" eaLnBrk="1" hangingPunct="1">
              <a:spcBef>
                <a:spcPts val="0"/>
              </a:spcBef>
              <a:spcAft>
                <a:spcPts val="30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Institute is meeting the 1:1 cost share requirement</a:t>
            </a:r>
          </a:p>
          <a:p>
            <a:pPr marL="114300" indent="-114300" eaLnBrk="1" hangingPunct="1">
              <a:spcBef>
                <a:spcPts val="0"/>
              </a:spcBef>
              <a:spcAft>
                <a:spcPts val="30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Fiscal year 2020/2018/2020 audit successfully completed </a:t>
            </a:r>
          </a:p>
          <a:p>
            <a:pPr marL="114300" indent="-114300" eaLnBrk="1" hangingPunct="1">
              <a:spcBef>
                <a:spcPts val="0"/>
              </a:spcBef>
              <a:spcAft>
                <a:spcPts val="30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Receivables and payables current, including annual membership dues</a:t>
            </a:r>
          </a:p>
        </p:txBody>
      </p:sp>
      <p:sp>
        <p:nvSpPr>
          <p:cNvPr id="31" name="TextBox 30">
            <a:extLst>
              <a:ext uri="{FF2B5EF4-FFF2-40B4-BE49-F238E27FC236}">
                <a16:creationId xmlns:a16="http://schemas.microsoft.com/office/drawing/2014/main" xmlns="" id="{912F24C4-EF31-4050-9314-03D4ADB20403}"/>
              </a:ext>
            </a:extLst>
          </p:cNvPr>
          <p:cNvSpPr txBox="1"/>
          <p:nvPr/>
        </p:nvSpPr>
        <p:spPr>
          <a:xfrm>
            <a:off x="6252491" y="3193024"/>
            <a:ext cx="1676397"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Challenges</a:t>
            </a:r>
          </a:p>
        </p:txBody>
      </p:sp>
      <p:sp>
        <p:nvSpPr>
          <p:cNvPr id="32" name="TextBox 31">
            <a:extLst>
              <a:ext uri="{FF2B5EF4-FFF2-40B4-BE49-F238E27FC236}">
                <a16:creationId xmlns:a16="http://schemas.microsoft.com/office/drawing/2014/main" xmlns="" id="{0FD647E9-FEB2-4F81-B272-65FA4CE3A26C}"/>
              </a:ext>
            </a:extLst>
          </p:cNvPr>
          <p:cNvSpPr txBox="1"/>
          <p:nvPr/>
        </p:nvSpPr>
        <p:spPr>
          <a:xfrm>
            <a:off x="6214092" y="3497824"/>
            <a:ext cx="5931220" cy="2708434"/>
          </a:xfrm>
          <a:prstGeom prst="rect">
            <a:avLst/>
          </a:prstGeom>
          <a:noFill/>
        </p:spPr>
        <p:txBody>
          <a:bodyPr wrap="square" rtlCol="0">
            <a:spAutoFit/>
          </a:bodyPr>
          <a:lstStyle/>
          <a:p>
            <a:pPr marL="169863" indent="-169863" eaLnBrk="1" hangingPunct="1">
              <a:spcBef>
                <a:spcPts val="300"/>
              </a:spcBef>
              <a:buFont typeface="Arial" panose="020B0604020202020204" pitchFamily="34" charset="0"/>
              <a:buChar char="•"/>
            </a:pPr>
            <a:r>
              <a:rPr lang="en-US" altLang="en-US" sz="1600" b="1" dirty="0">
                <a:latin typeface="Calibri" panose="020F0502020204030204" pitchFamily="34" charset="0"/>
                <a:cs typeface="Calibri" panose="020F0502020204030204" pitchFamily="34" charset="0"/>
              </a:rPr>
              <a:t>Technology Development Funding </a:t>
            </a:r>
            <a:r>
              <a:rPr lang="en-US" altLang="en-US" sz="1600" dirty="0">
                <a:latin typeface="Calibri" panose="020F0502020204030204" pitchFamily="34" charset="0"/>
                <a:cs typeface="Calibri" panose="020F0502020204030204" pitchFamily="34" charset="0"/>
              </a:rPr>
              <a:t>– Tech Dev Funding Allocated below plan – Increasing funding/projects, launching Transforming Industry Projects</a:t>
            </a:r>
          </a:p>
          <a:p>
            <a:pPr marL="169863" indent="-169863" eaLnBrk="1" hangingPunct="1">
              <a:spcBef>
                <a:spcPts val="300"/>
              </a:spcBef>
              <a:buFont typeface="Arial" panose="020B0604020202020204" pitchFamily="34" charset="0"/>
              <a:buChar char="•"/>
            </a:pPr>
            <a:r>
              <a:rPr lang="en-US" altLang="en-US" sz="1600" b="1" dirty="0">
                <a:latin typeface="Calibri" panose="020F0502020204030204" pitchFamily="34" charset="0"/>
                <a:cs typeface="Calibri" panose="020F0502020204030204" pitchFamily="34" charset="0"/>
              </a:rPr>
              <a:t>Timely Release of RFPs/Project Approval </a:t>
            </a:r>
            <a:r>
              <a:rPr lang="en-US" altLang="en-US" sz="1600" dirty="0">
                <a:latin typeface="Calibri" panose="020F0502020204030204" pitchFamily="34" charset="0"/>
                <a:cs typeface="Calibri" panose="020F0502020204030204" pitchFamily="34" charset="0"/>
              </a:rPr>
              <a:t>– Approval process for RFPs and recommended projects requires DAS approval – Adds 1-month delay on either end of the process</a:t>
            </a:r>
          </a:p>
          <a:p>
            <a:pPr marL="169863" indent="-169863" eaLnBrk="1" hangingPunct="1">
              <a:spcBef>
                <a:spcPts val="300"/>
              </a:spcBef>
              <a:buFont typeface="Arial" panose="020B0604020202020204" pitchFamily="34" charset="0"/>
              <a:buChar char="•"/>
            </a:pPr>
            <a:r>
              <a:rPr lang="en-US" altLang="en-US" sz="1600" b="1" dirty="0">
                <a:latin typeface="Calibri" panose="020F0502020204030204" pitchFamily="34" charset="0"/>
                <a:cs typeface="Calibri" panose="020F0502020204030204" pitchFamily="34" charset="0"/>
              </a:rPr>
              <a:t>Number of Active Projects </a:t>
            </a:r>
            <a:r>
              <a:rPr lang="en-US" altLang="en-US" sz="1600" dirty="0">
                <a:latin typeface="Calibri" panose="020F0502020204030204" pitchFamily="34" charset="0"/>
                <a:cs typeface="Calibri" panose="020F0502020204030204" pitchFamily="34" charset="0"/>
              </a:rPr>
              <a:t>– Have 22 small Exploratory Projects, which has significantly increased overhead w/project management</a:t>
            </a:r>
          </a:p>
          <a:p>
            <a:pPr marL="339725" indent="-169863" eaLnBrk="1" hangingPunct="1">
              <a:spcBef>
                <a:spcPts val="300"/>
              </a:spcBef>
              <a:buFont typeface="Arial" panose="020B0604020202020204" pitchFamily="34" charset="0"/>
              <a:buChar char="•"/>
            </a:pPr>
            <a:r>
              <a:rPr lang="en-US" altLang="en-US" sz="1600" dirty="0">
                <a:latin typeface="Calibri" panose="020F0502020204030204" pitchFamily="34" charset="0"/>
                <a:cs typeface="Calibri" panose="020F0502020204030204" pitchFamily="34" charset="0"/>
              </a:rPr>
              <a:t>Discontinued requests for Exploratory Projects in RFPs.</a:t>
            </a:r>
          </a:p>
          <a:p>
            <a:pPr marL="339725" indent="-169863" eaLnBrk="1" hangingPunct="1">
              <a:spcBef>
                <a:spcPts val="300"/>
              </a:spcBef>
              <a:buFont typeface="Arial" panose="020B0604020202020204" pitchFamily="34" charset="0"/>
              <a:buChar char="•"/>
            </a:pPr>
            <a:r>
              <a:rPr lang="en-US" altLang="en-US" sz="1600" dirty="0">
                <a:latin typeface="Calibri" panose="020F0502020204030204" pitchFamily="34" charset="0"/>
                <a:cs typeface="Calibri" panose="020F0502020204030204" pitchFamily="34" charset="0"/>
              </a:rPr>
              <a:t>Increased funding available/project</a:t>
            </a:r>
          </a:p>
        </p:txBody>
      </p:sp>
      <p:sp>
        <p:nvSpPr>
          <p:cNvPr id="3" name="Rectangle 2">
            <a:extLst>
              <a:ext uri="{FF2B5EF4-FFF2-40B4-BE49-F238E27FC236}">
                <a16:creationId xmlns:a16="http://schemas.microsoft.com/office/drawing/2014/main" xmlns="" id="{6E0247C6-B359-43B9-83B4-D1A246F94D84}"/>
              </a:ext>
            </a:extLst>
          </p:cNvPr>
          <p:cNvSpPr/>
          <p:nvPr/>
        </p:nvSpPr>
        <p:spPr>
          <a:xfrm>
            <a:off x="6331939" y="6291230"/>
            <a:ext cx="5710279" cy="461665"/>
          </a:xfrm>
          <a:prstGeom prst="rect">
            <a:avLst/>
          </a:prstGeom>
        </p:spPr>
        <p:txBody>
          <a:bodyPr wrap="square">
            <a:spAutoFit/>
          </a:bodyPr>
          <a:lstStyle/>
          <a:p>
            <a:r>
              <a:rPr lang="en-US" sz="1200" b="1" dirty="0">
                <a:solidFill>
                  <a:schemeClr val="accent1">
                    <a:lumMod val="75000"/>
                  </a:schemeClr>
                </a:solidFill>
                <a:latin typeface="+mj-lt"/>
                <a:cs typeface="Calibri" panose="020F0502020204030204" pitchFamily="34" charset="0"/>
              </a:rPr>
              <a:t>REMADE Addresses Sustainable Manufacturing Technical Targets 14.1, 14.2, and 14.3 from AMO Multi-Year Program Plan (MYPP)</a:t>
            </a:r>
            <a:endParaRPr lang="en-US" sz="1200" b="1" dirty="0">
              <a:latin typeface="+mj-lt"/>
            </a:endParaRPr>
          </a:p>
        </p:txBody>
      </p:sp>
      <p:cxnSp>
        <p:nvCxnSpPr>
          <p:cNvPr id="30" name="Shape 350">
            <a:extLst>
              <a:ext uri="{FF2B5EF4-FFF2-40B4-BE49-F238E27FC236}">
                <a16:creationId xmlns:a16="http://schemas.microsoft.com/office/drawing/2014/main" xmlns="" id="{0C87B16D-2A5E-4F85-8786-166D37FFCBCC}"/>
              </a:ext>
            </a:extLst>
          </p:cNvPr>
          <p:cNvCxnSpPr>
            <a:cxnSpLocks/>
          </p:cNvCxnSpPr>
          <p:nvPr/>
        </p:nvCxnSpPr>
        <p:spPr>
          <a:xfrm>
            <a:off x="-1" y="65413"/>
            <a:ext cx="3017520" cy="0"/>
          </a:xfrm>
          <a:prstGeom prst="straightConnector1">
            <a:avLst/>
          </a:prstGeom>
          <a:noFill/>
          <a:ln w="9525" cap="flat" cmpd="sng">
            <a:solidFill>
              <a:srgbClr val="C0C0C0"/>
            </a:solidFill>
            <a:prstDash val="solid"/>
            <a:round/>
            <a:headEnd type="none" w="med" len="med"/>
            <a:tailEnd type="none" w="med" len="med"/>
          </a:ln>
        </p:spPr>
      </p:cxnSp>
      <p:cxnSp>
        <p:nvCxnSpPr>
          <p:cNvPr id="43" name="Shape 350">
            <a:extLst>
              <a:ext uri="{FF2B5EF4-FFF2-40B4-BE49-F238E27FC236}">
                <a16:creationId xmlns:a16="http://schemas.microsoft.com/office/drawing/2014/main" xmlns="" id="{AC4BA4AE-BDEA-4D15-A46C-9A2006086D7E}"/>
              </a:ext>
            </a:extLst>
          </p:cNvPr>
          <p:cNvCxnSpPr>
            <a:cxnSpLocks/>
          </p:cNvCxnSpPr>
          <p:nvPr/>
        </p:nvCxnSpPr>
        <p:spPr>
          <a:xfrm>
            <a:off x="-1" y="477190"/>
            <a:ext cx="3017520" cy="0"/>
          </a:xfrm>
          <a:prstGeom prst="straightConnector1">
            <a:avLst/>
          </a:prstGeom>
          <a:noFill/>
          <a:ln w="9525" cap="flat" cmpd="sng">
            <a:solidFill>
              <a:srgbClr val="C0C0C0"/>
            </a:solidFill>
            <a:prstDash val="solid"/>
            <a:round/>
            <a:headEnd type="none" w="med" len="med"/>
            <a:tailEnd type="none" w="med" len="med"/>
          </a:ln>
        </p:spPr>
      </p:cxnSp>
      <p:graphicFrame>
        <p:nvGraphicFramePr>
          <p:cNvPr id="46" name="Object 45">
            <a:extLst>
              <a:ext uri="{FF2B5EF4-FFF2-40B4-BE49-F238E27FC236}">
                <a16:creationId xmlns:a16="http://schemas.microsoft.com/office/drawing/2014/main" xmlns="" id="{51E9BA39-AFDB-4C0D-AF81-89EF8CBC9886}"/>
              </a:ext>
            </a:extLst>
          </p:cNvPr>
          <p:cNvGraphicFramePr>
            <a:graphicFrameLocks noChangeAspect="1"/>
          </p:cNvGraphicFramePr>
          <p:nvPr>
            <p:extLst>
              <p:ext uri="{D42A27DB-BD31-4B8C-83A1-F6EECF244321}">
                <p14:modId xmlns:p14="http://schemas.microsoft.com/office/powerpoint/2010/main" val="160616378"/>
              </p:ext>
            </p:extLst>
          </p:nvPr>
        </p:nvGraphicFramePr>
        <p:xfrm>
          <a:off x="9683684" y="936102"/>
          <a:ext cx="2461628" cy="1711465"/>
        </p:xfrm>
        <a:graphic>
          <a:graphicData uri="http://schemas.openxmlformats.org/presentationml/2006/ole">
            <mc:AlternateContent xmlns:mc="http://schemas.openxmlformats.org/markup-compatibility/2006">
              <mc:Choice xmlns:v="urn:schemas-microsoft-com:vml" Requires="v">
                <p:oleObj spid="_x0000_s1028" name="Worksheet" r:id="rId5" imgW="3152685" imgH="2190853" progId="Excel.Sheet.12">
                  <p:embed/>
                </p:oleObj>
              </mc:Choice>
              <mc:Fallback>
                <p:oleObj name="Worksheet" r:id="rId5" imgW="3152685" imgH="2190853" progId="Excel.Sheet.12">
                  <p:embed/>
                  <p:pic>
                    <p:nvPicPr>
                      <p:cNvPr id="46" name="Object 45">
                        <a:extLst>
                          <a:ext uri="{FF2B5EF4-FFF2-40B4-BE49-F238E27FC236}">
                            <a16:creationId xmlns:a16="http://schemas.microsoft.com/office/drawing/2014/main" xmlns="" id="{51E9BA39-AFDB-4C0D-AF81-89EF8CBC9886}"/>
                          </a:ext>
                        </a:extLst>
                      </p:cNvPr>
                      <p:cNvPicPr/>
                      <p:nvPr/>
                    </p:nvPicPr>
                    <p:blipFill>
                      <a:blip r:embed="rId6"/>
                      <a:stretch>
                        <a:fillRect/>
                      </a:stretch>
                    </p:blipFill>
                    <p:spPr>
                      <a:xfrm>
                        <a:off x="9683684" y="936102"/>
                        <a:ext cx="2461628" cy="1711465"/>
                      </a:xfrm>
                      <a:prstGeom prst="rect">
                        <a:avLst/>
                      </a:prstGeom>
                    </p:spPr>
                  </p:pic>
                </p:oleObj>
              </mc:Fallback>
            </mc:AlternateContent>
          </a:graphicData>
        </a:graphic>
      </p:graphicFrame>
    </p:spTree>
    <p:extLst>
      <p:ext uri="{BB962C8B-B14F-4D97-AF65-F5344CB8AC3E}">
        <p14:creationId xmlns:p14="http://schemas.microsoft.com/office/powerpoint/2010/main" val="2951582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2FB01B3-8454-4A48-8195-72A420B20A66}"/>
              </a:ext>
            </a:extLst>
          </p:cNvPr>
          <p:cNvPicPr>
            <a:picLocks noChangeAspect="1"/>
          </p:cNvPicPr>
          <p:nvPr/>
        </p:nvPicPr>
        <p:blipFill>
          <a:blip r:embed="rId3"/>
          <a:stretch>
            <a:fillRect/>
          </a:stretch>
        </p:blipFill>
        <p:spPr>
          <a:xfrm>
            <a:off x="-4399" y="-23462"/>
            <a:ext cx="12192000" cy="1998559"/>
          </a:xfrm>
          <a:prstGeom prst="rect">
            <a:avLst/>
          </a:prstGeom>
        </p:spPr>
      </p:pic>
      <p:sp>
        <p:nvSpPr>
          <p:cNvPr id="77" name="Shape 348">
            <a:extLst>
              <a:ext uri="{FF2B5EF4-FFF2-40B4-BE49-F238E27FC236}">
                <a16:creationId xmlns:a16="http://schemas.microsoft.com/office/drawing/2014/main" xmlns="" id="{252F8B9A-C8CD-40DE-BB4B-4166FE246EC1}"/>
              </a:ext>
            </a:extLst>
          </p:cNvPr>
          <p:cNvSpPr/>
          <p:nvPr/>
        </p:nvSpPr>
        <p:spPr>
          <a:xfrm>
            <a:off x="1262756" y="341700"/>
            <a:ext cx="9858141" cy="1477328"/>
          </a:xfrm>
          <a:prstGeom prst="rect">
            <a:avLst/>
          </a:prstGeom>
          <a:noFill/>
          <a:ln>
            <a:noFill/>
          </a:ln>
        </p:spPr>
        <p:txBody>
          <a:bodyPr wrap="square" lIns="0" tIns="0" rIns="0" bIns="0" anchor="t" anchorCtr="0">
            <a:spAutoFit/>
          </a:bodyPr>
          <a:lstStyle/>
          <a:p>
            <a:pPr marL="0" marR="0" lvl="0" indent="0" algn="ctr" defTabSz="457200" rtl="0" eaLnBrk="0" fontAlgn="base" latinLnBrk="0" hangingPunct="0">
              <a:lnSpc>
                <a:spcPct val="100000"/>
              </a:lnSpc>
              <a:spcBef>
                <a:spcPct val="0"/>
              </a:spcBef>
              <a:spcAft>
                <a:spcPct val="0"/>
              </a:spcAft>
              <a:buClr>
                <a:srgbClr val="FFFFFF"/>
              </a:buClr>
              <a:buSzPct val="25000"/>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sym typeface="Open Sans"/>
              </a:rPr>
              <a:t>REMADE Institute Objective:</a:t>
            </a:r>
          </a:p>
          <a:p>
            <a:pPr marL="0" marR="0" lvl="0" indent="0" algn="ctr" defTabSz="457200" rtl="0" eaLnBrk="0" fontAlgn="base" latinLnBrk="0" hangingPunct="0">
              <a:lnSpc>
                <a:spcPct val="100000"/>
              </a:lnSpc>
              <a:spcBef>
                <a:spcPct val="0"/>
              </a:spcBef>
              <a:spcAft>
                <a:spcPct val="0"/>
              </a:spcAft>
              <a:buClr>
                <a:srgbClr val="FFFFFF"/>
              </a:buClr>
              <a:buSzPct val="25000"/>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Open Sans" panose="020B0606030504020204" pitchFamily="34" charset="0"/>
                <a:cs typeface="Calibri" panose="020F0502020204030204" pitchFamily="34" charset="0"/>
                <a:sym typeface="Open Sans"/>
              </a:rPr>
              <a:t>Reduce embodied energy and carbon emissions through early stage applied research &amp; development </a:t>
            </a:r>
          </a:p>
        </p:txBody>
      </p:sp>
      <p:sp>
        <p:nvSpPr>
          <p:cNvPr id="28" name="Rectangle 27"/>
          <p:cNvSpPr/>
          <p:nvPr/>
        </p:nvSpPr>
        <p:spPr>
          <a:xfrm>
            <a:off x="65989" y="2560320"/>
            <a:ext cx="5468168" cy="4206280"/>
          </a:xfrm>
          <a:prstGeom prst="rect">
            <a:avLst/>
          </a:prstGeom>
        </p:spPr>
        <p:txBody>
          <a:bodyPr wrap="square">
            <a:spAutoFit/>
          </a:bodyPr>
          <a:lstStyle/>
          <a:p>
            <a:pPr marL="0" marR="0" lvl="0" indent="0" algn="l" defTabSz="457200" rtl="0" eaLnBrk="0" fontAlgn="base" latinLnBrk="0" hangingPunct="0">
              <a:lnSpc>
                <a:spcPct val="100000"/>
              </a:lnSpc>
              <a:spcBef>
                <a:spcPts val="200"/>
              </a:spcBef>
              <a:spcAft>
                <a:spcPts val="1200"/>
              </a:spcAft>
              <a:buClr>
                <a:prstClr val="white">
                  <a:lumMod val="50000"/>
                </a:prstClr>
              </a:buClr>
              <a:buSzPct val="100000"/>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Develop </a:t>
            </a:r>
            <a:r>
              <a:rPr kumimoji="0" lang="en-US" sz="16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transformational</a:t>
            </a:r>
            <a:r>
              <a:rPr kumimoji="0" lang="en-US" sz="16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 technologies </a:t>
            </a: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that enable U.S. manufacturers to:</a:t>
            </a: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Expand </a:t>
            </a:r>
            <a:r>
              <a:rPr kumimoji="0" lang="en-US" sz="16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recycling, recovery, remanufacturing &amp; reuse</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Reduce </a:t>
            </a:r>
            <a:r>
              <a:rPr kumimoji="0" lang="en-US" sz="16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primary materials consumption </a:t>
            </a: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endParaRPr kumimoji="0" lang="en-US" sz="16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endParaRP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Increase </a:t>
            </a:r>
            <a:r>
              <a:rPr kumimoji="0" lang="en-US" sz="16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utiliz</a:t>
            </a:r>
            <a:r>
              <a:rPr kumimoji="0" lang="en-US" sz="16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ation </a:t>
            </a:r>
            <a:r>
              <a:rPr kumimoji="0" lang="en-US" sz="16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of secondary materials</a:t>
            </a: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endParaRPr kumimoji="0" lang="en-US" sz="1600" b="0"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endParaRP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Lower</a:t>
            </a:r>
            <a:r>
              <a:rPr kumimoji="0" lang="en-US" sz="16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 energy consumption and emissions</a:t>
            </a: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12713" marR="0" lvl="0" indent="-112713" algn="l" defTabSz="457200" rtl="0" eaLnBrk="0" fontAlgn="base" latinLnBrk="0" hangingPunct="0">
              <a:lnSpc>
                <a:spcPct val="100000"/>
              </a:lnSpc>
              <a:spcBef>
                <a:spcPts val="200"/>
              </a:spcBef>
              <a:spcAft>
                <a:spcPct val="0"/>
              </a:spcAft>
              <a:buClrTx/>
              <a:buSzPct val="10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Achieve </a:t>
            </a:r>
            <a:r>
              <a:rPr kumimoji="0" lang="en-US" sz="16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cost &amp; energy parity</a:t>
            </a:r>
            <a:r>
              <a:rPr kumimoji="0" lang="en-US" sz="1600" b="0"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between primary and secondary materials</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0" fontAlgn="base" latinLnBrk="0" hangingPunct="0">
              <a:lnSpc>
                <a:spcPct val="100000"/>
              </a:lnSpc>
              <a:spcBef>
                <a:spcPts val="200"/>
              </a:spcBef>
              <a:spcAft>
                <a:spcPct val="0"/>
              </a:spcAft>
              <a:buClr>
                <a:prstClr val="white">
                  <a:lumMod val="50000"/>
                </a:prstClr>
              </a:buClr>
              <a:buSzPct val="100000"/>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0" fontAlgn="base" latinLnBrk="0" hangingPunct="0">
              <a:lnSpc>
                <a:spcPct val="100000"/>
              </a:lnSpc>
              <a:spcBef>
                <a:spcPts val="200"/>
              </a:spcBef>
              <a:spcAft>
                <a:spcPct val="0"/>
              </a:spcAft>
              <a:buClr>
                <a:prstClr val="white">
                  <a:lumMod val="50000"/>
                </a:prstClr>
              </a:buClr>
              <a:buSzPct val="100000"/>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
                <a:prstClr val="white">
                  <a:lumMod val="50000"/>
                </a:prstClr>
              </a:buClr>
              <a:buSzPct val="100000"/>
              <a:buFontTx/>
              <a:buNone/>
              <a:tabLst/>
              <a:defRPr/>
            </a:pPr>
            <a:endParaRPr kumimoji="0" lang="en-US" sz="1400" b="0" i="0" u="none" strike="noStrike" kern="1200" cap="none" spc="0" normalizeH="0" baseline="0" noProof="0" dirty="0">
              <a:ln>
                <a:noFill/>
              </a:ln>
              <a:solidFill>
                <a:prstClr val="white">
                  <a:lumMod val="50000"/>
                </a:prstClr>
              </a:solidFill>
              <a:effectLst/>
              <a:uLnTx/>
              <a:uFillTx/>
              <a:latin typeface="Calibri"/>
              <a:ea typeface="+mn-ea"/>
              <a:cs typeface="Arial" panose="020B0604020202020204" pitchFamily="34" charset="0"/>
            </a:endParaRPr>
          </a:p>
        </p:txBody>
      </p:sp>
      <p:cxnSp>
        <p:nvCxnSpPr>
          <p:cNvPr id="92" name="Shape 350">
            <a:extLst>
              <a:ext uri="{FF2B5EF4-FFF2-40B4-BE49-F238E27FC236}">
                <a16:creationId xmlns:a16="http://schemas.microsoft.com/office/drawing/2014/main" xmlns="" id="{CEFB8B32-0B85-46E7-B4CA-1CC36620AD02}"/>
              </a:ext>
            </a:extLst>
          </p:cNvPr>
          <p:cNvCxnSpPr>
            <a:cxnSpLocks/>
          </p:cNvCxnSpPr>
          <p:nvPr/>
        </p:nvCxnSpPr>
        <p:spPr>
          <a:xfrm flipV="1">
            <a:off x="5819191" y="2223921"/>
            <a:ext cx="0" cy="3383280"/>
          </a:xfrm>
          <a:prstGeom prst="straightConnector1">
            <a:avLst/>
          </a:prstGeom>
          <a:noFill/>
          <a:ln w="9525" cap="flat" cmpd="sng">
            <a:solidFill>
              <a:srgbClr val="C0C0C0"/>
            </a:solidFill>
            <a:prstDash val="solid"/>
            <a:round/>
            <a:headEnd type="none" w="med" len="med"/>
            <a:tailEnd type="none" w="med" len="med"/>
          </a:ln>
        </p:spPr>
      </p:cxnSp>
      <p:sp>
        <p:nvSpPr>
          <p:cNvPr id="5" name="TextBox 4">
            <a:extLst>
              <a:ext uri="{FF2B5EF4-FFF2-40B4-BE49-F238E27FC236}">
                <a16:creationId xmlns:a16="http://schemas.microsoft.com/office/drawing/2014/main" xmlns="" id="{C24C41E8-B9D2-4F2C-8ED3-29671D7EA27A}"/>
              </a:ext>
            </a:extLst>
          </p:cNvPr>
          <p:cNvSpPr txBox="1"/>
          <p:nvPr/>
        </p:nvSpPr>
        <p:spPr>
          <a:xfrm>
            <a:off x="1636292" y="5961735"/>
            <a:ext cx="8916431" cy="646331"/>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F6FC6">
                    <a:lumMod val="75000"/>
                  </a:srgbClr>
                </a:solidFill>
                <a:effectLst/>
                <a:uLnTx/>
                <a:uFillTx/>
                <a:latin typeface="Calibri"/>
                <a:ea typeface="+mn-ea"/>
                <a:cs typeface="Arial" panose="020B0604020202020204" pitchFamily="34" charset="0"/>
              </a:rPr>
              <a:t>REMADE is a public/private partnership developing transformational technologies to accelerate the transition to a Circular Economy for plastics, metals, fibers and e-waste</a:t>
            </a:r>
          </a:p>
        </p:txBody>
      </p:sp>
      <p:sp>
        <p:nvSpPr>
          <p:cNvPr id="2" name="TextBox 1">
            <a:extLst>
              <a:ext uri="{FF2B5EF4-FFF2-40B4-BE49-F238E27FC236}">
                <a16:creationId xmlns:a16="http://schemas.microsoft.com/office/drawing/2014/main" xmlns="" id="{6CBB5C00-1BAF-43EA-93D9-462C10826CEE}"/>
              </a:ext>
            </a:extLst>
          </p:cNvPr>
          <p:cNvSpPr txBox="1"/>
          <p:nvPr/>
        </p:nvSpPr>
        <p:spPr>
          <a:xfrm>
            <a:off x="1623561" y="2079641"/>
            <a:ext cx="2845159" cy="369332"/>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F6FC6">
                    <a:lumMod val="75000"/>
                  </a:srgbClr>
                </a:solidFill>
                <a:effectLst/>
                <a:uLnTx/>
                <a:uFillTx/>
                <a:latin typeface="Calibri" panose="020F0502020204030204" pitchFamily="34" charset="0"/>
                <a:ea typeface="+mn-ea"/>
                <a:cs typeface="Calibri" panose="020F0502020204030204" pitchFamily="34" charset="0"/>
              </a:rPr>
              <a:t>REMADE STRATEGIC GOALS</a:t>
            </a:r>
          </a:p>
        </p:txBody>
      </p:sp>
      <p:sp>
        <p:nvSpPr>
          <p:cNvPr id="9" name="Rectangle 8">
            <a:extLst>
              <a:ext uri="{FF2B5EF4-FFF2-40B4-BE49-F238E27FC236}">
                <a16:creationId xmlns:a16="http://schemas.microsoft.com/office/drawing/2014/main" xmlns="" id="{C6077BFE-412E-4626-81DE-343E98C53B37}"/>
              </a:ext>
            </a:extLst>
          </p:cNvPr>
          <p:cNvSpPr/>
          <p:nvPr/>
        </p:nvSpPr>
        <p:spPr>
          <a:xfrm>
            <a:off x="6305405" y="2060538"/>
            <a:ext cx="5177764" cy="369332"/>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F6FC6">
                    <a:lumMod val="75000"/>
                  </a:srgbClr>
                </a:solidFill>
                <a:effectLst/>
                <a:uLnTx/>
                <a:uFillTx/>
                <a:latin typeface="Calibri" panose="020F0502020204030204" pitchFamily="34" charset="0"/>
                <a:ea typeface="+mn-ea"/>
                <a:cs typeface="Calibri" panose="020F0502020204030204" pitchFamily="34" charset="0"/>
              </a:rPr>
              <a:t>REMADE TECHNICAL PERFOMANCE METRICS (TPMs)</a:t>
            </a:r>
          </a:p>
        </p:txBody>
      </p:sp>
      <p:grpSp>
        <p:nvGrpSpPr>
          <p:cNvPr id="45" name="Group 44">
            <a:extLst>
              <a:ext uri="{FF2B5EF4-FFF2-40B4-BE49-F238E27FC236}">
                <a16:creationId xmlns:a16="http://schemas.microsoft.com/office/drawing/2014/main" xmlns="" id="{44A50E22-4389-4951-A114-198299112223}"/>
              </a:ext>
            </a:extLst>
          </p:cNvPr>
          <p:cNvGrpSpPr/>
          <p:nvPr/>
        </p:nvGrpSpPr>
        <p:grpSpPr>
          <a:xfrm>
            <a:off x="5943600" y="4572000"/>
            <a:ext cx="5943600" cy="1371600"/>
            <a:chOff x="2764313" y="3657600"/>
            <a:chExt cx="5943600" cy="1371600"/>
          </a:xfrm>
        </p:grpSpPr>
        <p:sp>
          <p:nvSpPr>
            <p:cNvPr id="177" name="Rectangle 176">
              <a:extLst>
                <a:ext uri="{FF2B5EF4-FFF2-40B4-BE49-F238E27FC236}">
                  <a16:creationId xmlns:a16="http://schemas.microsoft.com/office/drawing/2014/main" xmlns="" id="{7870453B-93AE-4C7B-AA8B-F7F3265E406A}"/>
                </a:ext>
              </a:extLst>
            </p:cNvPr>
            <p:cNvSpPr/>
            <p:nvPr/>
          </p:nvSpPr>
          <p:spPr>
            <a:xfrm>
              <a:off x="2764313" y="3657600"/>
              <a:ext cx="5943600" cy="1371600"/>
            </a:xfrm>
            <a:prstGeom prst="rect">
              <a:avLst/>
            </a:prstGeom>
            <a:solidFill>
              <a:srgbClr val="A5A5A5">
                <a:lumMod val="20000"/>
                <a:lumOff val="80000"/>
              </a:srgbClr>
            </a:solidFill>
            <a:ln w="12700" cap="flat" cmpd="sng" algn="ctr">
              <a:noFill/>
              <a:prstDash val="solid"/>
              <a:miter lim="800000"/>
            </a:ln>
            <a:effectLst/>
          </p:spPr>
          <p:txBody>
            <a:bodyPr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1F497D"/>
                  </a:solidFill>
                  <a:effectLst/>
                  <a:uLnTx/>
                  <a:uFillTx/>
                  <a:latin typeface="Calibri"/>
                  <a:ea typeface="+mn-ea"/>
                  <a:cs typeface="Poppins SemiBold" panose="00000700000000000000" pitchFamily="50" charset="0"/>
                </a:rPr>
                <a:t>4 Material Classes</a:t>
              </a:r>
            </a:p>
          </p:txBody>
        </p:sp>
        <p:grpSp>
          <p:nvGrpSpPr>
            <p:cNvPr id="44" name="Group 43">
              <a:extLst>
                <a:ext uri="{FF2B5EF4-FFF2-40B4-BE49-F238E27FC236}">
                  <a16:creationId xmlns:a16="http://schemas.microsoft.com/office/drawing/2014/main" xmlns="" id="{91B2DADA-6CB0-4B18-9E8D-0F4D859FE4D8}"/>
                </a:ext>
              </a:extLst>
            </p:cNvPr>
            <p:cNvGrpSpPr/>
            <p:nvPr/>
          </p:nvGrpSpPr>
          <p:grpSpPr>
            <a:xfrm>
              <a:off x="2833768" y="4023360"/>
              <a:ext cx="5762464" cy="918069"/>
              <a:chOff x="5943600" y="4023360"/>
              <a:chExt cx="5762464" cy="918069"/>
            </a:xfrm>
          </p:grpSpPr>
          <p:grpSp>
            <p:nvGrpSpPr>
              <p:cNvPr id="41" name="Group 40">
                <a:extLst>
                  <a:ext uri="{FF2B5EF4-FFF2-40B4-BE49-F238E27FC236}">
                    <a16:creationId xmlns:a16="http://schemas.microsoft.com/office/drawing/2014/main" xmlns="" id="{8D13BF0F-F93A-45EC-9E61-B6404BD19D05}"/>
                  </a:ext>
                </a:extLst>
              </p:cNvPr>
              <p:cNvGrpSpPr/>
              <p:nvPr/>
            </p:nvGrpSpPr>
            <p:grpSpPr>
              <a:xfrm>
                <a:off x="7406640" y="4023360"/>
                <a:ext cx="1371600" cy="914828"/>
                <a:chOff x="7406640" y="4023360"/>
                <a:chExt cx="1371600" cy="914828"/>
              </a:xfrm>
            </p:grpSpPr>
            <p:pic>
              <p:nvPicPr>
                <p:cNvPr id="181" name="Picture 180">
                  <a:extLst>
                    <a:ext uri="{FF2B5EF4-FFF2-40B4-BE49-F238E27FC236}">
                      <a16:creationId xmlns:a16="http://schemas.microsoft.com/office/drawing/2014/main" xmlns="" id="{D926C2A8-661B-4183-A9EA-AEAF27D530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6640" y="4023360"/>
                  <a:ext cx="1371600" cy="914828"/>
                </a:xfrm>
                <a:prstGeom prst="rect">
                  <a:avLst/>
                </a:prstGeom>
              </p:spPr>
            </p:pic>
            <p:sp>
              <p:nvSpPr>
                <p:cNvPr id="183" name="Rectangle 182">
                  <a:extLst>
                    <a:ext uri="{FF2B5EF4-FFF2-40B4-BE49-F238E27FC236}">
                      <a16:creationId xmlns:a16="http://schemas.microsoft.com/office/drawing/2014/main" xmlns="" id="{4212B479-EA46-44FE-8153-8C5CAFE85699}"/>
                    </a:ext>
                  </a:extLst>
                </p:cNvPr>
                <p:cNvSpPr/>
                <p:nvPr/>
              </p:nvSpPr>
              <p:spPr>
                <a:xfrm>
                  <a:off x="7406640" y="4343400"/>
                  <a:ext cx="1371600" cy="274320"/>
                </a:xfrm>
                <a:prstGeom prst="rect">
                  <a:avLst/>
                </a:prstGeom>
                <a:solidFill>
                  <a:srgbClr val="00B0F0">
                    <a:alpha val="67000"/>
                  </a:srgbClr>
                </a:solidFill>
                <a:ln w="12700" cap="flat" cmpd="sng" algn="ctr">
                  <a:noFill/>
                  <a:prstDash val="solid"/>
                  <a:miter lim="800000"/>
                </a:ln>
                <a:effectLst/>
              </p:spPr>
              <p:txBody>
                <a:bodyPr t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Poppins SemiBold" panose="00000700000000000000" pitchFamily="50" charset="0"/>
                    </a:rPr>
                    <a:t>Polymers</a:t>
                  </a:r>
                </a:p>
              </p:txBody>
            </p:sp>
          </p:grpSp>
          <p:grpSp>
            <p:nvGrpSpPr>
              <p:cNvPr id="42" name="Group 41">
                <a:extLst>
                  <a:ext uri="{FF2B5EF4-FFF2-40B4-BE49-F238E27FC236}">
                    <a16:creationId xmlns:a16="http://schemas.microsoft.com/office/drawing/2014/main" xmlns="" id="{C46F835C-FF8E-403F-986D-59B0F5E34341}"/>
                  </a:ext>
                </a:extLst>
              </p:cNvPr>
              <p:cNvGrpSpPr/>
              <p:nvPr/>
            </p:nvGrpSpPr>
            <p:grpSpPr>
              <a:xfrm>
                <a:off x="8869680" y="4023360"/>
                <a:ext cx="1373002" cy="918069"/>
                <a:chOff x="8813414" y="4023360"/>
                <a:chExt cx="1373002" cy="918069"/>
              </a:xfrm>
            </p:grpSpPr>
            <p:pic>
              <p:nvPicPr>
                <p:cNvPr id="180" name="Picture 179">
                  <a:extLst>
                    <a:ext uri="{FF2B5EF4-FFF2-40B4-BE49-F238E27FC236}">
                      <a16:creationId xmlns:a16="http://schemas.microsoft.com/office/drawing/2014/main" xmlns="" id="{0135E59C-87AE-49F5-9B55-76CAEAC895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3414" y="4023360"/>
                  <a:ext cx="1371600" cy="918069"/>
                </a:xfrm>
                <a:prstGeom prst="rect">
                  <a:avLst/>
                </a:prstGeom>
              </p:spPr>
            </p:pic>
            <p:sp>
              <p:nvSpPr>
                <p:cNvPr id="185" name="Rectangle 184">
                  <a:extLst>
                    <a:ext uri="{FF2B5EF4-FFF2-40B4-BE49-F238E27FC236}">
                      <a16:creationId xmlns:a16="http://schemas.microsoft.com/office/drawing/2014/main" xmlns="" id="{D48506AD-4983-4C8D-92C0-F73FB0D27648}"/>
                    </a:ext>
                  </a:extLst>
                </p:cNvPr>
                <p:cNvSpPr/>
                <p:nvPr/>
              </p:nvSpPr>
              <p:spPr>
                <a:xfrm>
                  <a:off x="8814816" y="4345234"/>
                  <a:ext cx="1371600" cy="274320"/>
                </a:xfrm>
                <a:prstGeom prst="rect">
                  <a:avLst/>
                </a:prstGeom>
                <a:solidFill>
                  <a:srgbClr val="00B0F0">
                    <a:alpha val="67000"/>
                  </a:srgbClr>
                </a:solidFill>
                <a:ln w="12700" cap="flat" cmpd="sng" algn="ctr">
                  <a:noFill/>
                  <a:prstDash val="solid"/>
                  <a:miter lim="800000"/>
                </a:ln>
                <a:effectLst/>
              </p:spPr>
              <p:txBody>
                <a:bodyPr t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Lato" panose="020F0502020204030203" pitchFamily="34" charset="0"/>
                      <a:cs typeface="Poppins SemiBold" panose="00000700000000000000" pitchFamily="50" charset="0"/>
                    </a:rPr>
                    <a:t>E-waste</a:t>
                  </a:r>
                </a:p>
              </p:txBody>
            </p:sp>
          </p:grpSp>
          <p:grpSp>
            <p:nvGrpSpPr>
              <p:cNvPr id="34" name="Group 33">
                <a:extLst>
                  <a:ext uri="{FF2B5EF4-FFF2-40B4-BE49-F238E27FC236}">
                    <a16:creationId xmlns:a16="http://schemas.microsoft.com/office/drawing/2014/main" xmlns="" id="{AF9A2499-1922-4999-BB00-ED461A38F788}"/>
                  </a:ext>
                </a:extLst>
              </p:cNvPr>
              <p:cNvGrpSpPr/>
              <p:nvPr/>
            </p:nvGrpSpPr>
            <p:grpSpPr>
              <a:xfrm>
                <a:off x="5943600" y="4023360"/>
                <a:ext cx="1371600" cy="914400"/>
                <a:chOff x="5989320" y="4023360"/>
                <a:chExt cx="1371600" cy="914400"/>
              </a:xfrm>
            </p:grpSpPr>
            <p:pic>
              <p:nvPicPr>
                <p:cNvPr id="182" name="Picture 181">
                  <a:extLst>
                    <a:ext uri="{FF2B5EF4-FFF2-40B4-BE49-F238E27FC236}">
                      <a16:creationId xmlns:a16="http://schemas.microsoft.com/office/drawing/2014/main" xmlns="" id="{8879DC3B-AD5D-46EA-9F78-285BFB72B1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9320" y="4023360"/>
                  <a:ext cx="1371600" cy="914400"/>
                </a:xfrm>
                <a:prstGeom prst="rect">
                  <a:avLst/>
                </a:prstGeom>
              </p:spPr>
            </p:pic>
            <p:sp>
              <p:nvSpPr>
                <p:cNvPr id="186" name="Rectangle 185">
                  <a:extLst>
                    <a:ext uri="{FF2B5EF4-FFF2-40B4-BE49-F238E27FC236}">
                      <a16:creationId xmlns:a16="http://schemas.microsoft.com/office/drawing/2014/main" xmlns="" id="{BD271B1C-07CF-4A7A-A082-CDFF301DB1E3}"/>
                    </a:ext>
                  </a:extLst>
                </p:cNvPr>
                <p:cNvSpPr>
                  <a:spLocks/>
                </p:cNvSpPr>
                <p:nvPr/>
              </p:nvSpPr>
              <p:spPr>
                <a:xfrm>
                  <a:off x="5989320" y="4343400"/>
                  <a:ext cx="1371600" cy="274320"/>
                </a:xfrm>
                <a:prstGeom prst="rect">
                  <a:avLst/>
                </a:prstGeom>
                <a:solidFill>
                  <a:srgbClr val="00B0F0">
                    <a:alpha val="67000"/>
                  </a:srgbClr>
                </a:solidFill>
                <a:ln w="12700" cap="flat" cmpd="sng" algn="ctr">
                  <a:noFill/>
                  <a:prstDash val="solid"/>
                  <a:miter lim="800000"/>
                </a:ln>
                <a:effectLst/>
              </p:spPr>
              <p:txBody>
                <a:bodyPr t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Poppins SemiBold" panose="00000700000000000000" pitchFamily="50" charset="0"/>
                    </a:rPr>
                    <a:t>Metals</a:t>
                  </a:r>
                </a:p>
              </p:txBody>
            </p:sp>
          </p:grpSp>
          <p:grpSp>
            <p:nvGrpSpPr>
              <p:cNvPr id="43" name="Group 42">
                <a:extLst>
                  <a:ext uri="{FF2B5EF4-FFF2-40B4-BE49-F238E27FC236}">
                    <a16:creationId xmlns:a16="http://schemas.microsoft.com/office/drawing/2014/main" xmlns="" id="{C6CBF2E4-0F20-4A61-9A2B-220C2263DE46}"/>
                  </a:ext>
                </a:extLst>
              </p:cNvPr>
              <p:cNvGrpSpPr/>
              <p:nvPr/>
            </p:nvGrpSpPr>
            <p:grpSpPr>
              <a:xfrm>
                <a:off x="10332720" y="4023360"/>
                <a:ext cx="1373344" cy="916988"/>
                <a:chOff x="10213848" y="4023360"/>
                <a:chExt cx="1373344" cy="916988"/>
              </a:xfrm>
            </p:grpSpPr>
            <p:pic>
              <p:nvPicPr>
                <p:cNvPr id="179" name="Picture 178">
                  <a:extLst>
                    <a:ext uri="{FF2B5EF4-FFF2-40B4-BE49-F238E27FC236}">
                      <a16:creationId xmlns:a16="http://schemas.microsoft.com/office/drawing/2014/main" xmlns="" id="{08356509-0600-4756-A672-EE5ACC5E60D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15592" y="4023360"/>
                  <a:ext cx="1371600" cy="916988"/>
                </a:xfrm>
                <a:prstGeom prst="rect">
                  <a:avLst/>
                </a:prstGeom>
              </p:spPr>
            </p:pic>
            <p:sp>
              <p:nvSpPr>
                <p:cNvPr id="187" name="Rectangle 186">
                  <a:extLst>
                    <a:ext uri="{FF2B5EF4-FFF2-40B4-BE49-F238E27FC236}">
                      <a16:creationId xmlns:a16="http://schemas.microsoft.com/office/drawing/2014/main" xmlns="" id="{E7034F50-2865-4627-A463-90DBF9E7DFE0}"/>
                    </a:ext>
                  </a:extLst>
                </p:cNvPr>
                <p:cNvSpPr/>
                <p:nvPr/>
              </p:nvSpPr>
              <p:spPr>
                <a:xfrm>
                  <a:off x="10213848" y="4343400"/>
                  <a:ext cx="1371600" cy="274320"/>
                </a:xfrm>
                <a:prstGeom prst="rect">
                  <a:avLst/>
                </a:prstGeom>
                <a:solidFill>
                  <a:srgbClr val="00B0F0">
                    <a:alpha val="67000"/>
                  </a:srgbClr>
                </a:solidFill>
                <a:ln w="12700" cap="flat" cmpd="sng" algn="ctr">
                  <a:noFill/>
                  <a:prstDash val="solid"/>
                  <a:miter lim="800000"/>
                </a:ln>
                <a:effectLst/>
              </p:spPr>
              <p:txBody>
                <a:bodyPr t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Poppins SemiBold" panose="00000700000000000000" pitchFamily="50" charset="0"/>
                    </a:rPr>
                    <a:t>Fibers</a:t>
                  </a:r>
                </a:p>
              </p:txBody>
            </p:sp>
          </p:grpSp>
        </p:grpSp>
      </p:grpSp>
      <p:grpSp>
        <p:nvGrpSpPr>
          <p:cNvPr id="11" name="Group 10">
            <a:extLst>
              <a:ext uri="{FF2B5EF4-FFF2-40B4-BE49-F238E27FC236}">
                <a16:creationId xmlns:a16="http://schemas.microsoft.com/office/drawing/2014/main" xmlns="" id="{B2CD1F9E-8BB0-4F99-A5C1-F89FB8992D8F}"/>
              </a:ext>
            </a:extLst>
          </p:cNvPr>
          <p:cNvGrpSpPr/>
          <p:nvPr/>
        </p:nvGrpSpPr>
        <p:grpSpPr>
          <a:xfrm>
            <a:off x="5863017" y="2560320"/>
            <a:ext cx="6147496" cy="1695592"/>
            <a:chOff x="5863017" y="2507676"/>
            <a:chExt cx="6147496" cy="1695592"/>
          </a:xfrm>
        </p:grpSpPr>
        <p:grpSp>
          <p:nvGrpSpPr>
            <p:cNvPr id="3" name="Group 2">
              <a:extLst>
                <a:ext uri="{FF2B5EF4-FFF2-40B4-BE49-F238E27FC236}">
                  <a16:creationId xmlns:a16="http://schemas.microsoft.com/office/drawing/2014/main" xmlns="" id="{6AB957FA-9E6A-4778-BDC2-AFF5501E0A11}"/>
                </a:ext>
              </a:extLst>
            </p:cNvPr>
            <p:cNvGrpSpPr/>
            <p:nvPr/>
          </p:nvGrpSpPr>
          <p:grpSpPr>
            <a:xfrm>
              <a:off x="5863017" y="2507676"/>
              <a:ext cx="6147496" cy="646331"/>
              <a:chOff x="5863017" y="2649081"/>
              <a:chExt cx="6147496" cy="646331"/>
            </a:xfrm>
          </p:grpSpPr>
          <p:sp>
            <p:nvSpPr>
              <p:cNvPr id="124" name="TextBox 123">
                <a:extLst>
                  <a:ext uri="{FF2B5EF4-FFF2-40B4-BE49-F238E27FC236}">
                    <a16:creationId xmlns:a16="http://schemas.microsoft.com/office/drawing/2014/main" xmlns="" id="{90182771-094F-443F-91F0-1CEE8CA51CAA}"/>
                  </a:ext>
                </a:extLst>
              </p:cNvPr>
              <p:cNvSpPr txBox="1"/>
              <p:nvPr/>
            </p:nvSpPr>
            <p:spPr>
              <a:xfrm>
                <a:off x="10075492" y="2649081"/>
                <a:ext cx="715837"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Cross-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Industry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Reuse</a:t>
                </a:r>
              </a:p>
            </p:txBody>
          </p:sp>
          <p:sp>
            <p:nvSpPr>
              <p:cNvPr id="112" name="TextBox 111">
                <a:extLst>
                  <a:ext uri="{FF2B5EF4-FFF2-40B4-BE49-F238E27FC236}">
                    <a16:creationId xmlns:a16="http://schemas.microsoft.com/office/drawing/2014/main" xmlns="" id="{B55401EF-7BF4-41D3-B7A5-85B162B524D7}"/>
                  </a:ext>
                </a:extLst>
              </p:cNvPr>
              <p:cNvSpPr txBox="1"/>
              <p:nvPr/>
            </p:nvSpPr>
            <p:spPr>
              <a:xfrm>
                <a:off x="5863017" y="2649081"/>
                <a:ext cx="1094081"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Primary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Feedstock (FS)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Consumed</a:t>
                </a:r>
              </a:p>
            </p:txBody>
          </p:sp>
          <p:sp>
            <p:nvSpPr>
              <p:cNvPr id="117" name="TextBox 116">
                <a:extLst>
                  <a:ext uri="{FF2B5EF4-FFF2-40B4-BE49-F238E27FC236}">
                    <a16:creationId xmlns:a16="http://schemas.microsoft.com/office/drawing/2014/main" xmlns="" id="{8CC15E67-239C-4D01-A6F6-78C88A5BF818}"/>
                  </a:ext>
                </a:extLst>
              </p:cNvPr>
              <p:cNvSpPr txBox="1"/>
              <p:nvPr/>
            </p:nvSpPr>
            <p:spPr>
              <a:xfrm>
                <a:off x="6903032" y="2649081"/>
                <a:ext cx="1025730"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Secondary 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Processing</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Energy</a:t>
                </a:r>
              </a:p>
            </p:txBody>
          </p:sp>
          <p:sp>
            <p:nvSpPr>
              <p:cNvPr id="150" name="TextBox 149">
                <a:extLst>
                  <a:ext uri="{FF2B5EF4-FFF2-40B4-BE49-F238E27FC236}">
                    <a16:creationId xmlns:a16="http://schemas.microsoft.com/office/drawing/2014/main" xmlns="" id="{22F53F0F-AE3D-4322-B3F6-9906C5C9BEA7}"/>
                  </a:ext>
                </a:extLst>
              </p:cNvPr>
              <p:cNvSpPr txBox="1"/>
              <p:nvPr/>
            </p:nvSpPr>
            <p:spPr>
              <a:xfrm>
                <a:off x="10867999" y="2833747"/>
                <a:ext cx="1142514" cy="461665"/>
              </a:xfrm>
              <a:prstGeom prst="rect">
                <a:avLst/>
              </a:prstGeom>
              <a:noFill/>
            </p:spPr>
            <p:txBody>
              <a:bodyPr wrap="squar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Cost and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Energy Parity</a:t>
                </a:r>
                <a:endParaRPr kumimoji="0" lang="en-US" sz="14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endParaRPr>
              </a:p>
            </p:txBody>
          </p:sp>
          <p:sp>
            <p:nvSpPr>
              <p:cNvPr id="157" name="TextBox 156">
                <a:extLst>
                  <a:ext uri="{FF2B5EF4-FFF2-40B4-BE49-F238E27FC236}">
                    <a16:creationId xmlns:a16="http://schemas.microsoft.com/office/drawing/2014/main" xmlns="" id="{EB78A46B-FB5F-455E-A91A-4F576CE2A3FA}"/>
                  </a:ext>
                </a:extLst>
              </p:cNvPr>
              <p:cNvSpPr txBox="1"/>
              <p:nvPr/>
            </p:nvSpPr>
            <p:spPr>
              <a:xfrm>
                <a:off x="8004794" y="2649081"/>
                <a:ext cx="833882" cy="646331"/>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Embodied</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Energy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Efficiency</a:t>
                </a:r>
              </a:p>
            </p:txBody>
          </p:sp>
          <p:sp>
            <p:nvSpPr>
              <p:cNvPr id="160" name="TextBox 159">
                <a:extLst>
                  <a:ext uri="{FF2B5EF4-FFF2-40B4-BE49-F238E27FC236}">
                    <a16:creationId xmlns:a16="http://schemas.microsoft.com/office/drawing/2014/main" xmlns="" id="{690459BB-177C-44EE-84B8-6FCCEA4120F4}"/>
                  </a:ext>
                </a:extLst>
              </p:cNvPr>
              <p:cNvSpPr txBox="1"/>
              <p:nvPr/>
            </p:nvSpPr>
            <p:spPr>
              <a:xfrm>
                <a:off x="9021853" y="2833747"/>
                <a:ext cx="811441" cy="461665"/>
              </a:xfrm>
              <a:prstGeom prst="rect">
                <a:avLst/>
              </a:prstGeom>
              <a:noFill/>
            </p:spPr>
            <p:txBody>
              <a:bodyPr wrap="none" rtlCol="0" anchor="b" anchorCtr="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GHG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F497D"/>
                    </a:solidFill>
                    <a:effectLst/>
                    <a:uLnTx/>
                    <a:uFillTx/>
                    <a:latin typeface="Calibri"/>
                    <a:ea typeface="Lato" panose="020F0502020204030203" pitchFamily="34" charset="0"/>
                    <a:cs typeface="Lato" panose="020F0502020204030203" pitchFamily="34" charset="0"/>
                  </a:rPr>
                  <a:t>Emissions</a:t>
                </a:r>
              </a:p>
            </p:txBody>
          </p:sp>
        </p:grpSp>
        <p:grpSp>
          <p:nvGrpSpPr>
            <p:cNvPr id="4" name="Group 3">
              <a:extLst>
                <a:ext uri="{FF2B5EF4-FFF2-40B4-BE49-F238E27FC236}">
                  <a16:creationId xmlns:a16="http://schemas.microsoft.com/office/drawing/2014/main" xmlns="" id="{EC54FACD-B1C4-4A32-9561-030B0697F905}"/>
                </a:ext>
              </a:extLst>
            </p:cNvPr>
            <p:cNvGrpSpPr/>
            <p:nvPr/>
          </p:nvGrpSpPr>
          <p:grpSpPr>
            <a:xfrm>
              <a:off x="5952852" y="3257288"/>
              <a:ext cx="5943600" cy="945980"/>
              <a:chOff x="5952852" y="3398693"/>
              <a:chExt cx="5943600" cy="945980"/>
            </a:xfrm>
          </p:grpSpPr>
          <p:grpSp>
            <p:nvGrpSpPr>
              <p:cNvPr id="240" name="Group 239">
                <a:extLst>
                  <a:ext uri="{FF2B5EF4-FFF2-40B4-BE49-F238E27FC236}">
                    <a16:creationId xmlns:a16="http://schemas.microsoft.com/office/drawing/2014/main" xmlns="" id="{901C79BF-9703-4A39-B223-73CB514E7172}"/>
                  </a:ext>
                </a:extLst>
              </p:cNvPr>
              <p:cNvGrpSpPr/>
              <p:nvPr/>
            </p:nvGrpSpPr>
            <p:grpSpPr>
              <a:xfrm>
                <a:off x="9976212" y="3407928"/>
                <a:ext cx="914400" cy="936745"/>
                <a:chOff x="9875520" y="3405849"/>
                <a:chExt cx="914400" cy="936745"/>
              </a:xfrm>
            </p:grpSpPr>
            <p:sp>
              <p:nvSpPr>
                <p:cNvPr id="103" name="Freeform 247">
                  <a:extLst>
                    <a:ext uri="{FF2B5EF4-FFF2-40B4-BE49-F238E27FC236}">
                      <a16:creationId xmlns:a16="http://schemas.microsoft.com/office/drawing/2014/main" xmlns="" id="{A194D161-F614-4E3F-98C1-B279A9B6CB62}"/>
                    </a:ext>
                  </a:extLst>
                </p:cNvPr>
                <p:cNvSpPr>
                  <a:spLocks noChangeArrowheads="1"/>
                </p:cNvSpPr>
                <p:nvPr/>
              </p:nvSpPr>
              <p:spPr bwMode="auto">
                <a:xfrm>
                  <a:off x="10032764" y="3405849"/>
                  <a:ext cx="596397" cy="596396"/>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8" y="0"/>
                        <a:pt x="1325" y="296"/>
                        <a:pt x="1325" y="662"/>
                      </a:cubicBezTo>
                      <a:lnTo>
                        <a:pt x="1325" y="662"/>
                      </a:lnTo>
                      <a:cubicBezTo>
                        <a:pt x="1325" y="1028"/>
                        <a:pt x="1028" y="1325"/>
                        <a:pt x="663" y="1325"/>
                      </a:cubicBezTo>
                      <a:lnTo>
                        <a:pt x="663" y="1325"/>
                      </a:lnTo>
                      <a:cubicBezTo>
                        <a:pt x="297" y="1325"/>
                        <a:pt x="0" y="1028"/>
                        <a:pt x="0" y="662"/>
                      </a:cubicBezTo>
                      <a:lnTo>
                        <a:pt x="0" y="662"/>
                      </a:lnTo>
                      <a:cubicBezTo>
                        <a:pt x="0" y="296"/>
                        <a:pt x="297" y="0"/>
                        <a:pt x="663" y="0"/>
                      </a:cubicBezTo>
                    </a:path>
                  </a:pathLst>
                </a:custGeom>
                <a:solidFill>
                  <a:srgbClr val="7030A0"/>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5" name="Freeform 15">
                  <a:extLst>
                    <a:ext uri="{FF2B5EF4-FFF2-40B4-BE49-F238E27FC236}">
                      <a16:creationId xmlns:a16="http://schemas.microsoft.com/office/drawing/2014/main" xmlns="" id="{AE7F0B16-E39F-4453-9B48-613C9C152C26}"/>
                    </a:ext>
                  </a:extLst>
                </p:cNvPr>
                <p:cNvSpPr>
                  <a:spLocks noChangeArrowheads="1"/>
                </p:cNvSpPr>
                <p:nvPr/>
              </p:nvSpPr>
              <p:spPr bwMode="auto">
                <a:xfrm>
                  <a:off x="9875520" y="3703057"/>
                  <a:ext cx="914400" cy="639537"/>
                </a:xfrm>
                <a:custGeom>
                  <a:avLst/>
                  <a:gdLst>
                    <a:gd name="connsiteX0" fmla="*/ 92496 w 2535279"/>
                    <a:gd name="connsiteY0" fmla="*/ 0 h 1773195"/>
                    <a:gd name="connsiteX1" fmla="*/ 192244 w 2535279"/>
                    <a:gd name="connsiteY1" fmla="*/ 94555 h 1773195"/>
                    <a:gd name="connsiteX2" fmla="*/ 503952 w 2535279"/>
                    <a:gd name="connsiteY2" fmla="*/ 762660 h 1773195"/>
                    <a:gd name="connsiteX3" fmla="*/ 1268264 w 2535279"/>
                    <a:gd name="connsiteY3" fmla="*/ 1077429 h 1773195"/>
                    <a:gd name="connsiteX4" fmla="*/ 2032574 w 2535279"/>
                    <a:gd name="connsiteY4" fmla="*/ 762660 h 1773195"/>
                    <a:gd name="connsiteX5" fmla="*/ 2344284 w 2535279"/>
                    <a:gd name="connsiteY5" fmla="*/ 94555 h 1773195"/>
                    <a:gd name="connsiteX6" fmla="*/ 2444030 w 2535279"/>
                    <a:gd name="connsiteY6" fmla="*/ 0 h 1773195"/>
                    <a:gd name="connsiteX7" fmla="*/ 2535050 w 2535279"/>
                    <a:gd name="connsiteY7" fmla="*/ 94555 h 1773195"/>
                    <a:gd name="connsiteX8" fmla="*/ 2165986 w 2535279"/>
                    <a:gd name="connsiteY8" fmla="*/ 897028 h 1773195"/>
                    <a:gd name="connsiteX9" fmla="*/ 1393724 w 2535279"/>
                    <a:gd name="connsiteY9" fmla="*/ 1261599 h 1773195"/>
                    <a:gd name="connsiteX10" fmla="*/ 1368644 w 2535279"/>
                    <a:gd name="connsiteY10" fmla="*/ 1262835 h 1773195"/>
                    <a:gd name="connsiteX11" fmla="*/ 1368644 w 2535279"/>
                    <a:gd name="connsiteY11" fmla="*/ 1773195 h 1773195"/>
                    <a:gd name="connsiteX12" fmla="*/ 1177616 w 2535279"/>
                    <a:gd name="connsiteY12" fmla="*/ 1773195 h 1773195"/>
                    <a:gd name="connsiteX13" fmla="*/ 1177616 w 2535279"/>
                    <a:gd name="connsiteY13" fmla="*/ 1263329 h 1773195"/>
                    <a:gd name="connsiteX14" fmla="*/ 1142392 w 2535279"/>
                    <a:gd name="connsiteY14" fmla="*/ 1261599 h 1773195"/>
                    <a:gd name="connsiteX15" fmla="*/ 369294 w 2535279"/>
                    <a:gd name="connsiteY15" fmla="*/ 897028 h 1773195"/>
                    <a:gd name="connsiteX16" fmla="*/ 230 w 2535279"/>
                    <a:gd name="connsiteY16" fmla="*/ 94555 h 1773195"/>
                    <a:gd name="connsiteX17" fmla="*/ 92496 w 2535279"/>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9" h="1773195">
                      <a:moveTo>
                        <a:pt x="92496" y="0"/>
                      </a:moveTo>
                      <a:cubicBezTo>
                        <a:pt x="144864" y="0"/>
                        <a:pt x="187256" y="42301"/>
                        <a:pt x="192244" y="94555"/>
                      </a:cubicBezTo>
                      <a:cubicBezTo>
                        <a:pt x="214686" y="345872"/>
                        <a:pt x="324408" y="582259"/>
                        <a:pt x="503952" y="762660"/>
                      </a:cubicBezTo>
                      <a:cubicBezTo>
                        <a:pt x="707186" y="964212"/>
                        <a:pt x="981492" y="1077429"/>
                        <a:pt x="1268264" y="1077429"/>
                      </a:cubicBezTo>
                      <a:cubicBezTo>
                        <a:pt x="1555036" y="1077429"/>
                        <a:pt x="1829340" y="964212"/>
                        <a:pt x="2032574" y="762660"/>
                      </a:cubicBezTo>
                      <a:cubicBezTo>
                        <a:pt x="2212120" y="582259"/>
                        <a:pt x="2321840" y="345872"/>
                        <a:pt x="2344284" y="94555"/>
                      </a:cubicBezTo>
                      <a:cubicBezTo>
                        <a:pt x="2348024" y="42301"/>
                        <a:pt x="2391664" y="0"/>
                        <a:pt x="2444030" y="0"/>
                      </a:cubicBezTo>
                      <a:cubicBezTo>
                        <a:pt x="2496398" y="0"/>
                        <a:pt x="2538790" y="42301"/>
                        <a:pt x="2535050" y="94555"/>
                      </a:cubicBezTo>
                      <a:cubicBezTo>
                        <a:pt x="2512606" y="396882"/>
                        <a:pt x="2381688" y="681791"/>
                        <a:pt x="2165986" y="897028"/>
                      </a:cubicBezTo>
                      <a:cubicBezTo>
                        <a:pt x="1957608" y="1104955"/>
                        <a:pt x="1684318" y="1232869"/>
                        <a:pt x="1393724" y="1261599"/>
                      </a:cubicBezTo>
                      <a:lnTo>
                        <a:pt x="1368644" y="1262835"/>
                      </a:lnTo>
                      <a:lnTo>
                        <a:pt x="1368644" y="1773195"/>
                      </a:lnTo>
                      <a:lnTo>
                        <a:pt x="1177616" y="1773195"/>
                      </a:lnTo>
                      <a:lnTo>
                        <a:pt x="1177616" y="1263329"/>
                      </a:lnTo>
                      <a:lnTo>
                        <a:pt x="1142392" y="1261599"/>
                      </a:lnTo>
                      <a:cubicBezTo>
                        <a:pt x="850962" y="1232869"/>
                        <a:pt x="577672" y="1104955"/>
                        <a:pt x="369294" y="897028"/>
                      </a:cubicBezTo>
                      <a:cubicBezTo>
                        <a:pt x="153592" y="681791"/>
                        <a:pt x="23920" y="396882"/>
                        <a:pt x="230" y="94555"/>
                      </a:cubicBezTo>
                      <a:cubicBezTo>
                        <a:pt x="-3510" y="42301"/>
                        <a:pt x="38882" y="0"/>
                        <a:pt x="92496" y="0"/>
                      </a:cubicBezTo>
                      <a:close/>
                    </a:path>
                  </a:pathLst>
                </a:custGeom>
                <a:solidFill>
                  <a:srgbClr val="7030A0"/>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238" name="Group 237">
                <a:extLst>
                  <a:ext uri="{FF2B5EF4-FFF2-40B4-BE49-F238E27FC236}">
                    <a16:creationId xmlns:a16="http://schemas.microsoft.com/office/drawing/2014/main" xmlns="" id="{CDBEA6C6-37FF-4A97-B9C5-D87D458A0EFB}"/>
                  </a:ext>
                </a:extLst>
              </p:cNvPr>
              <p:cNvGrpSpPr/>
              <p:nvPr/>
            </p:nvGrpSpPr>
            <p:grpSpPr>
              <a:xfrm>
                <a:off x="6958692" y="3398693"/>
                <a:ext cx="914400" cy="936749"/>
                <a:chOff x="6858000" y="3405849"/>
                <a:chExt cx="914400" cy="936749"/>
              </a:xfrm>
            </p:grpSpPr>
            <p:sp>
              <p:nvSpPr>
                <p:cNvPr id="98" name="Freeform 95">
                  <a:extLst>
                    <a:ext uri="{FF2B5EF4-FFF2-40B4-BE49-F238E27FC236}">
                      <a16:creationId xmlns:a16="http://schemas.microsoft.com/office/drawing/2014/main" xmlns="" id="{727FC165-0ED3-47C3-BDCF-7914F06C0504}"/>
                    </a:ext>
                  </a:extLst>
                </p:cNvPr>
                <p:cNvSpPr>
                  <a:spLocks noChangeArrowheads="1"/>
                </p:cNvSpPr>
                <p:nvPr/>
              </p:nvSpPr>
              <p:spPr bwMode="auto">
                <a:xfrm>
                  <a:off x="7017225" y="3405849"/>
                  <a:ext cx="596398" cy="596398"/>
                </a:xfrm>
                <a:custGeom>
                  <a:avLst/>
                  <a:gdLst>
                    <a:gd name="T0" fmla="*/ 662 w 1326"/>
                    <a:gd name="T1" fmla="*/ 0 h 1326"/>
                    <a:gd name="T2" fmla="*/ 662 w 1326"/>
                    <a:gd name="T3" fmla="*/ 0 h 1326"/>
                    <a:gd name="T4" fmla="*/ 1325 w 1326"/>
                    <a:gd name="T5" fmla="*/ 662 h 1326"/>
                    <a:gd name="T6" fmla="*/ 1325 w 1326"/>
                    <a:gd name="T7" fmla="*/ 662 h 1326"/>
                    <a:gd name="T8" fmla="*/ 662 w 1326"/>
                    <a:gd name="T9" fmla="*/ 1325 h 1326"/>
                    <a:gd name="T10" fmla="*/ 662 w 1326"/>
                    <a:gd name="T11" fmla="*/ 1325 h 1326"/>
                    <a:gd name="T12" fmla="*/ 0 w 1326"/>
                    <a:gd name="T13" fmla="*/ 662 h 1326"/>
                    <a:gd name="T14" fmla="*/ 0 w 1326"/>
                    <a:gd name="T15" fmla="*/ 662 h 1326"/>
                    <a:gd name="T16" fmla="*/ 662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2" y="0"/>
                      </a:moveTo>
                      <a:lnTo>
                        <a:pt x="662" y="0"/>
                      </a:lnTo>
                      <a:cubicBezTo>
                        <a:pt x="1029" y="0"/>
                        <a:pt x="1325" y="296"/>
                        <a:pt x="1325" y="662"/>
                      </a:cubicBezTo>
                      <a:lnTo>
                        <a:pt x="1325" y="662"/>
                      </a:lnTo>
                      <a:cubicBezTo>
                        <a:pt x="1325" y="1028"/>
                        <a:pt x="1029" y="1325"/>
                        <a:pt x="662" y="1325"/>
                      </a:cubicBezTo>
                      <a:lnTo>
                        <a:pt x="662" y="1325"/>
                      </a:lnTo>
                      <a:cubicBezTo>
                        <a:pt x="297" y="1325"/>
                        <a:pt x="0" y="1028"/>
                        <a:pt x="0" y="662"/>
                      </a:cubicBezTo>
                      <a:lnTo>
                        <a:pt x="0" y="662"/>
                      </a:lnTo>
                      <a:cubicBezTo>
                        <a:pt x="0" y="296"/>
                        <a:pt x="297" y="0"/>
                        <a:pt x="662" y="0"/>
                      </a:cubicBezTo>
                    </a:path>
                  </a:pathLst>
                </a:custGeom>
                <a:solidFill>
                  <a:srgbClr val="29ABE2"/>
                </a:solidFill>
                <a:ln>
                  <a:noFill/>
                </a:ln>
                <a:effectLst/>
              </p:spPr>
              <p:txBody>
                <a:bodyPr wrap="none" t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6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30%</a:t>
                  </a:r>
                </a:p>
              </p:txBody>
            </p:sp>
            <p:sp>
              <p:nvSpPr>
                <p:cNvPr id="99" name="Freeform 9">
                  <a:extLst>
                    <a:ext uri="{FF2B5EF4-FFF2-40B4-BE49-F238E27FC236}">
                      <a16:creationId xmlns:a16="http://schemas.microsoft.com/office/drawing/2014/main" xmlns="" id="{12B3F5F9-F093-4C41-92E3-2DE4EC30A5A9}"/>
                    </a:ext>
                  </a:extLst>
                </p:cNvPr>
                <p:cNvSpPr>
                  <a:spLocks noChangeArrowheads="1"/>
                </p:cNvSpPr>
                <p:nvPr/>
              </p:nvSpPr>
              <p:spPr bwMode="auto">
                <a:xfrm>
                  <a:off x="6858000" y="3703059"/>
                  <a:ext cx="914400" cy="639539"/>
                </a:xfrm>
                <a:custGeom>
                  <a:avLst/>
                  <a:gdLst>
                    <a:gd name="connsiteX0" fmla="*/ 92489 w 2535272"/>
                    <a:gd name="connsiteY0" fmla="*/ 0 h 1773195"/>
                    <a:gd name="connsiteX1" fmla="*/ 192236 w 2535272"/>
                    <a:gd name="connsiteY1" fmla="*/ 94555 h 1773195"/>
                    <a:gd name="connsiteX2" fmla="*/ 503946 w 2535272"/>
                    <a:gd name="connsiteY2" fmla="*/ 762660 h 1773195"/>
                    <a:gd name="connsiteX3" fmla="*/ 1267010 w 2535272"/>
                    <a:gd name="connsiteY3" fmla="*/ 1077429 h 1773195"/>
                    <a:gd name="connsiteX4" fmla="*/ 2031321 w 2535272"/>
                    <a:gd name="connsiteY4" fmla="*/ 762660 h 1773195"/>
                    <a:gd name="connsiteX5" fmla="*/ 2343030 w 2535272"/>
                    <a:gd name="connsiteY5" fmla="*/ 94555 h 1773195"/>
                    <a:gd name="connsiteX6" fmla="*/ 2442777 w 2535272"/>
                    <a:gd name="connsiteY6" fmla="*/ 0 h 1773195"/>
                    <a:gd name="connsiteX7" fmla="*/ 2535043 w 2535272"/>
                    <a:gd name="connsiteY7" fmla="*/ 94555 h 1773195"/>
                    <a:gd name="connsiteX8" fmla="*/ 2165979 w 2535272"/>
                    <a:gd name="connsiteY8" fmla="*/ 897028 h 1773195"/>
                    <a:gd name="connsiteX9" fmla="*/ 1392882 w 2535272"/>
                    <a:gd name="connsiteY9" fmla="*/ 1261599 h 1773195"/>
                    <a:gd name="connsiteX10" fmla="*/ 1368635 w 2535272"/>
                    <a:gd name="connsiteY10" fmla="*/ 1262790 h 1773195"/>
                    <a:gd name="connsiteX11" fmla="*/ 1368635 w 2535272"/>
                    <a:gd name="connsiteY11" fmla="*/ 1773195 h 1773195"/>
                    <a:gd name="connsiteX12" fmla="*/ 1177609 w 2535272"/>
                    <a:gd name="connsiteY12" fmla="*/ 1773195 h 1773195"/>
                    <a:gd name="connsiteX13" fmla="*/ 1177609 w 2535272"/>
                    <a:gd name="connsiteY13" fmla="*/ 1263376 h 1773195"/>
                    <a:gd name="connsiteX14" fmla="*/ 1141549 w 2535272"/>
                    <a:gd name="connsiteY14" fmla="*/ 1261599 h 1773195"/>
                    <a:gd name="connsiteX15" fmla="*/ 369287 w 2535272"/>
                    <a:gd name="connsiteY15" fmla="*/ 897028 h 1773195"/>
                    <a:gd name="connsiteX16" fmla="*/ 224 w 2535272"/>
                    <a:gd name="connsiteY16" fmla="*/ 94555 h 1773195"/>
                    <a:gd name="connsiteX17" fmla="*/ 92489 w 2535272"/>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2" h="1773195">
                      <a:moveTo>
                        <a:pt x="92489" y="0"/>
                      </a:moveTo>
                      <a:cubicBezTo>
                        <a:pt x="144857" y="0"/>
                        <a:pt x="187249" y="42301"/>
                        <a:pt x="192236" y="94555"/>
                      </a:cubicBezTo>
                      <a:cubicBezTo>
                        <a:pt x="213433" y="345872"/>
                        <a:pt x="324401" y="582259"/>
                        <a:pt x="503946" y="762660"/>
                      </a:cubicBezTo>
                      <a:cubicBezTo>
                        <a:pt x="705933" y="964212"/>
                        <a:pt x="981484" y="1077429"/>
                        <a:pt x="1267010" y="1077429"/>
                      </a:cubicBezTo>
                      <a:cubicBezTo>
                        <a:pt x="1553782" y="1077429"/>
                        <a:pt x="1828086" y="964212"/>
                        <a:pt x="2031321" y="762660"/>
                      </a:cubicBezTo>
                      <a:cubicBezTo>
                        <a:pt x="2212112" y="582259"/>
                        <a:pt x="2320587" y="345872"/>
                        <a:pt x="2343030" y="94555"/>
                      </a:cubicBezTo>
                      <a:cubicBezTo>
                        <a:pt x="2349264" y="42301"/>
                        <a:pt x="2390410" y="0"/>
                        <a:pt x="2442777" y="0"/>
                      </a:cubicBezTo>
                      <a:cubicBezTo>
                        <a:pt x="2496391" y="0"/>
                        <a:pt x="2538783" y="42301"/>
                        <a:pt x="2535043" y="94555"/>
                      </a:cubicBezTo>
                      <a:cubicBezTo>
                        <a:pt x="2512600" y="396882"/>
                        <a:pt x="2382928" y="681791"/>
                        <a:pt x="2165979" y="897028"/>
                      </a:cubicBezTo>
                      <a:cubicBezTo>
                        <a:pt x="1957601" y="1104955"/>
                        <a:pt x="1684310" y="1232869"/>
                        <a:pt x="1392882" y="1261599"/>
                      </a:cubicBezTo>
                      <a:lnTo>
                        <a:pt x="1368635" y="1262790"/>
                      </a:lnTo>
                      <a:lnTo>
                        <a:pt x="1368635" y="1773195"/>
                      </a:lnTo>
                      <a:lnTo>
                        <a:pt x="1177609" y="1773195"/>
                      </a:lnTo>
                      <a:lnTo>
                        <a:pt x="1177609" y="1263376"/>
                      </a:lnTo>
                      <a:lnTo>
                        <a:pt x="1141549" y="1261599"/>
                      </a:lnTo>
                      <a:cubicBezTo>
                        <a:pt x="850956" y="1232869"/>
                        <a:pt x="577665" y="1104955"/>
                        <a:pt x="369287" y="897028"/>
                      </a:cubicBezTo>
                      <a:cubicBezTo>
                        <a:pt x="153584" y="681791"/>
                        <a:pt x="22667" y="396882"/>
                        <a:pt x="224" y="94555"/>
                      </a:cubicBezTo>
                      <a:cubicBezTo>
                        <a:pt x="-3517" y="42301"/>
                        <a:pt x="40123" y="0"/>
                        <a:pt x="92489" y="0"/>
                      </a:cubicBezTo>
                      <a:close/>
                    </a:path>
                  </a:pathLst>
                </a:custGeom>
                <a:solidFill>
                  <a:srgbClr val="29ABE2"/>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96" name="Freeform 19">
                <a:extLst>
                  <a:ext uri="{FF2B5EF4-FFF2-40B4-BE49-F238E27FC236}">
                    <a16:creationId xmlns:a16="http://schemas.microsoft.com/office/drawing/2014/main" xmlns="" id="{7FAF5F5F-4714-45FA-95F6-6E4AACD27677}"/>
                  </a:ext>
                </a:extLst>
              </p:cNvPr>
              <p:cNvSpPr>
                <a:spLocks noChangeAspect="1" noChangeArrowheads="1"/>
              </p:cNvSpPr>
              <p:nvPr/>
            </p:nvSpPr>
            <p:spPr bwMode="auto">
              <a:xfrm>
                <a:off x="6112077" y="3407925"/>
                <a:ext cx="596399" cy="596398"/>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8" y="0"/>
                      <a:pt x="1325" y="296"/>
                      <a:pt x="1325" y="662"/>
                    </a:cubicBezTo>
                    <a:lnTo>
                      <a:pt x="1325" y="662"/>
                    </a:lnTo>
                    <a:cubicBezTo>
                      <a:pt x="1325" y="1028"/>
                      <a:pt x="1028" y="1325"/>
                      <a:pt x="663" y="1325"/>
                    </a:cubicBezTo>
                    <a:lnTo>
                      <a:pt x="663" y="1325"/>
                    </a:lnTo>
                    <a:cubicBezTo>
                      <a:pt x="297" y="1325"/>
                      <a:pt x="0" y="1028"/>
                      <a:pt x="0" y="662"/>
                    </a:cubicBezTo>
                    <a:lnTo>
                      <a:pt x="0" y="662"/>
                    </a:lnTo>
                    <a:cubicBezTo>
                      <a:pt x="0" y="296"/>
                      <a:pt x="297" y="0"/>
                      <a:pt x="663" y="0"/>
                    </a:cubicBezTo>
                  </a:path>
                </a:pathLst>
              </a:custGeom>
              <a:solidFill>
                <a:srgbClr val="002060"/>
              </a:solidFill>
              <a:ln>
                <a:noFill/>
              </a:ln>
              <a:effectLst/>
            </p:spPr>
            <p:txBody>
              <a:bodyPr wrap="none" tIns="0" bIns="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6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30%</a:t>
                </a:r>
              </a:p>
            </p:txBody>
          </p:sp>
          <p:sp>
            <p:nvSpPr>
              <p:cNvPr id="97" name="Freeform 6">
                <a:extLst>
                  <a:ext uri="{FF2B5EF4-FFF2-40B4-BE49-F238E27FC236}">
                    <a16:creationId xmlns:a16="http://schemas.microsoft.com/office/drawing/2014/main" xmlns="" id="{FCCFC5F2-5EDE-4035-8C03-8B100CEE8FCF}"/>
                  </a:ext>
                </a:extLst>
              </p:cNvPr>
              <p:cNvSpPr>
                <a:spLocks noChangeArrowheads="1"/>
              </p:cNvSpPr>
              <p:nvPr/>
            </p:nvSpPr>
            <p:spPr bwMode="auto">
              <a:xfrm>
                <a:off x="5952852" y="3705134"/>
                <a:ext cx="914400" cy="639539"/>
              </a:xfrm>
              <a:custGeom>
                <a:avLst/>
                <a:gdLst>
                  <a:gd name="connsiteX0" fmla="*/ 92495 w 2535275"/>
                  <a:gd name="connsiteY0" fmla="*/ 0 h 1773195"/>
                  <a:gd name="connsiteX1" fmla="*/ 192242 w 2535275"/>
                  <a:gd name="connsiteY1" fmla="*/ 94555 h 1773195"/>
                  <a:gd name="connsiteX2" fmla="*/ 503951 w 2535275"/>
                  <a:gd name="connsiteY2" fmla="*/ 762660 h 1773195"/>
                  <a:gd name="connsiteX3" fmla="*/ 1268261 w 2535275"/>
                  <a:gd name="connsiteY3" fmla="*/ 1077429 h 1773195"/>
                  <a:gd name="connsiteX4" fmla="*/ 2031324 w 2535275"/>
                  <a:gd name="connsiteY4" fmla="*/ 762660 h 1773195"/>
                  <a:gd name="connsiteX5" fmla="*/ 2343033 w 2535275"/>
                  <a:gd name="connsiteY5" fmla="*/ 94555 h 1773195"/>
                  <a:gd name="connsiteX6" fmla="*/ 2442780 w 2535275"/>
                  <a:gd name="connsiteY6" fmla="*/ 0 h 1773195"/>
                  <a:gd name="connsiteX7" fmla="*/ 2535046 w 2535275"/>
                  <a:gd name="connsiteY7" fmla="*/ 94555 h 1773195"/>
                  <a:gd name="connsiteX8" fmla="*/ 2167229 w 2535275"/>
                  <a:gd name="connsiteY8" fmla="*/ 897028 h 1773195"/>
                  <a:gd name="connsiteX9" fmla="*/ 1393724 w 2535275"/>
                  <a:gd name="connsiteY9" fmla="*/ 1261599 h 1773195"/>
                  <a:gd name="connsiteX10" fmla="*/ 1368649 w 2535275"/>
                  <a:gd name="connsiteY10" fmla="*/ 1262835 h 1773195"/>
                  <a:gd name="connsiteX11" fmla="*/ 1368649 w 2535275"/>
                  <a:gd name="connsiteY11" fmla="*/ 1773195 h 1773195"/>
                  <a:gd name="connsiteX12" fmla="*/ 1177619 w 2535275"/>
                  <a:gd name="connsiteY12" fmla="*/ 1773195 h 1773195"/>
                  <a:gd name="connsiteX13" fmla="*/ 1177619 w 2535275"/>
                  <a:gd name="connsiteY13" fmla="*/ 1263330 h 1773195"/>
                  <a:gd name="connsiteX14" fmla="*/ 1142387 w 2535275"/>
                  <a:gd name="connsiteY14" fmla="*/ 1261599 h 1773195"/>
                  <a:gd name="connsiteX15" fmla="*/ 368046 w 2535275"/>
                  <a:gd name="connsiteY15" fmla="*/ 897028 h 1773195"/>
                  <a:gd name="connsiteX16" fmla="*/ 230 w 2535275"/>
                  <a:gd name="connsiteY16" fmla="*/ 94555 h 1773195"/>
                  <a:gd name="connsiteX17" fmla="*/ 92495 w 2535275"/>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5" h="1773195">
                    <a:moveTo>
                      <a:pt x="92495" y="0"/>
                    </a:moveTo>
                    <a:cubicBezTo>
                      <a:pt x="144863" y="0"/>
                      <a:pt x="187255" y="42301"/>
                      <a:pt x="192242" y="94555"/>
                    </a:cubicBezTo>
                    <a:cubicBezTo>
                      <a:pt x="213438" y="345872"/>
                      <a:pt x="323160" y="582259"/>
                      <a:pt x="503951" y="762660"/>
                    </a:cubicBezTo>
                    <a:cubicBezTo>
                      <a:pt x="705938" y="964212"/>
                      <a:pt x="981489" y="1077429"/>
                      <a:pt x="1268261" y="1077429"/>
                    </a:cubicBezTo>
                    <a:cubicBezTo>
                      <a:pt x="1553786" y="1077429"/>
                      <a:pt x="1829337" y="964212"/>
                      <a:pt x="2031324" y="762660"/>
                    </a:cubicBezTo>
                    <a:cubicBezTo>
                      <a:pt x="2212115" y="582259"/>
                      <a:pt x="2321837" y="345872"/>
                      <a:pt x="2343033" y="94555"/>
                    </a:cubicBezTo>
                    <a:cubicBezTo>
                      <a:pt x="2348020" y="42301"/>
                      <a:pt x="2390413" y="0"/>
                      <a:pt x="2442780" y="0"/>
                    </a:cubicBezTo>
                    <a:cubicBezTo>
                      <a:pt x="2496394" y="0"/>
                      <a:pt x="2538786" y="42301"/>
                      <a:pt x="2535046" y="94555"/>
                    </a:cubicBezTo>
                    <a:cubicBezTo>
                      <a:pt x="2512603" y="396882"/>
                      <a:pt x="2381685" y="681791"/>
                      <a:pt x="2167229" y="897028"/>
                    </a:cubicBezTo>
                    <a:cubicBezTo>
                      <a:pt x="1957761" y="1104955"/>
                      <a:pt x="1684334" y="1232869"/>
                      <a:pt x="1393724" y="1261599"/>
                    </a:cubicBezTo>
                    <a:lnTo>
                      <a:pt x="1368649" y="1262835"/>
                    </a:lnTo>
                    <a:lnTo>
                      <a:pt x="1368649" y="1773195"/>
                    </a:lnTo>
                    <a:lnTo>
                      <a:pt x="1177619" y="1773195"/>
                    </a:lnTo>
                    <a:lnTo>
                      <a:pt x="1177619" y="1263330"/>
                    </a:lnTo>
                    <a:lnTo>
                      <a:pt x="1142387" y="1261599"/>
                    </a:lnTo>
                    <a:cubicBezTo>
                      <a:pt x="850941" y="1232869"/>
                      <a:pt x="577514" y="1104955"/>
                      <a:pt x="368046" y="897028"/>
                    </a:cubicBezTo>
                    <a:cubicBezTo>
                      <a:pt x="152344" y="681791"/>
                      <a:pt x="22673" y="396882"/>
                      <a:pt x="230" y="94555"/>
                    </a:cubicBezTo>
                    <a:cubicBezTo>
                      <a:pt x="-3511" y="42301"/>
                      <a:pt x="38882" y="0"/>
                      <a:pt x="92495" y="0"/>
                    </a:cubicBezTo>
                    <a:close/>
                  </a:path>
                </a:pathLst>
              </a:custGeom>
              <a:solidFill>
                <a:srgbClr val="002060"/>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241" name="Group 240">
                <a:extLst>
                  <a:ext uri="{FF2B5EF4-FFF2-40B4-BE49-F238E27FC236}">
                    <a16:creationId xmlns:a16="http://schemas.microsoft.com/office/drawing/2014/main" xmlns="" id="{711835E8-57CD-4648-9DBD-AA6483591AE7}"/>
                  </a:ext>
                </a:extLst>
              </p:cNvPr>
              <p:cNvGrpSpPr/>
              <p:nvPr/>
            </p:nvGrpSpPr>
            <p:grpSpPr>
              <a:xfrm>
                <a:off x="10982052" y="3407928"/>
                <a:ext cx="914400" cy="936745"/>
                <a:chOff x="10881360" y="3405762"/>
                <a:chExt cx="914400" cy="936745"/>
              </a:xfrm>
            </p:grpSpPr>
            <p:sp>
              <p:nvSpPr>
                <p:cNvPr id="151" name="Freeform 247">
                  <a:extLst>
                    <a:ext uri="{FF2B5EF4-FFF2-40B4-BE49-F238E27FC236}">
                      <a16:creationId xmlns:a16="http://schemas.microsoft.com/office/drawing/2014/main" xmlns="" id="{A76D162F-AC54-4FE7-8301-8F3903D69202}"/>
                    </a:ext>
                  </a:extLst>
                </p:cNvPr>
                <p:cNvSpPr>
                  <a:spLocks noChangeArrowheads="1"/>
                </p:cNvSpPr>
                <p:nvPr/>
              </p:nvSpPr>
              <p:spPr bwMode="auto">
                <a:xfrm>
                  <a:off x="11038604" y="3405762"/>
                  <a:ext cx="596397" cy="596396"/>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8" y="0"/>
                        <a:pt x="1325" y="296"/>
                        <a:pt x="1325" y="662"/>
                      </a:cubicBezTo>
                      <a:lnTo>
                        <a:pt x="1325" y="662"/>
                      </a:lnTo>
                      <a:cubicBezTo>
                        <a:pt x="1325" y="1028"/>
                        <a:pt x="1028" y="1325"/>
                        <a:pt x="663" y="1325"/>
                      </a:cubicBezTo>
                      <a:lnTo>
                        <a:pt x="663" y="1325"/>
                      </a:lnTo>
                      <a:cubicBezTo>
                        <a:pt x="297" y="1325"/>
                        <a:pt x="0" y="1028"/>
                        <a:pt x="0" y="662"/>
                      </a:cubicBezTo>
                      <a:lnTo>
                        <a:pt x="0" y="662"/>
                      </a:lnTo>
                      <a:cubicBezTo>
                        <a:pt x="0" y="296"/>
                        <a:pt x="297" y="0"/>
                        <a:pt x="663" y="0"/>
                      </a:cubicBezTo>
                    </a:path>
                  </a:pathLst>
                </a:custGeom>
                <a:solidFill>
                  <a:schemeClr val="tx1">
                    <a:lumMod val="65000"/>
                    <a:lumOff val="35000"/>
                  </a:schemeClr>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52" name="Freeform 15">
                  <a:extLst>
                    <a:ext uri="{FF2B5EF4-FFF2-40B4-BE49-F238E27FC236}">
                      <a16:creationId xmlns:a16="http://schemas.microsoft.com/office/drawing/2014/main" xmlns="" id="{ED57E133-8000-404F-85D5-00FB8CC131AA}"/>
                    </a:ext>
                  </a:extLst>
                </p:cNvPr>
                <p:cNvSpPr>
                  <a:spLocks noChangeArrowheads="1"/>
                </p:cNvSpPr>
                <p:nvPr/>
              </p:nvSpPr>
              <p:spPr bwMode="auto">
                <a:xfrm>
                  <a:off x="10881360" y="3702970"/>
                  <a:ext cx="914400" cy="639537"/>
                </a:xfrm>
                <a:custGeom>
                  <a:avLst/>
                  <a:gdLst>
                    <a:gd name="connsiteX0" fmla="*/ 92496 w 2535279"/>
                    <a:gd name="connsiteY0" fmla="*/ 0 h 1773195"/>
                    <a:gd name="connsiteX1" fmla="*/ 192244 w 2535279"/>
                    <a:gd name="connsiteY1" fmla="*/ 94555 h 1773195"/>
                    <a:gd name="connsiteX2" fmla="*/ 503952 w 2535279"/>
                    <a:gd name="connsiteY2" fmla="*/ 762660 h 1773195"/>
                    <a:gd name="connsiteX3" fmla="*/ 1268264 w 2535279"/>
                    <a:gd name="connsiteY3" fmla="*/ 1077429 h 1773195"/>
                    <a:gd name="connsiteX4" fmla="*/ 2032574 w 2535279"/>
                    <a:gd name="connsiteY4" fmla="*/ 762660 h 1773195"/>
                    <a:gd name="connsiteX5" fmla="*/ 2344284 w 2535279"/>
                    <a:gd name="connsiteY5" fmla="*/ 94555 h 1773195"/>
                    <a:gd name="connsiteX6" fmla="*/ 2444030 w 2535279"/>
                    <a:gd name="connsiteY6" fmla="*/ 0 h 1773195"/>
                    <a:gd name="connsiteX7" fmla="*/ 2535050 w 2535279"/>
                    <a:gd name="connsiteY7" fmla="*/ 94555 h 1773195"/>
                    <a:gd name="connsiteX8" fmla="*/ 2165986 w 2535279"/>
                    <a:gd name="connsiteY8" fmla="*/ 897028 h 1773195"/>
                    <a:gd name="connsiteX9" fmla="*/ 1393724 w 2535279"/>
                    <a:gd name="connsiteY9" fmla="*/ 1261599 h 1773195"/>
                    <a:gd name="connsiteX10" fmla="*/ 1368644 w 2535279"/>
                    <a:gd name="connsiteY10" fmla="*/ 1262835 h 1773195"/>
                    <a:gd name="connsiteX11" fmla="*/ 1368644 w 2535279"/>
                    <a:gd name="connsiteY11" fmla="*/ 1773195 h 1773195"/>
                    <a:gd name="connsiteX12" fmla="*/ 1177616 w 2535279"/>
                    <a:gd name="connsiteY12" fmla="*/ 1773195 h 1773195"/>
                    <a:gd name="connsiteX13" fmla="*/ 1177616 w 2535279"/>
                    <a:gd name="connsiteY13" fmla="*/ 1263329 h 1773195"/>
                    <a:gd name="connsiteX14" fmla="*/ 1142392 w 2535279"/>
                    <a:gd name="connsiteY14" fmla="*/ 1261599 h 1773195"/>
                    <a:gd name="connsiteX15" fmla="*/ 369294 w 2535279"/>
                    <a:gd name="connsiteY15" fmla="*/ 897028 h 1773195"/>
                    <a:gd name="connsiteX16" fmla="*/ 230 w 2535279"/>
                    <a:gd name="connsiteY16" fmla="*/ 94555 h 1773195"/>
                    <a:gd name="connsiteX17" fmla="*/ 92496 w 2535279"/>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9" h="1773195">
                      <a:moveTo>
                        <a:pt x="92496" y="0"/>
                      </a:moveTo>
                      <a:cubicBezTo>
                        <a:pt x="144864" y="0"/>
                        <a:pt x="187256" y="42301"/>
                        <a:pt x="192244" y="94555"/>
                      </a:cubicBezTo>
                      <a:cubicBezTo>
                        <a:pt x="214686" y="345872"/>
                        <a:pt x="324408" y="582259"/>
                        <a:pt x="503952" y="762660"/>
                      </a:cubicBezTo>
                      <a:cubicBezTo>
                        <a:pt x="707186" y="964212"/>
                        <a:pt x="981492" y="1077429"/>
                        <a:pt x="1268264" y="1077429"/>
                      </a:cubicBezTo>
                      <a:cubicBezTo>
                        <a:pt x="1555036" y="1077429"/>
                        <a:pt x="1829340" y="964212"/>
                        <a:pt x="2032574" y="762660"/>
                      </a:cubicBezTo>
                      <a:cubicBezTo>
                        <a:pt x="2212120" y="582259"/>
                        <a:pt x="2321840" y="345872"/>
                        <a:pt x="2344284" y="94555"/>
                      </a:cubicBezTo>
                      <a:cubicBezTo>
                        <a:pt x="2348024" y="42301"/>
                        <a:pt x="2391664" y="0"/>
                        <a:pt x="2444030" y="0"/>
                      </a:cubicBezTo>
                      <a:cubicBezTo>
                        <a:pt x="2496398" y="0"/>
                        <a:pt x="2538790" y="42301"/>
                        <a:pt x="2535050" y="94555"/>
                      </a:cubicBezTo>
                      <a:cubicBezTo>
                        <a:pt x="2512606" y="396882"/>
                        <a:pt x="2381688" y="681791"/>
                        <a:pt x="2165986" y="897028"/>
                      </a:cubicBezTo>
                      <a:cubicBezTo>
                        <a:pt x="1957608" y="1104955"/>
                        <a:pt x="1684318" y="1232869"/>
                        <a:pt x="1393724" y="1261599"/>
                      </a:cubicBezTo>
                      <a:lnTo>
                        <a:pt x="1368644" y="1262835"/>
                      </a:lnTo>
                      <a:lnTo>
                        <a:pt x="1368644" y="1773195"/>
                      </a:lnTo>
                      <a:lnTo>
                        <a:pt x="1177616" y="1773195"/>
                      </a:lnTo>
                      <a:lnTo>
                        <a:pt x="1177616" y="1263329"/>
                      </a:lnTo>
                      <a:lnTo>
                        <a:pt x="1142392" y="1261599"/>
                      </a:lnTo>
                      <a:cubicBezTo>
                        <a:pt x="850962" y="1232869"/>
                        <a:pt x="577672" y="1104955"/>
                        <a:pt x="369294" y="897028"/>
                      </a:cubicBezTo>
                      <a:cubicBezTo>
                        <a:pt x="153592" y="681791"/>
                        <a:pt x="23920" y="396882"/>
                        <a:pt x="230" y="94555"/>
                      </a:cubicBezTo>
                      <a:cubicBezTo>
                        <a:pt x="-3510" y="42301"/>
                        <a:pt x="38882" y="0"/>
                        <a:pt x="92496" y="0"/>
                      </a:cubicBezTo>
                      <a:close/>
                    </a:path>
                  </a:pathLst>
                </a:custGeom>
                <a:solidFill>
                  <a:schemeClr val="tx1">
                    <a:lumMod val="65000"/>
                    <a:lumOff val="35000"/>
                  </a:schemeClr>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grpSp>
            <p:nvGrpSpPr>
              <p:cNvPr id="239" name="Group 238">
                <a:extLst>
                  <a:ext uri="{FF2B5EF4-FFF2-40B4-BE49-F238E27FC236}">
                    <a16:creationId xmlns:a16="http://schemas.microsoft.com/office/drawing/2014/main" xmlns="" id="{FDD51C25-F354-43D8-9011-0E15E73894A9}"/>
                  </a:ext>
                </a:extLst>
              </p:cNvPr>
              <p:cNvGrpSpPr/>
              <p:nvPr/>
            </p:nvGrpSpPr>
            <p:grpSpPr>
              <a:xfrm>
                <a:off x="7964532" y="3398780"/>
                <a:ext cx="914400" cy="936749"/>
                <a:chOff x="7863840" y="3405849"/>
                <a:chExt cx="914400" cy="936749"/>
              </a:xfrm>
            </p:grpSpPr>
            <p:sp>
              <p:nvSpPr>
                <p:cNvPr id="100" name="Freeform 170">
                  <a:extLst>
                    <a:ext uri="{FF2B5EF4-FFF2-40B4-BE49-F238E27FC236}">
                      <a16:creationId xmlns:a16="http://schemas.microsoft.com/office/drawing/2014/main" xmlns="" id="{68E9D561-10E9-49BD-BFF9-708B72E7E32B}"/>
                    </a:ext>
                  </a:extLst>
                </p:cNvPr>
                <p:cNvSpPr>
                  <a:spLocks noChangeArrowheads="1"/>
                </p:cNvSpPr>
                <p:nvPr/>
              </p:nvSpPr>
              <p:spPr bwMode="auto">
                <a:xfrm>
                  <a:off x="8023067" y="3405849"/>
                  <a:ext cx="596398" cy="596398"/>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9" y="0"/>
                        <a:pt x="1325" y="296"/>
                        <a:pt x="1325" y="662"/>
                      </a:cubicBezTo>
                      <a:lnTo>
                        <a:pt x="1325" y="662"/>
                      </a:lnTo>
                      <a:cubicBezTo>
                        <a:pt x="1325" y="1028"/>
                        <a:pt x="1029" y="1325"/>
                        <a:pt x="663" y="1325"/>
                      </a:cubicBezTo>
                      <a:lnTo>
                        <a:pt x="663" y="1325"/>
                      </a:lnTo>
                      <a:cubicBezTo>
                        <a:pt x="296" y="1325"/>
                        <a:pt x="0" y="1028"/>
                        <a:pt x="0" y="662"/>
                      </a:cubicBezTo>
                      <a:lnTo>
                        <a:pt x="0" y="662"/>
                      </a:lnTo>
                      <a:cubicBezTo>
                        <a:pt x="0" y="296"/>
                        <a:pt x="296" y="0"/>
                        <a:pt x="663" y="0"/>
                      </a:cubicBezTo>
                    </a:path>
                  </a:pathLst>
                </a:custGeom>
                <a:solidFill>
                  <a:srgbClr val="ED7D31"/>
                </a:solidFill>
                <a:ln>
                  <a:noFill/>
                </a:ln>
                <a:effectLst/>
              </p:spPr>
              <p:txBody>
                <a:bodyPr wrap="none" lIns="45720" tIns="0" rIns="91440" bIns="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400" b="1"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25%</a:t>
                  </a:r>
                </a:p>
              </p:txBody>
            </p:sp>
            <p:sp>
              <p:nvSpPr>
                <p:cNvPr id="101" name="Freeform 12">
                  <a:extLst>
                    <a:ext uri="{FF2B5EF4-FFF2-40B4-BE49-F238E27FC236}">
                      <a16:creationId xmlns:a16="http://schemas.microsoft.com/office/drawing/2014/main" xmlns="" id="{988D34B9-A20E-45D8-94F8-E8BE4C5BC3FC}"/>
                    </a:ext>
                  </a:extLst>
                </p:cNvPr>
                <p:cNvSpPr>
                  <a:spLocks noChangeArrowheads="1"/>
                </p:cNvSpPr>
                <p:nvPr/>
              </p:nvSpPr>
              <p:spPr bwMode="auto">
                <a:xfrm>
                  <a:off x="7863840" y="3703059"/>
                  <a:ext cx="914400" cy="639539"/>
                </a:xfrm>
                <a:custGeom>
                  <a:avLst/>
                  <a:gdLst>
                    <a:gd name="connsiteX0" fmla="*/ 92495 w 2535272"/>
                    <a:gd name="connsiteY0" fmla="*/ 0 h 1773195"/>
                    <a:gd name="connsiteX1" fmla="*/ 190996 w 2535272"/>
                    <a:gd name="connsiteY1" fmla="*/ 94555 h 1773195"/>
                    <a:gd name="connsiteX2" fmla="*/ 503952 w 2535272"/>
                    <a:gd name="connsiteY2" fmla="*/ 762660 h 1773195"/>
                    <a:gd name="connsiteX3" fmla="*/ 1268263 w 2535272"/>
                    <a:gd name="connsiteY3" fmla="*/ 1077429 h 1773195"/>
                    <a:gd name="connsiteX4" fmla="*/ 2031327 w 2535272"/>
                    <a:gd name="connsiteY4" fmla="*/ 762660 h 1773195"/>
                    <a:gd name="connsiteX5" fmla="*/ 2344283 w 2535272"/>
                    <a:gd name="connsiteY5" fmla="*/ 94555 h 1773195"/>
                    <a:gd name="connsiteX6" fmla="*/ 2442783 w 2535272"/>
                    <a:gd name="connsiteY6" fmla="*/ 0 h 1773195"/>
                    <a:gd name="connsiteX7" fmla="*/ 2535049 w 2535272"/>
                    <a:gd name="connsiteY7" fmla="*/ 94555 h 1773195"/>
                    <a:gd name="connsiteX8" fmla="*/ 2165985 w 2535272"/>
                    <a:gd name="connsiteY8" fmla="*/ 897028 h 1773195"/>
                    <a:gd name="connsiteX9" fmla="*/ 1393723 w 2535272"/>
                    <a:gd name="connsiteY9" fmla="*/ 1261599 h 1773195"/>
                    <a:gd name="connsiteX10" fmla="*/ 1368641 w 2535272"/>
                    <a:gd name="connsiteY10" fmla="*/ 1262835 h 1773195"/>
                    <a:gd name="connsiteX11" fmla="*/ 1368641 w 2535272"/>
                    <a:gd name="connsiteY11" fmla="*/ 1773195 h 1773195"/>
                    <a:gd name="connsiteX12" fmla="*/ 1177615 w 2535272"/>
                    <a:gd name="connsiteY12" fmla="*/ 1773195 h 1773195"/>
                    <a:gd name="connsiteX13" fmla="*/ 1177615 w 2535272"/>
                    <a:gd name="connsiteY13" fmla="*/ 1263317 h 1773195"/>
                    <a:gd name="connsiteX14" fmla="*/ 1142749 w 2535272"/>
                    <a:gd name="connsiteY14" fmla="*/ 1261599 h 1773195"/>
                    <a:gd name="connsiteX15" fmla="*/ 369293 w 2535272"/>
                    <a:gd name="connsiteY15" fmla="*/ 897028 h 1773195"/>
                    <a:gd name="connsiteX16" fmla="*/ 230 w 2535272"/>
                    <a:gd name="connsiteY16" fmla="*/ 94555 h 1773195"/>
                    <a:gd name="connsiteX17" fmla="*/ 92495 w 2535272"/>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2" h="1773195">
                      <a:moveTo>
                        <a:pt x="92495" y="0"/>
                      </a:moveTo>
                      <a:cubicBezTo>
                        <a:pt x="144863" y="0"/>
                        <a:pt x="187255" y="42301"/>
                        <a:pt x="190996" y="94555"/>
                      </a:cubicBezTo>
                      <a:cubicBezTo>
                        <a:pt x="214685" y="345872"/>
                        <a:pt x="324407" y="582259"/>
                        <a:pt x="503952" y="762660"/>
                      </a:cubicBezTo>
                      <a:cubicBezTo>
                        <a:pt x="707186" y="964212"/>
                        <a:pt x="981490" y="1077429"/>
                        <a:pt x="1268263" y="1077429"/>
                      </a:cubicBezTo>
                      <a:cubicBezTo>
                        <a:pt x="1553788" y="1077429"/>
                        <a:pt x="1829339" y="964212"/>
                        <a:pt x="2031327" y="762660"/>
                      </a:cubicBezTo>
                      <a:cubicBezTo>
                        <a:pt x="2210871" y="582259"/>
                        <a:pt x="2321839" y="345872"/>
                        <a:pt x="2344283" y="94555"/>
                      </a:cubicBezTo>
                      <a:cubicBezTo>
                        <a:pt x="2348023" y="42301"/>
                        <a:pt x="2390415" y="0"/>
                        <a:pt x="2442783" y="0"/>
                      </a:cubicBezTo>
                      <a:cubicBezTo>
                        <a:pt x="2495150" y="0"/>
                        <a:pt x="2538789" y="42301"/>
                        <a:pt x="2535049" y="94555"/>
                      </a:cubicBezTo>
                      <a:cubicBezTo>
                        <a:pt x="2512605" y="396882"/>
                        <a:pt x="2381688" y="681791"/>
                        <a:pt x="2165985" y="897028"/>
                      </a:cubicBezTo>
                      <a:cubicBezTo>
                        <a:pt x="1957607" y="1104955"/>
                        <a:pt x="1684316" y="1232869"/>
                        <a:pt x="1393723" y="1261599"/>
                      </a:cubicBezTo>
                      <a:lnTo>
                        <a:pt x="1368641" y="1262835"/>
                      </a:lnTo>
                      <a:lnTo>
                        <a:pt x="1368641" y="1773195"/>
                      </a:lnTo>
                      <a:lnTo>
                        <a:pt x="1177615" y="1773195"/>
                      </a:lnTo>
                      <a:lnTo>
                        <a:pt x="1177615" y="1263317"/>
                      </a:lnTo>
                      <a:lnTo>
                        <a:pt x="1142749" y="1261599"/>
                      </a:lnTo>
                      <a:cubicBezTo>
                        <a:pt x="851917" y="1232869"/>
                        <a:pt x="577671" y="1104955"/>
                        <a:pt x="369293" y="897028"/>
                      </a:cubicBezTo>
                      <a:cubicBezTo>
                        <a:pt x="153590" y="681791"/>
                        <a:pt x="22673" y="396882"/>
                        <a:pt x="230" y="94555"/>
                      </a:cubicBezTo>
                      <a:cubicBezTo>
                        <a:pt x="-3511" y="42301"/>
                        <a:pt x="38881" y="0"/>
                        <a:pt x="92495" y="0"/>
                      </a:cubicBezTo>
                      <a:close/>
                    </a:path>
                  </a:pathLst>
                </a:custGeom>
                <a:solidFill>
                  <a:srgbClr val="ED7D31"/>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sp>
            <p:nvSpPr>
              <p:cNvPr id="107" name="Freeform 2">
                <a:extLst>
                  <a:ext uri="{FF2B5EF4-FFF2-40B4-BE49-F238E27FC236}">
                    <a16:creationId xmlns:a16="http://schemas.microsoft.com/office/drawing/2014/main" xmlns="" id="{C039D3D4-6F78-43F1-A6C6-4140CFD2CCD8}"/>
                  </a:ext>
                </a:extLst>
              </p:cNvPr>
              <p:cNvSpPr>
                <a:spLocks noChangeArrowheads="1"/>
              </p:cNvSpPr>
              <p:nvPr/>
            </p:nvSpPr>
            <p:spPr bwMode="auto">
              <a:xfrm flipV="1">
                <a:off x="5952852" y="4297680"/>
                <a:ext cx="5943600" cy="46993"/>
              </a:xfrm>
              <a:custGeom>
                <a:avLst/>
                <a:gdLst>
                  <a:gd name="T0" fmla="*/ 51 w 17022"/>
                  <a:gd name="T1" fmla="*/ 0 h 103"/>
                  <a:gd name="T2" fmla="*/ 16970 w 17022"/>
                  <a:gd name="T3" fmla="*/ 0 h 103"/>
                  <a:gd name="T4" fmla="*/ 16970 w 17022"/>
                  <a:gd name="T5" fmla="*/ 0 h 103"/>
                  <a:gd name="T6" fmla="*/ 17021 w 17022"/>
                  <a:gd name="T7" fmla="*/ 51 h 103"/>
                  <a:gd name="T8" fmla="*/ 17021 w 17022"/>
                  <a:gd name="T9" fmla="*/ 51 h 103"/>
                  <a:gd name="T10" fmla="*/ 16970 w 17022"/>
                  <a:gd name="T11" fmla="*/ 102 h 103"/>
                  <a:gd name="T12" fmla="*/ 51 w 17022"/>
                  <a:gd name="T13" fmla="*/ 102 h 103"/>
                  <a:gd name="T14" fmla="*/ 51 w 17022"/>
                  <a:gd name="T15" fmla="*/ 102 h 103"/>
                  <a:gd name="T16" fmla="*/ 0 w 17022"/>
                  <a:gd name="T17" fmla="*/ 51 h 103"/>
                  <a:gd name="T18" fmla="*/ 0 w 17022"/>
                  <a:gd name="T19" fmla="*/ 51 h 103"/>
                  <a:gd name="T20" fmla="*/ 51 w 17022"/>
                  <a:gd name="T2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22" h="103">
                    <a:moveTo>
                      <a:pt x="51" y="0"/>
                    </a:moveTo>
                    <a:lnTo>
                      <a:pt x="16970" y="0"/>
                    </a:lnTo>
                    <a:lnTo>
                      <a:pt x="16970" y="0"/>
                    </a:lnTo>
                    <a:cubicBezTo>
                      <a:pt x="16998" y="0"/>
                      <a:pt x="17021" y="23"/>
                      <a:pt x="17021" y="51"/>
                    </a:cubicBezTo>
                    <a:lnTo>
                      <a:pt x="17021" y="51"/>
                    </a:lnTo>
                    <a:cubicBezTo>
                      <a:pt x="17021" y="79"/>
                      <a:pt x="16998" y="102"/>
                      <a:pt x="16970" y="102"/>
                    </a:cubicBezTo>
                    <a:lnTo>
                      <a:pt x="51" y="102"/>
                    </a:lnTo>
                    <a:lnTo>
                      <a:pt x="51" y="102"/>
                    </a:lnTo>
                    <a:cubicBezTo>
                      <a:pt x="23" y="102"/>
                      <a:pt x="0" y="79"/>
                      <a:pt x="0" y="51"/>
                    </a:cubicBezTo>
                    <a:lnTo>
                      <a:pt x="0" y="51"/>
                    </a:lnTo>
                    <a:cubicBezTo>
                      <a:pt x="0" y="23"/>
                      <a:pt x="23" y="0"/>
                      <a:pt x="51" y="0"/>
                    </a:cubicBezTo>
                  </a:path>
                </a:pathLst>
              </a:custGeom>
              <a:solidFill>
                <a:schemeClr val="bg1">
                  <a:lumMod val="85000"/>
                </a:schemeClr>
              </a:soli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237" name="Group 236">
                <a:extLst>
                  <a:ext uri="{FF2B5EF4-FFF2-40B4-BE49-F238E27FC236}">
                    <a16:creationId xmlns:a16="http://schemas.microsoft.com/office/drawing/2014/main" xmlns="" id="{63D06A32-DF39-46DB-BB91-2620889E7707}"/>
                  </a:ext>
                </a:extLst>
              </p:cNvPr>
              <p:cNvGrpSpPr/>
              <p:nvPr/>
            </p:nvGrpSpPr>
            <p:grpSpPr>
              <a:xfrm>
                <a:off x="8970372" y="3407924"/>
                <a:ext cx="914400" cy="936749"/>
                <a:chOff x="8869680" y="3405762"/>
                <a:chExt cx="914400" cy="936749"/>
              </a:xfrm>
            </p:grpSpPr>
            <p:sp>
              <p:nvSpPr>
                <p:cNvPr id="158" name="Freeform 170">
                  <a:extLst>
                    <a:ext uri="{FF2B5EF4-FFF2-40B4-BE49-F238E27FC236}">
                      <a16:creationId xmlns:a16="http://schemas.microsoft.com/office/drawing/2014/main" xmlns="" id="{296EE1DC-BA57-4817-8194-C88B418DCD56}"/>
                    </a:ext>
                  </a:extLst>
                </p:cNvPr>
                <p:cNvSpPr>
                  <a:spLocks noChangeArrowheads="1"/>
                </p:cNvSpPr>
                <p:nvPr/>
              </p:nvSpPr>
              <p:spPr bwMode="auto">
                <a:xfrm>
                  <a:off x="9028907" y="3405762"/>
                  <a:ext cx="596398" cy="596398"/>
                </a:xfrm>
                <a:custGeom>
                  <a:avLst/>
                  <a:gdLst>
                    <a:gd name="T0" fmla="*/ 663 w 1326"/>
                    <a:gd name="T1" fmla="*/ 0 h 1326"/>
                    <a:gd name="T2" fmla="*/ 663 w 1326"/>
                    <a:gd name="T3" fmla="*/ 0 h 1326"/>
                    <a:gd name="T4" fmla="*/ 1325 w 1326"/>
                    <a:gd name="T5" fmla="*/ 662 h 1326"/>
                    <a:gd name="T6" fmla="*/ 1325 w 1326"/>
                    <a:gd name="T7" fmla="*/ 662 h 1326"/>
                    <a:gd name="T8" fmla="*/ 663 w 1326"/>
                    <a:gd name="T9" fmla="*/ 1325 h 1326"/>
                    <a:gd name="T10" fmla="*/ 663 w 1326"/>
                    <a:gd name="T11" fmla="*/ 1325 h 1326"/>
                    <a:gd name="T12" fmla="*/ 0 w 1326"/>
                    <a:gd name="T13" fmla="*/ 662 h 1326"/>
                    <a:gd name="T14" fmla="*/ 0 w 1326"/>
                    <a:gd name="T15" fmla="*/ 662 h 1326"/>
                    <a:gd name="T16" fmla="*/ 663 w 1326"/>
                    <a:gd name="T17" fmla="*/ 0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6" h="1326">
                      <a:moveTo>
                        <a:pt x="663" y="0"/>
                      </a:moveTo>
                      <a:lnTo>
                        <a:pt x="663" y="0"/>
                      </a:lnTo>
                      <a:cubicBezTo>
                        <a:pt x="1029" y="0"/>
                        <a:pt x="1325" y="296"/>
                        <a:pt x="1325" y="662"/>
                      </a:cubicBezTo>
                      <a:lnTo>
                        <a:pt x="1325" y="662"/>
                      </a:lnTo>
                      <a:cubicBezTo>
                        <a:pt x="1325" y="1028"/>
                        <a:pt x="1029" y="1325"/>
                        <a:pt x="663" y="1325"/>
                      </a:cubicBezTo>
                      <a:lnTo>
                        <a:pt x="663" y="1325"/>
                      </a:lnTo>
                      <a:cubicBezTo>
                        <a:pt x="296" y="1325"/>
                        <a:pt x="0" y="1028"/>
                        <a:pt x="0" y="662"/>
                      </a:cubicBezTo>
                      <a:lnTo>
                        <a:pt x="0" y="662"/>
                      </a:lnTo>
                      <a:cubicBezTo>
                        <a:pt x="0" y="296"/>
                        <a:pt x="296" y="0"/>
                        <a:pt x="663" y="0"/>
                      </a:cubicBezTo>
                    </a:path>
                  </a:pathLst>
                </a:custGeom>
                <a:solidFill>
                  <a:schemeClr val="accent3"/>
                </a:solidFill>
                <a:ln>
                  <a:noFill/>
                </a:ln>
                <a:effectLst/>
              </p:spPr>
              <p:txBody>
                <a:bodyPr wrap="none" lIns="45720" rIns="9144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sym typeface="Wingdings" panose="05000000000000000000" pitchFamily="2" charset="2"/>
                    </a:rPr>
                    <a:t></a:t>
                  </a:r>
                  <a:r>
                    <a:rPr kumimoji="0" lang="en-US" sz="1400" b="1" i="0" u="none" strike="noStrike" kern="1200" cap="none" spc="0" normalizeH="0" baseline="0" noProof="0" dirty="0">
                      <a:ln>
                        <a:noFill/>
                      </a:ln>
                      <a:solidFill>
                        <a:prstClr val="white"/>
                      </a:solidFill>
                      <a:effectLst/>
                      <a:uLnTx/>
                      <a:uFillTx/>
                      <a:latin typeface="Calibri"/>
                      <a:ea typeface="Lato" panose="020F0502020204030203" pitchFamily="34" charset="0"/>
                      <a:cs typeface="Lato" panose="020F0502020204030203" pitchFamily="34" charset="0"/>
                    </a:rPr>
                    <a:t>20%</a:t>
                  </a:r>
                </a:p>
              </p:txBody>
            </p:sp>
            <p:sp>
              <p:nvSpPr>
                <p:cNvPr id="159" name="Freeform 12">
                  <a:extLst>
                    <a:ext uri="{FF2B5EF4-FFF2-40B4-BE49-F238E27FC236}">
                      <a16:creationId xmlns:a16="http://schemas.microsoft.com/office/drawing/2014/main" xmlns="" id="{607F69C2-46A1-40E4-9D3A-FDBF79139D5E}"/>
                    </a:ext>
                  </a:extLst>
                </p:cNvPr>
                <p:cNvSpPr>
                  <a:spLocks noChangeArrowheads="1"/>
                </p:cNvSpPr>
                <p:nvPr/>
              </p:nvSpPr>
              <p:spPr bwMode="auto">
                <a:xfrm>
                  <a:off x="8869680" y="3702972"/>
                  <a:ext cx="914400" cy="639539"/>
                </a:xfrm>
                <a:custGeom>
                  <a:avLst/>
                  <a:gdLst>
                    <a:gd name="connsiteX0" fmla="*/ 92495 w 2535272"/>
                    <a:gd name="connsiteY0" fmla="*/ 0 h 1773195"/>
                    <a:gd name="connsiteX1" fmla="*/ 190996 w 2535272"/>
                    <a:gd name="connsiteY1" fmla="*/ 94555 h 1773195"/>
                    <a:gd name="connsiteX2" fmla="*/ 503952 w 2535272"/>
                    <a:gd name="connsiteY2" fmla="*/ 762660 h 1773195"/>
                    <a:gd name="connsiteX3" fmla="*/ 1268263 w 2535272"/>
                    <a:gd name="connsiteY3" fmla="*/ 1077429 h 1773195"/>
                    <a:gd name="connsiteX4" fmla="*/ 2031327 w 2535272"/>
                    <a:gd name="connsiteY4" fmla="*/ 762660 h 1773195"/>
                    <a:gd name="connsiteX5" fmla="*/ 2344283 w 2535272"/>
                    <a:gd name="connsiteY5" fmla="*/ 94555 h 1773195"/>
                    <a:gd name="connsiteX6" fmla="*/ 2442783 w 2535272"/>
                    <a:gd name="connsiteY6" fmla="*/ 0 h 1773195"/>
                    <a:gd name="connsiteX7" fmla="*/ 2535049 w 2535272"/>
                    <a:gd name="connsiteY7" fmla="*/ 94555 h 1773195"/>
                    <a:gd name="connsiteX8" fmla="*/ 2165985 w 2535272"/>
                    <a:gd name="connsiteY8" fmla="*/ 897028 h 1773195"/>
                    <a:gd name="connsiteX9" fmla="*/ 1393723 w 2535272"/>
                    <a:gd name="connsiteY9" fmla="*/ 1261599 h 1773195"/>
                    <a:gd name="connsiteX10" fmla="*/ 1368641 w 2535272"/>
                    <a:gd name="connsiteY10" fmla="*/ 1262835 h 1773195"/>
                    <a:gd name="connsiteX11" fmla="*/ 1368641 w 2535272"/>
                    <a:gd name="connsiteY11" fmla="*/ 1773195 h 1773195"/>
                    <a:gd name="connsiteX12" fmla="*/ 1177615 w 2535272"/>
                    <a:gd name="connsiteY12" fmla="*/ 1773195 h 1773195"/>
                    <a:gd name="connsiteX13" fmla="*/ 1177615 w 2535272"/>
                    <a:gd name="connsiteY13" fmla="*/ 1263317 h 1773195"/>
                    <a:gd name="connsiteX14" fmla="*/ 1142749 w 2535272"/>
                    <a:gd name="connsiteY14" fmla="*/ 1261599 h 1773195"/>
                    <a:gd name="connsiteX15" fmla="*/ 369293 w 2535272"/>
                    <a:gd name="connsiteY15" fmla="*/ 897028 h 1773195"/>
                    <a:gd name="connsiteX16" fmla="*/ 230 w 2535272"/>
                    <a:gd name="connsiteY16" fmla="*/ 94555 h 1773195"/>
                    <a:gd name="connsiteX17" fmla="*/ 92495 w 2535272"/>
                    <a:gd name="connsiteY17" fmla="*/ 0 h 177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272" h="1773195">
                      <a:moveTo>
                        <a:pt x="92495" y="0"/>
                      </a:moveTo>
                      <a:cubicBezTo>
                        <a:pt x="144863" y="0"/>
                        <a:pt x="187255" y="42301"/>
                        <a:pt x="190996" y="94555"/>
                      </a:cubicBezTo>
                      <a:cubicBezTo>
                        <a:pt x="214685" y="345872"/>
                        <a:pt x="324407" y="582259"/>
                        <a:pt x="503952" y="762660"/>
                      </a:cubicBezTo>
                      <a:cubicBezTo>
                        <a:pt x="707186" y="964212"/>
                        <a:pt x="981490" y="1077429"/>
                        <a:pt x="1268263" y="1077429"/>
                      </a:cubicBezTo>
                      <a:cubicBezTo>
                        <a:pt x="1553788" y="1077429"/>
                        <a:pt x="1829339" y="964212"/>
                        <a:pt x="2031327" y="762660"/>
                      </a:cubicBezTo>
                      <a:cubicBezTo>
                        <a:pt x="2210871" y="582259"/>
                        <a:pt x="2321839" y="345872"/>
                        <a:pt x="2344283" y="94555"/>
                      </a:cubicBezTo>
                      <a:cubicBezTo>
                        <a:pt x="2348023" y="42301"/>
                        <a:pt x="2390415" y="0"/>
                        <a:pt x="2442783" y="0"/>
                      </a:cubicBezTo>
                      <a:cubicBezTo>
                        <a:pt x="2495150" y="0"/>
                        <a:pt x="2538789" y="42301"/>
                        <a:pt x="2535049" y="94555"/>
                      </a:cubicBezTo>
                      <a:cubicBezTo>
                        <a:pt x="2512605" y="396882"/>
                        <a:pt x="2381688" y="681791"/>
                        <a:pt x="2165985" y="897028"/>
                      </a:cubicBezTo>
                      <a:cubicBezTo>
                        <a:pt x="1957607" y="1104955"/>
                        <a:pt x="1684316" y="1232869"/>
                        <a:pt x="1393723" y="1261599"/>
                      </a:cubicBezTo>
                      <a:lnTo>
                        <a:pt x="1368641" y="1262835"/>
                      </a:lnTo>
                      <a:lnTo>
                        <a:pt x="1368641" y="1773195"/>
                      </a:lnTo>
                      <a:lnTo>
                        <a:pt x="1177615" y="1773195"/>
                      </a:lnTo>
                      <a:lnTo>
                        <a:pt x="1177615" y="1263317"/>
                      </a:lnTo>
                      <a:lnTo>
                        <a:pt x="1142749" y="1261599"/>
                      </a:lnTo>
                      <a:cubicBezTo>
                        <a:pt x="851917" y="1232869"/>
                        <a:pt x="577671" y="1104955"/>
                        <a:pt x="369293" y="897028"/>
                      </a:cubicBezTo>
                      <a:cubicBezTo>
                        <a:pt x="153590" y="681791"/>
                        <a:pt x="22673" y="396882"/>
                        <a:pt x="230" y="94555"/>
                      </a:cubicBezTo>
                      <a:cubicBezTo>
                        <a:pt x="-3511" y="42301"/>
                        <a:pt x="38881" y="0"/>
                        <a:pt x="92495" y="0"/>
                      </a:cubicBezTo>
                      <a:close/>
                    </a:path>
                  </a:pathLst>
                </a:custGeom>
                <a:solidFill>
                  <a:schemeClr val="accent3"/>
                </a:solidFill>
                <a:ln>
                  <a:noFill/>
                </a:ln>
                <a:effectLst/>
              </p:spPr>
              <p:txBody>
                <a:bodyPr wrap="square" anchor="ctr">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pic>
            <p:nvPicPr>
              <p:cNvPr id="50" name="Graphic 49" descr="Scales of justice">
                <a:extLst>
                  <a:ext uri="{FF2B5EF4-FFF2-40B4-BE49-F238E27FC236}">
                    <a16:creationId xmlns:a16="http://schemas.microsoft.com/office/drawing/2014/main" xmlns="" id="{D9B92670-306D-42E3-A837-4B26EF1ABBE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254614" y="3531208"/>
                <a:ext cx="365760" cy="365760"/>
              </a:xfrm>
              <a:prstGeom prst="rect">
                <a:avLst/>
              </a:prstGeom>
            </p:spPr>
          </p:pic>
          <p:pic>
            <p:nvPicPr>
              <p:cNvPr id="62" name="Graphic 61" descr="Transfer">
                <a:extLst>
                  <a:ext uri="{FF2B5EF4-FFF2-40B4-BE49-F238E27FC236}">
                    <a16:creationId xmlns:a16="http://schemas.microsoft.com/office/drawing/2014/main" xmlns="" id="{B84AD3BB-AF8E-40D1-B51C-755355AC097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261593" y="3531208"/>
                <a:ext cx="365760" cy="365760"/>
              </a:xfrm>
              <a:prstGeom prst="rect">
                <a:avLst/>
              </a:prstGeom>
            </p:spPr>
          </p:pic>
        </p:grpSp>
      </p:grpSp>
    </p:spTree>
    <p:extLst>
      <p:ext uri="{BB962C8B-B14F-4D97-AF65-F5344CB8AC3E}">
        <p14:creationId xmlns:p14="http://schemas.microsoft.com/office/powerpoint/2010/main" val="3550543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 name="Object 152">
            <a:extLst>
              <a:ext uri="{FF2B5EF4-FFF2-40B4-BE49-F238E27FC236}">
                <a16:creationId xmlns:a16="http://schemas.microsoft.com/office/drawing/2014/main" xmlns="" id="{04C89BD1-79A0-4908-89CC-2EEA161B2666}"/>
              </a:ext>
            </a:extLst>
          </p:cNvPr>
          <p:cNvGraphicFramePr>
            <a:graphicFrameLocks noChangeAspect="1"/>
          </p:cNvGraphicFramePr>
          <p:nvPr/>
        </p:nvGraphicFramePr>
        <p:xfrm>
          <a:off x="225425" y="2697163"/>
          <a:ext cx="3849688" cy="2676525"/>
        </p:xfrm>
        <a:graphic>
          <a:graphicData uri="http://schemas.openxmlformats.org/presentationml/2006/ole">
            <mc:AlternateContent xmlns:mc="http://schemas.openxmlformats.org/markup-compatibility/2006">
              <mc:Choice xmlns:v="urn:schemas-microsoft-com:vml" Requires="v">
                <p:oleObj spid="_x0000_s2052" name="Worksheet" r:id="rId5" imgW="3152685" imgH="2190853" progId="Excel.Sheet.12">
                  <p:embed/>
                </p:oleObj>
              </mc:Choice>
              <mc:Fallback>
                <p:oleObj name="Worksheet" r:id="rId5" imgW="3152685" imgH="2190853" progId="Excel.Sheet.12">
                  <p:embed/>
                  <p:pic>
                    <p:nvPicPr>
                      <p:cNvPr id="153" name="Object 152">
                        <a:extLst>
                          <a:ext uri="{FF2B5EF4-FFF2-40B4-BE49-F238E27FC236}">
                            <a16:creationId xmlns:a16="http://schemas.microsoft.com/office/drawing/2014/main" xmlns="" id="{04C89BD1-79A0-4908-89CC-2EEA161B2666}"/>
                          </a:ext>
                        </a:extLst>
                      </p:cNvPr>
                      <p:cNvPicPr/>
                      <p:nvPr/>
                    </p:nvPicPr>
                    <p:blipFill>
                      <a:blip r:embed="rId6"/>
                      <a:stretch>
                        <a:fillRect/>
                      </a:stretch>
                    </p:blipFill>
                    <p:spPr>
                      <a:xfrm>
                        <a:off x="225425" y="2697163"/>
                        <a:ext cx="3849688" cy="2676525"/>
                      </a:xfrm>
                      <a:prstGeom prst="rect">
                        <a:avLst/>
                      </a:prstGeom>
                    </p:spPr>
                  </p:pic>
                </p:oleObj>
              </mc:Fallback>
            </mc:AlternateContent>
          </a:graphicData>
        </a:graphic>
      </p:graphicFrame>
      <p:pic>
        <p:nvPicPr>
          <p:cNvPr id="50" name="Picture 49" descr="A picture containing clipart&#10;&#10;Description generated with very high confidence">
            <a:extLst>
              <a:ext uri="{FF2B5EF4-FFF2-40B4-BE49-F238E27FC236}">
                <a16:creationId xmlns:a16="http://schemas.microsoft.com/office/drawing/2014/main" xmlns="" id="{1C220EB5-F3E7-4789-B800-B5D69A494E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9420" y="6250231"/>
            <a:ext cx="832778" cy="605336"/>
          </a:xfrm>
          <a:prstGeom prst="rect">
            <a:avLst/>
          </a:prstGeom>
        </p:spPr>
      </p:pic>
      <p:pic>
        <p:nvPicPr>
          <p:cNvPr id="51" name="Picture 50" descr="A close up of a sign&#10;&#10;Description generated with very high confidence">
            <a:extLst>
              <a:ext uri="{FF2B5EF4-FFF2-40B4-BE49-F238E27FC236}">
                <a16:creationId xmlns:a16="http://schemas.microsoft.com/office/drawing/2014/main" xmlns="" id="{59D91E81-9D76-4914-87C8-D9721ABC00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87106" y="6504214"/>
            <a:ext cx="667876" cy="314539"/>
          </a:xfrm>
          <a:prstGeom prst="rect">
            <a:avLst/>
          </a:prstGeom>
        </p:spPr>
      </p:pic>
      <p:pic>
        <p:nvPicPr>
          <p:cNvPr id="52" name="Picture 51">
            <a:extLst>
              <a:ext uri="{FF2B5EF4-FFF2-40B4-BE49-F238E27FC236}">
                <a16:creationId xmlns:a16="http://schemas.microsoft.com/office/drawing/2014/main" xmlns="" id="{C922CE72-1137-4A68-A104-54D8F2B466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05330" y="5963041"/>
            <a:ext cx="822960" cy="382712"/>
          </a:xfrm>
          <a:prstGeom prst="rect">
            <a:avLst/>
          </a:prstGeom>
        </p:spPr>
      </p:pic>
      <p:pic>
        <p:nvPicPr>
          <p:cNvPr id="54" name="Picture 53">
            <a:extLst>
              <a:ext uri="{FF2B5EF4-FFF2-40B4-BE49-F238E27FC236}">
                <a16:creationId xmlns:a16="http://schemas.microsoft.com/office/drawing/2014/main" xmlns="" id="{A0616297-4165-4E16-BCFA-CB95849961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00942" y="2390883"/>
            <a:ext cx="1188720" cy="352992"/>
          </a:xfrm>
          <a:prstGeom prst="rect">
            <a:avLst/>
          </a:prstGeom>
        </p:spPr>
      </p:pic>
      <p:pic>
        <p:nvPicPr>
          <p:cNvPr id="55" name="Picture 54">
            <a:extLst>
              <a:ext uri="{FF2B5EF4-FFF2-40B4-BE49-F238E27FC236}">
                <a16:creationId xmlns:a16="http://schemas.microsoft.com/office/drawing/2014/main" xmlns="" id="{B38E7A2F-8D20-4971-B6B0-95C0EF8FC76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76758" y="1193081"/>
            <a:ext cx="831543" cy="449604"/>
          </a:xfrm>
          <a:prstGeom prst="rect">
            <a:avLst/>
          </a:prstGeom>
        </p:spPr>
      </p:pic>
      <p:pic>
        <p:nvPicPr>
          <p:cNvPr id="56" name="Graphic 55">
            <a:extLst>
              <a:ext uri="{FF2B5EF4-FFF2-40B4-BE49-F238E27FC236}">
                <a16:creationId xmlns:a16="http://schemas.microsoft.com/office/drawing/2014/main" xmlns="" id="{051E68EF-3C3A-47EF-8FD0-504261AB071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1588338" y="495009"/>
            <a:ext cx="457200" cy="591676"/>
          </a:xfrm>
          <a:prstGeom prst="rect">
            <a:avLst/>
          </a:prstGeom>
        </p:spPr>
      </p:pic>
      <p:pic>
        <p:nvPicPr>
          <p:cNvPr id="57" name="Picture 56" descr="A close up of a sign&#10;&#10;Description generated with high confidence">
            <a:extLst>
              <a:ext uri="{FF2B5EF4-FFF2-40B4-BE49-F238E27FC236}">
                <a16:creationId xmlns:a16="http://schemas.microsoft.com/office/drawing/2014/main" xmlns="" id="{F476C16F-866B-457A-A36E-8D8410FB929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10218" y="1861194"/>
            <a:ext cx="512056" cy="221206"/>
          </a:xfrm>
          <a:prstGeom prst="rect">
            <a:avLst/>
          </a:prstGeom>
        </p:spPr>
      </p:pic>
      <p:pic>
        <p:nvPicPr>
          <p:cNvPr id="58" name="Graphic 57">
            <a:extLst>
              <a:ext uri="{FF2B5EF4-FFF2-40B4-BE49-F238E27FC236}">
                <a16:creationId xmlns:a16="http://schemas.microsoft.com/office/drawing/2014/main" xmlns="" id="{29F4959D-E487-4C5E-9247-098FB175798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7826711" y="4422851"/>
            <a:ext cx="822960" cy="267232"/>
          </a:xfrm>
          <a:prstGeom prst="rect">
            <a:avLst/>
          </a:prstGeom>
        </p:spPr>
      </p:pic>
      <p:pic>
        <p:nvPicPr>
          <p:cNvPr id="59" name="Picture 58">
            <a:extLst>
              <a:ext uri="{FF2B5EF4-FFF2-40B4-BE49-F238E27FC236}">
                <a16:creationId xmlns:a16="http://schemas.microsoft.com/office/drawing/2014/main" xmlns="" id="{7D0352C3-51D1-4078-AE36-074B428E371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35597" y="5773022"/>
            <a:ext cx="667496" cy="667496"/>
          </a:xfrm>
          <a:prstGeom prst="rect">
            <a:avLst/>
          </a:prstGeom>
        </p:spPr>
      </p:pic>
      <p:pic>
        <p:nvPicPr>
          <p:cNvPr id="60" name="Picture 59" descr="A close up of a sign&#10;&#10;Description generated with high confidence">
            <a:extLst>
              <a:ext uri="{FF2B5EF4-FFF2-40B4-BE49-F238E27FC236}">
                <a16:creationId xmlns:a16="http://schemas.microsoft.com/office/drawing/2014/main" xmlns="" id="{C74FEDA3-55CF-4A4E-8915-E0767F81F711}"/>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35769" y="-11573"/>
            <a:ext cx="731520" cy="528327"/>
          </a:xfrm>
          <a:prstGeom prst="rect">
            <a:avLst/>
          </a:prstGeom>
        </p:spPr>
      </p:pic>
      <p:pic>
        <p:nvPicPr>
          <p:cNvPr id="61" name="Picture 60" descr="A close up of a logo&#10;&#10;Description generated with very high confidence">
            <a:extLst>
              <a:ext uri="{FF2B5EF4-FFF2-40B4-BE49-F238E27FC236}">
                <a16:creationId xmlns:a16="http://schemas.microsoft.com/office/drawing/2014/main" xmlns="" id="{25021899-E2E4-4DDE-9421-F5045303D28D}"/>
              </a:ext>
            </a:extLst>
          </p:cNvPr>
          <p:cNvPicPr>
            <a:picLocks noChangeAspect="1"/>
          </p:cNvPicPr>
          <p:nvPr/>
        </p:nvPicPr>
        <p:blipFill rotWithShape="1">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0738" y="3881601"/>
            <a:ext cx="1349602" cy="453953"/>
          </a:xfrm>
          <a:prstGeom prst="rect">
            <a:avLst/>
          </a:prstGeom>
        </p:spPr>
      </p:pic>
      <p:pic>
        <p:nvPicPr>
          <p:cNvPr id="62" name="Picture 61">
            <a:extLst>
              <a:ext uri="{FF2B5EF4-FFF2-40B4-BE49-F238E27FC236}">
                <a16:creationId xmlns:a16="http://schemas.microsoft.com/office/drawing/2014/main" xmlns="" id="{E7F02A63-A7CE-49AA-B8CC-1D8415AD4F91}"/>
              </a:ext>
            </a:extLst>
          </p:cNvPr>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82922" y="5369412"/>
            <a:ext cx="1259804" cy="527608"/>
          </a:xfrm>
          <a:prstGeom prst="rect">
            <a:avLst/>
          </a:prstGeom>
        </p:spPr>
      </p:pic>
      <p:pic>
        <p:nvPicPr>
          <p:cNvPr id="63" name="Picture 62" descr="A drawing of a face&#10;&#10;Description generated with high confidence">
            <a:extLst>
              <a:ext uri="{FF2B5EF4-FFF2-40B4-BE49-F238E27FC236}">
                <a16:creationId xmlns:a16="http://schemas.microsoft.com/office/drawing/2014/main" xmlns="" id="{32FF185E-EF4C-44A9-BBF0-8EFBEE89C92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753136" y="4422298"/>
            <a:ext cx="640080" cy="320048"/>
          </a:xfrm>
          <a:prstGeom prst="rect">
            <a:avLst/>
          </a:prstGeom>
        </p:spPr>
      </p:pic>
      <p:pic>
        <p:nvPicPr>
          <p:cNvPr id="64" name="Picture 63" descr="A close up of a logo&#10;&#10;Description generated with very high confidence">
            <a:extLst>
              <a:ext uri="{FF2B5EF4-FFF2-40B4-BE49-F238E27FC236}">
                <a16:creationId xmlns:a16="http://schemas.microsoft.com/office/drawing/2014/main" xmlns="" id="{069DA4F1-2A77-4821-B7D4-886AB490971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182815" y="992403"/>
            <a:ext cx="940798" cy="763661"/>
          </a:xfrm>
          <a:prstGeom prst="rect">
            <a:avLst/>
          </a:prstGeom>
        </p:spPr>
      </p:pic>
      <p:pic>
        <p:nvPicPr>
          <p:cNvPr id="65" name="Picture 64" descr="A close up of a sign&#10;&#10;Description generated with high confidence">
            <a:extLst>
              <a:ext uri="{FF2B5EF4-FFF2-40B4-BE49-F238E27FC236}">
                <a16:creationId xmlns:a16="http://schemas.microsoft.com/office/drawing/2014/main" xmlns="" id="{0E4B3964-49BC-465B-987A-7869472FC0A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169297" y="1725676"/>
            <a:ext cx="682592" cy="463890"/>
          </a:xfrm>
          <a:prstGeom prst="rect">
            <a:avLst/>
          </a:prstGeom>
        </p:spPr>
      </p:pic>
      <p:pic>
        <p:nvPicPr>
          <p:cNvPr id="66" name="Picture 65" descr="A picture containing clipart&#10;&#10;Description generated with very high confidence">
            <a:extLst>
              <a:ext uri="{FF2B5EF4-FFF2-40B4-BE49-F238E27FC236}">
                <a16:creationId xmlns:a16="http://schemas.microsoft.com/office/drawing/2014/main" xmlns="" id="{66BFDC1D-480A-4C9D-8A03-E1FDCC61F0E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716351" y="5347089"/>
            <a:ext cx="1057761" cy="302528"/>
          </a:xfrm>
          <a:prstGeom prst="rect">
            <a:avLst/>
          </a:prstGeom>
        </p:spPr>
      </p:pic>
      <p:pic>
        <p:nvPicPr>
          <p:cNvPr id="67" name="Picture 66" descr="A drawing of a cartoon character&#10;&#10;Description generated with high confidence">
            <a:extLst>
              <a:ext uri="{FF2B5EF4-FFF2-40B4-BE49-F238E27FC236}">
                <a16:creationId xmlns:a16="http://schemas.microsoft.com/office/drawing/2014/main" xmlns="" id="{C14666A8-B906-4C12-A35C-00F995B090A9}"/>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373634" y="5909493"/>
            <a:ext cx="548640" cy="447399"/>
          </a:xfrm>
          <a:prstGeom prst="rect">
            <a:avLst/>
          </a:prstGeom>
        </p:spPr>
      </p:pic>
      <p:pic>
        <p:nvPicPr>
          <p:cNvPr id="68" name="Picture 67">
            <a:extLst>
              <a:ext uri="{FF2B5EF4-FFF2-40B4-BE49-F238E27FC236}">
                <a16:creationId xmlns:a16="http://schemas.microsoft.com/office/drawing/2014/main" xmlns="" id="{0776CA89-5B7F-4F07-9C10-BD34C324C14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349464" y="68169"/>
            <a:ext cx="548640" cy="423950"/>
          </a:xfrm>
          <a:prstGeom prst="rect">
            <a:avLst/>
          </a:prstGeom>
        </p:spPr>
      </p:pic>
      <p:pic>
        <p:nvPicPr>
          <p:cNvPr id="69" name="Picture 68">
            <a:extLst>
              <a:ext uri="{FF2B5EF4-FFF2-40B4-BE49-F238E27FC236}">
                <a16:creationId xmlns:a16="http://schemas.microsoft.com/office/drawing/2014/main" xmlns="" id="{03E75DF2-3FC1-4112-9782-EAB5142E758A}"/>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574262" y="4596302"/>
            <a:ext cx="548640" cy="257797"/>
          </a:xfrm>
          <a:prstGeom prst="rect">
            <a:avLst/>
          </a:prstGeom>
        </p:spPr>
      </p:pic>
      <p:pic>
        <p:nvPicPr>
          <p:cNvPr id="70" name="Picture 2" descr="https://www.monroecc.edu/fileadmin/SiteFiles/GeneralContent/depts/brand-toolkit/images/mcc_horiz_logo_400_100.gif">
            <a:extLst>
              <a:ext uri="{FF2B5EF4-FFF2-40B4-BE49-F238E27FC236}">
                <a16:creationId xmlns:a16="http://schemas.microsoft.com/office/drawing/2014/main" xmlns="" id="{C3A3CD09-247A-4AB8-B0A9-DC1339654859}"/>
              </a:ext>
            </a:extLst>
          </p:cNvPr>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9005" y="4770028"/>
            <a:ext cx="2071937" cy="51798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xmlns="" id="{DA846123-D92C-4A53-9049-3653AB65D2F0}"/>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9298387" y="2896047"/>
            <a:ext cx="507859" cy="585503"/>
          </a:xfrm>
          <a:prstGeom prst="rect">
            <a:avLst/>
          </a:prstGeom>
        </p:spPr>
      </p:pic>
      <p:pic>
        <p:nvPicPr>
          <p:cNvPr id="72" name="Picture 71">
            <a:extLst>
              <a:ext uri="{FF2B5EF4-FFF2-40B4-BE49-F238E27FC236}">
                <a16:creationId xmlns:a16="http://schemas.microsoft.com/office/drawing/2014/main" xmlns="" id="{928EE9FC-9C3E-4DAF-8627-E545059B418C}"/>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879491" y="3247236"/>
            <a:ext cx="1188720" cy="321146"/>
          </a:xfrm>
          <a:prstGeom prst="rect">
            <a:avLst/>
          </a:prstGeom>
        </p:spPr>
      </p:pic>
      <p:pic>
        <p:nvPicPr>
          <p:cNvPr id="73" name="Picture 72" descr="A close up of a sign&#10;&#10;Description generated with very high confidence">
            <a:extLst>
              <a:ext uri="{FF2B5EF4-FFF2-40B4-BE49-F238E27FC236}">
                <a16:creationId xmlns:a16="http://schemas.microsoft.com/office/drawing/2014/main" xmlns="" id="{3186C47E-B78B-4CB0-A645-B0097BC39811}"/>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709448" y="3637963"/>
            <a:ext cx="1005840" cy="332976"/>
          </a:xfrm>
          <a:prstGeom prst="rect">
            <a:avLst/>
          </a:prstGeom>
        </p:spPr>
      </p:pic>
      <p:pic>
        <p:nvPicPr>
          <p:cNvPr id="74" name="Picture 73" descr="A close up of a logo&#10;&#10;Description generated with very high confidence">
            <a:extLst>
              <a:ext uri="{FF2B5EF4-FFF2-40B4-BE49-F238E27FC236}">
                <a16:creationId xmlns:a16="http://schemas.microsoft.com/office/drawing/2014/main" xmlns="" id="{B597DFA7-F782-48F6-9E7A-EF2BFA2FFF95}"/>
              </a:ext>
            </a:extLst>
          </p:cNvPr>
          <p:cNvPicPr>
            <a:picLocks noChangeAspect="1"/>
          </p:cNvPicPr>
          <p:nvPr/>
        </p:nvPicPr>
        <p:blipFill rotWithShape="1">
          <a:blip r:embed="rId32"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10629658" y="825577"/>
            <a:ext cx="881231" cy="453952"/>
          </a:xfrm>
          <a:prstGeom prst="rect">
            <a:avLst/>
          </a:prstGeom>
        </p:spPr>
      </p:pic>
      <p:pic>
        <p:nvPicPr>
          <p:cNvPr id="75" name="Picture 74">
            <a:extLst>
              <a:ext uri="{FF2B5EF4-FFF2-40B4-BE49-F238E27FC236}">
                <a16:creationId xmlns:a16="http://schemas.microsoft.com/office/drawing/2014/main" xmlns="" id="{36C522CA-CBC1-4AF4-ACE4-2E0E174351EE}"/>
              </a:ext>
            </a:extLst>
          </p:cNvPr>
          <p:cNvPicPr>
            <a:picLocks noChangeAspect="1"/>
          </p:cNvPicPr>
          <p:nvPr/>
        </p:nvPicPr>
        <p:blipFill rotWithShape="1">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403509" y="1313399"/>
            <a:ext cx="855347" cy="369633"/>
          </a:xfrm>
          <a:prstGeom prst="rect">
            <a:avLst/>
          </a:prstGeom>
        </p:spPr>
      </p:pic>
      <p:pic>
        <p:nvPicPr>
          <p:cNvPr id="76" name="Picture 75">
            <a:extLst>
              <a:ext uri="{FF2B5EF4-FFF2-40B4-BE49-F238E27FC236}">
                <a16:creationId xmlns:a16="http://schemas.microsoft.com/office/drawing/2014/main" xmlns="" id="{E994C34A-E60D-47EC-9244-203F84D5F92E}"/>
              </a:ext>
            </a:extLst>
          </p:cNvPr>
          <p:cNvPicPr>
            <a:picLocks noChangeAspect="1"/>
          </p:cNvPicPr>
          <p:nvPr/>
        </p:nvPicPr>
        <p:blipFill rotWithShape="1">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652022" y="5061820"/>
            <a:ext cx="1280160" cy="214637"/>
          </a:xfrm>
          <a:prstGeom prst="rect">
            <a:avLst/>
          </a:prstGeom>
        </p:spPr>
      </p:pic>
      <p:pic>
        <p:nvPicPr>
          <p:cNvPr id="77" name="Picture 76" descr="A close up of a logo&#10;&#10;Description generated with high confidence">
            <a:extLst>
              <a:ext uri="{FF2B5EF4-FFF2-40B4-BE49-F238E27FC236}">
                <a16:creationId xmlns:a16="http://schemas.microsoft.com/office/drawing/2014/main" xmlns="" id="{30C16BCB-613C-43BA-A939-766DAC5B15C6}"/>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20755" y="5694359"/>
            <a:ext cx="1280160" cy="404694"/>
          </a:xfrm>
          <a:prstGeom prst="rect">
            <a:avLst/>
          </a:prstGeom>
        </p:spPr>
      </p:pic>
      <p:pic>
        <p:nvPicPr>
          <p:cNvPr id="78" name="Picture 77" descr="A close up of a logo&#10;&#10;Description generated with very high confidence">
            <a:extLst>
              <a:ext uri="{FF2B5EF4-FFF2-40B4-BE49-F238E27FC236}">
                <a16:creationId xmlns:a16="http://schemas.microsoft.com/office/drawing/2014/main" xmlns="" id="{BCD6EB5C-AC11-4D62-ACB1-6E3B4C26BCEB}"/>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277246" y="2177992"/>
            <a:ext cx="565151" cy="664043"/>
          </a:xfrm>
          <a:prstGeom prst="rect">
            <a:avLst/>
          </a:prstGeom>
        </p:spPr>
      </p:pic>
      <p:sp>
        <p:nvSpPr>
          <p:cNvPr id="79" name="TextBox 78">
            <a:extLst>
              <a:ext uri="{FF2B5EF4-FFF2-40B4-BE49-F238E27FC236}">
                <a16:creationId xmlns:a16="http://schemas.microsoft.com/office/drawing/2014/main" xmlns="" id="{D58B165D-F19C-46D6-8F88-D2BE147645CA}"/>
              </a:ext>
            </a:extLst>
          </p:cNvPr>
          <p:cNvSpPr txBox="1">
            <a:spLocks noChangeAspect="1"/>
          </p:cNvSpPr>
          <p:nvPr/>
        </p:nvSpPr>
        <p:spPr>
          <a:xfrm>
            <a:off x="11233581" y="4616026"/>
            <a:ext cx="107921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Ohio State University</a:t>
            </a:r>
          </a:p>
        </p:txBody>
      </p:sp>
      <p:pic>
        <p:nvPicPr>
          <p:cNvPr id="80" name="Picture 79">
            <a:extLst>
              <a:ext uri="{FF2B5EF4-FFF2-40B4-BE49-F238E27FC236}">
                <a16:creationId xmlns:a16="http://schemas.microsoft.com/office/drawing/2014/main" xmlns="" id="{0AAEC7C9-4114-43ED-A27C-98CF76F9518B}"/>
              </a:ext>
            </a:extLst>
          </p:cNvPr>
          <p:cNvPicPr>
            <a:picLocks noChangeAspect="1"/>
          </p:cNvPicPr>
          <p:nvPr/>
        </p:nvPicPr>
        <p:blipFill>
          <a:blip r:embed="rId3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82245" y="5642202"/>
            <a:ext cx="731520" cy="392950"/>
          </a:xfrm>
          <a:prstGeom prst="rect">
            <a:avLst/>
          </a:prstGeom>
        </p:spPr>
      </p:pic>
      <p:pic>
        <p:nvPicPr>
          <p:cNvPr id="81" name="Picture 80">
            <a:extLst>
              <a:ext uri="{FF2B5EF4-FFF2-40B4-BE49-F238E27FC236}">
                <a16:creationId xmlns:a16="http://schemas.microsoft.com/office/drawing/2014/main" xmlns="" id="{1426AD90-26BF-48BA-A66E-840B13620CE3}"/>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0991651" y="2165005"/>
            <a:ext cx="1097490" cy="197548"/>
          </a:xfrm>
          <a:prstGeom prst="rect">
            <a:avLst/>
          </a:prstGeom>
        </p:spPr>
      </p:pic>
      <p:pic>
        <p:nvPicPr>
          <p:cNvPr id="83" name="Picture 82" descr="A picture containing clipart&#10;&#10;Description generated with very high confidence">
            <a:extLst>
              <a:ext uri="{FF2B5EF4-FFF2-40B4-BE49-F238E27FC236}">
                <a16:creationId xmlns:a16="http://schemas.microsoft.com/office/drawing/2014/main" xmlns="" id="{5778EDC4-6A49-48D8-8D79-41C331F183F4}"/>
              </a:ext>
            </a:extLst>
          </p:cNvPr>
          <p:cNvPicPr>
            <a:picLocks noChangeAspect="1"/>
          </p:cNvPicPr>
          <p:nvPr/>
        </p:nvPicPr>
        <p:blipFill>
          <a:blip r:embed="rId3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74873" y="5983698"/>
            <a:ext cx="548640" cy="353874"/>
          </a:xfrm>
          <a:prstGeom prst="rect">
            <a:avLst/>
          </a:prstGeom>
        </p:spPr>
      </p:pic>
      <p:pic>
        <p:nvPicPr>
          <p:cNvPr id="88" name="Picture 87" descr="A close up of a logo&#10;&#10;Description generated with very high confidence">
            <a:extLst>
              <a:ext uri="{FF2B5EF4-FFF2-40B4-BE49-F238E27FC236}">
                <a16:creationId xmlns:a16="http://schemas.microsoft.com/office/drawing/2014/main" xmlns="" id="{FDDC3D55-0DB7-48E8-A48B-C7CB14743906}"/>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9314894" y="6437087"/>
            <a:ext cx="864024" cy="369633"/>
          </a:xfrm>
          <a:prstGeom prst="rect">
            <a:avLst/>
          </a:prstGeom>
        </p:spPr>
      </p:pic>
      <p:pic>
        <p:nvPicPr>
          <p:cNvPr id="89" name="Picture 88">
            <a:extLst>
              <a:ext uri="{FF2B5EF4-FFF2-40B4-BE49-F238E27FC236}">
                <a16:creationId xmlns:a16="http://schemas.microsoft.com/office/drawing/2014/main" xmlns="" id="{6D715051-0943-4F0C-AD31-CB2D0746AD2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0490912" y="-11634"/>
            <a:ext cx="1657544" cy="602285"/>
          </a:xfrm>
          <a:prstGeom prst="rect">
            <a:avLst/>
          </a:prstGeom>
        </p:spPr>
      </p:pic>
      <p:pic>
        <p:nvPicPr>
          <p:cNvPr id="90" name="Picture 89" descr="A picture containing clipart&#10;&#10;Description generated with very high confidence">
            <a:extLst>
              <a:ext uri="{FF2B5EF4-FFF2-40B4-BE49-F238E27FC236}">
                <a16:creationId xmlns:a16="http://schemas.microsoft.com/office/drawing/2014/main" xmlns="" id="{AE428DF8-A9A2-4E9A-80C5-A54A5C73532C}"/>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7336908" y="5813060"/>
            <a:ext cx="822960" cy="176023"/>
          </a:xfrm>
          <a:prstGeom prst="rect">
            <a:avLst/>
          </a:prstGeom>
        </p:spPr>
      </p:pic>
      <p:sp>
        <p:nvSpPr>
          <p:cNvPr id="91" name="TextBox 90">
            <a:extLst>
              <a:ext uri="{FF2B5EF4-FFF2-40B4-BE49-F238E27FC236}">
                <a16:creationId xmlns:a16="http://schemas.microsoft.com/office/drawing/2014/main" xmlns="" id="{443875F9-F231-489D-BB36-7A74B3DFEBFD}"/>
              </a:ext>
            </a:extLst>
          </p:cNvPr>
          <p:cNvSpPr txBox="1">
            <a:spLocks noChangeAspect="1"/>
          </p:cNvSpPr>
          <p:nvPr/>
        </p:nvSpPr>
        <p:spPr>
          <a:xfrm>
            <a:off x="7573863" y="6047152"/>
            <a:ext cx="118422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Michigan State University</a:t>
            </a:r>
          </a:p>
        </p:txBody>
      </p:sp>
      <p:pic>
        <p:nvPicPr>
          <p:cNvPr id="92" name="Picture 91">
            <a:extLst>
              <a:ext uri="{FF2B5EF4-FFF2-40B4-BE49-F238E27FC236}">
                <a16:creationId xmlns:a16="http://schemas.microsoft.com/office/drawing/2014/main" xmlns="" id="{34F902A8-1CF0-4078-88EB-B1714A40F464}"/>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4379024" y="4426191"/>
            <a:ext cx="1371600" cy="306695"/>
          </a:xfrm>
          <a:prstGeom prst="rect">
            <a:avLst/>
          </a:prstGeom>
        </p:spPr>
      </p:pic>
      <p:pic>
        <p:nvPicPr>
          <p:cNvPr id="93" name="Picture 92" descr="A close up of a sign&#10;&#10;Description generated with high confidence">
            <a:extLst>
              <a:ext uri="{FF2B5EF4-FFF2-40B4-BE49-F238E27FC236}">
                <a16:creationId xmlns:a16="http://schemas.microsoft.com/office/drawing/2014/main" xmlns="" id="{4EF4FB3A-D04E-43F8-8A56-97BC99ADEF71}"/>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0031521" y="1023453"/>
            <a:ext cx="479072" cy="430165"/>
          </a:xfrm>
          <a:prstGeom prst="rect">
            <a:avLst/>
          </a:prstGeom>
        </p:spPr>
      </p:pic>
      <p:pic>
        <p:nvPicPr>
          <p:cNvPr id="94" name="Picture 93" descr="A close up of a logo&#10;&#10;Description generated with very high confidence">
            <a:extLst>
              <a:ext uri="{FF2B5EF4-FFF2-40B4-BE49-F238E27FC236}">
                <a16:creationId xmlns:a16="http://schemas.microsoft.com/office/drawing/2014/main" xmlns="" id="{45187075-5C22-46CC-A42C-3E8DA30BBB46}"/>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10372917" y="6468399"/>
            <a:ext cx="1737907" cy="329080"/>
          </a:xfrm>
          <a:prstGeom prst="rect">
            <a:avLst/>
          </a:prstGeom>
        </p:spPr>
      </p:pic>
      <p:pic>
        <p:nvPicPr>
          <p:cNvPr id="95" name="Picture 94" descr="A close up of a logo&#10;&#10;Description generated with very high confidence">
            <a:extLst>
              <a:ext uri="{FF2B5EF4-FFF2-40B4-BE49-F238E27FC236}">
                <a16:creationId xmlns:a16="http://schemas.microsoft.com/office/drawing/2014/main" xmlns="" id="{EA601EB5-D7A0-4796-9DDB-EEA40E91B481}"/>
              </a:ext>
            </a:extLst>
          </p:cNvPr>
          <p:cNvPicPr>
            <a:picLocks noChangeAspect="1"/>
          </p:cNvPicPr>
          <p:nvPr/>
        </p:nvPicPr>
        <p:blipFill>
          <a:blip r:embed="rId4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54059" y="5160685"/>
            <a:ext cx="1089061" cy="450652"/>
          </a:xfrm>
          <a:prstGeom prst="rect">
            <a:avLst/>
          </a:prstGeom>
        </p:spPr>
      </p:pic>
      <p:pic>
        <p:nvPicPr>
          <p:cNvPr id="96" name="Graphic 95">
            <a:extLst>
              <a:ext uri="{FF2B5EF4-FFF2-40B4-BE49-F238E27FC236}">
                <a16:creationId xmlns:a16="http://schemas.microsoft.com/office/drawing/2014/main" xmlns="" id="{86DEB302-DD0D-4338-BFC6-28D313E30647}"/>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xmlns="" r:embed="rId48"/>
              </a:ext>
            </a:extLst>
          </a:blip>
          <a:stretch>
            <a:fillRect/>
          </a:stretch>
        </p:blipFill>
        <p:spPr>
          <a:xfrm>
            <a:off x="2408038" y="4840291"/>
            <a:ext cx="822960" cy="203181"/>
          </a:xfrm>
          <a:prstGeom prst="rect">
            <a:avLst/>
          </a:prstGeom>
        </p:spPr>
      </p:pic>
      <p:pic>
        <p:nvPicPr>
          <p:cNvPr id="97" name="Picture 96" descr="A picture containing object&#10;&#10;Description generated with high confidence">
            <a:extLst>
              <a:ext uri="{FF2B5EF4-FFF2-40B4-BE49-F238E27FC236}">
                <a16:creationId xmlns:a16="http://schemas.microsoft.com/office/drawing/2014/main" xmlns="" id="{D8266217-7991-4917-AF2B-67B8AEDE446E}"/>
              </a:ext>
            </a:extLst>
          </p:cNvPr>
          <p:cNvPicPr>
            <a:picLocks noChangeAspect="1"/>
          </p:cNvPicPr>
          <p:nvPr/>
        </p:nvPicPr>
        <p:blipFill>
          <a:blip r:embed="rId49">
            <a:extLst>
              <a:ext uri="{28A0092B-C50C-407E-A947-70E740481C1C}">
                <a14:useLocalDpi xmlns:a14="http://schemas.microsoft.com/office/drawing/2010/main"/>
              </a:ext>
            </a:extLst>
          </a:blip>
          <a:stretch>
            <a:fillRect/>
          </a:stretch>
        </p:blipFill>
        <p:spPr>
          <a:xfrm>
            <a:off x="11000002" y="2856118"/>
            <a:ext cx="1099269" cy="384412"/>
          </a:xfrm>
          <a:prstGeom prst="rect">
            <a:avLst/>
          </a:prstGeom>
        </p:spPr>
      </p:pic>
      <p:pic>
        <p:nvPicPr>
          <p:cNvPr id="98" name="Picture 97" descr="A black sign with white text&#10;&#10;Description generated with high confidence">
            <a:extLst>
              <a:ext uri="{FF2B5EF4-FFF2-40B4-BE49-F238E27FC236}">
                <a16:creationId xmlns:a16="http://schemas.microsoft.com/office/drawing/2014/main" xmlns="" id="{F7FCAF0F-74FD-4082-A253-DACF679ADE3E}"/>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10062298" y="4995009"/>
            <a:ext cx="536524" cy="557976"/>
          </a:xfrm>
          <a:prstGeom prst="rect">
            <a:avLst/>
          </a:prstGeom>
        </p:spPr>
      </p:pic>
      <p:pic>
        <p:nvPicPr>
          <p:cNvPr id="99" name="Picture 98" descr="A close up of a logo&#10;&#10;Description generated with high confidence">
            <a:extLst>
              <a:ext uri="{FF2B5EF4-FFF2-40B4-BE49-F238E27FC236}">
                <a16:creationId xmlns:a16="http://schemas.microsoft.com/office/drawing/2014/main" xmlns="" id="{42674194-D068-40D4-A2C8-62AD8D72992B}"/>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9344635" y="567861"/>
            <a:ext cx="1251797" cy="365756"/>
          </a:xfrm>
          <a:prstGeom prst="rect">
            <a:avLst/>
          </a:prstGeom>
        </p:spPr>
      </p:pic>
      <p:pic>
        <p:nvPicPr>
          <p:cNvPr id="100" name="Graphic 99">
            <a:extLst>
              <a:ext uri="{FF2B5EF4-FFF2-40B4-BE49-F238E27FC236}">
                <a16:creationId xmlns:a16="http://schemas.microsoft.com/office/drawing/2014/main" xmlns="" id="{0D58171B-2DAA-4324-A855-7760ABF59D77}"/>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xmlns="" r:embed="rId53"/>
              </a:ext>
            </a:extLst>
          </a:blip>
          <a:stretch>
            <a:fillRect/>
          </a:stretch>
        </p:blipFill>
        <p:spPr>
          <a:xfrm>
            <a:off x="5516414" y="5360810"/>
            <a:ext cx="1087630" cy="236448"/>
          </a:xfrm>
          <a:prstGeom prst="rect">
            <a:avLst/>
          </a:prstGeom>
        </p:spPr>
      </p:pic>
      <p:pic>
        <p:nvPicPr>
          <p:cNvPr id="101" name="Picture 100" descr="A picture containing clipart&#10;&#10;Description generated with high confidence">
            <a:extLst>
              <a:ext uri="{FF2B5EF4-FFF2-40B4-BE49-F238E27FC236}">
                <a16:creationId xmlns:a16="http://schemas.microsoft.com/office/drawing/2014/main" xmlns="" id="{00B7083B-660E-4368-83B4-C38C266D3162}"/>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10654404" y="553980"/>
            <a:ext cx="822960" cy="245515"/>
          </a:xfrm>
          <a:prstGeom prst="rect">
            <a:avLst/>
          </a:prstGeom>
        </p:spPr>
      </p:pic>
      <p:sp>
        <p:nvSpPr>
          <p:cNvPr id="102" name="object 46">
            <a:extLst>
              <a:ext uri="{FF2B5EF4-FFF2-40B4-BE49-F238E27FC236}">
                <a16:creationId xmlns:a16="http://schemas.microsoft.com/office/drawing/2014/main" xmlns="" id="{A9DED809-9DFE-4A43-9E13-3615207C5F8F}"/>
              </a:ext>
            </a:extLst>
          </p:cNvPr>
          <p:cNvSpPr>
            <a:spLocks noChangeAspect="1"/>
          </p:cNvSpPr>
          <p:nvPr/>
        </p:nvSpPr>
        <p:spPr>
          <a:xfrm>
            <a:off x="10249883" y="3598300"/>
            <a:ext cx="503097" cy="503097"/>
          </a:xfrm>
          <a:prstGeom prst="rect">
            <a:avLst/>
          </a:prstGeom>
          <a:blipFill>
            <a:blip r:embed="rId5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03" name="Picture 102" descr="A picture containing clipart&#10;&#10;Description generated with very high confidence">
            <a:extLst>
              <a:ext uri="{FF2B5EF4-FFF2-40B4-BE49-F238E27FC236}">
                <a16:creationId xmlns:a16="http://schemas.microsoft.com/office/drawing/2014/main" xmlns="" id="{BB729339-941B-4C6C-BD64-E9D7A33706C3}"/>
              </a:ext>
            </a:extLst>
          </p:cNvPr>
          <p:cNvPicPr>
            <a:picLocks noChangeAspect="1"/>
          </p:cNvPicPr>
          <p:nvPr/>
        </p:nvPicPr>
        <p:blipFill>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89263" y="6070554"/>
            <a:ext cx="1097280" cy="386432"/>
          </a:xfrm>
          <a:prstGeom prst="rect">
            <a:avLst/>
          </a:prstGeom>
        </p:spPr>
      </p:pic>
      <p:pic>
        <p:nvPicPr>
          <p:cNvPr id="104" name="Picture 103">
            <a:extLst>
              <a:ext uri="{FF2B5EF4-FFF2-40B4-BE49-F238E27FC236}">
                <a16:creationId xmlns:a16="http://schemas.microsoft.com/office/drawing/2014/main" xmlns="" id="{C22EF7BE-F900-4776-93F0-C721A5962C0D}"/>
              </a:ext>
            </a:extLst>
          </p:cNvPr>
          <p:cNvPicPr>
            <a:picLocks noChangeAspect="1"/>
          </p:cNvPicPr>
          <p:nvPr/>
        </p:nvPicPr>
        <p:blipFill>
          <a:blip r:embed="rId57">
            <a:extLst>
              <a:ext uri="{28A0092B-C50C-407E-A947-70E740481C1C}">
                <a14:useLocalDpi xmlns:a14="http://schemas.microsoft.com/office/drawing/2010/main"/>
              </a:ext>
            </a:extLst>
          </a:blip>
          <a:stretch>
            <a:fillRect/>
          </a:stretch>
        </p:blipFill>
        <p:spPr>
          <a:xfrm>
            <a:off x="9922274" y="2649306"/>
            <a:ext cx="1005840" cy="587680"/>
          </a:xfrm>
          <a:prstGeom prst="rect">
            <a:avLst/>
          </a:prstGeom>
        </p:spPr>
      </p:pic>
      <p:pic>
        <p:nvPicPr>
          <p:cNvPr id="105" name="Picture 104" descr="A picture containing clipart&#10;&#10;Description generated with very high confidence">
            <a:extLst>
              <a:ext uri="{FF2B5EF4-FFF2-40B4-BE49-F238E27FC236}">
                <a16:creationId xmlns:a16="http://schemas.microsoft.com/office/drawing/2014/main" xmlns="" id="{6808FE9F-6DC7-4C27-9354-2E129A52A957}"/>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10190490" y="4644117"/>
            <a:ext cx="1097280" cy="310749"/>
          </a:xfrm>
          <a:prstGeom prst="rect">
            <a:avLst/>
          </a:prstGeom>
        </p:spPr>
      </p:pic>
      <p:pic>
        <p:nvPicPr>
          <p:cNvPr id="106" name="Picture 105">
            <a:extLst>
              <a:ext uri="{FF2B5EF4-FFF2-40B4-BE49-F238E27FC236}">
                <a16:creationId xmlns:a16="http://schemas.microsoft.com/office/drawing/2014/main" xmlns="" id="{48ECAB8A-7387-4A40-8988-FA18046067D9}"/>
              </a:ext>
            </a:extLst>
          </p:cNvPr>
          <p:cNvPicPr>
            <a:picLocks noChangeAspect="1"/>
          </p:cNvPicPr>
          <p:nvPr/>
        </p:nvPicPr>
        <p:blipFill>
          <a:blip r:embed="rId5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7463" y="5610190"/>
            <a:ext cx="1307957" cy="355491"/>
          </a:xfrm>
          <a:prstGeom prst="rect">
            <a:avLst/>
          </a:prstGeom>
        </p:spPr>
      </p:pic>
      <p:pic>
        <p:nvPicPr>
          <p:cNvPr id="107" name="Picture 106">
            <a:extLst>
              <a:ext uri="{FF2B5EF4-FFF2-40B4-BE49-F238E27FC236}">
                <a16:creationId xmlns:a16="http://schemas.microsoft.com/office/drawing/2014/main" xmlns="" id="{28D163CC-A6FF-4304-AABE-9A684AA81A14}"/>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10934506" y="3866918"/>
            <a:ext cx="1155156" cy="395185"/>
          </a:xfrm>
          <a:prstGeom prst="rect">
            <a:avLst/>
          </a:prstGeom>
        </p:spPr>
      </p:pic>
      <p:pic>
        <p:nvPicPr>
          <p:cNvPr id="108" name="Picture 107" descr="A close up of a logo&#10;&#10;Description generated with very high confidence">
            <a:extLst>
              <a:ext uri="{FF2B5EF4-FFF2-40B4-BE49-F238E27FC236}">
                <a16:creationId xmlns:a16="http://schemas.microsoft.com/office/drawing/2014/main" xmlns="" id="{980C62D7-7D76-4456-95A8-7D6FB48D2347}"/>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10667225" y="4324040"/>
            <a:ext cx="1441076" cy="263416"/>
          </a:xfrm>
          <a:prstGeom prst="rect">
            <a:avLst/>
          </a:prstGeom>
        </p:spPr>
      </p:pic>
      <p:pic>
        <p:nvPicPr>
          <p:cNvPr id="109" name="Picture 108" descr="A close up of a sign&#10;&#10;Description generated with very high confidence">
            <a:extLst>
              <a:ext uri="{FF2B5EF4-FFF2-40B4-BE49-F238E27FC236}">
                <a16:creationId xmlns:a16="http://schemas.microsoft.com/office/drawing/2014/main" xmlns="" id="{451252FB-5953-40DA-865B-158B51D3464C}"/>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5675055" y="4083113"/>
            <a:ext cx="1832652" cy="240979"/>
          </a:xfrm>
          <a:prstGeom prst="rect">
            <a:avLst/>
          </a:prstGeom>
        </p:spPr>
      </p:pic>
      <p:pic>
        <p:nvPicPr>
          <p:cNvPr id="110" name="Picture 109" descr="A close up of a sign&#10;&#10;Description generated with very high confidence">
            <a:extLst>
              <a:ext uri="{FF2B5EF4-FFF2-40B4-BE49-F238E27FC236}">
                <a16:creationId xmlns:a16="http://schemas.microsoft.com/office/drawing/2014/main" xmlns="" id="{D525D162-7111-4E97-AB2B-FAFF92E0EE94}"/>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10959476" y="5109727"/>
            <a:ext cx="1028749" cy="279509"/>
          </a:xfrm>
          <a:prstGeom prst="rect">
            <a:avLst/>
          </a:prstGeom>
        </p:spPr>
      </p:pic>
      <p:pic>
        <p:nvPicPr>
          <p:cNvPr id="111" name="Picture 110" descr="A sign on the side of a building&#10;&#10;Description generated with high confidence">
            <a:extLst>
              <a:ext uri="{FF2B5EF4-FFF2-40B4-BE49-F238E27FC236}">
                <a16:creationId xmlns:a16="http://schemas.microsoft.com/office/drawing/2014/main" xmlns="" id="{D47F89C1-3256-4BF2-B4BE-01A892C4C3B0}"/>
              </a:ext>
            </a:extLst>
          </p:cNvPr>
          <p:cNvPicPr>
            <a:picLocks noChangeAspect="1"/>
          </p:cNvPicPr>
          <p:nvPr/>
        </p:nvPicPr>
        <p:blipFill>
          <a:blip r:embed="rId64" cstate="screen">
            <a:extLst>
              <a:ext uri="{28A0092B-C50C-407E-A947-70E740481C1C}">
                <a14:useLocalDpi xmlns:a14="http://schemas.microsoft.com/office/drawing/2010/main"/>
              </a:ext>
            </a:extLst>
          </a:blip>
          <a:stretch>
            <a:fillRect/>
          </a:stretch>
        </p:blipFill>
        <p:spPr>
          <a:xfrm>
            <a:off x="9999033" y="3215362"/>
            <a:ext cx="787061" cy="232184"/>
          </a:xfrm>
          <a:prstGeom prst="rect">
            <a:avLst/>
          </a:prstGeom>
        </p:spPr>
      </p:pic>
      <p:pic>
        <p:nvPicPr>
          <p:cNvPr id="112" name="Picture 111" descr="A close up of a logo&#10;&#10;Description generated with very high confidence">
            <a:extLst>
              <a:ext uri="{FF2B5EF4-FFF2-40B4-BE49-F238E27FC236}">
                <a16:creationId xmlns:a16="http://schemas.microsoft.com/office/drawing/2014/main" xmlns="" id="{73DB1172-004A-4B1A-A4BD-5A182F4A8B4B}"/>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5798611" y="6508259"/>
            <a:ext cx="914400" cy="289553"/>
          </a:xfrm>
          <a:prstGeom prst="rect">
            <a:avLst/>
          </a:prstGeom>
        </p:spPr>
      </p:pic>
      <p:pic>
        <p:nvPicPr>
          <p:cNvPr id="114" name="Picture 113">
            <a:extLst>
              <a:ext uri="{FF2B5EF4-FFF2-40B4-BE49-F238E27FC236}">
                <a16:creationId xmlns:a16="http://schemas.microsoft.com/office/drawing/2014/main" xmlns="" id="{F61883D8-EF14-473F-A881-AFB0DB9A32CE}"/>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4388190" y="5201975"/>
            <a:ext cx="1091338" cy="356357"/>
          </a:xfrm>
          <a:prstGeom prst="rect">
            <a:avLst/>
          </a:prstGeom>
        </p:spPr>
      </p:pic>
      <p:pic>
        <p:nvPicPr>
          <p:cNvPr id="115" name="Picture 114">
            <a:extLst>
              <a:ext uri="{FF2B5EF4-FFF2-40B4-BE49-F238E27FC236}">
                <a16:creationId xmlns:a16="http://schemas.microsoft.com/office/drawing/2014/main" xmlns="" id="{853BDACF-4BB4-409E-87DA-EC813991ECC5}"/>
              </a:ext>
            </a:extLst>
          </p:cNvPr>
          <p:cNvPicPr>
            <a:picLocks noChangeAspect="1"/>
          </p:cNvPicPr>
          <p:nvPr/>
        </p:nvPicPr>
        <p:blipFill rotWithShape="1">
          <a:blip r:embed="rId67" cstate="screen">
            <a:clrChange>
              <a:clrFrom>
                <a:srgbClr val="FFFFFF"/>
              </a:clrFrom>
              <a:clrTo>
                <a:srgbClr val="FFFFFF">
                  <a:alpha val="0"/>
                </a:srgbClr>
              </a:clrTo>
            </a:clrChange>
            <a:extLst>
              <a:ext uri="{28A0092B-C50C-407E-A947-70E740481C1C}">
                <a14:useLocalDpi xmlns:a14="http://schemas.microsoft.com/office/drawing/2010/main"/>
              </a:ext>
            </a:extLst>
          </a:blip>
          <a:srcRect l="8278" t="17552" r="14811" b="23089"/>
          <a:stretch/>
        </p:blipFill>
        <p:spPr>
          <a:xfrm>
            <a:off x="6723613" y="4417950"/>
            <a:ext cx="977125" cy="312356"/>
          </a:xfrm>
          <a:prstGeom prst="rect">
            <a:avLst/>
          </a:prstGeom>
        </p:spPr>
      </p:pic>
      <p:pic>
        <p:nvPicPr>
          <p:cNvPr id="116" name="Picture 115">
            <a:extLst>
              <a:ext uri="{FF2B5EF4-FFF2-40B4-BE49-F238E27FC236}">
                <a16:creationId xmlns:a16="http://schemas.microsoft.com/office/drawing/2014/main" xmlns="" id="{44BB3BDE-2C61-496C-B9D7-A59D8A89A60B}"/>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10693500" y="5970608"/>
            <a:ext cx="731520" cy="377339"/>
          </a:xfrm>
          <a:prstGeom prst="rect">
            <a:avLst/>
          </a:prstGeom>
        </p:spPr>
      </p:pic>
      <p:pic>
        <p:nvPicPr>
          <p:cNvPr id="117" name="Picture 116">
            <a:extLst>
              <a:ext uri="{FF2B5EF4-FFF2-40B4-BE49-F238E27FC236}">
                <a16:creationId xmlns:a16="http://schemas.microsoft.com/office/drawing/2014/main" xmlns="" id="{1B64333E-E983-4177-969F-10805F4E95FD}"/>
              </a:ext>
            </a:extLst>
          </p:cNvPr>
          <p:cNvPicPr>
            <a:picLocks noChangeAspect="1"/>
          </p:cNvPicPr>
          <p:nvPr/>
        </p:nvPicPr>
        <p:blipFill>
          <a:blip r:embed="rId69"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59374" y="3642638"/>
            <a:ext cx="1280160" cy="360961"/>
          </a:xfrm>
          <a:prstGeom prst="rect">
            <a:avLst/>
          </a:prstGeom>
        </p:spPr>
      </p:pic>
      <p:pic>
        <p:nvPicPr>
          <p:cNvPr id="118" name="Picture 117">
            <a:extLst>
              <a:ext uri="{FF2B5EF4-FFF2-40B4-BE49-F238E27FC236}">
                <a16:creationId xmlns:a16="http://schemas.microsoft.com/office/drawing/2014/main" xmlns="" id="{50FE8D06-79BC-4658-9982-A01D8E69DF46}"/>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4434442" y="3125466"/>
            <a:ext cx="1920240" cy="387890"/>
          </a:xfrm>
          <a:prstGeom prst="rect">
            <a:avLst/>
          </a:prstGeom>
        </p:spPr>
      </p:pic>
      <p:pic>
        <p:nvPicPr>
          <p:cNvPr id="119" name="Picture 118">
            <a:extLst>
              <a:ext uri="{FF2B5EF4-FFF2-40B4-BE49-F238E27FC236}">
                <a16:creationId xmlns:a16="http://schemas.microsoft.com/office/drawing/2014/main" xmlns="" id="{E6D30578-8406-4B72-8164-D7E377D29805}"/>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10922104" y="3601875"/>
            <a:ext cx="1188720" cy="189010"/>
          </a:xfrm>
          <a:prstGeom prst="rect">
            <a:avLst/>
          </a:prstGeom>
        </p:spPr>
      </p:pic>
      <p:pic>
        <p:nvPicPr>
          <p:cNvPr id="120" name="Picture 119">
            <a:extLst>
              <a:ext uri="{FF2B5EF4-FFF2-40B4-BE49-F238E27FC236}">
                <a16:creationId xmlns:a16="http://schemas.microsoft.com/office/drawing/2014/main" xmlns="" id="{BA8B37B0-0743-4CE8-AAF4-7D8B91698679}"/>
              </a:ext>
            </a:extLst>
          </p:cNvPr>
          <p:cNvPicPr>
            <a:picLocks noChangeAspect="1"/>
          </p:cNvPicPr>
          <p:nvPr/>
        </p:nvPicPr>
        <p:blipFill rotWithShape="1">
          <a:blip r:embed="rId7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572132" y="5552834"/>
            <a:ext cx="1005840" cy="290957"/>
          </a:xfrm>
          <a:prstGeom prst="rect">
            <a:avLst/>
          </a:prstGeom>
        </p:spPr>
      </p:pic>
      <p:pic>
        <p:nvPicPr>
          <p:cNvPr id="121" name="Picture 120">
            <a:extLst>
              <a:ext uri="{FF2B5EF4-FFF2-40B4-BE49-F238E27FC236}">
                <a16:creationId xmlns:a16="http://schemas.microsoft.com/office/drawing/2014/main" xmlns="" id="{04CC96C7-8552-4E6E-8F30-F61DFEAF0250}"/>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10808981" y="1714281"/>
            <a:ext cx="1280160" cy="338471"/>
          </a:xfrm>
          <a:prstGeom prst="rect">
            <a:avLst/>
          </a:prstGeom>
        </p:spPr>
      </p:pic>
      <p:sp>
        <p:nvSpPr>
          <p:cNvPr id="122" name="Shape 398">
            <a:extLst>
              <a:ext uri="{FF2B5EF4-FFF2-40B4-BE49-F238E27FC236}">
                <a16:creationId xmlns:a16="http://schemas.microsoft.com/office/drawing/2014/main" xmlns="" id="{0DBEFBC9-69C2-4CAC-915F-7443B042174B}"/>
              </a:ext>
            </a:extLst>
          </p:cNvPr>
          <p:cNvSpPr/>
          <p:nvPr/>
        </p:nvSpPr>
        <p:spPr>
          <a:xfrm>
            <a:off x="331518" y="152532"/>
            <a:ext cx="4286550"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rgbClr val="0B7ABF"/>
              </a:buClr>
              <a:buSzPct val="25000"/>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Open Sans" panose="020B0606030504020204" pitchFamily="34" charset="0"/>
                <a:cs typeface="Calibri" panose="020F0502020204030204" pitchFamily="34" charset="0"/>
                <a:sym typeface="Open Sans"/>
              </a:rPr>
              <a:t>REMADE Members</a:t>
            </a:r>
          </a:p>
        </p:txBody>
      </p:sp>
      <p:sp>
        <p:nvSpPr>
          <p:cNvPr id="125" name="TextBox 124">
            <a:extLst>
              <a:ext uri="{FF2B5EF4-FFF2-40B4-BE49-F238E27FC236}">
                <a16:creationId xmlns:a16="http://schemas.microsoft.com/office/drawing/2014/main" xmlns="" id="{F9D64B1B-B69A-46F4-B21C-EA8AE9B5932E}"/>
              </a:ext>
            </a:extLst>
          </p:cNvPr>
          <p:cNvSpPr txBox="1"/>
          <p:nvPr/>
        </p:nvSpPr>
        <p:spPr>
          <a:xfrm>
            <a:off x="58834" y="646849"/>
            <a:ext cx="4632833" cy="2046714"/>
          </a:xfrm>
          <a:prstGeom prst="rect">
            <a:avLst/>
          </a:prstGeom>
          <a:noFill/>
        </p:spPr>
        <p:txBody>
          <a:bodyPr wrap="square" rtlCol="0">
            <a:spAutoFit/>
          </a:bodyPr>
          <a:lstStyle/>
          <a:p>
            <a:pPr marL="228600" marR="0" lvl="0" indent="-228600"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Diverse membership composition supports the mission and goals of the Institute</a:t>
            </a:r>
          </a:p>
          <a:p>
            <a:pPr marL="228600" marR="0" lvl="0" indent="-228600"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Nationwide industry-focused consortium</a:t>
            </a:r>
          </a:p>
          <a:p>
            <a:pPr marL="228600" marR="0" lvl="0" indent="-228600"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Member locations well aligned with labor markets corresponding to REMADE focus areas</a:t>
            </a:r>
          </a:p>
          <a:p>
            <a:pPr marL="228600" marR="0" lvl="0" indent="-228600"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50 member organizations are involved in Institute projects selected for award</a:t>
            </a:r>
          </a:p>
        </p:txBody>
      </p:sp>
      <p:grpSp>
        <p:nvGrpSpPr>
          <p:cNvPr id="126" name="Group 125">
            <a:extLst>
              <a:ext uri="{FF2B5EF4-FFF2-40B4-BE49-F238E27FC236}">
                <a16:creationId xmlns:a16="http://schemas.microsoft.com/office/drawing/2014/main" xmlns="" id="{8356E4AC-A301-4D31-9A77-9FFF5417A5E2}"/>
              </a:ext>
            </a:extLst>
          </p:cNvPr>
          <p:cNvGrpSpPr/>
          <p:nvPr/>
        </p:nvGrpSpPr>
        <p:grpSpPr>
          <a:xfrm>
            <a:off x="7251735" y="2419569"/>
            <a:ext cx="1355137" cy="583394"/>
            <a:chOff x="7410237" y="6043991"/>
            <a:chExt cx="1355137" cy="583394"/>
          </a:xfrm>
        </p:grpSpPr>
        <p:sp>
          <p:nvSpPr>
            <p:cNvPr id="127" name="Rectangle 126">
              <a:extLst>
                <a:ext uri="{FF2B5EF4-FFF2-40B4-BE49-F238E27FC236}">
                  <a16:creationId xmlns:a16="http://schemas.microsoft.com/office/drawing/2014/main" xmlns="" id="{59AF5B23-E9AF-4ADF-9185-A3E0EF9BBB70}"/>
                </a:ext>
              </a:extLst>
            </p:cNvPr>
            <p:cNvSpPr/>
            <p:nvPr/>
          </p:nvSpPr>
          <p:spPr>
            <a:xfrm>
              <a:off x="7410237" y="6255188"/>
              <a:ext cx="137160" cy="137160"/>
            </a:xfrm>
            <a:prstGeom prst="rect">
              <a:avLst/>
            </a:prstGeom>
            <a:solidFill>
              <a:srgbClr val="F7FC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xmlns="" id="{97760DFE-3F20-4214-8EE6-4B10B6C7DCCC}"/>
                </a:ext>
              </a:extLst>
            </p:cNvPr>
            <p:cNvSpPr>
              <a:spLocks/>
            </p:cNvSpPr>
            <p:nvPr/>
          </p:nvSpPr>
          <p:spPr>
            <a:xfrm>
              <a:off x="7410237" y="6067641"/>
              <a:ext cx="137160" cy="137160"/>
            </a:xfrm>
            <a:prstGeom prst="rect">
              <a:avLst/>
            </a:prstGeom>
            <a:solidFill>
              <a:srgbClr val="4D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xmlns="" id="{26D723B8-CF14-4E64-931D-F66C25B26676}"/>
                </a:ext>
              </a:extLst>
            </p:cNvPr>
            <p:cNvSpPr txBox="1"/>
            <p:nvPr/>
          </p:nvSpPr>
          <p:spPr>
            <a:xfrm>
              <a:off x="7500626" y="6043991"/>
              <a:ext cx="56137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Member</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30" name="TextBox 129">
              <a:extLst>
                <a:ext uri="{FF2B5EF4-FFF2-40B4-BE49-F238E27FC236}">
                  <a16:creationId xmlns:a16="http://schemas.microsoft.com/office/drawing/2014/main" xmlns="" id="{176C2532-A106-4EC3-BC7A-C6E5F72CA354}"/>
                </a:ext>
              </a:extLst>
            </p:cNvPr>
            <p:cNvSpPr txBox="1"/>
            <p:nvPr/>
          </p:nvSpPr>
          <p:spPr>
            <a:xfrm>
              <a:off x="7501458" y="6228011"/>
              <a:ext cx="91403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Interested Party</a:t>
              </a:r>
            </a:p>
          </p:txBody>
        </p:sp>
        <p:sp>
          <p:nvSpPr>
            <p:cNvPr id="131" name="Oval 130">
              <a:extLst>
                <a:ext uri="{FF2B5EF4-FFF2-40B4-BE49-F238E27FC236}">
                  <a16:creationId xmlns:a16="http://schemas.microsoft.com/office/drawing/2014/main" xmlns="" id="{5FBE75F6-64DA-403F-9E78-FB382CD67A0F}"/>
                </a:ext>
              </a:extLst>
            </p:cNvPr>
            <p:cNvSpPr>
              <a:spLocks noChangeAspect="1"/>
            </p:cNvSpPr>
            <p:nvPr/>
          </p:nvSpPr>
          <p:spPr>
            <a:xfrm>
              <a:off x="7410237" y="6442861"/>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xmlns="" id="{B3C0CBA8-4B71-48D9-A76F-B5A36FCFB691}"/>
                </a:ext>
              </a:extLst>
            </p:cNvPr>
            <p:cNvSpPr txBox="1"/>
            <p:nvPr/>
          </p:nvSpPr>
          <p:spPr>
            <a:xfrm>
              <a:off x="7505093" y="6411941"/>
              <a:ext cx="126028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REMADE Labor Market</a:t>
              </a:r>
            </a:p>
          </p:txBody>
        </p:sp>
      </p:grpSp>
      <p:sp>
        <p:nvSpPr>
          <p:cNvPr id="133" name="Rectangle 132">
            <a:extLst>
              <a:ext uri="{FF2B5EF4-FFF2-40B4-BE49-F238E27FC236}">
                <a16:creationId xmlns:a16="http://schemas.microsoft.com/office/drawing/2014/main" xmlns="" id="{0A9BFDD9-5F21-420D-B7FD-1A3B5B60C6BC}"/>
              </a:ext>
            </a:extLst>
          </p:cNvPr>
          <p:cNvSpPr>
            <a:spLocks noChangeAspect="1"/>
          </p:cNvSpPr>
          <p:nvPr/>
        </p:nvSpPr>
        <p:spPr>
          <a:xfrm>
            <a:off x="261512" y="5925364"/>
            <a:ext cx="91440" cy="91440"/>
          </a:xfrm>
          <a:prstGeom prst="rect">
            <a:avLst/>
          </a:prstGeom>
          <a:solidFill>
            <a:srgbClr val="678CCF"/>
          </a:solidFill>
          <a:ln w="1270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4" name="Rectangle 133">
            <a:extLst>
              <a:ext uri="{FF2B5EF4-FFF2-40B4-BE49-F238E27FC236}">
                <a16:creationId xmlns:a16="http://schemas.microsoft.com/office/drawing/2014/main" xmlns="" id="{89ABF627-A233-479A-961C-F2C2EDF0CA11}"/>
              </a:ext>
            </a:extLst>
          </p:cNvPr>
          <p:cNvSpPr>
            <a:spLocks noChangeAspect="1"/>
          </p:cNvSpPr>
          <p:nvPr/>
        </p:nvSpPr>
        <p:spPr>
          <a:xfrm>
            <a:off x="261512" y="6159278"/>
            <a:ext cx="91440" cy="91440"/>
          </a:xfrm>
          <a:prstGeom prst="rect">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5" name="Rectangle 134">
            <a:extLst>
              <a:ext uri="{FF2B5EF4-FFF2-40B4-BE49-F238E27FC236}">
                <a16:creationId xmlns:a16="http://schemas.microsoft.com/office/drawing/2014/main" xmlns="" id="{5B5E0C20-072E-460A-B9A3-5F0E6BC0E325}"/>
              </a:ext>
            </a:extLst>
          </p:cNvPr>
          <p:cNvSpPr>
            <a:spLocks noChangeAspect="1"/>
          </p:cNvSpPr>
          <p:nvPr/>
        </p:nvSpPr>
        <p:spPr>
          <a:xfrm>
            <a:off x="261512" y="6399299"/>
            <a:ext cx="91440" cy="91440"/>
          </a:xfrm>
          <a:prstGeom prst="rect">
            <a:avLst/>
          </a:prstGeom>
          <a:solidFill>
            <a:srgbClr val="A5A5A5"/>
          </a:solidFill>
          <a:ln w="12700" cap="flat" cmpd="sng" algn="ctr">
            <a:solidFill>
              <a:srgbClr val="A5A5A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6" name="Rectangle 135">
            <a:extLst>
              <a:ext uri="{FF2B5EF4-FFF2-40B4-BE49-F238E27FC236}">
                <a16:creationId xmlns:a16="http://schemas.microsoft.com/office/drawing/2014/main" xmlns="" id="{F7B3AD41-948A-4FFE-85BF-F1C665CC9388}"/>
              </a:ext>
            </a:extLst>
          </p:cNvPr>
          <p:cNvSpPr>
            <a:spLocks noChangeAspect="1"/>
          </p:cNvSpPr>
          <p:nvPr/>
        </p:nvSpPr>
        <p:spPr>
          <a:xfrm>
            <a:off x="261512" y="6639320"/>
            <a:ext cx="91440" cy="9144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7" name="TextBox 136">
            <a:extLst>
              <a:ext uri="{FF2B5EF4-FFF2-40B4-BE49-F238E27FC236}">
                <a16:creationId xmlns:a16="http://schemas.microsoft.com/office/drawing/2014/main" xmlns="" id="{281114E5-026C-4A0C-9864-FB84E503078E}"/>
              </a:ext>
            </a:extLst>
          </p:cNvPr>
          <p:cNvSpPr txBox="1"/>
          <p:nvPr/>
        </p:nvSpPr>
        <p:spPr>
          <a:xfrm>
            <a:off x="331609" y="5832584"/>
            <a:ext cx="9428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Industry (44%)</a:t>
            </a:r>
          </a:p>
        </p:txBody>
      </p:sp>
      <p:sp>
        <p:nvSpPr>
          <p:cNvPr id="138" name="TextBox 137">
            <a:extLst>
              <a:ext uri="{FF2B5EF4-FFF2-40B4-BE49-F238E27FC236}">
                <a16:creationId xmlns:a16="http://schemas.microsoft.com/office/drawing/2014/main" xmlns="" id="{20CA72BE-FE26-4526-8869-578FC0445B7A}"/>
              </a:ext>
            </a:extLst>
          </p:cNvPr>
          <p:cNvSpPr txBox="1"/>
          <p:nvPr/>
        </p:nvSpPr>
        <p:spPr>
          <a:xfrm>
            <a:off x="331609" y="6063863"/>
            <a:ext cx="10198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Academic (29%)</a:t>
            </a:r>
          </a:p>
        </p:txBody>
      </p:sp>
      <p:sp>
        <p:nvSpPr>
          <p:cNvPr id="139" name="TextBox 138">
            <a:extLst>
              <a:ext uri="{FF2B5EF4-FFF2-40B4-BE49-F238E27FC236}">
                <a16:creationId xmlns:a16="http://schemas.microsoft.com/office/drawing/2014/main" xmlns="" id="{1F767495-3F5F-463B-8602-12171262B067}"/>
              </a:ext>
            </a:extLst>
          </p:cNvPr>
          <p:cNvSpPr txBox="1"/>
          <p:nvPr/>
        </p:nvSpPr>
        <p:spPr>
          <a:xfrm>
            <a:off x="331609" y="6316543"/>
            <a:ext cx="9188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Affiliate (22%)</a:t>
            </a:r>
          </a:p>
        </p:txBody>
      </p:sp>
      <p:sp>
        <p:nvSpPr>
          <p:cNvPr id="140" name="TextBox 139">
            <a:extLst>
              <a:ext uri="{FF2B5EF4-FFF2-40B4-BE49-F238E27FC236}">
                <a16:creationId xmlns:a16="http://schemas.microsoft.com/office/drawing/2014/main" xmlns="" id="{5769EBB0-D801-4DB6-938C-D1017994C268}"/>
              </a:ext>
            </a:extLst>
          </p:cNvPr>
          <p:cNvSpPr txBox="1"/>
          <p:nvPr/>
        </p:nvSpPr>
        <p:spPr>
          <a:xfrm>
            <a:off x="331609" y="6567617"/>
            <a:ext cx="109998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National Lab (5%)</a:t>
            </a:r>
          </a:p>
        </p:txBody>
      </p:sp>
      <p:pic>
        <p:nvPicPr>
          <p:cNvPr id="141" name="Picture 140">
            <a:extLst>
              <a:ext uri="{FF2B5EF4-FFF2-40B4-BE49-F238E27FC236}">
                <a16:creationId xmlns:a16="http://schemas.microsoft.com/office/drawing/2014/main" xmlns="" id="{D8D8807C-4BDB-4C5F-BE44-2849A06C0388}"/>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5890612" y="4495863"/>
            <a:ext cx="731520" cy="317284"/>
          </a:xfrm>
          <a:prstGeom prst="rect">
            <a:avLst/>
          </a:prstGeom>
        </p:spPr>
      </p:pic>
      <p:pic>
        <p:nvPicPr>
          <p:cNvPr id="143" name="Picture 142">
            <a:extLst>
              <a:ext uri="{FF2B5EF4-FFF2-40B4-BE49-F238E27FC236}">
                <a16:creationId xmlns:a16="http://schemas.microsoft.com/office/drawing/2014/main" xmlns="" id="{D6F314E4-91B4-4C44-ACC8-B8EC0AEAE7D5}"/>
              </a:ext>
            </a:extLst>
          </p:cNvPr>
          <p:cNvPicPr>
            <a:picLocks noChangeAspect="1"/>
          </p:cNvPicPr>
          <p:nvPr/>
        </p:nvPicPr>
        <p:blipFill rotWithShape="1">
          <a:blip r:embed="rId75" cstate="screen">
            <a:extLst>
              <a:ext uri="{28A0092B-C50C-407E-A947-70E740481C1C}">
                <a14:useLocalDpi xmlns:a14="http://schemas.microsoft.com/office/drawing/2010/main"/>
              </a:ext>
            </a:extLst>
          </a:blip>
          <a:srcRect/>
          <a:stretch/>
        </p:blipFill>
        <p:spPr>
          <a:xfrm>
            <a:off x="8740173" y="6039615"/>
            <a:ext cx="548640" cy="217593"/>
          </a:xfrm>
          <a:prstGeom prst="rect">
            <a:avLst/>
          </a:prstGeom>
        </p:spPr>
      </p:pic>
      <p:pic>
        <p:nvPicPr>
          <p:cNvPr id="144" name="Picture 143" descr="A close up of a sign&#10;&#10;Description generated with very high confidence">
            <a:extLst>
              <a:ext uri="{FF2B5EF4-FFF2-40B4-BE49-F238E27FC236}">
                <a16:creationId xmlns:a16="http://schemas.microsoft.com/office/drawing/2014/main" xmlns="" id="{0CCE2896-DD2A-4125-8427-03A34ADA06ED}"/>
              </a:ext>
            </a:extLst>
          </p:cNvPr>
          <p:cNvPicPr>
            <a:picLocks noChangeAspect="1"/>
          </p:cNvPicPr>
          <p:nvPr/>
        </p:nvPicPr>
        <p:blipFill rotWithShape="1">
          <a:blip r:embed="rId76" cstate="screen">
            <a:extLst>
              <a:ext uri="{28A0092B-C50C-407E-A947-70E740481C1C}">
                <a14:useLocalDpi xmlns:a14="http://schemas.microsoft.com/office/drawing/2010/main"/>
              </a:ext>
            </a:extLst>
          </a:blip>
          <a:srcRect/>
          <a:stretch/>
        </p:blipFill>
        <p:spPr>
          <a:xfrm>
            <a:off x="5215735" y="5646774"/>
            <a:ext cx="731520" cy="262719"/>
          </a:xfrm>
          <a:prstGeom prst="rect">
            <a:avLst/>
          </a:prstGeom>
        </p:spPr>
      </p:pic>
      <p:pic>
        <p:nvPicPr>
          <p:cNvPr id="146" name="Picture 145" descr="A close up of a logo&#10;&#10;Description automatically generated">
            <a:extLst>
              <a:ext uri="{FF2B5EF4-FFF2-40B4-BE49-F238E27FC236}">
                <a16:creationId xmlns:a16="http://schemas.microsoft.com/office/drawing/2014/main" xmlns="" id="{5A839937-1333-493C-8DBD-2C39F85793A2}"/>
              </a:ext>
            </a:extLst>
          </p:cNvPr>
          <p:cNvPicPr>
            <a:picLocks noChangeAspect="1"/>
          </p:cNvPicPr>
          <p:nvPr/>
        </p:nvPicPr>
        <p:blipFill>
          <a:blip r:embed="rId7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07945" y="6266793"/>
            <a:ext cx="1629078" cy="355954"/>
          </a:xfrm>
          <a:prstGeom prst="rect">
            <a:avLst/>
          </a:prstGeom>
        </p:spPr>
      </p:pic>
      <p:pic>
        <p:nvPicPr>
          <p:cNvPr id="147" name="Picture 146" descr="A picture containing object&#10;&#10;Description automatically generated">
            <a:extLst>
              <a:ext uri="{FF2B5EF4-FFF2-40B4-BE49-F238E27FC236}">
                <a16:creationId xmlns:a16="http://schemas.microsoft.com/office/drawing/2014/main" xmlns="" id="{44A01C9F-CFF5-4618-BA83-89D628362E39}"/>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9395897" y="4167772"/>
            <a:ext cx="1212002" cy="355521"/>
          </a:xfrm>
          <a:prstGeom prst="rect">
            <a:avLst/>
          </a:prstGeom>
        </p:spPr>
      </p:pic>
      <p:pic>
        <p:nvPicPr>
          <p:cNvPr id="148" name="Picture 147">
            <a:extLst>
              <a:ext uri="{FF2B5EF4-FFF2-40B4-BE49-F238E27FC236}">
                <a16:creationId xmlns:a16="http://schemas.microsoft.com/office/drawing/2014/main" xmlns="" id="{2FFDFDF0-1CD6-4708-99D7-0B73D9DF8499}"/>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4381458" y="4073475"/>
            <a:ext cx="1174964" cy="220881"/>
          </a:xfrm>
          <a:prstGeom prst="rect">
            <a:avLst/>
          </a:prstGeom>
        </p:spPr>
      </p:pic>
      <p:pic>
        <p:nvPicPr>
          <p:cNvPr id="150" name="Picture 149">
            <a:extLst>
              <a:ext uri="{FF2B5EF4-FFF2-40B4-BE49-F238E27FC236}">
                <a16:creationId xmlns:a16="http://schemas.microsoft.com/office/drawing/2014/main" xmlns="" id="{7CF34E3E-DD97-4553-B0E2-C16CB151B6A9}"/>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6038147" y="5038710"/>
            <a:ext cx="457200" cy="263473"/>
          </a:xfrm>
          <a:prstGeom prst="rect">
            <a:avLst/>
          </a:prstGeom>
        </p:spPr>
      </p:pic>
      <p:pic>
        <p:nvPicPr>
          <p:cNvPr id="151" name="Picture 150" descr="A picture containing drawing&#10;&#10;Description automatically generated">
            <a:extLst>
              <a:ext uri="{FF2B5EF4-FFF2-40B4-BE49-F238E27FC236}">
                <a16:creationId xmlns:a16="http://schemas.microsoft.com/office/drawing/2014/main" xmlns="" id="{FE8598F0-9F65-4210-B8F4-02607723F1F4}"/>
              </a:ext>
            </a:extLst>
          </p:cNvPr>
          <p:cNvPicPr>
            <a:picLocks noChangeAspect="1"/>
          </p:cNvPicPr>
          <p:nvPr/>
        </p:nvPicPr>
        <p:blipFill rotWithShape="1">
          <a:blip r:embed="rId81" cstate="screen">
            <a:extLst>
              <a:ext uri="{28A0092B-C50C-407E-A947-70E740481C1C}">
                <a14:useLocalDpi xmlns:a14="http://schemas.microsoft.com/office/drawing/2010/main"/>
              </a:ext>
            </a:extLst>
          </a:blip>
          <a:srcRect/>
          <a:stretch/>
        </p:blipFill>
        <p:spPr>
          <a:xfrm>
            <a:off x="8453324" y="3210221"/>
            <a:ext cx="640080" cy="243366"/>
          </a:xfrm>
          <a:prstGeom prst="rect">
            <a:avLst/>
          </a:prstGeom>
        </p:spPr>
      </p:pic>
      <p:pic>
        <p:nvPicPr>
          <p:cNvPr id="84" name="Picture 83" descr="A picture containing drawing, table&#10;&#10;Description automatically generated">
            <a:extLst>
              <a:ext uri="{FF2B5EF4-FFF2-40B4-BE49-F238E27FC236}">
                <a16:creationId xmlns:a16="http://schemas.microsoft.com/office/drawing/2014/main" xmlns="" id="{1544B73C-95BC-4867-B7D1-83F72CC35B2E}"/>
              </a:ext>
            </a:extLst>
          </p:cNvPr>
          <p:cNvPicPr>
            <a:picLocks noChangeAspect="1"/>
          </p:cNvPicPr>
          <p:nvPr/>
        </p:nvPicPr>
        <p:blipFill>
          <a:blip r:embed="rId82"/>
          <a:stretch>
            <a:fillRect/>
          </a:stretch>
        </p:blipFill>
        <p:spPr>
          <a:xfrm>
            <a:off x="6522060" y="4775048"/>
            <a:ext cx="1280160" cy="266611"/>
          </a:xfrm>
          <a:prstGeom prst="rect">
            <a:avLst/>
          </a:prstGeom>
        </p:spPr>
      </p:pic>
      <p:pic>
        <p:nvPicPr>
          <p:cNvPr id="149" name="Picture 148" descr="A picture containing drawing&#10;&#10;Description automatically generated">
            <a:extLst>
              <a:ext uri="{FF2B5EF4-FFF2-40B4-BE49-F238E27FC236}">
                <a16:creationId xmlns:a16="http://schemas.microsoft.com/office/drawing/2014/main" xmlns="" id="{7C8AD80A-1709-40AC-B0D1-61238C4922E6}"/>
              </a:ext>
            </a:extLst>
          </p:cNvPr>
          <p:cNvPicPr>
            <a:picLocks noChangeAspect="1"/>
          </p:cNvPicPr>
          <p:nvPr/>
        </p:nvPicPr>
        <p:blipFill>
          <a:blip r:embed="rId83">
            <a:clrChange>
              <a:clrFrom>
                <a:srgbClr val="FFFFFF"/>
              </a:clrFrom>
              <a:clrTo>
                <a:srgbClr val="FFFFFF">
                  <a:alpha val="0"/>
                </a:srgbClr>
              </a:clrTo>
            </a:clrChange>
          </a:blip>
          <a:stretch>
            <a:fillRect/>
          </a:stretch>
        </p:blipFill>
        <p:spPr>
          <a:xfrm>
            <a:off x="2346831" y="5078340"/>
            <a:ext cx="914400" cy="335461"/>
          </a:xfrm>
          <a:prstGeom prst="rect">
            <a:avLst/>
          </a:prstGeom>
        </p:spPr>
      </p:pic>
      <p:pic>
        <p:nvPicPr>
          <p:cNvPr id="154" name="Picture 153" descr="A picture containing object, drawing&#10;&#10;Description automatically generated">
            <a:extLst>
              <a:ext uri="{FF2B5EF4-FFF2-40B4-BE49-F238E27FC236}">
                <a16:creationId xmlns:a16="http://schemas.microsoft.com/office/drawing/2014/main" xmlns="" id="{B7ED78C4-2EAC-4F9D-B9F5-092B06A0D7CD}"/>
              </a:ext>
            </a:extLst>
          </p:cNvPr>
          <p:cNvPicPr>
            <a:picLocks noChangeAspect="1"/>
          </p:cNvPicPr>
          <p:nvPr/>
        </p:nvPicPr>
        <p:blipFill>
          <a:blip r:embed="rId84"/>
          <a:stretch>
            <a:fillRect/>
          </a:stretch>
        </p:blipFill>
        <p:spPr>
          <a:xfrm>
            <a:off x="3389641" y="5297514"/>
            <a:ext cx="822960" cy="338828"/>
          </a:xfrm>
          <a:prstGeom prst="rect">
            <a:avLst/>
          </a:prstGeom>
        </p:spPr>
      </p:pic>
      <p:pic>
        <p:nvPicPr>
          <p:cNvPr id="311" name="Picture 310" descr="A close up of a logo&#10;&#10;Description automatically generated">
            <a:extLst>
              <a:ext uri="{FF2B5EF4-FFF2-40B4-BE49-F238E27FC236}">
                <a16:creationId xmlns:a16="http://schemas.microsoft.com/office/drawing/2014/main" xmlns="" id="{94B590EC-E761-44A2-B9F7-ED8E66D068AF}"/>
              </a:ext>
            </a:extLst>
          </p:cNvPr>
          <p:cNvPicPr>
            <a:picLocks noChangeAspect="1"/>
          </p:cNvPicPr>
          <p:nvPr/>
        </p:nvPicPr>
        <p:blipFill>
          <a:blip r:embed="rId85"/>
          <a:stretch>
            <a:fillRect/>
          </a:stretch>
        </p:blipFill>
        <p:spPr>
          <a:xfrm rot="21420000">
            <a:off x="2400823" y="6507646"/>
            <a:ext cx="731520" cy="263348"/>
          </a:xfrm>
          <a:prstGeom prst="rect">
            <a:avLst/>
          </a:prstGeom>
        </p:spPr>
      </p:pic>
      <p:pic>
        <p:nvPicPr>
          <p:cNvPr id="313" name="Picture 312" descr="A picture containing object, kit, drawing&#10;&#10;Description automatically generated">
            <a:extLst>
              <a:ext uri="{FF2B5EF4-FFF2-40B4-BE49-F238E27FC236}">
                <a16:creationId xmlns:a16="http://schemas.microsoft.com/office/drawing/2014/main" xmlns="" id="{FB924384-68AE-4E61-A3D6-02B8A462607D}"/>
              </a:ext>
            </a:extLst>
          </p:cNvPr>
          <p:cNvPicPr>
            <a:picLocks noChangeAspect="1"/>
          </p:cNvPicPr>
          <p:nvPr/>
        </p:nvPicPr>
        <p:blipFill>
          <a:blip r:embed="rId86"/>
          <a:stretch>
            <a:fillRect/>
          </a:stretch>
        </p:blipFill>
        <p:spPr>
          <a:xfrm>
            <a:off x="3330940" y="5977100"/>
            <a:ext cx="822960" cy="367070"/>
          </a:xfrm>
          <a:prstGeom prst="rect">
            <a:avLst/>
          </a:prstGeom>
        </p:spPr>
      </p:pic>
      <p:pic>
        <p:nvPicPr>
          <p:cNvPr id="315" name="Picture 314" descr="A close up of a logo&#10;&#10;Description automatically generated">
            <a:extLst>
              <a:ext uri="{FF2B5EF4-FFF2-40B4-BE49-F238E27FC236}">
                <a16:creationId xmlns:a16="http://schemas.microsoft.com/office/drawing/2014/main" xmlns="" id="{6B1D12DC-3200-4435-B540-22F6EFB830BF}"/>
              </a:ext>
            </a:extLst>
          </p:cNvPr>
          <p:cNvPicPr>
            <a:picLocks noChangeAspect="1"/>
          </p:cNvPicPr>
          <p:nvPr/>
        </p:nvPicPr>
        <p:blipFill rotWithShape="1">
          <a:blip r:embed="rId87">
            <a:clrChange>
              <a:clrFrom>
                <a:srgbClr val="FFFFFF"/>
              </a:clrFrom>
              <a:clrTo>
                <a:srgbClr val="FFFFFF">
                  <a:alpha val="0"/>
                </a:srgbClr>
              </a:clrTo>
            </a:clrChange>
          </a:blip>
          <a:srcRect t="33416" b="34616"/>
          <a:stretch/>
        </p:blipFill>
        <p:spPr>
          <a:xfrm>
            <a:off x="2332097" y="5529273"/>
            <a:ext cx="1005840" cy="321547"/>
          </a:xfrm>
          <a:prstGeom prst="rect">
            <a:avLst/>
          </a:prstGeom>
        </p:spPr>
      </p:pic>
      <p:pic>
        <p:nvPicPr>
          <p:cNvPr id="317" name="Picture 316" descr="A picture containing drawing, table&#10;&#10;Description automatically generated">
            <a:extLst>
              <a:ext uri="{FF2B5EF4-FFF2-40B4-BE49-F238E27FC236}">
                <a16:creationId xmlns:a16="http://schemas.microsoft.com/office/drawing/2014/main" xmlns="" id="{5262000C-5E57-4A3F-A456-9939797275A5}"/>
              </a:ext>
            </a:extLst>
          </p:cNvPr>
          <p:cNvPicPr>
            <a:picLocks noChangeAspect="1"/>
          </p:cNvPicPr>
          <p:nvPr/>
        </p:nvPicPr>
        <p:blipFill>
          <a:blip r:embed="rId88">
            <a:clrChange>
              <a:clrFrom>
                <a:srgbClr val="FFFFFF"/>
              </a:clrFrom>
              <a:clrTo>
                <a:srgbClr val="FFFFFF">
                  <a:alpha val="0"/>
                </a:srgbClr>
              </a:clrTo>
            </a:clrChange>
          </a:blip>
          <a:stretch>
            <a:fillRect/>
          </a:stretch>
        </p:blipFill>
        <p:spPr>
          <a:xfrm>
            <a:off x="3951266" y="6592987"/>
            <a:ext cx="1371600" cy="232365"/>
          </a:xfrm>
          <a:prstGeom prst="rect">
            <a:avLst/>
          </a:prstGeom>
        </p:spPr>
      </p:pic>
      <p:pic>
        <p:nvPicPr>
          <p:cNvPr id="319" name="Picture 318" descr="A picture containing drawing, cat&#10;&#10;Description automatically generated">
            <a:extLst>
              <a:ext uri="{FF2B5EF4-FFF2-40B4-BE49-F238E27FC236}">
                <a16:creationId xmlns:a16="http://schemas.microsoft.com/office/drawing/2014/main" xmlns="" id="{DD38E7B8-13C0-4335-8BA2-2FBF711ACBE1}"/>
              </a:ext>
            </a:extLst>
          </p:cNvPr>
          <p:cNvPicPr>
            <a:picLocks noChangeAspect="1"/>
          </p:cNvPicPr>
          <p:nvPr/>
        </p:nvPicPr>
        <p:blipFill>
          <a:blip r:embed="rId89"/>
          <a:stretch>
            <a:fillRect/>
          </a:stretch>
        </p:blipFill>
        <p:spPr>
          <a:xfrm>
            <a:off x="3413753" y="5556792"/>
            <a:ext cx="1188720" cy="427044"/>
          </a:xfrm>
          <a:prstGeom prst="rect">
            <a:avLst/>
          </a:prstGeom>
        </p:spPr>
      </p:pic>
      <p:pic>
        <p:nvPicPr>
          <p:cNvPr id="321" name="Picture 320" descr="A picture containing drawing&#10;&#10;Description automatically generated">
            <a:extLst>
              <a:ext uri="{FF2B5EF4-FFF2-40B4-BE49-F238E27FC236}">
                <a16:creationId xmlns:a16="http://schemas.microsoft.com/office/drawing/2014/main" xmlns="" id="{47FD0705-72FB-42B5-8596-2009AC88102E}"/>
              </a:ext>
            </a:extLst>
          </p:cNvPr>
          <p:cNvPicPr>
            <a:picLocks noChangeAspect="1"/>
          </p:cNvPicPr>
          <p:nvPr/>
        </p:nvPicPr>
        <p:blipFill>
          <a:blip r:embed="rId90">
            <a:clrChange>
              <a:clrFrom>
                <a:srgbClr val="FDFFFE"/>
              </a:clrFrom>
              <a:clrTo>
                <a:srgbClr val="FDFFFE">
                  <a:alpha val="0"/>
                </a:srgbClr>
              </a:clrTo>
            </a:clrChange>
          </a:blip>
          <a:stretch>
            <a:fillRect/>
          </a:stretch>
        </p:blipFill>
        <p:spPr>
          <a:xfrm>
            <a:off x="4219650" y="6148411"/>
            <a:ext cx="914400" cy="232955"/>
          </a:xfrm>
          <a:prstGeom prst="rect">
            <a:avLst/>
          </a:prstGeom>
        </p:spPr>
      </p:pic>
      <p:pic>
        <p:nvPicPr>
          <p:cNvPr id="113" name="Picture 112" descr="A close up of a logo&#10;&#10;Description automatically generated">
            <a:extLst>
              <a:ext uri="{FF2B5EF4-FFF2-40B4-BE49-F238E27FC236}">
                <a16:creationId xmlns:a16="http://schemas.microsoft.com/office/drawing/2014/main" xmlns="" id="{F361AB3F-4E6A-4DFD-A6AD-E58FA5DEFE1D}"/>
              </a:ext>
            </a:extLst>
          </p:cNvPr>
          <p:cNvPicPr>
            <a:picLocks noChangeAspect="1"/>
          </p:cNvPicPr>
          <p:nvPr/>
        </p:nvPicPr>
        <p:blipFill>
          <a:blip r:embed="rId9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5911" y="6439353"/>
            <a:ext cx="1005840" cy="391672"/>
          </a:xfrm>
          <a:prstGeom prst="rect">
            <a:avLst/>
          </a:prstGeom>
        </p:spPr>
      </p:pic>
      <p:grpSp>
        <p:nvGrpSpPr>
          <p:cNvPr id="263" name="Group 262">
            <a:extLst>
              <a:ext uri="{FF2B5EF4-FFF2-40B4-BE49-F238E27FC236}">
                <a16:creationId xmlns:a16="http://schemas.microsoft.com/office/drawing/2014/main" xmlns="" id="{A71266B4-E09D-4C20-B813-0AD2001398CB}"/>
              </a:ext>
            </a:extLst>
          </p:cNvPr>
          <p:cNvGrpSpPr>
            <a:grpSpLocks noChangeAspect="1"/>
          </p:cNvGrpSpPr>
          <p:nvPr/>
        </p:nvGrpSpPr>
        <p:grpSpPr>
          <a:xfrm>
            <a:off x="4734163" y="72435"/>
            <a:ext cx="4389120" cy="2770180"/>
            <a:chOff x="2061830" y="139965"/>
            <a:chExt cx="10058400" cy="6348333"/>
          </a:xfrm>
        </p:grpSpPr>
        <p:pic>
          <p:nvPicPr>
            <p:cNvPr id="264" name="Picture 263">
              <a:extLst>
                <a:ext uri="{FF2B5EF4-FFF2-40B4-BE49-F238E27FC236}">
                  <a16:creationId xmlns:a16="http://schemas.microsoft.com/office/drawing/2014/main" xmlns="" id="{C4744197-F0C5-4EC5-A0C0-5EF9B652B50A}"/>
                </a:ext>
              </a:extLst>
            </p:cNvPr>
            <p:cNvPicPr>
              <a:picLocks noChangeAspect="1"/>
            </p:cNvPicPr>
            <p:nvPr/>
          </p:nvPicPr>
          <p:blipFill>
            <a:blip r:embed="rId92">
              <a:clrChange>
                <a:clrFrom>
                  <a:srgbClr val="FFFFFF"/>
                </a:clrFrom>
                <a:clrTo>
                  <a:srgbClr val="FFFFFF">
                    <a:alpha val="0"/>
                  </a:srgbClr>
                </a:clrTo>
              </a:clrChange>
            </a:blip>
            <a:stretch>
              <a:fillRect/>
            </a:stretch>
          </p:blipFill>
          <p:spPr>
            <a:xfrm>
              <a:off x="2061830" y="139965"/>
              <a:ext cx="10058400" cy="6348333"/>
            </a:xfrm>
            <a:prstGeom prst="rect">
              <a:avLst/>
            </a:prstGeom>
          </p:spPr>
        </p:pic>
        <p:grpSp>
          <p:nvGrpSpPr>
            <p:cNvPr id="265" name="Group 264">
              <a:extLst>
                <a:ext uri="{FF2B5EF4-FFF2-40B4-BE49-F238E27FC236}">
                  <a16:creationId xmlns:a16="http://schemas.microsoft.com/office/drawing/2014/main" xmlns="" id="{5C5C002B-E733-414F-8561-62A4FEFEEF30}"/>
                </a:ext>
              </a:extLst>
            </p:cNvPr>
            <p:cNvGrpSpPr/>
            <p:nvPr/>
          </p:nvGrpSpPr>
          <p:grpSpPr>
            <a:xfrm>
              <a:off x="2314575" y="465573"/>
              <a:ext cx="9453530" cy="5669317"/>
              <a:chOff x="1371600" y="465573"/>
              <a:chExt cx="9453530" cy="5669317"/>
            </a:xfrm>
          </p:grpSpPr>
          <p:sp>
            <p:nvSpPr>
              <p:cNvPr id="273" name="Oval 272">
                <a:extLst>
                  <a:ext uri="{FF2B5EF4-FFF2-40B4-BE49-F238E27FC236}">
                    <a16:creationId xmlns:a16="http://schemas.microsoft.com/office/drawing/2014/main" xmlns="" id="{F9130F20-CCA5-4D33-A528-091D6C4F1AF6}"/>
                  </a:ext>
                </a:extLst>
              </p:cNvPr>
              <p:cNvSpPr>
                <a:spLocks noChangeAspect="1"/>
              </p:cNvSpPr>
              <p:nvPr/>
            </p:nvSpPr>
            <p:spPr>
              <a:xfrm>
                <a:off x="1676400" y="3464210"/>
                <a:ext cx="640080" cy="6400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4" name="Oval 273">
                <a:extLst>
                  <a:ext uri="{FF2B5EF4-FFF2-40B4-BE49-F238E27FC236}">
                    <a16:creationId xmlns:a16="http://schemas.microsoft.com/office/drawing/2014/main" xmlns="" id="{099A927B-0317-4CDB-AD20-0250B6FA08EB}"/>
                  </a:ext>
                </a:extLst>
              </p:cNvPr>
              <p:cNvSpPr>
                <a:spLocks noChangeAspect="1"/>
              </p:cNvSpPr>
              <p:nvPr/>
            </p:nvSpPr>
            <p:spPr>
              <a:xfrm>
                <a:off x="2202180" y="3612853"/>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5" name="Oval 274">
                <a:extLst>
                  <a:ext uri="{FF2B5EF4-FFF2-40B4-BE49-F238E27FC236}">
                    <a16:creationId xmlns:a16="http://schemas.microsoft.com/office/drawing/2014/main" xmlns="" id="{821F84B5-970E-4ED8-BEEE-B9E9585EEDB2}"/>
                  </a:ext>
                </a:extLst>
              </p:cNvPr>
              <p:cNvSpPr>
                <a:spLocks noChangeAspect="1"/>
              </p:cNvSpPr>
              <p:nvPr/>
            </p:nvSpPr>
            <p:spPr>
              <a:xfrm>
                <a:off x="2096550" y="3920267"/>
                <a:ext cx="365760" cy="3657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6" name="Oval 275">
                <a:extLst>
                  <a:ext uri="{FF2B5EF4-FFF2-40B4-BE49-F238E27FC236}">
                    <a16:creationId xmlns:a16="http://schemas.microsoft.com/office/drawing/2014/main" xmlns="" id="{2C352936-EDD4-447D-B18A-249AF0AC695D}"/>
                  </a:ext>
                </a:extLst>
              </p:cNvPr>
              <p:cNvSpPr>
                <a:spLocks noChangeAspect="1"/>
              </p:cNvSpPr>
              <p:nvPr/>
            </p:nvSpPr>
            <p:spPr>
              <a:xfrm>
                <a:off x="1371600" y="2449561"/>
                <a:ext cx="457200" cy="4572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7" name="Oval 276">
                <a:extLst>
                  <a:ext uri="{FF2B5EF4-FFF2-40B4-BE49-F238E27FC236}">
                    <a16:creationId xmlns:a16="http://schemas.microsoft.com/office/drawing/2014/main" xmlns="" id="{CC239F99-BA62-4735-A993-006B0721DDD6}"/>
                  </a:ext>
                </a:extLst>
              </p:cNvPr>
              <p:cNvSpPr>
                <a:spLocks noChangeAspect="1"/>
              </p:cNvSpPr>
              <p:nvPr/>
            </p:nvSpPr>
            <p:spPr>
              <a:xfrm>
                <a:off x="1668780" y="23963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8" name="Oval 277">
                <a:extLst>
                  <a:ext uri="{FF2B5EF4-FFF2-40B4-BE49-F238E27FC236}">
                    <a16:creationId xmlns:a16="http://schemas.microsoft.com/office/drawing/2014/main" xmlns="" id="{DE2041AC-64AB-4603-858B-6742CB23DCDB}"/>
                  </a:ext>
                </a:extLst>
              </p:cNvPr>
              <p:cNvSpPr>
                <a:spLocks noChangeAspect="1"/>
              </p:cNvSpPr>
              <p:nvPr/>
            </p:nvSpPr>
            <p:spPr>
              <a:xfrm>
                <a:off x="1573660" y="2822030"/>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9" name="Oval 278">
                <a:extLst>
                  <a:ext uri="{FF2B5EF4-FFF2-40B4-BE49-F238E27FC236}">
                    <a16:creationId xmlns:a16="http://schemas.microsoft.com/office/drawing/2014/main" xmlns="" id="{875B369D-25E3-426D-831B-240599A15845}"/>
                  </a:ext>
                </a:extLst>
              </p:cNvPr>
              <p:cNvSpPr>
                <a:spLocks noChangeAspect="1"/>
              </p:cNvSpPr>
              <p:nvPr/>
            </p:nvSpPr>
            <p:spPr>
              <a:xfrm>
                <a:off x="1876620" y="893870"/>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0" name="Oval 279">
                <a:extLst>
                  <a:ext uri="{FF2B5EF4-FFF2-40B4-BE49-F238E27FC236}">
                    <a16:creationId xmlns:a16="http://schemas.microsoft.com/office/drawing/2014/main" xmlns="" id="{4B07434C-8256-478D-9454-53C07A1AD2B7}"/>
                  </a:ext>
                </a:extLst>
              </p:cNvPr>
              <p:cNvSpPr>
                <a:spLocks noChangeAspect="1"/>
              </p:cNvSpPr>
              <p:nvPr/>
            </p:nvSpPr>
            <p:spPr>
              <a:xfrm>
                <a:off x="2133600" y="465573"/>
                <a:ext cx="320040" cy="3200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1" name="Oval 280">
                <a:extLst>
                  <a:ext uri="{FF2B5EF4-FFF2-40B4-BE49-F238E27FC236}">
                    <a16:creationId xmlns:a16="http://schemas.microsoft.com/office/drawing/2014/main" xmlns="" id="{E25BA3C4-D79E-4A0E-95CA-9B670092BB9F}"/>
                  </a:ext>
                </a:extLst>
              </p:cNvPr>
              <p:cNvSpPr>
                <a:spLocks noChangeAspect="1"/>
              </p:cNvSpPr>
              <p:nvPr/>
            </p:nvSpPr>
            <p:spPr>
              <a:xfrm>
                <a:off x="3276729" y="248412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2" name="Oval 281">
                <a:extLst>
                  <a:ext uri="{FF2B5EF4-FFF2-40B4-BE49-F238E27FC236}">
                    <a16:creationId xmlns:a16="http://schemas.microsoft.com/office/drawing/2014/main" xmlns="" id="{5DFBBD7A-2BB3-4C13-A89C-98519C23F9E4}"/>
                  </a:ext>
                </a:extLst>
              </p:cNvPr>
              <p:cNvSpPr>
                <a:spLocks noChangeAspect="1"/>
              </p:cNvSpPr>
              <p:nvPr/>
            </p:nvSpPr>
            <p:spPr>
              <a:xfrm>
                <a:off x="2688020" y="3369090"/>
                <a:ext cx="146304" cy="146304"/>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3" name="Oval 282">
                <a:extLst>
                  <a:ext uri="{FF2B5EF4-FFF2-40B4-BE49-F238E27FC236}">
                    <a16:creationId xmlns:a16="http://schemas.microsoft.com/office/drawing/2014/main" xmlns="" id="{0002320A-8EA4-437A-BCF7-400301F1A20E}"/>
                  </a:ext>
                </a:extLst>
              </p:cNvPr>
              <p:cNvSpPr>
                <a:spLocks noChangeAspect="1"/>
              </p:cNvSpPr>
              <p:nvPr/>
            </p:nvSpPr>
            <p:spPr>
              <a:xfrm>
                <a:off x="3048129" y="4219869"/>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4" name="Oval 283">
                <a:extLst>
                  <a:ext uri="{FF2B5EF4-FFF2-40B4-BE49-F238E27FC236}">
                    <a16:creationId xmlns:a16="http://schemas.microsoft.com/office/drawing/2014/main" xmlns="" id="{ECA90835-B7AA-4E20-A230-88A3F5059280}"/>
                  </a:ext>
                </a:extLst>
              </p:cNvPr>
              <p:cNvSpPr>
                <a:spLocks noChangeAspect="1"/>
              </p:cNvSpPr>
              <p:nvPr/>
            </p:nvSpPr>
            <p:spPr>
              <a:xfrm>
                <a:off x="4644520" y="2854175"/>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5" name="Oval 284">
                <a:extLst>
                  <a:ext uri="{FF2B5EF4-FFF2-40B4-BE49-F238E27FC236}">
                    <a16:creationId xmlns:a16="http://schemas.microsoft.com/office/drawing/2014/main" xmlns="" id="{7F18ECA8-7B4D-4924-9DE4-0EDA21C51C7A}"/>
                  </a:ext>
                </a:extLst>
              </p:cNvPr>
              <p:cNvSpPr>
                <a:spLocks noChangeAspect="1"/>
              </p:cNvSpPr>
              <p:nvPr/>
            </p:nvSpPr>
            <p:spPr>
              <a:xfrm>
                <a:off x="5969969" y="3920267"/>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6" name="Oval 285">
                <a:extLst>
                  <a:ext uri="{FF2B5EF4-FFF2-40B4-BE49-F238E27FC236}">
                    <a16:creationId xmlns:a16="http://schemas.microsoft.com/office/drawing/2014/main" xmlns="" id="{04270AC2-F0D6-4EE8-A581-58E64E2BEB5B}"/>
                  </a:ext>
                </a:extLst>
              </p:cNvPr>
              <p:cNvSpPr>
                <a:spLocks noChangeAspect="1"/>
              </p:cNvSpPr>
              <p:nvPr/>
            </p:nvSpPr>
            <p:spPr>
              <a:xfrm>
                <a:off x="6308271" y="5012120"/>
                <a:ext cx="502920" cy="5029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7" name="Oval 286">
                <a:extLst>
                  <a:ext uri="{FF2B5EF4-FFF2-40B4-BE49-F238E27FC236}">
                    <a16:creationId xmlns:a16="http://schemas.microsoft.com/office/drawing/2014/main" xmlns="" id="{6B739777-AF26-4316-937E-D7F00574DBBF}"/>
                  </a:ext>
                </a:extLst>
              </p:cNvPr>
              <p:cNvSpPr>
                <a:spLocks noChangeAspect="1"/>
              </p:cNvSpPr>
              <p:nvPr/>
            </p:nvSpPr>
            <p:spPr>
              <a:xfrm>
                <a:off x="6039801" y="4433137"/>
                <a:ext cx="365760" cy="3657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8" name="Oval 287">
                <a:extLst>
                  <a:ext uri="{FF2B5EF4-FFF2-40B4-BE49-F238E27FC236}">
                    <a16:creationId xmlns:a16="http://schemas.microsoft.com/office/drawing/2014/main" xmlns="" id="{F470941F-CCD8-4004-AA11-778AFE7A59ED}"/>
                  </a:ext>
                </a:extLst>
              </p:cNvPr>
              <p:cNvSpPr>
                <a:spLocks noChangeAspect="1"/>
              </p:cNvSpPr>
              <p:nvPr/>
            </p:nvSpPr>
            <p:spPr>
              <a:xfrm>
                <a:off x="5855208" y="5321808"/>
                <a:ext cx="146304" cy="146304"/>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9" name="Oval 288">
                <a:extLst>
                  <a:ext uri="{FF2B5EF4-FFF2-40B4-BE49-F238E27FC236}">
                    <a16:creationId xmlns:a16="http://schemas.microsoft.com/office/drawing/2014/main" xmlns="" id="{18D77BCC-E818-495E-BBE1-6340B68D8ADC}"/>
                  </a:ext>
                </a:extLst>
              </p:cNvPr>
              <p:cNvSpPr>
                <a:spLocks noChangeAspect="1"/>
              </p:cNvSpPr>
              <p:nvPr/>
            </p:nvSpPr>
            <p:spPr>
              <a:xfrm>
                <a:off x="6052380" y="517214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0" name="Oval 289">
                <a:extLst>
                  <a:ext uri="{FF2B5EF4-FFF2-40B4-BE49-F238E27FC236}">
                    <a16:creationId xmlns:a16="http://schemas.microsoft.com/office/drawing/2014/main" xmlns="" id="{B0FD2679-B4BC-4A77-BFD7-5DB566431771}"/>
                  </a:ext>
                </a:extLst>
              </p:cNvPr>
              <p:cNvSpPr>
                <a:spLocks noChangeAspect="1"/>
              </p:cNvSpPr>
              <p:nvPr/>
            </p:nvSpPr>
            <p:spPr>
              <a:xfrm>
                <a:off x="6554250" y="310581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xmlns="" id="{CD6FF396-9331-48BE-8250-11D979DAB073}"/>
                  </a:ext>
                </a:extLst>
              </p:cNvPr>
              <p:cNvSpPr>
                <a:spLocks noChangeAspect="1"/>
              </p:cNvSpPr>
              <p:nvPr/>
            </p:nvSpPr>
            <p:spPr>
              <a:xfrm>
                <a:off x="7282090" y="309004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2" name="Oval 291">
                <a:extLst>
                  <a:ext uri="{FF2B5EF4-FFF2-40B4-BE49-F238E27FC236}">
                    <a16:creationId xmlns:a16="http://schemas.microsoft.com/office/drawing/2014/main" xmlns="" id="{77230B83-85E5-4178-8323-D003AE44C0B3}"/>
                  </a:ext>
                </a:extLst>
              </p:cNvPr>
              <p:cNvSpPr>
                <a:spLocks noChangeAspect="1"/>
              </p:cNvSpPr>
              <p:nvPr/>
            </p:nvSpPr>
            <p:spPr>
              <a:xfrm>
                <a:off x="6705599" y="1583910"/>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3" name="Oval 292">
                <a:extLst>
                  <a:ext uri="{FF2B5EF4-FFF2-40B4-BE49-F238E27FC236}">
                    <a16:creationId xmlns:a16="http://schemas.microsoft.com/office/drawing/2014/main" xmlns="" id="{CB855E72-771B-4D42-97E0-72B7A854BA4D}"/>
                  </a:ext>
                </a:extLst>
              </p:cNvPr>
              <p:cNvSpPr>
                <a:spLocks noChangeAspect="1"/>
              </p:cNvSpPr>
              <p:nvPr/>
            </p:nvSpPr>
            <p:spPr>
              <a:xfrm>
                <a:off x="7478110" y="2254572"/>
                <a:ext cx="548640" cy="5486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4" name="Oval 293">
                <a:extLst>
                  <a:ext uri="{FF2B5EF4-FFF2-40B4-BE49-F238E27FC236}">
                    <a16:creationId xmlns:a16="http://schemas.microsoft.com/office/drawing/2014/main" xmlns="" id="{072B8228-CA9C-4308-A408-7435266C114F}"/>
                  </a:ext>
                </a:extLst>
              </p:cNvPr>
              <p:cNvSpPr>
                <a:spLocks noChangeAspect="1"/>
              </p:cNvSpPr>
              <p:nvPr/>
            </p:nvSpPr>
            <p:spPr>
              <a:xfrm>
                <a:off x="7589520" y="205740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5" name="Oval 294">
                <a:extLst>
                  <a:ext uri="{FF2B5EF4-FFF2-40B4-BE49-F238E27FC236}">
                    <a16:creationId xmlns:a16="http://schemas.microsoft.com/office/drawing/2014/main" xmlns="" id="{539D5F62-38A9-4B9C-9EC6-4CCB9639CB2E}"/>
                  </a:ext>
                </a:extLst>
              </p:cNvPr>
              <p:cNvSpPr>
                <a:spLocks noChangeAspect="1"/>
              </p:cNvSpPr>
              <p:nvPr/>
            </p:nvSpPr>
            <p:spPr>
              <a:xfrm>
                <a:off x="8036210" y="290611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6" name="Oval 295">
                <a:extLst>
                  <a:ext uri="{FF2B5EF4-FFF2-40B4-BE49-F238E27FC236}">
                    <a16:creationId xmlns:a16="http://schemas.microsoft.com/office/drawing/2014/main" xmlns="" id="{2D096233-08F0-48F5-BCDB-D12830A25EFF}"/>
                  </a:ext>
                </a:extLst>
              </p:cNvPr>
              <p:cNvSpPr>
                <a:spLocks noChangeAspect="1"/>
              </p:cNvSpPr>
              <p:nvPr/>
            </p:nvSpPr>
            <p:spPr>
              <a:xfrm>
                <a:off x="8174950" y="2026920"/>
                <a:ext cx="457200" cy="4572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7" name="Oval 296">
                <a:extLst>
                  <a:ext uri="{FF2B5EF4-FFF2-40B4-BE49-F238E27FC236}">
                    <a16:creationId xmlns:a16="http://schemas.microsoft.com/office/drawing/2014/main" xmlns="" id="{A88C3A9D-1D8E-426D-9E91-2A55016E4449}"/>
                  </a:ext>
                </a:extLst>
              </p:cNvPr>
              <p:cNvSpPr>
                <a:spLocks noChangeAspect="1"/>
              </p:cNvSpPr>
              <p:nvPr/>
            </p:nvSpPr>
            <p:spPr>
              <a:xfrm>
                <a:off x="8298970" y="29297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8" name="Oval 297">
                <a:extLst>
                  <a:ext uri="{FF2B5EF4-FFF2-40B4-BE49-F238E27FC236}">
                    <a16:creationId xmlns:a16="http://schemas.microsoft.com/office/drawing/2014/main" xmlns="" id="{791DEFC6-4E3F-4851-B4EA-99DA7B857B76}"/>
                  </a:ext>
                </a:extLst>
              </p:cNvPr>
              <p:cNvSpPr>
                <a:spLocks noChangeAspect="1"/>
              </p:cNvSpPr>
              <p:nvPr/>
            </p:nvSpPr>
            <p:spPr>
              <a:xfrm>
                <a:off x="8114826" y="3179380"/>
                <a:ext cx="146304" cy="146304"/>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9" name="Oval 298">
                <a:extLst>
                  <a:ext uri="{FF2B5EF4-FFF2-40B4-BE49-F238E27FC236}">
                    <a16:creationId xmlns:a16="http://schemas.microsoft.com/office/drawing/2014/main" xmlns="" id="{922D09AF-4FFD-4C6C-8F80-D7C24A641FEC}"/>
                  </a:ext>
                </a:extLst>
              </p:cNvPr>
              <p:cNvSpPr>
                <a:spLocks noChangeAspect="1"/>
              </p:cNvSpPr>
              <p:nvPr/>
            </p:nvSpPr>
            <p:spPr>
              <a:xfrm>
                <a:off x="8679970" y="280889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0" name="Oval 299">
                <a:extLst>
                  <a:ext uri="{FF2B5EF4-FFF2-40B4-BE49-F238E27FC236}">
                    <a16:creationId xmlns:a16="http://schemas.microsoft.com/office/drawing/2014/main" xmlns="" id="{B3D3DE82-A7B0-43EF-BC48-C82BE5FA1A90}"/>
                  </a:ext>
                </a:extLst>
              </p:cNvPr>
              <p:cNvSpPr>
                <a:spLocks noChangeAspect="1"/>
              </p:cNvSpPr>
              <p:nvPr/>
            </p:nvSpPr>
            <p:spPr>
              <a:xfrm>
                <a:off x="8800840" y="23963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1" name="Oval 300">
                <a:extLst>
                  <a:ext uri="{FF2B5EF4-FFF2-40B4-BE49-F238E27FC236}">
                    <a16:creationId xmlns:a16="http://schemas.microsoft.com/office/drawing/2014/main" xmlns="" id="{43BC4A2E-CC61-464C-9560-8661CCEA90A5}"/>
                  </a:ext>
                </a:extLst>
              </p:cNvPr>
              <p:cNvSpPr>
                <a:spLocks noChangeAspect="1"/>
              </p:cNvSpPr>
              <p:nvPr/>
            </p:nvSpPr>
            <p:spPr>
              <a:xfrm>
                <a:off x="9158190" y="251460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2" name="Oval 301">
                <a:extLst>
                  <a:ext uri="{FF2B5EF4-FFF2-40B4-BE49-F238E27FC236}">
                    <a16:creationId xmlns:a16="http://schemas.microsoft.com/office/drawing/2014/main" xmlns="" id="{FC1D91C1-FD65-4B79-837E-5B987DF652AD}"/>
                  </a:ext>
                </a:extLst>
              </p:cNvPr>
              <p:cNvSpPr>
                <a:spLocks noChangeAspect="1"/>
              </p:cNvSpPr>
              <p:nvPr/>
            </p:nvSpPr>
            <p:spPr>
              <a:xfrm>
                <a:off x="9438290" y="181829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3" name="Oval 302">
                <a:extLst>
                  <a:ext uri="{FF2B5EF4-FFF2-40B4-BE49-F238E27FC236}">
                    <a16:creationId xmlns:a16="http://schemas.microsoft.com/office/drawing/2014/main" xmlns="" id="{E2A37500-5EDD-4694-8A09-8A7DA8C6F843}"/>
                  </a:ext>
                </a:extLst>
              </p:cNvPr>
              <p:cNvSpPr>
                <a:spLocks noChangeAspect="1"/>
              </p:cNvSpPr>
              <p:nvPr/>
            </p:nvSpPr>
            <p:spPr>
              <a:xfrm>
                <a:off x="9778300" y="1949670"/>
                <a:ext cx="685800" cy="6858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4" name="Oval 303">
                <a:extLst>
                  <a:ext uri="{FF2B5EF4-FFF2-40B4-BE49-F238E27FC236}">
                    <a16:creationId xmlns:a16="http://schemas.microsoft.com/office/drawing/2014/main" xmlns="" id="{54002076-114C-4167-B528-6175FB099F74}"/>
                  </a:ext>
                </a:extLst>
              </p:cNvPr>
              <p:cNvSpPr>
                <a:spLocks noChangeAspect="1"/>
              </p:cNvSpPr>
              <p:nvPr/>
            </p:nvSpPr>
            <p:spPr>
              <a:xfrm>
                <a:off x="10505090" y="1642240"/>
                <a:ext cx="320040" cy="3200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5" name="Oval 304">
                <a:extLst>
                  <a:ext uri="{FF2B5EF4-FFF2-40B4-BE49-F238E27FC236}">
                    <a16:creationId xmlns:a16="http://schemas.microsoft.com/office/drawing/2014/main" xmlns="" id="{39A33B76-2F5A-4D31-B4CD-2BB3BDEAD77E}"/>
                  </a:ext>
                </a:extLst>
              </p:cNvPr>
              <p:cNvSpPr>
                <a:spLocks noChangeAspect="1"/>
              </p:cNvSpPr>
              <p:nvPr/>
            </p:nvSpPr>
            <p:spPr>
              <a:xfrm>
                <a:off x="9880099" y="2533514"/>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6" name="Oval 305">
                <a:extLst>
                  <a:ext uri="{FF2B5EF4-FFF2-40B4-BE49-F238E27FC236}">
                    <a16:creationId xmlns:a16="http://schemas.microsoft.com/office/drawing/2014/main" xmlns="" id="{75592C9B-6EEA-4613-A5E5-A60707E8B829}"/>
                  </a:ext>
                </a:extLst>
              </p:cNvPr>
              <p:cNvSpPr>
                <a:spLocks noChangeAspect="1"/>
              </p:cNvSpPr>
              <p:nvPr/>
            </p:nvSpPr>
            <p:spPr>
              <a:xfrm>
                <a:off x="9708930" y="2763170"/>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 name="Oval 306">
                <a:extLst>
                  <a:ext uri="{FF2B5EF4-FFF2-40B4-BE49-F238E27FC236}">
                    <a16:creationId xmlns:a16="http://schemas.microsoft.com/office/drawing/2014/main" xmlns="" id="{601AF298-388E-424A-9212-AFC19CCDB22A}"/>
                  </a:ext>
                </a:extLst>
              </p:cNvPr>
              <p:cNvSpPr>
                <a:spLocks noChangeAspect="1"/>
              </p:cNvSpPr>
              <p:nvPr/>
            </p:nvSpPr>
            <p:spPr>
              <a:xfrm>
                <a:off x="9824020" y="313156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8" name="Oval 307">
                <a:extLst>
                  <a:ext uri="{FF2B5EF4-FFF2-40B4-BE49-F238E27FC236}">
                    <a16:creationId xmlns:a16="http://schemas.microsoft.com/office/drawing/2014/main" xmlns="" id="{2D75EC4C-470A-493B-9C36-2A76906605D0}"/>
                  </a:ext>
                </a:extLst>
              </p:cNvPr>
              <p:cNvSpPr>
                <a:spLocks noChangeAspect="1"/>
              </p:cNvSpPr>
              <p:nvPr/>
            </p:nvSpPr>
            <p:spPr>
              <a:xfrm>
                <a:off x="10018460" y="323141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0" name="Oval 309">
                <a:extLst>
                  <a:ext uri="{FF2B5EF4-FFF2-40B4-BE49-F238E27FC236}">
                    <a16:creationId xmlns:a16="http://schemas.microsoft.com/office/drawing/2014/main" xmlns="" id="{34EABD75-E31C-4EE4-988E-335727B2D2A7}"/>
                  </a:ext>
                </a:extLst>
              </p:cNvPr>
              <p:cNvSpPr>
                <a:spLocks noChangeAspect="1"/>
              </p:cNvSpPr>
              <p:nvPr/>
            </p:nvSpPr>
            <p:spPr>
              <a:xfrm>
                <a:off x="9722070" y="352044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2" name="Oval 311">
                <a:extLst>
                  <a:ext uri="{FF2B5EF4-FFF2-40B4-BE49-F238E27FC236}">
                    <a16:creationId xmlns:a16="http://schemas.microsoft.com/office/drawing/2014/main" xmlns="" id="{453FB1F6-3F7A-4885-95ED-F721D3578B22}"/>
                  </a:ext>
                </a:extLst>
              </p:cNvPr>
              <p:cNvSpPr>
                <a:spLocks noChangeAspect="1"/>
              </p:cNvSpPr>
              <p:nvPr/>
            </p:nvSpPr>
            <p:spPr>
              <a:xfrm>
                <a:off x="9342120" y="3737480"/>
                <a:ext cx="228600" cy="22860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4" name="Oval 313">
                <a:extLst>
                  <a:ext uri="{FF2B5EF4-FFF2-40B4-BE49-F238E27FC236}">
                    <a16:creationId xmlns:a16="http://schemas.microsoft.com/office/drawing/2014/main" xmlns="" id="{0BFFA1AE-766C-4BEE-A446-62ED486558A9}"/>
                  </a:ext>
                </a:extLst>
              </p:cNvPr>
              <p:cNvSpPr>
                <a:spLocks noChangeAspect="1"/>
              </p:cNvSpPr>
              <p:nvPr/>
            </p:nvSpPr>
            <p:spPr>
              <a:xfrm>
                <a:off x="8915400" y="395399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6" name="Oval 315">
                <a:extLst>
                  <a:ext uri="{FF2B5EF4-FFF2-40B4-BE49-F238E27FC236}">
                    <a16:creationId xmlns:a16="http://schemas.microsoft.com/office/drawing/2014/main" xmlns="" id="{54FFC507-B5E1-49B7-A0F0-DF7E2A6678E6}"/>
                  </a:ext>
                </a:extLst>
              </p:cNvPr>
              <p:cNvSpPr>
                <a:spLocks noChangeAspect="1"/>
              </p:cNvSpPr>
              <p:nvPr/>
            </p:nvSpPr>
            <p:spPr>
              <a:xfrm>
                <a:off x="8453470" y="4114800"/>
                <a:ext cx="320040" cy="32004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8" name="Oval 317">
                <a:extLst>
                  <a:ext uri="{FF2B5EF4-FFF2-40B4-BE49-F238E27FC236}">
                    <a16:creationId xmlns:a16="http://schemas.microsoft.com/office/drawing/2014/main" xmlns="" id="{DF22343A-DFEA-4100-B7DB-08B0B154D776}"/>
                  </a:ext>
                </a:extLst>
              </p:cNvPr>
              <p:cNvSpPr>
                <a:spLocks noChangeAspect="1"/>
              </p:cNvSpPr>
              <p:nvPr/>
            </p:nvSpPr>
            <p:spPr>
              <a:xfrm>
                <a:off x="9558106" y="5860570"/>
                <a:ext cx="274320" cy="27432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0" name="Oval 319">
                <a:extLst>
                  <a:ext uri="{FF2B5EF4-FFF2-40B4-BE49-F238E27FC236}">
                    <a16:creationId xmlns:a16="http://schemas.microsoft.com/office/drawing/2014/main" xmlns="" id="{A3175C66-7AD3-4798-AF5A-11CD9FE8871F}"/>
                  </a:ext>
                </a:extLst>
              </p:cNvPr>
              <p:cNvSpPr>
                <a:spLocks noChangeAspect="1"/>
              </p:cNvSpPr>
              <p:nvPr/>
            </p:nvSpPr>
            <p:spPr>
              <a:xfrm>
                <a:off x="9153989" y="5473973"/>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2" name="Oval 321">
                <a:extLst>
                  <a:ext uri="{FF2B5EF4-FFF2-40B4-BE49-F238E27FC236}">
                    <a16:creationId xmlns:a16="http://schemas.microsoft.com/office/drawing/2014/main" xmlns="" id="{BB40C2D6-3CCD-4FA1-B185-5119017EFFF0}"/>
                  </a:ext>
                </a:extLst>
              </p:cNvPr>
              <p:cNvSpPr>
                <a:spLocks noChangeAspect="1"/>
              </p:cNvSpPr>
              <p:nvPr/>
            </p:nvSpPr>
            <p:spPr>
              <a:xfrm>
                <a:off x="9327409" y="5444360"/>
                <a:ext cx="182880" cy="18288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3" name="Oval 322">
                <a:extLst>
                  <a:ext uri="{FF2B5EF4-FFF2-40B4-BE49-F238E27FC236}">
                    <a16:creationId xmlns:a16="http://schemas.microsoft.com/office/drawing/2014/main" xmlns="" id="{0666C665-0BAB-46A6-9B97-F4B2553B18CD}"/>
                  </a:ext>
                </a:extLst>
              </p:cNvPr>
              <p:cNvSpPr>
                <a:spLocks noChangeAspect="1"/>
              </p:cNvSpPr>
              <p:nvPr/>
            </p:nvSpPr>
            <p:spPr>
              <a:xfrm>
                <a:off x="9235440" y="4857880"/>
                <a:ext cx="137160" cy="137160"/>
              </a:xfrm>
              <a:prstGeom prst="ellipse">
                <a:avLst/>
              </a:prstGeom>
              <a:solidFill>
                <a:srgbClr val="00B0F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57" name="Picture 156" descr="A close up of a sign&#10;&#10;Description automatically generated">
            <a:extLst>
              <a:ext uri="{FF2B5EF4-FFF2-40B4-BE49-F238E27FC236}">
                <a16:creationId xmlns:a16="http://schemas.microsoft.com/office/drawing/2014/main" xmlns="" id="{EBC50157-AE51-4636-B7B8-FC0FFB989D23}"/>
              </a:ext>
            </a:extLst>
          </p:cNvPr>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6521665" y="3255202"/>
            <a:ext cx="822960" cy="277462"/>
          </a:xfrm>
          <a:prstGeom prst="rect">
            <a:avLst/>
          </a:prstGeom>
        </p:spPr>
      </p:pic>
      <p:pic>
        <p:nvPicPr>
          <p:cNvPr id="158" name="Picture 157" descr="A close up of a logo&#10;&#10;Description automatically generated">
            <a:extLst>
              <a:ext uri="{FF2B5EF4-FFF2-40B4-BE49-F238E27FC236}">
                <a16:creationId xmlns:a16="http://schemas.microsoft.com/office/drawing/2014/main" xmlns="" id="{8898C6BF-6709-486D-92DD-68485974058D}"/>
              </a:ext>
            </a:extLst>
          </p:cNvPr>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4440660" y="3559525"/>
            <a:ext cx="2103120" cy="470040"/>
          </a:xfrm>
          <a:prstGeom prst="rect">
            <a:avLst/>
          </a:prstGeom>
        </p:spPr>
      </p:pic>
      <p:pic>
        <p:nvPicPr>
          <p:cNvPr id="159" name="Picture 158" descr="A picture containing drawing&#10;&#10;Description automatically generated">
            <a:extLst>
              <a:ext uri="{FF2B5EF4-FFF2-40B4-BE49-F238E27FC236}">
                <a16:creationId xmlns:a16="http://schemas.microsoft.com/office/drawing/2014/main" xmlns="" id="{E9A2F439-96ED-470A-88C5-45EE59836F7A}"/>
              </a:ext>
            </a:extLst>
          </p:cNvPr>
          <p:cNvPicPr>
            <a:picLocks noChangeAspect="1"/>
          </p:cNvPicPr>
          <p:nvPr/>
        </p:nvPicPr>
        <p:blipFill rotWithShape="1">
          <a:blip r:embed="rId95">
            <a:clrChange>
              <a:clrFrom>
                <a:srgbClr val="FFFFFF"/>
              </a:clrFrom>
              <a:clrTo>
                <a:srgbClr val="FFFFFF">
                  <a:alpha val="0"/>
                </a:srgbClr>
              </a:clrTo>
            </a:clrChange>
            <a:extLst>
              <a:ext uri="{28A0092B-C50C-407E-A947-70E740481C1C}">
                <a14:useLocalDpi xmlns:a14="http://schemas.microsoft.com/office/drawing/2010/main" val="0"/>
              </a:ext>
            </a:extLst>
          </a:blip>
          <a:srcRect l="21556" t="28205" r="21602" b="10095"/>
          <a:stretch/>
        </p:blipFill>
        <p:spPr>
          <a:xfrm>
            <a:off x="2368971" y="5909493"/>
            <a:ext cx="822960" cy="487776"/>
          </a:xfrm>
          <a:prstGeom prst="rect">
            <a:avLst/>
          </a:prstGeom>
        </p:spPr>
      </p:pic>
      <p:pic>
        <p:nvPicPr>
          <p:cNvPr id="160" name="Picture 159" descr="A picture containing drawing, food, clock&#10;&#10;Description automatically generated">
            <a:extLst>
              <a:ext uri="{FF2B5EF4-FFF2-40B4-BE49-F238E27FC236}">
                <a16:creationId xmlns:a16="http://schemas.microsoft.com/office/drawing/2014/main" xmlns="" id="{526669DE-B1C0-47B1-8E53-599A7996BA22}"/>
              </a:ext>
            </a:extLst>
          </p:cNvPr>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3207000" y="6459642"/>
            <a:ext cx="640080" cy="327090"/>
          </a:xfrm>
          <a:prstGeom prst="rect">
            <a:avLst/>
          </a:prstGeom>
        </p:spPr>
      </p:pic>
      <p:pic>
        <p:nvPicPr>
          <p:cNvPr id="161" name="Picture 160" descr="A picture containing drawing&#10;&#10;Description automatically generated">
            <a:extLst>
              <a:ext uri="{FF2B5EF4-FFF2-40B4-BE49-F238E27FC236}">
                <a16:creationId xmlns:a16="http://schemas.microsoft.com/office/drawing/2014/main" xmlns="" id="{13AA96E2-0D9D-4829-ACA7-60C618EBA9A3}"/>
              </a:ext>
            </a:extLst>
          </p:cNvPr>
          <p:cNvPicPr>
            <a:picLocks noChangeAspect="1"/>
          </p:cNvPicPr>
          <p:nvPr/>
        </p:nvPicPr>
        <p:blipFill>
          <a:blip r:embed="rId97">
            <a:extLst>
              <a:ext uri="{28A0092B-C50C-407E-A947-70E740481C1C}">
                <a14:useLocalDpi xmlns:a14="http://schemas.microsoft.com/office/drawing/2010/main" val="0"/>
              </a:ext>
            </a:extLst>
          </a:blip>
          <a:stretch>
            <a:fillRect/>
          </a:stretch>
        </p:blipFill>
        <p:spPr>
          <a:xfrm>
            <a:off x="7748388" y="3593204"/>
            <a:ext cx="1097280" cy="329184"/>
          </a:xfrm>
          <a:prstGeom prst="rect">
            <a:avLst/>
          </a:prstGeom>
        </p:spPr>
      </p:pic>
      <p:pic>
        <p:nvPicPr>
          <p:cNvPr id="162" name="Picture 161" descr="A picture containing drawing&#10;&#10;Description automatically generated">
            <a:extLst>
              <a:ext uri="{FF2B5EF4-FFF2-40B4-BE49-F238E27FC236}">
                <a16:creationId xmlns:a16="http://schemas.microsoft.com/office/drawing/2014/main" xmlns="" id="{5DE0DE25-E62E-416B-AEB5-B95F4C321014}"/>
              </a:ext>
            </a:extLst>
          </p:cNvPr>
          <p:cNvPicPr>
            <a:picLocks noChangeAspect="1"/>
          </p:cNvPicPr>
          <p:nvPr/>
        </p:nvPicPr>
        <p:blipFill>
          <a:blip r:embed="rId9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3317" y="3267219"/>
            <a:ext cx="822960" cy="274181"/>
          </a:xfrm>
          <a:prstGeom prst="rect">
            <a:avLst/>
          </a:prstGeom>
        </p:spPr>
      </p:pic>
      <p:sp>
        <p:nvSpPr>
          <p:cNvPr id="163" name="TextBox 162">
            <a:extLst>
              <a:ext uri="{FF2B5EF4-FFF2-40B4-BE49-F238E27FC236}">
                <a16:creationId xmlns:a16="http://schemas.microsoft.com/office/drawing/2014/main" xmlns="" id="{1C0CC875-FC4C-4044-9D6B-6F1E464F5CFD}"/>
              </a:ext>
            </a:extLst>
          </p:cNvPr>
          <p:cNvSpPr txBox="1"/>
          <p:nvPr/>
        </p:nvSpPr>
        <p:spPr>
          <a:xfrm>
            <a:off x="3280572" y="4452609"/>
            <a:ext cx="1209280" cy="553998"/>
          </a:xfrm>
          <a:prstGeom prst="rect">
            <a:avLst/>
          </a:prstGeom>
          <a:noFill/>
        </p:spPr>
        <p:txBody>
          <a:bodyPr wrap="square" rtlCol="0">
            <a:spAutoFit/>
          </a:bodyPr>
          <a:lstStyle/>
          <a:p>
            <a:pPr algn="ctr"/>
            <a:r>
              <a:rPr lang="en-US" sz="1000" dirty="0">
                <a:latin typeface="+mn-lt"/>
              </a:rPr>
              <a:t>Kent County</a:t>
            </a:r>
          </a:p>
          <a:p>
            <a:pPr algn="ctr"/>
            <a:r>
              <a:rPr lang="en-US" sz="1000" dirty="0">
                <a:latin typeface="+mn-lt"/>
              </a:rPr>
              <a:t>Department of</a:t>
            </a:r>
          </a:p>
          <a:p>
            <a:pPr algn="ctr"/>
            <a:r>
              <a:rPr lang="en-US" sz="1000" dirty="0">
                <a:latin typeface="+mn-lt"/>
              </a:rPr>
              <a:t>Public Works</a:t>
            </a:r>
          </a:p>
        </p:txBody>
      </p:sp>
      <p:pic>
        <p:nvPicPr>
          <p:cNvPr id="164" name="Picture 163" descr="A close up of a logo&#10;&#10;Description automatically generated">
            <a:extLst>
              <a:ext uri="{FF2B5EF4-FFF2-40B4-BE49-F238E27FC236}">
                <a16:creationId xmlns:a16="http://schemas.microsoft.com/office/drawing/2014/main" xmlns="" id="{CEEEB5F2-E9CA-4DF2-9123-9F7BEE5649B9}"/>
              </a:ext>
            </a:extLst>
          </p:cNvPr>
          <p:cNvPicPr>
            <a:picLocks noChangeAspect="1"/>
          </p:cNvPicPr>
          <p:nvPr/>
        </p:nvPicPr>
        <p:blipFill>
          <a:blip r:embed="rId99">
            <a:clrChange>
              <a:clrFrom>
                <a:srgbClr val="FFFFFF"/>
              </a:clrFrom>
              <a:clrTo>
                <a:srgbClr val="FFFFFF">
                  <a:alpha val="0"/>
                </a:srgbClr>
              </a:clrTo>
            </a:clrChange>
          </a:blip>
          <a:stretch>
            <a:fillRect/>
          </a:stretch>
        </p:blipFill>
        <p:spPr>
          <a:xfrm>
            <a:off x="4339225" y="4785880"/>
            <a:ext cx="1828800" cy="373940"/>
          </a:xfrm>
          <a:prstGeom prst="rect">
            <a:avLst/>
          </a:prstGeom>
        </p:spPr>
      </p:pic>
      <p:pic>
        <p:nvPicPr>
          <p:cNvPr id="165" name="Picture 164" descr="A drawing of a person&#10;&#10;Description automatically generated">
            <a:extLst>
              <a:ext uri="{FF2B5EF4-FFF2-40B4-BE49-F238E27FC236}">
                <a16:creationId xmlns:a16="http://schemas.microsoft.com/office/drawing/2014/main" xmlns="" id="{5C1A4353-2F81-44D9-904B-A3DDDFC52BCE}"/>
              </a:ext>
            </a:extLst>
          </p:cNvPr>
          <p:cNvPicPr>
            <a:picLocks noChangeAspect="1"/>
          </p:cNvPicPr>
          <p:nvPr/>
        </p:nvPicPr>
        <p:blipFill>
          <a:blip r:embed="rId10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5938" y="4505861"/>
            <a:ext cx="914400" cy="269240"/>
          </a:xfrm>
          <a:prstGeom prst="rect">
            <a:avLst/>
          </a:prstGeom>
        </p:spPr>
      </p:pic>
      <p:sp>
        <p:nvSpPr>
          <p:cNvPr id="166" name="TextBox 165">
            <a:extLst>
              <a:ext uri="{FF2B5EF4-FFF2-40B4-BE49-F238E27FC236}">
                <a16:creationId xmlns:a16="http://schemas.microsoft.com/office/drawing/2014/main" xmlns="" id="{BF449EFC-A135-48AF-A128-A8A7964A89A6}"/>
              </a:ext>
            </a:extLst>
          </p:cNvPr>
          <p:cNvSpPr txBox="1"/>
          <p:nvPr/>
        </p:nvSpPr>
        <p:spPr>
          <a:xfrm>
            <a:off x="7599682" y="5226463"/>
            <a:ext cx="1261759" cy="430887"/>
          </a:xfrm>
          <a:prstGeom prst="rect">
            <a:avLst/>
          </a:prstGeom>
          <a:noFill/>
        </p:spPr>
        <p:txBody>
          <a:bodyPr wrap="square" rtlCol="0">
            <a:spAutoFit/>
          </a:bodyPr>
          <a:lstStyle/>
          <a:p>
            <a:pPr algn="ctr"/>
            <a:r>
              <a:rPr lang="en-US" sz="1100" dirty="0">
                <a:latin typeface="+mn-lt"/>
              </a:rPr>
              <a:t>University of Michigan</a:t>
            </a:r>
          </a:p>
        </p:txBody>
      </p:sp>
      <p:pic>
        <p:nvPicPr>
          <p:cNvPr id="167" name="Picture 166">
            <a:extLst>
              <a:ext uri="{FF2B5EF4-FFF2-40B4-BE49-F238E27FC236}">
                <a16:creationId xmlns:a16="http://schemas.microsoft.com/office/drawing/2014/main" xmlns="" id="{A408E5DA-EEF4-4458-80D0-9C10149E0529}"/>
              </a:ext>
            </a:extLst>
          </p:cNvPr>
          <p:cNvPicPr>
            <a:picLocks noChangeAspect="1"/>
          </p:cNvPicPr>
          <p:nvPr/>
        </p:nvPicPr>
        <p:blipFill>
          <a:blip r:embed="rId101">
            <a:extLst>
              <a:ext uri="{28A0092B-C50C-407E-A947-70E740481C1C}">
                <a14:useLocalDpi xmlns:a14="http://schemas.microsoft.com/office/drawing/2010/main" val="0"/>
              </a:ext>
            </a:extLst>
          </a:blip>
          <a:stretch>
            <a:fillRect/>
          </a:stretch>
        </p:blipFill>
        <p:spPr>
          <a:xfrm>
            <a:off x="3397384" y="5117424"/>
            <a:ext cx="1463040" cy="109688"/>
          </a:xfrm>
          <a:prstGeom prst="rect">
            <a:avLst/>
          </a:prstGeom>
        </p:spPr>
      </p:pic>
      <p:pic>
        <p:nvPicPr>
          <p:cNvPr id="168" name="Picture 167" descr="A picture containing object, clock&#10;&#10;Description automatically generated">
            <a:extLst>
              <a:ext uri="{FF2B5EF4-FFF2-40B4-BE49-F238E27FC236}">
                <a16:creationId xmlns:a16="http://schemas.microsoft.com/office/drawing/2014/main" xmlns="" id="{8C9860DD-C6A3-4FC2-B1F7-16544FA2E06F}"/>
              </a:ext>
            </a:extLst>
          </p:cNvPr>
          <p:cNvPicPr>
            <a:picLocks noChangeAspect="1"/>
          </p:cNvPicPr>
          <p:nvPr/>
        </p:nvPicPr>
        <p:blipFill>
          <a:blip r:embed="rId102">
            <a:extLst>
              <a:ext uri="{28A0092B-C50C-407E-A947-70E740481C1C}">
                <a14:useLocalDpi xmlns:a14="http://schemas.microsoft.com/office/drawing/2010/main" val="0"/>
              </a:ext>
            </a:extLst>
          </a:blip>
          <a:stretch>
            <a:fillRect/>
          </a:stretch>
        </p:blipFill>
        <p:spPr>
          <a:xfrm>
            <a:off x="9898104" y="2340671"/>
            <a:ext cx="914400" cy="288425"/>
          </a:xfrm>
          <a:prstGeom prst="rect">
            <a:avLst/>
          </a:prstGeom>
        </p:spPr>
      </p:pic>
    </p:spTree>
    <p:extLst>
      <p:ext uri="{BB962C8B-B14F-4D97-AF65-F5344CB8AC3E}">
        <p14:creationId xmlns:p14="http://schemas.microsoft.com/office/powerpoint/2010/main" val="337599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348">
            <a:extLst>
              <a:ext uri="{FF2B5EF4-FFF2-40B4-BE49-F238E27FC236}">
                <a16:creationId xmlns:a16="http://schemas.microsoft.com/office/drawing/2014/main" xmlns="" id="{CCB33D2D-9F54-48D6-9DC4-4846D6C6F11A}"/>
              </a:ext>
            </a:extLst>
          </p:cNvPr>
          <p:cNvSpPr/>
          <p:nvPr/>
        </p:nvSpPr>
        <p:spPr>
          <a:xfrm>
            <a:off x="230257" y="1477359"/>
            <a:ext cx="11720945" cy="246221"/>
          </a:xfrm>
          <a:prstGeom prst="rect">
            <a:avLst/>
          </a:prstGeom>
          <a:noFill/>
          <a:ln>
            <a:noFill/>
          </a:ln>
        </p:spPr>
        <p:txBody>
          <a:bodyPr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sym typeface="Open Sans"/>
              </a:rPr>
              <a:t>TECHNOLOGY FOCUS AREAS ORGANIZED AROUND 5 NODES DESIGNED TO ADDRESS CROSS-CUTTING CHALLENGES</a:t>
            </a:r>
            <a:endParaRPr kumimoji="0" lang="en-US" sz="1600"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Open Sans" panose="020B0606030504020204" pitchFamily="34" charset="0"/>
              <a:cs typeface="Calibri" panose="020F0502020204030204" pitchFamily="34" charset="0"/>
              <a:sym typeface="Open Sans"/>
            </a:endParaRPr>
          </a:p>
        </p:txBody>
      </p:sp>
      <p:sp>
        <p:nvSpPr>
          <p:cNvPr id="15" name="Shape 398">
            <a:extLst>
              <a:ext uri="{FF2B5EF4-FFF2-40B4-BE49-F238E27FC236}">
                <a16:creationId xmlns:a16="http://schemas.microsoft.com/office/drawing/2014/main" xmlns="" id="{3FBF7069-4091-4852-87E2-D7ADCFFE2D0F}"/>
              </a:ext>
            </a:extLst>
          </p:cNvPr>
          <p:cNvSpPr/>
          <p:nvPr/>
        </p:nvSpPr>
        <p:spPr>
          <a:xfrm>
            <a:off x="65988" y="200157"/>
            <a:ext cx="11943379"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rgbClr val="0B7ABF"/>
              </a:buClr>
              <a:buSzPct val="25000"/>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Open Sans" panose="020B0606030504020204" pitchFamily="34" charset="0"/>
                <a:cs typeface="Calibri" panose="020F0502020204030204" pitchFamily="34" charset="0"/>
                <a:sym typeface="Open Sans"/>
              </a:rPr>
              <a:t>Technology Innovation across the Material Lifecycle</a:t>
            </a:r>
          </a:p>
        </p:txBody>
      </p:sp>
      <p:cxnSp>
        <p:nvCxnSpPr>
          <p:cNvPr id="16" name="Shape 350">
            <a:extLst>
              <a:ext uri="{FF2B5EF4-FFF2-40B4-BE49-F238E27FC236}">
                <a16:creationId xmlns:a16="http://schemas.microsoft.com/office/drawing/2014/main" xmlns="" id="{701FC3C9-62BD-4EB4-B639-6806538E1518}"/>
              </a:ext>
            </a:extLst>
          </p:cNvPr>
          <p:cNvCxnSpPr>
            <a:cxnSpLocks/>
          </p:cNvCxnSpPr>
          <p:nvPr/>
        </p:nvCxnSpPr>
        <p:spPr>
          <a:xfrm>
            <a:off x="-1" y="158117"/>
            <a:ext cx="4206240" cy="0"/>
          </a:xfrm>
          <a:prstGeom prst="straightConnector1">
            <a:avLst/>
          </a:prstGeom>
          <a:noFill/>
          <a:ln w="9525" cap="flat" cmpd="sng">
            <a:solidFill>
              <a:srgbClr val="C0C0C0"/>
            </a:solidFill>
            <a:prstDash val="solid"/>
            <a:round/>
            <a:headEnd type="none" w="med" len="med"/>
            <a:tailEnd type="none" w="med" len="med"/>
          </a:ln>
        </p:spPr>
      </p:cxnSp>
      <p:cxnSp>
        <p:nvCxnSpPr>
          <p:cNvPr id="17" name="Shape 350">
            <a:extLst>
              <a:ext uri="{FF2B5EF4-FFF2-40B4-BE49-F238E27FC236}">
                <a16:creationId xmlns:a16="http://schemas.microsoft.com/office/drawing/2014/main" xmlns="" id="{79B91D68-4434-42CB-9CC8-50E4C687A0EB}"/>
              </a:ext>
            </a:extLst>
          </p:cNvPr>
          <p:cNvCxnSpPr>
            <a:cxnSpLocks/>
          </p:cNvCxnSpPr>
          <p:nvPr/>
        </p:nvCxnSpPr>
        <p:spPr>
          <a:xfrm>
            <a:off x="-1" y="717724"/>
            <a:ext cx="4206240" cy="0"/>
          </a:xfrm>
          <a:prstGeom prst="straightConnector1">
            <a:avLst/>
          </a:prstGeom>
          <a:noFill/>
          <a:ln w="9525" cap="flat" cmpd="sng">
            <a:solidFill>
              <a:srgbClr val="C0C0C0"/>
            </a:solidFill>
            <a:prstDash val="solid"/>
            <a:round/>
            <a:headEnd type="none" w="med" len="med"/>
            <a:tailEnd type="none" w="med" len="med"/>
          </a:ln>
        </p:spPr>
      </p:cxnSp>
      <p:sp>
        <p:nvSpPr>
          <p:cNvPr id="18" name="Shape 398">
            <a:extLst>
              <a:ext uri="{FF2B5EF4-FFF2-40B4-BE49-F238E27FC236}">
                <a16:creationId xmlns:a16="http://schemas.microsoft.com/office/drawing/2014/main" xmlns="" id="{D38C559C-561C-47E2-B7E7-8E883DDDFD0E}"/>
              </a:ext>
            </a:extLst>
          </p:cNvPr>
          <p:cNvSpPr/>
          <p:nvPr/>
        </p:nvSpPr>
        <p:spPr>
          <a:xfrm>
            <a:off x="182632" y="825430"/>
            <a:ext cx="11809344"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
                <a:srgbClr val="0B7ABF"/>
              </a:buClr>
              <a:buSzPct val="25000"/>
              <a:buFontTx/>
              <a:buNone/>
              <a:tabLst/>
              <a:defRPr/>
            </a:pPr>
            <a:r>
              <a:rPr kumimoji="0" lang="en-US" sz="1600" b="0" i="1" u="none" strike="noStrike" kern="1200" cap="none" spc="0" normalizeH="0" baseline="0" noProof="0" dirty="0">
                <a:ln>
                  <a:noFill/>
                </a:ln>
                <a:solidFill>
                  <a:srgbClr val="4472C4">
                    <a:lumMod val="75000"/>
                  </a:srgbClr>
                </a:solidFill>
                <a:effectLst/>
                <a:uLnTx/>
                <a:uFillTx/>
                <a:latin typeface="Calibri" panose="020F0502020204030204"/>
                <a:ea typeface="Open Sans" panose="020B0606030504020204" pitchFamily="34" charset="0"/>
                <a:cs typeface="Calibri" panose="020F0502020204030204" pitchFamily="34" charset="0"/>
                <a:sym typeface="Open Sans"/>
              </a:rPr>
              <a:t>A national consortium of member organizations comprised of industry, academia, national laboratories, trade associations, and non-profit entities collaborating on early stage applied research activities and the development &amp; dissemination of key industrial technology initiatives </a:t>
            </a:r>
          </a:p>
        </p:txBody>
      </p:sp>
      <p:sp>
        <p:nvSpPr>
          <p:cNvPr id="19" name="Rectangle 18">
            <a:extLst>
              <a:ext uri="{FF2B5EF4-FFF2-40B4-BE49-F238E27FC236}">
                <a16:creationId xmlns:a16="http://schemas.microsoft.com/office/drawing/2014/main" xmlns="" id="{CDD06E84-2D1B-48D7-BCE1-E71986C7DAEA}"/>
              </a:ext>
            </a:extLst>
          </p:cNvPr>
          <p:cNvSpPr/>
          <p:nvPr/>
        </p:nvSpPr>
        <p:spPr>
          <a:xfrm>
            <a:off x="2672434" y="6531395"/>
            <a:ext cx="685257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30000" noProof="0" dirty="0">
                <a:ln>
                  <a:noFill/>
                </a:ln>
                <a:solidFill>
                  <a:prstClr val="black"/>
                </a:solidFill>
                <a:effectLst/>
                <a:uLnTx/>
                <a:uFillTx/>
                <a:latin typeface="Calibri" panose="020F0502020204030204"/>
                <a:ea typeface="Arial" charset="0"/>
                <a:cs typeface="Arial" charset="0"/>
              </a:rPr>
              <a:t>MATERIAL CLASSES</a:t>
            </a:r>
          </a:p>
        </p:txBody>
      </p:sp>
      <p:grpSp>
        <p:nvGrpSpPr>
          <p:cNvPr id="20" name="Group 19">
            <a:extLst>
              <a:ext uri="{FF2B5EF4-FFF2-40B4-BE49-F238E27FC236}">
                <a16:creationId xmlns:a16="http://schemas.microsoft.com/office/drawing/2014/main" xmlns="" id="{54FE92DB-B216-44EA-B081-5AE7F6606BAF}"/>
              </a:ext>
            </a:extLst>
          </p:cNvPr>
          <p:cNvGrpSpPr/>
          <p:nvPr/>
        </p:nvGrpSpPr>
        <p:grpSpPr>
          <a:xfrm>
            <a:off x="587074" y="5301606"/>
            <a:ext cx="11036808" cy="1129518"/>
            <a:chOff x="587074" y="3815706"/>
            <a:chExt cx="11036808" cy="1129518"/>
          </a:xfrm>
        </p:grpSpPr>
        <p:pic>
          <p:nvPicPr>
            <p:cNvPr id="21" name="Picture 20">
              <a:extLst>
                <a:ext uri="{FF2B5EF4-FFF2-40B4-BE49-F238E27FC236}">
                  <a16:creationId xmlns:a16="http://schemas.microsoft.com/office/drawing/2014/main" xmlns="" id="{5E5E04DA-5E1F-43E5-B4FC-2B81FA2ED3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2758" y="3815706"/>
              <a:ext cx="2164507" cy="1129517"/>
            </a:xfrm>
            <a:prstGeom prst="rect">
              <a:avLst/>
            </a:prstGeom>
          </p:spPr>
        </p:pic>
        <p:pic>
          <p:nvPicPr>
            <p:cNvPr id="22" name="Picture 21">
              <a:extLst>
                <a:ext uri="{FF2B5EF4-FFF2-40B4-BE49-F238E27FC236}">
                  <a16:creationId xmlns:a16="http://schemas.microsoft.com/office/drawing/2014/main" xmlns="" id="{C15CFFB3-9C5F-47DA-B921-01DE656D30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98121" y="3815706"/>
              <a:ext cx="2176423" cy="1129517"/>
            </a:xfrm>
            <a:prstGeom prst="rect">
              <a:avLst/>
            </a:prstGeom>
          </p:spPr>
        </p:pic>
        <p:pic>
          <p:nvPicPr>
            <p:cNvPr id="23" name="Picture 22">
              <a:extLst>
                <a:ext uri="{FF2B5EF4-FFF2-40B4-BE49-F238E27FC236}">
                  <a16:creationId xmlns:a16="http://schemas.microsoft.com/office/drawing/2014/main" xmlns="" id="{9BF537D1-81B1-4722-8E95-3A1E17FD61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42395" y="3816228"/>
              <a:ext cx="2176272" cy="1128996"/>
            </a:xfrm>
            <a:prstGeom prst="rect">
              <a:avLst/>
            </a:prstGeom>
          </p:spPr>
        </p:pic>
        <p:pic>
          <p:nvPicPr>
            <p:cNvPr id="24" name="Picture 23">
              <a:extLst>
                <a:ext uri="{FF2B5EF4-FFF2-40B4-BE49-F238E27FC236}">
                  <a16:creationId xmlns:a16="http://schemas.microsoft.com/office/drawing/2014/main" xmlns="" id="{E1C7418C-4DDD-4D0B-ADC6-55B473FA0FA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7076" y="3815707"/>
              <a:ext cx="2176266" cy="1129517"/>
            </a:xfrm>
            <a:prstGeom prst="rect">
              <a:avLst/>
            </a:prstGeom>
          </p:spPr>
        </p:pic>
        <p:sp>
          <p:nvSpPr>
            <p:cNvPr id="25" name="Rectangle 24">
              <a:extLst>
                <a:ext uri="{FF2B5EF4-FFF2-40B4-BE49-F238E27FC236}">
                  <a16:creationId xmlns:a16="http://schemas.microsoft.com/office/drawing/2014/main" xmlns="" id="{6C790407-BAA4-4E7A-BC8B-552E549304E9}"/>
                </a:ext>
              </a:extLst>
            </p:cNvPr>
            <p:cNvSpPr/>
            <p:nvPr/>
          </p:nvSpPr>
          <p:spPr>
            <a:xfrm>
              <a:off x="587074" y="4161621"/>
              <a:ext cx="11036808" cy="336848"/>
            </a:xfrm>
            <a:prstGeom prst="rect">
              <a:avLst/>
            </a:prstGeom>
            <a:solidFill>
              <a:srgbClr val="00B0F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C5C63D57-FBE3-4847-8ADF-6C5997782CCE}"/>
                </a:ext>
              </a:extLst>
            </p:cNvPr>
            <p:cNvSpPr/>
            <p:nvPr/>
          </p:nvSpPr>
          <p:spPr>
            <a:xfrm>
              <a:off x="3840360" y="4091572"/>
              <a:ext cx="1544091"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Arial" charset="0"/>
                  <a:ea typeface="Arial" charset="0"/>
                  <a:cs typeface="Arial" charset="0"/>
                </a:rPr>
                <a:t>Polymers</a:t>
              </a:r>
              <a:r>
                <a:rPr kumimoji="0" lang="en-US" sz="3300" b="1" i="0" u="none" strike="noStrike" kern="1200" cap="none" spc="0" normalizeH="0" baseline="30000" noProof="0" dirty="0">
                  <a:ln>
                    <a:noFill/>
                  </a:ln>
                  <a:solidFill>
                    <a:prstClr val="white"/>
                  </a:solidFill>
                  <a:effectLst/>
                  <a:uLnTx/>
                  <a:uFillTx/>
                  <a:latin typeface="Arial" charset="0"/>
                  <a:ea typeface="Arial" charset="0"/>
                  <a:cs typeface="Arial" charset="0"/>
                </a:rPr>
                <a:t> </a:t>
              </a:r>
              <a:endPar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76DEEFC9-548C-41AA-A9C6-B230A5A99271}"/>
                </a:ext>
              </a:extLst>
            </p:cNvPr>
            <p:cNvSpPr/>
            <p:nvPr/>
          </p:nvSpPr>
          <p:spPr>
            <a:xfrm>
              <a:off x="6907621" y="4104141"/>
              <a:ext cx="135781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Arial" charset="0"/>
                  <a:ea typeface="Arial" charset="0"/>
                  <a:cs typeface="Arial" charset="0"/>
                </a:rPr>
                <a:t>E-waste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xmlns="" id="{0F1E204F-DE07-4A2E-8F13-D4ACE2FF4C1E}"/>
                </a:ext>
              </a:extLst>
            </p:cNvPr>
            <p:cNvSpPr txBox="1"/>
            <p:nvPr/>
          </p:nvSpPr>
          <p:spPr>
            <a:xfrm>
              <a:off x="10000943" y="4110810"/>
              <a:ext cx="10591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Arial" charset="0"/>
                  <a:ea typeface="Arial" charset="0"/>
                  <a:cs typeface="Arial" charset="0"/>
                </a:rPr>
                <a:t>Fibers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317066CA-21F8-40F0-9EF2-1BFBA562DC3A}"/>
                </a:ext>
              </a:extLst>
            </p:cNvPr>
            <p:cNvSpPr/>
            <p:nvPr/>
          </p:nvSpPr>
          <p:spPr>
            <a:xfrm>
              <a:off x="1098222" y="4109714"/>
              <a:ext cx="1153971"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solidFill>
                  <a:effectLst/>
                  <a:uLnTx/>
                  <a:uFillTx/>
                  <a:latin typeface="Arial" charset="0"/>
                  <a:ea typeface="Arial" charset="0"/>
                  <a:cs typeface="Arial" charset="0"/>
                </a:rPr>
                <a:t>Metals</a:t>
              </a:r>
              <a:r>
                <a:rPr kumimoji="0" lang="en-US" sz="3300" b="1" i="0" u="none" strike="noStrike" kern="1200" cap="none" spc="0" normalizeH="0" baseline="30000" noProof="0" dirty="0">
                  <a:ln>
                    <a:noFill/>
                  </a:ln>
                  <a:solidFill>
                    <a:prstClr val="white"/>
                  </a:solidFill>
                  <a:effectLst/>
                  <a:uLnTx/>
                  <a:uFillTx/>
                  <a:latin typeface="Arial" charset="0"/>
                  <a:ea typeface="Arial" charset="0"/>
                  <a:cs typeface="Arial" charset="0"/>
                </a:rPr>
                <a:t> </a:t>
              </a:r>
              <a:endPar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xmlns="" id="{52BD272F-C196-43BC-A3E0-6517D8BCBE57}"/>
              </a:ext>
            </a:extLst>
          </p:cNvPr>
          <p:cNvSpPr/>
          <p:nvPr/>
        </p:nvSpPr>
        <p:spPr>
          <a:xfrm>
            <a:off x="458902" y="6681767"/>
            <a:ext cx="11286784"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2020 Sustainable Manufacturing Innovation Alliance. Funding provided by the U.S. Department of Energy’s Office of Energy Efficiency and Renewable Energy (EERE) under Advanced Manufacturing Office Award Number DE-EE0007897. </a:t>
            </a:r>
            <a:endPar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xmlns="" id="{2817E12B-5D4D-4463-9727-9ED0A5E89001}"/>
              </a:ext>
            </a:extLst>
          </p:cNvPr>
          <p:cNvGrpSpPr/>
          <p:nvPr/>
        </p:nvGrpSpPr>
        <p:grpSpPr>
          <a:xfrm>
            <a:off x="-8696" y="1730654"/>
            <a:ext cx="12192000" cy="3402330"/>
            <a:chOff x="3875" y="1838325"/>
            <a:chExt cx="12192000" cy="3402330"/>
          </a:xfrm>
        </p:grpSpPr>
        <p:sp>
          <p:nvSpPr>
            <p:cNvPr id="32" name="Rectangle 31">
              <a:extLst>
                <a:ext uri="{FF2B5EF4-FFF2-40B4-BE49-F238E27FC236}">
                  <a16:creationId xmlns:a16="http://schemas.microsoft.com/office/drawing/2014/main" xmlns="" id="{3A4B7C0F-E61D-4BDF-8A74-ADD7C7B89E2C}"/>
                </a:ext>
              </a:extLst>
            </p:cNvPr>
            <p:cNvSpPr/>
            <p:nvPr/>
          </p:nvSpPr>
          <p:spPr>
            <a:xfrm>
              <a:off x="3875" y="1907449"/>
              <a:ext cx="12192000" cy="3264742"/>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1F2CEC53-59E9-40AD-A35A-E365323165F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42404" y="1854009"/>
              <a:ext cx="1675058" cy="859365"/>
            </a:xfrm>
            <a:prstGeom prst="rect">
              <a:avLst/>
            </a:prstGeom>
          </p:spPr>
        </p:pic>
        <p:pic>
          <p:nvPicPr>
            <p:cNvPr id="31" name="Picture 30">
              <a:extLst>
                <a:ext uri="{FF2B5EF4-FFF2-40B4-BE49-F238E27FC236}">
                  <a16:creationId xmlns:a16="http://schemas.microsoft.com/office/drawing/2014/main" xmlns="" id="{E08FBDF1-DF01-4989-9AE0-D972A7EBF7C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32809" y="3632880"/>
              <a:ext cx="1675058" cy="1598246"/>
            </a:xfrm>
            <a:prstGeom prst="rect">
              <a:avLst/>
            </a:prstGeom>
          </p:spPr>
        </p:pic>
        <p:pic>
          <p:nvPicPr>
            <p:cNvPr id="9" name="Picture 8">
              <a:extLst>
                <a:ext uri="{FF2B5EF4-FFF2-40B4-BE49-F238E27FC236}">
                  <a16:creationId xmlns:a16="http://schemas.microsoft.com/office/drawing/2014/main" xmlns="" id="{A552E99A-80F6-43C0-969F-E9F2CB241F5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624624" y="1838325"/>
              <a:ext cx="1675058" cy="2138540"/>
            </a:xfrm>
            <a:prstGeom prst="rect">
              <a:avLst/>
            </a:prstGeom>
          </p:spPr>
        </p:pic>
        <p:pic>
          <p:nvPicPr>
            <p:cNvPr id="10" name="Picture 9">
              <a:extLst>
                <a:ext uri="{FF2B5EF4-FFF2-40B4-BE49-F238E27FC236}">
                  <a16:creationId xmlns:a16="http://schemas.microsoft.com/office/drawing/2014/main" xmlns="" id="{1A6F28A1-6B8A-47E6-A18B-A666DB55F73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276288" y="3632879"/>
              <a:ext cx="1675058" cy="1598251"/>
            </a:xfrm>
            <a:prstGeom prst="rect">
              <a:avLst/>
            </a:prstGeom>
          </p:spPr>
        </p:pic>
        <p:pic>
          <p:nvPicPr>
            <p:cNvPr id="11" name="Picture 10">
              <a:extLst>
                <a:ext uri="{FF2B5EF4-FFF2-40B4-BE49-F238E27FC236}">
                  <a16:creationId xmlns:a16="http://schemas.microsoft.com/office/drawing/2014/main" xmlns="" id="{4174E736-D248-472B-84EE-7B168E2DA589}"/>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7872272" y="1895474"/>
              <a:ext cx="1675059" cy="2121355"/>
            </a:xfrm>
            <a:prstGeom prst="rect">
              <a:avLst/>
            </a:prstGeom>
          </p:spPr>
        </p:pic>
        <p:pic>
          <p:nvPicPr>
            <p:cNvPr id="30" name="Picture 29">
              <a:extLst>
                <a:ext uri="{FF2B5EF4-FFF2-40B4-BE49-F238E27FC236}">
                  <a16:creationId xmlns:a16="http://schemas.microsoft.com/office/drawing/2014/main" xmlns="" id="{0CA48C53-E48C-4D2C-8D7F-52C04F85DF9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217666" y="3632879"/>
              <a:ext cx="1675058" cy="1607776"/>
            </a:xfrm>
            <a:prstGeom prst="rect">
              <a:avLst/>
            </a:prstGeom>
          </p:spPr>
        </p:pic>
        <p:sp>
          <p:nvSpPr>
            <p:cNvPr id="33" name="TextBox 32">
              <a:extLst>
                <a:ext uri="{FF2B5EF4-FFF2-40B4-BE49-F238E27FC236}">
                  <a16:creationId xmlns:a16="http://schemas.microsoft.com/office/drawing/2014/main" xmlns="" id="{7EC536B3-822C-467E-A3B6-3C685DC64742}"/>
                </a:ext>
              </a:extLst>
            </p:cNvPr>
            <p:cNvSpPr txBox="1"/>
            <p:nvPr/>
          </p:nvSpPr>
          <p:spPr>
            <a:xfrm>
              <a:off x="447851" y="2755760"/>
              <a:ext cx="1300742"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Data collection, standardization, metrics, and tools for understanding material flow</a:t>
              </a:r>
            </a:p>
          </p:txBody>
        </p:sp>
        <p:sp>
          <p:nvSpPr>
            <p:cNvPr id="34" name="TextBox 33">
              <a:extLst>
                <a:ext uri="{FF2B5EF4-FFF2-40B4-BE49-F238E27FC236}">
                  <a16:creationId xmlns:a16="http://schemas.microsoft.com/office/drawing/2014/main" xmlns="" id="{9A6BA89D-7D9D-4ECC-9058-EAB1AFEA5B9B}"/>
                </a:ext>
              </a:extLst>
            </p:cNvPr>
            <p:cNvSpPr txBox="1"/>
            <p:nvPr/>
          </p:nvSpPr>
          <p:spPr>
            <a:xfrm>
              <a:off x="2796668" y="3999532"/>
              <a:ext cx="1327545"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Design tools to improve material utilization and reuse at End-of-Life (EOL)</a:t>
              </a:r>
            </a:p>
          </p:txBody>
        </p:sp>
        <p:sp>
          <p:nvSpPr>
            <p:cNvPr id="35" name="TextBox 34">
              <a:extLst>
                <a:ext uri="{FF2B5EF4-FFF2-40B4-BE49-F238E27FC236}">
                  <a16:creationId xmlns:a16="http://schemas.microsoft.com/office/drawing/2014/main" xmlns="" id="{4F75F9DC-1E1F-4EEC-8902-65BBD54623D8}"/>
                </a:ext>
              </a:extLst>
            </p:cNvPr>
            <p:cNvSpPr txBox="1"/>
            <p:nvPr/>
          </p:nvSpPr>
          <p:spPr>
            <a:xfrm>
              <a:off x="5231438" y="2755760"/>
              <a:ext cx="1738354"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Technologies to reduce   in-process losses, reuse scrap materials, and utilize secondary feedstock          in manufacturing</a:t>
              </a:r>
            </a:p>
          </p:txBody>
        </p:sp>
        <p:sp>
          <p:nvSpPr>
            <p:cNvPr id="36" name="TextBox 35">
              <a:extLst>
                <a:ext uri="{FF2B5EF4-FFF2-40B4-BE49-F238E27FC236}">
                  <a16:creationId xmlns:a16="http://schemas.microsoft.com/office/drawing/2014/main" xmlns="" id="{D1DAE463-1613-4F06-8892-59630FDFA270}"/>
                </a:ext>
              </a:extLst>
            </p:cNvPr>
            <p:cNvSpPr txBox="1"/>
            <p:nvPr/>
          </p:nvSpPr>
          <p:spPr>
            <a:xfrm>
              <a:off x="7860016" y="4006088"/>
              <a:ext cx="16750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Efficient and cost effective technologies for cleaning component restoration, condition assessment, and reverse logistics</a:t>
              </a:r>
            </a:p>
          </p:txBody>
        </p:sp>
        <p:sp>
          <p:nvSpPr>
            <p:cNvPr id="37" name="TextBox 36">
              <a:extLst>
                <a:ext uri="{FF2B5EF4-FFF2-40B4-BE49-F238E27FC236}">
                  <a16:creationId xmlns:a16="http://schemas.microsoft.com/office/drawing/2014/main" xmlns="" id="{93FFDC3D-10F8-4C2E-9BEA-538CA503544A}"/>
                </a:ext>
              </a:extLst>
            </p:cNvPr>
            <p:cNvSpPr txBox="1"/>
            <p:nvPr/>
          </p:nvSpPr>
          <p:spPr>
            <a:xfrm>
              <a:off x="10226818" y="2757245"/>
              <a:ext cx="157942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Rapid gathering,   identification, sorting, separation, contaminant removal, reprocessing and disposal</a:t>
              </a:r>
            </a:p>
          </p:txBody>
        </p:sp>
        <p:pic>
          <p:nvPicPr>
            <p:cNvPr id="39" name="Picture 38">
              <a:extLst>
                <a:ext uri="{FF2B5EF4-FFF2-40B4-BE49-F238E27FC236}">
                  <a16:creationId xmlns:a16="http://schemas.microsoft.com/office/drawing/2014/main" xmlns="" id="{36B1ABE8-9C1A-4CF1-BA8A-0EDA403F72F0}"/>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280026" y="1849211"/>
              <a:ext cx="1675058" cy="906235"/>
            </a:xfrm>
            <a:prstGeom prst="rect">
              <a:avLst/>
            </a:prstGeom>
          </p:spPr>
        </p:pic>
        <p:pic>
          <p:nvPicPr>
            <p:cNvPr id="43" name="Picture 42">
              <a:extLst>
                <a:ext uri="{FF2B5EF4-FFF2-40B4-BE49-F238E27FC236}">
                  <a16:creationId xmlns:a16="http://schemas.microsoft.com/office/drawing/2014/main" xmlns="" id="{6A4625B8-BFFE-4EB0-A316-F949914FDBA3}"/>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219177" y="1965962"/>
              <a:ext cx="1675058" cy="667754"/>
            </a:xfrm>
            <a:prstGeom prst="rect">
              <a:avLst/>
            </a:prstGeom>
          </p:spPr>
        </p:pic>
      </p:grpSp>
      <p:sp>
        <p:nvSpPr>
          <p:cNvPr id="2" name="Rectangle 1">
            <a:extLst>
              <a:ext uri="{FF2B5EF4-FFF2-40B4-BE49-F238E27FC236}">
                <a16:creationId xmlns:a16="http://schemas.microsoft.com/office/drawing/2014/main" xmlns="" id="{C668E66F-2694-4E1C-8739-C6B2AD515C9B}"/>
              </a:ext>
            </a:extLst>
          </p:cNvPr>
          <p:cNvSpPr/>
          <p:nvPr/>
        </p:nvSpPr>
        <p:spPr>
          <a:xfrm>
            <a:off x="0" y="6441775"/>
            <a:ext cx="4893263" cy="276999"/>
          </a:xfrm>
          <a:prstGeom prst="rect">
            <a:avLst/>
          </a:prstGeom>
        </p:spPr>
        <p:txBody>
          <a:bodyPr wrap="none">
            <a:spAutoFit/>
          </a:bodyPr>
          <a:lstStyle/>
          <a:p>
            <a:r>
              <a:rPr lang="en-US" sz="1200" dirty="0">
                <a:solidFill>
                  <a:schemeClr val="accent1">
                    <a:lumMod val="75000"/>
                  </a:schemeClr>
                </a:solidFill>
              </a:rPr>
              <a:t>Technology Innovation – Organized by Stages of the Material Lifecyle</a:t>
            </a:r>
          </a:p>
        </p:txBody>
      </p:sp>
    </p:spTree>
    <p:extLst>
      <p:ext uri="{BB962C8B-B14F-4D97-AF65-F5344CB8AC3E}">
        <p14:creationId xmlns:p14="http://schemas.microsoft.com/office/powerpoint/2010/main" val="3090947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398">
            <a:extLst>
              <a:ext uri="{FF2B5EF4-FFF2-40B4-BE49-F238E27FC236}">
                <a16:creationId xmlns:a16="http://schemas.microsoft.com/office/drawing/2014/main" xmlns="" id="{3FBF7069-4091-4852-87E2-D7ADCFFE2D0F}"/>
              </a:ext>
            </a:extLst>
          </p:cNvPr>
          <p:cNvSpPr/>
          <p:nvPr/>
        </p:nvSpPr>
        <p:spPr>
          <a:xfrm>
            <a:off x="331518" y="200157"/>
            <a:ext cx="7366832" cy="492443"/>
          </a:xfrm>
          <a:prstGeom prst="rect">
            <a:avLst/>
          </a:prstGeom>
          <a:noFill/>
          <a:ln>
            <a:noFill/>
          </a:ln>
        </p:spPr>
        <p:txBody>
          <a:bodyPr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rgbClr val="0B7ABF"/>
              </a:buClr>
              <a:buSzPct val="25000"/>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Open Sans" panose="020B0606030504020204" pitchFamily="34" charset="0"/>
                <a:cs typeface="Calibri" panose="020F0502020204030204" pitchFamily="34" charset="0"/>
                <a:sym typeface="Open Sans"/>
              </a:rPr>
              <a:t>Current Technology Portfolio</a:t>
            </a:r>
          </a:p>
        </p:txBody>
      </p:sp>
      <p:sp>
        <p:nvSpPr>
          <p:cNvPr id="32" name="Rectangle 31">
            <a:extLst>
              <a:ext uri="{FF2B5EF4-FFF2-40B4-BE49-F238E27FC236}">
                <a16:creationId xmlns:a16="http://schemas.microsoft.com/office/drawing/2014/main" xmlns="" id="{3A4B7C0F-E61D-4BDF-8A74-ADD7C7B89E2C}"/>
              </a:ext>
            </a:extLst>
          </p:cNvPr>
          <p:cNvSpPr/>
          <p:nvPr/>
        </p:nvSpPr>
        <p:spPr>
          <a:xfrm>
            <a:off x="3875" y="1473109"/>
            <a:ext cx="12192000" cy="2546269"/>
          </a:xfrm>
          <a:prstGeom prst="rect">
            <a:avLst/>
          </a:prstGeom>
          <a:solidFill>
            <a:schemeClr val="bg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1F2CEC53-59E9-40AD-A35A-E365323165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694" y="1410191"/>
            <a:ext cx="1463040" cy="750592"/>
          </a:xfrm>
          <a:prstGeom prst="rect">
            <a:avLst/>
          </a:prstGeom>
        </p:spPr>
      </p:pic>
      <p:pic>
        <p:nvPicPr>
          <p:cNvPr id="31" name="Picture 30">
            <a:extLst>
              <a:ext uri="{FF2B5EF4-FFF2-40B4-BE49-F238E27FC236}">
                <a16:creationId xmlns:a16="http://schemas.microsoft.com/office/drawing/2014/main" xmlns="" id="{E08FBDF1-DF01-4989-9AE0-D972A7EBF7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812" y="2125853"/>
            <a:ext cx="1483922" cy="1415433"/>
          </a:xfrm>
          <a:prstGeom prst="rect">
            <a:avLst/>
          </a:prstGeom>
        </p:spPr>
      </p:pic>
      <p:pic>
        <p:nvPicPr>
          <p:cNvPr id="9" name="Picture 8">
            <a:extLst>
              <a:ext uri="{FF2B5EF4-FFF2-40B4-BE49-F238E27FC236}">
                <a16:creationId xmlns:a16="http://schemas.microsoft.com/office/drawing/2014/main" xmlns="" id="{A552E99A-80F6-43C0-969F-E9F2CB241F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4627" y="1403991"/>
            <a:ext cx="1483922" cy="1894854"/>
          </a:xfrm>
          <a:prstGeom prst="rect">
            <a:avLst/>
          </a:prstGeom>
        </p:spPr>
      </p:pic>
      <p:pic>
        <p:nvPicPr>
          <p:cNvPr id="10" name="Picture 9">
            <a:extLst>
              <a:ext uri="{FF2B5EF4-FFF2-40B4-BE49-F238E27FC236}">
                <a16:creationId xmlns:a16="http://schemas.microsoft.com/office/drawing/2014/main" xmlns="" id="{1A6F28A1-6B8A-47E6-A18B-A666DB55F73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64115" y="2126779"/>
            <a:ext cx="1483922" cy="1415433"/>
          </a:xfrm>
          <a:prstGeom prst="rect">
            <a:avLst/>
          </a:prstGeom>
        </p:spPr>
      </p:pic>
      <p:pic>
        <p:nvPicPr>
          <p:cNvPr id="11" name="Picture 10">
            <a:extLst>
              <a:ext uri="{FF2B5EF4-FFF2-40B4-BE49-F238E27FC236}">
                <a16:creationId xmlns:a16="http://schemas.microsoft.com/office/drawing/2014/main" xmlns="" id="{4174E736-D248-472B-84EE-7B168E2DA5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72275" y="1461135"/>
            <a:ext cx="1485553" cy="1880178"/>
          </a:xfrm>
          <a:prstGeom prst="rect">
            <a:avLst/>
          </a:prstGeom>
        </p:spPr>
      </p:pic>
      <p:pic>
        <p:nvPicPr>
          <p:cNvPr id="30" name="Picture 29">
            <a:extLst>
              <a:ext uri="{FF2B5EF4-FFF2-40B4-BE49-F238E27FC236}">
                <a16:creationId xmlns:a16="http://schemas.microsoft.com/office/drawing/2014/main" xmlns="" id="{0CA48C53-E48C-4D2C-8D7F-52C04F85DF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332471" y="2125148"/>
            <a:ext cx="1485553" cy="1423587"/>
          </a:xfrm>
          <a:prstGeom prst="rect">
            <a:avLst/>
          </a:prstGeom>
        </p:spPr>
      </p:pic>
      <p:sp>
        <p:nvSpPr>
          <p:cNvPr id="33" name="TextBox 32">
            <a:extLst>
              <a:ext uri="{FF2B5EF4-FFF2-40B4-BE49-F238E27FC236}">
                <a16:creationId xmlns:a16="http://schemas.microsoft.com/office/drawing/2014/main" xmlns="" id="{7EC536B3-822C-467E-A3B6-3C685DC64742}"/>
              </a:ext>
            </a:extLst>
          </p:cNvPr>
          <p:cNvSpPr txBox="1"/>
          <p:nvPr/>
        </p:nvSpPr>
        <p:spPr>
          <a:xfrm>
            <a:off x="243290" y="3312339"/>
            <a:ext cx="1559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4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$1.6M</a:t>
            </a:r>
          </a:p>
        </p:txBody>
      </p:sp>
      <p:sp>
        <p:nvSpPr>
          <p:cNvPr id="34" name="TextBox 33">
            <a:extLst>
              <a:ext uri="{FF2B5EF4-FFF2-40B4-BE49-F238E27FC236}">
                <a16:creationId xmlns:a16="http://schemas.microsoft.com/office/drawing/2014/main" xmlns="" id="{9A6BA89D-7D9D-4ECC-9058-EAB1AFEA5B9B}"/>
              </a:ext>
            </a:extLst>
          </p:cNvPr>
          <p:cNvSpPr txBox="1"/>
          <p:nvPr/>
        </p:nvSpPr>
        <p:spPr>
          <a:xfrm>
            <a:off x="2729195" y="3307591"/>
            <a:ext cx="13275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3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$2.1M</a:t>
            </a:r>
          </a:p>
        </p:txBody>
      </p:sp>
      <p:sp>
        <p:nvSpPr>
          <p:cNvPr id="35" name="TextBox 34">
            <a:extLst>
              <a:ext uri="{FF2B5EF4-FFF2-40B4-BE49-F238E27FC236}">
                <a16:creationId xmlns:a16="http://schemas.microsoft.com/office/drawing/2014/main" xmlns="" id="{4F75F9DC-1E1F-4EEC-8902-65BBD54623D8}"/>
              </a:ext>
            </a:extLst>
          </p:cNvPr>
          <p:cNvSpPr txBox="1"/>
          <p:nvPr/>
        </p:nvSpPr>
        <p:spPr>
          <a:xfrm>
            <a:off x="5231826" y="3309295"/>
            <a:ext cx="17383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3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$4.9M</a:t>
            </a:r>
          </a:p>
        </p:txBody>
      </p:sp>
      <p:sp>
        <p:nvSpPr>
          <p:cNvPr id="36" name="TextBox 35">
            <a:extLst>
              <a:ext uri="{FF2B5EF4-FFF2-40B4-BE49-F238E27FC236}">
                <a16:creationId xmlns:a16="http://schemas.microsoft.com/office/drawing/2014/main" xmlns="" id="{D1DAE463-1613-4F06-8892-59630FDFA270}"/>
              </a:ext>
            </a:extLst>
          </p:cNvPr>
          <p:cNvSpPr txBox="1"/>
          <p:nvPr/>
        </p:nvSpPr>
        <p:spPr>
          <a:xfrm>
            <a:off x="7757251" y="3312865"/>
            <a:ext cx="16750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7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$2.9M</a:t>
            </a:r>
          </a:p>
        </p:txBody>
      </p:sp>
      <p:sp>
        <p:nvSpPr>
          <p:cNvPr id="37" name="TextBox 36">
            <a:extLst>
              <a:ext uri="{FF2B5EF4-FFF2-40B4-BE49-F238E27FC236}">
                <a16:creationId xmlns:a16="http://schemas.microsoft.com/office/drawing/2014/main" xmlns="" id="{93FFDC3D-10F8-4C2E-9BEA-538CA503544A}"/>
              </a:ext>
            </a:extLst>
          </p:cNvPr>
          <p:cNvSpPr txBox="1"/>
          <p:nvPr/>
        </p:nvSpPr>
        <p:spPr>
          <a:xfrm>
            <a:off x="10252427" y="3294594"/>
            <a:ext cx="15794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13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$8.3M</a:t>
            </a:r>
          </a:p>
        </p:txBody>
      </p:sp>
      <p:pic>
        <p:nvPicPr>
          <p:cNvPr id="39" name="Picture 38">
            <a:extLst>
              <a:ext uri="{FF2B5EF4-FFF2-40B4-BE49-F238E27FC236}">
                <a16:creationId xmlns:a16="http://schemas.microsoft.com/office/drawing/2014/main" xmlns="" id="{36B1ABE8-9C1A-4CF1-BA8A-0EDA403F72F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62014" y="1409109"/>
            <a:ext cx="1463040" cy="791529"/>
          </a:xfrm>
          <a:prstGeom prst="rect">
            <a:avLst/>
          </a:prstGeom>
        </p:spPr>
      </p:pic>
      <p:pic>
        <p:nvPicPr>
          <p:cNvPr id="43" name="Picture 42">
            <a:extLst>
              <a:ext uri="{FF2B5EF4-FFF2-40B4-BE49-F238E27FC236}">
                <a16:creationId xmlns:a16="http://schemas.microsoft.com/office/drawing/2014/main" xmlns="" id="{6A4625B8-BFFE-4EB0-A316-F949914FDBA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332471" y="1625718"/>
            <a:ext cx="1463040" cy="583234"/>
          </a:xfrm>
          <a:prstGeom prst="rect">
            <a:avLst/>
          </a:prstGeom>
        </p:spPr>
      </p:pic>
      <p:sp>
        <p:nvSpPr>
          <p:cNvPr id="40" name="TextBox 39">
            <a:extLst>
              <a:ext uri="{FF2B5EF4-FFF2-40B4-BE49-F238E27FC236}">
                <a16:creationId xmlns:a16="http://schemas.microsoft.com/office/drawing/2014/main" xmlns="" id="{9824CE89-FCC0-4C6C-B4D8-F17245909AF0}"/>
              </a:ext>
            </a:extLst>
          </p:cNvPr>
          <p:cNvSpPr txBox="1"/>
          <p:nvPr/>
        </p:nvSpPr>
        <p:spPr>
          <a:xfrm>
            <a:off x="231855" y="870003"/>
            <a:ext cx="1180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39 Selected Projects     ●     50 Collaborating Organizations     ●     $20 Million Project Value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41" name="Picture 40" descr="A picture containing clipart&#10;&#10;Description generated with very high confidence">
            <a:extLst>
              <a:ext uri="{FF2B5EF4-FFF2-40B4-BE49-F238E27FC236}">
                <a16:creationId xmlns:a16="http://schemas.microsoft.com/office/drawing/2014/main" xmlns="" id="{762E1C41-C485-4625-91E4-153329CEDD0E}"/>
              </a:ext>
            </a:extLst>
          </p:cNvPr>
          <p:cNvPicPr>
            <a:picLocks noChangeAspect="1"/>
          </p:cNvPicPr>
          <p:nvPr/>
        </p:nvPicPr>
        <p:blipFill>
          <a:blip r:embed="rId11"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11336056" y="4632535"/>
            <a:ext cx="832778" cy="605336"/>
          </a:xfrm>
          <a:prstGeom prst="rect">
            <a:avLst/>
          </a:prstGeom>
        </p:spPr>
      </p:pic>
      <p:pic>
        <p:nvPicPr>
          <p:cNvPr id="45" name="Picture 44">
            <a:extLst>
              <a:ext uri="{FF2B5EF4-FFF2-40B4-BE49-F238E27FC236}">
                <a16:creationId xmlns:a16="http://schemas.microsoft.com/office/drawing/2014/main" xmlns="" id="{50B961A2-3962-4808-9D36-FD377147C27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15211" y="4187395"/>
            <a:ext cx="831543" cy="449604"/>
          </a:xfrm>
          <a:prstGeom prst="rect">
            <a:avLst/>
          </a:prstGeom>
        </p:spPr>
      </p:pic>
      <p:pic>
        <p:nvPicPr>
          <p:cNvPr id="47" name="Graphic 46">
            <a:extLst>
              <a:ext uri="{FF2B5EF4-FFF2-40B4-BE49-F238E27FC236}">
                <a16:creationId xmlns:a16="http://schemas.microsoft.com/office/drawing/2014/main" xmlns="" id="{719FEA2B-CE9F-4D65-BC92-9CCB7B6D356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1857972" y="4748151"/>
            <a:ext cx="502920" cy="650843"/>
          </a:xfrm>
          <a:prstGeom prst="rect">
            <a:avLst/>
          </a:prstGeom>
        </p:spPr>
      </p:pic>
      <p:pic>
        <p:nvPicPr>
          <p:cNvPr id="48" name="Picture 47" descr="A close up of a sign&#10;&#10;Description generated with high confidence">
            <a:extLst>
              <a:ext uri="{FF2B5EF4-FFF2-40B4-BE49-F238E27FC236}">
                <a16:creationId xmlns:a16="http://schemas.microsoft.com/office/drawing/2014/main" xmlns="" id="{FAF8EE4B-D524-46F4-8FA8-1605B77CD63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95574" y="4862717"/>
            <a:ext cx="512056" cy="221206"/>
          </a:xfrm>
          <a:prstGeom prst="rect">
            <a:avLst/>
          </a:prstGeom>
        </p:spPr>
      </p:pic>
      <p:pic>
        <p:nvPicPr>
          <p:cNvPr id="49" name="Graphic 48">
            <a:extLst>
              <a:ext uri="{FF2B5EF4-FFF2-40B4-BE49-F238E27FC236}">
                <a16:creationId xmlns:a16="http://schemas.microsoft.com/office/drawing/2014/main" xmlns="" id="{0B0D1090-B7C5-459B-A3B3-A8D9134B46E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5318071" y="4669355"/>
            <a:ext cx="822960" cy="267232"/>
          </a:xfrm>
          <a:prstGeom prst="rect">
            <a:avLst/>
          </a:prstGeom>
        </p:spPr>
      </p:pic>
      <p:pic>
        <p:nvPicPr>
          <p:cNvPr id="50" name="Picture 49">
            <a:extLst>
              <a:ext uri="{FF2B5EF4-FFF2-40B4-BE49-F238E27FC236}">
                <a16:creationId xmlns:a16="http://schemas.microsoft.com/office/drawing/2014/main" xmlns="" id="{67BD5181-0BC2-4303-AE5C-E28D2224B9A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0077" y="4753223"/>
            <a:ext cx="667496" cy="667496"/>
          </a:xfrm>
          <a:prstGeom prst="rect">
            <a:avLst/>
          </a:prstGeom>
        </p:spPr>
      </p:pic>
      <p:pic>
        <p:nvPicPr>
          <p:cNvPr id="51" name="Picture 50" descr="A close up of a sign&#10;&#10;Description generated with high confidence">
            <a:extLst>
              <a:ext uri="{FF2B5EF4-FFF2-40B4-BE49-F238E27FC236}">
                <a16:creationId xmlns:a16="http://schemas.microsoft.com/office/drawing/2014/main" xmlns="" id="{826F310A-8393-4201-A85B-A3F3AC0693C9}"/>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22584" y="6112457"/>
            <a:ext cx="731520" cy="528327"/>
          </a:xfrm>
          <a:prstGeom prst="rect">
            <a:avLst/>
          </a:prstGeom>
        </p:spPr>
      </p:pic>
      <p:pic>
        <p:nvPicPr>
          <p:cNvPr id="52" name="Picture 51" descr="A close up of a logo&#10;&#10;Description generated with very high confidence">
            <a:extLst>
              <a:ext uri="{FF2B5EF4-FFF2-40B4-BE49-F238E27FC236}">
                <a16:creationId xmlns:a16="http://schemas.microsoft.com/office/drawing/2014/main" xmlns="" id="{4A3EA672-2158-4FA5-A071-DF000BAB539F}"/>
              </a:ext>
            </a:extLst>
          </p:cNvPr>
          <p:cNvPicPr>
            <a:picLocks noChangeAspect="1"/>
          </p:cNvPicPr>
          <p:nvPr/>
        </p:nvPicPr>
        <p:blipFill rotWithShape="1">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587890" y="5546437"/>
            <a:ext cx="1349602" cy="453953"/>
          </a:xfrm>
          <a:prstGeom prst="rect">
            <a:avLst/>
          </a:prstGeom>
        </p:spPr>
      </p:pic>
      <p:pic>
        <p:nvPicPr>
          <p:cNvPr id="53" name="Picture 52" descr="A drawing of a face&#10;&#10;Description generated with high confidence">
            <a:extLst>
              <a:ext uri="{FF2B5EF4-FFF2-40B4-BE49-F238E27FC236}">
                <a16:creationId xmlns:a16="http://schemas.microsoft.com/office/drawing/2014/main" xmlns="" id="{819D3ACF-F07C-4862-BC6A-4AEF7B45FE5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62234" y="5591807"/>
            <a:ext cx="740992" cy="370505"/>
          </a:xfrm>
          <a:prstGeom prst="rect">
            <a:avLst/>
          </a:prstGeom>
        </p:spPr>
      </p:pic>
      <p:pic>
        <p:nvPicPr>
          <p:cNvPr id="54" name="Picture 53" descr="A close up of a sign&#10;&#10;Description generated with high confidence">
            <a:extLst>
              <a:ext uri="{FF2B5EF4-FFF2-40B4-BE49-F238E27FC236}">
                <a16:creationId xmlns:a16="http://schemas.microsoft.com/office/drawing/2014/main" xmlns="" id="{0BE3F1EF-A8E9-4A12-957E-E1C91D55724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70273" y="4220472"/>
            <a:ext cx="682592" cy="463890"/>
          </a:xfrm>
          <a:prstGeom prst="rect">
            <a:avLst/>
          </a:prstGeom>
        </p:spPr>
      </p:pic>
      <p:pic>
        <p:nvPicPr>
          <p:cNvPr id="55" name="Picture 54" descr="A picture containing clipart&#10;&#10;Description generated with very high confidence">
            <a:extLst>
              <a:ext uri="{FF2B5EF4-FFF2-40B4-BE49-F238E27FC236}">
                <a16:creationId xmlns:a16="http://schemas.microsoft.com/office/drawing/2014/main" xmlns="" id="{1D759A88-689A-4BFF-B665-AB61AA9DCE2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095999" y="5887473"/>
            <a:ext cx="1057761" cy="302528"/>
          </a:xfrm>
          <a:prstGeom prst="rect">
            <a:avLst/>
          </a:prstGeom>
        </p:spPr>
      </p:pic>
      <p:pic>
        <p:nvPicPr>
          <p:cNvPr id="56" name="Picture 55">
            <a:extLst>
              <a:ext uri="{FF2B5EF4-FFF2-40B4-BE49-F238E27FC236}">
                <a16:creationId xmlns:a16="http://schemas.microsoft.com/office/drawing/2014/main" xmlns="" id="{B5D01E92-5802-4022-A0AB-C522D4196DED}"/>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618755" y="4198211"/>
            <a:ext cx="548640" cy="423950"/>
          </a:xfrm>
          <a:prstGeom prst="rect">
            <a:avLst/>
          </a:prstGeom>
        </p:spPr>
      </p:pic>
      <p:pic>
        <p:nvPicPr>
          <p:cNvPr id="57" name="Picture 56">
            <a:extLst>
              <a:ext uri="{FF2B5EF4-FFF2-40B4-BE49-F238E27FC236}">
                <a16:creationId xmlns:a16="http://schemas.microsoft.com/office/drawing/2014/main" xmlns="" id="{99F7640D-DFD7-44E6-9FD9-CBD58CE676A2}"/>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053236" y="4314909"/>
            <a:ext cx="548640" cy="257797"/>
          </a:xfrm>
          <a:prstGeom prst="rect">
            <a:avLst/>
          </a:prstGeom>
        </p:spPr>
      </p:pic>
      <p:pic>
        <p:nvPicPr>
          <p:cNvPr id="58" name="Picture 57">
            <a:extLst>
              <a:ext uri="{FF2B5EF4-FFF2-40B4-BE49-F238E27FC236}">
                <a16:creationId xmlns:a16="http://schemas.microsoft.com/office/drawing/2014/main" xmlns="" id="{3208174B-FB79-4CA1-B64F-5ABD507424C6}"/>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2491113" y="5668570"/>
            <a:ext cx="507859" cy="585503"/>
          </a:xfrm>
          <a:prstGeom prst="rect">
            <a:avLst/>
          </a:prstGeom>
        </p:spPr>
      </p:pic>
      <p:pic>
        <p:nvPicPr>
          <p:cNvPr id="59" name="Picture 58">
            <a:extLst>
              <a:ext uri="{FF2B5EF4-FFF2-40B4-BE49-F238E27FC236}">
                <a16:creationId xmlns:a16="http://schemas.microsoft.com/office/drawing/2014/main" xmlns="" id="{F3E22633-3516-4C0A-A92B-7E100A824938}"/>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262502" y="5866005"/>
            <a:ext cx="1188720" cy="321146"/>
          </a:xfrm>
          <a:prstGeom prst="rect">
            <a:avLst/>
          </a:prstGeom>
        </p:spPr>
      </p:pic>
      <p:pic>
        <p:nvPicPr>
          <p:cNvPr id="60" name="Picture 59" descr="A close up of a sign&#10;&#10;Description generated with very high confidence">
            <a:extLst>
              <a:ext uri="{FF2B5EF4-FFF2-40B4-BE49-F238E27FC236}">
                <a16:creationId xmlns:a16="http://schemas.microsoft.com/office/drawing/2014/main" xmlns="" id="{581537D6-2C60-458E-A5E9-AD906D6C916A}"/>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757251" y="5279622"/>
            <a:ext cx="1005840" cy="332976"/>
          </a:xfrm>
          <a:prstGeom prst="rect">
            <a:avLst/>
          </a:prstGeom>
        </p:spPr>
      </p:pic>
      <p:pic>
        <p:nvPicPr>
          <p:cNvPr id="61" name="Picture 60" descr="A close up of a logo&#10;&#10;Description generated with very high confidence">
            <a:extLst>
              <a:ext uri="{FF2B5EF4-FFF2-40B4-BE49-F238E27FC236}">
                <a16:creationId xmlns:a16="http://schemas.microsoft.com/office/drawing/2014/main" xmlns="" id="{3F19AD8F-33A1-41F6-9464-E00077BF8CC5}"/>
              </a:ext>
            </a:extLst>
          </p:cNvPr>
          <p:cNvPicPr>
            <a:picLocks noChangeAspect="1"/>
          </p:cNvPicPr>
          <p:nvPr/>
        </p:nvPicPr>
        <p:blipFill rotWithShape="1">
          <a:blip r:embed="rId29"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p:blipFill>
        <p:spPr>
          <a:xfrm>
            <a:off x="2435185" y="4676219"/>
            <a:ext cx="881231" cy="453952"/>
          </a:xfrm>
          <a:prstGeom prst="rect">
            <a:avLst/>
          </a:prstGeom>
        </p:spPr>
      </p:pic>
      <p:pic>
        <p:nvPicPr>
          <p:cNvPr id="62" name="Picture 61">
            <a:extLst>
              <a:ext uri="{FF2B5EF4-FFF2-40B4-BE49-F238E27FC236}">
                <a16:creationId xmlns:a16="http://schemas.microsoft.com/office/drawing/2014/main" xmlns="" id="{6AC0601C-DF66-4020-BFE4-E7E0915DC849}"/>
              </a:ext>
            </a:extLst>
          </p:cNvPr>
          <p:cNvPicPr>
            <a:picLocks noChangeAspect="1"/>
          </p:cNvPicPr>
          <p:nvPr/>
        </p:nvPicPr>
        <p:blipFill rotWithShape="1">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4803" y="4868238"/>
            <a:ext cx="855347" cy="369633"/>
          </a:xfrm>
          <a:prstGeom prst="rect">
            <a:avLst/>
          </a:prstGeom>
        </p:spPr>
      </p:pic>
      <p:pic>
        <p:nvPicPr>
          <p:cNvPr id="63" name="Picture 62" descr="A close up of a logo&#10;&#10;Description generated with very high confidence">
            <a:extLst>
              <a:ext uri="{FF2B5EF4-FFF2-40B4-BE49-F238E27FC236}">
                <a16:creationId xmlns:a16="http://schemas.microsoft.com/office/drawing/2014/main" xmlns="" id="{65D83AC2-5BF9-41B2-A9F7-67F2BA2D9200}"/>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978113" y="4125567"/>
            <a:ext cx="565151" cy="664043"/>
          </a:xfrm>
          <a:prstGeom prst="rect">
            <a:avLst/>
          </a:prstGeom>
        </p:spPr>
      </p:pic>
      <p:pic>
        <p:nvPicPr>
          <p:cNvPr id="64" name="Picture 63" descr="A drawing of a face&#10;&#10;Description generated with high confidence">
            <a:extLst>
              <a:ext uri="{FF2B5EF4-FFF2-40B4-BE49-F238E27FC236}">
                <a16:creationId xmlns:a16="http://schemas.microsoft.com/office/drawing/2014/main" xmlns="" id="{B2AB8C42-3254-4D09-8E1A-E7A785C10D1D}"/>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68162" y="6288076"/>
            <a:ext cx="803049" cy="276276"/>
          </a:xfrm>
          <a:prstGeom prst="rect">
            <a:avLst/>
          </a:prstGeom>
        </p:spPr>
      </p:pic>
      <p:pic>
        <p:nvPicPr>
          <p:cNvPr id="65" name="Picture 64" descr="A picture containing clipart&#10;&#10;Description generated with very high confidence">
            <a:extLst>
              <a:ext uri="{FF2B5EF4-FFF2-40B4-BE49-F238E27FC236}">
                <a16:creationId xmlns:a16="http://schemas.microsoft.com/office/drawing/2014/main" xmlns="" id="{DBB8C55A-80F5-438B-B3F4-FD63100EB2A2}"/>
              </a:ext>
            </a:extLst>
          </p:cNvPr>
          <p:cNvPicPr>
            <a:picLocks noChangeAspect="1"/>
          </p:cNvPicPr>
          <p:nvPr/>
        </p:nvPicPr>
        <p:blipFill>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7957" y="4218554"/>
            <a:ext cx="548640" cy="353874"/>
          </a:xfrm>
          <a:prstGeom prst="rect">
            <a:avLst/>
          </a:prstGeom>
        </p:spPr>
      </p:pic>
      <p:pic>
        <p:nvPicPr>
          <p:cNvPr id="69" name="Picture 68" descr="A close up of a logo&#10;&#10;Description generated with very high confidence">
            <a:extLst>
              <a:ext uri="{FF2B5EF4-FFF2-40B4-BE49-F238E27FC236}">
                <a16:creationId xmlns:a16="http://schemas.microsoft.com/office/drawing/2014/main" xmlns="" id="{CA98E83E-8C2D-458C-B09D-F82F8DEE6F01}"/>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5656709" y="5414190"/>
            <a:ext cx="864024" cy="369633"/>
          </a:xfrm>
          <a:prstGeom prst="rect">
            <a:avLst/>
          </a:prstGeom>
        </p:spPr>
      </p:pic>
      <p:pic>
        <p:nvPicPr>
          <p:cNvPr id="70" name="Picture 69">
            <a:extLst>
              <a:ext uri="{FF2B5EF4-FFF2-40B4-BE49-F238E27FC236}">
                <a16:creationId xmlns:a16="http://schemas.microsoft.com/office/drawing/2014/main" xmlns="" id="{46051670-9E2F-423A-8A0E-2DEC9D13E7C2}"/>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902457" y="6105825"/>
            <a:ext cx="1657544" cy="602285"/>
          </a:xfrm>
          <a:prstGeom prst="rect">
            <a:avLst/>
          </a:prstGeom>
        </p:spPr>
      </p:pic>
      <p:pic>
        <p:nvPicPr>
          <p:cNvPr id="71" name="Picture 70">
            <a:extLst>
              <a:ext uri="{FF2B5EF4-FFF2-40B4-BE49-F238E27FC236}">
                <a16:creationId xmlns:a16="http://schemas.microsoft.com/office/drawing/2014/main" xmlns="" id="{6B421AE6-7ECD-42A4-AC6F-9A9E0092FDAB}"/>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910654" y="6283164"/>
            <a:ext cx="1417320" cy="316918"/>
          </a:xfrm>
          <a:prstGeom prst="rect">
            <a:avLst/>
          </a:prstGeom>
        </p:spPr>
      </p:pic>
      <p:pic>
        <p:nvPicPr>
          <p:cNvPr id="72" name="Picture 71" descr="A close up of a sign&#10;&#10;Description generated with high confidence">
            <a:extLst>
              <a:ext uri="{FF2B5EF4-FFF2-40B4-BE49-F238E27FC236}">
                <a16:creationId xmlns:a16="http://schemas.microsoft.com/office/drawing/2014/main" xmlns="" id="{6B17006E-B019-424B-8AB9-674A78079630}"/>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369016" y="4116537"/>
            <a:ext cx="479072" cy="430165"/>
          </a:xfrm>
          <a:prstGeom prst="rect">
            <a:avLst/>
          </a:prstGeom>
        </p:spPr>
      </p:pic>
      <p:pic>
        <p:nvPicPr>
          <p:cNvPr id="73" name="Picture 72" descr="A close up of a logo&#10;&#10;Description generated with very high confidence">
            <a:extLst>
              <a:ext uri="{FF2B5EF4-FFF2-40B4-BE49-F238E27FC236}">
                <a16:creationId xmlns:a16="http://schemas.microsoft.com/office/drawing/2014/main" xmlns="" id="{1B55C6CC-0F9F-4BBE-9C39-C662FEC68521}"/>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8059705" y="4835192"/>
            <a:ext cx="1737907" cy="329080"/>
          </a:xfrm>
          <a:prstGeom prst="rect">
            <a:avLst/>
          </a:prstGeom>
        </p:spPr>
      </p:pic>
      <p:pic>
        <p:nvPicPr>
          <p:cNvPr id="74" name="Picture 73" descr="A picture containing object&#10;&#10;Description generated with high confidence">
            <a:extLst>
              <a:ext uri="{FF2B5EF4-FFF2-40B4-BE49-F238E27FC236}">
                <a16:creationId xmlns:a16="http://schemas.microsoft.com/office/drawing/2014/main" xmlns="" id="{1711CC16-0570-40EF-9291-1BF5F69707C9}"/>
              </a:ext>
            </a:extLst>
          </p:cNvPr>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8704489" y="4234355"/>
            <a:ext cx="1099269" cy="384412"/>
          </a:xfrm>
          <a:prstGeom prst="rect">
            <a:avLst/>
          </a:prstGeom>
        </p:spPr>
      </p:pic>
      <p:pic>
        <p:nvPicPr>
          <p:cNvPr id="75" name="Picture 74" descr="A close up of a logo&#10;&#10;Description generated with high confidence">
            <a:extLst>
              <a:ext uri="{FF2B5EF4-FFF2-40B4-BE49-F238E27FC236}">
                <a16:creationId xmlns:a16="http://schemas.microsoft.com/office/drawing/2014/main" xmlns="" id="{FAAEC31C-D8EB-466A-9175-E2F6148F16D1}"/>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4459465" y="5011380"/>
            <a:ext cx="1251797" cy="365756"/>
          </a:xfrm>
          <a:prstGeom prst="rect">
            <a:avLst/>
          </a:prstGeom>
        </p:spPr>
      </p:pic>
      <p:pic>
        <p:nvPicPr>
          <p:cNvPr id="76" name="Graphic 75">
            <a:extLst>
              <a:ext uri="{FF2B5EF4-FFF2-40B4-BE49-F238E27FC236}">
                <a16:creationId xmlns:a16="http://schemas.microsoft.com/office/drawing/2014/main" xmlns="" id="{AF14DD1D-5309-457F-8358-5DA3F3E12A65}"/>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xmlns="" r:embed="rId42"/>
              </a:ext>
            </a:extLst>
          </a:blip>
          <a:stretch>
            <a:fillRect/>
          </a:stretch>
        </p:blipFill>
        <p:spPr>
          <a:xfrm>
            <a:off x="9646840" y="5289710"/>
            <a:ext cx="1250932" cy="271949"/>
          </a:xfrm>
          <a:prstGeom prst="rect">
            <a:avLst/>
          </a:prstGeom>
        </p:spPr>
      </p:pic>
      <p:pic>
        <p:nvPicPr>
          <p:cNvPr id="78" name="Picture 77">
            <a:extLst>
              <a:ext uri="{FF2B5EF4-FFF2-40B4-BE49-F238E27FC236}">
                <a16:creationId xmlns:a16="http://schemas.microsoft.com/office/drawing/2014/main" xmlns="" id="{E460F689-147C-434A-8ACE-401F00B9372A}"/>
              </a:ext>
            </a:extLst>
          </p:cNvPr>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3347137" y="5137805"/>
            <a:ext cx="1136539" cy="664043"/>
          </a:xfrm>
          <a:prstGeom prst="rect">
            <a:avLst/>
          </a:prstGeom>
        </p:spPr>
      </p:pic>
      <p:pic>
        <p:nvPicPr>
          <p:cNvPr id="79" name="Picture 78" descr="A picture containing clipart&#10;&#10;Description generated with very high confidence">
            <a:extLst>
              <a:ext uri="{FF2B5EF4-FFF2-40B4-BE49-F238E27FC236}">
                <a16:creationId xmlns:a16="http://schemas.microsoft.com/office/drawing/2014/main" xmlns="" id="{23A3FE5C-FBC6-4CDA-93AB-291FEB549893}"/>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8485455" y="6225518"/>
            <a:ext cx="1281417" cy="362897"/>
          </a:xfrm>
          <a:prstGeom prst="rect">
            <a:avLst/>
          </a:prstGeom>
        </p:spPr>
      </p:pic>
      <p:pic>
        <p:nvPicPr>
          <p:cNvPr id="80" name="Picture 79">
            <a:extLst>
              <a:ext uri="{FF2B5EF4-FFF2-40B4-BE49-F238E27FC236}">
                <a16:creationId xmlns:a16="http://schemas.microsoft.com/office/drawing/2014/main" xmlns="" id="{D5B60EC2-50D6-40DB-B7F3-120DA34B0353}"/>
              </a:ext>
            </a:extLst>
          </p:cNvPr>
          <p:cNvPicPr>
            <a:picLocks noChangeAspect="1"/>
          </p:cNvPicPr>
          <p:nvPr/>
        </p:nvPicPr>
        <p:blipFill>
          <a:blip r:embed="rId4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31998" y="4200373"/>
            <a:ext cx="1307957" cy="355491"/>
          </a:xfrm>
          <a:prstGeom prst="rect">
            <a:avLst/>
          </a:prstGeom>
        </p:spPr>
      </p:pic>
      <p:pic>
        <p:nvPicPr>
          <p:cNvPr id="81" name="Picture 80" descr="A close up of a logo&#10;&#10;Description generated with very high confidence">
            <a:extLst>
              <a:ext uri="{FF2B5EF4-FFF2-40B4-BE49-F238E27FC236}">
                <a16:creationId xmlns:a16="http://schemas.microsoft.com/office/drawing/2014/main" xmlns="" id="{92C192DF-A25E-470A-80DF-2E965A932919}"/>
              </a:ext>
            </a:extLst>
          </p:cNvPr>
          <p:cNvPicPr>
            <a:picLocks noChangeAspect="1"/>
          </p:cNvPicPr>
          <p:nvPr/>
        </p:nvPicPr>
        <p:blipFill>
          <a:blip r:embed="rId4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90174" y="5827282"/>
            <a:ext cx="1441076" cy="263416"/>
          </a:xfrm>
          <a:prstGeom prst="rect">
            <a:avLst/>
          </a:prstGeom>
        </p:spPr>
      </p:pic>
      <p:pic>
        <p:nvPicPr>
          <p:cNvPr id="82" name="Picture 81" descr="A sign on the side of a building&#10;&#10;Description generated with high confidence">
            <a:extLst>
              <a:ext uri="{FF2B5EF4-FFF2-40B4-BE49-F238E27FC236}">
                <a16:creationId xmlns:a16="http://schemas.microsoft.com/office/drawing/2014/main" xmlns="" id="{B3525950-DD04-4230-84D1-82073B4B5A37}"/>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5394264" y="4259908"/>
            <a:ext cx="787061" cy="232184"/>
          </a:xfrm>
          <a:prstGeom prst="rect">
            <a:avLst/>
          </a:prstGeom>
        </p:spPr>
      </p:pic>
      <p:pic>
        <p:nvPicPr>
          <p:cNvPr id="83" name="Picture 82">
            <a:extLst>
              <a:ext uri="{FF2B5EF4-FFF2-40B4-BE49-F238E27FC236}">
                <a16:creationId xmlns:a16="http://schemas.microsoft.com/office/drawing/2014/main" xmlns="" id="{4FF0F5C6-E37B-4095-BD10-3DD23BD1802C}"/>
              </a:ext>
            </a:extLst>
          </p:cNvPr>
          <p:cNvPicPr>
            <a:picLocks noChangeAspect="1"/>
          </p:cNvPicPr>
          <p:nvPr/>
        </p:nvPicPr>
        <p:blipFill rotWithShape="1">
          <a:blip r:embed="rId48" cstate="screen">
            <a:clrChange>
              <a:clrFrom>
                <a:srgbClr val="FFFFFF"/>
              </a:clrFrom>
              <a:clrTo>
                <a:srgbClr val="FFFFFF">
                  <a:alpha val="0"/>
                </a:srgbClr>
              </a:clrTo>
            </a:clrChange>
            <a:extLst>
              <a:ext uri="{28A0092B-C50C-407E-A947-70E740481C1C}">
                <a14:useLocalDpi xmlns:a14="http://schemas.microsoft.com/office/drawing/2010/main"/>
              </a:ext>
            </a:extLst>
          </a:blip>
          <a:srcRect l="8278" t="17552" r="14811" b="23089"/>
          <a:stretch/>
        </p:blipFill>
        <p:spPr>
          <a:xfrm>
            <a:off x="11140295" y="5420719"/>
            <a:ext cx="977125" cy="312356"/>
          </a:xfrm>
          <a:prstGeom prst="rect">
            <a:avLst/>
          </a:prstGeom>
        </p:spPr>
      </p:pic>
      <p:pic>
        <p:nvPicPr>
          <p:cNvPr id="84" name="Picture 83">
            <a:extLst>
              <a:ext uri="{FF2B5EF4-FFF2-40B4-BE49-F238E27FC236}">
                <a16:creationId xmlns:a16="http://schemas.microsoft.com/office/drawing/2014/main" xmlns="" id="{E6DAF3A6-845E-4983-89DB-351CE5100F51}"/>
              </a:ext>
            </a:extLst>
          </p:cNvPr>
          <p:cNvPicPr>
            <a:picLocks noChangeAspect="1"/>
          </p:cNvPicPr>
          <p:nvPr/>
        </p:nvPicPr>
        <p:blipFill rotWithShape="1">
          <a:blip r:embed="rId4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70955" y="6301203"/>
            <a:ext cx="1005840" cy="290957"/>
          </a:xfrm>
          <a:prstGeom prst="rect">
            <a:avLst/>
          </a:prstGeom>
        </p:spPr>
      </p:pic>
      <p:pic>
        <p:nvPicPr>
          <p:cNvPr id="85" name="Picture 84">
            <a:extLst>
              <a:ext uri="{FF2B5EF4-FFF2-40B4-BE49-F238E27FC236}">
                <a16:creationId xmlns:a16="http://schemas.microsoft.com/office/drawing/2014/main" xmlns="" id="{1447E301-71DC-47CC-B383-8AF1662C588F}"/>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6814463" y="5434402"/>
            <a:ext cx="731520" cy="317284"/>
          </a:xfrm>
          <a:prstGeom prst="rect">
            <a:avLst/>
          </a:prstGeom>
        </p:spPr>
      </p:pic>
      <p:pic>
        <p:nvPicPr>
          <p:cNvPr id="86" name="Picture 85" descr="A close up of a sign&#10;&#10;Description generated with very high confidence">
            <a:extLst>
              <a:ext uri="{FF2B5EF4-FFF2-40B4-BE49-F238E27FC236}">
                <a16:creationId xmlns:a16="http://schemas.microsoft.com/office/drawing/2014/main" xmlns="" id="{1022738F-20D3-4C69-8A7B-D493B25E4C10}"/>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0603554" y="4741871"/>
            <a:ext cx="667876" cy="314539"/>
          </a:xfrm>
          <a:prstGeom prst="rect">
            <a:avLst/>
          </a:prstGeom>
        </p:spPr>
      </p:pic>
      <p:pic>
        <p:nvPicPr>
          <p:cNvPr id="87" name="Picture 86">
            <a:extLst>
              <a:ext uri="{FF2B5EF4-FFF2-40B4-BE49-F238E27FC236}">
                <a16:creationId xmlns:a16="http://schemas.microsoft.com/office/drawing/2014/main" xmlns="" id="{12E31695-DABE-41B4-BF2D-D10E918EAA82}"/>
              </a:ext>
            </a:extLst>
          </p:cNvPr>
          <p:cNvPicPr>
            <a:picLocks noChangeAspect="1"/>
          </p:cNvPicPr>
          <p:nvPr/>
        </p:nvPicPr>
        <p:blipFill>
          <a:blip r:embed="rId52"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4676795" y="4199611"/>
            <a:ext cx="640080" cy="331153"/>
          </a:xfrm>
          <a:prstGeom prst="rect">
            <a:avLst/>
          </a:prstGeom>
        </p:spPr>
      </p:pic>
      <p:pic>
        <p:nvPicPr>
          <p:cNvPr id="88" name="Picture 87">
            <a:extLst>
              <a:ext uri="{FF2B5EF4-FFF2-40B4-BE49-F238E27FC236}">
                <a16:creationId xmlns:a16="http://schemas.microsoft.com/office/drawing/2014/main" xmlns="" id="{C830E210-9455-4B7E-B210-792520EB8382}"/>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8734536" y="5276859"/>
            <a:ext cx="822960" cy="537665"/>
          </a:xfrm>
          <a:prstGeom prst="rect">
            <a:avLst/>
          </a:prstGeom>
        </p:spPr>
      </p:pic>
      <p:pic>
        <p:nvPicPr>
          <p:cNvPr id="89" name="Picture 88">
            <a:extLst>
              <a:ext uri="{FF2B5EF4-FFF2-40B4-BE49-F238E27FC236}">
                <a16:creationId xmlns:a16="http://schemas.microsoft.com/office/drawing/2014/main" xmlns="" id="{8681F6FC-380C-42B9-BE5F-E30CB7939FC0}"/>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7159347" y="4114410"/>
            <a:ext cx="548640" cy="540201"/>
          </a:xfrm>
          <a:prstGeom prst="rect">
            <a:avLst/>
          </a:prstGeom>
        </p:spPr>
      </p:pic>
      <p:pic>
        <p:nvPicPr>
          <p:cNvPr id="90" name="Picture 89" descr="A picture containing drawing&#10;&#10;Description automatically generated">
            <a:extLst>
              <a:ext uri="{FF2B5EF4-FFF2-40B4-BE49-F238E27FC236}">
                <a16:creationId xmlns:a16="http://schemas.microsoft.com/office/drawing/2014/main" xmlns="" id="{BE5DD633-AF9B-48BF-8F27-09AE6B646933}"/>
              </a:ext>
            </a:extLst>
          </p:cNvPr>
          <p:cNvPicPr>
            <a:picLocks noChangeAspect="1"/>
          </p:cNvPicPr>
          <p:nvPr/>
        </p:nvPicPr>
        <p:blipFill rotWithShape="1">
          <a:blip r:embed="rId55">
            <a:extLst>
              <a:ext uri="{28A0092B-C50C-407E-A947-70E740481C1C}">
                <a14:useLocalDpi xmlns:a14="http://schemas.microsoft.com/office/drawing/2010/main" val="0"/>
              </a:ext>
            </a:extLst>
          </a:blip>
          <a:srcRect r="2701"/>
          <a:stretch/>
        </p:blipFill>
        <p:spPr>
          <a:xfrm>
            <a:off x="2296808" y="4174874"/>
            <a:ext cx="1188721" cy="28271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xmlns="" id="{C2EEC3EA-D098-49B7-8147-5246037509A9}"/>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4842955" y="6243996"/>
            <a:ext cx="1003581" cy="316556"/>
          </a:xfrm>
          <a:prstGeom prst="rect">
            <a:avLst/>
          </a:prstGeom>
        </p:spPr>
      </p:pic>
      <p:pic>
        <p:nvPicPr>
          <p:cNvPr id="92" name="Picture 91" descr="A close up of a logo&#10;&#10;Description automatically generated">
            <a:extLst>
              <a:ext uri="{FF2B5EF4-FFF2-40B4-BE49-F238E27FC236}">
                <a16:creationId xmlns:a16="http://schemas.microsoft.com/office/drawing/2014/main" xmlns="" id="{BCAF9384-87A0-4001-A7F2-B39D69E6B9B7}"/>
              </a:ext>
            </a:extLst>
          </p:cNvPr>
          <p:cNvPicPr>
            <a:picLocks noChangeAspect="1"/>
          </p:cNvPicPr>
          <p:nvPr/>
        </p:nvPicPr>
        <p:blipFill>
          <a:blip r:embed="rId57"/>
          <a:stretch>
            <a:fillRect/>
          </a:stretch>
        </p:blipFill>
        <p:spPr>
          <a:xfrm rot="-120000">
            <a:off x="109738" y="6228102"/>
            <a:ext cx="927340" cy="333845"/>
          </a:xfrm>
          <a:prstGeom prst="rect">
            <a:avLst/>
          </a:prstGeom>
        </p:spPr>
      </p:pic>
      <p:pic>
        <p:nvPicPr>
          <p:cNvPr id="93" name="Picture 92" descr="A close up of a logo&#10;&#10;Description automatically generated">
            <a:extLst>
              <a:ext uri="{FF2B5EF4-FFF2-40B4-BE49-F238E27FC236}">
                <a16:creationId xmlns:a16="http://schemas.microsoft.com/office/drawing/2014/main" xmlns="" id="{3E9B94A0-B6A8-490F-B4D9-1E6E692E5CDB}"/>
              </a:ext>
            </a:extLst>
          </p:cNvPr>
          <p:cNvPicPr>
            <a:picLocks noChangeAspect="1"/>
          </p:cNvPicPr>
          <p:nvPr/>
        </p:nvPicPr>
        <p:blipFill>
          <a:blip r:embed="rId5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1957" y="5585991"/>
            <a:ext cx="1205778" cy="469528"/>
          </a:xfrm>
          <a:prstGeom prst="rect">
            <a:avLst/>
          </a:prstGeom>
        </p:spPr>
      </p:pic>
      <p:pic>
        <p:nvPicPr>
          <p:cNvPr id="94" name="Picture 93">
            <a:extLst>
              <a:ext uri="{FF2B5EF4-FFF2-40B4-BE49-F238E27FC236}">
                <a16:creationId xmlns:a16="http://schemas.microsoft.com/office/drawing/2014/main" xmlns="" id="{4CAED208-64E7-463B-B97F-61892DF7BE0C}"/>
              </a:ext>
            </a:extLst>
          </p:cNvPr>
          <p:cNvPicPr>
            <a:picLocks noChangeAspect="1"/>
          </p:cNvPicPr>
          <p:nvPr/>
        </p:nvPicPr>
        <p:blipFill rotWithShape="1">
          <a:blip r:embed="rId59">
            <a:extLst>
              <a:ext uri="{28A0092B-C50C-407E-A947-70E740481C1C}">
                <a14:useLocalDpi xmlns:a14="http://schemas.microsoft.com/office/drawing/2010/main" val="0"/>
              </a:ext>
            </a:extLst>
          </a:blip>
          <a:srcRect l="12930" r="11426"/>
          <a:stretch/>
        </p:blipFill>
        <p:spPr>
          <a:xfrm>
            <a:off x="82539" y="5509924"/>
            <a:ext cx="1097280" cy="459535"/>
          </a:xfrm>
          <a:prstGeom prst="rect">
            <a:avLst/>
          </a:prstGeom>
        </p:spPr>
      </p:pic>
      <p:pic>
        <p:nvPicPr>
          <p:cNvPr id="95" name="Picture 94" descr="A close up of a logo&#10;&#10;Description generated with very high confidence">
            <a:extLst>
              <a:ext uri="{FF2B5EF4-FFF2-40B4-BE49-F238E27FC236}">
                <a16:creationId xmlns:a16="http://schemas.microsoft.com/office/drawing/2014/main" xmlns="" id="{02E7C679-3F02-4BE9-A934-5A4CAA89621E}"/>
              </a:ext>
            </a:extLst>
          </p:cNvPr>
          <p:cNvPicPr>
            <a:picLocks noChangeAspect="1"/>
          </p:cNvPicPr>
          <p:nvPr/>
        </p:nvPicPr>
        <p:blipFill>
          <a:blip r:embed="rId6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6925" y="4810888"/>
            <a:ext cx="1005840" cy="416210"/>
          </a:xfrm>
          <a:prstGeom prst="rect">
            <a:avLst/>
          </a:prstGeom>
        </p:spPr>
      </p:pic>
      <p:pic>
        <p:nvPicPr>
          <p:cNvPr id="96" name="Picture 95" descr="A picture containing object, drawing&#10;&#10;Description automatically generated">
            <a:extLst>
              <a:ext uri="{FF2B5EF4-FFF2-40B4-BE49-F238E27FC236}">
                <a16:creationId xmlns:a16="http://schemas.microsoft.com/office/drawing/2014/main" xmlns="" id="{9DAE368C-0091-44D9-9B2D-11C70F79161A}"/>
              </a:ext>
            </a:extLst>
          </p:cNvPr>
          <p:cNvPicPr>
            <a:picLocks noChangeAspect="1"/>
          </p:cNvPicPr>
          <p:nvPr/>
        </p:nvPicPr>
        <p:blipFill>
          <a:blip r:embed="rId61"/>
          <a:stretch>
            <a:fillRect/>
          </a:stretch>
        </p:blipFill>
        <p:spPr>
          <a:xfrm>
            <a:off x="2332758" y="5238750"/>
            <a:ext cx="914400" cy="376476"/>
          </a:xfrm>
          <a:prstGeom prst="rect">
            <a:avLst/>
          </a:prstGeom>
        </p:spPr>
      </p:pic>
      <p:pic>
        <p:nvPicPr>
          <p:cNvPr id="97" name="Picture 96" descr="A black sign with white text&#10;&#10;Description generated with high confidence">
            <a:extLst>
              <a:ext uri="{FF2B5EF4-FFF2-40B4-BE49-F238E27FC236}">
                <a16:creationId xmlns:a16="http://schemas.microsoft.com/office/drawing/2014/main" xmlns="" id="{5827BA62-2E92-47E6-B51F-6BF61E0B1980}"/>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6269682" y="4813167"/>
            <a:ext cx="548640" cy="570585"/>
          </a:xfrm>
          <a:prstGeom prst="rect">
            <a:avLst/>
          </a:prstGeom>
        </p:spPr>
      </p:pic>
      <p:pic>
        <p:nvPicPr>
          <p:cNvPr id="98" name="Picture 97">
            <a:extLst>
              <a:ext uri="{FF2B5EF4-FFF2-40B4-BE49-F238E27FC236}">
                <a16:creationId xmlns:a16="http://schemas.microsoft.com/office/drawing/2014/main" xmlns="" id="{73EA8460-5BA7-43F8-9293-BBF6371803C1}"/>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3461773" y="4733571"/>
            <a:ext cx="1097280" cy="358296"/>
          </a:xfrm>
          <a:prstGeom prst="rect">
            <a:avLst/>
          </a:prstGeom>
        </p:spPr>
      </p:pic>
      <p:pic>
        <p:nvPicPr>
          <p:cNvPr id="99" name="Picture 98" descr="A close up of a logo&#10;&#10;Description automatically generated">
            <a:extLst>
              <a:ext uri="{FF2B5EF4-FFF2-40B4-BE49-F238E27FC236}">
                <a16:creationId xmlns:a16="http://schemas.microsoft.com/office/drawing/2014/main" xmlns="" id="{1DC6216B-6930-44D6-A5BF-C25785558F8E}"/>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9898223" y="6109017"/>
            <a:ext cx="2194560" cy="490476"/>
          </a:xfrm>
          <a:prstGeom prst="rect">
            <a:avLst/>
          </a:prstGeom>
        </p:spPr>
      </p:pic>
    </p:spTree>
    <p:extLst>
      <p:ext uri="{BB962C8B-B14F-4D97-AF65-F5344CB8AC3E}">
        <p14:creationId xmlns:p14="http://schemas.microsoft.com/office/powerpoint/2010/main" val="176545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40DC2A1-B852-48B2-81A2-18B867B89CAE}"/>
              </a:ext>
            </a:extLst>
          </p:cNvPr>
          <p:cNvGrpSpPr/>
          <p:nvPr/>
        </p:nvGrpSpPr>
        <p:grpSpPr>
          <a:xfrm>
            <a:off x="7558951" y="287473"/>
            <a:ext cx="4606647" cy="6403978"/>
            <a:chOff x="7558951" y="287473"/>
            <a:chExt cx="4606647" cy="6403978"/>
          </a:xfrm>
        </p:grpSpPr>
        <p:grpSp>
          <p:nvGrpSpPr>
            <p:cNvPr id="8" name="Group 7">
              <a:extLst>
                <a:ext uri="{FF2B5EF4-FFF2-40B4-BE49-F238E27FC236}">
                  <a16:creationId xmlns:a16="http://schemas.microsoft.com/office/drawing/2014/main" xmlns="" id="{200CCFDF-C7AE-402D-A17C-5ADFCB34BC64}"/>
                </a:ext>
              </a:extLst>
            </p:cNvPr>
            <p:cNvGrpSpPr/>
            <p:nvPr/>
          </p:nvGrpSpPr>
          <p:grpSpPr>
            <a:xfrm>
              <a:off x="7660065" y="287473"/>
              <a:ext cx="4404418" cy="6403978"/>
              <a:chOff x="8004730" y="361668"/>
              <a:chExt cx="4404418" cy="6403978"/>
            </a:xfrm>
          </p:grpSpPr>
          <p:pic>
            <p:nvPicPr>
              <p:cNvPr id="5" name="Picture 4">
                <a:extLst>
                  <a:ext uri="{FF2B5EF4-FFF2-40B4-BE49-F238E27FC236}">
                    <a16:creationId xmlns:a16="http://schemas.microsoft.com/office/drawing/2014/main" xmlns="" id="{DFD26273-0659-4631-B119-37422513E8FD}"/>
                  </a:ext>
                </a:extLst>
              </p:cNvPr>
              <p:cNvPicPr>
                <a:picLocks noChangeAspect="1"/>
              </p:cNvPicPr>
              <p:nvPr/>
            </p:nvPicPr>
            <p:blipFill>
              <a:blip r:embed="rId2"/>
              <a:stretch>
                <a:fillRect/>
              </a:stretch>
            </p:blipFill>
            <p:spPr>
              <a:xfrm>
                <a:off x="8004730" y="361668"/>
                <a:ext cx="4404418" cy="3200400"/>
              </a:xfrm>
              <a:prstGeom prst="rect">
                <a:avLst/>
              </a:prstGeom>
            </p:spPr>
          </p:pic>
          <p:pic>
            <p:nvPicPr>
              <p:cNvPr id="7" name="Picture 6">
                <a:extLst>
                  <a:ext uri="{FF2B5EF4-FFF2-40B4-BE49-F238E27FC236}">
                    <a16:creationId xmlns:a16="http://schemas.microsoft.com/office/drawing/2014/main" xmlns="" id="{314A5F66-E9CA-4FDF-A09E-3F7238D1C8EF}"/>
                  </a:ext>
                </a:extLst>
              </p:cNvPr>
              <p:cNvPicPr>
                <a:picLocks noChangeAspect="1"/>
              </p:cNvPicPr>
              <p:nvPr/>
            </p:nvPicPr>
            <p:blipFill>
              <a:blip r:embed="rId3"/>
              <a:stretch>
                <a:fillRect/>
              </a:stretch>
            </p:blipFill>
            <p:spPr>
              <a:xfrm>
                <a:off x="8004730" y="3565246"/>
                <a:ext cx="4404418" cy="3200400"/>
              </a:xfrm>
              <a:prstGeom prst="rect">
                <a:avLst/>
              </a:prstGeom>
            </p:spPr>
          </p:pic>
        </p:grpSp>
        <p:sp>
          <p:nvSpPr>
            <p:cNvPr id="9" name="TextBox 8">
              <a:extLst>
                <a:ext uri="{FF2B5EF4-FFF2-40B4-BE49-F238E27FC236}">
                  <a16:creationId xmlns:a16="http://schemas.microsoft.com/office/drawing/2014/main" xmlns="" id="{2DE8A532-00BA-4E86-85E6-B5E26726B304}"/>
                </a:ext>
              </a:extLst>
            </p:cNvPr>
            <p:cNvSpPr txBox="1"/>
            <p:nvPr/>
          </p:nvSpPr>
          <p:spPr>
            <a:xfrm>
              <a:off x="7558951" y="344035"/>
              <a:ext cx="4606647" cy="369332"/>
            </a:xfrm>
            <a:prstGeom prst="rect">
              <a:avLst/>
            </a:prstGeom>
            <a:noFill/>
          </p:spPr>
          <p:txBody>
            <a:bodyPr wrap="none" rtlCol="0">
              <a:spAutoFit/>
            </a:bodyPr>
            <a:lstStyle/>
            <a:p>
              <a:pPr algn="ctr"/>
              <a:r>
                <a:rPr lang="en-US" b="1" dirty="0">
                  <a:solidFill>
                    <a:schemeClr val="tx2"/>
                  </a:solidFill>
                  <a:latin typeface="+mn-lt"/>
                </a:rPr>
                <a:t>Progress vs 5-Yr Primary Feedstock Reductions</a:t>
              </a:r>
            </a:p>
          </p:txBody>
        </p:sp>
        <p:sp>
          <p:nvSpPr>
            <p:cNvPr id="24" name="TextBox 23">
              <a:extLst>
                <a:ext uri="{FF2B5EF4-FFF2-40B4-BE49-F238E27FC236}">
                  <a16:creationId xmlns:a16="http://schemas.microsoft.com/office/drawing/2014/main" xmlns="" id="{73738F7A-D923-4B88-8349-6C126B988DD1}"/>
                </a:ext>
              </a:extLst>
            </p:cNvPr>
            <p:cNvSpPr txBox="1"/>
            <p:nvPr/>
          </p:nvSpPr>
          <p:spPr>
            <a:xfrm>
              <a:off x="7606400" y="3452829"/>
              <a:ext cx="4511749" cy="369332"/>
            </a:xfrm>
            <a:prstGeom prst="rect">
              <a:avLst/>
            </a:prstGeom>
            <a:noFill/>
          </p:spPr>
          <p:txBody>
            <a:bodyPr wrap="none" rtlCol="0">
              <a:spAutoFit/>
            </a:bodyPr>
            <a:lstStyle/>
            <a:p>
              <a:pPr algn="ctr"/>
              <a:r>
                <a:rPr lang="en-US" b="1" dirty="0">
                  <a:solidFill>
                    <a:schemeClr val="tx2"/>
                  </a:solidFill>
                  <a:latin typeface="+mn-lt"/>
                </a:rPr>
                <a:t>Progress vs 5-Yr Embodied Energy Reductions</a:t>
              </a:r>
            </a:p>
          </p:txBody>
        </p:sp>
      </p:grpSp>
      <p:graphicFrame>
        <p:nvGraphicFramePr>
          <p:cNvPr id="3" name="Table 2">
            <a:extLst>
              <a:ext uri="{FF2B5EF4-FFF2-40B4-BE49-F238E27FC236}">
                <a16:creationId xmlns:a16="http://schemas.microsoft.com/office/drawing/2014/main" xmlns="" id="{2AE31404-7700-49FE-853B-1B3BB4B9B590}"/>
              </a:ext>
            </a:extLst>
          </p:cNvPr>
          <p:cNvGraphicFramePr>
            <a:graphicFrameLocks noGrp="1"/>
          </p:cNvGraphicFramePr>
          <p:nvPr>
            <p:extLst>
              <p:ext uri="{D42A27DB-BD31-4B8C-83A1-F6EECF244321}">
                <p14:modId xmlns:p14="http://schemas.microsoft.com/office/powerpoint/2010/main" val="389866044"/>
              </p:ext>
            </p:extLst>
          </p:nvPr>
        </p:nvGraphicFramePr>
        <p:xfrm>
          <a:off x="51777" y="569062"/>
          <a:ext cx="7420374" cy="6175248"/>
        </p:xfrm>
        <a:graphic>
          <a:graphicData uri="http://schemas.openxmlformats.org/drawingml/2006/table">
            <a:tbl>
              <a:tblPr firstRow="1" bandRow="1">
                <a:tableStyleId>{5C22544A-7EE6-4342-B048-85BDC9FD1C3A}</a:tableStyleId>
              </a:tblPr>
              <a:tblGrid>
                <a:gridCol w="695765">
                  <a:extLst>
                    <a:ext uri="{9D8B030D-6E8A-4147-A177-3AD203B41FA5}">
                      <a16:colId xmlns:a16="http://schemas.microsoft.com/office/drawing/2014/main" xmlns="" val="2736175283"/>
                    </a:ext>
                  </a:extLst>
                </a:gridCol>
                <a:gridCol w="4527557">
                  <a:extLst>
                    <a:ext uri="{9D8B030D-6E8A-4147-A177-3AD203B41FA5}">
                      <a16:colId xmlns:a16="http://schemas.microsoft.com/office/drawing/2014/main" xmlns="" val="1449023993"/>
                    </a:ext>
                  </a:extLst>
                </a:gridCol>
                <a:gridCol w="441404">
                  <a:extLst>
                    <a:ext uri="{9D8B030D-6E8A-4147-A177-3AD203B41FA5}">
                      <a16:colId xmlns:a16="http://schemas.microsoft.com/office/drawing/2014/main" xmlns="" val="3677075165"/>
                    </a:ext>
                  </a:extLst>
                </a:gridCol>
                <a:gridCol w="438912">
                  <a:extLst>
                    <a:ext uri="{9D8B030D-6E8A-4147-A177-3AD203B41FA5}">
                      <a16:colId xmlns:a16="http://schemas.microsoft.com/office/drawing/2014/main" xmlns="" val="60022004"/>
                    </a:ext>
                  </a:extLst>
                </a:gridCol>
                <a:gridCol w="438912">
                  <a:extLst>
                    <a:ext uri="{9D8B030D-6E8A-4147-A177-3AD203B41FA5}">
                      <a16:colId xmlns:a16="http://schemas.microsoft.com/office/drawing/2014/main" xmlns="" val="1814966316"/>
                    </a:ext>
                  </a:extLst>
                </a:gridCol>
                <a:gridCol w="438912">
                  <a:extLst>
                    <a:ext uri="{9D8B030D-6E8A-4147-A177-3AD203B41FA5}">
                      <a16:colId xmlns:a16="http://schemas.microsoft.com/office/drawing/2014/main" xmlns="" val="4163247067"/>
                    </a:ext>
                  </a:extLst>
                </a:gridCol>
                <a:gridCol w="438912">
                  <a:extLst>
                    <a:ext uri="{9D8B030D-6E8A-4147-A177-3AD203B41FA5}">
                      <a16:colId xmlns:a16="http://schemas.microsoft.com/office/drawing/2014/main" xmlns="" val="4091239248"/>
                    </a:ext>
                  </a:extLst>
                </a:gridCol>
              </a:tblGrid>
              <a:tr h="274320">
                <a:tc rowSpan="2">
                  <a:txBody>
                    <a:bodyPr/>
                    <a:lstStyle/>
                    <a:p>
                      <a:pPr algn="ctr"/>
                      <a:r>
                        <a:rPr lang="en-US" sz="1400" dirty="0"/>
                        <a:t>Node</a:t>
                      </a:r>
                    </a:p>
                    <a:p>
                      <a:pPr algn="ctr"/>
                      <a:r>
                        <a:rPr lang="en-US" sz="1400" dirty="0"/>
                        <a:t>Node</a:t>
                      </a:r>
                    </a:p>
                  </a:txBody>
                  <a:tcPr anchor="ctr"/>
                </a:tc>
                <a:tc rowSpan="2">
                  <a:txBody>
                    <a:bodyPr/>
                    <a:lstStyle/>
                    <a:p>
                      <a:r>
                        <a:rPr lang="en-US" sz="1400" dirty="0"/>
                        <a:t>Thrust Area</a:t>
                      </a:r>
                    </a:p>
                  </a:txBody>
                  <a:tcPr anchor="ctr"/>
                </a:tc>
                <a:tc rowSpan="2">
                  <a:txBody>
                    <a:bodyPr/>
                    <a:lstStyle/>
                    <a:p>
                      <a:pPr algn="ctr"/>
                      <a:r>
                        <a:rPr lang="en-US" sz="1400" dirty="0"/>
                        <a:t># Projects</a:t>
                      </a:r>
                    </a:p>
                  </a:txBody>
                  <a:tcPr vert="vert270" anchor="ctr">
                    <a:lnR w="9525" cap="flat" cmpd="sng" algn="ctr">
                      <a:solidFill>
                        <a:schemeClr val="bg1"/>
                      </a:solidFill>
                      <a:prstDash val="solid"/>
                      <a:round/>
                      <a:headEnd type="none" w="med" len="med"/>
                      <a:tailEnd type="none" w="med" len="med"/>
                    </a:lnR>
                  </a:tcPr>
                </a:tc>
                <a:tc gridSpan="4">
                  <a:txBody>
                    <a:bodyPr/>
                    <a:lstStyle/>
                    <a:p>
                      <a:pPr algn="ctr"/>
                      <a:r>
                        <a:rPr lang="en-US" sz="1400" dirty="0"/>
                        <a:t>Material Classes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600"/>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600"/>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xmlns="" val="4261866632"/>
                  </a:ext>
                </a:extLst>
              </a:tr>
              <a:tr h="640080">
                <a:tc vMerge="1">
                  <a:txBody>
                    <a:bodyPr/>
                    <a:lstStyle/>
                    <a:p>
                      <a:pPr algn="ctr"/>
                      <a:endParaRPr lang="en-US" sz="1600"/>
                    </a:p>
                  </a:txBody>
                  <a:tcPr anchor="ctr"/>
                </a:tc>
                <a:tc vMerge="1">
                  <a:txBody>
                    <a:bodyPr/>
                    <a:lstStyle/>
                    <a:p>
                      <a:endParaRPr lang="en-US" sz="1600"/>
                    </a:p>
                  </a:txBody>
                  <a:tcPr anchor="ctr"/>
                </a:tc>
                <a:tc vMerge="1">
                  <a:txBody>
                    <a:bodyPr/>
                    <a:lstStyle/>
                    <a:p>
                      <a:pPr algn="ctr"/>
                      <a:endParaRPr lang="en-US" sz="1600"/>
                    </a:p>
                  </a:txBody>
                  <a:tcPr anchor="ctr"/>
                </a:tc>
                <a:tc>
                  <a:txBody>
                    <a:bodyPr/>
                    <a:lstStyle/>
                    <a:p>
                      <a:pPr algn="ctr"/>
                      <a:r>
                        <a:rPr lang="en-US" sz="1100" b="1" dirty="0">
                          <a:solidFill>
                            <a:schemeClr val="bg1"/>
                          </a:solidFill>
                        </a:rPr>
                        <a:t>Metals</a:t>
                      </a:r>
                    </a:p>
                  </a:txBody>
                  <a:tcPr vert="vert27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a:solidFill>
                            <a:schemeClr val="bg1"/>
                          </a:solidFill>
                        </a:rPr>
                        <a:t>Polymers</a:t>
                      </a:r>
                    </a:p>
                  </a:txBody>
                  <a:tcPr vert="vert27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a:solidFill>
                            <a:schemeClr val="bg1"/>
                          </a:solidFill>
                        </a:rPr>
                        <a:t>E-waste</a:t>
                      </a:r>
                    </a:p>
                  </a:txBody>
                  <a:tcPr vert="vert27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dirty="0">
                          <a:solidFill>
                            <a:schemeClr val="bg1"/>
                          </a:solidFill>
                        </a:rPr>
                        <a:t>Fibers</a:t>
                      </a:r>
                    </a:p>
                  </a:txBody>
                  <a:tcPr vert="vert27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3683928657"/>
                  </a:ext>
                </a:extLst>
              </a:tr>
              <a:tr h="365760">
                <a:tc rowSpan="2">
                  <a:txBody>
                    <a:bodyPr/>
                    <a:lstStyle/>
                    <a:p>
                      <a:endParaRPr lang="en-US" dirty="0"/>
                    </a:p>
                  </a:txBody>
                  <a:tcPr/>
                </a:tc>
                <a:tc>
                  <a:txBody>
                    <a:bodyPr/>
                    <a:lstStyle/>
                    <a:p>
                      <a:pPr marL="0" lvl="0" indent="0">
                        <a:lnSpc>
                          <a:spcPct val="90000"/>
                        </a:lnSpc>
                        <a:spcAft>
                          <a:spcPts val="0"/>
                        </a:spcAft>
                        <a:buFont typeface="Arial" panose="020B0604020202020204" pitchFamily="34" charset="0"/>
                        <a:buNone/>
                      </a:pPr>
                      <a:r>
                        <a:rPr lang="en-US" sz="1200" b="1" dirty="0">
                          <a:solidFill>
                            <a:srgbClr val="F29321"/>
                          </a:solidFill>
                          <a:latin typeface="+mn-lt"/>
                        </a:rPr>
                        <a:t>Material Flow, Lifecycle Analysis, and Systems Analysis Methods, Tools, and Data</a:t>
                      </a:r>
                    </a:p>
                  </a:txBody>
                  <a:tcPr anchor="ctr"/>
                </a:tc>
                <a:tc>
                  <a:txBody>
                    <a:bodyPr/>
                    <a:lstStyle/>
                    <a:p>
                      <a:pPr algn="ctr"/>
                      <a:r>
                        <a:rPr lang="en-US" sz="1400" b="1" dirty="0"/>
                        <a:t>2</a:t>
                      </a:r>
                    </a:p>
                  </a:txBody>
                  <a:tcPr anchor="ctr"/>
                </a:tc>
                <a:tc>
                  <a:txBody>
                    <a:bodyPr/>
                    <a:lstStyle/>
                    <a:p>
                      <a:pPr algn="ctr"/>
                      <a:r>
                        <a:rPr lang="en-US" sz="1400" b="1" dirty="0"/>
                        <a:t>1</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b="1" dirty="0"/>
                        <a:t>2</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b="1" dirty="0"/>
                        <a:t>1</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b="1" dirty="0"/>
                        <a:t>1</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380289328"/>
                  </a:ext>
                </a:extLst>
              </a:tr>
              <a:tr h="274320">
                <a:tc vMerge="1">
                  <a:txBody>
                    <a:bodyPr/>
                    <a:lstStyle/>
                    <a:p>
                      <a:endParaRPr lang="en-US"/>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dirty="0">
                          <a:solidFill>
                            <a:srgbClr val="F29321"/>
                          </a:solidFill>
                          <a:latin typeface="+mn-lt"/>
                        </a:rPr>
                        <a:t>Techno-economic Analysis Models and Tools</a:t>
                      </a:r>
                    </a:p>
                  </a:txBody>
                  <a:tcPr anchor="ctr"/>
                </a:tc>
                <a:tc>
                  <a:txBody>
                    <a:bodyPr/>
                    <a:lstStyle/>
                    <a:p>
                      <a:pPr algn="ctr"/>
                      <a:r>
                        <a:rPr lang="en-US" sz="1400" b="1" dirty="0"/>
                        <a:t>3</a:t>
                      </a:r>
                    </a:p>
                  </a:txBody>
                  <a:tcPr anchor="ctr"/>
                </a:tc>
                <a:tc>
                  <a:txBody>
                    <a:bodyPr/>
                    <a:lstStyle/>
                    <a:p>
                      <a:pPr algn="ctr"/>
                      <a:endParaRPr lang="en-US" sz="1400" b="1" dirty="0"/>
                    </a:p>
                  </a:txBody>
                  <a:tcPr anchor="ctr"/>
                </a:tc>
                <a:tc>
                  <a:txBody>
                    <a:bodyPr/>
                    <a:lstStyle/>
                    <a:p>
                      <a:pPr algn="ctr"/>
                      <a:endParaRPr lang="en-US" sz="1400" b="1" dirty="0"/>
                    </a:p>
                  </a:txBody>
                  <a:tcPr anchor="ctr"/>
                </a:tc>
                <a:tc>
                  <a:txBody>
                    <a:bodyPr/>
                    <a:lstStyle/>
                    <a:p>
                      <a:pPr algn="ctr"/>
                      <a:r>
                        <a:rPr lang="en-US" sz="1400" b="1" dirty="0"/>
                        <a:t>1</a:t>
                      </a:r>
                    </a:p>
                  </a:txBody>
                  <a:tcPr anchor="ctr"/>
                </a:tc>
                <a:tc>
                  <a:txBody>
                    <a:bodyPr/>
                    <a:lstStyle/>
                    <a:p>
                      <a:pPr algn="ctr"/>
                      <a:r>
                        <a:rPr lang="en-US" sz="1400" b="1" dirty="0"/>
                        <a:t>2</a:t>
                      </a:r>
                    </a:p>
                  </a:txBody>
                  <a:tcPr anchor="ctr"/>
                </a:tc>
                <a:extLst>
                  <a:ext uri="{0D108BD9-81ED-4DB2-BD59-A6C34878D82A}">
                    <a16:rowId xmlns:a16="http://schemas.microsoft.com/office/drawing/2014/main" xmlns="" val="3302365365"/>
                  </a:ext>
                </a:extLst>
              </a:tr>
              <a:tr h="301752">
                <a:tc rowSpan="3">
                  <a:txBody>
                    <a:bodyPr/>
                    <a:lstStyle/>
                    <a:p>
                      <a:endParaRPr lang="en-US" dirty="0"/>
                    </a:p>
                  </a:txBody>
                  <a:tcPr/>
                </a:tc>
                <a:tc>
                  <a:txBody>
                    <a:bodyPr/>
                    <a:lstStyle/>
                    <a:p>
                      <a:pPr marL="0" lvl="0" indent="0">
                        <a:lnSpc>
                          <a:spcPct val="90000"/>
                        </a:lnSpc>
                        <a:spcAft>
                          <a:spcPts val="0"/>
                        </a:spcAft>
                        <a:buFont typeface="Arial" panose="020B0604020202020204" pitchFamily="34" charset="0"/>
                        <a:buNone/>
                      </a:pPr>
                      <a:r>
                        <a:rPr lang="en-US" sz="1200" b="1" dirty="0">
                          <a:solidFill>
                            <a:srgbClr val="243E81"/>
                          </a:solidFill>
                          <a:latin typeface="+mn-lt"/>
                        </a:rPr>
                        <a:t>Design for Re-X Metrics &amp; Assessment Frameworks</a:t>
                      </a:r>
                    </a:p>
                  </a:txBody>
                  <a:tcPr anchor="ctr"/>
                </a:tc>
                <a:tc>
                  <a:txBody>
                    <a:bodyPr/>
                    <a:lstStyle/>
                    <a:p>
                      <a:pPr algn="ctr"/>
                      <a:r>
                        <a:rPr lang="en-US" sz="1400" b="1" dirty="0"/>
                        <a:t>1</a:t>
                      </a:r>
                    </a:p>
                  </a:txBody>
                  <a:tcPr anchor="ctr"/>
                </a:tc>
                <a:tc>
                  <a:txBody>
                    <a:bodyPr/>
                    <a:lstStyle/>
                    <a:p>
                      <a:pPr algn="ctr"/>
                      <a:endParaRPr lang="en-US" sz="1400" b="1" dirty="0"/>
                    </a:p>
                  </a:txBody>
                  <a:tcPr anchor="ctr"/>
                </a:tc>
                <a:tc>
                  <a:txBody>
                    <a:bodyPr/>
                    <a:lstStyle/>
                    <a:p>
                      <a:pPr algn="ctr"/>
                      <a:endParaRPr lang="en-US" sz="1400" b="1" dirty="0"/>
                    </a:p>
                  </a:txBody>
                  <a:tcPr anchor="ctr"/>
                </a:tc>
                <a:tc>
                  <a:txBody>
                    <a:bodyPr/>
                    <a:lstStyle/>
                    <a:p>
                      <a:pPr algn="ctr"/>
                      <a:r>
                        <a:rPr lang="en-US" sz="1400" b="1" dirty="0"/>
                        <a:t>1</a:t>
                      </a:r>
                    </a:p>
                  </a:txBody>
                  <a:tcPr anchor="ctr"/>
                </a:tc>
                <a:tc>
                  <a:txBody>
                    <a:bodyPr/>
                    <a:lstStyle/>
                    <a:p>
                      <a:pPr algn="ctr"/>
                      <a:endParaRPr lang="en-US" sz="1400" b="1" dirty="0"/>
                    </a:p>
                  </a:txBody>
                  <a:tcPr anchor="ctr"/>
                </a:tc>
                <a:extLst>
                  <a:ext uri="{0D108BD9-81ED-4DB2-BD59-A6C34878D82A}">
                    <a16:rowId xmlns:a16="http://schemas.microsoft.com/office/drawing/2014/main" xmlns="" val="1933840269"/>
                  </a:ext>
                </a:extLst>
              </a:tr>
              <a:tr h="301752">
                <a:tc vMerge="1">
                  <a:txBody>
                    <a:bodyPr/>
                    <a:lstStyle/>
                    <a:p>
                      <a:endParaRPr lang="en-US"/>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dirty="0">
                          <a:solidFill>
                            <a:srgbClr val="243E81"/>
                          </a:solidFill>
                          <a:latin typeface="+mn-lt"/>
                        </a:rPr>
                        <a:t>Design for Re-X Methods and Tools</a:t>
                      </a:r>
                    </a:p>
                  </a:txBody>
                  <a:tcPr anchor="ctr"/>
                </a:tc>
                <a:tc>
                  <a:txBody>
                    <a:bodyPr/>
                    <a:lstStyle/>
                    <a:p>
                      <a:pPr algn="ctr"/>
                      <a:r>
                        <a:rPr lang="en-US" sz="1400" b="1" dirty="0"/>
                        <a:t>4</a:t>
                      </a:r>
                    </a:p>
                  </a:txBody>
                  <a:tcPr/>
                </a:tc>
                <a:tc>
                  <a:txBody>
                    <a:bodyPr/>
                    <a:lstStyle/>
                    <a:p>
                      <a:pPr algn="ctr"/>
                      <a:r>
                        <a:rPr lang="en-US" sz="1400" b="1" dirty="0"/>
                        <a:t>4</a:t>
                      </a:r>
                    </a:p>
                  </a:txBody>
                  <a:tcPr anchor="ctr"/>
                </a:tc>
                <a:tc>
                  <a:txBody>
                    <a:bodyPr/>
                    <a:lstStyle/>
                    <a:p>
                      <a:pPr algn="ctr"/>
                      <a:endParaRPr lang="en-US" sz="1400" b="1" dirty="0"/>
                    </a:p>
                  </a:txBody>
                  <a:tcPr anchor="ctr"/>
                </a:tc>
                <a:tc>
                  <a:txBody>
                    <a:bodyPr/>
                    <a:lstStyle/>
                    <a:p>
                      <a:pPr algn="ctr"/>
                      <a:endParaRPr lang="en-US" sz="1400" b="1" dirty="0"/>
                    </a:p>
                  </a:txBody>
                  <a:tcPr anchor="ctr"/>
                </a:tc>
                <a:tc>
                  <a:txBody>
                    <a:bodyPr/>
                    <a:lstStyle/>
                    <a:p>
                      <a:pPr algn="ctr"/>
                      <a:endParaRPr lang="en-US" sz="1400" b="1" dirty="0"/>
                    </a:p>
                  </a:txBody>
                  <a:tcPr anchor="ctr"/>
                </a:tc>
                <a:extLst>
                  <a:ext uri="{0D108BD9-81ED-4DB2-BD59-A6C34878D82A}">
                    <a16:rowId xmlns:a16="http://schemas.microsoft.com/office/drawing/2014/main" xmlns="" val="1797366762"/>
                  </a:ext>
                </a:extLst>
              </a:tr>
              <a:tr h="301752">
                <a:tc vMerge="1">
                  <a:txBody>
                    <a:bodyPr/>
                    <a:lstStyle/>
                    <a:p>
                      <a:endParaRPr lang="en-US"/>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dirty="0">
                          <a:solidFill>
                            <a:srgbClr val="243E81"/>
                          </a:solidFill>
                          <a:latin typeface="+mn-lt"/>
                        </a:rPr>
                        <a:t>High-impact Design for Re-X Application Domains</a:t>
                      </a:r>
                    </a:p>
                  </a:txBody>
                  <a:tcPr anchor="ctr"/>
                </a:tc>
                <a:tc>
                  <a:txBody>
                    <a:bodyPr/>
                    <a:lstStyle/>
                    <a:p>
                      <a:pPr algn="ctr"/>
                      <a:endParaRPr lang="en-US" sz="1400" b="1" dirty="0">
                        <a:solidFill>
                          <a:schemeClr val="tx1"/>
                        </a:solidFill>
                      </a:endParaRPr>
                    </a:p>
                  </a:txBody>
                  <a:tcPr/>
                </a:tc>
                <a:tc>
                  <a:txBody>
                    <a:bodyPr/>
                    <a:lstStyle/>
                    <a:p>
                      <a:pPr algn="ctr"/>
                      <a:endParaRPr lang="en-US" sz="1400" b="1" dirty="0"/>
                    </a:p>
                  </a:txBody>
                  <a:tcPr anchor="ctr"/>
                </a:tc>
                <a:tc>
                  <a:txBody>
                    <a:bodyPr/>
                    <a:lstStyle/>
                    <a:p>
                      <a:pPr algn="ctr"/>
                      <a:endParaRPr lang="en-US" sz="1400" b="1" dirty="0"/>
                    </a:p>
                  </a:txBody>
                  <a:tcPr anchor="ctr"/>
                </a:tc>
                <a:tc>
                  <a:txBody>
                    <a:bodyPr/>
                    <a:lstStyle/>
                    <a:p>
                      <a:pPr algn="ctr"/>
                      <a:endParaRPr lang="en-US" sz="1400" b="1" dirty="0"/>
                    </a:p>
                  </a:txBody>
                  <a:tcPr anchor="ctr"/>
                </a:tc>
                <a:tc>
                  <a:txBody>
                    <a:bodyPr/>
                    <a:lstStyle/>
                    <a:p>
                      <a:pPr algn="ctr"/>
                      <a:endParaRPr lang="en-US" sz="1400" b="1" dirty="0"/>
                    </a:p>
                  </a:txBody>
                  <a:tcPr anchor="ctr"/>
                </a:tc>
                <a:extLst>
                  <a:ext uri="{0D108BD9-81ED-4DB2-BD59-A6C34878D82A}">
                    <a16:rowId xmlns:a16="http://schemas.microsoft.com/office/drawing/2014/main" xmlns="" val="3859362510"/>
                  </a:ext>
                </a:extLst>
              </a:tr>
              <a:tr h="301752">
                <a:tc rowSpan="2">
                  <a:txBody>
                    <a:bodyPr/>
                    <a:lstStyle/>
                    <a:p>
                      <a:endParaRPr lang="en-US" dirty="0"/>
                    </a:p>
                  </a:txBody>
                  <a:tcPr>
                    <a:solidFill>
                      <a:srgbClr val="E9EBF5"/>
                    </a:solidFill>
                  </a:tcPr>
                </a:tc>
                <a:tc>
                  <a:txBody>
                    <a:bodyPr/>
                    <a:lstStyle/>
                    <a:p>
                      <a:pPr marL="0" lvl="0" indent="0">
                        <a:lnSpc>
                          <a:spcPct val="90000"/>
                        </a:lnSpc>
                        <a:spcAft>
                          <a:spcPts val="0"/>
                        </a:spcAft>
                        <a:buFont typeface="Arial" panose="020B0604020202020204" pitchFamily="34" charset="0"/>
                        <a:buNone/>
                      </a:pPr>
                      <a:r>
                        <a:rPr lang="en-US" sz="1200" b="1" dirty="0">
                          <a:solidFill>
                            <a:srgbClr val="29ABE2"/>
                          </a:solidFill>
                          <a:latin typeface="+mn-lt"/>
                        </a:rPr>
                        <a:t>Manufacturing and Process Control</a:t>
                      </a:r>
                    </a:p>
                  </a:txBody>
                  <a:tcPr anchor="ctr"/>
                </a:tc>
                <a:tc>
                  <a:txBody>
                    <a:bodyPr/>
                    <a:lstStyle/>
                    <a:p>
                      <a:pPr algn="ctr"/>
                      <a:r>
                        <a:rPr lang="en-US" sz="1400" b="1" dirty="0">
                          <a:solidFill>
                            <a:schemeClr val="tx1"/>
                          </a:solidFill>
                        </a:rPr>
                        <a:t>3</a:t>
                      </a:r>
                    </a:p>
                  </a:txBody>
                  <a:tcPr/>
                </a:tc>
                <a:tc>
                  <a:txBody>
                    <a:bodyPr/>
                    <a:lstStyle/>
                    <a:p>
                      <a:pPr algn="ctr"/>
                      <a:r>
                        <a:rPr lang="en-US" sz="1400" b="1" dirty="0"/>
                        <a:t>1</a:t>
                      </a:r>
                    </a:p>
                  </a:txBody>
                  <a:tcPr anchor="ctr"/>
                </a:tc>
                <a:tc>
                  <a:txBody>
                    <a:bodyPr/>
                    <a:lstStyle/>
                    <a:p>
                      <a:pPr algn="ctr"/>
                      <a:r>
                        <a:rPr lang="en-US" sz="1400" b="1" dirty="0"/>
                        <a:t>1</a:t>
                      </a:r>
                    </a:p>
                  </a:txBody>
                  <a:tcPr anchor="ctr"/>
                </a:tc>
                <a:tc>
                  <a:txBody>
                    <a:bodyPr/>
                    <a:lstStyle/>
                    <a:p>
                      <a:pPr algn="ctr"/>
                      <a:endParaRPr lang="en-US" sz="1400" b="1" dirty="0"/>
                    </a:p>
                  </a:txBody>
                  <a:tcPr anchor="ctr"/>
                </a:tc>
                <a:tc>
                  <a:txBody>
                    <a:bodyPr/>
                    <a:lstStyle/>
                    <a:p>
                      <a:pPr algn="ctr"/>
                      <a:r>
                        <a:rPr lang="en-US" sz="1400" b="1" dirty="0"/>
                        <a:t>1</a:t>
                      </a:r>
                    </a:p>
                  </a:txBody>
                  <a:tcPr anchor="ctr"/>
                </a:tc>
                <a:extLst>
                  <a:ext uri="{0D108BD9-81ED-4DB2-BD59-A6C34878D82A}">
                    <a16:rowId xmlns:a16="http://schemas.microsoft.com/office/drawing/2014/main" xmlns="" val="1896366320"/>
                  </a:ext>
                </a:extLst>
              </a:tr>
              <a:tr h="274320">
                <a:tc vMerge="1">
                  <a:txBody>
                    <a:bodyPr/>
                    <a:lstStyle/>
                    <a:p>
                      <a:endParaRPr lang="en-US"/>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dirty="0">
                          <a:solidFill>
                            <a:srgbClr val="29ABE2"/>
                          </a:solidFill>
                          <a:latin typeface="+mn-lt"/>
                        </a:rPr>
                        <a:t>Characterization, Qualification &amp; Simulation</a:t>
                      </a:r>
                    </a:p>
                  </a:txBody>
                  <a:tcPr anchor="ctr"/>
                </a:tc>
                <a:tc>
                  <a:txBody>
                    <a:bodyPr/>
                    <a:lstStyle/>
                    <a:p>
                      <a:pPr algn="ctr"/>
                      <a:r>
                        <a:rPr lang="en-US" sz="1400" b="1" dirty="0">
                          <a:solidFill>
                            <a:schemeClr val="tx1"/>
                          </a:solidFill>
                        </a:rPr>
                        <a:t>2</a:t>
                      </a:r>
                    </a:p>
                  </a:txBody>
                  <a:tcPr/>
                </a:tc>
                <a:tc>
                  <a:txBody>
                    <a:bodyPr/>
                    <a:lstStyle/>
                    <a:p>
                      <a:pPr algn="ctr"/>
                      <a:r>
                        <a:rPr lang="en-US" sz="1400" b="1" dirty="0"/>
                        <a:t>1</a:t>
                      </a:r>
                    </a:p>
                  </a:txBody>
                  <a:tcPr anchor="ctr"/>
                </a:tc>
                <a:tc>
                  <a:txBody>
                    <a:bodyPr/>
                    <a:lstStyle/>
                    <a:p>
                      <a:pPr algn="ctr"/>
                      <a:r>
                        <a:rPr lang="en-US" sz="1400" b="1" dirty="0"/>
                        <a:t>1</a:t>
                      </a:r>
                    </a:p>
                  </a:txBody>
                  <a:tcPr anchor="ctr"/>
                </a:tc>
                <a:tc>
                  <a:txBody>
                    <a:bodyPr/>
                    <a:lstStyle/>
                    <a:p>
                      <a:pPr algn="ctr"/>
                      <a:endParaRPr lang="en-US" sz="1400" b="1" dirty="0"/>
                    </a:p>
                  </a:txBody>
                  <a:tcPr anchor="ctr"/>
                </a:tc>
                <a:tc>
                  <a:txBody>
                    <a:bodyPr/>
                    <a:lstStyle/>
                    <a:p>
                      <a:pPr algn="ctr"/>
                      <a:endParaRPr lang="en-US" sz="1400" b="1" dirty="0"/>
                    </a:p>
                  </a:txBody>
                  <a:tcPr anchor="ctr"/>
                </a:tc>
                <a:extLst>
                  <a:ext uri="{0D108BD9-81ED-4DB2-BD59-A6C34878D82A}">
                    <a16:rowId xmlns:a16="http://schemas.microsoft.com/office/drawing/2014/main" xmlns="" val="1125719975"/>
                  </a:ext>
                </a:extLst>
              </a:tr>
              <a:tr h="274320">
                <a:tc rowSpan="3">
                  <a:txBody>
                    <a:bodyPr/>
                    <a:lstStyle/>
                    <a:p>
                      <a:endParaRPr lang="en-US" dirty="0"/>
                    </a:p>
                  </a:txBody>
                  <a:tcPr>
                    <a:solidFill>
                      <a:srgbClr val="E9EBF5"/>
                    </a:solidFill>
                  </a:tcPr>
                </a:tc>
                <a:tc>
                  <a:txBody>
                    <a:bodyPr/>
                    <a:lstStyle/>
                    <a:p>
                      <a:pPr marL="0" lvl="0" indent="0">
                        <a:lnSpc>
                          <a:spcPct val="90000"/>
                        </a:lnSpc>
                        <a:spcAft>
                          <a:spcPts val="0"/>
                        </a:spcAft>
                        <a:buFont typeface="Arial" panose="020B0604020202020204" pitchFamily="34" charset="0"/>
                        <a:buNone/>
                      </a:pPr>
                      <a:r>
                        <a:rPr lang="fr-FR" sz="1200" b="1" dirty="0">
                          <a:solidFill>
                            <a:srgbClr val="D00000"/>
                          </a:solidFill>
                          <a:latin typeface="+mn-lt"/>
                        </a:rPr>
                        <a:t>Robust Non-destructive Inspection/ Evaluation Technologies</a:t>
                      </a:r>
                    </a:p>
                  </a:txBody>
                  <a:tcPr anchor="ctr"/>
                </a:tc>
                <a:tc>
                  <a:txBody>
                    <a:bodyPr/>
                    <a:lstStyle/>
                    <a:p>
                      <a:pPr algn="ctr"/>
                      <a:r>
                        <a:rPr lang="en-US" sz="1400" b="1" dirty="0">
                          <a:solidFill>
                            <a:schemeClr val="tx1"/>
                          </a:solidFill>
                        </a:rPr>
                        <a:t>3</a:t>
                      </a:r>
                    </a:p>
                  </a:txBody>
                  <a:tcPr/>
                </a:tc>
                <a:tc>
                  <a:txBody>
                    <a:bodyPr/>
                    <a:lstStyle/>
                    <a:p>
                      <a:pPr algn="ctr"/>
                      <a:r>
                        <a:rPr lang="en-US" sz="1400" b="1" dirty="0"/>
                        <a:t>3</a:t>
                      </a:r>
                    </a:p>
                  </a:txBody>
                  <a:tcPr anchor="ctr"/>
                </a:tc>
                <a:tc>
                  <a:txBody>
                    <a:bodyPr/>
                    <a:lstStyle/>
                    <a:p>
                      <a:pPr algn="ctr"/>
                      <a:endParaRPr lang="en-US" sz="1400" b="1" dirty="0"/>
                    </a:p>
                  </a:txBody>
                  <a:tcPr anchor="ctr"/>
                </a:tc>
                <a:tc>
                  <a:txBody>
                    <a:bodyPr/>
                    <a:lstStyle/>
                    <a:p>
                      <a:pPr algn="ctr"/>
                      <a:endParaRPr lang="en-US" sz="1400" b="1" dirty="0"/>
                    </a:p>
                  </a:txBody>
                  <a:tcPr anchor="ctr"/>
                </a:tc>
                <a:tc>
                  <a:txBody>
                    <a:bodyPr/>
                    <a:lstStyle/>
                    <a:p>
                      <a:pPr algn="ctr"/>
                      <a:endParaRPr lang="en-US" sz="1400" b="1" dirty="0"/>
                    </a:p>
                  </a:txBody>
                  <a:tcPr anchor="ctr"/>
                </a:tc>
                <a:extLst>
                  <a:ext uri="{0D108BD9-81ED-4DB2-BD59-A6C34878D82A}">
                    <a16:rowId xmlns:a16="http://schemas.microsoft.com/office/drawing/2014/main" xmlns="" val="1139087181"/>
                  </a:ext>
                </a:extLst>
              </a:tr>
              <a:tr h="274320">
                <a:tc vMerge="1">
                  <a:txBody>
                    <a:bodyPr/>
                    <a:lstStyle/>
                    <a:p>
                      <a:endParaRPr lang="en-US"/>
                    </a:p>
                  </a:txBody>
                  <a:tcPr/>
                </a:tc>
                <a:tc>
                  <a:txBody>
                    <a:bodyPr/>
                    <a:lstStyle/>
                    <a:p>
                      <a:pPr marL="0" lvl="0" indent="0">
                        <a:lnSpc>
                          <a:spcPct val="90000"/>
                        </a:lnSpc>
                        <a:spcAft>
                          <a:spcPts val="0"/>
                        </a:spcAft>
                        <a:buFont typeface="Arial" panose="020B0604020202020204" pitchFamily="34" charset="0"/>
                        <a:buNone/>
                      </a:pPr>
                      <a:r>
                        <a:rPr lang="en-US" sz="1200" b="1" dirty="0">
                          <a:solidFill>
                            <a:srgbClr val="D00000"/>
                          </a:solidFill>
                          <a:latin typeface="+mn-lt"/>
                        </a:rPr>
                        <a:t>Remanufacturing Analysis Tools &amp; Methods </a:t>
                      </a:r>
                    </a:p>
                  </a:txBody>
                  <a:tcPr anchor="ctr"/>
                </a:tc>
                <a:tc>
                  <a:txBody>
                    <a:bodyPr/>
                    <a:lstStyle/>
                    <a:p>
                      <a:pPr algn="ctr"/>
                      <a:r>
                        <a:rPr lang="en-US" sz="1400" b="1" dirty="0">
                          <a:solidFill>
                            <a:schemeClr val="tx1"/>
                          </a:solidFill>
                        </a:rPr>
                        <a:t>3</a:t>
                      </a:r>
                    </a:p>
                  </a:txBody>
                  <a:tcPr/>
                </a:tc>
                <a:tc>
                  <a:txBody>
                    <a:bodyPr/>
                    <a:lstStyle/>
                    <a:p>
                      <a:pPr algn="ctr"/>
                      <a:r>
                        <a:rPr lang="en-US" sz="1400" b="1" dirty="0"/>
                        <a:t>1</a:t>
                      </a:r>
                    </a:p>
                  </a:txBody>
                  <a:tcPr anchor="ctr"/>
                </a:tc>
                <a:tc>
                  <a:txBody>
                    <a:bodyPr/>
                    <a:lstStyle/>
                    <a:p>
                      <a:pPr algn="ctr"/>
                      <a:endParaRPr lang="en-US" sz="1400" b="1" dirty="0"/>
                    </a:p>
                  </a:txBody>
                  <a:tcPr anchor="ctr"/>
                </a:tc>
                <a:tc>
                  <a:txBody>
                    <a:bodyPr/>
                    <a:lstStyle/>
                    <a:p>
                      <a:pPr algn="ctr"/>
                      <a:r>
                        <a:rPr lang="en-US" sz="1400" b="1" dirty="0"/>
                        <a:t>2</a:t>
                      </a:r>
                    </a:p>
                  </a:txBody>
                  <a:tcPr anchor="ctr"/>
                </a:tc>
                <a:tc>
                  <a:txBody>
                    <a:bodyPr/>
                    <a:lstStyle/>
                    <a:p>
                      <a:pPr algn="ctr"/>
                      <a:endParaRPr lang="en-US" sz="1400" b="1" dirty="0"/>
                    </a:p>
                  </a:txBody>
                  <a:tcPr anchor="ctr"/>
                </a:tc>
                <a:extLst>
                  <a:ext uri="{0D108BD9-81ED-4DB2-BD59-A6C34878D82A}">
                    <a16:rowId xmlns:a16="http://schemas.microsoft.com/office/drawing/2014/main" xmlns="" val="3354169836"/>
                  </a:ext>
                </a:extLst>
              </a:tr>
              <a:tr h="274320">
                <a:tc vMerge="1">
                  <a:txBody>
                    <a:bodyPr/>
                    <a:lstStyle/>
                    <a:p>
                      <a:endParaRPr lang="en-US"/>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dirty="0">
                          <a:solidFill>
                            <a:srgbClr val="D00000"/>
                          </a:solidFill>
                          <a:latin typeface="+mn-lt"/>
                        </a:rPr>
                        <a:t>Low-cost Component Repair Technologies and Restoration Methods</a:t>
                      </a:r>
                    </a:p>
                  </a:txBody>
                  <a:tcPr anchor="ctr"/>
                </a:tc>
                <a:tc>
                  <a:txBody>
                    <a:bodyPr/>
                    <a:lstStyle/>
                    <a:p>
                      <a:pPr algn="ctr"/>
                      <a:r>
                        <a:rPr lang="en-US" sz="1400" b="1" dirty="0">
                          <a:solidFill>
                            <a:schemeClr val="tx1"/>
                          </a:solidFill>
                        </a:rPr>
                        <a:t>3</a:t>
                      </a:r>
                    </a:p>
                  </a:txBody>
                  <a:tcPr/>
                </a:tc>
                <a:tc>
                  <a:txBody>
                    <a:bodyPr/>
                    <a:lstStyle/>
                    <a:p>
                      <a:pPr algn="ctr"/>
                      <a:r>
                        <a:rPr lang="en-US" sz="1400" b="1" dirty="0"/>
                        <a:t>2</a:t>
                      </a:r>
                    </a:p>
                  </a:txBody>
                  <a:tcPr anchor="ctr"/>
                </a:tc>
                <a:tc>
                  <a:txBody>
                    <a:bodyPr/>
                    <a:lstStyle/>
                    <a:p>
                      <a:pPr algn="ctr"/>
                      <a:endParaRPr lang="en-US" sz="1400" b="1" dirty="0"/>
                    </a:p>
                  </a:txBody>
                  <a:tcPr anchor="ctr"/>
                </a:tc>
                <a:tc>
                  <a:txBody>
                    <a:bodyPr/>
                    <a:lstStyle/>
                    <a:p>
                      <a:pPr algn="ctr"/>
                      <a:r>
                        <a:rPr lang="en-US" sz="1400" b="1" dirty="0"/>
                        <a:t>1</a:t>
                      </a:r>
                    </a:p>
                  </a:txBody>
                  <a:tcPr anchor="ctr"/>
                </a:tc>
                <a:tc>
                  <a:txBody>
                    <a:bodyPr/>
                    <a:lstStyle/>
                    <a:p>
                      <a:pPr algn="ctr"/>
                      <a:endParaRPr lang="en-US" sz="1400" b="1" dirty="0"/>
                    </a:p>
                  </a:txBody>
                  <a:tcPr anchor="ctr"/>
                </a:tc>
                <a:extLst>
                  <a:ext uri="{0D108BD9-81ED-4DB2-BD59-A6C34878D82A}">
                    <a16:rowId xmlns:a16="http://schemas.microsoft.com/office/drawing/2014/main" xmlns="" val="3911808305"/>
                  </a:ext>
                </a:extLst>
              </a:tr>
              <a:tr h="274320">
                <a:tc rowSpan="4">
                  <a:txBody>
                    <a:bodyPr/>
                    <a:lstStyle/>
                    <a:p>
                      <a:endParaRPr lang="en-US" dirty="0"/>
                    </a:p>
                  </a:txBody>
                  <a:tcPr/>
                </a:tc>
                <a:tc>
                  <a:txBody>
                    <a:bodyPr/>
                    <a:lstStyle/>
                    <a:p>
                      <a:pPr marL="0" lvl="0" indent="0">
                        <a:lnSpc>
                          <a:spcPct val="90000"/>
                        </a:lnSpc>
                        <a:spcAft>
                          <a:spcPts val="0"/>
                        </a:spcAft>
                        <a:buFont typeface="Arial" panose="020B0604020202020204" pitchFamily="34" charset="0"/>
                        <a:buNone/>
                      </a:pPr>
                      <a:r>
                        <a:rPr lang="en-US" sz="1200" b="1" dirty="0">
                          <a:solidFill>
                            <a:srgbClr val="00B050"/>
                          </a:solidFill>
                          <a:latin typeface="+mn-lt"/>
                        </a:rPr>
                        <a:t>Technologies/Tools to Increase Collection &amp; Recovery </a:t>
                      </a:r>
                    </a:p>
                  </a:txBody>
                  <a:tcPr anchor="ctr"/>
                </a:tc>
                <a:tc>
                  <a:txBody>
                    <a:bodyPr/>
                    <a:lstStyle/>
                    <a:p>
                      <a:pPr algn="ctr"/>
                      <a:r>
                        <a:rPr lang="en-US" sz="1400" b="1" dirty="0">
                          <a:solidFill>
                            <a:schemeClr val="tx1"/>
                          </a:solidFill>
                        </a:rPr>
                        <a:t>1</a:t>
                      </a:r>
                    </a:p>
                  </a:txBody>
                  <a:tcPr/>
                </a:tc>
                <a:tc>
                  <a:txBody>
                    <a:bodyPr/>
                    <a:lstStyle/>
                    <a:p>
                      <a:pPr algn="ctr"/>
                      <a:endParaRPr lang="en-US" sz="1400" b="1" dirty="0"/>
                    </a:p>
                  </a:txBody>
                  <a:tcPr anchor="ctr"/>
                </a:tc>
                <a:tc>
                  <a:txBody>
                    <a:bodyPr/>
                    <a:lstStyle/>
                    <a:p>
                      <a:pPr algn="ctr"/>
                      <a:endParaRPr lang="en-US" sz="1400" b="1" dirty="0"/>
                    </a:p>
                  </a:txBody>
                  <a:tcPr anchor="ctr">
                    <a:solidFill>
                      <a:srgbClr val="E9EBF5"/>
                    </a:solidFill>
                  </a:tcPr>
                </a:tc>
                <a:tc>
                  <a:txBody>
                    <a:bodyPr/>
                    <a:lstStyle/>
                    <a:p>
                      <a:pPr algn="ctr"/>
                      <a:endParaRPr lang="en-US" sz="1400" b="1" dirty="0"/>
                    </a:p>
                  </a:txBody>
                  <a:tcPr anchor="ctr"/>
                </a:tc>
                <a:tc>
                  <a:txBody>
                    <a:bodyPr/>
                    <a:lstStyle/>
                    <a:p>
                      <a:pPr algn="ctr"/>
                      <a:r>
                        <a:rPr lang="en-US" sz="1400" b="1" dirty="0"/>
                        <a:t>1</a:t>
                      </a:r>
                    </a:p>
                  </a:txBody>
                  <a:tcPr anchor="ctr"/>
                </a:tc>
                <a:extLst>
                  <a:ext uri="{0D108BD9-81ED-4DB2-BD59-A6C34878D82A}">
                    <a16:rowId xmlns:a16="http://schemas.microsoft.com/office/drawing/2014/main" xmlns="" val="1221826690"/>
                  </a:ext>
                </a:extLst>
              </a:tr>
              <a:tr h="370840">
                <a:tc vMerge="1">
                  <a:txBody>
                    <a:bodyPr/>
                    <a:lstStyle/>
                    <a:p>
                      <a:endParaRPr lang="en-US"/>
                    </a:p>
                  </a:txBody>
                  <a:tcPr/>
                </a:tc>
                <a:tc>
                  <a:txBody>
                    <a:bodyPr/>
                    <a:lstStyle/>
                    <a:p>
                      <a:pPr marL="0" lvl="0" indent="0">
                        <a:lnSpc>
                          <a:spcPct val="90000"/>
                        </a:lnSpc>
                        <a:spcAft>
                          <a:spcPts val="0"/>
                        </a:spcAft>
                        <a:buFont typeface="Arial" panose="020B0604020202020204" pitchFamily="34" charset="0"/>
                        <a:buNone/>
                      </a:pPr>
                      <a:r>
                        <a:rPr lang="en-US" sz="1200" b="1" dirty="0">
                          <a:solidFill>
                            <a:srgbClr val="00B050"/>
                          </a:solidFill>
                          <a:latin typeface="+mn-lt"/>
                        </a:rPr>
                        <a:t>Mechanical Recycling Technologies for Sorting, Separating, and Liberating Materials</a:t>
                      </a:r>
                    </a:p>
                  </a:txBody>
                  <a:tcPr anchor="ctr"/>
                </a:tc>
                <a:tc>
                  <a:txBody>
                    <a:bodyPr/>
                    <a:lstStyle/>
                    <a:p>
                      <a:pPr algn="ctr"/>
                      <a:r>
                        <a:rPr lang="en-US" sz="1400" b="1" dirty="0">
                          <a:solidFill>
                            <a:schemeClr val="tx1"/>
                          </a:solidFill>
                        </a:rPr>
                        <a:t>8</a:t>
                      </a:r>
                    </a:p>
                  </a:txBody>
                  <a:tcPr anchor="ctr"/>
                </a:tc>
                <a:tc>
                  <a:txBody>
                    <a:bodyPr/>
                    <a:lstStyle/>
                    <a:p>
                      <a:pPr algn="ctr"/>
                      <a:r>
                        <a:rPr lang="en-US" sz="1400" b="1" dirty="0"/>
                        <a:t>2</a:t>
                      </a:r>
                    </a:p>
                  </a:txBody>
                  <a:tcPr anchor="ctr"/>
                </a:tc>
                <a:tc>
                  <a:txBody>
                    <a:bodyPr/>
                    <a:lstStyle/>
                    <a:p>
                      <a:pPr algn="ctr"/>
                      <a:r>
                        <a:rPr lang="en-US" sz="1400" b="1" dirty="0"/>
                        <a:t>4</a:t>
                      </a:r>
                    </a:p>
                  </a:txBody>
                  <a:tcPr anchor="ctr"/>
                </a:tc>
                <a:tc>
                  <a:txBody>
                    <a:bodyPr/>
                    <a:lstStyle/>
                    <a:p>
                      <a:pPr algn="ctr"/>
                      <a:r>
                        <a:rPr lang="en-US" sz="1400" b="1" dirty="0"/>
                        <a:t>2</a:t>
                      </a:r>
                    </a:p>
                  </a:txBody>
                  <a:tcPr anchor="ctr"/>
                </a:tc>
                <a:tc>
                  <a:txBody>
                    <a:bodyPr/>
                    <a:lstStyle/>
                    <a:p>
                      <a:pPr algn="ctr"/>
                      <a:endParaRPr lang="en-US" sz="1400" b="1" dirty="0"/>
                    </a:p>
                  </a:txBody>
                  <a:tcPr anchor="ctr"/>
                </a:tc>
                <a:extLst>
                  <a:ext uri="{0D108BD9-81ED-4DB2-BD59-A6C34878D82A}">
                    <a16:rowId xmlns:a16="http://schemas.microsoft.com/office/drawing/2014/main" xmlns="" val="747552183"/>
                  </a:ext>
                </a:extLst>
              </a:tr>
              <a:tr h="274320">
                <a:tc vMerge="1">
                  <a:txBody>
                    <a:bodyPr/>
                    <a:lstStyle/>
                    <a:p>
                      <a:endParaRPr lang="en-US"/>
                    </a:p>
                  </a:txBody>
                  <a:tcPr/>
                </a:tc>
                <a:tc>
                  <a:txBody>
                    <a:bodyPr/>
                    <a:lstStyle/>
                    <a:p>
                      <a:pPr marL="0" lvl="0" indent="0">
                        <a:lnSpc>
                          <a:spcPct val="90000"/>
                        </a:lnSpc>
                        <a:spcAft>
                          <a:spcPts val="0"/>
                        </a:spcAft>
                        <a:buFont typeface="Arial" panose="020B0604020202020204" pitchFamily="34" charset="0"/>
                        <a:buNone/>
                      </a:pPr>
                      <a:r>
                        <a:rPr lang="en-US" sz="1200" b="1" dirty="0">
                          <a:solidFill>
                            <a:srgbClr val="00B050"/>
                          </a:solidFill>
                          <a:latin typeface="+mn-lt"/>
                        </a:rPr>
                        <a:t>Chemical and Solvent-Based Recycling &amp; Separation Technologies</a:t>
                      </a:r>
                    </a:p>
                  </a:txBody>
                  <a:tcPr anchor="ctr"/>
                </a:tc>
                <a:tc>
                  <a:txBody>
                    <a:bodyPr/>
                    <a:lstStyle/>
                    <a:p>
                      <a:pPr algn="ctr"/>
                      <a:r>
                        <a:rPr lang="en-US" sz="1400" b="1" dirty="0">
                          <a:solidFill>
                            <a:schemeClr val="tx1"/>
                          </a:solidFill>
                        </a:rPr>
                        <a:t>1</a:t>
                      </a:r>
                    </a:p>
                  </a:txBody>
                  <a:tcPr/>
                </a:tc>
                <a:tc>
                  <a:txBody>
                    <a:bodyPr/>
                    <a:lstStyle/>
                    <a:p>
                      <a:pPr algn="ctr"/>
                      <a:endParaRPr lang="en-US" sz="1400" b="1" dirty="0"/>
                    </a:p>
                  </a:txBody>
                  <a:tcPr anchor="ctr"/>
                </a:tc>
                <a:tc>
                  <a:txBody>
                    <a:bodyPr/>
                    <a:lstStyle/>
                    <a:p>
                      <a:pPr algn="ctr"/>
                      <a:r>
                        <a:rPr lang="en-US" sz="1400" b="1" dirty="0"/>
                        <a:t>1</a:t>
                      </a:r>
                    </a:p>
                  </a:txBody>
                  <a:tcPr anchor="ctr"/>
                </a:tc>
                <a:tc>
                  <a:txBody>
                    <a:bodyPr/>
                    <a:lstStyle/>
                    <a:p>
                      <a:pPr algn="ctr"/>
                      <a:endParaRPr lang="en-US" sz="1400" b="1" dirty="0"/>
                    </a:p>
                  </a:txBody>
                  <a:tcPr anchor="ctr"/>
                </a:tc>
                <a:tc>
                  <a:txBody>
                    <a:bodyPr/>
                    <a:lstStyle/>
                    <a:p>
                      <a:pPr algn="ctr"/>
                      <a:endParaRPr lang="en-US" sz="1400" b="1" dirty="0"/>
                    </a:p>
                  </a:txBody>
                  <a:tcPr anchor="ctr"/>
                </a:tc>
                <a:extLst>
                  <a:ext uri="{0D108BD9-81ED-4DB2-BD59-A6C34878D82A}">
                    <a16:rowId xmlns:a16="http://schemas.microsoft.com/office/drawing/2014/main" xmlns="" val="3618667506"/>
                  </a:ext>
                </a:extLst>
              </a:tr>
              <a:tr h="274320">
                <a:tc vMerge="1">
                  <a:txBody>
                    <a:bodyPr/>
                    <a:lstStyle/>
                    <a:p>
                      <a:endParaRPr lang="en-US"/>
                    </a:p>
                  </a:txBody>
                  <a:tcPr/>
                </a:tc>
                <a:tc>
                  <a:txBody>
                    <a:bodyPr/>
                    <a:lstStyle/>
                    <a:p>
                      <a:pPr marL="0" lvl="0" indent="0">
                        <a:lnSpc>
                          <a:spcPct val="90000"/>
                        </a:lnSpc>
                        <a:spcAft>
                          <a:spcPts val="0"/>
                        </a:spcAft>
                        <a:buFont typeface="Arial" panose="020B0604020202020204" pitchFamily="34" charset="0"/>
                        <a:buNone/>
                      </a:pPr>
                      <a:r>
                        <a:rPr lang="en-US" sz="1200" b="1" dirty="0">
                          <a:solidFill>
                            <a:srgbClr val="00B050"/>
                          </a:solidFill>
                          <a:latin typeface="+mn-lt"/>
                        </a:rPr>
                        <a:t>Characterization, Cleaning &amp; Purification</a:t>
                      </a:r>
                    </a:p>
                  </a:txBody>
                  <a:tcPr anchor="ctr"/>
                </a:tc>
                <a:tc>
                  <a:txBody>
                    <a:bodyPr/>
                    <a:lstStyle/>
                    <a:p>
                      <a:pPr algn="ctr"/>
                      <a:r>
                        <a:rPr lang="en-US" sz="1400" b="1" dirty="0">
                          <a:solidFill>
                            <a:schemeClr val="tx1"/>
                          </a:solidFill>
                        </a:rPr>
                        <a:t>4</a:t>
                      </a:r>
                    </a:p>
                  </a:txBody>
                  <a:tcPr/>
                </a:tc>
                <a:tc>
                  <a:txBody>
                    <a:bodyPr/>
                    <a:lstStyle/>
                    <a:p>
                      <a:pPr algn="ctr"/>
                      <a:r>
                        <a:rPr lang="en-US" sz="1400" b="1" dirty="0"/>
                        <a:t>2</a:t>
                      </a:r>
                    </a:p>
                  </a:txBody>
                  <a:tcPr anchor="ctr"/>
                </a:tc>
                <a:tc>
                  <a:txBody>
                    <a:bodyPr/>
                    <a:lstStyle/>
                    <a:p>
                      <a:pPr algn="ctr"/>
                      <a:r>
                        <a:rPr lang="en-US" sz="1400" b="1" dirty="0"/>
                        <a:t>1</a:t>
                      </a:r>
                    </a:p>
                  </a:txBody>
                  <a:tcPr anchor="ctr"/>
                </a:tc>
                <a:tc>
                  <a:txBody>
                    <a:bodyPr/>
                    <a:lstStyle/>
                    <a:p>
                      <a:pPr algn="ctr"/>
                      <a:endParaRPr lang="en-US" sz="1400" b="1" dirty="0"/>
                    </a:p>
                  </a:txBody>
                  <a:tcPr anchor="ctr"/>
                </a:tc>
                <a:tc>
                  <a:txBody>
                    <a:bodyPr/>
                    <a:lstStyle/>
                    <a:p>
                      <a:pPr algn="ctr"/>
                      <a:r>
                        <a:rPr lang="en-US" sz="1400" b="1" dirty="0"/>
                        <a:t>1</a:t>
                      </a:r>
                    </a:p>
                  </a:txBody>
                  <a:tcPr anchor="ctr"/>
                </a:tc>
                <a:extLst>
                  <a:ext uri="{0D108BD9-81ED-4DB2-BD59-A6C34878D82A}">
                    <a16:rowId xmlns:a16="http://schemas.microsoft.com/office/drawing/2014/main" xmlns="" val="1846567111"/>
                  </a:ext>
                </a:extLst>
              </a:tr>
              <a:tr h="274320">
                <a:tc>
                  <a:txBody>
                    <a:bodyPr/>
                    <a:lstStyle/>
                    <a:p>
                      <a:endParaRPr lang="en-US" dirty="0"/>
                    </a:p>
                  </a:txBody>
                  <a:tcPr>
                    <a:solidFill>
                      <a:srgbClr val="E9EBF5"/>
                    </a:solidFill>
                  </a:tcPr>
                </a:tc>
                <a:tc>
                  <a: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b="1" dirty="0">
                          <a:solidFill>
                            <a:schemeClr val="tx1"/>
                          </a:solidFill>
                          <a:latin typeface="+mn-lt"/>
                        </a:rPr>
                        <a:t>Education &amp; Workforce Development</a:t>
                      </a:r>
                    </a:p>
                  </a:txBody>
                  <a:tcPr anchor="ctr">
                    <a:solidFill>
                      <a:srgbClr val="E9EBF5"/>
                    </a:solidFill>
                  </a:tcPr>
                </a:tc>
                <a:tc>
                  <a:txBody>
                    <a:bodyPr/>
                    <a:lstStyle/>
                    <a:p>
                      <a:pPr algn="ctr"/>
                      <a:r>
                        <a:rPr lang="en-US" sz="1400" b="1" dirty="0">
                          <a:solidFill>
                            <a:schemeClr val="tx1"/>
                          </a:solidFill>
                        </a:rPr>
                        <a:t>1</a:t>
                      </a:r>
                    </a:p>
                  </a:txBody>
                  <a:tcPr>
                    <a:solidFill>
                      <a:srgbClr val="E9EBF5"/>
                    </a:solidFill>
                  </a:tcPr>
                </a:tc>
                <a:tc>
                  <a:txBody>
                    <a:bodyPr/>
                    <a:lstStyle/>
                    <a:p>
                      <a:pPr algn="ctr"/>
                      <a:endParaRPr lang="en-US" sz="1400" b="1" dirty="0"/>
                    </a:p>
                  </a:txBody>
                  <a:tcPr anchor="ctr">
                    <a:solidFill>
                      <a:srgbClr val="E9EBF5"/>
                    </a:solidFill>
                  </a:tcPr>
                </a:tc>
                <a:tc>
                  <a:txBody>
                    <a:bodyPr/>
                    <a:lstStyle/>
                    <a:p>
                      <a:pPr algn="ctr"/>
                      <a:endParaRPr lang="en-US" sz="1400" b="1" dirty="0"/>
                    </a:p>
                  </a:txBody>
                  <a:tcPr anchor="ctr">
                    <a:solidFill>
                      <a:srgbClr val="E9EBF5"/>
                    </a:solidFill>
                  </a:tcPr>
                </a:tc>
                <a:tc>
                  <a:txBody>
                    <a:bodyPr/>
                    <a:lstStyle/>
                    <a:p>
                      <a:pPr algn="ctr"/>
                      <a:endParaRPr lang="en-US" sz="1400" b="1" dirty="0"/>
                    </a:p>
                  </a:txBody>
                  <a:tcPr anchor="ctr">
                    <a:solidFill>
                      <a:srgbClr val="E9EBF5"/>
                    </a:solidFill>
                  </a:tcPr>
                </a:tc>
                <a:tc>
                  <a:txBody>
                    <a:bodyPr/>
                    <a:lstStyle/>
                    <a:p>
                      <a:pPr algn="ctr"/>
                      <a:r>
                        <a:rPr lang="en-US" sz="1400" b="1" dirty="0"/>
                        <a:t>1</a:t>
                      </a:r>
                    </a:p>
                  </a:txBody>
                  <a:tcPr anchor="ctr">
                    <a:solidFill>
                      <a:srgbClr val="E9EBF5"/>
                    </a:solidFill>
                  </a:tcPr>
                </a:tc>
                <a:extLst>
                  <a:ext uri="{0D108BD9-81ED-4DB2-BD59-A6C34878D82A}">
                    <a16:rowId xmlns:a16="http://schemas.microsoft.com/office/drawing/2014/main" xmlns="" val="2625962585"/>
                  </a:ext>
                </a:extLst>
              </a:tr>
              <a:tr h="274320">
                <a:tc>
                  <a:txBody>
                    <a:bodyPr/>
                    <a:lstStyle/>
                    <a:p>
                      <a:endParaRPr lang="en-US" dirty="0"/>
                    </a:p>
                  </a:txBody>
                  <a:tcPr>
                    <a:solidFill>
                      <a:srgbClr val="CFD5EA"/>
                    </a:solidFill>
                  </a:tcPr>
                </a:tc>
                <a:tc>
                  <a:txBody>
                    <a:bodyPr/>
                    <a:lstStyle/>
                    <a:p>
                      <a:pPr marL="0" lvl="0" indent="0" algn="r">
                        <a:lnSpc>
                          <a:spcPct val="90000"/>
                        </a:lnSpc>
                        <a:spcAft>
                          <a:spcPts val="0"/>
                        </a:spcAft>
                        <a:buFont typeface="Arial" panose="020B0604020202020204" pitchFamily="34" charset="0"/>
                        <a:buNone/>
                      </a:pPr>
                      <a:r>
                        <a:rPr lang="en-US" sz="1400" b="1" dirty="0">
                          <a:solidFill>
                            <a:schemeClr val="tx1"/>
                          </a:solidFill>
                          <a:latin typeface="+mn-lt"/>
                        </a:rPr>
                        <a:t>TOTALS</a:t>
                      </a:r>
                    </a:p>
                  </a:txBody>
                  <a:tcPr anchor="ctr">
                    <a:solidFill>
                      <a:srgbClr val="CFD5EA"/>
                    </a:solidFill>
                  </a:tcPr>
                </a:tc>
                <a:tc>
                  <a:txBody>
                    <a:bodyPr/>
                    <a:lstStyle/>
                    <a:p>
                      <a:pPr algn="ctr"/>
                      <a:r>
                        <a:rPr lang="en-US" sz="1400" b="1" dirty="0">
                          <a:solidFill>
                            <a:schemeClr val="tx1"/>
                          </a:solidFill>
                        </a:rPr>
                        <a:t>34</a:t>
                      </a:r>
                    </a:p>
                  </a:txBody>
                  <a:tcPr>
                    <a:solidFill>
                      <a:srgbClr val="CFD5EA"/>
                    </a:solidFill>
                  </a:tcPr>
                </a:tc>
                <a:tc>
                  <a:txBody>
                    <a:bodyPr/>
                    <a:lstStyle/>
                    <a:p>
                      <a:pPr algn="ctr"/>
                      <a:r>
                        <a:rPr lang="en-US" sz="1400" b="1" dirty="0"/>
                        <a:t>17</a:t>
                      </a:r>
                    </a:p>
                  </a:txBody>
                  <a:tcPr anchor="ctr">
                    <a:solidFill>
                      <a:srgbClr val="CFD5EA"/>
                    </a:solidFill>
                  </a:tcPr>
                </a:tc>
                <a:tc>
                  <a:txBody>
                    <a:bodyPr/>
                    <a:lstStyle/>
                    <a:p>
                      <a:pPr algn="ctr"/>
                      <a:r>
                        <a:rPr lang="en-US" sz="1400" b="1" dirty="0"/>
                        <a:t>10</a:t>
                      </a:r>
                    </a:p>
                  </a:txBody>
                  <a:tcPr anchor="ctr">
                    <a:solidFill>
                      <a:srgbClr val="CFD5EA"/>
                    </a:solidFill>
                  </a:tcPr>
                </a:tc>
                <a:tc>
                  <a:txBody>
                    <a:bodyPr/>
                    <a:lstStyle/>
                    <a:p>
                      <a:pPr algn="ctr"/>
                      <a:r>
                        <a:rPr lang="en-US" sz="1400" b="1" dirty="0"/>
                        <a:t>8</a:t>
                      </a:r>
                    </a:p>
                  </a:txBody>
                  <a:tcPr anchor="ctr">
                    <a:solidFill>
                      <a:srgbClr val="CFD5EA"/>
                    </a:solidFill>
                  </a:tcPr>
                </a:tc>
                <a:tc>
                  <a:txBody>
                    <a:bodyPr/>
                    <a:lstStyle/>
                    <a:p>
                      <a:pPr algn="ctr"/>
                      <a:r>
                        <a:rPr lang="en-US" sz="1400" b="1" dirty="0"/>
                        <a:t>7</a:t>
                      </a:r>
                    </a:p>
                  </a:txBody>
                  <a:tcPr anchor="ctr">
                    <a:solidFill>
                      <a:srgbClr val="CFD5EA"/>
                    </a:solidFill>
                  </a:tcPr>
                </a:tc>
                <a:extLst>
                  <a:ext uri="{0D108BD9-81ED-4DB2-BD59-A6C34878D82A}">
                    <a16:rowId xmlns:a16="http://schemas.microsoft.com/office/drawing/2014/main" xmlns="" val="2148575727"/>
                  </a:ext>
                </a:extLst>
              </a:tr>
            </a:tbl>
          </a:graphicData>
        </a:graphic>
      </p:graphicFrame>
      <p:grpSp>
        <p:nvGrpSpPr>
          <p:cNvPr id="44" name="Group 43">
            <a:extLst>
              <a:ext uri="{FF2B5EF4-FFF2-40B4-BE49-F238E27FC236}">
                <a16:creationId xmlns:a16="http://schemas.microsoft.com/office/drawing/2014/main" xmlns="" id="{4F198CFB-039D-4AE6-8E02-759AB91203F5}"/>
              </a:ext>
            </a:extLst>
          </p:cNvPr>
          <p:cNvGrpSpPr/>
          <p:nvPr/>
        </p:nvGrpSpPr>
        <p:grpSpPr>
          <a:xfrm>
            <a:off x="210401" y="1297779"/>
            <a:ext cx="547679" cy="796625"/>
            <a:chOff x="798069" y="614905"/>
            <a:chExt cx="576844" cy="839045"/>
          </a:xfrm>
        </p:grpSpPr>
        <p:pic>
          <p:nvPicPr>
            <p:cNvPr id="40" name="Picture 39">
              <a:extLst>
                <a:ext uri="{FF2B5EF4-FFF2-40B4-BE49-F238E27FC236}">
                  <a16:creationId xmlns:a16="http://schemas.microsoft.com/office/drawing/2014/main" xmlns="" id="{8BF24210-4868-4B50-98C0-FAB261D884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98069" y="614905"/>
              <a:ext cx="576844" cy="295942"/>
            </a:xfrm>
            <a:prstGeom prst="rect">
              <a:avLst/>
            </a:prstGeom>
          </p:spPr>
        </p:pic>
        <p:pic>
          <p:nvPicPr>
            <p:cNvPr id="41" name="Picture 40">
              <a:extLst>
                <a:ext uri="{FF2B5EF4-FFF2-40B4-BE49-F238E27FC236}">
                  <a16:creationId xmlns:a16="http://schemas.microsoft.com/office/drawing/2014/main" xmlns="" id="{A35A3A5A-9F77-4913-8695-9C33D3A8203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98069" y="903558"/>
              <a:ext cx="576844" cy="550392"/>
            </a:xfrm>
            <a:prstGeom prst="rect">
              <a:avLst/>
            </a:prstGeom>
          </p:spPr>
        </p:pic>
      </p:grpSp>
      <p:sp>
        <p:nvSpPr>
          <p:cNvPr id="2" name="Title 1">
            <a:extLst>
              <a:ext uri="{FF2B5EF4-FFF2-40B4-BE49-F238E27FC236}">
                <a16:creationId xmlns:a16="http://schemas.microsoft.com/office/drawing/2014/main" xmlns="" id="{61BCE842-F232-4F7D-9D35-2F6C1C5B85C0}"/>
              </a:ext>
            </a:extLst>
          </p:cNvPr>
          <p:cNvSpPr>
            <a:spLocks noGrp="1"/>
          </p:cNvSpPr>
          <p:nvPr>
            <p:ph type="title"/>
          </p:nvPr>
        </p:nvSpPr>
        <p:spPr>
          <a:xfrm>
            <a:off x="0" y="-34667"/>
            <a:ext cx="12192000" cy="559908"/>
          </a:xfrm>
        </p:spPr>
        <p:txBody>
          <a:bodyPr>
            <a:normAutofit fontScale="90000"/>
          </a:bodyPr>
          <a:lstStyle/>
          <a:p>
            <a:r>
              <a:rPr lang="en-US" sz="3200" dirty="0"/>
              <a:t>Technical Approach – Balanced Portfolio across Material Classes + Project Impacts</a:t>
            </a:r>
          </a:p>
        </p:txBody>
      </p:sp>
      <p:grpSp>
        <p:nvGrpSpPr>
          <p:cNvPr id="6" name="Group 5">
            <a:extLst>
              <a:ext uri="{FF2B5EF4-FFF2-40B4-BE49-F238E27FC236}">
                <a16:creationId xmlns:a16="http://schemas.microsoft.com/office/drawing/2014/main" xmlns="" id="{6C876187-FB9B-45F1-A623-F4727427D742}"/>
              </a:ext>
            </a:extLst>
          </p:cNvPr>
          <p:cNvGrpSpPr>
            <a:grpSpLocks noChangeAspect="1"/>
          </p:cNvGrpSpPr>
          <p:nvPr/>
        </p:nvGrpSpPr>
        <p:grpSpPr>
          <a:xfrm>
            <a:off x="240218" y="2925365"/>
            <a:ext cx="504610" cy="731521"/>
            <a:chOff x="10404" y="1723257"/>
            <a:chExt cx="576844" cy="836235"/>
          </a:xfrm>
        </p:grpSpPr>
        <p:pic>
          <p:nvPicPr>
            <p:cNvPr id="42" name="Picture 41">
              <a:extLst>
                <a:ext uri="{FF2B5EF4-FFF2-40B4-BE49-F238E27FC236}">
                  <a16:creationId xmlns:a16="http://schemas.microsoft.com/office/drawing/2014/main" xmlns="" id="{AB2A116B-E791-4AE0-B404-2B89A3F86C4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404" y="2009098"/>
              <a:ext cx="576844" cy="550394"/>
            </a:xfrm>
            <a:prstGeom prst="rect">
              <a:avLst/>
            </a:prstGeom>
          </p:spPr>
        </p:pic>
        <p:pic>
          <p:nvPicPr>
            <p:cNvPr id="43" name="Picture 42">
              <a:extLst>
                <a:ext uri="{FF2B5EF4-FFF2-40B4-BE49-F238E27FC236}">
                  <a16:creationId xmlns:a16="http://schemas.microsoft.com/office/drawing/2014/main" xmlns="" id="{9C014ACA-CD5B-4DD5-B411-6A4AF72E726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404" y="1723257"/>
              <a:ext cx="576844" cy="312083"/>
            </a:xfrm>
            <a:prstGeom prst="rect">
              <a:avLst/>
            </a:prstGeom>
          </p:spPr>
        </p:pic>
      </p:grpSp>
      <p:grpSp>
        <p:nvGrpSpPr>
          <p:cNvPr id="47" name="Group 46">
            <a:extLst>
              <a:ext uri="{FF2B5EF4-FFF2-40B4-BE49-F238E27FC236}">
                <a16:creationId xmlns:a16="http://schemas.microsoft.com/office/drawing/2014/main" xmlns="" id="{39441D4F-277A-47ED-BA1E-E991AB093370}"/>
              </a:ext>
            </a:extLst>
          </p:cNvPr>
          <p:cNvGrpSpPr/>
          <p:nvPr/>
        </p:nvGrpSpPr>
        <p:grpSpPr>
          <a:xfrm>
            <a:off x="229817" y="4851657"/>
            <a:ext cx="548174" cy="724997"/>
            <a:chOff x="10403" y="3501093"/>
            <a:chExt cx="577365" cy="763604"/>
          </a:xfrm>
        </p:grpSpPr>
        <p:pic>
          <p:nvPicPr>
            <p:cNvPr id="45" name="Picture 44">
              <a:extLst>
                <a:ext uri="{FF2B5EF4-FFF2-40B4-BE49-F238E27FC236}">
                  <a16:creationId xmlns:a16="http://schemas.microsoft.com/office/drawing/2014/main" xmlns="" id="{3267CE98-65B5-4D89-B744-19A7DB4726D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403" y="3711023"/>
              <a:ext cx="576845" cy="553674"/>
            </a:xfrm>
            <a:prstGeom prst="rect">
              <a:avLst/>
            </a:prstGeom>
          </p:spPr>
        </p:pic>
        <p:pic>
          <p:nvPicPr>
            <p:cNvPr id="46" name="Picture 45">
              <a:extLst>
                <a:ext uri="{FF2B5EF4-FFF2-40B4-BE49-F238E27FC236}">
                  <a16:creationId xmlns:a16="http://schemas.microsoft.com/office/drawing/2014/main" xmlns="" id="{8166CD6E-2B73-4A6A-8875-C3E3FCC5B6D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923" y="3501093"/>
              <a:ext cx="576845" cy="229956"/>
            </a:xfrm>
            <a:prstGeom prst="rect">
              <a:avLst/>
            </a:prstGeom>
          </p:spPr>
        </p:pic>
      </p:grpSp>
      <p:pic>
        <p:nvPicPr>
          <p:cNvPr id="48" name="Picture 47">
            <a:extLst>
              <a:ext uri="{FF2B5EF4-FFF2-40B4-BE49-F238E27FC236}">
                <a16:creationId xmlns:a16="http://schemas.microsoft.com/office/drawing/2014/main" xmlns="" id="{86981C42-A590-45CE-B6FB-8DB1F9341E8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00569" y="2184653"/>
            <a:ext cx="547679" cy="699220"/>
          </a:xfrm>
          <a:prstGeom prst="rect">
            <a:avLst/>
          </a:prstGeom>
        </p:spPr>
      </p:pic>
      <p:pic>
        <p:nvPicPr>
          <p:cNvPr id="49" name="Picture 48">
            <a:extLst>
              <a:ext uri="{FF2B5EF4-FFF2-40B4-BE49-F238E27FC236}">
                <a16:creationId xmlns:a16="http://schemas.microsoft.com/office/drawing/2014/main" xmlns="" id="{A9FEE3F4-2ED6-44A9-B745-95C268393EBF}"/>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20233" y="3668575"/>
            <a:ext cx="547679" cy="693602"/>
          </a:xfrm>
          <a:prstGeom prst="rect">
            <a:avLst/>
          </a:prstGeom>
        </p:spPr>
      </p:pic>
    </p:spTree>
    <p:extLst>
      <p:ext uri="{BB962C8B-B14F-4D97-AF65-F5344CB8AC3E}">
        <p14:creationId xmlns:p14="http://schemas.microsoft.com/office/powerpoint/2010/main" val="3528281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E488C424-4031-42A7-BEFC-511CE7484F81}"/>
              </a:ext>
            </a:extLst>
          </p:cNvPr>
          <p:cNvSpPr txBox="1">
            <a:spLocks/>
          </p:cNvSpPr>
          <p:nvPr/>
        </p:nvSpPr>
        <p:spPr>
          <a:xfrm>
            <a:off x="0" y="455141"/>
            <a:ext cx="10089045" cy="5327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mj-lt"/>
                <a:ea typeface="+mj-ea"/>
                <a:cs typeface="+mj-cs"/>
              </a:defRPr>
            </a:lvl1pPr>
          </a:lstStyle>
          <a:p>
            <a:pPr lvl="0" fontAlgn="auto">
              <a:spcAft>
                <a:spcPts val="0"/>
              </a:spcAft>
              <a:defRPr/>
            </a:pPr>
            <a:r>
              <a:rPr lang="en-US" sz="3200" dirty="0">
                <a:cs typeface="Times New Roman" panose="02020603050405020304" pitchFamily="18" charset="0"/>
              </a:rPr>
              <a:t>Confirming Research Activities Enable REMADE to meet TPMs</a:t>
            </a:r>
          </a:p>
          <a:p>
            <a:pPr lvl="0" fontAlgn="auto">
              <a:spcAft>
                <a:spcPts val="0"/>
              </a:spcAft>
              <a:defRPr/>
            </a:pPr>
            <a:r>
              <a:rPr lang="en-US" sz="2800" b="0" dirty="0">
                <a:cs typeface="Times New Roman" panose="02020603050405020304" pitchFamily="18" charset="0"/>
              </a:rPr>
              <a:t>(Technical Approach)</a:t>
            </a:r>
            <a:endParaRPr kumimoji="0" lang="en-US" sz="2800" b="0" i="0" u="none" strike="noStrike" kern="1200" cap="none" spc="0" normalizeH="0" baseline="0" noProof="0" dirty="0">
              <a:ln>
                <a:noFill/>
              </a:ln>
              <a:solidFill>
                <a:srgbClr val="4472C4">
                  <a:lumMod val="75000"/>
                </a:srgbClr>
              </a:solidFill>
              <a:effectLst/>
              <a:uLnTx/>
              <a:uFillTx/>
              <a:ea typeface="+mj-ea"/>
              <a:cs typeface="+mj-cs"/>
            </a:endParaRPr>
          </a:p>
        </p:txBody>
      </p:sp>
      <p:sp>
        <p:nvSpPr>
          <p:cNvPr id="13" name="Title 1">
            <a:extLst>
              <a:ext uri="{FF2B5EF4-FFF2-40B4-BE49-F238E27FC236}">
                <a16:creationId xmlns:a16="http://schemas.microsoft.com/office/drawing/2014/main" xmlns="" id="{93EE25AD-9A50-45CD-A2A7-01032B948F63}"/>
              </a:ext>
            </a:extLst>
          </p:cNvPr>
          <p:cNvSpPr txBox="1">
            <a:spLocks/>
          </p:cNvSpPr>
          <p:nvPr/>
        </p:nvSpPr>
        <p:spPr>
          <a:xfrm>
            <a:off x="9576267" y="2339"/>
            <a:ext cx="2841286" cy="360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rPr>
              <a:t>5-Year Target TPMs</a:t>
            </a:r>
          </a:p>
        </p:txBody>
      </p:sp>
      <p:sp>
        <p:nvSpPr>
          <p:cNvPr id="12" name="Title 1">
            <a:extLst>
              <a:ext uri="{FF2B5EF4-FFF2-40B4-BE49-F238E27FC236}">
                <a16:creationId xmlns:a16="http://schemas.microsoft.com/office/drawing/2014/main" xmlns="" id="{4648EEF7-7418-4886-A166-E18B4309A7DC}"/>
              </a:ext>
            </a:extLst>
          </p:cNvPr>
          <p:cNvSpPr txBox="1">
            <a:spLocks/>
          </p:cNvSpPr>
          <p:nvPr/>
        </p:nvSpPr>
        <p:spPr>
          <a:xfrm>
            <a:off x="179921" y="5294541"/>
            <a:ext cx="9669086" cy="1192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lumMod val="75000"/>
                  </a:schemeClr>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rPr>
              <a:t>REMADE’s research portfolio, including projects from solicitation 19-01, is expected to support the achievement of </a:t>
            </a:r>
            <a:r>
              <a:rPr lang="en-US" sz="1800" b="0" dirty="0">
                <a:solidFill>
                  <a:srgbClr val="4472C4">
                    <a:lumMod val="75000"/>
                  </a:srgbClr>
                </a:solidFill>
                <a:latin typeface="Calibri" panose="020F0502020204030204"/>
              </a:rPr>
              <a:t>26</a:t>
            </a: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rPr>
              <a:t>% to 53% (depending on the TPM) of the 5-year Target TPMs for the Institute.  </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j-ea"/>
                <a:cs typeface="+mj-cs"/>
              </a:rPr>
              <a:t>The research funding that has been committed for these projects is slightly more than 20% of the Institute’s planned 5-year research budget.</a:t>
            </a:r>
          </a:p>
        </p:txBody>
      </p:sp>
      <p:grpSp>
        <p:nvGrpSpPr>
          <p:cNvPr id="7" name="Group 6">
            <a:extLst>
              <a:ext uri="{FF2B5EF4-FFF2-40B4-BE49-F238E27FC236}">
                <a16:creationId xmlns:a16="http://schemas.microsoft.com/office/drawing/2014/main" xmlns="" id="{F0ED841C-79A8-4C41-BC83-842B659B4C25}"/>
              </a:ext>
            </a:extLst>
          </p:cNvPr>
          <p:cNvGrpSpPr/>
          <p:nvPr/>
        </p:nvGrpSpPr>
        <p:grpSpPr>
          <a:xfrm>
            <a:off x="10170369" y="193940"/>
            <a:ext cx="1653081" cy="1707097"/>
            <a:chOff x="10002521" y="193940"/>
            <a:chExt cx="1653081" cy="1707097"/>
          </a:xfrm>
        </p:grpSpPr>
        <p:grpSp>
          <p:nvGrpSpPr>
            <p:cNvPr id="4" name="Group 3">
              <a:extLst>
                <a:ext uri="{FF2B5EF4-FFF2-40B4-BE49-F238E27FC236}">
                  <a16:creationId xmlns:a16="http://schemas.microsoft.com/office/drawing/2014/main" xmlns="" id="{A973BB00-DDB5-491C-B5FD-2523DC580C2B}"/>
                </a:ext>
              </a:extLst>
            </p:cNvPr>
            <p:cNvGrpSpPr/>
            <p:nvPr/>
          </p:nvGrpSpPr>
          <p:grpSpPr>
            <a:xfrm>
              <a:off x="10002521" y="193940"/>
              <a:ext cx="1653081" cy="1707097"/>
              <a:chOff x="10002521" y="193940"/>
              <a:chExt cx="1653081" cy="1707097"/>
            </a:xfrm>
          </p:grpSpPr>
          <p:graphicFrame>
            <p:nvGraphicFramePr>
              <p:cNvPr id="16" name="Chart 15">
                <a:extLst>
                  <a:ext uri="{FF2B5EF4-FFF2-40B4-BE49-F238E27FC236}">
                    <a16:creationId xmlns:a16="http://schemas.microsoft.com/office/drawing/2014/main" xmlns="" id="{CC6DBFF6-FF03-4E72-B5D5-EEEB31C4BE2B}"/>
                  </a:ext>
                </a:extLst>
              </p:cNvPr>
              <p:cNvGraphicFramePr>
                <a:graphicFrameLocks noChangeAspect="1"/>
              </p:cNvGraphicFramePr>
              <p:nvPr/>
            </p:nvGraphicFramePr>
            <p:xfrm>
              <a:off x="10140760" y="193940"/>
              <a:ext cx="1376603" cy="137160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xmlns="" id="{0970AC93-2DD4-400D-BAB6-EE31C01BE87F}"/>
                  </a:ext>
                </a:extLst>
              </p:cNvPr>
              <p:cNvSpPr txBox="1"/>
              <p:nvPr/>
            </p:nvSpPr>
            <p:spPr>
              <a:xfrm>
                <a:off x="10002521" y="1439372"/>
                <a:ext cx="1653081" cy="461665"/>
              </a:xfrm>
              <a:prstGeom prst="rect">
                <a:avLst/>
              </a:prstGeom>
              <a:noFill/>
            </p:spPr>
            <p:txBody>
              <a:bodyPr wrap="non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Embodied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Reduction (PJ)</a:t>
                </a:r>
              </a:p>
            </p:txBody>
          </p:sp>
        </p:grpSp>
        <p:sp>
          <p:nvSpPr>
            <p:cNvPr id="18" name="TextBox 17">
              <a:extLst>
                <a:ext uri="{FF2B5EF4-FFF2-40B4-BE49-F238E27FC236}">
                  <a16:creationId xmlns:a16="http://schemas.microsoft.com/office/drawing/2014/main" xmlns="" id="{7E977D3F-EF46-4D70-897B-14150658E0CA}"/>
                </a:ext>
              </a:extLst>
            </p:cNvPr>
            <p:cNvSpPr txBox="1"/>
            <p:nvPr/>
          </p:nvSpPr>
          <p:spPr>
            <a:xfrm>
              <a:off x="10502690" y="695074"/>
              <a:ext cx="65274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1018</a:t>
              </a:r>
            </a:p>
          </p:txBody>
        </p:sp>
      </p:grpSp>
      <p:grpSp>
        <p:nvGrpSpPr>
          <p:cNvPr id="5" name="Group 4">
            <a:extLst>
              <a:ext uri="{FF2B5EF4-FFF2-40B4-BE49-F238E27FC236}">
                <a16:creationId xmlns:a16="http://schemas.microsoft.com/office/drawing/2014/main" xmlns="" id="{A5B06D80-A974-431D-A8C3-CC290E6E7FB8}"/>
              </a:ext>
            </a:extLst>
          </p:cNvPr>
          <p:cNvGrpSpPr/>
          <p:nvPr/>
        </p:nvGrpSpPr>
        <p:grpSpPr>
          <a:xfrm>
            <a:off x="10090489" y="1759432"/>
            <a:ext cx="1812841" cy="1690601"/>
            <a:chOff x="9922641" y="1779774"/>
            <a:chExt cx="1812841" cy="1690601"/>
          </a:xfrm>
        </p:grpSpPr>
        <p:graphicFrame>
          <p:nvGraphicFramePr>
            <p:cNvPr id="20" name="Chart 19">
              <a:extLst>
                <a:ext uri="{FF2B5EF4-FFF2-40B4-BE49-F238E27FC236}">
                  <a16:creationId xmlns:a16="http://schemas.microsoft.com/office/drawing/2014/main" xmlns="" id="{ACBB8473-7F6E-41B2-AC34-CDD2FF902537}"/>
                </a:ext>
              </a:extLst>
            </p:cNvPr>
            <p:cNvGraphicFramePr>
              <a:graphicFrameLocks noChangeAspect="1"/>
            </p:cNvGraphicFramePr>
            <p:nvPr/>
          </p:nvGraphicFramePr>
          <p:xfrm>
            <a:off x="10140759" y="1779774"/>
            <a:ext cx="1376605" cy="137160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xmlns="" id="{33B36515-4DD6-4F0C-85C9-328EF485C6B2}"/>
                </a:ext>
              </a:extLst>
            </p:cNvPr>
            <p:cNvSpPr txBox="1"/>
            <p:nvPr/>
          </p:nvSpPr>
          <p:spPr>
            <a:xfrm>
              <a:off x="9922641" y="3008710"/>
              <a:ext cx="1812841" cy="461665"/>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Primary Feedstock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Reduction (MMT)</a:t>
              </a:r>
              <a:endParaRPr kumimoji="0" lang="en-US" sz="16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endParaRPr>
            </a:p>
          </p:txBody>
        </p:sp>
        <p:sp>
          <p:nvSpPr>
            <p:cNvPr id="22" name="TextBox 21">
              <a:extLst>
                <a:ext uri="{FF2B5EF4-FFF2-40B4-BE49-F238E27FC236}">
                  <a16:creationId xmlns:a16="http://schemas.microsoft.com/office/drawing/2014/main" xmlns="" id="{13736EDB-D32B-4C2B-BE13-088C63B053FA}"/>
                </a:ext>
              </a:extLst>
            </p:cNvPr>
            <p:cNvSpPr txBox="1"/>
            <p:nvPr/>
          </p:nvSpPr>
          <p:spPr>
            <a:xfrm>
              <a:off x="10532345" y="2280908"/>
              <a:ext cx="59343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41.2</a:t>
              </a:r>
            </a:p>
          </p:txBody>
        </p:sp>
      </p:grpSp>
      <p:grpSp>
        <p:nvGrpSpPr>
          <p:cNvPr id="31" name="Group 30">
            <a:extLst>
              <a:ext uri="{FF2B5EF4-FFF2-40B4-BE49-F238E27FC236}">
                <a16:creationId xmlns:a16="http://schemas.microsoft.com/office/drawing/2014/main" xmlns="" id="{978944B8-991B-44D1-BA0D-1A8B3980BB6C}"/>
              </a:ext>
            </a:extLst>
          </p:cNvPr>
          <p:cNvGrpSpPr/>
          <p:nvPr/>
        </p:nvGrpSpPr>
        <p:grpSpPr>
          <a:xfrm>
            <a:off x="9994777" y="3308428"/>
            <a:ext cx="2004265" cy="1697953"/>
            <a:chOff x="9826929" y="3354616"/>
            <a:chExt cx="2004265" cy="1697953"/>
          </a:xfrm>
        </p:grpSpPr>
        <p:graphicFrame>
          <p:nvGraphicFramePr>
            <p:cNvPr id="24" name="Chart 23">
              <a:extLst>
                <a:ext uri="{FF2B5EF4-FFF2-40B4-BE49-F238E27FC236}">
                  <a16:creationId xmlns:a16="http://schemas.microsoft.com/office/drawing/2014/main" xmlns="" id="{7047D5D8-E558-4323-97BA-FD3330350546}"/>
                </a:ext>
              </a:extLst>
            </p:cNvPr>
            <p:cNvGraphicFramePr>
              <a:graphicFrameLocks noChangeAspect="1"/>
            </p:cNvGraphicFramePr>
            <p:nvPr/>
          </p:nvGraphicFramePr>
          <p:xfrm>
            <a:off x="10140759" y="3354616"/>
            <a:ext cx="1376605" cy="1371600"/>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xmlns="" id="{776B8611-E132-4077-9A47-4E276D7BBA1B}"/>
                </a:ext>
              </a:extLst>
            </p:cNvPr>
            <p:cNvSpPr txBox="1"/>
            <p:nvPr/>
          </p:nvSpPr>
          <p:spPr>
            <a:xfrm>
              <a:off x="9826929" y="4590904"/>
              <a:ext cx="2004265" cy="461665"/>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Secondary Feedstock Reduction (MMT)</a:t>
              </a:r>
            </a:p>
          </p:txBody>
        </p:sp>
        <p:sp>
          <p:nvSpPr>
            <p:cNvPr id="26" name="TextBox 25">
              <a:extLst>
                <a:ext uri="{FF2B5EF4-FFF2-40B4-BE49-F238E27FC236}">
                  <a16:creationId xmlns:a16="http://schemas.microsoft.com/office/drawing/2014/main" xmlns="" id="{206A6267-8113-430E-97E5-4FC6D8844245}"/>
                </a:ext>
              </a:extLst>
            </p:cNvPr>
            <p:cNvSpPr txBox="1"/>
            <p:nvPr/>
          </p:nvSpPr>
          <p:spPr>
            <a:xfrm>
              <a:off x="10532345" y="3855750"/>
              <a:ext cx="59343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41.2</a:t>
              </a:r>
            </a:p>
          </p:txBody>
        </p:sp>
      </p:grpSp>
      <p:grpSp>
        <p:nvGrpSpPr>
          <p:cNvPr id="32" name="Group 31">
            <a:extLst>
              <a:ext uri="{FF2B5EF4-FFF2-40B4-BE49-F238E27FC236}">
                <a16:creationId xmlns:a16="http://schemas.microsoft.com/office/drawing/2014/main" xmlns="" id="{EE91844D-B3CE-4E56-9A64-20E62D181939}"/>
              </a:ext>
            </a:extLst>
          </p:cNvPr>
          <p:cNvGrpSpPr/>
          <p:nvPr/>
        </p:nvGrpSpPr>
        <p:grpSpPr>
          <a:xfrm>
            <a:off x="10024848" y="4864776"/>
            <a:ext cx="1944122" cy="1726132"/>
            <a:chOff x="9857000" y="4937928"/>
            <a:chExt cx="1944122" cy="1726132"/>
          </a:xfrm>
        </p:grpSpPr>
        <p:graphicFrame>
          <p:nvGraphicFramePr>
            <p:cNvPr id="28" name="Chart 27">
              <a:extLst>
                <a:ext uri="{FF2B5EF4-FFF2-40B4-BE49-F238E27FC236}">
                  <a16:creationId xmlns:a16="http://schemas.microsoft.com/office/drawing/2014/main" xmlns="" id="{DA7188BA-179A-44D4-A2E5-B880559808B9}"/>
                </a:ext>
              </a:extLst>
            </p:cNvPr>
            <p:cNvGraphicFramePr>
              <a:graphicFrameLocks noChangeAspect="1"/>
            </p:cNvGraphicFramePr>
            <p:nvPr/>
          </p:nvGraphicFramePr>
          <p:xfrm>
            <a:off x="10002769" y="4937928"/>
            <a:ext cx="1652585" cy="1371600"/>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Box 28">
              <a:extLst>
                <a:ext uri="{FF2B5EF4-FFF2-40B4-BE49-F238E27FC236}">
                  <a16:creationId xmlns:a16="http://schemas.microsoft.com/office/drawing/2014/main" xmlns="" id="{F33D8A8B-D913-4355-89CB-CF2E11916062}"/>
                </a:ext>
              </a:extLst>
            </p:cNvPr>
            <p:cNvSpPr txBox="1"/>
            <p:nvPr/>
          </p:nvSpPr>
          <p:spPr>
            <a:xfrm>
              <a:off x="9857000" y="6160306"/>
              <a:ext cx="1944122" cy="503754"/>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Emissions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(MMTCO</a:t>
              </a:r>
              <a:r>
                <a:rPr kumimoji="0" lang="en-US" sz="1200" b="1" i="0" u="none" strike="noStrike" kern="1200" cap="none" spc="0" normalizeH="0" baseline="-25000" noProof="0" dirty="0">
                  <a:ln>
                    <a:noFill/>
                  </a:ln>
                  <a:solidFill>
                    <a:srgbClr val="44546A"/>
                  </a:solidFill>
                  <a:effectLst/>
                  <a:uLnTx/>
                  <a:uFillTx/>
                  <a:latin typeface="Arial Black" panose="020B0A04020102020204" pitchFamily="34" charset="0"/>
                  <a:ea typeface="League Spartan" charset="0"/>
                  <a:cs typeface="Poppins SemiBold" pitchFamily="2" charset="77"/>
                </a:rPr>
                <a:t>2</a:t>
              </a:r>
              <a:r>
                <a:rPr kumimoji="0" lang="en-US" sz="1200" b="1" i="0" u="none" strike="noStrike" kern="1200" cap="none" spc="0" normalizeH="0" baseline="0" noProof="0" dirty="0">
                  <a:ln>
                    <a:noFill/>
                  </a:ln>
                  <a:solidFill>
                    <a:srgbClr val="44546A"/>
                  </a:solidFill>
                  <a:effectLst/>
                  <a:uLnTx/>
                  <a:uFillTx/>
                  <a:latin typeface="Arial Black" panose="020B0A04020102020204" pitchFamily="34" charset="0"/>
                  <a:ea typeface="League Spartan" charset="0"/>
                  <a:cs typeface="Poppins SemiBold" pitchFamily="2" charset="77"/>
                </a:rPr>
                <a:t>eq)</a:t>
              </a:r>
            </a:p>
          </p:txBody>
        </p:sp>
        <p:sp>
          <p:nvSpPr>
            <p:cNvPr id="30" name="TextBox 29">
              <a:extLst>
                <a:ext uri="{FF2B5EF4-FFF2-40B4-BE49-F238E27FC236}">
                  <a16:creationId xmlns:a16="http://schemas.microsoft.com/office/drawing/2014/main" xmlns="" id="{4300BFA2-B1EE-4009-B2DB-F407CC663EBA}"/>
                </a:ext>
              </a:extLst>
            </p:cNvPr>
            <p:cNvSpPr txBox="1"/>
            <p:nvPr/>
          </p:nvSpPr>
          <p:spPr>
            <a:xfrm>
              <a:off x="10532345" y="5469901"/>
              <a:ext cx="593432" cy="3076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51.2</a:t>
              </a:r>
            </a:p>
          </p:txBody>
        </p:sp>
      </p:grpSp>
      <p:graphicFrame>
        <p:nvGraphicFramePr>
          <p:cNvPr id="23" name="Chart 22">
            <a:extLst>
              <a:ext uri="{FF2B5EF4-FFF2-40B4-BE49-F238E27FC236}">
                <a16:creationId xmlns:a16="http://schemas.microsoft.com/office/drawing/2014/main" xmlns="" id="{3388BF47-7731-4B60-9892-FDCAA151F7A9}"/>
              </a:ext>
            </a:extLst>
          </p:cNvPr>
          <p:cNvGraphicFramePr>
            <a:graphicFrameLocks noGrp="1" noChangeAspect="1"/>
          </p:cNvGraphicFramePr>
          <p:nvPr>
            <p:extLst>
              <p:ext uri="{D42A27DB-BD31-4B8C-83A1-F6EECF244321}">
                <p14:modId xmlns:p14="http://schemas.microsoft.com/office/powerpoint/2010/main" val="2719373792"/>
              </p:ext>
            </p:extLst>
          </p:nvPr>
        </p:nvGraphicFramePr>
        <p:xfrm>
          <a:off x="644044" y="731868"/>
          <a:ext cx="8740841" cy="4572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5522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AAFACC4-7CC3-4B58-8F76-D971449C0209}"/>
              </a:ext>
            </a:extLst>
          </p:cNvPr>
          <p:cNvSpPr>
            <a:spLocks noGrp="1"/>
          </p:cNvSpPr>
          <p:nvPr>
            <p:ph type="title"/>
          </p:nvPr>
        </p:nvSpPr>
        <p:spPr>
          <a:xfrm>
            <a:off x="591735" y="-10035"/>
            <a:ext cx="11202186" cy="1228723"/>
          </a:xfrm>
        </p:spPr>
        <p:txBody>
          <a:bodyPr/>
          <a:lstStyle/>
          <a:p>
            <a:pPr lvl="0" algn="l" defTabSz="457200" eaLnBrk="0" hangingPunct="0"/>
            <a:r>
              <a:rPr lang="en-US" sz="3600" dirty="0">
                <a:solidFill>
                  <a:schemeClr val="tx2"/>
                </a:solidFill>
                <a:latin typeface="+mj-lt"/>
              </a:rPr>
              <a:t>Transformational Technologies for U.S. Manufacturers</a:t>
            </a:r>
            <a:r>
              <a:rPr lang="en-US" dirty="0">
                <a:solidFill>
                  <a:schemeClr val="tx2"/>
                </a:solidFill>
                <a:latin typeface="+mj-lt"/>
              </a:rPr>
              <a:t/>
            </a:r>
            <a:br>
              <a:rPr lang="en-US" dirty="0">
                <a:solidFill>
                  <a:schemeClr val="tx2"/>
                </a:solidFill>
                <a:latin typeface="+mj-lt"/>
              </a:rPr>
            </a:br>
            <a:r>
              <a:rPr lang="en-US" dirty="0">
                <a:solidFill>
                  <a:schemeClr val="tx2"/>
                </a:solidFill>
                <a:latin typeface="+mj-lt"/>
              </a:rPr>
              <a:t>(</a:t>
            </a:r>
            <a:r>
              <a:rPr lang="en-US" sz="2800" dirty="0">
                <a:solidFill>
                  <a:schemeClr val="tx2"/>
                </a:solidFill>
                <a:latin typeface="Calibri"/>
                <a:ea typeface="+mn-ea"/>
                <a:cs typeface="Arial" panose="020B0604020202020204" pitchFamily="34" charset="0"/>
              </a:rPr>
              <a:t>Results &amp; Accomplishments)</a:t>
            </a:r>
            <a:endParaRPr lang="en-US" sz="2800" dirty="0">
              <a:solidFill>
                <a:schemeClr val="tx2"/>
              </a:solidFill>
              <a:latin typeface="+mj-lt"/>
            </a:endParaRPr>
          </a:p>
        </p:txBody>
      </p:sp>
      <p:sp>
        <p:nvSpPr>
          <p:cNvPr id="28" name="Rectangle 27"/>
          <p:cNvSpPr/>
          <p:nvPr/>
        </p:nvSpPr>
        <p:spPr>
          <a:xfrm>
            <a:off x="193543" y="1218688"/>
            <a:ext cx="10511401" cy="3354698"/>
          </a:xfrm>
          <a:prstGeom prst="rect">
            <a:avLst/>
          </a:prstGeom>
        </p:spPr>
        <p:txBody>
          <a:bodyPr wrap="square">
            <a:noAutofit/>
          </a:bodyPr>
          <a:lstStyle/>
          <a:p>
            <a:pPr marL="227013" lvl="0" indent="-227013">
              <a:spcBef>
                <a:spcPts val="200"/>
              </a:spcBef>
              <a:buClr>
                <a:prstClr val="white">
                  <a:lumMod val="50000"/>
                </a:prstClr>
              </a:buClr>
              <a:buSzPct val="100000"/>
              <a:buFont typeface="Arial" panose="020B0604020202020204" pitchFamily="34" charset="0"/>
              <a:buChar char="•"/>
              <a:tabLst>
                <a:tab pos="169863" algn="l"/>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Reduce </a:t>
            </a:r>
            <a:r>
              <a:rPr kumimoji="0" lang="en-US" sz="24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primary materials consumption </a:t>
            </a:r>
            <a:r>
              <a:rPr kumimoji="0" lang="en-US" sz="2400"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a:t>
            </a:r>
            <a:r>
              <a:rPr lang="en-US" sz="2400" dirty="0">
                <a:solidFill>
                  <a:srgbClr val="0B5395"/>
                </a:solidFill>
                <a:latin typeface="Calibri"/>
              </a:rPr>
              <a:t>5-Year Goal </a:t>
            </a:r>
            <a:r>
              <a:rPr kumimoji="0" lang="en-US" sz="2400"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 41.2 MMT)</a:t>
            </a:r>
          </a:p>
          <a:p>
            <a:pPr marL="227013" marR="0" lvl="0" indent="-227013" algn="l" defTabSz="457200" rtl="0" eaLnBrk="0" fontAlgn="base" latinLnBrk="0" hangingPunct="0">
              <a:lnSpc>
                <a:spcPct val="100000"/>
              </a:lnSpc>
              <a:spcBef>
                <a:spcPts val="200"/>
              </a:spcBef>
              <a:spcAft>
                <a:spcPct val="0"/>
              </a:spcAft>
              <a:buClr>
                <a:prstClr val="white">
                  <a:lumMod val="50000"/>
                </a:prstClr>
              </a:buClr>
              <a:buSzPct val="100000"/>
              <a:buFont typeface="Arial" panose="020B0604020202020204" pitchFamily="34" charset="0"/>
              <a:buChar char="•"/>
              <a:tabLst>
                <a:tab pos="169863" algn="l"/>
              </a:tabLst>
              <a:defRPr/>
            </a:pPr>
            <a:endParaRPr kumimoji="0" lang="en-US" sz="2400" i="0" u="none" strike="noStrike" kern="1200" cap="none" spc="0" normalizeH="0" baseline="0" noProof="0" dirty="0">
              <a:ln>
                <a:noFill/>
              </a:ln>
              <a:solidFill>
                <a:srgbClr val="0B5395"/>
              </a:solidFill>
              <a:effectLst/>
              <a:uLnTx/>
              <a:uFillTx/>
              <a:latin typeface="Calibri"/>
              <a:ea typeface="+mn-ea"/>
              <a:cs typeface="Arial" panose="020B0604020202020204" pitchFamily="34" charset="0"/>
            </a:endParaRPr>
          </a:p>
          <a:p>
            <a:pPr marL="227013" marR="0" lvl="0" indent="-227013" algn="l" defTabSz="457200" rtl="0" eaLnBrk="0" fontAlgn="base" latinLnBrk="0" hangingPunct="0">
              <a:lnSpc>
                <a:spcPct val="100000"/>
              </a:lnSpc>
              <a:spcBef>
                <a:spcPts val="200"/>
              </a:spcBef>
              <a:spcAft>
                <a:spcPct val="0"/>
              </a:spcAft>
              <a:buClr>
                <a:prstClr val="white">
                  <a:lumMod val="50000"/>
                </a:prstClr>
              </a:buClr>
              <a:buSzPct val="100000"/>
              <a:buFont typeface="Arial" panose="020B0604020202020204" pitchFamily="34" charset="0"/>
              <a:buChar char="•"/>
              <a:tabLst>
                <a:tab pos="169863" algn="l"/>
              </a:tabLst>
              <a:defRPr/>
            </a:pPr>
            <a:endParaRPr lang="en-US" sz="2400" b="1" dirty="0">
              <a:solidFill>
                <a:srgbClr val="0B5395"/>
              </a:solidFill>
              <a:latin typeface="Calibri"/>
            </a:endParaRPr>
          </a:p>
          <a:p>
            <a:pPr marL="227013" marR="0" lvl="0" indent="-227013" algn="l" defTabSz="457200" rtl="0" eaLnBrk="0" fontAlgn="base" latinLnBrk="0" hangingPunct="0">
              <a:lnSpc>
                <a:spcPct val="100000"/>
              </a:lnSpc>
              <a:spcBef>
                <a:spcPts val="200"/>
              </a:spcBef>
              <a:spcAft>
                <a:spcPct val="0"/>
              </a:spcAft>
              <a:buClr>
                <a:prstClr val="white">
                  <a:lumMod val="50000"/>
                </a:prstClr>
              </a:buClr>
              <a:buSzPct val="100000"/>
              <a:buFont typeface="Arial" panose="020B0604020202020204" pitchFamily="34" charset="0"/>
              <a:buChar char="•"/>
              <a:tabLst>
                <a:tab pos="169863" algn="l"/>
              </a:tabLst>
              <a:defRPr/>
            </a:pPr>
            <a:endParaRPr lang="en-US" sz="2400" b="1" dirty="0">
              <a:solidFill>
                <a:srgbClr val="0B5395"/>
              </a:solidFill>
              <a:latin typeface="Calibri"/>
            </a:endParaRPr>
          </a:p>
          <a:p>
            <a:pPr marL="227013" marR="0" lvl="0" indent="-227013" algn="l" defTabSz="457200" rtl="0" eaLnBrk="0" fontAlgn="base" latinLnBrk="0" hangingPunct="0">
              <a:lnSpc>
                <a:spcPct val="100000"/>
              </a:lnSpc>
              <a:spcBef>
                <a:spcPts val="200"/>
              </a:spcBef>
              <a:spcAft>
                <a:spcPct val="0"/>
              </a:spcAft>
              <a:buClr>
                <a:prstClr val="white">
                  <a:lumMod val="50000"/>
                </a:prstClr>
              </a:buClr>
              <a:buSzPct val="100000"/>
              <a:buFont typeface="Arial" panose="020B0604020202020204" pitchFamily="34" charset="0"/>
              <a:buChar char="•"/>
              <a:tabLst>
                <a:tab pos="169863" algn="l"/>
              </a:tabLst>
              <a:defRPr/>
            </a:pPr>
            <a:endParaRPr kumimoji="0" lang="en-US" sz="24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endParaRPr>
          </a:p>
          <a:p>
            <a:pPr marL="227013" marR="0" lvl="0" indent="-227013" algn="l" defTabSz="457200" rtl="0" eaLnBrk="0" fontAlgn="base" latinLnBrk="0" hangingPunct="0">
              <a:lnSpc>
                <a:spcPct val="100000"/>
              </a:lnSpc>
              <a:spcBef>
                <a:spcPts val="200"/>
              </a:spcBef>
              <a:spcAft>
                <a:spcPct val="0"/>
              </a:spcAft>
              <a:buClr>
                <a:prstClr val="white">
                  <a:lumMod val="50000"/>
                </a:prstClr>
              </a:buClr>
              <a:buSzPct val="100000"/>
              <a:buFont typeface="Arial" panose="020B0604020202020204" pitchFamily="34" charset="0"/>
              <a:buChar char="•"/>
              <a:tabLst>
                <a:tab pos="169863" algn="l"/>
              </a:tabLst>
              <a:defRPr/>
            </a:pPr>
            <a:endParaRPr kumimoji="0" lang="en-US" sz="24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endParaRPr>
          </a:p>
          <a:p>
            <a:pPr marL="227013" marR="0" lvl="0" indent="-227013" algn="l" defTabSz="457200" rtl="0" eaLnBrk="0" fontAlgn="base" latinLnBrk="0" hangingPunct="0">
              <a:lnSpc>
                <a:spcPct val="100000"/>
              </a:lnSpc>
              <a:spcBef>
                <a:spcPts val="200"/>
              </a:spcBef>
              <a:spcAft>
                <a:spcPct val="0"/>
              </a:spcAft>
              <a:buClr>
                <a:prstClr val="white">
                  <a:lumMod val="50000"/>
                </a:prstClr>
              </a:buClr>
              <a:buSzPct val="100000"/>
              <a:buFont typeface="Arial" panose="020B0604020202020204" pitchFamily="34" charset="0"/>
              <a:buChar char="•"/>
              <a:tabLst>
                <a:tab pos="169863" algn="l"/>
              </a:tabLst>
              <a:defRPr/>
            </a:pPr>
            <a:endParaRPr lang="en-US" sz="2400" b="1" dirty="0">
              <a:solidFill>
                <a:srgbClr val="0B5395"/>
              </a:solidFill>
              <a:latin typeface="Calibri"/>
            </a:endParaRPr>
          </a:p>
          <a:p>
            <a:pPr marL="227013" indent="-227013">
              <a:spcBef>
                <a:spcPts val="200"/>
              </a:spcBef>
              <a:buClr>
                <a:prstClr val="white">
                  <a:lumMod val="50000"/>
                </a:prstClr>
              </a:buClr>
              <a:buSzPct val="100000"/>
              <a:buFont typeface="Arial" panose="020B0604020202020204" pitchFamily="34" charset="0"/>
              <a:buChar char="•"/>
              <a:tabLst>
                <a:tab pos="169863" algn="l"/>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Increase</a:t>
            </a:r>
            <a:r>
              <a:rPr kumimoji="0" lang="en-US" sz="2400" b="0"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 </a:t>
            </a:r>
            <a:r>
              <a:rPr kumimoji="0" lang="en-US" sz="2400" b="1" i="0" u="none" strike="noStrike" kern="1200" cap="none" spc="0" normalizeH="0" baseline="0" noProof="0" dirty="0">
                <a:ln>
                  <a:noFill/>
                </a:ln>
                <a:solidFill>
                  <a:srgbClr val="0B5395"/>
                </a:solidFill>
                <a:effectLst/>
                <a:uLnTx/>
                <a:uFillTx/>
                <a:latin typeface="Calibri"/>
                <a:ea typeface="+mn-ea"/>
                <a:cs typeface="Arial" panose="020B0604020202020204" pitchFamily="34" charset="0"/>
              </a:rPr>
              <a:t>utilization of secondary materials </a:t>
            </a:r>
            <a:r>
              <a:rPr lang="en-US" sz="2400" dirty="0">
                <a:solidFill>
                  <a:srgbClr val="0B5395"/>
                </a:solidFill>
                <a:latin typeface="Calibri"/>
              </a:rPr>
              <a:t>(5-Year Goal – 41.2 MMT)</a:t>
            </a:r>
          </a:p>
        </p:txBody>
      </p:sp>
      <p:grpSp>
        <p:nvGrpSpPr>
          <p:cNvPr id="17" name="Group 16">
            <a:extLst>
              <a:ext uri="{FF2B5EF4-FFF2-40B4-BE49-F238E27FC236}">
                <a16:creationId xmlns:a16="http://schemas.microsoft.com/office/drawing/2014/main" xmlns="" id="{29E20B61-AFA8-4A44-B9BC-9A8C5EA9DB00}"/>
              </a:ext>
            </a:extLst>
          </p:cNvPr>
          <p:cNvGrpSpPr/>
          <p:nvPr/>
        </p:nvGrpSpPr>
        <p:grpSpPr>
          <a:xfrm>
            <a:off x="1560166" y="1605850"/>
            <a:ext cx="9071668" cy="5093336"/>
            <a:chOff x="1280160" y="1522726"/>
            <a:chExt cx="9071668" cy="5093336"/>
          </a:xfrm>
        </p:grpSpPr>
        <p:grpSp>
          <p:nvGrpSpPr>
            <p:cNvPr id="16" name="Group 15">
              <a:extLst>
                <a:ext uri="{FF2B5EF4-FFF2-40B4-BE49-F238E27FC236}">
                  <a16:creationId xmlns:a16="http://schemas.microsoft.com/office/drawing/2014/main" xmlns="" id="{D9DAA323-C451-44BE-9493-6665596581E1}"/>
                </a:ext>
              </a:extLst>
            </p:cNvPr>
            <p:cNvGrpSpPr/>
            <p:nvPr/>
          </p:nvGrpSpPr>
          <p:grpSpPr>
            <a:xfrm>
              <a:off x="1280160" y="1522726"/>
              <a:ext cx="4517687" cy="5093336"/>
              <a:chOff x="1606487" y="1522726"/>
              <a:chExt cx="4517687" cy="5093336"/>
            </a:xfrm>
          </p:grpSpPr>
          <p:pic>
            <p:nvPicPr>
              <p:cNvPr id="2" name="Picture 1">
                <a:extLst>
                  <a:ext uri="{FF2B5EF4-FFF2-40B4-BE49-F238E27FC236}">
                    <a16:creationId xmlns:a16="http://schemas.microsoft.com/office/drawing/2014/main" xmlns="" id="{8071D681-4534-485B-8D8E-7F090DB0335F}"/>
                  </a:ext>
                </a:extLst>
              </p:cNvPr>
              <p:cNvPicPr>
                <a:picLocks noChangeAspect="1"/>
              </p:cNvPicPr>
              <p:nvPr/>
            </p:nvPicPr>
            <p:blipFill>
              <a:blip r:embed="rId3"/>
              <a:stretch>
                <a:fillRect/>
              </a:stretch>
            </p:blipFill>
            <p:spPr>
              <a:xfrm>
                <a:off x="1606487" y="1522726"/>
                <a:ext cx="4517687" cy="2377440"/>
              </a:xfrm>
              <a:prstGeom prst="rect">
                <a:avLst/>
              </a:prstGeom>
            </p:spPr>
          </p:pic>
          <p:pic>
            <p:nvPicPr>
              <p:cNvPr id="4" name="Picture 3">
                <a:extLst>
                  <a:ext uri="{FF2B5EF4-FFF2-40B4-BE49-F238E27FC236}">
                    <a16:creationId xmlns:a16="http://schemas.microsoft.com/office/drawing/2014/main" xmlns="" id="{2DA064A3-365F-4DA7-9C09-777D43E0FD1B}"/>
                  </a:ext>
                </a:extLst>
              </p:cNvPr>
              <p:cNvPicPr>
                <a:picLocks noChangeAspect="1"/>
              </p:cNvPicPr>
              <p:nvPr/>
            </p:nvPicPr>
            <p:blipFill>
              <a:blip r:embed="rId4"/>
              <a:stretch>
                <a:fillRect/>
              </a:stretch>
            </p:blipFill>
            <p:spPr>
              <a:xfrm>
                <a:off x="1763695" y="4238622"/>
                <a:ext cx="4203271" cy="2377440"/>
              </a:xfrm>
              <a:prstGeom prst="rect">
                <a:avLst/>
              </a:prstGeom>
            </p:spPr>
          </p:pic>
        </p:grpSp>
        <p:grpSp>
          <p:nvGrpSpPr>
            <p:cNvPr id="15" name="Group 14">
              <a:extLst>
                <a:ext uri="{FF2B5EF4-FFF2-40B4-BE49-F238E27FC236}">
                  <a16:creationId xmlns:a16="http://schemas.microsoft.com/office/drawing/2014/main" xmlns="" id="{0A5CF0F8-8906-4D9F-972C-F8AE496F12D0}"/>
                </a:ext>
              </a:extLst>
            </p:cNvPr>
            <p:cNvGrpSpPr/>
            <p:nvPr/>
          </p:nvGrpSpPr>
          <p:grpSpPr>
            <a:xfrm>
              <a:off x="6120977" y="1522726"/>
              <a:ext cx="4230851" cy="5093336"/>
              <a:chOff x="6120977" y="1522726"/>
              <a:chExt cx="4230851" cy="5093336"/>
            </a:xfrm>
          </p:grpSpPr>
          <p:pic>
            <p:nvPicPr>
              <p:cNvPr id="3" name="Picture 2">
                <a:extLst>
                  <a:ext uri="{FF2B5EF4-FFF2-40B4-BE49-F238E27FC236}">
                    <a16:creationId xmlns:a16="http://schemas.microsoft.com/office/drawing/2014/main" xmlns="" id="{EC73A687-80AF-4866-927D-C8572A8B1333}"/>
                  </a:ext>
                </a:extLst>
              </p:cNvPr>
              <p:cNvPicPr>
                <a:picLocks noChangeAspect="1"/>
              </p:cNvPicPr>
              <p:nvPr/>
            </p:nvPicPr>
            <p:blipFill>
              <a:blip r:embed="rId5"/>
              <a:stretch>
                <a:fillRect/>
              </a:stretch>
            </p:blipFill>
            <p:spPr>
              <a:xfrm>
                <a:off x="6120977" y="1522726"/>
                <a:ext cx="4230851" cy="2377440"/>
              </a:xfrm>
              <a:prstGeom prst="rect">
                <a:avLst/>
              </a:prstGeom>
            </p:spPr>
          </p:pic>
          <p:pic>
            <p:nvPicPr>
              <p:cNvPr id="5" name="Picture 4">
                <a:extLst>
                  <a:ext uri="{FF2B5EF4-FFF2-40B4-BE49-F238E27FC236}">
                    <a16:creationId xmlns:a16="http://schemas.microsoft.com/office/drawing/2014/main" xmlns="" id="{9A5D6968-68CD-4B04-A8ED-22CC2F8CB846}"/>
                  </a:ext>
                </a:extLst>
              </p:cNvPr>
              <p:cNvPicPr>
                <a:picLocks noChangeAspect="1"/>
              </p:cNvPicPr>
              <p:nvPr/>
            </p:nvPicPr>
            <p:blipFill>
              <a:blip r:embed="rId6"/>
              <a:stretch>
                <a:fillRect/>
              </a:stretch>
            </p:blipFill>
            <p:spPr>
              <a:xfrm>
                <a:off x="6181654" y="4238622"/>
                <a:ext cx="4109497" cy="2377440"/>
              </a:xfrm>
              <a:prstGeom prst="rect">
                <a:avLst/>
              </a:prstGeom>
            </p:spPr>
          </p:pic>
        </p:grpSp>
      </p:grpSp>
    </p:spTree>
    <p:extLst>
      <p:ext uri="{BB962C8B-B14F-4D97-AF65-F5344CB8AC3E}">
        <p14:creationId xmlns:p14="http://schemas.microsoft.com/office/powerpoint/2010/main" val="37618121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61bfe4a-0ddf-4441-8e99-727684e48fab">
      <UserInfo>
        <DisplayName>Nabil Nasr</DisplayName>
        <AccountId>16</AccountId>
        <AccountType/>
      </UserInfo>
    </SharedWithUsers>
    <TaxCatchAll xmlns="c6d9b406-8ab6-4e35-b189-c607f551e6f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CEAC45444F234CA9ACC8BCED2DB1D4" ma:contentTypeVersion="3" ma:contentTypeDescription="Create a new document." ma:contentTypeScope="" ma:versionID="6b9c61717705cd2af4a0f834dbd3e082">
  <xsd:schema xmlns:xsd="http://www.w3.org/2001/XMLSchema" xmlns:xs="http://www.w3.org/2001/XMLSchema" xmlns:p="http://schemas.microsoft.com/office/2006/metadata/properties" xmlns:ns2="c6d9b406-8ab6-4e35-b189-c607f551e6ff" xmlns:ns3="a61bfe4a-0ddf-4441-8e99-727684e48fab" targetNamespace="http://schemas.microsoft.com/office/2006/metadata/properties" ma:root="true" ma:fieldsID="c99990c45763faf7431741662f6dd0bb" ns2:_="" ns3:_="">
    <xsd:import namespace="c6d9b406-8ab6-4e35-b189-c607f551e6ff"/>
    <xsd:import namespace="a61bfe4a-0ddf-4441-8e99-727684e48fab"/>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bfe4a-0ddf-4441-8e99-727684e48fa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7bbd8d32-57eb-4c25-a7af-abe0816fa3e8" ContentTypeId="0x0101"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1D92E38D-1FBB-40CD-8484-9FB14A803727}">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elements/1.1/"/>
    <ds:schemaRef ds:uri="ea84c35e-12d2-4134-823c-5018d6421370"/>
    <ds:schemaRef ds:uri="c370170f-faa4-40ac-99a3-7759a6aad259"/>
    <ds:schemaRef ds:uri="http://www.w3.org/XML/1998/namespace"/>
  </ds:schemaRefs>
</ds:datastoreItem>
</file>

<file path=customXml/itemProps2.xml><?xml version="1.0" encoding="utf-8"?>
<ds:datastoreItem xmlns:ds="http://schemas.openxmlformats.org/officeDocument/2006/customXml" ds:itemID="{2EB9B22A-EA65-4FD6-8296-5B02E182D63B}"/>
</file>

<file path=customXml/itemProps3.xml><?xml version="1.0" encoding="utf-8"?>
<ds:datastoreItem xmlns:ds="http://schemas.openxmlformats.org/officeDocument/2006/customXml" ds:itemID="{4FE94056-886B-4ECF-84EB-8A6124F91951}">
  <ds:schemaRefs>
    <ds:schemaRef ds:uri="http://schemas.microsoft.com/sharepoint/v3/contenttype/forms"/>
  </ds:schemaRefs>
</ds:datastoreItem>
</file>

<file path=customXml/itemProps4.xml><?xml version="1.0" encoding="utf-8"?>
<ds:datastoreItem xmlns:ds="http://schemas.openxmlformats.org/officeDocument/2006/customXml" ds:itemID="{C1A70085-B3EC-4EC9-8CCD-A74D65C91C53}"/>
</file>

<file path=customXml/itemProps5.xml><?xml version="1.0" encoding="utf-8"?>
<ds:datastoreItem xmlns:ds="http://schemas.openxmlformats.org/officeDocument/2006/customXml" ds:itemID="{44681B76-4EE9-452A-9558-351AC5BC9FB3}"/>
</file>

<file path=docProps/app.xml><?xml version="1.0" encoding="utf-8"?>
<Properties xmlns="http://schemas.openxmlformats.org/officeDocument/2006/extended-properties" xmlns:vt="http://schemas.openxmlformats.org/officeDocument/2006/docPropsVTypes">
  <Template/>
  <TotalTime>608</TotalTime>
  <Words>1996</Words>
  <Application>Microsoft Office PowerPoint</Application>
  <PresentationFormat>Widescreen</PresentationFormat>
  <Paragraphs>347</Paragraphs>
  <Slides>13</Slides>
  <Notes>10</Notes>
  <HiddenSlides>0</HiddenSlides>
  <MMClips>0</MMClips>
  <ScaleCrop>false</ScaleCrop>
  <HeadingPairs>
    <vt:vector size="8" baseType="variant">
      <vt:variant>
        <vt:lpstr>Fonts Used</vt:lpstr>
      </vt:variant>
      <vt:variant>
        <vt:i4>15</vt:i4>
      </vt:variant>
      <vt:variant>
        <vt:lpstr>Theme</vt:lpstr>
      </vt:variant>
      <vt:variant>
        <vt:i4>10</vt:i4>
      </vt:variant>
      <vt:variant>
        <vt:lpstr>Embedded OLE Servers</vt:lpstr>
      </vt:variant>
      <vt:variant>
        <vt:i4>1</vt:i4>
      </vt:variant>
      <vt:variant>
        <vt:lpstr>Slide Titles</vt:lpstr>
      </vt:variant>
      <vt:variant>
        <vt:i4>13</vt:i4>
      </vt:variant>
    </vt:vector>
  </HeadingPairs>
  <TitlesOfParts>
    <vt:vector size="39" baseType="lpstr">
      <vt:lpstr>Arial</vt:lpstr>
      <vt:lpstr>Arial Black</vt:lpstr>
      <vt:lpstr>Arial Bold</vt:lpstr>
      <vt:lpstr>Calibri</vt:lpstr>
      <vt:lpstr>Calibri Light</vt:lpstr>
      <vt:lpstr>Constantia</vt:lpstr>
      <vt:lpstr>Lato</vt:lpstr>
      <vt:lpstr>League Spartan</vt:lpstr>
      <vt:lpstr>Open Sans</vt:lpstr>
      <vt:lpstr>Poppins SemiBold</vt:lpstr>
      <vt:lpstr>Segoe UI Semibold</vt:lpstr>
      <vt:lpstr>Segoe UI Semilight</vt:lpstr>
      <vt:lpstr>Times New Roman</vt:lpstr>
      <vt:lpstr>Wingdings</vt:lpstr>
      <vt:lpstr>Wingdings 2</vt:lpstr>
      <vt:lpstr>Flow</vt:lpstr>
      <vt:lpstr>Default Theme</vt:lpstr>
      <vt:lpstr>Office Theme</vt:lpstr>
      <vt:lpstr>2_Office Theme</vt:lpstr>
      <vt:lpstr>3_Office Theme</vt:lpstr>
      <vt:lpstr>6_Office Theme</vt:lpstr>
      <vt:lpstr>2_Custom Design</vt:lpstr>
      <vt:lpstr>5_Office Theme</vt:lpstr>
      <vt:lpstr>7_Office Theme</vt:lpstr>
      <vt:lpstr>1_Custom Design</vt:lpstr>
      <vt:lpstr>Worksheet</vt:lpstr>
      <vt:lpstr>PowerPoint Presentation</vt:lpstr>
      <vt:lpstr>PowerPoint Presentation</vt:lpstr>
      <vt:lpstr>PowerPoint Presentation</vt:lpstr>
      <vt:lpstr>PowerPoint Presentation</vt:lpstr>
      <vt:lpstr>PowerPoint Presentation</vt:lpstr>
      <vt:lpstr>PowerPoint Presentation</vt:lpstr>
      <vt:lpstr>Technical Approach – Balanced Portfolio across Material Classes + Project Impacts</vt:lpstr>
      <vt:lpstr>PowerPoint Presentation</vt:lpstr>
      <vt:lpstr>Transformational Technologies for U.S. Manufacturers (Results &amp; Accomplishments)</vt:lpstr>
      <vt:lpstr>Transformational Technologies for U.S. Manufacturers (Results &amp; Accomplishments)</vt:lpstr>
      <vt:lpstr>Results &amp; Accomplishments – Educ. &amp; Workforce Dev.</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Randall Sands</dc:creator>
  <cp:lastModifiedBy>Hovanec, Christopher</cp:lastModifiedBy>
  <cp:revision>5</cp:revision>
  <cp:lastPrinted>2019-05-17T18:13:19Z</cp:lastPrinted>
  <dcterms:created xsi:type="dcterms:W3CDTF">2010-01-20T19:19:30Z</dcterms:created>
  <dcterms:modified xsi:type="dcterms:W3CDTF">2020-05-12T10:22:44Z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0x010100AACEAC45444F234CA9ACC8BCED2DB1D4</vt:lpwstr>
  </property>
  <property fmtid="{D5CDD505-2E9C-101B-9397-08002B2CF9AE}" pid="3" name="Order">
    <vt:r8>95400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AuthorIds_UIVersion_1024">
    <vt:lpwstr>14</vt:lpwstr>
  </property>
</Properties>
</file>