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s/slide20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9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0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notesSlides/notesSlide5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4.xml" ContentType="application/vnd.openxmlformats-officedocument.customXml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5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1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8" r:id="rId3"/>
    <p:sldId id="265" r:id="rId4"/>
    <p:sldId id="264" r:id="rId5"/>
    <p:sldId id="284" r:id="rId6"/>
    <p:sldId id="269" r:id="rId7"/>
    <p:sldId id="266" r:id="rId8"/>
    <p:sldId id="270" r:id="rId9"/>
    <p:sldId id="285" r:id="rId10"/>
    <p:sldId id="272" r:id="rId11"/>
    <p:sldId id="273" r:id="rId12"/>
    <p:sldId id="276" r:id="rId13"/>
    <p:sldId id="277" r:id="rId14"/>
    <p:sldId id="278" r:id="rId15"/>
    <p:sldId id="279" r:id="rId16"/>
    <p:sldId id="262" r:id="rId17"/>
    <p:sldId id="280" r:id="rId18"/>
    <p:sldId id="281" r:id="rId19"/>
    <p:sldId id="267" r:id="rId20"/>
    <p:sldId id="283" r:id="rId21"/>
    <p:sldId id="282" r:id="rId22"/>
    <p:sldId id="268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D902F"/>
    <a:srgbClr val="F38F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187" autoAdjust="0"/>
    <p:restoredTop sz="96586" autoAdjust="0"/>
  </p:normalViewPr>
  <p:slideViewPr>
    <p:cSldViewPr snapToGrid="0" snapToObjects="1">
      <p:cViewPr varScale="1">
        <p:scale>
          <a:sx n="116" d="100"/>
          <a:sy n="116" d="100"/>
        </p:scale>
        <p:origin x="22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38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5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B97EC7-4B9C-E847-93EE-C93EA4B2CBE0}" type="datetimeFigureOut">
              <a:rPr lang="en-US" smtClean="0"/>
              <a:t>4/15/2016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0FCA75-A02E-114C-AC38-11AD2DDD69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9894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E1A6FD-07CC-3D4F-8EE0-CE25793C9AC8}" type="datetimeFigureOut">
              <a:rPr lang="en-US" smtClean="0"/>
              <a:t>4/15/2016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77508B-E454-1C48-9A1A-9DCCB2D17B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4681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deltaG= -282</a:t>
            </a:r>
            <a:r>
              <a:rPr lang="en-US" baseline="0" dirty="0" smtClean="0"/>
              <a:t> kcal/mol Al2O3 at 200C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Go to "View | Header and Footer" to add your organization, sponsor, meeting name here; then, click "Apply to All"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28F4D11-C1DC-4836-9B86-3BB1573494F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136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Go to ”Insert (View) | Header and Footer" to add your organization, sponsor, meeting name here; then, click "Apply to All"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3B9BFC-EC39-4F92-9B3F-480F2198FDE9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039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Go to ”Insert (View) | Header and Footer" to add your organization, sponsor, meeting name here; then, click "Apply to All"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95B9B2-F0D8-4275-8C80-C83EA599DC55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3435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518BAE-9E57-4416-AC89-AE6A83CA5F64}" type="slidenum">
              <a:rPr lang="en-US" smtClean="0">
                <a:latin typeface="Arial" charset="0"/>
                <a:ea typeface="ＭＳ Ｐゴシック" pitchFamily="34" charset="-128"/>
              </a:rPr>
              <a:pPr/>
              <a:t>11</a:t>
            </a:fld>
            <a:endParaRPr lang="en-US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7596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518BAE-9E57-4416-AC89-AE6A83CA5F64}" type="slidenum">
              <a:rPr lang="en-US" smtClean="0">
                <a:latin typeface="Arial" charset="0"/>
                <a:ea typeface="ＭＳ Ｐゴシック" pitchFamily="34" charset="-128"/>
              </a:rPr>
              <a:pPr/>
              <a:t>12</a:t>
            </a:fld>
            <a:endParaRPr lang="en-US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654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2DA69-EADD-4618-8A0B-CF96C8F92D13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112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unShot &#10;U.S. Department of Energ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89904" y="1995715"/>
            <a:ext cx="5168295" cy="1701486"/>
          </a:xfrm>
        </p:spPr>
        <p:txBody>
          <a:bodyPr anchor="b">
            <a:normAutofit/>
          </a:bodyPr>
          <a:lstStyle>
            <a:lvl1pPr algn="l">
              <a:defRPr sz="3600" b="1" i="0">
                <a:solidFill>
                  <a:srgbClr val="ED902F"/>
                </a:solidFill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89904" y="3825709"/>
            <a:ext cx="5168296" cy="1302672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1" name="Picture 10" descr="SunShot &#10;U.S. Department of Energ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7938"/>
            <a:ext cx="4160762" cy="792856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3289905" y="5511483"/>
            <a:ext cx="5854095" cy="0"/>
          </a:xfrm>
          <a:prstGeom prst="line">
            <a:avLst/>
          </a:prstGeom>
          <a:ln>
            <a:solidFill>
              <a:srgbClr val="F38F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36626" y="6048320"/>
            <a:ext cx="14314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i="0" dirty="0" smtClean="0">
                <a:solidFill>
                  <a:srgbClr val="8D98A3"/>
                </a:solidFill>
                <a:latin typeface="Calibri"/>
                <a:cs typeface="Calibri"/>
              </a:rPr>
              <a:t>energy.gov/sunshot</a:t>
            </a:r>
            <a:endParaRPr lang="en-US" sz="1200" b="0" i="0" dirty="0">
              <a:solidFill>
                <a:srgbClr val="8D98A3"/>
              </a:solidFill>
              <a:latin typeface="Calibri"/>
              <a:cs typeface="Calibri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248092" y="5695548"/>
            <a:ext cx="3210108" cy="909770"/>
          </a:xfrm>
        </p:spPr>
        <p:txBody>
          <a:bodyPr anchor="ctr">
            <a:noAutofit/>
          </a:bodyPr>
          <a:lstStyle>
            <a:lvl1pPr marL="0" indent="0">
              <a:buNone/>
              <a:defRPr sz="1600">
                <a:solidFill>
                  <a:srgbClr val="8D98A3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 smtClean="0"/>
              <a:t>Click to edit Author</a:t>
            </a:r>
          </a:p>
        </p:txBody>
      </p:sp>
      <p:pic>
        <p:nvPicPr>
          <p:cNvPr id="9" name="Picture 8" descr="SunShot &#10;U.S. Department of Energ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SunShot &#10;U.S. Department of Energ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7938"/>
            <a:ext cx="4160762" cy="792856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3289905" y="5511483"/>
            <a:ext cx="5854095" cy="0"/>
          </a:xfrm>
          <a:prstGeom prst="line">
            <a:avLst/>
          </a:prstGeom>
          <a:ln>
            <a:solidFill>
              <a:srgbClr val="F38F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36626" y="6048320"/>
            <a:ext cx="14314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i="0" dirty="0" smtClean="0">
                <a:solidFill>
                  <a:srgbClr val="8D98A3"/>
                </a:solidFill>
                <a:latin typeface="Calibri"/>
                <a:cs typeface="Calibri"/>
              </a:rPr>
              <a:t>energy.gov/sunshot</a:t>
            </a:r>
            <a:endParaRPr lang="en-US" sz="1200" b="0" i="0" dirty="0">
              <a:solidFill>
                <a:srgbClr val="8D98A3"/>
              </a:solidFill>
              <a:latin typeface="Calibri"/>
              <a:cs typeface="Calibri"/>
            </a:endParaRPr>
          </a:p>
        </p:txBody>
      </p:sp>
      <p:pic>
        <p:nvPicPr>
          <p:cNvPr id="16" name="Picture 15" descr="SunShot &#10;U.S. Department of Energy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Picture 16" descr="SunShot &#10;U.S. Department of Energy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7938"/>
            <a:ext cx="4160762" cy="792856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436626" y="6048320"/>
            <a:ext cx="14314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i="0" dirty="0" smtClean="0">
                <a:solidFill>
                  <a:srgbClr val="8D98A3"/>
                </a:solidFill>
                <a:latin typeface="Calibri"/>
                <a:cs typeface="Calibri"/>
              </a:rPr>
              <a:t>energy.gov/sunshot</a:t>
            </a:r>
            <a:endParaRPr lang="en-US" sz="1200" b="0" i="0" dirty="0">
              <a:solidFill>
                <a:srgbClr val="8D98A3"/>
              </a:solidFill>
              <a:latin typeface="Calibri"/>
              <a:cs typeface="Calibri"/>
            </a:endParaRPr>
          </a:p>
        </p:txBody>
      </p:sp>
      <p:pic>
        <p:nvPicPr>
          <p:cNvPr id="19" name="Picture 18" descr="SunShot &#10;U.S. Department of Energy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7938"/>
            <a:ext cx="4160762" cy="792856"/>
          </a:xfrm>
          <a:prstGeom prst="rect">
            <a:avLst/>
          </a:prstGeom>
        </p:spPr>
      </p:pic>
      <p:pic>
        <p:nvPicPr>
          <p:cNvPr id="20" name="Picture 19" descr="SunShot &#10;U.S. Department of Energy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7938"/>
            <a:ext cx="4160762" cy="792856"/>
          </a:xfrm>
          <a:prstGeom prst="rect">
            <a:avLst/>
          </a:prstGeom>
        </p:spPr>
      </p:pic>
      <p:cxnSp>
        <p:nvCxnSpPr>
          <p:cNvPr id="21" name="Straight Connector 20"/>
          <p:cNvCxnSpPr/>
          <p:nvPr userDrawn="1"/>
        </p:nvCxnSpPr>
        <p:spPr>
          <a:xfrm>
            <a:off x="3289905" y="5511483"/>
            <a:ext cx="5854095" cy="0"/>
          </a:xfrm>
          <a:prstGeom prst="line">
            <a:avLst/>
          </a:prstGeom>
          <a:ln>
            <a:solidFill>
              <a:srgbClr val="F38F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 userDrawn="1"/>
        </p:nvSpPr>
        <p:spPr>
          <a:xfrm>
            <a:off x="0" y="1992993"/>
            <a:ext cx="4244331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CSP Program Summit 2016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13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w ra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71003" y="6298510"/>
            <a:ext cx="3729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7537EE1-6FBD-BC4E-9F2D-4B8DCA5BB3F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8650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57199" y="898479"/>
            <a:ext cx="8229600" cy="0"/>
          </a:xfrm>
          <a:prstGeom prst="line">
            <a:avLst/>
          </a:prstGeom>
          <a:ln>
            <a:solidFill>
              <a:srgbClr val="F38F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57200" y="1090613"/>
            <a:ext cx="8229600" cy="477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549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w ra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71003" y="6298510"/>
            <a:ext cx="3729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7537EE1-6FBD-BC4E-9F2D-4B8DCA5BB3F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8650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57199" y="898479"/>
            <a:ext cx="8229600" cy="0"/>
          </a:xfrm>
          <a:prstGeom prst="line">
            <a:avLst/>
          </a:prstGeom>
          <a:ln>
            <a:solidFill>
              <a:srgbClr val="F38F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601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 ra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SunShot &#10;U.S. Department of Energ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66" y="0"/>
            <a:ext cx="9144000" cy="6858000"/>
          </a:xfrm>
          <a:prstGeom prst="rect">
            <a:avLst/>
          </a:prstGeom>
        </p:spPr>
      </p:pic>
      <p:pic>
        <p:nvPicPr>
          <p:cNvPr id="8" name="Picture 7" descr="SunShot &#10;U.S. Department of Energ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579" y="6149985"/>
            <a:ext cx="2047816" cy="64621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57200" y="6444476"/>
            <a:ext cx="14314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i="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energy.gov/sunshot</a:t>
            </a:r>
            <a:endParaRPr lang="en-US" sz="1200" b="0" i="0" dirty="0">
              <a:solidFill>
                <a:schemeClr val="tx1">
                  <a:lumMod val="60000"/>
                  <a:lumOff val="4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763394" y="6293836"/>
            <a:ext cx="380605" cy="363232"/>
          </a:xfrm>
          <a:prstGeom prst="rect">
            <a:avLst/>
          </a:prstGeom>
          <a:solidFill>
            <a:srgbClr val="F38F2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38F26"/>
              </a:solidFill>
            </a:endParaRPr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>
          <a:xfrm>
            <a:off x="8763395" y="6309329"/>
            <a:ext cx="380605" cy="3379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lang="en-US" sz="12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uk-UA" dirty="0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71003" y="6298510"/>
            <a:ext cx="3729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C18F691-EA95-6046-80B7-51AACA2B9C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 descr="SunShot &#10;U.S. Department of Energ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66" y="0"/>
            <a:ext cx="9144000" cy="68580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8763394" y="6293836"/>
            <a:ext cx="380605" cy="363232"/>
          </a:xfrm>
          <a:prstGeom prst="rect">
            <a:avLst/>
          </a:prstGeom>
          <a:solidFill>
            <a:srgbClr val="F38F2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38F26"/>
              </a:solidFill>
            </a:endParaRPr>
          </a:p>
        </p:txBody>
      </p:sp>
      <p:sp>
        <p:nvSpPr>
          <p:cNvPr id="18" name="Slide Number Placeholder 5"/>
          <p:cNvSpPr txBox="1">
            <a:spLocks/>
          </p:cNvSpPr>
          <p:nvPr/>
        </p:nvSpPr>
        <p:spPr>
          <a:xfrm>
            <a:off x="8763395" y="6309329"/>
            <a:ext cx="380605" cy="3379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lang="en-US" sz="12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uk-UA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2" y="6444476"/>
            <a:ext cx="2976124" cy="212592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/>
          <p:cNvSpPr txBox="1"/>
          <p:nvPr userDrawn="1"/>
        </p:nvSpPr>
        <p:spPr>
          <a:xfrm>
            <a:off x="1" y="6382921"/>
            <a:ext cx="29761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CSP Program Summit 2016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748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unShot &#10;U.S. Department of Energy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9144000" cy="6858000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457200" y="235"/>
            <a:ext cx="8229600" cy="88650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8763394" y="6293836"/>
            <a:ext cx="380605" cy="363232"/>
          </a:xfrm>
          <a:prstGeom prst="rect">
            <a:avLst/>
          </a:prstGeom>
          <a:solidFill>
            <a:srgbClr val="F38F2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38F26"/>
              </a:solidFill>
            </a:endParaRPr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763395" y="6309329"/>
            <a:ext cx="380605" cy="3379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lang="en-US" sz="12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9BAE948-20A7-4498-8473-DBC884CCADDC}" type="slidenum">
              <a:rPr lang="uk-UA" smtClean="0"/>
              <a:pPr>
                <a:defRPr/>
              </a:pPr>
              <a:t>‹#›</a:t>
            </a:fld>
            <a:endParaRPr lang="uk-UA" dirty="0"/>
          </a:p>
        </p:txBody>
      </p:sp>
      <p:sp>
        <p:nvSpPr>
          <p:cNvPr id="30" name="Rectangle 29"/>
          <p:cNvSpPr/>
          <p:nvPr userDrawn="1"/>
        </p:nvSpPr>
        <p:spPr>
          <a:xfrm>
            <a:off x="8763394" y="6293836"/>
            <a:ext cx="380605" cy="363232"/>
          </a:xfrm>
          <a:prstGeom prst="rect">
            <a:avLst/>
          </a:prstGeom>
          <a:solidFill>
            <a:srgbClr val="F38F2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38F26"/>
              </a:solidFill>
            </a:endParaRPr>
          </a:p>
        </p:txBody>
      </p:sp>
      <p:cxnSp>
        <p:nvCxnSpPr>
          <p:cNvPr id="33" name="Straight Connector 32"/>
          <p:cNvCxnSpPr/>
          <p:nvPr userDrawn="1"/>
        </p:nvCxnSpPr>
        <p:spPr>
          <a:xfrm>
            <a:off x="457199" y="898479"/>
            <a:ext cx="8229600" cy="0"/>
          </a:xfrm>
          <a:prstGeom prst="line">
            <a:avLst/>
          </a:prstGeom>
          <a:ln>
            <a:solidFill>
              <a:srgbClr val="F38F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71003" y="6298510"/>
            <a:ext cx="3729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7537EE1-6FBD-BC4E-9F2D-4B8DCA5BB3F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2" y="6444476"/>
            <a:ext cx="2976124" cy="212592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1" y="6382921"/>
            <a:ext cx="29761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CSP Program Summit 2016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0" name="Content Placeholder 7"/>
          <p:cNvSpPr>
            <a:spLocks noGrp="1"/>
          </p:cNvSpPr>
          <p:nvPr>
            <p:ph sz="quarter" idx="10"/>
          </p:nvPr>
        </p:nvSpPr>
        <p:spPr>
          <a:xfrm>
            <a:off x="457200" y="1090613"/>
            <a:ext cx="8229600" cy="477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209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unShot &#10;U.S. Department of Energy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9144000" cy="68580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763394" y="6293836"/>
            <a:ext cx="380605" cy="363232"/>
          </a:xfrm>
          <a:prstGeom prst="rect">
            <a:avLst/>
          </a:prstGeom>
          <a:solidFill>
            <a:srgbClr val="F38F2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38F26"/>
              </a:solidFill>
            </a:endParaRPr>
          </a:p>
        </p:txBody>
      </p:sp>
      <p:sp>
        <p:nvSpPr>
          <p:cNvPr id="16" name="Slide Number Placeholder 5"/>
          <p:cNvSpPr txBox="1">
            <a:spLocks/>
          </p:cNvSpPr>
          <p:nvPr/>
        </p:nvSpPr>
        <p:spPr>
          <a:xfrm>
            <a:off x="8763395" y="6309329"/>
            <a:ext cx="380605" cy="3379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lang="en-US" sz="12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9BAE948-20A7-4498-8473-DBC884CCADDC}" type="slidenum">
              <a:rPr lang="uk-UA" smtClean="0"/>
              <a:pPr>
                <a:defRPr/>
              </a:pPr>
              <a:t>‹#›</a:t>
            </a:fld>
            <a:endParaRPr lang="uk-UA" dirty="0"/>
          </a:p>
        </p:txBody>
      </p:sp>
      <p:cxnSp>
        <p:nvCxnSpPr>
          <p:cNvPr id="33" name="Straight Connector 32"/>
          <p:cNvCxnSpPr/>
          <p:nvPr userDrawn="1"/>
        </p:nvCxnSpPr>
        <p:spPr>
          <a:xfrm>
            <a:off x="457199" y="898479"/>
            <a:ext cx="8229600" cy="0"/>
          </a:xfrm>
          <a:prstGeom prst="line">
            <a:avLst/>
          </a:prstGeom>
          <a:ln>
            <a:solidFill>
              <a:srgbClr val="F38F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03"/>
            <a:ext cx="8229600" cy="88650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57200" y="1322294"/>
            <a:ext cx="8229599" cy="455705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2" y="6444476"/>
            <a:ext cx="2976124" cy="212592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" y="6382921"/>
            <a:ext cx="29761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CSP Program Summit 2016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976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SunShot &#10;U.S. Department of Energ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579" y="6149985"/>
            <a:ext cx="2047816" cy="64621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57200" y="6444476"/>
            <a:ext cx="14314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i="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energy.gov/sunshot</a:t>
            </a:r>
            <a:endParaRPr lang="en-US" sz="1200" b="0" i="0" dirty="0">
              <a:solidFill>
                <a:schemeClr val="tx1">
                  <a:lumMod val="60000"/>
                  <a:lumOff val="4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763394" y="6293836"/>
            <a:ext cx="380605" cy="363232"/>
          </a:xfrm>
          <a:prstGeom prst="rect">
            <a:avLst/>
          </a:prstGeom>
          <a:solidFill>
            <a:srgbClr val="F38F2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38F26"/>
              </a:solidFill>
            </a:endParaRPr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8763395" y="6309329"/>
            <a:ext cx="380605" cy="3379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lang="en-US" sz="12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uk-UA" dirty="0"/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71003" y="6298510"/>
            <a:ext cx="3729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C18F691-EA95-6046-80B7-51AACA2B9C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 descr="SunShot &#10;U.S. Department of Energ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579" y="6149985"/>
            <a:ext cx="2047816" cy="64621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57200" y="6444476"/>
            <a:ext cx="14314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i="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energy.gov/sunshot</a:t>
            </a:r>
            <a:endParaRPr lang="en-US" sz="1200" b="0" i="0" dirty="0">
              <a:solidFill>
                <a:schemeClr val="tx1">
                  <a:lumMod val="60000"/>
                  <a:lumOff val="4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763394" y="6304785"/>
            <a:ext cx="380605" cy="363232"/>
          </a:xfrm>
          <a:prstGeom prst="rect">
            <a:avLst/>
          </a:prstGeom>
          <a:solidFill>
            <a:srgbClr val="F38F2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38F26"/>
              </a:solidFill>
            </a:endParaRPr>
          </a:p>
        </p:txBody>
      </p:sp>
      <p:sp>
        <p:nvSpPr>
          <p:cNvPr id="18" name="Slide Number Placeholder 5"/>
          <p:cNvSpPr txBox="1">
            <a:spLocks/>
          </p:cNvSpPr>
          <p:nvPr/>
        </p:nvSpPr>
        <p:spPr>
          <a:xfrm>
            <a:off x="8763395" y="6309329"/>
            <a:ext cx="380605" cy="3379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lang="en-US" sz="12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uk-UA" dirty="0"/>
          </a:p>
        </p:txBody>
      </p:sp>
      <p:sp>
        <p:nvSpPr>
          <p:cNvPr id="19" name="Slide Number Placeholder 1"/>
          <p:cNvSpPr txBox="1">
            <a:spLocks/>
          </p:cNvSpPr>
          <p:nvPr/>
        </p:nvSpPr>
        <p:spPr>
          <a:xfrm>
            <a:off x="8771003" y="6285005"/>
            <a:ext cx="3729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C18F691-EA95-6046-80B7-51AACA2B9C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 descr="SunShot &#10;U.S. Department of Energy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783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010400" y="6572250"/>
            <a:ext cx="1371600" cy="2095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57225" y="6307138"/>
            <a:ext cx="5942013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2485B-FAC8-42BE-BB38-AD28176C18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200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41325" y="1261736"/>
            <a:ext cx="8261350" cy="5106987"/>
          </a:xfrm>
        </p:spPr>
        <p:txBody>
          <a:bodyPr/>
          <a:lstStyle>
            <a:lvl1pPr marL="342900" indent="-342900">
              <a:buFont typeface="Wingdings" pitchFamily="2" charset="2"/>
              <a:buChar char="§"/>
              <a:defRPr/>
            </a:lvl1pPr>
            <a:lvl4pPr marL="1600200" indent="-228600">
              <a:buFont typeface="Courier New" pitchFamily="49" charset="0"/>
              <a:buChar char="o"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448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b="1" i="0">
                <a:latin typeface="Gill Sans MT"/>
                <a:cs typeface="Gill Sans M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171699" y="6381749"/>
            <a:ext cx="6384925" cy="476251"/>
          </a:xfrm>
        </p:spPr>
        <p:txBody>
          <a:bodyPr anchor="ctr">
            <a:normAutofit/>
          </a:bodyPr>
          <a:lstStyle>
            <a:lvl1pPr marL="0" indent="0">
              <a:buNone/>
              <a:defRPr sz="1200" b="0" i="0">
                <a:latin typeface="Gill Sans MT"/>
                <a:cs typeface="Gill Sans M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2CEF9C-A152-4A4E-BFD8-E61515FC5AD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473739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7138"/>
            <a:ext cx="8229600" cy="886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6715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SunShot &#10;U.S. Department of Energy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579" y="6149985"/>
            <a:ext cx="2047816" cy="64621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00" y="6444476"/>
            <a:ext cx="14314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i="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energy.gov/sunshot</a:t>
            </a:r>
            <a:endParaRPr lang="en-US" sz="1200" b="0" i="0" dirty="0">
              <a:solidFill>
                <a:schemeClr val="tx1">
                  <a:lumMod val="60000"/>
                  <a:lumOff val="4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763394" y="6293836"/>
            <a:ext cx="380605" cy="363232"/>
          </a:xfrm>
          <a:prstGeom prst="rect">
            <a:avLst/>
          </a:prstGeom>
          <a:solidFill>
            <a:srgbClr val="F38F2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38F2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71003" y="6298510"/>
            <a:ext cx="3729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C18F691-EA95-6046-80B7-51AACA2B9C0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457200" y="972723"/>
            <a:ext cx="8229600" cy="0"/>
          </a:xfrm>
          <a:prstGeom prst="line">
            <a:avLst/>
          </a:prstGeom>
          <a:ln>
            <a:solidFill>
              <a:srgbClr val="F38F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57200" y="6444476"/>
            <a:ext cx="14314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i="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energy.gov/sunshot</a:t>
            </a:r>
            <a:endParaRPr lang="en-US" sz="1200" b="0" i="0" dirty="0">
              <a:solidFill>
                <a:schemeClr val="tx1">
                  <a:lumMod val="60000"/>
                  <a:lumOff val="40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10" name="Picture 9" descr="SunShot &#10;U.S. Department of Energy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9144000" cy="68580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763394" y="6293836"/>
            <a:ext cx="380605" cy="363232"/>
          </a:xfrm>
          <a:prstGeom prst="rect">
            <a:avLst/>
          </a:prstGeom>
          <a:solidFill>
            <a:srgbClr val="F38F2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38F26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" y="6444476"/>
            <a:ext cx="2976124" cy="212592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1" y="6382921"/>
            <a:ext cx="29761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CSP Program Summit 2016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616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71" r:id="rId2"/>
    <p:sldLayoutId id="2147483775" r:id="rId3"/>
    <p:sldLayoutId id="2147483750" r:id="rId4"/>
    <p:sldLayoutId id="2147483666" r:id="rId5"/>
    <p:sldLayoutId id="2147483774" r:id="rId6"/>
    <p:sldLayoutId id="2147483751" r:id="rId7"/>
    <p:sldLayoutId id="2147483776" r:id="rId8"/>
    <p:sldLayoutId id="2147483777" r:id="rId9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rgbClr val="F38F26"/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38F26"/>
        </a:buClr>
        <a:buSzPct val="100000"/>
        <a:buFont typeface="Arial"/>
        <a:buChar char="•"/>
        <a:defRPr sz="2600" kern="1200">
          <a:solidFill>
            <a:schemeClr val="tx1"/>
          </a:solidFill>
          <a:latin typeface="Calibri"/>
          <a:ea typeface="+mn-ea"/>
          <a:cs typeface="Calibri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bg1">
            <a:lumMod val="75000"/>
          </a:schemeClr>
        </a:buClr>
        <a:buFont typeface="Arial"/>
        <a:buChar char="•"/>
        <a:defRPr sz="2400" kern="1200">
          <a:solidFill>
            <a:schemeClr val="tx1"/>
          </a:solidFill>
          <a:latin typeface="Calibri"/>
          <a:ea typeface="+mn-ea"/>
          <a:cs typeface="Calibri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38F26"/>
        </a:buClr>
        <a:buFont typeface="Arial"/>
        <a:buChar char="•"/>
        <a:defRPr sz="2200" kern="1200">
          <a:solidFill>
            <a:schemeClr val="tx1"/>
          </a:solidFill>
          <a:latin typeface="Calibri"/>
          <a:ea typeface="+mn-ea"/>
          <a:cs typeface="Calibri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38F26"/>
        </a:buClr>
        <a:buFont typeface="Arial"/>
        <a:buChar char="–"/>
        <a:defRPr sz="1800" kern="1200">
          <a:solidFill>
            <a:schemeClr val="tx1"/>
          </a:solidFill>
          <a:latin typeface="Calibri"/>
          <a:ea typeface="+mn-ea"/>
          <a:cs typeface="Calibri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38F26"/>
        </a:buClr>
        <a:buFont typeface="Arial"/>
        <a:buChar char="»"/>
        <a:defRPr sz="1800" kern="1200">
          <a:solidFill>
            <a:schemeClr val="tx1"/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2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emf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89904" y="2796232"/>
            <a:ext cx="5168295" cy="1701486"/>
          </a:xfrm>
        </p:spPr>
        <p:txBody>
          <a:bodyPr>
            <a:normAutofit/>
          </a:bodyPr>
          <a:lstStyle/>
          <a:p>
            <a:r>
              <a:rPr lang="en-US" dirty="0" smtClean="0"/>
              <a:t>Refractory Solar Selective Coatings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89904" y="4501710"/>
            <a:ext cx="5168296" cy="98680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6E7276"/>
                </a:solidFill>
              </a:rPr>
              <a:t>SuNLaMP project 1746</a:t>
            </a:r>
          </a:p>
          <a:p>
            <a:r>
              <a:rPr lang="de-DE" smtClean="0"/>
              <a:t>Start: 10/1/2015	End: 9/30/2018</a:t>
            </a:r>
            <a:endParaRPr lang="en-US" dirty="0" smtClean="0">
              <a:solidFill>
                <a:srgbClr val="6E7276"/>
              </a:solidFill>
            </a:endParaRPr>
          </a:p>
          <a:p>
            <a:endParaRPr lang="en-US" dirty="0">
              <a:solidFill>
                <a:srgbClr val="6E7276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89903" y="5695548"/>
            <a:ext cx="5311171" cy="909770"/>
          </a:xfrm>
        </p:spPr>
        <p:txBody>
          <a:bodyPr/>
          <a:lstStyle/>
          <a:p>
            <a:r>
              <a:rPr lang="en-US" dirty="0" smtClean="0"/>
              <a:t>Jeffrey Elam, Senior Chemist, Argonne National Laboratory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86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Film Chemistries are Possible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37EE1-6FBD-BC4E-9F2D-4B8DCA5BB3F0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2877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48"/>
          <a:stretch/>
        </p:blipFill>
        <p:spPr bwMode="auto">
          <a:xfrm>
            <a:off x="951073" y="1092200"/>
            <a:ext cx="7241853" cy="5032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959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 dirty="0" smtClean="0"/>
              <a:t>ALD of W-Al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3</a:t>
            </a:r>
            <a:r>
              <a:rPr lang="en-US" dirty="0" smtClean="0"/>
              <a:t> Composite Films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C2485B-FAC8-42BE-BB38-AD28176C189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1981200" y="5465802"/>
            <a:ext cx="559276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</a:rPr>
              <a:t>Tune resistivity with W/(</a:t>
            </a:r>
            <a:r>
              <a:rPr lang="en-US" sz="2000" dirty="0">
                <a:solidFill>
                  <a:srgbClr val="000000"/>
                </a:solidFill>
              </a:rPr>
              <a:t>W</a:t>
            </a:r>
            <a:r>
              <a:rPr lang="en-US" sz="2000" dirty="0" smtClean="0">
                <a:solidFill>
                  <a:srgbClr val="000000"/>
                </a:solidFill>
              </a:rPr>
              <a:t>+Al</a:t>
            </a:r>
            <a:r>
              <a:rPr lang="en-US" sz="2000" baseline="-25000" dirty="0" smtClean="0">
                <a:solidFill>
                  <a:srgbClr val="000000"/>
                </a:solidFill>
              </a:rPr>
              <a:t>2</a:t>
            </a:r>
            <a:r>
              <a:rPr lang="en-US" sz="2000" dirty="0" smtClean="0">
                <a:solidFill>
                  <a:srgbClr val="000000"/>
                </a:solidFill>
              </a:rPr>
              <a:t>O</a:t>
            </a:r>
            <a:r>
              <a:rPr lang="en-US" sz="2000" baseline="-25000" dirty="0" smtClean="0">
                <a:solidFill>
                  <a:srgbClr val="000000"/>
                </a:solidFill>
              </a:rPr>
              <a:t>3</a:t>
            </a:r>
            <a:r>
              <a:rPr lang="en-US" sz="2000" dirty="0" smtClean="0">
                <a:solidFill>
                  <a:srgbClr val="000000"/>
                </a:solidFill>
              </a:rPr>
              <a:t>) cycle ratio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42" name="Rectangle 5"/>
          <p:cNvSpPr>
            <a:spLocks noChangeArrowheads="1"/>
          </p:cNvSpPr>
          <p:nvPr/>
        </p:nvSpPr>
        <p:spPr bwMode="auto">
          <a:xfrm>
            <a:off x="1524000" y="884872"/>
            <a:ext cx="67056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</a:rPr>
              <a:t>Combine 2 ALD processes:</a:t>
            </a:r>
          </a:p>
          <a:p>
            <a:pPr marL="800100" lvl="1" indent="-34290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</a:rPr>
              <a:t>TMA/H</a:t>
            </a:r>
            <a:r>
              <a:rPr lang="en-US" sz="2000" baseline="-25000" dirty="0" smtClean="0">
                <a:solidFill>
                  <a:srgbClr val="000000"/>
                </a:solidFill>
              </a:rPr>
              <a:t>2</a:t>
            </a:r>
            <a:r>
              <a:rPr lang="en-US" sz="2000" dirty="0" smtClean="0">
                <a:solidFill>
                  <a:srgbClr val="000000"/>
                </a:solidFill>
              </a:rPr>
              <a:t>O	   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→</a:t>
            </a:r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   </a:t>
            </a:r>
            <a:r>
              <a:rPr lang="en-US" sz="2000" dirty="0" smtClean="0">
                <a:solidFill>
                  <a:srgbClr val="000000"/>
                </a:solidFill>
              </a:rPr>
              <a:t>Al</a:t>
            </a:r>
            <a:r>
              <a:rPr lang="en-US" sz="2000" baseline="-25000" dirty="0" smtClean="0">
                <a:solidFill>
                  <a:srgbClr val="000000"/>
                </a:solidFill>
              </a:rPr>
              <a:t>2</a:t>
            </a:r>
            <a:r>
              <a:rPr lang="en-US" sz="2000" dirty="0" smtClean="0">
                <a:solidFill>
                  <a:srgbClr val="000000"/>
                </a:solidFill>
              </a:rPr>
              <a:t>O</a:t>
            </a:r>
            <a:r>
              <a:rPr lang="en-US" sz="2000" baseline="-25000" dirty="0" smtClean="0">
                <a:solidFill>
                  <a:srgbClr val="000000"/>
                </a:solidFill>
              </a:rPr>
              <a:t>3</a:t>
            </a:r>
            <a:r>
              <a:rPr lang="en-US" sz="2000" dirty="0" smtClean="0">
                <a:solidFill>
                  <a:srgbClr val="000000"/>
                </a:solidFill>
              </a:rPr>
              <a:t> :    insulator, </a:t>
            </a:r>
            <a:r>
              <a:rPr lang="el-GR" sz="2000" smtClean="0">
                <a:solidFill>
                  <a:srgbClr val="000000"/>
                </a:solidFill>
              </a:rPr>
              <a:t>ρ</a:t>
            </a:r>
            <a:r>
              <a:rPr lang="en-US" sz="2000" dirty="0" smtClean="0">
                <a:solidFill>
                  <a:srgbClr val="000000"/>
                </a:solidFill>
              </a:rPr>
              <a:t>=10</a:t>
            </a:r>
            <a:r>
              <a:rPr lang="en-US" sz="2000" baseline="30000" dirty="0" smtClean="0">
                <a:solidFill>
                  <a:srgbClr val="000000"/>
                </a:solidFill>
              </a:rPr>
              <a:t>16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l-GR" sz="2000" smtClean="0">
                <a:solidFill>
                  <a:srgbClr val="000000"/>
                </a:solidFill>
              </a:rPr>
              <a:t>Ω</a:t>
            </a:r>
            <a:r>
              <a:rPr lang="en-US" sz="2000" dirty="0" smtClean="0">
                <a:solidFill>
                  <a:srgbClr val="000000"/>
                </a:solidFill>
              </a:rPr>
              <a:t>cm</a:t>
            </a:r>
          </a:p>
          <a:p>
            <a:pPr marL="800100" lvl="1" indent="-34290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</a:rPr>
              <a:t>W</a:t>
            </a:r>
            <a:r>
              <a:rPr lang="en-US" sz="2000" dirty="0" smtClean="0">
                <a:solidFill>
                  <a:srgbClr val="000000"/>
                </a:solidFill>
              </a:rPr>
              <a:t>F</a:t>
            </a:r>
            <a:r>
              <a:rPr lang="en-US" sz="2000" baseline="-25000" dirty="0" smtClean="0">
                <a:solidFill>
                  <a:srgbClr val="000000"/>
                </a:solidFill>
              </a:rPr>
              <a:t>6</a:t>
            </a:r>
            <a:r>
              <a:rPr lang="en-US" sz="2000" dirty="0" smtClean="0">
                <a:solidFill>
                  <a:srgbClr val="000000"/>
                </a:solidFill>
              </a:rPr>
              <a:t>/Si</a:t>
            </a:r>
            <a:r>
              <a:rPr lang="en-US" sz="2000" baseline="-25000" dirty="0" smtClean="0">
                <a:solidFill>
                  <a:srgbClr val="000000"/>
                </a:solidFill>
              </a:rPr>
              <a:t>2</a:t>
            </a:r>
            <a:r>
              <a:rPr lang="en-US" sz="2000" dirty="0" smtClean="0">
                <a:solidFill>
                  <a:srgbClr val="000000"/>
                </a:solidFill>
              </a:rPr>
              <a:t>H</a:t>
            </a:r>
            <a:r>
              <a:rPr lang="en-US" sz="2000" baseline="-25000" dirty="0" smtClean="0">
                <a:solidFill>
                  <a:srgbClr val="000000"/>
                </a:solidFill>
              </a:rPr>
              <a:t>6</a:t>
            </a:r>
            <a:r>
              <a:rPr lang="en-US" sz="2000" dirty="0" smtClean="0">
                <a:solidFill>
                  <a:srgbClr val="000000"/>
                </a:solidFill>
              </a:rPr>
              <a:t>   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→</a:t>
            </a:r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   </a:t>
            </a:r>
            <a:r>
              <a:rPr lang="en-US" sz="2000" dirty="0" smtClean="0">
                <a:solidFill>
                  <a:srgbClr val="000000"/>
                </a:solidFill>
              </a:rPr>
              <a:t>W      :     conductor, </a:t>
            </a:r>
            <a:r>
              <a:rPr lang="el-GR" sz="2000" smtClean="0">
                <a:solidFill>
                  <a:srgbClr val="000000"/>
                </a:solidFill>
              </a:rPr>
              <a:t>ρ</a:t>
            </a:r>
            <a:r>
              <a:rPr lang="en-US" sz="2000" dirty="0" smtClean="0">
                <a:solidFill>
                  <a:srgbClr val="000000"/>
                </a:solidFill>
              </a:rPr>
              <a:t>=10</a:t>
            </a:r>
            <a:r>
              <a:rPr lang="en-US" sz="2000" baseline="30000" dirty="0" smtClean="0">
                <a:solidFill>
                  <a:srgbClr val="000000"/>
                </a:solidFill>
              </a:rPr>
              <a:t>-4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l-GR" sz="2000" smtClean="0">
                <a:solidFill>
                  <a:srgbClr val="000000"/>
                </a:solidFill>
              </a:rPr>
              <a:t>Ω</a:t>
            </a:r>
            <a:r>
              <a:rPr lang="en-US" sz="2000" dirty="0" smtClean="0">
                <a:solidFill>
                  <a:srgbClr val="000000"/>
                </a:solidFill>
              </a:rPr>
              <a:t>cm</a:t>
            </a:r>
            <a:endParaRPr lang="en-US" sz="2000" dirty="0">
              <a:solidFill>
                <a:srgbClr val="000000"/>
              </a:solidFill>
            </a:endParaRPr>
          </a:p>
        </p:txBody>
      </p:sp>
      <p:grpSp>
        <p:nvGrpSpPr>
          <p:cNvPr id="105" name="Group 104"/>
          <p:cNvGrpSpPr/>
          <p:nvPr/>
        </p:nvGrpSpPr>
        <p:grpSpPr>
          <a:xfrm>
            <a:off x="1179445" y="2996824"/>
            <a:ext cx="6644497" cy="1956176"/>
            <a:chOff x="1179445" y="2920624"/>
            <a:chExt cx="6644497" cy="1956176"/>
          </a:xfrm>
        </p:grpSpPr>
        <p:grpSp>
          <p:nvGrpSpPr>
            <p:cNvPr id="101" name="Group 100"/>
            <p:cNvGrpSpPr/>
            <p:nvPr/>
          </p:nvGrpSpPr>
          <p:grpSpPr>
            <a:xfrm>
              <a:off x="1179445" y="2920624"/>
              <a:ext cx="6644497" cy="400110"/>
              <a:chOff x="1179445" y="2908192"/>
              <a:chExt cx="6644497" cy="400110"/>
            </a:xfrm>
          </p:grpSpPr>
          <p:grpSp>
            <p:nvGrpSpPr>
              <p:cNvPr id="96" name="Group 95"/>
              <p:cNvGrpSpPr/>
              <p:nvPr/>
            </p:nvGrpSpPr>
            <p:grpSpPr>
              <a:xfrm>
                <a:off x="1265583" y="2989226"/>
                <a:ext cx="6558359" cy="307917"/>
                <a:chOff x="1265583" y="3044883"/>
                <a:chExt cx="6558359" cy="307917"/>
              </a:xfrm>
            </p:grpSpPr>
            <p:cxnSp>
              <p:nvCxnSpPr>
                <p:cNvPr id="3" name="Straight Connector 2"/>
                <p:cNvCxnSpPr/>
                <p:nvPr/>
              </p:nvCxnSpPr>
              <p:spPr bwMode="auto">
                <a:xfrm>
                  <a:off x="1265583" y="3332110"/>
                  <a:ext cx="814387" cy="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" name="Straight Connector 4"/>
                <p:cNvCxnSpPr/>
                <p:nvPr/>
              </p:nvCxnSpPr>
              <p:spPr bwMode="auto">
                <a:xfrm flipV="1">
                  <a:off x="2055993" y="3048000"/>
                  <a:ext cx="0" cy="30480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" name="Straight Connector 6"/>
                <p:cNvCxnSpPr/>
                <p:nvPr/>
              </p:nvCxnSpPr>
              <p:spPr bwMode="auto">
                <a:xfrm>
                  <a:off x="2032572" y="3072828"/>
                  <a:ext cx="252413" cy="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1" name="Straight Connector 10"/>
                <p:cNvCxnSpPr/>
                <p:nvPr/>
              </p:nvCxnSpPr>
              <p:spPr bwMode="auto">
                <a:xfrm>
                  <a:off x="2261172" y="3048000"/>
                  <a:ext cx="0" cy="30480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" name="Straight Connector 12"/>
                <p:cNvCxnSpPr/>
                <p:nvPr/>
              </p:nvCxnSpPr>
              <p:spPr bwMode="auto">
                <a:xfrm>
                  <a:off x="2232206" y="3332110"/>
                  <a:ext cx="587194" cy="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" name="Straight Connector 20"/>
                <p:cNvCxnSpPr/>
                <p:nvPr/>
              </p:nvCxnSpPr>
              <p:spPr bwMode="auto">
                <a:xfrm flipV="1">
                  <a:off x="2790042" y="3048000"/>
                  <a:ext cx="0" cy="30480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" name="Straight Connector 21"/>
                <p:cNvCxnSpPr/>
                <p:nvPr/>
              </p:nvCxnSpPr>
              <p:spPr bwMode="auto">
                <a:xfrm>
                  <a:off x="2766621" y="3072828"/>
                  <a:ext cx="252413" cy="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" name="Straight Connector 22"/>
                <p:cNvCxnSpPr/>
                <p:nvPr/>
              </p:nvCxnSpPr>
              <p:spPr bwMode="auto">
                <a:xfrm>
                  <a:off x="2995221" y="3048000"/>
                  <a:ext cx="0" cy="30480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9" name="Straight Connector 48"/>
                <p:cNvCxnSpPr/>
                <p:nvPr/>
              </p:nvCxnSpPr>
              <p:spPr bwMode="auto">
                <a:xfrm>
                  <a:off x="2995221" y="3328993"/>
                  <a:ext cx="1956542" cy="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0" name="Straight Connector 49"/>
                <p:cNvCxnSpPr/>
                <p:nvPr/>
              </p:nvCxnSpPr>
              <p:spPr bwMode="auto">
                <a:xfrm flipV="1">
                  <a:off x="4927786" y="3044883"/>
                  <a:ext cx="0" cy="30480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1" name="Straight Connector 50"/>
                <p:cNvCxnSpPr/>
                <p:nvPr/>
              </p:nvCxnSpPr>
              <p:spPr bwMode="auto">
                <a:xfrm>
                  <a:off x="4904365" y="3069711"/>
                  <a:ext cx="252413" cy="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2" name="Straight Connector 51"/>
                <p:cNvCxnSpPr/>
                <p:nvPr/>
              </p:nvCxnSpPr>
              <p:spPr bwMode="auto">
                <a:xfrm>
                  <a:off x="5132965" y="3044883"/>
                  <a:ext cx="0" cy="30480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3" name="Straight Connector 52"/>
                <p:cNvCxnSpPr/>
                <p:nvPr/>
              </p:nvCxnSpPr>
              <p:spPr bwMode="auto">
                <a:xfrm>
                  <a:off x="5103999" y="3328993"/>
                  <a:ext cx="587194" cy="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4" name="Straight Connector 53"/>
                <p:cNvCxnSpPr/>
                <p:nvPr/>
              </p:nvCxnSpPr>
              <p:spPr bwMode="auto">
                <a:xfrm flipV="1">
                  <a:off x="5661835" y="3044883"/>
                  <a:ext cx="0" cy="30480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5" name="Straight Connector 54"/>
                <p:cNvCxnSpPr/>
                <p:nvPr/>
              </p:nvCxnSpPr>
              <p:spPr bwMode="auto">
                <a:xfrm>
                  <a:off x="5638414" y="3069711"/>
                  <a:ext cx="252413" cy="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6" name="Straight Connector 55"/>
                <p:cNvCxnSpPr/>
                <p:nvPr/>
              </p:nvCxnSpPr>
              <p:spPr bwMode="auto">
                <a:xfrm>
                  <a:off x="5867014" y="3044883"/>
                  <a:ext cx="0" cy="30480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7" name="Straight Connector 76"/>
                <p:cNvCxnSpPr/>
                <p:nvPr/>
              </p:nvCxnSpPr>
              <p:spPr bwMode="auto">
                <a:xfrm>
                  <a:off x="5867400" y="3332110"/>
                  <a:ext cx="1956542" cy="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100" name="TextBox 99"/>
              <p:cNvSpPr txBox="1"/>
              <p:nvPr/>
            </p:nvSpPr>
            <p:spPr>
              <a:xfrm>
                <a:off x="1179445" y="2908192"/>
                <a:ext cx="69121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0000FF"/>
                    </a:solidFill>
                  </a:rPr>
                  <a:t>TMA</a:t>
                </a:r>
              </a:p>
            </p:txBody>
          </p:sp>
        </p:grpSp>
        <p:grpSp>
          <p:nvGrpSpPr>
            <p:cNvPr id="102" name="Group 101"/>
            <p:cNvGrpSpPr/>
            <p:nvPr/>
          </p:nvGrpSpPr>
          <p:grpSpPr>
            <a:xfrm>
              <a:off x="1195347" y="3332811"/>
              <a:ext cx="6628595" cy="400989"/>
              <a:chOff x="1195347" y="3388321"/>
              <a:chExt cx="6628595" cy="400989"/>
            </a:xfrm>
          </p:grpSpPr>
          <p:grpSp>
            <p:nvGrpSpPr>
              <p:cNvPr id="97" name="Group 96"/>
              <p:cNvGrpSpPr/>
              <p:nvPr/>
            </p:nvGrpSpPr>
            <p:grpSpPr>
              <a:xfrm>
                <a:off x="1265583" y="3481393"/>
                <a:ext cx="6558359" cy="307917"/>
                <a:chOff x="1265583" y="3481393"/>
                <a:chExt cx="6558359" cy="307917"/>
              </a:xfrm>
            </p:grpSpPr>
            <p:cxnSp>
              <p:nvCxnSpPr>
                <p:cNvPr id="31" name="Straight Connector 30"/>
                <p:cNvCxnSpPr/>
                <p:nvPr/>
              </p:nvCxnSpPr>
              <p:spPr bwMode="auto">
                <a:xfrm>
                  <a:off x="1265583" y="3768620"/>
                  <a:ext cx="1171960" cy="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2" name="Straight Connector 31"/>
                <p:cNvCxnSpPr/>
                <p:nvPr/>
              </p:nvCxnSpPr>
              <p:spPr bwMode="auto">
                <a:xfrm flipV="1">
                  <a:off x="2413566" y="3484510"/>
                  <a:ext cx="0" cy="30480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3" name="Straight Connector 32"/>
                <p:cNvCxnSpPr/>
                <p:nvPr/>
              </p:nvCxnSpPr>
              <p:spPr bwMode="auto">
                <a:xfrm>
                  <a:off x="2390145" y="3509338"/>
                  <a:ext cx="252413" cy="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4" name="Straight Connector 33"/>
                <p:cNvCxnSpPr/>
                <p:nvPr/>
              </p:nvCxnSpPr>
              <p:spPr bwMode="auto">
                <a:xfrm>
                  <a:off x="2618745" y="3484510"/>
                  <a:ext cx="0" cy="30480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5" name="Straight Connector 34"/>
                <p:cNvCxnSpPr/>
                <p:nvPr/>
              </p:nvCxnSpPr>
              <p:spPr bwMode="auto">
                <a:xfrm>
                  <a:off x="2589779" y="3768620"/>
                  <a:ext cx="587194" cy="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6" name="Straight Connector 35"/>
                <p:cNvCxnSpPr/>
                <p:nvPr/>
              </p:nvCxnSpPr>
              <p:spPr bwMode="auto">
                <a:xfrm flipV="1">
                  <a:off x="3147615" y="3484510"/>
                  <a:ext cx="0" cy="30480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7" name="Straight Connector 36"/>
                <p:cNvCxnSpPr/>
                <p:nvPr/>
              </p:nvCxnSpPr>
              <p:spPr bwMode="auto">
                <a:xfrm>
                  <a:off x="3124194" y="3509338"/>
                  <a:ext cx="252413" cy="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8" name="Straight Connector 37"/>
                <p:cNvCxnSpPr/>
                <p:nvPr/>
              </p:nvCxnSpPr>
              <p:spPr bwMode="auto">
                <a:xfrm>
                  <a:off x="3352794" y="3484510"/>
                  <a:ext cx="0" cy="30480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7" name="Straight Connector 56"/>
                <p:cNvCxnSpPr/>
                <p:nvPr/>
              </p:nvCxnSpPr>
              <p:spPr bwMode="auto">
                <a:xfrm>
                  <a:off x="3352794" y="3765503"/>
                  <a:ext cx="1956542" cy="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8" name="Straight Connector 57"/>
                <p:cNvCxnSpPr/>
                <p:nvPr/>
              </p:nvCxnSpPr>
              <p:spPr bwMode="auto">
                <a:xfrm flipV="1">
                  <a:off x="5285359" y="3481393"/>
                  <a:ext cx="0" cy="30480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9" name="Straight Connector 58"/>
                <p:cNvCxnSpPr/>
                <p:nvPr/>
              </p:nvCxnSpPr>
              <p:spPr bwMode="auto">
                <a:xfrm>
                  <a:off x="5261938" y="3506221"/>
                  <a:ext cx="252413" cy="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0" name="Straight Connector 59"/>
                <p:cNvCxnSpPr/>
                <p:nvPr/>
              </p:nvCxnSpPr>
              <p:spPr bwMode="auto">
                <a:xfrm>
                  <a:off x="5490538" y="3481393"/>
                  <a:ext cx="0" cy="30480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1" name="Straight Connector 60"/>
                <p:cNvCxnSpPr/>
                <p:nvPr/>
              </p:nvCxnSpPr>
              <p:spPr bwMode="auto">
                <a:xfrm>
                  <a:off x="5461572" y="3765503"/>
                  <a:ext cx="587194" cy="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2" name="Straight Connector 61"/>
                <p:cNvCxnSpPr/>
                <p:nvPr/>
              </p:nvCxnSpPr>
              <p:spPr bwMode="auto">
                <a:xfrm flipV="1">
                  <a:off x="6019408" y="3481393"/>
                  <a:ext cx="0" cy="30480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3" name="Straight Connector 62"/>
                <p:cNvCxnSpPr/>
                <p:nvPr/>
              </p:nvCxnSpPr>
              <p:spPr bwMode="auto">
                <a:xfrm>
                  <a:off x="5995987" y="3506221"/>
                  <a:ext cx="252413" cy="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4" name="Straight Connector 63"/>
                <p:cNvCxnSpPr/>
                <p:nvPr/>
              </p:nvCxnSpPr>
              <p:spPr bwMode="auto">
                <a:xfrm>
                  <a:off x="6224587" y="3481393"/>
                  <a:ext cx="0" cy="30480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5" name="Straight Connector 84"/>
                <p:cNvCxnSpPr/>
                <p:nvPr/>
              </p:nvCxnSpPr>
              <p:spPr bwMode="auto">
                <a:xfrm>
                  <a:off x="6224973" y="3768620"/>
                  <a:ext cx="1598969" cy="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108" name="TextBox 107"/>
              <p:cNvSpPr txBox="1"/>
              <p:nvPr/>
            </p:nvSpPr>
            <p:spPr>
              <a:xfrm>
                <a:off x="1195347" y="3388321"/>
                <a:ext cx="60625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FF0000"/>
                    </a:solidFill>
                  </a:rPr>
                  <a:t>H</a:t>
                </a:r>
                <a:r>
                  <a:rPr lang="en-US" sz="2000" b="1" baseline="-25000" dirty="0" smtClean="0">
                    <a:solidFill>
                      <a:srgbClr val="FF0000"/>
                    </a:solidFill>
                  </a:rPr>
                  <a:t>2</a:t>
                </a:r>
                <a:r>
                  <a:rPr lang="en-US" sz="2000" b="1" dirty="0" smtClean="0">
                    <a:solidFill>
                      <a:srgbClr val="FF0000"/>
                    </a:solidFill>
                  </a:rPr>
                  <a:t>O</a:t>
                </a:r>
              </a:p>
            </p:txBody>
          </p:sp>
        </p:grpSp>
        <p:grpSp>
          <p:nvGrpSpPr>
            <p:cNvPr id="103" name="Group 102"/>
            <p:cNvGrpSpPr/>
            <p:nvPr/>
          </p:nvGrpSpPr>
          <p:grpSpPr>
            <a:xfrm>
              <a:off x="1211249" y="4026741"/>
              <a:ext cx="6612693" cy="420155"/>
              <a:chOff x="1211249" y="3850162"/>
              <a:chExt cx="6612693" cy="420155"/>
            </a:xfrm>
          </p:grpSpPr>
          <p:grpSp>
            <p:nvGrpSpPr>
              <p:cNvPr id="99" name="Group 98"/>
              <p:cNvGrpSpPr/>
              <p:nvPr/>
            </p:nvGrpSpPr>
            <p:grpSpPr>
              <a:xfrm>
                <a:off x="1265583" y="3962400"/>
                <a:ext cx="6558359" cy="307917"/>
                <a:chOff x="1265583" y="3962400"/>
                <a:chExt cx="6558359" cy="307917"/>
              </a:xfrm>
            </p:grpSpPr>
            <p:cxnSp>
              <p:nvCxnSpPr>
                <p:cNvPr id="39" name="Straight Connector 38"/>
                <p:cNvCxnSpPr/>
                <p:nvPr/>
              </p:nvCxnSpPr>
              <p:spPr bwMode="auto">
                <a:xfrm>
                  <a:off x="1265583" y="4246510"/>
                  <a:ext cx="2677875" cy="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00CC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0" name="Straight Connector 39"/>
                <p:cNvCxnSpPr/>
                <p:nvPr/>
              </p:nvCxnSpPr>
              <p:spPr bwMode="auto">
                <a:xfrm flipV="1">
                  <a:off x="3919481" y="3962400"/>
                  <a:ext cx="0" cy="30480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00CC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1" name="Straight Connector 40"/>
                <p:cNvCxnSpPr/>
                <p:nvPr/>
              </p:nvCxnSpPr>
              <p:spPr bwMode="auto">
                <a:xfrm>
                  <a:off x="3896060" y="3987228"/>
                  <a:ext cx="252413" cy="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00CC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2" name="Straight Connector 41"/>
                <p:cNvCxnSpPr/>
                <p:nvPr/>
              </p:nvCxnSpPr>
              <p:spPr bwMode="auto">
                <a:xfrm>
                  <a:off x="4124660" y="3962400"/>
                  <a:ext cx="0" cy="30480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00CC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3" name="Straight Connector 42"/>
                <p:cNvCxnSpPr/>
                <p:nvPr/>
              </p:nvCxnSpPr>
              <p:spPr bwMode="auto">
                <a:xfrm>
                  <a:off x="4095694" y="4246510"/>
                  <a:ext cx="587194" cy="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00CC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7" name="Straight Connector 66"/>
                <p:cNvCxnSpPr/>
                <p:nvPr/>
              </p:nvCxnSpPr>
              <p:spPr bwMode="auto">
                <a:xfrm>
                  <a:off x="4678175" y="4244914"/>
                  <a:ext cx="2132749" cy="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00CC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8" name="Straight Connector 67"/>
                <p:cNvCxnSpPr/>
                <p:nvPr/>
              </p:nvCxnSpPr>
              <p:spPr bwMode="auto">
                <a:xfrm flipV="1">
                  <a:off x="6791660" y="3965517"/>
                  <a:ext cx="0" cy="30480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00CC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9" name="Straight Connector 68"/>
                <p:cNvCxnSpPr/>
                <p:nvPr/>
              </p:nvCxnSpPr>
              <p:spPr bwMode="auto">
                <a:xfrm>
                  <a:off x="6768239" y="3990345"/>
                  <a:ext cx="252413" cy="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00CC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0" name="Straight Connector 69"/>
                <p:cNvCxnSpPr/>
                <p:nvPr/>
              </p:nvCxnSpPr>
              <p:spPr bwMode="auto">
                <a:xfrm>
                  <a:off x="6996839" y="3965517"/>
                  <a:ext cx="0" cy="30480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00CC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1" name="Straight Connector 70"/>
                <p:cNvCxnSpPr/>
                <p:nvPr/>
              </p:nvCxnSpPr>
              <p:spPr bwMode="auto">
                <a:xfrm>
                  <a:off x="6967873" y="4249627"/>
                  <a:ext cx="856069" cy="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00CC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109" name="TextBox 108"/>
              <p:cNvSpPr txBox="1"/>
              <p:nvPr/>
            </p:nvSpPr>
            <p:spPr>
              <a:xfrm>
                <a:off x="1211249" y="3850162"/>
                <a:ext cx="62068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rgbClr val="00CC00"/>
                    </a:solidFill>
                  </a:rPr>
                  <a:t>W</a:t>
                </a:r>
                <a:r>
                  <a:rPr lang="en-US" sz="2000" b="1" dirty="0" smtClean="0">
                    <a:solidFill>
                      <a:srgbClr val="00CC00"/>
                    </a:solidFill>
                  </a:rPr>
                  <a:t>F</a:t>
                </a:r>
                <a:r>
                  <a:rPr lang="en-US" sz="2000" b="1" baseline="-25000" dirty="0" smtClean="0">
                    <a:solidFill>
                      <a:srgbClr val="00CC00"/>
                    </a:solidFill>
                  </a:rPr>
                  <a:t>6</a:t>
                </a:r>
                <a:endParaRPr lang="en-US" sz="2000" b="1" dirty="0" smtClean="0">
                  <a:solidFill>
                    <a:srgbClr val="00CC00"/>
                  </a:solidFill>
                </a:endParaRPr>
              </a:p>
            </p:txBody>
          </p:sp>
        </p:grpSp>
        <p:grpSp>
          <p:nvGrpSpPr>
            <p:cNvPr id="104" name="Group 103"/>
            <p:cNvGrpSpPr/>
            <p:nvPr/>
          </p:nvGrpSpPr>
          <p:grpSpPr>
            <a:xfrm>
              <a:off x="1219200" y="4476690"/>
              <a:ext cx="6604742" cy="400110"/>
              <a:chOff x="1219200" y="4307362"/>
              <a:chExt cx="6604742" cy="400110"/>
            </a:xfrm>
          </p:grpSpPr>
          <p:grpSp>
            <p:nvGrpSpPr>
              <p:cNvPr id="98" name="Group 97"/>
              <p:cNvGrpSpPr/>
              <p:nvPr/>
            </p:nvGrpSpPr>
            <p:grpSpPr>
              <a:xfrm>
                <a:off x="1265583" y="4398910"/>
                <a:ext cx="6558359" cy="307917"/>
                <a:chOff x="1265583" y="4398910"/>
                <a:chExt cx="6558359" cy="307917"/>
              </a:xfrm>
            </p:grpSpPr>
            <p:cxnSp>
              <p:nvCxnSpPr>
                <p:cNvPr id="44" name="Straight Connector 43"/>
                <p:cNvCxnSpPr/>
                <p:nvPr/>
              </p:nvCxnSpPr>
              <p:spPr bwMode="auto">
                <a:xfrm>
                  <a:off x="1265583" y="4683020"/>
                  <a:ext cx="3035448" cy="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FF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5" name="Straight Connector 44"/>
                <p:cNvCxnSpPr/>
                <p:nvPr/>
              </p:nvCxnSpPr>
              <p:spPr bwMode="auto">
                <a:xfrm flipV="1">
                  <a:off x="4277054" y="4398910"/>
                  <a:ext cx="0" cy="30480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FF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6" name="Straight Connector 45"/>
                <p:cNvCxnSpPr/>
                <p:nvPr/>
              </p:nvCxnSpPr>
              <p:spPr bwMode="auto">
                <a:xfrm>
                  <a:off x="4253633" y="4423738"/>
                  <a:ext cx="252413" cy="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FF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7" name="Straight Connector 46"/>
                <p:cNvCxnSpPr/>
                <p:nvPr/>
              </p:nvCxnSpPr>
              <p:spPr bwMode="auto">
                <a:xfrm>
                  <a:off x="4482233" y="4398910"/>
                  <a:ext cx="0" cy="30480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FF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8" name="Straight Connector 47"/>
                <p:cNvCxnSpPr/>
                <p:nvPr/>
              </p:nvCxnSpPr>
              <p:spPr bwMode="auto">
                <a:xfrm>
                  <a:off x="4453267" y="4683020"/>
                  <a:ext cx="587194" cy="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FF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2" name="Straight Connector 71"/>
                <p:cNvCxnSpPr/>
                <p:nvPr/>
              </p:nvCxnSpPr>
              <p:spPr bwMode="auto">
                <a:xfrm>
                  <a:off x="4927786" y="4688248"/>
                  <a:ext cx="2245424" cy="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FF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3" name="Straight Connector 72"/>
                <p:cNvCxnSpPr/>
                <p:nvPr/>
              </p:nvCxnSpPr>
              <p:spPr bwMode="auto">
                <a:xfrm flipV="1">
                  <a:off x="7149233" y="4402027"/>
                  <a:ext cx="0" cy="30480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FF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4" name="Straight Connector 73"/>
                <p:cNvCxnSpPr/>
                <p:nvPr/>
              </p:nvCxnSpPr>
              <p:spPr bwMode="auto">
                <a:xfrm>
                  <a:off x="7125812" y="4426855"/>
                  <a:ext cx="252413" cy="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FF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5" name="Straight Connector 74"/>
                <p:cNvCxnSpPr/>
                <p:nvPr/>
              </p:nvCxnSpPr>
              <p:spPr bwMode="auto">
                <a:xfrm>
                  <a:off x="7354412" y="4402027"/>
                  <a:ext cx="0" cy="30480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FF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6" name="Straight Connector 75"/>
                <p:cNvCxnSpPr/>
                <p:nvPr/>
              </p:nvCxnSpPr>
              <p:spPr bwMode="auto">
                <a:xfrm>
                  <a:off x="7325446" y="4686137"/>
                  <a:ext cx="498496" cy="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FF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110" name="TextBox 109"/>
              <p:cNvSpPr txBox="1"/>
              <p:nvPr/>
            </p:nvSpPr>
            <p:spPr>
              <a:xfrm>
                <a:off x="1219200" y="4307362"/>
                <a:ext cx="70403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FF00FF"/>
                    </a:solidFill>
                  </a:rPr>
                  <a:t>Si</a:t>
                </a:r>
                <a:r>
                  <a:rPr lang="en-US" sz="2000" b="1" baseline="-25000" dirty="0" smtClean="0">
                    <a:solidFill>
                      <a:srgbClr val="FF00FF"/>
                    </a:solidFill>
                  </a:rPr>
                  <a:t>2</a:t>
                </a:r>
                <a:r>
                  <a:rPr lang="en-US" sz="2000" b="1" dirty="0" smtClean="0">
                    <a:solidFill>
                      <a:srgbClr val="FF00FF"/>
                    </a:solidFill>
                  </a:rPr>
                  <a:t>H</a:t>
                </a:r>
                <a:r>
                  <a:rPr lang="en-US" sz="2000" b="1" baseline="-25000" dirty="0" smtClean="0">
                    <a:solidFill>
                      <a:srgbClr val="FF00FF"/>
                    </a:solidFill>
                  </a:rPr>
                  <a:t>6</a:t>
                </a:r>
                <a:endParaRPr lang="en-US" sz="2000" b="1" dirty="0" smtClean="0">
                  <a:solidFill>
                    <a:srgbClr val="FF00FF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1181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kern="0" dirty="0">
                <a:solidFill>
                  <a:schemeClr val="accent1"/>
                </a:solidFill>
              </a:rPr>
              <a:t>TEM of 10% </a:t>
            </a:r>
            <a:r>
              <a:rPr lang="en-US" dirty="0">
                <a:solidFill>
                  <a:schemeClr val="accent1"/>
                </a:solidFill>
              </a:rPr>
              <a:t>W-Al</a:t>
            </a:r>
            <a:r>
              <a:rPr lang="en-US" baseline="-25000" dirty="0">
                <a:solidFill>
                  <a:schemeClr val="accent1"/>
                </a:solidFill>
              </a:rPr>
              <a:t>2</a:t>
            </a:r>
            <a:r>
              <a:rPr lang="en-US" dirty="0">
                <a:solidFill>
                  <a:schemeClr val="accent1"/>
                </a:solidFill>
              </a:rPr>
              <a:t>O</a:t>
            </a:r>
            <a:r>
              <a:rPr lang="en-US" baseline="-25000" dirty="0">
                <a:solidFill>
                  <a:schemeClr val="accent1"/>
                </a:solidFill>
              </a:rPr>
              <a:t>3 </a:t>
            </a:r>
            <a:r>
              <a:rPr lang="en-US" dirty="0">
                <a:solidFill>
                  <a:schemeClr val="accent1"/>
                </a:solidFill>
              </a:rPr>
              <a:t>Composite</a:t>
            </a:r>
            <a:endParaRPr lang="en-US" kern="0" dirty="0">
              <a:solidFill>
                <a:schemeClr val="accent1"/>
              </a:solidFill>
            </a:endParaRPr>
          </a:p>
        </p:txBody>
      </p:sp>
      <p:sp>
        <p:nvSpPr>
          <p:cNvPr id="79" name="Slide Number Placeholder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fld id="{27537EE1-6FBD-BC4E-9F2D-4B8DCA5BB3F0}" type="slidenum">
              <a:rPr lang="en-US" smtClean="0"/>
              <a:pPr algn="ctr"/>
              <a:t>12</a:t>
            </a:fld>
            <a:endParaRPr lang="en-US" dirty="0"/>
          </a:p>
        </p:txBody>
      </p:sp>
      <p:pic>
        <p:nvPicPr>
          <p:cNvPr id="106" name="Picture 4" descr="08-500k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367" y="914400"/>
            <a:ext cx="50292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" name="Picture 5" descr="811-2-250k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648974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" name="Picture 5" descr="08-500k3sad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20" t="14064" b="15055"/>
          <a:stretch/>
        </p:blipFill>
        <p:spPr bwMode="auto">
          <a:xfrm>
            <a:off x="6157167" y="91440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" name="Picture 4" descr="08-500k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54" t="32590" b="47758"/>
          <a:stretch>
            <a:fillRect/>
          </a:stretch>
        </p:blipFill>
        <p:spPr bwMode="auto">
          <a:xfrm>
            <a:off x="2804367" y="1066800"/>
            <a:ext cx="2974975" cy="281705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3" name="Group 112"/>
          <p:cNvGrpSpPr/>
          <p:nvPr/>
        </p:nvGrpSpPr>
        <p:grpSpPr>
          <a:xfrm>
            <a:off x="980329" y="5407581"/>
            <a:ext cx="962025" cy="459819"/>
            <a:chOff x="776287" y="4640818"/>
            <a:chExt cx="962025" cy="459819"/>
          </a:xfrm>
        </p:grpSpPr>
        <p:sp>
          <p:nvSpPr>
            <p:cNvPr id="114" name="Rectangle 113"/>
            <p:cNvSpPr/>
            <p:nvPr/>
          </p:nvSpPr>
          <p:spPr>
            <a:xfrm>
              <a:off x="776287" y="4672012"/>
              <a:ext cx="962025" cy="428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15" name="Straight Connector 114"/>
            <p:cNvCxnSpPr/>
            <p:nvPr/>
          </p:nvCxnSpPr>
          <p:spPr>
            <a:xfrm>
              <a:off x="862012" y="5000625"/>
              <a:ext cx="790575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TextBox 115"/>
            <p:cNvSpPr txBox="1"/>
            <p:nvPr/>
          </p:nvSpPr>
          <p:spPr>
            <a:xfrm>
              <a:off x="926920" y="4640818"/>
              <a:ext cx="6607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5 nm</a:t>
              </a:r>
              <a:endParaRPr lang="en-US" dirty="0"/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2880567" y="3350181"/>
            <a:ext cx="847725" cy="459819"/>
            <a:chOff x="3083103" y="5995988"/>
            <a:chExt cx="847725" cy="459819"/>
          </a:xfrm>
        </p:grpSpPr>
        <p:sp>
          <p:nvSpPr>
            <p:cNvPr id="118" name="Rectangle 117"/>
            <p:cNvSpPr/>
            <p:nvPr/>
          </p:nvSpPr>
          <p:spPr>
            <a:xfrm>
              <a:off x="3083103" y="6027182"/>
              <a:ext cx="847725" cy="428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19" name="Straight Connector 118"/>
            <p:cNvCxnSpPr/>
            <p:nvPr/>
          </p:nvCxnSpPr>
          <p:spPr>
            <a:xfrm>
              <a:off x="3282937" y="6370981"/>
              <a:ext cx="448056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TextBox 119"/>
            <p:cNvSpPr txBox="1"/>
            <p:nvPr/>
          </p:nvSpPr>
          <p:spPr>
            <a:xfrm>
              <a:off x="3176586" y="5995988"/>
              <a:ext cx="6607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  <a:r>
                <a:rPr lang="en-US" dirty="0" smtClean="0"/>
                <a:t> nm</a:t>
              </a:r>
              <a:endParaRPr lang="en-US" dirty="0"/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3302000" y="1562076"/>
            <a:ext cx="2279650" cy="1790779"/>
            <a:chOff x="3302000" y="1562076"/>
            <a:chExt cx="2279650" cy="1790779"/>
          </a:xfrm>
        </p:grpSpPr>
        <p:sp>
          <p:nvSpPr>
            <p:cNvPr id="122" name="Freeform 121"/>
            <p:cNvSpPr/>
            <p:nvPr/>
          </p:nvSpPr>
          <p:spPr bwMode="auto">
            <a:xfrm>
              <a:off x="3302000" y="1663700"/>
              <a:ext cx="857276" cy="772648"/>
            </a:xfrm>
            <a:custGeom>
              <a:avLst/>
              <a:gdLst>
                <a:gd name="connsiteX0" fmla="*/ 730250 w 857276"/>
                <a:gd name="connsiteY0" fmla="*/ 755650 h 772648"/>
                <a:gd name="connsiteX1" fmla="*/ 698500 w 857276"/>
                <a:gd name="connsiteY1" fmla="*/ 768350 h 772648"/>
                <a:gd name="connsiteX2" fmla="*/ 692150 w 857276"/>
                <a:gd name="connsiteY2" fmla="*/ 749300 h 772648"/>
                <a:gd name="connsiteX3" fmla="*/ 717550 w 857276"/>
                <a:gd name="connsiteY3" fmla="*/ 742950 h 772648"/>
                <a:gd name="connsiteX4" fmla="*/ 736600 w 857276"/>
                <a:gd name="connsiteY4" fmla="*/ 730250 h 772648"/>
                <a:gd name="connsiteX5" fmla="*/ 762000 w 857276"/>
                <a:gd name="connsiteY5" fmla="*/ 717550 h 772648"/>
                <a:gd name="connsiteX6" fmla="*/ 774700 w 857276"/>
                <a:gd name="connsiteY6" fmla="*/ 698500 h 772648"/>
                <a:gd name="connsiteX7" fmla="*/ 787400 w 857276"/>
                <a:gd name="connsiteY7" fmla="*/ 654050 h 772648"/>
                <a:gd name="connsiteX8" fmla="*/ 806450 w 857276"/>
                <a:gd name="connsiteY8" fmla="*/ 641350 h 772648"/>
                <a:gd name="connsiteX9" fmla="*/ 819150 w 857276"/>
                <a:gd name="connsiteY9" fmla="*/ 603250 h 772648"/>
                <a:gd name="connsiteX10" fmla="*/ 825500 w 857276"/>
                <a:gd name="connsiteY10" fmla="*/ 584200 h 772648"/>
                <a:gd name="connsiteX11" fmla="*/ 838200 w 857276"/>
                <a:gd name="connsiteY11" fmla="*/ 508000 h 772648"/>
                <a:gd name="connsiteX12" fmla="*/ 850900 w 857276"/>
                <a:gd name="connsiteY12" fmla="*/ 488950 h 772648"/>
                <a:gd name="connsiteX13" fmla="*/ 857250 w 857276"/>
                <a:gd name="connsiteY13" fmla="*/ 444500 h 772648"/>
                <a:gd name="connsiteX14" fmla="*/ 844550 w 857276"/>
                <a:gd name="connsiteY14" fmla="*/ 260350 h 772648"/>
                <a:gd name="connsiteX15" fmla="*/ 825500 w 857276"/>
                <a:gd name="connsiteY15" fmla="*/ 196850 h 772648"/>
                <a:gd name="connsiteX16" fmla="*/ 819150 w 857276"/>
                <a:gd name="connsiteY16" fmla="*/ 177800 h 772648"/>
                <a:gd name="connsiteX17" fmla="*/ 800100 w 857276"/>
                <a:gd name="connsiteY17" fmla="*/ 171450 h 772648"/>
                <a:gd name="connsiteX18" fmla="*/ 762000 w 857276"/>
                <a:gd name="connsiteY18" fmla="*/ 120650 h 772648"/>
                <a:gd name="connsiteX19" fmla="*/ 755650 w 857276"/>
                <a:gd name="connsiteY19" fmla="*/ 101600 h 772648"/>
                <a:gd name="connsiteX20" fmla="*/ 736600 w 857276"/>
                <a:gd name="connsiteY20" fmla="*/ 82550 h 772648"/>
                <a:gd name="connsiteX21" fmla="*/ 673100 w 857276"/>
                <a:gd name="connsiteY21" fmla="*/ 38100 h 772648"/>
                <a:gd name="connsiteX22" fmla="*/ 654050 w 857276"/>
                <a:gd name="connsiteY22" fmla="*/ 19050 h 772648"/>
                <a:gd name="connsiteX23" fmla="*/ 628650 w 857276"/>
                <a:gd name="connsiteY23" fmla="*/ 12700 h 772648"/>
                <a:gd name="connsiteX24" fmla="*/ 482600 w 857276"/>
                <a:gd name="connsiteY24" fmla="*/ 0 h 772648"/>
                <a:gd name="connsiteX25" fmla="*/ 361950 w 857276"/>
                <a:gd name="connsiteY25" fmla="*/ 6350 h 772648"/>
                <a:gd name="connsiteX26" fmla="*/ 323850 w 857276"/>
                <a:gd name="connsiteY26" fmla="*/ 19050 h 772648"/>
                <a:gd name="connsiteX27" fmla="*/ 298450 w 857276"/>
                <a:gd name="connsiteY27" fmla="*/ 57150 h 772648"/>
                <a:gd name="connsiteX28" fmla="*/ 273050 w 857276"/>
                <a:gd name="connsiteY28" fmla="*/ 82550 h 772648"/>
                <a:gd name="connsiteX29" fmla="*/ 254000 w 857276"/>
                <a:gd name="connsiteY29" fmla="*/ 101600 h 772648"/>
                <a:gd name="connsiteX30" fmla="*/ 247650 w 857276"/>
                <a:gd name="connsiteY30" fmla="*/ 120650 h 772648"/>
                <a:gd name="connsiteX31" fmla="*/ 228600 w 857276"/>
                <a:gd name="connsiteY31" fmla="*/ 127000 h 772648"/>
                <a:gd name="connsiteX32" fmla="*/ 209550 w 857276"/>
                <a:gd name="connsiteY32" fmla="*/ 139700 h 772648"/>
                <a:gd name="connsiteX33" fmla="*/ 190500 w 857276"/>
                <a:gd name="connsiteY33" fmla="*/ 146050 h 772648"/>
                <a:gd name="connsiteX34" fmla="*/ 146050 w 857276"/>
                <a:gd name="connsiteY34" fmla="*/ 177800 h 772648"/>
                <a:gd name="connsiteX35" fmla="*/ 101600 w 857276"/>
                <a:gd name="connsiteY35" fmla="*/ 196850 h 772648"/>
                <a:gd name="connsiteX36" fmla="*/ 82550 w 857276"/>
                <a:gd name="connsiteY36" fmla="*/ 215900 h 772648"/>
                <a:gd name="connsiteX37" fmla="*/ 57150 w 857276"/>
                <a:gd name="connsiteY37" fmla="*/ 228600 h 772648"/>
                <a:gd name="connsiteX38" fmla="*/ 38100 w 857276"/>
                <a:gd name="connsiteY38" fmla="*/ 241300 h 772648"/>
                <a:gd name="connsiteX39" fmla="*/ 31750 w 857276"/>
                <a:gd name="connsiteY39" fmla="*/ 260350 h 772648"/>
                <a:gd name="connsiteX40" fmla="*/ 12700 w 857276"/>
                <a:gd name="connsiteY40" fmla="*/ 273050 h 772648"/>
                <a:gd name="connsiteX41" fmla="*/ 0 w 857276"/>
                <a:gd name="connsiteY41" fmla="*/ 336550 h 772648"/>
                <a:gd name="connsiteX42" fmla="*/ 19050 w 857276"/>
                <a:gd name="connsiteY42" fmla="*/ 381000 h 772648"/>
                <a:gd name="connsiteX43" fmla="*/ 25400 w 857276"/>
                <a:gd name="connsiteY43" fmla="*/ 400050 h 772648"/>
                <a:gd name="connsiteX44" fmla="*/ 44450 w 857276"/>
                <a:gd name="connsiteY44" fmla="*/ 444500 h 772648"/>
                <a:gd name="connsiteX45" fmla="*/ 63500 w 857276"/>
                <a:gd name="connsiteY45" fmla="*/ 615950 h 772648"/>
                <a:gd name="connsiteX46" fmla="*/ 76200 w 857276"/>
                <a:gd name="connsiteY46" fmla="*/ 654050 h 772648"/>
                <a:gd name="connsiteX47" fmla="*/ 114300 w 857276"/>
                <a:gd name="connsiteY47" fmla="*/ 679450 h 772648"/>
                <a:gd name="connsiteX48" fmla="*/ 152400 w 857276"/>
                <a:gd name="connsiteY48" fmla="*/ 704850 h 772648"/>
                <a:gd name="connsiteX49" fmla="*/ 177800 w 857276"/>
                <a:gd name="connsiteY49" fmla="*/ 742950 h 772648"/>
                <a:gd name="connsiteX50" fmla="*/ 196850 w 857276"/>
                <a:gd name="connsiteY50" fmla="*/ 749300 h 772648"/>
                <a:gd name="connsiteX51" fmla="*/ 228600 w 857276"/>
                <a:gd name="connsiteY51" fmla="*/ 755650 h 772648"/>
                <a:gd name="connsiteX52" fmla="*/ 311150 w 857276"/>
                <a:gd name="connsiteY52" fmla="*/ 762000 h 772648"/>
                <a:gd name="connsiteX53" fmla="*/ 571500 w 857276"/>
                <a:gd name="connsiteY53" fmla="*/ 762000 h 772648"/>
                <a:gd name="connsiteX54" fmla="*/ 730250 w 857276"/>
                <a:gd name="connsiteY54" fmla="*/ 755650 h 772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857276" h="772648">
                  <a:moveTo>
                    <a:pt x="730250" y="755650"/>
                  </a:moveTo>
                  <a:cubicBezTo>
                    <a:pt x="751417" y="756708"/>
                    <a:pt x="709744" y="770224"/>
                    <a:pt x="698500" y="768350"/>
                  </a:cubicBezTo>
                  <a:cubicBezTo>
                    <a:pt x="691898" y="767250"/>
                    <a:pt x="688134" y="754655"/>
                    <a:pt x="692150" y="749300"/>
                  </a:cubicBezTo>
                  <a:cubicBezTo>
                    <a:pt x="697386" y="742318"/>
                    <a:pt x="709083" y="745067"/>
                    <a:pt x="717550" y="742950"/>
                  </a:cubicBezTo>
                  <a:cubicBezTo>
                    <a:pt x="723900" y="738717"/>
                    <a:pt x="729974" y="734036"/>
                    <a:pt x="736600" y="730250"/>
                  </a:cubicBezTo>
                  <a:cubicBezTo>
                    <a:pt x="744819" y="725554"/>
                    <a:pt x="754728" y="723610"/>
                    <a:pt x="762000" y="717550"/>
                  </a:cubicBezTo>
                  <a:cubicBezTo>
                    <a:pt x="767863" y="712664"/>
                    <a:pt x="770467" y="704850"/>
                    <a:pt x="774700" y="698500"/>
                  </a:cubicBezTo>
                  <a:cubicBezTo>
                    <a:pt x="775115" y="696841"/>
                    <a:pt x="784087" y="658191"/>
                    <a:pt x="787400" y="654050"/>
                  </a:cubicBezTo>
                  <a:cubicBezTo>
                    <a:pt x="792168" y="648091"/>
                    <a:pt x="800100" y="645583"/>
                    <a:pt x="806450" y="641350"/>
                  </a:cubicBezTo>
                  <a:lnTo>
                    <a:pt x="819150" y="603250"/>
                  </a:lnTo>
                  <a:lnTo>
                    <a:pt x="825500" y="584200"/>
                  </a:lnTo>
                  <a:cubicBezTo>
                    <a:pt x="826900" y="572999"/>
                    <a:pt x="830796" y="525276"/>
                    <a:pt x="838200" y="508000"/>
                  </a:cubicBezTo>
                  <a:cubicBezTo>
                    <a:pt x="841206" y="500985"/>
                    <a:pt x="846667" y="495300"/>
                    <a:pt x="850900" y="488950"/>
                  </a:cubicBezTo>
                  <a:cubicBezTo>
                    <a:pt x="853017" y="474133"/>
                    <a:pt x="857666" y="459461"/>
                    <a:pt x="857250" y="444500"/>
                  </a:cubicBezTo>
                  <a:cubicBezTo>
                    <a:pt x="855542" y="382995"/>
                    <a:pt x="850121" y="321626"/>
                    <a:pt x="844550" y="260350"/>
                  </a:cubicBezTo>
                  <a:cubicBezTo>
                    <a:pt x="843350" y="247154"/>
                    <a:pt x="828079" y="204587"/>
                    <a:pt x="825500" y="196850"/>
                  </a:cubicBezTo>
                  <a:cubicBezTo>
                    <a:pt x="823383" y="190500"/>
                    <a:pt x="825500" y="179917"/>
                    <a:pt x="819150" y="177800"/>
                  </a:cubicBezTo>
                  <a:lnTo>
                    <a:pt x="800100" y="171450"/>
                  </a:lnTo>
                  <a:cubicBezTo>
                    <a:pt x="770600" y="97700"/>
                    <a:pt x="808468" y="176411"/>
                    <a:pt x="762000" y="120650"/>
                  </a:cubicBezTo>
                  <a:cubicBezTo>
                    <a:pt x="757715" y="115508"/>
                    <a:pt x="759363" y="107169"/>
                    <a:pt x="755650" y="101600"/>
                  </a:cubicBezTo>
                  <a:cubicBezTo>
                    <a:pt x="750669" y="94128"/>
                    <a:pt x="743689" y="88063"/>
                    <a:pt x="736600" y="82550"/>
                  </a:cubicBezTo>
                  <a:cubicBezTo>
                    <a:pt x="697254" y="51948"/>
                    <a:pt x="705469" y="65845"/>
                    <a:pt x="673100" y="38100"/>
                  </a:cubicBezTo>
                  <a:cubicBezTo>
                    <a:pt x="666282" y="32256"/>
                    <a:pt x="661847" y="23505"/>
                    <a:pt x="654050" y="19050"/>
                  </a:cubicBezTo>
                  <a:cubicBezTo>
                    <a:pt x="646473" y="14720"/>
                    <a:pt x="637169" y="14593"/>
                    <a:pt x="628650" y="12700"/>
                  </a:cubicBezTo>
                  <a:cubicBezTo>
                    <a:pt x="568705" y="-621"/>
                    <a:pt x="575070" y="5137"/>
                    <a:pt x="482600" y="0"/>
                  </a:cubicBezTo>
                  <a:cubicBezTo>
                    <a:pt x="442383" y="2117"/>
                    <a:pt x="401935" y="1552"/>
                    <a:pt x="361950" y="6350"/>
                  </a:cubicBezTo>
                  <a:cubicBezTo>
                    <a:pt x="348658" y="7945"/>
                    <a:pt x="323850" y="19050"/>
                    <a:pt x="323850" y="19050"/>
                  </a:cubicBezTo>
                  <a:cubicBezTo>
                    <a:pt x="308751" y="64346"/>
                    <a:pt x="330161" y="9584"/>
                    <a:pt x="298450" y="57150"/>
                  </a:cubicBezTo>
                  <a:cubicBezTo>
                    <a:pt x="279098" y="86179"/>
                    <a:pt x="309336" y="70455"/>
                    <a:pt x="273050" y="82550"/>
                  </a:cubicBezTo>
                  <a:cubicBezTo>
                    <a:pt x="266700" y="88900"/>
                    <a:pt x="258981" y="94128"/>
                    <a:pt x="254000" y="101600"/>
                  </a:cubicBezTo>
                  <a:cubicBezTo>
                    <a:pt x="250287" y="107169"/>
                    <a:pt x="252383" y="115917"/>
                    <a:pt x="247650" y="120650"/>
                  </a:cubicBezTo>
                  <a:cubicBezTo>
                    <a:pt x="242917" y="125383"/>
                    <a:pt x="234950" y="124883"/>
                    <a:pt x="228600" y="127000"/>
                  </a:cubicBezTo>
                  <a:cubicBezTo>
                    <a:pt x="222250" y="131233"/>
                    <a:pt x="216376" y="136287"/>
                    <a:pt x="209550" y="139700"/>
                  </a:cubicBezTo>
                  <a:cubicBezTo>
                    <a:pt x="203563" y="142693"/>
                    <a:pt x="196069" y="142337"/>
                    <a:pt x="190500" y="146050"/>
                  </a:cubicBezTo>
                  <a:cubicBezTo>
                    <a:pt x="138231" y="180896"/>
                    <a:pt x="207443" y="151489"/>
                    <a:pt x="146050" y="177800"/>
                  </a:cubicBezTo>
                  <a:cubicBezTo>
                    <a:pt x="125322" y="186684"/>
                    <a:pt x="122660" y="181807"/>
                    <a:pt x="101600" y="196850"/>
                  </a:cubicBezTo>
                  <a:cubicBezTo>
                    <a:pt x="94292" y="202070"/>
                    <a:pt x="89858" y="210680"/>
                    <a:pt x="82550" y="215900"/>
                  </a:cubicBezTo>
                  <a:cubicBezTo>
                    <a:pt x="74847" y="221402"/>
                    <a:pt x="65369" y="223904"/>
                    <a:pt x="57150" y="228600"/>
                  </a:cubicBezTo>
                  <a:cubicBezTo>
                    <a:pt x="50524" y="232386"/>
                    <a:pt x="44450" y="237067"/>
                    <a:pt x="38100" y="241300"/>
                  </a:cubicBezTo>
                  <a:cubicBezTo>
                    <a:pt x="35983" y="247650"/>
                    <a:pt x="35931" y="255123"/>
                    <a:pt x="31750" y="260350"/>
                  </a:cubicBezTo>
                  <a:cubicBezTo>
                    <a:pt x="26982" y="266309"/>
                    <a:pt x="15635" y="266005"/>
                    <a:pt x="12700" y="273050"/>
                  </a:cubicBezTo>
                  <a:cubicBezTo>
                    <a:pt x="4398" y="292975"/>
                    <a:pt x="0" y="336550"/>
                    <a:pt x="0" y="336550"/>
                  </a:cubicBezTo>
                  <a:cubicBezTo>
                    <a:pt x="13216" y="389413"/>
                    <a:pt x="-2876" y="337147"/>
                    <a:pt x="19050" y="381000"/>
                  </a:cubicBezTo>
                  <a:cubicBezTo>
                    <a:pt x="22043" y="386987"/>
                    <a:pt x="22763" y="393898"/>
                    <a:pt x="25400" y="400050"/>
                  </a:cubicBezTo>
                  <a:cubicBezTo>
                    <a:pt x="48940" y="454977"/>
                    <a:pt x="29558" y="399824"/>
                    <a:pt x="44450" y="444500"/>
                  </a:cubicBezTo>
                  <a:cubicBezTo>
                    <a:pt x="52912" y="630654"/>
                    <a:pt x="33098" y="532344"/>
                    <a:pt x="63500" y="615950"/>
                  </a:cubicBezTo>
                  <a:cubicBezTo>
                    <a:pt x="68075" y="628531"/>
                    <a:pt x="65061" y="646624"/>
                    <a:pt x="76200" y="654050"/>
                  </a:cubicBezTo>
                  <a:lnTo>
                    <a:pt x="114300" y="679450"/>
                  </a:lnTo>
                  <a:cubicBezTo>
                    <a:pt x="160527" y="748791"/>
                    <a:pt x="86792" y="647443"/>
                    <a:pt x="152400" y="704850"/>
                  </a:cubicBezTo>
                  <a:cubicBezTo>
                    <a:pt x="163887" y="714901"/>
                    <a:pt x="169333" y="730250"/>
                    <a:pt x="177800" y="742950"/>
                  </a:cubicBezTo>
                  <a:cubicBezTo>
                    <a:pt x="181513" y="748519"/>
                    <a:pt x="190356" y="747677"/>
                    <a:pt x="196850" y="749300"/>
                  </a:cubicBezTo>
                  <a:cubicBezTo>
                    <a:pt x="207321" y="751918"/>
                    <a:pt x="217873" y="754458"/>
                    <a:pt x="228600" y="755650"/>
                  </a:cubicBezTo>
                  <a:cubicBezTo>
                    <a:pt x="256029" y="758698"/>
                    <a:pt x="283633" y="759883"/>
                    <a:pt x="311150" y="762000"/>
                  </a:cubicBezTo>
                  <a:cubicBezTo>
                    <a:pt x="419293" y="783629"/>
                    <a:pt x="320501" y="766328"/>
                    <a:pt x="571500" y="762000"/>
                  </a:cubicBezTo>
                  <a:cubicBezTo>
                    <a:pt x="618060" y="761197"/>
                    <a:pt x="709083" y="754592"/>
                    <a:pt x="730250" y="755650"/>
                  </a:cubicBezTo>
                  <a:close/>
                </a:path>
              </a:pathLst>
            </a:cu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3" name="Freeform 122"/>
            <p:cNvSpPr/>
            <p:nvPr/>
          </p:nvSpPr>
          <p:spPr bwMode="auto">
            <a:xfrm>
              <a:off x="4883150" y="1562076"/>
              <a:ext cx="698500" cy="1030934"/>
            </a:xfrm>
            <a:custGeom>
              <a:avLst/>
              <a:gdLst>
                <a:gd name="connsiteX0" fmla="*/ 311150 w 698500"/>
                <a:gd name="connsiteY0" fmla="*/ 12724 h 1030934"/>
                <a:gd name="connsiteX1" fmla="*/ 279400 w 698500"/>
                <a:gd name="connsiteY1" fmla="*/ 6374 h 1030934"/>
                <a:gd name="connsiteX2" fmla="*/ 260350 w 698500"/>
                <a:gd name="connsiteY2" fmla="*/ 24 h 1030934"/>
                <a:gd name="connsiteX3" fmla="*/ 177800 w 698500"/>
                <a:gd name="connsiteY3" fmla="*/ 12724 h 1030934"/>
                <a:gd name="connsiteX4" fmla="*/ 139700 w 698500"/>
                <a:gd name="connsiteY4" fmla="*/ 25424 h 1030934"/>
                <a:gd name="connsiteX5" fmla="*/ 127000 w 698500"/>
                <a:gd name="connsiteY5" fmla="*/ 44474 h 1030934"/>
                <a:gd name="connsiteX6" fmla="*/ 63500 w 698500"/>
                <a:gd name="connsiteY6" fmla="*/ 76224 h 1030934"/>
                <a:gd name="connsiteX7" fmla="*/ 44450 w 698500"/>
                <a:gd name="connsiteY7" fmla="*/ 120674 h 1030934"/>
                <a:gd name="connsiteX8" fmla="*/ 19050 w 698500"/>
                <a:gd name="connsiteY8" fmla="*/ 165124 h 1030934"/>
                <a:gd name="connsiteX9" fmla="*/ 12700 w 698500"/>
                <a:gd name="connsiteY9" fmla="*/ 190524 h 1030934"/>
                <a:gd name="connsiteX10" fmla="*/ 6350 w 698500"/>
                <a:gd name="connsiteY10" fmla="*/ 209574 h 1030934"/>
                <a:gd name="connsiteX11" fmla="*/ 0 w 698500"/>
                <a:gd name="connsiteY11" fmla="*/ 387374 h 1030934"/>
                <a:gd name="connsiteX12" fmla="*/ 6350 w 698500"/>
                <a:gd name="connsiteY12" fmla="*/ 711224 h 1030934"/>
                <a:gd name="connsiteX13" fmla="*/ 12700 w 698500"/>
                <a:gd name="connsiteY13" fmla="*/ 781074 h 1030934"/>
                <a:gd name="connsiteX14" fmla="*/ 25400 w 698500"/>
                <a:gd name="connsiteY14" fmla="*/ 825524 h 1030934"/>
                <a:gd name="connsiteX15" fmla="*/ 31750 w 698500"/>
                <a:gd name="connsiteY15" fmla="*/ 850924 h 1030934"/>
                <a:gd name="connsiteX16" fmla="*/ 38100 w 698500"/>
                <a:gd name="connsiteY16" fmla="*/ 927124 h 1030934"/>
                <a:gd name="connsiteX17" fmla="*/ 76200 w 698500"/>
                <a:gd name="connsiteY17" fmla="*/ 965224 h 1030934"/>
                <a:gd name="connsiteX18" fmla="*/ 114300 w 698500"/>
                <a:gd name="connsiteY18" fmla="*/ 996974 h 1030934"/>
                <a:gd name="connsiteX19" fmla="*/ 127000 w 698500"/>
                <a:gd name="connsiteY19" fmla="*/ 1016024 h 1030934"/>
                <a:gd name="connsiteX20" fmla="*/ 215900 w 698500"/>
                <a:gd name="connsiteY20" fmla="*/ 1022374 h 1030934"/>
                <a:gd name="connsiteX21" fmla="*/ 260350 w 698500"/>
                <a:gd name="connsiteY21" fmla="*/ 1003324 h 1030934"/>
                <a:gd name="connsiteX22" fmla="*/ 279400 w 698500"/>
                <a:gd name="connsiteY22" fmla="*/ 990624 h 1030934"/>
                <a:gd name="connsiteX23" fmla="*/ 317500 w 698500"/>
                <a:gd name="connsiteY23" fmla="*/ 977924 h 1030934"/>
                <a:gd name="connsiteX24" fmla="*/ 342900 w 698500"/>
                <a:gd name="connsiteY24" fmla="*/ 965224 h 1030934"/>
                <a:gd name="connsiteX25" fmla="*/ 355600 w 698500"/>
                <a:gd name="connsiteY25" fmla="*/ 946174 h 1030934"/>
                <a:gd name="connsiteX26" fmla="*/ 393700 w 698500"/>
                <a:gd name="connsiteY26" fmla="*/ 933474 h 1030934"/>
                <a:gd name="connsiteX27" fmla="*/ 425450 w 698500"/>
                <a:gd name="connsiteY27" fmla="*/ 920774 h 1030934"/>
                <a:gd name="connsiteX28" fmla="*/ 444500 w 698500"/>
                <a:gd name="connsiteY28" fmla="*/ 908074 h 1030934"/>
                <a:gd name="connsiteX29" fmla="*/ 482600 w 698500"/>
                <a:gd name="connsiteY29" fmla="*/ 895374 h 1030934"/>
                <a:gd name="connsiteX30" fmla="*/ 501650 w 698500"/>
                <a:gd name="connsiteY30" fmla="*/ 882674 h 1030934"/>
                <a:gd name="connsiteX31" fmla="*/ 520700 w 698500"/>
                <a:gd name="connsiteY31" fmla="*/ 876324 h 1030934"/>
                <a:gd name="connsiteX32" fmla="*/ 533400 w 698500"/>
                <a:gd name="connsiteY32" fmla="*/ 857274 h 1030934"/>
                <a:gd name="connsiteX33" fmla="*/ 577850 w 698500"/>
                <a:gd name="connsiteY33" fmla="*/ 838224 h 1030934"/>
                <a:gd name="connsiteX34" fmla="*/ 603250 w 698500"/>
                <a:gd name="connsiteY34" fmla="*/ 819174 h 1030934"/>
                <a:gd name="connsiteX35" fmla="*/ 622300 w 698500"/>
                <a:gd name="connsiteY35" fmla="*/ 812824 h 1030934"/>
                <a:gd name="connsiteX36" fmla="*/ 666750 w 698500"/>
                <a:gd name="connsiteY36" fmla="*/ 800124 h 1030934"/>
                <a:gd name="connsiteX37" fmla="*/ 679450 w 698500"/>
                <a:gd name="connsiteY37" fmla="*/ 774724 h 1030934"/>
                <a:gd name="connsiteX38" fmla="*/ 692150 w 698500"/>
                <a:gd name="connsiteY38" fmla="*/ 755674 h 1030934"/>
                <a:gd name="connsiteX39" fmla="*/ 698500 w 698500"/>
                <a:gd name="connsiteY39" fmla="*/ 730274 h 1030934"/>
                <a:gd name="connsiteX40" fmla="*/ 685800 w 698500"/>
                <a:gd name="connsiteY40" fmla="*/ 539774 h 1030934"/>
                <a:gd name="connsiteX41" fmla="*/ 673100 w 698500"/>
                <a:gd name="connsiteY41" fmla="*/ 476274 h 1030934"/>
                <a:gd name="connsiteX42" fmla="*/ 666750 w 698500"/>
                <a:gd name="connsiteY42" fmla="*/ 450874 h 1030934"/>
                <a:gd name="connsiteX43" fmla="*/ 647700 w 698500"/>
                <a:gd name="connsiteY43" fmla="*/ 431824 h 1030934"/>
                <a:gd name="connsiteX44" fmla="*/ 622300 w 698500"/>
                <a:gd name="connsiteY44" fmla="*/ 387374 h 1030934"/>
                <a:gd name="connsiteX45" fmla="*/ 596900 w 698500"/>
                <a:gd name="connsiteY45" fmla="*/ 349274 h 1030934"/>
                <a:gd name="connsiteX46" fmla="*/ 584200 w 698500"/>
                <a:gd name="connsiteY46" fmla="*/ 330224 h 1030934"/>
                <a:gd name="connsiteX47" fmla="*/ 577850 w 698500"/>
                <a:gd name="connsiteY47" fmla="*/ 311174 h 1030934"/>
                <a:gd name="connsiteX48" fmla="*/ 558800 w 698500"/>
                <a:gd name="connsiteY48" fmla="*/ 298474 h 1030934"/>
                <a:gd name="connsiteX49" fmla="*/ 552450 w 698500"/>
                <a:gd name="connsiteY49" fmla="*/ 273074 h 1030934"/>
                <a:gd name="connsiteX50" fmla="*/ 533400 w 698500"/>
                <a:gd name="connsiteY50" fmla="*/ 234974 h 1030934"/>
                <a:gd name="connsiteX51" fmla="*/ 514350 w 698500"/>
                <a:gd name="connsiteY51" fmla="*/ 222274 h 1030934"/>
                <a:gd name="connsiteX52" fmla="*/ 501650 w 698500"/>
                <a:gd name="connsiteY52" fmla="*/ 203224 h 1030934"/>
                <a:gd name="connsiteX53" fmla="*/ 482600 w 698500"/>
                <a:gd name="connsiteY53" fmla="*/ 158774 h 1030934"/>
                <a:gd name="connsiteX54" fmla="*/ 463550 w 698500"/>
                <a:gd name="connsiteY54" fmla="*/ 146074 h 1030934"/>
                <a:gd name="connsiteX55" fmla="*/ 425450 w 698500"/>
                <a:gd name="connsiteY55" fmla="*/ 114324 h 1030934"/>
                <a:gd name="connsiteX56" fmla="*/ 393700 w 698500"/>
                <a:gd name="connsiteY56" fmla="*/ 82574 h 1030934"/>
                <a:gd name="connsiteX57" fmla="*/ 374650 w 698500"/>
                <a:gd name="connsiteY57" fmla="*/ 69874 h 1030934"/>
                <a:gd name="connsiteX58" fmla="*/ 361950 w 698500"/>
                <a:gd name="connsiteY58" fmla="*/ 44474 h 1030934"/>
                <a:gd name="connsiteX59" fmla="*/ 336550 w 698500"/>
                <a:gd name="connsiteY59" fmla="*/ 38124 h 1030934"/>
                <a:gd name="connsiteX60" fmla="*/ 317500 w 698500"/>
                <a:gd name="connsiteY60" fmla="*/ 25424 h 1030934"/>
                <a:gd name="connsiteX61" fmla="*/ 292100 w 698500"/>
                <a:gd name="connsiteY61" fmla="*/ 19074 h 1030934"/>
                <a:gd name="connsiteX62" fmla="*/ 311150 w 698500"/>
                <a:gd name="connsiteY62" fmla="*/ 12724 h 1030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698500" h="1030934">
                  <a:moveTo>
                    <a:pt x="311150" y="12724"/>
                  </a:moveTo>
                  <a:cubicBezTo>
                    <a:pt x="309033" y="10607"/>
                    <a:pt x="289871" y="8992"/>
                    <a:pt x="279400" y="6374"/>
                  </a:cubicBezTo>
                  <a:cubicBezTo>
                    <a:pt x="272906" y="4751"/>
                    <a:pt x="267030" y="-394"/>
                    <a:pt x="260350" y="24"/>
                  </a:cubicBezTo>
                  <a:cubicBezTo>
                    <a:pt x="232564" y="1761"/>
                    <a:pt x="205317" y="8491"/>
                    <a:pt x="177800" y="12724"/>
                  </a:cubicBezTo>
                  <a:lnTo>
                    <a:pt x="139700" y="25424"/>
                  </a:lnTo>
                  <a:cubicBezTo>
                    <a:pt x="132460" y="27837"/>
                    <a:pt x="132743" y="39448"/>
                    <a:pt x="127000" y="44474"/>
                  </a:cubicBezTo>
                  <a:cubicBezTo>
                    <a:pt x="96759" y="70935"/>
                    <a:pt x="95062" y="68333"/>
                    <a:pt x="63500" y="76224"/>
                  </a:cubicBezTo>
                  <a:cubicBezTo>
                    <a:pt x="21379" y="160465"/>
                    <a:pt x="72480" y="55270"/>
                    <a:pt x="44450" y="120674"/>
                  </a:cubicBezTo>
                  <a:cubicBezTo>
                    <a:pt x="34782" y="143232"/>
                    <a:pt x="31805" y="145992"/>
                    <a:pt x="19050" y="165124"/>
                  </a:cubicBezTo>
                  <a:cubicBezTo>
                    <a:pt x="16933" y="173591"/>
                    <a:pt x="15098" y="182133"/>
                    <a:pt x="12700" y="190524"/>
                  </a:cubicBezTo>
                  <a:cubicBezTo>
                    <a:pt x="10861" y="196960"/>
                    <a:pt x="6781" y="202894"/>
                    <a:pt x="6350" y="209574"/>
                  </a:cubicBezTo>
                  <a:cubicBezTo>
                    <a:pt x="2532" y="268755"/>
                    <a:pt x="2117" y="328107"/>
                    <a:pt x="0" y="387374"/>
                  </a:cubicBezTo>
                  <a:cubicBezTo>
                    <a:pt x="2117" y="495324"/>
                    <a:pt x="2869" y="603309"/>
                    <a:pt x="6350" y="711224"/>
                  </a:cubicBezTo>
                  <a:cubicBezTo>
                    <a:pt x="7104" y="734591"/>
                    <a:pt x="8856" y="758013"/>
                    <a:pt x="12700" y="781074"/>
                  </a:cubicBezTo>
                  <a:cubicBezTo>
                    <a:pt x="15233" y="796274"/>
                    <a:pt x="21345" y="810657"/>
                    <a:pt x="25400" y="825524"/>
                  </a:cubicBezTo>
                  <a:cubicBezTo>
                    <a:pt x="27696" y="833944"/>
                    <a:pt x="29633" y="842457"/>
                    <a:pt x="31750" y="850924"/>
                  </a:cubicBezTo>
                  <a:cubicBezTo>
                    <a:pt x="33867" y="876324"/>
                    <a:pt x="31918" y="902397"/>
                    <a:pt x="38100" y="927124"/>
                  </a:cubicBezTo>
                  <a:cubicBezTo>
                    <a:pt x="43864" y="950180"/>
                    <a:pt x="61227" y="952746"/>
                    <a:pt x="76200" y="965224"/>
                  </a:cubicBezTo>
                  <a:cubicBezTo>
                    <a:pt x="125093" y="1005968"/>
                    <a:pt x="67002" y="965442"/>
                    <a:pt x="114300" y="996974"/>
                  </a:cubicBezTo>
                  <a:cubicBezTo>
                    <a:pt x="118533" y="1003324"/>
                    <a:pt x="121604" y="1010628"/>
                    <a:pt x="127000" y="1016024"/>
                  </a:cubicBezTo>
                  <a:cubicBezTo>
                    <a:pt x="153738" y="1042762"/>
                    <a:pt x="174490" y="1026139"/>
                    <a:pt x="215900" y="1022374"/>
                  </a:cubicBezTo>
                  <a:cubicBezTo>
                    <a:pt x="263726" y="990490"/>
                    <a:pt x="202943" y="1027927"/>
                    <a:pt x="260350" y="1003324"/>
                  </a:cubicBezTo>
                  <a:cubicBezTo>
                    <a:pt x="267365" y="1000318"/>
                    <a:pt x="272426" y="993724"/>
                    <a:pt x="279400" y="990624"/>
                  </a:cubicBezTo>
                  <a:cubicBezTo>
                    <a:pt x="291633" y="985187"/>
                    <a:pt x="305526" y="983911"/>
                    <a:pt x="317500" y="977924"/>
                  </a:cubicBezTo>
                  <a:lnTo>
                    <a:pt x="342900" y="965224"/>
                  </a:lnTo>
                  <a:cubicBezTo>
                    <a:pt x="347133" y="958874"/>
                    <a:pt x="349128" y="950219"/>
                    <a:pt x="355600" y="946174"/>
                  </a:cubicBezTo>
                  <a:cubicBezTo>
                    <a:pt x="366952" y="939079"/>
                    <a:pt x="381271" y="938446"/>
                    <a:pt x="393700" y="933474"/>
                  </a:cubicBezTo>
                  <a:cubicBezTo>
                    <a:pt x="404283" y="929241"/>
                    <a:pt x="415255" y="925872"/>
                    <a:pt x="425450" y="920774"/>
                  </a:cubicBezTo>
                  <a:cubicBezTo>
                    <a:pt x="432276" y="917361"/>
                    <a:pt x="437526" y="911174"/>
                    <a:pt x="444500" y="908074"/>
                  </a:cubicBezTo>
                  <a:cubicBezTo>
                    <a:pt x="456733" y="902637"/>
                    <a:pt x="482600" y="895374"/>
                    <a:pt x="482600" y="895374"/>
                  </a:cubicBezTo>
                  <a:cubicBezTo>
                    <a:pt x="488950" y="891141"/>
                    <a:pt x="494824" y="886087"/>
                    <a:pt x="501650" y="882674"/>
                  </a:cubicBezTo>
                  <a:cubicBezTo>
                    <a:pt x="507637" y="879681"/>
                    <a:pt x="515473" y="880505"/>
                    <a:pt x="520700" y="876324"/>
                  </a:cubicBezTo>
                  <a:cubicBezTo>
                    <a:pt x="526659" y="871556"/>
                    <a:pt x="527537" y="862160"/>
                    <a:pt x="533400" y="857274"/>
                  </a:cubicBezTo>
                  <a:cubicBezTo>
                    <a:pt x="543862" y="848555"/>
                    <a:pt x="564616" y="842635"/>
                    <a:pt x="577850" y="838224"/>
                  </a:cubicBezTo>
                  <a:cubicBezTo>
                    <a:pt x="586317" y="831874"/>
                    <a:pt x="594061" y="824425"/>
                    <a:pt x="603250" y="819174"/>
                  </a:cubicBezTo>
                  <a:cubicBezTo>
                    <a:pt x="609062" y="815853"/>
                    <a:pt x="615864" y="814663"/>
                    <a:pt x="622300" y="812824"/>
                  </a:cubicBezTo>
                  <a:cubicBezTo>
                    <a:pt x="678114" y="796877"/>
                    <a:pt x="621075" y="815349"/>
                    <a:pt x="666750" y="800124"/>
                  </a:cubicBezTo>
                  <a:cubicBezTo>
                    <a:pt x="670983" y="791657"/>
                    <a:pt x="674754" y="782943"/>
                    <a:pt x="679450" y="774724"/>
                  </a:cubicBezTo>
                  <a:cubicBezTo>
                    <a:pt x="683236" y="768098"/>
                    <a:pt x="689144" y="762689"/>
                    <a:pt x="692150" y="755674"/>
                  </a:cubicBezTo>
                  <a:cubicBezTo>
                    <a:pt x="695588" y="747652"/>
                    <a:pt x="696383" y="738741"/>
                    <a:pt x="698500" y="730274"/>
                  </a:cubicBezTo>
                  <a:cubicBezTo>
                    <a:pt x="694267" y="666774"/>
                    <a:pt x="692133" y="603099"/>
                    <a:pt x="685800" y="539774"/>
                  </a:cubicBezTo>
                  <a:cubicBezTo>
                    <a:pt x="683652" y="518295"/>
                    <a:pt x="678335" y="497215"/>
                    <a:pt x="673100" y="476274"/>
                  </a:cubicBezTo>
                  <a:cubicBezTo>
                    <a:pt x="670983" y="467807"/>
                    <a:pt x="671080" y="458451"/>
                    <a:pt x="666750" y="450874"/>
                  </a:cubicBezTo>
                  <a:cubicBezTo>
                    <a:pt x="662295" y="443077"/>
                    <a:pt x="654050" y="438174"/>
                    <a:pt x="647700" y="431824"/>
                  </a:cubicBezTo>
                  <a:cubicBezTo>
                    <a:pt x="631002" y="365031"/>
                    <a:pt x="655928" y="446223"/>
                    <a:pt x="622300" y="387374"/>
                  </a:cubicBezTo>
                  <a:cubicBezTo>
                    <a:pt x="597066" y="343215"/>
                    <a:pt x="638106" y="376745"/>
                    <a:pt x="596900" y="349274"/>
                  </a:cubicBezTo>
                  <a:cubicBezTo>
                    <a:pt x="592667" y="342924"/>
                    <a:pt x="587613" y="337050"/>
                    <a:pt x="584200" y="330224"/>
                  </a:cubicBezTo>
                  <a:cubicBezTo>
                    <a:pt x="581207" y="324237"/>
                    <a:pt x="582031" y="316401"/>
                    <a:pt x="577850" y="311174"/>
                  </a:cubicBezTo>
                  <a:cubicBezTo>
                    <a:pt x="573082" y="305215"/>
                    <a:pt x="565150" y="302707"/>
                    <a:pt x="558800" y="298474"/>
                  </a:cubicBezTo>
                  <a:cubicBezTo>
                    <a:pt x="556683" y="290007"/>
                    <a:pt x="554848" y="281465"/>
                    <a:pt x="552450" y="273074"/>
                  </a:cubicBezTo>
                  <a:cubicBezTo>
                    <a:pt x="548318" y="258613"/>
                    <a:pt x="544532" y="246106"/>
                    <a:pt x="533400" y="234974"/>
                  </a:cubicBezTo>
                  <a:cubicBezTo>
                    <a:pt x="528004" y="229578"/>
                    <a:pt x="520700" y="226507"/>
                    <a:pt x="514350" y="222274"/>
                  </a:cubicBezTo>
                  <a:cubicBezTo>
                    <a:pt x="510117" y="215924"/>
                    <a:pt x="504656" y="210239"/>
                    <a:pt x="501650" y="203224"/>
                  </a:cubicBezTo>
                  <a:cubicBezTo>
                    <a:pt x="490720" y="177720"/>
                    <a:pt x="502528" y="178702"/>
                    <a:pt x="482600" y="158774"/>
                  </a:cubicBezTo>
                  <a:cubicBezTo>
                    <a:pt x="477204" y="153378"/>
                    <a:pt x="469900" y="150307"/>
                    <a:pt x="463550" y="146074"/>
                  </a:cubicBezTo>
                  <a:cubicBezTo>
                    <a:pt x="419618" y="80176"/>
                    <a:pt x="489902" y="178776"/>
                    <a:pt x="425450" y="114324"/>
                  </a:cubicBezTo>
                  <a:cubicBezTo>
                    <a:pt x="386216" y="75090"/>
                    <a:pt x="438376" y="97466"/>
                    <a:pt x="393700" y="82574"/>
                  </a:cubicBezTo>
                  <a:cubicBezTo>
                    <a:pt x="387350" y="78341"/>
                    <a:pt x="379536" y="75737"/>
                    <a:pt x="374650" y="69874"/>
                  </a:cubicBezTo>
                  <a:cubicBezTo>
                    <a:pt x="368590" y="62602"/>
                    <a:pt x="369222" y="50534"/>
                    <a:pt x="361950" y="44474"/>
                  </a:cubicBezTo>
                  <a:cubicBezTo>
                    <a:pt x="355246" y="38887"/>
                    <a:pt x="345017" y="40241"/>
                    <a:pt x="336550" y="38124"/>
                  </a:cubicBezTo>
                  <a:cubicBezTo>
                    <a:pt x="330200" y="33891"/>
                    <a:pt x="324515" y="28430"/>
                    <a:pt x="317500" y="25424"/>
                  </a:cubicBezTo>
                  <a:cubicBezTo>
                    <a:pt x="309478" y="21986"/>
                    <a:pt x="298915" y="24526"/>
                    <a:pt x="292100" y="19074"/>
                  </a:cubicBezTo>
                  <a:cubicBezTo>
                    <a:pt x="265777" y="-1984"/>
                    <a:pt x="313267" y="14841"/>
                    <a:pt x="311150" y="12724"/>
                  </a:cubicBezTo>
                  <a:close/>
                </a:path>
              </a:pathLst>
            </a:cu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4" name="Freeform 123"/>
            <p:cNvSpPr/>
            <p:nvPr/>
          </p:nvSpPr>
          <p:spPr bwMode="auto">
            <a:xfrm>
              <a:off x="4357676" y="2622550"/>
              <a:ext cx="779679" cy="730305"/>
            </a:xfrm>
            <a:custGeom>
              <a:avLst/>
              <a:gdLst>
                <a:gd name="connsiteX0" fmla="*/ 258774 w 779679"/>
                <a:gd name="connsiteY0" fmla="*/ 25455 h 730305"/>
                <a:gd name="connsiteX1" fmla="*/ 201624 w 779679"/>
                <a:gd name="connsiteY1" fmla="*/ 44505 h 730305"/>
                <a:gd name="connsiteX2" fmla="*/ 163524 w 779679"/>
                <a:gd name="connsiteY2" fmla="*/ 69905 h 730305"/>
                <a:gd name="connsiteX3" fmla="*/ 157174 w 779679"/>
                <a:gd name="connsiteY3" fmla="*/ 88955 h 730305"/>
                <a:gd name="connsiteX4" fmla="*/ 144474 w 779679"/>
                <a:gd name="connsiteY4" fmla="*/ 108005 h 730305"/>
                <a:gd name="connsiteX5" fmla="*/ 119074 w 779679"/>
                <a:gd name="connsiteY5" fmla="*/ 146105 h 730305"/>
                <a:gd name="connsiteX6" fmla="*/ 112724 w 779679"/>
                <a:gd name="connsiteY6" fmla="*/ 165155 h 730305"/>
                <a:gd name="connsiteX7" fmla="*/ 100024 w 779679"/>
                <a:gd name="connsiteY7" fmla="*/ 266755 h 730305"/>
                <a:gd name="connsiteX8" fmla="*/ 80974 w 779679"/>
                <a:gd name="connsiteY8" fmla="*/ 311205 h 730305"/>
                <a:gd name="connsiteX9" fmla="*/ 68274 w 779679"/>
                <a:gd name="connsiteY9" fmla="*/ 355655 h 730305"/>
                <a:gd name="connsiteX10" fmla="*/ 61924 w 779679"/>
                <a:gd name="connsiteY10" fmla="*/ 374705 h 730305"/>
                <a:gd name="connsiteX11" fmla="*/ 49224 w 779679"/>
                <a:gd name="connsiteY11" fmla="*/ 419155 h 730305"/>
                <a:gd name="connsiteX12" fmla="*/ 36524 w 779679"/>
                <a:gd name="connsiteY12" fmla="*/ 444555 h 730305"/>
                <a:gd name="connsiteX13" fmla="*/ 23824 w 779679"/>
                <a:gd name="connsiteY13" fmla="*/ 482655 h 730305"/>
                <a:gd name="connsiteX14" fmla="*/ 17474 w 779679"/>
                <a:gd name="connsiteY14" fmla="*/ 546155 h 730305"/>
                <a:gd name="connsiteX15" fmla="*/ 17474 w 779679"/>
                <a:gd name="connsiteY15" fmla="*/ 685855 h 730305"/>
                <a:gd name="connsiteX16" fmla="*/ 42874 w 779679"/>
                <a:gd name="connsiteY16" fmla="*/ 698555 h 730305"/>
                <a:gd name="connsiteX17" fmla="*/ 55574 w 779679"/>
                <a:gd name="connsiteY17" fmla="*/ 717605 h 730305"/>
                <a:gd name="connsiteX18" fmla="*/ 74624 w 779679"/>
                <a:gd name="connsiteY18" fmla="*/ 723955 h 730305"/>
                <a:gd name="connsiteX19" fmla="*/ 138124 w 779679"/>
                <a:gd name="connsiteY19" fmla="*/ 730305 h 730305"/>
                <a:gd name="connsiteX20" fmla="*/ 239724 w 779679"/>
                <a:gd name="connsiteY20" fmla="*/ 723955 h 730305"/>
                <a:gd name="connsiteX21" fmla="*/ 258774 w 779679"/>
                <a:gd name="connsiteY21" fmla="*/ 711255 h 730305"/>
                <a:gd name="connsiteX22" fmla="*/ 296874 w 779679"/>
                <a:gd name="connsiteY22" fmla="*/ 698555 h 730305"/>
                <a:gd name="connsiteX23" fmla="*/ 315924 w 779679"/>
                <a:gd name="connsiteY23" fmla="*/ 692205 h 730305"/>
                <a:gd name="connsiteX24" fmla="*/ 354024 w 779679"/>
                <a:gd name="connsiteY24" fmla="*/ 666805 h 730305"/>
                <a:gd name="connsiteX25" fmla="*/ 373074 w 779679"/>
                <a:gd name="connsiteY25" fmla="*/ 660455 h 730305"/>
                <a:gd name="connsiteX26" fmla="*/ 442924 w 779679"/>
                <a:gd name="connsiteY26" fmla="*/ 647755 h 730305"/>
                <a:gd name="connsiteX27" fmla="*/ 461974 w 779679"/>
                <a:gd name="connsiteY27" fmla="*/ 641405 h 730305"/>
                <a:gd name="connsiteX28" fmla="*/ 487374 w 779679"/>
                <a:gd name="connsiteY28" fmla="*/ 635055 h 730305"/>
                <a:gd name="connsiteX29" fmla="*/ 525474 w 779679"/>
                <a:gd name="connsiteY29" fmla="*/ 622355 h 730305"/>
                <a:gd name="connsiteX30" fmla="*/ 557224 w 779679"/>
                <a:gd name="connsiteY30" fmla="*/ 616005 h 730305"/>
                <a:gd name="connsiteX31" fmla="*/ 595324 w 779679"/>
                <a:gd name="connsiteY31" fmla="*/ 590605 h 730305"/>
                <a:gd name="connsiteX32" fmla="*/ 614374 w 779679"/>
                <a:gd name="connsiteY32" fmla="*/ 584255 h 730305"/>
                <a:gd name="connsiteX33" fmla="*/ 658824 w 779679"/>
                <a:gd name="connsiteY33" fmla="*/ 565205 h 730305"/>
                <a:gd name="connsiteX34" fmla="*/ 671524 w 779679"/>
                <a:gd name="connsiteY34" fmla="*/ 546155 h 730305"/>
                <a:gd name="connsiteX35" fmla="*/ 690574 w 779679"/>
                <a:gd name="connsiteY35" fmla="*/ 533455 h 730305"/>
                <a:gd name="connsiteX36" fmla="*/ 709624 w 779679"/>
                <a:gd name="connsiteY36" fmla="*/ 514405 h 730305"/>
                <a:gd name="connsiteX37" fmla="*/ 715974 w 779679"/>
                <a:gd name="connsiteY37" fmla="*/ 495355 h 730305"/>
                <a:gd name="connsiteX38" fmla="*/ 728674 w 779679"/>
                <a:gd name="connsiteY38" fmla="*/ 476305 h 730305"/>
                <a:gd name="connsiteX39" fmla="*/ 741374 w 779679"/>
                <a:gd name="connsiteY39" fmla="*/ 419155 h 730305"/>
                <a:gd name="connsiteX40" fmla="*/ 760424 w 779679"/>
                <a:gd name="connsiteY40" fmla="*/ 362005 h 730305"/>
                <a:gd name="connsiteX41" fmla="*/ 773124 w 779679"/>
                <a:gd name="connsiteY41" fmla="*/ 342955 h 730305"/>
                <a:gd name="connsiteX42" fmla="*/ 779474 w 779679"/>
                <a:gd name="connsiteY42" fmla="*/ 266755 h 730305"/>
                <a:gd name="connsiteX43" fmla="*/ 766774 w 779679"/>
                <a:gd name="connsiteY43" fmla="*/ 222305 h 730305"/>
                <a:gd name="connsiteX44" fmla="*/ 754074 w 779679"/>
                <a:gd name="connsiteY44" fmla="*/ 184205 h 730305"/>
                <a:gd name="connsiteX45" fmla="*/ 735024 w 779679"/>
                <a:gd name="connsiteY45" fmla="*/ 146105 h 730305"/>
                <a:gd name="connsiteX46" fmla="*/ 715974 w 779679"/>
                <a:gd name="connsiteY46" fmla="*/ 139755 h 730305"/>
                <a:gd name="connsiteX47" fmla="*/ 709624 w 779679"/>
                <a:gd name="connsiteY47" fmla="*/ 120705 h 730305"/>
                <a:gd name="connsiteX48" fmla="*/ 671524 w 779679"/>
                <a:gd name="connsiteY48" fmla="*/ 101655 h 730305"/>
                <a:gd name="connsiteX49" fmla="*/ 658824 w 779679"/>
                <a:gd name="connsiteY49" fmla="*/ 76255 h 730305"/>
                <a:gd name="connsiteX50" fmla="*/ 633424 w 779679"/>
                <a:gd name="connsiteY50" fmla="*/ 63555 h 730305"/>
                <a:gd name="connsiteX51" fmla="*/ 588974 w 779679"/>
                <a:gd name="connsiteY51" fmla="*/ 44505 h 730305"/>
                <a:gd name="connsiteX52" fmla="*/ 563574 w 779679"/>
                <a:gd name="connsiteY52" fmla="*/ 31805 h 730305"/>
                <a:gd name="connsiteX53" fmla="*/ 538174 w 779679"/>
                <a:gd name="connsiteY53" fmla="*/ 25455 h 730305"/>
                <a:gd name="connsiteX54" fmla="*/ 481024 w 779679"/>
                <a:gd name="connsiteY54" fmla="*/ 6405 h 730305"/>
                <a:gd name="connsiteX55" fmla="*/ 379424 w 779679"/>
                <a:gd name="connsiteY55" fmla="*/ 55 h 730305"/>
                <a:gd name="connsiteX56" fmla="*/ 265124 w 779679"/>
                <a:gd name="connsiteY56" fmla="*/ 6405 h 730305"/>
                <a:gd name="connsiteX57" fmla="*/ 258774 w 779679"/>
                <a:gd name="connsiteY57" fmla="*/ 25455 h 730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779679" h="730305">
                  <a:moveTo>
                    <a:pt x="258774" y="25455"/>
                  </a:moveTo>
                  <a:cubicBezTo>
                    <a:pt x="248191" y="31805"/>
                    <a:pt x="227914" y="28731"/>
                    <a:pt x="201624" y="44505"/>
                  </a:cubicBezTo>
                  <a:cubicBezTo>
                    <a:pt x="188536" y="52358"/>
                    <a:pt x="163524" y="69905"/>
                    <a:pt x="163524" y="69905"/>
                  </a:cubicBezTo>
                  <a:cubicBezTo>
                    <a:pt x="161407" y="76255"/>
                    <a:pt x="160167" y="82968"/>
                    <a:pt x="157174" y="88955"/>
                  </a:cubicBezTo>
                  <a:cubicBezTo>
                    <a:pt x="153761" y="95781"/>
                    <a:pt x="147480" y="100990"/>
                    <a:pt x="144474" y="108005"/>
                  </a:cubicBezTo>
                  <a:cubicBezTo>
                    <a:pt x="128072" y="146276"/>
                    <a:pt x="152557" y="123783"/>
                    <a:pt x="119074" y="146105"/>
                  </a:cubicBezTo>
                  <a:cubicBezTo>
                    <a:pt x="116957" y="152455"/>
                    <a:pt x="113742" y="158539"/>
                    <a:pt x="112724" y="165155"/>
                  </a:cubicBezTo>
                  <a:cubicBezTo>
                    <a:pt x="103940" y="222248"/>
                    <a:pt x="110569" y="219304"/>
                    <a:pt x="100024" y="266755"/>
                  </a:cubicBezTo>
                  <a:cubicBezTo>
                    <a:pt x="95442" y="287375"/>
                    <a:pt x="89934" y="290299"/>
                    <a:pt x="80974" y="311205"/>
                  </a:cubicBezTo>
                  <a:cubicBezTo>
                    <a:pt x="74449" y="326430"/>
                    <a:pt x="72877" y="339543"/>
                    <a:pt x="68274" y="355655"/>
                  </a:cubicBezTo>
                  <a:cubicBezTo>
                    <a:pt x="66435" y="362091"/>
                    <a:pt x="63763" y="368269"/>
                    <a:pt x="61924" y="374705"/>
                  </a:cubicBezTo>
                  <a:cubicBezTo>
                    <a:pt x="57321" y="390817"/>
                    <a:pt x="55749" y="403930"/>
                    <a:pt x="49224" y="419155"/>
                  </a:cubicBezTo>
                  <a:cubicBezTo>
                    <a:pt x="45495" y="427856"/>
                    <a:pt x="40040" y="435766"/>
                    <a:pt x="36524" y="444555"/>
                  </a:cubicBezTo>
                  <a:cubicBezTo>
                    <a:pt x="31552" y="456984"/>
                    <a:pt x="23824" y="482655"/>
                    <a:pt x="23824" y="482655"/>
                  </a:cubicBezTo>
                  <a:cubicBezTo>
                    <a:pt x="21707" y="503822"/>
                    <a:pt x="20482" y="525097"/>
                    <a:pt x="17474" y="546155"/>
                  </a:cubicBezTo>
                  <a:cubicBezTo>
                    <a:pt x="8114" y="611673"/>
                    <a:pt x="-16666" y="549294"/>
                    <a:pt x="17474" y="685855"/>
                  </a:cubicBezTo>
                  <a:cubicBezTo>
                    <a:pt x="19770" y="695038"/>
                    <a:pt x="34407" y="694322"/>
                    <a:pt x="42874" y="698555"/>
                  </a:cubicBezTo>
                  <a:cubicBezTo>
                    <a:pt x="47107" y="704905"/>
                    <a:pt x="49615" y="712837"/>
                    <a:pt x="55574" y="717605"/>
                  </a:cubicBezTo>
                  <a:cubicBezTo>
                    <a:pt x="60801" y="721786"/>
                    <a:pt x="68008" y="722937"/>
                    <a:pt x="74624" y="723955"/>
                  </a:cubicBezTo>
                  <a:cubicBezTo>
                    <a:pt x="95649" y="727190"/>
                    <a:pt x="116957" y="728188"/>
                    <a:pt x="138124" y="730305"/>
                  </a:cubicBezTo>
                  <a:cubicBezTo>
                    <a:pt x="171991" y="728188"/>
                    <a:pt x="206206" y="729247"/>
                    <a:pt x="239724" y="723955"/>
                  </a:cubicBezTo>
                  <a:cubicBezTo>
                    <a:pt x="247262" y="722765"/>
                    <a:pt x="251800" y="714355"/>
                    <a:pt x="258774" y="711255"/>
                  </a:cubicBezTo>
                  <a:cubicBezTo>
                    <a:pt x="271007" y="705818"/>
                    <a:pt x="284174" y="702788"/>
                    <a:pt x="296874" y="698555"/>
                  </a:cubicBezTo>
                  <a:lnTo>
                    <a:pt x="315924" y="692205"/>
                  </a:lnTo>
                  <a:lnTo>
                    <a:pt x="354024" y="666805"/>
                  </a:lnTo>
                  <a:cubicBezTo>
                    <a:pt x="359593" y="663092"/>
                    <a:pt x="366540" y="661907"/>
                    <a:pt x="373074" y="660455"/>
                  </a:cubicBezTo>
                  <a:cubicBezTo>
                    <a:pt x="424027" y="649132"/>
                    <a:pt x="396699" y="659311"/>
                    <a:pt x="442924" y="647755"/>
                  </a:cubicBezTo>
                  <a:cubicBezTo>
                    <a:pt x="449418" y="646132"/>
                    <a:pt x="455538" y="643244"/>
                    <a:pt x="461974" y="641405"/>
                  </a:cubicBezTo>
                  <a:cubicBezTo>
                    <a:pt x="470365" y="639007"/>
                    <a:pt x="479015" y="637563"/>
                    <a:pt x="487374" y="635055"/>
                  </a:cubicBezTo>
                  <a:cubicBezTo>
                    <a:pt x="500196" y="631208"/>
                    <a:pt x="512559" y="625877"/>
                    <a:pt x="525474" y="622355"/>
                  </a:cubicBezTo>
                  <a:cubicBezTo>
                    <a:pt x="535887" y="619515"/>
                    <a:pt x="546641" y="618122"/>
                    <a:pt x="557224" y="616005"/>
                  </a:cubicBezTo>
                  <a:cubicBezTo>
                    <a:pt x="569924" y="607538"/>
                    <a:pt x="580844" y="595432"/>
                    <a:pt x="595324" y="590605"/>
                  </a:cubicBezTo>
                  <a:cubicBezTo>
                    <a:pt x="601674" y="588488"/>
                    <a:pt x="608222" y="586892"/>
                    <a:pt x="614374" y="584255"/>
                  </a:cubicBezTo>
                  <a:cubicBezTo>
                    <a:pt x="669301" y="560715"/>
                    <a:pt x="614148" y="580097"/>
                    <a:pt x="658824" y="565205"/>
                  </a:cubicBezTo>
                  <a:cubicBezTo>
                    <a:pt x="663057" y="558855"/>
                    <a:pt x="666128" y="551551"/>
                    <a:pt x="671524" y="546155"/>
                  </a:cubicBezTo>
                  <a:cubicBezTo>
                    <a:pt x="676920" y="540759"/>
                    <a:pt x="684711" y="538341"/>
                    <a:pt x="690574" y="533455"/>
                  </a:cubicBezTo>
                  <a:cubicBezTo>
                    <a:pt x="697473" y="527706"/>
                    <a:pt x="703274" y="520755"/>
                    <a:pt x="709624" y="514405"/>
                  </a:cubicBezTo>
                  <a:cubicBezTo>
                    <a:pt x="711741" y="508055"/>
                    <a:pt x="712981" y="501342"/>
                    <a:pt x="715974" y="495355"/>
                  </a:cubicBezTo>
                  <a:cubicBezTo>
                    <a:pt x="719387" y="488529"/>
                    <a:pt x="725668" y="483320"/>
                    <a:pt x="728674" y="476305"/>
                  </a:cubicBezTo>
                  <a:cubicBezTo>
                    <a:pt x="732951" y="466326"/>
                    <a:pt x="739114" y="427443"/>
                    <a:pt x="741374" y="419155"/>
                  </a:cubicBezTo>
                  <a:lnTo>
                    <a:pt x="760424" y="362005"/>
                  </a:lnTo>
                  <a:cubicBezTo>
                    <a:pt x="762837" y="354765"/>
                    <a:pt x="768891" y="349305"/>
                    <a:pt x="773124" y="342955"/>
                  </a:cubicBezTo>
                  <a:cubicBezTo>
                    <a:pt x="775241" y="317555"/>
                    <a:pt x="780814" y="292208"/>
                    <a:pt x="779474" y="266755"/>
                  </a:cubicBezTo>
                  <a:cubicBezTo>
                    <a:pt x="778664" y="251367"/>
                    <a:pt x="771306" y="237033"/>
                    <a:pt x="766774" y="222305"/>
                  </a:cubicBezTo>
                  <a:cubicBezTo>
                    <a:pt x="762837" y="209510"/>
                    <a:pt x="758307" y="196905"/>
                    <a:pt x="754074" y="184205"/>
                  </a:cubicBezTo>
                  <a:cubicBezTo>
                    <a:pt x="749891" y="171656"/>
                    <a:pt x="746215" y="155057"/>
                    <a:pt x="735024" y="146105"/>
                  </a:cubicBezTo>
                  <a:cubicBezTo>
                    <a:pt x="729797" y="141924"/>
                    <a:pt x="722324" y="141872"/>
                    <a:pt x="715974" y="139755"/>
                  </a:cubicBezTo>
                  <a:cubicBezTo>
                    <a:pt x="713857" y="133405"/>
                    <a:pt x="713805" y="125932"/>
                    <a:pt x="709624" y="120705"/>
                  </a:cubicBezTo>
                  <a:cubicBezTo>
                    <a:pt x="700672" y="109514"/>
                    <a:pt x="684073" y="105838"/>
                    <a:pt x="671524" y="101655"/>
                  </a:cubicBezTo>
                  <a:cubicBezTo>
                    <a:pt x="667291" y="93188"/>
                    <a:pt x="665517" y="82948"/>
                    <a:pt x="658824" y="76255"/>
                  </a:cubicBezTo>
                  <a:cubicBezTo>
                    <a:pt x="652131" y="69562"/>
                    <a:pt x="641643" y="68251"/>
                    <a:pt x="633424" y="63555"/>
                  </a:cubicBezTo>
                  <a:cubicBezTo>
                    <a:pt x="576101" y="30799"/>
                    <a:pt x="657241" y="70105"/>
                    <a:pt x="588974" y="44505"/>
                  </a:cubicBezTo>
                  <a:cubicBezTo>
                    <a:pt x="580111" y="41181"/>
                    <a:pt x="572437" y="35129"/>
                    <a:pt x="563574" y="31805"/>
                  </a:cubicBezTo>
                  <a:cubicBezTo>
                    <a:pt x="555402" y="28741"/>
                    <a:pt x="546533" y="27963"/>
                    <a:pt x="538174" y="25455"/>
                  </a:cubicBezTo>
                  <a:cubicBezTo>
                    <a:pt x="518940" y="19685"/>
                    <a:pt x="500074" y="12755"/>
                    <a:pt x="481024" y="6405"/>
                  </a:cubicBezTo>
                  <a:cubicBezTo>
                    <a:pt x="448833" y="-4325"/>
                    <a:pt x="413291" y="2172"/>
                    <a:pt x="379424" y="55"/>
                  </a:cubicBezTo>
                  <a:cubicBezTo>
                    <a:pt x="341324" y="2172"/>
                    <a:pt x="302899" y="1009"/>
                    <a:pt x="265124" y="6405"/>
                  </a:cubicBezTo>
                  <a:cubicBezTo>
                    <a:pt x="244313" y="9378"/>
                    <a:pt x="269357" y="19105"/>
                    <a:pt x="258774" y="25455"/>
                  </a:cubicBezTo>
                  <a:close/>
                </a:path>
              </a:pathLst>
            </a:cu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25" name="Rectangle 5"/>
          <p:cNvSpPr>
            <a:spLocks noChangeArrowheads="1"/>
          </p:cNvSpPr>
          <p:nvPr/>
        </p:nvSpPr>
        <p:spPr bwMode="auto">
          <a:xfrm>
            <a:off x="899367" y="6002894"/>
            <a:ext cx="76666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ctr"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</a:rPr>
              <a:t>1-2 nm nanoparticles embedded in </a:t>
            </a:r>
            <a:r>
              <a:rPr lang="en-US" sz="2000" dirty="0">
                <a:solidFill>
                  <a:srgbClr val="000000"/>
                </a:solidFill>
              </a:rPr>
              <a:t>a</a:t>
            </a:r>
            <a:r>
              <a:rPr lang="en-US" sz="2000" dirty="0" smtClean="0">
                <a:solidFill>
                  <a:srgbClr val="000000"/>
                </a:solidFill>
              </a:rPr>
              <a:t>morphous matrix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451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dirty="0" smtClean="0"/>
              <a:t>Synthesis of Mesoporous Scaffolds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37EE1-6FBD-BC4E-9F2D-4B8DCA5BB3F0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0"/>
          </p:nvPr>
        </p:nvSpPr>
        <p:spPr>
          <a:xfrm>
            <a:off x="1447800" y="5105400"/>
            <a:ext cx="6858000" cy="1143000"/>
          </a:xfrm>
          <a:prstGeom prst="rect">
            <a:avLst/>
          </a:prstGeom>
        </p:spPr>
        <p:txBody>
          <a:bodyPr/>
          <a:lstStyle/>
          <a:p>
            <a:r>
              <a:rPr lang="en-US" sz="2000" dirty="0" smtClean="0"/>
              <a:t>Xerogel, drop-casting, dip-casting, spray-casting, 3D printing</a:t>
            </a:r>
          </a:p>
          <a:p>
            <a:r>
              <a:rPr lang="en-US" sz="2000" dirty="0" smtClean="0"/>
              <a:t>3D ordered opal, inverse opal, random structures</a:t>
            </a:r>
          </a:p>
          <a:p>
            <a:r>
              <a:rPr lang="en-US" sz="2000" dirty="0" smtClean="0"/>
              <a:t>Sol gel, organically-modified silicate, organic porogens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43000"/>
            <a:ext cx="3069257" cy="3447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862" y="1066800"/>
            <a:ext cx="2832938" cy="363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 bwMode="auto">
          <a:xfrm>
            <a:off x="4038600" y="2971800"/>
            <a:ext cx="1295400" cy="0"/>
          </a:xfrm>
          <a:prstGeom prst="straightConnector1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arrow" w="sm" len="sm"/>
            <a:tailEnd type="arrow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210535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dirty="0" smtClean="0"/>
              <a:t>Modelling of Photonic Structures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37EE1-6FBD-BC4E-9F2D-4B8DCA5BB3F0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0"/>
          </p:nvPr>
        </p:nvSpPr>
        <p:spPr>
          <a:xfrm>
            <a:off x="838200" y="990600"/>
            <a:ext cx="7391400" cy="1524000"/>
          </a:xfrm>
          <a:prstGeom prst="rect">
            <a:avLst/>
          </a:prstGeom>
        </p:spPr>
        <p:txBody>
          <a:bodyPr/>
          <a:lstStyle/>
          <a:p>
            <a:r>
              <a:rPr lang="en-US" sz="2000" dirty="0" smtClean="0"/>
              <a:t>Finite </a:t>
            </a:r>
            <a:r>
              <a:rPr lang="en-US" sz="2000" dirty="0"/>
              <a:t>difference time domain (FDTD) </a:t>
            </a:r>
            <a:r>
              <a:rPr lang="en-US" sz="2000" dirty="0" smtClean="0"/>
              <a:t>method</a:t>
            </a:r>
          </a:p>
          <a:p>
            <a:r>
              <a:rPr lang="en-US" sz="2000" dirty="0" smtClean="0"/>
              <a:t>MEEP simulation software (developed by MIT)</a:t>
            </a:r>
          </a:p>
          <a:p>
            <a:r>
              <a:rPr lang="en-US" sz="2000" dirty="0" smtClean="0"/>
              <a:t>Calculate emissivity, </a:t>
            </a:r>
            <a:r>
              <a:rPr lang="en-US" sz="2000" dirty="0"/>
              <a:t>ε(</a:t>
            </a:r>
            <a:r>
              <a:rPr lang="el-GR" sz="2000"/>
              <a:t>λ</a:t>
            </a:r>
            <a:r>
              <a:rPr lang="en-US" sz="2000" dirty="0" smtClean="0"/>
              <a:t>) from input scaffold geometry and refractive index measured for ALD nanocomposites</a:t>
            </a:r>
            <a:endParaRPr lang="en-US" sz="2000" dirty="0"/>
          </a:p>
        </p:txBody>
      </p:sp>
      <p:grpSp>
        <p:nvGrpSpPr>
          <p:cNvPr id="3" name="Group 2"/>
          <p:cNvGrpSpPr/>
          <p:nvPr/>
        </p:nvGrpSpPr>
        <p:grpSpPr>
          <a:xfrm>
            <a:off x="1219200" y="2971800"/>
            <a:ext cx="6934200" cy="3427413"/>
            <a:chOff x="838200" y="3047999"/>
            <a:chExt cx="6934200" cy="3427413"/>
          </a:xfrm>
        </p:grpSpPr>
        <p:graphicFrame>
          <p:nvGraphicFramePr>
            <p:cNvPr id="5" name="Object 4"/>
            <p:cNvGraphicFramePr>
              <a:graphicFrameLocks noChangeAspect="1"/>
            </p:cNvGraphicFramePr>
            <p:nvPr>
              <p:extLst/>
            </p:nvPr>
          </p:nvGraphicFramePr>
          <p:xfrm>
            <a:off x="838200" y="3047999"/>
            <a:ext cx="4803382" cy="3427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7" name="KGPlot" r:id="rId3" imgW="5968800" imgH="5664240" progId="KGraph_Plot">
                    <p:embed/>
                  </p:oleObj>
                </mc:Choice>
                <mc:Fallback>
                  <p:oleObj name="KGPlot" r:id="rId3" imgW="5968800" imgH="5664240" progId="KGraph_Plot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8200" y="3047999"/>
                          <a:ext cx="4803382" cy="34274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7" name="Straight Arrow Connector 6"/>
            <p:cNvCxnSpPr/>
            <p:nvPr/>
          </p:nvCxnSpPr>
          <p:spPr bwMode="auto">
            <a:xfrm>
              <a:off x="5334000" y="3429000"/>
              <a:ext cx="0" cy="1828800"/>
            </a:xfrm>
            <a:prstGeom prst="straightConnector1">
              <a:avLst/>
            </a:prstGeom>
            <a:noFill/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2" name="Content Placeholder 2"/>
            <p:cNvSpPr txBox="1">
              <a:spLocks/>
            </p:cNvSpPr>
            <p:nvPr/>
          </p:nvSpPr>
          <p:spPr bwMode="auto">
            <a:xfrm>
              <a:off x="5562600" y="3810000"/>
              <a:ext cx="2209800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Char char="–"/>
                <a:defRPr sz="16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Char char="•"/>
                <a:defRPr sz="1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Char char="–"/>
                <a:defRPr sz="14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Font typeface="Arial" charset="0"/>
                <a:buChar char="»"/>
                <a:defRPr sz="14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Font typeface="Arial" pitchFamily="34" charset="0"/>
                <a:buChar char="»"/>
                <a:defRPr sz="14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Font typeface="Arial" pitchFamily="34" charset="0"/>
                <a:buChar char="»"/>
                <a:defRPr sz="14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Font typeface="Arial" pitchFamily="34" charset="0"/>
                <a:buChar char="»"/>
                <a:defRPr sz="14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Font typeface="Arial" pitchFamily="34" charset="0"/>
                <a:buChar char="»"/>
                <a:defRPr sz="14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None/>
              </a:pPr>
              <a:r>
                <a:rPr lang="en-US" sz="2000" b="1" dirty="0" smtClean="0">
                  <a:solidFill>
                    <a:srgbClr val="0000FF"/>
                  </a:solidFill>
                </a:rPr>
                <a:t>Photonic </a:t>
              </a:r>
              <a:r>
                <a:rPr lang="en-US" sz="2000" b="1" dirty="0">
                  <a:solidFill>
                    <a:srgbClr val="0000FF"/>
                  </a:solidFill>
                </a:rPr>
                <a:t>structure reduces emissivity by &gt;70%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601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563562"/>
          </a:xfrm>
        </p:spPr>
        <p:txBody>
          <a:bodyPr/>
          <a:lstStyle/>
          <a:p>
            <a:r>
              <a:rPr lang="en-US" dirty="0" smtClean="0"/>
              <a:t>ALD Indium Tin Oxide in Inverse Opal Template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37EE1-6FBD-BC4E-9F2D-4B8DCA5BB3F0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Picture 5" descr="File13.TIF"/>
          <p:cNvPicPr>
            <a:picLocks noChangeAspect="1"/>
          </p:cNvPicPr>
          <p:nvPr/>
        </p:nvPicPr>
        <p:blipFill rotWithShape="1">
          <a:blip r:embed="rId3" cstate="print"/>
          <a:srcRect l="-164" r="1"/>
          <a:stretch/>
        </p:blipFill>
        <p:spPr>
          <a:xfrm>
            <a:off x="1295400" y="1151471"/>
            <a:ext cx="6716485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7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02127" y="1241414"/>
            <a:ext cx="8284673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Develop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refractory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solar selective coatings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meeting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DOE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SunShot 2020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goals:</a:t>
            </a:r>
            <a:endParaRPr lang="en-US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00150" lvl="2" indent="-28575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Thermal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efficiency &gt;91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%.</a:t>
            </a:r>
          </a:p>
          <a:p>
            <a:pPr marL="1200150" lvl="2" indent="-28575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Withstand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9000 hours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800°C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air</a:t>
            </a:r>
          </a:p>
          <a:p>
            <a:pPr marL="1200150" lvl="2" indent="-28575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10,000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thermal cycles to 800°C in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air</a:t>
            </a:r>
          </a:p>
          <a:p>
            <a:pPr marL="1200150" lvl="2" indent="-28575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nvironmental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on-sun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testing</a:t>
            </a:r>
          </a:p>
          <a:p>
            <a:pPr marL="1200150" lvl="2" indent="-28575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 delamination, efficiency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loss below 0.6%/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year.</a:t>
            </a:r>
          </a:p>
          <a:p>
            <a:pPr marL="1200150" lvl="2" indent="-28575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Manufacturable, and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LCOC&lt;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$1/MWth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79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Milestones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CEF9C-A152-4A4E-BFD8-E61515FC5ADF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52234" y="1194288"/>
            <a:ext cx="8518769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Phase </a:t>
            </a:r>
            <a:r>
              <a:rPr lang="en-US" sz="1400" b="1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1:</a:t>
            </a:r>
            <a:r>
              <a:rPr lang="en-US" sz="1400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Identification of at least 5 selective absorber coatings that have been shown through a statistical t-test to have </a:t>
            </a:r>
            <a:r>
              <a:rPr lang="en-US" sz="1400" b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η’</a:t>
            </a:r>
            <a:r>
              <a:rPr lang="en-US" sz="1400" b="1" baseline="-250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sel</a:t>
            </a:r>
            <a:r>
              <a:rPr lang="en-US" sz="1400" b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≥0.91 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and P≥99% at a 95% confidence interval equivalent 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after heating in air at </a:t>
            </a:r>
            <a:r>
              <a:rPr lang="en-US" sz="14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650°C for 24 hours 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and 10 thermal shock cycles in air from 25-650°C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 Also, we will provide a validated optical model that predicts the η’</a:t>
            </a:r>
            <a:r>
              <a:rPr lang="en-US" sz="1400" baseline="-25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sel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performance of selective absorber coatings to within 10% of their measured values. </a:t>
            </a:r>
            <a:endParaRPr lang="en-US" sz="1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44721" y="2758464"/>
            <a:ext cx="8518769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Phase 2</a:t>
            </a:r>
            <a:r>
              <a:rPr lang="en-US" sz="1400" b="1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1400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Identify 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at least 2 coatings that have been shown via a one-sided statistical t-test at the 95% confidence interval equivalent to </a:t>
            </a:r>
            <a:r>
              <a:rPr lang="en-US" sz="14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meet the 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following criteria: </a:t>
            </a:r>
            <a:r>
              <a:rPr lang="en-US" sz="1400" b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</a:rPr>
              <a:t>η’</a:t>
            </a:r>
            <a:r>
              <a:rPr lang="en-US" sz="1400" b="1" baseline="-250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</a:rPr>
              <a:t>sel</a:t>
            </a:r>
            <a:r>
              <a:rPr lang="en-US" sz="1400" b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</a:rPr>
              <a:t>≥0.91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, D&lt;0.6%/year, and P≥99% after </a:t>
            </a:r>
            <a:r>
              <a:rPr lang="en-US" sz="1400" b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</a:rPr>
              <a:t>environmental testing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, </a:t>
            </a:r>
            <a:r>
              <a:rPr lang="en-US" sz="1400" dirty="0">
                <a:latin typeface="+mj-lt"/>
                <a:ea typeface="Calibri" panose="020F0502020204030204" pitchFamily="34" charset="0"/>
              </a:rPr>
              <a:t>10,000 thermal shock cycles to </a:t>
            </a:r>
            <a:r>
              <a:rPr lang="en-US" sz="1400" dirty="0">
                <a:latin typeface="+mj-lt"/>
                <a:ea typeface="Times New Roman" panose="02020603050405020304" pitchFamily="18" charset="0"/>
              </a:rPr>
              <a:t>800°C</a:t>
            </a:r>
            <a:r>
              <a:rPr lang="en-US" sz="1400" dirty="0">
                <a:latin typeface="+mj-lt"/>
                <a:ea typeface="Calibri" panose="020F0502020204030204" pitchFamily="34" charset="0"/>
              </a:rPr>
              <a:t>, and </a:t>
            </a:r>
            <a:r>
              <a:rPr lang="en-US" sz="1400" b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</a:rPr>
              <a:t>4500 hours in air at </a:t>
            </a:r>
            <a:r>
              <a:rPr lang="en-US" sz="14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800°C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.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 Also, identify at least 1 coating for which LCOC&lt;1.</a:t>
            </a:r>
            <a:endParaRPr lang="en-US" sz="1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7571" y="4322029"/>
            <a:ext cx="8518769" cy="1331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14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Phase 3</a:t>
            </a:r>
            <a:r>
              <a:rPr lang="en-US" sz="1400" b="1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1400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Develop a 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new technology for refractory solar selective coatings for CSP that meet the DOE SunShot 2020 goals.  These coatings will be engineered at multiple length scales to have </a:t>
            </a:r>
            <a:r>
              <a:rPr lang="en-US" sz="1400" b="1" dirty="0">
                <a:solidFill>
                  <a:srgbClr val="FF0000"/>
                </a:solidFill>
                <a:ea typeface="Calibri" panose="020F0502020204030204" pitchFamily="34" charset="0"/>
              </a:rPr>
              <a:t>η’</a:t>
            </a:r>
            <a:r>
              <a:rPr lang="en-US" sz="1400" b="1" baseline="-25000" dirty="0">
                <a:solidFill>
                  <a:srgbClr val="FF0000"/>
                </a:solidFill>
                <a:ea typeface="Calibri" panose="020F0502020204030204" pitchFamily="34" charset="0"/>
              </a:rPr>
              <a:t>sel</a:t>
            </a:r>
            <a:r>
              <a:rPr lang="en-US" sz="1400" b="1" dirty="0">
                <a:solidFill>
                  <a:srgbClr val="FF0000"/>
                </a:solidFill>
                <a:ea typeface="Calibri" panose="020F0502020204030204" pitchFamily="34" charset="0"/>
              </a:rPr>
              <a:t>≥</a:t>
            </a:r>
            <a:r>
              <a:rPr lang="en-US" sz="1400" b="1" dirty="0" smtClean="0">
                <a:solidFill>
                  <a:srgbClr val="FF0000"/>
                </a:solidFill>
                <a:ea typeface="Calibri" panose="020F0502020204030204" pitchFamily="34" charset="0"/>
              </a:rPr>
              <a:t>091</a:t>
            </a:r>
            <a:r>
              <a:rPr lang="en-US" sz="1400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. </a:t>
            </a:r>
            <a:r>
              <a:rPr lang="en-US" sz="1400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Demonstrate 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that the coatings withstand </a:t>
            </a:r>
            <a:r>
              <a:rPr lang="en-US" sz="1400" b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</a:rPr>
              <a:t>9000 hours </a:t>
            </a:r>
            <a:r>
              <a:rPr lang="en-US" sz="1400" b="1" dirty="0" smtClean="0">
                <a:solidFill>
                  <a:srgbClr val="FF0000"/>
                </a:solidFill>
                <a:latin typeface="+mj-lt"/>
                <a:ea typeface="Calibri" panose="020F0502020204030204" pitchFamily="34" charset="0"/>
              </a:rPr>
              <a:t>in air at 800°C, </a:t>
            </a:r>
            <a:r>
              <a:rPr lang="en-US" sz="1400" b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</a:rPr>
              <a:t>10,000 thermal cycles to 800°C in air,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 and a barrage of environmental and </a:t>
            </a:r>
            <a:r>
              <a:rPr lang="en-US" sz="1400" b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</a:rPr>
              <a:t>on-sun testing 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without delamination, and with an efficiency loss below 0.6%/year. </a:t>
            </a:r>
            <a:r>
              <a:rPr lang="en-US" sz="1400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Show 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a promising route towards manufacturability and LCOC&lt;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$1/MWth. </a:t>
            </a:r>
            <a:r>
              <a:rPr lang="en-US" sz="1400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271038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" y="1990968"/>
            <a:ext cx="4305299" cy="3228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57200" y="1256322"/>
            <a:ext cx="3375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ALD W:Al</a:t>
            </a:r>
            <a:r>
              <a:rPr lang="en-US" sz="2000" b="1" baseline="-25000" dirty="0" smtClean="0"/>
              <a:t>2</a:t>
            </a:r>
            <a:r>
              <a:rPr lang="en-US" sz="2000" b="1" dirty="0" smtClean="0"/>
              <a:t>O</a:t>
            </a:r>
            <a:r>
              <a:rPr lang="en-US" sz="2000" b="1" baseline="-25000" dirty="0" smtClean="0"/>
              <a:t>3</a:t>
            </a:r>
            <a:r>
              <a:rPr lang="en-US" sz="2000" b="1" dirty="0" smtClean="0"/>
              <a:t> </a:t>
            </a:r>
            <a:r>
              <a:rPr lang="en-US" sz="2000" b="1" dirty="0"/>
              <a:t>N</a:t>
            </a:r>
            <a:r>
              <a:rPr lang="en-US" sz="2000" b="1" dirty="0" smtClean="0"/>
              <a:t>anocomposites</a:t>
            </a:r>
            <a:endParaRPr lang="en-US" sz="2000" b="1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1579411"/>
              </p:ext>
            </p:extLst>
          </p:nvPr>
        </p:nvGraphicFramePr>
        <p:xfrm>
          <a:off x="4829175" y="1876425"/>
          <a:ext cx="3680966" cy="36640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KGPlot" r:id="rId4" imgW="5460840" imgH="5435640" progId="KGraph_Plot">
                  <p:embed/>
                </p:oleObj>
              </mc:Choice>
              <mc:Fallback>
                <p:oleObj name="KGPlot" r:id="rId4" imgW="5460840" imgH="5435640" progId="KGraph_Plo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9175" y="1876425"/>
                        <a:ext cx="3680966" cy="36640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1924050" y="5844597"/>
            <a:ext cx="52959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Tunable composition of ALD W/Al</a:t>
            </a:r>
            <a:r>
              <a:rPr lang="en-US" sz="1600" baseline="-25000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2</a:t>
            </a:r>
            <a:r>
              <a:rPr lang="en-US" sz="1600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O</a:t>
            </a:r>
            <a:r>
              <a:rPr lang="en-US" sz="1600" baseline="-25000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3</a:t>
            </a:r>
            <a:r>
              <a:rPr lang="en-US" sz="1600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 nanocomposite</a:t>
            </a:r>
            <a:endParaRPr lang="en-US" sz="1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26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Optical Properties of ALD </a:t>
            </a:r>
            <a:r>
              <a:rPr lang="en-US" dirty="0"/>
              <a:t>W:Al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3</a:t>
            </a:r>
            <a:r>
              <a:rPr lang="en-US" dirty="0"/>
              <a:t> N</a:t>
            </a:r>
            <a:r>
              <a:rPr lang="en-US" dirty="0" smtClean="0"/>
              <a:t>anocomposites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910" y="1318051"/>
            <a:ext cx="4002029" cy="3668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88" y="1237885"/>
            <a:ext cx="4622875" cy="372464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3796751" y="5773291"/>
                <a:ext cx="1661737" cy="555730"/>
              </a:xfrm>
              <a:prstGeom prst="rect">
                <a:avLst/>
              </a:prstGeom>
              <a:ln w="28575">
                <a:solidFill>
                  <a:schemeClr val="accent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𝑠𝑒𝑙</m:t>
                          </m:r>
                        </m:sub>
                      </m:sSub>
                      <m:r>
                        <a:rPr lang="en-US" sz="1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sz="1400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𝜀𝜎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US" sz="1400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𝑄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6751" y="5773291"/>
                <a:ext cx="1661737" cy="55573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2857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863600" y="5093448"/>
            <a:ext cx="294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Tunable optical properties</a:t>
            </a:r>
            <a:endParaRPr lang="en-US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78508" y="5179944"/>
            <a:ext cx="25544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Maximum solar efficiency at 40% W</a:t>
            </a:r>
            <a:endParaRPr lang="en-US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810000" y="4685087"/>
            <a:ext cx="499516" cy="974361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904661" y="4654195"/>
            <a:ext cx="553827" cy="891198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833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27537EE1-6FBD-BC4E-9F2D-4B8DCA5BB3F0}" type="slidenum">
              <a:rPr lang="en-US" smtClean="0"/>
              <a:pPr algn="ctr"/>
              <a:t>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sz="quarter" idx="10"/>
          </p:nvPr>
        </p:nvSpPr>
        <p:spPr>
          <a:xfrm>
            <a:off x="457200" y="1128713"/>
            <a:ext cx="8229600" cy="4548187"/>
          </a:xfrm>
        </p:spPr>
        <p:txBody>
          <a:bodyPr/>
          <a:lstStyle/>
          <a:p>
            <a:r>
              <a:rPr lang="en-US" dirty="0" smtClean="0"/>
              <a:t>Overview</a:t>
            </a:r>
          </a:p>
          <a:p>
            <a:r>
              <a:rPr lang="en-US" dirty="0" smtClean="0"/>
              <a:t>Problem </a:t>
            </a:r>
            <a:r>
              <a:rPr lang="en-US" dirty="0"/>
              <a:t>Statement and Value </a:t>
            </a:r>
            <a:r>
              <a:rPr lang="en-US" dirty="0" smtClean="0"/>
              <a:t>Proposition</a:t>
            </a:r>
          </a:p>
          <a:p>
            <a:r>
              <a:rPr lang="en-US" dirty="0" smtClean="0"/>
              <a:t>Technical Approach</a:t>
            </a:r>
            <a:endParaRPr lang="en-US" dirty="0"/>
          </a:p>
          <a:p>
            <a:r>
              <a:rPr lang="en-US" dirty="0" smtClean="0"/>
              <a:t>Objectives</a:t>
            </a:r>
            <a:r>
              <a:rPr lang="en-US" dirty="0"/>
              <a:t>, Milestones and Results</a:t>
            </a:r>
          </a:p>
          <a:p>
            <a:r>
              <a:rPr lang="en-US" dirty="0" smtClean="0"/>
              <a:t>Path </a:t>
            </a:r>
            <a:r>
              <a:rPr lang="en-US" dirty="0"/>
              <a:t>to </a:t>
            </a:r>
            <a:r>
              <a:rPr lang="en-US" dirty="0" smtClean="0"/>
              <a:t>Market</a:t>
            </a:r>
          </a:p>
          <a:p>
            <a:r>
              <a:rPr lang="en-US" dirty="0" smtClean="0"/>
              <a:t>Acknowledgements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95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Synthesis and Modeling of Photonic Scaffolds</a:t>
            </a:r>
            <a:endParaRPr lang="en-US" dirty="0"/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3571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216675" y="976477"/>
            <a:ext cx="2365666" cy="1775555"/>
            <a:chOff x="298451" y="1550770"/>
            <a:chExt cx="2365666" cy="1775555"/>
          </a:xfrm>
        </p:grpSpPr>
        <p:pic>
          <p:nvPicPr>
            <p:cNvPr id="307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451" y="1550770"/>
              <a:ext cx="2365666" cy="1775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323851" y="1585951"/>
              <a:ext cx="146687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tx1">
                      <a:lumMod val="50000"/>
                    </a:schemeClr>
                  </a:solidFill>
                </a:rPr>
                <a:t>Inverse Opals</a:t>
              </a:r>
              <a:endParaRPr lang="en-US" b="1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66199" y="4805723"/>
            <a:ext cx="2604770" cy="1562735"/>
            <a:chOff x="166199" y="3836736"/>
            <a:chExt cx="2604770" cy="1562735"/>
          </a:xfrm>
        </p:grpSpPr>
        <p:pic>
          <p:nvPicPr>
            <p:cNvPr id="14" name="Picture 13" descr="C:\Users\mohammad.INNOSENSELLC\Desktop\4011 Images\Aerogel Films copy.jpg"/>
            <p:cNvPicPr/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6199" y="3836736"/>
              <a:ext cx="2604770" cy="1562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203975" y="3893886"/>
              <a:ext cx="101130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tx1">
                      <a:lumMod val="50000"/>
                    </a:schemeClr>
                  </a:solidFill>
                </a:rPr>
                <a:t>Aerogels</a:t>
              </a:r>
              <a:endParaRPr lang="en-US" b="1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96075" y="2758261"/>
            <a:ext cx="1999615" cy="1988685"/>
            <a:chOff x="203975" y="2758261"/>
            <a:chExt cx="1999615" cy="1988685"/>
          </a:xfrm>
        </p:grpSpPr>
        <p:pic>
          <p:nvPicPr>
            <p:cNvPr id="17" name="Picture 16" descr="IMG_2360 Cropped and Resized.jpg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3975" y="2780351"/>
              <a:ext cx="1999615" cy="1966595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210771" y="2758261"/>
              <a:ext cx="72487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tx1">
                      <a:lumMod val="50000"/>
                    </a:schemeClr>
                  </a:solidFill>
                </a:rPr>
                <a:t>Opals</a:t>
              </a:r>
              <a:endParaRPr lang="en-US" b="1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52576E"/>
              </a:clrFrom>
              <a:clrTo>
                <a:srgbClr val="52576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33" t="15469" r="18082" b="17008"/>
          <a:stretch/>
        </p:blipFill>
        <p:spPr>
          <a:xfrm>
            <a:off x="4106592" y="1034068"/>
            <a:ext cx="1136271" cy="4361496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3035300" y="5506043"/>
            <a:ext cx="28970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Dielectric constant calculated for 3D inverse opal of ALD W/Al</a:t>
            </a:r>
            <a:r>
              <a:rPr lang="en-US" sz="1600" baseline="-25000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2</a:t>
            </a:r>
            <a:r>
              <a:rPr lang="en-US" sz="1600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O</a:t>
            </a:r>
            <a:r>
              <a:rPr lang="en-US" sz="1600" baseline="-25000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3</a:t>
            </a:r>
            <a:r>
              <a:rPr lang="en-US" sz="1600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 nanocomposite</a:t>
            </a:r>
            <a:endParaRPr lang="en-US" sz="1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0371" y="2051954"/>
            <a:ext cx="2713792" cy="2510275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5776812" y="4663585"/>
            <a:ext cx="33671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Mesoporous scaffolds infiltrated with ALD W/Al</a:t>
            </a:r>
            <a:r>
              <a:rPr lang="en-US" sz="1600" baseline="-25000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2</a:t>
            </a:r>
            <a:r>
              <a:rPr lang="en-US" sz="1600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O</a:t>
            </a:r>
            <a:r>
              <a:rPr lang="en-US" sz="1600" baseline="-25000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3</a:t>
            </a:r>
            <a:r>
              <a:rPr lang="en-US" sz="1600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 nanocomposite</a:t>
            </a:r>
            <a:endParaRPr lang="en-US" sz="1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97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Path to Market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112837"/>
            <a:ext cx="5816600" cy="56181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F38F26"/>
              </a:buClr>
              <a:buSzPct val="100000"/>
              <a:buFont typeface="Arial"/>
              <a:buChar char="•"/>
              <a:defRPr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bg1">
                  <a:lumMod val="75000"/>
                </a:schemeClr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F38F26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F38F26"/>
              </a:buClr>
              <a:buFont typeface="Arial"/>
              <a:buChar char="–"/>
              <a:defRPr sz="18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F38F26"/>
              </a:buClr>
              <a:buFont typeface="Arial"/>
              <a:buChar char="»"/>
              <a:defRPr sz="18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1800" dirty="0" smtClean="0"/>
              <a:t>CRADA (cooperative research and development agreement)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/>
              <a:t>Defines working relationships and contributions from each partner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/>
              <a:t>Project partners own IP they develop individually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 smtClean="0"/>
              <a:t>B&amp;W manufactures coated receivers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/>
              <a:t>Licenses necessary IP from all parties to manufacture coatings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/>
              <a:t>Technology transfer through work-for-others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/>
              <a:t>ANL could pilot manufacture coated tubes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 smtClean="0"/>
              <a:t>Coated receivers incorporated into CSP plants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/>
              <a:t>eSolar or General Electric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 smtClean="0"/>
              <a:t>Alternatively: 3</a:t>
            </a:r>
            <a:r>
              <a:rPr lang="en-US" sz="1800" baseline="30000" dirty="0" smtClean="0"/>
              <a:t>rd</a:t>
            </a:r>
            <a:r>
              <a:rPr lang="en-US" sz="1800" dirty="0" smtClean="0"/>
              <a:t> party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/>
              <a:t>Licenses coating technology, manufactures receivers, builds CSP plants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9" t="27632" r="17372" b="28332"/>
          <a:stretch/>
        </p:blipFill>
        <p:spPr>
          <a:xfrm>
            <a:off x="6273800" y="2089582"/>
            <a:ext cx="2553525" cy="8860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28" t="-1" r="14659" b="33439"/>
          <a:stretch/>
        </p:blipFill>
        <p:spPr>
          <a:xfrm>
            <a:off x="6273800" y="3023056"/>
            <a:ext cx="2553525" cy="175696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315488" y="1772499"/>
            <a:ext cx="2524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ALD ZrN on 2 meter tube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79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25500" y="1460500"/>
            <a:ext cx="702576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u="sng" dirty="0" smtClean="0">
                <a:solidFill>
                  <a:schemeClr val="accent1"/>
                </a:solidFill>
              </a:rPr>
              <a:t>Argonne</a:t>
            </a:r>
            <a:r>
              <a:rPr lang="en-US" sz="2000" dirty="0" smtClean="0"/>
              <a:t>: Anil Mane, Jason Avila, Angel Yanguas-Gil, Joseph Libera</a:t>
            </a:r>
          </a:p>
          <a:p>
            <a:pPr>
              <a:lnSpc>
                <a:spcPct val="150000"/>
              </a:lnSpc>
            </a:pPr>
            <a:r>
              <a:rPr lang="en-US" sz="2000" b="1" u="sng" dirty="0" smtClean="0">
                <a:solidFill>
                  <a:schemeClr val="accent1"/>
                </a:solidFill>
              </a:rPr>
              <a:t>Northwestern</a:t>
            </a:r>
            <a:r>
              <a:rPr lang="en-US" sz="2000" dirty="0" smtClean="0"/>
              <a:t>: Joseph Hupp, Jian Liu</a:t>
            </a:r>
          </a:p>
          <a:p>
            <a:pPr>
              <a:lnSpc>
                <a:spcPct val="150000"/>
              </a:lnSpc>
            </a:pPr>
            <a:r>
              <a:rPr lang="en-US" sz="2000" b="1" u="sng" dirty="0" smtClean="0">
                <a:solidFill>
                  <a:schemeClr val="accent1"/>
                </a:solidFill>
              </a:rPr>
              <a:t>Innosense</a:t>
            </a:r>
            <a:r>
              <a:rPr lang="en-US" sz="2000" dirty="0" smtClean="0"/>
              <a:t>: Uma </a:t>
            </a:r>
            <a:r>
              <a:rPr lang="en-US" sz="2000" dirty="0"/>
              <a:t>Sampathkumaran, Kevin Yu, Kisholoy </a:t>
            </a:r>
            <a:r>
              <a:rPr lang="en-US" sz="2000" dirty="0" smtClean="0"/>
              <a:t>Goswami</a:t>
            </a:r>
          </a:p>
          <a:p>
            <a:pPr>
              <a:lnSpc>
                <a:spcPct val="150000"/>
              </a:lnSpc>
            </a:pPr>
            <a:r>
              <a:rPr lang="en-US" sz="2000" b="1" u="sng" dirty="0" smtClean="0">
                <a:solidFill>
                  <a:schemeClr val="accent1"/>
                </a:solidFill>
              </a:rPr>
              <a:t>DLR</a:t>
            </a:r>
            <a:r>
              <a:rPr lang="en-US" sz="2000" dirty="0" smtClean="0"/>
              <a:t>: Reiner Buck, Florian Sutter</a:t>
            </a:r>
            <a:endParaRPr lang="en-US" sz="2000" dirty="0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print"/>
          <a:srcRect t="22371"/>
          <a:stretch>
            <a:fillRect/>
          </a:stretch>
        </p:blipFill>
        <p:spPr bwMode="auto">
          <a:xfrm>
            <a:off x="2845282" y="4089321"/>
            <a:ext cx="2577617" cy="895433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040279" y="5486400"/>
            <a:ext cx="4187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SuNLaMP Program, Award #DE-EE0001746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75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27537EE1-6FBD-BC4E-9F2D-4B8DCA5BB3F0}" type="slidenum">
              <a:rPr lang="en-US" smtClean="0"/>
              <a:pPr algn="ctr"/>
              <a:t>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35841" y="1351468"/>
            <a:ext cx="7950959" cy="3016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Partners</a:t>
            </a:r>
            <a:r>
              <a:rPr lang="en-US" sz="2000" dirty="0" smtClean="0"/>
              <a:t>:</a:t>
            </a:r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 smtClean="0"/>
              <a:t>Argonne National Laboratory (Lemont, IL)</a:t>
            </a:r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 smtClean="0"/>
              <a:t>Northwestern University (Evanston, IL)</a:t>
            </a:r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2000"/>
              <a:t>Deutsches Zentrum für Luft- und Raumfahrt (</a:t>
            </a:r>
            <a:r>
              <a:rPr lang="de-DE" sz="2000" smtClean="0"/>
              <a:t>DLR, Stuttgart, Germany)</a:t>
            </a:r>
          </a:p>
          <a:p>
            <a:pPr marL="457200" indent="-457200">
              <a:spcAft>
                <a:spcPts val="18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2000" smtClean="0"/>
              <a:t>Innosense, LLC (Torrance, CA</a:t>
            </a:r>
            <a:r>
              <a:rPr lang="de-DE" sz="2000" smtClean="0"/>
              <a:t>)</a:t>
            </a:r>
            <a:endParaRPr lang="de-DE" sz="2000" smtClean="0"/>
          </a:p>
          <a:p>
            <a:pPr>
              <a:spcAft>
                <a:spcPts val="1800"/>
              </a:spcAft>
            </a:pPr>
            <a:r>
              <a:rPr lang="de-DE" sz="2000" u="sng" smtClean="0"/>
              <a:t>Project </a:t>
            </a:r>
            <a:r>
              <a:rPr lang="de-DE" sz="2000" u="sng" smtClean="0"/>
              <a:t>Duration</a:t>
            </a:r>
            <a:r>
              <a:rPr lang="de-DE" sz="2000" smtClean="0"/>
              <a:t>: 36 </a:t>
            </a:r>
            <a:r>
              <a:rPr lang="de-DE" sz="2000" smtClean="0"/>
              <a:t>Months, 10/1/2015 – </a:t>
            </a:r>
            <a:r>
              <a:rPr lang="de-DE" sz="2000" smtClean="0"/>
              <a:t>9/30/2018</a:t>
            </a:r>
            <a:endParaRPr lang="de-DE" sz="2000" smtClean="0"/>
          </a:p>
          <a:p>
            <a:r>
              <a:rPr lang="de-DE" sz="2000" u="sng" smtClean="0"/>
              <a:t>Budget: DOE</a:t>
            </a:r>
            <a:r>
              <a:rPr lang="de-DE" sz="2000" smtClean="0"/>
              <a:t>: $3,479,108; Cost Share: $</a:t>
            </a:r>
            <a:r>
              <a:rPr lang="en-US" sz="2000" dirty="0"/>
              <a:t>126,613</a:t>
            </a:r>
            <a:r>
              <a:rPr lang="de-DE" sz="2000"/>
              <a:t>; Total: </a:t>
            </a:r>
            <a:r>
              <a:rPr lang="de-DE" sz="2000" smtClean="0"/>
              <a:t>$3,605,721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1565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27537EE1-6FBD-BC4E-9F2D-4B8DCA5BB3F0}" type="slidenum">
              <a:rPr lang="en-US" smtClean="0"/>
              <a:pPr algn="ctr"/>
              <a:t>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Statement</a:t>
            </a:r>
            <a:endParaRPr lang="en-US" dirty="0"/>
          </a:p>
        </p:txBody>
      </p:sp>
      <p:pic>
        <p:nvPicPr>
          <p:cNvPr id="7" name="Picture 2" descr="http://theenergybackyard.files.wordpress.com/2013/03/solar-tower_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5"/>
          <a:stretch/>
        </p:blipFill>
        <p:spPr bwMode="auto">
          <a:xfrm>
            <a:off x="309669" y="1320558"/>
            <a:ext cx="3574704" cy="3249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899655" y="4841162"/>
            <a:ext cx="7622045" cy="804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algn="ctr" defTabSz="914400">
              <a:buClr>
                <a:schemeClr val="accent1"/>
              </a:buClr>
            </a:pPr>
            <a:r>
              <a:rPr lang="en-US" sz="2400" dirty="0" smtClean="0"/>
              <a:t>High temperature receiver coatings are required, having selective absorber efficiency, </a:t>
            </a:r>
            <a:r>
              <a:rPr lang="el-GR" sz="2400" smtClean="0"/>
              <a:t>η</a:t>
            </a:r>
            <a:r>
              <a:rPr lang="en-US" sz="2400" i="1" baseline="-25000" dirty="0" smtClean="0"/>
              <a:t>sel</a:t>
            </a:r>
            <a:r>
              <a:rPr lang="en-US" sz="2400" dirty="0" smtClean="0"/>
              <a:t> &gt; 90% at 720°C</a:t>
            </a:r>
            <a:endParaRPr lang="en-US" sz="2400" kern="0" dirty="0"/>
          </a:p>
        </p:txBody>
      </p:sp>
      <p:sp>
        <p:nvSpPr>
          <p:cNvPr id="9" name="Rectangle 8"/>
          <p:cNvSpPr/>
          <p:nvPr/>
        </p:nvSpPr>
        <p:spPr>
          <a:xfrm>
            <a:off x="4079847" y="1298241"/>
            <a:ext cx="46911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u="sng" dirty="0" smtClean="0"/>
              <a:t>Sunshot 2020 Targets for CSP Power Tower:</a:t>
            </a:r>
            <a:endParaRPr lang="en-US" sz="1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14"/>
          <a:stretch/>
        </p:blipFill>
        <p:spPr bwMode="auto">
          <a:xfrm>
            <a:off x="3941162" y="1768282"/>
            <a:ext cx="4968525" cy="1289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804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27537EE1-6FBD-BC4E-9F2D-4B8DCA5BB3F0}" type="slidenum">
              <a:rPr lang="en-US" smtClean="0"/>
              <a:pPr algn="ctr"/>
              <a:t>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Statement</a:t>
            </a:r>
            <a:endParaRPr lang="en-US" dirty="0"/>
          </a:p>
        </p:txBody>
      </p:sp>
      <p:pic>
        <p:nvPicPr>
          <p:cNvPr id="10" name="Picture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83" y="1057771"/>
            <a:ext cx="3884566" cy="376822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051300" y="1181292"/>
            <a:ext cx="5092700" cy="2437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914400">
              <a:buClr>
                <a:schemeClr val="accent1"/>
              </a:buClr>
              <a:buNone/>
            </a:pPr>
            <a:r>
              <a:rPr lang="en-US" sz="1800" u="sng" dirty="0" smtClean="0"/>
              <a:t>Consequences of High Temperature Operation:</a:t>
            </a:r>
          </a:p>
          <a:p>
            <a:pPr defTabSz="914400">
              <a:buClr>
                <a:schemeClr val="accent1"/>
              </a:buClr>
            </a:pPr>
            <a:r>
              <a:rPr lang="en-US" sz="1800" dirty="0" smtClean="0"/>
              <a:t>Solar </a:t>
            </a:r>
            <a:r>
              <a:rPr lang="en-US" sz="1800" dirty="0" smtClean="0"/>
              <a:t>spectrum and black body spectrum merge</a:t>
            </a:r>
          </a:p>
          <a:p>
            <a:pPr defTabSz="914400">
              <a:buClr>
                <a:schemeClr val="accent1"/>
              </a:buClr>
            </a:pPr>
            <a:r>
              <a:rPr lang="en-US" sz="1800" dirty="0" smtClean="0"/>
              <a:t>Emittance increases as T</a:t>
            </a:r>
            <a:r>
              <a:rPr lang="en-US" sz="1800" baseline="30000" dirty="0" smtClean="0"/>
              <a:t>4</a:t>
            </a:r>
            <a:endParaRPr lang="en-US" sz="1800" dirty="0" smtClean="0"/>
          </a:p>
          <a:p>
            <a:pPr defTabSz="914400">
              <a:buClr>
                <a:schemeClr val="accent1"/>
              </a:buClr>
            </a:pPr>
            <a:r>
              <a:rPr lang="en-US" sz="1800" dirty="0" smtClean="0"/>
              <a:t>Coatings can oxidize at high T</a:t>
            </a:r>
          </a:p>
          <a:p>
            <a:pPr defTabSz="914400">
              <a:buClr>
                <a:schemeClr val="accent1"/>
              </a:buClr>
            </a:pPr>
            <a:r>
              <a:rPr lang="en-US" sz="1800" dirty="0" smtClean="0"/>
              <a:t>Delamination of coating from thermal cycling</a:t>
            </a:r>
            <a:endParaRPr lang="en-US" sz="1800" dirty="0"/>
          </a:p>
          <a:p>
            <a:pPr marL="457200" indent="-457200" defTabSz="914400">
              <a:buClr>
                <a:schemeClr val="accent1"/>
              </a:buClr>
              <a:buFont typeface="+mj-lt"/>
              <a:buAutoNum type="arabicParenR"/>
            </a:pPr>
            <a:endParaRPr lang="en-US" sz="1800" kern="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3738794" y="3158960"/>
                <a:ext cx="3124520" cy="7544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𝜂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𝑠𝑒𝑙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𝑄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𝜀𝜎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𝑄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8794" y="3158960"/>
                <a:ext cx="3124520" cy="75443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746399" y="5190041"/>
            <a:ext cx="7940401" cy="918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buClr>
                <a:schemeClr val="accent1"/>
              </a:buClr>
            </a:pPr>
            <a:r>
              <a:rPr lang="en-US" sz="2400" dirty="0" smtClean="0"/>
              <a:t>No naturally-occurring </a:t>
            </a:r>
            <a:r>
              <a:rPr lang="en-US" sz="2400" dirty="0" smtClean="0"/>
              <a:t>materials meet </a:t>
            </a:r>
            <a:r>
              <a:rPr lang="en-US" sz="2400" dirty="0"/>
              <a:t>the Sunshot targets</a:t>
            </a:r>
          </a:p>
          <a:p>
            <a:pPr defTabSz="914400">
              <a:buClr>
                <a:schemeClr val="accent1"/>
              </a:buClr>
            </a:pPr>
            <a:r>
              <a:rPr lang="en-US" sz="2400" dirty="0"/>
              <a:t>New coatings must be engineered</a:t>
            </a:r>
          </a:p>
          <a:p>
            <a:pPr marL="0" indent="0" defTabSz="914400">
              <a:buClr>
                <a:schemeClr val="accent1"/>
              </a:buClr>
              <a:buFont typeface="Wingdings" pitchFamily="2" charset="2"/>
              <a:buNone/>
            </a:pPr>
            <a:endParaRPr lang="en-US" sz="2400" kern="0" dirty="0"/>
          </a:p>
        </p:txBody>
      </p:sp>
      <p:sp>
        <p:nvSpPr>
          <p:cNvPr id="14" name="TextBox 13"/>
          <p:cNvSpPr txBox="1"/>
          <p:nvPr/>
        </p:nvSpPr>
        <p:spPr>
          <a:xfrm>
            <a:off x="6850614" y="3029436"/>
            <a:ext cx="209756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smtClean="0"/>
              <a:t>α</a:t>
            </a:r>
            <a:r>
              <a:rPr lang="en-US" sz="1200" baseline="-25000" dirty="0" smtClean="0"/>
              <a:t>s</a:t>
            </a:r>
            <a:r>
              <a:rPr lang="en-US" sz="1200" dirty="0" smtClean="0"/>
              <a:t>: absorptivity</a:t>
            </a:r>
          </a:p>
          <a:p>
            <a:r>
              <a:rPr lang="el-GR" sz="1200" smtClean="0"/>
              <a:t>ε</a:t>
            </a:r>
            <a:r>
              <a:rPr lang="en-US" sz="1200" dirty="0" smtClean="0"/>
              <a:t>:   emittance</a:t>
            </a:r>
          </a:p>
          <a:p>
            <a:r>
              <a:rPr lang="en-US" sz="1200" dirty="0" smtClean="0"/>
              <a:t>T:   Receiver temperature</a:t>
            </a:r>
          </a:p>
          <a:p>
            <a:r>
              <a:rPr lang="en-US" sz="1200" dirty="0" smtClean="0"/>
              <a:t>Q:  irradiance on receiver</a:t>
            </a:r>
          </a:p>
          <a:p>
            <a:r>
              <a:rPr lang="el-GR" sz="1200" smtClean="0"/>
              <a:t>σ</a:t>
            </a:r>
            <a:r>
              <a:rPr lang="en-US" sz="1200" dirty="0" smtClean="0"/>
              <a:t>:   Stefan-Boltzmann constant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3817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27537EE1-6FBD-BC4E-9F2D-4B8DCA5BB3F0}" type="slidenum">
              <a:rPr lang="en-US" smtClean="0"/>
              <a:pPr algn="ctr"/>
              <a:t>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 Proposition</a:t>
            </a:r>
            <a:endParaRPr lang="en-US" dirty="0"/>
          </a:p>
        </p:txBody>
      </p:sp>
      <p:pic>
        <p:nvPicPr>
          <p:cNvPr id="10" name="Picture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27" y="1425626"/>
            <a:ext cx="8041145" cy="222339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914400" y="4188142"/>
            <a:ext cx="7567418" cy="1467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buClr>
                <a:schemeClr val="accent1"/>
              </a:buClr>
            </a:pPr>
            <a:r>
              <a:rPr lang="en-US" sz="2000" dirty="0" smtClean="0">
                <a:solidFill>
                  <a:srgbClr val="404040"/>
                </a:solidFill>
              </a:rPr>
              <a:t>Photonic structure tunes cut-off wavelength, ε(</a:t>
            </a:r>
            <a:r>
              <a:rPr lang="el-GR" sz="2000">
                <a:solidFill>
                  <a:srgbClr val="404040"/>
                </a:solidFill>
              </a:rPr>
              <a:t>λ</a:t>
            </a:r>
            <a:r>
              <a:rPr lang="en-US" sz="2000" dirty="0" smtClean="0">
                <a:solidFill>
                  <a:srgbClr val="404040"/>
                </a:solidFill>
              </a:rPr>
              <a:t>)</a:t>
            </a:r>
          </a:p>
          <a:p>
            <a:pPr defTabSz="914400">
              <a:buClr>
                <a:schemeClr val="accent1"/>
              </a:buClr>
            </a:pPr>
            <a:r>
              <a:rPr lang="en-US" sz="2000" dirty="0" smtClean="0">
                <a:solidFill>
                  <a:srgbClr val="404040"/>
                </a:solidFill>
              </a:rPr>
              <a:t>Nanostructure and composition tune absorptivity, α</a:t>
            </a:r>
            <a:r>
              <a:rPr lang="en-US" sz="2000" baseline="-25000" dirty="0" smtClean="0">
                <a:solidFill>
                  <a:srgbClr val="404040"/>
                </a:solidFill>
              </a:rPr>
              <a:t>s</a:t>
            </a:r>
            <a:r>
              <a:rPr lang="en-US" sz="2000" dirty="0" smtClean="0">
                <a:solidFill>
                  <a:srgbClr val="404040"/>
                </a:solidFill>
              </a:rPr>
              <a:t>(</a:t>
            </a:r>
            <a:r>
              <a:rPr lang="el-GR" sz="2000" smtClean="0">
                <a:solidFill>
                  <a:srgbClr val="404040"/>
                </a:solidFill>
              </a:rPr>
              <a:t>λ</a:t>
            </a:r>
            <a:r>
              <a:rPr lang="en-US" sz="2000" dirty="0" smtClean="0">
                <a:solidFill>
                  <a:srgbClr val="404040"/>
                </a:solidFill>
              </a:rPr>
              <a:t>)</a:t>
            </a:r>
          </a:p>
          <a:p>
            <a:pPr defTabSz="914400">
              <a:buClr>
                <a:schemeClr val="accent1"/>
              </a:buClr>
            </a:pPr>
            <a:r>
              <a:rPr lang="en-US" sz="2000" dirty="0" smtClean="0">
                <a:solidFill>
                  <a:srgbClr val="404040"/>
                </a:solidFill>
              </a:rPr>
              <a:t>Refractory nanocomposite resists oxidization</a:t>
            </a:r>
          </a:p>
          <a:p>
            <a:pPr defTabSz="914400">
              <a:buClr>
                <a:schemeClr val="accent1"/>
              </a:buClr>
            </a:pPr>
            <a:r>
              <a:rPr lang="en-US" sz="2000" dirty="0" smtClean="0">
                <a:solidFill>
                  <a:srgbClr val="404040"/>
                </a:solidFill>
              </a:rPr>
              <a:t>Mesopores</a:t>
            </a:r>
            <a:r>
              <a:rPr lang="en-US" sz="2000" dirty="0" smtClean="0">
                <a:solidFill>
                  <a:srgbClr val="404040"/>
                </a:solidFill>
              </a:rPr>
              <a:t> and chemically-bonded coating resist </a:t>
            </a:r>
            <a:r>
              <a:rPr lang="en-US" sz="2000" dirty="0" smtClean="0">
                <a:solidFill>
                  <a:srgbClr val="404040"/>
                </a:solidFill>
              </a:rPr>
              <a:t>delamination</a:t>
            </a:r>
            <a:endParaRPr lang="en-US" sz="2000" kern="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17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27537EE1-6FBD-BC4E-9F2D-4B8DCA5BB3F0}" type="slidenum">
              <a:rPr lang="en-US" smtClean="0"/>
              <a:pPr algn="ctr"/>
              <a:t>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Approach</a:t>
            </a:r>
            <a:endParaRPr lang="en-US" dirty="0"/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457200" y="1128713"/>
            <a:ext cx="8229600" cy="4548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F38F26"/>
              </a:buClr>
              <a:buSzPct val="100000"/>
              <a:buFont typeface="Arial"/>
              <a:buChar char="•"/>
              <a:defRPr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bg1">
                  <a:lumMod val="75000"/>
                </a:schemeClr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F38F26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F38F26"/>
              </a:buClr>
              <a:buFont typeface="Arial"/>
              <a:buChar char="–"/>
              <a:defRPr sz="18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F38F26"/>
              </a:buClr>
              <a:buFont typeface="Arial"/>
              <a:buChar char="»"/>
              <a:defRPr sz="18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Atomic Layer Deposition (ALD)</a:t>
            </a:r>
          </a:p>
          <a:p>
            <a:r>
              <a:rPr lang="en-US" dirty="0" smtClean="0"/>
              <a:t>Mesoporous Scaffolds</a:t>
            </a:r>
          </a:p>
        </p:txBody>
      </p:sp>
    </p:spTree>
    <p:extLst>
      <p:ext uri="{BB962C8B-B14F-4D97-AF65-F5344CB8AC3E}">
        <p14:creationId xmlns:p14="http://schemas.microsoft.com/office/powerpoint/2010/main" val="113712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24400" cy="563562"/>
          </a:xfrm>
        </p:spPr>
        <p:txBody>
          <a:bodyPr/>
          <a:lstStyle/>
          <a:p>
            <a:r>
              <a:rPr lang="en-US" sz="2800" dirty="0" smtClean="0">
                <a:ea typeface="ＭＳ Ｐゴシック" pitchFamily="34" charset="-128"/>
              </a:rPr>
              <a:t>Surface Chemistry for ALD</a:t>
            </a:r>
            <a:endParaRPr lang="en-US" dirty="0" smtClean="0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19461" name="Content Placeholder 2"/>
          <p:cNvSpPr>
            <a:spLocks noGrp="1"/>
          </p:cNvSpPr>
          <p:nvPr>
            <p:ph sz="quarter" idx="10"/>
          </p:nvPr>
        </p:nvSpPr>
        <p:spPr>
          <a:xfrm>
            <a:off x="2603500" y="5448300"/>
            <a:ext cx="4343400" cy="68580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>
                <a:ea typeface="ＭＳ Ｐゴシック" pitchFamily="34" charset="-128"/>
              </a:rPr>
              <a:t>Binary reaction sequence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>
                <a:ea typeface="ＭＳ Ｐゴシック" pitchFamily="34" charset="-128"/>
              </a:rPr>
              <a:t>1 monolayer of Al</a:t>
            </a:r>
            <a:r>
              <a:rPr lang="en-US" sz="2000" baseline="-25000" dirty="0" smtClean="0">
                <a:ea typeface="ＭＳ Ｐゴシック" pitchFamily="34" charset="-128"/>
              </a:rPr>
              <a:t>2</a:t>
            </a:r>
            <a:r>
              <a:rPr lang="en-US" sz="2000" dirty="0" smtClean="0">
                <a:ea typeface="ＭＳ Ｐゴシック" pitchFamily="34" charset="-128"/>
              </a:rPr>
              <a:t>O</a:t>
            </a:r>
            <a:r>
              <a:rPr lang="en-US" sz="2000" baseline="-25000" dirty="0" smtClean="0">
                <a:ea typeface="ＭＳ Ｐゴシック" pitchFamily="34" charset="-128"/>
              </a:rPr>
              <a:t>3</a:t>
            </a:r>
            <a:r>
              <a:rPr lang="en-US" sz="2000" dirty="0" smtClean="0">
                <a:ea typeface="ＭＳ Ｐゴシック" pitchFamily="34" charset="-128"/>
              </a:rPr>
              <a:t> per A/B cycle</a:t>
            </a:r>
            <a:br>
              <a:rPr lang="en-US" sz="2000" dirty="0" smtClean="0">
                <a:ea typeface="ＭＳ Ｐゴシック" pitchFamily="34" charset="-128"/>
              </a:rPr>
            </a:br>
            <a:endParaRPr lang="en-US" sz="2000" dirty="0" smtClean="0"/>
          </a:p>
        </p:txBody>
      </p:sp>
      <p:pic>
        <p:nvPicPr>
          <p:cNvPr id="180" name="Picture 17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801" y="1143000"/>
            <a:ext cx="7458246" cy="417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7516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Conformal </a:t>
            </a:r>
            <a:r>
              <a:rPr lang="en-US" dirty="0" smtClean="0"/>
              <a:t>ALD Films </a:t>
            </a:r>
            <a:r>
              <a:rPr lang="en-US" dirty="0" smtClean="0"/>
              <a:t>on Non-Planar </a:t>
            </a:r>
            <a:r>
              <a:rPr lang="en-US" dirty="0" smtClean="0"/>
              <a:t>Substrates</a:t>
            </a: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27537EE1-6FBD-BC4E-9F2D-4B8DCA5BB3F0}" type="slidenum">
              <a:rPr lang="en-US" smtClean="0"/>
              <a:pPr algn="ctr"/>
              <a:t>9</a:t>
            </a:fld>
            <a:endParaRPr lang="en-US" dirty="0"/>
          </a:p>
        </p:txBody>
      </p:sp>
      <p:pic>
        <p:nvPicPr>
          <p:cNvPr id="22532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21826"/>
            <a:ext cx="4195855" cy="3092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Rectangle 3"/>
          <p:cNvSpPr>
            <a:spLocks noChangeArrowheads="1"/>
          </p:cNvSpPr>
          <p:nvPr/>
        </p:nvSpPr>
        <p:spPr bwMode="auto">
          <a:xfrm>
            <a:off x="304799" y="4611486"/>
            <a:ext cx="3911601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0" anchor="ctr">
            <a:spAutoFit/>
          </a:bodyPr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000" dirty="0"/>
              <a:t>ALD Cu</a:t>
            </a:r>
            <a:r>
              <a:rPr lang="en-US" sz="2000" baseline="-25000" dirty="0"/>
              <a:t>2</a:t>
            </a:r>
            <a:r>
              <a:rPr lang="en-US" sz="2000" dirty="0"/>
              <a:t>S in </a:t>
            </a:r>
            <a:r>
              <a:rPr lang="en-US" sz="2000" dirty="0" smtClean="0"/>
              <a:t>high-aspect ratio silicon trenches</a:t>
            </a:r>
            <a:endParaRPr lang="en-US" sz="2000" dirty="0"/>
          </a:p>
        </p:txBody>
      </p:sp>
      <p:sp>
        <p:nvSpPr>
          <p:cNvPr id="22535" name="Rectangle 3"/>
          <p:cNvSpPr>
            <a:spLocks noChangeArrowheads="1"/>
          </p:cNvSpPr>
          <p:nvPr/>
        </p:nvSpPr>
        <p:spPr bwMode="auto">
          <a:xfrm>
            <a:off x="5067300" y="4736135"/>
            <a:ext cx="3305278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0" anchor="ctr">
            <a:spAutoFit/>
          </a:bodyPr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000" dirty="0"/>
              <a:t>ALD Al</a:t>
            </a:r>
            <a:r>
              <a:rPr lang="en-US" sz="2000" baseline="-25000" dirty="0"/>
              <a:t>2</a:t>
            </a:r>
            <a:r>
              <a:rPr lang="en-US" sz="2000" dirty="0"/>
              <a:t>O</a:t>
            </a:r>
            <a:r>
              <a:rPr lang="en-US" sz="2000" baseline="-25000" dirty="0"/>
              <a:t>3</a:t>
            </a:r>
            <a:r>
              <a:rPr lang="en-US" sz="2000" dirty="0"/>
              <a:t> </a:t>
            </a:r>
            <a:r>
              <a:rPr lang="en-US" sz="2000" dirty="0" smtClean="0">
                <a:sym typeface="Symbol" pitchFamily="18" charset="2"/>
              </a:rPr>
              <a:t>on ZrO</a:t>
            </a:r>
            <a:r>
              <a:rPr lang="en-US" sz="2000" baseline="-25000" dirty="0" smtClean="0">
                <a:sym typeface="Symbol" pitchFamily="18" charset="2"/>
              </a:rPr>
              <a:t>2</a:t>
            </a:r>
            <a:r>
              <a:rPr lang="en-US" sz="2000" dirty="0" smtClean="0">
                <a:sym typeface="Symbol" pitchFamily="18" charset="2"/>
              </a:rPr>
              <a:t> nanoparticles</a:t>
            </a:r>
            <a:endParaRPr lang="en-US" sz="2000" dirty="0"/>
          </a:p>
        </p:txBody>
      </p:sp>
      <p:pic>
        <p:nvPicPr>
          <p:cNvPr id="26" name="Picture 7" descr="1I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300" y="1209258"/>
            <a:ext cx="3305278" cy="3305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578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nshot-PPT-template-light_FINAL2016">
  <a:themeElements>
    <a:clrScheme name="SunShot">
      <a:dk1>
        <a:srgbClr val="4B545D"/>
      </a:dk1>
      <a:lt1>
        <a:srgbClr val="FFFFFF"/>
      </a:lt1>
      <a:dk2>
        <a:srgbClr val="4B545D"/>
      </a:dk2>
      <a:lt2>
        <a:srgbClr val="E3E4E5"/>
      </a:lt2>
      <a:accent1>
        <a:srgbClr val="F18F25"/>
      </a:accent1>
      <a:accent2>
        <a:srgbClr val="EE6525"/>
      </a:accent2>
      <a:accent3>
        <a:srgbClr val="FDC125"/>
      </a:accent3>
      <a:accent4>
        <a:srgbClr val="C10B1E"/>
      </a:accent4>
      <a:accent5>
        <a:srgbClr val="1C997B"/>
      </a:accent5>
      <a:accent6>
        <a:srgbClr val="1B8EB4"/>
      </a:accent6>
      <a:hlink>
        <a:srgbClr val="F18F25"/>
      </a:hlink>
      <a:folHlink>
        <a:srgbClr val="B3B3B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/>
</file>

<file path=customXml/item3.xml><?xml version="1.0" encoding="utf-8"?>
<?mso-contentType ?>
<SharedContentType xmlns="Microsoft.SharePoint.Taxonomy.ContentTypeSync" SourceId="7bbd8d32-57eb-4c25-a7af-abe0816fa3e8" ContentTypeId="0x0101" PreviousValue="false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74DC062CBB2344BE271DCDDCB427A3" ma:contentTypeVersion="2" ma:contentTypeDescription="Create a new document." ma:contentTypeScope="" ma:versionID="c4ef654ec1b710c5ba4b6efabb17258f">
  <xsd:schema xmlns:xsd="http://www.w3.org/2001/XMLSchema" xmlns:xs="http://www.w3.org/2001/XMLSchema" xmlns:p="http://schemas.microsoft.com/office/2006/metadata/properties" xmlns:ns2="c6d9b406-8ab6-4e35-b189-c607f551e6ff" targetNamespace="http://schemas.microsoft.com/office/2006/metadata/properties" ma:root="true" ma:fieldsID="8468fae96a8716c4eab3ed08b41d9d61" ns2:_="">
    <xsd:import namespace="c6d9b406-8ab6-4e35-b189-c607f551e6f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TaxCatchAll" minOccurs="0"/>
                <xsd:element ref="ns2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d9b406-8ab6-4e35-b189-c607f551e6f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1" nillable="true" ma:displayName="Taxonomy Catch All Column" ma:hidden="true" ma:list="{69333788-9a68-4e46-93ca-b5f670fef09a}" ma:internalName="TaxCatchAll" ma:showField="CatchAllData" ma:web="8df1a368-12c3-4a9c-b33c-eedb2fa087d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" nillable="true" ma:displayName="Taxonomy Catch All Column1" ma:hidden="true" ma:list="{69333788-9a68-4e46-93ca-b5f670fef09a}" ma:internalName="TaxCatchAllLabel" ma:readOnly="true" ma:showField="CatchAllDataLabel" ma:web="8df1a368-12c3-4a9c-b33c-eedb2fa087d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6d9b406-8ab6-4e35-b189-c607f551e6ff"/>
  </documentManagement>
</p:properties>
</file>

<file path=customXml/itemProps1.xml><?xml version="1.0" encoding="utf-8"?>
<ds:datastoreItem xmlns:ds="http://schemas.openxmlformats.org/officeDocument/2006/customXml" ds:itemID="{B2BFD7FF-4777-4FB1-B14C-5E4F0083E421}"/>
</file>

<file path=customXml/itemProps2.xml><?xml version="1.0" encoding="utf-8"?>
<ds:datastoreItem xmlns:ds="http://schemas.openxmlformats.org/officeDocument/2006/customXml" ds:itemID="{FD63EC7C-407A-4AB7-8CD6-2A564E2B5B86}"/>
</file>

<file path=customXml/itemProps3.xml><?xml version="1.0" encoding="utf-8"?>
<ds:datastoreItem xmlns:ds="http://schemas.openxmlformats.org/officeDocument/2006/customXml" ds:itemID="{4279CB82-8A24-48FA-8BE2-60B175DD2137}"/>
</file>

<file path=customXml/itemProps4.xml><?xml version="1.0" encoding="utf-8"?>
<ds:datastoreItem xmlns:ds="http://schemas.openxmlformats.org/officeDocument/2006/customXml" ds:itemID="{9C9AD80F-BDF4-4A97-B256-61F968754452}"/>
</file>

<file path=customXml/itemProps5.xml><?xml version="1.0" encoding="utf-8"?>
<ds:datastoreItem xmlns:ds="http://schemas.openxmlformats.org/officeDocument/2006/customXml" ds:itemID="{D81482FB-14E7-487D-BE0A-6DBA92CE8E2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577</TotalTime>
  <Words>987</Words>
  <Application>Microsoft Office PowerPoint</Application>
  <PresentationFormat>On-screen Show (4:3)</PresentationFormat>
  <Paragraphs>143</Paragraphs>
  <Slides>22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MS PGothic</vt:lpstr>
      <vt:lpstr>Arial</vt:lpstr>
      <vt:lpstr>Calibri</vt:lpstr>
      <vt:lpstr>Cambria Math</vt:lpstr>
      <vt:lpstr>Courier New</vt:lpstr>
      <vt:lpstr>Gill Sans MT</vt:lpstr>
      <vt:lpstr>Symbol</vt:lpstr>
      <vt:lpstr>Times New Roman</vt:lpstr>
      <vt:lpstr>Wingdings</vt:lpstr>
      <vt:lpstr>Sunshot-PPT-template-light_FINAL2016</vt:lpstr>
      <vt:lpstr>KGPlot</vt:lpstr>
      <vt:lpstr>Refractory Solar Selective Coatings</vt:lpstr>
      <vt:lpstr>Outline</vt:lpstr>
      <vt:lpstr>Overview</vt:lpstr>
      <vt:lpstr>Problem Statement</vt:lpstr>
      <vt:lpstr>Problem Statement</vt:lpstr>
      <vt:lpstr>Value Proposition</vt:lpstr>
      <vt:lpstr>Technical Approach</vt:lpstr>
      <vt:lpstr>Surface Chemistry for ALD</vt:lpstr>
      <vt:lpstr>Conformal ALD Films on Non-Planar Substrates</vt:lpstr>
      <vt:lpstr>Many Film Chemistries are Possible</vt:lpstr>
      <vt:lpstr>ALD of W-Al2O3 Composite Films</vt:lpstr>
      <vt:lpstr>TEM of 10% W-Al2O3 Composite</vt:lpstr>
      <vt:lpstr>Synthesis of Mesoporous Scaffolds</vt:lpstr>
      <vt:lpstr>Modelling of Photonic Structures</vt:lpstr>
      <vt:lpstr>ALD Indium Tin Oxide in Inverse Opal Template</vt:lpstr>
      <vt:lpstr>Objectives</vt:lpstr>
      <vt:lpstr>Milestones</vt:lpstr>
      <vt:lpstr>Results</vt:lpstr>
      <vt:lpstr>Optical Properties of ALD W:Al2O3 Nanocomposites</vt:lpstr>
      <vt:lpstr>Synthesis and Modeling of Photonic Scaffolds</vt:lpstr>
      <vt:lpstr>Path to Market</vt:lpstr>
      <vt:lpstr>Acknowledgements</vt:lpstr>
    </vt:vector>
  </TitlesOfParts>
  <Company>Spire Communications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Zeinab Mohtadi</dc:creator>
  <cp:lastModifiedBy>Elam, Jeffrey W.</cp:lastModifiedBy>
  <cp:revision>70</cp:revision>
  <dcterms:created xsi:type="dcterms:W3CDTF">2013-11-27T21:01:27Z</dcterms:created>
  <dcterms:modified xsi:type="dcterms:W3CDTF">2016-04-15T22:10:36Z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0x0101004F74DC062CBB2344BE271DCDDCB427A3</vt:lpwstr>
  </property>
</Properties>
</file>