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2" r:id="rId6"/>
    <p:sldMasterId id="2147483684" r:id="rId7"/>
  </p:sldMasterIdLst>
  <p:notesMasterIdLst>
    <p:notesMasterId r:id="rId21"/>
  </p:notesMasterIdLst>
  <p:handoutMasterIdLst>
    <p:handoutMasterId r:id="rId22"/>
  </p:handoutMasterIdLst>
  <p:sldIdLst>
    <p:sldId id="260" r:id="rId8"/>
    <p:sldId id="355" r:id="rId9"/>
    <p:sldId id="370" r:id="rId10"/>
    <p:sldId id="371" r:id="rId11"/>
    <p:sldId id="262" r:id="rId12"/>
    <p:sldId id="378" r:id="rId13"/>
    <p:sldId id="372" r:id="rId14"/>
    <p:sldId id="373" r:id="rId15"/>
    <p:sldId id="376" r:id="rId16"/>
    <p:sldId id="265" r:id="rId17"/>
    <p:sldId id="269" r:id="rId18"/>
    <p:sldId id="374"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E5EC03-4BBD-CC63-09A7-AAAFCFEBE61E}" name="Nye, Thomas (CONTR)" initials="TN" userId="S::Thomas.Nye@nnsa.doe.gov::980735de-3355-4a65-a2b9-9f67bf468201" providerId="AD"/>
  <p188:author id="{BCCEDC5D-C77D-FBA0-D98E-01D42F7A4221}" name="Alcorta, Justin (CONTR)" initials="JA" userId="S::justin.alcorta@nnsa.doe.gov::9a7a7366-f56d-45a5-ae34-b623870b493f" providerId="AD"/>
  <p188:author id="{B0EEBBF4-9274-A65C-0F22-6E3654D69D9C}" name="Derks, John (CONTR)" initials="DJ" userId="S::john.derks@nnsa.doe.gov::60a61540-c86f-47d7-ab44-2198a25f29d2" providerId="AD"/>
  <p188:author id="{DA8921FA-3753-5094-0B08-1D68203BC5AC}" name="Arnold, Remmie (CONTR)" initials="RA" userId="S::remmie.arnold@nnsa.doe.gov::636153f3-efb0-4adf-91c2-94d76340d0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50E3D"/>
    <a:srgbClr val="ED1846"/>
    <a:srgbClr val="021E42"/>
    <a:srgbClr val="081F3F"/>
    <a:srgbClr val="252849"/>
    <a:srgbClr val="081E40"/>
    <a:srgbClr val="002164"/>
    <a:srgbClr val="004E7F"/>
    <a:srgbClr val="C32E4C"/>
    <a:srgbClr val="DB00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3" autoAdjust="0"/>
    <p:restoredTop sz="67676" autoAdjust="0"/>
  </p:normalViewPr>
  <p:slideViewPr>
    <p:cSldViewPr snapToGrid="0">
      <p:cViewPr varScale="1">
        <p:scale>
          <a:sx n="67" d="100"/>
          <a:sy n="67" d="100"/>
        </p:scale>
        <p:origin x="2268" y="28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old, Remmie (CONTR)" userId="636153f3-efb0-4adf-91c2-94d76340d092" providerId="ADAL" clId="{A6C35638-C4DA-4BE3-82A7-13AB66300304}"/>
    <pc:docChg chg="modSld">
      <pc:chgData name="Arnold, Remmie (CONTR)" userId="636153f3-efb0-4adf-91c2-94d76340d092" providerId="ADAL" clId="{A6C35638-C4DA-4BE3-82A7-13AB66300304}" dt="2026-07-30T18:11:18.661" v="13" actId="20577"/>
      <pc:docMkLst>
        <pc:docMk/>
      </pc:docMkLst>
      <pc:sldChg chg="modNotesTx">
        <pc:chgData name="Arnold, Remmie (CONTR)" userId="636153f3-efb0-4adf-91c2-94d76340d092" providerId="ADAL" clId="{A6C35638-C4DA-4BE3-82A7-13AB66300304}" dt="2026-07-30T18:10:41.488" v="0" actId="20577"/>
        <pc:sldMkLst>
          <pc:docMk/>
          <pc:sldMk cId="2091851520" sldId="260"/>
        </pc:sldMkLst>
      </pc:sldChg>
      <pc:sldChg chg="modNotesTx">
        <pc:chgData name="Arnold, Remmie (CONTR)" userId="636153f3-efb0-4adf-91c2-94d76340d092" providerId="ADAL" clId="{A6C35638-C4DA-4BE3-82A7-13AB66300304}" dt="2026-07-30T18:10:52.886" v="5" actId="20577"/>
        <pc:sldMkLst>
          <pc:docMk/>
          <pc:sldMk cId="1482584424" sldId="262"/>
        </pc:sldMkLst>
      </pc:sldChg>
      <pc:sldChg chg="modNotesTx">
        <pc:chgData name="Arnold, Remmie (CONTR)" userId="636153f3-efb0-4adf-91c2-94d76340d092" providerId="ADAL" clId="{A6C35638-C4DA-4BE3-82A7-13AB66300304}" dt="2026-07-30T18:11:12.861" v="11" actId="20577"/>
        <pc:sldMkLst>
          <pc:docMk/>
          <pc:sldMk cId="3034820909" sldId="265"/>
        </pc:sldMkLst>
      </pc:sldChg>
      <pc:sldChg chg="modNotesTx">
        <pc:chgData name="Arnold, Remmie (CONTR)" userId="636153f3-efb0-4adf-91c2-94d76340d092" providerId="ADAL" clId="{A6C35638-C4DA-4BE3-82A7-13AB66300304}" dt="2026-07-30T18:11:15.625" v="12" actId="20577"/>
        <pc:sldMkLst>
          <pc:docMk/>
          <pc:sldMk cId="2776624201" sldId="269"/>
        </pc:sldMkLst>
      </pc:sldChg>
      <pc:sldChg chg="modNotesTx">
        <pc:chgData name="Arnold, Remmie (CONTR)" userId="636153f3-efb0-4adf-91c2-94d76340d092" providerId="ADAL" clId="{A6C35638-C4DA-4BE3-82A7-13AB66300304}" dt="2026-07-30T18:10:44.055" v="1" actId="20577"/>
        <pc:sldMkLst>
          <pc:docMk/>
          <pc:sldMk cId="758282596" sldId="355"/>
        </pc:sldMkLst>
      </pc:sldChg>
      <pc:sldChg chg="modNotesTx">
        <pc:chgData name="Arnold, Remmie (CONTR)" userId="636153f3-efb0-4adf-91c2-94d76340d092" providerId="ADAL" clId="{A6C35638-C4DA-4BE3-82A7-13AB66300304}" dt="2026-07-30T18:10:46" v="2" actId="20577"/>
        <pc:sldMkLst>
          <pc:docMk/>
          <pc:sldMk cId="2364887921" sldId="370"/>
        </pc:sldMkLst>
      </pc:sldChg>
      <pc:sldChg chg="modNotesTx">
        <pc:chgData name="Arnold, Remmie (CONTR)" userId="636153f3-efb0-4adf-91c2-94d76340d092" providerId="ADAL" clId="{A6C35638-C4DA-4BE3-82A7-13AB66300304}" dt="2026-07-30T18:10:50.192" v="4" actId="20577"/>
        <pc:sldMkLst>
          <pc:docMk/>
          <pc:sldMk cId="205524462" sldId="371"/>
        </pc:sldMkLst>
      </pc:sldChg>
      <pc:sldChg chg="modNotesTx">
        <pc:chgData name="Arnold, Remmie (CONTR)" userId="636153f3-efb0-4adf-91c2-94d76340d092" providerId="ADAL" clId="{A6C35638-C4DA-4BE3-82A7-13AB66300304}" dt="2026-07-30T18:11:00.479" v="8" actId="20577"/>
        <pc:sldMkLst>
          <pc:docMk/>
          <pc:sldMk cId="3356400034" sldId="372"/>
        </pc:sldMkLst>
      </pc:sldChg>
      <pc:sldChg chg="modNotesTx">
        <pc:chgData name="Arnold, Remmie (CONTR)" userId="636153f3-efb0-4adf-91c2-94d76340d092" providerId="ADAL" clId="{A6C35638-C4DA-4BE3-82A7-13AB66300304}" dt="2026-07-30T18:11:03.399" v="9" actId="20577"/>
        <pc:sldMkLst>
          <pc:docMk/>
          <pc:sldMk cId="1279714070" sldId="373"/>
        </pc:sldMkLst>
      </pc:sldChg>
      <pc:sldChg chg="modNotesTx">
        <pc:chgData name="Arnold, Remmie (CONTR)" userId="636153f3-efb0-4adf-91c2-94d76340d092" providerId="ADAL" clId="{A6C35638-C4DA-4BE3-82A7-13AB66300304}" dt="2026-07-30T18:11:18.661" v="13" actId="20577"/>
        <pc:sldMkLst>
          <pc:docMk/>
          <pc:sldMk cId="2069252916" sldId="374"/>
        </pc:sldMkLst>
      </pc:sldChg>
      <pc:sldChg chg="modNotesTx">
        <pc:chgData name="Arnold, Remmie (CONTR)" userId="636153f3-efb0-4adf-91c2-94d76340d092" providerId="ADAL" clId="{A6C35638-C4DA-4BE3-82A7-13AB66300304}" dt="2026-07-30T18:11:06.845" v="10" actId="20577"/>
        <pc:sldMkLst>
          <pc:docMk/>
          <pc:sldMk cId="3754334466" sldId="376"/>
        </pc:sldMkLst>
      </pc:sldChg>
      <pc:sldChg chg="modNotesTx">
        <pc:chgData name="Arnold, Remmie (CONTR)" userId="636153f3-efb0-4adf-91c2-94d76340d092" providerId="ADAL" clId="{A6C35638-C4DA-4BE3-82A7-13AB66300304}" dt="2026-07-30T18:10:56.191" v="6" actId="20577"/>
        <pc:sldMkLst>
          <pc:docMk/>
          <pc:sldMk cId="2948998185" sldId="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574712-A789-43A7-FBAC-2D24126152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505B31-9C66-2C05-0D4B-0A13359A31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E7811-47B7-3247-BD43-9CD9FA031622}" type="datetimeFigureOut">
              <a:rPr lang="en-US" smtClean="0"/>
              <a:t>7/30/2026</a:t>
            </a:fld>
            <a:endParaRPr lang="en-US"/>
          </a:p>
        </p:txBody>
      </p:sp>
      <p:sp>
        <p:nvSpPr>
          <p:cNvPr id="4" name="Footer Placeholder 3">
            <a:extLst>
              <a:ext uri="{FF2B5EF4-FFF2-40B4-BE49-F238E27FC236}">
                <a16:creationId xmlns:a16="http://schemas.microsoft.com/office/drawing/2014/main" id="{4CA9BCD9-BEF4-D08A-1D2D-ECB2496858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D86FA5-5B3F-AEA4-822C-EBF38CC5B5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762EC-5F52-774C-85ED-C049504962BA}" type="slidenum">
              <a:rPr lang="en-US" smtClean="0"/>
              <a:t>‹#›</a:t>
            </a:fld>
            <a:endParaRPr lang="en-US"/>
          </a:p>
        </p:txBody>
      </p:sp>
    </p:spTree>
    <p:extLst>
      <p:ext uri="{BB962C8B-B14F-4D97-AF65-F5344CB8AC3E}">
        <p14:creationId xmlns:p14="http://schemas.microsoft.com/office/powerpoint/2010/main" val="148313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34CDC-939C-42B4-AB35-6498F5FC3D90}" type="datetimeFigureOut">
              <a:rPr lang="en-US" smtClean="0"/>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B1E5A-81D1-4464-9466-D55578ADC663}" type="slidenum">
              <a:rPr lang="en-US" smtClean="0"/>
              <a:t>‹#›</a:t>
            </a:fld>
            <a:endParaRPr lang="en-US"/>
          </a:p>
        </p:txBody>
      </p:sp>
    </p:spTree>
    <p:extLst>
      <p:ext uri="{BB962C8B-B14F-4D97-AF65-F5344CB8AC3E}">
        <p14:creationId xmlns:p14="http://schemas.microsoft.com/office/powerpoint/2010/main" val="2880477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1</a:t>
            </a:fld>
            <a:endParaRPr lang="en-US"/>
          </a:p>
        </p:txBody>
      </p:sp>
    </p:spTree>
    <p:extLst>
      <p:ext uri="{BB962C8B-B14F-4D97-AF65-F5344CB8AC3E}">
        <p14:creationId xmlns:p14="http://schemas.microsoft.com/office/powerpoint/2010/main" val="33118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16777-6210-068C-019F-6C8C5C675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25539-22A1-64CB-ED8D-6197CE06981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91A0D0-94E3-36F7-35D0-6FADD3D3CB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7F1084-6981-EADF-4FA2-9F5F80955C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EB1E5A-81D1-4464-9466-D55578ADC6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629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5310-CA71-9228-9884-1E2F2DB22B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9677E8-17AB-E422-7881-234DB9111C1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02A130-F29C-4F45-57B8-9C53A232A9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10E1D8-BEE0-9E6F-2CE1-964AB8BBFF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EB1E5A-81D1-4464-9466-D55578ADC6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203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E8628-5868-DEC1-AAA7-76B0E10AF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FED76-96B9-315B-C322-94EAF3BF7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8FDAFA-6B0F-EE77-A944-8788040234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4AFAEE-FA69-B2B5-D137-63EFB1D8A9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EB1E5A-81D1-4464-9466-D55578ADC66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5327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5</a:t>
            </a:fld>
            <a:endParaRPr lang="en-US"/>
          </a:p>
        </p:txBody>
      </p:sp>
    </p:spTree>
    <p:extLst>
      <p:ext uri="{BB962C8B-B14F-4D97-AF65-F5344CB8AC3E}">
        <p14:creationId xmlns:p14="http://schemas.microsoft.com/office/powerpoint/2010/main" val="2567100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575B8-89BF-95A4-4BC7-B75651940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209BB-6B7A-C396-03A1-2C9B5C614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3D99F-9E4C-F8AD-BB11-7D2504A78EFE}"/>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16BEDD54-33A8-06B8-218F-2CD6BAE53BFD}"/>
              </a:ext>
            </a:extLst>
          </p:cNvPr>
          <p:cNvSpPr>
            <a:spLocks noGrp="1"/>
          </p:cNvSpPr>
          <p:nvPr>
            <p:ph type="sldNum" sz="quarter" idx="5"/>
          </p:nvPr>
        </p:nvSpPr>
        <p:spPr/>
        <p:txBody>
          <a:bodyPr/>
          <a:lstStyle/>
          <a:p>
            <a:fld id="{D1EB1E5A-81D1-4464-9466-D55578ADC663}" type="slidenum">
              <a:rPr lang="en-US" smtClean="0"/>
              <a:t>6</a:t>
            </a:fld>
            <a:endParaRPr lang="en-US"/>
          </a:p>
        </p:txBody>
      </p:sp>
    </p:spTree>
    <p:extLst>
      <p:ext uri="{BB962C8B-B14F-4D97-AF65-F5344CB8AC3E}">
        <p14:creationId xmlns:p14="http://schemas.microsoft.com/office/powerpoint/2010/main" val="357174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69C10-6EC1-2A92-4C60-F67E0382F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6B605-B2FF-0B82-A2ED-891506015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0872B-F17E-DE40-AA9B-5F96F8AC4C57}"/>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65A0CA5B-65A6-DA08-810F-4D6277374521}"/>
              </a:ext>
            </a:extLst>
          </p:cNvPr>
          <p:cNvSpPr>
            <a:spLocks noGrp="1"/>
          </p:cNvSpPr>
          <p:nvPr>
            <p:ph type="sldNum" sz="quarter" idx="5"/>
          </p:nvPr>
        </p:nvSpPr>
        <p:spPr/>
        <p:txBody>
          <a:bodyPr/>
          <a:lstStyle/>
          <a:p>
            <a:fld id="{D1EB1E5A-81D1-4464-9466-D55578ADC663}" type="slidenum">
              <a:rPr lang="en-US" smtClean="0"/>
              <a:t>7</a:t>
            </a:fld>
            <a:endParaRPr lang="en-US"/>
          </a:p>
        </p:txBody>
      </p:sp>
    </p:spTree>
    <p:extLst>
      <p:ext uri="{BB962C8B-B14F-4D97-AF65-F5344CB8AC3E}">
        <p14:creationId xmlns:p14="http://schemas.microsoft.com/office/powerpoint/2010/main" val="102439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4551-E0E9-FB67-F0E0-6BE5CD78F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D2938-8ECC-1257-9771-7634D3330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11570-E673-81B0-ED5C-0B27955709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32F6C4-4CE0-662C-9E02-90B2DC0704FD}"/>
              </a:ext>
            </a:extLst>
          </p:cNvPr>
          <p:cNvSpPr>
            <a:spLocks noGrp="1"/>
          </p:cNvSpPr>
          <p:nvPr>
            <p:ph type="sldNum" sz="quarter" idx="5"/>
          </p:nvPr>
        </p:nvSpPr>
        <p:spPr/>
        <p:txBody>
          <a:bodyPr/>
          <a:lstStyle/>
          <a:p>
            <a:fld id="{D1EB1E5A-81D1-4464-9466-D55578ADC663}" type="slidenum">
              <a:rPr lang="en-US" smtClean="0"/>
              <a:t>8</a:t>
            </a:fld>
            <a:endParaRPr lang="en-US"/>
          </a:p>
        </p:txBody>
      </p:sp>
    </p:spTree>
    <p:extLst>
      <p:ext uri="{BB962C8B-B14F-4D97-AF65-F5344CB8AC3E}">
        <p14:creationId xmlns:p14="http://schemas.microsoft.com/office/powerpoint/2010/main" val="31946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1C45-68DF-CF47-635E-F97249077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CCBAD6-7967-97CC-6168-EEBAF7D9D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D035F-14C4-074A-D730-579206E8DF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E643D-8D8E-669E-AFD3-8C8DF6B28691}"/>
              </a:ext>
            </a:extLst>
          </p:cNvPr>
          <p:cNvSpPr>
            <a:spLocks noGrp="1"/>
          </p:cNvSpPr>
          <p:nvPr>
            <p:ph type="sldNum" sz="quarter" idx="5"/>
          </p:nvPr>
        </p:nvSpPr>
        <p:spPr/>
        <p:txBody>
          <a:bodyPr/>
          <a:lstStyle/>
          <a:p>
            <a:fld id="{D1EB1E5A-81D1-4464-9466-D55578ADC663}" type="slidenum">
              <a:rPr lang="en-US" smtClean="0"/>
              <a:t>9</a:t>
            </a:fld>
            <a:endParaRPr lang="en-US"/>
          </a:p>
        </p:txBody>
      </p:sp>
    </p:spTree>
    <p:extLst>
      <p:ext uri="{BB962C8B-B14F-4D97-AF65-F5344CB8AC3E}">
        <p14:creationId xmlns:p14="http://schemas.microsoft.com/office/powerpoint/2010/main" val="3961385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10</a:t>
            </a:fld>
            <a:endParaRPr lang="en-US"/>
          </a:p>
        </p:txBody>
      </p:sp>
    </p:spTree>
    <p:extLst>
      <p:ext uri="{BB962C8B-B14F-4D97-AF65-F5344CB8AC3E}">
        <p14:creationId xmlns:p14="http://schemas.microsoft.com/office/powerpoint/2010/main" val="3237150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11</a:t>
            </a:fld>
            <a:endParaRPr lang="en-US"/>
          </a:p>
        </p:txBody>
      </p:sp>
    </p:spTree>
    <p:extLst>
      <p:ext uri="{BB962C8B-B14F-4D97-AF65-F5344CB8AC3E}">
        <p14:creationId xmlns:p14="http://schemas.microsoft.com/office/powerpoint/2010/main" val="238048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EB1E5A-81D1-4464-9466-D55578ADC663}" type="slidenum">
              <a:rPr lang="en-US" smtClean="0"/>
              <a:t>12</a:t>
            </a:fld>
            <a:endParaRPr lang="en-US"/>
          </a:p>
        </p:txBody>
      </p:sp>
    </p:spTree>
    <p:extLst>
      <p:ext uri="{BB962C8B-B14F-4D97-AF65-F5344CB8AC3E}">
        <p14:creationId xmlns:p14="http://schemas.microsoft.com/office/powerpoint/2010/main" val="320747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74818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784209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40398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006678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227018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548507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13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1083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78673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98BB47-30F3-74F7-EF97-81404D137C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F4E376C-4BF2-9728-485A-BABD48D58A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00688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58037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9EC31A-FAFF-F59B-C947-3C0661FCD86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FD19646-3657-CB06-E99A-4A5DA1F99E8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964671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E07737-EFD8-819B-9EA2-9CA32BC154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B086624-96DC-6237-2FCF-105CA78B52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13463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ACF79A-2E68-2C39-C0B8-737220A9D02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A0EF024-9CD5-0D79-8738-EA455C791AC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71576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793B0BF-1459-3BF2-19D3-FD3271783C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EAC02B6-746F-A6EB-5A55-C90602E9D9D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43477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1D1EC4-B9D2-7B34-DFB2-365F1003BD5C}"/>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9A1D714-575C-81C1-B1D1-8284DF6E8E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843066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020AD-025A-9F56-B61E-8A9515BE11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B728990-F041-CE5B-F30B-9DDEC1DDB7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626314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5E90D4-B38D-BE5F-676D-3324613742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45E6CC-7821-065B-86E5-CCE80C1D32C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42754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3469443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2868381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20.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F30497-342B-5A83-27A3-3C260E649042}"/>
              </a:ext>
            </a:extLst>
          </p:cNvPr>
          <p:cNvPicPr>
            <a:picLocks noChangeAspect="1"/>
          </p:cNvPicPr>
          <p:nvPr userDrawn="1"/>
        </p:nvPicPr>
        <p:blipFill>
          <a:blip r:embed="rId11"/>
          <a:srcRect/>
          <a:stretch/>
        </p:blipFill>
        <p:spPr>
          <a:xfrm>
            <a:off x="7010400" y="-8873"/>
            <a:ext cx="5181600" cy="1295400"/>
          </a:xfrm>
          <a:prstGeom prst="rect">
            <a:avLst/>
          </a:prstGeom>
        </p:spPr>
      </p:pic>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
        <p:nvSpPr>
          <p:cNvPr id="4" name="Title Placeholder 1">
            <a:extLst>
              <a:ext uri="{FF2B5EF4-FFF2-40B4-BE49-F238E27FC236}">
                <a16:creationId xmlns:a16="http://schemas.microsoft.com/office/drawing/2014/main" id="{31F921DB-3352-EB00-5894-82833B8BDDA6}"/>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02483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1"/>
          <a:srcRect/>
          <a:stretch/>
        </p:blipFill>
        <p:spPr>
          <a:xfrm>
            <a:off x="7010400" y="-8873"/>
            <a:ext cx="5181600" cy="1295400"/>
          </a:xfrm>
          <a:prstGeom prst="rect">
            <a:avLst/>
          </a:prstGeom>
        </p:spPr>
      </p:pic>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20B4B526-EF33-C752-4091-14E9ECC948CF}"/>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332844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Clr>
          <a:srgbClr val="C50E3D"/>
        </a:buClr>
        <a:buFont typeface="Wingdings" panose="05000000000000000000" pitchFamily="2" charset="2"/>
        <a:buChar char="«"/>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BE351B-1D9E-ED4F-A0EA-931F8B085416}"/>
              </a:ext>
            </a:extLst>
          </p:cNvPr>
          <p:cNvSpPr/>
          <p:nvPr userDrawn="1"/>
        </p:nvSpPr>
        <p:spPr>
          <a:xfrm>
            <a:off x="1524" y="0"/>
            <a:ext cx="12188952" cy="5879592"/>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3" name="Picture 2" descr="A blue and black logo&#10;&#10;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4"/>
          <a:stretch>
            <a:fillRect/>
          </a:stretch>
        </p:blipFill>
        <p:spPr>
          <a:xfrm>
            <a:off x="10028000" y="6241617"/>
            <a:ext cx="1491065" cy="411534"/>
          </a:xfrm>
          <a:prstGeom prst="rect">
            <a:avLst/>
          </a:prstGeom>
        </p:spPr>
      </p:pic>
      <p:pic>
        <p:nvPicPr>
          <p:cNvPr id="7" name="Picture 6" descr="A black and white image of a person&#10;&#10;AI-generated content may be incorrect.">
            <a:extLst>
              <a:ext uri="{FF2B5EF4-FFF2-40B4-BE49-F238E27FC236}">
                <a16:creationId xmlns:a16="http://schemas.microsoft.com/office/drawing/2014/main" id="{907FD5D8-27D9-56A5-127C-56F3851DE004}"/>
              </a:ext>
            </a:extLst>
          </p:cNvPr>
          <p:cNvPicPr>
            <a:picLocks noChangeAspect="1"/>
          </p:cNvPicPr>
          <p:nvPr userDrawn="1"/>
        </p:nvPicPr>
        <p:blipFill>
          <a:blip r:embed="rId5"/>
          <a:stretch>
            <a:fillRect/>
          </a:stretch>
        </p:blipFill>
        <p:spPr>
          <a:xfrm>
            <a:off x="1511" y="1197859"/>
            <a:ext cx="12188977" cy="446228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F3DDE3A7-859C-9DCE-339F-7BE8FD8828D6}"/>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4143028485"/>
      </p:ext>
    </p:extLst>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4">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5"/>
          <a:stretch>
            <a:fillRect/>
          </a:stretch>
        </p:blipFill>
        <p:spPr>
          <a:xfrm>
            <a:off x="10028000" y="6241617"/>
            <a:ext cx="1491065" cy="411534"/>
          </a:xfrm>
          <a:prstGeom prst="rect">
            <a:avLst/>
          </a:prstGeom>
        </p:spPr>
      </p:pic>
      <p:sp>
        <p:nvSpPr>
          <p:cNvPr id="6" name="Title Placeholder 1">
            <a:extLst>
              <a:ext uri="{FF2B5EF4-FFF2-40B4-BE49-F238E27FC236}">
                <a16:creationId xmlns:a16="http://schemas.microsoft.com/office/drawing/2014/main" id="{12E40129-09F6-3E5B-0BD7-889595C90618}"/>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198036161"/>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35.svg"/><Relationship Id="rId4" Type="http://schemas.openxmlformats.org/officeDocument/2006/relationships/image" Target="../media/image34.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44822-5222-7DA8-BC59-ECAB7BA533A6}"/>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60D530EE-B523-AFA1-6D00-725FAECFDFDB}"/>
              </a:ext>
            </a:extLst>
          </p:cNvPr>
          <p:cNvSpPr>
            <a:spLocks noGrp="1"/>
          </p:cNvSpPr>
          <p:nvPr>
            <p:ph type="ctrTitle"/>
          </p:nvPr>
        </p:nvSpPr>
        <p:spPr>
          <a:xfrm>
            <a:off x="128387" y="860647"/>
            <a:ext cx="6112925" cy="2020776"/>
          </a:xfrm>
        </p:spPr>
        <p:txBody>
          <a:bodyPr/>
          <a:lstStyle/>
          <a:p>
            <a:r>
              <a:rPr lang="en-US" sz="3600"/>
              <a:t>Quantifying Success </a:t>
            </a:r>
            <a:r>
              <a:rPr lang="en-US" sz="2000" b="0" i="1"/>
              <a:t>Probabilistic Forecasting for On-Budget, </a:t>
            </a:r>
            <a:br>
              <a:rPr lang="en-US" sz="2000" b="0" i="1"/>
            </a:br>
            <a:r>
              <a:rPr lang="en-US" sz="2000" b="0" i="1"/>
              <a:t>On-Time Projects</a:t>
            </a:r>
            <a:endParaRPr lang="en-US" sz="3600" b="0" i="1">
              <a:latin typeface="Montserrat" pitchFamily="2" charset="0"/>
            </a:endParaRPr>
          </a:p>
        </p:txBody>
      </p:sp>
      <p:sp>
        <p:nvSpPr>
          <p:cNvPr id="2" name="TextBox 1">
            <a:extLst>
              <a:ext uri="{FF2B5EF4-FFF2-40B4-BE49-F238E27FC236}">
                <a16:creationId xmlns:a16="http://schemas.microsoft.com/office/drawing/2014/main" id="{C9240DD7-263E-9378-1B70-A4CB594CCA55}"/>
              </a:ext>
            </a:extLst>
          </p:cNvPr>
          <p:cNvSpPr txBox="1"/>
          <p:nvPr/>
        </p:nvSpPr>
        <p:spPr>
          <a:xfrm>
            <a:off x="0" y="4690958"/>
            <a:ext cx="5498926" cy="900246"/>
          </a:xfrm>
          <a:prstGeom prst="rect">
            <a:avLst/>
          </a:prstGeom>
          <a:noFill/>
        </p:spPr>
        <p:txBody>
          <a:bodyPr wrap="square" lIns="91440" tIns="45720" rIns="91440" bIns="45720" anchor="t">
            <a:spAutoFit/>
          </a:bodyPr>
          <a:lstStyle/>
          <a:p>
            <a:pPr>
              <a:spcBef>
                <a:spcPts val="125"/>
              </a:spcBef>
            </a:pPr>
            <a:r>
              <a:rPr lang="en-US" sz="1200">
                <a:solidFill>
                  <a:schemeClr val="bg1"/>
                </a:solidFill>
                <a:latin typeface="Montserrat"/>
              </a:rPr>
              <a:t>Remmie Arnold, </a:t>
            </a:r>
            <a:r>
              <a:rPr lang="en-US" sz="1200" err="1">
                <a:solidFill>
                  <a:schemeClr val="bg1"/>
                </a:solidFill>
                <a:latin typeface="Montserrat"/>
              </a:rPr>
              <a:t>Technomics</a:t>
            </a:r>
            <a:r>
              <a:rPr lang="en-US" sz="1200">
                <a:solidFill>
                  <a:schemeClr val="bg1"/>
                </a:solidFill>
                <a:latin typeface="Montserrat"/>
              </a:rPr>
              <a:t>, Inc.</a:t>
            </a:r>
          </a:p>
          <a:p>
            <a:pPr>
              <a:spcBef>
                <a:spcPts val="125"/>
              </a:spcBef>
            </a:pPr>
            <a:r>
              <a:rPr lang="en-US" sz="1200">
                <a:solidFill>
                  <a:schemeClr val="bg1"/>
                </a:solidFill>
                <a:latin typeface="Montserrat" panose="00000500000000000000" pitchFamily="2" charset="0"/>
              </a:rPr>
              <a:t>Office of Cost Estimating and Program Evaluation (CEPE), NA-1.3</a:t>
            </a:r>
          </a:p>
          <a:p>
            <a:pPr>
              <a:spcBef>
                <a:spcPts val="125"/>
              </a:spcBef>
            </a:pPr>
            <a:r>
              <a:rPr lang="en-US" sz="1200">
                <a:solidFill>
                  <a:schemeClr val="bg1"/>
                </a:solidFill>
                <a:latin typeface="Montserrat" panose="00000500000000000000" pitchFamily="2" charset="0"/>
              </a:rPr>
              <a:t>National Nuclear Security Administration</a:t>
            </a:r>
          </a:p>
          <a:p>
            <a:pPr>
              <a:spcBef>
                <a:spcPts val="125"/>
              </a:spcBef>
            </a:pPr>
            <a:r>
              <a:rPr lang="en-US" sz="1400">
                <a:solidFill>
                  <a:schemeClr val="bg1"/>
                </a:solidFill>
                <a:latin typeface="Montserrat"/>
              </a:rPr>
              <a:t>August 11, 2026</a:t>
            </a:r>
          </a:p>
        </p:txBody>
      </p:sp>
    </p:spTree>
    <p:extLst>
      <p:ext uri="{BB962C8B-B14F-4D97-AF65-F5344CB8AC3E}">
        <p14:creationId xmlns:p14="http://schemas.microsoft.com/office/powerpoint/2010/main" val="209185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A2442-98D2-1CC4-E1C7-2F887360B32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1E0E838-6EEC-8E65-00A1-2D7AB1A6C28F}"/>
              </a:ext>
            </a:extLst>
          </p:cNvPr>
          <p:cNvSpPr>
            <a:spLocks noGrp="1"/>
          </p:cNvSpPr>
          <p:nvPr>
            <p:ph type="title"/>
          </p:nvPr>
        </p:nvSpPr>
        <p:spPr/>
        <p:txBody>
          <a:bodyPr/>
          <a:lstStyle/>
          <a:p>
            <a:r>
              <a:rPr lang="en-US"/>
              <a:t>CEPE Background</a:t>
            </a:r>
          </a:p>
        </p:txBody>
      </p:sp>
      <p:sp>
        <p:nvSpPr>
          <p:cNvPr id="2" name="Slide Number Placeholder 1">
            <a:extLst>
              <a:ext uri="{FF2B5EF4-FFF2-40B4-BE49-F238E27FC236}">
                <a16:creationId xmlns:a16="http://schemas.microsoft.com/office/drawing/2014/main" id="{9181D7A4-8977-663B-B661-7D7E84E868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3EB71B-0E20-644D-98EB-43484203013E}" type="slidenum">
              <a:rPr kumimoji="0" lang="en-US" sz="1200" b="0" i="0" u="none" strike="noStrike" kern="1200" cap="none" spc="0" normalizeH="0" baseline="0" noProof="0" smtClean="0">
                <a:ln>
                  <a:noFill/>
                </a:ln>
                <a:solidFill>
                  <a:prstClr val="black">
                    <a:tint val="82000"/>
                  </a:prstClr>
                </a:solidFill>
                <a:effectLst/>
                <a:uLnTx/>
                <a:uFillTx/>
                <a:latin typeface="Montserrat" panose="00000500000000000000"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82000"/>
                </a:prstClr>
              </a:solidFill>
              <a:effectLst/>
              <a:uLnTx/>
              <a:uFillTx/>
              <a:latin typeface="Montserrat" panose="00000500000000000000" pitchFamily="2"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8753F68E-A147-FF17-DF70-B3DAAEE00E0B}"/>
              </a:ext>
            </a:extLst>
          </p:cNvPr>
          <p:cNvGrpSpPr/>
          <p:nvPr/>
        </p:nvGrpSpPr>
        <p:grpSpPr>
          <a:xfrm>
            <a:off x="287621" y="1447044"/>
            <a:ext cx="7522879" cy="4352129"/>
            <a:chOff x="582786" y="1471512"/>
            <a:chExt cx="7240805" cy="4352129"/>
          </a:xfrm>
        </p:grpSpPr>
        <p:sp>
          <p:nvSpPr>
            <p:cNvPr id="6" name="Freeform: Shape 5">
              <a:extLst>
                <a:ext uri="{FF2B5EF4-FFF2-40B4-BE49-F238E27FC236}">
                  <a16:creationId xmlns:a16="http://schemas.microsoft.com/office/drawing/2014/main" id="{87812679-167E-2052-7435-1A111C7F5D59}"/>
                </a:ext>
              </a:extLst>
            </p:cNvPr>
            <p:cNvSpPr/>
            <p:nvPr/>
          </p:nvSpPr>
          <p:spPr>
            <a:xfrm>
              <a:off x="582786" y="1471512"/>
              <a:ext cx="7240805" cy="663389"/>
            </a:xfrm>
            <a:custGeom>
              <a:avLst/>
              <a:gdLst>
                <a:gd name="csX0" fmla="*/ 0 w 6366653"/>
                <a:gd name="csY0" fmla="*/ 110567 h 663389"/>
                <a:gd name="csX1" fmla="*/ 110567 w 6366653"/>
                <a:gd name="csY1" fmla="*/ 0 h 663389"/>
                <a:gd name="csX2" fmla="*/ 6256086 w 6366653"/>
                <a:gd name="csY2" fmla="*/ 0 h 663389"/>
                <a:gd name="csX3" fmla="*/ 6366653 w 6366653"/>
                <a:gd name="csY3" fmla="*/ 110567 h 663389"/>
                <a:gd name="csX4" fmla="*/ 6366653 w 6366653"/>
                <a:gd name="csY4" fmla="*/ 552822 h 663389"/>
                <a:gd name="csX5" fmla="*/ 6256086 w 6366653"/>
                <a:gd name="csY5" fmla="*/ 663389 h 663389"/>
                <a:gd name="csX6" fmla="*/ 110567 w 6366653"/>
                <a:gd name="csY6" fmla="*/ 663389 h 663389"/>
                <a:gd name="csX7" fmla="*/ 0 w 6366653"/>
                <a:gd name="csY7" fmla="*/ 552822 h 663389"/>
                <a:gd name="csX8" fmla="*/ 0 w 6366653"/>
                <a:gd name="csY8" fmla="*/ 110567 h 663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366653" h="663389">
                  <a:moveTo>
                    <a:pt x="0" y="110567"/>
                  </a:moveTo>
                  <a:cubicBezTo>
                    <a:pt x="0" y="49503"/>
                    <a:pt x="49503" y="0"/>
                    <a:pt x="110567" y="0"/>
                  </a:cubicBezTo>
                  <a:lnTo>
                    <a:pt x="6256086" y="0"/>
                  </a:lnTo>
                  <a:cubicBezTo>
                    <a:pt x="6317150" y="0"/>
                    <a:pt x="6366653" y="49503"/>
                    <a:pt x="6366653" y="110567"/>
                  </a:cubicBezTo>
                  <a:lnTo>
                    <a:pt x="6366653" y="552822"/>
                  </a:lnTo>
                  <a:cubicBezTo>
                    <a:pt x="6366653" y="613886"/>
                    <a:pt x="6317150" y="663389"/>
                    <a:pt x="6256086" y="663389"/>
                  </a:cubicBezTo>
                  <a:lnTo>
                    <a:pt x="110567" y="663389"/>
                  </a:lnTo>
                  <a:cubicBezTo>
                    <a:pt x="49503" y="663389"/>
                    <a:pt x="0" y="613886"/>
                    <a:pt x="0" y="552822"/>
                  </a:cubicBezTo>
                  <a:lnTo>
                    <a:pt x="0" y="110567"/>
                  </a:lnTo>
                  <a:close/>
                </a:path>
              </a:pathLst>
            </a:custGeom>
            <a:ln w="12700">
              <a:solidFill>
                <a:srgbClr val="C50E3D"/>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5254" tIns="135254" rIns="135254" bIns="135254" numCol="1" spcCol="1270" anchor="ctr" anchorCtr="0">
              <a:noAutofit/>
            </a:bodyPr>
            <a:lstStyle/>
            <a:p>
              <a:pPr marL="0" marR="0" lvl="0" indent="0" algn="ctr" defTabSz="120015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Montserrat" panose="00000500000000000000" pitchFamily="2" charset="0"/>
                  <a:ea typeface="+mn-ea"/>
                  <a:cs typeface="+mn-cs"/>
                </a:rPr>
                <a:t>Office of Cost Estimating and Program Evaluation (CEPE)</a:t>
              </a:r>
            </a:p>
            <a:p>
              <a:pPr marL="0" marR="0" lvl="0" indent="0" algn="ctr" defTabSz="1200150" rtl="0" eaLnBrk="1" fontAlgn="auto" latinLnBrk="0" hangingPunct="1">
                <a:lnSpc>
                  <a:spcPct val="90000"/>
                </a:lnSpc>
                <a:spcBef>
                  <a:spcPct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Montserrat" panose="00000500000000000000" pitchFamily="2" charset="0"/>
                  <a:ea typeface="+mn-ea"/>
                  <a:cs typeface="+mn-cs"/>
                </a:rPr>
                <a:t>NA-1.3</a:t>
              </a:r>
            </a:p>
          </p:txBody>
        </p:sp>
        <p:sp>
          <p:nvSpPr>
            <p:cNvPr id="7" name="Freeform: Shape 6">
              <a:extLst>
                <a:ext uri="{FF2B5EF4-FFF2-40B4-BE49-F238E27FC236}">
                  <a16:creationId xmlns:a16="http://schemas.microsoft.com/office/drawing/2014/main" id="{394DDE95-9AAA-FE2A-E495-C96E53116CC5}"/>
                </a:ext>
              </a:extLst>
            </p:cNvPr>
            <p:cNvSpPr/>
            <p:nvPr/>
          </p:nvSpPr>
          <p:spPr>
            <a:xfrm>
              <a:off x="582786" y="2134902"/>
              <a:ext cx="7240805" cy="3688739"/>
            </a:xfrm>
            <a:custGeom>
              <a:avLst/>
              <a:gdLst>
                <a:gd name="csX0" fmla="*/ 0 w 6366653"/>
                <a:gd name="csY0" fmla="*/ 0 h 3688739"/>
                <a:gd name="csX1" fmla="*/ 6366653 w 6366653"/>
                <a:gd name="csY1" fmla="*/ 0 h 3688739"/>
                <a:gd name="csX2" fmla="*/ 6366653 w 6366653"/>
                <a:gd name="csY2" fmla="*/ 3688739 h 3688739"/>
                <a:gd name="csX3" fmla="*/ 0 w 6366653"/>
                <a:gd name="csY3" fmla="*/ 3688739 h 3688739"/>
                <a:gd name="csX4" fmla="*/ 0 w 6366653"/>
                <a:gd name="csY4" fmla="*/ 0 h 3688739"/>
              </a:gdLst>
              <a:ahLst/>
              <a:cxnLst>
                <a:cxn ang="0">
                  <a:pos x="csX0" y="csY0"/>
                </a:cxn>
                <a:cxn ang="0">
                  <a:pos x="csX1" y="csY1"/>
                </a:cxn>
                <a:cxn ang="0">
                  <a:pos x="csX2" y="csY2"/>
                </a:cxn>
                <a:cxn ang="0">
                  <a:pos x="csX3" y="csY3"/>
                </a:cxn>
                <a:cxn ang="0">
                  <a:pos x="csX4" y="csY4"/>
                </a:cxn>
              </a:cxnLst>
              <a:rect l="l" t="t" r="r" b="b"/>
              <a:pathLst>
                <a:path w="6366653" h="3688739">
                  <a:moveTo>
                    <a:pt x="0" y="0"/>
                  </a:moveTo>
                  <a:lnTo>
                    <a:pt x="6366653" y="0"/>
                  </a:lnTo>
                  <a:lnTo>
                    <a:pt x="6366653" y="3688739"/>
                  </a:lnTo>
                  <a:lnTo>
                    <a:pt x="0" y="368873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2141" tIns="34290" rIns="192024" bIns="34290" numCol="1" spcCol="1270" anchor="t" anchorCtr="0">
              <a:noAutofit/>
            </a:bodyPr>
            <a:lstStyle/>
            <a:p>
              <a:pPr marL="0" marR="0" lvl="1" indent="0" algn="l" defTabSz="933450" rtl="0" eaLnBrk="1" fontAlgn="auto" latinLnBrk="0" hangingPunct="1">
                <a:lnSpc>
                  <a:spcPct val="90000"/>
                </a:lnSpc>
                <a:spcBef>
                  <a:spcPct val="0"/>
                </a:spcBef>
                <a:spcAft>
                  <a:spcPct val="20000"/>
                </a:spcAft>
                <a:buClrTx/>
                <a:buSzTx/>
                <a:buFontTx/>
                <a:buNone/>
                <a:tabLst/>
                <a:defRPr/>
              </a:pPr>
              <a:endParaRPr kumimoji="0" lang="en-US" sz="1050" b="1" i="1"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endParaRPr>
            </a:p>
            <a:p>
              <a:pPr marL="0" marR="0" lvl="1" indent="0" algn="l" defTabSz="933450" rtl="0" eaLnBrk="1" fontAlgn="auto" latinLnBrk="0" hangingPunct="1">
                <a:lnSpc>
                  <a:spcPct val="90000"/>
                </a:lnSpc>
                <a:spcBef>
                  <a:spcPct val="0"/>
                </a:spcBef>
                <a:spcAft>
                  <a:spcPct val="20000"/>
                </a:spcAft>
                <a:buClrTx/>
                <a:buSzTx/>
                <a:buFontTx/>
                <a:buNone/>
                <a:tabLst/>
                <a:defRPr/>
              </a:pPr>
              <a:r>
                <a:rPr kumimoji="0" lang="en-US" sz="2000" b="1" i="1"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rPr>
                <a:t>CEPE’s Statutory Role: </a:t>
              </a:r>
              <a:r>
                <a:rPr kumimoji="0" lang="en-US" sz="2000" b="0" i="0"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rPr>
                <a:t>“The Director shall be the principal advisor to the Administrator, the Deputy Secretary of Energy, and the Secretary of Energy with respect to cost estimation and program evaluation for the Administration.”  - 50 U.S.C. § 2411 (b)(1)</a:t>
              </a:r>
            </a:p>
            <a:p>
              <a:pPr marL="0" marR="0" lvl="1" indent="0" algn="l" defTabSz="933450" rtl="0" eaLnBrk="1" fontAlgn="auto" latinLnBrk="0" hangingPunct="1">
                <a:lnSpc>
                  <a:spcPct val="90000"/>
                </a:lnSpc>
                <a:spcBef>
                  <a:spcPct val="0"/>
                </a:spcBef>
                <a:spcAft>
                  <a:spcPct val="20000"/>
                </a:spcAft>
                <a:buClrTx/>
                <a:buSzTx/>
                <a:buFontTx/>
                <a:buNone/>
                <a:tabLst/>
                <a:defRPr/>
              </a:pPr>
              <a:endParaRPr kumimoji="0" lang="en-US" sz="2100" b="0" i="0"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endParaRPr>
            </a:p>
            <a:p>
              <a:pPr marL="0" marR="0" lvl="1" indent="0" algn="l" defTabSz="933450" rtl="0" eaLnBrk="1" fontAlgn="auto" latinLnBrk="0" hangingPunct="1">
                <a:lnSpc>
                  <a:spcPct val="90000"/>
                </a:lnSpc>
                <a:spcBef>
                  <a:spcPct val="0"/>
                </a:spcBef>
                <a:spcAft>
                  <a:spcPct val="20000"/>
                </a:spcAft>
                <a:buClrTx/>
                <a:buSzTx/>
                <a:buFontTx/>
                <a:buNone/>
                <a:tabLst/>
                <a:defRPr/>
              </a:pPr>
              <a:r>
                <a:rPr kumimoji="0" lang="en-US" sz="2100" b="1" i="1"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rPr>
                <a:t>Established </a:t>
              </a:r>
              <a:r>
                <a:rPr kumimoji="0" lang="en-US" sz="2100" b="0" i="0" u="none" strike="noStrike" kern="1200" cap="none" spc="0" normalizeH="0" baseline="0" noProof="0">
                  <a:ln>
                    <a:noFill/>
                  </a:ln>
                  <a:solidFill>
                    <a:prstClr val="black">
                      <a:hueOff val="0"/>
                      <a:satOff val="0"/>
                      <a:lumOff val="0"/>
                      <a:alphaOff val="0"/>
                    </a:prstClr>
                  </a:solidFill>
                  <a:effectLst/>
                  <a:uLnTx/>
                  <a:uFillTx/>
                  <a:latin typeface="Montserrat" panose="00000500000000000000" pitchFamily="2" charset="0"/>
                  <a:ea typeface="+mn-ea"/>
                  <a:cs typeface="+mn-cs"/>
                </a:rPr>
                <a:t>in the FY 2014 National Defense Authorization Act (NDAA) in recognition of a gap in the National Nuclear Security Administration’s (NNSA) capacity to independently determine the costs of programs and projects and adequately budget for them. </a:t>
              </a:r>
            </a:p>
          </p:txBody>
        </p:sp>
      </p:grpSp>
      <p:pic>
        <p:nvPicPr>
          <p:cNvPr id="12" name="Picture 11">
            <a:extLst>
              <a:ext uri="{FF2B5EF4-FFF2-40B4-BE49-F238E27FC236}">
                <a16:creationId xmlns:a16="http://schemas.microsoft.com/office/drawing/2014/main" id="{27608010-0557-20C6-1900-09E49D50FAC7}"/>
              </a:ext>
            </a:extLst>
          </p:cNvPr>
          <p:cNvPicPr>
            <a:picLocks noChangeAspect="1"/>
          </p:cNvPicPr>
          <p:nvPr/>
        </p:nvPicPr>
        <p:blipFill>
          <a:blip r:embed="rId3"/>
          <a:stretch>
            <a:fillRect/>
          </a:stretch>
        </p:blipFill>
        <p:spPr>
          <a:xfrm>
            <a:off x="8159775" y="2779796"/>
            <a:ext cx="3295327" cy="1433241"/>
          </a:xfrm>
          <a:prstGeom prst="rect">
            <a:avLst/>
          </a:prstGeom>
        </p:spPr>
      </p:pic>
      <p:sp>
        <p:nvSpPr>
          <p:cNvPr id="13" name="Oval 12">
            <a:extLst>
              <a:ext uri="{FF2B5EF4-FFF2-40B4-BE49-F238E27FC236}">
                <a16:creationId xmlns:a16="http://schemas.microsoft.com/office/drawing/2014/main" id="{B4128F50-9046-B808-46EF-B65C9F702BE1}"/>
              </a:ext>
            </a:extLst>
          </p:cNvPr>
          <p:cNvSpPr/>
          <p:nvPr/>
        </p:nvSpPr>
        <p:spPr>
          <a:xfrm>
            <a:off x="7810500" y="1537056"/>
            <a:ext cx="3993876" cy="391871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Tree>
    <p:extLst>
      <p:ext uri="{BB962C8B-B14F-4D97-AF65-F5344CB8AC3E}">
        <p14:creationId xmlns:p14="http://schemas.microsoft.com/office/powerpoint/2010/main" val="75828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9F516-F526-F0D1-8720-E45FA67F6757}"/>
            </a:ext>
          </a:extLst>
        </p:cNvPr>
        <p:cNvGrpSpPr/>
        <p:nvPr/>
      </p:nvGrpSpPr>
      <p:grpSpPr>
        <a:xfrm>
          <a:off x="0" y="0"/>
          <a:ext cx="0" cy="0"/>
          <a:chOff x="0" y="0"/>
          <a:chExt cx="0" cy="0"/>
        </a:xfrm>
      </p:grpSpPr>
      <p:sp>
        <p:nvSpPr>
          <p:cNvPr id="60" name="Flowchart: Data 59">
            <a:extLst>
              <a:ext uri="{FF2B5EF4-FFF2-40B4-BE49-F238E27FC236}">
                <a16:creationId xmlns:a16="http://schemas.microsoft.com/office/drawing/2014/main" id="{DB14F2A4-30A1-8460-E214-B1BC90B082E2}"/>
              </a:ext>
            </a:extLst>
          </p:cNvPr>
          <p:cNvSpPr/>
          <p:nvPr/>
        </p:nvSpPr>
        <p:spPr>
          <a:xfrm flipH="1">
            <a:off x="4948" y="1275544"/>
            <a:ext cx="6506687" cy="4862366"/>
          </a:xfrm>
          <a:prstGeom prst="flowChartInputOutpu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61" name="Rectangle 60">
            <a:extLst>
              <a:ext uri="{FF2B5EF4-FFF2-40B4-BE49-F238E27FC236}">
                <a16:creationId xmlns:a16="http://schemas.microsoft.com/office/drawing/2014/main" id="{7E63A3B0-4EC9-2BF7-1C63-07CCEB82F259}"/>
              </a:ext>
            </a:extLst>
          </p:cNvPr>
          <p:cNvSpPr/>
          <p:nvPr/>
        </p:nvSpPr>
        <p:spPr>
          <a:xfrm>
            <a:off x="-2493" y="1040130"/>
            <a:ext cx="1348748" cy="5097780"/>
          </a:xfrm>
          <a:prstGeom prst="rect">
            <a:avLst/>
          </a:prstGeom>
          <a:solidFill>
            <a:srgbClr val="02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2" name="Slide Number Placeholder 1">
            <a:extLst>
              <a:ext uri="{FF2B5EF4-FFF2-40B4-BE49-F238E27FC236}">
                <a16:creationId xmlns:a16="http://schemas.microsoft.com/office/drawing/2014/main" id="{2F55CB95-CB14-6220-F3F0-81FF4B5F4A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3EB71B-0E20-644D-98EB-43484203013E}" type="slidenum">
              <a:rPr kumimoji="0" lang="en-US" sz="1200" b="0" i="0" u="none" strike="noStrike" kern="1200" cap="none" spc="0" normalizeH="0" baseline="0" noProof="0" smtClean="0">
                <a:ln>
                  <a:noFill/>
                </a:ln>
                <a:solidFill>
                  <a:prstClr val="black">
                    <a:tint val="82000"/>
                  </a:prstClr>
                </a:solidFill>
                <a:effectLst/>
                <a:uLnTx/>
                <a:uFillTx/>
                <a:latin typeface="Montserrat" panose="00000500000000000000"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82000"/>
                </a:prstClr>
              </a:solidFill>
              <a:effectLst/>
              <a:uLnTx/>
              <a:uFillTx/>
              <a:latin typeface="Montserrat" panose="00000500000000000000" pitchFamily="2" charset="0"/>
              <a:ea typeface="+mn-ea"/>
              <a:cs typeface="Arial" panose="020B0604020202020204" pitchFamily="34" charset="0"/>
            </a:endParaRPr>
          </a:p>
        </p:txBody>
      </p:sp>
      <p:sp>
        <p:nvSpPr>
          <p:cNvPr id="26" name="Rounded Rectangle 28">
            <a:extLst>
              <a:ext uri="{FF2B5EF4-FFF2-40B4-BE49-F238E27FC236}">
                <a16:creationId xmlns:a16="http://schemas.microsoft.com/office/drawing/2014/main" id="{45290201-9075-97A3-7E5B-BB1FFB53EA01}"/>
              </a:ext>
            </a:extLst>
          </p:cNvPr>
          <p:cNvSpPr/>
          <p:nvPr/>
        </p:nvSpPr>
        <p:spPr>
          <a:xfrm>
            <a:off x="5726168" y="1440701"/>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rPr>
              <a:t>Purpose</a:t>
            </a:r>
          </a:p>
        </p:txBody>
      </p:sp>
      <p:sp>
        <p:nvSpPr>
          <p:cNvPr id="3" name="Flowchart: Connector 2">
            <a:extLst>
              <a:ext uri="{FF2B5EF4-FFF2-40B4-BE49-F238E27FC236}">
                <a16:creationId xmlns:a16="http://schemas.microsoft.com/office/drawing/2014/main" id="{6280FD82-49FD-E3B6-ADB1-160220CBB266}"/>
              </a:ext>
            </a:extLst>
          </p:cNvPr>
          <p:cNvSpPr/>
          <p:nvPr/>
        </p:nvSpPr>
        <p:spPr>
          <a:xfrm>
            <a:off x="5086740" y="1417841"/>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4" name="Flowchart: Connector 3">
            <a:extLst>
              <a:ext uri="{FF2B5EF4-FFF2-40B4-BE49-F238E27FC236}">
                <a16:creationId xmlns:a16="http://schemas.microsoft.com/office/drawing/2014/main" id="{B7848973-B637-25A5-98C8-679ABAE88DF2}"/>
              </a:ext>
            </a:extLst>
          </p:cNvPr>
          <p:cNvSpPr/>
          <p:nvPr/>
        </p:nvSpPr>
        <p:spPr>
          <a:xfrm>
            <a:off x="5264624" y="2110455"/>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5" name="Flowchart: Connector 4">
            <a:extLst>
              <a:ext uri="{FF2B5EF4-FFF2-40B4-BE49-F238E27FC236}">
                <a16:creationId xmlns:a16="http://schemas.microsoft.com/office/drawing/2014/main" id="{EEDE72AC-322F-9AFE-C510-9412AE38D6A1}"/>
              </a:ext>
            </a:extLst>
          </p:cNvPr>
          <p:cNvSpPr/>
          <p:nvPr/>
        </p:nvSpPr>
        <p:spPr>
          <a:xfrm>
            <a:off x="5460493" y="2806774"/>
            <a:ext cx="457200" cy="457200"/>
          </a:xfrm>
          <a:prstGeom prst="flowChartConnector">
            <a:avLst/>
          </a:prstGeom>
          <a:solidFill>
            <a:srgbClr val="BFBF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11" name="Rounded Rectangle 28">
            <a:extLst>
              <a:ext uri="{FF2B5EF4-FFF2-40B4-BE49-F238E27FC236}">
                <a16:creationId xmlns:a16="http://schemas.microsoft.com/office/drawing/2014/main" id="{3128CB89-8075-A3DB-12D5-DF1513CF49D1}"/>
              </a:ext>
            </a:extLst>
          </p:cNvPr>
          <p:cNvSpPr/>
          <p:nvPr/>
        </p:nvSpPr>
        <p:spPr>
          <a:xfrm>
            <a:off x="5917692" y="2106101"/>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mn-cs"/>
              </a:rPr>
              <a:t>Problem &amp; Focus</a:t>
            </a:r>
            <a:endPar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endParaRPr>
          </a:p>
        </p:txBody>
      </p:sp>
      <p:sp>
        <p:nvSpPr>
          <p:cNvPr id="12" name="Rounded Rectangle 28">
            <a:extLst>
              <a:ext uri="{FF2B5EF4-FFF2-40B4-BE49-F238E27FC236}">
                <a16:creationId xmlns:a16="http://schemas.microsoft.com/office/drawing/2014/main" id="{40BE0E7D-1E13-F8FD-DDF7-F75FDA02CAD7}"/>
              </a:ext>
            </a:extLst>
          </p:cNvPr>
          <p:cNvSpPr/>
          <p:nvPr/>
        </p:nvSpPr>
        <p:spPr>
          <a:xfrm>
            <a:off x="6068747" y="2812322"/>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mn-cs"/>
              </a:rPr>
              <a:t>Inside View</a:t>
            </a:r>
            <a:endPar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endParaRPr>
          </a:p>
        </p:txBody>
      </p:sp>
      <p:sp>
        <p:nvSpPr>
          <p:cNvPr id="13" name="Rounded Rectangle 28">
            <a:extLst>
              <a:ext uri="{FF2B5EF4-FFF2-40B4-BE49-F238E27FC236}">
                <a16:creationId xmlns:a16="http://schemas.microsoft.com/office/drawing/2014/main" id="{1A8A859F-CD12-65ED-1C49-C630BE07398A}"/>
              </a:ext>
            </a:extLst>
          </p:cNvPr>
          <p:cNvSpPr/>
          <p:nvPr/>
        </p:nvSpPr>
        <p:spPr>
          <a:xfrm>
            <a:off x="6239103" y="3520916"/>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mn-cs"/>
              </a:rPr>
              <a:t>Outside View</a:t>
            </a:r>
            <a:endPar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endParaRPr>
          </a:p>
        </p:txBody>
      </p:sp>
      <p:sp>
        <p:nvSpPr>
          <p:cNvPr id="14" name="Rounded Rectangle 28">
            <a:extLst>
              <a:ext uri="{FF2B5EF4-FFF2-40B4-BE49-F238E27FC236}">
                <a16:creationId xmlns:a16="http://schemas.microsoft.com/office/drawing/2014/main" id="{A341BBDD-334B-CB27-E716-DDD94E4D1ABA}"/>
              </a:ext>
            </a:extLst>
          </p:cNvPr>
          <p:cNvSpPr/>
          <p:nvPr/>
        </p:nvSpPr>
        <p:spPr>
          <a:xfrm>
            <a:off x="6466454" y="4200482"/>
            <a:ext cx="2787265"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mn-cs"/>
              </a:rPr>
              <a:t>Data &amp; Analysis</a:t>
            </a:r>
            <a:endPar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endParaRPr>
          </a:p>
        </p:txBody>
      </p:sp>
      <p:sp>
        <p:nvSpPr>
          <p:cNvPr id="15" name="Rounded Rectangle 28">
            <a:extLst>
              <a:ext uri="{FF2B5EF4-FFF2-40B4-BE49-F238E27FC236}">
                <a16:creationId xmlns:a16="http://schemas.microsoft.com/office/drawing/2014/main" id="{2117CD12-7009-609B-0299-30592C2D757E}"/>
              </a:ext>
            </a:extLst>
          </p:cNvPr>
          <p:cNvSpPr/>
          <p:nvPr/>
        </p:nvSpPr>
        <p:spPr>
          <a:xfrm>
            <a:off x="6681447" y="4885906"/>
            <a:ext cx="2743199"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mn-cs"/>
              </a:rPr>
              <a:t>Example</a:t>
            </a:r>
            <a:endParaRPr kumimoji="0" lang="en-US" sz="1600" b="1" i="0" u="none" strike="noStrike" kern="1200" cap="none" spc="0" normalizeH="0" baseline="0" noProof="0">
              <a:ln>
                <a:noFill/>
              </a:ln>
              <a:solidFill>
                <a:srgbClr val="021E42"/>
              </a:solidFill>
              <a:effectLst/>
              <a:uLnTx/>
              <a:uFillTx/>
              <a:latin typeface="Montserrat" panose="00000500000000000000" pitchFamily="2" charset="0"/>
              <a:ea typeface="+mn-ea"/>
              <a:cs typeface="Arial"/>
            </a:endParaRPr>
          </a:p>
        </p:txBody>
      </p:sp>
      <p:sp>
        <p:nvSpPr>
          <p:cNvPr id="16" name="Rounded Rectangle 28">
            <a:extLst>
              <a:ext uri="{FF2B5EF4-FFF2-40B4-BE49-F238E27FC236}">
                <a16:creationId xmlns:a16="http://schemas.microsoft.com/office/drawing/2014/main" id="{B0AC1A49-9960-7563-030F-0A96508D6119}"/>
              </a:ext>
            </a:extLst>
          </p:cNvPr>
          <p:cNvSpPr/>
          <p:nvPr/>
        </p:nvSpPr>
        <p:spPr>
          <a:xfrm>
            <a:off x="6872971" y="5571330"/>
            <a:ext cx="2860964" cy="411480"/>
          </a:xfrm>
          <a:prstGeom prst="roundRect">
            <a:avLst/>
          </a:prstGeom>
          <a:solidFill>
            <a:srgbClr val="F6F8FA"/>
          </a:solidFill>
          <a:ln w="9525">
            <a:solidFill>
              <a:srgbClr val="D3DCE6"/>
            </a:solidFill>
          </a:ln>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262626"/>
                </a:solidFill>
                <a:latin typeface="Arial"/>
              </a:defRPr>
            </a:pPr>
            <a:r>
              <a:rPr kumimoji="0" lang="en-US" sz="1600" b="1" i="0" u="none" strike="noStrike" kern="1200" cap="none" spc="0" normalizeH="0" baseline="0" noProof="0" dirty="0">
                <a:ln>
                  <a:noFill/>
                </a:ln>
                <a:solidFill>
                  <a:srgbClr val="021E42"/>
                </a:solidFill>
                <a:effectLst/>
                <a:uLnTx/>
                <a:uFillTx/>
                <a:latin typeface="Montserrat" panose="00000500000000000000" pitchFamily="2" charset="0"/>
                <a:ea typeface="+mn-ea"/>
                <a:cs typeface="+mn-cs"/>
              </a:rPr>
              <a:t>Next Steps</a:t>
            </a:r>
            <a:endParaRPr kumimoji="0" lang="en-US" sz="1600" b="1" i="0" u="none" strike="noStrike" kern="1200" cap="none" spc="0" normalizeH="0" baseline="0" noProof="0" dirty="0">
              <a:ln>
                <a:noFill/>
              </a:ln>
              <a:solidFill>
                <a:srgbClr val="021E42"/>
              </a:solidFill>
              <a:effectLst/>
              <a:uLnTx/>
              <a:uFillTx/>
              <a:latin typeface="Montserrat" panose="00000500000000000000" pitchFamily="2" charset="0"/>
              <a:ea typeface="+mn-ea"/>
              <a:cs typeface="Arial"/>
            </a:endParaRPr>
          </a:p>
        </p:txBody>
      </p:sp>
      <p:sp>
        <p:nvSpPr>
          <p:cNvPr id="17" name="Flowchart: Connector 16">
            <a:extLst>
              <a:ext uri="{FF2B5EF4-FFF2-40B4-BE49-F238E27FC236}">
                <a16:creationId xmlns:a16="http://schemas.microsoft.com/office/drawing/2014/main" id="{0B225287-5255-62B8-DD9C-B37C6B55749A}"/>
              </a:ext>
            </a:extLst>
          </p:cNvPr>
          <p:cNvSpPr/>
          <p:nvPr/>
        </p:nvSpPr>
        <p:spPr>
          <a:xfrm>
            <a:off x="5649558" y="3492198"/>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18" name="Flowchart: Connector 17">
            <a:extLst>
              <a:ext uri="{FF2B5EF4-FFF2-40B4-BE49-F238E27FC236}">
                <a16:creationId xmlns:a16="http://schemas.microsoft.com/office/drawing/2014/main" id="{40D4843F-0FCC-741C-9158-D0BE5ACC9FE3}"/>
              </a:ext>
            </a:extLst>
          </p:cNvPr>
          <p:cNvSpPr/>
          <p:nvPr/>
        </p:nvSpPr>
        <p:spPr>
          <a:xfrm>
            <a:off x="5840148" y="4177622"/>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19" name="Flowchart: Connector 18">
            <a:extLst>
              <a:ext uri="{FF2B5EF4-FFF2-40B4-BE49-F238E27FC236}">
                <a16:creationId xmlns:a16="http://schemas.microsoft.com/office/drawing/2014/main" id="{5D501A5D-F58C-A98E-69CA-7F9824EE2566}"/>
              </a:ext>
            </a:extLst>
          </p:cNvPr>
          <p:cNvSpPr/>
          <p:nvPr/>
        </p:nvSpPr>
        <p:spPr>
          <a:xfrm>
            <a:off x="6010504" y="4863046"/>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20" name="Flowchart: Connector 19">
            <a:extLst>
              <a:ext uri="{FF2B5EF4-FFF2-40B4-BE49-F238E27FC236}">
                <a16:creationId xmlns:a16="http://schemas.microsoft.com/office/drawing/2014/main" id="{52CF7FE8-75DE-5680-C441-94031B469DB3}"/>
              </a:ext>
            </a:extLst>
          </p:cNvPr>
          <p:cNvSpPr/>
          <p:nvPr/>
        </p:nvSpPr>
        <p:spPr>
          <a:xfrm>
            <a:off x="6164429" y="5548470"/>
            <a:ext cx="457200" cy="457200"/>
          </a:xfrm>
          <a:prstGeom prst="flowChartConnector">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Montserrat" panose="00000500000000000000" pitchFamily="2" charset="0"/>
              <a:ea typeface="+mn-ea"/>
              <a:cs typeface="+mn-cs"/>
            </a:endParaRPr>
          </a:p>
        </p:txBody>
      </p:sp>
      <p:sp>
        <p:nvSpPr>
          <p:cNvPr id="7" name="Title 1">
            <a:extLst>
              <a:ext uri="{FF2B5EF4-FFF2-40B4-BE49-F238E27FC236}">
                <a16:creationId xmlns:a16="http://schemas.microsoft.com/office/drawing/2014/main" id="{05D07A5B-D7A5-2246-C39E-ED19B7E23F2F}"/>
              </a:ext>
            </a:extLst>
          </p:cNvPr>
          <p:cNvSpPr txBox="1">
            <a:spLocks/>
          </p:cNvSpPr>
          <p:nvPr/>
        </p:nvSpPr>
        <p:spPr>
          <a:xfrm>
            <a:off x="838200" y="5065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Montserrat" pitchFamily="2" charset="0"/>
                <a:ea typeface="+mj-ea"/>
                <a:cs typeface="Arial" panose="020B0604020202020204" pitchFamily="34" charset="0"/>
              </a:rPr>
              <a:t>Agenda</a:t>
            </a:r>
          </a:p>
        </p:txBody>
      </p:sp>
      <p:pic>
        <p:nvPicPr>
          <p:cNvPr id="23" name="Picture 22">
            <a:extLst>
              <a:ext uri="{FF2B5EF4-FFF2-40B4-BE49-F238E27FC236}">
                <a16:creationId xmlns:a16="http://schemas.microsoft.com/office/drawing/2014/main" id="{55C08CDB-DCE9-7BE7-7817-10CD4ABD7D97}"/>
              </a:ext>
            </a:extLst>
          </p:cNvPr>
          <p:cNvPicPr>
            <a:picLocks noChangeAspect="1"/>
          </p:cNvPicPr>
          <p:nvPr/>
        </p:nvPicPr>
        <p:blipFill>
          <a:blip r:embed="rId3"/>
          <a:stretch>
            <a:fillRect/>
          </a:stretch>
        </p:blipFill>
        <p:spPr>
          <a:xfrm>
            <a:off x="899092" y="2002886"/>
            <a:ext cx="3286584" cy="3172268"/>
          </a:xfrm>
          <a:prstGeom prst="rect">
            <a:avLst/>
          </a:prstGeom>
        </p:spPr>
      </p:pic>
    </p:spTree>
    <p:extLst>
      <p:ext uri="{BB962C8B-B14F-4D97-AF65-F5344CB8AC3E}">
        <p14:creationId xmlns:p14="http://schemas.microsoft.com/office/powerpoint/2010/main" val="2364887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6623-2B80-84F0-76BE-034BC5E4E1C1}"/>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16F0596-AB5F-2290-63CF-B80C51D4FBEB}"/>
              </a:ext>
            </a:extLst>
          </p:cNvPr>
          <p:cNvSpPr>
            <a:spLocks/>
          </p:cNvSpPr>
          <p:nvPr/>
        </p:nvSpPr>
        <p:spPr>
          <a:xfrm>
            <a:off x="1877960" y="4678123"/>
            <a:ext cx="8436078" cy="697188"/>
          </a:xfrm>
          <a:prstGeom prst="roundRect">
            <a:avLst/>
          </a:prstGeom>
          <a:solidFill>
            <a:srgbClr val="FFF2F2"/>
          </a:solidFill>
          <a:ln w="12700">
            <a:solidFill>
              <a:srgbClr val="D98A94"/>
            </a:solidFill>
            <a:prstDash val="solid"/>
          </a:ln>
        </p:spPr>
        <p:txBody>
          <a:bodyPr/>
          <a:lstStyle/>
          <a:p>
            <a:pPr algn="ctr"/>
            <a:r>
              <a:rPr lang="en-US">
                <a:latin typeface="Montserrat" panose="00000500000000000000" pitchFamily="2" charset="0"/>
              </a:rPr>
              <a:t>This is a </a:t>
            </a:r>
            <a:r>
              <a:rPr lang="en-US" b="1">
                <a:latin typeface="Montserrat" panose="00000500000000000000" pitchFamily="2" charset="0"/>
              </a:rPr>
              <a:t>crosscheck</a:t>
            </a:r>
            <a:r>
              <a:rPr lang="en-US">
                <a:latin typeface="Montserrat" panose="00000500000000000000" pitchFamily="2" charset="0"/>
              </a:rPr>
              <a:t>, not a </a:t>
            </a:r>
            <a:r>
              <a:rPr lang="en-US" b="1">
                <a:latin typeface="Montserrat" panose="00000500000000000000" pitchFamily="2" charset="0"/>
              </a:rPr>
              <a:t>replacement</a:t>
            </a:r>
            <a:r>
              <a:rPr lang="en-US">
                <a:latin typeface="Montserrat" panose="00000500000000000000" pitchFamily="2" charset="0"/>
              </a:rPr>
              <a:t> for current methods or a prescription for specific risk values.</a:t>
            </a:r>
            <a:endParaRPr lang="en-US">
              <a:solidFill>
                <a:prstClr val="black"/>
              </a:solidFill>
              <a:latin typeface="Montserrat" panose="00000500000000000000" pitchFamily="2" charset="0"/>
            </a:endParaRPr>
          </a:p>
        </p:txBody>
      </p:sp>
      <p:sp>
        <p:nvSpPr>
          <p:cNvPr id="9" name="Title 8">
            <a:extLst>
              <a:ext uri="{FF2B5EF4-FFF2-40B4-BE49-F238E27FC236}">
                <a16:creationId xmlns:a16="http://schemas.microsoft.com/office/drawing/2014/main" id="{428CE06E-FF02-EF45-060A-1576CDD753F4}"/>
              </a:ext>
            </a:extLst>
          </p:cNvPr>
          <p:cNvSpPr>
            <a:spLocks noGrp="1"/>
          </p:cNvSpPr>
          <p:nvPr>
            <p:ph type="title"/>
          </p:nvPr>
        </p:nvSpPr>
        <p:spPr/>
        <p:txBody>
          <a:bodyPr/>
          <a:lstStyle/>
          <a:p>
            <a:r>
              <a:rPr lang="en-US"/>
              <a:t>Purpose</a:t>
            </a:r>
          </a:p>
        </p:txBody>
      </p:sp>
      <p:sp>
        <p:nvSpPr>
          <p:cNvPr id="2" name="Slide Number Placeholder 1">
            <a:extLst>
              <a:ext uri="{FF2B5EF4-FFF2-40B4-BE49-F238E27FC236}">
                <a16:creationId xmlns:a16="http://schemas.microsoft.com/office/drawing/2014/main" id="{DF668F22-1C37-E154-0E67-11D946ACB8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3EB71B-0E20-644D-98EB-43484203013E}" type="slidenum">
              <a:rPr kumimoji="0" lang="en-US" sz="1200" b="0" i="0" u="none" strike="noStrike" kern="1200" cap="none" spc="0" normalizeH="0" baseline="0" noProof="0" smtClean="0">
                <a:ln>
                  <a:noFill/>
                </a:ln>
                <a:solidFill>
                  <a:prstClr val="black">
                    <a:tint val="82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82000"/>
                </a:prstClr>
              </a:solidFill>
              <a:effectLst/>
              <a:uLnTx/>
              <a:uFillTx/>
              <a:latin typeface="Arial" panose="020B0604020202020204" pitchFamily="34" charset="0"/>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168B6B9D-2E71-0CE8-BF49-C159D067D938}"/>
              </a:ext>
            </a:extLst>
          </p:cNvPr>
          <p:cNvSpPr/>
          <p:nvPr/>
        </p:nvSpPr>
        <p:spPr>
          <a:xfrm>
            <a:off x="240890" y="2357048"/>
            <a:ext cx="3687097" cy="1778534"/>
          </a:xfrm>
          <a:prstGeom prst="roundRect">
            <a:avLst/>
          </a:prstGeom>
          <a:solidFill>
            <a:srgbClr val="DCE9FC">
              <a:alpha val="41000"/>
            </a:srgbClr>
          </a:solidFill>
          <a:ln w="12700">
            <a:solidFill>
              <a:srgbClr val="03316D">
                <a:alpha val="47000"/>
              </a:srgbClr>
            </a:solidFill>
            <a:prstDash val="solid"/>
          </a:ln>
        </p:spPr>
        <p:txBody>
          <a:bodyPr anchor="t"/>
          <a:lstStyle/>
          <a:p>
            <a:r>
              <a:rPr lang="en-US" sz="2400" b="1" dirty="0">
                <a:latin typeface="Montserrat" panose="00000500000000000000" pitchFamily="2" charset="0"/>
              </a:rPr>
              <a:t>Promote</a:t>
            </a:r>
            <a:endParaRPr lang="en-US" sz="2000" b="1" dirty="0">
              <a:latin typeface="Montserrat" panose="00000500000000000000" pitchFamily="2" charset="0"/>
            </a:endParaRPr>
          </a:p>
          <a:p>
            <a:endParaRPr lang="en-US" sz="2000" dirty="0">
              <a:latin typeface="Montserrat" panose="00000500000000000000" pitchFamily="2" charset="0"/>
            </a:endParaRPr>
          </a:p>
          <a:p>
            <a:r>
              <a:rPr lang="en-US" dirty="0">
                <a:latin typeface="Montserrat" panose="00000500000000000000" pitchFamily="2" charset="0"/>
              </a:rPr>
              <a:t>Cost and Schedule Estimating Best Practices</a:t>
            </a:r>
            <a:endParaRPr lang="en-US" sz="1600" dirty="0">
              <a:latin typeface="Montserrat" panose="00000500000000000000" pitchFamily="2" charset="0"/>
            </a:endParaRPr>
          </a:p>
        </p:txBody>
      </p:sp>
      <p:sp>
        <p:nvSpPr>
          <p:cNvPr id="10" name="Rectangle: Rounded Corners 9">
            <a:extLst>
              <a:ext uri="{FF2B5EF4-FFF2-40B4-BE49-F238E27FC236}">
                <a16:creationId xmlns:a16="http://schemas.microsoft.com/office/drawing/2014/main" id="{C651A235-0524-12A2-D7AC-7B1AB07A5048}"/>
              </a:ext>
            </a:extLst>
          </p:cNvPr>
          <p:cNvSpPr/>
          <p:nvPr/>
        </p:nvSpPr>
        <p:spPr>
          <a:xfrm>
            <a:off x="8244348" y="2357048"/>
            <a:ext cx="3687097" cy="1778534"/>
          </a:xfrm>
          <a:prstGeom prst="roundRect">
            <a:avLst/>
          </a:prstGeom>
          <a:solidFill>
            <a:srgbClr val="DCE9FC">
              <a:alpha val="41000"/>
            </a:srgbClr>
          </a:solidFill>
          <a:ln w="12700">
            <a:solidFill>
              <a:srgbClr val="03316D">
                <a:alpha val="47000"/>
              </a:srgbClr>
            </a:solidFill>
            <a:prstDash val="solid"/>
          </a:ln>
        </p:spPr>
        <p:txBody>
          <a:bodyPr anchor="t"/>
          <a:lstStyle/>
          <a:p>
            <a:r>
              <a:rPr lang="en-US" sz="2400" b="1" dirty="0">
                <a:latin typeface="Montserrat" panose="00000500000000000000" pitchFamily="2" charset="0"/>
              </a:rPr>
              <a:t>Support</a:t>
            </a:r>
          </a:p>
          <a:p>
            <a:endParaRPr lang="en-US" sz="2000" b="1" dirty="0">
              <a:latin typeface="Montserrat" panose="00000500000000000000" pitchFamily="2" charset="0"/>
            </a:endParaRPr>
          </a:p>
          <a:p>
            <a:r>
              <a:rPr lang="en-US" dirty="0">
                <a:latin typeface="Montserrat" panose="00000500000000000000" pitchFamily="2" charset="0"/>
              </a:rPr>
              <a:t>Integrated Project Teams as they plan for project risk </a:t>
            </a:r>
          </a:p>
        </p:txBody>
      </p:sp>
      <p:sp>
        <p:nvSpPr>
          <p:cNvPr id="11" name="Rectangle: Rounded Corners 10">
            <a:extLst>
              <a:ext uri="{FF2B5EF4-FFF2-40B4-BE49-F238E27FC236}">
                <a16:creationId xmlns:a16="http://schemas.microsoft.com/office/drawing/2014/main" id="{3FD4F4B5-CEF7-0A7E-021E-203E3112149D}"/>
              </a:ext>
            </a:extLst>
          </p:cNvPr>
          <p:cNvSpPr/>
          <p:nvPr/>
        </p:nvSpPr>
        <p:spPr>
          <a:xfrm>
            <a:off x="4252451" y="2357048"/>
            <a:ext cx="3687097" cy="1778534"/>
          </a:xfrm>
          <a:prstGeom prst="roundRect">
            <a:avLst/>
          </a:prstGeom>
          <a:solidFill>
            <a:srgbClr val="DCE9FC">
              <a:alpha val="41000"/>
            </a:srgbClr>
          </a:solidFill>
          <a:ln w="12700">
            <a:solidFill>
              <a:srgbClr val="03316D">
                <a:alpha val="47000"/>
              </a:srgbClr>
            </a:solidFill>
            <a:prstDash val="solid"/>
          </a:ln>
        </p:spPr>
        <p:txBody>
          <a:bodyPr anchor="t"/>
          <a:lstStyle/>
          <a:p>
            <a:r>
              <a:rPr lang="en-US" sz="2400" b="1" dirty="0">
                <a:latin typeface="Montserrat" panose="00000500000000000000" pitchFamily="2" charset="0"/>
              </a:rPr>
              <a:t>Opportunity</a:t>
            </a:r>
            <a:endParaRPr lang="en-US" sz="2000" b="1" dirty="0">
              <a:latin typeface="Montserrat" panose="00000500000000000000" pitchFamily="2" charset="0"/>
            </a:endParaRPr>
          </a:p>
          <a:p>
            <a:endParaRPr lang="en-US" sz="2000" b="1" dirty="0">
              <a:latin typeface="Montserrat" panose="00000500000000000000" pitchFamily="2" charset="0"/>
            </a:endParaRPr>
          </a:p>
          <a:p>
            <a:r>
              <a:rPr lang="en-US" dirty="0">
                <a:latin typeface="Montserrat" panose="00000500000000000000" pitchFamily="2" charset="0"/>
              </a:rPr>
              <a:t>To utilize Reference Class Forecasting</a:t>
            </a:r>
          </a:p>
        </p:txBody>
      </p:sp>
    </p:spTree>
    <p:extLst>
      <p:ext uri="{BB962C8B-B14F-4D97-AF65-F5344CB8AC3E}">
        <p14:creationId xmlns:p14="http://schemas.microsoft.com/office/powerpoint/2010/main" val="205524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1BBAD-8E3C-70E9-DCB1-38860A0888C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58ED068-5057-B8E0-1D8C-8F8BD95EF778}"/>
              </a:ext>
            </a:extLst>
          </p:cNvPr>
          <p:cNvSpPr>
            <a:spLocks noGrp="1"/>
          </p:cNvSpPr>
          <p:nvPr>
            <p:ph type="title"/>
          </p:nvPr>
        </p:nvSpPr>
        <p:spPr/>
        <p:txBody>
          <a:bodyPr/>
          <a:lstStyle/>
          <a:p>
            <a:r>
              <a:rPr lang="en-US"/>
              <a:t>Problem</a:t>
            </a:r>
          </a:p>
        </p:txBody>
      </p:sp>
      <p:sp>
        <p:nvSpPr>
          <p:cNvPr id="2" name="Slide Number Placeholder 1">
            <a:extLst>
              <a:ext uri="{FF2B5EF4-FFF2-40B4-BE49-F238E27FC236}">
                <a16:creationId xmlns:a16="http://schemas.microsoft.com/office/drawing/2014/main" id="{645779B7-F7D2-25C1-1A01-27B5D25D0053}"/>
              </a:ext>
            </a:extLst>
          </p:cNvPr>
          <p:cNvSpPr>
            <a:spLocks noGrp="1"/>
          </p:cNvSpPr>
          <p:nvPr>
            <p:ph type="sldNum" sz="quarter" idx="12"/>
          </p:nvPr>
        </p:nvSpPr>
        <p:spPr/>
        <p:txBody>
          <a:bodyPr/>
          <a:lstStyle/>
          <a:p>
            <a:fld id="{DD3EB71B-0E20-644D-98EB-43484203013E}" type="slidenum">
              <a:rPr lang="en-US" smtClean="0"/>
              <a:t>5</a:t>
            </a:fld>
            <a:endParaRPr lang="en-US"/>
          </a:p>
        </p:txBody>
      </p:sp>
      <p:pic>
        <p:nvPicPr>
          <p:cNvPr id="4" name="Picture 3">
            <a:extLst>
              <a:ext uri="{FF2B5EF4-FFF2-40B4-BE49-F238E27FC236}">
                <a16:creationId xmlns:a16="http://schemas.microsoft.com/office/drawing/2014/main" id="{60A799C9-B078-7A58-3781-39D516FC3031}"/>
              </a:ext>
            </a:extLst>
          </p:cNvPr>
          <p:cNvPicPr>
            <a:picLocks noChangeAspect="1"/>
          </p:cNvPicPr>
          <p:nvPr/>
        </p:nvPicPr>
        <p:blipFill>
          <a:blip r:embed="rId3"/>
          <a:stretch>
            <a:fillRect/>
          </a:stretch>
        </p:blipFill>
        <p:spPr>
          <a:xfrm>
            <a:off x="3553708" y="1536136"/>
            <a:ext cx="5084584" cy="3259148"/>
          </a:xfrm>
          <a:prstGeom prst="rect">
            <a:avLst/>
          </a:prstGeom>
          <a:ln>
            <a:solidFill>
              <a:schemeClr val="accent6">
                <a:lumMod val="25000"/>
              </a:schemeClr>
            </a:solidFill>
          </a:ln>
        </p:spPr>
      </p:pic>
      <p:grpSp>
        <p:nvGrpSpPr>
          <p:cNvPr id="12" name="Group 11">
            <a:extLst>
              <a:ext uri="{FF2B5EF4-FFF2-40B4-BE49-F238E27FC236}">
                <a16:creationId xmlns:a16="http://schemas.microsoft.com/office/drawing/2014/main" id="{4FEA354C-6198-289C-CD60-6357EBE5DAEA}"/>
              </a:ext>
            </a:extLst>
          </p:cNvPr>
          <p:cNvGrpSpPr/>
          <p:nvPr/>
        </p:nvGrpSpPr>
        <p:grpSpPr>
          <a:xfrm>
            <a:off x="2159445" y="4564964"/>
            <a:ext cx="7847710" cy="1640799"/>
            <a:chOff x="2159445" y="4564964"/>
            <a:chExt cx="7847710" cy="1640799"/>
          </a:xfrm>
        </p:grpSpPr>
        <p:sp>
          <p:nvSpPr>
            <p:cNvPr id="3" name="Rectangle: Rounded Corners 2">
              <a:extLst>
                <a:ext uri="{FF2B5EF4-FFF2-40B4-BE49-F238E27FC236}">
                  <a16:creationId xmlns:a16="http://schemas.microsoft.com/office/drawing/2014/main" id="{B4B73A11-C681-D275-7430-3AAC7AEFB690}"/>
                </a:ext>
              </a:extLst>
            </p:cNvPr>
            <p:cNvSpPr/>
            <p:nvPr/>
          </p:nvSpPr>
          <p:spPr>
            <a:xfrm>
              <a:off x="2196359" y="4992364"/>
              <a:ext cx="7810796" cy="806809"/>
            </a:xfrm>
            <a:prstGeom prst="roundRect">
              <a:avLst/>
            </a:prstGeom>
            <a:solidFill>
              <a:srgbClr val="FFF2F2"/>
            </a:solidFill>
            <a:ln w="12700">
              <a:solidFill>
                <a:srgbClr val="D98A94"/>
              </a:solidFill>
              <a:prstDash val="solid"/>
            </a:ln>
          </p:spPr>
          <p:txBody>
            <a:bodyPr/>
            <a:lstStyle/>
            <a:p>
              <a:pPr lvl="3"/>
              <a:r>
                <a:rPr lang="en-US" sz="1600">
                  <a:latin typeface="Montserrat" panose="00000500000000000000" pitchFamily="2" charset="0"/>
                </a:rPr>
                <a:t>Bent Flyvbjerg: </a:t>
              </a:r>
              <a:r>
                <a:rPr lang="en-US" b="1">
                  <a:latin typeface="Montserrat" panose="00000500000000000000" pitchFamily="2" charset="0"/>
                </a:rPr>
                <a:t>9 out of 10 large </a:t>
              </a:r>
              <a:r>
                <a:rPr lang="en-US" sz="1600">
                  <a:latin typeface="Montserrat" panose="00000500000000000000" pitchFamily="2" charset="0"/>
                </a:rPr>
                <a:t>projects exceed their budgets</a:t>
              </a:r>
              <a:r>
                <a:rPr lang="en-US" sz="1600" baseline="30000">
                  <a:latin typeface="Montserrat" panose="00000500000000000000" pitchFamily="2" charset="0"/>
                </a:rPr>
                <a:t>1</a:t>
              </a:r>
              <a:r>
                <a:rPr lang="en-US" sz="1600">
                  <a:latin typeface="Montserrat" panose="00000500000000000000" pitchFamily="2" charset="0"/>
                </a:rPr>
                <a:t>; </a:t>
              </a:r>
              <a:r>
                <a:rPr lang="en-US" b="1">
                  <a:latin typeface="Montserrat" panose="00000500000000000000" pitchFamily="2" charset="0"/>
                </a:rPr>
                <a:t>no improvement </a:t>
              </a:r>
              <a:r>
                <a:rPr lang="en-US" sz="1600">
                  <a:latin typeface="Montserrat" panose="00000500000000000000" pitchFamily="2" charset="0"/>
                </a:rPr>
                <a:t>over 70 years</a:t>
              </a:r>
              <a:r>
                <a:rPr lang="en-US" sz="1600" baseline="30000">
                  <a:latin typeface="Montserrat" panose="00000500000000000000" pitchFamily="2" charset="0"/>
                </a:rPr>
                <a:t>2</a:t>
              </a:r>
              <a:r>
                <a:rPr lang="en-US" sz="1600">
                  <a:latin typeface="Montserrat" panose="00000500000000000000" pitchFamily="2" charset="0"/>
                </a:rPr>
                <a:t>.</a:t>
              </a:r>
            </a:p>
          </p:txBody>
        </p:sp>
        <p:pic>
          <p:nvPicPr>
            <p:cNvPr id="6" name="Picture 5">
              <a:extLst>
                <a:ext uri="{FF2B5EF4-FFF2-40B4-BE49-F238E27FC236}">
                  <a16:creationId xmlns:a16="http://schemas.microsoft.com/office/drawing/2014/main" id="{C95ACF28-18F8-39A9-81DC-057A7D94618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159445" y="4564964"/>
              <a:ext cx="1640799" cy="1640799"/>
            </a:xfrm>
            <a:prstGeom prst="rect">
              <a:avLst/>
            </a:prstGeom>
          </p:spPr>
        </p:pic>
      </p:grpSp>
    </p:spTree>
    <p:extLst>
      <p:ext uri="{BB962C8B-B14F-4D97-AF65-F5344CB8AC3E}">
        <p14:creationId xmlns:p14="http://schemas.microsoft.com/office/powerpoint/2010/main" val="1482584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20BEE-6EC9-C967-EF6F-2DCD38454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5AECF-AA79-8F26-594F-E270300C4D88}"/>
              </a:ext>
            </a:extLst>
          </p:cNvPr>
          <p:cNvSpPr>
            <a:spLocks noGrp="1"/>
          </p:cNvSpPr>
          <p:nvPr>
            <p:ph type="title"/>
          </p:nvPr>
        </p:nvSpPr>
        <p:spPr/>
        <p:txBody>
          <a:bodyPr/>
          <a:lstStyle/>
          <a:p>
            <a:r>
              <a:rPr lang="en-US"/>
              <a:t>Focus</a:t>
            </a:r>
          </a:p>
        </p:txBody>
      </p:sp>
      <p:sp>
        <p:nvSpPr>
          <p:cNvPr id="4" name="Slide Number Placeholder 3">
            <a:extLst>
              <a:ext uri="{FF2B5EF4-FFF2-40B4-BE49-F238E27FC236}">
                <a16:creationId xmlns:a16="http://schemas.microsoft.com/office/drawing/2014/main" id="{5479ADB0-CC56-7B6B-2A0F-55740492BCB5}"/>
              </a:ext>
            </a:extLst>
          </p:cNvPr>
          <p:cNvSpPr>
            <a:spLocks noGrp="1"/>
          </p:cNvSpPr>
          <p:nvPr>
            <p:ph type="sldNum" sz="quarter" idx="12"/>
          </p:nvPr>
        </p:nvSpPr>
        <p:spPr/>
        <p:txBody>
          <a:bodyPr/>
          <a:lstStyle/>
          <a:p>
            <a:fld id="{DD3EB71B-0E20-644D-98EB-43484203013E}" type="slidenum">
              <a:rPr lang="en-US" smtClean="0"/>
              <a:t>6</a:t>
            </a:fld>
            <a:endParaRPr lang="en-US"/>
          </a:p>
        </p:txBody>
      </p:sp>
      <p:grpSp>
        <p:nvGrpSpPr>
          <p:cNvPr id="55" name="Group 54">
            <a:extLst>
              <a:ext uri="{FF2B5EF4-FFF2-40B4-BE49-F238E27FC236}">
                <a16:creationId xmlns:a16="http://schemas.microsoft.com/office/drawing/2014/main" id="{C42E2110-291D-D106-77FC-CEAF3F9ED5C2}"/>
              </a:ext>
            </a:extLst>
          </p:cNvPr>
          <p:cNvGrpSpPr/>
          <p:nvPr/>
        </p:nvGrpSpPr>
        <p:grpSpPr>
          <a:xfrm>
            <a:off x="1093101" y="1470785"/>
            <a:ext cx="3969731" cy="4328388"/>
            <a:chOff x="6629400" y="1470785"/>
            <a:chExt cx="3969731" cy="4328388"/>
          </a:xfrm>
        </p:grpSpPr>
        <p:grpSp>
          <p:nvGrpSpPr>
            <p:cNvPr id="10" name="Group 9">
              <a:extLst>
                <a:ext uri="{FF2B5EF4-FFF2-40B4-BE49-F238E27FC236}">
                  <a16:creationId xmlns:a16="http://schemas.microsoft.com/office/drawing/2014/main" id="{F746A611-0B43-F41C-729F-051C88E24A81}"/>
                </a:ext>
              </a:extLst>
            </p:cNvPr>
            <p:cNvGrpSpPr/>
            <p:nvPr/>
          </p:nvGrpSpPr>
          <p:grpSpPr>
            <a:xfrm>
              <a:off x="6629400" y="1470785"/>
              <a:ext cx="3969731" cy="4328388"/>
              <a:chOff x="7156121" y="976680"/>
              <a:chExt cx="4408861" cy="5040808"/>
            </a:xfrm>
          </p:grpSpPr>
          <p:sp>
            <p:nvSpPr>
              <p:cNvPr id="14" name="Freeform 19">
                <a:extLst>
                  <a:ext uri="{FF2B5EF4-FFF2-40B4-BE49-F238E27FC236}">
                    <a16:creationId xmlns:a16="http://schemas.microsoft.com/office/drawing/2014/main" id="{057A7977-E567-AA47-346F-AD5EC81552AB}"/>
                  </a:ext>
                </a:extLst>
              </p:cNvPr>
              <p:cNvSpPr/>
              <p:nvPr/>
            </p:nvSpPr>
            <p:spPr>
              <a:xfrm>
                <a:off x="8090600" y="5671712"/>
                <a:ext cx="2642076" cy="345776"/>
              </a:xfrm>
              <a:custGeom>
                <a:avLst/>
                <a:gdLst>
                  <a:gd name="connsiteX0" fmla="*/ 379659 w 379659"/>
                  <a:gd name="connsiteY0" fmla="*/ 24844 h 49687"/>
                  <a:gd name="connsiteX1" fmla="*/ 189830 w 379659"/>
                  <a:gd name="connsiteY1" fmla="*/ 49688 h 49687"/>
                  <a:gd name="connsiteX2" fmla="*/ 0 w 379659"/>
                  <a:gd name="connsiteY2" fmla="*/ 24844 h 49687"/>
                  <a:gd name="connsiteX3" fmla="*/ 189830 w 379659"/>
                  <a:gd name="connsiteY3" fmla="*/ 0 h 49687"/>
                  <a:gd name="connsiteX4" fmla="*/ 379659 w 379659"/>
                  <a:gd name="connsiteY4" fmla="*/ 24844 h 49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659" h="49687">
                    <a:moveTo>
                      <a:pt x="379659" y="24844"/>
                    </a:moveTo>
                    <a:cubicBezTo>
                      <a:pt x="379659" y="38565"/>
                      <a:pt x="294670" y="49688"/>
                      <a:pt x="189830" y="49688"/>
                    </a:cubicBezTo>
                    <a:cubicBezTo>
                      <a:pt x="84990" y="49688"/>
                      <a:pt x="0" y="38565"/>
                      <a:pt x="0" y="24844"/>
                    </a:cubicBezTo>
                    <a:cubicBezTo>
                      <a:pt x="0" y="11123"/>
                      <a:pt x="84990" y="0"/>
                      <a:pt x="189830" y="0"/>
                    </a:cubicBezTo>
                    <a:cubicBezTo>
                      <a:pt x="294670" y="0"/>
                      <a:pt x="379659" y="11123"/>
                      <a:pt x="379659" y="24844"/>
                    </a:cubicBezTo>
                    <a:close/>
                  </a:path>
                </a:pathLst>
              </a:custGeom>
              <a:solidFill>
                <a:srgbClr val="C7C9CB"/>
              </a:solidFill>
              <a:ln w="0" cap="flat">
                <a:noFill/>
                <a:prstDash val="solid"/>
                <a:miter/>
              </a:ln>
            </p:spPr>
            <p:txBody>
              <a:bodyPr rtlCol="0" anchor="ctr"/>
              <a:lstStyle/>
              <a:p>
                <a:endParaRPr lang="en-US"/>
              </a:p>
            </p:txBody>
          </p:sp>
          <p:sp>
            <p:nvSpPr>
              <p:cNvPr id="16" name="Freeform 20">
                <a:extLst>
                  <a:ext uri="{FF2B5EF4-FFF2-40B4-BE49-F238E27FC236}">
                    <a16:creationId xmlns:a16="http://schemas.microsoft.com/office/drawing/2014/main" id="{1B813F77-6470-4449-58CD-6523E9B44D5A}"/>
                  </a:ext>
                </a:extLst>
              </p:cNvPr>
              <p:cNvSpPr/>
              <p:nvPr/>
            </p:nvSpPr>
            <p:spPr>
              <a:xfrm>
                <a:off x="10480551" y="4210269"/>
                <a:ext cx="342268" cy="720543"/>
              </a:xfrm>
              <a:custGeom>
                <a:avLst/>
                <a:gdLst>
                  <a:gd name="connsiteX0" fmla="*/ 47590 w 49183"/>
                  <a:gd name="connsiteY0" fmla="*/ 55967 h 103540"/>
                  <a:gd name="connsiteX1" fmla="*/ 39658 w 49183"/>
                  <a:gd name="connsiteY1" fmla="*/ 3636 h 103540"/>
                  <a:gd name="connsiteX2" fmla="*/ 0 w 49183"/>
                  <a:gd name="connsiteY2" fmla="*/ 103540 h 103540"/>
                  <a:gd name="connsiteX3" fmla="*/ 47590 w 49183"/>
                  <a:gd name="connsiteY3" fmla="*/ 55438 h 103540"/>
                </a:gdLst>
                <a:ahLst/>
                <a:cxnLst>
                  <a:cxn ang="0">
                    <a:pos x="connsiteX0" y="connsiteY0"/>
                  </a:cxn>
                  <a:cxn ang="0">
                    <a:pos x="connsiteX1" y="connsiteY1"/>
                  </a:cxn>
                  <a:cxn ang="0">
                    <a:pos x="connsiteX2" y="connsiteY2"/>
                  </a:cxn>
                  <a:cxn ang="0">
                    <a:pos x="connsiteX3" y="connsiteY3"/>
                  </a:cxn>
                </a:cxnLst>
                <a:rect l="l" t="t" r="r" b="b"/>
                <a:pathLst>
                  <a:path w="49183" h="103540">
                    <a:moveTo>
                      <a:pt x="47590" y="55967"/>
                    </a:moveTo>
                    <a:cubicBezTo>
                      <a:pt x="47590" y="55967"/>
                      <a:pt x="54464" y="30065"/>
                      <a:pt x="39658" y="3636"/>
                    </a:cubicBezTo>
                    <a:cubicBezTo>
                      <a:pt x="24852" y="-22794"/>
                      <a:pt x="0" y="103540"/>
                      <a:pt x="0" y="103540"/>
                    </a:cubicBezTo>
                    <a:cubicBezTo>
                      <a:pt x="0" y="103540"/>
                      <a:pt x="25381" y="97197"/>
                      <a:pt x="47590" y="55438"/>
                    </a:cubicBezTo>
                    <a:close/>
                  </a:path>
                </a:pathLst>
              </a:custGeom>
              <a:solidFill>
                <a:srgbClr val="583F7B"/>
              </a:solidFill>
              <a:ln w="0" cap="flat">
                <a:noFill/>
                <a:prstDash val="solid"/>
                <a:miter/>
              </a:ln>
            </p:spPr>
            <p:txBody>
              <a:bodyPr rtlCol="0" anchor="ctr"/>
              <a:lstStyle/>
              <a:p>
                <a:endParaRPr lang="en-US"/>
              </a:p>
            </p:txBody>
          </p:sp>
          <p:sp>
            <p:nvSpPr>
              <p:cNvPr id="18" name="Freeform 21">
                <a:extLst>
                  <a:ext uri="{FF2B5EF4-FFF2-40B4-BE49-F238E27FC236}">
                    <a16:creationId xmlns:a16="http://schemas.microsoft.com/office/drawing/2014/main" id="{9EC79A08-1CE4-63B0-7DE9-E7571400F5CE}"/>
                  </a:ext>
                </a:extLst>
              </p:cNvPr>
              <p:cNvSpPr/>
              <p:nvPr/>
            </p:nvSpPr>
            <p:spPr>
              <a:xfrm>
                <a:off x="10660725" y="3186723"/>
                <a:ext cx="377648" cy="796543"/>
              </a:xfrm>
              <a:custGeom>
                <a:avLst/>
                <a:gdLst>
                  <a:gd name="connsiteX0" fmla="*/ 52349 w 54267"/>
                  <a:gd name="connsiteY0" fmla="*/ 61602 h 114461"/>
                  <a:gd name="connsiteX1" fmla="*/ 43888 w 54267"/>
                  <a:gd name="connsiteY1" fmla="*/ 3985 h 114461"/>
                  <a:gd name="connsiteX2" fmla="*/ 0 w 54267"/>
                  <a:gd name="connsiteY2" fmla="*/ 114461 h 114461"/>
                  <a:gd name="connsiteX3" fmla="*/ 52349 w 54267"/>
                  <a:gd name="connsiteY3" fmla="*/ 61602 h 114461"/>
                </a:gdLst>
                <a:ahLst/>
                <a:cxnLst>
                  <a:cxn ang="0">
                    <a:pos x="connsiteX0" y="connsiteY0"/>
                  </a:cxn>
                  <a:cxn ang="0">
                    <a:pos x="connsiteX1" y="connsiteY1"/>
                  </a:cxn>
                  <a:cxn ang="0">
                    <a:pos x="connsiteX2" y="connsiteY2"/>
                  </a:cxn>
                  <a:cxn ang="0">
                    <a:pos x="connsiteX3" y="connsiteY3"/>
                  </a:cxn>
                </a:cxnLst>
                <a:rect l="l" t="t" r="r" b="b"/>
                <a:pathLst>
                  <a:path w="54267" h="114461">
                    <a:moveTo>
                      <a:pt x="52349" y="61602"/>
                    </a:moveTo>
                    <a:cubicBezTo>
                      <a:pt x="52349" y="61602"/>
                      <a:pt x="60280" y="33057"/>
                      <a:pt x="43888" y="3985"/>
                    </a:cubicBezTo>
                    <a:cubicBezTo>
                      <a:pt x="27496" y="-25088"/>
                      <a:pt x="0" y="114461"/>
                      <a:pt x="0" y="114461"/>
                    </a:cubicBezTo>
                    <a:cubicBezTo>
                      <a:pt x="0" y="114461"/>
                      <a:pt x="28025" y="107589"/>
                      <a:pt x="52349" y="61602"/>
                    </a:cubicBezTo>
                    <a:close/>
                  </a:path>
                </a:pathLst>
              </a:custGeom>
              <a:solidFill>
                <a:schemeClr val="accent5">
                  <a:lumMod val="75000"/>
                </a:schemeClr>
              </a:solidFill>
              <a:ln w="0" cap="flat">
                <a:noFill/>
                <a:prstDash val="solid"/>
                <a:miter/>
              </a:ln>
            </p:spPr>
            <p:txBody>
              <a:bodyPr rtlCol="0" anchor="ctr"/>
              <a:lstStyle/>
              <a:p>
                <a:endParaRPr lang="en-US"/>
              </a:p>
            </p:txBody>
          </p:sp>
          <p:sp>
            <p:nvSpPr>
              <p:cNvPr id="20" name="Freeform 22">
                <a:extLst>
                  <a:ext uri="{FF2B5EF4-FFF2-40B4-BE49-F238E27FC236}">
                    <a16:creationId xmlns:a16="http://schemas.microsoft.com/office/drawing/2014/main" id="{6CDFC85A-5CB6-45C0-8DB9-0C265D7CE5C5}"/>
                  </a:ext>
                </a:extLst>
              </p:cNvPr>
              <p:cNvSpPr/>
              <p:nvPr/>
            </p:nvSpPr>
            <p:spPr>
              <a:xfrm>
                <a:off x="10877963" y="1945114"/>
                <a:ext cx="434246" cy="914548"/>
              </a:xfrm>
              <a:custGeom>
                <a:avLst/>
                <a:gdLst>
                  <a:gd name="connsiteX0" fmla="*/ 60280 w 62400"/>
                  <a:gd name="connsiteY0" fmla="*/ 70631 h 131418"/>
                  <a:gd name="connsiteX1" fmla="*/ 50233 w 62400"/>
                  <a:gd name="connsiteY1" fmla="*/ 4556 h 131418"/>
                  <a:gd name="connsiteX2" fmla="*/ 0 w 62400"/>
                  <a:gd name="connsiteY2" fmla="*/ 131419 h 131418"/>
                  <a:gd name="connsiteX3" fmla="*/ 60280 w 62400"/>
                  <a:gd name="connsiteY3" fmla="*/ 70631 h 131418"/>
                </a:gdLst>
                <a:ahLst/>
                <a:cxnLst>
                  <a:cxn ang="0">
                    <a:pos x="connsiteX0" y="connsiteY0"/>
                  </a:cxn>
                  <a:cxn ang="0">
                    <a:pos x="connsiteX1" y="connsiteY1"/>
                  </a:cxn>
                  <a:cxn ang="0">
                    <a:pos x="connsiteX2" y="connsiteY2"/>
                  </a:cxn>
                  <a:cxn ang="0">
                    <a:pos x="connsiteX3" y="connsiteY3"/>
                  </a:cxn>
                </a:cxnLst>
                <a:rect l="l" t="t" r="r" b="b"/>
                <a:pathLst>
                  <a:path w="62400" h="131418">
                    <a:moveTo>
                      <a:pt x="60280" y="70631"/>
                    </a:moveTo>
                    <a:cubicBezTo>
                      <a:pt x="60280" y="70631"/>
                      <a:pt x="69269" y="37858"/>
                      <a:pt x="50233" y="4556"/>
                    </a:cubicBezTo>
                    <a:cubicBezTo>
                      <a:pt x="31197" y="-28745"/>
                      <a:pt x="0" y="131419"/>
                      <a:pt x="0" y="131419"/>
                    </a:cubicBezTo>
                    <a:cubicBezTo>
                      <a:pt x="0" y="131419"/>
                      <a:pt x="32255" y="123490"/>
                      <a:pt x="60280" y="70631"/>
                    </a:cubicBezTo>
                    <a:close/>
                  </a:path>
                </a:pathLst>
              </a:custGeom>
              <a:solidFill>
                <a:schemeClr val="accent4">
                  <a:lumMod val="75000"/>
                </a:schemeClr>
              </a:solidFill>
              <a:ln w="0" cap="flat">
                <a:noFill/>
                <a:prstDash val="solid"/>
                <a:miter/>
              </a:ln>
            </p:spPr>
            <p:txBody>
              <a:bodyPr rtlCol="0" anchor="ctr"/>
              <a:lstStyle/>
              <a:p>
                <a:endParaRPr lang="en-US"/>
              </a:p>
            </p:txBody>
          </p:sp>
          <p:sp>
            <p:nvSpPr>
              <p:cNvPr id="21" name="Freeform 23">
                <a:extLst>
                  <a:ext uri="{FF2B5EF4-FFF2-40B4-BE49-F238E27FC236}">
                    <a16:creationId xmlns:a16="http://schemas.microsoft.com/office/drawing/2014/main" id="{70B9CCE3-282C-84C3-2C6F-A5BCBAD7E70B}"/>
                  </a:ext>
                </a:extLst>
              </p:cNvPr>
              <p:cNvSpPr/>
              <p:nvPr/>
            </p:nvSpPr>
            <p:spPr>
              <a:xfrm>
                <a:off x="7156121" y="976680"/>
                <a:ext cx="4408861" cy="1829451"/>
              </a:xfrm>
              <a:custGeom>
                <a:avLst/>
                <a:gdLst>
                  <a:gd name="connsiteX0" fmla="*/ 552013 w 633541"/>
                  <a:gd name="connsiteY0" fmla="*/ 262359 h 262887"/>
                  <a:gd name="connsiteX1" fmla="*/ 79290 w 633541"/>
                  <a:gd name="connsiteY1" fmla="*/ 262359 h 262887"/>
                  <a:gd name="connsiteX2" fmla="*/ 4733 w 633541"/>
                  <a:gd name="connsiteY2" fmla="*/ 87394 h 262887"/>
                  <a:gd name="connsiteX3" fmla="*/ 25884 w 633541"/>
                  <a:gd name="connsiteY3" fmla="*/ 16562 h 262887"/>
                  <a:gd name="connsiteX4" fmla="*/ 102027 w 633541"/>
                  <a:gd name="connsiteY4" fmla="*/ 705 h 262887"/>
                  <a:gd name="connsiteX5" fmla="*/ 561531 w 633541"/>
                  <a:gd name="connsiteY5" fmla="*/ 57265 h 262887"/>
                  <a:gd name="connsiteX6" fmla="*/ 620225 w 633541"/>
                  <a:gd name="connsiteY6" fmla="*/ 35063 h 262887"/>
                  <a:gd name="connsiteX7" fmla="*/ 632387 w 633541"/>
                  <a:gd name="connsiteY7" fmla="*/ 43521 h 262887"/>
                  <a:gd name="connsiteX8" fmla="*/ 552013 w 633541"/>
                  <a:gd name="connsiteY8" fmla="*/ 262888 h 26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3541" h="262887">
                    <a:moveTo>
                      <a:pt x="552013" y="262359"/>
                    </a:moveTo>
                    <a:lnTo>
                      <a:pt x="79290" y="262359"/>
                    </a:lnTo>
                    <a:lnTo>
                      <a:pt x="4733" y="87394"/>
                    </a:lnTo>
                    <a:cubicBezTo>
                      <a:pt x="-6371" y="61493"/>
                      <a:pt x="2618" y="31363"/>
                      <a:pt x="25884" y="16562"/>
                    </a:cubicBezTo>
                    <a:cubicBezTo>
                      <a:pt x="42805" y="5462"/>
                      <a:pt x="67129" y="-2467"/>
                      <a:pt x="102027" y="705"/>
                    </a:cubicBezTo>
                    <a:cubicBezTo>
                      <a:pt x="190861" y="9163"/>
                      <a:pt x="502308" y="57265"/>
                      <a:pt x="561531" y="57265"/>
                    </a:cubicBezTo>
                    <a:cubicBezTo>
                      <a:pt x="620754" y="57265"/>
                      <a:pt x="606477" y="46693"/>
                      <a:pt x="620225" y="35063"/>
                    </a:cubicBezTo>
                    <a:cubicBezTo>
                      <a:pt x="633973" y="23434"/>
                      <a:pt x="635030" y="36121"/>
                      <a:pt x="632387" y="43521"/>
                    </a:cubicBezTo>
                    <a:lnTo>
                      <a:pt x="552013" y="262888"/>
                    </a:lnTo>
                    <a:close/>
                  </a:path>
                </a:pathLst>
              </a:custGeom>
              <a:solidFill>
                <a:schemeClr val="accent2"/>
              </a:solidFill>
              <a:ln w="0" cap="flat">
                <a:noFill/>
                <a:prstDash val="solid"/>
                <a:miter/>
              </a:ln>
            </p:spPr>
            <p:txBody>
              <a:bodyPr rtlCol="0" anchor="ctr"/>
              <a:lstStyle/>
              <a:p>
                <a:endParaRPr lang="en-US"/>
              </a:p>
            </p:txBody>
          </p:sp>
          <p:sp>
            <p:nvSpPr>
              <p:cNvPr id="22" name="Freeform 24">
                <a:extLst>
                  <a:ext uri="{FF2B5EF4-FFF2-40B4-BE49-F238E27FC236}">
                    <a16:creationId xmlns:a16="http://schemas.microsoft.com/office/drawing/2014/main" id="{37D8F0EE-4964-7611-AF9B-D494D24F82FD}"/>
                  </a:ext>
                </a:extLst>
              </p:cNvPr>
              <p:cNvSpPr/>
              <p:nvPr/>
            </p:nvSpPr>
            <p:spPr>
              <a:xfrm>
                <a:off x="7522565" y="2427244"/>
                <a:ext cx="3780477" cy="1530266"/>
              </a:xfrm>
              <a:custGeom>
                <a:avLst/>
                <a:gdLst>
                  <a:gd name="connsiteX0" fmla="*/ 462342 w 543244"/>
                  <a:gd name="connsiteY0" fmla="*/ 219895 h 219895"/>
                  <a:gd name="connsiteX1" fmla="*/ 66291 w 543244"/>
                  <a:gd name="connsiteY1" fmla="*/ 219895 h 219895"/>
                  <a:gd name="connsiteX2" fmla="*/ 3896 w 543244"/>
                  <a:gd name="connsiteY2" fmla="*/ 73475 h 219895"/>
                  <a:gd name="connsiteX3" fmla="*/ 21345 w 543244"/>
                  <a:gd name="connsiteY3" fmla="*/ 14272 h 219895"/>
                  <a:gd name="connsiteX4" fmla="*/ 85856 w 543244"/>
                  <a:gd name="connsiteY4" fmla="*/ 1057 h 219895"/>
                  <a:gd name="connsiteX5" fmla="*/ 470802 w 543244"/>
                  <a:gd name="connsiteY5" fmla="*/ 48102 h 219895"/>
                  <a:gd name="connsiteX6" fmla="*/ 543245 w 543244"/>
                  <a:gd name="connsiteY6" fmla="*/ 0 h 219895"/>
                  <a:gd name="connsiteX7" fmla="*/ 462871 w 543244"/>
                  <a:gd name="connsiteY7" fmla="*/ 219895 h 219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3244" h="219895">
                    <a:moveTo>
                      <a:pt x="462342" y="219895"/>
                    </a:moveTo>
                    <a:lnTo>
                      <a:pt x="66291" y="219895"/>
                    </a:lnTo>
                    <a:lnTo>
                      <a:pt x="3896" y="73475"/>
                    </a:lnTo>
                    <a:cubicBezTo>
                      <a:pt x="-5094" y="52331"/>
                      <a:pt x="1781" y="26958"/>
                      <a:pt x="21345" y="14272"/>
                    </a:cubicBezTo>
                    <a:cubicBezTo>
                      <a:pt x="35622" y="4757"/>
                      <a:pt x="56244" y="-1586"/>
                      <a:pt x="85856" y="1057"/>
                    </a:cubicBezTo>
                    <a:cubicBezTo>
                      <a:pt x="160413" y="7929"/>
                      <a:pt x="421097" y="48102"/>
                      <a:pt x="470802" y="48102"/>
                    </a:cubicBezTo>
                    <a:cubicBezTo>
                      <a:pt x="520507" y="48102"/>
                      <a:pt x="543245" y="0"/>
                      <a:pt x="543245" y="0"/>
                    </a:cubicBezTo>
                    <a:lnTo>
                      <a:pt x="462871" y="219895"/>
                    </a:lnTo>
                    <a:close/>
                  </a:path>
                </a:pathLst>
              </a:custGeom>
              <a:solidFill>
                <a:schemeClr val="accent4"/>
              </a:solidFill>
              <a:ln w="0" cap="flat">
                <a:noFill/>
                <a:prstDash val="solid"/>
                <a:miter/>
              </a:ln>
            </p:spPr>
            <p:txBody>
              <a:bodyPr rtlCol="0" anchor="ctr"/>
              <a:lstStyle/>
              <a:p>
                <a:endParaRPr lang="en-US"/>
              </a:p>
            </p:txBody>
          </p:sp>
          <p:sp>
            <p:nvSpPr>
              <p:cNvPr id="23" name="Freeform 25">
                <a:extLst>
                  <a:ext uri="{FF2B5EF4-FFF2-40B4-BE49-F238E27FC236}">
                    <a16:creationId xmlns:a16="http://schemas.microsoft.com/office/drawing/2014/main" id="{49B28377-9BEA-384A-A63E-D96494BC1DA7}"/>
                  </a:ext>
                </a:extLst>
              </p:cNvPr>
              <p:cNvSpPr/>
              <p:nvPr/>
            </p:nvSpPr>
            <p:spPr>
              <a:xfrm>
                <a:off x="7787268" y="3611108"/>
                <a:ext cx="3239792" cy="1313853"/>
              </a:xfrm>
              <a:custGeom>
                <a:avLst/>
                <a:gdLst>
                  <a:gd name="connsiteX0" fmla="*/ 396809 w 465549"/>
                  <a:gd name="connsiteY0" fmla="*/ 188798 h 188797"/>
                  <a:gd name="connsiteX1" fmla="*/ 57336 w 465549"/>
                  <a:gd name="connsiteY1" fmla="*/ 188798 h 188797"/>
                  <a:gd name="connsiteX2" fmla="*/ 3402 w 465549"/>
                  <a:gd name="connsiteY2" fmla="*/ 62992 h 188797"/>
                  <a:gd name="connsiteX3" fmla="*/ 18207 w 465549"/>
                  <a:gd name="connsiteY3" fmla="*/ 12247 h 188797"/>
                  <a:gd name="connsiteX4" fmla="*/ 73199 w 465549"/>
                  <a:gd name="connsiteY4" fmla="*/ 618 h 188797"/>
                  <a:gd name="connsiteX5" fmla="*/ 403154 w 465549"/>
                  <a:gd name="connsiteY5" fmla="*/ 41320 h 188797"/>
                  <a:gd name="connsiteX6" fmla="*/ 465549 w 465549"/>
                  <a:gd name="connsiteY6" fmla="*/ 89 h 188797"/>
                  <a:gd name="connsiteX7" fmla="*/ 396280 w 465549"/>
                  <a:gd name="connsiteY7" fmla="*/ 188798 h 18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5549" h="188797">
                    <a:moveTo>
                      <a:pt x="396809" y="188798"/>
                    </a:moveTo>
                    <a:lnTo>
                      <a:pt x="57336" y="188798"/>
                    </a:lnTo>
                    <a:lnTo>
                      <a:pt x="3402" y="62992"/>
                    </a:lnTo>
                    <a:cubicBezTo>
                      <a:pt x="-4530" y="44491"/>
                      <a:pt x="1815" y="22819"/>
                      <a:pt x="18207" y="12247"/>
                    </a:cubicBezTo>
                    <a:cubicBezTo>
                      <a:pt x="34599" y="1675"/>
                      <a:pt x="47819" y="-1496"/>
                      <a:pt x="73199" y="618"/>
                    </a:cubicBezTo>
                    <a:cubicBezTo>
                      <a:pt x="137181" y="6433"/>
                      <a:pt x="360852" y="41320"/>
                      <a:pt x="403154" y="41320"/>
                    </a:cubicBezTo>
                    <a:cubicBezTo>
                      <a:pt x="445456" y="41320"/>
                      <a:pt x="465549" y="89"/>
                      <a:pt x="465549" y="89"/>
                    </a:cubicBezTo>
                    <a:lnTo>
                      <a:pt x="396280" y="188798"/>
                    </a:lnTo>
                    <a:close/>
                  </a:path>
                </a:pathLst>
              </a:custGeom>
              <a:solidFill>
                <a:schemeClr val="accent5"/>
              </a:solidFill>
              <a:ln w="0" cap="flat">
                <a:noFill/>
                <a:prstDash val="solid"/>
                <a:miter/>
              </a:ln>
            </p:spPr>
            <p:txBody>
              <a:bodyPr rtlCol="0" anchor="ctr"/>
              <a:lstStyle/>
              <a:p>
                <a:endParaRPr lang="en-US"/>
              </a:p>
            </p:txBody>
          </p:sp>
          <p:sp>
            <p:nvSpPr>
              <p:cNvPr id="24" name="Freeform 26">
                <a:extLst>
                  <a:ext uri="{FF2B5EF4-FFF2-40B4-BE49-F238E27FC236}">
                    <a16:creationId xmlns:a16="http://schemas.microsoft.com/office/drawing/2014/main" id="{45E2C987-A732-169C-813E-E55A8F7C2DD7}"/>
                  </a:ext>
                </a:extLst>
              </p:cNvPr>
              <p:cNvSpPr/>
              <p:nvPr/>
            </p:nvSpPr>
            <p:spPr>
              <a:xfrm>
                <a:off x="8007237" y="4593194"/>
                <a:ext cx="2806394" cy="1313937"/>
              </a:xfrm>
              <a:custGeom>
                <a:avLst/>
                <a:gdLst>
                  <a:gd name="connsiteX0" fmla="*/ 344577 w 403271"/>
                  <a:gd name="connsiteY0" fmla="*/ 159737 h 188809"/>
                  <a:gd name="connsiteX1" fmla="*/ 303333 w 403271"/>
                  <a:gd name="connsiteY1" fmla="*/ 188810 h 188809"/>
                  <a:gd name="connsiteX2" fmla="*/ 89180 w 403271"/>
                  <a:gd name="connsiteY2" fmla="*/ 188810 h 188809"/>
                  <a:gd name="connsiteX3" fmla="*/ 48993 w 403271"/>
                  <a:gd name="connsiteY3" fmla="*/ 162380 h 188809"/>
                  <a:gd name="connsiteX4" fmla="*/ 2990 w 403271"/>
                  <a:gd name="connsiteY4" fmla="*/ 54547 h 188809"/>
                  <a:gd name="connsiteX5" fmla="*/ 15680 w 403271"/>
                  <a:gd name="connsiteY5" fmla="*/ 10674 h 188809"/>
                  <a:gd name="connsiteX6" fmla="*/ 63270 w 403271"/>
                  <a:gd name="connsiteY6" fmla="*/ 630 h 188809"/>
                  <a:gd name="connsiteX7" fmla="*/ 349336 w 403271"/>
                  <a:gd name="connsiteY7" fmla="*/ 35517 h 188809"/>
                  <a:gd name="connsiteX8" fmla="*/ 403271 w 403271"/>
                  <a:gd name="connsiteY8" fmla="*/ 102 h 188809"/>
                  <a:gd name="connsiteX9" fmla="*/ 344577 w 403271"/>
                  <a:gd name="connsiteY9" fmla="*/ 160265 h 188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271" h="188809">
                    <a:moveTo>
                      <a:pt x="344577" y="159737"/>
                    </a:moveTo>
                    <a:cubicBezTo>
                      <a:pt x="338232" y="177181"/>
                      <a:pt x="321840" y="188810"/>
                      <a:pt x="303333" y="188810"/>
                    </a:cubicBezTo>
                    <a:lnTo>
                      <a:pt x="89180" y="188810"/>
                    </a:lnTo>
                    <a:cubicBezTo>
                      <a:pt x="71731" y="188810"/>
                      <a:pt x="55867" y="178238"/>
                      <a:pt x="48993" y="162380"/>
                    </a:cubicBezTo>
                    <a:lnTo>
                      <a:pt x="2990" y="54547"/>
                    </a:lnTo>
                    <a:cubicBezTo>
                      <a:pt x="-3884" y="38689"/>
                      <a:pt x="1403" y="19659"/>
                      <a:pt x="15680" y="10674"/>
                    </a:cubicBezTo>
                    <a:cubicBezTo>
                      <a:pt x="29957" y="1687"/>
                      <a:pt x="41590" y="-1484"/>
                      <a:pt x="63270" y="630"/>
                    </a:cubicBezTo>
                    <a:cubicBezTo>
                      <a:pt x="118791" y="5916"/>
                      <a:pt x="312322" y="35517"/>
                      <a:pt x="349336" y="35517"/>
                    </a:cubicBezTo>
                    <a:cubicBezTo>
                      <a:pt x="386351" y="35517"/>
                      <a:pt x="403271" y="102"/>
                      <a:pt x="403271" y="102"/>
                    </a:cubicBezTo>
                    <a:lnTo>
                      <a:pt x="344577" y="160265"/>
                    </a:lnTo>
                    <a:close/>
                  </a:path>
                </a:pathLst>
              </a:custGeom>
              <a:solidFill>
                <a:srgbClr val="805AAB"/>
              </a:solidFill>
              <a:ln w="0" cap="flat">
                <a:noFill/>
                <a:prstDash val="solid"/>
                <a:miter/>
              </a:ln>
            </p:spPr>
            <p:txBody>
              <a:bodyPr rtlCol="0" anchor="ctr"/>
              <a:lstStyle/>
              <a:p>
                <a:endParaRPr lang="en-US"/>
              </a:p>
            </p:txBody>
          </p:sp>
          <p:sp>
            <p:nvSpPr>
              <p:cNvPr id="27" name="Freeform 27">
                <a:extLst>
                  <a:ext uri="{FF2B5EF4-FFF2-40B4-BE49-F238E27FC236}">
                    <a16:creationId xmlns:a16="http://schemas.microsoft.com/office/drawing/2014/main" id="{930EFC73-4222-921B-582C-E3173B3EB16A}"/>
                  </a:ext>
                </a:extLst>
              </p:cNvPr>
              <p:cNvSpPr/>
              <p:nvPr/>
            </p:nvSpPr>
            <p:spPr>
              <a:xfrm>
                <a:off x="8093805" y="4671150"/>
                <a:ext cx="419493" cy="419347"/>
              </a:xfrm>
              <a:custGeom>
                <a:avLst/>
                <a:gdLst>
                  <a:gd name="connsiteX0" fmla="*/ 60280 w 60280"/>
                  <a:gd name="connsiteY0" fmla="*/ 30130 h 60259"/>
                  <a:gd name="connsiteX1" fmla="*/ 30141 w 60280"/>
                  <a:gd name="connsiteY1" fmla="*/ 60259 h 60259"/>
                  <a:gd name="connsiteX2" fmla="*/ 1 w 60280"/>
                  <a:gd name="connsiteY2" fmla="*/ 30130 h 60259"/>
                  <a:gd name="connsiteX3" fmla="*/ 30141 w 60280"/>
                  <a:gd name="connsiteY3" fmla="*/ 0 h 60259"/>
                  <a:gd name="connsiteX4" fmla="*/ 60280 w 60280"/>
                  <a:gd name="connsiteY4" fmla="*/ 30130 h 60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80" h="60259">
                    <a:moveTo>
                      <a:pt x="60280" y="30130"/>
                    </a:moveTo>
                    <a:cubicBezTo>
                      <a:pt x="60280" y="46770"/>
                      <a:pt x="46786" y="60259"/>
                      <a:pt x="30141" y="60259"/>
                    </a:cubicBezTo>
                    <a:cubicBezTo>
                      <a:pt x="13494" y="60259"/>
                      <a:pt x="1" y="46769"/>
                      <a:pt x="1" y="30130"/>
                    </a:cubicBezTo>
                    <a:cubicBezTo>
                      <a:pt x="1" y="13489"/>
                      <a:pt x="13495" y="0"/>
                      <a:pt x="30141" y="0"/>
                    </a:cubicBezTo>
                    <a:cubicBezTo>
                      <a:pt x="46787" y="0"/>
                      <a:pt x="60280" y="13490"/>
                      <a:pt x="60280" y="30130"/>
                    </a:cubicBezTo>
                    <a:close/>
                  </a:path>
                </a:pathLst>
              </a:custGeom>
              <a:solidFill>
                <a:srgbClr val="FFFFFF"/>
              </a:solidFill>
              <a:ln w="0" cap="flat">
                <a:noFill/>
                <a:prstDash val="solid"/>
                <a:miter/>
              </a:ln>
            </p:spPr>
            <p:txBody>
              <a:bodyPr rtlCol="0" anchor="ctr"/>
              <a:lstStyle/>
              <a:p>
                <a:endParaRPr lang="en-US"/>
              </a:p>
            </p:txBody>
          </p:sp>
          <p:sp>
            <p:nvSpPr>
              <p:cNvPr id="28" name="Freeform 28">
                <a:extLst>
                  <a:ext uri="{FF2B5EF4-FFF2-40B4-BE49-F238E27FC236}">
                    <a16:creationId xmlns:a16="http://schemas.microsoft.com/office/drawing/2014/main" id="{79AEFA34-0257-C11A-2502-6194F056F823}"/>
                  </a:ext>
                </a:extLst>
              </p:cNvPr>
              <p:cNvSpPr/>
              <p:nvPr/>
            </p:nvSpPr>
            <p:spPr>
              <a:xfrm>
                <a:off x="7844054" y="3703699"/>
                <a:ext cx="485730" cy="485563"/>
              </a:xfrm>
              <a:custGeom>
                <a:avLst/>
                <a:gdLst>
                  <a:gd name="connsiteX0" fmla="*/ 69798 w 69798"/>
                  <a:gd name="connsiteY0" fmla="*/ 34887 h 69774"/>
                  <a:gd name="connsiteX1" fmla="*/ 34899 w 69798"/>
                  <a:gd name="connsiteY1" fmla="*/ 69775 h 69774"/>
                  <a:gd name="connsiteX2" fmla="*/ 0 w 69798"/>
                  <a:gd name="connsiteY2" fmla="*/ 34887 h 69774"/>
                  <a:gd name="connsiteX3" fmla="*/ 34899 w 69798"/>
                  <a:gd name="connsiteY3" fmla="*/ 0 h 69774"/>
                  <a:gd name="connsiteX4" fmla="*/ 69798 w 69798"/>
                  <a:gd name="connsiteY4" fmla="*/ 34887 h 69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98" h="69774">
                    <a:moveTo>
                      <a:pt x="69798" y="34887"/>
                    </a:moveTo>
                    <a:cubicBezTo>
                      <a:pt x="69798" y="54155"/>
                      <a:pt x="54173" y="69775"/>
                      <a:pt x="34899" y="69775"/>
                    </a:cubicBezTo>
                    <a:cubicBezTo>
                      <a:pt x="15625" y="69775"/>
                      <a:pt x="0" y="54155"/>
                      <a:pt x="0" y="34887"/>
                    </a:cubicBezTo>
                    <a:cubicBezTo>
                      <a:pt x="0" y="15620"/>
                      <a:pt x="15625" y="0"/>
                      <a:pt x="34899" y="0"/>
                    </a:cubicBezTo>
                    <a:cubicBezTo>
                      <a:pt x="54173" y="0"/>
                      <a:pt x="69798" y="15620"/>
                      <a:pt x="69798" y="34887"/>
                    </a:cubicBezTo>
                    <a:close/>
                  </a:path>
                </a:pathLst>
              </a:custGeom>
              <a:solidFill>
                <a:srgbClr val="FFFFFF"/>
              </a:solidFill>
              <a:ln w="0" cap="flat">
                <a:noFill/>
                <a:prstDash val="solid"/>
                <a:miter/>
              </a:ln>
            </p:spPr>
            <p:txBody>
              <a:bodyPr rtlCol="0" anchor="ctr"/>
              <a:lstStyle/>
              <a:p>
                <a:endParaRPr lang="en-US"/>
              </a:p>
            </p:txBody>
          </p:sp>
          <p:sp>
            <p:nvSpPr>
              <p:cNvPr id="29" name="Freeform 29">
                <a:extLst>
                  <a:ext uri="{FF2B5EF4-FFF2-40B4-BE49-F238E27FC236}">
                    <a16:creationId xmlns:a16="http://schemas.microsoft.com/office/drawing/2014/main" id="{AB6ADCFA-AC66-F08E-1555-017D80D40B85}"/>
                  </a:ext>
                </a:extLst>
              </p:cNvPr>
              <p:cNvSpPr/>
              <p:nvPr/>
            </p:nvSpPr>
            <p:spPr>
              <a:xfrm>
                <a:off x="7595508" y="2522890"/>
                <a:ext cx="559322" cy="559134"/>
              </a:xfrm>
              <a:custGeom>
                <a:avLst/>
                <a:gdLst>
                  <a:gd name="connsiteX0" fmla="*/ 80373 w 80373"/>
                  <a:gd name="connsiteY0" fmla="*/ 40173 h 80346"/>
                  <a:gd name="connsiteX1" fmla="*/ 40187 w 80373"/>
                  <a:gd name="connsiteY1" fmla="*/ 80346 h 80346"/>
                  <a:gd name="connsiteX2" fmla="*/ 0 w 80373"/>
                  <a:gd name="connsiteY2" fmla="*/ 40173 h 80346"/>
                  <a:gd name="connsiteX3" fmla="*/ 40187 w 80373"/>
                  <a:gd name="connsiteY3" fmla="*/ 0 h 80346"/>
                  <a:gd name="connsiteX4" fmla="*/ 80373 w 80373"/>
                  <a:gd name="connsiteY4" fmla="*/ 40173 h 80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73" h="80346">
                    <a:moveTo>
                      <a:pt x="80373" y="40173"/>
                    </a:moveTo>
                    <a:cubicBezTo>
                      <a:pt x="80373" y="62360"/>
                      <a:pt x="62381" y="80346"/>
                      <a:pt x="40187" y="80346"/>
                    </a:cubicBezTo>
                    <a:cubicBezTo>
                      <a:pt x="17992" y="80346"/>
                      <a:pt x="0" y="62360"/>
                      <a:pt x="0" y="40173"/>
                    </a:cubicBezTo>
                    <a:cubicBezTo>
                      <a:pt x="0" y="17986"/>
                      <a:pt x="17992" y="0"/>
                      <a:pt x="40187" y="0"/>
                    </a:cubicBezTo>
                    <a:cubicBezTo>
                      <a:pt x="62381" y="0"/>
                      <a:pt x="80373" y="17986"/>
                      <a:pt x="80373" y="40173"/>
                    </a:cubicBezTo>
                    <a:close/>
                  </a:path>
                </a:pathLst>
              </a:custGeom>
              <a:solidFill>
                <a:srgbClr val="FFFFFF"/>
              </a:solidFill>
              <a:ln w="0" cap="flat">
                <a:noFill/>
                <a:prstDash val="solid"/>
                <a:miter/>
              </a:ln>
            </p:spPr>
            <p:txBody>
              <a:bodyPr rtlCol="0" anchor="ctr"/>
              <a:lstStyle/>
              <a:p>
                <a:endParaRPr lang="en-US"/>
              </a:p>
            </p:txBody>
          </p:sp>
          <p:sp>
            <p:nvSpPr>
              <p:cNvPr id="33" name="Freeform 30">
                <a:extLst>
                  <a:ext uri="{FF2B5EF4-FFF2-40B4-BE49-F238E27FC236}">
                    <a16:creationId xmlns:a16="http://schemas.microsoft.com/office/drawing/2014/main" id="{725ED3AE-DB8C-383A-061B-BC68C7721C32}"/>
                  </a:ext>
                </a:extLst>
              </p:cNvPr>
              <p:cNvSpPr/>
              <p:nvPr/>
            </p:nvSpPr>
            <p:spPr>
              <a:xfrm>
                <a:off x="7206108" y="1114010"/>
                <a:ext cx="632914" cy="632705"/>
              </a:xfrm>
              <a:custGeom>
                <a:avLst/>
                <a:gdLst>
                  <a:gd name="connsiteX0" fmla="*/ 90949 w 90948"/>
                  <a:gd name="connsiteY0" fmla="*/ 45459 h 90918"/>
                  <a:gd name="connsiteX1" fmla="*/ 45475 w 90948"/>
                  <a:gd name="connsiteY1" fmla="*/ 90918 h 90918"/>
                  <a:gd name="connsiteX2" fmla="*/ 0 w 90948"/>
                  <a:gd name="connsiteY2" fmla="*/ 45459 h 90918"/>
                  <a:gd name="connsiteX3" fmla="*/ 45475 w 90948"/>
                  <a:gd name="connsiteY3" fmla="*/ 0 h 90918"/>
                  <a:gd name="connsiteX4" fmla="*/ 90949 w 90948"/>
                  <a:gd name="connsiteY4" fmla="*/ 45459 h 90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48" h="90918">
                    <a:moveTo>
                      <a:pt x="90949" y="45459"/>
                    </a:moveTo>
                    <a:cubicBezTo>
                      <a:pt x="90949" y="70566"/>
                      <a:pt x="70590" y="90918"/>
                      <a:pt x="45475" y="90918"/>
                    </a:cubicBezTo>
                    <a:cubicBezTo>
                      <a:pt x="20360" y="90918"/>
                      <a:pt x="0" y="70566"/>
                      <a:pt x="0" y="45459"/>
                    </a:cubicBezTo>
                    <a:cubicBezTo>
                      <a:pt x="0" y="20353"/>
                      <a:pt x="20360" y="0"/>
                      <a:pt x="45475" y="0"/>
                    </a:cubicBezTo>
                    <a:cubicBezTo>
                      <a:pt x="70590" y="0"/>
                      <a:pt x="90949" y="20353"/>
                      <a:pt x="90949" y="45459"/>
                    </a:cubicBezTo>
                    <a:close/>
                  </a:path>
                </a:pathLst>
              </a:custGeom>
              <a:solidFill>
                <a:srgbClr val="FFFFFF"/>
              </a:solidFill>
              <a:ln w="0" cap="flat">
                <a:noFill/>
                <a:prstDash val="solid"/>
                <a:miter/>
              </a:ln>
            </p:spPr>
            <p:txBody>
              <a:bodyPr rtlCol="0" anchor="ctr"/>
              <a:lstStyle/>
              <a:p>
                <a:endParaRPr lang="en-US"/>
              </a:p>
            </p:txBody>
          </p:sp>
          <p:sp>
            <p:nvSpPr>
              <p:cNvPr id="34" name="TextBox 33">
                <a:extLst>
                  <a:ext uri="{FF2B5EF4-FFF2-40B4-BE49-F238E27FC236}">
                    <a16:creationId xmlns:a16="http://schemas.microsoft.com/office/drawing/2014/main" id="{460B6AAA-8114-548F-614B-708ECBA32F76}"/>
                  </a:ext>
                </a:extLst>
              </p:cNvPr>
              <p:cNvSpPr txBox="1"/>
              <p:nvPr/>
            </p:nvSpPr>
            <p:spPr>
              <a:xfrm>
                <a:off x="7178667" y="1199530"/>
                <a:ext cx="687796" cy="461665"/>
              </a:xfrm>
              <a:prstGeom prst="rect">
                <a:avLst/>
              </a:prstGeom>
              <a:noFill/>
            </p:spPr>
            <p:txBody>
              <a:bodyPr wrap="square" lIns="0" rIns="0" rtlCol="0" anchor="ctr">
                <a:spAutoFit/>
              </a:bodyPr>
              <a:lstStyle/>
              <a:p>
                <a:pPr algn="ctr"/>
                <a:r>
                  <a:rPr lang="en-US" sz="2400" b="1" noProof="1">
                    <a:solidFill>
                      <a:schemeClr val="tx2"/>
                    </a:solidFill>
                  </a:rPr>
                  <a:t>01</a:t>
                </a:r>
              </a:p>
            </p:txBody>
          </p:sp>
          <p:sp>
            <p:nvSpPr>
              <p:cNvPr id="35" name="TextBox 34">
                <a:extLst>
                  <a:ext uri="{FF2B5EF4-FFF2-40B4-BE49-F238E27FC236}">
                    <a16:creationId xmlns:a16="http://schemas.microsoft.com/office/drawing/2014/main" id="{98897509-AA68-0A97-6286-3E885B352401}"/>
                  </a:ext>
                </a:extLst>
              </p:cNvPr>
              <p:cNvSpPr txBox="1"/>
              <p:nvPr/>
            </p:nvSpPr>
            <p:spPr>
              <a:xfrm>
                <a:off x="7531271" y="2602402"/>
                <a:ext cx="687796" cy="400110"/>
              </a:xfrm>
              <a:prstGeom prst="rect">
                <a:avLst/>
              </a:prstGeom>
              <a:noFill/>
            </p:spPr>
            <p:txBody>
              <a:bodyPr wrap="square" lIns="0" rIns="0" rtlCol="0" anchor="ctr">
                <a:spAutoFit/>
              </a:bodyPr>
              <a:lstStyle/>
              <a:p>
                <a:pPr algn="ctr"/>
                <a:r>
                  <a:rPr lang="en-US" sz="2000" b="1" noProof="1">
                    <a:solidFill>
                      <a:schemeClr val="tx2"/>
                    </a:solidFill>
                  </a:rPr>
                  <a:t>02</a:t>
                </a:r>
              </a:p>
            </p:txBody>
          </p:sp>
          <p:sp>
            <p:nvSpPr>
              <p:cNvPr id="36" name="TextBox 35">
                <a:extLst>
                  <a:ext uri="{FF2B5EF4-FFF2-40B4-BE49-F238E27FC236}">
                    <a16:creationId xmlns:a16="http://schemas.microsoft.com/office/drawing/2014/main" id="{5DE17846-537C-1305-6B3B-46060224B023}"/>
                  </a:ext>
                </a:extLst>
              </p:cNvPr>
              <p:cNvSpPr txBox="1"/>
              <p:nvPr/>
            </p:nvSpPr>
            <p:spPr>
              <a:xfrm>
                <a:off x="7743021" y="3761814"/>
                <a:ext cx="687796" cy="369332"/>
              </a:xfrm>
              <a:prstGeom prst="rect">
                <a:avLst/>
              </a:prstGeom>
              <a:noFill/>
            </p:spPr>
            <p:txBody>
              <a:bodyPr wrap="square" lIns="0" rIns="0" rtlCol="0" anchor="ctr">
                <a:spAutoFit/>
              </a:bodyPr>
              <a:lstStyle/>
              <a:p>
                <a:pPr algn="ctr"/>
                <a:r>
                  <a:rPr lang="en-US" b="1" noProof="1">
                    <a:solidFill>
                      <a:schemeClr val="tx2"/>
                    </a:solidFill>
                  </a:rPr>
                  <a:t>03</a:t>
                </a:r>
              </a:p>
            </p:txBody>
          </p:sp>
          <p:sp>
            <p:nvSpPr>
              <p:cNvPr id="37" name="TextBox 36">
                <a:extLst>
                  <a:ext uri="{FF2B5EF4-FFF2-40B4-BE49-F238E27FC236}">
                    <a16:creationId xmlns:a16="http://schemas.microsoft.com/office/drawing/2014/main" id="{1189A90C-3B2F-1009-3B9F-15C50CF75A13}"/>
                  </a:ext>
                </a:extLst>
              </p:cNvPr>
              <p:cNvSpPr txBox="1"/>
              <p:nvPr/>
            </p:nvSpPr>
            <p:spPr>
              <a:xfrm>
                <a:off x="7959653" y="4711546"/>
                <a:ext cx="687796" cy="338554"/>
              </a:xfrm>
              <a:prstGeom prst="rect">
                <a:avLst/>
              </a:prstGeom>
              <a:noFill/>
            </p:spPr>
            <p:txBody>
              <a:bodyPr wrap="square" lIns="0" rIns="0" rtlCol="0" anchor="ctr">
                <a:spAutoFit/>
              </a:bodyPr>
              <a:lstStyle/>
              <a:p>
                <a:pPr algn="ctr"/>
                <a:r>
                  <a:rPr lang="en-US" sz="1600" b="1" noProof="1">
                    <a:solidFill>
                      <a:schemeClr val="tx2"/>
                    </a:solidFill>
                  </a:rPr>
                  <a:t>04</a:t>
                </a:r>
              </a:p>
            </p:txBody>
          </p:sp>
          <p:sp>
            <p:nvSpPr>
              <p:cNvPr id="48" name="TextBox 47">
                <a:extLst>
                  <a:ext uri="{FF2B5EF4-FFF2-40B4-BE49-F238E27FC236}">
                    <a16:creationId xmlns:a16="http://schemas.microsoft.com/office/drawing/2014/main" id="{3711B5BA-B6B0-E0B6-EDC4-37BF90D95727}"/>
                  </a:ext>
                </a:extLst>
              </p:cNvPr>
              <p:cNvSpPr txBox="1"/>
              <p:nvPr/>
            </p:nvSpPr>
            <p:spPr>
              <a:xfrm rot="454352">
                <a:off x="8256768" y="1479206"/>
                <a:ext cx="2300790" cy="824398"/>
              </a:xfrm>
              <a:prstGeom prst="rect">
                <a:avLst/>
              </a:prstGeom>
              <a:noFill/>
            </p:spPr>
            <p:txBody>
              <a:bodyPr wrap="square" lIns="0" rIns="0" rtlCol="0" anchor="b">
                <a:spAutoFit/>
              </a:bodyPr>
              <a:lstStyle/>
              <a:p>
                <a:pPr marL="0" lvl="1" algn="ctr"/>
                <a:r>
                  <a:rPr lang="en-US" sz="2000" b="1" u="sng">
                    <a:solidFill>
                      <a:schemeClr val="bg1"/>
                    </a:solidFill>
                    <a:latin typeface="Montserrat" panose="00000500000000000000" pitchFamily="2" charset="0"/>
                  </a:rPr>
                  <a:t>Post CD-2/3</a:t>
                </a:r>
                <a:r>
                  <a:rPr lang="en-US" sz="2000" b="1">
                    <a:solidFill>
                      <a:schemeClr val="bg1"/>
                    </a:solidFill>
                    <a:latin typeface="Montserrat" panose="00000500000000000000" pitchFamily="2" charset="0"/>
                  </a:rPr>
                  <a:t> growth </a:t>
                </a:r>
              </a:p>
            </p:txBody>
          </p:sp>
        </p:grpSp>
        <p:sp>
          <p:nvSpPr>
            <p:cNvPr id="52" name="TextBox 51">
              <a:extLst>
                <a:ext uri="{FF2B5EF4-FFF2-40B4-BE49-F238E27FC236}">
                  <a16:creationId xmlns:a16="http://schemas.microsoft.com/office/drawing/2014/main" id="{A8E34258-C712-C352-BF05-0A3A116BF549}"/>
                </a:ext>
              </a:extLst>
            </p:cNvPr>
            <p:cNvSpPr txBox="1"/>
            <p:nvPr/>
          </p:nvSpPr>
          <p:spPr>
            <a:xfrm rot="454352">
              <a:off x="7566245" y="2854454"/>
              <a:ext cx="2071627" cy="1015663"/>
            </a:xfrm>
            <a:prstGeom prst="rect">
              <a:avLst/>
            </a:prstGeom>
            <a:noFill/>
          </p:spPr>
          <p:txBody>
            <a:bodyPr wrap="square" lIns="0" rIns="0" rtlCol="0" anchor="b">
              <a:spAutoFit/>
            </a:bodyPr>
            <a:lstStyle/>
            <a:p>
              <a:pPr marL="0" lvl="1" algn="ctr"/>
              <a:r>
                <a:rPr lang="en-US" sz="2000">
                  <a:latin typeface="Montserrat" panose="00000500000000000000" pitchFamily="2" charset="0"/>
                </a:rPr>
                <a:t>Over</a:t>
              </a:r>
              <a:r>
                <a:rPr lang="en-US" sz="2000" b="1" u="sng">
                  <a:latin typeface="Montserrat" panose="00000500000000000000" pitchFamily="2" charset="0"/>
                </a:rPr>
                <a:t> deterministic estimates </a:t>
              </a:r>
            </a:p>
          </p:txBody>
        </p:sp>
        <p:sp>
          <p:nvSpPr>
            <p:cNvPr id="53" name="TextBox 52">
              <a:extLst>
                <a:ext uri="{FF2B5EF4-FFF2-40B4-BE49-F238E27FC236}">
                  <a16:creationId xmlns:a16="http://schemas.microsoft.com/office/drawing/2014/main" id="{95ADAABF-3758-FCFC-349F-7E9E530C69DA}"/>
                </a:ext>
              </a:extLst>
            </p:cNvPr>
            <p:cNvSpPr txBox="1"/>
            <p:nvPr/>
          </p:nvSpPr>
          <p:spPr>
            <a:xfrm rot="454352">
              <a:off x="7617435" y="3943704"/>
              <a:ext cx="2123056" cy="646331"/>
            </a:xfrm>
            <a:prstGeom prst="rect">
              <a:avLst/>
            </a:prstGeom>
            <a:noFill/>
          </p:spPr>
          <p:txBody>
            <a:bodyPr wrap="square" lIns="0" rIns="0" rtlCol="0" anchor="b">
              <a:spAutoFit/>
            </a:bodyPr>
            <a:lstStyle/>
            <a:p>
              <a:pPr algn="ctr"/>
              <a:r>
                <a:rPr lang="en-US">
                  <a:latin typeface="Montserrat" panose="00000500000000000000" pitchFamily="2" charset="0"/>
                </a:rPr>
                <a:t>for</a:t>
              </a:r>
              <a:r>
                <a:rPr lang="en-US" b="1">
                  <a:latin typeface="Montserrat" panose="00000500000000000000" pitchFamily="2" charset="0"/>
                </a:rPr>
                <a:t> </a:t>
              </a:r>
              <a:r>
                <a:rPr lang="en-US" b="1" u="sng">
                  <a:latin typeface="Montserrat" panose="00000500000000000000" pitchFamily="2" charset="0"/>
                </a:rPr>
                <a:t>construction projects &gt;$300M</a:t>
              </a:r>
              <a:r>
                <a:rPr lang="en-US" b="1">
                  <a:latin typeface="Montserrat" panose="00000500000000000000" pitchFamily="2" charset="0"/>
                </a:rPr>
                <a:t> </a:t>
              </a:r>
            </a:p>
          </p:txBody>
        </p:sp>
        <p:sp>
          <p:nvSpPr>
            <p:cNvPr id="54" name="TextBox 53">
              <a:extLst>
                <a:ext uri="{FF2B5EF4-FFF2-40B4-BE49-F238E27FC236}">
                  <a16:creationId xmlns:a16="http://schemas.microsoft.com/office/drawing/2014/main" id="{3040F5C1-10C2-4EE9-B4AE-6943E8DDE3A0}"/>
                </a:ext>
              </a:extLst>
            </p:cNvPr>
            <p:cNvSpPr txBox="1"/>
            <p:nvPr/>
          </p:nvSpPr>
          <p:spPr>
            <a:xfrm rot="454352">
              <a:off x="7456519" y="4581097"/>
              <a:ext cx="2071627" cy="1077218"/>
            </a:xfrm>
            <a:prstGeom prst="rect">
              <a:avLst/>
            </a:prstGeom>
            <a:noFill/>
          </p:spPr>
          <p:txBody>
            <a:bodyPr wrap="square" lIns="0" rIns="0" rtlCol="0" anchor="b">
              <a:spAutoFit/>
            </a:bodyPr>
            <a:lstStyle/>
            <a:p>
              <a:pPr lvl="1"/>
              <a:r>
                <a:rPr lang="en-US" sz="1600">
                  <a:solidFill>
                    <a:schemeClr val="bg1"/>
                  </a:solidFill>
                  <a:latin typeface="Montserrat" panose="00000500000000000000" pitchFamily="2" charset="0"/>
                </a:rPr>
                <a:t>executed by the </a:t>
              </a:r>
              <a:r>
                <a:rPr lang="en-US" sz="1600" b="1" u="sng">
                  <a:solidFill>
                    <a:schemeClr val="bg1"/>
                  </a:solidFill>
                  <a:latin typeface="Montserrat" panose="00000500000000000000" pitchFamily="2" charset="0"/>
                </a:rPr>
                <a:t>NNSA (NA) and Office of Science (SC)</a:t>
              </a:r>
            </a:p>
          </p:txBody>
        </p:sp>
      </p:grpSp>
      <p:grpSp>
        <p:nvGrpSpPr>
          <p:cNvPr id="56" name="Group 55">
            <a:extLst>
              <a:ext uri="{FF2B5EF4-FFF2-40B4-BE49-F238E27FC236}">
                <a16:creationId xmlns:a16="http://schemas.microsoft.com/office/drawing/2014/main" id="{E7E5DD5A-C9E9-FBC5-CEB8-35A2166FFB52}"/>
              </a:ext>
            </a:extLst>
          </p:cNvPr>
          <p:cNvGrpSpPr>
            <a:grpSpLocks noChangeAspect="1"/>
          </p:cNvGrpSpPr>
          <p:nvPr/>
        </p:nvGrpSpPr>
        <p:grpSpPr>
          <a:xfrm>
            <a:off x="5337091" y="765299"/>
            <a:ext cx="3088020" cy="2101444"/>
            <a:chOff x="1493576" y="3156397"/>
            <a:chExt cx="4151766" cy="2825339"/>
          </a:xfrm>
        </p:grpSpPr>
        <p:grpSp>
          <p:nvGrpSpPr>
            <p:cNvPr id="57" name="Group 56">
              <a:extLst>
                <a:ext uri="{FF2B5EF4-FFF2-40B4-BE49-F238E27FC236}">
                  <a16:creationId xmlns:a16="http://schemas.microsoft.com/office/drawing/2014/main" id="{DF10EA07-8297-5C69-ABD5-A21E66FFDBF6}"/>
                </a:ext>
              </a:extLst>
            </p:cNvPr>
            <p:cNvGrpSpPr/>
            <p:nvPr/>
          </p:nvGrpSpPr>
          <p:grpSpPr>
            <a:xfrm>
              <a:off x="1493576" y="3258365"/>
              <a:ext cx="4151766" cy="2723371"/>
              <a:chOff x="2862133" y="3298371"/>
              <a:chExt cx="4151766" cy="2723371"/>
            </a:xfrm>
          </p:grpSpPr>
          <p:pic>
            <p:nvPicPr>
              <p:cNvPr id="59" name="Picture 58">
                <a:extLst>
                  <a:ext uri="{FF2B5EF4-FFF2-40B4-BE49-F238E27FC236}">
                    <a16:creationId xmlns:a16="http://schemas.microsoft.com/office/drawing/2014/main" id="{2B4FC549-7019-AD51-189A-39FDB70DC71F}"/>
                  </a:ext>
                </a:extLst>
              </p:cNvPr>
              <p:cNvPicPr>
                <a:picLocks noChangeAspect="1"/>
              </p:cNvPicPr>
              <p:nvPr/>
            </p:nvPicPr>
            <p:blipFill>
              <a:blip r:embed="rId3"/>
              <a:stretch>
                <a:fillRect/>
              </a:stretch>
            </p:blipFill>
            <p:spPr>
              <a:xfrm>
                <a:off x="2938335" y="3298371"/>
                <a:ext cx="4075564" cy="2500802"/>
              </a:xfrm>
              <a:prstGeom prst="rect">
                <a:avLst/>
              </a:prstGeom>
              <a:ln>
                <a:solidFill>
                  <a:schemeClr val="tx1"/>
                </a:solidFill>
              </a:ln>
            </p:spPr>
          </p:pic>
          <p:sp>
            <p:nvSpPr>
              <p:cNvPr id="60" name="TextBox 59">
                <a:extLst>
                  <a:ext uri="{FF2B5EF4-FFF2-40B4-BE49-F238E27FC236}">
                    <a16:creationId xmlns:a16="http://schemas.microsoft.com/office/drawing/2014/main" id="{75062C4B-4F47-D8D3-23A4-84461728463B}"/>
                  </a:ext>
                </a:extLst>
              </p:cNvPr>
              <p:cNvSpPr txBox="1"/>
              <p:nvPr/>
            </p:nvSpPr>
            <p:spPr>
              <a:xfrm>
                <a:off x="2862133" y="5744743"/>
                <a:ext cx="2547258" cy="276999"/>
              </a:xfrm>
              <a:prstGeom prst="rect">
                <a:avLst/>
              </a:prstGeom>
              <a:noFill/>
            </p:spPr>
            <p:txBody>
              <a:bodyPr wrap="square" rtlCol="0">
                <a:spAutoFit/>
              </a:bodyPr>
              <a:lstStyle/>
              <a:p>
                <a:r>
                  <a:rPr lang="en-US" sz="1200"/>
                  <a:t>Source: 413.3b Chng7</a:t>
                </a:r>
              </a:p>
            </p:txBody>
          </p:sp>
        </p:grpSp>
        <p:sp>
          <p:nvSpPr>
            <p:cNvPr id="58" name="Rectangle 57">
              <a:extLst>
                <a:ext uri="{FF2B5EF4-FFF2-40B4-BE49-F238E27FC236}">
                  <a16:creationId xmlns:a16="http://schemas.microsoft.com/office/drawing/2014/main" id="{1FFE4157-9C63-3169-E275-963D5276953B}"/>
                </a:ext>
              </a:extLst>
            </p:cNvPr>
            <p:cNvSpPr/>
            <p:nvPr/>
          </p:nvSpPr>
          <p:spPr>
            <a:xfrm>
              <a:off x="3135086" y="3156397"/>
              <a:ext cx="696685" cy="260277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30A014D3-25EC-5060-3098-E61BE1571FAA}"/>
              </a:ext>
            </a:extLst>
          </p:cNvPr>
          <p:cNvGrpSpPr>
            <a:grpSpLocks noChangeAspect="1"/>
          </p:cNvGrpSpPr>
          <p:nvPr/>
        </p:nvGrpSpPr>
        <p:grpSpPr>
          <a:xfrm>
            <a:off x="7198164" y="1777813"/>
            <a:ext cx="2568383" cy="2101444"/>
            <a:chOff x="6498898" y="3156397"/>
            <a:chExt cx="3305727" cy="2704737"/>
          </a:xfrm>
        </p:grpSpPr>
        <p:pic>
          <p:nvPicPr>
            <p:cNvPr id="62" name="Picture 61">
              <a:extLst>
                <a:ext uri="{FF2B5EF4-FFF2-40B4-BE49-F238E27FC236}">
                  <a16:creationId xmlns:a16="http://schemas.microsoft.com/office/drawing/2014/main" id="{4359DD2D-E6BD-56AE-6000-554F308C576E}"/>
                </a:ext>
              </a:extLst>
            </p:cNvPr>
            <p:cNvPicPr>
              <a:picLocks noChangeAspect="1"/>
            </p:cNvPicPr>
            <p:nvPr/>
          </p:nvPicPr>
          <p:blipFill>
            <a:blip r:embed="rId4"/>
            <a:stretch>
              <a:fillRect/>
            </a:stretch>
          </p:blipFill>
          <p:spPr>
            <a:xfrm>
              <a:off x="6552141" y="3156397"/>
              <a:ext cx="3198054" cy="2704737"/>
            </a:xfrm>
            <a:prstGeom prst="rect">
              <a:avLst/>
            </a:prstGeom>
          </p:spPr>
        </p:pic>
        <p:sp>
          <p:nvSpPr>
            <p:cNvPr id="63" name="Rectangle 62">
              <a:extLst>
                <a:ext uri="{FF2B5EF4-FFF2-40B4-BE49-F238E27FC236}">
                  <a16:creationId xmlns:a16="http://schemas.microsoft.com/office/drawing/2014/main" id="{E78DFEDD-86C1-8CA0-C3EE-8BF73F50B19A}"/>
                </a:ext>
              </a:extLst>
            </p:cNvPr>
            <p:cNvSpPr/>
            <p:nvPr/>
          </p:nvSpPr>
          <p:spPr>
            <a:xfrm>
              <a:off x="6498898" y="3515376"/>
              <a:ext cx="3305727" cy="46879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891A60E4-7A1C-03E2-38E3-445CCBD1B390}"/>
              </a:ext>
            </a:extLst>
          </p:cNvPr>
          <p:cNvGrpSpPr>
            <a:grpSpLocks noChangeAspect="1"/>
          </p:cNvGrpSpPr>
          <p:nvPr/>
        </p:nvGrpSpPr>
        <p:grpSpPr>
          <a:xfrm>
            <a:off x="9725261" y="4784607"/>
            <a:ext cx="2359347" cy="1116680"/>
            <a:chOff x="103869" y="3598991"/>
            <a:chExt cx="3156857" cy="1494142"/>
          </a:xfrm>
        </p:grpSpPr>
        <p:pic>
          <p:nvPicPr>
            <p:cNvPr id="65" name="Picture 64">
              <a:extLst>
                <a:ext uri="{FF2B5EF4-FFF2-40B4-BE49-F238E27FC236}">
                  <a16:creationId xmlns:a16="http://schemas.microsoft.com/office/drawing/2014/main" id="{F5A2D670-8828-61E3-DBCC-D4DD69ECEFE4}"/>
                </a:ext>
              </a:extLst>
            </p:cNvPr>
            <p:cNvPicPr>
              <a:picLocks noChangeAspect="1"/>
            </p:cNvPicPr>
            <p:nvPr/>
          </p:nvPicPr>
          <p:blipFill>
            <a:blip r:embed="rId5"/>
            <a:stretch>
              <a:fillRect/>
            </a:stretch>
          </p:blipFill>
          <p:spPr>
            <a:xfrm>
              <a:off x="682909" y="3598991"/>
              <a:ext cx="1998778" cy="770362"/>
            </a:xfrm>
            <a:prstGeom prst="rect">
              <a:avLst/>
            </a:prstGeom>
          </p:spPr>
        </p:pic>
        <p:pic>
          <p:nvPicPr>
            <p:cNvPr id="66" name="Picture 65">
              <a:extLst>
                <a:ext uri="{FF2B5EF4-FFF2-40B4-BE49-F238E27FC236}">
                  <a16:creationId xmlns:a16="http://schemas.microsoft.com/office/drawing/2014/main" id="{1A1D29C1-FCFB-3D2F-62F1-66590734443A}"/>
                </a:ext>
              </a:extLst>
            </p:cNvPr>
            <p:cNvPicPr>
              <a:picLocks noChangeAspect="1"/>
            </p:cNvPicPr>
            <p:nvPr/>
          </p:nvPicPr>
          <p:blipFill>
            <a:blip r:embed="rId6"/>
            <a:stretch>
              <a:fillRect/>
            </a:stretch>
          </p:blipFill>
          <p:spPr>
            <a:xfrm>
              <a:off x="103869" y="4544382"/>
              <a:ext cx="3156857" cy="548751"/>
            </a:xfrm>
            <a:prstGeom prst="rect">
              <a:avLst/>
            </a:prstGeom>
          </p:spPr>
        </p:pic>
      </p:grpSp>
      <p:pic>
        <p:nvPicPr>
          <p:cNvPr id="5" name="Picture 4">
            <a:extLst>
              <a:ext uri="{FF2B5EF4-FFF2-40B4-BE49-F238E27FC236}">
                <a16:creationId xmlns:a16="http://schemas.microsoft.com/office/drawing/2014/main" id="{93ECD96F-4492-46EE-1260-2A248E44FA30}"/>
              </a:ext>
            </a:extLst>
          </p:cNvPr>
          <p:cNvPicPr>
            <a:picLocks noChangeAspect="1"/>
          </p:cNvPicPr>
          <p:nvPr/>
        </p:nvPicPr>
        <p:blipFill>
          <a:blip r:embed="rId7"/>
          <a:stretch>
            <a:fillRect/>
          </a:stretch>
        </p:blipFill>
        <p:spPr>
          <a:xfrm>
            <a:off x="8037729" y="2866744"/>
            <a:ext cx="3403935" cy="1889184"/>
          </a:xfrm>
          <a:prstGeom prst="rect">
            <a:avLst/>
          </a:prstGeom>
        </p:spPr>
      </p:pic>
    </p:spTree>
    <p:extLst>
      <p:ext uri="{BB962C8B-B14F-4D97-AF65-F5344CB8AC3E}">
        <p14:creationId xmlns:p14="http://schemas.microsoft.com/office/powerpoint/2010/main" val="2948998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5435-4493-4C91-7380-5BF54F799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408AC-F382-BEC6-F1E0-15902679EC14}"/>
              </a:ext>
            </a:extLst>
          </p:cNvPr>
          <p:cNvSpPr>
            <a:spLocks noGrp="1"/>
          </p:cNvSpPr>
          <p:nvPr>
            <p:ph type="title"/>
          </p:nvPr>
        </p:nvSpPr>
        <p:spPr/>
        <p:txBody>
          <a:bodyPr/>
          <a:lstStyle/>
          <a:p>
            <a:r>
              <a:rPr lang="en-US"/>
              <a:t>Traditional Method </a:t>
            </a:r>
            <a:br>
              <a:rPr lang="en-US"/>
            </a:br>
            <a:r>
              <a:rPr lang="en-US" sz="2800" b="0"/>
              <a:t>(Inside View)</a:t>
            </a:r>
          </a:p>
        </p:txBody>
      </p:sp>
      <p:sp>
        <p:nvSpPr>
          <p:cNvPr id="4" name="Slide Number Placeholder 3">
            <a:extLst>
              <a:ext uri="{FF2B5EF4-FFF2-40B4-BE49-F238E27FC236}">
                <a16:creationId xmlns:a16="http://schemas.microsoft.com/office/drawing/2014/main" id="{7D7BC225-17D3-3EED-2E55-47BFF98B89D9}"/>
              </a:ext>
            </a:extLst>
          </p:cNvPr>
          <p:cNvSpPr>
            <a:spLocks noGrp="1"/>
          </p:cNvSpPr>
          <p:nvPr>
            <p:ph type="sldNum" sz="quarter" idx="12"/>
          </p:nvPr>
        </p:nvSpPr>
        <p:spPr/>
        <p:txBody>
          <a:bodyPr/>
          <a:lstStyle/>
          <a:p>
            <a:fld id="{DD3EB71B-0E20-644D-98EB-43484203013E}" type="slidenum">
              <a:rPr lang="en-US" smtClean="0"/>
              <a:t>7</a:t>
            </a:fld>
            <a:endParaRPr lang="en-US"/>
          </a:p>
        </p:txBody>
      </p:sp>
      <p:sp>
        <p:nvSpPr>
          <p:cNvPr id="7" name="Rectangle: Rounded Corners 6">
            <a:extLst>
              <a:ext uri="{FF2B5EF4-FFF2-40B4-BE49-F238E27FC236}">
                <a16:creationId xmlns:a16="http://schemas.microsoft.com/office/drawing/2014/main" id="{C1020818-3C94-C219-6982-DF3BAEFAF100}"/>
              </a:ext>
            </a:extLst>
          </p:cNvPr>
          <p:cNvSpPr/>
          <p:nvPr/>
        </p:nvSpPr>
        <p:spPr>
          <a:xfrm>
            <a:off x="1936954" y="3712594"/>
            <a:ext cx="3687097" cy="2104103"/>
          </a:xfrm>
          <a:prstGeom prst="roundRect">
            <a:avLst/>
          </a:prstGeom>
          <a:solidFill>
            <a:srgbClr val="DCE9FC">
              <a:alpha val="41000"/>
            </a:srgbClr>
          </a:solidFill>
          <a:ln w="12700">
            <a:solidFill>
              <a:srgbClr val="03316D">
                <a:alpha val="47000"/>
              </a:srgbClr>
            </a:solidFill>
            <a:prstDash val="solid"/>
          </a:ln>
        </p:spPr>
        <p:txBody>
          <a:bodyPr/>
          <a:lstStyle/>
          <a:p>
            <a:r>
              <a:rPr lang="en-US" b="1" dirty="0">
                <a:latin typeface="Montserrat" panose="00000500000000000000" pitchFamily="2" charset="0"/>
              </a:rPr>
              <a:t>Strengths</a:t>
            </a:r>
          </a:p>
          <a:p>
            <a:pPr marL="285750" indent="-285750">
              <a:buFont typeface="Arial" panose="020B0604020202020204" pitchFamily="34" charset="0"/>
              <a:buChar char="•"/>
            </a:pPr>
            <a:r>
              <a:rPr lang="en-US" dirty="0">
                <a:latin typeface="Montserrat" panose="00000500000000000000" pitchFamily="2" charset="0"/>
              </a:rPr>
              <a:t>Highly accurate (if scope is well defined)</a:t>
            </a:r>
          </a:p>
          <a:p>
            <a:pPr marL="285750" indent="-285750">
              <a:buFont typeface="Arial" panose="020B0604020202020204" pitchFamily="34" charset="0"/>
              <a:buChar char="•"/>
            </a:pPr>
            <a:r>
              <a:rPr lang="en-US" dirty="0">
                <a:latin typeface="Montserrat" panose="00000500000000000000" pitchFamily="2" charset="0"/>
              </a:rPr>
              <a:t>Traceable and defensible</a:t>
            </a:r>
          </a:p>
          <a:p>
            <a:pPr marL="285750" indent="-285750">
              <a:buFont typeface="Arial" panose="020B0604020202020204" pitchFamily="34" charset="0"/>
              <a:buChar char="•"/>
            </a:pPr>
            <a:r>
              <a:rPr lang="en-US" dirty="0">
                <a:latin typeface="Montserrat" panose="00000500000000000000" pitchFamily="2" charset="0"/>
              </a:rPr>
              <a:t>Enables execution</a:t>
            </a:r>
          </a:p>
          <a:p>
            <a:pPr marL="285750" indent="-285750">
              <a:buFont typeface="Arial" panose="020B0604020202020204" pitchFamily="34" charset="0"/>
              <a:buChar char="•"/>
            </a:pPr>
            <a:r>
              <a:rPr lang="en-US" dirty="0">
                <a:latin typeface="Montserrat" panose="00000500000000000000" pitchFamily="2" charset="0"/>
              </a:rPr>
              <a:t>Assigns ownership</a:t>
            </a:r>
          </a:p>
        </p:txBody>
      </p:sp>
      <p:sp>
        <p:nvSpPr>
          <p:cNvPr id="9" name="Rectangle: Rounded Corners 8">
            <a:extLst>
              <a:ext uri="{FF2B5EF4-FFF2-40B4-BE49-F238E27FC236}">
                <a16:creationId xmlns:a16="http://schemas.microsoft.com/office/drawing/2014/main" id="{2D30B853-B11D-F645-6FAB-AF9A1EA2A6DA}"/>
              </a:ext>
            </a:extLst>
          </p:cNvPr>
          <p:cNvSpPr/>
          <p:nvPr/>
        </p:nvSpPr>
        <p:spPr>
          <a:xfrm>
            <a:off x="6528622" y="3712595"/>
            <a:ext cx="3687097" cy="2104103"/>
          </a:xfrm>
          <a:prstGeom prst="roundRect">
            <a:avLst/>
          </a:prstGeom>
          <a:solidFill>
            <a:srgbClr val="FFF2F2"/>
          </a:solidFill>
          <a:ln w="12700">
            <a:solidFill>
              <a:srgbClr val="D98A94"/>
            </a:solidFill>
            <a:prstDash val="solid"/>
          </a:ln>
        </p:spPr>
        <p:txBody>
          <a:bodyPr/>
          <a:lstStyle/>
          <a:p>
            <a:r>
              <a:rPr lang="en-US" sz="1600" b="1" dirty="0">
                <a:latin typeface="Montserrat" panose="00000500000000000000" pitchFamily="2" charset="0"/>
              </a:rPr>
              <a:t>Limitations</a:t>
            </a:r>
          </a:p>
          <a:p>
            <a:pPr marL="285750" lvl="1" indent="-285750">
              <a:buFont typeface="Arial" panose="020B0604020202020204" pitchFamily="34" charset="0"/>
              <a:buChar char="•"/>
            </a:pPr>
            <a:r>
              <a:rPr lang="en-US" sz="1600" dirty="0">
                <a:latin typeface="Montserrat" panose="00000500000000000000" pitchFamily="2" charset="0"/>
              </a:rPr>
              <a:t>Experience Informed</a:t>
            </a:r>
          </a:p>
          <a:p>
            <a:pPr marL="285750" lvl="1" indent="-285750">
              <a:buFont typeface="Arial" panose="020B0604020202020204" pitchFamily="34" charset="0"/>
              <a:buChar char="•"/>
            </a:pPr>
            <a:r>
              <a:rPr lang="en-US" sz="1600" dirty="0">
                <a:latin typeface="Montserrat" panose="00000500000000000000" pitchFamily="2" charset="0"/>
              </a:rPr>
              <a:t>Optimism bias</a:t>
            </a:r>
          </a:p>
          <a:p>
            <a:pPr marL="285750" lvl="1" indent="-285750">
              <a:buFont typeface="Arial" panose="020B0604020202020204" pitchFamily="34" charset="0"/>
              <a:buChar char="•"/>
            </a:pPr>
            <a:r>
              <a:rPr lang="en-US" sz="1600" dirty="0">
                <a:latin typeface="Montserrat" panose="00000500000000000000" pitchFamily="2" charset="0"/>
              </a:rPr>
              <a:t>False Precision</a:t>
            </a:r>
          </a:p>
          <a:p>
            <a:pPr marL="285750" lvl="1" indent="-285750">
              <a:buFont typeface="Arial" panose="020B0604020202020204" pitchFamily="34" charset="0"/>
              <a:buChar char="•"/>
            </a:pPr>
            <a:r>
              <a:rPr lang="en-US" sz="1600" dirty="0">
                <a:latin typeface="Montserrat" panose="00000500000000000000" pitchFamily="2" charset="0"/>
              </a:rPr>
              <a:t>Can miss unknown unknowns </a:t>
            </a:r>
          </a:p>
        </p:txBody>
      </p:sp>
      <p:sp>
        <p:nvSpPr>
          <p:cNvPr id="12" name="Rectangle: Rounded Corners 11">
            <a:extLst>
              <a:ext uri="{FF2B5EF4-FFF2-40B4-BE49-F238E27FC236}">
                <a16:creationId xmlns:a16="http://schemas.microsoft.com/office/drawing/2014/main" id="{CFCB0BF9-3696-AFCC-A09C-6DD545AFA47F}"/>
              </a:ext>
            </a:extLst>
          </p:cNvPr>
          <p:cNvSpPr/>
          <p:nvPr/>
        </p:nvSpPr>
        <p:spPr>
          <a:xfrm>
            <a:off x="838200" y="1651107"/>
            <a:ext cx="10884779" cy="1786601"/>
          </a:xfrm>
          <a:prstGeom prst="roundRect">
            <a:avLst/>
          </a:prstGeom>
          <a:solidFill>
            <a:schemeClr val="accent4">
              <a:lumMod val="20000"/>
              <a:lumOff val="80000"/>
              <a:alpha val="41000"/>
            </a:schemeClr>
          </a:solidFill>
          <a:ln w="12700">
            <a:solidFill>
              <a:schemeClr val="accent6">
                <a:lumMod val="25000"/>
                <a:alpha val="47000"/>
              </a:schemeClr>
            </a:solidFill>
            <a:prstDash val="solid"/>
          </a:ln>
        </p:spPr>
        <p:txBody>
          <a:bodyPr/>
          <a:lstStyle/>
          <a:p>
            <a:pPr marL="285750" indent="-285750">
              <a:buFont typeface="Arial" panose="020B0604020202020204" pitchFamily="34" charset="0"/>
              <a:buChar char="•"/>
            </a:pPr>
            <a:r>
              <a:rPr lang="en-US" b="1">
                <a:latin typeface="Montserrat" panose="00000500000000000000" pitchFamily="2" charset="0"/>
              </a:rPr>
              <a:t>Confidence Levels </a:t>
            </a:r>
            <a:r>
              <a:rPr lang="en-US">
                <a:latin typeface="Montserrat" panose="00000500000000000000" pitchFamily="2" charset="0"/>
              </a:rPr>
              <a:t>are achieved by adding Management Reserve and Contingency to a deterministic point estimate.</a:t>
            </a:r>
          </a:p>
          <a:p>
            <a:pPr marL="285750" indent="-285750">
              <a:buFont typeface="Arial" panose="020B0604020202020204" pitchFamily="34" charset="0"/>
              <a:buChar char="•"/>
            </a:pPr>
            <a:r>
              <a:rPr lang="en-US">
                <a:latin typeface="Montserrat" panose="00000500000000000000" pitchFamily="2" charset="0"/>
              </a:rPr>
              <a:t>Commonly utilized </a:t>
            </a:r>
            <a:r>
              <a:rPr lang="en-US" b="1">
                <a:latin typeface="Montserrat" panose="00000500000000000000" pitchFamily="2" charset="0"/>
              </a:rPr>
              <a:t>MR&amp;C estimating approach </a:t>
            </a:r>
            <a:r>
              <a:rPr lang="en-US">
                <a:latin typeface="Montserrat" panose="00000500000000000000" pitchFamily="2" charset="0"/>
              </a:rPr>
              <a:t>at CD-2/3 is Bottom-Up</a:t>
            </a:r>
          </a:p>
          <a:p>
            <a:pPr marL="742950" lvl="1" indent="-285750">
              <a:buFont typeface="Arial" panose="020B0604020202020204" pitchFamily="34" charset="0"/>
              <a:buChar char="•"/>
            </a:pPr>
            <a:r>
              <a:rPr lang="en-US">
                <a:latin typeface="Montserrat" panose="00000500000000000000" pitchFamily="2" charset="0"/>
              </a:rPr>
              <a:t>SME informed Risk Register</a:t>
            </a:r>
          </a:p>
          <a:p>
            <a:pPr marL="742950" lvl="1" indent="-285750">
              <a:buFont typeface="Arial" panose="020B0604020202020204" pitchFamily="34" charset="0"/>
              <a:buChar char="•"/>
            </a:pPr>
            <a:r>
              <a:rPr lang="en-US">
                <a:latin typeface="Montserrat" panose="00000500000000000000" pitchFamily="2" charset="0"/>
              </a:rPr>
              <a:t>SME or Industry benchmark uncertainty</a:t>
            </a:r>
          </a:p>
        </p:txBody>
      </p:sp>
      <p:pic>
        <p:nvPicPr>
          <p:cNvPr id="14" name="Picture 13">
            <a:extLst>
              <a:ext uri="{FF2B5EF4-FFF2-40B4-BE49-F238E27FC236}">
                <a16:creationId xmlns:a16="http://schemas.microsoft.com/office/drawing/2014/main" id="{839E0AB9-340B-6ADE-8199-68D616D0B594}"/>
              </a:ext>
            </a:extLst>
          </p:cNvPr>
          <p:cNvPicPr>
            <a:picLocks noChangeAspect="1"/>
          </p:cNvPicPr>
          <p:nvPr/>
        </p:nvPicPr>
        <p:blipFill>
          <a:blip r:embed="rId3"/>
          <a:stretch>
            <a:fillRect/>
          </a:stretch>
        </p:blipFill>
        <p:spPr>
          <a:xfrm>
            <a:off x="9845432" y="2147980"/>
            <a:ext cx="1280403" cy="1280403"/>
          </a:xfrm>
          <a:prstGeom prst="rect">
            <a:avLst/>
          </a:prstGeom>
        </p:spPr>
      </p:pic>
    </p:spTree>
    <p:extLst>
      <p:ext uri="{BB962C8B-B14F-4D97-AF65-F5344CB8AC3E}">
        <p14:creationId xmlns:p14="http://schemas.microsoft.com/office/powerpoint/2010/main" val="335640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BC06-3E88-B4B2-47CD-8D24FA0012E2}"/>
            </a:ext>
          </a:extLst>
        </p:cNvPr>
        <p:cNvGrpSpPr/>
        <p:nvPr/>
      </p:nvGrpSpPr>
      <p:grpSpPr>
        <a:xfrm>
          <a:off x="0" y="0"/>
          <a:ext cx="0" cy="0"/>
          <a:chOff x="0" y="0"/>
          <a:chExt cx="0" cy="0"/>
        </a:xfrm>
      </p:grpSpPr>
      <p:sp>
        <p:nvSpPr>
          <p:cNvPr id="23" name="Content Placeholder 2">
            <a:extLst>
              <a:ext uri="{FF2B5EF4-FFF2-40B4-BE49-F238E27FC236}">
                <a16:creationId xmlns:a16="http://schemas.microsoft.com/office/drawing/2014/main" id="{78D52F61-EA4F-E76E-005F-52762A0D31B4}"/>
              </a:ext>
            </a:extLst>
          </p:cNvPr>
          <p:cNvSpPr>
            <a:spLocks noGrp="1"/>
          </p:cNvSpPr>
          <p:nvPr>
            <p:ph idx="1"/>
          </p:nvPr>
        </p:nvSpPr>
        <p:spPr>
          <a:xfrm>
            <a:off x="193287" y="1372169"/>
            <a:ext cx="11271125" cy="4351338"/>
          </a:xfrm>
        </p:spPr>
        <p:txBody>
          <a:bodyPr>
            <a:normAutofit/>
          </a:bodyPr>
          <a:lstStyle/>
          <a:p>
            <a:pPr marL="9525" indent="0">
              <a:buNone/>
            </a:pPr>
            <a:r>
              <a:rPr lang="en-US" sz="2400" b="1" dirty="0">
                <a:latin typeface="Montserrat" panose="00000500000000000000" pitchFamily="2" charset="0"/>
              </a:rPr>
              <a:t>Reference Class Forecasting </a:t>
            </a:r>
          </a:p>
          <a:p>
            <a:pPr marL="457200" lvl="1" indent="0">
              <a:buNone/>
            </a:pPr>
            <a:r>
              <a:rPr lang="en-US" sz="2000" dirty="0">
                <a:latin typeface="Montserrat" panose="00000500000000000000" pitchFamily="2" charset="0"/>
              </a:rPr>
              <a:t>Uses historical data from similar projects to provide an objective forecast</a:t>
            </a:r>
          </a:p>
          <a:p>
            <a:pPr lvl="1"/>
            <a:endParaRPr lang="en-US" sz="2000" dirty="0">
              <a:latin typeface="Montserrat" panose="00000500000000000000" pitchFamily="2" charset="0"/>
            </a:endParaRPr>
          </a:p>
          <a:p>
            <a:pPr lvl="1"/>
            <a:endParaRPr lang="en-US" sz="2000" dirty="0">
              <a:latin typeface="Montserrat" panose="00000500000000000000" pitchFamily="2" charset="0"/>
            </a:endParaRPr>
          </a:p>
        </p:txBody>
      </p:sp>
      <p:sp>
        <p:nvSpPr>
          <p:cNvPr id="2" name="Title 1">
            <a:extLst>
              <a:ext uri="{FF2B5EF4-FFF2-40B4-BE49-F238E27FC236}">
                <a16:creationId xmlns:a16="http://schemas.microsoft.com/office/drawing/2014/main" id="{788B1D62-8130-E33F-7985-0C6483A0B23F}"/>
              </a:ext>
            </a:extLst>
          </p:cNvPr>
          <p:cNvSpPr>
            <a:spLocks noGrp="1"/>
          </p:cNvSpPr>
          <p:nvPr>
            <p:ph type="title"/>
          </p:nvPr>
        </p:nvSpPr>
        <p:spPr/>
        <p:txBody>
          <a:bodyPr/>
          <a:lstStyle/>
          <a:p>
            <a:r>
              <a:rPr lang="en-US" dirty="0"/>
              <a:t>Opportunity</a:t>
            </a:r>
            <a:br>
              <a:rPr lang="en-US" dirty="0"/>
            </a:br>
            <a:r>
              <a:rPr lang="en-US" sz="2800" b="0" dirty="0"/>
              <a:t>(Outside View)</a:t>
            </a:r>
          </a:p>
        </p:txBody>
      </p:sp>
      <p:sp>
        <p:nvSpPr>
          <p:cNvPr id="4" name="Slide Number Placeholder 3">
            <a:extLst>
              <a:ext uri="{FF2B5EF4-FFF2-40B4-BE49-F238E27FC236}">
                <a16:creationId xmlns:a16="http://schemas.microsoft.com/office/drawing/2014/main" id="{208C3C6A-6771-C5AE-D427-F3C9CD9AF618}"/>
              </a:ext>
            </a:extLst>
          </p:cNvPr>
          <p:cNvSpPr>
            <a:spLocks noGrp="1"/>
          </p:cNvSpPr>
          <p:nvPr>
            <p:ph type="sldNum" sz="quarter" idx="12"/>
          </p:nvPr>
        </p:nvSpPr>
        <p:spPr/>
        <p:txBody>
          <a:bodyPr/>
          <a:lstStyle/>
          <a:p>
            <a:fld id="{DD3EB71B-0E20-644D-98EB-43484203013E}" type="slidenum">
              <a:rPr lang="en-US" smtClean="0"/>
              <a:t>8</a:t>
            </a:fld>
            <a:endParaRPr lang="en-US"/>
          </a:p>
        </p:txBody>
      </p:sp>
      <p:sp>
        <p:nvSpPr>
          <p:cNvPr id="19" name="Rectangle: Rounded Corners 18">
            <a:extLst>
              <a:ext uri="{FF2B5EF4-FFF2-40B4-BE49-F238E27FC236}">
                <a16:creationId xmlns:a16="http://schemas.microsoft.com/office/drawing/2014/main" id="{66B2358B-DE18-EA3B-3893-AF741083059A}"/>
              </a:ext>
            </a:extLst>
          </p:cNvPr>
          <p:cNvSpPr/>
          <p:nvPr/>
        </p:nvSpPr>
        <p:spPr>
          <a:xfrm>
            <a:off x="240890" y="2357048"/>
            <a:ext cx="3687097" cy="1216660"/>
          </a:xfrm>
          <a:prstGeom prst="roundRect">
            <a:avLst/>
          </a:prstGeom>
          <a:solidFill>
            <a:srgbClr val="DCE9FC">
              <a:alpha val="41000"/>
            </a:srgbClr>
          </a:solidFill>
          <a:ln w="12700">
            <a:solidFill>
              <a:srgbClr val="03316D">
                <a:alpha val="47000"/>
              </a:srgbClr>
            </a:solidFill>
            <a:prstDash val="solid"/>
          </a:ln>
        </p:spPr>
        <p:txBody>
          <a:bodyPr anchor="t"/>
          <a:lstStyle/>
          <a:p>
            <a:r>
              <a:rPr lang="en-US" sz="2000" b="1">
                <a:latin typeface="Montserrat" panose="00000500000000000000" pitchFamily="2" charset="0"/>
              </a:rPr>
              <a:t>Reference Class</a:t>
            </a:r>
            <a:endParaRPr lang="en-US" sz="2000">
              <a:latin typeface="Montserrat" panose="00000500000000000000" pitchFamily="2" charset="0"/>
            </a:endParaRPr>
          </a:p>
          <a:p>
            <a:r>
              <a:rPr lang="en-US">
                <a:latin typeface="Montserrat" panose="00000500000000000000" pitchFamily="2" charset="0"/>
              </a:rPr>
              <a:t>Historical analogous projects</a:t>
            </a:r>
          </a:p>
        </p:txBody>
      </p:sp>
      <p:sp>
        <p:nvSpPr>
          <p:cNvPr id="21" name="Rectangle: Rounded Corners 20">
            <a:extLst>
              <a:ext uri="{FF2B5EF4-FFF2-40B4-BE49-F238E27FC236}">
                <a16:creationId xmlns:a16="http://schemas.microsoft.com/office/drawing/2014/main" id="{064B7F2D-0F75-0129-1A60-46E1A080517F}"/>
              </a:ext>
            </a:extLst>
          </p:cNvPr>
          <p:cNvSpPr/>
          <p:nvPr/>
        </p:nvSpPr>
        <p:spPr>
          <a:xfrm>
            <a:off x="8244348" y="2357048"/>
            <a:ext cx="3687097" cy="1216660"/>
          </a:xfrm>
          <a:prstGeom prst="roundRect">
            <a:avLst/>
          </a:prstGeom>
          <a:solidFill>
            <a:srgbClr val="DCE9FC">
              <a:alpha val="41000"/>
            </a:srgbClr>
          </a:solidFill>
          <a:ln w="12700">
            <a:solidFill>
              <a:srgbClr val="03316D">
                <a:alpha val="47000"/>
              </a:srgbClr>
            </a:solidFill>
            <a:prstDash val="solid"/>
          </a:ln>
        </p:spPr>
        <p:txBody>
          <a:bodyPr anchor="t"/>
          <a:lstStyle/>
          <a:p>
            <a:r>
              <a:rPr lang="en-US" sz="2000" b="1">
                <a:latin typeface="Montserrat" panose="00000500000000000000" pitchFamily="2" charset="0"/>
              </a:rPr>
              <a:t>Application</a:t>
            </a:r>
          </a:p>
          <a:p>
            <a:r>
              <a:rPr lang="en-US">
                <a:latin typeface="Montserrat" panose="00000500000000000000" pitchFamily="2" charset="0"/>
              </a:rPr>
              <a:t>New project compared to distribution of historical analogous projects</a:t>
            </a:r>
          </a:p>
        </p:txBody>
      </p:sp>
      <p:sp>
        <p:nvSpPr>
          <p:cNvPr id="22" name="Rectangle: Rounded Corners 21">
            <a:extLst>
              <a:ext uri="{FF2B5EF4-FFF2-40B4-BE49-F238E27FC236}">
                <a16:creationId xmlns:a16="http://schemas.microsoft.com/office/drawing/2014/main" id="{0853862F-2B3B-126A-46CF-17663A5CFCF9}"/>
              </a:ext>
            </a:extLst>
          </p:cNvPr>
          <p:cNvSpPr/>
          <p:nvPr/>
        </p:nvSpPr>
        <p:spPr>
          <a:xfrm>
            <a:off x="4252451" y="2357048"/>
            <a:ext cx="3687097" cy="1216660"/>
          </a:xfrm>
          <a:prstGeom prst="roundRect">
            <a:avLst/>
          </a:prstGeom>
          <a:solidFill>
            <a:srgbClr val="DCE9FC">
              <a:alpha val="41000"/>
            </a:srgbClr>
          </a:solidFill>
          <a:ln w="12700">
            <a:solidFill>
              <a:srgbClr val="03316D">
                <a:alpha val="47000"/>
              </a:srgbClr>
            </a:solidFill>
            <a:prstDash val="solid"/>
          </a:ln>
        </p:spPr>
        <p:txBody>
          <a:bodyPr anchor="t"/>
          <a:lstStyle/>
          <a:p>
            <a:r>
              <a:rPr lang="en-US" sz="2000" b="1">
                <a:latin typeface="Montserrat" panose="00000500000000000000" pitchFamily="2" charset="0"/>
              </a:rPr>
              <a:t>Method</a:t>
            </a:r>
          </a:p>
          <a:p>
            <a:r>
              <a:rPr lang="en-US">
                <a:latin typeface="Montserrat" panose="00000500000000000000" pitchFamily="2" charset="0"/>
              </a:rPr>
              <a:t>Top level crosscheck (CER adjacent)</a:t>
            </a:r>
          </a:p>
        </p:txBody>
      </p:sp>
      <p:pic>
        <p:nvPicPr>
          <p:cNvPr id="24" name="Picture 23">
            <a:extLst>
              <a:ext uri="{FF2B5EF4-FFF2-40B4-BE49-F238E27FC236}">
                <a16:creationId xmlns:a16="http://schemas.microsoft.com/office/drawing/2014/main" id="{933CBA98-A1CB-6603-B18E-E65E272FBE00}"/>
              </a:ext>
            </a:extLst>
          </p:cNvPr>
          <p:cNvPicPr>
            <a:picLocks noChangeAspect="1"/>
          </p:cNvPicPr>
          <p:nvPr/>
        </p:nvPicPr>
        <p:blipFill>
          <a:blip r:embed="rId3"/>
          <a:stretch>
            <a:fillRect/>
          </a:stretch>
        </p:blipFill>
        <p:spPr>
          <a:xfrm>
            <a:off x="1033878" y="3668751"/>
            <a:ext cx="2101119" cy="1575840"/>
          </a:xfrm>
          <a:prstGeom prst="rect">
            <a:avLst/>
          </a:prstGeom>
          <a:ln>
            <a:noFill/>
          </a:ln>
          <a:effectLst>
            <a:outerShdw blurRad="292100" dist="139700" dir="2700000" algn="tl" rotWithShape="0">
              <a:srgbClr val="333333">
                <a:alpha val="65000"/>
              </a:srgbClr>
            </a:outerShdw>
          </a:effectLst>
        </p:spPr>
      </p:pic>
      <p:grpSp>
        <p:nvGrpSpPr>
          <p:cNvPr id="25" name="Group 24">
            <a:extLst>
              <a:ext uri="{FF2B5EF4-FFF2-40B4-BE49-F238E27FC236}">
                <a16:creationId xmlns:a16="http://schemas.microsoft.com/office/drawing/2014/main" id="{007F5E04-EB79-EAC4-15B2-2AC2914DCFE7}"/>
              </a:ext>
            </a:extLst>
          </p:cNvPr>
          <p:cNvGrpSpPr/>
          <p:nvPr/>
        </p:nvGrpSpPr>
        <p:grpSpPr>
          <a:xfrm>
            <a:off x="8508777" y="3668751"/>
            <a:ext cx="3189152" cy="1537232"/>
            <a:chOff x="8320444" y="2950150"/>
            <a:chExt cx="3871556" cy="1668466"/>
          </a:xfrm>
        </p:grpSpPr>
        <p:grpSp>
          <p:nvGrpSpPr>
            <p:cNvPr id="26" name="Group 25">
              <a:extLst>
                <a:ext uri="{FF2B5EF4-FFF2-40B4-BE49-F238E27FC236}">
                  <a16:creationId xmlns:a16="http://schemas.microsoft.com/office/drawing/2014/main" id="{63CAE2B4-2048-DAED-10D3-615B45964ACA}"/>
                </a:ext>
              </a:extLst>
            </p:cNvPr>
            <p:cNvGrpSpPr/>
            <p:nvPr/>
          </p:nvGrpSpPr>
          <p:grpSpPr>
            <a:xfrm>
              <a:off x="8320444" y="2950150"/>
              <a:ext cx="3758649" cy="1668466"/>
              <a:chOff x="8320444" y="2950150"/>
              <a:chExt cx="3758649" cy="1668466"/>
            </a:xfrm>
          </p:grpSpPr>
          <p:pic>
            <p:nvPicPr>
              <p:cNvPr id="28" name="Picture 27">
                <a:extLst>
                  <a:ext uri="{FF2B5EF4-FFF2-40B4-BE49-F238E27FC236}">
                    <a16:creationId xmlns:a16="http://schemas.microsoft.com/office/drawing/2014/main" id="{4F09E955-2DBA-5E84-A502-0171C0985E93}"/>
                  </a:ext>
                </a:extLst>
              </p:cNvPr>
              <p:cNvPicPr>
                <a:picLocks noChangeAspect="1"/>
              </p:cNvPicPr>
              <p:nvPr/>
            </p:nvPicPr>
            <p:blipFill>
              <a:blip r:embed="rId4"/>
              <a:srcRect b="18085"/>
              <a:stretch>
                <a:fillRect/>
              </a:stretch>
            </p:blipFill>
            <p:spPr>
              <a:xfrm>
                <a:off x="8320444" y="2950150"/>
                <a:ext cx="3758649" cy="1668466"/>
              </a:xfrm>
              <a:prstGeom prst="rect">
                <a:avLst/>
              </a:prstGeom>
              <a:ln>
                <a:noFill/>
              </a:ln>
              <a:effectLst>
                <a:outerShdw blurRad="292100" dist="139700" dir="2700000" algn="tl" rotWithShape="0">
                  <a:srgbClr val="333333">
                    <a:alpha val="65000"/>
                  </a:srgbClr>
                </a:outerShdw>
              </a:effectLst>
            </p:spPr>
          </p:pic>
          <p:sp>
            <p:nvSpPr>
              <p:cNvPr id="29" name="Rectangle 28">
                <a:extLst>
                  <a:ext uri="{FF2B5EF4-FFF2-40B4-BE49-F238E27FC236}">
                    <a16:creationId xmlns:a16="http://schemas.microsoft.com/office/drawing/2014/main" id="{E3EE7438-EB15-63D5-B31F-7B7A40BFD3FA}"/>
                  </a:ext>
                </a:extLst>
              </p:cNvPr>
              <p:cNvSpPr/>
              <p:nvPr/>
            </p:nvSpPr>
            <p:spPr>
              <a:xfrm>
                <a:off x="10324234" y="3009668"/>
                <a:ext cx="1674478" cy="815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B6BF202C-A51D-B893-437A-859C2374F36D}"/>
                </a:ext>
              </a:extLst>
            </p:cNvPr>
            <p:cNvSpPr txBox="1"/>
            <p:nvPr/>
          </p:nvSpPr>
          <p:spPr>
            <a:xfrm>
              <a:off x="10437141" y="2950150"/>
              <a:ext cx="1754859" cy="246221"/>
            </a:xfrm>
            <a:prstGeom prst="rect">
              <a:avLst/>
            </a:prstGeom>
            <a:noFill/>
          </p:spPr>
          <p:txBody>
            <a:bodyPr wrap="square" rtlCol="0">
              <a:spAutoFit/>
            </a:bodyPr>
            <a:lstStyle/>
            <a:p>
              <a:r>
                <a:rPr lang="en-US" sz="1000"/>
                <a:t>Source: www.pmlogic.com</a:t>
              </a:r>
            </a:p>
          </p:txBody>
        </p:sp>
      </p:grpSp>
      <p:pic>
        <p:nvPicPr>
          <p:cNvPr id="30" name="Picture 29">
            <a:extLst>
              <a:ext uri="{FF2B5EF4-FFF2-40B4-BE49-F238E27FC236}">
                <a16:creationId xmlns:a16="http://schemas.microsoft.com/office/drawing/2014/main" id="{BEFDDC5F-7960-10BD-C585-A960ACC85FD9}"/>
              </a:ext>
            </a:extLst>
          </p:cNvPr>
          <p:cNvPicPr>
            <a:picLocks noChangeAspect="1"/>
          </p:cNvPicPr>
          <p:nvPr/>
        </p:nvPicPr>
        <p:blipFill>
          <a:blip r:embed="rId5"/>
          <a:stretch>
            <a:fillRect/>
          </a:stretch>
        </p:blipFill>
        <p:spPr>
          <a:xfrm>
            <a:off x="4828074" y="3675416"/>
            <a:ext cx="2532960" cy="1539642"/>
          </a:xfrm>
          <a:prstGeom prst="rect">
            <a:avLst/>
          </a:prstGeom>
          <a:ln>
            <a:noFill/>
          </a:ln>
          <a:effectLst>
            <a:outerShdw blurRad="292100" dist="139700" dir="2700000" algn="tl" rotWithShape="0">
              <a:srgbClr val="333333">
                <a:alpha val="65000"/>
              </a:srgbClr>
            </a:outerShdw>
          </a:effectLst>
        </p:spPr>
      </p:pic>
      <p:sp>
        <p:nvSpPr>
          <p:cNvPr id="32" name="Rectangle: Rounded Corners 31">
            <a:extLst>
              <a:ext uri="{FF2B5EF4-FFF2-40B4-BE49-F238E27FC236}">
                <a16:creationId xmlns:a16="http://schemas.microsoft.com/office/drawing/2014/main" id="{B23EBD92-B45D-1CCB-200E-0A0D9FDB1CC8}"/>
              </a:ext>
            </a:extLst>
          </p:cNvPr>
          <p:cNvSpPr/>
          <p:nvPr/>
        </p:nvSpPr>
        <p:spPr>
          <a:xfrm>
            <a:off x="2166757" y="5436067"/>
            <a:ext cx="7855593" cy="365125"/>
          </a:xfrm>
          <a:prstGeom prst="roundRect">
            <a:avLst/>
          </a:prstGeom>
          <a:solidFill>
            <a:srgbClr val="FFF2F2"/>
          </a:solidFill>
          <a:ln w="12700">
            <a:solidFill>
              <a:srgbClr val="D98A94"/>
            </a:solidFill>
            <a:prstDash val="solid"/>
          </a:ln>
        </p:spPr>
        <p:txBody>
          <a:bodyPr/>
          <a:lstStyle/>
          <a:p>
            <a:r>
              <a:rPr lang="en-US" b="1">
                <a:latin typeface="Montserrat" panose="00000500000000000000" pitchFamily="2" charset="0"/>
              </a:rPr>
              <a:t>Reference Class Problem: </a:t>
            </a:r>
            <a:r>
              <a:rPr lang="en-US">
                <a:latin typeface="Montserrat" panose="00000500000000000000" pitchFamily="2" charset="0"/>
              </a:rPr>
              <a:t>Which reference class do I use?</a:t>
            </a:r>
          </a:p>
        </p:txBody>
      </p:sp>
    </p:spTree>
    <p:extLst>
      <p:ext uri="{BB962C8B-B14F-4D97-AF65-F5344CB8AC3E}">
        <p14:creationId xmlns:p14="http://schemas.microsoft.com/office/powerpoint/2010/main" val="127971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0B62B-F0D6-9543-65FF-B27869ABFCE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B6D400B-DF38-1024-7D92-C57A1839EDDC}"/>
              </a:ext>
            </a:extLst>
          </p:cNvPr>
          <p:cNvPicPr>
            <a:picLocks noChangeAspect="1"/>
          </p:cNvPicPr>
          <p:nvPr/>
        </p:nvPicPr>
        <p:blipFill>
          <a:blip r:embed="rId3"/>
          <a:stretch>
            <a:fillRect/>
          </a:stretch>
        </p:blipFill>
        <p:spPr>
          <a:xfrm>
            <a:off x="2238763" y="1446145"/>
            <a:ext cx="7714473" cy="3612688"/>
          </a:xfrm>
          <a:prstGeom prst="rect">
            <a:avLst/>
          </a:prstGeom>
          <a:ln>
            <a:solidFill>
              <a:schemeClr val="tx1"/>
            </a:solidFill>
          </a:ln>
        </p:spPr>
      </p:pic>
      <p:sp>
        <p:nvSpPr>
          <p:cNvPr id="9" name="Title 8">
            <a:extLst>
              <a:ext uri="{FF2B5EF4-FFF2-40B4-BE49-F238E27FC236}">
                <a16:creationId xmlns:a16="http://schemas.microsoft.com/office/drawing/2014/main" id="{73BFEA00-09D9-D902-153F-69E87D0107DD}"/>
              </a:ext>
            </a:extLst>
          </p:cNvPr>
          <p:cNvSpPr>
            <a:spLocks noGrp="1"/>
          </p:cNvSpPr>
          <p:nvPr>
            <p:ph type="title"/>
          </p:nvPr>
        </p:nvSpPr>
        <p:spPr/>
        <p:txBody>
          <a:bodyPr/>
          <a:lstStyle/>
          <a:p>
            <a:r>
              <a:rPr lang="en-US"/>
              <a:t>Data (36 Projects)</a:t>
            </a:r>
          </a:p>
        </p:txBody>
      </p:sp>
      <p:sp>
        <p:nvSpPr>
          <p:cNvPr id="2" name="Slide Number Placeholder 1">
            <a:extLst>
              <a:ext uri="{FF2B5EF4-FFF2-40B4-BE49-F238E27FC236}">
                <a16:creationId xmlns:a16="http://schemas.microsoft.com/office/drawing/2014/main" id="{E9A1F33F-1340-2C9C-FFE5-E99AE7C15241}"/>
              </a:ext>
            </a:extLst>
          </p:cNvPr>
          <p:cNvSpPr>
            <a:spLocks noGrp="1"/>
          </p:cNvSpPr>
          <p:nvPr>
            <p:ph type="sldNum" sz="quarter" idx="12"/>
          </p:nvPr>
        </p:nvSpPr>
        <p:spPr/>
        <p:txBody>
          <a:bodyPr/>
          <a:lstStyle/>
          <a:p>
            <a:fld id="{DD3EB71B-0E20-644D-98EB-43484203013E}" type="slidenum">
              <a:rPr lang="en-US" smtClean="0"/>
              <a:t>9</a:t>
            </a:fld>
            <a:endParaRPr lang="en-US"/>
          </a:p>
        </p:txBody>
      </p:sp>
      <p:sp>
        <p:nvSpPr>
          <p:cNvPr id="4" name="TextBox 3">
            <a:extLst>
              <a:ext uri="{FF2B5EF4-FFF2-40B4-BE49-F238E27FC236}">
                <a16:creationId xmlns:a16="http://schemas.microsoft.com/office/drawing/2014/main" id="{EA52EA44-4CAD-7C2C-B750-6F39CCB0328C}"/>
              </a:ext>
            </a:extLst>
          </p:cNvPr>
          <p:cNvSpPr txBox="1"/>
          <p:nvPr/>
        </p:nvSpPr>
        <p:spPr>
          <a:xfrm>
            <a:off x="7445828" y="1578925"/>
            <a:ext cx="2449286" cy="261610"/>
          </a:xfrm>
          <a:prstGeom prst="rect">
            <a:avLst/>
          </a:prstGeom>
          <a:noFill/>
        </p:spPr>
        <p:txBody>
          <a:bodyPr wrap="square" rtlCol="0">
            <a:spAutoFit/>
          </a:bodyPr>
          <a:lstStyle/>
          <a:p>
            <a:r>
              <a:rPr lang="en-US" sz="1100"/>
              <a:t>*5 projects have </a:t>
            </a:r>
            <a:r>
              <a:rPr lang="en-US" sz="1100" err="1"/>
              <a:t>BCP’d</a:t>
            </a:r>
            <a:endParaRPr lang="en-US" sz="1100"/>
          </a:p>
        </p:txBody>
      </p:sp>
      <p:grpSp>
        <p:nvGrpSpPr>
          <p:cNvPr id="7" name="Group 6">
            <a:extLst>
              <a:ext uri="{FF2B5EF4-FFF2-40B4-BE49-F238E27FC236}">
                <a16:creationId xmlns:a16="http://schemas.microsoft.com/office/drawing/2014/main" id="{36DD4BA5-7691-B858-4A21-FD63CDA3D9C3}"/>
              </a:ext>
            </a:extLst>
          </p:cNvPr>
          <p:cNvGrpSpPr/>
          <p:nvPr/>
        </p:nvGrpSpPr>
        <p:grpSpPr>
          <a:xfrm>
            <a:off x="7538459" y="4733541"/>
            <a:ext cx="1400934" cy="268748"/>
            <a:chOff x="9899063" y="5047850"/>
            <a:chExt cx="1136034" cy="225462"/>
          </a:xfrm>
        </p:grpSpPr>
        <p:sp>
          <p:nvSpPr>
            <p:cNvPr id="5" name="TextBox 4">
              <a:extLst>
                <a:ext uri="{FF2B5EF4-FFF2-40B4-BE49-F238E27FC236}">
                  <a16:creationId xmlns:a16="http://schemas.microsoft.com/office/drawing/2014/main" id="{913ECDE7-7879-66FD-A385-699BF6676348}"/>
                </a:ext>
              </a:extLst>
            </p:cNvPr>
            <p:cNvSpPr txBox="1"/>
            <p:nvPr/>
          </p:nvSpPr>
          <p:spPr>
            <a:xfrm>
              <a:off x="9967921" y="5047850"/>
              <a:ext cx="1067176" cy="215444"/>
            </a:xfrm>
            <a:prstGeom prst="rect">
              <a:avLst/>
            </a:prstGeom>
            <a:solidFill>
              <a:schemeClr val="bg1"/>
            </a:solidFill>
          </p:spPr>
          <p:txBody>
            <a:bodyPr wrap="square" rtlCol="0">
              <a:spAutoFit/>
            </a:bodyPr>
            <a:lstStyle/>
            <a:p>
              <a:endParaRPr lang="en-US" sz="800"/>
            </a:p>
          </p:txBody>
        </p:sp>
        <p:sp>
          <p:nvSpPr>
            <p:cNvPr id="6" name="TextBox 5">
              <a:extLst>
                <a:ext uri="{FF2B5EF4-FFF2-40B4-BE49-F238E27FC236}">
                  <a16:creationId xmlns:a16="http://schemas.microsoft.com/office/drawing/2014/main" id="{83A450E0-25E9-BFE5-92E2-C5CF985BE3B9}"/>
                </a:ext>
              </a:extLst>
            </p:cNvPr>
            <p:cNvSpPr txBox="1"/>
            <p:nvPr/>
          </p:nvSpPr>
          <p:spPr>
            <a:xfrm>
              <a:off x="9899063" y="5092569"/>
              <a:ext cx="509361" cy="180743"/>
            </a:xfrm>
            <a:prstGeom prst="rect">
              <a:avLst/>
            </a:prstGeom>
            <a:noFill/>
          </p:spPr>
          <p:txBody>
            <a:bodyPr wrap="square" rtlCol="0">
              <a:spAutoFit/>
            </a:bodyPr>
            <a:lstStyle/>
            <a:p>
              <a:r>
                <a:rPr lang="en-US" sz="800"/>
                <a:t>PARS</a:t>
              </a:r>
            </a:p>
          </p:txBody>
        </p:sp>
      </p:grpSp>
      <p:sp>
        <p:nvSpPr>
          <p:cNvPr id="13" name="Rectangle: Rounded Corners 12">
            <a:extLst>
              <a:ext uri="{FF2B5EF4-FFF2-40B4-BE49-F238E27FC236}">
                <a16:creationId xmlns:a16="http://schemas.microsoft.com/office/drawing/2014/main" id="{8DB4B126-A514-7595-F918-EC46F85B4174}"/>
              </a:ext>
            </a:extLst>
          </p:cNvPr>
          <p:cNvSpPr/>
          <p:nvPr/>
        </p:nvSpPr>
        <p:spPr>
          <a:xfrm>
            <a:off x="838200" y="5152296"/>
            <a:ext cx="3135265" cy="734870"/>
          </a:xfrm>
          <a:prstGeom prst="roundRect">
            <a:avLst/>
          </a:prstGeom>
          <a:solidFill>
            <a:schemeClr val="accent4">
              <a:lumMod val="20000"/>
              <a:lumOff val="80000"/>
              <a:alpha val="41000"/>
            </a:schemeClr>
          </a:solidFill>
          <a:ln w="12700">
            <a:solidFill>
              <a:schemeClr val="accent6">
                <a:lumMod val="25000"/>
                <a:alpha val="47000"/>
              </a:schemeClr>
            </a:solidFill>
            <a:prstDash val="solid"/>
          </a:ln>
        </p:spPr>
        <p:txBody>
          <a:bodyPr/>
          <a:lstStyle/>
          <a:p>
            <a:pPr algn="ctr"/>
            <a:r>
              <a:rPr lang="en-US" sz="1600" b="1">
                <a:latin typeface="Montserrat" panose="00000500000000000000" pitchFamily="2" charset="0"/>
              </a:rPr>
              <a:t>Time</a:t>
            </a:r>
            <a:r>
              <a:rPr lang="en-US" sz="1600">
                <a:latin typeface="Montserrat" panose="00000500000000000000" pitchFamily="2" charset="0"/>
              </a:rPr>
              <a:t> Dependent</a:t>
            </a:r>
          </a:p>
        </p:txBody>
      </p:sp>
      <p:sp>
        <p:nvSpPr>
          <p:cNvPr id="14" name="Rectangle: Rounded Corners 13">
            <a:extLst>
              <a:ext uri="{FF2B5EF4-FFF2-40B4-BE49-F238E27FC236}">
                <a16:creationId xmlns:a16="http://schemas.microsoft.com/office/drawing/2014/main" id="{249B5CF6-5CD4-1C66-40AB-94D086202405}"/>
              </a:ext>
            </a:extLst>
          </p:cNvPr>
          <p:cNvSpPr/>
          <p:nvPr/>
        </p:nvSpPr>
        <p:spPr>
          <a:xfrm>
            <a:off x="4528367" y="5167500"/>
            <a:ext cx="3135265" cy="734870"/>
          </a:xfrm>
          <a:prstGeom prst="roundRect">
            <a:avLst/>
          </a:prstGeom>
          <a:solidFill>
            <a:schemeClr val="accent4">
              <a:lumMod val="20000"/>
              <a:lumOff val="80000"/>
              <a:alpha val="41000"/>
            </a:schemeClr>
          </a:solidFill>
          <a:ln w="12700">
            <a:solidFill>
              <a:schemeClr val="accent6">
                <a:lumMod val="25000"/>
                <a:alpha val="47000"/>
              </a:schemeClr>
            </a:solidFill>
            <a:prstDash val="solid"/>
          </a:ln>
        </p:spPr>
        <p:txBody>
          <a:bodyPr/>
          <a:lstStyle/>
          <a:p>
            <a:pPr algn="ctr"/>
            <a:r>
              <a:rPr lang="en-US" sz="1600" b="1">
                <a:latin typeface="Montserrat" panose="00000500000000000000" pitchFamily="2" charset="0"/>
              </a:rPr>
              <a:t>Size</a:t>
            </a:r>
            <a:r>
              <a:rPr lang="en-US" sz="1600">
                <a:latin typeface="Montserrat" panose="00000500000000000000" pitchFamily="2" charset="0"/>
              </a:rPr>
              <a:t> Dependent</a:t>
            </a:r>
          </a:p>
        </p:txBody>
      </p:sp>
      <p:sp>
        <p:nvSpPr>
          <p:cNvPr id="15" name="Rectangle: Rounded Corners 14">
            <a:extLst>
              <a:ext uri="{FF2B5EF4-FFF2-40B4-BE49-F238E27FC236}">
                <a16:creationId xmlns:a16="http://schemas.microsoft.com/office/drawing/2014/main" id="{CA0DA320-837E-5A4F-938F-1EFAFC4A58CC}"/>
              </a:ext>
            </a:extLst>
          </p:cNvPr>
          <p:cNvSpPr/>
          <p:nvPr/>
        </p:nvSpPr>
        <p:spPr>
          <a:xfrm>
            <a:off x="8218535" y="5167771"/>
            <a:ext cx="3135265" cy="734870"/>
          </a:xfrm>
          <a:prstGeom prst="roundRect">
            <a:avLst/>
          </a:prstGeom>
          <a:solidFill>
            <a:schemeClr val="accent4">
              <a:lumMod val="20000"/>
              <a:lumOff val="80000"/>
              <a:alpha val="41000"/>
            </a:schemeClr>
          </a:solidFill>
          <a:ln w="12700">
            <a:solidFill>
              <a:schemeClr val="accent6">
                <a:lumMod val="25000"/>
                <a:alpha val="47000"/>
              </a:schemeClr>
            </a:solidFill>
            <a:prstDash val="solid"/>
          </a:ln>
        </p:spPr>
        <p:txBody>
          <a:bodyPr/>
          <a:lstStyle/>
          <a:p>
            <a:pPr algn="ctr"/>
            <a:r>
              <a:rPr lang="en-US" sz="1600" b="1" dirty="0">
                <a:latin typeface="Montserrat" panose="00000500000000000000" pitchFamily="2" charset="0"/>
              </a:rPr>
              <a:t>Office</a:t>
            </a:r>
            <a:r>
              <a:rPr lang="en-US" sz="1600" dirty="0">
                <a:latin typeface="Montserrat" panose="00000500000000000000" pitchFamily="2" charset="0"/>
              </a:rPr>
              <a:t> Dependent</a:t>
            </a:r>
          </a:p>
        </p:txBody>
      </p:sp>
      <p:pic>
        <p:nvPicPr>
          <p:cNvPr id="17" name="Graphic 16" descr="Daily calendar with solid fill">
            <a:extLst>
              <a:ext uri="{FF2B5EF4-FFF2-40B4-BE49-F238E27FC236}">
                <a16:creationId xmlns:a16="http://schemas.microsoft.com/office/drawing/2014/main" id="{BAAF8A60-04FD-E375-F151-7DAF993CB8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30285" y="5478012"/>
            <a:ext cx="394585" cy="394585"/>
          </a:xfrm>
          <a:prstGeom prst="rect">
            <a:avLst/>
          </a:prstGeom>
        </p:spPr>
      </p:pic>
      <p:pic>
        <p:nvPicPr>
          <p:cNvPr id="21" name="Graphic 20" descr="Dollar with solid fill">
            <a:extLst>
              <a:ext uri="{FF2B5EF4-FFF2-40B4-BE49-F238E27FC236}">
                <a16:creationId xmlns:a16="http://schemas.microsoft.com/office/drawing/2014/main" id="{332559A3-079A-58BF-3C8E-DD25089D8D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07792" y="5460504"/>
            <a:ext cx="394585" cy="394585"/>
          </a:xfrm>
          <a:prstGeom prst="rect">
            <a:avLst/>
          </a:prstGeom>
        </p:spPr>
      </p:pic>
      <p:pic>
        <p:nvPicPr>
          <p:cNvPr id="27" name="Graphic 26" descr="Thumbs Down with solid fill">
            <a:extLst>
              <a:ext uri="{FF2B5EF4-FFF2-40B4-BE49-F238E27FC236}">
                <a16:creationId xmlns:a16="http://schemas.microsoft.com/office/drawing/2014/main" id="{D54DD4C8-2FA8-8890-6B1E-54F8ADD755B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82497" y="5484878"/>
            <a:ext cx="394585" cy="394585"/>
          </a:xfrm>
          <a:prstGeom prst="rect">
            <a:avLst/>
          </a:prstGeom>
        </p:spPr>
      </p:pic>
      <p:pic>
        <p:nvPicPr>
          <p:cNvPr id="29" name="Graphic 28" descr="Thumbs up sign with solid fill">
            <a:extLst>
              <a:ext uri="{FF2B5EF4-FFF2-40B4-BE49-F238E27FC236}">
                <a16:creationId xmlns:a16="http://schemas.microsoft.com/office/drawing/2014/main" id="{67777DCF-C489-03CF-5AD9-B6FC1EFBB53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68564" y="5430377"/>
            <a:ext cx="392850" cy="392850"/>
          </a:xfrm>
          <a:prstGeom prst="rect">
            <a:avLst/>
          </a:prstGeom>
        </p:spPr>
      </p:pic>
      <p:pic>
        <p:nvPicPr>
          <p:cNvPr id="30" name="Graphic 29" descr="Daily calendar with solid fill">
            <a:extLst>
              <a:ext uri="{FF2B5EF4-FFF2-40B4-BE49-F238E27FC236}">
                <a16:creationId xmlns:a16="http://schemas.microsoft.com/office/drawing/2014/main" id="{234485F5-3EC7-14EC-CD25-77BE5E8BE0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72759" y="5485715"/>
            <a:ext cx="394585" cy="394585"/>
          </a:xfrm>
          <a:prstGeom prst="rect">
            <a:avLst/>
          </a:prstGeom>
        </p:spPr>
      </p:pic>
      <p:pic>
        <p:nvPicPr>
          <p:cNvPr id="31" name="Graphic 30" descr="Dollar with solid fill">
            <a:extLst>
              <a:ext uri="{FF2B5EF4-FFF2-40B4-BE49-F238E27FC236}">
                <a16:creationId xmlns:a16="http://schemas.microsoft.com/office/drawing/2014/main" id="{F00280D5-4106-F9AE-3759-E0BCB746DF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50266" y="5468207"/>
            <a:ext cx="394585" cy="394585"/>
          </a:xfrm>
          <a:prstGeom prst="rect">
            <a:avLst/>
          </a:prstGeom>
        </p:spPr>
      </p:pic>
      <p:pic>
        <p:nvPicPr>
          <p:cNvPr id="33" name="Graphic 32" descr="Thumbs up sign with solid fill">
            <a:extLst>
              <a:ext uri="{FF2B5EF4-FFF2-40B4-BE49-F238E27FC236}">
                <a16:creationId xmlns:a16="http://schemas.microsoft.com/office/drawing/2014/main" id="{6A3A8847-268D-9C95-46C2-B826304E16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11038" y="5438080"/>
            <a:ext cx="392850" cy="392850"/>
          </a:xfrm>
          <a:prstGeom prst="rect">
            <a:avLst/>
          </a:prstGeom>
        </p:spPr>
      </p:pic>
      <p:pic>
        <p:nvPicPr>
          <p:cNvPr id="38" name="Graphic 37" descr="Daily calendar with solid fill">
            <a:extLst>
              <a:ext uri="{FF2B5EF4-FFF2-40B4-BE49-F238E27FC236}">
                <a16:creationId xmlns:a16="http://schemas.microsoft.com/office/drawing/2014/main" id="{78A90F5D-1A8E-5290-C9E0-39AAB206D7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08921" y="5496084"/>
            <a:ext cx="394585" cy="394585"/>
          </a:xfrm>
          <a:prstGeom prst="rect">
            <a:avLst/>
          </a:prstGeom>
        </p:spPr>
      </p:pic>
      <p:pic>
        <p:nvPicPr>
          <p:cNvPr id="39" name="Graphic 38" descr="Dollar with solid fill">
            <a:extLst>
              <a:ext uri="{FF2B5EF4-FFF2-40B4-BE49-F238E27FC236}">
                <a16:creationId xmlns:a16="http://schemas.microsoft.com/office/drawing/2014/main" id="{28D49588-0671-8BCD-6BDE-CBEA2AD01F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86428" y="5478576"/>
            <a:ext cx="394585" cy="394585"/>
          </a:xfrm>
          <a:prstGeom prst="rect">
            <a:avLst/>
          </a:prstGeom>
        </p:spPr>
      </p:pic>
      <p:pic>
        <p:nvPicPr>
          <p:cNvPr id="41" name="Graphic 40" descr="Thumbs up sign with solid fill">
            <a:extLst>
              <a:ext uri="{FF2B5EF4-FFF2-40B4-BE49-F238E27FC236}">
                <a16:creationId xmlns:a16="http://schemas.microsoft.com/office/drawing/2014/main" id="{26F0A2FE-BDED-0B67-BFF7-6CBCE6644B6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47200" y="5448449"/>
            <a:ext cx="392850" cy="392850"/>
          </a:xfrm>
          <a:prstGeom prst="rect">
            <a:avLst/>
          </a:prstGeom>
        </p:spPr>
      </p:pic>
      <p:pic>
        <p:nvPicPr>
          <p:cNvPr id="42" name="Graphic 41" descr="Thumbs up sign with solid fill">
            <a:extLst>
              <a:ext uri="{FF2B5EF4-FFF2-40B4-BE49-F238E27FC236}">
                <a16:creationId xmlns:a16="http://schemas.microsoft.com/office/drawing/2014/main" id="{7D2E3932-F073-C447-78DE-2778FDDD09F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36524" y="5448449"/>
            <a:ext cx="392850" cy="392850"/>
          </a:xfrm>
          <a:prstGeom prst="rect">
            <a:avLst/>
          </a:prstGeom>
        </p:spPr>
      </p:pic>
      <p:pic>
        <p:nvPicPr>
          <p:cNvPr id="43" name="Graphic 42" descr="Thumbs up sign with solid fill">
            <a:extLst>
              <a:ext uri="{FF2B5EF4-FFF2-40B4-BE49-F238E27FC236}">
                <a16:creationId xmlns:a16="http://schemas.microsoft.com/office/drawing/2014/main" id="{4BA9777D-78BB-3C46-269E-5E4079CC8E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484538" y="5448449"/>
            <a:ext cx="392850" cy="392850"/>
          </a:xfrm>
          <a:prstGeom prst="rect">
            <a:avLst/>
          </a:prstGeom>
        </p:spPr>
      </p:pic>
      <p:sp>
        <p:nvSpPr>
          <p:cNvPr id="44" name="TextBox 43">
            <a:extLst>
              <a:ext uri="{FF2B5EF4-FFF2-40B4-BE49-F238E27FC236}">
                <a16:creationId xmlns:a16="http://schemas.microsoft.com/office/drawing/2014/main" id="{EE25DC06-0C87-744E-F4B1-1E35544C4CC9}"/>
              </a:ext>
            </a:extLst>
          </p:cNvPr>
          <p:cNvSpPr txBox="1"/>
          <p:nvPr/>
        </p:nvSpPr>
        <p:spPr>
          <a:xfrm>
            <a:off x="10690697" y="5385778"/>
            <a:ext cx="825500" cy="461665"/>
          </a:xfrm>
          <a:prstGeom prst="rect">
            <a:avLst/>
          </a:prstGeom>
          <a:noFill/>
        </p:spPr>
        <p:txBody>
          <a:bodyPr wrap="square" rtlCol="0">
            <a:spAutoFit/>
          </a:bodyPr>
          <a:lstStyle/>
          <a:p>
            <a:r>
              <a:rPr lang="en-US" sz="2400" b="1">
                <a:solidFill>
                  <a:srgbClr val="FFC000"/>
                </a:solidFill>
              </a:rPr>
              <a:t>???</a:t>
            </a:r>
          </a:p>
        </p:txBody>
      </p:sp>
      <p:sp>
        <p:nvSpPr>
          <p:cNvPr id="45" name="TextBox 44">
            <a:extLst>
              <a:ext uri="{FF2B5EF4-FFF2-40B4-BE49-F238E27FC236}">
                <a16:creationId xmlns:a16="http://schemas.microsoft.com/office/drawing/2014/main" id="{C100E9CE-2FD2-2DE1-2552-B747DA7F45BF}"/>
              </a:ext>
            </a:extLst>
          </p:cNvPr>
          <p:cNvSpPr txBox="1"/>
          <p:nvPr/>
        </p:nvSpPr>
        <p:spPr>
          <a:xfrm>
            <a:off x="8252193" y="5411214"/>
            <a:ext cx="825500" cy="461665"/>
          </a:xfrm>
          <a:prstGeom prst="rect">
            <a:avLst/>
          </a:prstGeom>
          <a:noFill/>
        </p:spPr>
        <p:txBody>
          <a:bodyPr wrap="square" rtlCol="0">
            <a:spAutoFit/>
          </a:bodyPr>
          <a:lstStyle/>
          <a:p>
            <a:r>
              <a:rPr lang="en-US" sz="2400" b="1">
                <a:solidFill>
                  <a:srgbClr val="FFC000"/>
                </a:solidFill>
              </a:rPr>
              <a:t>???</a:t>
            </a:r>
          </a:p>
        </p:txBody>
      </p:sp>
    </p:spTree>
    <p:extLst>
      <p:ext uri="{BB962C8B-B14F-4D97-AF65-F5344CB8AC3E}">
        <p14:creationId xmlns:p14="http://schemas.microsoft.com/office/powerpoint/2010/main" val="3754334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D2C50-1625-0C67-7251-58279C464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CF7EC-543C-434D-CDD0-FB30145B0567}"/>
              </a:ext>
            </a:extLst>
          </p:cNvPr>
          <p:cNvSpPr>
            <a:spLocks noGrp="1"/>
          </p:cNvSpPr>
          <p:nvPr>
            <p:ph type="title"/>
          </p:nvPr>
        </p:nvSpPr>
        <p:spPr/>
        <p:txBody>
          <a:bodyPr/>
          <a:lstStyle/>
          <a:p>
            <a:r>
              <a:rPr lang="en-US"/>
              <a:t>Analysis</a:t>
            </a:r>
          </a:p>
        </p:txBody>
      </p:sp>
      <p:sp>
        <p:nvSpPr>
          <p:cNvPr id="4" name="Slide Number Placeholder 3">
            <a:extLst>
              <a:ext uri="{FF2B5EF4-FFF2-40B4-BE49-F238E27FC236}">
                <a16:creationId xmlns:a16="http://schemas.microsoft.com/office/drawing/2014/main" id="{309C6CD7-8407-1166-58ED-35949EC9AFA3}"/>
              </a:ext>
            </a:extLst>
          </p:cNvPr>
          <p:cNvSpPr>
            <a:spLocks noGrp="1"/>
          </p:cNvSpPr>
          <p:nvPr>
            <p:ph type="sldNum" sz="quarter" idx="12"/>
          </p:nvPr>
        </p:nvSpPr>
        <p:spPr/>
        <p:txBody>
          <a:bodyPr/>
          <a:lstStyle/>
          <a:p>
            <a:fld id="{DD3EB71B-0E20-644D-98EB-43484203013E}" type="slidenum">
              <a:rPr lang="en-US" smtClean="0"/>
              <a:t>10</a:t>
            </a:fld>
            <a:endParaRPr lang="en-US"/>
          </a:p>
        </p:txBody>
      </p:sp>
      <p:pic>
        <p:nvPicPr>
          <p:cNvPr id="6" name="Picture 5">
            <a:extLst>
              <a:ext uri="{FF2B5EF4-FFF2-40B4-BE49-F238E27FC236}">
                <a16:creationId xmlns:a16="http://schemas.microsoft.com/office/drawing/2014/main" id="{BADBFFFE-9F06-3646-E1EA-84054FA61815}"/>
              </a:ext>
            </a:extLst>
          </p:cNvPr>
          <p:cNvPicPr>
            <a:picLocks noChangeAspect="1"/>
          </p:cNvPicPr>
          <p:nvPr/>
        </p:nvPicPr>
        <p:blipFill>
          <a:blip r:embed="rId3"/>
          <a:stretch>
            <a:fillRect/>
          </a:stretch>
        </p:blipFill>
        <p:spPr>
          <a:xfrm>
            <a:off x="6096000" y="1558643"/>
            <a:ext cx="5654040" cy="4240530"/>
          </a:xfrm>
          <a:prstGeom prst="rect">
            <a:avLst/>
          </a:prstGeom>
          <a:ln>
            <a:solidFill>
              <a:schemeClr val="tx1"/>
            </a:solidFill>
          </a:ln>
        </p:spPr>
      </p:pic>
      <p:pic>
        <p:nvPicPr>
          <p:cNvPr id="8" name="Picture 7">
            <a:extLst>
              <a:ext uri="{FF2B5EF4-FFF2-40B4-BE49-F238E27FC236}">
                <a16:creationId xmlns:a16="http://schemas.microsoft.com/office/drawing/2014/main" id="{1F6F00C1-6574-F4A6-9CCC-2F18219F3C93}"/>
              </a:ext>
            </a:extLst>
          </p:cNvPr>
          <p:cNvPicPr>
            <a:picLocks noChangeAspect="1"/>
          </p:cNvPicPr>
          <p:nvPr/>
        </p:nvPicPr>
        <p:blipFill>
          <a:blip r:embed="rId4"/>
          <a:stretch>
            <a:fillRect/>
          </a:stretch>
        </p:blipFill>
        <p:spPr>
          <a:xfrm>
            <a:off x="334766" y="4473610"/>
            <a:ext cx="5434805" cy="1325563"/>
          </a:xfrm>
          <a:prstGeom prst="rect">
            <a:avLst/>
          </a:prstGeom>
          <a:ln>
            <a:solidFill>
              <a:schemeClr val="tx1"/>
            </a:solidFill>
          </a:ln>
        </p:spPr>
      </p:pic>
      <p:sp>
        <p:nvSpPr>
          <p:cNvPr id="10" name="Rectangle 9">
            <a:extLst>
              <a:ext uri="{FF2B5EF4-FFF2-40B4-BE49-F238E27FC236}">
                <a16:creationId xmlns:a16="http://schemas.microsoft.com/office/drawing/2014/main" id="{F8EFAC1D-150D-7758-01C8-1E448E7B7710}"/>
              </a:ext>
            </a:extLst>
          </p:cNvPr>
          <p:cNvSpPr/>
          <p:nvPr/>
        </p:nvSpPr>
        <p:spPr>
          <a:xfrm>
            <a:off x="5063490" y="4473610"/>
            <a:ext cx="706081" cy="13255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30A3104-2075-59B3-0565-0D78FE44AACA}"/>
              </a:ext>
            </a:extLst>
          </p:cNvPr>
          <p:cNvSpPr/>
          <p:nvPr/>
        </p:nvSpPr>
        <p:spPr>
          <a:xfrm>
            <a:off x="4400933" y="4473610"/>
            <a:ext cx="641892" cy="1325563"/>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D4B127A-63C0-B2FB-13E3-8F89F5000A7B}"/>
              </a:ext>
            </a:extLst>
          </p:cNvPr>
          <p:cNvPicPr>
            <a:picLocks noChangeAspect="1"/>
          </p:cNvPicPr>
          <p:nvPr/>
        </p:nvPicPr>
        <p:blipFill>
          <a:blip r:embed="rId5"/>
          <a:stretch>
            <a:fillRect/>
          </a:stretch>
        </p:blipFill>
        <p:spPr>
          <a:xfrm>
            <a:off x="5697973" y="5876883"/>
            <a:ext cx="3905795" cy="600159"/>
          </a:xfrm>
          <a:prstGeom prst="rect">
            <a:avLst/>
          </a:prstGeom>
          <a:ln>
            <a:solidFill>
              <a:schemeClr val="tx1"/>
            </a:solidFill>
          </a:ln>
        </p:spPr>
      </p:pic>
      <p:pic>
        <p:nvPicPr>
          <p:cNvPr id="15" name="Picture 14">
            <a:extLst>
              <a:ext uri="{FF2B5EF4-FFF2-40B4-BE49-F238E27FC236}">
                <a16:creationId xmlns:a16="http://schemas.microsoft.com/office/drawing/2014/main" id="{0D626BA0-2CA3-D58D-7D91-64D2B813AB72}"/>
              </a:ext>
            </a:extLst>
          </p:cNvPr>
          <p:cNvPicPr>
            <a:picLocks noChangeAspect="1"/>
          </p:cNvPicPr>
          <p:nvPr/>
        </p:nvPicPr>
        <p:blipFill>
          <a:blip r:embed="rId6"/>
          <a:stretch>
            <a:fillRect/>
          </a:stretch>
        </p:blipFill>
        <p:spPr>
          <a:xfrm>
            <a:off x="8561584" y="127499"/>
            <a:ext cx="3444240" cy="1043303"/>
          </a:xfrm>
          <a:prstGeom prst="rect">
            <a:avLst/>
          </a:prstGeom>
          <a:ln w="38100">
            <a:solidFill>
              <a:srgbClr val="C00000"/>
            </a:solidFill>
          </a:ln>
        </p:spPr>
      </p:pic>
      <p:sp>
        <p:nvSpPr>
          <p:cNvPr id="5" name="Rectangle: Rounded Corners 4">
            <a:extLst>
              <a:ext uri="{FF2B5EF4-FFF2-40B4-BE49-F238E27FC236}">
                <a16:creationId xmlns:a16="http://schemas.microsoft.com/office/drawing/2014/main" id="{F39A613B-49D7-0F73-F570-FFB03A971F8A}"/>
              </a:ext>
            </a:extLst>
          </p:cNvPr>
          <p:cNvSpPr/>
          <p:nvPr/>
        </p:nvSpPr>
        <p:spPr>
          <a:xfrm>
            <a:off x="334766" y="1558643"/>
            <a:ext cx="5434805" cy="2720280"/>
          </a:xfrm>
          <a:prstGeom prst="roundRect">
            <a:avLst/>
          </a:prstGeom>
          <a:solidFill>
            <a:srgbClr val="DCE9FC">
              <a:alpha val="41000"/>
            </a:srgbClr>
          </a:solidFill>
          <a:ln w="12700">
            <a:solidFill>
              <a:srgbClr val="03316D">
                <a:alpha val="47000"/>
              </a:srgbClr>
            </a:solidFill>
            <a:prstDash val="solid"/>
          </a:ln>
        </p:spPr>
        <p:txBody>
          <a:bodyPr/>
          <a:lstStyle/>
          <a:p>
            <a:r>
              <a:rPr lang="en-US" sz="2000">
                <a:latin typeface="Montserrat" panose="00000500000000000000" pitchFamily="2" charset="0"/>
              </a:rPr>
              <a:t>Analyze cost and schedule growth post-CD-2/3 for Reference Class Data</a:t>
            </a:r>
          </a:p>
          <a:p>
            <a:endParaRPr lang="en-US" sz="2000">
              <a:latin typeface="Montserrat" panose="00000500000000000000" pitchFamily="2" charset="0"/>
            </a:endParaRPr>
          </a:p>
          <a:p>
            <a:r>
              <a:rPr lang="en-US" sz="2000" b="1">
                <a:latin typeface="Montserrat" panose="00000500000000000000" pitchFamily="2" charset="0"/>
              </a:rPr>
              <a:t>Best fit: </a:t>
            </a:r>
            <a:r>
              <a:rPr lang="en-US" sz="2000">
                <a:latin typeface="Montserrat" panose="00000500000000000000" pitchFamily="2" charset="0"/>
              </a:rPr>
              <a:t>Log-Normal distribution</a:t>
            </a:r>
          </a:p>
          <a:p>
            <a:pPr marL="342900" indent="-342900">
              <a:buFont typeface="Arial" panose="020B0604020202020204" pitchFamily="34" charset="0"/>
              <a:buChar char="•"/>
            </a:pPr>
            <a:r>
              <a:rPr lang="en-US" sz="1600">
                <a:latin typeface="Montserrat" panose="00000500000000000000" pitchFamily="2" charset="0"/>
              </a:rPr>
              <a:t>Lowest fit stat values</a:t>
            </a:r>
          </a:p>
          <a:p>
            <a:pPr marL="342900" indent="-342900">
              <a:buFont typeface="Arial" panose="020B0604020202020204" pitchFamily="34" charset="0"/>
              <a:buChar char="•"/>
            </a:pPr>
            <a:r>
              <a:rPr lang="en-US" sz="1600">
                <a:latin typeface="Montserrat" panose="00000500000000000000" pitchFamily="2" charset="0"/>
              </a:rPr>
              <a:t>Statistically significant parameters</a:t>
            </a:r>
          </a:p>
          <a:p>
            <a:endParaRPr lang="en-US" sz="2000">
              <a:latin typeface="Montserrat" panose="00000500000000000000" pitchFamily="2" charset="0"/>
            </a:endParaRPr>
          </a:p>
          <a:p>
            <a:pPr lvl="1"/>
            <a:endParaRPr lang="en-US" sz="1600">
              <a:latin typeface="Montserrat" panose="00000500000000000000" pitchFamily="2" charset="0"/>
            </a:endParaRPr>
          </a:p>
        </p:txBody>
      </p:sp>
    </p:spTree>
    <p:extLst>
      <p:ext uri="{BB962C8B-B14F-4D97-AF65-F5344CB8AC3E}">
        <p14:creationId xmlns:p14="http://schemas.microsoft.com/office/powerpoint/2010/main" val="3034820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34D9D-1D1E-99ED-6BEF-3E4C50D8ED4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4D8E031-94AF-BCB8-258F-DC000E070DC8}"/>
              </a:ext>
            </a:extLst>
          </p:cNvPr>
          <p:cNvPicPr>
            <a:picLocks noChangeAspect="1"/>
          </p:cNvPicPr>
          <p:nvPr/>
        </p:nvPicPr>
        <p:blipFill>
          <a:blip r:embed="rId3"/>
          <a:stretch>
            <a:fillRect/>
          </a:stretch>
        </p:blipFill>
        <p:spPr>
          <a:xfrm>
            <a:off x="4853354" y="1376220"/>
            <a:ext cx="7003879" cy="4478515"/>
          </a:xfrm>
          <a:prstGeom prst="rect">
            <a:avLst/>
          </a:prstGeom>
        </p:spPr>
      </p:pic>
      <p:sp>
        <p:nvSpPr>
          <p:cNvPr id="2" name="Title 1">
            <a:extLst>
              <a:ext uri="{FF2B5EF4-FFF2-40B4-BE49-F238E27FC236}">
                <a16:creationId xmlns:a16="http://schemas.microsoft.com/office/drawing/2014/main" id="{3880AA12-8B02-BDA0-2499-F338F125704A}"/>
              </a:ext>
            </a:extLst>
          </p:cNvPr>
          <p:cNvSpPr>
            <a:spLocks noGrp="1"/>
          </p:cNvSpPr>
          <p:nvPr>
            <p:ph type="title"/>
          </p:nvPr>
        </p:nvSpPr>
        <p:spPr/>
        <p:txBody>
          <a:bodyPr/>
          <a:lstStyle/>
          <a:p>
            <a:r>
              <a:rPr lang="en-US"/>
              <a:t>Example (Simulated Data)</a:t>
            </a:r>
          </a:p>
        </p:txBody>
      </p:sp>
      <p:sp>
        <p:nvSpPr>
          <p:cNvPr id="4" name="Slide Number Placeholder 3">
            <a:extLst>
              <a:ext uri="{FF2B5EF4-FFF2-40B4-BE49-F238E27FC236}">
                <a16:creationId xmlns:a16="http://schemas.microsoft.com/office/drawing/2014/main" id="{505F1B0F-B065-A663-226B-9C97E8B3E635}"/>
              </a:ext>
            </a:extLst>
          </p:cNvPr>
          <p:cNvSpPr>
            <a:spLocks noGrp="1"/>
          </p:cNvSpPr>
          <p:nvPr>
            <p:ph type="sldNum" sz="quarter" idx="12"/>
          </p:nvPr>
        </p:nvSpPr>
        <p:spPr/>
        <p:txBody>
          <a:bodyPr/>
          <a:lstStyle/>
          <a:p>
            <a:fld id="{DD3EB71B-0E20-644D-98EB-43484203013E}" type="slidenum">
              <a:rPr lang="en-US" smtClean="0"/>
              <a:t>11</a:t>
            </a:fld>
            <a:endParaRPr lang="en-US"/>
          </a:p>
        </p:txBody>
      </p:sp>
      <p:pic>
        <p:nvPicPr>
          <p:cNvPr id="8" name="Picture 7">
            <a:extLst>
              <a:ext uri="{FF2B5EF4-FFF2-40B4-BE49-F238E27FC236}">
                <a16:creationId xmlns:a16="http://schemas.microsoft.com/office/drawing/2014/main" id="{1255B689-E647-1E7E-55DD-0A6837520CD3}"/>
              </a:ext>
            </a:extLst>
          </p:cNvPr>
          <p:cNvPicPr>
            <a:picLocks noChangeAspect="1"/>
          </p:cNvPicPr>
          <p:nvPr/>
        </p:nvPicPr>
        <p:blipFill>
          <a:blip r:embed="rId4"/>
          <a:stretch>
            <a:fillRect/>
          </a:stretch>
        </p:blipFill>
        <p:spPr>
          <a:xfrm>
            <a:off x="697317" y="3838529"/>
            <a:ext cx="3058793" cy="1960644"/>
          </a:xfrm>
          <a:prstGeom prst="rect">
            <a:avLst/>
          </a:prstGeom>
          <a:ln>
            <a:solidFill>
              <a:schemeClr val="accent6">
                <a:lumMod val="25000"/>
              </a:schemeClr>
            </a:solidFill>
          </a:ln>
        </p:spPr>
      </p:pic>
      <p:sp>
        <p:nvSpPr>
          <p:cNvPr id="10" name="Oval 9">
            <a:extLst>
              <a:ext uri="{FF2B5EF4-FFF2-40B4-BE49-F238E27FC236}">
                <a16:creationId xmlns:a16="http://schemas.microsoft.com/office/drawing/2014/main" id="{7EBB93E9-5BBB-2922-64AA-578C8BE1CB5B}"/>
              </a:ext>
            </a:extLst>
          </p:cNvPr>
          <p:cNvSpPr/>
          <p:nvPr/>
        </p:nvSpPr>
        <p:spPr>
          <a:xfrm>
            <a:off x="2983229" y="4903470"/>
            <a:ext cx="880111" cy="8957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66B193A0-651F-D0F8-7708-1DCA9C4F9BD5}"/>
              </a:ext>
            </a:extLst>
          </p:cNvPr>
          <p:cNvSpPr/>
          <p:nvPr/>
        </p:nvSpPr>
        <p:spPr>
          <a:xfrm>
            <a:off x="334767" y="1376220"/>
            <a:ext cx="4351534" cy="2052780"/>
          </a:xfrm>
          <a:prstGeom prst="roundRect">
            <a:avLst/>
          </a:prstGeom>
          <a:solidFill>
            <a:srgbClr val="DCE9FC">
              <a:alpha val="41000"/>
            </a:srgbClr>
          </a:solidFill>
          <a:ln w="12700">
            <a:solidFill>
              <a:srgbClr val="03316D">
                <a:alpha val="47000"/>
              </a:srgbClr>
            </a:solidFill>
            <a:prstDash val="solid"/>
          </a:ln>
        </p:spPr>
        <p:txBody>
          <a:bodyPr/>
          <a:lstStyle/>
          <a:p>
            <a:pPr>
              <a:spcBef>
                <a:spcPts val="600"/>
              </a:spcBef>
            </a:pPr>
            <a:r>
              <a:rPr lang="en-US" sz="2000">
                <a:latin typeface="Montserrat" panose="00000500000000000000" pitchFamily="2" charset="0"/>
              </a:rPr>
              <a:t>$1B Deterministic TPC (CD-2/3)</a:t>
            </a:r>
          </a:p>
          <a:p>
            <a:pPr>
              <a:spcBef>
                <a:spcPts val="600"/>
              </a:spcBef>
            </a:pPr>
            <a:r>
              <a:rPr lang="en-US" sz="2000">
                <a:latin typeface="Montserrat" panose="00000500000000000000" pitchFamily="2" charset="0"/>
              </a:rPr>
              <a:t>IPT MR&amp;C = $300M (80% CL)</a:t>
            </a:r>
          </a:p>
          <a:p>
            <a:pPr>
              <a:spcBef>
                <a:spcPts val="600"/>
              </a:spcBef>
            </a:pPr>
            <a:r>
              <a:rPr lang="en-US" sz="2000">
                <a:latin typeface="Montserrat" panose="00000500000000000000" pitchFamily="2" charset="0"/>
              </a:rPr>
              <a:t>RC Forecast = $756M (80% CL)</a:t>
            </a:r>
          </a:p>
          <a:p>
            <a:pPr marL="742950" lvl="1" indent="-285750">
              <a:spcBef>
                <a:spcPts val="600"/>
              </a:spcBef>
              <a:buFont typeface="Arial" panose="020B0604020202020204" pitchFamily="34" charset="0"/>
              <a:buChar char="•"/>
            </a:pPr>
            <a:r>
              <a:rPr lang="en-US" sz="1600">
                <a:latin typeface="Montserrat" panose="00000500000000000000" pitchFamily="2" charset="0"/>
              </a:rPr>
              <a:t>IPT cost MR&amp;C CL = 38%</a:t>
            </a:r>
          </a:p>
          <a:p>
            <a:pPr marL="742950" lvl="1" indent="-285750">
              <a:spcBef>
                <a:spcPts val="600"/>
              </a:spcBef>
              <a:buFont typeface="Arial" panose="020B0604020202020204" pitchFamily="34" charset="0"/>
              <a:buChar char="•"/>
            </a:pPr>
            <a:r>
              <a:rPr lang="en-US" sz="1600">
                <a:latin typeface="Montserrat" panose="00000500000000000000" pitchFamily="2" charset="0"/>
              </a:rPr>
              <a:t>IPT schedule MR&amp;C = 35%</a:t>
            </a:r>
          </a:p>
          <a:p>
            <a:endParaRPr lang="en-US" sz="2000">
              <a:latin typeface="Montserrat" panose="00000500000000000000" pitchFamily="2" charset="0"/>
            </a:endParaRPr>
          </a:p>
          <a:p>
            <a:pPr lvl="1"/>
            <a:endParaRPr lang="en-US" sz="1600">
              <a:latin typeface="Montserrat" panose="00000500000000000000" pitchFamily="2" charset="0"/>
            </a:endParaRPr>
          </a:p>
        </p:txBody>
      </p:sp>
    </p:spTree>
    <p:extLst>
      <p:ext uri="{BB962C8B-B14F-4D97-AF65-F5344CB8AC3E}">
        <p14:creationId xmlns:p14="http://schemas.microsoft.com/office/powerpoint/2010/main" val="2776624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8CD2-FCA1-0C42-2B4C-59918D512059}"/>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53B565C5-F229-838E-0E12-305E3F86955C}"/>
              </a:ext>
            </a:extLst>
          </p:cNvPr>
          <p:cNvSpPr/>
          <p:nvPr/>
        </p:nvSpPr>
        <p:spPr>
          <a:xfrm>
            <a:off x="838200" y="1911512"/>
            <a:ext cx="3261851" cy="3259563"/>
          </a:xfrm>
          <a:prstGeom prst="roundRect">
            <a:avLst/>
          </a:prstGeom>
          <a:solidFill>
            <a:srgbClr val="DCE9FC">
              <a:alpha val="41000"/>
            </a:srgbClr>
          </a:solidFill>
          <a:ln w="12700">
            <a:solidFill>
              <a:srgbClr val="03316D">
                <a:alpha val="47000"/>
              </a:srgbClr>
            </a:solidFill>
            <a:prstDash val="solid"/>
          </a:ln>
        </p:spPr>
        <p:txBody>
          <a:bodyPr anchor="t"/>
          <a:lstStyle/>
          <a:p>
            <a:pPr algn="ctr">
              <a:buClrTx/>
            </a:pPr>
            <a:r>
              <a:rPr lang="en-US" sz="2400" b="1" dirty="0">
                <a:latin typeface="Montserrat" panose="00000500000000000000" pitchFamily="2" charset="0"/>
              </a:rPr>
              <a:t>Collect data</a:t>
            </a:r>
          </a:p>
          <a:p>
            <a:endParaRPr lang="en-US" sz="2000" dirty="0">
              <a:latin typeface="Montserrat" panose="00000500000000000000" pitchFamily="2" charset="0"/>
            </a:endParaRPr>
          </a:p>
          <a:p>
            <a:endParaRPr lang="en-US" sz="2000" dirty="0">
              <a:latin typeface="Montserrat" panose="00000500000000000000" pitchFamily="2" charset="0"/>
            </a:endParaRPr>
          </a:p>
          <a:p>
            <a:endParaRPr lang="en-US" sz="2000" dirty="0">
              <a:latin typeface="Montserrat" panose="00000500000000000000" pitchFamily="2" charset="0"/>
            </a:endParaRPr>
          </a:p>
          <a:p>
            <a:endParaRPr lang="en-US" sz="2000" dirty="0">
              <a:latin typeface="Montserrat" panose="00000500000000000000" pitchFamily="2" charset="0"/>
            </a:endParaRPr>
          </a:p>
          <a:p>
            <a:r>
              <a:rPr lang="en-US" dirty="0">
                <a:latin typeface="Montserrat" panose="00000500000000000000" pitchFamily="2" charset="0"/>
              </a:rPr>
              <a:t>Cost, duration, confidence level, and scope/admin change data</a:t>
            </a:r>
          </a:p>
        </p:txBody>
      </p:sp>
      <p:pic>
        <p:nvPicPr>
          <p:cNvPr id="25" name="Graphic 24" descr="Folder Search with solid fill">
            <a:extLst>
              <a:ext uri="{FF2B5EF4-FFF2-40B4-BE49-F238E27FC236}">
                <a16:creationId xmlns:a16="http://schemas.microsoft.com/office/drawing/2014/main" id="{8080E7C1-5223-0063-0AA4-C27045E16E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11927" y="2662225"/>
            <a:ext cx="914400" cy="914400"/>
          </a:xfrm>
          <a:prstGeom prst="rect">
            <a:avLst/>
          </a:prstGeom>
        </p:spPr>
      </p:pic>
      <p:sp>
        <p:nvSpPr>
          <p:cNvPr id="2" name="Title 1">
            <a:extLst>
              <a:ext uri="{FF2B5EF4-FFF2-40B4-BE49-F238E27FC236}">
                <a16:creationId xmlns:a16="http://schemas.microsoft.com/office/drawing/2014/main" id="{5A17EFFB-C833-072B-4ACE-0186F5CF43B8}"/>
              </a:ext>
            </a:extLst>
          </p:cNvPr>
          <p:cNvSpPr>
            <a:spLocks noGrp="1"/>
          </p:cNvSpPr>
          <p:nvPr>
            <p:ph type="title"/>
          </p:nvPr>
        </p:nvSpPr>
        <p:spPr/>
        <p:txBody>
          <a:bodyPr/>
          <a:lstStyle/>
          <a:p>
            <a:r>
              <a:rPr lang="en-US" dirty="0"/>
              <a:t>Next Steps</a:t>
            </a:r>
            <a:br>
              <a:rPr lang="en-US" dirty="0"/>
            </a:br>
            <a:r>
              <a:rPr lang="en-US" sz="2800" b="0" dirty="0"/>
              <a:t>(As time allows)</a:t>
            </a:r>
            <a:endParaRPr lang="en-US" b="0" dirty="0"/>
          </a:p>
        </p:txBody>
      </p:sp>
      <p:sp>
        <p:nvSpPr>
          <p:cNvPr id="4" name="Slide Number Placeholder 3">
            <a:extLst>
              <a:ext uri="{FF2B5EF4-FFF2-40B4-BE49-F238E27FC236}">
                <a16:creationId xmlns:a16="http://schemas.microsoft.com/office/drawing/2014/main" id="{6C748EDF-9C58-CDD2-00D8-4FF22D8F4E7B}"/>
              </a:ext>
            </a:extLst>
          </p:cNvPr>
          <p:cNvSpPr>
            <a:spLocks noGrp="1"/>
          </p:cNvSpPr>
          <p:nvPr>
            <p:ph type="sldNum" sz="quarter" idx="12"/>
          </p:nvPr>
        </p:nvSpPr>
        <p:spPr/>
        <p:txBody>
          <a:bodyPr/>
          <a:lstStyle/>
          <a:p>
            <a:fld id="{DD3EB71B-0E20-644D-98EB-43484203013E}" type="slidenum">
              <a:rPr lang="en-US" smtClean="0"/>
              <a:t>12</a:t>
            </a:fld>
            <a:endParaRPr lang="en-US"/>
          </a:p>
        </p:txBody>
      </p:sp>
      <p:sp>
        <p:nvSpPr>
          <p:cNvPr id="13" name="Rectangle: Rounded Corners 12">
            <a:extLst>
              <a:ext uri="{FF2B5EF4-FFF2-40B4-BE49-F238E27FC236}">
                <a16:creationId xmlns:a16="http://schemas.microsoft.com/office/drawing/2014/main" id="{1EDAB73D-56C0-CC40-F85E-DCD08D08005C}"/>
              </a:ext>
            </a:extLst>
          </p:cNvPr>
          <p:cNvSpPr/>
          <p:nvPr/>
        </p:nvSpPr>
        <p:spPr>
          <a:xfrm>
            <a:off x="4465074" y="1911510"/>
            <a:ext cx="3261851" cy="3259563"/>
          </a:xfrm>
          <a:prstGeom prst="roundRect">
            <a:avLst/>
          </a:prstGeom>
          <a:solidFill>
            <a:srgbClr val="DCE9FC">
              <a:alpha val="41000"/>
            </a:srgbClr>
          </a:solidFill>
          <a:ln w="12700">
            <a:solidFill>
              <a:srgbClr val="03316D">
                <a:alpha val="47000"/>
              </a:srgbClr>
            </a:solidFill>
            <a:prstDash val="solid"/>
          </a:ln>
        </p:spPr>
        <p:txBody>
          <a:bodyPr anchor="t"/>
          <a:lstStyle/>
          <a:p>
            <a:pPr algn="ctr"/>
            <a:r>
              <a:rPr lang="en-US" sz="2400" b="1" dirty="0">
                <a:latin typeface="Montserrat" panose="00000500000000000000" pitchFamily="2" charset="0"/>
              </a:rPr>
              <a:t>Mature Method</a:t>
            </a:r>
          </a:p>
          <a:p>
            <a:endParaRPr lang="en-US" sz="2000" b="1" dirty="0">
              <a:latin typeface="Montserrat" panose="00000500000000000000" pitchFamily="2" charset="0"/>
            </a:endParaRPr>
          </a:p>
          <a:p>
            <a:endParaRPr lang="en-US" sz="2000" b="1" dirty="0">
              <a:latin typeface="Montserrat" panose="00000500000000000000" pitchFamily="2" charset="0"/>
            </a:endParaRPr>
          </a:p>
          <a:p>
            <a:endParaRPr lang="en-US" sz="2000" b="1" dirty="0">
              <a:latin typeface="Montserrat" panose="00000500000000000000" pitchFamily="2" charset="0"/>
            </a:endParaRPr>
          </a:p>
          <a:p>
            <a:endParaRPr lang="en-US" sz="2000" b="1" dirty="0">
              <a:latin typeface="Montserrat" panose="00000500000000000000" pitchFamily="2" charset="0"/>
            </a:endParaRPr>
          </a:p>
          <a:p>
            <a:r>
              <a:rPr lang="en-US" dirty="0">
                <a:latin typeface="Montserrat" panose="00000500000000000000" pitchFamily="2" charset="0"/>
              </a:rPr>
              <a:t>Stress test reference classes, distributions, and assumptions</a:t>
            </a:r>
          </a:p>
        </p:txBody>
      </p:sp>
      <p:sp>
        <p:nvSpPr>
          <p:cNvPr id="15" name="Rectangle: Rounded Corners 14">
            <a:extLst>
              <a:ext uri="{FF2B5EF4-FFF2-40B4-BE49-F238E27FC236}">
                <a16:creationId xmlns:a16="http://schemas.microsoft.com/office/drawing/2014/main" id="{2C285596-8CCE-623D-65FA-874F3A2A8F60}"/>
              </a:ext>
            </a:extLst>
          </p:cNvPr>
          <p:cNvSpPr/>
          <p:nvPr/>
        </p:nvSpPr>
        <p:spPr>
          <a:xfrm>
            <a:off x="8091948" y="1911510"/>
            <a:ext cx="3261851" cy="3259563"/>
          </a:xfrm>
          <a:prstGeom prst="roundRect">
            <a:avLst/>
          </a:prstGeom>
          <a:solidFill>
            <a:srgbClr val="DCE9FC">
              <a:alpha val="41000"/>
            </a:srgbClr>
          </a:solidFill>
          <a:ln w="12700">
            <a:solidFill>
              <a:srgbClr val="03316D">
                <a:alpha val="47000"/>
              </a:srgbClr>
            </a:solidFill>
            <a:prstDash val="solid"/>
          </a:ln>
        </p:spPr>
        <p:txBody>
          <a:bodyPr anchor="t"/>
          <a:lstStyle/>
          <a:p>
            <a:pPr algn="ctr">
              <a:buClrTx/>
            </a:pPr>
            <a:r>
              <a:rPr lang="en-US" sz="2400" b="1" dirty="0">
                <a:latin typeface="Montserrat" panose="00000500000000000000" pitchFamily="2" charset="0"/>
              </a:rPr>
              <a:t>Implement</a:t>
            </a:r>
            <a:endParaRPr lang="en-US" sz="2800" b="1" dirty="0">
              <a:latin typeface="Montserrat" panose="00000500000000000000" pitchFamily="2" charset="0"/>
            </a:endParaRPr>
          </a:p>
          <a:p>
            <a:pPr algn="ctr">
              <a:buClrTx/>
            </a:pPr>
            <a:endParaRPr lang="en-US" sz="2800" b="1" dirty="0">
              <a:latin typeface="Montserrat" panose="00000500000000000000" pitchFamily="2" charset="0"/>
            </a:endParaRPr>
          </a:p>
          <a:p>
            <a:pPr algn="ctr">
              <a:buClrTx/>
            </a:pPr>
            <a:endParaRPr lang="en-US" sz="2800" b="1" dirty="0">
              <a:latin typeface="Montserrat" panose="00000500000000000000" pitchFamily="2" charset="0"/>
            </a:endParaRPr>
          </a:p>
          <a:p>
            <a:pPr algn="ctr">
              <a:buClrTx/>
            </a:pPr>
            <a:endParaRPr lang="en-US" sz="2800" b="1" dirty="0">
              <a:latin typeface="Montserrat" panose="00000500000000000000" pitchFamily="2" charset="0"/>
            </a:endParaRPr>
          </a:p>
          <a:p>
            <a:pPr>
              <a:buClrTx/>
            </a:pPr>
            <a:r>
              <a:rPr lang="en-US" dirty="0">
                <a:latin typeface="Montserrat" panose="00000500000000000000" pitchFamily="2" charset="0"/>
              </a:rPr>
              <a:t>Pilot cases, user guide, and decision-support workflow</a:t>
            </a:r>
          </a:p>
        </p:txBody>
      </p:sp>
      <p:pic>
        <p:nvPicPr>
          <p:cNvPr id="21" name="Graphic 20" descr="Gears with solid fill">
            <a:extLst>
              <a:ext uri="{FF2B5EF4-FFF2-40B4-BE49-F238E27FC236}">
                <a16:creationId xmlns:a16="http://schemas.microsoft.com/office/drawing/2014/main" id="{2CC5DC6D-21A3-B599-2BDB-19B0730820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799" y="2662225"/>
            <a:ext cx="914400" cy="914400"/>
          </a:xfrm>
          <a:prstGeom prst="rect">
            <a:avLst/>
          </a:prstGeom>
        </p:spPr>
      </p:pic>
      <p:pic>
        <p:nvPicPr>
          <p:cNvPr id="23" name="Graphic 22" descr="Clipboard Partially Checked with solid fill">
            <a:extLst>
              <a:ext uri="{FF2B5EF4-FFF2-40B4-BE49-F238E27FC236}">
                <a16:creationId xmlns:a16="http://schemas.microsoft.com/office/drawing/2014/main" id="{414610FE-2053-28BA-37FF-7F5A980D84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65673" y="2662225"/>
            <a:ext cx="914400" cy="914400"/>
          </a:xfrm>
          <a:prstGeom prst="rect">
            <a:avLst/>
          </a:prstGeom>
        </p:spPr>
      </p:pic>
    </p:spTree>
    <p:extLst>
      <p:ext uri="{BB962C8B-B14F-4D97-AF65-F5344CB8AC3E}">
        <p14:creationId xmlns:p14="http://schemas.microsoft.com/office/powerpoint/2010/main" val="2069252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FA3B-47BD-AB84-E782-056E9BF9B5FA}"/>
              </a:ext>
            </a:extLst>
          </p:cNvPr>
          <p:cNvSpPr>
            <a:spLocks noGrp="1"/>
          </p:cNvSpPr>
          <p:nvPr>
            <p:ph type="title"/>
          </p:nvPr>
        </p:nvSpPr>
        <p:spPr/>
        <p:txBody>
          <a:bodyPr/>
          <a:lstStyle/>
          <a:p>
            <a:r>
              <a:rPr lang="en-US">
                <a:solidFill>
                  <a:schemeClr val="tx1"/>
                </a:solidFill>
              </a:rPr>
              <a:t>Back-Up</a:t>
            </a:r>
          </a:p>
        </p:txBody>
      </p:sp>
      <p:sp>
        <p:nvSpPr>
          <p:cNvPr id="4" name="Slide Number Placeholder 3">
            <a:extLst>
              <a:ext uri="{FF2B5EF4-FFF2-40B4-BE49-F238E27FC236}">
                <a16:creationId xmlns:a16="http://schemas.microsoft.com/office/drawing/2014/main" id="{4ED40AC0-F67B-D404-E783-DF641369ED6B}"/>
              </a:ext>
            </a:extLst>
          </p:cNvPr>
          <p:cNvSpPr>
            <a:spLocks noGrp="1"/>
          </p:cNvSpPr>
          <p:nvPr>
            <p:ph type="sldNum" sz="quarter" idx="12"/>
          </p:nvPr>
        </p:nvSpPr>
        <p:spPr/>
        <p:txBody>
          <a:bodyPr/>
          <a:lstStyle/>
          <a:p>
            <a:fld id="{DD3EB71B-0E20-644D-98EB-43484203013E}" type="slidenum">
              <a:rPr lang="en-US" smtClean="0"/>
              <a:t>13</a:t>
            </a:fld>
            <a:endParaRPr lang="en-US"/>
          </a:p>
        </p:txBody>
      </p:sp>
    </p:spTree>
    <p:extLst>
      <p:ext uri="{BB962C8B-B14F-4D97-AF65-F5344CB8AC3E}">
        <p14:creationId xmlns:p14="http://schemas.microsoft.com/office/powerpoint/2010/main" val="2752504959"/>
      </p:ext>
    </p:extLst>
  </p:cSld>
  <p:clrMapOvr>
    <a:masterClrMapping/>
  </p:clrMapOvr>
</p:sld>
</file>

<file path=ppt/theme/theme1.xml><?xml version="1.0" encoding="utf-8"?>
<a:theme xmlns:a="http://schemas.openxmlformats.org/drawingml/2006/main" name="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NNSA Brand 2025">
      <a:dk1>
        <a:sysClr val="windowText" lastClr="000000"/>
      </a:dk1>
      <a:lt1>
        <a:sysClr val="window" lastClr="FFFFFF"/>
      </a:lt1>
      <a:dk2>
        <a:srgbClr val="021E42"/>
      </a:dk2>
      <a:lt2>
        <a:srgbClr val="E3E0DE"/>
      </a:lt2>
      <a:accent1>
        <a:srgbClr val="C50E3D"/>
      </a:accent1>
      <a:accent2>
        <a:srgbClr val="064472"/>
      </a:accent2>
      <a:accent3>
        <a:srgbClr val="911A39"/>
      </a:accent3>
      <a:accent4>
        <a:srgbClr val="AFAEAE"/>
      </a:accent4>
      <a:accent5>
        <a:srgbClr val="C50E3D"/>
      </a:accent5>
      <a:accent6>
        <a:srgbClr val="E3E0DE"/>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0160960C4352D4BBED53A757C81177B" ma:contentTypeVersion="16" ma:contentTypeDescription="Create a new document." ma:contentTypeScope="" ma:versionID="ab883480b9893bedc86d1e3aa071f37c">
  <xsd:schema xmlns:xsd="http://www.w3.org/2001/XMLSchema" xmlns:xs="http://www.w3.org/2001/XMLSchema" xmlns:p="http://schemas.microsoft.com/office/2006/metadata/properties" xmlns:ns2="e4437826-0aac-49f9-9e13-8e3c96a2f0f3" xmlns:ns3="d16be8a0-c631-41a3-8db9-17817827d70c" xmlns:ns4="0a20205c-0631-4ff0-81c6-46eee12fe7e9" targetNamespace="http://schemas.microsoft.com/office/2006/metadata/properties" ma:root="true" ma:fieldsID="f1b6b630142f5b312aded8420b6d26de" ns2:_="" ns3:_="" ns4:_="">
    <xsd:import namespace="e4437826-0aac-49f9-9e13-8e3c96a2f0f3"/>
    <xsd:import namespace="d16be8a0-c631-41a3-8db9-17817827d70c"/>
    <xsd:import namespace="0a20205c-0631-4ff0-81c6-46eee12fe7e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Hyperlink"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37826-0aac-49f9-9e13-8e3c96a2f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Hyperlink" ma:index="21"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6be8a0-c631-41a3-8db9-17817827d70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a20205c-0631-4ff0-81c6-46eee12fe7e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8f7ebd6-0c9b-4567-b83d-31ce0d501100}" ma:internalName="TaxCatchAll" ma:showField="CatchAllData" ma:web="d16be8a0-c631-41a3-8db9-17817827d7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4437826-0aac-49f9-9e13-8e3c96a2f0f3">
      <Terms xmlns="http://schemas.microsoft.com/office/infopath/2007/PartnerControls"/>
    </lcf76f155ced4ddcb4097134ff3c332f>
    <TaxCatchAll xmlns="0a20205c-0631-4ff0-81c6-46eee12fe7e9" xsi:nil="true"/>
    <Hyperlink xmlns="e4437826-0aac-49f9-9e13-8e3c96a2f0f3">
      <Url xsi:nil="true"/>
      <Description xsi:nil="true"/>
    </Hyperlink>
  </documentManagement>
</p:properties>
</file>

<file path=customXml/itemProps1.xml><?xml version="1.0" encoding="utf-8"?>
<ds:datastoreItem xmlns:ds="http://schemas.openxmlformats.org/officeDocument/2006/customXml" ds:itemID="{CE80D5D3-E0CD-44B0-8E37-C3630286E9D8}">
  <ds:schemaRefs>
    <ds:schemaRef ds:uri="http://schemas.microsoft.com/sharepoint/v3/contenttype/forms"/>
  </ds:schemaRefs>
</ds:datastoreItem>
</file>

<file path=customXml/itemProps2.xml><?xml version="1.0" encoding="utf-8"?>
<ds:datastoreItem xmlns:ds="http://schemas.openxmlformats.org/officeDocument/2006/customXml" ds:itemID="{952D8CF8-9092-4BF8-A985-2D176F64720A}">
  <ds:schemaRefs>
    <ds:schemaRef ds:uri="0a20205c-0631-4ff0-81c6-46eee12fe7e9"/>
    <ds:schemaRef ds:uri="d16be8a0-c631-41a3-8db9-17817827d70c"/>
    <ds:schemaRef ds:uri="e4437826-0aac-49f9-9e13-8e3c96a2f0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4BEE2B8-ED5C-4B5D-8FC7-A251AE9BE165}">
  <ds:schemaRefs>
    <ds:schemaRef ds:uri="0a20205c-0631-4ff0-81c6-46eee12fe7e9"/>
    <ds:schemaRef ds:uri="d16be8a0-c631-41a3-8db9-17817827d70c"/>
    <ds:schemaRef ds:uri="e4437826-0aac-49f9-9e13-8e3c96a2f0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358</TotalTime>
  <Words>551</Words>
  <Application>Microsoft Office PowerPoint</Application>
  <PresentationFormat>Widescreen</PresentationFormat>
  <Paragraphs>132</Paragraphs>
  <Slides>13</Slides>
  <Notes>12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13</vt:i4>
      </vt:variant>
    </vt:vector>
  </HeadingPairs>
  <TitlesOfParts>
    <vt:vector size="21" baseType="lpstr">
      <vt:lpstr>Aptos</vt:lpstr>
      <vt:lpstr>Arial</vt:lpstr>
      <vt:lpstr>Montserrat</vt:lpstr>
      <vt:lpstr>Wingdings</vt:lpstr>
      <vt:lpstr>Office Theme</vt:lpstr>
      <vt:lpstr>1_Office Theme</vt:lpstr>
      <vt:lpstr>2_Office Theme</vt:lpstr>
      <vt:lpstr>3_Office Theme</vt:lpstr>
      <vt:lpstr>Quantifying Success Probabilistic Forecasting for On-Budget,  On-Time Projects</vt:lpstr>
      <vt:lpstr>CEPE Background</vt:lpstr>
      <vt:lpstr>PowerPoint Presentation</vt:lpstr>
      <vt:lpstr>Purpose</vt:lpstr>
      <vt:lpstr>Problem</vt:lpstr>
      <vt:lpstr>Focus</vt:lpstr>
      <vt:lpstr>Traditional Method  (Inside View)</vt:lpstr>
      <vt:lpstr>Opportunity (Outside View)</vt:lpstr>
      <vt:lpstr>Data (36 Projects)</vt:lpstr>
      <vt:lpstr>Analysis</vt:lpstr>
      <vt:lpstr>Example (Simulated Data)</vt:lpstr>
      <vt:lpstr>Next Steps (As time allows)</vt:lpstr>
      <vt:lpstr>Back-Up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Valerie Levine</dc:creator>
  <cp:lastModifiedBy>Arnold, Remmie (CONTR)</cp:lastModifiedBy>
  <cp:revision>3</cp:revision>
  <cp:lastPrinted>2025-09-12T16:13:46Z</cp:lastPrinted>
  <dcterms:created xsi:type="dcterms:W3CDTF">2025-09-10T18:06:41Z</dcterms:created>
  <dcterms:modified xsi:type="dcterms:W3CDTF">2026-07-30T18:11:25Z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0x010100F0160960C4352D4BBED53A757C81177B</vt:lpwstr>
  </property>
  <property fmtid="{D5CDD505-2E9C-101B-9397-08002B2CF9AE}" pid="3" name="MediaServiceImageTags">
    <vt:lpwstr/>
  </property>
</Properties>
</file>