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olors3.xml" ContentType="application/vnd.ms-office.chartcolorstyle+xml"/>
  <Override PartName="/ppt/charts/colors4.xml" ContentType="application/vnd.ms-office.chartcolorstyle+xml"/>
  <Override PartName="/ppt/charts/style4.xml" ContentType="application/vnd.ms-office.chartstyle+xml"/>
  <Override PartName="/ppt/charts/style3.xml" ContentType="application/vnd.ms-office.chartstyle+xml"/>
  <Override PartName="/ppt/charts/chart8.xml" ContentType="application/vnd.openxmlformats-officedocument.drawingml.chart+xml"/>
  <Override PartName="/ppt/charts/colors2.xml" ContentType="application/vnd.ms-office.chartcolorstyle+xml"/>
  <Override PartName="/ppt/charts/style2.xml" ContentType="application/vnd.ms-office.chartstyle+xml"/>
  <Override PartName="/ppt/charts/chart6.xml" ContentType="application/vnd.openxmlformats-officedocument.drawingml.chart+xml"/>
  <Override PartName="/ppt/charts/style1.xml" ContentType="application/vnd.ms-office.chartstyle+xml"/>
  <Override PartName="/ppt/charts/chart7.xml" ContentType="application/vnd.openxmlformats-officedocument.drawingml.chart+xml"/>
  <Override PartName="/ppt/charts/chart5.xml" ContentType="application/vnd.openxmlformats-officedocument.drawingml.chart+xml"/>
  <Override PartName="/ppt/charts/colors1.xml" ContentType="application/vnd.ms-office.chartcolorstyl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2.xml" ContentType="application/vnd.openxmlformats-officedocument.theme+xml"/>
  <Override PartName="/ppt/charts/chart4.xml" ContentType="application/vnd.openxmlformats-officedocument.drawingml.char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5.xml" ContentType="application/vnd.openxmlformats-officedocument.presentationml.tags+xml"/>
  <Override PartName="/ppt/tags/tag1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6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27.xml" ContentType="application/vnd.openxmlformats-officedocument.presentationml.tags+xml"/>
  <Override PartName="/ppt/tags/tag26.xml" ContentType="application/vnd.openxmlformats-officedocument.presentationml.tags+xml"/>
  <Override PartName="/ppt/tags/tag25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2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ustom.xml" ContentType="application/vnd.openxmlformats-officedocument.custom-propertie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7.xml" ContentType="application/vnd.openxmlformats-officedocument.presentationml.tags+xml"/>
  <Override PartName="/customXml/itemProps4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407" r:id="rId5"/>
    <p:sldId id="421" r:id="rId6"/>
    <p:sldId id="422" r:id="rId7"/>
    <p:sldId id="425" r:id="rId8"/>
    <p:sldId id="423" r:id="rId9"/>
    <p:sldId id="424" r:id="rId10"/>
    <p:sldId id="426" r:id="rId11"/>
    <p:sldId id="427" r:id="rId12"/>
    <p:sldId id="42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0EC"/>
    <a:srgbClr val="7F7F7F"/>
    <a:srgbClr val="6490CB"/>
    <a:srgbClr val="DD5C21"/>
    <a:srgbClr val="DB6021"/>
    <a:srgbClr val="000F2E"/>
    <a:srgbClr val="333333"/>
    <a:srgbClr val="F47B20"/>
    <a:srgbClr val="A3A3A3"/>
    <a:srgbClr val="FF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68" autoAdjust="0"/>
    <p:restoredTop sz="94748" autoAdjust="0"/>
  </p:normalViewPr>
  <p:slideViewPr>
    <p:cSldViewPr snapToGrid="0" snapToObjects="1">
      <p:cViewPr>
        <p:scale>
          <a:sx n="74" d="100"/>
          <a:sy n="74" d="100"/>
        </p:scale>
        <p:origin x="1963" y="4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0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5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green\AppData\Local\Microsoft\Windows\Temporary%20Internet%20Files\Content.Outlook\ZI6K5SD4\SR%20Roadmap%20LCOE%20Worksheet%20(2015-04-08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diep\Dropbox%20(SolarReserve)\Desktop\SR%20Roadmap%20LCOE%20Worksheet%20(2015-04-08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diep\Dropbox%20(SolarReserve)\Desktop\SR%20Roadmap%20LCOE%20Worksheet%20(2015-04-08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diep\Dropbox%20(SolarReserve)\Desktop\SR%20Roadmap%20LCOE%20Worksheet%20(2015-04-08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89937106918643"/>
          <c:y val="0.17251461988304093"/>
          <c:w val="0.34905660377358488"/>
          <c:h val="0.6491228070175466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Values</c:v>
                </c:pt>
              </c:strCache>
            </c:strRef>
          </c:tx>
          <c:spPr>
            <a:solidFill>
              <a:srgbClr val="6490CB"/>
            </a:solidFill>
            <a:ln w="12700">
              <a:solidFill>
                <a:srgbClr val="EBF2F5"/>
              </a:solidFill>
              <a:prstDash val="solid"/>
            </a:ln>
          </c:spPr>
          <c:dPt>
            <c:idx val="1"/>
            <c:bubble3D val="0"/>
            <c:spPr>
              <a:solidFill>
                <a:srgbClr val="5FA364"/>
              </a:solidFill>
              <a:ln w="12700">
                <a:solidFill>
                  <a:srgbClr val="EBF2F5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9579A1"/>
              </a:solidFill>
              <a:ln w="12700">
                <a:solidFill>
                  <a:srgbClr val="EBF2F5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D58B46"/>
              </a:solidFill>
              <a:ln w="12700">
                <a:solidFill>
                  <a:srgbClr val="EBF2F5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969696"/>
              </a:solidFill>
              <a:ln w="12700">
                <a:solidFill>
                  <a:srgbClr val="EBF2F5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5BA5A3"/>
              </a:solidFill>
              <a:ln w="12700">
                <a:solidFill>
                  <a:srgbClr val="EBF2F5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AB8341"/>
              </a:solidFill>
              <a:ln w="12700">
                <a:solidFill>
                  <a:srgbClr val="EBF2F5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969696"/>
              </a:solidFill>
              <a:ln w="12700">
                <a:solidFill>
                  <a:srgbClr val="EBF2F5"/>
                </a:solidFill>
                <a:prstDash val="solid"/>
              </a:ln>
            </c:spPr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PV</c:v>
                </c:pt>
                <c:pt idx="1">
                  <c:v>Wind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#,##0_);\(#,##0\);#,##0_);@_)</c:formatCode>
                <c:ptCount val="3"/>
                <c:pt idx="0">
                  <c:v>546.93999999999949</c:v>
                </c:pt>
                <c:pt idx="1">
                  <c:v>535.15000000000009</c:v>
                </c:pt>
                <c:pt idx="2">
                  <c:v>554.89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900" b="0">
          <a:solidFill>
            <a:srgbClr val="01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89937106918665"/>
          <c:y val="0.17251461988304093"/>
          <c:w val="0.34905660377358488"/>
          <c:h val="0.6491228070175466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Values</c:v>
                </c:pt>
              </c:strCache>
            </c:strRef>
          </c:tx>
          <c:spPr>
            <a:solidFill>
              <a:srgbClr val="6490CB"/>
            </a:solidFill>
            <a:ln w="12700">
              <a:solidFill>
                <a:srgbClr val="EBF2F5"/>
              </a:solidFill>
              <a:prstDash val="solid"/>
            </a:ln>
          </c:spPr>
          <c:dPt>
            <c:idx val="1"/>
            <c:bubble3D val="0"/>
            <c:spPr>
              <a:solidFill>
                <a:srgbClr val="5FA364"/>
              </a:solidFill>
              <a:ln w="12700">
                <a:solidFill>
                  <a:srgbClr val="EBF2F5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9579A1"/>
              </a:solidFill>
              <a:ln w="12700">
                <a:solidFill>
                  <a:srgbClr val="EBF2F5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579A1"/>
              </a:solidFill>
              <a:ln w="12700">
                <a:solidFill>
                  <a:srgbClr val="EBF2F5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D58B46"/>
              </a:solidFill>
              <a:ln w="12700">
                <a:solidFill>
                  <a:srgbClr val="EBF2F5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5BA5A3"/>
              </a:solidFill>
              <a:ln w="12700">
                <a:solidFill>
                  <a:srgbClr val="EBF2F5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AB8341"/>
              </a:solidFill>
              <a:ln w="12700">
                <a:solidFill>
                  <a:srgbClr val="EBF2F5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969696"/>
              </a:solidFill>
              <a:ln w="12700">
                <a:solidFill>
                  <a:srgbClr val="EBF2F5"/>
                </a:solidFill>
                <a:prstDash val="solid"/>
              </a:ln>
            </c:spPr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Renewable</c:v>
                </c:pt>
                <c:pt idx="1">
                  <c:v>Fossil fuels</c:v>
                </c:pt>
                <c:pt idx="2">
                  <c:v>Nuclear</c:v>
                </c:pt>
              </c:strCache>
            </c:strRef>
          </c:cat>
          <c:val>
            <c:numRef>
              <c:f>Sheet1!$B$2:$B$4</c:f>
              <c:numCache>
                <c:formatCode>0%_);\(0%\);0%_);@_)</c:formatCode>
                <c:ptCount val="3"/>
                <c:pt idx="0">
                  <c:v>0.57722143864598263</c:v>
                </c:pt>
                <c:pt idx="1">
                  <c:v>0.38187588152327373</c:v>
                </c:pt>
                <c:pt idx="2" formatCode="0%">
                  <c:v>4.090267983074778E-2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900" b="0">
          <a:solidFill>
            <a:srgbClr val="01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989580214939982E-2"/>
          <c:y val="0.2142343120322395"/>
          <c:w val="0.84638649280245803"/>
          <c:h val="0.603458651217820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Geo</c:v>
                </c:pt>
              </c:strCache>
            </c:strRef>
          </c:tx>
          <c:spPr>
            <a:solidFill>
              <a:schemeClr val="accent1"/>
            </a:solidFill>
            <a:ln w="25400" cmpd="sng">
              <a:noFill/>
              <a:prstDash val="solid"/>
            </a:ln>
          </c:spPr>
          <c:invertIfNegative val="0"/>
          <c:cat>
            <c:strRef>
              <c:f>Sheet1!$A$2:$A$27</c:f>
              <c:strCache>
                <c:ptCount val="26"/>
                <c:pt idx="1">
                  <c:v> 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  <c:pt idx="5">
                  <c:v> </c:v>
                </c:pt>
                <c:pt idx="6">
                  <c:v> </c:v>
                </c:pt>
                <c:pt idx="7">
                  <c:v> </c:v>
                </c:pt>
                <c:pt idx="8">
                  <c:v> </c:v>
                </c:pt>
                <c:pt idx="9">
                  <c:v> </c:v>
                </c:pt>
                <c:pt idx="10">
                  <c:v> </c:v>
                </c:pt>
                <c:pt idx="11">
                  <c:v> </c:v>
                </c:pt>
                <c:pt idx="12">
                  <c:v> </c:v>
                </c:pt>
                <c:pt idx="13">
                  <c:v> </c:v>
                </c:pt>
                <c:pt idx="14">
                  <c:v> </c:v>
                </c:pt>
                <c:pt idx="15">
                  <c:v> </c:v>
                </c:pt>
                <c:pt idx="16">
                  <c:v> </c:v>
                </c:pt>
                <c:pt idx="17">
                  <c:v> </c:v>
                </c:pt>
                <c:pt idx="18">
                  <c:v> </c:v>
                </c:pt>
                <c:pt idx="19">
                  <c:v> </c:v>
                </c:pt>
                <c:pt idx="20">
                  <c:v> </c:v>
                </c:pt>
                <c:pt idx="21">
                  <c:v> </c:v>
                </c:pt>
                <c:pt idx="22">
                  <c:v> </c:v>
                </c:pt>
                <c:pt idx="23">
                  <c:v> </c:v>
                </c:pt>
                <c:pt idx="24">
                  <c:v> </c:v>
                </c:pt>
                <c:pt idx="25">
                  <c:v> 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26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5FA364"/>
            </a:solidFill>
            <a:ln w="25400" cmpd="sng">
              <a:noFill/>
              <a:prstDash val="solid"/>
            </a:ln>
          </c:spPr>
          <c:invertIfNegative val="0"/>
          <c:cat>
            <c:strRef>
              <c:f>Sheet1!$A$2:$A$27</c:f>
              <c:strCache>
                <c:ptCount val="26"/>
                <c:pt idx="1">
                  <c:v> 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  <c:pt idx="5">
                  <c:v> </c:v>
                </c:pt>
                <c:pt idx="6">
                  <c:v> </c:v>
                </c:pt>
                <c:pt idx="7">
                  <c:v> </c:v>
                </c:pt>
                <c:pt idx="8">
                  <c:v> </c:v>
                </c:pt>
                <c:pt idx="9">
                  <c:v> </c:v>
                </c:pt>
                <c:pt idx="10">
                  <c:v> </c:v>
                </c:pt>
                <c:pt idx="11">
                  <c:v> </c:v>
                </c:pt>
                <c:pt idx="12">
                  <c:v> </c:v>
                </c:pt>
                <c:pt idx="13">
                  <c:v> </c:v>
                </c:pt>
                <c:pt idx="14">
                  <c:v> </c:v>
                </c:pt>
                <c:pt idx="15">
                  <c:v> </c:v>
                </c:pt>
                <c:pt idx="16">
                  <c:v> </c:v>
                </c:pt>
                <c:pt idx="17">
                  <c:v> </c:v>
                </c:pt>
                <c:pt idx="18">
                  <c:v> </c:v>
                </c:pt>
                <c:pt idx="19">
                  <c:v> </c:v>
                </c:pt>
                <c:pt idx="20">
                  <c:v> </c:v>
                </c:pt>
                <c:pt idx="21">
                  <c:v> </c:v>
                </c:pt>
                <c:pt idx="22">
                  <c:v> </c:v>
                </c:pt>
                <c:pt idx="23">
                  <c:v> </c:v>
                </c:pt>
                <c:pt idx="24">
                  <c:v> </c:v>
                </c:pt>
                <c:pt idx="25">
                  <c:v> </c:v>
                </c:pt>
              </c:strCache>
            </c:strRef>
          </c:cat>
          <c:val>
            <c:numRef>
              <c:f>Sheet1!$C$2:$C$27</c:f>
              <c:numCache>
                <c:formatCode>General</c:formatCode>
                <c:ptCount val="26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D6BC38"/>
            </a:solidFill>
            <a:ln w="25400" cmpd="sng">
              <a:noFill/>
              <a:prstDash val="solid"/>
            </a:ln>
          </c:spPr>
          <c:invertIfNegative val="0"/>
          <c:cat>
            <c:strRef>
              <c:f>Sheet1!$A$2:$A$27</c:f>
              <c:strCache>
                <c:ptCount val="26"/>
                <c:pt idx="1">
                  <c:v> 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  <c:pt idx="5">
                  <c:v> </c:v>
                </c:pt>
                <c:pt idx="6">
                  <c:v> </c:v>
                </c:pt>
                <c:pt idx="7">
                  <c:v> </c:v>
                </c:pt>
                <c:pt idx="8">
                  <c:v> </c:v>
                </c:pt>
                <c:pt idx="9">
                  <c:v> </c:v>
                </c:pt>
                <c:pt idx="10">
                  <c:v> </c:v>
                </c:pt>
                <c:pt idx="11">
                  <c:v> </c:v>
                </c:pt>
                <c:pt idx="12">
                  <c:v> </c:v>
                </c:pt>
                <c:pt idx="13">
                  <c:v> </c:v>
                </c:pt>
                <c:pt idx="14">
                  <c:v> </c:v>
                </c:pt>
                <c:pt idx="15">
                  <c:v> </c:v>
                </c:pt>
                <c:pt idx="16">
                  <c:v> </c:v>
                </c:pt>
                <c:pt idx="17">
                  <c:v> </c:v>
                </c:pt>
                <c:pt idx="18">
                  <c:v> </c:v>
                </c:pt>
                <c:pt idx="19">
                  <c:v> </c:v>
                </c:pt>
                <c:pt idx="20">
                  <c:v> </c:v>
                </c:pt>
                <c:pt idx="21">
                  <c:v> </c:v>
                </c:pt>
                <c:pt idx="22">
                  <c:v> </c:v>
                </c:pt>
                <c:pt idx="23">
                  <c:v> </c:v>
                </c:pt>
                <c:pt idx="24">
                  <c:v> </c:v>
                </c:pt>
                <c:pt idx="25">
                  <c:v> </c:v>
                </c:pt>
              </c:strCache>
            </c:strRef>
          </c:cat>
          <c:val>
            <c:numRef>
              <c:f>Sheet1!$D$2:$D$27</c:f>
              <c:numCache>
                <c:formatCode>General</c:formatCode>
                <c:ptCount val="26"/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rgbClr val="9579A1"/>
            </a:solidFill>
            <a:ln w="25400" cmpd="sng">
              <a:noFill/>
              <a:prstDash val="solid"/>
            </a:ln>
          </c:spPr>
          <c:invertIfNegative val="0"/>
          <c:cat>
            <c:strRef>
              <c:f>Sheet1!$A$2:$A$27</c:f>
              <c:strCache>
                <c:ptCount val="26"/>
                <c:pt idx="1">
                  <c:v> 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  <c:pt idx="5">
                  <c:v> </c:v>
                </c:pt>
                <c:pt idx="6">
                  <c:v> </c:v>
                </c:pt>
                <c:pt idx="7">
                  <c:v> </c:v>
                </c:pt>
                <c:pt idx="8">
                  <c:v> </c:v>
                </c:pt>
                <c:pt idx="9">
                  <c:v> </c:v>
                </c:pt>
                <c:pt idx="10">
                  <c:v> </c:v>
                </c:pt>
                <c:pt idx="11">
                  <c:v> </c:v>
                </c:pt>
                <c:pt idx="12">
                  <c:v> </c:v>
                </c:pt>
                <c:pt idx="13">
                  <c:v> </c:v>
                </c:pt>
                <c:pt idx="14">
                  <c:v> </c:v>
                </c:pt>
                <c:pt idx="15">
                  <c:v> </c:v>
                </c:pt>
                <c:pt idx="16">
                  <c:v> </c:v>
                </c:pt>
                <c:pt idx="17">
                  <c:v> </c:v>
                </c:pt>
                <c:pt idx="18">
                  <c:v> </c:v>
                </c:pt>
                <c:pt idx="19">
                  <c:v> </c:v>
                </c:pt>
                <c:pt idx="20">
                  <c:v> </c:v>
                </c:pt>
                <c:pt idx="21">
                  <c:v> </c:v>
                </c:pt>
                <c:pt idx="22">
                  <c:v> </c:v>
                </c:pt>
                <c:pt idx="23">
                  <c:v> </c:v>
                </c:pt>
                <c:pt idx="24">
                  <c:v> </c:v>
                </c:pt>
                <c:pt idx="25">
                  <c:v> </c:v>
                </c:pt>
              </c:strCache>
            </c:strRef>
          </c:cat>
          <c:val>
            <c:numRef>
              <c:f>Sheet1!$E$2:$E$27</c:f>
              <c:numCache>
                <c:formatCode>General</c:formatCode>
                <c:ptCount val="26"/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Imports</c:v>
                </c:pt>
              </c:strCache>
            </c:strRef>
          </c:tx>
          <c:spPr>
            <a:solidFill>
              <a:srgbClr val="D58B46"/>
            </a:solidFill>
          </c:spPr>
          <c:invertIfNegative val="0"/>
          <c:cat>
            <c:strRef>
              <c:f>Sheet1!$A$2:$A$27</c:f>
              <c:strCache>
                <c:ptCount val="26"/>
                <c:pt idx="1">
                  <c:v> 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  <c:pt idx="5">
                  <c:v> </c:v>
                </c:pt>
                <c:pt idx="6">
                  <c:v> </c:v>
                </c:pt>
                <c:pt idx="7">
                  <c:v> </c:v>
                </c:pt>
                <c:pt idx="8">
                  <c:v> </c:v>
                </c:pt>
                <c:pt idx="9">
                  <c:v> </c:v>
                </c:pt>
                <c:pt idx="10">
                  <c:v> </c:v>
                </c:pt>
                <c:pt idx="11">
                  <c:v> </c:v>
                </c:pt>
                <c:pt idx="12">
                  <c:v> </c:v>
                </c:pt>
                <c:pt idx="13">
                  <c:v> </c:v>
                </c:pt>
                <c:pt idx="14">
                  <c:v> </c:v>
                </c:pt>
                <c:pt idx="15">
                  <c:v> </c:v>
                </c:pt>
                <c:pt idx="16">
                  <c:v> </c:v>
                </c:pt>
                <c:pt idx="17">
                  <c:v> </c:v>
                </c:pt>
                <c:pt idx="18">
                  <c:v> </c:v>
                </c:pt>
                <c:pt idx="19">
                  <c:v> </c:v>
                </c:pt>
                <c:pt idx="20">
                  <c:v> </c:v>
                </c:pt>
                <c:pt idx="21">
                  <c:v> </c:v>
                </c:pt>
                <c:pt idx="22">
                  <c:v> </c:v>
                </c:pt>
                <c:pt idx="23">
                  <c:v> </c:v>
                </c:pt>
                <c:pt idx="24">
                  <c:v> </c:v>
                </c:pt>
                <c:pt idx="25">
                  <c:v> </c:v>
                </c:pt>
              </c:strCache>
            </c:strRef>
          </c:cat>
          <c:val>
            <c:numRef>
              <c:f>Sheet1!$F$2:$F$27</c:f>
              <c:numCache>
                <c:formatCode>General</c:formatCode>
                <c:ptCount val="26"/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Combined cycle</c:v>
                </c:pt>
              </c:strCache>
            </c:strRef>
          </c:tx>
          <c:spPr>
            <a:solidFill>
              <a:srgbClr val="5BA5A3"/>
            </a:solidFill>
          </c:spPr>
          <c:invertIfNegative val="0"/>
          <c:cat>
            <c:strRef>
              <c:f>Sheet1!$A$2:$A$27</c:f>
              <c:strCache>
                <c:ptCount val="26"/>
                <c:pt idx="1">
                  <c:v> 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  <c:pt idx="5">
                  <c:v> </c:v>
                </c:pt>
                <c:pt idx="6">
                  <c:v> </c:v>
                </c:pt>
                <c:pt idx="7">
                  <c:v> </c:v>
                </c:pt>
                <c:pt idx="8">
                  <c:v> </c:v>
                </c:pt>
                <c:pt idx="9">
                  <c:v> </c:v>
                </c:pt>
                <c:pt idx="10">
                  <c:v> </c:v>
                </c:pt>
                <c:pt idx="11">
                  <c:v> </c:v>
                </c:pt>
                <c:pt idx="12">
                  <c:v> </c:v>
                </c:pt>
                <c:pt idx="13">
                  <c:v> </c:v>
                </c:pt>
                <c:pt idx="14">
                  <c:v> </c:v>
                </c:pt>
                <c:pt idx="15">
                  <c:v> </c:v>
                </c:pt>
                <c:pt idx="16">
                  <c:v> </c:v>
                </c:pt>
                <c:pt idx="17">
                  <c:v> </c:v>
                </c:pt>
                <c:pt idx="18">
                  <c:v> </c:v>
                </c:pt>
                <c:pt idx="19">
                  <c:v> </c:v>
                </c:pt>
                <c:pt idx="20">
                  <c:v> </c:v>
                </c:pt>
                <c:pt idx="21">
                  <c:v> </c:v>
                </c:pt>
                <c:pt idx="22">
                  <c:v> </c:v>
                </c:pt>
                <c:pt idx="23">
                  <c:v> </c:v>
                </c:pt>
                <c:pt idx="24">
                  <c:v> </c:v>
                </c:pt>
                <c:pt idx="25">
                  <c:v> </c:v>
                </c:pt>
              </c:strCache>
            </c:strRef>
          </c:cat>
          <c:val>
            <c:numRef>
              <c:f>Sheet1!$G$2:$G$27</c:f>
              <c:numCache>
                <c:formatCode>General</c:formatCode>
                <c:ptCount val="26"/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rgbClr val="AB8341"/>
            </a:solidFill>
          </c:spPr>
          <c:invertIfNegative val="0"/>
          <c:cat>
            <c:strRef>
              <c:f>Sheet1!$A$2:$A$27</c:f>
              <c:strCache>
                <c:ptCount val="26"/>
                <c:pt idx="1">
                  <c:v> 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  <c:pt idx="5">
                  <c:v> </c:v>
                </c:pt>
                <c:pt idx="6">
                  <c:v> </c:v>
                </c:pt>
                <c:pt idx="7">
                  <c:v> </c:v>
                </c:pt>
                <c:pt idx="8">
                  <c:v> </c:v>
                </c:pt>
                <c:pt idx="9">
                  <c:v> </c:v>
                </c:pt>
                <c:pt idx="10">
                  <c:v> </c:v>
                </c:pt>
                <c:pt idx="11">
                  <c:v> </c:v>
                </c:pt>
                <c:pt idx="12">
                  <c:v> </c:v>
                </c:pt>
                <c:pt idx="13">
                  <c:v> </c:v>
                </c:pt>
                <c:pt idx="14">
                  <c:v> </c:v>
                </c:pt>
                <c:pt idx="15">
                  <c:v> </c:v>
                </c:pt>
                <c:pt idx="16">
                  <c:v> </c:v>
                </c:pt>
                <c:pt idx="17">
                  <c:v> </c:v>
                </c:pt>
                <c:pt idx="18">
                  <c:v> </c:v>
                </c:pt>
                <c:pt idx="19">
                  <c:v> </c:v>
                </c:pt>
                <c:pt idx="20">
                  <c:v> </c:v>
                </c:pt>
                <c:pt idx="21">
                  <c:v> </c:v>
                </c:pt>
                <c:pt idx="22">
                  <c:v> </c:v>
                </c:pt>
                <c:pt idx="23">
                  <c:v> </c:v>
                </c:pt>
                <c:pt idx="24">
                  <c:v> </c:v>
                </c:pt>
                <c:pt idx="25">
                  <c:v> </c:v>
                </c:pt>
              </c:strCache>
            </c:strRef>
          </c:cat>
          <c:val>
            <c:numRef>
              <c:f>Sheet1!$H$2:$H$27</c:f>
              <c:numCache>
                <c:formatCode>General</c:formatCode>
                <c:ptCount val="26"/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Pumped storage</c:v>
                </c:pt>
              </c:strCache>
            </c:strRef>
          </c:tx>
          <c:spPr>
            <a:solidFill>
              <a:srgbClr val="969696"/>
            </a:solidFill>
          </c:spPr>
          <c:invertIfNegative val="0"/>
          <c:cat>
            <c:strRef>
              <c:f>Sheet1!$A$2:$A$27</c:f>
              <c:strCache>
                <c:ptCount val="26"/>
                <c:pt idx="1">
                  <c:v> 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  <c:pt idx="5">
                  <c:v> </c:v>
                </c:pt>
                <c:pt idx="6">
                  <c:v> </c:v>
                </c:pt>
                <c:pt idx="7">
                  <c:v> </c:v>
                </c:pt>
                <c:pt idx="8">
                  <c:v> </c:v>
                </c:pt>
                <c:pt idx="9">
                  <c:v> </c:v>
                </c:pt>
                <c:pt idx="10">
                  <c:v> </c:v>
                </c:pt>
                <c:pt idx="11">
                  <c:v> </c:v>
                </c:pt>
                <c:pt idx="12">
                  <c:v> </c:v>
                </c:pt>
                <c:pt idx="13">
                  <c:v> </c:v>
                </c:pt>
                <c:pt idx="14">
                  <c:v> </c:v>
                </c:pt>
                <c:pt idx="15">
                  <c:v> </c:v>
                </c:pt>
                <c:pt idx="16">
                  <c:v> </c:v>
                </c:pt>
                <c:pt idx="17">
                  <c:v> </c:v>
                </c:pt>
                <c:pt idx="18">
                  <c:v> </c:v>
                </c:pt>
                <c:pt idx="19">
                  <c:v> </c:v>
                </c:pt>
                <c:pt idx="20">
                  <c:v> </c:v>
                </c:pt>
                <c:pt idx="21">
                  <c:v> </c:v>
                </c:pt>
                <c:pt idx="22">
                  <c:v> </c:v>
                </c:pt>
                <c:pt idx="23">
                  <c:v> </c:v>
                </c:pt>
                <c:pt idx="24">
                  <c:v> </c:v>
                </c:pt>
                <c:pt idx="25">
                  <c:v> </c:v>
                </c:pt>
              </c:strCache>
            </c:strRef>
          </c:cat>
          <c:val>
            <c:numRef>
              <c:f>Sheet1!$I$2:$I$27</c:f>
              <c:numCache>
                <c:formatCode>General</c:formatCode>
                <c:ptCount val="26"/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Gas turbine</c:v>
                </c:pt>
              </c:strCache>
            </c:strRef>
          </c:tx>
          <c:spPr>
            <a:solidFill>
              <a:srgbClr val="92ADCE"/>
            </a:solidFill>
          </c:spPr>
          <c:invertIfNegative val="0"/>
          <c:cat>
            <c:strRef>
              <c:f>Sheet1!$A$2:$A$27</c:f>
              <c:strCache>
                <c:ptCount val="26"/>
                <c:pt idx="1">
                  <c:v> 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  <c:pt idx="5">
                  <c:v> </c:v>
                </c:pt>
                <c:pt idx="6">
                  <c:v> </c:v>
                </c:pt>
                <c:pt idx="7">
                  <c:v> </c:v>
                </c:pt>
                <c:pt idx="8">
                  <c:v> </c:v>
                </c:pt>
                <c:pt idx="9">
                  <c:v> </c:v>
                </c:pt>
                <c:pt idx="10">
                  <c:v> </c:v>
                </c:pt>
                <c:pt idx="11">
                  <c:v> </c:v>
                </c:pt>
                <c:pt idx="12">
                  <c:v> </c:v>
                </c:pt>
                <c:pt idx="13">
                  <c:v> </c:v>
                </c:pt>
                <c:pt idx="14">
                  <c:v> </c:v>
                </c:pt>
                <c:pt idx="15">
                  <c:v> </c:v>
                </c:pt>
                <c:pt idx="16">
                  <c:v> </c:v>
                </c:pt>
                <c:pt idx="17">
                  <c:v> </c:v>
                </c:pt>
                <c:pt idx="18">
                  <c:v> </c:v>
                </c:pt>
                <c:pt idx="19">
                  <c:v> </c:v>
                </c:pt>
                <c:pt idx="20">
                  <c:v> </c:v>
                </c:pt>
                <c:pt idx="21">
                  <c:v> </c:v>
                </c:pt>
                <c:pt idx="22">
                  <c:v> </c:v>
                </c:pt>
                <c:pt idx="23">
                  <c:v> </c:v>
                </c:pt>
                <c:pt idx="24">
                  <c:v> </c:v>
                </c:pt>
                <c:pt idx="25">
                  <c:v> </c:v>
                </c:pt>
              </c:strCache>
            </c:strRef>
          </c:cat>
          <c:val>
            <c:numRef>
              <c:f>Sheet1!$J$2:$J$27</c:f>
              <c:numCache>
                <c:formatCode>General</c:formatCode>
                <c:ptCount val="26"/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PV</c:v>
                </c:pt>
              </c:strCache>
            </c:strRef>
          </c:tx>
          <c:spPr>
            <a:solidFill>
              <a:srgbClr val="93C196"/>
            </a:solidFill>
          </c:spPr>
          <c:invertIfNegative val="0"/>
          <c:cat>
            <c:strRef>
              <c:f>Sheet1!$A$2:$A$27</c:f>
              <c:strCache>
                <c:ptCount val="26"/>
                <c:pt idx="1">
                  <c:v> 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  <c:pt idx="5">
                  <c:v> </c:v>
                </c:pt>
                <c:pt idx="6">
                  <c:v> </c:v>
                </c:pt>
                <c:pt idx="7">
                  <c:v> </c:v>
                </c:pt>
                <c:pt idx="8">
                  <c:v> </c:v>
                </c:pt>
                <c:pt idx="9">
                  <c:v> </c:v>
                </c:pt>
                <c:pt idx="10">
                  <c:v> </c:v>
                </c:pt>
                <c:pt idx="11">
                  <c:v> </c:v>
                </c:pt>
                <c:pt idx="12">
                  <c:v> </c:v>
                </c:pt>
                <c:pt idx="13">
                  <c:v> </c:v>
                </c:pt>
                <c:pt idx="14">
                  <c:v> </c:v>
                </c:pt>
                <c:pt idx="15">
                  <c:v> </c:v>
                </c:pt>
                <c:pt idx="16">
                  <c:v> </c:v>
                </c:pt>
                <c:pt idx="17">
                  <c:v> </c:v>
                </c:pt>
                <c:pt idx="18">
                  <c:v> </c:v>
                </c:pt>
                <c:pt idx="19">
                  <c:v> </c:v>
                </c:pt>
                <c:pt idx="20">
                  <c:v> </c:v>
                </c:pt>
                <c:pt idx="21">
                  <c:v> </c:v>
                </c:pt>
                <c:pt idx="22">
                  <c:v> </c:v>
                </c:pt>
                <c:pt idx="23">
                  <c:v> </c:v>
                </c:pt>
                <c:pt idx="24">
                  <c:v> </c:v>
                </c:pt>
                <c:pt idx="25">
                  <c:v> </c:v>
                </c:pt>
              </c:strCache>
            </c:strRef>
          </c:cat>
          <c:val>
            <c:numRef>
              <c:f>Sheet1!$K$2:$K$27</c:f>
              <c:numCache>
                <c:formatCode>General</c:formatCode>
                <c:ptCount val="2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9802336"/>
        <c:axId val="349801776"/>
      </c:barChart>
      <c:catAx>
        <c:axId val="34980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crossAx val="349801776"/>
        <c:crosses val="autoZero"/>
        <c:auto val="1"/>
        <c:lblAlgn val="ctr"/>
        <c:lblOffset val="100"/>
        <c:noMultiLvlLbl val="0"/>
      </c:catAx>
      <c:valAx>
        <c:axId val="349801776"/>
        <c:scaling>
          <c:orientation val="minMax"/>
          <c:max val="600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crossAx val="349802336"/>
        <c:crosses val="autoZero"/>
        <c:crossBetween val="between"/>
        <c:majorUnit val="10000"/>
      </c:valAx>
    </c:plotArea>
    <c:legend>
      <c:legendPos val="t"/>
      <c:layout>
        <c:manualLayout>
          <c:xMode val="edge"/>
          <c:yMode val="edge"/>
          <c:x val="4.4208664898320073E-2"/>
          <c:y val="4.317789291882556E-2"/>
          <c:w val="0.92849683577351239"/>
          <c:h val="8.6585841277612319E-2"/>
        </c:manualLayout>
      </c:layout>
      <c:overlay val="0"/>
      <c:txPr>
        <a:bodyPr/>
        <a:lstStyle/>
        <a:p>
          <a:pPr>
            <a:defRPr sz="600"/>
          </a:pPr>
          <a:endParaRPr lang="en-US"/>
        </a:p>
      </c:txPr>
    </c:legend>
    <c:plotVisOnly val="1"/>
    <c:dispBlanksAs val="gap"/>
    <c:showDLblsOverMax val="0"/>
  </c:chart>
  <c:spPr>
    <a:solidFill>
      <a:srgbClr val="EBF2F5"/>
    </a:solidFill>
    <a:ln w="9525">
      <a:noFill/>
    </a:ln>
  </c:spPr>
  <c:txPr>
    <a:bodyPr/>
    <a:lstStyle/>
    <a:p>
      <a:pPr>
        <a:defRPr sz="700" b="0">
          <a:solidFill>
            <a:srgbClr val="010000"/>
          </a:solidFill>
          <a:latin typeface="Arial"/>
          <a:ea typeface="LF_Kai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09391266410001"/>
          <c:y val="0.25741220495106504"/>
          <c:w val="0.83901838198607137"/>
          <c:h val="0.560280758298995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NV Power: Perez et al (2008)</c:v>
                </c:pt>
              </c:strCache>
            </c:strRef>
          </c:tx>
          <c:spPr>
            <a:ln w="25400" cmpd="sng">
              <a:solidFill>
                <a:srgbClr val="6490CB"/>
              </a:solidFill>
              <a:prstDash val="solid"/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 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 Case Study: Mills and Wiser (2012)</c:v>
                </c:pt>
              </c:strCache>
            </c:strRef>
          </c:tx>
          <c:spPr>
            <a:ln w="25400" cmpd="sng">
              <a:solidFill>
                <a:srgbClr val="5FA364"/>
              </a:solidFill>
              <a:prstDash val="solid"/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 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 Case Study: Jones (2012)</c:v>
                </c:pt>
              </c:strCache>
            </c:strRef>
          </c:tx>
          <c:spPr>
            <a:ln w="25400" cmpd="sng">
              <a:solidFill>
                <a:srgbClr val="D6BC38"/>
              </a:solidFill>
              <a:prstDash val="solid"/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 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APA - Tracking: R.W. Beck (2009)</c:v>
                </c:pt>
              </c:strCache>
            </c:strRef>
          </c:tx>
          <c:spPr>
            <a:ln w="25400" cmpd="sng">
              <a:solidFill>
                <a:srgbClr val="9579A1"/>
              </a:solidFill>
              <a:prstDash val="solid"/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 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APS - Fixed: R.W. Beck (2009)</c:v>
                </c:pt>
              </c:strCache>
            </c:strRef>
          </c:tx>
          <c:spPr>
            <a:ln>
              <a:solidFill>
                <a:srgbClr val="D58B46"/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 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WestConnect: GE Energy (2010)</c:v>
                </c:pt>
              </c:strCache>
            </c:strRef>
          </c:tx>
          <c:spPr>
            <a:ln>
              <a:solidFill>
                <a:srgbClr val="5BA5A3"/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 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Toronto: Pelland and Abboud (2008)</c:v>
                </c:pt>
              </c:strCache>
            </c:strRef>
          </c:tx>
          <c:spPr>
            <a:ln>
              <a:solidFill>
                <a:srgbClr val="AB8341"/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 </c:v>
                </c:pt>
              </c:strCache>
            </c:strRef>
          </c:cat>
          <c:val>
            <c:numRef>
              <c:f>Sheet1!$H$2:$H$9</c:f>
              <c:numCache>
                <c:formatCode>General</c:formatCode>
                <c:ptCount val="8"/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PGE: Perez et al (2008)</c:v>
                </c:pt>
              </c:strCache>
            </c:strRef>
          </c:tx>
          <c:spPr>
            <a:ln>
              <a:solidFill>
                <a:srgbClr val="969696"/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 </c:v>
                </c:pt>
              </c:strCache>
            </c:strRef>
          </c:cat>
          <c:val>
            <c:numRef>
              <c:f>Sheet1!$I$2:$I$9</c:f>
              <c:numCache>
                <c:formatCode>General</c:formatCode>
                <c:ptCount val="8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2224432"/>
        <c:axId val="349802896"/>
      </c:lineChart>
      <c:catAx>
        <c:axId val="1052224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PV penetration (% annual</a:t>
                </a:r>
                <a:r>
                  <a:rPr lang="en-US" baseline="0" dirty="0" smtClean="0"/>
                  <a:t> energy)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crossAx val="349802896"/>
        <c:crosses val="autoZero"/>
        <c:auto val="1"/>
        <c:lblAlgn val="ctr"/>
        <c:lblOffset val="100"/>
        <c:noMultiLvlLbl val="0"/>
      </c:catAx>
      <c:valAx>
        <c:axId val="349802896"/>
        <c:scaling>
          <c:orientation val="minMax"/>
          <c:max val="8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Capacity credit</a:t>
                </a:r>
                <a:r>
                  <a:rPr lang="en-US" baseline="0" dirty="0" smtClean="0"/>
                  <a:t> (%)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crossAx val="1052224432"/>
        <c:crosses val="autoZero"/>
        <c:crossBetween val="midCat"/>
        <c:majorUnit val="10"/>
      </c:valAx>
    </c:plotArea>
    <c:legend>
      <c:legendPos val="t"/>
      <c:layout>
        <c:manualLayout>
          <c:xMode val="edge"/>
          <c:yMode val="edge"/>
          <c:x val="0"/>
          <c:y val="4.317789291882556E-2"/>
          <c:w val="0.99247002281213503"/>
          <c:h val="0.1723579889301402"/>
        </c:manualLayout>
      </c:layout>
      <c:overlay val="0"/>
      <c:txPr>
        <a:bodyPr/>
        <a:lstStyle/>
        <a:p>
          <a:pPr>
            <a:defRPr sz="600"/>
          </a:pPr>
          <a:endParaRPr lang="en-US"/>
        </a:p>
      </c:txPr>
    </c:legend>
    <c:plotVisOnly val="1"/>
    <c:dispBlanksAs val="gap"/>
    <c:showDLblsOverMax val="0"/>
  </c:chart>
  <c:spPr>
    <a:solidFill>
      <a:srgbClr val="EBF2F5"/>
    </a:solidFill>
    <a:ln w="3175">
      <a:solidFill>
        <a:srgbClr val="EBF2F5"/>
      </a:solidFill>
      <a:prstDash val="solid"/>
    </a:ln>
  </c:spPr>
  <c:txPr>
    <a:bodyPr/>
    <a:lstStyle/>
    <a:p>
      <a:pPr>
        <a:defRPr sz="700" b="0">
          <a:solidFill>
            <a:srgbClr val="010000"/>
          </a:solidFill>
          <a:latin typeface="Arial"/>
          <a:ea typeface="LF_Kai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01384314495314"/>
          <c:y val="7.4836992526951293E-2"/>
          <c:w val="0.83283746949524862"/>
          <c:h val="0.799138781687695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'Invictus Update'!$B$4</c:f>
              <c:strCache>
                <c:ptCount val="1"/>
                <c:pt idx="0">
                  <c:v>Collector Field</c:v>
                </c:pt>
              </c:strCache>
            </c:strRef>
          </c:tx>
          <c:spPr>
            <a:solidFill>
              <a:schemeClr val="accent1">
                <a:shade val="47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1">
                  <a:shade val="47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shade val="47000"/>
                </a:schemeClr>
              </a:solidFill>
              <a:ln>
                <a:noFill/>
              </a:ln>
              <a:effectLst/>
            </c:spPr>
          </c:dPt>
          <c:cat>
            <c:strRef>
              <c:f>'Invictus Update'!$C$3:$F$3</c:f>
              <c:strCache>
                <c:ptCount val="4"/>
                <c:pt idx="0">
                  <c:v>Crescent Dunes (2011)</c:v>
                </c:pt>
                <c:pt idx="1">
                  <c:v>Redstone (2014 Award)</c:v>
                </c:pt>
                <c:pt idx="2">
                  <c:v>Copiapo (2016 Indicative)</c:v>
                </c:pt>
                <c:pt idx="3">
                  <c:v>Future Target</c:v>
                </c:pt>
              </c:strCache>
            </c:strRef>
          </c:cat>
          <c:val>
            <c:numRef>
              <c:f>'Invictus Update'!$C$4:$F$4</c:f>
              <c:numCache>
                <c:formatCode>"$"#,##0.00</c:formatCode>
                <c:ptCount val="4"/>
                <c:pt idx="0">
                  <c:v>331.285053</c:v>
                </c:pt>
                <c:pt idx="1">
                  <c:v>205.50831400000004</c:v>
                </c:pt>
                <c:pt idx="2">
                  <c:v>177.63512800000001</c:v>
                </c:pt>
                <c:pt idx="3">
                  <c:v>140.19624150000001</c:v>
                </c:pt>
              </c:numCache>
            </c:numRef>
          </c:val>
        </c:ser>
        <c:ser>
          <c:idx val="1"/>
          <c:order val="1"/>
          <c:tx>
            <c:strRef>
              <c:f>'Invictus Update'!$B$5</c:f>
              <c:strCache>
                <c:ptCount val="1"/>
                <c:pt idx="0">
                  <c:v>MSS &amp; Storage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'Invictus Update'!$C$3:$F$3</c:f>
              <c:strCache>
                <c:ptCount val="4"/>
                <c:pt idx="0">
                  <c:v>Crescent Dunes (2011)</c:v>
                </c:pt>
                <c:pt idx="1">
                  <c:v>Redstone (2014 Award)</c:v>
                </c:pt>
                <c:pt idx="2">
                  <c:v>Copiapo (2016 Indicative)</c:v>
                </c:pt>
                <c:pt idx="3">
                  <c:v>Future Target</c:v>
                </c:pt>
              </c:strCache>
            </c:strRef>
          </c:cat>
          <c:val>
            <c:numRef>
              <c:f>'Invictus Update'!$C$5:$F$5</c:f>
              <c:numCache>
                <c:formatCode>"$"#,##0.00</c:formatCode>
                <c:ptCount val="4"/>
                <c:pt idx="0">
                  <c:v>155.45276999999999</c:v>
                </c:pt>
                <c:pt idx="1">
                  <c:v>167.37754000000001</c:v>
                </c:pt>
                <c:pt idx="2">
                  <c:v>196.65444700000003</c:v>
                </c:pt>
                <c:pt idx="3">
                  <c:v>133.70731499999999</c:v>
                </c:pt>
              </c:numCache>
            </c:numRef>
          </c:val>
        </c:ser>
        <c:ser>
          <c:idx val="2"/>
          <c:order val="2"/>
          <c:tx>
            <c:strRef>
              <c:f>'Invictus Update'!$B$6</c:f>
              <c:strCache>
                <c:ptCount val="1"/>
                <c:pt idx="0">
                  <c:v>Power Block</c:v>
                </c:pt>
              </c:strCache>
            </c:strRef>
          </c:tx>
          <c:spPr>
            <a:solidFill>
              <a:schemeClr val="accent1">
                <a:shade val="82000"/>
              </a:schemeClr>
            </a:solidFill>
            <a:ln>
              <a:noFill/>
            </a:ln>
            <a:effectLst/>
          </c:spPr>
          <c:invertIfNegative val="0"/>
          <c:cat>
            <c:strRef>
              <c:f>'Invictus Update'!$C$3:$F$3</c:f>
              <c:strCache>
                <c:ptCount val="4"/>
                <c:pt idx="0">
                  <c:v>Crescent Dunes (2011)</c:v>
                </c:pt>
                <c:pt idx="1">
                  <c:v>Redstone (2014 Award)</c:v>
                </c:pt>
                <c:pt idx="2">
                  <c:v>Copiapo (2016 Indicative)</c:v>
                </c:pt>
                <c:pt idx="3">
                  <c:v>Future Target</c:v>
                </c:pt>
              </c:strCache>
            </c:strRef>
          </c:cat>
          <c:val>
            <c:numRef>
              <c:f>'Invictus Update'!$C$6:$F$6</c:f>
              <c:numCache>
                <c:formatCode>"$"#,##0.00</c:formatCode>
                <c:ptCount val="4"/>
                <c:pt idx="0">
                  <c:v>106.48000000000002</c:v>
                </c:pt>
                <c:pt idx="1">
                  <c:v>101.64000000000001</c:v>
                </c:pt>
                <c:pt idx="2">
                  <c:v>103.40000000000002</c:v>
                </c:pt>
                <c:pt idx="3">
                  <c:v>88.299750000000003</c:v>
                </c:pt>
              </c:numCache>
            </c:numRef>
          </c:val>
        </c:ser>
        <c:ser>
          <c:idx val="3"/>
          <c:order val="3"/>
          <c:tx>
            <c:strRef>
              <c:f>'Invictus Update'!$B$7</c:f>
              <c:strCache>
                <c:ptCount val="1"/>
                <c:pt idx="0">
                  <c:v>BOP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'Invictus Update'!$C$3:$F$3</c:f>
              <c:strCache>
                <c:ptCount val="4"/>
                <c:pt idx="0">
                  <c:v>Crescent Dunes (2011)</c:v>
                </c:pt>
                <c:pt idx="1">
                  <c:v>Redstone (2014 Award)</c:v>
                </c:pt>
                <c:pt idx="2">
                  <c:v>Copiapo (2016 Indicative)</c:v>
                </c:pt>
                <c:pt idx="3">
                  <c:v>Future Target</c:v>
                </c:pt>
              </c:strCache>
            </c:strRef>
          </c:cat>
          <c:val>
            <c:numRef>
              <c:f>'Invictus Update'!$C$7:$F$7</c:f>
              <c:numCache>
                <c:formatCode>"$"#,##0.00</c:formatCode>
                <c:ptCount val="4"/>
                <c:pt idx="0">
                  <c:v>66.550000000000011</c:v>
                </c:pt>
                <c:pt idx="1">
                  <c:v>72.599999999999994</c:v>
                </c:pt>
                <c:pt idx="2">
                  <c:v>60.500000000000007</c:v>
                </c:pt>
                <c:pt idx="3">
                  <c:v>60.984000000000002</c:v>
                </c:pt>
              </c:numCache>
            </c:numRef>
          </c:val>
        </c:ser>
        <c:ser>
          <c:idx val="4"/>
          <c:order val="4"/>
          <c:tx>
            <c:strRef>
              <c:f>'Invictus Update'!$B$8</c:f>
              <c:strCache>
                <c:ptCount val="1"/>
                <c:pt idx="0">
                  <c:v>Indirect</c:v>
                </c:pt>
              </c:strCache>
            </c:strRef>
          </c:tx>
          <c:spPr>
            <a:solidFill>
              <a:schemeClr val="accent1">
                <a:tint val="83000"/>
              </a:schemeClr>
            </a:solidFill>
            <a:ln>
              <a:noFill/>
            </a:ln>
            <a:effectLst/>
          </c:spPr>
          <c:invertIfNegative val="0"/>
          <c:cat>
            <c:strRef>
              <c:f>'Invictus Update'!$C$3:$F$3</c:f>
              <c:strCache>
                <c:ptCount val="4"/>
                <c:pt idx="0">
                  <c:v>Crescent Dunes (2011)</c:v>
                </c:pt>
                <c:pt idx="1">
                  <c:v>Redstone (2014 Award)</c:v>
                </c:pt>
                <c:pt idx="2">
                  <c:v>Copiapo (2016 Indicative)</c:v>
                </c:pt>
                <c:pt idx="3">
                  <c:v>Future Target</c:v>
                </c:pt>
              </c:strCache>
            </c:strRef>
          </c:cat>
          <c:val>
            <c:numRef>
              <c:f>'Invictus Update'!$C$8:$F$8</c:f>
              <c:numCache>
                <c:formatCode>"$"#,##0.00</c:formatCode>
                <c:ptCount val="4"/>
                <c:pt idx="0">
                  <c:v>106.88200000000001</c:v>
                </c:pt>
                <c:pt idx="1">
                  <c:v>88.634299999999996</c:v>
                </c:pt>
                <c:pt idx="2">
                  <c:v>62.346200000000003</c:v>
                </c:pt>
                <c:pt idx="3">
                  <c:v>46.021599999999999</c:v>
                </c:pt>
              </c:numCache>
            </c:numRef>
          </c:val>
        </c:ser>
        <c:ser>
          <c:idx val="5"/>
          <c:order val="5"/>
          <c:tx>
            <c:strRef>
              <c:f>'Invictus Update'!$B$9</c:f>
              <c:strCache>
                <c:ptCount val="1"/>
                <c:pt idx="0">
                  <c:v>Soft Costs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val>
            <c:numRef>
              <c:f>'Invictus Update'!$C$9:$F$9</c:f>
              <c:numCache>
                <c:formatCode>"$"#,##0.00</c:formatCode>
                <c:ptCount val="4"/>
                <c:pt idx="0">
                  <c:v>94.3</c:v>
                </c:pt>
                <c:pt idx="1">
                  <c:v>78.200217000767509</c:v>
                </c:pt>
                <c:pt idx="2">
                  <c:v>61.256164826277015</c:v>
                </c:pt>
                <c:pt idx="3">
                  <c:v>37.490308159271827</c:v>
                </c:pt>
              </c:numCache>
            </c:numRef>
          </c:val>
        </c:ser>
        <c:ser>
          <c:idx val="6"/>
          <c:order val="6"/>
          <c:tx>
            <c:strRef>
              <c:f>'Invictus Update'!$B$10</c:f>
              <c:strCache>
                <c:ptCount val="1"/>
                <c:pt idx="0">
                  <c:v>Financing</c:v>
                </c:pt>
              </c:strCache>
            </c:strRef>
          </c:tx>
          <c:spPr>
            <a:solidFill>
              <a:schemeClr val="accent1">
                <a:tint val="48000"/>
              </a:schemeClr>
            </a:solidFill>
            <a:ln>
              <a:noFill/>
            </a:ln>
            <a:effectLst/>
          </c:spPr>
          <c:invertIfNegative val="0"/>
          <c:val>
            <c:numRef>
              <c:f>'Invictus Update'!$C$10:$F$10</c:f>
              <c:numCache>
                <c:formatCode>"$"#,##0.00</c:formatCode>
                <c:ptCount val="4"/>
                <c:pt idx="0">
                  <c:v>123.57</c:v>
                </c:pt>
                <c:pt idx="1">
                  <c:v>102.47296728297817</c:v>
                </c:pt>
                <c:pt idx="2">
                  <c:v>80.269610684867985</c:v>
                </c:pt>
                <c:pt idx="3">
                  <c:v>49.127013565654501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0774256"/>
        <c:axId val="1050765296"/>
      </c:barChart>
      <c:catAx>
        <c:axId val="10507742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0765296"/>
        <c:crosses val="autoZero"/>
        <c:auto val="1"/>
        <c:lblAlgn val="ctr"/>
        <c:lblOffset val="100"/>
        <c:noMultiLvlLbl val="0"/>
      </c:catAx>
      <c:valAx>
        <c:axId val="1050765296"/>
        <c:scaling>
          <c:orientation val="minMax"/>
        </c:scaling>
        <c:delete val="1"/>
        <c:axPos val="l"/>
        <c:numFmt formatCode="&quot;$&quot;#,##0" sourceLinked="0"/>
        <c:majorTickMark val="out"/>
        <c:minorTickMark val="none"/>
        <c:tickLblPos val="nextTo"/>
        <c:crossAx val="105077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0000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884187373774544"/>
          <c:y val="0.19294456961114556"/>
          <c:w val="0.28597170096728564"/>
          <c:h val="0.7184668502825366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>
                <a:noFill/>
              </a:ln>
              <a:effectLst/>
            </c:spPr>
          </c:dPt>
          <c:dPt>
            <c:idx val="5"/>
            <c:bubble3D val="0"/>
            <c:explosion val="21"/>
            <c:spPr>
              <a:solidFill>
                <a:schemeClr val="accent1">
                  <a:tint val="5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3.6687600746462008E-3"/>
                  <c:y val="-2.632036728129513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7693880970401482E-2"/>
                  <c:y val="3.86970533177252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>
                <c:manualLayout>
                  <c:x val="-5.1921079958463137E-2"/>
                  <c:y val="-3.91334960643104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>
                <c:manualLayout>
                  <c:x val="-3.218109230831451E-3"/>
                  <c:y val="1.142657227207934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Reduction from </a:t>
                    </a:r>
                    <a:r>
                      <a:rPr lang="en-US" dirty="0" smtClean="0"/>
                      <a:t>Crescent Dunes</a:t>
                    </a:r>
                    <a:r>
                      <a:rPr lang="en-US" dirty="0"/>
                      <a:t>
29%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Graphs!$A$21:$A$26</c:f>
              <c:strCache>
                <c:ptCount val="6"/>
                <c:pt idx="0">
                  <c:v>Facet assembly</c:v>
                </c:pt>
                <c:pt idx="1">
                  <c:v>Azimuth Drive</c:v>
                </c:pt>
                <c:pt idx="2">
                  <c:v>Elevation Drive</c:v>
                </c:pt>
                <c:pt idx="3">
                  <c:v>Control System</c:v>
                </c:pt>
                <c:pt idx="4">
                  <c:v>Structural Elements</c:v>
                </c:pt>
                <c:pt idx="5">
                  <c:v>Reduction from CDSEP</c:v>
                </c:pt>
              </c:strCache>
            </c:strRef>
          </c:cat>
          <c:val>
            <c:numRef>
              <c:f>Graphs!$D$21:$D$26</c:f>
              <c:numCache>
                <c:formatCode>_("$"* #,##0.00_);_("$"* \(#,##0.00\);_("$"* "-"??_);_(@_)</c:formatCode>
                <c:ptCount val="6"/>
                <c:pt idx="0">
                  <c:v>30.879750000000001</c:v>
                </c:pt>
                <c:pt idx="1">
                  <c:v>21.869158878504674</c:v>
                </c:pt>
                <c:pt idx="2">
                  <c:v>8.6560747663551414</c:v>
                </c:pt>
                <c:pt idx="3">
                  <c:v>18.317757009345797</c:v>
                </c:pt>
                <c:pt idx="4">
                  <c:v>41.175159224645213</c:v>
                </c:pt>
                <c:pt idx="5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0000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023655429398829"/>
          <c:y val="0.10629877038567019"/>
          <c:w val="0.25679827581170794"/>
          <c:h val="0.6400427031754896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>
                <a:noFill/>
              </a:ln>
              <a:effectLst/>
            </c:spPr>
          </c:dPt>
          <c:dPt>
            <c:idx val="4"/>
            <c:bubble3D val="0"/>
            <c:explosion val="31"/>
            <c:spPr>
              <a:solidFill>
                <a:schemeClr val="accent1">
                  <a:tint val="70000"/>
                </a:schemeClr>
              </a:solidFill>
              <a:ln>
                <a:noFill/>
              </a:ln>
              <a:effectLst/>
            </c:spPr>
          </c:dPt>
          <c:dPt>
            <c:idx val="5"/>
            <c:bubble3D val="0"/>
            <c:explosion val="30"/>
            <c:spPr>
              <a:solidFill>
                <a:schemeClr val="accent1">
                  <a:tint val="5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2.7778304057917069E-3"/>
                  <c:y val="1.600803282264004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1539570013028222E-2"/>
                  <c:y val="5.02536417833759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>
                <c:manualLayout>
                  <c:x val="0"/>
                  <c:y val="1.11991562714393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>
                <c:manualLayout>
                  <c:x val="3.5384599953414918E-3"/>
                  <c:y val="-2.1451822170331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Reduction from </a:t>
                    </a:r>
                    <a:r>
                      <a:rPr lang="en-US" dirty="0" smtClean="0"/>
                      <a:t>Crescent</a:t>
                    </a:r>
                    <a:r>
                      <a:rPr lang="en-US" baseline="0" dirty="0" smtClean="0"/>
                      <a:t> Dunes</a:t>
                    </a:r>
                    <a:r>
                      <a:rPr lang="en-US" dirty="0"/>
                      <a:t>
29%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Graphs!$A$40:$A$45</c:f>
              <c:strCache>
                <c:ptCount val="6"/>
                <c:pt idx="0">
                  <c:v>Facet Assembly</c:v>
                </c:pt>
                <c:pt idx="1">
                  <c:v>Drive (Dual)</c:v>
                </c:pt>
                <c:pt idx="2">
                  <c:v>Control System</c:v>
                </c:pt>
                <c:pt idx="3">
                  <c:v>Structural elements</c:v>
                </c:pt>
                <c:pt idx="4">
                  <c:v>Reduction from Redstone</c:v>
                </c:pt>
                <c:pt idx="5">
                  <c:v>Reduction from CDSEP</c:v>
                </c:pt>
              </c:strCache>
            </c:strRef>
          </c:cat>
          <c:val>
            <c:numRef>
              <c:f>Graphs!$B$40:$B$45</c:f>
              <c:numCache>
                <c:formatCode>_("$"* #,##0.00_);_("$"* \(#,##0.00\);_("$"* "-"??_);_(@_)</c:formatCode>
                <c:ptCount val="6"/>
                <c:pt idx="0">
                  <c:v>42.809090909090912</c:v>
                </c:pt>
                <c:pt idx="1">
                  <c:v>24.402727272727272</c:v>
                </c:pt>
                <c:pt idx="2">
                  <c:v>13.837748016319239</c:v>
                </c:pt>
                <c:pt idx="3">
                  <c:v>23.636363636363637</c:v>
                </c:pt>
                <c:pt idx="4">
                  <c:v>16.210000000000008</c:v>
                </c:pt>
                <c:pt idx="5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0000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585165763856855"/>
          <c:y val="0.11442097775161282"/>
          <c:w val="0.3692368827728309"/>
          <c:h val="0.6153948046213848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1.897354042678806E-2"/>
                  <c:y val="-1.617088549143266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7947080853576259E-3"/>
                  <c:y val="3.60889607089728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0715329365722014E-2"/>
                  <c:y val="1.80444803544864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Graphs!$A$4:$A$9</c:f>
              <c:strCache>
                <c:ptCount val="6"/>
                <c:pt idx="0">
                  <c:v>Facet assembly</c:v>
                </c:pt>
                <c:pt idx="1">
                  <c:v>Azimuth Drive</c:v>
                </c:pt>
                <c:pt idx="2">
                  <c:v>Elevation Drive</c:v>
                </c:pt>
                <c:pt idx="3">
                  <c:v>Control System</c:v>
                </c:pt>
                <c:pt idx="4">
                  <c:v>Structural Elements</c:v>
                </c:pt>
                <c:pt idx="5">
                  <c:v>Components EXW</c:v>
                </c:pt>
              </c:strCache>
            </c:strRef>
          </c:cat>
          <c:val>
            <c:numRef>
              <c:f>Graphs!$B$4:$B$8</c:f>
              <c:numCache>
                <c:formatCode>_("$"* #,##0.00_);_("$"* \(#,##0.00\);_("$"* "-"??_);_(@_)</c:formatCode>
                <c:ptCount val="5"/>
                <c:pt idx="0">
                  <c:v>32.505000000000003</c:v>
                </c:pt>
                <c:pt idx="1">
                  <c:v>22.713915298184961</c:v>
                </c:pt>
                <c:pt idx="2">
                  <c:v>10.5</c:v>
                </c:pt>
                <c:pt idx="3">
                  <c:v>28.893079</c:v>
                </c:pt>
                <c:pt idx="4">
                  <c:v>87.044881000000004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0000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8F938-34CC-9A4E-B83E-7B14214EC20B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1A08D-D7F3-E84A-82A8-B5090E33A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51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71B6D-04F8-4009-AAE9-91FE1AECDBC9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65D34-D41E-4534-A9EF-8D1BA50AE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8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73630"/>
            <a:ext cx="7772400" cy="1470025"/>
          </a:xfrm>
        </p:spPr>
        <p:txBody>
          <a:bodyPr>
            <a:normAutofit/>
          </a:bodyPr>
          <a:lstStyle>
            <a:lvl1pPr algn="ctr">
              <a:defRPr sz="3200" cap="all" spc="20" baseline="0">
                <a:solidFill>
                  <a:schemeClr val="bg1"/>
                </a:solidFill>
                <a:latin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50272"/>
            <a:ext cx="6400800" cy="406077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400300" y="6496050"/>
            <a:ext cx="46005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2016. SolarReserve, LLC.  All rights reserved.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-4231" y="982137"/>
            <a:ext cx="9148231" cy="0"/>
          </a:xfrm>
          <a:prstGeom prst="line">
            <a:avLst/>
          </a:prstGeom>
          <a:ln w="38100" cmpd="sng">
            <a:solidFill>
              <a:srgbClr val="FF6633"/>
            </a:solidFill>
          </a:ln>
          <a:effectLst>
            <a:outerShdw blurRad="40005" dist="19939" dir="5400000" algn="tl" rotWithShape="0">
              <a:srgbClr val="000000">
                <a:alpha val="62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9765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13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F93D-0969-41F2-AF7B-2B16A3CDD0D3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B5E1-6DB1-4730-88A6-B1E182DA5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1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-4231" y="982137"/>
            <a:ext cx="9148231" cy="0"/>
          </a:xfrm>
          <a:prstGeom prst="line">
            <a:avLst/>
          </a:prstGeom>
          <a:ln w="38100" cmpd="sng">
            <a:solidFill>
              <a:srgbClr val="FF6633"/>
            </a:solidFill>
          </a:ln>
          <a:effectLst>
            <a:outerShdw blurRad="40005" dist="19939" dir="5400000" algn="tl" rotWithShape="0">
              <a:srgbClr val="000000">
                <a:alpha val="62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0042"/>
            <a:ext cx="8229600" cy="707499"/>
          </a:xfrm>
        </p:spPr>
        <p:txBody>
          <a:bodyPr>
            <a:normAutofit/>
          </a:bodyPr>
          <a:lstStyle>
            <a:lvl1pPr algn="l">
              <a:defRPr sz="280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400300" y="6496050"/>
            <a:ext cx="46005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2016. SolarReserve, LLC.  All rights reserved.</a:t>
            </a:r>
          </a:p>
        </p:txBody>
      </p:sp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6705600" y="64240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5C091D-3314-7743-9F3D-853D0F3F6A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1341912"/>
            <a:ext cx="8229600" cy="478425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5" name="Picture 14" descr="SR_Logo_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00" y="6452164"/>
            <a:ext cx="2423364" cy="31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19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-4231" y="982137"/>
            <a:ext cx="9148231" cy="0"/>
          </a:xfrm>
          <a:prstGeom prst="line">
            <a:avLst/>
          </a:prstGeom>
          <a:ln w="38100" cmpd="sng">
            <a:solidFill>
              <a:srgbClr val="FF6633"/>
            </a:solidFill>
          </a:ln>
          <a:effectLst>
            <a:outerShdw blurRad="40005" dist="19939" dir="5400000" algn="tl" rotWithShape="0">
              <a:srgbClr val="000000">
                <a:alpha val="62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0042"/>
            <a:ext cx="8229600" cy="707499"/>
          </a:xfrm>
        </p:spPr>
        <p:txBody>
          <a:bodyPr>
            <a:normAutofit/>
          </a:bodyPr>
          <a:lstStyle>
            <a:lvl1pPr algn="l">
              <a:defRPr sz="280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400300" y="6496050"/>
            <a:ext cx="46005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2016. SolarReserve, LLC.  All rights reserved.</a:t>
            </a:r>
          </a:p>
        </p:txBody>
      </p:sp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6705600" y="64240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5C091D-3314-7743-9F3D-853D0F3F6A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SR_Logo_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00" y="6452164"/>
            <a:ext cx="2423364" cy="31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81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2400300" y="6496050"/>
            <a:ext cx="46005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2016. SolarReserve, LLC.  All rights reserved.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705600" y="64240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5C091D-3314-7743-9F3D-853D0F3F6A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SR_Logo_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00" y="6452164"/>
            <a:ext cx="2423364" cy="31526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0042"/>
            <a:ext cx="8229600" cy="707499"/>
          </a:xfrm>
        </p:spPr>
        <p:txBody>
          <a:bodyPr>
            <a:normAutofit/>
          </a:bodyPr>
          <a:lstStyle>
            <a:lvl1pPr algn="l">
              <a:defRPr sz="280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4231" y="982137"/>
            <a:ext cx="9148231" cy="0"/>
          </a:xfrm>
          <a:prstGeom prst="line">
            <a:avLst/>
          </a:prstGeom>
          <a:ln w="38100" cmpd="sng">
            <a:solidFill>
              <a:srgbClr val="FF6633"/>
            </a:solidFill>
          </a:ln>
          <a:effectLst>
            <a:outerShdw blurRad="40005" dist="19939" dir="5400000" algn="tl" rotWithShape="0">
              <a:srgbClr val="000000">
                <a:alpha val="62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492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lnSpc>
                <a:spcPct val="100000"/>
              </a:lnSpc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lnSpc>
                <a:spcPct val="100000"/>
              </a:lnSpc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400300" y="6496050"/>
            <a:ext cx="46005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2016. SolarReserve, LLC.  All rights reserved.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705600" y="64240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5C091D-3314-7743-9F3D-853D0F3F6A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SR_Logo_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00" y="6452164"/>
            <a:ext cx="2423364" cy="315264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0042"/>
            <a:ext cx="8229600" cy="707499"/>
          </a:xfrm>
        </p:spPr>
        <p:txBody>
          <a:bodyPr>
            <a:normAutofit/>
          </a:bodyPr>
          <a:lstStyle>
            <a:lvl1pPr algn="l">
              <a:defRPr sz="280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-4231" y="982137"/>
            <a:ext cx="9148231" cy="0"/>
          </a:xfrm>
          <a:prstGeom prst="line">
            <a:avLst/>
          </a:prstGeom>
          <a:ln w="38100" cmpd="sng">
            <a:solidFill>
              <a:srgbClr val="FF6633"/>
            </a:solidFill>
          </a:ln>
          <a:effectLst>
            <a:outerShdw blurRad="40005" dist="19939" dir="5400000" algn="tl" rotWithShape="0">
              <a:srgbClr val="000000">
                <a:alpha val="62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55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400300" y="6496050"/>
            <a:ext cx="46005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2016. SolarReserve, LLC.  All rights reserved.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705600" y="64240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5C091D-3314-7743-9F3D-853D0F3F6A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SR_Logo_whit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00" y="6452164"/>
            <a:ext cx="2423364" cy="31526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8510"/>
            <a:ext cx="8229600" cy="707499"/>
          </a:xfrm>
        </p:spPr>
        <p:txBody>
          <a:bodyPr>
            <a:normAutofit/>
          </a:bodyPr>
          <a:lstStyle>
            <a:lvl1pPr algn="l">
              <a:defRPr sz="280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4231" y="982137"/>
            <a:ext cx="9148231" cy="0"/>
          </a:xfrm>
          <a:prstGeom prst="line">
            <a:avLst/>
          </a:prstGeom>
          <a:ln w="38100" cmpd="sng">
            <a:solidFill>
              <a:srgbClr val="FF6633"/>
            </a:solidFill>
          </a:ln>
          <a:effectLst>
            <a:outerShdw blurRad="40005" dist="19939" dir="5400000" algn="tl" rotWithShape="0">
              <a:srgbClr val="000000">
                <a:alpha val="62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397825" y="1286512"/>
            <a:ext cx="8382000" cy="4899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/>
          <p:cNvSpPr>
            <a:spLocks noGrp="1"/>
          </p:cNvSpPr>
          <p:nvPr>
            <p:ph idx="1"/>
          </p:nvPr>
        </p:nvSpPr>
        <p:spPr>
          <a:xfrm>
            <a:off x="457200" y="1341912"/>
            <a:ext cx="8229600" cy="4784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02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400300" y="6496050"/>
            <a:ext cx="46005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2016. SolarReserve, LLC.  All rights reserved.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705600" y="64240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5C091D-3314-7743-9F3D-853D0F3F6A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57200" y="1227138"/>
            <a:ext cx="8382000" cy="4043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57200" y="5270500"/>
            <a:ext cx="8382000" cy="9398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SR_Logo_whit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00" y="6452164"/>
            <a:ext cx="2423364" cy="31526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516575" y="1341913"/>
            <a:ext cx="8229600" cy="3928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7"/>
          <p:cNvSpPr txBox="1">
            <a:spLocks/>
          </p:cNvSpPr>
          <p:nvPr userDrawn="1"/>
        </p:nvSpPr>
        <p:spPr>
          <a:xfrm>
            <a:off x="533399" y="5511007"/>
            <a:ext cx="8153401" cy="57943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FF6633"/>
              </a:buClr>
              <a:buFont typeface="Lucida Grande"/>
              <a:buChar char="●"/>
              <a:defRPr sz="1800" kern="1200" baseline="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1pPr>
            <a:lvl2pPr marL="283464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33"/>
              </a:buClr>
              <a:buFont typeface="Lucida Grande"/>
              <a:buChar char="−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283464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512064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512064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endParaRPr lang="en-US" sz="1400" b="1" spc="60" dirty="0">
              <a:solidFill>
                <a:srgbClr val="FF6633"/>
              </a:solidFill>
              <a:cs typeface="Arial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idx="10"/>
          </p:nvPr>
        </p:nvSpPr>
        <p:spPr>
          <a:xfrm>
            <a:off x="585787" y="5340321"/>
            <a:ext cx="8229600" cy="750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400" b="1" kern="1200" spc="60" baseline="0" dirty="0">
                <a:solidFill>
                  <a:srgbClr val="FF6633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4276"/>
            <a:ext cx="8229600" cy="707499"/>
          </a:xfrm>
        </p:spPr>
        <p:txBody>
          <a:bodyPr>
            <a:normAutofit/>
          </a:bodyPr>
          <a:lstStyle>
            <a:lvl1pPr algn="l">
              <a:defRPr sz="280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4231" y="982137"/>
            <a:ext cx="9148231" cy="0"/>
          </a:xfrm>
          <a:prstGeom prst="line">
            <a:avLst/>
          </a:prstGeom>
          <a:ln w="38100" cmpd="sng">
            <a:solidFill>
              <a:srgbClr val="FF6633"/>
            </a:solidFill>
          </a:ln>
          <a:effectLst>
            <a:outerShdw blurRad="40005" dist="19939" dir="5400000" algn="tl" rotWithShape="0">
              <a:srgbClr val="000000">
                <a:alpha val="62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33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0">
                <a:solidFill>
                  <a:srgbClr val="F47B2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2400300" y="6496050"/>
            <a:ext cx="46005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2016. SolarReserve, LLC.  All rights reserved.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705600" y="64240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5C091D-3314-7743-9F3D-853D0F3F6A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SR_Logo_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00" y="6452164"/>
            <a:ext cx="2423364" cy="31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3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4473630"/>
            <a:ext cx="7772400" cy="1470025"/>
          </a:xfrm>
        </p:spPr>
        <p:txBody>
          <a:bodyPr>
            <a:normAutofit/>
          </a:bodyPr>
          <a:lstStyle>
            <a:lvl1pPr algn="ctr">
              <a:defRPr sz="3200" cap="all" spc="20" baseline="0">
                <a:solidFill>
                  <a:schemeClr val="bg1"/>
                </a:solidFill>
                <a:latin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5950272"/>
            <a:ext cx="6400800" cy="406077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400300" y="6496050"/>
            <a:ext cx="46005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2016. SolarReserve, LLC.  All rights reserved.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-4231" y="982137"/>
            <a:ext cx="9148231" cy="0"/>
          </a:xfrm>
          <a:prstGeom prst="line">
            <a:avLst/>
          </a:prstGeom>
          <a:ln w="38100" cmpd="sng">
            <a:solidFill>
              <a:srgbClr val="FF6633"/>
            </a:solidFill>
          </a:ln>
          <a:effectLst>
            <a:outerShdw blurRad="40005" dist="19939" dir="5400000" algn="tl" rotWithShape="0">
              <a:srgbClr val="000000">
                <a:alpha val="62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9765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7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95C41-51F8-564F-8C8E-623F5E410AFE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</a:defRPr>
            </a:lvl1pPr>
          </a:lstStyle>
          <a:p>
            <a:fld id="{765C091D-3314-7743-9F3D-853D0F3F6A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1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5" r:id="rId3"/>
    <p:sldLayoutId id="2147483652" r:id="rId4"/>
    <p:sldLayoutId id="2147483653" r:id="rId5"/>
    <p:sldLayoutId id="2147483682" r:id="rId6"/>
    <p:sldLayoutId id="2147483670" r:id="rId7"/>
    <p:sldLayoutId id="2147483657" r:id="rId8"/>
    <p:sldLayoutId id="2147483683" r:id="rId9"/>
    <p:sldLayoutId id="2147483684" r:id="rId10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kern="1200" cap="none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indent="-285750" algn="l" defTabSz="4572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rgbClr val="F47B20"/>
        </a:buClr>
        <a:buFont typeface="Lucida Grande"/>
        <a:buChar char="●"/>
        <a:defRPr sz="1800" kern="1200" baseline="0">
          <a:solidFill>
            <a:srgbClr val="333333"/>
          </a:solidFill>
          <a:latin typeface="Arial"/>
          <a:ea typeface="+mn-ea"/>
          <a:cs typeface="+mn-cs"/>
        </a:defRPr>
      </a:lvl1pPr>
      <a:lvl2pPr marL="51435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Lucida Grande"/>
        <a:buChar char="−"/>
        <a:defRPr sz="1600" kern="1200">
          <a:solidFill>
            <a:schemeClr val="tx1"/>
          </a:solidFill>
          <a:latin typeface="Arial"/>
          <a:ea typeface="+mn-ea"/>
          <a:cs typeface="+mn-cs"/>
        </a:defRPr>
      </a:lvl2pPr>
      <a:lvl3pPr marL="685800" indent="-1714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Char char="•"/>
        <a:defRPr sz="1400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9144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Char char="–"/>
        <a:defRPr sz="1400" kern="1200" baseline="0">
          <a:solidFill>
            <a:schemeClr val="tx1"/>
          </a:solidFill>
          <a:latin typeface="Arial"/>
          <a:ea typeface="+mn-ea"/>
          <a:cs typeface="+mn-cs"/>
        </a:defRPr>
      </a:lvl4pPr>
      <a:lvl5pPr marL="11430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Char char="»"/>
        <a:defRPr sz="14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tags" Target="../tags/tag3.xml"/><Relationship Id="rId7" Type="http://schemas.openxmlformats.org/officeDocument/2006/relationships/chart" Target="../charts/char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chart" Target="../charts/chart4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chart" Target="../charts/chart3.xml"/><Relationship Id="rId2" Type="http://schemas.openxmlformats.org/officeDocument/2006/relationships/tags" Target="../tags/tag7.xml"/><Relationship Id="rId16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tags" Target="../tags/tag2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10" Type="http://schemas.openxmlformats.org/officeDocument/2006/relationships/chart" Target="../charts/chart8.xml"/><Relationship Id="rId4" Type="http://schemas.openxmlformats.org/officeDocument/2006/relationships/tags" Target="../tags/tag25.xml"/><Relationship Id="rId9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706582" y="1258210"/>
            <a:ext cx="7772400" cy="71377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 Value of CSP With Storage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7137" y="3372191"/>
            <a:ext cx="7211291" cy="6698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spc="20" dirty="0">
                <a:ea typeface="+mj-ea"/>
                <a:cs typeface="Arial" panose="020B0604020202020204" pitchFamily="34" charset="0"/>
              </a:rPr>
              <a:t>And cost reduction opportunities</a:t>
            </a:r>
            <a:endParaRPr lang="en-US" sz="3200" spc="20" dirty="0">
              <a:ea typeface="+mj-ea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97656" cy="9144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142335" y="4160238"/>
            <a:ext cx="6900895" cy="186648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4572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47B20"/>
              </a:buClr>
              <a:buFont typeface="Lucida Grande"/>
              <a:buChar char="●"/>
              <a:defRPr sz="1800" kern="1200" baseline="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1pPr>
            <a:lvl2pPr marL="51435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Lucida Grande"/>
              <a:buChar char="−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685800" indent="-1714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4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cap="all" spc="20" dirty="0">
                <a:solidFill>
                  <a:schemeClr val="bg1"/>
                </a:solidFill>
                <a:latin typeface="Arial Narrow"/>
                <a:ea typeface="+mj-ea"/>
                <a:cs typeface="Arial" panose="020B0604020202020204" pitchFamily="34" charset="0"/>
              </a:rPr>
              <a:t>CSP SunShot Program Summit </a:t>
            </a:r>
            <a:endParaRPr lang="en-US" cap="all" spc="20" dirty="0" smtClean="0">
              <a:solidFill>
                <a:schemeClr val="bg1"/>
              </a:solidFill>
              <a:latin typeface="Arial Narrow"/>
              <a:ea typeface="+mj-ea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cap="all" spc="20" dirty="0" smtClean="0">
                <a:solidFill>
                  <a:schemeClr val="bg1"/>
                </a:solidFill>
                <a:latin typeface="Arial Narrow"/>
                <a:ea typeface="+mj-ea"/>
                <a:cs typeface="Arial" panose="020B0604020202020204" pitchFamily="34" charset="0"/>
              </a:rPr>
              <a:t>April 2016</a:t>
            </a:r>
          </a:p>
          <a:p>
            <a:pPr marL="0" indent="0" algn="ctr">
              <a:buNone/>
            </a:pPr>
            <a:endParaRPr lang="en-US" cap="all" spc="20" dirty="0" smtClean="0">
              <a:solidFill>
                <a:schemeClr val="bg1"/>
              </a:solidFill>
              <a:latin typeface="Arial Narrow"/>
              <a:ea typeface="+mj-ea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cap="all" spc="20" dirty="0" smtClean="0">
                <a:solidFill>
                  <a:schemeClr val="bg1"/>
                </a:solidFill>
                <a:latin typeface="Arial Narrow"/>
                <a:ea typeface="+mj-ea"/>
                <a:cs typeface="Arial" panose="020B0604020202020204" pitchFamily="34" charset="0"/>
              </a:rPr>
              <a:t>Bill Gould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cap="all" spc="20" dirty="0" smtClean="0">
                <a:solidFill>
                  <a:schemeClr val="bg1"/>
                </a:solidFill>
                <a:latin typeface="Arial Narrow"/>
                <a:ea typeface="+mj-ea"/>
                <a:cs typeface="Arial" panose="020B0604020202020204" pitchFamily="34" charset="0"/>
              </a:rPr>
              <a:t>Chief technical officer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cap="all" spc="20" dirty="0" err="1" smtClean="0">
                <a:solidFill>
                  <a:schemeClr val="bg1"/>
                </a:solidFill>
                <a:latin typeface="Arial Narrow"/>
                <a:ea typeface="+mj-ea"/>
                <a:cs typeface="Arial" panose="020B0604020202020204" pitchFamily="34" charset="0"/>
              </a:rPr>
              <a:t>solarreserve</a:t>
            </a:r>
            <a:endParaRPr lang="en-US" cap="all" spc="20" dirty="0">
              <a:solidFill>
                <a:schemeClr val="bg1"/>
              </a:solidFill>
              <a:latin typeface="Arial Narrow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29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 smtClean="0"/>
              <a:t>Within the Rapidly Growing Renewable Energy Market, Solar Thermal with Integrated Storage Plays a Key Role</a:t>
            </a:r>
            <a:endParaRPr lang="en-US" sz="2400" dirty="0"/>
          </a:p>
        </p:txBody>
      </p: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 bwMode="gray">
          <a:xfrm>
            <a:off x="71021" y="1079319"/>
            <a:ext cx="4412202" cy="258530"/>
          </a:xfrm>
          <a:prstGeom prst="rect">
            <a:avLst/>
          </a:prstGeom>
          <a:solidFill>
            <a:schemeClr val="bg2"/>
          </a:solidFill>
          <a:ln w="9525" cmpd="sng">
            <a:solidFill>
              <a:schemeClr val="bg2"/>
            </a:solidFill>
            <a:prstDash val="solid"/>
          </a:ln>
          <a:effectLst>
            <a:outerShdw dist="64007" dir="5400000" rotWithShape="0">
              <a:schemeClr val="bg1"/>
            </a:outerShdw>
          </a:effectLst>
        </p:spPr>
        <p:txBody>
          <a:bodyPr vert="horz" wrap="square" lIns="45720" tIns="36575" rIns="91440" bIns="36575" rtlCol="0" anchor="b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  <a:latin typeface="Arial"/>
              </a:rPr>
              <a:t>Global energy market context</a:t>
            </a:r>
            <a:endParaRPr lang="en-US" sz="12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1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71021" y="1388569"/>
            <a:ext cx="4509519" cy="232061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91336" tIns="36535" rIns="36535" bIns="36535" anchor="t" anchorCtr="0">
            <a:noAutofit/>
          </a:bodyPr>
          <a:lstStyle/>
          <a:p>
            <a:pPr marL="174625" lvl="1" indent="-174625" defTabSz="461963">
              <a:spcAft>
                <a:spcPts val="600"/>
              </a:spcAft>
              <a:buClr>
                <a:srgbClr val="F47B20"/>
              </a:buClr>
              <a:buSzPct val="92000"/>
              <a:buFont typeface="Lucida Grande"/>
              <a:buChar char="●"/>
              <a:tabLst>
                <a:tab pos="457200" algn="l"/>
              </a:tabLst>
            </a:pPr>
            <a:r>
              <a:rPr lang="en-US" altLang="ja-JP" sz="1200" dirty="0">
                <a:solidFill>
                  <a:srgbClr val="333333"/>
                </a:solidFill>
                <a:latin typeface="Arial"/>
              </a:rPr>
              <a:t>The installed capacity of renewable energy is forecast to more than double by 2025 to reach 3,203 GW or 39% of global installed capacity</a:t>
            </a:r>
          </a:p>
          <a:p>
            <a:pPr marL="174625" lvl="1" indent="-174625" defTabSz="461963">
              <a:spcAft>
                <a:spcPts val="600"/>
              </a:spcAft>
              <a:buClr>
                <a:srgbClr val="F47B20"/>
              </a:buClr>
              <a:buSzPct val="92000"/>
              <a:buFont typeface="Lucida Grande"/>
              <a:buChar char="●"/>
              <a:tabLst>
                <a:tab pos="457200" algn="l"/>
              </a:tabLst>
            </a:pPr>
            <a:r>
              <a:rPr lang="en-US" altLang="ja-JP" sz="1200" dirty="0">
                <a:solidFill>
                  <a:srgbClr val="333333"/>
                </a:solidFill>
                <a:latin typeface="Arial"/>
              </a:rPr>
              <a:t>The highest share of total renewable energy capacity additions is expected to come from solar power, representing 35.1% of additions through 2025 with wind energy following closely behind at 32.7%</a:t>
            </a:r>
          </a:p>
          <a:p>
            <a:pPr marL="174625" lvl="1" indent="-174625" defTabSz="461963">
              <a:spcAft>
                <a:spcPts val="600"/>
              </a:spcAft>
              <a:buClr>
                <a:srgbClr val="F47B20"/>
              </a:buClr>
              <a:buSzPct val="92000"/>
              <a:buFont typeface="Lucida Grande"/>
              <a:buChar char="●"/>
              <a:tabLst>
                <a:tab pos="457200" algn="l"/>
              </a:tabLst>
            </a:pPr>
            <a:r>
              <a:rPr lang="en-US" altLang="ja-JP" sz="1200" dirty="0">
                <a:solidFill>
                  <a:srgbClr val="333333"/>
                </a:solidFill>
                <a:latin typeface="Arial"/>
              </a:rPr>
              <a:t>The addition of intermittent wind and solar PV resources will further stress transmission systems causing many load serving entities to seek a clean energy dispatchable solution </a:t>
            </a:r>
            <a:r>
              <a:rPr lang="en-US" altLang="ja-JP" sz="1200" dirty="0">
                <a:solidFill>
                  <a:srgbClr val="333333"/>
                </a:solidFill>
                <a:latin typeface="Arial"/>
              </a:rPr>
              <a:t>to ensure </a:t>
            </a:r>
            <a:r>
              <a:rPr lang="en-US" altLang="ja-JP" sz="1200" dirty="0">
                <a:solidFill>
                  <a:srgbClr val="333333"/>
                </a:solidFill>
                <a:latin typeface="Arial"/>
              </a:rPr>
              <a:t>electric reliability</a:t>
            </a:r>
          </a:p>
        </p:txBody>
      </p: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 bwMode="gray">
          <a:xfrm>
            <a:off x="98740" y="3641904"/>
            <a:ext cx="4412202" cy="258530"/>
          </a:xfrm>
          <a:prstGeom prst="rect">
            <a:avLst/>
          </a:prstGeom>
          <a:solidFill>
            <a:schemeClr val="bg2"/>
          </a:solidFill>
          <a:ln w="9525" cmpd="sng">
            <a:solidFill>
              <a:schemeClr val="bg2"/>
            </a:solidFill>
            <a:prstDash val="solid"/>
          </a:ln>
          <a:effectLst>
            <a:outerShdw dist="64007" dir="5400000" rotWithShape="0">
              <a:schemeClr val="bg1"/>
            </a:outerShdw>
          </a:effectLst>
        </p:spPr>
        <p:txBody>
          <a:bodyPr vert="horz" wrap="square" lIns="45720" tIns="36575" rIns="91440" bIns="36575" rtlCol="0" anchor="b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  <a:latin typeface="Arial"/>
              </a:rPr>
              <a:t>Renewable capacity additions: 2012-2025</a:t>
            </a:r>
            <a:endParaRPr lang="en-US" sz="12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620935" y="1198857"/>
            <a:ext cx="4435515" cy="657602"/>
          </a:xfrm>
          <a:prstGeom prst="roundRect">
            <a:avLst/>
          </a:prstGeom>
          <a:solidFill>
            <a:srgbClr val="D6E0E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Solar thermal with storage deploys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commercially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viable technology that can displace fossil fuel generation 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4620935" y="2073787"/>
            <a:ext cx="4435515" cy="651293"/>
          </a:xfrm>
          <a:prstGeom prst="roundRect">
            <a:avLst/>
          </a:prstGeom>
          <a:solidFill>
            <a:srgbClr val="D6E0E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Energy storage allows the generator to control a plant’s output and dispatch when electricity is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at peak pricing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4620935" y="2942408"/>
            <a:ext cx="4435515" cy="651293"/>
          </a:xfrm>
          <a:prstGeom prst="roundRect">
            <a:avLst/>
          </a:prstGeom>
          <a:solidFill>
            <a:srgbClr val="D6E0E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Storage allows the facility to produce more than twice as much net annual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output as solar without storage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4620935" y="3811029"/>
            <a:ext cx="4435515" cy="603634"/>
          </a:xfrm>
          <a:prstGeom prst="roundRect">
            <a:avLst/>
          </a:prstGeom>
          <a:solidFill>
            <a:srgbClr val="D6E0E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Solar thermal with storage can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operate like a conventional power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plant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4620935" y="4631991"/>
            <a:ext cx="4435515" cy="579284"/>
          </a:xfrm>
          <a:prstGeom prst="roundRect">
            <a:avLst/>
          </a:prstGeom>
          <a:solidFill>
            <a:srgbClr val="D6E0E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Firm output ensures a more stable and secure transmission system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4620935" y="5428602"/>
            <a:ext cx="4435515" cy="651293"/>
          </a:xfrm>
          <a:prstGeom prst="roundRect">
            <a:avLst/>
          </a:prstGeom>
          <a:solidFill>
            <a:srgbClr val="D6E0E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CSP with storage is set to realize falling installation costs as global deployment accelerates</a:t>
            </a:r>
          </a:p>
        </p:txBody>
      </p:sp>
      <p:sp>
        <p:nvSpPr>
          <p:cNvPr id="42" name="Isosceles Triangle 41"/>
          <p:cNvSpPr/>
          <p:nvPr/>
        </p:nvSpPr>
        <p:spPr bwMode="auto">
          <a:xfrm rot="2272890">
            <a:off x="1335872" y="3862850"/>
            <a:ext cx="1209558" cy="1820516"/>
          </a:xfrm>
          <a:prstGeom prst="triangle">
            <a:avLst>
              <a:gd name="adj" fmla="val 75532"/>
            </a:avLst>
          </a:prstGeom>
          <a:solidFill>
            <a:srgbClr val="D6E0EC">
              <a:alpha val="74000"/>
            </a:srgbClr>
          </a:solidFill>
          <a:ln w="9525" cap="flat" cmpd="sng" algn="ctr">
            <a:solidFill>
              <a:srgbClr val="D6E0E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3" name="Chart 42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22553355"/>
              </p:ext>
            </p:extLst>
          </p:nvPr>
        </p:nvGraphicFramePr>
        <p:xfrm>
          <a:off x="887136" y="3411631"/>
          <a:ext cx="3733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5" name="Chart 44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37399202"/>
              </p:ext>
            </p:extLst>
          </p:nvPr>
        </p:nvGraphicFramePr>
        <p:xfrm>
          <a:off x="-564854" y="4165978"/>
          <a:ext cx="3886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2667168" y="4175122"/>
            <a:ext cx="810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Solar PV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547 GW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304841" y="4667261"/>
            <a:ext cx="8804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Wind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535 GW</a:t>
            </a:r>
          </a:p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83323" y="4165978"/>
            <a:ext cx="888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Other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555 GW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58362" y="4395101"/>
            <a:ext cx="131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Intermittent renewables</a:t>
            </a:r>
          </a:p>
          <a:p>
            <a:pPr algn="ctr"/>
            <a:r>
              <a:rPr lang="en-US" sz="900" b="1" dirty="0" smtClean="0"/>
              <a:t>66% (1,082 GW)</a:t>
            </a:r>
          </a:p>
          <a:p>
            <a:pPr algn="ctr"/>
            <a:endParaRPr lang="en-US" sz="900" b="1" dirty="0" smtClean="0"/>
          </a:p>
        </p:txBody>
      </p:sp>
      <p:sp>
        <p:nvSpPr>
          <p:cNvPr id="50" name="TextBox 49"/>
          <p:cNvSpPr txBox="1"/>
          <p:nvPr/>
        </p:nvSpPr>
        <p:spPr>
          <a:xfrm>
            <a:off x="1194600" y="5244966"/>
            <a:ext cx="1048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Renewable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58%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15280" y="5066253"/>
            <a:ext cx="1048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Fossil 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fuels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38%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46544" y="4447513"/>
            <a:ext cx="1048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Nuclear</a:t>
            </a:r>
          </a:p>
          <a:p>
            <a:pPr algn="ctr"/>
            <a:r>
              <a:rPr lang="en-US" sz="1000" dirty="0" smtClean="0"/>
              <a:t>4%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569888" y="5572513"/>
            <a:ext cx="18569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Global total </a:t>
            </a:r>
          </a:p>
          <a:p>
            <a:pPr algn="ctr"/>
            <a:r>
              <a:rPr lang="en-US" sz="900" b="1" dirty="0" smtClean="0"/>
              <a:t>capacity additions </a:t>
            </a:r>
          </a:p>
          <a:p>
            <a:pPr algn="ctr"/>
            <a:r>
              <a:rPr lang="en-US" sz="900" b="1" dirty="0" smtClean="0"/>
              <a:t>2,836 GW</a:t>
            </a:r>
          </a:p>
        </p:txBody>
      </p:sp>
      <p:sp>
        <p:nvSpPr>
          <p:cNvPr id="54" name="Arc 53"/>
          <p:cNvSpPr/>
          <p:nvPr/>
        </p:nvSpPr>
        <p:spPr bwMode="auto">
          <a:xfrm rot="16518629">
            <a:off x="2037819" y="3938978"/>
            <a:ext cx="1417320" cy="1417320"/>
          </a:xfrm>
          <a:prstGeom prst="arc">
            <a:avLst>
              <a:gd name="adj1" fmla="val 21309700"/>
              <a:gd name="adj2" fmla="val 13812409"/>
            </a:avLst>
          </a:prstGeom>
          <a:noFill/>
          <a:ln w="9525" cap="flat" cmpd="sng" algn="ctr">
            <a:solidFill>
              <a:srgbClr val="003B22"/>
            </a:solidFill>
            <a:prstDash val="solid"/>
            <a:round/>
            <a:headEnd type="diamond" w="sm" len="sm"/>
            <a:tailEnd type="diamond" w="sm" len="sm"/>
          </a:ln>
          <a:effectLst/>
        </p:spPr>
        <p:txBody>
          <a:bodyPr vert="horz" wrap="non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endParaRPr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6096" y="4018185"/>
            <a:ext cx="41147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Source: Frost &amp; Sullivan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78312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Framework: The </a:t>
            </a:r>
            <a:r>
              <a:rPr lang="en-US" sz="2400" dirty="0" smtClean="0"/>
              <a:t>Value </a:t>
            </a:r>
            <a:r>
              <a:rPr lang="en-US" sz="2400" dirty="0"/>
              <a:t>of CSP with </a:t>
            </a:r>
            <a:r>
              <a:rPr lang="en-US" sz="2400" dirty="0" smtClean="0"/>
              <a:t>Storage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482019" y="1423023"/>
            <a:ext cx="1686570" cy="4639678"/>
            <a:chOff x="1222248" y="1676400"/>
            <a:chExt cx="1686570" cy="4639678"/>
          </a:xfrm>
        </p:grpSpPr>
        <p:sp>
          <p:nvSpPr>
            <p:cNvPr id="4" name="TextBox 3"/>
            <p:cNvSpPr txBox="1"/>
            <p:nvPr>
              <p:custDataLst>
                <p:tags r:id="rId14"/>
              </p:custDataLst>
            </p:nvPr>
          </p:nvSpPr>
          <p:spPr bwMode="gray">
            <a:xfrm>
              <a:off x="1222248" y="1676400"/>
              <a:ext cx="1686570" cy="499478"/>
            </a:xfrm>
            <a:prstGeom prst="chevron">
              <a:avLst/>
            </a:prstGeom>
            <a:solidFill>
              <a:schemeClr val="bg2"/>
            </a:solidFill>
            <a:ln w="9525" cmpd="sng">
              <a:solidFill>
                <a:schemeClr val="bg2"/>
              </a:solidFill>
              <a:prstDash val="solid"/>
            </a:ln>
            <a:effectLst>
              <a:outerShdw dist="64007" dir="5400000" rotWithShape="0">
                <a:schemeClr val="bg1"/>
              </a:outerShdw>
            </a:effectLst>
          </p:spPr>
          <p:txBody>
            <a:bodyPr vert="horz" wrap="square" lIns="45720" tIns="36575" rIns="91440" bIns="36575" rtlCol="0" anchor="ctr" anchorCtr="0">
              <a:no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latin typeface="Arial"/>
                </a:rPr>
                <a:t>Ancillary Services</a:t>
              </a:r>
              <a:endParaRPr lang="en-US" sz="1100" b="1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5" name="Rectangle 1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1222248" y="2175878"/>
              <a:ext cx="1686570" cy="414020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91336" tIns="36535" rIns="36535" bIns="36535" anchor="t" anchorCtr="0">
              <a:noAutofit/>
            </a:bodyPr>
            <a:lstStyle/>
            <a:p>
              <a:pPr marL="146050" lvl="1" indent="-144463" algn="l" defTabSz="1019175">
                <a:spcBef>
                  <a:spcPts val="500"/>
                </a:spcBef>
                <a:buClr>
                  <a:srgbClr val="7397BC"/>
                </a:buClr>
                <a:buSzPct val="92000"/>
                <a:buFont typeface="Wingdings"/>
                <a:buChar char="n"/>
              </a:pPr>
              <a:r>
                <a:rPr lang="en-US" altLang="ja-JP" sz="1000" dirty="0" smtClean="0">
                  <a:latin typeface="Arial"/>
                  <a:ea typeface="LF_Kai"/>
                </a:rPr>
                <a:t>Frequency regulation</a:t>
              </a:r>
            </a:p>
            <a:p>
              <a:pPr marL="146050" lvl="1" indent="-144463" algn="l" defTabSz="1019175">
                <a:spcBef>
                  <a:spcPts val="500"/>
                </a:spcBef>
                <a:buClr>
                  <a:srgbClr val="7397BC"/>
                </a:buClr>
                <a:buSzPct val="92000"/>
                <a:buFont typeface="Wingdings"/>
                <a:buChar char="n"/>
              </a:pPr>
              <a:r>
                <a:rPr lang="en-US" altLang="ja-JP" sz="1000" dirty="0" smtClean="0">
                  <a:latin typeface="Arial"/>
                  <a:ea typeface="LF_Kai"/>
                </a:rPr>
                <a:t>Spinning reserve</a:t>
              </a:r>
            </a:p>
            <a:p>
              <a:pPr marL="146050" lvl="1" indent="-144463" algn="l" defTabSz="1019175">
                <a:spcBef>
                  <a:spcPts val="500"/>
                </a:spcBef>
                <a:buClr>
                  <a:srgbClr val="7397BC"/>
                </a:buClr>
                <a:buSzPct val="92000"/>
                <a:buFont typeface="Wingdings"/>
                <a:buChar char="n"/>
              </a:pPr>
              <a:r>
                <a:rPr lang="en-US" altLang="ja-JP" sz="1000" dirty="0" smtClean="0">
                  <a:latin typeface="Arial"/>
                  <a:ea typeface="LF_Kai"/>
                </a:rPr>
                <a:t>Non-spinning reserve</a:t>
              </a:r>
            </a:p>
            <a:p>
              <a:pPr marL="146050" lvl="1" indent="-144463" algn="l" defTabSz="1019175">
                <a:spcBef>
                  <a:spcPts val="500"/>
                </a:spcBef>
                <a:buClr>
                  <a:srgbClr val="7397BC"/>
                </a:buClr>
                <a:buSzPct val="92000"/>
                <a:buFont typeface="Wingdings"/>
                <a:buChar char="n"/>
              </a:pPr>
              <a:r>
                <a:rPr lang="en-US" altLang="ja-JP" sz="1000" dirty="0" smtClean="0">
                  <a:latin typeface="Arial"/>
                  <a:ea typeface="LF_Kai"/>
                </a:rPr>
                <a:t>Ramping support / load following</a:t>
              </a:r>
            </a:p>
            <a:p>
              <a:pPr marL="146050" lvl="1" indent="-144463" algn="l" defTabSz="1019175">
                <a:spcBef>
                  <a:spcPts val="500"/>
                </a:spcBef>
                <a:buClr>
                  <a:srgbClr val="7397BC"/>
                </a:buClr>
                <a:buSzPct val="92000"/>
                <a:buFont typeface="Wingdings"/>
                <a:buChar char="n"/>
              </a:pPr>
              <a:r>
                <a:rPr lang="en-US" altLang="ja-JP" sz="1000" dirty="0" smtClean="0">
                  <a:latin typeface="Arial"/>
                  <a:ea typeface="LF_Kai"/>
                </a:rPr>
                <a:t>Black start</a:t>
              </a:r>
            </a:p>
          </p:txBody>
        </p:sp>
      </p:grpSp>
      <p:sp>
        <p:nvSpPr>
          <p:cNvPr id="6" name="Rectangle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86505" y="1042023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6575" rIns="36575" bIns="36575" numCol="1" anchor="t" anchorCtr="0" compatLnSpc="1">
            <a:prstTxWarp prst="textNoShape">
              <a:avLst/>
            </a:prstTxWarp>
            <a:noAutofit/>
          </a:bodyPr>
          <a:lstStyle/>
          <a:p>
            <a:pPr marL="207963" lvl="1" indent="-206375" algn="l" defTabSz="1019175" eaLnBrk="1" hangingPunct="1">
              <a:lnSpc>
                <a:spcPct val="110000"/>
              </a:lnSpc>
              <a:spcBef>
                <a:spcPct val="70000"/>
              </a:spcBef>
              <a:buClr>
                <a:srgbClr val="7397BC"/>
              </a:buClr>
              <a:buSzPct val="92000"/>
              <a:buFont typeface="Wingdings"/>
              <a:buChar char="n"/>
            </a:pP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CSP with storage delivers multiple value streams which are increasingly important in the changing energy landscape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23105" y="1423023"/>
            <a:ext cx="1686570" cy="4639678"/>
            <a:chOff x="2610114" y="1676400"/>
            <a:chExt cx="1686570" cy="4639678"/>
          </a:xfrm>
        </p:grpSpPr>
        <p:sp>
          <p:nvSpPr>
            <p:cNvPr id="8" name="TextBox 7"/>
            <p:cNvSpPr txBox="1"/>
            <p:nvPr>
              <p:custDataLst>
                <p:tags r:id="rId12"/>
              </p:custDataLst>
            </p:nvPr>
          </p:nvSpPr>
          <p:spPr bwMode="gray">
            <a:xfrm>
              <a:off x="2610114" y="1676400"/>
              <a:ext cx="1686570" cy="499478"/>
            </a:xfrm>
            <a:prstGeom prst="chevron">
              <a:avLst/>
            </a:prstGeom>
            <a:solidFill>
              <a:schemeClr val="bg2"/>
            </a:solidFill>
            <a:ln w="9525" cmpd="sng">
              <a:solidFill>
                <a:schemeClr val="bg2"/>
              </a:solidFill>
              <a:prstDash val="solid"/>
            </a:ln>
            <a:effectLst>
              <a:outerShdw dist="64007" dir="5400000" rotWithShape="0">
                <a:schemeClr val="bg1"/>
              </a:outerShdw>
            </a:effectLst>
          </p:spPr>
          <p:txBody>
            <a:bodyPr vert="horz" wrap="square" lIns="45720" tIns="36575" rIns="91440" bIns="36575" rtlCol="0" anchor="ctr" anchorCtr="0">
              <a:no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latin typeface="Arial"/>
                </a:rPr>
                <a:t>Intrinsic Stability</a:t>
              </a:r>
              <a:endParaRPr lang="en-US" sz="1100" b="1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2610114" y="2175878"/>
              <a:ext cx="1686570" cy="414020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91336" tIns="36535" rIns="36535" bIns="36535" anchor="t" anchorCtr="0">
              <a:noAutofit/>
            </a:bodyPr>
            <a:lstStyle/>
            <a:p>
              <a:pPr marL="146050" lvl="1" indent="-144463" algn="l" defTabSz="1019175">
                <a:spcBef>
                  <a:spcPts val="500"/>
                </a:spcBef>
                <a:buClr>
                  <a:srgbClr val="7397BC"/>
                </a:buClr>
                <a:buSzPct val="92000"/>
                <a:buFont typeface="Wingdings"/>
                <a:buChar char="n"/>
              </a:pPr>
              <a:r>
                <a:rPr lang="en-US" altLang="ja-JP" sz="1000" dirty="0" smtClean="0">
                  <a:latin typeface="Arial"/>
                  <a:ea typeface="LF_Kai"/>
                </a:rPr>
                <a:t>Fault ride-through capability</a:t>
              </a:r>
            </a:p>
            <a:p>
              <a:pPr marL="146050" lvl="1" indent="-144463" algn="l" defTabSz="1019175">
                <a:spcBef>
                  <a:spcPts val="500"/>
                </a:spcBef>
                <a:buClr>
                  <a:srgbClr val="7397BC"/>
                </a:buClr>
                <a:buSzPct val="92000"/>
                <a:buFont typeface="Wingdings"/>
                <a:buChar char="n"/>
              </a:pPr>
              <a:r>
                <a:rPr lang="en-US" altLang="ja-JP" sz="1000" dirty="0" smtClean="0">
                  <a:latin typeface="Arial"/>
                  <a:ea typeface="LF_Kai"/>
                </a:rPr>
                <a:t>Inertia / frequency response</a:t>
              </a:r>
            </a:p>
            <a:p>
              <a:pPr marL="146050" lvl="1" indent="-144463" algn="l" defTabSz="1019175">
                <a:spcBef>
                  <a:spcPts val="500"/>
                </a:spcBef>
                <a:buClr>
                  <a:srgbClr val="7397BC"/>
                </a:buClr>
                <a:buSzPct val="92000"/>
                <a:buFont typeface="Wingdings"/>
                <a:buChar char="n"/>
              </a:pPr>
              <a:r>
                <a:rPr lang="en-US" altLang="ja-JP" sz="1000" dirty="0" smtClean="0">
                  <a:latin typeface="Arial"/>
                  <a:ea typeface="LF_Kai"/>
                </a:rPr>
                <a:t>Voltage / VAR support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64191" y="1423023"/>
            <a:ext cx="1686570" cy="4639678"/>
            <a:chOff x="3997980" y="1676400"/>
            <a:chExt cx="1686570" cy="4639678"/>
          </a:xfrm>
        </p:grpSpPr>
        <p:sp>
          <p:nvSpPr>
            <p:cNvPr id="11" name="TextBox 10"/>
            <p:cNvSpPr txBox="1"/>
            <p:nvPr>
              <p:custDataLst>
                <p:tags r:id="rId10"/>
              </p:custDataLst>
            </p:nvPr>
          </p:nvSpPr>
          <p:spPr bwMode="gray">
            <a:xfrm>
              <a:off x="3997980" y="1676400"/>
              <a:ext cx="1686570" cy="499478"/>
            </a:xfrm>
            <a:prstGeom prst="chevron">
              <a:avLst/>
            </a:prstGeom>
            <a:solidFill>
              <a:schemeClr val="bg2"/>
            </a:solidFill>
            <a:ln w="9525" cmpd="sng">
              <a:solidFill>
                <a:schemeClr val="bg2"/>
              </a:solidFill>
              <a:prstDash val="solid"/>
            </a:ln>
            <a:effectLst>
              <a:outerShdw dist="64007" dir="5400000" rotWithShape="0">
                <a:schemeClr val="bg1"/>
              </a:outerShdw>
            </a:effectLst>
          </p:spPr>
          <p:txBody>
            <a:bodyPr vert="horz" wrap="square" lIns="45720" tIns="36575" rIns="91440" bIns="36575" rtlCol="0" anchor="ctr" anchorCtr="0">
              <a:no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latin typeface="Arial"/>
                </a:rPr>
                <a:t>Energy and Capacity Value</a:t>
              </a:r>
              <a:endParaRPr lang="en-US" sz="1100" b="1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3997980" y="2175878"/>
              <a:ext cx="1686570" cy="414020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91336" tIns="36535" rIns="36535" bIns="36535" anchor="t" anchorCtr="0">
              <a:noAutofit/>
            </a:bodyPr>
            <a:lstStyle/>
            <a:p>
              <a:pPr marL="146050" lvl="1" indent="-144463" algn="l" defTabSz="1019175">
                <a:spcBef>
                  <a:spcPts val="500"/>
                </a:spcBef>
                <a:buClr>
                  <a:srgbClr val="7397BC"/>
                </a:buClr>
                <a:buSzPct val="92000"/>
                <a:buFont typeface="Wingdings"/>
                <a:buChar char="n"/>
              </a:pPr>
              <a:r>
                <a:rPr lang="en-US" altLang="ja-JP" sz="1000" dirty="0" smtClean="0">
                  <a:latin typeface="Arial"/>
                  <a:ea typeface="LF_Kai"/>
                </a:rPr>
                <a:t>Time-shift generation to the highest-value times</a:t>
              </a:r>
            </a:p>
            <a:p>
              <a:pPr marL="146050" lvl="1" indent="-144463" algn="l" defTabSz="1019175">
                <a:spcBef>
                  <a:spcPts val="500"/>
                </a:spcBef>
                <a:buClr>
                  <a:srgbClr val="7397BC"/>
                </a:buClr>
                <a:buSzPct val="92000"/>
                <a:buFont typeface="Wingdings"/>
                <a:buChar char="n"/>
              </a:pPr>
              <a:r>
                <a:rPr lang="en-US" altLang="ja-JP" sz="1000" dirty="0" smtClean="0">
                  <a:latin typeface="Arial"/>
                  <a:ea typeface="LF_Kai"/>
                </a:rPr>
                <a:t>Replace conventional resources for flexibility and reliability</a:t>
              </a:r>
            </a:p>
            <a:p>
              <a:pPr marL="146050" lvl="1" indent="-144463" algn="l" defTabSz="1019175">
                <a:spcBef>
                  <a:spcPts val="500"/>
                </a:spcBef>
                <a:buClr>
                  <a:srgbClr val="7397BC"/>
                </a:buClr>
                <a:buSzPct val="92000"/>
                <a:buFont typeface="Wingdings"/>
                <a:buChar char="n"/>
              </a:pPr>
              <a:r>
                <a:rPr lang="en-US" altLang="ja-JP" sz="1000" dirty="0" smtClean="0">
                  <a:latin typeface="Arial"/>
                  <a:ea typeface="LF_Kai"/>
                </a:rPr>
                <a:t>Higher utilization of transmission assets</a:t>
              </a:r>
            </a:p>
            <a:p>
              <a:pPr marL="146050" lvl="1" indent="-144463" algn="l" defTabSz="1019175">
                <a:spcBef>
                  <a:spcPts val="500"/>
                </a:spcBef>
                <a:buClr>
                  <a:srgbClr val="7397BC"/>
                </a:buClr>
                <a:buSzPct val="92000"/>
                <a:buFont typeface="Wingdings"/>
                <a:buChar char="n"/>
              </a:pPr>
              <a:r>
                <a:rPr lang="en-US" altLang="ja-JP" sz="1000" dirty="0" smtClean="0">
                  <a:latin typeface="Arial"/>
                  <a:ea typeface="LF_Kai"/>
                </a:rPr>
                <a:t>Less fuel / O&amp;M from startup / cycling the fleet</a:t>
              </a:r>
            </a:p>
            <a:p>
              <a:pPr marL="146050" lvl="1" indent="-144463" algn="l" defTabSz="1019175">
                <a:spcBef>
                  <a:spcPts val="500"/>
                </a:spcBef>
                <a:buClr>
                  <a:srgbClr val="7397BC"/>
                </a:buClr>
                <a:buSzPct val="92000"/>
                <a:buFont typeface="Wingdings"/>
                <a:buChar char="n"/>
              </a:pPr>
              <a:r>
                <a:rPr lang="en-US" altLang="ja-JP" sz="1000" dirty="0" smtClean="0">
                  <a:latin typeface="Arial"/>
                  <a:ea typeface="LF_Kai"/>
                </a:rPr>
                <a:t>No “round-trip” losses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05277" y="1423023"/>
            <a:ext cx="1686570" cy="4639678"/>
            <a:chOff x="5461005" y="1676400"/>
            <a:chExt cx="1686570" cy="4639678"/>
          </a:xfrm>
        </p:grpSpPr>
        <p:sp>
          <p:nvSpPr>
            <p:cNvPr id="14" name="TextBox 13"/>
            <p:cNvSpPr txBox="1"/>
            <p:nvPr>
              <p:custDataLst>
                <p:tags r:id="rId8"/>
              </p:custDataLst>
            </p:nvPr>
          </p:nvSpPr>
          <p:spPr bwMode="gray">
            <a:xfrm>
              <a:off x="5461005" y="1676400"/>
              <a:ext cx="1686570" cy="499478"/>
            </a:xfrm>
            <a:prstGeom prst="chevron">
              <a:avLst/>
            </a:prstGeom>
            <a:solidFill>
              <a:schemeClr val="bg2"/>
            </a:solidFill>
            <a:ln w="9525" cmpd="sng">
              <a:solidFill>
                <a:schemeClr val="bg2"/>
              </a:solidFill>
              <a:prstDash val="solid"/>
            </a:ln>
            <a:effectLst>
              <a:outerShdw dist="64007" dir="5400000" rotWithShape="0">
                <a:schemeClr val="bg1"/>
              </a:outerShdw>
            </a:effectLst>
          </p:spPr>
          <p:txBody>
            <a:bodyPr vert="horz" wrap="square" lIns="45720" tIns="36575" rIns="91440" bIns="36575" rtlCol="0" anchor="ctr" anchorCtr="0">
              <a:no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latin typeface="Arial"/>
                </a:rPr>
                <a:t>Risk Management</a:t>
              </a:r>
              <a:endParaRPr lang="en-US" sz="1100" b="1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5461005" y="2175878"/>
              <a:ext cx="1686570" cy="414020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91336" tIns="36535" rIns="36535" bIns="36535" anchor="t" anchorCtr="0">
              <a:noAutofit/>
            </a:bodyPr>
            <a:lstStyle/>
            <a:p>
              <a:pPr marL="146050" lvl="1" indent="-144463" algn="l" defTabSz="1019175">
                <a:spcBef>
                  <a:spcPts val="500"/>
                </a:spcBef>
                <a:buClr>
                  <a:srgbClr val="7397BC"/>
                </a:buClr>
                <a:buSzPct val="92000"/>
                <a:buFont typeface="Wingdings"/>
                <a:buChar char="n"/>
              </a:pPr>
              <a:r>
                <a:rPr lang="en-US" altLang="ja-JP" sz="1000" dirty="0" smtClean="0">
                  <a:latin typeface="Arial"/>
                </a:rPr>
                <a:t>Hedges:</a:t>
              </a:r>
              <a:endParaRPr lang="en-US" altLang="ja-JP" sz="1000" dirty="0">
                <a:latin typeface="Arial"/>
              </a:endParaRPr>
            </a:p>
            <a:p>
              <a:pPr marL="298450" lvl="2" indent="-149225" algn="l" defTabSz="1019175">
                <a:spcBef>
                  <a:spcPts val="500"/>
                </a:spcBef>
                <a:buClr>
                  <a:srgbClr val="969696"/>
                </a:buClr>
                <a:buSzPct val="92000"/>
                <a:buFont typeface="Wingdings"/>
                <a:buChar char="n"/>
              </a:pPr>
              <a:r>
                <a:rPr lang="en-US" altLang="ja-JP" sz="1000" dirty="0" smtClean="0">
                  <a:latin typeface="Arial"/>
                </a:rPr>
                <a:t>Power price</a:t>
              </a:r>
            </a:p>
            <a:p>
              <a:pPr marL="298450" lvl="2" indent="-149225" algn="l" defTabSz="1019175">
                <a:spcBef>
                  <a:spcPts val="500"/>
                </a:spcBef>
                <a:buClr>
                  <a:srgbClr val="969696"/>
                </a:buClr>
                <a:buSzPct val="92000"/>
                <a:buFont typeface="Wingdings"/>
                <a:buChar char="n"/>
              </a:pPr>
              <a:r>
                <a:rPr lang="en-US" altLang="ja-JP" sz="1000" dirty="0" smtClean="0">
                  <a:latin typeface="Arial"/>
                </a:rPr>
                <a:t>Ancillary service price</a:t>
              </a:r>
            </a:p>
            <a:p>
              <a:pPr marL="298450" lvl="2" indent="-149225" algn="l" defTabSz="1019175">
                <a:spcBef>
                  <a:spcPts val="500"/>
                </a:spcBef>
                <a:buClr>
                  <a:srgbClr val="969696"/>
                </a:buClr>
                <a:buSzPct val="92000"/>
                <a:buFont typeface="Wingdings"/>
                <a:buChar char="n"/>
              </a:pPr>
              <a:r>
                <a:rPr lang="en-US" altLang="ja-JP" sz="1000" dirty="0" smtClean="0">
                  <a:latin typeface="Arial"/>
                </a:rPr>
                <a:t>Integration costs</a:t>
              </a:r>
              <a:endParaRPr lang="en-US" altLang="ja-JP" sz="1000" dirty="0">
                <a:latin typeface="Arial"/>
              </a:endParaRPr>
            </a:p>
            <a:p>
              <a:pPr marL="146050" lvl="1" indent="-144463" algn="l" defTabSz="1019175">
                <a:spcBef>
                  <a:spcPts val="500"/>
                </a:spcBef>
                <a:buClr>
                  <a:srgbClr val="7397BC"/>
                </a:buClr>
                <a:buSzPct val="92000"/>
                <a:buFont typeface="Wingdings"/>
                <a:buChar char="n"/>
              </a:pPr>
              <a:r>
                <a:rPr lang="en-US" altLang="ja-JP" sz="1000" dirty="0" smtClean="0">
                  <a:latin typeface="Arial"/>
                  <a:ea typeface="LF_Kai"/>
                </a:rPr>
                <a:t>Improved forecast error</a:t>
              </a:r>
            </a:p>
            <a:p>
              <a:pPr marL="146050" lvl="1" indent="-144463" algn="l" defTabSz="1019175">
                <a:spcBef>
                  <a:spcPts val="500"/>
                </a:spcBef>
                <a:buClr>
                  <a:srgbClr val="7397BC"/>
                </a:buClr>
                <a:buSzPct val="92000"/>
                <a:buFont typeface="Wingdings"/>
                <a:buChar char="n"/>
              </a:pPr>
              <a:r>
                <a:rPr lang="en-US" altLang="ja-JP" sz="1000" dirty="0" smtClean="0">
                  <a:latin typeface="Arial"/>
                  <a:ea typeface="LF_Kai"/>
                </a:rPr>
                <a:t>Lower reserve requirements</a:t>
              </a:r>
            </a:p>
            <a:p>
              <a:pPr marL="146050" lvl="1" indent="-144463" algn="l" defTabSz="1019175">
                <a:spcBef>
                  <a:spcPts val="500"/>
                </a:spcBef>
                <a:buClr>
                  <a:srgbClr val="7397BC"/>
                </a:buClr>
                <a:buSzPct val="92000"/>
                <a:buFont typeface="Wingdings"/>
                <a:buChar char="n"/>
              </a:pPr>
              <a:r>
                <a:rPr lang="en-US" altLang="ja-JP" sz="1000" dirty="0" smtClean="0">
                  <a:latin typeface="Arial"/>
                  <a:ea typeface="LF_Kai"/>
                </a:rPr>
                <a:t>Long-term dispatch flexibility</a:t>
              </a:r>
            </a:p>
            <a:p>
              <a:pPr marL="146050" lvl="1" indent="-144463" algn="l" defTabSz="1019175">
                <a:spcBef>
                  <a:spcPts val="500"/>
                </a:spcBef>
                <a:buClr>
                  <a:srgbClr val="7397BC"/>
                </a:buClr>
                <a:buSzPct val="92000"/>
                <a:buFont typeface="Wingdings"/>
                <a:buChar char="n"/>
              </a:pPr>
              <a:r>
                <a:rPr lang="en-US" altLang="ja-JP" sz="1000" dirty="0" smtClean="0">
                  <a:latin typeface="Arial"/>
                  <a:ea typeface="LF_Kai"/>
                </a:rPr>
                <a:t>Stable lifetime performance and value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046363" y="1423023"/>
            <a:ext cx="1686570" cy="4639678"/>
            <a:chOff x="6924030" y="1676400"/>
            <a:chExt cx="1686570" cy="4639678"/>
          </a:xfrm>
        </p:grpSpPr>
        <p:sp>
          <p:nvSpPr>
            <p:cNvPr id="17" name="TextBox 16"/>
            <p:cNvSpPr txBox="1"/>
            <p:nvPr>
              <p:custDataLst>
                <p:tags r:id="rId6"/>
              </p:custDataLst>
            </p:nvPr>
          </p:nvSpPr>
          <p:spPr bwMode="gray">
            <a:xfrm>
              <a:off x="6924030" y="1676400"/>
              <a:ext cx="1686570" cy="499478"/>
            </a:xfrm>
            <a:prstGeom prst="chevron">
              <a:avLst/>
            </a:prstGeom>
            <a:solidFill>
              <a:schemeClr val="bg2"/>
            </a:solidFill>
            <a:ln w="9525" cmpd="sng">
              <a:solidFill>
                <a:schemeClr val="bg2"/>
              </a:solidFill>
              <a:prstDash val="solid"/>
            </a:ln>
            <a:effectLst>
              <a:outerShdw dist="64007" dir="5400000" rotWithShape="0">
                <a:schemeClr val="bg1"/>
              </a:outerShdw>
            </a:effectLst>
          </p:spPr>
          <p:txBody>
            <a:bodyPr vert="horz" wrap="square" lIns="45720" tIns="36575" rIns="91440" bIns="36575" rtlCol="0" anchor="ctr" anchorCtr="0">
              <a:no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latin typeface="Arial"/>
                </a:rPr>
                <a:t>Operating Flexibility</a:t>
              </a:r>
              <a:endParaRPr lang="en-US" sz="1100" b="1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18" name="Rectangle 1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6924030" y="2175878"/>
              <a:ext cx="1686570" cy="414020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91336" tIns="36535" rIns="36535" bIns="36535" anchor="t" anchorCtr="0">
              <a:noAutofit/>
            </a:bodyPr>
            <a:lstStyle/>
            <a:p>
              <a:pPr marL="146050" lvl="1" indent="-144463" algn="l" defTabSz="1019175">
                <a:spcBef>
                  <a:spcPts val="500"/>
                </a:spcBef>
                <a:buClr>
                  <a:srgbClr val="7397BC"/>
                </a:buClr>
                <a:buSzPct val="92000"/>
                <a:buFont typeface="Wingdings"/>
                <a:buChar char="n"/>
              </a:pPr>
              <a:r>
                <a:rPr lang="en-US" altLang="ja-JP" sz="1000" dirty="0" smtClean="0">
                  <a:latin typeface="Arial"/>
                  <a:ea typeface="LF_Kai"/>
                </a:rPr>
                <a:t>Responsive curtailment</a:t>
              </a:r>
            </a:p>
            <a:p>
              <a:pPr marL="146050" lvl="1" indent="-144463" algn="l" defTabSz="1019175">
                <a:spcBef>
                  <a:spcPts val="500"/>
                </a:spcBef>
                <a:buClr>
                  <a:srgbClr val="7397BC"/>
                </a:buClr>
                <a:buSzPct val="92000"/>
                <a:buFont typeface="Wingdings"/>
                <a:buChar char="n"/>
              </a:pPr>
              <a:r>
                <a:rPr lang="en-US" altLang="ja-JP" sz="1000" dirty="0" smtClean="0">
                  <a:latin typeface="Arial"/>
                  <a:ea typeface="LF_Kai"/>
                </a:rPr>
                <a:t>Slow the net load ramps</a:t>
              </a:r>
            </a:p>
            <a:p>
              <a:pPr marL="146050" lvl="1" indent="-144463" algn="l" defTabSz="1019175">
                <a:spcBef>
                  <a:spcPts val="500"/>
                </a:spcBef>
                <a:buClr>
                  <a:srgbClr val="7397BC"/>
                </a:buClr>
                <a:buSzPct val="92000"/>
                <a:buFont typeface="Wingdings"/>
                <a:buChar char="n"/>
              </a:pPr>
              <a:r>
                <a:rPr lang="en-US" altLang="ja-JP" sz="1000" dirty="0" smtClean="0">
                  <a:latin typeface="Arial"/>
                  <a:ea typeface="LF_Kai"/>
                </a:rPr>
                <a:t>Smooth intra-hour variability</a:t>
              </a:r>
            </a:p>
            <a:p>
              <a:pPr marL="146050" lvl="1" indent="-144463" algn="l" defTabSz="1019175">
                <a:spcBef>
                  <a:spcPts val="500"/>
                </a:spcBef>
                <a:buClr>
                  <a:srgbClr val="7397BC"/>
                </a:buClr>
                <a:buSzPct val="92000"/>
                <a:buFont typeface="Wingdings"/>
                <a:buChar char="n"/>
              </a:pPr>
              <a:r>
                <a:rPr lang="en-US" altLang="ja-JP" sz="1000" dirty="0" smtClean="0">
                  <a:latin typeface="Arial"/>
                  <a:ea typeface="LF_Kai"/>
                </a:rPr>
                <a:t>Ease the integration of intermittent renewables</a:t>
              </a:r>
            </a:p>
            <a:p>
              <a:pPr marL="146050" lvl="1" indent="-144463" algn="l" defTabSz="1019175">
                <a:spcBef>
                  <a:spcPts val="500"/>
                </a:spcBef>
                <a:buClr>
                  <a:srgbClr val="7397BC"/>
                </a:buClr>
                <a:buSzPct val="92000"/>
                <a:buFont typeface="Wingdings"/>
                <a:buChar char="n"/>
              </a:pPr>
              <a:r>
                <a:rPr lang="en-US" altLang="ja-JP" sz="1000" dirty="0" smtClean="0">
                  <a:latin typeface="Arial"/>
                  <a:ea typeface="LF_Kai"/>
                </a:rPr>
                <a:t>Integration with other thermal generators</a:t>
              </a:r>
            </a:p>
          </p:txBody>
        </p:sp>
      </p:grpSp>
      <p:sp>
        <p:nvSpPr>
          <p:cNvPr id="19" name="Rectangle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02770" y="4535262"/>
            <a:ext cx="13247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6575" rIns="36575" bIns="36575" numCol="1" anchor="t" anchorCtr="0" compatLnSpc="1">
            <a:prstTxWarp prst="textNoShape">
              <a:avLst/>
            </a:prstTxWarp>
            <a:noAutofit/>
          </a:bodyPr>
          <a:lstStyle/>
          <a:p>
            <a:pPr marL="127000" lvl="1" indent="-125413" algn="l" defTabSz="1019175" eaLnBrk="1" hangingPunct="1">
              <a:lnSpc>
                <a:spcPct val="110000"/>
              </a:lnSpc>
              <a:spcBef>
                <a:spcPct val="70000"/>
              </a:spcBef>
              <a:buClr>
                <a:srgbClr val="7397BC"/>
              </a:buClr>
              <a:buSzPct val="92000"/>
              <a:buFont typeface="Wingdings"/>
              <a:buChar char="n"/>
            </a:pPr>
            <a:r>
              <a:rPr lang="en-US" sz="900" dirty="0" smtClean="0">
                <a:solidFill>
                  <a:srgbClr val="000000"/>
                </a:solidFill>
                <a:latin typeface="Arial"/>
              </a:rPr>
              <a:t>Studies have shown how the </a:t>
            </a:r>
            <a:r>
              <a:rPr lang="en-US" sz="900" i="1" dirty="0" smtClean="0">
                <a:solidFill>
                  <a:srgbClr val="000000"/>
                </a:solidFill>
                <a:latin typeface="Arial"/>
              </a:rPr>
              <a:t>value </a:t>
            </a:r>
            <a:r>
              <a:rPr lang="en-US" sz="900" dirty="0" smtClean="0">
                <a:solidFill>
                  <a:srgbClr val="000000"/>
                </a:solidFill>
                <a:latin typeface="Arial"/>
              </a:rPr>
              <a:t>of renewables without storage declines as penetration increase</a:t>
            </a:r>
          </a:p>
          <a:p>
            <a:pPr marL="127000" lvl="1" indent="-125413" algn="l" defTabSz="1019175" eaLnBrk="1" hangingPunct="1">
              <a:lnSpc>
                <a:spcPct val="110000"/>
              </a:lnSpc>
              <a:spcBef>
                <a:spcPct val="70000"/>
              </a:spcBef>
              <a:buClr>
                <a:srgbClr val="7397BC"/>
              </a:buClr>
              <a:buSzPct val="92000"/>
              <a:buFont typeface="Wingdings"/>
              <a:buChar char="n"/>
            </a:pPr>
            <a:r>
              <a:rPr lang="en-US" sz="900" dirty="0" smtClean="0">
                <a:solidFill>
                  <a:srgbClr val="000000"/>
                </a:solidFill>
                <a:latin typeface="Arial"/>
              </a:rPr>
              <a:t>In contrast, </a:t>
            </a:r>
            <a:r>
              <a:rPr lang="en-US" sz="900" i="1" dirty="0" smtClean="0">
                <a:solidFill>
                  <a:srgbClr val="000000"/>
                </a:solidFill>
                <a:latin typeface="Arial"/>
              </a:rPr>
              <a:t>storage </a:t>
            </a:r>
            <a:r>
              <a:rPr lang="en-US" sz="900" dirty="0" smtClean="0">
                <a:solidFill>
                  <a:srgbClr val="000000"/>
                </a:solidFill>
                <a:latin typeface="Arial"/>
              </a:rPr>
              <a:t>allows CSP to deliver superior value over the long term</a:t>
            </a:r>
          </a:p>
        </p:txBody>
      </p:sp>
      <p:sp>
        <p:nvSpPr>
          <p:cNvPr id="20" name="TextBox 19"/>
          <p:cNvSpPr txBox="1"/>
          <p:nvPr>
            <p:custDataLst>
              <p:tags r:id="rId3"/>
            </p:custDataLst>
          </p:nvPr>
        </p:nvSpPr>
        <p:spPr bwMode="gray">
          <a:xfrm>
            <a:off x="175099" y="4157314"/>
            <a:ext cx="8587017" cy="258530"/>
          </a:xfrm>
          <a:prstGeom prst="rect">
            <a:avLst/>
          </a:prstGeom>
          <a:solidFill>
            <a:srgbClr val="7F7F7F"/>
          </a:solidFill>
          <a:ln w="9525" cmpd="sng">
            <a:solidFill>
              <a:schemeClr val="bg2"/>
            </a:solidFill>
            <a:prstDash val="solid"/>
          </a:ln>
          <a:effectLst>
            <a:outerShdw dist="64007" dir="5400000" rotWithShape="0">
              <a:schemeClr val="bg1"/>
            </a:outerShdw>
          </a:effectLst>
        </p:spPr>
        <p:txBody>
          <a:bodyPr vert="horz" wrap="square" lIns="45720" tIns="36575" rIns="91440" bIns="36575" rtlCol="0" anchor="b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FFFFFF"/>
                </a:solidFill>
                <a:latin typeface="Arial"/>
              </a:defRPr>
            </a:lvl1pPr>
          </a:lstStyle>
          <a:p>
            <a:r>
              <a:rPr lang="en-US" dirty="0"/>
              <a:t>Curtailment issues and shifting of the net load peak will reduce the value of renewables without storage in the future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727508" y="4516184"/>
            <a:ext cx="3447288" cy="1781203"/>
            <a:chOff x="1214437" y="4343400"/>
            <a:chExt cx="3447288" cy="1781203"/>
          </a:xfrm>
        </p:grpSpPr>
        <p:graphicFrame>
          <p:nvGraphicFramePr>
            <p:cNvPr id="22" name="Chart 21"/>
            <p:cNvGraphicFramePr/>
            <p:nvPr>
              <p:custDataLst>
                <p:tags r:id="rId5"/>
              </p:custDataLst>
              <p:extLst/>
            </p:nvPr>
          </p:nvGraphicFramePr>
          <p:xfrm>
            <a:off x="1214437" y="4343400"/>
            <a:ext cx="3447288" cy="17647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  <p:sp>
          <p:nvSpPr>
            <p:cNvPr id="23" name="Freeform 22"/>
            <p:cNvSpPr/>
            <p:nvPr/>
          </p:nvSpPr>
          <p:spPr bwMode="auto">
            <a:xfrm>
              <a:off x="3786351" y="4765541"/>
              <a:ext cx="714212" cy="1006607"/>
            </a:xfrm>
            <a:custGeom>
              <a:avLst/>
              <a:gdLst>
                <a:gd name="connsiteX0" fmla="*/ 0 w 573881"/>
                <a:gd name="connsiteY0" fmla="*/ 1361050 h 1361050"/>
                <a:gd name="connsiteX1" fmla="*/ 159544 w 573881"/>
                <a:gd name="connsiteY1" fmla="*/ 639531 h 1361050"/>
                <a:gd name="connsiteX2" fmla="*/ 185738 w 573881"/>
                <a:gd name="connsiteY2" fmla="*/ 539519 h 1361050"/>
                <a:gd name="connsiteX3" fmla="*/ 219075 w 573881"/>
                <a:gd name="connsiteY3" fmla="*/ 396644 h 1361050"/>
                <a:gd name="connsiteX4" fmla="*/ 245269 w 573881"/>
                <a:gd name="connsiteY4" fmla="*/ 303775 h 1361050"/>
                <a:gd name="connsiteX5" fmla="*/ 264319 w 573881"/>
                <a:gd name="connsiteY5" fmla="*/ 222813 h 1361050"/>
                <a:gd name="connsiteX6" fmla="*/ 266700 w 573881"/>
                <a:gd name="connsiteY6" fmla="*/ 222813 h 1361050"/>
                <a:gd name="connsiteX7" fmla="*/ 273844 w 573881"/>
                <a:gd name="connsiteY7" fmla="*/ 203763 h 1361050"/>
                <a:gd name="connsiteX8" fmla="*/ 278606 w 573881"/>
                <a:gd name="connsiteY8" fmla="*/ 189475 h 1361050"/>
                <a:gd name="connsiteX9" fmla="*/ 288131 w 573881"/>
                <a:gd name="connsiteY9" fmla="*/ 175188 h 1361050"/>
                <a:gd name="connsiteX10" fmla="*/ 295275 w 573881"/>
                <a:gd name="connsiteY10" fmla="*/ 172806 h 1361050"/>
                <a:gd name="connsiteX11" fmla="*/ 292894 w 573881"/>
                <a:gd name="connsiteY11" fmla="*/ 163281 h 1361050"/>
                <a:gd name="connsiteX12" fmla="*/ 300038 w 573881"/>
                <a:gd name="connsiteY12" fmla="*/ 141850 h 1361050"/>
                <a:gd name="connsiteX13" fmla="*/ 314325 w 573881"/>
                <a:gd name="connsiteY13" fmla="*/ 132325 h 1361050"/>
                <a:gd name="connsiteX14" fmla="*/ 321469 w 573881"/>
                <a:gd name="connsiteY14" fmla="*/ 118038 h 1361050"/>
                <a:gd name="connsiteX15" fmla="*/ 326231 w 573881"/>
                <a:gd name="connsiteY15" fmla="*/ 110894 h 1361050"/>
                <a:gd name="connsiteX16" fmla="*/ 328613 w 573881"/>
                <a:gd name="connsiteY16" fmla="*/ 103750 h 1361050"/>
                <a:gd name="connsiteX17" fmla="*/ 330994 w 573881"/>
                <a:gd name="connsiteY17" fmla="*/ 98988 h 1361050"/>
                <a:gd name="connsiteX18" fmla="*/ 333375 w 573881"/>
                <a:gd name="connsiteY18" fmla="*/ 84700 h 1361050"/>
                <a:gd name="connsiteX19" fmla="*/ 347663 w 573881"/>
                <a:gd name="connsiteY19" fmla="*/ 53744 h 1361050"/>
                <a:gd name="connsiteX20" fmla="*/ 369094 w 573881"/>
                <a:gd name="connsiteY20" fmla="*/ 20406 h 1361050"/>
                <a:gd name="connsiteX21" fmla="*/ 376238 w 573881"/>
                <a:gd name="connsiteY21" fmla="*/ 15644 h 1361050"/>
                <a:gd name="connsiteX22" fmla="*/ 381000 w 573881"/>
                <a:gd name="connsiteY22" fmla="*/ 8500 h 1361050"/>
                <a:gd name="connsiteX23" fmla="*/ 416719 w 573881"/>
                <a:gd name="connsiteY23" fmla="*/ 3738 h 1361050"/>
                <a:gd name="connsiteX24" fmla="*/ 419100 w 573881"/>
                <a:gd name="connsiteY24" fmla="*/ 13263 h 1361050"/>
                <a:gd name="connsiteX25" fmla="*/ 435769 w 573881"/>
                <a:gd name="connsiteY25" fmla="*/ 32313 h 1361050"/>
                <a:gd name="connsiteX26" fmla="*/ 445294 w 573881"/>
                <a:gd name="connsiteY26" fmla="*/ 44219 h 1361050"/>
                <a:gd name="connsiteX27" fmla="*/ 447675 w 573881"/>
                <a:gd name="connsiteY27" fmla="*/ 51363 h 1361050"/>
                <a:gd name="connsiteX28" fmla="*/ 452438 w 573881"/>
                <a:gd name="connsiteY28" fmla="*/ 58506 h 1361050"/>
                <a:gd name="connsiteX29" fmla="*/ 459581 w 573881"/>
                <a:gd name="connsiteY29" fmla="*/ 77556 h 1361050"/>
                <a:gd name="connsiteX30" fmla="*/ 466725 w 573881"/>
                <a:gd name="connsiteY30" fmla="*/ 79938 h 1361050"/>
                <a:gd name="connsiteX31" fmla="*/ 469106 w 573881"/>
                <a:gd name="connsiteY31" fmla="*/ 87081 h 1361050"/>
                <a:gd name="connsiteX32" fmla="*/ 471488 w 573881"/>
                <a:gd name="connsiteY32" fmla="*/ 108513 h 1361050"/>
                <a:gd name="connsiteX33" fmla="*/ 476250 w 573881"/>
                <a:gd name="connsiteY33" fmla="*/ 115656 h 1361050"/>
                <a:gd name="connsiteX34" fmla="*/ 483394 w 573881"/>
                <a:gd name="connsiteY34" fmla="*/ 139469 h 1361050"/>
                <a:gd name="connsiteX35" fmla="*/ 488156 w 573881"/>
                <a:gd name="connsiteY35" fmla="*/ 146613 h 1361050"/>
                <a:gd name="connsiteX36" fmla="*/ 495300 w 573881"/>
                <a:gd name="connsiteY36" fmla="*/ 148994 h 1361050"/>
                <a:gd name="connsiteX37" fmla="*/ 488156 w 573881"/>
                <a:gd name="connsiteY37" fmla="*/ 156138 h 1361050"/>
                <a:gd name="connsiteX38" fmla="*/ 573881 w 573881"/>
                <a:gd name="connsiteY38" fmla="*/ 1356288 h 136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73881" h="1361050">
                  <a:moveTo>
                    <a:pt x="0" y="1361050"/>
                  </a:moveTo>
                  <a:lnTo>
                    <a:pt x="159544" y="639531"/>
                  </a:lnTo>
                  <a:lnTo>
                    <a:pt x="185738" y="539519"/>
                  </a:lnTo>
                  <a:lnTo>
                    <a:pt x="219075" y="396644"/>
                  </a:lnTo>
                  <a:lnTo>
                    <a:pt x="245269" y="303775"/>
                  </a:lnTo>
                  <a:lnTo>
                    <a:pt x="264319" y="222813"/>
                  </a:lnTo>
                  <a:lnTo>
                    <a:pt x="266700" y="222813"/>
                  </a:lnTo>
                  <a:cubicBezTo>
                    <a:pt x="269081" y="216463"/>
                    <a:pt x="271563" y="210150"/>
                    <a:pt x="273844" y="203763"/>
                  </a:cubicBezTo>
                  <a:cubicBezTo>
                    <a:pt x="275532" y="199035"/>
                    <a:pt x="277018" y="194238"/>
                    <a:pt x="278606" y="189475"/>
                  </a:cubicBezTo>
                  <a:cubicBezTo>
                    <a:pt x="281102" y="181987"/>
                    <a:pt x="280489" y="180283"/>
                    <a:pt x="288131" y="175188"/>
                  </a:cubicBezTo>
                  <a:cubicBezTo>
                    <a:pt x="290220" y="173796"/>
                    <a:pt x="292894" y="173600"/>
                    <a:pt x="295275" y="172806"/>
                  </a:cubicBezTo>
                  <a:cubicBezTo>
                    <a:pt x="294481" y="169631"/>
                    <a:pt x="292894" y="166554"/>
                    <a:pt x="292894" y="163281"/>
                  </a:cubicBezTo>
                  <a:cubicBezTo>
                    <a:pt x="292894" y="156510"/>
                    <a:pt x="294287" y="146882"/>
                    <a:pt x="300038" y="141850"/>
                  </a:cubicBezTo>
                  <a:cubicBezTo>
                    <a:pt x="304345" y="138081"/>
                    <a:pt x="314325" y="132325"/>
                    <a:pt x="314325" y="132325"/>
                  </a:cubicBezTo>
                  <a:cubicBezTo>
                    <a:pt x="327970" y="111859"/>
                    <a:pt x="311615" y="137747"/>
                    <a:pt x="321469" y="118038"/>
                  </a:cubicBezTo>
                  <a:cubicBezTo>
                    <a:pt x="322749" y="115478"/>
                    <a:pt x="324951" y="113454"/>
                    <a:pt x="326231" y="110894"/>
                  </a:cubicBezTo>
                  <a:cubicBezTo>
                    <a:pt x="327354" y="108649"/>
                    <a:pt x="327681" y="106081"/>
                    <a:pt x="328613" y="103750"/>
                  </a:cubicBezTo>
                  <a:cubicBezTo>
                    <a:pt x="329272" y="102102"/>
                    <a:pt x="330200" y="100575"/>
                    <a:pt x="330994" y="98988"/>
                  </a:cubicBezTo>
                  <a:lnTo>
                    <a:pt x="333375" y="84700"/>
                  </a:lnTo>
                  <a:lnTo>
                    <a:pt x="347663" y="53744"/>
                  </a:lnTo>
                  <a:cubicBezTo>
                    <a:pt x="365868" y="25135"/>
                    <a:pt x="358590" y="36161"/>
                    <a:pt x="369094" y="20406"/>
                  </a:cubicBezTo>
                  <a:cubicBezTo>
                    <a:pt x="370682" y="18025"/>
                    <a:pt x="373857" y="17231"/>
                    <a:pt x="376238" y="15644"/>
                  </a:cubicBezTo>
                  <a:cubicBezTo>
                    <a:pt x="377825" y="13263"/>
                    <a:pt x="379168" y="10699"/>
                    <a:pt x="381000" y="8500"/>
                  </a:cubicBezTo>
                  <a:cubicBezTo>
                    <a:pt x="392735" y="-5583"/>
                    <a:pt x="390939" y="1589"/>
                    <a:pt x="416719" y="3738"/>
                  </a:cubicBezTo>
                  <a:cubicBezTo>
                    <a:pt x="417513" y="6913"/>
                    <a:pt x="417636" y="10336"/>
                    <a:pt x="419100" y="13263"/>
                  </a:cubicBezTo>
                  <a:cubicBezTo>
                    <a:pt x="426045" y="27153"/>
                    <a:pt x="425947" y="25764"/>
                    <a:pt x="435769" y="32313"/>
                  </a:cubicBezTo>
                  <a:cubicBezTo>
                    <a:pt x="441754" y="50268"/>
                    <a:pt x="432984" y="28831"/>
                    <a:pt x="445294" y="44219"/>
                  </a:cubicBezTo>
                  <a:cubicBezTo>
                    <a:pt x="446862" y="46179"/>
                    <a:pt x="446552" y="49118"/>
                    <a:pt x="447675" y="51363"/>
                  </a:cubicBezTo>
                  <a:cubicBezTo>
                    <a:pt x="448955" y="53923"/>
                    <a:pt x="450850" y="56125"/>
                    <a:pt x="452438" y="58506"/>
                  </a:cubicBezTo>
                  <a:cubicBezTo>
                    <a:pt x="453729" y="64960"/>
                    <a:pt x="453741" y="72884"/>
                    <a:pt x="459581" y="77556"/>
                  </a:cubicBezTo>
                  <a:cubicBezTo>
                    <a:pt x="461541" y="79124"/>
                    <a:pt x="464344" y="79144"/>
                    <a:pt x="466725" y="79938"/>
                  </a:cubicBezTo>
                  <a:cubicBezTo>
                    <a:pt x="467519" y="82319"/>
                    <a:pt x="468693" y="84605"/>
                    <a:pt x="469106" y="87081"/>
                  </a:cubicBezTo>
                  <a:cubicBezTo>
                    <a:pt x="470288" y="94171"/>
                    <a:pt x="469745" y="101540"/>
                    <a:pt x="471488" y="108513"/>
                  </a:cubicBezTo>
                  <a:cubicBezTo>
                    <a:pt x="472182" y="111289"/>
                    <a:pt x="474663" y="113275"/>
                    <a:pt x="476250" y="115656"/>
                  </a:cubicBezTo>
                  <a:cubicBezTo>
                    <a:pt x="478661" y="130126"/>
                    <a:pt x="476878" y="128066"/>
                    <a:pt x="483394" y="139469"/>
                  </a:cubicBezTo>
                  <a:cubicBezTo>
                    <a:pt x="484814" y="141954"/>
                    <a:pt x="485921" y="144825"/>
                    <a:pt x="488156" y="146613"/>
                  </a:cubicBezTo>
                  <a:cubicBezTo>
                    <a:pt x="490116" y="148181"/>
                    <a:pt x="492919" y="148200"/>
                    <a:pt x="495300" y="148994"/>
                  </a:cubicBezTo>
                  <a:cubicBezTo>
                    <a:pt x="492417" y="157644"/>
                    <a:pt x="495429" y="156138"/>
                    <a:pt x="488156" y="156138"/>
                  </a:cubicBezTo>
                  <a:lnTo>
                    <a:pt x="573881" y="1356288"/>
                  </a:lnTo>
                </a:path>
              </a:pathLst>
            </a:custGeom>
            <a:solidFill>
              <a:srgbClr val="93C196"/>
            </a:solidFill>
            <a:ln w="6350" cap="flat" cmpd="sng" algn="ctr">
              <a:solidFill>
                <a:srgbClr val="EBF2F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786351" y="4875734"/>
              <a:ext cx="714212" cy="896414"/>
            </a:xfrm>
            <a:custGeom>
              <a:avLst/>
              <a:gdLst>
                <a:gd name="connsiteX0" fmla="*/ 0 w 576263"/>
                <a:gd name="connsiteY0" fmla="*/ 1212056 h 1212056"/>
                <a:gd name="connsiteX1" fmla="*/ 30956 w 576263"/>
                <a:gd name="connsiteY1" fmla="*/ 452438 h 1212056"/>
                <a:gd name="connsiteX2" fmla="*/ 42863 w 576263"/>
                <a:gd name="connsiteY2" fmla="*/ 481013 h 1212056"/>
                <a:gd name="connsiteX3" fmla="*/ 47625 w 576263"/>
                <a:gd name="connsiteY3" fmla="*/ 488156 h 1212056"/>
                <a:gd name="connsiteX4" fmla="*/ 61913 w 576263"/>
                <a:gd name="connsiteY4" fmla="*/ 497681 h 1212056"/>
                <a:gd name="connsiteX5" fmla="*/ 69056 w 576263"/>
                <a:gd name="connsiteY5" fmla="*/ 511969 h 1212056"/>
                <a:gd name="connsiteX6" fmla="*/ 76200 w 576263"/>
                <a:gd name="connsiteY6" fmla="*/ 516731 h 1212056"/>
                <a:gd name="connsiteX7" fmla="*/ 83344 w 576263"/>
                <a:gd name="connsiteY7" fmla="*/ 519113 h 1212056"/>
                <a:gd name="connsiteX8" fmla="*/ 90488 w 576263"/>
                <a:gd name="connsiteY8" fmla="*/ 523875 h 1212056"/>
                <a:gd name="connsiteX9" fmla="*/ 104775 w 576263"/>
                <a:gd name="connsiteY9" fmla="*/ 528638 h 1212056"/>
                <a:gd name="connsiteX10" fmla="*/ 130969 w 576263"/>
                <a:gd name="connsiteY10" fmla="*/ 516731 h 1212056"/>
                <a:gd name="connsiteX11" fmla="*/ 138113 w 576263"/>
                <a:gd name="connsiteY11" fmla="*/ 511969 h 1212056"/>
                <a:gd name="connsiteX12" fmla="*/ 142875 w 576263"/>
                <a:gd name="connsiteY12" fmla="*/ 504825 h 1212056"/>
                <a:gd name="connsiteX13" fmla="*/ 145256 w 576263"/>
                <a:gd name="connsiteY13" fmla="*/ 497681 h 1212056"/>
                <a:gd name="connsiteX14" fmla="*/ 154781 w 576263"/>
                <a:gd name="connsiteY14" fmla="*/ 483394 h 1212056"/>
                <a:gd name="connsiteX15" fmla="*/ 164306 w 576263"/>
                <a:gd name="connsiteY15" fmla="*/ 461963 h 1212056"/>
                <a:gd name="connsiteX16" fmla="*/ 166688 w 576263"/>
                <a:gd name="connsiteY16" fmla="*/ 450056 h 1212056"/>
                <a:gd name="connsiteX17" fmla="*/ 180975 w 576263"/>
                <a:gd name="connsiteY17" fmla="*/ 442913 h 1212056"/>
                <a:gd name="connsiteX18" fmla="*/ 192881 w 576263"/>
                <a:gd name="connsiteY18" fmla="*/ 445294 h 1212056"/>
                <a:gd name="connsiteX19" fmla="*/ 202406 w 576263"/>
                <a:gd name="connsiteY19" fmla="*/ 457200 h 1212056"/>
                <a:gd name="connsiteX20" fmla="*/ 209550 w 576263"/>
                <a:gd name="connsiteY20" fmla="*/ 461963 h 1212056"/>
                <a:gd name="connsiteX21" fmla="*/ 223838 w 576263"/>
                <a:gd name="connsiteY21" fmla="*/ 476250 h 1212056"/>
                <a:gd name="connsiteX22" fmla="*/ 233363 w 576263"/>
                <a:gd name="connsiteY22" fmla="*/ 497681 h 1212056"/>
                <a:gd name="connsiteX23" fmla="*/ 240506 w 576263"/>
                <a:gd name="connsiteY23" fmla="*/ 511969 h 1212056"/>
                <a:gd name="connsiteX24" fmla="*/ 247650 w 576263"/>
                <a:gd name="connsiteY24" fmla="*/ 514350 h 1212056"/>
                <a:gd name="connsiteX25" fmla="*/ 254794 w 576263"/>
                <a:gd name="connsiteY25" fmla="*/ 507206 h 1212056"/>
                <a:gd name="connsiteX26" fmla="*/ 276225 w 576263"/>
                <a:gd name="connsiteY26" fmla="*/ 507206 h 1212056"/>
                <a:gd name="connsiteX27" fmla="*/ 290513 w 576263"/>
                <a:gd name="connsiteY27" fmla="*/ 514350 h 1212056"/>
                <a:gd name="connsiteX28" fmla="*/ 304800 w 576263"/>
                <a:gd name="connsiteY28" fmla="*/ 511969 h 1212056"/>
                <a:gd name="connsiteX29" fmla="*/ 321469 w 576263"/>
                <a:gd name="connsiteY29" fmla="*/ 497681 h 1212056"/>
                <a:gd name="connsiteX30" fmla="*/ 321469 w 576263"/>
                <a:gd name="connsiteY30" fmla="*/ 497681 h 1212056"/>
                <a:gd name="connsiteX31" fmla="*/ 340519 w 576263"/>
                <a:gd name="connsiteY31" fmla="*/ 454819 h 1212056"/>
                <a:gd name="connsiteX32" fmla="*/ 347663 w 576263"/>
                <a:gd name="connsiteY32" fmla="*/ 433388 h 1212056"/>
                <a:gd name="connsiteX33" fmla="*/ 371475 w 576263"/>
                <a:gd name="connsiteY33" fmla="*/ 357188 h 1212056"/>
                <a:gd name="connsiteX34" fmla="*/ 397669 w 576263"/>
                <a:gd name="connsiteY34" fmla="*/ 271463 h 1212056"/>
                <a:gd name="connsiteX35" fmla="*/ 423863 w 576263"/>
                <a:gd name="connsiteY35" fmla="*/ 188119 h 1212056"/>
                <a:gd name="connsiteX36" fmla="*/ 440531 w 576263"/>
                <a:gd name="connsiteY36" fmla="*/ 128588 h 1212056"/>
                <a:gd name="connsiteX37" fmla="*/ 454819 w 576263"/>
                <a:gd name="connsiteY37" fmla="*/ 76200 h 1212056"/>
                <a:gd name="connsiteX38" fmla="*/ 469106 w 576263"/>
                <a:gd name="connsiteY38" fmla="*/ 40481 h 1212056"/>
                <a:gd name="connsiteX39" fmla="*/ 473869 w 576263"/>
                <a:gd name="connsiteY39" fmla="*/ 19050 h 1212056"/>
                <a:gd name="connsiteX40" fmla="*/ 488156 w 576263"/>
                <a:gd name="connsiteY40" fmla="*/ 7144 h 1212056"/>
                <a:gd name="connsiteX41" fmla="*/ 502444 w 576263"/>
                <a:gd name="connsiteY41" fmla="*/ 0 h 1212056"/>
                <a:gd name="connsiteX42" fmla="*/ 504825 w 576263"/>
                <a:gd name="connsiteY42" fmla="*/ 7144 h 1212056"/>
                <a:gd name="connsiteX43" fmla="*/ 507206 w 576263"/>
                <a:gd name="connsiteY43" fmla="*/ 19050 h 1212056"/>
                <a:gd name="connsiteX44" fmla="*/ 511969 w 576263"/>
                <a:gd name="connsiteY44" fmla="*/ 26194 h 1212056"/>
                <a:gd name="connsiteX45" fmla="*/ 514350 w 576263"/>
                <a:gd name="connsiteY45" fmla="*/ 33338 h 1212056"/>
                <a:gd name="connsiteX46" fmla="*/ 516731 w 576263"/>
                <a:gd name="connsiteY46" fmla="*/ 47625 h 1212056"/>
                <a:gd name="connsiteX47" fmla="*/ 523875 w 576263"/>
                <a:gd name="connsiteY47" fmla="*/ 54769 h 1212056"/>
                <a:gd name="connsiteX48" fmla="*/ 531019 w 576263"/>
                <a:gd name="connsiteY48" fmla="*/ 64294 h 1212056"/>
                <a:gd name="connsiteX49" fmla="*/ 535781 w 576263"/>
                <a:gd name="connsiteY49" fmla="*/ 71438 h 1212056"/>
                <a:gd name="connsiteX50" fmla="*/ 538163 w 576263"/>
                <a:gd name="connsiteY50" fmla="*/ 116681 h 1212056"/>
                <a:gd name="connsiteX51" fmla="*/ 545306 w 576263"/>
                <a:gd name="connsiteY51" fmla="*/ 152400 h 1212056"/>
                <a:gd name="connsiteX52" fmla="*/ 545306 w 576263"/>
                <a:gd name="connsiteY52" fmla="*/ 152400 h 1212056"/>
                <a:gd name="connsiteX53" fmla="*/ 550069 w 576263"/>
                <a:gd name="connsiteY53" fmla="*/ 173831 h 1212056"/>
                <a:gd name="connsiteX54" fmla="*/ 554831 w 576263"/>
                <a:gd name="connsiteY54" fmla="*/ 180975 h 1212056"/>
                <a:gd name="connsiteX55" fmla="*/ 557213 w 576263"/>
                <a:gd name="connsiteY55" fmla="*/ 195263 h 1212056"/>
                <a:gd name="connsiteX56" fmla="*/ 559594 w 576263"/>
                <a:gd name="connsiteY56" fmla="*/ 207169 h 1212056"/>
                <a:gd name="connsiteX57" fmla="*/ 559594 w 576263"/>
                <a:gd name="connsiteY57" fmla="*/ 230981 h 1212056"/>
                <a:gd name="connsiteX58" fmla="*/ 573881 w 576263"/>
                <a:gd name="connsiteY58" fmla="*/ 330994 h 1212056"/>
                <a:gd name="connsiteX59" fmla="*/ 576263 w 576263"/>
                <a:gd name="connsiteY59" fmla="*/ 1207294 h 121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76263" h="1212056">
                  <a:moveTo>
                    <a:pt x="0" y="1212056"/>
                  </a:moveTo>
                  <a:lnTo>
                    <a:pt x="30956" y="452438"/>
                  </a:lnTo>
                  <a:cubicBezTo>
                    <a:pt x="38072" y="484457"/>
                    <a:pt x="29798" y="465335"/>
                    <a:pt x="42863" y="481013"/>
                  </a:cubicBezTo>
                  <a:cubicBezTo>
                    <a:pt x="44695" y="483211"/>
                    <a:pt x="45471" y="486272"/>
                    <a:pt x="47625" y="488156"/>
                  </a:cubicBezTo>
                  <a:cubicBezTo>
                    <a:pt x="51933" y="491925"/>
                    <a:pt x="61913" y="497681"/>
                    <a:pt x="61913" y="497681"/>
                  </a:cubicBezTo>
                  <a:cubicBezTo>
                    <a:pt x="63849" y="503490"/>
                    <a:pt x="64441" y="507354"/>
                    <a:pt x="69056" y="511969"/>
                  </a:cubicBezTo>
                  <a:cubicBezTo>
                    <a:pt x="71080" y="513993"/>
                    <a:pt x="73640" y="515451"/>
                    <a:pt x="76200" y="516731"/>
                  </a:cubicBezTo>
                  <a:cubicBezTo>
                    <a:pt x="78445" y="517854"/>
                    <a:pt x="81099" y="517990"/>
                    <a:pt x="83344" y="519113"/>
                  </a:cubicBezTo>
                  <a:cubicBezTo>
                    <a:pt x="85904" y="520393"/>
                    <a:pt x="87873" y="522713"/>
                    <a:pt x="90488" y="523875"/>
                  </a:cubicBezTo>
                  <a:cubicBezTo>
                    <a:pt x="95075" y="525914"/>
                    <a:pt x="104775" y="528638"/>
                    <a:pt x="104775" y="528638"/>
                  </a:cubicBezTo>
                  <a:cubicBezTo>
                    <a:pt x="122294" y="525133"/>
                    <a:pt x="113313" y="528501"/>
                    <a:pt x="130969" y="516731"/>
                  </a:cubicBezTo>
                  <a:lnTo>
                    <a:pt x="138113" y="511969"/>
                  </a:lnTo>
                  <a:cubicBezTo>
                    <a:pt x="139700" y="509588"/>
                    <a:pt x="141595" y="507385"/>
                    <a:pt x="142875" y="504825"/>
                  </a:cubicBezTo>
                  <a:cubicBezTo>
                    <a:pt x="143997" y="502580"/>
                    <a:pt x="144037" y="499875"/>
                    <a:pt x="145256" y="497681"/>
                  </a:cubicBezTo>
                  <a:cubicBezTo>
                    <a:pt x="148036" y="492678"/>
                    <a:pt x="152971" y="488824"/>
                    <a:pt x="154781" y="483394"/>
                  </a:cubicBezTo>
                  <a:cubicBezTo>
                    <a:pt x="160449" y="466391"/>
                    <a:pt x="156759" y="473283"/>
                    <a:pt x="164306" y="461963"/>
                  </a:cubicBezTo>
                  <a:cubicBezTo>
                    <a:pt x="165100" y="457994"/>
                    <a:pt x="164680" y="453570"/>
                    <a:pt x="166688" y="450056"/>
                  </a:cubicBezTo>
                  <a:cubicBezTo>
                    <a:pt x="168860" y="446254"/>
                    <a:pt x="177308" y="444135"/>
                    <a:pt x="180975" y="442913"/>
                  </a:cubicBezTo>
                  <a:cubicBezTo>
                    <a:pt x="184944" y="443707"/>
                    <a:pt x="189091" y="443873"/>
                    <a:pt x="192881" y="445294"/>
                  </a:cubicBezTo>
                  <a:cubicBezTo>
                    <a:pt x="206530" y="450412"/>
                    <a:pt x="195246" y="448250"/>
                    <a:pt x="202406" y="457200"/>
                  </a:cubicBezTo>
                  <a:cubicBezTo>
                    <a:pt x="204194" y="459435"/>
                    <a:pt x="207411" y="460062"/>
                    <a:pt x="209550" y="461963"/>
                  </a:cubicBezTo>
                  <a:cubicBezTo>
                    <a:pt x="214584" y="466438"/>
                    <a:pt x="223838" y="476250"/>
                    <a:pt x="223838" y="476250"/>
                  </a:cubicBezTo>
                  <a:cubicBezTo>
                    <a:pt x="229505" y="493253"/>
                    <a:pt x="225815" y="486361"/>
                    <a:pt x="233363" y="497681"/>
                  </a:cubicBezTo>
                  <a:cubicBezTo>
                    <a:pt x="234931" y="502386"/>
                    <a:pt x="236310" y="508612"/>
                    <a:pt x="240506" y="511969"/>
                  </a:cubicBezTo>
                  <a:cubicBezTo>
                    <a:pt x="242466" y="513537"/>
                    <a:pt x="245269" y="513556"/>
                    <a:pt x="247650" y="514350"/>
                  </a:cubicBezTo>
                  <a:cubicBezTo>
                    <a:pt x="250031" y="511969"/>
                    <a:pt x="251992" y="509074"/>
                    <a:pt x="254794" y="507206"/>
                  </a:cubicBezTo>
                  <a:cubicBezTo>
                    <a:pt x="261828" y="502517"/>
                    <a:pt x="268483" y="505916"/>
                    <a:pt x="276225" y="507206"/>
                  </a:cubicBezTo>
                  <a:cubicBezTo>
                    <a:pt x="279838" y="509615"/>
                    <a:pt x="285582" y="514350"/>
                    <a:pt x="290513" y="514350"/>
                  </a:cubicBezTo>
                  <a:cubicBezTo>
                    <a:pt x="295341" y="514350"/>
                    <a:pt x="300038" y="512763"/>
                    <a:pt x="304800" y="511969"/>
                  </a:cubicBezTo>
                  <a:cubicBezTo>
                    <a:pt x="320565" y="501459"/>
                    <a:pt x="316529" y="507564"/>
                    <a:pt x="321469" y="497681"/>
                  </a:cubicBezTo>
                  <a:lnTo>
                    <a:pt x="321469" y="497681"/>
                  </a:lnTo>
                  <a:lnTo>
                    <a:pt x="340519" y="454819"/>
                  </a:lnTo>
                  <a:lnTo>
                    <a:pt x="347663" y="433388"/>
                  </a:lnTo>
                  <a:lnTo>
                    <a:pt x="371475" y="357188"/>
                  </a:lnTo>
                  <a:lnTo>
                    <a:pt x="397669" y="271463"/>
                  </a:lnTo>
                  <a:lnTo>
                    <a:pt x="423863" y="188119"/>
                  </a:lnTo>
                  <a:lnTo>
                    <a:pt x="440531" y="128588"/>
                  </a:lnTo>
                  <a:lnTo>
                    <a:pt x="454819" y="76200"/>
                  </a:lnTo>
                  <a:lnTo>
                    <a:pt x="469106" y="40481"/>
                  </a:lnTo>
                  <a:cubicBezTo>
                    <a:pt x="470694" y="33337"/>
                    <a:pt x="471555" y="25992"/>
                    <a:pt x="473869" y="19050"/>
                  </a:cubicBezTo>
                  <a:cubicBezTo>
                    <a:pt x="476730" y="10467"/>
                    <a:pt x="480871" y="11307"/>
                    <a:pt x="488156" y="7144"/>
                  </a:cubicBezTo>
                  <a:cubicBezTo>
                    <a:pt x="501083" y="-243"/>
                    <a:pt x="489345" y="4366"/>
                    <a:pt x="502444" y="0"/>
                  </a:cubicBezTo>
                  <a:cubicBezTo>
                    <a:pt x="503238" y="2381"/>
                    <a:pt x="504216" y="4709"/>
                    <a:pt x="504825" y="7144"/>
                  </a:cubicBezTo>
                  <a:cubicBezTo>
                    <a:pt x="505807" y="11070"/>
                    <a:pt x="505785" y="15260"/>
                    <a:pt x="507206" y="19050"/>
                  </a:cubicBezTo>
                  <a:cubicBezTo>
                    <a:pt x="508211" y="21730"/>
                    <a:pt x="510381" y="23813"/>
                    <a:pt x="511969" y="26194"/>
                  </a:cubicBezTo>
                  <a:cubicBezTo>
                    <a:pt x="512763" y="28575"/>
                    <a:pt x="513806" y="30888"/>
                    <a:pt x="514350" y="33338"/>
                  </a:cubicBezTo>
                  <a:cubicBezTo>
                    <a:pt x="515397" y="38051"/>
                    <a:pt x="514770" y="43213"/>
                    <a:pt x="516731" y="47625"/>
                  </a:cubicBezTo>
                  <a:cubicBezTo>
                    <a:pt x="518099" y="50702"/>
                    <a:pt x="521683" y="52212"/>
                    <a:pt x="523875" y="54769"/>
                  </a:cubicBezTo>
                  <a:cubicBezTo>
                    <a:pt x="526458" y="57782"/>
                    <a:pt x="528712" y="61064"/>
                    <a:pt x="531019" y="64294"/>
                  </a:cubicBezTo>
                  <a:cubicBezTo>
                    <a:pt x="532682" y="66623"/>
                    <a:pt x="533797" y="57547"/>
                    <a:pt x="535781" y="71438"/>
                  </a:cubicBezTo>
                  <a:lnTo>
                    <a:pt x="538163" y="116681"/>
                  </a:lnTo>
                  <a:cubicBezTo>
                    <a:pt x="541098" y="143102"/>
                    <a:pt x="538271" y="131294"/>
                    <a:pt x="545306" y="152400"/>
                  </a:cubicBezTo>
                  <a:lnTo>
                    <a:pt x="545306" y="152400"/>
                  </a:lnTo>
                  <a:cubicBezTo>
                    <a:pt x="546221" y="157886"/>
                    <a:pt x="547138" y="167969"/>
                    <a:pt x="550069" y="173831"/>
                  </a:cubicBezTo>
                  <a:cubicBezTo>
                    <a:pt x="551349" y="176391"/>
                    <a:pt x="553244" y="178594"/>
                    <a:pt x="554831" y="180975"/>
                  </a:cubicBezTo>
                  <a:cubicBezTo>
                    <a:pt x="555625" y="185738"/>
                    <a:pt x="556349" y="190512"/>
                    <a:pt x="557213" y="195263"/>
                  </a:cubicBezTo>
                  <a:cubicBezTo>
                    <a:pt x="557937" y="199245"/>
                    <a:pt x="559325" y="203131"/>
                    <a:pt x="559594" y="207169"/>
                  </a:cubicBezTo>
                  <a:cubicBezTo>
                    <a:pt x="560122" y="215089"/>
                    <a:pt x="559594" y="223044"/>
                    <a:pt x="559594" y="230981"/>
                  </a:cubicBezTo>
                  <a:lnTo>
                    <a:pt x="573881" y="330994"/>
                  </a:lnTo>
                  <a:lnTo>
                    <a:pt x="576263" y="1207294"/>
                  </a:lnTo>
                </a:path>
              </a:pathLst>
            </a:custGeom>
            <a:solidFill>
              <a:srgbClr val="92ADCE"/>
            </a:solidFill>
            <a:ln w="6350" cap="flat" cmpd="sng" algn="ctr">
              <a:solidFill>
                <a:srgbClr val="EBF2F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786351" y="4916129"/>
              <a:ext cx="714212" cy="856019"/>
            </a:xfrm>
            <a:custGeom>
              <a:avLst/>
              <a:gdLst>
                <a:gd name="connsiteX0" fmla="*/ 0 w 576263"/>
                <a:gd name="connsiteY0" fmla="*/ 1157438 h 1157438"/>
                <a:gd name="connsiteX1" fmla="*/ 404813 w 576263"/>
                <a:gd name="connsiteY1" fmla="*/ 328763 h 1157438"/>
                <a:gd name="connsiteX2" fmla="*/ 416719 w 576263"/>
                <a:gd name="connsiteY2" fmla="*/ 204938 h 1157438"/>
                <a:gd name="connsiteX3" fmla="*/ 421481 w 576263"/>
                <a:gd name="connsiteY3" fmla="*/ 183506 h 1157438"/>
                <a:gd name="connsiteX4" fmla="*/ 438150 w 576263"/>
                <a:gd name="connsiteY4" fmla="*/ 140644 h 1157438"/>
                <a:gd name="connsiteX5" fmla="*/ 440531 w 576263"/>
                <a:gd name="connsiteY5" fmla="*/ 119213 h 1157438"/>
                <a:gd name="connsiteX6" fmla="*/ 445294 w 576263"/>
                <a:gd name="connsiteY6" fmla="*/ 104925 h 1157438"/>
                <a:gd name="connsiteX7" fmla="*/ 452438 w 576263"/>
                <a:gd name="connsiteY7" fmla="*/ 83494 h 1157438"/>
                <a:gd name="connsiteX8" fmla="*/ 454819 w 576263"/>
                <a:gd name="connsiteY8" fmla="*/ 76350 h 1157438"/>
                <a:gd name="connsiteX9" fmla="*/ 457200 w 576263"/>
                <a:gd name="connsiteY9" fmla="*/ 62063 h 1157438"/>
                <a:gd name="connsiteX10" fmla="*/ 461963 w 576263"/>
                <a:gd name="connsiteY10" fmla="*/ 47775 h 1157438"/>
                <a:gd name="connsiteX11" fmla="*/ 469106 w 576263"/>
                <a:gd name="connsiteY11" fmla="*/ 28725 h 1157438"/>
                <a:gd name="connsiteX12" fmla="*/ 471488 w 576263"/>
                <a:gd name="connsiteY12" fmla="*/ 12056 h 1157438"/>
                <a:gd name="connsiteX13" fmla="*/ 478631 w 576263"/>
                <a:gd name="connsiteY13" fmla="*/ 7294 h 1157438"/>
                <a:gd name="connsiteX14" fmla="*/ 500063 w 576263"/>
                <a:gd name="connsiteY14" fmla="*/ 150 h 1157438"/>
                <a:gd name="connsiteX15" fmla="*/ 507206 w 576263"/>
                <a:gd name="connsiteY15" fmla="*/ 4913 h 1157438"/>
                <a:gd name="connsiteX16" fmla="*/ 526256 w 576263"/>
                <a:gd name="connsiteY16" fmla="*/ 52538 h 1157438"/>
                <a:gd name="connsiteX17" fmla="*/ 531019 w 576263"/>
                <a:gd name="connsiteY17" fmla="*/ 73969 h 1157438"/>
                <a:gd name="connsiteX18" fmla="*/ 533400 w 576263"/>
                <a:gd name="connsiteY18" fmla="*/ 81113 h 1157438"/>
                <a:gd name="connsiteX19" fmla="*/ 538163 w 576263"/>
                <a:gd name="connsiteY19" fmla="*/ 88256 h 1157438"/>
                <a:gd name="connsiteX20" fmla="*/ 540544 w 576263"/>
                <a:gd name="connsiteY20" fmla="*/ 107306 h 1157438"/>
                <a:gd name="connsiteX21" fmla="*/ 545306 w 576263"/>
                <a:gd name="connsiteY21" fmla="*/ 126356 h 1157438"/>
                <a:gd name="connsiteX22" fmla="*/ 576263 w 576263"/>
                <a:gd name="connsiteY22" fmla="*/ 1152675 h 115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6263" h="1157438">
                  <a:moveTo>
                    <a:pt x="0" y="1157438"/>
                  </a:moveTo>
                  <a:lnTo>
                    <a:pt x="404813" y="328763"/>
                  </a:lnTo>
                  <a:lnTo>
                    <a:pt x="416719" y="204938"/>
                  </a:lnTo>
                  <a:cubicBezTo>
                    <a:pt x="418306" y="197794"/>
                    <a:pt x="432197" y="191840"/>
                    <a:pt x="421481" y="183506"/>
                  </a:cubicBezTo>
                  <a:lnTo>
                    <a:pt x="438150" y="140644"/>
                  </a:lnTo>
                  <a:cubicBezTo>
                    <a:pt x="438944" y="133500"/>
                    <a:pt x="439121" y="126261"/>
                    <a:pt x="440531" y="119213"/>
                  </a:cubicBezTo>
                  <a:cubicBezTo>
                    <a:pt x="441516" y="114290"/>
                    <a:pt x="443706" y="109688"/>
                    <a:pt x="445294" y="104925"/>
                  </a:cubicBezTo>
                  <a:lnTo>
                    <a:pt x="452438" y="83494"/>
                  </a:lnTo>
                  <a:cubicBezTo>
                    <a:pt x="453232" y="81113"/>
                    <a:pt x="454406" y="78826"/>
                    <a:pt x="454819" y="76350"/>
                  </a:cubicBezTo>
                  <a:cubicBezTo>
                    <a:pt x="455613" y="71588"/>
                    <a:pt x="456029" y="66747"/>
                    <a:pt x="457200" y="62063"/>
                  </a:cubicBezTo>
                  <a:cubicBezTo>
                    <a:pt x="458418" y="57193"/>
                    <a:pt x="460979" y="52698"/>
                    <a:pt x="461963" y="47775"/>
                  </a:cubicBezTo>
                  <a:cubicBezTo>
                    <a:pt x="464905" y="33063"/>
                    <a:pt x="462099" y="39237"/>
                    <a:pt x="469106" y="28725"/>
                  </a:cubicBezTo>
                  <a:cubicBezTo>
                    <a:pt x="469900" y="23169"/>
                    <a:pt x="469208" y="17185"/>
                    <a:pt x="471488" y="12056"/>
                  </a:cubicBezTo>
                  <a:cubicBezTo>
                    <a:pt x="472650" y="9441"/>
                    <a:pt x="476072" y="8574"/>
                    <a:pt x="478631" y="7294"/>
                  </a:cubicBezTo>
                  <a:cubicBezTo>
                    <a:pt x="487600" y="2810"/>
                    <a:pt x="490966" y="2424"/>
                    <a:pt x="500063" y="150"/>
                  </a:cubicBezTo>
                  <a:cubicBezTo>
                    <a:pt x="502444" y="1738"/>
                    <a:pt x="502840" y="-3421"/>
                    <a:pt x="507206" y="4913"/>
                  </a:cubicBezTo>
                  <a:lnTo>
                    <a:pt x="526256" y="52538"/>
                  </a:lnTo>
                  <a:cubicBezTo>
                    <a:pt x="527844" y="59682"/>
                    <a:pt x="529244" y="66870"/>
                    <a:pt x="531019" y="73969"/>
                  </a:cubicBezTo>
                  <a:cubicBezTo>
                    <a:pt x="531628" y="76404"/>
                    <a:pt x="532277" y="78868"/>
                    <a:pt x="533400" y="81113"/>
                  </a:cubicBezTo>
                  <a:cubicBezTo>
                    <a:pt x="534680" y="83673"/>
                    <a:pt x="536575" y="85875"/>
                    <a:pt x="538163" y="88256"/>
                  </a:cubicBezTo>
                  <a:cubicBezTo>
                    <a:pt x="538957" y="94606"/>
                    <a:pt x="539365" y="101016"/>
                    <a:pt x="540544" y="107306"/>
                  </a:cubicBezTo>
                  <a:cubicBezTo>
                    <a:pt x="541750" y="113739"/>
                    <a:pt x="545306" y="126356"/>
                    <a:pt x="545306" y="126356"/>
                  </a:cubicBezTo>
                  <a:lnTo>
                    <a:pt x="576263" y="1152675"/>
                  </a:lnTo>
                </a:path>
              </a:pathLst>
            </a:custGeom>
            <a:solidFill>
              <a:srgbClr val="969696"/>
            </a:solidFill>
            <a:ln w="6350" cap="flat" cmpd="sng" algn="ctr">
              <a:solidFill>
                <a:srgbClr val="EBF2F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786351" y="4951462"/>
              <a:ext cx="714212" cy="820686"/>
            </a:xfrm>
            <a:custGeom>
              <a:avLst/>
              <a:gdLst>
                <a:gd name="connsiteX0" fmla="*/ 0 w 573881"/>
                <a:gd name="connsiteY0" fmla="*/ 1109663 h 1109663"/>
                <a:gd name="connsiteX1" fmla="*/ 30956 w 573881"/>
                <a:gd name="connsiteY1" fmla="*/ 378619 h 1109663"/>
                <a:gd name="connsiteX2" fmla="*/ 35719 w 573881"/>
                <a:gd name="connsiteY2" fmla="*/ 400050 h 1109663"/>
                <a:gd name="connsiteX3" fmla="*/ 42863 w 573881"/>
                <a:gd name="connsiteY3" fmla="*/ 404813 h 1109663"/>
                <a:gd name="connsiteX4" fmla="*/ 50006 w 573881"/>
                <a:gd name="connsiteY4" fmla="*/ 414338 h 1109663"/>
                <a:gd name="connsiteX5" fmla="*/ 54769 w 573881"/>
                <a:gd name="connsiteY5" fmla="*/ 421482 h 1109663"/>
                <a:gd name="connsiteX6" fmla="*/ 61913 w 573881"/>
                <a:gd name="connsiteY6" fmla="*/ 423863 h 1109663"/>
                <a:gd name="connsiteX7" fmla="*/ 66675 w 573881"/>
                <a:gd name="connsiteY7" fmla="*/ 431007 h 1109663"/>
                <a:gd name="connsiteX8" fmla="*/ 69056 w 573881"/>
                <a:gd name="connsiteY8" fmla="*/ 438150 h 1109663"/>
                <a:gd name="connsiteX9" fmla="*/ 76200 w 573881"/>
                <a:gd name="connsiteY9" fmla="*/ 440532 h 1109663"/>
                <a:gd name="connsiteX10" fmla="*/ 83344 w 573881"/>
                <a:gd name="connsiteY10" fmla="*/ 445294 h 1109663"/>
                <a:gd name="connsiteX11" fmla="*/ 95250 w 573881"/>
                <a:gd name="connsiteY11" fmla="*/ 457200 h 1109663"/>
                <a:gd name="connsiteX12" fmla="*/ 109538 w 573881"/>
                <a:gd name="connsiteY12" fmla="*/ 461963 h 1109663"/>
                <a:gd name="connsiteX13" fmla="*/ 123825 w 573881"/>
                <a:gd name="connsiteY13" fmla="*/ 459582 h 1109663"/>
                <a:gd name="connsiteX14" fmla="*/ 138113 w 573881"/>
                <a:gd name="connsiteY14" fmla="*/ 450057 h 1109663"/>
                <a:gd name="connsiteX15" fmla="*/ 142875 w 573881"/>
                <a:gd name="connsiteY15" fmla="*/ 442913 h 1109663"/>
                <a:gd name="connsiteX16" fmla="*/ 150019 w 573881"/>
                <a:gd name="connsiteY16" fmla="*/ 438150 h 1109663"/>
                <a:gd name="connsiteX17" fmla="*/ 157163 w 573881"/>
                <a:gd name="connsiteY17" fmla="*/ 431007 h 1109663"/>
                <a:gd name="connsiteX18" fmla="*/ 159544 w 573881"/>
                <a:gd name="connsiteY18" fmla="*/ 423863 h 1109663"/>
                <a:gd name="connsiteX19" fmla="*/ 166688 w 573881"/>
                <a:gd name="connsiteY19" fmla="*/ 385763 h 1109663"/>
                <a:gd name="connsiteX20" fmla="*/ 171450 w 573881"/>
                <a:gd name="connsiteY20" fmla="*/ 376238 h 1109663"/>
                <a:gd name="connsiteX21" fmla="*/ 178594 w 573881"/>
                <a:gd name="connsiteY21" fmla="*/ 371475 h 1109663"/>
                <a:gd name="connsiteX22" fmla="*/ 188119 w 573881"/>
                <a:gd name="connsiteY22" fmla="*/ 373857 h 1109663"/>
                <a:gd name="connsiteX23" fmla="*/ 195263 w 573881"/>
                <a:gd name="connsiteY23" fmla="*/ 378619 h 1109663"/>
                <a:gd name="connsiteX24" fmla="*/ 202406 w 573881"/>
                <a:gd name="connsiteY24" fmla="*/ 381000 h 1109663"/>
                <a:gd name="connsiteX25" fmla="*/ 211931 w 573881"/>
                <a:gd name="connsiteY25" fmla="*/ 397669 h 1109663"/>
                <a:gd name="connsiteX26" fmla="*/ 223838 w 573881"/>
                <a:gd name="connsiteY26" fmla="*/ 411957 h 1109663"/>
                <a:gd name="connsiteX27" fmla="*/ 233363 w 573881"/>
                <a:gd name="connsiteY27" fmla="*/ 426244 h 1109663"/>
                <a:gd name="connsiteX28" fmla="*/ 235744 w 573881"/>
                <a:gd name="connsiteY28" fmla="*/ 433388 h 1109663"/>
                <a:gd name="connsiteX29" fmla="*/ 247650 w 573881"/>
                <a:gd name="connsiteY29" fmla="*/ 445294 h 1109663"/>
                <a:gd name="connsiteX30" fmla="*/ 254794 w 573881"/>
                <a:gd name="connsiteY30" fmla="*/ 442913 h 1109663"/>
                <a:gd name="connsiteX31" fmla="*/ 257175 w 573881"/>
                <a:gd name="connsiteY31" fmla="*/ 435769 h 1109663"/>
                <a:gd name="connsiteX32" fmla="*/ 283369 w 573881"/>
                <a:gd name="connsiteY32" fmla="*/ 438150 h 1109663"/>
                <a:gd name="connsiteX33" fmla="*/ 290513 w 573881"/>
                <a:gd name="connsiteY33" fmla="*/ 440532 h 1109663"/>
                <a:gd name="connsiteX34" fmla="*/ 297656 w 573881"/>
                <a:gd name="connsiteY34" fmla="*/ 445294 h 1109663"/>
                <a:gd name="connsiteX35" fmla="*/ 304800 w 573881"/>
                <a:gd name="connsiteY35" fmla="*/ 440532 h 1109663"/>
                <a:gd name="connsiteX36" fmla="*/ 311944 w 573881"/>
                <a:gd name="connsiteY36" fmla="*/ 445294 h 1109663"/>
                <a:gd name="connsiteX37" fmla="*/ 319088 w 573881"/>
                <a:gd name="connsiteY37" fmla="*/ 431007 h 1109663"/>
                <a:gd name="connsiteX38" fmla="*/ 328613 w 573881"/>
                <a:gd name="connsiteY38" fmla="*/ 416719 h 1109663"/>
                <a:gd name="connsiteX39" fmla="*/ 333375 w 573881"/>
                <a:gd name="connsiteY39" fmla="*/ 409575 h 1109663"/>
                <a:gd name="connsiteX40" fmla="*/ 338138 w 573881"/>
                <a:gd name="connsiteY40" fmla="*/ 402432 h 1109663"/>
                <a:gd name="connsiteX41" fmla="*/ 342900 w 573881"/>
                <a:gd name="connsiteY41" fmla="*/ 392907 h 1109663"/>
                <a:gd name="connsiteX42" fmla="*/ 364331 w 573881"/>
                <a:gd name="connsiteY42" fmla="*/ 311944 h 1109663"/>
                <a:gd name="connsiteX43" fmla="*/ 390525 w 573881"/>
                <a:gd name="connsiteY43" fmla="*/ 242888 h 1109663"/>
                <a:gd name="connsiteX44" fmla="*/ 416719 w 573881"/>
                <a:gd name="connsiteY44" fmla="*/ 176213 h 1109663"/>
                <a:gd name="connsiteX45" fmla="*/ 421481 w 573881"/>
                <a:gd name="connsiteY45" fmla="*/ 154782 h 1109663"/>
                <a:gd name="connsiteX46" fmla="*/ 423863 w 573881"/>
                <a:gd name="connsiteY46" fmla="*/ 147638 h 1109663"/>
                <a:gd name="connsiteX47" fmla="*/ 431006 w 573881"/>
                <a:gd name="connsiteY47" fmla="*/ 140494 h 1109663"/>
                <a:gd name="connsiteX48" fmla="*/ 433388 w 573881"/>
                <a:gd name="connsiteY48" fmla="*/ 133350 h 1109663"/>
                <a:gd name="connsiteX49" fmla="*/ 442913 w 573881"/>
                <a:gd name="connsiteY49" fmla="*/ 119063 h 1109663"/>
                <a:gd name="connsiteX50" fmla="*/ 447675 w 573881"/>
                <a:gd name="connsiteY50" fmla="*/ 102394 h 1109663"/>
                <a:gd name="connsiteX51" fmla="*/ 452438 w 573881"/>
                <a:gd name="connsiteY51" fmla="*/ 85725 h 1109663"/>
                <a:gd name="connsiteX52" fmla="*/ 457200 w 573881"/>
                <a:gd name="connsiteY52" fmla="*/ 61913 h 1109663"/>
                <a:gd name="connsiteX53" fmla="*/ 466725 w 573881"/>
                <a:gd name="connsiteY53" fmla="*/ 47625 h 1109663"/>
                <a:gd name="connsiteX54" fmla="*/ 473869 w 573881"/>
                <a:gd name="connsiteY54" fmla="*/ 33338 h 1109663"/>
                <a:gd name="connsiteX55" fmla="*/ 488156 w 573881"/>
                <a:gd name="connsiteY55" fmla="*/ 4763 h 1109663"/>
                <a:gd name="connsiteX56" fmla="*/ 495300 w 573881"/>
                <a:gd name="connsiteY56" fmla="*/ 0 h 1109663"/>
                <a:gd name="connsiteX57" fmla="*/ 511969 w 573881"/>
                <a:gd name="connsiteY57" fmla="*/ 4763 h 1109663"/>
                <a:gd name="connsiteX58" fmla="*/ 521494 w 573881"/>
                <a:gd name="connsiteY58" fmla="*/ 19050 h 1109663"/>
                <a:gd name="connsiteX59" fmla="*/ 528638 w 573881"/>
                <a:gd name="connsiteY59" fmla="*/ 23813 h 1109663"/>
                <a:gd name="connsiteX60" fmla="*/ 533400 w 573881"/>
                <a:gd name="connsiteY60" fmla="*/ 28575 h 1109663"/>
                <a:gd name="connsiteX61" fmla="*/ 571500 w 573881"/>
                <a:gd name="connsiteY61" fmla="*/ 264319 h 1109663"/>
                <a:gd name="connsiteX62" fmla="*/ 573881 w 573881"/>
                <a:gd name="connsiteY62" fmla="*/ 1100138 h 110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73881" h="1109663">
                  <a:moveTo>
                    <a:pt x="0" y="1109663"/>
                  </a:moveTo>
                  <a:lnTo>
                    <a:pt x="30956" y="378619"/>
                  </a:lnTo>
                  <a:cubicBezTo>
                    <a:pt x="32544" y="385763"/>
                    <a:pt x="32691" y="393388"/>
                    <a:pt x="35719" y="400050"/>
                  </a:cubicBezTo>
                  <a:cubicBezTo>
                    <a:pt x="36903" y="402656"/>
                    <a:pt x="40839" y="402789"/>
                    <a:pt x="42863" y="404813"/>
                  </a:cubicBezTo>
                  <a:cubicBezTo>
                    <a:pt x="45669" y="407619"/>
                    <a:pt x="47699" y="411109"/>
                    <a:pt x="50006" y="414338"/>
                  </a:cubicBezTo>
                  <a:cubicBezTo>
                    <a:pt x="51670" y="416667"/>
                    <a:pt x="52534" y="419694"/>
                    <a:pt x="54769" y="421482"/>
                  </a:cubicBezTo>
                  <a:cubicBezTo>
                    <a:pt x="56729" y="423050"/>
                    <a:pt x="59532" y="423069"/>
                    <a:pt x="61913" y="423863"/>
                  </a:cubicBezTo>
                  <a:cubicBezTo>
                    <a:pt x="63500" y="426244"/>
                    <a:pt x="65395" y="428447"/>
                    <a:pt x="66675" y="431007"/>
                  </a:cubicBezTo>
                  <a:cubicBezTo>
                    <a:pt x="67797" y="433252"/>
                    <a:pt x="67281" y="436375"/>
                    <a:pt x="69056" y="438150"/>
                  </a:cubicBezTo>
                  <a:cubicBezTo>
                    <a:pt x="70831" y="439925"/>
                    <a:pt x="73955" y="439409"/>
                    <a:pt x="76200" y="440532"/>
                  </a:cubicBezTo>
                  <a:cubicBezTo>
                    <a:pt x="78760" y="441812"/>
                    <a:pt x="80963" y="443707"/>
                    <a:pt x="83344" y="445294"/>
                  </a:cubicBezTo>
                  <a:cubicBezTo>
                    <a:pt x="87689" y="451813"/>
                    <a:pt x="87729" y="453857"/>
                    <a:pt x="95250" y="457200"/>
                  </a:cubicBezTo>
                  <a:cubicBezTo>
                    <a:pt x="99838" y="459239"/>
                    <a:pt x="109538" y="461963"/>
                    <a:pt x="109538" y="461963"/>
                  </a:cubicBezTo>
                  <a:cubicBezTo>
                    <a:pt x="114300" y="461169"/>
                    <a:pt x="119368" y="461439"/>
                    <a:pt x="123825" y="459582"/>
                  </a:cubicBezTo>
                  <a:cubicBezTo>
                    <a:pt x="129109" y="457381"/>
                    <a:pt x="138113" y="450057"/>
                    <a:pt x="138113" y="450057"/>
                  </a:cubicBezTo>
                  <a:cubicBezTo>
                    <a:pt x="139700" y="447676"/>
                    <a:pt x="140851" y="444937"/>
                    <a:pt x="142875" y="442913"/>
                  </a:cubicBezTo>
                  <a:cubicBezTo>
                    <a:pt x="144899" y="440889"/>
                    <a:pt x="147820" y="439982"/>
                    <a:pt x="150019" y="438150"/>
                  </a:cubicBezTo>
                  <a:cubicBezTo>
                    <a:pt x="152606" y="435994"/>
                    <a:pt x="154782" y="433388"/>
                    <a:pt x="157163" y="431007"/>
                  </a:cubicBezTo>
                  <a:cubicBezTo>
                    <a:pt x="157957" y="428626"/>
                    <a:pt x="159052" y="426324"/>
                    <a:pt x="159544" y="423863"/>
                  </a:cubicBezTo>
                  <a:cubicBezTo>
                    <a:pt x="162025" y="411456"/>
                    <a:pt x="161642" y="397536"/>
                    <a:pt x="166688" y="385763"/>
                  </a:cubicBezTo>
                  <a:cubicBezTo>
                    <a:pt x="168086" y="382500"/>
                    <a:pt x="169178" y="378965"/>
                    <a:pt x="171450" y="376238"/>
                  </a:cubicBezTo>
                  <a:cubicBezTo>
                    <a:pt x="173282" y="374039"/>
                    <a:pt x="176213" y="373063"/>
                    <a:pt x="178594" y="371475"/>
                  </a:cubicBezTo>
                  <a:cubicBezTo>
                    <a:pt x="181769" y="372269"/>
                    <a:pt x="185111" y="372568"/>
                    <a:pt x="188119" y="373857"/>
                  </a:cubicBezTo>
                  <a:cubicBezTo>
                    <a:pt x="190749" y="374984"/>
                    <a:pt x="192703" y="377339"/>
                    <a:pt x="195263" y="378619"/>
                  </a:cubicBezTo>
                  <a:cubicBezTo>
                    <a:pt x="197508" y="379741"/>
                    <a:pt x="200025" y="380206"/>
                    <a:pt x="202406" y="381000"/>
                  </a:cubicBezTo>
                  <a:cubicBezTo>
                    <a:pt x="215979" y="394573"/>
                    <a:pt x="204735" y="380878"/>
                    <a:pt x="211931" y="397669"/>
                  </a:cubicBezTo>
                  <a:cubicBezTo>
                    <a:pt x="214417" y="403470"/>
                    <a:pt x="219547" y="407666"/>
                    <a:pt x="223838" y="411957"/>
                  </a:cubicBezTo>
                  <a:cubicBezTo>
                    <a:pt x="229500" y="428942"/>
                    <a:pt x="221471" y="408405"/>
                    <a:pt x="233363" y="426244"/>
                  </a:cubicBezTo>
                  <a:cubicBezTo>
                    <a:pt x="234755" y="428333"/>
                    <a:pt x="234622" y="431143"/>
                    <a:pt x="235744" y="433388"/>
                  </a:cubicBezTo>
                  <a:cubicBezTo>
                    <a:pt x="239713" y="441326"/>
                    <a:pt x="240505" y="440532"/>
                    <a:pt x="247650" y="445294"/>
                  </a:cubicBezTo>
                  <a:cubicBezTo>
                    <a:pt x="250031" y="444500"/>
                    <a:pt x="253019" y="444688"/>
                    <a:pt x="254794" y="442913"/>
                  </a:cubicBezTo>
                  <a:cubicBezTo>
                    <a:pt x="256569" y="441138"/>
                    <a:pt x="254699" y="436182"/>
                    <a:pt x="257175" y="435769"/>
                  </a:cubicBezTo>
                  <a:cubicBezTo>
                    <a:pt x="265823" y="434328"/>
                    <a:pt x="274638" y="437356"/>
                    <a:pt x="283369" y="438150"/>
                  </a:cubicBezTo>
                  <a:cubicBezTo>
                    <a:pt x="285750" y="438944"/>
                    <a:pt x="288268" y="439409"/>
                    <a:pt x="290513" y="440532"/>
                  </a:cubicBezTo>
                  <a:cubicBezTo>
                    <a:pt x="293072" y="441812"/>
                    <a:pt x="294794" y="445294"/>
                    <a:pt x="297656" y="445294"/>
                  </a:cubicBezTo>
                  <a:cubicBezTo>
                    <a:pt x="300518" y="445294"/>
                    <a:pt x="302419" y="442119"/>
                    <a:pt x="304800" y="440532"/>
                  </a:cubicBezTo>
                  <a:cubicBezTo>
                    <a:pt x="307181" y="442119"/>
                    <a:pt x="309138" y="445855"/>
                    <a:pt x="311944" y="445294"/>
                  </a:cubicBezTo>
                  <a:cubicBezTo>
                    <a:pt x="315906" y="444501"/>
                    <a:pt x="317723" y="433463"/>
                    <a:pt x="319088" y="431007"/>
                  </a:cubicBezTo>
                  <a:cubicBezTo>
                    <a:pt x="321868" y="426003"/>
                    <a:pt x="325438" y="421482"/>
                    <a:pt x="328613" y="416719"/>
                  </a:cubicBezTo>
                  <a:lnTo>
                    <a:pt x="333375" y="409575"/>
                  </a:lnTo>
                  <a:lnTo>
                    <a:pt x="338138" y="402432"/>
                  </a:lnTo>
                  <a:cubicBezTo>
                    <a:pt x="340874" y="394223"/>
                    <a:pt x="338744" y="397063"/>
                    <a:pt x="342900" y="392907"/>
                  </a:cubicBezTo>
                  <a:lnTo>
                    <a:pt x="364331" y="311944"/>
                  </a:lnTo>
                  <a:lnTo>
                    <a:pt x="390525" y="242888"/>
                  </a:lnTo>
                  <a:lnTo>
                    <a:pt x="416719" y="176213"/>
                  </a:lnTo>
                  <a:cubicBezTo>
                    <a:pt x="418306" y="169069"/>
                    <a:pt x="419706" y="161881"/>
                    <a:pt x="421481" y="154782"/>
                  </a:cubicBezTo>
                  <a:cubicBezTo>
                    <a:pt x="422090" y="152347"/>
                    <a:pt x="422471" y="149727"/>
                    <a:pt x="423863" y="147638"/>
                  </a:cubicBezTo>
                  <a:cubicBezTo>
                    <a:pt x="425731" y="144836"/>
                    <a:pt x="428625" y="142875"/>
                    <a:pt x="431006" y="140494"/>
                  </a:cubicBezTo>
                  <a:cubicBezTo>
                    <a:pt x="431800" y="138113"/>
                    <a:pt x="432169" y="135544"/>
                    <a:pt x="433388" y="133350"/>
                  </a:cubicBezTo>
                  <a:cubicBezTo>
                    <a:pt x="436168" y="128347"/>
                    <a:pt x="442913" y="119063"/>
                    <a:pt x="442913" y="119063"/>
                  </a:cubicBezTo>
                  <a:cubicBezTo>
                    <a:pt x="448622" y="101934"/>
                    <a:pt x="441696" y="123325"/>
                    <a:pt x="447675" y="102394"/>
                  </a:cubicBezTo>
                  <a:cubicBezTo>
                    <a:pt x="450223" y="93474"/>
                    <a:pt x="450578" y="95952"/>
                    <a:pt x="452438" y="85725"/>
                  </a:cubicBezTo>
                  <a:cubicBezTo>
                    <a:pt x="453269" y="81154"/>
                    <a:pt x="453896" y="67860"/>
                    <a:pt x="457200" y="61913"/>
                  </a:cubicBezTo>
                  <a:cubicBezTo>
                    <a:pt x="459980" y="56909"/>
                    <a:pt x="464915" y="53055"/>
                    <a:pt x="466725" y="47625"/>
                  </a:cubicBezTo>
                  <a:cubicBezTo>
                    <a:pt x="470011" y="37767"/>
                    <a:pt x="467714" y="42570"/>
                    <a:pt x="473869" y="33338"/>
                  </a:cubicBezTo>
                  <a:cubicBezTo>
                    <a:pt x="476586" y="25186"/>
                    <a:pt x="480241" y="10040"/>
                    <a:pt x="488156" y="4763"/>
                  </a:cubicBezTo>
                  <a:lnTo>
                    <a:pt x="495300" y="0"/>
                  </a:lnTo>
                  <a:cubicBezTo>
                    <a:pt x="495380" y="20"/>
                    <a:pt x="510832" y="3626"/>
                    <a:pt x="511969" y="4763"/>
                  </a:cubicBezTo>
                  <a:cubicBezTo>
                    <a:pt x="516016" y="8810"/>
                    <a:pt x="518319" y="14288"/>
                    <a:pt x="521494" y="19050"/>
                  </a:cubicBezTo>
                  <a:cubicBezTo>
                    <a:pt x="523082" y="21431"/>
                    <a:pt x="526403" y="22025"/>
                    <a:pt x="528638" y="23813"/>
                  </a:cubicBezTo>
                  <a:cubicBezTo>
                    <a:pt x="530391" y="25215"/>
                    <a:pt x="531813" y="26988"/>
                    <a:pt x="533400" y="28575"/>
                  </a:cubicBezTo>
                  <a:lnTo>
                    <a:pt x="571500" y="264319"/>
                  </a:lnTo>
                  <a:cubicBezTo>
                    <a:pt x="572294" y="542925"/>
                    <a:pt x="573087" y="821532"/>
                    <a:pt x="573881" y="1100138"/>
                  </a:cubicBezTo>
                </a:path>
              </a:pathLst>
            </a:custGeom>
            <a:solidFill>
              <a:srgbClr val="AB8341"/>
            </a:solidFill>
            <a:ln w="6350" cap="flat" cmpd="sng" algn="ctr">
              <a:solidFill>
                <a:srgbClr val="EBF2F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786351" y="5131154"/>
              <a:ext cx="714212" cy="640994"/>
            </a:xfrm>
            <a:custGeom>
              <a:avLst/>
              <a:gdLst>
                <a:gd name="connsiteX0" fmla="*/ 0 w 578644"/>
                <a:gd name="connsiteY0" fmla="*/ 866698 h 866698"/>
                <a:gd name="connsiteX1" fmla="*/ 30956 w 578644"/>
                <a:gd name="connsiteY1" fmla="*/ 202330 h 866698"/>
                <a:gd name="connsiteX2" fmla="*/ 40481 w 578644"/>
                <a:gd name="connsiteY2" fmla="*/ 221380 h 866698"/>
                <a:gd name="connsiteX3" fmla="*/ 45244 w 578644"/>
                <a:gd name="connsiteY3" fmla="*/ 235667 h 866698"/>
                <a:gd name="connsiteX4" fmla="*/ 50006 w 578644"/>
                <a:gd name="connsiteY4" fmla="*/ 249955 h 866698"/>
                <a:gd name="connsiteX5" fmla="*/ 57150 w 578644"/>
                <a:gd name="connsiteY5" fmla="*/ 254717 h 866698"/>
                <a:gd name="connsiteX6" fmla="*/ 71437 w 578644"/>
                <a:gd name="connsiteY6" fmla="*/ 266623 h 866698"/>
                <a:gd name="connsiteX7" fmla="*/ 76200 w 578644"/>
                <a:gd name="connsiteY7" fmla="*/ 273767 h 866698"/>
                <a:gd name="connsiteX8" fmla="*/ 90487 w 578644"/>
                <a:gd name="connsiteY8" fmla="*/ 285673 h 866698"/>
                <a:gd name="connsiteX9" fmla="*/ 107156 w 578644"/>
                <a:gd name="connsiteY9" fmla="*/ 290436 h 866698"/>
                <a:gd name="connsiteX10" fmla="*/ 114300 w 578644"/>
                <a:gd name="connsiteY10" fmla="*/ 292817 h 866698"/>
                <a:gd name="connsiteX11" fmla="*/ 128587 w 578644"/>
                <a:gd name="connsiteY11" fmla="*/ 285673 h 866698"/>
                <a:gd name="connsiteX12" fmla="*/ 142875 w 578644"/>
                <a:gd name="connsiteY12" fmla="*/ 276148 h 866698"/>
                <a:gd name="connsiteX13" fmla="*/ 150019 w 578644"/>
                <a:gd name="connsiteY13" fmla="*/ 269005 h 866698"/>
                <a:gd name="connsiteX14" fmla="*/ 159544 w 578644"/>
                <a:gd name="connsiteY14" fmla="*/ 252336 h 866698"/>
                <a:gd name="connsiteX15" fmla="*/ 164306 w 578644"/>
                <a:gd name="connsiteY15" fmla="*/ 245192 h 866698"/>
                <a:gd name="connsiteX16" fmla="*/ 166687 w 578644"/>
                <a:gd name="connsiteY16" fmla="*/ 235667 h 866698"/>
                <a:gd name="connsiteX17" fmla="*/ 171450 w 578644"/>
                <a:gd name="connsiteY17" fmla="*/ 228523 h 866698"/>
                <a:gd name="connsiteX18" fmla="*/ 178594 w 578644"/>
                <a:gd name="connsiteY18" fmla="*/ 202330 h 866698"/>
                <a:gd name="connsiteX19" fmla="*/ 207169 w 578644"/>
                <a:gd name="connsiteY19" fmla="*/ 216617 h 866698"/>
                <a:gd name="connsiteX20" fmla="*/ 214312 w 578644"/>
                <a:gd name="connsiteY20" fmla="*/ 221380 h 866698"/>
                <a:gd name="connsiteX21" fmla="*/ 221456 w 578644"/>
                <a:gd name="connsiteY21" fmla="*/ 235667 h 866698"/>
                <a:gd name="connsiteX22" fmla="*/ 233362 w 578644"/>
                <a:gd name="connsiteY22" fmla="*/ 249955 h 866698"/>
                <a:gd name="connsiteX23" fmla="*/ 245269 w 578644"/>
                <a:gd name="connsiteY23" fmla="*/ 269005 h 866698"/>
                <a:gd name="connsiteX24" fmla="*/ 252412 w 578644"/>
                <a:gd name="connsiteY24" fmla="*/ 271386 h 866698"/>
                <a:gd name="connsiteX25" fmla="*/ 266700 w 578644"/>
                <a:gd name="connsiteY25" fmla="*/ 266623 h 866698"/>
                <a:gd name="connsiteX26" fmla="*/ 273844 w 578644"/>
                <a:gd name="connsiteY26" fmla="*/ 264242 h 866698"/>
                <a:gd name="connsiteX27" fmla="*/ 280987 w 578644"/>
                <a:gd name="connsiteY27" fmla="*/ 269005 h 866698"/>
                <a:gd name="connsiteX28" fmla="*/ 288131 w 578644"/>
                <a:gd name="connsiteY28" fmla="*/ 276148 h 866698"/>
                <a:gd name="connsiteX29" fmla="*/ 314325 w 578644"/>
                <a:gd name="connsiteY29" fmla="*/ 273767 h 866698"/>
                <a:gd name="connsiteX30" fmla="*/ 328612 w 578644"/>
                <a:gd name="connsiteY30" fmla="*/ 261861 h 866698"/>
                <a:gd name="connsiteX31" fmla="*/ 330994 w 578644"/>
                <a:gd name="connsiteY31" fmla="*/ 254717 h 866698"/>
                <a:gd name="connsiteX32" fmla="*/ 333375 w 578644"/>
                <a:gd name="connsiteY32" fmla="*/ 245192 h 866698"/>
                <a:gd name="connsiteX33" fmla="*/ 354806 w 578644"/>
                <a:gd name="connsiteY33" fmla="*/ 185661 h 866698"/>
                <a:gd name="connsiteX34" fmla="*/ 361950 w 578644"/>
                <a:gd name="connsiteY34" fmla="*/ 166611 h 866698"/>
                <a:gd name="connsiteX35" fmla="*/ 364331 w 578644"/>
                <a:gd name="connsiteY35" fmla="*/ 154705 h 866698"/>
                <a:gd name="connsiteX36" fmla="*/ 371475 w 578644"/>
                <a:gd name="connsiteY36" fmla="*/ 147561 h 866698"/>
                <a:gd name="connsiteX37" fmla="*/ 381000 w 578644"/>
                <a:gd name="connsiteY37" fmla="*/ 126130 h 866698"/>
                <a:gd name="connsiteX38" fmla="*/ 385762 w 578644"/>
                <a:gd name="connsiteY38" fmla="*/ 104698 h 866698"/>
                <a:gd name="connsiteX39" fmla="*/ 388144 w 578644"/>
                <a:gd name="connsiteY39" fmla="*/ 97555 h 866698"/>
                <a:gd name="connsiteX40" fmla="*/ 392906 w 578644"/>
                <a:gd name="connsiteY40" fmla="*/ 90411 h 866698"/>
                <a:gd name="connsiteX41" fmla="*/ 400050 w 578644"/>
                <a:gd name="connsiteY41" fmla="*/ 88030 h 866698"/>
                <a:gd name="connsiteX42" fmla="*/ 407194 w 578644"/>
                <a:gd name="connsiteY42" fmla="*/ 83267 h 866698"/>
                <a:gd name="connsiteX43" fmla="*/ 416719 w 578644"/>
                <a:gd name="connsiteY43" fmla="*/ 66598 h 866698"/>
                <a:gd name="connsiteX44" fmla="*/ 421481 w 578644"/>
                <a:gd name="connsiteY44" fmla="*/ 59455 h 866698"/>
                <a:gd name="connsiteX45" fmla="*/ 423862 w 578644"/>
                <a:gd name="connsiteY45" fmla="*/ 52311 h 866698"/>
                <a:gd name="connsiteX46" fmla="*/ 438150 w 578644"/>
                <a:gd name="connsiteY46" fmla="*/ 40405 h 866698"/>
                <a:gd name="connsiteX47" fmla="*/ 454819 w 578644"/>
                <a:gd name="connsiteY47" fmla="*/ 47548 h 866698"/>
                <a:gd name="connsiteX48" fmla="*/ 478631 w 578644"/>
                <a:gd name="connsiteY48" fmla="*/ 18973 h 866698"/>
                <a:gd name="connsiteX49" fmla="*/ 495300 w 578644"/>
                <a:gd name="connsiteY49" fmla="*/ 2305 h 866698"/>
                <a:gd name="connsiteX50" fmla="*/ 523875 w 578644"/>
                <a:gd name="connsiteY50" fmla="*/ 9448 h 866698"/>
                <a:gd name="connsiteX51" fmla="*/ 535781 w 578644"/>
                <a:gd name="connsiteY51" fmla="*/ 16592 h 866698"/>
                <a:gd name="connsiteX52" fmla="*/ 576262 w 578644"/>
                <a:gd name="connsiteY52" fmla="*/ 102317 h 866698"/>
                <a:gd name="connsiteX53" fmla="*/ 578644 w 578644"/>
                <a:gd name="connsiteY53" fmla="*/ 861936 h 866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78644" h="866698">
                  <a:moveTo>
                    <a:pt x="0" y="866698"/>
                  </a:moveTo>
                  <a:lnTo>
                    <a:pt x="30956" y="202330"/>
                  </a:lnTo>
                  <a:cubicBezTo>
                    <a:pt x="34131" y="208680"/>
                    <a:pt x="37684" y="214855"/>
                    <a:pt x="40481" y="221380"/>
                  </a:cubicBezTo>
                  <a:cubicBezTo>
                    <a:pt x="42459" y="225994"/>
                    <a:pt x="43656" y="230905"/>
                    <a:pt x="45244" y="235667"/>
                  </a:cubicBezTo>
                  <a:lnTo>
                    <a:pt x="50006" y="249955"/>
                  </a:lnTo>
                  <a:cubicBezTo>
                    <a:pt x="50911" y="252670"/>
                    <a:pt x="54951" y="252885"/>
                    <a:pt x="57150" y="254717"/>
                  </a:cubicBezTo>
                  <a:cubicBezTo>
                    <a:pt x="75490" y="270000"/>
                    <a:pt x="53698" y="254797"/>
                    <a:pt x="71437" y="266623"/>
                  </a:cubicBezTo>
                  <a:cubicBezTo>
                    <a:pt x="73025" y="269004"/>
                    <a:pt x="74368" y="271568"/>
                    <a:pt x="76200" y="273767"/>
                  </a:cubicBezTo>
                  <a:cubicBezTo>
                    <a:pt x="79962" y="278281"/>
                    <a:pt x="85135" y="282997"/>
                    <a:pt x="90487" y="285673"/>
                  </a:cubicBezTo>
                  <a:cubicBezTo>
                    <a:pt x="94298" y="287579"/>
                    <a:pt x="103589" y="289417"/>
                    <a:pt x="107156" y="290436"/>
                  </a:cubicBezTo>
                  <a:cubicBezTo>
                    <a:pt x="109570" y="291126"/>
                    <a:pt x="111919" y="292023"/>
                    <a:pt x="114300" y="292817"/>
                  </a:cubicBezTo>
                  <a:cubicBezTo>
                    <a:pt x="121462" y="290430"/>
                    <a:pt x="122430" y="290804"/>
                    <a:pt x="128587" y="285673"/>
                  </a:cubicBezTo>
                  <a:cubicBezTo>
                    <a:pt x="140477" y="275765"/>
                    <a:pt x="130322" y="280334"/>
                    <a:pt x="142875" y="276148"/>
                  </a:cubicBezTo>
                  <a:cubicBezTo>
                    <a:pt x="145256" y="273767"/>
                    <a:pt x="147863" y="271592"/>
                    <a:pt x="150019" y="269005"/>
                  </a:cubicBezTo>
                  <a:cubicBezTo>
                    <a:pt x="155288" y="262682"/>
                    <a:pt x="155314" y="259739"/>
                    <a:pt x="159544" y="252336"/>
                  </a:cubicBezTo>
                  <a:cubicBezTo>
                    <a:pt x="160964" y="249851"/>
                    <a:pt x="162719" y="247573"/>
                    <a:pt x="164306" y="245192"/>
                  </a:cubicBezTo>
                  <a:cubicBezTo>
                    <a:pt x="165100" y="242017"/>
                    <a:pt x="165398" y="238675"/>
                    <a:pt x="166687" y="235667"/>
                  </a:cubicBezTo>
                  <a:cubicBezTo>
                    <a:pt x="167814" y="233036"/>
                    <a:pt x="170628" y="231264"/>
                    <a:pt x="171450" y="228523"/>
                  </a:cubicBezTo>
                  <a:cubicBezTo>
                    <a:pt x="182262" y="192484"/>
                    <a:pt x="166306" y="226904"/>
                    <a:pt x="178594" y="202330"/>
                  </a:cubicBezTo>
                  <a:cubicBezTo>
                    <a:pt x="198309" y="208901"/>
                    <a:pt x="188707" y="204309"/>
                    <a:pt x="207169" y="216617"/>
                  </a:cubicBezTo>
                  <a:lnTo>
                    <a:pt x="214312" y="221380"/>
                  </a:lnTo>
                  <a:cubicBezTo>
                    <a:pt x="216699" y="228537"/>
                    <a:pt x="216329" y="229514"/>
                    <a:pt x="221456" y="235667"/>
                  </a:cubicBezTo>
                  <a:cubicBezTo>
                    <a:pt x="226799" y="242079"/>
                    <a:pt x="229982" y="242350"/>
                    <a:pt x="233362" y="249955"/>
                  </a:cubicBezTo>
                  <a:cubicBezTo>
                    <a:pt x="239567" y="263916"/>
                    <a:pt x="233642" y="263191"/>
                    <a:pt x="245269" y="269005"/>
                  </a:cubicBezTo>
                  <a:cubicBezTo>
                    <a:pt x="247514" y="270127"/>
                    <a:pt x="250031" y="270592"/>
                    <a:pt x="252412" y="271386"/>
                  </a:cubicBezTo>
                  <a:lnTo>
                    <a:pt x="266700" y="266623"/>
                  </a:lnTo>
                  <a:lnTo>
                    <a:pt x="273844" y="264242"/>
                  </a:lnTo>
                  <a:cubicBezTo>
                    <a:pt x="276225" y="265830"/>
                    <a:pt x="278789" y="267173"/>
                    <a:pt x="280987" y="269005"/>
                  </a:cubicBezTo>
                  <a:cubicBezTo>
                    <a:pt x="283574" y="271161"/>
                    <a:pt x="284797" y="275672"/>
                    <a:pt x="288131" y="276148"/>
                  </a:cubicBezTo>
                  <a:cubicBezTo>
                    <a:pt x="296810" y="277388"/>
                    <a:pt x="305594" y="274561"/>
                    <a:pt x="314325" y="273767"/>
                  </a:cubicBezTo>
                  <a:cubicBezTo>
                    <a:pt x="319599" y="270252"/>
                    <a:pt x="324943" y="267364"/>
                    <a:pt x="328612" y="261861"/>
                  </a:cubicBezTo>
                  <a:cubicBezTo>
                    <a:pt x="330004" y="259772"/>
                    <a:pt x="330304" y="257131"/>
                    <a:pt x="330994" y="254717"/>
                  </a:cubicBezTo>
                  <a:cubicBezTo>
                    <a:pt x="331893" y="251570"/>
                    <a:pt x="333375" y="245192"/>
                    <a:pt x="333375" y="245192"/>
                  </a:cubicBezTo>
                  <a:lnTo>
                    <a:pt x="354806" y="185661"/>
                  </a:lnTo>
                  <a:cubicBezTo>
                    <a:pt x="357187" y="179311"/>
                    <a:pt x="359956" y="173093"/>
                    <a:pt x="361950" y="166611"/>
                  </a:cubicBezTo>
                  <a:cubicBezTo>
                    <a:pt x="363140" y="162743"/>
                    <a:pt x="362521" y="158325"/>
                    <a:pt x="364331" y="154705"/>
                  </a:cubicBezTo>
                  <a:cubicBezTo>
                    <a:pt x="365837" y="151693"/>
                    <a:pt x="369094" y="149942"/>
                    <a:pt x="371475" y="147561"/>
                  </a:cubicBezTo>
                  <a:cubicBezTo>
                    <a:pt x="377142" y="130558"/>
                    <a:pt x="373452" y="137450"/>
                    <a:pt x="381000" y="126130"/>
                  </a:cubicBezTo>
                  <a:cubicBezTo>
                    <a:pt x="382635" y="117953"/>
                    <a:pt x="383521" y="112539"/>
                    <a:pt x="385762" y="104698"/>
                  </a:cubicBezTo>
                  <a:cubicBezTo>
                    <a:pt x="386452" y="102285"/>
                    <a:pt x="387021" y="99800"/>
                    <a:pt x="388144" y="97555"/>
                  </a:cubicBezTo>
                  <a:cubicBezTo>
                    <a:pt x="389424" y="94995"/>
                    <a:pt x="390671" y="92199"/>
                    <a:pt x="392906" y="90411"/>
                  </a:cubicBezTo>
                  <a:cubicBezTo>
                    <a:pt x="394866" y="88843"/>
                    <a:pt x="397669" y="88824"/>
                    <a:pt x="400050" y="88030"/>
                  </a:cubicBezTo>
                  <a:cubicBezTo>
                    <a:pt x="402431" y="86442"/>
                    <a:pt x="405774" y="85752"/>
                    <a:pt x="407194" y="83267"/>
                  </a:cubicBezTo>
                  <a:cubicBezTo>
                    <a:pt x="418964" y="62669"/>
                    <a:pt x="399965" y="77768"/>
                    <a:pt x="416719" y="66598"/>
                  </a:cubicBezTo>
                  <a:cubicBezTo>
                    <a:pt x="418306" y="64217"/>
                    <a:pt x="420201" y="62015"/>
                    <a:pt x="421481" y="59455"/>
                  </a:cubicBezTo>
                  <a:cubicBezTo>
                    <a:pt x="422603" y="57210"/>
                    <a:pt x="422470" y="54400"/>
                    <a:pt x="423862" y="52311"/>
                  </a:cubicBezTo>
                  <a:cubicBezTo>
                    <a:pt x="427529" y="46810"/>
                    <a:pt x="432878" y="43919"/>
                    <a:pt x="438150" y="40405"/>
                  </a:cubicBezTo>
                  <a:cubicBezTo>
                    <a:pt x="453502" y="45522"/>
                    <a:pt x="448887" y="41618"/>
                    <a:pt x="454819" y="47548"/>
                  </a:cubicBezTo>
                  <a:lnTo>
                    <a:pt x="478631" y="18973"/>
                  </a:lnTo>
                  <a:cubicBezTo>
                    <a:pt x="484187" y="13417"/>
                    <a:pt x="487943" y="5064"/>
                    <a:pt x="495300" y="2305"/>
                  </a:cubicBezTo>
                  <a:cubicBezTo>
                    <a:pt x="512365" y="-4094"/>
                    <a:pt x="513621" y="4321"/>
                    <a:pt x="523875" y="9448"/>
                  </a:cubicBezTo>
                  <a:cubicBezTo>
                    <a:pt x="536238" y="15630"/>
                    <a:pt x="526481" y="7292"/>
                    <a:pt x="535781" y="16592"/>
                  </a:cubicBezTo>
                  <a:lnTo>
                    <a:pt x="576262" y="102317"/>
                  </a:lnTo>
                  <a:lnTo>
                    <a:pt x="578644" y="861936"/>
                  </a:lnTo>
                </a:path>
              </a:pathLst>
            </a:custGeom>
            <a:solidFill>
              <a:srgbClr val="5BA5A3"/>
            </a:solidFill>
            <a:ln w="6350" cap="flat" cmpd="sng" algn="ctr">
              <a:solidFill>
                <a:srgbClr val="EBF2F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786351" y="5421683"/>
              <a:ext cx="714212" cy="350465"/>
            </a:xfrm>
            <a:custGeom>
              <a:avLst/>
              <a:gdLst>
                <a:gd name="connsiteX0" fmla="*/ 0 w 573882"/>
                <a:gd name="connsiteY0" fmla="*/ 473869 h 473869"/>
                <a:gd name="connsiteX1" fmla="*/ 23813 w 573882"/>
                <a:gd name="connsiteY1" fmla="*/ 54769 h 473869"/>
                <a:gd name="connsiteX2" fmla="*/ 38100 w 573882"/>
                <a:gd name="connsiteY2" fmla="*/ 71438 h 473869"/>
                <a:gd name="connsiteX3" fmla="*/ 45244 w 573882"/>
                <a:gd name="connsiteY3" fmla="*/ 76200 h 473869"/>
                <a:gd name="connsiteX4" fmla="*/ 47625 w 573882"/>
                <a:gd name="connsiteY4" fmla="*/ 83344 h 473869"/>
                <a:gd name="connsiteX5" fmla="*/ 57150 w 573882"/>
                <a:gd name="connsiteY5" fmla="*/ 85725 h 473869"/>
                <a:gd name="connsiteX6" fmla="*/ 64294 w 573882"/>
                <a:gd name="connsiteY6" fmla="*/ 88107 h 473869"/>
                <a:gd name="connsiteX7" fmla="*/ 126207 w 573882"/>
                <a:gd name="connsiteY7" fmla="*/ 85725 h 473869"/>
                <a:gd name="connsiteX8" fmla="*/ 133350 w 573882"/>
                <a:gd name="connsiteY8" fmla="*/ 83344 h 473869"/>
                <a:gd name="connsiteX9" fmla="*/ 142875 w 573882"/>
                <a:gd name="connsiteY9" fmla="*/ 76200 h 473869"/>
                <a:gd name="connsiteX10" fmla="*/ 150019 w 573882"/>
                <a:gd name="connsiteY10" fmla="*/ 71438 h 473869"/>
                <a:gd name="connsiteX11" fmla="*/ 157163 w 573882"/>
                <a:gd name="connsiteY11" fmla="*/ 57150 h 473869"/>
                <a:gd name="connsiteX12" fmla="*/ 164307 w 573882"/>
                <a:gd name="connsiteY12" fmla="*/ 42863 h 473869"/>
                <a:gd name="connsiteX13" fmla="*/ 166688 w 573882"/>
                <a:gd name="connsiteY13" fmla="*/ 35719 h 473869"/>
                <a:gd name="connsiteX14" fmla="*/ 169069 w 573882"/>
                <a:gd name="connsiteY14" fmla="*/ 26194 h 473869"/>
                <a:gd name="connsiteX15" fmla="*/ 183357 w 573882"/>
                <a:gd name="connsiteY15" fmla="*/ 21432 h 473869"/>
                <a:gd name="connsiteX16" fmla="*/ 192882 w 573882"/>
                <a:gd name="connsiteY16" fmla="*/ 23813 h 473869"/>
                <a:gd name="connsiteX17" fmla="*/ 204788 w 573882"/>
                <a:gd name="connsiteY17" fmla="*/ 38100 h 473869"/>
                <a:gd name="connsiteX18" fmla="*/ 209550 w 573882"/>
                <a:gd name="connsiteY18" fmla="*/ 40482 h 473869"/>
                <a:gd name="connsiteX19" fmla="*/ 221457 w 573882"/>
                <a:gd name="connsiteY19" fmla="*/ 57150 h 473869"/>
                <a:gd name="connsiteX20" fmla="*/ 230982 w 573882"/>
                <a:gd name="connsiteY20" fmla="*/ 69057 h 473869"/>
                <a:gd name="connsiteX21" fmla="*/ 233363 w 573882"/>
                <a:gd name="connsiteY21" fmla="*/ 78582 h 473869"/>
                <a:gd name="connsiteX22" fmla="*/ 242888 w 573882"/>
                <a:gd name="connsiteY22" fmla="*/ 92869 h 473869"/>
                <a:gd name="connsiteX23" fmla="*/ 247650 w 573882"/>
                <a:gd name="connsiteY23" fmla="*/ 85725 h 473869"/>
                <a:gd name="connsiteX24" fmla="*/ 254794 w 573882"/>
                <a:gd name="connsiteY24" fmla="*/ 83344 h 473869"/>
                <a:gd name="connsiteX25" fmla="*/ 261938 w 573882"/>
                <a:gd name="connsiteY25" fmla="*/ 78582 h 473869"/>
                <a:gd name="connsiteX26" fmla="*/ 280988 w 573882"/>
                <a:gd name="connsiteY26" fmla="*/ 85725 h 473869"/>
                <a:gd name="connsiteX27" fmla="*/ 302419 w 573882"/>
                <a:gd name="connsiteY27" fmla="*/ 90488 h 473869"/>
                <a:gd name="connsiteX28" fmla="*/ 319088 w 573882"/>
                <a:gd name="connsiteY28" fmla="*/ 95250 h 473869"/>
                <a:gd name="connsiteX29" fmla="*/ 330994 w 573882"/>
                <a:gd name="connsiteY29" fmla="*/ 80963 h 473869"/>
                <a:gd name="connsiteX30" fmla="*/ 333375 w 573882"/>
                <a:gd name="connsiteY30" fmla="*/ 73819 h 473869"/>
                <a:gd name="connsiteX31" fmla="*/ 350044 w 573882"/>
                <a:gd name="connsiteY31" fmla="*/ 52388 h 473869"/>
                <a:gd name="connsiteX32" fmla="*/ 354807 w 573882"/>
                <a:gd name="connsiteY32" fmla="*/ 30957 h 473869"/>
                <a:gd name="connsiteX33" fmla="*/ 361950 w 573882"/>
                <a:gd name="connsiteY33" fmla="*/ 26194 h 473869"/>
                <a:gd name="connsiteX34" fmla="*/ 364332 w 573882"/>
                <a:gd name="connsiteY34" fmla="*/ 19050 h 473869"/>
                <a:gd name="connsiteX35" fmla="*/ 381000 w 573882"/>
                <a:gd name="connsiteY35" fmla="*/ 0 h 473869"/>
                <a:gd name="connsiteX36" fmla="*/ 407194 w 573882"/>
                <a:gd name="connsiteY36" fmla="*/ 19050 h 473869"/>
                <a:gd name="connsiteX37" fmla="*/ 426244 w 573882"/>
                <a:gd name="connsiteY37" fmla="*/ 28575 h 473869"/>
                <a:gd name="connsiteX38" fmla="*/ 428625 w 573882"/>
                <a:gd name="connsiteY38" fmla="*/ 35719 h 473869"/>
                <a:gd name="connsiteX39" fmla="*/ 452438 w 573882"/>
                <a:gd name="connsiteY39" fmla="*/ 45244 h 473869"/>
                <a:gd name="connsiteX40" fmla="*/ 461963 w 573882"/>
                <a:gd name="connsiteY40" fmla="*/ 50007 h 473869"/>
                <a:gd name="connsiteX41" fmla="*/ 469107 w 573882"/>
                <a:gd name="connsiteY41" fmla="*/ 54769 h 473869"/>
                <a:gd name="connsiteX42" fmla="*/ 485775 w 573882"/>
                <a:gd name="connsiteY42" fmla="*/ 52388 h 473869"/>
                <a:gd name="connsiteX43" fmla="*/ 521494 w 573882"/>
                <a:gd name="connsiteY43" fmla="*/ 47625 h 473869"/>
                <a:gd name="connsiteX44" fmla="*/ 535782 w 573882"/>
                <a:gd name="connsiteY44" fmla="*/ 50007 h 473869"/>
                <a:gd name="connsiteX45" fmla="*/ 552450 w 573882"/>
                <a:gd name="connsiteY45" fmla="*/ 69057 h 473869"/>
                <a:gd name="connsiteX46" fmla="*/ 573882 w 573882"/>
                <a:gd name="connsiteY46" fmla="*/ 69057 h 473869"/>
                <a:gd name="connsiteX47" fmla="*/ 573882 w 573882"/>
                <a:gd name="connsiteY47" fmla="*/ 473869 h 47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73882" h="473869">
                  <a:moveTo>
                    <a:pt x="0" y="473869"/>
                  </a:moveTo>
                  <a:lnTo>
                    <a:pt x="23813" y="54769"/>
                  </a:lnTo>
                  <a:cubicBezTo>
                    <a:pt x="28575" y="60325"/>
                    <a:pt x="32925" y="66263"/>
                    <a:pt x="38100" y="71438"/>
                  </a:cubicBezTo>
                  <a:cubicBezTo>
                    <a:pt x="40124" y="73462"/>
                    <a:pt x="43456" y="73965"/>
                    <a:pt x="45244" y="76200"/>
                  </a:cubicBezTo>
                  <a:cubicBezTo>
                    <a:pt x="46812" y="78160"/>
                    <a:pt x="45665" y="81776"/>
                    <a:pt x="47625" y="83344"/>
                  </a:cubicBezTo>
                  <a:cubicBezTo>
                    <a:pt x="50181" y="85388"/>
                    <a:pt x="54003" y="84826"/>
                    <a:pt x="57150" y="85725"/>
                  </a:cubicBezTo>
                  <a:cubicBezTo>
                    <a:pt x="59564" y="86415"/>
                    <a:pt x="61913" y="87313"/>
                    <a:pt x="64294" y="88107"/>
                  </a:cubicBezTo>
                  <a:cubicBezTo>
                    <a:pt x="84932" y="87313"/>
                    <a:pt x="105603" y="87146"/>
                    <a:pt x="126207" y="85725"/>
                  </a:cubicBezTo>
                  <a:cubicBezTo>
                    <a:pt x="128711" y="85552"/>
                    <a:pt x="131171" y="84589"/>
                    <a:pt x="133350" y="83344"/>
                  </a:cubicBezTo>
                  <a:cubicBezTo>
                    <a:pt x="136796" y="81375"/>
                    <a:pt x="139645" y="78507"/>
                    <a:pt x="142875" y="76200"/>
                  </a:cubicBezTo>
                  <a:cubicBezTo>
                    <a:pt x="145204" y="74537"/>
                    <a:pt x="147638" y="73025"/>
                    <a:pt x="150019" y="71438"/>
                  </a:cubicBezTo>
                  <a:cubicBezTo>
                    <a:pt x="156002" y="53485"/>
                    <a:pt x="147932" y="75611"/>
                    <a:pt x="157163" y="57150"/>
                  </a:cubicBezTo>
                  <a:cubicBezTo>
                    <a:pt x="167023" y="37432"/>
                    <a:pt x="150656" y="63339"/>
                    <a:pt x="164307" y="42863"/>
                  </a:cubicBezTo>
                  <a:cubicBezTo>
                    <a:pt x="165101" y="40482"/>
                    <a:pt x="165998" y="38133"/>
                    <a:pt x="166688" y="35719"/>
                  </a:cubicBezTo>
                  <a:cubicBezTo>
                    <a:pt x="167587" y="32572"/>
                    <a:pt x="166584" y="28324"/>
                    <a:pt x="169069" y="26194"/>
                  </a:cubicBezTo>
                  <a:cubicBezTo>
                    <a:pt x="172881" y="22927"/>
                    <a:pt x="183357" y="21432"/>
                    <a:pt x="183357" y="21432"/>
                  </a:cubicBezTo>
                  <a:cubicBezTo>
                    <a:pt x="186532" y="22226"/>
                    <a:pt x="182563" y="23416"/>
                    <a:pt x="192882" y="23813"/>
                  </a:cubicBezTo>
                  <a:lnTo>
                    <a:pt x="204788" y="38100"/>
                  </a:lnTo>
                  <a:lnTo>
                    <a:pt x="209550" y="40482"/>
                  </a:lnTo>
                  <a:cubicBezTo>
                    <a:pt x="213519" y="46038"/>
                    <a:pt x="217944" y="51295"/>
                    <a:pt x="221457" y="57150"/>
                  </a:cubicBezTo>
                  <a:cubicBezTo>
                    <a:pt x="229127" y="69932"/>
                    <a:pt x="216751" y="59569"/>
                    <a:pt x="230982" y="69057"/>
                  </a:cubicBezTo>
                  <a:cubicBezTo>
                    <a:pt x="231776" y="72232"/>
                    <a:pt x="231739" y="75741"/>
                    <a:pt x="233363" y="78582"/>
                  </a:cubicBezTo>
                  <a:cubicBezTo>
                    <a:pt x="247632" y="103551"/>
                    <a:pt x="235455" y="70566"/>
                    <a:pt x="242888" y="92869"/>
                  </a:cubicBezTo>
                  <a:cubicBezTo>
                    <a:pt x="244475" y="90488"/>
                    <a:pt x="245415" y="87513"/>
                    <a:pt x="247650" y="85725"/>
                  </a:cubicBezTo>
                  <a:cubicBezTo>
                    <a:pt x="249610" y="84157"/>
                    <a:pt x="252549" y="84466"/>
                    <a:pt x="254794" y="83344"/>
                  </a:cubicBezTo>
                  <a:cubicBezTo>
                    <a:pt x="257354" y="82064"/>
                    <a:pt x="252016" y="85329"/>
                    <a:pt x="261938" y="78582"/>
                  </a:cubicBezTo>
                  <a:lnTo>
                    <a:pt x="280988" y="85725"/>
                  </a:lnTo>
                  <a:cubicBezTo>
                    <a:pt x="288132" y="87313"/>
                    <a:pt x="295757" y="87460"/>
                    <a:pt x="302419" y="90488"/>
                  </a:cubicBezTo>
                  <a:cubicBezTo>
                    <a:pt x="320618" y="98761"/>
                    <a:pt x="288551" y="101360"/>
                    <a:pt x="319088" y="95250"/>
                  </a:cubicBezTo>
                  <a:cubicBezTo>
                    <a:pt x="324356" y="89982"/>
                    <a:pt x="327678" y="87596"/>
                    <a:pt x="330994" y="80963"/>
                  </a:cubicBezTo>
                  <a:cubicBezTo>
                    <a:pt x="332116" y="78718"/>
                    <a:pt x="332156" y="76013"/>
                    <a:pt x="333375" y="73819"/>
                  </a:cubicBezTo>
                  <a:cubicBezTo>
                    <a:pt x="340495" y="61003"/>
                    <a:pt x="341367" y="61065"/>
                    <a:pt x="350044" y="52388"/>
                  </a:cubicBezTo>
                  <a:cubicBezTo>
                    <a:pt x="350097" y="52122"/>
                    <a:pt x="353844" y="32401"/>
                    <a:pt x="354807" y="30957"/>
                  </a:cubicBezTo>
                  <a:cubicBezTo>
                    <a:pt x="356394" y="28576"/>
                    <a:pt x="359569" y="27782"/>
                    <a:pt x="361950" y="26194"/>
                  </a:cubicBezTo>
                  <a:cubicBezTo>
                    <a:pt x="362744" y="23813"/>
                    <a:pt x="362791" y="21031"/>
                    <a:pt x="364332" y="19050"/>
                  </a:cubicBezTo>
                  <a:cubicBezTo>
                    <a:pt x="386086" y="-8919"/>
                    <a:pt x="373970" y="14062"/>
                    <a:pt x="381000" y="0"/>
                  </a:cubicBezTo>
                  <a:lnTo>
                    <a:pt x="407194" y="19050"/>
                  </a:lnTo>
                  <a:cubicBezTo>
                    <a:pt x="413544" y="22225"/>
                    <a:pt x="420640" y="24216"/>
                    <a:pt x="426244" y="28575"/>
                  </a:cubicBezTo>
                  <a:cubicBezTo>
                    <a:pt x="428225" y="30116"/>
                    <a:pt x="427233" y="33630"/>
                    <a:pt x="428625" y="35719"/>
                  </a:cubicBezTo>
                  <a:cubicBezTo>
                    <a:pt x="435643" y="46247"/>
                    <a:pt x="439259" y="43362"/>
                    <a:pt x="452438" y="45244"/>
                  </a:cubicBezTo>
                  <a:cubicBezTo>
                    <a:pt x="457293" y="59811"/>
                    <a:pt x="450757" y="48140"/>
                    <a:pt x="461963" y="50007"/>
                  </a:cubicBezTo>
                  <a:cubicBezTo>
                    <a:pt x="464786" y="50477"/>
                    <a:pt x="466726" y="53182"/>
                    <a:pt x="469107" y="54769"/>
                  </a:cubicBezTo>
                  <a:cubicBezTo>
                    <a:pt x="474663" y="53975"/>
                    <a:pt x="480193" y="52975"/>
                    <a:pt x="485775" y="52388"/>
                  </a:cubicBezTo>
                  <a:cubicBezTo>
                    <a:pt x="519838" y="48803"/>
                    <a:pt x="504498" y="53292"/>
                    <a:pt x="521494" y="47625"/>
                  </a:cubicBezTo>
                  <a:cubicBezTo>
                    <a:pt x="526257" y="48419"/>
                    <a:pt x="531826" y="47238"/>
                    <a:pt x="535782" y="50007"/>
                  </a:cubicBezTo>
                  <a:cubicBezTo>
                    <a:pt x="541234" y="53823"/>
                    <a:pt x="543375" y="67544"/>
                    <a:pt x="552450" y="69057"/>
                  </a:cubicBezTo>
                  <a:cubicBezTo>
                    <a:pt x="559497" y="70232"/>
                    <a:pt x="566738" y="69057"/>
                    <a:pt x="573882" y="69057"/>
                  </a:cubicBezTo>
                  <a:lnTo>
                    <a:pt x="573882" y="473869"/>
                  </a:lnTo>
                </a:path>
              </a:pathLst>
            </a:custGeom>
            <a:solidFill>
              <a:srgbClr val="D58B46"/>
            </a:solidFill>
            <a:ln w="6350" cap="flat" cmpd="sng" algn="ctr">
              <a:solidFill>
                <a:srgbClr val="EBF2F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56686" y="4757738"/>
              <a:ext cx="714212" cy="1014410"/>
            </a:xfrm>
            <a:custGeom>
              <a:avLst/>
              <a:gdLst>
                <a:gd name="connsiteX0" fmla="*/ 0 w 595312"/>
                <a:gd name="connsiteY0" fmla="*/ 1371600 h 1371600"/>
                <a:gd name="connsiteX1" fmla="*/ 152400 w 595312"/>
                <a:gd name="connsiteY1" fmla="*/ 657225 h 1371600"/>
                <a:gd name="connsiteX2" fmla="*/ 185737 w 595312"/>
                <a:gd name="connsiteY2" fmla="*/ 526256 h 1371600"/>
                <a:gd name="connsiteX3" fmla="*/ 223837 w 595312"/>
                <a:gd name="connsiteY3" fmla="*/ 388144 h 1371600"/>
                <a:gd name="connsiteX4" fmla="*/ 254793 w 595312"/>
                <a:gd name="connsiteY4" fmla="*/ 278606 h 1371600"/>
                <a:gd name="connsiteX5" fmla="*/ 276225 w 595312"/>
                <a:gd name="connsiteY5" fmla="*/ 190500 h 1371600"/>
                <a:gd name="connsiteX6" fmla="*/ 290512 w 595312"/>
                <a:gd name="connsiteY6" fmla="*/ 164306 h 1371600"/>
                <a:gd name="connsiteX7" fmla="*/ 302418 w 595312"/>
                <a:gd name="connsiteY7" fmla="*/ 145256 h 1371600"/>
                <a:gd name="connsiteX8" fmla="*/ 304800 w 595312"/>
                <a:gd name="connsiteY8" fmla="*/ 138112 h 1371600"/>
                <a:gd name="connsiteX9" fmla="*/ 319087 w 595312"/>
                <a:gd name="connsiteY9" fmla="*/ 126206 h 1371600"/>
                <a:gd name="connsiteX10" fmla="*/ 326231 w 595312"/>
                <a:gd name="connsiteY10" fmla="*/ 102394 h 1371600"/>
                <a:gd name="connsiteX11" fmla="*/ 328612 w 595312"/>
                <a:gd name="connsiteY11" fmla="*/ 95250 h 1371600"/>
                <a:gd name="connsiteX12" fmla="*/ 333375 w 595312"/>
                <a:gd name="connsiteY12" fmla="*/ 88106 h 1371600"/>
                <a:gd name="connsiteX13" fmla="*/ 335756 w 595312"/>
                <a:gd name="connsiteY13" fmla="*/ 80962 h 1371600"/>
                <a:gd name="connsiteX14" fmla="*/ 342900 w 595312"/>
                <a:gd name="connsiteY14" fmla="*/ 71437 h 1371600"/>
                <a:gd name="connsiteX15" fmla="*/ 352425 w 595312"/>
                <a:gd name="connsiteY15" fmla="*/ 57150 h 1371600"/>
                <a:gd name="connsiteX16" fmla="*/ 366712 w 595312"/>
                <a:gd name="connsiteY16" fmla="*/ 35719 h 1371600"/>
                <a:gd name="connsiteX17" fmla="*/ 371475 w 595312"/>
                <a:gd name="connsiteY17" fmla="*/ 28575 h 1371600"/>
                <a:gd name="connsiteX18" fmla="*/ 376237 w 595312"/>
                <a:gd name="connsiteY18" fmla="*/ 21431 h 1371600"/>
                <a:gd name="connsiteX19" fmla="*/ 383381 w 595312"/>
                <a:gd name="connsiteY19" fmla="*/ 11906 h 1371600"/>
                <a:gd name="connsiteX20" fmla="*/ 388143 w 595312"/>
                <a:gd name="connsiteY20" fmla="*/ 4762 h 1371600"/>
                <a:gd name="connsiteX21" fmla="*/ 395287 w 595312"/>
                <a:gd name="connsiteY21" fmla="*/ 0 h 1371600"/>
                <a:gd name="connsiteX22" fmla="*/ 411956 w 595312"/>
                <a:gd name="connsiteY22" fmla="*/ 2381 h 1371600"/>
                <a:gd name="connsiteX23" fmla="*/ 416718 w 595312"/>
                <a:gd name="connsiteY23" fmla="*/ 16669 h 1371600"/>
                <a:gd name="connsiteX24" fmla="*/ 421481 w 595312"/>
                <a:gd name="connsiteY24" fmla="*/ 23812 h 1371600"/>
                <a:gd name="connsiteX25" fmla="*/ 423862 w 595312"/>
                <a:gd name="connsiteY25" fmla="*/ 30956 h 1371600"/>
                <a:gd name="connsiteX26" fmla="*/ 438150 w 595312"/>
                <a:gd name="connsiteY26" fmla="*/ 45244 h 1371600"/>
                <a:gd name="connsiteX27" fmla="*/ 440531 w 595312"/>
                <a:gd name="connsiteY27" fmla="*/ 57150 h 1371600"/>
                <a:gd name="connsiteX28" fmla="*/ 452437 w 595312"/>
                <a:gd name="connsiteY28" fmla="*/ 69056 h 1371600"/>
                <a:gd name="connsiteX29" fmla="*/ 459581 w 595312"/>
                <a:gd name="connsiteY29" fmla="*/ 71437 h 1371600"/>
                <a:gd name="connsiteX30" fmla="*/ 471487 w 595312"/>
                <a:gd name="connsiteY30" fmla="*/ 92869 h 1371600"/>
                <a:gd name="connsiteX31" fmla="*/ 478631 w 595312"/>
                <a:gd name="connsiteY31" fmla="*/ 119062 h 1371600"/>
                <a:gd name="connsiteX32" fmla="*/ 483393 w 595312"/>
                <a:gd name="connsiteY32" fmla="*/ 133350 h 1371600"/>
                <a:gd name="connsiteX33" fmla="*/ 485775 w 595312"/>
                <a:gd name="connsiteY33" fmla="*/ 140494 h 1371600"/>
                <a:gd name="connsiteX34" fmla="*/ 490537 w 595312"/>
                <a:gd name="connsiteY34" fmla="*/ 147637 h 1371600"/>
                <a:gd name="connsiteX35" fmla="*/ 497681 w 595312"/>
                <a:gd name="connsiteY35" fmla="*/ 154781 h 1371600"/>
                <a:gd name="connsiteX36" fmla="*/ 502443 w 595312"/>
                <a:gd name="connsiteY36" fmla="*/ 164306 h 1371600"/>
                <a:gd name="connsiteX37" fmla="*/ 595312 w 595312"/>
                <a:gd name="connsiteY37" fmla="*/ 1359694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95312" h="1371600">
                  <a:moveTo>
                    <a:pt x="0" y="1371600"/>
                  </a:moveTo>
                  <a:lnTo>
                    <a:pt x="152400" y="657225"/>
                  </a:lnTo>
                  <a:lnTo>
                    <a:pt x="185737" y="526256"/>
                  </a:lnTo>
                  <a:lnTo>
                    <a:pt x="223837" y="388144"/>
                  </a:lnTo>
                  <a:lnTo>
                    <a:pt x="254793" y="278606"/>
                  </a:lnTo>
                  <a:lnTo>
                    <a:pt x="276225" y="190500"/>
                  </a:lnTo>
                  <a:lnTo>
                    <a:pt x="290512" y="164306"/>
                  </a:lnTo>
                  <a:cubicBezTo>
                    <a:pt x="294481" y="157956"/>
                    <a:pt x="298832" y="151830"/>
                    <a:pt x="302418" y="145256"/>
                  </a:cubicBezTo>
                  <a:cubicBezTo>
                    <a:pt x="303620" y="143052"/>
                    <a:pt x="303408" y="140201"/>
                    <a:pt x="304800" y="138112"/>
                  </a:cubicBezTo>
                  <a:cubicBezTo>
                    <a:pt x="308467" y="132612"/>
                    <a:pt x="313816" y="129720"/>
                    <a:pt x="319087" y="126206"/>
                  </a:cubicBezTo>
                  <a:cubicBezTo>
                    <a:pt x="322686" y="111807"/>
                    <a:pt x="320431" y="119792"/>
                    <a:pt x="326231" y="102394"/>
                  </a:cubicBezTo>
                  <a:cubicBezTo>
                    <a:pt x="327025" y="100013"/>
                    <a:pt x="327220" y="97338"/>
                    <a:pt x="328612" y="95250"/>
                  </a:cubicBezTo>
                  <a:lnTo>
                    <a:pt x="333375" y="88106"/>
                  </a:lnTo>
                  <a:cubicBezTo>
                    <a:pt x="334169" y="85725"/>
                    <a:pt x="334511" y="83141"/>
                    <a:pt x="335756" y="80962"/>
                  </a:cubicBezTo>
                  <a:cubicBezTo>
                    <a:pt x="337725" y="77516"/>
                    <a:pt x="340624" y="74688"/>
                    <a:pt x="342900" y="71437"/>
                  </a:cubicBezTo>
                  <a:cubicBezTo>
                    <a:pt x="346182" y="66748"/>
                    <a:pt x="349250" y="61912"/>
                    <a:pt x="352425" y="57150"/>
                  </a:cubicBezTo>
                  <a:lnTo>
                    <a:pt x="366712" y="35719"/>
                  </a:lnTo>
                  <a:lnTo>
                    <a:pt x="371475" y="28575"/>
                  </a:lnTo>
                  <a:cubicBezTo>
                    <a:pt x="373062" y="26194"/>
                    <a:pt x="374520" y="23720"/>
                    <a:pt x="376237" y="21431"/>
                  </a:cubicBezTo>
                  <a:cubicBezTo>
                    <a:pt x="378618" y="18256"/>
                    <a:pt x="381074" y="15136"/>
                    <a:pt x="383381" y="11906"/>
                  </a:cubicBezTo>
                  <a:cubicBezTo>
                    <a:pt x="385044" y="9577"/>
                    <a:pt x="386119" y="6786"/>
                    <a:pt x="388143" y="4762"/>
                  </a:cubicBezTo>
                  <a:cubicBezTo>
                    <a:pt x="390167" y="2738"/>
                    <a:pt x="392906" y="1587"/>
                    <a:pt x="395287" y="0"/>
                  </a:cubicBezTo>
                  <a:cubicBezTo>
                    <a:pt x="400843" y="794"/>
                    <a:pt x="407526" y="-1065"/>
                    <a:pt x="411956" y="2381"/>
                  </a:cubicBezTo>
                  <a:cubicBezTo>
                    <a:pt x="415919" y="5463"/>
                    <a:pt x="415131" y="11906"/>
                    <a:pt x="416718" y="16669"/>
                  </a:cubicBezTo>
                  <a:cubicBezTo>
                    <a:pt x="417623" y="19384"/>
                    <a:pt x="419893" y="21431"/>
                    <a:pt x="421481" y="23812"/>
                  </a:cubicBezTo>
                  <a:cubicBezTo>
                    <a:pt x="422275" y="26193"/>
                    <a:pt x="422321" y="28975"/>
                    <a:pt x="423862" y="30956"/>
                  </a:cubicBezTo>
                  <a:cubicBezTo>
                    <a:pt x="427997" y="36273"/>
                    <a:pt x="438150" y="45244"/>
                    <a:pt x="438150" y="45244"/>
                  </a:cubicBezTo>
                  <a:cubicBezTo>
                    <a:pt x="438944" y="49213"/>
                    <a:pt x="439110" y="53360"/>
                    <a:pt x="440531" y="57150"/>
                  </a:cubicBezTo>
                  <a:cubicBezTo>
                    <a:pt x="442729" y="63013"/>
                    <a:pt x="447063" y="66369"/>
                    <a:pt x="452437" y="69056"/>
                  </a:cubicBezTo>
                  <a:cubicBezTo>
                    <a:pt x="454682" y="70178"/>
                    <a:pt x="457200" y="70643"/>
                    <a:pt x="459581" y="71437"/>
                  </a:cubicBezTo>
                  <a:cubicBezTo>
                    <a:pt x="470498" y="87814"/>
                    <a:pt x="467296" y="80295"/>
                    <a:pt x="471487" y="92869"/>
                  </a:cubicBezTo>
                  <a:cubicBezTo>
                    <a:pt x="476648" y="134163"/>
                    <a:pt x="469233" y="97917"/>
                    <a:pt x="478631" y="119062"/>
                  </a:cubicBezTo>
                  <a:cubicBezTo>
                    <a:pt x="480670" y="123650"/>
                    <a:pt x="481805" y="128587"/>
                    <a:pt x="483393" y="133350"/>
                  </a:cubicBezTo>
                  <a:cubicBezTo>
                    <a:pt x="484187" y="135731"/>
                    <a:pt x="484383" y="138405"/>
                    <a:pt x="485775" y="140494"/>
                  </a:cubicBezTo>
                  <a:cubicBezTo>
                    <a:pt x="487362" y="142875"/>
                    <a:pt x="488705" y="145439"/>
                    <a:pt x="490537" y="147637"/>
                  </a:cubicBezTo>
                  <a:cubicBezTo>
                    <a:pt x="492693" y="150224"/>
                    <a:pt x="495300" y="152400"/>
                    <a:pt x="497681" y="154781"/>
                  </a:cubicBezTo>
                  <a:cubicBezTo>
                    <a:pt x="500417" y="162990"/>
                    <a:pt x="498287" y="160150"/>
                    <a:pt x="502443" y="164306"/>
                  </a:cubicBezTo>
                  <a:lnTo>
                    <a:pt x="595312" y="1359694"/>
                  </a:lnTo>
                </a:path>
              </a:pathLst>
            </a:custGeom>
            <a:solidFill>
              <a:srgbClr val="93C196"/>
            </a:solidFill>
            <a:ln w="6350" cap="flat" cmpd="sng" algn="ctr">
              <a:solidFill>
                <a:srgbClr val="EBF2F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56686" y="4870450"/>
              <a:ext cx="714212" cy="901698"/>
            </a:xfrm>
            <a:custGeom>
              <a:avLst/>
              <a:gdLst>
                <a:gd name="connsiteX0" fmla="*/ 0 w 592931"/>
                <a:gd name="connsiteY0" fmla="*/ 1219200 h 1219200"/>
                <a:gd name="connsiteX1" fmla="*/ 30956 w 592931"/>
                <a:gd name="connsiteY1" fmla="*/ 452437 h 1219200"/>
                <a:gd name="connsiteX2" fmla="*/ 30956 w 592931"/>
                <a:gd name="connsiteY2" fmla="*/ 452437 h 1219200"/>
                <a:gd name="connsiteX3" fmla="*/ 40481 w 592931"/>
                <a:gd name="connsiteY3" fmla="*/ 471487 h 1219200"/>
                <a:gd name="connsiteX4" fmla="*/ 42862 w 592931"/>
                <a:gd name="connsiteY4" fmla="*/ 478631 h 1219200"/>
                <a:gd name="connsiteX5" fmla="*/ 54768 w 592931"/>
                <a:gd name="connsiteY5" fmla="*/ 492919 h 1219200"/>
                <a:gd name="connsiteX6" fmla="*/ 61912 w 592931"/>
                <a:gd name="connsiteY6" fmla="*/ 507206 h 1219200"/>
                <a:gd name="connsiteX7" fmla="*/ 64293 w 592931"/>
                <a:gd name="connsiteY7" fmla="*/ 514350 h 1219200"/>
                <a:gd name="connsiteX8" fmla="*/ 71437 w 592931"/>
                <a:gd name="connsiteY8" fmla="*/ 519112 h 1219200"/>
                <a:gd name="connsiteX9" fmla="*/ 76200 w 592931"/>
                <a:gd name="connsiteY9" fmla="*/ 526256 h 1219200"/>
                <a:gd name="connsiteX10" fmla="*/ 90487 w 592931"/>
                <a:gd name="connsiteY10" fmla="*/ 533400 h 1219200"/>
                <a:gd name="connsiteX11" fmla="*/ 123825 w 592931"/>
                <a:gd name="connsiteY11" fmla="*/ 531019 h 1219200"/>
                <a:gd name="connsiteX12" fmla="*/ 130968 w 592931"/>
                <a:gd name="connsiteY12" fmla="*/ 523875 h 1219200"/>
                <a:gd name="connsiteX13" fmla="*/ 138112 w 592931"/>
                <a:gd name="connsiteY13" fmla="*/ 519112 h 1219200"/>
                <a:gd name="connsiteX14" fmla="*/ 142875 w 592931"/>
                <a:gd name="connsiteY14" fmla="*/ 511969 h 1219200"/>
                <a:gd name="connsiteX15" fmla="*/ 150018 w 592931"/>
                <a:gd name="connsiteY15" fmla="*/ 504825 h 1219200"/>
                <a:gd name="connsiteX16" fmla="*/ 152400 w 592931"/>
                <a:gd name="connsiteY16" fmla="*/ 497681 h 1219200"/>
                <a:gd name="connsiteX17" fmla="*/ 169068 w 592931"/>
                <a:gd name="connsiteY17" fmla="*/ 438150 h 1219200"/>
                <a:gd name="connsiteX18" fmla="*/ 183356 w 592931"/>
                <a:gd name="connsiteY18" fmla="*/ 411956 h 1219200"/>
                <a:gd name="connsiteX19" fmla="*/ 188118 w 592931"/>
                <a:gd name="connsiteY19" fmla="*/ 404812 h 1219200"/>
                <a:gd name="connsiteX20" fmla="*/ 202406 w 592931"/>
                <a:gd name="connsiteY20" fmla="*/ 400050 h 1219200"/>
                <a:gd name="connsiteX21" fmla="*/ 216693 w 592931"/>
                <a:gd name="connsiteY21" fmla="*/ 392906 h 1219200"/>
                <a:gd name="connsiteX22" fmla="*/ 223837 w 592931"/>
                <a:gd name="connsiteY22" fmla="*/ 388144 h 1219200"/>
                <a:gd name="connsiteX23" fmla="*/ 240506 w 592931"/>
                <a:gd name="connsiteY23" fmla="*/ 383381 h 1219200"/>
                <a:gd name="connsiteX24" fmla="*/ 247650 w 592931"/>
                <a:gd name="connsiteY24" fmla="*/ 381000 h 1219200"/>
                <a:gd name="connsiteX25" fmla="*/ 245268 w 592931"/>
                <a:gd name="connsiteY25" fmla="*/ 366712 h 1219200"/>
                <a:gd name="connsiteX26" fmla="*/ 254793 w 592931"/>
                <a:gd name="connsiteY26" fmla="*/ 352425 h 1219200"/>
                <a:gd name="connsiteX27" fmla="*/ 259556 w 592931"/>
                <a:gd name="connsiteY27" fmla="*/ 345281 h 1219200"/>
                <a:gd name="connsiteX28" fmla="*/ 266700 w 592931"/>
                <a:gd name="connsiteY28" fmla="*/ 338137 h 1219200"/>
                <a:gd name="connsiteX29" fmla="*/ 271462 w 592931"/>
                <a:gd name="connsiteY29" fmla="*/ 330994 h 1219200"/>
                <a:gd name="connsiteX30" fmla="*/ 278606 w 592931"/>
                <a:gd name="connsiteY30" fmla="*/ 328612 h 1219200"/>
                <a:gd name="connsiteX31" fmla="*/ 288131 w 592931"/>
                <a:gd name="connsiteY31" fmla="*/ 321469 h 1219200"/>
                <a:gd name="connsiteX32" fmla="*/ 295275 w 592931"/>
                <a:gd name="connsiteY32" fmla="*/ 319087 h 1219200"/>
                <a:gd name="connsiteX33" fmla="*/ 316706 w 592931"/>
                <a:gd name="connsiteY33" fmla="*/ 302419 h 1219200"/>
                <a:gd name="connsiteX34" fmla="*/ 323850 w 592931"/>
                <a:gd name="connsiteY34" fmla="*/ 288131 h 1219200"/>
                <a:gd name="connsiteX35" fmla="*/ 326231 w 592931"/>
                <a:gd name="connsiteY35" fmla="*/ 278606 h 1219200"/>
                <a:gd name="connsiteX36" fmla="*/ 338137 w 592931"/>
                <a:gd name="connsiteY36" fmla="*/ 264319 h 1219200"/>
                <a:gd name="connsiteX37" fmla="*/ 340518 w 592931"/>
                <a:gd name="connsiteY37" fmla="*/ 250031 h 1219200"/>
                <a:gd name="connsiteX38" fmla="*/ 347662 w 592931"/>
                <a:gd name="connsiteY38" fmla="*/ 242887 h 1219200"/>
                <a:gd name="connsiteX39" fmla="*/ 350043 w 592931"/>
                <a:gd name="connsiteY39" fmla="*/ 230981 h 1219200"/>
                <a:gd name="connsiteX40" fmla="*/ 357187 w 592931"/>
                <a:gd name="connsiteY40" fmla="*/ 207169 h 1219200"/>
                <a:gd name="connsiteX41" fmla="*/ 357187 w 592931"/>
                <a:gd name="connsiteY41" fmla="*/ 204787 h 1219200"/>
                <a:gd name="connsiteX42" fmla="*/ 407193 w 592931"/>
                <a:gd name="connsiteY42" fmla="*/ 90487 h 1219200"/>
                <a:gd name="connsiteX43" fmla="*/ 431006 w 592931"/>
                <a:gd name="connsiteY43" fmla="*/ 45244 h 1219200"/>
                <a:gd name="connsiteX44" fmla="*/ 450056 w 592931"/>
                <a:gd name="connsiteY44" fmla="*/ 21431 h 1219200"/>
                <a:gd name="connsiteX45" fmla="*/ 452437 w 592931"/>
                <a:gd name="connsiteY45" fmla="*/ 14287 h 1219200"/>
                <a:gd name="connsiteX46" fmla="*/ 459581 w 592931"/>
                <a:gd name="connsiteY46" fmla="*/ 11906 h 1219200"/>
                <a:gd name="connsiteX47" fmla="*/ 481012 w 592931"/>
                <a:gd name="connsiteY47" fmla="*/ 0 h 1219200"/>
                <a:gd name="connsiteX48" fmla="*/ 500062 w 592931"/>
                <a:gd name="connsiteY48" fmla="*/ 2381 h 1219200"/>
                <a:gd name="connsiteX49" fmla="*/ 507206 w 592931"/>
                <a:gd name="connsiteY49" fmla="*/ 9525 h 1219200"/>
                <a:gd name="connsiteX50" fmla="*/ 514350 w 592931"/>
                <a:gd name="connsiteY50" fmla="*/ 14287 h 1219200"/>
                <a:gd name="connsiteX51" fmla="*/ 521493 w 592931"/>
                <a:gd name="connsiteY51" fmla="*/ 40481 h 1219200"/>
                <a:gd name="connsiteX52" fmla="*/ 528637 w 592931"/>
                <a:gd name="connsiteY52" fmla="*/ 78581 h 1219200"/>
                <a:gd name="connsiteX53" fmla="*/ 533400 w 592931"/>
                <a:gd name="connsiteY53" fmla="*/ 97631 h 1219200"/>
                <a:gd name="connsiteX54" fmla="*/ 571500 w 592931"/>
                <a:gd name="connsiteY54" fmla="*/ 328612 h 1219200"/>
                <a:gd name="connsiteX55" fmla="*/ 592931 w 592931"/>
                <a:gd name="connsiteY55" fmla="*/ 1207294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592931" h="1219200">
                  <a:moveTo>
                    <a:pt x="0" y="1219200"/>
                  </a:moveTo>
                  <a:lnTo>
                    <a:pt x="30956" y="452437"/>
                  </a:lnTo>
                  <a:lnTo>
                    <a:pt x="30956" y="452437"/>
                  </a:lnTo>
                  <a:cubicBezTo>
                    <a:pt x="34131" y="458787"/>
                    <a:pt x="37543" y="465024"/>
                    <a:pt x="40481" y="471487"/>
                  </a:cubicBezTo>
                  <a:cubicBezTo>
                    <a:pt x="41520" y="473772"/>
                    <a:pt x="41739" y="476386"/>
                    <a:pt x="42862" y="478631"/>
                  </a:cubicBezTo>
                  <a:cubicBezTo>
                    <a:pt x="46176" y="485260"/>
                    <a:pt x="49504" y="487654"/>
                    <a:pt x="54768" y="492919"/>
                  </a:cubicBezTo>
                  <a:cubicBezTo>
                    <a:pt x="60758" y="510883"/>
                    <a:pt x="52676" y="488731"/>
                    <a:pt x="61912" y="507206"/>
                  </a:cubicBezTo>
                  <a:cubicBezTo>
                    <a:pt x="63034" y="509451"/>
                    <a:pt x="62725" y="512390"/>
                    <a:pt x="64293" y="514350"/>
                  </a:cubicBezTo>
                  <a:cubicBezTo>
                    <a:pt x="66081" y="516585"/>
                    <a:pt x="69056" y="517525"/>
                    <a:pt x="71437" y="519112"/>
                  </a:cubicBezTo>
                  <a:cubicBezTo>
                    <a:pt x="73025" y="521493"/>
                    <a:pt x="74176" y="524232"/>
                    <a:pt x="76200" y="526256"/>
                  </a:cubicBezTo>
                  <a:cubicBezTo>
                    <a:pt x="80817" y="530874"/>
                    <a:pt x="84675" y="531463"/>
                    <a:pt x="90487" y="533400"/>
                  </a:cubicBezTo>
                  <a:cubicBezTo>
                    <a:pt x="101600" y="532606"/>
                    <a:pt x="112980" y="533571"/>
                    <a:pt x="123825" y="531019"/>
                  </a:cubicBezTo>
                  <a:cubicBezTo>
                    <a:pt x="127103" y="530248"/>
                    <a:pt x="128381" y="526031"/>
                    <a:pt x="130968" y="523875"/>
                  </a:cubicBezTo>
                  <a:cubicBezTo>
                    <a:pt x="133167" y="522043"/>
                    <a:pt x="135731" y="520700"/>
                    <a:pt x="138112" y="519112"/>
                  </a:cubicBezTo>
                  <a:cubicBezTo>
                    <a:pt x="139700" y="516731"/>
                    <a:pt x="141043" y="514167"/>
                    <a:pt x="142875" y="511969"/>
                  </a:cubicBezTo>
                  <a:cubicBezTo>
                    <a:pt x="145031" y="509382"/>
                    <a:pt x="148150" y="507627"/>
                    <a:pt x="150018" y="504825"/>
                  </a:cubicBezTo>
                  <a:cubicBezTo>
                    <a:pt x="151410" y="502736"/>
                    <a:pt x="149225" y="509984"/>
                    <a:pt x="152400" y="497681"/>
                  </a:cubicBezTo>
                  <a:lnTo>
                    <a:pt x="169068" y="438150"/>
                  </a:lnTo>
                  <a:cubicBezTo>
                    <a:pt x="180675" y="407200"/>
                    <a:pt x="169788" y="428239"/>
                    <a:pt x="183356" y="411956"/>
                  </a:cubicBezTo>
                  <a:cubicBezTo>
                    <a:pt x="185188" y="409757"/>
                    <a:pt x="185691" y="406329"/>
                    <a:pt x="188118" y="404812"/>
                  </a:cubicBezTo>
                  <a:cubicBezTo>
                    <a:pt x="192375" y="402151"/>
                    <a:pt x="202406" y="400050"/>
                    <a:pt x="202406" y="400050"/>
                  </a:cubicBezTo>
                  <a:cubicBezTo>
                    <a:pt x="222872" y="386405"/>
                    <a:pt x="196984" y="402760"/>
                    <a:pt x="216693" y="392906"/>
                  </a:cubicBezTo>
                  <a:cubicBezTo>
                    <a:pt x="219253" y="391626"/>
                    <a:pt x="221277" y="389424"/>
                    <a:pt x="223837" y="388144"/>
                  </a:cubicBezTo>
                  <a:cubicBezTo>
                    <a:pt x="227649" y="386238"/>
                    <a:pt x="236938" y="384400"/>
                    <a:pt x="240506" y="383381"/>
                  </a:cubicBezTo>
                  <a:cubicBezTo>
                    <a:pt x="242920" y="382691"/>
                    <a:pt x="245269" y="381794"/>
                    <a:pt x="247650" y="381000"/>
                  </a:cubicBezTo>
                  <a:cubicBezTo>
                    <a:pt x="246856" y="376237"/>
                    <a:pt x="245268" y="371540"/>
                    <a:pt x="245268" y="366712"/>
                  </a:cubicBezTo>
                  <a:cubicBezTo>
                    <a:pt x="245268" y="359183"/>
                    <a:pt x="250501" y="357576"/>
                    <a:pt x="254793" y="352425"/>
                  </a:cubicBezTo>
                  <a:cubicBezTo>
                    <a:pt x="256625" y="350226"/>
                    <a:pt x="257724" y="347480"/>
                    <a:pt x="259556" y="345281"/>
                  </a:cubicBezTo>
                  <a:cubicBezTo>
                    <a:pt x="261712" y="342694"/>
                    <a:pt x="264544" y="340724"/>
                    <a:pt x="266700" y="338137"/>
                  </a:cubicBezTo>
                  <a:cubicBezTo>
                    <a:pt x="268532" y="335939"/>
                    <a:pt x="269227" y="332782"/>
                    <a:pt x="271462" y="330994"/>
                  </a:cubicBezTo>
                  <a:cubicBezTo>
                    <a:pt x="273422" y="329426"/>
                    <a:pt x="276225" y="329406"/>
                    <a:pt x="278606" y="328612"/>
                  </a:cubicBezTo>
                  <a:cubicBezTo>
                    <a:pt x="281781" y="326231"/>
                    <a:pt x="284685" y="323438"/>
                    <a:pt x="288131" y="321469"/>
                  </a:cubicBezTo>
                  <a:cubicBezTo>
                    <a:pt x="290310" y="320224"/>
                    <a:pt x="293081" y="320306"/>
                    <a:pt x="295275" y="319087"/>
                  </a:cubicBezTo>
                  <a:cubicBezTo>
                    <a:pt x="303510" y="314512"/>
                    <a:pt x="310723" y="309598"/>
                    <a:pt x="316706" y="302419"/>
                  </a:cubicBezTo>
                  <a:cubicBezTo>
                    <a:pt x="321241" y="296977"/>
                    <a:pt x="321983" y="294665"/>
                    <a:pt x="323850" y="288131"/>
                  </a:cubicBezTo>
                  <a:cubicBezTo>
                    <a:pt x="324749" y="284984"/>
                    <a:pt x="324942" y="281614"/>
                    <a:pt x="326231" y="278606"/>
                  </a:cubicBezTo>
                  <a:cubicBezTo>
                    <a:pt x="328718" y="272802"/>
                    <a:pt x="333844" y="268612"/>
                    <a:pt x="338137" y="264319"/>
                  </a:cubicBezTo>
                  <a:cubicBezTo>
                    <a:pt x="338931" y="259556"/>
                    <a:pt x="338557" y="254443"/>
                    <a:pt x="340518" y="250031"/>
                  </a:cubicBezTo>
                  <a:cubicBezTo>
                    <a:pt x="341886" y="246954"/>
                    <a:pt x="346156" y="245899"/>
                    <a:pt x="347662" y="242887"/>
                  </a:cubicBezTo>
                  <a:cubicBezTo>
                    <a:pt x="349472" y="239267"/>
                    <a:pt x="348978" y="234886"/>
                    <a:pt x="350043" y="230981"/>
                  </a:cubicBezTo>
                  <a:cubicBezTo>
                    <a:pt x="354600" y="214272"/>
                    <a:pt x="354397" y="221119"/>
                    <a:pt x="357187" y="207169"/>
                  </a:cubicBezTo>
                  <a:cubicBezTo>
                    <a:pt x="357343" y="206390"/>
                    <a:pt x="357187" y="205581"/>
                    <a:pt x="357187" y="204787"/>
                  </a:cubicBezTo>
                  <a:lnTo>
                    <a:pt x="407193" y="90487"/>
                  </a:lnTo>
                  <a:lnTo>
                    <a:pt x="431006" y="45244"/>
                  </a:lnTo>
                  <a:cubicBezTo>
                    <a:pt x="433617" y="42198"/>
                    <a:pt x="446528" y="28486"/>
                    <a:pt x="450056" y="21431"/>
                  </a:cubicBezTo>
                  <a:cubicBezTo>
                    <a:pt x="451179" y="19186"/>
                    <a:pt x="450662" y="16062"/>
                    <a:pt x="452437" y="14287"/>
                  </a:cubicBezTo>
                  <a:cubicBezTo>
                    <a:pt x="454212" y="12512"/>
                    <a:pt x="457387" y="13125"/>
                    <a:pt x="459581" y="11906"/>
                  </a:cubicBezTo>
                  <a:cubicBezTo>
                    <a:pt x="484145" y="-1740"/>
                    <a:pt x="464847" y="5388"/>
                    <a:pt x="481012" y="0"/>
                  </a:cubicBezTo>
                  <a:cubicBezTo>
                    <a:pt x="487362" y="794"/>
                    <a:pt x="494048" y="194"/>
                    <a:pt x="500062" y="2381"/>
                  </a:cubicBezTo>
                  <a:cubicBezTo>
                    <a:pt x="503227" y="3532"/>
                    <a:pt x="504619" y="7369"/>
                    <a:pt x="507206" y="9525"/>
                  </a:cubicBezTo>
                  <a:cubicBezTo>
                    <a:pt x="509405" y="11357"/>
                    <a:pt x="511969" y="12700"/>
                    <a:pt x="514350" y="14287"/>
                  </a:cubicBezTo>
                  <a:cubicBezTo>
                    <a:pt x="517428" y="23521"/>
                    <a:pt x="519702" y="29738"/>
                    <a:pt x="521493" y="40481"/>
                  </a:cubicBezTo>
                  <a:cubicBezTo>
                    <a:pt x="528215" y="80810"/>
                    <a:pt x="518936" y="49476"/>
                    <a:pt x="528637" y="78581"/>
                  </a:cubicBezTo>
                  <a:cubicBezTo>
                    <a:pt x="539321" y="110636"/>
                    <a:pt x="525913" y="82663"/>
                    <a:pt x="533400" y="97631"/>
                  </a:cubicBezTo>
                  <a:lnTo>
                    <a:pt x="571500" y="328612"/>
                  </a:lnTo>
                  <a:lnTo>
                    <a:pt x="592931" y="1207294"/>
                  </a:lnTo>
                </a:path>
              </a:pathLst>
            </a:custGeom>
            <a:solidFill>
              <a:srgbClr val="92ADCE"/>
            </a:solidFill>
            <a:ln w="6350" cap="flat" cmpd="sng" algn="ctr">
              <a:solidFill>
                <a:srgbClr val="EBF2F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3056686" y="4908264"/>
              <a:ext cx="714212" cy="863884"/>
            </a:xfrm>
            <a:custGeom>
              <a:avLst/>
              <a:gdLst>
                <a:gd name="connsiteX0" fmla="*/ 0 w 590550"/>
                <a:gd name="connsiteY0" fmla="*/ 1168071 h 1168071"/>
                <a:gd name="connsiteX1" fmla="*/ 357187 w 590550"/>
                <a:gd name="connsiteY1" fmla="*/ 220333 h 1168071"/>
                <a:gd name="connsiteX2" fmla="*/ 371475 w 590550"/>
                <a:gd name="connsiteY2" fmla="*/ 184615 h 1168071"/>
                <a:gd name="connsiteX3" fmla="*/ 373856 w 590550"/>
                <a:gd name="connsiteY3" fmla="*/ 175090 h 1168071"/>
                <a:gd name="connsiteX4" fmla="*/ 378618 w 590550"/>
                <a:gd name="connsiteY4" fmla="*/ 160802 h 1168071"/>
                <a:gd name="connsiteX5" fmla="*/ 381000 w 590550"/>
                <a:gd name="connsiteY5" fmla="*/ 148896 h 1168071"/>
                <a:gd name="connsiteX6" fmla="*/ 385762 w 590550"/>
                <a:gd name="connsiteY6" fmla="*/ 139371 h 1168071"/>
                <a:gd name="connsiteX7" fmla="*/ 388143 w 590550"/>
                <a:gd name="connsiteY7" fmla="*/ 132227 h 1168071"/>
                <a:gd name="connsiteX8" fmla="*/ 390525 w 590550"/>
                <a:gd name="connsiteY8" fmla="*/ 122702 h 1168071"/>
                <a:gd name="connsiteX9" fmla="*/ 395287 w 590550"/>
                <a:gd name="connsiteY9" fmla="*/ 115558 h 1168071"/>
                <a:gd name="connsiteX10" fmla="*/ 402431 w 590550"/>
                <a:gd name="connsiteY10" fmla="*/ 98890 h 1168071"/>
                <a:gd name="connsiteX11" fmla="*/ 404812 w 590550"/>
                <a:gd name="connsiteY11" fmla="*/ 89365 h 1168071"/>
                <a:gd name="connsiteX12" fmla="*/ 409575 w 590550"/>
                <a:gd name="connsiteY12" fmla="*/ 79840 h 1168071"/>
                <a:gd name="connsiteX13" fmla="*/ 414337 w 590550"/>
                <a:gd name="connsiteY13" fmla="*/ 65552 h 1168071"/>
                <a:gd name="connsiteX14" fmla="*/ 416718 w 590550"/>
                <a:gd name="connsiteY14" fmla="*/ 58408 h 1168071"/>
                <a:gd name="connsiteX15" fmla="*/ 423862 w 590550"/>
                <a:gd name="connsiteY15" fmla="*/ 53646 h 1168071"/>
                <a:gd name="connsiteX16" fmla="*/ 431006 w 590550"/>
                <a:gd name="connsiteY16" fmla="*/ 44121 h 1168071"/>
                <a:gd name="connsiteX17" fmla="*/ 435768 w 590550"/>
                <a:gd name="connsiteY17" fmla="*/ 36977 h 1168071"/>
                <a:gd name="connsiteX18" fmla="*/ 442912 w 590550"/>
                <a:gd name="connsiteY18" fmla="*/ 32215 h 1168071"/>
                <a:gd name="connsiteX19" fmla="*/ 450056 w 590550"/>
                <a:gd name="connsiteY19" fmla="*/ 17927 h 1168071"/>
                <a:gd name="connsiteX20" fmla="*/ 471487 w 590550"/>
                <a:gd name="connsiteY20" fmla="*/ 6021 h 1168071"/>
                <a:gd name="connsiteX21" fmla="*/ 495300 w 590550"/>
                <a:gd name="connsiteY21" fmla="*/ 3640 h 1168071"/>
                <a:gd name="connsiteX22" fmla="*/ 500062 w 590550"/>
                <a:gd name="connsiteY22" fmla="*/ 10783 h 1168071"/>
                <a:gd name="connsiteX23" fmla="*/ 502443 w 590550"/>
                <a:gd name="connsiteY23" fmla="*/ 17927 h 1168071"/>
                <a:gd name="connsiteX24" fmla="*/ 509587 w 590550"/>
                <a:gd name="connsiteY24" fmla="*/ 22690 h 1168071"/>
                <a:gd name="connsiteX25" fmla="*/ 514350 w 590550"/>
                <a:gd name="connsiteY25" fmla="*/ 29833 h 1168071"/>
                <a:gd name="connsiteX26" fmla="*/ 516731 w 590550"/>
                <a:gd name="connsiteY26" fmla="*/ 36977 h 1168071"/>
                <a:gd name="connsiteX27" fmla="*/ 521493 w 590550"/>
                <a:gd name="connsiteY27" fmla="*/ 44121 h 1168071"/>
                <a:gd name="connsiteX28" fmla="*/ 526256 w 590550"/>
                <a:gd name="connsiteY28" fmla="*/ 58408 h 1168071"/>
                <a:gd name="connsiteX29" fmla="*/ 528637 w 590550"/>
                <a:gd name="connsiteY29" fmla="*/ 72696 h 1168071"/>
                <a:gd name="connsiteX30" fmla="*/ 531018 w 590550"/>
                <a:gd name="connsiteY30" fmla="*/ 79840 h 1168071"/>
                <a:gd name="connsiteX31" fmla="*/ 533400 w 590550"/>
                <a:gd name="connsiteY31" fmla="*/ 89365 h 1168071"/>
                <a:gd name="connsiteX32" fmla="*/ 540543 w 590550"/>
                <a:gd name="connsiteY32" fmla="*/ 163183 h 1168071"/>
                <a:gd name="connsiteX33" fmla="*/ 540543 w 590550"/>
                <a:gd name="connsiteY33" fmla="*/ 182233 h 1168071"/>
                <a:gd name="connsiteX34" fmla="*/ 590550 w 590550"/>
                <a:gd name="connsiteY34" fmla="*/ 1156165 h 116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68071">
                  <a:moveTo>
                    <a:pt x="0" y="1168071"/>
                  </a:moveTo>
                  <a:lnTo>
                    <a:pt x="357187" y="220333"/>
                  </a:lnTo>
                  <a:cubicBezTo>
                    <a:pt x="367617" y="189043"/>
                    <a:pt x="361142" y="200111"/>
                    <a:pt x="371475" y="184615"/>
                  </a:cubicBezTo>
                  <a:cubicBezTo>
                    <a:pt x="372269" y="181440"/>
                    <a:pt x="372916" y="178225"/>
                    <a:pt x="373856" y="175090"/>
                  </a:cubicBezTo>
                  <a:cubicBezTo>
                    <a:pt x="375298" y="170281"/>
                    <a:pt x="377633" y="165725"/>
                    <a:pt x="378618" y="160802"/>
                  </a:cubicBezTo>
                  <a:cubicBezTo>
                    <a:pt x="379412" y="156833"/>
                    <a:pt x="379720" y="152736"/>
                    <a:pt x="381000" y="148896"/>
                  </a:cubicBezTo>
                  <a:cubicBezTo>
                    <a:pt x="382123" y="145528"/>
                    <a:pt x="384364" y="142634"/>
                    <a:pt x="385762" y="139371"/>
                  </a:cubicBezTo>
                  <a:cubicBezTo>
                    <a:pt x="386751" y="137064"/>
                    <a:pt x="387453" y="134641"/>
                    <a:pt x="388143" y="132227"/>
                  </a:cubicBezTo>
                  <a:cubicBezTo>
                    <a:pt x="389042" y="129080"/>
                    <a:pt x="389236" y="125710"/>
                    <a:pt x="390525" y="122702"/>
                  </a:cubicBezTo>
                  <a:cubicBezTo>
                    <a:pt x="391652" y="120072"/>
                    <a:pt x="393700" y="117939"/>
                    <a:pt x="395287" y="115558"/>
                  </a:cubicBezTo>
                  <a:cubicBezTo>
                    <a:pt x="402123" y="88212"/>
                    <a:pt x="392564" y="121912"/>
                    <a:pt x="402431" y="98890"/>
                  </a:cubicBezTo>
                  <a:cubicBezTo>
                    <a:pt x="403720" y="95882"/>
                    <a:pt x="403663" y="92429"/>
                    <a:pt x="404812" y="89365"/>
                  </a:cubicBezTo>
                  <a:cubicBezTo>
                    <a:pt x="406058" y="86041"/>
                    <a:pt x="408257" y="83136"/>
                    <a:pt x="409575" y="79840"/>
                  </a:cubicBezTo>
                  <a:cubicBezTo>
                    <a:pt x="411439" y="75179"/>
                    <a:pt x="412750" y="70315"/>
                    <a:pt x="414337" y="65552"/>
                  </a:cubicBezTo>
                  <a:lnTo>
                    <a:pt x="416718" y="58408"/>
                  </a:lnTo>
                  <a:cubicBezTo>
                    <a:pt x="417623" y="55693"/>
                    <a:pt x="421481" y="55233"/>
                    <a:pt x="423862" y="53646"/>
                  </a:cubicBezTo>
                  <a:cubicBezTo>
                    <a:pt x="426243" y="50471"/>
                    <a:pt x="428699" y="47351"/>
                    <a:pt x="431006" y="44121"/>
                  </a:cubicBezTo>
                  <a:cubicBezTo>
                    <a:pt x="432669" y="41792"/>
                    <a:pt x="433744" y="39001"/>
                    <a:pt x="435768" y="36977"/>
                  </a:cubicBezTo>
                  <a:cubicBezTo>
                    <a:pt x="437792" y="34953"/>
                    <a:pt x="440531" y="33802"/>
                    <a:pt x="442912" y="32215"/>
                  </a:cubicBezTo>
                  <a:cubicBezTo>
                    <a:pt x="444611" y="27118"/>
                    <a:pt x="445710" y="21730"/>
                    <a:pt x="450056" y="17927"/>
                  </a:cubicBezTo>
                  <a:cubicBezTo>
                    <a:pt x="460134" y="9108"/>
                    <a:pt x="461675" y="9291"/>
                    <a:pt x="471487" y="6021"/>
                  </a:cubicBezTo>
                  <a:cubicBezTo>
                    <a:pt x="480602" y="-56"/>
                    <a:pt x="481090" y="-2676"/>
                    <a:pt x="495300" y="3640"/>
                  </a:cubicBezTo>
                  <a:cubicBezTo>
                    <a:pt x="497915" y="4802"/>
                    <a:pt x="498475" y="8402"/>
                    <a:pt x="500062" y="10783"/>
                  </a:cubicBezTo>
                  <a:cubicBezTo>
                    <a:pt x="500856" y="13164"/>
                    <a:pt x="500875" y="15967"/>
                    <a:pt x="502443" y="17927"/>
                  </a:cubicBezTo>
                  <a:cubicBezTo>
                    <a:pt x="504231" y="20162"/>
                    <a:pt x="507563" y="20666"/>
                    <a:pt x="509587" y="22690"/>
                  </a:cubicBezTo>
                  <a:cubicBezTo>
                    <a:pt x="511611" y="24714"/>
                    <a:pt x="512762" y="27452"/>
                    <a:pt x="514350" y="29833"/>
                  </a:cubicBezTo>
                  <a:cubicBezTo>
                    <a:pt x="515144" y="32214"/>
                    <a:pt x="515609" y="34732"/>
                    <a:pt x="516731" y="36977"/>
                  </a:cubicBezTo>
                  <a:cubicBezTo>
                    <a:pt x="518011" y="39537"/>
                    <a:pt x="520331" y="41506"/>
                    <a:pt x="521493" y="44121"/>
                  </a:cubicBezTo>
                  <a:cubicBezTo>
                    <a:pt x="523532" y="48708"/>
                    <a:pt x="526256" y="58408"/>
                    <a:pt x="526256" y="58408"/>
                  </a:cubicBezTo>
                  <a:cubicBezTo>
                    <a:pt x="527050" y="63171"/>
                    <a:pt x="527590" y="67983"/>
                    <a:pt x="528637" y="72696"/>
                  </a:cubicBezTo>
                  <a:cubicBezTo>
                    <a:pt x="529181" y="75146"/>
                    <a:pt x="530328" y="77426"/>
                    <a:pt x="531018" y="79840"/>
                  </a:cubicBezTo>
                  <a:cubicBezTo>
                    <a:pt x="531917" y="82987"/>
                    <a:pt x="532606" y="86190"/>
                    <a:pt x="533400" y="89365"/>
                  </a:cubicBezTo>
                  <a:cubicBezTo>
                    <a:pt x="536463" y="113870"/>
                    <a:pt x="539368" y="138501"/>
                    <a:pt x="540543" y="163183"/>
                  </a:cubicBezTo>
                  <a:cubicBezTo>
                    <a:pt x="540845" y="169526"/>
                    <a:pt x="540543" y="175883"/>
                    <a:pt x="540543" y="182233"/>
                  </a:cubicBezTo>
                  <a:lnTo>
                    <a:pt x="590550" y="1156165"/>
                  </a:lnTo>
                </a:path>
              </a:pathLst>
            </a:custGeom>
            <a:solidFill>
              <a:srgbClr val="969696"/>
            </a:solidFill>
            <a:ln w="6350" cap="flat" cmpd="sng" algn="ctr">
              <a:solidFill>
                <a:srgbClr val="EBF2F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3056686" y="4949701"/>
              <a:ext cx="714212" cy="822447"/>
            </a:xfrm>
            <a:custGeom>
              <a:avLst/>
              <a:gdLst>
                <a:gd name="connsiteX0" fmla="*/ 0 w 592931"/>
                <a:gd name="connsiteY0" fmla="*/ 1112044 h 1112044"/>
                <a:gd name="connsiteX1" fmla="*/ 30956 w 592931"/>
                <a:gd name="connsiteY1" fmla="*/ 388144 h 1112044"/>
                <a:gd name="connsiteX2" fmla="*/ 47625 w 592931"/>
                <a:gd name="connsiteY2" fmla="*/ 416719 h 1112044"/>
                <a:gd name="connsiteX3" fmla="*/ 69056 w 592931"/>
                <a:gd name="connsiteY3" fmla="*/ 442912 h 1112044"/>
                <a:gd name="connsiteX4" fmla="*/ 85725 w 592931"/>
                <a:gd name="connsiteY4" fmla="*/ 457200 h 1112044"/>
                <a:gd name="connsiteX5" fmla="*/ 95250 w 592931"/>
                <a:gd name="connsiteY5" fmla="*/ 459581 h 1112044"/>
                <a:gd name="connsiteX6" fmla="*/ 102394 w 592931"/>
                <a:gd name="connsiteY6" fmla="*/ 464344 h 1112044"/>
                <a:gd name="connsiteX7" fmla="*/ 121444 w 592931"/>
                <a:gd name="connsiteY7" fmla="*/ 461962 h 1112044"/>
                <a:gd name="connsiteX8" fmla="*/ 126206 w 592931"/>
                <a:gd name="connsiteY8" fmla="*/ 454819 h 1112044"/>
                <a:gd name="connsiteX9" fmla="*/ 142875 w 592931"/>
                <a:gd name="connsiteY9" fmla="*/ 440531 h 1112044"/>
                <a:gd name="connsiteX10" fmla="*/ 147637 w 592931"/>
                <a:gd name="connsiteY10" fmla="*/ 433387 h 1112044"/>
                <a:gd name="connsiteX11" fmla="*/ 154781 w 592931"/>
                <a:gd name="connsiteY11" fmla="*/ 426244 h 1112044"/>
                <a:gd name="connsiteX12" fmla="*/ 157162 w 592931"/>
                <a:gd name="connsiteY12" fmla="*/ 414337 h 1112044"/>
                <a:gd name="connsiteX13" fmla="*/ 166687 w 592931"/>
                <a:gd name="connsiteY13" fmla="*/ 392906 h 1112044"/>
                <a:gd name="connsiteX14" fmla="*/ 173831 w 592931"/>
                <a:gd name="connsiteY14" fmla="*/ 378619 h 1112044"/>
                <a:gd name="connsiteX15" fmla="*/ 180975 w 592931"/>
                <a:gd name="connsiteY15" fmla="*/ 364331 h 1112044"/>
                <a:gd name="connsiteX16" fmla="*/ 183356 w 592931"/>
                <a:gd name="connsiteY16" fmla="*/ 357187 h 1112044"/>
                <a:gd name="connsiteX17" fmla="*/ 204787 w 592931"/>
                <a:gd name="connsiteY17" fmla="*/ 333375 h 1112044"/>
                <a:gd name="connsiteX18" fmla="*/ 219075 w 592931"/>
                <a:gd name="connsiteY18" fmla="*/ 328612 h 1112044"/>
                <a:gd name="connsiteX19" fmla="*/ 226219 w 592931"/>
                <a:gd name="connsiteY19" fmla="*/ 326231 h 1112044"/>
                <a:gd name="connsiteX20" fmla="*/ 233362 w 592931"/>
                <a:gd name="connsiteY20" fmla="*/ 321469 h 1112044"/>
                <a:gd name="connsiteX21" fmla="*/ 247650 w 592931"/>
                <a:gd name="connsiteY21" fmla="*/ 314325 h 1112044"/>
                <a:gd name="connsiteX22" fmla="*/ 261937 w 592931"/>
                <a:gd name="connsiteY22" fmla="*/ 285750 h 1112044"/>
                <a:gd name="connsiteX23" fmla="*/ 271462 w 592931"/>
                <a:gd name="connsiteY23" fmla="*/ 264319 h 1112044"/>
                <a:gd name="connsiteX24" fmla="*/ 278606 w 592931"/>
                <a:gd name="connsiteY24" fmla="*/ 259556 h 1112044"/>
                <a:gd name="connsiteX25" fmla="*/ 304800 w 592931"/>
                <a:gd name="connsiteY25" fmla="*/ 247650 h 1112044"/>
                <a:gd name="connsiteX26" fmla="*/ 321469 w 592931"/>
                <a:gd name="connsiteY26" fmla="*/ 233362 h 1112044"/>
                <a:gd name="connsiteX27" fmla="*/ 323850 w 592931"/>
                <a:gd name="connsiteY27" fmla="*/ 221456 h 1112044"/>
                <a:gd name="connsiteX28" fmla="*/ 328612 w 592931"/>
                <a:gd name="connsiteY28" fmla="*/ 214312 h 1112044"/>
                <a:gd name="connsiteX29" fmla="*/ 330994 w 592931"/>
                <a:gd name="connsiteY29" fmla="*/ 207169 h 1112044"/>
                <a:gd name="connsiteX30" fmla="*/ 342900 w 592931"/>
                <a:gd name="connsiteY30" fmla="*/ 192881 h 1112044"/>
                <a:gd name="connsiteX31" fmla="*/ 352425 w 592931"/>
                <a:gd name="connsiteY31" fmla="*/ 178594 h 1112044"/>
                <a:gd name="connsiteX32" fmla="*/ 354806 w 592931"/>
                <a:gd name="connsiteY32" fmla="*/ 171450 h 1112044"/>
                <a:gd name="connsiteX33" fmla="*/ 359569 w 592931"/>
                <a:gd name="connsiteY33" fmla="*/ 164306 h 1112044"/>
                <a:gd name="connsiteX34" fmla="*/ 366712 w 592931"/>
                <a:gd name="connsiteY34" fmla="*/ 150019 h 1112044"/>
                <a:gd name="connsiteX35" fmla="*/ 373856 w 592931"/>
                <a:gd name="connsiteY35" fmla="*/ 145256 h 1112044"/>
                <a:gd name="connsiteX36" fmla="*/ 376237 w 592931"/>
                <a:gd name="connsiteY36" fmla="*/ 138112 h 1112044"/>
                <a:gd name="connsiteX37" fmla="*/ 378619 w 592931"/>
                <a:gd name="connsiteY37" fmla="*/ 128587 h 1112044"/>
                <a:gd name="connsiteX38" fmla="*/ 388144 w 592931"/>
                <a:gd name="connsiteY38" fmla="*/ 114300 h 1112044"/>
                <a:gd name="connsiteX39" fmla="*/ 390525 w 592931"/>
                <a:gd name="connsiteY39" fmla="*/ 107156 h 1112044"/>
                <a:gd name="connsiteX40" fmla="*/ 392906 w 592931"/>
                <a:gd name="connsiteY40" fmla="*/ 95250 h 1112044"/>
                <a:gd name="connsiteX41" fmla="*/ 397669 w 592931"/>
                <a:gd name="connsiteY41" fmla="*/ 88106 h 1112044"/>
                <a:gd name="connsiteX42" fmla="*/ 404812 w 592931"/>
                <a:gd name="connsiteY42" fmla="*/ 73819 h 1112044"/>
                <a:gd name="connsiteX43" fmla="*/ 407194 w 592931"/>
                <a:gd name="connsiteY43" fmla="*/ 66675 h 1112044"/>
                <a:gd name="connsiteX44" fmla="*/ 409575 w 592931"/>
                <a:gd name="connsiteY44" fmla="*/ 57150 h 1112044"/>
                <a:gd name="connsiteX45" fmla="*/ 416719 w 592931"/>
                <a:gd name="connsiteY45" fmla="*/ 50006 h 1112044"/>
                <a:gd name="connsiteX46" fmla="*/ 426244 w 592931"/>
                <a:gd name="connsiteY46" fmla="*/ 35719 h 1112044"/>
                <a:gd name="connsiteX47" fmla="*/ 431006 w 592931"/>
                <a:gd name="connsiteY47" fmla="*/ 28575 h 1112044"/>
                <a:gd name="connsiteX48" fmla="*/ 438150 w 592931"/>
                <a:gd name="connsiteY48" fmla="*/ 23812 h 1112044"/>
                <a:gd name="connsiteX49" fmla="*/ 445294 w 592931"/>
                <a:gd name="connsiteY49" fmla="*/ 21431 h 1112044"/>
                <a:gd name="connsiteX50" fmla="*/ 452437 w 592931"/>
                <a:gd name="connsiteY50" fmla="*/ 16669 h 1112044"/>
                <a:gd name="connsiteX51" fmla="*/ 459581 w 592931"/>
                <a:gd name="connsiteY51" fmla="*/ 14287 h 1112044"/>
                <a:gd name="connsiteX52" fmla="*/ 466725 w 592931"/>
                <a:gd name="connsiteY52" fmla="*/ 7144 h 1112044"/>
                <a:gd name="connsiteX53" fmla="*/ 481012 w 592931"/>
                <a:gd name="connsiteY53" fmla="*/ 0 h 1112044"/>
                <a:gd name="connsiteX54" fmla="*/ 500062 w 592931"/>
                <a:gd name="connsiteY54" fmla="*/ 2381 h 1112044"/>
                <a:gd name="connsiteX55" fmla="*/ 514350 w 592931"/>
                <a:gd name="connsiteY55" fmla="*/ 16669 h 1112044"/>
                <a:gd name="connsiteX56" fmla="*/ 521494 w 592931"/>
                <a:gd name="connsiteY56" fmla="*/ 23812 h 1112044"/>
                <a:gd name="connsiteX57" fmla="*/ 526256 w 592931"/>
                <a:gd name="connsiteY57" fmla="*/ 40481 h 1112044"/>
                <a:gd name="connsiteX58" fmla="*/ 542925 w 592931"/>
                <a:gd name="connsiteY58" fmla="*/ 145256 h 1112044"/>
                <a:gd name="connsiteX59" fmla="*/ 547687 w 592931"/>
                <a:gd name="connsiteY59" fmla="*/ 188119 h 1112044"/>
                <a:gd name="connsiteX60" fmla="*/ 571500 w 592931"/>
                <a:gd name="connsiteY60" fmla="*/ 245269 h 1112044"/>
                <a:gd name="connsiteX61" fmla="*/ 578644 w 592931"/>
                <a:gd name="connsiteY61" fmla="*/ 290512 h 1112044"/>
                <a:gd name="connsiteX62" fmla="*/ 592931 w 592931"/>
                <a:gd name="connsiteY62" fmla="*/ 1102519 h 111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92931" h="1112044">
                  <a:moveTo>
                    <a:pt x="0" y="1112044"/>
                  </a:moveTo>
                  <a:lnTo>
                    <a:pt x="30956" y="388144"/>
                  </a:lnTo>
                  <a:lnTo>
                    <a:pt x="47625" y="416719"/>
                  </a:lnTo>
                  <a:lnTo>
                    <a:pt x="69056" y="442912"/>
                  </a:lnTo>
                  <a:cubicBezTo>
                    <a:pt x="74612" y="447675"/>
                    <a:pt x="79551" y="453271"/>
                    <a:pt x="85725" y="457200"/>
                  </a:cubicBezTo>
                  <a:cubicBezTo>
                    <a:pt x="88486" y="458957"/>
                    <a:pt x="92242" y="458292"/>
                    <a:pt x="95250" y="459581"/>
                  </a:cubicBezTo>
                  <a:cubicBezTo>
                    <a:pt x="97881" y="460708"/>
                    <a:pt x="100013" y="462756"/>
                    <a:pt x="102394" y="464344"/>
                  </a:cubicBezTo>
                  <a:cubicBezTo>
                    <a:pt x="108744" y="463550"/>
                    <a:pt x="115502" y="464339"/>
                    <a:pt x="121444" y="461962"/>
                  </a:cubicBezTo>
                  <a:cubicBezTo>
                    <a:pt x="124101" y="460899"/>
                    <a:pt x="124374" y="457017"/>
                    <a:pt x="126206" y="454819"/>
                  </a:cubicBezTo>
                  <a:cubicBezTo>
                    <a:pt x="131734" y="448186"/>
                    <a:pt x="135868" y="445787"/>
                    <a:pt x="142875" y="440531"/>
                  </a:cubicBezTo>
                  <a:cubicBezTo>
                    <a:pt x="144462" y="438150"/>
                    <a:pt x="145805" y="435586"/>
                    <a:pt x="147637" y="433387"/>
                  </a:cubicBezTo>
                  <a:cubicBezTo>
                    <a:pt x="149793" y="430800"/>
                    <a:pt x="153275" y="429256"/>
                    <a:pt x="154781" y="426244"/>
                  </a:cubicBezTo>
                  <a:cubicBezTo>
                    <a:pt x="156591" y="422624"/>
                    <a:pt x="156097" y="418242"/>
                    <a:pt x="157162" y="414337"/>
                  </a:cubicBezTo>
                  <a:cubicBezTo>
                    <a:pt x="164531" y="387317"/>
                    <a:pt x="158171" y="409938"/>
                    <a:pt x="166687" y="392906"/>
                  </a:cubicBezTo>
                  <a:cubicBezTo>
                    <a:pt x="176543" y="373194"/>
                    <a:pt x="160188" y="399083"/>
                    <a:pt x="173831" y="378619"/>
                  </a:cubicBezTo>
                  <a:cubicBezTo>
                    <a:pt x="179816" y="360663"/>
                    <a:pt x="171743" y="382796"/>
                    <a:pt x="180975" y="364331"/>
                  </a:cubicBezTo>
                  <a:cubicBezTo>
                    <a:pt x="182098" y="362086"/>
                    <a:pt x="182111" y="359366"/>
                    <a:pt x="183356" y="357187"/>
                  </a:cubicBezTo>
                  <a:cubicBezTo>
                    <a:pt x="188326" y="348489"/>
                    <a:pt x="198240" y="339922"/>
                    <a:pt x="204787" y="333375"/>
                  </a:cubicBezTo>
                  <a:cubicBezTo>
                    <a:pt x="208337" y="329825"/>
                    <a:pt x="214312" y="330200"/>
                    <a:pt x="219075" y="328612"/>
                  </a:cubicBezTo>
                  <a:lnTo>
                    <a:pt x="226219" y="326231"/>
                  </a:lnTo>
                  <a:cubicBezTo>
                    <a:pt x="228600" y="324644"/>
                    <a:pt x="230803" y="322749"/>
                    <a:pt x="233362" y="321469"/>
                  </a:cubicBezTo>
                  <a:cubicBezTo>
                    <a:pt x="253084" y="311607"/>
                    <a:pt x="227172" y="327975"/>
                    <a:pt x="247650" y="314325"/>
                  </a:cubicBezTo>
                  <a:cubicBezTo>
                    <a:pt x="254222" y="294607"/>
                    <a:pt x="249627" y="304214"/>
                    <a:pt x="261937" y="285750"/>
                  </a:cubicBezTo>
                  <a:cubicBezTo>
                    <a:pt x="271368" y="271605"/>
                    <a:pt x="261770" y="274011"/>
                    <a:pt x="271462" y="264319"/>
                  </a:cubicBezTo>
                  <a:cubicBezTo>
                    <a:pt x="273486" y="262295"/>
                    <a:pt x="260747" y="267097"/>
                    <a:pt x="278606" y="259556"/>
                  </a:cubicBezTo>
                  <a:lnTo>
                    <a:pt x="304800" y="247650"/>
                  </a:lnTo>
                  <a:cubicBezTo>
                    <a:pt x="310356" y="242887"/>
                    <a:pt x="317165" y="239280"/>
                    <a:pt x="321469" y="233362"/>
                  </a:cubicBezTo>
                  <a:cubicBezTo>
                    <a:pt x="323849" y="230089"/>
                    <a:pt x="322429" y="225246"/>
                    <a:pt x="323850" y="221456"/>
                  </a:cubicBezTo>
                  <a:cubicBezTo>
                    <a:pt x="324855" y="218776"/>
                    <a:pt x="327332" y="216872"/>
                    <a:pt x="328612" y="214312"/>
                  </a:cubicBezTo>
                  <a:cubicBezTo>
                    <a:pt x="329735" y="212067"/>
                    <a:pt x="329871" y="209414"/>
                    <a:pt x="330994" y="207169"/>
                  </a:cubicBezTo>
                  <a:cubicBezTo>
                    <a:pt x="334311" y="200536"/>
                    <a:pt x="337631" y="198150"/>
                    <a:pt x="342900" y="192881"/>
                  </a:cubicBezTo>
                  <a:cubicBezTo>
                    <a:pt x="348562" y="175894"/>
                    <a:pt x="340533" y="196431"/>
                    <a:pt x="352425" y="178594"/>
                  </a:cubicBezTo>
                  <a:cubicBezTo>
                    <a:pt x="353817" y="176505"/>
                    <a:pt x="353683" y="173695"/>
                    <a:pt x="354806" y="171450"/>
                  </a:cubicBezTo>
                  <a:cubicBezTo>
                    <a:pt x="356086" y="168890"/>
                    <a:pt x="357981" y="166687"/>
                    <a:pt x="359569" y="164306"/>
                  </a:cubicBezTo>
                  <a:cubicBezTo>
                    <a:pt x="361505" y="158496"/>
                    <a:pt x="362096" y="154635"/>
                    <a:pt x="366712" y="150019"/>
                  </a:cubicBezTo>
                  <a:cubicBezTo>
                    <a:pt x="368736" y="147995"/>
                    <a:pt x="371475" y="146844"/>
                    <a:pt x="373856" y="145256"/>
                  </a:cubicBezTo>
                  <a:cubicBezTo>
                    <a:pt x="374650" y="142875"/>
                    <a:pt x="375547" y="140526"/>
                    <a:pt x="376237" y="138112"/>
                  </a:cubicBezTo>
                  <a:cubicBezTo>
                    <a:pt x="377136" y="134965"/>
                    <a:pt x="377155" y="131514"/>
                    <a:pt x="378619" y="128587"/>
                  </a:cubicBezTo>
                  <a:cubicBezTo>
                    <a:pt x="381179" y="123468"/>
                    <a:pt x="388144" y="114300"/>
                    <a:pt x="388144" y="114300"/>
                  </a:cubicBezTo>
                  <a:cubicBezTo>
                    <a:pt x="388938" y="111919"/>
                    <a:pt x="389916" y="109591"/>
                    <a:pt x="390525" y="107156"/>
                  </a:cubicBezTo>
                  <a:cubicBezTo>
                    <a:pt x="391507" y="103230"/>
                    <a:pt x="391485" y="99040"/>
                    <a:pt x="392906" y="95250"/>
                  </a:cubicBezTo>
                  <a:cubicBezTo>
                    <a:pt x="393911" y="92570"/>
                    <a:pt x="396081" y="90487"/>
                    <a:pt x="397669" y="88106"/>
                  </a:cubicBezTo>
                  <a:cubicBezTo>
                    <a:pt x="403652" y="70155"/>
                    <a:pt x="395583" y="92276"/>
                    <a:pt x="404812" y="73819"/>
                  </a:cubicBezTo>
                  <a:cubicBezTo>
                    <a:pt x="405935" y="71574"/>
                    <a:pt x="406504" y="69089"/>
                    <a:pt x="407194" y="66675"/>
                  </a:cubicBezTo>
                  <a:cubicBezTo>
                    <a:pt x="408093" y="63528"/>
                    <a:pt x="407951" y="59992"/>
                    <a:pt x="409575" y="57150"/>
                  </a:cubicBezTo>
                  <a:cubicBezTo>
                    <a:pt x="411246" y="54226"/>
                    <a:pt x="414651" y="52664"/>
                    <a:pt x="416719" y="50006"/>
                  </a:cubicBezTo>
                  <a:cubicBezTo>
                    <a:pt x="420233" y="45488"/>
                    <a:pt x="423069" y="40481"/>
                    <a:pt x="426244" y="35719"/>
                  </a:cubicBezTo>
                  <a:cubicBezTo>
                    <a:pt x="427831" y="33338"/>
                    <a:pt x="428625" y="30163"/>
                    <a:pt x="431006" y="28575"/>
                  </a:cubicBezTo>
                  <a:cubicBezTo>
                    <a:pt x="433387" y="26987"/>
                    <a:pt x="435590" y="25092"/>
                    <a:pt x="438150" y="23812"/>
                  </a:cubicBezTo>
                  <a:cubicBezTo>
                    <a:pt x="440395" y="22689"/>
                    <a:pt x="442913" y="22225"/>
                    <a:pt x="445294" y="21431"/>
                  </a:cubicBezTo>
                  <a:cubicBezTo>
                    <a:pt x="447675" y="19844"/>
                    <a:pt x="449878" y="17949"/>
                    <a:pt x="452437" y="16669"/>
                  </a:cubicBezTo>
                  <a:cubicBezTo>
                    <a:pt x="454682" y="15546"/>
                    <a:pt x="457492" y="15679"/>
                    <a:pt x="459581" y="14287"/>
                  </a:cubicBezTo>
                  <a:cubicBezTo>
                    <a:pt x="462383" y="12419"/>
                    <a:pt x="464138" y="9300"/>
                    <a:pt x="466725" y="7144"/>
                  </a:cubicBezTo>
                  <a:cubicBezTo>
                    <a:pt x="472881" y="2014"/>
                    <a:pt x="473851" y="2387"/>
                    <a:pt x="481012" y="0"/>
                  </a:cubicBezTo>
                  <a:cubicBezTo>
                    <a:pt x="487362" y="794"/>
                    <a:pt x="494338" y="-481"/>
                    <a:pt x="500062" y="2381"/>
                  </a:cubicBezTo>
                  <a:cubicBezTo>
                    <a:pt x="506086" y="5393"/>
                    <a:pt x="509587" y="11906"/>
                    <a:pt x="514350" y="16669"/>
                  </a:cubicBezTo>
                  <a:lnTo>
                    <a:pt x="521494" y="23812"/>
                  </a:lnTo>
                  <a:cubicBezTo>
                    <a:pt x="526507" y="38853"/>
                    <a:pt x="526256" y="33080"/>
                    <a:pt x="526256" y="40481"/>
                  </a:cubicBezTo>
                  <a:lnTo>
                    <a:pt x="542925" y="145256"/>
                  </a:lnTo>
                  <a:lnTo>
                    <a:pt x="547687" y="188119"/>
                  </a:lnTo>
                  <a:lnTo>
                    <a:pt x="571500" y="245269"/>
                  </a:lnTo>
                  <a:lnTo>
                    <a:pt x="578644" y="290512"/>
                  </a:lnTo>
                  <a:lnTo>
                    <a:pt x="592931" y="1102519"/>
                  </a:lnTo>
                </a:path>
              </a:pathLst>
            </a:custGeom>
            <a:solidFill>
              <a:srgbClr val="AB8341"/>
            </a:solidFill>
            <a:ln w="6350" cap="flat" cmpd="sng" algn="ctr">
              <a:solidFill>
                <a:srgbClr val="EBF2F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056686" y="5109964"/>
              <a:ext cx="714212" cy="662184"/>
            </a:xfrm>
            <a:custGeom>
              <a:avLst/>
              <a:gdLst>
                <a:gd name="connsiteX0" fmla="*/ 0 w 592931"/>
                <a:gd name="connsiteY0" fmla="*/ 895350 h 895350"/>
                <a:gd name="connsiteX1" fmla="*/ 26194 w 592931"/>
                <a:gd name="connsiteY1" fmla="*/ 233363 h 895350"/>
                <a:gd name="connsiteX2" fmla="*/ 38100 w 592931"/>
                <a:gd name="connsiteY2" fmla="*/ 259557 h 895350"/>
                <a:gd name="connsiteX3" fmla="*/ 45244 w 592931"/>
                <a:gd name="connsiteY3" fmla="*/ 266700 h 895350"/>
                <a:gd name="connsiteX4" fmla="*/ 57150 w 592931"/>
                <a:gd name="connsiteY4" fmla="*/ 285750 h 895350"/>
                <a:gd name="connsiteX5" fmla="*/ 69056 w 592931"/>
                <a:gd name="connsiteY5" fmla="*/ 297657 h 895350"/>
                <a:gd name="connsiteX6" fmla="*/ 73819 w 592931"/>
                <a:gd name="connsiteY6" fmla="*/ 304800 h 895350"/>
                <a:gd name="connsiteX7" fmla="*/ 88106 w 592931"/>
                <a:gd name="connsiteY7" fmla="*/ 309563 h 895350"/>
                <a:gd name="connsiteX8" fmla="*/ 95250 w 592931"/>
                <a:gd name="connsiteY8" fmla="*/ 314325 h 895350"/>
                <a:gd name="connsiteX9" fmla="*/ 97631 w 592931"/>
                <a:gd name="connsiteY9" fmla="*/ 323850 h 895350"/>
                <a:gd name="connsiteX10" fmla="*/ 104775 w 592931"/>
                <a:gd name="connsiteY10" fmla="*/ 321469 h 895350"/>
                <a:gd name="connsiteX11" fmla="*/ 121444 w 592931"/>
                <a:gd name="connsiteY11" fmla="*/ 311944 h 895350"/>
                <a:gd name="connsiteX12" fmla="*/ 135731 w 592931"/>
                <a:gd name="connsiteY12" fmla="*/ 300038 h 895350"/>
                <a:gd name="connsiteX13" fmla="*/ 145256 w 592931"/>
                <a:gd name="connsiteY13" fmla="*/ 285750 h 895350"/>
                <a:gd name="connsiteX14" fmla="*/ 150019 w 592931"/>
                <a:gd name="connsiteY14" fmla="*/ 278607 h 895350"/>
                <a:gd name="connsiteX15" fmla="*/ 152400 w 592931"/>
                <a:gd name="connsiteY15" fmla="*/ 271463 h 895350"/>
                <a:gd name="connsiteX16" fmla="*/ 157163 w 592931"/>
                <a:gd name="connsiteY16" fmla="*/ 264319 h 895350"/>
                <a:gd name="connsiteX17" fmla="*/ 161925 w 592931"/>
                <a:gd name="connsiteY17" fmla="*/ 250032 h 895350"/>
                <a:gd name="connsiteX18" fmla="*/ 166688 w 592931"/>
                <a:gd name="connsiteY18" fmla="*/ 219075 h 895350"/>
                <a:gd name="connsiteX19" fmla="*/ 171450 w 592931"/>
                <a:gd name="connsiteY19" fmla="*/ 211932 h 895350"/>
                <a:gd name="connsiteX20" fmla="*/ 183356 w 592931"/>
                <a:gd name="connsiteY20" fmla="*/ 190500 h 895350"/>
                <a:gd name="connsiteX21" fmla="*/ 190500 w 592931"/>
                <a:gd name="connsiteY21" fmla="*/ 188119 h 895350"/>
                <a:gd name="connsiteX22" fmla="*/ 197644 w 592931"/>
                <a:gd name="connsiteY22" fmla="*/ 180975 h 895350"/>
                <a:gd name="connsiteX23" fmla="*/ 219075 w 592931"/>
                <a:gd name="connsiteY23" fmla="*/ 176213 h 895350"/>
                <a:gd name="connsiteX24" fmla="*/ 233363 w 592931"/>
                <a:gd name="connsiteY24" fmla="*/ 171450 h 895350"/>
                <a:gd name="connsiteX25" fmla="*/ 240506 w 592931"/>
                <a:gd name="connsiteY25" fmla="*/ 169069 h 895350"/>
                <a:gd name="connsiteX26" fmla="*/ 257175 w 592931"/>
                <a:gd name="connsiteY26" fmla="*/ 147638 h 895350"/>
                <a:gd name="connsiteX27" fmla="*/ 261938 w 592931"/>
                <a:gd name="connsiteY27" fmla="*/ 133350 h 895350"/>
                <a:gd name="connsiteX28" fmla="*/ 264319 w 592931"/>
                <a:gd name="connsiteY28" fmla="*/ 126207 h 895350"/>
                <a:gd name="connsiteX29" fmla="*/ 273844 w 592931"/>
                <a:gd name="connsiteY29" fmla="*/ 123825 h 895350"/>
                <a:gd name="connsiteX30" fmla="*/ 280988 w 592931"/>
                <a:gd name="connsiteY30" fmla="*/ 119063 h 895350"/>
                <a:gd name="connsiteX31" fmla="*/ 292894 w 592931"/>
                <a:gd name="connsiteY31" fmla="*/ 107157 h 895350"/>
                <a:gd name="connsiteX32" fmla="*/ 304800 w 592931"/>
                <a:gd name="connsiteY32" fmla="*/ 104775 h 895350"/>
                <a:gd name="connsiteX33" fmla="*/ 311944 w 592931"/>
                <a:gd name="connsiteY33" fmla="*/ 100013 h 895350"/>
                <a:gd name="connsiteX34" fmla="*/ 314325 w 592931"/>
                <a:gd name="connsiteY34" fmla="*/ 92869 h 895350"/>
                <a:gd name="connsiteX35" fmla="*/ 321469 w 592931"/>
                <a:gd name="connsiteY35" fmla="*/ 85725 h 895350"/>
                <a:gd name="connsiteX36" fmla="*/ 323850 w 592931"/>
                <a:gd name="connsiteY36" fmla="*/ 76200 h 895350"/>
                <a:gd name="connsiteX37" fmla="*/ 335756 w 592931"/>
                <a:gd name="connsiteY37" fmla="*/ 59532 h 895350"/>
                <a:gd name="connsiteX38" fmla="*/ 338138 w 592931"/>
                <a:gd name="connsiteY38" fmla="*/ 50007 h 895350"/>
                <a:gd name="connsiteX39" fmla="*/ 345281 w 592931"/>
                <a:gd name="connsiteY39" fmla="*/ 45244 h 895350"/>
                <a:gd name="connsiteX40" fmla="*/ 361950 w 592931"/>
                <a:gd name="connsiteY40" fmla="*/ 23813 h 895350"/>
                <a:gd name="connsiteX41" fmla="*/ 378619 w 592931"/>
                <a:gd name="connsiteY41" fmla="*/ 0 h 895350"/>
                <a:gd name="connsiteX42" fmla="*/ 402431 w 592931"/>
                <a:gd name="connsiteY42" fmla="*/ 26194 h 895350"/>
                <a:gd name="connsiteX43" fmla="*/ 492919 w 592931"/>
                <a:gd name="connsiteY43" fmla="*/ 28575 h 895350"/>
                <a:gd name="connsiteX44" fmla="*/ 519113 w 592931"/>
                <a:gd name="connsiteY44" fmla="*/ 7144 h 895350"/>
                <a:gd name="connsiteX45" fmla="*/ 569119 w 592931"/>
                <a:gd name="connsiteY45" fmla="*/ 114300 h 895350"/>
                <a:gd name="connsiteX46" fmla="*/ 592931 w 592931"/>
                <a:gd name="connsiteY46" fmla="*/ 892969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92931" h="895350">
                  <a:moveTo>
                    <a:pt x="0" y="895350"/>
                  </a:moveTo>
                  <a:lnTo>
                    <a:pt x="26194" y="233363"/>
                  </a:lnTo>
                  <a:cubicBezTo>
                    <a:pt x="30208" y="244067"/>
                    <a:pt x="31321" y="251423"/>
                    <a:pt x="38100" y="259557"/>
                  </a:cubicBezTo>
                  <a:cubicBezTo>
                    <a:pt x="40256" y="262144"/>
                    <a:pt x="42863" y="264319"/>
                    <a:pt x="45244" y="266700"/>
                  </a:cubicBezTo>
                  <a:cubicBezTo>
                    <a:pt x="50911" y="283703"/>
                    <a:pt x="45829" y="278204"/>
                    <a:pt x="57150" y="285750"/>
                  </a:cubicBezTo>
                  <a:cubicBezTo>
                    <a:pt x="69849" y="304798"/>
                    <a:pt x="53184" y="281785"/>
                    <a:pt x="69056" y="297657"/>
                  </a:cubicBezTo>
                  <a:cubicBezTo>
                    <a:pt x="71080" y="299681"/>
                    <a:pt x="71392" y="303283"/>
                    <a:pt x="73819" y="304800"/>
                  </a:cubicBezTo>
                  <a:cubicBezTo>
                    <a:pt x="78076" y="307461"/>
                    <a:pt x="83929" y="306779"/>
                    <a:pt x="88106" y="309563"/>
                  </a:cubicBezTo>
                  <a:lnTo>
                    <a:pt x="95250" y="314325"/>
                  </a:lnTo>
                  <a:cubicBezTo>
                    <a:pt x="96044" y="317500"/>
                    <a:pt x="95013" y="321886"/>
                    <a:pt x="97631" y="323850"/>
                  </a:cubicBezTo>
                  <a:cubicBezTo>
                    <a:pt x="99639" y="325356"/>
                    <a:pt x="102468" y="322458"/>
                    <a:pt x="104775" y="321469"/>
                  </a:cubicBezTo>
                  <a:cubicBezTo>
                    <a:pt x="109573" y="319413"/>
                    <a:pt x="117222" y="315462"/>
                    <a:pt x="121444" y="311944"/>
                  </a:cubicBezTo>
                  <a:cubicBezTo>
                    <a:pt x="139776" y="296667"/>
                    <a:pt x="117998" y="311860"/>
                    <a:pt x="135731" y="300038"/>
                  </a:cubicBezTo>
                  <a:lnTo>
                    <a:pt x="145256" y="285750"/>
                  </a:lnTo>
                  <a:lnTo>
                    <a:pt x="150019" y="278607"/>
                  </a:lnTo>
                  <a:cubicBezTo>
                    <a:pt x="150813" y="276226"/>
                    <a:pt x="151277" y="273708"/>
                    <a:pt x="152400" y="271463"/>
                  </a:cubicBezTo>
                  <a:cubicBezTo>
                    <a:pt x="153680" y="268903"/>
                    <a:pt x="156001" y="266934"/>
                    <a:pt x="157163" y="264319"/>
                  </a:cubicBezTo>
                  <a:cubicBezTo>
                    <a:pt x="159202" y="259732"/>
                    <a:pt x="161925" y="250032"/>
                    <a:pt x="161925" y="250032"/>
                  </a:cubicBezTo>
                  <a:cubicBezTo>
                    <a:pt x="162110" y="248740"/>
                    <a:pt x="165860" y="221559"/>
                    <a:pt x="166688" y="219075"/>
                  </a:cubicBezTo>
                  <a:cubicBezTo>
                    <a:pt x="167593" y="216360"/>
                    <a:pt x="169863" y="214313"/>
                    <a:pt x="171450" y="211932"/>
                  </a:cubicBezTo>
                  <a:cubicBezTo>
                    <a:pt x="175641" y="199358"/>
                    <a:pt x="172439" y="206877"/>
                    <a:pt x="183356" y="190500"/>
                  </a:cubicBezTo>
                  <a:cubicBezTo>
                    <a:pt x="184748" y="188411"/>
                    <a:pt x="188119" y="188913"/>
                    <a:pt x="190500" y="188119"/>
                  </a:cubicBezTo>
                  <a:cubicBezTo>
                    <a:pt x="192881" y="185738"/>
                    <a:pt x="194842" y="182843"/>
                    <a:pt x="197644" y="180975"/>
                  </a:cubicBezTo>
                  <a:cubicBezTo>
                    <a:pt x="201731" y="178250"/>
                    <a:pt x="217002" y="176731"/>
                    <a:pt x="219075" y="176213"/>
                  </a:cubicBezTo>
                  <a:cubicBezTo>
                    <a:pt x="223945" y="174995"/>
                    <a:pt x="228600" y="173038"/>
                    <a:pt x="233363" y="171450"/>
                  </a:cubicBezTo>
                  <a:lnTo>
                    <a:pt x="240506" y="169069"/>
                  </a:lnTo>
                  <a:cubicBezTo>
                    <a:pt x="246670" y="162905"/>
                    <a:pt x="254327" y="156182"/>
                    <a:pt x="257175" y="147638"/>
                  </a:cubicBezTo>
                  <a:lnTo>
                    <a:pt x="261938" y="133350"/>
                  </a:lnTo>
                  <a:cubicBezTo>
                    <a:pt x="262732" y="130969"/>
                    <a:pt x="261884" y="126816"/>
                    <a:pt x="264319" y="126207"/>
                  </a:cubicBezTo>
                  <a:lnTo>
                    <a:pt x="273844" y="123825"/>
                  </a:lnTo>
                  <a:cubicBezTo>
                    <a:pt x="276225" y="122238"/>
                    <a:pt x="278964" y="121087"/>
                    <a:pt x="280988" y="119063"/>
                  </a:cubicBezTo>
                  <a:cubicBezTo>
                    <a:pt x="287975" y="112076"/>
                    <a:pt x="282731" y="110968"/>
                    <a:pt x="292894" y="107157"/>
                  </a:cubicBezTo>
                  <a:cubicBezTo>
                    <a:pt x="296684" y="105736"/>
                    <a:pt x="300831" y="105569"/>
                    <a:pt x="304800" y="104775"/>
                  </a:cubicBezTo>
                  <a:cubicBezTo>
                    <a:pt x="307181" y="103188"/>
                    <a:pt x="310156" y="102248"/>
                    <a:pt x="311944" y="100013"/>
                  </a:cubicBezTo>
                  <a:cubicBezTo>
                    <a:pt x="313512" y="98053"/>
                    <a:pt x="312933" y="94958"/>
                    <a:pt x="314325" y="92869"/>
                  </a:cubicBezTo>
                  <a:cubicBezTo>
                    <a:pt x="316193" y="90067"/>
                    <a:pt x="319088" y="88106"/>
                    <a:pt x="321469" y="85725"/>
                  </a:cubicBezTo>
                  <a:cubicBezTo>
                    <a:pt x="322263" y="82550"/>
                    <a:pt x="322226" y="79041"/>
                    <a:pt x="323850" y="76200"/>
                  </a:cubicBezTo>
                  <a:cubicBezTo>
                    <a:pt x="337081" y="53046"/>
                    <a:pt x="325718" y="86300"/>
                    <a:pt x="335756" y="59532"/>
                  </a:cubicBezTo>
                  <a:cubicBezTo>
                    <a:pt x="336905" y="56468"/>
                    <a:pt x="336323" y="52730"/>
                    <a:pt x="338138" y="50007"/>
                  </a:cubicBezTo>
                  <a:cubicBezTo>
                    <a:pt x="339725" y="47626"/>
                    <a:pt x="343154" y="47158"/>
                    <a:pt x="345281" y="45244"/>
                  </a:cubicBezTo>
                  <a:cubicBezTo>
                    <a:pt x="363072" y="29231"/>
                    <a:pt x="361950" y="36074"/>
                    <a:pt x="361950" y="23813"/>
                  </a:cubicBezTo>
                  <a:lnTo>
                    <a:pt x="378619" y="0"/>
                  </a:lnTo>
                  <a:lnTo>
                    <a:pt x="402431" y="26194"/>
                  </a:lnTo>
                  <a:lnTo>
                    <a:pt x="492919" y="28575"/>
                  </a:lnTo>
                  <a:lnTo>
                    <a:pt x="519113" y="7144"/>
                  </a:lnTo>
                  <a:lnTo>
                    <a:pt x="569119" y="114300"/>
                  </a:lnTo>
                  <a:lnTo>
                    <a:pt x="592931" y="892969"/>
                  </a:lnTo>
                </a:path>
              </a:pathLst>
            </a:custGeom>
            <a:solidFill>
              <a:srgbClr val="5BA5A3"/>
            </a:solidFill>
            <a:ln w="6350" cap="flat" cmpd="sng" algn="ctr">
              <a:solidFill>
                <a:srgbClr val="EBF2F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056686" y="5411117"/>
              <a:ext cx="714212" cy="361031"/>
            </a:xfrm>
            <a:custGeom>
              <a:avLst/>
              <a:gdLst>
                <a:gd name="connsiteX0" fmla="*/ 0 w 590550"/>
                <a:gd name="connsiteY0" fmla="*/ 488156 h 488156"/>
                <a:gd name="connsiteX1" fmla="*/ 28575 w 590550"/>
                <a:gd name="connsiteY1" fmla="*/ 73819 h 488156"/>
                <a:gd name="connsiteX2" fmla="*/ 52388 w 590550"/>
                <a:gd name="connsiteY2" fmla="*/ 92869 h 488156"/>
                <a:gd name="connsiteX3" fmla="*/ 59531 w 590550"/>
                <a:gd name="connsiteY3" fmla="*/ 95250 h 488156"/>
                <a:gd name="connsiteX4" fmla="*/ 78581 w 590550"/>
                <a:gd name="connsiteY4" fmla="*/ 107156 h 488156"/>
                <a:gd name="connsiteX5" fmla="*/ 85725 w 590550"/>
                <a:gd name="connsiteY5" fmla="*/ 109538 h 488156"/>
                <a:gd name="connsiteX6" fmla="*/ 92869 w 590550"/>
                <a:gd name="connsiteY6" fmla="*/ 111919 h 488156"/>
                <a:gd name="connsiteX7" fmla="*/ 109538 w 590550"/>
                <a:gd name="connsiteY7" fmla="*/ 109538 h 488156"/>
                <a:gd name="connsiteX8" fmla="*/ 126206 w 590550"/>
                <a:gd name="connsiteY8" fmla="*/ 102394 h 488156"/>
                <a:gd name="connsiteX9" fmla="*/ 140494 w 590550"/>
                <a:gd name="connsiteY9" fmla="*/ 92869 h 488156"/>
                <a:gd name="connsiteX10" fmla="*/ 147638 w 590550"/>
                <a:gd name="connsiteY10" fmla="*/ 78581 h 488156"/>
                <a:gd name="connsiteX11" fmla="*/ 152400 w 590550"/>
                <a:gd name="connsiteY11" fmla="*/ 64294 h 488156"/>
                <a:gd name="connsiteX12" fmla="*/ 159544 w 590550"/>
                <a:gd name="connsiteY12" fmla="*/ 42863 h 488156"/>
                <a:gd name="connsiteX13" fmla="*/ 164306 w 590550"/>
                <a:gd name="connsiteY13" fmla="*/ 35719 h 488156"/>
                <a:gd name="connsiteX14" fmla="*/ 166688 w 590550"/>
                <a:gd name="connsiteY14" fmla="*/ 28575 h 488156"/>
                <a:gd name="connsiteX15" fmla="*/ 180975 w 590550"/>
                <a:gd name="connsiteY15" fmla="*/ 19050 h 488156"/>
                <a:gd name="connsiteX16" fmla="*/ 197644 w 590550"/>
                <a:gd name="connsiteY16" fmla="*/ 21431 h 488156"/>
                <a:gd name="connsiteX17" fmla="*/ 204788 w 590550"/>
                <a:gd name="connsiteY17" fmla="*/ 28575 h 488156"/>
                <a:gd name="connsiteX18" fmla="*/ 221456 w 590550"/>
                <a:gd name="connsiteY18" fmla="*/ 30956 h 488156"/>
                <a:gd name="connsiteX19" fmla="*/ 245269 w 590550"/>
                <a:gd name="connsiteY19" fmla="*/ 28575 h 488156"/>
                <a:gd name="connsiteX20" fmla="*/ 252413 w 590550"/>
                <a:gd name="connsiteY20" fmla="*/ 26194 h 488156"/>
                <a:gd name="connsiteX21" fmla="*/ 261938 w 590550"/>
                <a:gd name="connsiteY21" fmla="*/ 23813 h 488156"/>
                <a:gd name="connsiteX22" fmla="*/ 269081 w 590550"/>
                <a:gd name="connsiteY22" fmla="*/ 19050 h 488156"/>
                <a:gd name="connsiteX23" fmla="*/ 302419 w 590550"/>
                <a:gd name="connsiteY23" fmla="*/ 14288 h 488156"/>
                <a:gd name="connsiteX24" fmla="*/ 323850 w 590550"/>
                <a:gd name="connsiteY24" fmla="*/ 9525 h 488156"/>
                <a:gd name="connsiteX25" fmla="*/ 330994 w 590550"/>
                <a:gd name="connsiteY25" fmla="*/ 7144 h 488156"/>
                <a:gd name="connsiteX26" fmla="*/ 376238 w 590550"/>
                <a:gd name="connsiteY26" fmla="*/ 0 h 488156"/>
                <a:gd name="connsiteX27" fmla="*/ 383381 w 590550"/>
                <a:gd name="connsiteY27" fmla="*/ 4763 h 488156"/>
                <a:gd name="connsiteX28" fmla="*/ 388144 w 590550"/>
                <a:gd name="connsiteY28" fmla="*/ 19050 h 488156"/>
                <a:gd name="connsiteX29" fmla="*/ 400050 w 590550"/>
                <a:gd name="connsiteY29" fmla="*/ 33338 h 488156"/>
                <a:gd name="connsiteX30" fmla="*/ 421481 w 590550"/>
                <a:gd name="connsiteY30" fmla="*/ 45244 h 488156"/>
                <a:gd name="connsiteX31" fmla="*/ 428625 w 590550"/>
                <a:gd name="connsiteY31" fmla="*/ 50006 h 488156"/>
                <a:gd name="connsiteX32" fmla="*/ 435769 w 590550"/>
                <a:gd name="connsiteY32" fmla="*/ 52388 h 488156"/>
                <a:gd name="connsiteX33" fmla="*/ 454819 w 590550"/>
                <a:gd name="connsiteY33" fmla="*/ 57150 h 488156"/>
                <a:gd name="connsiteX34" fmla="*/ 483394 w 590550"/>
                <a:gd name="connsiteY34" fmla="*/ 61913 h 488156"/>
                <a:gd name="connsiteX35" fmla="*/ 511969 w 590550"/>
                <a:gd name="connsiteY35" fmla="*/ 59531 h 488156"/>
                <a:gd name="connsiteX36" fmla="*/ 523875 w 590550"/>
                <a:gd name="connsiteY36" fmla="*/ 54769 h 488156"/>
                <a:gd name="connsiteX37" fmla="*/ 533400 w 590550"/>
                <a:gd name="connsiteY37" fmla="*/ 69056 h 488156"/>
                <a:gd name="connsiteX38" fmla="*/ 547688 w 590550"/>
                <a:gd name="connsiteY38" fmla="*/ 73819 h 488156"/>
                <a:gd name="connsiteX39" fmla="*/ 569119 w 590550"/>
                <a:gd name="connsiteY39" fmla="*/ 78581 h 488156"/>
                <a:gd name="connsiteX40" fmla="*/ 590550 w 590550"/>
                <a:gd name="connsiteY40" fmla="*/ 485775 h 48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90550" h="488156">
                  <a:moveTo>
                    <a:pt x="0" y="488156"/>
                  </a:moveTo>
                  <a:lnTo>
                    <a:pt x="28575" y="73819"/>
                  </a:lnTo>
                  <a:cubicBezTo>
                    <a:pt x="31623" y="76431"/>
                    <a:pt x="45332" y="89341"/>
                    <a:pt x="52388" y="92869"/>
                  </a:cubicBezTo>
                  <a:cubicBezTo>
                    <a:pt x="54633" y="93991"/>
                    <a:pt x="57150" y="94456"/>
                    <a:pt x="59531" y="95250"/>
                  </a:cubicBezTo>
                  <a:cubicBezTo>
                    <a:pt x="67079" y="106571"/>
                    <a:pt x="61578" y="101488"/>
                    <a:pt x="78581" y="107156"/>
                  </a:cubicBezTo>
                  <a:lnTo>
                    <a:pt x="85725" y="109538"/>
                  </a:lnTo>
                  <a:lnTo>
                    <a:pt x="92869" y="111919"/>
                  </a:lnTo>
                  <a:cubicBezTo>
                    <a:pt x="98425" y="111125"/>
                    <a:pt x="104034" y="110639"/>
                    <a:pt x="109538" y="109538"/>
                  </a:cubicBezTo>
                  <a:cubicBezTo>
                    <a:pt x="114460" y="108553"/>
                    <a:pt x="122339" y="104714"/>
                    <a:pt x="126206" y="102394"/>
                  </a:cubicBezTo>
                  <a:cubicBezTo>
                    <a:pt x="131114" y="99449"/>
                    <a:pt x="140494" y="92869"/>
                    <a:pt x="140494" y="92869"/>
                  </a:cubicBezTo>
                  <a:cubicBezTo>
                    <a:pt x="149176" y="66820"/>
                    <a:pt x="135330" y="106273"/>
                    <a:pt x="147638" y="78581"/>
                  </a:cubicBezTo>
                  <a:cubicBezTo>
                    <a:pt x="149677" y="73994"/>
                    <a:pt x="150813" y="69056"/>
                    <a:pt x="152400" y="64294"/>
                  </a:cubicBezTo>
                  <a:lnTo>
                    <a:pt x="159544" y="42863"/>
                  </a:lnTo>
                  <a:cubicBezTo>
                    <a:pt x="160449" y="40148"/>
                    <a:pt x="163026" y="38279"/>
                    <a:pt x="164306" y="35719"/>
                  </a:cubicBezTo>
                  <a:cubicBezTo>
                    <a:pt x="165429" y="33474"/>
                    <a:pt x="164913" y="30350"/>
                    <a:pt x="166688" y="28575"/>
                  </a:cubicBezTo>
                  <a:cubicBezTo>
                    <a:pt x="170735" y="24528"/>
                    <a:pt x="180975" y="19050"/>
                    <a:pt x="180975" y="19050"/>
                  </a:cubicBezTo>
                  <a:cubicBezTo>
                    <a:pt x="186531" y="19844"/>
                    <a:pt x="192433" y="19347"/>
                    <a:pt x="197644" y="21431"/>
                  </a:cubicBezTo>
                  <a:cubicBezTo>
                    <a:pt x="200771" y="22682"/>
                    <a:pt x="201661" y="27324"/>
                    <a:pt x="204788" y="28575"/>
                  </a:cubicBezTo>
                  <a:cubicBezTo>
                    <a:pt x="209999" y="30659"/>
                    <a:pt x="215900" y="30162"/>
                    <a:pt x="221456" y="30956"/>
                  </a:cubicBezTo>
                  <a:cubicBezTo>
                    <a:pt x="229394" y="30162"/>
                    <a:pt x="237384" y="29788"/>
                    <a:pt x="245269" y="28575"/>
                  </a:cubicBezTo>
                  <a:cubicBezTo>
                    <a:pt x="247750" y="28193"/>
                    <a:pt x="249999" y="26884"/>
                    <a:pt x="252413" y="26194"/>
                  </a:cubicBezTo>
                  <a:cubicBezTo>
                    <a:pt x="255560" y="25295"/>
                    <a:pt x="258763" y="24607"/>
                    <a:pt x="261938" y="23813"/>
                  </a:cubicBezTo>
                  <a:cubicBezTo>
                    <a:pt x="264319" y="22225"/>
                    <a:pt x="266401" y="20055"/>
                    <a:pt x="269081" y="19050"/>
                  </a:cubicBezTo>
                  <a:cubicBezTo>
                    <a:pt x="275464" y="16656"/>
                    <a:pt x="299291" y="14636"/>
                    <a:pt x="302419" y="14288"/>
                  </a:cubicBezTo>
                  <a:cubicBezTo>
                    <a:pt x="318496" y="8928"/>
                    <a:pt x="298715" y="15110"/>
                    <a:pt x="323850" y="9525"/>
                  </a:cubicBezTo>
                  <a:cubicBezTo>
                    <a:pt x="326300" y="8981"/>
                    <a:pt x="328559" y="7753"/>
                    <a:pt x="330994" y="7144"/>
                  </a:cubicBezTo>
                  <a:cubicBezTo>
                    <a:pt x="343213" y="4090"/>
                    <a:pt x="368557" y="1097"/>
                    <a:pt x="376238" y="0"/>
                  </a:cubicBezTo>
                  <a:cubicBezTo>
                    <a:pt x="378619" y="1588"/>
                    <a:pt x="381864" y="2336"/>
                    <a:pt x="383381" y="4763"/>
                  </a:cubicBezTo>
                  <a:cubicBezTo>
                    <a:pt x="386042" y="9020"/>
                    <a:pt x="385360" y="14873"/>
                    <a:pt x="388144" y="19050"/>
                  </a:cubicBezTo>
                  <a:cubicBezTo>
                    <a:pt x="392377" y="25401"/>
                    <a:pt x="393702" y="28401"/>
                    <a:pt x="400050" y="33338"/>
                  </a:cubicBezTo>
                  <a:cubicBezTo>
                    <a:pt x="427076" y="54358"/>
                    <a:pt x="404238" y="36623"/>
                    <a:pt x="421481" y="45244"/>
                  </a:cubicBezTo>
                  <a:cubicBezTo>
                    <a:pt x="424041" y="46524"/>
                    <a:pt x="426065" y="48726"/>
                    <a:pt x="428625" y="50006"/>
                  </a:cubicBezTo>
                  <a:cubicBezTo>
                    <a:pt x="430870" y="51129"/>
                    <a:pt x="433347" y="51728"/>
                    <a:pt x="435769" y="52388"/>
                  </a:cubicBezTo>
                  <a:cubicBezTo>
                    <a:pt x="442084" y="54110"/>
                    <a:pt x="448609" y="55080"/>
                    <a:pt x="454819" y="57150"/>
                  </a:cubicBezTo>
                  <a:cubicBezTo>
                    <a:pt x="468782" y="61804"/>
                    <a:pt x="459468" y="59254"/>
                    <a:pt x="483394" y="61913"/>
                  </a:cubicBezTo>
                  <a:cubicBezTo>
                    <a:pt x="492919" y="61119"/>
                    <a:pt x="502834" y="62342"/>
                    <a:pt x="511969" y="59531"/>
                  </a:cubicBezTo>
                  <a:cubicBezTo>
                    <a:pt x="531876" y="53406"/>
                    <a:pt x="490411" y="46404"/>
                    <a:pt x="523875" y="54769"/>
                  </a:cubicBezTo>
                  <a:cubicBezTo>
                    <a:pt x="526113" y="61482"/>
                    <a:pt x="526102" y="65002"/>
                    <a:pt x="533400" y="69056"/>
                  </a:cubicBezTo>
                  <a:cubicBezTo>
                    <a:pt x="537789" y="71494"/>
                    <a:pt x="547688" y="73819"/>
                    <a:pt x="547688" y="73819"/>
                  </a:cubicBezTo>
                  <a:cubicBezTo>
                    <a:pt x="558794" y="81223"/>
                    <a:pt x="551969" y="78581"/>
                    <a:pt x="569119" y="78581"/>
                  </a:cubicBezTo>
                  <a:lnTo>
                    <a:pt x="590550" y="485775"/>
                  </a:lnTo>
                </a:path>
              </a:pathLst>
            </a:custGeom>
            <a:solidFill>
              <a:srgbClr val="D58B46"/>
            </a:solidFill>
            <a:ln w="6350" cap="flat" cmpd="sng" algn="ctr">
              <a:solidFill>
                <a:srgbClr val="EBF2F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2315577" y="4759088"/>
              <a:ext cx="714212" cy="1009537"/>
            </a:xfrm>
            <a:custGeom>
              <a:avLst/>
              <a:gdLst>
                <a:gd name="connsiteX0" fmla="*/ 0 w 602457"/>
                <a:gd name="connsiteY0" fmla="*/ 1365011 h 1365011"/>
                <a:gd name="connsiteX1" fmla="*/ 197644 w 602457"/>
                <a:gd name="connsiteY1" fmla="*/ 512524 h 1365011"/>
                <a:gd name="connsiteX2" fmla="*/ 226219 w 602457"/>
                <a:gd name="connsiteY2" fmla="*/ 395843 h 1365011"/>
                <a:gd name="connsiteX3" fmla="*/ 257175 w 602457"/>
                <a:gd name="connsiteY3" fmla="*/ 281543 h 1365011"/>
                <a:gd name="connsiteX4" fmla="*/ 288132 w 602457"/>
                <a:gd name="connsiteY4" fmla="*/ 193436 h 1365011"/>
                <a:gd name="connsiteX5" fmla="*/ 297657 w 602457"/>
                <a:gd name="connsiteY5" fmla="*/ 172005 h 1365011"/>
                <a:gd name="connsiteX6" fmla="*/ 302419 w 602457"/>
                <a:gd name="connsiteY6" fmla="*/ 150574 h 1365011"/>
                <a:gd name="connsiteX7" fmla="*/ 323850 w 602457"/>
                <a:gd name="connsiteY7" fmla="*/ 136286 h 1365011"/>
                <a:gd name="connsiteX8" fmla="*/ 333375 w 602457"/>
                <a:gd name="connsiteY8" fmla="*/ 100568 h 1365011"/>
                <a:gd name="connsiteX9" fmla="*/ 345282 w 602457"/>
                <a:gd name="connsiteY9" fmla="*/ 74374 h 1365011"/>
                <a:gd name="connsiteX10" fmla="*/ 359569 w 602457"/>
                <a:gd name="connsiteY10" fmla="*/ 50561 h 1365011"/>
                <a:gd name="connsiteX11" fmla="*/ 373857 w 602457"/>
                <a:gd name="connsiteY11" fmla="*/ 26749 h 1365011"/>
                <a:gd name="connsiteX12" fmla="*/ 397669 w 602457"/>
                <a:gd name="connsiteY12" fmla="*/ 7699 h 1365011"/>
                <a:gd name="connsiteX13" fmla="*/ 404813 w 602457"/>
                <a:gd name="connsiteY13" fmla="*/ 5318 h 1365011"/>
                <a:gd name="connsiteX14" fmla="*/ 411957 w 602457"/>
                <a:gd name="connsiteY14" fmla="*/ 555 h 1365011"/>
                <a:gd name="connsiteX15" fmla="*/ 426244 w 602457"/>
                <a:gd name="connsiteY15" fmla="*/ 12461 h 1365011"/>
                <a:gd name="connsiteX16" fmla="*/ 433388 w 602457"/>
                <a:gd name="connsiteY16" fmla="*/ 17224 h 1365011"/>
                <a:gd name="connsiteX17" fmla="*/ 440532 w 602457"/>
                <a:gd name="connsiteY17" fmla="*/ 31511 h 1365011"/>
                <a:gd name="connsiteX18" fmla="*/ 445294 w 602457"/>
                <a:gd name="connsiteY18" fmla="*/ 38655 h 1365011"/>
                <a:gd name="connsiteX19" fmla="*/ 457200 w 602457"/>
                <a:gd name="connsiteY19" fmla="*/ 57705 h 1365011"/>
                <a:gd name="connsiteX20" fmla="*/ 461963 w 602457"/>
                <a:gd name="connsiteY20" fmla="*/ 64849 h 1365011"/>
                <a:gd name="connsiteX21" fmla="*/ 464344 w 602457"/>
                <a:gd name="connsiteY21" fmla="*/ 76755 h 1365011"/>
                <a:gd name="connsiteX22" fmla="*/ 473869 w 602457"/>
                <a:gd name="connsiteY22" fmla="*/ 98186 h 1365011"/>
                <a:gd name="connsiteX23" fmla="*/ 476250 w 602457"/>
                <a:gd name="connsiteY23" fmla="*/ 107711 h 1365011"/>
                <a:gd name="connsiteX24" fmla="*/ 602457 w 602457"/>
                <a:gd name="connsiteY24" fmla="*/ 1357868 h 1365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2457" h="1365011">
                  <a:moveTo>
                    <a:pt x="0" y="1365011"/>
                  </a:moveTo>
                  <a:lnTo>
                    <a:pt x="197644" y="512524"/>
                  </a:lnTo>
                  <a:lnTo>
                    <a:pt x="226219" y="395843"/>
                  </a:lnTo>
                  <a:lnTo>
                    <a:pt x="257175" y="281543"/>
                  </a:lnTo>
                  <a:lnTo>
                    <a:pt x="288132" y="193436"/>
                  </a:lnTo>
                  <a:lnTo>
                    <a:pt x="297657" y="172005"/>
                  </a:lnTo>
                  <a:lnTo>
                    <a:pt x="302419" y="150574"/>
                  </a:lnTo>
                  <a:lnTo>
                    <a:pt x="323850" y="136286"/>
                  </a:lnTo>
                  <a:lnTo>
                    <a:pt x="333375" y="100568"/>
                  </a:lnTo>
                  <a:lnTo>
                    <a:pt x="345282" y="74374"/>
                  </a:lnTo>
                  <a:lnTo>
                    <a:pt x="359569" y="50561"/>
                  </a:lnTo>
                  <a:lnTo>
                    <a:pt x="373857" y="26749"/>
                  </a:lnTo>
                  <a:cubicBezTo>
                    <a:pt x="376915" y="24127"/>
                    <a:pt x="390608" y="11229"/>
                    <a:pt x="397669" y="7699"/>
                  </a:cubicBezTo>
                  <a:cubicBezTo>
                    <a:pt x="399914" y="6577"/>
                    <a:pt x="402432" y="6112"/>
                    <a:pt x="404813" y="5318"/>
                  </a:cubicBezTo>
                  <a:cubicBezTo>
                    <a:pt x="407194" y="3730"/>
                    <a:pt x="409117" y="910"/>
                    <a:pt x="411957" y="555"/>
                  </a:cubicBezTo>
                  <a:cubicBezTo>
                    <a:pt x="430447" y="-1757"/>
                    <a:pt x="420152" y="3323"/>
                    <a:pt x="426244" y="12461"/>
                  </a:cubicBezTo>
                  <a:cubicBezTo>
                    <a:pt x="427832" y="14842"/>
                    <a:pt x="431007" y="15636"/>
                    <a:pt x="433388" y="17224"/>
                  </a:cubicBezTo>
                  <a:cubicBezTo>
                    <a:pt x="447036" y="37698"/>
                    <a:pt x="430673" y="11794"/>
                    <a:pt x="440532" y="31511"/>
                  </a:cubicBezTo>
                  <a:cubicBezTo>
                    <a:pt x="441812" y="34071"/>
                    <a:pt x="444132" y="36040"/>
                    <a:pt x="445294" y="38655"/>
                  </a:cubicBezTo>
                  <a:cubicBezTo>
                    <a:pt x="453646" y="57447"/>
                    <a:pt x="444350" y="49138"/>
                    <a:pt x="457200" y="57705"/>
                  </a:cubicBezTo>
                  <a:cubicBezTo>
                    <a:pt x="458788" y="60086"/>
                    <a:pt x="460958" y="62169"/>
                    <a:pt x="461963" y="64849"/>
                  </a:cubicBezTo>
                  <a:cubicBezTo>
                    <a:pt x="463384" y="68639"/>
                    <a:pt x="463279" y="72850"/>
                    <a:pt x="464344" y="76755"/>
                  </a:cubicBezTo>
                  <a:cubicBezTo>
                    <a:pt x="468268" y="91141"/>
                    <a:pt x="467317" y="88357"/>
                    <a:pt x="473869" y="98186"/>
                  </a:cubicBezTo>
                  <a:lnTo>
                    <a:pt x="476250" y="107711"/>
                  </a:lnTo>
                  <a:lnTo>
                    <a:pt x="602457" y="1357868"/>
                  </a:lnTo>
                </a:path>
              </a:pathLst>
            </a:custGeom>
            <a:solidFill>
              <a:srgbClr val="93C196"/>
            </a:solidFill>
            <a:ln w="6350" cap="flat" cmpd="sng" algn="ctr">
              <a:solidFill>
                <a:srgbClr val="EBF2F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2315577" y="4817591"/>
              <a:ext cx="714212" cy="949273"/>
            </a:xfrm>
            <a:custGeom>
              <a:avLst/>
              <a:gdLst>
                <a:gd name="connsiteX0" fmla="*/ 0 w 597694"/>
                <a:gd name="connsiteY0" fmla="*/ 1283527 h 1283527"/>
                <a:gd name="connsiteX1" fmla="*/ 38100 w 597694"/>
                <a:gd name="connsiteY1" fmla="*/ 523908 h 1283527"/>
                <a:gd name="connsiteX2" fmla="*/ 50006 w 597694"/>
                <a:gd name="connsiteY2" fmla="*/ 550102 h 1283527"/>
                <a:gd name="connsiteX3" fmla="*/ 59531 w 597694"/>
                <a:gd name="connsiteY3" fmla="*/ 569152 h 1283527"/>
                <a:gd name="connsiteX4" fmla="*/ 66675 w 597694"/>
                <a:gd name="connsiteY4" fmla="*/ 576296 h 1283527"/>
                <a:gd name="connsiteX5" fmla="*/ 76200 w 597694"/>
                <a:gd name="connsiteY5" fmla="*/ 588202 h 1283527"/>
                <a:gd name="connsiteX6" fmla="*/ 80962 w 597694"/>
                <a:gd name="connsiteY6" fmla="*/ 595346 h 1283527"/>
                <a:gd name="connsiteX7" fmla="*/ 88106 w 597694"/>
                <a:gd name="connsiteY7" fmla="*/ 597727 h 1283527"/>
                <a:gd name="connsiteX8" fmla="*/ 95250 w 597694"/>
                <a:gd name="connsiteY8" fmla="*/ 602490 h 1283527"/>
                <a:gd name="connsiteX9" fmla="*/ 119062 w 597694"/>
                <a:gd name="connsiteY9" fmla="*/ 600108 h 1283527"/>
                <a:gd name="connsiteX10" fmla="*/ 126206 w 597694"/>
                <a:gd name="connsiteY10" fmla="*/ 595346 h 1283527"/>
                <a:gd name="connsiteX11" fmla="*/ 150019 w 597694"/>
                <a:gd name="connsiteY11" fmla="*/ 581058 h 1283527"/>
                <a:gd name="connsiteX12" fmla="*/ 171450 w 597694"/>
                <a:gd name="connsiteY12" fmla="*/ 521527 h 1283527"/>
                <a:gd name="connsiteX13" fmla="*/ 173831 w 597694"/>
                <a:gd name="connsiteY13" fmla="*/ 500096 h 1283527"/>
                <a:gd name="connsiteX14" fmla="*/ 178594 w 597694"/>
                <a:gd name="connsiteY14" fmla="*/ 492952 h 1283527"/>
                <a:gd name="connsiteX15" fmla="*/ 180975 w 597694"/>
                <a:gd name="connsiteY15" fmla="*/ 483427 h 1283527"/>
                <a:gd name="connsiteX16" fmla="*/ 185737 w 597694"/>
                <a:gd name="connsiteY16" fmla="*/ 469140 h 1283527"/>
                <a:gd name="connsiteX17" fmla="*/ 192881 w 597694"/>
                <a:gd name="connsiteY17" fmla="*/ 440565 h 1283527"/>
                <a:gd name="connsiteX18" fmla="*/ 200025 w 597694"/>
                <a:gd name="connsiteY18" fmla="*/ 435802 h 1283527"/>
                <a:gd name="connsiteX19" fmla="*/ 209550 w 597694"/>
                <a:gd name="connsiteY19" fmla="*/ 411990 h 1283527"/>
                <a:gd name="connsiteX20" fmla="*/ 216694 w 597694"/>
                <a:gd name="connsiteY20" fmla="*/ 381033 h 1283527"/>
                <a:gd name="connsiteX21" fmla="*/ 221456 w 597694"/>
                <a:gd name="connsiteY21" fmla="*/ 361983 h 1283527"/>
                <a:gd name="connsiteX22" fmla="*/ 223837 w 597694"/>
                <a:gd name="connsiteY22" fmla="*/ 354840 h 1283527"/>
                <a:gd name="connsiteX23" fmla="*/ 226219 w 597694"/>
                <a:gd name="connsiteY23" fmla="*/ 345315 h 1283527"/>
                <a:gd name="connsiteX24" fmla="*/ 230981 w 597694"/>
                <a:gd name="connsiteY24" fmla="*/ 331027 h 1283527"/>
                <a:gd name="connsiteX25" fmla="*/ 233362 w 597694"/>
                <a:gd name="connsiteY25" fmla="*/ 321502 h 1283527"/>
                <a:gd name="connsiteX26" fmla="*/ 242887 w 597694"/>
                <a:gd name="connsiteY26" fmla="*/ 295308 h 1283527"/>
                <a:gd name="connsiteX27" fmla="*/ 252412 w 597694"/>
                <a:gd name="connsiteY27" fmla="*/ 281021 h 1283527"/>
                <a:gd name="connsiteX28" fmla="*/ 257175 w 597694"/>
                <a:gd name="connsiteY28" fmla="*/ 273877 h 1283527"/>
                <a:gd name="connsiteX29" fmla="*/ 259556 w 597694"/>
                <a:gd name="connsiteY29" fmla="*/ 266733 h 1283527"/>
                <a:gd name="connsiteX30" fmla="*/ 261937 w 597694"/>
                <a:gd name="connsiteY30" fmla="*/ 257208 h 1283527"/>
                <a:gd name="connsiteX31" fmla="*/ 266700 w 597694"/>
                <a:gd name="connsiteY31" fmla="*/ 250065 h 1283527"/>
                <a:gd name="connsiteX32" fmla="*/ 273844 w 597694"/>
                <a:gd name="connsiteY32" fmla="*/ 228633 h 1283527"/>
                <a:gd name="connsiteX33" fmla="*/ 276225 w 597694"/>
                <a:gd name="connsiteY33" fmla="*/ 221490 h 1283527"/>
                <a:gd name="connsiteX34" fmla="*/ 280987 w 597694"/>
                <a:gd name="connsiteY34" fmla="*/ 214346 h 1283527"/>
                <a:gd name="connsiteX35" fmla="*/ 288131 w 597694"/>
                <a:gd name="connsiteY35" fmla="*/ 188152 h 1283527"/>
                <a:gd name="connsiteX36" fmla="*/ 295275 w 597694"/>
                <a:gd name="connsiteY36" fmla="*/ 183390 h 1283527"/>
                <a:gd name="connsiteX37" fmla="*/ 311944 w 597694"/>
                <a:gd name="connsiteY37" fmla="*/ 166721 h 1283527"/>
                <a:gd name="connsiteX38" fmla="*/ 319087 w 597694"/>
                <a:gd name="connsiteY38" fmla="*/ 159577 h 1283527"/>
                <a:gd name="connsiteX39" fmla="*/ 323850 w 597694"/>
                <a:gd name="connsiteY39" fmla="*/ 142908 h 1283527"/>
                <a:gd name="connsiteX40" fmla="*/ 328612 w 597694"/>
                <a:gd name="connsiteY40" fmla="*/ 128621 h 1283527"/>
                <a:gd name="connsiteX41" fmla="*/ 330994 w 597694"/>
                <a:gd name="connsiteY41" fmla="*/ 111952 h 1283527"/>
                <a:gd name="connsiteX42" fmla="*/ 333375 w 597694"/>
                <a:gd name="connsiteY42" fmla="*/ 102427 h 1283527"/>
                <a:gd name="connsiteX43" fmla="*/ 340519 w 597694"/>
                <a:gd name="connsiteY43" fmla="*/ 97665 h 1283527"/>
                <a:gd name="connsiteX44" fmla="*/ 347662 w 597694"/>
                <a:gd name="connsiteY44" fmla="*/ 90521 h 1283527"/>
                <a:gd name="connsiteX45" fmla="*/ 354806 w 597694"/>
                <a:gd name="connsiteY45" fmla="*/ 76233 h 1283527"/>
                <a:gd name="connsiteX46" fmla="*/ 366712 w 597694"/>
                <a:gd name="connsiteY46" fmla="*/ 54802 h 1283527"/>
                <a:gd name="connsiteX47" fmla="*/ 400050 w 597694"/>
                <a:gd name="connsiteY47" fmla="*/ 4796 h 1283527"/>
                <a:gd name="connsiteX48" fmla="*/ 421481 w 597694"/>
                <a:gd name="connsiteY48" fmla="*/ 33 h 1283527"/>
                <a:gd name="connsiteX49" fmla="*/ 438150 w 597694"/>
                <a:gd name="connsiteY49" fmla="*/ 7177 h 1283527"/>
                <a:gd name="connsiteX50" fmla="*/ 445294 w 597694"/>
                <a:gd name="connsiteY50" fmla="*/ 14321 h 1283527"/>
                <a:gd name="connsiteX51" fmla="*/ 459581 w 597694"/>
                <a:gd name="connsiteY51" fmla="*/ 23846 h 1283527"/>
                <a:gd name="connsiteX52" fmla="*/ 466725 w 597694"/>
                <a:gd name="connsiteY52" fmla="*/ 30990 h 1283527"/>
                <a:gd name="connsiteX53" fmla="*/ 473869 w 597694"/>
                <a:gd name="connsiteY53" fmla="*/ 35752 h 1283527"/>
                <a:gd name="connsiteX54" fmla="*/ 478631 w 597694"/>
                <a:gd name="connsiteY54" fmla="*/ 50040 h 1283527"/>
                <a:gd name="connsiteX55" fmla="*/ 485775 w 597694"/>
                <a:gd name="connsiteY55" fmla="*/ 64327 h 1283527"/>
                <a:gd name="connsiteX56" fmla="*/ 492919 w 597694"/>
                <a:gd name="connsiteY56" fmla="*/ 69090 h 1283527"/>
                <a:gd name="connsiteX57" fmla="*/ 507206 w 597694"/>
                <a:gd name="connsiteY57" fmla="*/ 73852 h 1283527"/>
                <a:gd name="connsiteX58" fmla="*/ 514350 w 597694"/>
                <a:gd name="connsiteY58" fmla="*/ 80996 h 1283527"/>
                <a:gd name="connsiteX59" fmla="*/ 576262 w 597694"/>
                <a:gd name="connsiteY59" fmla="*/ 383415 h 1283527"/>
                <a:gd name="connsiteX60" fmla="*/ 597694 w 597694"/>
                <a:gd name="connsiteY60" fmla="*/ 1278765 h 128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97694" h="1283527">
                  <a:moveTo>
                    <a:pt x="0" y="1283527"/>
                  </a:moveTo>
                  <a:lnTo>
                    <a:pt x="38100" y="523908"/>
                  </a:lnTo>
                  <a:lnTo>
                    <a:pt x="50006" y="550102"/>
                  </a:lnTo>
                  <a:cubicBezTo>
                    <a:pt x="53181" y="556452"/>
                    <a:pt x="55719" y="563162"/>
                    <a:pt x="59531" y="569152"/>
                  </a:cubicBezTo>
                  <a:cubicBezTo>
                    <a:pt x="61339" y="571993"/>
                    <a:pt x="64807" y="573494"/>
                    <a:pt x="66675" y="576296"/>
                  </a:cubicBezTo>
                  <a:cubicBezTo>
                    <a:pt x="75876" y="590098"/>
                    <a:pt x="60223" y="577552"/>
                    <a:pt x="76200" y="588202"/>
                  </a:cubicBezTo>
                  <a:cubicBezTo>
                    <a:pt x="77787" y="590583"/>
                    <a:pt x="78727" y="593558"/>
                    <a:pt x="80962" y="595346"/>
                  </a:cubicBezTo>
                  <a:cubicBezTo>
                    <a:pt x="82922" y="596914"/>
                    <a:pt x="85861" y="596604"/>
                    <a:pt x="88106" y="597727"/>
                  </a:cubicBezTo>
                  <a:cubicBezTo>
                    <a:pt x="90666" y="599007"/>
                    <a:pt x="92869" y="600902"/>
                    <a:pt x="95250" y="602490"/>
                  </a:cubicBezTo>
                  <a:cubicBezTo>
                    <a:pt x="103187" y="601696"/>
                    <a:pt x="111289" y="601902"/>
                    <a:pt x="119062" y="600108"/>
                  </a:cubicBezTo>
                  <a:cubicBezTo>
                    <a:pt x="121851" y="599464"/>
                    <a:pt x="121047" y="602886"/>
                    <a:pt x="126206" y="595346"/>
                  </a:cubicBezTo>
                  <a:lnTo>
                    <a:pt x="150019" y="581058"/>
                  </a:lnTo>
                  <a:lnTo>
                    <a:pt x="171450" y="521527"/>
                  </a:lnTo>
                  <a:cubicBezTo>
                    <a:pt x="172244" y="514383"/>
                    <a:pt x="172088" y="507069"/>
                    <a:pt x="173831" y="500096"/>
                  </a:cubicBezTo>
                  <a:cubicBezTo>
                    <a:pt x="174525" y="497319"/>
                    <a:pt x="177467" y="495583"/>
                    <a:pt x="178594" y="492952"/>
                  </a:cubicBezTo>
                  <a:cubicBezTo>
                    <a:pt x="179883" y="489944"/>
                    <a:pt x="180035" y="486562"/>
                    <a:pt x="180975" y="483427"/>
                  </a:cubicBezTo>
                  <a:cubicBezTo>
                    <a:pt x="182417" y="478619"/>
                    <a:pt x="184150" y="473902"/>
                    <a:pt x="185737" y="469140"/>
                  </a:cubicBezTo>
                  <a:cubicBezTo>
                    <a:pt x="187017" y="465301"/>
                    <a:pt x="188597" y="443422"/>
                    <a:pt x="192881" y="440565"/>
                  </a:cubicBezTo>
                  <a:lnTo>
                    <a:pt x="200025" y="435802"/>
                  </a:lnTo>
                  <a:cubicBezTo>
                    <a:pt x="205909" y="418147"/>
                    <a:pt x="202542" y="426005"/>
                    <a:pt x="209550" y="411990"/>
                  </a:cubicBezTo>
                  <a:cubicBezTo>
                    <a:pt x="215079" y="373285"/>
                    <a:pt x="207976" y="415910"/>
                    <a:pt x="216694" y="381033"/>
                  </a:cubicBezTo>
                  <a:cubicBezTo>
                    <a:pt x="218281" y="374683"/>
                    <a:pt x="219386" y="368193"/>
                    <a:pt x="221456" y="361983"/>
                  </a:cubicBezTo>
                  <a:cubicBezTo>
                    <a:pt x="222250" y="359602"/>
                    <a:pt x="223147" y="357253"/>
                    <a:pt x="223837" y="354840"/>
                  </a:cubicBezTo>
                  <a:cubicBezTo>
                    <a:pt x="224736" y="351693"/>
                    <a:pt x="225279" y="348450"/>
                    <a:pt x="226219" y="345315"/>
                  </a:cubicBezTo>
                  <a:cubicBezTo>
                    <a:pt x="227662" y="340507"/>
                    <a:pt x="229394" y="335790"/>
                    <a:pt x="230981" y="331027"/>
                  </a:cubicBezTo>
                  <a:cubicBezTo>
                    <a:pt x="232016" y="327922"/>
                    <a:pt x="232422" y="324637"/>
                    <a:pt x="233362" y="321502"/>
                  </a:cubicBezTo>
                  <a:cubicBezTo>
                    <a:pt x="234656" y="317189"/>
                    <a:pt x="240366" y="299930"/>
                    <a:pt x="242887" y="295308"/>
                  </a:cubicBezTo>
                  <a:cubicBezTo>
                    <a:pt x="245628" y="290283"/>
                    <a:pt x="249237" y="285783"/>
                    <a:pt x="252412" y="281021"/>
                  </a:cubicBezTo>
                  <a:lnTo>
                    <a:pt x="257175" y="273877"/>
                  </a:lnTo>
                  <a:cubicBezTo>
                    <a:pt x="257969" y="271496"/>
                    <a:pt x="258866" y="269147"/>
                    <a:pt x="259556" y="266733"/>
                  </a:cubicBezTo>
                  <a:cubicBezTo>
                    <a:pt x="260455" y="263586"/>
                    <a:pt x="260648" y="260216"/>
                    <a:pt x="261937" y="257208"/>
                  </a:cubicBezTo>
                  <a:cubicBezTo>
                    <a:pt x="263064" y="254578"/>
                    <a:pt x="265112" y="252446"/>
                    <a:pt x="266700" y="250065"/>
                  </a:cubicBezTo>
                  <a:lnTo>
                    <a:pt x="273844" y="228633"/>
                  </a:lnTo>
                  <a:cubicBezTo>
                    <a:pt x="274638" y="226252"/>
                    <a:pt x="274833" y="223578"/>
                    <a:pt x="276225" y="221490"/>
                  </a:cubicBezTo>
                  <a:lnTo>
                    <a:pt x="280987" y="214346"/>
                  </a:lnTo>
                  <a:cubicBezTo>
                    <a:pt x="281730" y="210634"/>
                    <a:pt x="285344" y="190009"/>
                    <a:pt x="288131" y="188152"/>
                  </a:cubicBezTo>
                  <a:lnTo>
                    <a:pt x="295275" y="183390"/>
                  </a:lnTo>
                  <a:cubicBezTo>
                    <a:pt x="306192" y="167013"/>
                    <a:pt x="299370" y="170912"/>
                    <a:pt x="311944" y="166721"/>
                  </a:cubicBezTo>
                  <a:cubicBezTo>
                    <a:pt x="314325" y="164340"/>
                    <a:pt x="317219" y="162379"/>
                    <a:pt x="319087" y="159577"/>
                  </a:cubicBezTo>
                  <a:cubicBezTo>
                    <a:pt x="320544" y="157391"/>
                    <a:pt x="323415" y="144357"/>
                    <a:pt x="323850" y="142908"/>
                  </a:cubicBezTo>
                  <a:cubicBezTo>
                    <a:pt x="325292" y="138100"/>
                    <a:pt x="328612" y="128621"/>
                    <a:pt x="328612" y="128621"/>
                  </a:cubicBezTo>
                  <a:cubicBezTo>
                    <a:pt x="329406" y="123065"/>
                    <a:pt x="329990" y="117474"/>
                    <a:pt x="330994" y="111952"/>
                  </a:cubicBezTo>
                  <a:cubicBezTo>
                    <a:pt x="331579" y="108732"/>
                    <a:pt x="331560" y="105150"/>
                    <a:pt x="333375" y="102427"/>
                  </a:cubicBezTo>
                  <a:cubicBezTo>
                    <a:pt x="334963" y="100046"/>
                    <a:pt x="338320" y="99497"/>
                    <a:pt x="340519" y="97665"/>
                  </a:cubicBezTo>
                  <a:cubicBezTo>
                    <a:pt x="343106" y="95509"/>
                    <a:pt x="345281" y="92902"/>
                    <a:pt x="347662" y="90521"/>
                  </a:cubicBezTo>
                  <a:cubicBezTo>
                    <a:pt x="353651" y="72560"/>
                    <a:pt x="345572" y="94702"/>
                    <a:pt x="354806" y="76233"/>
                  </a:cubicBezTo>
                  <a:cubicBezTo>
                    <a:pt x="360794" y="64257"/>
                    <a:pt x="356393" y="67105"/>
                    <a:pt x="366712" y="54802"/>
                  </a:cubicBezTo>
                  <a:lnTo>
                    <a:pt x="400050" y="4796"/>
                  </a:lnTo>
                  <a:cubicBezTo>
                    <a:pt x="407194" y="3208"/>
                    <a:pt x="414185" y="594"/>
                    <a:pt x="421481" y="33"/>
                  </a:cubicBezTo>
                  <a:cubicBezTo>
                    <a:pt x="427296" y="-414"/>
                    <a:pt x="433955" y="3681"/>
                    <a:pt x="438150" y="7177"/>
                  </a:cubicBezTo>
                  <a:cubicBezTo>
                    <a:pt x="440737" y="9333"/>
                    <a:pt x="442636" y="12253"/>
                    <a:pt x="445294" y="14321"/>
                  </a:cubicBezTo>
                  <a:cubicBezTo>
                    <a:pt x="449812" y="17835"/>
                    <a:pt x="454819" y="20671"/>
                    <a:pt x="459581" y="23846"/>
                  </a:cubicBezTo>
                  <a:cubicBezTo>
                    <a:pt x="462383" y="25714"/>
                    <a:pt x="464138" y="28834"/>
                    <a:pt x="466725" y="30990"/>
                  </a:cubicBezTo>
                  <a:cubicBezTo>
                    <a:pt x="468924" y="32822"/>
                    <a:pt x="471488" y="34165"/>
                    <a:pt x="473869" y="35752"/>
                  </a:cubicBezTo>
                  <a:lnTo>
                    <a:pt x="478631" y="50040"/>
                  </a:lnTo>
                  <a:cubicBezTo>
                    <a:pt x="480568" y="55851"/>
                    <a:pt x="481159" y="59711"/>
                    <a:pt x="485775" y="64327"/>
                  </a:cubicBezTo>
                  <a:cubicBezTo>
                    <a:pt x="487799" y="66351"/>
                    <a:pt x="490304" y="67928"/>
                    <a:pt x="492919" y="69090"/>
                  </a:cubicBezTo>
                  <a:cubicBezTo>
                    <a:pt x="497506" y="71129"/>
                    <a:pt x="507206" y="73852"/>
                    <a:pt x="507206" y="73852"/>
                  </a:cubicBezTo>
                  <a:lnTo>
                    <a:pt x="514350" y="80996"/>
                  </a:lnTo>
                  <a:lnTo>
                    <a:pt x="576262" y="383415"/>
                  </a:lnTo>
                  <a:lnTo>
                    <a:pt x="597694" y="1278765"/>
                  </a:lnTo>
                </a:path>
              </a:pathLst>
            </a:custGeom>
            <a:solidFill>
              <a:srgbClr val="92ADCE"/>
            </a:solidFill>
            <a:ln w="6350" cap="flat" cmpd="sng" algn="ctr">
              <a:solidFill>
                <a:srgbClr val="EBF2F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2315577" y="4863405"/>
              <a:ext cx="714212" cy="901698"/>
            </a:xfrm>
            <a:custGeom>
              <a:avLst/>
              <a:gdLst>
                <a:gd name="connsiteX0" fmla="*/ 0 w 592932"/>
                <a:gd name="connsiteY0" fmla="*/ 1219200 h 1219200"/>
                <a:gd name="connsiteX1" fmla="*/ 228600 w 592932"/>
                <a:gd name="connsiteY1" fmla="*/ 326231 h 1219200"/>
                <a:gd name="connsiteX2" fmla="*/ 252413 w 592932"/>
                <a:gd name="connsiteY2" fmla="*/ 238125 h 1219200"/>
                <a:gd name="connsiteX3" fmla="*/ 271463 w 592932"/>
                <a:gd name="connsiteY3" fmla="*/ 216694 h 1219200"/>
                <a:gd name="connsiteX4" fmla="*/ 276225 w 592932"/>
                <a:gd name="connsiteY4" fmla="*/ 209550 h 1219200"/>
                <a:gd name="connsiteX5" fmla="*/ 280988 w 592932"/>
                <a:gd name="connsiteY5" fmla="*/ 195262 h 1219200"/>
                <a:gd name="connsiteX6" fmla="*/ 283369 w 592932"/>
                <a:gd name="connsiteY6" fmla="*/ 188119 h 1219200"/>
                <a:gd name="connsiteX7" fmla="*/ 285750 w 592932"/>
                <a:gd name="connsiteY7" fmla="*/ 176212 h 1219200"/>
                <a:gd name="connsiteX8" fmla="*/ 300038 w 592932"/>
                <a:gd name="connsiteY8" fmla="*/ 166687 h 1219200"/>
                <a:gd name="connsiteX9" fmla="*/ 311944 w 592932"/>
                <a:gd name="connsiteY9" fmla="*/ 150019 h 1219200"/>
                <a:gd name="connsiteX10" fmla="*/ 316707 w 592932"/>
                <a:gd name="connsiteY10" fmla="*/ 135731 h 1219200"/>
                <a:gd name="connsiteX11" fmla="*/ 319088 w 592932"/>
                <a:gd name="connsiteY11" fmla="*/ 128587 h 1219200"/>
                <a:gd name="connsiteX12" fmla="*/ 321469 w 592932"/>
                <a:gd name="connsiteY12" fmla="*/ 111919 h 1219200"/>
                <a:gd name="connsiteX13" fmla="*/ 323850 w 592932"/>
                <a:gd name="connsiteY13" fmla="*/ 104775 h 1219200"/>
                <a:gd name="connsiteX14" fmla="*/ 338138 w 592932"/>
                <a:gd name="connsiteY14" fmla="*/ 90487 h 1219200"/>
                <a:gd name="connsiteX15" fmla="*/ 347663 w 592932"/>
                <a:gd name="connsiteY15" fmla="*/ 76200 h 1219200"/>
                <a:gd name="connsiteX16" fmla="*/ 361950 w 592932"/>
                <a:gd name="connsiteY16" fmla="*/ 61912 h 1219200"/>
                <a:gd name="connsiteX17" fmla="*/ 371475 w 592932"/>
                <a:gd name="connsiteY17" fmla="*/ 45244 h 1219200"/>
                <a:gd name="connsiteX18" fmla="*/ 378619 w 592932"/>
                <a:gd name="connsiteY18" fmla="*/ 28575 h 1219200"/>
                <a:gd name="connsiteX19" fmla="*/ 385763 w 592932"/>
                <a:gd name="connsiteY19" fmla="*/ 26194 h 1219200"/>
                <a:gd name="connsiteX20" fmla="*/ 395288 w 592932"/>
                <a:gd name="connsiteY20" fmla="*/ 14287 h 1219200"/>
                <a:gd name="connsiteX21" fmla="*/ 404813 w 592932"/>
                <a:gd name="connsiteY21" fmla="*/ 0 h 1219200"/>
                <a:gd name="connsiteX22" fmla="*/ 411957 w 592932"/>
                <a:gd name="connsiteY22" fmla="*/ 2381 h 1219200"/>
                <a:gd name="connsiteX23" fmla="*/ 421482 w 592932"/>
                <a:gd name="connsiteY23" fmla="*/ 14287 h 1219200"/>
                <a:gd name="connsiteX24" fmla="*/ 452438 w 592932"/>
                <a:gd name="connsiteY24" fmla="*/ 16669 h 1219200"/>
                <a:gd name="connsiteX25" fmla="*/ 464344 w 592932"/>
                <a:gd name="connsiteY25" fmla="*/ 30956 h 1219200"/>
                <a:gd name="connsiteX26" fmla="*/ 469107 w 592932"/>
                <a:gd name="connsiteY26" fmla="*/ 38100 h 1219200"/>
                <a:gd name="connsiteX27" fmla="*/ 481013 w 592932"/>
                <a:gd name="connsiteY27" fmla="*/ 59531 h 1219200"/>
                <a:gd name="connsiteX28" fmla="*/ 495300 w 592932"/>
                <a:gd name="connsiteY28" fmla="*/ 64294 h 1219200"/>
                <a:gd name="connsiteX29" fmla="*/ 500063 w 592932"/>
                <a:gd name="connsiteY29" fmla="*/ 71437 h 1219200"/>
                <a:gd name="connsiteX30" fmla="*/ 507207 w 592932"/>
                <a:gd name="connsiteY30" fmla="*/ 76200 h 1219200"/>
                <a:gd name="connsiteX31" fmla="*/ 571500 w 592932"/>
                <a:gd name="connsiteY31" fmla="*/ 340519 h 1219200"/>
                <a:gd name="connsiteX32" fmla="*/ 592932 w 592932"/>
                <a:gd name="connsiteY32" fmla="*/ 1212056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2932" h="1219200">
                  <a:moveTo>
                    <a:pt x="0" y="1219200"/>
                  </a:moveTo>
                  <a:lnTo>
                    <a:pt x="228600" y="326231"/>
                  </a:lnTo>
                  <a:lnTo>
                    <a:pt x="252413" y="238125"/>
                  </a:lnTo>
                  <a:cubicBezTo>
                    <a:pt x="282964" y="211938"/>
                    <a:pt x="262660" y="234300"/>
                    <a:pt x="271463" y="216694"/>
                  </a:cubicBezTo>
                  <a:cubicBezTo>
                    <a:pt x="272743" y="214134"/>
                    <a:pt x="275063" y="212165"/>
                    <a:pt x="276225" y="209550"/>
                  </a:cubicBezTo>
                  <a:cubicBezTo>
                    <a:pt x="278264" y="204962"/>
                    <a:pt x="279400" y="200025"/>
                    <a:pt x="280988" y="195262"/>
                  </a:cubicBezTo>
                  <a:cubicBezTo>
                    <a:pt x="281782" y="192881"/>
                    <a:pt x="282877" y="190580"/>
                    <a:pt x="283369" y="188119"/>
                  </a:cubicBezTo>
                  <a:cubicBezTo>
                    <a:pt x="284163" y="184150"/>
                    <a:pt x="283940" y="179832"/>
                    <a:pt x="285750" y="176212"/>
                  </a:cubicBezTo>
                  <a:cubicBezTo>
                    <a:pt x="289317" y="169079"/>
                    <a:pt x="293689" y="168804"/>
                    <a:pt x="300038" y="166687"/>
                  </a:cubicBezTo>
                  <a:cubicBezTo>
                    <a:pt x="307711" y="159015"/>
                    <a:pt x="307765" y="160468"/>
                    <a:pt x="311944" y="150019"/>
                  </a:cubicBezTo>
                  <a:cubicBezTo>
                    <a:pt x="313808" y="145358"/>
                    <a:pt x="315119" y="140494"/>
                    <a:pt x="316707" y="135731"/>
                  </a:cubicBezTo>
                  <a:lnTo>
                    <a:pt x="319088" y="128587"/>
                  </a:lnTo>
                  <a:cubicBezTo>
                    <a:pt x="319882" y="123031"/>
                    <a:pt x="320368" y="117422"/>
                    <a:pt x="321469" y="111919"/>
                  </a:cubicBezTo>
                  <a:cubicBezTo>
                    <a:pt x="321961" y="109458"/>
                    <a:pt x="322309" y="106756"/>
                    <a:pt x="323850" y="104775"/>
                  </a:cubicBezTo>
                  <a:cubicBezTo>
                    <a:pt x="327985" y="99458"/>
                    <a:pt x="333375" y="95250"/>
                    <a:pt x="338138" y="90487"/>
                  </a:cubicBezTo>
                  <a:cubicBezTo>
                    <a:pt x="342185" y="86440"/>
                    <a:pt x="343616" y="80247"/>
                    <a:pt x="347663" y="76200"/>
                  </a:cubicBezTo>
                  <a:lnTo>
                    <a:pt x="361950" y="61912"/>
                  </a:lnTo>
                  <a:cubicBezTo>
                    <a:pt x="368214" y="36863"/>
                    <a:pt x="358864" y="67312"/>
                    <a:pt x="371475" y="45244"/>
                  </a:cubicBezTo>
                  <a:cubicBezTo>
                    <a:pt x="376290" y="36818"/>
                    <a:pt x="370521" y="35053"/>
                    <a:pt x="378619" y="28575"/>
                  </a:cubicBezTo>
                  <a:cubicBezTo>
                    <a:pt x="380579" y="27007"/>
                    <a:pt x="383382" y="26988"/>
                    <a:pt x="385763" y="26194"/>
                  </a:cubicBezTo>
                  <a:cubicBezTo>
                    <a:pt x="398964" y="17393"/>
                    <a:pt x="388522" y="26467"/>
                    <a:pt x="395288" y="14287"/>
                  </a:cubicBezTo>
                  <a:cubicBezTo>
                    <a:pt x="398068" y="9284"/>
                    <a:pt x="404813" y="0"/>
                    <a:pt x="404813" y="0"/>
                  </a:cubicBezTo>
                  <a:cubicBezTo>
                    <a:pt x="407194" y="794"/>
                    <a:pt x="410182" y="606"/>
                    <a:pt x="411957" y="2381"/>
                  </a:cubicBezTo>
                  <a:cubicBezTo>
                    <a:pt x="418558" y="8982"/>
                    <a:pt x="408469" y="11847"/>
                    <a:pt x="421482" y="14287"/>
                  </a:cubicBezTo>
                  <a:cubicBezTo>
                    <a:pt x="431654" y="16194"/>
                    <a:pt x="442119" y="15875"/>
                    <a:pt x="452438" y="16669"/>
                  </a:cubicBezTo>
                  <a:cubicBezTo>
                    <a:pt x="464260" y="34402"/>
                    <a:pt x="449067" y="12624"/>
                    <a:pt x="464344" y="30956"/>
                  </a:cubicBezTo>
                  <a:cubicBezTo>
                    <a:pt x="466176" y="33155"/>
                    <a:pt x="467519" y="35719"/>
                    <a:pt x="469107" y="38100"/>
                  </a:cubicBezTo>
                  <a:cubicBezTo>
                    <a:pt x="472036" y="46888"/>
                    <a:pt x="472263" y="54670"/>
                    <a:pt x="481013" y="59531"/>
                  </a:cubicBezTo>
                  <a:cubicBezTo>
                    <a:pt x="485401" y="61969"/>
                    <a:pt x="495300" y="64294"/>
                    <a:pt x="495300" y="64294"/>
                  </a:cubicBezTo>
                  <a:cubicBezTo>
                    <a:pt x="496888" y="66675"/>
                    <a:pt x="498039" y="69413"/>
                    <a:pt x="500063" y="71437"/>
                  </a:cubicBezTo>
                  <a:cubicBezTo>
                    <a:pt x="502087" y="73461"/>
                    <a:pt x="507207" y="76200"/>
                    <a:pt x="507207" y="76200"/>
                  </a:cubicBezTo>
                  <a:lnTo>
                    <a:pt x="571500" y="340519"/>
                  </a:lnTo>
                  <a:lnTo>
                    <a:pt x="592932" y="1212056"/>
                  </a:lnTo>
                </a:path>
              </a:pathLst>
            </a:custGeom>
            <a:solidFill>
              <a:srgbClr val="969696"/>
            </a:solidFill>
            <a:ln w="6350" cap="flat" cmpd="sng" algn="ctr">
              <a:solidFill>
                <a:srgbClr val="EBF2F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2315577" y="4891583"/>
              <a:ext cx="714212" cy="880565"/>
            </a:xfrm>
            <a:custGeom>
              <a:avLst/>
              <a:gdLst>
                <a:gd name="connsiteX0" fmla="*/ 0 w 597694"/>
                <a:gd name="connsiteY0" fmla="*/ 1190625 h 1190625"/>
                <a:gd name="connsiteX1" fmla="*/ 33338 w 597694"/>
                <a:gd name="connsiteY1" fmla="*/ 464344 h 1190625"/>
                <a:gd name="connsiteX2" fmla="*/ 61913 w 597694"/>
                <a:gd name="connsiteY2" fmla="*/ 507206 h 1190625"/>
                <a:gd name="connsiteX3" fmla="*/ 97631 w 597694"/>
                <a:gd name="connsiteY3" fmla="*/ 545306 h 1190625"/>
                <a:gd name="connsiteX4" fmla="*/ 119063 w 597694"/>
                <a:gd name="connsiteY4" fmla="*/ 542925 h 1190625"/>
                <a:gd name="connsiteX5" fmla="*/ 126206 w 597694"/>
                <a:gd name="connsiteY5" fmla="*/ 538162 h 1190625"/>
                <a:gd name="connsiteX6" fmla="*/ 142875 w 597694"/>
                <a:gd name="connsiteY6" fmla="*/ 528637 h 1190625"/>
                <a:gd name="connsiteX7" fmla="*/ 152400 w 597694"/>
                <a:gd name="connsiteY7" fmla="*/ 514350 h 1190625"/>
                <a:gd name="connsiteX8" fmla="*/ 157163 w 597694"/>
                <a:gd name="connsiteY8" fmla="*/ 507206 h 1190625"/>
                <a:gd name="connsiteX9" fmla="*/ 164306 w 597694"/>
                <a:gd name="connsiteY9" fmla="*/ 483394 h 1190625"/>
                <a:gd name="connsiteX10" fmla="*/ 164306 w 597694"/>
                <a:gd name="connsiteY10" fmla="*/ 476250 h 1190625"/>
                <a:gd name="connsiteX11" fmla="*/ 188119 w 597694"/>
                <a:gd name="connsiteY11" fmla="*/ 392906 h 1190625"/>
                <a:gd name="connsiteX12" fmla="*/ 216694 w 597694"/>
                <a:gd name="connsiteY12" fmla="*/ 319087 h 1190625"/>
                <a:gd name="connsiteX13" fmla="*/ 242888 w 597694"/>
                <a:gd name="connsiteY13" fmla="*/ 235744 h 1190625"/>
                <a:gd name="connsiteX14" fmla="*/ 283369 w 597694"/>
                <a:gd name="connsiteY14" fmla="*/ 173831 h 1190625"/>
                <a:gd name="connsiteX15" fmla="*/ 321469 w 597694"/>
                <a:gd name="connsiteY15" fmla="*/ 126206 h 1190625"/>
                <a:gd name="connsiteX16" fmla="*/ 335756 w 597694"/>
                <a:gd name="connsiteY16" fmla="*/ 102394 h 1190625"/>
                <a:gd name="connsiteX17" fmla="*/ 338138 w 597694"/>
                <a:gd name="connsiteY17" fmla="*/ 85725 h 1190625"/>
                <a:gd name="connsiteX18" fmla="*/ 340519 w 597694"/>
                <a:gd name="connsiteY18" fmla="*/ 76200 h 1190625"/>
                <a:gd name="connsiteX19" fmla="*/ 354806 w 597694"/>
                <a:gd name="connsiteY19" fmla="*/ 66675 h 1190625"/>
                <a:gd name="connsiteX20" fmla="*/ 361950 w 597694"/>
                <a:gd name="connsiteY20" fmla="*/ 61912 h 1190625"/>
                <a:gd name="connsiteX21" fmla="*/ 366713 w 597694"/>
                <a:gd name="connsiteY21" fmla="*/ 54769 h 1190625"/>
                <a:gd name="connsiteX22" fmla="*/ 373856 w 597694"/>
                <a:gd name="connsiteY22" fmla="*/ 50006 h 1190625"/>
                <a:gd name="connsiteX23" fmla="*/ 385763 w 597694"/>
                <a:gd name="connsiteY23" fmla="*/ 23812 h 1190625"/>
                <a:gd name="connsiteX24" fmla="*/ 395288 w 597694"/>
                <a:gd name="connsiteY24" fmla="*/ 21431 h 1190625"/>
                <a:gd name="connsiteX25" fmla="*/ 397669 w 597694"/>
                <a:gd name="connsiteY25" fmla="*/ 9525 h 1190625"/>
                <a:gd name="connsiteX26" fmla="*/ 400050 w 597694"/>
                <a:gd name="connsiteY26" fmla="*/ 2381 h 1190625"/>
                <a:gd name="connsiteX27" fmla="*/ 409575 w 597694"/>
                <a:gd name="connsiteY27" fmla="*/ 0 h 1190625"/>
                <a:gd name="connsiteX28" fmla="*/ 426244 w 597694"/>
                <a:gd name="connsiteY28" fmla="*/ 7144 h 1190625"/>
                <a:gd name="connsiteX29" fmla="*/ 445294 w 597694"/>
                <a:gd name="connsiteY29" fmla="*/ 11906 h 1190625"/>
                <a:gd name="connsiteX30" fmla="*/ 461963 w 597694"/>
                <a:gd name="connsiteY30" fmla="*/ 19050 h 1190625"/>
                <a:gd name="connsiteX31" fmla="*/ 471488 w 597694"/>
                <a:gd name="connsiteY31" fmla="*/ 30956 h 1190625"/>
                <a:gd name="connsiteX32" fmla="*/ 473869 w 597694"/>
                <a:gd name="connsiteY32" fmla="*/ 38100 h 1190625"/>
                <a:gd name="connsiteX33" fmla="*/ 488156 w 597694"/>
                <a:gd name="connsiteY33" fmla="*/ 47625 h 1190625"/>
                <a:gd name="connsiteX34" fmla="*/ 507206 w 597694"/>
                <a:gd name="connsiteY34" fmla="*/ 52387 h 1190625"/>
                <a:gd name="connsiteX35" fmla="*/ 573881 w 597694"/>
                <a:gd name="connsiteY35" fmla="*/ 328612 h 1190625"/>
                <a:gd name="connsiteX36" fmla="*/ 573881 w 597694"/>
                <a:gd name="connsiteY36" fmla="*/ 400050 h 1190625"/>
                <a:gd name="connsiteX37" fmla="*/ 597694 w 597694"/>
                <a:gd name="connsiteY37" fmla="*/ 118110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97694" h="1190625">
                  <a:moveTo>
                    <a:pt x="0" y="1190625"/>
                  </a:moveTo>
                  <a:lnTo>
                    <a:pt x="33338" y="464344"/>
                  </a:lnTo>
                  <a:lnTo>
                    <a:pt x="61913" y="507206"/>
                  </a:lnTo>
                  <a:lnTo>
                    <a:pt x="97631" y="545306"/>
                  </a:lnTo>
                  <a:cubicBezTo>
                    <a:pt x="104775" y="544512"/>
                    <a:pt x="112090" y="544668"/>
                    <a:pt x="119063" y="542925"/>
                  </a:cubicBezTo>
                  <a:cubicBezTo>
                    <a:pt x="121839" y="542231"/>
                    <a:pt x="123721" y="539582"/>
                    <a:pt x="126206" y="538162"/>
                  </a:cubicBezTo>
                  <a:cubicBezTo>
                    <a:pt x="147363" y="526072"/>
                    <a:pt x="125463" y="540246"/>
                    <a:pt x="142875" y="528637"/>
                  </a:cubicBezTo>
                  <a:lnTo>
                    <a:pt x="152400" y="514350"/>
                  </a:lnTo>
                  <a:lnTo>
                    <a:pt x="157163" y="507206"/>
                  </a:lnTo>
                  <a:cubicBezTo>
                    <a:pt x="158820" y="502234"/>
                    <a:pt x="163406" y="489692"/>
                    <a:pt x="164306" y="483394"/>
                  </a:cubicBezTo>
                  <a:cubicBezTo>
                    <a:pt x="164643" y="481037"/>
                    <a:pt x="164306" y="478631"/>
                    <a:pt x="164306" y="476250"/>
                  </a:cubicBezTo>
                  <a:lnTo>
                    <a:pt x="188119" y="392906"/>
                  </a:lnTo>
                  <a:lnTo>
                    <a:pt x="216694" y="319087"/>
                  </a:lnTo>
                  <a:lnTo>
                    <a:pt x="242888" y="235744"/>
                  </a:lnTo>
                  <a:lnTo>
                    <a:pt x="283369" y="173831"/>
                  </a:lnTo>
                  <a:lnTo>
                    <a:pt x="321469" y="126206"/>
                  </a:lnTo>
                  <a:cubicBezTo>
                    <a:pt x="327972" y="117101"/>
                    <a:pt x="333738" y="112484"/>
                    <a:pt x="335756" y="102394"/>
                  </a:cubicBezTo>
                  <a:cubicBezTo>
                    <a:pt x="336857" y="96890"/>
                    <a:pt x="337134" y="91247"/>
                    <a:pt x="338138" y="85725"/>
                  </a:cubicBezTo>
                  <a:cubicBezTo>
                    <a:pt x="338723" y="82505"/>
                    <a:pt x="338364" y="78663"/>
                    <a:pt x="340519" y="76200"/>
                  </a:cubicBezTo>
                  <a:cubicBezTo>
                    <a:pt x="344288" y="71892"/>
                    <a:pt x="350044" y="69850"/>
                    <a:pt x="354806" y="66675"/>
                  </a:cubicBezTo>
                  <a:lnTo>
                    <a:pt x="361950" y="61912"/>
                  </a:lnTo>
                  <a:cubicBezTo>
                    <a:pt x="363538" y="59531"/>
                    <a:pt x="364689" y="56793"/>
                    <a:pt x="366713" y="54769"/>
                  </a:cubicBezTo>
                  <a:cubicBezTo>
                    <a:pt x="368737" y="52745"/>
                    <a:pt x="372576" y="52566"/>
                    <a:pt x="373856" y="50006"/>
                  </a:cubicBezTo>
                  <a:cubicBezTo>
                    <a:pt x="380381" y="36955"/>
                    <a:pt x="373504" y="30817"/>
                    <a:pt x="385763" y="23812"/>
                  </a:cubicBezTo>
                  <a:cubicBezTo>
                    <a:pt x="388605" y="22188"/>
                    <a:pt x="392113" y="22225"/>
                    <a:pt x="395288" y="21431"/>
                  </a:cubicBezTo>
                  <a:cubicBezTo>
                    <a:pt x="396082" y="17462"/>
                    <a:pt x="396687" y="13451"/>
                    <a:pt x="397669" y="9525"/>
                  </a:cubicBezTo>
                  <a:cubicBezTo>
                    <a:pt x="398278" y="7090"/>
                    <a:pt x="398090" y="3949"/>
                    <a:pt x="400050" y="2381"/>
                  </a:cubicBezTo>
                  <a:cubicBezTo>
                    <a:pt x="402606" y="337"/>
                    <a:pt x="406400" y="794"/>
                    <a:pt x="409575" y="0"/>
                  </a:cubicBezTo>
                  <a:cubicBezTo>
                    <a:pt x="429400" y="4956"/>
                    <a:pt x="409798" y="-1079"/>
                    <a:pt x="426244" y="7144"/>
                  </a:cubicBezTo>
                  <a:cubicBezTo>
                    <a:pt x="431686" y="9865"/>
                    <a:pt x="439863" y="10548"/>
                    <a:pt x="445294" y="11906"/>
                  </a:cubicBezTo>
                  <a:cubicBezTo>
                    <a:pt x="452304" y="13658"/>
                    <a:pt x="455145" y="15641"/>
                    <a:pt x="461963" y="19050"/>
                  </a:cubicBezTo>
                  <a:cubicBezTo>
                    <a:pt x="467948" y="37007"/>
                    <a:pt x="459178" y="15569"/>
                    <a:pt x="471488" y="30956"/>
                  </a:cubicBezTo>
                  <a:cubicBezTo>
                    <a:pt x="473056" y="32916"/>
                    <a:pt x="472094" y="36325"/>
                    <a:pt x="473869" y="38100"/>
                  </a:cubicBezTo>
                  <a:cubicBezTo>
                    <a:pt x="477916" y="42147"/>
                    <a:pt x="483394" y="44450"/>
                    <a:pt x="488156" y="47625"/>
                  </a:cubicBezTo>
                  <a:cubicBezTo>
                    <a:pt x="498601" y="54588"/>
                    <a:pt x="492440" y="52387"/>
                    <a:pt x="507206" y="52387"/>
                  </a:cubicBezTo>
                  <a:lnTo>
                    <a:pt x="573881" y="328612"/>
                  </a:lnTo>
                  <a:lnTo>
                    <a:pt x="573881" y="400050"/>
                  </a:lnTo>
                  <a:lnTo>
                    <a:pt x="597694" y="1181100"/>
                  </a:lnTo>
                </a:path>
              </a:pathLst>
            </a:custGeom>
            <a:solidFill>
              <a:srgbClr val="AB8341"/>
            </a:solidFill>
            <a:ln w="6350" cap="flat" cmpd="sng" algn="ctr">
              <a:solidFill>
                <a:srgbClr val="EBF2F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2315577" y="5035984"/>
              <a:ext cx="714212" cy="734403"/>
            </a:xfrm>
            <a:custGeom>
              <a:avLst/>
              <a:gdLst>
                <a:gd name="connsiteX0" fmla="*/ 0 w 595313"/>
                <a:gd name="connsiteY0" fmla="*/ 992997 h 992997"/>
                <a:gd name="connsiteX1" fmla="*/ 30956 w 595313"/>
                <a:gd name="connsiteY1" fmla="*/ 338153 h 992997"/>
                <a:gd name="connsiteX2" fmla="*/ 33338 w 595313"/>
                <a:gd name="connsiteY2" fmla="*/ 328628 h 992997"/>
                <a:gd name="connsiteX3" fmla="*/ 40481 w 595313"/>
                <a:gd name="connsiteY3" fmla="*/ 347678 h 992997"/>
                <a:gd name="connsiteX4" fmla="*/ 47625 w 595313"/>
                <a:gd name="connsiteY4" fmla="*/ 354822 h 992997"/>
                <a:gd name="connsiteX5" fmla="*/ 52388 w 595313"/>
                <a:gd name="connsiteY5" fmla="*/ 361965 h 992997"/>
                <a:gd name="connsiteX6" fmla="*/ 54769 w 595313"/>
                <a:gd name="connsiteY6" fmla="*/ 369109 h 992997"/>
                <a:gd name="connsiteX7" fmla="*/ 64294 w 595313"/>
                <a:gd name="connsiteY7" fmla="*/ 383397 h 992997"/>
                <a:gd name="connsiteX8" fmla="*/ 66675 w 595313"/>
                <a:gd name="connsiteY8" fmla="*/ 390540 h 992997"/>
                <a:gd name="connsiteX9" fmla="*/ 80963 w 595313"/>
                <a:gd name="connsiteY9" fmla="*/ 400065 h 992997"/>
                <a:gd name="connsiteX10" fmla="*/ 95250 w 595313"/>
                <a:gd name="connsiteY10" fmla="*/ 407209 h 992997"/>
                <a:gd name="connsiteX11" fmla="*/ 109538 w 595313"/>
                <a:gd name="connsiteY11" fmla="*/ 416734 h 992997"/>
                <a:gd name="connsiteX12" fmla="*/ 116681 w 595313"/>
                <a:gd name="connsiteY12" fmla="*/ 411972 h 992997"/>
                <a:gd name="connsiteX13" fmla="*/ 123825 w 595313"/>
                <a:gd name="connsiteY13" fmla="*/ 409590 h 992997"/>
                <a:gd name="connsiteX14" fmla="*/ 152400 w 595313"/>
                <a:gd name="connsiteY14" fmla="*/ 378634 h 992997"/>
                <a:gd name="connsiteX15" fmla="*/ 164306 w 595313"/>
                <a:gd name="connsiteY15" fmla="*/ 350059 h 992997"/>
                <a:gd name="connsiteX16" fmla="*/ 169069 w 595313"/>
                <a:gd name="connsiteY16" fmla="*/ 335772 h 992997"/>
                <a:gd name="connsiteX17" fmla="*/ 171450 w 595313"/>
                <a:gd name="connsiteY17" fmla="*/ 321484 h 992997"/>
                <a:gd name="connsiteX18" fmla="*/ 176213 w 595313"/>
                <a:gd name="connsiteY18" fmla="*/ 307197 h 992997"/>
                <a:gd name="connsiteX19" fmla="*/ 178594 w 595313"/>
                <a:gd name="connsiteY19" fmla="*/ 300053 h 992997"/>
                <a:gd name="connsiteX20" fmla="*/ 188119 w 595313"/>
                <a:gd name="connsiteY20" fmla="*/ 273859 h 992997"/>
                <a:gd name="connsiteX21" fmla="*/ 192881 w 595313"/>
                <a:gd name="connsiteY21" fmla="*/ 259572 h 992997"/>
                <a:gd name="connsiteX22" fmla="*/ 195263 w 595313"/>
                <a:gd name="connsiteY22" fmla="*/ 247665 h 992997"/>
                <a:gd name="connsiteX23" fmla="*/ 200025 w 595313"/>
                <a:gd name="connsiteY23" fmla="*/ 233378 h 992997"/>
                <a:gd name="connsiteX24" fmla="*/ 202406 w 595313"/>
                <a:gd name="connsiteY24" fmla="*/ 223853 h 992997"/>
                <a:gd name="connsiteX25" fmla="*/ 204788 w 595313"/>
                <a:gd name="connsiteY25" fmla="*/ 216709 h 992997"/>
                <a:gd name="connsiteX26" fmla="*/ 214313 w 595313"/>
                <a:gd name="connsiteY26" fmla="*/ 202422 h 992997"/>
                <a:gd name="connsiteX27" fmla="*/ 221456 w 595313"/>
                <a:gd name="connsiteY27" fmla="*/ 171465 h 992997"/>
                <a:gd name="connsiteX28" fmla="*/ 223838 w 595313"/>
                <a:gd name="connsiteY28" fmla="*/ 161940 h 992997"/>
                <a:gd name="connsiteX29" fmla="*/ 230981 w 595313"/>
                <a:gd name="connsiteY29" fmla="*/ 140509 h 992997"/>
                <a:gd name="connsiteX30" fmla="*/ 233363 w 595313"/>
                <a:gd name="connsiteY30" fmla="*/ 133365 h 992997"/>
                <a:gd name="connsiteX31" fmla="*/ 235744 w 595313"/>
                <a:gd name="connsiteY31" fmla="*/ 126222 h 992997"/>
                <a:gd name="connsiteX32" fmla="*/ 245269 w 595313"/>
                <a:gd name="connsiteY32" fmla="*/ 111934 h 992997"/>
                <a:gd name="connsiteX33" fmla="*/ 250031 w 595313"/>
                <a:gd name="connsiteY33" fmla="*/ 104790 h 992997"/>
                <a:gd name="connsiteX34" fmla="*/ 252413 w 595313"/>
                <a:gd name="connsiteY34" fmla="*/ 97647 h 992997"/>
                <a:gd name="connsiteX35" fmla="*/ 259556 w 595313"/>
                <a:gd name="connsiteY35" fmla="*/ 92884 h 992997"/>
                <a:gd name="connsiteX36" fmla="*/ 269081 w 595313"/>
                <a:gd name="connsiteY36" fmla="*/ 78597 h 992997"/>
                <a:gd name="connsiteX37" fmla="*/ 278606 w 595313"/>
                <a:gd name="connsiteY37" fmla="*/ 61928 h 992997"/>
                <a:gd name="connsiteX38" fmla="*/ 280988 w 595313"/>
                <a:gd name="connsiteY38" fmla="*/ 52403 h 992997"/>
                <a:gd name="connsiteX39" fmla="*/ 288131 w 595313"/>
                <a:gd name="connsiteY39" fmla="*/ 45259 h 992997"/>
                <a:gd name="connsiteX40" fmla="*/ 300038 w 595313"/>
                <a:gd name="connsiteY40" fmla="*/ 33353 h 992997"/>
                <a:gd name="connsiteX41" fmla="*/ 309563 w 595313"/>
                <a:gd name="connsiteY41" fmla="*/ 21447 h 992997"/>
                <a:gd name="connsiteX42" fmla="*/ 326231 w 595313"/>
                <a:gd name="connsiteY42" fmla="*/ 4778 h 992997"/>
                <a:gd name="connsiteX43" fmla="*/ 333375 w 595313"/>
                <a:gd name="connsiteY43" fmla="*/ 15 h 992997"/>
                <a:gd name="connsiteX44" fmla="*/ 352425 w 595313"/>
                <a:gd name="connsiteY44" fmla="*/ 4778 h 992997"/>
                <a:gd name="connsiteX45" fmla="*/ 359569 w 595313"/>
                <a:gd name="connsiteY45" fmla="*/ 9540 h 992997"/>
                <a:gd name="connsiteX46" fmla="*/ 395288 w 595313"/>
                <a:gd name="connsiteY46" fmla="*/ 16684 h 992997"/>
                <a:gd name="connsiteX47" fmla="*/ 400050 w 595313"/>
                <a:gd name="connsiteY47" fmla="*/ 23828 h 992997"/>
                <a:gd name="connsiteX48" fmla="*/ 402431 w 595313"/>
                <a:gd name="connsiteY48" fmla="*/ 30972 h 992997"/>
                <a:gd name="connsiteX49" fmla="*/ 409575 w 595313"/>
                <a:gd name="connsiteY49" fmla="*/ 35734 h 992997"/>
                <a:gd name="connsiteX50" fmla="*/ 414338 w 595313"/>
                <a:gd name="connsiteY50" fmla="*/ 45259 h 992997"/>
                <a:gd name="connsiteX51" fmla="*/ 421481 w 595313"/>
                <a:gd name="connsiteY51" fmla="*/ 52403 h 992997"/>
                <a:gd name="connsiteX52" fmla="*/ 416719 w 595313"/>
                <a:gd name="connsiteY52" fmla="*/ 52403 h 992997"/>
                <a:gd name="connsiteX53" fmla="*/ 457200 w 595313"/>
                <a:gd name="connsiteY53" fmla="*/ 50022 h 992997"/>
                <a:gd name="connsiteX54" fmla="*/ 466725 w 595313"/>
                <a:gd name="connsiteY54" fmla="*/ 47640 h 992997"/>
                <a:gd name="connsiteX55" fmla="*/ 509588 w 595313"/>
                <a:gd name="connsiteY55" fmla="*/ 45259 h 992997"/>
                <a:gd name="connsiteX56" fmla="*/ 523875 w 595313"/>
                <a:gd name="connsiteY56" fmla="*/ 38115 h 992997"/>
                <a:gd name="connsiteX57" fmla="*/ 531019 w 595313"/>
                <a:gd name="connsiteY57" fmla="*/ 30972 h 992997"/>
                <a:gd name="connsiteX58" fmla="*/ 571500 w 595313"/>
                <a:gd name="connsiteY58" fmla="*/ 204803 h 992997"/>
                <a:gd name="connsiteX59" fmla="*/ 595313 w 595313"/>
                <a:gd name="connsiteY59" fmla="*/ 983472 h 99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95313" h="992997">
                  <a:moveTo>
                    <a:pt x="0" y="992997"/>
                  </a:moveTo>
                  <a:lnTo>
                    <a:pt x="30956" y="338153"/>
                  </a:lnTo>
                  <a:lnTo>
                    <a:pt x="33338" y="328628"/>
                  </a:lnTo>
                  <a:cubicBezTo>
                    <a:pt x="35719" y="334978"/>
                    <a:pt x="37234" y="341724"/>
                    <a:pt x="40481" y="347678"/>
                  </a:cubicBezTo>
                  <a:cubicBezTo>
                    <a:pt x="42094" y="350635"/>
                    <a:pt x="45469" y="352235"/>
                    <a:pt x="47625" y="354822"/>
                  </a:cubicBezTo>
                  <a:cubicBezTo>
                    <a:pt x="49457" y="357020"/>
                    <a:pt x="50800" y="359584"/>
                    <a:pt x="52388" y="361965"/>
                  </a:cubicBezTo>
                  <a:cubicBezTo>
                    <a:pt x="53182" y="364346"/>
                    <a:pt x="53550" y="366915"/>
                    <a:pt x="54769" y="369109"/>
                  </a:cubicBezTo>
                  <a:cubicBezTo>
                    <a:pt x="57549" y="374113"/>
                    <a:pt x="64294" y="383397"/>
                    <a:pt x="64294" y="383397"/>
                  </a:cubicBezTo>
                  <a:cubicBezTo>
                    <a:pt x="65088" y="385778"/>
                    <a:pt x="64900" y="388765"/>
                    <a:pt x="66675" y="390540"/>
                  </a:cubicBezTo>
                  <a:cubicBezTo>
                    <a:pt x="70723" y="394587"/>
                    <a:pt x="76200" y="396890"/>
                    <a:pt x="80963" y="400065"/>
                  </a:cubicBezTo>
                  <a:cubicBezTo>
                    <a:pt x="90197" y="406222"/>
                    <a:pt x="85388" y="403922"/>
                    <a:pt x="95250" y="407209"/>
                  </a:cubicBezTo>
                  <a:cubicBezTo>
                    <a:pt x="98225" y="410184"/>
                    <a:pt x="103630" y="417719"/>
                    <a:pt x="109538" y="416734"/>
                  </a:cubicBezTo>
                  <a:cubicBezTo>
                    <a:pt x="112361" y="416264"/>
                    <a:pt x="114122" y="413252"/>
                    <a:pt x="116681" y="411972"/>
                  </a:cubicBezTo>
                  <a:cubicBezTo>
                    <a:pt x="118926" y="410849"/>
                    <a:pt x="109538" y="419512"/>
                    <a:pt x="123825" y="409590"/>
                  </a:cubicBezTo>
                  <a:lnTo>
                    <a:pt x="152400" y="378634"/>
                  </a:lnTo>
                  <a:cubicBezTo>
                    <a:pt x="167843" y="347747"/>
                    <a:pt x="158150" y="370579"/>
                    <a:pt x="164306" y="350059"/>
                  </a:cubicBezTo>
                  <a:cubicBezTo>
                    <a:pt x="165749" y="345251"/>
                    <a:pt x="169069" y="335772"/>
                    <a:pt x="169069" y="335772"/>
                  </a:cubicBezTo>
                  <a:cubicBezTo>
                    <a:pt x="169863" y="331009"/>
                    <a:pt x="170279" y="326168"/>
                    <a:pt x="171450" y="321484"/>
                  </a:cubicBezTo>
                  <a:cubicBezTo>
                    <a:pt x="172668" y="316614"/>
                    <a:pt x="174625" y="311959"/>
                    <a:pt x="176213" y="307197"/>
                  </a:cubicBezTo>
                  <a:lnTo>
                    <a:pt x="178594" y="300053"/>
                  </a:lnTo>
                  <a:cubicBezTo>
                    <a:pt x="187686" y="272773"/>
                    <a:pt x="178135" y="288834"/>
                    <a:pt x="188119" y="273859"/>
                  </a:cubicBezTo>
                  <a:cubicBezTo>
                    <a:pt x="189706" y="269097"/>
                    <a:pt x="191896" y="264494"/>
                    <a:pt x="192881" y="259572"/>
                  </a:cubicBezTo>
                  <a:cubicBezTo>
                    <a:pt x="193675" y="255603"/>
                    <a:pt x="194198" y="251570"/>
                    <a:pt x="195263" y="247665"/>
                  </a:cubicBezTo>
                  <a:cubicBezTo>
                    <a:pt x="196584" y="242822"/>
                    <a:pt x="198438" y="238140"/>
                    <a:pt x="200025" y="233378"/>
                  </a:cubicBezTo>
                  <a:cubicBezTo>
                    <a:pt x="201060" y="230273"/>
                    <a:pt x="201507" y="227000"/>
                    <a:pt x="202406" y="223853"/>
                  </a:cubicBezTo>
                  <a:cubicBezTo>
                    <a:pt x="203096" y="221439"/>
                    <a:pt x="203569" y="218903"/>
                    <a:pt x="204788" y="216709"/>
                  </a:cubicBezTo>
                  <a:cubicBezTo>
                    <a:pt x="207568" y="211706"/>
                    <a:pt x="214313" y="202422"/>
                    <a:pt x="214313" y="202422"/>
                  </a:cubicBezTo>
                  <a:cubicBezTo>
                    <a:pt x="218785" y="162169"/>
                    <a:pt x="212641" y="194972"/>
                    <a:pt x="221456" y="171465"/>
                  </a:cubicBezTo>
                  <a:cubicBezTo>
                    <a:pt x="222605" y="168401"/>
                    <a:pt x="222898" y="165075"/>
                    <a:pt x="223838" y="161940"/>
                  </a:cubicBezTo>
                  <a:cubicBezTo>
                    <a:pt x="226002" y="154728"/>
                    <a:pt x="228600" y="147653"/>
                    <a:pt x="230981" y="140509"/>
                  </a:cubicBezTo>
                  <a:lnTo>
                    <a:pt x="233363" y="133365"/>
                  </a:lnTo>
                  <a:cubicBezTo>
                    <a:pt x="234157" y="130984"/>
                    <a:pt x="234352" y="128310"/>
                    <a:pt x="235744" y="126222"/>
                  </a:cubicBezTo>
                  <a:lnTo>
                    <a:pt x="245269" y="111934"/>
                  </a:lnTo>
                  <a:cubicBezTo>
                    <a:pt x="246856" y="109553"/>
                    <a:pt x="249126" y="107505"/>
                    <a:pt x="250031" y="104790"/>
                  </a:cubicBezTo>
                  <a:cubicBezTo>
                    <a:pt x="250825" y="102409"/>
                    <a:pt x="250845" y="99607"/>
                    <a:pt x="252413" y="97647"/>
                  </a:cubicBezTo>
                  <a:cubicBezTo>
                    <a:pt x="254201" y="95412"/>
                    <a:pt x="257175" y="94472"/>
                    <a:pt x="259556" y="92884"/>
                  </a:cubicBezTo>
                  <a:cubicBezTo>
                    <a:pt x="262731" y="88122"/>
                    <a:pt x="266521" y="83716"/>
                    <a:pt x="269081" y="78597"/>
                  </a:cubicBezTo>
                  <a:cubicBezTo>
                    <a:pt x="275124" y="66512"/>
                    <a:pt x="271875" y="72026"/>
                    <a:pt x="278606" y="61928"/>
                  </a:cubicBezTo>
                  <a:cubicBezTo>
                    <a:pt x="279400" y="58753"/>
                    <a:pt x="279364" y="55245"/>
                    <a:pt x="280988" y="52403"/>
                  </a:cubicBezTo>
                  <a:cubicBezTo>
                    <a:pt x="282659" y="49479"/>
                    <a:pt x="285975" y="47846"/>
                    <a:pt x="288131" y="45259"/>
                  </a:cubicBezTo>
                  <a:cubicBezTo>
                    <a:pt x="298051" y="33355"/>
                    <a:pt x="286944" y="42081"/>
                    <a:pt x="300038" y="33353"/>
                  </a:cubicBezTo>
                  <a:cubicBezTo>
                    <a:pt x="305400" y="17264"/>
                    <a:pt x="297963" y="34704"/>
                    <a:pt x="309563" y="21447"/>
                  </a:cubicBezTo>
                  <a:cubicBezTo>
                    <a:pt x="325298" y="3465"/>
                    <a:pt x="311545" y="9673"/>
                    <a:pt x="326231" y="4778"/>
                  </a:cubicBezTo>
                  <a:cubicBezTo>
                    <a:pt x="328612" y="3190"/>
                    <a:pt x="330535" y="370"/>
                    <a:pt x="333375" y="15"/>
                  </a:cubicBezTo>
                  <a:cubicBezTo>
                    <a:pt x="335546" y="-256"/>
                    <a:pt x="349005" y="3068"/>
                    <a:pt x="352425" y="4778"/>
                  </a:cubicBezTo>
                  <a:cubicBezTo>
                    <a:pt x="354985" y="6058"/>
                    <a:pt x="356954" y="8378"/>
                    <a:pt x="359569" y="9540"/>
                  </a:cubicBezTo>
                  <a:cubicBezTo>
                    <a:pt x="373643" y="15795"/>
                    <a:pt x="378936" y="14867"/>
                    <a:pt x="395288" y="16684"/>
                  </a:cubicBezTo>
                  <a:cubicBezTo>
                    <a:pt x="396875" y="19065"/>
                    <a:pt x="398770" y="21268"/>
                    <a:pt x="400050" y="23828"/>
                  </a:cubicBezTo>
                  <a:cubicBezTo>
                    <a:pt x="401172" y="26073"/>
                    <a:pt x="400863" y="29012"/>
                    <a:pt x="402431" y="30972"/>
                  </a:cubicBezTo>
                  <a:cubicBezTo>
                    <a:pt x="404219" y="33207"/>
                    <a:pt x="407194" y="34147"/>
                    <a:pt x="409575" y="35734"/>
                  </a:cubicBezTo>
                  <a:cubicBezTo>
                    <a:pt x="411163" y="38909"/>
                    <a:pt x="412275" y="42370"/>
                    <a:pt x="414338" y="45259"/>
                  </a:cubicBezTo>
                  <a:cubicBezTo>
                    <a:pt x="416295" y="47999"/>
                    <a:pt x="421481" y="52403"/>
                    <a:pt x="421481" y="52403"/>
                  </a:cubicBezTo>
                  <a:lnTo>
                    <a:pt x="416719" y="52403"/>
                  </a:lnTo>
                  <a:cubicBezTo>
                    <a:pt x="430213" y="51609"/>
                    <a:pt x="443744" y="51304"/>
                    <a:pt x="457200" y="50022"/>
                  </a:cubicBezTo>
                  <a:cubicBezTo>
                    <a:pt x="460458" y="49712"/>
                    <a:pt x="463466" y="47936"/>
                    <a:pt x="466725" y="47640"/>
                  </a:cubicBezTo>
                  <a:cubicBezTo>
                    <a:pt x="480976" y="46344"/>
                    <a:pt x="495300" y="46053"/>
                    <a:pt x="509588" y="45259"/>
                  </a:cubicBezTo>
                  <a:cubicBezTo>
                    <a:pt x="516749" y="42872"/>
                    <a:pt x="517719" y="43245"/>
                    <a:pt x="523875" y="38115"/>
                  </a:cubicBezTo>
                  <a:cubicBezTo>
                    <a:pt x="526462" y="35959"/>
                    <a:pt x="531019" y="30972"/>
                    <a:pt x="531019" y="30972"/>
                  </a:cubicBezTo>
                  <a:lnTo>
                    <a:pt x="571500" y="204803"/>
                  </a:lnTo>
                  <a:lnTo>
                    <a:pt x="595313" y="983472"/>
                  </a:lnTo>
                </a:path>
              </a:pathLst>
            </a:custGeom>
            <a:solidFill>
              <a:srgbClr val="5BA5A3"/>
            </a:solidFill>
            <a:ln w="6350" cap="flat" cmpd="sng" algn="ctr">
              <a:solidFill>
                <a:srgbClr val="EBF2F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2315577" y="5388221"/>
              <a:ext cx="714212" cy="380404"/>
            </a:xfrm>
            <a:custGeom>
              <a:avLst/>
              <a:gdLst>
                <a:gd name="connsiteX0" fmla="*/ 0 w 592932"/>
                <a:gd name="connsiteY0" fmla="*/ 514350 h 514350"/>
                <a:gd name="connsiteX1" fmla="*/ 35719 w 592932"/>
                <a:gd name="connsiteY1" fmla="*/ 114300 h 514350"/>
                <a:gd name="connsiteX2" fmla="*/ 57150 w 592932"/>
                <a:gd name="connsiteY2" fmla="*/ 135732 h 514350"/>
                <a:gd name="connsiteX3" fmla="*/ 92869 w 592932"/>
                <a:gd name="connsiteY3" fmla="*/ 138113 h 514350"/>
                <a:gd name="connsiteX4" fmla="*/ 102394 w 592932"/>
                <a:gd name="connsiteY4" fmla="*/ 130969 h 514350"/>
                <a:gd name="connsiteX5" fmla="*/ 145257 w 592932"/>
                <a:gd name="connsiteY5" fmla="*/ 133350 h 514350"/>
                <a:gd name="connsiteX6" fmla="*/ 154782 w 592932"/>
                <a:gd name="connsiteY6" fmla="*/ 114300 h 514350"/>
                <a:gd name="connsiteX7" fmla="*/ 159544 w 592932"/>
                <a:gd name="connsiteY7" fmla="*/ 100013 h 514350"/>
                <a:gd name="connsiteX8" fmla="*/ 164307 w 592932"/>
                <a:gd name="connsiteY8" fmla="*/ 85725 h 514350"/>
                <a:gd name="connsiteX9" fmla="*/ 169069 w 592932"/>
                <a:gd name="connsiteY9" fmla="*/ 78582 h 514350"/>
                <a:gd name="connsiteX10" fmla="*/ 171450 w 592932"/>
                <a:gd name="connsiteY10" fmla="*/ 71438 h 514350"/>
                <a:gd name="connsiteX11" fmla="*/ 173832 w 592932"/>
                <a:gd name="connsiteY11" fmla="*/ 61913 h 514350"/>
                <a:gd name="connsiteX12" fmla="*/ 178594 w 592932"/>
                <a:gd name="connsiteY12" fmla="*/ 52388 h 514350"/>
                <a:gd name="connsiteX13" fmla="*/ 180975 w 592932"/>
                <a:gd name="connsiteY13" fmla="*/ 45244 h 514350"/>
                <a:gd name="connsiteX14" fmla="*/ 188119 w 592932"/>
                <a:gd name="connsiteY14" fmla="*/ 40482 h 514350"/>
                <a:gd name="connsiteX15" fmla="*/ 207169 w 592932"/>
                <a:gd name="connsiteY15" fmla="*/ 30957 h 514350"/>
                <a:gd name="connsiteX16" fmla="*/ 214313 w 592932"/>
                <a:gd name="connsiteY16" fmla="*/ 28575 h 514350"/>
                <a:gd name="connsiteX17" fmla="*/ 221457 w 592932"/>
                <a:gd name="connsiteY17" fmla="*/ 23813 h 514350"/>
                <a:gd name="connsiteX18" fmla="*/ 235744 w 592932"/>
                <a:gd name="connsiteY18" fmla="*/ 19050 h 514350"/>
                <a:gd name="connsiteX19" fmla="*/ 245269 w 592932"/>
                <a:gd name="connsiteY19" fmla="*/ 14288 h 514350"/>
                <a:gd name="connsiteX20" fmla="*/ 252413 w 592932"/>
                <a:gd name="connsiteY20" fmla="*/ 11907 h 514350"/>
                <a:gd name="connsiteX21" fmla="*/ 273844 w 592932"/>
                <a:gd name="connsiteY21" fmla="*/ 0 h 514350"/>
                <a:gd name="connsiteX22" fmla="*/ 290513 w 592932"/>
                <a:gd name="connsiteY22" fmla="*/ 4763 h 514350"/>
                <a:gd name="connsiteX23" fmla="*/ 297657 w 592932"/>
                <a:gd name="connsiteY23" fmla="*/ 9525 h 514350"/>
                <a:gd name="connsiteX24" fmla="*/ 314325 w 592932"/>
                <a:gd name="connsiteY24" fmla="*/ 30957 h 514350"/>
                <a:gd name="connsiteX25" fmla="*/ 321469 w 592932"/>
                <a:gd name="connsiteY25" fmla="*/ 35719 h 514350"/>
                <a:gd name="connsiteX26" fmla="*/ 335757 w 592932"/>
                <a:gd name="connsiteY26" fmla="*/ 45244 h 514350"/>
                <a:gd name="connsiteX27" fmla="*/ 342900 w 592932"/>
                <a:gd name="connsiteY27" fmla="*/ 52388 h 514350"/>
                <a:gd name="connsiteX28" fmla="*/ 350044 w 592932"/>
                <a:gd name="connsiteY28" fmla="*/ 54769 h 514350"/>
                <a:gd name="connsiteX29" fmla="*/ 354807 w 592932"/>
                <a:gd name="connsiteY29" fmla="*/ 61913 h 514350"/>
                <a:gd name="connsiteX30" fmla="*/ 361950 w 592932"/>
                <a:gd name="connsiteY30" fmla="*/ 64294 h 514350"/>
                <a:gd name="connsiteX31" fmla="*/ 390525 w 592932"/>
                <a:gd name="connsiteY31" fmla="*/ 66675 h 514350"/>
                <a:gd name="connsiteX32" fmla="*/ 400050 w 592932"/>
                <a:gd name="connsiteY32" fmla="*/ 88107 h 514350"/>
                <a:gd name="connsiteX33" fmla="*/ 407194 w 592932"/>
                <a:gd name="connsiteY33" fmla="*/ 92869 h 514350"/>
                <a:gd name="connsiteX34" fmla="*/ 409575 w 592932"/>
                <a:gd name="connsiteY34" fmla="*/ 100013 h 514350"/>
                <a:gd name="connsiteX35" fmla="*/ 478632 w 592932"/>
                <a:gd name="connsiteY35" fmla="*/ 100013 h 514350"/>
                <a:gd name="connsiteX36" fmla="*/ 504825 w 592932"/>
                <a:gd name="connsiteY36" fmla="*/ 92869 h 514350"/>
                <a:gd name="connsiteX37" fmla="*/ 521494 w 592932"/>
                <a:gd name="connsiteY37" fmla="*/ 88107 h 514350"/>
                <a:gd name="connsiteX38" fmla="*/ 578644 w 592932"/>
                <a:gd name="connsiteY38" fmla="*/ 145257 h 514350"/>
                <a:gd name="connsiteX39" fmla="*/ 573882 w 592932"/>
                <a:gd name="connsiteY39" fmla="*/ 180975 h 514350"/>
                <a:gd name="connsiteX40" fmla="*/ 576263 w 592932"/>
                <a:gd name="connsiteY40" fmla="*/ 259557 h 514350"/>
                <a:gd name="connsiteX41" fmla="*/ 583407 w 592932"/>
                <a:gd name="connsiteY41" fmla="*/ 276225 h 514350"/>
                <a:gd name="connsiteX42" fmla="*/ 592932 w 592932"/>
                <a:gd name="connsiteY42" fmla="*/ 507207 h 514350"/>
                <a:gd name="connsiteX0" fmla="*/ 0 w 592932"/>
                <a:gd name="connsiteY0" fmla="*/ 514350 h 514350"/>
                <a:gd name="connsiteX1" fmla="*/ 35719 w 592932"/>
                <a:gd name="connsiteY1" fmla="*/ 114300 h 514350"/>
                <a:gd name="connsiteX2" fmla="*/ 57150 w 592932"/>
                <a:gd name="connsiteY2" fmla="*/ 135732 h 514350"/>
                <a:gd name="connsiteX3" fmla="*/ 92869 w 592932"/>
                <a:gd name="connsiteY3" fmla="*/ 138113 h 514350"/>
                <a:gd name="connsiteX4" fmla="*/ 102394 w 592932"/>
                <a:gd name="connsiteY4" fmla="*/ 130969 h 514350"/>
                <a:gd name="connsiteX5" fmla="*/ 145257 w 592932"/>
                <a:gd name="connsiteY5" fmla="*/ 133350 h 514350"/>
                <a:gd name="connsiteX6" fmla="*/ 154782 w 592932"/>
                <a:gd name="connsiteY6" fmla="*/ 114300 h 514350"/>
                <a:gd name="connsiteX7" fmla="*/ 159544 w 592932"/>
                <a:gd name="connsiteY7" fmla="*/ 100013 h 514350"/>
                <a:gd name="connsiteX8" fmla="*/ 164307 w 592932"/>
                <a:gd name="connsiteY8" fmla="*/ 85725 h 514350"/>
                <a:gd name="connsiteX9" fmla="*/ 169069 w 592932"/>
                <a:gd name="connsiteY9" fmla="*/ 78582 h 514350"/>
                <a:gd name="connsiteX10" fmla="*/ 171450 w 592932"/>
                <a:gd name="connsiteY10" fmla="*/ 71438 h 514350"/>
                <a:gd name="connsiteX11" fmla="*/ 173832 w 592932"/>
                <a:gd name="connsiteY11" fmla="*/ 61913 h 514350"/>
                <a:gd name="connsiteX12" fmla="*/ 178594 w 592932"/>
                <a:gd name="connsiteY12" fmla="*/ 52388 h 514350"/>
                <a:gd name="connsiteX13" fmla="*/ 180975 w 592932"/>
                <a:gd name="connsiteY13" fmla="*/ 45244 h 514350"/>
                <a:gd name="connsiteX14" fmla="*/ 188119 w 592932"/>
                <a:gd name="connsiteY14" fmla="*/ 40482 h 514350"/>
                <a:gd name="connsiteX15" fmla="*/ 207169 w 592932"/>
                <a:gd name="connsiteY15" fmla="*/ 30957 h 514350"/>
                <a:gd name="connsiteX16" fmla="*/ 214313 w 592932"/>
                <a:gd name="connsiteY16" fmla="*/ 28575 h 514350"/>
                <a:gd name="connsiteX17" fmla="*/ 221457 w 592932"/>
                <a:gd name="connsiteY17" fmla="*/ 23813 h 514350"/>
                <a:gd name="connsiteX18" fmla="*/ 235744 w 592932"/>
                <a:gd name="connsiteY18" fmla="*/ 19050 h 514350"/>
                <a:gd name="connsiteX19" fmla="*/ 245269 w 592932"/>
                <a:gd name="connsiteY19" fmla="*/ 14288 h 514350"/>
                <a:gd name="connsiteX20" fmla="*/ 252413 w 592932"/>
                <a:gd name="connsiteY20" fmla="*/ 11907 h 514350"/>
                <a:gd name="connsiteX21" fmla="*/ 273844 w 592932"/>
                <a:gd name="connsiteY21" fmla="*/ 0 h 514350"/>
                <a:gd name="connsiteX22" fmla="*/ 290513 w 592932"/>
                <a:gd name="connsiteY22" fmla="*/ 4763 h 514350"/>
                <a:gd name="connsiteX23" fmla="*/ 297657 w 592932"/>
                <a:gd name="connsiteY23" fmla="*/ 9525 h 514350"/>
                <a:gd name="connsiteX24" fmla="*/ 314325 w 592932"/>
                <a:gd name="connsiteY24" fmla="*/ 30957 h 514350"/>
                <a:gd name="connsiteX25" fmla="*/ 321469 w 592932"/>
                <a:gd name="connsiteY25" fmla="*/ 35719 h 514350"/>
                <a:gd name="connsiteX26" fmla="*/ 335757 w 592932"/>
                <a:gd name="connsiteY26" fmla="*/ 45244 h 514350"/>
                <a:gd name="connsiteX27" fmla="*/ 342900 w 592932"/>
                <a:gd name="connsiteY27" fmla="*/ 52388 h 514350"/>
                <a:gd name="connsiteX28" fmla="*/ 350044 w 592932"/>
                <a:gd name="connsiteY28" fmla="*/ 54769 h 514350"/>
                <a:gd name="connsiteX29" fmla="*/ 354807 w 592932"/>
                <a:gd name="connsiteY29" fmla="*/ 61913 h 514350"/>
                <a:gd name="connsiteX30" fmla="*/ 361950 w 592932"/>
                <a:gd name="connsiteY30" fmla="*/ 64294 h 514350"/>
                <a:gd name="connsiteX31" fmla="*/ 390525 w 592932"/>
                <a:gd name="connsiteY31" fmla="*/ 66675 h 514350"/>
                <a:gd name="connsiteX32" fmla="*/ 400050 w 592932"/>
                <a:gd name="connsiteY32" fmla="*/ 88107 h 514350"/>
                <a:gd name="connsiteX33" fmla="*/ 407194 w 592932"/>
                <a:gd name="connsiteY33" fmla="*/ 92869 h 514350"/>
                <a:gd name="connsiteX34" fmla="*/ 409575 w 592932"/>
                <a:gd name="connsiteY34" fmla="*/ 100013 h 514350"/>
                <a:gd name="connsiteX35" fmla="*/ 478632 w 592932"/>
                <a:gd name="connsiteY35" fmla="*/ 100013 h 514350"/>
                <a:gd name="connsiteX36" fmla="*/ 504825 w 592932"/>
                <a:gd name="connsiteY36" fmla="*/ 92869 h 514350"/>
                <a:gd name="connsiteX37" fmla="*/ 521494 w 592932"/>
                <a:gd name="connsiteY37" fmla="*/ 88107 h 514350"/>
                <a:gd name="connsiteX38" fmla="*/ 573894 w 592932"/>
                <a:gd name="connsiteY38" fmla="*/ 147638 h 514350"/>
                <a:gd name="connsiteX39" fmla="*/ 573882 w 592932"/>
                <a:gd name="connsiteY39" fmla="*/ 180975 h 514350"/>
                <a:gd name="connsiteX40" fmla="*/ 576263 w 592932"/>
                <a:gd name="connsiteY40" fmla="*/ 259557 h 514350"/>
                <a:gd name="connsiteX41" fmla="*/ 583407 w 592932"/>
                <a:gd name="connsiteY41" fmla="*/ 276225 h 514350"/>
                <a:gd name="connsiteX42" fmla="*/ 592932 w 592932"/>
                <a:gd name="connsiteY42" fmla="*/ 507207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2932" h="514350">
                  <a:moveTo>
                    <a:pt x="0" y="514350"/>
                  </a:moveTo>
                  <a:lnTo>
                    <a:pt x="35719" y="114300"/>
                  </a:lnTo>
                  <a:lnTo>
                    <a:pt x="57150" y="135732"/>
                  </a:lnTo>
                  <a:lnTo>
                    <a:pt x="92869" y="138113"/>
                  </a:lnTo>
                  <a:lnTo>
                    <a:pt x="102394" y="130969"/>
                  </a:lnTo>
                  <a:lnTo>
                    <a:pt x="145257" y="133350"/>
                  </a:lnTo>
                  <a:cubicBezTo>
                    <a:pt x="148432" y="127000"/>
                    <a:pt x="151985" y="120826"/>
                    <a:pt x="154782" y="114300"/>
                  </a:cubicBezTo>
                  <a:cubicBezTo>
                    <a:pt x="156759" y="109686"/>
                    <a:pt x="157957" y="104775"/>
                    <a:pt x="159544" y="100013"/>
                  </a:cubicBezTo>
                  <a:lnTo>
                    <a:pt x="164307" y="85725"/>
                  </a:lnTo>
                  <a:cubicBezTo>
                    <a:pt x="165212" y="83010"/>
                    <a:pt x="167482" y="80963"/>
                    <a:pt x="169069" y="78582"/>
                  </a:cubicBezTo>
                  <a:cubicBezTo>
                    <a:pt x="169863" y="76201"/>
                    <a:pt x="170760" y="73852"/>
                    <a:pt x="171450" y="71438"/>
                  </a:cubicBezTo>
                  <a:cubicBezTo>
                    <a:pt x="172349" y="68291"/>
                    <a:pt x="172683" y="64977"/>
                    <a:pt x="173832" y="61913"/>
                  </a:cubicBezTo>
                  <a:cubicBezTo>
                    <a:pt x="175078" y="58589"/>
                    <a:pt x="177196" y="55651"/>
                    <a:pt x="178594" y="52388"/>
                  </a:cubicBezTo>
                  <a:cubicBezTo>
                    <a:pt x="179583" y="50081"/>
                    <a:pt x="179407" y="47204"/>
                    <a:pt x="180975" y="45244"/>
                  </a:cubicBezTo>
                  <a:cubicBezTo>
                    <a:pt x="182763" y="43009"/>
                    <a:pt x="185607" y="41852"/>
                    <a:pt x="188119" y="40482"/>
                  </a:cubicBezTo>
                  <a:cubicBezTo>
                    <a:pt x="194352" y="37082"/>
                    <a:pt x="200434" y="33203"/>
                    <a:pt x="207169" y="30957"/>
                  </a:cubicBezTo>
                  <a:cubicBezTo>
                    <a:pt x="209550" y="30163"/>
                    <a:pt x="212068" y="29698"/>
                    <a:pt x="214313" y="28575"/>
                  </a:cubicBezTo>
                  <a:cubicBezTo>
                    <a:pt x="216873" y="27295"/>
                    <a:pt x="218842" y="24975"/>
                    <a:pt x="221457" y="23813"/>
                  </a:cubicBezTo>
                  <a:cubicBezTo>
                    <a:pt x="226044" y="21774"/>
                    <a:pt x="230982" y="20638"/>
                    <a:pt x="235744" y="19050"/>
                  </a:cubicBezTo>
                  <a:cubicBezTo>
                    <a:pt x="239111" y="17927"/>
                    <a:pt x="242006" y="15686"/>
                    <a:pt x="245269" y="14288"/>
                  </a:cubicBezTo>
                  <a:cubicBezTo>
                    <a:pt x="247576" y="13299"/>
                    <a:pt x="250032" y="12701"/>
                    <a:pt x="252413" y="11907"/>
                  </a:cubicBezTo>
                  <a:cubicBezTo>
                    <a:pt x="268789" y="990"/>
                    <a:pt x="261270" y="4192"/>
                    <a:pt x="273844" y="0"/>
                  </a:cubicBezTo>
                  <a:cubicBezTo>
                    <a:pt x="276891" y="762"/>
                    <a:pt x="287100" y="3057"/>
                    <a:pt x="290513" y="4763"/>
                  </a:cubicBezTo>
                  <a:cubicBezTo>
                    <a:pt x="293073" y="6043"/>
                    <a:pt x="295458" y="7693"/>
                    <a:pt x="297657" y="9525"/>
                  </a:cubicBezTo>
                  <a:cubicBezTo>
                    <a:pt x="306048" y="16517"/>
                    <a:pt x="307691" y="21005"/>
                    <a:pt x="314325" y="30957"/>
                  </a:cubicBezTo>
                  <a:cubicBezTo>
                    <a:pt x="315912" y="33338"/>
                    <a:pt x="319270" y="33887"/>
                    <a:pt x="321469" y="35719"/>
                  </a:cubicBezTo>
                  <a:cubicBezTo>
                    <a:pt x="333362" y="45629"/>
                    <a:pt x="323202" y="41059"/>
                    <a:pt x="335757" y="45244"/>
                  </a:cubicBezTo>
                  <a:cubicBezTo>
                    <a:pt x="338138" y="47625"/>
                    <a:pt x="340098" y="50520"/>
                    <a:pt x="342900" y="52388"/>
                  </a:cubicBezTo>
                  <a:cubicBezTo>
                    <a:pt x="344989" y="53780"/>
                    <a:pt x="348084" y="53201"/>
                    <a:pt x="350044" y="54769"/>
                  </a:cubicBezTo>
                  <a:cubicBezTo>
                    <a:pt x="352279" y="56557"/>
                    <a:pt x="352572" y="60125"/>
                    <a:pt x="354807" y="61913"/>
                  </a:cubicBezTo>
                  <a:cubicBezTo>
                    <a:pt x="356767" y="63481"/>
                    <a:pt x="359462" y="63962"/>
                    <a:pt x="361950" y="64294"/>
                  </a:cubicBezTo>
                  <a:cubicBezTo>
                    <a:pt x="371424" y="65557"/>
                    <a:pt x="381000" y="65881"/>
                    <a:pt x="390525" y="66675"/>
                  </a:cubicBezTo>
                  <a:cubicBezTo>
                    <a:pt x="392882" y="73745"/>
                    <a:pt x="394391" y="82448"/>
                    <a:pt x="400050" y="88107"/>
                  </a:cubicBezTo>
                  <a:cubicBezTo>
                    <a:pt x="402074" y="90131"/>
                    <a:pt x="404813" y="91282"/>
                    <a:pt x="407194" y="92869"/>
                  </a:cubicBezTo>
                  <a:cubicBezTo>
                    <a:pt x="407988" y="95250"/>
                    <a:pt x="407244" y="99081"/>
                    <a:pt x="409575" y="100013"/>
                  </a:cubicBezTo>
                  <a:cubicBezTo>
                    <a:pt x="422903" y="105344"/>
                    <a:pt x="476682" y="100110"/>
                    <a:pt x="478632" y="100013"/>
                  </a:cubicBezTo>
                  <a:cubicBezTo>
                    <a:pt x="489498" y="97297"/>
                    <a:pt x="492541" y="96649"/>
                    <a:pt x="504825" y="92869"/>
                  </a:cubicBezTo>
                  <a:cubicBezTo>
                    <a:pt x="521117" y="87856"/>
                    <a:pt x="513895" y="88107"/>
                    <a:pt x="521494" y="88107"/>
                  </a:cubicBezTo>
                  <a:lnTo>
                    <a:pt x="573894" y="147638"/>
                  </a:lnTo>
                  <a:cubicBezTo>
                    <a:pt x="573890" y="158750"/>
                    <a:pt x="573886" y="169863"/>
                    <a:pt x="573882" y="180975"/>
                  </a:cubicBezTo>
                  <a:cubicBezTo>
                    <a:pt x="574676" y="207169"/>
                    <a:pt x="575469" y="233363"/>
                    <a:pt x="576263" y="259557"/>
                  </a:cubicBezTo>
                  <a:lnTo>
                    <a:pt x="583407" y="276225"/>
                  </a:lnTo>
                  <a:lnTo>
                    <a:pt x="592932" y="507207"/>
                  </a:lnTo>
                </a:path>
              </a:pathLst>
            </a:custGeom>
            <a:solidFill>
              <a:srgbClr val="D58B46"/>
            </a:solidFill>
            <a:ln w="6350" cap="flat" cmpd="sng" algn="ctr">
              <a:solidFill>
                <a:srgbClr val="EBF2F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1585913" y="4764783"/>
              <a:ext cx="714212" cy="1003843"/>
            </a:xfrm>
            <a:custGeom>
              <a:avLst/>
              <a:gdLst>
                <a:gd name="connsiteX0" fmla="*/ 0 w 585787"/>
                <a:gd name="connsiteY0" fmla="*/ 1357313 h 1357313"/>
                <a:gd name="connsiteX1" fmla="*/ 19050 w 585787"/>
                <a:gd name="connsiteY1" fmla="*/ 602457 h 1357313"/>
                <a:gd name="connsiteX2" fmla="*/ 28575 w 585787"/>
                <a:gd name="connsiteY2" fmla="*/ 621507 h 1357313"/>
                <a:gd name="connsiteX3" fmla="*/ 38100 w 585787"/>
                <a:gd name="connsiteY3" fmla="*/ 635794 h 1357313"/>
                <a:gd name="connsiteX4" fmla="*/ 42862 w 585787"/>
                <a:gd name="connsiteY4" fmla="*/ 642938 h 1357313"/>
                <a:gd name="connsiteX5" fmla="*/ 50006 w 585787"/>
                <a:gd name="connsiteY5" fmla="*/ 647700 h 1357313"/>
                <a:gd name="connsiteX6" fmla="*/ 57150 w 585787"/>
                <a:gd name="connsiteY6" fmla="*/ 654844 h 1357313"/>
                <a:gd name="connsiteX7" fmla="*/ 64293 w 585787"/>
                <a:gd name="connsiteY7" fmla="*/ 659607 h 1357313"/>
                <a:gd name="connsiteX8" fmla="*/ 71437 w 585787"/>
                <a:gd name="connsiteY8" fmla="*/ 666750 h 1357313"/>
                <a:gd name="connsiteX9" fmla="*/ 78581 w 585787"/>
                <a:gd name="connsiteY9" fmla="*/ 669132 h 1357313"/>
                <a:gd name="connsiteX10" fmla="*/ 85725 w 585787"/>
                <a:gd name="connsiteY10" fmla="*/ 673894 h 1357313"/>
                <a:gd name="connsiteX11" fmla="*/ 100012 w 585787"/>
                <a:gd name="connsiteY11" fmla="*/ 678657 h 1357313"/>
                <a:gd name="connsiteX12" fmla="*/ 123825 w 585787"/>
                <a:gd name="connsiteY12" fmla="*/ 671513 h 1357313"/>
                <a:gd name="connsiteX13" fmla="*/ 126206 w 585787"/>
                <a:gd name="connsiteY13" fmla="*/ 664369 h 1357313"/>
                <a:gd name="connsiteX14" fmla="*/ 140493 w 585787"/>
                <a:gd name="connsiteY14" fmla="*/ 654844 h 1357313"/>
                <a:gd name="connsiteX15" fmla="*/ 145256 w 585787"/>
                <a:gd name="connsiteY15" fmla="*/ 647700 h 1357313"/>
                <a:gd name="connsiteX16" fmla="*/ 276225 w 585787"/>
                <a:gd name="connsiteY16" fmla="*/ 164307 h 1357313"/>
                <a:gd name="connsiteX17" fmla="*/ 297656 w 585787"/>
                <a:gd name="connsiteY17" fmla="*/ 133350 h 1357313"/>
                <a:gd name="connsiteX18" fmla="*/ 304800 w 585787"/>
                <a:gd name="connsiteY18" fmla="*/ 130969 h 1357313"/>
                <a:gd name="connsiteX19" fmla="*/ 311943 w 585787"/>
                <a:gd name="connsiteY19" fmla="*/ 126207 h 1357313"/>
                <a:gd name="connsiteX20" fmla="*/ 316706 w 585787"/>
                <a:gd name="connsiteY20" fmla="*/ 111919 h 1357313"/>
                <a:gd name="connsiteX21" fmla="*/ 321468 w 585787"/>
                <a:gd name="connsiteY21" fmla="*/ 95250 h 1357313"/>
                <a:gd name="connsiteX22" fmla="*/ 330993 w 585787"/>
                <a:gd name="connsiteY22" fmla="*/ 73819 h 1357313"/>
                <a:gd name="connsiteX23" fmla="*/ 335756 w 585787"/>
                <a:gd name="connsiteY23" fmla="*/ 57150 h 1357313"/>
                <a:gd name="connsiteX24" fmla="*/ 338137 w 585787"/>
                <a:gd name="connsiteY24" fmla="*/ 50007 h 1357313"/>
                <a:gd name="connsiteX25" fmla="*/ 342900 w 585787"/>
                <a:gd name="connsiteY25" fmla="*/ 42863 h 1357313"/>
                <a:gd name="connsiteX26" fmla="*/ 354806 w 585787"/>
                <a:gd name="connsiteY26" fmla="*/ 21432 h 1357313"/>
                <a:gd name="connsiteX27" fmla="*/ 357187 w 585787"/>
                <a:gd name="connsiteY27" fmla="*/ 14288 h 1357313"/>
                <a:gd name="connsiteX28" fmla="*/ 378618 w 585787"/>
                <a:gd name="connsiteY28" fmla="*/ 2382 h 1357313"/>
                <a:gd name="connsiteX29" fmla="*/ 385762 w 585787"/>
                <a:gd name="connsiteY29" fmla="*/ 0 h 1357313"/>
                <a:gd name="connsiteX30" fmla="*/ 407193 w 585787"/>
                <a:gd name="connsiteY30" fmla="*/ 2382 h 1357313"/>
                <a:gd name="connsiteX31" fmla="*/ 416718 w 585787"/>
                <a:gd name="connsiteY31" fmla="*/ 16669 h 1357313"/>
                <a:gd name="connsiteX32" fmla="*/ 423862 w 585787"/>
                <a:gd name="connsiteY32" fmla="*/ 23813 h 1357313"/>
                <a:gd name="connsiteX33" fmla="*/ 433387 w 585787"/>
                <a:gd name="connsiteY33" fmla="*/ 38100 h 1357313"/>
                <a:gd name="connsiteX34" fmla="*/ 438150 w 585787"/>
                <a:gd name="connsiteY34" fmla="*/ 45244 h 1357313"/>
                <a:gd name="connsiteX35" fmla="*/ 452437 w 585787"/>
                <a:gd name="connsiteY35" fmla="*/ 73819 h 1357313"/>
                <a:gd name="connsiteX36" fmla="*/ 457200 w 585787"/>
                <a:gd name="connsiteY36" fmla="*/ 88107 h 1357313"/>
                <a:gd name="connsiteX37" fmla="*/ 459581 w 585787"/>
                <a:gd name="connsiteY37" fmla="*/ 104775 h 1357313"/>
                <a:gd name="connsiteX38" fmla="*/ 469106 w 585787"/>
                <a:gd name="connsiteY38" fmla="*/ 130969 h 1357313"/>
                <a:gd name="connsiteX39" fmla="*/ 473868 w 585787"/>
                <a:gd name="connsiteY39" fmla="*/ 138113 h 1357313"/>
                <a:gd name="connsiteX40" fmla="*/ 481012 w 585787"/>
                <a:gd name="connsiteY40" fmla="*/ 140494 h 1357313"/>
                <a:gd name="connsiteX41" fmla="*/ 492918 w 585787"/>
                <a:gd name="connsiteY41" fmla="*/ 152400 h 1357313"/>
                <a:gd name="connsiteX42" fmla="*/ 504825 w 585787"/>
                <a:gd name="connsiteY42" fmla="*/ 166688 h 1357313"/>
                <a:gd name="connsiteX43" fmla="*/ 509587 w 585787"/>
                <a:gd name="connsiteY43" fmla="*/ 183357 h 1357313"/>
                <a:gd name="connsiteX44" fmla="*/ 519112 w 585787"/>
                <a:gd name="connsiteY44" fmla="*/ 197644 h 1357313"/>
                <a:gd name="connsiteX45" fmla="*/ 523875 w 585787"/>
                <a:gd name="connsiteY45" fmla="*/ 238125 h 1357313"/>
                <a:gd name="connsiteX46" fmla="*/ 528637 w 585787"/>
                <a:gd name="connsiteY46" fmla="*/ 247650 h 1357313"/>
                <a:gd name="connsiteX47" fmla="*/ 531018 w 585787"/>
                <a:gd name="connsiteY47" fmla="*/ 273844 h 1357313"/>
                <a:gd name="connsiteX48" fmla="*/ 533400 w 585787"/>
                <a:gd name="connsiteY48" fmla="*/ 280988 h 1357313"/>
                <a:gd name="connsiteX49" fmla="*/ 533400 w 585787"/>
                <a:gd name="connsiteY49" fmla="*/ 297657 h 1357313"/>
                <a:gd name="connsiteX50" fmla="*/ 566737 w 585787"/>
                <a:gd name="connsiteY50" fmla="*/ 504825 h 1357313"/>
                <a:gd name="connsiteX51" fmla="*/ 585787 w 585787"/>
                <a:gd name="connsiteY51" fmla="*/ 1357313 h 135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85787" h="1357313">
                  <a:moveTo>
                    <a:pt x="0" y="1357313"/>
                  </a:moveTo>
                  <a:lnTo>
                    <a:pt x="19050" y="602457"/>
                  </a:lnTo>
                  <a:cubicBezTo>
                    <a:pt x="22225" y="608807"/>
                    <a:pt x="25053" y="615343"/>
                    <a:pt x="28575" y="621507"/>
                  </a:cubicBezTo>
                  <a:cubicBezTo>
                    <a:pt x="31415" y="626477"/>
                    <a:pt x="34925" y="631032"/>
                    <a:pt x="38100" y="635794"/>
                  </a:cubicBezTo>
                  <a:lnTo>
                    <a:pt x="42862" y="642938"/>
                  </a:lnTo>
                  <a:cubicBezTo>
                    <a:pt x="44449" y="645319"/>
                    <a:pt x="47807" y="645868"/>
                    <a:pt x="50006" y="647700"/>
                  </a:cubicBezTo>
                  <a:cubicBezTo>
                    <a:pt x="52593" y="649856"/>
                    <a:pt x="54563" y="652688"/>
                    <a:pt x="57150" y="654844"/>
                  </a:cubicBezTo>
                  <a:cubicBezTo>
                    <a:pt x="59348" y="656676"/>
                    <a:pt x="62095" y="657775"/>
                    <a:pt x="64293" y="659607"/>
                  </a:cubicBezTo>
                  <a:cubicBezTo>
                    <a:pt x="66880" y="661763"/>
                    <a:pt x="68635" y="664882"/>
                    <a:pt x="71437" y="666750"/>
                  </a:cubicBezTo>
                  <a:cubicBezTo>
                    <a:pt x="73526" y="668142"/>
                    <a:pt x="76336" y="668009"/>
                    <a:pt x="78581" y="669132"/>
                  </a:cubicBezTo>
                  <a:cubicBezTo>
                    <a:pt x="81141" y="670412"/>
                    <a:pt x="83110" y="672732"/>
                    <a:pt x="85725" y="673894"/>
                  </a:cubicBezTo>
                  <a:cubicBezTo>
                    <a:pt x="90312" y="675933"/>
                    <a:pt x="100012" y="678657"/>
                    <a:pt x="100012" y="678657"/>
                  </a:cubicBezTo>
                  <a:cubicBezTo>
                    <a:pt x="107304" y="677615"/>
                    <a:pt x="118237" y="678498"/>
                    <a:pt x="123825" y="671513"/>
                  </a:cubicBezTo>
                  <a:cubicBezTo>
                    <a:pt x="125393" y="669553"/>
                    <a:pt x="124814" y="666458"/>
                    <a:pt x="126206" y="664369"/>
                  </a:cubicBezTo>
                  <a:cubicBezTo>
                    <a:pt x="131302" y="656724"/>
                    <a:pt x="133004" y="657340"/>
                    <a:pt x="140493" y="654844"/>
                  </a:cubicBezTo>
                  <a:lnTo>
                    <a:pt x="145256" y="647700"/>
                  </a:lnTo>
                  <a:lnTo>
                    <a:pt x="276225" y="164307"/>
                  </a:lnTo>
                  <a:cubicBezTo>
                    <a:pt x="294534" y="138149"/>
                    <a:pt x="287518" y="148556"/>
                    <a:pt x="297656" y="133350"/>
                  </a:cubicBezTo>
                  <a:cubicBezTo>
                    <a:pt x="299048" y="131262"/>
                    <a:pt x="302419" y="131763"/>
                    <a:pt x="304800" y="130969"/>
                  </a:cubicBezTo>
                  <a:cubicBezTo>
                    <a:pt x="307181" y="129382"/>
                    <a:pt x="310426" y="128634"/>
                    <a:pt x="311943" y="126207"/>
                  </a:cubicBezTo>
                  <a:cubicBezTo>
                    <a:pt x="314604" y="121950"/>
                    <a:pt x="315118" y="116682"/>
                    <a:pt x="316706" y="111919"/>
                  </a:cubicBezTo>
                  <a:cubicBezTo>
                    <a:pt x="324710" y="87906"/>
                    <a:pt x="312496" y="125156"/>
                    <a:pt x="321468" y="95250"/>
                  </a:cubicBezTo>
                  <a:cubicBezTo>
                    <a:pt x="330680" y="64544"/>
                    <a:pt x="321426" y="92953"/>
                    <a:pt x="330993" y="73819"/>
                  </a:cubicBezTo>
                  <a:cubicBezTo>
                    <a:pt x="332899" y="70007"/>
                    <a:pt x="334737" y="60718"/>
                    <a:pt x="335756" y="57150"/>
                  </a:cubicBezTo>
                  <a:cubicBezTo>
                    <a:pt x="336445" y="54737"/>
                    <a:pt x="337015" y="52252"/>
                    <a:pt x="338137" y="50007"/>
                  </a:cubicBezTo>
                  <a:cubicBezTo>
                    <a:pt x="339417" y="47447"/>
                    <a:pt x="341312" y="45244"/>
                    <a:pt x="342900" y="42863"/>
                  </a:cubicBezTo>
                  <a:cubicBezTo>
                    <a:pt x="348727" y="25380"/>
                    <a:pt x="344112" y="32125"/>
                    <a:pt x="354806" y="21432"/>
                  </a:cubicBezTo>
                  <a:cubicBezTo>
                    <a:pt x="355600" y="19051"/>
                    <a:pt x="355795" y="16377"/>
                    <a:pt x="357187" y="14288"/>
                  </a:cubicBezTo>
                  <a:cubicBezTo>
                    <a:pt x="363298" y="5122"/>
                    <a:pt x="367967" y="5932"/>
                    <a:pt x="378618" y="2382"/>
                  </a:cubicBezTo>
                  <a:lnTo>
                    <a:pt x="385762" y="0"/>
                  </a:lnTo>
                  <a:cubicBezTo>
                    <a:pt x="392906" y="794"/>
                    <a:pt x="400865" y="-1026"/>
                    <a:pt x="407193" y="2382"/>
                  </a:cubicBezTo>
                  <a:cubicBezTo>
                    <a:pt x="412233" y="5096"/>
                    <a:pt x="413543" y="11907"/>
                    <a:pt x="416718" y="16669"/>
                  </a:cubicBezTo>
                  <a:cubicBezTo>
                    <a:pt x="418586" y="19471"/>
                    <a:pt x="421794" y="21155"/>
                    <a:pt x="423862" y="23813"/>
                  </a:cubicBezTo>
                  <a:cubicBezTo>
                    <a:pt x="427376" y="28331"/>
                    <a:pt x="430212" y="33338"/>
                    <a:pt x="433387" y="38100"/>
                  </a:cubicBezTo>
                  <a:lnTo>
                    <a:pt x="438150" y="45244"/>
                  </a:lnTo>
                  <a:cubicBezTo>
                    <a:pt x="444722" y="64962"/>
                    <a:pt x="440127" y="55355"/>
                    <a:pt x="452437" y="73819"/>
                  </a:cubicBezTo>
                  <a:cubicBezTo>
                    <a:pt x="455222" y="77996"/>
                    <a:pt x="457200" y="88107"/>
                    <a:pt x="457200" y="88107"/>
                  </a:cubicBezTo>
                  <a:cubicBezTo>
                    <a:pt x="457994" y="93663"/>
                    <a:pt x="458319" y="99306"/>
                    <a:pt x="459581" y="104775"/>
                  </a:cubicBezTo>
                  <a:cubicBezTo>
                    <a:pt x="460535" y="108910"/>
                    <a:pt x="466871" y="126500"/>
                    <a:pt x="469106" y="130969"/>
                  </a:cubicBezTo>
                  <a:cubicBezTo>
                    <a:pt x="470386" y="133529"/>
                    <a:pt x="471633" y="136325"/>
                    <a:pt x="473868" y="138113"/>
                  </a:cubicBezTo>
                  <a:cubicBezTo>
                    <a:pt x="475828" y="139681"/>
                    <a:pt x="478631" y="139700"/>
                    <a:pt x="481012" y="140494"/>
                  </a:cubicBezTo>
                  <a:cubicBezTo>
                    <a:pt x="489744" y="153592"/>
                    <a:pt x="481012" y="142478"/>
                    <a:pt x="492918" y="152400"/>
                  </a:cubicBezTo>
                  <a:cubicBezTo>
                    <a:pt x="499794" y="158130"/>
                    <a:pt x="500142" y="159664"/>
                    <a:pt x="504825" y="166688"/>
                  </a:cubicBezTo>
                  <a:cubicBezTo>
                    <a:pt x="505385" y="168929"/>
                    <a:pt x="508035" y="180563"/>
                    <a:pt x="509587" y="183357"/>
                  </a:cubicBezTo>
                  <a:cubicBezTo>
                    <a:pt x="512367" y="188360"/>
                    <a:pt x="519112" y="197644"/>
                    <a:pt x="519112" y="197644"/>
                  </a:cubicBezTo>
                  <a:cubicBezTo>
                    <a:pt x="519260" y="198979"/>
                    <a:pt x="523218" y="235498"/>
                    <a:pt x="523875" y="238125"/>
                  </a:cubicBezTo>
                  <a:cubicBezTo>
                    <a:pt x="524736" y="241569"/>
                    <a:pt x="527050" y="244475"/>
                    <a:pt x="528637" y="247650"/>
                  </a:cubicBezTo>
                  <a:cubicBezTo>
                    <a:pt x="529431" y="256381"/>
                    <a:pt x="529778" y="265165"/>
                    <a:pt x="531018" y="273844"/>
                  </a:cubicBezTo>
                  <a:cubicBezTo>
                    <a:pt x="531373" y="276329"/>
                    <a:pt x="533150" y="278490"/>
                    <a:pt x="533400" y="280988"/>
                  </a:cubicBezTo>
                  <a:cubicBezTo>
                    <a:pt x="533953" y="286517"/>
                    <a:pt x="533400" y="292101"/>
                    <a:pt x="533400" y="297657"/>
                  </a:cubicBezTo>
                  <a:lnTo>
                    <a:pt x="566737" y="504825"/>
                  </a:lnTo>
                  <a:lnTo>
                    <a:pt x="585787" y="1357313"/>
                  </a:lnTo>
                </a:path>
              </a:pathLst>
            </a:custGeom>
            <a:solidFill>
              <a:srgbClr val="92ADCE"/>
            </a:solidFill>
            <a:ln w="6350" cap="flat" cmpd="sng" algn="ctr">
              <a:solidFill>
                <a:srgbClr val="EBF2F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1595356" y="4815856"/>
              <a:ext cx="695327" cy="956292"/>
            </a:xfrm>
            <a:custGeom>
              <a:avLst/>
              <a:gdLst>
                <a:gd name="connsiteX0" fmla="*/ 0 w 578644"/>
                <a:gd name="connsiteY0" fmla="*/ 1293018 h 1293018"/>
                <a:gd name="connsiteX1" fmla="*/ 45244 w 578644"/>
                <a:gd name="connsiteY1" fmla="*/ 645318 h 1293018"/>
                <a:gd name="connsiteX2" fmla="*/ 100013 w 578644"/>
                <a:gd name="connsiteY2" fmla="*/ 685800 h 1293018"/>
                <a:gd name="connsiteX3" fmla="*/ 183357 w 578644"/>
                <a:gd name="connsiteY3" fmla="*/ 647700 h 1293018"/>
                <a:gd name="connsiteX4" fmla="*/ 257175 w 578644"/>
                <a:gd name="connsiteY4" fmla="*/ 230981 h 1293018"/>
                <a:gd name="connsiteX5" fmla="*/ 264319 w 578644"/>
                <a:gd name="connsiteY5" fmla="*/ 211931 h 1293018"/>
                <a:gd name="connsiteX6" fmla="*/ 269082 w 578644"/>
                <a:gd name="connsiteY6" fmla="*/ 204787 h 1293018"/>
                <a:gd name="connsiteX7" fmla="*/ 278607 w 578644"/>
                <a:gd name="connsiteY7" fmla="*/ 169068 h 1293018"/>
                <a:gd name="connsiteX8" fmla="*/ 280988 w 578644"/>
                <a:gd name="connsiteY8" fmla="*/ 147637 h 1293018"/>
                <a:gd name="connsiteX9" fmla="*/ 288132 w 578644"/>
                <a:gd name="connsiteY9" fmla="*/ 145256 h 1293018"/>
                <a:gd name="connsiteX10" fmla="*/ 292894 w 578644"/>
                <a:gd name="connsiteY10" fmla="*/ 138112 h 1293018"/>
                <a:gd name="connsiteX11" fmla="*/ 300038 w 578644"/>
                <a:gd name="connsiteY11" fmla="*/ 133350 h 1293018"/>
                <a:gd name="connsiteX12" fmla="*/ 311944 w 578644"/>
                <a:gd name="connsiteY12" fmla="*/ 116681 h 1293018"/>
                <a:gd name="connsiteX13" fmla="*/ 321469 w 578644"/>
                <a:gd name="connsiteY13" fmla="*/ 97631 h 1293018"/>
                <a:gd name="connsiteX14" fmla="*/ 328613 w 578644"/>
                <a:gd name="connsiteY14" fmla="*/ 83343 h 1293018"/>
                <a:gd name="connsiteX15" fmla="*/ 330994 w 578644"/>
                <a:gd name="connsiteY15" fmla="*/ 66675 h 1293018"/>
                <a:gd name="connsiteX16" fmla="*/ 342900 w 578644"/>
                <a:gd name="connsiteY16" fmla="*/ 52387 h 1293018"/>
                <a:gd name="connsiteX17" fmla="*/ 345282 w 578644"/>
                <a:gd name="connsiteY17" fmla="*/ 45243 h 1293018"/>
                <a:gd name="connsiteX18" fmla="*/ 352425 w 578644"/>
                <a:gd name="connsiteY18" fmla="*/ 40481 h 1293018"/>
                <a:gd name="connsiteX19" fmla="*/ 366713 w 578644"/>
                <a:gd name="connsiteY19" fmla="*/ 28575 h 1293018"/>
                <a:gd name="connsiteX20" fmla="*/ 378619 w 578644"/>
                <a:gd name="connsiteY20" fmla="*/ 14287 h 1293018"/>
                <a:gd name="connsiteX21" fmla="*/ 383382 w 578644"/>
                <a:gd name="connsiteY21" fmla="*/ 7143 h 1293018"/>
                <a:gd name="connsiteX22" fmla="*/ 397669 w 578644"/>
                <a:gd name="connsiteY22" fmla="*/ 0 h 1293018"/>
                <a:gd name="connsiteX23" fmla="*/ 407194 w 578644"/>
                <a:gd name="connsiteY23" fmla="*/ 11906 h 1293018"/>
                <a:gd name="connsiteX24" fmla="*/ 414338 w 578644"/>
                <a:gd name="connsiteY24" fmla="*/ 16668 h 1293018"/>
                <a:gd name="connsiteX25" fmla="*/ 419100 w 578644"/>
                <a:gd name="connsiteY25" fmla="*/ 23812 h 1293018"/>
                <a:gd name="connsiteX26" fmla="*/ 426244 w 578644"/>
                <a:gd name="connsiteY26" fmla="*/ 38100 h 1293018"/>
                <a:gd name="connsiteX27" fmla="*/ 433388 w 578644"/>
                <a:gd name="connsiteY27" fmla="*/ 40481 h 1293018"/>
                <a:gd name="connsiteX28" fmla="*/ 447675 w 578644"/>
                <a:gd name="connsiteY28" fmla="*/ 50006 h 1293018"/>
                <a:gd name="connsiteX29" fmla="*/ 452438 w 578644"/>
                <a:gd name="connsiteY29" fmla="*/ 64293 h 1293018"/>
                <a:gd name="connsiteX30" fmla="*/ 461963 w 578644"/>
                <a:gd name="connsiteY30" fmla="*/ 78581 h 1293018"/>
                <a:gd name="connsiteX31" fmla="*/ 464344 w 578644"/>
                <a:gd name="connsiteY31" fmla="*/ 85725 h 1293018"/>
                <a:gd name="connsiteX32" fmla="*/ 469107 w 578644"/>
                <a:gd name="connsiteY32" fmla="*/ 109537 h 1293018"/>
                <a:gd name="connsiteX33" fmla="*/ 473869 w 578644"/>
                <a:gd name="connsiteY33" fmla="*/ 116681 h 1293018"/>
                <a:gd name="connsiteX34" fmla="*/ 481013 w 578644"/>
                <a:gd name="connsiteY34" fmla="*/ 119062 h 1293018"/>
                <a:gd name="connsiteX35" fmla="*/ 485775 w 578644"/>
                <a:gd name="connsiteY35" fmla="*/ 126206 h 1293018"/>
                <a:gd name="connsiteX36" fmla="*/ 500063 w 578644"/>
                <a:gd name="connsiteY36" fmla="*/ 133350 h 1293018"/>
                <a:gd name="connsiteX37" fmla="*/ 502444 w 578644"/>
                <a:gd name="connsiteY37" fmla="*/ 145256 h 1293018"/>
                <a:gd name="connsiteX38" fmla="*/ 507207 w 578644"/>
                <a:gd name="connsiteY38" fmla="*/ 152400 h 1293018"/>
                <a:gd name="connsiteX39" fmla="*/ 509588 w 578644"/>
                <a:gd name="connsiteY39" fmla="*/ 164306 h 1293018"/>
                <a:gd name="connsiteX40" fmla="*/ 514350 w 578644"/>
                <a:gd name="connsiteY40" fmla="*/ 178593 h 1293018"/>
                <a:gd name="connsiteX41" fmla="*/ 516732 w 578644"/>
                <a:gd name="connsiteY41" fmla="*/ 185737 h 1293018"/>
                <a:gd name="connsiteX42" fmla="*/ 519113 w 578644"/>
                <a:gd name="connsiteY42" fmla="*/ 192881 h 1293018"/>
                <a:gd name="connsiteX43" fmla="*/ 523875 w 578644"/>
                <a:gd name="connsiteY43" fmla="*/ 200025 h 1293018"/>
                <a:gd name="connsiteX44" fmla="*/ 578644 w 578644"/>
                <a:gd name="connsiteY44" fmla="*/ 1288256 h 129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78644" h="1293018">
                  <a:moveTo>
                    <a:pt x="0" y="1293018"/>
                  </a:moveTo>
                  <a:lnTo>
                    <a:pt x="45244" y="645318"/>
                  </a:lnTo>
                  <a:lnTo>
                    <a:pt x="100013" y="685800"/>
                  </a:lnTo>
                  <a:lnTo>
                    <a:pt x="183357" y="647700"/>
                  </a:lnTo>
                  <a:lnTo>
                    <a:pt x="257175" y="230981"/>
                  </a:lnTo>
                  <a:cubicBezTo>
                    <a:pt x="259556" y="224631"/>
                    <a:pt x="261513" y="218105"/>
                    <a:pt x="264319" y="211931"/>
                  </a:cubicBezTo>
                  <a:cubicBezTo>
                    <a:pt x="265503" y="209325"/>
                    <a:pt x="268345" y="207552"/>
                    <a:pt x="269082" y="204787"/>
                  </a:cubicBezTo>
                  <a:cubicBezTo>
                    <a:pt x="279548" y="165539"/>
                    <a:pt x="266936" y="186573"/>
                    <a:pt x="278607" y="169068"/>
                  </a:cubicBezTo>
                  <a:cubicBezTo>
                    <a:pt x="279401" y="161924"/>
                    <a:pt x="278319" y="154311"/>
                    <a:pt x="280988" y="147637"/>
                  </a:cubicBezTo>
                  <a:cubicBezTo>
                    <a:pt x="281920" y="145306"/>
                    <a:pt x="286172" y="146824"/>
                    <a:pt x="288132" y="145256"/>
                  </a:cubicBezTo>
                  <a:cubicBezTo>
                    <a:pt x="290367" y="143468"/>
                    <a:pt x="290870" y="140136"/>
                    <a:pt x="292894" y="138112"/>
                  </a:cubicBezTo>
                  <a:cubicBezTo>
                    <a:pt x="294918" y="136088"/>
                    <a:pt x="296863" y="136922"/>
                    <a:pt x="300038" y="133350"/>
                  </a:cubicBezTo>
                  <a:cubicBezTo>
                    <a:pt x="303213" y="129778"/>
                    <a:pt x="309464" y="120154"/>
                    <a:pt x="311944" y="116681"/>
                  </a:cubicBezTo>
                  <a:cubicBezTo>
                    <a:pt x="315119" y="110331"/>
                    <a:pt x="318531" y="104094"/>
                    <a:pt x="321469" y="97631"/>
                  </a:cubicBezTo>
                  <a:cubicBezTo>
                    <a:pt x="328511" y="82138"/>
                    <a:pt x="318175" y="98999"/>
                    <a:pt x="328613" y="83343"/>
                  </a:cubicBezTo>
                  <a:cubicBezTo>
                    <a:pt x="329407" y="77787"/>
                    <a:pt x="329381" y="72051"/>
                    <a:pt x="330994" y="66675"/>
                  </a:cubicBezTo>
                  <a:cubicBezTo>
                    <a:pt x="332414" y="61940"/>
                    <a:pt x="339864" y="55423"/>
                    <a:pt x="342900" y="52387"/>
                  </a:cubicBezTo>
                  <a:cubicBezTo>
                    <a:pt x="343694" y="50006"/>
                    <a:pt x="343714" y="47203"/>
                    <a:pt x="345282" y="45243"/>
                  </a:cubicBezTo>
                  <a:cubicBezTo>
                    <a:pt x="347070" y="43008"/>
                    <a:pt x="350227" y="42313"/>
                    <a:pt x="352425" y="40481"/>
                  </a:cubicBezTo>
                  <a:cubicBezTo>
                    <a:pt x="370754" y="25207"/>
                    <a:pt x="348982" y="40394"/>
                    <a:pt x="366713" y="28575"/>
                  </a:cubicBezTo>
                  <a:cubicBezTo>
                    <a:pt x="376928" y="8143"/>
                    <a:pt x="365157" y="27749"/>
                    <a:pt x="378619" y="14287"/>
                  </a:cubicBezTo>
                  <a:cubicBezTo>
                    <a:pt x="380643" y="12263"/>
                    <a:pt x="381358" y="9167"/>
                    <a:pt x="383382" y="7143"/>
                  </a:cubicBezTo>
                  <a:cubicBezTo>
                    <a:pt x="387998" y="2527"/>
                    <a:pt x="391859" y="1936"/>
                    <a:pt x="397669" y="0"/>
                  </a:cubicBezTo>
                  <a:cubicBezTo>
                    <a:pt x="418142" y="13647"/>
                    <a:pt x="394049" y="-4525"/>
                    <a:pt x="407194" y="11906"/>
                  </a:cubicBezTo>
                  <a:cubicBezTo>
                    <a:pt x="408982" y="14141"/>
                    <a:pt x="411957" y="15081"/>
                    <a:pt x="414338" y="16668"/>
                  </a:cubicBezTo>
                  <a:cubicBezTo>
                    <a:pt x="415925" y="19049"/>
                    <a:pt x="417820" y="21252"/>
                    <a:pt x="419100" y="23812"/>
                  </a:cubicBezTo>
                  <a:cubicBezTo>
                    <a:pt x="421975" y="29561"/>
                    <a:pt x="420560" y="33553"/>
                    <a:pt x="426244" y="38100"/>
                  </a:cubicBezTo>
                  <a:cubicBezTo>
                    <a:pt x="428204" y="39668"/>
                    <a:pt x="431194" y="39262"/>
                    <a:pt x="433388" y="40481"/>
                  </a:cubicBezTo>
                  <a:cubicBezTo>
                    <a:pt x="438391" y="43261"/>
                    <a:pt x="447675" y="50006"/>
                    <a:pt x="447675" y="50006"/>
                  </a:cubicBezTo>
                  <a:cubicBezTo>
                    <a:pt x="449263" y="54768"/>
                    <a:pt x="449653" y="60116"/>
                    <a:pt x="452438" y="64293"/>
                  </a:cubicBezTo>
                  <a:lnTo>
                    <a:pt x="461963" y="78581"/>
                  </a:lnTo>
                  <a:cubicBezTo>
                    <a:pt x="462757" y="80962"/>
                    <a:pt x="463852" y="83264"/>
                    <a:pt x="464344" y="85725"/>
                  </a:cubicBezTo>
                  <a:cubicBezTo>
                    <a:pt x="465808" y="93048"/>
                    <a:pt x="465518" y="102360"/>
                    <a:pt x="469107" y="109537"/>
                  </a:cubicBezTo>
                  <a:cubicBezTo>
                    <a:pt x="470387" y="112097"/>
                    <a:pt x="471634" y="114893"/>
                    <a:pt x="473869" y="116681"/>
                  </a:cubicBezTo>
                  <a:cubicBezTo>
                    <a:pt x="475829" y="118249"/>
                    <a:pt x="478632" y="118268"/>
                    <a:pt x="481013" y="119062"/>
                  </a:cubicBezTo>
                  <a:cubicBezTo>
                    <a:pt x="482600" y="121443"/>
                    <a:pt x="483751" y="124182"/>
                    <a:pt x="485775" y="126206"/>
                  </a:cubicBezTo>
                  <a:cubicBezTo>
                    <a:pt x="490389" y="130820"/>
                    <a:pt x="494255" y="131413"/>
                    <a:pt x="500063" y="133350"/>
                  </a:cubicBezTo>
                  <a:cubicBezTo>
                    <a:pt x="500857" y="137319"/>
                    <a:pt x="501023" y="141466"/>
                    <a:pt x="502444" y="145256"/>
                  </a:cubicBezTo>
                  <a:cubicBezTo>
                    <a:pt x="503449" y="147936"/>
                    <a:pt x="506202" y="149720"/>
                    <a:pt x="507207" y="152400"/>
                  </a:cubicBezTo>
                  <a:cubicBezTo>
                    <a:pt x="508628" y="156190"/>
                    <a:pt x="508523" y="160401"/>
                    <a:pt x="509588" y="164306"/>
                  </a:cubicBezTo>
                  <a:cubicBezTo>
                    <a:pt x="510909" y="169149"/>
                    <a:pt x="512763" y="173831"/>
                    <a:pt x="514350" y="178593"/>
                  </a:cubicBezTo>
                  <a:lnTo>
                    <a:pt x="516732" y="185737"/>
                  </a:lnTo>
                  <a:cubicBezTo>
                    <a:pt x="517526" y="188118"/>
                    <a:pt x="517721" y="190792"/>
                    <a:pt x="519113" y="192881"/>
                  </a:cubicBezTo>
                  <a:lnTo>
                    <a:pt x="523875" y="200025"/>
                  </a:lnTo>
                  <a:lnTo>
                    <a:pt x="578644" y="1288256"/>
                  </a:lnTo>
                </a:path>
              </a:pathLst>
            </a:custGeom>
            <a:solidFill>
              <a:srgbClr val="969696"/>
            </a:solidFill>
            <a:ln w="6350" cap="flat" cmpd="sng" algn="ctr">
              <a:solidFill>
                <a:srgbClr val="EBF2F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1585913" y="4856362"/>
              <a:ext cx="714212" cy="914025"/>
            </a:xfrm>
            <a:custGeom>
              <a:avLst/>
              <a:gdLst>
                <a:gd name="connsiteX0" fmla="*/ 0 w 585787"/>
                <a:gd name="connsiteY0" fmla="*/ 1235869 h 1235869"/>
                <a:gd name="connsiteX1" fmla="*/ 21431 w 585787"/>
                <a:gd name="connsiteY1" fmla="*/ 514350 h 1235869"/>
                <a:gd name="connsiteX2" fmla="*/ 33337 w 585787"/>
                <a:gd name="connsiteY2" fmla="*/ 540544 h 1235869"/>
                <a:gd name="connsiteX3" fmla="*/ 47625 w 585787"/>
                <a:gd name="connsiteY3" fmla="*/ 550069 h 1235869"/>
                <a:gd name="connsiteX4" fmla="*/ 54769 w 585787"/>
                <a:gd name="connsiteY4" fmla="*/ 564357 h 1235869"/>
                <a:gd name="connsiteX5" fmla="*/ 61912 w 585787"/>
                <a:gd name="connsiteY5" fmla="*/ 566738 h 1235869"/>
                <a:gd name="connsiteX6" fmla="*/ 64294 w 585787"/>
                <a:gd name="connsiteY6" fmla="*/ 573882 h 1235869"/>
                <a:gd name="connsiteX7" fmla="*/ 71437 w 585787"/>
                <a:gd name="connsiteY7" fmla="*/ 576263 h 1235869"/>
                <a:gd name="connsiteX8" fmla="*/ 78581 w 585787"/>
                <a:gd name="connsiteY8" fmla="*/ 581025 h 1235869"/>
                <a:gd name="connsiteX9" fmla="*/ 83344 w 585787"/>
                <a:gd name="connsiteY9" fmla="*/ 588169 h 1235869"/>
                <a:gd name="connsiteX10" fmla="*/ 97631 w 585787"/>
                <a:gd name="connsiteY10" fmla="*/ 597694 h 1235869"/>
                <a:gd name="connsiteX11" fmla="*/ 100012 w 585787"/>
                <a:gd name="connsiteY11" fmla="*/ 590550 h 1235869"/>
                <a:gd name="connsiteX12" fmla="*/ 109537 w 585787"/>
                <a:gd name="connsiteY12" fmla="*/ 588169 h 1235869"/>
                <a:gd name="connsiteX13" fmla="*/ 116681 w 585787"/>
                <a:gd name="connsiteY13" fmla="*/ 585788 h 1235869"/>
                <a:gd name="connsiteX14" fmla="*/ 130969 w 585787"/>
                <a:gd name="connsiteY14" fmla="*/ 576263 h 1235869"/>
                <a:gd name="connsiteX15" fmla="*/ 140494 w 585787"/>
                <a:gd name="connsiteY15" fmla="*/ 554832 h 1235869"/>
                <a:gd name="connsiteX16" fmla="*/ 145256 w 585787"/>
                <a:gd name="connsiteY16" fmla="*/ 547688 h 1235869"/>
                <a:gd name="connsiteX17" fmla="*/ 150019 w 585787"/>
                <a:gd name="connsiteY17" fmla="*/ 528638 h 1235869"/>
                <a:gd name="connsiteX18" fmla="*/ 154781 w 585787"/>
                <a:gd name="connsiteY18" fmla="*/ 521494 h 1235869"/>
                <a:gd name="connsiteX19" fmla="*/ 157162 w 585787"/>
                <a:gd name="connsiteY19" fmla="*/ 509588 h 1235869"/>
                <a:gd name="connsiteX20" fmla="*/ 161925 w 585787"/>
                <a:gd name="connsiteY20" fmla="*/ 502444 h 1235869"/>
                <a:gd name="connsiteX21" fmla="*/ 164306 w 585787"/>
                <a:gd name="connsiteY21" fmla="*/ 481013 h 1235869"/>
                <a:gd name="connsiteX22" fmla="*/ 169069 w 585787"/>
                <a:gd name="connsiteY22" fmla="*/ 466725 h 1235869"/>
                <a:gd name="connsiteX23" fmla="*/ 171450 w 585787"/>
                <a:gd name="connsiteY23" fmla="*/ 452438 h 1235869"/>
                <a:gd name="connsiteX24" fmla="*/ 176212 w 585787"/>
                <a:gd name="connsiteY24" fmla="*/ 445294 h 1235869"/>
                <a:gd name="connsiteX25" fmla="*/ 178594 w 585787"/>
                <a:gd name="connsiteY25" fmla="*/ 433388 h 1235869"/>
                <a:gd name="connsiteX26" fmla="*/ 180975 w 585787"/>
                <a:gd name="connsiteY26" fmla="*/ 426244 h 1235869"/>
                <a:gd name="connsiteX27" fmla="*/ 183356 w 585787"/>
                <a:gd name="connsiteY27" fmla="*/ 416719 h 1235869"/>
                <a:gd name="connsiteX28" fmla="*/ 188119 w 585787"/>
                <a:gd name="connsiteY28" fmla="*/ 397669 h 1235869"/>
                <a:gd name="connsiteX29" fmla="*/ 192881 w 585787"/>
                <a:gd name="connsiteY29" fmla="*/ 390525 h 1235869"/>
                <a:gd name="connsiteX30" fmla="*/ 195262 w 585787"/>
                <a:gd name="connsiteY30" fmla="*/ 381000 h 1235869"/>
                <a:gd name="connsiteX31" fmla="*/ 200025 w 585787"/>
                <a:gd name="connsiteY31" fmla="*/ 350044 h 1235869"/>
                <a:gd name="connsiteX32" fmla="*/ 204787 w 585787"/>
                <a:gd name="connsiteY32" fmla="*/ 342900 h 1235869"/>
                <a:gd name="connsiteX33" fmla="*/ 207169 w 585787"/>
                <a:gd name="connsiteY33" fmla="*/ 326232 h 1235869"/>
                <a:gd name="connsiteX34" fmla="*/ 245269 w 585787"/>
                <a:gd name="connsiteY34" fmla="*/ 190500 h 1235869"/>
                <a:gd name="connsiteX35" fmla="*/ 257175 w 585787"/>
                <a:gd name="connsiteY35" fmla="*/ 171450 h 1235869"/>
                <a:gd name="connsiteX36" fmla="*/ 261937 w 585787"/>
                <a:gd name="connsiteY36" fmla="*/ 157163 h 1235869"/>
                <a:gd name="connsiteX37" fmla="*/ 266700 w 585787"/>
                <a:gd name="connsiteY37" fmla="*/ 142875 h 1235869"/>
                <a:gd name="connsiteX38" fmla="*/ 271462 w 585787"/>
                <a:gd name="connsiteY38" fmla="*/ 135732 h 1235869"/>
                <a:gd name="connsiteX39" fmla="*/ 273844 w 585787"/>
                <a:gd name="connsiteY39" fmla="*/ 128588 h 1235869"/>
                <a:gd name="connsiteX40" fmla="*/ 278606 w 585787"/>
                <a:gd name="connsiteY40" fmla="*/ 121444 h 1235869"/>
                <a:gd name="connsiteX41" fmla="*/ 290512 w 585787"/>
                <a:gd name="connsiteY41" fmla="*/ 109538 h 1235869"/>
                <a:gd name="connsiteX42" fmla="*/ 295275 w 585787"/>
                <a:gd name="connsiteY42" fmla="*/ 102394 h 1235869"/>
                <a:gd name="connsiteX43" fmla="*/ 302419 w 585787"/>
                <a:gd name="connsiteY43" fmla="*/ 97632 h 1235869"/>
                <a:gd name="connsiteX44" fmla="*/ 309562 w 585787"/>
                <a:gd name="connsiteY44" fmla="*/ 90488 h 1235869"/>
                <a:gd name="connsiteX45" fmla="*/ 319087 w 585787"/>
                <a:gd name="connsiteY45" fmla="*/ 76200 h 1235869"/>
                <a:gd name="connsiteX46" fmla="*/ 326231 w 585787"/>
                <a:gd name="connsiteY46" fmla="*/ 47625 h 1235869"/>
                <a:gd name="connsiteX47" fmla="*/ 333375 w 585787"/>
                <a:gd name="connsiteY47" fmla="*/ 30957 h 1235869"/>
                <a:gd name="connsiteX48" fmla="*/ 340519 w 585787"/>
                <a:gd name="connsiteY48" fmla="*/ 28575 h 1235869"/>
                <a:gd name="connsiteX49" fmla="*/ 357187 w 585787"/>
                <a:gd name="connsiteY49" fmla="*/ 21432 h 1235869"/>
                <a:gd name="connsiteX50" fmla="*/ 371475 w 585787"/>
                <a:gd name="connsiteY50" fmla="*/ 2382 h 1235869"/>
                <a:gd name="connsiteX51" fmla="*/ 381000 w 585787"/>
                <a:gd name="connsiteY51" fmla="*/ 0 h 1235869"/>
                <a:gd name="connsiteX52" fmla="*/ 411956 w 585787"/>
                <a:gd name="connsiteY52" fmla="*/ 2382 h 1235869"/>
                <a:gd name="connsiteX53" fmla="*/ 416719 w 585787"/>
                <a:gd name="connsiteY53" fmla="*/ 9525 h 1235869"/>
                <a:gd name="connsiteX54" fmla="*/ 423862 w 585787"/>
                <a:gd name="connsiteY54" fmla="*/ 11907 h 1235869"/>
                <a:gd name="connsiteX55" fmla="*/ 431006 w 585787"/>
                <a:gd name="connsiteY55" fmla="*/ 19050 h 1235869"/>
                <a:gd name="connsiteX56" fmla="*/ 438150 w 585787"/>
                <a:gd name="connsiteY56" fmla="*/ 23813 h 1235869"/>
                <a:gd name="connsiteX57" fmla="*/ 440531 w 585787"/>
                <a:gd name="connsiteY57" fmla="*/ 30957 h 1235869"/>
                <a:gd name="connsiteX58" fmla="*/ 450056 w 585787"/>
                <a:gd name="connsiteY58" fmla="*/ 45244 h 1235869"/>
                <a:gd name="connsiteX59" fmla="*/ 452437 w 585787"/>
                <a:gd name="connsiteY59" fmla="*/ 52388 h 1235869"/>
                <a:gd name="connsiteX60" fmla="*/ 457200 w 585787"/>
                <a:gd name="connsiteY60" fmla="*/ 59532 h 1235869"/>
                <a:gd name="connsiteX61" fmla="*/ 471487 w 585787"/>
                <a:gd name="connsiteY61" fmla="*/ 88107 h 1235869"/>
                <a:gd name="connsiteX62" fmla="*/ 478631 w 585787"/>
                <a:gd name="connsiteY62" fmla="*/ 102394 h 1235869"/>
                <a:gd name="connsiteX63" fmla="*/ 485775 w 585787"/>
                <a:gd name="connsiteY63" fmla="*/ 104775 h 1235869"/>
                <a:gd name="connsiteX64" fmla="*/ 492919 w 585787"/>
                <a:gd name="connsiteY64" fmla="*/ 109538 h 1235869"/>
                <a:gd name="connsiteX65" fmla="*/ 502444 w 585787"/>
                <a:gd name="connsiteY65" fmla="*/ 123825 h 1235869"/>
                <a:gd name="connsiteX66" fmla="*/ 509587 w 585787"/>
                <a:gd name="connsiteY66" fmla="*/ 138113 h 1235869"/>
                <a:gd name="connsiteX67" fmla="*/ 516731 w 585787"/>
                <a:gd name="connsiteY67" fmla="*/ 152400 h 1235869"/>
                <a:gd name="connsiteX68" fmla="*/ 521494 w 585787"/>
                <a:gd name="connsiteY68" fmla="*/ 166688 h 1235869"/>
                <a:gd name="connsiteX69" fmla="*/ 523875 w 585787"/>
                <a:gd name="connsiteY69" fmla="*/ 180975 h 1235869"/>
                <a:gd name="connsiteX70" fmla="*/ 526256 w 585787"/>
                <a:gd name="connsiteY70" fmla="*/ 190500 h 1235869"/>
                <a:gd name="connsiteX71" fmla="*/ 531019 w 585787"/>
                <a:gd name="connsiteY71" fmla="*/ 204788 h 1235869"/>
                <a:gd name="connsiteX72" fmla="*/ 535781 w 585787"/>
                <a:gd name="connsiteY72" fmla="*/ 209550 h 1235869"/>
                <a:gd name="connsiteX73" fmla="*/ 566737 w 585787"/>
                <a:gd name="connsiteY73" fmla="*/ 388144 h 1235869"/>
                <a:gd name="connsiteX74" fmla="*/ 585787 w 585787"/>
                <a:gd name="connsiteY74" fmla="*/ 1235869 h 123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85787" h="1235869">
                  <a:moveTo>
                    <a:pt x="0" y="1235869"/>
                  </a:moveTo>
                  <a:lnTo>
                    <a:pt x="21431" y="514350"/>
                  </a:lnTo>
                  <a:cubicBezTo>
                    <a:pt x="22531" y="517284"/>
                    <a:pt x="27788" y="535688"/>
                    <a:pt x="33337" y="540544"/>
                  </a:cubicBezTo>
                  <a:cubicBezTo>
                    <a:pt x="37645" y="544313"/>
                    <a:pt x="47625" y="550069"/>
                    <a:pt x="47625" y="550069"/>
                  </a:cubicBezTo>
                  <a:cubicBezTo>
                    <a:pt x="49194" y="554776"/>
                    <a:pt x="50571" y="560999"/>
                    <a:pt x="54769" y="564357"/>
                  </a:cubicBezTo>
                  <a:cubicBezTo>
                    <a:pt x="56729" y="565925"/>
                    <a:pt x="59531" y="565944"/>
                    <a:pt x="61912" y="566738"/>
                  </a:cubicBezTo>
                  <a:cubicBezTo>
                    <a:pt x="62706" y="569119"/>
                    <a:pt x="62519" y="572107"/>
                    <a:pt x="64294" y="573882"/>
                  </a:cubicBezTo>
                  <a:cubicBezTo>
                    <a:pt x="66069" y="575657"/>
                    <a:pt x="69192" y="575141"/>
                    <a:pt x="71437" y="576263"/>
                  </a:cubicBezTo>
                  <a:cubicBezTo>
                    <a:pt x="73997" y="577543"/>
                    <a:pt x="76200" y="579438"/>
                    <a:pt x="78581" y="581025"/>
                  </a:cubicBezTo>
                  <a:cubicBezTo>
                    <a:pt x="80169" y="583406"/>
                    <a:pt x="81190" y="586284"/>
                    <a:pt x="83344" y="588169"/>
                  </a:cubicBezTo>
                  <a:cubicBezTo>
                    <a:pt x="87651" y="591938"/>
                    <a:pt x="97631" y="597694"/>
                    <a:pt x="97631" y="597694"/>
                  </a:cubicBezTo>
                  <a:cubicBezTo>
                    <a:pt x="98425" y="595313"/>
                    <a:pt x="98052" y="592118"/>
                    <a:pt x="100012" y="590550"/>
                  </a:cubicBezTo>
                  <a:cubicBezTo>
                    <a:pt x="102568" y="588506"/>
                    <a:pt x="106390" y="589068"/>
                    <a:pt x="109537" y="588169"/>
                  </a:cubicBezTo>
                  <a:cubicBezTo>
                    <a:pt x="111951" y="587479"/>
                    <a:pt x="114300" y="586582"/>
                    <a:pt x="116681" y="585788"/>
                  </a:cubicBezTo>
                  <a:cubicBezTo>
                    <a:pt x="128640" y="567851"/>
                    <a:pt x="112515" y="588566"/>
                    <a:pt x="130969" y="576263"/>
                  </a:cubicBezTo>
                  <a:cubicBezTo>
                    <a:pt x="136782" y="572388"/>
                    <a:pt x="137867" y="558773"/>
                    <a:pt x="140494" y="554832"/>
                  </a:cubicBezTo>
                  <a:lnTo>
                    <a:pt x="145256" y="547688"/>
                  </a:lnTo>
                  <a:cubicBezTo>
                    <a:pt x="146163" y="543153"/>
                    <a:pt x="147576" y="533523"/>
                    <a:pt x="150019" y="528638"/>
                  </a:cubicBezTo>
                  <a:cubicBezTo>
                    <a:pt x="151299" y="526078"/>
                    <a:pt x="153194" y="523875"/>
                    <a:pt x="154781" y="521494"/>
                  </a:cubicBezTo>
                  <a:cubicBezTo>
                    <a:pt x="155575" y="517525"/>
                    <a:pt x="155741" y="513378"/>
                    <a:pt x="157162" y="509588"/>
                  </a:cubicBezTo>
                  <a:cubicBezTo>
                    <a:pt x="158167" y="506908"/>
                    <a:pt x="161231" y="505221"/>
                    <a:pt x="161925" y="502444"/>
                  </a:cubicBezTo>
                  <a:cubicBezTo>
                    <a:pt x="163668" y="495471"/>
                    <a:pt x="162896" y="488061"/>
                    <a:pt x="164306" y="481013"/>
                  </a:cubicBezTo>
                  <a:cubicBezTo>
                    <a:pt x="165291" y="476090"/>
                    <a:pt x="169069" y="466725"/>
                    <a:pt x="169069" y="466725"/>
                  </a:cubicBezTo>
                  <a:cubicBezTo>
                    <a:pt x="169863" y="461963"/>
                    <a:pt x="169923" y="457018"/>
                    <a:pt x="171450" y="452438"/>
                  </a:cubicBezTo>
                  <a:cubicBezTo>
                    <a:pt x="172355" y="449723"/>
                    <a:pt x="175207" y="447974"/>
                    <a:pt x="176212" y="445294"/>
                  </a:cubicBezTo>
                  <a:cubicBezTo>
                    <a:pt x="177633" y="441504"/>
                    <a:pt x="177612" y="437314"/>
                    <a:pt x="178594" y="433388"/>
                  </a:cubicBezTo>
                  <a:cubicBezTo>
                    <a:pt x="179203" y="430953"/>
                    <a:pt x="180285" y="428658"/>
                    <a:pt x="180975" y="426244"/>
                  </a:cubicBezTo>
                  <a:cubicBezTo>
                    <a:pt x="181874" y="423097"/>
                    <a:pt x="182646" y="419914"/>
                    <a:pt x="183356" y="416719"/>
                  </a:cubicBezTo>
                  <a:cubicBezTo>
                    <a:pt x="184444" y="411821"/>
                    <a:pt x="185564" y="402779"/>
                    <a:pt x="188119" y="397669"/>
                  </a:cubicBezTo>
                  <a:cubicBezTo>
                    <a:pt x="189399" y="395109"/>
                    <a:pt x="191294" y="392906"/>
                    <a:pt x="192881" y="390525"/>
                  </a:cubicBezTo>
                  <a:cubicBezTo>
                    <a:pt x="193675" y="387350"/>
                    <a:pt x="194764" y="384235"/>
                    <a:pt x="195262" y="381000"/>
                  </a:cubicBezTo>
                  <a:cubicBezTo>
                    <a:pt x="196026" y="376032"/>
                    <a:pt x="196802" y="357565"/>
                    <a:pt x="200025" y="350044"/>
                  </a:cubicBezTo>
                  <a:cubicBezTo>
                    <a:pt x="201152" y="347413"/>
                    <a:pt x="203507" y="345460"/>
                    <a:pt x="204787" y="342900"/>
                  </a:cubicBezTo>
                  <a:cubicBezTo>
                    <a:pt x="208173" y="336128"/>
                    <a:pt x="207169" y="333988"/>
                    <a:pt x="207169" y="326232"/>
                  </a:cubicBezTo>
                  <a:lnTo>
                    <a:pt x="245269" y="190500"/>
                  </a:lnTo>
                  <a:cubicBezTo>
                    <a:pt x="249238" y="184150"/>
                    <a:pt x="253826" y="178148"/>
                    <a:pt x="257175" y="171450"/>
                  </a:cubicBezTo>
                  <a:cubicBezTo>
                    <a:pt x="259420" y="166960"/>
                    <a:pt x="260350" y="161925"/>
                    <a:pt x="261937" y="157163"/>
                  </a:cubicBezTo>
                  <a:lnTo>
                    <a:pt x="266700" y="142875"/>
                  </a:lnTo>
                  <a:cubicBezTo>
                    <a:pt x="267605" y="140160"/>
                    <a:pt x="270182" y="138291"/>
                    <a:pt x="271462" y="135732"/>
                  </a:cubicBezTo>
                  <a:cubicBezTo>
                    <a:pt x="272585" y="133487"/>
                    <a:pt x="272721" y="130833"/>
                    <a:pt x="273844" y="128588"/>
                  </a:cubicBezTo>
                  <a:cubicBezTo>
                    <a:pt x="275124" y="126028"/>
                    <a:pt x="277186" y="123929"/>
                    <a:pt x="278606" y="121444"/>
                  </a:cubicBezTo>
                  <a:cubicBezTo>
                    <a:pt x="285529" y="109328"/>
                    <a:pt x="279268" y="113286"/>
                    <a:pt x="290512" y="109538"/>
                  </a:cubicBezTo>
                  <a:cubicBezTo>
                    <a:pt x="292100" y="107157"/>
                    <a:pt x="293251" y="104418"/>
                    <a:pt x="295275" y="102394"/>
                  </a:cubicBezTo>
                  <a:cubicBezTo>
                    <a:pt x="297299" y="100370"/>
                    <a:pt x="300220" y="99464"/>
                    <a:pt x="302419" y="97632"/>
                  </a:cubicBezTo>
                  <a:cubicBezTo>
                    <a:pt x="305006" y="95476"/>
                    <a:pt x="307181" y="92869"/>
                    <a:pt x="309562" y="90488"/>
                  </a:cubicBezTo>
                  <a:cubicBezTo>
                    <a:pt x="317443" y="66850"/>
                    <a:pt x="304221" y="102960"/>
                    <a:pt x="319087" y="76200"/>
                  </a:cubicBezTo>
                  <a:cubicBezTo>
                    <a:pt x="324061" y="67246"/>
                    <a:pt x="324290" y="57330"/>
                    <a:pt x="326231" y="47625"/>
                  </a:cubicBezTo>
                  <a:cubicBezTo>
                    <a:pt x="327321" y="42176"/>
                    <a:pt x="328532" y="34831"/>
                    <a:pt x="333375" y="30957"/>
                  </a:cubicBezTo>
                  <a:cubicBezTo>
                    <a:pt x="335335" y="29389"/>
                    <a:pt x="338274" y="29698"/>
                    <a:pt x="340519" y="28575"/>
                  </a:cubicBezTo>
                  <a:cubicBezTo>
                    <a:pt x="356959" y="20354"/>
                    <a:pt x="337367" y="26386"/>
                    <a:pt x="357187" y="21432"/>
                  </a:cubicBezTo>
                  <a:cubicBezTo>
                    <a:pt x="362129" y="6607"/>
                    <a:pt x="358127" y="7388"/>
                    <a:pt x="371475" y="2382"/>
                  </a:cubicBezTo>
                  <a:cubicBezTo>
                    <a:pt x="374539" y="1233"/>
                    <a:pt x="377825" y="794"/>
                    <a:pt x="381000" y="0"/>
                  </a:cubicBezTo>
                  <a:cubicBezTo>
                    <a:pt x="391319" y="794"/>
                    <a:pt x="401956" y="-285"/>
                    <a:pt x="411956" y="2382"/>
                  </a:cubicBezTo>
                  <a:cubicBezTo>
                    <a:pt x="414721" y="3119"/>
                    <a:pt x="414484" y="7737"/>
                    <a:pt x="416719" y="9525"/>
                  </a:cubicBezTo>
                  <a:cubicBezTo>
                    <a:pt x="418679" y="11093"/>
                    <a:pt x="421481" y="11113"/>
                    <a:pt x="423862" y="11907"/>
                  </a:cubicBezTo>
                  <a:cubicBezTo>
                    <a:pt x="426243" y="14288"/>
                    <a:pt x="428419" y="16894"/>
                    <a:pt x="431006" y="19050"/>
                  </a:cubicBezTo>
                  <a:cubicBezTo>
                    <a:pt x="433205" y="20882"/>
                    <a:pt x="436362" y="21578"/>
                    <a:pt x="438150" y="23813"/>
                  </a:cubicBezTo>
                  <a:cubicBezTo>
                    <a:pt x="439718" y="25773"/>
                    <a:pt x="439312" y="28763"/>
                    <a:pt x="440531" y="30957"/>
                  </a:cubicBezTo>
                  <a:cubicBezTo>
                    <a:pt x="443311" y="35960"/>
                    <a:pt x="446881" y="40482"/>
                    <a:pt x="450056" y="45244"/>
                  </a:cubicBezTo>
                  <a:cubicBezTo>
                    <a:pt x="451448" y="47333"/>
                    <a:pt x="451314" y="50143"/>
                    <a:pt x="452437" y="52388"/>
                  </a:cubicBezTo>
                  <a:cubicBezTo>
                    <a:pt x="453717" y="54948"/>
                    <a:pt x="455612" y="57151"/>
                    <a:pt x="457200" y="59532"/>
                  </a:cubicBezTo>
                  <a:cubicBezTo>
                    <a:pt x="463772" y="79249"/>
                    <a:pt x="459178" y="69642"/>
                    <a:pt x="471487" y="88107"/>
                  </a:cubicBezTo>
                  <a:cubicBezTo>
                    <a:pt x="476414" y="95497"/>
                    <a:pt x="470608" y="95975"/>
                    <a:pt x="478631" y="102394"/>
                  </a:cubicBezTo>
                  <a:cubicBezTo>
                    <a:pt x="480591" y="103962"/>
                    <a:pt x="483394" y="103981"/>
                    <a:pt x="485775" y="104775"/>
                  </a:cubicBezTo>
                  <a:cubicBezTo>
                    <a:pt x="488156" y="106363"/>
                    <a:pt x="491034" y="107384"/>
                    <a:pt x="492919" y="109538"/>
                  </a:cubicBezTo>
                  <a:cubicBezTo>
                    <a:pt x="496688" y="113845"/>
                    <a:pt x="502444" y="123825"/>
                    <a:pt x="502444" y="123825"/>
                  </a:cubicBezTo>
                  <a:cubicBezTo>
                    <a:pt x="508427" y="141775"/>
                    <a:pt x="500358" y="119655"/>
                    <a:pt x="509587" y="138113"/>
                  </a:cubicBezTo>
                  <a:cubicBezTo>
                    <a:pt x="519443" y="157825"/>
                    <a:pt x="503088" y="131936"/>
                    <a:pt x="516731" y="152400"/>
                  </a:cubicBezTo>
                  <a:lnTo>
                    <a:pt x="521494" y="166688"/>
                  </a:lnTo>
                  <a:cubicBezTo>
                    <a:pt x="523021" y="171268"/>
                    <a:pt x="522928" y="176241"/>
                    <a:pt x="523875" y="180975"/>
                  </a:cubicBezTo>
                  <a:cubicBezTo>
                    <a:pt x="524517" y="184184"/>
                    <a:pt x="525316" y="187365"/>
                    <a:pt x="526256" y="190500"/>
                  </a:cubicBezTo>
                  <a:cubicBezTo>
                    <a:pt x="527699" y="195309"/>
                    <a:pt x="527469" y="201238"/>
                    <a:pt x="531019" y="204788"/>
                  </a:cubicBezTo>
                  <a:lnTo>
                    <a:pt x="535781" y="209550"/>
                  </a:lnTo>
                  <a:lnTo>
                    <a:pt x="566737" y="388144"/>
                  </a:lnTo>
                  <a:lnTo>
                    <a:pt x="585787" y="1235869"/>
                  </a:lnTo>
                </a:path>
              </a:pathLst>
            </a:custGeom>
            <a:solidFill>
              <a:srgbClr val="AB8341"/>
            </a:solidFill>
            <a:ln w="6350" cap="flat" cmpd="sng" algn="ctr">
              <a:solidFill>
                <a:srgbClr val="EBF2F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1585913" y="4991784"/>
              <a:ext cx="714212" cy="778604"/>
            </a:xfrm>
            <a:custGeom>
              <a:avLst/>
              <a:gdLst>
                <a:gd name="connsiteX0" fmla="*/ 0 w 604837"/>
                <a:gd name="connsiteY0" fmla="*/ 1052763 h 1052763"/>
                <a:gd name="connsiteX1" fmla="*/ 42862 w 604837"/>
                <a:gd name="connsiteY1" fmla="*/ 393157 h 1052763"/>
                <a:gd name="connsiteX2" fmla="*/ 54768 w 604837"/>
                <a:gd name="connsiteY2" fmla="*/ 409826 h 1052763"/>
                <a:gd name="connsiteX3" fmla="*/ 64293 w 604837"/>
                <a:gd name="connsiteY3" fmla="*/ 421732 h 1052763"/>
                <a:gd name="connsiteX4" fmla="*/ 73818 w 604837"/>
                <a:gd name="connsiteY4" fmla="*/ 436019 h 1052763"/>
                <a:gd name="connsiteX5" fmla="*/ 85725 w 604837"/>
                <a:gd name="connsiteY5" fmla="*/ 447926 h 1052763"/>
                <a:gd name="connsiteX6" fmla="*/ 92868 w 604837"/>
                <a:gd name="connsiteY6" fmla="*/ 450307 h 1052763"/>
                <a:gd name="connsiteX7" fmla="*/ 97631 w 604837"/>
                <a:gd name="connsiteY7" fmla="*/ 457451 h 1052763"/>
                <a:gd name="connsiteX8" fmla="*/ 100012 w 604837"/>
                <a:gd name="connsiteY8" fmla="*/ 464594 h 1052763"/>
                <a:gd name="connsiteX9" fmla="*/ 111918 w 604837"/>
                <a:gd name="connsiteY9" fmla="*/ 466976 h 1052763"/>
                <a:gd name="connsiteX10" fmla="*/ 133350 w 604837"/>
                <a:gd name="connsiteY10" fmla="*/ 462213 h 1052763"/>
                <a:gd name="connsiteX11" fmla="*/ 140493 w 604837"/>
                <a:gd name="connsiteY11" fmla="*/ 455069 h 1052763"/>
                <a:gd name="connsiteX12" fmla="*/ 150018 w 604837"/>
                <a:gd name="connsiteY12" fmla="*/ 450307 h 1052763"/>
                <a:gd name="connsiteX13" fmla="*/ 157162 w 604837"/>
                <a:gd name="connsiteY13" fmla="*/ 443163 h 1052763"/>
                <a:gd name="connsiteX14" fmla="*/ 166687 w 604837"/>
                <a:gd name="connsiteY14" fmla="*/ 428876 h 1052763"/>
                <a:gd name="connsiteX15" fmla="*/ 169068 w 604837"/>
                <a:gd name="connsiteY15" fmla="*/ 421732 h 1052763"/>
                <a:gd name="connsiteX16" fmla="*/ 171450 w 604837"/>
                <a:gd name="connsiteY16" fmla="*/ 412207 h 1052763"/>
                <a:gd name="connsiteX17" fmla="*/ 176212 w 604837"/>
                <a:gd name="connsiteY17" fmla="*/ 402682 h 1052763"/>
                <a:gd name="connsiteX18" fmla="*/ 180975 w 604837"/>
                <a:gd name="connsiteY18" fmla="*/ 376488 h 1052763"/>
                <a:gd name="connsiteX19" fmla="*/ 185737 w 604837"/>
                <a:gd name="connsiteY19" fmla="*/ 369344 h 1052763"/>
                <a:gd name="connsiteX20" fmla="*/ 188118 w 604837"/>
                <a:gd name="connsiteY20" fmla="*/ 362201 h 1052763"/>
                <a:gd name="connsiteX21" fmla="*/ 190500 w 604837"/>
                <a:gd name="connsiteY21" fmla="*/ 343151 h 1052763"/>
                <a:gd name="connsiteX22" fmla="*/ 192881 w 604837"/>
                <a:gd name="connsiteY22" fmla="*/ 336007 h 1052763"/>
                <a:gd name="connsiteX23" fmla="*/ 195262 w 604837"/>
                <a:gd name="connsiteY23" fmla="*/ 321719 h 1052763"/>
                <a:gd name="connsiteX24" fmla="*/ 200025 w 604837"/>
                <a:gd name="connsiteY24" fmla="*/ 307432 h 1052763"/>
                <a:gd name="connsiteX25" fmla="*/ 204787 w 604837"/>
                <a:gd name="connsiteY25" fmla="*/ 293144 h 1052763"/>
                <a:gd name="connsiteX26" fmla="*/ 209550 w 604837"/>
                <a:gd name="connsiteY26" fmla="*/ 276476 h 1052763"/>
                <a:gd name="connsiteX27" fmla="*/ 216693 w 604837"/>
                <a:gd name="connsiteY27" fmla="*/ 235994 h 1052763"/>
                <a:gd name="connsiteX28" fmla="*/ 228600 w 604837"/>
                <a:gd name="connsiteY28" fmla="*/ 214563 h 1052763"/>
                <a:gd name="connsiteX29" fmla="*/ 235743 w 604837"/>
                <a:gd name="connsiteY29" fmla="*/ 176463 h 1052763"/>
                <a:gd name="connsiteX30" fmla="*/ 240506 w 604837"/>
                <a:gd name="connsiteY30" fmla="*/ 169319 h 1052763"/>
                <a:gd name="connsiteX31" fmla="*/ 242887 w 604837"/>
                <a:gd name="connsiteY31" fmla="*/ 147888 h 1052763"/>
                <a:gd name="connsiteX32" fmla="*/ 245268 w 604837"/>
                <a:gd name="connsiteY32" fmla="*/ 140744 h 1052763"/>
                <a:gd name="connsiteX33" fmla="*/ 252412 w 604837"/>
                <a:gd name="connsiteY33" fmla="*/ 112169 h 1052763"/>
                <a:gd name="connsiteX34" fmla="*/ 259556 w 604837"/>
                <a:gd name="connsiteY34" fmla="*/ 90738 h 1052763"/>
                <a:gd name="connsiteX35" fmla="*/ 266700 w 604837"/>
                <a:gd name="connsiteY35" fmla="*/ 81213 h 1052763"/>
                <a:gd name="connsiteX36" fmla="*/ 273843 w 604837"/>
                <a:gd name="connsiteY36" fmla="*/ 59782 h 1052763"/>
                <a:gd name="connsiteX37" fmla="*/ 276225 w 604837"/>
                <a:gd name="connsiteY37" fmla="*/ 52638 h 1052763"/>
                <a:gd name="connsiteX38" fmla="*/ 280987 w 604837"/>
                <a:gd name="connsiteY38" fmla="*/ 45494 h 1052763"/>
                <a:gd name="connsiteX39" fmla="*/ 290512 w 604837"/>
                <a:gd name="connsiteY39" fmla="*/ 24063 h 1052763"/>
                <a:gd name="connsiteX40" fmla="*/ 297656 w 604837"/>
                <a:gd name="connsiteY40" fmla="*/ 19301 h 1052763"/>
                <a:gd name="connsiteX41" fmla="*/ 304800 w 604837"/>
                <a:gd name="connsiteY41" fmla="*/ 16919 h 1052763"/>
                <a:gd name="connsiteX42" fmla="*/ 314325 w 604837"/>
                <a:gd name="connsiteY42" fmla="*/ 9776 h 1052763"/>
                <a:gd name="connsiteX43" fmla="*/ 338137 w 604837"/>
                <a:gd name="connsiteY43" fmla="*/ 5013 h 1052763"/>
                <a:gd name="connsiteX44" fmla="*/ 345281 w 604837"/>
                <a:gd name="connsiteY44" fmla="*/ 251 h 1052763"/>
                <a:gd name="connsiteX45" fmla="*/ 359568 w 604837"/>
                <a:gd name="connsiteY45" fmla="*/ 2632 h 1052763"/>
                <a:gd name="connsiteX46" fmla="*/ 361950 w 604837"/>
                <a:gd name="connsiteY46" fmla="*/ 12157 h 1052763"/>
                <a:gd name="connsiteX47" fmla="*/ 364331 w 604837"/>
                <a:gd name="connsiteY47" fmla="*/ 19301 h 1052763"/>
                <a:gd name="connsiteX48" fmla="*/ 388143 w 604837"/>
                <a:gd name="connsiteY48" fmla="*/ 26444 h 1052763"/>
                <a:gd name="connsiteX49" fmla="*/ 402431 w 604837"/>
                <a:gd name="connsiteY49" fmla="*/ 33588 h 1052763"/>
                <a:gd name="connsiteX50" fmla="*/ 411956 w 604837"/>
                <a:gd name="connsiteY50" fmla="*/ 45494 h 1052763"/>
                <a:gd name="connsiteX51" fmla="*/ 433387 w 604837"/>
                <a:gd name="connsiteY51" fmla="*/ 47876 h 1052763"/>
                <a:gd name="connsiteX52" fmla="*/ 440531 w 604837"/>
                <a:gd name="connsiteY52" fmla="*/ 52638 h 1052763"/>
                <a:gd name="connsiteX53" fmla="*/ 476250 w 604837"/>
                <a:gd name="connsiteY53" fmla="*/ 55019 h 1052763"/>
                <a:gd name="connsiteX54" fmla="*/ 540543 w 604837"/>
                <a:gd name="connsiteY54" fmla="*/ 47876 h 1052763"/>
                <a:gd name="connsiteX55" fmla="*/ 542925 w 604837"/>
                <a:gd name="connsiteY55" fmla="*/ 45494 h 1052763"/>
                <a:gd name="connsiteX56" fmla="*/ 585787 w 604837"/>
                <a:gd name="connsiteY56" fmla="*/ 278857 h 1052763"/>
                <a:gd name="connsiteX57" fmla="*/ 604837 w 604837"/>
                <a:gd name="connsiteY57" fmla="*/ 1033713 h 105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4837" h="1052763">
                  <a:moveTo>
                    <a:pt x="0" y="1052763"/>
                  </a:moveTo>
                  <a:lnTo>
                    <a:pt x="42862" y="393157"/>
                  </a:lnTo>
                  <a:cubicBezTo>
                    <a:pt x="46831" y="398713"/>
                    <a:pt x="51255" y="403971"/>
                    <a:pt x="54768" y="409826"/>
                  </a:cubicBezTo>
                  <a:cubicBezTo>
                    <a:pt x="62436" y="422605"/>
                    <a:pt x="50067" y="412246"/>
                    <a:pt x="64293" y="421732"/>
                  </a:cubicBezTo>
                  <a:lnTo>
                    <a:pt x="73818" y="436019"/>
                  </a:lnTo>
                  <a:cubicBezTo>
                    <a:pt x="78581" y="443163"/>
                    <a:pt x="77788" y="443957"/>
                    <a:pt x="85725" y="447926"/>
                  </a:cubicBezTo>
                  <a:cubicBezTo>
                    <a:pt x="87970" y="449048"/>
                    <a:pt x="90487" y="449513"/>
                    <a:pt x="92868" y="450307"/>
                  </a:cubicBezTo>
                  <a:cubicBezTo>
                    <a:pt x="94456" y="452688"/>
                    <a:pt x="96351" y="454891"/>
                    <a:pt x="97631" y="457451"/>
                  </a:cubicBezTo>
                  <a:cubicBezTo>
                    <a:pt x="98753" y="459696"/>
                    <a:pt x="97924" y="463202"/>
                    <a:pt x="100012" y="464594"/>
                  </a:cubicBezTo>
                  <a:cubicBezTo>
                    <a:pt x="103380" y="466839"/>
                    <a:pt x="107949" y="466182"/>
                    <a:pt x="111918" y="466976"/>
                  </a:cubicBezTo>
                  <a:cubicBezTo>
                    <a:pt x="119062" y="465388"/>
                    <a:pt x="126595" y="465028"/>
                    <a:pt x="133350" y="462213"/>
                  </a:cubicBezTo>
                  <a:cubicBezTo>
                    <a:pt x="136458" y="460918"/>
                    <a:pt x="137753" y="457026"/>
                    <a:pt x="140493" y="455069"/>
                  </a:cubicBezTo>
                  <a:cubicBezTo>
                    <a:pt x="143381" y="453006"/>
                    <a:pt x="146843" y="451894"/>
                    <a:pt x="150018" y="450307"/>
                  </a:cubicBezTo>
                  <a:cubicBezTo>
                    <a:pt x="152399" y="447926"/>
                    <a:pt x="155094" y="445821"/>
                    <a:pt x="157162" y="443163"/>
                  </a:cubicBezTo>
                  <a:cubicBezTo>
                    <a:pt x="160676" y="438645"/>
                    <a:pt x="166687" y="428876"/>
                    <a:pt x="166687" y="428876"/>
                  </a:cubicBezTo>
                  <a:cubicBezTo>
                    <a:pt x="167481" y="426495"/>
                    <a:pt x="168378" y="424146"/>
                    <a:pt x="169068" y="421732"/>
                  </a:cubicBezTo>
                  <a:cubicBezTo>
                    <a:pt x="169967" y="418585"/>
                    <a:pt x="170301" y="415271"/>
                    <a:pt x="171450" y="412207"/>
                  </a:cubicBezTo>
                  <a:cubicBezTo>
                    <a:pt x="172696" y="408883"/>
                    <a:pt x="174625" y="405857"/>
                    <a:pt x="176212" y="402682"/>
                  </a:cubicBezTo>
                  <a:cubicBezTo>
                    <a:pt x="176481" y="401069"/>
                    <a:pt x="179974" y="379157"/>
                    <a:pt x="180975" y="376488"/>
                  </a:cubicBezTo>
                  <a:cubicBezTo>
                    <a:pt x="181980" y="373808"/>
                    <a:pt x="184457" y="371904"/>
                    <a:pt x="185737" y="369344"/>
                  </a:cubicBezTo>
                  <a:cubicBezTo>
                    <a:pt x="186859" y="367099"/>
                    <a:pt x="187324" y="364582"/>
                    <a:pt x="188118" y="362201"/>
                  </a:cubicBezTo>
                  <a:cubicBezTo>
                    <a:pt x="188912" y="355851"/>
                    <a:pt x="189355" y="349447"/>
                    <a:pt x="190500" y="343151"/>
                  </a:cubicBezTo>
                  <a:cubicBezTo>
                    <a:pt x="190949" y="340681"/>
                    <a:pt x="192337" y="338457"/>
                    <a:pt x="192881" y="336007"/>
                  </a:cubicBezTo>
                  <a:cubicBezTo>
                    <a:pt x="193928" y="331294"/>
                    <a:pt x="194091" y="326403"/>
                    <a:pt x="195262" y="321719"/>
                  </a:cubicBezTo>
                  <a:cubicBezTo>
                    <a:pt x="196480" y="316849"/>
                    <a:pt x="198437" y="312194"/>
                    <a:pt x="200025" y="307432"/>
                  </a:cubicBezTo>
                  <a:lnTo>
                    <a:pt x="204787" y="293144"/>
                  </a:lnTo>
                  <a:cubicBezTo>
                    <a:pt x="206826" y="287027"/>
                    <a:pt x="208355" y="283050"/>
                    <a:pt x="209550" y="276476"/>
                  </a:cubicBezTo>
                  <a:cubicBezTo>
                    <a:pt x="210841" y="269375"/>
                    <a:pt x="214053" y="239954"/>
                    <a:pt x="216693" y="235994"/>
                  </a:cubicBezTo>
                  <a:cubicBezTo>
                    <a:pt x="227610" y="219618"/>
                    <a:pt x="224408" y="227137"/>
                    <a:pt x="228600" y="214563"/>
                  </a:cubicBezTo>
                  <a:cubicBezTo>
                    <a:pt x="230330" y="198994"/>
                    <a:pt x="230043" y="190713"/>
                    <a:pt x="235743" y="176463"/>
                  </a:cubicBezTo>
                  <a:cubicBezTo>
                    <a:pt x="236806" y="173806"/>
                    <a:pt x="238918" y="171700"/>
                    <a:pt x="240506" y="169319"/>
                  </a:cubicBezTo>
                  <a:cubicBezTo>
                    <a:pt x="241300" y="162175"/>
                    <a:pt x="241705" y="154978"/>
                    <a:pt x="242887" y="147888"/>
                  </a:cubicBezTo>
                  <a:cubicBezTo>
                    <a:pt x="243300" y="145412"/>
                    <a:pt x="244723" y="143194"/>
                    <a:pt x="245268" y="140744"/>
                  </a:cubicBezTo>
                  <a:cubicBezTo>
                    <a:pt x="251681" y="111889"/>
                    <a:pt x="242790" y="141036"/>
                    <a:pt x="252412" y="112169"/>
                  </a:cubicBezTo>
                  <a:lnTo>
                    <a:pt x="259556" y="90738"/>
                  </a:lnTo>
                  <a:cubicBezTo>
                    <a:pt x="260811" y="86973"/>
                    <a:pt x="264319" y="84388"/>
                    <a:pt x="266700" y="81213"/>
                  </a:cubicBezTo>
                  <a:lnTo>
                    <a:pt x="273843" y="59782"/>
                  </a:lnTo>
                  <a:cubicBezTo>
                    <a:pt x="274637" y="57401"/>
                    <a:pt x="274833" y="54727"/>
                    <a:pt x="276225" y="52638"/>
                  </a:cubicBezTo>
                  <a:cubicBezTo>
                    <a:pt x="277812" y="50257"/>
                    <a:pt x="279825" y="48109"/>
                    <a:pt x="280987" y="45494"/>
                  </a:cubicBezTo>
                  <a:cubicBezTo>
                    <a:pt x="284757" y="37011"/>
                    <a:pt x="284048" y="30527"/>
                    <a:pt x="290512" y="24063"/>
                  </a:cubicBezTo>
                  <a:cubicBezTo>
                    <a:pt x="292536" y="22039"/>
                    <a:pt x="295096" y="20581"/>
                    <a:pt x="297656" y="19301"/>
                  </a:cubicBezTo>
                  <a:cubicBezTo>
                    <a:pt x="299901" y="18178"/>
                    <a:pt x="302419" y="17713"/>
                    <a:pt x="304800" y="16919"/>
                  </a:cubicBezTo>
                  <a:cubicBezTo>
                    <a:pt x="307975" y="14538"/>
                    <a:pt x="310775" y="11551"/>
                    <a:pt x="314325" y="9776"/>
                  </a:cubicBezTo>
                  <a:cubicBezTo>
                    <a:pt x="317881" y="7998"/>
                    <a:pt x="336337" y="5313"/>
                    <a:pt x="338137" y="5013"/>
                  </a:cubicBezTo>
                  <a:cubicBezTo>
                    <a:pt x="340518" y="3426"/>
                    <a:pt x="342437" y="567"/>
                    <a:pt x="345281" y="251"/>
                  </a:cubicBezTo>
                  <a:cubicBezTo>
                    <a:pt x="350079" y="-282"/>
                    <a:pt x="355639" y="-174"/>
                    <a:pt x="359568" y="2632"/>
                  </a:cubicBezTo>
                  <a:cubicBezTo>
                    <a:pt x="362231" y="4534"/>
                    <a:pt x="361051" y="9010"/>
                    <a:pt x="361950" y="12157"/>
                  </a:cubicBezTo>
                  <a:cubicBezTo>
                    <a:pt x="362640" y="14571"/>
                    <a:pt x="362763" y="17341"/>
                    <a:pt x="364331" y="19301"/>
                  </a:cubicBezTo>
                  <a:cubicBezTo>
                    <a:pt x="369920" y="26287"/>
                    <a:pt x="380850" y="25402"/>
                    <a:pt x="388143" y="26444"/>
                  </a:cubicBezTo>
                  <a:cubicBezTo>
                    <a:pt x="393237" y="28142"/>
                    <a:pt x="379412" y="16522"/>
                    <a:pt x="402431" y="33588"/>
                  </a:cubicBezTo>
                  <a:lnTo>
                    <a:pt x="411956" y="45494"/>
                  </a:lnTo>
                  <a:cubicBezTo>
                    <a:pt x="419100" y="46288"/>
                    <a:pt x="426414" y="46133"/>
                    <a:pt x="433387" y="47876"/>
                  </a:cubicBezTo>
                  <a:cubicBezTo>
                    <a:pt x="436163" y="48570"/>
                    <a:pt x="437708" y="52168"/>
                    <a:pt x="440531" y="52638"/>
                  </a:cubicBezTo>
                  <a:cubicBezTo>
                    <a:pt x="452301" y="54600"/>
                    <a:pt x="464344" y="54225"/>
                    <a:pt x="476250" y="55019"/>
                  </a:cubicBezTo>
                  <a:cubicBezTo>
                    <a:pt x="518220" y="53270"/>
                    <a:pt x="520243" y="63101"/>
                    <a:pt x="540543" y="47876"/>
                  </a:cubicBezTo>
                  <a:cubicBezTo>
                    <a:pt x="541441" y="47202"/>
                    <a:pt x="542131" y="46288"/>
                    <a:pt x="542925" y="45494"/>
                  </a:cubicBezTo>
                  <a:lnTo>
                    <a:pt x="585787" y="278857"/>
                  </a:lnTo>
                  <a:lnTo>
                    <a:pt x="604837" y="1033713"/>
                  </a:lnTo>
                </a:path>
              </a:pathLst>
            </a:custGeom>
            <a:solidFill>
              <a:srgbClr val="5BA5A3"/>
            </a:solidFill>
            <a:ln w="6350" cap="flat" cmpd="sng" algn="ctr">
              <a:solidFill>
                <a:srgbClr val="EBF2F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1585913" y="5398790"/>
              <a:ext cx="714212" cy="371598"/>
            </a:xfrm>
            <a:custGeom>
              <a:avLst/>
              <a:gdLst>
                <a:gd name="connsiteX0" fmla="*/ 0 w 600075"/>
                <a:gd name="connsiteY0" fmla="*/ 502444 h 502444"/>
                <a:gd name="connsiteX1" fmla="*/ 35719 w 600075"/>
                <a:gd name="connsiteY1" fmla="*/ 111919 h 502444"/>
                <a:gd name="connsiteX2" fmla="*/ 64294 w 600075"/>
                <a:gd name="connsiteY2" fmla="*/ 130969 h 502444"/>
                <a:gd name="connsiteX3" fmla="*/ 128588 w 600075"/>
                <a:gd name="connsiteY3" fmla="*/ 128587 h 502444"/>
                <a:gd name="connsiteX4" fmla="*/ 150019 w 600075"/>
                <a:gd name="connsiteY4" fmla="*/ 126206 h 502444"/>
                <a:gd name="connsiteX5" fmla="*/ 150019 w 600075"/>
                <a:gd name="connsiteY5" fmla="*/ 126206 h 502444"/>
                <a:gd name="connsiteX6" fmla="*/ 159544 w 600075"/>
                <a:gd name="connsiteY6" fmla="*/ 107156 h 502444"/>
                <a:gd name="connsiteX7" fmla="*/ 164307 w 600075"/>
                <a:gd name="connsiteY7" fmla="*/ 100012 h 502444"/>
                <a:gd name="connsiteX8" fmla="*/ 171450 w 600075"/>
                <a:gd name="connsiteY8" fmla="*/ 71437 h 502444"/>
                <a:gd name="connsiteX9" fmla="*/ 178594 w 600075"/>
                <a:gd name="connsiteY9" fmla="*/ 57150 h 502444"/>
                <a:gd name="connsiteX10" fmla="*/ 188119 w 600075"/>
                <a:gd name="connsiteY10" fmla="*/ 52387 h 502444"/>
                <a:gd name="connsiteX11" fmla="*/ 200025 w 600075"/>
                <a:gd name="connsiteY11" fmla="*/ 35719 h 502444"/>
                <a:gd name="connsiteX12" fmla="*/ 209550 w 600075"/>
                <a:gd name="connsiteY12" fmla="*/ 19050 h 502444"/>
                <a:gd name="connsiteX13" fmla="*/ 230982 w 600075"/>
                <a:gd name="connsiteY13" fmla="*/ 7144 h 502444"/>
                <a:gd name="connsiteX14" fmla="*/ 245269 w 600075"/>
                <a:gd name="connsiteY14" fmla="*/ 0 h 502444"/>
                <a:gd name="connsiteX15" fmla="*/ 252413 w 600075"/>
                <a:gd name="connsiteY15" fmla="*/ 2381 h 502444"/>
                <a:gd name="connsiteX16" fmla="*/ 254794 w 600075"/>
                <a:gd name="connsiteY16" fmla="*/ 9525 h 502444"/>
                <a:gd name="connsiteX17" fmla="*/ 261938 w 600075"/>
                <a:gd name="connsiteY17" fmla="*/ 11906 h 502444"/>
                <a:gd name="connsiteX18" fmla="*/ 280988 w 600075"/>
                <a:gd name="connsiteY18" fmla="*/ 19050 h 502444"/>
                <a:gd name="connsiteX19" fmla="*/ 321469 w 600075"/>
                <a:gd name="connsiteY19" fmla="*/ 26194 h 502444"/>
                <a:gd name="connsiteX20" fmla="*/ 328613 w 600075"/>
                <a:gd name="connsiteY20" fmla="*/ 30956 h 502444"/>
                <a:gd name="connsiteX21" fmla="*/ 333375 w 600075"/>
                <a:gd name="connsiteY21" fmla="*/ 38100 h 502444"/>
                <a:gd name="connsiteX22" fmla="*/ 342900 w 600075"/>
                <a:gd name="connsiteY22" fmla="*/ 40481 h 502444"/>
                <a:gd name="connsiteX23" fmla="*/ 345282 w 600075"/>
                <a:gd name="connsiteY23" fmla="*/ 47625 h 502444"/>
                <a:gd name="connsiteX24" fmla="*/ 352425 w 600075"/>
                <a:gd name="connsiteY24" fmla="*/ 50006 h 502444"/>
                <a:gd name="connsiteX25" fmla="*/ 371475 w 600075"/>
                <a:gd name="connsiteY25" fmla="*/ 52387 h 502444"/>
                <a:gd name="connsiteX26" fmla="*/ 378619 w 600075"/>
                <a:gd name="connsiteY26" fmla="*/ 57150 h 502444"/>
                <a:gd name="connsiteX27" fmla="*/ 388144 w 600075"/>
                <a:gd name="connsiteY27" fmla="*/ 59531 h 502444"/>
                <a:gd name="connsiteX28" fmla="*/ 400050 w 600075"/>
                <a:gd name="connsiteY28" fmla="*/ 73819 h 502444"/>
                <a:gd name="connsiteX29" fmla="*/ 414338 w 600075"/>
                <a:gd name="connsiteY29" fmla="*/ 83344 h 502444"/>
                <a:gd name="connsiteX30" fmla="*/ 421482 w 600075"/>
                <a:gd name="connsiteY30" fmla="*/ 88106 h 502444"/>
                <a:gd name="connsiteX31" fmla="*/ 428625 w 600075"/>
                <a:gd name="connsiteY31" fmla="*/ 92869 h 502444"/>
                <a:gd name="connsiteX32" fmla="*/ 435769 w 600075"/>
                <a:gd name="connsiteY32" fmla="*/ 95250 h 502444"/>
                <a:gd name="connsiteX33" fmla="*/ 488157 w 600075"/>
                <a:gd name="connsiteY33" fmla="*/ 92869 h 502444"/>
                <a:gd name="connsiteX34" fmla="*/ 495300 w 600075"/>
                <a:gd name="connsiteY34" fmla="*/ 90487 h 502444"/>
                <a:gd name="connsiteX35" fmla="*/ 502444 w 600075"/>
                <a:gd name="connsiteY35" fmla="*/ 83344 h 502444"/>
                <a:gd name="connsiteX36" fmla="*/ 519113 w 600075"/>
                <a:gd name="connsiteY36" fmla="*/ 73819 h 502444"/>
                <a:gd name="connsiteX37" fmla="*/ 531019 w 600075"/>
                <a:gd name="connsiteY37" fmla="*/ 69056 h 502444"/>
                <a:gd name="connsiteX38" fmla="*/ 583407 w 600075"/>
                <a:gd name="connsiteY38" fmla="*/ 140494 h 502444"/>
                <a:gd name="connsiteX39" fmla="*/ 600075 w 600075"/>
                <a:gd name="connsiteY39" fmla="*/ 497681 h 50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0075" h="502444">
                  <a:moveTo>
                    <a:pt x="0" y="502444"/>
                  </a:moveTo>
                  <a:lnTo>
                    <a:pt x="35719" y="111919"/>
                  </a:lnTo>
                  <a:lnTo>
                    <a:pt x="64294" y="130969"/>
                  </a:lnTo>
                  <a:lnTo>
                    <a:pt x="128588" y="128587"/>
                  </a:lnTo>
                  <a:lnTo>
                    <a:pt x="150019" y="126206"/>
                  </a:lnTo>
                  <a:lnTo>
                    <a:pt x="150019" y="126206"/>
                  </a:lnTo>
                  <a:cubicBezTo>
                    <a:pt x="153194" y="119856"/>
                    <a:pt x="156144" y="113389"/>
                    <a:pt x="159544" y="107156"/>
                  </a:cubicBezTo>
                  <a:cubicBezTo>
                    <a:pt x="160915" y="104643"/>
                    <a:pt x="163145" y="102627"/>
                    <a:pt x="164307" y="100012"/>
                  </a:cubicBezTo>
                  <a:cubicBezTo>
                    <a:pt x="170723" y="85576"/>
                    <a:pt x="168121" y="86414"/>
                    <a:pt x="171450" y="71437"/>
                  </a:cubicBezTo>
                  <a:cubicBezTo>
                    <a:pt x="172410" y="67118"/>
                    <a:pt x="175094" y="60067"/>
                    <a:pt x="178594" y="57150"/>
                  </a:cubicBezTo>
                  <a:cubicBezTo>
                    <a:pt x="181321" y="54877"/>
                    <a:pt x="184944" y="53975"/>
                    <a:pt x="188119" y="52387"/>
                  </a:cubicBezTo>
                  <a:cubicBezTo>
                    <a:pt x="191187" y="48297"/>
                    <a:pt x="197239" y="40595"/>
                    <a:pt x="200025" y="35719"/>
                  </a:cubicBezTo>
                  <a:cubicBezTo>
                    <a:pt x="201828" y="32564"/>
                    <a:pt x="206238" y="21948"/>
                    <a:pt x="209550" y="19050"/>
                  </a:cubicBezTo>
                  <a:cubicBezTo>
                    <a:pt x="219627" y="10232"/>
                    <a:pt x="221170" y="10414"/>
                    <a:pt x="230982" y="7144"/>
                  </a:cubicBezTo>
                  <a:cubicBezTo>
                    <a:pt x="234595" y="4735"/>
                    <a:pt x="240338" y="0"/>
                    <a:pt x="245269" y="0"/>
                  </a:cubicBezTo>
                  <a:cubicBezTo>
                    <a:pt x="247779" y="0"/>
                    <a:pt x="250032" y="1587"/>
                    <a:pt x="252413" y="2381"/>
                  </a:cubicBezTo>
                  <a:cubicBezTo>
                    <a:pt x="253207" y="4762"/>
                    <a:pt x="253019" y="7750"/>
                    <a:pt x="254794" y="9525"/>
                  </a:cubicBezTo>
                  <a:cubicBezTo>
                    <a:pt x="256569" y="11300"/>
                    <a:pt x="259693" y="10783"/>
                    <a:pt x="261938" y="11906"/>
                  </a:cubicBezTo>
                  <a:cubicBezTo>
                    <a:pt x="283488" y="22681"/>
                    <a:pt x="250666" y="10781"/>
                    <a:pt x="280988" y="19050"/>
                  </a:cubicBezTo>
                  <a:cubicBezTo>
                    <a:pt x="311129" y="27270"/>
                    <a:pt x="277113" y="22160"/>
                    <a:pt x="321469" y="26194"/>
                  </a:cubicBezTo>
                  <a:cubicBezTo>
                    <a:pt x="323850" y="27781"/>
                    <a:pt x="326589" y="28932"/>
                    <a:pt x="328613" y="30956"/>
                  </a:cubicBezTo>
                  <a:cubicBezTo>
                    <a:pt x="330637" y="32980"/>
                    <a:pt x="330994" y="36512"/>
                    <a:pt x="333375" y="38100"/>
                  </a:cubicBezTo>
                  <a:cubicBezTo>
                    <a:pt x="336098" y="39915"/>
                    <a:pt x="339725" y="39687"/>
                    <a:pt x="342900" y="40481"/>
                  </a:cubicBezTo>
                  <a:cubicBezTo>
                    <a:pt x="343694" y="42862"/>
                    <a:pt x="343507" y="45850"/>
                    <a:pt x="345282" y="47625"/>
                  </a:cubicBezTo>
                  <a:cubicBezTo>
                    <a:pt x="347057" y="49400"/>
                    <a:pt x="349956" y="49557"/>
                    <a:pt x="352425" y="50006"/>
                  </a:cubicBezTo>
                  <a:cubicBezTo>
                    <a:pt x="358721" y="51151"/>
                    <a:pt x="365125" y="51593"/>
                    <a:pt x="371475" y="52387"/>
                  </a:cubicBezTo>
                  <a:cubicBezTo>
                    <a:pt x="373856" y="53975"/>
                    <a:pt x="375988" y="56023"/>
                    <a:pt x="378619" y="57150"/>
                  </a:cubicBezTo>
                  <a:cubicBezTo>
                    <a:pt x="381627" y="58439"/>
                    <a:pt x="385302" y="57907"/>
                    <a:pt x="388144" y="59531"/>
                  </a:cubicBezTo>
                  <a:cubicBezTo>
                    <a:pt x="400436" y="66555"/>
                    <a:pt x="390765" y="65695"/>
                    <a:pt x="400050" y="73819"/>
                  </a:cubicBezTo>
                  <a:cubicBezTo>
                    <a:pt x="404358" y="77588"/>
                    <a:pt x="409575" y="80169"/>
                    <a:pt x="414338" y="83344"/>
                  </a:cubicBezTo>
                  <a:lnTo>
                    <a:pt x="421482" y="88106"/>
                  </a:lnTo>
                  <a:cubicBezTo>
                    <a:pt x="423863" y="89693"/>
                    <a:pt x="425910" y="91964"/>
                    <a:pt x="428625" y="92869"/>
                  </a:cubicBezTo>
                  <a:lnTo>
                    <a:pt x="435769" y="95250"/>
                  </a:lnTo>
                  <a:cubicBezTo>
                    <a:pt x="453232" y="94456"/>
                    <a:pt x="470732" y="94263"/>
                    <a:pt x="488157" y="92869"/>
                  </a:cubicBezTo>
                  <a:cubicBezTo>
                    <a:pt x="490659" y="92669"/>
                    <a:pt x="493212" y="91879"/>
                    <a:pt x="495300" y="90487"/>
                  </a:cubicBezTo>
                  <a:cubicBezTo>
                    <a:pt x="498102" y="88619"/>
                    <a:pt x="499857" y="85500"/>
                    <a:pt x="502444" y="83344"/>
                  </a:cubicBezTo>
                  <a:cubicBezTo>
                    <a:pt x="508778" y="78066"/>
                    <a:pt x="511696" y="78057"/>
                    <a:pt x="519113" y="73819"/>
                  </a:cubicBezTo>
                  <a:cubicBezTo>
                    <a:pt x="528989" y="68175"/>
                    <a:pt x="522612" y="69056"/>
                    <a:pt x="531019" y="69056"/>
                  </a:cubicBezTo>
                  <a:lnTo>
                    <a:pt x="583407" y="140494"/>
                  </a:lnTo>
                  <a:lnTo>
                    <a:pt x="600075" y="497681"/>
                  </a:lnTo>
                </a:path>
              </a:pathLst>
            </a:custGeom>
            <a:solidFill>
              <a:srgbClr val="D58B46"/>
            </a:solidFill>
            <a:ln w="6350" cap="flat" cmpd="sng" algn="ctr">
              <a:solidFill>
                <a:srgbClr val="EBF2F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1585911" y="5619748"/>
              <a:ext cx="2914650" cy="144413"/>
              <a:chOff x="1585911" y="5799187"/>
              <a:chExt cx="2914650" cy="144413"/>
            </a:xfrm>
            <a:solidFill>
              <a:srgbClr val="9579A1"/>
            </a:solidFill>
          </p:grpSpPr>
          <p:sp>
            <p:nvSpPr>
              <p:cNvPr id="65" name="Freeform 64"/>
              <p:cNvSpPr/>
              <p:nvPr/>
            </p:nvSpPr>
            <p:spPr bwMode="auto">
              <a:xfrm>
                <a:off x="3786349" y="5807993"/>
                <a:ext cx="714212" cy="135607"/>
              </a:xfrm>
              <a:custGeom>
                <a:avLst/>
                <a:gdLst>
                  <a:gd name="connsiteX0" fmla="*/ 0 w 571500"/>
                  <a:gd name="connsiteY0" fmla="*/ 180975 h 183356"/>
                  <a:gd name="connsiteX1" fmla="*/ 28575 w 571500"/>
                  <a:gd name="connsiteY1" fmla="*/ 4762 h 183356"/>
                  <a:gd name="connsiteX2" fmla="*/ 59531 w 571500"/>
                  <a:gd name="connsiteY2" fmla="*/ 2381 h 183356"/>
                  <a:gd name="connsiteX3" fmla="*/ 366712 w 571500"/>
                  <a:gd name="connsiteY3" fmla="*/ 0 h 183356"/>
                  <a:gd name="connsiteX4" fmla="*/ 404812 w 571500"/>
                  <a:gd name="connsiteY4" fmla="*/ 28575 h 183356"/>
                  <a:gd name="connsiteX5" fmla="*/ 571500 w 571500"/>
                  <a:gd name="connsiteY5" fmla="*/ 28575 h 183356"/>
                  <a:gd name="connsiteX6" fmla="*/ 571500 w 571500"/>
                  <a:gd name="connsiteY6" fmla="*/ 183356 h 18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0" h="183356">
                    <a:moveTo>
                      <a:pt x="0" y="180975"/>
                    </a:moveTo>
                    <a:lnTo>
                      <a:pt x="28575" y="4762"/>
                    </a:lnTo>
                    <a:lnTo>
                      <a:pt x="59531" y="2381"/>
                    </a:lnTo>
                    <a:lnTo>
                      <a:pt x="366712" y="0"/>
                    </a:lnTo>
                    <a:lnTo>
                      <a:pt x="404812" y="28575"/>
                    </a:lnTo>
                    <a:lnTo>
                      <a:pt x="571500" y="28575"/>
                    </a:lnTo>
                    <a:lnTo>
                      <a:pt x="571500" y="183356"/>
                    </a:lnTo>
                  </a:path>
                </a:pathLst>
              </a:custGeom>
              <a:grpFill/>
              <a:ln w="6350" cap="flat" cmpd="sng" algn="ctr">
                <a:solidFill>
                  <a:srgbClr val="EBF2F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 bwMode="auto">
              <a:xfrm>
                <a:off x="3056684" y="5800949"/>
                <a:ext cx="714212" cy="142651"/>
              </a:xfrm>
              <a:custGeom>
                <a:avLst/>
                <a:gdLst>
                  <a:gd name="connsiteX0" fmla="*/ 0 w 600075"/>
                  <a:gd name="connsiteY0" fmla="*/ 192881 h 192881"/>
                  <a:gd name="connsiteX1" fmla="*/ 30956 w 600075"/>
                  <a:gd name="connsiteY1" fmla="*/ 7143 h 192881"/>
                  <a:gd name="connsiteX2" fmla="*/ 66675 w 600075"/>
                  <a:gd name="connsiteY2" fmla="*/ 0 h 192881"/>
                  <a:gd name="connsiteX3" fmla="*/ 385762 w 600075"/>
                  <a:gd name="connsiteY3" fmla="*/ 0 h 192881"/>
                  <a:gd name="connsiteX4" fmla="*/ 395287 w 600075"/>
                  <a:gd name="connsiteY4" fmla="*/ 19050 h 192881"/>
                  <a:gd name="connsiteX5" fmla="*/ 402431 w 600075"/>
                  <a:gd name="connsiteY5" fmla="*/ 21431 h 192881"/>
                  <a:gd name="connsiteX6" fmla="*/ 411956 w 600075"/>
                  <a:gd name="connsiteY6" fmla="*/ 30956 h 192881"/>
                  <a:gd name="connsiteX7" fmla="*/ 573881 w 600075"/>
                  <a:gd name="connsiteY7" fmla="*/ 30956 h 192881"/>
                  <a:gd name="connsiteX8" fmla="*/ 600075 w 600075"/>
                  <a:gd name="connsiteY8" fmla="*/ 183356 h 19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0075" h="192881">
                    <a:moveTo>
                      <a:pt x="0" y="192881"/>
                    </a:moveTo>
                    <a:lnTo>
                      <a:pt x="30956" y="7143"/>
                    </a:lnTo>
                    <a:cubicBezTo>
                      <a:pt x="64150" y="4590"/>
                      <a:pt x="54593" y="12079"/>
                      <a:pt x="66675" y="0"/>
                    </a:cubicBezTo>
                    <a:lnTo>
                      <a:pt x="385762" y="0"/>
                    </a:lnTo>
                    <a:cubicBezTo>
                      <a:pt x="388937" y="6350"/>
                      <a:pt x="390928" y="13446"/>
                      <a:pt x="395287" y="19050"/>
                    </a:cubicBezTo>
                    <a:cubicBezTo>
                      <a:pt x="396828" y="21031"/>
                      <a:pt x="400471" y="19863"/>
                      <a:pt x="402431" y="21431"/>
                    </a:cubicBezTo>
                    <a:cubicBezTo>
                      <a:pt x="421584" y="36754"/>
                      <a:pt x="396318" y="23139"/>
                      <a:pt x="411956" y="30956"/>
                    </a:cubicBezTo>
                    <a:lnTo>
                      <a:pt x="573881" y="30956"/>
                    </a:lnTo>
                    <a:lnTo>
                      <a:pt x="600075" y="183356"/>
                    </a:lnTo>
                  </a:path>
                </a:pathLst>
              </a:custGeom>
              <a:grpFill/>
              <a:ln w="6350" cap="flat" cmpd="sng" algn="ctr">
                <a:solidFill>
                  <a:srgbClr val="EBF2F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Freeform 66"/>
              <p:cNvSpPr/>
              <p:nvPr/>
            </p:nvSpPr>
            <p:spPr bwMode="auto">
              <a:xfrm>
                <a:off x="2315575" y="5799187"/>
                <a:ext cx="714212" cy="139129"/>
              </a:xfrm>
              <a:custGeom>
                <a:avLst/>
                <a:gdLst>
                  <a:gd name="connsiteX0" fmla="*/ 0 w 595313"/>
                  <a:gd name="connsiteY0" fmla="*/ 188119 h 188119"/>
                  <a:gd name="connsiteX1" fmla="*/ 35719 w 595313"/>
                  <a:gd name="connsiteY1" fmla="*/ 11907 h 188119"/>
                  <a:gd name="connsiteX2" fmla="*/ 64294 w 595313"/>
                  <a:gd name="connsiteY2" fmla="*/ 11907 h 188119"/>
                  <a:gd name="connsiteX3" fmla="*/ 71438 w 595313"/>
                  <a:gd name="connsiteY3" fmla="*/ 0 h 188119"/>
                  <a:gd name="connsiteX4" fmla="*/ 383382 w 595313"/>
                  <a:gd name="connsiteY4" fmla="*/ 2382 h 188119"/>
                  <a:gd name="connsiteX5" fmla="*/ 407194 w 595313"/>
                  <a:gd name="connsiteY5" fmla="*/ 33338 h 188119"/>
                  <a:gd name="connsiteX6" fmla="*/ 566738 w 595313"/>
                  <a:gd name="connsiteY6" fmla="*/ 33338 h 188119"/>
                  <a:gd name="connsiteX7" fmla="*/ 595313 w 595313"/>
                  <a:gd name="connsiteY7" fmla="*/ 18573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5313" h="188119">
                    <a:moveTo>
                      <a:pt x="0" y="188119"/>
                    </a:moveTo>
                    <a:lnTo>
                      <a:pt x="35719" y="11907"/>
                    </a:lnTo>
                    <a:lnTo>
                      <a:pt x="64294" y="11907"/>
                    </a:lnTo>
                    <a:lnTo>
                      <a:pt x="71438" y="0"/>
                    </a:lnTo>
                    <a:lnTo>
                      <a:pt x="383382" y="2382"/>
                    </a:lnTo>
                    <a:lnTo>
                      <a:pt x="407194" y="33338"/>
                    </a:lnTo>
                    <a:lnTo>
                      <a:pt x="566738" y="33338"/>
                    </a:lnTo>
                    <a:lnTo>
                      <a:pt x="595313" y="185738"/>
                    </a:lnTo>
                  </a:path>
                </a:pathLst>
              </a:custGeom>
              <a:grpFill/>
              <a:ln w="6350" cap="flat" cmpd="sng" algn="ctr">
                <a:solidFill>
                  <a:srgbClr val="EBF2F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8" name="Freeform 67"/>
              <p:cNvSpPr/>
              <p:nvPr/>
            </p:nvSpPr>
            <p:spPr bwMode="auto">
              <a:xfrm>
                <a:off x="1585911" y="5804472"/>
                <a:ext cx="714212" cy="137368"/>
              </a:xfrm>
              <a:custGeom>
                <a:avLst/>
                <a:gdLst>
                  <a:gd name="connsiteX0" fmla="*/ 0 w 592931"/>
                  <a:gd name="connsiteY0" fmla="*/ 185737 h 185737"/>
                  <a:gd name="connsiteX1" fmla="*/ 33337 w 592931"/>
                  <a:gd name="connsiteY1" fmla="*/ 2381 h 185737"/>
                  <a:gd name="connsiteX2" fmla="*/ 378618 w 592931"/>
                  <a:gd name="connsiteY2" fmla="*/ 0 h 185737"/>
                  <a:gd name="connsiteX3" fmla="*/ 414337 w 592931"/>
                  <a:gd name="connsiteY3" fmla="*/ 30956 h 185737"/>
                  <a:gd name="connsiteX4" fmla="*/ 573881 w 592931"/>
                  <a:gd name="connsiteY4" fmla="*/ 28575 h 185737"/>
                  <a:gd name="connsiteX5" fmla="*/ 592931 w 592931"/>
                  <a:gd name="connsiteY5" fmla="*/ 183356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2931" h="185737">
                    <a:moveTo>
                      <a:pt x="0" y="185737"/>
                    </a:moveTo>
                    <a:lnTo>
                      <a:pt x="33337" y="2381"/>
                    </a:lnTo>
                    <a:lnTo>
                      <a:pt x="378618" y="0"/>
                    </a:lnTo>
                    <a:lnTo>
                      <a:pt x="414337" y="30956"/>
                    </a:lnTo>
                    <a:lnTo>
                      <a:pt x="573881" y="28575"/>
                    </a:lnTo>
                    <a:lnTo>
                      <a:pt x="592931" y="183356"/>
                    </a:lnTo>
                  </a:path>
                </a:pathLst>
              </a:custGeom>
              <a:grpFill/>
              <a:ln w="6350" cap="flat" cmpd="sng" algn="ctr">
                <a:solidFill>
                  <a:srgbClr val="EBF2F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585913" y="5627735"/>
              <a:ext cx="2914650" cy="144413"/>
              <a:chOff x="1585913" y="5627735"/>
              <a:chExt cx="2914650" cy="144413"/>
            </a:xfrm>
          </p:grpSpPr>
          <p:sp>
            <p:nvSpPr>
              <p:cNvPr id="53" name="Freeform 52"/>
              <p:cNvSpPr/>
              <p:nvPr/>
            </p:nvSpPr>
            <p:spPr bwMode="auto">
              <a:xfrm>
                <a:off x="3786351" y="5636541"/>
                <a:ext cx="714212" cy="135607"/>
              </a:xfrm>
              <a:custGeom>
                <a:avLst/>
                <a:gdLst>
                  <a:gd name="connsiteX0" fmla="*/ 0 w 571500"/>
                  <a:gd name="connsiteY0" fmla="*/ 180975 h 183356"/>
                  <a:gd name="connsiteX1" fmla="*/ 28575 w 571500"/>
                  <a:gd name="connsiteY1" fmla="*/ 4762 h 183356"/>
                  <a:gd name="connsiteX2" fmla="*/ 59531 w 571500"/>
                  <a:gd name="connsiteY2" fmla="*/ 2381 h 183356"/>
                  <a:gd name="connsiteX3" fmla="*/ 366712 w 571500"/>
                  <a:gd name="connsiteY3" fmla="*/ 0 h 183356"/>
                  <a:gd name="connsiteX4" fmla="*/ 404812 w 571500"/>
                  <a:gd name="connsiteY4" fmla="*/ 28575 h 183356"/>
                  <a:gd name="connsiteX5" fmla="*/ 571500 w 571500"/>
                  <a:gd name="connsiteY5" fmla="*/ 28575 h 183356"/>
                  <a:gd name="connsiteX6" fmla="*/ 571500 w 571500"/>
                  <a:gd name="connsiteY6" fmla="*/ 183356 h 18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0" h="183356">
                    <a:moveTo>
                      <a:pt x="0" y="180975"/>
                    </a:moveTo>
                    <a:lnTo>
                      <a:pt x="28575" y="4762"/>
                    </a:lnTo>
                    <a:lnTo>
                      <a:pt x="59531" y="2381"/>
                    </a:lnTo>
                    <a:lnTo>
                      <a:pt x="366712" y="0"/>
                    </a:lnTo>
                    <a:lnTo>
                      <a:pt x="404812" y="28575"/>
                    </a:lnTo>
                    <a:lnTo>
                      <a:pt x="571500" y="28575"/>
                    </a:lnTo>
                    <a:lnTo>
                      <a:pt x="571500" y="183356"/>
                    </a:lnTo>
                  </a:path>
                </a:pathLst>
              </a:custGeom>
              <a:solidFill>
                <a:srgbClr val="D6BC38"/>
              </a:solidFill>
              <a:ln w="6350" cap="flat" cmpd="sng" algn="ctr">
                <a:solidFill>
                  <a:srgbClr val="EBF2F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Freeform 53"/>
              <p:cNvSpPr/>
              <p:nvPr/>
            </p:nvSpPr>
            <p:spPr bwMode="auto">
              <a:xfrm>
                <a:off x="3786351" y="5719315"/>
                <a:ext cx="714212" cy="52833"/>
              </a:xfrm>
              <a:custGeom>
                <a:avLst/>
                <a:gdLst>
                  <a:gd name="connsiteX0" fmla="*/ 0 w 571500"/>
                  <a:gd name="connsiteY0" fmla="*/ 71437 h 71437"/>
                  <a:gd name="connsiteX1" fmla="*/ 28575 w 571500"/>
                  <a:gd name="connsiteY1" fmla="*/ 0 h 71437"/>
                  <a:gd name="connsiteX2" fmla="*/ 571500 w 571500"/>
                  <a:gd name="connsiteY2" fmla="*/ 2381 h 71437"/>
                  <a:gd name="connsiteX3" fmla="*/ 571500 w 571500"/>
                  <a:gd name="connsiteY3" fmla="*/ 71437 h 7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0" h="71437">
                    <a:moveTo>
                      <a:pt x="0" y="71437"/>
                    </a:moveTo>
                    <a:lnTo>
                      <a:pt x="28575" y="0"/>
                    </a:lnTo>
                    <a:lnTo>
                      <a:pt x="571500" y="2381"/>
                    </a:lnTo>
                    <a:lnTo>
                      <a:pt x="571500" y="71437"/>
                    </a:lnTo>
                  </a:path>
                </a:pathLst>
              </a:custGeom>
              <a:solidFill>
                <a:srgbClr val="5FA364"/>
              </a:solidFill>
              <a:ln w="6350" cap="flat" cmpd="sng" algn="ctr">
                <a:solidFill>
                  <a:srgbClr val="EBF2F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Freeform 54"/>
              <p:cNvSpPr/>
              <p:nvPr/>
            </p:nvSpPr>
            <p:spPr bwMode="auto">
              <a:xfrm>
                <a:off x="3786351" y="5742205"/>
                <a:ext cx="714212" cy="29943"/>
              </a:xfrm>
              <a:custGeom>
                <a:avLst/>
                <a:gdLst>
                  <a:gd name="connsiteX0" fmla="*/ 0 w 569119"/>
                  <a:gd name="connsiteY0" fmla="*/ 40486 h 40486"/>
                  <a:gd name="connsiteX1" fmla="*/ 0 w 569119"/>
                  <a:gd name="connsiteY1" fmla="*/ 40486 h 40486"/>
                  <a:gd name="connsiteX2" fmla="*/ 7144 w 569119"/>
                  <a:gd name="connsiteY2" fmla="*/ 21436 h 40486"/>
                  <a:gd name="connsiteX3" fmla="*/ 52388 w 569119"/>
                  <a:gd name="connsiteY3" fmla="*/ 7149 h 40486"/>
                  <a:gd name="connsiteX4" fmla="*/ 519113 w 569119"/>
                  <a:gd name="connsiteY4" fmla="*/ 9530 h 40486"/>
                  <a:gd name="connsiteX5" fmla="*/ 538163 w 569119"/>
                  <a:gd name="connsiteY5" fmla="*/ 2386 h 40486"/>
                  <a:gd name="connsiteX6" fmla="*/ 569119 w 569119"/>
                  <a:gd name="connsiteY6" fmla="*/ 5 h 40486"/>
                  <a:gd name="connsiteX7" fmla="*/ 566738 w 569119"/>
                  <a:gd name="connsiteY7" fmla="*/ 40486 h 4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9119" h="40486">
                    <a:moveTo>
                      <a:pt x="0" y="40486"/>
                    </a:moveTo>
                    <a:lnTo>
                      <a:pt x="0" y="40486"/>
                    </a:lnTo>
                    <a:cubicBezTo>
                      <a:pt x="2381" y="34136"/>
                      <a:pt x="3477" y="27141"/>
                      <a:pt x="7144" y="21436"/>
                    </a:cubicBezTo>
                    <a:cubicBezTo>
                      <a:pt x="21019" y="-148"/>
                      <a:pt x="26507" y="7149"/>
                      <a:pt x="52388" y="7149"/>
                    </a:cubicBezTo>
                    <a:lnTo>
                      <a:pt x="519113" y="9530"/>
                    </a:lnTo>
                    <a:cubicBezTo>
                      <a:pt x="525463" y="7149"/>
                      <a:pt x="531543" y="3857"/>
                      <a:pt x="538163" y="2386"/>
                    </a:cubicBezTo>
                    <a:cubicBezTo>
                      <a:pt x="549944" y="-232"/>
                      <a:pt x="558297" y="5"/>
                      <a:pt x="569119" y="5"/>
                    </a:cubicBezTo>
                    <a:lnTo>
                      <a:pt x="566738" y="40486"/>
                    </a:lnTo>
                  </a:path>
                </a:pathLst>
              </a:custGeom>
              <a:solidFill>
                <a:srgbClr val="6490CB"/>
              </a:solidFill>
              <a:ln w="6350" cap="flat" cmpd="sng" algn="ctr">
                <a:solidFill>
                  <a:srgbClr val="EBF2F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Freeform 55"/>
              <p:cNvSpPr/>
              <p:nvPr/>
            </p:nvSpPr>
            <p:spPr bwMode="auto">
              <a:xfrm>
                <a:off x="3056686" y="5629497"/>
                <a:ext cx="714212" cy="142651"/>
              </a:xfrm>
              <a:custGeom>
                <a:avLst/>
                <a:gdLst>
                  <a:gd name="connsiteX0" fmla="*/ 0 w 600075"/>
                  <a:gd name="connsiteY0" fmla="*/ 192881 h 192881"/>
                  <a:gd name="connsiteX1" fmla="*/ 30956 w 600075"/>
                  <a:gd name="connsiteY1" fmla="*/ 7143 h 192881"/>
                  <a:gd name="connsiteX2" fmla="*/ 66675 w 600075"/>
                  <a:gd name="connsiteY2" fmla="*/ 0 h 192881"/>
                  <a:gd name="connsiteX3" fmla="*/ 385762 w 600075"/>
                  <a:gd name="connsiteY3" fmla="*/ 0 h 192881"/>
                  <a:gd name="connsiteX4" fmla="*/ 395287 w 600075"/>
                  <a:gd name="connsiteY4" fmla="*/ 19050 h 192881"/>
                  <a:gd name="connsiteX5" fmla="*/ 402431 w 600075"/>
                  <a:gd name="connsiteY5" fmla="*/ 21431 h 192881"/>
                  <a:gd name="connsiteX6" fmla="*/ 411956 w 600075"/>
                  <a:gd name="connsiteY6" fmla="*/ 30956 h 192881"/>
                  <a:gd name="connsiteX7" fmla="*/ 573881 w 600075"/>
                  <a:gd name="connsiteY7" fmla="*/ 30956 h 192881"/>
                  <a:gd name="connsiteX8" fmla="*/ 600075 w 600075"/>
                  <a:gd name="connsiteY8" fmla="*/ 183356 h 19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0075" h="192881">
                    <a:moveTo>
                      <a:pt x="0" y="192881"/>
                    </a:moveTo>
                    <a:lnTo>
                      <a:pt x="30956" y="7143"/>
                    </a:lnTo>
                    <a:cubicBezTo>
                      <a:pt x="64150" y="4590"/>
                      <a:pt x="54593" y="12079"/>
                      <a:pt x="66675" y="0"/>
                    </a:cubicBezTo>
                    <a:lnTo>
                      <a:pt x="385762" y="0"/>
                    </a:lnTo>
                    <a:cubicBezTo>
                      <a:pt x="388937" y="6350"/>
                      <a:pt x="390928" y="13446"/>
                      <a:pt x="395287" y="19050"/>
                    </a:cubicBezTo>
                    <a:cubicBezTo>
                      <a:pt x="396828" y="21031"/>
                      <a:pt x="400471" y="19863"/>
                      <a:pt x="402431" y="21431"/>
                    </a:cubicBezTo>
                    <a:cubicBezTo>
                      <a:pt x="421584" y="36754"/>
                      <a:pt x="396318" y="23139"/>
                      <a:pt x="411956" y="30956"/>
                    </a:cubicBezTo>
                    <a:lnTo>
                      <a:pt x="573881" y="30956"/>
                    </a:lnTo>
                    <a:lnTo>
                      <a:pt x="600075" y="183356"/>
                    </a:lnTo>
                  </a:path>
                </a:pathLst>
              </a:custGeom>
              <a:solidFill>
                <a:srgbClr val="D6BC38"/>
              </a:solidFill>
              <a:ln w="6350" cap="flat" cmpd="sng" algn="ctr">
                <a:solidFill>
                  <a:srgbClr val="EBF2F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" name="Freeform 56"/>
              <p:cNvSpPr/>
              <p:nvPr/>
            </p:nvSpPr>
            <p:spPr bwMode="auto">
              <a:xfrm>
                <a:off x="3056686" y="5719315"/>
                <a:ext cx="714212" cy="52833"/>
              </a:xfrm>
              <a:custGeom>
                <a:avLst/>
                <a:gdLst>
                  <a:gd name="connsiteX0" fmla="*/ 0 w 590550"/>
                  <a:gd name="connsiteY0" fmla="*/ 71437 h 71437"/>
                  <a:gd name="connsiteX1" fmla="*/ 23813 w 590550"/>
                  <a:gd name="connsiteY1" fmla="*/ 2381 h 71437"/>
                  <a:gd name="connsiteX2" fmla="*/ 566738 w 590550"/>
                  <a:gd name="connsiteY2" fmla="*/ 0 h 71437"/>
                  <a:gd name="connsiteX3" fmla="*/ 590550 w 590550"/>
                  <a:gd name="connsiteY3" fmla="*/ 64294 h 7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0550" h="71437">
                    <a:moveTo>
                      <a:pt x="0" y="71437"/>
                    </a:moveTo>
                    <a:lnTo>
                      <a:pt x="23813" y="2381"/>
                    </a:lnTo>
                    <a:lnTo>
                      <a:pt x="566738" y="0"/>
                    </a:lnTo>
                    <a:lnTo>
                      <a:pt x="590550" y="64294"/>
                    </a:lnTo>
                  </a:path>
                </a:pathLst>
              </a:custGeom>
              <a:solidFill>
                <a:srgbClr val="5FA364"/>
              </a:solidFill>
              <a:ln w="6350" cap="flat" cmpd="sng" algn="ctr">
                <a:solidFill>
                  <a:srgbClr val="EBF2F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Freeform 57"/>
              <p:cNvSpPr/>
              <p:nvPr/>
            </p:nvSpPr>
            <p:spPr bwMode="auto">
              <a:xfrm>
                <a:off x="3056686" y="5741651"/>
                <a:ext cx="714212" cy="30497"/>
              </a:xfrm>
              <a:custGeom>
                <a:avLst/>
                <a:gdLst>
                  <a:gd name="connsiteX0" fmla="*/ 0 w 590550"/>
                  <a:gd name="connsiteY0" fmla="*/ 38854 h 41235"/>
                  <a:gd name="connsiteX1" fmla="*/ 0 w 590550"/>
                  <a:gd name="connsiteY1" fmla="*/ 38854 h 41235"/>
                  <a:gd name="connsiteX2" fmla="*/ 16669 w 590550"/>
                  <a:gd name="connsiteY2" fmla="*/ 24566 h 41235"/>
                  <a:gd name="connsiteX3" fmla="*/ 19050 w 590550"/>
                  <a:gd name="connsiteY3" fmla="*/ 15041 h 41235"/>
                  <a:gd name="connsiteX4" fmla="*/ 26194 w 590550"/>
                  <a:gd name="connsiteY4" fmla="*/ 10279 h 41235"/>
                  <a:gd name="connsiteX5" fmla="*/ 50007 w 590550"/>
                  <a:gd name="connsiteY5" fmla="*/ 7898 h 41235"/>
                  <a:gd name="connsiteX6" fmla="*/ 514350 w 590550"/>
                  <a:gd name="connsiteY6" fmla="*/ 7898 h 41235"/>
                  <a:gd name="connsiteX7" fmla="*/ 569119 w 590550"/>
                  <a:gd name="connsiteY7" fmla="*/ 754 h 41235"/>
                  <a:gd name="connsiteX8" fmla="*/ 590550 w 590550"/>
                  <a:gd name="connsiteY8" fmla="*/ 41235 h 41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0550" h="41235">
                    <a:moveTo>
                      <a:pt x="0" y="38854"/>
                    </a:moveTo>
                    <a:lnTo>
                      <a:pt x="0" y="38854"/>
                    </a:lnTo>
                    <a:cubicBezTo>
                      <a:pt x="5556" y="34091"/>
                      <a:pt x="12097" y="30281"/>
                      <a:pt x="16669" y="24566"/>
                    </a:cubicBezTo>
                    <a:cubicBezTo>
                      <a:pt x="18713" y="22010"/>
                      <a:pt x="17235" y="17764"/>
                      <a:pt x="19050" y="15041"/>
                    </a:cubicBezTo>
                    <a:cubicBezTo>
                      <a:pt x="20638" y="12660"/>
                      <a:pt x="23514" y="11284"/>
                      <a:pt x="26194" y="10279"/>
                    </a:cubicBezTo>
                    <a:cubicBezTo>
                      <a:pt x="34620" y="7120"/>
                      <a:pt x="41282" y="7898"/>
                      <a:pt x="50007" y="7898"/>
                    </a:cubicBezTo>
                    <a:lnTo>
                      <a:pt x="514350" y="7898"/>
                    </a:lnTo>
                    <a:cubicBezTo>
                      <a:pt x="544548" y="-3427"/>
                      <a:pt x="526618" y="754"/>
                      <a:pt x="569119" y="754"/>
                    </a:cubicBezTo>
                    <a:lnTo>
                      <a:pt x="590550" y="41235"/>
                    </a:lnTo>
                  </a:path>
                </a:pathLst>
              </a:custGeom>
              <a:solidFill>
                <a:srgbClr val="6490CB"/>
              </a:solidFill>
              <a:ln w="6350" cap="flat" cmpd="sng" algn="ctr">
                <a:solidFill>
                  <a:srgbClr val="EBF2F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Freeform 58"/>
              <p:cNvSpPr/>
              <p:nvPr/>
            </p:nvSpPr>
            <p:spPr bwMode="auto">
              <a:xfrm>
                <a:off x="2315577" y="5627735"/>
                <a:ext cx="714212" cy="139129"/>
              </a:xfrm>
              <a:custGeom>
                <a:avLst/>
                <a:gdLst>
                  <a:gd name="connsiteX0" fmla="*/ 0 w 595313"/>
                  <a:gd name="connsiteY0" fmla="*/ 188119 h 188119"/>
                  <a:gd name="connsiteX1" fmla="*/ 35719 w 595313"/>
                  <a:gd name="connsiteY1" fmla="*/ 11907 h 188119"/>
                  <a:gd name="connsiteX2" fmla="*/ 64294 w 595313"/>
                  <a:gd name="connsiteY2" fmla="*/ 11907 h 188119"/>
                  <a:gd name="connsiteX3" fmla="*/ 71438 w 595313"/>
                  <a:gd name="connsiteY3" fmla="*/ 0 h 188119"/>
                  <a:gd name="connsiteX4" fmla="*/ 383382 w 595313"/>
                  <a:gd name="connsiteY4" fmla="*/ 2382 h 188119"/>
                  <a:gd name="connsiteX5" fmla="*/ 407194 w 595313"/>
                  <a:gd name="connsiteY5" fmla="*/ 33338 h 188119"/>
                  <a:gd name="connsiteX6" fmla="*/ 566738 w 595313"/>
                  <a:gd name="connsiteY6" fmla="*/ 33338 h 188119"/>
                  <a:gd name="connsiteX7" fmla="*/ 595313 w 595313"/>
                  <a:gd name="connsiteY7" fmla="*/ 18573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5313" h="188119">
                    <a:moveTo>
                      <a:pt x="0" y="188119"/>
                    </a:moveTo>
                    <a:lnTo>
                      <a:pt x="35719" y="11907"/>
                    </a:lnTo>
                    <a:lnTo>
                      <a:pt x="64294" y="11907"/>
                    </a:lnTo>
                    <a:lnTo>
                      <a:pt x="71438" y="0"/>
                    </a:lnTo>
                    <a:lnTo>
                      <a:pt x="383382" y="2382"/>
                    </a:lnTo>
                    <a:lnTo>
                      <a:pt x="407194" y="33338"/>
                    </a:lnTo>
                    <a:lnTo>
                      <a:pt x="566738" y="33338"/>
                    </a:lnTo>
                    <a:lnTo>
                      <a:pt x="595313" y="185738"/>
                    </a:lnTo>
                  </a:path>
                </a:pathLst>
              </a:custGeom>
              <a:solidFill>
                <a:srgbClr val="D6BC38"/>
              </a:solidFill>
              <a:ln w="6350" cap="flat" cmpd="sng" algn="ctr">
                <a:solidFill>
                  <a:srgbClr val="EBF2F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Freeform 59"/>
              <p:cNvSpPr/>
              <p:nvPr/>
            </p:nvSpPr>
            <p:spPr bwMode="auto">
              <a:xfrm>
                <a:off x="2315577" y="5715792"/>
                <a:ext cx="714212" cy="52834"/>
              </a:xfrm>
              <a:custGeom>
                <a:avLst/>
                <a:gdLst>
                  <a:gd name="connsiteX0" fmla="*/ 0 w 597694"/>
                  <a:gd name="connsiteY0" fmla="*/ 71437 h 71437"/>
                  <a:gd name="connsiteX1" fmla="*/ 35719 w 597694"/>
                  <a:gd name="connsiteY1" fmla="*/ 0 h 71437"/>
                  <a:gd name="connsiteX2" fmla="*/ 569119 w 597694"/>
                  <a:gd name="connsiteY2" fmla="*/ 0 h 71437"/>
                  <a:gd name="connsiteX3" fmla="*/ 597694 w 597694"/>
                  <a:gd name="connsiteY3" fmla="*/ 69056 h 7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7694" h="71437">
                    <a:moveTo>
                      <a:pt x="0" y="71437"/>
                    </a:moveTo>
                    <a:lnTo>
                      <a:pt x="35719" y="0"/>
                    </a:lnTo>
                    <a:lnTo>
                      <a:pt x="569119" y="0"/>
                    </a:lnTo>
                    <a:lnTo>
                      <a:pt x="597694" y="69056"/>
                    </a:lnTo>
                  </a:path>
                </a:pathLst>
              </a:custGeom>
              <a:solidFill>
                <a:srgbClr val="5FA364"/>
              </a:solidFill>
              <a:ln w="6350" cap="flat" cmpd="sng" algn="ctr">
                <a:solidFill>
                  <a:srgbClr val="EBF2F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Freeform 60"/>
              <p:cNvSpPr/>
              <p:nvPr/>
            </p:nvSpPr>
            <p:spPr bwMode="auto">
              <a:xfrm>
                <a:off x="2315577" y="5734434"/>
                <a:ext cx="714212" cy="32431"/>
              </a:xfrm>
              <a:custGeom>
                <a:avLst/>
                <a:gdLst>
                  <a:gd name="connsiteX0" fmla="*/ 0 w 595312"/>
                  <a:gd name="connsiteY0" fmla="*/ 43850 h 43850"/>
                  <a:gd name="connsiteX1" fmla="*/ 30956 w 595312"/>
                  <a:gd name="connsiteY1" fmla="*/ 10513 h 43850"/>
                  <a:gd name="connsiteX2" fmla="*/ 521493 w 595312"/>
                  <a:gd name="connsiteY2" fmla="*/ 8131 h 43850"/>
                  <a:gd name="connsiteX3" fmla="*/ 569118 w 595312"/>
                  <a:gd name="connsiteY3" fmla="*/ 3369 h 43850"/>
                  <a:gd name="connsiteX4" fmla="*/ 571500 w 595312"/>
                  <a:gd name="connsiteY4" fmla="*/ 8131 h 43850"/>
                  <a:gd name="connsiteX5" fmla="*/ 595312 w 595312"/>
                  <a:gd name="connsiteY5" fmla="*/ 41469 h 4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5312" h="43850">
                    <a:moveTo>
                      <a:pt x="0" y="43850"/>
                    </a:moveTo>
                    <a:lnTo>
                      <a:pt x="30956" y="10513"/>
                    </a:lnTo>
                    <a:lnTo>
                      <a:pt x="521493" y="8131"/>
                    </a:lnTo>
                    <a:cubicBezTo>
                      <a:pt x="543391" y="-80"/>
                      <a:pt x="542384" y="-2800"/>
                      <a:pt x="569118" y="3369"/>
                    </a:cubicBezTo>
                    <a:cubicBezTo>
                      <a:pt x="570847" y="3768"/>
                      <a:pt x="570706" y="6544"/>
                      <a:pt x="571500" y="8131"/>
                    </a:cubicBezTo>
                    <a:lnTo>
                      <a:pt x="595312" y="41469"/>
                    </a:lnTo>
                  </a:path>
                </a:pathLst>
              </a:custGeom>
              <a:solidFill>
                <a:srgbClr val="6490CB"/>
              </a:solidFill>
              <a:ln w="6350" cap="flat" cmpd="sng" algn="ctr">
                <a:solidFill>
                  <a:srgbClr val="EBF2F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 bwMode="auto">
              <a:xfrm>
                <a:off x="1585913" y="5633020"/>
                <a:ext cx="714212" cy="137368"/>
              </a:xfrm>
              <a:custGeom>
                <a:avLst/>
                <a:gdLst>
                  <a:gd name="connsiteX0" fmla="*/ 0 w 592931"/>
                  <a:gd name="connsiteY0" fmla="*/ 185737 h 185737"/>
                  <a:gd name="connsiteX1" fmla="*/ 33337 w 592931"/>
                  <a:gd name="connsiteY1" fmla="*/ 2381 h 185737"/>
                  <a:gd name="connsiteX2" fmla="*/ 378618 w 592931"/>
                  <a:gd name="connsiteY2" fmla="*/ 0 h 185737"/>
                  <a:gd name="connsiteX3" fmla="*/ 414337 w 592931"/>
                  <a:gd name="connsiteY3" fmla="*/ 30956 h 185737"/>
                  <a:gd name="connsiteX4" fmla="*/ 573881 w 592931"/>
                  <a:gd name="connsiteY4" fmla="*/ 28575 h 185737"/>
                  <a:gd name="connsiteX5" fmla="*/ 592931 w 592931"/>
                  <a:gd name="connsiteY5" fmla="*/ 183356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2931" h="185737">
                    <a:moveTo>
                      <a:pt x="0" y="185737"/>
                    </a:moveTo>
                    <a:lnTo>
                      <a:pt x="33337" y="2381"/>
                    </a:lnTo>
                    <a:lnTo>
                      <a:pt x="378618" y="0"/>
                    </a:lnTo>
                    <a:lnTo>
                      <a:pt x="414337" y="30956"/>
                    </a:lnTo>
                    <a:lnTo>
                      <a:pt x="573881" y="28575"/>
                    </a:lnTo>
                    <a:lnTo>
                      <a:pt x="592931" y="183356"/>
                    </a:lnTo>
                  </a:path>
                </a:pathLst>
              </a:custGeom>
              <a:solidFill>
                <a:srgbClr val="D6BC38"/>
              </a:solidFill>
              <a:ln w="6350" cap="flat" cmpd="sng" algn="ctr">
                <a:solidFill>
                  <a:srgbClr val="EBF2F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Freeform 62"/>
              <p:cNvSpPr/>
              <p:nvPr/>
            </p:nvSpPr>
            <p:spPr bwMode="auto">
              <a:xfrm>
                <a:off x="1585913" y="5717554"/>
                <a:ext cx="714212" cy="52833"/>
              </a:xfrm>
              <a:custGeom>
                <a:avLst/>
                <a:gdLst>
                  <a:gd name="connsiteX0" fmla="*/ 0 w 590550"/>
                  <a:gd name="connsiteY0" fmla="*/ 71437 h 71437"/>
                  <a:gd name="connsiteX1" fmla="*/ 30956 w 590550"/>
                  <a:gd name="connsiteY1" fmla="*/ 0 h 71437"/>
                  <a:gd name="connsiteX2" fmla="*/ 569119 w 590550"/>
                  <a:gd name="connsiteY2" fmla="*/ 4762 h 71437"/>
                  <a:gd name="connsiteX3" fmla="*/ 590550 w 590550"/>
                  <a:gd name="connsiteY3" fmla="*/ 69056 h 7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0550" h="71437">
                    <a:moveTo>
                      <a:pt x="0" y="71437"/>
                    </a:moveTo>
                    <a:lnTo>
                      <a:pt x="30956" y="0"/>
                    </a:lnTo>
                    <a:lnTo>
                      <a:pt x="569119" y="4762"/>
                    </a:lnTo>
                    <a:lnTo>
                      <a:pt x="590550" y="69056"/>
                    </a:lnTo>
                  </a:path>
                </a:pathLst>
              </a:custGeom>
              <a:solidFill>
                <a:srgbClr val="5FA364"/>
              </a:solidFill>
              <a:ln w="6350" cap="flat" cmpd="sng" algn="ctr">
                <a:solidFill>
                  <a:srgbClr val="EBF2F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Freeform 63"/>
              <p:cNvSpPr/>
              <p:nvPr/>
            </p:nvSpPr>
            <p:spPr bwMode="auto">
              <a:xfrm>
                <a:off x="1585913" y="5740449"/>
                <a:ext cx="714212" cy="29939"/>
              </a:xfrm>
              <a:custGeom>
                <a:avLst/>
                <a:gdLst>
                  <a:gd name="connsiteX0" fmla="*/ 0 w 597694"/>
                  <a:gd name="connsiteY0" fmla="*/ 40481 h 40481"/>
                  <a:gd name="connsiteX1" fmla="*/ 0 w 597694"/>
                  <a:gd name="connsiteY1" fmla="*/ 40481 h 40481"/>
                  <a:gd name="connsiteX2" fmla="*/ 23813 w 597694"/>
                  <a:gd name="connsiteY2" fmla="*/ 9525 h 40481"/>
                  <a:gd name="connsiteX3" fmla="*/ 30957 w 597694"/>
                  <a:gd name="connsiteY3" fmla="*/ 7144 h 40481"/>
                  <a:gd name="connsiteX4" fmla="*/ 52388 w 597694"/>
                  <a:gd name="connsiteY4" fmla="*/ 9525 h 40481"/>
                  <a:gd name="connsiteX5" fmla="*/ 59532 w 597694"/>
                  <a:gd name="connsiteY5" fmla="*/ 11906 h 40481"/>
                  <a:gd name="connsiteX6" fmla="*/ 133350 w 597694"/>
                  <a:gd name="connsiteY6" fmla="*/ 9525 h 40481"/>
                  <a:gd name="connsiteX7" fmla="*/ 521494 w 597694"/>
                  <a:gd name="connsiteY7" fmla="*/ 9525 h 40481"/>
                  <a:gd name="connsiteX8" fmla="*/ 526257 w 597694"/>
                  <a:gd name="connsiteY8" fmla="*/ 2381 h 40481"/>
                  <a:gd name="connsiteX9" fmla="*/ 533400 w 597694"/>
                  <a:gd name="connsiteY9" fmla="*/ 0 h 40481"/>
                  <a:gd name="connsiteX10" fmla="*/ 569119 w 597694"/>
                  <a:gd name="connsiteY10" fmla="*/ 2381 h 40481"/>
                  <a:gd name="connsiteX11" fmla="*/ 576263 w 597694"/>
                  <a:gd name="connsiteY11" fmla="*/ 7144 h 40481"/>
                  <a:gd name="connsiteX12" fmla="*/ 585788 w 597694"/>
                  <a:gd name="connsiteY12" fmla="*/ 21431 h 40481"/>
                  <a:gd name="connsiteX13" fmla="*/ 592932 w 597694"/>
                  <a:gd name="connsiteY13" fmla="*/ 28575 h 40481"/>
                  <a:gd name="connsiteX14" fmla="*/ 597694 w 597694"/>
                  <a:gd name="connsiteY14" fmla="*/ 38100 h 40481"/>
                  <a:gd name="connsiteX15" fmla="*/ 597694 w 597694"/>
                  <a:gd name="connsiteY15" fmla="*/ 38100 h 40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7694" h="40481">
                    <a:moveTo>
                      <a:pt x="0" y="40481"/>
                    </a:moveTo>
                    <a:lnTo>
                      <a:pt x="0" y="40481"/>
                    </a:lnTo>
                    <a:cubicBezTo>
                      <a:pt x="983" y="39077"/>
                      <a:pt x="15941" y="14773"/>
                      <a:pt x="23813" y="9525"/>
                    </a:cubicBezTo>
                    <a:cubicBezTo>
                      <a:pt x="25902" y="8133"/>
                      <a:pt x="28576" y="7938"/>
                      <a:pt x="30957" y="7144"/>
                    </a:cubicBezTo>
                    <a:cubicBezTo>
                      <a:pt x="38101" y="7938"/>
                      <a:pt x="45298" y="8343"/>
                      <a:pt x="52388" y="9525"/>
                    </a:cubicBezTo>
                    <a:cubicBezTo>
                      <a:pt x="54864" y="9938"/>
                      <a:pt x="57022" y="11906"/>
                      <a:pt x="59532" y="11906"/>
                    </a:cubicBezTo>
                    <a:cubicBezTo>
                      <a:pt x="84151" y="11906"/>
                      <a:pt x="108744" y="10319"/>
                      <a:pt x="133350" y="9525"/>
                    </a:cubicBezTo>
                    <a:cubicBezTo>
                      <a:pt x="239847" y="10840"/>
                      <a:pt x="415278" y="14583"/>
                      <a:pt x="521494" y="9525"/>
                    </a:cubicBezTo>
                    <a:cubicBezTo>
                      <a:pt x="524353" y="9389"/>
                      <a:pt x="524022" y="4169"/>
                      <a:pt x="526257" y="2381"/>
                    </a:cubicBezTo>
                    <a:cubicBezTo>
                      <a:pt x="528217" y="813"/>
                      <a:pt x="531019" y="794"/>
                      <a:pt x="533400" y="0"/>
                    </a:cubicBezTo>
                    <a:cubicBezTo>
                      <a:pt x="545306" y="794"/>
                      <a:pt x="557349" y="419"/>
                      <a:pt x="569119" y="2381"/>
                    </a:cubicBezTo>
                    <a:cubicBezTo>
                      <a:pt x="571942" y="2852"/>
                      <a:pt x="574378" y="4990"/>
                      <a:pt x="576263" y="7144"/>
                    </a:cubicBezTo>
                    <a:cubicBezTo>
                      <a:pt x="580032" y="11451"/>
                      <a:pt x="582613" y="16669"/>
                      <a:pt x="585788" y="21431"/>
                    </a:cubicBezTo>
                    <a:cubicBezTo>
                      <a:pt x="587656" y="24233"/>
                      <a:pt x="590551" y="26194"/>
                      <a:pt x="592932" y="28575"/>
                    </a:cubicBezTo>
                    <a:cubicBezTo>
                      <a:pt x="595668" y="36784"/>
                      <a:pt x="593538" y="33944"/>
                      <a:pt x="597694" y="38100"/>
                    </a:cubicBezTo>
                    <a:lnTo>
                      <a:pt x="597694" y="38100"/>
                    </a:lnTo>
                  </a:path>
                </a:pathLst>
              </a:custGeom>
              <a:solidFill>
                <a:srgbClr val="6490CB"/>
              </a:solidFill>
              <a:ln w="6350" cap="flat" cmpd="sng" algn="ctr">
                <a:solidFill>
                  <a:srgbClr val="EBF2F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524000" y="5791200"/>
              <a:ext cx="71846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dirty="0" smtClean="0"/>
                <a:t>Base (no PV)</a:t>
              </a:r>
              <a:endParaRPr lang="en-US" sz="7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531512" y="5791200"/>
              <a:ext cx="31451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dirty="0" smtClean="0"/>
                <a:t>2%</a:t>
              </a:r>
              <a:endParaRPr lang="en-US" sz="7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256697" y="5791200"/>
              <a:ext cx="31451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dirty="0" smtClean="0"/>
                <a:t>6%</a:t>
              </a:r>
              <a:endParaRPr lang="en-US" sz="7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75650" y="5791200"/>
              <a:ext cx="36420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dirty="0" smtClean="0"/>
                <a:t>10%</a:t>
              </a:r>
              <a:endParaRPr lang="en-US" sz="7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426395" y="5924548"/>
              <a:ext cx="115768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dirty="0" smtClean="0"/>
                <a:t>PV penetration and hour</a:t>
              </a:r>
              <a:endParaRPr lang="en-US" sz="7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203371" y="4506687"/>
            <a:ext cx="3352800" cy="1764792"/>
            <a:chOff x="5334000" y="1828800"/>
            <a:chExt cx="3447288" cy="1764792"/>
          </a:xfrm>
        </p:grpSpPr>
        <p:graphicFrame>
          <p:nvGraphicFramePr>
            <p:cNvPr id="70" name="Chart 69"/>
            <p:cNvGraphicFramePr/>
            <p:nvPr>
              <p:custDataLst>
                <p:tags r:id="rId4"/>
              </p:custDataLst>
              <p:extLst/>
            </p:nvPr>
          </p:nvGraphicFramePr>
          <p:xfrm>
            <a:off x="5334000" y="1828800"/>
            <a:ext cx="3447288" cy="17647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8"/>
            </a:graphicData>
          </a:graphic>
        </p:graphicFrame>
        <p:sp>
          <p:nvSpPr>
            <p:cNvPr id="71" name="Freeform 70"/>
            <p:cNvSpPr/>
            <p:nvPr/>
          </p:nvSpPr>
          <p:spPr bwMode="auto">
            <a:xfrm>
              <a:off x="5767388" y="2378075"/>
              <a:ext cx="857250" cy="257175"/>
            </a:xfrm>
            <a:custGeom>
              <a:avLst/>
              <a:gdLst>
                <a:gd name="connsiteX0" fmla="*/ 0 w 857250"/>
                <a:gd name="connsiteY0" fmla="*/ 0 h 257175"/>
                <a:gd name="connsiteX1" fmla="*/ 185737 w 857250"/>
                <a:gd name="connsiteY1" fmla="*/ 38100 h 257175"/>
                <a:gd name="connsiteX2" fmla="*/ 357187 w 857250"/>
                <a:gd name="connsiteY2" fmla="*/ 80962 h 257175"/>
                <a:gd name="connsiteX3" fmla="*/ 566737 w 857250"/>
                <a:gd name="connsiteY3" fmla="*/ 147637 h 257175"/>
                <a:gd name="connsiteX4" fmla="*/ 857250 w 857250"/>
                <a:gd name="connsiteY4" fmla="*/ 257175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0" h="257175">
                  <a:moveTo>
                    <a:pt x="0" y="0"/>
                  </a:moveTo>
                  <a:lnTo>
                    <a:pt x="185737" y="38100"/>
                  </a:lnTo>
                  <a:lnTo>
                    <a:pt x="357187" y="80962"/>
                  </a:lnTo>
                  <a:lnTo>
                    <a:pt x="566737" y="147637"/>
                  </a:lnTo>
                  <a:lnTo>
                    <a:pt x="857250" y="257175"/>
                  </a:lnTo>
                </a:path>
              </a:pathLst>
            </a:custGeom>
            <a:noFill/>
            <a:ln w="9525" cap="flat" cmpd="sng" algn="ctr">
              <a:solidFill>
                <a:srgbClr val="92ADCE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5776913" y="2392362"/>
              <a:ext cx="847725" cy="514350"/>
            </a:xfrm>
            <a:custGeom>
              <a:avLst/>
              <a:gdLst>
                <a:gd name="connsiteX0" fmla="*/ 0 w 847725"/>
                <a:gd name="connsiteY0" fmla="*/ 0 h 514350"/>
                <a:gd name="connsiteX1" fmla="*/ 176212 w 847725"/>
                <a:gd name="connsiteY1" fmla="*/ 42863 h 514350"/>
                <a:gd name="connsiteX2" fmla="*/ 395287 w 847725"/>
                <a:gd name="connsiteY2" fmla="*/ 128588 h 514350"/>
                <a:gd name="connsiteX3" fmla="*/ 638175 w 847725"/>
                <a:gd name="connsiteY3" fmla="*/ 323850 h 514350"/>
                <a:gd name="connsiteX4" fmla="*/ 847725 w 847725"/>
                <a:gd name="connsiteY4" fmla="*/ 51435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25" h="514350">
                  <a:moveTo>
                    <a:pt x="0" y="0"/>
                  </a:moveTo>
                  <a:lnTo>
                    <a:pt x="176212" y="42863"/>
                  </a:lnTo>
                  <a:lnTo>
                    <a:pt x="395287" y="128588"/>
                  </a:lnTo>
                  <a:lnTo>
                    <a:pt x="638175" y="323850"/>
                  </a:lnTo>
                  <a:lnTo>
                    <a:pt x="847725" y="514350"/>
                  </a:lnTo>
                </a:path>
              </a:pathLst>
            </a:custGeom>
            <a:noFill/>
            <a:ln w="9525" cap="flat" cmpd="sng" algn="ctr">
              <a:solidFill>
                <a:srgbClr val="6490C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5743575" y="2568575"/>
              <a:ext cx="1223963" cy="300037"/>
            </a:xfrm>
            <a:custGeom>
              <a:avLst/>
              <a:gdLst>
                <a:gd name="connsiteX0" fmla="*/ 0 w 1223963"/>
                <a:gd name="connsiteY0" fmla="*/ 0 h 300037"/>
                <a:gd name="connsiteX1" fmla="*/ 0 w 1223963"/>
                <a:gd name="connsiteY1" fmla="*/ 0 h 300037"/>
                <a:gd name="connsiteX2" fmla="*/ 47625 w 1223963"/>
                <a:gd name="connsiteY2" fmla="*/ 33337 h 300037"/>
                <a:gd name="connsiteX3" fmla="*/ 252413 w 1223963"/>
                <a:gd name="connsiteY3" fmla="*/ 61912 h 300037"/>
                <a:gd name="connsiteX4" fmla="*/ 442913 w 1223963"/>
                <a:gd name="connsiteY4" fmla="*/ 104775 h 300037"/>
                <a:gd name="connsiteX5" fmla="*/ 585788 w 1223963"/>
                <a:gd name="connsiteY5" fmla="*/ 138112 h 300037"/>
                <a:gd name="connsiteX6" fmla="*/ 857250 w 1223963"/>
                <a:gd name="connsiteY6" fmla="*/ 200025 h 300037"/>
                <a:gd name="connsiteX7" fmla="*/ 1223963 w 1223963"/>
                <a:gd name="connsiteY7" fmla="*/ 300037 h 30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3963" h="300037">
                  <a:moveTo>
                    <a:pt x="0" y="0"/>
                  </a:moveTo>
                  <a:lnTo>
                    <a:pt x="0" y="0"/>
                  </a:lnTo>
                  <a:lnTo>
                    <a:pt x="47625" y="33337"/>
                  </a:lnTo>
                  <a:lnTo>
                    <a:pt x="252413" y="61912"/>
                  </a:lnTo>
                  <a:lnTo>
                    <a:pt x="442913" y="104775"/>
                  </a:lnTo>
                  <a:lnTo>
                    <a:pt x="585788" y="138112"/>
                  </a:lnTo>
                  <a:lnTo>
                    <a:pt x="857250" y="200025"/>
                  </a:lnTo>
                  <a:lnTo>
                    <a:pt x="1223963" y="300037"/>
                  </a:lnTo>
                </a:path>
              </a:pathLst>
            </a:custGeom>
            <a:noFill/>
            <a:ln w="9525" cap="flat" cmpd="sng" algn="ctr">
              <a:solidFill>
                <a:srgbClr val="E7D88B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5948363" y="2678112"/>
              <a:ext cx="2390775" cy="381000"/>
            </a:xfrm>
            <a:custGeom>
              <a:avLst/>
              <a:gdLst>
                <a:gd name="connsiteX0" fmla="*/ 0 w 2390775"/>
                <a:gd name="connsiteY0" fmla="*/ 4763 h 381000"/>
                <a:gd name="connsiteX1" fmla="*/ 242887 w 2390775"/>
                <a:gd name="connsiteY1" fmla="*/ 0 h 381000"/>
                <a:gd name="connsiteX2" fmla="*/ 557212 w 2390775"/>
                <a:gd name="connsiteY2" fmla="*/ 85725 h 381000"/>
                <a:gd name="connsiteX3" fmla="*/ 1076325 w 2390775"/>
                <a:gd name="connsiteY3" fmla="*/ 209550 h 381000"/>
                <a:gd name="connsiteX4" fmla="*/ 1604962 w 2390775"/>
                <a:gd name="connsiteY4" fmla="*/ 295275 h 381000"/>
                <a:gd name="connsiteX5" fmla="*/ 2390775 w 2390775"/>
                <a:gd name="connsiteY5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0775" h="381000">
                  <a:moveTo>
                    <a:pt x="0" y="4763"/>
                  </a:moveTo>
                  <a:lnTo>
                    <a:pt x="242887" y="0"/>
                  </a:lnTo>
                  <a:lnTo>
                    <a:pt x="557212" y="85725"/>
                  </a:lnTo>
                  <a:lnTo>
                    <a:pt x="1076325" y="209550"/>
                  </a:lnTo>
                  <a:lnTo>
                    <a:pt x="1604962" y="295275"/>
                  </a:lnTo>
                  <a:lnTo>
                    <a:pt x="2390775" y="381000"/>
                  </a:lnTo>
                </a:path>
              </a:pathLst>
            </a:custGeom>
            <a:noFill/>
            <a:ln w="9525" cap="flat" cmpd="sng" algn="ctr">
              <a:solidFill>
                <a:srgbClr val="93C196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5738813" y="2897187"/>
              <a:ext cx="476250" cy="314325"/>
            </a:xfrm>
            <a:custGeom>
              <a:avLst/>
              <a:gdLst>
                <a:gd name="connsiteX0" fmla="*/ 0 w 476250"/>
                <a:gd name="connsiteY0" fmla="*/ 0 h 314325"/>
                <a:gd name="connsiteX1" fmla="*/ 90487 w 476250"/>
                <a:gd name="connsiteY1" fmla="*/ 138113 h 314325"/>
                <a:gd name="connsiteX2" fmla="*/ 223837 w 476250"/>
                <a:gd name="connsiteY2" fmla="*/ 261938 h 314325"/>
                <a:gd name="connsiteX3" fmla="*/ 342900 w 476250"/>
                <a:gd name="connsiteY3" fmla="*/ 309563 h 314325"/>
                <a:gd name="connsiteX4" fmla="*/ 476250 w 476250"/>
                <a:gd name="connsiteY4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0" h="314325">
                  <a:moveTo>
                    <a:pt x="0" y="0"/>
                  </a:moveTo>
                  <a:lnTo>
                    <a:pt x="90487" y="138113"/>
                  </a:lnTo>
                  <a:lnTo>
                    <a:pt x="223837" y="261938"/>
                  </a:lnTo>
                  <a:lnTo>
                    <a:pt x="342900" y="309563"/>
                  </a:lnTo>
                  <a:lnTo>
                    <a:pt x="476250" y="314325"/>
                  </a:lnTo>
                </a:path>
              </a:pathLst>
            </a:custGeom>
            <a:noFill/>
            <a:ln w="9525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5757863" y="2840037"/>
              <a:ext cx="361950" cy="228600"/>
            </a:xfrm>
            <a:custGeom>
              <a:avLst/>
              <a:gdLst>
                <a:gd name="connsiteX0" fmla="*/ 0 w 361950"/>
                <a:gd name="connsiteY0" fmla="*/ 0 h 228600"/>
                <a:gd name="connsiteX1" fmla="*/ 166687 w 361950"/>
                <a:gd name="connsiteY1" fmla="*/ 133350 h 228600"/>
                <a:gd name="connsiteX2" fmla="*/ 361950 w 361950"/>
                <a:gd name="connsiteY2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950" h="228600">
                  <a:moveTo>
                    <a:pt x="0" y="0"/>
                  </a:moveTo>
                  <a:lnTo>
                    <a:pt x="166687" y="133350"/>
                  </a:lnTo>
                  <a:lnTo>
                    <a:pt x="361950" y="228600"/>
                  </a:lnTo>
                </a:path>
              </a:pathLst>
            </a:custGeom>
            <a:noFill/>
            <a:ln w="9525" cap="flat" cmpd="sng" algn="ctr">
              <a:solidFill>
                <a:srgbClr val="AB834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5738813" y="2711450"/>
              <a:ext cx="114300" cy="157162"/>
            </a:xfrm>
            <a:custGeom>
              <a:avLst/>
              <a:gdLst>
                <a:gd name="connsiteX0" fmla="*/ 0 w 114300"/>
                <a:gd name="connsiteY0" fmla="*/ 0 h 157162"/>
                <a:gd name="connsiteX1" fmla="*/ 57150 w 114300"/>
                <a:gd name="connsiteY1" fmla="*/ 147637 h 157162"/>
                <a:gd name="connsiteX2" fmla="*/ 114300 w 114300"/>
                <a:gd name="connsiteY2" fmla="*/ 157162 h 15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57162">
                  <a:moveTo>
                    <a:pt x="0" y="0"/>
                  </a:moveTo>
                  <a:lnTo>
                    <a:pt x="57150" y="147637"/>
                  </a:lnTo>
                  <a:lnTo>
                    <a:pt x="114300" y="157162"/>
                  </a:lnTo>
                </a:path>
              </a:pathLst>
            </a:custGeom>
            <a:noFill/>
            <a:ln w="9525" cap="flat" cmpd="sng" algn="ctr">
              <a:solidFill>
                <a:srgbClr val="5BA5A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5743575" y="2697162"/>
              <a:ext cx="800100" cy="581025"/>
            </a:xfrm>
            <a:custGeom>
              <a:avLst/>
              <a:gdLst>
                <a:gd name="connsiteX0" fmla="*/ 0 w 800100"/>
                <a:gd name="connsiteY0" fmla="*/ 0 h 581025"/>
                <a:gd name="connsiteX1" fmla="*/ 0 w 800100"/>
                <a:gd name="connsiteY1" fmla="*/ 0 h 581025"/>
                <a:gd name="connsiteX2" fmla="*/ 114300 w 800100"/>
                <a:gd name="connsiteY2" fmla="*/ 109538 h 581025"/>
                <a:gd name="connsiteX3" fmla="*/ 338138 w 800100"/>
                <a:gd name="connsiteY3" fmla="*/ 381000 h 581025"/>
                <a:gd name="connsiteX4" fmla="*/ 485775 w 800100"/>
                <a:gd name="connsiteY4" fmla="*/ 504825 h 581025"/>
                <a:gd name="connsiteX5" fmla="*/ 671513 w 800100"/>
                <a:gd name="connsiteY5" fmla="*/ 581025 h 581025"/>
                <a:gd name="connsiteX6" fmla="*/ 800100 w 800100"/>
                <a:gd name="connsiteY6" fmla="*/ 561975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0100" h="581025">
                  <a:moveTo>
                    <a:pt x="0" y="0"/>
                  </a:moveTo>
                  <a:lnTo>
                    <a:pt x="0" y="0"/>
                  </a:lnTo>
                  <a:lnTo>
                    <a:pt x="114300" y="109538"/>
                  </a:lnTo>
                  <a:lnTo>
                    <a:pt x="338138" y="381000"/>
                  </a:lnTo>
                  <a:lnTo>
                    <a:pt x="485775" y="504825"/>
                  </a:lnTo>
                  <a:lnTo>
                    <a:pt x="671513" y="581025"/>
                  </a:lnTo>
                  <a:lnTo>
                    <a:pt x="800100" y="561975"/>
                  </a:lnTo>
                </a:path>
              </a:pathLst>
            </a:custGeom>
            <a:noFill/>
            <a:ln w="9525" cap="flat" cmpd="sng" algn="ctr">
              <a:solidFill>
                <a:srgbClr val="D58B4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5772150" y="2468562"/>
              <a:ext cx="1200150" cy="800100"/>
            </a:xfrm>
            <a:custGeom>
              <a:avLst/>
              <a:gdLst>
                <a:gd name="connsiteX0" fmla="*/ 0 w 1200150"/>
                <a:gd name="connsiteY0" fmla="*/ 0 h 800100"/>
                <a:gd name="connsiteX1" fmla="*/ 33338 w 1200150"/>
                <a:gd name="connsiteY1" fmla="*/ 42863 h 800100"/>
                <a:gd name="connsiteX2" fmla="*/ 176213 w 1200150"/>
                <a:gd name="connsiteY2" fmla="*/ 376238 h 800100"/>
                <a:gd name="connsiteX3" fmla="*/ 323850 w 1200150"/>
                <a:gd name="connsiteY3" fmla="*/ 628650 h 800100"/>
                <a:gd name="connsiteX4" fmla="*/ 442913 w 1200150"/>
                <a:gd name="connsiteY4" fmla="*/ 733425 h 800100"/>
                <a:gd name="connsiteX5" fmla="*/ 528638 w 1200150"/>
                <a:gd name="connsiteY5" fmla="*/ 771525 h 800100"/>
                <a:gd name="connsiteX6" fmla="*/ 604838 w 1200150"/>
                <a:gd name="connsiteY6" fmla="*/ 800100 h 800100"/>
                <a:gd name="connsiteX7" fmla="*/ 723900 w 1200150"/>
                <a:gd name="connsiteY7" fmla="*/ 790575 h 800100"/>
                <a:gd name="connsiteX8" fmla="*/ 781050 w 1200150"/>
                <a:gd name="connsiteY8" fmla="*/ 785813 h 800100"/>
                <a:gd name="connsiteX9" fmla="*/ 928688 w 1200150"/>
                <a:gd name="connsiteY9" fmla="*/ 752475 h 800100"/>
                <a:gd name="connsiteX10" fmla="*/ 1014413 w 1200150"/>
                <a:gd name="connsiteY10" fmla="*/ 738188 h 800100"/>
                <a:gd name="connsiteX11" fmla="*/ 1123950 w 1200150"/>
                <a:gd name="connsiteY11" fmla="*/ 747713 h 800100"/>
                <a:gd name="connsiteX12" fmla="*/ 1200150 w 1200150"/>
                <a:gd name="connsiteY12" fmla="*/ 776288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0150" h="800100">
                  <a:moveTo>
                    <a:pt x="0" y="0"/>
                  </a:moveTo>
                  <a:lnTo>
                    <a:pt x="33338" y="42863"/>
                  </a:lnTo>
                  <a:lnTo>
                    <a:pt x="176213" y="376238"/>
                  </a:lnTo>
                  <a:lnTo>
                    <a:pt x="323850" y="628650"/>
                  </a:lnTo>
                  <a:lnTo>
                    <a:pt x="442913" y="733425"/>
                  </a:lnTo>
                  <a:lnTo>
                    <a:pt x="528638" y="771525"/>
                  </a:lnTo>
                  <a:lnTo>
                    <a:pt x="604838" y="800100"/>
                  </a:lnTo>
                  <a:lnTo>
                    <a:pt x="723900" y="790575"/>
                  </a:lnTo>
                  <a:lnTo>
                    <a:pt x="781050" y="785813"/>
                  </a:lnTo>
                  <a:lnTo>
                    <a:pt x="928688" y="752475"/>
                  </a:lnTo>
                  <a:lnTo>
                    <a:pt x="1014413" y="738188"/>
                  </a:lnTo>
                  <a:lnTo>
                    <a:pt x="1123950" y="747713"/>
                  </a:lnTo>
                  <a:lnTo>
                    <a:pt x="1200150" y="776288"/>
                  </a:lnTo>
                </a:path>
              </a:pathLst>
            </a:custGeom>
            <a:noFill/>
            <a:ln w="9525" cap="flat" cmpd="sng" algn="ctr">
              <a:solidFill>
                <a:srgbClr val="9579A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5748338" y="2568575"/>
              <a:ext cx="1243012" cy="581025"/>
            </a:xfrm>
            <a:custGeom>
              <a:avLst/>
              <a:gdLst>
                <a:gd name="connsiteX0" fmla="*/ 0 w 1243012"/>
                <a:gd name="connsiteY0" fmla="*/ 0 h 581025"/>
                <a:gd name="connsiteX1" fmla="*/ 33337 w 1243012"/>
                <a:gd name="connsiteY1" fmla="*/ 42862 h 581025"/>
                <a:gd name="connsiteX2" fmla="*/ 71437 w 1243012"/>
                <a:gd name="connsiteY2" fmla="*/ 38100 h 581025"/>
                <a:gd name="connsiteX3" fmla="*/ 109537 w 1243012"/>
                <a:gd name="connsiteY3" fmla="*/ 61912 h 581025"/>
                <a:gd name="connsiteX4" fmla="*/ 161925 w 1243012"/>
                <a:gd name="connsiteY4" fmla="*/ 61912 h 581025"/>
                <a:gd name="connsiteX5" fmla="*/ 219075 w 1243012"/>
                <a:gd name="connsiteY5" fmla="*/ 104775 h 581025"/>
                <a:gd name="connsiteX6" fmla="*/ 285750 w 1243012"/>
                <a:gd name="connsiteY6" fmla="*/ 95250 h 581025"/>
                <a:gd name="connsiteX7" fmla="*/ 314325 w 1243012"/>
                <a:gd name="connsiteY7" fmla="*/ 166687 h 581025"/>
                <a:gd name="connsiteX8" fmla="*/ 352425 w 1243012"/>
                <a:gd name="connsiteY8" fmla="*/ 147637 h 581025"/>
                <a:gd name="connsiteX9" fmla="*/ 404812 w 1243012"/>
                <a:gd name="connsiteY9" fmla="*/ 204787 h 581025"/>
                <a:gd name="connsiteX10" fmla="*/ 442912 w 1243012"/>
                <a:gd name="connsiteY10" fmla="*/ 190500 h 581025"/>
                <a:gd name="connsiteX11" fmla="*/ 504825 w 1243012"/>
                <a:gd name="connsiteY11" fmla="*/ 247650 h 581025"/>
                <a:gd name="connsiteX12" fmla="*/ 542925 w 1243012"/>
                <a:gd name="connsiteY12" fmla="*/ 247650 h 581025"/>
                <a:gd name="connsiteX13" fmla="*/ 581025 w 1243012"/>
                <a:gd name="connsiteY13" fmla="*/ 261937 h 581025"/>
                <a:gd name="connsiteX14" fmla="*/ 595312 w 1243012"/>
                <a:gd name="connsiteY14" fmla="*/ 304800 h 581025"/>
                <a:gd name="connsiteX15" fmla="*/ 628650 w 1243012"/>
                <a:gd name="connsiteY15" fmla="*/ 328612 h 581025"/>
                <a:gd name="connsiteX16" fmla="*/ 671512 w 1243012"/>
                <a:gd name="connsiteY16" fmla="*/ 323850 h 581025"/>
                <a:gd name="connsiteX17" fmla="*/ 709612 w 1243012"/>
                <a:gd name="connsiteY17" fmla="*/ 352425 h 581025"/>
                <a:gd name="connsiteX18" fmla="*/ 723900 w 1243012"/>
                <a:gd name="connsiteY18" fmla="*/ 385762 h 581025"/>
                <a:gd name="connsiteX19" fmla="*/ 766762 w 1243012"/>
                <a:gd name="connsiteY19" fmla="*/ 395287 h 581025"/>
                <a:gd name="connsiteX20" fmla="*/ 857250 w 1243012"/>
                <a:gd name="connsiteY20" fmla="*/ 442912 h 581025"/>
                <a:gd name="connsiteX21" fmla="*/ 890587 w 1243012"/>
                <a:gd name="connsiteY21" fmla="*/ 438150 h 581025"/>
                <a:gd name="connsiteX22" fmla="*/ 919162 w 1243012"/>
                <a:gd name="connsiteY22" fmla="*/ 471487 h 581025"/>
                <a:gd name="connsiteX23" fmla="*/ 1166812 w 1243012"/>
                <a:gd name="connsiteY23" fmla="*/ 571500 h 581025"/>
                <a:gd name="connsiteX24" fmla="*/ 1214437 w 1243012"/>
                <a:gd name="connsiteY24" fmla="*/ 557212 h 581025"/>
                <a:gd name="connsiteX25" fmla="*/ 1243012 w 1243012"/>
                <a:gd name="connsiteY25" fmla="*/ 581025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43012" h="581025">
                  <a:moveTo>
                    <a:pt x="0" y="0"/>
                  </a:moveTo>
                  <a:lnTo>
                    <a:pt x="33337" y="42862"/>
                  </a:lnTo>
                  <a:lnTo>
                    <a:pt x="71437" y="38100"/>
                  </a:lnTo>
                  <a:lnTo>
                    <a:pt x="109537" y="61912"/>
                  </a:lnTo>
                  <a:lnTo>
                    <a:pt x="161925" y="61912"/>
                  </a:lnTo>
                  <a:lnTo>
                    <a:pt x="219075" y="104775"/>
                  </a:lnTo>
                  <a:lnTo>
                    <a:pt x="285750" y="95250"/>
                  </a:lnTo>
                  <a:lnTo>
                    <a:pt x="314325" y="166687"/>
                  </a:lnTo>
                  <a:lnTo>
                    <a:pt x="352425" y="147637"/>
                  </a:lnTo>
                  <a:lnTo>
                    <a:pt x="404812" y="204787"/>
                  </a:lnTo>
                  <a:lnTo>
                    <a:pt x="442912" y="190500"/>
                  </a:lnTo>
                  <a:lnTo>
                    <a:pt x="504825" y="247650"/>
                  </a:lnTo>
                  <a:lnTo>
                    <a:pt x="542925" y="247650"/>
                  </a:lnTo>
                  <a:lnTo>
                    <a:pt x="581025" y="261937"/>
                  </a:lnTo>
                  <a:lnTo>
                    <a:pt x="595312" y="304800"/>
                  </a:lnTo>
                  <a:lnTo>
                    <a:pt x="628650" y="328612"/>
                  </a:lnTo>
                  <a:lnTo>
                    <a:pt x="671512" y="323850"/>
                  </a:lnTo>
                  <a:lnTo>
                    <a:pt x="709612" y="352425"/>
                  </a:lnTo>
                  <a:lnTo>
                    <a:pt x="723900" y="385762"/>
                  </a:lnTo>
                  <a:lnTo>
                    <a:pt x="766762" y="395287"/>
                  </a:lnTo>
                  <a:lnTo>
                    <a:pt x="857250" y="442912"/>
                  </a:lnTo>
                  <a:lnTo>
                    <a:pt x="890587" y="438150"/>
                  </a:lnTo>
                  <a:lnTo>
                    <a:pt x="919162" y="471487"/>
                  </a:lnTo>
                  <a:lnTo>
                    <a:pt x="1166812" y="571500"/>
                  </a:lnTo>
                  <a:lnTo>
                    <a:pt x="1214437" y="557212"/>
                  </a:lnTo>
                  <a:lnTo>
                    <a:pt x="1243012" y="581025"/>
                  </a:lnTo>
                </a:path>
              </a:pathLst>
            </a:custGeom>
            <a:noFill/>
            <a:ln w="9525" cap="flat" cmpd="sng" algn="ctr">
              <a:solidFill>
                <a:srgbClr val="D6BC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5948363" y="2668587"/>
              <a:ext cx="2395537" cy="576263"/>
            </a:xfrm>
            <a:custGeom>
              <a:avLst/>
              <a:gdLst>
                <a:gd name="connsiteX0" fmla="*/ 0 w 2395537"/>
                <a:gd name="connsiteY0" fmla="*/ 9525 h 576263"/>
                <a:gd name="connsiteX1" fmla="*/ 228600 w 2395537"/>
                <a:gd name="connsiteY1" fmla="*/ 0 h 576263"/>
                <a:gd name="connsiteX2" fmla="*/ 690562 w 2395537"/>
                <a:gd name="connsiteY2" fmla="*/ 247650 h 576263"/>
                <a:gd name="connsiteX3" fmla="*/ 1119187 w 2395537"/>
                <a:gd name="connsiteY3" fmla="*/ 423863 h 576263"/>
                <a:gd name="connsiteX4" fmla="*/ 1581150 w 2395537"/>
                <a:gd name="connsiteY4" fmla="*/ 500063 h 576263"/>
                <a:gd name="connsiteX5" fmla="*/ 2395537 w 2395537"/>
                <a:gd name="connsiteY5" fmla="*/ 576263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5537" h="576263">
                  <a:moveTo>
                    <a:pt x="0" y="9525"/>
                  </a:moveTo>
                  <a:lnTo>
                    <a:pt x="228600" y="0"/>
                  </a:lnTo>
                  <a:lnTo>
                    <a:pt x="690562" y="247650"/>
                  </a:lnTo>
                  <a:lnTo>
                    <a:pt x="1119187" y="423863"/>
                  </a:lnTo>
                  <a:lnTo>
                    <a:pt x="1581150" y="500063"/>
                  </a:lnTo>
                  <a:lnTo>
                    <a:pt x="2395537" y="576263"/>
                  </a:lnTo>
                </a:path>
              </a:pathLst>
            </a:custGeom>
            <a:noFill/>
            <a:ln w="9525" cap="flat" cmpd="sng" algn="ctr">
              <a:solidFill>
                <a:srgbClr val="5FA3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5767388" y="2459037"/>
              <a:ext cx="1176337" cy="628650"/>
            </a:xfrm>
            <a:custGeom>
              <a:avLst/>
              <a:gdLst>
                <a:gd name="connsiteX0" fmla="*/ 0 w 1176337"/>
                <a:gd name="connsiteY0" fmla="*/ 0 h 628650"/>
                <a:gd name="connsiteX1" fmla="*/ 142875 w 1176337"/>
                <a:gd name="connsiteY1" fmla="*/ 142875 h 628650"/>
                <a:gd name="connsiteX2" fmla="*/ 304800 w 1176337"/>
                <a:gd name="connsiteY2" fmla="*/ 342900 h 628650"/>
                <a:gd name="connsiteX3" fmla="*/ 385762 w 1176337"/>
                <a:gd name="connsiteY3" fmla="*/ 395288 h 628650"/>
                <a:gd name="connsiteX4" fmla="*/ 476250 w 1176337"/>
                <a:gd name="connsiteY4" fmla="*/ 447675 h 628650"/>
                <a:gd name="connsiteX5" fmla="*/ 533400 w 1176337"/>
                <a:gd name="connsiteY5" fmla="*/ 500063 h 628650"/>
                <a:gd name="connsiteX6" fmla="*/ 709612 w 1176337"/>
                <a:gd name="connsiteY6" fmla="*/ 552450 h 628650"/>
                <a:gd name="connsiteX7" fmla="*/ 942975 w 1176337"/>
                <a:gd name="connsiteY7" fmla="*/ 614363 h 628650"/>
                <a:gd name="connsiteX8" fmla="*/ 1176337 w 1176337"/>
                <a:gd name="connsiteY8" fmla="*/ 628650 h 628650"/>
                <a:gd name="connsiteX9" fmla="*/ 1171575 w 1176337"/>
                <a:gd name="connsiteY9" fmla="*/ 62865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6337" h="628650">
                  <a:moveTo>
                    <a:pt x="0" y="0"/>
                  </a:moveTo>
                  <a:lnTo>
                    <a:pt x="142875" y="142875"/>
                  </a:lnTo>
                  <a:lnTo>
                    <a:pt x="304800" y="342900"/>
                  </a:lnTo>
                  <a:lnTo>
                    <a:pt x="385762" y="395288"/>
                  </a:lnTo>
                  <a:lnTo>
                    <a:pt x="476250" y="447675"/>
                  </a:lnTo>
                  <a:lnTo>
                    <a:pt x="533400" y="500063"/>
                  </a:lnTo>
                  <a:lnTo>
                    <a:pt x="709612" y="552450"/>
                  </a:lnTo>
                  <a:lnTo>
                    <a:pt x="942975" y="614363"/>
                  </a:lnTo>
                  <a:lnTo>
                    <a:pt x="1176337" y="628650"/>
                  </a:lnTo>
                  <a:lnTo>
                    <a:pt x="1171575" y="628650"/>
                  </a:lnTo>
                </a:path>
              </a:pathLst>
            </a:custGeom>
            <a:noFill/>
            <a:ln w="9525" cap="flat" cmpd="sng" algn="ctr">
              <a:solidFill>
                <a:srgbClr val="B09BB9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5762625" y="2840037"/>
              <a:ext cx="342900" cy="147638"/>
            </a:xfrm>
            <a:custGeom>
              <a:avLst/>
              <a:gdLst>
                <a:gd name="connsiteX0" fmla="*/ 0 w 342900"/>
                <a:gd name="connsiteY0" fmla="*/ 0 h 147638"/>
                <a:gd name="connsiteX1" fmla="*/ 171450 w 342900"/>
                <a:gd name="connsiteY1" fmla="*/ 90488 h 147638"/>
                <a:gd name="connsiteX2" fmla="*/ 342900 w 342900"/>
                <a:gd name="connsiteY2" fmla="*/ 147638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147638">
                  <a:moveTo>
                    <a:pt x="0" y="0"/>
                  </a:moveTo>
                  <a:lnTo>
                    <a:pt x="171450" y="90488"/>
                  </a:lnTo>
                  <a:lnTo>
                    <a:pt x="342900" y="147638"/>
                  </a:lnTo>
                </a:path>
              </a:pathLst>
            </a:custGeom>
            <a:noFill/>
            <a:ln w="9525" cap="flat" cmpd="sng" algn="ctr">
              <a:solidFill>
                <a:srgbClr val="D7CDA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5753100" y="2692400"/>
              <a:ext cx="747713" cy="385762"/>
            </a:xfrm>
            <a:custGeom>
              <a:avLst/>
              <a:gdLst>
                <a:gd name="connsiteX0" fmla="*/ 0 w 747713"/>
                <a:gd name="connsiteY0" fmla="*/ 0 h 385762"/>
                <a:gd name="connsiteX1" fmla="*/ 295275 w 747713"/>
                <a:gd name="connsiteY1" fmla="*/ 185737 h 385762"/>
                <a:gd name="connsiteX2" fmla="*/ 500063 w 747713"/>
                <a:gd name="connsiteY2" fmla="*/ 300037 h 385762"/>
                <a:gd name="connsiteX3" fmla="*/ 747713 w 747713"/>
                <a:gd name="connsiteY3" fmla="*/ 385762 h 38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7713" h="385762">
                  <a:moveTo>
                    <a:pt x="0" y="0"/>
                  </a:moveTo>
                  <a:lnTo>
                    <a:pt x="295275" y="185737"/>
                  </a:lnTo>
                  <a:lnTo>
                    <a:pt x="500063" y="300037"/>
                  </a:lnTo>
                  <a:lnTo>
                    <a:pt x="747713" y="385762"/>
                  </a:lnTo>
                </a:path>
              </a:pathLst>
            </a:custGeom>
            <a:noFill/>
            <a:ln w="9525" cap="flat" cmpd="sng" algn="ctr">
              <a:solidFill>
                <a:srgbClr val="DFAA75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5748338" y="2901950"/>
              <a:ext cx="442912" cy="238125"/>
            </a:xfrm>
            <a:custGeom>
              <a:avLst/>
              <a:gdLst>
                <a:gd name="connsiteX0" fmla="*/ 0 w 442912"/>
                <a:gd name="connsiteY0" fmla="*/ 0 h 238125"/>
                <a:gd name="connsiteX1" fmla="*/ 176212 w 442912"/>
                <a:gd name="connsiteY1" fmla="*/ 152400 h 238125"/>
                <a:gd name="connsiteX2" fmla="*/ 390525 w 442912"/>
                <a:gd name="connsiteY2" fmla="*/ 238125 h 238125"/>
                <a:gd name="connsiteX3" fmla="*/ 442912 w 442912"/>
                <a:gd name="connsiteY3" fmla="*/ 238125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912" h="238125">
                  <a:moveTo>
                    <a:pt x="0" y="0"/>
                  </a:moveTo>
                  <a:lnTo>
                    <a:pt x="176212" y="152400"/>
                  </a:lnTo>
                  <a:lnTo>
                    <a:pt x="390525" y="238125"/>
                  </a:lnTo>
                  <a:lnTo>
                    <a:pt x="442912" y="238125"/>
                  </a:lnTo>
                </a:path>
              </a:pathLst>
            </a:custGeom>
            <a:noFill/>
            <a:ln w="9525" cap="flat" cmpd="sng" algn="ctr">
              <a:solidFill>
                <a:srgbClr val="C0C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5738813" y="2720975"/>
              <a:ext cx="95250" cy="109537"/>
            </a:xfrm>
            <a:custGeom>
              <a:avLst/>
              <a:gdLst>
                <a:gd name="connsiteX0" fmla="*/ 0 w 95250"/>
                <a:gd name="connsiteY0" fmla="*/ 0 h 109537"/>
                <a:gd name="connsiteX1" fmla="*/ 57150 w 95250"/>
                <a:gd name="connsiteY1" fmla="*/ 90487 h 109537"/>
                <a:gd name="connsiteX2" fmla="*/ 95250 w 95250"/>
                <a:gd name="connsiteY2" fmla="*/ 109537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109537">
                  <a:moveTo>
                    <a:pt x="0" y="0"/>
                  </a:moveTo>
                  <a:lnTo>
                    <a:pt x="57150" y="90487"/>
                  </a:lnTo>
                  <a:lnTo>
                    <a:pt x="95250" y="109537"/>
                  </a:lnTo>
                </a:path>
              </a:pathLst>
            </a:custGeom>
            <a:noFill/>
            <a:ln w="9525" cap="flat" cmpd="sng" algn="ctr">
              <a:solidFill>
                <a:srgbClr val="80C4C4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018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CSP with Storage: Cost Reduction Opportunities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15831"/>
            <a:ext cx="9164519" cy="540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73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SolarReserve CSP Cost Reductions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400746"/>
              </p:ext>
            </p:extLst>
          </p:nvPr>
        </p:nvGraphicFramePr>
        <p:xfrm>
          <a:off x="59268" y="1549228"/>
          <a:ext cx="8718020" cy="3793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56933" y="1267499"/>
            <a:ext cx="8208891" cy="281729"/>
          </a:xfrm>
          <a:prstGeom prst="rect">
            <a:avLst/>
          </a:prstGeom>
          <a:solidFill>
            <a:srgbClr val="7F7F7F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1029" tIns="41029" rIns="41029" bIns="41029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Cost </a:t>
            </a:r>
            <a:r>
              <a:rPr lang="en-US" altLang="zh-TW" dirty="0"/>
              <a:t>(</a:t>
            </a:r>
            <a:r>
              <a:rPr lang="en-US" dirty="0"/>
              <a:t>USD </a:t>
            </a:r>
            <a:r>
              <a:rPr lang="en-US" altLang="zh-TW" dirty="0"/>
              <a:t>$</a:t>
            </a:r>
            <a:r>
              <a:rPr lang="en-US" dirty="0"/>
              <a:t>mm</a:t>
            </a:r>
            <a:r>
              <a:rPr lang="en-US" altLang="zh-TW" dirty="0"/>
              <a:t>)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 bwMode="gray">
          <a:xfrm rot="455872">
            <a:off x="2530681" y="2469280"/>
            <a:ext cx="5211229" cy="201706"/>
          </a:xfrm>
          <a:prstGeom prst="rightArrow">
            <a:avLst/>
          </a:prstGeom>
          <a:solidFill>
            <a:srgbClr val="7F7F7F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1029" tIns="41029" rIns="41029" bIns="41029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486639">
            <a:off x="3768500" y="2234451"/>
            <a:ext cx="2650628" cy="298303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sz="1400" b="1" dirty="0" smtClean="0"/>
              <a:t>39% Cost Reduction</a:t>
            </a:r>
            <a:endParaRPr lang="en-US" sz="1400" b="1" dirty="0"/>
          </a:p>
        </p:txBody>
      </p:sp>
      <p:sp>
        <p:nvSpPr>
          <p:cNvPr id="9" name="Rectangular Callout 8"/>
          <p:cNvSpPr/>
          <p:nvPr/>
        </p:nvSpPr>
        <p:spPr>
          <a:xfrm>
            <a:off x="4948591" y="5342751"/>
            <a:ext cx="2569809" cy="527950"/>
          </a:xfrm>
          <a:prstGeom prst="wedgeRectCallout">
            <a:avLst>
              <a:gd name="adj1" fmla="val -23790"/>
              <a:gd name="adj2" fmla="val -88988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2058" tIns="32822" rIns="32822" bIns="32822" anchor="t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sz="1000" dirty="0">
                <a:solidFill>
                  <a:srgbClr val="595959"/>
                </a:solidFill>
                <a:latin typeface="+mn-lt"/>
              </a:rPr>
              <a:t>Larger collector </a:t>
            </a:r>
            <a:r>
              <a:rPr lang="en-US" sz="1000" dirty="0" smtClean="0">
                <a:solidFill>
                  <a:srgbClr val="595959"/>
                </a:solidFill>
                <a:latin typeface="+mn-lt"/>
              </a:rPr>
              <a:t>field, larger </a:t>
            </a:r>
            <a:r>
              <a:rPr lang="en-US" sz="1000" dirty="0">
                <a:solidFill>
                  <a:srgbClr val="595959"/>
                </a:solidFill>
                <a:latin typeface="+mn-lt"/>
              </a:rPr>
              <a:t>receiver </a:t>
            </a:r>
            <a:r>
              <a:rPr lang="en-US" sz="1000" dirty="0" smtClean="0">
                <a:solidFill>
                  <a:srgbClr val="595959"/>
                </a:solidFill>
                <a:latin typeface="+mn-lt"/>
              </a:rPr>
              <a:t>and storage to </a:t>
            </a:r>
            <a:r>
              <a:rPr lang="en-US" sz="1000" dirty="0">
                <a:solidFill>
                  <a:srgbClr val="595959"/>
                </a:solidFill>
                <a:latin typeface="+mn-lt"/>
              </a:rPr>
              <a:t>take </a:t>
            </a:r>
            <a:r>
              <a:rPr lang="en-US" sz="1000" dirty="0" smtClean="0">
                <a:solidFill>
                  <a:srgbClr val="595959"/>
                </a:solidFill>
                <a:latin typeface="+mn-lt"/>
              </a:rPr>
              <a:t>advantage of </a:t>
            </a:r>
            <a:r>
              <a:rPr lang="en-US" sz="1000" dirty="0">
                <a:solidFill>
                  <a:srgbClr val="595959"/>
                </a:solidFill>
                <a:latin typeface="+mn-lt"/>
              </a:rPr>
              <a:t>higher DNI and baseload requirements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2456779" y="5342751"/>
            <a:ext cx="2027156" cy="527950"/>
          </a:xfrm>
          <a:prstGeom prst="wedgeRectCallout">
            <a:avLst>
              <a:gd name="adj1" fmla="val 24948"/>
              <a:gd name="adj2" fmla="val -88338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2058" tIns="32822" rIns="32822" bIns="32822" anchor="t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sz="1000" dirty="0">
                <a:solidFill>
                  <a:srgbClr val="595959"/>
                </a:solidFill>
                <a:latin typeface="+mn-lt"/>
              </a:rPr>
              <a:t>Smaller collector </a:t>
            </a:r>
            <a:r>
              <a:rPr lang="en-US" sz="1000" dirty="0" smtClean="0">
                <a:solidFill>
                  <a:srgbClr val="595959"/>
                </a:solidFill>
                <a:latin typeface="+mn-lt"/>
              </a:rPr>
              <a:t>field, slightly </a:t>
            </a:r>
            <a:r>
              <a:rPr lang="en-US" sz="1000" dirty="0">
                <a:solidFill>
                  <a:srgbClr val="595959"/>
                </a:solidFill>
                <a:latin typeface="+mn-lt"/>
              </a:rPr>
              <a:t>higher </a:t>
            </a:r>
            <a:r>
              <a:rPr lang="en-US" sz="1000" dirty="0" smtClean="0">
                <a:solidFill>
                  <a:srgbClr val="595959"/>
                </a:solidFill>
                <a:latin typeface="+mn-lt"/>
              </a:rPr>
              <a:t>storage due </a:t>
            </a:r>
            <a:r>
              <a:rPr lang="en-US" sz="1000" dirty="0">
                <a:solidFill>
                  <a:srgbClr val="595959"/>
                </a:solidFill>
                <a:latin typeface="+mn-lt"/>
              </a:rPr>
              <a:t>to capacity &amp; TOD constraints </a:t>
            </a:r>
          </a:p>
        </p:txBody>
      </p:sp>
      <p:sp>
        <p:nvSpPr>
          <p:cNvPr id="11" name="Rounded Rectangle 10"/>
          <p:cNvSpPr/>
          <p:nvPr/>
        </p:nvSpPr>
        <p:spPr bwMode="gray">
          <a:xfrm>
            <a:off x="456933" y="5983941"/>
            <a:ext cx="8208891" cy="268941"/>
          </a:xfrm>
          <a:prstGeom prst="roundRect">
            <a:avLst/>
          </a:prstGeom>
          <a:solidFill>
            <a:srgbClr val="7F7F7F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1029" tIns="41029" rIns="41029" bIns="41029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Cost reductions achieved to date set the platform for future reductions of hard and soft costs</a:t>
            </a:r>
          </a:p>
        </p:txBody>
      </p:sp>
    </p:spTree>
    <p:extLst>
      <p:ext uri="{BB962C8B-B14F-4D97-AF65-F5344CB8AC3E}">
        <p14:creationId xmlns:p14="http://schemas.microsoft.com/office/powerpoint/2010/main" val="168728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36" y="180042"/>
            <a:ext cx="9036995" cy="707499"/>
          </a:xfrm>
        </p:spPr>
        <p:txBody>
          <a:bodyPr>
            <a:noAutofit/>
          </a:bodyPr>
          <a:lstStyle/>
          <a:p>
            <a:r>
              <a:rPr lang="en-US" sz="2400" dirty="0"/>
              <a:t>SolarReserve CSP Cost Reductions: Collector Field Capex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498"/>
            <a:ext cx="8229600" cy="100209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dirty="0"/>
              <a:t>The collector field is a comparatively large part of the overall EPC scope, and has the largest potential for cost reductions through serial production and scale economies</a:t>
            </a:r>
          </a:p>
          <a:p>
            <a:pPr lvl="1">
              <a:lnSpc>
                <a:spcPct val="120000"/>
              </a:lnSpc>
              <a:spcAft>
                <a:spcPts val="400"/>
              </a:spcAft>
            </a:pPr>
            <a:r>
              <a:rPr lang="en-US" dirty="0"/>
              <a:t>Structural elements can be reduced without compromising optical quality or durability (e.g., wireless, thinner glass, improved foundations)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dirty="0"/>
              <a:t>Overall soft costs decline further as a result of capex cost </a:t>
            </a:r>
            <a:r>
              <a:rPr lang="en-US" dirty="0" smtClean="0"/>
              <a:t>reductions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459302" y="2408379"/>
            <a:ext cx="2172696" cy="2994315"/>
          </a:xfrm>
          <a:prstGeom prst="rect">
            <a:avLst/>
          </a:prstGeom>
          <a:solidFill>
            <a:srgbClr val="D6E0EC"/>
          </a:solidFill>
          <a:ln w="6350" cap="flat" cmpd="sng" algn="ctr">
            <a:solidFill>
              <a:srgbClr val="EBF2F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none" lIns="41029" tIns="41029" rIns="41029" bIns="4102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20583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000" dirty="0">
              <a:latin typeface="+mj-lt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329383"/>
              </p:ext>
            </p:extLst>
          </p:nvPr>
        </p:nvGraphicFramePr>
        <p:xfrm>
          <a:off x="3121046" y="2157816"/>
          <a:ext cx="3146964" cy="3185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6105546" y="2396963"/>
            <a:ext cx="2299261" cy="2997428"/>
          </a:xfrm>
          <a:prstGeom prst="rect">
            <a:avLst/>
          </a:prstGeom>
          <a:solidFill>
            <a:srgbClr val="D6E0EC"/>
          </a:solidFill>
          <a:ln w="6350" cap="flat" cmpd="sng" algn="ctr">
            <a:solidFill>
              <a:srgbClr val="EBF2F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none" lIns="41029" tIns="41029" rIns="41029" bIns="4102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20583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000" dirty="0">
              <a:latin typeface="+mj-lt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32935"/>
              </p:ext>
            </p:extLst>
          </p:nvPr>
        </p:nvGraphicFramePr>
        <p:xfrm>
          <a:off x="5620688" y="2511726"/>
          <a:ext cx="3262847" cy="3001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790811" y="2408379"/>
            <a:ext cx="2176753" cy="2994315"/>
          </a:xfrm>
          <a:prstGeom prst="rect">
            <a:avLst/>
          </a:prstGeom>
          <a:solidFill>
            <a:srgbClr val="D6E0EC"/>
          </a:solidFill>
          <a:ln w="6350" cap="flat" cmpd="sng" algn="ctr">
            <a:solidFill>
              <a:srgbClr val="EBF2F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none" lIns="41029" tIns="41029" rIns="41029" bIns="4102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20583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000" dirty="0">
              <a:latin typeface="+mj-lt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790812" y="2125186"/>
            <a:ext cx="2176753" cy="220173"/>
          </a:xfrm>
          <a:prstGeom prst="rect">
            <a:avLst/>
          </a:prstGeom>
          <a:solidFill>
            <a:schemeClr val="bg2"/>
          </a:solidFill>
          <a:ln w="9525" cmpd="sng" algn="ctr">
            <a:solidFill>
              <a:schemeClr val="bg2"/>
            </a:solidFill>
            <a:prstDash val="solid"/>
            <a:miter lim="800000"/>
            <a:headEnd/>
            <a:tailEnd/>
          </a:ln>
          <a:effectLst>
            <a:outerShdw dist="64007" dir="5400000" rotWithShape="0">
              <a:schemeClr val="bg1"/>
            </a:outerShdw>
          </a:effectLst>
        </p:spPr>
        <p:txBody>
          <a:bodyPr wrap="square" lIns="41029" tIns="32822" rIns="82058" bIns="32822" anchor="b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  <a:latin typeface="+mj-lt"/>
              </a:rPr>
              <a:t>Crescent Dunes collector </a:t>
            </a:r>
            <a:r>
              <a:rPr lang="en-US" sz="1000" b="1" dirty="0" smtClean="0">
                <a:solidFill>
                  <a:srgbClr val="FFFFFF"/>
                </a:solidFill>
                <a:latin typeface="+mj-lt"/>
              </a:rPr>
              <a:t>field</a:t>
            </a:r>
            <a:endParaRPr lang="en-US" sz="1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466790" y="2125186"/>
            <a:ext cx="2172696" cy="220173"/>
          </a:xfrm>
          <a:prstGeom prst="rect">
            <a:avLst/>
          </a:prstGeom>
          <a:solidFill>
            <a:schemeClr val="bg2"/>
          </a:solidFill>
          <a:ln w="9525" cmpd="sng" algn="ctr">
            <a:solidFill>
              <a:schemeClr val="bg2"/>
            </a:solidFill>
            <a:prstDash val="solid"/>
            <a:miter lim="800000"/>
            <a:headEnd/>
            <a:tailEnd/>
          </a:ln>
          <a:effectLst>
            <a:outerShdw dist="64007" dir="5400000" rotWithShape="0">
              <a:schemeClr val="bg1"/>
            </a:outerShdw>
          </a:effectLst>
        </p:spPr>
        <p:txBody>
          <a:bodyPr wrap="square" lIns="41029" tIns="32822" rIns="82058" bIns="32822" anchor="b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  <a:latin typeface="+mj-lt"/>
              </a:rPr>
              <a:t>Redstone collector </a:t>
            </a:r>
            <a:r>
              <a:rPr lang="en-US" sz="1000" b="1" dirty="0" smtClean="0">
                <a:solidFill>
                  <a:srgbClr val="FFFFFF"/>
                </a:solidFill>
                <a:latin typeface="+mj-lt"/>
              </a:rPr>
              <a:t>field</a:t>
            </a:r>
            <a:endParaRPr lang="en-US" sz="1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6105546" y="2125186"/>
            <a:ext cx="2299261" cy="220173"/>
          </a:xfrm>
          <a:prstGeom prst="rect">
            <a:avLst/>
          </a:prstGeom>
          <a:solidFill>
            <a:schemeClr val="bg2"/>
          </a:solidFill>
          <a:ln w="9525" cmpd="sng" algn="ctr">
            <a:solidFill>
              <a:schemeClr val="bg2"/>
            </a:solidFill>
            <a:prstDash val="solid"/>
            <a:miter lim="800000"/>
            <a:headEnd/>
            <a:tailEnd/>
          </a:ln>
          <a:effectLst>
            <a:outerShdw dist="64007" dir="5400000" rotWithShape="0">
              <a:schemeClr val="bg1"/>
            </a:outerShdw>
          </a:effectLst>
        </p:spPr>
        <p:txBody>
          <a:bodyPr wrap="square" lIns="41029" tIns="32822" rIns="82058" bIns="32822" anchor="b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  <a:latin typeface="+mj-lt"/>
              </a:rPr>
              <a:t>Future collector field advancement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107700"/>
              </p:ext>
            </p:extLst>
          </p:nvPr>
        </p:nvGraphicFramePr>
        <p:xfrm>
          <a:off x="463290" y="2202424"/>
          <a:ext cx="2844511" cy="3726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4" name="Isosceles Triangle 13"/>
          <p:cNvSpPr/>
          <p:nvPr/>
        </p:nvSpPr>
        <p:spPr bwMode="auto">
          <a:xfrm rot="5400000">
            <a:off x="1533943" y="3929745"/>
            <a:ext cx="3319190" cy="282855"/>
          </a:xfrm>
          <a:prstGeom prst="triangle">
            <a:avLst/>
          </a:prstGeom>
          <a:solidFill>
            <a:srgbClr val="969696"/>
          </a:solidFill>
          <a:ln w="63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1029" tIns="41029" rIns="41029" bIns="41029" numCol="1" rtlCol="0" anchor="ctr" anchorCtr="0" compatLnSpc="1">
            <a:prstTxWarp prst="textNoShape">
              <a:avLst/>
            </a:prstTxWarp>
          </a:bodyPr>
          <a:lstStyle/>
          <a:p>
            <a:pPr algn="ctr" defTabSz="820583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000" dirty="0"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 bwMode="gray">
          <a:xfrm>
            <a:off x="456934" y="5887984"/>
            <a:ext cx="8229564" cy="466519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1029" tIns="41029" rIns="41029" bIns="41029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j-lt"/>
              </a:rPr>
              <a:t>SolarReserve has achieved significant collector field cost reductions to date,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+mj-lt"/>
              </a:rPr>
              <a:t>and has line of </a:t>
            </a: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sight to </a:t>
            </a:r>
            <a:r>
              <a:rPr lang="en-US" sz="1400" b="1" dirty="0">
                <a:solidFill>
                  <a:schemeClr val="bg1"/>
                </a:solidFill>
                <a:latin typeface="+mj-lt"/>
              </a:rPr>
              <a:t>10% additional reduction </a:t>
            </a: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in the </a:t>
            </a:r>
            <a:r>
              <a:rPr lang="en-US" sz="1400" b="1" dirty="0">
                <a:solidFill>
                  <a:schemeClr val="bg1"/>
                </a:solidFill>
                <a:latin typeface="+mj-lt"/>
              </a:rPr>
              <a:t>short term</a:t>
            </a:r>
          </a:p>
        </p:txBody>
      </p:sp>
      <p:sp>
        <p:nvSpPr>
          <p:cNvPr id="16" name="Isosceles Triangle 15"/>
          <p:cNvSpPr/>
          <p:nvPr/>
        </p:nvSpPr>
        <p:spPr bwMode="auto">
          <a:xfrm rot="5400000">
            <a:off x="4192102" y="3924040"/>
            <a:ext cx="3331402" cy="282855"/>
          </a:xfrm>
          <a:prstGeom prst="triangle">
            <a:avLst/>
          </a:prstGeom>
          <a:solidFill>
            <a:srgbClr val="969696"/>
          </a:solidFill>
          <a:ln w="63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1029" tIns="41029" rIns="41029" bIns="41029" numCol="1" rtlCol="0" anchor="ctr" anchorCtr="0" compatLnSpc="1">
            <a:prstTxWarp prst="textNoShape">
              <a:avLst/>
            </a:prstTxWarp>
          </a:bodyPr>
          <a:lstStyle/>
          <a:p>
            <a:pPr algn="ctr" defTabSz="820583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000" dirty="0">
              <a:latin typeface="+mj-lt"/>
            </a:endParaRPr>
          </a:p>
        </p:txBody>
      </p:sp>
      <p:sp>
        <p:nvSpPr>
          <p:cNvPr id="17" name="TextBox 16"/>
          <p:cNvSpPr txBox="1"/>
          <p:nvPr>
            <p:custDataLst>
              <p:tags r:id="rId4"/>
            </p:custDataLst>
          </p:nvPr>
        </p:nvSpPr>
        <p:spPr>
          <a:xfrm>
            <a:off x="790813" y="5040985"/>
            <a:ext cx="2176752" cy="68978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txBody>
          <a:bodyPr wrap="square" lIns="82058" tIns="41029" rIns="82058" bIns="41029" rtlCol="0" anchor="t">
            <a:noAutofit/>
          </a:bodyPr>
          <a:lstStyle/>
          <a:p>
            <a:pPr algn="ctr">
              <a:lnSpc>
                <a:spcPct val="110000"/>
              </a:lnSpc>
              <a:spcBef>
                <a:spcPct val="70000"/>
              </a:spcBef>
              <a:buClr>
                <a:srgbClr val="7397BC"/>
              </a:buClr>
              <a:buSzPct val="92000"/>
            </a:pPr>
            <a:r>
              <a:rPr lang="en-US" sz="1100" dirty="0" smtClean="0">
                <a:solidFill>
                  <a:schemeClr val="bg1"/>
                </a:solidFill>
                <a:latin typeface="+mj-lt"/>
              </a:rPr>
              <a:t>Approximately half of the cost of Crescent Dunes’ heliostats consisted of structural elements</a:t>
            </a:r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>
            <p:custDataLst>
              <p:tags r:id="rId5"/>
            </p:custDataLst>
          </p:nvPr>
        </p:nvSpPr>
        <p:spPr>
          <a:xfrm>
            <a:off x="3466789" y="5040985"/>
            <a:ext cx="2165209" cy="68978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txBody>
          <a:bodyPr wrap="square" lIns="82058" tIns="41029" rIns="82058" bIns="41029" rtlCol="0" anchor="t">
            <a:no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spcBef>
                <a:spcPct val="70000"/>
              </a:spcBef>
              <a:buClr>
                <a:srgbClr val="7397BC"/>
              </a:buClr>
              <a:buSzPct val="92000"/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Cost reduction of Redstone’s heliostats achieved primarily through structure steel reduction</a:t>
            </a:r>
            <a:endParaRPr lang="en-US" dirty="0"/>
          </a:p>
        </p:txBody>
      </p:sp>
      <p:sp>
        <p:nvSpPr>
          <p:cNvPr id="19" name="TextBox 18"/>
          <p:cNvSpPr txBox="1"/>
          <p:nvPr>
            <p:custDataLst>
              <p:tags r:id="rId6"/>
            </p:custDataLst>
          </p:nvPr>
        </p:nvSpPr>
        <p:spPr>
          <a:xfrm>
            <a:off x="6105546" y="5040985"/>
            <a:ext cx="2299260" cy="68978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txBody>
          <a:bodyPr wrap="square" lIns="82058" tIns="41029" rIns="82058" bIns="41029" rtlCol="0" anchor="t">
            <a:no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spcBef>
                <a:spcPct val="70000"/>
              </a:spcBef>
              <a:buClr>
                <a:srgbClr val="7397BC"/>
              </a:buClr>
              <a:buSzPct val="92000"/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Facet improvements further reduce structural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084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80655"/>
            <a:ext cx="8676409" cy="116378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Recipient </a:t>
            </a:r>
            <a:r>
              <a:rPr lang="en-US" dirty="0"/>
              <a:t>of </a:t>
            </a:r>
            <a:r>
              <a:rPr lang="en-US" dirty="0" smtClean="0"/>
              <a:t>CSP </a:t>
            </a:r>
            <a:r>
              <a:rPr lang="en-US" dirty="0"/>
              <a:t>APOLLO program award from </a:t>
            </a:r>
            <a:r>
              <a:rPr lang="en-US" dirty="0" smtClean="0"/>
              <a:t>U.S</a:t>
            </a:r>
            <a:r>
              <a:rPr lang="en-US" dirty="0"/>
              <a:t>. Department of Energy SunShot </a:t>
            </a:r>
            <a:r>
              <a:rPr lang="en-US" dirty="0" smtClean="0"/>
              <a:t>Initiative to </a:t>
            </a:r>
            <a:r>
              <a:rPr lang="en-US" dirty="0"/>
              <a:t>develop ceramic receiver that breaks through current temperature and performance barriers, while meaningfully increasing efficiency, energy storage capabilities and lowering capital </a:t>
            </a:r>
            <a:r>
              <a:rPr lang="en-US" dirty="0" smtClean="0"/>
              <a:t>cost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636" y="180042"/>
            <a:ext cx="9036995" cy="707499"/>
          </a:xfrm>
        </p:spPr>
        <p:txBody>
          <a:bodyPr>
            <a:noAutofit/>
          </a:bodyPr>
          <a:lstStyle/>
          <a:p>
            <a:r>
              <a:rPr lang="en-US" sz="2400" dirty="0"/>
              <a:t>SolarReserve CSP Cost Reductions: </a:t>
            </a:r>
            <a:r>
              <a:rPr lang="en-US" sz="2400" dirty="0" smtClean="0"/>
              <a:t>800°C Receiver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2244438"/>
            <a:ext cx="5538355" cy="40732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85750" indent="-285750" algn="l" defTabSz="4572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47B20"/>
              </a:buClr>
              <a:buFont typeface="Lucida Grande"/>
              <a:buChar char="●"/>
              <a:defRPr sz="1800" kern="1200" baseline="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1pPr>
            <a:lvl2pPr marL="51435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Lucida Grande"/>
              <a:buChar char="−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685800" indent="-1714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4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Partnering Organizations</a:t>
            </a:r>
          </a:p>
          <a:p>
            <a:pPr lvl="1"/>
            <a:r>
              <a:rPr lang="en-US" dirty="0" smtClean="0"/>
              <a:t>UC San Diego</a:t>
            </a:r>
          </a:p>
          <a:p>
            <a:pPr lvl="1"/>
            <a:r>
              <a:rPr lang="en-US" dirty="0" smtClean="0"/>
              <a:t>University of Arizona</a:t>
            </a:r>
          </a:p>
          <a:p>
            <a:r>
              <a:rPr lang="en-US" dirty="0" smtClean="0"/>
              <a:t>Receiver Development Goals</a:t>
            </a:r>
          </a:p>
          <a:p>
            <a:pPr lvl="1"/>
            <a:r>
              <a:rPr lang="en-US" dirty="0" smtClean="0"/>
              <a:t>High outlet temperature to drive higher efficiency supercritical power cycles using thermal storage</a:t>
            </a:r>
          </a:p>
          <a:p>
            <a:pPr lvl="1"/>
            <a:r>
              <a:rPr lang="en-US" dirty="0" smtClean="0"/>
              <a:t>Compatible with Oxy-Chloride molten salts </a:t>
            </a:r>
          </a:p>
          <a:p>
            <a:pPr lvl="1"/>
            <a:r>
              <a:rPr lang="en-US" dirty="0" smtClean="0"/>
              <a:t>30 year life (10,000 thermal cycles)</a:t>
            </a:r>
          </a:p>
          <a:p>
            <a:pPr lvl="1"/>
            <a:r>
              <a:rPr lang="en-US" dirty="0" smtClean="0"/>
              <a:t>90% thermal efficiency</a:t>
            </a:r>
          </a:p>
          <a:p>
            <a:pPr lvl="1"/>
            <a:r>
              <a:rPr lang="en-US" dirty="0" smtClean="0"/>
              <a:t>Affordable capital cost </a:t>
            </a:r>
          </a:p>
          <a:p>
            <a:r>
              <a:rPr lang="en-US" dirty="0" smtClean="0"/>
              <a:t>Result – key component that enables lower cost of electricity (6¢/</a:t>
            </a:r>
            <a:r>
              <a:rPr lang="en-US" dirty="0" err="1" smtClean="0"/>
              <a:t>kWhe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8"/>
          <a:stretch/>
        </p:blipFill>
        <p:spPr>
          <a:xfrm>
            <a:off x="5766955" y="2084349"/>
            <a:ext cx="2796721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31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636" y="180042"/>
            <a:ext cx="9036995" cy="707499"/>
          </a:xfrm>
        </p:spPr>
        <p:txBody>
          <a:bodyPr>
            <a:noAutofit/>
          </a:bodyPr>
          <a:lstStyle/>
          <a:p>
            <a:r>
              <a:rPr lang="en-US" sz="2400" dirty="0"/>
              <a:t>SolarReserve CSP Cost Reductions: </a:t>
            </a:r>
            <a:r>
              <a:rPr lang="en-US" sz="2400" dirty="0" smtClean="0"/>
              <a:t>BOP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430"/>
          <a:stretch/>
        </p:blipFill>
        <p:spPr>
          <a:xfrm>
            <a:off x="-5112" y="1018309"/>
            <a:ext cx="9159503" cy="538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2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0" t="1884" b="5507"/>
          <a:stretch/>
        </p:blipFill>
        <p:spPr>
          <a:xfrm>
            <a:off x="-27432" y="1005840"/>
            <a:ext cx="9183754" cy="58430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88099" y="2036706"/>
            <a:ext cx="4604638" cy="1785104"/>
          </a:xfrm>
          <a:prstGeom prst="rect">
            <a:avLst/>
          </a:prstGeom>
          <a:solidFill>
            <a:schemeClr val="bg1"/>
          </a:solidFill>
        </p:spPr>
        <p:txBody>
          <a:bodyPr wrap="square" numCol="2" rtlCol="0">
            <a:spAutoFit/>
          </a:bodyPr>
          <a:lstStyle/>
          <a:p>
            <a:r>
              <a:rPr lang="en-US" sz="1300" b="1" dirty="0" smtClean="0">
                <a:solidFill>
                  <a:srgbClr val="F47B20"/>
                </a:solidFill>
              </a:rPr>
              <a:t>CONTACT INFORMATION</a:t>
            </a:r>
          </a:p>
          <a:p>
            <a:endParaRPr lang="en-US" sz="1200" b="1" dirty="0" smtClean="0">
              <a:solidFill>
                <a:srgbClr val="FF6633"/>
              </a:solidFill>
            </a:endParaRPr>
          </a:p>
          <a:p>
            <a:r>
              <a:rPr lang="en-US" sz="1200" b="1" dirty="0"/>
              <a:t>Corporate Headquarters </a:t>
            </a:r>
            <a:endParaRPr lang="en-US" sz="1200" b="1" dirty="0" smtClean="0"/>
          </a:p>
          <a:p>
            <a:r>
              <a:rPr lang="en-US" sz="1200" dirty="0" smtClean="0"/>
              <a:t>520 Broadway </a:t>
            </a:r>
            <a:endParaRPr lang="en-US" sz="1200" dirty="0"/>
          </a:p>
          <a:p>
            <a:r>
              <a:rPr lang="en-US" sz="1200" dirty="0" smtClean="0"/>
              <a:t>6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Floor</a:t>
            </a:r>
            <a:endParaRPr lang="en-US" sz="1200" dirty="0"/>
          </a:p>
          <a:p>
            <a:r>
              <a:rPr lang="en-US" sz="1200" dirty="0"/>
              <a:t>Santa Monica, CA </a:t>
            </a:r>
            <a:r>
              <a:rPr lang="en-US" sz="1200" dirty="0" smtClean="0"/>
              <a:t>90401 </a:t>
            </a:r>
            <a:endParaRPr lang="en-US" sz="1200" dirty="0"/>
          </a:p>
          <a:p>
            <a:endParaRPr lang="en-US" sz="1200" b="1" dirty="0" smtClean="0"/>
          </a:p>
          <a:p>
            <a:r>
              <a:rPr lang="en-US" sz="1200" b="1" dirty="0"/>
              <a:t>www.SolarReserve.com</a:t>
            </a:r>
          </a:p>
          <a:p>
            <a:endParaRPr lang="en-US" sz="1200" b="1" dirty="0"/>
          </a:p>
          <a:p>
            <a:endParaRPr lang="en-US" sz="1200" b="1" dirty="0" smtClean="0"/>
          </a:p>
          <a:p>
            <a:endParaRPr lang="en-US" sz="1200" b="1" dirty="0" smtClean="0"/>
          </a:p>
          <a:p>
            <a:endParaRPr lang="en-US" sz="1200" b="1" dirty="0" smtClean="0"/>
          </a:p>
          <a:p>
            <a:r>
              <a:rPr lang="en-US" sz="1200" b="1" dirty="0" smtClean="0"/>
              <a:t>Phone</a:t>
            </a:r>
            <a:r>
              <a:rPr lang="en-US" sz="1200" b="1" dirty="0"/>
              <a:t>: </a:t>
            </a:r>
            <a:r>
              <a:rPr lang="en-US" sz="1200" dirty="0" smtClean="0"/>
              <a:t>+1.310.315.2200</a:t>
            </a:r>
            <a:endParaRPr lang="en-US" sz="1200" dirty="0"/>
          </a:p>
          <a:p>
            <a:r>
              <a:rPr lang="en-US" sz="1200" b="1" dirty="0" smtClean="0"/>
              <a:t>Toll-Free</a:t>
            </a:r>
            <a:r>
              <a:rPr lang="en-US" sz="1200" b="1" dirty="0"/>
              <a:t>: </a:t>
            </a:r>
            <a:r>
              <a:rPr lang="en-US" sz="1200" dirty="0" smtClean="0"/>
              <a:t>+1.866.622.2778</a:t>
            </a:r>
            <a:endParaRPr lang="en-US" sz="1200" dirty="0"/>
          </a:p>
          <a:p>
            <a:r>
              <a:rPr lang="en-US" sz="1200" b="1" dirty="0"/>
              <a:t>Fax: </a:t>
            </a:r>
            <a:r>
              <a:rPr lang="en-US" sz="1200" dirty="0" smtClean="0"/>
              <a:t>+1.310.315.2201</a:t>
            </a:r>
          </a:p>
          <a:p>
            <a:r>
              <a:rPr lang="en-US" sz="1200" b="1" dirty="0" smtClean="0"/>
              <a:t>Email</a:t>
            </a:r>
            <a:r>
              <a:rPr lang="en-US" sz="1200" dirty="0" smtClean="0"/>
              <a:t>: Info@SolarReserve.com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58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CHARTTYPE" val="102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CONVERT_POSITION" val="342;119.75;126;312"/>
  <p:tag name="JPM_TEXT_SIZE" val="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CONVERT_POSITION" val="342;119.75;126;312"/>
  <p:tag name="JPM_TEXT_SIZE" val="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CONVERT_POSITION" val="342;119.75;126;312"/>
  <p:tag name="JPM_TEXT_SIZE" val="1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CONVERT_POSITION" val="342;119.75;126;312"/>
  <p:tag name="JPM_TEXT_SIZE" val="1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CONVERT_POSITION" val="342;119.75;126;312"/>
  <p:tag name="JPM_TEXT_SIZE" val="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CONVERT_POSITION" val="342;119.75;126;312"/>
  <p:tag name="JPM_TEXT_SIZE" val="1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CHARTTYPE" val="103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CHARTTYPE" val="103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TEXT_SIZE" val="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CHARTTYPE" val="1026"/>
</p:tagLst>
</file>

<file path=ppt/theme/theme1.xml><?xml version="1.0" encoding="utf-8"?>
<a:theme xmlns:a="http://schemas.openxmlformats.org/drawingml/2006/main" name="Office Theme">
  <a:themeElements>
    <a:clrScheme name="New SolarReserve Color Palette">
      <a:dk1>
        <a:srgbClr val="000000"/>
      </a:dk1>
      <a:lt1>
        <a:sysClr val="window" lastClr="FFFFFF"/>
      </a:lt1>
      <a:dk2>
        <a:srgbClr val="383A35"/>
      </a:dk2>
      <a:lt2>
        <a:srgbClr val="7E7D7E"/>
      </a:lt2>
      <a:accent1>
        <a:srgbClr val="E6673E"/>
      </a:accent1>
      <a:accent2>
        <a:srgbClr val="00586F"/>
      </a:accent2>
      <a:accent3>
        <a:srgbClr val="4D9D45"/>
      </a:accent3>
      <a:accent4>
        <a:srgbClr val="0084AE"/>
      </a:accent4>
      <a:accent5>
        <a:srgbClr val="86412B"/>
      </a:accent5>
      <a:accent6>
        <a:srgbClr val="0084AE"/>
      </a:accent6>
      <a:hlink>
        <a:srgbClr val="86412B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74DC062CBB2344BE271DCDDCB427A3" ma:contentTypeVersion="2" ma:contentTypeDescription="Create a new document." ma:contentTypeScope="" ma:versionID="c4ef654ec1b710c5ba4b6efabb17258f">
  <xsd:schema xmlns:xsd="http://www.w3.org/2001/XMLSchema" xmlns:xs="http://www.w3.org/2001/XMLSchema" xmlns:p="http://schemas.microsoft.com/office/2006/metadata/properties" xmlns:ns2="c6d9b406-8ab6-4e35-b189-c607f551e6ff" targetNamespace="http://schemas.microsoft.com/office/2006/metadata/properties" ma:root="true" ma:fieldsID="8468fae96a8716c4eab3ed08b41d9d61" ns2:_="">
    <xsd:import namespace="c6d9b406-8ab6-4e35-b189-c607f551e6f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9b406-8ab6-4e35-b189-c607f551e6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69333788-9a68-4e46-93ca-b5f670fef09a}" ma:internalName="TaxCatchAll" ma:showField="CatchAllData" ma:web="8df1a368-12c3-4a9c-b33c-eedb2fa087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69333788-9a68-4e46-93ca-b5f670fef09a}" ma:internalName="TaxCatchAllLabel" ma:readOnly="true" ma:showField="CatchAllDataLabel" ma:web="8df1a368-12c3-4a9c-b33c-eedb2fa087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d9b406-8ab6-4e35-b189-c607f551e6ff"/>
  </documentManagement>
</p:properties>
</file>

<file path=customXml/item4.xml><?xml version="1.0" encoding="utf-8"?>
<?mso-contentType ?>
<SharedContentType xmlns="Microsoft.SharePoint.Taxonomy.ContentTypeSync" SourceId="7bbd8d32-57eb-4c25-a7af-abe0816fa3e8" ContentTypeId="0x0101" PreviousValue="false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C3D039-B3AB-46FA-BEFE-F4FD0E1590A7}"/>
</file>

<file path=customXml/itemProps2.xml><?xml version="1.0" encoding="utf-8"?>
<ds:datastoreItem xmlns:ds="http://schemas.openxmlformats.org/officeDocument/2006/customXml" ds:itemID="{DF2EEA1D-B32B-4DF4-827C-09D474DD1FC1}"/>
</file>

<file path=customXml/itemProps3.xml><?xml version="1.0" encoding="utf-8"?>
<ds:datastoreItem xmlns:ds="http://schemas.openxmlformats.org/officeDocument/2006/customXml" ds:itemID="{3609921D-8850-4762-924B-6D50D0F9A376}"/>
</file>

<file path=customXml/itemProps4.xml><?xml version="1.0" encoding="utf-8"?>
<ds:datastoreItem xmlns:ds="http://schemas.openxmlformats.org/officeDocument/2006/customXml" ds:itemID="{0D14B467-4111-43D1-B37B-3C40F8A4066B}"/>
</file>

<file path=customXml/itemProps5.xml><?xml version="1.0" encoding="utf-8"?>
<ds:datastoreItem xmlns:ds="http://schemas.openxmlformats.org/officeDocument/2006/customXml" ds:itemID="{D4EC0C5C-A007-4D0A-AC85-CE4983C0166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11572</TotalTime>
  <Words>832</Words>
  <Application>Microsoft Office PowerPoint</Application>
  <PresentationFormat>On-screen Show (4:3)</PresentationFormat>
  <Paragraphs>142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微軟正黑體</vt:lpstr>
      <vt:lpstr>ＭＳ Ｐゴシック</vt:lpstr>
      <vt:lpstr>Arial</vt:lpstr>
      <vt:lpstr>Arial Narrow</vt:lpstr>
      <vt:lpstr>Calibri</vt:lpstr>
      <vt:lpstr>LF_Kai</vt:lpstr>
      <vt:lpstr>Lucida Grande</vt:lpstr>
      <vt:lpstr>Verdana</vt:lpstr>
      <vt:lpstr>Wingdings</vt:lpstr>
      <vt:lpstr>Office Theme</vt:lpstr>
      <vt:lpstr>The Value of CSP With Storage</vt:lpstr>
      <vt:lpstr>Within the Rapidly Growing Renewable Energy Market, Solar Thermal with Integrated Storage Plays a Key Role</vt:lpstr>
      <vt:lpstr>Framework: The Value of CSP with Storage</vt:lpstr>
      <vt:lpstr>CSP with Storage: Cost Reduction Opportunities</vt:lpstr>
      <vt:lpstr>SolarReserve CSP Cost Reductions</vt:lpstr>
      <vt:lpstr>SolarReserve CSP Cost Reductions: Collector Field Capex Detail</vt:lpstr>
      <vt:lpstr>SolarReserve CSP Cost Reductions: 800°C Receiver</vt:lpstr>
      <vt:lpstr>SolarReserve CSP Cost Reductions: BOP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Grikas</dc:creator>
  <cp:lastModifiedBy>Mary Grikas</cp:lastModifiedBy>
  <cp:revision>392</cp:revision>
  <dcterms:created xsi:type="dcterms:W3CDTF">2014-08-24T17:12:30Z</dcterms:created>
  <dcterms:modified xsi:type="dcterms:W3CDTF">2016-04-14T00:21:54Z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0x0101004F74DC062CBB2344BE271DCDDCB427A3</vt:lpwstr>
  </property>
</Properties>
</file>