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8.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950" r:id="rId6"/>
    <p:sldMasterId id="2147483970" r:id="rId7"/>
  </p:sldMasterIdLst>
  <p:notesMasterIdLst>
    <p:notesMasterId r:id="rId35"/>
  </p:notesMasterIdLst>
  <p:handoutMasterIdLst>
    <p:handoutMasterId r:id="rId36"/>
  </p:handoutMasterIdLst>
  <p:sldIdLst>
    <p:sldId id="256" r:id="rId8"/>
    <p:sldId id="609" r:id="rId9"/>
    <p:sldId id="602" r:id="rId10"/>
    <p:sldId id="603" r:id="rId11"/>
    <p:sldId id="610" r:id="rId12"/>
    <p:sldId id="510" r:id="rId13"/>
    <p:sldId id="515" r:id="rId14"/>
    <p:sldId id="512" r:id="rId15"/>
    <p:sldId id="516" r:id="rId16"/>
    <p:sldId id="478" r:id="rId17"/>
    <p:sldId id="601" r:id="rId18"/>
    <p:sldId id="592" r:id="rId19"/>
    <p:sldId id="595" r:id="rId20"/>
    <p:sldId id="612" r:id="rId21"/>
    <p:sldId id="594" r:id="rId22"/>
    <p:sldId id="511" r:id="rId23"/>
    <p:sldId id="608" r:id="rId24"/>
    <p:sldId id="583" r:id="rId25"/>
    <p:sldId id="607" r:id="rId26"/>
    <p:sldId id="611" r:id="rId27"/>
    <p:sldId id="597" r:id="rId28"/>
    <p:sldId id="599" r:id="rId29"/>
    <p:sldId id="613" r:id="rId30"/>
    <p:sldId id="604" r:id="rId31"/>
    <p:sldId id="304" r:id="rId32"/>
    <p:sldId id="606" r:id="rId33"/>
    <p:sldId id="605"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OEUSER" initials="D" lastIdx="3" clrIdx="0"/>
  <p:cmAuthor id="1" name="DOEUSER" initials="DM" lastIdx="8" clrIdx="1"/>
  <p:cmAuthor id="2" name="Murley, Susanna (CONTR)" initials="MS(" lastIdx="19" clrIdx="2">
    <p:extLst/>
  </p:cmAuthor>
  <p:cmAuthor id="3" name="Dawn Washelesky" initials="" lastIdx="8"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5774"/>
    <a:srgbClr val="06396C"/>
    <a:srgbClr val="FFFFFF"/>
    <a:srgbClr val="ED902F"/>
    <a:srgbClr val="F38F2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30" autoAdjust="0"/>
    <p:restoredTop sz="90169" autoAdjust="0"/>
  </p:normalViewPr>
  <p:slideViewPr>
    <p:cSldViewPr snapToGrid="0">
      <p:cViewPr varScale="1">
        <p:scale>
          <a:sx n="63" d="100"/>
          <a:sy n="63" d="100"/>
        </p:scale>
        <p:origin x="546" y="78"/>
      </p:cViewPr>
      <p:guideLst>
        <p:guide orient="horz" pos="2160"/>
        <p:guide pos="2880"/>
      </p:guideLst>
    </p:cSldViewPr>
  </p:slideViewPr>
  <p:outlineViewPr>
    <p:cViewPr>
      <p:scale>
        <a:sx n="33" d="100"/>
        <a:sy n="33" d="100"/>
      </p:scale>
      <p:origin x="0" y="15528"/>
    </p:cViewPr>
  </p:outlineViewPr>
  <p:notesTextViewPr>
    <p:cViewPr>
      <p:scale>
        <a:sx n="100" d="100"/>
        <a:sy n="100" d="100"/>
      </p:scale>
      <p:origin x="0" y="0"/>
    </p:cViewPr>
  </p:notesTextViewPr>
  <p:sorterViewPr>
    <p:cViewPr varScale="1">
      <p:scale>
        <a:sx n="1" d="1"/>
        <a:sy n="1" d="1"/>
      </p:scale>
      <p:origin x="0" y="-31296"/>
    </p:cViewPr>
  </p:sorterViewPr>
  <p:notesViewPr>
    <p:cSldViewPr snapToGrid="0" snapToObjects="1">
      <p:cViewPr varScale="1">
        <p:scale>
          <a:sx n="109" d="100"/>
          <a:sy n="109" d="100"/>
        </p:scale>
        <p:origin x="-3768"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dfeldman\Documents\David's%20Documents\Research\Quarterly,%20DOE\Q3%2015\Section%201603%20Awards-12.24.15.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dfeldman\Documents\David's%20Documents\Research\DOE%20Staff\Stekli,%20Joe\Book6.xlsx" TargetMode="Externa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1" Type="http://schemas.openxmlformats.org/officeDocument/2006/relationships/oleObject" Target="file:///C:\Users\dfeldman\Documents\David's%20Documents\Research\Quarterly,%20DOE\Q3%2015\SETO%20RandD-12.21.15.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dfeldman\Documents\David's%20Documents\Research\Quarterly,%20DOE\Q3%2015\SETO%20RandD-12.21.1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339062977571431E-2"/>
          <c:y val="5.3350367627887578E-2"/>
          <c:w val="0.85837696850393697"/>
          <c:h val="0.79460236220472436"/>
        </c:manualLayout>
      </c:layout>
      <c:bubbleChart>
        <c:varyColors val="0"/>
        <c:ser>
          <c:idx val="1"/>
          <c:order val="0"/>
          <c:tx>
            <c:v>Tracking</c:v>
          </c:tx>
          <c:spPr>
            <a:ln>
              <a:solidFill>
                <a:schemeClr val="tx1"/>
              </a:solidFill>
            </a:ln>
          </c:spPr>
          <c:invertIfNegative val="0"/>
          <c:xVal>
            <c:numRef>
              <c:f>Sheet1!$D$82:$D$125</c:f>
              <c:numCache>
                <c:formatCode>m/d/yyyy</c:formatCode>
                <c:ptCount val="44"/>
                <c:pt idx="0">
                  <c:v>40331</c:v>
                </c:pt>
                <c:pt idx="1">
                  <c:v>40885</c:v>
                </c:pt>
                <c:pt idx="2">
                  <c:v>40898</c:v>
                </c:pt>
                <c:pt idx="3">
                  <c:v>40969</c:v>
                </c:pt>
                <c:pt idx="4">
                  <c:v>40885</c:v>
                </c:pt>
                <c:pt idx="5">
                  <c:v>41079</c:v>
                </c:pt>
                <c:pt idx="6">
                  <c:v>41106</c:v>
                </c:pt>
                <c:pt idx="7">
                  <c:v>41079</c:v>
                </c:pt>
                <c:pt idx="8">
                  <c:v>41109</c:v>
                </c:pt>
                <c:pt idx="9">
                  <c:v>40897</c:v>
                </c:pt>
                <c:pt idx="10">
                  <c:v>40908</c:v>
                </c:pt>
                <c:pt idx="11">
                  <c:v>41274</c:v>
                </c:pt>
                <c:pt idx="12">
                  <c:v>41242</c:v>
                </c:pt>
                <c:pt idx="13">
                  <c:v>39433</c:v>
                </c:pt>
                <c:pt idx="14">
                  <c:v>41187</c:v>
                </c:pt>
                <c:pt idx="15">
                  <c:v>41396</c:v>
                </c:pt>
                <c:pt idx="16">
                  <c:v>41392</c:v>
                </c:pt>
                <c:pt idx="17">
                  <c:v>41185</c:v>
                </c:pt>
                <c:pt idx="18">
                  <c:v>41029</c:v>
                </c:pt>
                <c:pt idx="19">
                  <c:v>41029</c:v>
                </c:pt>
                <c:pt idx="20">
                  <c:v>41134</c:v>
                </c:pt>
                <c:pt idx="21">
                  <c:v>41232</c:v>
                </c:pt>
                <c:pt idx="22">
                  <c:v>41052</c:v>
                </c:pt>
                <c:pt idx="23">
                  <c:v>41579</c:v>
                </c:pt>
                <c:pt idx="24">
                  <c:v>41591</c:v>
                </c:pt>
                <c:pt idx="25">
                  <c:v>41033</c:v>
                </c:pt>
                <c:pt idx="26">
                  <c:v>41773</c:v>
                </c:pt>
                <c:pt idx="27">
                  <c:v>41746</c:v>
                </c:pt>
                <c:pt idx="28">
                  <c:v>41709</c:v>
                </c:pt>
                <c:pt idx="29">
                  <c:v>41709</c:v>
                </c:pt>
                <c:pt idx="30">
                  <c:v>41688</c:v>
                </c:pt>
                <c:pt idx="31">
                  <c:v>41656</c:v>
                </c:pt>
                <c:pt idx="32">
                  <c:v>41455</c:v>
                </c:pt>
                <c:pt idx="33">
                  <c:v>41716</c:v>
                </c:pt>
                <c:pt idx="34">
                  <c:v>41821</c:v>
                </c:pt>
                <c:pt idx="35">
                  <c:v>41949</c:v>
                </c:pt>
                <c:pt idx="36">
                  <c:v>41620</c:v>
                </c:pt>
                <c:pt idx="37">
                  <c:v>41436</c:v>
                </c:pt>
                <c:pt idx="38">
                  <c:v>42080</c:v>
                </c:pt>
                <c:pt idx="39">
                  <c:v>42080</c:v>
                </c:pt>
                <c:pt idx="40">
                  <c:v>41474</c:v>
                </c:pt>
                <c:pt idx="41">
                  <c:v>41474</c:v>
                </c:pt>
                <c:pt idx="42">
                  <c:v>41474</c:v>
                </c:pt>
                <c:pt idx="43">
                  <c:v>41724</c:v>
                </c:pt>
              </c:numCache>
            </c:numRef>
          </c:xVal>
          <c:yVal>
            <c:numRef>
              <c:f>Sheet1!$H$82:$H$125</c:f>
              <c:numCache>
                <c:formatCode>"$"#,##0.00_);[Red]\("$"#,##0.00\)</c:formatCode>
                <c:ptCount val="44"/>
                <c:pt idx="0">
                  <c:v>5.9401692380952387</c:v>
                </c:pt>
                <c:pt idx="1">
                  <c:v>4.2201891228070183</c:v>
                </c:pt>
                <c:pt idx="2">
                  <c:v>4.1916718333333334</c:v>
                </c:pt>
                <c:pt idx="3">
                  <c:v>3.5655698333333334</c:v>
                </c:pt>
                <c:pt idx="4">
                  <c:v>4.3384152777777789</c:v>
                </c:pt>
                <c:pt idx="5">
                  <c:v>3.9086118888888888</c:v>
                </c:pt>
                <c:pt idx="6">
                  <c:v>3.8421253333333336</c:v>
                </c:pt>
                <c:pt idx="7">
                  <c:v>4.3903999999999996</c:v>
                </c:pt>
                <c:pt idx="8">
                  <c:v>4.3903999999999996</c:v>
                </c:pt>
                <c:pt idx="9">
                  <c:v>4.1526909999999999</c:v>
                </c:pt>
                <c:pt idx="10">
                  <c:v>5.090962444444445</c:v>
                </c:pt>
                <c:pt idx="11">
                  <c:v>3.6988201754385965</c:v>
                </c:pt>
                <c:pt idx="12">
                  <c:v>3.25</c:v>
                </c:pt>
                <c:pt idx="13">
                  <c:v>8.285793208131329</c:v>
                </c:pt>
                <c:pt idx="14">
                  <c:v>3.90625</c:v>
                </c:pt>
                <c:pt idx="15">
                  <c:v>3.3267437333333341</c:v>
                </c:pt>
                <c:pt idx="16">
                  <c:v>3.3305098333333336</c:v>
                </c:pt>
                <c:pt idx="17">
                  <c:v>3.0550313681027963</c:v>
                </c:pt>
                <c:pt idx="18">
                  <c:v>3.5205218855218861</c:v>
                </c:pt>
                <c:pt idx="19">
                  <c:v>3.5198538720538721</c:v>
                </c:pt>
                <c:pt idx="20">
                  <c:v>3.0182311653116534</c:v>
                </c:pt>
                <c:pt idx="21">
                  <c:v>3.4003811111111109</c:v>
                </c:pt>
                <c:pt idx="22">
                  <c:v>4.1364000000000001</c:v>
                </c:pt>
                <c:pt idx="23">
                  <c:v>3.80016</c:v>
                </c:pt>
                <c:pt idx="24">
                  <c:v>3.2634243569553809</c:v>
                </c:pt>
                <c:pt idx="25">
                  <c:v>6</c:v>
                </c:pt>
                <c:pt idx="26">
                  <c:v>1.9387168391345249</c:v>
                </c:pt>
                <c:pt idx="27">
                  <c:v>3.1973149190938517</c:v>
                </c:pt>
                <c:pt idx="28">
                  <c:v>3.1082200000000002</c:v>
                </c:pt>
                <c:pt idx="29">
                  <c:v>3.8163999999999998</c:v>
                </c:pt>
                <c:pt idx="30">
                  <c:v>3.7699999999999996</c:v>
                </c:pt>
                <c:pt idx="31">
                  <c:v>3.80016</c:v>
                </c:pt>
                <c:pt idx="32">
                  <c:v>3.5191151666666669</c:v>
                </c:pt>
                <c:pt idx="33">
                  <c:v>2.9821279999999999</c:v>
                </c:pt>
                <c:pt idx="34">
                  <c:v>3.4701468235294115</c:v>
                </c:pt>
                <c:pt idx="35">
                  <c:v>2.7379639999999998</c:v>
                </c:pt>
                <c:pt idx="36">
                  <c:v>4.0606755999999997</c:v>
                </c:pt>
                <c:pt idx="37">
                  <c:v>3.9659105000000001</c:v>
                </c:pt>
                <c:pt idx="38">
                  <c:v>3.3066225925925927</c:v>
                </c:pt>
                <c:pt idx="39">
                  <c:v>2.456037777777778</c:v>
                </c:pt>
                <c:pt idx="40">
                  <c:v>3.3749312121212123</c:v>
                </c:pt>
                <c:pt idx="41">
                  <c:v>3.4853166666666668</c:v>
                </c:pt>
                <c:pt idx="42">
                  <c:v>3.4846553333333334</c:v>
                </c:pt>
                <c:pt idx="43">
                  <c:v>3.2713156666666672</c:v>
                </c:pt>
              </c:numCache>
            </c:numRef>
          </c:yVal>
          <c:bubbleSize>
            <c:numRef>
              <c:f>Sheet1!$G$82:$G$125</c:f>
              <c:numCache>
                <c:formatCode>_(* #,##0_);_(* \(#,##0\);_(* "-"??_);_(@_)</c:formatCode>
                <c:ptCount val="44"/>
                <c:pt idx="0">
                  <c:v>35</c:v>
                </c:pt>
                <c:pt idx="1">
                  <c:v>19</c:v>
                </c:pt>
                <c:pt idx="2">
                  <c:v>20</c:v>
                </c:pt>
                <c:pt idx="3">
                  <c:v>20</c:v>
                </c:pt>
                <c:pt idx="4">
                  <c:v>4.8</c:v>
                </c:pt>
                <c:pt idx="5">
                  <c:v>30</c:v>
                </c:pt>
                <c:pt idx="6">
                  <c:v>30</c:v>
                </c:pt>
                <c:pt idx="7">
                  <c:v>15</c:v>
                </c:pt>
                <c:pt idx="8">
                  <c:v>15</c:v>
                </c:pt>
                <c:pt idx="9">
                  <c:v>30</c:v>
                </c:pt>
                <c:pt idx="10">
                  <c:v>15</c:v>
                </c:pt>
                <c:pt idx="11">
                  <c:v>30.400000000000002</c:v>
                </c:pt>
                <c:pt idx="12" formatCode="General">
                  <c:v>20</c:v>
                </c:pt>
                <c:pt idx="13">
                  <c:v>12.068850560000001</c:v>
                </c:pt>
                <c:pt idx="14" formatCode="General">
                  <c:v>19.2</c:v>
                </c:pt>
                <c:pt idx="15" formatCode="0.0">
                  <c:v>50</c:v>
                </c:pt>
                <c:pt idx="16" formatCode="0.0">
                  <c:v>20</c:v>
                </c:pt>
                <c:pt idx="17" formatCode="0.0">
                  <c:v>26.46</c:v>
                </c:pt>
                <c:pt idx="18" formatCode="0.0">
                  <c:v>9.9</c:v>
                </c:pt>
                <c:pt idx="19" formatCode="0.0">
                  <c:v>9.9</c:v>
                </c:pt>
                <c:pt idx="20" formatCode="0.0">
                  <c:v>12.3</c:v>
                </c:pt>
                <c:pt idx="21" formatCode="0.0">
                  <c:v>9</c:v>
                </c:pt>
                <c:pt idx="22" formatCode="0.0">
                  <c:v>10</c:v>
                </c:pt>
                <c:pt idx="23" formatCode="0.0">
                  <c:v>250</c:v>
                </c:pt>
                <c:pt idx="24" formatCode="0.0">
                  <c:v>127</c:v>
                </c:pt>
                <c:pt idx="25" formatCode="General">
                  <c:v>5</c:v>
                </c:pt>
                <c:pt idx="26" formatCode="General">
                  <c:v>10.63</c:v>
                </c:pt>
                <c:pt idx="27" formatCode="General">
                  <c:v>206</c:v>
                </c:pt>
                <c:pt idx="28" formatCode="General">
                  <c:v>20</c:v>
                </c:pt>
                <c:pt idx="29" formatCode="General">
                  <c:v>26</c:v>
                </c:pt>
                <c:pt idx="30" formatCode="General">
                  <c:v>11.024000000000001</c:v>
                </c:pt>
                <c:pt idx="31" formatCode="General">
                  <c:v>250</c:v>
                </c:pt>
                <c:pt idx="32" formatCode="General">
                  <c:v>20</c:v>
                </c:pt>
                <c:pt idx="33" formatCode="General">
                  <c:v>20</c:v>
                </c:pt>
                <c:pt idx="34" formatCode="General">
                  <c:v>170</c:v>
                </c:pt>
                <c:pt idx="35" formatCode="General">
                  <c:v>10</c:v>
                </c:pt>
                <c:pt idx="36" formatCode="General">
                  <c:v>25</c:v>
                </c:pt>
                <c:pt idx="37" formatCode="General">
                  <c:v>20</c:v>
                </c:pt>
                <c:pt idx="38" formatCode="General">
                  <c:v>18</c:v>
                </c:pt>
                <c:pt idx="39" formatCode="General">
                  <c:v>18</c:v>
                </c:pt>
                <c:pt idx="40" formatCode="General">
                  <c:v>11</c:v>
                </c:pt>
                <c:pt idx="41" formatCode="General">
                  <c:v>10</c:v>
                </c:pt>
                <c:pt idx="42" formatCode="General">
                  <c:v>10</c:v>
                </c:pt>
                <c:pt idx="43" formatCode="General">
                  <c:v>20</c:v>
                </c:pt>
              </c:numCache>
            </c:numRef>
          </c:bubbleSize>
          <c:bubble3D val="0"/>
        </c:ser>
        <c:ser>
          <c:idx val="0"/>
          <c:order val="1"/>
          <c:tx>
            <c:v>Fixed Tilt</c:v>
          </c:tx>
          <c:spPr>
            <a:ln>
              <a:solidFill>
                <a:schemeClr val="tx1"/>
              </a:solidFill>
            </a:ln>
          </c:spPr>
          <c:invertIfNegative val="0"/>
          <c:dPt>
            <c:idx val="2"/>
            <c:invertIfNegative val="0"/>
            <c:bubble3D val="0"/>
          </c:dPt>
          <c:dLbls>
            <c:dLbl>
              <c:idx val="4"/>
              <c:layout/>
              <c:numFmt formatCode="#\ &quot;MW&quot;" sourceLinked="0"/>
              <c:spPr/>
              <c:txPr>
                <a:bodyPr/>
                <a:lstStyle/>
                <a:p>
                  <a:pPr>
                    <a:defRPr/>
                  </a:pPr>
                  <a:endParaRPr lang="en-US"/>
                </a:p>
              </c:txPr>
              <c:dLblPos val="r"/>
              <c:showLegendKey val="0"/>
              <c:showVal val="0"/>
              <c:showCatName val="0"/>
              <c:showSerName val="0"/>
              <c:showPercent val="0"/>
              <c:showBubbleSize val="1"/>
              <c:extLst>
                <c:ext xmlns:c15="http://schemas.microsoft.com/office/drawing/2012/chart" uri="{CE6537A1-D6FC-4f65-9D91-7224C49458BB}">
                  <c15:layout/>
                </c:ext>
              </c:extLst>
            </c:dLbl>
            <c:dLbl>
              <c:idx val="11"/>
              <c:layout/>
              <c:numFmt formatCode="#\ &quot;MW&quot;" sourceLinked="0"/>
              <c:spPr/>
              <c:txPr>
                <a:bodyPr/>
                <a:lstStyle/>
                <a:p>
                  <a:pPr>
                    <a:defRPr/>
                  </a:pPr>
                  <a:endParaRPr lang="en-US"/>
                </a:p>
              </c:txPr>
              <c:showLegendKey val="0"/>
              <c:showVal val="0"/>
              <c:showCatName val="0"/>
              <c:showSerName val="0"/>
              <c:showPercent val="0"/>
              <c:showBubbleSize val="1"/>
              <c:extLst>
                <c:ext xmlns:c15="http://schemas.microsoft.com/office/drawing/2012/chart" uri="{CE6537A1-D6FC-4f65-9D91-7224C49458BB}">
                  <c15:layout/>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Ref>
              <c:f>Sheet1!$D$4:$D$79</c:f>
              <c:numCache>
                <c:formatCode>m/d/yyyy</c:formatCode>
                <c:ptCount val="76"/>
                <c:pt idx="0">
                  <c:v>40885</c:v>
                </c:pt>
                <c:pt idx="1">
                  <c:v>40885</c:v>
                </c:pt>
                <c:pt idx="2">
                  <c:v>40981</c:v>
                </c:pt>
                <c:pt idx="3">
                  <c:v>40931</c:v>
                </c:pt>
                <c:pt idx="4">
                  <c:v>40344</c:v>
                </c:pt>
                <c:pt idx="5">
                  <c:v>40675</c:v>
                </c:pt>
                <c:pt idx="6">
                  <c:v>40948</c:v>
                </c:pt>
                <c:pt idx="7">
                  <c:v>41010</c:v>
                </c:pt>
                <c:pt idx="8">
                  <c:v>40951</c:v>
                </c:pt>
                <c:pt idx="9">
                  <c:v>40886</c:v>
                </c:pt>
                <c:pt idx="10">
                  <c:v>40885</c:v>
                </c:pt>
                <c:pt idx="11">
                  <c:v>40637</c:v>
                </c:pt>
                <c:pt idx="12">
                  <c:v>40639</c:v>
                </c:pt>
                <c:pt idx="13">
                  <c:v>40571</c:v>
                </c:pt>
                <c:pt idx="14">
                  <c:v>41036</c:v>
                </c:pt>
                <c:pt idx="15">
                  <c:v>40865</c:v>
                </c:pt>
                <c:pt idx="16">
                  <c:v>41033</c:v>
                </c:pt>
                <c:pt idx="17">
                  <c:v>40988</c:v>
                </c:pt>
                <c:pt idx="18">
                  <c:v>41213</c:v>
                </c:pt>
                <c:pt idx="19">
                  <c:v>41124</c:v>
                </c:pt>
                <c:pt idx="20">
                  <c:v>41198</c:v>
                </c:pt>
                <c:pt idx="21">
                  <c:v>40812</c:v>
                </c:pt>
                <c:pt idx="22">
                  <c:v>40816</c:v>
                </c:pt>
                <c:pt idx="23">
                  <c:v>40787</c:v>
                </c:pt>
                <c:pt idx="24">
                  <c:v>41150</c:v>
                </c:pt>
                <c:pt idx="25">
                  <c:v>41060</c:v>
                </c:pt>
                <c:pt idx="26">
                  <c:v>41149</c:v>
                </c:pt>
                <c:pt idx="27">
                  <c:v>40882</c:v>
                </c:pt>
                <c:pt idx="28">
                  <c:v>40814</c:v>
                </c:pt>
                <c:pt idx="29">
                  <c:v>41113</c:v>
                </c:pt>
                <c:pt idx="30">
                  <c:v>40991</c:v>
                </c:pt>
                <c:pt idx="31">
                  <c:v>41274</c:v>
                </c:pt>
                <c:pt idx="32">
                  <c:v>41274</c:v>
                </c:pt>
                <c:pt idx="33">
                  <c:v>41090</c:v>
                </c:pt>
                <c:pt idx="34">
                  <c:v>41090</c:v>
                </c:pt>
                <c:pt idx="35">
                  <c:v>41254</c:v>
                </c:pt>
                <c:pt idx="36">
                  <c:v>41090</c:v>
                </c:pt>
                <c:pt idx="37">
                  <c:v>41274</c:v>
                </c:pt>
                <c:pt idx="38">
                  <c:v>41274</c:v>
                </c:pt>
                <c:pt idx="39">
                  <c:v>40908</c:v>
                </c:pt>
                <c:pt idx="40">
                  <c:v>41182</c:v>
                </c:pt>
                <c:pt idx="41">
                  <c:v>41624</c:v>
                </c:pt>
                <c:pt idx="42">
                  <c:v>40830</c:v>
                </c:pt>
                <c:pt idx="43">
                  <c:v>41625</c:v>
                </c:pt>
                <c:pt idx="44">
                  <c:v>41597</c:v>
                </c:pt>
                <c:pt idx="45">
                  <c:v>40919</c:v>
                </c:pt>
                <c:pt idx="46">
                  <c:v>42036</c:v>
                </c:pt>
                <c:pt idx="47">
                  <c:v>42037</c:v>
                </c:pt>
                <c:pt idx="48">
                  <c:v>42036</c:v>
                </c:pt>
                <c:pt idx="49">
                  <c:v>42349</c:v>
                </c:pt>
                <c:pt idx="50">
                  <c:v>41548</c:v>
                </c:pt>
                <c:pt idx="51">
                  <c:v>41548</c:v>
                </c:pt>
                <c:pt idx="52">
                  <c:v>41690</c:v>
                </c:pt>
                <c:pt idx="53">
                  <c:v>41690</c:v>
                </c:pt>
                <c:pt idx="54">
                  <c:v>41690</c:v>
                </c:pt>
                <c:pt idx="55">
                  <c:v>41790</c:v>
                </c:pt>
                <c:pt idx="56">
                  <c:v>41883</c:v>
                </c:pt>
                <c:pt idx="57">
                  <c:v>41789</c:v>
                </c:pt>
                <c:pt idx="58">
                  <c:v>41789</c:v>
                </c:pt>
                <c:pt idx="59">
                  <c:v>41789</c:v>
                </c:pt>
                <c:pt idx="60">
                  <c:v>41167</c:v>
                </c:pt>
                <c:pt idx="61">
                  <c:v>41816</c:v>
                </c:pt>
                <c:pt idx="62">
                  <c:v>41809</c:v>
                </c:pt>
                <c:pt idx="63">
                  <c:v>41809</c:v>
                </c:pt>
                <c:pt idx="64">
                  <c:v>41275</c:v>
                </c:pt>
                <c:pt idx="65">
                  <c:v>41309</c:v>
                </c:pt>
                <c:pt idx="66" formatCode="General">
                  <c:v>41836</c:v>
                </c:pt>
                <c:pt idx="67" formatCode="General">
                  <c:v>42020</c:v>
                </c:pt>
                <c:pt idx="68" formatCode="General">
                  <c:v>41899</c:v>
                </c:pt>
                <c:pt idx="69" formatCode="General">
                  <c:v>41842</c:v>
                </c:pt>
                <c:pt idx="70">
                  <c:v>42122</c:v>
                </c:pt>
                <c:pt idx="71">
                  <c:v>42103</c:v>
                </c:pt>
                <c:pt idx="72">
                  <c:v>41221</c:v>
                </c:pt>
                <c:pt idx="73">
                  <c:v>41620</c:v>
                </c:pt>
                <c:pt idx="74" formatCode="General">
                  <c:v>42016</c:v>
                </c:pt>
                <c:pt idx="75">
                  <c:v>41809</c:v>
                </c:pt>
              </c:numCache>
            </c:numRef>
          </c:xVal>
          <c:yVal>
            <c:numRef>
              <c:f>Sheet1!$H$4:$H$79</c:f>
              <c:numCache>
                <c:formatCode>"$"#,##0.00_);[Red]\("$"#,##0.00\)</c:formatCode>
                <c:ptCount val="76"/>
                <c:pt idx="0">
                  <c:v>4.2648616666666666</c:v>
                </c:pt>
                <c:pt idx="1">
                  <c:v>4.4507614035087721</c:v>
                </c:pt>
                <c:pt idx="2">
                  <c:v>3.9450259999999999</c:v>
                </c:pt>
                <c:pt idx="3">
                  <c:v>4.1930559259259264</c:v>
                </c:pt>
                <c:pt idx="4">
                  <c:v>2.8720538095238095</c:v>
                </c:pt>
                <c:pt idx="5">
                  <c:v>4.0769914351851853</c:v>
                </c:pt>
                <c:pt idx="6">
                  <c:v>4.4536509999999998</c:v>
                </c:pt>
                <c:pt idx="7">
                  <c:v>4.2493350000000003</c:v>
                </c:pt>
                <c:pt idx="10">
                  <c:v>4.5010127777777784</c:v>
                </c:pt>
                <c:pt idx="11">
                  <c:v>5.0942266666666667</c:v>
                </c:pt>
                <c:pt idx="12">
                  <c:v>5.4344066666666668</c:v>
                </c:pt>
                <c:pt idx="13">
                  <c:v>4.6370893333333338</c:v>
                </c:pt>
                <c:pt idx="14">
                  <c:v>3.6422581333333337</c:v>
                </c:pt>
                <c:pt idx="15">
                  <c:v>4.0855978319783199</c:v>
                </c:pt>
                <c:pt idx="16">
                  <c:v>3.4320205797101453</c:v>
                </c:pt>
                <c:pt idx="17">
                  <c:v>3.156197575757576</c:v>
                </c:pt>
                <c:pt idx="18">
                  <c:v>4.0213197916666674</c:v>
                </c:pt>
                <c:pt idx="19">
                  <c:v>5.207457333333334</c:v>
                </c:pt>
                <c:pt idx="20">
                  <c:v>4.2480880000000001</c:v>
                </c:pt>
                <c:pt idx="21">
                  <c:v>3.0141317500000002</c:v>
                </c:pt>
                <c:pt idx="22">
                  <c:v>3.3389805999999997</c:v>
                </c:pt>
                <c:pt idx="23">
                  <c:v>3.1235027999999998</c:v>
                </c:pt>
                <c:pt idx="24">
                  <c:v>3.6284470246734402</c:v>
                </c:pt>
                <c:pt idx="25">
                  <c:v>4.1666666666666661</c:v>
                </c:pt>
                <c:pt idx="26">
                  <c:v>3.9473684210526323</c:v>
                </c:pt>
                <c:pt idx="27">
                  <c:v>3.32</c:v>
                </c:pt>
                <c:pt idx="28">
                  <c:v>5.858585858585859</c:v>
                </c:pt>
                <c:pt idx="29">
                  <c:v>5.0528336922950601</c:v>
                </c:pt>
                <c:pt idx="30">
                  <c:v>7.75</c:v>
                </c:pt>
                <c:pt idx="31">
                  <c:v>4.1666666666666661</c:v>
                </c:pt>
                <c:pt idx="32">
                  <c:v>3.2</c:v>
                </c:pt>
                <c:pt idx="33">
                  <c:v>4.1747174479166667</c:v>
                </c:pt>
                <c:pt idx="34">
                  <c:v>3.963065755208333</c:v>
                </c:pt>
                <c:pt idx="35">
                  <c:v>2.6886726449275362</c:v>
                </c:pt>
                <c:pt idx="36">
                  <c:v>3.6390139333333331</c:v>
                </c:pt>
                <c:pt idx="37">
                  <c:v>3.4721666666666668</c:v>
                </c:pt>
                <c:pt idx="38">
                  <c:v>2.6488690666666668</c:v>
                </c:pt>
                <c:pt idx="39">
                  <c:v>5.9217433333333336</c:v>
                </c:pt>
                <c:pt idx="40">
                  <c:v>2.9385819999999998</c:v>
                </c:pt>
                <c:pt idx="41">
                  <c:v>2.3707241995973543</c:v>
                </c:pt>
                <c:pt idx="42">
                  <c:v>3.8</c:v>
                </c:pt>
                <c:pt idx="43">
                  <c:v>2.3333333333333335</c:v>
                </c:pt>
                <c:pt idx="44">
                  <c:v>2.7001080043201724</c:v>
                </c:pt>
                <c:pt idx="45">
                  <c:v>5.0640323485279835</c:v>
                </c:pt>
                <c:pt idx="46">
                  <c:v>3.2575757575757573</c:v>
                </c:pt>
                <c:pt idx="47">
                  <c:v>3.2377049180327866</c:v>
                </c:pt>
                <c:pt idx="48">
                  <c:v>2.1153846153846154</c:v>
                </c:pt>
                <c:pt idx="49">
                  <c:v>2.2596153846153846</c:v>
                </c:pt>
                <c:pt idx="50">
                  <c:v>2.2513090909090909</c:v>
                </c:pt>
                <c:pt idx="51">
                  <c:v>2.2520969696969697</c:v>
                </c:pt>
                <c:pt idx="52">
                  <c:v>2.5321744107744109</c:v>
                </c:pt>
                <c:pt idx="53">
                  <c:v>2.5749050505050506</c:v>
                </c:pt>
                <c:pt idx="54">
                  <c:v>6</c:v>
                </c:pt>
                <c:pt idx="55">
                  <c:v>4.2857142857142856</c:v>
                </c:pt>
                <c:pt idx="56">
                  <c:v>3.4333333333333336</c:v>
                </c:pt>
                <c:pt idx="57">
                  <c:v>2.2520969696969697</c:v>
                </c:pt>
                <c:pt idx="58">
                  <c:v>2.2519838383838384</c:v>
                </c:pt>
                <c:pt idx="59">
                  <c:v>2.2568808080808078</c:v>
                </c:pt>
                <c:pt idx="60">
                  <c:v>3.417858166666667</c:v>
                </c:pt>
                <c:pt idx="61">
                  <c:v>2.4304976430976435</c:v>
                </c:pt>
                <c:pt idx="62">
                  <c:v>2.3906781144781144</c:v>
                </c:pt>
                <c:pt idx="63">
                  <c:v>2.442270707070707</c:v>
                </c:pt>
                <c:pt idx="64">
                  <c:v>3.5479293333333333</c:v>
                </c:pt>
                <c:pt idx="65">
                  <c:v>3.3539615151515152</c:v>
                </c:pt>
                <c:pt idx="66">
                  <c:v>3.3910852820512818</c:v>
                </c:pt>
                <c:pt idx="67">
                  <c:v>2.7037650406504068</c:v>
                </c:pt>
                <c:pt idx="68">
                  <c:v>2.3953775544388609</c:v>
                </c:pt>
                <c:pt idx="69">
                  <c:v>2.2996864321608039</c:v>
                </c:pt>
                <c:pt idx="70">
                  <c:v>2.1846545878787884</c:v>
                </c:pt>
                <c:pt idx="71">
                  <c:v>2.7152672727272731</c:v>
                </c:pt>
                <c:pt idx="72">
                  <c:v>3.4320205797101453</c:v>
                </c:pt>
                <c:pt idx="73">
                  <c:v>2.6770666666666671</c:v>
                </c:pt>
                <c:pt idx="74">
                  <c:v>2.1031865996649919</c:v>
                </c:pt>
                <c:pt idx="75">
                  <c:v>2.4074006734006734</c:v>
                </c:pt>
              </c:numCache>
            </c:numRef>
          </c:yVal>
          <c:bubbleSize>
            <c:numRef>
              <c:f>Sheet1!$G$4:$G$79</c:f>
              <c:numCache>
                <c:formatCode>_(* #,##0_);_(* \(#,##0\);_(* "-"??_);_(@_)</c:formatCode>
                <c:ptCount val="76"/>
                <c:pt idx="0">
                  <c:v>20</c:v>
                </c:pt>
                <c:pt idx="1">
                  <c:v>19</c:v>
                </c:pt>
                <c:pt idx="2">
                  <c:v>20</c:v>
                </c:pt>
                <c:pt idx="3">
                  <c:v>18</c:v>
                </c:pt>
                <c:pt idx="4">
                  <c:v>21</c:v>
                </c:pt>
                <c:pt idx="5">
                  <c:v>14.4</c:v>
                </c:pt>
                <c:pt idx="6">
                  <c:v>10</c:v>
                </c:pt>
                <c:pt idx="7">
                  <c:v>10</c:v>
                </c:pt>
                <c:pt idx="10">
                  <c:v>6</c:v>
                </c:pt>
                <c:pt idx="11">
                  <c:v>5</c:v>
                </c:pt>
                <c:pt idx="12">
                  <c:v>4.5</c:v>
                </c:pt>
                <c:pt idx="13">
                  <c:v>5</c:v>
                </c:pt>
                <c:pt idx="14">
                  <c:v>60</c:v>
                </c:pt>
                <c:pt idx="15">
                  <c:v>36.9</c:v>
                </c:pt>
                <c:pt idx="16">
                  <c:v>23</c:v>
                </c:pt>
                <c:pt idx="17">
                  <c:v>22</c:v>
                </c:pt>
                <c:pt idx="18">
                  <c:v>16</c:v>
                </c:pt>
                <c:pt idx="19">
                  <c:v>5</c:v>
                </c:pt>
                <c:pt idx="20">
                  <c:v>5</c:v>
                </c:pt>
                <c:pt idx="21">
                  <c:v>20</c:v>
                </c:pt>
                <c:pt idx="22">
                  <c:v>15</c:v>
                </c:pt>
                <c:pt idx="23">
                  <c:v>15</c:v>
                </c:pt>
                <c:pt idx="24">
                  <c:v>13.78</c:v>
                </c:pt>
                <c:pt idx="25">
                  <c:v>12</c:v>
                </c:pt>
                <c:pt idx="26">
                  <c:v>7.6</c:v>
                </c:pt>
                <c:pt idx="27">
                  <c:v>5</c:v>
                </c:pt>
                <c:pt idx="28">
                  <c:v>4.95</c:v>
                </c:pt>
                <c:pt idx="29">
                  <c:v>9.4996200000000002</c:v>
                </c:pt>
                <c:pt idx="30">
                  <c:v>4</c:v>
                </c:pt>
                <c:pt idx="31">
                  <c:v>12</c:v>
                </c:pt>
                <c:pt idx="32">
                  <c:v>12.5</c:v>
                </c:pt>
                <c:pt idx="33">
                  <c:v>5.120000000000001</c:v>
                </c:pt>
                <c:pt idx="34">
                  <c:v>5.120000000000001</c:v>
                </c:pt>
                <c:pt idx="35">
                  <c:v>92</c:v>
                </c:pt>
                <c:pt idx="36">
                  <c:v>150</c:v>
                </c:pt>
                <c:pt idx="37">
                  <c:v>10</c:v>
                </c:pt>
                <c:pt idx="38">
                  <c:v>12.5</c:v>
                </c:pt>
                <c:pt idx="39">
                  <c:v>5</c:v>
                </c:pt>
                <c:pt idx="40">
                  <c:v>5</c:v>
                </c:pt>
                <c:pt idx="41">
                  <c:v>23.832380000000004</c:v>
                </c:pt>
                <c:pt idx="42">
                  <c:v>5</c:v>
                </c:pt>
                <c:pt idx="43">
                  <c:v>7.5</c:v>
                </c:pt>
                <c:pt idx="44">
                  <c:v>6.6664000000000003</c:v>
                </c:pt>
                <c:pt idx="45">
                  <c:v>11.74953</c:v>
                </c:pt>
                <c:pt idx="46">
                  <c:v>7.9200000000000008</c:v>
                </c:pt>
                <c:pt idx="47">
                  <c:v>4.88</c:v>
                </c:pt>
                <c:pt idx="48">
                  <c:v>10.4</c:v>
                </c:pt>
                <c:pt idx="49">
                  <c:v>83.2</c:v>
                </c:pt>
                <c:pt idx="50" formatCode="General">
                  <c:v>4.95</c:v>
                </c:pt>
                <c:pt idx="51" formatCode="General">
                  <c:v>4.95</c:v>
                </c:pt>
                <c:pt idx="52" formatCode="General">
                  <c:v>4.95</c:v>
                </c:pt>
                <c:pt idx="53" formatCode="General">
                  <c:v>4.95</c:v>
                </c:pt>
                <c:pt idx="54" formatCode="General">
                  <c:v>6</c:v>
                </c:pt>
                <c:pt idx="55">
                  <c:v>14</c:v>
                </c:pt>
                <c:pt idx="56">
                  <c:v>12</c:v>
                </c:pt>
                <c:pt idx="57" formatCode="General">
                  <c:v>4.95</c:v>
                </c:pt>
                <c:pt idx="58" formatCode="General">
                  <c:v>4.95</c:v>
                </c:pt>
                <c:pt idx="59" formatCode="General">
                  <c:v>4.95</c:v>
                </c:pt>
                <c:pt idx="60" formatCode="General">
                  <c:v>20</c:v>
                </c:pt>
                <c:pt idx="61" formatCode="General">
                  <c:v>4.95</c:v>
                </c:pt>
                <c:pt idx="62" formatCode="General">
                  <c:v>4.95</c:v>
                </c:pt>
                <c:pt idx="63" formatCode="General">
                  <c:v>4.95</c:v>
                </c:pt>
                <c:pt idx="64" formatCode="General">
                  <c:v>5</c:v>
                </c:pt>
                <c:pt idx="65" formatCode="General">
                  <c:v>66</c:v>
                </c:pt>
                <c:pt idx="66" formatCode="General">
                  <c:v>130</c:v>
                </c:pt>
                <c:pt idx="67" formatCode="General">
                  <c:v>8.1999999999999993</c:v>
                </c:pt>
                <c:pt idx="68" formatCode="General">
                  <c:v>4.9749999999999996</c:v>
                </c:pt>
                <c:pt idx="69" formatCode="General">
                  <c:v>4.9749999999999996</c:v>
                </c:pt>
                <c:pt idx="70" formatCode="General">
                  <c:v>550</c:v>
                </c:pt>
                <c:pt idx="71" formatCode="General">
                  <c:v>110</c:v>
                </c:pt>
                <c:pt idx="72" formatCode="General">
                  <c:v>23</c:v>
                </c:pt>
                <c:pt idx="73" formatCode="General">
                  <c:v>5</c:v>
                </c:pt>
                <c:pt idx="74" formatCode="General">
                  <c:v>4.9749999999999996</c:v>
                </c:pt>
                <c:pt idx="75" formatCode="General">
                  <c:v>4.95</c:v>
                </c:pt>
              </c:numCache>
            </c:numRef>
          </c:bubbleSize>
          <c:bubble3D val="0"/>
        </c:ser>
        <c:ser>
          <c:idx val="2"/>
          <c:order val="2"/>
          <c:tx>
            <c:strRef>
              <c:f>Sheet1!$A$127</c:f>
              <c:strCache>
                <c:ptCount val="1"/>
                <c:pt idx="0">
                  <c:v>Trough (w. Storage)</c:v>
                </c:pt>
              </c:strCache>
            </c:strRef>
          </c:tx>
          <c:spPr>
            <a:ln>
              <a:solidFill>
                <a:schemeClr val="tx1"/>
              </a:solidFill>
            </a:ln>
          </c:spPr>
          <c:invertIfNegative val="0"/>
          <c:dLbls>
            <c:dLbl>
              <c:idx val="2"/>
              <c:delete val="1"/>
              <c:extLst>
                <c:ext xmlns:c15="http://schemas.microsoft.com/office/drawing/2012/chart" uri="{CE6537A1-D6FC-4f65-9D91-7224C49458BB}"/>
              </c:extLst>
            </c:dLbl>
            <c:numFmt formatCode="#\ &quot;MWac&quot;" sourceLinked="0"/>
            <c:spPr>
              <a:noFill/>
              <a:ln>
                <a:noFill/>
              </a:ln>
              <a:effectLst/>
            </c:spPr>
            <c:showLegendKey val="0"/>
            <c:showVal val="0"/>
            <c:showCatName val="0"/>
            <c:showSerName val="0"/>
            <c:showPercent val="0"/>
            <c:showBubbleSize val="1"/>
            <c:showLeaderLines val="0"/>
            <c:extLst>
              <c:ext xmlns:c15="http://schemas.microsoft.com/office/drawing/2012/chart" uri="{CE6537A1-D6FC-4f65-9D91-7224C49458BB}">
                <c15:layout/>
                <c15:showLeaderLines val="0"/>
              </c:ext>
            </c:extLst>
          </c:dLbls>
          <c:xVal>
            <c:numRef>
              <c:f>Sheet1!$D$128</c:f>
              <c:numCache>
                <c:formatCode>m/d/yyyy</c:formatCode>
                <c:ptCount val="1"/>
                <c:pt idx="0">
                  <c:v>41702</c:v>
                </c:pt>
              </c:numCache>
            </c:numRef>
          </c:xVal>
          <c:yVal>
            <c:numRef>
              <c:f>Sheet1!$F$128</c:f>
              <c:numCache>
                <c:formatCode>"$"#,##0.00_);[Red]\("$"#,##0.00\)</c:formatCode>
                <c:ptCount val="1"/>
                <c:pt idx="0">
                  <c:v>5.5238095238095246</c:v>
                </c:pt>
              </c:numCache>
            </c:numRef>
          </c:yVal>
          <c:bubbleSize>
            <c:numRef>
              <c:f>Sheet1!$E$128</c:f>
              <c:numCache>
                <c:formatCode>General</c:formatCode>
                <c:ptCount val="1"/>
                <c:pt idx="0">
                  <c:v>280</c:v>
                </c:pt>
              </c:numCache>
            </c:numRef>
          </c:bubbleSize>
          <c:bubble3D val="0"/>
        </c:ser>
        <c:ser>
          <c:idx val="3"/>
          <c:order val="3"/>
          <c:tx>
            <c:strRef>
              <c:f>Sheet1!$A$129</c:f>
              <c:strCache>
                <c:ptCount val="1"/>
                <c:pt idx="0">
                  <c:v>Trough (w/o Storage)</c:v>
                </c:pt>
              </c:strCache>
            </c:strRef>
          </c:tx>
          <c:spPr>
            <a:ln>
              <a:solidFill>
                <a:schemeClr val="tx1"/>
              </a:solidFill>
            </a:ln>
          </c:spPr>
          <c:invertIfNegative val="0"/>
          <c:xVal>
            <c:numRef>
              <c:f>Sheet1!$D$130:$D$132</c:f>
              <c:numCache>
                <c:formatCode>m/d/yyyy</c:formatCode>
                <c:ptCount val="3"/>
                <c:pt idx="0">
                  <c:v>41794</c:v>
                </c:pt>
                <c:pt idx="1">
                  <c:v>41944</c:v>
                </c:pt>
                <c:pt idx="2">
                  <c:v>40522</c:v>
                </c:pt>
              </c:numCache>
            </c:numRef>
          </c:xVal>
          <c:yVal>
            <c:numRef>
              <c:f>Sheet1!$F$130:$F$132</c:f>
              <c:numCache>
                <c:formatCode>"$"#,##0.00_);[Red]\("$"#,##0.00\)</c:formatCode>
                <c:ptCount val="3"/>
                <c:pt idx="0">
                  <c:v>4.0831999999999997</c:v>
                </c:pt>
                <c:pt idx="1">
                  <c:v>5.0240033066666667</c:v>
                </c:pt>
                <c:pt idx="2">
                  <c:v>5.500767555555556</c:v>
                </c:pt>
              </c:numCache>
            </c:numRef>
          </c:yVal>
          <c:bubbleSize>
            <c:numRef>
              <c:f>Sheet1!$E$130:$E$132</c:f>
              <c:numCache>
                <c:formatCode>General</c:formatCode>
                <c:ptCount val="3"/>
                <c:pt idx="0">
                  <c:v>250</c:v>
                </c:pt>
                <c:pt idx="1">
                  <c:v>250</c:v>
                </c:pt>
                <c:pt idx="2">
                  <c:v>75</c:v>
                </c:pt>
              </c:numCache>
            </c:numRef>
          </c:bubbleSize>
          <c:bubble3D val="0"/>
        </c:ser>
        <c:ser>
          <c:idx val="4"/>
          <c:order val="4"/>
          <c:tx>
            <c:strRef>
              <c:f>Sheet1!$A$133</c:f>
              <c:strCache>
                <c:ptCount val="1"/>
                <c:pt idx="0">
                  <c:v>Tower (w/o Storage)</c:v>
                </c:pt>
              </c:strCache>
            </c:strRef>
          </c:tx>
          <c:spPr>
            <a:ln>
              <a:solidFill>
                <a:schemeClr val="tx1"/>
              </a:solidFill>
            </a:ln>
          </c:spPr>
          <c:invertIfNegative val="0"/>
          <c:xVal>
            <c:numRef>
              <c:f>Sheet1!$D$134</c:f>
              <c:numCache>
                <c:formatCode>m/d/yyyy</c:formatCode>
                <c:ptCount val="1"/>
                <c:pt idx="0">
                  <c:v>41990</c:v>
                </c:pt>
              </c:numCache>
            </c:numRef>
          </c:xVal>
          <c:yVal>
            <c:numRef>
              <c:f>Sheet1!$F$134</c:f>
              <c:numCache>
                <c:formatCode>"$"#,##0.00_);[Red]\("$"#,##0.00\)</c:formatCode>
                <c:ptCount val="1"/>
                <c:pt idx="0">
                  <c:v>4.7365634040671978</c:v>
                </c:pt>
              </c:numCache>
            </c:numRef>
          </c:yVal>
          <c:bubbleSize>
            <c:numRef>
              <c:f>Sheet1!$E$134</c:f>
              <c:numCache>
                <c:formatCode>General</c:formatCode>
                <c:ptCount val="1"/>
                <c:pt idx="0">
                  <c:v>377</c:v>
                </c:pt>
              </c:numCache>
            </c:numRef>
          </c:bubbleSize>
          <c:bubble3D val="0"/>
        </c:ser>
        <c:dLbls>
          <c:showLegendKey val="0"/>
          <c:showVal val="0"/>
          <c:showCatName val="0"/>
          <c:showSerName val="0"/>
          <c:showPercent val="0"/>
          <c:showBubbleSize val="0"/>
        </c:dLbls>
        <c:bubbleScale val="30"/>
        <c:showNegBubbles val="0"/>
        <c:axId val="135323944"/>
        <c:axId val="135324336"/>
      </c:bubbleChart>
      <c:valAx>
        <c:axId val="135323944"/>
        <c:scaling>
          <c:orientation val="minMax"/>
          <c:min val="39300"/>
        </c:scaling>
        <c:delete val="0"/>
        <c:axPos val="b"/>
        <c:title>
          <c:tx>
            <c:rich>
              <a:bodyPr/>
              <a:lstStyle/>
              <a:p>
                <a:pPr>
                  <a:defRPr/>
                </a:pPr>
                <a:r>
                  <a:rPr lang="en-US"/>
                  <a:t>Placed in Service</a:t>
                </a:r>
              </a:p>
            </c:rich>
          </c:tx>
          <c:layout/>
          <c:overlay val="0"/>
        </c:title>
        <c:numFmt formatCode="[$-409]mmm\-yy;@" sourceLinked="0"/>
        <c:majorTickMark val="out"/>
        <c:minorTickMark val="none"/>
        <c:tickLblPos val="nextTo"/>
        <c:spPr>
          <a:ln>
            <a:solidFill>
              <a:schemeClr val="tx1"/>
            </a:solidFill>
          </a:ln>
        </c:spPr>
        <c:txPr>
          <a:bodyPr rot="0" vert="horz"/>
          <a:lstStyle/>
          <a:p>
            <a:pPr>
              <a:defRPr/>
            </a:pPr>
            <a:endParaRPr lang="en-US"/>
          </a:p>
        </c:txPr>
        <c:crossAx val="135324336"/>
        <c:crosses val="autoZero"/>
        <c:crossBetween val="midCat"/>
      </c:valAx>
      <c:valAx>
        <c:axId val="135324336"/>
        <c:scaling>
          <c:orientation val="minMax"/>
        </c:scaling>
        <c:delete val="0"/>
        <c:axPos val="l"/>
        <c:majorGridlines>
          <c:spPr>
            <a:ln>
              <a:prstDash val="lgDash"/>
            </a:ln>
          </c:spPr>
        </c:majorGridlines>
        <c:title>
          <c:tx>
            <c:rich>
              <a:bodyPr/>
              <a:lstStyle/>
              <a:p>
                <a:pPr>
                  <a:defRPr/>
                </a:pPr>
                <a:r>
                  <a:rPr lang="en-US"/>
                  <a:t>Reported Price (per W</a:t>
                </a:r>
                <a:r>
                  <a:rPr lang="en-US" baseline="-25000"/>
                  <a:t>AC</a:t>
                </a:r>
                <a:r>
                  <a:rPr lang="en-US"/>
                  <a:t>)</a:t>
                </a:r>
              </a:p>
            </c:rich>
          </c:tx>
          <c:layout/>
          <c:overlay val="0"/>
        </c:title>
        <c:numFmt formatCode="_(\$* #,##0_);_(\$* \(#,##0\);_(\$* &quot;-&quot;_);_(@_)" sourceLinked="0"/>
        <c:majorTickMark val="out"/>
        <c:minorTickMark val="none"/>
        <c:tickLblPos val="nextTo"/>
        <c:spPr>
          <a:ln>
            <a:solidFill>
              <a:schemeClr val="tx1"/>
            </a:solidFill>
          </a:ln>
        </c:spPr>
        <c:txPr>
          <a:bodyPr rot="0" vert="horz"/>
          <a:lstStyle/>
          <a:p>
            <a:pPr>
              <a:defRPr/>
            </a:pPr>
            <a:endParaRPr lang="en-US"/>
          </a:p>
        </c:txPr>
        <c:crossAx val="135323944"/>
        <c:crosses val="autoZero"/>
        <c:crossBetween val="midCat"/>
      </c:valAx>
    </c:plotArea>
    <c:legend>
      <c:legendPos val="r"/>
      <c:layout>
        <c:manualLayout>
          <c:xMode val="edge"/>
          <c:yMode val="edge"/>
          <c:x val="0.10834558180227472"/>
          <c:y val="0.35148556430446193"/>
          <c:w val="0.1902115747546344"/>
          <c:h val="0.28288553127878885"/>
        </c:manualLayout>
      </c:layout>
      <c:overlay val="1"/>
      <c:spPr>
        <a:solidFill>
          <a:schemeClr val="bg1"/>
        </a:solidFill>
        <a:ln>
          <a:solidFill>
            <a:schemeClr val="tx2"/>
          </a:solidFill>
        </a:ln>
      </c:spPr>
    </c:legend>
    <c:plotVisOnly val="1"/>
    <c:dispBlanksAs val="gap"/>
    <c:showDLblsOverMax val="0"/>
  </c:chart>
  <c:txPr>
    <a:bodyPr/>
    <a:lstStyle/>
    <a:p>
      <a:pPr>
        <a:defRPr sz="12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'U.S. Demand'!$B$77</c:f>
              <c:strCache>
                <c:ptCount val="1"/>
                <c:pt idx="0">
                  <c:v>BNEF</c:v>
                </c:pt>
              </c:strCache>
            </c:strRef>
          </c:tx>
          <c:marker>
            <c:symbol val="none"/>
          </c:marker>
          <c:cat>
            <c:numRef>
              <c:f>'U.S. Demand'!$C$100:$AQ$100</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'U.S. Demand'!$C$77:$AQ$77</c:f>
              <c:numCache>
                <c:formatCode>General</c:formatCode>
                <c:ptCount val="41"/>
                <c:pt idx="4" formatCode="_-* #,##0_-;\-* #,##0_-;_-* &quot;-&quot;_-;_-@_-">
                  <c:v>18.22444806372269</c:v>
                </c:pt>
                <c:pt idx="5" formatCode="_-* #,##0_-;\-* #,##0_-;_-* &quot;-&quot;_-;_-@_-">
                  <c:v>26.587057223722688</c:v>
                </c:pt>
                <c:pt idx="6" formatCode="_-* #,##0_-;\-* #,##0_-;_-* &quot;-&quot;_-;_-@_-">
                  <c:v>37.426786211222691</c:v>
                </c:pt>
                <c:pt idx="7" formatCode="_-* #,##0_-;\-* #,##0_-;_-* &quot;-&quot;_-;_-@_-">
                  <c:v>43.181371380972692</c:v>
                </c:pt>
                <c:pt idx="8" formatCode="_-* #,##0_-;\-* #,##0_-;_-* &quot;-&quot;_-;_-@_-">
                  <c:v>48.288722256269558</c:v>
                </c:pt>
                <c:pt idx="9" formatCode="_-* #,##0_-;\-* #,##0_-;_-* &quot;-&quot;_-;_-@_-">
                  <c:v>53.888139298671682</c:v>
                </c:pt>
                <c:pt idx="10" formatCode="_-* #,##0_-;\-* #,##0_-;_-* &quot;-&quot;_-;_-@_-">
                  <c:v>60.140674078693571</c:v>
                </c:pt>
                <c:pt idx="11" formatCode="_-* #,##0_-;\-* #,##0_-;_-* &quot;-&quot;_-;_-@_-">
                  <c:v>68.022154444135765</c:v>
                </c:pt>
                <c:pt idx="12" formatCode="_-* #,##0_-;\-* #,##0_-;_-* &quot;-&quot;_-;_-@_-">
                  <c:v>77.835256569458011</c:v>
                </c:pt>
                <c:pt idx="13" formatCode="_-* #,##0_-;\-* #,##0_-;_-* &quot;-&quot;_-;_-@_-">
                  <c:v>89.801396583862712</c:v>
                </c:pt>
                <c:pt idx="14" formatCode="_-* #,##0_-;\-* #,##0_-;_-* &quot;-&quot;_-;_-@_-">
                  <c:v>103.92284402681587</c:v>
                </c:pt>
                <c:pt idx="15" formatCode="_-* #,##0_-;\-* #,##0_-;_-* &quot;-&quot;_-;_-@_-">
                  <c:v>120.35714699251858</c:v>
                </c:pt>
                <c:pt idx="16" formatCode="_-* #,##0_-;\-* #,##0_-;_-* &quot;-&quot;_-;_-@_-">
                  <c:v>138.91062297719481</c:v>
                </c:pt>
                <c:pt idx="17" formatCode="_-* #,##0_-;\-* #,##0_-;_-* &quot;-&quot;_-;_-@_-">
                  <c:v>159.1202328515927</c:v>
                </c:pt>
                <c:pt idx="18" formatCode="_-* #,##0_-;\-* #,##0_-;_-* &quot;-&quot;_-;_-@_-">
                  <c:v>181.49217308466325</c:v>
                </c:pt>
                <c:pt idx="19" formatCode="_-* #,##0_-;\-* #,##0_-;_-* &quot;-&quot;_-;_-@_-">
                  <c:v>206.04979661974909</c:v>
                </c:pt>
                <c:pt idx="20" formatCode="_-* #,##0_-;\-* #,##0_-;_-* &quot;-&quot;_-;_-@_-">
                  <c:v>231.8735475007565</c:v>
                </c:pt>
                <c:pt idx="21" formatCode="_-* #,##0_-;\-* #,##0_-;_-* &quot;-&quot;_-;_-@_-">
                  <c:v>258.5686702185713</c:v>
                </c:pt>
                <c:pt idx="22" formatCode="_-* #,##0_-;\-* #,##0_-;_-* &quot;-&quot;_-;_-@_-">
                  <c:v>285.462703618695</c:v>
                </c:pt>
                <c:pt idx="23" formatCode="_-* #,##0_-;\-* #,##0_-;_-* &quot;-&quot;_-;_-@_-">
                  <c:v>312.00847933212111</c:v>
                </c:pt>
                <c:pt idx="24" formatCode="_-* #,##0_-;\-* #,##0_-;_-* &quot;-&quot;_-;_-@_-">
                  <c:v>337.22626326238168</c:v>
                </c:pt>
                <c:pt idx="25" formatCode="_-* #,##0_-;\-* #,##0_-;_-* &quot;-&quot;_-;_-@_-">
                  <c:v>361.52867014443871</c:v>
                </c:pt>
                <c:pt idx="26" formatCode="_-* #,##0_-;\-* #,##0_-;_-* &quot;-&quot;_-;_-@_-">
                  <c:v>384.0345213871675</c:v>
                </c:pt>
                <c:pt idx="27" formatCode="_-* #,##0_-;\-* #,##0_-;_-* &quot;-&quot;_-;_-@_-">
                  <c:v>404.80109864399594</c:v>
                </c:pt>
                <c:pt idx="28" formatCode="_-* #,##0_-;\-* #,##0_-;_-* &quot;-&quot;_-;_-@_-">
                  <c:v>424.03501893861346</c:v>
                </c:pt>
                <c:pt idx="29" formatCode="_-* #,##0_-;\-* #,##0_-;_-* &quot;-&quot;_-;_-@_-">
                  <c:v>441.90875159843642</c:v>
                </c:pt>
                <c:pt idx="30" formatCode="_-* #,##0_-;\-* #,##0_-;_-* &quot;-&quot;_-;_-@_-">
                  <c:v>458.5566152586818</c:v>
                </c:pt>
              </c:numCache>
            </c:numRef>
          </c:val>
          <c:smooth val="0"/>
        </c:ser>
        <c:ser>
          <c:idx val="1"/>
          <c:order val="1"/>
          <c:tx>
            <c:strRef>
              <c:f>'U.S. Demand'!$B$78</c:f>
              <c:strCache>
                <c:ptCount val="1"/>
                <c:pt idx="0">
                  <c:v>Deutsche Bank</c:v>
                </c:pt>
              </c:strCache>
            </c:strRef>
          </c:tx>
          <c:marker>
            <c:symbol val="none"/>
          </c:marker>
          <c:cat>
            <c:numRef>
              <c:f>'U.S. Demand'!$C$100:$AQ$100</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'U.S. Demand'!$C$78:$AQ$78</c:f>
              <c:numCache>
                <c:formatCode>General</c:formatCode>
                <c:ptCount val="41"/>
                <c:pt idx="4">
                  <c:v>18.302</c:v>
                </c:pt>
                <c:pt idx="5">
                  <c:v>30.302</c:v>
                </c:pt>
                <c:pt idx="6">
                  <c:v>46.302</c:v>
                </c:pt>
                <c:pt idx="7">
                  <c:v>57.501999999999995</c:v>
                </c:pt>
                <c:pt idx="8">
                  <c:v>70.381999999999991</c:v>
                </c:pt>
                <c:pt idx="9">
                  <c:v>85.193999999999988</c:v>
                </c:pt>
                <c:pt idx="10">
                  <c:v>102.22799999999998</c:v>
                </c:pt>
              </c:numCache>
            </c:numRef>
          </c:val>
          <c:smooth val="0"/>
        </c:ser>
        <c:ser>
          <c:idx val="2"/>
          <c:order val="2"/>
          <c:tx>
            <c:strRef>
              <c:f>'U.S. Demand'!$B$79</c:f>
              <c:strCache>
                <c:ptCount val="1"/>
                <c:pt idx="0">
                  <c:v>Cowen</c:v>
                </c:pt>
              </c:strCache>
            </c:strRef>
          </c:tx>
          <c:marker>
            <c:symbol val="none"/>
          </c:marker>
          <c:cat>
            <c:numRef>
              <c:f>'U.S. Demand'!$C$100:$AQ$100</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'U.S. Demand'!$C$79:$AQ$79</c:f>
              <c:numCache>
                <c:formatCode>General</c:formatCode>
                <c:ptCount val="41"/>
                <c:pt idx="4">
                  <c:v>18.302</c:v>
                </c:pt>
                <c:pt idx="5">
                  <c:v>26.96</c:v>
                </c:pt>
                <c:pt idx="6">
                  <c:v>39.882000000000005</c:v>
                </c:pt>
                <c:pt idx="7">
                  <c:v>48.281000000000006</c:v>
                </c:pt>
                <c:pt idx="8">
                  <c:v>57.688000000000002</c:v>
                </c:pt>
                <c:pt idx="9">
                  <c:v>68.975999999999999</c:v>
                </c:pt>
              </c:numCache>
            </c:numRef>
          </c:val>
          <c:smooth val="0"/>
        </c:ser>
        <c:ser>
          <c:idx val="3"/>
          <c:order val="3"/>
          <c:tx>
            <c:strRef>
              <c:f>'U.S. Demand'!$B$80</c:f>
              <c:strCache>
                <c:ptCount val="1"/>
                <c:pt idx="0">
                  <c:v>GTM</c:v>
                </c:pt>
              </c:strCache>
            </c:strRef>
          </c:tx>
          <c:marker>
            <c:symbol val="none"/>
          </c:marker>
          <c:cat>
            <c:numRef>
              <c:f>'U.S. Demand'!$C$100:$AQ$100</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'U.S. Demand'!$C$80:$AQ$80</c:f>
              <c:numCache>
                <c:formatCode>General</c:formatCode>
                <c:ptCount val="41"/>
                <c:pt idx="0">
                  <c:v>1.994999999999999</c:v>
                </c:pt>
                <c:pt idx="1">
                  <c:v>3.919999999999999</c:v>
                </c:pt>
                <c:pt idx="2">
                  <c:v>7.2929999999999993</c:v>
                </c:pt>
                <c:pt idx="3">
                  <c:v>12.074999999999999</c:v>
                </c:pt>
                <c:pt idx="4">
                  <c:v>18.302</c:v>
                </c:pt>
                <c:pt idx="5">
                  <c:v>30.975000000000001</c:v>
                </c:pt>
                <c:pt idx="6">
                  <c:v>36.664999999999999</c:v>
                </c:pt>
                <c:pt idx="7">
                  <c:v>43.711999999999996</c:v>
                </c:pt>
                <c:pt idx="8">
                  <c:v>52.381999999999998</c:v>
                </c:pt>
                <c:pt idx="9">
                  <c:v>63.677999999999997</c:v>
                </c:pt>
              </c:numCache>
            </c:numRef>
          </c:val>
          <c:smooth val="0"/>
        </c:ser>
        <c:ser>
          <c:idx val="4"/>
          <c:order val="4"/>
          <c:tx>
            <c:strRef>
              <c:f>'U.S. Demand'!$B$81</c:f>
              <c:strCache>
                <c:ptCount val="1"/>
                <c:pt idx="0">
                  <c:v>Navigant Consulting</c:v>
                </c:pt>
              </c:strCache>
            </c:strRef>
          </c:tx>
          <c:marker>
            <c:symbol val="none"/>
          </c:marker>
          <c:cat>
            <c:numRef>
              <c:f>'U.S. Demand'!$C$100:$AQ$100</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'U.S. Demand'!$C$81:$AQ$81</c:f>
              <c:numCache>
                <c:formatCode>General</c:formatCode>
                <c:ptCount val="41"/>
                <c:pt idx="4">
                  <c:v>18.302</c:v>
                </c:pt>
                <c:pt idx="5" formatCode="_(* #,##0.00_);_(* \(#,##0.00\);_(* &quot;-&quot;??_);_(@_)">
                  <c:v>26.001999999999999</c:v>
                </c:pt>
                <c:pt idx="6" formatCode="_(* #,##0.00_);_(* \(#,##0.00\);_(* &quot;-&quot;??_);_(@_)">
                  <c:v>36.802</c:v>
                </c:pt>
                <c:pt idx="7" formatCode="_(* #,##0.00_);_(* \(#,##0.00\);_(* &quot;-&quot;??_);_(@_)">
                  <c:v>41.002000000000002</c:v>
                </c:pt>
                <c:pt idx="8" formatCode="_(* #,##0.00_);_(* \(#,##0.00\);_(* &quot;-&quot;??_);_(@_)">
                  <c:v>46.687000000000005</c:v>
                </c:pt>
                <c:pt idx="9" formatCode="_(* #,##0.00_);_(* \(#,##0.00\);_(* &quot;-&quot;??_);_(@_)">
                  <c:v>54.390250000000002</c:v>
                </c:pt>
                <c:pt idx="10" formatCode="_(* #,##0.00_);_(* \(#,##0.00\);_(* &quot;-&quot;??_);_(@_)">
                  <c:v>64.839250000000007</c:v>
                </c:pt>
                <c:pt idx="11" formatCode="_(* #,##0.00_);_(* \(#,##0.00\);_(* &quot;-&quot;??_);_(@_)">
                  <c:v>77.078187573582099</c:v>
                </c:pt>
                <c:pt idx="12" formatCode="_(* #,##0.00_);_(* \(#,##0.00\);_(* &quot;-&quot;??_);_(@_)">
                  <c:v>91.413683116700042</c:v>
                </c:pt>
                <c:pt idx="13" formatCode="_(* #,##0.00_);_(* \(#,##0.00\);_(* &quot;-&quot;??_);_(@_)">
                  <c:v>108.20488179969217</c:v>
                </c:pt>
                <c:pt idx="14" formatCode="_(* #,##0.00_);_(* \(#,##0.00\);_(* &quot;-&quot;??_);_(@_)">
                  <c:v>127.8724511811406</c:v>
                </c:pt>
              </c:numCache>
            </c:numRef>
          </c:val>
          <c:smooth val="0"/>
        </c:ser>
        <c:ser>
          <c:idx val="5"/>
          <c:order val="5"/>
          <c:tx>
            <c:strRef>
              <c:f>'U.S. Demand'!$B$82</c:f>
              <c:strCache>
                <c:ptCount val="1"/>
                <c:pt idx="0">
                  <c:v>IEA - low</c:v>
                </c:pt>
              </c:strCache>
            </c:strRef>
          </c:tx>
          <c:spPr>
            <a:ln>
              <a:solidFill>
                <a:schemeClr val="accent2"/>
              </a:solidFill>
              <a:prstDash val="sysDash"/>
            </a:ln>
          </c:spPr>
          <c:marker>
            <c:symbol val="none"/>
          </c:marker>
          <c:cat>
            <c:numRef>
              <c:f>'U.S. Demand'!$C$100:$AQ$100</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'U.S. Demand'!$C$82:$AQ$82</c:f>
              <c:numCache>
                <c:formatCode>General</c:formatCode>
                <c:ptCount val="41"/>
                <c:pt idx="5" formatCode="#\ ##0\ ;\-#\ ##0\ ;\-\ ">
                  <c:v>21.597771428571427</c:v>
                </c:pt>
                <c:pt idx="6" formatCode="#\ ##0\ ;\-#\ ##0\ ;\-\ ">
                  <c:v>26.132657142857141</c:v>
                </c:pt>
                <c:pt idx="7" formatCode="#\ ##0\ ;\-#\ ##0\ ;\-\ ">
                  <c:v>30.667542857142855</c:v>
                </c:pt>
                <c:pt idx="8" formatCode="#\ ##0\ ;\-#\ ##0\ ;\-\ ">
                  <c:v>35.20242857142857</c:v>
                </c:pt>
                <c:pt idx="9" formatCode="#\ ##0\ ;\-#\ ##0\ ;\-\ ">
                  <c:v>39.737314285714284</c:v>
                </c:pt>
                <c:pt idx="10" formatCode="#\ ##0\ ;\-#\ ##0\ ;\-\ ">
                  <c:v>44.272199999999998</c:v>
                </c:pt>
                <c:pt idx="11" formatCode="#\ ##0\ ;\-#\ ##0\ ;\-\ ">
                  <c:v>47.209159999999997</c:v>
                </c:pt>
                <c:pt idx="12">
                  <c:v>50.146119999999996</c:v>
                </c:pt>
                <c:pt idx="13">
                  <c:v>53.083079999999995</c:v>
                </c:pt>
                <c:pt idx="14">
                  <c:v>56.020039999999995</c:v>
                </c:pt>
                <c:pt idx="15" formatCode="#\ ##0\ ;\-#\ ##0\ ;\-\ ">
                  <c:v>58.956999999999994</c:v>
                </c:pt>
                <c:pt idx="16">
                  <c:v>61.893959999999993</c:v>
                </c:pt>
                <c:pt idx="17">
                  <c:v>64.830919999999992</c:v>
                </c:pt>
                <c:pt idx="18">
                  <c:v>67.767879999999991</c:v>
                </c:pt>
                <c:pt idx="19">
                  <c:v>70.70483999999999</c:v>
                </c:pt>
                <c:pt idx="20" formatCode="#\ ##0\ ;\-#\ ##0\ ;\-\ ">
                  <c:v>73.641800000000003</c:v>
                </c:pt>
                <c:pt idx="21" formatCode="#\ ##0\ ;\-#\ ##0\ ;\-\ ">
                  <c:v>76.293320000000008</c:v>
                </c:pt>
                <c:pt idx="22">
                  <c:v>78.944840000000013</c:v>
                </c:pt>
                <c:pt idx="23">
                  <c:v>81.596360000000018</c:v>
                </c:pt>
                <c:pt idx="24">
                  <c:v>84.247880000000023</c:v>
                </c:pt>
                <c:pt idx="25" formatCode="#\ ##0\ ;\-#\ ##0\ ;\-\ ">
                  <c:v>86.899400000000028</c:v>
                </c:pt>
                <c:pt idx="26">
                  <c:v>89.550920000000033</c:v>
                </c:pt>
                <c:pt idx="27">
                  <c:v>92.202440000000038</c:v>
                </c:pt>
                <c:pt idx="28">
                  <c:v>94.853960000000043</c:v>
                </c:pt>
                <c:pt idx="29">
                  <c:v>97.505480000000048</c:v>
                </c:pt>
                <c:pt idx="30" formatCode="#\ ##0\ ;\-#\ ##0\ ;\-\ ">
                  <c:v>100.157</c:v>
                </c:pt>
              </c:numCache>
            </c:numRef>
          </c:val>
          <c:smooth val="0"/>
        </c:ser>
        <c:ser>
          <c:idx val="6"/>
          <c:order val="6"/>
          <c:tx>
            <c:strRef>
              <c:f>'U.S. Demand'!$B$83</c:f>
              <c:strCache>
                <c:ptCount val="1"/>
                <c:pt idx="0">
                  <c:v>IEA - med</c:v>
                </c:pt>
              </c:strCache>
            </c:strRef>
          </c:tx>
          <c:spPr>
            <a:ln>
              <a:solidFill>
                <a:schemeClr val="accent2"/>
              </a:solidFill>
              <a:prstDash val="lgDash"/>
            </a:ln>
          </c:spPr>
          <c:marker>
            <c:symbol val="none"/>
          </c:marker>
          <c:cat>
            <c:numRef>
              <c:f>'U.S. Demand'!$C$100:$AQ$100</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'U.S. Demand'!$C$83:$AQ$83</c:f>
              <c:numCache>
                <c:formatCode>General</c:formatCode>
                <c:ptCount val="41"/>
                <c:pt idx="5" formatCode="#\ ##0\ ;\-#\ ##0\ ;\-\ ">
                  <c:v>22.121285714285715</c:v>
                </c:pt>
                <c:pt idx="6" formatCode="#\ ##0\ ;\-#\ ##0\ ;\-\ ">
                  <c:v>26.917928571428572</c:v>
                </c:pt>
                <c:pt idx="7" formatCode="#\ ##0\ ;\-#\ ##0\ ;\-\ ">
                  <c:v>31.714571428571428</c:v>
                </c:pt>
                <c:pt idx="8" formatCode="#\ ##0\ ;\-#\ ##0\ ;\-\ ">
                  <c:v>36.511214285714289</c:v>
                </c:pt>
                <c:pt idx="9" formatCode="#\ ##0\ ;\-#\ ##0\ ;\-\ ">
                  <c:v>41.307857142857145</c:v>
                </c:pt>
                <c:pt idx="10" formatCode="#\ ##0\ ;\-#\ ##0\ ;\-\ ">
                  <c:v>46.104500000000002</c:v>
                </c:pt>
                <c:pt idx="11" formatCode="#,##0_);\(#,##0\)">
                  <c:v>50.031660000000002</c:v>
                </c:pt>
                <c:pt idx="12" formatCode="#,##0_);\(#,##0\)">
                  <c:v>53.958820000000003</c:v>
                </c:pt>
                <c:pt idx="13" formatCode="#,##0_);\(#,##0\)">
                  <c:v>57.885980000000004</c:v>
                </c:pt>
                <c:pt idx="14" formatCode="#,##0_);\(#,##0\)">
                  <c:v>61.813140000000004</c:v>
                </c:pt>
                <c:pt idx="15" formatCode="#\ ##0\ ;\-#\ ##0\ ;\-\ ">
                  <c:v>65.740300000000005</c:v>
                </c:pt>
                <c:pt idx="16" formatCode="#,##0_);\(#,##0\)">
                  <c:v>69.774380000000008</c:v>
                </c:pt>
                <c:pt idx="17" formatCode="#,##0_);\(#,##0\)">
                  <c:v>73.808460000000011</c:v>
                </c:pt>
                <c:pt idx="18" formatCode="#,##0_);\(#,##0\)">
                  <c:v>77.842540000000014</c:v>
                </c:pt>
                <c:pt idx="19" formatCode="#,##0_);\(#,##0\)">
                  <c:v>81.876620000000017</c:v>
                </c:pt>
                <c:pt idx="20" formatCode="#\ ##0\ ;\-#\ ##0\ ;\-\ ">
                  <c:v>85.910700000000006</c:v>
                </c:pt>
                <c:pt idx="21" formatCode="#,##0_);\(#,##0\)">
                  <c:v>89.716360000000009</c:v>
                </c:pt>
                <c:pt idx="22" formatCode="#,##0_);\(#,##0\)">
                  <c:v>93.522020000000012</c:v>
                </c:pt>
                <c:pt idx="23" formatCode="#,##0_);\(#,##0\)">
                  <c:v>97.327680000000015</c:v>
                </c:pt>
                <c:pt idx="24" formatCode="#,##0_);\(#,##0\)">
                  <c:v>101.13334000000002</c:v>
                </c:pt>
                <c:pt idx="25" formatCode="#\ ##0\ ;\-#\ ##0\ ;\-\ ">
                  <c:v>104.93899999999999</c:v>
                </c:pt>
                <c:pt idx="26" formatCode="#,##0_);\(#,##0\)">
                  <c:v>108.0264</c:v>
                </c:pt>
                <c:pt idx="27" formatCode="#,##0_);\(#,##0\)">
                  <c:v>111.1138</c:v>
                </c:pt>
                <c:pt idx="28" formatCode="#,##0_);\(#,##0\)">
                  <c:v>114.2012</c:v>
                </c:pt>
                <c:pt idx="29" formatCode="#,##0_);\(#,##0\)">
                  <c:v>117.2886</c:v>
                </c:pt>
                <c:pt idx="30" formatCode="#\ ##0\ ;\-#\ ##0\ ;\-\ ">
                  <c:v>120.376</c:v>
                </c:pt>
              </c:numCache>
            </c:numRef>
          </c:val>
          <c:smooth val="0"/>
        </c:ser>
        <c:ser>
          <c:idx val="7"/>
          <c:order val="7"/>
          <c:tx>
            <c:strRef>
              <c:f>'U.S. Demand'!$B$84</c:f>
              <c:strCache>
                <c:ptCount val="1"/>
                <c:pt idx="0">
                  <c:v>IEA - high</c:v>
                </c:pt>
              </c:strCache>
            </c:strRef>
          </c:tx>
          <c:marker>
            <c:symbol val="none"/>
          </c:marker>
          <c:cat>
            <c:numRef>
              <c:f>'U.S. Demand'!$C$100:$AQ$100</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'U.S. Demand'!$C$84:$AQ$84</c:f>
              <c:numCache>
                <c:formatCode>General</c:formatCode>
                <c:ptCount val="41"/>
                <c:pt idx="5" formatCode="#\ ##0\ ;\-#\ ##0\ ;\-\ ">
                  <c:v>23.168457142857143</c:v>
                </c:pt>
                <c:pt idx="6" formatCode="#\ ##0\ ;\-#\ ##0\ ;\-\ ">
                  <c:v>28.488685714285715</c:v>
                </c:pt>
                <c:pt idx="7" formatCode="#\ ##0\ ;\-#\ ##0\ ;\-\ ">
                  <c:v>33.808914285714287</c:v>
                </c:pt>
                <c:pt idx="8" formatCode="#\ ##0\ ;\-#\ ##0\ ;\-\ ">
                  <c:v>39.12914285714286</c:v>
                </c:pt>
                <c:pt idx="9" formatCode="#\ ##0\ ;\-#\ ##0\ ;\-\ ">
                  <c:v>44.449371428571432</c:v>
                </c:pt>
                <c:pt idx="10" formatCode="#\ ##0\ ;\-#\ ##0\ ;\-\ ">
                  <c:v>49.769599999999997</c:v>
                </c:pt>
                <c:pt idx="11" formatCode="#\ ##0\ ;\-#\ ##0\ ;\-\ ">
                  <c:v>57.000339999999994</c:v>
                </c:pt>
                <c:pt idx="12">
                  <c:v>64.231079999999992</c:v>
                </c:pt>
                <c:pt idx="13">
                  <c:v>71.461819999999989</c:v>
                </c:pt>
                <c:pt idx="14">
                  <c:v>78.692559999999986</c:v>
                </c:pt>
                <c:pt idx="15" formatCode="#\ ##0\ ;\-#\ ##0\ ;\-\ ">
                  <c:v>85.923299999999983</c:v>
                </c:pt>
                <c:pt idx="16">
                  <c:v>93.154039999999981</c:v>
                </c:pt>
                <c:pt idx="17">
                  <c:v>100.38477999999998</c:v>
                </c:pt>
                <c:pt idx="18">
                  <c:v>107.61551999999998</c:v>
                </c:pt>
                <c:pt idx="19">
                  <c:v>114.84625999999997</c:v>
                </c:pt>
                <c:pt idx="20" formatCode="#\ ##0\ ;\-#\ ##0\ ;\-\ ">
                  <c:v>122.077</c:v>
                </c:pt>
                <c:pt idx="21" formatCode="#\ ##0\ ;\-#\ ##0\ ;\-\ ">
                  <c:v>129.81039999999999</c:v>
                </c:pt>
                <c:pt idx="22">
                  <c:v>137.54379999999998</c:v>
                </c:pt>
                <c:pt idx="23">
                  <c:v>145.27719999999997</c:v>
                </c:pt>
                <c:pt idx="24">
                  <c:v>153.01059999999995</c:v>
                </c:pt>
                <c:pt idx="25" formatCode="#\ ##0\ ;\-#\ ##0\ ;\-\ ">
                  <c:v>160.74399999999994</c:v>
                </c:pt>
                <c:pt idx="26">
                  <c:v>168.47739999999993</c:v>
                </c:pt>
                <c:pt idx="27">
                  <c:v>176.21079999999992</c:v>
                </c:pt>
                <c:pt idx="28">
                  <c:v>183.94419999999991</c:v>
                </c:pt>
                <c:pt idx="29">
                  <c:v>191.6775999999999</c:v>
                </c:pt>
                <c:pt idx="30" formatCode="#\ ##0\ ;\-#\ ##0\ ;\-\ ">
                  <c:v>199.411</c:v>
                </c:pt>
              </c:numCache>
            </c:numRef>
          </c:val>
          <c:smooth val="0"/>
        </c:ser>
        <c:ser>
          <c:idx val="8"/>
          <c:order val="8"/>
          <c:tx>
            <c:strRef>
              <c:f>'U.S. Demand'!$B$85</c:f>
              <c:strCache>
                <c:ptCount val="1"/>
                <c:pt idx="0">
                  <c:v>EREC</c:v>
                </c:pt>
              </c:strCache>
            </c:strRef>
          </c:tx>
          <c:marker>
            <c:symbol val="none"/>
          </c:marker>
          <c:cat>
            <c:numRef>
              <c:f>'U.S. Demand'!$C$100:$AQ$100</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'U.S. Demand'!$C$85:$AQ$85</c:f>
              <c:numCache>
                <c:formatCode>General</c:formatCode>
                <c:ptCount val="41"/>
                <c:pt idx="5">
                  <c:v>26</c:v>
                </c:pt>
                <c:pt idx="10">
                  <c:v>123</c:v>
                </c:pt>
                <c:pt idx="11" formatCode="#\ ##0\ ;\-#\ ##0\ ;\-\ ">
                  <c:v>144.6</c:v>
                </c:pt>
                <c:pt idx="12">
                  <c:v>166.2</c:v>
                </c:pt>
                <c:pt idx="13">
                  <c:v>187.79999999999998</c:v>
                </c:pt>
                <c:pt idx="14">
                  <c:v>209.39999999999998</c:v>
                </c:pt>
                <c:pt idx="15" formatCode="#\ ##0\ ;\-#\ ##0\ ;\-\ ">
                  <c:v>230.99999999999997</c:v>
                </c:pt>
                <c:pt idx="16">
                  <c:v>252.59999999999997</c:v>
                </c:pt>
                <c:pt idx="17">
                  <c:v>274.2</c:v>
                </c:pt>
                <c:pt idx="18">
                  <c:v>295.8</c:v>
                </c:pt>
                <c:pt idx="19">
                  <c:v>317.40000000000003</c:v>
                </c:pt>
                <c:pt idx="20">
                  <c:v>339</c:v>
                </c:pt>
                <c:pt idx="21" formatCode="#\ ##0\ ;\-#\ ##0\ ;\-\ ">
                  <c:v>349.2</c:v>
                </c:pt>
                <c:pt idx="22">
                  <c:v>359.4</c:v>
                </c:pt>
                <c:pt idx="23">
                  <c:v>369.59999999999997</c:v>
                </c:pt>
                <c:pt idx="24">
                  <c:v>379.79999999999995</c:v>
                </c:pt>
                <c:pt idx="25" formatCode="#\ ##0\ ;\-#\ ##0\ ;\-\ ">
                  <c:v>389.99999999999994</c:v>
                </c:pt>
                <c:pt idx="26">
                  <c:v>400.19999999999993</c:v>
                </c:pt>
                <c:pt idx="27">
                  <c:v>410.39999999999992</c:v>
                </c:pt>
                <c:pt idx="28">
                  <c:v>420.59999999999991</c:v>
                </c:pt>
                <c:pt idx="29">
                  <c:v>430.7999999999999</c:v>
                </c:pt>
                <c:pt idx="30">
                  <c:v>441</c:v>
                </c:pt>
                <c:pt idx="31" formatCode="#\ ##0\ ;\-#\ ##0\ ;\-\ ">
                  <c:v>449.1</c:v>
                </c:pt>
                <c:pt idx="32">
                  <c:v>457.20000000000005</c:v>
                </c:pt>
                <c:pt idx="33">
                  <c:v>465.30000000000007</c:v>
                </c:pt>
                <c:pt idx="34">
                  <c:v>473.40000000000009</c:v>
                </c:pt>
                <c:pt idx="35" formatCode="#\ ##0\ ;\-#\ ##0\ ;\-\ ">
                  <c:v>481.50000000000011</c:v>
                </c:pt>
                <c:pt idx="36">
                  <c:v>489.60000000000014</c:v>
                </c:pt>
                <c:pt idx="37">
                  <c:v>497.70000000000016</c:v>
                </c:pt>
                <c:pt idx="38">
                  <c:v>505.80000000000018</c:v>
                </c:pt>
                <c:pt idx="39">
                  <c:v>513.9000000000002</c:v>
                </c:pt>
                <c:pt idx="40">
                  <c:v>522</c:v>
                </c:pt>
              </c:numCache>
            </c:numRef>
          </c:val>
          <c:smooth val="0"/>
        </c:ser>
        <c:ser>
          <c:idx val="9"/>
          <c:order val="9"/>
          <c:tx>
            <c:strRef>
              <c:f>'U.S. Demand'!$B$86</c:f>
              <c:strCache>
                <c:ptCount val="1"/>
                <c:pt idx="0">
                  <c:v>EIA</c:v>
                </c:pt>
              </c:strCache>
            </c:strRef>
          </c:tx>
          <c:spPr>
            <a:ln>
              <a:solidFill>
                <a:schemeClr val="tx2"/>
              </a:solidFill>
            </a:ln>
          </c:spPr>
          <c:marker>
            <c:symbol val="none"/>
          </c:marker>
          <c:cat>
            <c:numRef>
              <c:f>'U.S. Demand'!$C$100:$AQ$100</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'U.S. Demand'!$C$86:$AQ$86</c:f>
              <c:numCache>
                <c:formatCode>General</c:formatCode>
                <c:ptCount val="41"/>
                <c:pt idx="2">
                  <c:v>7.62</c:v>
                </c:pt>
                <c:pt idx="3">
                  <c:v>12.66</c:v>
                </c:pt>
                <c:pt idx="4">
                  <c:v>17.25</c:v>
                </c:pt>
                <c:pt idx="5">
                  <c:v>20.84</c:v>
                </c:pt>
                <c:pt idx="6">
                  <c:v>26.15</c:v>
                </c:pt>
                <c:pt idx="7">
                  <c:v>26.43</c:v>
                </c:pt>
                <c:pt idx="8">
                  <c:v>26.7</c:v>
                </c:pt>
                <c:pt idx="9">
                  <c:v>27.03</c:v>
                </c:pt>
                <c:pt idx="10">
                  <c:v>27.57</c:v>
                </c:pt>
                <c:pt idx="11">
                  <c:v>28.2</c:v>
                </c:pt>
                <c:pt idx="12">
                  <c:v>28.96</c:v>
                </c:pt>
                <c:pt idx="13">
                  <c:v>29.82</c:v>
                </c:pt>
                <c:pt idx="14">
                  <c:v>30.84</c:v>
                </c:pt>
                <c:pt idx="15">
                  <c:v>31.95</c:v>
                </c:pt>
                <c:pt idx="16">
                  <c:v>33.18</c:v>
                </c:pt>
                <c:pt idx="17">
                  <c:v>34.53</c:v>
                </c:pt>
                <c:pt idx="18">
                  <c:v>35.869999999999997</c:v>
                </c:pt>
                <c:pt idx="19">
                  <c:v>37.33</c:v>
                </c:pt>
                <c:pt idx="20">
                  <c:v>39</c:v>
                </c:pt>
                <c:pt idx="21">
                  <c:v>40.76</c:v>
                </c:pt>
                <c:pt idx="22">
                  <c:v>42.61</c:v>
                </c:pt>
                <c:pt idx="23">
                  <c:v>44.46</c:v>
                </c:pt>
                <c:pt idx="24">
                  <c:v>46.32</c:v>
                </c:pt>
                <c:pt idx="25">
                  <c:v>48.29</c:v>
                </c:pt>
                <c:pt idx="26">
                  <c:v>50.58</c:v>
                </c:pt>
                <c:pt idx="27">
                  <c:v>52.73</c:v>
                </c:pt>
                <c:pt idx="28">
                  <c:v>55.33</c:v>
                </c:pt>
                <c:pt idx="29">
                  <c:v>58.11</c:v>
                </c:pt>
                <c:pt idx="30">
                  <c:v>60.61</c:v>
                </c:pt>
              </c:numCache>
            </c:numRef>
          </c:val>
          <c:smooth val="0"/>
        </c:ser>
        <c:dLbls>
          <c:showLegendKey val="0"/>
          <c:showVal val="0"/>
          <c:showCatName val="0"/>
          <c:showSerName val="0"/>
          <c:showPercent val="0"/>
          <c:showBubbleSize val="0"/>
        </c:dLbls>
        <c:smooth val="0"/>
        <c:axId val="135325120"/>
        <c:axId val="135325512"/>
      </c:lineChart>
      <c:catAx>
        <c:axId val="135325120"/>
        <c:scaling>
          <c:orientation val="minMax"/>
        </c:scaling>
        <c:delete val="0"/>
        <c:axPos val="b"/>
        <c:numFmt formatCode="General" sourceLinked="1"/>
        <c:majorTickMark val="out"/>
        <c:minorTickMark val="none"/>
        <c:tickLblPos val="nextTo"/>
        <c:spPr>
          <a:ln>
            <a:solidFill>
              <a:schemeClr val="tx1"/>
            </a:solidFill>
          </a:ln>
        </c:spPr>
        <c:crossAx val="135325512"/>
        <c:crosses val="autoZero"/>
        <c:auto val="1"/>
        <c:lblAlgn val="ctr"/>
        <c:lblOffset val="100"/>
        <c:noMultiLvlLbl val="0"/>
      </c:catAx>
      <c:valAx>
        <c:axId val="135325512"/>
        <c:scaling>
          <c:orientation val="minMax"/>
        </c:scaling>
        <c:delete val="0"/>
        <c:axPos val="l"/>
        <c:majorGridlines>
          <c:spPr>
            <a:ln>
              <a:prstDash val="lgDash"/>
            </a:ln>
          </c:spPr>
        </c:majorGridlines>
        <c:title>
          <c:tx>
            <c:rich>
              <a:bodyPr rot="-5400000" vert="horz"/>
              <a:lstStyle/>
              <a:p>
                <a:pPr>
                  <a:defRPr/>
                </a:pPr>
                <a:r>
                  <a:rPr lang="en-US"/>
                  <a:t>Cumulative  PV Installs (GW)</a:t>
                </a:r>
              </a:p>
            </c:rich>
          </c:tx>
          <c:layout/>
          <c:overlay val="0"/>
        </c:title>
        <c:numFmt formatCode="#,##0_);\(#,##0\)" sourceLinked="0"/>
        <c:majorTickMark val="out"/>
        <c:minorTickMark val="none"/>
        <c:tickLblPos val="nextTo"/>
        <c:spPr>
          <a:ln>
            <a:solidFill>
              <a:schemeClr val="tx1"/>
            </a:solidFill>
          </a:ln>
        </c:spPr>
        <c:crossAx val="135325120"/>
        <c:crosses val="autoZero"/>
        <c:crossBetween val="between"/>
      </c:valAx>
    </c:plotArea>
    <c:legend>
      <c:legendPos val="r"/>
      <c:layout/>
      <c:overlay val="0"/>
    </c:legend>
    <c:plotVisOnly val="1"/>
    <c:dispBlanksAs val="gap"/>
    <c:showDLblsOverMax val="0"/>
  </c:chart>
  <c:txPr>
    <a:bodyPr/>
    <a:lstStyle/>
    <a:p>
      <a:pPr>
        <a:defRPr sz="14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Sheet1!$A$2</c:f>
              <c:strCache>
                <c:ptCount val="1"/>
                <c:pt idx="0">
                  <c:v>Residential</c:v>
                </c:pt>
              </c:strCache>
            </c:strRef>
          </c:tx>
          <c:spPr>
            <a:solidFill>
              <a:schemeClr val="accent1"/>
            </a:solidFill>
            <a:ln>
              <a:solidFill>
                <a:sysClr val="window" lastClr="FFFFFF">
                  <a:lumMod val="50000"/>
                </a:sysClr>
              </a:solidFill>
            </a:ln>
            <a:effectLst/>
          </c:spPr>
          <c:invertIfNegative val="0"/>
          <c:cat>
            <c:numRef>
              <c:f>Sheet1!$B$1:$G$1</c:f>
              <c:numCache>
                <c:formatCode>General</c:formatCode>
                <c:ptCount val="6"/>
                <c:pt idx="0">
                  <c:v>2019</c:v>
                </c:pt>
                <c:pt idx="1">
                  <c:v>2020</c:v>
                </c:pt>
                <c:pt idx="2">
                  <c:v>2021</c:v>
                </c:pt>
                <c:pt idx="3">
                  <c:v>2022</c:v>
                </c:pt>
                <c:pt idx="4">
                  <c:v>2023</c:v>
                </c:pt>
                <c:pt idx="5">
                  <c:v>2024</c:v>
                </c:pt>
              </c:numCache>
            </c:numRef>
          </c:cat>
          <c:val>
            <c:numRef>
              <c:f>Sheet1!$B$2:$G$2</c:f>
              <c:numCache>
                <c:formatCode>General</c:formatCode>
                <c:ptCount val="6"/>
                <c:pt idx="0">
                  <c:v>0.3</c:v>
                </c:pt>
                <c:pt idx="1">
                  <c:v>0.26</c:v>
                </c:pt>
                <c:pt idx="2">
                  <c:v>0.22</c:v>
                </c:pt>
                <c:pt idx="3">
                  <c:v>0</c:v>
                </c:pt>
                <c:pt idx="4">
                  <c:v>0</c:v>
                </c:pt>
                <c:pt idx="5">
                  <c:v>0</c:v>
                </c:pt>
              </c:numCache>
            </c:numRef>
          </c:val>
        </c:ser>
        <c:ser>
          <c:idx val="1"/>
          <c:order val="1"/>
          <c:tx>
            <c:strRef>
              <c:f>Sheet1!$A$3</c:f>
              <c:strCache>
                <c:ptCount val="1"/>
                <c:pt idx="0">
                  <c:v>Commercial </c:v>
                </c:pt>
              </c:strCache>
            </c:strRef>
          </c:tx>
          <c:spPr>
            <a:solidFill>
              <a:schemeClr val="accent2"/>
            </a:solidFill>
            <a:ln>
              <a:solidFill>
                <a:sysClr val="window" lastClr="FFFFFF">
                  <a:lumMod val="50000"/>
                </a:sysClr>
              </a:solidFill>
            </a:ln>
            <a:effectLst/>
          </c:spPr>
          <c:invertIfNegative val="0"/>
          <c:cat>
            <c:numRef>
              <c:f>Sheet1!$B$1:$G$1</c:f>
              <c:numCache>
                <c:formatCode>General</c:formatCode>
                <c:ptCount val="6"/>
                <c:pt idx="0">
                  <c:v>2019</c:v>
                </c:pt>
                <c:pt idx="1">
                  <c:v>2020</c:v>
                </c:pt>
                <c:pt idx="2">
                  <c:v>2021</c:v>
                </c:pt>
                <c:pt idx="3">
                  <c:v>2022</c:v>
                </c:pt>
                <c:pt idx="4">
                  <c:v>2023</c:v>
                </c:pt>
                <c:pt idx="5">
                  <c:v>2024</c:v>
                </c:pt>
              </c:numCache>
            </c:numRef>
          </c:cat>
          <c:val>
            <c:numRef>
              <c:f>Sheet1!$B$3:$G$3</c:f>
              <c:numCache>
                <c:formatCode>General</c:formatCode>
                <c:ptCount val="6"/>
                <c:pt idx="0">
                  <c:v>0.3</c:v>
                </c:pt>
                <c:pt idx="1">
                  <c:v>0.26</c:v>
                </c:pt>
                <c:pt idx="2">
                  <c:v>0.22</c:v>
                </c:pt>
                <c:pt idx="3">
                  <c:v>0.1</c:v>
                </c:pt>
                <c:pt idx="4">
                  <c:v>0.1</c:v>
                </c:pt>
                <c:pt idx="5">
                  <c:v>0.1</c:v>
                </c:pt>
              </c:numCache>
            </c:numRef>
          </c:val>
        </c:ser>
        <c:ser>
          <c:idx val="2"/>
          <c:order val="2"/>
          <c:tx>
            <c:strRef>
              <c:f>Sheet1!$A$4</c:f>
              <c:strCache>
                <c:ptCount val="1"/>
                <c:pt idx="0">
                  <c:v>Start of Construction - 2020</c:v>
                </c:pt>
              </c:strCache>
            </c:strRef>
          </c:tx>
          <c:spPr>
            <a:solidFill>
              <a:srgbClr val="ED7A2C">
                <a:lumMod val="20000"/>
                <a:lumOff val="80000"/>
              </a:srgbClr>
            </a:solidFill>
            <a:ln>
              <a:solidFill>
                <a:sysClr val="window" lastClr="FFFFFF">
                  <a:lumMod val="50000"/>
                </a:sysClr>
              </a:solidFill>
            </a:ln>
            <a:effectLst/>
          </c:spPr>
          <c:invertIfNegative val="0"/>
          <c:cat>
            <c:numRef>
              <c:f>Sheet1!$B$1:$G$1</c:f>
              <c:numCache>
                <c:formatCode>General</c:formatCode>
                <c:ptCount val="6"/>
                <c:pt idx="0">
                  <c:v>2019</c:v>
                </c:pt>
                <c:pt idx="1">
                  <c:v>2020</c:v>
                </c:pt>
                <c:pt idx="2">
                  <c:v>2021</c:v>
                </c:pt>
                <c:pt idx="3">
                  <c:v>2022</c:v>
                </c:pt>
                <c:pt idx="4">
                  <c:v>2023</c:v>
                </c:pt>
                <c:pt idx="5">
                  <c:v>2024</c:v>
                </c:pt>
              </c:numCache>
            </c:numRef>
          </c:cat>
          <c:val>
            <c:numRef>
              <c:f>Sheet1!$B$4:$G$4</c:f>
              <c:numCache>
                <c:formatCode>General</c:formatCode>
                <c:ptCount val="6"/>
                <c:pt idx="2">
                  <c:v>0.26</c:v>
                </c:pt>
                <c:pt idx="3">
                  <c:v>0.26</c:v>
                </c:pt>
                <c:pt idx="4">
                  <c:v>0.26</c:v>
                </c:pt>
                <c:pt idx="5">
                  <c:v>0.1</c:v>
                </c:pt>
              </c:numCache>
            </c:numRef>
          </c:val>
        </c:ser>
        <c:ser>
          <c:idx val="3"/>
          <c:order val="3"/>
          <c:tx>
            <c:strRef>
              <c:f>Sheet1!$A$5</c:f>
              <c:strCache>
                <c:ptCount val="1"/>
                <c:pt idx="0">
                  <c:v>Start of Construction - 2021</c:v>
                </c:pt>
              </c:strCache>
            </c:strRef>
          </c:tx>
          <c:spPr>
            <a:pattFill prst="wdDnDiag">
              <a:fgClr>
                <a:srgbClr val="ED7A2C">
                  <a:lumMod val="20000"/>
                  <a:lumOff val="80000"/>
                </a:srgbClr>
              </a:fgClr>
              <a:bgClr>
                <a:sysClr val="window" lastClr="FFFFFF"/>
              </a:bgClr>
            </a:pattFill>
            <a:ln>
              <a:solidFill>
                <a:sysClr val="window" lastClr="FFFFFF">
                  <a:lumMod val="50000"/>
                </a:sysClr>
              </a:solidFill>
            </a:ln>
            <a:effectLst/>
          </c:spPr>
          <c:invertIfNegative val="0"/>
          <c:cat>
            <c:numRef>
              <c:f>Sheet1!$B$1:$G$1</c:f>
              <c:numCache>
                <c:formatCode>General</c:formatCode>
                <c:ptCount val="6"/>
                <c:pt idx="0">
                  <c:v>2019</c:v>
                </c:pt>
                <c:pt idx="1">
                  <c:v>2020</c:v>
                </c:pt>
                <c:pt idx="2">
                  <c:v>2021</c:v>
                </c:pt>
                <c:pt idx="3">
                  <c:v>2022</c:v>
                </c:pt>
                <c:pt idx="4">
                  <c:v>2023</c:v>
                </c:pt>
                <c:pt idx="5">
                  <c:v>2024</c:v>
                </c:pt>
              </c:numCache>
            </c:numRef>
          </c:cat>
          <c:val>
            <c:numRef>
              <c:f>Sheet1!$B$5:$G$5</c:f>
              <c:numCache>
                <c:formatCode>General</c:formatCode>
                <c:ptCount val="6"/>
                <c:pt idx="3">
                  <c:v>0.22</c:v>
                </c:pt>
                <c:pt idx="4">
                  <c:v>0.22</c:v>
                </c:pt>
                <c:pt idx="5">
                  <c:v>0.1</c:v>
                </c:pt>
              </c:numCache>
            </c:numRef>
          </c:val>
        </c:ser>
        <c:dLbls>
          <c:showLegendKey val="0"/>
          <c:showVal val="0"/>
          <c:showCatName val="0"/>
          <c:showSerName val="0"/>
          <c:showPercent val="0"/>
          <c:showBubbleSize val="0"/>
        </c:dLbls>
        <c:gapWidth val="219"/>
        <c:overlap val="-27"/>
        <c:axId val="89417824"/>
        <c:axId val="89418216"/>
      </c:barChart>
      <c:catAx>
        <c:axId val="89417824"/>
        <c:scaling>
          <c:orientation val="minMax"/>
        </c:scaling>
        <c:delete val="0"/>
        <c:axPos val="b"/>
        <c:numFmt formatCode="General" sourceLinked="1"/>
        <c:majorTickMark val="out"/>
        <c:minorTickMark val="none"/>
        <c:tickLblPos val="nextTo"/>
        <c:spPr>
          <a:noFill/>
          <a:ln w="9525" cap="flat" cmpd="sng" algn="ctr">
            <a:solidFill>
              <a:srgbClr val="181300"/>
            </a:solidFill>
            <a:round/>
          </a:ln>
          <a:effectLst/>
        </c:spPr>
        <c:txPr>
          <a:bodyPr rot="-60000000" vert="horz"/>
          <a:lstStyle/>
          <a:p>
            <a:pPr>
              <a:defRPr/>
            </a:pPr>
            <a:endParaRPr lang="en-US"/>
          </a:p>
        </c:txPr>
        <c:crossAx val="89418216"/>
        <c:crosses val="autoZero"/>
        <c:auto val="1"/>
        <c:lblAlgn val="ctr"/>
        <c:lblOffset val="100"/>
        <c:noMultiLvlLbl val="0"/>
      </c:catAx>
      <c:valAx>
        <c:axId val="89418216"/>
        <c:scaling>
          <c:orientation val="minMax"/>
          <c:max val="0.30000000000000004"/>
        </c:scaling>
        <c:delete val="0"/>
        <c:axPos val="l"/>
        <c:majorGridlines>
          <c:spPr>
            <a:ln w="9525" cap="flat" cmpd="sng" algn="ctr">
              <a:solidFill>
                <a:schemeClr val="bg1">
                  <a:lumMod val="50000"/>
                </a:schemeClr>
              </a:solidFill>
              <a:prstDash val="dash"/>
              <a:round/>
            </a:ln>
            <a:effectLst/>
          </c:spPr>
        </c:majorGridlines>
        <c:numFmt formatCode="0%" sourceLinked="0"/>
        <c:majorTickMark val="none"/>
        <c:minorTickMark val="none"/>
        <c:tickLblPos val="nextTo"/>
        <c:spPr>
          <a:noFill/>
          <a:ln>
            <a:solidFill>
              <a:schemeClr val="tx1"/>
            </a:solidFill>
          </a:ln>
          <a:effectLst/>
        </c:spPr>
        <c:txPr>
          <a:bodyPr rot="-60000000" vert="horz"/>
          <a:lstStyle/>
          <a:p>
            <a:pPr>
              <a:defRPr/>
            </a:pPr>
            <a:endParaRPr lang="en-US"/>
          </a:p>
        </c:txPr>
        <c:crossAx val="89417824"/>
        <c:crosses val="autoZero"/>
        <c:crossBetween val="between"/>
      </c:valAx>
      <c:spPr>
        <a:noFill/>
        <a:ln>
          <a:solidFill>
            <a:sysClr val="window" lastClr="FFFFFF">
              <a:lumMod val="50000"/>
            </a:sysClr>
          </a:solidFill>
        </a:ln>
        <a:effectLst/>
      </c:spPr>
    </c:plotArea>
    <c:legend>
      <c:legendPos val="b"/>
      <c:layout>
        <c:manualLayout>
          <c:xMode val="edge"/>
          <c:yMode val="edge"/>
          <c:x val="0.13201832116675918"/>
          <c:y val="0.85186045264735966"/>
          <c:w val="0.74446645728062844"/>
          <c:h val="9.0658638604192238E-2"/>
        </c:manualLayout>
      </c:layout>
      <c:overlay val="0"/>
      <c:spPr>
        <a:noFill/>
        <a:ln>
          <a:noFill/>
        </a:ln>
        <a:effectLst/>
      </c:spPr>
      <c:txPr>
        <a:bodyPr rot="0" vert="horz"/>
        <a:lstStyle/>
        <a:p>
          <a:pPr>
            <a:defRPr/>
          </a:pPr>
          <a:endParaRPr lang="en-US"/>
        </a:p>
      </c:txPr>
    </c:legend>
    <c:plotVisOnly val="1"/>
    <c:dispBlanksAs val="gap"/>
    <c:showDLblsOverMax val="0"/>
  </c:chart>
  <c:spPr>
    <a:noFill/>
    <a:ln>
      <a:noFill/>
    </a:ln>
    <a:effectLst/>
  </c:spPr>
  <c:txPr>
    <a:bodyPr/>
    <a:lstStyle/>
    <a:p>
      <a:pPr>
        <a:defRPr sz="1200">
          <a:solidFill>
            <a:schemeClr val="tx1"/>
          </a:solidFill>
        </a:defRPr>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'DOE Funding Data'!$B$14</c:f>
              <c:strCache>
                <c:ptCount val="1"/>
                <c:pt idx="0">
                  <c:v>Appropriations</c:v>
                </c:pt>
              </c:strCache>
            </c:strRef>
          </c:tx>
          <c:spPr>
            <a:ln w="31750">
              <a:solidFill>
                <a:schemeClr val="tx1"/>
              </a:solidFill>
            </a:ln>
          </c:spPr>
          <c:marker>
            <c:symbol val="none"/>
          </c:marker>
          <c:dPt>
            <c:idx val="17"/>
            <c:marker>
              <c:symbol val="diamond"/>
              <c:size val="5"/>
              <c:spPr>
                <a:solidFill>
                  <a:schemeClr val="tx1"/>
                </a:solidFill>
                <a:ln>
                  <a:solidFill>
                    <a:schemeClr val="tx1"/>
                  </a:solidFill>
                </a:ln>
              </c:spPr>
            </c:marker>
            <c:bubble3D val="0"/>
          </c:dPt>
          <c:cat>
            <c:numRef>
              <c:f>'DOE Funding Data'!$C$13:$T$13</c:f>
              <c:numCache>
                <c:formatCode>General</c:formatCode>
                <c:ptCount val="18"/>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numCache>
            </c:numRef>
          </c:cat>
          <c:val>
            <c:numRef>
              <c:f>'DOE Funding Data'!$C$14:$T$14</c:f>
              <c:numCache>
                <c:formatCode>#,##0_);\(#,##0\)</c:formatCode>
                <c:ptCount val="18"/>
                <c:pt idx="0">
                  <c:v>90908</c:v>
                </c:pt>
                <c:pt idx="1">
                  <c:v>82034</c:v>
                </c:pt>
                <c:pt idx="2">
                  <c:v>90894</c:v>
                </c:pt>
                <c:pt idx="3">
                  <c:v>87107</c:v>
                </c:pt>
                <c:pt idx="4">
                  <c:v>82330</c:v>
                </c:pt>
                <c:pt idx="5">
                  <c:v>80731</c:v>
                </c:pt>
                <c:pt idx="6">
                  <c:v>84255</c:v>
                </c:pt>
                <c:pt idx="7">
                  <c:v>81791</c:v>
                </c:pt>
                <c:pt idx="8">
                  <c:v>157028</c:v>
                </c:pt>
                <c:pt idx="9">
                  <c:v>166320</c:v>
                </c:pt>
                <c:pt idx="10">
                  <c:v>172414</c:v>
                </c:pt>
                <c:pt idx="11">
                  <c:v>243396</c:v>
                </c:pt>
                <c:pt idx="12">
                  <c:v>259556</c:v>
                </c:pt>
                <c:pt idx="13">
                  <c:v>284702</c:v>
                </c:pt>
                <c:pt idx="14">
                  <c:v>269050</c:v>
                </c:pt>
                <c:pt idx="15">
                  <c:v>257058</c:v>
                </c:pt>
                <c:pt idx="16">
                  <c:v>233000</c:v>
                </c:pt>
                <c:pt idx="17">
                  <c:v>241600</c:v>
                </c:pt>
              </c:numCache>
            </c:numRef>
          </c:val>
          <c:smooth val="0"/>
        </c:ser>
        <c:ser>
          <c:idx val="1"/>
          <c:order val="1"/>
          <c:tx>
            <c:strRef>
              <c:f>'DOE Funding Data'!$B$15</c:f>
              <c:strCache>
                <c:ptCount val="1"/>
                <c:pt idx="0">
                  <c:v>Request</c:v>
                </c:pt>
              </c:strCache>
            </c:strRef>
          </c:tx>
          <c:spPr>
            <a:ln w="31750">
              <a:solidFill>
                <a:schemeClr val="tx2"/>
              </a:solidFill>
            </a:ln>
          </c:spPr>
          <c:marker>
            <c:symbol val="none"/>
          </c:marker>
          <c:dPt>
            <c:idx val="17"/>
            <c:marker>
              <c:symbol val="diamond"/>
              <c:size val="5"/>
              <c:spPr>
                <a:solidFill>
                  <a:schemeClr val="tx2"/>
                </a:solidFill>
                <a:ln>
                  <a:solidFill>
                    <a:schemeClr val="tx1"/>
                  </a:solidFill>
                </a:ln>
              </c:spPr>
            </c:marker>
            <c:bubble3D val="0"/>
          </c:dPt>
          <c:cat>
            <c:numRef>
              <c:f>'DOE Funding Data'!$C$13:$T$13</c:f>
              <c:numCache>
                <c:formatCode>General</c:formatCode>
                <c:ptCount val="18"/>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numCache>
            </c:numRef>
          </c:cat>
          <c:val>
            <c:numRef>
              <c:f>'DOE Funding Data'!$C$15:$T$15</c:f>
              <c:numCache>
                <c:formatCode>#,##0_);\(#,##0\)</c:formatCode>
                <c:ptCount val="18"/>
                <c:pt idx="0">
                  <c:v>106300</c:v>
                </c:pt>
                <c:pt idx="1">
                  <c:v>117659</c:v>
                </c:pt>
                <c:pt idx="2">
                  <c:v>101500</c:v>
                </c:pt>
                <c:pt idx="3">
                  <c:v>42432</c:v>
                </c:pt>
                <c:pt idx="4">
                  <c:v>79625</c:v>
                </c:pt>
                <c:pt idx="5">
                  <c:v>79693</c:v>
                </c:pt>
                <c:pt idx="6">
                  <c:v>80333</c:v>
                </c:pt>
                <c:pt idx="7">
                  <c:v>83953</c:v>
                </c:pt>
                <c:pt idx="8">
                  <c:v>148372</c:v>
                </c:pt>
                <c:pt idx="9">
                  <c:v>148304</c:v>
                </c:pt>
                <c:pt idx="10">
                  <c:v>156120</c:v>
                </c:pt>
                <c:pt idx="11">
                  <c:v>320000</c:v>
                </c:pt>
                <c:pt idx="12">
                  <c:v>302398</c:v>
                </c:pt>
                <c:pt idx="13">
                  <c:v>457000</c:v>
                </c:pt>
                <c:pt idx="14">
                  <c:v>310000</c:v>
                </c:pt>
                <c:pt idx="15">
                  <c:v>356500</c:v>
                </c:pt>
                <c:pt idx="16">
                  <c:v>282300</c:v>
                </c:pt>
                <c:pt idx="17">
                  <c:v>336700</c:v>
                </c:pt>
              </c:numCache>
            </c:numRef>
          </c:val>
          <c:smooth val="0"/>
        </c:ser>
        <c:ser>
          <c:idx val="2"/>
          <c:order val="2"/>
          <c:tx>
            <c:strRef>
              <c:f>'DOE Funding Data'!$B$16</c:f>
              <c:strCache>
                <c:ptCount val="1"/>
                <c:pt idx="0">
                  <c:v>ARRA</c:v>
                </c:pt>
              </c:strCache>
            </c:strRef>
          </c:tx>
          <c:spPr>
            <a:ln>
              <a:noFill/>
            </a:ln>
          </c:spPr>
          <c:marker>
            <c:symbol val="diamond"/>
            <c:size val="5"/>
            <c:spPr>
              <a:ln>
                <a:solidFill>
                  <a:schemeClr val="tx1"/>
                </a:solidFill>
              </a:ln>
            </c:spPr>
          </c:marker>
          <c:cat>
            <c:numRef>
              <c:f>'DOE Funding Data'!$C$13:$T$13</c:f>
              <c:numCache>
                <c:formatCode>General</c:formatCode>
                <c:ptCount val="18"/>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numCache>
            </c:numRef>
          </c:cat>
          <c:val>
            <c:numRef>
              <c:f>'DOE Funding Data'!$C$16:$T$16</c:f>
              <c:numCache>
                <c:formatCode>General</c:formatCode>
                <c:ptCount val="18"/>
                <c:pt idx="10" formatCode="#,##0_);\(#,##0\)">
                  <c:v>116850</c:v>
                </c:pt>
              </c:numCache>
            </c:numRef>
          </c:val>
          <c:smooth val="0"/>
        </c:ser>
        <c:dLbls>
          <c:showLegendKey val="0"/>
          <c:showVal val="0"/>
          <c:showCatName val="0"/>
          <c:showSerName val="0"/>
          <c:showPercent val="0"/>
          <c:showBubbleSize val="0"/>
        </c:dLbls>
        <c:smooth val="0"/>
        <c:axId val="135326296"/>
        <c:axId val="135326688"/>
      </c:lineChart>
      <c:catAx>
        <c:axId val="135326296"/>
        <c:scaling>
          <c:orientation val="minMax"/>
        </c:scaling>
        <c:delete val="0"/>
        <c:axPos val="b"/>
        <c:numFmt formatCode="General" sourceLinked="1"/>
        <c:majorTickMark val="out"/>
        <c:minorTickMark val="none"/>
        <c:tickLblPos val="nextTo"/>
        <c:spPr>
          <a:ln>
            <a:solidFill>
              <a:schemeClr val="tx1"/>
            </a:solidFill>
          </a:ln>
        </c:spPr>
        <c:crossAx val="135326688"/>
        <c:crosses val="autoZero"/>
        <c:auto val="1"/>
        <c:lblAlgn val="ctr"/>
        <c:lblOffset val="100"/>
        <c:noMultiLvlLbl val="0"/>
      </c:catAx>
      <c:valAx>
        <c:axId val="135326688"/>
        <c:scaling>
          <c:orientation val="minMax"/>
        </c:scaling>
        <c:delete val="0"/>
        <c:axPos val="l"/>
        <c:majorGridlines>
          <c:spPr>
            <a:ln>
              <a:prstDash val="lgDash"/>
            </a:ln>
          </c:spPr>
        </c:majorGridlines>
        <c:title>
          <c:tx>
            <c:rich>
              <a:bodyPr rot="-5400000" vert="horz"/>
              <a:lstStyle/>
              <a:p>
                <a:pPr>
                  <a:defRPr/>
                </a:pPr>
                <a:r>
                  <a:rPr lang="en-US"/>
                  <a:t>SETO Budget ($MM)</a:t>
                </a:r>
              </a:p>
            </c:rich>
          </c:tx>
          <c:overlay val="0"/>
        </c:title>
        <c:numFmt formatCode="&quot;$&quot;#,##0_);\(&quot;$&quot;#,##0\)" sourceLinked="0"/>
        <c:majorTickMark val="out"/>
        <c:minorTickMark val="none"/>
        <c:tickLblPos val="nextTo"/>
        <c:spPr>
          <a:ln>
            <a:solidFill>
              <a:schemeClr val="tx1"/>
            </a:solidFill>
          </a:ln>
        </c:spPr>
        <c:crossAx val="135326296"/>
        <c:crosses val="autoZero"/>
        <c:crossBetween val="between"/>
        <c:dispUnits>
          <c:builtInUnit val="thousands"/>
        </c:dispUnits>
      </c:valAx>
    </c:plotArea>
    <c:legend>
      <c:legendPos val="r"/>
      <c:layout>
        <c:manualLayout>
          <c:xMode val="edge"/>
          <c:yMode val="edge"/>
          <c:x val="0.20365691993195781"/>
          <c:y val="7.6730042890980094E-2"/>
          <c:w val="0.29580349809382545"/>
          <c:h val="0.22052333397349722"/>
        </c:manualLayout>
      </c:layout>
      <c:overlay val="1"/>
      <c:spPr>
        <a:solidFill>
          <a:schemeClr val="bg1"/>
        </a:solidFill>
        <a:ln>
          <a:solidFill>
            <a:schemeClr val="tx1"/>
          </a:solidFill>
        </a:ln>
      </c:spPr>
    </c:legend>
    <c:plotVisOnly val="1"/>
    <c:dispBlanksAs val="gap"/>
    <c:showDLblsOverMax val="0"/>
  </c:chart>
  <c:txPr>
    <a:bodyPr/>
    <a:lstStyle/>
    <a:p>
      <a:pPr>
        <a:defRPr sz="12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SETO Subprograms</a:t>
            </a:r>
          </a:p>
        </c:rich>
      </c:tx>
      <c:overlay val="0"/>
    </c:title>
    <c:autoTitleDeleted val="0"/>
    <c:plotArea>
      <c:layout/>
      <c:lineChart>
        <c:grouping val="standard"/>
        <c:varyColors val="0"/>
        <c:ser>
          <c:idx val="0"/>
          <c:order val="0"/>
          <c:tx>
            <c:strRef>
              <c:f>'DOE Funding Data'!$B$19</c:f>
              <c:strCache>
                <c:ptCount val="1"/>
                <c:pt idx="0">
                  <c:v>CSP</c:v>
                </c:pt>
              </c:strCache>
            </c:strRef>
          </c:tx>
          <c:spPr>
            <a:ln>
              <a:solidFill>
                <a:schemeClr val="accent1"/>
              </a:solidFill>
            </a:ln>
          </c:spPr>
          <c:marker>
            <c:symbol val="none"/>
          </c:marker>
          <c:cat>
            <c:numRef>
              <c:f>'DOE Funding Data'!$C$13:$S$13</c:f>
              <c:numCache>
                <c:formatCode>General</c:formatCode>
                <c:ptCount val="17"/>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numCache>
            </c:numRef>
          </c:cat>
          <c:val>
            <c:numRef>
              <c:f>'DOE Funding Data'!$C$19:$S$19</c:f>
              <c:numCache>
                <c:formatCode>#,##0_);\(#,##0\)</c:formatCode>
                <c:ptCount val="17"/>
                <c:pt idx="0">
                  <c:v>16791</c:v>
                </c:pt>
                <c:pt idx="1">
                  <c:v>14983</c:v>
                </c:pt>
                <c:pt idx="3">
                  <c:v>13025</c:v>
                </c:pt>
                <c:pt idx="4">
                  <c:v>5298</c:v>
                </c:pt>
                <c:pt idx="5">
                  <c:v>5331</c:v>
                </c:pt>
                <c:pt idx="6">
                  <c:v>5873</c:v>
                </c:pt>
                <c:pt idx="7">
                  <c:v>7284</c:v>
                </c:pt>
                <c:pt idx="8">
                  <c:v>15696</c:v>
                </c:pt>
                <c:pt idx="9">
                  <c:v>27617</c:v>
                </c:pt>
                <c:pt idx="10">
                  <c:v>29621</c:v>
                </c:pt>
                <c:pt idx="11">
                  <c:v>49023</c:v>
                </c:pt>
                <c:pt idx="12">
                  <c:v>47328</c:v>
                </c:pt>
                <c:pt idx="13">
                  <c:v>44922</c:v>
                </c:pt>
                <c:pt idx="14">
                  <c:v>43080</c:v>
                </c:pt>
                <c:pt idx="15">
                  <c:v>48571</c:v>
                </c:pt>
                <c:pt idx="16">
                  <c:v>46400</c:v>
                </c:pt>
              </c:numCache>
            </c:numRef>
          </c:val>
          <c:smooth val="0"/>
        </c:ser>
        <c:ser>
          <c:idx val="1"/>
          <c:order val="1"/>
          <c:tx>
            <c:strRef>
              <c:f>'DOE Funding Data'!$B$20</c:f>
              <c:strCache>
                <c:ptCount val="1"/>
                <c:pt idx="0">
                  <c:v>PV</c:v>
                </c:pt>
              </c:strCache>
            </c:strRef>
          </c:tx>
          <c:spPr>
            <a:ln>
              <a:solidFill>
                <a:schemeClr val="accent2"/>
              </a:solidFill>
            </a:ln>
          </c:spPr>
          <c:marker>
            <c:symbol val="none"/>
          </c:marker>
          <c:cat>
            <c:numRef>
              <c:f>'DOE Funding Data'!$C$13:$S$13</c:f>
              <c:numCache>
                <c:formatCode>General</c:formatCode>
                <c:ptCount val="17"/>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numCache>
            </c:numRef>
          </c:cat>
          <c:val>
            <c:numRef>
              <c:f>'DOE Funding Data'!$C$20:$S$20</c:f>
              <c:numCache>
                <c:formatCode>#,##0_);\(#,##0\)</c:formatCode>
                <c:ptCount val="17"/>
                <c:pt idx="0">
                  <c:v>70561</c:v>
                </c:pt>
                <c:pt idx="1">
                  <c:v>65107</c:v>
                </c:pt>
                <c:pt idx="2">
                  <c:v>90894</c:v>
                </c:pt>
                <c:pt idx="3">
                  <c:v>65459</c:v>
                </c:pt>
                <c:pt idx="4">
                  <c:v>62943</c:v>
                </c:pt>
                <c:pt idx="5">
                  <c:v>71409</c:v>
                </c:pt>
                <c:pt idx="6">
                  <c:v>65844</c:v>
                </c:pt>
                <c:pt idx="7">
                  <c:v>58802</c:v>
                </c:pt>
                <c:pt idx="8">
                  <c:v>138372</c:v>
                </c:pt>
                <c:pt idx="9">
                  <c:v>136744</c:v>
                </c:pt>
                <c:pt idx="10">
                  <c:v>142793</c:v>
                </c:pt>
                <c:pt idx="11">
                  <c:v>125778</c:v>
                </c:pt>
                <c:pt idx="12">
                  <c:v>132844</c:v>
                </c:pt>
                <c:pt idx="13">
                  <c:v>75563</c:v>
                </c:pt>
                <c:pt idx="14">
                  <c:v>150580</c:v>
                </c:pt>
                <c:pt idx="15">
                  <c:v>56641</c:v>
                </c:pt>
                <c:pt idx="16">
                  <c:v>35300</c:v>
                </c:pt>
              </c:numCache>
            </c:numRef>
          </c:val>
          <c:smooth val="0"/>
        </c:ser>
        <c:ser>
          <c:idx val="2"/>
          <c:order val="2"/>
          <c:tx>
            <c:strRef>
              <c:f>'DOE Funding Data'!$B$21</c:f>
              <c:strCache>
                <c:ptCount val="1"/>
                <c:pt idx="0">
                  <c:v>STH</c:v>
                </c:pt>
              </c:strCache>
            </c:strRef>
          </c:tx>
          <c:spPr>
            <a:ln>
              <a:solidFill>
                <a:schemeClr val="accent3"/>
              </a:solidFill>
            </a:ln>
          </c:spPr>
          <c:marker>
            <c:symbol val="none"/>
          </c:marker>
          <c:cat>
            <c:numRef>
              <c:f>'DOE Funding Data'!$C$13:$S$13</c:f>
              <c:numCache>
                <c:formatCode>General</c:formatCode>
                <c:ptCount val="17"/>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numCache>
            </c:numRef>
          </c:cat>
          <c:val>
            <c:numRef>
              <c:f>'DOE Funding Data'!$C$21:$S$21</c:f>
              <c:numCache>
                <c:formatCode>#,##0_);\(#,##0\)</c:formatCode>
                <c:ptCount val="17"/>
                <c:pt idx="0">
                  <c:v>3556</c:v>
                </c:pt>
                <c:pt idx="1">
                  <c:v>1944</c:v>
                </c:pt>
                <c:pt idx="3">
                  <c:v>3227</c:v>
                </c:pt>
                <c:pt idx="4">
                  <c:v>3783</c:v>
                </c:pt>
                <c:pt idx="5">
                  <c:v>2863</c:v>
                </c:pt>
                <c:pt idx="6">
                  <c:v>2418</c:v>
                </c:pt>
                <c:pt idx="7">
                  <c:v>1449</c:v>
                </c:pt>
                <c:pt idx="8">
                  <c:v>2960</c:v>
                </c:pt>
                <c:pt idx="9">
                  <c:v>1959</c:v>
                </c:pt>
              </c:numCache>
            </c:numRef>
          </c:val>
          <c:smooth val="0"/>
        </c:ser>
        <c:ser>
          <c:idx val="3"/>
          <c:order val="3"/>
          <c:tx>
            <c:strRef>
              <c:f>'DOE Funding Data'!$B$22</c:f>
              <c:strCache>
                <c:ptCount val="1"/>
                <c:pt idx="0">
                  <c:v>BOS</c:v>
                </c:pt>
              </c:strCache>
            </c:strRef>
          </c:tx>
          <c:spPr>
            <a:ln>
              <a:solidFill>
                <a:srgbClr val="0070C0"/>
              </a:solidFill>
            </a:ln>
          </c:spPr>
          <c:marker>
            <c:symbol val="none"/>
          </c:marker>
          <c:cat>
            <c:numRef>
              <c:f>'DOE Funding Data'!$C$13:$S$13</c:f>
              <c:numCache>
                <c:formatCode>General</c:formatCode>
                <c:ptCount val="17"/>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numCache>
            </c:numRef>
          </c:cat>
          <c:val>
            <c:numRef>
              <c:f>'DOE Funding Data'!$C$22:$S$22</c:f>
              <c:numCache>
                <c:formatCode>General</c:formatCode>
                <c:ptCount val="17"/>
                <c:pt idx="11" formatCode="#,##0_);\(#,##0\)">
                  <c:v>23540</c:v>
                </c:pt>
                <c:pt idx="12" formatCode="#,##0_);\(#,##0\)">
                  <c:v>25000</c:v>
                </c:pt>
                <c:pt idx="13" formatCode="#,##0_);\(#,##0\)">
                  <c:v>31897</c:v>
                </c:pt>
                <c:pt idx="14" formatCode="#,##0_);\(#,##0\)">
                  <c:v>29617</c:v>
                </c:pt>
                <c:pt idx="15" formatCode="#,##0_);\(#,##0\)">
                  <c:v>42558</c:v>
                </c:pt>
                <c:pt idx="16" formatCode="#,##0_);\(#,##0\)">
                  <c:v>40700</c:v>
                </c:pt>
              </c:numCache>
            </c:numRef>
          </c:val>
          <c:smooth val="0"/>
        </c:ser>
        <c:ser>
          <c:idx val="4"/>
          <c:order val="4"/>
          <c:tx>
            <c:strRef>
              <c:f>'DOE Funding Data'!$B$23</c:f>
              <c:strCache>
                <c:ptCount val="1"/>
                <c:pt idx="0">
                  <c:v>SI</c:v>
                </c:pt>
              </c:strCache>
            </c:strRef>
          </c:tx>
          <c:spPr>
            <a:ln>
              <a:solidFill>
                <a:schemeClr val="accent5"/>
              </a:solidFill>
            </a:ln>
          </c:spPr>
          <c:marker>
            <c:symbol val="none"/>
          </c:marker>
          <c:cat>
            <c:numRef>
              <c:f>'DOE Funding Data'!$C$13:$S$13</c:f>
              <c:numCache>
                <c:formatCode>General</c:formatCode>
                <c:ptCount val="17"/>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numCache>
            </c:numRef>
          </c:cat>
          <c:val>
            <c:numRef>
              <c:f>'DOE Funding Data'!$C$23:$S$23</c:f>
              <c:numCache>
                <c:formatCode>General</c:formatCode>
                <c:ptCount val="17"/>
                <c:pt idx="11" formatCode="#,##0_);\(#,##0\)">
                  <c:v>23055</c:v>
                </c:pt>
                <c:pt idx="12" formatCode="#,##0_);\(#,##0\)">
                  <c:v>54384</c:v>
                </c:pt>
                <c:pt idx="13" formatCode="#,##0_);\(#,##0\)">
                  <c:v>47916</c:v>
                </c:pt>
                <c:pt idx="14" formatCode="#,##0_);\(#,##0\)">
                  <c:v>45773</c:v>
                </c:pt>
                <c:pt idx="15" formatCode="#,##0_);\(#,##0\)">
                  <c:v>52816</c:v>
                </c:pt>
                <c:pt idx="16" formatCode="#,##0_);\(#,##0\)">
                  <c:v>43700</c:v>
                </c:pt>
              </c:numCache>
            </c:numRef>
          </c:val>
          <c:smooth val="0"/>
        </c:ser>
        <c:ser>
          <c:idx val="5"/>
          <c:order val="5"/>
          <c:tx>
            <c:strRef>
              <c:f>'DOE Funding Data'!$B$24</c:f>
              <c:strCache>
                <c:ptCount val="1"/>
                <c:pt idx="0">
                  <c:v>TTM</c:v>
                </c:pt>
              </c:strCache>
            </c:strRef>
          </c:tx>
          <c:spPr>
            <a:ln>
              <a:solidFill>
                <a:schemeClr val="tx1"/>
              </a:solidFill>
            </a:ln>
          </c:spPr>
          <c:marker>
            <c:symbol val="diamond"/>
            <c:size val="5"/>
            <c:spPr>
              <a:solidFill>
                <a:schemeClr val="tx1"/>
              </a:solidFill>
              <a:ln>
                <a:solidFill>
                  <a:schemeClr val="tx1"/>
                </a:solidFill>
              </a:ln>
            </c:spPr>
          </c:marker>
          <c:cat>
            <c:numRef>
              <c:f>'DOE Funding Data'!$C$13:$S$13</c:f>
              <c:numCache>
                <c:formatCode>General</c:formatCode>
                <c:ptCount val="17"/>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numCache>
            </c:numRef>
          </c:cat>
          <c:val>
            <c:numRef>
              <c:f>'DOE Funding Data'!$C$24:$S$24</c:f>
              <c:numCache>
                <c:formatCode>General</c:formatCode>
                <c:ptCount val="17"/>
                <c:pt idx="11" formatCode="#,##0_);\(#,##0\)">
                  <c:v>22000</c:v>
                </c:pt>
                <c:pt idx="13" formatCode="#,##0_);\(#,##0\)">
                  <c:v>84404</c:v>
                </c:pt>
                <c:pt idx="15" formatCode="#,##0_);\(#,##0\)">
                  <c:v>44472</c:v>
                </c:pt>
                <c:pt idx="16" formatCode="#,##0_);\(#,##0\)">
                  <c:v>57800</c:v>
                </c:pt>
              </c:numCache>
            </c:numRef>
          </c:val>
          <c:smooth val="0"/>
        </c:ser>
        <c:ser>
          <c:idx val="6"/>
          <c:order val="6"/>
          <c:tx>
            <c:strRef>
              <c:f>'DOE Funding Data'!$B$25</c:f>
              <c:strCache>
                <c:ptCount val="1"/>
                <c:pt idx="0">
                  <c:v>NREL Site</c:v>
                </c:pt>
              </c:strCache>
            </c:strRef>
          </c:tx>
          <c:spPr>
            <a:ln>
              <a:solidFill>
                <a:schemeClr val="tx2"/>
              </a:solidFill>
            </a:ln>
          </c:spPr>
          <c:marker>
            <c:symbol val="none"/>
          </c:marker>
          <c:cat>
            <c:numRef>
              <c:f>'DOE Funding Data'!$C$13:$S$13</c:f>
              <c:numCache>
                <c:formatCode>General</c:formatCode>
                <c:ptCount val="17"/>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numCache>
            </c:numRef>
          </c:cat>
          <c:val>
            <c:numRef>
              <c:f>'DOE Funding Data'!$C$25:$S$25</c:f>
              <c:numCache>
                <c:formatCode>General</c:formatCode>
                <c:ptCount val="17"/>
                <c:pt idx="15" formatCode="#,##0_);\(#,##0\)">
                  <c:v>12000</c:v>
                </c:pt>
                <c:pt idx="16" formatCode="#,##0_);\(#,##0\)">
                  <c:v>9100</c:v>
                </c:pt>
              </c:numCache>
            </c:numRef>
          </c:val>
          <c:smooth val="0"/>
        </c:ser>
        <c:dLbls>
          <c:showLegendKey val="0"/>
          <c:showVal val="0"/>
          <c:showCatName val="0"/>
          <c:showSerName val="0"/>
          <c:showPercent val="0"/>
          <c:showBubbleSize val="0"/>
        </c:dLbls>
        <c:smooth val="0"/>
        <c:axId val="135327472"/>
        <c:axId val="135986160"/>
      </c:lineChart>
      <c:catAx>
        <c:axId val="135327472"/>
        <c:scaling>
          <c:orientation val="minMax"/>
        </c:scaling>
        <c:delete val="0"/>
        <c:axPos val="b"/>
        <c:numFmt formatCode="General" sourceLinked="1"/>
        <c:majorTickMark val="out"/>
        <c:minorTickMark val="none"/>
        <c:tickLblPos val="nextTo"/>
        <c:spPr>
          <a:ln>
            <a:solidFill>
              <a:schemeClr val="tx1"/>
            </a:solidFill>
          </a:ln>
        </c:spPr>
        <c:crossAx val="135986160"/>
        <c:crosses val="autoZero"/>
        <c:auto val="1"/>
        <c:lblAlgn val="ctr"/>
        <c:lblOffset val="100"/>
        <c:noMultiLvlLbl val="0"/>
      </c:catAx>
      <c:valAx>
        <c:axId val="135986160"/>
        <c:scaling>
          <c:orientation val="minMax"/>
        </c:scaling>
        <c:delete val="0"/>
        <c:axPos val="l"/>
        <c:majorGridlines>
          <c:spPr>
            <a:ln>
              <a:prstDash val="lgDash"/>
            </a:ln>
          </c:spPr>
        </c:majorGridlines>
        <c:title>
          <c:tx>
            <c:rich>
              <a:bodyPr rot="-5400000" vert="horz"/>
              <a:lstStyle/>
              <a:p>
                <a:pPr>
                  <a:defRPr/>
                </a:pPr>
                <a:r>
                  <a:rPr lang="en-US"/>
                  <a:t>SETO Budget ($MM)</a:t>
                </a:r>
              </a:p>
            </c:rich>
          </c:tx>
          <c:overlay val="0"/>
        </c:title>
        <c:numFmt formatCode="&quot;$&quot;#,##0_);\(&quot;$&quot;#,##0\)" sourceLinked="0"/>
        <c:majorTickMark val="out"/>
        <c:minorTickMark val="none"/>
        <c:tickLblPos val="nextTo"/>
        <c:spPr>
          <a:ln>
            <a:solidFill>
              <a:schemeClr val="tx1"/>
            </a:solidFill>
          </a:ln>
        </c:spPr>
        <c:crossAx val="135327472"/>
        <c:crosses val="autoZero"/>
        <c:crossBetween val="between"/>
        <c:dispUnits>
          <c:builtInUnit val="thousands"/>
        </c:dispUnits>
      </c:valAx>
    </c:plotArea>
    <c:legend>
      <c:legendPos val="t"/>
      <c:layout>
        <c:manualLayout>
          <c:xMode val="edge"/>
          <c:yMode val="edge"/>
          <c:x val="0.21465890653933734"/>
          <c:y val="0.11445091010403752"/>
          <c:w val="0.23513611096435491"/>
          <c:h val="0.34032305003813651"/>
        </c:manualLayout>
      </c:layout>
      <c:overlay val="1"/>
      <c:spPr>
        <a:solidFill>
          <a:schemeClr val="bg1"/>
        </a:solidFill>
        <a:ln>
          <a:solidFill>
            <a:schemeClr val="tx2"/>
          </a:solidFill>
        </a:ln>
      </c:spPr>
    </c:legend>
    <c:plotVisOnly val="1"/>
    <c:dispBlanksAs val="gap"/>
    <c:showDLblsOverMax val="0"/>
  </c:chart>
  <c:txPr>
    <a:bodyPr/>
    <a:lstStyle/>
    <a:p>
      <a:pPr>
        <a:defRPr sz="1200"/>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0.44641</cdr:x>
      <cdr:y>0.37142</cdr:y>
    </cdr:from>
    <cdr:to>
      <cdr:x>0.62586</cdr:x>
      <cdr:y>0.50406</cdr:y>
    </cdr:to>
    <cdr:sp macro="" textlink="">
      <cdr:nvSpPr>
        <cdr:cNvPr id="2" name="Right Arrow 1"/>
        <cdr:cNvSpPr/>
      </cdr:nvSpPr>
      <cdr:spPr>
        <a:xfrm xmlns:a="http://schemas.openxmlformats.org/drawingml/2006/main">
          <a:off x="4000498" y="1066801"/>
          <a:ext cx="1608139" cy="381000"/>
        </a:xfrm>
        <a:prstGeom xmlns:a="http://schemas.openxmlformats.org/drawingml/2006/main" prst="rightArrow">
          <a:avLst/>
        </a:prstGeom>
        <a:solidFill xmlns:a="http://schemas.openxmlformats.org/drawingml/2006/main">
          <a:srgbClr val="FF00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0.29424</cdr:x>
      <cdr:y>0.14112</cdr:y>
    </cdr:from>
    <cdr:to>
      <cdr:x>0.4388</cdr:x>
      <cdr:y>0.24696</cdr:y>
    </cdr:to>
    <cdr:sp macro="" textlink="">
      <cdr:nvSpPr>
        <cdr:cNvPr id="3" name="Right Arrow 2"/>
        <cdr:cNvSpPr/>
      </cdr:nvSpPr>
      <cdr:spPr>
        <a:xfrm xmlns:a="http://schemas.openxmlformats.org/drawingml/2006/main">
          <a:off x="2636838" y="405322"/>
          <a:ext cx="1295400" cy="304024"/>
        </a:xfrm>
        <a:prstGeom xmlns:a="http://schemas.openxmlformats.org/drawingml/2006/main" prst="rightArrow">
          <a:avLst/>
        </a:prstGeom>
        <a:solidFill xmlns:a="http://schemas.openxmlformats.org/drawingml/2006/main">
          <a:srgbClr val="FF00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0.46315</cdr:x>
      <cdr:y>0.02653</cdr:y>
    </cdr:from>
    <cdr:to>
      <cdr:x>0.6077</cdr:x>
      <cdr:y>0.42447</cdr:y>
    </cdr:to>
    <cdr:sp macro="" textlink="">
      <cdr:nvSpPr>
        <cdr:cNvPr id="4" name="TextBox 3"/>
        <cdr:cNvSpPr txBox="1"/>
      </cdr:nvSpPr>
      <cdr:spPr>
        <a:xfrm xmlns:a="http://schemas.openxmlformats.org/drawingml/2006/main">
          <a:off x="4150448" y="76200"/>
          <a:ext cx="1295419" cy="1143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l"/>
          <a:r>
            <a:rPr lang="en-US" dirty="0" smtClean="0"/>
            <a:t>Commercial entities </a:t>
          </a:r>
          <a:r>
            <a:rPr lang="en-US" sz="1100" dirty="0" smtClean="0"/>
            <a:t>can claim tax credit for year project begins construction</a:t>
          </a:r>
          <a:endParaRPr lang="en-US" sz="1100" dirty="0"/>
        </a:p>
      </cdr:txBody>
    </cdr:sp>
  </cdr:relSizeAnchor>
  <cdr:relSizeAnchor xmlns:cdr="http://schemas.openxmlformats.org/drawingml/2006/chartDrawing">
    <cdr:from>
      <cdr:x>0.80074</cdr:x>
      <cdr:y>0.331</cdr:y>
    </cdr:from>
    <cdr:to>
      <cdr:x>0.90668</cdr:x>
      <cdr:y>0.46365</cdr:y>
    </cdr:to>
    <cdr:sp macro="" textlink="">
      <cdr:nvSpPr>
        <cdr:cNvPr id="6" name="Right Arrow 5"/>
        <cdr:cNvSpPr/>
      </cdr:nvSpPr>
      <cdr:spPr>
        <a:xfrm xmlns:a="http://schemas.openxmlformats.org/drawingml/2006/main" rot="2400909">
          <a:off x="7175744" y="950726"/>
          <a:ext cx="949388" cy="381000"/>
        </a:xfrm>
        <a:prstGeom xmlns:a="http://schemas.openxmlformats.org/drawingml/2006/main" prst="rightArrow">
          <a:avLst/>
        </a:prstGeom>
        <a:solidFill xmlns:a="http://schemas.openxmlformats.org/drawingml/2006/main">
          <a:srgbClr val="FF00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0.4643</cdr:x>
      <cdr:y>0.55712</cdr:y>
    </cdr:from>
    <cdr:to>
      <cdr:x>0.56634</cdr:x>
      <cdr:y>0.76936</cdr:y>
    </cdr:to>
    <cdr:sp macro="" textlink="">
      <cdr:nvSpPr>
        <cdr:cNvPr id="7" name="TextBox 1"/>
        <cdr:cNvSpPr txBox="1"/>
      </cdr:nvSpPr>
      <cdr:spPr>
        <a:xfrm xmlns:a="http://schemas.openxmlformats.org/drawingml/2006/main">
          <a:off x="4160839" y="1600200"/>
          <a:ext cx="914400" cy="609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dirty="0" smtClean="0"/>
            <a:t>Residential credit expires</a:t>
          </a:r>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1" cy="457200"/>
          </a:xfrm>
          <a:prstGeom prst="rect">
            <a:avLst/>
          </a:prstGeom>
        </p:spPr>
        <p:txBody>
          <a:bodyPr vert="horz" lIns="91419" tIns="45710" rIns="91419" bIns="45710" rtlCol="0"/>
          <a:lstStyle>
            <a:lvl1pPr algn="l">
              <a:defRPr sz="1200"/>
            </a:lvl1pPr>
          </a:lstStyle>
          <a:p>
            <a:endParaRPr lang="en-US"/>
          </a:p>
        </p:txBody>
      </p:sp>
      <p:sp>
        <p:nvSpPr>
          <p:cNvPr id="3" name="Date Placeholder 2"/>
          <p:cNvSpPr>
            <a:spLocks noGrp="1"/>
          </p:cNvSpPr>
          <p:nvPr>
            <p:ph type="dt" sz="quarter" idx="1"/>
          </p:nvPr>
        </p:nvSpPr>
        <p:spPr>
          <a:xfrm>
            <a:off x="3884615" y="0"/>
            <a:ext cx="2971801" cy="457200"/>
          </a:xfrm>
          <a:prstGeom prst="rect">
            <a:avLst/>
          </a:prstGeom>
        </p:spPr>
        <p:txBody>
          <a:bodyPr vert="horz" lIns="91419" tIns="45710" rIns="91419" bIns="45710" rtlCol="0"/>
          <a:lstStyle>
            <a:lvl1pPr algn="r">
              <a:defRPr sz="1200"/>
            </a:lvl1pPr>
          </a:lstStyle>
          <a:p>
            <a:fld id="{74B97EC7-4B9C-E847-93EE-C93EA4B2CBE0}" type="datetimeFigureOut">
              <a:rPr lang="en-US" smtClean="0"/>
              <a:t>4/19/2016</a:t>
            </a:fld>
            <a:endParaRPr lang="en-US"/>
          </a:p>
        </p:txBody>
      </p:sp>
      <p:sp>
        <p:nvSpPr>
          <p:cNvPr id="4" name="Footer Placeholder 3"/>
          <p:cNvSpPr>
            <a:spLocks noGrp="1"/>
          </p:cNvSpPr>
          <p:nvPr>
            <p:ph type="ftr" sz="quarter" idx="2"/>
          </p:nvPr>
        </p:nvSpPr>
        <p:spPr>
          <a:xfrm>
            <a:off x="1" y="8685213"/>
            <a:ext cx="2971801" cy="457200"/>
          </a:xfrm>
          <a:prstGeom prst="rect">
            <a:avLst/>
          </a:prstGeom>
        </p:spPr>
        <p:txBody>
          <a:bodyPr vert="horz" lIns="91419" tIns="45710" rIns="91419" bIns="45710" rtlCol="0" anchor="b"/>
          <a:lstStyle>
            <a:lvl1pPr algn="l">
              <a:defRPr sz="1200"/>
            </a:lvl1pPr>
          </a:lstStyle>
          <a:p>
            <a:endParaRPr lang="en-US"/>
          </a:p>
        </p:txBody>
      </p:sp>
      <p:sp>
        <p:nvSpPr>
          <p:cNvPr id="5" name="Slide Number Placeholder 4"/>
          <p:cNvSpPr>
            <a:spLocks noGrp="1"/>
          </p:cNvSpPr>
          <p:nvPr>
            <p:ph type="sldNum" sz="quarter" idx="3"/>
          </p:nvPr>
        </p:nvSpPr>
        <p:spPr>
          <a:xfrm>
            <a:off x="3884615" y="8685213"/>
            <a:ext cx="2971801" cy="457200"/>
          </a:xfrm>
          <a:prstGeom prst="rect">
            <a:avLst/>
          </a:prstGeom>
        </p:spPr>
        <p:txBody>
          <a:bodyPr vert="horz" lIns="91419" tIns="45710" rIns="91419" bIns="45710" rtlCol="0" anchor="b"/>
          <a:lstStyle>
            <a:lvl1pPr algn="r">
              <a:defRPr sz="1200"/>
            </a:lvl1pPr>
          </a:lstStyle>
          <a:p>
            <a:fld id="{360FCA75-A02E-114C-AC38-11AD2DDD6967}" type="slidenum">
              <a:rPr lang="en-US" smtClean="0"/>
              <a:t>‹#›</a:t>
            </a:fld>
            <a:endParaRPr lang="en-US"/>
          </a:p>
        </p:txBody>
      </p:sp>
    </p:spTree>
    <p:extLst>
      <p:ext uri="{BB962C8B-B14F-4D97-AF65-F5344CB8AC3E}">
        <p14:creationId xmlns:p14="http://schemas.microsoft.com/office/powerpoint/2010/main" val="24289894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1" cy="457200"/>
          </a:xfrm>
          <a:prstGeom prst="rect">
            <a:avLst/>
          </a:prstGeom>
        </p:spPr>
        <p:txBody>
          <a:bodyPr vert="horz" lIns="91419" tIns="45710" rIns="91419" bIns="45710" rtlCol="0"/>
          <a:lstStyle>
            <a:lvl1pPr algn="l">
              <a:defRPr sz="1200"/>
            </a:lvl1pPr>
          </a:lstStyle>
          <a:p>
            <a:endParaRPr lang="en-US"/>
          </a:p>
        </p:txBody>
      </p:sp>
      <p:sp>
        <p:nvSpPr>
          <p:cNvPr id="3" name="Date Placeholder 2"/>
          <p:cNvSpPr>
            <a:spLocks noGrp="1"/>
          </p:cNvSpPr>
          <p:nvPr>
            <p:ph type="dt" idx="1"/>
          </p:nvPr>
        </p:nvSpPr>
        <p:spPr>
          <a:xfrm>
            <a:off x="3884615" y="0"/>
            <a:ext cx="2971801" cy="457200"/>
          </a:xfrm>
          <a:prstGeom prst="rect">
            <a:avLst/>
          </a:prstGeom>
        </p:spPr>
        <p:txBody>
          <a:bodyPr vert="horz" lIns="91419" tIns="45710" rIns="91419" bIns="45710" rtlCol="0"/>
          <a:lstStyle>
            <a:lvl1pPr algn="r">
              <a:defRPr sz="1200"/>
            </a:lvl1pPr>
          </a:lstStyle>
          <a:p>
            <a:fld id="{3AE1A6FD-07CC-3D4F-8EE0-CE25793C9AC8}" type="datetimeFigureOut">
              <a:rPr lang="en-US" smtClean="0"/>
              <a:t>4/19/2016</a:t>
            </a:fld>
            <a:endParaRPr lang="en-US"/>
          </a:p>
        </p:txBody>
      </p:sp>
      <p:sp>
        <p:nvSpPr>
          <p:cNvPr id="4" name="Slide Image Placeholder 3"/>
          <p:cNvSpPr>
            <a:spLocks noGrp="1" noRot="1" noChangeAspect="1"/>
          </p:cNvSpPr>
          <p:nvPr>
            <p:ph type="sldImg" idx="2"/>
          </p:nvPr>
        </p:nvSpPr>
        <p:spPr>
          <a:xfrm>
            <a:off x="1143000" y="687388"/>
            <a:ext cx="4572000" cy="3429000"/>
          </a:xfrm>
          <a:prstGeom prst="rect">
            <a:avLst/>
          </a:prstGeom>
          <a:noFill/>
          <a:ln w="12700">
            <a:solidFill>
              <a:prstClr val="black"/>
            </a:solidFill>
          </a:ln>
        </p:spPr>
        <p:txBody>
          <a:bodyPr vert="horz" lIns="91419" tIns="45710" rIns="91419" bIns="45710" rtlCol="0" anchor="ctr"/>
          <a:lstStyle/>
          <a:p>
            <a:endParaRPr lang="en-US"/>
          </a:p>
        </p:txBody>
      </p:sp>
      <p:sp>
        <p:nvSpPr>
          <p:cNvPr id="5" name="Notes Placeholder 4"/>
          <p:cNvSpPr>
            <a:spLocks noGrp="1"/>
          </p:cNvSpPr>
          <p:nvPr>
            <p:ph type="body" sz="quarter" idx="3"/>
          </p:nvPr>
        </p:nvSpPr>
        <p:spPr>
          <a:xfrm>
            <a:off x="685801" y="4343401"/>
            <a:ext cx="5486400" cy="4114800"/>
          </a:xfrm>
          <a:prstGeom prst="rect">
            <a:avLst/>
          </a:prstGeom>
        </p:spPr>
        <p:txBody>
          <a:bodyPr vert="horz" lIns="91419" tIns="45710" rIns="91419" bIns="4571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685213"/>
            <a:ext cx="2971801" cy="457200"/>
          </a:xfrm>
          <a:prstGeom prst="rect">
            <a:avLst/>
          </a:prstGeom>
        </p:spPr>
        <p:txBody>
          <a:bodyPr vert="horz" lIns="91419" tIns="45710" rIns="91419" bIns="45710" rtlCol="0" anchor="b"/>
          <a:lstStyle>
            <a:lvl1pPr algn="l">
              <a:defRPr sz="1200"/>
            </a:lvl1pPr>
          </a:lstStyle>
          <a:p>
            <a:endParaRPr lang="en-US"/>
          </a:p>
        </p:txBody>
      </p:sp>
      <p:sp>
        <p:nvSpPr>
          <p:cNvPr id="7" name="Slide Number Placeholder 6"/>
          <p:cNvSpPr>
            <a:spLocks noGrp="1"/>
          </p:cNvSpPr>
          <p:nvPr>
            <p:ph type="sldNum" sz="quarter" idx="5"/>
          </p:nvPr>
        </p:nvSpPr>
        <p:spPr>
          <a:xfrm>
            <a:off x="3884615" y="8685213"/>
            <a:ext cx="2971801" cy="457200"/>
          </a:xfrm>
          <a:prstGeom prst="rect">
            <a:avLst/>
          </a:prstGeom>
        </p:spPr>
        <p:txBody>
          <a:bodyPr vert="horz" lIns="91419" tIns="45710" rIns="91419" bIns="45710" rtlCol="0" anchor="b"/>
          <a:lstStyle>
            <a:lvl1pPr algn="r">
              <a:defRPr sz="1200"/>
            </a:lvl1pPr>
          </a:lstStyle>
          <a:p>
            <a:fld id="{0477508B-E454-1C48-9A1A-9DCCB2D17B66}" type="slidenum">
              <a:rPr lang="en-US" smtClean="0"/>
              <a:t>‹#›</a:t>
            </a:fld>
            <a:endParaRPr lang="en-US"/>
          </a:p>
        </p:txBody>
      </p:sp>
    </p:spTree>
    <p:extLst>
      <p:ext uri="{BB962C8B-B14F-4D97-AF65-F5344CB8AC3E}">
        <p14:creationId xmlns:p14="http://schemas.microsoft.com/office/powerpoint/2010/main" val="340046813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ea typeface="ＭＳ Ｐゴシック"/>
                <a:cs typeface="ＭＳ Ｐゴシック"/>
              </a:rPr>
              <a:t>The </a:t>
            </a:r>
            <a:r>
              <a:rPr lang="en-US" dirty="0" err="1" smtClean="0">
                <a:ea typeface="ＭＳ Ｐゴシック"/>
                <a:cs typeface="ＭＳ Ｐゴシック"/>
              </a:rPr>
              <a:t>SunShot</a:t>
            </a:r>
            <a:r>
              <a:rPr lang="en-US" dirty="0" smtClean="0">
                <a:ea typeface="ＭＳ Ｐゴシック"/>
                <a:cs typeface="ＭＳ Ｐゴシック"/>
              </a:rPr>
              <a:t> Initiative is a collaborative national effort to reduce the total cost of solar by 75% so it can be cost-competitive with other energy sources by 2020. DOE supports several programs that work toward this aggressive goal along the entire cost spectrum. Among these, the Incubator program is unique because it addresses all of the targeted reduction areas needed to achieve cost parity. </a:t>
            </a:r>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556" indent="-285599" eaLnBrk="0" hangingPunct="0">
              <a:defRPr>
                <a:solidFill>
                  <a:schemeClr val="tx1"/>
                </a:solidFill>
                <a:latin typeface="Calibri" pitchFamily="34" charset="0"/>
              </a:defRPr>
            </a:lvl2pPr>
            <a:lvl3pPr marL="1142393" indent="-228478" eaLnBrk="0" hangingPunct="0">
              <a:defRPr>
                <a:solidFill>
                  <a:schemeClr val="tx1"/>
                </a:solidFill>
                <a:latin typeface="Calibri" pitchFamily="34" charset="0"/>
              </a:defRPr>
            </a:lvl3pPr>
            <a:lvl4pPr marL="1599351" indent="-228478" eaLnBrk="0" hangingPunct="0">
              <a:defRPr>
                <a:solidFill>
                  <a:schemeClr val="tx1"/>
                </a:solidFill>
                <a:latin typeface="Calibri" pitchFamily="34" charset="0"/>
              </a:defRPr>
            </a:lvl4pPr>
            <a:lvl5pPr marL="2056307" indent="-228478" eaLnBrk="0" hangingPunct="0">
              <a:defRPr>
                <a:solidFill>
                  <a:schemeClr val="tx1"/>
                </a:solidFill>
                <a:latin typeface="Calibri" pitchFamily="34" charset="0"/>
              </a:defRPr>
            </a:lvl5pPr>
            <a:lvl6pPr marL="2513267" indent="-228478" defTabSz="456958" eaLnBrk="0" fontAlgn="base" hangingPunct="0">
              <a:spcBef>
                <a:spcPct val="0"/>
              </a:spcBef>
              <a:spcAft>
                <a:spcPct val="0"/>
              </a:spcAft>
              <a:defRPr>
                <a:solidFill>
                  <a:schemeClr val="tx1"/>
                </a:solidFill>
                <a:latin typeface="Calibri" pitchFamily="34" charset="0"/>
              </a:defRPr>
            </a:lvl6pPr>
            <a:lvl7pPr marL="2970222" indent="-228478" defTabSz="456958" eaLnBrk="0" fontAlgn="base" hangingPunct="0">
              <a:spcBef>
                <a:spcPct val="0"/>
              </a:spcBef>
              <a:spcAft>
                <a:spcPct val="0"/>
              </a:spcAft>
              <a:defRPr>
                <a:solidFill>
                  <a:schemeClr val="tx1"/>
                </a:solidFill>
                <a:latin typeface="Calibri" pitchFamily="34" charset="0"/>
              </a:defRPr>
            </a:lvl7pPr>
            <a:lvl8pPr marL="3427181" indent="-228478" defTabSz="456958" eaLnBrk="0" fontAlgn="base" hangingPunct="0">
              <a:spcBef>
                <a:spcPct val="0"/>
              </a:spcBef>
              <a:spcAft>
                <a:spcPct val="0"/>
              </a:spcAft>
              <a:defRPr>
                <a:solidFill>
                  <a:schemeClr val="tx1"/>
                </a:solidFill>
                <a:latin typeface="Calibri" pitchFamily="34" charset="0"/>
              </a:defRPr>
            </a:lvl8pPr>
            <a:lvl9pPr marL="3884138" indent="-228478" defTabSz="456958" eaLnBrk="0" fontAlgn="base" hangingPunct="0">
              <a:spcBef>
                <a:spcPct val="0"/>
              </a:spcBef>
              <a:spcAft>
                <a:spcPct val="0"/>
              </a:spcAft>
              <a:defRPr>
                <a:solidFill>
                  <a:schemeClr val="tx1"/>
                </a:solidFill>
                <a:latin typeface="Calibri" pitchFamily="34" charset="0"/>
              </a:defRPr>
            </a:lvl9pPr>
          </a:lstStyle>
          <a:p>
            <a:pPr eaLnBrk="1" hangingPunct="1"/>
            <a:fld id="{9B7FA656-71C4-440F-B4BC-81B8B8B7935B}" type="slidenum">
              <a:rPr lang="en-US" smtClean="0">
                <a:solidFill>
                  <a:prstClr val="black"/>
                </a:solidFill>
                <a:ea typeface="ＭＳ Ｐゴシック"/>
                <a:cs typeface="ＭＳ Ｐゴシック"/>
              </a:rPr>
              <a:pPr eaLnBrk="1" hangingPunct="1"/>
              <a:t>5</a:t>
            </a:fld>
            <a:endParaRPr lang="en-US" smtClean="0">
              <a:solidFill>
                <a:prstClr val="black"/>
              </a:solidFill>
              <a:ea typeface="ＭＳ Ｐゴシック"/>
              <a:cs typeface="ＭＳ Ｐゴシック"/>
            </a:endParaRPr>
          </a:p>
        </p:txBody>
      </p:sp>
    </p:spTree>
    <p:extLst>
      <p:ext uri="{BB962C8B-B14F-4D97-AF65-F5344CB8AC3E}">
        <p14:creationId xmlns:p14="http://schemas.microsoft.com/office/powerpoint/2010/main" val="879488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Over the next decade, SunShot’s Systems Integration subprogram envisions a penetration scenario of 100’s of GWs of solar to be interconnected onto the nation’s electric grid. The fundamental challenges for this high solar penetration are quantified and addressed in the following inter-related thrust areas:</a:t>
            </a:r>
          </a:p>
          <a:p>
            <a:endParaRPr lang="en-US" sz="1300" dirty="0"/>
          </a:p>
          <a:p>
            <a:pPr marL="171430" indent="-171430">
              <a:buFont typeface="Arial"/>
              <a:buChar char="•"/>
            </a:pPr>
            <a:r>
              <a:rPr lang="en-US" sz="1300" b="1" i="1" dirty="0"/>
              <a:t>Grid Performance and Reliability</a:t>
            </a:r>
            <a:r>
              <a:rPr lang="en-US" sz="1300" b="1" dirty="0"/>
              <a:t>:</a:t>
            </a:r>
            <a:r>
              <a:rPr lang="en-US" sz="1300" dirty="0"/>
              <a:t> Achieve high penetration solar at the distribution level (&lt; 69kV) and on the transmission grid in a seamless, safe, reliable and cost-effective manner. </a:t>
            </a:r>
          </a:p>
          <a:p>
            <a:endParaRPr lang="en-US" sz="1300" dirty="0"/>
          </a:p>
          <a:p>
            <a:pPr marL="171430" indent="-171430">
              <a:buFont typeface="Arial"/>
              <a:buChar char="•"/>
            </a:pPr>
            <a:r>
              <a:rPr lang="en-US" sz="1300" b="1" i="1" dirty="0"/>
              <a:t>Dispatchability</a:t>
            </a:r>
            <a:r>
              <a:rPr lang="en-US" sz="1300" b="1" dirty="0"/>
              <a:t>:</a:t>
            </a:r>
            <a:r>
              <a:rPr lang="en-US" sz="1300" dirty="0"/>
              <a:t> Ensure that solar power plants based on PV and concentrating solar power (CSP) technologies at the utility and distributed scales are capable of being dispatched in a fashion that is comparable to or better than conventional power plants. </a:t>
            </a:r>
          </a:p>
          <a:p>
            <a:endParaRPr lang="en-US" sz="1300" dirty="0"/>
          </a:p>
          <a:p>
            <a:pPr marL="171430" indent="-171430">
              <a:buFont typeface="Arial"/>
              <a:buChar char="•"/>
            </a:pPr>
            <a:r>
              <a:rPr lang="en-US" sz="1300" b="1" i="1" dirty="0"/>
              <a:t>Power Electronics</a:t>
            </a:r>
            <a:r>
              <a:rPr lang="en-US" sz="1300" b="1" dirty="0"/>
              <a:t>: </a:t>
            </a:r>
            <a:r>
              <a:rPr lang="en-US" sz="1300" dirty="0"/>
              <a:t>Seek to develop intelligent devices with advanced functionalities that maximize the power output from PV arrays on one side and serve as the interfaces to the electrical grid (or end use circuits) on the other, while ensuring that the overall system’s costs for performance, safety, reliability, and controllability are minimized.</a:t>
            </a:r>
          </a:p>
          <a:p>
            <a:endParaRPr lang="en-US" sz="1300" dirty="0"/>
          </a:p>
          <a:p>
            <a:pPr marL="171430" indent="-171430">
              <a:buFont typeface="Arial"/>
              <a:buChar char="•"/>
            </a:pPr>
            <a:r>
              <a:rPr lang="en-US" sz="1300" b="1" i="1" dirty="0"/>
              <a:t>Communications</a:t>
            </a:r>
            <a:r>
              <a:rPr lang="en-US" sz="1300" b="1" dirty="0"/>
              <a:t>:</a:t>
            </a:r>
            <a:r>
              <a:rPr lang="en-US" sz="1300" dirty="0"/>
              <a:t> Effectively inform grid operations with high-level integration of solar to enable visibility across multiple spatial scales (from the end-user load through the distribution substation and beyond) and at multiple time scales (from microseconds to hours and days). Significantly advance information, communication, and sensor technologies to adequately monitor the behavior and manage the impact of integrating solar technologies into the grid. Enable enterprise-level integration of PV management systems with grid management systems in order to provide important information to grid operators.</a:t>
            </a:r>
          </a:p>
        </p:txBody>
      </p:sp>
      <p:sp>
        <p:nvSpPr>
          <p:cNvPr id="4" name="Slide Number Placeholder 3"/>
          <p:cNvSpPr>
            <a:spLocks noGrp="1"/>
          </p:cNvSpPr>
          <p:nvPr>
            <p:ph type="sldNum" sz="quarter" idx="10"/>
          </p:nvPr>
        </p:nvSpPr>
        <p:spPr/>
        <p:txBody>
          <a:bodyPr/>
          <a:lstStyle/>
          <a:p>
            <a:fld id="{0477508B-E454-1C48-9A1A-9DCCB2D17B66}" type="slidenum">
              <a:rPr lang="en-US" smtClean="0"/>
              <a:t>8</a:t>
            </a:fld>
            <a:endParaRPr lang="en-US"/>
          </a:p>
        </p:txBody>
      </p:sp>
    </p:spTree>
    <p:extLst>
      <p:ext uri="{BB962C8B-B14F-4D97-AF65-F5344CB8AC3E}">
        <p14:creationId xmlns:p14="http://schemas.microsoft.com/office/powerpoint/2010/main" val="2316827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77508B-E454-1C48-9A1A-9DCCB2D17B66}" type="slidenum">
              <a:rPr lang="en-US" smtClean="0"/>
              <a:t>10</a:t>
            </a:fld>
            <a:endParaRPr lang="en-US"/>
          </a:p>
        </p:txBody>
      </p:sp>
    </p:spTree>
    <p:extLst>
      <p:ext uri="{BB962C8B-B14F-4D97-AF65-F5344CB8AC3E}">
        <p14:creationId xmlns:p14="http://schemas.microsoft.com/office/powerpoint/2010/main" val="536736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p:cNvSpPr>
          <p:nvPr>
            <p:ph type="sldImg"/>
          </p:nvPr>
        </p:nvSpPr>
        <p:spPr>
          <a:xfrm>
            <a:off x="1144588" y="684213"/>
            <a:ext cx="4572000" cy="3430587"/>
          </a:xfrm>
          <a:ln/>
        </p:spPr>
      </p:sp>
      <p:sp>
        <p:nvSpPr>
          <p:cNvPr id="12288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
        <p:nvSpPr>
          <p:cNvPr id="1228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0421" eaLnBrk="0" hangingPunct="0">
              <a:defRPr sz="2400">
                <a:solidFill>
                  <a:schemeClr val="tx1"/>
                </a:solidFill>
                <a:latin typeface="Arial" charset="0"/>
                <a:ea typeface="ＭＳ Ｐゴシック" charset="0"/>
                <a:cs typeface="ＭＳ Ｐゴシック" charset="0"/>
              </a:defRPr>
            </a:lvl1pPr>
            <a:lvl2pPr marL="735884" indent="-283032" defTabSz="910421" eaLnBrk="0" hangingPunct="0">
              <a:defRPr sz="2400">
                <a:solidFill>
                  <a:schemeClr val="tx1"/>
                </a:solidFill>
                <a:latin typeface="Arial" charset="0"/>
                <a:ea typeface="ＭＳ Ｐゴシック" charset="0"/>
              </a:defRPr>
            </a:lvl2pPr>
            <a:lvl3pPr marL="1132129" indent="-226426" defTabSz="910421" eaLnBrk="0" hangingPunct="0">
              <a:defRPr sz="2400">
                <a:solidFill>
                  <a:schemeClr val="tx1"/>
                </a:solidFill>
                <a:latin typeface="Arial" charset="0"/>
                <a:ea typeface="ＭＳ Ｐゴシック" charset="0"/>
              </a:defRPr>
            </a:lvl3pPr>
            <a:lvl4pPr marL="1584980" indent="-226426" defTabSz="910421" eaLnBrk="0" hangingPunct="0">
              <a:defRPr sz="2400">
                <a:solidFill>
                  <a:schemeClr val="tx1"/>
                </a:solidFill>
                <a:latin typeface="Arial" charset="0"/>
                <a:ea typeface="ＭＳ Ｐゴシック" charset="0"/>
              </a:defRPr>
            </a:lvl4pPr>
            <a:lvl5pPr marL="2037832" indent="-226426" defTabSz="910421" eaLnBrk="0" hangingPunct="0">
              <a:defRPr sz="2400">
                <a:solidFill>
                  <a:schemeClr val="tx1"/>
                </a:solidFill>
                <a:latin typeface="Arial" charset="0"/>
                <a:ea typeface="ＭＳ Ｐゴシック" charset="0"/>
              </a:defRPr>
            </a:lvl5pPr>
            <a:lvl6pPr marL="2490684" indent="-226426" defTabSz="910421" eaLnBrk="0" fontAlgn="base" hangingPunct="0">
              <a:spcBef>
                <a:spcPct val="0"/>
              </a:spcBef>
              <a:spcAft>
                <a:spcPct val="0"/>
              </a:spcAft>
              <a:defRPr sz="2400">
                <a:solidFill>
                  <a:schemeClr val="tx1"/>
                </a:solidFill>
                <a:latin typeface="Arial" charset="0"/>
                <a:ea typeface="ＭＳ Ｐゴシック" charset="0"/>
              </a:defRPr>
            </a:lvl6pPr>
            <a:lvl7pPr marL="2943535" indent="-226426" defTabSz="910421" eaLnBrk="0" fontAlgn="base" hangingPunct="0">
              <a:spcBef>
                <a:spcPct val="0"/>
              </a:spcBef>
              <a:spcAft>
                <a:spcPct val="0"/>
              </a:spcAft>
              <a:defRPr sz="2400">
                <a:solidFill>
                  <a:schemeClr val="tx1"/>
                </a:solidFill>
                <a:latin typeface="Arial" charset="0"/>
                <a:ea typeface="ＭＳ Ｐゴシック" charset="0"/>
              </a:defRPr>
            </a:lvl7pPr>
            <a:lvl8pPr marL="3396387" indent="-226426" defTabSz="910421" eaLnBrk="0" fontAlgn="base" hangingPunct="0">
              <a:spcBef>
                <a:spcPct val="0"/>
              </a:spcBef>
              <a:spcAft>
                <a:spcPct val="0"/>
              </a:spcAft>
              <a:defRPr sz="2400">
                <a:solidFill>
                  <a:schemeClr val="tx1"/>
                </a:solidFill>
                <a:latin typeface="Arial" charset="0"/>
                <a:ea typeface="ＭＳ Ｐゴシック" charset="0"/>
              </a:defRPr>
            </a:lvl8pPr>
            <a:lvl9pPr marL="3849239" indent="-226426" defTabSz="91042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930FA10-81A1-9F4B-B509-F737326A8E97}" type="slidenum">
              <a:rPr lang="en-US" sz="1200"/>
              <a:pPr eaLnBrk="1" hangingPunct="1"/>
              <a:t>11</a:t>
            </a:fld>
            <a:endParaRPr lang="en-US" sz="1200"/>
          </a:p>
        </p:txBody>
      </p:sp>
    </p:spTree>
    <p:extLst>
      <p:ext uri="{BB962C8B-B14F-4D97-AF65-F5344CB8AC3E}">
        <p14:creationId xmlns:p14="http://schemas.microsoft.com/office/powerpoint/2010/main" val="1714934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800" dirty="0">
                <a:solidFill>
                  <a:srgbClr val="FF0000"/>
                </a:solidFill>
                <a:latin typeface="Garamond"/>
                <a:ea typeface="ＭＳ Ｐゴシック" charset="-128"/>
                <a:cs typeface="Garamond"/>
              </a:rPr>
              <a:t>The goal of the FOA is to fund innovations and developments of next-generation CSP technologies for </a:t>
            </a:r>
          </a:p>
          <a:p>
            <a:pPr marL="339196" indent="-339196">
              <a:buAutoNum type="alphaLcParenBoth"/>
            </a:pPr>
            <a:r>
              <a:rPr lang="en-US" sz="1800" dirty="0">
                <a:solidFill>
                  <a:srgbClr val="FF0000"/>
                </a:solidFill>
                <a:latin typeface="Garamond"/>
                <a:ea typeface="ＭＳ Ｐゴシック" charset="-128"/>
                <a:cs typeface="Garamond"/>
              </a:rPr>
              <a:t>significantly reducing the solar field cost to &lt; $75/m2 while improving optical efficiency, </a:t>
            </a:r>
          </a:p>
          <a:p>
            <a:pPr marL="339196" indent="-339196">
              <a:buAutoNum type="alphaLcParenBoth"/>
            </a:pPr>
            <a:r>
              <a:rPr lang="en-US" sz="1800" dirty="0">
                <a:solidFill>
                  <a:srgbClr val="FF0000"/>
                </a:solidFill>
                <a:latin typeface="Garamond"/>
                <a:ea typeface="ＭＳ Ｐゴシック" charset="-128"/>
                <a:cs typeface="Garamond"/>
              </a:rPr>
              <a:t>increasing receiver operating temperature to &gt; 650 </a:t>
            </a:r>
            <a:r>
              <a:rPr lang="en-US" sz="1800" dirty="0" err="1">
                <a:solidFill>
                  <a:srgbClr val="FF0000"/>
                </a:solidFill>
                <a:latin typeface="Garamond"/>
                <a:ea typeface="ＭＳ Ｐゴシック" charset="-128"/>
                <a:cs typeface="Garamond"/>
              </a:rPr>
              <a:t>deg</a:t>
            </a:r>
            <a:r>
              <a:rPr lang="en-US" sz="1800" dirty="0">
                <a:solidFill>
                  <a:srgbClr val="FF0000"/>
                </a:solidFill>
                <a:latin typeface="Garamond"/>
                <a:ea typeface="ＭＳ Ｐゴシック" charset="-128"/>
                <a:cs typeface="Garamond"/>
              </a:rPr>
              <a:t> C while improving thermal efficiency and </a:t>
            </a:r>
          </a:p>
          <a:p>
            <a:pPr marL="339196" indent="-339196">
              <a:buAutoNum type="alphaLcParenBoth"/>
            </a:pPr>
            <a:r>
              <a:rPr lang="en-US" sz="1800" dirty="0">
                <a:solidFill>
                  <a:srgbClr val="FF0000"/>
                </a:solidFill>
                <a:latin typeface="Garamond"/>
                <a:ea typeface="ＭＳ Ｐゴシック" charset="-128"/>
                <a:cs typeface="Garamond"/>
              </a:rPr>
              <a:t>increasing power cycle conversion efficiency &gt; 50% with dry cooling.</a:t>
            </a:r>
          </a:p>
          <a:p>
            <a:endParaRPr lang="en-US" sz="1800" dirty="0">
              <a:solidFill>
                <a:srgbClr val="FF0000"/>
              </a:solidFill>
              <a:latin typeface="Garamond"/>
              <a:ea typeface="ＭＳ Ｐゴシック" charset="-128"/>
              <a:cs typeface="Garamond"/>
            </a:endParaRPr>
          </a:p>
          <a:p>
            <a:r>
              <a:rPr lang="en-US" sz="1800" dirty="0">
                <a:solidFill>
                  <a:srgbClr val="FF0000"/>
                </a:solidFill>
                <a:latin typeface="Garamond"/>
                <a:ea typeface="ＭＳ Ｐゴシック" charset="-128"/>
                <a:cs typeface="Garamond"/>
              </a:rPr>
              <a:t>Today I am pleased to announce that the Department of Energy will invest up to $55M over 3 years to support these innovations and developments.</a:t>
            </a:r>
          </a:p>
          <a:p>
            <a:endParaRPr lang="en-US" sz="1800" dirty="0">
              <a:solidFill>
                <a:srgbClr val="FF0000"/>
              </a:solidFill>
              <a:latin typeface="Garamond"/>
              <a:ea typeface="ＭＳ Ｐゴシック" charset="-128"/>
              <a:cs typeface="Garamond"/>
            </a:endParaRPr>
          </a:p>
          <a:p>
            <a:r>
              <a:rPr lang="en-US" sz="1800" dirty="0">
                <a:solidFill>
                  <a:srgbClr val="FF0000"/>
                </a:solidFill>
                <a:latin typeface="Garamond"/>
                <a:ea typeface="ＭＳ Ｐゴシック" charset="-128"/>
                <a:cs typeface="Garamond"/>
              </a:rPr>
              <a:t>The funding will support 21 different projects at companies, universities, and the DOE as well as other Federal agency’s national laboratories. The montage of logos of institutions involved reflect the truly collaborative effort toward the </a:t>
            </a:r>
            <a:r>
              <a:rPr lang="en-US" sz="1800" dirty="0" err="1">
                <a:solidFill>
                  <a:srgbClr val="FF0000"/>
                </a:solidFill>
                <a:latin typeface="Garamond"/>
                <a:ea typeface="ＭＳ Ｐゴシック" charset="-128"/>
                <a:cs typeface="Garamond"/>
              </a:rPr>
              <a:t>SunShot</a:t>
            </a:r>
            <a:r>
              <a:rPr lang="en-US" sz="1800" dirty="0">
                <a:solidFill>
                  <a:srgbClr val="FF0000"/>
                </a:solidFill>
                <a:latin typeface="Garamond"/>
                <a:ea typeface="ＭＳ Ｐゴシック" charset="-128"/>
                <a:cs typeface="Garamond"/>
              </a:rPr>
              <a:t> goal.</a:t>
            </a:r>
          </a:p>
          <a:p>
            <a:endParaRPr lang="en-US" sz="1800" dirty="0">
              <a:solidFill>
                <a:srgbClr val="FF0000"/>
              </a:solidFill>
              <a:latin typeface="Garamond"/>
              <a:ea typeface="ＭＳ Ｐゴシック" charset="-128"/>
              <a:cs typeface="Garamond"/>
            </a:endParaRPr>
          </a:p>
          <a:p>
            <a:r>
              <a:rPr lang="en-US" sz="1800" dirty="0">
                <a:solidFill>
                  <a:srgbClr val="FF0000"/>
                </a:solidFill>
                <a:latin typeface="Garamond"/>
                <a:ea typeface="ＭＳ Ｐゴシック" charset="-128"/>
                <a:cs typeface="Garamond"/>
              </a:rPr>
              <a:t>You can see all the projects at the Tech Forum later today.</a:t>
            </a:r>
          </a:p>
        </p:txBody>
      </p:sp>
      <p:sp>
        <p:nvSpPr>
          <p:cNvPr id="4" name="Slide Number Placeholder 3"/>
          <p:cNvSpPr>
            <a:spLocks noGrp="1"/>
          </p:cNvSpPr>
          <p:nvPr>
            <p:ph type="sldNum" sz="quarter" idx="10"/>
          </p:nvPr>
        </p:nvSpPr>
        <p:spPr/>
        <p:txBody>
          <a:bodyPr/>
          <a:lstStyle/>
          <a:p>
            <a:pPr>
              <a:defRPr/>
            </a:pPr>
            <a:fld id="{B6254E18-CC01-B74C-BC37-FE5FE79D05D1}" type="slidenum">
              <a:rPr lang="en-US" smtClean="0"/>
              <a:pPr>
                <a:defRPr/>
              </a:pPr>
              <a:t>12</a:t>
            </a:fld>
            <a:endParaRPr lang="en-US"/>
          </a:p>
        </p:txBody>
      </p:sp>
    </p:spTree>
    <p:extLst>
      <p:ext uri="{BB962C8B-B14F-4D97-AF65-F5344CB8AC3E}">
        <p14:creationId xmlns:p14="http://schemas.microsoft.com/office/powerpoint/2010/main" val="3126010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COD: Commercial Operation Date</a:t>
            </a:r>
          </a:p>
          <a:p>
            <a:r>
              <a:rPr lang="en-US" dirty="0" smtClean="0"/>
              <a:t>LGP: Loan Guarantee Program</a:t>
            </a:r>
            <a:endParaRPr lang="en-US" dirty="0"/>
          </a:p>
        </p:txBody>
      </p:sp>
      <p:sp>
        <p:nvSpPr>
          <p:cNvPr id="4" name="Slide Number Placeholder 3"/>
          <p:cNvSpPr>
            <a:spLocks noGrp="1"/>
          </p:cNvSpPr>
          <p:nvPr>
            <p:ph type="sldNum" sz="quarter" idx="10"/>
          </p:nvPr>
        </p:nvSpPr>
        <p:spPr/>
        <p:txBody>
          <a:bodyPr/>
          <a:lstStyle/>
          <a:p>
            <a:pPr>
              <a:defRPr/>
            </a:pPr>
            <a:fld id="{B6254E18-CC01-B74C-BC37-FE5FE79D05D1}" type="slidenum">
              <a:rPr lang="en-US">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504730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77508B-E454-1C48-9A1A-9DCCB2D17B66}" type="slidenum">
              <a:rPr lang="en-US" smtClean="0"/>
              <a:t>15</a:t>
            </a:fld>
            <a:endParaRPr lang="en-US"/>
          </a:p>
        </p:txBody>
      </p:sp>
    </p:spTree>
    <p:extLst>
      <p:ext uri="{BB962C8B-B14F-4D97-AF65-F5344CB8AC3E}">
        <p14:creationId xmlns:p14="http://schemas.microsoft.com/office/powerpoint/2010/main" val="3599698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3062736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4" name="Picture 13" descr="SunShot &#10;U.S. Department of Energ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289904" y="1995715"/>
            <a:ext cx="5168295" cy="1701486"/>
          </a:xfrm>
        </p:spPr>
        <p:txBody>
          <a:bodyPr anchor="b">
            <a:normAutofit/>
          </a:bodyPr>
          <a:lstStyle>
            <a:lvl1pPr algn="l">
              <a:defRPr sz="3600" b="1" i="0">
                <a:solidFill>
                  <a:srgbClr val="ED902F"/>
                </a:solidFill>
                <a:latin typeface="Calibri"/>
                <a:cs typeface="Calibri"/>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289904" y="3825709"/>
            <a:ext cx="5168296" cy="1302672"/>
          </a:xfrm>
        </p:spPr>
        <p:txBody>
          <a:bodyPr>
            <a:normAutofit/>
          </a:bodyPr>
          <a:lstStyle>
            <a:lvl1pPr marL="0" indent="0" algn="l">
              <a:buNone/>
              <a:defRPr sz="2400" b="0" i="0">
                <a:solidFill>
                  <a:schemeClr val="bg2">
                    <a:lumMod val="50000"/>
                  </a:schemeClr>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1" name="Picture 10" descr="SunShot &#10;U.S. Department of Energ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7938"/>
            <a:ext cx="4160762" cy="792856"/>
          </a:xfrm>
          <a:prstGeom prst="rect">
            <a:avLst/>
          </a:prstGeom>
        </p:spPr>
      </p:pic>
      <p:cxnSp>
        <p:nvCxnSpPr>
          <p:cNvPr id="12" name="Straight Connector 11"/>
          <p:cNvCxnSpPr/>
          <p:nvPr/>
        </p:nvCxnSpPr>
        <p:spPr>
          <a:xfrm>
            <a:off x="3289905" y="5511483"/>
            <a:ext cx="5854095" cy="0"/>
          </a:xfrm>
          <a:prstGeom prst="line">
            <a:avLst/>
          </a:prstGeom>
          <a:ln>
            <a:solidFill>
              <a:srgbClr val="F38F26"/>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436626" y="6048320"/>
            <a:ext cx="1431401" cy="276999"/>
          </a:xfrm>
          <a:prstGeom prst="rect">
            <a:avLst/>
          </a:prstGeom>
        </p:spPr>
        <p:txBody>
          <a:bodyPr wrap="none">
            <a:spAutoFit/>
          </a:bodyPr>
          <a:lstStyle/>
          <a:p>
            <a:r>
              <a:rPr lang="en-US" sz="1200" b="0" i="0" dirty="0" smtClean="0">
                <a:solidFill>
                  <a:srgbClr val="8D98A3"/>
                </a:solidFill>
                <a:latin typeface="Calibri"/>
                <a:cs typeface="Calibri"/>
              </a:rPr>
              <a:t>energy.gov/sunshot</a:t>
            </a:r>
            <a:endParaRPr lang="en-US" sz="1200" b="0" i="0" dirty="0">
              <a:solidFill>
                <a:srgbClr val="8D98A3"/>
              </a:solidFill>
              <a:latin typeface="Calibri"/>
              <a:cs typeface="Calibri"/>
            </a:endParaRPr>
          </a:p>
        </p:txBody>
      </p:sp>
      <p:sp>
        <p:nvSpPr>
          <p:cNvPr id="5" name="Text Placeholder 4"/>
          <p:cNvSpPr>
            <a:spLocks noGrp="1"/>
          </p:cNvSpPr>
          <p:nvPr>
            <p:ph type="body" sz="quarter" idx="10" hasCustomPrompt="1"/>
          </p:nvPr>
        </p:nvSpPr>
        <p:spPr>
          <a:xfrm>
            <a:off x="5248092" y="5695548"/>
            <a:ext cx="3210108" cy="909770"/>
          </a:xfrm>
        </p:spPr>
        <p:txBody>
          <a:bodyPr anchor="ctr">
            <a:noAutofit/>
          </a:bodyPr>
          <a:lstStyle>
            <a:lvl1pPr marL="0" indent="0">
              <a:buNone/>
              <a:defRPr sz="1600">
                <a:solidFill>
                  <a:srgbClr val="8D98A3"/>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Click to edit Author</a:t>
            </a:r>
          </a:p>
        </p:txBody>
      </p:sp>
      <p:pic>
        <p:nvPicPr>
          <p:cNvPr id="9" name="Picture 8" descr="SunShot &#10;U.S. Department of Energy"/>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descr="SunShot &#10;U.S. Department of Energy"/>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877938"/>
            <a:ext cx="4160762" cy="792856"/>
          </a:xfrm>
          <a:prstGeom prst="rect">
            <a:avLst/>
          </a:prstGeom>
        </p:spPr>
      </p:pic>
      <p:cxnSp>
        <p:nvCxnSpPr>
          <p:cNvPr id="13" name="Straight Connector 12"/>
          <p:cNvCxnSpPr/>
          <p:nvPr userDrawn="1"/>
        </p:nvCxnSpPr>
        <p:spPr>
          <a:xfrm>
            <a:off x="3289905" y="5511483"/>
            <a:ext cx="5854095" cy="0"/>
          </a:xfrm>
          <a:prstGeom prst="line">
            <a:avLst/>
          </a:prstGeom>
          <a:ln>
            <a:solidFill>
              <a:srgbClr val="F38F26"/>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userDrawn="1"/>
        </p:nvSpPr>
        <p:spPr>
          <a:xfrm>
            <a:off x="436626" y="6048320"/>
            <a:ext cx="1431401" cy="276999"/>
          </a:xfrm>
          <a:prstGeom prst="rect">
            <a:avLst/>
          </a:prstGeom>
        </p:spPr>
        <p:txBody>
          <a:bodyPr wrap="none">
            <a:spAutoFit/>
          </a:bodyPr>
          <a:lstStyle/>
          <a:p>
            <a:r>
              <a:rPr lang="en-US" sz="1200" b="0" i="0" dirty="0" smtClean="0">
                <a:solidFill>
                  <a:srgbClr val="8D98A3"/>
                </a:solidFill>
                <a:latin typeface="Calibri"/>
                <a:cs typeface="Calibri"/>
              </a:rPr>
              <a:t>energy.gov/sunshot</a:t>
            </a:r>
            <a:endParaRPr lang="en-US" sz="1200" b="0" i="0" dirty="0">
              <a:solidFill>
                <a:srgbClr val="8D98A3"/>
              </a:solidFill>
              <a:latin typeface="Calibri"/>
              <a:cs typeface="Calibri"/>
            </a:endParaRPr>
          </a:p>
        </p:txBody>
      </p:sp>
    </p:spTree>
    <p:extLst>
      <p:ext uri="{BB962C8B-B14F-4D97-AF65-F5344CB8AC3E}">
        <p14:creationId xmlns:p14="http://schemas.microsoft.com/office/powerpoint/2010/main" val="74713194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SunShot &#10;U.S. Department of Energ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5579" y="6149985"/>
            <a:ext cx="2047816" cy="646213"/>
          </a:xfrm>
          <a:prstGeom prst="rect">
            <a:avLst/>
          </a:prstGeom>
        </p:spPr>
      </p:pic>
      <p:sp>
        <p:nvSpPr>
          <p:cNvPr id="11" name="Rectangle 10"/>
          <p:cNvSpPr/>
          <p:nvPr/>
        </p:nvSpPr>
        <p:spPr>
          <a:xfrm>
            <a:off x="457200" y="6444476"/>
            <a:ext cx="1431401" cy="276999"/>
          </a:xfrm>
          <a:prstGeom prst="rect">
            <a:avLst/>
          </a:prstGeom>
        </p:spPr>
        <p:txBody>
          <a:bodyPr wrap="none">
            <a:spAutoFit/>
          </a:bodyPr>
          <a:lstStyle/>
          <a:p>
            <a:r>
              <a:rPr lang="en-US" sz="1200" b="0" i="0" dirty="0" smtClean="0">
                <a:solidFill>
                  <a:schemeClr val="tx1">
                    <a:lumMod val="60000"/>
                    <a:lumOff val="40000"/>
                  </a:schemeClr>
                </a:solidFill>
                <a:latin typeface="Calibri"/>
                <a:cs typeface="Calibri"/>
              </a:rPr>
              <a:t>energy.gov/sunshot</a:t>
            </a:r>
            <a:endParaRPr lang="en-US" sz="1200" b="0" i="0" dirty="0">
              <a:solidFill>
                <a:schemeClr val="tx1">
                  <a:lumMod val="60000"/>
                  <a:lumOff val="40000"/>
                </a:schemeClr>
              </a:solidFill>
              <a:latin typeface="Calibri"/>
              <a:cs typeface="Calibri"/>
            </a:endParaRPr>
          </a:p>
        </p:txBody>
      </p:sp>
      <p:sp>
        <p:nvSpPr>
          <p:cNvPr id="12" name="Rectangle 11"/>
          <p:cNvSpPr/>
          <p:nvPr/>
        </p:nvSpPr>
        <p:spPr>
          <a:xfrm>
            <a:off x="8763394" y="6293836"/>
            <a:ext cx="380605" cy="363232"/>
          </a:xfrm>
          <a:prstGeom prst="rect">
            <a:avLst/>
          </a:prstGeom>
          <a:solidFill>
            <a:srgbClr val="F38F2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38F26"/>
              </a:solidFill>
            </a:endParaRPr>
          </a:p>
        </p:txBody>
      </p:sp>
      <p:sp>
        <p:nvSpPr>
          <p:cNvPr id="13" name="Slide Number Placeholder 5"/>
          <p:cNvSpPr txBox="1">
            <a:spLocks/>
          </p:cNvSpPr>
          <p:nvPr/>
        </p:nvSpPr>
        <p:spPr>
          <a:xfrm>
            <a:off x="8763395" y="6309329"/>
            <a:ext cx="380605" cy="337988"/>
          </a:xfrm>
          <a:prstGeom prst="rect">
            <a:avLst/>
          </a:prstGeom>
        </p:spPr>
        <p:txBody>
          <a:bodyPr vert="horz" lIns="91440" tIns="45720" rIns="91440" bIns="45720" rtlCol="0" anchor="ctr"/>
          <a:lstStyle>
            <a:defPPr>
              <a:defRPr lang="en-US"/>
            </a:defPPr>
            <a:lvl1pPr marL="0" algn="ctr" defTabSz="457200" rtl="0" eaLnBrk="1" latinLnBrk="0" hangingPunct="1">
              <a:defRPr lang="en-US" sz="1200" kern="1200" smtClean="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uk-UA" dirty="0"/>
          </a:p>
        </p:txBody>
      </p:sp>
      <p:sp>
        <p:nvSpPr>
          <p:cNvPr id="16" name="Slide Number Placeholder 4"/>
          <p:cNvSpPr>
            <a:spLocks noGrp="1"/>
          </p:cNvSpPr>
          <p:nvPr>
            <p:ph type="sldNum" sz="quarter" idx="4"/>
          </p:nvPr>
        </p:nvSpPr>
        <p:spPr>
          <a:xfrm>
            <a:off x="8771003" y="6298510"/>
            <a:ext cx="372997" cy="365125"/>
          </a:xfrm>
          <a:prstGeom prst="rect">
            <a:avLst/>
          </a:prstGeom>
        </p:spPr>
        <p:txBody>
          <a:bodyPr vert="horz" lIns="91440" tIns="45720" rIns="91440" bIns="45720" rtlCol="0" anchor="ctr"/>
          <a:lstStyle>
            <a:lvl1pPr algn="r">
              <a:defRPr sz="1200">
                <a:solidFill>
                  <a:schemeClr val="tx2"/>
                </a:solidFill>
              </a:defRPr>
            </a:lvl1pPr>
          </a:lstStyle>
          <a:p>
            <a:fld id="{6C18F691-EA95-6046-80B7-51AACA2B9C03}" type="slidenum">
              <a:rPr lang="en-US" smtClean="0"/>
              <a:pPr/>
              <a:t>‹#›</a:t>
            </a:fld>
            <a:endParaRPr lang="en-US" dirty="0"/>
          </a:p>
        </p:txBody>
      </p:sp>
      <p:sp>
        <p:nvSpPr>
          <p:cNvPr id="10" name="Rectangle 9"/>
          <p:cNvSpPr/>
          <p:nvPr userDrawn="1"/>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SunShot &#10;U.S. Department of Energy"/>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15579" y="6149985"/>
            <a:ext cx="2047816" cy="646213"/>
          </a:xfrm>
          <a:prstGeom prst="rect">
            <a:avLst/>
          </a:prstGeom>
        </p:spPr>
      </p:pic>
      <p:sp>
        <p:nvSpPr>
          <p:cNvPr id="15" name="Rectangle 14"/>
          <p:cNvSpPr/>
          <p:nvPr userDrawn="1"/>
        </p:nvSpPr>
        <p:spPr>
          <a:xfrm>
            <a:off x="457200" y="6444476"/>
            <a:ext cx="1431401" cy="276999"/>
          </a:xfrm>
          <a:prstGeom prst="rect">
            <a:avLst/>
          </a:prstGeom>
        </p:spPr>
        <p:txBody>
          <a:bodyPr wrap="none">
            <a:spAutoFit/>
          </a:bodyPr>
          <a:lstStyle/>
          <a:p>
            <a:r>
              <a:rPr lang="en-US" sz="1200" b="0" i="0" dirty="0" smtClean="0">
                <a:solidFill>
                  <a:schemeClr val="tx1">
                    <a:lumMod val="60000"/>
                    <a:lumOff val="40000"/>
                  </a:schemeClr>
                </a:solidFill>
                <a:latin typeface="Calibri"/>
                <a:cs typeface="Calibri"/>
              </a:rPr>
              <a:t>energy.gov/sunshot</a:t>
            </a:r>
            <a:endParaRPr lang="en-US" sz="1200" b="0" i="0" dirty="0">
              <a:solidFill>
                <a:schemeClr val="tx1">
                  <a:lumMod val="60000"/>
                  <a:lumOff val="40000"/>
                </a:schemeClr>
              </a:solidFill>
              <a:latin typeface="Calibri"/>
              <a:cs typeface="Calibri"/>
            </a:endParaRPr>
          </a:p>
        </p:txBody>
      </p:sp>
      <p:sp>
        <p:nvSpPr>
          <p:cNvPr id="17" name="Rectangle 16"/>
          <p:cNvSpPr/>
          <p:nvPr userDrawn="1"/>
        </p:nvSpPr>
        <p:spPr>
          <a:xfrm>
            <a:off x="8763394" y="6304785"/>
            <a:ext cx="380605" cy="363232"/>
          </a:xfrm>
          <a:prstGeom prst="rect">
            <a:avLst/>
          </a:prstGeom>
          <a:solidFill>
            <a:srgbClr val="F38F2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38F26"/>
              </a:solidFill>
            </a:endParaRPr>
          </a:p>
        </p:txBody>
      </p:sp>
      <p:sp>
        <p:nvSpPr>
          <p:cNvPr id="18" name="Slide Number Placeholder 5"/>
          <p:cNvSpPr txBox="1">
            <a:spLocks/>
          </p:cNvSpPr>
          <p:nvPr userDrawn="1"/>
        </p:nvSpPr>
        <p:spPr>
          <a:xfrm>
            <a:off x="8763395" y="6309329"/>
            <a:ext cx="380605" cy="337988"/>
          </a:xfrm>
          <a:prstGeom prst="rect">
            <a:avLst/>
          </a:prstGeom>
        </p:spPr>
        <p:txBody>
          <a:bodyPr vert="horz" lIns="91440" tIns="45720" rIns="91440" bIns="45720" rtlCol="0" anchor="ctr"/>
          <a:lstStyle>
            <a:defPPr>
              <a:defRPr lang="en-US"/>
            </a:defPPr>
            <a:lvl1pPr marL="0" algn="ctr" defTabSz="457200" rtl="0" eaLnBrk="1" latinLnBrk="0" hangingPunct="1">
              <a:defRPr lang="en-US" sz="1200" kern="1200" smtClean="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uk-UA" dirty="0"/>
          </a:p>
        </p:txBody>
      </p:sp>
      <p:sp>
        <p:nvSpPr>
          <p:cNvPr id="19" name="Slide Number Placeholder 1"/>
          <p:cNvSpPr txBox="1">
            <a:spLocks/>
          </p:cNvSpPr>
          <p:nvPr userDrawn="1"/>
        </p:nvSpPr>
        <p:spPr>
          <a:xfrm>
            <a:off x="8771003" y="6285005"/>
            <a:ext cx="37299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C18F691-EA95-6046-80B7-51AACA2B9C03}" type="slidenum">
              <a:rPr lang="en-US" smtClean="0"/>
              <a:pPr/>
              <a:t>‹#›</a:t>
            </a:fld>
            <a:endParaRPr lang="en-US" dirty="0"/>
          </a:p>
        </p:txBody>
      </p:sp>
    </p:spTree>
    <p:extLst>
      <p:ext uri="{BB962C8B-B14F-4D97-AF65-F5344CB8AC3E}">
        <p14:creationId xmlns:p14="http://schemas.microsoft.com/office/powerpoint/2010/main" val="2374783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456266"/>
            <a:ext cx="5486400" cy="402166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792288" y="5621866"/>
            <a:ext cx="5486400" cy="5503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Title 1"/>
          <p:cNvSpPr>
            <a:spLocks noGrp="1"/>
          </p:cNvSpPr>
          <p:nvPr>
            <p:ph type="title"/>
          </p:nvPr>
        </p:nvSpPr>
        <p:spPr>
          <a:xfrm>
            <a:off x="457200" y="274638"/>
            <a:ext cx="8229600" cy="886505"/>
          </a:xfrm>
        </p:spPr>
        <p:txBody>
          <a:bodyPr/>
          <a:lstStyle/>
          <a:p>
            <a:r>
              <a:rPr lang="en-US" smtClean="0"/>
              <a:t>Click to edit Master title style</a:t>
            </a:r>
            <a:endParaRPr lang="en-US" dirty="0"/>
          </a:p>
        </p:txBody>
      </p:sp>
      <p:sp>
        <p:nvSpPr>
          <p:cNvPr id="8" name="Slide Number Placeholder 4"/>
          <p:cNvSpPr>
            <a:spLocks noGrp="1"/>
          </p:cNvSpPr>
          <p:nvPr>
            <p:ph type="sldNum" sz="quarter" idx="4"/>
          </p:nvPr>
        </p:nvSpPr>
        <p:spPr>
          <a:xfrm>
            <a:off x="8771003" y="6298510"/>
            <a:ext cx="372997" cy="365125"/>
          </a:xfrm>
          <a:prstGeom prst="rect">
            <a:avLst/>
          </a:prstGeom>
        </p:spPr>
        <p:txBody>
          <a:bodyPr vert="horz" lIns="91440" tIns="45720" rIns="91440" bIns="45720" rtlCol="0" anchor="ctr"/>
          <a:lstStyle>
            <a:lvl1pPr algn="r">
              <a:defRPr sz="1200">
                <a:solidFill>
                  <a:schemeClr val="tx2"/>
                </a:solidFill>
              </a:defRPr>
            </a:lvl1pPr>
          </a:lstStyle>
          <a:p>
            <a:fld id="{6C18F691-EA95-6046-80B7-51AACA2B9C03}" type="slidenum">
              <a:rPr lang="en-US" smtClean="0"/>
              <a:pPr/>
              <a:t>‹#›</a:t>
            </a:fld>
            <a:endParaRPr lang="en-US" dirty="0"/>
          </a:p>
        </p:txBody>
      </p:sp>
    </p:spTree>
    <p:extLst>
      <p:ext uri="{BB962C8B-B14F-4D97-AF65-F5344CB8AC3E}">
        <p14:creationId xmlns:p14="http://schemas.microsoft.com/office/powerpoint/2010/main" val="3261382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Slide Number Placeholder 4"/>
          <p:cNvSpPr>
            <a:spLocks noGrp="1"/>
          </p:cNvSpPr>
          <p:nvPr>
            <p:ph type="sldNum" sz="quarter" idx="4"/>
          </p:nvPr>
        </p:nvSpPr>
        <p:spPr>
          <a:xfrm>
            <a:off x="8771003" y="6298510"/>
            <a:ext cx="372997" cy="365125"/>
          </a:xfrm>
          <a:prstGeom prst="rect">
            <a:avLst/>
          </a:prstGeom>
        </p:spPr>
        <p:txBody>
          <a:bodyPr vert="horz" lIns="91440" tIns="45720" rIns="91440" bIns="45720" rtlCol="0" anchor="ctr"/>
          <a:lstStyle>
            <a:lvl1pPr algn="r">
              <a:defRPr sz="1200">
                <a:solidFill>
                  <a:schemeClr val="tx2"/>
                </a:solidFill>
              </a:defRPr>
            </a:lvl1pPr>
          </a:lstStyle>
          <a:p>
            <a:fld id="{6C18F691-EA95-6046-80B7-51AACA2B9C03}" type="slidenum">
              <a:rPr lang="en-US" smtClean="0"/>
              <a:pPr/>
              <a:t>‹#›</a:t>
            </a:fld>
            <a:endParaRPr lang="en-US" dirty="0"/>
          </a:p>
        </p:txBody>
      </p:sp>
    </p:spTree>
    <p:extLst>
      <p:ext uri="{BB962C8B-B14F-4D97-AF65-F5344CB8AC3E}">
        <p14:creationId xmlns:p14="http://schemas.microsoft.com/office/powerpoint/2010/main" val="23104265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4" name="Picture 13" descr="SunShot &#10;U.S. Department of Energy"/>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289904" y="1995715"/>
            <a:ext cx="5168295" cy="1701486"/>
          </a:xfrm>
        </p:spPr>
        <p:txBody>
          <a:bodyPr anchor="b">
            <a:normAutofit/>
          </a:bodyPr>
          <a:lstStyle>
            <a:lvl1pPr algn="l">
              <a:defRPr sz="3600" b="1" i="0">
                <a:solidFill>
                  <a:srgbClr val="ED902F"/>
                </a:solidFill>
                <a:latin typeface="Calibri"/>
                <a:cs typeface="Calibri"/>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289904" y="3825709"/>
            <a:ext cx="5168296" cy="1302672"/>
          </a:xfrm>
        </p:spPr>
        <p:txBody>
          <a:bodyPr>
            <a:normAutofit/>
          </a:bodyPr>
          <a:lstStyle>
            <a:lvl1pPr marL="0" indent="0" algn="l">
              <a:buNone/>
              <a:defRPr sz="2400" b="0" i="0">
                <a:solidFill>
                  <a:schemeClr val="bg2">
                    <a:lumMod val="50000"/>
                  </a:schemeClr>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1" name="Picture 10" descr="SunShot &#10;U.S. Department of Energy"/>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877938"/>
            <a:ext cx="4160762" cy="792856"/>
          </a:xfrm>
          <a:prstGeom prst="rect">
            <a:avLst/>
          </a:prstGeom>
        </p:spPr>
      </p:pic>
      <p:cxnSp>
        <p:nvCxnSpPr>
          <p:cNvPr id="12" name="Straight Connector 11"/>
          <p:cNvCxnSpPr/>
          <p:nvPr userDrawn="1"/>
        </p:nvCxnSpPr>
        <p:spPr>
          <a:xfrm>
            <a:off x="3289905" y="5511483"/>
            <a:ext cx="5854095" cy="0"/>
          </a:xfrm>
          <a:prstGeom prst="line">
            <a:avLst/>
          </a:prstGeom>
          <a:ln>
            <a:solidFill>
              <a:srgbClr val="F38F26"/>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userDrawn="1"/>
        </p:nvSpPr>
        <p:spPr>
          <a:xfrm>
            <a:off x="436626" y="6048320"/>
            <a:ext cx="1431401" cy="276999"/>
          </a:xfrm>
          <a:prstGeom prst="rect">
            <a:avLst/>
          </a:prstGeom>
        </p:spPr>
        <p:txBody>
          <a:bodyPr wrap="none">
            <a:spAutoFit/>
          </a:bodyPr>
          <a:lstStyle/>
          <a:p>
            <a:r>
              <a:rPr lang="en-US" sz="1200" b="0" i="0" dirty="0" smtClean="0">
                <a:solidFill>
                  <a:srgbClr val="8D98A3"/>
                </a:solidFill>
                <a:latin typeface="Calibri"/>
                <a:cs typeface="Calibri"/>
              </a:rPr>
              <a:t>energy.gov/sunshot</a:t>
            </a:r>
            <a:endParaRPr lang="en-US" sz="1200" b="0" i="0" dirty="0">
              <a:solidFill>
                <a:srgbClr val="8D98A3"/>
              </a:solidFill>
              <a:latin typeface="Calibri"/>
              <a:cs typeface="Calibri"/>
            </a:endParaRPr>
          </a:p>
        </p:txBody>
      </p:sp>
      <p:sp>
        <p:nvSpPr>
          <p:cNvPr id="5" name="Text Placeholder 4"/>
          <p:cNvSpPr>
            <a:spLocks noGrp="1"/>
          </p:cNvSpPr>
          <p:nvPr>
            <p:ph type="body" sz="quarter" idx="10" hasCustomPrompt="1"/>
          </p:nvPr>
        </p:nvSpPr>
        <p:spPr>
          <a:xfrm>
            <a:off x="5248092" y="5695548"/>
            <a:ext cx="3210108" cy="909770"/>
          </a:xfrm>
        </p:spPr>
        <p:txBody>
          <a:bodyPr anchor="ctr">
            <a:noAutofit/>
          </a:bodyPr>
          <a:lstStyle>
            <a:lvl1pPr marL="0" indent="0">
              <a:buNone/>
              <a:defRPr sz="1600">
                <a:solidFill>
                  <a:srgbClr val="8D98A3"/>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Click to edit Author</a:t>
            </a:r>
          </a:p>
        </p:txBody>
      </p:sp>
    </p:spTree>
    <p:extLst>
      <p:ext uri="{BB962C8B-B14F-4D97-AF65-F5344CB8AC3E}">
        <p14:creationId xmlns:p14="http://schemas.microsoft.com/office/powerpoint/2010/main" val="74713194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9" name="Text Placeholder 2"/>
          <p:cNvSpPr>
            <a:spLocks noGrp="1"/>
          </p:cNvSpPr>
          <p:nvPr>
            <p:ph idx="1"/>
          </p:nvPr>
        </p:nvSpPr>
        <p:spPr>
          <a:xfrm>
            <a:off x="457200" y="1467155"/>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Slide Number Placeholder 1"/>
          <p:cNvSpPr>
            <a:spLocks noGrp="1"/>
          </p:cNvSpPr>
          <p:nvPr>
            <p:ph type="sldNum" sz="quarter" idx="10"/>
          </p:nvPr>
        </p:nvSpPr>
        <p:spPr/>
        <p:txBody>
          <a:bodyPr/>
          <a:lstStyle/>
          <a:p>
            <a:fld id="{6C18F691-EA95-6046-80B7-51AACA2B9C03}" type="slidenum">
              <a:rPr lang="en-US" smtClean="0"/>
              <a:pPr/>
              <a:t>‹#›</a:t>
            </a:fld>
            <a:endParaRPr lang="en-US" dirty="0"/>
          </a:p>
        </p:txBody>
      </p:sp>
      <p:sp>
        <p:nvSpPr>
          <p:cNvPr id="5" name="Title Placeholder 1"/>
          <p:cNvSpPr>
            <a:spLocks noGrp="1"/>
          </p:cNvSpPr>
          <p:nvPr>
            <p:ph type="title"/>
          </p:nvPr>
        </p:nvSpPr>
        <p:spPr>
          <a:xfrm>
            <a:off x="457200" y="66607"/>
            <a:ext cx="8229600" cy="88650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cxnSp>
        <p:nvCxnSpPr>
          <p:cNvPr id="6" name="Straight Connector 5"/>
          <p:cNvCxnSpPr/>
          <p:nvPr userDrawn="1"/>
        </p:nvCxnSpPr>
        <p:spPr>
          <a:xfrm>
            <a:off x="457200" y="972723"/>
            <a:ext cx="8229600" cy="0"/>
          </a:xfrm>
          <a:prstGeom prst="line">
            <a:avLst/>
          </a:prstGeom>
          <a:ln>
            <a:solidFill>
              <a:srgbClr val="F38F2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8549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3" name="Text Placeholder 2"/>
          <p:cNvSpPr>
            <a:spLocks noGrp="1"/>
          </p:cNvSpPr>
          <p:nvPr>
            <p:ph type="body" idx="1"/>
          </p:nvPr>
        </p:nvSpPr>
        <p:spPr>
          <a:xfrm>
            <a:off x="457200" y="1467155"/>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11"/>
          <p:cNvSpPr/>
          <p:nvPr userDrawn="1"/>
        </p:nvSpPr>
        <p:spPr>
          <a:xfrm>
            <a:off x="457200" y="6444476"/>
            <a:ext cx="1431401" cy="276999"/>
          </a:xfrm>
          <a:prstGeom prst="rect">
            <a:avLst/>
          </a:prstGeom>
        </p:spPr>
        <p:txBody>
          <a:bodyPr wrap="none">
            <a:spAutoFit/>
          </a:bodyPr>
          <a:lstStyle/>
          <a:p>
            <a:r>
              <a:rPr lang="en-US" sz="1200" b="0" i="0" dirty="0" smtClean="0">
                <a:solidFill>
                  <a:schemeClr val="tx1">
                    <a:lumMod val="60000"/>
                    <a:lumOff val="40000"/>
                  </a:schemeClr>
                </a:solidFill>
                <a:latin typeface="Calibri"/>
                <a:cs typeface="Calibri"/>
              </a:rPr>
              <a:t>energy.gov/sunshot</a:t>
            </a:r>
            <a:endParaRPr lang="en-US" sz="1200" b="0" i="0" dirty="0">
              <a:solidFill>
                <a:schemeClr val="tx1">
                  <a:lumMod val="60000"/>
                  <a:lumOff val="40000"/>
                </a:schemeClr>
              </a:solidFill>
              <a:latin typeface="Calibri"/>
              <a:cs typeface="Calibri"/>
            </a:endParaRPr>
          </a:p>
        </p:txBody>
      </p:sp>
      <p:sp>
        <p:nvSpPr>
          <p:cNvPr id="4" name="Slide Number Placeholder 3"/>
          <p:cNvSpPr>
            <a:spLocks noGrp="1"/>
          </p:cNvSpPr>
          <p:nvPr>
            <p:ph type="sldNum" sz="quarter" idx="10"/>
          </p:nvPr>
        </p:nvSpPr>
        <p:spPr/>
        <p:txBody>
          <a:bodyPr/>
          <a:lstStyle/>
          <a:p>
            <a:fld id="{6C18F691-EA95-6046-80B7-51AACA2B9C03}" type="slidenum">
              <a:rPr lang="en-US" smtClean="0"/>
              <a:pPr/>
              <a:t>‹#›</a:t>
            </a:fld>
            <a:endParaRPr lang="en-US" dirty="0"/>
          </a:p>
        </p:txBody>
      </p:sp>
      <p:sp>
        <p:nvSpPr>
          <p:cNvPr id="10" name="Title Placeholder 1"/>
          <p:cNvSpPr>
            <a:spLocks noGrp="1"/>
          </p:cNvSpPr>
          <p:nvPr>
            <p:ph type="title"/>
          </p:nvPr>
        </p:nvSpPr>
        <p:spPr>
          <a:xfrm>
            <a:off x="457200" y="66607"/>
            <a:ext cx="8229600" cy="88650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cxnSp>
        <p:nvCxnSpPr>
          <p:cNvPr id="14" name="Straight Connector 13"/>
          <p:cNvCxnSpPr/>
          <p:nvPr userDrawn="1"/>
        </p:nvCxnSpPr>
        <p:spPr>
          <a:xfrm>
            <a:off x="457200" y="972723"/>
            <a:ext cx="8229600" cy="0"/>
          </a:xfrm>
          <a:prstGeom prst="line">
            <a:avLst/>
          </a:prstGeom>
          <a:ln>
            <a:solidFill>
              <a:srgbClr val="F38F2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2658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SunShot &#10;U.S. Department of Energy"/>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ext Placeholder 2"/>
          <p:cNvSpPr>
            <a:spLocks noGrp="1"/>
          </p:cNvSpPr>
          <p:nvPr>
            <p:ph type="body" idx="1"/>
          </p:nvPr>
        </p:nvSpPr>
        <p:spPr>
          <a:xfrm>
            <a:off x="457200" y="1467155"/>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Title 1"/>
          <p:cNvSpPr>
            <a:spLocks noGrp="1"/>
          </p:cNvSpPr>
          <p:nvPr>
            <p:ph type="title"/>
          </p:nvPr>
        </p:nvSpPr>
        <p:spPr>
          <a:xfrm>
            <a:off x="457200" y="65694"/>
            <a:ext cx="8229600" cy="886505"/>
          </a:xfrm>
        </p:spPr>
        <p:txBody>
          <a:bodyPr/>
          <a:lstStyle/>
          <a:p>
            <a:r>
              <a:rPr lang="en-US" dirty="0" smtClean="0"/>
              <a:t>Click to edit Master title style</a:t>
            </a:r>
            <a:endParaRPr lang="en-US" dirty="0"/>
          </a:p>
        </p:txBody>
      </p:sp>
      <p:pic>
        <p:nvPicPr>
          <p:cNvPr id="11" name="Picture 10" descr="SunShot &#10;U.S. Department of Energy"/>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15579" y="6149985"/>
            <a:ext cx="2047816" cy="646213"/>
          </a:xfrm>
          <a:prstGeom prst="rect">
            <a:avLst/>
          </a:prstGeom>
        </p:spPr>
      </p:pic>
      <p:sp>
        <p:nvSpPr>
          <p:cNvPr id="12" name="Rectangle 11"/>
          <p:cNvSpPr/>
          <p:nvPr userDrawn="1"/>
        </p:nvSpPr>
        <p:spPr>
          <a:xfrm>
            <a:off x="457200" y="6444476"/>
            <a:ext cx="1431401" cy="276999"/>
          </a:xfrm>
          <a:prstGeom prst="rect">
            <a:avLst/>
          </a:prstGeom>
        </p:spPr>
        <p:txBody>
          <a:bodyPr wrap="none">
            <a:spAutoFit/>
          </a:bodyPr>
          <a:lstStyle/>
          <a:p>
            <a:r>
              <a:rPr lang="en-US" sz="1200" b="0" i="0" dirty="0" smtClean="0">
                <a:solidFill>
                  <a:schemeClr val="tx1">
                    <a:lumMod val="60000"/>
                    <a:lumOff val="40000"/>
                  </a:schemeClr>
                </a:solidFill>
                <a:latin typeface="Calibri"/>
                <a:cs typeface="Calibri"/>
              </a:rPr>
              <a:t>energy.gov/sunshot</a:t>
            </a:r>
            <a:endParaRPr lang="en-US" sz="1200" b="0" i="0" dirty="0">
              <a:solidFill>
                <a:schemeClr val="tx1">
                  <a:lumMod val="60000"/>
                  <a:lumOff val="40000"/>
                </a:schemeClr>
              </a:solidFill>
              <a:latin typeface="Calibri"/>
              <a:cs typeface="Calibri"/>
            </a:endParaRPr>
          </a:p>
        </p:txBody>
      </p:sp>
      <p:sp>
        <p:nvSpPr>
          <p:cNvPr id="15" name="Rectangle 14"/>
          <p:cNvSpPr/>
          <p:nvPr userDrawn="1"/>
        </p:nvSpPr>
        <p:spPr>
          <a:xfrm>
            <a:off x="8763394" y="6293836"/>
            <a:ext cx="380605" cy="363232"/>
          </a:xfrm>
          <a:prstGeom prst="rect">
            <a:avLst/>
          </a:prstGeom>
          <a:solidFill>
            <a:srgbClr val="F38F2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38F26"/>
              </a:solidFill>
            </a:endParaRPr>
          </a:p>
        </p:txBody>
      </p:sp>
      <p:sp>
        <p:nvSpPr>
          <p:cNvPr id="2" name="Slide Number Placeholder 1"/>
          <p:cNvSpPr>
            <a:spLocks noGrp="1"/>
          </p:cNvSpPr>
          <p:nvPr>
            <p:ph type="sldNum" sz="quarter" idx="10"/>
          </p:nvPr>
        </p:nvSpPr>
        <p:spPr/>
        <p:txBody>
          <a:bodyPr/>
          <a:lstStyle/>
          <a:p>
            <a:fld id="{6C18F691-EA95-6046-80B7-51AACA2B9C03}" type="slidenum">
              <a:rPr lang="en-US" smtClean="0"/>
              <a:pPr/>
              <a:t>‹#›</a:t>
            </a:fld>
            <a:endParaRPr lang="en-US" dirty="0"/>
          </a:p>
        </p:txBody>
      </p:sp>
    </p:spTree>
    <p:extLst>
      <p:ext uri="{BB962C8B-B14F-4D97-AF65-F5344CB8AC3E}">
        <p14:creationId xmlns:p14="http://schemas.microsoft.com/office/powerpoint/2010/main" val="2523209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67155"/>
            <a:ext cx="4038600" cy="4525963"/>
          </a:xfrm>
        </p:spPr>
        <p:txBody>
          <a:bodyPr/>
          <a:lstStyle>
            <a:lvl1pPr>
              <a:defRPr sz="2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467155"/>
            <a:ext cx="4038600" cy="4525963"/>
          </a:xfrm>
        </p:spPr>
        <p:txBody>
          <a:bodyPr/>
          <a:lstStyle>
            <a:lvl1pPr>
              <a:defRPr sz="2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p:nvPr>
        </p:nvSpPr>
        <p:spPr>
          <a:xfrm>
            <a:off x="457200" y="87590"/>
            <a:ext cx="8229600" cy="886505"/>
          </a:xfrm>
        </p:spPr>
        <p:txBody>
          <a:bodyPr/>
          <a:lstStyle/>
          <a:p>
            <a:r>
              <a:rPr lang="en-US" dirty="0" smtClean="0"/>
              <a:t>Click to edit Master title style</a:t>
            </a:r>
            <a:endParaRPr lang="en-US" dirty="0"/>
          </a:p>
        </p:txBody>
      </p:sp>
      <p:sp>
        <p:nvSpPr>
          <p:cNvPr id="2" name="Slide Number Placeholder 1"/>
          <p:cNvSpPr>
            <a:spLocks noGrp="1"/>
          </p:cNvSpPr>
          <p:nvPr>
            <p:ph type="sldNum" sz="quarter" idx="10"/>
          </p:nvPr>
        </p:nvSpPr>
        <p:spPr/>
        <p:txBody>
          <a:bodyPr/>
          <a:lstStyle/>
          <a:p>
            <a:fld id="{6C18F691-EA95-6046-80B7-51AACA2B9C03}" type="slidenum">
              <a:rPr lang="en-US" smtClean="0"/>
              <a:pPr/>
              <a:t>‹#›</a:t>
            </a:fld>
            <a:endParaRPr lang="en-US" dirty="0"/>
          </a:p>
        </p:txBody>
      </p:sp>
    </p:spTree>
    <p:extLst>
      <p:ext uri="{BB962C8B-B14F-4D97-AF65-F5344CB8AC3E}">
        <p14:creationId xmlns:p14="http://schemas.microsoft.com/office/powerpoint/2010/main" val="26632814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230897"/>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230897"/>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1"/>
          <p:cNvSpPr>
            <a:spLocks noGrp="1"/>
          </p:cNvSpPr>
          <p:nvPr>
            <p:ph type="title"/>
          </p:nvPr>
        </p:nvSpPr>
        <p:spPr>
          <a:xfrm>
            <a:off x="457200" y="87589"/>
            <a:ext cx="8229600" cy="886505"/>
          </a:xfrm>
        </p:spPr>
        <p:txBody>
          <a:bodyPr/>
          <a:lstStyle/>
          <a:p>
            <a:r>
              <a:rPr lang="en-US" dirty="0" smtClean="0"/>
              <a:t>Click to edit Master title style</a:t>
            </a:r>
            <a:endParaRPr lang="en-US" dirty="0"/>
          </a:p>
        </p:txBody>
      </p:sp>
      <p:sp>
        <p:nvSpPr>
          <p:cNvPr id="2" name="Slide Number Placeholder 1"/>
          <p:cNvSpPr>
            <a:spLocks noGrp="1"/>
          </p:cNvSpPr>
          <p:nvPr>
            <p:ph type="sldNum" sz="quarter" idx="10"/>
          </p:nvPr>
        </p:nvSpPr>
        <p:spPr>
          <a:xfrm>
            <a:off x="8771003" y="6298510"/>
            <a:ext cx="372997" cy="365125"/>
          </a:xfrm>
        </p:spPr>
        <p:txBody>
          <a:bodyPr/>
          <a:lstStyle/>
          <a:p>
            <a:fld id="{6C18F691-EA95-6046-80B7-51AACA2B9C03}" type="slidenum">
              <a:rPr lang="en-US" smtClean="0"/>
              <a:pPr/>
              <a:t>‹#›</a:t>
            </a:fld>
            <a:endParaRPr lang="en-US" dirty="0"/>
          </a:p>
        </p:txBody>
      </p:sp>
    </p:spTree>
    <p:extLst>
      <p:ext uri="{BB962C8B-B14F-4D97-AF65-F5344CB8AC3E}">
        <p14:creationId xmlns:p14="http://schemas.microsoft.com/office/powerpoint/2010/main" val="8125315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456266"/>
            <a:ext cx="5486400" cy="402166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621866"/>
            <a:ext cx="5486400" cy="5503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Title 1"/>
          <p:cNvSpPr>
            <a:spLocks noGrp="1"/>
          </p:cNvSpPr>
          <p:nvPr>
            <p:ph type="title"/>
          </p:nvPr>
        </p:nvSpPr>
        <p:spPr>
          <a:xfrm>
            <a:off x="457200" y="65693"/>
            <a:ext cx="8229600" cy="886505"/>
          </a:xfrm>
        </p:spPr>
        <p:txBody>
          <a:bodyPr/>
          <a:lstStyle/>
          <a:p>
            <a:r>
              <a:rPr lang="en-US" dirty="0" smtClean="0"/>
              <a:t>Click to edit Master title style</a:t>
            </a:r>
            <a:endParaRPr lang="en-US" dirty="0"/>
          </a:p>
        </p:txBody>
      </p:sp>
      <p:sp>
        <p:nvSpPr>
          <p:cNvPr id="2" name="Slide Number Placeholder 1"/>
          <p:cNvSpPr>
            <a:spLocks noGrp="1"/>
          </p:cNvSpPr>
          <p:nvPr>
            <p:ph type="sldNum" sz="quarter" idx="10"/>
          </p:nvPr>
        </p:nvSpPr>
        <p:spPr/>
        <p:txBody>
          <a:bodyPr/>
          <a:lstStyle/>
          <a:p>
            <a:fld id="{6C18F691-EA95-6046-80B7-51AACA2B9C03}" type="slidenum">
              <a:rPr lang="en-US" smtClean="0"/>
              <a:pPr/>
              <a:t>‹#›</a:t>
            </a:fld>
            <a:endParaRPr lang="en-US" dirty="0"/>
          </a:p>
        </p:txBody>
      </p:sp>
    </p:spTree>
    <p:extLst>
      <p:ext uri="{BB962C8B-B14F-4D97-AF65-F5344CB8AC3E}">
        <p14:creationId xmlns:p14="http://schemas.microsoft.com/office/powerpoint/2010/main" val="3261382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86218"/>
            <a:ext cx="8229600" cy="88650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9" name="Text Placeholder 2"/>
          <p:cNvSpPr>
            <a:spLocks noGrp="1"/>
          </p:cNvSpPr>
          <p:nvPr>
            <p:ph idx="1"/>
          </p:nvPr>
        </p:nvSpPr>
        <p:spPr>
          <a:xfrm>
            <a:off x="457200" y="1467155"/>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Slide Number Placeholder 5"/>
          <p:cNvSpPr txBox="1">
            <a:spLocks/>
          </p:cNvSpPr>
          <p:nvPr userDrawn="1"/>
        </p:nvSpPr>
        <p:spPr>
          <a:xfrm>
            <a:off x="8763395" y="6309329"/>
            <a:ext cx="380605" cy="337988"/>
          </a:xfrm>
          <a:prstGeom prst="rect">
            <a:avLst/>
          </a:prstGeom>
        </p:spPr>
        <p:txBody>
          <a:bodyPr vert="horz" lIns="91440" tIns="45720" rIns="91440" bIns="45720" rtlCol="0" anchor="ctr"/>
          <a:lstStyle>
            <a:defPPr>
              <a:defRPr lang="en-US"/>
            </a:defPPr>
            <a:lvl1pPr marL="0" algn="ctr" defTabSz="457200" rtl="0" eaLnBrk="1" latinLnBrk="0" hangingPunct="1">
              <a:defRPr lang="en-US" sz="1200" kern="1200" smtClean="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99BAE948-20A7-4498-8473-DBC884CCADDC}" type="slidenum">
              <a:rPr lang="uk-UA" smtClean="0"/>
              <a:pPr>
                <a:defRPr/>
              </a:pPr>
              <a:t>‹#›</a:t>
            </a:fld>
            <a:endParaRPr lang="uk-UA" dirty="0"/>
          </a:p>
        </p:txBody>
      </p:sp>
      <p:cxnSp>
        <p:nvCxnSpPr>
          <p:cNvPr id="5" name="Straight Connector 4"/>
          <p:cNvCxnSpPr/>
          <p:nvPr userDrawn="1"/>
        </p:nvCxnSpPr>
        <p:spPr>
          <a:xfrm>
            <a:off x="457200" y="972723"/>
            <a:ext cx="8229600" cy="0"/>
          </a:xfrm>
          <a:prstGeom prst="line">
            <a:avLst/>
          </a:prstGeom>
          <a:ln>
            <a:solidFill>
              <a:srgbClr val="F38F2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8549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entered Text Only">
    <p:spTree>
      <p:nvGrpSpPr>
        <p:cNvPr id="1" name=""/>
        <p:cNvGrpSpPr/>
        <p:nvPr/>
      </p:nvGrpSpPr>
      <p:grpSpPr>
        <a:xfrm>
          <a:off x="0" y="0"/>
          <a:ext cx="0" cy="0"/>
          <a:chOff x="0" y="0"/>
          <a:chExt cx="0" cy="0"/>
        </a:xfrm>
      </p:grpSpPr>
      <p:sp>
        <p:nvSpPr>
          <p:cNvPr id="3" name="Rectangle 2"/>
          <p:cNvSpPr/>
          <p:nvPr userDrawn="1"/>
        </p:nvSpPr>
        <p:spPr>
          <a:xfrm>
            <a:off x="0" y="946150"/>
            <a:ext cx="9144000" cy="261938"/>
          </a:xfrm>
          <a:prstGeom prst="rect">
            <a:avLst/>
          </a:prstGeom>
          <a:solidFill>
            <a:srgbClr val="FFFF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3F5FF"/>
              </a:solidFill>
              <a:latin typeface="Gill Sans MT" pitchFamily="34" charset="0"/>
              <a:cs typeface="Arial" pitchFamily="34" charset="0"/>
            </a:endParaRPr>
          </a:p>
        </p:txBody>
      </p:sp>
      <p:sp>
        <p:nvSpPr>
          <p:cNvPr id="2" name="Title 1"/>
          <p:cNvSpPr>
            <a:spLocks noGrp="1"/>
          </p:cNvSpPr>
          <p:nvPr>
            <p:ph type="title"/>
          </p:nvPr>
        </p:nvSpPr>
        <p:spPr>
          <a:xfrm>
            <a:off x="457200" y="2213855"/>
            <a:ext cx="8229600" cy="1822107"/>
          </a:xfrm>
        </p:spPr>
        <p:txBody>
          <a:bodyPr/>
          <a:lstStyle>
            <a:lvl1pPr algn="ctr">
              <a:defRPr b="1" i="0">
                <a:latin typeface="Calibri"/>
                <a:cs typeface="Gill Sans MT"/>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p>
            <a:fld id="{6C18F691-EA95-6046-80B7-51AACA2B9C03}" type="slidenum">
              <a:rPr lang="en-US" smtClean="0"/>
              <a:pPr/>
              <a:t>‹#›</a:t>
            </a:fld>
            <a:endParaRPr lang="en-US" dirty="0"/>
          </a:p>
        </p:txBody>
      </p:sp>
    </p:spTree>
    <p:extLst>
      <p:ext uri="{BB962C8B-B14F-4D97-AF65-F5344CB8AC3E}">
        <p14:creationId xmlns:p14="http://schemas.microsoft.com/office/powerpoint/2010/main" val="1210664658"/>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5" name="Title 1"/>
          <p:cNvSpPr>
            <a:spLocks noGrp="1"/>
          </p:cNvSpPr>
          <p:nvPr>
            <p:ph type="title"/>
          </p:nvPr>
        </p:nvSpPr>
        <p:spPr>
          <a:xfrm>
            <a:off x="457200" y="65692"/>
            <a:ext cx="8229600" cy="886505"/>
          </a:xfrm>
        </p:spPr>
        <p:txBody>
          <a:bodyPr/>
          <a:lstStyle/>
          <a:p>
            <a:r>
              <a:rPr lang="en-US" dirty="0" smtClean="0"/>
              <a:t>Click to edit Master title style</a:t>
            </a:r>
            <a:endParaRPr lang="en-US" dirty="0"/>
          </a:p>
        </p:txBody>
      </p:sp>
      <p:sp>
        <p:nvSpPr>
          <p:cNvPr id="2" name="Slide Number Placeholder 1"/>
          <p:cNvSpPr>
            <a:spLocks noGrp="1"/>
          </p:cNvSpPr>
          <p:nvPr>
            <p:ph type="sldNum" sz="quarter" idx="10"/>
          </p:nvPr>
        </p:nvSpPr>
        <p:spPr/>
        <p:txBody>
          <a:bodyPr/>
          <a:lstStyle/>
          <a:p>
            <a:fld id="{6C18F691-EA95-6046-80B7-51AACA2B9C03}" type="slidenum">
              <a:rPr lang="en-US" smtClean="0"/>
              <a:pPr/>
              <a:t>‹#›</a:t>
            </a:fld>
            <a:endParaRPr lang="en-US" dirty="0"/>
          </a:p>
        </p:txBody>
      </p:sp>
    </p:spTree>
    <p:extLst>
      <p:ext uri="{BB962C8B-B14F-4D97-AF65-F5344CB8AC3E}">
        <p14:creationId xmlns:p14="http://schemas.microsoft.com/office/powerpoint/2010/main" val="95712496"/>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41325" y="1261736"/>
            <a:ext cx="8261350" cy="5106987"/>
          </a:xfrm>
          <a:prstGeom prst="rect">
            <a:avLst/>
          </a:prstGeom>
        </p:spPr>
        <p:txBody>
          <a:bodyPr/>
          <a:lstStyle>
            <a:lvl1pPr marL="342900" indent="-342900">
              <a:buClr>
                <a:srgbClr val="F38F26"/>
              </a:buClr>
              <a:buFont typeface="Arial" panose="020B0604020202020204" pitchFamily="34" charset="0"/>
              <a:buChar char="•"/>
              <a:defRPr/>
            </a:lvl1pPr>
            <a:lvl2pPr marL="742950" indent="-285750">
              <a:buClr>
                <a:srgbClr val="F38F26"/>
              </a:buClr>
              <a:buFont typeface="Arial" panose="020B0604020202020204" pitchFamily="34" charset="0"/>
              <a:buChar char="•"/>
              <a:defRPr/>
            </a:lvl2pPr>
            <a:lvl3pPr marL="1143000" indent="-228600">
              <a:buClr>
                <a:srgbClr val="F38F26"/>
              </a:buClr>
              <a:buFont typeface="Arial" panose="020B0604020202020204" pitchFamily="34" charset="0"/>
              <a:buChar char="•"/>
              <a:defRPr/>
            </a:lvl3pPr>
            <a:lvl4pPr marL="1600200" indent="-228600">
              <a:buClr>
                <a:srgbClr val="F38F26"/>
              </a:buClr>
              <a:buFont typeface="Arial" panose="020B0604020202020204" pitchFamily="34" charset="0"/>
              <a:buChar char="•"/>
              <a:defRPr/>
            </a:lvl4pPr>
            <a:lvl5pPr marL="2057400" indent="-228600">
              <a:buClr>
                <a:srgbClr val="F38F26"/>
              </a:buClr>
              <a:buFont typeface="Arial" panose="020B0604020202020204"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Placeholder 1"/>
          <p:cNvSpPr>
            <a:spLocks noGrp="1"/>
          </p:cNvSpPr>
          <p:nvPr>
            <p:ph type="title"/>
          </p:nvPr>
        </p:nvSpPr>
        <p:spPr>
          <a:xfrm>
            <a:off x="0" y="-1"/>
            <a:ext cx="8686800" cy="1023257"/>
          </a:xfrm>
          <a:prstGeom prst="rect">
            <a:avLst/>
          </a:prstGeom>
        </p:spPr>
        <p:txBody>
          <a:bodyPr vert="horz" lIns="91440" tIns="45720" rIns="91440" bIns="45720" rtlCol="0" anchor="ctr">
            <a:normAutofit/>
          </a:bodyPr>
          <a:lstStyle>
            <a:lvl1pPr algn="l">
              <a:defRPr sz="3600" b="1" i="0">
                <a:solidFill>
                  <a:srgbClr val="F38F26"/>
                </a:solidFill>
                <a:latin typeface="Gill Sans MT"/>
                <a:cs typeface="Gill Sans MT"/>
              </a:defRPr>
            </a:lvl1pPr>
          </a:lstStyle>
          <a:p>
            <a:r>
              <a:rPr lang="en-US" smtClean="0"/>
              <a:t>Click to edit Master title style</a:t>
            </a:r>
            <a:endParaRPr lang="en-US" dirty="0"/>
          </a:p>
        </p:txBody>
      </p:sp>
      <p:sp>
        <p:nvSpPr>
          <p:cNvPr id="10" name="Text Placeholder 3"/>
          <p:cNvSpPr>
            <a:spLocks noGrp="1"/>
          </p:cNvSpPr>
          <p:nvPr>
            <p:ph type="body" sz="quarter" idx="10"/>
          </p:nvPr>
        </p:nvSpPr>
        <p:spPr>
          <a:xfrm>
            <a:off x="2171699" y="6381749"/>
            <a:ext cx="6384925" cy="476251"/>
          </a:xfrm>
          <a:prstGeom prst="rect">
            <a:avLst/>
          </a:prstGeom>
        </p:spPr>
        <p:txBody>
          <a:bodyPr anchor="ctr">
            <a:normAutofit/>
          </a:bodyPr>
          <a:lstStyle>
            <a:lvl1pPr marL="0" indent="0">
              <a:buNone/>
              <a:defRPr sz="1200" b="0" i="0">
                <a:latin typeface="Gill Sans MT"/>
                <a:cs typeface="Gill Sans MT"/>
              </a:defRPr>
            </a:lvl1pPr>
          </a:lstStyle>
          <a:p>
            <a:pPr lvl="0"/>
            <a:r>
              <a:rPr lang="en-US" smtClean="0"/>
              <a:t>Click to edit Master text styles</a:t>
            </a:r>
          </a:p>
        </p:txBody>
      </p:sp>
      <p:sp>
        <p:nvSpPr>
          <p:cNvPr id="16" name="Slide Number Placeholder 5"/>
          <p:cNvSpPr>
            <a:spLocks noGrp="1"/>
          </p:cNvSpPr>
          <p:nvPr>
            <p:ph type="sldNum" sz="quarter" idx="4"/>
          </p:nvPr>
        </p:nvSpPr>
        <p:spPr>
          <a:xfrm>
            <a:off x="8697686" y="6063250"/>
            <a:ext cx="446314" cy="384048"/>
          </a:xfrm>
          <a:prstGeom prst="rect">
            <a:avLst/>
          </a:prstGeom>
        </p:spPr>
        <p:txBody>
          <a:bodyPr/>
          <a:lstStyle>
            <a:lvl1pPr>
              <a:defRPr sz="1200">
                <a:solidFill>
                  <a:schemeClr val="tx1"/>
                </a:solidFill>
                <a:latin typeface="Arial" pitchFamily="34" charset="0"/>
                <a:cs typeface="Arial" pitchFamily="34" charset="0"/>
              </a:defRPr>
            </a:lvl1pPr>
          </a:lstStyle>
          <a:p>
            <a:fld id="{BBAC4F1B-1A8A-544E-AFC1-E33B44DC897E}" type="slidenum">
              <a:rPr smtClean="0">
                <a:solidFill>
                  <a:srgbClr val="181300"/>
                </a:solidFill>
              </a:rPr>
              <a:pPr/>
              <a:t>‹#›</a:t>
            </a:fld>
            <a:endParaRPr dirty="0">
              <a:solidFill>
                <a:srgbClr val="181300"/>
              </a:solidFill>
            </a:endParaRPr>
          </a:p>
        </p:txBody>
      </p:sp>
    </p:spTree>
    <p:extLst>
      <p:ext uri="{BB962C8B-B14F-4D97-AF65-F5344CB8AC3E}">
        <p14:creationId xmlns:p14="http://schemas.microsoft.com/office/powerpoint/2010/main" val="108903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74638"/>
            <a:ext cx="8229600" cy="88650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9" name="Text Placeholder 2"/>
          <p:cNvSpPr>
            <a:spLocks noGrp="1"/>
          </p:cNvSpPr>
          <p:nvPr>
            <p:ph idx="1"/>
          </p:nvPr>
        </p:nvSpPr>
        <p:spPr>
          <a:xfrm>
            <a:off x="457200" y="1467155"/>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5"/>
          <p:cNvSpPr>
            <a:spLocks noGrp="1"/>
          </p:cNvSpPr>
          <p:nvPr>
            <p:ph type="sldNum" sz="quarter" idx="4"/>
          </p:nvPr>
        </p:nvSpPr>
        <p:spPr>
          <a:xfrm>
            <a:off x="8686801" y="6436891"/>
            <a:ext cx="457200" cy="337988"/>
          </a:xfrm>
          <a:prstGeom prst="rect">
            <a:avLst/>
          </a:prstGeom>
        </p:spPr>
        <p:txBody>
          <a:bodyPr vert="horz" lIns="91440" tIns="45720" rIns="91440" bIns="45720" rtlCol="0" anchor="ctr"/>
          <a:lstStyle>
            <a:lvl1pPr algn="ctr">
              <a:defRPr lang="en-US" sz="1200" smtClean="0">
                <a:solidFill>
                  <a:schemeClr val="tx2"/>
                </a:solidFill>
              </a:defRPr>
            </a:lvl1pPr>
          </a:lstStyle>
          <a:p>
            <a:fld id="{27537EE1-6FBD-BC4E-9F2D-4B8DCA5BB3F0}" type="slidenum">
              <a:rPr lang="en-US" smtClean="0"/>
              <a:pPr/>
              <a:t>‹#›</a:t>
            </a:fld>
            <a:endParaRPr lang="en-US" dirty="0"/>
          </a:p>
        </p:txBody>
      </p:sp>
    </p:spTree>
    <p:extLst>
      <p:ext uri="{BB962C8B-B14F-4D97-AF65-F5344CB8AC3E}">
        <p14:creationId xmlns:p14="http://schemas.microsoft.com/office/powerpoint/2010/main" val="213348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41325" y="1261736"/>
            <a:ext cx="8261350" cy="5106987"/>
          </a:xfrm>
        </p:spPr>
        <p:txBody>
          <a:bodyPr/>
          <a:lstStyle>
            <a:lvl1pPr marL="342900" indent="-342900">
              <a:buFont typeface="Wingdings" pitchFamily="2" charset="2"/>
              <a:buChar char="§"/>
              <a:defRPr/>
            </a:lvl1pPr>
            <a:lvl4pPr marL="1600200" indent="-228600">
              <a:buFont typeface="Courier New" pitchFamily="49" charset="0"/>
              <a:buChar char="o"/>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Placeholder 1"/>
          <p:cNvSpPr>
            <a:spLocks noGrp="1"/>
          </p:cNvSpPr>
          <p:nvPr>
            <p:ph type="title"/>
          </p:nvPr>
        </p:nvSpPr>
        <p:spPr>
          <a:xfrm>
            <a:off x="457200" y="274638"/>
            <a:ext cx="8229600" cy="574448"/>
          </a:xfrm>
          <a:prstGeom prst="rect">
            <a:avLst/>
          </a:prstGeom>
        </p:spPr>
        <p:txBody>
          <a:bodyPr rtlCol="0">
            <a:normAutofit/>
          </a:bodyPr>
          <a:lstStyle>
            <a:lvl1pPr>
              <a:defRPr b="1" i="0">
                <a:latin typeface="Gill Sans MT"/>
                <a:cs typeface="Gill Sans MT"/>
              </a:defRPr>
            </a:lvl1pPr>
          </a:lstStyle>
          <a:p>
            <a:r>
              <a:rPr lang="en-US" smtClean="0"/>
              <a:t>Click to edit Master title style</a:t>
            </a:r>
            <a:endParaRPr lang="en-US" dirty="0"/>
          </a:p>
        </p:txBody>
      </p:sp>
      <p:sp>
        <p:nvSpPr>
          <p:cNvPr id="10"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latin typeface="Gill Sans MT"/>
                <a:cs typeface="Gill Sans MT"/>
              </a:defRPr>
            </a:lvl1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lvl1pPr>
              <a:defRPr smtClean="0"/>
            </a:lvl1pPr>
          </a:lstStyle>
          <a:p>
            <a:pPr>
              <a:defRPr/>
            </a:pPr>
            <a:fld id="{57A527B4-F4E9-AB43-BF1F-C85EF15C38F7}" type="slidenum">
              <a:rPr lang="en-US">
                <a:solidFill>
                  <a:srgbClr val="F3F5FF"/>
                </a:solidFill>
              </a:rPr>
              <a:pPr>
                <a:defRPr/>
              </a:pPr>
              <a:t>‹#›</a:t>
            </a:fld>
            <a:endParaRPr lang="en-US">
              <a:solidFill>
                <a:srgbClr val="F3F5FF"/>
              </a:solidFill>
            </a:endParaRPr>
          </a:p>
        </p:txBody>
      </p:sp>
    </p:spTree>
    <p:extLst>
      <p:ext uri="{BB962C8B-B14F-4D97-AF65-F5344CB8AC3E}">
        <p14:creationId xmlns:p14="http://schemas.microsoft.com/office/powerpoint/2010/main" val="2668696233"/>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57300"/>
            <a:ext cx="4038600" cy="5029200"/>
          </a:xfrm>
        </p:spPr>
        <p:txBody>
          <a:bodyPr/>
          <a:lstStyle>
            <a:lvl1pPr marL="342900" indent="-342900">
              <a:buFont typeface="Wingdings" pitchFamily="2" charset="2"/>
              <a:buChar char="§"/>
              <a:defRPr sz="2800" b="0" i="0">
                <a:latin typeface="Gill Sans MT"/>
                <a:cs typeface="Gill Sans MT"/>
              </a:defRPr>
            </a:lvl1pPr>
            <a:lvl2pPr>
              <a:defRPr sz="2400" b="0" i="0">
                <a:latin typeface="Gill Sans MT"/>
                <a:cs typeface="Gill Sans MT"/>
              </a:defRPr>
            </a:lvl2pPr>
            <a:lvl3pPr>
              <a:defRPr sz="2000" b="0" i="0">
                <a:latin typeface="Gill Sans MT"/>
                <a:cs typeface="Gill Sans MT"/>
              </a:defRPr>
            </a:lvl3pPr>
            <a:lvl4pPr marL="1600200" indent="-228600">
              <a:buFont typeface="Courier New" pitchFamily="49" charset="0"/>
              <a:buChar char="o"/>
              <a:defRPr sz="1800" b="0" i="0">
                <a:latin typeface="Gill Sans MT"/>
                <a:cs typeface="Gill Sans MT"/>
              </a:defRPr>
            </a:lvl4pPr>
            <a:lvl5pPr>
              <a:defRPr sz="1800" b="0" i="0">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57300"/>
            <a:ext cx="4038600" cy="5029200"/>
          </a:xfrm>
        </p:spPr>
        <p:txBody>
          <a:bodyPr/>
          <a:lstStyle>
            <a:lvl1pPr marL="342900" indent="-342900">
              <a:buFont typeface="Wingdings" pitchFamily="2" charset="2"/>
              <a:buChar char="§"/>
              <a:defRPr sz="2800" b="0" i="0">
                <a:latin typeface="Gill Sans MT"/>
                <a:cs typeface="Gill Sans MT"/>
              </a:defRPr>
            </a:lvl1pPr>
            <a:lvl2pPr>
              <a:defRPr sz="2400" b="0" i="0">
                <a:latin typeface="Gill Sans MT"/>
                <a:cs typeface="Gill Sans MT"/>
              </a:defRPr>
            </a:lvl2pPr>
            <a:lvl3pPr>
              <a:defRPr sz="2000" b="0" i="0">
                <a:latin typeface="Gill Sans MT"/>
                <a:cs typeface="Gill Sans MT"/>
              </a:defRPr>
            </a:lvl3pPr>
            <a:lvl4pPr marL="1600200" indent="-228600">
              <a:buFont typeface="Courier New" pitchFamily="49" charset="0"/>
              <a:buChar char="o"/>
              <a:defRPr sz="1800" b="0" i="0">
                <a:latin typeface="Gill Sans MT"/>
                <a:cs typeface="Gill Sans MT"/>
              </a:defRPr>
            </a:lvl4pPr>
            <a:lvl5pPr>
              <a:defRPr sz="1800" b="0" i="0">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Placeholder 1"/>
          <p:cNvSpPr>
            <a:spLocks noGrp="1"/>
          </p:cNvSpPr>
          <p:nvPr>
            <p:ph type="title"/>
          </p:nvPr>
        </p:nvSpPr>
        <p:spPr>
          <a:xfrm>
            <a:off x="457200" y="274638"/>
            <a:ext cx="8229600" cy="574448"/>
          </a:xfrm>
          <a:prstGeom prst="rect">
            <a:avLst/>
          </a:prstGeom>
        </p:spPr>
        <p:txBody>
          <a:bodyPr rtlCol="0">
            <a:normAutofit/>
          </a:bodyPr>
          <a:lstStyle>
            <a:lvl1pPr>
              <a:defRPr b="1" i="0">
                <a:latin typeface="Gill Sans MT"/>
                <a:cs typeface="Gill Sans MT"/>
              </a:defRPr>
            </a:lvl1pPr>
          </a:lstStyle>
          <a:p>
            <a:r>
              <a:rPr lang="en-US" smtClean="0"/>
              <a:t>Click to edit Master title style</a:t>
            </a:r>
            <a:endParaRPr lang="en-US" dirty="0"/>
          </a:p>
        </p:txBody>
      </p:sp>
      <p:sp>
        <p:nvSpPr>
          <p:cNvPr id="13"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latin typeface="Gill Sans MT"/>
                <a:cs typeface="Gill Sans MT"/>
              </a:defRPr>
            </a:lvl1pPr>
          </a:lstStyle>
          <a:p>
            <a:pPr lvl="0"/>
            <a:r>
              <a:rPr lang="en-US" smtClean="0"/>
              <a:t>Click to edit Master text styles</a:t>
            </a:r>
          </a:p>
        </p:txBody>
      </p:sp>
      <p:sp>
        <p:nvSpPr>
          <p:cNvPr id="6" name="Slide Number Placeholder 5"/>
          <p:cNvSpPr>
            <a:spLocks noGrp="1"/>
          </p:cNvSpPr>
          <p:nvPr>
            <p:ph type="sldNum" sz="quarter" idx="11"/>
          </p:nvPr>
        </p:nvSpPr>
        <p:spPr/>
        <p:txBody>
          <a:bodyPr/>
          <a:lstStyle>
            <a:lvl1pPr>
              <a:defRPr smtClean="0"/>
            </a:lvl1pPr>
          </a:lstStyle>
          <a:p>
            <a:pPr>
              <a:defRPr/>
            </a:pPr>
            <a:fld id="{9C33F067-19EF-DE44-839E-E39EB4F3A929}" type="slidenum">
              <a:rPr lang="en-US">
                <a:solidFill>
                  <a:srgbClr val="F3F5FF"/>
                </a:solidFill>
              </a:rPr>
              <a:pPr>
                <a:defRPr/>
              </a:pPr>
              <a:t>‹#›</a:t>
            </a:fld>
            <a:endParaRPr lang="en-US">
              <a:solidFill>
                <a:srgbClr val="F3F5FF"/>
              </a:solidFill>
            </a:endParaRPr>
          </a:p>
        </p:txBody>
      </p:sp>
    </p:spTree>
    <p:extLst>
      <p:ext uri="{BB962C8B-B14F-4D97-AF65-F5344CB8AC3E}">
        <p14:creationId xmlns:p14="http://schemas.microsoft.com/office/powerpoint/2010/main" val="453700089"/>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entered Text Only">
    <p:spTree>
      <p:nvGrpSpPr>
        <p:cNvPr id="1" name=""/>
        <p:cNvGrpSpPr/>
        <p:nvPr/>
      </p:nvGrpSpPr>
      <p:grpSpPr>
        <a:xfrm>
          <a:off x="0" y="0"/>
          <a:ext cx="0" cy="0"/>
          <a:chOff x="0" y="0"/>
          <a:chExt cx="0" cy="0"/>
        </a:xfrm>
      </p:grpSpPr>
      <p:sp>
        <p:nvSpPr>
          <p:cNvPr id="3" name="Rectangle 2"/>
          <p:cNvSpPr/>
          <p:nvPr userDrawn="1"/>
        </p:nvSpPr>
        <p:spPr>
          <a:xfrm>
            <a:off x="0" y="946150"/>
            <a:ext cx="9144000" cy="26193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3F5FF"/>
              </a:solidFill>
              <a:latin typeface="Arial" pitchFamily="34" charset="0"/>
              <a:cs typeface="Arial" pitchFamily="34" charset="0"/>
            </a:endParaRPr>
          </a:p>
        </p:txBody>
      </p:sp>
      <p:sp>
        <p:nvSpPr>
          <p:cNvPr id="2" name="Title 1"/>
          <p:cNvSpPr>
            <a:spLocks noGrp="1"/>
          </p:cNvSpPr>
          <p:nvPr>
            <p:ph type="title"/>
          </p:nvPr>
        </p:nvSpPr>
        <p:spPr>
          <a:xfrm>
            <a:off x="457200" y="2213855"/>
            <a:ext cx="8229600" cy="1822107"/>
          </a:xfrm>
        </p:spPr>
        <p:txBody>
          <a:bodyPr/>
          <a:lstStyle>
            <a:lvl1pPr algn="ctr">
              <a:defRPr b="1" i="0">
                <a:latin typeface="Gill Sans MT"/>
                <a:cs typeface="Gill Sans MT"/>
              </a:defRPr>
            </a:lvl1pPr>
          </a:lstStyle>
          <a:p>
            <a:r>
              <a:rPr lang="en-US" smtClean="0"/>
              <a:t>Click to edit Master title style</a:t>
            </a:r>
            <a:endParaRPr lang="en-US" dirty="0"/>
          </a:p>
        </p:txBody>
      </p:sp>
      <p:sp>
        <p:nvSpPr>
          <p:cNvPr id="4" name="Slide Number Placeholder 5"/>
          <p:cNvSpPr>
            <a:spLocks noGrp="1"/>
          </p:cNvSpPr>
          <p:nvPr>
            <p:ph type="sldNum" sz="quarter" idx="10"/>
          </p:nvPr>
        </p:nvSpPr>
        <p:spPr/>
        <p:txBody>
          <a:bodyPr/>
          <a:lstStyle>
            <a:lvl1pPr>
              <a:defRPr smtClean="0"/>
            </a:lvl1pPr>
          </a:lstStyle>
          <a:p>
            <a:pPr>
              <a:defRPr/>
            </a:pPr>
            <a:fld id="{FCFD3718-49F6-3540-B8B3-AA3535455E09}" type="slidenum">
              <a:rPr lang="en-US">
                <a:solidFill>
                  <a:srgbClr val="F3F5FF"/>
                </a:solidFill>
              </a:rPr>
              <a:pPr>
                <a:defRPr/>
              </a:pPr>
              <a:t>‹#›</a:t>
            </a:fld>
            <a:endParaRPr lang="en-US">
              <a:solidFill>
                <a:srgbClr val="F3F5FF"/>
              </a:solidFill>
            </a:endParaRPr>
          </a:p>
        </p:txBody>
      </p:sp>
    </p:spTree>
    <p:extLst>
      <p:ext uri="{BB962C8B-B14F-4D97-AF65-F5344CB8AC3E}">
        <p14:creationId xmlns:p14="http://schemas.microsoft.com/office/powerpoint/2010/main" val="2361206714"/>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and Lower Captio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57298"/>
            <a:ext cx="8229600" cy="4114800"/>
          </a:xfrm>
        </p:spPr>
        <p:txBody>
          <a:bodyPr/>
          <a:lstStyle>
            <a:lvl1pPr marL="342900" indent="-342900">
              <a:buFont typeface="Wingdings" pitchFamily="2" charset="2"/>
              <a:buChar char="§"/>
              <a:defRPr sz="2800" b="0" i="0">
                <a:latin typeface="Gill Sans MT"/>
                <a:cs typeface="Gill Sans MT"/>
              </a:defRPr>
            </a:lvl1pPr>
            <a:lvl2pPr>
              <a:defRPr sz="2400" b="0" i="0">
                <a:latin typeface="Gill Sans MT"/>
                <a:cs typeface="Gill Sans MT"/>
              </a:defRPr>
            </a:lvl2pPr>
            <a:lvl3pPr>
              <a:defRPr sz="2000" b="0" i="0">
                <a:latin typeface="Gill Sans MT"/>
                <a:cs typeface="Gill Sans MT"/>
              </a:defRPr>
            </a:lvl3pPr>
            <a:lvl4pPr marL="1600200" indent="-228600">
              <a:buFont typeface="Courier New" pitchFamily="49" charset="0"/>
              <a:buChar char="o"/>
              <a:defRPr sz="1800" b="0" i="0">
                <a:latin typeface="Gill Sans MT"/>
                <a:cs typeface="Gill Sans MT"/>
              </a:defRPr>
            </a:lvl4pPr>
            <a:lvl5pPr>
              <a:defRPr sz="1800" b="0" i="0">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7201" y="5565237"/>
            <a:ext cx="8229600" cy="640080"/>
          </a:xfrm>
        </p:spPr>
        <p:txBody>
          <a:bodyPr>
            <a:normAutofit/>
          </a:bodyPr>
          <a:lstStyle>
            <a:lvl1pPr marL="0" indent="0">
              <a:buNone/>
              <a:defRPr sz="2400" b="0" i="0">
                <a:latin typeface="Gill Sans MT"/>
                <a:cs typeface="Gill Sans MT"/>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Title Placeholder 1"/>
          <p:cNvSpPr>
            <a:spLocks noGrp="1"/>
          </p:cNvSpPr>
          <p:nvPr>
            <p:ph type="title"/>
          </p:nvPr>
        </p:nvSpPr>
        <p:spPr>
          <a:xfrm>
            <a:off x="457200" y="274638"/>
            <a:ext cx="8229600" cy="574448"/>
          </a:xfrm>
          <a:prstGeom prst="rect">
            <a:avLst/>
          </a:prstGeom>
        </p:spPr>
        <p:txBody>
          <a:bodyPr rtlCol="0">
            <a:normAutofit/>
          </a:bodyPr>
          <a:lstStyle>
            <a:lvl1pPr>
              <a:defRPr b="1" i="0">
                <a:latin typeface="Gill Sans MT"/>
                <a:cs typeface="Gill Sans MT"/>
              </a:defRPr>
            </a:lvl1pPr>
          </a:lstStyle>
          <a:p>
            <a:r>
              <a:rPr lang="en-US" smtClean="0"/>
              <a:t>Click to edit Master title style</a:t>
            </a:r>
            <a:endParaRPr lang="en-US" dirty="0"/>
          </a:p>
        </p:txBody>
      </p:sp>
      <p:sp>
        <p:nvSpPr>
          <p:cNvPr id="13"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1"/>
          </p:nvPr>
        </p:nvSpPr>
        <p:spPr/>
        <p:txBody>
          <a:bodyPr/>
          <a:lstStyle>
            <a:lvl1pPr>
              <a:defRPr smtClean="0"/>
            </a:lvl1pPr>
          </a:lstStyle>
          <a:p>
            <a:pPr>
              <a:defRPr/>
            </a:pPr>
            <a:fld id="{E781D1BF-E9E8-3D4F-8C52-51FEDA258196}" type="slidenum">
              <a:rPr lang="en-US">
                <a:solidFill>
                  <a:srgbClr val="F3F5FF"/>
                </a:solidFill>
              </a:rPr>
              <a:pPr>
                <a:defRPr/>
              </a:pPr>
              <a:t>‹#›</a:t>
            </a:fld>
            <a:endParaRPr lang="en-US">
              <a:solidFill>
                <a:srgbClr val="F3F5FF"/>
              </a:solidFill>
            </a:endParaRPr>
          </a:p>
        </p:txBody>
      </p:sp>
    </p:spTree>
    <p:extLst>
      <p:ext uri="{BB962C8B-B14F-4D97-AF65-F5344CB8AC3E}">
        <p14:creationId xmlns:p14="http://schemas.microsoft.com/office/powerpoint/2010/main" val="2055882051"/>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and Upper Captio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2049519"/>
            <a:ext cx="8229600" cy="4114800"/>
          </a:xfrm>
        </p:spPr>
        <p:txBody>
          <a:bodyPr/>
          <a:lstStyle>
            <a:lvl1pPr marL="342900" indent="-342900">
              <a:buFont typeface="Wingdings" pitchFamily="2" charset="2"/>
              <a:buChar char="§"/>
              <a:defRPr sz="2800" b="0" i="0">
                <a:latin typeface="Gill Sans MT"/>
                <a:cs typeface="Gill Sans MT"/>
              </a:defRPr>
            </a:lvl1pPr>
            <a:lvl2pPr>
              <a:defRPr sz="2400" b="0" i="0">
                <a:latin typeface="Gill Sans MT"/>
                <a:cs typeface="Gill Sans MT"/>
              </a:defRPr>
            </a:lvl2pPr>
            <a:lvl3pPr>
              <a:defRPr sz="2000" b="0" i="0">
                <a:latin typeface="Gill Sans MT"/>
                <a:cs typeface="Gill Sans MT"/>
              </a:defRPr>
            </a:lvl3pPr>
            <a:lvl4pPr marL="1600200" indent="-228600">
              <a:buFont typeface="Courier New" pitchFamily="49" charset="0"/>
              <a:buChar char="o"/>
              <a:defRPr sz="1800" b="0" i="0">
                <a:latin typeface="Gill Sans MT"/>
                <a:cs typeface="Gill Sans MT"/>
              </a:defRPr>
            </a:lvl4pPr>
            <a:lvl5pPr>
              <a:defRPr sz="1800" b="0" i="0">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7201" y="1261134"/>
            <a:ext cx="8229600" cy="640080"/>
          </a:xfrm>
        </p:spPr>
        <p:txBody>
          <a:bodyPr>
            <a:normAutofit/>
          </a:bodyPr>
          <a:lstStyle>
            <a:lvl1pPr marL="0" indent="0">
              <a:buNone/>
              <a:defRPr sz="2400" b="0" i="0">
                <a:latin typeface="Gill Sans"/>
                <a:cs typeface="Gill Sans"/>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Title Placeholder 1"/>
          <p:cNvSpPr>
            <a:spLocks noGrp="1"/>
          </p:cNvSpPr>
          <p:nvPr>
            <p:ph type="title"/>
          </p:nvPr>
        </p:nvSpPr>
        <p:spPr>
          <a:xfrm>
            <a:off x="457200" y="274638"/>
            <a:ext cx="8229600" cy="574448"/>
          </a:xfrm>
          <a:prstGeom prst="rect">
            <a:avLst/>
          </a:prstGeom>
        </p:spPr>
        <p:txBody>
          <a:bodyPr rtlCol="0">
            <a:normAutofit/>
          </a:bodyPr>
          <a:lstStyle>
            <a:lvl1pPr>
              <a:defRPr b="1" i="0">
                <a:latin typeface="Gill Sans MT"/>
                <a:cs typeface="Gill Sans MT"/>
              </a:defRPr>
            </a:lvl1pPr>
          </a:lstStyle>
          <a:p>
            <a:r>
              <a:rPr lang="en-US" smtClean="0"/>
              <a:t>Click to edit Master title style</a:t>
            </a:r>
            <a:endParaRPr lang="en-US" dirty="0"/>
          </a:p>
        </p:txBody>
      </p:sp>
      <p:sp>
        <p:nvSpPr>
          <p:cNvPr id="13"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latin typeface="Gill Sans MT"/>
                <a:cs typeface="Gill Sans MT"/>
              </a:defRPr>
            </a:lvl1pPr>
          </a:lstStyle>
          <a:p>
            <a:pPr lvl="0"/>
            <a:r>
              <a:rPr lang="en-US" smtClean="0"/>
              <a:t>Click to edit Master text styles</a:t>
            </a:r>
          </a:p>
        </p:txBody>
      </p:sp>
      <p:sp>
        <p:nvSpPr>
          <p:cNvPr id="6" name="Slide Number Placeholder 5"/>
          <p:cNvSpPr>
            <a:spLocks noGrp="1"/>
          </p:cNvSpPr>
          <p:nvPr>
            <p:ph type="sldNum" sz="quarter" idx="11"/>
          </p:nvPr>
        </p:nvSpPr>
        <p:spPr/>
        <p:txBody>
          <a:bodyPr/>
          <a:lstStyle>
            <a:lvl1pPr>
              <a:defRPr smtClean="0"/>
            </a:lvl1pPr>
          </a:lstStyle>
          <a:p>
            <a:pPr>
              <a:defRPr/>
            </a:pPr>
            <a:fld id="{F6A8C823-A5CB-674E-A5D3-FD4F3731B833}" type="slidenum">
              <a:rPr lang="en-US">
                <a:solidFill>
                  <a:srgbClr val="F3F5FF"/>
                </a:solidFill>
              </a:rPr>
              <a:pPr>
                <a:defRPr/>
              </a:pPr>
              <a:t>‹#›</a:t>
            </a:fld>
            <a:endParaRPr lang="en-US">
              <a:solidFill>
                <a:srgbClr val="F3F5FF"/>
              </a:solidFill>
            </a:endParaRPr>
          </a:p>
        </p:txBody>
      </p:sp>
    </p:spTree>
    <p:extLst>
      <p:ext uri="{BB962C8B-B14F-4D97-AF65-F5344CB8AC3E}">
        <p14:creationId xmlns:p14="http://schemas.microsoft.com/office/powerpoint/2010/main" val="1129836"/>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74638"/>
            <a:ext cx="8229600" cy="574448"/>
          </a:xfrm>
          <a:prstGeom prst="rect">
            <a:avLst/>
          </a:prstGeom>
        </p:spPr>
        <p:txBody>
          <a:bodyPr rtlCol="0">
            <a:normAutofit/>
          </a:bodyPr>
          <a:lstStyle>
            <a:lvl1pPr>
              <a:defRPr b="1" i="0">
                <a:latin typeface="Gill Sans MT"/>
                <a:cs typeface="Gill Sans MT"/>
              </a:defRPr>
            </a:lvl1pPr>
          </a:lstStyle>
          <a:p>
            <a:r>
              <a:rPr lang="en-US" smtClean="0"/>
              <a:t>Click to edit Master title style</a:t>
            </a:r>
            <a:endParaRPr lang="en-US" dirty="0"/>
          </a:p>
        </p:txBody>
      </p:sp>
      <p:sp>
        <p:nvSpPr>
          <p:cNvPr id="10"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latin typeface="Gill Sans MT"/>
                <a:cs typeface="Gill Sans MT"/>
              </a:defRPr>
            </a:lvl1pPr>
          </a:lstStyle>
          <a:p>
            <a:pPr lvl="0"/>
            <a:r>
              <a:rPr lang="en-US" smtClean="0"/>
              <a:t>Click to edit Master text styles</a:t>
            </a:r>
          </a:p>
        </p:txBody>
      </p:sp>
      <p:sp>
        <p:nvSpPr>
          <p:cNvPr id="4" name="Slide Number Placeholder 5"/>
          <p:cNvSpPr>
            <a:spLocks noGrp="1"/>
          </p:cNvSpPr>
          <p:nvPr>
            <p:ph type="sldNum" sz="quarter" idx="11"/>
          </p:nvPr>
        </p:nvSpPr>
        <p:spPr/>
        <p:txBody>
          <a:bodyPr/>
          <a:lstStyle>
            <a:lvl1pPr>
              <a:defRPr smtClean="0"/>
            </a:lvl1pPr>
          </a:lstStyle>
          <a:p>
            <a:pPr>
              <a:defRPr/>
            </a:pPr>
            <a:fld id="{897E895F-541C-D048-A871-9D0CF2D8FA63}" type="slidenum">
              <a:rPr lang="en-US">
                <a:solidFill>
                  <a:srgbClr val="F3F5FF"/>
                </a:solidFill>
              </a:rPr>
              <a:pPr>
                <a:defRPr/>
              </a:pPr>
              <a:t>‹#›</a:t>
            </a:fld>
            <a:endParaRPr lang="en-US">
              <a:solidFill>
                <a:srgbClr val="F3F5FF"/>
              </a:solidFill>
            </a:endParaRPr>
          </a:p>
        </p:txBody>
      </p:sp>
    </p:spTree>
    <p:extLst>
      <p:ext uri="{BB962C8B-B14F-4D97-AF65-F5344CB8AC3E}">
        <p14:creationId xmlns:p14="http://schemas.microsoft.com/office/powerpoint/2010/main" val="2662783814"/>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13" name="Text Placeholder 2"/>
          <p:cNvSpPr>
            <a:spLocks noGrp="1"/>
          </p:cNvSpPr>
          <p:nvPr>
            <p:ph type="body" idx="1"/>
          </p:nvPr>
        </p:nvSpPr>
        <p:spPr>
          <a:xfrm>
            <a:off x="457200" y="1467155"/>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Title 1"/>
          <p:cNvSpPr>
            <a:spLocks noGrp="1"/>
          </p:cNvSpPr>
          <p:nvPr>
            <p:ph type="title"/>
          </p:nvPr>
        </p:nvSpPr>
        <p:spPr>
          <a:xfrm>
            <a:off x="457200" y="98087"/>
            <a:ext cx="8229600" cy="886505"/>
          </a:xfrm>
        </p:spPr>
        <p:txBody>
          <a:bodyPr/>
          <a:lstStyle/>
          <a:p>
            <a:r>
              <a:rPr lang="en-US" smtClean="0"/>
              <a:t>Click to edit Master title style</a:t>
            </a:r>
            <a:endParaRPr lang="en-US" dirty="0"/>
          </a:p>
        </p:txBody>
      </p:sp>
      <p:pic>
        <p:nvPicPr>
          <p:cNvPr id="11" name="Picture 10" descr="SunShot &#10;U.S. Department of Energ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5579" y="6149985"/>
            <a:ext cx="2047816" cy="646213"/>
          </a:xfrm>
          <a:prstGeom prst="rect">
            <a:avLst/>
          </a:prstGeom>
        </p:spPr>
      </p:pic>
      <p:sp>
        <p:nvSpPr>
          <p:cNvPr id="12" name="Rectangle 11"/>
          <p:cNvSpPr/>
          <p:nvPr/>
        </p:nvSpPr>
        <p:spPr>
          <a:xfrm>
            <a:off x="457200" y="6444476"/>
            <a:ext cx="1431401" cy="276999"/>
          </a:xfrm>
          <a:prstGeom prst="rect">
            <a:avLst/>
          </a:prstGeom>
        </p:spPr>
        <p:txBody>
          <a:bodyPr wrap="none">
            <a:spAutoFit/>
          </a:bodyPr>
          <a:lstStyle/>
          <a:p>
            <a:r>
              <a:rPr lang="en-US" sz="1200" b="0" i="0" dirty="0" smtClean="0">
                <a:solidFill>
                  <a:schemeClr val="tx1">
                    <a:lumMod val="60000"/>
                    <a:lumOff val="40000"/>
                  </a:schemeClr>
                </a:solidFill>
                <a:latin typeface="Calibri"/>
                <a:cs typeface="Calibri"/>
              </a:rPr>
              <a:t>energy.gov/sunshot</a:t>
            </a:r>
            <a:endParaRPr lang="en-US" sz="1200" b="0" i="0" dirty="0">
              <a:solidFill>
                <a:schemeClr val="tx1">
                  <a:lumMod val="60000"/>
                  <a:lumOff val="40000"/>
                </a:schemeClr>
              </a:solidFill>
              <a:latin typeface="Calibri"/>
              <a:cs typeface="Calibri"/>
            </a:endParaRPr>
          </a:p>
        </p:txBody>
      </p:sp>
      <p:sp>
        <p:nvSpPr>
          <p:cNvPr id="16" name="Slide Number Placeholder 5"/>
          <p:cNvSpPr txBox="1">
            <a:spLocks/>
          </p:cNvSpPr>
          <p:nvPr userDrawn="1"/>
        </p:nvSpPr>
        <p:spPr>
          <a:xfrm>
            <a:off x="8763395" y="6309329"/>
            <a:ext cx="380605" cy="337988"/>
          </a:xfrm>
          <a:prstGeom prst="rect">
            <a:avLst/>
          </a:prstGeom>
        </p:spPr>
        <p:txBody>
          <a:bodyPr vert="horz" lIns="91440" tIns="45720" rIns="91440" bIns="45720" rtlCol="0" anchor="ctr"/>
          <a:lstStyle>
            <a:defPPr>
              <a:defRPr lang="en-US"/>
            </a:defPPr>
            <a:lvl1pPr marL="0" algn="ctr" defTabSz="457200" rtl="0" eaLnBrk="1" latinLnBrk="0" hangingPunct="1">
              <a:defRPr lang="en-US" sz="1200" kern="1200" smtClean="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99BAE948-20A7-4498-8473-DBC884CCADDC}" type="slidenum">
              <a:rPr lang="uk-UA" smtClean="0"/>
              <a:pPr>
                <a:defRPr/>
              </a:pPr>
              <a:t>‹#›</a:t>
            </a:fld>
            <a:endParaRPr lang="uk-UA" dirty="0"/>
          </a:p>
        </p:txBody>
      </p:sp>
      <p:sp>
        <p:nvSpPr>
          <p:cNvPr id="14" name="Rectangle 13"/>
          <p:cNvSpPr/>
          <p:nvPr userDrawn="1"/>
        </p:nvSpPr>
        <p:spPr>
          <a:xfrm>
            <a:off x="457200" y="6444476"/>
            <a:ext cx="1431401" cy="276999"/>
          </a:xfrm>
          <a:prstGeom prst="rect">
            <a:avLst/>
          </a:prstGeom>
        </p:spPr>
        <p:txBody>
          <a:bodyPr wrap="none">
            <a:spAutoFit/>
          </a:bodyPr>
          <a:lstStyle/>
          <a:p>
            <a:r>
              <a:rPr lang="en-US" sz="1200" b="0" i="0" dirty="0" smtClean="0">
                <a:solidFill>
                  <a:schemeClr val="tx1">
                    <a:lumMod val="60000"/>
                    <a:lumOff val="40000"/>
                  </a:schemeClr>
                </a:solidFill>
                <a:latin typeface="Calibri"/>
                <a:cs typeface="Calibri"/>
              </a:rPr>
              <a:t>energy.gov/sunshot</a:t>
            </a:r>
            <a:endParaRPr lang="en-US" sz="1200" b="0" i="0" dirty="0">
              <a:solidFill>
                <a:schemeClr val="tx1">
                  <a:lumMod val="60000"/>
                  <a:lumOff val="40000"/>
                </a:schemeClr>
              </a:solidFill>
              <a:latin typeface="Calibri"/>
              <a:cs typeface="Calibri"/>
            </a:endParaRPr>
          </a:p>
        </p:txBody>
      </p:sp>
      <p:cxnSp>
        <p:nvCxnSpPr>
          <p:cNvPr id="18" name="Straight Connector 17"/>
          <p:cNvCxnSpPr/>
          <p:nvPr userDrawn="1"/>
        </p:nvCxnSpPr>
        <p:spPr>
          <a:xfrm>
            <a:off x="457200" y="972723"/>
            <a:ext cx="8229600" cy="0"/>
          </a:xfrm>
          <a:prstGeom prst="line">
            <a:avLst/>
          </a:prstGeom>
          <a:ln>
            <a:solidFill>
              <a:srgbClr val="F38F2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26587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4" name="Picture 6" descr="sunshot_b&amp;w_r_h.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8850" y="1571625"/>
            <a:ext cx="7192963"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userDrawn="1"/>
        </p:nvSpPr>
        <p:spPr>
          <a:xfrm>
            <a:off x="0" y="946150"/>
            <a:ext cx="9144000" cy="261938"/>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3F5FF"/>
              </a:solidFill>
              <a:latin typeface="Arial" pitchFamily="34" charset="0"/>
              <a:cs typeface="Arial" pitchFamily="34" charset="0"/>
            </a:endParaRPr>
          </a:p>
        </p:txBody>
      </p:sp>
      <p:sp>
        <p:nvSpPr>
          <p:cNvPr id="6" name="Rectangle 5"/>
          <p:cNvSpPr/>
          <p:nvPr userDrawn="1"/>
        </p:nvSpPr>
        <p:spPr>
          <a:xfrm>
            <a:off x="3175" y="6442075"/>
            <a:ext cx="1955800" cy="415925"/>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181300"/>
              </a:solidFill>
            </a:endParaRPr>
          </a:p>
        </p:txBody>
      </p:sp>
      <p:sp>
        <p:nvSpPr>
          <p:cNvPr id="7" name="Content Placeholder 3"/>
          <p:cNvSpPr>
            <a:spLocks noGrp="1"/>
          </p:cNvSpPr>
          <p:nvPr>
            <p:ph sz="half" idx="2"/>
          </p:nvPr>
        </p:nvSpPr>
        <p:spPr>
          <a:xfrm>
            <a:off x="457201" y="3830991"/>
            <a:ext cx="8229600" cy="1545054"/>
          </a:xfrm>
        </p:spPr>
        <p:txBody>
          <a:bodyPr>
            <a:normAutofit/>
          </a:bodyPr>
          <a:lstStyle>
            <a:lvl1pPr marL="0" indent="0" algn="ctr">
              <a:buNone/>
              <a:defRPr sz="2400" b="0" i="0">
                <a:solidFill>
                  <a:schemeClr val="bg1"/>
                </a:solidFill>
                <a:latin typeface="Gill Sans"/>
                <a:cs typeface="Gill Sans"/>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10"/>
          </p:nvPr>
        </p:nvSpPr>
        <p:spPr>
          <a:xfrm>
            <a:off x="457199" y="3210878"/>
            <a:ext cx="8229600" cy="576072"/>
          </a:xfrm>
        </p:spPr>
        <p:txBody>
          <a:bodyPr anchor="ctr">
            <a:noAutofit/>
          </a:bodyPr>
          <a:lstStyle>
            <a:lvl1pPr marL="0" indent="0" algn="ctr">
              <a:buNone/>
              <a:defRPr sz="4400" b="1" i="0">
                <a:solidFill>
                  <a:schemeClr val="bg1"/>
                </a:solidFill>
                <a:latin typeface="Gill Sans MT"/>
                <a:cs typeface="Gill Sans MT"/>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8" name="Slide Number Placeholder 5"/>
          <p:cNvSpPr>
            <a:spLocks noGrp="1"/>
          </p:cNvSpPr>
          <p:nvPr>
            <p:ph type="sldNum" sz="quarter" idx="11"/>
          </p:nvPr>
        </p:nvSpPr>
        <p:spPr/>
        <p:txBody>
          <a:bodyPr/>
          <a:lstStyle>
            <a:lvl1pPr>
              <a:defRPr smtClean="0"/>
            </a:lvl1pPr>
          </a:lstStyle>
          <a:p>
            <a:pPr>
              <a:defRPr/>
            </a:pPr>
            <a:fld id="{CD004867-09B3-4C49-8A7B-34F83961ED01}" type="slidenum">
              <a:rPr lang="en-US">
                <a:solidFill>
                  <a:srgbClr val="F3F5FF"/>
                </a:solidFill>
              </a:rPr>
              <a:pPr>
                <a:defRPr/>
              </a:pPr>
              <a:t>‹#›</a:t>
            </a:fld>
            <a:endParaRPr lang="en-US">
              <a:solidFill>
                <a:srgbClr val="F3F5FF"/>
              </a:solidFill>
            </a:endParaRPr>
          </a:p>
        </p:txBody>
      </p:sp>
    </p:spTree>
    <p:extLst>
      <p:ext uri="{BB962C8B-B14F-4D97-AF65-F5344CB8AC3E}">
        <p14:creationId xmlns:p14="http://schemas.microsoft.com/office/powerpoint/2010/main" val="1509945769"/>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p:cNvSpPr/>
          <p:nvPr userDrawn="1"/>
        </p:nvSpPr>
        <p:spPr>
          <a:xfrm>
            <a:off x="0" y="935038"/>
            <a:ext cx="9144000" cy="261937"/>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3F5FF"/>
              </a:solidFill>
              <a:latin typeface="Arial" pitchFamily="34" charset="0"/>
              <a:cs typeface="Arial" pitchFamily="34" charset="0"/>
            </a:endParaRPr>
          </a:p>
        </p:txBody>
      </p:sp>
      <p:cxnSp>
        <p:nvCxnSpPr>
          <p:cNvPr id="5" name="Straight Connector 4"/>
          <p:cNvCxnSpPr/>
          <p:nvPr userDrawn="1"/>
        </p:nvCxnSpPr>
        <p:spPr>
          <a:xfrm>
            <a:off x="0" y="1736185"/>
            <a:ext cx="9144000" cy="18288"/>
          </a:xfrm>
          <a:prstGeom prst="line">
            <a:avLst/>
          </a:prstGeom>
          <a:ln w="88900" cap="flat" cmpd="thickThin" algn="ctr">
            <a:gradFill flip="none" rotWithShape="1">
              <a:gsLst>
                <a:gs pos="0">
                  <a:srgbClr val="DD5C21"/>
                </a:gs>
                <a:gs pos="100000">
                  <a:schemeClr val="tx1"/>
                </a:gs>
              </a:gsLst>
              <a:lin ang="0" scaled="1"/>
              <a:tileRect/>
            </a:gra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 name="Picture 5"/>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 b="999"/>
          <a:stretch/>
        </p:blipFill>
        <p:spPr bwMode="auto">
          <a:xfrm>
            <a:off x="-2911" y="723899"/>
            <a:ext cx="9056688" cy="44831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6" name="Rectangle 5"/>
          <p:cNvSpPr/>
          <p:nvPr userDrawn="1"/>
        </p:nvSpPr>
        <p:spPr>
          <a:xfrm>
            <a:off x="0" y="946150"/>
            <a:ext cx="9144000" cy="261938"/>
          </a:xfrm>
          <a:prstGeom prst="rect">
            <a:avLst/>
          </a:prstGeom>
          <a:solidFill>
            <a:schemeClr val="tx1">
              <a:alpha val="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3F5FF"/>
              </a:solidFill>
            </a:endParaRPr>
          </a:p>
        </p:txBody>
      </p:sp>
      <p:pic>
        <p:nvPicPr>
          <p:cNvPr id="8" name="Picture 6" descr="sunshot_b&amp;w_r_h.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76463" y="5491163"/>
            <a:ext cx="4795837"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userDrawn="1"/>
        </p:nvSpPr>
        <p:spPr>
          <a:xfrm>
            <a:off x="3175" y="6442075"/>
            <a:ext cx="1955800" cy="415925"/>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3F5FF"/>
              </a:solidFill>
            </a:endParaRPr>
          </a:p>
        </p:txBody>
      </p:sp>
      <p:cxnSp>
        <p:nvCxnSpPr>
          <p:cNvPr id="10" name="Straight Connector 9"/>
          <p:cNvCxnSpPr/>
          <p:nvPr userDrawn="1"/>
        </p:nvCxnSpPr>
        <p:spPr>
          <a:xfrm>
            <a:off x="0" y="5211751"/>
            <a:ext cx="9144000" cy="1588"/>
          </a:xfrm>
          <a:prstGeom prst="line">
            <a:avLst/>
          </a:prstGeom>
          <a:ln w="88900" cap="flat" cmpd="thickThin" algn="ctr">
            <a:gradFill flip="none" rotWithShape="1">
              <a:gsLst>
                <a:gs pos="0">
                  <a:srgbClr val="DD5C21"/>
                </a:gs>
                <a:gs pos="100000">
                  <a:schemeClr val="tx1"/>
                </a:gs>
              </a:gsLst>
              <a:lin ang="0" scaled="1"/>
              <a:tileRect/>
            </a:gra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 name="Rectangle 10"/>
          <p:cNvSpPr/>
          <p:nvPr userDrawn="1"/>
        </p:nvSpPr>
        <p:spPr>
          <a:xfrm flipV="1">
            <a:off x="8970963" y="1760538"/>
            <a:ext cx="176212" cy="3443287"/>
          </a:xfrm>
          <a:prstGeom prst="rect">
            <a:avLst/>
          </a:prstGeom>
          <a:solidFill>
            <a:srgbClr val="F370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F3F5FF"/>
                </a:solidFill>
              </a:rPr>
              <a:t> </a:t>
            </a:r>
          </a:p>
        </p:txBody>
      </p:sp>
      <p:sp>
        <p:nvSpPr>
          <p:cNvPr id="4" name="Text Placeholder 3"/>
          <p:cNvSpPr>
            <a:spLocks noGrp="1"/>
          </p:cNvSpPr>
          <p:nvPr>
            <p:ph type="body" sz="quarter" idx="10"/>
          </p:nvPr>
        </p:nvSpPr>
        <p:spPr>
          <a:xfrm>
            <a:off x="457200" y="183861"/>
            <a:ext cx="8213725" cy="894443"/>
          </a:xfrm>
        </p:spPr>
        <p:txBody>
          <a:bodyPr anchor="ctr">
            <a:normAutofit/>
          </a:bodyPr>
          <a:lstStyle>
            <a:lvl1pPr marL="0" indent="0" algn="ctr">
              <a:spcBef>
                <a:spcPts val="0"/>
              </a:spcBef>
              <a:spcAft>
                <a:spcPts val="0"/>
              </a:spcAft>
              <a:buNone/>
              <a:defRPr sz="4000" b="0" i="0" baseline="0">
                <a:solidFill>
                  <a:srgbClr val="FFFFFF"/>
                </a:solidFill>
                <a:latin typeface="Gill Sans MT"/>
                <a:cs typeface="Gill Sans MT"/>
              </a:defRPr>
            </a:lvl1pPr>
          </a:lstStyle>
          <a:p>
            <a:pPr lvl="0"/>
            <a:r>
              <a:rPr lang="en-US" dirty="0" smtClean="0"/>
              <a:t>Click to edit Master text styles</a:t>
            </a:r>
          </a:p>
        </p:txBody>
      </p:sp>
    </p:spTree>
    <p:extLst>
      <p:ext uri="{BB962C8B-B14F-4D97-AF65-F5344CB8AC3E}">
        <p14:creationId xmlns:p14="http://schemas.microsoft.com/office/powerpoint/2010/main" val="728159944"/>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8" name="Picture 6" descr="sunshot_b&amp;w_r_h.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76463" y="5491163"/>
            <a:ext cx="4795837"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userDrawn="1"/>
        </p:nvSpPr>
        <p:spPr>
          <a:xfrm>
            <a:off x="3175" y="6442075"/>
            <a:ext cx="1955800" cy="415925"/>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3F5FF"/>
              </a:solidFill>
            </a:endParaRPr>
          </a:p>
        </p:txBody>
      </p:sp>
      <p:sp>
        <p:nvSpPr>
          <p:cNvPr id="2" name="Rectangle 1"/>
          <p:cNvSpPr/>
          <p:nvPr userDrawn="1"/>
        </p:nvSpPr>
        <p:spPr>
          <a:xfrm>
            <a:off x="0" y="886962"/>
            <a:ext cx="9144000" cy="235180"/>
          </a:xfrm>
          <a:prstGeom prst="rect">
            <a:avLst/>
          </a:prstGeom>
          <a:solidFill>
            <a:srgbClr val="0A0A0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srgbClr val="F3F5FF"/>
              </a:solidFill>
            </a:endParaRPr>
          </a:p>
        </p:txBody>
      </p:sp>
      <p:cxnSp>
        <p:nvCxnSpPr>
          <p:cNvPr id="5" name="Straight Connector 4"/>
          <p:cNvCxnSpPr/>
          <p:nvPr userDrawn="1"/>
        </p:nvCxnSpPr>
        <p:spPr>
          <a:xfrm>
            <a:off x="0" y="1736185"/>
            <a:ext cx="9144000" cy="18288"/>
          </a:xfrm>
          <a:prstGeom prst="line">
            <a:avLst/>
          </a:prstGeom>
          <a:ln w="88900" cap="flat" cmpd="thickThin" algn="ctr">
            <a:gradFill flip="none" rotWithShape="1">
              <a:gsLst>
                <a:gs pos="0">
                  <a:srgbClr val="DD5C21"/>
                </a:gs>
                <a:gs pos="100000">
                  <a:schemeClr val="tx1"/>
                </a:gs>
              </a:gsLst>
              <a:lin ang="0" scaled="1"/>
              <a:tileRect/>
            </a:gra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 name="Picture 5"/>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1465"/>
          <a:stretch/>
        </p:blipFill>
        <p:spPr bwMode="auto">
          <a:xfrm>
            <a:off x="0" y="701850"/>
            <a:ext cx="9143999" cy="4498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cxnSp>
        <p:nvCxnSpPr>
          <p:cNvPr id="10" name="Straight Connector 9"/>
          <p:cNvCxnSpPr/>
          <p:nvPr userDrawn="1"/>
        </p:nvCxnSpPr>
        <p:spPr>
          <a:xfrm>
            <a:off x="0" y="5211751"/>
            <a:ext cx="9144000" cy="1588"/>
          </a:xfrm>
          <a:prstGeom prst="line">
            <a:avLst/>
          </a:prstGeom>
          <a:ln w="88900" cap="flat" cmpd="thickThin" algn="ctr">
            <a:gradFill flip="none" rotWithShape="1">
              <a:gsLst>
                <a:gs pos="0">
                  <a:srgbClr val="DD5C21"/>
                </a:gs>
                <a:gs pos="100000">
                  <a:schemeClr val="tx1"/>
                </a:gs>
              </a:gsLst>
              <a:lin ang="0" scaled="1"/>
              <a:tileRect/>
            </a:gra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0"/>
          </p:nvPr>
        </p:nvSpPr>
        <p:spPr>
          <a:xfrm>
            <a:off x="457200" y="201676"/>
            <a:ext cx="8213725" cy="878980"/>
          </a:xfrm>
        </p:spPr>
        <p:txBody>
          <a:bodyPr anchor="ctr">
            <a:normAutofit/>
          </a:bodyPr>
          <a:lstStyle>
            <a:lvl1pPr marL="0" indent="0" algn="ctr">
              <a:spcBef>
                <a:spcPts val="0"/>
              </a:spcBef>
              <a:spcAft>
                <a:spcPts val="0"/>
              </a:spcAft>
              <a:buNone/>
              <a:defRPr sz="4000" b="0" i="0" baseline="0">
                <a:solidFill>
                  <a:srgbClr val="FFFFFF"/>
                </a:solidFill>
                <a:latin typeface="Gill Sans MT"/>
                <a:cs typeface="Gill Sans MT"/>
              </a:defRPr>
            </a:lvl1pPr>
          </a:lstStyle>
          <a:p>
            <a:pPr lvl="0"/>
            <a:r>
              <a:rPr lang="en-US" dirty="0" smtClean="0"/>
              <a:t>Click to edit Master text styles</a:t>
            </a:r>
          </a:p>
        </p:txBody>
      </p:sp>
    </p:spTree>
    <p:extLst>
      <p:ext uri="{BB962C8B-B14F-4D97-AF65-F5344CB8AC3E}">
        <p14:creationId xmlns:p14="http://schemas.microsoft.com/office/powerpoint/2010/main" val="3027064735"/>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fld id="{543736EA-DC19-4007-9F2D-D5C1840FDD15}" type="datetimeFigureOut">
              <a:rPr lang="en-US" smtClean="0">
                <a:solidFill>
                  <a:srgbClr val="181300"/>
                </a:solidFill>
                <a:latin typeface="Arial" charset="0"/>
                <a:ea typeface="ＭＳ Ｐゴシック" charset="0"/>
              </a:rPr>
              <a:pPr fontAlgn="base">
                <a:spcBef>
                  <a:spcPct val="0"/>
                </a:spcBef>
                <a:spcAft>
                  <a:spcPct val="0"/>
                </a:spcAft>
              </a:pPr>
              <a:t>4/19/2016</a:t>
            </a:fld>
            <a:endParaRPr lang="en-US">
              <a:solidFill>
                <a:srgbClr val="181300"/>
              </a:solidFill>
              <a:latin typeface="Arial" charset="0"/>
              <a:ea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base">
              <a:spcBef>
                <a:spcPct val="0"/>
              </a:spcBef>
              <a:spcAft>
                <a:spcPct val="0"/>
              </a:spcAft>
            </a:pPr>
            <a:endParaRPr lang="en-US">
              <a:solidFill>
                <a:srgbClr val="181300"/>
              </a:solidFill>
              <a:latin typeface="Arial" charset="0"/>
              <a:ea typeface="ＭＳ Ｐゴシック" charset="0"/>
            </a:endParaRPr>
          </a:p>
        </p:txBody>
      </p:sp>
      <p:sp>
        <p:nvSpPr>
          <p:cNvPr id="6" name="Slide Number Placeholder 5"/>
          <p:cNvSpPr>
            <a:spLocks noGrp="1"/>
          </p:cNvSpPr>
          <p:nvPr>
            <p:ph type="sldNum" sz="quarter" idx="12"/>
          </p:nvPr>
        </p:nvSpPr>
        <p:spPr/>
        <p:txBody>
          <a:bodyPr/>
          <a:lstStyle/>
          <a:p>
            <a:fld id="{F39D2771-4377-4D1C-8CB1-84AD0F3A4D8C}" type="slidenum">
              <a:rPr lang="en-US">
                <a:solidFill>
                  <a:srgbClr val="F3F5FF"/>
                </a:solidFill>
              </a:rPr>
              <a:pPr/>
              <a:t>‹#›</a:t>
            </a:fld>
            <a:endParaRPr lang="en-US">
              <a:solidFill>
                <a:srgbClr val="F3F5FF"/>
              </a:solidFill>
            </a:endParaRPr>
          </a:p>
        </p:txBody>
      </p:sp>
    </p:spTree>
    <p:extLst>
      <p:ext uri="{BB962C8B-B14F-4D97-AF65-F5344CB8AC3E}">
        <p14:creationId xmlns:p14="http://schemas.microsoft.com/office/powerpoint/2010/main" val="29518154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xfrm>
            <a:off x="6934489" y="6619875"/>
            <a:ext cx="1905000" cy="170890"/>
          </a:xfrm>
          <a:prstGeom prst="rect">
            <a:avLst/>
          </a:prstGeom>
          <a:ln/>
        </p:spPr>
        <p:txBody>
          <a:bodyPr lIns="82058" tIns="41029" rIns="82058" bIns="41029"/>
          <a:lstStyle>
            <a:lvl1pPr>
              <a:defRPr/>
            </a:lvl1pPr>
          </a:lstStyle>
          <a:p>
            <a:pPr>
              <a:defRPr/>
            </a:pPr>
            <a:r>
              <a:rPr lang="en-US" dirty="0">
                <a:solidFill>
                  <a:srgbClr val="F3F5FF"/>
                </a:solidFill>
              </a:rPr>
              <a:t>                             </a:t>
            </a:r>
            <a:fld id="{EEED7348-A6AD-433F-ABAD-555CD0C032B0}" type="slidenum">
              <a:rPr lang="en-US">
                <a:solidFill>
                  <a:srgbClr val="F3F5FF"/>
                </a:solidFill>
              </a:rPr>
              <a:pPr>
                <a:defRPr/>
              </a:pPr>
              <a:t>‹#›</a:t>
            </a:fld>
            <a:endParaRPr lang="en-US" dirty="0">
              <a:solidFill>
                <a:srgbClr val="F3F5FF"/>
              </a:solidFill>
            </a:endParaRPr>
          </a:p>
        </p:txBody>
      </p:sp>
    </p:spTree>
    <p:extLst>
      <p:ext uri="{BB962C8B-B14F-4D97-AF65-F5344CB8AC3E}">
        <p14:creationId xmlns:p14="http://schemas.microsoft.com/office/powerpoint/2010/main" val="159416176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74639"/>
            <a:ext cx="8229600" cy="574448"/>
          </a:xfrm>
          <a:prstGeom prst="rect">
            <a:avLst/>
          </a:prstGeom>
        </p:spPr>
        <p:txBody>
          <a:bodyPr rtlCol="0">
            <a:normAutofit/>
          </a:bodyPr>
          <a:lstStyle>
            <a:lvl1pPr>
              <a:defRPr b="1" i="0">
                <a:latin typeface="Gill Sans MT"/>
                <a:cs typeface="Gill Sans MT"/>
              </a:defRPr>
            </a:lvl1pPr>
          </a:lstStyle>
          <a:p>
            <a:r>
              <a:rPr lang="en-US" smtClean="0"/>
              <a:t>Click to edit Master title style</a:t>
            </a:r>
            <a:endParaRPr lang="en-US" dirty="0"/>
          </a:p>
        </p:txBody>
      </p:sp>
      <p:sp>
        <p:nvSpPr>
          <p:cNvPr id="10" name="Text Placeholder 3"/>
          <p:cNvSpPr>
            <a:spLocks noGrp="1"/>
          </p:cNvSpPr>
          <p:nvPr>
            <p:ph type="body" sz="quarter" idx="10"/>
          </p:nvPr>
        </p:nvSpPr>
        <p:spPr>
          <a:xfrm>
            <a:off x="2171699" y="6381750"/>
            <a:ext cx="6384925" cy="476251"/>
          </a:xfrm>
        </p:spPr>
        <p:txBody>
          <a:bodyPr anchor="ctr">
            <a:normAutofit/>
          </a:bodyPr>
          <a:lstStyle>
            <a:lvl1pPr marL="0" indent="0">
              <a:buNone/>
              <a:defRPr sz="1200" b="0" i="0">
                <a:latin typeface="Gill Sans MT"/>
                <a:cs typeface="Gill Sans MT"/>
              </a:defRPr>
            </a:lvl1pPr>
          </a:lstStyle>
          <a:p>
            <a:pPr lvl="0"/>
            <a:r>
              <a:rPr lang="en-US" smtClean="0"/>
              <a:t>Click to edit Master text styles</a:t>
            </a:r>
          </a:p>
        </p:txBody>
      </p:sp>
      <p:sp>
        <p:nvSpPr>
          <p:cNvPr id="4" name="Slide Number Placeholder 5"/>
          <p:cNvSpPr>
            <a:spLocks noGrp="1"/>
          </p:cNvSpPr>
          <p:nvPr>
            <p:ph type="sldNum" sz="quarter" idx="11"/>
          </p:nvPr>
        </p:nvSpPr>
        <p:spPr>
          <a:xfrm>
            <a:off x="8640764" y="6454776"/>
            <a:ext cx="503237" cy="384175"/>
          </a:xfrm>
          <a:prstGeom prst="rect">
            <a:avLst/>
          </a:prstGeom>
        </p:spPr>
        <p:txBody>
          <a:bodyPr lIns="91433" tIns="45717" rIns="91433" bIns="45717"/>
          <a:lstStyle>
            <a:lvl1pPr>
              <a:defRPr/>
            </a:lvl1pPr>
          </a:lstStyle>
          <a:p>
            <a:pPr>
              <a:defRPr/>
            </a:pPr>
            <a:fld id="{380E53DD-F265-5C43-9DD6-CCBA08BA5AAC}" type="slidenum">
              <a:rPr lang="en-US">
                <a:solidFill>
                  <a:srgbClr val="F3F5FF"/>
                </a:solidFill>
              </a:rPr>
              <a:pPr>
                <a:defRPr/>
              </a:pPr>
              <a:t>‹#›</a:t>
            </a:fld>
            <a:endParaRPr lang="en-US">
              <a:solidFill>
                <a:srgbClr val="F3F5FF"/>
              </a:solidFill>
            </a:endParaRPr>
          </a:p>
        </p:txBody>
      </p:sp>
    </p:spTree>
    <p:extLst>
      <p:ext uri="{BB962C8B-B14F-4D97-AF65-F5344CB8AC3E}">
        <p14:creationId xmlns:p14="http://schemas.microsoft.com/office/powerpoint/2010/main" val="2166841407"/>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8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57300"/>
            <a:ext cx="4038600" cy="5029200"/>
          </a:xfrm>
        </p:spPr>
        <p:txBody>
          <a:bodyPr/>
          <a:lstStyle>
            <a:lvl1pPr marL="342900" indent="-342900">
              <a:buFont typeface="Wingdings" pitchFamily="2" charset="2"/>
              <a:buChar char="§"/>
              <a:defRPr sz="2800" b="0" i="0">
                <a:latin typeface="Calibri"/>
                <a:cs typeface="Calibri"/>
              </a:defRPr>
            </a:lvl1pPr>
            <a:lvl2pPr>
              <a:defRPr sz="2400" b="0" i="0">
                <a:latin typeface="Calibri"/>
                <a:cs typeface="Calibri"/>
              </a:defRPr>
            </a:lvl2pPr>
            <a:lvl3pPr>
              <a:defRPr sz="2000" b="0" i="0">
                <a:latin typeface="Calibri"/>
                <a:cs typeface="Calibri"/>
              </a:defRPr>
            </a:lvl3pPr>
            <a:lvl4pPr marL="1600200" indent="-228600">
              <a:buFont typeface="Courier New" pitchFamily="49" charset="0"/>
              <a:buChar char="o"/>
              <a:defRPr sz="1800" b="0" i="0">
                <a:latin typeface="Calibri"/>
                <a:cs typeface="Calibri"/>
              </a:defRPr>
            </a:lvl4pPr>
            <a:lvl5pPr>
              <a:defRPr sz="1800" b="0" i="0">
                <a:latin typeface="Calibri"/>
                <a:cs typeface="Calibri"/>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57300"/>
            <a:ext cx="4038600" cy="5029200"/>
          </a:xfrm>
        </p:spPr>
        <p:txBody>
          <a:bodyPr/>
          <a:lstStyle>
            <a:lvl1pPr marL="342900" indent="-342900">
              <a:buFont typeface="Wingdings" pitchFamily="2" charset="2"/>
              <a:buChar char="§"/>
              <a:defRPr sz="2800" b="0" i="0">
                <a:latin typeface="Calibri"/>
                <a:cs typeface="Calibri"/>
              </a:defRPr>
            </a:lvl1pPr>
            <a:lvl2pPr>
              <a:defRPr sz="2400" b="0" i="0">
                <a:latin typeface="Calibri"/>
                <a:cs typeface="Calibri"/>
              </a:defRPr>
            </a:lvl2pPr>
            <a:lvl3pPr>
              <a:defRPr sz="2000" b="0" i="0">
                <a:latin typeface="Calibri"/>
                <a:cs typeface="Calibri"/>
              </a:defRPr>
            </a:lvl3pPr>
            <a:lvl4pPr marL="1600200" indent="-228600">
              <a:buFont typeface="Courier New" pitchFamily="49" charset="0"/>
              <a:buChar char="o"/>
              <a:defRPr sz="1800" b="0" i="0">
                <a:latin typeface="Calibri"/>
                <a:cs typeface="Calibri"/>
              </a:defRPr>
            </a:lvl4pPr>
            <a:lvl5pPr>
              <a:defRPr sz="1800" b="0" i="0">
                <a:latin typeface="Calibri"/>
                <a:cs typeface="Calibri"/>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Placeholder 1"/>
          <p:cNvSpPr>
            <a:spLocks noGrp="1"/>
          </p:cNvSpPr>
          <p:nvPr>
            <p:ph type="title"/>
          </p:nvPr>
        </p:nvSpPr>
        <p:spPr>
          <a:xfrm>
            <a:off x="457200" y="274638"/>
            <a:ext cx="8229600" cy="574448"/>
          </a:xfrm>
          <a:prstGeom prst="rect">
            <a:avLst/>
          </a:prstGeom>
        </p:spPr>
        <p:txBody>
          <a:bodyPr rtlCol="0">
            <a:normAutofit/>
          </a:bodyPr>
          <a:lstStyle>
            <a:lvl1pPr>
              <a:defRPr b="1" i="0">
                <a:latin typeface="Calibri"/>
                <a:cs typeface="Calibri"/>
              </a:defRPr>
            </a:lvl1pPr>
          </a:lstStyle>
          <a:p>
            <a:r>
              <a:rPr lang="en-US" smtClean="0"/>
              <a:t>Click to edit Master title style</a:t>
            </a:r>
            <a:endParaRPr lang="en-US" dirty="0"/>
          </a:p>
        </p:txBody>
      </p:sp>
      <p:sp>
        <p:nvSpPr>
          <p:cNvPr id="13"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latin typeface="Calibri"/>
                <a:cs typeface="Calibri"/>
              </a:defRPr>
            </a:lvl1pPr>
          </a:lstStyle>
          <a:p>
            <a:pPr lvl="0"/>
            <a:r>
              <a:rPr lang="en-US" smtClean="0"/>
              <a:t>Click to edit Master text styles</a:t>
            </a:r>
          </a:p>
        </p:txBody>
      </p:sp>
      <p:sp>
        <p:nvSpPr>
          <p:cNvPr id="6" name="Slide Number Placeholder 5"/>
          <p:cNvSpPr>
            <a:spLocks noGrp="1"/>
          </p:cNvSpPr>
          <p:nvPr>
            <p:ph type="sldNum" sz="quarter" idx="11"/>
          </p:nvPr>
        </p:nvSpPr>
        <p:spPr/>
        <p:txBody>
          <a:bodyPr/>
          <a:lstStyle>
            <a:lvl1pPr>
              <a:defRPr smtClean="0">
                <a:latin typeface="Calibri"/>
                <a:cs typeface="Calibri"/>
              </a:defRPr>
            </a:lvl1pPr>
          </a:lstStyle>
          <a:p>
            <a:pPr>
              <a:defRPr/>
            </a:pPr>
            <a:fld id="{9C33F067-19EF-DE44-839E-E39EB4F3A929}" type="slidenum">
              <a:rPr lang="en-US">
                <a:solidFill>
                  <a:srgbClr val="F3F5FF"/>
                </a:solidFill>
              </a:rPr>
              <a:pPr>
                <a:defRPr/>
              </a:pPr>
              <a:t>‹#›</a:t>
            </a:fld>
            <a:endParaRPr lang="en-US">
              <a:solidFill>
                <a:srgbClr val="F3F5FF"/>
              </a:solidFill>
            </a:endParaRPr>
          </a:p>
        </p:txBody>
      </p:sp>
    </p:spTree>
    <p:extLst>
      <p:ext uri="{BB962C8B-B14F-4D97-AF65-F5344CB8AC3E}">
        <p14:creationId xmlns:p14="http://schemas.microsoft.com/office/powerpoint/2010/main" val="3171019384"/>
      </p:ext>
    </p:extLst>
  </p:cSld>
  <p:clrMapOvr>
    <a:masterClrMapping/>
  </p:clrMapOvr>
  <p:transition spd="med">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74638"/>
            <a:ext cx="8229600" cy="88650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9" name="Text Placeholder 2"/>
          <p:cNvSpPr>
            <a:spLocks noGrp="1"/>
          </p:cNvSpPr>
          <p:nvPr>
            <p:ph idx="1"/>
          </p:nvPr>
        </p:nvSpPr>
        <p:spPr>
          <a:xfrm>
            <a:off x="457200" y="1467155"/>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5"/>
          <p:cNvSpPr>
            <a:spLocks noGrp="1"/>
          </p:cNvSpPr>
          <p:nvPr>
            <p:ph type="sldNum" sz="quarter" idx="4"/>
          </p:nvPr>
        </p:nvSpPr>
        <p:spPr>
          <a:xfrm>
            <a:off x="8686801" y="6436891"/>
            <a:ext cx="457200" cy="337988"/>
          </a:xfrm>
          <a:prstGeom prst="rect">
            <a:avLst/>
          </a:prstGeom>
        </p:spPr>
        <p:txBody>
          <a:bodyPr vert="horz" lIns="91440" tIns="45720" rIns="91440" bIns="45720" rtlCol="0" anchor="ctr"/>
          <a:lstStyle>
            <a:lvl1pPr algn="ctr">
              <a:defRPr lang="en-US" sz="1200" smtClean="0">
                <a:solidFill>
                  <a:schemeClr val="tx2"/>
                </a:solidFill>
              </a:defRPr>
            </a:lvl1pPr>
          </a:lstStyle>
          <a:p>
            <a:fld id="{27537EE1-6FBD-BC4E-9F2D-4B8DCA5BB3F0}" type="slidenum">
              <a:rPr>
                <a:solidFill>
                  <a:srgbClr val="6B737B"/>
                </a:solidFill>
              </a:rPr>
              <a:pPr/>
              <a:t>‹#›</a:t>
            </a:fld>
            <a:endParaRPr dirty="0">
              <a:solidFill>
                <a:srgbClr val="6B737B"/>
              </a:solidFill>
            </a:endParaRPr>
          </a:p>
        </p:txBody>
      </p:sp>
    </p:spTree>
    <p:extLst>
      <p:ext uri="{BB962C8B-B14F-4D97-AF65-F5344CB8AC3E}">
        <p14:creationId xmlns:p14="http://schemas.microsoft.com/office/powerpoint/2010/main" val="40512449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74638"/>
            <a:ext cx="8229600" cy="88650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9" name="Text Placeholder 2"/>
          <p:cNvSpPr>
            <a:spLocks noGrp="1"/>
          </p:cNvSpPr>
          <p:nvPr>
            <p:ph idx="1"/>
          </p:nvPr>
        </p:nvSpPr>
        <p:spPr>
          <a:xfrm>
            <a:off x="457200" y="1467155"/>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5"/>
          <p:cNvSpPr>
            <a:spLocks noGrp="1"/>
          </p:cNvSpPr>
          <p:nvPr>
            <p:ph type="sldNum" sz="quarter" idx="4"/>
          </p:nvPr>
        </p:nvSpPr>
        <p:spPr>
          <a:xfrm>
            <a:off x="8686801" y="6436891"/>
            <a:ext cx="457200" cy="337988"/>
          </a:xfrm>
          <a:prstGeom prst="rect">
            <a:avLst/>
          </a:prstGeom>
        </p:spPr>
        <p:txBody>
          <a:bodyPr vert="horz" lIns="91440" tIns="45720" rIns="91440" bIns="45720" rtlCol="0" anchor="ctr"/>
          <a:lstStyle>
            <a:lvl1pPr algn="ctr">
              <a:defRPr lang="en-US" sz="1200" smtClean="0">
                <a:solidFill>
                  <a:schemeClr val="tx2"/>
                </a:solidFill>
              </a:defRPr>
            </a:lvl1pPr>
          </a:lstStyle>
          <a:p>
            <a:fld id="{27537EE1-6FBD-BC4E-9F2D-4B8DCA5BB3F0}" type="slidenum">
              <a:rPr>
                <a:solidFill>
                  <a:srgbClr val="6B737B"/>
                </a:solidFill>
              </a:rPr>
              <a:pPr/>
              <a:t>‹#›</a:t>
            </a:fld>
            <a:endParaRPr dirty="0">
              <a:solidFill>
                <a:srgbClr val="6B737B"/>
              </a:solidFill>
            </a:endParaRPr>
          </a:p>
        </p:txBody>
      </p:sp>
    </p:spTree>
    <p:extLst>
      <p:ext uri="{BB962C8B-B14F-4D97-AF65-F5344CB8AC3E}">
        <p14:creationId xmlns:p14="http://schemas.microsoft.com/office/powerpoint/2010/main" val="9323609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74638"/>
            <a:ext cx="8229600" cy="88650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9" name="Text Placeholder 2"/>
          <p:cNvSpPr>
            <a:spLocks noGrp="1"/>
          </p:cNvSpPr>
          <p:nvPr>
            <p:ph idx="1"/>
          </p:nvPr>
        </p:nvSpPr>
        <p:spPr>
          <a:xfrm>
            <a:off x="457200" y="1467155"/>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5"/>
          <p:cNvSpPr>
            <a:spLocks noGrp="1"/>
          </p:cNvSpPr>
          <p:nvPr>
            <p:ph type="sldNum" sz="quarter" idx="4"/>
          </p:nvPr>
        </p:nvSpPr>
        <p:spPr>
          <a:xfrm>
            <a:off x="8686801" y="6436891"/>
            <a:ext cx="457200" cy="337988"/>
          </a:xfrm>
          <a:prstGeom prst="rect">
            <a:avLst/>
          </a:prstGeom>
        </p:spPr>
        <p:txBody>
          <a:bodyPr vert="horz" lIns="91440" tIns="45720" rIns="91440" bIns="45720" rtlCol="0" anchor="ctr"/>
          <a:lstStyle>
            <a:lvl1pPr algn="ctr">
              <a:defRPr lang="en-US" sz="1200" smtClean="0">
                <a:solidFill>
                  <a:schemeClr val="tx2"/>
                </a:solidFill>
              </a:defRPr>
            </a:lvl1pPr>
          </a:lstStyle>
          <a:p>
            <a:fld id="{27537EE1-6FBD-BC4E-9F2D-4B8DCA5BB3F0}" type="slidenum">
              <a:rPr>
                <a:solidFill>
                  <a:srgbClr val="6B737B"/>
                </a:solidFill>
              </a:rPr>
              <a:pPr/>
              <a:t>‹#›</a:t>
            </a:fld>
            <a:endParaRPr dirty="0">
              <a:solidFill>
                <a:srgbClr val="6B737B"/>
              </a:solidFill>
            </a:endParaRPr>
          </a:p>
        </p:txBody>
      </p:sp>
    </p:spTree>
    <p:extLst>
      <p:ext uri="{BB962C8B-B14F-4D97-AF65-F5344CB8AC3E}">
        <p14:creationId xmlns:p14="http://schemas.microsoft.com/office/powerpoint/2010/main" val="1811674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SunShot &#10;U.S. Department of Energ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ext Placeholder 2"/>
          <p:cNvSpPr>
            <a:spLocks noGrp="1"/>
          </p:cNvSpPr>
          <p:nvPr>
            <p:ph type="body" idx="1"/>
          </p:nvPr>
        </p:nvSpPr>
        <p:spPr>
          <a:xfrm>
            <a:off x="457200" y="1467155"/>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Title 1"/>
          <p:cNvSpPr>
            <a:spLocks noGrp="1"/>
          </p:cNvSpPr>
          <p:nvPr>
            <p:ph type="title"/>
          </p:nvPr>
        </p:nvSpPr>
        <p:spPr>
          <a:xfrm>
            <a:off x="457200" y="274638"/>
            <a:ext cx="8229600" cy="886505"/>
          </a:xfrm>
        </p:spPr>
        <p:txBody>
          <a:bodyPr/>
          <a:lstStyle/>
          <a:p>
            <a:r>
              <a:rPr lang="en-US" smtClean="0"/>
              <a:t>Click to edit Master title style</a:t>
            </a:r>
            <a:endParaRPr lang="en-US" dirty="0"/>
          </a:p>
        </p:txBody>
      </p:sp>
      <p:pic>
        <p:nvPicPr>
          <p:cNvPr id="11" name="Picture 10" descr="SunShot &#10;U.S. Department of Energ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5579" y="6149985"/>
            <a:ext cx="2047816" cy="646213"/>
          </a:xfrm>
          <a:prstGeom prst="rect">
            <a:avLst/>
          </a:prstGeom>
        </p:spPr>
      </p:pic>
      <p:sp>
        <p:nvSpPr>
          <p:cNvPr id="12" name="Rectangle 11"/>
          <p:cNvSpPr/>
          <p:nvPr/>
        </p:nvSpPr>
        <p:spPr>
          <a:xfrm>
            <a:off x="457200" y="6444476"/>
            <a:ext cx="1431401" cy="276999"/>
          </a:xfrm>
          <a:prstGeom prst="rect">
            <a:avLst/>
          </a:prstGeom>
        </p:spPr>
        <p:txBody>
          <a:bodyPr wrap="none">
            <a:spAutoFit/>
          </a:bodyPr>
          <a:lstStyle/>
          <a:p>
            <a:r>
              <a:rPr lang="en-US" sz="1200" b="0" i="0" dirty="0" smtClean="0">
                <a:solidFill>
                  <a:schemeClr val="tx1">
                    <a:lumMod val="60000"/>
                    <a:lumOff val="40000"/>
                  </a:schemeClr>
                </a:solidFill>
                <a:latin typeface="Calibri"/>
                <a:cs typeface="Calibri"/>
              </a:rPr>
              <a:t>energy.gov/sunshot</a:t>
            </a:r>
            <a:endParaRPr lang="en-US" sz="1200" b="0" i="0" dirty="0">
              <a:solidFill>
                <a:schemeClr val="tx1">
                  <a:lumMod val="60000"/>
                  <a:lumOff val="40000"/>
                </a:schemeClr>
              </a:solidFill>
              <a:latin typeface="Calibri"/>
              <a:cs typeface="Calibri"/>
            </a:endParaRPr>
          </a:p>
        </p:txBody>
      </p:sp>
      <p:sp>
        <p:nvSpPr>
          <p:cNvPr id="15" name="Rectangle 14"/>
          <p:cNvSpPr/>
          <p:nvPr userDrawn="1"/>
        </p:nvSpPr>
        <p:spPr>
          <a:xfrm>
            <a:off x="8763394" y="6293836"/>
            <a:ext cx="380605" cy="363232"/>
          </a:xfrm>
          <a:prstGeom prst="rect">
            <a:avLst/>
          </a:prstGeom>
          <a:solidFill>
            <a:srgbClr val="F38F2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38F26"/>
              </a:solidFill>
            </a:endParaRPr>
          </a:p>
        </p:txBody>
      </p:sp>
      <p:sp>
        <p:nvSpPr>
          <p:cNvPr id="16" name="Slide Number Placeholder 5"/>
          <p:cNvSpPr txBox="1">
            <a:spLocks/>
          </p:cNvSpPr>
          <p:nvPr userDrawn="1"/>
        </p:nvSpPr>
        <p:spPr>
          <a:xfrm>
            <a:off x="8763395" y="6309329"/>
            <a:ext cx="380605" cy="337988"/>
          </a:xfrm>
          <a:prstGeom prst="rect">
            <a:avLst/>
          </a:prstGeom>
        </p:spPr>
        <p:txBody>
          <a:bodyPr vert="horz" lIns="91440" tIns="45720" rIns="91440" bIns="45720" rtlCol="0" anchor="ctr"/>
          <a:lstStyle>
            <a:defPPr>
              <a:defRPr lang="en-US"/>
            </a:defPPr>
            <a:lvl1pPr marL="0" algn="ctr" defTabSz="457200" rtl="0" eaLnBrk="1" latinLnBrk="0" hangingPunct="1">
              <a:defRPr lang="en-US" sz="1200" kern="1200" smtClean="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99BAE948-20A7-4498-8473-DBC884CCADDC}" type="slidenum">
              <a:rPr lang="uk-UA" smtClean="0"/>
              <a:pPr>
                <a:defRPr/>
              </a:pPr>
              <a:t>‹#›</a:t>
            </a:fld>
            <a:endParaRPr lang="uk-UA" dirty="0"/>
          </a:p>
        </p:txBody>
      </p:sp>
      <p:sp>
        <p:nvSpPr>
          <p:cNvPr id="14" name="Rectangle 13"/>
          <p:cNvSpPr/>
          <p:nvPr userDrawn="1"/>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SunShot &#10;U.S. Department of Energy"/>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SunShot &#10;U.S. Department of Energy"/>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15579" y="6149985"/>
            <a:ext cx="2047816" cy="646213"/>
          </a:xfrm>
          <a:prstGeom prst="rect">
            <a:avLst/>
          </a:prstGeom>
        </p:spPr>
      </p:pic>
      <p:sp>
        <p:nvSpPr>
          <p:cNvPr id="19" name="Rectangle 18"/>
          <p:cNvSpPr/>
          <p:nvPr userDrawn="1"/>
        </p:nvSpPr>
        <p:spPr>
          <a:xfrm>
            <a:off x="457200" y="6444476"/>
            <a:ext cx="1431401" cy="276999"/>
          </a:xfrm>
          <a:prstGeom prst="rect">
            <a:avLst/>
          </a:prstGeom>
        </p:spPr>
        <p:txBody>
          <a:bodyPr wrap="none">
            <a:spAutoFit/>
          </a:bodyPr>
          <a:lstStyle/>
          <a:p>
            <a:r>
              <a:rPr lang="en-US" sz="1200" b="0" i="0" dirty="0" smtClean="0">
                <a:solidFill>
                  <a:schemeClr val="tx1">
                    <a:lumMod val="60000"/>
                    <a:lumOff val="40000"/>
                  </a:schemeClr>
                </a:solidFill>
                <a:latin typeface="Calibri"/>
                <a:cs typeface="Calibri"/>
              </a:rPr>
              <a:t>energy.gov/sunshot</a:t>
            </a:r>
            <a:endParaRPr lang="en-US" sz="1200" b="0" i="0" dirty="0">
              <a:solidFill>
                <a:schemeClr val="tx1">
                  <a:lumMod val="60000"/>
                  <a:lumOff val="40000"/>
                </a:schemeClr>
              </a:solidFill>
              <a:latin typeface="Calibri"/>
              <a:cs typeface="Calibri"/>
            </a:endParaRPr>
          </a:p>
        </p:txBody>
      </p:sp>
      <p:sp>
        <p:nvSpPr>
          <p:cNvPr id="20" name="Rectangle 19"/>
          <p:cNvSpPr/>
          <p:nvPr userDrawn="1"/>
        </p:nvSpPr>
        <p:spPr>
          <a:xfrm>
            <a:off x="8763394" y="6293836"/>
            <a:ext cx="380605" cy="363232"/>
          </a:xfrm>
          <a:prstGeom prst="rect">
            <a:avLst/>
          </a:prstGeom>
          <a:solidFill>
            <a:srgbClr val="F38F2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38F26"/>
              </a:solidFill>
            </a:endParaRPr>
          </a:p>
        </p:txBody>
      </p:sp>
      <p:sp>
        <p:nvSpPr>
          <p:cNvPr id="22" name="Slide Number Placeholder 1"/>
          <p:cNvSpPr>
            <a:spLocks noGrp="1"/>
          </p:cNvSpPr>
          <p:nvPr>
            <p:ph type="sldNum" sz="quarter" idx="10"/>
          </p:nvPr>
        </p:nvSpPr>
        <p:spPr>
          <a:xfrm>
            <a:off x="8771003" y="6298510"/>
            <a:ext cx="372997" cy="365125"/>
          </a:xfrm>
        </p:spPr>
        <p:txBody>
          <a:bodyPr/>
          <a:lstStyle/>
          <a:p>
            <a:fld id="{6C18F691-EA95-6046-80B7-51AACA2B9C03}" type="slidenum">
              <a:rPr lang="en-US" smtClean="0"/>
              <a:pPr/>
              <a:t>‹#›</a:t>
            </a:fld>
            <a:endParaRPr lang="en-US" dirty="0"/>
          </a:p>
        </p:txBody>
      </p:sp>
    </p:spTree>
    <p:extLst>
      <p:ext uri="{BB962C8B-B14F-4D97-AF65-F5344CB8AC3E}">
        <p14:creationId xmlns:p14="http://schemas.microsoft.com/office/powerpoint/2010/main" val="25232095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7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57300"/>
            <a:ext cx="4038600" cy="5029200"/>
          </a:xfrm>
        </p:spPr>
        <p:txBody>
          <a:bodyPr/>
          <a:lstStyle>
            <a:lvl1pPr marL="342900" indent="-342900">
              <a:buFont typeface="Wingdings" pitchFamily="2" charset="2"/>
              <a:buChar char="§"/>
              <a:defRPr sz="2800" b="0" i="0">
                <a:latin typeface="Calibri"/>
                <a:cs typeface="Calibri"/>
              </a:defRPr>
            </a:lvl1pPr>
            <a:lvl2pPr>
              <a:defRPr sz="2400" b="0" i="0">
                <a:latin typeface="Calibri"/>
                <a:cs typeface="Calibri"/>
              </a:defRPr>
            </a:lvl2pPr>
            <a:lvl3pPr>
              <a:defRPr sz="2000" b="0" i="0">
                <a:latin typeface="Calibri"/>
                <a:cs typeface="Calibri"/>
              </a:defRPr>
            </a:lvl3pPr>
            <a:lvl4pPr marL="1600200" indent="-228600">
              <a:buFont typeface="Courier New" pitchFamily="49" charset="0"/>
              <a:buChar char="o"/>
              <a:defRPr sz="1800" b="0" i="0">
                <a:latin typeface="Calibri"/>
                <a:cs typeface="Calibri"/>
              </a:defRPr>
            </a:lvl4pPr>
            <a:lvl5pPr>
              <a:defRPr sz="1800" b="0" i="0">
                <a:latin typeface="Calibri"/>
                <a:cs typeface="Calibri"/>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57300"/>
            <a:ext cx="4038600" cy="5029200"/>
          </a:xfrm>
        </p:spPr>
        <p:txBody>
          <a:bodyPr/>
          <a:lstStyle>
            <a:lvl1pPr marL="342900" indent="-342900">
              <a:buFont typeface="Wingdings" pitchFamily="2" charset="2"/>
              <a:buChar char="§"/>
              <a:defRPr sz="2800" b="0" i="0">
                <a:latin typeface="Calibri"/>
                <a:cs typeface="Calibri"/>
              </a:defRPr>
            </a:lvl1pPr>
            <a:lvl2pPr>
              <a:defRPr sz="2400" b="0" i="0">
                <a:latin typeface="Calibri"/>
                <a:cs typeface="Calibri"/>
              </a:defRPr>
            </a:lvl2pPr>
            <a:lvl3pPr>
              <a:defRPr sz="2000" b="0" i="0">
                <a:latin typeface="Calibri"/>
                <a:cs typeface="Calibri"/>
              </a:defRPr>
            </a:lvl3pPr>
            <a:lvl4pPr marL="1600200" indent="-228600">
              <a:buFont typeface="Courier New" pitchFamily="49" charset="0"/>
              <a:buChar char="o"/>
              <a:defRPr sz="1800" b="0" i="0">
                <a:latin typeface="Calibri"/>
                <a:cs typeface="Calibri"/>
              </a:defRPr>
            </a:lvl4pPr>
            <a:lvl5pPr>
              <a:defRPr sz="1800" b="0" i="0">
                <a:latin typeface="Calibri"/>
                <a:cs typeface="Calibri"/>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Placeholder 1"/>
          <p:cNvSpPr>
            <a:spLocks noGrp="1"/>
          </p:cNvSpPr>
          <p:nvPr>
            <p:ph type="title"/>
          </p:nvPr>
        </p:nvSpPr>
        <p:spPr>
          <a:xfrm>
            <a:off x="457200" y="274638"/>
            <a:ext cx="8229600" cy="574448"/>
          </a:xfrm>
          <a:prstGeom prst="rect">
            <a:avLst/>
          </a:prstGeom>
        </p:spPr>
        <p:txBody>
          <a:bodyPr rtlCol="0">
            <a:normAutofit/>
          </a:bodyPr>
          <a:lstStyle>
            <a:lvl1pPr>
              <a:defRPr b="1" i="0">
                <a:latin typeface="Calibri"/>
                <a:cs typeface="Calibri"/>
              </a:defRPr>
            </a:lvl1pPr>
          </a:lstStyle>
          <a:p>
            <a:r>
              <a:rPr lang="en-US" smtClean="0"/>
              <a:t>Click to edit Master title style</a:t>
            </a:r>
            <a:endParaRPr lang="en-US" dirty="0"/>
          </a:p>
        </p:txBody>
      </p:sp>
      <p:sp>
        <p:nvSpPr>
          <p:cNvPr id="13" name="Text Placeholder 3"/>
          <p:cNvSpPr>
            <a:spLocks noGrp="1"/>
          </p:cNvSpPr>
          <p:nvPr>
            <p:ph type="body" sz="quarter" idx="10"/>
          </p:nvPr>
        </p:nvSpPr>
        <p:spPr>
          <a:xfrm>
            <a:off x="2171699" y="6381749"/>
            <a:ext cx="6384925" cy="476251"/>
          </a:xfrm>
        </p:spPr>
        <p:txBody>
          <a:bodyPr anchor="ctr">
            <a:normAutofit/>
          </a:bodyPr>
          <a:lstStyle>
            <a:lvl1pPr marL="0" indent="0">
              <a:buNone/>
              <a:defRPr sz="1200" b="0" i="0">
                <a:latin typeface="Calibri"/>
                <a:cs typeface="Calibri"/>
              </a:defRPr>
            </a:lvl1pPr>
          </a:lstStyle>
          <a:p>
            <a:pPr lvl="0"/>
            <a:r>
              <a:rPr lang="en-US" smtClean="0"/>
              <a:t>Click to edit Master text styles</a:t>
            </a:r>
          </a:p>
        </p:txBody>
      </p:sp>
      <p:sp>
        <p:nvSpPr>
          <p:cNvPr id="6" name="Slide Number Placeholder 5"/>
          <p:cNvSpPr>
            <a:spLocks noGrp="1"/>
          </p:cNvSpPr>
          <p:nvPr>
            <p:ph type="sldNum" sz="quarter" idx="11"/>
          </p:nvPr>
        </p:nvSpPr>
        <p:spPr/>
        <p:txBody>
          <a:bodyPr/>
          <a:lstStyle>
            <a:lvl1pPr>
              <a:defRPr smtClean="0">
                <a:latin typeface="Calibri"/>
                <a:cs typeface="Calibri"/>
              </a:defRPr>
            </a:lvl1pPr>
          </a:lstStyle>
          <a:p>
            <a:pPr>
              <a:defRPr/>
            </a:pPr>
            <a:fld id="{9C33F067-19EF-DE44-839E-E39EB4F3A929}" type="slidenum">
              <a:rPr lang="en-US">
                <a:solidFill>
                  <a:srgbClr val="F3F5FF"/>
                </a:solidFill>
              </a:rPr>
              <a:pPr>
                <a:defRPr/>
              </a:pPr>
              <a:t>‹#›</a:t>
            </a:fld>
            <a:endParaRPr lang="en-US">
              <a:solidFill>
                <a:srgbClr val="F3F5FF"/>
              </a:solidFill>
            </a:endParaRPr>
          </a:p>
        </p:txBody>
      </p:sp>
    </p:spTree>
    <p:extLst>
      <p:ext uri="{BB962C8B-B14F-4D97-AF65-F5344CB8AC3E}">
        <p14:creationId xmlns:p14="http://schemas.microsoft.com/office/powerpoint/2010/main" val="1413542051"/>
      </p:ext>
    </p:extLst>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8466"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SunShot &#10;U.S. Department of Energ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6" y="0"/>
            <a:ext cx="9144000" cy="6858000"/>
          </a:xfrm>
          <a:prstGeom prst="rect">
            <a:avLst/>
          </a:prstGeom>
        </p:spPr>
      </p:pic>
      <p:sp>
        <p:nvSpPr>
          <p:cNvPr id="2" name="Title 1"/>
          <p:cNvSpPr>
            <a:spLocks noGrp="1"/>
          </p:cNvSpPr>
          <p:nvPr>
            <p:ph type="title"/>
          </p:nvPr>
        </p:nvSpPr>
        <p:spPr>
          <a:xfrm>
            <a:off x="457200" y="4483103"/>
            <a:ext cx="8275561" cy="1362075"/>
          </a:xfrm>
        </p:spPr>
        <p:txBody>
          <a:bodyPr anchor="t">
            <a:normAutofit/>
          </a:bodyPr>
          <a:lstStyle>
            <a:lvl1pPr algn="l">
              <a:defRPr sz="2400" b="0" cap="all">
                <a:solidFill>
                  <a:schemeClr val="bg1">
                    <a:lumMod val="50000"/>
                  </a:schemeClr>
                </a:solidFill>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457200" y="2847444"/>
            <a:ext cx="8275561" cy="1500187"/>
          </a:xfrm>
        </p:spPr>
        <p:txBody>
          <a:bodyPr anchor="b">
            <a:normAutofit/>
          </a:bodyPr>
          <a:lstStyle>
            <a:lvl1pPr marL="0" indent="0">
              <a:buNone/>
              <a:defRPr sz="3200" b="1">
                <a:solidFill>
                  <a:srgbClr val="F38F2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cxnSp>
        <p:nvCxnSpPr>
          <p:cNvPr id="8" name="Straight Connector 7"/>
          <p:cNvCxnSpPr/>
          <p:nvPr/>
        </p:nvCxnSpPr>
        <p:spPr>
          <a:xfrm>
            <a:off x="457200" y="4409350"/>
            <a:ext cx="8275561" cy="0"/>
          </a:xfrm>
          <a:prstGeom prst="line">
            <a:avLst/>
          </a:prstGeom>
          <a:ln>
            <a:solidFill>
              <a:srgbClr val="F38F26"/>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SunShot &#10;U.S. Department of Energ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5579" y="6149985"/>
            <a:ext cx="2047816" cy="646213"/>
          </a:xfrm>
          <a:prstGeom prst="rect">
            <a:avLst/>
          </a:prstGeom>
        </p:spPr>
      </p:pic>
      <p:sp>
        <p:nvSpPr>
          <p:cNvPr id="12" name="Rectangle 11"/>
          <p:cNvSpPr/>
          <p:nvPr/>
        </p:nvSpPr>
        <p:spPr>
          <a:xfrm>
            <a:off x="457200" y="6444476"/>
            <a:ext cx="1431401" cy="276999"/>
          </a:xfrm>
          <a:prstGeom prst="rect">
            <a:avLst/>
          </a:prstGeom>
        </p:spPr>
        <p:txBody>
          <a:bodyPr wrap="none">
            <a:spAutoFit/>
          </a:bodyPr>
          <a:lstStyle/>
          <a:p>
            <a:r>
              <a:rPr lang="en-US" sz="1200" b="0" i="0" dirty="0" smtClean="0">
                <a:solidFill>
                  <a:schemeClr val="tx1">
                    <a:lumMod val="60000"/>
                    <a:lumOff val="40000"/>
                  </a:schemeClr>
                </a:solidFill>
                <a:latin typeface="Calibri"/>
                <a:cs typeface="Calibri"/>
              </a:rPr>
              <a:t>energy.gov/sunshot</a:t>
            </a:r>
            <a:endParaRPr lang="en-US" sz="1200" b="0" i="0" dirty="0">
              <a:solidFill>
                <a:schemeClr val="tx1">
                  <a:lumMod val="60000"/>
                  <a:lumOff val="40000"/>
                </a:schemeClr>
              </a:solidFill>
              <a:latin typeface="Calibri"/>
              <a:cs typeface="Calibri"/>
            </a:endParaRPr>
          </a:p>
        </p:txBody>
      </p:sp>
      <p:sp>
        <p:nvSpPr>
          <p:cNvPr id="13" name="Rectangle 12"/>
          <p:cNvSpPr/>
          <p:nvPr/>
        </p:nvSpPr>
        <p:spPr>
          <a:xfrm>
            <a:off x="8763394" y="6293836"/>
            <a:ext cx="380605" cy="363232"/>
          </a:xfrm>
          <a:prstGeom prst="rect">
            <a:avLst/>
          </a:prstGeom>
          <a:solidFill>
            <a:srgbClr val="F38F2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38F26"/>
              </a:solidFill>
            </a:endParaRPr>
          </a:p>
        </p:txBody>
      </p:sp>
      <p:sp>
        <p:nvSpPr>
          <p:cNvPr id="14" name="Slide Number Placeholder 5"/>
          <p:cNvSpPr txBox="1">
            <a:spLocks/>
          </p:cNvSpPr>
          <p:nvPr/>
        </p:nvSpPr>
        <p:spPr>
          <a:xfrm>
            <a:off x="8763395" y="6309329"/>
            <a:ext cx="380605" cy="337988"/>
          </a:xfrm>
          <a:prstGeom prst="rect">
            <a:avLst/>
          </a:prstGeom>
        </p:spPr>
        <p:txBody>
          <a:bodyPr vert="horz" lIns="91440" tIns="45720" rIns="91440" bIns="45720" rtlCol="0" anchor="ctr"/>
          <a:lstStyle>
            <a:defPPr>
              <a:defRPr lang="en-US"/>
            </a:defPPr>
            <a:lvl1pPr marL="0" algn="ctr" defTabSz="457200" rtl="0" eaLnBrk="1" latinLnBrk="0" hangingPunct="1">
              <a:defRPr lang="en-US" sz="1200" kern="1200" smtClean="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99BAE948-20A7-4498-8473-DBC884CCADDC}" type="slidenum">
              <a:rPr lang="uk-UA" smtClean="0"/>
              <a:pPr>
                <a:defRPr/>
              </a:pPr>
              <a:t>‹#›</a:t>
            </a:fld>
            <a:endParaRPr lang="uk-UA" dirty="0"/>
          </a:p>
        </p:txBody>
      </p:sp>
      <p:sp>
        <p:nvSpPr>
          <p:cNvPr id="15" name="Rectangle 14"/>
          <p:cNvSpPr/>
          <p:nvPr userDrawn="1"/>
        </p:nvSpPr>
        <p:spPr>
          <a:xfrm>
            <a:off x="-8466"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p:nvPr userDrawn="1"/>
        </p:nvCxnSpPr>
        <p:spPr>
          <a:xfrm>
            <a:off x="457200" y="4409350"/>
            <a:ext cx="8275561" cy="0"/>
          </a:xfrm>
          <a:prstGeom prst="line">
            <a:avLst/>
          </a:prstGeom>
          <a:ln>
            <a:solidFill>
              <a:srgbClr val="F38F26"/>
            </a:solidFill>
          </a:ln>
          <a:effectLst/>
        </p:spPr>
        <p:style>
          <a:lnRef idx="2">
            <a:schemeClr val="accent1"/>
          </a:lnRef>
          <a:fillRef idx="0">
            <a:schemeClr val="accent1"/>
          </a:fillRef>
          <a:effectRef idx="1">
            <a:schemeClr val="accent1"/>
          </a:effectRef>
          <a:fontRef idx="minor">
            <a:schemeClr val="tx1"/>
          </a:fontRef>
        </p:style>
      </p:cxnSp>
      <p:pic>
        <p:nvPicPr>
          <p:cNvPr id="18" name="Picture 17" descr="SunShot &#10;U.S. Department of Energy"/>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15579" y="6149985"/>
            <a:ext cx="2047816" cy="646213"/>
          </a:xfrm>
          <a:prstGeom prst="rect">
            <a:avLst/>
          </a:prstGeom>
        </p:spPr>
      </p:pic>
      <p:sp>
        <p:nvSpPr>
          <p:cNvPr id="19" name="Rectangle 18"/>
          <p:cNvSpPr/>
          <p:nvPr userDrawn="1"/>
        </p:nvSpPr>
        <p:spPr>
          <a:xfrm>
            <a:off x="457200" y="6444476"/>
            <a:ext cx="1431401" cy="276999"/>
          </a:xfrm>
          <a:prstGeom prst="rect">
            <a:avLst/>
          </a:prstGeom>
        </p:spPr>
        <p:txBody>
          <a:bodyPr wrap="none">
            <a:spAutoFit/>
          </a:bodyPr>
          <a:lstStyle/>
          <a:p>
            <a:r>
              <a:rPr lang="en-US" sz="1200" b="0" i="0" dirty="0" smtClean="0">
                <a:solidFill>
                  <a:schemeClr val="tx1">
                    <a:lumMod val="60000"/>
                    <a:lumOff val="40000"/>
                  </a:schemeClr>
                </a:solidFill>
                <a:latin typeface="Calibri"/>
                <a:cs typeface="Calibri"/>
              </a:rPr>
              <a:t>energy.gov/sunshot</a:t>
            </a:r>
            <a:endParaRPr lang="en-US" sz="1200" b="0" i="0" dirty="0">
              <a:solidFill>
                <a:schemeClr val="tx1">
                  <a:lumMod val="60000"/>
                  <a:lumOff val="40000"/>
                </a:schemeClr>
              </a:solidFill>
              <a:latin typeface="Calibri"/>
              <a:cs typeface="Calibri"/>
            </a:endParaRPr>
          </a:p>
        </p:txBody>
      </p:sp>
      <p:sp>
        <p:nvSpPr>
          <p:cNvPr id="20" name="Rectangle 19"/>
          <p:cNvSpPr/>
          <p:nvPr userDrawn="1"/>
        </p:nvSpPr>
        <p:spPr>
          <a:xfrm>
            <a:off x="8763394" y="6293836"/>
            <a:ext cx="380605" cy="363232"/>
          </a:xfrm>
          <a:prstGeom prst="rect">
            <a:avLst/>
          </a:prstGeom>
          <a:solidFill>
            <a:srgbClr val="F38F2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38F26"/>
              </a:solidFill>
            </a:endParaRPr>
          </a:p>
        </p:txBody>
      </p:sp>
      <p:sp>
        <p:nvSpPr>
          <p:cNvPr id="21" name="Slide Number Placeholder 1"/>
          <p:cNvSpPr>
            <a:spLocks noGrp="1"/>
          </p:cNvSpPr>
          <p:nvPr>
            <p:ph type="sldNum" sz="quarter" idx="10"/>
          </p:nvPr>
        </p:nvSpPr>
        <p:spPr>
          <a:xfrm>
            <a:off x="8771003" y="6298510"/>
            <a:ext cx="372997" cy="365125"/>
          </a:xfrm>
        </p:spPr>
        <p:txBody>
          <a:bodyPr/>
          <a:lstStyle/>
          <a:p>
            <a:fld id="{6C18F691-EA95-6046-80B7-51AACA2B9C03}" type="slidenum">
              <a:rPr lang="en-US" smtClean="0"/>
              <a:pPr/>
              <a:t>‹#›</a:t>
            </a:fld>
            <a:endParaRPr lang="en-US" dirty="0"/>
          </a:p>
        </p:txBody>
      </p:sp>
    </p:spTree>
    <p:extLst>
      <p:ext uri="{BB962C8B-B14F-4D97-AF65-F5344CB8AC3E}">
        <p14:creationId xmlns:p14="http://schemas.microsoft.com/office/powerpoint/2010/main" val="2606358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67155"/>
            <a:ext cx="4038600" cy="4525963"/>
          </a:xfrm>
        </p:spPr>
        <p:txBody>
          <a:bodyPr/>
          <a:lstStyle>
            <a:lvl1pPr>
              <a:defRPr sz="2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67155"/>
            <a:ext cx="4038600" cy="4525963"/>
          </a:xfrm>
        </p:spPr>
        <p:txBody>
          <a:bodyPr/>
          <a:lstStyle>
            <a:lvl1pPr>
              <a:defRPr sz="2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title"/>
          </p:nvPr>
        </p:nvSpPr>
        <p:spPr>
          <a:xfrm>
            <a:off x="457200" y="99458"/>
            <a:ext cx="8229600" cy="886505"/>
          </a:xfrm>
        </p:spPr>
        <p:txBody>
          <a:bodyPr/>
          <a:lstStyle/>
          <a:p>
            <a:r>
              <a:rPr lang="en-US" smtClean="0"/>
              <a:t>Click to edit Master title style</a:t>
            </a:r>
            <a:endParaRPr lang="en-US" dirty="0"/>
          </a:p>
        </p:txBody>
      </p:sp>
      <p:sp>
        <p:nvSpPr>
          <p:cNvPr id="8" name="Slide Number Placeholder 4"/>
          <p:cNvSpPr>
            <a:spLocks noGrp="1"/>
          </p:cNvSpPr>
          <p:nvPr>
            <p:ph type="sldNum" sz="quarter" idx="4"/>
          </p:nvPr>
        </p:nvSpPr>
        <p:spPr>
          <a:xfrm>
            <a:off x="8771003" y="6306398"/>
            <a:ext cx="372997" cy="365125"/>
          </a:xfrm>
          <a:prstGeom prst="rect">
            <a:avLst/>
          </a:prstGeom>
        </p:spPr>
        <p:txBody>
          <a:bodyPr vert="horz" lIns="91440" tIns="45720" rIns="91440" bIns="45720" rtlCol="0" anchor="ctr"/>
          <a:lstStyle>
            <a:lvl1pPr algn="r">
              <a:defRPr sz="1200">
                <a:solidFill>
                  <a:schemeClr val="tx2"/>
                </a:solidFill>
              </a:defRPr>
            </a:lvl1pPr>
          </a:lstStyle>
          <a:p>
            <a:fld id="{6C18F691-EA95-6046-80B7-51AACA2B9C03}" type="slidenum">
              <a:rPr lang="en-US" smtClean="0"/>
              <a:pPr/>
              <a:t>‹#›</a:t>
            </a:fld>
            <a:endParaRPr lang="en-US" dirty="0"/>
          </a:p>
        </p:txBody>
      </p:sp>
    </p:spTree>
    <p:extLst>
      <p:ext uri="{BB962C8B-B14F-4D97-AF65-F5344CB8AC3E}">
        <p14:creationId xmlns:p14="http://schemas.microsoft.com/office/powerpoint/2010/main" val="266328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230897"/>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230897"/>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1"/>
          <p:cNvSpPr>
            <a:spLocks noGrp="1"/>
          </p:cNvSpPr>
          <p:nvPr>
            <p:ph type="title"/>
          </p:nvPr>
        </p:nvSpPr>
        <p:spPr>
          <a:xfrm>
            <a:off x="457200" y="88510"/>
            <a:ext cx="8229600" cy="886505"/>
          </a:xfrm>
        </p:spPr>
        <p:txBody>
          <a:bodyPr/>
          <a:lstStyle/>
          <a:p>
            <a:r>
              <a:rPr lang="en-US" smtClean="0"/>
              <a:t>Click to edit Master title style</a:t>
            </a:r>
            <a:endParaRPr lang="en-US" dirty="0"/>
          </a:p>
        </p:txBody>
      </p:sp>
      <p:sp>
        <p:nvSpPr>
          <p:cNvPr id="10" name="Slide Number Placeholder 4"/>
          <p:cNvSpPr>
            <a:spLocks noGrp="1"/>
          </p:cNvSpPr>
          <p:nvPr>
            <p:ph type="sldNum" sz="quarter" idx="10"/>
          </p:nvPr>
        </p:nvSpPr>
        <p:spPr>
          <a:xfrm>
            <a:off x="8771003" y="6298510"/>
            <a:ext cx="372997" cy="365125"/>
          </a:xfrm>
          <a:prstGeom prst="rect">
            <a:avLst/>
          </a:prstGeom>
        </p:spPr>
        <p:txBody>
          <a:bodyPr vert="horz" lIns="91440" tIns="45720" rIns="91440" bIns="45720" rtlCol="0" anchor="ctr"/>
          <a:lstStyle>
            <a:lvl1pPr algn="r">
              <a:defRPr sz="1200">
                <a:solidFill>
                  <a:schemeClr val="tx2"/>
                </a:solidFill>
              </a:defRPr>
            </a:lvl1pPr>
          </a:lstStyle>
          <a:p>
            <a:fld id="{6C18F691-EA95-6046-80B7-51AACA2B9C03}" type="slidenum">
              <a:rPr lang="en-US" smtClean="0"/>
              <a:pPr/>
              <a:t>‹#›</a:t>
            </a:fld>
            <a:endParaRPr lang="en-US" dirty="0"/>
          </a:p>
        </p:txBody>
      </p:sp>
    </p:spTree>
    <p:extLst>
      <p:ext uri="{BB962C8B-B14F-4D97-AF65-F5344CB8AC3E}">
        <p14:creationId xmlns:p14="http://schemas.microsoft.com/office/powerpoint/2010/main" val="812531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88510"/>
            <a:ext cx="8229600" cy="886505"/>
          </a:xfrm>
        </p:spPr>
        <p:txBody>
          <a:bodyPr/>
          <a:lstStyle/>
          <a:p>
            <a:r>
              <a:rPr lang="en-US" smtClean="0"/>
              <a:t>Click to edit Master title style</a:t>
            </a:r>
            <a:endParaRPr lang="en-US" dirty="0"/>
          </a:p>
        </p:txBody>
      </p:sp>
      <p:sp>
        <p:nvSpPr>
          <p:cNvPr id="8" name="Slide Number Placeholder 4"/>
          <p:cNvSpPr>
            <a:spLocks noGrp="1"/>
          </p:cNvSpPr>
          <p:nvPr>
            <p:ph type="sldNum" sz="quarter" idx="4"/>
          </p:nvPr>
        </p:nvSpPr>
        <p:spPr>
          <a:xfrm>
            <a:off x="8771003" y="6298510"/>
            <a:ext cx="372997" cy="365125"/>
          </a:xfrm>
          <a:prstGeom prst="rect">
            <a:avLst/>
          </a:prstGeom>
        </p:spPr>
        <p:txBody>
          <a:bodyPr vert="horz" lIns="91440" tIns="45720" rIns="91440" bIns="45720" rtlCol="0" anchor="ctr"/>
          <a:lstStyle>
            <a:lvl1pPr algn="r">
              <a:defRPr sz="1200">
                <a:solidFill>
                  <a:schemeClr val="tx2"/>
                </a:solidFill>
              </a:defRPr>
            </a:lvl1pPr>
          </a:lstStyle>
          <a:p>
            <a:fld id="{6C18F691-EA95-6046-80B7-51AACA2B9C03}" type="slidenum">
              <a:rPr lang="en-US" smtClean="0"/>
              <a:pPr/>
              <a:t>‹#›</a:t>
            </a:fld>
            <a:endParaRPr lang="en-US" dirty="0"/>
          </a:p>
        </p:txBody>
      </p:sp>
    </p:spTree>
    <p:extLst>
      <p:ext uri="{BB962C8B-B14F-4D97-AF65-F5344CB8AC3E}">
        <p14:creationId xmlns:p14="http://schemas.microsoft.com/office/powerpoint/2010/main" val="670426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SunShot &#10;U.S. Department of Energ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6" y="0"/>
            <a:ext cx="9144000" cy="6858000"/>
          </a:xfrm>
          <a:prstGeom prst="rect">
            <a:avLst/>
          </a:prstGeom>
        </p:spPr>
      </p:pic>
      <p:pic>
        <p:nvPicPr>
          <p:cNvPr id="8" name="Picture 7" descr="SunShot &#10;U.S. Department of Energ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5579" y="6149985"/>
            <a:ext cx="2047816" cy="646213"/>
          </a:xfrm>
          <a:prstGeom prst="rect">
            <a:avLst/>
          </a:prstGeom>
        </p:spPr>
      </p:pic>
      <p:sp>
        <p:nvSpPr>
          <p:cNvPr id="9" name="Rectangle 8"/>
          <p:cNvSpPr/>
          <p:nvPr/>
        </p:nvSpPr>
        <p:spPr>
          <a:xfrm>
            <a:off x="457200" y="6444476"/>
            <a:ext cx="1431401" cy="276999"/>
          </a:xfrm>
          <a:prstGeom prst="rect">
            <a:avLst/>
          </a:prstGeom>
        </p:spPr>
        <p:txBody>
          <a:bodyPr wrap="none">
            <a:spAutoFit/>
          </a:bodyPr>
          <a:lstStyle/>
          <a:p>
            <a:r>
              <a:rPr lang="en-US" sz="1200" b="0" i="0" dirty="0" smtClean="0">
                <a:solidFill>
                  <a:schemeClr val="tx1">
                    <a:lumMod val="60000"/>
                    <a:lumOff val="40000"/>
                  </a:schemeClr>
                </a:solidFill>
                <a:latin typeface="Calibri"/>
                <a:cs typeface="Calibri"/>
              </a:rPr>
              <a:t>energy.gov/sunshot</a:t>
            </a:r>
            <a:endParaRPr lang="en-US" sz="1200" b="0" i="0" dirty="0">
              <a:solidFill>
                <a:schemeClr val="tx1">
                  <a:lumMod val="60000"/>
                  <a:lumOff val="40000"/>
                </a:schemeClr>
              </a:solidFill>
              <a:latin typeface="Calibri"/>
              <a:cs typeface="Calibri"/>
            </a:endParaRPr>
          </a:p>
        </p:txBody>
      </p:sp>
      <p:sp>
        <p:nvSpPr>
          <p:cNvPr id="10" name="Rectangle 9"/>
          <p:cNvSpPr/>
          <p:nvPr/>
        </p:nvSpPr>
        <p:spPr>
          <a:xfrm>
            <a:off x="8763394" y="6293836"/>
            <a:ext cx="380605" cy="363232"/>
          </a:xfrm>
          <a:prstGeom prst="rect">
            <a:avLst/>
          </a:prstGeom>
          <a:solidFill>
            <a:srgbClr val="F38F2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38F26"/>
              </a:solidFill>
            </a:endParaRPr>
          </a:p>
        </p:txBody>
      </p:sp>
      <p:sp>
        <p:nvSpPr>
          <p:cNvPr id="12" name="Slide Number Placeholder 5"/>
          <p:cNvSpPr txBox="1">
            <a:spLocks/>
          </p:cNvSpPr>
          <p:nvPr/>
        </p:nvSpPr>
        <p:spPr>
          <a:xfrm>
            <a:off x="8763395" y="6309329"/>
            <a:ext cx="380605" cy="337988"/>
          </a:xfrm>
          <a:prstGeom prst="rect">
            <a:avLst/>
          </a:prstGeom>
        </p:spPr>
        <p:txBody>
          <a:bodyPr vert="horz" lIns="91440" tIns="45720" rIns="91440" bIns="45720" rtlCol="0" anchor="ctr"/>
          <a:lstStyle>
            <a:defPPr>
              <a:defRPr lang="en-US"/>
            </a:defPPr>
            <a:lvl1pPr marL="0" algn="ctr" defTabSz="457200" rtl="0" eaLnBrk="1" latinLnBrk="0" hangingPunct="1">
              <a:defRPr lang="en-US" sz="1200" kern="1200" smtClean="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uk-UA" dirty="0"/>
          </a:p>
        </p:txBody>
      </p:sp>
      <p:sp>
        <p:nvSpPr>
          <p:cNvPr id="13" name="Slide Number Placeholder 4"/>
          <p:cNvSpPr>
            <a:spLocks noGrp="1"/>
          </p:cNvSpPr>
          <p:nvPr>
            <p:ph type="sldNum" sz="quarter" idx="4"/>
          </p:nvPr>
        </p:nvSpPr>
        <p:spPr>
          <a:xfrm>
            <a:off x="8771003" y="6298510"/>
            <a:ext cx="372997" cy="365125"/>
          </a:xfrm>
          <a:prstGeom prst="rect">
            <a:avLst/>
          </a:prstGeom>
        </p:spPr>
        <p:txBody>
          <a:bodyPr vert="horz" lIns="91440" tIns="45720" rIns="91440" bIns="45720" rtlCol="0" anchor="ctr"/>
          <a:lstStyle>
            <a:lvl1pPr algn="r">
              <a:defRPr sz="1200">
                <a:solidFill>
                  <a:schemeClr val="tx2"/>
                </a:solidFill>
              </a:defRPr>
            </a:lvl1pPr>
          </a:lstStyle>
          <a:p>
            <a:fld id="{6C18F691-EA95-6046-80B7-51AACA2B9C03}" type="slidenum">
              <a:rPr lang="en-US" smtClean="0"/>
              <a:pPr/>
              <a:t>‹#›</a:t>
            </a:fld>
            <a:endParaRPr lang="en-US" dirty="0"/>
          </a:p>
        </p:txBody>
      </p:sp>
      <p:sp>
        <p:nvSpPr>
          <p:cNvPr id="11" name="Rectangle 10"/>
          <p:cNvSpPr/>
          <p:nvPr userDrawn="1"/>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SunShot &#10;U.S. Department of Energy"/>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66" y="0"/>
            <a:ext cx="9144000" cy="6858000"/>
          </a:xfrm>
          <a:prstGeom prst="rect">
            <a:avLst/>
          </a:prstGeom>
        </p:spPr>
      </p:pic>
      <p:pic>
        <p:nvPicPr>
          <p:cNvPr id="15" name="Picture 14" descr="SunShot &#10;U.S. Department of Energy"/>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15579" y="6149985"/>
            <a:ext cx="2047816" cy="646213"/>
          </a:xfrm>
          <a:prstGeom prst="rect">
            <a:avLst/>
          </a:prstGeom>
        </p:spPr>
      </p:pic>
      <p:sp>
        <p:nvSpPr>
          <p:cNvPr id="16" name="Rectangle 15"/>
          <p:cNvSpPr/>
          <p:nvPr userDrawn="1"/>
        </p:nvSpPr>
        <p:spPr>
          <a:xfrm>
            <a:off x="457200" y="6444476"/>
            <a:ext cx="1431401" cy="276999"/>
          </a:xfrm>
          <a:prstGeom prst="rect">
            <a:avLst/>
          </a:prstGeom>
        </p:spPr>
        <p:txBody>
          <a:bodyPr wrap="none">
            <a:spAutoFit/>
          </a:bodyPr>
          <a:lstStyle/>
          <a:p>
            <a:r>
              <a:rPr lang="en-US" sz="1200" b="0" i="0" dirty="0" smtClean="0">
                <a:solidFill>
                  <a:schemeClr val="tx1">
                    <a:lumMod val="60000"/>
                    <a:lumOff val="40000"/>
                  </a:schemeClr>
                </a:solidFill>
                <a:latin typeface="Calibri"/>
                <a:cs typeface="Calibri"/>
              </a:rPr>
              <a:t>energy.gov/sunshot</a:t>
            </a:r>
            <a:endParaRPr lang="en-US" sz="1200" b="0" i="0" dirty="0">
              <a:solidFill>
                <a:schemeClr val="tx1">
                  <a:lumMod val="60000"/>
                  <a:lumOff val="40000"/>
                </a:schemeClr>
              </a:solidFill>
              <a:latin typeface="Calibri"/>
              <a:cs typeface="Calibri"/>
            </a:endParaRPr>
          </a:p>
        </p:txBody>
      </p:sp>
      <p:sp>
        <p:nvSpPr>
          <p:cNvPr id="17" name="Rectangle 16"/>
          <p:cNvSpPr/>
          <p:nvPr userDrawn="1"/>
        </p:nvSpPr>
        <p:spPr>
          <a:xfrm>
            <a:off x="8763394" y="6293836"/>
            <a:ext cx="380605" cy="363232"/>
          </a:xfrm>
          <a:prstGeom prst="rect">
            <a:avLst/>
          </a:prstGeom>
          <a:solidFill>
            <a:srgbClr val="F38F2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38F26"/>
              </a:solidFill>
            </a:endParaRPr>
          </a:p>
        </p:txBody>
      </p:sp>
      <p:sp>
        <p:nvSpPr>
          <p:cNvPr id="18" name="Slide Number Placeholder 5"/>
          <p:cNvSpPr txBox="1">
            <a:spLocks/>
          </p:cNvSpPr>
          <p:nvPr userDrawn="1"/>
        </p:nvSpPr>
        <p:spPr>
          <a:xfrm>
            <a:off x="8763395" y="6309329"/>
            <a:ext cx="380605" cy="337988"/>
          </a:xfrm>
          <a:prstGeom prst="rect">
            <a:avLst/>
          </a:prstGeom>
        </p:spPr>
        <p:txBody>
          <a:bodyPr vert="horz" lIns="91440" tIns="45720" rIns="91440" bIns="45720" rtlCol="0" anchor="ctr"/>
          <a:lstStyle>
            <a:defPPr>
              <a:defRPr lang="en-US"/>
            </a:defPPr>
            <a:lvl1pPr marL="0" algn="ctr" defTabSz="457200" rtl="0" eaLnBrk="1" latinLnBrk="0" hangingPunct="1">
              <a:defRPr lang="en-US" sz="1200" kern="1200" smtClean="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uk-UA" dirty="0"/>
          </a:p>
        </p:txBody>
      </p:sp>
    </p:spTree>
    <p:extLst>
      <p:ext uri="{BB962C8B-B14F-4D97-AF65-F5344CB8AC3E}">
        <p14:creationId xmlns:p14="http://schemas.microsoft.com/office/powerpoint/2010/main" val="598748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image" Target="../media/image5.pn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7138"/>
            <a:ext cx="8229600" cy="88650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467155"/>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descr="SunShot &#10;U.S. Department of Energy"/>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715579" y="6149985"/>
            <a:ext cx="2047816" cy="646213"/>
          </a:xfrm>
          <a:prstGeom prst="rect">
            <a:avLst/>
          </a:prstGeom>
        </p:spPr>
      </p:pic>
      <p:sp>
        <p:nvSpPr>
          <p:cNvPr id="4" name="Rectangle 3"/>
          <p:cNvSpPr/>
          <p:nvPr/>
        </p:nvSpPr>
        <p:spPr>
          <a:xfrm>
            <a:off x="457200" y="6444476"/>
            <a:ext cx="1431401" cy="276999"/>
          </a:xfrm>
          <a:prstGeom prst="rect">
            <a:avLst/>
          </a:prstGeom>
        </p:spPr>
        <p:txBody>
          <a:bodyPr wrap="none">
            <a:spAutoFit/>
          </a:bodyPr>
          <a:lstStyle/>
          <a:p>
            <a:r>
              <a:rPr lang="en-US" sz="1200" b="0" i="0" dirty="0" smtClean="0">
                <a:solidFill>
                  <a:schemeClr val="tx1">
                    <a:lumMod val="60000"/>
                    <a:lumOff val="40000"/>
                  </a:schemeClr>
                </a:solidFill>
                <a:latin typeface="Calibri"/>
                <a:cs typeface="Calibri"/>
              </a:rPr>
              <a:t>energy.gov/sunshot</a:t>
            </a:r>
            <a:endParaRPr lang="en-US" sz="1200" b="0" i="0" dirty="0">
              <a:solidFill>
                <a:schemeClr val="tx1">
                  <a:lumMod val="60000"/>
                  <a:lumOff val="40000"/>
                </a:schemeClr>
              </a:solidFill>
              <a:latin typeface="Calibri"/>
              <a:cs typeface="Calibri"/>
            </a:endParaRPr>
          </a:p>
        </p:txBody>
      </p:sp>
      <p:sp>
        <p:nvSpPr>
          <p:cNvPr id="11" name="Rectangle 10"/>
          <p:cNvSpPr/>
          <p:nvPr/>
        </p:nvSpPr>
        <p:spPr>
          <a:xfrm>
            <a:off x="8763394" y="6293836"/>
            <a:ext cx="380605" cy="363232"/>
          </a:xfrm>
          <a:prstGeom prst="rect">
            <a:avLst/>
          </a:prstGeom>
          <a:solidFill>
            <a:srgbClr val="F38F2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38F26"/>
              </a:solidFill>
            </a:endParaRPr>
          </a:p>
        </p:txBody>
      </p:sp>
      <p:sp>
        <p:nvSpPr>
          <p:cNvPr id="5" name="Slide Number Placeholder 4"/>
          <p:cNvSpPr>
            <a:spLocks noGrp="1"/>
          </p:cNvSpPr>
          <p:nvPr>
            <p:ph type="sldNum" sz="quarter" idx="4"/>
          </p:nvPr>
        </p:nvSpPr>
        <p:spPr>
          <a:xfrm>
            <a:off x="8771003" y="6298510"/>
            <a:ext cx="372997" cy="365125"/>
          </a:xfrm>
          <a:prstGeom prst="rect">
            <a:avLst/>
          </a:prstGeom>
        </p:spPr>
        <p:txBody>
          <a:bodyPr vert="horz" lIns="91440" tIns="45720" rIns="91440" bIns="45720" rtlCol="0" anchor="ctr"/>
          <a:lstStyle>
            <a:lvl1pPr algn="r">
              <a:defRPr sz="1200">
                <a:solidFill>
                  <a:schemeClr val="tx2"/>
                </a:solidFill>
              </a:defRPr>
            </a:lvl1pPr>
          </a:lstStyle>
          <a:p>
            <a:fld id="{6C18F691-EA95-6046-80B7-51AACA2B9C03}" type="slidenum">
              <a:rPr lang="en-US" smtClean="0"/>
              <a:pPr/>
              <a:t>‹#›</a:t>
            </a:fld>
            <a:endParaRPr lang="en-US" dirty="0"/>
          </a:p>
        </p:txBody>
      </p:sp>
      <p:cxnSp>
        <p:nvCxnSpPr>
          <p:cNvPr id="14" name="Straight Connector 13"/>
          <p:cNvCxnSpPr/>
          <p:nvPr userDrawn="1"/>
        </p:nvCxnSpPr>
        <p:spPr>
          <a:xfrm>
            <a:off x="457200" y="972723"/>
            <a:ext cx="8229600" cy="0"/>
          </a:xfrm>
          <a:prstGeom prst="line">
            <a:avLst/>
          </a:prstGeom>
          <a:ln>
            <a:solidFill>
              <a:srgbClr val="F38F26"/>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userDrawn="1"/>
        </p:nvSpPr>
        <p:spPr>
          <a:xfrm>
            <a:off x="457200" y="6444476"/>
            <a:ext cx="1431401" cy="276999"/>
          </a:xfrm>
          <a:prstGeom prst="rect">
            <a:avLst/>
          </a:prstGeom>
        </p:spPr>
        <p:txBody>
          <a:bodyPr wrap="none">
            <a:spAutoFit/>
          </a:bodyPr>
          <a:lstStyle/>
          <a:p>
            <a:r>
              <a:rPr lang="en-US" sz="1200" b="0" i="0" dirty="0" smtClean="0">
                <a:solidFill>
                  <a:schemeClr val="tx1">
                    <a:lumMod val="60000"/>
                    <a:lumOff val="40000"/>
                  </a:schemeClr>
                </a:solidFill>
                <a:latin typeface="Calibri"/>
                <a:cs typeface="Calibri"/>
              </a:rPr>
              <a:t>energy.gov/sunshot</a:t>
            </a:r>
            <a:endParaRPr lang="en-US" sz="1200" b="0" i="0" dirty="0">
              <a:solidFill>
                <a:schemeClr val="tx1">
                  <a:lumMod val="60000"/>
                  <a:lumOff val="40000"/>
                </a:schemeClr>
              </a:solidFill>
              <a:latin typeface="Calibri"/>
              <a:cs typeface="Calibri"/>
            </a:endParaRPr>
          </a:p>
        </p:txBody>
      </p:sp>
    </p:spTree>
    <p:extLst>
      <p:ext uri="{BB962C8B-B14F-4D97-AF65-F5344CB8AC3E}">
        <p14:creationId xmlns:p14="http://schemas.microsoft.com/office/powerpoint/2010/main" val="3910616043"/>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 id="2147483649" r:id="rId13"/>
    <p:sldLayoutId id="2147483650" r:id="rId14"/>
    <p:sldLayoutId id="2147483658" r:id="rId15"/>
    <p:sldLayoutId id="2147483660" r:id="rId16"/>
    <p:sldLayoutId id="2147483652" r:id="rId17"/>
    <p:sldLayoutId id="2147483653" r:id="rId18"/>
    <p:sldLayoutId id="2147483657" r:id="rId19"/>
    <p:sldLayoutId id="2147483941" r:id="rId20"/>
    <p:sldLayoutId id="2147483949" r:id="rId21"/>
    <p:sldLayoutId id="2147483969" r:id="rId22"/>
    <p:sldLayoutId id="2147483988" r:id="rId23"/>
  </p:sldLayoutIdLst>
  <p:hf hdr="0" ftr="0" dt="0"/>
  <p:txStyles>
    <p:titleStyle>
      <a:lvl1pPr algn="l" defTabSz="457200" rtl="0" eaLnBrk="1" latinLnBrk="0" hangingPunct="1">
        <a:spcBef>
          <a:spcPct val="0"/>
        </a:spcBef>
        <a:buNone/>
        <a:defRPr sz="2800" b="1" i="0" kern="1200">
          <a:solidFill>
            <a:srgbClr val="F38F26"/>
          </a:solidFill>
          <a:latin typeface="Calibri"/>
          <a:ea typeface="+mj-ea"/>
          <a:cs typeface="Calibri"/>
        </a:defRPr>
      </a:lvl1pPr>
    </p:titleStyle>
    <p:bodyStyle>
      <a:lvl1pPr marL="342900" indent="-342900" algn="l" defTabSz="457200" rtl="0" eaLnBrk="1" latinLnBrk="0" hangingPunct="1">
        <a:spcBef>
          <a:spcPct val="20000"/>
        </a:spcBef>
        <a:buClr>
          <a:srgbClr val="F38F26"/>
        </a:buClr>
        <a:buSzPct val="100000"/>
        <a:buFont typeface="Arial"/>
        <a:buChar char="•"/>
        <a:defRPr sz="2600" kern="1200">
          <a:solidFill>
            <a:schemeClr val="tx1"/>
          </a:solidFill>
          <a:latin typeface="Calibri"/>
          <a:ea typeface="+mn-ea"/>
          <a:cs typeface="Calibri"/>
        </a:defRPr>
      </a:lvl1pPr>
      <a:lvl2pPr marL="742950" indent="-285750" algn="l" defTabSz="457200" rtl="0" eaLnBrk="1" latinLnBrk="0" hangingPunct="1">
        <a:spcBef>
          <a:spcPct val="20000"/>
        </a:spcBef>
        <a:buClr>
          <a:schemeClr val="bg1">
            <a:lumMod val="75000"/>
          </a:schemeClr>
        </a:buClr>
        <a:buFont typeface="Arial"/>
        <a:buChar char="•"/>
        <a:defRPr sz="2400" kern="1200">
          <a:solidFill>
            <a:schemeClr val="tx1"/>
          </a:solidFill>
          <a:latin typeface="Calibri"/>
          <a:ea typeface="+mn-ea"/>
          <a:cs typeface="Calibri"/>
        </a:defRPr>
      </a:lvl2pPr>
      <a:lvl3pPr marL="1143000" indent="-228600" algn="l" defTabSz="457200" rtl="0" eaLnBrk="1" latinLnBrk="0" hangingPunct="1">
        <a:spcBef>
          <a:spcPct val="20000"/>
        </a:spcBef>
        <a:buClr>
          <a:srgbClr val="F38F26"/>
        </a:buClr>
        <a:buFont typeface="Arial"/>
        <a:buChar char="•"/>
        <a:defRPr sz="2200" kern="1200">
          <a:solidFill>
            <a:schemeClr val="tx1"/>
          </a:solidFill>
          <a:latin typeface="Calibri"/>
          <a:ea typeface="+mn-ea"/>
          <a:cs typeface="Calibri"/>
        </a:defRPr>
      </a:lvl3pPr>
      <a:lvl4pPr marL="1600200" indent="-228600" algn="l" defTabSz="457200" rtl="0" eaLnBrk="1" latinLnBrk="0" hangingPunct="1">
        <a:spcBef>
          <a:spcPct val="20000"/>
        </a:spcBef>
        <a:buClr>
          <a:srgbClr val="F38F26"/>
        </a:buClr>
        <a:buFont typeface="Arial"/>
        <a:buChar char="–"/>
        <a:defRPr sz="1800" kern="1200">
          <a:solidFill>
            <a:schemeClr val="tx1"/>
          </a:solidFill>
          <a:latin typeface="Calibri"/>
          <a:ea typeface="+mn-ea"/>
          <a:cs typeface="Calibri"/>
        </a:defRPr>
      </a:lvl4pPr>
      <a:lvl5pPr marL="2057400" indent="-228600" algn="l" defTabSz="457200" rtl="0" eaLnBrk="1" latinLnBrk="0" hangingPunct="1">
        <a:spcBef>
          <a:spcPct val="20000"/>
        </a:spcBef>
        <a:buClr>
          <a:srgbClr val="F38F26"/>
        </a:buClr>
        <a:buFont typeface="Arial"/>
        <a:buChar char="»"/>
        <a:defRPr sz="18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6" name="Picture 11" descr="sunshot_b&amp;w_r_h.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53988" y="6456363"/>
            <a:ext cx="1725612" cy="328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574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257300"/>
            <a:ext cx="8229600" cy="5045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8640763" y="6454775"/>
            <a:ext cx="503237" cy="384175"/>
          </a:xfrm>
          <a:prstGeom prst="rect">
            <a:avLst/>
          </a:prstGeom>
        </p:spPr>
        <p:txBody>
          <a:bodyPr vert="horz" wrap="square" lIns="91440" tIns="45720" rIns="91440" bIns="45720" numCol="1" anchor="t" anchorCtr="0" compatLnSpc="1">
            <a:prstTxWarp prst="textNoShape">
              <a:avLst/>
            </a:prstTxWarp>
          </a:bodyPr>
          <a:lstStyle>
            <a:lvl1pPr>
              <a:defRPr sz="1100" smtClean="0">
                <a:solidFill>
                  <a:schemeClr val="bg1"/>
                </a:solidFill>
                <a:cs typeface="Arial" charset="0"/>
              </a:defRPr>
            </a:lvl1pPr>
          </a:lstStyle>
          <a:p>
            <a:pPr fontAlgn="base">
              <a:spcBef>
                <a:spcPct val="0"/>
              </a:spcBef>
              <a:spcAft>
                <a:spcPct val="0"/>
              </a:spcAft>
              <a:defRPr/>
            </a:pPr>
            <a:fld id="{195E4370-FCCF-B54C-B91C-97E9D4D1593E}" type="slidenum">
              <a:rPr lang="en-US">
                <a:solidFill>
                  <a:srgbClr val="F3F5FF"/>
                </a:solidFill>
                <a:latin typeface="Arial" charset="0"/>
                <a:ea typeface="ＭＳ Ｐゴシック" charset="0"/>
              </a:rPr>
              <a:pPr fontAlgn="base">
                <a:spcBef>
                  <a:spcPct val="0"/>
                </a:spcBef>
                <a:spcAft>
                  <a:spcPct val="0"/>
                </a:spcAft>
                <a:defRPr/>
              </a:pPr>
              <a:t>‹#›</a:t>
            </a:fld>
            <a:endParaRPr lang="en-US">
              <a:solidFill>
                <a:srgbClr val="F3F5FF"/>
              </a:solidFill>
              <a:latin typeface="Arial" charset="0"/>
              <a:ea typeface="ＭＳ Ｐゴシック" charset="0"/>
            </a:endParaRPr>
          </a:p>
        </p:txBody>
      </p:sp>
      <p:cxnSp>
        <p:nvCxnSpPr>
          <p:cNvPr id="7" name="Straight Connector 6"/>
          <p:cNvCxnSpPr/>
          <p:nvPr userDrawn="1"/>
        </p:nvCxnSpPr>
        <p:spPr>
          <a:xfrm>
            <a:off x="0" y="999589"/>
            <a:ext cx="9144000" cy="1588"/>
          </a:xfrm>
          <a:prstGeom prst="line">
            <a:avLst/>
          </a:prstGeom>
          <a:ln w="57150" cap="flat" cmpd="thickThin" algn="ctr">
            <a:gradFill flip="none" rotWithShape="1">
              <a:gsLst>
                <a:gs pos="0">
                  <a:srgbClr val="DD5C21"/>
                </a:gs>
                <a:gs pos="100000">
                  <a:schemeClr val="tx1"/>
                </a:gs>
              </a:gsLst>
              <a:lin ang="0" scaled="1"/>
              <a:tileRect/>
            </a:gra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0379776"/>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3" r:id="rId13"/>
    <p:sldLayoutId id="2147483984" r:id="rId14"/>
    <p:sldLayoutId id="2147483985" r:id="rId15"/>
    <p:sldLayoutId id="2147483986" r:id="rId16"/>
    <p:sldLayoutId id="2147483987" r:id="rId17"/>
  </p:sldLayoutIdLst>
  <p:timing>
    <p:tnLst>
      <p:par>
        <p:cTn id="1" dur="indefinite" restart="never" nodeType="tmRoot"/>
      </p:par>
    </p:tnLst>
  </p:timing>
  <p:hf hdr="0" ftr="0" dt="0"/>
  <p:txStyles>
    <p:titleStyle>
      <a:lvl1pPr algn="l" defTabSz="457200" rtl="0" eaLnBrk="0" fontAlgn="base" hangingPunct="0">
        <a:spcBef>
          <a:spcPct val="0"/>
        </a:spcBef>
        <a:spcAft>
          <a:spcPct val="0"/>
        </a:spcAft>
        <a:defRPr sz="4400" b="1" kern="1200">
          <a:solidFill>
            <a:srgbClr val="FFFFFF"/>
          </a:solidFill>
          <a:latin typeface="Gill Sans MT"/>
          <a:ea typeface="ＭＳ Ｐゴシック" charset="0"/>
          <a:cs typeface="Gill Sans MT"/>
        </a:defRPr>
      </a:lvl1pPr>
      <a:lvl2pPr algn="l" defTabSz="457200" rtl="0" eaLnBrk="0" fontAlgn="base" hangingPunct="0">
        <a:spcBef>
          <a:spcPct val="0"/>
        </a:spcBef>
        <a:spcAft>
          <a:spcPct val="0"/>
        </a:spcAft>
        <a:defRPr sz="4400" b="1">
          <a:solidFill>
            <a:srgbClr val="FFFFFF"/>
          </a:solidFill>
          <a:latin typeface="Gill Sans MT" pitchFamily="34" charset="0"/>
          <a:ea typeface="ＭＳ Ｐゴシック" charset="0"/>
          <a:cs typeface="Gill Sans MT" pitchFamily="34" charset="0"/>
        </a:defRPr>
      </a:lvl2pPr>
      <a:lvl3pPr algn="l" defTabSz="457200" rtl="0" eaLnBrk="0" fontAlgn="base" hangingPunct="0">
        <a:spcBef>
          <a:spcPct val="0"/>
        </a:spcBef>
        <a:spcAft>
          <a:spcPct val="0"/>
        </a:spcAft>
        <a:defRPr sz="4400" b="1">
          <a:solidFill>
            <a:srgbClr val="FFFFFF"/>
          </a:solidFill>
          <a:latin typeface="Gill Sans MT" pitchFamily="34" charset="0"/>
          <a:ea typeface="ＭＳ Ｐゴシック" charset="0"/>
          <a:cs typeface="Gill Sans MT" pitchFamily="34" charset="0"/>
        </a:defRPr>
      </a:lvl3pPr>
      <a:lvl4pPr algn="l" defTabSz="457200" rtl="0" eaLnBrk="0" fontAlgn="base" hangingPunct="0">
        <a:spcBef>
          <a:spcPct val="0"/>
        </a:spcBef>
        <a:spcAft>
          <a:spcPct val="0"/>
        </a:spcAft>
        <a:defRPr sz="4400" b="1">
          <a:solidFill>
            <a:srgbClr val="FFFFFF"/>
          </a:solidFill>
          <a:latin typeface="Gill Sans MT" pitchFamily="34" charset="0"/>
          <a:ea typeface="ＭＳ Ｐゴシック" charset="0"/>
          <a:cs typeface="Gill Sans MT" pitchFamily="34" charset="0"/>
        </a:defRPr>
      </a:lvl4pPr>
      <a:lvl5pPr algn="l" defTabSz="457200" rtl="0" eaLnBrk="0" fontAlgn="base" hangingPunct="0">
        <a:spcBef>
          <a:spcPct val="0"/>
        </a:spcBef>
        <a:spcAft>
          <a:spcPct val="0"/>
        </a:spcAft>
        <a:defRPr sz="4400" b="1">
          <a:solidFill>
            <a:srgbClr val="FFFFFF"/>
          </a:solidFill>
          <a:latin typeface="Gill Sans MT" pitchFamily="34" charset="0"/>
          <a:ea typeface="ＭＳ Ｐゴシック" charset="0"/>
          <a:cs typeface="Gill Sans MT" pitchFamily="34" charset="0"/>
        </a:defRPr>
      </a:lvl5pPr>
      <a:lvl6pPr marL="457200" algn="l" defTabSz="457200" rtl="0" fontAlgn="base">
        <a:spcBef>
          <a:spcPct val="0"/>
        </a:spcBef>
        <a:spcAft>
          <a:spcPct val="0"/>
        </a:spcAft>
        <a:defRPr sz="4400" b="1">
          <a:solidFill>
            <a:srgbClr val="FFFFFF"/>
          </a:solidFill>
          <a:latin typeface="Gill Sans MT" pitchFamily="34" charset="0"/>
          <a:ea typeface="Gill Sans MT" pitchFamily="34" charset="0"/>
          <a:cs typeface="Gill Sans MT" pitchFamily="34" charset="0"/>
        </a:defRPr>
      </a:lvl6pPr>
      <a:lvl7pPr marL="914400" algn="l" defTabSz="457200" rtl="0" fontAlgn="base">
        <a:spcBef>
          <a:spcPct val="0"/>
        </a:spcBef>
        <a:spcAft>
          <a:spcPct val="0"/>
        </a:spcAft>
        <a:defRPr sz="4400" b="1">
          <a:solidFill>
            <a:srgbClr val="FFFFFF"/>
          </a:solidFill>
          <a:latin typeface="Gill Sans MT" pitchFamily="34" charset="0"/>
          <a:ea typeface="Gill Sans MT" pitchFamily="34" charset="0"/>
          <a:cs typeface="Gill Sans MT" pitchFamily="34" charset="0"/>
        </a:defRPr>
      </a:lvl7pPr>
      <a:lvl8pPr marL="1371600" algn="l" defTabSz="457200" rtl="0" fontAlgn="base">
        <a:spcBef>
          <a:spcPct val="0"/>
        </a:spcBef>
        <a:spcAft>
          <a:spcPct val="0"/>
        </a:spcAft>
        <a:defRPr sz="4400" b="1">
          <a:solidFill>
            <a:srgbClr val="FFFFFF"/>
          </a:solidFill>
          <a:latin typeface="Gill Sans MT" pitchFamily="34" charset="0"/>
          <a:ea typeface="Gill Sans MT" pitchFamily="34" charset="0"/>
          <a:cs typeface="Gill Sans MT" pitchFamily="34" charset="0"/>
        </a:defRPr>
      </a:lvl8pPr>
      <a:lvl9pPr marL="1828800" algn="l" defTabSz="457200" rtl="0" fontAlgn="base">
        <a:spcBef>
          <a:spcPct val="0"/>
        </a:spcBef>
        <a:spcAft>
          <a:spcPct val="0"/>
        </a:spcAft>
        <a:defRPr sz="4400" b="1">
          <a:solidFill>
            <a:srgbClr val="FFFFFF"/>
          </a:solidFill>
          <a:latin typeface="Gill Sans MT" pitchFamily="34" charset="0"/>
          <a:ea typeface="Gill Sans MT" pitchFamily="34" charset="0"/>
          <a:cs typeface="Gill Sans MT"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rgbClr val="FFFFFF"/>
          </a:solidFill>
          <a:latin typeface="Gill Sans MT"/>
          <a:ea typeface="ＭＳ Ｐゴシック" charset="0"/>
          <a:cs typeface="Gill Sans MT"/>
        </a:defRPr>
      </a:lvl1pPr>
      <a:lvl2pPr marL="742950" indent="-285750" algn="l" defTabSz="457200" rtl="0" eaLnBrk="0" fontAlgn="base" hangingPunct="0">
        <a:spcBef>
          <a:spcPct val="20000"/>
        </a:spcBef>
        <a:spcAft>
          <a:spcPct val="0"/>
        </a:spcAft>
        <a:buFont typeface="Arial" charset="0"/>
        <a:buChar char="–"/>
        <a:defRPr sz="2800" kern="1200">
          <a:solidFill>
            <a:srgbClr val="FFFFFF"/>
          </a:solidFill>
          <a:latin typeface="Gill Sans MT"/>
          <a:ea typeface="Gill Sans MT" pitchFamily="34" charset="0"/>
          <a:cs typeface="Gill Sans MT"/>
        </a:defRPr>
      </a:lvl2pPr>
      <a:lvl3pPr marL="1143000" indent="-228600" algn="l" defTabSz="457200" rtl="0" eaLnBrk="0" fontAlgn="base" hangingPunct="0">
        <a:spcBef>
          <a:spcPct val="20000"/>
        </a:spcBef>
        <a:spcAft>
          <a:spcPct val="0"/>
        </a:spcAft>
        <a:buFont typeface="Arial" charset="0"/>
        <a:buChar char="•"/>
        <a:defRPr sz="2400" kern="1200">
          <a:solidFill>
            <a:srgbClr val="FFFFFF"/>
          </a:solidFill>
          <a:latin typeface="Gill Sans MT"/>
          <a:ea typeface="Gill Sans MT" pitchFamily="34" charset="0"/>
          <a:cs typeface="Gill Sans MT"/>
        </a:defRPr>
      </a:lvl3pPr>
      <a:lvl4pPr marL="1600200" indent="-228600" algn="l" defTabSz="457200" rtl="0" eaLnBrk="0" fontAlgn="base" hangingPunct="0">
        <a:spcBef>
          <a:spcPct val="20000"/>
        </a:spcBef>
        <a:spcAft>
          <a:spcPct val="0"/>
        </a:spcAft>
        <a:buFont typeface="Arial" charset="0"/>
        <a:buChar char="–"/>
        <a:defRPr sz="2000" kern="1200">
          <a:solidFill>
            <a:srgbClr val="FFFFFF"/>
          </a:solidFill>
          <a:latin typeface="Gill Sans MT"/>
          <a:ea typeface="Gill Sans MT" pitchFamily="34" charset="0"/>
          <a:cs typeface="Gill Sans MT"/>
        </a:defRPr>
      </a:lvl4pPr>
      <a:lvl5pPr marL="2057400" indent="-228600" algn="l" defTabSz="457200" rtl="0" eaLnBrk="0" fontAlgn="base" hangingPunct="0">
        <a:spcBef>
          <a:spcPct val="20000"/>
        </a:spcBef>
        <a:spcAft>
          <a:spcPct val="0"/>
        </a:spcAft>
        <a:buFont typeface="Arial" charset="0"/>
        <a:buChar char="»"/>
        <a:defRPr sz="2000" kern="1200">
          <a:solidFill>
            <a:srgbClr val="FFFFFF"/>
          </a:solidFill>
          <a:latin typeface="Gill Sans MT"/>
          <a:ea typeface="Gill Sans MT" pitchFamily="34" charset="0"/>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JPG"/><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jpeg"/><Relationship Id="rId7"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0.jpeg"/><Relationship Id="rId9"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53.emf"/><Relationship Id="rId7"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emf"/><Relationship Id="rId9" Type="http://schemas.openxmlformats.org/officeDocument/2006/relationships/image" Target="../media/image59.png"/></Relationships>
</file>

<file path=ppt/slides/_rels/slide1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png"/><Relationship Id="rId26" Type="http://schemas.openxmlformats.org/officeDocument/2006/relationships/image" Target="../media/image83.jpeg"/><Relationship Id="rId3" Type="http://schemas.openxmlformats.org/officeDocument/2006/relationships/image" Target="../media/image60.jpg"/><Relationship Id="rId21" Type="http://schemas.openxmlformats.org/officeDocument/2006/relationships/image" Target="../media/image78.jpeg"/><Relationship Id="rId34" Type="http://schemas.openxmlformats.org/officeDocument/2006/relationships/image" Target="../media/image90.jpg"/><Relationship Id="rId7" Type="http://schemas.openxmlformats.org/officeDocument/2006/relationships/image" Target="../media/image64.gif"/><Relationship Id="rId12" Type="http://schemas.openxmlformats.org/officeDocument/2006/relationships/image" Target="../media/image69.jpg"/><Relationship Id="rId17" Type="http://schemas.openxmlformats.org/officeDocument/2006/relationships/image" Target="../media/image74.jpeg"/><Relationship Id="rId25" Type="http://schemas.openxmlformats.org/officeDocument/2006/relationships/image" Target="../media/image82.png"/><Relationship Id="rId33" Type="http://schemas.openxmlformats.org/officeDocument/2006/relationships/image" Target="../media/image89.jpg"/><Relationship Id="rId2" Type="http://schemas.openxmlformats.org/officeDocument/2006/relationships/notesSlide" Target="../notesSlides/notesSlide5.xml"/><Relationship Id="rId16" Type="http://schemas.openxmlformats.org/officeDocument/2006/relationships/image" Target="../media/image73.png"/><Relationship Id="rId20" Type="http://schemas.openxmlformats.org/officeDocument/2006/relationships/image" Target="../media/image77.jpeg"/><Relationship Id="rId29" Type="http://schemas.openxmlformats.org/officeDocument/2006/relationships/image" Target="../media/image86.png"/><Relationship Id="rId1" Type="http://schemas.openxmlformats.org/officeDocument/2006/relationships/slideLayout" Target="../slideLayouts/slideLayout10.xml"/><Relationship Id="rId6" Type="http://schemas.openxmlformats.org/officeDocument/2006/relationships/image" Target="../media/image63.png"/><Relationship Id="rId11" Type="http://schemas.openxmlformats.org/officeDocument/2006/relationships/image" Target="../media/image68.png"/><Relationship Id="rId24" Type="http://schemas.openxmlformats.org/officeDocument/2006/relationships/image" Target="../media/image81.png"/><Relationship Id="rId32" Type="http://schemas.openxmlformats.org/officeDocument/2006/relationships/image" Target="../media/image88.jpg"/><Relationship Id="rId37" Type="http://schemas.openxmlformats.org/officeDocument/2006/relationships/image" Target="../media/image93.png"/><Relationship Id="rId5" Type="http://schemas.openxmlformats.org/officeDocument/2006/relationships/image" Target="../media/image62.png"/><Relationship Id="rId15" Type="http://schemas.openxmlformats.org/officeDocument/2006/relationships/image" Target="../media/image72.gif"/><Relationship Id="rId23" Type="http://schemas.openxmlformats.org/officeDocument/2006/relationships/image" Target="../media/image80.jpg"/><Relationship Id="rId28" Type="http://schemas.openxmlformats.org/officeDocument/2006/relationships/image" Target="../media/image85.png"/><Relationship Id="rId36" Type="http://schemas.openxmlformats.org/officeDocument/2006/relationships/image" Target="../media/image92.jpg"/><Relationship Id="rId10" Type="http://schemas.openxmlformats.org/officeDocument/2006/relationships/image" Target="../media/image67.jpg"/><Relationship Id="rId19" Type="http://schemas.openxmlformats.org/officeDocument/2006/relationships/image" Target="../media/image76.png"/><Relationship Id="rId31" Type="http://schemas.openxmlformats.org/officeDocument/2006/relationships/image" Target="../media/image87.jpg"/><Relationship Id="rId4" Type="http://schemas.openxmlformats.org/officeDocument/2006/relationships/image" Target="../media/image61.jpg"/><Relationship Id="rId9" Type="http://schemas.openxmlformats.org/officeDocument/2006/relationships/image" Target="../media/image66.gif"/><Relationship Id="rId14" Type="http://schemas.openxmlformats.org/officeDocument/2006/relationships/image" Target="../media/image71.png"/><Relationship Id="rId22" Type="http://schemas.openxmlformats.org/officeDocument/2006/relationships/image" Target="../media/image79.jpg"/><Relationship Id="rId27" Type="http://schemas.openxmlformats.org/officeDocument/2006/relationships/image" Target="../media/image84.png"/><Relationship Id="rId30" Type="http://schemas.microsoft.com/office/2007/relationships/hdphoto" Target="../media/hdphoto1.wdp"/><Relationship Id="rId35" Type="http://schemas.openxmlformats.org/officeDocument/2006/relationships/image" Target="../media/image91.jpg"/></Relationships>
</file>

<file path=ppt/slides/_rels/slide14.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png"/><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image" Target="../media/image95.jpeg"/></Relationships>
</file>

<file path=ppt/slides/_rels/slide15.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jpg"/><Relationship Id="rId2" Type="http://schemas.openxmlformats.org/officeDocument/2006/relationships/image" Target="../media/image99.png"/><Relationship Id="rId1" Type="http://schemas.openxmlformats.org/officeDocument/2006/relationships/slideLayout" Target="../slideLayouts/slideLayout9.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1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6.png"/><Relationship Id="rId1" Type="http://schemas.openxmlformats.org/officeDocument/2006/relationships/slideLayout" Target="../slideLayouts/slideLayout9.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jp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hyperlink" Target="http://www.treasury.gov/initiatives/recovery/Pages/1603.aspx"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2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2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chart" Target="../charts/chart5.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emf"/></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89904" y="2557670"/>
            <a:ext cx="5394211" cy="2128477"/>
          </a:xfrm>
        </p:spPr>
        <p:txBody>
          <a:bodyPr>
            <a:normAutofit/>
          </a:bodyPr>
          <a:lstStyle/>
          <a:p>
            <a:r>
              <a:rPr lang="en-US" dirty="0" smtClean="0"/>
              <a:t>CSP Program Summit – Welcome!</a:t>
            </a:r>
            <a:br>
              <a:rPr lang="en-US" dirty="0" smtClean="0"/>
            </a:br>
            <a:endParaRPr lang="en-US" sz="3100" b="0" dirty="0">
              <a:solidFill>
                <a:schemeClr val="tx1"/>
              </a:solidFill>
            </a:endParaRPr>
          </a:p>
        </p:txBody>
      </p:sp>
      <p:sp>
        <p:nvSpPr>
          <p:cNvPr id="4" name="Text Placeholder 3"/>
          <p:cNvSpPr>
            <a:spLocks noGrp="1"/>
          </p:cNvSpPr>
          <p:nvPr>
            <p:ph type="body" sz="quarter" idx="10"/>
          </p:nvPr>
        </p:nvSpPr>
        <p:spPr>
          <a:xfrm>
            <a:off x="3312050" y="5695548"/>
            <a:ext cx="3210108" cy="909770"/>
          </a:xfrm>
        </p:spPr>
        <p:txBody>
          <a:bodyPr/>
          <a:lstStyle/>
          <a:p>
            <a:r>
              <a:rPr lang="en-US" dirty="0" smtClean="0"/>
              <a:t>Joe </a:t>
            </a:r>
            <a:r>
              <a:rPr lang="en-US" dirty="0" err="1"/>
              <a:t>S</a:t>
            </a:r>
            <a:r>
              <a:rPr lang="en-US" dirty="0" err="1" smtClean="0"/>
              <a:t>tekli</a:t>
            </a:r>
            <a:r>
              <a:rPr lang="en-US" dirty="0" smtClean="0"/>
              <a:t>, CSP Program Manager and Acting T2M Program Manager</a:t>
            </a:r>
          </a:p>
          <a:p>
            <a:r>
              <a:rPr lang="en-US" dirty="0" smtClean="0"/>
              <a:t>Solar Energy Technologies Office</a:t>
            </a:r>
            <a:endParaRPr lang="en-US" dirty="0"/>
          </a:p>
        </p:txBody>
      </p:sp>
    </p:spTree>
    <p:extLst>
      <p:ext uri="{BB962C8B-B14F-4D97-AF65-F5344CB8AC3E}">
        <p14:creationId xmlns:p14="http://schemas.microsoft.com/office/powerpoint/2010/main" val="22898608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41982" y="66614"/>
            <a:ext cx="6944818" cy="886505"/>
          </a:xfrm>
        </p:spPr>
        <p:txBody>
          <a:bodyPr>
            <a:normAutofit fontScale="90000"/>
          </a:bodyPr>
          <a:lstStyle/>
          <a:p>
            <a:r>
              <a:rPr lang="en-US" dirty="0" smtClean="0">
                <a:solidFill>
                  <a:srgbClr val="F18F25"/>
                </a:solidFill>
              </a:rPr>
              <a:t>Balance of Systems (Soft Costs)</a:t>
            </a:r>
            <a:br>
              <a:rPr lang="en-US" dirty="0" smtClean="0">
                <a:solidFill>
                  <a:srgbClr val="F18F25"/>
                </a:solidFill>
              </a:rPr>
            </a:br>
            <a:r>
              <a:rPr lang="en-US" b="0" dirty="0" smtClean="0">
                <a:solidFill>
                  <a:srgbClr val="F18F25"/>
                </a:solidFill>
              </a:rPr>
              <a:t>Dr. Elaine Ulrich, Program Manager</a:t>
            </a:r>
            <a:endParaRPr lang="en-US" b="0" dirty="0">
              <a:solidFill>
                <a:srgbClr val="F18F25"/>
              </a:solidFill>
            </a:endParaRPr>
          </a:p>
        </p:txBody>
      </p:sp>
      <p:sp>
        <p:nvSpPr>
          <p:cNvPr id="6" name="Slide Number Placeholder 5"/>
          <p:cNvSpPr>
            <a:spLocks noGrp="1"/>
          </p:cNvSpPr>
          <p:nvPr>
            <p:ph type="sldNum" sz="quarter" idx="4"/>
          </p:nvPr>
        </p:nvSpPr>
        <p:spPr/>
        <p:txBody>
          <a:bodyPr/>
          <a:lstStyle/>
          <a:p>
            <a:pPr algn="ctr"/>
            <a:fld id="{6C18F691-EA95-6046-80B7-51AACA2B9C03}" type="slidenum">
              <a:rPr lang="en-US" smtClean="0"/>
              <a:pPr algn="ctr"/>
              <a:t>9</a:t>
            </a:fld>
            <a:endParaRPr lang="en-US"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15146"/>
          <a:stretch/>
        </p:blipFill>
        <p:spPr>
          <a:xfrm>
            <a:off x="504503" y="113215"/>
            <a:ext cx="1009300" cy="1047928"/>
          </a:xfrm>
          <a:prstGeom prst="ellipse">
            <a:avLst/>
          </a:prstGeom>
          <a:ln w="63500" cap="rnd">
            <a:solidFill>
              <a:srgbClr val="D9D9D9"/>
            </a:solidFill>
          </a:ln>
          <a:effectLst/>
        </p:spPr>
      </p:pic>
      <p:pic>
        <p:nvPicPr>
          <p:cNvPr id="12" name="Picture 11" descr="SC-Activity areas-final-pp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7588" y="1368846"/>
            <a:ext cx="2093976" cy="2526792"/>
          </a:xfrm>
          <a:prstGeom prst="rect">
            <a:avLst/>
          </a:prstGeom>
        </p:spPr>
      </p:pic>
      <p:pic>
        <p:nvPicPr>
          <p:cNvPr id="13" name="Picture 12" descr="SC-Activity areas-final-ppt-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8698" y="2942020"/>
            <a:ext cx="2526792" cy="2093976"/>
          </a:xfrm>
          <a:prstGeom prst="rect">
            <a:avLst/>
          </a:prstGeom>
        </p:spPr>
      </p:pic>
      <p:pic>
        <p:nvPicPr>
          <p:cNvPr id="14" name="Picture 13" descr="SC-Activity areas-final-ppt-0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5647" y="2946340"/>
            <a:ext cx="2526792" cy="2093976"/>
          </a:xfrm>
          <a:prstGeom prst="rect">
            <a:avLst/>
          </a:prstGeom>
        </p:spPr>
      </p:pic>
      <p:pic>
        <p:nvPicPr>
          <p:cNvPr id="15" name="Picture 14" descr="SC-Activity areas-final-ppt-0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4127" y="4088808"/>
            <a:ext cx="2093976" cy="2526792"/>
          </a:xfrm>
          <a:prstGeom prst="rect">
            <a:avLst/>
          </a:prstGeom>
        </p:spPr>
      </p:pic>
      <p:pic>
        <p:nvPicPr>
          <p:cNvPr id="16" name="Picture 15" descr="SC-Activity areas-final-ppt-05.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3367" y="1526909"/>
            <a:ext cx="2843784" cy="947928"/>
          </a:xfrm>
          <a:prstGeom prst="rect">
            <a:avLst/>
          </a:prstGeom>
        </p:spPr>
      </p:pic>
      <p:pic>
        <p:nvPicPr>
          <p:cNvPr id="17" name="Picture 16" descr="SC-Activity areas-final-ppt-06.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478" y="3315700"/>
            <a:ext cx="1441704" cy="1392936"/>
          </a:xfrm>
          <a:prstGeom prst="rect">
            <a:avLst/>
          </a:prstGeom>
        </p:spPr>
      </p:pic>
      <p:pic>
        <p:nvPicPr>
          <p:cNvPr id="18" name="Picture 17" descr="SC-Activity areas-final-ppt-08.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73367" y="5390880"/>
            <a:ext cx="2090928" cy="914400"/>
          </a:xfrm>
          <a:prstGeom prst="rect">
            <a:avLst/>
          </a:prstGeom>
        </p:spPr>
      </p:pic>
      <p:pic>
        <p:nvPicPr>
          <p:cNvPr id="19" name="Picture 18" descr="SC-Activity areas-final-ppt-07.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40162" y="3313470"/>
            <a:ext cx="1560576" cy="1164336"/>
          </a:xfrm>
          <a:prstGeom prst="rect">
            <a:avLst/>
          </a:prstGeom>
        </p:spPr>
      </p:pic>
    </p:spTree>
    <p:extLst>
      <p:ext uri="{BB962C8B-B14F-4D97-AF65-F5344CB8AC3E}">
        <p14:creationId xmlns:p14="http://schemas.microsoft.com/office/powerpoint/2010/main" val="2196531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anim calcmode="lin" valueType="num">
                                      <p:cBhvr>
                                        <p:cTn id="15" dur="500" fill="hold"/>
                                        <p:tgtEl>
                                          <p:spTgt spid="16"/>
                                        </p:tgtEl>
                                        <p:attrNameLst>
                                          <p:attrName>ppt_x</p:attrName>
                                        </p:attrNameLst>
                                      </p:cBhvr>
                                      <p:tavLst>
                                        <p:tav tm="0">
                                          <p:val>
                                            <p:strVal val="#ppt_x"/>
                                          </p:val>
                                        </p:tav>
                                        <p:tav tm="100000">
                                          <p:val>
                                            <p:strVal val="#ppt_x"/>
                                          </p:val>
                                        </p:tav>
                                      </p:tavLst>
                                    </p:anim>
                                    <p:anim calcmode="lin" valueType="num">
                                      <p:cBhvr>
                                        <p:cTn id="16"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 calcmode="lin" valueType="num">
                                      <p:cBhvr>
                                        <p:cTn id="23" dur="500" fill="hold"/>
                                        <p:tgtEl>
                                          <p:spTgt spid="13"/>
                                        </p:tgtEl>
                                        <p:attrNameLst>
                                          <p:attrName>style.rotation</p:attrName>
                                        </p:attrNameLst>
                                      </p:cBhvr>
                                      <p:tavLst>
                                        <p:tav tm="0">
                                          <p:val>
                                            <p:fltVal val="360"/>
                                          </p:val>
                                        </p:tav>
                                        <p:tav tm="100000">
                                          <p:val>
                                            <p:fltVal val="0"/>
                                          </p:val>
                                        </p:tav>
                                      </p:tavLst>
                                    </p:anim>
                                    <p:animEffect transition="in" filter="fade">
                                      <p:cBhvr>
                                        <p:cTn id="24" dur="500"/>
                                        <p:tgtEl>
                                          <p:spTgt spid="13"/>
                                        </p:tgtEl>
                                      </p:cBhvr>
                                    </p:animEffect>
                                  </p:childTnLst>
                                </p:cTn>
                              </p:par>
                            </p:childTnLst>
                          </p:cTn>
                        </p:par>
                        <p:par>
                          <p:cTn id="25" fill="hold">
                            <p:stCondLst>
                              <p:cond delay="500"/>
                            </p:stCondLst>
                            <p:childTnLst>
                              <p:par>
                                <p:cTn id="26" presetID="42" presetClass="entr" presetSubtype="0"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anim calcmode="lin" valueType="num">
                                      <p:cBhvr>
                                        <p:cTn id="29" dur="500" fill="hold"/>
                                        <p:tgtEl>
                                          <p:spTgt spid="19"/>
                                        </p:tgtEl>
                                        <p:attrNameLst>
                                          <p:attrName>ppt_x</p:attrName>
                                        </p:attrNameLst>
                                      </p:cBhvr>
                                      <p:tavLst>
                                        <p:tav tm="0">
                                          <p:val>
                                            <p:strVal val="#ppt_x"/>
                                          </p:val>
                                        </p:tav>
                                        <p:tav tm="100000">
                                          <p:val>
                                            <p:strVal val="#ppt_x"/>
                                          </p:val>
                                        </p:tav>
                                      </p:tavLst>
                                    </p:anim>
                                    <p:anim calcmode="lin" valueType="num">
                                      <p:cBhvr>
                                        <p:cTn id="30"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 calcmode="lin" valueType="num">
                                      <p:cBhvr>
                                        <p:cTn id="37" dur="500" fill="hold"/>
                                        <p:tgtEl>
                                          <p:spTgt spid="15"/>
                                        </p:tgtEl>
                                        <p:attrNameLst>
                                          <p:attrName>style.rotation</p:attrName>
                                        </p:attrNameLst>
                                      </p:cBhvr>
                                      <p:tavLst>
                                        <p:tav tm="0">
                                          <p:val>
                                            <p:fltVal val="360"/>
                                          </p:val>
                                        </p:tav>
                                        <p:tav tm="100000">
                                          <p:val>
                                            <p:fltVal val="0"/>
                                          </p:val>
                                        </p:tav>
                                      </p:tavLst>
                                    </p:anim>
                                    <p:animEffect transition="in" filter="fade">
                                      <p:cBhvr>
                                        <p:cTn id="38" dur="500"/>
                                        <p:tgtEl>
                                          <p:spTgt spid="15"/>
                                        </p:tgtEl>
                                      </p:cBhvr>
                                    </p:animEffect>
                                  </p:childTnLst>
                                </p:cTn>
                              </p:par>
                            </p:childTnLst>
                          </p:cTn>
                        </p:par>
                        <p:par>
                          <p:cTn id="39" fill="hold">
                            <p:stCondLst>
                              <p:cond delay="500"/>
                            </p:stCondLst>
                            <p:childTnLst>
                              <p:par>
                                <p:cTn id="40" presetID="42" presetClass="entr" presetSubtype="0"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anim calcmode="lin" valueType="num">
                                      <p:cBhvr>
                                        <p:cTn id="43" dur="500" fill="hold"/>
                                        <p:tgtEl>
                                          <p:spTgt spid="18"/>
                                        </p:tgtEl>
                                        <p:attrNameLst>
                                          <p:attrName>ppt_x</p:attrName>
                                        </p:attrNameLst>
                                      </p:cBhvr>
                                      <p:tavLst>
                                        <p:tav tm="0">
                                          <p:val>
                                            <p:strVal val="#ppt_x"/>
                                          </p:val>
                                        </p:tav>
                                        <p:tav tm="100000">
                                          <p:val>
                                            <p:strVal val="#ppt_x"/>
                                          </p:val>
                                        </p:tav>
                                      </p:tavLst>
                                    </p:anim>
                                    <p:anim calcmode="lin" valueType="num">
                                      <p:cBhvr>
                                        <p:cTn id="4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9" presetClass="entr" presetSubtype="0" decel="10000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 calcmode="lin" valueType="num">
                                      <p:cBhvr>
                                        <p:cTn id="51" dur="500" fill="hold"/>
                                        <p:tgtEl>
                                          <p:spTgt spid="14"/>
                                        </p:tgtEl>
                                        <p:attrNameLst>
                                          <p:attrName>style.rotation</p:attrName>
                                        </p:attrNameLst>
                                      </p:cBhvr>
                                      <p:tavLst>
                                        <p:tav tm="0">
                                          <p:val>
                                            <p:fltVal val="360"/>
                                          </p:val>
                                        </p:tav>
                                        <p:tav tm="100000">
                                          <p:val>
                                            <p:fltVal val="0"/>
                                          </p:val>
                                        </p:tav>
                                      </p:tavLst>
                                    </p:anim>
                                    <p:animEffect transition="in" filter="fade">
                                      <p:cBhvr>
                                        <p:cTn id="52" dur="500"/>
                                        <p:tgtEl>
                                          <p:spTgt spid="14"/>
                                        </p:tgtEl>
                                      </p:cBhvr>
                                    </p:animEffect>
                                  </p:childTnLst>
                                </p:cTn>
                              </p:par>
                            </p:childTnLst>
                          </p:cTn>
                        </p:par>
                        <p:par>
                          <p:cTn id="53" fill="hold">
                            <p:stCondLst>
                              <p:cond delay="500"/>
                            </p:stCondLst>
                            <p:childTnLst>
                              <p:par>
                                <p:cTn id="54" presetID="42" presetClass="entr" presetSubtype="0" fill="hold"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anim calcmode="lin" valueType="num">
                                      <p:cBhvr>
                                        <p:cTn id="57" dur="500" fill="hold"/>
                                        <p:tgtEl>
                                          <p:spTgt spid="17"/>
                                        </p:tgtEl>
                                        <p:attrNameLst>
                                          <p:attrName>ppt_x</p:attrName>
                                        </p:attrNameLst>
                                      </p:cBhvr>
                                      <p:tavLst>
                                        <p:tav tm="0">
                                          <p:val>
                                            <p:strVal val="#ppt_x"/>
                                          </p:val>
                                        </p:tav>
                                        <p:tav tm="100000">
                                          <p:val>
                                            <p:strVal val="#ppt_x"/>
                                          </p:val>
                                        </p:tav>
                                      </p:tavLst>
                                    </p:anim>
                                    <p:anim calcmode="lin" valueType="num">
                                      <p:cBhvr>
                                        <p:cTn id="58"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408" y="66613"/>
            <a:ext cx="7132391" cy="886505"/>
          </a:xfrm>
        </p:spPr>
        <p:txBody>
          <a:bodyPr>
            <a:normAutofit fontScale="90000"/>
          </a:bodyPr>
          <a:lstStyle/>
          <a:p>
            <a:r>
              <a:rPr lang="en-US" dirty="0" smtClean="0">
                <a:solidFill>
                  <a:srgbClr val="F18F25"/>
                </a:solidFill>
              </a:rPr>
              <a:t>Technology to Market</a:t>
            </a:r>
            <a:br>
              <a:rPr lang="en-US" dirty="0" smtClean="0">
                <a:solidFill>
                  <a:srgbClr val="F18F25"/>
                </a:solidFill>
              </a:rPr>
            </a:br>
            <a:r>
              <a:rPr lang="en-US" b="0" dirty="0"/>
              <a:t>Joe Stekli, Program Manager</a:t>
            </a:r>
            <a:endParaRPr lang="en-US" b="0" dirty="0">
              <a:solidFill>
                <a:srgbClr val="F18F25"/>
              </a:solidFill>
            </a:endParaRPr>
          </a:p>
        </p:txBody>
      </p:sp>
      <p:pic>
        <p:nvPicPr>
          <p:cNvPr id="9" name="Picture 2" descr="http://m.c.lnkd.licdn.com/media/p/4/000/16a/245/0ff8a2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5571"/>
            <a:ext cx="1011906" cy="1011906"/>
          </a:xfrm>
          <a:prstGeom prst="ellipse">
            <a:avLst/>
          </a:prstGeom>
          <a:ln w="57150" cap="rnd" cmpd="sng">
            <a:solidFill>
              <a:srgbClr val="D9D9D9"/>
            </a:solidFill>
          </a:ln>
          <a:effectLst/>
          <a:extLst>
            <a:ext uri="{909E8E84-426E-40dd-AFC4-6F175D3DCCD1}">
              <a14:hiddenFill xmlns:a14="http://schemas.microsoft.com/office/drawing/2010/main" xmlns="">
                <a:solidFill>
                  <a:srgbClr val="FFFFFF"/>
                </a:solidFill>
              </a14:hiddenFill>
            </a:ext>
          </a:extLst>
        </p:spPr>
      </p:pic>
      <p:pic>
        <p:nvPicPr>
          <p:cNvPr id="7" name="Picture 2" descr="Joe Stekl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969" y="180947"/>
            <a:ext cx="980195" cy="980196"/>
          </a:xfrm>
          <a:prstGeom prst="ellipse">
            <a:avLst/>
          </a:prstGeom>
          <a:ln w="63500" cap="rnd">
            <a:solidFill>
              <a:srgbClr val="D9D9D9"/>
            </a:solidFill>
          </a:ln>
          <a:effectLst/>
          <a:extLst>
            <a:ext uri="{909E8E84-426E-40dd-AFC4-6F175D3DCCD1}">
              <a14:hiddenFill xmlns:a14="http://schemas.microsoft.com/office/drawing/2010/main" xmlns="">
                <a:solidFill>
                  <a:srgbClr val="FFFFFF"/>
                </a:solidFill>
              </a14:hiddenFill>
            </a:ext>
          </a:extLst>
        </p:spPr>
      </p:pic>
      <p:pic>
        <p:nvPicPr>
          <p:cNvPr id="4" name="Picture 3" descr="pathway-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06" y="1194876"/>
            <a:ext cx="3141274" cy="3035492"/>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3931" y="1205087"/>
            <a:ext cx="4610313" cy="5220502"/>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0503" y="2448242"/>
            <a:ext cx="3217436" cy="3994059"/>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2653" y="1128028"/>
            <a:ext cx="2947499" cy="2947499"/>
          </a:xfrm>
          <a:prstGeom prst="rect">
            <a:avLst/>
          </a:prstGeom>
        </p:spPr>
      </p:pic>
      <p:pic>
        <p:nvPicPr>
          <p:cNvPr id="10" name="Picture 9" descr="pathway-legend.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19619" y="5017572"/>
            <a:ext cx="1463545" cy="814757"/>
          </a:xfrm>
          <a:prstGeom prst="rect">
            <a:avLst/>
          </a:prstGeom>
        </p:spPr>
      </p:pic>
    </p:spTree>
    <p:extLst>
      <p:ext uri="{BB962C8B-B14F-4D97-AF65-F5344CB8AC3E}">
        <p14:creationId xmlns:p14="http://schemas.microsoft.com/office/powerpoint/2010/main" val="15174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2000"/>
                            </p:stCondLst>
                            <p:childTnLst>
                              <p:par>
                                <p:cTn id="14" presetID="53" presetClass="entr" presetSubtype="16" fill="hold" nodeType="afterEffect">
                                  <p:stCondLst>
                                    <p:cond delay="100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Effect transition="in" filter="fade">
                                      <p:cBhvr>
                                        <p:cTn id="18" dur="1000"/>
                                        <p:tgtEl>
                                          <p:spTgt spid="6"/>
                                        </p:tgtEl>
                                      </p:cBhvr>
                                    </p:animEffect>
                                  </p:childTnLst>
                                </p:cTn>
                              </p:par>
                            </p:childTnLst>
                          </p:cTn>
                        </p:par>
                        <p:par>
                          <p:cTn id="19" fill="hold">
                            <p:stCondLst>
                              <p:cond delay="4000"/>
                            </p:stCondLst>
                            <p:childTnLst>
                              <p:par>
                                <p:cTn id="20" presetID="53" presetClass="entr" presetSubtype="16" fill="hold" nodeType="afterEffect">
                                  <p:stCondLst>
                                    <p:cond delay="100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fltVal val="0"/>
                                          </p:val>
                                        </p:tav>
                                        <p:tav tm="100000">
                                          <p:val>
                                            <p:strVal val="#ppt_w"/>
                                          </p:val>
                                        </p:tav>
                                      </p:tavLst>
                                    </p:anim>
                                    <p:anim calcmode="lin" valueType="num">
                                      <p:cBhvr>
                                        <p:cTn id="23" dur="1000" fill="hold"/>
                                        <p:tgtEl>
                                          <p:spTgt spid="8"/>
                                        </p:tgtEl>
                                        <p:attrNameLst>
                                          <p:attrName>ppt_h</p:attrName>
                                        </p:attrNameLst>
                                      </p:cBhvr>
                                      <p:tavLst>
                                        <p:tav tm="0">
                                          <p:val>
                                            <p:fltVal val="0"/>
                                          </p:val>
                                        </p:tav>
                                        <p:tav tm="100000">
                                          <p:val>
                                            <p:strVal val="#ppt_h"/>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84348" y="6126640"/>
            <a:ext cx="2559652" cy="7313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529" name="TextBox 47"/>
          <p:cNvSpPr txBox="1">
            <a:spLocks noChangeArrowheads="1"/>
          </p:cNvSpPr>
          <p:nvPr/>
        </p:nvSpPr>
        <p:spPr bwMode="auto">
          <a:xfrm>
            <a:off x="9722820" y="2340351"/>
            <a:ext cx="184652" cy="3077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3" tIns="45717" rIns="91433" bIns="4571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400">
              <a:latin typeface="Calibri"/>
              <a:cs typeface="Calibri"/>
            </a:endParaRPr>
          </a:p>
        </p:txBody>
      </p:sp>
      <p:grpSp>
        <p:nvGrpSpPr>
          <p:cNvPr id="15" name="Group 14"/>
          <p:cNvGrpSpPr>
            <a:grpSpLocks/>
          </p:cNvGrpSpPr>
          <p:nvPr/>
        </p:nvGrpSpPr>
        <p:grpSpPr bwMode="auto">
          <a:xfrm>
            <a:off x="6042995" y="2230810"/>
            <a:ext cx="2604885" cy="307777"/>
            <a:chOff x="6209017" y="1634358"/>
            <a:chExt cx="2604106" cy="308156"/>
          </a:xfrm>
        </p:grpSpPr>
        <p:pic>
          <p:nvPicPr>
            <p:cNvPr id="16" name="Picture 10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09017" y="1697852"/>
              <a:ext cx="228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1"/>
            <p:cNvSpPr>
              <a:spLocks noChangeArrowheads="1"/>
            </p:cNvSpPr>
            <p:nvPr/>
          </p:nvSpPr>
          <p:spPr bwMode="auto">
            <a:xfrm>
              <a:off x="6430902" y="1634358"/>
              <a:ext cx="2382221" cy="308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dirty="0">
                  <a:latin typeface="Calibri"/>
                  <a:cs typeface="Calibri"/>
                </a:rPr>
                <a:t>$20M   CSP: ELEMENTS (2014)</a:t>
              </a:r>
            </a:p>
          </p:txBody>
        </p:sp>
      </p:grpSp>
      <p:grpSp>
        <p:nvGrpSpPr>
          <p:cNvPr id="18" name="Group 17"/>
          <p:cNvGrpSpPr>
            <a:grpSpLocks/>
          </p:cNvGrpSpPr>
          <p:nvPr/>
        </p:nvGrpSpPr>
        <p:grpSpPr bwMode="auto">
          <a:xfrm>
            <a:off x="5347669" y="2945185"/>
            <a:ext cx="2863955" cy="307777"/>
            <a:chOff x="5512832" y="2363088"/>
            <a:chExt cx="2864080" cy="308156"/>
          </a:xfrm>
        </p:grpSpPr>
        <p:pic>
          <p:nvPicPr>
            <p:cNvPr id="19" name="Picture 1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76956" y="2413532"/>
              <a:ext cx="228599" cy="2376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12832" y="2418065"/>
              <a:ext cx="228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13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44894" y="2418065"/>
              <a:ext cx="228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4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09017" y="2418065"/>
              <a:ext cx="228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49"/>
            <p:cNvSpPr>
              <a:spLocks noChangeArrowheads="1"/>
            </p:cNvSpPr>
            <p:nvPr/>
          </p:nvSpPr>
          <p:spPr bwMode="auto">
            <a:xfrm>
              <a:off x="6440981" y="2363088"/>
              <a:ext cx="1935931" cy="308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a:latin typeface="Calibri"/>
                  <a:cs typeface="Calibri"/>
                </a:rPr>
                <a:t>$  8M   PREDICTS (2013)</a:t>
              </a:r>
            </a:p>
          </p:txBody>
        </p:sp>
      </p:grpSp>
      <p:grpSp>
        <p:nvGrpSpPr>
          <p:cNvPr id="24" name="Group 23"/>
          <p:cNvGrpSpPr>
            <a:grpSpLocks/>
          </p:cNvGrpSpPr>
          <p:nvPr/>
        </p:nvGrpSpPr>
        <p:grpSpPr bwMode="auto">
          <a:xfrm>
            <a:off x="6042995" y="2587997"/>
            <a:ext cx="2344559" cy="307777"/>
            <a:chOff x="6209017" y="2020722"/>
            <a:chExt cx="2344404" cy="308157"/>
          </a:xfrm>
        </p:grpSpPr>
        <p:pic>
          <p:nvPicPr>
            <p:cNvPr id="25" name="Picture 113" descr="csp_review_meeting_042313_pitchumani-09.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09017" y="2075699"/>
              <a:ext cx="224206"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Rectangle 57"/>
            <p:cNvSpPr>
              <a:spLocks noChangeArrowheads="1"/>
            </p:cNvSpPr>
            <p:nvPr/>
          </p:nvSpPr>
          <p:spPr bwMode="auto">
            <a:xfrm>
              <a:off x="6430902" y="2020722"/>
              <a:ext cx="2122519" cy="308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dirty="0" smtClean="0">
                  <a:latin typeface="Calibri"/>
                  <a:cs typeface="Calibri"/>
                </a:rPr>
                <a:t>$10M   </a:t>
              </a:r>
              <a:r>
                <a:rPr lang="en-US" sz="1400" dirty="0">
                  <a:latin typeface="Calibri"/>
                  <a:cs typeface="Calibri"/>
                </a:rPr>
                <a:t>CSP-HIBRED (2013)</a:t>
              </a:r>
            </a:p>
          </p:txBody>
        </p:sp>
      </p:grpSp>
      <p:grpSp>
        <p:nvGrpSpPr>
          <p:cNvPr id="27" name="Group 26"/>
          <p:cNvGrpSpPr>
            <a:grpSpLocks/>
          </p:cNvGrpSpPr>
          <p:nvPr/>
        </p:nvGrpSpPr>
        <p:grpSpPr bwMode="auto">
          <a:xfrm>
            <a:off x="6042995" y="3302376"/>
            <a:ext cx="2143282" cy="307777"/>
            <a:chOff x="6209017" y="2704928"/>
            <a:chExt cx="2143126" cy="306716"/>
          </a:xfrm>
        </p:grpSpPr>
        <p:sp>
          <p:nvSpPr>
            <p:cNvPr id="28" name="Rectangle 56"/>
            <p:cNvSpPr>
              <a:spLocks noChangeArrowheads="1"/>
            </p:cNvSpPr>
            <p:nvPr/>
          </p:nvSpPr>
          <p:spPr bwMode="auto">
            <a:xfrm>
              <a:off x="6440981" y="2704928"/>
              <a:ext cx="1911162" cy="3067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a:latin typeface="Calibri"/>
                  <a:cs typeface="Calibri"/>
                </a:rPr>
                <a:t>$15M   SolarMat (2013)</a:t>
              </a:r>
            </a:p>
          </p:txBody>
        </p:sp>
        <p:pic>
          <p:nvPicPr>
            <p:cNvPr id="29" name="Picture 6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09017" y="2759905"/>
              <a:ext cx="228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0" name="Group 29"/>
          <p:cNvGrpSpPr>
            <a:grpSpLocks/>
          </p:cNvGrpSpPr>
          <p:nvPr/>
        </p:nvGrpSpPr>
        <p:grpSpPr bwMode="auto">
          <a:xfrm>
            <a:off x="5801247" y="5098449"/>
            <a:ext cx="3126677" cy="307777"/>
            <a:chOff x="5980858" y="4780448"/>
            <a:chExt cx="3125900" cy="306716"/>
          </a:xfrm>
        </p:grpSpPr>
        <p:sp>
          <p:nvSpPr>
            <p:cNvPr id="31" name="Rectangle 67"/>
            <p:cNvSpPr>
              <a:spLocks noChangeArrowheads="1"/>
            </p:cNvSpPr>
            <p:nvPr/>
          </p:nvSpPr>
          <p:spPr bwMode="auto">
            <a:xfrm>
              <a:off x="6440981" y="4780448"/>
              <a:ext cx="2665777" cy="3067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dirty="0">
                  <a:latin typeface="Calibri"/>
                  <a:cs typeface="Calibri"/>
                </a:rPr>
                <a:t>$ – M   </a:t>
              </a:r>
              <a:r>
                <a:rPr lang="en-US" sz="1400" dirty="0" smtClean="0">
                  <a:latin typeface="Calibri"/>
                  <a:cs typeface="Calibri"/>
                </a:rPr>
                <a:t>Incubator/SBIR </a:t>
              </a:r>
              <a:r>
                <a:rPr lang="en-US" sz="1400" dirty="0">
                  <a:latin typeface="Calibri"/>
                  <a:cs typeface="Calibri"/>
                </a:rPr>
                <a:t>(Recurring)</a:t>
              </a:r>
            </a:p>
          </p:txBody>
        </p:sp>
        <p:pic>
          <p:nvPicPr>
            <p:cNvPr id="32" name="Picture 7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80858" y="4835425"/>
              <a:ext cx="228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7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09017" y="4835425"/>
              <a:ext cx="228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4" name="Group 33"/>
          <p:cNvGrpSpPr>
            <a:grpSpLocks/>
          </p:cNvGrpSpPr>
          <p:nvPr/>
        </p:nvGrpSpPr>
        <p:grpSpPr bwMode="auto">
          <a:xfrm>
            <a:off x="5122245" y="4003215"/>
            <a:ext cx="3675082" cy="307777"/>
            <a:chOff x="5287642" y="3438570"/>
            <a:chExt cx="3675252" cy="308156"/>
          </a:xfrm>
        </p:grpSpPr>
        <p:sp>
          <p:nvSpPr>
            <p:cNvPr id="35" name="Rectangle 59"/>
            <p:cNvSpPr>
              <a:spLocks noChangeArrowheads="1"/>
            </p:cNvSpPr>
            <p:nvPr/>
          </p:nvSpPr>
          <p:spPr bwMode="auto">
            <a:xfrm>
              <a:off x="6430902" y="3438570"/>
              <a:ext cx="2531992" cy="308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dirty="0">
                  <a:latin typeface="Calibri"/>
                  <a:cs typeface="Calibri"/>
                </a:rPr>
                <a:t>$30M   National Lab R&amp;D (2012)</a:t>
              </a:r>
            </a:p>
          </p:txBody>
        </p:sp>
        <p:pic>
          <p:nvPicPr>
            <p:cNvPr id="36" name="Picture 7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78174" y="3493264"/>
              <a:ext cx="228599" cy="2376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7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14050" y="3497797"/>
              <a:ext cx="228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46112" y="3497797"/>
              <a:ext cx="228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8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09017" y="3497797"/>
              <a:ext cx="228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82" descr="csp_review_meeting_042313_pitchumani-09.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87642" y="3498163"/>
              <a:ext cx="224206"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1" name="Group 40"/>
          <p:cNvGrpSpPr>
            <a:grpSpLocks/>
          </p:cNvGrpSpPr>
          <p:nvPr/>
        </p:nvGrpSpPr>
        <p:grpSpPr bwMode="auto">
          <a:xfrm>
            <a:off x="5575980" y="4709804"/>
            <a:ext cx="3215635" cy="307777"/>
            <a:chOff x="5747081" y="4137414"/>
            <a:chExt cx="3215098" cy="306716"/>
          </a:xfrm>
        </p:grpSpPr>
        <p:sp>
          <p:nvSpPr>
            <p:cNvPr id="42" name="Rectangle 60"/>
            <p:cNvSpPr>
              <a:spLocks noChangeArrowheads="1"/>
            </p:cNvSpPr>
            <p:nvPr/>
          </p:nvSpPr>
          <p:spPr bwMode="auto">
            <a:xfrm>
              <a:off x="6430902" y="4137414"/>
              <a:ext cx="2531277" cy="3067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dirty="0">
                  <a:latin typeface="Calibri"/>
                  <a:cs typeface="Calibri"/>
                </a:rPr>
                <a:t>$56M   SunShot CSP R&amp;D (2012)</a:t>
              </a:r>
            </a:p>
          </p:txBody>
        </p:sp>
        <p:pic>
          <p:nvPicPr>
            <p:cNvPr id="43" name="Picture 8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09017" y="4200058"/>
              <a:ext cx="228599" cy="2376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Picture 8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47081" y="4204591"/>
              <a:ext cx="228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8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79143" y="4204591"/>
              <a:ext cx="228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6" name="Group 45"/>
          <p:cNvGrpSpPr>
            <a:grpSpLocks/>
          </p:cNvGrpSpPr>
          <p:nvPr/>
        </p:nvGrpSpPr>
        <p:grpSpPr bwMode="auto">
          <a:xfrm>
            <a:off x="6042995" y="4375520"/>
            <a:ext cx="2020254" cy="307777"/>
            <a:chOff x="6209017" y="3801874"/>
            <a:chExt cx="2020407" cy="308157"/>
          </a:xfrm>
        </p:grpSpPr>
        <p:sp>
          <p:nvSpPr>
            <p:cNvPr id="47" name="Rectangle 66"/>
            <p:cNvSpPr>
              <a:spLocks noChangeArrowheads="1"/>
            </p:cNvSpPr>
            <p:nvPr/>
          </p:nvSpPr>
          <p:spPr bwMode="auto">
            <a:xfrm>
              <a:off x="6440981" y="3801874"/>
              <a:ext cx="1788443" cy="308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a:latin typeface="Calibri"/>
                  <a:cs typeface="Calibri"/>
                </a:rPr>
                <a:t>$  5M   BRIDGE (2012)</a:t>
              </a:r>
            </a:p>
          </p:txBody>
        </p:sp>
        <p:pic>
          <p:nvPicPr>
            <p:cNvPr id="48" name="Picture 9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09017" y="3856851"/>
              <a:ext cx="228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9" name="Group 48"/>
          <p:cNvGrpSpPr>
            <a:grpSpLocks/>
          </p:cNvGrpSpPr>
          <p:nvPr/>
        </p:nvGrpSpPr>
        <p:grpSpPr bwMode="auto">
          <a:xfrm>
            <a:off x="5822331" y="3661146"/>
            <a:ext cx="2743629" cy="307777"/>
            <a:chOff x="5988344" y="3052206"/>
            <a:chExt cx="2744076" cy="308157"/>
          </a:xfrm>
        </p:grpSpPr>
        <p:pic>
          <p:nvPicPr>
            <p:cNvPr id="50" name="Picture 9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09017" y="3107183"/>
              <a:ext cx="228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 name="Rectangle 58"/>
            <p:cNvSpPr>
              <a:spLocks noChangeArrowheads="1"/>
            </p:cNvSpPr>
            <p:nvPr/>
          </p:nvSpPr>
          <p:spPr bwMode="auto">
            <a:xfrm>
              <a:off x="6430902" y="3052206"/>
              <a:ext cx="2301518" cy="308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dirty="0">
                  <a:latin typeface="Calibri"/>
                  <a:cs typeface="Calibri"/>
                </a:rPr>
                <a:t>$10M   </a:t>
              </a:r>
              <a:r>
                <a:rPr lang="en-US" sz="1400" dirty="0" err="1">
                  <a:latin typeface="Calibri"/>
                  <a:cs typeface="Calibri"/>
                </a:rPr>
                <a:t>SunShot</a:t>
              </a:r>
              <a:r>
                <a:rPr lang="en-US" sz="1400" dirty="0">
                  <a:latin typeface="Calibri"/>
                  <a:cs typeface="Calibri"/>
                </a:rPr>
                <a:t> MURI (2012)</a:t>
              </a:r>
            </a:p>
          </p:txBody>
        </p:sp>
        <p:pic>
          <p:nvPicPr>
            <p:cNvPr id="52" name="Picture 10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88344" y="3107183"/>
              <a:ext cx="228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3" name="Group 52"/>
          <p:cNvGrpSpPr>
            <a:grpSpLocks/>
          </p:cNvGrpSpPr>
          <p:nvPr/>
        </p:nvGrpSpPr>
        <p:grpSpPr bwMode="auto">
          <a:xfrm>
            <a:off x="5345203" y="5457154"/>
            <a:ext cx="3355414" cy="977263"/>
            <a:chOff x="5530751" y="5451139"/>
            <a:chExt cx="3355991" cy="977195"/>
          </a:xfrm>
        </p:grpSpPr>
        <p:grpSp>
          <p:nvGrpSpPr>
            <p:cNvPr id="54" name="Group 22"/>
            <p:cNvGrpSpPr>
              <a:grpSpLocks/>
            </p:cNvGrpSpPr>
            <p:nvPr/>
          </p:nvGrpSpPr>
          <p:grpSpPr bwMode="auto">
            <a:xfrm>
              <a:off x="5530751" y="5451139"/>
              <a:ext cx="3355991" cy="977195"/>
              <a:chOff x="5530751" y="5451139"/>
              <a:chExt cx="3355991" cy="977195"/>
            </a:xfrm>
          </p:grpSpPr>
          <p:sp>
            <p:nvSpPr>
              <p:cNvPr id="57" name="Rectangle 61"/>
              <p:cNvSpPr>
                <a:spLocks noChangeArrowheads="1"/>
              </p:cNvSpPr>
              <p:nvPr/>
            </p:nvSpPr>
            <p:spPr bwMode="auto">
              <a:xfrm>
                <a:off x="6430902" y="5451139"/>
                <a:ext cx="2217717" cy="307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a:latin typeface="Calibri"/>
                    <a:cs typeface="Calibri"/>
                  </a:rPr>
                  <a:t>$53M   CSP Baseload (2010)</a:t>
                </a:r>
              </a:p>
            </p:txBody>
          </p:sp>
          <p:sp>
            <p:nvSpPr>
              <p:cNvPr id="58" name="Rectangle 62"/>
              <p:cNvSpPr>
                <a:spLocks noChangeArrowheads="1"/>
              </p:cNvSpPr>
              <p:nvPr/>
            </p:nvSpPr>
            <p:spPr bwMode="auto">
              <a:xfrm>
                <a:off x="6440981" y="5787231"/>
                <a:ext cx="1649380" cy="307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a:latin typeface="Calibri"/>
                    <a:cs typeface="Calibri"/>
                  </a:rPr>
                  <a:t>$29M   ARRA (2009)</a:t>
                </a:r>
              </a:p>
            </p:txBody>
          </p:sp>
          <p:pic>
            <p:nvPicPr>
              <p:cNvPr id="59" name="Picture 8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57159" y="5506116"/>
                <a:ext cx="228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 name="Picture 8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89221" y="5506116"/>
                <a:ext cx="228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 name="Picture 8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09017" y="5506116"/>
                <a:ext cx="228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 name="Picture 90" descr="csp_review_meeting_042313_pitchumani-09.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30751" y="5506116"/>
                <a:ext cx="224206"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 name="Rectangle 95"/>
              <p:cNvSpPr>
                <a:spLocks noChangeArrowheads="1"/>
              </p:cNvSpPr>
              <p:nvPr/>
            </p:nvSpPr>
            <p:spPr bwMode="auto">
              <a:xfrm>
                <a:off x="6442198" y="6120578"/>
                <a:ext cx="2444544" cy="307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dirty="0">
                    <a:latin typeface="Calibri"/>
                    <a:cs typeface="Calibri"/>
                  </a:rPr>
                  <a:t>$27M   Thermal Storage (2008)</a:t>
                </a:r>
              </a:p>
            </p:txBody>
          </p:sp>
          <p:pic>
            <p:nvPicPr>
              <p:cNvPr id="64" name="Picture 10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10234" y="6178502"/>
                <a:ext cx="228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55" name="Picture 6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09446" y="5844818"/>
              <a:ext cx="228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 name="Picture 6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84406" y="5844818"/>
              <a:ext cx="228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1" name="Title 2"/>
          <p:cNvSpPr txBox="1">
            <a:spLocks/>
          </p:cNvSpPr>
          <p:nvPr/>
        </p:nvSpPr>
        <p:spPr bwMode="auto">
          <a:xfrm>
            <a:off x="757694" y="189161"/>
            <a:ext cx="7539066" cy="57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4400" b="1" kern="1200">
                <a:solidFill>
                  <a:srgbClr val="FFFFFF"/>
                </a:solidFill>
                <a:latin typeface="Gill Sans MT"/>
                <a:ea typeface="ＭＳ Ｐゴシック" charset="0"/>
                <a:cs typeface="Gill Sans MT"/>
              </a:defRPr>
            </a:lvl1pPr>
            <a:lvl2pPr algn="l" defTabSz="457200" rtl="0" eaLnBrk="0" fontAlgn="base" hangingPunct="0">
              <a:spcBef>
                <a:spcPct val="0"/>
              </a:spcBef>
              <a:spcAft>
                <a:spcPct val="0"/>
              </a:spcAft>
              <a:defRPr sz="4400" b="1">
                <a:solidFill>
                  <a:srgbClr val="FFFFFF"/>
                </a:solidFill>
                <a:latin typeface="Gill Sans MT" pitchFamily="34" charset="0"/>
                <a:ea typeface="ＭＳ Ｐゴシック" charset="0"/>
                <a:cs typeface="Gill Sans MT" pitchFamily="34" charset="0"/>
              </a:defRPr>
            </a:lvl2pPr>
            <a:lvl3pPr algn="l" defTabSz="457200" rtl="0" eaLnBrk="0" fontAlgn="base" hangingPunct="0">
              <a:spcBef>
                <a:spcPct val="0"/>
              </a:spcBef>
              <a:spcAft>
                <a:spcPct val="0"/>
              </a:spcAft>
              <a:defRPr sz="4400" b="1">
                <a:solidFill>
                  <a:srgbClr val="FFFFFF"/>
                </a:solidFill>
                <a:latin typeface="Gill Sans MT" pitchFamily="34" charset="0"/>
                <a:ea typeface="ＭＳ Ｐゴシック" charset="0"/>
                <a:cs typeface="Gill Sans MT" pitchFamily="34" charset="0"/>
              </a:defRPr>
            </a:lvl3pPr>
            <a:lvl4pPr algn="l" defTabSz="457200" rtl="0" eaLnBrk="0" fontAlgn="base" hangingPunct="0">
              <a:spcBef>
                <a:spcPct val="0"/>
              </a:spcBef>
              <a:spcAft>
                <a:spcPct val="0"/>
              </a:spcAft>
              <a:defRPr sz="4400" b="1">
                <a:solidFill>
                  <a:srgbClr val="FFFFFF"/>
                </a:solidFill>
                <a:latin typeface="Gill Sans MT" pitchFamily="34" charset="0"/>
                <a:ea typeface="ＭＳ Ｐゴシック" charset="0"/>
                <a:cs typeface="Gill Sans MT" pitchFamily="34" charset="0"/>
              </a:defRPr>
            </a:lvl4pPr>
            <a:lvl5pPr algn="l" defTabSz="457200" rtl="0" eaLnBrk="0" fontAlgn="base" hangingPunct="0">
              <a:spcBef>
                <a:spcPct val="0"/>
              </a:spcBef>
              <a:spcAft>
                <a:spcPct val="0"/>
              </a:spcAft>
              <a:defRPr sz="4400" b="1">
                <a:solidFill>
                  <a:srgbClr val="FFFFFF"/>
                </a:solidFill>
                <a:latin typeface="Gill Sans MT" pitchFamily="34" charset="0"/>
                <a:ea typeface="ＭＳ Ｐゴシック" charset="0"/>
                <a:cs typeface="Gill Sans MT" pitchFamily="34" charset="0"/>
              </a:defRPr>
            </a:lvl5pPr>
            <a:lvl6pPr marL="457200" algn="l" defTabSz="457200" rtl="0" fontAlgn="base">
              <a:spcBef>
                <a:spcPct val="0"/>
              </a:spcBef>
              <a:spcAft>
                <a:spcPct val="0"/>
              </a:spcAft>
              <a:defRPr sz="4400" b="1">
                <a:solidFill>
                  <a:srgbClr val="FFFFFF"/>
                </a:solidFill>
                <a:latin typeface="Gill Sans MT" pitchFamily="34" charset="0"/>
                <a:ea typeface="Gill Sans MT" pitchFamily="34" charset="0"/>
                <a:cs typeface="Gill Sans MT" pitchFamily="34" charset="0"/>
              </a:defRPr>
            </a:lvl6pPr>
            <a:lvl7pPr marL="914400" algn="l" defTabSz="457200" rtl="0" fontAlgn="base">
              <a:spcBef>
                <a:spcPct val="0"/>
              </a:spcBef>
              <a:spcAft>
                <a:spcPct val="0"/>
              </a:spcAft>
              <a:defRPr sz="4400" b="1">
                <a:solidFill>
                  <a:srgbClr val="FFFFFF"/>
                </a:solidFill>
                <a:latin typeface="Gill Sans MT" pitchFamily="34" charset="0"/>
                <a:ea typeface="Gill Sans MT" pitchFamily="34" charset="0"/>
                <a:cs typeface="Gill Sans MT" pitchFamily="34" charset="0"/>
              </a:defRPr>
            </a:lvl7pPr>
            <a:lvl8pPr marL="1371600" algn="l" defTabSz="457200" rtl="0" fontAlgn="base">
              <a:spcBef>
                <a:spcPct val="0"/>
              </a:spcBef>
              <a:spcAft>
                <a:spcPct val="0"/>
              </a:spcAft>
              <a:defRPr sz="4400" b="1">
                <a:solidFill>
                  <a:srgbClr val="FFFFFF"/>
                </a:solidFill>
                <a:latin typeface="Gill Sans MT" pitchFamily="34" charset="0"/>
                <a:ea typeface="Gill Sans MT" pitchFamily="34" charset="0"/>
                <a:cs typeface="Gill Sans MT" pitchFamily="34" charset="0"/>
              </a:defRPr>
            </a:lvl8pPr>
            <a:lvl9pPr marL="1828800" algn="l" defTabSz="457200" rtl="0" fontAlgn="base">
              <a:spcBef>
                <a:spcPct val="0"/>
              </a:spcBef>
              <a:spcAft>
                <a:spcPct val="0"/>
              </a:spcAft>
              <a:defRPr sz="4400" b="1">
                <a:solidFill>
                  <a:srgbClr val="FFFFFF"/>
                </a:solidFill>
                <a:latin typeface="Gill Sans MT" pitchFamily="34" charset="0"/>
                <a:ea typeface="Gill Sans MT" pitchFamily="34" charset="0"/>
                <a:cs typeface="Gill Sans MT" pitchFamily="34" charset="0"/>
              </a:defRPr>
            </a:lvl9pPr>
          </a:lstStyle>
          <a:p>
            <a:pPr algn="ctr"/>
            <a:r>
              <a:rPr lang="en-US" sz="2800" dirty="0" smtClean="0">
                <a:solidFill>
                  <a:schemeClr val="accent1"/>
                </a:solidFill>
                <a:latin typeface="Calibri"/>
                <a:cs typeface="Calibri"/>
              </a:rPr>
              <a:t>Competitive Initiatives</a:t>
            </a:r>
            <a:endParaRPr lang="en-US" sz="2800" dirty="0">
              <a:solidFill>
                <a:schemeClr val="accent1"/>
              </a:solidFill>
              <a:latin typeface="Calibri"/>
              <a:cs typeface="Calibri"/>
            </a:endParaRPr>
          </a:p>
        </p:txBody>
      </p:sp>
      <p:grpSp>
        <p:nvGrpSpPr>
          <p:cNvPr id="79" name="Group 78"/>
          <p:cNvGrpSpPr>
            <a:grpSpLocks/>
          </p:cNvGrpSpPr>
          <p:nvPr/>
        </p:nvGrpSpPr>
        <p:grpSpPr bwMode="auto">
          <a:xfrm>
            <a:off x="5121010" y="1901985"/>
            <a:ext cx="3185567" cy="307777"/>
            <a:chOff x="5287642" y="3438570"/>
            <a:chExt cx="3185713" cy="308156"/>
          </a:xfrm>
        </p:grpSpPr>
        <p:sp>
          <p:nvSpPr>
            <p:cNvPr id="80" name="Rectangle 59"/>
            <p:cNvSpPr>
              <a:spLocks noChangeArrowheads="1"/>
            </p:cNvSpPr>
            <p:nvPr/>
          </p:nvSpPr>
          <p:spPr bwMode="auto">
            <a:xfrm>
              <a:off x="6430902" y="3438570"/>
              <a:ext cx="2042453" cy="308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dirty="0" smtClean="0">
                  <a:latin typeface="Calibri"/>
                  <a:cs typeface="Calibri"/>
                </a:rPr>
                <a:t>$25M   </a:t>
              </a:r>
              <a:r>
                <a:rPr lang="en-US" sz="1400" dirty="0" err="1" smtClean="0">
                  <a:latin typeface="Calibri"/>
                  <a:cs typeface="Calibri"/>
                </a:rPr>
                <a:t>SolarMat</a:t>
              </a:r>
              <a:r>
                <a:rPr lang="en-US" sz="1400" dirty="0" smtClean="0">
                  <a:latin typeface="Calibri"/>
                  <a:cs typeface="Calibri"/>
                </a:rPr>
                <a:t> II (2014)</a:t>
              </a:r>
              <a:endParaRPr lang="en-US" sz="1400" dirty="0">
                <a:latin typeface="Calibri"/>
                <a:cs typeface="Calibri"/>
              </a:endParaRPr>
            </a:p>
          </p:txBody>
        </p:sp>
        <p:pic>
          <p:nvPicPr>
            <p:cNvPr id="81" name="Picture 7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78174" y="3493264"/>
              <a:ext cx="228599" cy="2376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 name="Picture 7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14050" y="3497797"/>
              <a:ext cx="228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46112" y="3497797"/>
              <a:ext cx="228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 name="Picture 8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09017" y="3497797"/>
              <a:ext cx="228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 name="Picture 82" descr="csp_review_meeting_042313_pitchumani-09.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87642" y="3498163"/>
              <a:ext cx="224206"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9" name="Group 68"/>
          <p:cNvGrpSpPr>
            <a:grpSpLocks/>
          </p:cNvGrpSpPr>
          <p:nvPr/>
        </p:nvGrpSpPr>
        <p:grpSpPr bwMode="auto">
          <a:xfrm>
            <a:off x="5121007" y="1540066"/>
            <a:ext cx="3334509" cy="307777"/>
            <a:chOff x="5287642" y="3438570"/>
            <a:chExt cx="3334659" cy="308156"/>
          </a:xfrm>
        </p:grpSpPr>
        <p:sp>
          <p:nvSpPr>
            <p:cNvPr id="70" name="Rectangle 59"/>
            <p:cNvSpPr>
              <a:spLocks noChangeArrowheads="1"/>
            </p:cNvSpPr>
            <p:nvPr/>
          </p:nvSpPr>
          <p:spPr bwMode="auto">
            <a:xfrm>
              <a:off x="6430902" y="3438570"/>
              <a:ext cx="2191399" cy="308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dirty="0" smtClean="0">
                  <a:latin typeface="Calibri"/>
                  <a:cs typeface="Calibri"/>
                </a:rPr>
                <a:t>$33M   CSP: APOLLO (2015)</a:t>
              </a:r>
              <a:endParaRPr lang="en-US" sz="1400" dirty="0">
                <a:latin typeface="Calibri"/>
                <a:cs typeface="Calibri"/>
              </a:endParaRPr>
            </a:p>
          </p:txBody>
        </p:sp>
        <p:pic>
          <p:nvPicPr>
            <p:cNvPr id="72" name="Picture 7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78174" y="3493264"/>
              <a:ext cx="228599" cy="2376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 name="Picture 7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14050" y="3497797"/>
              <a:ext cx="228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46112" y="3497797"/>
              <a:ext cx="228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 name="Picture 8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09017" y="3497797"/>
              <a:ext cx="228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 name="Picture 82" descr="csp_review_meeting_042313_pitchumani-09.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87642" y="3498163"/>
              <a:ext cx="224206"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77" name="Group 76"/>
          <p:cNvGrpSpPr>
            <a:grpSpLocks/>
          </p:cNvGrpSpPr>
          <p:nvPr/>
        </p:nvGrpSpPr>
        <p:grpSpPr bwMode="auto">
          <a:xfrm>
            <a:off x="5122247" y="1181231"/>
            <a:ext cx="3401571" cy="307777"/>
            <a:chOff x="5287642" y="3438570"/>
            <a:chExt cx="3401726" cy="308156"/>
          </a:xfrm>
        </p:grpSpPr>
        <p:sp>
          <p:nvSpPr>
            <p:cNvPr id="78" name="Rectangle 59"/>
            <p:cNvSpPr>
              <a:spLocks noChangeArrowheads="1"/>
            </p:cNvSpPr>
            <p:nvPr/>
          </p:nvSpPr>
          <p:spPr bwMode="auto">
            <a:xfrm>
              <a:off x="6430902" y="3438570"/>
              <a:ext cx="2258466" cy="308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dirty="0" smtClean="0">
                  <a:latin typeface="Calibri"/>
                  <a:cs typeface="Calibri"/>
                </a:rPr>
                <a:t>$29M   CSP </a:t>
              </a:r>
              <a:r>
                <a:rPr lang="en-US" sz="1400" dirty="0" err="1" smtClean="0">
                  <a:latin typeface="Calibri"/>
                  <a:cs typeface="Calibri"/>
                </a:rPr>
                <a:t>SuNLaMP</a:t>
              </a:r>
              <a:r>
                <a:rPr lang="en-US" sz="1400" dirty="0" smtClean="0">
                  <a:latin typeface="Calibri"/>
                  <a:cs typeface="Calibri"/>
                </a:rPr>
                <a:t> </a:t>
              </a:r>
              <a:r>
                <a:rPr lang="en-US" sz="1400" dirty="0">
                  <a:latin typeface="Calibri"/>
                  <a:cs typeface="Calibri"/>
                </a:rPr>
                <a:t>(</a:t>
              </a:r>
              <a:r>
                <a:rPr lang="en-US" sz="1400" dirty="0" smtClean="0">
                  <a:latin typeface="Calibri"/>
                  <a:cs typeface="Calibri"/>
                </a:rPr>
                <a:t>2015)</a:t>
              </a:r>
              <a:endParaRPr lang="en-US" sz="1400" dirty="0">
                <a:latin typeface="Calibri"/>
                <a:cs typeface="Calibri"/>
              </a:endParaRPr>
            </a:p>
          </p:txBody>
        </p:sp>
        <p:pic>
          <p:nvPicPr>
            <p:cNvPr id="86" name="Picture 7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78174" y="3493264"/>
              <a:ext cx="228599" cy="2376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 name="Picture 7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14050" y="3497797"/>
              <a:ext cx="228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46112" y="3497797"/>
              <a:ext cx="228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 name="Picture 8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09017" y="3497797"/>
              <a:ext cx="228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 name="Picture 82" descr="csp_review_meeting_042313_pitchumani-09.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87642" y="3498163"/>
              <a:ext cx="224206"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91" name="Group 90"/>
          <p:cNvGrpSpPr>
            <a:grpSpLocks/>
          </p:cNvGrpSpPr>
          <p:nvPr/>
        </p:nvGrpSpPr>
        <p:grpSpPr bwMode="auto">
          <a:xfrm>
            <a:off x="5345214" y="6457570"/>
            <a:ext cx="2792550" cy="307777"/>
            <a:chOff x="5287642" y="3440074"/>
            <a:chExt cx="2792674" cy="308156"/>
          </a:xfrm>
        </p:grpSpPr>
        <p:sp>
          <p:nvSpPr>
            <p:cNvPr id="92" name="Rectangle 59"/>
            <p:cNvSpPr>
              <a:spLocks noChangeArrowheads="1"/>
            </p:cNvSpPr>
            <p:nvPr/>
          </p:nvSpPr>
          <p:spPr bwMode="auto">
            <a:xfrm>
              <a:off x="6191895" y="3440074"/>
              <a:ext cx="1888421" cy="308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r"/>
              <a:r>
                <a:rPr lang="en-US" sz="1400" dirty="0" smtClean="0">
                  <a:latin typeface="Calibri"/>
                  <a:cs typeface="Calibri"/>
                </a:rPr>
                <a:t>$25M   CSP R&amp;D </a:t>
              </a:r>
              <a:r>
                <a:rPr lang="en-US" sz="1400" dirty="0">
                  <a:latin typeface="Calibri"/>
                  <a:cs typeface="Calibri"/>
                </a:rPr>
                <a:t>(</a:t>
              </a:r>
              <a:r>
                <a:rPr lang="en-US" sz="1400" dirty="0" smtClean="0">
                  <a:latin typeface="Calibri"/>
                  <a:cs typeface="Calibri"/>
                </a:rPr>
                <a:t>2007)</a:t>
              </a:r>
              <a:endParaRPr lang="en-US" sz="1400" dirty="0">
                <a:latin typeface="Calibri"/>
                <a:cs typeface="Calibri"/>
              </a:endParaRPr>
            </a:p>
          </p:txBody>
        </p:sp>
        <p:pic>
          <p:nvPicPr>
            <p:cNvPr id="93" name="Picture 7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78174" y="3493264"/>
              <a:ext cx="228599" cy="2376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4" name="Picture 7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14050" y="3497797"/>
              <a:ext cx="228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46112" y="3497797"/>
              <a:ext cx="228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7" name="Picture 82" descr="csp_review_meeting_042313_pitchumani-09.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87642" y="3498163"/>
              <a:ext cx="224206"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96" name="Picture 95" descr="CSP- Program Wheel-update-02.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8853" y="1260076"/>
            <a:ext cx="4668304" cy="4668304"/>
          </a:xfrm>
          <a:prstGeom prst="rect">
            <a:avLst/>
          </a:prstGeom>
        </p:spPr>
      </p:pic>
      <p:grpSp>
        <p:nvGrpSpPr>
          <p:cNvPr id="98" name="Group 97"/>
          <p:cNvGrpSpPr>
            <a:grpSpLocks/>
          </p:cNvGrpSpPr>
          <p:nvPr/>
        </p:nvGrpSpPr>
        <p:grpSpPr bwMode="auto">
          <a:xfrm>
            <a:off x="6029079" y="854480"/>
            <a:ext cx="2195467" cy="307777"/>
            <a:chOff x="6209017" y="2704928"/>
            <a:chExt cx="2195306" cy="306716"/>
          </a:xfrm>
        </p:grpSpPr>
        <p:sp>
          <p:nvSpPr>
            <p:cNvPr id="99" name="Rectangle 56"/>
            <p:cNvSpPr>
              <a:spLocks noChangeArrowheads="1"/>
            </p:cNvSpPr>
            <p:nvPr/>
          </p:nvSpPr>
          <p:spPr bwMode="auto">
            <a:xfrm>
              <a:off x="6440981" y="2704928"/>
              <a:ext cx="1963342" cy="3067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dirty="0" smtClean="0">
                  <a:latin typeface="Calibri"/>
                  <a:cs typeface="Calibri"/>
                </a:rPr>
                <a:t>$10M   COLLECTS </a:t>
              </a:r>
              <a:r>
                <a:rPr lang="en-US" sz="1400" dirty="0">
                  <a:latin typeface="Calibri"/>
                  <a:cs typeface="Calibri"/>
                </a:rPr>
                <a:t>(</a:t>
              </a:r>
              <a:r>
                <a:rPr lang="en-US" sz="1400" dirty="0" smtClean="0">
                  <a:latin typeface="Calibri"/>
                  <a:cs typeface="Calibri"/>
                </a:rPr>
                <a:t>2016)</a:t>
              </a:r>
              <a:endParaRPr lang="en-US" sz="1400" dirty="0">
                <a:latin typeface="Calibri"/>
                <a:cs typeface="Calibri"/>
              </a:endParaRPr>
            </a:p>
          </p:txBody>
        </p:sp>
        <p:pic>
          <p:nvPicPr>
            <p:cNvPr id="100" name="Picture 6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09017" y="2759905"/>
              <a:ext cx="228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Rectangle 2"/>
          <p:cNvSpPr/>
          <p:nvPr/>
        </p:nvSpPr>
        <p:spPr>
          <a:xfrm>
            <a:off x="4897157" y="763836"/>
            <a:ext cx="3750723" cy="1138149"/>
          </a:xfrm>
          <a:prstGeom prst="rect">
            <a:avLst/>
          </a:prstGeom>
          <a:noFill/>
          <a:ln w="28575">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06574" y="959163"/>
            <a:ext cx="4264005" cy="369332"/>
          </a:xfrm>
          <a:prstGeom prst="rect">
            <a:avLst/>
          </a:prstGeom>
          <a:noFill/>
        </p:spPr>
        <p:txBody>
          <a:bodyPr wrap="square" rtlCol="0">
            <a:spAutoFit/>
          </a:bodyPr>
          <a:lstStyle/>
          <a:p>
            <a:pPr algn="ctr"/>
            <a:r>
              <a:rPr lang="en-US" b="1" dirty="0" smtClean="0">
                <a:solidFill>
                  <a:srgbClr val="FF0000"/>
                </a:solidFill>
              </a:rPr>
              <a:t>3 FOA’s, $72M executed in the past year!!!</a:t>
            </a:r>
            <a:endParaRPr lang="en-US" b="1" dirty="0">
              <a:solidFill>
                <a:srgbClr val="FF0000"/>
              </a:solidFill>
            </a:endParaRPr>
          </a:p>
        </p:txBody>
      </p:sp>
      <p:sp>
        <p:nvSpPr>
          <p:cNvPr id="5" name="TextBox 4"/>
          <p:cNvSpPr txBox="1"/>
          <p:nvPr/>
        </p:nvSpPr>
        <p:spPr>
          <a:xfrm>
            <a:off x="0" y="3404906"/>
            <a:ext cx="9144000" cy="707886"/>
          </a:xfrm>
          <a:prstGeom prst="rect">
            <a:avLst/>
          </a:prstGeom>
          <a:noFill/>
        </p:spPr>
        <p:txBody>
          <a:bodyPr wrap="square" rtlCol="0">
            <a:spAutoFit/>
          </a:bodyPr>
          <a:lstStyle/>
          <a:p>
            <a:pPr algn="ctr"/>
            <a:r>
              <a:rPr lang="en-US" sz="4000" b="1" dirty="0" smtClean="0">
                <a:solidFill>
                  <a:schemeClr val="accent4"/>
                </a:solidFill>
              </a:rPr>
              <a:t>~$350M in Total CSP R&amp;D Funding</a:t>
            </a:r>
            <a:endParaRPr lang="en-US" sz="4000" b="1" dirty="0">
              <a:solidFill>
                <a:schemeClr val="accent4"/>
              </a:solidFill>
            </a:endParaRPr>
          </a:p>
        </p:txBody>
      </p:sp>
    </p:spTree>
    <p:extLst>
      <p:ext uri="{BB962C8B-B14F-4D97-AF65-F5344CB8AC3E}">
        <p14:creationId xmlns:p14="http://schemas.microsoft.com/office/powerpoint/2010/main" val="6130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ipe(down)">
                                      <p:cBhvr>
                                        <p:cTn id="25" dur="580">
                                          <p:stCondLst>
                                            <p:cond delay="0"/>
                                          </p:stCondLst>
                                        </p:cTn>
                                        <p:tgtEl>
                                          <p:spTgt spid="5">
                                            <p:txEl>
                                              <p:pRg st="0" end="0"/>
                                            </p:txEl>
                                          </p:spTgt>
                                        </p:tgtEl>
                                      </p:cBhvr>
                                    </p:animEffect>
                                    <p:anim calcmode="lin" valueType="num">
                                      <p:cBhvr>
                                        <p:cTn id="26"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xEl>
                                              <p:pRg st="0" end="0"/>
                                            </p:txEl>
                                          </p:spTgt>
                                        </p:tgtEl>
                                      </p:cBhvr>
                                      <p:to x="100000" y="60000"/>
                                    </p:animScale>
                                    <p:animScale>
                                      <p:cBhvr>
                                        <p:cTn id="32" dur="166" decel="50000">
                                          <p:stCondLst>
                                            <p:cond delay="676"/>
                                          </p:stCondLst>
                                        </p:cTn>
                                        <p:tgtEl>
                                          <p:spTgt spid="5">
                                            <p:txEl>
                                              <p:pRg st="0" end="0"/>
                                            </p:txEl>
                                          </p:spTgt>
                                        </p:tgtEl>
                                      </p:cBhvr>
                                      <p:to x="100000" y="100000"/>
                                    </p:animScale>
                                    <p:animScale>
                                      <p:cBhvr>
                                        <p:cTn id="33" dur="26">
                                          <p:stCondLst>
                                            <p:cond delay="1312"/>
                                          </p:stCondLst>
                                        </p:cTn>
                                        <p:tgtEl>
                                          <p:spTgt spid="5">
                                            <p:txEl>
                                              <p:pRg st="0" end="0"/>
                                            </p:txEl>
                                          </p:spTgt>
                                        </p:tgtEl>
                                      </p:cBhvr>
                                      <p:to x="100000" y="80000"/>
                                    </p:animScale>
                                    <p:animScale>
                                      <p:cBhvr>
                                        <p:cTn id="34" dur="166" decel="50000">
                                          <p:stCondLst>
                                            <p:cond delay="1338"/>
                                          </p:stCondLst>
                                        </p:cTn>
                                        <p:tgtEl>
                                          <p:spTgt spid="5">
                                            <p:txEl>
                                              <p:pRg st="0" end="0"/>
                                            </p:txEl>
                                          </p:spTgt>
                                        </p:tgtEl>
                                      </p:cBhvr>
                                      <p:to x="100000" y="100000"/>
                                    </p:animScale>
                                    <p:animScale>
                                      <p:cBhvr>
                                        <p:cTn id="35" dur="26">
                                          <p:stCondLst>
                                            <p:cond delay="1642"/>
                                          </p:stCondLst>
                                        </p:cTn>
                                        <p:tgtEl>
                                          <p:spTgt spid="5">
                                            <p:txEl>
                                              <p:pRg st="0" end="0"/>
                                            </p:txEl>
                                          </p:spTgt>
                                        </p:tgtEl>
                                      </p:cBhvr>
                                      <p:to x="100000" y="90000"/>
                                    </p:animScale>
                                    <p:animScale>
                                      <p:cBhvr>
                                        <p:cTn id="36" dur="166" decel="50000">
                                          <p:stCondLst>
                                            <p:cond delay="1668"/>
                                          </p:stCondLst>
                                        </p:cTn>
                                        <p:tgtEl>
                                          <p:spTgt spid="5">
                                            <p:txEl>
                                              <p:pRg st="0" end="0"/>
                                            </p:txEl>
                                          </p:spTgt>
                                        </p:tgtEl>
                                      </p:cBhvr>
                                      <p:to x="100000" y="100000"/>
                                    </p:animScale>
                                    <p:animScale>
                                      <p:cBhvr>
                                        <p:cTn id="37" dur="26">
                                          <p:stCondLst>
                                            <p:cond delay="1808"/>
                                          </p:stCondLst>
                                        </p:cTn>
                                        <p:tgtEl>
                                          <p:spTgt spid="5">
                                            <p:txEl>
                                              <p:pRg st="0" end="0"/>
                                            </p:txEl>
                                          </p:spTgt>
                                        </p:tgtEl>
                                      </p:cBhvr>
                                      <p:to x="100000" y="95000"/>
                                    </p:animScale>
                                    <p:animScale>
                                      <p:cBhvr>
                                        <p:cTn id="38"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4" grpId="1"/>
      <p:bldP spid="5"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152400" y="5933423"/>
            <a:ext cx="3108327" cy="9245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6035673" y="5933423"/>
            <a:ext cx="3108327" cy="9245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36175" b="36197"/>
          <a:stretch/>
        </p:blipFill>
        <p:spPr>
          <a:xfrm>
            <a:off x="1409765" y="197122"/>
            <a:ext cx="2389224" cy="43532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0570" y="3843746"/>
            <a:ext cx="1094055" cy="52605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1329" y="2018290"/>
            <a:ext cx="1551497" cy="46014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2463" y="5156260"/>
            <a:ext cx="1223566" cy="545105"/>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3098" y="2901067"/>
            <a:ext cx="1183616" cy="530844"/>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695" y="294268"/>
            <a:ext cx="635410" cy="668853"/>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3472" y="3579068"/>
            <a:ext cx="1873168" cy="475987"/>
          </a:xfrm>
          <a:prstGeom prst="rect">
            <a:avLst/>
          </a:prstGeom>
        </p:spPr>
      </p:pic>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02697" y="1590696"/>
            <a:ext cx="1514999" cy="466154"/>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7886" y="4857947"/>
            <a:ext cx="1591056" cy="685800"/>
          </a:xfrm>
          <a:prstGeom prst="rect">
            <a:avLst/>
          </a:prstGeom>
        </p:spPr>
      </p:pic>
      <p:pic>
        <p:nvPicPr>
          <p:cNvPr id="24" name="Picture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79461" y="5180023"/>
            <a:ext cx="849270" cy="621152"/>
          </a:xfrm>
          <a:prstGeom prst="rect">
            <a:avLst/>
          </a:prstGeom>
        </p:spPr>
      </p:pic>
      <p:pic>
        <p:nvPicPr>
          <p:cNvPr id="27"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74082" y="1598778"/>
            <a:ext cx="1504951" cy="389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13312" name="Group 13311"/>
          <p:cNvGrpSpPr/>
          <p:nvPr/>
        </p:nvGrpSpPr>
        <p:grpSpPr>
          <a:xfrm>
            <a:off x="326205" y="4281465"/>
            <a:ext cx="2339681" cy="315798"/>
            <a:chOff x="6305314" y="5055794"/>
            <a:chExt cx="2339681" cy="315798"/>
          </a:xfrm>
        </p:grpSpPr>
        <p:pic>
          <p:nvPicPr>
            <p:cNvPr id="25" name="Picture 2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68645" y="5055794"/>
              <a:ext cx="1276350" cy="315798"/>
            </a:xfrm>
            <a:prstGeom prst="rect">
              <a:avLst/>
            </a:prstGeom>
          </p:spPr>
        </p:pic>
        <p:pic>
          <p:nvPicPr>
            <p:cNvPr id="31" name="Picture 30" descr="slacHeaderLogo.gif"/>
            <p:cNvPicPr>
              <a:picLocks noChangeAspect="1"/>
            </p:cNvPicPr>
            <p:nvPr/>
          </p:nvPicPr>
          <p:blipFill rotWithShape="1">
            <a:blip r:embed="rId15">
              <a:extLst>
                <a:ext uri="{28A0092B-C50C-407E-A947-70E740481C1C}">
                  <a14:useLocalDpi xmlns:a14="http://schemas.microsoft.com/office/drawing/2010/main" val="0"/>
                </a:ext>
              </a:extLst>
            </a:blip>
            <a:srcRect r="62177" b="4403"/>
            <a:stretch/>
          </p:blipFill>
          <p:spPr>
            <a:xfrm>
              <a:off x="6305314" y="5067598"/>
              <a:ext cx="1037577" cy="292191"/>
            </a:xfrm>
            <a:prstGeom prst="rect">
              <a:avLst/>
            </a:prstGeom>
          </p:spPr>
        </p:pic>
      </p:grpSp>
      <p:pic>
        <p:nvPicPr>
          <p:cNvPr id="28" name="Picture 27"/>
          <p:cNvPicPr>
            <a:picLocks noChangeAspect="1"/>
          </p:cNvPicPr>
          <p:nvPr/>
        </p:nvPicPr>
        <p:blipFill>
          <a:blip r:embed="rId16"/>
          <a:stretch>
            <a:fillRect/>
          </a:stretch>
        </p:blipFill>
        <p:spPr>
          <a:xfrm>
            <a:off x="6126679" y="937282"/>
            <a:ext cx="1371600" cy="388620"/>
          </a:xfrm>
          <a:prstGeom prst="rect">
            <a:avLst/>
          </a:prstGeom>
        </p:spPr>
      </p:pic>
      <p:pic>
        <p:nvPicPr>
          <p:cNvPr id="42" name="Picture 4" descr="http://www.theamericanclubs.com/USA/Alumni_Clubs/Logo/Yale_University_Logo.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68135" y="3002581"/>
            <a:ext cx="726499" cy="726499"/>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6" descr="File:University of California Seal.sv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34276" y="2701803"/>
            <a:ext cx="914400" cy="914400"/>
          </a:xfrm>
          <a:prstGeom prst="rect">
            <a:avLst/>
          </a:prstGeom>
          <a:noFill/>
          <a:extLst>
            <a:ext uri="{909E8E84-426E-40dd-AFC4-6F175D3DCCD1}">
              <a14:hiddenFill xmlns:a14="http://schemas.microsoft.com/office/drawing/2010/main" xmlns="">
                <a:solidFill>
                  <a:srgbClr val="FFFFFF"/>
                </a:solidFill>
              </a14:hiddenFill>
            </a:ext>
          </a:extLst>
        </p:spPr>
      </p:pic>
      <p:pic>
        <p:nvPicPr>
          <p:cNvPr id="51" name="Picture 8" descr="File:GeorgiaTech logo.sv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417760" y="4742282"/>
            <a:ext cx="1462910" cy="618840"/>
          </a:xfrm>
          <a:prstGeom prst="rect">
            <a:avLst/>
          </a:prstGeom>
          <a:noFill/>
          <a:extLst>
            <a:ext uri="{909E8E84-426E-40dd-AFC4-6F175D3DCCD1}">
              <a14:hiddenFill xmlns:a14="http://schemas.microsoft.com/office/drawing/2010/main" xmlns="">
                <a:solidFill>
                  <a:srgbClr val="FFFFFF"/>
                </a:solidFill>
              </a14:hiddenFill>
            </a:ext>
          </a:extLst>
        </p:spPr>
      </p:pic>
      <p:pic>
        <p:nvPicPr>
          <p:cNvPr id="52" name="Picture 10" descr="http://commguide.asu.edu/downloads/asulogo/jpg/lwm1_mg.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3179" y="2600968"/>
            <a:ext cx="1113137" cy="740999"/>
          </a:xfrm>
          <a:prstGeom prst="rect">
            <a:avLst/>
          </a:prstGeom>
          <a:noFill/>
          <a:extLst>
            <a:ext uri="{909E8E84-426E-40dd-AFC4-6F175D3DCCD1}">
              <a14:hiddenFill xmlns:a14="http://schemas.microsoft.com/office/drawing/2010/main" xmlns="">
                <a:solidFill>
                  <a:srgbClr val="FFFFFF"/>
                </a:solidFill>
              </a14:hiddenFill>
            </a:ext>
          </a:extLst>
        </p:spPr>
      </p:pic>
      <p:pic>
        <p:nvPicPr>
          <p:cNvPr id="69" name="Picture 68"/>
          <p:cNvPicPr/>
          <p:nvPr/>
        </p:nvPicPr>
        <p:blipFill rotWithShape="1">
          <a:blip r:embed="rId21">
            <a:extLst>
              <a:ext uri="{28A0092B-C50C-407E-A947-70E740481C1C}">
                <a14:useLocalDpi xmlns:a14="http://schemas.microsoft.com/office/drawing/2010/main" val="0"/>
              </a:ext>
            </a:extLst>
          </a:blip>
          <a:srcRect l="1592" t="5790" r="69531"/>
          <a:stretch/>
        </p:blipFill>
        <p:spPr bwMode="auto">
          <a:xfrm>
            <a:off x="7970570" y="197122"/>
            <a:ext cx="833414" cy="816593"/>
          </a:xfrm>
          <a:prstGeom prst="rect">
            <a:avLst/>
          </a:prstGeom>
          <a:noFill/>
          <a:ln>
            <a:noFill/>
          </a:ln>
        </p:spPr>
      </p:pic>
      <p:pic>
        <p:nvPicPr>
          <p:cNvPr id="77" name="Picture 7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922168" y="5234057"/>
            <a:ext cx="1321448" cy="614474"/>
          </a:xfrm>
          <a:prstGeom prst="rect">
            <a:avLst/>
          </a:prstGeom>
        </p:spPr>
      </p:pic>
      <p:pic>
        <p:nvPicPr>
          <p:cNvPr id="78" name="Picture 77"/>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43179" y="6082288"/>
            <a:ext cx="1150033" cy="440846"/>
          </a:xfrm>
          <a:prstGeom prst="rect">
            <a:avLst/>
          </a:prstGeom>
        </p:spPr>
      </p:pic>
      <p:pic>
        <p:nvPicPr>
          <p:cNvPr id="79" name="Picture 4" descr="File:Los Alamos logo.sv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731590" y="5823248"/>
            <a:ext cx="1828800" cy="839323"/>
          </a:xfrm>
          <a:prstGeom prst="rect">
            <a:avLst/>
          </a:prstGeom>
          <a:noFill/>
          <a:extLst>
            <a:ext uri="{909E8E84-426E-40dd-AFC4-6F175D3DCCD1}">
              <a14:hiddenFill xmlns:a14="http://schemas.microsoft.com/office/drawing/2010/main" xmlns="">
                <a:solidFill>
                  <a:srgbClr val="FFFFFF"/>
                </a:solidFill>
              </a14:hiddenFill>
            </a:ext>
          </a:extLst>
        </p:spPr>
      </p:pic>
      <p:pic>
        <p:nvPicPr>
          <p:cNvPr id="80" name="Picture 6" descr="Oak Ridge National Laboratory logo.sv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583100" y="5361253"/>
            <a:ext cx="1111008" cy="572170"/>
          </a:xfrm>
          <a:prstGeom prst="rect">
            <a:avLst/>
          </a:prstGeom>
          <a:noFill/>
          <a:extLst>
            <a:ext uri="{909E8E84-426E-40dd-AFC4-6F175D3DCCD1}">
              <a14:hiddenFill xmlns:a14="http://schemas.microsoft.com/office/drawing/2010/main" xmlns="">
                <a:solidFill>
                  <a:srgbClr val="FFFFFF"/>
                </a:solidFill>
              </a14:hiddenFill>
            </a:ext>
          </a:extLst>
        </p:spPr>
      </p:pic>
      <p:pic>
        <p:nvPicPr>
          <p:cNvPr id="81" name="Picture 8" descr="http://www.clemson.edu/media-relations/archive/newsroom/multimedia/images/2009_images/march/SRNL-logo.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035673" y="6225531"/>
            <a:ext cx="1462606" cy="381843"/>
          </a:xfrm>
          <a:prstGeom prst="rect">
            <a:avLst/>
          </a:prstGeom>
          <a:noFill/>
          <a:extLst>
            <a:ext uri="{909E8E84-426E-40dd-AFC4-6F175D3DCCD1}">
              <a14:hiddenFill xmlns:a14="http://schemas.microsoft.com/office/drawing/2010/main" xmlns="">
                <a:solidFill>
                  <a:srgbClr val="FFFFFF"/>
                </a:solidFill>
              </a14:hiddenFill>
            </a:ext>
          </a:extLst>
        </p:spPr>
      </p:pic>
      <p:pic>
        <p:nvPicPr>
          <p:cNvPr id="82" name="Picture 4"/>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084114" y="6062461"/>
            <a:ext cx="1367438" cy="584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 name="Picture 70"/>
          <p:cNvPicPr>
            <a:picLocks noChangeAspect="1"/>
          </p:cNvPicPr>
          <p:nvPr/>
        </p:nvPicPr>
        <p:blipFill rotWithShape="1">
          <a:blip r:embed="rId28"/>
          <a:srcRect l="25797" t="19054" r="4862" b="15325"/>
          <a:stretch/>
        </p:blipFill>
        <p:spPr>
          <a:xfrm>
            <a:off x="317638" y="1451012"/>
            <a:ext cx="784986" cy="731800"/>
          </a:xfrm>
          <a:prstGeom prst="rect">
            <a:avLst/>
          </a:prstGeom>
        </p:spPr>
      </p:pic>
      <p:pic>
        <p:nvPicPr>
          <p:cNvPr id="39" name="Picture 5"/>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rightnessContrast bright="-3000"/>
                    </a14:imgEffect>
                  </a14:imgLayer>
                </a14:imgProps>
              </a:ext>
              <a:ext uri="{28A0092B-C50C-407E-A947-70E740481C1C}">
                <a14:useLocalDpi xmlns:a14="http://schemas.microsoft.com/office/drawing/2010/main" val="0"/>
              </a:ext>
            </a:extLst>
          </a:blip>
          <a:srcRect l="5692" t="14240" r="57923" b="77803"/>
          <a:stretch/>
        </p:blipFill>
        <p:spPr bwMode="auto">
          <a:xfrm>
            <a:off x="1570025" y="1634084"/>
            <a:ext cx="2011680" cy="2474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Picture 2"/>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019157" y="997974"/>
            <a:ext cx="1596955" cy="578385"/>
          </a:xfrm>
          <a:prstGeom prst="rect">
            <a:avLst/>
          </a:prstGeom>
        </p:spPr>
      </p:pic>
      <p:pic>
        <p:nvPicPr>
          <p:cNvPr id="4" name="Picture 3"/>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326558" y="3979952"/>
            <a:ext cx="880836" cy="767180"/>
          </a:xfrm>
          <a:prstGeom prst="rect">
            <a:avLst/>
          </a:prstGeom>
        </p:spPr>
      </p:pic>
      <p:pic>
        <p:nvPicPr>
          <p:cNvPr id="5" name="Picture 4"/>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986942" y="5687210"/>
            <a:ext cx="959955" cy="996493"/>
          </a:xfrm>
          <a:prstGeom prst="rect">
            <a:avLst/>
          </a:prstGeom>
        </p:spPr>
      </p:pic>
      <p:pic>
        <p:nvPicPr>
          <p:cNvPr id="15" name="Picture 14"/>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296457" y="2238862"/>
            <a:ext cx="1821873" cy="426083"/>
          </a:xfrm>
          <a:prstGeom prst="rect">
            <a:avLst/>
          </a:prstGeom>
        </p:spPr>
      </p:pic>
      <p:pic>
        <p:nvPicPr>
          <p:cNvPr id="16" name="Picture 15"/>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4036916" y="75285"/>
            <a:ext cx="821692" cy="871052"/>
          </a:xfrm>
          <a:prstGeom prst="rect">
            <a:avLst/>
          </a:prstGeom>
        </p:spPr>
      </p:pic>
      <p:pic>
        <p:nvPicPr>
          <p:cNvPr id="17" name="Picture 16"/>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432810" y="853510"/>
            <a:ext cx="2200625" cy="476802"/>
          </a:xfrm>
          <a:prstGeom prst="rect">
            <a:avLst/>
          </a:prstGeom>
        </p:spPr>
      </p:pic>
      <p:pic>
        <p:nvPicPr>
          <p:cNvPr id="40" name="Picture 39" descr="CSP-chart-18.png"/>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845478" y="1782129"/>
            <a:ext cx="3398138" cy="3292344"/>
          </a:xfrm>
          <a:prstGeom prst="rect">
            <a:avLst/>
          </a:prstGeom>
        </p:spPr>
      </p:pic>
    </p:spTree>
    <p:extLst>
      <p:ext uri="{BB962C8B-B14F-4D97-AF65-F5344CB8AC3E}">
        <p14:creationId xmlns:p14="http://schemas.microsoft.com/office/powerpoint/2010/main" val="26765230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
                                        <p:tgtEl>
                                          <p:spTgt spid="8"/>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
                                        <p:tgtEl>
                                          <p:spTgt spid="10"/>
                                        </p:tgtEl>
                                      </p:cBhvr>
                                    </p:animEffect>
                                  </p:childTnLst>
                                </p:cTn>
                              </p:par>
                            </p:childTnLst>
                          </p:cTn>
                        </p:par>
                        <p:par>
                          <p:cTn id="12" fill="hold">
                            <p:stCondLst>
                              <p:cond delay="4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
                                        <p:tgtEl>
                                          <p:spTgt spid="11"/>
                                        </p:tgtEl>
                                      </p:cBhvr>
                                    </p:animEffect>
                                  </p:childTnLst>
                                </p:cTn>
                              </p:par>
                            </p:childTnLst>
                          </p:cTn>
                        </p:par>
                        <p:par>
                          <p:cTn id="16" fill="hold">
                            <p:stCondLst>
                              <p:cond delay="6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
                                        <p:tgtEl>
                                          <p:spTgt spid="12"/>
                                        </p:tgtEl>
                                      </p:cBhvr>
                                    </p:animEffect>
                                  </p:childTnLst>
                                </p:cTn>
                              </p:par>
                            </p:childTnLst>
                          </p:cTn>
                        </p:par>
                        <p:par>
                          <p:cTn id="20" fill="hold">
                            <p:stCondLst>
                              <p:cond delay="8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200"/>
                                        <p:tgtEl>
                                          <p:spTgt spid="1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200"/>
                                        <p:tgtEl>
                                          <p:spTgt spid="21"/>
                                        </p:tgtEl>
                                      </p:cBhvr>
                                    </p:animEffect>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200"/>
                                        <p:tgtEl>
                                          <p:spTgt spid="22"/>
                                        </p:tgtEl>
                                      </p:cBhvr>
                                    </p:animEffect>
                                  </p:childTnLst>
                                </p:cTn>
                              </p:par>
                            </p:childTnLst>
                          </p:cTn>
                        </p:par>
                        <p:par>
                          <p:cTn id="32" fill="hold">
                            <p:stCondLst>
                              <p:cond delay="1400"/>
                            </p:stCondLst>
                            <p:childTnLst>
                              <p:par>
                                <p:cTn id="33" presetID="10" presetClass="entr" presetSubtype="0"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200"/>
                                        <p:tgtEl>
                                          <p:spTgt spid="23"/>
                                        </p:tgtEl>
                                      </p:cBhvr>
                                    </p:animEffect>
                                  </p:childTnLst>
                                </p:cTn>
                              </p:par>
                            </p:childTnLst>
                          </p:cTn>
                        </p:par>
                        <p:par>
                          <p:cTn id="36" fill="hold">
                            <p:stCondLst>
                              <p:cond delay="1600"/>
                            </p:stCondLst>
                            <p:childTnLst>
                              <p:par>
                                <p:cTn id="37" presetID="10" presetClass="entr" presetSubtype="0"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200"/>
                                        <p:tgtEl>
                                          <p:spTgt spid="24"/>
                                        </p:tgtEl>
                                      </p:cBhvr>
                                    </p:animEffect>
                                  </p:childTnLst>
                                </p:cTn>
                              </p:par>
                            </p:childTnLst>
                          </p:cTn>
                        </p:par>
                        <p:par>
                          <p:cTn id="40" fill="hold">
                            <p:stCondLst>
                              <p:cond delay="1800"/>
                            </p:stCondLst>
                            <p:childTnLst>
                              <p:par>
                                <p:cTn id="41" presetID="10" presetClass="entr" presetSubtype="0"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200"/>
                                        <p:tgtEl>
                                          <p:spTgt spid="27"/>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3312"/>
                                        </p:tgtEl>
                                        <p:attrNameLst>
                                          <p:attrName>style.visibility</p:attrName>
                                        </p:attrNameLst>
                                      </p:cBhvr>
                                      <p:to>
                                        <p:strVal val="visible"/>
                                      </p:to>
                                    </p:set>
                                    <p:animEffect transition="in" filter="fade">
                                      <p:cBhvr>
                                        <p:cTn id="47" dur="200"/>
                                        <p:tgtEl>
                                          <p:spTgt spid="13312"/>
                                        </p:tgtEl>
                                      </p:cBhvr>
                                    </p:animEffect>
                                  </p:childTnLst>
                                </p:cTn>
                              </p:par>
                            </p:childTnLst>
                          </p:cTn>
                        </p:par>
                        <p:par>
                          <p:cTn id="48" fill="hold">
                            <p:stCondLst>
                              <p:cond delay="2200"/>
                            </p:stCondLst>
                            <p:childTnLst>
                              <p:par>
                                <p:cTn id="49" presetID="10" presetClass="entr" presetSubtype="0" fill="hold" nodeType="after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200"/>
                                        <p:tgtEl>
                                          <p:spTgt spid="28"/>
                                        </p:tgtEl>
                                      </p:cBhvr>
                                    </p:animEffect>
                                  </p:childTnLst>
                                </p:cTn>
                              </p:par>
                            </p:childTnLst>
                          </p:cTn>
                        </p:par>
                        <p:par>
                          <p:cTn id="52" fill="hold">
                            <p:stCondLst>
                              <p:cond delay="2400"/>
                            </p:stCondLst>
                            <p:childTnLst>
                              <p:par>
                                <p:cTn id="53" presetID="10" presetClass="entr" presetSubtype="0" fill="hold"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200"/>
                                        <p:tgtEl>
                                          <p:spTgt spid="42"/>
                                        </p:tgtEl>
                                      </p:cBhvr>
                                    </p:animEffect>
                                  </p:childTnLst>
                                </p:cTn>
                              </p:par>
                            </p:childTnLst>
                          </p:cTn>
                        </p:par>
                        <p:par>
                          <p:cTn id="56" fill="hold">
                            <p:stCondLst>
                              <p:cond delay="2600"/>
                            </p:stCondLst>
                            <p:childTnLst>
                              <p:par>
                                <p:cTn id="57" presetID="10" presetClass="entr" presetSubtype="0" fill="hold" nodeType="after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200"/>
                                        <p:tgtEl>
                                          <p:spTgt spid="43"/>
                                        </p:tgtEl>
                                      </p:cBhvr>
                                    </p:animEffect>
                                  </p:childTnLst>
                                </p:cTn>
                              </p:par>
                            </p:childTnLst>
                          </p:cTn>
                        </p:par>
                        <p:par>
                          <p:cTn id="60" fill="hold">
                            <p:stCondLst>
                              <p:cond delay="2800"/>
                            </p:stCondLst>
                            <p:childTnLst>
                              <p:par>
                                <p:cTn id="61" presetID="10" presetClass="entr" presetSubtype="0" fill="hold" nodeType="afterEffect">
                                  <p:stCondLst>
                                    <p:cond delay="0"/>
                                  </p:stCondLst>
                                  <p:childTnLst>
                                    <p:set>
                                      <p:cBhvr>
                                        <p:cTn id="62" dur="1" fill="hold">
                                          <p:stCondLst>
                                            <p:cond delay="0"/>
                                          </p:stCondLst>
                                        </p:cTn>
                                        <p:tgtEl>
                                          <p:spTgt spid="69"/>
                                        </p:tgtEl>
                                        <p:attrNameLst>
                                          <p:attrName>style.visibility</p:attrName>
                                        </p:attrNameLst>
                                      </p:cBhvr>
                                      <p:to>
                                        <p:strVal val="visible"/>
                                      </p:to>
                                    </p:set>
                                    <p:animEffect transition="in" filter="fade">
                                      <p:cBhvr>
                                        <p:cTn id="63" dur="200"/>
                                        <p:tgtEl>
                                          <p:spTgt spid="69"/>
                                        </p:tgtEl>
                                      </p:cBhvr>
                                    </p:animEffect>
                                  </p:childTnLst>
                                </p:cTn>
                              </p:par>
                            </p:childTnLst>
                          </p:cTn>
                        </p:par>
                        <p:par>
                          <p:cTn id="64" fill="hold">
                            <p:stCondLst>
                              <p:cond delay="3000"/>
                            </p:stCondLst>
                            <p:childTnLst>
                              <p:par>
                                <p:cTn id="65" presetID="10" presetClass="entr" presetSubtype="0" fill="hold" nodeType="afterEffect">
                                  <p:stCondLst>
                                    <p:cond delay="0"/>
                                  </p:stCondLst>
                                  <p:childTnLst>
                                    <p:set>
                                      <p:cBhvr>
                                        <p:cTn id="66" dur="1" fill="hold">
                                          <p:stCondLst>
                                            <p:cond delay="0"/>
                                          </p:stCondLst>
                                        </p:cTn>
                                        <p:tgtEl>
                                          <p:spTgt spid="77"/>
                                        </p:tgtEl>
                                        <p:attrNameLst>
                                          <p:attrName>style.visibility</p:attrName>
                                        </p:attrNameLst>
                                      </p:cBhvr>
                                      <p:to>
                                        <p:strVal val="visible"/>
                                      </p:to>
                                    </p:set>
                                    <p:animEffect transition="in" filter="fade">
                                      <p:cBhvr>
                                        <p:cTn id="67" dur="200"/>
                                        <p:tgtEl>
                                          <p:spTgt spid="77"/>
                                        </p:tgtEl>
                                      </p:cBhvr>
                                    </p:animEffect>
                                  </p:childTnLst>
                                </p:cTn>
                              </p:par>
                            </p:childTnLst>
                          </p:cTn>
                        </p:par>
                        <p:par>
                          <p:cTn id="68" fill="hold">
                            <p:stCondLst>
                              <p:cond delay="3200"/>
                            </p:stCondLst>
                            <p:childTnLst>
                              <p:par>
                                <p:cTn id="69" presetID="10" presetClass="entr" presetSubtype="0" fill="hold" nodeType="afterEffect">
                                  <p:stCondLst>
                                    <p:cond delay="0"/>
                                  </p:stCondLst>
                                  <p:childTnLst>
                                    <p:set>
                                      <p:cBhvr>
                                        <p:cTn id="70" dur="1" fill="hold">
                                          <p:stCondLst>
                                            <p:cond delay="0"/>
                                          </p:stCondLst>
                                        </p:cTn>
                                        <p:tgtEl>
                                          <p:spTgt spid="78"/>
                                        </p:tgtEl>
                                        <p:attrNameLst>
                                          <p:attrName>style.visibility</p:attrName>
                                        </p:attrNameLst>
                                      </p:cBhvr>
                                      <p:to>
                                        <p:strVal val="visible"/>
                                      </p:to>
                                    </p:set>
                                    <p:animEffect transition="in" filter="fade">
                                      <p:cBhvr>
                                        <p:cTn id="71" dur="200"/>
                                        <p:tgtEl>
                                          <p:spTgt spid="78"/>
                                        </p:tgtEl>
                                      </p:cBhvr>
                                    </p:animEffect>
                                  </p:childTnLst>
                                </p:cTn>
                              </p:par>
                            </p:childTnLst>
                          </p:cTn>
                        </p:par>
                        <p:par>
                          <p:cTn id="72" fill="hold">
                            <p:stCondLst>
                              <p:cond delay="3400"/>
                            </p:stCondLst>
                            <p:childTnLst>
                              <p:par>
                                <p:cTn id="73" presetID="10" presetClass="entr" presetSubtype="0" fill="hold" nodeType="afterEffect">
                                  <p:stCondLst>
                                    <p:cond delay="0"/>
                                  </p:stCondLst>
                                  <p:childTnLst>
                                    <p:set>
                                      <p:cBhvr>
                                        <p:cTn id="74" dur="1" fill="hold">
                                          <p:stCondLst>
                                            <p:cond delay="0"/>
                                          </p:stCondLst>
                                        </p:cTn>
                                        <p:tgtEl>
                                          <p:spTgt spid="79"/>
                                        </p:tgtEl>
                                        <p:attrNameLst>
                                          <p:attrName>style.visibility</p:attrName>
                                        </p:attrNameLst>
                                      </p:cBhvr>
                                      <p:to>
                                        <p:strVal val="visible"/>
                                      </p:to>
                                    </p:set>
                                    <p:animEffect transition="in" filter="fade">
                                      <p:cBhvr>
                                        <p:cTn id="75" dur="200"/>
                                        <p:tgtEl>
                                          <p:spTgt spid="79"/>
                                        </p:tgtEl>
                                      </p:cBhvr>
                                    </p:animEffect>
                                  </p:childTnLst>
                                </p:cTn>
                              </p:par>
                            </p:childTnLst>
                          </p:cTn>
                        </p:par>
                        <p:par>
                          <p:cTn id="76" fill="hold">
                            <p:stCondLst>
                              <p:cond delay="3600"/>
                            </p:stCondLst>
                            <p:childTnLst>
                              <p:par>
                                <p:cTn id="77" presetID="10" presetClass="entr" presetSubtype="0" fill="hold" nodeType="afterEffect">
                                  <p:stCondLst>
                                    <p:cond delay="0"/>
                                  </p:stCondLst>
                                  <p:childTnLst>
                                    <p:set>
                                      <p:cBhvr>
                                        <p:cTn id="78" dur="1" fill="hold">
                                          <p:stCondLst>
                                            <p:cond delay="0"/>
                                          </p:stCondLst>
                                        </p:cTn>
                                        <p:tgtEl>
                                          <p:spTgt spid="80"/>
                                        </p:tgtEl>
                                        <p:attrNameLst>
                                          <p:attrName>style.visibility</p:attrName>
                                        </p:attrNameLst>
                                      </p:cBhvr>
                                      <p:to>
                                        <p:strVal val="visible"/>
                                      </p:to>
                                    </p:set>
                                    <p:animEffect transition="in" filter="fade">
                                      <p:cBhvr>
                                        <p:cTn id="79" dur="200"/>
                                        <p:tgtEl>
                                          <p:spTgt spid="80"/>
                                        </p:tgtEl>
                                      </p:cBhvr>
                                    </p:animEffect>
                                  </p:childTnLst>
                                </p:cTn>
                              </p:par>
                            </p:childTnLst>
                          </p:cTn>
                        </p:par>
                        <p:par>
                          <p:cTn id="80" fill="hold">
                            <p:stCondLst>
                              <p:cond delay="3800"/>
                            </p:stCondLst>
                            <p:childTnLst>
                              <p:par>
                                <p:cTn id="81" presetID="10" presetClass="entr" presetSubtype="0" fill="hold" nodeType="afterEffect">
                                  <p:stCondLst>
                                    <p:cond delay="0"/>
                                  </p:stCondLst>
                                  <p:childTnLst>
                                    <p:set>
                                      <p:cBhvr>
                                        <p:cTn id="82" dur="1" fill="hold">
                                          <p:stCondLst>
                                            <p:cond delay="0"/>
                                          </p:stCondLst>
                                        </p:cTn>
                                        <p:tgtEl>
                                          <p:spTgt spid="81"/>
                                        </p:tgtEl>
                                        <p:attrNameLst>
                                          <p:attrName>style.visibility</p:attrName>
                                        </p:attrNameLst>
                                      </p:cBhvr>
                                      <p:to>
                                        <p:strVal val="visible"/>
                                      </p:to>
                                    </p:set>
                                    <p:animEffect transition="in" filter="fade">
                                      <p:cBhvr>
                                        <p:cTn id="83" dur="200"/>
                                        <p:tgtEl>
                                          <p:spTgt spid="81"/>
                                        </p:tgtEl>
                                      </p:cBhvr>
                                    </p:animEffect>
                                  </p:childTnLst>
                                </p:cTn>
                              </p:par>
                            </p:childTnLst>
                          </p:cTn>
                        </p:par>
                        <p:par>
                          <p:cTn id="84" fill="hold">
                            <p:stCondLst>
                              <p:cond delay="4000"/>
                            </p:stCondLst>
                            <p:childTnLst>
                              <p:par>
                                <p:cTn id="85" presetID="10" presetClass="entr" presetSubtype="0" fill="hold" nodeType="afterEffect">
                                  <p:stCondLst>
                                    <p:cond delay="0"/>
                                  </p:stCondLst>
                                  <p:childTnLst>
                                    <p:set>
                                      <p:cBhvr>
                                        <p:cTn id="86" dur="1" fill="hold">
                                          <p:stCondLst>
                                            <p:cond delay="0"/>
                                          </p:stCondLst>
                                        </p:cTn>
                                        <p:tgtEl>
                                          <p:spTgt spid="82"/>
                                        </p:tgtEl>
                                        <p:attrNameLst>
                                          <p:attrName>style.visibility</p:attrName>
                                        </p:attrNameLst>
                                      </p:cBhvr>
                                      <p:to>
                                        <p:strVal val="visible"/>
                                      </p:to>
                                    </p:set>
                                    <p:animEffect transition="in" filter="fade">
                                      <p:cBhvr>
                                        <p:cTn id="87" dur="200"/>
                                        <p:tgtEl>
                                          <p:spTgt spid="82"/>
                                        </p:tgtEl>
                                      </p:cBhvr>
                                    </p:animEffect>
                                  </p:childTnLst>
                                </p:cTn>
                              </p:par>
                            </p:childTnLst>
                          </p:cTn>
                        </p:par>
                        <p:par>
                          <p:cTn id="88" fill="hold">
                            <p:stCondLst>
                              <p:cond delay="4200"/>
                            </p:stCondLst>
                            <p:childTnLst>
                              <p:par>
                                <p:cTn id="89" presetID="10" presetClass="entr" presetSubtype="0" fill="hold" nodeType="afterEffect">
                                  <p:stCondLst>
                                    <p:cond delay="0"/>
                                  </p:stCondLst>
                                  <p:childTnLst>
                                    <p:set>
                                      <p:cBhvr>
                                        <p:cTn id="90" dur="1" fill="hold">
                                          <p:stCondLst>
                                            <p:cond delay="0"/>
                                          </p:stCondLst>
                                        </p:cTn>
                                        <p:tgtEl>
                                          <p:spTgt spid="71"/>
                                        </p:tgtEl>
                                        <p:attrNameLst>
                                          <p:attrName>style.visibility</p:attrName>
                                        </p:attrNameLst>
                                      </p:cBhvr>
                                      <p:to>
                                        <p:strVal val="visible"/>
                                      </p:to>
                                    </p:set>
                                    <p:animEffect transition="in" filter="fade">
                                      <p:cBhvr>
                                        <p:cTn id="91" dur="200"/>
                                        <p:tgtEl>
                                          <p:spTgt spid="71"/>
                                        </p:tgtEl>
                                      </p:cBhvr>
                                    </p:animEffect>
                                  </p:childTnLst>
                                </p:cTn>
                              </p:par>
                            </p:childTnLst>
                          </p:cTn>
                        </p:par>
                        <p:par>
                          <p:cTn id="92" fill="hold">
                            <p:stCondLst>
                              <p:cond delay="4400"/>
                            </p:stCondLst>
                            <p:childTnLst>
                              <p:par>
                                <p:cTn id="93" presetID="10" presetClass="entr" presetSubtype="0" fill="hold" nodeType="afterEffect">
                                  <p:stCondLst>
                                    <p:cond delay="0"/>
                                  </p:stCondLst>
                                  <p:childTnLst>
                                    <p:set>
                                      <p:cBhvr>
                                        <p:cTn id="94" dur="1" fill="hold">
                                          <p:stCondLst>
                                            <p:cond delay="0"/>
                                          </p:stCondLst>
                                        </p:cTn>
                                        <p:tgtEl>
                                          <p:spTgt spid="51"/>
                                        </p:tgtEl>
                                        <p:attrNameLst>
                                          <p:attrName>style.visibility</p:attrName>
                                        </p:attrNameLst>
                                      </p:cBhvr>
                                      <p:to>
                                        <p:strVal val="visible"/>
                                      </p:to>
                                    </p:set>
                                    <p:animEffect transition="in" filter="fade">
                                      <p:cBhvr>
                                        <p:cTn id="95" dur="500"/>
                                        <p:tgtEl>
                                          <p:spTgt spid="51"/>
                                        </p:tgtEl>
                                      </p:cBhvr>
                                    </p:animEffect>
                                  </p:childTnLst>
                                </p:cTn>
                              </p:par>
                            </p:childTnLst>
                          </p:cTn>
                        </p:par>
                        <p:par>
                          <p:cTn id="96" fill="hold">
                            <p:stCondLst>
                              <p:cond delay="4900"/>
                            </p:stCondLst>
                            <p:childTnLst>
                              <p:par>
                                <p:cTn id="97" presetID="10" presetClass="entr" presetSubtype="0" fill="hold" nodeType="afterEffect">
                                  <p:stCondLst>
                                    <p:cond delay="0"/>
                                  </p:stCondLst>
                                  <p:childTnLst>
                                    <p:set>
                                      <p:cBhvr>
                                        <p:cTn id="98" dur="1" fill="hold">
                                          <p:stCondLst>
                                            <p:cond delay="0"/>
                                          </p:stCondLst>
                                        </p:cTn>
                                        <p:tgtEl>
                                          <p:spTgt spid="52"/>
                                        </p:tgtEl>
                                        <p:attrNameLst>
                                          <p:attrName>style.visibility</p:attrName>
                                        </p:attrNameLst>
                                      </p:cBhvr>
                                      <p:to>
                                        <p:strVal val="visible"/>
                                      </p:to>
                                    </p:set>
                                    <p:animEffect transition="in" filter="fade">
                                      <p:cBhvr>
                                        <p:cTn id="99" dur="500"/>
                                        <p:tgtEl>
                                          <p:spTgt spid="52"/>
                                        </p:tgtEl>
                                      </p:cBhvr>
                                    </p:animEffect>
                                  </p:childTnLst>
                                </p:cTn>
                              </p:par>
                            </p:childTnLst>
                          </p:cTn>
                        </p:par>
                        <p:par>
                          <p:cTn id="100" fill="hold">
                            <p:stCondLst>
                              <p:cond delay="5400"/>
                            </p:stCondLst>
                            <p:childTnLst>
                              <p:par>
                                <p:cTn id="101" presetID="10" presetClass="entr" presetSubtype="0" fill="hold" nodeType="afterEffect">
                                  <p:stCondLst>
                                    <p:cond delay="0"/>
                                  </p:stCondLst>
                                  <p:childTnLst>
                                    <p:set>
                                      <p:cBhvr>
                                        <p:cTn id="102" dur="1" fill="hold">
                                          <p:stCondLst>
                                            <p:cond delay="0"/>
                                          </p:stCondLst>
                                        </p:cTn>
                                        <p:tgtEl>
                                          <p:spTgt spid="39"/>
                                        </p:tgtEl>
                                        <p:attrNameLst>
                                          <p:attrName>style.visibility</p:attrName>
                                        </p:attrNameLst>
                                      </p:cBhvr>
                                      <p:to>
                                        <p:strVal val="visible"/>
                                      </p:to>
                                    </p:set>
                                    <p:animEffect transition="in" filter="fade">
                                      <p:cBhvr>
                                        <p:cTn id="103" dur="500"/>
                                        <p:tgtEl>
                                          <p:spTgt spid="39"/>
                                        </p:tgtEl>
                                      </p:cBhvr>
                                    </p:animEffect>
                                  </p:childTnLst>
                                </p:cTn>
                              </p:par>
                            </p:childTnLst>
                          </p:cTn>
                        </p:par>
                        <p:par>
                          <p:cTn id="104" fill="hold">
                            <p:stCondLst>
                              <p:cond delay="5900"/>
                            </p:stCondLst>
                            <p:childTnLst>
                              <p:par>
                                <p:cTn id="105" presetID="21" presetClass="entr" presetSubtype="1" fill="hold" nodeType="afterEffect">
                                  <p:stCondLst>
                                    <p:cond delay="0"/>
                                  </p:stCondLst>
                                  <p:childTnLst>
                                    <p:set>
                                      <p:cBhvr>
                                        <p:cTn id="106" dur="1" fill="hold">
                                          <p:stCondLst>
                                            <p:cond delay="0"/>
                                          </p:stCondLst>
                                        </p:cTn>
                                        <p:tgtEl>
                                          <p:spTgt spid="40"/>
                                        </p:tgtEl>
                                        <p:attrNameLst>
                                          <p:attrName>style.visibility</p:attrName>
                                        </p:attrNameLst>
                                      </p:cBhvr>
                                      <p:to>
                                        <p:strVal val="visible"/>
                                      </p:to>
                                    </p:set>
                                    <p:animEffect transition="in" filter="wheel(1)">
                                      <p:cBhvr>
                                        <p:cTn id="107"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65201" y="107645"/>
            <a:ext cx="9144000" cy="838200"/>
          </a:xfrm>
        </p:spPr>
        <p:txBody>
          <a:bodyPr/>
          <a:lstStyle/>
          <a:p>
            <a:r>
              <a:rPr lang="en-US" dirty="0" smtClean="0"/>
              <a:t>Recent CSP Deployment in US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996548926"/>
              </p:ext>
            </p:extLst>
          </p:nvPr>
        </p:nvGraphicFramePr>
        <p:xfrm>
          <a:off x="36576" y="2596877"/>
          <a:ext cx="9107424" cy="3254844"/>
        </p:xfrm>
        <a:graphic>
          <a:graphicData uri="http://schemas.openxmlformats.org/drawingml/2006/table">
            <a:tbl>
              <a:tblPr firstRow="1" bandRow="1">
                <a:tableStyleId>{5C22544A-7EE6-4342-B048-85BDC9FD1C3A}</a:tableStyleId>
              </a:tblPr>
              <a:tblGrid>
                <a:gridCol w="1420749"/>
                <a:gridCol w="1562100"/>
                <a:gridCol w="1495425"/>
                <a:gridCol w="1543050"/>
                <a:gridCol w="1562100"/>
                <a:gridCol w="1524000"/>
              </a:tblGrid>
              <a:tr h="404613">
                <a:tc>
                  <a:txBody>
                    <a:bodyPr/>
                    <a:lstStyle/>
                    <a:p>
                      <a:pPr algn="ctr"/>
                      <a:r>
                        <a:rPr lang="en-US" sz="1400" b="0" dirty="0" smtClean="0">
                          <a:solidFill>
                            <a:srgbClr val="FFFFFF"/>
                          </a:solidFill>
                          <a:latin typeface="Gill Sans"/>
                          <a:cs typeface="Gill Sans"/>
                        </a:rPr>
                        <a:t>Project</a:t>
                      </a:r>
                      <a:endParaRPr lang="en-US" sz="1400" b="0" dirty="0">
                        <a:solidFill>
                          <a:srgbClr val="FFFFFF"/>
                        </a:solidFill>
                        <a:latin typeface="Gill Sans"/>
                        <a:cs typeface="Gill Sans"/>
                      </a:endParaRPr>
                    </a:p>
                  </a:txBody>
                  <a:tcPr marT="45710" marB="45710">
                    <a:solidFill>
                      <a:srgbClr val="008000"/>
                    </a:solidFill>
                  </a:tcPr>
                </a:tc>
                <a:tc>
                  <a:txBody>
                    <a:bodyPr/>
                    <a:lstStyle/>
                    <a:p>
                      <a:pPr algn="ctr"/>
                      <a:r>
                        <a:rPr lang="en-US" sz="1400" b="0" dirty="0" smtClean="0">
                          <a:solidFill>
                            <a:srgbClr val="FFFFFF"/>
                          </a:solidFill>
                          <a:latin typeface="Gill Sans"/>
                          <a:cs typeface="Gill Sans"/>
                        </a:rPr>
                        <a:t>Solana</a:t>
                      </a:r>
                      <a:endParaRPr lang="en-US" sz="1400" b="0" dirty="0">
                        <a:solidFill>
                          <a:srgbClr val="FFFFFF"/>
                        </a:solidFill>
                        <a:latin typeface="Gill Sans"/>
                        <a:cs typeface="Gill Sans"/>
                      </a:endParaRPr>
                    </a:p>
                  </a:txBody>
                  <a:tcPr marT="45710" marB="45710">
                    <a:solidFill>
                      <a:srgbClr val="008000"/>
                    </a:solidFill>
                  </a:tcPr>
                </a:tc>
                <a:tc>
                  <a:txBody>
                    <a:bodyPr/>
                    <a:lstStyle/>
                    <a:p>
                      <a:pPr algn="ctr"/>
                      <a:r>
                        <a:rPr lang="en-US" sz="1400" b="0" dirty="0" err="1" smtClean="0">
                          <a:solidFill>
                            <a:srgbClr val="FFFFFF"/>
                          </a:solidFill>
                          <a:latin typeface="Gill Sans"/>
                          <a:cs typeface="Gill Sans"/>
                        </a:rPr>
                        <a:t>Ivanpah</a:t>
                      </a:r>
                      <a:endParaRPr lang="en-US" sz="1400" b="0" dirty="0">
                        <a:solidFill>
                          <a:srgbClr val="FFFFFF"/>
                        </a:solidFill>
                        <a:latin typeface="Gill Sans"/>
                        <a:cs typeface="Gill Sans"/>
                      </a:endParaRPr>
                    </a:p>
                  </a:txBody>
                  <a:tcPr marT="45710" marB="45710">
                    <a:solidFill>
                      <a:srgbClr val="0080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kern="1200" noProof="0" dirty="0" smtClean="0">
                          <a:solidFill>
                            <a:srgbClr val="FFFFFF"/>
                          </a:solidFill>
                          <a:latin typeface="Gill Sans"/>
                          <a:ea typeface="+mn-ea"/>
                          <a:cs typeface="Gill Sans"/>
                        </a:rPr>
                        <a:t>Genesis</a:t>
                      </a:r>
                      <a:endParaRPr lang="en-US" sz="1400" b="0" kern="1200" dirty="0">
                        <a:solidFill>
                          <a:srgbClr val="FFFFFF"/>
                        </a:solidFill>
                        <a:latin typeface="Gill Sans"/>
                        <a:ea typeface="+mn-ea"/>
                        <a:cs typeface="Gill Sans"/>
                      </a:endParaRPr>
                    </a:p>
                  </a:txBody>
                  <a:tcPr marT="45710" marB="45710">
                    <a:solidFill>
                      <a:srgbClr val="008000"/>
                    </a:solidFill>
                  </a:tcPr>
                </a:tc>
                <a:tc>
                  <a:txBody>
                    <a:bodyPr/>
                    <a:lstStyle/>
                    <a:p>
                      <a:pPr algn="ctr"/>
                      <a:r>
                        <a:rPr lang="en-US" sz="1400" b="0" dirty="0" smtClean="0">
                          <a:solidFill>
                            <a:srgbClr val="FFFFFF"/>
                          </a:solidFill>
                          <a:latin typeface="Gill Sans"/>
                          <a:cs typeface="Gill Sans"/>
                        </a:rPr>
                        <a:t>Crescent</a:t>
                      </a:r>
                      <a:r>
                        <a:rPr lang="en-US" sz="1400" b="0" baseline="0" dirty="0" smtClean="0">
                          <a:solidFill>
                            <a:srgbClr val="FFFFFF"/>
                          </a:solidFill>
                          <a:latin typeface="Gill Sans"/>
                          <a:cs typeface="Gill Sans"/>
                        </a:rPr>
                        <a:t> Dunes</a:t>
                      </a:r>
                      <a:endParaRPr lang="en-US" sz="1400" b="0" dirty="0">
                        <a:solidFill>
                          <a:srgbClr val="FFFFFF"/>
                        </a:solidFill>
                        <a:latin typeface="Gill Sans"/>
                        <a:cs typeface="Gill Sans"/>
                      </a:endParaRPr>
                    </a:p>
                  </a:txBody>
                  <a:tcPr marT="45710" marB="45710">
                    <a:solidFill>
                      <a:srgbClr val="008000"/>
                    </a:solidFill>
                  </a:tcPr>
                </a:tc>
                <a:tc>
                  <a:txBody>
                    <a:bodyPr/>
                    <a:lstStyle/>
                    <a:p>
                      <a:pPr algn="ctr"/>
                      <a:r>
                        <a:rPr lang="en-US" sz="1400" b="0" dirty="0" smtClean="0">
                          <a:solidFill>
                            <a:srgbClr val="FFFFFF"/>
                          </a:solidFill>
                          <a:latin typeface="Gill Sans"/>
                          <a:cs typeface="Gill Sans"/>
                        </a:rPr>
                        <a:t>Mojave</a:t>
                      </a:r>
                      <a:endParaRPr lang="en-US" sz="1400" b="0" dirty="0">
                        <a:solidFill>
                          <a:srgbClr val="FFFFFF"/>
                        </a:solidFill>
                        <a:latin typeface="Gill Sans"/>
                        <a:cs typeface="Gill Sans"/>
                      </a:endParaRPr>
                    </a:p>
                  </a:txBody>
                  <a:tcPr marT="45710" marB="45710">
                    <a:solidFill>
                      <a:srgbClr val="008000"/>
                    </a:solidFill>
                  </a:tcPr>
                </a:tc>
              </a:tr>
              <a:tr h="40461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FFFFFF"/>
                          </a:solidFill>
                          <a:effectLst/>
                          <a:uLnTx/>
                          <a:uFillTx/>
                          <a:latin typeface="Gill Sans"/>
                          <a:ea typeface="+mn-ea"/>
                          <a:cs typeface="Gill Sans"/>
                        </a:rPr>
                        <a:t>Utility</a:t>
                      </a:r>
                      <a:endParaRPr lang="en-US" sz="1400" dirty="0">
                        <a:solidFill>
                          <a:srgbClr val="FFFFFF"/>
                        </a:solidFill>
                        <a:latin typeface="Gill Sans"/>
                        <a:cs typeface="Gill Sans"/>
                      </a:endParaRPr>
                    </a:p>
                  </a:txBody>
                  <a:tcPr marT="45710" marB="45710">
                    <a:solidFill>
                      <a:schemeClr val="tx2">
                        <a:lumMod val="75000"/>
                      </a:schemeClr>
                    </a:solidFill>
                  </a:tcPr>
                </a:tc>
                <a:tc>
                  <a:txBody>
                    <a:bodyPr/>
                    <a:lstStyle/>
                    <a:p>
                      <a:pPr algn="ctr"/>
                      <a:r>
                        <a:rPr lang="en-US" sz="1400" dirty="0" smtClean="0">
                          <a:solidFill>
                            <a:srgbClr val="FFFFFF"/>
                          </a:solidFill>
                          <a:latin typeface="Gill Sans"/>
                          <a:cs typeface="Gill Sans"/>
                        </a:rPr>
                        <a:t>APS</a:t>
                      </a:r>
                      <a:endParaRPr lang="en-US" sz="1400" dirty="0">
                        <a:solidFill>
                          <a:srgbClr val="FFFFFF"/>
                        </a:solidFill>
                        <a:latin typeface="Gill Sans"/>
                        <a:cs typeface="Gill Sans"/>
                      </a:endParaRPr>
                    </a:p>
                  </a:txBody>
                  <a:tcPr marT="45710" marB="45710">
                    <a:noFill/>
                  </a:tcPr>
                </a:tc>
                <a:tc>
                  <a:txBody>
                    <a:bodyPr/>
                    <a:lstStyle/>
                    <a:p>
                      <a:pPr algn="ctr"/>
                      <a:r>
                        <a:rPr lang="en-US" sz="1400" dirty="0" smtClean="0">
                          <a:solidFill>
                            <a:srgbClr val="FFFFFF"/>
                          </a:solidFill>
                          <a:latin typeface="Gill Sans"/>
                          <a:cs typeface="Gill Sans"/>
                        </a:rPr>
                        <a:t>SCE + PG&amp;E</a:t>
                      </a:r>
                      <a:endParaRPr lang="en-US" sz="1400" dirty="0">
                        <a:solidFill>
                          <a:srgbClr val="FFFFFF"/>
                        </a:solidFill>
                        <a:latin typeface="Gill Sans"/>
                        <a:cs typeface="Gill Sans"/>
                      </a:endParaRPr>
                    </a:p>
                  </a:txBody>
                  <a:tcPr marT="45710" marB="45710">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noProof="0" dirty="0" smtClean="0">
                          <a:solidFill>
                            <a:srgbClr val="FFFFFF"/>
                          </a:solidFill>
                          <a:latin typeface="Gill Sans"/>
                          <a:ea typeface="+mn-ea"/>
                          <a:cs typeface="Gill Sans"/>
                        </a:rPr>
                        <a:t>PG&amp;E</a:t>
                      </a:r>
                      <a:endParaRPr lang="en-US" sz="1400" kern="1200" dirty="0">
                        <a:solidFill>
                          <a:srgbClr val="FFFFFF"/>
                        </a:solidFill>
                        <a:latin typeface="Gill Sans"/>
                        <a:ea typeface="+mn-ea"/>
                        <a:cs typeface="Gill Sans"/>
                      </a:endParaRPr>
                    </a:p>
                  </a:txBody>
                  <a:tcPr marT="45710" marB="45710">
                    <a:noFill/>
                  </a:tcPr>
                </a:tc>
                <a:tc>
                  <a:txBody>
                    <a:bodyPr/>
                    <a:lstStyle/>
                    <a:p>
                      <a:pPr algn="ctr"/>
                      <a:r>
                        <a:rPr lang="en-US" sz="1400" dirty="0" smtClean="0">
                          <a:solidFill>
                            <a:srgbClr val="FFFFFF"/>
                          </a:solidFill>
                          <a:latin typeface="Gill Sans"/>
                          <a:cs typeface="Gill Sans"/>
                        </a:rPr>
                        <a:t>NVE</a:t>
                      </a:r>
                      <a:endParaRPr lang="en-US" sz="1400" dirty="0">
                        <a:solidFill>
                          <a:srgbClr val="FFFFFF"/>
                        </a:solidFill>
                        <a:latin typeface="Gill Sans"/>
                        <a:cs typeface="Gill Sans"/>
                      </a:endParaRPr>
                    </a:p>
                  </a:txBody>
                  <a:tcPr marT="45710" marB="45710">
                    <a:noFill/>
                  </a:tcPr>
                </a:tc>
                <a:tc>
                  <a:txBody>
                    <a:bodyPr/>
                    <a:lstStyle/>
                    <a:p>
                      <a:pPr algn="ctr"/>
                      <a:r>
                        <a:rPr lang="en-US" sz="1400" dirty="0" smtClean="0">
                          <a:solidFill>
                            <a:srgbClr val="FFFFFF"/>
                          </a:solidFill>
                          <a:latin typeface="Gill Sans"/>
                          <a:cs typeface="Gill Sans"/>
                        </a:rPr>
                        <a:t>PG&amp;E</a:t>
                      </a:r>
                      <a:endParaRPr lang="en-US" sz="1400" dirty="0">
                        <a:solidFill>
                          <a:srgbClr val="FFFFFF"/>
                        </a:solidFill>
                        <a:latin typeface="Gill Sans"/>
                        <a:cs typeface="Gill Sans"/>
                      </a:endParaRPr>
                    </a:p>
                  </a:txBody>
                  <a:tcPr marT="45710" marB="45710">
                    <a:noFill/>
                  </a:tcPr>
                </a:tc>
              </a:tr>
              <a:tr h="23424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FFFFFF"/>
                          </a:solidFill>
                          <a:effectLst/>
                          <a:uLnTx/>
                          <a:uFillTx/>
                          <a:latin typeface="Gill Sans"/>
                          <a:ea typeface="+mn-ea"/>
                          <a:cs typeface="Gill Sans"/>
                        </a:rPr>
                        <a:t>State</a:t>
                      </a:r>
                      <a:endParaRPr lang="en-US" sz="1400" dirty="0">
                        <a:solidFill>
                          <a:srgbClr val="FFFFFF"/>
                        </a:solidFill>
                        <a:latin typeface="Gill Sans"/>
                        <a:cs typeface="Gill Sans"/>
                      </a:endParaRPr>
                    </a:p>
                  </a:txBody>
                  <a:tcPr marT="45710" marB="45710">
                    <a:solidFill>
                      <a:schemeClr val="tx2">
                        <a:lumMod val="75000"/>
                      </a:schemeClr>
                    </a:solidFill>
                  </a:tcPr>
                </a:tc>
                <a:tc>
                  <a:txBody>
                    <a:bodyPr/>
                    <a:lstStyle/>
                    <a:p>
                      <a:pPr algn="ctr"/>
                      <a:r>
                        <a:rPr lang="en-US" sz="1400" dirty="0" smtClean="0">
                          <a:solidFill>
                            <a:srgbClr val="FFFFFF"/>
                          </a:solidFill>
                          <a:latin typeface="Gill Sans"/>
                          <a:cs typeface="Gill Sans"/>
                        </a:rPr>
                        <a:t>Arizona</a:t>
                      </a:r>
                      <a:endParaRPr lang="en-US" sz="1400" dirty="0">
                        <a:solidFill>
                          <a:srgbClr val="FFFFFF"/>
                        </a:solidFill>
                        <a:latin typeface="Gill Sans"/>
                        <a:cs typeface="Gill Sans"/>
                      </a:endParaRPr>
                    </a:p>
                  </a:txBody>
                  <a:tcPr marT="45710" marB="45710">
                    <a:noFill/>
                  </a:tcPr>
                </a:tc>
                <a:tc>
                  <a:txBody>
                    <a:bodyPr/>
                    <a:lstStyle/>
                    <a:p>
                      <a:pPr algn="ctr"/>
                      <a:r>
                        <a:rPr lang="en-US" sz="1400" dirty="0" smtClean="0">
                          <a:solidFill>
                            <a:srgbClr val="FFFFFF"/>
                          </a:solidFill>
                          <a:latin typeface="Gill Sans"/>
                          <a:cs typeface="Gill Sans"/>
                        </a:rPr>
                        <a:t>California</a:t>
                      </a:r>
                      <a:endParaRPr lang="en-US" sz="1400" dirty="0">
                        <a:solidFill>
                          <a:srgbClr val="FFFFFF"/>
                        </a:solidFill>
                        <a:latin typeface="Gill Sans"/>
                        <a:cs typeface="Gill Sans"/>
                      </a:endParaRPr>
                    </a:p>
                  </a:txBody>
                  <a:tcPr marT="45710" marB="45710">
                    <a:noFill/>
                  </a:tcPr>
                </a:tc>
                <a:tc>
                  <a:txBody>
                    <a:bodyPr/>
                    <a:lstStyle/>
                    <a:p>
                      <a:pPr algn="ctr"/>
                      <a:r>
                        <a:rPr lang="en-US" sz="1400" dirty="0" smtClean="0">
                          <a:solidFill>
                            <a:srgbClr val="FFFFFF"/>
                          </a:solidFill>
                          <a:latin typeface="Gill Sans"/>
                          <a:cs typeface="Gill Sans"/>
                        </a:rPr>
                        <a:t>California</a:t>
                      </a:r>
                      <a:endParaRPr lang="en-US" sz="1400" dirty="0">
                        <a:solidFill>
                          <a:srgbClr val="FFFFFF"/>
                        </a:solidFill>
                        <a:latin typeface="Gill Sans"/>
                        <a:cs typeface="Gill Sans"/>
                      </a:endParaRPr>
                    </a:p>
                  </a:txBody>
                  <a:tcPr marT="45710" marB="45710">
                    <a:noFill/>
                  </a:tcPr>
                </a:tc>
                <a:tc>
                  <a:txBody>
                    <a:bodyPr/>
                    <a:lstStyle/>
                    <a:p>
                      <a:pPr algn="ctr"/>
                      <a:r>
                        <a:rPr lang="en-US" sz="1400" dirty="0" smtClean="0">
                          <a:solidFill>
                            <a:srgbClr val="FFFFFF"/>
                          </a:solidFill>
                          <a:latin typeface="Gill Sans"/>
                          <a:cs typeface="Gill Sans"/>
                        </a:rPr>
                        <a:t>Nevada</a:t>
                      </a:r>
                      <a:endParaRPr lang="en-US" sz="1400" dirty="0">
                        <a:solidFill>
                          <a:srgbClr val="FFFFFF"/>
                        </a:solidFill>
                        <a:latin typeface="Gill Sans"/>
                        <a:cs typeface="Gill Sans"/>
                      </a:endParaRPr>
                    </a:p>
                  </a:txBody>
                  <a:tcPr marT="45710" marB="45710">
                    <a:noFill/>
                  </a:tcPr>
                </a:tc>
                <a:tc>
                  <a:txBody>
                    <a:bodyPr/>
                    <a:lstStyle/>
                    <a:p>
                      <a:pPr algn="ctr"/>
                      <a:r>
                        <a:rPr lang="en-US" sz="1400" dirty="0" smtClean="0">
                          <a:solidFill>
                            <a:srgbClr val="FFFFFF"/>
                          </a:solidFill>
                          <a:latin typeface="Gill Sans"/>
                          <a:cs typeface="Gill Sans"/>
                        </a:rPr>
                        <a:t>California</a:t>
                      </a:r>
                      <a:endParaRPr lang="en-US" sz="1400" dirty="0">
                        <a:solidFill>
                          <a:srgbClr val="FFFFFF"/>
                        </a:solidFill>
                        <a:latin typeface="Gill Sans"/>
                        <a:cs typeface="Gill Sans"/>
                      </a:endParaRPr>
                    </a:p>
                  </a:txBody>
                  <a:tcPr marT="45710" marB="45710">
                    <a:noFill/>
                  </a:tcPr>
                </a:tc>
              </a:tr>
              <a:tr h="23424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FFFFFF"/>
                          </a:solidFill>
                          <a:effectLst/>
                          <a:uLnTx/>
                          <a:uFillTx/>
                          <a:latin typeface="Gill Sans"/>
                          <a:ea typeface="+mn-ea"/>
                          <a:cs typeface="Gill Sans"/>
                        </a:rPr>
                        <a:t>Size</a:t>
                      </a:r>
                      <a:endParaRPr kumimoji="0" lang="en-US" sz="1400" b="0" i="0" u="none" strike="noStrike" kern="1200" cap="none" spc="0" normalizeH="0" baseline="0" noProof="0" dirty="0">
                        <a:ln>
                          <a:noFill/>
                        </a:ln>
                        <a:solidFill>
                          <a:srgbClr val="FFFFFF"/>
                        </a:solidFill>
                        <a:effectLst/>
                        <a:uLnTx/>
                        <a:uFillTx/>
                        <a:latin typeface="Gill Sans"/>
                        <a:ea typeface="+mn-ea"/>
                        <a:cs typeface="Gill Sans"/>
                      </a:endParaRPr>
                    </a:p>
                  </a:txBody>
                  <a:tcPr marT="45710" marB="45710">
                    <a:solidFill>
                      <a:schemeClr val="tx2">
                        <a:lumMod val="7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noProof="0" dirty="0" smtClean="0">
                          <a:solidFill>
                            <a:srgbClr val="FFFFFF"/>
                          </a:solidFill>
                          <a:latin typeface="Gill Sans"/>
                          <a:ea typeface="+mn-ea"/>
                          <a:cs typeface="Gill Sans"/>
                        </a:rPr>
                        <a:t>280 MW</a:t>
                      </a:r>
                      <a:endParaRPr lang="en-US" sz="1400" kern="1200" dirty="0">
                        <a:solidFill>
                          <a:srgbClr val="FFFFFF"/>
                        </a:solidFill>
                        <a:latin typeface="Gill Sans"/>
                        <a:ea typeface="+mn-ea"/>
                        <a:cs typeface="Gill Sans"/>
                      </a:endParaRPr>
                    </a:p>
                  </a:txBody>
                  <a:tcPr marT="45710" marB="45710">
                    <a:noFill/>
                  </a:tcPr>
                </a:tc>
                <a:tc>
                  <a:txBody>
                    <a:bodyPr/>
                    <a:lstStyle/>
                    <a:p>
                      <a:pPr algn="ctr"/>
                      <a:r>
                        <a:rPr lang="en-US" sz="1400" dirty="0" smtClean="0">
                          <a:solidFill>
                            <a:srgbClr val="FFFFFF"/>
                          </a:solidFill>
                          <a:latin typeface="Gill Sans"/>
                          <a:cs typeface="Gill Sans"/>
                        </a:rPr>
                        <a:t>392 MW</a:t>
                      </a:r>
                      <a:endParaRPr lang="en-US" sz="1400" dirty="0">
                        <a:solidFill>
                          <a:srgbClr val="FFFFFF"/>
                        </a:solidFill>
                        <a:latin typeface="Gill Sans"/>
                        <a:cs typeface="Gill Sans"/>
                      </a:endParaRPr>
                    </a:p>
                  </a:txBody>
                  <a:tcPr marT="45710" marB="45710">
                    <a:noFill/>
                  </a:tcPr>
                </a:tc>
                <a:tc>
                  <a:txBody>
                    <a:bodyPr/>
                    <a:lstStyle/>
                    <a:p>
                      <a:pPr algn="ctr"/>
                      <a:r>
                        <a:rPr lang="en-US" sz="1400" dirty="0" smtClean="0">
                          <a:solidFill>
                            <a:srgbClr val="FFFFFF"/>
                          </a:solidFill>
                          <a:latin typeface="Gill Sans"/>
                          <a:cs typeface="Gill Sans"/>
                        </a:rPr>
                        <a:t>250 MW</a:t>
                      </a:r>
                      <a:endParaRPr lang="en-US" sz="1400" dirty="0">
                        <a:solidFill>
                          <a:srgbClr val="FFFFFF"/>
                        </a:solidFill>
                        <a:latin typeface="Gill Sans"/>
                        <a:cs typeface="Gill Sans"/>
                      </a:endParaRPr>
                    </a:p>
                  </a:txBody>
                  <a:tcPr marT="45710" marB="45710">
                    <a:noFill/>
                  </a:tcPr>
                </a:tc>
                <a:tc>
                  <a:txBody>
                    <a:bodyPr/>
                    <a:lstStyle/>
                    <a:p>
                      <a:pPr algn="ctr"/>
                      <a:r>
                        <a:rPr lang="en-US" sz="1400" dirty="0" smtClean="0">
                          <a:solidFill>
                            <a:srgbClr val="FFFFFF"/>
                          </a:solidFill>
                          <a:latin typeface="Gill Sans"/>
                          <a:cs typeface="Gill Sans"/>
                        </a:rPr>
                        <a:t>110 MW</a:t>
                      </a:r>
                      <a:endParaRPr lang="en-US" sz="1400" dirty="0">
                        <a:solidFill>
                          <a:srgbClr val="FFFFFF"/>
                        </a:solidFill>
                        <a:latin typeface="Gill Sans"/>
                        <a:cs typeface="Gill Sans"/>
                      </a:endParaRPr>
                    </a:p>
                  </a:txBody>
                  <a:tcPr marT="45710" marB="45710">
                    <a:noFill/>
                  </a:tcPr>
                </a:tc>
                <a:tc>
                  <a:txBody>
                    <a:bodyPr/>
                    <a:lstStyle/>
                    <a:p>
                      <a:pPr algn="ctr"/>
                      <a:r>
                        <a:rPr lang="en-US" sz="1400" dirty="0" smtClean="0">
                          <a:solidFill>
                            <a:srgbClr val="FFFFFF"/>
                          </a:solidFill>
                          <a:latin typeface="Gill Sans"/>
                          <a:cs typeface="Gill Sans"/>
                        </a:rPr>
                        <a:t>280 MW</a:t>
                      </a:r>
                      <a:endParaRPr lang="en-US" sz="1400" dirty="0">
                        <a:solidFill>
                          <a:srgbClr val="FFFFFF"/>
                        </a:solidFill>
                        <a:latin typeface="Gill Sans"/>
                        <a:cs typeface="Gill Sans"/>
                      </a:endParaRPr>
                    </a:p>
                  </a:txBody>
                  <a:tcPr marT="45710" marB="45710">
                    <a:noFill/>
                  </a:tcPr>
                </a:tc>
              </a:tr>
              <a:tr h="35631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FFFFFF"/>
                          </a:solidFill>
                          <a:effectLst/>
                          <a:uLnTx/>
                          <a:uFillTx/>
                          <a:latin typeface="Gill Sans"/>
                          <a:ea typeface="+mn-ea"/>
                          <a:cs typeface="Gill Sans"/>
                        </a:rPr>
                        <a:t>Technology</a:t>
                      </a:r>
                      <a:endParaRPr lang="en-US" sz="1400" dirty="0">
                        <a:solidFill>
                          <a:srgbClr val="FFFFFF"/>
                        </a:solidFill>
                        <a:latin typeface="Gill Sans"/>
                        <a:cs typeface="Gill Sans"/>
                      </a:endParaRPr>
                    </a:p>
                  </a:txBody>
                  <a:tcPr marT="45710" marB="45710">
                    <a:solidFill>
                      <a:schemeClr val="tx2">
                        <a:lumMod val="7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noProof="0" dirty="0" smtClean="0">
                          <a:solidFill>
                            <a:srgbClr val="FFFFFF"/>
                          </a:solidFill>
                          <a:latin typeface="Gill Sans"/>
                          <a:ea typeface="+mn-ea"/>
                          <a:cs typeface="Gill Sans"/>
                        </a:rPr>
                        <a:t>Trough/Storage</a:t>
                      </a:r>
                      <a:endParaRPr lang="en-US" sz="1400" kern="1200" dirty="0">
                        <a:solidFill>
                          <a:srgbClr val="FFFFFF"/>
                        </a:solidFill>
                        <a:latin typeface="Gill Sans"/>
                        <a:ea typeface="+mn-ea"/>
                        <a:cs typeface="Gill Sans"/>
                      </a:endParaRPr>
                    </a:p>
                  </a:txBody>
                  <a:tcPr marT="45710" marB="45710">
                    <a:noFill/>
                  </a:tcPr>
                </a:tc>
                <a:tc>
                  <a:txBody>
                    <a:bodyPr/>
                    <a:lstStyle/>
                    <a:p>
                      <a:pPr algn="ctr"/>
                      <a:r>
                        <a:rPr lang="en-US" sz="1400" dirty="0" smtClean="0">
                          <a:solidFill>
                            <a:srgbClr val="FFFFFF"/>
                          </a:solidFill>
                          <a:latin typeface="Gill Sans"/>
                          <a:cs typeface="Gill Sans"/>
                        </a:rPr>
                        <a:t>Tower</a:t>
                      </a:r>
                      <a:endParaRPr lang="en-US" sz="1400" dirty="0">
                        <a:solidFill>
                          <a:srgbClr val="FFFFFF"/>
                        </a:solidFill>
                        <a:latin typeface="Gill Sans"/>
                        <a:cs typeface="Gill Sans"/>
                      </a:endParaRPr>
                    </a:p>
                  </a:txBody>
                  <a:tcPr marT="45710" marB="45710">
                    <a:noFill/>
                  </a:tcPr>
                </a:tc>
                <a:tc>
                  <a:txBody>
                    <a:bodyPr/>
                    <a:lstStyle/>
                    <a:p>
                      <a:pPr algn="ctr"/>
                      <a:r>
                        <a:rPr lang="en-US" sz="1400" dirty="0" smtClean="0">
                          <a:solidFill>
                            <a:srgbClr val="FFFFFF"/>
                          </a:solidFill>
                          <a:latin typeface="Gill Sans"/>
                          <a:cs typeface="Gill Sans"/>
                        </a:rPr>
                        <a:t>Trough</a:t>
                      </a:r>
                      <a:endParaRPr lang="en-US" sz="1400" dirty="0">
                        <a:solidFill>
                          <a:srgbClr val="FFFFFF"/>
                        </a:solidFill>
                        <a:latin typeface="Gill Sans"/>
                        <a:cs typeface="Gill Sans"/>
                      </a:endParaRPr>
                    </a:p>
                  </a:txBody>
                  <a:tcPr marT="45710" marB="45710">
                    <a:noFill/>
                  </a:tcPr>
                </a:tc>
                <a:tc>
                  <a:txBody>
                    <a:bodyPr/>
                    <a:lstStyle/>
                    <a:p>
                      <a:pPr algn="ctr"/>
                      <a:r>
                        <a:rPr lang="en-US" sz="1400" baseline="0" dirty="0" smtClean="0">
                          <a:solidFill>
                            <a:srgbClr val="FFFFFF"/>
                          </a:solidFill>
                          <a:latin typeface="Gill Sans"/>
                          <a:cs typeface="Gill Sans"/>
                        </a:rPr>
                        <a:t>Tower/Storage</a:t>
                      </a:r>
                      <a:endParaRPr lang="en-US" sz="1400" dirty="0">
                        <a:solidFill>
                          <a:srgbClr val="FFFFFF"/>
                        </a:solidFill>
                        <a:latin typeface="Gill Sans"/>
                        <a:cs typeface="Gill Sans"/>
                      </a:endParaRPr>
                    </a:p>
                  </a:txBody>
                  <a:tcPr marT="45710" marB="45710">
                    <a:noFill/>
                  </a:tcPr>
                </a:tc>
                <a:tc>
                  <a:txBody>
                    <a:bodyPr/>
                    <a:lstStyle/>
                    <a:p>
                      <a:pPr algn="ctr"/>
                      <a:r>
                        <a:rPr lang="en-US" sz="1400" dirty="0" smtClean="0">
                          <a:solidFill>
                            <a:srgbClr val="FFFFFF"/>
                          </a:solidFill>
                          <a:latin typeface="Gill Sans"/>
                          <a:cs typeface="Gill Sans"/>
                        </a:rPr>
                        <a:t>Trough</a:t>
                      </a:r>
                      <a:endParaRPr lang="en-US" sz="1400" dirty="0">
                        <a:solidFill>
                          <a:srgbClr val="FFFFFF"/>
                        </a:solidFill>
                        <a:latin typeface="Gill Sans"/>
                        <a:cs typeface="Gill Sans"/>
                      </a:endParaRPr>
                    </a:p>
                  </a:txBody>
                  <a:tcPr marT="45710" marB="45710">
                    <a:noFill/>
                  </a:tcPr>
                </a:tc>
              </a:tr>
              <a:tr h="23424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FFFFFF"/>
                          </a:solidFill>
                          <a:effectLst/>
                          <a:uLnTx/>
                          <a:uFillTx/>
                          <a:latin typeface="Gill Sans"/>
                          <a:ea typeface="+mn-ea"/>
                          <a:cs typeface="Gill Sans"/>
                        </a:rPr>
                        <a:t>COD </a:t>
                      </a:r>
                      <a:endParaRPr lang="en-US" sz="1400" dirty="0">
                        <a:solidFill>
                          <a:srgbClr val="FFFFFF"/>
                        </a:solidFill>
                        <a:latin typeface="Gill Sans"/>
                        <a:cs typeface="Gill Sans"/>
                      </a:endParaRPr>
                    </a:p>
                  </a:txBody>
                  <a:tcPr marT="45710" marB="45710">
                    <a:lnB w="38100" cap="flat" cmpd="sng" algn="ctr">
                      <a:solidFill>
                        <a:schemeClr val="bg1"/>
                      </a:solidFill>
                      <a:prstDash val="solid"/>
                      <a:round/>
                      <a:headEnd type="none" w="med" len="med"/>
                      <a:tailEnd type="none" w="med" len="med"/>
                    </a:lnB>
                    <a:solidFill>
                      <a:schemeClr val="tx2">
                        <a:lumMod val="75000"/>
                      </a:schemeClr>
                    </a:solidFill>
                  </a:tcPr>
                </a:tc>
                <a:tc>
                  <a:txBody>
                    <a:bodyPr/>
                    <a:lstStyle/>
                    <a:p>
                      <a:pPr algn="ctr"/>
                      <a:r>
                        <a:rPr lang="en-US" sz="1400" dirty="0" smtClean="0">
                          <a:solidFill>
                            <a:srgbClr val="FFFFFF"/>
                          </a:solidFill>
                          <a:latin typeface="Gill Sans"/>
                          <a:cs typeface="Gill Sans"/>
                        </a:rPr>
                        <a:t>October</a:t>
                      </a:r>
                      <a:r>
                        <a:rPr lang="en-US" sz="1400" baseline="0" dirty="0" smtClean="0">
                          <a:solidFill>
                            <a:srgbClr val="FFFFFF"/>
                          </a:solidFill>
                          <a:latin typeface="Gill Sans"/>
                          <a:cs typeface="Gill Sans"/>
                        </a:rPr>
                        <a:t> 20</a:t>
                      </a:r>
                      <a:r>
                        <a:rPr lang="en-US" sz="1400" dirty="0" smtClean="0">
                          <a:solidFill>
                            <a:srgbClr val="FFFFFF"/>
                          </a:solidFill>
                          <a:latin typeface="Gill Sans"/>
                          <a:cs typeface="Gill Sans"/>
                        </a:rPr>
                        <a:t>13</a:t>
                      </a:r>
                      <a:endParaRPr lang="en-US" sz="1400" dirty="0">
                        <a:solidFill>
                          <a:srgbClr val="FFFFFF"/>
                        </a:solidFill>
                        <a:latin typeface="Gill Sans"/>
                        <a:cs typeface="Gill Sans"/>
                      </a:endParaRPr>
                    </a:p>
                  </a:txBody>
                  <a:tcPr marT="45710" marB="45710">
                    <a:lnB w="38100" cap="flat" cmpd="sng" algn="ctr">
                      <a:solidFill>
                        <a:schemeClr val="bg1"/>
                      </a:solidFill>
                      <a:prstDash val="solid"/>
                      <a:round/>
                      <a:headEnd type="none" w="med" len="med"/>
                      <a:tailEnd type="none" w="med" len="med"/>
                    </a:lnB>
                    <a:noFill/>
                  </a:tcPr>
                </a:tc>
                <a:tc>
                  <a:txBody>
                    <a:bodyPr/>
                    <a:lstStyle/>
                    <a:p>
                      <a:pPr algn="ctr"/>
                      <a:r>
                        <a:rPr lang="en-US" sz="1400" dirty="0" smtClean="0">
                          <a:solidFill>
                            <a:srgbClr val="FFFFFF"/>
                          </a:solidFill>
                          <a:latin typeface="Gill Sans"/>
                          <a:cs typeface="Gill Sans"/>
                        </a:rPr>
                        <a:t>February 2014</a:t>
                      </a:r>
                    </a:p>
                  </a:txBody>
                  <a:tcPr marT="45710" marB="45710">
                    <a:lnB w="38100" cap="flat" cmpd="sng" algn="ctr">
                      <a:solidFill>
                        <a:schemeClr val="bg1"/>
                      </a:solidFill>
                      <a:prstDash val="solid"/>
                      <a:round/>
                      <a:headEnd type="none" w="med" len="med"/>
                      <a:tailEnd type="none" w="med" len="med"/>
                    </a:lnB>
                    <a:noFill/>
                  </a:tcPr>
                </a:tc>
                <a:tc>
                  <a:txBody>
                    <a:bodyPr/>
                    <a:lstStyle/>
                    <a:p>
                      <a:pPr algn="ctr"/>
                      <a:r>
                        <a:rPr lang="en-US" sz="1400" dirty="0" smtClean="0">
                          <a:solidFill>
                            <a:srgbClr val="FFFFFF"/>
                          </a:solidFill>
                          <a:latin typeface="Gill Sans"/>
                          <a:cs typeface="Gill Sans"/>
                        </a:rPr>
                        <a:t>March 2014</a:t>
                      </a:r>
                      <a:endParaRPr lang="en-US" sz="1400" dirty="0">
                        <a:solidFill>
                          <a:srgbClr val="FFFFFF"/>
                        </a:solidFill>
                        <a:latin typeface="Gill Sans"/>
                        <a:cs typeface="Gill Sans"/>
                      </a:endParaRPr>
                    </a:p>
                  </a:txBody>
                  <a:tcPr marT="45710" marB="45710">
                    <a:lnB w="38100" cap="flat" cmpd="sng" algn="ctr">
                      <a:solidFill>
                        <a:schemeClr val="bg1"/>
                      </a:solidFill>
                      <a:prstDash val="solid"/>
                      <a:round/>
                      <a:headEnd type="none" w="med" len="med"/>
                      <a:tailEnd type="none" w="med" len="med"/>
                    </a:lnB>
                    <a:noFill/>
                  </a:tcPr>
                </a:tc>
                <a:tc>
                  <a:txBody>
                    <a:bodyPr/>
                    <a:lstStyle/>
                    <a:p>
                      <a:pPr algn="ctr"/>
                      <a:r>
                        <a:rPr lang="en-US" sz="1400" baseline="0" dirty="0" smtClean="0">
                          <a:solidFill>
                            <a:srgbClr val="FFFFFF"/>
                          </a:solidFill>
                          <a:latin typeface="Gill Sans"/>
                          <a:cs typeface="Gill Sans"/>
                        </a:rPr>
                        <a:t>February 20</a:t>
                      </a:r>
                      <a:r>
                        <a:rPr lang="en-US" sz="1400" dirty="0" smtClean="0">
                          <a:solidFill>
                            <a:srgbClr val="FFFFFF"/>
                          </a:solidFill>
                          <a:latin typeface="Gill Sans"/>
                          <a:cs typeface="Gill Sans"/>
                        </a:rPr>
                        <a:t>16</a:t>
                      </a:r>
                      <a:endParaRPr lang="en-US" sz="1400" dirty="0">
                        <a:solidFill>
                          <a:srgbClr val="FFFFFF"/>
                        </a:solidFill>
                        <a:latin typeface="Gill Sans"/>
                        <a:cs typeface="Gill Sans"/>
                      </a:endParaRPr>
                    </a:p>
                  </a:txBody>
                  <a:tcPr marT="45710" marB="45710">
                    <a:lnB w="38100" cap="flat" cmpd="sng" algn="ctr">
                      <a:solidFill>
                        <a:schemeClr val="bg1"/>
                      </a:solidFill>
                      <a:prstDash val="solid"/>
                      <a:round/>
                      <a:headEnd type="none" w="med" len="med"/>
                      <a:tailEnd type="none" w="med" len="med"/>
                    </a:lnB>
                    <a:noFill/>
                  </a:tcPr>
                </a:tc>
                <a:tc>
                  <a:txBody>
                    <a:bodyPr/>
                    <a:lstStyle/>
                    <a:p>
                      <a:pPr algn="ctr"/>
                      <a:r>
                        <a:rPr lang="en-US" sz="1400" dirty="0" smtClean="0">
                          <a:solidFill>
                            <a:srgbClr val="FFFFFF"/>
                          </a:solidFill>
                          <a:latin typeface="Gill Sans"/>
                          <a:cs typeface="Gill Sans"/>
                        </a:rPr>
                        <a:t>Late 2014</a:t>
                      </a:r>
                      <a:endParaRPr lang="en-US" sz="1400" dirty="0">
                        <a:solidFill>
                          <a:srgbClr val="FFFFFF"/>
                        </a:solidFill>
                        <a:latin typeface="Gill Sans"/>
                        <a:cs typeface="Gill Sans"/>
                      </a:endParaRPr>
                    </a:p>
                  </a:txBody>
                  <a:tcPr marT="45710" marB="45710">
                    <a:lnB w="38100" cap="flat" cmpd="sng" algn="ctr">
                      <a:solidFill>
                        <a:schemeClr val="bg1"/>
                      </a:solidFill>
                      <a:prstDash val="solid"/>
                      <a:round/>
                      <a:headEnd type="none" w="med" len="med"/>
                      <a:tailEnd type="none" w="med" len="med"/>
                    </a:lnB>
                    <a:noFill/>
                  </a:tcPr>
                </a:tc>
              </a:tr>
              <a:tr h="40461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smtClean="0">
                          <a:ln>
                            <a:noFill/>
                          </a:ln>
                          <a:solidFill>
                            <a:srgbClr val="FFFFFF"/>
                          </a:solidFill>
                          <a:effectLst/>
                          <a:uLnTx/>
                          <a:uFillTx/>
                          <a:latin typeface="Gill Sans"/>
                          <a:ea typeface="+mn-ea"/>
                          <a:cs typeface="Gill Sans"/>
                        </a:rPr>
                        <a:t>DOE Loan</a:t>
                      </a:r>
                      <a:endParaRPr kumimoji="0" lang="en-US" sz="1400" b="0" i="0" u="none" strike="noStrike" kern="1200" cap="none" spc="0" normalizeH="0" baseline="0" dirty="0">
                        <a:ln>
                          <a:noFill/>
                        </a:ln>
                        <a:solidFill>
                          <a:srgbClr val="FFFFFF"/>
                        </a:solidFill>
                        <a:effectLst/>
                        <a:uLnTx/>
                        <a:uFillTx/>
                        <a:latin typeface="Gill Sans"/>
                        <a:ea typeface="+mn-ea"/>
                        <a:cs typeface="Gill Sans"/>
                      </a:endParaRPr>
                    </a:p>
                  </a:txBody>
                  <a:tcPr marT="45710" marB="45710">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lumMod val="75000"/>
                      </a:schemeClr>
                    </a:solidFill>
                  </a:tcPr>
                </a:tc>
                <a:tc>
                  <a:txBody>
                    <a:bodyPr/>
                    <a:lstStyle/>
                    <a:p>
                      <a:pPr algn="ctr"/>
                      <a:r>
                        <a:rPr lang="en-US" sz="1400" dirty="0" smtClean="0">
                          <a:solidFill>
                            <a:srgbClr val="FFFFFF"/>
                          </a:solidFill>
                          <a:latin typeface="Gill Sans"/>
                          <a:cs typeface="Gill Sans"/>
                        </a:rPr>
                        <a:t>$1.45 B</a:t>
                      </a:r>
                      <a:endParaRPr lang="en-US" sz="1400" dirty="0">
                        <a:solidFill>
                          <a:srgbClr val="FFFFFF"/>
                        </a:solidFill>
                        <a:latin typeface="Gill Sans"/>
                        <a:cs typeface="Gill Sans"/>
                      </a:endParaRPr>
                    </a:p>
                  </a:txBody>
                  <a:tcPr marT="45710" marB="45710">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r>
                        <a:rPr lang="en-US" sz="1400" dirty="0" smtClean="0">
                          <a:solidFill>
                            <a:srgbClr val="FFFFFF"/>
                          </a:solidFill>
                          <a:latin typeface="Gill Sans"/>
                          <a:cs typeface="Gill Sans"/>
                        </a:rPr>
                        <a:t>$1.63</a:t>
                      </a:r>
                      <a:r>
                        <a:rPr lang="en-US" sz="1400" baseline="0" dirty="0" smtClean="0">
                          <a:solidFill>
                            <a:srgbClr val="FFFFFF"/>
                          </a:solidFill>
                          <a:latin typeface="Gill Sans"/>
                          <a:cs typeface="Gill Sans"/>
                        </a:rPr>
                        <a:t> B</a:t>
                      </a:r>
                      <a:endParaRPr lang="en-US" sz="1400" dirty="0">
                        <a:solidFill>
                          <a:srgbClr val="FFFFFF"/>
                        </a:solidFill>
                        <a:latin typeface="Gill Sans"/>
                        <a:cs typeface="Gill Sans"/>
                      </a:endParaRPr>
                    </a:p>
                  </a:txBody>
                  <a:tcPr marT="45710" marB="45710">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r>
                        <a:rPr lang="en-US" sz="1400" dirty="0" smtClean="0">
                          <a:solidFill>
                            <a:srgbClr val="FFFFFF"/>
                          </a:solidFill>
                          <a:latin typeface="Gill Sans"/>
                          <a:cs typeface="Gill Sans"/>
                        </a:rPr>
                        <a:t>$0.85</a:t>
                      </a:r>
                      <a:r>
                        <a:rPr lang="en-US" sz="1400" baseline="0" dirty="0" smtClean="0">
                          <a:solidFill>
                            <a:srgbClr val="FFFFFF"/>
                          </a:solidFill>
                          <a:latin typeface="Gill Sans"/>
                          <a:cs typeface="Gill Sans"/>
                        </a:rPr>
                        <a:t> B</a:t>
                      </a:r>
                      <a:endParaRPr lang="en-US" sz="1400" dirty="0">
                        <a:solidFill>
                          <a:srgbClr val="FFFFFF"/>
                        </a:solidFill>
                        <a:latin typeface="Gill Sans"/>
                        <a:cs typeface="Gill Sans"/>
                      </a:endParaRPr>
                    </a:p>
                  </a:txBody>
                  <a:tcPr marT="45710" marB="45710">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r>
                        <a:rPr lang="en-US" sz="1400" dirty="0" smtClean="0">
                          <a:solidFill>
                            <a:srgbClr val="FFFFFF"/>
                          </a:solidFill>
                          <a:latin typeface="Gill Sans"/>
                          <a:cs typeface="Gill Sans"/>
                        </a:rPr>
                        <a:t>$.74 B</a:t>
                      </a:r>
                      <a:endParaRPr lang="en-US" sz="1400" dirty="0">
                        <a:solidFill>
                          <a:srgbClr val="FFFFFF"/>
                        </a:solidFill>
                        <a:latin typeface="Gill Sans"/>
                        <a:cs typeface="Gill Sans"/>
                      </a:endParaRPr>
                    </a:p>
                  </a:txBody>
                  <a:tcPr marT="45710" marB="45710">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r>
                        <a:rPr lang="en-US" sz="1400" dirty="0" smtClean="0">
                          <a:solidFill>
                            <a:srgbClr val="FFFFFF"/>
                          </a:solidFill>
                          <a:latin typeface="Gill Sans"/>
                          <a:cs typeface="Gill Sans"/>
                        </a:rPr>
                        <a:t>$1.2 B</a:t>
                      </a:r>
                      <a:endParaRPr lang="en-US" sz="1400" dirty="0">
                        <a:solidFill>
                          <a:srgbClr val="FFFFFF"/>
                        </a:solidFill>
                        <a:latin typeface="Gill Sans"/>
                        <a:cs typeface="Gill Sans"/>
                      </a:endParaRPr>
                    </a:p>
                  </a:txBody>
                  <a:tcPr marT="45710" marB="45710">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r>
              <a:tr h="40461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FFFFFF"/>
                          </a:solidFill>
                          <a:effectLst/>
                          <a:uLnTx/>
                          <a:uFillTx/>
                          <a:latin typeface="Gill Sans"/>
                          <a:ea typeface="+mn-ea"/>
                          <a:cs typeface="Gill Sans"/>
                        </a:rPr>
                        <a:t>Company</a:t>
                      </a:r>
                      <a:endParaRPr lang="en-US" sz="1400" dirty="0">
                        <a:solidFill>
                          <a:srgbClr val="FFFFFF"/>
                        </a:solidFill>
                        <a:latin typeface="Gill Sans"/>
                        <a:cs typeface="Gill Sans"/>
                      </a:endParaRPr>
                    </a:p>
                  </a:txBody>
                  <a:tcPr marT="45710" marB="45710">
                    <a:lnT w="38100" cap="flat" cmpd="sng" algn="ctr">
                      <a:solidFill>
                        <a:schemeClr val="bg1"/>
                      </a:solidFill>
                      <a:prstDash val="solid"/>
                      <a:round/>
                      <a:headEnd type="none" w="med" len="med"/>
                      <a:tailEnd type="none" w="med" len="med"/>
                    </a:lnT>
                    <a:lnB w="28575" cap="flat" cmpd="sng" algn="ctr">
                      <a:solidFill>
                        <a:srgbClr val="F3F5FF"/>
                      </a:solidFill>
                      <a:prstDash val="solid"/>
                      <a:round/>
                      <a:headEnd type="none" w="med" len="med"/>
                      <a:tailEnd type="none" w="med" len="med"/>
                    </a:lnB>
                    <a:solidFill>
                      <a:schemeClr val="tx2">
                        <a:lumMod val="7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smtClean="0">
                          <a:ln>
                            <a:noFill/>
                          </a:ln>
                          <a:solidFill>
                            <a:srgbClr val="FFFFFF"/>
                          </a:solidFill>
                          <a:effectLst/>
                          <a:uLnTx/>
                          <a:uFillTx/>
                          <a:latin typeface="Gill Sans"/>
                          <a:ea typeface="+mn-ea"/>
                          <a:cs typeface="Gill Sans"/>
                        </a:rPr>
                        <a:t>Abengoa</a:t>
                      </a:r>
                      <a:endParaRPr kumimoji="0" lang="en-US" sz="1400" b="0" i="0" u="none" strike="noStrike" kern="1200" cap="none" spc="0" normalizeH="0" baseline="0" noProof="0" dirty="0" smtClean="0">
                        <a:ln>
                          <a:noFill/>
                        </a:ln>
                        <a:solidFill>
                          <a:srgbClr val="FFFFFF"/>
                        </a:solidFill>
                        <a:effectLst/>
                        <a:uLnTx/>
                        <a:uFillTx/>
                        <a:latin typeface="Gill Sans"/>
                        <a:ea typeface="+mn-ea"/>
                        <a:cs typeface="Gill Sans"/>
                      </a:endParaRPr>
                    </a:p>
                  </a:txBody>
                  <a:tcPr marT="45710" marB="45710">
                    <a:lnT w="38100" cap="flat" cmpd="sng" algn="ctr">
                      <a:solidFill>
                        <a:schemeClr val="bg1"/>
                      </a:solidFill>
                      <a:prstDash val="solid"/>
                      <a:round/>
                      <a:headEnd type="none" w="med" len="med"/>
                      <a:tailEnd type="none" w="med" len="med"/>
                    </a:lnT>
                    <a:lnB w="28575" cap="flat" cmpd="sng" algn="ctr">
                      <a:solidFill>
                        <a:srgbClr val="F3F5FF"/>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smtClean="0">
                          <a:ln>
                            <a:noFill/>
                          </a:ln>
                          <a:solidFill>
                            <a:srgbClr val="FFFFFF"/>
                          </a:solidFill>
                          <a:effectLst/>
                          <a:uLnTx/>
                          <a:uFillTx/>
                          <a:latin typeface="Gill Sans"/>
                          <a:ea typeface="+mn-ea"/>
                          <a:cs typeface="Gill Sans"/>
                        </a:rPr>
                        <a:t>BrightSource</a:t>
                      </a:r>
                      <a:endParaRPr kumimoji="0" lang="en-US" sz="1400" b="0" i="0" u="none" strike="noStrike" kern="1200" cap="none" spc="0" normalizeH="0" baseline="0" noProof="0" dirty="0" smtClean="0">
                        <a:ln>
                          <a:noFill/>
                        </a:ln>
                        <a:solidFill>
                          <a:srgbClr val="FFFFFF"/>
                        </a:solidFill>
                        <a:effectLst/>
                        <a:uLnTx/>
                        <a:uFillTx/>
                        <a:latin typeface="Gill Sans"/>
                        <a:ea typeface="+mn-ea"/>
                        <a:cs typeface="Gill Sans"/>
                      </a:endParaRPr>
                    </a:p>
                  </a:txBody>
                  <a:tcPr marT="45710" marB="45710">
                    <a:lnT w="38100" cap="flat" cmpd="sng" algn="ctr">
                      <a:solidFill>
                        <a:schemeClr val="bg1"/>
                      </a:solidFill>
                      <a:prstDash val="solid"/>
                      <a:round/>
                      <a:headEnd type="none" w="med" len="med"/>
                      <a:tailEnd type="none" w="med" len="med"/>
                    </a:lnT>
                    <a:lnB w="28575" cap="flat" cmpd="sng" algn="ctr">
                      <a:solidFill>
                        <a:srgbClr val="F3F5FF"/>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smtClean="0">
                          <a:ln>
                            <a:noFill/>
                          </a:ln>
                          <a:solidFill>
                            <a:srgbClr val="FFFFFF"/>
                          </a:solidFill>
                          <a:effectLst/>
                          <a:uLnTx/>
                          <a:uFillTx/>
                          <a:latin typeface="Gill Sans"/>
                          <a:ea typeface="+mn-ea"/>
                          <a:cs typeface="Gill Sans"/>
                        </a:rPr>
                        <a:t>NextEra</a:t>
                      </a:r>
                      <a:endParaRPr kumimoji="0" lang="en-US" sz="1400" b="0" i="0" u="none" strike="noStrike" kern="1200" cap="none" spc="0" normalizeH="0" baseline="0" dirty="0">
                        <a:ln>
                          <a:noFill/>
                        </a:ln>
                        <a:solidFill>
                          <a:srgbClr val="FFFFFF"/>
                        </a:solidFill>
                        <a:effectLst/>
                        <a:uLnTx/>
                        <a:uFillTx/>
                        <a:latin typeface="Gill Sans"/>
                        <a:ea typeface="+mn-ea"/>
                        <a:cs typeface="Gill Sans"/>
                      </a:endParaRPr>
                    </a:p>
                  </a:txBody>
                  <a:tcPr marT="45710" marB="45710">
                    <a:lnT w="38100" cap="flat" cmpd="sng" algn="ctr">
                      <a:solidFill>
                        <a:schemeClr val="bg1"/>
                      </a:solidFill>
                      <a:prstDash val="solid"/>
                      <a:round/>
                      <a:headEnd type="none" w="med" len="med"/>
                      <a:tailEnd type="none" w="med" len="med"/>
                    </a:lnT>
                    <a:lnB w="28575" cap="flat" cmpd="sng" algn="ctr">
                      <a:solidFill>
                        <a:srgbClr val="F3F5FF"/>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smtClean="0">
                          <a:ln>
                            <a:noFill/>
                          </a:ln>
                          <a:solidFill>
                            <a:srgbClr val="FFFFFF"/>
                          </a:solidFill>
                          <a:effectLst/>
                          <a:uLnTx/>
                          <a:uFillTx/>
                          <a:latin typeface="Gill Sans"/>
                          <a:ea typeface="+mn-ea"/>
                          <a:cs typeface="Gill Sans"/>
                        </a:rPr>
                        <a:t>SolarReserve</a:t>
                      </a:r>
                      <a:endParaRPr lang="en-US" sz="1400" dirty="0">
                        <a:solidFill>
                          <a:srgbClr val="FFFFFF"/>
                        </a:solidFill>
                        <a:latin typeface="Gill Sans"/>
                        <a:cs typeface="Gill Sans"/>
                      </a:endParaRPr>
                    </a:p>
                  </a:txBody>
                  <a:tcPr marT="45710" marB="45710">
                    <a:lnT w="38100" cap="flat" cmpd="sng" algn="ctr">
                      <a:solidFill>
                        <a:schemeClr val="bg1"/>
                      </a:solidFill>
                      <a:prstDash val="solid"/>
                      <a:round/>
                      <a:headEnd type="none" w="med" len="med"/>
                      <a:tailEnd type="none" w="med" len="med"/>
                    </a:lnT>
                    <a:lnB w="28575" cap="flat" cmpd="sng" algn="ctr">
                      <a:solidFill>
                        <a:srgbClr val="F3F5FF"/>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smtClean="0">
                          <a:ln>
                            <a:noFill/>
                          </a:ln>
                          <a:solidFill>
                            <a:srgbClr val="FFFFFF"/>
                          </a:solidFill>
                          <a:effectLst/>
                          <a:uLnTx/>
                          <a:uFillTx/>
                          <a:latin typeface="Gill Sans"/>
                          <a:ea typeface="+mn-ea"/>
                          <a:cs typeface="Gill Sans"/>
                        </a:rPr>
                        <a:t>Abengoa</a:t>
                      </a:r>
                      <a:endParaRPr kumimoji="0" lang="en-US" sz="1400" b="0" i="0" u="none" strike="noStrike" kern="1200" cap="none" spc="0" normalizeH="0" baseline="0" noProof="0" dirty="0" smtClean="0">
                        <a:ln>
                          <a:noFill/>
                        </a:ln>
                        <a:solidFill>
                          <a:srgbClr val="FFFFFF"/>
                        </a:solidFill>
                        <a:effectLst/>
                        <a:uLnTx/>
                        <a:uFillTx/>
                        <a:latin typeface="Gill Sans"/>
                        <a:ea typeface="+mn-ea"/>
                        <a:cs typeface="Gill Sans"/>
                      </a:endParaRPr>
                    </a:p>
                  </a:txBody>
                  <a:tcPr marT="45710" marB="45710">
                    <a:lnT w="38100" cap="flat" cmpd="sng" algn="ctr">
                      <a:solidFill>
                        <a:schemeClr val="bg1"/>
                      </a:solidFill>
                      <a:prstDash val="solid"/>
                      <a:round/>
                      <a:headEnd type="none" w="med" len="med"/>
                      <a:tailEnd type="none" w="med" len="med"/>
                    </a:lnT>
                    <a:lnB w="28575" cap="flat" cmpd="sng" algn="ctr">
                      <a:solidFill>
                        <a:srgbClr val="F3F5FF"/>
                      </a:solidFill>
                      <a:prstDash val="solid"/>
                      <a:round/>
                      <a:headEnd type="none" w="med" len="med"/>
                      <a:tailEnd type="none" w="med" len="med"/>
                    </a:lnB>
                    <a:noFill/>
                  </a:tcPr>
                </a:tc>
              </a:tr>
              <a:tr h="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dirty="0">
                        <a:solidFill>
                          <a:srgbClr val="FFFFFF"/>
                        </a:solidFill>
                        <a:latin typeface="Gill Sans"/>
                        <a:cs typeface="Gill Sans"/>
                      </a:endParaRPr>
                    </a:p>
                  </a:txBody>
                  <a:tcPr marT="45710" marB="45710">
                    <a:lnL w="12700" cmpd="sng">
                      <a:noFill/>
                    </a:lnL>
                    <a:lnR w="12700" cmpd="sng">
                      <a:noFill/>
                    </a:lnR>
                    <a:lnT w="28575" cap="flat" cmpd="sng" algn="ctr">
                      <a:solidFill>
                        <a:srgbClr val="F3F5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solidFill>
                          <a:srgbClr val="FFFFFF"/>
                        </a:solidFill>
                        <a:latin typeface="Gill Sans"/>
                        <a:cs typeface="Gill Sans"/>
                      </a:endParaRPr>
                    </a:p>
                  </a:txBody>
                  <a:tcPr marT="45710" marB="45710">
                    <a:lnL w="12700" cmpd="sng">
                      <a:noFill/>
                    </a:lnL>
                    <a:lnR w="12700" cmpd="sng">
                      <a:noFill/>
                    </a:lnR>
                    <a:lnT w="28575" cap="flat" cmpd="sng" algn="ctr">
                      <a:solidFill>
                        <a:srgbClr val="F3F5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r>
                        <a:rPr lang="en-US" sz="1800" dirty="0" smtClean="0">
                          <a:solidFill>
                            <a:srgbClr val="FFFFFF"/>
                          </a:solidFill>
                          <a:latin typeface="Gill Sans"/>
                          <a:cs typeface="Gill Sans"/>
                        </a:rPr>
                        <a:t>Total New CSP in US</a:t>
                      </a:r>
                      <a:r>
                        <a:rPr lang="en-US" sz="1800" baseline="0" dirty="0" smtClean="0">
                          <a:solidFill>
                            <a:srgbClr val="FFFFFF"/>
                          </a:solidFill>
                          <a:latin typeface="Gill Sans"/>
                          <a:cs typeface="Gill Sans"/>
                        </a:rPr>
                        <a:t>: 1,312 MW</a:t>
                      </a:r>
                      <a:endParaRPr lang="en-US" sz="1800" dirty="0">
                        <a:solidFill>
                          <a:srgbClr val="FFFFFF"/>
                        </a:solidFill>
                        <a:latin typeface="Gill Sans"/>
                        <a:cs typeface="Gill Sans"/>
                      </a:endParaRPr>
                    </a:p>
                  </a:txBody>
                  <a:tcPr marT="45710" marB="45710">
                    <a:lnL w="12700" cmpd="sng">
                      <a:noFill/>
                    </a:lnL>
                    <a:lnR w="12700" cmpd="sng">
                      <a:noFill/>
                    </a:lnR>
                    <a:lnT w="28575" cap="flat" cmpd="sng" algn="ctr">
                      <a:solidFill>
                        <a:srgbClr val="F3F5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dirty="0">
                        <a:latin typeface="+mj-lt"/>
                      </a:endParaRPr>
                    </a:p>
                  </a:txBody>
                  <a:tcP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5B1D"/>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rgbClr val="FFFFFF"/>
                        </a:solidFill>
                        <a:effectLst/>
                        <a:uLnTx/>
                        <a:uFillTx/>
                        <a:latin typeface="Frutiger-Bold"/>
                        <a:ea typeface="+mn-ea"/>
                        <a:cs typeface="+mn-cs"/>
                      </a:endParaRPr>
                    </a:p>
                  </a:txBody>
                  <a:tcP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5B1D"/>
                    </a:solidFill>
                  </a:tcPr>
                </a:tc>
              </a:tr>
            </a:tbl>
          </a:graphicData>
        </a:graphic>
      </p:graphicFrame>
      <p:pic>
        <p:nvPicPr>
          <p:cNvPr id="36936" name="Picture 70" descr="C:\Documents and Settings\slmyb\My Documents\My Pictures\NextEra Photos.JPG"/>
          <p:cNvPicPr>
            <a:picLocks noChangeAspect="1" noChangeArrowheads="1"/>
          </p:cNvPicPr>
          <p:nvPr/>
        </p:nvPicPr>
        <p:blipFill>
          <a:blip r:embed="rId3" cstate="print"/>
          <a:srcRect/>
          <a:stretch>
            <a:fillRect/>
          </a:stretch>
        </p:blipFill>
        <p:spPr bwMode="auto">
          <a:xfrm>
            <a:off x="4542897" y="1033834"/>
            <a:ext cx="1534588" cy="1536192"/>
          </a:xfrm>
          <a:prstGeom prst="rect">
            <a:avLst/>
          </a:prstGeom>
          <a:noFill/>
          <a:ln w="9525">
            <a:noFill/>
            <a:miter lim="800000"/>
            <a:headEnd/>
            <a:tailEnd/>
          </a:ln>
        </p:spPr>
      </p:pic>
      <p:pic>
        <p:nvPicPr>
          <p:cNvPr id="36937" name="Picture 9"/>
          <p:cNvPicPr>
            <a:picLocks noChangeAspect="1" noChangeArrowheads="1"/>
          </p:cNvPicPr>
          <p:nvPr/>
        </p:nvPicPr>
        <p:blipFill>
          <a:blip r:embed="rId4" cstate="print"/>
          <a:srcRect/>
          <a:stretch>
            <a:fillRect/>
          </a:stretch>
        </p:blipFill>
        <p:spPr bwMode="auto">
          <a:xfrm>
            <a:off x="1470439" y="1033834"/>
            <a:ext cx="1536266" cy="1530006"/>
          </a:xfrm>
          <a:prstGeom prst="rect">
            <a:avLst/>
          </a:prstGeom>
          <a:noFill/>
          <a:ln w="9525">
            <a:noFill/>
            <a:miter lim="800000"/>
            <a:headEnd/>
            <a:tailEnd/>
          </a:ln>
          <a:effectLst/>
        </p:spPr>
      </p:pic>
      <p:pic>
        <p:nvPicPr>
          <p:cNvPr id="36938" name="Picture 3" descr="C:\Users\ksmith\AppData\Local\Microsoft\Windows\Temporary Internet Files\Content.Outlook\0VCGICOA\Crescent Dunes Aeri#260C7A3 (2).jpg"/>
          <p:cNvPicPr>
            <a:picLocks noChangeAspect="1" noChangeArrowheads="1"/>
          </p:cNvPicPr>
          <p:nvPr/>
        </p:nvPicPr>
        <p:blipFill>
          <a:blip r:embed="rId5" cstate="print"/>
          <a:srcRect l="30283" t="13956" r="24367" b="2518"/>
          <a:stretch>
            <a:fillRect/>
          </a:stretch>
        </p:blipFill>
        <p:spPr bwMode="auto">
          <a:xfrm>
            <a:off x="6077485" y="1040156"/>
            <a:ext cx="1536229" cy="1529969"/>
          </a:xfrm>
          <a:prstGeom prst="rect">
            <a:avLst/>
          </a:prstGeom>
          <a:noFill/>
          <a:ln w="9525">
            <a:solidFill>
              <a:schemeClr val="tx1"/>
            </a:solidFill>
            <a:miter lim="800000"/>
            <a:headEnd/>
            <a:tailEnd/>
          </a:ln>
        </p:spPr>
      </p:pic>
      <p:pic>
        <p:nvPicPr>
          <p:cNvPr id="36939" name="Picture 3"/>
          <p:cNvPicPr>
            <a:picLocks noChangeAspect="1" noChangeArrowheads="1"/>
          </p:cNvPicPr>
          <p:nvPr/>
        </p:nvPicPr>
        <p:blipFill>
          <a:blip r:embed="rId6" cstate="print"/>
          <a:srcRect l="39731" r="17639"/>
          <a:stretch>
            <a:fillRect/>
          </a:stretch>
        </p:blipFill>
        <p:spPr bwMode="auto">
          <a:xfrm>
            <a:off x="7613714" y="1040156"/>
            <a:ext cx="1530286" cy="1536056"/>
          </a:xfrm>
          <a:prstGeom prst="rect">
            <a:avLst/>
          </a:prstGeom>
          <a:noFill/>
          <a:ln w="9525">
            <a:noFill/>
            <a:miter lim="800000"/>
            <a:headEnd/>
            <a:tailEnd/>
          </a:ln>
          <a:effectLst/>
        </p:spPr>
      </p:pic>
      <p:pic>
        <p:nvPicPr>
          <p:cNvPr id="36940" name="Picture 5"/>
          <p:cNvPicPr>
            <a:picLocks noChangeAspect="1" noChangeArrowheads="1"/>
          </p:cNvPicPr>
          <p:nvPr/>
        </p:nvPicPr>
        <p:blipFill>
          <a:blip r:embed="rId7" cstate="print"/>
          <a:srcRect/>
          <a:stretch>
            <a:fillRect/>
          </a:stretch>
        </p:blipFill>
        <p:spPr bwMode="auto">
          <a:xfrm>
            <a:off x="3006705" y="1033834"/>
            <a:ext cx="1536192" cy="1536192"/>
          </a:xfrm>
          <a:prstGeom prst="rect">
            <a:avLst/>
          </a:prstGeom>
          <a:noFill/>
          <a:ln w="9525">
            <a:noFill/>
            <a:miter lim="800000"/>
            <a:headEnd/>
            <a:tailEnd/>
          </a:ln>
          <a:effectLst/>
        </p:spPr>
      </p:pic>
    </p:spTree>
    <p:extLst>
      <p:ext uri="{BB962C8B-B14F-4D97-AF65-F5344CB8AC3E}">
        <p14:creationId xmlns:p14="http://schemas.microsoft.com/office/powerpoint/2010/main" val="2888734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newspap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5266" y="927218"/>
            <a:ext cx="4401534" cy="1600458"/>
          </a:xfrm>
          <a:prstGeom prst="rect">
            <a:avLst/>
          </a:prstGeom>
        </p:spPr>
      </p:pic>
      <p:sp>
        <p:nvSpPr>
          <p:cNvPr id="12" name="Rectangle 11"/>
          <p:cNvSpPr/>
          <p:nvPr/>
        </p:nvSpPr>
        <p:spPr>
          <a:xfrm>
            <a:off x="6593401" y="2033064"/>
            <a:ext cx="2093399" cy="67476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idx="4294967295"/>
          </p:nvPr>
        </p:nvSpPr>
        <p:spPr>
          <a:xfrm>
            <a:off x="1796891" y="79375"/>
            <a:ext cx="5605462" cy="769938"/>
          </a:xfrm>
        </p:spPr>
        <p:txBody>
          <a:bodyPr/>
          <a:lstStyle/>
          <a:p>
            <a:pPr algn="ctr"/>
            <a:r>
              <a:rPr lang="en-US" dirty="0" err="1" smtClean="0"/>
              <a:t>SunShot</a:t>
            </a:r>
            <a:r>
              <a:rPr lang="en-US" dirty="0" smtClean="0"/>
              <a:t> CSP in the News</a:t>
            </a:r>
            <a:endParaRPr lang="en-US" dirty="0"/>
          </a:p>
        </p:txBody>
      </p:sp>
      <p:sp>
        <p:nvSpPr>
          <p:cNvPr id="37" name="TextBox 36"/>
          <p:cNvSpPr txBox="1"/>
          <p:nvPr/>
        </p:nvSpPr>
        <p:spPr>
          <a:xfrm>
            <a:off x="4599622" y="1112927"/>
            <a:ext cx="4087178" cy="1200329"/>
          </a:xfrm>
          <a:prstGeom prst="rect">
            <a:avLst/>
          </a:prstGeom>
          <a:noFill/>
        </p:spPr>
        <p:txBody>
          <a:bodyPr wrap="square" rtlCol="0">
            <a:spAutoFit/>
          </a:bodyPr>
          <a:lstStyle/>
          <a:p>
            <a:r>
              <a:rPr lang="en-US" b="1" dirty="0">
                <a:latin typeface="Georgia"/>
                <a:cs typeface="Georgia"/>
              </a:rPr>
              <a:t>Project to Enhance the Efficiency of Concentrated Solar Power Technology</a:t>
            </a:r>
          </a:p>
          <a:p>
            <a:r>
              <a:rPr lang="en-US" i="1" dirty="0" smtClean="0">
                <a:latin typeface="Georgia"/>
                <a:cs typeface="Georgia"/>
              </a:rPr>
              <a:t>September 2015</a:t>
            </a:r>
            <a:endParaRPr lang="en-US" i="1" dirty="0">
              <a:latin typeface="Georgia"/>
              <a:cs typeface="Georgia"/>
            </a:endParaRPr>
          </a:p>
        </p:txBody>
      </p:sp>
      <p:pic>
        <p:nvPicPr>
          <p:cNvPr id="50" name="Picture 49" descr="newspap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5266" y="2707826"/>
            <a:ext cx="4401534" cy="2126703"/>
          </a:xfrm>
          <a:prstGeom prst="rect">
            <a:avLst/>
          </a:prstGeom>
        </p:spPr>
      </p:pic>
      <p:sp>
        <p:nvSpPr>
          <p:cNvPr id="48" name="TextBox 47"/>
          <p:cNvSpPr txBox="1"/>
          <p:nvPr/>
        </p:nvSpPr>
        <p:spPr>
          <a:xfrm>
            <a:off x="4569145" y="2902695"/>
            <a:ext cx="4061627" cy="1600438"/>
          </a:xfrm>
          <a:prstGeom prst="rect">
            <a:avLst/>
          </a:prstGeom>
          <a:noFill/>
        </p:spPr>
        <p:txBody>
          <a:bodyPr wrap="square" rtlCol="0">
            <a:spAutoFit/>
          </a:bodyPr>
          <a:lstStyle/>
          <a:p>
            <a:r>
              <a:rPr lang="en-US" sz="2000" b="1" dirty="0">
                <a:latin typeface="Georgia"/>
                <a:cs typeface="Georgia"/>
              </a:rPr>
              <a:t>Concentrating Solar Power (CSP) Systems are Anticipated to Reach $53.7 Billion by 2020</a:t>
            </a:r>
          </a:p>
          <a:p>
            <a:r>
              <a:rPr lang="en-US" i="1" dirty="0" smtClean="0">
                <a:latin typeface="Georgia"/>
                <a:cs typeface="Georgia"/>
              </a:rPr>
              <a:t>September 2015</a:t>
            </a:r>
            <a:endParaRPr lang="en-US" i="1" dirty="0">
              <a:latin typeface="Georgia"/>
              <a:cs typeface="Georgia"/>
            </a:endParaRPr>
          </a:p>
        </p:txBody>
      </p:sp>
      <p:pic>
        <p:nvPicPr>
          <p:cNvPr id="51" name="Picture 50" descr="newspap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5266" y="5031727"/>
            <a:ext cx="4401534" cy="1659898"/>
          </a:xfrm>
          <a:prstGeom prst="rect">
            <a:avLst/>
          </a:prstGeom>
        </p:spPr>
      </p:pic>
      <p:sp>
        <p:nvSpPr>
          <p:cNvPr id="52" name="TextBox 51"/>
          <p:cNvSpPr txBox="1"/>
          <p:nvPr/>
        </p:nvSpPr>
        <p:spPr>
          <a:xfrm>
            <a:off x="4569145" y="5181119"/>
            <a:ext cx="4061627" cy="1292662"/>
          </a:xfrm>
          <a:prstGeom prst="rect">
            <a:avLst/>
          </a:prstGeom>
          <a:noFill/>
        </p:spPr>
        <p:txBody>
          <a:bodyPr wrap="square" rtlCol="0">
            <a:spAutoFit/>
          </a:bodyPr>
          <a:lstStyle/>
          <a:p>
            <a:r>
              <a:rPr lang="en-US" sz="2000" b="1" dirty="0">
                <a:latin typeface="Georgia"/>
                <a:cs typeface="Georgia"/>
              </a:rPr>
              <a:t>Sandia Begins Testing Of Advanced Thermal Storage System for CSP</a:t>
            </a:r>
          </a:p>
          <a:p>
            <a:r>
              <a:rPr lang="en-US" i="1" dirty="0" smtClean="0">
                <a:latin typeface="Georgia"/>
                <a:cs typeface="Georgia"/>
              </a:rPr>
              <a:t>July 2015</a:t>
            </a:r>
            <a:endParaRPr lang="en-US" i="1" dirty="0">
              <a:latin typeface="Georgia"/>
              <a:cs typeface="Georgia"/>
            </a:endParaRPr>
          </a:p>
        </p:txBody>
      </p:sp>
      <p:pic>
        <p:nvPicPr>
          <p:cNvPr id="53" name="Picture 52"/>
          <p:cNvPicPr>
            <a:picLocks noChangeAspect="1"/>
          </p:cNvPicPr>
          <p:nvPr/>
        </p:nvPicPr>
        <p:blipFill rotWithShape="1">
          <a:blip r:embed="rId3"/>
          <a:srcRect l="15944" t="17627" r="15071" b="55070"/>
          <a:stretch/>
        </p:blipFill>
        <p:spPr>
          <a:xfrm>
            <a:off x="6593401" y="6282599"/>
            <a:ext cx="2659126" cy="409026"/>
          </a:xfrm>
          <a:prstGeom prst="rect">
            <a:avLst/>
          </a:prstGeom>
          <a:effectLst/>
        </p:spPr>
      </p:pic>
      <p:pic>
        <p:nvPicPr>
          <p:cNvPr id="61" name="Picture 60" descr="newspap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58" y="927218"/>
            <a:ext cx="3744999" cy="2076687"/>
          </a:xfrm>
          <a:prstGeom prst="rect">
            <a:avLst/>
          </a:prstGeom>
        </p:spPr>
      </p:pic>
      <p:sp>
        <p:nvSpPr>
          <p:cNvPr id="62" name="TextBox 61"/>
          <p:cNvSpPr txBox="1"/>
          <p:nvPr/>
        </p:nvSpPr>
        <p:spPr>
          <a:xfrm>
            <a:off x="612638" y="1076610"/>
            <a:ext cx="3310188" cy="1631216"/>
          </a:xfrm>
          <a:prstGeom prst="rect">
            <a:avLst/>
          </a:prstGeom>
          <a:noFill/>
        </p:spPr>
        <p:txBody>
          <a:bodyPr wrap="square" rtlCol="0">
            <a:spAutoFit/>
          </a:bodyPr>
          <a:lstStyle/>
          <a:p>
            <a:r>
              <a:rPr lang="en-US" sz="2000" b="1" dirty="0">
                <a:latin typeface="Georgia"/>
                <a:cs typeface="Georgia"/>
              </a:rPr>
              <a:t>DOE </a:t>
            </a:r>
            <a:r>
              <a:rPr lang="en-US" sz="2000" b="1" dirty="0" err="1">
                <a:latin typeface="Georgia"/>
                <a:cs typeface="Georgia"/>
              </a:rPr>
              <a:t>SunShot</a:t>
            </a:r>
            <a:r>
              <a:rPr lang="en-US" sz="2000" b="1" dirty="0">
                <a:latin typeface="Georgia"/>
                <a:cs typeface="Georgia"/>
              </a:rPr>
              <a:t> Project to Enhance the Efficiency of Concentrated Solar Power Technology</a:t>
            </a:r>
          </a:p>
          <a:p>
            <a:r>
              <a:rPr lang="en-US" sz="2000" i="1" dirty="0" smtClean="0">
                <a:latin typeface="Georgia"/>
                <a:cs typeface="Georgia"/>
              </a:rPr>
              <a:t>September 2015</a:t>
            </a:r>
            <a:endParaRPr lang="en-US" sz="2000" i="1" dirty="0">
              <a:latin typeface="Georgia"/>
              <a:cs typeface="Georgia"/>
            </a:endParaRPr>
          </a:p>
        </p:txBody>
      </p:sp>
      <p:pic>
        <p:nvPicPr>
          <p:cNvPr id="71" name="Picture 70" descr="newspap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58" y="3660729"/>
            <a:ext cx="3744999" cy="2224750"/>
          </a:xfrm>
          <a:prstGeom prst="rect">
            <a:avLst/>
          </a:prstGeom>
        </p:spPr>
      </p:pic>
      <p:sp>
        <p:nvSpPr>
          <p:cNvPr id="72" name="TextBox 71"/>
          <p:cNvSpPr txBox="1"/>
          <p:nvPr/>
        </p:nvSpPr>
        <p:spPr>
          <a:xfrm>
            <a:off x="463230" y="3951318"/>
            <a:ext cx="3672628" cy="1631216"/>
          </a:xfrm>
          <a:prstGeom prst="rect">
            <a:avLst/>
          </a:prstGeom>
          <a:noFill/>
        </p:spPr>
        <p:txBody>
          <a:bodyPr wrap="square" rtlCol="0">
            <a:spAutoFit/>
          </a:bodyPr>
          <a:lstStyle/>
          <a:p>
            <a:r>
              <a:rPr lang="en-US" sz="2000" b="1" dirty="0" err="1">
                <a:latin typeface="Georgia"/>
                <a:cs typeface="Georgia"/>
              </a:rPr>
              <a:t>SolarReserve</a:t>
            </a:r>
            <a:r>
              <a:rPr lang="en-US" sz="2000" b="1" dirty="0">
                <a:latin typeface="Georgia"/>
                <a:cs typeface="Georgia"/>
              </a:rPr>
              <a:t> Receives CSP </a:t>
            </a:r>
            <a:r>
              <a:rPr lang="en-US" sz="2000" b="1" dirty="0" err="1">
                <a:latin typeface="Georgia"/>
                <a:cs typeface="Georgia"/>
              </a:rPr>
              <a:t>SunShot</a:t>
            </a:r>
            <a:r>
              <a:rPr lang="en-US" sz="2000" b="1" dirty="0">
                <a:latin typeface="Georgia"/>
                <a:cs typeface="Georgia"/>
              </a:rPr>
              <a:t> Award, to Advance Storage Technology</a:t>
            </a:r>
          </a:p>
          <a:p>
            <a:r>
              <a:rPr lang="en-US" sz="2000" i="1" smtClean="0">
                <a:latin typeface="Georgia"/>
                <a:cs typeface="Georgia"/>
              </a:rPr>
              <a:t>September </a:t>
            </a:r>
            <a:r>
              <a:rPr lang="en-US" sz="2000" i="1" dirty="0" smtClean="0">
                <a:latin typeface="Georgia"/>
                <a:cs typeface="Georgia"/>
              </a:rPr>
              <a:t>2015</a:t>
            </a:r>
            <a:endParaRPr lang="en-US" sz="2000" i="1" dirty="0">
              <a:latin typeface="Georgia"/>
              <a:cs typeface="Georgia"/>
            </a:endParaRPr>
          </a:p>
        </p:txBody>
      </p:sp>
      <p:pic>
        <p:nvPicPr>
          <p:cNvPr id="24" name="Picture 23" descr="Screen Shot 2015-09-29 at 5.09.3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230" y="3003905"/>
            <a:ext cx="2474886" cy="400168"/>
          </a:xfrm>
          <a:prstGeom prst="rect">
            <a:avLst/>
          </a:prstGeom>
        </p:spPr>
      </p:pic>
      <p:pic>
        <p:nvPicPr>
          <p:cNvPr id="26" name="Picture 25" descr="ph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9248" y="1951453"/>
            <a:ext cx="1949312" cy="674762"/>
          </a:xfrm>
          <a:prstGeom prst="rect">
            <a:avLst/>
          </a:prstGeom>
        </p:spPr>
      </p:pic>
      <p:pic>
        <p:nvPicPr>
          <p:cNvPr id="28" name="Picture 27" descr="3acfeb4.png"/>
          <p:cNvPicPr>
            <a:picLocks noChangeAspect="1"/>
          </p:cNvPicPr>
          <p:nvPr/>
        </p:nvPicPr>
        <p:blipFill rotWithShape="1">
          <a:blip r:embed="rId6">
            <a:extLst>
              <a:ext uri="{28A0092B-C50C-407E-A947-70E740481C1C}">
                <a14:useLocalDpi xmlns:a14="http://schemas.microsoft.com/office/drawing/2010/main" val="0"/>
              </a:ext>
            </a:extLst>
          </a:blip>
          <a:srcRect t="30153" b="35369"/>
          <a:stretch/>
        </p:blipFill>
        <p:spPr>
          <a:xfrm>
            <a:off x="319399" y="5958745"/>
            <a:ext cx="2758114" cy="323854"/>
          </a:xfrm>
          <a:prstGeom prst="rect">
            <a:avLst/>
          </a:prstGeom>
        </p:spPr>
      </p:pic>
      <p:pic>
        <p:nvPicPr>
          <p:cNvPr id="10" name="Picture 9" descr="hydrogn-Fuel-News.jpg"/>
          <p:cNvPicPr>
            <a:picLocks noChangeAspect="1"/>
          </p:cNvPicPr>
          <p:nvPr/>
        </p:nvPicPr>
        <p:blipFill rotWithShape="1">
          <a:blip r:embed="rId7">
            <a:extLst>
              <a:ext uri="{28A0092B-C50C-407E-A947-70E740481C1C}">
                <a14:useLocalDpi xmlns:a14="http://schemas.microsoft.com/office/drawing/2010/main" val="0"/>
              </a:ext>
            </a:extLst>
          </a:blip>
          <a:srcRect r="42231"/>
          <a:stretch/>
        </p:blipFill>
        <p:spPr>
          <a:xfrm>
            <a:off x="6684833" y="4288217"/>
            <a:ext cx="2459167" cy="429832"/>
          </a:xfrm>
          <a:prstGeom prst="rect">
            <a:avLst/>
          </a:prstGeom>
        </p:spPr>
      </p:pic>
    </p:spTree>
    <p:extLst>
      <p:ext uri="{BB962C8B-B14F-4D97-AF65-F5344CB8AC3E}">
        <p14:creationId xmlns:p14="http://schemas.microsoft.com/office/powerpoint/2010/main" val="407896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327424"/>
            <a:ext cx="7584965" cy="4729984"/>
          </a:xfrm>
          <a:prstGeom prst="rect">
            <a:avLst/>
          </a:prstGeom>
        </p:spPr>
      </p:pic>
      <p:sp>
        <p:nvSpPr>
          <p:cNvPr id="2" name="Title 1"/>
          <p:cNvSpPr>
            <a:spLocks noGrp="1"/>
          </p:cNvSpPr>
          <p:nvPr>
            <p:ph type="title"/>
          </p:nvPr>
        </p:nvSpPr>
        <p:spPr/>
        <p:txBody>
          <a:bodyPr/>
          <a:lstStyle/>
          <a:p>
            <a:r>
              <a:rPr lang="en-US" dirty="0" smtClean="0"/>
              <a:t>The Falling Cost of Concentrating Solar Power</a:t>
            </a:r>
            <a:endParaRPr lang="en-US" dirty="0"/>
          </a:p>
        </p:txBody>
      </p:sp>
      <p:sp>
        <p:nvSpPr>
          <p:cNvPr id="7" name="Slide Number Placeholder 6"/>
          <p:cNvSpPr>
            <a:spLocks noGrp="1"/>
          </p:cNvSpPr>
          <p:nvPr>
            <p:ph type="sldNum" sz="quarter" idx="4"/>
          </p:nvPr>
        </p:nvSpPr>
        <p:spPr/>
        <p:txBody>
          <a:bodyPr/>
          <a:lstStyle/>
          <a:p>
            <a:fld id="{6C18F691-EA95-6046-80B7-51AACA2B9C03}" type="slidenum">
              <a:rPr lang="en-US" smtClean="0"/>
              <a:pPr/>
              <a:t>15</a:t>
            </a:fld>
            <a:endParaRPr lang="en-US" dirty="0"/>
          </a:p>
        </p:txBody>
      </p:sp>
    </p:spTree>
    <p:extLst>
      <p:ext uri="{BB962C8B-B14F-4D97-AF65-F5344CB8AC3E}">
        <p14:creationId xmlns:p14="http://schemas.microsoft.com/office/powerpoint/2010/main" val="21089677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a:bodyPr>
          <a:lstStyle/>
          <a:p>
            <a:r>
              <a:rPr lang="en-US" sz="3200" dirty="0" smtClean="0"/>
              <a:t>Team Intro</a:t>
            </a:r>
          </a:p>
          <a:p>
            <a:r>
              <a:rPr lang="en-US" sz="3200" dirty="0" err="1" smtClean="0"/>
              <a:t>SunShot</a:t>
            </a:r>
            <a:r>
              <a:rPr lang="en-US" sz="3200" dirty="0" smtClean="0"/>
              <a:t> Overview</a:t>
            </a:r>
          </a:p>
          <a:p>
            <a:r>
              <a:rPr lang="en-US" sz="3200" dirty="0" smtClean="0">
                <a:effectLst>
                  <a:glow rad="139700">
                    <a:schemeClr val="accent1">
                      <a:satMod val="175000"/>
                      <a:alpha val="40000"/>
                    </a:schemeClr>
                  </a:glow>
                </a:effectLst>
              </a:rPr>
              <a:t>Near-Term Market Focus</a:t>
            </a:r>
            <a:endParaRPr lang="en-US" sz="3200" dirty="0">
              <a:effectLst>
                <a:glow rad="139700">
                  <a:schemeClr val="accent1">
                    <a:satMod val="175000"/>
                    <a:alpha val="40000"/>
                  </a:schemeClr>
                </a:glow>
              </a:effectLst>
            </a:endParaRPr>
          </a:p>
        </p:txBody>
      </p:sp>
    </p:spTree>
    <p:extLst>
      <p:ext uri="{BB962C8B-B14F-4D97-AF65-F5344CB8AC3E}">
        <p14:creationId xmlns:p14="http://schemas.microsoft.com/office/powerpoint/2010/main" val="22464699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2857500" y="3105835"/>
            <a:ext cx="3429000" cy="369332"/>
          </a:xfrm>
          <a:prstGeom prst="rect">
            <a:avLst/>
          </a:prstGeom>
        </p:spPr>
        <p:txBody>
          <a:bodyPr>
            <a:spAutoFit/>
          </a:bodyPr>
          <a:lstStyle/>
          <a:p>
            <a:endParaRPr lang="en-US" dirty="0"/>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4351" y="467433"/>
            <a:ext cx="3937000" cy="2223828"/>
          </a:xfrm>
          <a:prstGeom prst="rect">
            <a:avLst/>
          </a:prstGeom>
        </p:spPr>
      </p:pic>
      <p:pic>
        <p:nvPicPr>
          <p:cNvPr id="19" name="Picture 18" descr="newspaper.png"/>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4716828" y="2272895"/>
            <a:ext cx="4185309" cy="3030866"/>
          </a:xfrm>
          <a:prstGeom prst="rect">
            <a:avLst/>
          </a:prstGeom>
        </p:spPr>
      </p:pic>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r="9230"/>
          <a:stretch/>
        </p:blipFill>
        <p:spPr>
          <a:xfrm>
            <a:off x="394998" y="467433"/>
            <a:ext cx="4006257" cy="2073526"/>
          </a:xfrm>
          <a:prstGeom prst="rect">
            <a:avLst/>
          </a:prstGeom>
        </p:spPr>
      </p:pic>
      <p:pic>
        <p:nvPicPr>
          <p:cNvPr id="23" name="Picture 22" descr="newspaper.png"/>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324443" y="2352050"/>
            <a:ext cx="4164688" cy="2951711"/>
          </a:xfrm>
          <a:prstGeom prst="rect">
            <a:avLst/>
          </a:prstGeom>
        </p:spPr>
      </p:pic>
      <p:sp>
        <p:nvSpPr>
          <p:cNvPr id="24" name="Rectangle 23"/>
          <p:cNvSpPr/>
          <p:nvPr/>
        </p:nvSpPr>
        <p:spPr>
          <a:xfrm>
            <a:off x="548756" y="2704447"/>
            <a:ext cx="3739491" cy="830997"/>
          </a:xfrm>
          <a:prstGeom prst="rect">
            <a:avLst/>
          </a:prstGeom>
        </p:spPr>
        <p:txBody>
          <a:bodyPr wrap="square">
            <a:spAutoFit/>
          </a:bodyPr>
          <a:lstStyle/>
          <a:p>
            <a:pPr algn="ctr"/>
            <a:r>
              <a:rPr lang="en-US" sz="2400" b="1" dirty="0" smtClean="0">
                <a:latin typeface="Georgia"/>
                <a:cs typeface="Georgia"/>
              </a:rPr>
              <a:t>America Will Achieve its </a:t>
            </a:r>
            <a:r>
              <a:rPr lang="en-US" sz="2400" b="1" dirty="0" err="1" smtClean="0">
                <a:latin typeface="Georgia"/>
                <a:cs typeface="Georgia"/>
              </a:rPr>
              <a:t>SunShot</a:t>
            </a:r>
            <a:endParaRPr lang="en-US" sz="2400" b="1" dirty="0">
              <a:latin typeface="Georgia"/>
              <a:cs typeface="Georgia"/>
            </a:endParaRPr>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1880" y="5377007"/>
            <a:ext cx="1639564" cy="429565"/>
          </a:xfrm>
          <a:prstGeom prst="rect">
            <a:avLst/>
          </a:prstGeom>
        </p:spPr>
      </p:pic>
      <p:sp>
        <p:nvSpPr>
          <p:cNvPr id="27" name="Rectangle 26"/>
          <p:cNvSpPr/>
          <p:nvPr/>
        </p:nvSpPr>
        <p:spPr>
          <a:xfrm>
            <a:off x="698847" y="3605558"/>
            <a:ext cx="3589400" cy="954107"/>
          </a:xfrm>
          <a:prstGeom prst="rect">
            <a:avLst/>
          </a:prstGeom>
        </p:spPr>
        <p:txBody>
          <a:bodyPr wrap="square">
            <a:spAutoFit/>
          </a:bodyPr>
          <a:lstStyle/>
          <a:p>
            <a:r>
              <a:rPr lang="en-US" sz="1400" dirty="0" smtClean="0"/>
              <a:t>Solar energy will be cost competitive with fossil fuels by 2020, if not before, the director of the Department of Energy’s Solar Technologies Office said in New York Thursday.</a:t>
            </a:r>
            <a:endParaRPr lang="en-US" sz="1400" dirty="0"/>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4046" y="5377007"/>
            <a:ext cx="2890632" cy="566082"/>
          </a:xfrm>
          <a:prstGeom prst="rect">
            <a:avLst/>
          </a:prstGeom>
        </p:spPr>
      </p:pic>
      <p:sp>
        <p:nvSpPr>
          <p:cNvPr id="29" name="Rectangle 28"/>
          <p:cNvSpPr/>
          <p:nvPr/>
        </p:nvSpPr>
        <p:spPr>
          <a:xfrm>
            <a:off x="4763796" y="2705372"/>
            <a:ext cx="4182649" cy="830997"/>
          </a:xfrm>
          <a:prstGeom prst="rect">
            <a:avLst/>
          </a:prstGeom>
        </p:spPr>
        <p:txBody>
          <a:bodyPr wrap="square">
            <a:spAutoFit/>
          </a:bodyPr>
          <a:lstStyle/>
          <a:p>
            <a:pPr algn="ctr"/>
            <a:r>
              <a:rPr lang="en-US" sz="2400" b="1" dirty="0" smtClean="0">
                <a:latin typeface="Georgia"/>
                <a:cs typeface="Georgia"/>
              </a:rPr>
              <a:t>Program Opens Doors in Growing Solar </a:t>
            </a:r>
            <a:r>
              <a:rPr lang="en-US" sz="2400" b="1" dirty="0">
                <a:latin typeface="Georgia"/>
                <a:cs typeface="Georgia"/>
              </a:rPr>
              <a:t>I</a:t>
            </a:r>
            <a:r>
              <a:rPr lang="en-US" sz="2400" b="1" dirty="0" smtClean="0">
                <a:latin typeface="Georgia"/>
                <a:cs typeface="Georgia"/>
              </a:rPr>
              <a:t>ndustry </a:t>
            </a:r>
            <a:endParaRPr lang="en-US" sz="2400" b="1" dirty="0">
              <a:latin typeface="Georgia"/>
              <a:cs typeface="Georgia"/>
            </a:endParaRPr>
          </a:p>
        </p:txBody>
      </p:sp>
      <p:sp>
        <p:nvSpPr>
          <p:cNvPr id="30" name="Rectangle 29"/>
          <p:cNvSpPr/>
          <p:nvPr/>
        </p:nvSpPr>
        <p:spPr>
          <a:xfrm>
            <a:off x="5025416" y="3605558"/>
            <a:ext cx="3820165" cy="1169551"/>
          </a:xfrm>
          <a:prstGeom prst="rect">
            <a:avLst/>
          </a:prstGeom>
        </p:spPr>
        <p:txBody>
          <a:bodyPr wrap="square">
            <a:spAutoFit/>
          </a:bodyPr>
          <a:lstStyle/>
          <a:p>
            <a:r>
              <a:rPr lang="en-US" sz="1400" dirty="0"/>
              <a:t>“Solar Ready </a:t>
            </a:r>
            <a:r>
              <a:rPr lang="en-US" sz="1400" dirty="0" smtClean="0"/>
              <a:t>Vets </a:t>
            </a:r>
            <a:r>
              <a:rPr lang="en-US" sz="1400" dirty="0"/>
              <a:t>leverages the talent, work ethic and skills that our transitioning service members gain from the military, enabling them to enter the rapidly growing solar energy industry,” said Dr. </a:t>
            </a:r>
            <a:r>
              <a:rPr lang="en-US" sz="1400" dirty="0" err="1"/>
              <a:t>Lidija</a:t>
            </a:r>
            <a:r>
              <a:rPr lang="en-US" sz="1400" dirty="0"/>
              <a:t> </a:t>
            </a:r>
            <a:r>
              <a:rPr lang="en-US" sz="1400" dirty="0" err="1"/>
              <a:t>Sekaric</a:t>
            </a:r>
            <a:r>
              <a:rPr lang="en-US" sz="1400" dirty="0"/>
              <a:t>, director of the </a:t>
            </a:r>
            <a:r>
              <a:rPr lang="en-US" sz="1400" dirty="0" err="1"/>
              <a:t>SunShot</a:t>
            </a:r>
            <a:r>
              <a:rPr lang="en-US" sz="1400" dirty="0"/>
              <a:t> Initiative.</a:t>
            </a:r>
            <a:r>
              <a:rPr lang="en-US" sz="1400" dirty="0" smtClean="0">
                <a:effectLst/>
              </a:rPr>
              <a:t> </a:t>
            </a:r>
            <a:endParaRPr lang="en-US" sz="1400" dirty="0"/>
          </a:p>
        </p:txBody>
      </p:sp>
      <p:sp>
        <p:nvSpPr>
          <p:cNvPr id="44" name="Slide Number Placeholder 4"/>
          <p:cNvSpPr>
            <a:spLocks noGrp="1"/>
          </p:cNvSpPr>
          <p:nvPr>
            <p:ph type="sldNum" sz="quarter" idx="4"/>
          </p:nvPr>
        </p:nvSpPr>
        <p:spPr>
          <a:xfrm>
            <a:off x="8771003" y="6298510"/>
            <a:ext cx="372997" cy="365125"/>
          </a:xfrm>
          <a:prstGeom prst="rect">
            <a:avLst/>
          </a:prstGeom>
        </p:spPr>
        <p:txBody>
          <a:bodyPr vert="horz" lIns="91440" tIns="45720" rIns="91440" bIns="45720" rtlCol="0" anchor="ctr"/>
          <a:lstStyle>
            <a:lvl1pPr algn="r">
              <a:defRPr sz="1200">
                <a:solidFill>
                  <a:schemeClr val="tx2"/>
                </a:solidFill>
              </a:defRPr>
            </a:lvl1pPr>
          </a:lstStyle>
          <a:p>
            <a:pPr algn="ctr"/>
            <a:fld id="{6187F313-0ABB-154A-B137-261DA3694877}" type="slidenum">
              <a:rPr lang="en-US" smtClean="0"/>
              <a:pPr algn="ctr"/>
              <a:t>17</a:t>
            </a:fld>
            <a:endParaRPr lang="en-US" dirty="0"/>
          </a:p>
        </p:txBody>
      </p:sp>
    </p:spTree>
    <p:extLst>
      <p:ext uri="{BB962C8B-B14F-4D97-AF65-F5344CB8AC3E}">
        <p14:creationId xmlns:p14="http://schemas.microsoft.com/office/powerpoint/2010/main" val="106501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686800" y="6047247"/>
            <a:ext cx="457200" cy="365125"/>
          </a:xfrm>
          <a:prstGeom prst="rect">
            <a:avLst/>
          </a:prstGeom>
        </p:spPr>
        <p:txBody>
          <a:bodyPr/>
          <a:lstStyle/>
          <a:p>
            <a:fld id="{27537EE1-6FBD-BC4E-9F2D-4B8DCA5BB3F0}" type="slidenum">
              <a:rPr lang="en-US" smtClean="0">
                <a:latin typeface="Arial" panose="020B0604020202020204" pitchFamily="34" charset="0"/>
                <a:cs typeface="Arial" panose="020B0604020202020204" pitchFamily="34" charset="0"/>
              </a:rPr>
              <a:t>18</a:t>
            </a:fld>
            <a:endParaRPr lang="en-US" dirty="0">
              <a:latin typeface="Arial" panose="020B0604020202020204" pitchFamily="34" charset="0"/>
              <a:cs typeface="Arial" panose="020B0604020202020204" pitchFamily="34" charset="0"/>
            </a:endParaRPr>
          </a:p>
        </p:txBody>
      </p:sp>
      <p:sp>
        <p:nvSpPr>
          <p:cNvPr id="4" name="Title 1"/>
          <p:cNvSpPr txBox="1">
            <a:spLocks/>
          </p:cNvSpPr>
          <p:nvPr/>
        </p:nvSpPr>
        <p:spPr>
          <a:xfrm>
            <a:off x="0" y="0"/>
            <a:ext cx="9144000" cy="990600"/>
          </a:xfrm>
          <a:prstGeom prst="rect">
            <a:avLst/>
          </a:prstGeom>
        </p:spPr>
        <p:txBody>
          <a:bodyPr vert="horz" lIns="91440" tIns="45720" rIns="91440" bIns="45720" rtlCol="0" anchor="ctr">
            <a:normAutofit/>
          </a:bodyPr>
          <a:lstStyle>
            <a:defPPr>
              <a:defRPr lang="en-US"/>
            </a:defPPr>
            <a:lvl1pPr>
              <a:spcBef>
                <a:spcPct val="0"/>
              </a:spcBef>
              <a:buNone/>
              <a:defRPr sz="3600" b="1">
                <a:solidFill>
                  <a:srgbClr val="F38F26"/>
                </a:solidFill>
                <a:latin typeface="+mj-lt"/>
                <a:ea typeface="+mj-ea"/>
                <a:cs typeface="+mj-cs"/>
              </a:defRPr>
            </a:lvl1pPr>
          </a:lstStyle>
          <a:p>
            <a:r>
              <a:rPr lang="en-US" dirty="0"/>
              <a:t>Utility-Scale Pricing (&gt;5 MW)</a:t>
            </a:r>
          </a:p>
        </p:txBody>
      </p:sp>
      <p:sp>
        <p:nvSpPr>
          <p:cNvPr id="5" name="Content Placeholder 2"/>
          <p:cNvSpPr>
            <a:spLocks/>
          </p:cNvSpPr>
          <p:nvPr/>
        </p:nvSpPr>
        <p:spPr bwMode="auto">
          <a:xfrm>
            <a:off x="0" y="6183084"/>
            <a:ext cx="6945086" cy="645213"/>
          </a:xfrm>
          <a:prstGeom prst="rect">
            <a:avLst/>
          </a:prstGeom>
          <a:noFill/>
          <a:ln w="9525">
            <a:noFill/>
            <a:miter lim="800000"/>
            <a:headEnd/>
            <a:tailEnd/>
          </a:ln>
        </p:spPr>
        <p:txBody>
          <a:bodyPr lIns="0" tIns="0" rIns="0" bIns="0"/>
          <a:lstStyle/>
          <a:p>
            <a:pPr marL="109538" eaLnBrk="0" hangingPunct="0">
              <a:buClr>
                <a:srgbClr val="7AB800"/>
              </a:buClr>
            </a:pPr>
            <a:r>
              <a:rPr lang="en-US" sz="1100" b="1" dirty="0" smtClean="0"/>
              <a:t>Source</a:t>
            </a:r>
            <a:r>
              <a:rPr lang="en-US" sz="1100" dirty="0" smtClean="0"/>
              <a:t>: Individual system pricing from corporate press releases &amp; public filings.  Additional information gathered from publicly available grant data from Treasury Department. </a:t>
            </a:r>
            <a:r>
              <a:rPr lang="en-US" sz="1100" dirty="0" smtClean="0">
                <a:hlinkClick r:id="rId2"/>
              </a:rPr>
              <a:t>http://www.treasury.gov/initiatives/recovery/Pages/1603.aspx</a:t>
            </a:r>
            <a:r>
              <a:rPr lang="en-US" sz="1100" dirty="0" smtClean="0"/>
              <a:t>.  Specific project location and system size based on various press releases and corporate filings.  Grant basis is assumed to be 1.00/0.30 of grant award.</a:t>
            </a:r>
          </a:p>
        </p:txBody>
      </p:sp>
      <p:sp>
        <p:nvSpPr>
          <p:cNvPr id="6" name="TextBox 5"/>
          <p:cNvSpPr txBox="1"/>
          <p:nvPr/>
        </p:nvSpPr>
        <p:spPr>
          <a:xfrm>
            <a:off x="404217" y="4182025"/>
            <a:ext cx="8335565" cy="697627"/>
          </a:xfrm>
          <a:prstGeom prst="rect">
            <a:avLst/>
          </a:prstGeom>
          <a:noFill/>
        </p:spPr>
        <p:txBody>
          <a:bodyPr wrap="square" rtlCol="0">
            <a:spAutoFit/>
          </a:bodyPr>
          <a:lstStyle/>
          <a:p>
            <a:pPr marL="342900" indent="-342900" eaLnBrk="0" hangingPunct="0">
              <a:spcBef>
                <a:spcPts val="200"/>
              </a:spcBef>
              <a:spcAft>
                <a:spcPts val="200"/>
              </a:spcAft>
              <a:buClr>
                <a:srgbClr val="F38F26"/>
              </a:buClr>
              <a:buFont typeface="Arial" pitchFamily="34" charset="0"/>
              <a:buChar char="•"/>
            </a:pPr>
            <a:r>
              <a:rPr lang="en-US" dirty="0" smtClean="0"/>
              <a:t>U.S. CSP plants without storage reporting prices between $4-$5/W</a:t>
            </a:r>
            <a:r>
              <a:rPr lang="en-US" baseline="-25000" dirty="0" smtClean="0"/>
              <a:t>AC</a:t>
            </a:r>
            <a:endParaRPr lang="en-US" dirty="0"/>
          </a:p>
          <a:p>
            <a:pPr marL="800100" lvl="1" indent="-342900" eaLnBrk="0" hangingPunct="0">
              <a:spcBef>
                <a:spcPts val="200"/>
              </a:spcBef>
              <a:spcAft>
                <a:spcPts val="200"/>
              </a:spcAft>
              <a:buClr>
                <a:srgbClr val="F38F26"/>
              </a:buClr>
              <a:buFont typeface="Arial" pitchFamily="34" charset="0"/>
              <a:buChar char="•"/>
            </a:pPr>
            <a:r>
              <a:rPr lang="en-US" dirty="0" smtClean="0">
                <a:latin typeface="+mj-lt"/>
              </a:rPr>
              <a:t>Significantly higher than PV plants installed at same time</a:t>
            </a:r>
            <a:endParaRPr lang="en-US" dirty="0">
              <a:latin typeface="+mj-lt"/>
            </a:endParaRPr>
          </a:p>
        </p:txBody>
      </p:sp>
      <p:graphicFrame>
        <p:nvGraphicFramePr>
          <p:cNvPr id="8" name="Chart 7"/>
          <p:cNvGraphicFramePr>
            <a:graphicFrameLocks/>
          </p:cNvGraphicFramePr>
          <p:nvPr>
            <p:extLst/>
          </p:nvPr>
        </p:nvGraphicFramePr>
        <p:xfrm>
          <a:off x="0" y="990600"/>
          <a:ext cx="9144000" cy="304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755676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a:bodyPr>
          <a:lstStyle/>
          <a:p>
            <a:r>
              <a:rPr lang="en-US" sz="3200" dirty="0" smtClean="0">
                <a:effectLst>
                  <a:glow rad="139700">
                    <a:schemeClr val="accent1">
                      <a:satMod val="175000"/>
                      <a:alpha val="40000"/>
                    </a:schemeClr>
                  </a:glow>
                </a:effectLst>
              </a:rPr>
              <a:t>Team Intro</a:t>
            </a:r>
          </a:p>
          <a:p>
            <a:r>
              <a:rPr lang="en-US" sz="3200" dirty="0" err="1" smtClean="0"/>
              <a:t>SunShot</a:t>
            </a:r>
            <a:r>
              <a:rPr lang="en-US" sz="3200" dirty="0" smtClean="0"/>
              <a:t> Overview</a:t>
            </a:r>
          </a:p>
          <a:p>
            <a:r>
              <a:rPr lang="en-US" sz="3200" dirty="0" smtClean="0"/>
              <a:t>Near-Term Market Focus</a:t>
            </a:r>
            <a:endParaRPr lang="en-US" sz="3200" dirty="0"/>
          </a:p>
        </p:txBody>
      </p:sp>
    </p:spTree>
    <p:extLst>
      <p:ext uri="{BB962C8B-B14F-4D97-AF65-F5344CB8AC3E}">
        <p14:creationId xmlns:p14="http://schemas.microsoft.com/office/powerpoint/2010/main" val="14170443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0" y="30480"/>
            <a:ext cx="8686800" cy="960120"/>
          </a:xfrm>
          <a:prstGeom prst="rect">
            <a:avLst/>
          </a:prstGeom>
        </p:spPr>
        <p:txBody>
          <a:bodyPr anchor="ctr">
            <a:normAutofit/>
          </a:bodyPr>
          <a:lstStyle>
            <a:defPPr>
              <a:defRPr lang="en-US"/>
            </a:defPPr>
            <a:lvl1pPr>
              <a:spcBef>
                <a:spcPct val="0"/>
              </a:spcBef>
              <a:buNone/>
              <a:defRPr sz="3600" b="1">
                <a:solidFill>
                  <a:srgbClr val="F38F26"/>
                </a:solidFill>
                <a:latin typeface="+mj-lt"/>
                <a:ea typeface="+mj-ea"/>
                <a:cs typeface="+mj-cs"/>
              </a:defRPr>
            </a:lvl1pPr>
          </a:lstStyle>
          <a:p>
            <a:r>
              <a:rPr lang="en-US" dirty="0"/>
              <a:t>US System Projected Deployment</a:t>
            </a:r>
          </a:p>
        </p:txBody>
      </p:sp>
      <p:sp>
        <p:nvSpPr>
          <p:cNvPr id="6" name="TextBox 5"/>
          <p:cNvSpPr txBox="1"/>
          <p:nvPr/>
        </p:nvSpPr>
        <p:spPr>
          <a:xfrm>
            <a:off x="757583" y="4953000"/>
            <a:ext cx="7366000" cy="707886"/>
          </a:xfrm>
          <a:prstGeom prst="rect">
            <a:avLst/>
          </a:prstGeom>
          <a:noFill/>
        </p:spPr>
        <p:txBody>
          <a:bodyPr wrap="square" rtlCol="0">
            <a:spAutoFit/>
          </a:bodyPr>
          <a:lstStyle/>
          <a:p>
            <a:pPr marL="342900" indent="-342900">
              <a:spcBef>
                <a:spcPct val="20000"/>
              </a:spcBef>
              <a:buClr>
                <a:srgbClr val="F38F26"/>
              </a:buClr>
              <a:buFont typeface="Arial" panose="020B0604020202020204" pitchFamily="34" charset="0"/>
              <a:buChar char="•"/>
            </a:pPr>
            <a:r>
              <a:rPr lang="en-US" sz="2000" dirty="0"/>
              <a:t>US deployment projections </a:t>
            </a:r>
            <a:r>
              <a:rPr lang="en-US" sz="2000" dirty="0" smtClean="0"/>
              <a:t>also vary substantially with 2040 deployment ranging from 60 GW (EIA) to 460 GW (BNEF)</a:t>
            </a:r>
            <a:endParaRPr lang="en-US" sz="2000" dirty="0"/>
          </a:p>
        </p:txBody>
      </p:sp>
      <p:graphicFrame>
        <p:nvGraphicFramePr>
          <p:cNvPr id="8" name="Chart 7"/>
          <p:cNvGraphicFramePr>
            <a:graphicFrameLocks/>
          </p:cNvGraphicFramePr>
          <p:nvPr>
            <p:extLst/>
          </p:nvPr>
        </p:nvGraphicFramePr>
        <p:xfrm>
          <a:off x="152400" y="1066800"/>
          <a:ext cx="8839200" cy="3352800"/>
        </p:xfrm>
        <a:graphic>
          <a:graphicData uri="http://schemas.openxmlformats.org/drawingml/2006/chart">
            <c:chart xmlns:c="http://schemas.openxmlformats.org/drawingml/2006/chart" xmlns:r="http://schemas.openxmlformats.org/officeDocument/2006/relationships" r:id="rId2"/>
          </a:graphicData>
        </a:graphic>
      </p:graphicFrame>
      <p:sp>
        <p:nvSpPr>
          <p:cNvPr id="7" name="Slide Number Placeholder 2"/>
          <p:cNvSpPr>
            <a:spLocks noGrp="1"/>
          </p:cNvSpPr>
          <p:nvPr>
            <p:ph type="sldNum" sz="quarter" idx="4294967295"/>
          </p:nvPr>
        </p:nvSpPr>
        <p:spPr>
          <a:xfrm>
            <a:off x="8686800" y="6047247"/>
            <a:ext cx="457200" cy="365125"/>
          </a:xfrm>
          <a:prstGeom prst="rect">
            <a:avLst/>
          </a:prstGeom>
        </p:spPr>
        <p:txBody>
          <a:bodyPr anchor="ctr"/>
          <a:lstStyle/>
          <a:p>
            <a:pPr defTabSz="457200"/>
            <a:fld id="{27537EE1-6FBD-BC4E-9F2D-4B8DCA5BB3F0}" type="slidenum">
              <a:rPr>
                <a:solidFill>
                  <a:srgbClr val="000000"/>
                </a:solidFill>
                <a:latin typeface="Arial" panose="020B0604020202020204" pitchFamily="34" charset="0"/>
                <a:cs typeface="Arial" panose="020B0604020202020204" pitchFamily="34" charset="0"/>
              </a:rPr>
              <a:pPr defTabSz="457200"/>
              <a:t>19</a:t>
            </a:fld>
            <a:endParaRPr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18856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SP-chart-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472" y="1604686"/>
            <a:ext cx="8114676" cy="5253314"/>
          </a:xfrm>
          <a:prstGeom prst="rect">
            <a:avLst/>
          </a:prstGeom>
        </p:spPr>
      </p:pic>
      <p:pic>
        <p:nvPicPr>
          <p:cNvPr id="9" name="Picture 8" descr="CSP-chart-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3215" y="2239931"/>
            <a:ext cx="1351085" cy="3220563"/>
          </a:xfrm>
          <a:prstGeom prst="rect">
            <a:avLst/>
          </a:prstGeom>
        </p:spPr>
      </p:pic>
      <p:pic>
        <p:nvPicPr>
          <p:cNvPr id="10" name="Picture 9" descr="CSP-chart-0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4300" y="2239931"/>
            <a:ext cx="1395986" cy="3216481"/>
          </a:xfrm>
          <a:prstGeom prst="rect">
            <a:avLst/>
          </a:prstGeom>
        </p:spPr>
      </p:pic>
      <p:pic>
        <p:nvPicPr>
          <p:cNvPr id="12" name="Picture 11" descr="CSP-chart-0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0286" y="2261248"/>
            <a:ext cx="1400067" cy="3187908"/>
          </a:xfrm>
          <a:prstGeom prst="rect">
            <a:avLst/>
          </a:prstGeom>
        </p:spPr>
      </p:pic>
      <p:pic>
        <p:nvPicPr>
          <p:cNvPr id="16" name="Picture 15" descr="CSP-chart-09.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0668" y="2163461"/>
            <a:ext cx="1326594" cy="3681810"/>
          </a:xfrm>
          <a:prstGeom prst="rect">
            <a:avLst/>
          </a:prstGeom>
        </p:spPr>
      </p:pic>
      <p:sp>
        <p:nvSpPr>
          <p:cNvPr id="90115" name="Title 1"/>
          <p:cNvSpPr>
            <a:spLocks noGrp="1"/>
          </p:cNvSpPr>
          <p:nvPr>
            <p:ph type="title"/>
          </p:nvPr>
        </p:nvSpPr>
        <p:spPr bwMode="auto">
          <a:xfrm>
            <a:off x="372016" y="142990"/>
            <a:ext cx="8552468" cy="886505"/>
          </a:xfrm>
        </p:spPr>
        <p:txBody>
          <a:bodyPr>
            <a:normAutofit fontScale="90000"/>
          </a:bodyPr>
          <a:lstStyle/>
          <a:p>
            <a:r>
              <a:rPr lang="en-US" sz="3200" dirty="0">
                <a:solidFill>
                  <a:schemeClr val="accent1"/>
                </a:solidFill>
                <a:effectLst/>
                <a:ea typeface="ＭＳ Ｐゴシック" charset="0"/>
              </a:rPr>
              <a:t>Excessive Ramp Rates </a:t>
            </a:r>
            <a:r>
              <a:rPr lang="en-US" sz="3200" dirty="0" smtClean="0">
                <a:solidFill>
                  <a:schemeClr val="accent1"/>
                </a:solidFill>
                <a:effectLst/>
                <a:ea typeface="ＭＳ Ｐゴシック" charset="0"/>
              </a:rPr>
              <a:t>and Minimum </a:t>
            </a:r>
            <a:r>
              <a:rPr lang="en-US" sz="3200" dirty="0">
                <a:solidFill>
                  <a:schemeClr val="accent1"/>
                </a:solidFill>
                <a:effectLst/>
                <a:ea typeface="ＭＳ Ｐゴシック" charset="0"/>
              </a:rPr>
              <a:t>Load Constraints</a:t>
            </a:r>
          </a:p>
        </p:txBody>
      </p:sp>
      <p:sp>
        <p:nvSpPr>
          <p:cNvPr id="90118" name="TextBox 14"/>
          <p:cNvSpPr txBox="1">
            <a:spLocks noChangeArrowheads="1"/>
          </p:cNvSpPr>
          <p:nvPr/>
        </p:nvSpPr>
        <p:spPr bwMode="auto">
          <a:xfrm>
            <a:off x="3504601" y="6581007"/>
            <a:ext cx="1618638" cy="2769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3" tIns="45717" rIns="91433" bIns="4571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dirty="0" err="1">
                <a:solidFill>
                  <a:srgbClr val="4B545D"/>
                </a:solidFill>
                <a:latin typeface="Calibri"/>
                <a:cs typeface="Calibri"/>
              </a:rPr>
              <a:t>Denholm</a:t>
            </a:r>
            <a:r>
              <a:rPr lang="en-US" sz="1200" dirty="0">
                <a:solidFill>
                  <a:srgbClr val="4B545D"/>
                </a:solidFill>
                <a:latin typeface="Calibri"/>
                <a:cs typeface="Calibri"/>
              </a:rPr>
              <a:t>, et al., </a:t>
            </a:r>
            <a:r>
              <a:rPr lang="en-US" sz="1200" dirty="0" smtClean="0">
                <a:solidFill>
                  <a:srgbClr val="4B545D"/>
                </a:solidFill>
                <a:latin typeface="Calibri"/>
                <a:cs typeface="Calibri"/>
              </a:rPr>
              <a:t>(2011)</a:t>
            </a:r>
            <a:endParaRPr lang="en-US" sz="1200" dirty="0">
              <a:solidFill>
                <a:srgbClr val="4B545D"/>
              </a:solidFill>
              <a:latin typeface="Calibri"/>
              <a:cs typeface="Calibri"/>
            </a:endParaRPr>
          </a:p>
        </p:txBody>
      </p:sp>
      <p:pic>
        <p:nvPicPr>
          <p:cNvPr id="18" name="Picture 17" descr="CSP-chart-1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8403" y="1303261"/>
            <a:ext cx="3883765" cy="792031"/>
          </a:xfrm>
          <a:prstGeom prst="rect">
            <a:avLst/>
          </a:prstGeom>
        </p:spPr>
      </p:pic>
      <p:sp>
        <p:nvSpPr>
          <p:cNvPr id="21" name="Oval 20"/>
          <p:cNvSpPr/>
          <p:nvPr/>
        </p:nvSpPr>
        <p:spPr>
          <a:xfrm>
            <a:off x="6406179" y="5337849"/>
            <a:ext cx="574976" cy="475494"/>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a:solidFill>
                <a:srgbClr val="4B545D"/>
              </a:solidFill>
              <a:latin typeface="Calibri"/>
              <a:cs typeface="Calibri"/>
            </a:endParaRPr>
          </a:p>
        </p:txBody>
      </p:sp>
      <p:sp>
        <p:nvSpPr>
          <p:cNvPr id="22" name="Oval 21"/>
          <p:cNvSpPr/>
          <p:nvPr/>
        </p:nvSpPr>
        <p:spPr>
          <a:xfrm rot="16696204">
            <a:off x="4226811" y="3297392"/>
            <a:ext cx="2753412" cy="570439"/>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anchor="ctr"/>
          <a:lstStyle/>
          <a:p>
            <a:pPr algn="ctr">
              <a:defRPr/>
            </a:pPr>
            <a:endParaRPr lang="en-US">
              <a:solidFill>
                <a:srgbClr val="4B545D"/>
              </a:solidFill>
              <a:latin typeface="Calibri"/>
              <a:cs typeface="Calibri"/>
            </a:endParaRPr>
          </a:p>
        </p:txBody>
      </p:sp>
    </p:spTree>
    <p:extLst>
      <p:ext uri="{BB962C8B-B14F-4D97-AF65-F5344CB8AC3E}">
        <p14:creationId xmlns:p14="http://schemas.microsoft.com/office/powerpoint/2010/main" val="315104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SP-chart-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825" y="894875"/>
            <a:ext cx="8612830" cy="5522309"/>
          </a:xfrm>
          <a:prstGeom prst="rect">
            <a:avLst/>
          </a:prstGeom>
        </p:spPr>
      </p:pic>
      <p:sp>
        <p:nvSpPr>
          <p:cNvPr id="2" name="Title 1"/>
          <p:cNvSpPr>
            <a:spLocks noGrp="1"/>
          </p:cNvSpPr>
          <p:nvPr>
            <p:ph type="title"/>
          </p:nvPr>
        </p:nvSpPr>
        <p:spPr>
          <a:xfrm>
            <a:off x="457200" y="142990"/>
            <a:ext cx="8229600" cy="886505"/>
          </a:xfrm>
        </p:spPr>
        <p:txBody>
          <a:bodyPr>
            <a:normAutofit fontScale="90000"/>
          </a:bodyPr>
          <a:lstStyle/>
          <a:p>
            <a:r>
              <a:rPr lang="en-US" sz="2900" dirty="0" smtClean="0"/>
              <a:t>Near Term Opportunities for CSP: </a:t>
            </a:r>
            <a:br>
              <a:rPr lang="en-US" sz="2900" dirty="0" smtClean="0"/>
            </a:br>
            <a:r>
              <a:rPr lang="en-US" sz="2900" b="0" dirty="0" smtClean="0"/>
              <a:t>The CAISO Duck Curve</a:t>
            </a:r>
            <a:endParaRPr lang="en-US" sz="2900" b="0" dirty="0"/>
          </a:p>
        </p:txBody>
      </p:sp>
      <p:sp>
        <p:nvSpPr>
          <p:cNvPr id="21" name="TextBox 20"/>
          <p:cNvSpPr txBox="1"/>
          <p:nvPr/>
        </p:nvSpPr>
        <p:spPr>
          <a:xfrm>
            <a:off x="2037902" y="6417184"/>
            <a:ext cx="3398155" cy="461665"/>
          </a:xfrm>
          <a:prstGeom prst="rect">
            <a:avLst/>
          </a:prstGeom>
          <a:noFill/>
        </p:spPr>
        <p:txBody>
          <a:bodyPr wrap="square" rtlCol="0">
            <a:spAutoFit/>
          </a:bodyPr>
          <a:lstStyle/>
          <a:p>
            <a:r>
              <a:rPr lang="en-US" sz="1200" dirty="0">
                <a:solidFill>
                  <a:srgbClr val="4B545D"/>
                </a:solidFill>
                <a:latin typeface="Calibri"/>
                <a:cs typeface="Calibri"/>
              </a:rPr>
              <a:t>http://</a:t>
            </a:r>
            <a:r>
              <a:rPr lang="en-US" sz="1200" dirty="0" err="1">
                <a:solidFill>
                  <a:srgbClr val="4B545D"/>
                </a:solidFill>
                <a:latin typeface="Calibri"/>
                <a:cs typeface="Calibri"/>
              </a:rPr>
              <a:t>www.caiso.com</a:t>
            </a:r>
            <a:r>
              <a:rPr lang="en-US" sz="1200" dirty="0">
                <a:solidFill>
                  <a:srgbClr val="4B545D"/>
                </a:solidFill>
                <a:latin typeface="Calibri"/>
                <a:cs typeface="Calibri"/>
              </a:rPr>
              <a:t>/Documents/</a:t>
            </a:r>
            <a:r>
              <a:rPr lang="en-US" sz="1200" dirty="0" err="1">
                <a:solidFill>
                  <a:srgbClr val="4B545D"/>
                </a:solidFill>
                <a:latin typeface="Calibri"/>
                <a:cs typeface="Calibri"/>
              </a:rPr>
              <a:t>FlexibleResourcesHelpRenewables_FastFacts.pdf</a:t>
            </a:r>
            <a:endParaRPr lang="en-US" sz="1200" dirty="0">
              <a:solidFill>
                <a:srgbClr val="4B545D"/>
              </a:solidFill>
              <a:latin typeface="Calibri"/>
              <a:cs typeface="Calibri"/>
            </a:endParaRPr>
          </a:p>
        </p:txBody>
      </p:sp>
      <p:sp>
        <p:nvSpPr>
          <p:cNvPr id="8" name="Oval 7"/>
          <p:cNvSpPr/>
          <p:nvPr/>
        </p:nvSpPr>
        <p:spPr>
          <a:xfrm>
            <a:off x="3883529" y="1807227"/>
            <a:ext cx="2882115" cy="3211492"/>
          </a:xfrm>
          <a:prstGeom prst="ellipse">
            <a:avLst/>
          </a:prstGeom>
          <a:noFill/>
          <a:ln w="38100" cmpd="sng">
            <a:solidFill>
              <a:schemeClr val="accent4"/>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SP-chart-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3176" y="1421655"/>
            <a:ext cx="771144" cy="771144"/>
          </a:xfrm>
          <a:prstGeom prst="rect">
            <a:avLst/>
          </a:prstGeom>
        </p:spPr>
      </p:pic>
      <p:sp>
        <p:nvSpPr>
          <p:cNvPr id="16" name="Oval 15"/>
          <p:cNvSpPr/>
          <p:nvPr/>
        </p:nvSpPr>
        <p:spPr>
          <a:xfrm>
            <a:off x="2186011" y="2515465"/>
            <a:ext cx="1550969" cy="1648484"/>
          </a:xfrm>
          <a:prstGeom prst="ellipse">
            <a:avLst/>
          </a:prstGeom>
          <a:noFill/>
          <a:ln w="38100" cmpd="sng">
            <a:solidFill>
              <a:schemeClr val="accent5"/>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p:cNvSpPr/>
          <p:nvPr/>
        </p:nvSpPr>
        <p:spPr>
          <a:xfrm>
            <a:off x="6765644" y="1538585"/>
            <a:ext cx="1550969" cy="1648484"/>
          </a:xfrm>
          <a:prstGeom prst="ellipse">
            <a:avLst/>
          </a:prstGeom>
          <a:noFill/>
          <a:ln w="38100" cmpd="sng">
            <a:solidFill>
              <a:schemeClr val="accent5"/>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CSP-chart-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3180" y="2161346"/>
            <a:ext cx="708238" cy="708238"/>
          </a:xfrm>
          <a:prstGeom prst="rect">
            <a:avLst/>
          </a:prstGeom>
        </p:spPr>
      </p:pic>
      <p:pic>
        <p:nvPicPr>
          <p:cNvPr id="22" name="Picture 21" descr="CSP-chart-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4492" y="1421655"/>
            <a:ext cx="708238" cy="708238"/>
          </a:xfrm>
          <a:prstGeom prst="rect">
            <a:avLst/>
          </a:prstGeom>
        </p:spPr>
      </p:pic>
      <p:sp>
        <p:nvSpPr>
          <p:cNvPr id="24" name="TextBox 23"/>
          <p:cNvSpPr txBox="1"/>
          <p:nvPr/>
        </p:nvSpPr>
        <p:spPr>
          <a:xfrm>
            <a:off x="4982044" y="6073928"/>
            <a:ext cx="1128154" cy="276999"/>
          </a:xfrm>
          <a:prstGeom prst="rect">
            <a:avLst/>
          </a:prstGeom>
          <a:noFill/>
        </p:spPr>
        <p:txBody>
          <a:bodyPr wrap="square" rtlCol="0">
            <a:spAutoFit/>
          </a:bodyPr>
          <a:lstStyle/>
          <a:p>
            <a:r>
              <a:rPr lang="en-US" sz="1200" dirty="0" smtClean="0"/>
              <a:t>(March 31)</a:t>
            </a:r>
            <a:endParaRPr lang="en-US" sz="1200" dirty="0"/>
          </a:p>
        </p:txBody>
      </p:sp>
    </p:spTree>
    <p:extLst>
      <p:ext uri="{BB962C8B-B14F-4D97-AF65-F5344CB8AC3E}">
        <p14:creationId xmlns:p14="http://schemas.microsoft.com/office/powerpoint/2010/main" val="3104605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heel(1)">
                                      <p:cBhvr>
                                        <p:cTn id="16" dur="1000"/>
                                        <p:tgtEl>
                                          <p:spTgt spid="16"/>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heel(1)">
                                      <p:cBhvr>
                                        <p:cTn id="19" dur="1000"/>
                                        <p:tgtEl>
                                          <p:spTgt spid="20"/>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530702" y="930865"/>
            <a:ext cx="5156098" cy="5273314"/>
          </a:xfrm>
        </p:spPr>
        <p:txBody>
          <a:bodyPr>
            <a:noAutofit/>
          </a:bodyPr>
          <a:lstStyle/>
          <a:p>
            <a:pPr>
              <a:lnSpc>
                <a:spcPct val="120000"/>
              </a:lnSpc>
            </a:pPr>
            <a:r>
              <a:rPr lang="en-US" sz="1600" dirty="0">
                <a:latin typeface="+mn-lt"/>
                <a:cs typeface="+mn-cs"/>
              </a:rPr>
              <a:t>Think about what the “ideal” CSP plant look like in the future?</a:t>
            </a:r>
          </a:p>
          <a:p>
            <a:pPr lvl="1">
              <a:lnSpc>
                <a:spcPct val="120000"/>
              </a:lnSpc>
            </a:pPr>
            <a:r>
              <a:rPr lang="en-US" sz="1600" dirty="0">
                <a:latin typeface="+mn-lt"/>
                <a:cs typeface="+mn-cs"/>
              </a:rPr>
              <a:t>Low-cost, mass-manufactured solar field</a:t>
            </a:r>
          </a:p>
          <a:p>
            <a:pPr lvl="1">
              <a:lnSpc>
                <a:spcPct val="120000"/>
              </a:lnSpc>
            </a:pPr>
            <a:r>
              <a:rPr lang="en-US" sz="1600" dirty="0">
                <a:latin typeface="+mn-lt"/>
                <a:cs typeface="+mn-cs"/>
              </a:rPr>
              <a:t>Low-cost, efficient power block</a:t>
            </a:r>
          </a:p>
          <a:p>
            <a:pPr lvl="1">
              <a:lnSpc>
                <a:spcPct val="120000"/>
              </a:lnSpc>
            </a:pPr>
            <a:r>
              <a:rPr lang="en-US" sz="1600" dirty="0">
                <a:latin typeface="+mn-lt"/>
                <a:cs typeface="+mn-cs"/>
              </a:rPr>
              <a:t>Low-cost thermal energy storage</a:t>
            </a:r>
          </a:p>
          <a:p>
            <a:pPr lvl="1">
              <a:lnSpc>
                <a:spcPct val="120000"/>
              </a:lnSpc>
            </a:pPr>
            <a:r>
              <a:rPr lang="en-US" sz="1600" dirty="0">
                <a:latin typeface="+mn-lt"/>
                <a:cs typeface="+mn-cs"/>
              </a:rPr>
              <a:t>Meets current market demands</a:t>
            </a:r>
          </a:p>
          <a:p>
            <a:pPr lvl="2">
              <a:lnSpc>
                <a:spcPct val="120000"/>
              </a:lnSpc>
            </a:pPr>
            <a:r>
              <a:rPr lang="en-US" sz="1600" dirty="0">
                <a:latin typeface="+mn-lt"/>
                <a:cs typeface="+mn-cs"/>
              </a:rPr>
              <a:t>Smaller (10-50MW), </a:t>
            </a:r>
            <a:r>
              <a:rPr lang="en-US" sz="1600" dirty="0" smtClean="0">
                <a:latin typeface="+mn-lt"/>
                <a:cs typeface="+mn-cs"/>
              </a:rPr>
              <a:t>modular, and flexible </a:t>
            </a:r>
            <a:r>
              <a:rPr lang="en-US" sz="1600" dirty="0">
                <a:latin typeface="+mn-lt"/>
                <a:cs typeface="+mn-cs"/>
              </a:rPr>
              <a:t>systems</a:t>
            </a:r>
          </a:p>
          <a:p>
            <a:pPr lvl="3">
              <a:lnSpc>
                <a:spcPct val="120000"/>
              </a:lnSpc>
            </a:pPr>
            <a:r>
              <a:rPr lang="en-US" sz="1600" dirty="0">
                <a:latin typeface="+mn-lt"/>
                <a:cs typeface="+mn-cs"/>
              </a:rPr>
              <a:t>sCO2 is critical</a:t>
            </a:r>
          </a:p>
          <a:p>
            <a:pPr lvl="1">
              <a:lnSpc>
                <a:spcPct val="120000"/>
              </a:lnSpc>
            </a:pPr>
            <a:r>
              <a:rPr lang="en-US" sz="1600" dirty="0">
                <a:latin typeface="+mn-lt"/>
                <a:cs typeface="+mn-cs"/>
              </a:rPr>
              <a:t>Capital efficient</a:t>
            </a:r>
          </a:p>
          <a:p>
            <a:pPr lvl="2">
              <a:lnSpc>
                <a:spcPct val="120000"/>
              </a:lnSpc>
            </a:pPr>
            <a:r>
              <a:rPr lang="en-US" sz="1600" dirty="0">
                <a:latin typeface="+mn-lt"/>
                <a:cs typeface="+mn-cs"/>
              </a:rPr>
              <a:t>Construction times &lt;1 year</a:t>
            </a:r>
          </a:p>
          <a:p>
            <a:pPr lvl="2">
              <a:lnSpc>
                <a:spcPct val="120000"/>
              </a:lnSpc>
            </a:pPr>
            <a:r>
              <a:rPr lang="en-US" sz="1600" dirty="0">
                <a:latin typeface="+mn-lt"/>
                <a:cs typeface="+mn-cs"/>
              </a:rPr>
              <a:t>Smaller amounts of capital needed per plant =&gt; private sector financing</a:t>
            </a:r>
          </a:p>
          <a:p>
            <a:pPr lvl="1">
              <a:lnSpc>
                <a:spcPct val="120000"/>
              </a:lnSpc>
              <a:buSzPct val="120000"/>
            </a:pPr>
            <a:r>
              <a:rPr lang="en-US" sz="1600" dirty="0">
                <a:latin typeface="+mn-lt"/>
                <a:cs typeface="+mn-cs"/>
              </a:rPr>
              <a:t>Co-optimize with PV</a:t>
            </a:r>
          </a:p>
          <a:p>
            <a:pPr marL="342900" lvl="1" indent="-342900">
              <a:lnSpc>
                <a:spcPct val="120000"/>
              </a:lnSpc>
              <a:buSzPct val="120000"/>
              <a:buFont typeface="Arial" charset="0"/>
              <a:buChar char="•"/>
            </a:pPr>
            <a:r>
              <a:rPr lang="en-US" sz="1600" dirty="0">
                <a:latin typeface="+mn-lt"/>
                <a:cs typeface="+mn-cs"/>
              </a:rPr>
              <a:t>Additionally, must find alternative markets for CSP</a:t>
            </a:r>
          </a:p>
          <a:p>
            <a:pPr lvl="1">
              <a:lnSpc>
                <a:spcPct val="120000"/>
              </a:lnSpc>
              <a:buSzPct val="120000"/>
            </a:pPr>
            <a:r>
              <a:rPr lang="en-US" sz="1600" dirty="0">
                <a:latin typeface="+mn-lt"/>
                <a:cs typeface="+mn-cs"/>
              </a:rPr>
              <a:t>Hybridization, </a:t>
            </a:r>
            <a:r>
              <a:rPr lang="en-US" sz="1600" dirty="0" err="1">
                <a:latin typeface="+mn-lt"/>
                <a:cs typeface="+mn-cs"/>
              </a:rPr>
              <a:t>Desal</a:t>
            </a:r>
            <a:r>
              <a:rPr lang="en-US" sz="1600" dirty="0">
                <a:latin typeface="+mn-lt"/>
                <a:cs typeface="+mn-cs"/>
              </a:rPr>
              <a:t>, EOR, Process Heat</a:t>
            </a:r>
          </a:p>
        </p:txBody>
      </p:sp>
      <p:sp>
        <p:nvSpPr>
          <p:cNvPr id="6" name="Slide Number Placeholder 5"/>
          <p:cNvSpPr>
            <a:spLocks noGrp="1"/>
          </p:cNvSpPr>
          <p:nvPr>
            <p:ph type="sldNum" sz="quarter" idx="4"/>
          </p:nvPr>
        </p:nvSpPr>
        <p:spPr>
          <a:prstGeom prst="rect">
            <a:avLst/>
          </a:prstGeom>
        </p:spPr>
        <p:txBody>
          <a:bodyPr/>
          <a:lstStyle/>
          <a:p>
            <a:fld id="{F49B8720-E526-BD45-92D7-B4028BF31DDE}" type="slidenum">
              <a:rPr lang="en-US" smtClean="0"/>
              <a:pPr/>
              <a:t>22</a:t>
            </a:fld>
            <a:endParaRPr lang="en-US" dirty="0"/>
          </a:p>
        </p:txBody>
      </p:sp>
      <p:pic>
        <p:nvPicPr>
          <p:cNvPr id="2" name="Picture 1" descr="49561_csp_towerPOWER_f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097" y="2675306"/>
            <a:ext cx="3530702" cy="2196881"/>
          </a:xfrm>
          <a:prstGeom prst="rect">
            <a:avLst/>
          </a:prstGeom>
        </p:spPr>
      </p:pic>
      <p:sp>
        <p:nvSpPr>
          <p:cNvPr id="7" name="Title 1"/>
          <p:cNvSpPr txBox="1">
            <a:spLocks/>
          </p:cNvSpPr>
          <p:nvPr/>
        </p:nvSpPr>
        <p:spPr bwMode="auto">
          <a:xfrm>
            <a:off x="388175" y="152718"/>
            <a:ext cx="8229600" cy="7264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l" defTabSz="457200" rtl="0" eaLnBrk="0" fontAlgn="base" hangingPunct="0">
              <a:spcBef>
                <a:spcPct val="0"/>
              </a:spcBef>
              <a:spcAft>
                <a:spcPct val="0"/>
              </a:spcAft>
              <a:defRPr sz="4400" b="1" kern="1200">
                <a:solidFill>
                  <a:srgbClr val="FFFFFF"/>
                </a:solidFill>
                <a:latin typeface="Gill Sans MT"/>
                <a:ea typeface="ＭＳ Ｐゴシック" charset="0"/>
                <a:cs typeface="Gill Sans MT"/>
              </a:defRPr>
            </a:lvl1pPr>
            <a:lvl2pPr algn="l" defTabSz="457200" rtl="0" eaLnBrk="0" fontAlgn="base" hangingPunct="0">
              <a:spcBef>
                <a:spcPct val="0"/>
              </a:spcBef>
              <a:spcAft>
                <a:spcPct val="0"/>
              </a:spcAft>
              <a:defRPr sz="4400" b="1">
                <a:solidFill>
                  <a:srgbClr val="FFFFFF"/>
                </a:solidFill>
                <a:latin typeface="Gill Sans MT" pitchFamily="34" charset="0"/>
                <a:ea typeface="ＭＳ Ｐゴシック" charset="0"/>
                <a:cs typeface="Gill Sans MT" pitchFamily="34" charset="0"/>
              </a:defRPr>
            </a:lvl2pPr>
            <a:lvl3pPr algn="l" defTabSz="457200" rtl="0" eaLnBrk="0" fontAlgn="base" hangingPunct="0">
              <a:spcBef>
                <a:spcPct val="0"/>
              </a:spcBef>
              <a:spcAft>
                <a:spcPct val="0"/>
              </a:spcAft>
              <a:defRPr sz="4400" b="1">
                <a:solidFill>
                  <a:srgbClr val="FFFFFF"/>
                </a:solidFill>
                <a:latin typeface="Gill Sans MT" pitchFamily="34" charset="0"/>
                <a:ea typeface="ＭＳ Ｐゴシック" charset="0"/>
                <a:cs typeface="Gill Sans MT" pitchFamily="34" charset="0"/>
              </a:defRPr>
            </a:lvl3pPr>
            <a:lvl4pPr algn="l" defTabSz="457200" rtl="0" eaLnBrk="0" fontAlgn="base" hangingPunct="0">
              <a:spcBef>
                <a:spcPct val="0"/>
              </a:spcBef>
              <a:spcAft>
                <a:spcPct val="0"/>
              </a:spcAft>
              <a:defRPr sz="4400" b="1">
                <a:solidFill>
                  <a:srgbClr val="FFFFFF"/>
                </a:solidFill>
                <a:latin typeface="Gill Sans MT" pitchFamily="34" charset="0"/>
                <a:ea typeface="ＭＳ Ｐゴシック" charset="0"/>
                <a:cs typeface="Gill Sans MT" pitchFamily="34" charset="0"/>
              </a:defRPr>
            </a:lvl4pPr>
            <a:lvl5pPr algn="l" defTabSz="457200" rtl="0" eaLnBrk="0" fontAlgn="base" hangingPunct="0">
              <a:spcBef>
                <a:spcPct val="0"/>
              </a:spcBef>
              <a:spcAft>
                <a:spcPct val="0"/>
              </a:spcAft>
              <a:defRPr sz="4400" b="1">
                <a:solidFill>
                  <a:srgbClr val="FFFFFF"/>
                </a:solidFill>
                <a:latin typeface="Gill Sans MT" pitchFamily="34" charset="0"/>
                <a:ea typeface="ＭＳ Ｐゴシック" charset="0"/>
                <a:cs typeface="Gill Sans MT" pitchFamily="34" charset="0"/>
              </a:defRPr>
            </a:lvl5pPr>
            <a:lvl6pPr marL="457200" algn="l" defTabSz="457200" rtl="0" fontAlgn="base">
              <a:spcBef>
                <a:spcPct val="0"/>
              </a:spcBef>
              <a:spcAft>
                <a:spcPct val="0"/>
              </a:spcAft>
              <a:defRPr sz="4400" b="1">
                <a:solidFill>
                  <a:srgbClr val="FFFFFF"/>
                </a:solidFill>
                <a:latin typeface="Gill Sans MT" pitchFamily="34" charset="0"/>
                <a:ea typeface="Gill Sans MT" pitchFamily="34" charset="0"/>
                <a:cs typeface="Gill Sans MT" pitchFamily="34" charset="0"/>
              </a:defRPr>
            </a:lvl6pPr>
            <a:lvl7pPr marL="914400" algn="l" defTabSz="457200" rtl="0" fontAlgn="base">
              <a:spcBef>
                <a:spcPct val="0"/>
              </a:spcBef>
              <a:spcAft>
                <a:spcPct val="0"/>
              </a:spcAft>
              <a:defRPr sz="4400" b="1">
                <a:solidFill>
                  <a:srgbClr val="FFFFFF"/>
                </a:solidFill>
                <a:latin typeface="Gill Sans MT" pitchFamily="34" charset="0"/>
                <a:ea typeface="Gill Sans MT" pitchFamily="34" charset="0"/>
                <a:cs typeface="Gill Sans MT" pitchFamily="34" charset="0"/>
              </a:defRPr>
            </a:lvl7pPr>
            <a:lvl8pPr marL="1371600" algn="l" defTabSz="457200" rtl="0" fontAlgn="base">
              <a:spcBef>
                <a:spcPct val="0"/>
              </a:spcBef>
              <a:spcAft>
                <a:spcPct val="0"/>
              </a:spcAft>
              <a:defRPr sz="4400" b="1">
                <a:solidFill>
                  <a:srgbClr val="FFFFFF"/>
                </a:solidFill>
                <a:latin typeface="Gill Sans MT" pitchFamily="34" charset="0"/>
                <a:ea typeface="Gill Sans MT" pitchFamily="34" charset="0"/>
                <a:cs typeface="Gill Sans MT" pitchFamily="34" charset="0"/>
              </a:defRPr>
            </a:lvl8pPr>
            <a:lvl9pPr marL="1828800" algn="l" defTabSz="457200" rtl="0" fontAlgn="base">
              <a:spcBef>
                <a:spcPct val="0"/>
              </a:spcBef>
              <a:spcAft>
                <a:spcPct val="0"/>
              </a:spcAft>
              <a:defRPr sz="4400" b="1">
                <a:solidFill>
                  <a:srgbClr val="FFFFFF"/>
                </a:solidFill>
                <a:latin typeface="Gill Sans MT" pitchFamily="34" charset="0"/>
                <a:ea typeface="Gill Sans MT" pitchFamily="34" charset="0"/>
                <a:cs typeface="Gill Sans MT" pitchFamily="34" charset="0"/>
              </a:defRPr>
            </a:lvl9pPr>
          </a:lstStyle>
          <a:p>
            <a:pPr>
              <a:defRPr/>
            </a:pPr>
            <a:r>
              <a:rPr lang="en-US" sz="2600" dirty="0">
                <a:solidFill>
                  <a:srgbClr val="F38F26"/>
                </a:solidFill>
                <a:latin typeface="Calibri"/>
                <a:ea typeface="+mj-ea"/>
                <a:cs typeface="Calibri"/>
              </a:rPr>
              <a:t>Near-term Business Case for CSP in the US</a:t>
            </a:r>
          </a:p>
        </p:txBody>
      </p:sp>
      <p:pic>
        <p:nvPicPr>
          <p:cNvPr id="8" name="Picture 6" descr="sunshot_color_h.png"/>
          <p:cNvPicPr>
            <a:picLocks noChangeAspect="1"/>
          </p:cNvPicPr>
          <p:nvPr/>
        </p:nvPicPr>
        <p:blipFill>
          <a:blip r:embed="rId3" cstate="print"/>
          <a:srcRect/>
          <a:stretch>
            <a:fillRect/>
          </a:stretch>
        </p:blipFill>
        <p:spPr bwMode="auto">
          <a:xfrm>
            <a:off x="276643" y="6213119"/>
            <a:ext cx="2399507" cy="457200"/>
          </a:xfrm>
          <a:prstGeom prst="rect">
            <a:avLst/>
          </a:prstGeom>
          <a:noFill/>
          <a:ln w="9525">
            <a:noFill/>
            <a:miter lim="800000"/>
            <a:headEnd/>
            <a:tailEnd/>
          </a:ln>
        </p:spPr>
      </p:pic>
    </p:spTree>
    <p:extLst>
      <p:ext uri="{BB962C8B-B14F-4D97-AF65-F5344CB8AC3E}">
        <p14:creationId xmlns:p14="http://schemas.microsoft.com/office/powerpoint/2010/main" val="163997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52400"/>
            <a:ext cx="9144000" cy="646331"/>
          </a:xfrm>
          <a:prstGeom prst="rect">
            <a:avLst/>
          </a:prstGeom>
          <a:noFill/>
        </p:spPr>
        <p:txBody>
          <a:bodyPr wrap="square" rtlCol="0">
            <a:spAutoFit/>
          </a:bodyPr>
          <a:lstStyle/>
          <a:p>
            <a:r>
              <a:rPr lang="en-US" sz="3600" b="1" dirty="0" smtClean="0">
                <a:solidFill>
                  <a:schemeClr val="accent1"/>
                </a:solidFill>
              </a:rPr>
              <a:t>Investment Tax Credit (ITC) Extension</a:t>
            </a:r>
            <a:endParaRPr lang="en-US" sz="3600" b="1" dirty="0">
              <a:solidFill>
                <a:schemeClr val="accent1"/>
              </a:solidFill>
            </a:endParaRPr>
          </a:p>
        </p:txBody>
      </p:sp>
      <p:sp>
        <p:nvSpPr>
          <p:cNvPr id="4" name="Text Placeholder 3"/>
          <p:cNvSpPr>
            <a:spLocks noGrp="1"/>
          </p:cNvSpPr>
          <p:nvPr>
            <p:ph type="body" sz="quarter" idx="10"/>
          </p:nvPr>
        </p:nvSpPr>
        <p:spPr>
          <a:xfrm>
            <a:off x="3124200" y="6553200"/>
            <a:ext cx="5029200" cy="304800"/>
          </a:xfrm>
        </p:spPr>
        <p:txBody>
          <a:bodyPr>
            <a:normAutofit/>
          </a:bodyPr>
          <a:lstStyle/>
          <a:p>
            <a:r>
              <a:rPr lang="en-US" dirty="0" smtClean="0"/>
              <a:t>Source: Consolidated Appropriations Act, 2016 (H.R. 2029).</a:t>
            </a:r>
            <a:endParaRPr lang="en-US" dirty="0"/>
          </a:p>
        </p:txBody>
      </p:sp>
      <p:sp>
        <p:nvSpPr>
          <p:cNvPr id="5" name="Text Placeholder 4"/>
          <p:cNvSpPr>
            <a:spLocks noGrp="1"/>
          </p:cNvSpPr>
          <p:nvPr>
            <p:ph type="body" sz="quarter" idx="11"/>
          </p:nvPr>
        </p:nvSpPr>
        <p:spPr>
          <a:xfrm>
            <a:off x="152400" y="3805709"/>
            <a:ext cx="8915400" cy="2442691"/>
          </a:xfrm>
        </p:spPr>
        <p:txBody>
          <a:bodyPr>
            <a:normAutofit fontScale="92500" lnSpcReduction="10000"/>
          </a:bodyPr>
          <a:lstStyle/>
          <a:p>
            <a:r>
              <a:rPr lang="en-US" sz="1400" dirty="0" smtClean="0"/>
              <a:t>The ITC’s were renewed for 5 years in the </a:t>
            </a:r>
            <a:r>
              <a:rPr lang="en-US" sz="1400" i="1" dirty="0"/>
              <a:t>Consolidated Appropriations Act, 2016 (H.R. 2029</a:t>
            </a:r>
            <a:r>
              <a:rPr lang="en-US" sz="1400" i="1" dirty="0" smtClean="0"/>
              <a:t>)</a:t>
            </a:r>
            <a:r>
              <a:rPr lang="en-US" sz="1400" dirty="0" smtClean="0"/>
              <a:t> Omnibus bill</a:t>
            </a:r>
          </a:p>
          <a:p>
            <a:r>
              <a:rPr lang="en-US" sz="1400" dirty="0" smtClean="0"/>
              <a:t>Originally set to revert to 10% (Section 48 for business owners) </a:t>
            </a:r>
            <a:r>
              <a:rPr lang="en-US" sz="1400" dirty="0"/>
              <a:t>or expire (Section </a:t>
            </a:r>
            <a:r>
              <a:rPr lang="en-US" sz="1400" dirty="0" smtClean="0"/>
              <a:t>25D for residential owners) in 2017, the 30% credits were extended through 2020, and will step down through 2022</a:t>
            </a:r>
          </a:p>
          <a:p>
            <a:pPr marL="796925" lvl="1" indent="-339725" eaLnBrk="0" hangingPunct="0">
              <a:lnSpc>
                <a:spcPct val="80000"/>
              </a:lnSpc>
              <a:spcBef>
                <a:spcPts val="200"/>
              </a:spcBef>
              <a:spcAft>
                <a:spcPts val="200"/>
              </a:spcAft>
              <a:buClr>
                <a:srgbClr val="ED7A2C"/>
              </a:buClr>
              <a:buFont typeface="Arial" panose="020B0604020202020204" pitchFamily="34" charset="0"/>
              <a:buChar char="–"/>
              <a:defRPr/>
            </a:pPr>
            <a:r>
              <a:rPr lang="en-US" sz="1400" u="sng" dirty="0" smtClean="0">
                <a:solidFill>
                  <a:srgbClr val="181300"/>
                </a:solidFill>
              </a:rPr>
              <a:t>Section 48 (business owners)</a:t>
            </a:r>
            <a:r>
              <a:rPr lang="en-US" sz="1400" dirty="0" smtClean="0">
                <a:solidFill>
                  <a:srgbClr val="181300"/>
                </a:solidFill>
              </a:rPr>
              <a:t>: 26% in 2020, 22% in 2021, and 10% in </a:t>
            </a:r>
            <a:r>
              <a:rPr lang="en-US" sz="1400" dirty="0">
                <a:solidFill>
                  <a:srgbClr val="181300"/>
                </a:solidFill>
              </a:rPr>
              <a:t>2022; </a:t>
            </a:r>
            <a:r>
              <a:rPr lang="en-US" sz="1400" dirty="0" smtClean="0">
                <a:solidFill>
                  <a:srgbClr val="181300"/>
                </a:solidFill>
              </a:rPr>
              <a:t>bill </a:t>
            </a:r>
            <a:r>
              <a:rPr lang="en-US" sz="1400" dirty="0">
                <a:solidFill>
                  <a:srgbClr val="181300"/>
                </a:solidFill>
              </a:rPr>
              <a:t>c</a:t>
            </a:r>
            <a:r>
              <a:rPr lang="en-US" sz="1400" dirty="0" smtClean="0">
                <a:solidFill>
                  <a:srgbClr val="181300"/>
                </a:solidFill>
              </a:rPr>
              <a:t>hanges </a:t>
            </a:r>
            <a:r>
              <a:rPr lang="en-US" sz="1400" dirty="0">
                <a:solidFill>
                  <a:srgbClr val="181300"/>
                </a:solidFill>
              </a:rPr>
              <a:t>deadlines from </a:t>
            </a:r>
            <a:r>
              <a:rPr lang="en-US" sz="1400" dirty="0" smtClean="0">
                <a:solidFill>
                  <a:srgbClr val="181300"/>
                </a:solidFill>
              </a:rPr>
              <a:t>“placed </a:t>
            </a:r>
            <a:r>
              <a:rPr lang="en-US" sz="1400" dirty="0">
                <a:solidFill>
                  <a:srgbClr val="181300"/>
                </a:solidFill>
              </a:rPr>
              <a:t>in </a:t>
            </a:r>
            <a:r>
              <a:rPr lang="en-US" sz="1400" dirty="0" smtClean="0">
                <a:solidFill>
                  <a:srgbClr val="181300"/>
                </a:solidFill>
              </a:rPr>
              <a:t>service” </a:t>
            </a:r>
            <a:r>
              <a:rPr lang="en-US" sz="1400" dirty="0">
                <a:solidFill>
                  <a:srgbClr val="181300"/>
                </a:solidFill>
              </a:rPr>
              <a:t>to </a:t>
            </a:r>
            <a:r>
              <a:rPr lang="en-US" sz="1400" dirty="0" smtClean="0">
                <a:solidFill>
                  <a:srgbClr val="181300"/>
                </a:solidFill>
              </a:rPr>
              <a:t>“start </a:t>
            </a:r>
            <a:r>
              <a:rPr lang="en-US" sz="1400" dirty="0">
                <a:solidFill>
                  <a:srgbClr val="181300"/>
                </a:solidFill>
              </a:rPr>
              <a:t>of </a:t>
            </a:r>
            <a:r>
              <a:rPr lang="en-US" sz="1400" dirty="0" smtClean="0">
                <a:solidFill>
                  <a:srgbClr val="181300"/>
                </a:solidFill>
              </a:rPr>
              <a:t>construction” for projects placed in service before 2024  </a:t>
            </a:r>
          </a:p>
          <a:p>
            <a:pPr marL="796925" lvl="1" indent="-339725" eaLnBrk="0" hangingPunct="0">
              <a:lnSpc>
                <a:spcPct val="80000"/>
              </a:lnSpc>
              <a:spcBef>
                <a:spcPts val="200"/>
              </a:spcBef>
              <a:spcAft>
                <a:spcPts val="200"/>
              </a:spcAft>
              <a:buClr>
                <a:srgbClr val="ED7A2C"/>
              </a:buClr>
              <a:buFont typeface="Arial" panose="020B0604020202020204" pitchFamily="34" charset="0"/>
              <a:buChar char="–"/>
              <a:defRPr/>
            </a:pPr>
            <a:r>
              <a:rPr lang="en-US" sz="1400" u="sng" dirty="0" smtClean="0">
                <a:solidFill>
                  <a:srgbClr val="181300"/>
                </a:solidFill>
              </a:rPr>
              <a:t>Section 25D (residential owners)</a:t>
            </a:r>
            <a:r>
              <a:rPr lang="en-US" sz="1400" dirty="0" smtClean="0">
                <a:solidFill>
                  <a:srgbClr val="181300"/>
                </a:solidFill>
              </a:rPr>
              <a:t>: </a:t>
            </a:r>
            <a:r>
              <a:rPr lang="en-US" sz="1400" dirty="0">
                <a:solidFill>
                  <a:srgbClr val="181300"/>
                </a:solidFill>
              </a:rPr>
              <a:t>26% in 2020, 22% in 2021, </a:t>
            </a:r>
            <a:r>
              <a:rPr lang="en-US" sz="1400" dirty="0" smtClean="0">
                <a:solidFill>
                  <a:srgbClr val="181300"/>
                </a:solidFill>
              </a:rPr>
              <a:t>and expires in 2022 (deadlines remain “placed in service”</a:t>
            </a:r>
            <a:endParaRPr lang="en-US" sz="1400" dirty="0">
              <a:solidFill>
                <a:srgbClr val="181300"/>
              </a:solidFill>
            </a:endParaRPr>
          </a:p>
          <a:p>
            <a:r>
              <a:rPr lang="en-US" sz="1400" dirty="0" smtClean="0"/>
              <a:t>The agreement was paired with an extension a 5-year Wind PTC extension (which will decline in value beginning in 2017), and an end to the crude oil export ban</a:t>
            </a:r>
          </a:p>
          <a:p>
            <a:pPr marL="796925" lvl="1" indent="-339725" eaLnBrk="0" hangingPunct="0">
              <a:lnSpc>
                <a:spcPct val="80000"/>
              </a:lnSpc>
              <a:spcBef>
                <a:spcPts val="200"/>
              </a:spcBef>
              <a:spcAft>
                <a:spcPts val="200"/>
              </a:spcAft>
              <a:buClr>
                <a:srgbClr val="ED7A2C"/>
              </a:buClr>
              <a:buFont typeface="Arial" panose="020B0604020202020204" pitchFamily="34" charset="0"/>
              <a:buChar char="–"/>
              <a:defRPr/>
            </a:pPr>
            <a:r>
              <a:rPr lang="en-US" sz="1400" dirty="0">
                <a:solidFill>
                  <a:srgbClr val="181300"/>
                </a:solidFill>
              </a:rPr>
              <a:t>Other technologies such as g</a:t>
            </a:r>
            <a:r>
              <a:rPr lang="en-US" sz="1400" dirty="0" smtClean="0">
                <a:solidFill>
                  <a:srgbClr val="181300"/>
                </a:solidFill>
              </a:rPr>
              <a:t>eothermal</a:t>
            </a:r>
            <a:r>
              <a:rPr lang="en-US" sz="1400" dirty="0">
                <a:solidFill>
                  <a:srgbClr val="181300"/>
                </a:solidFill>
              </a:rPr>
              <a:t>, biomass, landfill gas, incremental hydroelectric and ocean energy projects did not receive an extension and must be placed in service by 2016</a:t>
            </a:r>
          </a:p>
          <a:p>
            <a:pPr marL="342900" lvl="1" indent="-342900"/>
            <a:r>
              <a:rPr lang="en-US" sz="1400" dirty="0"/>
              <a:t>The Clean Power Plan begins to take effect in 2022 which may </a:t>
            </a:r>
            <a:r>
              <a:rPr lang="en-US" sz="1400" dirty="0" smtClean="0"/>
              <a:t>provide additional </a:t>
            </a:r>
          </a:p>
          <a:p>
            <a:pPr marL="0" lvl="1" indent="0">
              <a:spcBef>
                <a:spcPts val="0"/>
              </a:spcBef>
              <a:buNone/>
            </a:pPr>
            <a:r>
              <a:rPr lang="en-US" sz="1400" dirty="0"/>
              <a:t> </a:t>
            </a:r>
            <a:r>
              <a:rPr lang="en-US" sz="1400" dirty="0" smtClean="0"/>
              <a:t>        incentives </a:t>
            </a:r>
            <a:r>
              <a:rPr lang="en-US" sz="1400" dirty="0"/>
              <a:t>for </a:t>
            </a:r>
            <a:r>
              <a:rPr lang="en-US" sz="1400" dirty="0" smtClean="0"/>
              <a:t>solar</a:t>
            </a:r>
          </a:p>
        </p:txBody>
      </p:sp>
      <p:graphicFrame>
        <p:nvGraphicFramePr>
          <p:cNvPr id="7" name="Chart 6"/>
          <p:cNvGraphicFramePr>
            <a:graphicFrameLocks/>
          </p:cNvGraphicFramePr>
          <p:nvPr>
            <p:extLst/>
          </p:nvPr>
        </p:nvGraphicFramePr>
        <p:xfrm>
          <a:off x="40552" y="990600"/>
          <a:ext cx="8961438" cy="287225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1"/>
          <p:cNvSpPr txBox="1"/>
          <p:nvPr/>
        </p:nvSpPr>
        <p:spPr>
          <a:xfrm>
            <a:off x="7010400" y="1066800"/>
            <a:ext cx="1828800" cy="685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smtClean="0"/>
              <a:t>Commercial credit reverts to 10% if projects are not completed by year end 2023</a:t>
            </a:r>
            <a:endParaRPr lang="en-US" sz="1100" dirty="0"/>
          </a:p>
        </p:txBody>
      </p:sp>
      <p:sp>
        <p:nvSpPr>
          <p:cNvPr id="9" name="Slide Number Placeholder 2"/>
          <p:cNvSpPr>
            <a:spLocks noGrp="1"/>
          </p:cNvSpPr>
          <p:nvPr>
            <p:ph type="sldNum" sz="quarter" idx="4294967295"/>
          </p:nvPr>
        </p:nvSpPr>
        <p:spPr>
          <a:xfrm>
            <a:off x="8686800" y="6047247"/>
            <a:ext cx="457200" cy="365125"/>
          </a:xfrm>
          <a:prstGeom prst="rect">
            <a:avLst/>
          </a:prstGeom>
        </p:spPr>
        <p:txBody>
          <a:bodyPr anchor="ctr"/>
          <a:lstStyle/>
          <a:p>
            <a:fld id="{27537EE1-6FBD-BC4E-9F2D-4B8DCA5BB3F0}" type="slidenum">
              <a:rPr>
                <a:solidFill>
                  <a:srgbClr val="000000"/>
                </a:solidFill>
                <a:latin typeface="Arial" panose="020B0604020202020204" pitchFamily="34" charset="0"/>
                <a:cs typeface="Arial" panose="020B0604020202020204" pitchFamily="34" charset="0"/>
              </a:rPr>
              <a:pPr/>
              <a:t>23</a:t>
            </a:fld>
            <a:endParaRPr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015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89904" y="3303978"/>
            <a:ext cx="5854096" cy="2945736"/>
          </a:xfrm>
        </p:spPr>
        <p:txBody>
          <a:bodyPr>
            <a:normAutofit fontScale="90000"/>
          </a:bodyPr>
          <a:lstStyle/>
          <a:p>
            <a:r>
              <a:rPr lang="en-US" sz="2800" b="0" dirty="0" smtClean="0">
                <a:solidFill>
                  <a:srgbClr val="8D98A3"/>
                </a:solidFill>
              </a:rPr>
              <a:t/>
            </a:r>
            <a:br>
              <a:rPr lang="en-US" sz="2800" b="0" dirty="0" smtClean="0">
                <a:solidFill>
                  <a:srgbClr val="8D98A3"/>
                </a:solidFill>
              </a:rPr>
            </a:br>
            <a:r>
              <a:rPr lang="en-US" sz="2800" b="0" dirty="0" smtClean="0">
                <a:solidFill>
                  <a:srgbClr val="8D98A3"/>
                </a:solidFill>
              </a:rPr>
              <a:t/>
            </a:r>
            <a:br>
              <a:rPr lang="en-US" sz="2800" b="0" dirty="0" smtClean="0">
                <a:solidFill>
                  <a:srgbClr val="8D98A3"/>
                </a:solidFill>
              </a:rPr>
            </a:br>
            <a:r>
              <a:rPr lang="en-US" sz="2800" dirty="0" smtClean="0"/>
              <a:t/>
            </a:r>
            <a:br>
              <a:rPr lang="en-US" sz="2800" dirty="0" smtClean="0"/>
            </a:br>
            <a:r>
              <a:rPr lang="en-US" sz="2800" dirty="0" smtClean="0">
                <a:solidFill>
                  <a:srgbClr val="4B545D"/>
                </a:solidFill>
              </a:rPr>
              <a:t>Joe </a:t>
            </a:r>
            <a:r>
              <a:rPr lang="en-US" sz="2800" dirty="0" err="1" smtClean="0">
                <a:solidFill>
                  <a:srgbClr val="4B545D"/>
                </a:solidFill>
              </a:rPr>
              <a:t>Stekli</a:t>
            </a:r>
            <a:r>
              <a:rPr lang="en-US" sz="2800" dirty="0" smtClean="0">
                <a:solidFill>
                  <a:srgbClr val="4B545D"/>
                </a:solidFill>
              </a:rPr>
              <a:t>, CSP Program Manager and Acting T2M Program Manager</a:t>
            </a:r>
            <a:br>
              <a:rPr lang="en-US" sz="2800" dirty="0" smtClean="0">
                <a:solidFill>
                  <a:srgbClr val="4B545D"/>
                </a:solidFill>
              </a:rPr>
            </a:br>
            <a:r>
              <a:rPr lang="en-US" sz="2800" b="0" u="sng" dirty="0" smtClean="0"/>
              <a:t>joseph.stekli@ee.doe.gov</a:t>
            </a:r>
            <a:r>
              <a:rPr lang="en-US" sz="2800" b="0" dirty="0" smtClean="0"/>
              <a:t/>
            </a:r>
            <a:br>
              <a:rPr lang="en-US" sz="2800" b="0" dirty="0" smtClean="0"/>
            </a:br>
            <a:r>
              <a:rPr lang="en-US" sz="2800" b="0" dirty="0" smtClean="0"/>
              <a:t/>
            </a:r>
            <a:br>
              <a:rPr lang="en-US" sz="2800" b="0" dirty="0" smtClean="0"/>
            </a:br>
            <a:r>
              <a:rPr lang="en-US" sz="1800" b="0" dirty="0" smtClean="0">
                <a:solidFill>
                  <a:schemeClr val="tx1">
                    <a:lumMod val="60000"/>
                    <a:lumOff val="40000"/>
                  </a:schemeClr>
                </a:solidFill>
              </a:rPr>
              <a:t>SunShot </a:t>
            </a:r>
            <a:r>
              <a:rPr lang="en-US" sz="1800" b="0" dirty="0">
                <a:solidFill>
                  <a:schemeClr val="tx1">
                    <a:lumMod val="60000"/>
                    <a:lumOff val="40000"/>
                  </a:schemeClr>
                </a:solidFill>
              </a:rPr>
              <a:t>Initiative, Solar Energy Technologies Office</a:t>
            </a:r>
            <a:r>
              <a:rPr lang="en-US" sz="2200" b="0" dirty="0" smtClean="0"/>
              <a:t/>
            </a:r>
            <a:br>
              <a:rPr lang="en-US" sz="2200" b="0" dirty="0" smtClean="0"/>
            </a:br>
            <a:endParaRPr lang="en-US" sz="2200" b="0" dirty="0"/>
          </a:p>
        </p:txBody>
      </p:sp>
    </p:spTree>
    <p:extLst>
      <p:ext uri="{BB962C8B-B14F-4D97-AF65-F5344CB8AC3E}">
        <p14:creationId xmlns:p14="http://schemas.microsoft.com/office/powerpoint/2010/main" val="15856352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r>
              <a:rPr lang="en-US" dirty="0" smtClean="0"/>
              <a:t>Backup Slides</a:t>
            </a:r>
            <a:endParaRPr lang="en-US" dirty="0"/>
          </a:p>
        </p:txBody>
      </p:sp>
      <p:sp>
        <p:nvSpPr>
          <p:cNvPr id="4" name="Slide Number Placeholder 3"/>
          <p:cNvSpPr>
            <a:spLocks noGrp="1"/>
          </p:cNvSpPr>
          <p:nvPr>
            <p:ph type="sldNum" sz="quarter" idx="10"/>
          </p:nvPr>
        </p:nvSpPr>
        <p:spPr/>
        <p:txBody>
          <a:bodyPr/>
          <a:lstStyle/>
          <a:p>
            <a:fld id="{6C18F691-EA95-6046-80B7-51AACA2B9C03}" type="slidenum">
              <a:rPr lang="en-US" smtClean="0"/>
              <a:pPr/>
              <a:t>25</a:t>
            </a:fld>
            <a:endParaRPr lang="en-US" dirty="0"/>
          </a:p>
        </p:txBody>
      </p:sp>
    </p:spTree>
    <p:extLst>
      <p:ext uri="{BB962C8B-B14F-4D97-AF65-F5344CB8AC3E}">
        <p14:creationId xmlns:p14="http://schemas.microsoft.com/office/powerpoint/2010/main" val="12535730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9144000" cy="991892"/>
          </a:xfrm>
          <a:prstGeom prst="rect">
            <a:avLst/>
          </a:prstGeom>
        </p:spPr>
        <p:txBody>
          <a:bodyPr anchor="ctr">
            <a:noAutofit/>
          </a:bodyPr>
          <a:lstStyle/>
          <a:p>
            <a:pPr defTabSz="457200">
              <a:spcBef>
                <a:spcPct val="0"/>
              </a:spcBef>
              <a:defRPr/>
            </a:pPr>
            <a:r>
              <a:rPr lang="en-US" sz="3600" b="1" dirty="0" smtClean="0">
                <a:solidFill>
                  <a:srgbClr val="F38F26"/>
                </a:solidFill>
                <a:latin typeface="Gill Sans MT"/>
                <a:cs typeface="Gill Sans MT"/>
              </a:rPr>
              <a:t>SETO Budget Over Time</a:t>
            </a:r>
            <a:endParaRPr lang="en-US" sz="3600" b="1" dirty="0">
              <a:solidFill>
                <a:srgbClr val="F38F26"/>
              </a:solidFill>
              <a:latin typeface="Gill Sans MT"/>
              <a:cs typeface="Gill Sans MT"/>
            </a:endParaRPr>
          </a:p>
        </p:txBody>
      </p:sp>
      <p:sp>
        <p:nvSpPr>
          <p:cNvPr id="4" name="Slide Number Placeholder 4"/>
          <p:cNvSpPr txBox="1">
            <a:spLocks/>
          </p:cNvSpPr>
          <p:nvPr/>
        </p:nvSpPr>
        <p:spPr>
          <a:xfrm>
            <a:off x="8640559" y="6037634"/>
            <a:ext cx="503441" cy="384048"/>
          </a:xfrm>
          <a:prstGeom prst="rect">
            <a:avLst/>
          </a:prstGeom>
        </p:spPr>
        <p:txBody>
          <a:bodyPr anchor="ctr"/>
          <a:lstStyle/>
          <a:p>
            <a:pPr algn="ctr" defTabSz="457200">
              <a:defRPr/>
            </a:pPr>
            <a:fld id="{BBAC4F1B-1A8A-544E-AFC1-E33B44DC897E}" type="slidenum">
              <a:rPr lang="en-US" sz="1200">
                <a:solidFill>
                  <a:srgbClr val="181300"/>
                </a:solidFill>
                <a:latin typeface="Arial" panose="020B0604020202020204" pitchFamily="34" charset="0"/>
                <a:cs typeface="Arial" panose="020B0604020202020204" pitchFamily="34" charset="0"/>
              </a:rPr>
              <a:pPr algn="ctr" defTabSz="457200">
                <a:defRPr/>
              </a:pPr>
              <a:t>26</a:t>
            </a:fld>
            <a:endParaRPr lang="en-US" sz="1200" dirty="0">
              <a:solidFill>
                <a:srgbClr val="181300"/>
              </a:solidFill>
              <a:latin typeface="Arial" panose="020B0604020202020204" pitchFamily="34" charset="0"/>
              <a:cs typeface="Arial" panose="020B0604020202020204" pitchFamily="34" charset="0"/>
            </a:endParaRPr>
          </a:p>
        </p:txBody>
      </p:sp>
      <p:sp>
        <p:nvSpPr>
          <p:cNvPr id="8" name="Text Box 5"/>
          <p:cNvSpPr txBox="1">
            <a:spLocks noChangeArrowheads="1"/>
          </p:cNvSpPr>
          <p:nvPr/>
        </p:nvSpPr>
        <p:spPr bwMode="auto">
          <a:xfrm>
            <a:off x="-20444" y="6596390"/>
            <a:ext cx="6954644" cy="261610"/>
          </a:xfrm>
          <a:prstGeom prst="rect">
            <a:avLst/>
          </a:prstGeom>
          <a:noFill/>
          <a:ln w="9525">
            <a:noFill/>
            <a:miter lim="800000"/>
            <a:headEnd/>
            <a:tailEnd/>
          </a:ln>
          <a:effectLst/>
        </p:spPr>
        <p:txBody>
          <a:bodyPr wrap="square">
            <a:spAutoFit/>
          </a:bodyPr>
          <a:lstStyle/>
          <a:p>
            <a:pPr defTabSz="457200"/>
            <a:r>
              <a:rPr lang="en-US" sz="1100" b="1" dirty="0" smtClean="0">
                <a:solidFill>
                  <a:srgbClr val="181300"/>
                </a:solidFill>
              </a:rPr>
              <a:t>Sources</a:t>
            </a:r>
            <a:r>
              <a:rPr lang="en-US" sz="1100" dirty="0" smtClean="0">
                <a:solidFill>
                  <a:srgbClr val="181300"/>
                </a:solidFill>
              </a:rPr>
              <a:t>:  DOE FY ‘99-’16 Congressional Budget Requests.</a:t>
            </a:r>
            <a:endParaRPr lang="en-US" sz="1100" dirty="0">
              <a:solidFill>
                <a:srgbClr val="181300"/>
              </a:solidFill>
            </a:endParaRPr>
          </a:p>
        </p:txBody>
      </p:sp>
      <p:sp>
        <p:nvSpPr>
          <p:cNvPr id="27" name="Rectangle 26"/>
          <p:cNvSpPr/>
          <p:nvPr/>
        </p:nvSpPr>
        <p:spPr>
          <a:xfrm>
            <a:off x="228600" y="4648200"/>
            <a:ext cx="8763000" cy="1211672"/>
          </a:xfrm>
          <a:prstGeom prst="rect">
            <a:avLst/>
          </a:prstGeom>
        </p:spPr>
        <p:txBody>
          <a:bodyPr vert="horz" lIns="91440" tIns="45720" rIns="91440" bIns="45720" rtlCol="0">
            <a:noAutofit/>
          </a:bodyPr>
          <a:lstStyle/>
          <a:p>
            <a:pPr marL="342900" indent="-342900" eaLnBrk="0" hangingPunct="0">
              <a:spcBef>
                <a:spcPts val="200"/>
              </a:spcBef>
              <a:spcAft>
                <a:spcPts val="200"/>
              </a:spcAft>
              <a:buClr>
                <a:srgbClr val="F38F26"/>
              </a:buClr>
              <a:buFont typeface="Arial" panose="020B0604020202020204" pitchFamily="34" charset="0"/>
              <a:buChar char="•"/>
            </a:pPr>
            <a:r>
              <a:rPr lang="en-US" sz="1600" dirty="0" smtClean="0">
                <a:solidFill>
                  <a:srgbClr val="181300"/>
                </a:solidFill>
              </a:rPr>
              <a:t>SETO budget grew by 3X in </a:t>
            </a:r>
            <a:r>
              <a:rPr lang="en-US" sz="1600" dirty="0">
                <a:solidFill>
                  <a:srgbClr val="181300"/>
                </a:solidFill>
              </a:rPr>
              <a:t>4</a:t>
            </a:r>
            <a:r>
              <a:rPr lang="en-US" sz="1600" dirty="0" smtClean="0">
                <a:solidFill>
                  <a:srgbClr val="181300"/>
                </a:solidFill>
              </a:rPr>
              <a:t> years (‘06-’10) but has remained relatively flat since then</a:t>
            </a:r>
          </a:p>
          <a:p>
            <a:pPr marL="742950" lvl="1" indent="-285750" eaLnBrk="0" hangingPunct="0">
              <a:spcBef>
                <a:spcPts val="200"/>
              </a:spcBef>
              <a:spcAft>
                <a:spcPts val="200"/>
              </a:spcAft>
              <a:buClr>
                <a:srgbClr val="F38F26"/>
              </a:buClr>
              <a:buFont typeface="Arial" panose="020B0604020202020204" pitchFamily="34" charset="0"/>
              <a:buChar char="–"/>
              <a:defRPr/>
            </a:pPr>
            <a:r>
              <a:rPr lang="en-US" sz="1600" dirty="0" smtClean="0">
                <a:solidFill>
                  <a:srgbClr val="181300"/>
                </a:solidFill>
              </a:rPr>
              <a:t>Since 2009 SETO has requested more than it</a:t>
            </a:r>
            <a:r>
              <a:rPr lang="en-US" sz="1600" dirty="0">
                <a:solidFill>
                  <a:srgbClr val="181300"/>
                </a:solidFill>
              </a:rPr>
              <a:t> </a:t>
            </a:r>
            <a:r>
              <a:rPr lang="en-US" sz="1600" dirty="0" smtClean="0">
                <a:solidFill>
                  <a:srgbClr val="181300"/>
                </a:solidFill>
              </a:rPr>
              <a:t>has been appropriated</a:t>
            </a:r>
          </a:p>
          <a:p>
            <a:pPr marL="742950" lvl="1" indent="-285750" eaLnBrk="0" hangingPunct="0">
              <a:spcBef>
                <a:spcPts val="200"/>
              </a:spcBef>
              <a:spcAft>
                <a:spcPts val="200"/>
              </a:spcAft>
              <a:buClr>
                <a:srgbClr val="F38F26"/>
              </a:buClr>
              <a:buFont typeface="Arial" panose="020B0604020202020204" pitchFamily="34" charset="0"/>
              <a:buChar char="–"/>
              <a:defRPr/>
            </a:pPr>
            <a:r>
              <a:rPr lang="en-US" sz="1600" dirty="0" smtClean="0">
                <a:solidFill>
                  <a:srgbClr val="181300"/>
                </a:solidFill>
              </a:rPr>
              <a:t>In 2009 ARRA infused over $100MM in funding spread over ~3 years</a:t>
            </a:r>
            <a:endParaRPr lang="en-US" sz="1600" dirty="0">
              <a:solidFill>
                <a:srgbClr val="181300"/>
              </a:solidFill>
            </a:endParaRPr>
          </a:p>
          <a:p>
            <a:pPr marL="342900" indent="-342900" eaLnBrk="0" hangingPunct="0">
              <a:spcBef>
                <a:spcPts val="200"/>
              </a:spcBef>
              <a:spcAft>
                <a:spcPts val="200"/>
              </a:spcAft>
              <a:buClr>
                <a:srgbClr val="F38F26"/>
              </a:buClr>
              <a:buFont typeface="Arial" panose="020B0604020202020204" pitchFamily="34" charset="0"/>
              <a:buChar char="•"/>
            </a:pPr>
            <a:r>
              <a:rPr lang="en-US" sz="1600" dirty="0" smtClean="0">
                <a:solidFill>
                  <a:srgbClr val="181300"/>
                </a:solidFill>
              </a:rPr>
              <a:t>Individual program budgets have changed dramatically over time</a:t>
            </a:r>
            <a:endParaRPr lang="en-US" sz="1600" dirty="0">
              <a:solidFill>
                <a:srgbClr val="181300"/>
              </a:solidFill>
            </a:endParaRPr>
          </a:p>
          <a:p>
            <a:pPr marL="742950" lvl="1" indent="-285750" eaLnBrk="0" hangingPunct="0">
              <a:spcBef>
                <a:spcPts val="200"/>
              </a:spcBef>
              <a:spcAft>
                <a:spcPts val="200"/>
              </a:spcAft>
              <a:buClr>
                <a:srgbClr val="F38F26"/>
              </a:buClr>
              <a:buFont typeface="Arial" panose="020B0604020202020204" pitchFamily="34" charset="0"/>
              <a:buChar char="–"/>
              <a:defRPr/>
            </a:pPr>
            <a:r>
              <a:rPr lang="en-US" sz="1600" dirty="0" smtClean="0">
                <a:solidFill>
                  <a:srgbClr val="181300"/>
                </a:solidFill>
              </a:rPr>
              <a:t>Since 2010, CSP &amp; PV funding have fallen while TTM, SI, and BOS have grown</a:t>
            </a:r>
            <a:endParaRPr lang="en-US" sz="1600" dirty="0">
              <a:solidFill>
                <a:srgbClr val="181300"/>
              </a:solidFill>
            </a:endParaRPr>
          </a:p>
        </p:txBody>
      </p:sp>
      <p:graphicFrame>
        <p:nvGraphicFramePr>
          <p:cNvPr id="17" name="Chart 16"/>
          <p:cNvGraphicFramePr>
            <a:graphicFrameLocks/>
          </p:cNvGraphicFramePr>
          <p:nvPr>
            <p:extLst/>
          </p:nvPr>
        </p:nvGraphicFramePr>
        <p:xfrm>
          <a:off x="-20444" y="1066800"/>
          <a:ext cx="4630544" cy="3505200"/>
        </p:xfrm>
        <a:graphic>
          <a:graphicData uri="http://schemas.openxmlformats.org/drawingml/2006/chart">
            <c:chart xmlns:c="http://schemas.openxmlformats.org/drawingml/2006/chart" xmlns:r="http://schemas.openxmlformats.org/officeDocument/2006/relationships" r:id="rId3"/>
          </a:graphicData>
        </a:graphic>
      </p:graphicFrame>
      <p:cxnSp>
        <p:nvCxnSpPr>
          <p:cNvPr id="19" name="Straight Connector 18"/>
          <p:cNvCxnSpPr/>
          <p:nvPr/>
        </p:nvCxnSpPr>
        <p:spPr>
          <a:xfrm>
            <a:off x="4572000" y="1115986"/>
            <a:ext cx="0" cy="3456014"/>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9" name="Chart 8"/>
          <p:cNvGraphicFramePr>
            <a:graphicFrameLocks/>
          </p:cNvGraphicFramePr>
          <p:nvPr>
            <p:extLst/>
          </p:nvPr>
        </p:nvGraphicFramePr>
        <p:xfrm>
          <a:off x="4571999" y="1023065"/>
          <a:ext cx="4561609" cy="362513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66980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CSP Team</a:t>
            </a:r>
            <a:endParaRPr lang="en-US" dirty="0"/>
          </a:p>
        </p:txBody>
      </p:sp>
      <p:sp>
        <p:nvSpPr>
          <p:cNvPr id="3" name="Slide Number Placeholder 2"/>
          <p:cNvSpPr>
            <a:spLocks noGrp="1"/>
          </p:cNvSpPr>
          <p:nvPr>
            <p:ph type="sldNum" sz="quarter" idx="4"/>
          </p:nvPr>
        </p:nvSpPr>
        <p:spPr/>
        <p:txBody>
          <a:bodyPr/>
          <a:lstStyle/>
          <a:p>
            <a:fld id="{6C18F691-EA95-6046-80B7-51AACA2B9C03}" type="slidenum">
              <a:rPr lang="en-US" smtClean="0"/>
              <a:pPr/>
              <a:t>2</a:t>
            </a:fld>
            <a:endParaRPr lang="en-US" dirty="0"/>
          </a:p>
        </p:txBody>
      </p:sp>
      <p:sp>
        <p:nvSpPr>
          <p:cNvPr id="6" name="TextBox 5"/>
          <p:cNvSpPr txBox="1"/>
          <p:nvPr/>
        </p:nvSpPr>
        <p:spPr>
          <a:xfrm>
            <a:off x="2343956" y="1512022"/>
            <a:ext cx="1996225" cy="369332"/>
          </a:xfrm>
          <a:prstGeom prst="rect">
            <a:avLst/>
          </a:prstGeom>
          <a:noFill/>
        </p:spPr>
        <p:txBody>
          <a:bodyPr wrap="square" rtlCol="0">
            <a:spAutoFit/>
          </a:bodyPr>
          <a:lstStyle/>
          <a:p>
            <a:pPr algn="just"/>
            <a:r>
              <a:rPr lang="en-US" b="1" dirty="0" smtClean="0"/>
              <a:t>Matt Bauer </a:t>
            </a:r>
            <a:r>
              <a:rPr lang="en-US" dirty="0" smtClean="0"/>
              <a:t>– SETA</a:t>
            </a:r>
            <a:endParaRPr lang="en-US" dirty="0"/>
          </a:p>
        </p:txBody>
      </p:sp>
      <p:sp>
        <p:nvSpPr>
          <p:cNvPr id="8" name="TextBox 7"/>
          <p:cNvSpPr txBox="1"/>
          <p:nvPr/>
        </p:nvSpPr>
        <p:spPr>
          <a:xfrm>
            <a:off x="4325157" y="1512022"/>
            <a:ext cx="1996225" cy="923330"/>
          </a:xfrm>
          <a:prstGeom prst="rect">
            <a:avLst/>
          </a:prstGeom>
          <a:noFill/>
        </p:spPr>
        <p:txBody>
          <a:bodyPr wrap="square" rtlCol="0">
            <a:spAutoFit/>
          </a:bodyPr>
          <a:lstStyle/>
          <a:p>
            <a:pPr algn="just"/>
            <a:r>
              <a:rPr lang="en-US" b="1" dirty="0" smtClean="0"/>
              <a:t>Christine Bing </a:t>
            </a:r>
            <a:r>
              <a:rPr lang="en-US" dirty="0" smtClean="0"/>
              <a:t>– </a:t>
            </a:r>
            <a:r>
              <a:rPr lang="en-US" dirty="0"/>
              <a:t>Technical Project </a:t>
            </a:r>
            <a:r>
              <a:rPr lang="en-US" dirty="0" smtClean="0"/>
              <a:t>Officer</a:t>
            </a:r>
            <a:endParaRPr lang="en-US" dirty="0"/>
          </a:p>
        </p:txBody>
      </p:sp>
      <p:sp>
        <p:nvSpPr>
          <p:cNvPr id="9" name="TextBox 8"/>
          <p:cNvSpPr txBox="1"/>
          <p:nvPr/>
        </p:nvSpPr>
        <p:spPr>
          <a:xfrm>
            <a:off x="2343956" y="3272694"/>
            <a:ext cx="1996225" cy="369332"/>
          </a:xfrm>
          <a:prstGeom prst="rect">
            <a:avLst/>
          </a:prstGeom>
          <a:noFill/>
        </p:spPr>
        <p:txBody>
          <a:bodyPr wrap="square" rtlCol="0">
            <a:spAutoFit/>
          </a:bodyPr>
          <a:lstStyle/>
          <a:p>
            <a:pPr algn="just"/>
            <a:r>
              <a:rPr lang="en-US" b="1" dirty="0" smtClean="0"/>
              <a:t>Levi Irwin </a:t>
            </a:r>
            <a:r>
              <a:rPr lang="en-US" dirty="0" smtClean="0"/>
              <a:t>– SETA</a:t>
            </a:r>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972359"/>
            <a:ext cx="1551301" cy="1524000"/>
          </a:xfrm>
          <a:prstGeom prst="rect">
            <a:avLst/>
          </a:prstGeom>
        </p:spPr>
      </p:pic>
      <p:sp>
        <p:nvSpPr>
          <p:cNvPr id="11" name="TextBox 10"/>
          <p:cNvSpPr txBox="1"/>
          <p:nvPr/>
        </p:nvSpPr>
        <p:spPr>
          <a:xfrm>
            <a:off x="4325156" y="3272694"/>
            <a:ext cx="1996225" cy="646331"/>
          </a:xfrm>
          <a:prstGeom prst="rect">
            <a:avLst/>
          </a:prstGeom>
          <a:noFill/>
        </p:spPr>
        <p:txBody>
          <a:bodyPr wrap="square" rtlCol="0">
            <a:spAutoFit/>
          </a:bodyPr>
          <a:lstStyle/>
          <a:p>
            <a:pPr algn="just"/>
            <a:r>
              <a:rPr lang="en-US" b="1" dirty="0" smtClean="0"/>
              <a:t>Jennifer Johnson </a:t>
            </a:r>
            <a:r>
              <a:rPr lang="en-US" dirty="0" smtClean="0"/>
              <a:t>– Operations</a:t>
            </a: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8100" y="2930880"/>
            <a:ext cx="1524000" cy="1565479"/>
          </a:xfrm>
          <a:prstGeom prst="rect">
            <a:avLst/>
          </a:prstGeom>
        </p:spPr>
      </p:pic>
      <p:sp>
        <p:nvSpPr>
          <p:cNvPr id="14" name="TextBox 13"/>
          <p:cNvSpPr txBox="1"/>
          <p:nvPr/>
        </p:nvSpPr>
        <p:spPr>
          <a:xfrm>
            <a:off x="2328931" y="5192604"/>
            <a:ext cx="1996225" cy="646331"/>
          </a:xfrm>
          <a:prstGeom prst="rect">
            <a:avLst/>
          </a:prstGeom>
          <a:noFill/>
        </p:spPr>
        <p:txBody>
          <a:bodyPr wrap="square" rtlCol="0">
            <a:spAutoFit/>
          </a:bodyPr>
          <a:lstStyle/>
          <a:p>
            <a:pPr algn="just"/>
            <a:r>
              <a:rPr lang="en-US" b="1" dirty="0" smtClean="0"/>
              <a:t>Mark </a:t>
            </a:r>
            <a:r>
              <a:rPr lang="en-US" b="1" dirty="0" err="1" smtClean="0"/>
              <a:t>Lausten</a:t>
            </a:r>
            <a:r>
              <a:rPr lang="en-US" b="1" dirty="0" smtClean="0"/>
              <a:t> </a:t>
            </a:r>
            <a:r>
              <a:rPr lang="en-US" dirty="0" smtClean="0"/>
              <a:t>– SETA</a:t>
            </a:r>
            <a:endParaRPr lang="en-US" dirty="0"/>
          </a:p>
        </p:txBody>
      </p:sp>
      <p:sp>
        <p:nvSpPr>
          <p:cNvPr id="16" name="TextBox 15"/>
          <p:cNvSpPr txBox="1"/>
          <p:nvPr/>
        </p:nvSpPr>
        <p:spPr>
          <a:xfrm>
            <a:off x="4340181" y="5192604"/>
            <a:ext cx="1996225" cy="369332"/>
          </a:xfrm>
          <a:prstGeom prst="rect">
            <a:avLst/>
          </a:prstGeom>
          <a:noFill/>
        </p:spPr>
        <p:txBody>
          <a:bodyPr wrap="square" rtlCol="0">
            <a:spAutoFit/>
          </a:bodyPr>
          <a:lstStyle/>
          <a:p>
            <a:pPr algn="just"/>
            <a:r>
              <a:rPr lang="en-US" b="1" dirty="0" smtClean="0"/>
              <a:t>Jake </a:t>
            </a:r>
            <a:r>
              <a:rPr lang="en-US" b="1" dirty="0" err="1" smtClean="0"/>
              <a:t>Mees</a:t>
            </a:r>
            <a:r>
              <a:rPr lang="en-US" b="1" dirty="0" smtClean="0"/>
              <a:t> </a:t>
            </a:r>
            <a:r>
              <a:rPr lang="en-US" dirty="0" smtClean="0"/>
              <a:t>– FPA</a:t>
            </a:r>
            <a:endParaRPr lang="en-US" dirty="0"/>
          </a:p>
        </p:txBody>
      </p:sp>
      <p:pic>
        <p:nvPicPr>
          <p:cNvPr id="7" name="Picture 6"/>
          <p:cNvPicPr>
            <a:picLocks noChangeAspect="1"/>
          </p:cNvPicPr>
          <p:nvPr/>
        </p:nvPicPr>
        <p:blipFill>
          <a:blip r:embed="rId4"/>
          <a:stretch>
            <a:fillRect/>
          </a:stretch>
        </p:blipFill>
        <p:spPr>
          <a:xfrm>
            <a:off x="457200" y="1221115"/>
            <a:ext cx="1518798" cy="151457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998" y="4774510"/>
            <a:ext cx="1524000" cy="1524000"/>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0800" y="4691550"/>
            <a:ext cx="1551299" cy="1606959"/>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8100" y="1221115"/>
            <a:ext cx="1524000" cy="1514573"/>
          </a:xfrm>
          <a:prstGeom prst="rect">
            <a:avLst/>
          </a:prstGeom>
        </p:spPr>
      </p:pic>
    </p:spTree>
    <p:extLst>
      <p:ext uri="{BB962C8B-B14F-4D97-AF65-F5344CB8AC3E}">
        <p14:creationId xmlns:p14="http://schemas.microsoft.com/office/powerpoint/2010/main" val="33934754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CSP Team</a:t>
            </a:r>
            <a:endParaRPr lang="en-US" dirty="0"/>
          </a:p>
        </p:txBody>
      </p:sp>
      <p:sp>
        <p:nvSpPr>
          <p:cNvPr id="3" name="Slide Number Placeholder 2"/>
          <p:cNvSpPr>
            <a:spLocks noGrp="1"/>
          </p:cNvSpPr>
          <p:nvPr>
            <p:ph type="sldNum" sz="quarter" idx="4"/>
          </p:nvPr>
        </p:nvSpPr>
        <p:spPr/>
        <p:txBody>
          <a:bodyPr/>
          <a:lstStyle/>
          <a:p>
            <a:fld id="{6C18F691-EA95-6046-80B7-51AACA2B9C03}" type="slidenum">
              <a:rPr lang="en-US" smtClean="0"/>
              <a:pPr/>
              <a:t>3</a:t>
            </a:fld>
            <a:endParaRPr lang="en-US" dirty="0"/>
          </a:p>
        </p:txBody>
      </p:sp>
      <p:sp>
        <p:nvSpPr>
          <p:cNvPr id="6" name="TextBox 5"/>
          <p:cNvSpPr txBox="1"/>
          <p:nvPr/>
        </p:nvSpPr>
        <p:spPr>
          <a:xfrm>
            <a:off x="2343956" y="1512022"/>
            <a:ext cx="1996225" cy="646331"/>
          </a:xfrm>
          <a:prstGeom prst="rect">
            <a:avLst/>
          </a:prstGeom>
          <a:noFill/>
        </p:spPr>
        <p:txBody>
          <a:bodyPr wrap="square" rtlCol="0">
            <a:spAutoFit/>
          </a:bodyPr>
          <a:lstStyle/>
          <a:p>
            <a:pPr algn="just"/>
            <a:r>
              <a:rPr lang="en-US" b="1" dirty="0" err="1" smtClean="0"/>
              <a:t>Andru</a:t>
            </a:r>
            <a:r>
              <a:rPr lang="en-US" b="1" dirty="0" smtClean="0"/>
              <a:t> Prescod </a:t>
            </a:r>
            <a:r>
              <a:rPr lang="en-US" dirty="0" smtClean="0"/>
              <a:t>– SETA</a:t>
            </a:r>
            <a:endParaRPr lang="en-US" dirty="0"/>
          </a:p>
        </p:txBody>
      </p:sp>
      <p:sp>
        <p:nvSpPr>
          <p:cNvPr id="8" name="TextBox 7"/>
          <p:cNvSpPr txBox="1"/>
          <p:nvPr/>
        </p:nvSpPr>
        <p:spPr>
          <a:xfrm>
            <a:off x="4325157" y="1512022"/>
            <a:ext cx="1996225" cy="923330"/>
          </a:xfrm>
          <a:prstGeom prst="rect">
            <a:avLst/>
          </a:prstGeom>
          <a:noFill/>
        </p:spPr>
        <p:txBody>
          <a:bodyPr wrap="square" rtlCol="0">
            <a:spAutoFit/>
          </a:bodyPr>
          <a:lstStyle/>
          <a:p>
            <a:pPr algn="just"/>
            <a:r>
              <a:rPr lang="en-US" b="1" dirty="0" smtClean="0"/>
              <a:t>Tommy </a:t>
            </a:r>
            <a:r>
              <a:rPr lang="en-US" b="1" dirty="0" err="1" smtClean="0"/>
              <a:t>Rueckert</a:t>
            </a:r>
            <a:r>
              <a:rPr lang="en-US" b="1" dirty="0" smtClean="0"/>
              <a:t> </a:t>
            </a:r>
            <a:r>
              <a:rPr lang="en-US" dirty="0" smtClean="0"/>
              <a:t>– Technical Project Officer</a:t>
            </a:r>
            <a:endParaRPr lang="en-US" dirty="0"/>
          </a:p>
        </p:txBody>
      </p:sp>
      <p:sp>
        <p:nvSpPr>
          <p:cNvPr id="9" name="TextBox 8"/>
          <p:cNvSpPr txBox="1"/>
          <p:nvPr/>
        </p:nvSpPr>
        <p:spPr>
          <a:xfrm>
            <a:off x="2343956" y="3272694"/>
            <a:ext cx="1996225" cy="923330"/>
          </a:xfrm>
          <a:prstGeom prst="rect">
            <a:avLst/>
          </a:prstGeom>
          <a:noFill/>
        </p:spPr>
        <p:txBody>
          <a:bodyPr wrap="square" rtlCol="0">
            <a:spAutoFit/>
          </a:bodyPr>
          <a:lstStyle/>
          <a:p>
            <a:pPr algn="just"/>
            <a:r>
              <a:rPr lang="en-US" b="1" dirty="0" smtClean="0"/>
              <a:t> </a:t>
            </a:r>
            <a:r>
              <a:rPr lang="en-US" b="1" dirty="0" err="1" smtClean="0"/>
              <a:t>Avi</a:t>
            </a:r>
            <a:r>
              <a:rPr lang="en-US" b="1" dirty="0" smtClean="0"/>
              <a:t> Shultz </a:t>
            </a:r>
            <a:r>
              <a:rPr lang="en-US" dirty="0" smtClean="0"/>
              <a:t>– Technology Manager</a:t>
            </a:r>
            <a:endParaRPr lang="en-US" dirty="0"/>
          </a:p>
        </p:txBody>
      </p:sp>
      <p:sp>
        <p:nvSpPr>
          <p:cNvPr id="11" name="TextBox 10"/>
          <p:cNvSpPr txBox="1"/>
          <p:nvPr/>
        </p:nvSpPr>
        <p:spPr>
          <a:xfrm>
            <a:off x="4325156" y="3272694"/>
            <a:ext cx="1996225" cy="1200329"/>
          </a:xfrm>
          <a:prstGeom prst="rect">
            <a:avLst/>
          </a:prstGeom>
          <a:noFill/>
        </p:spPr>
        <p:txBody>
          <a:bodyPr wrap="square" rtlCol="0">
            <a:spAutoFit/>
          </a:bodyPr>
          <a:lstStyle/>
          <a:p>
            <a:pPr algn="just"/>
            <a:r>
              <a:rPr lang="en-US" b="1" dirty="0" err="1" smtClean="0"/>
              <a:t>Rajgopal</a:t>
            </a:r>
            <a:r>
              <a:rPr lang="en-US" b="1" dirty="0" smtClean="0"/>
              <a:t> </a:t>
            </a:r>
            <a:r>
              <a:rPr lang="en-US" b="1" dirty="0" err="1" smtClean="0"/>
              <a:t>Vijaykumar</a:t>
            </a:r>
            <a:r>
              <a:rPr lang="en-US" b="1" dirty="0" smtClean="0"/>
              <a:t> </a:t>
            </a:r>
            <a:r>
              <a:rPr lang="en-US" dirty="0" smtClean="0"/>
              <a:t>– Technology Manager</a:t>
            </a: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799" y="1211687"/>
            <a:ext cx="1524000" cy="1524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676" y="1202162"/>
            <a:ext cx="1533525" cy="153352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 y="2972359"/>
            <a:ext cx="1524001" cy="152236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0799" y="2972359"/>
            <a:ext cx="1524000" cy="1524000"/>
          </a:xfrm>
          <a:prstGeom prst="rect">
            <a:avLst/>
          </a:prstGeom>
        </p:spPr>
      </p:pic>
    </p:spTree>
    <p:extLst>
      <p:ext uri="{BB962C8B-B14F-4D97-AF65-F5344CB8AC3E}">
        <p14:creationId xmlns:p14="http://schemas.microsoft.com/office/powerpoint/2010/main" val="2704079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a:bodyPr>
          <a:lstStyle/>
          <a:p>
            <a:r>
              <a:rPr lang="en-US" sz="3200" dirty="0" smtClean="0">
                <a:effectLst/>
              </a:rPr>
              <a:t>Team Intro</a:t>
            </a:r>
          </a:p>
          <a:p>
            <a:r>
              <a:rPr lang="en-US" sz="3200" dirty="0" err="1" smtClean="0">
                <a:effectLst>
                  <a:glow rad="139700">
                    <a:schemeClr val="accent1">
                      <a:satMod val="175000"/>
                      <a:alpha val="40000"/>
                    </a:schemeClr>
                  </a:glow>
                </a:effectLst>
              </a:rPr>
              <a:t>SunShot</a:t>
            </a:r>
            <a:r>
              <a:rPr lang="en-US" sz="3200" dirty="0" smtClean="0">
                <a:effectLst>
                  <a:glow rad="139700">
                    <a:schemeClr val="accent1">
                      <a:satMod val="175000"/>
                      <a:alpha val="40000"/>
                    </a:schemeClr>
                  </a:glow>
                </a:effectLst>
              </a:rPr>
              <a:t> Overview</a:t>
            </a:r>
          </a:p>
          <a:p>
            <a:r>
              <a:rPr lang="en-US" sz="3200" dirty="0" smtClean="0"/>
              <a:t>Near-Term Market Focus</a:t>
            </a:r>
            <a:endParaRPr lang="en-US" sz="3200" dirty="0"/>
          </a:p>
        </p:txBody>
      </p:sp>
    </p:spTree>
    <p:extLst>
      <p:ext uri="{BB962C8B-B14F-4D97-AF65-F5344CB8AC3E}">
        <p14:creationId xmlns:p14="http://schemas.microsoft.com/office/powerpoint/2010/main" val="39669525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a:off x="1192829" y="4129746"/>
            <a:ext cx="6506919"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27" name="Picture 23"/>
          <p:cNvPicPr>
            <a:picLocks noChangeAspect="1"/>
          </p:cNvPicPr>
          <p:nvPr/>
        </p:nvPicPr>
        <p:blipFill rotWithShape="1">
          <a:blip r:embed="rId3">
            <a:extLst>
              <a:ext uri="{28A0092B-C50C-407E-A947-70E740481C1C}">
                <a14:useLocalDpi xmlns:a14="http://schemas.microsoft.com/office/drawing/2010/main" val="0"/>
              </a:ext>
            </a:extLst>
          </a:blip>
          <a:srcRect l="4767"/>
          <a:stretch/>
        </p:blipFill>
        <p:spPr bwMode="auto">
          <a:xfrm>
            <a:off x="1112307" y="1054512"/>
            <a:ext cx="6678084" cy="45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a:spLocks noChangeArrowheads="1"/>
          </p:cNvSpPr>
          <p:nvPr/>
        </p:nvSpPr>
        <p:spPr bwMode="auto">
          <a:xfrm>
            <a:off x="2465220" y="1837001"/>
            <a:ext cx="693738" cy="3533775"/>
          </a:xfrm>
          <a:prstGeom prst="rect">
            <a:avLst/>
          </a:prstGeom>
          <a:solidFill>
            <a:schemeClr val="accent1"/>
          </a:solidFill>
          <a:ln w="9525">
            <a:noFill/>
            <a:miter lim="800000"/>
            <a:headEnd/>
            <a:tailEnd/>
          </a:ln>
          <a:effectLst/>
        </p:spPr>
        <p:txBody>
          <a:bodyPr anchor="ctr"/>
          <a:lstStyle/>
          <a:p>
            <a:pPr algn="ctr" defTabSz="457200">
              <a:defRPr/>
            </a:pPr>
            <a:endParaRPr lang="en-US">
              <a:solidFill>
                <a:srgbClr val="FFFFFF"/>
              </a:solidFill>
            </a:endParaRPr>
          </a:p>
        </p:txBody>
      </p:sp>
      <p:sp>
        <p:nvSpPr>
          <p:cNvPr id="7" name="Rectangle 6"/>
          <p:cNvSpPr>
            <a:spLocks noChangeArrowheads="1"/>
          </p:cNvSpPr>
          <p:nvPr/>
        </p:nvSpPr>
        <p:spPr bwMode="auto">
          <a:xfrm>
            <a:off x="6880058" y="4430143"/>
            <a:ext cx="695325" cy="939800"/>
          </a:xfrm>
          <a:prstGeom prst="rect">
            <a:avLst/>
          </a:prstGeom>
          <a:solidFill>
            <a:schemeClr val="tx2"/>
          </a:solidFill>
          <a:ln w="9525">
            <a:noFill/>
            <a:miter lim="800000"/>
            <a:headEnd/>
            <a:tailEnd/>
          </a:ln>
          <a:effectLst/>
        </p:spPr>
        <p:txBody>
          <a:bodyPr anchor="ctr"/>
          <a:lstStyle/>
          <a:p>
            <a:pPr algn="ctr" defTabSz="457200">
              <a:defRPr/>
            </a:pPr>
            <a:endParaRPr lang="en-US">
              <a:solidFill>
                <a:srgbClr val="FFFFFF"/>
              </a:solidFill>
            </a:endParaRPr>
          </a:p>
        </p:txBody>
      </p:sp>
      <p:sp>
        <p:nvSpPr>
          <p:cNvPr id="8" name="Rectangle 7"/>
          <p:cNvSpPr>
            <a:spLocks noChangeArrowheads="1"/>
          </p:cNvSpPr>
          <p:nvPr/>
        </p:nvSpPr>
        <p:spPr bwMode="auto">
          <a:xfrm>
            <a:off x="3874920" y="4006280"/>
            <a:ext cx="693738" cy="1363663"/>
          </a:xfrm>
          <a:prstGeom prst="rect">
            <a:avLst/>
          </a:prstGeom>
          <a:solidFill>
            <a:schemeClr val="tx2"/>
          </a:solidFill>
          <a:ln w="9525">
            <a:noFill/>
            <a:miter lim="800000"/>
            <a:headEnd/>
            <a:tailEnd/>
          </a:ln>
          <a:effectLst/>
        </p:spPr>
        <p:txBody>
          <a:bodyPr anchor="ctr"/>
          <a:lstStyle/>
          <a:p>
            <a:pPr algn="ctr" defTabSz="457200">
              <a:defRPr/>
            </a:pPr>
            <a:endParaRPr lang="en-US">
              <a:solidFill>
                <a:srgbClr val="FFFFFF"/>
              </a:solidFill>
            </a:endParaRPr>
          </a:p>
        </p:txBody>
      </p:sp>
      <p:sp>
        <p:nvSpPr>
          <p:cNvPr id="9" name="Rectangle 8"/>
          <p:cNvSpPr>
            <a:spLocks noChangeArrowheads="1"/>
          </p:cNvSpPr>
          <p:nvPr/>
        </p:nvSpPr>
        <p:spPr bwMode="auto">
          <a:xfrm>
            <a:off x="5375080" y="3490343"/>
            <a:ext cx="693737" cy="1879600"/>
          </a:xfrm>
          <a:prstGeom prst="rect">
            <a:avLst/>
          </a:prstGeom>
          <a:solidFill>
            <a:schemeClr val="tx2"/>
          </a:solidFill>
          <a:ln w="9525">
            <a:noFill/>
            <a:miter lim="800000"/>
            <a:headEnd/>
            <a:tailEnd/>
          </a:ln>
          <a:effectLst/>
        </p:spPr>
        <p:txBody>
          <a:bodyPr anchor="ctr"/>
          <a:lstStyle/>
          <a:p>
            <a:pPr algn="ctr" defTabSz="457200">
              <a:defRPr/>
            </a:pPr>
            <a:endParaRPr lang="en-US">
              <a:solidFill>
                <a:srgbClr val="FFFFFF"/>
              </a:solidFill>
            </a:endParaRPr>
          </a:p>
        </p:txBody>
      </p:sp>
      <p:sp>
        <p:nvSpPr>
          <p:cNvPr id="10" name="Rectangle 9"/>
          <p:cNvSpPr>
            <a:spLocks noChangeArrowheads="1"/>
          </p:cNvSpPr>
          <p:nvPr/>
        </p:nvSpPr>
        <p:spPr bwMode="auto">
          <a:xfrm>
            <a:off x="1973263" y="5434456"/>
            <a:ext cx="1328737" cy="1041400"/>
          </a:xfrm>
          <a:prstGeom prst="rect">
            <a:avLst/>
          </a:prstGeom>
          <a:noFill/>
          <a:ln>
            <a:noFill/>
          </a:ln>
          <a:effectLst>
            <a:outerShdw blurRad="63500" dist="23000" dir="5400000" rotWithShape="0">
              <a:srgbClr val="000000">
                <a:alpha val="34998"/>
              </a:srgbClr>
            </a:outerShdw>
          </a:effectLst>
          <a:extLst/>
        </p:spPr>
        <p:txBody>
          <a:bodyPr anchor="ctr"/>
          <a:lstStyle/>
          <a:p>
            <a:pPr algn="ctr" defTabSz="457200">
              <a:defRPr/>
            </a:pPr>
            <a:endParaRPr lang="en-US">
              <a:solidFill>
                <a:srgbClr val="FFFFFF"/>
              </a:solidFill>
            </a:endParaRPr>
          </a:p>
        </p:txBody>
      </p:sp>
      <p:pic>
        <p:nvPicPr>
          <p:cNvPr id="11" name="Picture 10" descr="arrow.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5220" y="803586"/>
            <a:ext cx="711200" cy="1023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5284208" y="5102635"/>
            <a:ext cx="853686" cy="9418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7020486" y="5419058"/>
            <a:ext cx="442153" cy="630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3874920" y="5374962"/>
            <a:ext cx="693737" cy="6694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 name="TextBox 28"/>
          <p:cNvSpPr txBox="1">
            <a:spLocks noChangeArrowheads="1"/>
          </p:cNvSpPr>
          <p:nvPr/>
        </p:nvSpPr>
        <p:spPr bwMode="auto">
          <a:xfrm>
            <a:off x="1192829" y="3352326"/>
            <a:ext cx="128251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1" fontAlgn="base" hangingPunct="1">
              <a:spcBef>
                <a:spcPct val="0"/>
              </a:spcBef>
              <a:spcAft>
                <a:spcPct val="0"/>
              </a:spcAft>
            </a:pPr>
            <a:r>
              <a:rPr lang="en-US" sz="2000" dirty="0" err="1">
                <a:solidFill>
                  <a:srgbClr val="145774"/>
                </a:solidFill>
                <a:latin typeface="Calibri"/>
                <a:ea typeface="ＭＳ Ｐゴシック"/>
                <a:cs typeface="Calibri"/>
              </a:rPr>
              <a:t>SunShot</a:t>
            </a:r>
            <a:r>
              <a:rPr lang="en-US" sz="2000" dirty="0">
                <a:solidFill>
                  <a:srgbClr val="145774"/>
                </a:solidFill>
                <a:latin typeface="Calibri"/>
                <a:ea typeface="ＭＳ Ｐゴシック"/>
                <a:cs typeface="Calibri"/>
              </a:rPr>
              <a:t> </a:t>
            </a:r>
            <a:endParaRPr lang="en-US" sz="2000" dirty="0" smtClean="0">
              <a:solidFill>
                <a:srgbClr val="145774"/>
              </a:solidFill>
              <a:latin typeface="Calibri"/>
              <a:ea typeface="ＭＳ Ｐゴシック"/>
              <a:cs typeface="Calibri"/>
            </a:endParaRPr>
          </a:p>
          <a:p>
            <a:pPr algn="ctr" defTabSz="457200" eaLnBrk="1" fontAlgn="base" hangingPunct="1">
              <a:spcBef>
                <a:spcPct val="0"/>
              </a:spcBef>
              <a:spcAft>
                <a:spcPct val="0"/>
              </a:spcAft>
            </a:pPr>
            <a:r>
              <a:rPr lang="en-US" sz="2000" dirty="0" smtClean="0">
                <a:solidFill>
                  <a:srgbClr val="145774"/>
                </a:solidFill>
                <a:latin typeface="Calibri"/>
                <a:ea typeface="ＭＳ Ｐゴシック"/>
                <a:cs typeface="Calibri"/>
              </a:rPr>
              <a:t>Initiative</a:t>
            </a:r>
            <a:endParaRPr lang="en-US" sz="2000" dirty="0">
              <a:solidFill>
                <a:srgbClr val="145774"/>
              </a:solidFill>
              <a:latin typeface="Calibri"/>
              <a:ea typeface="ＭＳ Ｐゴシック"/>
              <a:cs typeface="Calibri"/>
            </a:endParaRPr>
          </a:p>
        </p:txBody>
      </p:sp>
      <p:sp>
        <p:nvSpPr>
          <p:cNvPr id="26" name="TextBox 25"/>
          <p:cNvSpPr txBox="1">
            <a:spLocks noChangeArrowheads="1"/>
          </p:cNvSpPr>
          <p:nvPr/>
        </p:nvSpPr>
        <p:spPr bwMode="auto">
          <a:xfrm>
            <a:off x="3106570" y="1837001"/>
            <a:ext cx="5166469" cy="12270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1" fontAlgn="base" hangingPunct="1">
              <a:lnSpc>
                <a:spcPct val="120000"/>
              </a:lnSpc>
              <a:spcBef>
                <a:spcPct val="0"/>
              </a:spcBef>
              <a:spcAft>
                <a:spcPct val="0"/>
              </a:spcAft>
            </a:pPr>
            <a:r>
              <a:rPr lang="en-US" sz="2200" b="1" dirty="0" err="1" smtClean="0">
                <a:solidFill>
                  <a:srgbClr val="145774"/>
                </a:solidFill>
                <a:latin typeface="Calibri"/>
                <a:ea typeface="ＭＳ Ｐゴシック"/>
                <a:cs typeface="Calibri"/>
              </a:rPr>
              <a:t>SunShot</a:t>
            </a:r>
            <a:r>
              <a:rPr lang="en-US" sz="2200" b="1" dirty="0" smtClean="0">
                <a:solidFill>
                  <a:srgbClr val="145774"/>
                </a:solidFill>
                <a:latin typeface="Calibri"/>
                <a:ea typeface="ＭＳ Ｐゴシック"/>
                <a:cs typeface="Calibri"/>
              </a:rPr>
              <a:t> Goal: </a:t>
            </a:r>
          </a:p>
          <a:p>
            <a:pPr algn="ctr" defTabSz="457200" eaLnBrk="1" fontAlgn="base" hangingPunct="1">
              <a:lnSpc>
                <a:spcPct val="120000"/>
              </a:lnSpc>
              <a:spcBef>
                <a:spcPct val="0"/>
              </a:spcBef>
              <a:spcAft>
                <a:spcPct val="0"/>
              </a:spcAft>
            </a:pPr>
            <a:r>
              <a:rPr lang="en-US" sz="2000" dirty="0" smtClean="0">
                <a:solidFill>
                  <a:srgbClr val="145774"/>
                </a:solidFill>
                <a:latin typeface="Calibri"/>
                <a:ea typeface="ＭＳ Ｐゴシック"/>
                <a:cs typeface="Calibri"/>
              </a:rPr>
              <a:t>6</a:t>
            </a:r>
            <a:r>
              <a:rPr lang="en-US" sz="2000" dirty="0">
                <a:solidFill>
                  <a:srgbClr val="145774"/>
                </a:solidFill>
                <a:latin typeface="Calibri"/>
                <a:ea typeface="ＭＳ Ｐゴシック"/>
                <a:cs typeface="Calibri"/>
              </a:rPr>
              <a:t>¢/</a:t>
            </a:r>
            <a:r>
              <a:rPr lang="en-US" sz="2000" dirty="0" smtClean="0">
                <a:solidFill>
                  <a:srgbClr val="145774"/>
                </a:solidFill>
                <a:latin typeface="Calibri"/>
                <a:ea typeface="ＭＳ Ｐゴシック"/>
                <a:cs typeface="Calibri"/>
              </a:rPr>
              <a:t>kWh </a:t>
            </a:r>
            <a:r>
              <a:rPr lang="en-US" sz="2000" dirty="0">
                <a:solidFill>
                  <a:srgbClr val="145774"/>
                </a:solidFill>
                <a:latin typeface="Calibri"/>
                <a:ea typeface="ＭＳ Ｐゴシック"/>
                <a:cs typeface="Calibri"/>
              </a:rPr>
              <a:t>without </a:t>
            </a:r>
            <a:r>
              <a:rPr lang="en-US" sz="2000" dirty="0" smtClean="0">
                <a:solidFill>
                  <a:srgbClr val="145774"/>
                </a:solidFill>
                <a:latin typeface="Calibri"/>
                <a:ea typeface="ＭＳ Ｐゴシック"/>
                <a:cs typeface="Calibri"/>
              </a:rPr>
              <a:t>subsidy</a:t>
            </a:r>
            <a:endParaRPr lang="en-US" sz="2000" dirty="0">
              <a:solidFill>
                <a:srgbClr val="145774"/>
              </a:solidFill>
              <a:latin typeface="Calibri"/>
              <a:ea typeface="ＭＳ Ｐゴシック"/>
              <a:cs typeface="Calibri"/>
            </a:endParaRPr>
          </a:p>
          <a:p>
            <a:pPr algn="ctr" defTabSz="457200" eaLnBrk="1" fontAlgn="base" hangingPunct="1">
              <a:lnSpc>
                <a:spcPct val="120000"/>
              </a:lnSpc>
              <a:spcBef>
                <a:spcPct val="0"/>
              </a:spcBef>
              <a:spcAft>
                <a:spcPct val="0"/>
              </a:spcAft>
            </a:pPr>
            <a:r>
              <a:rPr lang="en-US" sz="2000" dirty="0">
                <a:solidFill>
                  <a:srgbClr val="145774"/>
                </a:solidFill>
                <a:latin typeface="Calibri"/>
                <a:ea typeface="ＭＳ Ｐゴシック"/>
                <a:cs typeface="Calibri"/>
              </a:rPr>
              <a:t>A </a:t>
            </a:r>
            <a:r>
              <a:rPr lang="en-US" sz="2000" u="sng" dirty="0">
                <a:solidFill>
                  <a:srgbClr val="145774"/>
                </a:solidFill>
                <a:latin typeface="Calibri"/>
                <a:ea typeface="ＭＳ Ｐゴシック"/>
                <a:cs typeface="Calibri"/>
              </a:rPr>
              <a:t>75% cost reduction</a:t>
            </a:r>
            <a:r>
              <a:rPr lang="en-US" sz="2000" dirty="0">
                <a:solidFill>
                  <a:srgbClr val="145774"/>
                </a:solidFill>
                <a:latin typeface="Calibri"/>
                <a:ea typeface="ＭＳ Ｐゴシック"/>
                <a:cs typeface="Calibri"/>
              </a:rPr>
              <a:t> by </a:t>
            </a:r>
            <a:r>
              <a:rPr lang="en-US" sz="2000" dirty="0" smtClean="0">
                <a:solidFill>
                  <a:srgbClr val="145774"/>
                </a:solidFill>
                <a:latin typeface="Calibri"/>
                <a:ea typeface="ＭＳ Ｐゴシック"/>
                <a:cs typeface="Calibri"/>
              </a:rPr>
              <a:t>2020</a:t>
            </a:r>
            <a:endParaRPr lang="en-US" sz="2000" dirty="0">
              <a:solidFill>
                <a:srgbClr val="145774"/>
              </a:solidFill>
              <a:latin typeface="Calibri"/>
              <a:ea typeface="ＭＳ Ｐゴシック"/>
              <a:cs typeface="Calibri"/>
            </a:endParaRPr>
          </a:p>
        </p:txBody>
      </p:sp>
      <p:sp>
        <p:nvSpPr>
          <p:cNvPr id="4" name="TextBox 3"/>
          <p:cNvSpPr txBox="1"/>
          <p:nvPr/>
        </p:nvSpPr>
        <p:spPr>
          <a:xfrm>
            <a:off x="638831" y="2282069"/>
            <a:ext cx="553998" cy="1070257"/>
          </a:xfrm>
          <a:prstGeom prst="rect">
            <a:avLst/>
          </a:prstGeom>
          <a:noFill/>
        </p:spPr>
        <p:txBody>
          <a:bodyPr vert="vert270">
            <a:spAutoFit/>
          </a:bodyPr>
          <a:lstStyle/>
          <a:p>
            <a:pPr defTabSz="457200">
              <a:defRPr/>
            </a:pPr>
            <a:r>
              <a:rPr lang="en-US" sz="2400" dirty="0">
                <a:solidFill>
                  <a:schemeClr val="bg2">
                    <a:lumMod val="75000"/>
                  </a:schemeClr>
                </a:solidFill>
                <a:latin typeface="Calibri"/>
                <a:cs typeface="Calibri"/>
              </a:rPr>
              <a:t>Price</a:t>
            </a:r>
          </a:p>
        </p:txBody>
      </p:sp>
      <p:sp>
        <p:nvSpPr>
          <p:cNvPr id="3" name="Rectangle 2"/>
          <p:cNvSpPr/>
          <p:nvPr/>
        </p:nvSpPr>
        <p:spPr>
          <a:xfrm>
            <a:off x="2061463" y="5566742"/>
            <a:ext cx="1328737" cy="12912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pic>
        <p:nvPicPr>
          <p:cNvPr id="46091"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bwMode="auto">
          <a:xfrm>
            <a:off x="2319627" y="5060779"/>
            <a:ext cx="982290" cy="945123"/>
          </a:xfrm>
          <a:prstGeom prst="rect">
            <a:avLst/>
          </a:prstGeom>
          <a:noFill/>
          <a:ln>
            <a:noFill/>
          </a:ln>
          <a:extLst/>
        </p:spPr>
      </p:pic>
      <p:sp>
        <p:nvSpPr>
          <p:cNvPr id="13" name="TextBox 12"/>
          <p:cNvSpPr txBox="1"/>
          <p:nvPr/>
        </p:nvSpPr>
        <p:spPr>
          <a:xfrm>
            <a:off x="263156" y="3856890"/>
            <a:ext cx="937351" cy="369332"/>
          </a:xfrm>
          <a:prstGeom prst="rect">
            <a:avLst/>
          </a:prstGeom>
          <a:noFill/>
        </p:spPr>
        <p:txBody>
          <a:bodyPr wrap="none" rtlCol="0">
            <a:spAutoFit/>
          </a:bodyPr>
          <a:lstStyle/>
          <a:p>
            <a:r>
              <a:rPr lang="en-US" dirty="0" smtClean="0">
                <a:solidFill>
                  <a:schemeClr val="bg2">
                    <a:lumMod val="75000"/>
                  </a:schemeClr>
                </a:solidFill>
              </a:rPr>
              <a:t>6¢/kWh</a:t>
            </a:r>
            <a:endParaRPr lang="en-US" dirty="0">
              <a:solidFill>
                <a:schemeClr val="bg2">
                  <a:lumMod val="75000"/>
                </a:schemeClr>
              </a:solidFill>
            </a:endParaRPr>
          </a:p>
        </p:txBody>
      </p:sp>
      <p:sp>
        <p:nvSpPr>
          <p:cNvPr id="28" name="Title 27"/>
          <p:cNvSpPr>
            <a:spLocks noGrp="1"/>
          </p:cNvSpPr>
          <p:nvPr>
            <p:ph type="title"/>
          </p:nvPr>
        </p:nvSpPr>
        <p:spPr>
          <a:xfrm>
            <a:off x="457200" y="59418"/>
            <a:ext cx="8229600" cy="886505"/>
          </a:xfrm>
        </p:spPr>
        <p:txBody>
          <a:bodyPr/>
          <a:lstStyle/>
          <a:p>
            <a:r>
              <a:rPr lang="en-US" dirty="0" err="1" smtClean="0">
                <a:solidFill>
                  <a:schemeClr val="accent1"/>
                </a:solidFill>
              </a:rPr>
              <a:t>SunShot</a:t>
            </a:r>
            <a:r>
              <a:rPr lang="en-US" dirty="0" smtClean="0">
                <a:solidFill>
                  <a:schemeClr val="accent1"/>
                </a:solidFill>
              </a:rPr>
              <a:t> Initiative</a:t>
            </a:r>
            <a:endParaRPr lang="en-US" dirty="0">
              <a:solidFill>
                <a:schemeClr val="accent1"/>
              </a:solidFill>
            </a:endParaRPr>
          </a:p>
        </p:txBody>
      </p:sp>
      <p:sp>
        <p:nvSpPr>
          <p:cNvPr id="38" name="TextBox 37"/>
          <p:cNvSpPr txBox="1"/>
          <p:nvPr/>
        </p:nvSpPr>
        <p:spPr>
          <a:xfrm rot="5400000">
            <a:off x="2573303" y="5852201"/>
            <a:ext cx="461665" cy="587023"/>
          </a:xfrm>
          <a:prstGeom prst="rect">
            <a:avLst/>
          </a:prstGeom>
          <a:noFill/>
        </p:spPr>
        <p:txBody>
          <a:bodyPr vert="vert270" wrap="square">
            <a:spAutoFit/>
          </a:bodyPr>
          <a:lstStyle/>
          <a:p>
            <a:pPr algn="ctr" defTabSz="457200">
              <a:defRPr/>
            </a:pPr>
            <a:r>
              <a:rPr lang="en-US" sz="1400" dirty="0" smtClean="0">
                <a:solidFill>
                  <a:schemeClr val="bg2">
                    <a:lumMod val="50000"/>
                  </a:schemeClr>
                </a:solidFill>
                <a:latin typeface="Calibri"/>
                <a:cs typeface="Calibri"/>
              </a:rPr>
              <a:t>Solar</a:t>
            </a:r>
            <a:endParaRPr lang="en-US" sz="1400" dirty="0">
              <a:solidFill>
                <a:schemeClr val="bg2">
                  <a:lumMod val="50000"/>
                </a:schemeClr>
              </a:solidFill>
              <a:latin typeface="Calibri"/>
              <a:cs typeface="Calibri"/>
            </a:endParaRPr>
          </a:p>
        </p:txBody>
      </p:sp>
      <p:sp>
        <p:nvSpPr>
          <p:cNvPr id="39" name="TextBox 38"/>
          <p:cNvSpPr txBox="1"/>
          <p:nvPr/>
        </p:nvSpPr>
        <p:spPr>
          <a:xfrm rot="5400000">
            <a:off x="4018116" y="5825744"/>
            <a:ext cx="400110" cy="587023"/>
          </a:xfrm>
          <a:prstGeom prst="rect">
            <a:avLst/>
          </a:prstGeom>
          <a:noFill/>
        </p:spPr>
        <p:txBody>
          <a:bodyPr vert="vert270" wrap="square">
            <a:spAutoFit/>
          </a:bodyPr>
          <a:lstStyle/>
          <a:p>
            <a:pPr algn="ctr" defTabSz="457200">
              <a:defRPr/>
            </a:pPr>
            <a:r>
              <a:rPr lang="en-US" sz="1400" dirty="0" smtClean="0">
                <a:solidFill>
                  <a:schemeClr val="bg2">
                    <a:lumMod val="50000"/>
                  </a:schemeClr>
                </a:solidFill>
                <a:latin typeface="Calibri"/>
                <a:cs typeface="Calibri"/>
              </a:rPr>
              <a:t>Coal</a:t>
            </a:r>
            <a:endParaRPr lang="en-US" sz="1400" dirty="0">
              <a:solidFill>
                <a:schemeClr val="bg2">
                  <a:lumMod val="50000"/>
                </a:schemeClr>
              </a:solidFill>
              <a:latin typeface="Calibri"/>
              <a:cs typeface="Calibri"/>
            </a:endParaRPr>
          </a:p>
        </p:txBody>
      </p:sp>
      <p:sp>
        <p:nvSpPr>
          <p:cNvPr id="40" name="TextBox 39"/>
          <p:cNvSpPr txBox="1"/>
          <p:nvPr/>
        </p:nvSpPr>
        <p:spPr>
          <a:xfrm rot="5400000">
            <a:off x="5536059" y="5705301"/>
            <a:ext cx="400110" cy="827909"/>
          </a:xfrm>
          <a:prstGeom prst="rect">
            <a:avLst/>
          </a:prstGeom>
          <a:noFill/>
        </p:spPr>
        <p:txBody>
          <a:bodyPr vert="vert270" wrap="square">
            <a:spAutoFit/>
          </a:bodyPr>
          <a:lstStyle/>
          <a:p>
            <a:pPr algn="ctr" defTabSz="457200">
              <a:defRPr/>
            </a:pPr>
            <a:r>
              <a:rPr lang="en-US" sz="1400" dirty="0" smtClean="0">
                <a:solidFill>
                  <a:schemeClr val="bg2">
                    <a:lumMod val="50000"/>
                  </a:schemeClr>
                </a:solidFill>
                <a:latin typeface="Calibri"/>
                <a:cs typeface="Calibri"/>
              </a:rPr>
              <a:t>Nuclear</a:t>
            </a:r>
            <a:endParaRPr lang="en-US" sz="1400" dirty="0">
              <a:solidFill>
                <a:schemeClr val="bg2">
                  <a:lumMod val="50000"/>
                </a:schemeClr>
              </a:solidFill>
              <a:latin typeface="Calibri"/>
              <a:cs typeface="Calibri"/>
            </a:endParaRPr>
          </a:p>
        </p:txBody>
      </p:sp>
      <p:sp>
        <p:nvSpPr>
          <p:cNvPr id="41" name="TextBox 40"/>
          <p:cNvSpPr txBox="1"/>
          <p:nvPr/>
        </p:nvSpPr>
        <p:spPr>
          <a:xfrm rot="5400000">
            <a:off x="7060619" y="5705301"/>
            <a:ext cx="400110" cy="827909"/>
          </a:xfrm>
          <a:prstGeom prst="rect">
            <a:avLst/>
          </a:prstGeom>
          <a:noFill/>
        </p:spPr>
        <p:txBody>
          <a:bodyPr vert="vert270" wrap="square">
            <a:spAutoFit/>
          </a:bodyPr>
          <a:lstStyle/>
          <a:p>
            <a:pPr algn="ctr" defTabSz="457200">
              <a:defRPr/>
            </a:pPr>
            <a:r>
              <a:rPr lang="en-US" sz="1400" dirty="0" smtClean="0">
                <a:solidFill>
                  <a:schemeClr val="bg2">
                    <a:lumMod val="50000"/>
                  </a:schemeClr>
                </a:solidFill>
                <a:latin typeface="Calibri"/>
                <a:cs typeface="Calibri"/>
              </a:rPr>
              <a:t>Gas</a:t>
            </a:r>
            <a:endParaRPr lang="en-US" sz="1400" dirty="0">
              <a:solidFill>
                <a:schemeClr val="bg2">
                  <a:lumMod val="50000"/>
                </a:schemeClr>
              </a:solidFill>
              <a:latin typeface="Calibri"/>
              <a:cs typeface="Calibri"/>
            </a:endParaRPr>
          </a:p>
        </p:txBody>
      </p:sp>
    </p:spTree>
    <p:extLst>
      <p:ext uri="{BB962C8B-B14F-4D97-AF65-F5344CB8AC3E}">
        <p14:creationId xmlns:p14="http://schemas.microsoft.com/office/powerpoint/2010/main" val="402584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ppt_y</p:attrName>
                                        </p:attrNameLst>
                                      </p:cBhvr>
                                      <p:tavLst>
                                        <p:tav tm="0">
                                          <p:val>
                                            <p:strVal val="#ppt_y-#ppt_h*1.125000"/>
                                          </p:val>
                                        </p:tav>
                                        <p:tav tm="100000">
                                          <p:val>
                                            <p:strVal val="#ppt_y"/>
                                          </p:val>
                                        </p:tav>
                                      </p:tavLst>
                                    </p:anim>
                                    <p:animEffect transition="in" filter="wipe(down)">
                                      <p:cBhvr>
                                        <p:cTn id="22" dur="500"/>
                                        <p:tgtEl>
                                          <p:spTgt spid="11"/>
                                        </p:tgtEl>
                                      </p:cBhvr>
                                    </p:animEffect>
                                  </p:childTnLst>
                                </p:cTn>
                              </p:par>
                            </p:childTnLst>
                          </p:cTn>
                        </p:par>
                        <p:par>
                          <p:cTn id="23" fill="hold">
                            <p:stCondLst>
                              <p:cond delay="500"/>
                            </p:stCondLst>
                            <p:childTnLst>
                              <p:par>
                                <p:cTn id="24" presetID="42" presetClass="path" presetSubtype="0" accel="50000" decel="50000" fill="hold" grpId="1" nodeType="afterEffect">
                                  <p:stCondLst>
                                    <p:cond delay="0"/>
                                  </p:stCondLst>
                                  <p:childTnLst>
                                    <p:animMotion origin="layout" path="M 0 0  L 0 0.33324  E" pathEditMode="relative" ptsTypes="">
                                      <p:cBhvr>
                                        <p:cTn id="25" dur="2000" fill="hold"/>
                                        <p:tgtEl>
                                          <p:spTgt spid="6"/>
                                        </p:tgtEl>
                                        <p:attrNameLst>
                                          <p:attrName>ppt_x</p:attrName>
                                          <p:attrName>ppt_y</p:attrName>
                                        </p:attrNameLst>
                                      </p:cBhvr>
                                    </p:animMotion>
                                  </p:childTnLst>
                                </p:cTn>
                              </p:par>
                              <p:par>
                                <p:cTn id="26" presetID="42" presetClass="path" presetSubtype="0" accel="50000" decel="50000" fill="hold" nodeType="withEffect">
                                  <p:stCondLst>
                                    <p:cond delay="0"/>
                                  </p:stCondLst>
                                  <p:childTnLst>
                                    <p:animMotion origin="layout" path="M 0 0  L 0 0.33324  E" pathEditMode="relative" ptsTypes="">
                                      <p:cBhvr>
                                        <p:cTn id="27" dur="2000" fill="hold"/>
                                        <p:tgtEl>
                                          <p:spTgt spid="11"/>
                                        </p:tgtEl>
                                        <p:attrNameLst>
                                          <p:attrName>ppt_x</p:attrName>
                                          <p:attrName>ppt_y</p:attrName>
                                        </p:attrNameLst>
                                      </p:cBhvr>
                                    </p:animMotion>
                                  </p:childTnLst>
                                </p:cTn>
                              </p:par>
                              <p:par>
                                <p:cTn id="28" presetID="53" presetClass="entr" presetSubtype="16" fill="hold" grpId="0" nodeType="withEffect">
                                  <p:stCondLst>
                                    <p:cond delay="1000"/>
                                  </p:stCondLst>
                                  <p:childTnLst>
                                    <p:set>
                                      <p:cBhvr>
                                        <p:cTn id="29" dur="1" fill="hold">
                                          <p:stCondLst>
                                            <p:cond delay="0"/>
                                          </p:stCondLst>
                                        </p:cTn>
                                        <p:tgtEl>
                                          <p:spTgt spid="29"/>
                                        </p:tgtEl>
                                        <p:attrNameLst>
                                          <p:attrName>style.visibility</p:attrName>
                                        </p:attrNameLst>
                                      </p:cBhvr>
                                      <p:to>
                                        <p:strVal val="visible"/>
                                      </p:to>
                                    </p:set>
                                    <p:anim calcmode="lin" valueType="num">
                                      <p:cBhvr>
                                        <p:cTn id="30" dur="500" fill="hold"/>
                                        <p:tgtEl>
                                          <p:spTgt spid="29"/>
                                        </p:tgtEl>
                                        <p:attrNameLst>
                                          <p:attrName>ppt_w</p:attrName>
                                        </p:attrNameLst>
                                      </p:cBhvr>
                                      <p:tavLst>
                                        <p:tav tm="0">
                                          <p:val>
                                            <p:fltVal val="0"/>
                                          </p:val>
                                        </p:tav>
                                        <p:tav tm="100000">
                                          <p:val>
                                            <p:strVal val="#ppt_w"/>
                                          </p:val>
                                        </p:tav>
                                      </p:tavLst>
                                    </p:anim>
                                    <p:anim calcmode="lin" valueType="num">
                                      <p:cBhvr>
                                        <p:cTn id="31" dur="500" fill="hold"/>
                                        <p:tgtEl>
                                          <p:spTgt spid="29"/>
                                        </p:tgtEl>
                                        <p:attrNameLst>
                                          <p:attrName>ppt_h</p:attrName>
                                        </p:attrNameLst>
                                      </p:cBhvr>
                                      <p:tavLst>
                                        <p:tav tm="0">
                                          <p:val>
                                            <p:fltVal val="0"/>
                                          </p:val>
                                        </p:tav>
                                        <p:tav tm="100000">
                                          <p:val>
                                            <p:strVal val="#ppt_h"/>
                                          </p:val>
                                        </p:tav>
                                      </p:tavLst>
                                    </p:anim>
                                    <p:animEffect transition="in" filter="fade">
                                      <p:cBhvr>
                                        <p:cTn id="32" dur="500"/>
                                        <p:tgtEl>
                                          <p:spTgt spid="29"/>
                                        </p:tgtEl>
                                      </p:cBhvr>
                                    </p:animEffect>
                                  </p:childTnLst>
                                </p:cTn>
                              </p:par>
                            </p:childTnLst>
                          </p:cTn>
                        </p:par>
                        <p:par>
                          <p:cTn id="33" fill="hold">
                            <p:stCondLst>
                              <p:cond delay="2500"/>
                            </p:stCondLst>
                            <p:childTnLst>
                              <p:par>
                                <p:cTn id="34" presetID="10" presetClass="exit" presetSubtype="0" fill="hold" grpId="1" nodeType="afterEffect">
                                  <p:stCondLst>
                                    <p:cond delay="0"/>
                                  </p:stCondLst>
                                  <p:childTnLst>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par>
                                <p:cTn id="43" presetID="42" presetClass="exit" presetSubtype="0" fill="hold" nodeType="withEffect">
                                  <p:stCondLst>
                                    <p:cond delay="0"/>
                                  </p:stCondLst>
                                  <p:childTnLst>
                                    <p:animEffect transition="out" filter="fade">
                                      <p:cBhvr>
                                        <p:cTn id="44" dur="1000"/>
                                        <p:tgtEl>
                                          <p:spTgt spid="39">
                                            <p:txEl>
                                              <p:pRg st="0" end="0"/>
                                            </p:txEl>
                                          </p:spTgt>
                                        </p:tgtEl>
                                      </p:cBhvr>
                                    </p:animEffect>
                                    <p:anim calcmode="lin" valueType="num">
                                      <p:cBhvr>
                                        <p:cTn id="45" dur="1000"/>
                                        <p:tgtEl>
                                          <p:spTgt spid="39">
                                            <p:txEl>
                                              <p:pRg st="0" end="0"/>
                                            </p:txEl>
                                          </p:spTgt>
                                        </p:tgtEl>
                                        <p:attrNameLst>
                                          <p:attrName>ppt_x</p:attrName>
                                        </p:attrNameLst>
                                      </p:cBhvr>
                                      <p:tavLst>
                                        <p:tav tm="0">
                                          <p:val>
                                            <p:strVal val="ppt_x"/>
                                          </p:val>
                                        </p:tav>
                                        <p:tav tm="100000">
                                          <p:val>
                                            <p:strVal val="ppt_x"/>
                                          </p:val>
                                        </p:tav>
                                      </p:tavLst>
                                    </p:anim>
                                    <p:anim calcmode="lin" valueType="num">
                                      <p:cBhvr>
                                        <p:cTn id="46" dur="1000"/>
                                        <p:tgtEl>
                                          <p:spTgt spid="39">
                                            <p:txEl>
                                              <p:pRg st="0" end="0"/>
                                            </p:txEl>
                                          </p:spTgt>
                                        </p:tgtEl>
                                        <p:attrNameLst>
                                          <p:attrName>ppt_y</p:attrName>
                                        </p:attrNameLst>
                                      </p:cBhvr>
                                      <p:tavLst>
                                        <p:tav tm="0">
                                          <p:val>
                                            <p:strVal val="ppt_y"/>
                                          </p:val>
                                        </p:tav>
                                        <p:tav tm="100000">
                                          <p:val>
                                            <p:strVal val="ppt_y+.1"/>
                                          </p:val>
                                        </p:tav>
                                      </p:tavLst>
                                    </p:anim>
                                    <p:set>
                                      <p:cBhvr>
                                        <p:cTn id="47" dur="1" fill="hold">
                                          <p:stCondLst>
                                            <p:cond delay="999"/>
                                          </p:stCondLst>
                                        </p:cTn>
                                        <p:tgtEl>
                                          <p:spTgt spid="39">
                                            <p:txEl>
                                              <p:pRg st="0" end="0"/>
                                            </p:txEl>
                                          </p:spTgt>
                                        </p:tgtEl>
                                        <p:attrNameLst>
                                          <p:attrName>style.visibility</p:attrName>
                                        </p:attrNameLst>
                                      </p:cBhvr>
                                      <p:to>
                                        <p:strVal val="hidden"/>
                                      </p:to>
                                    </p:set>
                                  </p:childTnLst>
                                </p:cTn>
                              </p:par>
                              <p:par>
                                <p:cTn id="48" presetID="42" presetClass="exit" presetSubtype="0" fill="hold" grpId="0" nodeType="withEffect">
                                  <p:stCondLst>
                                    <p:cond delay="0"/>
                                  </p:stCondLst>
                                  <p:childTnLst>
                                    <p:animEffect transition="out" filter="fade">
                                      <p:cBhvr>
                                        <p:cTn id="49" dur="1000"/>
                                        <p:tgtEl>
                                          <p:spTgt spid="40"/>
                                        </p:tgtEl>
                                      </p:cBhvr>
                                    </p:animEffect>
                                    <p:anim calcmode="lin" valueType="num">
                                      <p:cBhvr>
                                        <p:cTn id="50" dur="1000"/>
                                        <p:tgtEl>
                                          <p:spTgt spid="40"/>
                                        </p:tgtEl>
                                        <p:attrNameLst>
                                          <p:attrName>ppt_x</p:attrName>
                                        </p:attrNameLst>
                                      </p:cBhvr>
                                      <p:tavLst>
                                        <p:tav tm="0">
                                          <p:val>
                                            <p:strVal val="ppt_x"/>
                                          </p:val>
                                        </p:tav>
                                        <p:tav tm="100000">
                                          <p:val>
                                            <p:strVal val="ppt_x"/>
                                          </p:val>
                                        </p:tav>
                                      </p:tavLst>
                                    </p:anim>
                                    <p:anim calcmode="lin" valueType="num">
                                      <p:cBhvr>
                                        <p:cTn id="51" dur="1000"/>
                                        <p:tgtEl>
                                          <p:spTgt spid="40"/>
                                        </p:tgtEl>
                                        <p:attrNameLst>
                                          <p:attrName>ppt_y</p:attrName>
                                        </p:attrNameLst>
                                      </p:cBhvr>
                                      <p:tavLst>
                                        <p:tav tm="0">
                                          <p:val>
                                            <p:strVal val="ppt_y"/>
                                          </p:val>
                                        </p:tav>
                                        <p:tav tm="100000">
                                          <p:val>
                                            <p:strVal val="ppt_y+.1"/>
                                          </p:val>
                                        </p:tav>
                                      </p:tavLst>
                                    </p:anim>
                                    <p:set>
                                      <p:cBhvr>
                                        <p:cTn id="52" dur="1" fill="hold">
                                          <p:stCondLst>
                                            <p:cond delay="999"/>
                                          </p:stCondLst>
                                        </p:cTn>
                                        <p:tgtEl>
                                          <p:spTgt spid="40"/>
                                        </p:tgtEl>
                                        <p:attrNameLst>
                                          <p:attrName>style.visibility</p:attrName>
                                        </p:attrNameLst>
                                      </p:cBhvr>
                                      <p:to>
                                        <p:strVal val="hidden"/>
                                      </p:to>
                                    </p:set>
                                  </p:childTnLst>
                                </p:cTn>
                              </p:par>
                              <p:par>
                                <p:cTn id="53" presetID="42" presetClass="exit" presetSubtype="0" fill="hold" grpId="0" nodeType="withEffect">
                                  <p:stCondLst>
                                    <p:cond delay="0"/>
                                  </p:stCondLst>
                                  <p:childTnLst>
                                    <p:animEffect transition="out" filter="fade">
                                      <p:cBhvr>
                                        <p:cTn id="54" dur="1000"/>
                                        <p:tgtEl>
                                          <p:spTgt spid="41"/>
                                        </p:tgtEl>
                                      </p:cBhvr>
                                    </p:animEffect>
                                    <p:anim calcmode="lin" valueType="num">
                                      <p:cBhvr>
                                        <p:cTn id="55" dur="1000"/>
                                        <p:tgtEl>
                                          <p:spTgt spid="41"/>
                                        </p:tgtEl>
                                        <p:attrNameLst>
                                          <p:attrName>ppt_x</p:attrName>
                                        </p:attrNameLst>
                                      </p:cBhvr>
                                      <p:tavLst>
                                        <p:tav tm="0">
                                          <p:val>
                                            <p:strVal val="ppt_x"/>
                                          </p:val>
                                        </p:tav>
                                        <p:tav tm="100000">
                                          <p:val>
                                            <p:strVal val="ppt_x"/>
                                          </p:val>
                                        </p:tav>
                                      </p:tavLst>
                                    </p:anim>
                                    <p:anim calcmode="lin" valueType="num">
                                      <p:cBhvr>
                                        <p:cTn id="56" dur="1000"/>
                                        <p:tgtEl>
                                          <p:spTgt spid="41"/>
                                        </p:tgtEl>
                                        <p:attrNameLst>
                                          <p:attrName>ppt_y</p:attrName>
                                        </p:attrNameLst>
                                      </p:cBhvr>
                                      <p:tavLst>
                                        <p:tav tm="0">
                                          <p:val>
                                            <p:strVal val="ppt_y"/>
                                          </p:val>
                                        </p:tav>
                                        <p:tav tm="100000">
                                          <p:val>
                                            <p:strVal val="ppt_y+.1"/>
                                          </p:val>
                                        </p:tav>
                                      </p:tavLst>
                                    </p:anim>
                                    <p:set>
                                      <p:cBhvr>
                                        <p:cTn id="57" dur="1" fill="hold">
                                          <p:stCondLst>
                                            <p:cond delay="999"/>
                                          </p:stCondLst>
                                        </p:cTn>
                                        <p:tgtEl>
                                          <p:spTgt spid="41"/>
                                        </p:tgtEl>
                                        <p:attrNameLst>
                                          <p:attrName>style.visibility</p:attrName>
                                        </p:attrNameLst>
                                      </p:cBhvr>
                                      <p:to>
                                        <p:strVal val="hidden"/>
                                      </p:to>
                                    </p:set>
                                  </p:childTnLst>
                                </p:cTn>
                              </p:par>
                              <p:par>
                                <p:cTn id="58" presetID="42" presetClass="exit" presetSubtype="0" fill="hold" nodeType="withEffect">
                                  <p:stCondLst>
                                    <p:cond delay="0"/>
                                  </p:stCondLst>
                                  <p:childTnLst>
                                    <p:animEffect transition="out" filter="fade">
                                      <p:cBhvr>
                                        <p:cTn id="59" dur="1000"/>
                                        <p:tgtEl>
                                          <p:spTgt spid="23"/>
                                        </p:tgtEl>
                                      </p:cBhvr>
                                    </p:animEffect>
                                    <p:anim calcmode="lin" valueType="num">
                                      <p:cBhvr>
                                        <p:cTn id="60" dur="1000"/>
                                        <p:tgtEl>
                                          <p:spTgt spid="23"/>
                                        </p:tgtEl>
                                        <p:attrNameLst>
                                          <p:attrName>ppt_x</p:attrName>
                                        </p:attrNameLst>
                                      </p:cBhvr>
                                      <p:tavLst>
                                        <p:tav tm="0">
                                          <p:val>
                                            <p:strVal val="ppt_x"/>
                                          </p:val>
                                        </p:tav>
                                        <p:tav tm="100000">
                                          <p:val>
                                            <p:strVal val="ppt_x"/>
                                          </p:val>
                                        </p:tav>
                                      </p:tavLst>
                                    </p:anim>
                                    <p:anim calcmode="lin" valueType="num">
                                      <p:cBhvr>
                                        <p:cTn id="61" dur="1000"/>
                                        <p:tgtEl>
                                          <p:spTgt spid="23"/>
                                        </p:tgtEl>
                                        <p:attrNameLst>
                                          <p:attrName>ppt_y</p:attrName>
                                        </p:attrNameLst>
                                      </p:cBhvr>
                                      <p:tavLst>
                                        <p:tav tm="0">
                                          <p:val>
                                            <p:strVal val="ppt_y"/>
                                          </p:val>
                                        </p:tav>
                                        <p:tav tm="100000">
                                          <p:val>
                                            <p:strVal val="ppt_y+.1"/>
                                          </p:val>
                                        </p:tav>
                                      </p:tavLst>
                                    </p:anim>
                                    <p:set>
                                      <p:cBhvr>
                                        <p:cTn id="62" dur="1" fill="hold">
                                          <p:stCondLst>
                                            <p:cond delay="999"/>
                                          </p:stCondLst>
                                        </p:cTn>
                                        <p:tgtEl>
                                          <p:spTgt spid="23"/>
                                        </p:tgtEl>
                                        <p:attrNameLst>
                                          <p:attrName>style.visibility</p:attrName>
                                        </p:attrNameLst>
                                      </p:cBhvr>
                                      <p:to>
                                        <p:strVal val="hidden"/>
                                      </p:to>
                                    </p:set>
                                  </p:childTnLst>
                                </p:cTn>
                              </p:par>
                              <p:par>
                                <p:cTn id="63" presetID="42" presetClass="exit" presetSubtype="0" fill="hold" nodeType="withEffect">
                                  <p:stCondLst>
                                    <p:cond delay="0"/>
                                  </p:stCondLst>
                                  <p:childTnLst>
                                    <p:animEffect transition="out" filter="fade">
                                      <p:cBhvr>
                                        <p:cTn id="64" dur="1000"/>
                                        <p:tgtEl>
                                          <p:spTgt spid="21"/>
                                        </p:tgtEl>
                                      </p:cBhvr>
                                    </p:animEffect>
                                    <p:anim calcmode="lin" valueType="num">
                                      <p:cBhvr>
                                        <p:cTn id="65" dur="1000"/>
                                        <p:tgtEl>
                                          <p:spTgt spid="21"/>
                                        </p:tgtEl>
                                        <p:attrNameLst>
                                          <p:attrName>ppt_x</p:attrName>
                                        </p:attrNameLst>
                                      </p:cBhvr>
                                      <p:tavLst>
                                        <p:tav tm="0">
                                          <p:val>
                                            <p:strVal val="ppt_x"/>
                                          </p:val>
                                        </p:tav>
                                        <p:tav tm="100000">
                                          <p:val>
                                            <p:strVal val="ppt_x"/>
                                          </p:val>
                                        </p:tav>
                                      </p:tavLst>
                                    </p:anim>
                                    <p:anim calcmode="lin" valueType="num">
                                      <p:cBhvr>
                                        <p:cTn id="66" dur="1000"/>
                                        <p:tgtEl>
                                          <p:spTgt spid="21"/>
                                        </p:tgtEl>
                                        <p:attrNameLst>
                                          <p:attrName>ppt_y</p:attrName>
                                        </p:attrNameLst>
                                      </p:cBhvr>
                                      <p:tavLst>
                                        <p:tav tm="0">
                                          <p:val>
                                            <p:strVal val="ppt_y"/>
                                          </p:val>
                                        </p:tav>
                                        <p:tav tm="100000">
                                          <p:val>
                                            <p:strVal val="ppt_y+.1"/>
                                          </p:val>
                                        </p:tav>
                                      </p:tavLst>
                                    </p:anim>
                                    <p:set>
                                      <p:cBhvr>
                                        <p:cTn id="67" dur="1" fill="hold">
                                          <p:stCondLst>
                                            <p:cond delay="999"/>
                                          </p:stCondLst>
                                        </p:cTn>
                                        <p:tgtEl>
                                          <p:spTgt spid="21"/>
                                        </p:tgtEl>
                                        <p:attrNameLst>
                                          <p:attrName>style.visibility</p:attrName>
                                        </p:attrNameLst>
                                      </p:cBhvr>
                                      <p:to>
                                        <p:strVal val="hidden"/>
                                      </p:to>
                                    </p:set>
                                  </p:childTnLst>
                                </p:cTn>
                              </p:par>
                              <p:par>
                                <p:cTn id="68" presetID="42" presetClass="exit" presetSubtype="0" fill="hold" nodeType="withEffect">
                                  <p:stCondLst>
                                    <p:cond delay="0"/>
                                  </p:stCondLst>
                                  <p:childTnLst>
                                    <p:animEffect transition="out" filter="fade">
                                      <p:cBhvr>
                                        <p:cTn id="69" dur="1000"/>
                                        <p:tgtEl>
                                          <p:spTgt spid="22"/>
                                        </p:tgtEl>
                                      </p:cBhvr>
                                    </p:animEffect>
                                    <p:anim calcmode="lin" valueType="num">
                                      <p:cBhvr>
                                        <p:cTn id="70" dur="1000"/>
                                        <p:tgtEl>
                                          <p:spTgt spid="22"/>
                                        </p:tgtEl>
                                        <p:attrNameLst>
                                          <p:attrName>ppt_x</p:attrName>
                                        </p:attrNameLst>
                                      </p:cBhvr>
                                      <p:tavLst>
                                        <p:tav tm="0">
                                          <p:val>
                                            <p:strVal val="ppt_x"/>
                                          </p:val>
                                        </p:tav>
                                        <p:tav tm="100000">
                                          <p:val>
                                            <p:strVal val="ppt_x"/>
                                          </p:val>
                                        </p:tav>
                                      </p:tavLst>
                                    </p:anim>
                                    <p:anim calcmode="lin" valueType="num">
                                      <p:cBhvr>
                                        <p:cTn id="71" dur="1000"/>
                                        <p:tgtEl>
                                          <p:spTgt spid="22"/>
                                        </p:tgtEl>
                                        <p:attrNameLst>
                                          <p:attrName>ppt_y</p:attrName>
                                        </p:attrNameLst>
                                      </p:cBhvr>
                                      <p:tavLst>
                                        <p:tav tm="0">
                                          <p:val>
                                            <p:strVal val="ppt_y"/>
                                          </p:val>
                                        </p:tav>
                                        <p:tav tm="100000">
                                          <p:val>
                                            <p:strVal val="ppt_y+.1"/>
                                          </p:val>
                                        </p:tav>
                                      </p:tavLst>
                                    </p:anim>
                                    <p:set>
                                      <p:cBhvr>
                                        <p:cTn id="72" dur="1" fill="hold">
                                          <p:stCondLst>
                                            <p:cond delay="999"/>
                                          </p:stCondLst>
                                        </p:cTn>
                                        <p:tgtEl>
                                          <p:spTgt spid="22"/>
                                        </p:tgtEl>
                                        <p:attrNameLst>
                                          <p:attrName>style.visibility</p:attrName>
                                        </p:attrNameLst>
                                      </p:cBhvr>
                                      <p:to>
                                        <p:strVal val="hidden"/>
                                      </p:to>
                                    </p:set>
                                  </p:childTnLst>
                                </p:cTn>
                              </p:par>
                            </p:childTnLst>
                          </p:cTn>
                        </p:par>
                        <p:par>
                          <p:cTn id="73" fill="hold">
                            <p:stCondLst>
                              <p:cond delay="3500"/>
                            </p:stCondLst>
                            <p:childTnLst>
                              <p:par>
                                <p:cTn id="74" presetID="42" presetClass="entr" presetSubtype="0" fill="hold" grpId="0" nodeType="after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1000"/>
                                        <p:tgtEl>
                                          <p:spTgt spid="26"/>
                                        </p:tgtEl>
                                      </p:cBhvr>
                                    </p:animEffect>
                                    <p:anim calcmode="lin" valueType="num">
                                      <p:cBhvr>
                                        <p:cTn id="77" dur="1000" fill="hold"/>
                                        <p:tgtEl>
                                          <p:spTgt spid="26"/>
                                        </p:tgtEl>
                                        <p:attrNameLst>
                                          <p:attrName>ppt_x</p:attrName>
                                        </p:attrNameLst>
                                      </p:cBhvr>
                                      <p:tavLst>
                                        <p:tav tm="0">
                                          <p:val>
                                            <p:strVal val="#ppt_x"/>
                                          </p:val>
                                        </p:tav>
                                        <p:tav tm="100000">
                                          <p:val>
                                            <p:strVal val="#ppt_x"/>
                                          </p:val>
                                        </p:tav>
                                      </p:tavLst>
                                    </p:anim>
                                    <p:anim calcmode="lin" valueType="num">
                                      <p:cBhvr>
                                        <p:cTn id="78" dur="1000" fill="hold"/>
                                        <p:tgtEl>
                                          <p:spTgt spid="26"/>
                                        </p:tgtEl>
                                        <p:attrNameLst>
                                          <p:attrName>ppt_y</p:attrName>
                                        </p:attrNameLst>
                                      </p:cBhvr>
                                      <p:tavLst>
                                        <p:tav tm="0">
                                          <p:val>
                                            <p:strVal val="#ppt_y+.1"/>
                                          </p:val>
                                        </p:tav>
                                        <p:tav tm="100000">
                                          <p:val>
                                            <p:strVal val="#ppt_y"/>
                                          </p:val>
                                        </p:tav>
                                      </p:tavLst>
                                    </p:anim>
                                  </p:childTnLst>
                                </p:cTn>
                              </p:par>
                              <p:par>
                                <p:cTn id="79" presetID="10" presetClass="exit" presetSubtype="0" fill="hold" nodeType="withEffect">
                                  <p:stCondLst>
                                    <p:cond delay="0"/>
                                  </p:stCondLst>
                                  <p:childTnLst>
                                    <p:animEffect transition="out" filter="fade">
                                      <p:cBhvr>
                                        <p:cTn id="80" dur="500"/>
                                        <p:tgtEl>
                                          <p:spTgt spid="21"/>
                                        </p:tgtEl>
                                      </p:cBhvr>
                                    </p:animEffect>
                                    <p:set>
                                      <p:cBhvr>
                                        <p:cTn id="81"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29" grpId="0"/>
      <p:bldP spid="26" grpId="0"/>
      <p:bldP spid="40"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6614"/>
            <a:ext cx="8229600" cy="886505"/>
          </a:xfrm>
        </p:spPr>
        <p:txBody>
          <a:bodyPr>
            <a:normAutofit/>
          </a:bodyPr>
          <a:lstStyle/>
          <a:p>
            <a:pPr>
              <a:defRPr/>
            </a:pPr>
            <a:r>
              <a:rPr lang="en-US" dirty="0" smtClean="0">
                <a:latin typeface="Calibri"/>
                <a:cs typeface="Calibri"/>
              </a:rPr>
              <a:t>SunShot Program Structure</a:t>
            </a:r>
            <a:endParaRPr lang="en-US" dirty="0">
              <a:latin typeface="Calibri"/>
              <a:cs typeface="Calibri"/>
            </a:endParaRPr>
          </a:p>
        </p:txBody>
      </p:sp>
      <p:sp>
        <p:nvSpPr>
          <p:cNvPr id="21" name="TextBox 20"/>
          <p:cNvSpPr txBox="1"/>
          <p:nvPr/>
        </p:nvSpPr>
        <p:spPr>
          <a:xfrm>
            <a:off x="7339130" y="4118517"/>
            <a:ext cx="1253543" cy="707886"/>
          </a:xfrm>
          <a:prstGeom prst="rect">
            <a:avLst/>
          </a:prstGeom>
          <a:noFill/>
        </p:spPr>
        <p:txBody>
          <a:bodyPr wrap="none" rtlCol="0">
            <a:spAutoFit/>
          </a:bodyPr>
          <a:lstStyle/>
          <a:p>
            <a:pPr algn="ctr"/>
            <a:r>
              <a:rPr lang="en-US" sz="2000" b="1" dirty="0" err="1" smtClean="0">
                <a:solidFill>
                  <a:srgbClr val="EE6525"/>
                </a:solidFill>
                <a:latin typeface="Calibri"/>
                <a:cs typeface="Calibri"/>
              </a:rPr>
              <a:t>SunShot</a:t>
            </a:r>
            <a:r>
              <a:rPr lang="en-US" sz="2000" b="1" dirty="0" smtClean="0">
                <a:solidFill>
                  <a:srgbClr val="EE6525"/>
                </a:solidFill>
                <a:latin typeface="Calibri"/>
                <a:cs typeface="Calibri"/>
              </a:rPr>
              <a:t> </a:t>
            </a:r>
          </a:p>
          <a:p>
            <a:pPr algn="ctr"/>
            <a:r>
              <a:rPr lang="en-US" sz="2000" b="1" dirty="0" smtClean="0">
                <a:solidFill>
                  <a:srgbClr val="EE6525"/>
                </a:solidFill>
                <a:latin typeface="Calibri"/>
                <a:cs typeface="Calibri"/>
              </a:rPr>
              <a:t>2020 Goal</a:t>
            </a:r>
            <a:endParaRPr lang="en-US" sz="2000" b="1" dirty="0">
              <a:solidFill>
                <a:srgbClr val="EE6525"/>
              </a:solidFill>
              <a:latin typeface="Calibri"/>
              <a:cs typeface="Calibri"/>
            </a:endParaRPr>
          </a:p>
        </p:txBody>
      </p:sp>
      <p:pic>
        <p:nvPicPr>
          <p:cNvPr id="2" name="Picture 1" descr="SunShot-program-structure-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024" y="1856154"/>
            <a:ext cx="3149097" cy="3753220"/>
          </a:xfrm>
          <a:prstGeom prst="rect">
            <a:avLst/>
          </a:prstGeom>
        </p:spPr>
      </p:pic>
      <p:pic>
        <p:nvPicPr>
          <p:cNvPr id="5" name="Picture 4" descr="SunShot-program-structure-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4359" y="1856154"/>
            <a:ext cx="3181900" cy="3753220"/>
          </a:xfrm>
          <a:prstGeom prst="rect">
            <a:avLst/>
          </a:prstGeom>
        </p:spPr>
      </p:pic>
      <p:pic>
        <p:nvPicPr>
          <p:cNvPr id="8" name="Picture 7" descr="SunShot-program-structure-update2-04.png"/>
          <p:cNvPicPr>
            <a:picLocks noChangeAspect="1"/>
          </p:cNvPicPr>
          <p:nvPr/>
        </p:nvPicPr>
        <p:blipFill rotWithShape="1">
          <a:blip r:embed="rId4">
            <a:extLst>
              <a:ext uri="{28A0092B-C50C-407E-A947-70E740481C1C}">
                <a14:useLocalDpi xmlns:a14="http://schemas.microsoft.com/office/drawing/2010/main" val="0"/>
              </a:ext>
            </a:extLst>
          </a:blip>
          <a:srcRect l="82827" t="40497" r="14259" b="42189"/>
          <a:stretch/>
        </p:blipFill>
        <p:spPr>
          <a:xfrm>
            <a:off x="7232487" y="3282460"/>
            <a:ext cx="235827" cy="836057"/>
          </a:xfrm>
          <a:prstGeom prst="rect">
            <a:avLst/>
          </a:prstGeom>
        </p:spPr>
      </p:pic>
      <p:sp>
        <p:nvSpPr>
          <p:cNvPr id="3" name="TextBox 2"/>
          <p:cNvSpPr txBox="1"/>
          <p:nvPr/>
        </p:nvSpPr>
        <p:spPr>
          <a:xfrm>
            <a:off x="7401080" y="3479925"/>
            <a:ext cx="1084949" cy="400110"/>
          </a:xfrm>
          <a:prstGeom prst="rect">
            <a:avLst/>
          </a:prstGeom>
          <a:noFill/>
        </p:spPr>
        <p:txBody>
          <a:bodyPr wrap="square" rtlCol="0">
            <a:spAutoFit/>
          </a:bodyPr>
          <a:lstStyle/>
          <a:p>
            <a:r>
              <a:rPr lang="en-US" sz="2000" b="1" dirty="0" smtClean="0">
                <a:solidFill>
                  <a:schemeClr val="accent2"/>
                </a:solidFill>
              </a:rPr>
              <a:t>$1/Watt</a:t>
            </a:r>
            <a:endParaRPr lang="en-US" sz="2000" b="1" dirty="0">
              <a:solidFill>
                <a:schemeClr val="accent2"/>
              </a:solidFill>
            </a:endParaRPr>
          </a:p>
        </p:txBody>
      </p:sp>
    </p:spTree>
    <p:extLst>
      <p:ext uri="{BB962C8B-B14F-4D97-AF65-F5344CB8AC3E}">
        <p14:creationId xmlns:p14="http://schemas.microsoft.com/office/powerpoint/2010/main" val="394324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1000"/>
                                        <p:tgtEl>
                                          <p:spTgt spid="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1000" fill="hold"/>
                                        <p:tgtEl>
                                          <p:spTgt spid="21"/>
                                        </p:tgtEl>
                                        <p:attrNameLst>
                                          <p:attrName>ppt_w</p:attrName>
                                        </p:attrNameLst>
                                      </p:cBhvr>
                                      <p:tavLst>
                                        <p:tav tm="0">
                                          <p:val>
                                            <p:fltVal val="0"/>
                                          </p:val>
                                        </p:tav>
                                        <p:tav tm="100000">
                                          <p:val>
                                            <p:strVal val="#ppt_w"/>
                                          </p:val>
                                        </p:tav>
                                      </p:tavLst>
                                    </p:anim>
                                    <p:anim calcmode="lin" valueType="num">
                                      <p:cBhvr>
                                        <p:cTn id="23" dur="1000" fill="hold"/>
                                        <p:tgtEl>
                                          <p:spTgt spid="21"/>
                                        </p:tgtEl>
                                        <p:attrNameLst>
                                          <p:attrName>ppt_h</p:attrName>
                                        </p:attrNameLst>
                                      </p:cBhvr>
                                      <p:tavLst>
                                        <p:tav tm="0">
                                          <p:val>
                                            <p:fltVal val="0"/>
                                          </p:val>
                                        </p:tav>
                                        <p:tav tm="100000">
                                          <p:val>
                                            <p:strVal val="#ppt_h"/>
                                          </p:val>
                                        </p:tav>
                                      </p:tavLst>
                                    </p:anim>
                                    <p:animEffect transition="in" filter="fade">
                                      <p:cBhvr>
                                        <p:cTn id="2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SP-technical-target-infographic-update2-nosun-01.png"/>
          <p:cNvPicPr>
            <a:picLocks noChangeAspect="1"/>
          </p:cNvPicPr>
          <p:nvPr/>
        </p:nvPicPr>
        <p:blipFill rotWithShape="1">
          <a:blip r:embed="rId2">
            <a:extLst>
              <a:ext uri="{28A0092B-C50C-407E-A947-70E740481C1C}">
                <a14:useLocalDpi xmlns:a14="http://schemas.microsoft.com/office/drawing/2010/main" val="0"/>
              </a:ext>
            </a:extLst>
          </a:blip>
          <a:srcRect t="19392" b="10133"/>
          <a:stretch/>
        </p:blipFill>
        <p:spPr>
          <a:xfrm>
            <a:off x="856079" y="2021384"/>
            <a:ext cx="7440206" cy="4051722"/>
          </a:xfrm>
          <a:prstGeom prst="rect">
            <a:avLst/>
          </a:prstGeom>
        </p:spPr>
      </p:pic>
      <p:sp>
        <p:nvSpPr>
          <p:cNvPr id="13" name="Freeform 12"/>
          <p:cNvSpPr/>
          <p:nvPr/>
        </p:nvSpPr>
        <p:spPr>
          <a:xfrm flipH="1">
            <a:off x="2574096" y="1819639"/>
            <a:ext cx="1961757" cy="288109"/>
          </a:xfrm>
          <a:custGeom>
            <a:avLst/>
            <a:gdLst>
              <a:gd name="connsiteX0" fmla="*/ 0 w 2301946"/>
              <a:gd name="connsiteY0" fmla="*/ 657733 h 657733"/>
              <a:gd name="connsiteX1" fmla="*/ 0 w 2301946"/>
              <a:gd name="connsiteY1" fmla="*/ 0 h 657733"/>
              <a:gd name="connsiteX2" fmla="*/ 2301946 w 2301946"/>
              <a:gd name="connsiteY2" fmla="*/ 11340 h 657733"/>
            </a:gdLst>
            <a:ahLst/>
            <a:cxnLst>
              <a:cxn ang="0">
                <a:pos x="connsiteX0" y="connsiteY0"/>
              </a:cxn>
              <a:cxn ang="0">
                <a:pos x="connsiteX1" y="connsiteY1"/>
              </a:cxn>
              <a:cxn ang="0">
                <a:pos x="connsiteX2" y="connsiteY2"/>
              </a:cxn>
            </a:cxnLst>
            <a:rect l="l" t="t" r="r" b="b"/>
            <a:pathLst>
              <a:path w="2301946" h="657733">
                <a:moveTo>
                  <a:pt x="0" y="657733"/>
                </a:moveTo>
                <a:lnTo>
                  <a:pt x="0" y="0"/>
                </a:lnTo>
                <a:lnTo>
                  <a:pt x="2301946" y="11340"/>
                </a:lnTo>
              </a:path>
            </a:pathLst>
          </a:custGeom>
          <a:ln>
            <a:solidFill>
              <a:srgbClr val="D9D9D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a:off x="2574098" y="1459392"/>
            <a:ext cx="1236236" cy="338554"/>
          </a:xfrm>
          <a:prstGeom prst="rect">
            <a:avLst/>
          </a:prstGeom>
          <a:noFill/>
        </p:spPr>
        <p:txBody>
          <a:bodyPr wrap="none" rtlCol="0">
            <a:spAutoFit/>
          </a:bodyPr>
          <a:lstStyle/>
          <a:p>
            <a:r>
              <a:rPr lang="en-US" sz="1600" b="1" dirty="0" smtClean="0">
                <a:solidFill>
                  <a:schemeClr val="bg1">
                    <a:lumMod val="50000"/>
                  </a:schemeClr>
                </a:solidFill>
              </a:rPr>
              <a:t>RECEIVER</a:t>
            </a:r>
            <a:endParaRPr lang="en-US" sz="1600" b="1" dirty="0">
              <a:solidFill>
                <a:schemeClr val="bg1">
                  <a:lumMod val="50000"/>
                </a:schemeClr>
              </a:solidFill>
            </a:endParaRPr>
          </a:p>
        </p:txBody>
      </p:sp>
      <p:sp>
        <p:nvSpPr>
          <p:cNvPr id="16" name="Freeform 15"/>
          <p:cNvSpPr/>
          <p:nvPr/>
        </p:nvSpPr>
        <p:spPr>
          <a:xfrm>
            <a:off x="5431176" y="2004481"/>
            <a:ext cx="2721513" cy="1564951"/>
          </a:xfrm>
          <a:custGeom>
            <a:avLst/>
            <a:gdLst>
              <a:gd name="connsiteX0" fmla="*/ 0 w 2721513"/>
              <a:gd name="connsiteY0" fmla="*/ 170103 h 1564951"/>
              <a:gd name="connsiteX1" fmla="*/ 306170 w 2721513"/>
              <a:gd name="connsiteY1" fmla="*/ 0 h 1564951"/>
              <a:gd name="connsiteX2" fmla="*/ 2721513 w 2721513"/>
              <a:gd name="connsiteY2" fmla="*/ 1372167 h 1564951"/>
              <a:gd name="connsiteX3" fmla="*/ 2392663 w 2721513"/>
              <a:gd name="connsiteY3" fmla="*/ 1564951 h 1564951"/>
            </a:gdLst>
            <a:ahLst/>
            <a:cxnLst>
              <a:cxn ang="0">
                <a:pos x="connsiteX0" y="connsiteY0"/>
              </a:cxn>
              <a:cxn ang="0">
                <a:pos x="connsiteX1" y="connsiteY1"/>
              </a:cxn>
              <a:cxn ang="0">
                <a:pos x="connsiteX2" y="connsiteY2"/>
              </a:cxn>
              <a:cxn ang="0">
                <a:pos x="connsiteX3" y="connsiteY3"/>
              </a:cxn>
            </a:cxnLst>
            <a:rect l="l" t="t" r="r" b="b"/>
            <a:pathLst>
              <a:path w="2721513" h="1564951">
                <a:moveTo>
                  <a:pt x="0" y="170103"/>
                </a:moveTo>
                <a:lnTo>
                  <a:pt x="306170" y="0"/>
                </a:lnTo>
                <a:lnTo>
                  <a:pt x="2721513" y="1372167"/>
                </a:lnTo>
                <a:lnTo>
                  <a:pt x="2392663" y="1564951"/>
                </a:lnTo>
              </a:path>
            </a:pathLst>
          </a:custGeom>
          <a:ln>
            <a:solidFill>
              <a:srgbClr val="D9D9D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p:cNvSpPr txBox="1"/>
          <p:nvPr/>
        </p:nvSpPr>
        <p:spPr>
          <a:xfrm>
            <a:off x="6576479" y="1547424"/>
            <a:ext cx="1552528" cy="338554"/>
          </a:xfrm>
          <a:prstGeom prst="rect">
            <a:avLst/>
          </a:prstGeom>
          <a:noFill/>
        </p:spPr>
        <p:txBody>
          <a:bodyPr wrap="none" rtlCol="0">
            <a:spAutoFit/>
          </a:bodyPr>
          <a:lstStyle/>
          <a:p>
            <a:r>
              <a:rPr lang="en-US" sz="1600" b="1" dirty="0" smtClean="0">
                <a:solidFill>
                  <a:schemeClr val="bg1">
                    <a:lumMod val="50000"/>
                  </a:schemeClr>
                </a:solidFill>
              </a:rPr>
              <a:t>SOLAR FIELD</a:t>
            </a:r>
            <a:endParaRPr lang="en-US" sz="1600" b="1" dirty="0">
              <a:solidFill>
                <a:schemeClr val="bg1">
                  <a:lumMod val="50000"/>
                </a:schemeClr>
              </a:solidFill>
            </a:endParaRPr>
          </a:p>
        </p:txBody>
      </p:sp>
      <p:sp>
        <p:nvSpPr>
          <p:cNvPr id="19" name="Freeform 18"/>
          <p:cNvSpPr/>
          <p:nvPr/>
        </p:nvSpPr>
        <p:spPr>
          <a:xfrm>
            <a:off x="6576480" y="1895457"/>
            <a:ext cx="1552528" cy="586078"/>
          </a:xfrm>
          <a:custGeom>
            <a:avLst/>
            <a:gdLst>
              <a:gd name="connsiteX0" fmla="*/ 0 w 2301946"/>
              <a:gd name="connsiteY0" fmla="*/ 657733 h 657733"/>
              <a:gd name="connsiteX1" fmla="*/ 0 w 2301946"/>
              <a:gd name="connsiteY1" fmla="*/ 0 h 657733"/>
              <a:gd name="connsiteX2" fmla="*/ 2301946 w 2301946"/>
              <a:gd name="connsiteY2" fmla="*/ 11340 h 657733"/>
            </a:gdLst>
            <a:ahLst/>
            <a:cxnLst>
              <a:cxn ang="0">
                <a:pos x="connsiteX0" y="connsiteY0"/>
              </a:cxn>
              <a:cxn ang="0">
                <a:pos x="connsiteX1" y="connsiteY1"/>
              </a:cxn>
              <a:cxn ang="0">
                <a:pos x="connsiteX2" y="connsiteY2"/>
              </a:cxn>
            </a:cxnLst>
            <a:rect l="l" t="t" r="r" b="b"/>
            <a:pathLst>
              <a:path w="2301946" h="657733">
                <a:moveTo>
                  <a:pt x="0" y="657733"/>
                </a:moveTo>
                <a:lnTo>
                  <a:pt x="0" y="0"/>
                </a:lnTo>
                <a:lnTo>
                  <a:pt x="2301946" y="11340"/>
                </a:lnTo>
              </a:path>
            </a:pathLst>
          </a:custGeom>
          <a:ln>
            <a:solidFill>
              <a:srgbClr val="D9D9D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1575868" y="4695748"/>
            <a:ext cx="2237881" cy="1285930"/>
          </a:xfrm>
          <a:custGeom>
            <a:avLst/>
            <a:gdLst>
              <a:gd name="connsiteX0" fmla="*/ 337911 w 2446945"/>
              <a:gd name="connsiteY0" fmla="*/ 0 h 1409757"/>
              <a:gd name="connsiteX1" fmla="*/ 0 w 2446945"/>
              <a:gd name="connsiteY1" fmla="*/ 233018 h 1409757"/>
              <a:gd name="connsiteX2" fmla="*/ 2050773 w 2446945"/>
              <a:gd name="connsiteY2" fmla="*/ 1409757 h 1409757"/>
              <a:gd name="connsiteX3" fmla="*/ 2446945 w 2446945"/>
              <a:gd name="connsiteY3" fmla="*/ 1176739 h 1409757"/>
            </a:gdLst>
            <a:ahLst/>
            <a:cxnLst>
              <a:cxn ang="0">
                <a:pos x="connsiteX0" y="connsiteY0"/>
              </a:cxn>
              <a:cxn ang="0">
                <a:pos x="connsiteX1" y="connsiteY1"/>
              </a:cxn>
              <a:cxn ang="0">
                <a:pos x="connsiteX2" y="connsiteY2"/>
              </a:cxn>
              <a:cxn ang="0">
                <a:pos x="connsiteX3" y="connsiteY3"/>
              </a:cxn>
            </a:cxnLst>
            <a:rect l="l" t="t" r="r" b="b"/>
            <a:pathLst>
              <a:path w="2446945" h="1409757">
                <a:moveTo>
                  <a:pt x="337911" y="0"/>
                </a:moveTo>
                <a:lnTo>
                  <a:pt x="0" y="233018"/>
                </a:lnTo>
                <a:lnTo>
                  <a:pt x="2050773" y="1409757"/>
                </a:lnTo>
                <a:lnTo>
                  <a:pt x="2446945" y="1176739"/>
                </a:lnTo>
              </a:path>
            </a:pathLst>
          </a:custGeom>
          <a:ln>
            <a:solidFill>
              <a:srgbClr val="D9D9D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3" name="TextBox 22"/>
          <p:cNvSpPr txBox="1"/>
          <p:nvPr/>
        </p:nvSpPr>
        <p:spPr>
          <a:xfrm>
            <a:off x="260067" y="5383753"/>
            <a:ext cx="1749197" cy="338554"/>
          </a:xfrm>
          <a:prstGeom prst="rect">
            <a:avLst/>
          </a:prstGeom>
          <a:noFill/>
        </p:spPr>
        <p:txBody>
          <a:bodyPr wrap="none" rtlCol="0">
            <a:spAutoFit/>
          </a:bodyPr>
          <a:lstStyle/>
          <a:p>
            <a:r>
              <a:rPr lang="en-US" sz="1600" b="1" dirty="0" smtClean="0">
                <a:solidFill>
                  <a:schemeClr val="bg1">
                    <a:lumMod val="50000"/>
                  </a:schemeClr>
                </a:solidFill>
              </a:rPr>
              <a:t>POWER BLOCK</a:t>
            </a:r>
            <a:endParaRPr lang="en-US" sz="1600" b="1" dirty="0">
              <a:solidFill>
                <a:schemeClr val="bg1">
                  <a:lumMod val="50000"/>
                </a:schemeClr>
              </a:solidFill>
            </a:endParaRPr>
          </a:p>
        </p:txBody>
      </p:sp>
      <p:sp>
        <p:nvSpPr>
          <p:cNvPr id="25" name="Freeform 24"/>
          <p:cNvSpPr/>
          <p:nvPr/>
        </p:nvSpPr>
        <p:spPr>
          <a:xfrm flipH="1" flipV="1">
            <a:off x="304408" y="5307937"/>
            <a:ext cx="1961757" cy="416658"/>
          </a:xfrm>
          <a:custGeom>
            <a:avLst/>
            <a:gdLst>
              <a:gd name="connsiteX0" fmla="*/ 0 w 2301946"/>
              <a:gd name="connsiteY0" fmla="*/ 657733 h 657733"/>
              <a:gd name="connsiteX1" fmla="*/ 0 w 2301946"/>
              <a:gd name="connsiteY1" fmla="*/ 0 h 657733"/>
              <a:gd name="connsiteX2" fmla="*/ 2301946 w 2301946"/>
              <a:gd name="connsiteY2" fmla="*/ 11340 h 657733"/>
            </a:gdLst>
            <a:ahLst/>
            <a:cxnLst>
              <a:cxn ang="0">
                <a:pos x="connsiteX0" y="connsiteY0"/>
              </a:cxn>
              <a:cxn ang="0">
                <a:pos x="connsiteX1" y="connsiteY1"/>
              </a:cxn>
              <a:cxn ang="0">
                <a:pos x="connsiteX2" y="connsiteY2"/>
              </a:cxn>
            </a:cxnLst>
            <a:rect l="l" t="t" r="r" b="b"/>
            <a:pathLst>
              <a:path w="2301946" h="657733">
                <a:moveTo>
                  <a:pt x="0" y="657733"/>
                </a:moveTo>
                <a:lnTo>
                  <a:pt x="0" y="0"/>
                </a:lnTo>
                <a:lnTo>
                  <a:pt x="2301946" y="11340"/>
                </a:lnTo>
              </a:path>
            </a:pathLst>
          </a:custGeom>
          <a:ln>
            <a:solidFill>
              <a:srgbClr val="D9D9D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TextBox 26"/>
          <p:cNvSpPr txBox="1"/>
          <p:nvPr/>
        </p:nvSpPr>
        <p:spPr>
          <a:xfrm>
            <a:off x="4812883" y="5778630"/>
            <a:ext cx="2371825" cy="338554"/>
          </a:xfrm>
          <a:prstGeom prst="rect">
            <a:avLst/>
          </a:prstGeom>
          <a:noFill/>
        </p:spPr>
        <p:txBody>
          <a:bodyPr wrap="square" rtlCol="0">
            <a:spAutoFit/>
          </a:bodyPr>
          <a:lstStyle/>
          <a:p>
            <a:r>
              <a:rPr lang="en-US" sz="1600" b="1" dirty="0" smtClean="0">
                <a:solidFill>
                  <a:schemeClr val="bg1">
                    <a:lumMod val="50000"/>
                  </a:schemeClr>
                </a:solidFill>
              </a:rPr>
              <a:t>THERMAL STORAGE</a:t>
            </a:r>
            <a:endParaRPr lang="en-US" sz="1600" b="1" dirty="0">
              <a:solidFill>
                <a:schemeClr val="bg1">
                  <a:lumMod val="50000"/>
                </a:schemeClr>
              </a:solidFill>
            </a:endParaRPr>
          </a:p>
        </p:txBody>
      </p:sp>
      <p:grpSp>
        <p:nvGrpSpPr>
          <p:cNvPr id="43" name="Group 42"/>
          <p:cNvGrpSpPr/>
          <p:nvPr/>
        </p:nvGrpSpPr>
        <p:grpSpPr>
          <a:xfrm>
            <a:off x="3764760" y="3785337"/>
            <a:ext cx="3338818" cy="2344265"/>
            <a:chOff x="3764760" y="3368049"/>
            <a:chExt cx="3338818" cy="2344265"/>
          </a:xfrm>
        </p:grpSpPr>
        <p:sp>
          <p:nvSpPr>
            <p:cNvPr id="29" name="Freeform 28"/>
            <p:cNvSpPr/>
            <p:nvPr/>
          </p:nvSpPr>
          <p:spPr>
            <a:xfrm flipV="1">
              <a:off x="4742627" y="5342388"/>
              <a:ext cx="2360951" cy="369926"/>
            </a:xfrm>
            <a:custGeom>
              <a:avLst/>
              <a:gdLst>
                <a:gd name="connsiteX0" fmla="*/ 0 w 2301946"/>
                <a:gd name="connsiteY0" fmla="*/ 657733 h 657733"/>
                <a:gd name="connsiteX1" fmla="*/ 0 w 2301946"/>
                <a:gd name="connsiteY1" fmla="*/ 0 h 657733"/>
                <a:gd name="connsiteX2" fmla="*/ 2301946 w 2301946"/>
                <a:gd name="connsiteY2" fmla="*/ 11340 h 657733"/>
              </a:gdLst>
              <a:ahLst/>
              <a:cxnLst>
                <a:cxn ang="0">
                  <a:pos x="connsiteX0" y="connsiteY0"/>
                </a:cxn>
                <a:cxn ang="0">
                  <a:pos x="connsiteX1" y="connsiteY1"/>
                </a:cxn>
                <a:cxn ang="0">
                  <a:pos x="connsiteX2" y="connsiteY2"/>
                </a:cxn>
              </a:cxnLst>
              <a:rect l="l" t="t" r="r" b="b"/>
              <a:pathLst>
                <a:path w="2301946" h="657733">
                  <a:moveTo>
                    <a:pt x="0" y="657733"/>
                  </a:moveTo>
                  <a:lnTo>
                    <a:pt x="0" y="0"/>
                  </a:lnTo>
                  <a:lnTo>
                    <a:pt x="2301946" y="11340"/>
                  </a:lnTo>
                </a:path>
              </a:pathLst>
            </a:custGeom>
            <a:ln>
              <a:solidFill>
                <a:srgbClr val="D9D9D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Freeform 29"/>
            <p:cNvSpPr/>
            <p:nvPr/>
          </p:nvSpPr>
          <p:spPr>
            <a:xfrm>
              <a:off x="3764760" y="3368049"/>
              <a:ext cx="977867" cy="2019699"/>
            </a:xfrm>
            <a:custGeom>
              <a:avLst/>
              <a:gdLst>
                <a:gd name="connsiteX0" fmla="*/ 975208 w 1292718"/>
                <a:gd name="connsiteY0" fmla="*/ 680413 h 1984539"/>
                <a:gd name="connsiteX1" fmla="*/ 1292718 w 1292718"/>
                <a:gd name="connsiteY1" fmla="*/ 1984539 h 1984539"/>
                <a:gd name="connsiteX2" fmla="*/ 0 w 1292718"/>
                <a:gd name="connsiteY2" fmla="*/ 0 h 1984539"/>
              </a:gdLst>
              <a:ahLst/>
              <a:cxnLst>
                <a:cxn ang="0">
                  <a:pos x="connsiteX0" y="connsiteY0"/>
                </a:cxn>
                <a:cxn ang="0">
                  <a:pos x="connsiteX1" y="connsiteY1"/>
                </a:cxn>
                <a:cxn ang="0">
                  <a:pos x="connsiteX2" y="connsiteY2"/>
                </a:cxn>
              </a:cxnLst>
              <a:rect l="l" t="t" r="r" b="b"/>
              <a:pathLst>
                <a:path w="1292718" h="1984539">
                  <a:moveTo>
                    <a:pt x="975208" y="680413"/>
                  </a:moveTo>
                  <a:lnTo>
                    <a:pt x="1292718" y="1984539"/>
                  </a:lnTo>
                  <a:lnTo>
                    <a:pt x="0" y="0"/>
                  </a:lnTo>
                </a:path>
              </a:pathLst>
            </a:cu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1" name="TextBox 30"/>
          <p:cNvSpPr txBox="1"/>
          <p:nvPr/>
        </p:nvSpPr>
        <p:spPr>
          <a:xfrm>
            <a:off x="7087178" y="4376882"/>
            <a:ext cx="2056822" cy="584776"/>
          </a:xfrm>
          <a:prstGeom prst="rect">
            <a:avLst/>
          </a:prstGeom>
          <a:noFill/>
        </p:spPr>
        <p:txBody>
          <a:bodyPr wrap="square" rtlCol="0">
            <a:spAutoFit/>
          </a:bodyPr>
          <a:lstStyle/>
          <a:p>
            <a:r>
              <a:rPr lang="en-US" sz="1600" b="1" dirty="0" smtClean="0">
                <a:solidFill>
                  <a:schemeClr val="bg1">
                    <a:lumMod val="50000"/>
                  </a:schemeClr>
                </a:solidFill>
              </a:rPr>
              <a:t>HEAT </a:t>
            </a:r>
          </a:p>
          <a:p>
            <a:r>
              <a:rPr lang="en-US" sz="1600" b="1" dirty="0" smtClean="0">
                <a:solidFill>
                  <a:schemeClr val="bg1">
                    <a:lumMod val="50000"/>
                  </a:schemeClr>
                </a:solidFill>
              </a:rPr>
              <a:t>TRANSFER</a:t>
            </a:r>
            <a:r>
              <a:rPr lang="en-US" sz="1600" b="1" dirty="0">
                <a:solidFill>
                  <a:schemeClr val="bg1">
                    <a:lumMod val="50000"/>
                  </a:schemeClr>
                </a:solidFill>
              </a:rPr>
              <a:t> </a:t>
            </a:r>
            <a:r>
              <a:rPr lang="en-US" sz="1600" b="1" dirty="0" smtClean="0">
                <a:solidFill>
                  <a:schemeClr val="bg1">
                    <a:lumMod val="50000"/>
                  </a:schemeClr>
                </a:solidFill>
              </a:rPr>
              <a:t>FLUID</a:t>
            </a:r>
            <a:endParaRPr lang="en-US" sz="1600" b="1" dirty="0">
              <a:solidFill>
                <a:schemeClr val="bg1">
                  <a:lumMod val="50000"/>
                </a:schemeClr>
              </a:solidFill>
            </a:endParaRPr>
          </a:p>
        </p:txBody>
      </p:sp>
      <p:grpSp>
        <p:nvGrpSpPr>
          <p:cNvPr id="42" name="Group 41"/>
          <p:cNvGrpSpPr/>
          <p:nvPr/>
        </p:nvGrpSpPr>
        <p:grpSpPr>
          <a:xfrm>
            <a:off x="4445138" y="2719356"/>
            <a:ext cx="4479158" cy="2242302"/>
            <a:chOff x="4445138" y="2302068"/>
            <a:chExt cx="4479158" cy="2242302"/>
          </a:xfrm>
        </p:grpSpPr>
        <p:sp>
          <p:nvSpPr>
            <p:cNvPr id="33" name="Freeform 32"/>
            <p:cNvSpPr/>
            <p:nvPr/>
          </p:nvSpPr>
          <p:spPr>
            <a:xfrm flipV="1">
              <a:off x="7073622" y="3871565"/>
              <a:ext cx="1850674" cy="672805"/>
            </a:xfrm>
            <a:custGeom>
              <a:avLst/>
              <a:gdLst>
                <a:gd name="connsiteX0" fmla="*/ 0 w 2301946"/>
                <a:gd name="connsiteY0" fmla="*/ 657733 h 657733"/>
                <a:gd name="connsiteX1" fmla="*/ 0 w 2301946"/>
                <a:gd name="connsiteY1" fmla="*/ 0 h 657733"/>
                <a:gd name="connsiteX2" fmla="*/ 2301946 w 2301946"/>
                <a:gd name="connsiteY2" fmla="*/ 11340 h 657733"/>
              </a:gdLst>
              <a:ahLst/>
              <a:cxnLst>
                <a:cxn ang="0">
                  <a:pos x="connsiteX0" y="connsiteY0"/>
                </a:cxn>
                <a:cxn ang="0">
                  <a:pos x="connsiteX1" y="connsiteY1"/>
                </a:cxn>
                <a:cxn ang="0">
                  <a:pos x="connsiteX2" y="connsiteY2"/>
                </a:cxn>
              </a:cxnLst>
              <a:rect l="l" t="t" r="r" b="b"/>
              <a:pathLst>
                <a:path w="2301946" h="657733">
                  <a:moveTo>
                    <a:pt x="0" y="657733"/>
                  </a:moveTo>
                  <a:lnTo>
                    <a:pt x="0" y="0"/>
                  </a:lnTo>
                  <a:lnTo>
                    <a:pt x="2301946" y="11340"/>
                  </a:lnTo>
                </a:path>
              </a:pathLst>
            </a:custGeom>
            <a:ln>
              <a:solidFill>
                <a:srgbClr val="D9D9D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Freeform 34"/>
            <p:cNvSpPr/>
            <p:nvPr/>
          </p:nvSpPr>
          <p:spPr>
            <a:xfrm>
              <a:off x="4445138" y="2302068"/>
              <a:ext cx="2630796" cy="1598971"/>
            </a:xfrm>
            <a:custGeom>
              <a:avLst/>
              <a:gdLst>
                <a:gd name="connsiteX0" fmla="*/ 158755 w 2630796"/>
                <a:gd name="connsiteY0" fmla="*/ 0 h 1598971"/>
                <a:gd name="connsiteX1" fmla="*/ 2630796 w 2630796"/>
                <a:gd name="connsiteY1" fmla="*/ 1598971 h 1598971"/>
                <a:gd name="connsiteX2" fmla="*/ 0 w 2630796"/>
                <a:gd name="connsiteY2" fmla="*/ 861857 h 1598971"/>
              </a:gdLst>
              <a:ahLst/>
              <a:cxnLst>
                <a:cxn ang="0">
                  <a:pos x="connsiteX0" y="connsiteY0"/>
                </a:cxn>
                <a:cxn ang="0">
                  <a:pos x="connsiteX1" y="connsiteY1"/>
                </a:cxn>
                <a:cxn ang="0">
                  <a:pos x="connsiteX2" y="connsiteY2"/>
                </a:cxn>
              </a:cxnLst>
              <a:rect l="l" t="t" r="r" b="b"/>
              <a:pathLst>
                <a:path w="2630796" h="1598971">
                  <a:moveTo>
                    <a:pt x="158755" y="0"/>
                  </a:moveTo>
                  <a:lnTo>
                    <a:pt x="2630796" y="1598971"/>
                  </a:lnTo>
                  <a:lnTo>
                    <a:pt x="0" y="861857"/>
                  </a:lnTo>
                </a:path>
              </a:pathLst>
            </a:custGeom>
            <a:ln>
              <a:solidFill>
                <a:srgbClr val="D9D9D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6" name="TextBox 35"/>
          <p:cNvSpPr txBox="1"/>
          <p:nvPr/>
        </p:nvSpPr>
        <p:spPr>
          <a:xfrm>
            <a:off x="1340829" y="2606722"/>
            <a:ext cx="1100358" cy="400110"/>
          </a:xfrm>
          <a:prstGeom prst="rect">
            <a:avLst/>
          </a:prstGeom>
          <a:noFill/>
        </p:spPr>
        <p:txBody>
          <a:bodyPr wrap="square" rtlCol="0">
            <a:spAutoFit/>
          </a:bodyPr>
          <a:lstStyle/>
          <a:p>
            <a:r>
              <a:rPr lang="en-US" sz="2000" b="1" dirty="0" smtClean="0">
                <a:solidFill>
                  <a:srgbClr val="146A87"/>
                </a:solidFill>
              </a:rPr>
              <a:t>6¢/kWh</a:t>
            </a:r>
            <a:endParaRPr lang="en-US" sz="2000" b="1" dirty="0">
              <a:solidFill>
                <a:srgbClr val="146A87"/>
              </a:solidFill>
            </a:endParaRPr>
          </a:p>
        </p:txBody>
      </p:sp>
      <p:sp>
        <p:nvSpPr>
          <p:cNvPr id="3" name="Lightning Bolt 2"/>
          <p:cNvSpPr/>
          <p:nvPr/>
        </p:nvSpPr>
        <p:spPr>
          <a:xfrm>
            <a:off x="2441187" y="2481535"/>
            <a:ext cx="265822" cy="694243"/>
          </a:xfrm>
          <a:prstGeom prst="lightningBolt">
            <a:avLst/>
          </a:prstGeom>
          <a:solidFill>
            <a:srgbClr val="1B8EB4"/>
          </a:solidFill>
          <a:ln>
            <a:solidFill>
              <a:schemeClr val="accent6">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4" name="Title 2"/>
          <p:cNvSpPr txBox="1">
            <a:spLocks/>
          </p:cNvSpPr>
          <p:nvPr/>
        </p:nvSpPr>
        <p:spPr>
          <a:xfrm>
            <a:off x="1639712" y="65694"/>
            <a:ext cx="7047088" cy="886505"/>
          </a:xfrm>
          <a:prstGeom prst="rect">
            <a:avLst/>
          </a:prstGeom>
        </p:spPr>
        <p:txBody>
          <a:bodyPr vert="horz" lIns="91440" tIns="45720" rIns="91440" bIns="45720" rtlCol="0" anchor="ctr">
            <a:normAutofit fontScale="97500" lnSpcReduction="10000"/>
          </a:bodyPr>
          <a:lstStyle>
            <a:lvl1pPr algn="l" defTabSz="457200" rtl="0" eaLnBrk="1" latinLnBrk="0" hangingPunct="1">
              <a:spcBef>
                <a:spcPct val="0"/>
              </a:spcBef>
              <a:buNone/>
              <a:defRPr sz="2800" b="1" i="0" kern="1200">
                <a:solidFill>
                  <a:srgbClr val="F38F26"/>
                </a:solidFill>
                <a:latin typeface="Calibri"/>
                <a:ea typeface="+mj-ea"/>
                <a:cs typeface="Calibri"/>
              </a:defRPr>
            </a:lvl1pPr>
          </a:lstStyle>
          <a:p>
            <a:r>
              <a:rPr lang="en-US" dirty="0" smtClean="0"/>
              <a:t>Concentrating Solar Power </a:t>
            </a:r>
            <a:br>
              <a:rPr lang="en-US" dirty="0" smtClean="0"/>
            </a:br>
            <a:r>
              <a:rPr lang="en-US" b="0" dirty="0" smtClean="0"/>
              <a:t>Joe </a:t>
            </a:r>
            <a:r>
              <a:rPr lang="en-US" b="0" dirty="0" err="1" smtClean="0"/>
              <a:t>Stekli</a:t>
            </a:r>
            <a:r>
              <a:rPr lang="en-US" b="0" dirty="0" smtClean="0"/>
              <a:t>, Program Manager</a:t>
            </a:r>
            <a:endParaRPr lang="en-US" b="0" dirty="0"/>
          </a:p>
        </p:txBody>
      </p:sp>
      <p:pic>
        <p:nvPicPr>
          <p:cNvPr id="37" name="Picture 2" descr="Joe Stekl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69" y="104306"/>
            <a:ext cx="980195" cy="980196"/>
          </a:xfrm>
          <a:prstGeom prst="ellipse">
            <a:avLst/>
          </a:prstGeom>
          <a:ln w="63500" cap="rnd">
            <a:solidFill>
              <a:srgbClr val="D9D9D9"/>
            </a:solidFill>
          </a:ln>
          <a:effectLst/>
          <a:extLst>
            <a:ext uri="{909E8E84-426E-40dd-AFC4-6F175D3DCCD1}">
              <a14:hiddenFill xmlns:a14="http://schemas.microsoft.com/office/drawing/2010/main" xmlns="">
                <a:solidFill>
                  <a:srgbClr val="FFFFFF"/>
                </a:solidFill>
              </a14:hiddenFill>
            </a:ext>
          </a:extLst>
        </p:spPr>
      </p:pic>
      <p:sp>
        <p:nvSpPr>
          <p:cNvPr id="6" name="Slide Number Placeholder 5"/>
          <p:cNvSpPr>
            <a:spLocks noGrp="1"/>
          </p:cNvSpPr>
          <p:nvPr>
            <p:ph type="sldNum" sz="quarter" idx="4"/>
          </p:nvPr>
        </p:nvSpPr>
        <p:spPr/>
        <p:txBody>
          <a:bodyPr/>
          <a:lstStyle/>
          <a:p>
            <a:pPr algn="ctr"/>
            <a:fld id="{6C18F691-EA95-6046-80B7-51AACA2B9C03}" type="slidenum">
              <a:rPr lang="en-US" smtClean="0"/>
              <a:pPr algn="ctr"/>
              <a:t>7</a:t>
            </a:fld>
            <a:endParaRPr lang="en-US" dirty="0"/>
          </a:p>
        </p:txBody>
      </p:sp>
    </p:spTree>
    <p:extLst>
      <p:ext uri="{BB962C8B-B14F-4D97-AF65-F5344CB8AC3E}">
        <p14:creationId xmlns:p14="http://schemas.microsoft.com/office/powerpoint/2010/main" val="295660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300"/>
                                        <p:tgtEl>
                                          <p:spTgt spid="13"/>
                                        </p:tgtEl>
                                      </p:cBhvr>
                                    </p:animEffect>
                                  </p:childTnLst>
                                </p:cTn>
                              </p:par>
                            </p:childTnLst>
                          </p:cTn>
                        </p:par>
                        <p:par>
                          <p:cTn id="8" fill="hold">
                            <p:stCondLst>
                              <p:cond delay="300"/>
                            </p:stCondLst>
                            <p:childTnLst>
                              <p:par>
                                <p:cTn id="9" presetID="12" presetClass="entr" presetSubtype="4"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p:tgtEl>
                                          <p:spTgt spid="14"/>
                                        </p:tgtEl>
                                        <p:attrNameLst>
                                          <p:attrName>ppt_y</p:attrName>
                                        </p:attrNameLst>
                                      </p:cBhvr>
                                      <p:tavLst>
                                        <p:tav tm="0">
                                          <p:val>
                                            <p:strVal val="#ppt_y+#ppt_h*1.125000"/>
                                          </p:val>
                                        </p:tav>
                                        <p:tav tm="100000">
                                          <p:val>
                                            <p:strVal val="#ppt_y"/>
                                          </p:val>
                                        </p:tav>
                                      </p:tavLst>
                                    </p:anim>
                                    <p:animEffect transition="in" filter="wipe(up)">
                                      <p:cBhvr>
                                        <p:cTn id="12" dur="500"/>
                                        <p:tgtEl>
                                          <p:spTgt spid="14"/>
                                        </p:tgtEl>
                                      </p:cBhvr>
                                    </p:animEffect>
                                  </p:childTnLst>
                                </p:cTn>
                              </p:par>
                            </p:childTnLst>
                          </p:cTn>
                        </p:par>
                        <p:par>
                          <p:cTn id="13" fill="hold">
                            <p:stCondLst>
                              <p:cond delay="800"/>
                            </p:stCondLst>
                            <p:childTnLst>
                              <p:par>
                                <p:cTn id="14" presetID="16" presetClass="entr" presetSubtype="21"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par>
                          <p:cTn id="17" fill="hold">
                            <p:stCondLst>
                              <p:cond delay="1300"/>
                            </p:stCondLst>
                            <p:childTnLst>
                              <p:par>
                                <p:cTn id="18" presetID="22" presetClass="entr" presetSubtype="4"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par>
                          <p:cTn id="21" fill="hold">
                            <p:stCondLst>
                              <p:cond delay="1800"/>
                            </p:stCondLst>
                            <p:childTnLst>
                              <p:par>
                                <p:cTn id="22" presetID="12" presetClass="entr" presetSubtype="4"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p:tgtEl>
                                          <p:spTgt spid="17"/>
                                        </p:tgtEl>
                                        <p:attrNameLst>
                                          <p:attrName>ppt_y</p:attrName>
                                        </p:attrNameLst>
                                      </p:cBhvr>
                                      <p:tavLst>
                                        <p:tav tm="0">
                                          <p:val>
                                            <p:strVal val="#ppt_y+#ppt_h*1.125000"/>
                                          </p:val>
                                        </p:tav>
                                        <p:tav tm="100000">
                                          <p:val>
                                            <p:strVal val="#ppt_y"/>
                                          </p:val>
                                        </p:tav>
                                      </p:tavLst>
                                    </p:anim>
                                    <p:animEffect transition="in" filter="wipe(up)">
                                      <p:cBhvr>
                                        <p:cTn id="25" dur="500"/>
                                        <p:tgtEl>
                                          <p:spTgt spid="17"/>
                                        </p:tgtEl>
                                      </p:cBhvr>
                                    </p:animEffect>
                                  </p:childTnLst>
                                </p:cTn>
                              </p:par>
                            </p:childTnLst>
                          </p:cTn>
                        </p:par>
                        <p:par>
                          <p:cTn id="26" fill="hold">
                            <p:stCondLst>
                              <p:cond delay="2300"/>
                            </p:stCondLst>
                            <p:childTnLst>
                              <p:par>
                                <p:cTn id="27" presetID="22" presetClass="entr" presetSubtype="8" fill="hold"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ipe(left)">
                                      <p:cBhvr>
                                        <p:cTn id="29" dur="500"/>
                                        <p:tgtEl>
                                          <p:spTgt spid="42"/>
                                        </p:tgtEl>
                                      </p:cBhvr>
                                    </p:animEffect>
                                  </p:childTnLst>
                                </p:cTn>
                              </p:par>
                            </p:childTnLst>
                          </p:cTn>
                        </p:par>
                        <p:par>
                          <p:cTn id="30" fill="hold">
                            <p:stCondLst>
                              <p:cond delay="2800"/>
                            </p:stCondLst>
                            <p:childTnLst>
                              <p:par>
                                <p:cTn id="31" presetID="12" presetClass="entr" presetSubtype="4" fill="hold" grpId="0" nodeType="after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p:tgtEl>
                                          <p:spTgt spid="31"/>
                                        </p:tgtEl>
                                        <p:attrNameLst>
                                          <p:attrName>ppt_y</p:attrName>
                                        </p:attrNameLst>
                                      </p:cBhvr>
                                      <p:tavLst>
                                        <p:tav tm="0">
                                          <p:val>
                                            <p:strVal val="#ppt_y+#ppt_h*1.125000"/>
                                          </p:val>
                                        </p:tav>
                                        <p:tav tm="100000">
                                          <p:val>
                                            <p:strVal val="#ppt_y"/>
                                          </p:val>
                                        </p:tav>
                                      </p:tavLst>
                                    </p:anim>
                                    <p:animEffect transition="in" filter="wipe(up)">
                                      <p:cBhvr>
                                        <p:cTn id="34" dur="500"/>
                                        <p:tgtEl>
                                          <p:spTgt spid="31"/>
                                        </p:tgtEl>
                                      </p:cBhvr>
                                    </p:animEffect>
                                  </p:childTnLst>
                                </p:cTn>
                              </p:par>
                            </p:childTnLst>
                          </p:cTn>
                        </p:par>
                        <p:par>
                          <p:cTn id="35" fill="hold">
                            <p:stCondLst>
                              <p:cond delay="3300"/>
                            </p:stCondLst>
                            <p:childTnLst>
                              <p:par>
                                <p:cTn id="36" presetID="22" presetClass="entr" presetSubtype="1" fill="hold" nodeType="after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wipe(up)">
                                      <p:cBhvr>
                                        <p:cTn id="38" dur="500"/>
                                        <p:tgtEl>
                                          <p:spTgt spid="43"/>
                                        </p:tgtEl>
                                      </p:cBhvr>
                                    </p:animEffect>
                                  </p:childTnLst>
                                </p:cTn>
                              </p:par>
                            </p:childTnLst>
                          </p:cTn>
                        </p:par>
                        <p:par>
                          <p:cTn id="39" fill="hold">
                            <p:stCondLst>
                              <p:cond delay="3800"/>
                            </p:stCondLst>
                            <p:childTnLst>
                              <p:par>
                                <p:cTn id="40" presetID="12" presetClass="entr" presetSubtype="4"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p:tgtEl>
                                          <p:spTgt spid="27"/>
                                        </p:tgtEl>
                                        <p:attrNameLst>
                                          <p:attrName>ppt_y</p:attrName>
                                        </p:attrNameLst>
                                      </p:cBhvr>
                                      <p:tavLst>
                                        <p:tav tm="0">
                                          <p:val>
                                            <p:strVal val="#ppt_y+#ppt_h*1.125000"/>
                                          </p:val>
                                        </p:tav>
                                        <p:tav tm="100000">
                                          <p:val>
                                            <p:strVal val="#ppt_y"/>
                                          </p:val>
                                        </p:tav>
                                      </p:tavLst>
                                    </p:anim>
                                    <p:animEffect transition="in" filter="wipe(up)">
                                      <p:cBhvr>
                                        <p:cTn id="43" dur="500"/>
                                        <p:tgtEl>
                                          <p:spTgt spid="27"/>
                                        </p:tgtEl>
                                      </p:cBhvr>
                                    </p:animEffect>
                                  </p:childTnLst>
                                </p:cTn>
                              </p:par>
                            </p:childTnLst>
                          </p:cTn>
                        </p:par>
                        <p:par>
                          <p:cTn id="44" fill="hold">
                            <p:stCondLst>
                              <p:cond delay="4300"/>
                            </p:stCondLst>
                            <p:childTnLst>
                              <p:par>
                                <p:cTn id="45" presetID="22" presetClass="entr" presetSubtype="4"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down)">
                                      <p:cBhvr>
                                        <p:cTn id="47" dur="500"/>
                                        <p:tgtEl>
                                          <p:spTgt spid="22"/>
                                        </p:tgtEl>
                                      </p:cBhvr>
                                    </p:animEffect>
                                  </p:childTnLst>
                                </p:cTn>
                              </p:par>
                            </p:childTnLst>
                          </p:cTn>
                        </p:par>
                        <p:par>
                          <p:cTn id="48" fill="hold">
                            <p:stCondLst>
                              <p:cond delay="4800"/>
                            </p:stCondLst>
                            <p:childTnLst>
                              <p:par>
                                <p:cTn id="49" presetID="22" presetClass="entr" presetSubtype="1"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up)">
                                      <p:cBhvr>
                                        <p:cTn id="51" dur="500"/>
                                        <p:tgtEl>
                                          <p:spTgt spid="25"/>
                                        </p:tgtEl>
                                      </p:cBhvr>
                                    </p:animEffect>
                                  </p:childTnLst>
                                </p:cTn>
                              </p:par>
                            </p:childTnLst>
                          </p:cTn>
                        </p:par>
                        <p:par>
                          <p:cTn id="52" fill="hold">
                            <p:stCondLst>
                              <p:cond delay="5300"/>
                            </p:stCondLst>
                            <p:childTnLst>
                              <p:par>
                                <p:cTn id="53" presetID="12" presetClass="entr" presetSubtype="4"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p:tgtEl>
                                          <p:spTgt spid="23"/>
                                        </p:tgtEl>
                                        <p:attrNameLst>
                                          <p:attrName>ppt_y</p:attrName>
                                        </p:attrNameLst>
                                      </p:cBhvr>
                                      <p:tavLst>
                                        <p:tav tm="0">
                                          <p:val>
                                            <p:strVal val="#ppt_y+#ppt_h*1.125000"/>
                                          </p:val>
                                        </p:tav>
                                        <p:tav tm="100000">
                                          <p:val>
                                            <p:strVal val="#ppt_y"/>
                                          </p:val>
                                        </p:tav>
                                      </p:tavLst>
                                    </p:anim>
                                    <p:animEffect transition="in" filter="wipe(up)">
                                      <p:cBhvr>
                                        <p:cTn id="56" dur="500"/>
                                        <p:tgtEl>
                                          <p:spTgt spid="23"/>
                                        </p:tgtEl>
                                      </p:cBhvr>
                                    </p:animEffect>
                                  </p:childTnLst>
                                </p:cTn>
                              </p:par>
                            </p:childTnLst>
                          </p:cTn>
                        </p:par>
                        <p:par>
                          <p:cTn id="57" fill="hold">
                            <p:stCondLst>
                              <p:cond delay="5800"/>
                            </p:stCondLst>
                            <p:childTnLst>
                              <p:par>
                                <p:cTn id="58" presetID="53" presetClass="entr" presetSubtype="16" fill="hold" grpId="0" nodeType="afterEffect">
                                  <p:stCondLst>
                                    <p:cond delay="0"/>
                                  </p:stCondLst>
                                  <p:childTnLst>
                                    <p:set>
                                      <p:cBhvr>
                                        <p:cTn id="59" dur="1" fill="hold">
                                          <p:stCondLst>
                                            <p:cond delay="0"/>
                                          </p:stCondLst>
                                        </p:cTn>
                                        <p:tgtEl>
                                          <p:spTgt spid="36"/>
                                        </p:tgtEl>
                                        <p:attrNameLst>
                                          <p:attrName>style.visibility</p:attrName>
                                        </p:attrNameLst>
                                      </p:cBhvr>
                                      <p:to>
                                        <p:strVal val="visible"/>
                                      </p:to>
                                    </p:set>
                                    <p:anim calcmode="lin" valueType="num">
                                      <p:cBhvr>
                                        <p:cTn id="60" dur="500" fill="hold"/>
                                        <p:tgtEl>
                                          <p:spTgt spid="36"/>
                                        </p:tgtEl>
                                        <p:attrNameLst>
                                          <p:attrName>ppt_w</p:attrName>
                                        </p:attrNameLst>
                                      </p:cBhvr>
                                      <p:tavLst>
                                        <p:tav tm="0">
                                          <p:val>
                                            <p:fltVal val="0"/>
                                          </p:val>
                                        </p:tav>
                                        <p:tav tm="100000">
                                          <p:val>
                                            <p:strVal val="#ppt_w"/>
                                          </p:val>
                                        </p:tav>
                                      </p:tavLst>
                                    </p:anim>
                                    <p:anim calcmode="lin" valueType="num">
                                      <p:cBhvr>
                                        <p:cTn id="61" dur="500" fill="hold"/>
                                        <p:tgtEl>
                                          <p:spTgt spid="36"/>
                                        </p:tgtEl>
                                        <p:attrNameLst>
                                          <p:attrName>ppt_h</p:attrName>
                                        </p:attrNameLst>
                                      </p:cBhvr>
                                      <p:tavLst>
                                        <p:tav tm="0">
                                          <p:val>
                                            <p:fltVal val="0"/>
                                          </p:val>
                                        </p:tav>
                                        <p:tav tm="100000">
                                          <p:val>
                                            <p:strVal val="#ppt_h"/>
                                          </p:val>
                                        </p:tav>
                                      </p:tavLst>
                                    </p:anim>
                                    <p:animEffect transition="in" filter="fade">
                                      <p:cBhvr>
                                        <p:cTn id="62" dur="500"/>
                                        <p:tgtEl>
                                          <p:spTgt spid="36"/>
                                        </p:tgtEl>
                                      </p:cBhvr>
                                    </p:animEffect>
                                  </p:childTnLst>
                                </p:cTn>
                              </p:par>
                            </p:childTnLst>
                          </p:cTn>
                        </p:par>
                        <p:par>
                          <p:cTn id="63" fill="hold">
                            <p:stCondLst>
                              <p:cond delay="6300"/>
                            </p:stCondLst>
                            <p:childTnLst>
                              <p:par>
                                <p:cTn id="64" presetID="53" presetClass="entr" presetSubtype="16" fill="hold" grpId="0" nodeType="afterEffect">
                                  <p:stCondLst>
                                    <p:cond delay="0"/>
                                  </p:stCondLst>
                                  <p:childTnLst>
                                    <p:set>
                                      <p:cBhvr>
                                        <p:cTn id="65" dur="1" fill="hold">
                                          <p:stCondLst>
                                            <p:cond delay="0"/>
                                          </p:stCondLst>
                                        </p:cTn>
                                        <p:tgtEl>
                                          <p:spTgt spid="3"/>
                                        </p:tgtEl>
                                        <p:attrNameLst>
                                          <p:attrName>style.visibility</p:attrName>
                                        </p:attrNameLst>
                                      </p:cBhvr>
                                      <p:to>
                                        <p:strVal val="visible"/>
                                      </p:to>
                                    </p:set>
                                    <p:anim calcmode="lin" valueType="num">
                                      <p:cBhvr>
                                        <p:cTn id="66" dur="500" fill="hold"/>
                                        <p:tgtEl>
                                          <p:spTgt spid="3"/>
                                        </p:tgtEl>
                                        <p:attrNameLst>
                                          <p:attrName>ppt_w</p:attrName>
                                        </p:attrNameLst>
                                      </p:cBhvr>
                                      <p:tavLst>
                                        <p:tav tm="0">
                                          <p:val>
                                            <p:fltVal val="0"/>
                                          </p:val>
                                        </p:tav>
                                        <p:tav tm="100000">
                                          <p:val>
                                            <p:strVal val="#ppt_w"/>
                                          </p:val>
                                        </p:tav>
                                      </p:tavLst>
                                    </p:anim>
                                    <p:anim calcmode="lin" valueType="num">
                                      <p:cBhvr>
                                        <p:cTn id="67" dur="500" fill="hold"/>
                                        <p:tgtEl>
                                          <p:spTgt spid="3"/>
                                        </p:tgtEl>
                                        <p:attrNameLst>
                                          <p:attrName>ppt_h</p:attrName>
                                        </p:attrNameLst>
                                      </p:cBhvr>
                                      <p:tavLst>
                                        <p:tav tm="0">
                                          <p:val>
                                            <p:fltVal val="0"/>
                                          </p:val>
                                        </p:tav>
                                        <p:tav tm="100000">
                                          <p:val>
                                            <p:strVal val="#ppt_h"/>
                                          </p:val>
                                        </p:tav>
                                      </p:tavLst>
                                    </p:anim>
                                    <p:animEffect transition="in" filter="fade">
                                      <p:cBhvr>
                                        <p:cTn id="6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utoUpdateAnimBg="0"/>
      <p:bldP spid="14" grpId="0"/>
      <p:bldP spid="16" grpId="0" animBg="1"/>
      <p:bldP spid="17" grpId="0"/>
      <p:bldP spid="19" grpId="0" animBg="1"/>
      <p:bldP spid="22" grpId="0" animBg="1"/>
      <p:bldP spid="23" grpId="0"/>
      <p:bldP spid="25" grpId="0" animBg="1"/>
      <p:bldP spid="27" grpId="0"/>
      <p:bldP spid="31" grpId="0"/>
      <p:bldP spid="36"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58668" y="90956"/>
            <a:ext cx="7028132" cy="886505"/>
          </a:xfrm>
        </p:spPr>
        <p:txBody>
          <a:bodyPr>
            <a:normAutofit fontScale="90000"/>
          </a:bodyPr>
          <a:lstStyle/>
          <a:p>
            <a:r>
              <a:rPr lang="en-US" dirty="0" smtClean="0"/>
              <a:t>SYSTEMS INTEGRATION</a:t>
            </a:r>
            <a:br>
              <a:rPr lang="en-US" dirty="0" smtClean="0"/>
            </a:br>
            <a:r>
              <a:rPr lang="en-US" b="0" dirty="0"/>
              <a:t>Dr. </a:t>
            </a:r>
            <a:r>
              <a:rPr lang="en-US" b="0" dirty="0" err="1" smtClean="0"/>
              <a:t>Guohui</a:t>
            </a:r>
            <a:r>
              <a:rPr lang="en-US" b="0" dirty="0" smtClean="0"/>
              <a:t> Yuan, </a:t>
            </a:r>
            <a:r>
              <a:rPr lang="en-US" b="0" dirty="0"/>
              <a:t>Program Manager</a:t>
            </a:r>
          </a:p>
        </p:txBody>
      </p:sp>
      <p:pic>
        <p:nvPicPr>
          <p:cNvPr id="13" name="Picture 12" descr="SI-Gear-concept-v4-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6522" y="1991235"/>
            <a:ext cx="4182605" cy="4070927"/>
          </a:xfrm>
          <a:prstGeom prst="rect">
            <a:avLst/>
          </a:prstGeom>
        </p:spPr>
      </p:pic>
      <p:pic>
        <p:nvPicPr>
          <p:cNvPr id="5" name="Picture 4" descr="SI-Gear-concept-v4-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6542" y="1514229"/>
            <a:ext cx="4982964" cy="5056395"/>
          </a:xfrm>
          <a:prstGeom prst="rect">
            <a:avLst/>
          </a:prstGeom>
        </p:spPr>
      </p:pic>
      <p:pic>
        <p:nvPicPr>
          <p:cNvPr id="8" name="Picture 7" descr="SI-Gear-concept-v4-0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66857">
            <a:off x="3085047" y="3940241"/>
            <a:ext cx="1515629" cy="1515629"/>
          </a:xfrm>
          <a:prstGeom prst="rect">
            <a:avLst/>
          </a:prstGeom>
        </p:spPr>
      </p:pic>
      <p:pic>
        <p:nvPicPr>
          <p:cNvPr id="14" name="Picture 13" descr="SI-Gear-concept-v4-0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5047" y="2494408"/>
            <a:ext cx="1515629" cy="1515629"/>
          </a:xfrm>
          <a:prstGeom prst="rect">
            <a:avLst/>
          </a:prstGeom>
        </p:spPr>
      </p:pic>
      <p:pic>
        <p:nvPicPr>
          <p:cNvPr id="15" name="Picture 14" descr="SI-Gear-concept-v4-0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2241" y="3940240"/>
            <a:ext cx="1515629" cy="1515629"/>
          </a:xfrm>
          <a:prstGeom prst="rect">
            <a:avLst/>
          </a:prstGeom>
        </p:spPr>
      </p:pic>
      <p:pic>
        <p:nvPicPr>
          <p:cNvPr id="16" name="Picture 15" descr="SI-Gear-concept-v4-0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46767">
            <a:off x="4522242" y="2494408"/>
            <a:ext cx="1515629" cy="1515629"/>
          </a:xfrm>
          <a:prstGeom prst="rect">
            <a:avLst/>
          </a:prstGeom>
        </p:spPr>
      </p:pic>
      <p:pic>
        <p:nvPicPr>
          <p:cNvPr id="9" name="Picture 8" descr="SI-Gear-concept-v4-0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4019" y="4267031"/>
            <a:ext cx="856198" cy="856198"/>
          </a:xfrm>
          <a:prstGeom prst="rect">
            <a:avLst/>
          </a:prstGeom>
        </p:spPr>
      </p:pic>
      <p:pic>
        <p:nvPicPr>
          <p:cNvPr id="10" name="Picture 9" descr="SI-Gear-concept-v4-0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50325" y="4267031"/>
            <a:ext cx="856198" cy="856198"/>
          </a:xfrm>
          <a:prstGeom prst="rect">
            <a:avLst/>
          </a:prstGeom>
        </p:spPr>
      </p:pic>
      <p:pic>
        <p:nvPicPr>
          <p:cNvPr id="11" name="Picture 10" descr="SI-Gear-concept-v4-03.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54474" y="2825194"/>
            <a:ext cx="856198" cy="856198"/>
          </a:xfrm>
          <a:prstGeom prst="rect">
            <a:avLst/>
          </a:prstGeom>
        </p:spPr>
      </p:pic>
      <p:pic>
        <p:nvPicPr>
          <p:cNvPr id="12" name="Picture 11" descr="SI-Gear-concept-v4-02.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14019" y="2821039"/>
            <a:ext cx="856198" cy="856198"/>
          </a:xfrm>
          <a:prstGeom prst="rect">
            <a:avLst/>
          </a:prstGeom>
        </p:spPr>
      </p:pic>
      <p:sp>
        <p:nvSpPr>
          <p:cNvPr id="21" name="Freeform 20"/>
          <p:cNvSpPr/>
          <p:nvPr/>
        </p:nvSpPr>
        <p:spPr>
          <a:xfrm>
            <a:off x="710020" y="2320169"/>
            <a:ext cx="2850078" cy="980072"/>
          </a:xfrm>
          <a:custGeom>
            <a:avLst/>
            <a:gdLst>
              <a:gd name="connsiteX0" fmla="*/ 2850078 w 2850078"/>
              <a:gd name="connsiteY0" fmla="*/ 980072 h 980072"/>
              <a:gd name="connsiteX1" fmla="*/ 1590044 w 2850078"/>
              <a:gd name="connsiteY1" fmla="*/ 10001 h 980072"/>
              <a:gd name="connsiteX2" fmla="*/ 0 w 2850078"/>
              <a:gd name="connsiteY2" fmla="*/ 0 h 980072"/>
            </a:gdLst>
            <a:ahLst/>
            <a:cxnLst>
              <a:cxn ang="0">
                <a:pos x="connsiteX0" y="connsiteY0"/>
              </a:cxn>
              <a:cxn ang="0">
                <a:pos x="connsiteX1" y="connsiteY1"/>
              </a:cxn>
              <a:cxn ang="0">
                <a:pos x="connsiteX2" y="connsiteY2"/>
              </a:cxn>
            </a:cxnLst>
            <a:rect l="l" t="t" r="r" b="b"/>
            <a:pathLst>
              <a:path w="2850078" h="980072">
                <a:moveTo>
                  <a:pt x="2850078" y="980072"/>
                </a:moveTo>
                <a:lnTo>
                  <a:pt x="1590044" y="10001"/>
                </a:lnTo>
                <a:lnTo>
                  <a:pt x="0" y="0"/>
                </a:lnTo>
              </a:path>
            </a:pathLst>
          </a:custGeom>
          <a:ln>
            <a:solidFill>
              <a:schemeClr val="accent5"/>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flipV="1">
            <a:off x="710020" y="4910310"/>
            <a:ext cx="2850078" cy="850109"/>
          </a:xfrm>
          <a:custGeom>
            <a:avLst/>
            <a:gdLst>
              <a:gd name="connsiteX0" fmla="*/ 2850078 w 2850078"/>
              <a:gd name="connsiteY0" fmla="*/ 980072 h 980072"/>
              <a:gd name="connsiteX1" fmla="*/ 1590044 w 2850078"/>
              <a:gd name="connsiteY1" fmla="*/ 10001 h 980072"/>
              <a:gd name="connsiteX2" fmla="*/ 0 w 2850078"/>
              <a:gd name="connsiteY2" fmla="*/ 0 h 980072"/>
            </a:gdLst>
            <a:ahLst/>
            <a:cxnLst>
              <a:cxn ang="0">
                <a:pos x="connsiteX0" y="connsiteY0"/>
              </a:cxn>
              <a:cxn ang="0">
                <a:pos x="connsiteX1" y="connsiteY1"/>
              </a:cxn>
              <a:cxn ang="0">
                <a:pos x="connsiteX2" y="connsiteY2"/>
              </a:cxn>
            </a:cxnLst>
            <a:rect l="l" t="t" r="r" b="b"/>
            <a:pathLst>
              <a:path w="2850078" h="980072">
                <a:moveTo>
                  <a:pt x="2850078" y="980072"/>
                </a:moveTo>
                <a:lnTo>
                  <a:pt x="1590044" y="10001"/>
                </a:lnTo>
                <a:lnTo>
                  <a:pt x="0" y="0"/>
                </a:lnTo>
              </a:path>
            </a:pathLst>
          </a:custGeom>
          <a:ln>
            <a:solidFill>
              <a:schemeClr val="accent5"/>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flipH="1">
            <a:off x="5430148" y="2320169"/>
            <a:ext cx="3256651" cy="980072"/>
          </a:xfrm>
          <a:custGeom>
            <a:avLst/>
            <a:gdLst>
              <a:gd name="connsiteX0" fmla="*/ 2850078 w 2850078"/>
              <a:gd name="connsiteY0" fmla="*/ 980072 h 980072"/>
              <a:gd name="connsiteX1" fmla="*/ 1590044 w 2850078"/>
              <a:gd name="connsiteY1" fmla="*/ 10001 h 980072"/>
              <a:gd name="connsiteX2" fmla="*/ 0 w 2850078"/>
              <a:gd name="connsiteY2" fmla="*/ 0 h 980072"/>
            </a:gdLst>
            <a:ahLst/>
            <a:cxnLst>
              <a:cxn ang="0">
                <a:pos x="connsiteX0" y="connsiteY0"/>
              </a:cxn>
              <a:cxn ang="0">
                <a:pos x="connsiteX1" y="connsiteY1"/>
              </a:cxn>
              <a:cxn ang="0">
                <a:pos x="connsiteX2" y="connsiteY2"/>
              </a:cxn>
            </a:cxnLst>
            <a:rect l="l" t="t" r="r" b="b"/>
            <a:pathLst>
              <a:path w="2850078" h="980072">
                <a:moveTo>
                  <a:pt x="2850078" y="980072"/>
                </a:moveTo>
                <a:lnTo>
                  <a:pt x="1590044" y="10001"/>
                </a:lnTo>
                <a:lnTo>
                  <a:pt x="0" y="0"/>
                </a:lnTo>
              </a:path>
            </a:pathLst>
          </a:custGeom>
          <a:ln>
            <a:solidFill>
              <a:schemeClr val="accent5"/>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Freeform 23"/>
          <p:cNvSpPr/>
          <p:nvPr/>
        </p:nvSpPr>
        <p:spPr>
          <a:xfrm flipH="1" flipV="1">
            <a:off x="5430148" y="4910307"/>
            <a:ext cx="3256651" cy="850109"/>
          </a:xfrm>
          <a:custGeom>
            <a:avLst/>
            <a:gdLst>
              <a:gd name="connsiteX0" fmla="*/ 2850078 w 2850078"/>
              <a:gd name="connsiteY0" fmla="*/ 980072 h 980072"/>
              <a:gd name="connsiteX1" fmla="*/ 1590044 w 2850078"/>
              <a:gd name="connsiteY1" fmla="*/ 10001 h 980072"/>
              <a:gd name="connsiteX2" fmla="*/ 0 w 2850078"/>
              <a:gd name="connsiteY2" fmla="*/ 0 h 980072"/>
            </a:gdLst>
            <a:ahLst/>
            <a:cxnLst>
              <a:cxn ang="0">
                <a:pos x="connsiteX0" y="connsiteY0"/>
              </a:cxn>
              <a:cxn ang="0">
                <a:pos x="connsiteX1" y="connsiteY1"/>
              </a:cxn>
              <a:cxn ang="0">
                <a:pos x="connsiteX2" y="connsiteY2"/>
              </a:cxn>
            </a:cxnLst>
            <a:rect l="l" t="t" r="r" b="b"/>
            <a:pathLst>
              <a:path w="2850078" h="980072">
                <a:moveTo>
                  <a:pt x="2850078" y="980072"/>
                </a:moveTo>
                <a:lnTo>
                  <a:pt x="1590044" y="10001"/>
                </a:lnTo>
                <a:lnTo>
                  <a:pt x="0" y="0"/>
                </a:lnTo>
              </a:path>
            </a:pathLst>
          </a:custGeom>
          <a:ln>
            <a:solidFill>
              <a:schemeClr val="accent5"/>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5" name="TextBox 24"/>
          <p:cNvSpPr txBox="1"/>
          <p:nvPr/>
        </p:nvSpPr>
        <p:spPr>
          <a:xfrm>
            <a:off x="606504" y="2006584"/>
            <a:ext cx="1736373" cy="307777"/>
          </a:xfrm>
          <a:prstGeom prst="rect">
            <a:avLst/>
          </a:prstGeom>
          <a:noFill/>
        </p:spPr>
        <p:txBody>
          <a:bodyPr wrap="none" rtlCol="0">
            <a:spAutoFit/>
          </a:bodyPr>
          <a:lstStyle/>
          <a:p>
            <a:r>
              <a:rPr lang="en-US" sz="1400" dirty="0" smtClean="0">
                <a:solidFill>
                  <a:schemeClr val="accent5"/>
                </a:solidFill>
              </a:rPr>
              <a:t>DISPATCHABILITY</a:t>
            </a:r>
            <a:endParaRPr lang="en-US" sz="1400" dirty="0">
              <a:solidFill>
                <a:schemeClr val="accent5"/>
              </a:solidFill>
            </a:endParaRPr>
          </a:p>
        </p:txBody>
      </p:sp>
      <p:sp>
        <p:nvSpPr>
          <p:cNvPr id="26" name="TextBox 25"/>
          <p:cNvSpPr txBox="1"/>
          <p:nvPr/>
        </p:nvSpPr>
        <p:spPr>
          <a:xfrm>
            <a:off x="616504" y="5224049"/>
            <a:ext cx="1461583" cy="523220"/>
          </a:xfrm>
          <a:prstGeom prst="rect">
            <a:avLst/>
          </a:prstGeom>
          <a:noFill/>
        </p:spPr>
        <p:txBody>
          <a:bodyPr wrap="none" rtlCol="0">
            <a:spAutoFit/>
          </a:bodyPr>
          <a:lstStyle/>
          <a:p>
            <a:r>
              <a:rPr lang="en-US" sz="1400" dirty="0" smtClean="0">
                <a:solidFill>
                  <a:schemeClr val="accent5"/>
                </a:solidFill>
              </a:rPr>
              <a:t>POWER </a:t>
            </a:r>
          </a:p>
          <a:p>
            <a:r>
              <a:rPr lang="en-US" sz="1400" dirty="0" smtClean="0">
                <a:solidFill>
                  <a:schemeClr val="accent5"/>
                </a:solidFill>
              </a:rPr>
              <a:t>ELECTRONICS</a:t>
            </a:r>
            <a:endParaRPr lang="en-US" sz="1400" dirty="0">
              <a:solidFill>
                <a:schemeClr val="accent5"/>
              </a:solidFill>
            </a:endParaRPr>
          </a:p>
        </p:txBody>
      </p:sp>
      <p:sp>
        <p:nvSpPr>
          <p:cNvPr id="27" name="TextBox 26"/>
          <p:cNvSpPr txBox="1"/>
          <p:nvPr/>
        </p:nvSpPr>
        <p:spPr>
          <a:xfrm>
            <a:off x="6763542" y="1796949"/>
            <a:ext cx="2079879" cy="523220"/>
          </a:xfrm>
          <a:prstGeom prst="rect">
            <a:avLst/>
          </a:prstGeom>
          <a:noFill/>
        </p:spPr>
        <p:txBody>
          <a:bodyPr wrap="none" rtlCol="0">
            <a:spAutoFit/>
          </a:bodyPr>
          <a:lstStyle/>
          <a:p>
            <a:r>
              <a:rPr lang="en-US" sz="1400" dirty="0" smtClean="0">
                <a:solidFill>
                  <a:schemeClr val="accent5"/>
                </a:solidFill>
              </a:rPr>
              <a:t>GRID PERFORMANCE</a:t>
            </a:r>
          </a:p>
          <a:p>
            <a:r>
              <a:rPr lang="en-US" sz="1400" dirty="0" smtClean="0">
                <a:solidFill>
                  <a:schemeClr val="accent5"/>
                </a:solidFill>
              </a:rPr>
              <a:t>AND RELIABILITY</a:t>
            </a:r>
            <a:endParaRPr lang="en-US" sz="1400" dirty="0">
              <a:solidFill>
                <a:schemeClr val="accent5"/>
              </a:solidFill>
            </a:endParaRPr>
          </a:p>
        </p:txBody>
      </p:sp>
      <p:sp>
        <p:nvSpPr>
          <p:cNvPr id="28" name="TextBox 27"/>
          <p:cNvSpPr txBox="1"/>
          <p:nvPr/>
        </p:nvSpPr>
        <p:spPr>
          <a:xfrm>
            <a:off x="6763542" y="5439492"/>
            <a:ext cx="1846955" cy="307777"/>
          </a:xfrm>
          <a:prstGeom prst="rect">
            <a:avLst/>
          </a:prstGeom>
          <a:noFill/>
        </p:spPr>
        <p:txBody>
          <a:bodyPr wrap="none" rtlCol="0">
            <a:spAutoFit/>
          </a:bodyPr>
          <a:lstStyle/>
          <a:p>
            <a:r>
              <a:rPr lang="en-US" sz="1400" dirty="0" smtClean="0">
                <a:solidFill>
                  <a:schemeClr val="accent5"/>
                </a:solidFill>
              </a:rPr>
              <a:t>COMMUNICATIONS</a:t>
            </a:r>
            <a:endParaRPr lang="en-US" sz="1400" dirty="0">
              <a:solidFill>
                <a:schemeClr val="accent5"/>
              </a:solidFill>
            </a:endParaRPr>
          </a:p>
        </p:txBody>
      </p:sp>
    </p:spTree>
    <p:extLst>
      <p:ext uri="{BB962C8B-B14F-4D97-AF65-F5344CB8AC3E}">
        <p14:creationId xmlns:p14="http://schemas.microsoft.com/office/powerpoint/2010/main" val="4147416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left)">
                                      <p:cBhvr>
                                        <p:cTn id="10" dur="500"/>
                                        <p:tgtEl>
                                          <p:spTgt spid="2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500"/>
                                        <p:tgtEl>
                                          <p:spTgt spid="26"/>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right)">
                                      <p:cBhvr>
                                        <p:cTn id="22" dur="500"/>
                                        <p:tgtEl>
                                          <p:spTgt spid="22"/>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right)">
                                      <p:cBhvr>
                                        <p:cTn id="25" dur="500"/>
                                        <p:tgtEl>
                                          <p:spTgt spid="25"/>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right)">
                                      <p:cBhvr>
                                        <p:cTn id="28" dur="500"/>
                                        <p:tgtEl>
                                          <p:spTgt spid="21"/>
                                        </p:tgtEl>
                                      </p:cBhvr>
                                    </p:animEffect>
                                  </p:childTnLst>
                                </p:cTn>
                              </p:par>
                            </p:childTnLst>
                          </p:cTn>
                        </p:par>
                        <p:par>
                          <p:cTn id="29" fill="hold">
                            <p:stCondLst>
                              <p:cond delay="500"/>
                            </p:stCondLst>
                            <p:childTnLst>
                              <p:par>
                                <p:cTn id="30" presetID="8" presetClass="emph" presetSubtype="0" repeatCount="indefinite" fill="hold" nodeType="afterEffect">
                                  <p:stCondLst>
                                    <p:cond delay="1000"/>
                                  </p:stCondLst>
                                  <p:childTnLst>
                                    <p:animRot by="21600000">
                                      <p:cBhvr>
                                        <p:cTn id="31" dur="5000" fill="hold"/>
                                        <p:tgtEl>
                                          <p:spTgt spid="5"/>
                                        </p:tgtEl>
                                        <p:attrNameLst>
                                          <p:attrName>r</p:attrName>
                                        </p:attrNameLst>
                                      </p:cBhvr>
                                    </p:animRot>
                                  </p:childTnLst>
                                </p:cTn>
                              </p:par>
                              <p:par>
                                <p:cTn id="32" presetID="8" presetClass="emph" presetSubtype="0" repeatCount="indefinite" fill="hold" nodeType="withEffect">
                                  <p:stCondLst>
                                    <p:cond delay="1000"/>
                                  </p:stCondLst>
                                  <p:childTnLst>
                                    <p:animRot by="-21600000">
                                      <p:cBhvr>
                                        <p:cTn id="33" dur="5000" fill="hold"/>
                                        <p:tgtEl>
                                          <p:spTgt spid="16"/>
                                        </p:tgtEl>
                                        <p:attrNameLst>
                                          <p:attrName>r</p:attrName>
                                        </p:attrNameLst>
                                      </p:cBhvr>
                                    </p:animRot>
                                  </p:childTnLst>
                                </p:cTn>
                              </p:par>
                              <p:par>
                                <p:cTn id="34" presetID="8" presetClass="emph" presetSubtype="0" repeatCount="indefinite" fill="hold" nodeType="withEffect">
                                  <p:stCondLst>
                                    <p:cond delay="1000"/>
                                  </p:stCondLst>
                                  <p:childTnLst>
                                    <p:animRot by="21600000">
                                      <p:cBhvr>
                                        <p:cTn id="35" dur="5000" fill="hold"/>
                                        <p:tgtEl>
                                          <p:spTgt spid="14"/>
                                        </p:tgtEl>
                                        <p:attrNameLst>
                                          <p:attrName>r</p:attrName>
                                        </p:attrNameLst>
                                      </p:cBhvr>
                                    </p:animRot>
                                  </p:childTnLst>
                                </p:cTn>
                              </p:par>
                              <p:par>
                                <p:cTn id="36" presetID="8" presetClass="emph" presetSubtype="0" repeatCount="indefinite" fill="hold" nodeType="withEffect">
                                  <p:stCondLst>
                                    <p:cond delay="1000"/>
                                  </p:stCondLst>
                                  <p:childTnLst>
                                    <p:animRot by="-21600000">
                                      <p:cBhvr>
                                        <p:cTn id="37" dur="5000" fill="hold"/>
                                        <p:tgtEl>
                                          <p:spTgt spid="8"/>
                                        </p:tgtEl>
                                        <p:attrNameLst>
                                          <p:attrName>r</p:attrName>
                                        </p:attrNameLst>
                                      </p:cBhvr>
                                    </p:animRot>
                                  </p:childTnLst>
                                </p:cTn>
                              </p:par>
                              <p:par>
                                <p:cTn id="38" presetID="8" presetClass="emph" presetSubtype="0" repeatCount="indefinite" fill="hold" nodeType="withEffect">
                                  <p:stCondLst>
                                    <p:cond delay="1000"/>
                                  </p:stCondLst>
                                  <p:childTnLst>
                                    <p:animRot by="21600000">
                                      <p:cBhvr>
                                        <p:cTn id="39" dur="5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p:bldP spid="26" grpId="0"/>
      <p:bldP spid="27" grpId="0"/>
      <p:bldP spid="28" grpId="0"/>
    </p:bldLst>
  </p:timing>
</p:sld>
</file>

<file path=ppt/theme/theme1.xml><?xml version="1.0" encoding="utf-8"?>
<a:theme xmlns:a="http://schemas.openxmlformats.org/drawingml/2006/main" name="SunShot2015">
  <a:themeElements>
    <a:clrScheme name="SunShot">
      <a:dk1>
        <a:srgbClr val="4B545D"/>
      </a:dk1>
      <a:lt1>
        <a:srgbClr val="FFFFFF"/>
      </a:lt1>
      <a:dk2>
        <a:srgbClr val="4B545D"/>
      </a:dk2>
      <a:lt2>
        <a:srgbClr val="E3E4E5"/>
      </a:lt2>
      <a:accent1>
        <a:srgbClr val="F18F25"/>
      </a:accent1>
      <a:accent2>
        <a:srgbClr val="EE6525"/>
      </a:accent2>
      <a:accent3>
        <a:srgbClr val="FDC125"/>
      </a:accent3>
      <a:accent4>
        <a:srgbClr val="C10B1E"/>
      </a:accent4>
      <a:accent5>
        <a:srgbClr val="1C997B"/>
      </a:accent5>
      <a:accent6>
        <a:srgbClr val="1B8EB4"/>
      </a:accent6>
      <a:hlink>
        <a:srgbClr val="F18F25"/>
      </a:hlink>
      <a:folHlink>
        <a:srgbClr val="B3B3B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unShot Internal Presentation Template - Black_v3">
  <a:themeElements>
    <a:clrScheme name="SunShot Black">
      <a:dk1>
        <a:srgbClr val="181300"/>
      </a:dk1>
      <a:lt1>
        <a:srgbClr val="F3F5FF"/>
      </a:lt1>
      <a:dk2>
        <a:srgbClr val="6B737B"/>
      </a:dk2>
      <a:lt2>
        <a:srgbClr val="EFA029"/>
      </a:lt2>
      <a:accent1>
        <a:srgbClr val="ED7A2C"/>
      </a:accent1>
      <a:accent2>
        <a:srgbClr val="E5002D"/>
      </a:accent2>
      <a:accent3>
        <a:srgbClr val="FBCE22"/>
      </a:accent3>
      <a:accent4>
        <a:srgbClr val="009FC2"/>
      </a:accent4>
      <a:accent5>
        <a:srgbClr val="00AB8D"/>
      </a:accent5>
      <a:accent6>
        <a:srgbClr val="F3F5FF"/>
      </a:accent6>
      <a:hlink>
        <a:srgbClr val="0000FF"/>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6d9b406-8ab6-4e35-b189-c607f551e6f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F74DC062CBB2344BE271DCDDCB427A3" ma:contentTypeVersion="2" ma:contentTypeDescription="Create a new document." ma:contentTypeScope="" ma:versionID="c4ef654ec1b710c5ba4b6efabb17258f">
  <xsd:schema xmlns:xsd="http://www.w3.org/2001/XMLSchema" xmlns:xs="http://www.w3.org/2001/XMLSchema" xmlns:p="http://schemas.microsoft.com/office/2006/metadata/properties" xmlns:ns2="c6d9b406-8ab6-4e35-b189-c607f551e6ff" targetNamespace="http://schemas.microsoft.com/office/2006/metadata/properties" ma:root="true" ma:fieldsID="8468fae96a8716c4eab3ed08b41d9d61" ns2:_="">
    <xsd:import namespace="c6d9b406-8ab6-4e35-b189-c607f551e6ff"/>
    <xsd:element name="properties">
      <xsd:complexType>
        <xsd:sequence>
          <xsd:element name="documentManagement">
            <xsd:complexType>
              <xsd:all>
                <xsd:element ref="ns2:_dlc_DocId" minOccurs="0"/>
                <xsd:element ref="ns2:_dlc_DocIdUrl" minOccurs="0"/>
                <xsd:element ref="ns2:_dlc_DocIdPersistId" minOccurs="0"/>
                <xsd:element ref="ns2:TaxCatchAll" minOccurs="0"/>
                <xsd:element ref="ns2: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d9b406-8ab6-4e35-b189-c607f551e6f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1" nillable="true" ma:displayName="Taxonomy Catch All Column" ma:hidden="true" ma:list="{69333788-9a68-4e46-93ca-b5f670fef09a}" ma:internalName="TaxCatchAll" ma:showField="CatchAllData" ma:web="8df1a368-12c3-4a9c-b33c-eedb2fa087d9">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69333788-9a68-4e46-93ca-b5f670fef09a}" ma:internalName="TaxCatchAllLabel" ma:readOnly="true" ma:showField="CatchAllDataLabel" ma:web="8df1a368-12c3-4a9c-b33c-eedb2fa087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7bbd8d32-57eb-4c25-a7af-abe0816fa3e8" ContentTypeId="0x0101" PreviousValue="false"/>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E8ED197B-F957-456A-89EB-5C4BF12E8515}"/>
</file>

<file path=customXml/itemProps2.xml><?xml version="1.0" encoding="utf-8"?>
<ds:datastoreItem xmlns:ds="http://schemas.openxmlformats.org/officeDocument/2006/customXml" ds:itemID="{40A33EC4-B921-4119-95E7-F238869DD196}"/>
</file>

<file path=customXml/itemProps3.xml><?xml version="1.0" encoding="utf-8"?>
<ds:datastoreItem xmlns:ds="http://schemas.openxmlformats.org/officeDocument/2006/customXml" ds:itemID="{9B75B54E-2D35-4E90-9ABB-5F4FFFAA3F60}"/>
</file>

<file path=customXml/itemProps4.xml><?xml version="1.0" encoding="utf-8"?>
<ds:datastoreItem xmlns:ds="http://schemas.openxmlformats.org/officeDocument/2006/customXml" ds:itemID="{345DC3FA-12CE-4105-BCA3-4B8B36FAE4A3}"/>
</file>

<file path=customXml/itemProps5.xml><?xml version="1.0" encoding="utf-8"?>
<ds:datastoreItem xmlns:ds="http://schemas.openxmlformats.org/officeDocument/2006/customXml" ds:itemID="{ACBD1455-8060-4E61-B79F-F31DC58EEFBF}"/>
</file>

<file path=docProps/app.xml><?xml version="1.0" encoding="utf-8"?>
<Properties xmlns="http://schemas.openxmlformats.org/officeDocument/2006/extended-properties" xmlns:vt="http://schemas.openxmlformats.org/officeDocument/2006/docPropsVTypes">
  <Template>SunShot2015.thmx</Template>
  <TotalTime>100039</TotalTime>
  <Words>1457</Words>
  <Application>Microsoft Office PowerPoint</Application>
  <PresentationFormat>On-screen Show (4:3)</PresentationFormat>
  <Paragraphs>242</Paragraphs>
  <Slides>27</Slides>
  <Notes>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ＭＳ Ｐゴシック</vt:lpstr>
      <vt:lpstr>Arial</vt:lpstr>
      <vt:lpstr>Calibri</vt:lpstr>
      <vt:lpstr>Courier New</vt:lpstr>
      <vt:lpstr>Garamond</vt:lpstr>
      <vt:lpstr>Georgia</vt:lpstr>
      <vt:lpstr>Gill Sans</vt:lpstr>
      <vt:lpstr>Gill Sans MT</vt:lpstr>
      <vt:lpstr>Wingdings</vt:lpstr>
      <vt:lpstr>SunShot2015</vt:lpstr>
      <vt:lpstr>SunShot Internal Presentation Template - Black_v3</vt:lpstr>
      <vt:lpstr>CSP Program Summit – Welcome! </vt:lpstr>
      <vt:lpstr>Summary</vt:lpstr>
      <vt:lpstr>CSP Team</vt:lpstr>
      <vt:lpstr>CSP Team</vt:lpstr>
      <vt:lpstr>Summary</vt:lpstr>
      <vt:lpstr>SunShot Initiative</vt:lpstr>
      <vt:lpstr>SunShot Program Structure</vt:lpstr>
      <vt:lpstr>PowerPoint Presentation</vt:lpstr>
      <vt:lpstr>SYSTEMS INTEGRATION Dr. Guohui Yuan, Program Manager</vt:lpstr>
      <vt:lpstr>Balance of Systems (Soft Costs) Dr. Elaine Ulrich, Program Manager</vt:lpstr>
      <vt:lpstr>Technology to Market Joe Stekli, Program Manager</vt:lpstr>
      <vt:lpstr>PowerPoint Presentation</vt:lpstr>
      <vt:lpstr>PowerPoint Presentation</vt:lpstr>
      <vt:lpstr>Recent CSP Deployment in US</vt:lpstr>
      <vt:lpstr>SunShot CSP in the News</vt:lpstr>
      <vt:lpstr>The Falling Cost of Concentrating Solar Power</vt:lpstr>
      <vt:lpstr>Summary</vt:lpstr>
      <vt:lpstr>PowerPoint Presentation</vt:lpstr>
      <vt:lpstr>PowerPoint Presentation</vt:lpstr>
      <vt:lpstr>PowerPoint Presentation</vt:lpstr>
      <vt:lpstr>Excessive Ramp Rates and Minimum Load Constraints</vt:lpstr>
      <vt:lpstr>Near Term Opportunities for CSP:  The CAISO Duck Curve</vt:lpstr>
      <vt:lpstr>PowerPoint Presentation</vt:lpstr>
      <vt:lpstr>PowerPoint Presentation</vt:lpstr>
      <vt:lpstr>   Joe Stekli, CSP Program Manager and Acting T2M Program Manager joseph.stekli@ee.doe.gov  SunShot Initiative, Solar Energy Technologies Office </vt:lpstr>
      <vt:lpstr>PowerPoint Presentation</vt:lpstr>
      <vt:lpstr>PowerPoint Presentation</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Murley, Susanna (CONTR)</dc:creator>
  <cp:keywords/>
  <dc:description/>
  <cp:lastModifiedBy>Stekli, Joseph</cp:lastModifiedBy>
  <cp:revision>428</cp:revision>
  <cp:lastPrinted>2014-12-01T14:11:25Z</cp:lastPrinted>
  <dcterms:created xsi:type="dcterms:W3CDTF">2013-11-27T21:01:27Z</dcterms:created>
  <dcterms:modified xsi:type="dcterms:W3CDTF">2016-04-19T14:56:50Z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0x0101004F74DC062CBB2344BE271DCDDCB427A3</vt:lpwstr>
  </property>
</Properties>
</file>