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4" r:id="rId4"/>
    <p:sldMasterId id="2147483767" r:id="rId5"/>
    <p:sldMasterId id="2147483840" r:id="rId6"/>
    <p:sldMasterId id="2147483883" r:id="rId7"/>
    <p:sldMasterId id="2147483916" r:id="rId8"/>
    <p:sldMasterId id="2147483949" r:id="rId9"/>
    <p:sldMasterId id="2147483982" r:id="rId10"/>
  </p:sldMasterIdLst>
  <p:notesMasterIdLst>
    <p:notesMasterId r:id="rId29"/>
  </p:notesMasterIdLst>
  <p:handoutMasterIdLst>
    <p:handoutMasterId r:id="rId30"/>
  </p:handoutMasterIdLst>
  <p:sldIdLst>
    <p:sldId id="841" r:id="rId11"/>
    <p:sldId id="859" r:id="rId12"/>
    <p:sldId id="905" r:id="rId13"/>
    <p:sldId id="906" r:id="rId14"/>
    <p:sldId id="909" r:id="rId15"/>
    <p:sldId id="894" r:id="rId16"/>
    <p:sldId id="870" r:id="rId17"/>
    <p:sldId id="876" r:id="rId18"/>
    <p:sldId id="893" r:id="rId19"/>
    <p:sldId id="877" r:id="rId20"/>
    <p:sldId id="889" r:id="rId21"/>
    <p:sldId id="892" r:id="rId22"/>
    <p:sldId id="914" r:id="rId23"/>
    <p:sldId id="871" r:id="rId24"/>
    <p:sldId id="912" r:id="rId25"/>
    <p:sldId id="862" r:id="rId26"/>
    <p:sldId id="915" r:id="rId27"/>
    <p:sldId id="898"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 id="3" name="Rachuri, Sudarsan" initials="RS" lastIdx="4" clrIdx="2">
    <p:extLst>
      <p:ext uri="{19B8F6BF-5375-455C-9EA6-DF929625EA0E}">
        <p15:presenceInfo xmlns:p15="http://schemas.microsoft.com/office/powerpoint/2012/main" userId="S-1-5-21-2844929807-1687724802-988633214-199607" providerId="AD"/>
      </p:ext>
    </p:extLst>
  </p:cmAuthor>
  <p:cmAuthor id="4" name="Kort, Kenneth (FELLOW)" initials="KK(" lastIdx="2" clrIdx="3">
    <p:extLst>
      <p:ext uri="{19B8F6BF-5375-455C-9EA6-DF929625EA0E}">
        <p15:presenceInfo xmlns:p15="http://schemas.microsoft.com/office/powerpoint/2012/main" userId="S-1-5-21-2844929807-1687724802-988633214-225952" providerId="AD"/>
      </p:ext>
    </p:extLst>
  </p:cmAuthor>
  <p:cmAuthor id="5" name="Klembara, Melissa" initials="KM" lastIdx="3" clrIdx="4">
    <p:extLst>
      <p:ext uri="{19B8F6BF-5375-455C-9EA6-DF929625EA0E}">
        <p15:presenceInfo xmlns:p15="http://schemas.microsoft.com/office/powerpoint/2012/main" userId="S-1-5-21-2844929807-1687724802-988633214-44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7C8"/>
    <a:srgbClr val="E9EBEA"/>
    <a:srgbClr val="F2F2F1"/>
    <a:srgbClr val="939393"/>
    <a:srgbClr val="E3E5E4"/>
    <a:srgbClr val="F2F2F0"/>
    <a:srgbClr val="50565C"/>
    <a:srgbClr val="007934"/>
    <a:srgbClr val="0033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4291" autoAdjust="0"/>
  </p:normalViewPr>
  <p:slideViewPr>
    <p:cSldViewPr>
      <p:cViewPr varScale="1">
        <p:scale>
          <a:sx n="82" d="100"/>
          <a:sy n="82" d="100"/>
        </p:scale>
        <p:origin x="1470" y="90"/>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54" d="100"/>
          <a:sy n="54" d="100"/>
        </p:scale>
        <p:origin x="3384"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AC6324B4-07DC-411A-A1CC-383EE79A35EC}"/>
    <pc:docChg chg="custSel modSld">
      <pc:chgData name="Jamison, Keith R." userId="9cc4050f-e505-4149-afd0-c8b7f6984abd" providerId="ADAL" clId="{AC6324B4-07DC-411A-A1CC-383EE79A35EC}" dt="2020-05-05T19:02:43.166" v="298" actId="1592"/>
      <pc:docMkLst>
        <pc:docMk/>
      </pc:docMkLst>
      <pc:sldChg chg="modSp delCm">
        <pc:chgData name="Jamison, Keith R." userId="9cc4050f-e505-4149-afd0-c8b7f6984abd" providerId="ADAL" clId="{AC6324B4-07DC-411A-A1CC-383EE79A35EC}" dt="2020-05-05T18:54:46.241" v="60" actId="20577"/>
        <pc:sldMkLst>
          <pc:docMk/>
          <pc:sldMk cId="3408946891" sldId="858"/>
        </pc:sldMkLst>
        <pc:spChg chg="mod">
          <ac:chgData name="Jamison, Keith R." userId="9cc4050f-e505-4149-afd0-c8b7f6984abd" providerId="ADAL" clId="{AC6324B4-07DC-411A-A1CC-383EE79A35EC}" dt="2020-05-05T18:54:46.241" v="60" actId="20577"/>
          <ac:spMkLst>
            <pc:docMk/>
            <pc:sldMk cId="3408946891" sldId="858"/>
            <ac:spMk id="3" creationId="{00000000-0000-0000-0000-000000000000}"/>
          </ac:spMkLst>
        </pc:spChg>
      </pc:sldChg>
      <pc:sldChg chg="delCm">
        <pc:chgData name="Jamison, Keith R." userId="9cc4050f-e505-4149-afd0-c8b7f6984abd" providerId="ADAL" clId="{AC6324B4-07DC-411A-A1CC-383EE79A35EC}" dt="2020-05-05T18:53:28.084" v="0" actId="1592"/>
        <pc:sldMkLst>
          <pc:docMk/>
          <pc:sldMk cId="1737497631" sldId="859"/>
        </pc:sldMkLst>
      </pc:sldChg>
      <pc:sldChg chg="delSp modSp">
        <pc:chgData name="Jamison, Keith R." userId="9cc4050f-e505-4149-afd0-c8b7f6984abd" providerId="ADAL" clId="{AC6324B4-07DC-411A-A1CC-383EE79A35EC}" dt="2020-05-05T19:00:11.099" v="200" actId="478"/>
        <pc:sldMkLst>
          <pc:docMk/>
          <pc:sldMk cId="2809059252" sldId="860"/>
        </pc:sldMkLst>
        <pc:spChg chg="mod">
          <ac:chgData name="Jamison, Keith R." userId="9cc4050f-e505-4149-afd0-c8b7f6984abd" providerId="ADAL" clId="{AC6324B4-07DC-411A-A1CC-383EE79A35EC}" dt="2020-05-05T18:56:36.345" v="197" actId="20577"/>
          <ac:spMkLst>
            <pc:docMk/>
            <pc:sldMk cId="2809059252" sldId="860"/>
            <ac:spMk id="3" creationId="{00000000-0000-0000-0000-000000000000}"/>
          </ac:spMkLst>
        </pc:spChg>
        <pc:spChg chg="del">
          <ac:chgData name="Jamison, Keith R." userId="9cc4050f-e505-4149-afd0-c8b7f6984abd" providerId="ADAL" clId="{AC6324B4-07DC-411A-A1CC-383EE79A35EC}" dt="2020-05-05T19:00:11.099" v="200" actId="478"/>
          <ac:spMkLst>
            <pc:docMk/>
            <pc:sldMk cId="2809059252" sldId="860"/>
            <ac:spMk id="4" creationId="{1F0A17A3-E5E7-41C6-8D69-205E7C1BC113}"/>
          </ac:spMkLst>
        </pc:spChg>
      </pc:sldChg>
      <pc:sldChg chg="modSp">
        <pc:chgData name="Jamison, Keith R." userId="9cc4050f-e505-4149-afd0-c8b7f6984abd" providerId="ADAL" clId="{AC6324B4-07DC-411A-A1CC-383EE79A35EC}" dt="2020-05-05T18:57:39.154" v="199" actId="6549"/>
        <pc:sldMkLst>
          <pc:docMk/>
          <pc:sldMk cId="4266283183" sldId="861"/>
        </pc:sldMkLst>
        <pc:spChg chg="mod">
          <ac:chgData name="Jamison, Keith R." userId="9cc4050f-e505-4149-afd0-c8b7f6984abd" providerId="ADAL" clId="{AC6324B4-07DC-411A-A1CC-383EE79A35EC}" dt="2020-05-05T18:57:39.154" v="199" actId="6549"/>
          <ac:spMkLst>
            <pc:docMk/>
            <pc:sldMk cId="4266283183" sldId="861"/>
            <ac:spMk id="3" creationId="{00000000-0000-0000-0000-000000000000}"/>
          </ac:spMkLst>
        </pc:spChg>
      </pc:sldChg>
      <pc:sldChg chg="modSp delCm">
        <pc:chgData name="Jamison, Keith R." userId="9cc4050f-e505-4149-afd0-c8b7f6984abd" providerId="ADAL" clId="{AC6324B4-07DC-411A-A1CC-383EE79A35EC}" dt="2020-05-05T19:02:43.166" v="298" actId="1592"/>
        <pc:sldMkLst>
          <pc:docMk/>
          <pc:sldMk cId="2897891351" sldId="873"/>
        </pc:sldMkLst>
        <pc:spChg chg="mod">
          <ac:chgData name="Jamison, Keith R." userId="9cc4050f-e505-4149-afd0-c8b7f6984abd" providerId="ADAL" clId="{AC6324B4-07DC-411A-A1CC-383EE79A35EC}" dt="2020-05-05T19:02:34.965" v="297" actId="20577"/>
          <ac:spMkLst>
            <pc:docMk/>
            <pc:sldMk cId="2897891351" sldId="87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7D7C4-6728-4C07-9160-41339F31AB52}" type="doc">
      <dgm:prSet loTypeId="urn:microsoft.com/office/officeart/2011/layout/HexagonRadial" loCatId="cycle" qsTypeId="urn:microsoft.com/office/officeart/2005/8/quickstyle/simple1" qsCatId="simple" csTypeId="urn:microsoft.com/office/officeart/2005/8/colors/accent3_3" csCatId="accent3" phldr="1"/>
      <dgm:spPr/>
      <dgm:t>
        <a:bodyPr/>
        <a:lstStyle/>
        <a:p>
          <a:endParaRPr lang="en-US"/>
        </a:p>
      </dgm:t>
    </dgm:pt>
    <dgm:pt modelId="{388FC8D1-8FC9-43AA-B595-B4C3024F6D14}">
      <dgm:prSet phldrT="[Text]"/>
      <dgm:spPr/>
      <dgm:t>
        <a:bodyPr/>
        <a:lstStyle/>
        <a:p>
          <a:r>
            <a:rPr lang="en-US" dirty="0" smtClean="0"/>
            <a:t>Energy-Water Nexus in AMO</a:t>
          </a:r>
          <a:endParaRPr lang="en-US" dirty="0"/>
        </a:p>
      </dgm:t>
    </dgm:pt>
    <dgm:pt modelId="{813FFB49-58DD-4525-9298-1C2941402EB3}" type="parTrans" cxnId="{5C951495-062D-4BAA-9671-1EF2E4D9ABBD}">
      <dgm:prSet/>
      <dgm:spPr/>
      <dgm:t>
        <a:bodyPr/>
        <a:lstStyle/>
        <a:p>
          <a:endParaRPr lang="en-US"/>
        </a:p>
      </dgm:t>
    </dgm:pt>
    <dgm:pt modelId="{E039ABA6-FD03-4477-950C-196914C2F2E7}" type="sibTrans" cxnId="{5C951495-062D-4BAA-9671-1EF2E4D9ABBD}">
      <dgm:prSet/>
      <dgm:spPr/>
      <dgm:t>
        <a:bodyPr/>
        <a:lstStyle/>
        <a:p>
          <a:endParaRPr lang="en-US"/>
        </a:p>
      </dgm:t>
    </dgm:pt>
    <dgm:pt modelId="{2DD32604-D301-4D50-8D83-A8AF8154B6AD}">
      <dgm:prSet phldrT="[Text]"/>
      <dgm:spPr/>
      <dgm:t>
        <a:bodyPr/>
        <a:lstStyle/>
        <a:p>
          <a:r>
            <a:rPr lang="en-US" dirty="0" smtClean="0"/>
            <a:t>NAWI (Energy Water Desalination Hub)</a:t>
          </a:r>
          <a:endParaRPr lang="en-US" dirty="0"/>
        </a:p>
      </dgm:t>
    </dgm:pt>
    <dgm:pt modelId="{C7E913A9-B6A7-4DDF-865C-E0930E372E6F}" type="parTrans" cxnId="{B088278B-9B64-41C9-B2F3-610FD72BCC32}">
      <dgm:prSet/>
      <dgm:spPr/>
      <dgm:t>
        <a:bodyPr/>
        <a:lstStyle/>
        <a:p>
          <a:endParaRPr lang="en-US"/>
        </a:p>
      </dgm:t>
    </dgm:pt>
    <dgm:pt modelId="{4253B305-7E6E-4B39-B395-E599ADC9034B}" type="sibTrans" cxnId="{B088278B-9B64-41C9-B2F3-610FD72BCC32}">
      <dgm:prSet/>
      <dgm:spPr/>
      <dgm:t>
        <a:bodyPr/>
        <a:lstStyle/>
        <a:p>
          <a:endParaRPr lang="en-US"/>
        </a:p>
      </dgm:t>
    </dgm:pt>
    <dgm:pt modelId="{FDA64B3B-F8CE-4496-A240-F68926A25FC9}">
      <dgm:prSet phldrT="[Text]"/>
      <dgm:spPr/>
      <dgm:t>
        <a:bodyPr/>
        <a:lstStyle/>
        <a:p>
          <a:r>
            <a:rPr lang="en-US" dirty="0" smtClean="0"/>
            <a:t>Strategic Analysis</a:t>
          </a:r>
          <a:endParaRPr lang="en-US" dirty="0"/>
        </a:p>
      </dgm:t>
    </dgm:pt>
    <dgm:pt modelId="{7F02BD23-10CA-4794-9C3E-63BA32FD0F30}" type="parTrans" cxnId="{A0DF6D9D-F638-48D9-8A3F-31042636CAC3}">
      <dgm:prSet/>
      <dgm:spPr/>
      <dgm:t>
        <a:bodyPr/>
        <a:lstStyle/>
        <a:p>
          <a:endParaRPr lang="en-US"/>
        </a:p>
      </dgm:t>
    </dgm:pt>
    <dgm:pt modelId="{C8149F21-F9F5-402B-B76F-CD12D88C25AD}" type="sibTrans" cxnId="{A0DF6D9D-F638-48D9-8A3F-31042636CAC3}">
      <dgm:prSet/>
      <dgm:spPr/>
      <dgm:t>
        <a:bodyPr/>
        <a:lstStyle/>
        <a:p>
          <a:endParaRPr lang="en-US"/>
        </a:p>
      </dgm:t>
    </dgm:pt>
    <dgm:pt modelId="{908A7E93-43FF-48B9-BFB9-050467E5F405}">
      <dgm:prSet phldrT="[Text]"/>
      <dgm:spPr/>
      <dgm:t>
        <a:bodyPr/>
        <a:lstStyle/>
        <a:p>
          <a:r>
            <a:rPr lang="en-US" dirty="0" smtClean="0"/>
            <a:t>Energy Recovery Device SBIR</a:t>
          </a:r>
          <a:endParaRPr lang="en-US" dirty="0"/>
        </a:p>
      </dgm:t>
    </dgm:pt>
    <dgm:pt modelId="{59FC2B62-E6A9-4A46-A621-CE2F031A0BAF}" type="parTrans" cxnId="{06AD085A-120D-4A75-A740-6EF606DFCB6B}">
      <dgm:prSet/>
      <dgm:spPr/>
      <dgm:t>
        <a:bodyPr/>
        <a:lstStyle/>
        <a:p>
          <a:endParaRPr lang="en-US"/>
        </a:p>
      </dgm:t>
    </dgm:pt>
    <dgm:pt modelId="{F288F73A-66F1-4D7D-B06A-D9F298AC58C5}" type="sibTrans" cxnId="{06AD085A-120D-4A75-A740-6EF606DFCB6B}">
      <dgm:prSet/>
      <dgm:spPr/>
      <dgm:t>
        <a:bodyPr/>
        <a:lstStyle/>
        <a:p>
          <a:endParaRPr lang="en-US"/>
        </a:p>
      </dgm:t>
    </dgm:pt>
    <dgm:pt modelId="{C3273F52-F749-4FA8-B418-10BF53CBCCEA}">
      <dgm:prSet phldrT="[Text]"/>
      <dgm:spPr/>
      <dgm:t>
        <a:bodyPr/>
        <a:lstStyle/>
        <a:p>
          <a:r>
            <a:rPr lang="en-US" dirty="0" smtClean="0"/>
            <a:t> Waste-water FOA</a:t>
          </a:r>
          <a:endParaRPr lang="en-US" dirty="0"/>
        </a:p>
      </dgm:t>
    </dgm:pt>
    <dgm:pt modelId="{E1415BA5-F2FE-460A-9A19-131B6E741F08}" type="parTrans" cxnId="{10DA8158-B3DE-45FC-A153-57FE3173B4B3}">
      <dgm:prSet/>
      <dgm:spPr/>
      <dgm:t>
        <a:bodyPr/>
        <a:lstStyle/>
        <a:p>
          <a:endParaRPr lang="en-US"/>
        </a:p>
      </dgm:t>
    </dgm:pt>
    <dgm:pt modelId="{5331F05E-6A22-4D73-B040-EAD6FE55F6A9}" type="sibTrans" cxnId="{10DA8158-B3DE-45FC-A153-57FE3173B4B3}">
      <dgm:prSet/>
      <dgm:spPr/>
      <dgm:t>
        <a:bodyPr/>
        <a:lstStyle/>
        <a:p>
          <a:endParaRPr lang="en-US"/>
        </a:p>
      </dgm:t>
    </dgm:pt>
    <dgm:pt modelId="{FCF70E8D-1F29-48A1-B387-CF537766E04D}">
      <dgm:prSet phldrT="[Text]"/>
      <dgm:spPr/>
      <dgm:t>
        <a:bodyPr/>
        <a:lstStyle/>
        <a:p>
          <a:r>
            <a:rPr lang="en-US" dirty="0" smtClean="0"/>
            <a:t>Emerging Technologies Projects</a:t>
          </a:r>
          <a:endParaRPr lang="en-US" dirty="0"/>
        </a:p>
      </dgm:t>
    </dgm:pt>
    <dgm:pt modelId="{13310314-B31A-4E9F-AD6C-E5B98AF56002}" type="parTrans" cxnId="{A842FF38-2B6F-49F5-907C-8B5C99218167}">
      <dgm:prSet/>
      <dgm:spPr/>
      <dgm:t>
        <a:bodyPr/>
        <a:lstStyle/>
        <a:p>
          <a:endParaRPr lang="en-US"/>
        </a:p>
      </dgm:t>
    </dgm:pt>
    <dgm:pt modelId="{D40A4A69-188B-4F69-9195-4D3CE0E252AC}" type="sibTrans" cxnId="{A842FF38-2B6F-49F5-907C-8B5C99218167}">
      <dgm:prSet/>
      <dgm:spPr/>
      <dgm:t>
        <a:bodyPr/>
        <a:lstStyle/>
        <a:p>
          <a:endParaRPr lang="en-US"/>
        </a:p>
      </dgm:t>
    </dgm:pt>
    <dgm:pt modelId="{52DD45D3-C14A-49CC-84DC-D6F21F5BEF75}">
      <dgm:prSet phldrT="[Text]"/>
      <dgm:spPr/>
      <dgm:t>
        <a:bodyPr/>
        <a:lstStyle/>
        <a:p>
          <a:r>
            <a:rPr lang="en-US" dirty="0" smtClean="0"/>
            <a:t>Technology Partnerships</a:t>
          </a:r>
          <a:endParaRPr lang="en-US" dirty="0"/>
        </a:p>
      </dgm:t>
    </dgm:pt>
    <dgm:pt modelId="{D306A338-482B-48BD-B635-F6EB0EA37D12}" type="parTrans" cxnId="{3E784080-448A-421C-AC79-F613B000C505}">
      <dgm:prSet/>
      <dgm:spPr/>
      <dgm:t>
        <a:bodyPr/>
        <a:lstStyle/>
        <a:p>
          <a:endParaRPr lang="en-US"/>
        </a:p>
      </dgm:t>
    </dgm:pt>
    <dgm:pt modelId="{68EFCB21-1667-41DD-A26E-0FC6962AFE6A}" type="sibTrans" cxnId="{3E784080-448A-421C-AC79-F613B000C505}">
      <dgm:prSet/>
      <dgm:spPr/>
      <dgm:t>
        <a:bodyPr/>
        <a:lstStyle/>
        <a:p>
          <a:endParaRPr lang="en-US"/>
        </a:p>
      </dgm:t>
    </dgm:pt>
    <dgm:pt modelId="{8E8BFBF5-C6C1-435E-9DCD-3E117F0FD45A}" type="pres">
      <dgm:prSet presAssocID="{39C7D7C4-6728-4C07-9160-41339F31AB52}" presName="Name0" presStyleCnt="0">
        <dgm:presLayoutVars>
          <dgm:chMax val="1"/>
          <dgm:chPref val="1"/>
          <dgm:dir/>
          <dgm:animOne val="branch"/>
          <dgm:animLvl val="lvl"/>
        </dgm:presLayoutVars>
      </dgm:prSet>
      <dgm:spPr/>
      <dgm:t>
        <a:bodyPr/>
        <a:lstStyle/>
        <a:p>
          <a:endParaRPr lang="en-US"/>
        </a:p>
      </dgm:t>
    </dgm:pt>
    <dgm:pt modelId="{EBC7E795-D5C6-4C7F-84C5-C12EB6D53B29}" type="pres">
      <dgm:prSet presAssocID="{388FC8D1-8FC9-43AA-B595-B4C3024F6D14}" presName="Parent" presStyleLbl="node0" presStyleIdx="0" presStyleCnt="1">
        <dgm:presLayoutVars>
          <dgm:chMax val="6"/>
          <dgm:chPref val="6"/>
        </dgm:presLayoutVars>
      </dgm:prSet>
      <dgm:spPr/>
      <dgm:t>
        <a:bodyPr/>
        <a:lstStyle/>
        <a:p>
          <a:endParaRPr lang="en-US"/>
        </a:p>
      </dgm:t>
    </dgm:pt>
    <dgm:pt modelId="{898DAC21-2551-40DD-AE28-428F853891CC}" type="pres">
      <dgm:prSet presAssocID="{2DD32604-D301-4D50-8D83-A8AF8154B6AD}" presName="Accent1" presStyleCnt="0"/>
      <dgm:spPr/>
      <dgm:t>
        <a:bodyPr/>
        <a:lstStyle/>
        <a:p>
          <a:endParaRPr lang="en-US"/>
        </a:p>
      </dgm:t>
    </dgm:pt>
    <dgm:pt modelId="{A9E73C78-D5F1-4F80-9AA5-F2CD7447BD38}" type="pres">
      <dgm:prSet presAssocID="{2DD32604-D301-4D50-8D83-A8AF8154B6AD}" presName="Accent" presStyleLbl="bgShp" presStyleIdx="0" presStyleCnt="6"/>
      <dgm:spPr/>
      <dgm:t>
        <a:bodyPr/>
        <a:lstStyle/>
        <a:p>
          <a:endParaRPr lang="en-US"/>
        </a:p>
      </dgm:t>
    </dgm:pt>
    <dgm:pt modelId="{A7640437-3E1F-4991-BFE8-380EC3E0D4DA}" type="pres">
      <dgm:prSet presAssocID="{2DD32604-D301-4D50-8D83-A8AF8154B6AD}" presName="Child1" presStyleLbl="node1" presStyleIdx="0" presStyleCnt="6">
        <dgm:presLayoutVars>
          <dgm:chMax val="0"/>
          <dgm:chPref val="0"/>
          <dgm:bulletEnabled val="1"/>
        </dgm:presLayoutVars>
      </dgm:prSet>
      <dgm:spPr/>
      <dgm:t>
        <a:bodyPr/>
        <a:lstStyle/>
        <a:p>
          <a:endParaRPr lang="en-US"/>
        </a:p>
      </dgm:t>
    </dgm:pt>
    <dgm:pt modelId="{D94956EB-30D9-4CD3-A4A2-F31A3C48321B}" type="pres">
      <dgm:prSet presAssocID="{FDA64B3B-F8CE-4496-A240-F68926A25FC9}" presName="Accent2" presStyleCnt="0"/>
      <dgm:spPr/>
      <dgm:t>
        <a:bodyPr/>
        <a:lstStyle/>
        <a:p>
          <a:endParaRPr lang="en-US"/>
        </a:p>
      </dgm:t>
    </dgm:pt>
    <dgm:pt modelId="{BA2EDC4D-1D7D-4EA2-8F99-155C2C98BF78}" type="pres">
      <dgm:prSet presAssocID="{FDA64B3B-F8CE-4496-A240-F68926A25FC9}" presName="Accent" presStyleLbl="bgShp" presStyleIdx="1" presStyleCnt="6"/>
      <dgm:spPr/>
      <dgm:t>
        <a:bodyPr/>
        <a:lstStyle/>
        <a:p>
          <a:endParaRPr lang="en-US"/>
        </a:p>
      </dgm:t>
    </dgm:pt>
    <dgm:pt modelId="{4B54E35A-7952-4AA6-975C-F94292B4F0EA}" type="pres">
      <dgm:prSet presAssocID="{FDA64B3B-F8CE-4496-A240-F68926A25FC9}" presName="Child2" presStyleLbl="node1" presStyleIdx="1" presStyleCnt="6">
        <dgm:presLayoutVars>
          <dgm:chMax val="0"/>
          <dgm:chPref val="0"/>
          <dgm:bulletEnabled val="1"/>
        </dgm:presLayoutVars>
      </dgm:prSet>
      <dgm:spPr/>
      <dgm:t>
        <a:bodyPr/>
        <a:lstStyle/>
        <a:p>
          <a:endParaRPr lang="en-US"/>
        </a:p>
      </dgm:t>
    </dgm:pt>
    <dgm:pt modelId="{4BACF988-9101-44F6-8D70-7A02F56524EA}" type="pres">
      <dgm:prSet presAssocID="{908A7E93-43FF-48B9-BFB9-050467E5F405}" presName="Accent3" presStyleCnt="0"/>
      <dgm:spPr/>
      <dgm:t>
        <a:bodyPr/>
        <a:lstStyle/>
        <a:p>
          <a:endParaRPr lang="en-US"/>
        </a:p>
      </dgm:t>
    </dgm:pt>
    <dgm:pt modelId="{E3084B17-6C84-4551-87BA-8647908C1922}" type="pres">
      <dgm:prSet presAssocID="{908A7E93-43FF-48B9-BFB9-050467E5F405}" presName="Accent" presStyleLbl="bgShp" presStyleIdx="2" presStyleCnt="6"/>
      <dgm:spPr/>
      <dgm:t>
        <a:bodyPr/>
        <a:lstStyle/>
        <a:p>
          <a:endParaRPr lang="en-US"/>
        </a:p>
      </dgm:t>
    </dgm:pt>
    <dgm:pt modelId="{1EF56C69-561B-4097-A52E-339CF7DC42CB}" type="pres">
      <dgm:prSet presAssocID="{908A7E93-43FF-48B9-BFB9-050467E5F405}" presName="Child3" presStyleLbl="node1" presStyleIdx="2" presStyleCnt="6">
        <dgm:presLayoutVars>
          <dgm:chMax val="0"/>
          <dgm:chPref val="0"/>
          <dgm:bulletEnabled val="1"/>
        </dgm:presLayoutVars>
      </dgm:prSet>
      <dgm:spPr/>
      <dgm:t>
        <a:bodyPr/>
        <a:lstStyle/>
        <a:p>
          <a:endParaRPr lang="en-US"/>
        </a:p>
      </dgm:t>
    </dgm:pt>
    <dgm:pt modelId="{DA0953AC-35BD-44B3-A051-D540DADFC50A}" type="pres">
      <dgm:prSet presAssocID="{C3273F52-F749-4FA8-B418-10BF53CBCCEA}" presName="Accent4" presStyleCnt="0"/>
      <dgm:spPr/>
      <dgm:t>
        <a:bodyPr/>
        <a:lstStyle/>
        <a:p>
          <a:endParaRPr lang="en-US"/>
        </a:p>
      </dgm:t>
    </dgm:pt>
    <dgm:pt modelId="{6A5C54A8-25C9-4153-9755-72F3EC540E40}" type="pres">
      <dgm:prSet presAssocID="{C3273F52-F749-4FA8-B418-10BF53CBCCEA}" presName="Accent" presStyleLbl="bgShp" presStyleIdx="3" presStyleCnt="6"/>
      <dgm:spPr/>
      <dgm:t>
        <a:bodyPr/>
        <a:lstStyle/>
        <a:p>
          <a:endParaRPr lang="en-US"/>
        </a:p>
      </dgm:t>
    </dgm:pt>
    <dgm:pt modelId="{9CC289C3-1736-4E1D-B783-25E0C7F0E225}" type="pres">
      <dgm:prSet presAssocID="{C3273F52-F749-4FA8-B418-10BF53CBCCEA}" presName="Child4" presStyleLbl="node1" presStyleIdx="3" presStyleCnt="6">
        <dgm:presLayoutVars>
          <dgm:chMax val="0"/>
          <dgm:chPref val="0"/>
          <dgm:bulletEnabled val="1"/>
        </dgm:presLayoutVars>
      </dgm:prSet>
      <dgm:spPr/>
      <dgm:t>
        <a:bodyPr/>
        <a:lstStyle/>
        <a:p>
          <a:endParaRPr lang="en-US"/>
        </a:p>
      </dgm:t>
    </dgm:pt>
    <dgm:pt modelId="{B0B13332-1772-43CE-85D7-01EE6D99140A}" type="pres">
      <dgm:prSet presAssocID="{FCF70E8D-1F29-48A1-B387-CF537766E04D}" presName="Accent5" presStyleCnt="0"/>
      <dgm:spPr/>
      <dgm:t>
        <a:bodyPr/>
        <a:lstStyle/>
        <a:p>
          <a:endParaRPr lang="en-US"/>
        </a:p>
      </dgm:t>
    </dgm:pt>
    <dgm:pt modelId="{D45DA6AD-6C14-4310-B784-48F601F4C324}" type="pres">
      <dgm:prSet presAssocID="{FCF70E8D-1F29-48A1-B387-CF537766E04D}" presName="Accent" presStyleLbl="bgShp" presStyleIdx="4" presStyleCnt="6"/>
      <dgm:spPr/>
      <dgm:t>
        <a:bodyPr/>
        <a:lstStyle/>
        <a:p>
          <a:endParaRPr lang="en-US"/>
        </a:p>
      </dgm:t>
    </dgm:pt>
    <dgm:pt modelId="{343BD4D9-E273-42EA-8095-4C00436DC8AE}" type="pres">
      <dgm:prSet presAssocID="{FCF70E8D-1F29-48A1-B387-CF537766E04D}" presName="Child5" presStyleLbl="node1" presStyleIdx="4" presStyleCnt="6">
        <dgm:presLayoutVars>
          <dgm:chMax val="0"/>
          <dgm:chPref val="0"/>
          <dgm:bulletEnabled val="1"/>
        </dgm:presLayoutVars>
      </dgm:prSet>
      <dgm:spPr/>
      <dgm:t>
        <a:bodyPr/>
        <a:lstStyle/>
        <a:p>
          <a:endParaRPr lang="en-US"/>
        </a:p>
      </dgm:t>
    </dgm:pt>
    <dgm:pt modelId="{FF6939E2-B9EA-494C-95F0-D3161D016FC5}" type="pres">
      <dgm:prSet presAssocID="{52DD45D3-C14A-49CC-84DC-D6F21F5BEF75}" presName="Accent6" presStyleCnt="0"/>
      <dgm:spPr/>
      <dgm:t>
        <a:bodyPr/>
        <a:lstStyle/>
        <a:p>
          <a:endParaRPr lang="en-US"/>
        </a:p>
      </dgm:t>
    </dgm:pt>
    <dgm:pt modelId="{0F15C9D8-4136-4CF4-A59E-EA8EBF6156C5}" type="pres">
      <dgm:prSet presAssocID="{52DD45D3-C14A-49CC-84DC-D6F21F5BEF75}" presName="Accent" presStyleLbl="bgShp" presStyleIdx="5" presStyleCnt="6"/>
      <dgm:spPr/>
      <dgm:t>
        <a:bodyPr/>
        <a:lstStyle/>
        <a:p>
          <a:endParaRPr lang="en-US"/>
        </a:p>
      </dgm:t>
    </dgm:pt>
    <dgm:pt modelId="{B1B3D6E5-D275-4DFC-8BF9-51F3FEF5A596}" type="pres">
      <dgm:prSet presAssocID="{52DD45D3-C14A-49CC-84DC-D6F21F5BEF75}" presName="Child6" presStyleLbl="node1" presStyleIdx="5" presStyleCnt="6">
        <dgm:presLayoutVars>
          <dgm:chMax val="0"/>
          <dgm:chPref val="0"/>
          <dgm:bulletEnabled val="1"/>
        </dgm:presLayoutVars>
      </dgm:prSet>
      <dgm:spPr/>
      <dgm:t>
        <a:bodyPr/>
        <a:lstStyle/>
        <a:p>
          <a:endParaRPr lang="en-US"/>
        </a:p>
      </dgm:t>
    </dgm:pt>
  </dgm:ptLst>
  <dgm:cxnLst>
    <dgm:cxn modelId="{129619EF-13EB-46AB-8707-B097603E69B4}" type="presOf" srcId="{52DD45D3-C14A-49CC-84DC-D6F21F5BEF75}" destId="{B1B3D6E5-D275-4DFC-8BF9-51F3FEF5A596}" srcOrd="0" destOrd="0" presId="urn:microsoft.com/office/officeart/2011/layout/HexagonRadial"/>
    <dgm:cxn modelId="{14F18B55-1159-4FF3-BC9E-D603A64479B8}" type="presOf" srcId="{908A7E93-43FF-48B9-BFB9-050467E5F405}" destId="{1EF56C69-561B-4097-A52E-339CF7DC42CB}" srcOrd="0" destOrd="0" presId="urn:microsoft.com/office/officeart/2011/layout/HexagonRadial"/>
    <dgm:cxn modelId="{5C951495-062D-4BAA-9671-1EF2E4D9ABBD}" srcId="{39C7D7C4-6728-4C07-9160-41339F31AB52}" destId="{388FC8D1-8FC9-43AA-B595-B4C3024F6D14}" srcOrd="0" destOrd="0" parTransId="{813FFB49-58DD-4525-9298-1C2941402EB3}" sibTransId="{E039ABA6-FD03-4477-950C-196914C2F2E7}"/>
    <dgm:cxn modelId="{B088278B-9B64-41C9-B2F3-610FD72BCC32}" srcId="{388FC8D1-8FC9-43AA-B595-B4C3024F6D14}" destId="{2DD32604-D301-4D50-8D83-A8AF8154B6AD}" srcOrd="0" destOrd="0" parTransId="{C7E913A9-B6A7-4DDF-865C-E0930E372E6F}" sibTransId="{4253B305-7E6E-4B39-B395-E599ADC9034B}"/>
    <dgm:cxn modelId="{A842FF38-2B6F-49F5-907C-8B5C99218167}" srcId="{388FC8D1-8FC9-43AA-B595-B4C3024F6D14}" destId="{FCF70E8D-1F29-48A1-B387-CF537766E04D}" srcOrd="4" destOrd="0" parTransId="{13310314-B31A-4E9F-AD6C-E5B98AF56002}" sibTransId="{D40A4A69-188B-4F69-9195-4D3CE0E252AC}"/>
    <dgm:cxn modelId="{10DA8158-B3DE-45FC-A153-57FE3173B4B3}" srcId="{388FC8D1-8FC9-43AA-B595-B4C3024F6D14}" destId="{C3273F52-F749-4FA8-B418-10BF53CBCCEA}" srcOrd="3" destOrd="0" parTransId="{E1415BA5-F2FE-460A-9A19-131B6E741F08}" sibTransId="{5331F05E-6A22-4D73-B040-EAD6FE55F6A9}"/>
    <dgm:cxn modelId="{3597CBF7-B88A-43DA-860B-EA48483E020F}" type="presOf" srcId="{388FC8D1-8FC9-43AA-B595-B4C3024F6D14}" destId="{EBC7E795-D5C6-4C7F-84C5-C12EB6D53B29}" srcOrd="0" destOrd="0" presId="urn:microsoft.com/office/officeart/2011/layout/HexagonRadial"/>
    <dgm:cxn modelId="{D343C9FD-CB3A-4FDD-8698-0BC886FC65A6}" type="presOf" srcId="{39C7D7C4-6728-4C07-9160-41339F31AB52}" destId="{8E8BFBF5-C6C1-435E-9DCD-3E117F0FD45A}" srcOrd="0" destOrd="0" presId="urn:microsoft.com/office/officeart/2011/layout/HexagonRadial"/>
    <dgm:cxn modelId="{274012C9-1565-4EE8-8B8C-8D8DB0F16F5B}" type="presOf" srcId="{FCF70E8D-1F29-48A1-B387-CF537766E04D}" destId="{343BD4D9-E273-42EA-8095-4C00436DC8AE}" srcOrd="0" destOrd="0" presId="urn:microsoft.com/office/officeart/2011/layout/HexagonRadial"/>
    <dgm:cxn modelId="{A0DF6D9D-F638-48D9-8A3F-31042636CAC3}" srcId="{388FC8D1-8FC9-43AA-B595-B4C3024F6D14}" destId="{FDA64B3B-F8CE-4496-A240-F68926A25FC9}" srcOrd="1" destOrd="0" parTransId="{7F02BD23-10CA-4794-9C3E-63BA32FD0F30}" sibTransId="{C8149F21-F9F5-402B-B76F-CD12D88C25AD}"/>
    <dgm:cxn modelId="{3E784080-448A-421C-AC79-F613B000C505}" srcId="{388FC8D1-8FC9-43AA-B595-B4C3024F6D14}" destId="{52DD45D3-C14A-49CC-84DC-D6F21F5BEF75}" srcOrd="5" destOrd="0" parTransId="{D306A338-482B-48BD-B635-F6EB0EA37D12}" sibTransId="{68EFCB21-1667-41DD-A26E-0FC6962AFE6A}"/>
    <dgm:cxn modelId="{01694F75-97BF-44C7-B079-5E21600E0F5C}" type="presOf" srcId="{2DD32604-D301-4D50-8D83-A8AF8154B6AD}" destId="{A7640437-3E1F-4991-BFE8-380EC3E0D4DA}" srcOrd="0" destOrd="0" presId="urn:microsoft.com/office/officeart/2011/layout/HexagonRadial"/>
    <dgm:cxn modelId="{63963E01-BDD6-479A-9F92-2EB9CED29BA4}" type="presOf" srcId="{FDA64B3B-F8CE-4496-A240-F68926A25FC9}" destId="{4B54E35A-7952-4AA6-975C-F94292B4F0EA}" srcOrd="0" destOrd="0" presId="urn:microsoft.com/office/officeart/2011/layout/HexagonRadial"/>
    <dgm:cxn modelId="{06AD085A-120D-4A75-A740-6EF606DFCB6B}" srcId="{388FC8D1-8FC9-43AA-B595-B4C3024F6D14}" destId="{908A7E93-43FF-48B9-BFB9-050467E5F405}" srcOrd="2" destOrd="0" parTransId="{59FC2B62-E6A9-4A46-A621-CE2F031A0BAF}" sibTransId="{F288F73A-66F1-4D7D-B06A-D9F298AC58C5}"/>
    <dgm:cxn modelId="{803387E5-A3AA-485E-98A3-332B0D6352C5}" type="presOf" srcId="{C3273F52-F749-4FA8-B418-10BF53CBCCEA}" destId="{9CC289C3-1736-4E1D-B783-25E0C7F0E225}" srcOrd="0" destOrd="0" presId="urn:microsoft.com/office/officeart/2011/layout/HexagonRadial"/>
    <dgm:cxn modelId="{30D4FB78-56EB-4FCB-8DEB-4EFBA62F09AC}" type="presParOf" srcId="{8E8BFBF5-C6C1-435E-9DCD-3E117F0FD45A}" destId="{EBC7E795-D5C6-4C7F-84C5-C12EB6D53B29}" srcOrd="0" destOrd="0" presId="urn:microsoft.com/office/officeart/2011/layout/HexagonRadial"/>
    <dgm:cxn modelId="{D9D12100-6058-4AB5-A0A1-791DB5BC44D2}" type="presParOf" srcId="{8E8BFBF5-C6C1-435E-9DCD-3E117F0FD45A}" destId="{898DAC21-2551-40DD-AE28-428F853891CC}" srcOrd="1" destOrd="0" presId="urn:microsoft.com/office/officeart/2011/layout/HexagonRadial"/>
    <dgm:cxn modelId="{756E16CD-4BBE-4D54-9746-0350616884C0}" type="presParOf" srcId="{898DAC21-2551-40DD-AE28-428F853891CC}" destId="{A9E73C78-D5F1-4F80-9AA5-F2CD7447BD38}" srcOrd="0" destOrd="0" presId="urn:microsoft.com/office/officeart/2011/layout/HexagonRadial"/>
    <dgm:cxn modelId="{CD952D98-2065-453E-903A-158EE81F8827}" type="presParOf" srcId="{8E8BFBF5-C6C1-435E-9DCD-3E117F0FD45A}" destId="{A7640437-3E1F-4991-BFE8-380EC3E0D4DA}" srcOrd="2" destOrd="0" presId="urn:microsoft.com/office/officeart/2011/layout/HexagonRadial"/>
    <dgm:cxn modelId="{5D35A42B-0A32-445A-82F5-006625625DB2}" type="presParOf" srcId="{8E8BFBF5-C6C1-435E-9DCD-3E117F0FD45A}" destId="{D94956EB-30D9-4CD3-A4A2-F31A3C48321B}" srcOrd="3" destOrd="0" presId="urn:microsoft.com/office/officeart/2011/layout/HexagonRadial"/>
    <dgm:cxn modelId="{161A0D2D-F2A3-4E58-8C11-751E15361476}" type="presParOf" srcId="{D94956EB-30D9-4CD3-A4A2-F31A3C48321B}" destId="{BA2EDC4D-1D7D-4EA2-8F99-155C2C98BF78}" srcOrd="0" destOrd="0" presId="urn:microsoft.com/office/officeart/2011/layout/HexagonRadial"/>
    <dgm:cxn modelId="{EF1E4E1D-C365-4AF4-A816-EB28988E86C9}" type="presParOf" srcId="{8E8BFBF5-C6C1-435E-9DCD-3E117F0FD45A}" destId="{4B54E35A-7952-4AA6-975C-F94292B4F0EA}" srcOrd="4" destOrd="0" presId="urn:microsoft.com/office/officeart/2011/layout/HexagonRadial"/>
    <dgm:cxn modelId="{FA8FBD81-4094-4105-BB7F-009E1155A99D}" type="presParOf" srcId="{8E8BFBF5-C6C1-435E-9DCD-3E117F0FD45A}" destId="{4BACF988-9101-44F6-8D70-7A02F56524EA}" srcOrd="5" destOrd="0" presId="urn:microsoft.com/office/officeart/2011/layout/HexagonRadial"/>
    <dgm:cxn modelId="{6E9FDC21-5219-4D6A-908D-B292ECC3D774}" type="presParOf" srcId="{4BACF988-9101-44F6-8D70-7A02F56524EA}" destId="{E3084B17-6C84-4551-87BA-8647908C1922}" srcOrd="0" destOrd="0" presId="urn:microsoft.com/office/officeart/2011/layout/HexagonRadial"/>
    <dgm:cxn modelId="{7612DE26-6C40-4CA2-AEC6-C00EAE1C57FC}" type="presParOf" srcId="{8E8BFBF5-C6C1-435E-9DCD-3E117F0FD45A}" destId="{1EF56C69-561B-4097-A52E-339CF7DC42CB}" srcOrd="6" destOrd="0" presId="urn:microsoft.com/office/officeart/2011/layout/HexagonRadial"/>
    <dgm:cxn modelId="{9180D510-6BE0-46EC-8FC1-4F24593EB24A}" type="presParOf" srcId="{8E8BFBF5-C6C1-435E-9DCD-3E117F0FD45A}" destId="{DA0953AC-35BD-44B3-A051-D540DADFC50A}" srcOrd="7" destOrd="0" presId="urn:microsoft.com/office/officeart/2011/layout/HexagonRadial"/>
    <dgm:cxn modelId="{8FF28F6E-DB51-43D1-8991-12B48280E6E2}" type="presParOf" srcId="{DA0953AC-35BD-44B3-A051-D540DADFC50A}" destId="{6A5C54A8-25C9-4153-9755-72F3EC540E40}" srcOrd="0" destOrd="0" presId="urn:microsoft.com/office/officeart/2011/layout/HexagonRadial"/>
    <dgm:cxn modelId="{A257D7FD-3C8B-4F37-BBBB-420F3D51F920}" type="presParOf" srcId="{8E8BFBF5-C6C1-435E-9DCD-3E117F0FD45A}" destId="{9CC289C3-1736-4E1D-B783-25E0C7F0E225}" srcOrd="8" destOrd="0" presId="urn:microsoft.com/office/officeart/2011/layout/HexagonRadial"/>
    <dgm:cxn modelId="{D38EC2F5-D5CE-4112-A300-FA4A2CDA8527}" type="presParOf" srcId="{8E8BFBF5-C6C1-435E-9DCD-3E117F0FD45A}" destId="{B0B13332-1772-43CE-85D7-01EE6D99140A}" srcOrd="9" destOrd="0" presId="urn:microsoft.com/office/officeart/2011/layout/HexagonRadial"/>
    <dgm:cxn modelId="{A6C75F76-7C15-4799-B012-A8719866E857}" type="presParOf" srcId="{B0B13332-1772-43CE-85D7-01EE6D99140A}" destId="{D45DA6AD-6C14-4310-B784-48F601F4C324}" srcOrd="0" destOrd="0" presId="urn:microsoft.com/office/officeart/2011/layout/HexagonRadial"/>
    <dgm:cxn modelId="{8C14B416-47B1-4C01-A740-F198C8CCFF25}" type="presParOf" srcId="{8E8BFBF5-C6C1-435E-9DCD-3E117F0FD45A}" destId="{343BD4D9-E273-42EA-8095-4C00436DC8AE}" srcOrd="10" destOrd="0" presId="urn:microsoft.com/office/officeart/2011/layout/HexagonRadial"/>
    <dgm:cxn modelId="{7524FD2F-2015-462B-AEBC-167CAB21B4C1}" type="presParOf" srcId="{8E8BFBF5-C6C1-435E-9DCD-3E117F0FD45A}" destId="{FF6939E2-B9EA-494C-95F0-D3161D016FC5}" srcOrd="11" destOrd="0" presId="urn:microsoft.com/office/officeart/2011/layout/HexagonRadial"/>
    <dgm:cxn modelId="{523D5415-90ED-4F01-AF57-94EA5A658BE6}" type="presParOf" srcId="{FF6939E2-B9EA-494C-95F0-D3161D016FC5}" destId="{0F15C9D8-4136-4CF4-A59E-EA8EBF6156C5}" srcOrd="0" destOrd="0" presId="urn:microsoft.com/office/officeart/2011/layout/HexagonRadial"/>
    <dgm:cxn modelId="{BB9634A8-067B-4C3B-9EF2-1E697D72FB78}" type="presParOf" srcId="{8E8BFBF5-C6C1-435E-9DCD-3E117F0FD45A}" destId="{B1B3D6E5-D275-4DFC-8BF9-51F3FEF5A596}" srcOrd="12" destOrd="0" presId="urn:microsoft.com/office/officeart/2011/layout/HexagonRadial"/>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5/29/2020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5/29/2020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ere-exchange.energy.gov/FileContent.aspx?FileID=f681a69e-0b53-4754-982d-5456bac591b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whitehouse.gov/wp-content/uploads/2019/03/Coordinated-Strategic-Plan-to-Advance-Desalination-for-Enhanced-Water-Security-2019.pdf" TargetMode="External"/><Relationship Id="rId4" Type="http://schemas.openxmlformats.org/officeDocument/2006/relationships/hyperlink" Target="https://www.energy.gov/eere/water-security-grand-challeng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These portfolio of activities fit more broadly under the WSGC. </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In October 2018,</a:t>
            </a:r>
            <a:r>
              <a:rPr lang="en-US" baseline="0" dirty="0" smtClean="0">
                <a:solidFill>
                  <a:srgbClr val="FF0000"/>
                </a:solidFill>
              </a:rPr>
              <a:t> the WH and DOE launched the Water Security Grand Challenge.  The Energy-Water Desalination Hub Supports all the goals of the WSGC.</a:t>
            </a:r>
          </a:p>
          <a:p>
            <a:r>
              <a:rPr lang="en-US" baseline="0" dirty="0" smtClean="0">
                <a:solidFill>
                  <a:srgbClr val="FF0000"/>
                </a:solidFill>
              </a:rPr>
              <a:t>AMO is collaboratively leading the WSGC (Diana Bauer).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106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goal of NAWI for pipe parity water connects directly back to the MYPP targets. NAWI will develop baseline state of technology TEAs/LCAs for various water source to end use pathways, and track progress of their research portfolio toward pipe parity water.  These tools will be publically available in Water-DAMS and Water-TAPs for sharing R&amp;D data and assessing TEA/LCA through water treatment process modeling tools. A slide on those in included in back-up slides.</a:t>
            </a: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0163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 Desal Bandwidth</a:t>
            </a:r>
            <a:r>
              <a:rPr lang="en-US" baseline="0" dirty="0" smtClean="0"/>
              <a:t> study created a foundation for the NAWI Hub to build onto and look at other non-traditional sources of water and end users. As an office, we take a leadership role from the beginning to give this and other consortia investments a “running start”.</a:t>
            </a:r>
          </a:p>
          <a:p>
            <a:endParaRPr lang="en-US" baseline="0" dirty="0" smtClean="0"/>
          </a:p>
          <a:p>
            <a:r>
              <a:rPr lang="en-US" baseline="0" dirty="0" smtClean="0"/>
              <a:t>NAWI will be approaching these </a:t>
            </a:r>
            <a:r>
              <a:rPr lang="en-US" baseline="0" dirty="0" err="1" smtClean="0"/>
              <a:t>roadmapping</a:t>
            </a:r>
            <a:r>
              <a:rPr lang="en-US" baseline="0" dirty="0" smtClean="0"/>
              <a:t> from the APRIME challenge area framework and leveraging baseline state of technology and targets developed through Water DAMS and Water TAPs. They will identify the highest impact, common research needs across the various water source to end users to inform future RFPs run by the Hub.</a:t>
            </a: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6818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Much</a:t>
            </a:r>
            <a:r>
              <a:rPr lang="en-US" sz="1200" b="0" cap="none" spc="0" baseline="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of this coordination now happens has part of the WSGC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cap="none" spc="0" baseline="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cap="none" spc="0" baseline="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Remove prize references in the bullets. </a:t>
            </a:r>
            <a:endParaRPr lang="en-US" sz="1200" b="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spcBef>
                <a:spcPts val="0"/>
              </a:spcBef>
              <a:spcAft>
                <a:spcPts val="600"/>
              </a:spcAft>
              <a:buClr>
                <a:srgbClr val="7AC143"/>
              </a:buClr>
              <a:buFont typeface="Wingdings" panose="05000000000000000000" pitchFamily="2" charset="2"/>
              <a:buNone/>
            </a:pPr>
            <a:endParaRPr lang="en-US" sz="1200" dirty="0" smtClean="0">
              <a:solidFill>
                <a:srgbClr val="50565C"/>
              </a:solidFill>
              <a:latin typeface="Franklin Gothic Book"/>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1701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7241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up slide</a:t>
            </a: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0236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69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400" b="0" dirty="0" smtClean="0">
                <a:solidFill>
                  <a:srgbClr val="000000"/>
                </a:solidFill>
                <a:latin typeface="+mn-lt"/>
                <a:cs typeface="Arial" panose="020B0604020202020204" pitchFamily="34" charset="0"/>
              </a:rPr>
              <a:t>This</a:t>
            </a:r>
            <a:r>
              <a:rPr lang="en-US" sz="1400" b="0" baseline="0" dirty="0" smtClean="0">
                <a:solidFill>
                  <a:srgbClr val="000000"/>
                </a:solidFill>
                <a:latin typeface="+mn-lt"/>
                <a:cs typeface="Arial" panose="020B0604020202020204" pitchFamily="34" charset="0"/>
              </a:rPr>
              <a:t> slide is about energy for water and water for energy.</a:t>
            </a:r>
          </a:p>
          <a:p>
            <a:pPr marL="0" indent="0">
              <a:buFont typeface="Arial" charset="0"/>
              <a:buNone/>
            </a:pPr>
            <a:endParaRPr lang="en-US" sz="1400" b="0" dirty="0" smtClean="0">
              <a:solidFill>
                <a:srgbClr val="000000"/>
              </a:solidFill>
              <a:latin typeface="+mn-lt"/>
              <a:cs typeface="Arial" panose="020B0604020202020204" pitchFamily="34" charset="0"/>
            </a:endParaRPr>
          </a:p>
          <a:p>
            <a:pPr marL="0" indent="0">
              <a:buFont typeface="Arial" charset="0"/>
              <a:buNone/>
            </a:pPr>
            <a:r>
              <a:rPr lang="en-US" sz="1400" b="1" dirty="0" smtClean="0">
                <a:solidFill>
                  <a:srgbClr val="000000"/>
                </a:solidFill>
                <a:latin typeface="+mn-lt"/>
                <a:cs typeface="Arial" panose="020B0604020202020204" pitchFamily="34" charset="0"/>
              </a:rPr>
              <a:t>The complexity of energy and water </a:t>
            </a:r>
          </a:p>
          <a:p>
            <a:r>
              <a:rPr lang="en-US" sz="1400" dirty="0" smtClean="0">
                <a:solidFill>
                  <a:srgbClr val="000000"/>
                </a:solidFill>
                <a:latin typeface="+mn-lt"/>
                <a:cs typeface="Arial" panose="020B0604020202020204" pitchFamily="34" charset="0"/>
              </a:rPr>
              <a:t>Water for Energy</a:t>
            </a:r>
            <a:r>
              <a:rPr lang="en-US" sz="1400" dirty="0" smtClean="0">
                <a:solidFill>
                  <a:srgbClr val="000000"/>
                </a:solidFill>
                <a:latin typeface="+mn-lt"/>
                <a:cs typeface="Arial" panose="020B0604020202020204" pitchFamily="34" charset="0"/>
                <a:sym typeface="Wingdings" panose="05000000000000000000" pitchFamily="2" charset="2"/>
              </a:rPr>
              <a:t> </a:t>
            </a:r>
            <a:r>
              <a:rPr lang="en-US" sz="1400" dirty="0" smtClean="0">
                <a:solidFill>
                  <a:srgbClr val="000000"/>
                </a:solidFill>
                <a:latin typeface="+mn-lt"/>
                <a:cs typeface="Arial" panose="020B0604020202020204" pitchFamily="34" charset="0"/>
              </a:rPr>
              <a:t>energy resource development </a:t>
            </a:r>
          </a:p>
          <a:p>
            <a:pPr lvl="1"/>
            <a:r>
              <a:rPr lang="en-US" sz="1400" dirty="0" smtClean="0">
                <a:solidFill>
                  <a:srgbClr val="000000"/>
                </a:solidFill>
                <a:cs typeface="Arial" panose="020B0604020202020204" pitchFamily="34" charset="0"/>
              </a:rPr>
              <a:t>Extraction, processing, power generation</a:t>
            </a:r>
          </a:p>
          <a:p>
            <a:r>
              <a:rPr lang="en-US" sz="1400" dirty="0" smtClean="0">
                <a:solidFill>
                  <a:srgbClr val="000000"/>
                </a:solidFill>
                <a:latin typeface="+mn-lt"/>
                <a:cs typeface="Arial" panose="020B0604020202020204" pitchFamily="34" charset="0"/>
              </a:rPr>
              <a:t>Energy for Water</a:t>
            </a:r>
            <a:r>
              <a:rPr lang="en-US" sz="1400" dirty="0" smtClean="0">
                <a:solidFill>
                  <a:srgbClr val="000000"/>
                </a:solidFill>
                <a:latin typeface="+mn-lt"/>
                <a:cs typeface="Arial" panose="020B0604020202020204" pitchFamily="34" charset="0"/>
                <a:sym typeface="Wingdings" panose="05000000000000000000" pitchFamily="2" charset="2"/>
              </a:rPr>
              <a:t> </a:t>
            </a:r>
            <a:r>
              <a:rPr lang="en-US" sz="1400" dirty="0" smtClean="0">
                <a:solidFill>
                  <a:srgbClr val="000000"/>
                </a:solidFill>
                <a:latin typeface="+mn-lt"/>
                <a:cs typeface="Arial" panose="020B0604020202020204" pitchFamily="34" charset="0"/>
              </a:rPr>
              <a:t>water resource development </a:t>
            </a:r>
          </a:p>
          <a:p>
            <a:pPr lvl="1"/>
            <a:r>
              <a:rPr lang="en-US" sz="1400" dirty="0" smtClean="0">
                <a:solidFill>
                  <a:srgbClr val="000000"/>
                </a:solidFill>
                <a:cs typeface="Arial" panose="020B0604020202020204" pitchFamily="34" charset="0"/>
              </a:rPr>
              <a:t>Processing, treatment, distribution </a:t>
            </a: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3459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sz="1400" dirty="0" smtClean="0">
              <a:solidFill>
                <a:srgbClr val="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3169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a:t>
            </a:r>
            <a:r>
              <a:rPr lang="en-US" sz="1200" baseline="0" dirty="0" smtClean="0"/>
              <a:t> take away from this slide is that there has been nearly 10 years of work and collaboration going on to inform AMO activities.  </a:t>
            </a:r>
            <a:r>
              <a:rPr lang="en-US" sz="1200" dirty="0" smtClean="0"/>
              <a:t>AMO is making the largest single investment</a:t>
            </a:r>
            <a:r>
              <a:rPr lang="en-US" sz="1200" baseline="0" dirty="0" smtClean="0"/>
              <a:t> in the department, but it’s well connected and contributing to the leadership in other broader efforts under the Water Security Grand Challenge, which I will talk about in a few slides. </a:t>
            </a:r>
            <a:endParaRPr lang="en-US" sz="1200" dirty="0" smtClean="0"/>
          </a:p>
          <a:p>
            <a:endParaRPr lang="en-US" sz="1200" dirty="0" smtClean="0"/>
          </a:p>
          <a:p>
            <a:r>
              <a:rPr lang="en-US" sz="1200" dirty="0" smtClean="0"/>
              <a:t>Some reports highlighted in the slide that informed our approach:</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t>2014 DOE Energy Water Nexus Report</a:t>
            </a:r>
          </a:p>
          <a:p>
            <a:pPr marL="285750" indent="-285750">
              <a:buFont typeface="Arial" panose="020B0604020202020204" pitchFamily="34" charset="0"/>
              <a:buChar char="•"/>
            </a:pPr>
            <a:r>
              <a:rPr lang="en-US" sz="1200" dirty="0" smtClean="0"/>
              <a:t>AMO Strategic Analysis </a:t>
            </a:r>
            <a:r>
              <a:rPr lang="en-US" sz="1200" dirty="0" smtClean="0">
                <a:sym typeface="Wingdings" panose="05000000000000000000" pitchFamily="2" charset="2"/>
              </a:rPr>
              <a:t> </a:t>
            </a:r>
            <a:r>
              <a:rPr lang="en-US" sz="1200" dirty="0" smtClean="0"/>
              <a:t>SW Desalination Bandwidth Studies</a:t>
            </a:r>
            <a:r>
              <a:rPr lang="en-US" sz="1200" baseline="0" dirty="0" smtClean="0"/>
              <a:t> Volumes 1 and 2 - </a:t>
            </a:r>
            <a:r>
              <a:rPr lang="en-US" dirty="0" smtClean="0"/>
              <a:t>This bandwidth study examines energy consumption and potential energy savings opportunities in U.S. seawater desalination plants.</a:t>
            </a:r>
            <a:r>
              <a:rPr lang="en-US" sz="1200" dirty="0" smtClean="0"/>
              <a:t> </a:t>
            </a:r>
          </a:p>
          <a:p>
            <a:pPr marL="285750" indent="-285750">
              <a:buFont typeface="Arial" panose="020B0604020202020204" pitchFamily="34" charset="0"/>
              <a:buChar char="•"/>
            </a:pPr>
            <a:r>
              <a:rPr lang="en-US" sz="1200" dirty="0" smtClean="0"/>
              <a:t>AMO series of 3 workshops</a:t>
            </a:r>
            <a:r>
              <a:rPr lang="en-US" sz="1200" baseline="0" dirty="0" smtClean="0"/>
              <a:t> </a:t>
            </a:r>
            <a:r>
              <a:rPr lang="en-US" sz="1200" dirty="0" smtClean="0">
                <a:sym typeface="Wingdings" panose="05000000000000000000" pitchFamily="2" charset="2"/>
              </a:rPr>
              <a:t> </a:t>
            </a:r>
            <a:r>
              <a:rPr lang="en-US" sz="1200" dirty="0" smtClean="0"/>
              <a:t>Clean Water Workshop Report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t>Better Plants Water Accelerator and Other Water Tools developed by AMO’s Technical Partnerships for Water Efficiency</a:t>
            </a:r>
          </a:p>
          <a:p>
            <a:pPr marL="285750" indent="-285750">
              <a:buFont typeface="Arial" panose="020B0604020202020204" pitchFamily="34" charset="0"/>
              <a:buChar char="•"/>
            </a:pPr>
            <a:r>
              <a:rPr lang="en-US" sz="1200" dirty="0" smtClean="0"/>
              <a:t>Office of Science Basic</a:t>
            </a:r>
            <a:r>
              <a:rPr lang="en-US" sz="1200" baseline="0" dirty="0" smtClean="0"/>
              <a:t> Research -&gt; </a:t>
            </a:r>
            <a:r>
              <a:rPr lang="en-US" sz="1200" dirty="0" smtClean="0"/>
              <a:t>Reports on</a:t>
            </a:r>
            <a:r>
              <a:rPr lang="en-US" sz="1200" baseline="0" dirty="0" smtClean="0"/>
              <a:t> Energy and Water</a:t>
            </a:r>
            <a:endParaRPr lang="en-US" sz="1200" dirty="0" smtClean="0"/>
          </a:p>
          <a:p>
            <a:pPr marL="285750" indent="-285750">
              <a:buFont typeface="Arial" panose="020B0604020202020204" pitchFamily="34" charset="0"/>
              <a:buChar char="•"/>
            </a:pPr>
            <a:r>
              <a:rPr lang="en-US" sz="1200" dirty="0" smtClean="0"/>
              <a:t>Started seeding some work via SBIR in 2017</a:t>
            </a:r>
            <a:r>
              <a:rPr lang="en-US" sz="1200" baseline="0" dirty="0" smtClean="0"/>
              <a:t> (and again in 2020)</a:t>
            </a:r>
            <a:endParaRPr lang="en-US" sz="1200" dirty="0" smtClean="0"/>
          </a:p>
          <a:p>
            <a:endParaRPr lang="en-US" sz="1200" dirty="0" smtClean="0"/>
          </a:p>
          <a:p>
            <a:r>
              <a:rPr lang="en-US" sz="1200" dirty="0" smtClean="0"/>
              <a:t>The culmination of this information, plus appropriations starting in FY17 for $20 million for an Energy-Water Desalination Hub, initiated DOE/AMO’s work in earnest in the Energy-Water Nexus area.</a:t>
            </a:r>
          </a:p>
          <a:p>
            <a:endParaRPr lang="en-US" sz="1200" dirty="0" smtClean="0"/>
          </a:p>
          <a:p>
            <a:pPr marL="0" marR="0">
              <a:spcBef>
                <a:spcPts val="1500"/>
              </a:spcBef>
              <a:spcAft>
                <a:spcPts val="0"/>
              </a:spcAft>
            </a:pPr>
            <a:r>
              <a:rPr lang="en-US" sz="1200" b="1" dirty="0" smtClean="0">
                <a:solidFill>
                  <a:schemeClr val="accent3">
                    <a:lumMod val="75000"/>
                  </a:schemeClr>
                </a:solidFill>
                <a:latin typeface="+mn-lt"/>
                <a:ea typeface="Calibri" panose="020F0502020204030204" pitchFamily="34" charset="0"/>
                <a:cs typeface="Times New Roman" panose="02020603050405020304" pitchFamily="18" charset="0"/>
              </a:rPr>
              <a:t>Related Resources</a:t>
            </a:r>
          </a:p>
          <a:p>
            <a:pPr marL="342900" marR="0" lvl="0" indent="-342900">
              <a:spcBef>
                <a:spcPts val="600"/>
              </a:spcBef>
              <a:spcAft>
                <a:spcPts val="0"/>
              </a:spcAft>
              <a:buFont typeface="Symbol" panose="05050102010706020507" pitchFamily="18" charset="2"/>
              <a:buChar char=""/>
            </a:pPr>
            <a:r>
              <a:rPr lang="en-US" sz="1200" u="sng" dirty="0" smtClean="0">
                <a:solidFill>
                  <a:schemeClr val="accent3">
                    <a:lumMod val="75000"/>
                  </a:schemeClr>
                </a:solidFill>
                <a:latin typeface="+mn-lt"/>
                <a:ea typeface="Calibri" panose="020F0502020204030204" pitchFamily="34" charset="0"/>
                <a:cs typeface="Times New Roman" panose="02020603050405020304" pitchFamily="18" charset="0"/>
              </a:rPr>
              <a:t>Energy-Water Desalination Hub, Funding Opportunity Announcement (FOA) Number: DE-FOA-0001905, </a:t>
            </a:r>
            <a:r>
              <a:rPr lang="en-US" sz="1200" u="sng" dirty="0" smtClean="0">
                <a:solidFill>
                  <a:schemeClr val="accent3">
                    <a:lumMod val="75000"/>
                  </a:schemeClr>
                </a:solidFill>
                <a:latin typeface="+mn-lt"/>
                <a:ea typeface="Calibri" panose="020F0502020204030204" pitchFamily="34" charset="0"/>
                <a:cs typeface="Times New Roman" panose="02020603050405020304" pitchFamily="18" charset="0"/>
                <a:hlinkClick r:id="rId3"/>
              </a:rPr>
              <a:t>https://eere-exchange.energy.gov/FileContent.aspx?FileID=f681a69e-0b53-4754-982d-5456bac591b2</a:t>
            </a:r>
            <a:r>
              <a:rPr lang="en-US" sz="1200" u="sng" dirty="0" smtClean="0">
                <a:solidFill>
                  <a:schemeClr val="accent3">
                    <a:lumMod val="75000"/>
                  </a:schemeClr>
                </a:solidFill>
                <a:latin typeface="+mn-lt"/>
                <a:ea typeface="Calibri" panose="020F0502020204030204" pitchFamily="34" charset="0"/>
                <a:cs typeface="Times New Roman" panose="02020603050405020304" pitchFamily="18" charset="0"/>
              </a:rPr>
              <a:t>  </a:t>
            </a:r>
            <a:endParaRPr lang="en-US" sz="1200" dirty="0" smtClean="0">
              <a:solidFill>
                <a:schemeClr val="accent3">
                  <a:lumMod val="75000"/>
                </a:schemeClr>
              </a:solidFill>
              <a:latin typeface="+mn-lt"/>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en-US" sz="1200" u="sng" dirty="0" smtClean="0">
                <a:solidFill>
                  <a:schemeClr val="accent3">
                    <a:lumMod val="75000"/>
                  </a:schemeClr>
                </a:solidFill>
                <a:latin typeface="+mn-lt"/>
                <a:ea typeface="Calibri" panose="020F0502020204030204" pitchFamily="34" charset="0"/>
                <a:cs typeface="Times New Roman" panose="02020603050405020304" pitchFamily="18" charset="0"/>
              </a:rPr>
              <a:t>Water Security Grand Challenge website: </a:t>
            </a:r>
            <a:r>
              <a:rPr lang="en-US" sz="1200" u="sng" dirty="0" smtClean="0">
                <a:solidFill>
                  <a:schemeClr val="accent3">
                    <a:lumMod val="75000"/>
                  </a:schemeClr>
                </a:solidFill>
                <a:latin typeface="+mn-lt"/>
                <a:ea typeface="Times New Roman" panose="02020603050405020304" pitchFamily="18" charset="0"/>
                <a:cs typeface="Times New Roman" panose="02020603050405020304" pitchFamily="18" charset="0"/>
                <a:hlinkClick r:id="rId4"/>
              </a:rPr>
              <a:t>https://www.energy.gov/eere/water-security-grand-challenge</a:t>
            </a:r>
            <a:r>
              <a:rPr lang="en-US" sz="1200" dirty="0" smtClean="0">
                <a:solidFill>
                  <a:schemeClr val="accent3">
                    <a:lumMod val="75000"/>
                  </a:schemeClr>
                </a:solidFill>
                <a:latin typeface="+mn-lt"/>
                <a:ea typeface="Times New Roman" panose="02020603050405020304" pitchFamily="18" charset="0"/>
                <a:cs typeface="Times New Roman" panose="02020603050405020304" pitchFamily="18" charset="0"/>
              </a:rPr>
              <a:t>.</a:t>
            </a:r>
          </a:p>
          <a:p>
            <a:pPr marL="342900" marR="0" lvl="0" indent="-342900">
              <a:spcBef>
                <a:spcPts val="600"/>
              </a:spcBef>
              <a:spcAft>
                <a:spcPts val="0"/>
              </a:spcAft>
              <a:buFont typeface="Symbol" panose="05050102010706020507" pitchFamily="18" charset="2"/>
              <a:buChar char=""/>
            </a:pPr>
            <a:r>
              <a:rPr lang="en-US" sz="1200" i="1" dirty="0" smtClean="0">
                <a:solidFill>
                  <a:schemeClr val="accent3">
                    <a:lumMod val="75000"/>
                  </a:schemeClr>
                </a:solidFill>
                <a:latin typeface="+mn-lt"/>
                <a:ea typeface="Times New Roman" panose="02020603050405020304" pitchFamily="18" charset="0"/>
                <a:cs typeface="Times New Roman" panose="02020603050405020304" pitchFamily="18" charset="0"/>
              </a:rPr>
              <a:t>Coordinated Strategic Plan to Advance Desalination for Enhanced Water Security</a:t>
            </a:r>
            <a:r>
              <a:rPr lang="en-US" sz="1200" dirty="0" smtClean="0">
                <a:solidFill>
                  <a:schemeClr val="accent3">
                    <a:lumMod val="75000"/>
                  </a:schemeClr>
                </a:solidFill>
                <a:latin typeface="+mn-lt"/>
                <a:ea typeface="Times New Roman" panose="02020603050405020304" pitchFamily="18" charset="0"/>
                <a:cs typeface="Times New Roman" panose="02020603050405020304" pitchFamily="18" charset="0"/>
              </a:rPr>
              <a:t>. NSTC. March 2019. Available online at: </a:t>
            </a:r>
            <a:r>
              <a:rPr lang="en-US" sz="1200" u="sng" dirty="0" smtClean="0">
                <a:solidFill>
                  <a:schemeClr val="accent3">
                    <a:lumMod val="75000"/>
                  </a:schemeClr>
                </a:solidFill>
                <a:latin typeface="+mn-lt"/>
                <a:ea typeface="Times New Roman" panose="02020603050405020304" pitchFamily="18" charset="0"/>
                <a:cs typeface="Times New Roman" panose="02020603050405020304" pitchFamily="18" charset="0"/>
                <a:hlinkClick r:id="rId5"/>
              </a:rPr>
              <a:t>https://www.whitehouse.gov/wp-content/uploads/2019/03/Coordinated-Strategic-Plan-to-Advance-Desalination-for-Enhanced-Water-Security-2019.pdf</a:t>
            </a:r>
            <a:endParaRPr lang="en-US" sz="1200" dirty="0" smtClean="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a:t>
            </a:fld>
            <a:endParaRPr lang="en-US"/>
          </a:p>
        </p:txBody>
      </p:sp>
    </p:spTree>
    <p:extLst>
      <p:ext uri="{BB962C8B-B14F-4D97-AF65-F5344CB8AC3E}">
        <p14:creationId xmlns:p14="http://schemas.microsoft.com/office/powerpoint/2010/main" val="261347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spcBef>
                <a:spcPts val="0"/>
              </a:spcBef>
              <a:spcAft>
                <a:spcPts val="600"/>
              </a:spcAft>
              <a:buClr>
                <a:srgbClr val="7AC143"/>
              </a:buClr>
              <a:buFont typeface="Wingdings" panose="05000000000000000000" pitchFamily="2" charset="2"/>
              <a:buNone/>
            </a:pPr>
            <a:r>
              <a:rPr lang="en-US" sz="1600" dirty="0" smtClean="0">
                <a:solidFill>
                  <a:schemeClr val="tx1">
                    <a:lumMod val="75000"/>
                    <a:lumOff val="25000"/>
                  </a:schemeClr>
                </a:solidFill>
                <a:latin typeface="Franklin Gothic Book"/>
              </a:rPr>
              <a:t>Thes</a:t>
            </a:r>
            <a:r>
              <a:rPr lang="en-US" sz="1600" baseline="0" dirty="0" smtClean="0">
                <a:solidFill>
                  <a:schemeClr val="tx1">
                    <a:lumMod val="75000"/>
                    <a:lumOff val="25000"/>
                  </a:schemeClr>
                </a:solidFill>
                <a:latin typeface="Franklin Gothic Book"/>
              </a:rPr>
              <a:t>e challenges and barriers are from our MYPP - they are pretty broad and crosscutting to multiple non traditional water sources.  These were informed by some of the earlier reports and workshops mentioned on the previous slides. </a:t>
            </a:r>
            <a:endParaRPr lang="en-US" sz="1200" baseline="0" dirty="0" smtClean="0">
              <a:solidFill>
                <a:schemeClr val="tx1">
                  <a:lumMod val="75000"/>
                  <a:lumOff val="25000"/>
                </a:schemeClr>
              </a:solidFill>
              <a:latin typeface="+mn-lt"/>
            </a:endParaRPr>
          </a:p>
          <a:p>
            <a:pPr marL="0" indent="0" fontAlgn="ctr">
              <a:spcBef>
                <a:spcPts val="0"/>
              </a:spcBef>
              <a:spcAft>
                <a:spcPts val="600"/>
              </a:spcAft>
              <a:buClr>
                <a:srgbClr val="7AC143"/>
              </a:buClr>
              <a:buFont typeface="Wingdings" panose="05000000000000000000" pitchFamily="2" charset="2"/>
              <a:buNone/>
            </a:pPr>
            <a:endParaRPr lang="en-US" sz="1200" baseline="0" dirty="0" smtClean="0">
              <a:solidFill>
                <a:schemeClr val="tx1">
                  <a:lumMod val="75000"/>
                  <a:lumOff val="25000"/>
                </a:schemeClr>
              </a:solidFill>
              <a:latin typeface="+mn-lt"/>
            </a:endParaRPr>
          </a:p>
          <a:p>
            <a:pPr marL="0" indent="0" fontAlgn="ctr">
              <a:spcBef>
                <a:spcPts val="0"/>
              </a:spcBef>
              <a:spcAft>
                <a:spcPts val="600"/>
              </a:spcAft>
              <a:buClr>
                <a:srgbClr val="7AC143"/>
              </a:buClr>
              <a:buFont typeface="Wingdings" panose="05000000000000000000" pitchFamily="2" charset="2"/>
              <a:buNone/>
            </a:pPr>
            <a:r>
              <a:rPr lang="en-US" sz="1200" baseline="0" dirty="0" smtClean="0">
                <a:solidFill>
                  <a:schemeClr val="tx1">
                    <a:lumMod val="75000"/>
                    <a:lumOff val="25000"/>
                  </a:schemeClr>
                </a:solidFill>
                <a:latin typeface="+mn-lt"/>
              </a:rPr>
              <a:t>We used these as a way to start to frame FOAs (potentially using  additional stakeholder workshops or RFIs)  –to then get at more granular, specific objectives and targets., which I will talk about on the next slide.</a:t>
            </a:r>
          </a:p>
          <a:p>
            <a:pPr marL="0" indent="0" fontAlgn="ctr">
              <a:spcBef>
                <a:spcPts val="0"/>
              </a:spcBef>
              <a:spcAft>
                <a:spcPts val="600"/>
              </a:spcAft>
              <a:buClr>
                <a:srgbClr val="7AC143"/>
              </a:buClr>
              <a:buFont typeface="Wingdings" panose="05000000000000000000" pitchFamily="2" charset="2"/>
              <a:buNone/>
            </a:pPr>
            <a:endParaRPr lang="en-US" sz="1200" baseline="0" dirty="0" smtClean="0">
              <a:solidFill>
                <a:schemeClr val="tx1">
                  <a:lumMod val="75000"/>
                  <a:lumOff val="25000"/>
                </a:schemeClr>
              </a:solidFill>
              <a:latin typeface="+mn-lt"/>
            </a:endParaRPr>
          </a:p>
          <a:p>
            <a:pPr marL="0" indent="0" fontAlgn="ctr">
              <a:spcBef>
                <a:spcPts val="0"/>
              </a:spcBef>
              <a:spcAft>
                <a:spcPts val="600"/>
              </a:spcAft>
              <a:buClr>
                <a:srgbClr val="7AC143"/>
              </a:buClr>
              <a:buFont typeface="Wingdings" panose="05000000000000000000" pitchFamily="2" charset="2"/>
              <a:buNone/>
            </a:pPr>
            <a:r>
              <a:rPr lang="en-US" sz="1200" baseline="0" dirty="0" smtClean="0">
                <a:solidFill>
                  <a:schemeClr val="tx1">
                    <a:lumMod val="75000"/>
                    <a:lumOff val="25000"/>
                  </a:schemeClr>
                </a:solidFill>
                <a:latin typeface="+mn-lt"/>
              </a:rPr>
              <a:t>Note, these are AMO programmatic high level.  The NAWI hub, which I will also talk about in a few slides, has developed a framework of challenge areas (called APRIME) and will be drilling down to a more granular level of specificity for the scope of the Hub through </a:t>
            </a:r>
            <a:r>
              <a:rPr lang="en-US" sz="1200" baseline="0" dirty="0" err="1" smtClean="0">
                <a:solidFill>
                  <a:schemeClr val="tx1">
                    <a:lumMod val="75000"/>
                    <a:lumOff val="25000"/>
                  </a:schemeClr>
                </a:solidFill>
                <a:latin typeface="+mn-lt"/>
              </a:rPr>
              <a:t>roadmapping</a:t>
            </a:r>
            <a:r>
              <a:rPr lang="en-US" sz="1200" baseline="0" dirty="0" smtClean="0">
                <a:solidFill>
                  <a:schemeClr val="tx1">
                    <a:lumMod val="75000"/>
                    <a:lumOff val="25000"/>
                  </a:schemeClr>
                </a:solidFill>
                <a:latin typeface="+mn-lt"/>
              </a:rPr>
              <a:t>.</a:t>
            </a:r>
            <a:endParaRPr lang="en-US" sz="1600" dirty="0" smtClean="0">
              <a:solidFill>
                <a:schemeClr val="tx1">
                  <a:lumMod val="75000"/>
                  <a:lumOff val="25000"/>
                </a:schemeClr>
              </a:solidFill>
              <a:latin typeface="Franklin Gothic Book"/>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02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high level AMO objectives</a:t>
            </a:r>
            <a:r>
              <a:rPr lang="en-US" baseline="0" dirty="0" smtClean="0"/>
              <a:t> in the energy-water space, with specific targets that were informed by earlier reports/workshops.  These were used to inform the Hub FOA and other activities that AMO is doing in the energy-water space.  </a:t>
            </a:r>
          </a:p>
          <a:p>
            <a:endParaRPr lang="en-US" baseline="0" dirty="0" smtClean="0"/>
          </a:p>
          <a:p>
            <a:r>
              <a:rPr lang="en-US" baseline="0" dirty="0" smtClean="0"/>
              <a:t>How do we measure progress against these targets?  Through our specific investments – such as the NAWI Hub – will have TEA and LCA tools developed this year (called Water TAPs and Water DAMS) to baseline </a:t>
            </a:r>
            <a:r>
              <a:rPr lang="en-US" baseline="0" dirty="0" err="1" smtClean="0"/>
              <a:t>SoT</a:t>
            </a:r>
            <a:r>
              <a:rPr lang="en-US" baseline="0" dirty="0" smtClean="0"/>
              <a:t> and track progress against targets like these for cost/m3 water and energy intensity, among others. I’ll talk more about that later.</a:t>
            </a:r>
            <a:endParaRPr lang="en-US" dirty="0"/>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of this information then informed the development of Energy-Water Desal Hub FOA – released December 2018.</a:t>
            </a: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0937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r>
              <a:rPr lang="en-US" sz="1200" b="0" baseline="0" dirty="0" smtClean="0">
                <a:solidFill>
                  <a:srgbClr val="50565C"/>
                </a:solidFill>
                <a:latin typeface="Franklin Gothic Book"/>
              </a:rPr>
              <a:t>Across the AMO Portfolio (Consortia, R&amp;D, Analysis, and Technical Partnerships) and, under the broader auspices of the WSGC,  we are making investments to innovative technologies and activities to increase water availability, improve energy efficiency, and bring down costs. In the next few slides, I’m going to focus in on two of these – the NAWI Hub and Technical Partnerships. </a:t>
            </a:r>
          </a:p>
          <a:p>
            <a:pPr marL="0" marR="0" lvl="0" indent="0" algn="l" defTabSz="914400" rtl="0" eaLnBrk="1" fontAlgn="ctr" latinLnBrk="0" hangingPunct="1">
              <a:lnSpc>
                <a:spcPct val="100000"/>
              </a:lnSpc>
              <a:spcBef>
                <a:spcPts val="0"/>
              </a:spcBef>
              <a:spcAft>
                <a:spcPts val="600"/>
              </a:spcAft>
              <a:buClr>
                <a:srgbClr val="7AC143"/>
              </a:buClr>
              <a:buSzTx/>
              <a:buFont typeface="Wingdings" panose="05000000000000000000" pitchFamily="2" charset="2"/>
              <a:buNone/>
              <a:tabLst/>
              <a:defRPr/>
            </a:pPr>
            <a:endParaRPr lang="en-US" sz="1200" dirty="0" smtClean="0">
              <a:solidFill>
                <a:srgbClr val="50565C"/>
              </a:solidFill>
              <a:latin typeface="Franklin Gothic Book"/>
            </a:endParaRPr>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27306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hin Header">
    <p:spTree>
      <p:nvGrpSpPr>
        <p:cNvPr id="1" name=""/>
        <p:cNvGrpSpPr/>
        <p:nvPr/>
      </p:nvGrpSpPr>
      <p:grpSpPr>
        <a:xfrm>
          <a:off x="0" y="0"/>
          <a:ext cx="0" cy="0"/>
          <a:chOff x="0" y="0"/>
          <a:chExt cx="0" cy="0"/>
        </a:xfrm>
      </p:grpSpPr>
      <p:sp>
        <p:nvSpPr>
          <p:cNvPr id="8" name="Right Triangle 7"/>
          <p:cNvSpPr/>
          <p:nvPr userDrawn="1"/>
        </p:nvSpPr>
        <p:spPr>
          <a:xfrm flipH="1">
            <a:off x="8833839" y="427642"/>
            <a:ext cx="172838" cy="17243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73217" y="150399"/>
            <a:ext cx="8645713" cy="600075"/>
          </a:xfrm>
          <a:prstGeom prst="rect">
            <a:avLst/>
          </a:prstGeom>
        </p:spPr>
        <p:txBody>
          <a:bodyPr anchor="ctr">
            <a:normAutofit/>
          </a:bodyPr>
          <a:lstStyle>
            <a:lvl1pPr>
              <a:defRPr sz="1800" b="1">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xmlns="" id="{0FCC17BB-F3E8-BE47-9479-824157576970}"/>
              </a:ext>
            </a:extLst>
          </p:cNvPr>
          <p:cNvCxnSpPr>
            <a:cxnSpLocks/>
          </p:cNvCxnSpPr>
          <p:nvPr userDrawn="1"/>
        </p:nvCxnSpPr>
        <p:spPr>
          <a:xfrm>
            <a:off x="188126" y="781603"/>
            <a:ext cx="8789187" cy="0"/>
          </a:xfrm>
          <a:prstGeom prst="line">
            <a:avLst/>
          </a:prstGeom>
          <a:ln w="12700"/>
        </p:spPr>
        <p:style>
          <a:lnRef idx="1">
            <a:schemeClr val="dk1"/>
          </a:lnRef>
          <a:fillRef idx="0">
            <a:schemeClr val="dk1"/>
          </a:fillRef>
          <a:effectRef idx="0">
            <a:schemeClr val="dk1"/>
          </a:effectRef>
          <a:fontRef idx="minor">
            <a:schemeClr val="tx1"/>
          </a:fontRef>
        </p:style>
      </p:cxnSp>
      <p:sp>
        <p:nvSpPr>
          <p:cNvPr id="10" name="Text Placeholder 2">
            <a:extLst>
              <a:ext uri="{FF2B5EF4-FFF2-40B4-BE49-F238E27FC236}">
                <a16:creationId xmlns:a16="http://schemas.microsoft.com/office/drawing/2014/main" xmlns="" id="{03494B89-E739-5E48-B389-E4CE48B5D991}"/>
              </a:ext>
            </a:extLst>
          </p:cNvPr>
          <p:cNvSpPr>
            <a:spLocks noGrp="1"/>
          </p:cNvSpPr>
          <p:nvPr>
            <p:ph idx="1"/>
          </p:nvPr>
        </p:nvSpPr>
        <p:spPr>
          <a:xfrm>
            <a:off x="188126" y="1152939"/>
            <a:ext cx="8645712" cy="4750904"/>
          </a:xfrm>
          <a:prstGeom prst="rect">
            <a:avLst/>
          </a:prstGeom>
        </p:spPr>
        <p:txBody>
          <a:bodyPr vert="horz" lIns="91440" tIns="45720" rIns="91440" bIns="45720" rtlCol="0">
            <a:norm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99398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5/29/2020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80051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5/29/2020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9.xml"/><Relationship Id="rId7" Type="http://schemas.openxmlformats.org/officeDocument/2006/relationships/image" Target="../media/image1.jpeg"/><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theme" Target="../theme/theme7.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2"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1" r:id="rId28"/>
    <p:sldLayoutId id="214748398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9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hyperlink" Target="https://www.energy.gov/eere/amo/measur" TargetMode="External"/><Relationship Id="rId2" Type="http://schemas.openxmlformats.org/officeDocument/2006/relationships/hyperlink" Target="https://betterbuildingssolutioncenter.energy.gov/better-plants/water-savings-initiative" TargetMode="External"/><Relationship Id="rId1" Type="http://schemas.openxmlformats.org/officeDocument/2006/relationships/slideLayout" Target="../slideLayouts/slideLayout116.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hyperlink" Target="http://www.nano.gov/" TargetMode="External"/><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hyperlink" Target="https://americanmadechallenges.org/waterresourcerecovery/" TargetMode="External"/><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97.xml"/><Relationship Id="rId5" Type="http://schemas.openxmlformats.org/officeDocument/2006/relationships/image" Target="../media/image51.jp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97.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97.xml"/><Relationship Id="rId4" Type="http://schemas.openxmlformats.org/officeDocument/2006/relationships/hyperlink" Target="https://www.state.gov/documents/organization/27584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7.xml"/><Relationship Id="rId5" Type="http://schemas.openxmlformats.org/officeDocument/2006/relationships/hyperlink" Target="https://www.energy.gov/downloads/water-energy-nexus-challenges-and-opportunities"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9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hyperlink" Target="https://science.osti.gov/-/media/bes/pdf/reports/2017/BRN_Energy_Water_rpt.pdf?la=en&amp;hash=A6F8FF3E654429D20CE557EE7D3342BDC2BF75F8" TargetMode="External"/><Relationship Id="rId3" Type="http://schemas.openxmlformats.org/officeDocument/2006/relationships/hyperlink" Target="https://www.energy.gov/energy-water-nexus-crosscut" TargetMode="External"/><Relationship Id="rId7" Type="http://schemas.openxmlformats.org/officeDocument/2006/relationships/hyperlink" Target="https://www.energy.gov/eere/amo/downloads/bandwidth-study-us-seawater-desalination-systems" TargetMode="External"/><Relationship Id="rId2" Type="http://schemas.openxmlformats.org/officeDocument/2006/relationships/notesSlide" Target="../notesSlides/notesSlide5.xml"/><Relationship Id="rId1" Type="http://schemas.openxmlformats.org/officeDocument/2006/relationships/slideLayout" Target="../slideLayouts/slideLayout97.xml"/><Relationship Id="rId6" Type="http://schemas.openxmlformats.org/officeDocument/2006/relationships/hyperlink" Target="https://www.energy.gov/sites/prod/files/2018/03/f49/CW%20Workshop%20Series%20Report-Summary_0.pdf" TargetMode="External"/><Relationship Id="rId11" Type="http://schemas.openxmlformats.org/officeDocument/2006/relationships/hyperlink" Target="https://www.energy.gov/eere/water-security-grand-challenge" TargetMode="External"/><Relationship Id="rId5" Type="http://schemas.openxmlformats.org/officeDocument/2006/relationships/hyperlink" Target="https://www.energy.gov/sites/prod/files/2016/05/f31/Takeaways%20from%20the%202015%20DOE%20energy-water%20nexus%20roundtable%20series%20.pdf" TargetMode="External"/><Relationship Id="rId10" Type="http://schemas.openxmlformats.org/officeDocument/2006/relationships/hyperlink" Target="https://www.whitehouse.gov/wp-content/uploads/2019/03/Coordinated-Strategic-Plan-to-Advance-Desalination-for-Enhanced-Water-Security-2019.pdf" TargetMode="External"/><Relationship Id="rId4" Type="http://schemas.openxmlformats.org/officeDocument/2006/relationships/hyperlink" Target="https://www.energy.gov/downloads/water-energy-nexus-challenges-and-opportunities" TargetMode="External"/><Relationship Id="rId9" Type="http://schemas.openxmlformats.org/officeDocument/2006/relationships/hyperlink" Target="http://www.nawihub.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426533"/>
            <a:ext cx="8471371" cy="1381360"/>
          </a:xfrm>
        </p:spPr>
        <p:txBody>
          <a:bodyPr>
            <a:normAutofit/>
          </a:bodyPr>
          <a:lstStyle/>
          <a:p>
            <a:r>
              <a:rPr lang="en-US" sz="2800" b="0" dirty="0" smtClean="0">
                <a:solidFill>
                  <a:schemeClr val="tx1">
                    <a:lumMod val="75000"/>
                    <a:lumOff val="25000"/>
                  </a:schemeClr>
                </a:solidFill>
              </a:rPr>
              <a:t>Energy-Water Nexus</a:t>
            </a:r>
            <a:endParaRPr lang="en-US" sz="2400" b="0" dirty="0">
              <a:solidFill>
                <a:schemeClr val="tx1">
                  <a:lumMod val="75000"/>
                  <a:lumOff val="25000"/>
                </a:schemeClr>
              </a:solidFill>
            </a:endParaRPr>
          </a:p>
        </p:txBody>
      </p:sp>
      <p:sp>
        <p:nvSpPr>
          <p:cNvPr id="3" name="Text Placeholder 2"/>
          <p:cNvSpPr>
            <a:spLocks noGrp="1"/>
          </p:cNvSpPr>
          <p:nvPr>
            <p:ph type="body" sz="quarter" idx="10"/>
          </p:nvPr>
        </p:nvSpPr>
        <p:spPr>
          <a:xfrm>
            <a:off x="457200" y="2015386"/>
            <a:ext cx="6022240" cy="1087547"/>
          </a:xfrm>
        </p:spPr>
        <p:txBody>
          <a:bodyPr/>
          <a:lstStyle/>
          <a:p>
            <a:r>
              <a:rPr lang="en-US" sz="1800" b="0" dirty="0">
                <a:solidFill>
                  <a:schemeClr val="tx1">
                    <a:lumMod val="75000"/>
                    <a:lumOff val="25000"/>
                  </a:schemeClr>
                </a:solidFill>
              </a:rPr>
              <a:t>Melissa Klembara, Technology Manager </a:t>
            </a:r>
            <a:endParaRPr lang="en-US" sz="1800" b="0" dirty="0" smtClean="0">
              <a:solidFill>
                <a:schemeClr val="tx1">
                  <a:lumMod val="75000"/>
                  <a:lumOff val="25000"/>
                </a:schemeClr>
              </a:solidFill>
            </a:endParaRPr>
          </a:p>
          <a:p>
            <a:r>
              <a:rPr lang="en-US" sz="1800" b="0" dirty="0" smtClean="0">
                <a:solidFill>
                  <a:schemeClr val="tx1">
                    <a:lumMod val="75000"/>
                    <a:lumOff val="25000"/>
                  </a:schemeClr>
                </a:solidFill>
              </a:rPr>
              <a:t>Diana Bauer, Senior Technical Manager for Strategy</a:t>
            </a:r>
          </a:p>
          <a:p>
            <a:r>
              <a:rPr lang="en-US" sz="1800" b="0" dirty="0" smtClean="0">
                <a:solidFill>
                  <a:schemeClr val="tx1">
                    <a:lumMod val="75000"/>
                    <a:lumOff val="25000"/>
                  </a:schemeClr>
                </a:solidFill>
              </a:rPr>
              <a:t>Joe Cresko, Chief Engineer </a:t>
            </a:r>
          </a:p>
        </p:txBody>
      </p:sp>
      <p:sp>
        <p:nvSpPr>
          <p:cNvPr id="4" name="Text Placeholder 3"/>
          <p:cNvSpPr>
            <a:spLocks noGrp="1"/>
          </p:cNvSpPr>
          <p:nvPr>
            <p:ph type="body" sz="quarter" idx="13"/>
          </p:nvPr>
        </p:nvSpPr>
        <p:spPr>
          <a:xfrm>
            <a:off x="457200" y="3102933"/>
            <a:ext cx="4448477" cy="478467"/>
          </a:xfrm>
        </p:spPr>
        <p:txBody>
          <a:bodyPr>
            <a:noAutofit/>
          </a:bodyPr>
          <a:lstStyle/>
          <a:p>
            <a:r>
              <a:rPr lang="en-US" sz="1800" dirty="0">
                <a:solidFill>
                  <a:schemeClr val="tx1">
                    <a:lumMod val="75000"/>
                    <a:lumOff val="25000"/>
                  </a:schemeClr>
                </a:solidFill>
              </a:rPr>
              <a:t>Advanced Manufacturing Office</a:t>
            </a:r>
          </a:p>
          <a:p>
            <a:r>
              <a:rPr lang="en-US" sz="1800" dirty="0" smtClean="0">
                <a:solidFill>
                  <a:schemeClr val="tx1">
                    <a:lumMod val="75000"/>
                    <a:lumOff val="25000"/>
                  </a:schemeClr>
                </a:solidFill>
              </a:rPr>
              <a:t>AMO </a:t>
            </a:r>
            <a:r>
              <a:rPr lang="en-US" sz="1800" dirty="0">
                <a:solidFill>
                  <a:schemeClr val="tx1">
                    <a:lumMod val="75000"/>
                    <a:lumOff val="25000"/>
                  </a:schemeClr>
                </a:solidFill>
              </a:rPr>
              <a:t>Peer Review</a:t>
            </a:r>
          </a:p>
          <a:p>
            <a:r>
              <a:rPr lang="en-US" sz="1800" dirty="0">
                <a:solidFill>
                  <a:schemeClr val="tx1">
                    <a:lumMod val="75000"/>
                    <a:lumOff val="25000"/>
                  </a:schemeClr>
                </a:solidFill>
              </a:rPr>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2900" y="1046501"/>
            <a:ext cx="8458200"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rPr>
              <a:t>The Water Security Grand Challenge is a White House initiated, D</a:t>
            </a:r>
            <a:r>
              <a:rPr lang="en-US" sz="1600" dirty="0" smtClean="0">
                <a:solidFill>
                  <a:schemeClr val="tx1">
                    <a:lumMod val="75000"/>
                    <a:lumOff val="25000"/>
                  </a:schemeClr>
                </a:solidFill>
              </a:rPr>
              <a:t>OE </a:t>
            </a:r>
            <a:r>
              <a:rPr lang="en-US" sz="1600" dirty="0">
                <a:solidFill>
                  <a:schemeClr val="tx1">
                    <a:lumMod val="75000"/>
                    <a:lumOff val="25000"/>
                  </a:schemeClr>
                </a:solidFill>
              </a:rPr>
              <a:t>led framework to advance transformational technology and innovation to meet the global need for safe, secure, and affordable water. </a:t>
            </a:r>
          </a:p>
        </p:txBody>
      </p:sp>
      <p:sp>
        <p:nvSpPr>
          <p:cNvPr id="2" name="Title 1"/>
          <p:cNvSpPr>
            <a:spLocks noGrp="1"/>
          </p:cNvSpPr>
          <p:nvPr>
            <p:ph type="title"/>
          </p:nvPr>
        </p:nvSpPr>
        <p:spPr>
          <a:xfrm>
            <a:off x="266700" y="0"/>
            <a:ext cx="8724900" cy="812800"/>
          </a:xfrm>
        </p:spPr>
        <p:txBody>
          <a:bodyPr/>
          <a:lstStyle/>
          <a:p>
            <a:r>
              <a:rPr lang="en-US" sz="2800" dirty="0">
                <a:solidFill>
                  <a:schemeClr val="accent5"/>
                </a:solidFill>
              </a:rPr>
              <a:t>EERE/DOE </a:t>
            </a:r>
            <a:r>
              <a:rPr lang="en-US" sz="2800" dirty="0" smtClean="0">
                <a:solidFill>
                  <a:schemeClr val="accent5"/>
                </a:solidFill>
              </a:rPr>
              <a:t>Initiatives </a:t>
            </a:r>
            <a:r>
              <a:rPr lang="en-US" sz="2800" dirty="0">
                <a:solidFill>
                  <a:schemeClr val="accent5"/>
                </a:solidFill>
              </a:rPr>
              <a:t>and White House </a:t>
            </a:r>
            <a:r>
              <a:rPr lang="en-US" sz="2800" dirty="0" smtClean="0">
                <a:solidFill>
                  <a:schemeClr val="accent5"/>
                </a:solidFill>
              </a:rPr>
              <a:t>Priorities </a:t>
            </a:r>
            <a:endParaRPr lang="en-US" sz="2800" dirty="0">
              <a:solidFill>
                <a:schemeClr val="accent5"/>
              </a:solidFill>
            </a:endParaRPr>
          </a:p>
        </p:txBody>
      </p:sp>
      <p:pic>
        <p:nvPicPr>
          <p:cNvPr id="6" name="Picture 5">
            <a:extLst>
              <a:ext uri="{FF2B5EF4-FFF2-40B4-BE49-F238E27FC236}">
                <a16:creationId xmlns="" xmlns:a16="http://schemas.microsoft.com/office/drawing/2014/main" id="{1FF20F9D-3447-9C4F-94F0-7AA93FBDE967}"/>
              </a:ext>
            </a:extLst>
          </p:cNvPr>
          <p:cNvPicPr>
            <a:picLocks noChangeAspect="1"/>
          </p:cNvPicPr>
          <p:nvPr/>
        </p:nvPicPr>
        <p:blipFill>
          <a:blip r:embed="rId3"/>
          <a:stretch>
            <a:fillRect/>
          </a:stretch>
        </p:blipFill>
        <p:spPr>
          <a:xfrm>
            <a:off x="353786" y="2164695"/>
            <a:ext cx="2911415" cy="4114800"/>
          </a:xfrm>
          <a:prstGeom prst="rect">
            <a:avLst/>
          </a:prstGeom>
        </p:spPr>
      </p:pic>
      <p:sp>
        <p:nvSpPr>
          <p:cNvPr id="10" name="Rectangle 9"/>
          <p:cNvSpPr/>
          <p:nvPr/>
        </p:nvSpPr>
        <p:spPr>
          <a:xfrm>
            <a:off x="3619500" y="2164695"/>
            <a:ext cx="5181600" cy="4116512"/>
          </a:xfrm>
          <a:prstGeom prst="rect">
            <a:avLst/>
          </a:prstGeom>
        </p:spPr>
        <p:txBody>
          <a:bodyPr wrap="square">
            <a:spAutoFit/>
          </a:bodyPr>
          <a:lstStyle/>
          <a:p>
            <a:pPr lvl="0" defTabSz="457200">
              <a:spcAft>
                <a:spcPts val="900"/>
              </a:spcAft>
              <a:buClr>
                <a:srgbClr val="00B0F0"/>
              </a:buClr>
            </a:pPr>
            <a:r>
              <a:rPr lang="en-US" sz="1600" dirty="0">
                <a:solidFill>
                  <a:schemeClr val="tx1">
                    <a:lumMod val="75000"/>
                    <a:lumOff val="25000"/>
                  </a:schemeClr>
                </a:solidFill>
                <a:latin typeface="+mn-lt"/>
                <a:ea typeface="ヒラギノ角ゴ Pro W3" charset="-128"/>
              </a:rPr>
              <a:t>Advance transformational technology and innovation to meet the global need for safe, secure, and affordable water. By 2030: </a:t>
            </a:r>
          </a:p>
          <a:p>
            <a:pPr marL="287338" lvl="0" indent="-287338" defTabSz="457200">
              <a:spcAft>
                <a:spcPts val="900"/>
              </a:spcAft>
              <a:buClr>
                <a:schemeClr val="tx1">
                  <a:lumMod val="75000"/>
                  <a:lumOff val="25000"/>
                </a:schemeClr>
              </a:buClr>
              <a:buFont typeface="Wingdings" panose="05000000000000000000" pitchFamily="2" charset="2"/>
              <a:buChar char="Ø"/>
            </a:pPr>
            <a:r>
              <a:rPr lang="en-US" sz="1600" dirty="0">
                <a:solidFill>
                  <a:schemeClr val="tx1">
                    <a:lumMod val="75000"/>
                    <a:lumOff val="25000"/>
                  </a:schemeClr>
                </a:solidFill>
                <a:latin typeface="+mn-lt"/>
                <a:ea typeface="ヒラギノ角ゴ Pro W3" charset="-128"/>
              </a:rPr>
              <a:t>Launch desalination technologies that deliver cost-competitive clean water.  </a:t>
            </a:r>
          </a:p>
          <a:p>
            <a:pPr marL="287338" lvl="0" indent="-287338" defTabSz="457200">
              <a:spcAft>
                <a:spcPts val="900"/>
              </a:spcAft>
              <a:buClr>
                <a:schemeClr val="tx1">
                  <a:lumMod val="75000"/>
                  <a:lumOff val="25000"/>
                </a:schemeClr>
              </a:buClr>
              <a:buFont typeface="Wingdings" panose="05000000000000000000" pitchFamily="2" charset="2"/>
              <a:buChar char="Ø"/>
            </a:pPr>
            <a:r>
              <a:rPr lang="en-US" sz="1600" dirty="0">
                <a:solidFill>
                  <a:schemeClr val="tx1">
                    <a:lumMod val="75000"/>
                    <a:lumOff val="25000"/>
                  </a:schemeClr>
                </a:solidFill>
                <a:latin typeface="+mn-lt"/>
                <a:ea typeface="ヒラギノ角ゴ Pro W3" charset="-128"/>
              </a:rPr>
              <a:t>Transform the energy sector’s produced water from a waste to a resource.</a:t>
            </a:r>
          </a:p>
          <a:p>
            <a:pPr marL="287338" lvl="0" indent="-287338" defTabSz="457200">
              <a:spcAft>
                <a:spcPts val="900"/>
              </a:spcAft>
              <a:buClr>
                <a:schemeClr val="tx1">
                  <a:lumMod val="75000"/>
                  <a:lumOff val="25000"/>
                </a:schemeClr>
              </a:buClr>
              <a:buFont typeface="Wingdings" panose="05000000000000000000" pitchFamily="2" charset="2"/>
              <a:buChar char="Ø"/>
            </a:pPr>
            <a:r>
              <a:rPr lang="en-US" sz="1600" dirty="0">
                <a:solidFill>
                  <a:schemeClr val="tx1">
                    <a:lumMod val="75000"/>
                    <a:lumOff val="25000"/>
                  </a:schemeClr>
                </a:solidFill>
                <a:latin typeface="+mn-lt"/>
                <a:ea typeface="ヒラギノ角ゴ Pro W3" charset="-128"/>
              </a:rPr>
              <a:t>Achieve near-zero water impact for new thermoelectric power plants, and significantly lower freshwater use intensity within the existing fleet.</a:t>
            </a:r>
          </a:p>
          <a:p>
            <a:pPr marL="287338" lvl="0" indent="-287338" defTabSz="457200">
              <a:spcAft>
                <a:spcPts val="900"/>
              </a:spcAft>
              <a:buClr>
                <a:schemeClr val="tx1">
                  <a:lumMod val="75000"/>
                  <a:lumOff val="25000"/>
                </a:schemeClr>
              </a:buClr>
              <a:buFont typeface="Wingdings" panose="05000000000000000000" pitchFamily="2" charset="2"/>
              <a:buChar char="Ø"/>
            </a:pPr>
            <a:r>
              <a:rPr lang="en-US" sz="1600" dirty="0">
                <a:solidFill>
                  <a:schemeClr val="tx1">
                    <a:lumMod val="75000"/>
                    <a:lumOff val="25000"/>
                  </a:schemeClr>
                </a:solidFill>
                <a:latin typeface="+mn-lt"/>
                <a:ea typeface="ヒラギノ角ゴ Pro W3" charset="-128"/>
              </a:rPr>
              <a:t>Double resource recovery from municipal wastewater.</a:t>
            </a:r>
          </a:p>
          <a:p>
            <a:pPr marL="287338" lvl="0" indent="-287338" defTabSz="457200">
              <a:spcAft>
                <a:spcPts val="900"/>
              </a:spcAft>
              <a:buClr>
                <a:schemeClr val="tx1">
                  <a:lumMod val="75000"/>
                  <a:lumOff val="25000"/>
                </a:schemeClr>
              </a:buClr>
              <a:buFont typeface="Wingdings" panose="05000000000000000000" pitchFamily="2" charset="2"/>
              <a:buChar char="Ø"/>
            </a:pPr>
            <a:r>
              <a:rPr lang="en-US" sz="1600" dirty="0">
                <a:solidFill>
                  <a:schemeClr val="tx1">
                    <a:lumMod val="75000"/>
                    <a:lumOff val="25000"/>
                  </a:schemeClr>
                </a:solidFill>
                <a:latin typeface="+mn-lt"/>
                <a:ea typeface="ヒラギノ角ゴ Pro W3" charset="-128"/>
              </a:rPr>
              <a:t>Develop small, modular energy-water systems for urban, rural, tribal, national security, and disaster response settings.</a:t>
            </a:r>
          </a:p>
        </p:txBody>
      </p:sp>
    </p:spTree>
    <p:extLst>
      <p:ext uri="{BB962C8B-B14F-4D97-AF65-F5344CB8AC3E}">
        <p14:creationId xmlns:p14="http://schemas.microsoft.com/office/powerpoint/2010/main" val="21858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NAWI – Overview</a:t>
            </a:r>
            <a:endParaRPr lang="en-US" sz="2800" dirty="0">
              <a:solidFill>
                <a:schemeClr val="accent5"/>
              </a:solidFill>
            </a:endParaRPr>
          </a:p>
        </p:txBody>
      </p:sp>
      <p:sp>
        <p:nvSpPr>
          <p:cNvPr id="6" name="Rectangle 5"/>
          <p:cNvSpPr/>
          <p:nvPr/>
        </p:nvSpPr>
        <p:spPr>
          <a:xfrm>
            <a:off x="163582" y="1066800"/>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rPr>
              <a:t>T</a:t>
            </a:r>
            <a:r>
              <a:rPr lang="en-US" sz="1600" dirty="0" smtClean="0">
                <a:solidFill>
                  <a:schemeClr val="tx1">
                    <a:lumMod val="75000"/>
                    <a:lumOff val="25000"/>
                  </a:schemeClr>
                </a:solidFill>
              </a:rPr>
              <a:t>he </a:t>
            </a:r>
            <a:r>
              <a:rPr lang="en-US" sz="1600" dirty="0">
                <a:solidFill>
                  <a:schemeClr val="tx1">
                    <a:lumMod val="75000"/>
                    <a:lumOff val="25000"/>
                  </a:schemeClr>
                </a:solidFill>
              </a:rPr>
              <a:t>National Alliance for Water Innovation (NAWI) </a:t>
            </a:r>
            <a:r>
              <a:rPr lang="en-US" sz="1600" dirty="0" smtClean="0">
                <a:solidFill>
                  <a:schemeClr val="tx1">
                    <a:lumMod val="75000"/>
                    <a:lumOff val="25000"/>
                  </a:schemeClr>
                </a:solidFill>
              </a:rPr>
              <a:t>was selected in 2019 to </a:t>
            </a:r>
            <a:r>
              <a:rPr lang="en-US" sz="1600" dirty="0">
                <a:solidFill>
                  <a:schemeClr val="tx1">
                    <a:lumMod val="75000"/>
                    <a:lumOff val="25000"/>
                  </a:schemeClr>
                </a:solidFill>
              </a:rPr>
              <a:t>lead </a:t>
            </a:r>
            <a:r>
              <a:rPr lang="en-US" sz="1600" dirty="0" smtClean="0">
                <a:solidFill>
                  <a:schemeClr val="tx1">
                    <a:lumMod val="75000"/>
                    <a:lumOff val="25000"/>
                  </a:schemeClr>
                </a:solidFill>
              </a:rPr>
              <a:t>DOE’s Energy-Water </a:t>
            </a:r>
            <a:r>
              <a:rPr lang="en-US" sz="1600" dirty="0">
                <a:solidFill>
                  <a:schemeClr val="tx1">
                    <a:lumMod val="75000"/>
                    <a:lumOff val="25000"/>
                  </a:schemeClr>
                </a:solidFill>
              </a:rPr>
              <a:t>Desalination </a:t>
            </a:r>
            <a:r>
              <a:rPr lang="en-US" sz="1600" dirty="0" smtClean="0">
                <a:solidFill>
                  <a:schemeClr val="tx1">
                    <a:lumMod val="75000"/>
                    <a:lumOff val="25000"/>
                  </a:schemeClr>
                </a:solidFill>
              </a:rPr>
              <a:t>Hub (Hub) to achieve pipe parity water from non traditional water sources in U.S.  Their vision is for distributed, modular water treatment systems to increase water availability.</a:t>
            </a:r>
            <a:endParaRPr lang="en-US" sz="1600" dirty="0">
              <a:solidFill>
                <a:schemeClr val="tx1">
                  <a:lumMod val="75000"/>
                  <a:lumOff val="25000"/>
                </a:schemeClr>
              </a:solidFill>
            </a:endParaRPr>
          </a:p>
        </p:txBody>
      </p:sp>
      <p:sp>
        <p:nvSpPr>
          <p:cNvPr id="7" name="Rectangle 6"/>
          <p:cNvSpPr/>
          <p:nvPr/>
        </p:nvSpPr>
        <p:spPr>
          <a:xfrm>
            <a:off x="174764" y="5738336"/>
            <a:ext cx="8816836" cy="738664"/>
          </a:xfrm>
          <a:prstGeom prst="rect">
            <a:avLst/>
          </a:prstGeom>
        </p:spPr>
        <p:txBody>
          <a:bodyPr wrap="square">
            <a:spAutoFit/>
          </a:bodyPr>
          <a:lstStyle/>
          <a:p>
            <a:pPr lvl="0" defTabSz="457200">
              <a:spcAft>
                <a:spcPts val="900"/>
              </a:spcAft>
              <a:buClr>
                <a:srgbClr val="00B0F0"/>
              </a:buClr>
            </a:pPr>
            <a:r>
              <a:rPr lang="en-US" sz="1400" dirty="0" smtClean="0">
                <a:solidFill>
                  <a:schemeClr val="tx1">
                    <a:lumMod val="75000"/>
                    <a:lumOff val="25000"/>
                  </a:schemeClr>
                </a:solidFill>
                <a:latin typeface="+mn-lt"/>
                <a:ea typeface="ヒラギノ角ゴ Pro W3" charset="-128"/>
              </a:rPr>
              <a:t>NAWI is focused </a:t>
            </a:r>
            <a:r>
              <a:rPr lang="en-US" sz="1400" dirty="0">
                <a:solidFill>
                  <a:schemeClr val="tx1">
                    <a:lumMod val="75000"/>
                    <a:lumOff val="25000"/>
                  </a:schemeClr>
                </a:solidFill>
                <a:latin typeface="+mn-lt"/>
                <a:ea typeface="ヒラギノ角ゴ Pro W3" charset="-128"/>
              </a:rPr>
              <a:t>on early-stage </a:t>
            </a:r>
            <a:r>
              <a:rPr lang="en-US" sz="1400" dirty="0" smtClean="0">
                <a:solidFill>
                  <a:schemeClr val="tx1">
                    <a:lumMod val="75000"/>
                    <a:lumOff val="25000"/>
                  </a:schemeClr>
                </a:solidFill>
                <a:latin typeface="+mn-lt"/>
                <a:ea typeface="ヒラギノ角ゴ Pro W3" charset="-128"/>
              </a:rPr>
              <a:t>R&amp;D that will enable pipe parity for 90% of non-traditional </a:t>
            </a:r>
            <a:r>
              <a:rPr lang="en-US" sz="1400" dirty="0">
                <a:solidFill>
                  <a:schemeClr val="tx1">
                    <a:lumMod val="75000"/>
                    <a:lumOff val="25000"/>
                  </a:schemeClr>
                </a:solidFill>
                <a:latin typeface="+mn-lt"/>
                <a:ea typeface="ヒラギノ角ゴ Pro W3" charset="-128"/>
              </a:rPr>
              <a:t>water </a:t>
            </a:r>
            <a:r>
              <a:rPr lang="en-US" sz="1400" dirty="0" smtClean="0">
                <a:solidFill>
                  <a:schemeClr val="tx1">
                    <a:lumMod val="75000"/>
                    <a:lumOff val="25000"/>
                  </a:schemeClr>
                </a:solidFill>
                <a:latin typeface="+mn-lt"/>
                <a:ea typeface="ヒラギノ角ゴ Pro W3" charset="-128"/>
              </a:rPr>
              <a:t>sources </a:t>
            </a:r>
            <a:r>
              <a:rPr lang="en-US" sz="1400" dirty="0">
                <a:solidFill>
                  <a:schemeClr val="tx1">
                    <a:lumMod val="75000"/>
                    <a:lumOff val="25000"/>
                  </a:schemeClr>
                </a:solidFill>
                <a:latin typeface="+mn-lt"/>
                <a:ea typeface="ヒラギノ角ゴ Pro W3" charset="-128"/>
              </a:rPr>
              <a:t>within 10 years </a:t>
            </a:r>
            <a:r>
              <a:rPr lang="en-US" sz="1400" dirty="0" smtClean="0">
                <a:solidFill>
                  <a:schemeClr val="tx1">
                    <a:lumMod val="75000"/>
                    <a:lumOff val="25000"/>
                  </a:schemeClr>
                </a:solidFill>
                <a:latin typeface="+mn-lt"/>
                <a:ea typeface="ヒラギノ角ゴ Pro W3" charset="-128"/>
              </a:rPr>
              <a:t>--using energy-efficient, water efficient, cost competitive, and </a:t>
            </a:r>
            <a:r>
              <a:rPr lang="en-US" sz="1400" dirty="0" err="1" smtClean="0">
                <a:solidFill>
                  <a:schemeClr val="tx1">
                    <a:lumMod val="75000"/>
                    <a:lumOff val="25000"/>
                  </a:schemeClr>
                </a:solidFill>
                <a:latin typeface="+mn-lt"/>
                <a:ea typeface="ヒラギノ角ゴ Pro W3" charset="-128"/>
              </a:rPr>
              <a:t>manufacturable</a:t>
            </a:r>
            <a:r>
              <a:rPr lang="en-US" sz="1400" dirty="0" smtClean="0">
                <a:solidFill>
                  <a:schemeClr val="tx1">
                    <a:lumMod val="75000"/>
                    <a:lumOff val="25000"/>
                  </a:schemeClr>
                </a:solidFill>
                <a:latin typeface="+mn-lt"/>
                <a:ea typeface="ヒラギノ角ゴ Pro W3" charset="-128"/>
              </a:rPr>
              <a:t> technologies </a:t>
            </a:r>
            <a:r>
              <a:rPr lang="en-US" sz="1400" dirty="0">
                <a:solidFill>
                  <a:schemeClr val="tx1">
                    <a:lumMod val="75000"/>
                    <a:lumOff val="25000"/>
                  </a:schemeClr>
                </a:solidFill>
                <a:latin typeface="+mn-lt"/>
                <a:ea typeface="ヒラギノ角ゴ Pro W3" charset="-128"/>
              </a:rPr>
              <a:t>for multiple end-use </a:t>
            </a:r>
            <a:r>
              <a:rPr lang="en-US" sz="1400" dirty="0" smtClean="0">
                <a:solidFill>
                  <a:schemeClr val="tx1">
                    <a:lumMod val="75000"/>
                    <a:lumOff val="25000"/>
                  </a:schemeClr>
                </a:solidFill>
                <a:latin typeface="+mn-lt"/>
                <a:ea typeface="ヒラギノ角ゴ Pro W3" charset="-128"/>
              </a:rPr>
              <a:t>applications guided by the A-PRIME Challenge Areas (shown above). </a:t>
            </a:r>
            <a:endParaRPr lang="en-US" sz="1400" dirty="0">
              <a:solidFill>
                <a:schemeClr val="tx1">
                  <a:lumMod val="75000"/>
                  <a:lumOff val="25000"/>
                </a:schemeClr>
              </a:solidFill>
              <a:latin typeface="+mn-lt"/>
              <a:ea typeface="ヒラギノ角ゴ Pro W3" charset="-128"/>
            </a:endParaRPr>
          </a:p>
        </p:txBody>
      </p:sp>
      <p:pic>
        <p:nvPicPr>
          <p:cNvPr id="11" name="Picture 10"/>
          <p:cNvPicPr>
            <a:picLocks noChangeAspect="1"/>
          </p:cNvPicPr>
          <p:nvPr/>
        </p:nvPicPr>
        <p:blipFill>
          <a:blip r:embed="rId3"/>
          <a:stretch>
            <a:fillRect/>
          </a:stretch>
        </p:blipFill>
        <p:spPr>
          <a:xfrm>
            <a:off x="1219959" y="2076176"/>
            <a:ext cx="6818382" cy="3483781"/>
          </a:xfrm>
          <a:prstGeom prst="rect">
            <a:avLst/>
          </a:prstGeom>
        </p:spPr>
      </p:pic>
    </p:spTree>
    <p:extLst>
      <p:ext uri="{BB962C8B-B14F-4D97-AF65-F5344CB8AC3E}">
        <p14:creationId xmlns:p14="http://schemas.microsoft.com/office/powerpoint/2010/main" val="1606279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NAWI </a:t>
            </a:r>
            <a:r>
              <a:rPr lang="en-US" sz="2800" dirty="0" err="1" smtClean="0">
                <a:solidFill>
                  <a:schemeClr val="accent5"/>
                </a:solidFill>
              </a:rPr>
              <a:t>Roadmapping</a:t>
            </a:r>
            <a:r>
              <a:rPr lang="en-US" sz="2800" dirty="0" smtClean="0">
                <a:solidFill>
                  <a:schemeClr val="accent5"/>
                </a:solidFill>
              </a:rPr>
              <a:t> - Outcomes</a:t>
            </a:r>
            <a:endParaRPr lang="en-US" sz="2800" dirty="0">
              <a:solidFill>
                <a:schemeClr val="accent5"/>
              </a:solidFill>
            </a:endParaRPr>
          </a:p>
        </p:txBody>
      </p:sp>
      <p:sp>
        <p:nvSpPr>
          <p:cNvPr id="6" name="Rectangle 5"/>
          <p:cNvSpPr/>
          <p:nvPr/>
        </p:nvSpPr>
        <p:spPr>
          <a:xfrm>
            <a:off x="174764" y="1066800"/>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lumMod val="75000"/>
                    <a:lumOff val="25000"/>
                  </a:schemeClr>
                </a:solidFill>
              </a:rPr>
              <a:t>NAWI will identify </a:t>
            </a:r>
            <a:r>
              <a:rPr lang="en-US" sz="1600" dirty="0">
                <a:solidFill>
                  <a:schemeClr val="tx1">
                    <a:lumMod val="75000"/>
                    <a:lumOff val="25000"/>
                  </a:schemeClr>
                </a:solidFill>
              </a:rPr>
              <a:t>the highest impact research areas </a:t>
            </a:r>
            <a:r>
              <a:rPr lang="en-US" sz="1600" dirty="0" smtClean="0">
                <a:solidFill>
                  <a:schemeClr val="tx1">
                    <a:lumMod val="75000"/>
                    <a:lumOff val="25000"/>
                  </a:schemeClr>
                </a:solidFill>
              </a:rPr>
              <a:t>using </a:t>
            </a:r>
            <a:r>
              <a:rPr lang="en-US" sz="1600" dirty="0">
                <a:solidFill>
                  <a:schemeClr val="tx1">
                    <a:lumMod val="75000"/>
                    <a:lumOff val="25000"/>
                  </a:schemeClr>
                </a:solidFill>
              </a:rPr>
              <a:t>the APRIME framework and using the tools being developed by NAWI such as Water TAPs and Water </a:t>
            </a:r>
            <a:r>
              <a:rPr lang="en-US" sz="1600" dirty="0" smtClean="0">
                <a:solidFill>
                  <a:schemeClr val="tx1">
                    <a:lumMod val="75000"/>
                    <a:lumOff val="25000"/>
                  </a:schemeClr>
                </a:solidFill>
              </a:rPr>
              <a:t>DAMS</a:t>
            </a:r>
            <a:r>
              <a:rPr lang="en-US" sz="1600" dirty="0">
                <a:solidFill>
                  <a:schemeClr val="tx1">
                    <a:lumMod val="75000"/>
                    <a:lumOff val="25000"/>
                  </a:schemeClr>
                </a:solidFill>
              </a:rPr>
              <a:t> </a:t>
            </a:r>
            <a:r>
              <a:rPr lang="en-US" sz="1600" dirty="0" smtClean="0">
                <a:solidFill>
                  <a:schemeClr val="tx1">
                    <a:lumMod val="75000"/>
                    <a:lumOff val="25000"/>
                  </a:schemeClr>
                </a:solidFill>
              </a:rPr>
              <a:t>and continue to track progress toward “pipe parity” water, which links back to AMO’s MYPP objectives and targets.</a:t>
            </a:r>
            <a:endParaRPr lang="en-US" sz="1600" dirty="0">
              <a:solidFill>
                <a:schemeClr val="tx1">
                  <a:lumMod val="75000"/>
                  <a:lumOff val="25000"/>
                </a:schemeClr>
              </a:solidFill>
            </a:endParaRPr>
          </a:p>
        </p:txBody>
      </p:sp>
      <p:pic>
        <p:nvPicPr>
          <p:cNvPr id="21" name="Picture 20"/>
          <p:cNvPicPr>
            <a:picLocks noChangeAspect="1"/>
          </p:cNvPicPr>
          <p:nvPr/>
        </p:nvPicPr>
        <p:blipFill>
          <a:blip r:embed="rId3"/>
          <a:stretch>
            <a:fillRect/>
          </a:stretch>
        </p:blipFill>
        <p:spPr>
          <a:xfrm>
            <a:off x="4724400" y="2057400"/>
            <a:ext cx="4144296" cy="2421116"/>
          </a:xfrm>
          <a:prstGeom prst="rect">
            <a:avLst/>
          </a:prstGeom>
        </p:spPr>
      </p:pic>
      <p:pic>
        <p:nvPicPr>
          <p:cNvPr id="22" name="Picture 21"/>
          <p:cNvPicPr>
            <a:picLocks noChangeAspect="1"/>
          </p:cNvPicPr>
          <p:nvPr/>
        </p:nvPicPr>
        <p:blipFill>
          <a:blip r:embed="rId4"/>
          <a:stretch>
            <a:fillRect/>
          </a:stretch>
        </p:blipFill>
        <p:spPr>
          <a:xfrm>
            <a:off x="5052042" y="4675392"/>
            <a:ext cx="1530654" cy="1839357"/>
          </a:xfrm>
          <a:prstGeom prst="rect">
            <a:avLst/>
          </a:prstGeom>
        </p:spPr>
      </p:pic>
      <p:pic>
        <p:nvPicPr>
          <p:cNvPr id="23" name="Picture 22"/>
          <p:cNvPicPr>
            <a:picLocks noChangeAspect="1"/>
          </p:cNvPicPr>
          <p:nvPr/>
        </p:nvPicPr>
        <p:blipFill>
          <a:blip r:embed="rId5"/>
          <a:stretch>
            <a:fillRect/>
          </a:stretch>
        </p:blipFill>
        <p:spPr>
          <a:xfrm>
            <a:off x="257419" y="2080672"/>
            <a:ext cx="3857381" cy="2375923"/>
          </a:xfrm>
          <a:prstGeom prst="rect">
            <a:avLst/>
          </a:prstGeom>
        </p:spPr>
      </p:pic>
      <p:pic>
        <p:nvPicPr>
          <p:cNvPr id="24" name="Picture 23"/>
          <p:cNvPicPr>
            <a:picLocks noChangeAspect="1"/>
          </p:cNvPicPr>
          <p:nvPr/>
        </p:nvPicPr>
        <p:blipFill>
          <a:blip r:embed="rId6"/>
          <a:stretch>
            <a:fillRect/>
          </a:stretch>
        </p:blipFill>
        <p:spPr>
          <a:xfrm>
            <a:off x="2285944" y="4645613"/>
            <a:ext cx="2506560" cy="1869136"/>
          </a:xfrm>
          <a:prstGeom prst="rect">
            <a:avLst/>
          </a:prstGeom>
        </p:spPr>
      </p:pic>
    </p:spTree>
    <p:extLst>
      <p:ext uri="{BB962C8B-B14F-4D97-AF65-F5344CB8AC3E}">
        <p14:creationId xmlns:p14="http://schemas.microsoft.com/office/powerpoint/2010/main" val="277721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fontScale="90000"/>
          </a:bodyPr>
          <a:lstStyle/>
          <a:p>
            <a:r>
              <a:rPr lang="en-US" sz="2800" dirty="0">
                <a:solidFill>
                  <a:schemeClr val="accent5"/>
                </a:solidFill>
              </a:rPr>
              <a:t>Technical </a:t>
            </a:r>
            <a:r>
              <a:rPr lang="en-US" sz="2800" dirty="0" smtClean="0">
                <a:solidFill>
                  <a:schemeClr val="accent5"/>
                </a:solidFill>
              </a:rPr>
              <a:t>Partnerships: Water Efficiency Resources and Tools </a:t>
            </a:r>
            <a:endParaRPr lang="en-US" sz="2800" dirty="0">
              <a:solidFill>
                <a:schemeClr val="accent5"/>
              </a:solidFill>
            </a:endParaRPr>
          </a:p>
        </p:txBody>
      </p:sp>
      <p:sp>
        <p:nvSpPr>
          <p:cNvPr id="3" name="Content Placeholder 2"/>
          <p:cNvSpPr>
            <a:spLocks noGrp="1"/>
          </p:cNvSpPr>
          <p:nvPr>
            <p:ph idx="1"/>
          </p:nvPr>
        </p:nvSpPr>
        <p:spPr>
          <a:xfrm>
            <a:off x="160723" y="990600"/>
            <a:ext cx="6332413" cy="5562600"/>
          </a:xfrm>
        </p:spPr>
        <p:txBody>
          <a:bodyPr>
            <a:normAutofit lnSpcReduction="10000"/>
          </a:bodyPr>
          <a:lstStyle/>
          <a:p>
            <a:pPr marL="285750" indent="-285750" fontAlgn="ctr">
              <a:spcBef>
                <a:spcPts val="0"/>
              </a:spcBef>
              <a:spcAft>
                <a:spcPts val="600"/>
              </a:spcAft>
              <a:buClr>
                <a:schemeClr val="tx1">
                  <a:lumMod val="75000"/>
                  <a:lumOff val="25000"/>
                </a:schemeClr>
              </a:buClr>
              <a:buFont typeface="Arial" panose="020B0604020202020204" pitchFamily="34" charset="0"/>
              <a:buChar char="•"/>
            </a:pPr>
            <a:r>
              <a:rPr lang="en-US" sz="1600" dirty="0">
                <a:solidFill>
                  <a:schemeClr val="tx1">
                    <a:lumMod val="75000"/>
                    <a:lumOff val="25000"/>
                  </a:schemeClr>
                </a:solidFill>
              </a:rPr>
              <a:t>Water Savings Pilot in </a:t>
            </a:r>
            <a:r>
              <a:rPr lang="en-US" sz="1600" dirty="0" smtClean="0">
                <a:solidFill>
                  <a:schemeClr val="tx1">
                    <a:lumMod val="75000"/>
                    <a:lumOff val="25000"/>
                  </a:schemeClr>
                </a:solidFill>
              </a:rPr>
              <a:t>2014, </a:t>
            </a:r>
            <a:r>
              <a:rPr lang="en-US" sz="1600" dirty="0">
                <a:solidFill>
                  <a:schemeClr val="tx1">
                    <a:lumMod val="75000"/>
                    <a:lumOff val="25000"/>
                  </a:schemeClr>
                </a:solidFill>
              </a:rPr>
              <a:t>more than 45 partners across commercial, public, industrial and multifamily sectors committed to track water use intensity improvements and share successful strategies and solutions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rPr>
              <a:t>Result: This white paper features insights </a:t>
            </a:r>
            <a:r>
              <a:rPr lang="en-US" sz="1400" dirty="0" smtClean="0">
                <a:solidFill>
                  <a:schemeClr val="tx1">
                    <a:lumMod val="75000"/>
                    <a:lumOff val="25000"/>
                  </a:schemeClr>
                </a:solidFill>
              </a:rPr>
              <a:t>from leading</a:t>
            </a:r>
            <a:r>
              <a:rPr lang="en-US" sz="1400" dirty="0">
                <a:solidFill>
                  <a:schemeClr val="tx1">
                    <a:lumMod val="75000"/>
                    <a:lumOff val="25000"/>
                  </a:schemeClr>
                </a:solidFill>
              </a:rPr>
              <a:t> </a:t>
            </a:r>
            <a:r>
              <a:rPr lang="en-US" sz="1400" dirty="0" smtClean="0">
                <a:solidFill>
                  <a:schemeClr val="tx1">
                    <a:lumMod val="75000"/>
                    <a:lumOff val="25000"/>
                  </a:schemeClr>
                </a:solidFill>
              </a:rPr>
              <a:t>manufacturers </a:t>
            </a:r>
            <a:r>
              <a:rPr lang="en-US" sz="1400" dirty="0">
                <a:solidFill>
                  <a:schemeClr val="tx1">
                    <a:lumMod val="75000"/>
                    <a:lumOff val="25000"/>
                  </a:schemeClr>
                </a:solidFill>
              </a:rPr>
              <a:t>on developing new, or improving existing, water management programs</a:t>
            </a:r>
            <a:r>
              <a:rPr lang="en-US" sz="1400" dirty="0" smtClean="0">
                <a:solidFill>
                  <a:schemeClr val="tx1">
                    <a:lumMod val="75000"/>
                    <a:lumOff val="25000"/>
                  </a:schemeClr>
                </a:solidFill>
              </a:rPr>
              <a:t>.</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rPr>
              <a:t>Expanded to water savings initiative – saving water </a:t>
            </a:r>
            <a:r>
              <a:rPr lang="en-US" sz="1400" dirty="0">
                <a:solidFill>
                  <a:schemeClr val="tx1">
                    <a:lumMod val="75000"/>
                    <a:lumOff val="25000"/>
                  </a:schemeClr>
                </a:solidFill>
              </a:rPr>
              <a:t>saves energy! </a:t>
            </a:r>
            <a:r>
              <a:rPr lang="en-US" sz="1400" dirty="0">
                <a:solidFill>
                  <a:schemeClr val="tx1">
                    <a:lumMod val="75000"/>
                    <a:lumOff val="25000"/>
                  </a:schemeClr>
                </a:solidFill>
                <a:hlinkClick r:id="rId2"/>
              </a:rPr>
              <a:t>https://</a:t>
            </a:r>
            <a:r>
              <a:rPr lang="en-US" sz="1400" dirty="0" smtClean="0">
                <a:solidFill>
                  <a:schemeClr val="tx1">
                    <a:lumMod val="75000"/>
                    <a:lumOff val="25000"/>
                  </a:schemeClr>
                </a:solidFill>
                <a:hlinkClick r:id="rId2"/>
              </a:rPr>
              <a:t>betterbuildingssolutioncenter.energy.gov/better-plants/water-savings-initiative</a:t>
            </a:r>
            <a:r>
              <a:rPr lang="en-US" sz="1400" dirty="0" smtClean="0">
                <a:solidFill>
                  <a:schemeClr val="tx1">
                    <a:lumMod val="75000"/>
                    <a:lumOff val="25000"/>
                  </a:schemeClr>
                </a:solidFill>
              </a:rPr>
              <a:t> </a:t>
            </a:r>
            <a:endParaRPr lang="en-US" sz="1400" dirty="0">
              <a:solidFill>
                <a:schemeClr val="tx1">
                  <a:lumMod val="75000"/>
                  <a:lumOff val="25000"/>
                </a:schemeClr>
              </a:solidFill>
            </a:endParaRPr>
          </a:p>
          <a:p>
            <a:pPr marL="285750" indent="-285750">
              <a:buFont typeface="Arial" panose="020B0604020202020204" pitchFamily="34" charset="0"/>
              <a:buChar char="•"/>
            </a:pPr>
            <a:endParaRPr lang="en-US" sz="1800" b="1" i="1" dirty="0">
              <a:solidFill>
                <a:schemeClr val="tx1">
                  <a:lumMod val="75000"/>
                  <a:lumOff val="25000"/>
                </a:schemeClr>
              </a:solidFill>
              <a:latin typeface="+mn-lt"/>
              <a:ea typeface="ヒラギノ角ゴ Pro W3" charset="-128"/>
              <a:cs typeface="+mn-cs"/>
            </a:endParaRPr>
          </a:p>
          <a:p>
            <a:pPr marL="285750" indent="-285750" fontAlgn="ctr">
              <a:spcBef>
                <a:spcPts val="0"/>
              </a:spcBef>
              <a:spcAft>
                <a:spcPts val="600"/>
              </a:spcAft>
              <a:buClr>
                <a:schemeClr val="tx1">
                  <a:lumMod val="75000"/>
                  <a:lumOff val="25000"/>
                </a:schemeClr>
              </a:buClr>
              <a:buFont typeface="Arial" panose="020B0604020202020204" pitchFamily="34" charset="0"/>
              <a:buChar char="•"/>
            </a:pPr>
            <a:r>
              <a:rPr lang="en-US" sz="1600" dirty="0">
                <a:solidFill>
                  <a:schemeClr val="tx1">
                    <a:lumMod val="75000"/>
                    <a:lumOff val="25000"/>
                  </a:schemeClr>
                </a:solidFill>
              </a:rPr>
              <a:t>DOE’s Better Plants Program </a:t>
            </a:r>
            <a:r>
              <a:rPr lang="en-US" sz="1600" dirty="0" smtClean="0">
                <a:solidFill>
                  <a:schemeClr val="tx1">
                    <a:lumMod val="75000"/>
                    <a:lumOff val="25000"/>
                  </a:schemeClr>
                </a:solidFill>
              </a:rPr>
              <a:t>created the </a:t>
            </a:r>
            <a:r>
              <a:rPr lang="en-US" sz="1600" dirty="0">
                <a:solidFill>
                  <a:schemeClr val="tx1">
                    <a:lumMod val="75000"/>
                    <a:lumOff val="25000"/>
                  </a:schemeClr>
                </a:solidFill>
              </a:rPr>
              <a:t>Plant Water Profiler (PWP) Tool from AMO Strategic Analysis to help manufacturers: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rPr>
              <a:t>Understand the procurement, use, and disposal of water in their plants,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rPr>
              <a:t>Be cognizant of the true cost of water, including the costs associated with water procurement, treatment, distribution, and wastewater disposal; and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rPr>
              <a:t>Identify opportunities to reduce water use and achieve associated cost </a:t>
            </a:r>
            <a:r>
              <a:rPr lang="en-US" sz="1400" dirty="0" smtClean="0">
                <a:solidFill>
                  <a:schemeClr val="tx1">
                    <a:lumMod val="75000"/>
                    <a:lumOff val="25000"/>
                  </a:schemeClr>
                </a:solidFill>
              </a:rPr>
              <a:t>savings.</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ea typeface="ヒラギノ角ゴ Pro W3" charset="-128"/>
                <a:cs typeface="+mn-cs"/>
                <a:hlinkClick r:id="rId3"/>
              </a:rPr>
              <a:t>https</a:t>
            </a:r>
            <a:r>
              <a:rPr lang="en-US" sz="1400" dirty="0">
                <a:solidFill>
                  <a:schemeClr val="tx1">
                    <a:lumMod val="75000"/>
                    <a:lumOff val="25000"/>
                  </a:schemeClr>
                </a:solidFill>
                <a:ea typeface="ヒラギノ角ゴ Pro W3" charset="-128"/>
                <a:cs typeface="+mn-cs"/>
                <a:hlinkClick r:id="rId3"/>
              </a:rPr>
              <a:t>://</a:t>
            </a:r>
            <a:r>
              <a:rPr lang="en-US" sz="1400" dirty="0" smtClean="0">
                <a:solidFill>
                  <a:schemeClr val="tx1">
                    <a:lumMod val="75000"/>
                    <a:lumOff val="25000"/>
                  </a:schemeClr>
                </a:solidFill>
                <a:ea typeface="ヒラギノ角ゴ Pro W3" charset="-128"/>
                <a:cs typeface="+mn-cs"/>
                <a:hlinkClick r:id="rId3"/>
              </a:rPr>
              <a:t>www.energy.gov/eere/amo/measur</a:t>
            </a:r>
            <a:r>
              <a:rPr lang="en-US" sz="1400" dirty="0" smtClean="0">
                <a:solidFill>
                  <a:schemeClr val="tx1">
                    <a:lumMod val="75000"/>
                    <a:lumOff val="25000"/>
                  </a:schemeClr>
                </a:solidFill>
                <a:ea typeface="ヒラギノ角ゴ Pro W3" charset="-128"/>
                <a:cs typeface="+mn-cs"/>
              </a:rPr>
              <a:t> </a:t>
            </a:r>
          </a:p>
          <a:p>
            <a:pPr marL="285750" indent="-285750" fontAlgn="ctr">
              <a:spcBef>
                <a:spcPts val="0"/>
              </a:spcBef>
              <a:spcAft>
                <a:spcPts val="600"/>
              </a:spcAft>
              <a:buClr>
                <a:schemeClr val="tx1">
                  <a:lumMod val="75000"/>
                  <a:lumOff val="25000"/>
                </a:schemeClr>
              </a:buClr>
              <a:buFont typeface="Arial" panose="020B0604020202020204" pitchFamily="34" charset="0"/>
              <a:buChar char="•"/>
            </a:pPr>
            <a:endParaRPr lang="en-US" sz="1600" dirty="0" smtClean="0">
              <a:solidFill>
                <a:schemeClr val="tx1">
                  <a:lumMod val="75000"/>
                  <a:lumOff val="25000"/>
                </a:schemeClr>
              </a:solidFill>
            </a:endParaRPr>
          </a:p>
          <a:p>
            <a:pPr marL="285750" indent="-285750" fontAlgn="ctr">
              <a:spcBef>
                <a:spcPts val="0"/>
              </a:spcBef>
              <a:spcAft>
                <a:spcPts val="600"/>
              </a:spcAft>
              <a:buClr>
                <a:schemeClr val="tx1">
                  <a:lumMod val="75000"/>
                  <a:lumOff val="25000"/>
                </a:schemeClr>
              </a:buClr>
              <a:buFont typeface="Arial" panose="020B0604020202020204" pitchFamily="34" charset="0"/>
              <a:buChar char="•"/>
            </a:pPr>
            <a:r>
              <a:rPr lang="en-US" sz="1600" dirty="0">
                <a:solidFill>
                  <a:schemeClr val="tx1">
                    <a:lumMod val="75000"/>
                    <a:lumOff val="25000"/>
                  </a:schemeClr>
                </a:solidFill>
              </a:rPr>
              <a:t>Industrial Assessment Centers (IACs) to add water savings audits. </a:t>
            </a:r>
          </a:p>
          <a:p>
            <a:pPr marL="285750" indent="-285750" fontAlgn="ctr">
              <a:spcBef>
                <a:spcPts val="0"/>
              </a:spcBef>
              <a:spcAft>
                <a:spcPts val="600"/>
              </a:spcAft>
              <a:buClr>
                <a:schemeClr val="tx1">
                  <a:lumMod val="75000"/>
                  <a:lumOff val="25000"/>
                </a:schemeClr>
              </a:buClr>
              <a:buFont typeface="Arial" panose="020B0604020202020204" pitchFamily="34" charset="0"/>
              <a:buChar char="•"/>
            </a:pPr>
            <a:r>
              <a:rPr lang="en-US" sz="1600" dirty="0">
                <a:solidFill>
                  <a:schemeClr val="tx1">
                    <a:lumMod val="75000"/>
                    <a:lumOff val="25000"/>
                  </a:schemeClr>
                </a:solidFill>
              </a:rPr>
              <a:t>Water Resource Recovery Price, as part of WSGC</a:t>
            </a:r>
          </a:p>
        </p:txBody>
      </p:sp>
      <p:pic>
        <p:nvPicPr>
          <p:cNvPr id="14" name="Picture 13"/>
          <p:cNvPicPr>
            <a:picLocks noChangeAspect="1"/>
          </p:cNvPicPr>
          <p:nvPr/>
        </p:nvPicPr>
        <p:blipFill>
          <a:blip r:embed="rId4"/>
          <a:stretch>
            <a:fillRect/>
          </a:stretch>
        </p:blipFill>
        <p:spPr>
          <a:xfrm>
            <a:off x="6493137" y="1295400"/>
            <a:ext cx="2325793" cy="2819400"/>
          </a:xfrm>
          <a:prstGeom prst="rect">
            <a:avLst/>
          </a:prstGeom>
        </p:spPr>
      </p:pic>
    </p:spTree>
    <p:extLst>
      <p:ext uri="{BB962C8B-B14F-4D97-AF65-F5344CB8AC3E}">
        <p14:creationId xmlns:p14="http://schemas.microsoft.com/office/powerpoint/2010/main" val="194508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Energy-Water Nexus Collaborations</a:t>
            </a:r>
            <a:endParaRPr lang="en-US" sz="2800" dirty="0">
              <a:solidFill>
                <a:schemeClr val="accent5"/>
              </a:solidFill>
            </a:endParaRPr>
          </a:p>
        </p:txBody>
      </p:sp>
      <p:sp>
        <p:nvSpPr>
          <p:cNvPr id="3" name="TextBox 2"/>
          <p:cNvSpPr txBox="1"/>
          <p:nvPr/>
        </p:nvSpPr>
        <p:spPr>
          <a:xfrm>
            <a:off x="381001" y="990600"/>
            <a:ext cx="8458200" cy="5370701"/>
          </a:xfrm>
          <a:prstGeom prst="rect">
            <a:avLst/>
          </a:prstGeom>
          <a:noFill/>
        </p:spPr>
        <p:txBody>
          <a:bodyPr wrap="square" rtlCol="0">
            <a:spAutoFit/>
          </a:bodyPr>
          <a:lstStyle/>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No </a:t>
            </a:r>
            <a:r>
              <a:rPr lang="en-US" sz="1600" dirty="0">
                <a:solidFill>
                  <a:schemeClr val="tx1">
                    <a:lumMod val="85000"/>
                    <a:lumOff val="15000"/>
                  </a:schemeClr>
                </a:solidFill>
                <a:latin typeface="+mn-lt"/>
              </a:rPr>
              <a:t>one office or agency “owns” water space, so coordination is key for larger impact;</a:t>
            </a: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a:solidFill>
                  <a:schemeClr val="tx1">
                    <a:lumMod val="85000"/>
                    <a:lumOff val="15000"/>
                  </a:schemeClr>
                </a:solidFill>
                <a:latin typeface="+mn-lt"/>
              </a:rPr>
              <a:t>Engaging with the </a:t>
            </a:r>
            <a:r>
              <a:rPr lang="en-US" sz="1600" dirty="0" smtClean="0">
                <a:solidFill>
                  <a:schemeClr val="tx1">
                    <a:lumMod val="85000"/>
                    <a:lumOff val="15000"/>
                  </a:schemeClr>
                </a:solidFill>
                <a:latin typeface="+mn-lt"/>
              </a:rPr>
              <a:t>across the water sector and water supply chain </a:t>
            </a:r>
            <a:r>
              <a:rPr lang="en-US" sz="1600" dirty="0">
                <a:solidFill>
                  <a:schemeClr val="tx1">
                    <a:lumMod val="85000"/>
                    <a:lumOff val="15000"/>
                  </a:schemeClr>
                </a:solidFill>
                <a:latin typeface="+mn-lt"/>
              </a:rPr>
              <a:t>is important to accelerate technology </a:t>
            </a:r>
            <a:r>
              <a:rPr lang="en-US" sz="1600" dirty="0" smtClean="0">
                <a:solidFill>
                  <a:schemeClr val="tx1">
                    <a:lumMod val="85000"/>
                    <a:lumOff val="15000"/>
                  </a:schemeClr>
                </a:solidFill>
                <a:latin typeface="+mn-lt"/>
              </a:rPr>
              <a:t>deployment</a:t>
            </a: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Through the Water Security Grand Challenge, AMO is collaborating with </a:t>
            </a:r>
            <a:r>
              <a:rPr lang="en-US" sz="1600" dirty="0">
                <a:solidFill>
                  <a:schemeClr val="tx1">
                    <a:lumMod val="85000"/>
                    <a:lumOff val="15000"/>
                  </a:schemeClr>
                </a:solidFill>
                <a:latin typeface="+mn-lt"/>
              </a:rPr>
              <a:t>o</a:t>
            </a:r>
            <a:r>
              <a:rPr lang="en-US" sz="1600" dirty="0" smtClean="0">
                <a:solidFill>
                  <a:schemeClr val="tx1">
                    <a:lumMod val="85000"/>
                    <a:lumOff val="15000"/>
                  </a:schemeClr>
                </a:solidFill>
                <a:latin typeface="+mn-lt"/>
              </a:rPr>
              <a:t>ther </a:t>
            </a:r>
            <a:r>
              <a:rPr lang="en-US" sz="1600" dirty="0">
                <a:solidFill>
                  <a:schemeClr val="tx1">
                    <a:lumMod val="85000"/>
                    <a:lumOff val="15000"/>
                  </a:schemeClr>
                </a:solidFill>
                <a:latin typeface="+mn-lt"/>
              </a:rPr>
              <a:t>DOE offices such as Water Power Technology Office, Solar Energy Technology Office, Bioenergy Technology Office, Nuclear, </a:t>
            </a:r>
            <a:r>
              <a:rPr lang="en-US" sz="1600" dirty="0" err="1">
                <a:solidFill>
                  <a:schemeClr val="tx1">
                    <a:lumMod val="85000"/>
                    <a:lumOff val="15000"/>
                  </a:schemeClr>
                </a:solidFill>
                <a:latin typeface="+mn-lt"/>
              </a:rPr>
              <a:t>Arpa</a:t>
            </a:r>
            <a:r>
              <a:rPr lang="en-US" sz="1600" dirty="0">
                <a:solidFill>
                  <a:schemeClr val="tx1">
                    <a:lumMod val="85000"/>
                    <a:lumOff val="15000"/>
                  </a:schemeClr>
                </a:solidFill>
                <a:latin typeface="+mn-lt"/>
              </a:rPr>
              <a:t>, Fossil Energy, SPIA, International Affairs, </a:t>
            </a:r>
            <a:r>
              <a:rPr lang="en-US" sz="1600" dirty="0" smtClean="0">
                <a:solidFill>
                  <a:schemeClr val="tx1">
                    <a:lumMod val="85000"/>
                    <a:lumOff val="15000"/>
                  </a:schemeClr>
                </a:solidFill>
                <a:latin typeface="+mn-lt"/>
              </a:rPr>
              <a:t>These </a:t>
            </a:r>
            <a:r>
              <a:rPr lang="en-US" sz="1600" dirty="0">
                <a:solidFill>
                  <a:schemeClr val="tx1">
                    <a:lumMod val="85000"/>
                    <a:lumOff val="15000"/>
                  </a:schemeClr>
                </a:solidFill>
                <a:latin typeface="+mn-lt"/>
              </a:rPr>
              <a:t>o</a:t>
            </a:r>
            <a:r>
              <a:rPr lang="en-US" sz="1600" dirty="0" smtClean="0">
                <a:solidFill>
                  <a:schemeClr val="tx1">
                    <a:lumMod val="85000"/>
                    <a:lumOff val="15000"/>
                  </a:schemeClr>
                </a:solidFill>
                <a:latin typeface="+mn-lt"/>
              </a:rPr>
              <a:t>ther </a:t>
            </a:r>
            <a:r>
              <a:rPr lang="en-US" sz="1600" dirty="0">
                <a:solidFill>
                  <a:schemeClr val="tx1">
                    <a:lumMod val="85000"/>
                    <a:lumOff val="15000"/>
                  </a:schemeClr>
                </a:solidFill>
                <a:latin typeface="+mn-lt"/>
              </a:rPr>
              <a:t>offices have water related R&amp;D, analysis activities such as:</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a:solidFill>
                  <a:schemeClr val="tx1">
                    <a:lumMod val="85000"/>
                    <a:lumOff val="15000"/>
                  </a:schemeClr>
                </a:solidFill>
                <a:latin typeface="+mn-lt"/>
              </a:rPr>
              <a:t>FE Produced Water </a:t>
            </a:r>
            <a:r>
              <a:rPr lang="en-US" sz="1600" dirty="0" smtClean="0">
                <a:solidFill>
                  <a:schemeClr val="tx1">
                    <a:lumMod val="85000"/>
                    <a:lumOff val="15000"/>
                  </a:schemeClr>
                </a:solidFill>
                <a:latin typeface="+mn-lt"/>
              </a:rPr>
              <a:t>Analysis and R&amp;D</a:t>
            </a:r>
            <a:endParaRPr lang="en-US" sz="1600" dirty="0">
              <a:solidFill>
                <a:schemeClr val="tx1">
                  <a:lumMod val="85000"/>
                  <a:lumOff val="15000"/>
                </a:schemeClr>
              </a:solidFill>
              <a:latin typeface="+mn-lt"/>
            </a:endParaRP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a:solidFill>
                  <a:schemeClr val="tx1">
                    <a:lumMod val="85000"/>
                    <a:lumOff val="15000"/>
                  </a:schemeClr>
                </a:solidFill>
                <a:latin typeface="+mn-lt"/>
              </a:rPr>
              <a:t>WPTO Irrigation </a:t>
            </a:r>
            <a:r>
              <a:rPr lang="en-US" sz="1600" dirty="0" smtClean="0">
                <a:solidFill>
                  <a:schemeClr val="tx1">
                    <a:lumMod val="85000"/>
                    <a:lumOff val="15000"/>
                  </a:schemeClr>
                </a:solidFill>
                <a:latin typeface="+mn-lt"/>
              </a:rPr>
              <a:t>Modernization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BETO </a:t>
            </a:r>
            <a:r>
              <a:rPr lang="en-US" sz="1600" dirty="0">
                <a:solidFill>
                  <a:schemeClr val="tx1">
                    <a:lumMod val="85000"/>
                    <a:lumOff val="15000"/>
                  </a:schemeClr>
                </a:solidFill>
                <a:latin typeface="+mn-lt"/>
              </a:rPr>
              <a:t>Resource Recovery R&amp;D</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a:solidFill>
                  <a:schemeClr val="tx1">
                    <a:lumMod val="85000"/>
                    <a:lumOff val="15000"/>
                  </a:schemeClr>
                </a:solidFill>
                <a:latin typeface="+mn-lt"/>
              </a:rPr>
              <a:t>SETO Solar </a:t>
            </a:r>
            <a:r>
              <a:rPr lang="en-US" sz="1600" dirty="0" smtClean="0">
                <a:solidFill>
                  <a:schemeClr val="tx1">
                    <a:lumMod val="85000"/>
                    <a:lumOff val="15000"/>
                  </a:schemeClr>
                </a:solidFill>
                <a:latin typeface="+mn-lt"/>
              </a:rPr>
              <a:t>Desalination R&amp;D</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DOE International team: </a:t>
            </a:r>
            <a:r>
              <a:rPr lang="en-US" sz="1600" dirty="0">
                <a:solidFill>
                  <a:schemeClr val="tx1">
                    <a:lumMod val="85000"/>
                    <a:lumOff val="15000"/>
                  </a:schemeClr>
                </a:solidFill>
                <a:latin typeface="+mn-lt"/>
              </a:rPr>
              <a:t>US-Israel energy-smart water infrastructure </a:t>
            </a:r>
            <a:r>
              <a:rPr lang="en-US" sz="1600" dirty="0" smtClean="0">
                <a:solidFill>
                  <a:schemeClr val="tx1">
                    <a:lumMod val="85000"/>
                    <a:lumOff val="15000"/>
                  </a:schemeClr>
                </a:solidFill>
                <a:latin typeface="+mn-lt"/>
              </a:rPr>
              <a:t>testbed as part of Binational Industrial Research and Development (BIRD) Energy Program</a:t>
            </a:r>
            <a:endParaRPr lang="en-US" sz="1600" dirty="0">
              <a:solidFill>
                <a:schemeClr val="tx1">
                  <a:lumMod val="85000"/>
                  <a:lumOff val="15000"/>
                </a:schemeClr>
              </a:solidFill>
              <a:latin typeface="+mn-lt"/>
            </a:endParaRP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Other agencies with equities in energy-water nexus that we are coordinating with include:</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EPA </a:t>
            </a:r>
            <a:r>
              <a:rPr lang="en-US" sz="1600" dirty="0">
                <a:solidFill>
                  <a:schemeClr val="tx1">
                    <a:lumMod val="85000"/>
                    <a:lumOff val="15000"/>
                  </a:schemeClr>
                </a:solidFill>
                <a:latin typeface="+mn-lt"/>
              </a:rPr>
              <a:t>Water Reuse Action </a:t>
            </a:r>
            <a:r>
              <a:rPr lang="en-US" sz="1600" dirty="0" smtClean="0">
                <a:solidFill>
                  <a:schemeClr val="tx1">
                    <a:lumMod val="85000"/>
                    <a:lumOff val="15000"/>
                  </a:schemeClr>
                </a:solidFill>
                <a:latin typeface="+mn-lt"/>
              </a:rPr>
              <a:t>Plan</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Bureau </a:t>
            </a:r>
            <a:r>
              <a:rPr lang="en-US" sz="1600" dirty="0">
                <a:solidFill>
                  <a:schemeClr val="tx1">
                    <a:lumMod val="85000"/>
                    <a:lumOff val="15000"/>
                  </a:schemeClr>
                </a:solidFill>
                <a:latin typeface="+mn-lt"/>
              </a:rPr>
              <a:t>of Reclamation Prizes and </a:t>
            </a:r>
            <a:r>
              <a:rPr lang="en-US" sz="1600" dirty="0" smtClean="0">
                <a:solidFill>
                  <a:schemeClr val="tx1">
                    <a:lumMod val="85000"/>
                    <a:lumOff val="15000"/>
                  </a:schemeClr>
                </a:solidFill>
                <a:latin typeface="+mn-lt"/>
              </a:rPr>
              <a:t>R&amp;D</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85000"/>
                    <a:lumOff val="15000"/>
                  </a:schemeClr>
                </a:solidFill>
                <a:latin typeface="+mn-lt"/>
              </a:rPr>
              <a:t>With many other agencies through National </a:t>
            </a:r>
            <a:r>
              <a:rPr lang="en-US" sz="1600" dirty="0">
                <a:solidFill>
                  <a:schemeClr val="tx1">
                    <a:lumMod val="85000"/>
                    <a:lumOff val="15000"/>
                  </a:schemeClr>
                </a:solidFill>
                <a:latin typeface="+mn-lt"/>
              </a:rPr>
              <a:t>Nanotechnology Coordination Office </a:t>
            </a:r>
            <a:r>
              <a:rPr lang="en-US" sz="1600" dirty="0"/>
              <a:t>| </a:t>
            </a:r>
            <a:r>
              <a:rPr lang="en-US" sz="1600" u="sng" dirty="0">
                <a:hlinkClick r:id="rId3"/>
              </a:rPr>
              <a:t>www.nano.gov</a:t>
            </a:r>
            <a:endParaRPr lang="en-US" sz="1600" dirty="0">
              <a:solidFill>
                <a:schemeClr val="tx1">
                  <a:lumMod val="85000"/>
                  <a:lumOff val="15000"/>
                </a:schemeClr>
              </a:solidFill>
              <a:latin typeface="+mn-lt"/>
            </a:endParaRPr>
          </a:p>
        </p:txBody>
      </p:sp>
    </p:spTree>
    <p:extLst>
      <p:ext uri="{BB962C8B-B14F-4D97-AF65-F5344CB8AC3E}">
        <p14:creationId xmlns:p14="http://schemas.microsoft.com/office/powerpoint/2010/main" val="564824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AMO’s Energy-Water Nexus Accomplishments</a:t>
            </a:r>
            <a:endParaRPr lang="en-US" sz="2800" dirty="0">
              <a:solidFill>
                <a:schemeClr val="accent5"/>
              </a:solidFill>
            </a:endParaRPr>
          </a:p>
        </p:txBody>
      </p:sp>
      <p:sp>
        <p:nvSpPr>
          <p:cNvPr id="3" name="TextBox 2"/>
          <p:cNvSpPr txBox="1"/>
          <p:nvPr/>
        </p:nvSpPr>
        <p:spPr>
          <a:xfrm>
            <a:off x="381000" y="1066800"/>
            <a:ext cx="8382000" cy="2769989"/>
          </a:xfrm>
          <a:prstGeom prst="rect">
            <a:avLst/>
          </a:prstGeom>
          <a:noFill/>
        </p:spPr>
        <p:txBody>
          <a:bodyPr wrap="square" rtlCol="0">
            <a:spAutoFit/>
          </a:bodyPr>
          <a:lstStyle/>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75000"/>
                    <a:lumOff val="25000"/>
                  </a:schemeClr>
                </a:solidFill>
                <a:latin typeface="+mn-lt"/>
              </a:rPr>
              <a:t>AMO Bandwidth Study – First study to </a:t>
            </a:r>
            <a:r>
              <a:rPr lang="en-US" sz="1600" dirty="0">
                <a:solidFill>
                  <a:schemeClr val="tx1">
                    <a:lumMod val="75000"/>
                    <a:lumOff val="25000"/>
                  </a:schemeClr>
                </a:solidFill>
                <a:latin typeface="+mn-lt"/>
              </a:rPr>
              <a:t>characterize </a:t>
            </a:r>
            <a:r>
              <a:rPr lang="en-US" sz="1600" dirty="0" smtClean="0">
                <a:solidFill>
                  <a:schemeClr val="tx1">
                    <a:lumMod val="75000"/>
                    <a:lumOff val="25000"/>
                  </a:schemeClr>
                </a:solidFill>
                <a:latin typeface="+mn-lt"/>
              </a:rPr>
              <a:t>potential desalination </a:t>
            </a:r>
            <a:r>
              <a:rPr lang="en-US" sz="1600" dirty="0">
                <a:solidFill>
                  <a:schemeClr val="tx1">
                    <a:lumMod val="75000"/>
                    <a:lumOff val="25000"/>
                  </a:schemeClr>
                </a:solidFill>
                <a:latin typeface="+mn-lt"/>
              </a:rPr>
              <a:t>l </a:t>
            </a:r>
            <a:r>
              <a:rPr lang="en-US" sz="1600" dirty="0" smtClean="0">
                <a:solidFill>
                  <a:schemeClr val="tx1">
                    <a:lumMod val="75000"/>
                    <a:lumOff val="25000"/>
                  </a:schemeClr>
                </a:solidFill>
                <a:latin typeface="+mn-lt"/>
              </a:rPr>
              <a:t>R&amp;D opportunities.</a:t>
            </a: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75000"/>
                    <a:lumOff val="25000"/>
                  </a:schemeClr>
                </a:solidFill>
                <a:latin typeface="+mn-lt"/>
              </a:rPr>
              <a:t>Better Plants Resources and Tools</a:t>
            </a: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75000"/>
                    <a:lumOff val="25000"/>
                  </a:schemeClr>
                </a:solidFill>
                <a:latin typeface="+mn-lt"/>
              </a:rPr>
              <a:t>NAWI Hub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75000"/>
                    <a:lumOff val="25000"/>
                  </a:schemeClr>
                </a:solidFill>
                <a:latin typeface="+mn-lt"/>
              </a:rPr>
              <a:t>In first year of operations</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err="1" smtClean="0">
                <a:solidFill>
                  <a:schemeClr val="tx1">
                    <a:lumMod val="75000"/>
                    <a:lumOff val="25000"/>
                  </a:schemeClr>
                </a:solidFill>
                <a:latin typeface="+mn-lt"/>
              </a:rPr>
              <a:t>Roadmapping</a:t>
            </a:r>
            <a:r>
              <a:rPr lang="en-US" sz="1600" dirty="0" smtClean="0">
                <a:solidFill>
                  <a:schemeClr val="tx1">
                    <a:lumMod val="75000"/>
                    <a:lumOff val="25000"/>
                  </a:schemeClr>
                </a:solidFill>
                <a:latin typeface="+mn-lt"/>
              </a:rPr>
              <a:t> and Tool development underway</a:t>
            </a: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75000"/>
                    <a:lumOff val="25000"/>
                  </a:schemeClr>
                </a:solidFill>
                <a:latin typeface="+mn-lt"/>
              </a:rPr>
              <a:t>WSGC</a:t>
            </a:r>
            <a:r>
              <a:rPr lang="en-US" sz="1600" dirty="0">
                <a:solidFill>
                  <a:schemeClr val="tx1">
                    <a:lumMod val="75000"/>
                    <a:lumOff val="25000"/>
                  </a:schemeClr>
                </a:solidFill>
                <a:latin typeface="+mn-lt"/>
              </a:rPr>
              <a:t> </a:t>
            </a:r>
            <a:r>
              <a:rPr lang="en-US" sz="1600" dirty="0">
                <a:solidFill>
                  <a:schemeClr val="tx1">
                    <a:lumMod val="75000"/>
                    <a:lumOff val="25000"/>
                  </a:schemeClr>
                </a:solidFill>
                <a:latin typeface="+mn-lt"/>
                <a:hlinkClick r:id="rId3"/>
              </a:rPr>
              <a:t>Water Resource Recovery Prize</a:t>
            </a:r>
            <a:r>
              <a:rPr lang="en-US" sz="1600" dirty="0">
                <a:solidFill>
                  <a:schemeClr val="tx1">
                    <a:lumMod val="75000"/>
                    <a:lumOff val="25000"/>
                  </a:schemeClr>
                </a:solidFill>
                <a:latin typeface="+mn-lt"/>
              </a:rPr>
              <a:t> to accelerate resource recovery from municipal wastewater across the United </a:t>
            </a:r>
            <a:r>
              <a:rPr lang="en-US" sz="1600" dirty="0" smtClean="0">
                <a:solidFill>
                  <a:schemeClr val="tx1">
                    <a:lumMod val="75000"/>
                    <a:lumOff val="25000"/>
                  </a:schemeClr>
                </a:solidFill>
                <a:latin typeface="+mn-lt"/>
              </a:rPr>
              <a:t>States (Phase 2 under development)</a:t>
            </a:r>
          </a:p>
          <a:p>
            <a:pPr marL="285750" indent="-285750" fontAlgn="ctr">
              <a:spcBef>
                <a:spcPts val="0"/>
              </a:spcBef>
              <a:spcAft>
                <a:spcPts val="600"/>
              </a:spcAft>
              <a:buClr>
                <a:schemeClr val="tx1">
                  <a:lumMod val="75000"/>
                  <a:lumOff val="25000"/>
                </a:schemeClr>
              </a:buClr>
              <a:buFont typeface="Wingdings" panose="05000000000000000000" pitchFamily="2" charset="2"/>
              <a:buChar char="Ø"/>
            </a:pPr>
            <a:r>
              <a:rPr lang="en-US" sz="1600" dirty="0" smtClean="0">
                <a:solidFill>
                  <a:schemeClr val="tx1">
                    <a:lumMod val="75000"/>
                    <a:lumOff val="25000"/>
                  </a:schemeClr>
                </a:solidFill>
                <a:latin typeface="+mn-lt"/>
              </a:rPr>
              <a:t>Water/Wastewater FOA based on FY20 Congressional Language (under development)</a:t>
            </a:r>
          </a:p>
        </p:txBody>
      </p:sp>
    </p:spTree>
    <p:extLst>
      <p:ext uri="{BB962C8B-B14F-4D97-AF65-F5344CB8AC3E}">
        <p14:creationId xmlns:p14="http://schemas.microsoft.com/office/powerpoint/2010/main" val="1160847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AMO </a:t>
            </a:r>
            <a:r>
              <a:rPr lang="en-US" sz="2800" dirty="0" smtClean="0">
                <a:solidFill>
                  <a:schemeClr val="accent5"/>
                </a:solidFill>
              </a:rPr>
              <a:t>Energy-Water Nexus Team</a:t>
            </a:r>
            <a:endParaRPr lang="en-US" sz="2800" dirty="0">
              <a:solidFill>
                <a:schemeClr val="accent5"/>
              </a:solidFill>
            </a:endParaRPr>
          </a:p>
        </p:txBody>
      </p:sp>
      <p:sp>
        <p:nvSpPr>
          <p:cNvPr id="4" name="TextBox 3">
            <a:extLst>
              <a:ext uri="{FF2B5EF4-FFF2-40B4-BE49-F238E27FC236}">
                <a16:creationId xmlns:a16="http://schemas.microsoft.com/office/drawing/2014/main" xmlns="" id="{9875D5C3-7E57-4388-8678-08D479BD4B65}"/>
              </a:ext>
            </a:extLst>
          </p:cNvPr>
          <p:cNvSpPr txBox="1"/>
          <p:nvPr/>
        </p:nvSpPr>
        <p:spPr>
          <a:xfrm>
            <a:off x="190500" y="5334000"/>
            <a:ext cx="8839200" cy="523220"/>
          </a:xfrm>
          <a:prstGeom prst="rect">
            <a:avLst/>
          </a:prstGeom>
          <a:noFill/>
        </p:spPr>
        <p:txBody>
          <a:bodyPr wrap="square" rtlCol="0">
            <a:spAutoFit/>
          </a:bodyPr>
          <a:lstStyle/>
          <a:p>
            <a:pPr algn="ctr" fontAlgn="ctr">
              <a:spcBef>
                <a:spcPts val="0"/>
              </a:spcBef>
              <a:spcAft>
                <a:spcPts val="600"/>
              </a:spcAft>
              <a:buClr>
                <a:srgbClr val="7AC143"/>
              </a:buClr>
            </a:pPr>
            <a:r>
              <a:rPr lang="en-US" sz="2800" b="1" dirty="0">
                <a:solidFill>
                  <a:srgbClr val="50565C"/>
                </a:solidFill>
                <a:latin typeface="Franklin Gothic Medium" panose="020B0603020102020204" pitchFamily="34" charset="0"/>
              </a:rPr>
              <a:t>THANK YOU!</a:t>
            </a:r>
            <a:endParaRPr lang="en-US" sz="3600" b="1" dirty="0">
              <a:solidFill>
                <a:srgbClr val="50565C"/>
              </a:solidFill>
              <a:latin typeface="Franklin Gothic Medium" panose="020B0603020102020204" pitchFamily="34" charset="0"/>
            </a:endParaRPr>
          </a:p>
        </p:txBody>
      </p:sp>
      <p:pic>
        <p:nvPicPr>
          <p:cNvPr id="1028" name="Picture 4" descr="Diana Bauer, Senior Technical Manager of Strate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478" y="1214076"/>
            <a:ext cx="2270850" cy="3025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93528" y="4338935"/>
            <a:ext cx="2687758" cy="461665"/>
          </a:xfrm>
          <a:prstGeom prst="rect">
            <a:avLst/>
          </a:prstGeom>
        </p:spPr>
        <p:txBody>
          <a:bodyPr wrap="square">
            <a:spAutoFit/>
          </a:bodyPr>
          <a:lstStyle/>
          <a:p>
            <a:pPr algn="ctr"/>
            <a:r>
              <a:rPr lang="en-US" sz="1200" dirty="0">
                <a:solidFill>
                  <a:schemeClr val="tx1">
                    <a:lumMod val="75000"/>
                    <a:lumOff val="25000"/>
                  </a:schemeClr>
                </a:solidFill>
              </a:rPr>
              <a:t>Diana Bauer, Senior Technical Manager for Strategy </a:t>
            </a:r>
            <a:endParaRPr lang="en-US" sz="1200" dirty="0"/>
          </a:p>
        </p:txBody>
      </p:sp>
      <p:sp>
        <p:nvSpPr>
          <p:cNvPr id="10" name="Rectangle 9"/>
          <p:cNvSpPr/>
          <p:nvPr/>
        </p:nvSpPr>
        <p:spPr>
          <a:xfrm>
            <a:off x="583007" y="4366268"/>
            <a:ext cx="3505811" cy="461665"/>
          </a:xfrm>
          <a:prstGeom prst="rect">
            <a:avLst/>
          </a:prstGeom>
        </p:spPr>
        <p:txBody>
          <a:bodyPr wrap="square">
            <a:spAutoFit/>
          </a:bodyPr>
          <a:lstStyle/>
          <a:p>
            <a:pPr algn="ctr"/>
            <a:r>
              <a:rPr lang="en-US" sz="1200" dirty="0" smtClean="0">
                <a:solidFill>
                  <a:schemeClr val="tx1">
                    <a:lumMod val="75000"/>
                    <a:lumOff val="25000"/>
                  </a:schemeClr>
                </a:solidFill>
              </a:rPr>
              <a:t>NAWI team with EERE AS Daniel Simmons and Melissa Klembara, AMO Technology Manager </a:t>
            </a:r>
            <a:endParaRPr lang="en-US" sz="1200" dirty="0"/>
          </a:p>
        </p:txBody>
      </p:sp>
      <p:pic>
        <p:nvPicPr>
          <p:cNvPr id="1032" name="Picture 8" descr="https://pbs.twimg.com/media/C3riPYMWQAEqwiv.jpg"/>
          <p:cNvPicPr>
            <a:picLocks noChangeAspect="1" noChangeArrowheads="1"/>
          </p:cNvPicPr>
          <p:nvPr/>
        </p:nvPicPr>
        <p:blipFill rotWithShape="1">
          <a:blip r:embed="rId4">
            <a:extLst>
              <a:ext uri="{28A0092B-C50C-407E-A947-70E740481C1C}">
                <a14:useLocalDpi xmlns:a14="http://schemas.microsoft.com/office/drawing/2010/main" val="0"/>
              </a:ext>
            </a:extLst>
          </a:blip>
          <a:srcRect l="25749" r="39095"/>
          <a:stretch/>
        </p:blipFill>
        <p:spPr bwMode="auto">
          <a:xfrm>
            <a:off x="6881286" y="1229211"/>
            <a:ext cx="1881714" cy="301074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761042" y="4339536"/>
            <a:ext cx="2001958" cy="461665"/>
          </a:xfrm>
          <a:prstGeom prst="rect">
            <a:avLst/>
          </a:prstGeom>
        </p:spPr>
        <p:txBody>
          <a:bodyPr wrap="square">
            <a:spAutoFit/>
          </a:bodyPr>
          <a:lstStyle/>
          <a:p>
            <a:pPr algn="ctr"/>
            <a:r>
              <a:rPr lang="en-US" sz="1200" dirty="0" smtClean="0">
                <a:solidFill>
                  <a:schemeClr val="tx1">
                    <a:lumMod val="75000"/>
                    <a:lumOff val="25000"/>
                  </a:schemeClr>
                </a:solidFill>
              </a:rPr>
              <a:t>Joe Cresko, </a:t>
            </a:r>
          </a:p>
          <a:p>
            <a:pPr algn="ctr"/>
            <a:r>
              <a:rPr lang="en-US" sz="1200" dirty="0" smtClean="0">
                <a:solidFill>
                  <a:schemeClr val="tx1">
                    <a:lumMod val="75000"/>
                    <a:lumOff val="25000"/>
                  </a:schemeClr>
                </a:solidFill>
              </a:rPr>
              <a:t>AMO Chief Engineer</a:t>
            </a:r>
            <a:endParaRPr lang="en-US" sz="12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307" y="1197042"/>
            <a:ext cx="4057213" cy="3042910"/>
          </a:xfrm>
          <a:prstGeom prst="rect">
            <a:avLst/>
          </a:prstGeom>
        </p:spPr>
      </p:pic>
    </p:spTree>
    <p:extLst>
      <p:ext uri="{BB962C8B-B14F-4D97-AF65-F5344CB8AC3E}">
        <p14:creationId xmlns:p14="http://schemas.microsoft.com/office/powerpoint/2010/main" val="336197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65400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Activities</a:t>
            </a:r>
            <a:endParaRPr lang="en-US" sz="2800" dirty="0">
              <a:solidFill>
                <a:schemeClr val="accent5"/>
              </a:solidFill>
            </a:endParaRPr>
          </a:p>
        </p:txBody>
      </p:sp>
      <p:sp>
        <p:nvSpPr>
          <p:cNvPr id="6" name="Rectangle 5"/>
          <p:cNvSpPr/>
          <p:nvPr/>
        </p:nvSpPr>
        <p:spPr>
          <a:xfrm>
            <a:off x="174764" y="1066800"/>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rPr>
              <a:t>NAWI will develop publically available data sharing and modeling tools called Water-DAMS and Water TAPs to make it easier to share R&amp;D data and evaluate water technologies cost, energy and environmental trade-offs.</a:t>
            </a:r>
          </a:p>
        </p:txBody>
      </p:sp>
      <p:pic>
        <p:nvPicPr>
          <p:cNvPr id="9" name="Picture 8"/>
          <p:cNvPicPr>
            <a:picLocks noChangeAspect="1"/>
          </p:cNvPicPr>
          <p:nvPr/>
        </p:nvPicPr>
        <p:blipFill rotWithShape="1">
          <a:blip r:embed="rId3"/>
          <a:srcRect r="7483"/>
          <a:stretch/>
        </p:blipFill>
        <p:spPr>
          <a:xfrm>
            <a:off x="4267200" y="2032838"/>
            <a:ext cx="3949591" cy="2159024"/>
          </a:xfrm>
          <a:prstGeom prst="rect">
            <a:avLst/>
          </a:prstGeom>
        </p:spPr>
      </p:pic>
      <p:pic>
        <p:nvPicPr>
          <p:cNvPr id="11" name="Picture 10"/>
          <p:cNvPicPr>
            <a:picLocks noChangeAspect="1"/>
          </p:cNvPicPr>
          <p:nvPr/>
        </p:nvPicPr>
        <p:blipFill>
          <a:blip r:embed="rId4"/>
          <a:stretch>
            <a:fillRect/>
          </a:stretch>
        </p:blipFill>
        <p:spPr>
          <a:xfrm>
            <a:off x="3087140" y="2032728"/>
            <a:ext cx="1117823" cy="2154436"/>
          </a:xfrm>
          <a:prstGeom prst="rect">
            <a:avLst/>
          </a:prstGeom>
        </p:spPr>
      </p:pic>
      <p:sp>
        <p:nvSpPr>
          <p:cNvPr id="12" name="Rectangle 11"/>
          <p:cNvSpPr/>
          <p:nvPr/>
        </p:nvSpPr>
        <p:spPr>
          <a:xfrm>
            <a:off x="1066800" y="2032728"/>
            <a:ext cx="2057400" cy="2154436"/>
          </a:xfrm>
          <a:prstGeom prst="rect">
            <a:avLst/>
          </a:prstGeom>
        </p:spPr>
        <p:txBody>
          <a:bodyPr wrap="square">
            <a:spAutoFit/>
          </a:bodyPr>
          <a:lstStyle/>
          <a:p>
            <a:r>
              <a:rPr lang="en-US" sz="1600" dirty="0">
                <a:solidFill>
                  <a:srgbClr val="1F4E79"/>
                </a:solidFill>
                <a:latin typeface="+mj-lt"/>
              </a:rPr>
              <a:t>Water Data and Analysis Management System (Water-DAMS) </a:t>
            </a:r>
            <a:endParaRPr lang="en-US" sz="1600" dirty="0" smtClean="0">
              <a:solidFill>
                <a:srgbClr val="1F4E79"/>
              </a:solidFill>
              <a:latin typeface="+mj-lt"/>
            </a:endParaRPr>
          </a:p>
          <a:p>
            <a:r>
              <a:rPr lang="en-US" sz="1400" dirty="0" smtClean="0">
                <a:solidFill>
                  <a:srgbClr val="404040"/>
                </a:solidFill>
                <a:latin typeface="+mn-lt"/>
              </a:rPr>
              <a:t>Water-DAMS </a:t>
            </a:r>
            <a:r>
              <a:rPr lang="en-US" sz="1400" dirty="0">
                <a:solidFill>
                  <a:srgbClr val="404040"/>
                </a:solidFill>
                <a:latin typeface="+mn-lt"/>
              </a:rPr>
              <a:t>will serve as the nation’s primary source of data relevant to R&amp;D on water technologies. </a:t>
            </a:r>
            <a:endParaRPr lang="en-US" sz="1400" dirty="0">
              <a:latin typeface="+mn-lt"/>
            </a:endParaRPr>
          </a:p>
        </p:txBody>
      </p:sp>
      <p:pic>
        <p:nvPicPr>
          <p:cNvPr id="18" name="Picture 17"/>
          <p:cNvPicPr>
            <a:picLocks noChangeAspect="1"/>
          </p:cNvPicPr>
          <p:nvPr/>
        </p:nvPicPr>
        <p:blipFill>
          <a:blip r:embed="rId5"/>
          <a:stretch>
            <a:fillRect/>
          </a:stretch>
        </p:blipFill>
        <p:spPr>
          <a:xfrm>
            <a:off x="3946509" y="4343400"/>
            <a:ext cx="3978291" cy="2123658"/>
          </a:xfrm>
          <a:prstGeom prst="rect">
            <a:avLst/>
          </a:prstGeom>
        </p:spPr>
      </p:pic>
      <p:sp>
        <p:nvSpPr>
          <p:cNvPr id="19" name="Rectangle 18"/>
          <p:cNvSpPr/>
          <p:nvPr/>
        </p:nvSpPr>
        <p:spPr>
          <a:xfrm>
            <a:off x="1524001" y="4343400"/>
            <a:ext cx="2590799" cy="2123658"/>
          </a:xfrm>
          <a:prstGeom prst="rect">
            <a:avLst/>
          </a:prstGeom>
        </p:spPr>
        <p:txBody>
          <a:bodyPr wrap="square">
            <a:spAutoFit/>
          </a:bodyPr>
          <a:lstStyle/>
          <a:p>
            <a:r>
              <a:rPr lang="en-US" sz="1600" dirty="0" smtClean="0">
                <a:solidFill>
                  <a:srgbClr val="1F4E79"/>
                </a:solidFill>
                <a:latin typeface="+mj-lt"/>
              </a:rPr>
              <a:t>Water </a:t>
            </a:r>
            <a:r>
              <a:rPr lang="en-US" sz="1600" dirty="0">
                <a:solidFill>
                  <a:srgbClr val="1F4E79"/>
                </a:solidFill>
                <a:latin typeface="+mj-lt"/>
              </a:rPr>
              <a:t>Techno-economic Analysis Pipe Parity Platform (Water-TAP</a:t>
            </a:r>
            <a:r>
              <a:rPr lang="en-US" sz="1600" baseline="30000" dirty="0">
                <a:solidFill>
                  <a:srgbClr val="1F4E79"/>
                </a:solidFill>
                <a:latin typeface="+mj-lt"/>
              </a:rPr>
              <a:t>3</a:t>
            </a:r>
            <a:r>
              <a:rPr lang="en-US" sz="1600" dirty="0">
                <a:solidFill>
                  <a:srgbClr val="1F4E79"/>
                </a:solidFill>
                <a:latin typeface="+mj-lt"/>
              </a:rPr>
              <a:t>)</a:t>
            </a:r>
          </a:p>
          <a:p>
            <a:r>
              <a:rPr lang="en-US" sz="1400" dirty="0" smtClean="0">
                <a:solidFill>
                  <a:srgbClr val="404040"/>
                </a:solidFill>
                <a:latin typeface="+mn-lt"/>
              </a:rPr>
              <a:t>Water-TAP</a:t>
            </a:r>
            <a:r>
              <a:rPr lang="en-US" sz="1400" baseline="30000" dirty="0" smtClean="0">
                <a:solidFill>
                  <a:srgbClr val="404040"/>
                </a:solidFill>
                <a:latin typeface="+mn-lt"/>
              </a:rPr>
              <a:t>3</a:t>
            </a:r>
            <a:r>
              <a:rPr lang="en-US" sz="1400" dirty="0" smtClean="0">
                <a:solidFill>
                  <a:srgbClr val="404040"/>
                </a:solidFill>
                <a:latin typeface="+mn-lt"/>
              </a:rPr>
              <a:t> will </a:t>
            </a:r>
            <a:r>
              <a:rPr lang="en-US" sz="1400" dirty="0">
                <a:solidFill>
                  <a:srgbClr val="404040"/>
                </a:solidFill>
                <a:latin typeface="+mn-lt"/>
              </a:rPr>
              <a:t>be an analytically robust platform for evaluating water technology cost, energy and environmental trade-offs across water sources, sectors, and scales. </a:t>
            </a:r>
            <a:endParaRPr lang="en-US" sz="1400" dirty="0">
              <a:latin typeface="+mn-lt"/>
            </a:endParaRPr>
          </a:p>
        </p:txBody>
      </p:sp>
      <p:cxnSp>
        <p:nvCxnSpPr>
          <p:cNvPr id="4" name="Straight Connector 3"/>
          <p:cNvCxnSpPr/>
          <p:nvPr/>
        </p:nvCxnSpPr>
        <p:spPr>
          <a:xfrm flipV="1">
            <a:off x="762000" y="4281948"/>
            <a:ext cx="7696200" cy="6145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11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4764" y="1074003"/>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rPr>
              <a:t>It is becoming increasingly important to ensure sufficient supplies of water at a reasonable cost from a variety of sources. This will position U.S. manufacturers of these technologies to capture the &gt; $700B global market for clean water – and a water secure world is a priority for this Administration.</a:t>
            </a:r>
          </a:p>
        </p:txBody>
      </p:sp>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Background – Water Availability</a:t>
            </a:r>
            <a:endParaRPr lang="en-US" sz="2800" dirty="0">
              <a:solidFill>
                <a:schemeClr val="accent5"/>
              </a:solidFill>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4920" y="2674119"/>
            <a:ext cx="3879080" cy="3048000"/>
          </a:xfrm>
          <a:prstGeom prst="rect">
            <a:avLst/>
          </a:prstGeom>
        </p:spPr>
      </p:pic>
      <p:sp>
        <p:nvSpPr>
          <p:cNvPr id="11" name="TextBox 10"/>
          <p:cNvSpPr txBox="1"/>
          <p:nvPr/>
        </p:nvSpPr>
        <p:spPr>
          <a:xfrm>
            <a:off x="206584" y="2057400"/>
            <a:ext cx="5432216" cy="4290914"/>
          </a:xfrm>
          <a:prstGeom prst="rect">
            <a:avLst/>
          </a:prstGeom>
          <a:noFill/>
        </p:spPr>
        <p:txBody>
          <a:bodyPr wrap="square" rtlCol="0">
            <a:spAutoFit/>
          </a:bodyPr>
          <a:lstStyle/>
          <a:p>
            <a:r>
              <a:rPr lang="en-US" sz="1600" b="1" dirty="0">
                <a:solidFill>
                  <a:schemeClr val="tx1">
                    <a:lumMod val="75000"/>
                    <a:lumOff val="25000"/>
                  </a:schemeClr>
                </a:solidFill>
                <a:latin typeface="+mn-lt"/>
                <a:cs typeface="Arial" panose="020B0604020202020204" pitchFamily="34" charset="0"/>
              </a:rPr>
              <a:t>Increasing water scarcity, variability and stress in </a:t>
            </a:r>
            <a:r>
              <a:rPr lang="en-US" sz="1600" b="1" dirty="0" smtClean="0">
                <a:solidFill>
                  <a:schemeClr val="tx1">
                    <a:lumMod val="75000"/>
                    <a:lumOff val="25000"/>
                  </a:schemeClr>
                </a:solidFill>
                <a:latin typeface="+mn-lt"/>
                <a:cs typeface="Arial" panose="020B0604020202020204" pitchFamily="34" charset="0"/>
              </a:rPr>
              <a:t>U.S.; global challenges are risk to national security </a:t>
            </a:r>
            <a:r>
              <a:rPr lang="en-US" sz="1600" b="1" baseline="30000" dirty="0" smtClean="0">
                <a:solidFill>
                  <a:schemeClr val="tx1">
                    <a:lumMod val="75000"/>
                    <a:lumOff val="25000"/>
                  </a:schemeClr>
                </a:solidFill>
                <a:latin typeface="+mn-lt"/>
                <a:cs typeface="Arial" panose="020B0604020202020204" pitchFamily="34" charset="0"/>
              </a:rPr>
              <a:t>1</a:t>
            </a:r>
            <a:r>
              <a:rPr lang="en-US" sz="1600" b="1" dirty="0">
                <a:solidFill>
                  <a:schemeClr val="tx1">
                    <a:lumMod val="75000"/>
                    <a:lumOff val="25000"/>
                  </a:schemeClr>
                </a:solidFill>
                <a:latin typeface="+mn-lt"/>
                <a:cs typeface="Arial" panose="020B0604020202020204" pitchFamily="34" charset="0"/>
              </a:rPr>
              <a:t>:</a:t>
            </a:r>
            <a:endParaRPr lang="en-US" sz="1600" b="1" dirty="0" smtClean="0">
              <a:solidFill>
                <a:schemeClr val="tx1">
                  <a:lumMod val="75000"/>
                  <a:lumOff val="25000"/>
                </a:schemeClr>
              </a:solidFill>
              <a:latin typeface="+mn-lt"/>
              <a:cs typeface="Arial" panose="020B0604020202020204" pitchFamily="34" charset="0"/>
            </a:endParaRPr>
          </a:p>
          <a:p>
            <a:endParaRPr lang="en-US" sz="1400" dirty="0" smtClean="0">
              <a:solidFill>
                <a:schemeClr val="tx1">
                  <a:lumMod val="75000"/>
                  <a:lumOff val="25000"/>
                </a:schemeClr>
              </a:solidFill>
              <a:latin typeface="+mn-lt"/>
              <a:cs typeface="Arial" panose="020B0604020202020204" pitchFamily="34" charset="0"/>
            </a:endParaRPr>
          </a:p>
          <a:p>
            <a:pPr marL="285750" indent="-285750">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mn-lt"/>
                <a:cs typeface="Arial" panose="020B0604020202020204" pitchFamily="34" charset="0"/>
              </a:rPr>
              <a:t>Vulnerabilities </a:t>
            </a:r>
            <a:r>
              <a:rPr lang="en-US" sz="1400" dirty="0">
                <a:solidFill>
                  <a:schemeClr val="tx1">
                    <a:lumMod val="75000"/>
                    <a:lumOff val="25000"/>
                  </a:schemeClr>
                </a:solidFill>
                <a:latin typeface="+mn-lt"/>
                <a:cs typeface="Arial" panose="020B0604020202020204" pitchFamily="34" charset="0"/>
              </a:rPr>
              <a:t>in </a:t>
            </a:r>
            <a:r>
              <a:rPr lang="en-US" sz="1400" dirty="0" smtClean="0">
                <a:solidFill>
                  <a:schemeClr val="tx1">
                    <a:lumMod val="75000"/>
                    <a:lumOff val="25000"/>
                  </a:schemeClr>
                </a:solidFill>
                <a:latin typeface="+mn-lt"/>
                <a:cs typeface="Arial" panose="020B0604020202020204" pitchFamily="34" charset="0"/>
              </a:rPr>
              <a:t>infrastructure:</a:t>
            </a:r>
          </a:p>
          <a:p>
            <a:pPr marL="742950" lvl="1" indent="-285750">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mn-lt"/>
                <a:cs typeface="Arial" panose="020B0604020202020204" pitchFamily="34" charset="0"/>
              </a:rPr>
              <a:t>Utilities curtailing power generation due low water availability.</a:t>
            </a:r>
            <a:endParaRPr lang="en-US" sz="1400" dirty="0">
              <a:solidFill>
                <a:schemeClr val="tx1">
                  <a:lumMod val="75000"/>
                  <a:lumOff val="25000"/>
                </a:schemeClr>
              </a:solidFill>
              <a:latin typeface="+mn-lt"/>
              <a:cs typeface="Arial" panose="020B0604020202020204" pitchFamily="34" charset="0"/>
            </a:endParaRPr>
          </a:p>
          <a:p>
            <a:pPr marL="742950" lvl="1" indent="-285750">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mn-lt"/>
                <a:cs typeface="Arial" panose="020B0604020202020204" pitchFamily="34" charset="0"/>
              </a:rPr>
              <a:t>Aging </a:t>
            </a:r>
            <a:r>
              <a:rPr lang="en-US" sz="1400" dirty="0">
                <a:solidFill>
                  <a:schemeClr val="tx1">
                    <a:lumMod val="75000"/>
                    <a:lumOff val="25000"/>
                  </a:schemeClr>
                </a:solidFill>
                <a:latin typeface="+mn-lt"/>
                <a:cs typeface="Arial" panose="020B0604020202020204" pitchFamily="34" charset="0"/>
              </a:rPr>
              <a:t>m</a:t>
            </a:r>
            <a:r>
              <a:rPr lang="en-US" sz="1400" dirty="0" smtClean="0">
                <a:solidFill>
                  <a:schemeClr val="tx1">
                    <a:lumMod val="75000"/>
                    <a:lumOff val="25000"/>
                  </a:schemeClr>
                </a:solidFill>
                <a:latin typeface="+mn-lt"/>
                <a:cs typeface="Arial" panose="020B0604020202020204" pitchFamily="34" charset="0"/>
              </a:rPr>
              <a:t>unicipal </a:t>
            </a:r>
            <a:r>
              <a:rPr lang="en-US" sz="1400" dirty="0">
                <a:solidFill>
                  <a:schemeClr val="tx1">
                    <a:lumMod val="75000"/>
                    <a:lumOff val="25000"/>
                  </a:schemeClr>
                </a:solidFill>
                <a:latin typeface="+mn-lt"/>
                <a:cs typeface="Arial" panose="020B0604020202020204" pitchFamily="34" charset="0"/>
              </a:rPr>
              <a:t>waste water treatment </a:t>
            </a:r>
            <a:r>
              <a:rPr lang="en-US" sz="1400" dirty="0" smtClean="0">
                <a:solidFill>
                  <a:schemeClr val="tx1">
                    <a:lumMod val="75000"/>
                    <a:lumOff val="25000"/>
                  </a:schemeClr>
                </a:solidFill>
                <a:latin typeface="+mn-lt"/>
                <a:cs typeface="Arial" panose="020B0604020202020204" pitchFamily="34" charset="0"/>
              </a:rPr>
              <a:t>infrastructure, facing </a:t>
            </a:r>
            <a:r>
              <a:rPr lang="en-US" sz="1400" dirty="0">
                <a:solidFill>
                  <a:schemeClr val="tx1">
                    <a:lumMod val="75000"/>
                    <a:lumOff val="25000"/>
                  </a:schemeClr>
                </a:solidFill>
                <a:latin typeface="+mn-lt"/>
                <a:cs typeface="Arial" panose="020B0604020202020204" pitchFamily="34" charset="0"/>
              </a:rPr>
              <a:t>exorbitant replacement costs</a:t>
            </a:r>
            <a:r>
              <a:rPr lang="en-US" sz="1400" dirty="0" smtClean="0">
                <a:solidFill>
                  <a:schemeClr val="tx1">
                    <a:lumMod val="75000"/>
                    <a:lumOff val="25000"/>
                  </a:schemeClr>
                </a:solidFill>
                <a:latin typeface="+mn-lt"/>
                <a:cs typeface="Arial" panose="020B0604020202020204" pitchFamily="34" charset="0"/>
              </a:rPr>
              <a:t>.</a:t>
            </a:r>
          </a:p>
          <a:p>
            <a:pPr marL="285750" indent="-285750">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mn-lt"/>
                <a:cs typeface="Arial" panose="020B0604020202020204" pitchFamily="34" charset="0"/>
              </a:rPr>
              <a:t>Competition </a:t>
            </a:r>
            <a:r>
              <a:rPr lang="en-US" sz="1400" dirty="0">
                <a:solidFill>
                  <a:schemeClr val="tx1">
                    <a:lumMod val="75000"/>
                    <a:lumOff val="25000"/>
                  </a:schemeClr>
                </a:solidFill>
                <a:latin typeface="+mn-lt"/>
                <a:cs typeface="Arial" panose="020B0604020202020204" pitchFamily="34" charset="0"/>
              </a:rPr>
              <a:t>for water resources </a:t>
            </a:r>
            <a:r>
              <a:rPr lang="en-US" sz="1400" dirty="0" smtClean="0">
                <a:solidFill>
                  <a:schemeClr val="tx1">
                    <a:lumMod val="75000"/>
                    <a:lumOff val="25000"/>
                  </a:schemeClr>
                </a:solidFill>
                <a:latin typeface="+mn-lt"/>
                <a:cs typeface="Arial" panose="020B0604020202020204" pitchFamily="34" charset="0"/>
              </a:rPr>
              <a:t>challenge </a:t>
            </a:r>
            <a:r>
              <a:rPr lang="en-US" sz="1400" dirty="0">
                <a:solidFill>
                  <a:schemeClr val="tx1">
                    <a:lumMod val="75000"/>
                    <a:lumOff val="25000"/>
                  </a:schemeClr>
                </a:solidFill>
                <a:latin typeface="+mn-lt"/>
                <a:cs typeface="Arial" panose="020B0604020202020204" pitchFamily="34" charset="0"/>
              </a:rPr>
              <a:t>water-intensive manufacturing industries </a:t>
            </a:r>
            <a:r>
              <a:rPr lang="en-US" sz="1400" dirty="0" smtClean="0">
                <a:solidFill>
                  <a:schemeClr val="tx1">
                    <a:lumMod val="75000"/>
                    <a:lumOff val="25000"/>
                  </a:schemeClr>
                </a:solidFill>
                <a:latin typeface="+mn-lt"/>
                <a:cs typeface="Arial" panose="020B0604020202020204" pitchFamily="34" charset="0"/>
              </a:rPr>
              <a:t>could undermine </a:t>
            </a:r>
            <a:r>
              <a:rPr lang="en-US" sz="1400" dirty="0">
                <a:solidFill>
                  <a:schemeClr val="tx1">
                    <a:lumMod val="75000"/>
                    <a:lumOff val="25000"/>
                  </a:schemeClr>
                </a:solidFill>
                <a:latin typeface="+mn-lt"/>
                <a:cs typeface="Arial" panose="020B0604020202020204" pitchFamily="34" charset="0"/>
              </a:rPr>
              <a:t>future economic growth</a:t>
            </a:r>
          </a:p>
          <a:p>
            <a:pPr marL="285750" indent="-285750">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mn-lt"/>
                <a:cs typeface="Arial" panose="020B0604020202020204" pitchFamily="34" charset="0"/>
              </a:rPr>
              <a:t>Shift toward more energy intensive water resources will increase $/m</a:t>
            </a:r>
            <a:r>
              <a:rPr lang="en-US" sz="1400" baseline="30000" dirty="0">
                <a:solidFill>
                  <a:schemeClr val="tx1">
                    <a:lumMod val="75000"/>
                    <a:lumOff val="25000"/>
                  </a:schemeClr>
                </a:solidFill>
                <a:latin typeface="+mn-lt"/>
                <a:cs typeface="Arial" panose="020B0604020202020204" pitchFamily="34" charset="0"/>
              </a:rPr>
              <a:t>3</a:t>
            </a:r>
            <a:r>
              <a:rPr lang="en-US" sz="1400" dirty="0">
                <a:solidFill>
                  <a:schemeClr val="tx1">
                    <a:lumMod val="75000"/>
                    <a:lumOff val="25000"/>
                  </a:schemeClr>
                </a:solidFill>
                <a:latin typeface="+mn-lt"/>
                <a:cs typeface="Arial" panose="020B0604020202020204" pitchFamily="34" charset="0"/>
              </a:rPr>
              <a:t> and ultimately effects future energy demand.</a:t>
            </a:r>
          </a:p>
          <a:p>
            <a:pPr marL="285750" indent="-285750">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mn-lt"/>
                <a:cs typeface="Arial" panose="020B0604020202020204" pitchFamily="34" charset="0"/>
              </a:rPr>
              <a:t>Energy </a:t>
            </a:r>
            <a:r>
              <a:rPr lang="en-US" sz="1400" dirty="0">
                <a:solidFill>
                  <a:schemeClr val="tx1">
                    <a:lumMod val="75000"/>
                    <a:lumOff val="25000"/>
                  </a:schemeClr>
                </a:solidFill>
                <a:latin typeface="+mn-lt"/>
                <a:cs typeface="Arial" panose="020B0604020202020204" pitchFamily="34" charset="0"/>
              </a:rPr>
              <a:t>and water costs are trending up as resources become more strained. </a:t>
            </a:r>
          </a:p>
          <a:p>
            <a:pPr marL="285750" indent="-285750">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mn-lt"/>
                <a:cs typeface="Arial" panose="020B0604020202020204" pitchFamily="34" charset="0"/>
              </a:rPr>
              <a:t>Water is viewed as a strategic resource with national security implications. </a:t>
            </a:r>
            <a:endParaRPr lang="en-US" sz="1400" dirty="0">
              <a:solidFill>
                <a:schemeClr val="tx1">
                  <a:lumMod val="75000"/>
                  <a:lumOff val="25000"/>
                </a:schemeClr>
              </a:solidFill>
              <a:latin typeface="+mn-lt"/>
              <a:cs typeface="Arial" panose="020B0604020202020204" pitchFamily="34" charset="0"/>
            </a:endParaRPr>
          </a:p>
          <a:p>
            <a:pPr marL="285750" indent="-285750">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mn-lt"/>
                <a:cs typeface="Arial" panose="020B0604020202020204" pitchFamily="34" charset="0"/>
              </a:rPr>
              <a:t>More than a </a:t>
            </a:r>
            <a:r>
              <a:rPr lang="en-US" sz="1400" dirty="0" smtClean="0">
                <a:solidFill>
                  <a:schemeClr val="tx1">
                    <a:lumMod val="75000"/>
                    <a:lumOff val="25000"/>
                  </a:schemeClr>
                </a:solidFill>
                <a:latin typeface="+mn-lt"/>
                <a:cs typeface="Arial" panose="020B0604020202020204" pitchFamily="34" charset="0"/>
              </a:rPr>
              <a:t>1/3 </a:t>
            </a:r>
            <a:r>
              <a:rPr lang="en-US" sz="1400" dirty="0">
                <a:solidFill>
                  <a:schemeClr val="tx1">
                    <a:lumMod val="75000"/>
                    <a:lumOff val="25000"/>
                  </a:schemeClr>
                </a:solidFill>
                <a:latin typeface="+mn-lt"/>
                <a:cs typeface="Arial" panose="020B0604020202020204" pitchFamily="34" charset="0"/>
              </a:rPr>
              <a:t>of the world already suffers from shortages of potable water—with a rise to 50% by 2025</a:t>
            </a:r>
            <a:r>
              <a:rPr lang="en-US" sz="1400" dirty="0" smtClean="0">
                <a:solidFill>
                  <a:schemeClr val="tx1">
                    <a:lumMod val="75000"/>
                    <a:lumOff val="25000"/>
                  </a:schemeClr>
                </a:solidFill>
                <a:latin typeface="+mn-lt"/>
                <a:cs typeface="Arial" panose="020B0604020202020204" pitchFamily="34" charset="0"/>
              </a:rPr>
              <a:t>.   </a:t>
            </a:r>
            <a:endParaRPr lang="en-US" sz="1400" dirty="0">
              <a:solidFill>
                <a:schemeClr val="tx1">
                  <a:lumMod val="75000"/>
                  <a:lumOff val="25000"/>
                </a:schemeClr>
              </a:solidFill>
              <a:latin typeface="+mn-lt"/>
              <a:cs typeface="Arial" panose="020B0604020202020204" pitchFamily="34" charset="0"/>
            </a:endParaRPr>
          </a:p>
        </p:txBody>
      </p:sp>
      <p:sp>
        <p:nvSpPr>
          <p:cNvPr id="6" name="TextBox 5"/>
          <p:cNvSpPr txBox="1"/>
          <p:nvPr/>
        </p:nvSpPr>
        <p:spPr>
          <a:xfrm>
            <a:off x="174764" y="6338838"/>
            <a:ext cx="8382000" cy="261610"/>
          </a:xfrm>
          <a:prstGeom prst="rect">
            <a:avLst/>
          </a:prstGeom>
          <a:noFill/>
        </p:spPr>
        <p:txBody>
          <a:bodyPr wrap="square" rtlCol="0">
            <a:spAutoFit/>
          </a:bodyPr>
          <a:lstStyle/>
          <a:p>
            <a:r>
              <a:rPr lang="en-US" sz="1100" b="1" baseline="30000" dirty="0" smtClean="0">
                <a:solidFill>
                  <a:srgbClr val="000000"/>
                </a:solidFill>
              </a:rPr>
              <a:t>1</a:t>
            </a:r>
            <a:r>
              <a:rPr lang="en-US" sz="1100" b="1" dirty="0" smtClean="0">
                <a:solidFill>
                  <a:srgbClr val="000000"/>
                </a:solidFill>
              </a:rPr>
              <a:t> </a:t>
            </a:r>
            <a:r>
              <a:rPr lang="en-US" sz="1100" dirty="0" smtClean="0"/>
              <a:t>U.S. Government Global </a:t>
            </a:r>
            <a:r>
              <a:rPr lang="en-US" sz="1100" dirty="0"/>
              <a:t>Water Strategy. </a:t>
            </a:r>
            <a:r>
              <a:rPr lang="en-US" sz="1100" dirty="0">
                <a:hlinkClick r:id="rId4"/>
              </a:rPr>
              <a:t>https://</a:t>
            </a:r>
            <a:r>
              <a:rPr lang="en-US" sz="1100" dirty="0" smtClean="0">
                <a:hlinkClick r:id="rId4"/>
              </a:rPr>
              <a:t>www.state.gov/documents/organization/275842.pdf</a:t>
            </a:r>
            <a:r>
              <a:rPr lang="en-US" sz="1100" dirty="0" smtClean="0"/>
              <a:t> </a:t>
            </a:r>
            <a:endParaRPr lang="en-US" sz="1100" dirty="0"/>
          </a:p>
        </p:txBody>
      </p:sp>
    </p:spTree>
    <p:extLst>
      <p:ext uri="{BB962C8B-B14F-4D97-AF65-F5344CB8AC3E}">
        <p14:creationId xmlns:p14="http://schemas.microsoft.com/office/powerpoint/2010/main" val="173749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4764" y="1066800"/>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rPr>
              <a:t>U.S. flows of energy and water are intrinsically interconnected, in large part due to the characteristics and properties of water that make it so useful for producing energy and the energy requirements to treat and distribute water for human use. </a:t>
            </a:r>
            <a:r>
              <a:rPr lang="en-US" sz="1600" b="1" i="1" dirty="0">
                <a:solidFill>
                  <a:schemeClr val="tx1">
                    <a:lumMod val="75000"/>
                    <a:lumOff val="25000"/>
                  </a:schemeClr>
                </a:solidFill>
              </a:rPr>
              <a:t>Water is </a:t>
            </a:r>
            <a:r>
              <a:rPr lang="en-US" sz="1600" b="1" i="1" u="sng" dirty="0" smtClean="0">
                <a:solidFill>
                  <a:schemeClr val="tx1">
                    <a:lumMod val="75000"/>
                    <a:lumOff val="25000"/>
                  </a:schemeClr>
                </a:solidFill>
              </a:rPr>
              <a:t>needed</a:t>
            </a:r>
            <a:r>
              <a:rPr lang="en-US" sz="1600" b="1" i="1" dirty="0" smtClean="0">
                <a:solidFill>
                  <a:schemeClr val="tx1">
                    <a:lumMod val="75000"/>
                    <a:lumOff val="25000"/>
                  </a:schemeClr>
                </a:solidFill>
              </a:rPr>
              <a:t> for </a:t>
            </a:r>
            <a:r>
              <a:rPr lang="en-US" sz="1600" b="1" i="1" dirty="0">
                <a:solidFill>
                  <a:schemeClr val="tx1">
                    <a:lumMod val="75000"/>
                    <a:lumOff val="25000"/>
                  </a:schemeClr>
                </a:solidFill>
              </a:rPr>
              <a:t>energy and energy is </a:t>
            </a:r>
            <a:r>
              <a:rPr lang="en-US" sz="1600" b="1" i="1" u="sng" dirty="0" smtClean="0">
                <a:solidFill>
                  <a:schemeClr val="tx1">
                    <a:lumMod val="75000"/>
                    <a:lumOff val="25000"/>
                  </a:schemeClr>
                </a:solidFill>
              </a:rPr>
              <a:t>needed</a:t>
            </a:r>
            <a:r>
              <a:rPr lang="en-US" sz="1600" b="1" i="1" dirty="0" smtClean="0">
                <a:solidFill>
                  <a:schemeClr val="tx1">
                    <a:lumMod val="75000"/>
                    <a:lumOff val="25000"/>
                  </a:schemeClr>
                </a:solidFill>
              </a:rPr>
              <a:t> for </a:t>
            </a:r>
            <a:r>
              <a:rPr lang="en-US" sz="1600" b="1" i="1" dirty="0">
                <a:solidFill>
                  <a:schemeClr val="tx1">
                    <a:lumMod val="75000"/>
                    <a:lumOff val="25000"/>
                  </a:schemeClr>
                </a:solidFill>
              </a:rPr>
              <a:t>water</a:t>
            </a:r>
            <a:r>
              <a:rPr lang="en-US" sz="1600" b="1" i="1" dirty="0" smtClean="0">
                <a:solidFill>
                  <a:schemeClr val="tx1">
                    <a:lumMod val="75000"/>
                    <a:lumOff val="25000"/>
                  </a:schemeClr>
                </a:solidFill>
              </a:rPr>
              <a:t>.</a:t>
            </a:r>
            <a:endParaRPr lang="en-US" sz="1600" b="1" i="1" dirty="0">
              <a:solidFill>
                <a:schemeClr val="tx1">
                  <a:lumMod val="75000"/>
                  <a:lumOff val="25000"/>
                </a:schemeClr>
              </a:solidFill>
            </a:endParaRPr>
          </a:p>
        </p:txBody>
      </p:sp>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Background - Interconnectedness</a:t>
            </a:r>
            <a:endParaRPr lang="en-US" sz="2800" dirty="0">
              <a:solidFill>
                <a:schemeClr val="accent5"/>
              </a:solidFill>
            </a:endParaRPr>
          </a:p>
        </p:txBody>
      </p:sp>
      <p:pic>
        <p:nvPicPr>
          <p:cNvPr id="4" name="Picture 3"/>
          <p:cNvPicPr>
            <a:picLocks noChangeAspect="1"/>
          </p:cNvPicPr>
          <p:nvPr/>
        </p:nvPicPr>
        <p:blipFill>
          <a:blip r:embed="rId3"/>
          <a:stretch>
            <a:fillRect/>
          </a:stretch>
        </p:blipFill>
        <p:spPr>
          <a:xfrm>
            <a:off x="4189707" y="2286000"/>
            <a:ext cx="4725693" cy="3323928"/>
          </a:xfrm>
          <a:prstGeom prst="rect">
            <a:avLst/>
          </a:prstGeom>
          <a:ln>
            <a:noFill/>
          </a:ln>
          <a:effectLst>
            <a:outerShdw blurRad="190500" algn="tl" rotWithShape="0">
              <a:srgbClr val="000000">
                <a:alpha val="70000"/>
              </a:srgbClr>
            </a:outerShdw>
          </a:effectLst>
        </p:spPr>
      </p:pic>
      <p:pic>
        <p:nvPicPr>
          <p:cNvPr id="1026" name="Picture 2" descr="Infographic by &lt;a href=&quot;/node/379579&quot;&gt;Sarah Gerrity&lt;/a&gt;, Energy Departm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937"/>
          <a:stretch/>
        </p:blipFill>
        <p:spPr bwMode="auto">
          <a:xfrm>
            <a:off x="293071" y="2278797"/>
            <a:ext cx="3781903" cy="38590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340087" y="5833393"/>
            <a:ext cx="4572000" cy="230832"/>
          </a:xfrm>
          <a:prstGeom prst="rect">
            <a:avLst/>
          </a:prstGeom>
        </p:spPr>
        <p:txBody>
          <a:bodyPr>
            <a:spAutoFit/>
          </a:bodyPr>
          <a:lstStyle/>
          <a:p>
            <a:r>
              <a:rPr lang="en-US" sz="900" dirty="0">
                <a:hlinkClick r:id="rId5"/>
              </a:rPr>
              <a:t>https://www.energy.gov/downloads/water-energy-nexus-challenges-and-opportunities</a:t>
            </a:r>
            <a:endParaRPr lang="en-US" sz="900" dirty="0"/>
          </a:p>
        </p:txBody>
      </p:sp>
    </p:spTree>
    <p:extLst>
      <p:ext uri="{BB962C8B-B14F-4D97-AF65-F5344CB8AC3E}">
        <p14:creationId xmlns:p14="http://schemas.microsoft.com/office/powerpoint/2010/main" val="333081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4764" y="990600"/>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lumMod val="75000"/>
                    <a:lumOff val="25000"/>
                  </a:schemeClr>
                </a:solidFill>
              </a:rPr>
              <a:t>AMO laid the groundwork in strategic analysis and had an existing R&amp;D portfolio in key foundational technical areas related to clean water, such as: advanced materials, process intensification, process heating and cooling, sensors and controls, roll to roll manufacturing, and additive manufacturing.</a:t>
            </a:r>
          </a:p>
        </p:txBody>
      </p:sp>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Background - AMO Linkage</a:t>
            </a:r>
            <a:endParaRPr lang="en-US" sz="2800" dirty="0">
              <a:solidFill>
                <a:schemeClr val="accent5"/>
              </a:solidFill>
            </a:endParaRPr>
          </a:p>
        </p:txBody>
      </p:sp>
      <p:pic>
        <p:nvPicPr>
          <p:cNvPr id="11" name="Picture 10"/>
          <p:cNvPicPr>
            <a:picLocks noChangeAspect="1"/>
          </p:cNvPicPr>
          <p:nvPr/>
        </p:nvPicPr>
        <p:blipFill>
          <a:blip r:embed="rId3"/>
          <a:stretch>
            <a:fillRect/>
          </a:stretch>
        </p:blipFill>
        <p:spPr>
          <a:xfrm>
            <a:off x="692406" y="1981360"/>
            <a:ext cx="7727435" cy="4588169"/>
          </a:xfrm>
          <a:prstGeom prst="rect">
            <a:avLst/>
          </a:prstGeom>
        </p:spPr>
      </p:pic>
      <p:pic>
        <p:nvPicPr>
          <p:cNvPr id="12" name="Picture 11"/>
          <p:cNvPicPr>
            <a:picLocks noChangeAspect="1"/>
          </p:cNvPicPr>
          <p:nvPr/>
        </p:nvPicPr>
        <p:blipFill>
          <a:blip r:embed="rId4"/>
          <a:stretch>
            <a:fillRect/>
          </a:stretch>
        </p:blipFill>
        <p:spPr>
          <a:xfrm>
            <a:off x="3078539" y="2303868"/>
            <a:ext cx="957155" cy="1036410"/>
          </a:xfrm>
          <a:prstGeom prst="rect">
            <a:avLst/>
          </a:prstGeom>
        </p:spPr>
      </p:pic>
      <p:pic>
        <p:nvPicPr>
          <p:cNvPr id="13" name="Picture 12"/>
          <p:cNvPicPr>
            <a:picLocks noChangeAspect="1"/>
          </p:cNvPicPr>
          <p:nvPr/>
        </p:nvPicPr>
        <p:blipFill>
          <a:blip r:embed="rId5"/>
          <a:stretch>
            <a:fillRect/>
          </a:stretch>
        </p:blipFill>
        <p:spPr>
          <a:xfrm>
            <a:off x="2483204" y="4182908"/>
            <a:ext cx="1042506" cy="1036410"/>
          </a:xfrm>
          <a:prstGeom prst="rect">
            <a:avLst/>
          </a:prstGeom>
        </p:spPr>
      </p:pic>
      <p:pic>
        <p:nvPicPr>
          <p:cNvPr id="14" name="Picture 13"/>
          <p:cNvPicPr>
            <a:picLocks noChangeAspect="1"/>
          </p:cNvPicPr>
          <p:nvPr/>
        </p:nvPicPr>
        <p:blipFill>
          <a:blip r:embed="rId6"/>
          <a:stretch>
            <a:fillRect/>
          </a:stretch>
        </p:blipFill>
        <p:spPr>
          <a:xfrm>
            <a:off x="3540763" y="4936535"/>
            <a:ext cx="957155" cy="1036410"/>
          </a:xfrm>
          <a:prstGeom prst="rect">
            <a:avLst/>
          </a:prstGeom>
        </p:spPr>
      </p:pic>
      <p:pic>
        <p:nvPicPr>
          <p:cNvPr id="15" name="Picture 14"/>
          <p:cNvPicPr>
            <a:picLocks noChangeAspect="1"/>
          </p:cNvPicPr>
          <p:nvPr/>
        </p:nvPicPr>
        <p:blipFill>
          <a:blip r:embed="rId7"/>
          <a:stretch>
            <a:fillRect/>
          </a:stretch>
        </p:blipFill>
        <p:spPr>
          <a:xfrm>
            <a:off x="4666178" y="4929535"/>
            <a:ext cx="957155" cy="1030313"/>
          </a:xfrm>
          <a:prstGeom prst="rect">
            <a:avLst/>
          </a:prstGeom>
        </p:spPr>
      </p:pic>
      <p:pic>
        <p:nvPicPr>
          <p:cNvPr id="16" name="Picture 15"/>
          <p:cNvPicPr>
            <a:picLocks noChangeAspect="1"/>
          </p:cNvPicPr>
          <p:nvPr/>
        </p:nvPicPr>
        <p:blipFill>
          <a:blip r:embed="rId8"/>
          <a:stretch>
            <a:fillRect/>
          </a:stretch>
        </p:blipFill>
        <p:spPr>
          <a:xfrm>
            <a:off x="5541517" y="4557746"/>
            <a:ext cx="1115665" cy="1030313"/>
          </a:xfrm>
          <a:prstGeom prst="rect">
            <a:avLst/>
          </a:prstGeom>
        </p:spPr>
      </p:pic>
      <p:pic>
        <p:nvPicPr>
          <p:cNvPr id="17" name="Picture 16"/>
          <p:cNvPicPr>
            <a:picLocks noChangeAspect="1"/>
          </p:cNvPicPr>
          <p:nvPr/>
        </p:nvPicPr>
        <p:blipFill>
          <a:blip r:embed="rId9"/>
          <a:stretch>
            <a:fillRect/>
          </a:stretch>
        </p:blipFill>
        <p:spPr>
          <a:xfrm>
            <a:off x="3963925" y="2073659"/>
            <a:ext cx="1115665" cy="1054699"/>
          </a:xfrm>
          <a:prstGeom prst="rect">
            <a:avLst/>
          </a:prstGeom>
        </p:spPr>
      </p:pic>
      <p:pic>
        <p:nvPicPr>
          <p:cNvPr id="18" name="Picture 17"/>
          <p:cNvPicPr>
            <a:picLocks noChangeAspect="1"/>
          </p:cNvPicPr>
          <p:nvPr/>
        </p:nvPicPr>
        <p:blipFill>
          <a:blip r:embed="rId10"/>
          <a:stretch>
            <a:fillRect/>
          </a:stretch>
        </p:blipFill>
        <p:spPr>
          <a:xfrm>
            <a:off x="5176499" y="2769139"/>
            <a:ext cx="981541" cy="1030313"/>
          </a:xfrm>
          <a:prstGeom prst="rect">
            <a:avLst/>
          </a:prstGeom>
        </p:spPr>
      </p:pic>
    </p:spTree>
    <p:extLst>
      <p:ext uri="{BB962C8B-B14F-4D97-AF65-F5344CB8AC3E}">
        <p14:creationId xmlns:p14="http://schemas.microsoft.com/office/powerpoint/2010/main" val="6900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27747" y="917981"/>
            <a:ext cx="741297" cy="539609"/>
          </a:xfrm>
          <a:custGeom>
            <a:avLst/>
            <a:gdLst>
              <a:gd name="connsiteX0" fmla="*/ 0 w 1006693"/>
              <a:gd name="connsiteY0" fmla="*/ 0 h 704685"/>
              <a:gd name="connsiteX1" fmla="*/ 654351 w 1006693"/>
              <a:gd name="connsiteY1" fmla="*/ 0 h 704685"/>
              <a:gd name="connsiteX2" fmla="*/ 1006693 w 1006693"/>
              <a:gd name="connsiteY2" fmla="*/ 352343 h 704685"/>
              <a:gd name="connsiteX3" fmla="*/ 654351 w 1006693"/>
              <a:gd name="connsiteY3" fmla="*/ 704685 h 704685"/>
              <a:gd name="connsiteX4" fmla="*/ 0 w 1006693"/>
              <a:gd name="connsiteY4" fmla="*/ 704685 h 704685"/>
              <a:gd name="connsiteX5" fmla="*/ 352343 w 1006693"/>
              <a:gd name="connsiteY5" fmla="*/ 352343 h 704685"/>
              <a:gd name="connsiteX6" fmla="*/ 0 w 1006693"/>
              <a:gd name="connsiteY6" fmla="*/ 0 h 7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93" h="704685">
                <a:moveTo>
                  <a:pt x="1006692" y="0"/>
                </a:moveTo>
                <a:lnTo>
                  <a:pt x="1006692" y="458046"/>
                </a:lnTo>
                <a:lnTo>
                  <a:pt x="503346" y="704685"/>
                </a:lnTo>
                <a:lnTo>
                  <a:pt x="1" y="458046"/>
                </a:lnTo>
                <a:lnTo>
                  <a:pt x="1" y="0"/>
                </a:lnTo>
                <a:lnTo>
                  <a:pt x="503346" y="246640"/>
                </a:lnTo>
                <a:lnTo>
                  <a:pt x="1006692"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0161" tIns="362504" rIns="10159" bIns="362502" numCol="1" spcCol="1270" anchor="ctr" anchorCtr="0">
            <a:noAutofit/>
          </a:bodyPr>
          <a:lstStyle/>
          <a:p>
            <a:pPr lvl="0" algn="ctr" defTabSz="711200">
              <a:lnSpc>
                <a:spcPct val="90000"/>
              </a:lnSpc>
              <a:spcBef>
                <a:spcPct val="0"/>
              </a:spcBef>
              <a:spcAft>
                <a:spcPct val="35000"/>
              </a:spcAft>
            </a:pPr>
            <a:r>
              <a:rPr lang="en-US" sz="1600" kern="1200" dirty="0" smtClean="0"/>
              <a:t>2012</a:t>
            </a:r>
            <a:endParaRPr lang="en-US" sz="1600" kern="1200" dirty="0"/>
          </a:p>
        </p:txBody>
      </p:sp>
      <p:sp>
        <p:nvSpPr>
          <p:cNvPr id="6" name="Freeform 5"/>
          <p:cNvSpPr/>
          <p:nvPr/>
        </p:nvSpPr>
        <p:spPr>
          <a:xfrm>
            <a:off x="893697" y="917982"/>
            <a:ext cx="8097903" cy="351996"/>
          </a:xfrm>
          <a:custGeom>
            <a:avLst/>
            <a:gdLst>
              <a:gd name="connsiteX0" fmla="*/ 109061 w 654351"/>
              <a:gd name="connsiteY0" fmla="*/ 0 h 7697951"/>
              <a:gd name="connsiteX1" fmla="*/ 545290 w 654351"/>
              <a:gd name="connsiteY1" fmla="*/ 0 h 7697951"/>
              <a:gd name="connsiteX2" fmla="*/ 654351 w 654351"/>
              <a:gd name="connsiteY2" fmla="*/ 109061 h 7697951"/>
              <a:gd name="connsiteX3" fmla="*/ 654351 w 654351"/>
              <a:gd name="connsiteY3" fmla="*/ 7697951 h 7697951"/>
              <a:gd name="connsiteX4" fmla="*/ 654351 w 654351"/>
              <a:gd name="connsiteY4" fmla="*/ 7697951 h 7697951"/>
              <a:gd name="connsiteX5" fmla="*/ 0 w 654351"/>
              <a:gd name="connsiteY5" fmla="*/ 7697951 h 7697951"/>
              <a:gd name="connsiteX6" fmla="*/ 0 w 654351"/>
              <a:gd name="connsiteY6" fmla="*/ 7697951 h 7697951"/>
              <a:gd name="connsiteX7" fmla="*/ 0 w 654351"/>
              <a:gd name="connsiteY7" fmla="*/ 109061 h 7697951"/>
              <a:gd name="connsiteX8" fmla="*/ 109061 w 654351"/>
              <a:gd name="connsiteY8" fmla="*/ 0 h 7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351" h="7697951">
                <a:moveTo>
                  <a:pt x="654351" y="1283025"/>
                </a:moveTo>
                <a:lnTo>
                  <a:pt x="654351" y="6414926"/>
                </a:lnTo>
                <a:cubicBezTo>
                  <a:pt x="654351" y="7123521"/>
                  <a:pt x="650200" y="7697945"/>
                  <a:pt x="645080" y="7697945"/>
                </a:cubicBezTo>
                <a:lnTo>
                  <a:pt x="0" y="7697945"/>
                </a:lnTo>
                <a:lnTo>
                  <a:pt x="0" y="7697945"/>
                </a:lnTo>
                <a:lnTo>
                  <a:pt x="0" y="6"/>
                </a:lnTo>
                <a:lnTo>
                  <a:pt x="0" y="6"/>
                </a:lnTo>
                <a:lnTo>
                  <a:pt x="645080" y="6"/>
                </a:lnTo>
                <a:cubicBezTo>
                  <a:pt x="650200" y="6"/>
                  <a:pt x="654351" y="574430"/>
                  <a:pt x="654351" y="1283025"/>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0832" rIns="40832" bIns="40834" numCol="1" spcCol="1270" anchor="ctr" anchorCtr="0">
            <a:noAutofit/>
          </a:bodyPr>
          <a:lstStyle/>
          <a:p>
            <a:pPr marL="0" lvl="1" algn="l" defTabSz="622300">
              <a:lnSpc>
                <a:spcPct val="90000"/>
              </a:lnSpc>
              <a:spcBef>
                <a:spcPct val="0"/>
              </a:spcBef>
              <a:spcAft>
                <a:spcPct val="15000"/>
              </a:spcAft>
            </a:pPr>
            <a:r>
              <a:rPr lang="en-US" sz="1400" kern="1200" dirty="0" smtClean="0">
                <a:solidFill>
                  <a:schemeClr val="tx1">
                    <a:lumMod val="75000"/>
                    <a:lumOff val="25000"/>
                  </a:schemeClr>
                </a:solidFill>
              </a:rPr>
              <a:t>DOE’s </a:t>
            </a:r>
            <a:r>
              <a:rPr lang="en-US" sz="1400" kern="1200" dirty="0" smtClean="0">
                <a:solidFill>
                  <a:schemeClr val="tx1">
                    <a:lumMod val="75000"/>
                    <a:lumOff val="25000"/>
                  </a:schemeClr>
                </a:solidFill>
                <a:hlinkClick r:id="rId3"/>
              </a:rPr>
              <a:t>Energy-Water Nexus Crosscut Team</a:t>
            </a:r>
            <a:r>
              <a:rPr lang="en-US" sz="1400" kern="1200" dirty="0" smtClean="0">
                <a:solidFill>
                  <a:schemeClr val="tx1">
                    <a:lumMod val="75000"/>
                    <a:lumOff val="25000"/>
                  </a:schemeClr>
                </a:solidFill>
              </a:rPr>
              <a:t> was formed.</a:t>
            </a:r>
            <a:endParaRPr lang="en-US" sz="1400" kern="1200" dirty="0">
              <a:solidFill>
                <a:schemeClr val="tx1">
                  <a:lumMod val="75000"/>
                  <a:lumOff val="25000"/>
                </a:schemeClr>
              </a:solidFill>
            </a:endParaRPr>
          </a:p>
        </p:txBody>
      </p:sp>
      <p:sp>
        <p:nvSpPr>
          <p:cNvPr id="7" name="Freeform 6"/>
          <p:cNvSpPr/>
          <p:nvPr/>
        </p:nvSpPr>
        <p:spPr>
          <a:xfrm>
            <a:off x="152400" y="1448271"/>
            <a:ext cx="741297" cy="644281"/>
          </a:xfrm>
          <a:custGeom>
            <a:avLst/>
            <a:gdLst>
              <a:gd name="connsiteX0" fmla="*/ 0 w 1006693"/>
              <a:gd name="connsiteY0" fmla="*/ 0 h 704685"/>
              <a:gd name="connsiteX1" fmla="*/ 654351 w 1006693"/>
              <a:gd name="connsiteY1" fmla="*/ 0 h 704685"/>
              <a:gd name="connsiteX2" fmla="*/ 1006693 w 1006693"/>
              <a:gd name="connsiteY2" fmla="*/ 352343 h 704685"/>
              <a:gd name="connsiteX3" fmla="*/ 654351 w 1006693"/>
              <a:gd name="connsiteY3" fmla="*/ 704685 h 704685"/>
              <a:gd name="connsiteX4" fmla="*/ 0 w 1006693"/>
              <a:gd name="connsiteY4" fmla="*/ 704685 h 704685"/>
              <a:gd name="connsiteX5" fmla="*/ 352343 w 1006693"/>
              <a:gd name="connsiteY5" fmla="*/ 352343 h 704685"/>
              <a:gd name="connsiteX6" fmla="*/ 0 w 1006693"/>
              <a:gd name="connsiteY6" fmla="*/ 0 h 7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93" h="704685">
                <a:moveTo>
                  <a:pt x="1006692" y="0"/>
                </a:moveTo>
                <a:lnTo>
                  <a:pt x="1006692" y="458046"/>
                </a:lnTo>
                <a:lnTo>
                  <a:pt x="503346" y="704685"/>
                </a:lnTo>
                <a:lnTo>
                  <a:pt x="1" y="458046"/>
                </a:lnTo>
                <a:lnTo>
                  <a:pt x="1" y="0"/>
                </a:lnTo>
                <a:lnTo>
                  <a:pt x="503346" y="246640"/>
                </a:lnTo>
                <a:lnTo>
                  <a:pt x="1006692" y="0"/>
                </a:lnTo>
                <a:close/>
              </a:path>
            </a:pathLst>
          </a:custGeom>
        </p:spPr>
        <p:style>
          <a:lnRef idx="2">
            <a:schemeClr val="accent3">
              <a:hueOff val="32891"/>
              <a:satOff val="0"/>
              <a:lumOff val="-3647"/>
              <a:alphaOff val="0"/>
            </a:schemeClr>
          </a:lnRef>
          <a:fillRef idx="1">
            <a:schemeClr val="accent3">
              <a:hueOff val="32891"/>
              <a:satOff val="0"/>
              <a:lumOff val="-3647"/>
              <a:alphaOff val="0"/>
            </a:schemeClr>
          </a:fillRef>
          <a:effectRef idx="1">
            <a:schemeClr val="accent3">
              <a:hueOff val="32891"/>
              <a:satOff val="0"/>
              <a:lumOff val="-3647"/>
              <a:alphaOff val="0"/>
            </a:schemeClr>
          </a:effectRef>
          <a:fontRef idx="minor">
            <a:schemeClr val="lt1"/>
          </a:fontRef>
        </p:style>
        <p:txBody>
          <a:bodyPr spcFirstLastPara="0" vert="horz" wrap="square" lIns="10161" tIns="362503" rIns="10159" bIns="362502" numCol="1" spcCol="1270" anchor="ctr" anchorCtr="0">
            <a:noAutofit/>
          </a:bodyPr>
          <a:lstStyle/>
          <a:p>
            <a:pPr lvl="0" algn="ctr" defTabSz="711200">
              <a:lnSpc>
                <a:spcPct val="90000"/>
              </a:lnSpc>
              <a:spcBef>
                <a:spcPct val="0"/>
              </a:spcBef>
              <a:spcAft>
                <a:spcPct val="35000"/>
              </a:spcAft>
            </a:pPr>
            <a:r>
              <a:rPr lang="en-US" sz="1600" kern="1200" dirty="0" smtClean="0"/>
              <a:t>2014</a:t>
            </a:r>
            <a:endParaRPr lang="en-US" sz="1600" kern="1200" dirty="0"/>
          </a:p>
        </p:txBody>
      </p:sp>
      <p:sp>
        <p:nvSpPr>
          <p:cNvPr id="8" name="Freeform 7"/>
          <p:cNvSpPr/>
          <p:nvPr/>
        </p:nvSpPr>
        <p:spPr>
          <a:xfrm>
            <a:off x="893697" y="1448272"/>
            <a:ext cx="8097903" cy="457178"/>
          </a:xfrm>
          <a:custGeom>
            <a:avLst/>
            <a:gdLst>
              <a:gd name="connsiteX0" fmla="*/ 109061 w 654351"/>
              <a:gd name="connsiteY0" fmla="*/ 0 h 7697951"/>
              <a:gd name="connsiteX1" fmla="*/ 545290 w 654351"/>
              <a:gd name="connsiteY1" fmla="*/ 0 h 7697951"/>
              <a:gd name="connsiteX2" fmla="*/ 654351 w 654351"/>
              <a:gd name="connsiteY2" fmla="*/ 109061 h 7697951"/>
              <a:gd name="connsiteX3" fmla="*/ 654351 w 654351"/>
              <a:gd name="connsiteY3" fmla="*/ 7697951 h 7697951"/>
              <a:gd name="connsiteX4" fmla="*/ 654351 w 654351"/>
              <a:gd name="connsiteY4" fmla="*/ 7697951 h 7697951"/>
              <a:gd name="connsiteX5" fmla="*/ 0 w 654351"/>
              <a:gd name="connsiteY5" fmla="*/ 7697951 h 7697951"/>
              <a:gd name="connsiteX6" fmla="*/ 0 w 654351"/>
              <a:gd name="connsiteY6" fmla="*/ 7697951 h 7697951"/>
              <a:gd name="connsiteX7" fmla="*/ 0 w 654351"/>
              <a:gd name="connsiteY7" fmla="*/ 109061 h 7697951"/>
              <a:gd name="connsiteX8" fmla="*/ 109061 w 654351"/>
              <a:gd name="connsiteY8" fmla="*/ 0 h 7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351" h="7697951">
                <a:moveTo>
                  <a:pt x="654351" y="1283025"/>
                </a:moveTo>
                <a:lnTo>
                  <a:pt x="654351" y="6414926"/>
                </a:lnTo>
                <a:cubicBezTo>
                  <a:pt x="654351" y="7123521"/>
                  <a:pt x="650200" y="7697945"/>
                  <a:pt x="645080" y="7697945"/>
                </a:cubicBezTo>
                <a:lnTo>
                  <a:pt x="0" y="7697945"/>
                </a:lnTo>
                <a:lnTo>
                  <a:pt x="0" y="7697945"/>
                </a:lnTo>
                <a:lnTo>
                  <a:pt x="0" y="6"/>
                </a:lnTo>
                <a:lnTo>
                  <a:pt x="0" y="6"/>
                </a:lnTo>
                <a:lnTo>
                  <a:pt x="645080" y="6"/>
                </a:lnTo>
                <a:cubicBezTo>
                  <a:pt x="650200" y="6"/>
                  <a:pt x="654351" y="574430"/>
                  <a:pt x="654351" y="1283025"/>
                </a:cubicBezTo>
                <a:close/>
              </a:path>
            </a:pathLst>
          </a:custGeom>
        </p:spPr>
        <p:style>
          <a:lnRef idx="2">
            <a:schemeClr val="accent3">
              <a:hueOff val="32891"/>
              <a:satOff val="0"/>
              <a:lumOff val="-36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0832" rIns="40832" bIns="40834" numCol="1" spcCol="1270" anchor="ctr" anchorCtr="0">
            <a:noAutofit/>
          </a:bodyPr>
          <a:lstStyle/>
          <a:p>
            <a:pPr marL="0" lvl="1" algn="l" defTabSz="622300">
              <a:lnSpc>
                <a:spcPct val="90000"/>
              </a:lnSpc>
              <a:spcBef>
                <a:spcPct val="0"/>
              </a:spcBef>
              <a:spcAft>
                <a:spcPct val="15000"/>
              </a:spcAft>
            </a:pPr>
            <a:r>
              <a:rPr lang="en-US" sz="1400" kern="1200" dirty="0" smtClean="0">
                <a:solidFill>
                  <a:schemeClr val="tx1">
                    <a:lumMod val="75000"/>
                    <a:lumOff val="25000"/>
                  </a:schemeClr>
                </a:solidFill>
              </a:rPr>
              <a:t>DOE published </a:t>
            </a:r>
            <a:r>
              <a:rPr lang="en-US" sz="1400" i="1" kern="1200" dirty="0" smtClean="0">
                <a:solidFill>
                  <a:schemeClr val="tx1">
                    <a:lumMod val="75000"/>
                    <a:lumOff val="25000"/>
                  </a:schemeClr>
                </a:solidFill>
                <a:hlinkClick r:id="rId4"/>
              </a:rPr>
              <a:t>The Water-Energy Nexus: Challenges and Opportunities</a:t>
            </a:r>
            <a:r>
              <a:rPr lang="en-US" sz="1400" kern="1200" dirty="0" smtClean="0">
                <a:solidFill>
                  <a:schemeClr val="tx1">
                    <a:lumMod val="75000"/>
                    <a:lumOff val="25000"/>
                  </a:schemeClr>
                </a:solidFill>
              </a:rPr>
              <a:t>, which laid the foundation for subsequent work for the Department</a:t>
            </a:r>
            <a:endParaRPr lang="en-US" sz="1400" kern="1200" dirty="0">
              <a:solidFill>
                <a:schemeClr val="tx1">
                  <a:lumMod val="75000"/>
                  <a:lumOff val="25000"/>
                </a:schemeClr>
              </a:solidFill>
            </a:endParaRPr>
          </a:p>
        </p:txBody>
      </p:sp>
      <p:sp>
        <p:nvSpPr>
          <p:cNvPr id="10" name="Freeform 9"/>
          <p:cNvSpPr/>
          <p:nvPr/>
        </p:nvSpPr>
        <p:spPr>
          <a:xfrm>
            <a:off x="893697" y="2068294"/>
            <a:ext cx="8097903" cy="654351"/>
          </a:xfrm>
          <a:custGeom>
            <a:avLst/>
            <a:gdLst>
              <a:gd name="connsiteX0" fmla="*/ 109061 w 654351"/>
              <a:gd name="connsiteY0" fmla="*/ 0 h 7697951"/>
              <a:gd name="connsiteX1" fmla="*/ 545290 w 654351"/>
              <a:gd name="connsiteY1" fmla="*/ 0 h 7697951"/>
              <a:gd name="connsiteX2" fmla="*/ 654351 w 654351"/>
              <a:gd name="connsiteY2" fmla="*/ 109061 h 7697951"/>
              <a:gd name="connsiteX3" fmla="*/ 654351 w 654351"/>
              <a:gd name="connsiteY3" fmla="*/ 7697951 h 7697951"/>
              <a:gd name="connsiteX4" fmla="*/ 654351 w 654351"/>
              <a:gd name="connsiteY4" fmla="*/ 7697951 h 7697951"/>
              <a:gd name="connsiteX5" fmla="*/ 0 w 654351"/>
              <a:gd name="connsiteY5" fmla="*/ 7697951 h 7697951"/>
              <a:gd name="connsiteX6" fmla="*/ 0 w 654351"/>
              <a:gd name="connsiteY6" fmla="*/ 7697951 h 7697951"/>
              <a:gd name="connsiteX7" fmla="*/ 0 w 654351"/>
              <a:gd name="connsiteY7" fmla="*/ 109061 h 7697951"/>
              <a:gd name="connsiteX8" fmla="*/ 109061 w 654351"/>
              <a:gd name="connsiteY8" fmla="*/ 0 h 7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351" h="7697951">
                <a:moveTo>
                  <a:pt x="654351" y="1283025"/>
                </a:moveTo>
                <a:lnTo>
                  <a:pt x="654351" y="6414926"/>
                </a:lnTo>
                <a:cubicBezTo>
                  <a:pt x="654351" y="7123521"/>
                  <a:pt x="650200" y="7697945"/>
                  <a:pt x="645080" y="7697945"/>
                </a:cubicBezTo>
                <a:lnTo>
                  <a:pt x="0" y="7697945"/>
                </a:lnTo>
                <a:lnTo>
                  <a:pt x="0" y="7697945"/>
                </a:lnTo>
                <a:lnTo>
                  <a:pt x="0" y="6"/>
                </a:lnTo>
                <a:lnTo>
                  <a:pt x="0" y="6"/>
                </a:lnTo>
                <a:lnTo>
                  <a:pt x="645080" y="6"/>
                </a:lnTo>
                <a:cubicBezTo>
                  <a:pt x="650200" y="6"/>
                  <a:pt x="654351" y="574430"/>
                  <a:pt x="654351" y="1283025"/>
                </a:cubicBezTo>
                <a:close/>
              </a:path>
            </a:pathLst>
          </a:custGeom>
        </p:spPr>
        <p:style>
          <a:lnRef idx="2">
            <a:schemeClr val="accent3">
              <a:hueOff val="65782"/>
              <a:satOff val="0"/>
              <a:lumOff val="-729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0832" rIns="40832" bIns="40834" numCol="1" spcCol="1270" anchor="ctr" anchorCtr="0">
            <a:noAutofit/>
          </a:bodyPr>
          <a:lstStyle/>
          <a:p>
            <a:pPr marL="0" lvl="1" algn="l" defTabSz="622300">
              <a:lnSpc>
                <a:spcPct val="90000"/>
              </a:lnSpc>
              <a:spcBef>
                <a:spcPct val="0"/>
              </a:spcBef>
              <a:spcAft>
                <a:spcPct val="15000"/>
              </a:spcAft>
            </a:pPr>
            <a:r>
              <a:rPr lang="en-US" sz="1400" kern="1200" dirty="0" smtClean="0">
                <a:solidFill>
                  <a:schemeClr val="tx1">
                    <a:lumMod val="75000"/>
                    <a:lumOff val="25000"/>
                  </a:schemeClr>
                </a:solidFill>
                <a:hlinkClick r:id="rId5"/>
              </a:rPr>
              <a:t>DOE hosted an Energy-Water Nexus Roundtable Series </a:t>
            </a:r>
            <a:r>
              <a:rPr lang="en-US" sz="1400" kern="1200" dirty="0" smtClean="0">
                <a:solidFill>
                  <a:schemeClr val="tx1">
                    <a:lumMod val="75000"/>
                    <a:lumOff val="25000"/>
                  </a:schemeClr>
                </a:solidFill>
              </a:rPr>
              <a:t> that engaged stakeholders from industry, academia, utilities, state and local governments, National Laboratories, and other federal agencies in focused discussions about the energy-water nexus. AMO initiates Better Plants Water Savings Pilot.</a:t>
            </a:r>
            <a:endParaRPr lang="en-US" sz="1400" kern="1200" dirty="0">
              <a:solidFill>
                <a:schemeClr val="tx1">
                  <a:lumMod val="75000"/>
                  <a:lumOff val="25000"/>
                </a:schemeClr>
              </a:solidFill>
            </a:endParaRPr>
          </a:p>
        </p:txBody>
      </p:sp>
      <p:sp>
        <p:nvSpPr>
          <p:cNvPr id="11" name="Freeform 10"/>
          <p:cNvSpPr/>
          <p:nvPr/>
        </p:nvSpPr>
        <p:spPr>
          <a:xfrm>
            <a:off x="126627" y="2884780"/>
            <a:ext cx="741297" cy="1839619"/>
          </a:xfrm>
          <a:custGeom>
            <a:avLst/>
            <a:gdLst>
              <a:gd name="connsiteX0" fmla="*/ 0 w 1006693"/>
              <a:gd name="connsiteY0" fmla="*/ 0 h 704685"/>
              <a:gd name="connsiteX1" fmla="*/ 654351 w 1006693"/>
              <a:gd name="connsiteY1" fmla="*/ 0 h 704685"/>
              <a:gd name="connsiteX2" fmla="*/ 1006693 w 1006693"/>
              <a:gd name="connsiteY2" fmla="*/ 352343 h 704685"/>
              <a:gd name="connsiteX3" fmla="*/ 654351 w 1006693"/>
              <a:gd name="connsiteY3" fmla="*/ 704685 h 704685"/>
              <a:gd name="connsiteX4" fmla="*/ 0 w 1006693"/>
              <a:gd name="connsiteY4" fmla="*/ 704685 h 704685"/>
              <a:gd name="connsiteX5" fmla="*/ 352343 w 1006693"/>
              <a:gd name="connsiteY5" fmla="*/ 352343 h 704685"/>
              <a:gd name="connsiteX6" fmla="*/ 0 w 1006693"/>
              <a:gd name="connsiteY6" fmla="*/ 0 h 7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93" h="704685">
                <a:moveTo>
                  <a:pt x="1006692" y="0"/>
                </a:moveTo>
                <a:lnTo>
                  <a:pt x="1006692" y="458046"/>
                </a:lnTo>
                <a:lnTo>
                  <a:pt x="503346" y="704685"/>
                </a:lnTo>
                <a:lnTo>
                  <a:pt x="1" y="458046"/>
                </a:lnTo>
                <a:lnTo>
                  <a:pt x="1" y="0"/>
                </a:lnTo>
                <a:lnTo>
                  <a:pt x="503346" y="246640"/>
                </a:lnTo>
                <a:lnTo>
                  <a:pt x="1006692" y="0"/>
                </a:lnTo>
                <a:close/>
              </a:path>
            </a:pathLst>
          </a:custGeom>
        </p:spPr>
        <p:style>
          <a:lnRef idx="2">
            <a:schemeClr val="accent3">
              <a:hueOff val="98673"/>
              <a:satOff val="0"/>
              <a:lumOff val="-10941"/>
              <a:alphaOff val="0"/>
            </a:schemeClr>
          </a:lnRef>
          <a:fillRef idx="1">
            <a:schemeClr val="accent3">
              <a:hueOff val="98673"/>
              <a:satOff val="0"/>
              <a:lumOff val="-10941"/>
              <a:alphaOff val="0"/>
            </a:schemeClr>
          </a:fillRef>
          <a:effectRef idx="1">
            <a:schemeClr val="accent3">
              <a:hueOff val="98673"/>
              <a:satOff val="0"/>
              <a:lumOff val="-10941"/>
              <a:alphaOff val="0"/>
            </a:schemeClr>
          </a:effectRef>
          <a:fontRef idx="minor">
            <a:schemeClr val="lt1"/>
          </a:fontRef>
        </p:style>
        <p:txBody>
          <a:bodyPr spcFirstLastPara="0" vert="horz" wrap="square" lIns="10161" tIns="362503" rIns="10159" bIns="362502" numCol="1" spcCol="1270" anchor="ctr" anchorCtr="0">
            <a:noAutofit/>
          </a:bodyPr>
          <a:lstStyle/>
          <a:p>
            <a:pPr lvl="0" algn="ctr" defTabSz="711200">
              <a:lnSpc>
                <a:spcPct val="90000"/>
              </a:lnSpc>
              <a:spcBef>
                <a:spcPct val="0"/>
              </a:spcBef>
              <a:spcAft>
                <a:spcPct val="35000"/>
              </a:spcAft>
            </a:pPr>
            <a:r>
              <a:rPr lang="en-US" sz="1600" kern="1200" dirty="0" smtClean="0"/>
              <a:t>2015 - 2017</a:t>
            </a:r>
            <a:endParaRPr lang="en-US" sz="1600" kern="1200" dirty="0"/>
          </a:p>
        </p:txBody>
      </p:sp>
      <p:sp>
        <p:nvSpPr>
          <p:cNvPr id="12" name="Freeform 11"/>
          <p:cNvSpPr/>
          <p:nvPr/>
        </p:nvSpPr>
        <p:spPr>
          <a:xfrm>
            <a:off x="893696" y="2884780"/>
            <a:ext cx="8097903" cy="1251660"/>
          </a:xfrm>
          <a:custGeom>
            <a:avLst/>
            <a:gdLst>
              <a:gd name="connsiteX0" fmla="*/ 109118 w 654695"/>
              <a:gd name="connsiteY0" fmla="*/ 0 h 7697951"/>
              <a:gd name="connsiteX1" fmla="*/ 545577 w 654695"/>
              <a:gd name="connsiteY1" fmla="*/ 0 h 7697951"/>
              <a:gd name="connsiteX2" fmla="*/ 654695 w 654695"/>
              <a:gd name="connsiteY2" fmla="*/ 109118 h 7697951"/>
              <a:gd name="connsiteX3" fmla="*/ 654695 w 654695"/>
              <a:gd name="connsiteY3" fmla="*/ 7697951 h 7697951"/>
              <a:gd name="connsiteX4" fmla="*/ 654695 w 654695"/>
              <a:gd name="connsiteY4" fmla="*/ 7697951 h 7697951"/>
              <a:gd name="connsiteX5" fmla="*/ 0 w 654695"/>
              <a:gd name="connsiteY5" fmla="*/ 7697951 h 7697951"/>
              <a:gd name="connsiteX6" fmla="*/ 0 w 654695"/>
              <a:gd name="connsiteY6" fmla="*/ 7697951 h 7697951"/>
              <a:gd name="connsiteX7" fmla="*/ 0 w 654695"/>
              <a:gd name="connsiteY7" fmla="*/ 109118 h 7697951"/>
              <a:gd name="connsiteX8" fmla="*/ 109118 w 654695"/>
              <a:gd name="connsiteY8" fmla="*/ 0 h 7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695" h="7697951">
                <a:moveTo>
                  <a:pt x="654695" y="1283021"/>
                </a:moveTo>
                <a:lnTo>
                  <a:pt x="654695" y="6414930"/>
                </a:lnTo>
                <a:cubicBezTo>
                  <a:pt x="654695" y="7123517"/>
                  <a:pt x="650540" y="7697945"/>
                  <a:pt x="645415" y="7697945"/>
                </a:cubicBezTo>
                <a:lnTo>
                  <a:pt x="0" y="7697945"/>
                </a:lnTo>
                <a:lnTo>
                  <a:pt x="0" y="7697945"/>
                </a:lnTo>
                <a:lnTo>
                  <a:pt x="0" y="6"/>
                </a:lnTo>
                <a:lnTo>
                  <a:pt x="0" y="6"/>
                </a:lnTo>
                <a:lnTo>
                  <a:pt x="645415" y="6"/>
                </a:lnTo>
                <a:cubicBezTo>
                  <a:pt x="650540" y="6"/>
                  <a:pt x="654695" y="574434"/>
                  <a:pt x="654695" y="1283021"/>
                </a:cubicBezTo>
                <a:close/>
              </a:path>
            </a:pathLst>
          </a:custGeom>
        </p:spPr>
        <p:style>
          <a:lnRef idx="2">
            <a:schemeClr val="accent3">
              <a:hueOff val="98673"/>
              <a:satOff val="0"/>
              <a:lumOff val="-10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40850" rIns="40850" bIns="40850" numCol="1" spcCol="1270" anchor="ctr" anchorCtr="0">
            <a:noAutofit/>
          </a:bodyPr>
          <a:lstStyle/>
          <a:p>
            <a:pPr marL="0" lvl="1" algn="l" defTabSz="622300">
              <a:lnSpc>
                <a:spcPct val="90000"/>
              </a:lnSpc>
              <a:spcBef>
                <a:spcPct val="0"/>
              </a:spcBef>
              <a:spcAft>
                <a:spcPct val="15000"/>
              </a:spcAft>
            </a:pPr>
            <a:r>
              <a:rPr lang="en-US" sz="1400" kern="1200" dirty="0" smtClean="0">
                <a:solidFill>
                  <a:schemeClr val="tx1">
                    <a:lumMod val="75000"/>
                    <a:lumOff val="25000"/>
                  </a:schemeClr>
                </a:solidFill>
              </a:rPr>
              <a:t>DOE conducted three stakeholder workshops and a Request for Information (RFI) from 2015 through 2017 and released a summary report in 2018, </a:t>
            </a:r>
            <a:r>
              <a:rPr lang="en-US" sz="1400" kern="1200" dirty="0" smtClean="0">
                <a:solidFill>
                  <a:schemeClr val="tx1">
                    <a:lumMod val="75000"/>
                    <a:lumOff val="25000"/>
                  </a:schemeClr>
                </a:solidFill>
                <a:hlinkClick r:id="rId6"/>
              </a:rPr>
              <a:t>Advanced Manufacturing Office Clean Water Processing Technologies Workshop Series Summary Report</a:t>
            </a:r>
            <a:r>
              <a:rPr lang="en-US" sz="1400" kern="1200" dirty="0" smtClean="0">
                <a:solidFill>
                  <a:schemeClr val="tx1">
                    <a:lumMod val="75000"/>
                    <a:lumOff val="25000"/>
                  </a:schemeClr>
                </a:solidFill>
              </a:rPr>
              <a:t>. Stakeholder feedback indicated that there are key technology platforms and pre-competitive areas of R&amp;D, modeling, and analysis that cut across the water sourc</a:t>
            </a:r>
            <a:r>
              <a:rPr lang="en-US" sz="1400" dirty="0">
                <a:solidFill>
                  <a:schemeClr val="tx1">
                    <a:lumMod val="75000"/>
                    <a:lumOff val="25000"/>
                  </a:schemeClr>
                </a:solidFill>
              </a:rPr>
              <a:t>es and sectors. </a:t>
            </a:r>
            <a:r>
              <a:rPr lang="en-US" sz="1400" dirty="0" smtClean="0">
                <a:solidFill>
                  <a:schemeClr val="tx1">
                    <a:lumMod val="75000"/>
                    <a:lumOff val="25000"/>
                  </a:schemeClr>
                </a:solidFill>
              </a:rPr>
              <a:t>In 2017, AMO </a:t>
            </a:r>
            <a:r>
              <a:rPr lang="en-US" sz="1400" dirty="0">
                <a:solidFill>
                  <a:schemeClr val="tx1">
                    <a:lumMod val="75000"/>
                    <a:lumOff val="25000"/>
                  </a:schemeClr>
                </a:solidFill>
              </a:rPr>
              <a:t>released </a:t>
            </a:r>
            <a:r>
              <a:rPr lang="en-US" sz="1400" dirty="0">
                <a:solidFill>
                  <a:schemeClr val="tx1">
                    <a:lumMod val="75000"/>
                    <a:lumOff val="25000"/>
                  </a:schemeClr>
                </a:solidFill>
                <a:hlinkClick r:id="rId7"/>
              </a:rPr>
              <a:t>the Seawater Desalination Bandwidth Study</a:t>
            </a:r>
            <a:r>
              <a:rPr lang="en-US" sz="1400" dirty="0">
                <a:solidFill>
                  <a:schemeClr val="tx1">
                    <a:lumMod val="75000"/>
                    <a:lumOff val="25000"/>
                  </a:schemeClr>
                </a:solidFill>
              </a:rPr>
              <a:t>. Energy-Water Nexus becomes a DOE Crosscut in Congressional Budget </a:t>
            </a:r>
            <a:r>
              <a:rPr lang="en-US" sz="1400" dirty="0" smtClean="0">
                <a:solidFill>
                  <a:schemeClr val="tx1">
                    <a:lumMod val="75000"/>
                    <a:lumOff val="25000"/>
                  </a:schemeClr>
                </a:solidFill>
              </a:rPr>
              <a:t>and helps with coordination in EERE/SC/FE</a:t>
            </a:r>
            <a:r>
              <a:rPr lang="en-US" sz="1400" dirty="0">
                <a:solidFill>
                  <a:schemeClr val="tx1">
                    <a:lumMod val="75000"/>
                    <a:lumOff val="25000"/>
                  </a:schemeClr>
                </a:solidFill>
              </a:rPr>
              <a:t>.</a:t>
            </a:r>
          </a:p>
        </p:txBody>
      </p:sp>
      <p:sp>
        <p:nvSpPr>
          <p:cNvPr id="13" name="Freeform 12"/>
          <p:cNvSpPr/>
          <p:nvPr/>
        </p:nvSpPr>
        <p:spPr>
          <a:xfrm>
            <a:off x="126627" y="4310766"/>
            <a:ext cx="754183" cy="1298762"/>
          </a:xfrm>
          <a:custGeom>
            <a:avLst/>
            <a:gdLst>
              <a:gd name="connsiteX0" fmla="*/ 0 w 1006693"/>
              <a:gd name="connsiteY0" fmla="*/ 0 h 704685"/>
              <a:gd name="connsiteX1" fmla="*/ 654351 w 1006693"/>
              <a:gd name="connsiteY1" fmla="*/ 0 h 704685"/>
              <a:gd name="connsiteX2" fmla="*/ 1006693 w 1006693"/>
              <a:gd name="connsiteY2" fmla="*/ 352343 h 704685"/>
              <a:gd name="connsiteX3" fmla="*/ 654351 w 1006693"/>
              <a:gd name="connsiteY3" fmla="*/ 704685 h 704685"/>
              <a:gd name="connsiteX4" fmla="*/ 0 w 1006693"/>
              <a:gd name="connsiteY4" fmla="*/ 704685 h 704685"/>
              <a:gd name="connsiteX5" fmla="*/ 352343 w 1006693"/>
              <a:gd name="connsiteY5" fmla="*/ 352343 h 704685"/>
              <a:gd name="connsiteX6" fmla="*/ 0 w 1006693"/>
              <a:gd name="connsiteY6" fmla="*/ 0 h 7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93" h="704685">
                <a:moveTo>
                  <a:pt x="1006692" y="0"/>
                </a:moveTo>
                <a:lnTo>
                  <a:pt x="1006692" y="458046"/>
                </a:lnTo>
                <a:lnTo>
                  <a:pt x="503346" y="704685"/>
                </a:lnTo>
                <a:lnTo>
                  <a:pt x="1" y="458046"/>
                </a:lnTo>
                <a:lnTo>
                  <a:pt x="1" y="0"/>
                </a:lnTo>
                <a:lnTo>
                  <a:pt x="503346" y="246640"/>
                </a:lnTo>
                <a:lnTo>
                  <a:pt x="1006692" y="0"/>
                </a:lnTo>
                <a:close/>
              </a:path>
            </a:pathLst>
          </a:custGeom>
        </p:spPr>
        <p:style>
          <a:lnRef idx="2">
            <a:schemeClr val="accent3">
              <a:hueOff val="131563"/>
              <a:satOff val="0"/>
              <a:lumOff val="-14588"/>
              <a:alphaOff val="0"/>
            </a:schemeClr>
          </a:lnRef>
          <a:fillRef idx="1">
            <a:schemeClr val="accent3">
              <a:hueOff val="131563"/>
              <a:satOff val="0"/>
              <a:lumOff val="-14588"/>
              <a:alphaOff val="0"/>
            </a:schemeClr>
          </a:fillRef>
          <a:effectRef idx="1">
            <a:schemeClr val="accent3">
              <a:hueOff val="131563"/>
              <a:satOff val="0"/>
              <a:lumOff val="-14588"/>
              <a:alphaOff val="0"/>
            </a:schemeClr>
          </a:effectRef>
          <a:fontRef idx="minor">
            <a:schemeClr val="lt1"/>
          </a:fontRef>
        </p:style>
        <p:txBody>
          <a:bodyPr spcFirstLastPara="0" vert="horz" wrap="square" lIns="10161" tIns="362503" rIns="10159" bIns="362502" numCol="1" spcCol="1270" anchor="ctr" anchorCtr="0">
            <a:noAutofit/>
          </a:bodyPr>
          <a:lstStyle/>
          <a:p>
            <a:pPr lvl="0" algn="ctr" defTabSz="711200">
              <a:lnSpc>
                <a:spcPct val="90000"/>
              </a:lnSpc>
              <a:spcBef>
                <a:spcPct val="0"/>
              </a:spcBef>
              <a:spcAft>
                <a:spcPct val="35000"/>
              </a:spcAft>
            </a:pPr>
            <a:r>
              <a:rPr lang="en-US" sz="1600" kern="1200" dirty="0" smtClean="0"/>
              <a:t>2017</a:t>
            </a:r>
            <a:endParaRPr lang="en-US" sz="1600" kern="1200" dirty="0"/>
          </a:p>
        </p:txBody>
      </p:sp>
      <p:sp>
        <p:nvSpPr>
          <p:cNvPr id="14" name="Freeform 13"/>
          <p:cNvSpPr/>
          <p:nvPr/>
        </p:nvSpPr>
        <p:spPr>
          <a:xfrm>
            <a:off x="893697" y="4315388"/>
            <a:ext cx="8097903" cy="909749"/>
          </a:xfrm>
          <a:custGeom>
            <a:avLst/>
            <a:gdLst>
              <a:gd name="connsiteX0" fmla="*/ 109061 w 654351"/>
              <a:gd name="connsiteY0" fmla="*/ 0 h 7697951"/>
              <a:gd name="connsiteX1" fmla="*/ 545290 w 654351"/>
              <a:gd name="connsiteY1" fmla="*/ 0 h 7697951"/>
              <a:gd name="connsiteX2" fmla="*/ 654351 w 654351"/>
              <a:gd name="connsiteY2" fmla="*/ 109061 h 7697951"/>
              <a:gd name="connsiteX3" fmla="*/ 654351 w 654351"/>
              <a:gd name="connsiteY3" fmla="*/ 7697951 h 7697951"/>
              <a:gd name="connsiteX4" fmla="*/ 654351 w 654351"/>
              <a:gd name="connsiteY4" fmla="*/ 7697951 h 7697951"/>
              <a:gd name="connsiteX5" fmla="*/ 0 w 654351"/>
              <a:gd name="connsiteY5" fmla="*/ 7697951 h 7697951"/>
              <a:gd name="connsiteX6" fmla="*/ 0 w 654351"/>
              <a:gd name="connsiteY6" fmla="*/ 7697951 h 7697951"/>
              <a:gd name="connsiteX7" fmla="*/ 0 w 654351"/>
              <a:gd name="connsiteY7" fmla="*/ 109061 h 7697951"/>
              <a:gd name="connsiteX8" fmla="*/ 109061 w 654351"/>
              <a:gd name="connsiteY8" fmla="*/ 0 h 7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351" h="7697951">
                <a:moveTo>
                  <a:pt x="654351" y="1283025"/>
                </a:moveTo>
                <a:lnTo>
                  <a:pt x="654351" y="6414926"/>
                </a:lnTo>
                <a:cubicBezTo>
                  <a:pt x="654351" y="7123521"/>
                  <a:pt x="650200" y="7697945"/>
                  <a:pt x="645080" y="7697945"/>
                </a:cubicBezTo>
                <a:lnTo>
                  <a:pt x="0" y="7697945"/>
                </a:lnTo>
                <a:lnTo>
                  <a:pt x="0" y="7697945"/>
                </a:lnTo>
                <a:lnTo>
                  <a:pt x="0" y="6"/>
                </a:lnTo>
                <a:lnTo>
                  <a:pt x="0" y="6"/>
                </a:lnTo>
                <a:lnTo>
                  <a:pt x="645080" y="6"/>
                </a:lnTo>
                <a:cubicBezTo>
                  <a:pt x="650200" y="6"/>
                  <a:pt x="654351" y="574430"/>
                  <a:pt x="654351" y="1283025"/>
                </a:cubicBezTo>
                <a:close/>
              </a:path>
            </a:pathLst>
          </a:custGeom>
        </p:spPr>
        <p:style>
          <a:lnRef idx="2">
            <a:schemeClr val="accent3">
              <a:hueOff val="131563"/>
              <a:satOff val="0"/>
              <a:lumOff val="-1458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0833" rIns="40832" bIns="40834" numCol="1" spcCol="1270" anchor="ctr" anchorCtr="0">
            <a:noAutofit/>
          </a:bodyPr>
          <a:lstStyle/>
          <a:p>
            <a:pPr marL="0" lvl="1" algn="l" defTabSz="622300">
              <a:lnSpc>
                <a:spcPct val="90000"/>
              </a:lnSpc>
              <a:spcBef>
                <a:spcPct val="0"/>
              </a:spcBef>
              <a:spcAft>
                <a:spcPct val="15000"/>
              </a:spcAft>
            </a:pPr>
            <a:r>
              <a:rPr lang="en-US" sz="1400" kern="1200" dirty="0" smtClean="0">
                <a:solidFill>
                  <a:schemeClr val="tx1">
                    <a:lumMod val="75000"/>
                    <a:lumOff val="25000"/>
                  </a:schemeClr>
                </a:solidFill>
              </a:rPr>
              <a:t>DOE held a workshop on </a:t>
            </a:r>
            <a:r>
              <a:rPr lang="en-US" sz="1400" kern="1200" dirty="0" smtClean="0">
                <a:solidFill>
                  <a:schemeClr val="tx1">
                    <a:lumMod val="75000"/>
                    <a:lumOff val="25000"/>
                  </a:schemeClr>
                </a:solidFill>
                <a:hlinkClick r:id="rId8"/>
              </a:rPr>
              <a:t>B</a:t>
            </a:r>
            <a:r>
              <a:rPr lang="en-US" sz="1400" b="0" i="0" kern="1200" dirty="0" smtClean="0">
                <a:solidFill>
                  <a:schemeClr val="tx1">
                    <a:lumMod val="75000"/>
                    <a:lumOff val="25000"/>
                  </a:schemeClr>
                </a:solidFill>
                <a:hlinkClick r:id="rId8"/>
              </a:rPr>
              <a:t>asic Research Needs for Energy and Water</a:t>
            </a:r>
            <a:r>
              <a:rPr lang="en-US" sz="1400" b="0" i="0" kern="1200" dirty="0" smtClean="0">
                <a:solidFill>
                  <a:schemeClr val="tx1">
                    <a:lumMod val="75000"/>
                    <a:lumOff val="25000"/>
                  </a:schemeClr>
                </a:solidFill>
              </a:rPr>
              <a:t>. </a:t>
            </a:r>
            <a:r>
              <a:rPr lang="en-US" sz="1400" kern="1200" dirty="0" smtClean="0">
                <a:solidFill>
                  <a:schemeClr val="tx1">
                    <a:lumMod val="75000"/>
                    <a:lumOff val="25000"/>
                  </a:schemeClr>
                </a:solidFill>
              </a:rPr>
              <a:t>The workshop goal was to define priority research directions for: (1) enhancing the efficiency of water use in energy-intensive processes; (2) minimizing water use for energy production; and (3) increasing the availability of fresh water through new developments and improvements in energy-intensive water purification and distribution processes.</a:t>
            </a:r>
            <a:endParaRPr lang="en-US" sz="1400" kern="1200" dirty="0">
              <a:solidFill>
                <a:schemeClr val="tx1">
                  <a:lumMod val="75000"/>
                  <a:lumOff val="25000"/>
                </a:schemeClr>
              </a:solidFill>
            </a:endParaRPr>
          </a:p>
        </p:txBody>
      </p:sp>
      <p:sp>
        <p:nvSpPr>
          <p:cNvPr id="16" name="Freeform 15"/>
          <p:cNvSpPr/>
          <p:nvPr/>
        </p:nvSpPr>
        <p:spPr>
          <a:xfrm>
            <a:off x="893697" y="5382903"/>
            <a:ext cx="8097902" cy="1143001"/>
          </a:xfrm>
          <a:custGeom>
            <a:avLst/>
            <a:gdLst>
              <a:gd name="connsiteX0" fmla="*/ 109061 w 654351"/>
              <a:gd name="connsiteY0" fmla="*/ 0 h 7697951"/>
              <a:gd name="connsiteX1" fmla="*/ 545290 w 654351"/>
              <a:gd name="connsiteY1" fmla="*/ 0 h 7697951"/>
              <a:gd name="connsiteX2" fmla="*/ 654351 w 654351"/>
              <a:gd name="connsiteY2" fmla="*/ 109061 h 7697951"/>
              <a:gd name="connsiteX3" fmla="*/ 654351 w 654351"/>
              <a:gd name="connsiteY3" fmla="*/ 7697951 h 7697951"/>
              <a:gd name="connsiteX4" fmla="*/ 654351 w 654351"/>
              <a:gd name="connsiteY4" fmla="*/ 7697951 h 7697951"/>
              <a:gd name="connsiteX5" fmla="*/ 0 w 654351"/>
              <a:gd name="connsiteY5" fmla="*/ 7697951 h 7697951"/>
              <a:gd name="connsiteX6" fmla="*/ 0 w 654351"/>
              <a:gd name="connsiteY6" fmla="*/ 7697951 h 7697951"/>
              <a:gd name="connsiteX7" fmla="*/ 0 w 654351"/>
              <a:gd name="connsiteY7" fmla="*/ 109061 h 7697951"/>
              <a:gd name="connsiteX8" fmla="*/ 109061 w 654351"/>
              <a:gd name="connsiteY8" fmla="*/ 0 h 7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351" h="7697951">
                <a:moveTo>
                  <a:pt x="654351" y="1283025"/>
                </a:moveTo>
                <a:lnTo>
                  <a:pt x="654351" y="6414926"/>
                </a:lnTo>
                <a:cubicBezTo>
                  <a:pt x="654351" y="7123521"/>
                  <a:pt x="650200" y="7697945"/>
                  <a:pt x="645080" y="7697945"/>
                </a:cubicBezTo>
                <a:lnTo>
                  <a:pt x="0" y="7697945"/>
                </a:lnTo>
                <a:lnTo>
                  <a:pt x="0" y="7697945"/>
                </a:lnTo>
                <a:lnTo>
                  <a:pt x="0" y="6"/>
                </a:lnTo>
                <a:lnTo>
                  <a:pt x="0" y="6"/>
                </a:lnTo>
                <a:lnTo>
                  <a:pt x="645080" y="6"/>
                </a:lnTo>
                <a:cubicBezTo>
                  <a:pt x="650200" y="6"/>
                  <a:pt x="654351" y="574430"/>
                  <a:pt x="654351" y="1283025"/>
                </a:cubicBezTo>
                <a:close/>
              </a:path>
            </a:pathLst>
          </a:custGeom>
        </p:spPr>
        <p:style>
          <a:lnRef idx="2">
            <a:schemeClr val="accent3">
              <a:hueOff val="164454"/>
              <a:satOff val="0"/>
              <a:lumOff val="-1823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0833" rIns="40832" bIns="40834" numCol="1" spcCol="1270" anchor="ctr" anchorCtr="0">
            <a:noAutofit/>
          </a:bodyPr>
          <a:lstStyle/>
          <a:p>
            <a:pPr marL="0" lvl="1" defTabSz="622300">
              <a:lnSpc>
                <a:spcPct val="90000"/>
              </a:lnSpc>
              <a:spcAft>
                <a:spcPct val="15000"/>
              </a:spcAft>
            </a:pPr>
            <a:r>
              <a:rPr lang="en-US" sz="1400" kern="1200" dirty="0" smtClean="0">
                <a:solidFill>
                  <a:schemeClr val="tx1">
                    <a:lumMod val="75000"/>
                    <a:lumOff val="25000"/>
                  </a:schemeClr>
                </a:solidFill>
              </a:rPr>
              <a:t>In FY17-20, AMO was appropriated a total of $</a:t>
            </a:r>
            <a:r>
              <a:rPr lang="en-US" sz="1400" dirty="0" smtClean="0">
                <a:solidFill>
                  <a:schemeClr val="tx1">
                    <a:lumMod val="75000"/>
                    <a:lumOff val="25000"/>
                  </a:schemeClr>
                </a:solidFill>
              </a:rPr>
              <a:t>85</a:t>
            </a:r>
            <a:r>
              <a:rPr lang="en-US" sz="1400" kern="1200" dirty="0" smtClean="0">
                <a:solidFill>
                  <a:schemeClr val="tx1">
                    <a:lumMod val="75000"/>
                    <a:lumOff val="25000"/>
                  </a:schemeClr>
                </a:solidFill>
              </a:rPr>
              <a:t>M for an Energy-Water Desalination Hub – marking the first substantial investment in the area for DOE. In September 2019, </a:t>
            </a:r>
            <a:r>
              <a:rPr lang="en-US" sz="1400" dirty="0" smtClean="0">
                <a:solidFill>
                  <a:schemeClr val="tx1">
                    <a:lumMod val="75000"/>
                    <a:lumOff val="25000"/>
                  </a:schemeClr>
                </a:solidFill>
              </a:rPr>
              <a:t>DOE </a:t>
            </a:r>
            <a:r>
              <a:rPr lang="en-US" sz="1400" dirty="0">
                <a:solidFill>
                  <a:schemeClr val="tx1">
                    <a:lumMod val="75000"/>
                    <a:lumOff val="25000"/>
                  </a:schemeClr>
                </a:solidFill>
              </a:rPr>
              <a:t>selected the </a:t>
            </a:r>
            <a:r>
              <a:rPr lang="en-US" sz="1400" dirty="0">
                <a:solidFill>
                  <a:schemeClr val="tx1">
                    <a:lumMod val="75000"/>
                    <a:lumOff val="25000"/>
                  </a:schemeClr>
                </a:solidFill>
                <a:hlinkClick r:id="rId9"/>
              </a:rPr>
              <a:t>National Alliance for Water Innovations </a:t>
            </a:r>
            <a:r>
              <a:rPr lang="en-US" sz="1400" dirty="0">
                <a:solidFill>
                  <a:schemeClr val="tx1">
                    <a:lumMod val="75000"/>
                    <a:lumOff val="25000"/>
                  </a:schemeClr>
                </a:solidFill>
              </a:rPr>
              <a:t>to lead the Hub. In 2018, OSTP Released </a:t>
            </a:r>
            <a:r>
              <a:rPr lang="en-US" sz="1400" dirty="0" smtClean="0">
                <a:solidFill>
                  <a:schemeClr val="tx1">
                    <a:lumMod val="75000"/>
                    <a:lumOff val="25000"/>
                  </a:schemeClr>
                </a:solidFill>
              </a:rPr>
              <a:t>a </a:t>
            </a:r>
            <a:r>
              <a:rPr lang="en-US" sz="1400" dirty="0" smtClean="0">
                <a:solidFill>
                  <a:schemeClr val="tx1">
                    <a:lumMod val="75000"/>
                    <a:lumOff val="25000"/>
                  </a:schemeClr>
                </a:solidFill>
                <a:hlinkClick r:id="rId10"/>
              </a:rPr>
              <a:t>federal coordination plan </a:t>
            </a:r>
            <a:r>
              <a:rPr lang="en-US" sz="1400" dirty="0">
                <a:solidFill>
                  <a:schemeClr val="tx1">
                    <a:lumMod val="75000"/>
                    <a:lumOff val="25000"/>
                  </a:schemeClr>
                </a:solidFill>
                <a:hlinkClick r:id="rId10"/>
              </a:rPr>
              <a:t>for desalination </a:t>
            </a:r>
            <a:r>
              <a:rPr lang="en-US" sz="1400" dirty="0">
                <a:solidFill>
                  <a:schemeClr val="tx1">
                    <a:lumMod val="75000"/>
                    <a:lumOff val="25000"/>
                  </a:schemeClr>
                </a:solidFill>
              </a:rPr>
              <a:t>and DOE launched </a:t>
            </a:r>
            <a:r>
              <a:rPr lang="en-US" sz="1400" dirty="0">
                <a:solidFill>
                  <a:srgbClr val="FF0000"/>
                </a:solidFill>
                <a:hlinkClick r:id="rId11"/>
              </a:rPr>
              <a:t>Water Security Grand </a:t>
            </a:r>
            <a:r>
              <a:rPr lang="en-US" sz="1400" dirty="0" smtClean="0">
                <a:solidFill>
                  <a:srgbClr val="FF0000"/>
                </a:solidFill>
                <a:hlinkClick r:id="rId11"/>
              </a:rPr>
              <a:t>Challenge</a:t>
            </a:r>
            <a:r>
              <a:rPr lang="en-US" sz="1400" dirty="0" smtClean="0">
                <a:solidFill>
                  <a:srgbClr val="FF0000"/>
                </a:solidFill>
              </a:rPr>
              <a:t>. </a:t>
            </a:r>
            <a:r>
              <a:rPr lang="en-US" sz="1400" dirty="0" smtClean="0">
                <a:solidFill>
                  <a:schemeClr val="tx1">
                    <a:lumMod val="75000"/>
                    <a:lumOff val="25000"/>
                  </a:schemeClr>
                </a:solidFill>
              </a:rPr>
              <a:t>In FY20, </a:t>
            </a:r>
            <a:r>
              <a:rPr lang="en-US" sz="1400" kern="1200" dirty="0" smtClean="0">
                <a:solidFill>
                  <a:schemeClr val="tx1">
                    <a:lumMod val="75000"/>
                    <a:lumOff val="25000"/>
                  </a:schemeClr>
                </a:solidFill>
              </a:rPr>
              <a:t>another $</a:t>
            </a:r>
            <a:r>
              <a:rPr lang="en-US" sz="1400" dirty="0">
                <a:solidFill>
                  <a:schemeClr val="tx1">
                    <a:lumMod val="75000"/>
                    <a:lumOff val="25000"/>
                  </a:schemeClr>
                </a:solidFill>
              </a:rPr>
              <a:t>20M appropriated for R&amp;D in energy efficient technologies for water and wastewater facilities (FOA Under Development). </a:t>
            </a:r>
          </a:p>
        </p:txBody>
      </p:sp>
      <p:sp>
        <p:nvSpPr>
          <p:cNvPr id="15" name="Explosion 1 14"/>
          <p:cNvSpPr>
            <a:spLocks noChangeAspect="1"/>
          </p:cNvSpPr>
          <p:nvPr/>
        </p:nvSpPr>
        <p:spPr>
          <a:xfrm>
            <a:off x="73047" y="5249420"/>
            <a:ext cx="939964" cy="1276483"/>
          </a:xfrm>
          <a:prstGeom prst="irregularSeal1">
            <a:avLst/>
          </a:prstGeom>
          <a:ln>
            <a:solidFill>
              <a:schemeClr val="bg1"/>
            </a:solidFill>
          </a:ln>
          <a:effectLst>
            <a:outerShdw blurRad="50800" dist="38100" dir="8100000" algn="tr" rotWithShape="0">
              <a:prstClr val="black">
                <a:alpha val="40000"/>
              </a:prstClr>
            </a:outerShdw>
          </a:effectLst>
        </p:spPr>
        <p:style>
          <a:lnRef idx="2">
            <a:schemeClr val="accent3">
              <a:hueOff val="164454"/>
              <a:satOff val="0"/>
              <a:lumOff val="-18235"/>
              <a:alphaOff val="0"/>
            </a:schemeClr>
          </a:lnRef>
          <a:fillRef idx="1">
            <a:schemeClr val="accent3">
              <a:hueOff val="164454"/>
              <a:satOff val="0"/>
              <a:lumOff val="-18235"/>
              <a:alphaOff val="0"/>
            </a:schemeClr>
          </a:fillRef>
          <a:effectRef idx="1">
            <a:schemeClr val="accent3">
              <a:hueOff val="164454"/>
              <a:satOff val="0"/>
              <a:lumOff val="-18235"/>
              <a:alphaOff val="0"/>
            </a:schemeClr>
          </a:effectRef>
          <a:fontRef idx="minor">
            <a:schemeClr val="lt1"/>
          </a:fontRef>
        </p:style>
        <p:txBody>
          <a:bodyPr spcFirstLastPara="0" vert="horz" wrap="square" lIns="8891" tIns="361233" rIns="8889" bIns="361232" numCol="1" spcCol="1270" anchor="ctr" anchorCtr="0">
            <a:noAutofit/>
          </a:bodyPr>
          <a:lstStyle/>
          <a:p>
            <a:pPr lvl="0" algn="ctr" defTabSz="622300">
              <a:lnSpc>
                <a:spcPct val="90000"/>
              </a:lnSpc>
              <a:spcBef>
                <a:spcPct val="0"/>
              </a:spcBef>
              <a:spcAft>
                <a:spcPct val="35000"/>
              </a:spcAft>
            </a:pPr>
            <a:r>
              <a:rPr lang="en-US" sz="1400" kern="1200" dirty="0" smtClean="0"/>
              <a:t>2017 - 2020</a:t>
            </a:r>
            <a:endParaRPr lang="en-US" sz="1400" kern="1200" dirty="0">
              <a:solidFill>
                <a:schemeClr val="tx1">
                  <a:lumMod val="75000"/>
                  <a:lumOff val="25000"/>
                </a:schemeClr>
              </a:solidFill>
            </a:endParaRPr>
          </a:p>
        </p:txBody>
      </p:sp>
      <p:sp>
        <p:nvSpPr>
          <p:cNvPr id="18"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Background - Timeline</a:t>
            </a:r>
            <a:endParaRPr lang="en-US" sz="2800" dirty="0">
              <a:solidFill>
                <a:schemeClr val="accent5"/>
              </a:solidFill>
            </a:endParaRPr>
          </a:p>
        </p:txBody>
      </p:sp>
      <p:sp>
        <p:nvSpPr>
          <p:cNvPr id="19" name="Freeform 18"/>
          <p:cNvSpPr/>
          <p:nvPr/>
        </p:nvSpPr>
        <p:spPr>
          <a:xfrm>
            <a:off x="126627" y="2068294"/>
            <a:ext cx="741297" cy="1001314"/>
          </a:xfrm>
          <a:custGeom>
            <a:avLst/>
            <a:gdLst>
              <a:gd name="connsiteX0" fmla="*/ 0 w 1006693"/>
              <a:gd name="connsiteY0" fmla="*/ 0 h 704685"/>
              <a:gd name="connsiteX1" fmla="*/ 654351 w 1006693"/>
              <a:gd name="connsiteY1" fmla="*/ 0 h 704685"/>
              <a:gd name="connsiteX2" fmla="*/ 1006693 w 1006693"/>
              <a:gd name="connsiteY2" fmla="*/ 352343 h 704685"/>
              <a:gd name="connsiteX3" fmla="*/ 654351 w 1006693"/>
              <a:gd name="connsiteY3" fmla="*/ 704685 h 704685"/>
              <a:gd name="connsiteX4" fmla="*/ 0 w 1006693"/>
              <a:gd name="connsiteY4" fmla="*/ 704685 h 704685"/>
              <a:gd name="connsiteX5" fmla="*/ 352343 w 1006693"/>
              <a:gd name="connsiteY5" fmla="*/ 352343 h 704685"/>
              <a:gd name="connsiteX6" fmla="*/ 0 w 1006693"/>
              <a:gd name="connsiteY6" fmla="*/ 0 h 70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93" h="704685">
                <a:moveTo>
                  <a:pt x="1006692" y="0"/>
                </a:moveTo>
                <a:lnTo>
                  <a:pt x="1006692" y="458046"/>
                </a:lnTo>
                <a:lnTo>
                  <a:pt x="503346" y="704685"/>
                </a:lnTo>
                <a:lnTo>
                  <a:pt x="1" y="458046"/>
                </a:lnTo>
                <a:lnTo>
                  <a:pt x="1" y="0"/>
                </a:lnTo>
                <a:lnTo>
                  <a:pt x="503346" y="246640"/>
                </a:lnTo>
                <a:lnTo>
                  <a:pt x="1006692" y="0"/>
                </a:lnTo>
                <a:close/>
              </a:path>
            </a:pathLst>
          </a:custGeom>
        </p:spPr>
        <p:style>
          <a:lnRef idx="2">
            <a:schemeClr val="accent3">
              <a:hueOff val="65782"/>
              <a:satOff val="0"/>
              <a:lumOff val="-7294"/>
              <a:alphaOff val="0"/>
            </a:schemeClr>
          </a:lnRef>
          <a:fillRef idx="1">
            <a:schemeClr val="accent3">
              <a:hueOff val="65782"/>
              <a:satOff val="0"/>
              <a:lumOff val="-7294"/>
              <a:alphaOff val="0"/>
            </a:schemeClr>
          </a:fillRef>
          <a:effectRef idx="1">
            <a:schemeClr val="accent3">
              <a:hueOff val="65782"/>
              <a:satOff val="0"/>
              <a:lumOff val="-7294"/>
              <a:alphaOff val="0"/>
            </a:schemeClr>
          </a:effectRef>
          <a:fontRef idx="minor">
            <a:schemeClr val="lt1"/>
          </a:fontRef>
        </p:style>
        <p:txBody>
          <a:bodyPr spcFirstLastPara="0" vert="horz" wrap="square" lIns="10161" tIns="362503" rIns="10159" bIns="362502" numCol="1" spcCol="1270" anchor="ctr" anchorCtr="0">
            <a:noAutofit/>
          </a:bodyPr>
          <a:lstStyle/>
          <a:p>
            <a:pPr lvl="0" algn="ctr" defTabSz="711200">
              <a:lnSpc>
                <a:spcPct val="90000"/>
              </a:lnSpc>
              <a:spcBef>
                <a:spcPct val="0"/>
              </a:spcBef>
              <a:spcAft>
                <a:spcPct val="35000"/>
              </a:spcAft>
            </a:pPr>
            <a:r>
              <a:rPr lang="en-US" sz="1600" kern="1200" dirty="0" smtClean="0"/>
              <a:t>2015</a:t>
            </a:r>
            <a:endParaRPr lang="en-US" sz="1200" kern="1200" dirty="0"/>
          </a:p>
        </p:txBody>
      </p:sp>
    </p:spTree>
    <p:extLst>
      <p:ext uri="{BB962C8B-B14F-4D97-AF65-F5344CB8AC3E}">
        <p14:creationId xmlns:p14="http://schemas.microsoft.com/office/powerpoint/2010/main" val="200004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Challenges </a:t>
            </a:r>
            <a:r>
              <a:rPr lang="en-US" sz="2800" dirty="0">
                <a:solidFill>
                  <a:schemeClr val="accent5"/>
                </a:solidFill>
              </a:rPr>
              <a:t>and Barriers</a:t>
            </a:r>
          </a:p>
        </p:txBody>
      </p:sp>
      <p:sp>
        <p:nvSpPr>
          <p:cNvPr id="7" name="Rectangle 6"/>
          <p:cNvSpPr/>
          <p:nvPr/>
        </p:nvSpPr>
        <p:spPr>
          <a:xfrm>
            <a:off x="174764" y="1981200"/>
            <a:ext cx="8816836" cy="4401205"/>
          </a:xfrm>
          <a:prstGeom prst="rect">
            <a:avLst/>
          </a:prstGeom>
        </p:spPr>
        <p:txBody>
          <a:bodyPr wrap="square">
            <a:spAutoFit/>
          </a:bodyPr>
          <a:lstStyle/>
          <a:p>
            <a:pPr marL="28575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Energy intensity: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water purification is energy intensive with the intensity increasing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with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contamination concentration.</a:t>
            </a:r>
          </a:p>
          <a:p>
            <a:pPr marL="28575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Cost of water: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market penetration of new technologies varies geographically because of uneven water costs in different parts of the country due to acquisitions of water rights and other factors.</a:t>
            </a:r>
          </a:p>
          <a:p>
            <a:pPr marL="285750" marR="0" lvl="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Contaminants: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may vary widely in type and quantity, even within a given water source, making a single solution hard to achieve.</a:t>
            </a:r>
          </a:p>
          <a:p>
            <a:pPr marL="285750" marR="0" lvl="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Materials: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that can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withstand high pressures, salts, and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bio-fouling and that can improve selectivity in separation of contaminants or recovery of resources.</a:t>
            </a:r>
            <a:endPar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endParaRPr>
          </a:p>
          <a:p>
            <a:pPr marL="285750" marR="0" lvl="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Membranes</a:t>
            </a:r>
            <a:r>
              <a:rPr lang="en-US" sz="14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that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can remove a wide array of impurities while enabling high throughput of recovered water as well as membranes with embedded sensor technology to monitor when membrane systems need to be flushed.</a:t>
            </a:r>
          </a:p>
          <a:p>
            <a:pPr marL="285750" marR="0" lvl="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Integrating </a:t>
            </a:r>
            <a:r>
              <a:rPr lang="en-US" sz="14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complete water systems: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entire systems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need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to be integrated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and evaluated at connected systems to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enable optimal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performance across multiple sectors (agriculture, municipal, industrial, utility, oil and gas).</a:t>
            </a:r>
            <a:endPar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endParaRPr>
          </a:p>
          <a:p>
            <a:pPr marL="28575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Limited suppliers: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need more domestic suppliers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to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manufacture critical components and parts.</a:t>
            </a:r>
          </a:p>
          <a:p>
            <a:pPr marL="285750" marR="0" lvl="0" indent="-285750">
              <a:spcBef>
                <a:spcPts val="600"/>
              </a:spcBef>
              <a:spcAft>
                <a:spcPts val="600"/>
              </a:spcAft>
              <a:buClr>
                <a:schemeClr val="tx1">
                  <a:lumMod val="75000"/>
                  <a:lumOff val="25000"/>
                </a:schemeClr>
              </a:buClr>
              <a:buFont typeface="Wingdings" panose="05000000000000000000" pitchFamily="2" charset="2"/>
              <a:buChar char="Ø"/>
            </a:pPr>
            <a:r>
              <a:rPr lang="en-US" sz="1400" b="1"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Public </a:t>
            </a:r>
            <a:r>
              <a:rPr lang="en-US" sz="14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sector risk aversion: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many water and wastewater systems are owned by public entities, which are often reluctant to invest in </a:t>
            </a:r>
            <a:r>
              <a:rPr lang="en-US" sz="1400" dirty="0" smtClean="0">
                <a:solidFill>
                  <a:schemeClr val="tx1">
                    <a:lumMod val="75000"/>
                    <a:lumOff val="25000"/>
                  </a:schemeClr>
                </a:solidFill>
                <a:latin typeface="+mn-lt"/>
                <a:ea typeface="Times New Roman" panose="02020603050405020304" pitchFamily="18" charset="0"/>
                <a:cs typeface="Times New Roman" panose="02020603050405020304" pitchFamily="18" charset="0"/>
              </a:rPr>
              <a:t>new, </a:t>
            </a:r>
            <a:r>
              <a:rPr lang="en-US" sz="1400" dirty="0">
                <a:solidFill>
                  <a:schemeClr val="tx1">
                    <a:lumMod val="75000"/>
                    <a:lumOff val="25000"/>
                  </a:schemeClr>
                </a:solidFill>
                <a:latin typeface="+mn-lt"/>
                <a:ea typeface="Times New Roman" panose="02020603050405020304" pitchFamily="18" charset="0"/>
                <a:cs typeface="Times New Roman" panose="02020603050405020304" pitchFamily="18" charset="0"/>
              </a:rPr>
              <a:t>efficient technologies that are seen as unproven.</a:t>
            </a:r>
          </a:p>
        </p:txBody>
      </p:sp>
      <p:sp>
        <p:nvSpPr>
          <p:cNvPr id="5" name="Rectangle 4"/>
          <p:cNvSpPr/>
          <p:nvPr/>
        </p:nvSpPr>
        <p:spPr>
          <a:xfrm>
            <a:off x="174764" y="997803"/>
            <a:ext cx="8816836" cy="83099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lumMod val="75000"/>
                    <a:lumOff val="25000"/>
                  </a:schemeClr>
                </a:solidFill>
              </a:rPr>
              <a:t>Given the diversity of non-traditional water needs and respective requirements, there are multiple shared technical challenges to producing clean water at the energy requirements, cost, and carbon footprint comparable to today’s fresh water purification technologies</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3869022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Objectives </a:t>
            </a:r>
            <a:r>
              <a:rPr lang="en-US" sz="2800" dirty="0">
                <a:solidFill>
                  <a:schemeClr val="accent5"/>
                </a:solidFill>
              </a:rPr>
              <a:t>and Targets</a:t>
            </a:r>
          </a:p>
        </p:txBody>
      </p:sp>
      <p:sp>
        <p:nvSpPr>
          <p:cNvPr id="4" name="Rectangle: Rounded Corners 3">
            <a:extLst>
              <a:ext uri="{FF2B5EF4-FFF2-40B4-BE49-F238E27FC236}">
                <a16:creationId xmlns:a16="http://schemas.microsoft.com/office/drawing/2014/main" xmlns="" id="{46ADA786-E0F6-4D98-B093-8EAC761CC3EE}"/>
              </a:ext>
            </a:extLst>
          </p:cNvPr>
          <p:cNvSpPr/>
          <p:nvPr/>
        </p:nvSpPr>
        <p:spPr>
          <a:xfrm>
            <a:off x="381000" y="1066800"/>
            <a:ext cx="8458200" cy="1905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lumMod val="75000"/>
                    <a:lumOff val="25000"/>
                  </a:schemeClr>
                </a:solidFill>
                <a:latin typeface="+mj-lt"/>
              </a:rPr>
              <a:t>OBJECTIVE</a:t>
            </a:r>
            <a:endParaRPr lang="en-US" sz="1600" dirty="0" smtClean="0">
              <a:solidFill>
                <a:schemeClr val="tx1">
                  <a:lumMod val="75000"/>
                  <a:lumOff val="25000"/>
                </a:schemeClr>
              </a:solidFill>
            </a:endParaRPr>
          </a:p>
          <a:p>
            <a:pPr algn="ctr"/>
            <a:r>
              <a:rPr lang="en-US" sz="1600" dirty="0">
                <a:solidFill>
                  <a:schemeClr val="tx1">
                    <a:lumMod val="75000"/>
                    <a:lumOff val="25000"/>
                  </a:schemeClr>
                </a:solidFill>
              </a:rPr>
              <a:t>Advance technologies to improve the processing and production of water from a variety of water sources – surface, ground, brackish, sea, produced (such as those from oil and gas extraction), highly saline extracted (resulting from CO2 injection), and municipal wastewater – at the same economic, energy, and environmental impact as currently supplied water.</a:t>
            </a:r>
          </a:p>
        </p:txBody>
      </p:sp>
      <p:sp>
        <p:nvSpPr>
          <p:cNvPr id="5" name="Rectangle: Rounded Corners 4">
            <a:extLst>
              <a:ext uri="{FF2B5EF4-FFF2-40B4-BE49-F238E27FC236}">
                <a16:creationId xmlns:a16="http://schemas.microsoft.com/office/drawing/2014/main" xmlns="" id="{64B6DB81-0887-4A83-AAB3-486D2FF782C1}"/>
              </a:ext>
            </a:extLst>
          </p:cNvPr>
          <p:cNvSpPr/>
          <p:nvPr/>
        </p:nvSpPr>
        <p:spPr>
          <a:xfrm>
            <a:off x="381000" y="3200400"/>
            <a:ext cx="8458200" cy="3175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smtClean="0">
                <a:solidFill>
                  <a:schemeClr val="tx1">
                    <a:lumMod val="75000"/>
                    <a:lumOff val="25000"/>
                  </a:schemeClr>
                </a:solidFill>
                <a:latin typeface="+mj-lt"/>
              </a:rPr>
              <a:t>TARGETS</a:t>
            </a:r>
            <a:endParaRPr lang="en-US" sz="1600" dirty="0" smtClean="0">
              <a:solidFill>
                <a:schemeClr val="tx1">
                  <a:lumMod val="75000"/>
                  <a:lumOff val="25000"/>
                </a:schemeClr>
              </a:solidFill>
            </a:endParaRPr>
          </a:p>
          <a:p>
            <a:pPr marL="342900" indent="-342900">
              <a:buFont typeface="+mj-lt"/>
              <a:buAutoNum type="arabicPeriod"/>
            </a:pPr>
            <a:r>
              <a:rPr lang="en-US" sz="1600" dirty="0">
                <a:solidFill>
                  <a:schemeClr val="tx1">
                    <a:lumMod val="75000"/>
                    <a:lumOff val="25000"/>
                  </a:schemeClr>
                </a:solidFill>
              </a:rPr>
              <a:t>Provide water at &lt;500 milligrams per liter (mg/l) total dissolved solids (TDS) at a maximum cost of $0.10/m3 and 0.5 kWh/m3for water from brackish sources</a:t>
            </a:r>
            <a:r>
              <a:rPr lang="en-US" sz="1600" dirty="0" smtClean="0">
                <a:solidFill>
                  <a:schemeClr val="tx1">
                    <a:lumMod val="75000"/>
                    <a:lumOff val="25000"/>
                  </a:schemeClr>
                </a:solidFill>
              </a:rPr>
              <a:t>.</a:t>
            </a:r>
          </a:p>
          <a:p>
            <a:pPr marL="342900" indent="-342900">
              <a:buFont typeface="+mj-lt"/>
              <a:buAutoNum type="arabicPeriod"/>
            </a:pPr>
            <a:r>
              <a:rPr lang="en-US" sz="1600" dirty="0">
                <a:solidFill>
                  <a:schemeClr val="tx1">
                    <a:lumMod val="75000"/>
                    <a:lumOff val="25000"/>
                  </a:schemeClr>
                </a:solidFill>
              </a:rPr>
              <a:t>Provide water at &lt;500 mg/l TDS at a cost of $0.50/m3 and 1 kWh/m3 for water from seawater</a:t>
            </a:r>
            <a:r>
              <a:rPr lang="en-US" sz="1600" dirty="0" smtClean="0">
                <a:solidFill>
                  <a:schemeClr val="tx1">
                    <a:lumMod val="75000"/>
                    <a:lumOff val="25000"/>
                  </a:schemeClr>
                </a:solidFill>
              </a:rPr>
              <a:t>.</a:t>
            </a:r>
          </a:p>
          <a:p>
            <a:pPr marL="342900" indent="-342900">
              <a:buFont typeface="+mj-lt"/>
              <a:buAutoNum type="arabicPeriod"/>
            </a:pPr>
            <a:r>
              <a:rPr lang="en-US" sz="1600" dirty="0">
                <a:solidFill>
                  <a:schemeClr val="tx1">
                    <a:lumMod val="75000"/>
                    <a:lumOff val="25000"/>
                  </a:schemeClr>
                </a:solidFill>
              </a:rPr>
              <a:t>Provide purified water from produced water sources for industrial use at processing costs below $1/m3 and 1 kWh/m3 to eliminate the need for well re-injection</a:t>
            </a:r>
            <a:r>
              <a:rPr lang="en-US" sz="1600" dirty="0" smtClean="0">
                <a:solidFill>
                  <a:schemeClr val="tx1">
                    <a:lumMod val="75000"/>
                    <a:lumOff val="25000"/>
                  </a:schemeClr>
                </a:solidFill>
              </a:rPr>
              <a:t>.</a:t>
            </a:r>
          </a:p>
          <a:p>
            <a:pPr marL="342900" indent="-342900">
              <a:buFont typeface="+mj-lt"/>
              <a:buAutoNum type="arabicPeriod"/>
            </a:pPr>
            <a:r>
              <a:rPr lang="en-US" sz="1600" dirty="0">
                <a:solidFill>
                  <a:schemeClr val="tx1">
                    <a:lumMod val="75000"/>
                    <a:lumOff val="25000"/>
                  </a:schemeClr>
                </a:solidFill>
              </a:rPr>
              <a:t>Research and develop advanced manufacturing technologies with potential to reduce cost for equipment and parts for water processing by 50</a:t>
            </a:r>
            <a:r>
              <a:rPr lang="en-US" sz="1600" dirty="0" smtClean="0">
                <a:solidFill>
                  <a:schemeClr val="tx1">
                    <a:lumMod val="75000"/>
                    <a:lumOff val="25000"/>
                  </a:schemeClr>
                </a:solidFill>
              </a:rPr>
              <a:t>%.</a:t>
            </a:r>
          </a:p>
          <a:p>
            <a:pPr marL="342900" indent="-342900">
              <a:buFont typeface="+mj-lt"/>
              <a:buAutoNum type="arabicPeriod"/>
            </a:pPr>
            <a:r>
              <a:rPr lang="en-US" sz="1600" dirty="0">
                <a:solidFill>
                  <a:schemeClr val="tx1">
                    <a:lumMod val="75000"/>
                    <a:lumOff val="25000"/>
                  </a:schemeClr>
                </a:solidFill>
              </a:rPr>
              <a:t>Reduce net energy consumption of waste water treatment by 50% in 10 years.</a:t>
            </a:r>
          </a:p>
        </p:txBody>
      </p:sp>
    </p:spTree>
    <p:extLst>
      <p:ext uri="{BB962C8B-B14F-4D97-AF65-F5344CB8AC3E}">
        <p14:creationId xmlns:p14="http://schemas.microsoft.com/office/powerpoint/2010/main" val="3367898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Energy-Water Nexus Objectives </a:t>
            </a:r>
            <a:r>
              <a:rPr lang="en-US" sz="2800" dirty="0">
                <a:solidFill>
                  <a:schemeClr val="accent5"/>
                </a:solidFill>
              </a:rPr>
              <a:t>and Targets</a:t>
            </a:r>
          </a:p>
        </p:txBody>
      </p:sp>
      <p:pic>
        <p:nvPicPr>
          <p:cNvPr id="3" name="Picture 2"/>
          <p:cNvPicPr>
            <a:picLocks noChangeAspect="1"/>
          </p:cNvPicPr>
          <p:nvPr/>
        </p:nvPicPr>
        <p:blipFill>
          <a:blip r:embed="rId3"/>
          <a:stretch>
            <a:fillRect/>
          </a:stretch>
        </p:blipFill>
        <p:spPr>
          <a:xfrm>
            <a:off x="766777" y="963726"/>
            <a:ext cx="7612618" cy="5251245"/>
          </a:xfrm>
          <a:prstGeom prst="rect">
            <a:avLst/>
          </a:prstGeom>
          <a:noFill/>
          <a:ln>
            <a:noFill/>
          </a:ln>
        </p:spPr>
      </p:pic>
      <p:sp>
        <p:nvSpPr>
          <p:cNvPr id="8" name="Rectangle 7"/>
          <p:cNvSpPr/>
          <p:nvPr/>
        </p:nvSpPr>
        <p:spPr>
          <a:xfrm>
            <a:off x="209548" y="5491371"/>
            <a:ext cx="8782051" cy="215444"/>
          </a:xfrm>
          <a:prstGeom prst="rect">
            <a:avLst/>
          </a:prstGeom>
        </p:spPr>
        <p:txBody>
          <a:bodyPr wrap="square">
            <a:spAutoFit/>
          </a:bodyPr>
          <a:lstStyle/>
          <a:p>
            <a:pPr marL="0" marR="0">
              <a:spcBef>
                <a:spcPts val="1500"/>
              </a:spcBef>
              <a:spcAft>
                <a:spcPts val="0"/>
              </a:spcAft>
            </a:pPr>
            <a:r>
              <a:rPr lang="en-US" sz="800" dirty="0" smtClean="0">
                <a:solidFill>
                  <a:schemeClr val="accent3">
                    <a:lumMod val="75000"/>
                  </a:schemeClr>
                </a:solidFill>
                <a:latin typeface="+mn-lt"/>
                <a:ea typeface="Times New Roman" panose="02020603050405020304" pitchFamily="18" charset="0"/>
                <a:cs typeface="Times New Roman" panose="02020603050405020304" pitchFamily="18" charset="0"/>
              </a:rPr>
              <a:t>. </a:t>
            </a:r>
            <a:endParaRPr lang="en-US" sz="800" dirty="0">
              <a:solidFill>
                <a:schemeClr val="accent3">
                  <a:lumMod val="75000"/>
                </a:schemeClr>
              </a:solidFill>
              <a:effectLst/>
              <a:latin typeface="+mn-lt"/>
              <a:ea typeface="Times New Roman" panose="02020603050405020304" pitchFamily="18" charset="0"/>
              <a:cs typeface="Times New Roman" panose="02020603050405020304" pitchFamily="18" charset="0"/>
            </a:endParaRPr>
          </a:p>
        </p:txBody>
      </p:sp>
      <p:sp>
        <p:nvSpPr>
          <p:cNvPr id="4" name="TextBox 3"/>
          <p:cNvSpPr txBox="1"/>
          <p:nvPr/>
        </p:nvSpPr>
        <p:spPr>
          <a:xfrm>
            <a:off x="5884985" y="6008077"/>
            <a:ext cx="2819400" cy="461665"/>
          </a:xfrm>
          <a:prstGeom prst="rect">
            <a:avLst/>
          </a:prstGeom>
          <a:noFill/>
        </p:spPr>
        <p:txBody>
          <a:bodyPr wrap="square" rtlCol="0">
            <a:spAutoFit/>
          </a:bodyPr>
          <a:lstStyle/>
          <a:p>
            <a:r>
              <a:rPr lang="en-US" sz="1200" dirty="0" smtClean="0"/>
              <a:t>SI = Success Indicators</a:t>
            </a:r>
          </a:p>
          <a:p>
            <a:r>
              <a:rPr lang="en-US" sz="1200" dirty="0" smtClean="0"/>
              <a:t>AA = Affordability &amp; Availability</a:t>
            </a:r>
          </a:p>
        </p:txBody>
      </p:sp>
      <p:sp>
        <p:nvSpPr>
          <p:cNvPr id="5" name="TextBox 4"/>
          <p:cNvSpPr txBox="1"/>
          <p:nvPr/>
        </p:nvSpPr>
        <p:spPr>
          <a:xfrm>
            <a:off x="3287256" y="6156775"/>
            <a:ext cx="1630575" cy="261610"/>
          </a:xfrm>
          <a:prstGeom prst="rect">
            <a:avLst/>
          </a:prstGeom>
          <a:noFill/>
        </p:spPr>
        <p:txBody>
          <a:bodyPr wrap="none" rtlCol="0">
            <a:spAutoFit/>
          </a:bodyPr>
          <a:lstStyle/>
          <a:p>
            <a:r>
              <a:rPr lang="en-US" sz="1100" dirty="0"/>
              <a:t>LC = Life Cycle </a:t>
            </a:r>
            <a:r>
              <a:rPr lang="en-US" sz="1100" dirty="0" smtClean="0"/>
              <a:t>Energy</a:t>
            </a:r>
            <a:endParaRPr lang="en-US" sz="1100" dirty="0"/>
          </a:p>
        </p:txBody>
      </p:sp>
    </p:spTree>
    <p:extLst>
      <p:ext uri="{BB962C8B-B14F-4D97-AF65-F5344CB8AC3E}">
        <p14:creationId xmlns:p14="http://schemas.microsoft.com/office/powerpoint/2010/main" val="3654882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AMO’s Current Energy-Water Nexus </a:t>
            </a:r>
            <a:r>
              <a:rPr lang="en-US" sz="2800" dirty="0">
                <a:solidFill>
                  <a:schemeClr val="accent5"/>
                </a:solidFill>
              </a:rPr>
              <a:t>Portfolio</a:t>
            </a:r>
          </a:p>
        </p:txBody>
      </p:sp>
      <p:sp>
        <p:nvSpPr>
          <p:cNvPr id="5" name="Rectangle 4"/>
          <p:cNvSpPr/>
          <p:nvPr/>
        </p:nvSpPr>
        <p:spPr>
          <a:xfrm>
            <a:off x="152400" y="4247108"/>
            <a:ext cx="6155871" cy="2077492"/>
          </a:xfrm>
          <a:prstGeom prst="rect">
            <a:avLst/>
          </a:prstGeom>
        </p:spPr>
        <p:txBody>
          <a:bodyPr wrap="square">
            <a:spAutoFit/>
          </a:bodyPr>
          <a:lstStyle/>
          <a:p>
            <a:pPr fontAlgn="ctr">
              <a:spcBef>
                <a:spcPts val="0"/>
              </a:spcBef>
              <a:spcAft>
                <a:spcPts val="600"/>
              </a:spcAft>
              <a:buClr>
                <a:schemeClr val="tx1">
                  <a:lumMod val="75000"/>
                  <a:lumOff val="25000"/>
                </a:schemeClr>
              </a:buClr>
            </a:pPr>
            <a:r>
              <a:rPr lang="en-US" sz="1600" b="1" dirty="0" smtClean="0">
                <a:solidFill>
                  <a:schemeClr val="tx1">
                    <a:lumMod val="75000"/>
                    <a:lumOff val="25000"/>
                  </a:schemeClr>
                </a:solidFill>
                <a:latin typeface="+mn-lt"/>
              </a:rPr>
              <a:t>Water/Wastewater FOA (under development)</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Arial" panose="020B0604020202020204" pitchFamily="34" charset="0"/>
                <a:cs typeface="Arial" panose="020B0604020202020204" pitchFamily="34" charset="0"/>
              </a:rPr>
              <a:t>$20M based on FY20 Congressional language</a:t>
            </a:r>
          </a:p>
          <a:p>
            <a:pPr fontAlgn="ctr">
              <a:spcBef>
                <a:spcPts val="0"/>
              </a:spcBef>
              <a:spcAft>
                <a:spcPts val="600"/>
              </a:spcAft>
              <a:buClr>
                <a:schemeClr val="tx1">
                  <a:lumMod val="75000"/>
                  <a:lumOff val="25000"/>
                </a:schemeClr>
              </a:buClr>
            </a:pPr>
            <a:r>
              <a:rPr lang="en-US" sz="1600" b="1" dirty="0" smtClean="0">
                <a:solidFill>
                  <a:schemeClr val="tx1">
                    <a:lumMod val="75000"/>
                    <a:lumOff val="25000"/>
                  </a:schemeClr>
                </a:solidFill>
                <a:latin typeface="+mn-lt"/>
              </a:rPr>
              <a:t>Emerging Technologies Projects (Individual R&amp;D Projects)</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Arial" panose="020B0604020202020204" pitchFamily="34" charset="0"/>
                <a:cs typeface="Arial" panose="020B0604020202020204" pitchFamily="34" charset="0"/>
              </a:rPr>
              <a:t>PFAS project selected Emerging Tech FOA (Joe Cresko leads)</a:t>
            </a:r>
          </a:p>
          <a:p>
            <a:pPr fontAlgn="ctr">
              <a:spcBef>
                <a:spcPts val="0"/>
              </a:spcBef>
              <a:spcAft>
                <a:spcPts val="600"/>
              </a:spcAft>
              <a:buClr>
                <a:schemeClr val="tx1">
                  <a:lumMod val="75000"/>
                  <a:lumOff val="25000"/>
                </a:schemeClr>
              </a:buClr>
            </a:pPr>
            <a:r>
              <a:rPr lang="en-US" sz="1600" b="1" dirty="0" smtClean="0">
                <a:solidFill>
                  <a:schemeClr val="tx1">
                    <a:lumMod val="75000"/>
                    <a:lumOff val="25000"/>
                  </a:schemeClr>
                </a:solidFill>
                <a:latin typeface="+mn-lt"/>
              </a:rPr>
              <a:t>Other: HPC4Manufactuirng, SBIR</a:t>
            </a:r>
            <a:r>
              <a:rPr lang="en-US" sz="1600" b="1" dirty="0">
                <a:solidFill>
                  <a:schemeClr val="tx1">
                    <a:lumMod val="75000"/>
                    <a:lumOff val="25000"/>
                  </a:schemeClr>
                </a:solidFill>
                <a:latin typeface="+mn-lt"/>
              </a:rPr>
              <a:t>, </a:t>
            </a:r>
            <a:r>
              <a:rPr lang="en-US" sz="1600" b="1" dirty="0" smtClean="0">
                <a:solidFill>
                  <a:schemeClr val="tx1">
                    <a:lumMod val="75000"/>
                    <a:lumOff val="25000"/>
                  </a:schemeClr>
                </a:solidFill>
                <a:latin typeface="+mn-lt"/>
              </a:rPr>
              <a:t>EPSCOR, TCF </a:t>
            </a:r>
            <a:r>
              <a:rPr lang="en-US" sz="1600" b="1" dirty="0">
                <a:solidFill>
                  <a:schemeClr val="tx1">
                    <a:lumMod val="75000"/>
                    <a:lumOff val="25000"/>
                  </a:schemeClr>
                </a:solidFill>
                <a:latin typeface="+mn-lt"/>
              </a:rPr>
              <a:t>and Energy-I Corp</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Arial" panose="020B0604020202020204" pitchFamily="34" charset="0"/>
                <a:cs typeface="Arial" panose="020B0604020202020204" pitchFamily="34" charset="0"/>
              </a:rPr>
              <a:t>Energy Recover Device (ERD) topic for small, modular desalination systems. 2 projects just announced, total: $412,000</a:t>
            </a:r>
          </a:p>
        </p:txBody>
      </p:sp>
      <p:graphicFrame>
        <p:nvGraphicFramePr>
          <p:cNvPr id="6" name="Diagram 5"/>
          <p:cNvGraphicFramePr>
            <a:graphicFrameLocks noChangeAspect="1"/>
          </p:cNvGraphicFramePr>
          <p:nvPr>
            <p:extLst>
              <p:ext uri="{D42A27DB-BD31-4B8C-83A1-F6EECF244321}">
                <p14:modId xmlns:p14="http://schemas.microsoft.com/office/powerpoint/2010/main" val="677252814"/>
              </p:ext>
            </p:extLst>
          </p:nvPr>
        </p:nvGraphicFramePr>
        <p:xfrm>
          <a:off x="5029200" y="2438400"/>
          <a:ext cx="4648200" cy="3450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68729" y="997612"/>
            <a:ext cx="8822871" cy="3247043"/>
          </a:xfrm>
          <a:prstGeom prst="rect">
            <a:avLst/>
          </a:prstGeom>
        </p:spPr>
        <p:txBody>
          <a:bodyPr wrap="square">
            <a:spAutoFit/>
          </a:bodyPr>
          <a:lstStyle/>
          <a:p>
            <a:pPr fontAlgn="ctr">
              <a:spcBef>
                <a:spcPts val="0"/>
              </a:spcBef>
              <a:spcAft>
                <a:spcPts val="600"/>
              </a:spcAft>
              <a:buClr>
                <a:schemeClr val="tx1">
                  <a:lumMod val="75000"/>
                  <a:lumOff val="25000"/>
                </a:schemeClr>
              </a:buClr>
            </a:pPr>
            <a:r>
              <a:rPr lang="en-US" sz="1600" b="1" dirty="0">
                <a:solidFill>
                  <a:schemeClr val="tx1">
                    <a:lumMod val="75000"/>
                    <a:lumOff val="25000"/>
                  </a:schemeClr>
                </a:solidFill>
                <a:latin typeface="+mn-lt"/>
              </a:rPr>
              <a:t>National Alliance for Water Innovation (NAWI)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Arial" panose="020B0604020202020204" pitchFamily="34" charset="0"/>
                <a:cs typeface="Arial" panose="020B0604020202020204" pitchFamily="34" charset="0"/>
              </a:rPr>
              <a:t>The Hub led by LBNL with ORNL, NREL and NETL is focused on increasing water availability at lower energy intensity and cost to achieve “pipe parity” water. Total: $100m (</a:t>
            </a:r>
            <a:r>
              <a:rPr lang="en-US" sz="1400" dirty="0">
                <a:solidFill>
                  <a:schemeClr val="tx1">
                    <a:lumMod val="75000"/>
                    <a:lumOff val="25000"/>
                  </a:schemeClr>
                </a:solidFill>
                <a:latin typeface="Arial" panose="020B0604020202020204" pitchFamily="34" charset="0"/>
                <a:cs typeface="Arial" panose="020B0604020202020204" pitchFamily="34" charset="0"/>
              </a:rPr>
              <a:t>F</a:t>
            </a:r>
            <a:r>
              <a:rPr lang="en-US" sz="1400" dirty="0" smtClean="0">
                <a:solidFill>
                  <a:schemeClr val="tx1">
                    <a:lumMod val="75000"/>
                    <a:lumOff val="25000"/>
                  </a:schemeClr>
                </a:solidFill>
                <a:latin typeface="Arial" panose="020B0604020202020204" pitchFamily="34" charset="0"/>
                <a:cs typeface="Arial" panose="020B0604020202020204" pitchFamily="34" charset="0"/>
              </a:rPr>
              <a:t>ed) </a:t>
            </a:r>
            <a:r>
              <a:rPr lang="en-US" sz="1400" dirty="0">
                <a:solidFill>
                  <a:schemeClr val="tx1">
                    <a:lumMod val="75000"/>
                    <a:lumOff val="25000"/>
                  </a:schemeClr>
                </a:solidFill>
                <a:latin typeface="Arial" panose="020B0604020202020204" pitchFamily="34" charset="0"/>
                <a:cs typeface="Arial" panose="020B0604020202020204" pitchFamily="34" charset="0"/>
              </a:rPr>
              <a:t>+</a:t>
            </a:r>
            <a:r>
              <a:rPr lang="en-US" sz="1400" dirty="0" smtClean="0">
                <a:solidFill>
                  <a:schemeClr val="tx1">
                    <a:lumMod val="75000"/>
                    <a:lumOff val="25000"/>
                  </a:schemeClr>
                </a:solidFill>
                <a:latin typeface="Arial" panose="020B0604020202020204" pitchFamily="34" charset="0"/>
                <a:cs typeface="Arial" panose="020B0604020202020204" pitchFamily="34" charset="0"/>
              </a:rPr>
              <a:t>$33.6m (CS)</a:t>
            </a:r>
          </a:p>
          <a:p>
            <a:pPr fontAlgn="ctr">
              <a:spcBef>
                <a:spcPts val="0"/>
              </a:spcBef>
              <a:spcAft>
                <a:spcPts val="600"/>
              </a:spcAft>
              <a:buClr>
                <a:schemeClr val="tx1">
                  <a:lumMod val="75000"/>
                  <a:lumOff val="25000"/>
                </a:schemeClr>
              </a:buClr>
            </a:pPr>
            <a:r>
              <a:rPr lang="en-US" sz="1600" b="1" dirty="0">
                <a:solidFill>
                  <a:schemeClr val="tx1">
                    <a:lumMod val="75000"/>
                    <a:lumOff val="25000"/>
                  </a:schemeClr>
                </a:solidFill>
                <a:latin typeface="+mn-lt"/>
              </a:rPr>
              <a:t>Technology Partnerships (Volunteer Programs and Tools)</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Arial" panose="020B0604020202020204" pitchFamily="34" charset="0"/>
                <a:cs typeface="Arial" panose="020B0604020202020204" pitchFamily="34" charset="0"/>
              </a:rPr>
              <a:t>Water accelerator and </a:t>
            </a:r>
            <a:r>
              <a:rPr lang="en-US" sz="1400" dirty="0" smtClean="0">
                <a:solidFill>
                  <a:schemeClr val="tx1">
                    <a:lumMod val="75000"/>
                    <a:lumOff val="25000"/>
                  </a:schemeClr>
                </a:solidFill>
                <a:latin typeface="Arial" panose="020B0604020202020204" pitchFamily="34" charset="0"/>
                <a:cs typeface="Arial" panose="020B0604020202020204" pitchFamily="34" charset="0"/>
              </a:rPr>
              <a:t>water profiler tool </a:t>
            </a:r>
            <a:r>
              <a:rPr lang="en-US" sz="1400" dirty="0">
                <a:solidFill>
                  <a:schemeClr val="tx1">
                    <a:lumMod val="75000"/>
                    <a:lumOff val="25000"/>
                  </a:schemeClr>
                </a:solidFill>
                <a:latin typeface="Arial" panose="020B0604020202020204" pitchFamily="34" charset="0"/>
                <a:cs typeface="Arial" panose="020B0604020202020204" pitchFamily="34" charset="0"/>
              </a:rPr>
              <a:t>for Better Plants partners</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Arial" panose="020B0604020202020204" pitchFamily="34" charset="0"/>
                <a:cs typeface="Arial" panose="020B0604020202020204" pitchFamily="34" charset="0"/>
              </a:rPr>
              <a:t>Industrial Assessment Centers (IACs) look at water efficiency</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a:solidFill>
                  <a:schemeClr val="tx1">
                    <a:lumMod val="75000"/>
                    <a:lumOff val="25000"/>
                  </a:schemeClr>
                </a:solidFill>
                <a:latin typeface="Arial" panose="020B0604020202020204" pitchFamily="34" charset="0"/>
                <a:cs typeface="Arial" panose="020B0604020202020204" pitchFamily="34" charset="0"/>
              </a:rPr>
              <a:t>Water Resource Recovery Prize (Water Security Grand Challenge)</a:t>
            </a:r>
          </a:p>
          <a:p>
            <a:pPr fontAlgn="ctr">
              <a:spcBef>
                <a:spcPts val="0"/>
              </a:spcBef>
              <a:spcAft>
                <a:spcPts val="600"/>
              </a:spcAft>
              <a:buClr>
                <a:schemeClr val="tx1">
                  <a:lumMod val="75000"/>
                  <a:lumOff val="25000"/>
                </a:schemeClr>
              </a:buClr>
            </a:pPr>
            <a:r>
              <a:rPr lang="en-US" sz="1600" b="1" dirty="0">
                <a:solidFill>
                  <a:schemeClr val="tx1">
                    <a:lumMod val="75000"/>
                    <a:lumOff val="25000"/>
                  </a:schemeClr>
                </a:solidFill>
                <a:latin typeface="+mn-lt"/>
              </a:rPr>
              <a:t>Strategic Analysis </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Arial" panose="020B0604020202020204" pitchFamily="34" charset="0"/>
                <a:cs typeface="Arial" panose="020B0604020202020204" pitchFamily="34" charset="0"/>
              </a:rPr>
              <a:t>AMO Seawater Desalination Bandwidth Study</a:t>
            </a: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Arial" panose="020B0604020202020204" pitchFamily="34" charset="0"/>
                <a:cs typeface="Arial" panose="020B0604020202020204" pitchFamily="34" charset="0"/>
              </a:rPr>
              <a:t>Industrial </a:t>
            </a:r>
            <a:r>
              <a:rPr lang="en-US" sz="1400" dirty="0">
                <a:solidFill>
                  <a:schemeClr val="tx1">
                    <a:lumMod val="75000"/>
                    <a:lumOff val="25000"/>
                  </a:schemeClr>
                </a:solidFill>
                <a:latin typeface="Arial" panose="020B0604020202020204" pitchFamily="34" charset="0"/>
                <a:cs typeface="Arial" panose="020B0604020202020204" pitchFamily="34" charset="0"/>
              </a:rPr>
              <a:t>water analysis paper </a:t>
            </a:r>
            <a:r>
              <a:rPr lang="en-US" sz="1400" dirty="0" smtClean="0">
                <a:solidFill>
                  <a:schemeClr val="tx1">
                    <a:lumMod val="75000"/>
                    <a:lumOff val="25000"/>
                  </a:schemeClr>
                </a:solidFill>
                <a:latin typeface="Arial" panose="020B0604020202020204" pitchFamily="34" charset="0"/>
                <a:cs typeface="Arial" panose="020B0604020202020204" pitchFamily="34" charset="0"/>
              </a:rPr>
              <a:t>(under development)</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742950" lvl="1" indent="-285750" fontAlgn="ctr">
              <a:spcBef>
                <a:spcPts val="0"/>
              </a:spcBef>
              <a:spcAft>
                <a:spcPts val="600"/>
              </a:spcAft>
              <a:buClr>
                <a:schemeClr val="tx1">
                  <a:lumMod val="75000"/>
                  <a:lumOff val="25000"/>
                </a:schemeClr>
              </a:buClr>
              <a:buFont typeface="Wingdings" panose="05000000000000000000" pitchFamily="2" charset="2"/>
              <a:buChar char="Ø"/>
            </a:pPr>
            <a:r>
              <a:rPr lang="en-US" sz="1400" dirty="0" smtClean="0">
                <a:solidFill>
                  <a:schemeClr val="tx1">
                    <a:lumMod val="75000"/>
                    <a:lumOff val="25000"/>
                  </a:schemeClr>
                </a:solidFill>
                <a:latin typeface="Arial" panose="020B0604020202020204" pitchFamily="34" charset="0"/>
                <a:cs typeface="Arial" panose="020B0604020202020204" pitchFamily="34" charset="0"/>
              </a:rPr>
              <a:t>Ongoing analysis </a:t>
            </a:r>
            <a:r>
              <a:rPr lang="en-US" sz="1400" dirty="0">
                <a:solidFill>
                  <a:schemeClr val="tx1">
                    <a:lumMod val="75000"/>
                    <a:lumOff val="25000"/>
                  </a:schemeClr>
                </a:solidFill>
                <a:latin typeface="Arial" panose="020B0604020202020204" pitchFamily="34" charset="0"/>
                <a:cs typeface="Arial" panose="020B0604020202020204" pitchFamily="34" charset="0"/>
              </a:rPr>
              <a:t>coordinated with NAWI &amp;</a:t>
            </a:r>
            <a:r>
              <a:rPr lang="en-US" sz="1400" dirty="0" smtClean="0">
                <a:solidFill>
                  <a:schemeClr val="tx1">
                    <a:lumMod val="75000"/>
                    <a:lumOff val="25000"/>
                  </a:schemeClr>
                </a:solidFill>
                <a:latin typeface="Arial" panose="020B0604020202020204" pitchFamily="34" charset="0"/>
                <a:cs typeface="Arial" panose="020B0604020202020204" pitchFamily="34" charset="0"/>
              </a:rPr>
              <a:t> </a:t>
            </a:r>
            <a:r>
              <a:rPr lang="en-US" sz="1400" dirty="0">
                <a:solidFill>
                  <a:schemeClr val="tx1">
                    <a:lumMod val="75000"/>
                    <a:lumOff val="25000"/>
                  </a:schemeClr>
                </a:solidFill>
                <a:latin typeface="Arial" panose="020B0604020202020204" pitchFamily="34" charset="0"/>
                <a:cs typeface="Arial" panose="020B0604020202020204" pitchFamily="34" charset="0"/>
              </a:rPr>
              <a:t>WSGC </a:t>
            </a:r>
            <a:r>
              <a:rPr lang="en-US" sz="1400" dirty="0" smtClean="0">
                <a:solidFill>
                  <a:schemeClr val="tx1">
                    <a:lumMod val="75000"/>
                    <a:lumOff val="25000"/>
                  </a:schemeClr>
                </a:solidFill>
                <a:latin typeface="Arial" panose="020B0604020202020204" pitchFamily="34" charset="0"/>
                <a:cs typeface="Arial" panose="020B0604020202020204" pitchFamily="34" charset="0"/>
              </a:rPr>
              <a:t>activities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37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3" ma:contentTypeDescription="Create a new document." ma:contentTypeScope="" ma:versionID="c5f87d83da031da738e88df1fdb78700">
  <xsd:schema xmlns:xsd="http://www.w3.org/2001/XMLSchema" xmlns:xs="http://www.w3.org/2001/XMLSchema" xmlns:p="http://schemas.microsoft.com/office/2006/metadata/properties" xmlns:ns3="aae98916-b8dd-4dc4-bcb8-76c8688f57f5" targetNamespace="http://schemas.microsoft.com/office/2006/metadata/properties" ma:root="true" ma:fieldsID="e799d22cebaa1f8397274e29e3fc86c3" ns3:_="">
    <xsd:import namespace="aae98916-b8dd-4dc4-bcb8-76c8688f57f5"/>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2.xml><?xml version="1.0" encoding="utf-8"?>
<ds:datastoreItem xmlns:ds="http://schemas.openxmlformats.org/officeDocument/2006/customXml" ds:itemID="{4C755BD2-1C8E-4830-A9D3-4394BA87E297}">
  <ds:schemaRefs>
    <ds:schemaRef ds:uri="http://schemas.microsoft.com/office/infopath/2007/PartnerControls"/>
    <ds:schemaRef ds:uri="http://schemas.microsoft.com/office/2006/metadata/properties"/>
    <ds:schemaRef ds:uri="aae98916-b8dd-4dc4-bcb8-76c8688f57f5"/>
    <ds:schemaRef ds:uri="http://www.w3.org/XML/1998/namespace"/>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DA868675-042F-401C-8ADA-A4E0ECF1B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28287</TotalTime>
  <Words>2889</Words>
  <Application>Microsoft Office PowerPoint</Application>
  <PresentationFormat>On-screen Show (4:3)</PresentationFormat>
  <Paragraphs>212</Paragraphs>
  <Slides>18</Slides>
  <Notes>16</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18</vt:i4>
      </vt:variant>
    </vt:vector>
  </HeadingPairs>
  <TitlesOfParts>
    <vt:vector size="36" baseType="lpstr">
      <vt:lpstr>ＭＳ Ｐゴシック</vt:lpstr>
      <vt:lpstr>Arial</vt:lpstr>
      <vt:lpstr>Arial Narrow</vt:lpstr>
      <vt:lpstr>Calibri</vt:lpstr>
      <vt:lpstr>Courier New</vt:lpstr>
      <vt:lpstr>Franklin Gothic Book</vt:lpstr>
      <vt:lpstr>Franklin Gothic Medium</vt:lpstr>
      <vt:lpstr>Symbol</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PowerPoint Presentation</vt:lpstr>
      <vt:lpstr>Energy-Water Nexus Background – Water Availability</vt:lpstr>
      <vt:lpstr>Energy-Water Nexus Background - Interconnectedness</vt:lpstr>
      <vt:lpstr>Energy-Water Nexus Background - AMO Linkage</vt:lpstr>
      <vt:lpstr>Energy-Water Nexus Background - Timeline</vt:lpstr>
      <vt:lpstr>Energy-Water Nexus Challenges and Barriers</vt:lpstr>
      <vt:lpstr>Energy-Water Nexus Objectives and Targets</vt:lpstr>
      <vt:lpstr>Energy-Water Nexus Objectives and Targets</vt:lpstr>
      <vt:lpstr>AMO’s Current Energy-Water Nexus Portfolio</vt:lpstr>
      <vt:lpstr>EERE/DOE Initiatives and White House Priorities </vt:lpstr>
      <vt:lpstr>NAWI – Overview</vt:lpstr>
      <vt:lpstr>NAWI Roadmapping - Outcomes</vt:lpstr>
      <vt:lpstr>Technical Partnerships: Water Efficiency Resources and Tools </vt:lpstr>
      <vt:lpstr>Energy-Water Nexus Collaborations</vt:lpstr>
      <vt:lpstr>AMO’s Energy-Water Nexus Accomplishments</vt:lpstr>
      <vt:lpstr>AMO Energy-Water Nexus Team</vt:lpstr>
      <vt:lpstr>Thank you!</vt:lpstr>
      <vt:lpstr>Energy-Water Nexus Activities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1263</cp:revision>
  <cp:lastPrinted>2019-10-30T16:02:12Z</cp:lastPrinted>
  <dcterms:created xsi:type="dcterms:W3CDTF">2011-06-04T16:38:42Z</dcterms:created>
  <dcterms:modified xsi:type="dcterms:W3CDTF">2020-05-29T18:40:16Z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